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82" r:id="rId3"/>
    <p:sldId id="476" r:id="rId4"/>
    <p:sldId id="489" r:id="rId5"/>
    <p:sldId id="490" r:id="rId6"/>
    <p:sldId id="258" r:id="rId7"/>
    <p:sldId id="351" r:id="rId8"/>
    <p:sldId id="491" r:id="rId9"/>
    <p:sldId id="499" r:id="rId10"/>
    <p:sldId id="389" r:id="rId11"/>
    <p:sldId id="492" r:id="rId12"/>
    <p:sldId id="500" r:id="rId13"/>
    <p:sldId id="493" r:id="rId14"/>
    <p:sldId id="477" r:id="rId15"/>
    <p:sldId id="478" r:id="rId16"/>
    <p:sldId id="494" r:id="rId17"/>
    <p:sldId id="501" r:id="rId18"/>
    <p:sldId id="496" r:id="rId19"/>
    <p:sldId id="364" r:id="rId20"/>
    <p:sldId id="429" r:id="rId21"/>
    <p:sldId id="497" r:id="rId22"/>
    <p:sldId id="502" r:id="rId23"/>
    <p:sldId id="483" r:id="rId24"/>
    <p:sldId id="503" r:id="rId25"/>
    <p:sldId id="504" r:id="rId26"/>
    <p:sldId id="484" r:id="rId27"/>
    <p:sldId id="505" r:id="rId28"/>
    <p:sldId id="506" r:id="rId29"/>
    <p:sldId id="498" r:id="rId30"/>
    <p:sldId id="485" r:id="rId31"/>
    <p:sldId id="488" r:id="rId32"/>
    <p:sldId id="398" r:id="rId33"/>
    <p:sldId id="280" r:id="rId34"/>
  </p:sldIdLst>
  <p:sldSz cx="9144000" cy="5143500" type="screen16x9"/>
  <p:notesSz cx="6858000" cy="9144000"/>
  <p:defaultTextStyle>
    <a:defPPr>
      <a:defRPr lang="en-US"/>
    </a:defPPr>
    <a:lvl1pPr algn="l" rtl="0" eaLnBrk="0" fontAlgn="base" hangingPunct="0">
      <a:spcBef>
        <a:spcPct val="0"/>
      </a:spcBef>
      <a:spcAft>
        <a:spcPct val="0"/>
      </a:spcAft>
      <a:defRPr sz="4400" kern="1200">
        <a:solidFill>
          <a:schemeClr val="tx2"/>
        </a:solidFill>
        <a:latin typeface="Arial" charset="0"/>
        <a:ea typeface="宋体" pitchFamily="2" charset="-122"/>
        <a:cs typeface="+mn-cs"/>
      </a:defRPr>
    </a:lvl1pPr>
    <a:lvl2pPr marL="457200" algn="l" rtl="0" eaLnBrk="0" fontAlgn="base" hangingPunct="0">
      <a:spcBef>
        <a:spcPct val="0"/>
      </a:spcBef>
      <a:spcAft>
        <a:spcPct val="0"/>
      </a:spcAft>
      <a:defRPr sz="4400" kern="1200">
        <a:solidFill>
          <a:schemeClr val="tx2"/>
        </a:solidFill>
        <a:latin typeface="Arial" charset="0"/>
        <a:ea typeface="宋体" pitchFamily="2" charset="-122"/>
        <a:cs typeface="+mn-cs"/>
      </a:defRPr>
    </a:lvl2pPr>
    <a:lvl3pPr marL="914400" algn="l" rtl="0" eaLnBrk="0" fontAlgn="base" hangingPunct="0">
      <a:spcBef>
        <a:spcPct val="0"/>
      </a:spcBef>
      <a:spcAft>
        <a:spcPct val="0"/>
      </a:spcAft>
      <a:defRPr sz="4400" kern="1200">
        <a:solidFill>
          <a:schemeClr val="tx2"/>
        </a:solidFill>
        <a:latin typeface="Arial" charset="0"/>
        <a:ea typeface="宋体" pitchFamily="2" charset="-122"/>
        <a:cs typeface="+mn-cs"/>
      </a:defRPr>
    </a:lvl3pPr>
    <a:lvl4pPr marL="1371600" algn="l" rtl="0" eaLnBrk="0" fontAlgn="base" hangingPunct="0">
      <a:spcBef>
        <a:spcPct val="0"/>
      </a:spcBef>
      <a:spcAft>
        <a:spcPct val="0"/>
      </a:spcAft>
      <a:defRPr sz="4400" kern="1200">
        <a:solidFill>
          <a:schemeClr val="tx2"/>
        </a:solidFill>
        <a:latin typeface="Arial" charset="0"/>
        <a:ea typeface="宋体" pitchFamily="2" charset="-122"/>
        <a:cs typeface="+mn-cs"/>
      </a:defRPr>
    </a:lvl4pPr>
    <a:lvl5pPr marL="1828800" algn="l" rtl="0" eaLnBrk="0" fontAlgn="base" hangingPunct="0">
      <a:spcBef>
        <a:spcPct val="0"/>
      </a:spcBef>
      <a:spcAft>
        <a:spcPct val="0"/>
      </a:spcAft>
      <a:defRPr sz="4400" kern="1200">
        <a:solidFill>
          <a:schemeClr val="tx2"/>
        </a:solidFill>
        <a:latin typeface="Arial" charset="0"/>
        <a:ea typeface="宋体" pitchFamily="2" charset="-122"/>
        <a:cs typeface="+mn-cs"/>
      </a:defRPr>
    </a:lvl5pPr>
    <a:lvl6pPr marL="2286000" algn="l" defTabSz="914400" rtl="0" eaLnBrk="1" latinLnBrk="0" hangingPunct="1">
      <a:defRPr sz="4400" kern="1200">
        <a:solidFill>
          <a:schemeClr val="tx2"/>
        </a:solidFill>
        <a:latin typeface="Arial" charset="0"/>
        <a:ea typeface="宋体" pitchFamily="2" charset="-122"/>
        <a:cs typeface="+mn-cs"/>
      </a:defRPr>
    </a:lvl6pPr>
    <a:lvl7pPr marL="2743200" algn="l" defTabSz="914400" rtl="0" eaLnBrk="1" latinLnBrk="0" hangingPunct="1">
      <a:defRPr sz="4400" kern="1200">
        <a:solidFill>
          <a:schemeClr val="tx2"/>
        </a:solidFill>
        <a:latin typeface="Arial" charset="0"/>
        <a:ea typeface="宋体" pitchFamily="2" charset="-122"/>
        <a:cs typeface="+mn-cs"/>
      </a:defRPr>
    </a:lvl7pPr>
    <a:lvl8pPr marL="3200400" algn="l" defTabSz="914400" rtl="0" eaLnBrk="1" latinLnBrk="0" hangingPunct="1">
      <a:defRPr sz="4400" kern="1200">
        <a:solidFill>
          <a:schemeClr val="tx2"/>
        </a:solidFill>
        <a:latin typeface="Arial" charset="0"/>
        <a:ea typeface="宋体" pitchFamily="2" charset="-122"/>
        <a:cs typeface="+mn-cs"/>
      </a:defRPr>
    </a:lvl8pPr>
    <a:lvl9pPr marL="3657600" algn="l" defTabSz="914400" rtl="0" eaLnBrk="1" latinLnBrk="0" hangingPunct="1">
      <a:defRPr sz="4400" kern="1200">
        <a:solidFill>
          <a:schemeClr val="tx2"/>
        </a:solidFill>
        <a:latin typeface="Arial" charset="0"/>
        <a:ea typeface="宋体" pitchFamily="2"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2" autoAdjust="0"/>
    <p:restoredTop sz="94581" autoAdjust="0"/>
  </p:normalViewPr>
  <p:slideViewPr>
    <p:cSldViewPr>
      <p:cViewPr varScale="1">
        <p:scale>
          <a:sx n="89" d="100"/>
          <a:sy n="89" d="100"/>
        </p:scale>
        <p:origin x="-858"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6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fld id="{5ABDD9E3-1FB4-4487-B88E-4CD2BDF9C81E}"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728279C-22A6-41FC-9020-31B5A982D1E8}" type="slidenum">
              <a:rPr lang="zh-CN" altLang="en-US"/>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32C10BD1-E916-4460-B230-FA00C97AC033}"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E1A4180-7503-4369-8B7C-B95E85F59214}" type="slidenum">
              <a:rPr lang="zh-CN" altLang="en-US"/>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4471CB5-A9DA-4180-AC97-AE02F891C151}" type="slidenum">
              <a:rPr lang="zh-CN" altLang="en-US"/>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37B32A9C-C48A-4554-9D3C-6E65BCFF75C9}" type="slidenum">
              <a:rPr lang="zh-CN" altLang="en-US"/>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DE5E92EB-2976-4412-8A38-FAE8F9BF58BA}" type="slidenum">
              <a:rPr lang="zh-CN" altLang="en-US"/>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8EF828C1-1284-42DD-940F-02C9728FDA74}" type="slidenum">
              <a:rPr lang="zh-CN" altLang="en-US"/>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0A5C9FD2-C963-4071-B1BC-31A05C8D8420}" type="slidenum">
              <a:rPr lang="zh-CN" altLang="en-US"/>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7F631481-3E6B-4921-894D-262E0E637089}" type="slidenum">
              <a:rPr lang="zh-CN" altLang="en-US"/>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B46A926E-521D-41F7-8163-A7521FEF81CD}" type="slidenum">
              <a:rPr lang="zh-CN" altLang="en-US"/>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37D6540-8ED5-46BE-AAB2-DCFA8CA613EA}" type="slidenum">
              <a:rPr lang="zh-CN" altLang="en-US"/>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78695455-D5CD-49A8-91E2-5E9CFC651808}" type="slidenum">
              <a:rPr lang="zh-CN" altLang="en-US"/>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fld id="{36E36395-CB37-40EA-B217-3246248FB319}" type="slidenum">
              <a:rPr lang="zh-CN" altLang="en-US"/>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1085E"/>
            </a:gs>
            <a:gs pos="100000">
              <a:srgbClr val="17042C"/>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Arial"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fld id="{F5ABF6E3-A3FE-4718-800E-638F49397324}" type="slidenum">
              <a:rPr lang="zh-CN" altLang="en-US"/>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57200" y="1600200"/>
            <a:ext cx="8382000" cy="1102519"/>
          </a:xfrm>
        </p:spPr>
        <p:txBody>
          <a:bodyPr/>
          <a:lstStyle/>
          <a:p>
            <a:pPr eaLnBrk="1" hangingPunct="1"/>
            <a:r>
              <a:rPr lang="zh-CN" altLang="en-US" b="1" dirty="0">
                <a:ea typeface="宋体" pitchFamily="2" charset="-122"/>
              </a:rPr>
              <a:t>评</a:t>
            </a:r>
            <a:r>
              <a:rPr lang="zh-CN" altLang="en-US" b="1" dirty="0" smtClean="0">
                <a:ea typeface="宋体" pitchFamily="2" charset="-122"/>
              </a:rPr>
              <a:t>估立体定向体外放射治</a:t>
            </a:r>
            <a:r>
              <a:rPr lang="zh-CN" altLang="en-US" b="1" dirty="0">
                <a:ea typeface="宋体" pitchFamily="2" charset="-122"/>
              </a:rPr>
              <a:t>疗局部晚期和临界可切除胰腺癌的疗效</a:t>
            </a:r>
            <a:endParaRPr lang="en-US" altLang="zh-CN" b="1" dirty="0">
              <a:ea typeface="宋体" pitchFamily="2" charset="-122"/>
            </a:endParaRPr>
          </a:p>
        </p:txBody>
      </p:sp>
      <p:sp>
        <p:nvSpPr>
          <p:cNvPr id="3075" name="Rectangle 3"/>
          <p:cNvSpPr>
            <a:spLocks noGrp="1" noChangeArrowheads="1"/>
          </p:cNvSpPr>
          <p:nvPr>
            <p:ph type="subTitle" idx="1"/>
          </p:nvPr>
        </p:nvSpPr>
        <p:spPr>
          <a:xfrm>
            <a:off x="1371600" y="2971800"/>
            <a:ext cx="6400800" cy="1657350"/>
          </a:xfrm>
        </p:spPr>
        <p:txBody>
          <a:bodyPr/>
          <a:lstStyle/>
          <a:p>
            <a:pPr eaLnBrk="1" hangingPunct="1">
              <a:lnSpc>
                <a:spcPct val="80000"/>
              </a:lnSpc>
            </a:pPr>
            <a:endParaRPr lang="en-US" altLang="zh-CN" sz="2800" dirty="0">
              <a:ea typeface="宋体" pitchFamily="2" charset="-122"/>
            </a:endParaRPr>
          </a:p>
          <a:p>
            <a:pPr eaLnBrk="1" hangingPunct="1">
              <a:lnSpc>
                <a:spcPct val="80000"/>
              </a:lnSpc>
            </a:pPr>
            <a:r>
              <a:rPr lang="zh-CN" altLang="en-US" sz="2800" dirty="0">
                <a:ea typeface="宋体" pitchFamily="2" charset="-122"/>
              </a:rPr>
              <a:t>刘适</a:t>
            </a:r>
            <a:endParaRPr lang="en-US" altLang="zh-CN" sz="2800" dirty="0">
              <a:ea typeface="宋体" pitchFamily="2" charset="-122"/>
            </a:endParaRPr>
          </a:p>
          <a:p>
            <a:pPr eaLnBrk="1" hangingPunct="1">
              <a:lnSpc>
                <a:spcPct val="80000"/>
              </a:lnSpc>
            </a:pPr>
            <a:endParaRPr lang="en-US" altLang="zh-CN" sz="2800" dirty="0">
              <a:ea typeface="宋体" pitchFamily="2" charset="-122"/>
            </a:endParaRPr>
          </a:p>
          <a:p>
            <a:pPr eaLnBrk="1" hangingPunct="1">
              <a:lnSpc>
                <a:spcPct val="80000"/>
              </a:lnSpc>
            </a:pPr>
            <a:r>
              <a:rPr lang="zh-CN" altLang="en-US" sz="2800" dirty="0">
                <a:ea typeface="宋体" pitchFamily="2" charset="-122"/>
              </a:rPr>
              <a:t>齐齐哈尔医学院附属第三医院</a:t>
            </a:r>
            <a:endParaRPr lang="en-US" altLang="zh-CN" sz="2800" dirty="0">
              <a:ea typeface="宋体"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Introduction</a:t>
            </a:r>
          </a:p>
        </p:txBody>
      </p:sp>
      <p:sp>
        <p:nvSpPr>
          <p:cNvPr id="4099" name="Rectangle 3"/>
          <p:cNvSpPr>
            <a:spLocks noGrp="1" noChangeArrowheads="1"/>
          </p:cNvSpPr>
          <p:nvPr>
            <p:ph type="body" sz="half" idx="1"/>
          </p:nvPr>
        </p:nvSpPr>
        <p:spPr>
          <a:xfrm>
            <a:off x="457200" y="1028700"/>
            <a:ext cx="8305800" cy="3943350"/>
          </a:xfrm>
        </p:spPr>
        <p:txBody>
          <a:bodyPr/>
          <a:lstStyle/>
          <a:p>
            <a:pPr eaLnBrk="1" hangingPunct="1"/>
            <a:r>
              <a:rPr lang="zh-CN" altLang="en-US" sz="2700" dirty="0">
                <a:ea typeface="宋体" pitchFamily="2" charset="-122"/>
              </a:rPr>
              <a:t>胰腺癌是最具侵袭性的癌症之一，其</a:t>
            </a:r>
            <a:r>
              <a:rPr lang="en-US" altLang="zh-CN" sz="2700" dirty="0">
                <a:ea typeface="宋体" pitchFamily="2" charset="-122"/>
              </a:rPr>
              <a:t>5</a:t>
            </a:r>
            <a:r>
              <a:rPr lang="zh-CN" altLang="en-US" sz="2700" dirty="0">
                <a:ea typeface="宋体" pitchFamily="2" charset="-122"/>
              </a:rPr>
              <a:t>年生存率为</a:t>
            </a:r>
            <a:r>
              <a:rPr lang="en-US" altLang="zh-CN" sz="2700" dirty="0">
                <a:ea typeface="宋体" pitchFamily="2" charset="-122"/>
              </a:rPr>
              <a:t>6%</a:t>
            </a:r>
            <a:r>
              <a:rPr lang="zh-CN" altLang="en-US" sz="2700" dirty="0">
                <a:ea typeface="宋体" pitchFamily="2" charset="-122"/>
              </a:rPr>
              <a:t>，中位生存期为</a:t>
            </a:r>
            <a:r>
              <a:rPr lang="en-US" altLang="zh-CN" sz="2700" dirty="0">
                <a:ea typeface="宋体" pitchFamily="2" charset="-122"/>
              </a:rPr>
              <a:t>13.6</a:t>
            </a:r>
            <a:r>
              <a:rPr lang="zh-CN" altLang="en-US" sz="2700" dirty="0">
                <a:ea typeface="宋体" pitchFamily="2" charset="-122"/>
              </a:rPr>
              <a:t>个月；</a:t>
            </a:r>
            <a:endParaRPr lang="en-US" altLang="zh-CN" sz="2700" dirty="0">
              <a:ea typeface="宋体" pitchFamily="2" charset="-122"/>
            </a:endParaRPr>
          </a:p>
          <a:p>
            <a:pPr eaLnBrk="1" hangingPunct="1"/>
            <a:r>
              <a:rPr lang="zh-CN" altLang="en-US" sz="2700" dirty="0">
                <a:ea typeface="宋体" pitchFamily="2" charset="-122"/>
              </a:rPr>
              <a:t>局部晚期胰腺癌和临界可切除胰腺癌患者的治疗在很大程度上是无效的和有争议的；</a:t>
            </a:r>
            <a:endParaRPr lang="en-US" altLang="zh-CN" sz="2700" dirty="0">
              <a:ea typeface="宋体" pitchFamily="2" charset="-122"/>
            </a:endParaRPr>
          </a:p>
          <a:p>
            <a:pPr eaLnBrk="1" hangingPunct="1"/>
            <a:r>
              <a:rPr lang="zh-CN" altLang="en-US" sz="2700" dirty="0">
                <a:ea typeface="宋体" pitchFamily="2" charset="-122"/>
              </a:rPr>
              <a:t>联合放化疗或综合化疗是常见的选择。尽管如此，这些治疗往往伴随着严重的毒性反应（等级≥</a:t>
            </a:r>
            <a:r>
              <a:rPr lang="en-US" altLang="zh-CN" sz="2700" dirty="0">
                <a:ea typeface="宋体" pitchFamily="2" charset="-122"/>
              </a:rPr>
              <a:t>3</a:t>
            </a:r>
            <a:r>
              <a:rPr lang="zh-CN" altLang="en-US" sz="2700" dirty="0">
                <a:ea typeface="宋体" pitchFamily="2" charset="-122"/>
              </a:rPr>
              <a:t>）；</a:t>
            </a:r>
            <a:endParaRPr lang="en-US" altLang="zh-CN" sz="2700" dirty="0">
              <a:ea typeface="宋体" pitchFamily="2" charset="-122"/>
            </a:endParaRPr>
          </a:p>
          <a:p>
            <a:pPr eaLnBrk="1" hangingPunct="1"/>
            <a:r>
              <a:rPr lang="zh-CN" altLang="en-US" sz="2700" dirty="0">
                <a:ea typeface="宋体" pitchFamily="2" charset="-122"/>
              </a:rPr>
              <a:t>立体定向体外放射治疗 </a:t>
            </a:r>
            <a:r>
              <a:rPr lang="en-US" altLang="zh-CN" sz="2700" dirty="0">
                <a:ea typeface="宋体" pitchFamily="2" charset="-122"/>
              </a:rPr>
              <a:t>(SBRT) </a:t>
            </a:r>
            <a:r>
              <a:rPr lang="zh-CN" altLang="en-US" sz="2700" dirty="0">
                <a:ea typeface="宋体" pitchFamily="2" charset="-122"/>
              </a:rPr>
              <a:t>已被用于非小细胞肺癌、前列腺癌、肝癌和胰腺癌等实体瘤的治疗。 </a:t>
            </a:r>
            <a:endParaRPr lang="en-US" altLang="zh-CN" sz="2700" dirty="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Introduction</a:t>
            </a:r>
          </a:p>
        </p:txBody>
      </p:sp>
      <p:sp>
        <p:nvSpPr>
          <p:cNvPr id="5123"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ea typeface="宋体" pitchFamily="2" charset="-122"/>
              </a:rPr>
              <a:t>SBRT</a:t>
            </a:r>
            <a:r>
              <a:rPr lang="zh-CN" altLang="en-US" sz="2800" dirty="0">
                <a:ea typeface="宋体" pitchFamily="2" charset="-122"/>
              </a:rPr>
              <a:t>只需几个疗程就能向肿瘤提供较高剂量的辐射。</a:t>
            </a:r>
            <a:endParaRPr lang="en-US" altLang="zh-CN" sz="2800" dirty="0">
              <a:ea typeface="宋体" pitchFamily="2" charset="-122"/>
            </a:endParaRPr>
          </a:p>
          <a:p>
            <a:pPr eaLnBrk="1" hangingPunct="1"/>
            <a:r>
              <a:rPr lang="zh-CN" altLang="en-US" sz="2800" dirty="0">
                <a:ea typeface="宋体" pitchFamily="2" charset="-122"/>
              </a:rPr>
              <a:t>与传统的放疗相比，放射疗程更少的</a:t>
            </a:r>
            <a:r>
              <a:rPr lang="en-US" altLang="zh-CN" sz="2800" dirty="0">
                <a:ea typeface="宋体" pitchFamily="2" charset="-122"/>
              </a:rPr>
              <a:t>SBRT</a:t>
            </a:r>
            <a:r>
              <a:rPr lang="zh-CN" altLang="en-US" sz="2800" dirty="0">
                <a:ea typeface="宋体" pitchFamily="2" charset="-122"/>
              </a:rPr>
              <a:t>可以更方便地与化疗联合应用。</a:t>
            </a:r>
            <a:endParaRPr lang="en-US" altLang="zh-CN" sz="2800" dirty="0">
              <a:ea typeface="宋体" pitchFamily="2" charset="-122"/>
            </a:endParaRPr>
          </a:p>
          <a:p>
            <a:pPr eaLnBrk="1" hangingPunct="1"/>
            <a:r>
              <a:rPr lang="zh-CN" altLang="en-US" sz="2800" dirty="0">
                <a:ea typeface="宋体" pitchFamily="2" charset="-122"/>
              </a:rPr>
              <a:t>这种说法是有争议的 </a:t>
            </a:r>
            <a:r>
              <a:rPr lang="en-US" altLang="zh-CN" sz="2800" dirty="0">
                <a:ea typeface="宋体" pitchFamily="2" charset="-122"/>
              </a:rPr>
              <a:t>(</a:t>
            </a:r>
            <a:r>
              <a:rPr lang="zh-CN" altLang="en-US" sz="2800" dirty="0">
                <a:ea typeface="宋体" pitchFamily="2" charset="-122"/>
              </a:rPr>
              <a:t>由于剂量测定的准确性和对正常组织的保护，与传统放疗相比</a:t>
            </a:r>
            <a:r>
              <a:rPr lang="en-US" altLang="zh-CN" sz="2800" dirty="0">
                <a:ea typeface="宋体" pitchFamily="2" charset="-122"/>
              </a:rPr>
              <a:t>SBRT</a:t>
            </a:r>
            <a:r>
              <a:rPr lang="zh-CN" altLang="en-US" sz="2800" dirty="0">
                <a:ea typeface="宋体" pitchFamily="2" charset="-122"/>
              </a:rPr>
              <a:t>显示出卓越的治疗效果并且急性和晚期毒性更小。</a:t>
            </a:r>
            <a:r>
              <a:rPr lang="en-US" altLang="zh-CN" sz="2800" dirty="0">
                <a:ea typeface="宋体" pitchFamily="2" charset="-122"/>
              </a:rPr>
              <a:t>)</a:t>
            </a: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Introduction</a:t>
            </a:r>
          </a:p>
        </p:txBody>
      </p:sp>
      <p:sp>
        <p:nvSpPr>
          <p:cNvPr id="6147" name="Rectangle 3"/>
          <p:cNvSpPr>
            <a:spLocks noGrp="1" noChangeArrowheads="1"/>
          </p:cNvSpPr>
          <p:nvPr>
            <p:ph type="body" sz="half" idx="1"/>
          </p:nvPr>
        </p:nvSpPr>
        <p:spPr>
          <a:xfrm>
            <a:off x="323528" y="1028700"/>
            <a:ext cx="8439472" cy="3943350"/>
          </a:xfrm>
        </p:spPr>
        <p:txBody>
          <a:bodyPr/>
          <a:lstStyle/>
          <a:p>
            <a:pPr eaLnBrk="1" hangingPunct="1"/>
            <a:r>
              <a:rPr lang="zh-CN" altLang="en-US" sz="2600" dirty="0">
                <a:ea typeface="宋体" pitchFamily="2" charset="-122"/>
              </a:rPr>
              <a:t>许多关于</a:t>
            </a:r>
            <a:r>
              <a:rPr lang="en-US" altLang="zh-CN" sz="2600" dirty="0">
                <a:ea typeface="宋体" pitchFamily="2" charset="-122"/>
              </a:rPr>
              <a:t>SBRT</a:t>
            </a:r>
            <a:r>
              <a:rPr lang="zh-CN" altLang="en-US" sz="2600" dirty="0">
                <a:ea typeface="宋体" pitchFamily="2" charset="-122"/>
              </a:rPr>
              <a:t>治疗胰腺癌的研究已经发表，基于荟萃分析的各种生存结果数据已被报道，特别是在过去的</a:t>
            </a:r>
            <a:r>
              <a:rPr lang="en-US" altLang="zh-CN" sz="2600" dirty="0">
                <a:ea typeface="宋体" pitchFamily="2" charset="-122"/>
              </a:rPr>
              <a:t>5</a:t>
            </a:r>
            <a:r>
              <a:rPr lang="zh-CN" altLang="en-US" sz="2600" dirty="0" smtClean="0">
                <a:ea typeface="宋体" pitchFamily="2" charset="-122"/>
              </a:rPr>
              <a:t>年；</a:t>
            </a:r>
            <a:endParaRPr lang="en-US" altLang="zh-CN" sz="2600" dirty="0">
              <a:ea typeface="宋体" pitchFamily="2" charset="-122"/>
            </a:endParaRPr>
          </a:p>
          <a:p>
            <a:pPr eaLnBrk="1" hangingPunct="1"/>
            <a:r>
              <a:rPr lang="en-US" altLang="zh-CN" sz="2600" dirty="0" err="1">
                <a:ea typeface="宋体" pitchFamily="2" charset="-122"/>
              </a:rPr>
              <a:t>Buwenge</a:t>
            </a:r>
            <a:r>
              <a:rPr lang="zh-CN" altLang="en-US" sz="2600" dirty="0">
                <a:ea typeface="宋体" pitchFamily="2" charset="-122"/>
              </a:rPr>
              <a:t>等人着重研究了</a:t>
            </a:r>
            <a:r>
              <a:rPr lang="en-US" altLang="zh-CN" sz="2600" dirty="0">
                <a:ea typeface="宋体" pitchFamily="2" charset="-122"/>
              </a:rPr>
              <a:t>SBRT</a:t>
            </a:r>
            <a:r>
              <a:rPr lang="zh-CN" altLang="en-US" sz="2600" dirty="0">
                <a:ea typeface="宋体" pitchFamily="2" charset="-122"/>
              </a:rPr>
              <a:t>缓解胰腺癌疼痛的效</a:t>
            </a:r>
            <a:r>
              <a:rPr lang="zh-CN" altLang="en-US" sz="2600" dirty="0" smtClean="0">
                <a:ea typeface="宋体" pitchFamily="2" charset="-122"/>
              </a:rPr>
              <a:t>果；</a:t>
            </a:r>
            <a:endParaRPr lang="en-US" altLang="zh-CN" sz="2600" dirty="0">
              <a:ea typeface="宋体" pitchFamily="2" charset="-122"/>
            </a:endParaRPr>
          </a:p>
          <a:p>
            <a:pPr eaLnBrk="1" hangingPunct="1"/>
            <a:r>
              <a:rPr lang="en-US" altLang="zh-CN" sz="2600" dirty="0" err="1">
                <a:ea typeface="宋体" pitchFamily="2" charset="-122"/>
              </a:rPr>
              <a:t>Zaorsky</a:t>
            </a:r>
            <a:r>
              <a:rPr lang="zh-CN" altLang="en-US" sz="2600" dirty="0">
                <a:ea typeface="宋体" pitchFamily="2" charset="-122"/>
              </a:rPr>
              <a:t>等人报道了</a:t>
            </a:r>
            <a:r>
              <a:rPr lang="en-US" altLang="zh-CN" sz="2600" dirty="0">
                <a:ea typeface="宋体" pitchFamily="2" charset="-122"/>
              </a:rPr>
              <a:t>SBRT</a:t>
            </a:r>
            <a:r>
              <a:rPr lang="zh-CN" altLang="en-US" sz="2600" dirty="0">
                <a:ea typeface="宋体" pitchFamily="2" charset="-122"/>
              </a:rPr>
              <a:t>剂量与胰腺癌治疗效果之间的关</a:t>
            </a:r>
            <a:r>
              <a:rPr lang="zh-CN" altLang="en-US" sz="2600" dirty="0" smtClean="0">
                <a:ea typeface="宋体" pitchFamily="2" charset="-122"/>
              </a:rPr>
              <a:t>系；</a:t>
            </a:r>
            <a:endParaRPr lang="en-US" altLang="zh-CN" sz="2600" dirty="0">
              <a:ea typeface="宋体" pitchFamily="2" charset="-122"/>
            </a:endParaRPr>
          </a:p>
          <a:p>
            <a:pPr eaLnBrk="1" hangingPunct="1"/>
            <a:r>
              <a:rPr lang="en-US" altLang="zh-CN" sz="2600" dirty="0" err="1">
                <a:ea typeface="宋体" pitchFamily="2" charset="-122"/>
              </a:rPr>
              <a:t>Petrelli</a:t>
            </a:r>
            <a:r>
              <a:rPr lang="zh-CN" altLang="en-US" sz="2600" dirty="0">
                <a:ea typeface="宋体" pitchFamily="2" charset="-122"/>
              </a:rPr>
              <a:t>等人基于</a:t>
            </a:r>
            <a:r>
              <a:rPr lang="en-US" altLang="zh-CN" sz="2600" dirty="0">
                <a:ea typeface="宋体" pitchFamily="2" charset="-122"/>
              </a:rPr>
              <a:t>2016</a:t>
            </a:r>
            <a:r>
              <a:rPr lang="zh-CN" altLang="en-US" sz="2600" dirty="0">
                <a:ea typeface="宋体" pitchFamily="2" charset="-122"/>
              </a:rPr>
              <a:t>年以前的数据对</a:t>
            </a:r>
            <a:r>
              <a:rPr lang="en-US" altLang="zh-CN" sz="2600" dirty="0">
                <a:ea typeface="宋体" pitchFamily="2" charset="-122"/>
              </a:rPr>
              <a:t>SBRT</a:t>
            </a:r>
            <a:r>
              <a:rPr lang="zh-CN" altLang="en-US" sz="2600" dirty="0">
                <a:ea typeface="宋体" pitchFamily="2" charset="-122"/>
              </a:rPr>
              <a:t>治疗胰腺癌进行了回顾。</a:t>
            </a:r>
            <a:endParaRPr lang="en-US" altLang="zh-CN" sz="2600" dirty="0">
              <a:ea typeface="宋体" pitchFamily="2" charset="-122"/>
            </a:endParaRPr>
          </a:p>
        </p:txBody>
      </p:sp>
      <p:sp>
        <p:nvSpPr>
          <p:cNvPr id="6148"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Introduction</a:t>
            </a:r>
          </a:p>
        </p:txBody>
      </p:sp>
      <p:sp>
        <p:nvSpPr>
          <p:cNvPr id="7171"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ea typeface="宋体" pitchFamily="2" charset="-122"/>
              </a:rPr>
              <a:t>这启发了我们进行了这一系统的回顾和荟萃分析</a:t>
            </a:r>
            <a:r>
              <a:rPr lang="en-US" altLang="zh-CN" sz="2800" dirty="0">
                <a:ea typeface="宋体" pitchFamily="2" charset="-122"/>
              </a:rPr>
              <a:t>;</a:t>
            </a:r>
          </a:p>
          <a:p>
            <a:pPr eaLnBrk="1" hangingPunct="1"/>
            <a:r>
              <a:rPr lang="zh-CN" altLang="en-US" sz="2800" dirty="0">
                <a:ea typeface="宋体" pitchFamily="2" charset="-122"/>
              </a:rPr>
              <a:t>旨在整合最新和最完整的关于</a:t>
            </a:r>
            <a:r>
              <a:rPr lang="en-US" altLang="zh-CN" sz="2800" dirty="0">
                <a:ea typeface="宋体" pitchFamily="2" charset="-122"/>
              </a:rPr>
              <a:t>SBRT</a:t>
            </a:r>
            <a:r>
              <a:rPr lang="zh-CN" altLang="en-US" sz="2800" dirty="0">
                <a:ea typeface="宋体" pitchFamily="2" charset="-122"/>
              </a:rPr>
              <a:t>治疗局部晚期胰腺癌和临界可切除胰腺癌后的生存结果和毒副作</a:t>
            </a:r>
            <a:r>
              <a:rPr lang="zh-CN" altLang="en-US" sz="2800" dirty="0" smtClean="0">
                <a:ea typeface="宋体" pitchFamily="2" charset="-122"/>
              </a:rPr>
              <a:t>用；</a:t>
            </a:r>
            <a:endParaRPr lang="en-US" altLang="zh-CN" sz="2800" dirty="0">
              <a:ea typeface="宋体" pitchFamily="2" charset="-122"/>
            </a:endParaRPr>
          </a:p>
          <a:p>
            <a:pPr eaLnBrk="1" hangingPunct="1"/>
            <a:r>
              <a:rPr lang="zh-CN" altLang="en-US" sz="2800" dirty="0">
                <a:ea typeface="宋体" pitchFamily="2" charset="-122"/>
              </a:rPr>
              <a:t>我们期望这些信息将有助于评估</a:t>
            </a:r>
            <a:r>
              <a:rPr lang="en-US" altLang="zh-CN" sz="2800" dirty="0">
                <a:ea typeface="宋体" pitchFamily="2" charset="-122"/>
              </a:rPr>
              <a:t>SBRT</a:t>
            </a:r>
            <a:r>
              <a:rPr lang="zh-CN" altLang="en-US" sz="2800" dirty="0">
                <a:ea typeface="宋体" pitchFamily="2" charset="-122"/>
              </a:rPr>
              <a:t>治疗局部晚期胰腺癌和临界可切除胰腺癌的疗效和安全性。</a:t>
            </a:r>
            <a:endParaRPr lang="en-US" altLang="zh-CN" sz="2800" dirty="0">
              <a:ea typeface="宋体" pitchFamily="2" charset="-122"/>
            </a:endParaRPr>
          </a:p>
        </p:txBody>
      </p:sp>
      <p:sp>
        <p:nvSpPr>
          <p:cNvPr id="7172"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zh-CN">
                <a:ea typeface="宋体" pitchFamily="2" charset="-122"/>
              </a:rPr>
              <a:t>Search strategy</a:t>
            </a:r>
          </a:p>
        </p:txBody>
      </p:sp>
      <p:sp>
        <p:nvSpPr>
          <p:cNvPr id="8195" name="Rectangle 3"/>
          <p:cNvSpPr>
            <a:spLocks noGrp="1" noChangeArrowheads="1"/>
          </p:cNvSpPr>
          <p:nvPr>
            <p:ph type="body" idx="1"/>
          </p:nvPr>
        </p:nvSpPr>
        <p:spPr>
          <a:xfrm>
            <a:off x="251520" y="1059582"/>
            <a:ext cx="8640960" cy="3394472"/>
          </a:xfrm>
        </p:spPr>
        <p:txBody>
          <a:bodyPr/>
          <a:lstStyle/>
          <a:p>
            <a:pPr eaLnBrk="1" hangingPunct="1"/>
            <a:r>
              <a:rPr lang="en-US" altLang="zh-CN" sz="3000" dirty="0">
                <a:solidFill>
                  <a:schemeClr val="tx1"/>
                </a:solidFill>
                <a:latin typeface="+mn-lt"/>
                <a:ea typeface="+mn-ea"/>
                <a:cs typeface="+mn-cs"/>
              </a:rPr>
              <a:t>PubMed, EMBASE, Cochrane Library, SCOPUS and Web of Science </a:t>
            </a:r>
          </a:p>
          <a:p>
            <a:pPr eaLnBrk="1" hangingPunct="1"/>
            <a:r>
              <a:rPr lang="en-US" altLang="zh-CN" sz="3000" dirty="0">
                <a:solidFill>
                  <a:schemeClr val="tx1"/>
                </a:solidFill>
                <a:latin typeface="+mn-lt"/>
                <a:ea typeface="+mn-ea"/>
                <a:cs typeface="+mn-cs"/>
              </a:rPr>
              <a:t>(pancreatic OR pancreas) AND (cancer OR carcinoma OR adenocarcinoma OR neoplasm) AND (SBRT OR stereotactic body radiotherapy OR stereotactic body radiation therapy OR stereotactic body radiotherapy OR stereotactic radiosurgery OR radiosurgery)</a:t>
            </a:r>
            <a:r>
              <a:rPr lang="en-US" altLang="zh-CN" sz="3000" dirty="0"/>
              <a:t> </a:t>
            </a:r>
            <a:r>
              <a:rPr lang="en-US" altLang="zh-CN" dirty="0"/>
              <a:t/>
            </a:r>
            <a:br>
              <a:rPr lang="en-US" altLang="zh-CN" dirty="0"/>
            </a:br>
            <a:endParaRPr lang="en-US" altLang="zh-CN" dirty="0">
              <a:ea typeface="宋体" pitchFamily="2" charset="-122"/>
            </a:endParaRPr>
          </a:p>
        </p:txBody>
      </p:sp>
      <p:sp>
        <p:nvSpPr>
          <p:cNvPr id="819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a:ea typeface="宋体" pitchFamily="2" charset="-122"/>
              </a:rPr>
              <a:t>Study selection</a:t>
            </a:r>
          </a:p>
        </p:txBody>
      </p:sp>
      <p:sp>
        <p:nvSpPr>
          <p:cNvPr id="9219" name="Rectangle 3"/>
          <p:cNvSpPr>
            <a:spLocks noGrp="1" noChangeArrowheads="1"/>
          </p:cNvSpPr>
          <p:nvPr>
            <p:ph type="body" idx="1"/>
          </p:nvPr>
        </p:nvSpPr>
        <p:spPr>
          <a:xfrm>
            <a:off x="457200" y="1059582"/>
            <a:ext cx="8229600" cy="3394472"/>
          </a:xfrm>
        </p:spPr>
        <p:txBody>
          <a:bodyPr/>
          <a:lstStyle/>
          <a:p>
            <a:pPr eaLnBrk="1" hangingPunct="1"/>
            <a:r>
              <a:rPr lang="en-US" altLang="zh-CN" sz="2900" dirty="0" smtClean="0">
                <a:solidFill>
                  <a:schemeClr val="tx1"/>
                </a:solidFill>
                <a:latin typeface="+mn-lt"/>
                <a:ea typeface="+mn-ea"/>
                <a:cs typeface="+mn-cs"/>
              </a:rPr>
              <a:t>Published in english; </a:t>
            </a:r>
          </a:p>
          <a:p>
            <a:pPr eaLnBrk="1" hangingPunct="1"/>
            <a:r>
              <a:rPr lang="en-US" altLang="zh-CN" sz="2900" dirty="0" smtClean="0">
                <a:solidFill>
                  <a:schemeClr val="tx1"/>
                </a:solidFill>
                <a:latin typeface="+mn-lt"/>
                <a:ea typeface="+mn-ea"/>
                <a:cs typeface="+mn-cs"/>
              </a:rPr>
              <a:t>Reported LAPC or BRPC or unresectable pancreatic cancer patients treated with SBRT and SBRT as a part of the initial</a:t>
            </a:r>
            <a:r>
              <a:rPr lang="en-US" altLang="zh-CN" sz="2900" dirty="0" smtClean="0"/>
              <a:t> </a:t>
            </a:r>
            <a:r>
              <a:rPr lang="en-US" altLang="zh-CN" sz="2900" dirty="0" smtClean="0">
                <a:solidFill>
                  <a:schemeClr val="tx1"/>
                </a:solidFill>
                <a:latin typeface="+mn-lt"/>
                <a:ea typeface="+mn-ea"/>
                <a:cs typeface="+mn-cs"/>
              </a:rPr>
              <a:t>treatment plan; </a:t>
            </a:r>
          </a:p>
          <a:p>
            <a:pPr eaLnBrk="1" hangingPunct="1"/>
            <a:r>
              <a:rPr lang="en-US" altLang="zh-CN" sz="2900" dirty="0" smtClean="0">
                <a:solidFill>
                  <a:schemeClr val="tx1"/>
                </a:solidFill>
                <a:latin typeface="+mn-lt"/>
                <a:ea typeface="+mn-ea"/>
                <a:cs typeface="+mn-cs"/>
              </a:rPr>
              <a:t>Prospective or retrospective studies or clinical trials including at least 10 PC patients; </a:t>
            </a:r>
          </a:p>
          <a:p>
            <a:pPr eaLnBrk="1" hangingPunct="1"/>
            <a:r>
              <a:rPr lang="en-US" altLang="zh-CN" sz="2900" dirty="0" smtClean="0">
                <a:solidFill>
                  <a:schemeClr val="tx1"/>
                </a:solidFill>
                <a:latin typeface="+mn-lt"/>
                <a:ea typeface="+mn-ea"/>
                <a:cs typeface="+mn-cs"/>
              </a:rPr>
              <a:t>Reported OS or PFS data. </a:t>
            </a:r>
            <a:r>
              <a:rPr lang="en-US" altLang="zh-CN" dirty="0"/>
              <a:t/>
            </a:r>
            <a:br>
              <a:rPr lang="en-US" altLang="zh-CN" dirty="0"/>
            </a:br>
            <a:endParaRPr lang="en-US" altLang="zh-CN" dirty="0">
              <a:ea typeface="宋体" pitchFamily="2" charset="-122"/>
            </a:endParaRPr>
          </a:p>
        </p:txBody>
      </p:sp>
      <p:sp>
        <p:nvSpPr>
          <p:cNvPr id="922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dirty="0">
                <a:ea typeface="宋体" pitchFamily="2" charset="-122"/>
              </a:rPr>
              <a:t>Study exclusion</a:t>
            </a:r>
          </a:p>
        </p:txBody>
      </p:sp>
      <p:sp>
        <p:nvSpPr>
          <p:cNvPr id="9219" name="Rectangle 3"/>
          <p:cNvSpPr>
            <a:spLocks noGrp="1" noChangeArrowheads="1"/>
          </p:cNvSpPr>
          <p:nvPr>
            <p:ph type="body" idx="1"/>
          </p:nvPr>
        </p:nvSpPr>
        <p:spPr>
          <a:xfrm>
            <a:off x="457200" y="1059582"/>
            <a:ext cx="8363272" cy="3394472"/>
          </a:xfrm>
        </p:spPr>
        <p:txBody>
          <a:bodyPr/>
          <a:lstStyle/>
          <a:p>
            <a:pPr eaLnBrk="1" hangingPunct="1"/>
            <a:r>
              <a:rPr lang="en-US" altLang="zh-CN" sz="2900" dirty="0" smtClean="0">
                <a:solidFill>
                  <a:schemeClr val="tx1"/>
                </a:solidFill>
                <a:latin typeface="+mn-lt"/>
                <a:ea typeface="+mn-ea"/>
                <a:cs typeface="+mn-cs"/>
              </a:rPr>
              <a:t>Involved metastatic or re-irradiation cases; </a:t>
            </a:r>
          </a:p>
          <a:p>
            <a:pPr eaLnBrk="1" hangingPunct="1"/>
            <a:r>
              <a:rPr lang="en-US" altLang="zh-CN" sz="2900" dirty="0" smtClean="0">
                <a:solidFill>
                  <a:schemeClr val="tx1"/>
                </a:solidFill>
                <a:latin typeface="+mn-lt"/>
                <a:ea typeface="+mn-ea"/>
                <a:cs typeface="+mn-cs"/>
              </a:rPr>
              <a:t>With populations selected from the national database;</a:t>
            </a:r>
          </a:p>
          <a:p>
            <a:pPr eaLnBrk="1" hangingPunct="1"/>
            <a:r>
              <a:rPr lang="en-US" altLang="zh-CN" sz="2900" dirty="0" smtClean="0">
                <a:solidFill>
                  <a:schemeClr val="tx1"/>
                </a:solidFill>
                <a:latin typeface="+mn-lt"/>
                <a:ea typeface="+mn-ea"/>
                <a:cs typeface="+mn-cs"/>
              </a:rPr>
              <a:t>Studies with patients selected for being non-progressors;</a:t>
            </a:r>
          </a:p>
          <a:p>
            <a:pPr eaLnBrk="1" hangingPunct="1"/>
            <a:r>
              <a:rPr lang="en-US" altLang="zh-CN" sz="2900" dirty="0" smtClean="0">
                <a:solidFill>
                  <a:schemeClr val="tx1"/>
                </a:solidFill>
                <a:latin typeface="+mn-lt"/>
                <a:ea typeface="+mn-ea"/>
                <a:cs typeface="+mn-cs"/>
              </a:rPr>
              <a:t>Studies with patients treated with elective nodal irradiation and without motion management.</a:t>
            </a:r>
            <a:endParaRPr lang="en-US" altLang="zh-CN" sz="2900" dirty="0">
              <a:solidFill>
                <a:schemeClr val="tx1"/>
              </a:solidFill>
              <a:latin typeface="+mn-lt"/>
              <a:ea typeface="+mn-ea"/>
              <a:cs typeface="+mn-cs"/>
            </a:endParaRPr>
          </a:p>
        </p:txBody>
      </p:sp>
      <p:sp>
        <p:nvSpPr>
          <p:cNvPr id="922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CN" dirty="0">
                <a:ea typeface="宋体" pitchFamily="2" charset="-122"/>
              </a:rPr>
              <a:t>Study exclusion</a:t>
            </a:r>
          </a:p>
        </p:txBody>
      </p:sp>
      <p:sp>
        <p:nvSpPr>
          <p:cNvPr id="9219" name="Rectangle 3"/>
          <p:cNvSpPr>
            <a:spLocks noGrp="1" noChangeArrowheads="1"/>
          </p:cNvSpPr>
          <p:nvPr>
            <p:ph type="body" idx="1"/>
          </p:nvPr>
        </p:nvSpPr>
        <p:spPr>
          <a:xfrm>
            <a:off x="323528" y="1200151"/>
            <a:ext cx="8496944" cy="3394472"/>
          </a:xfrm>
        </p:spPr>
        <p:txBody>
          <a:bodyPr/>
          <a:lstStyle/>
          <a:p>
            <a:pPr eaLnBrk="1" hangingPunct="1"/>
            <a:r>
              <a:rPr lang="en-US" altLang="zh-CN" dirty="0" smtClean="0">
                <a:solidFill>
                  <a:schemeClr val="tx1"/>
                </a:solidFill>
                <a:latin typeface="+mn-lt"/>
                <a:ea typeface="+mn-ea"/>
                <a:cs typeface="+mn-cs"/>
              </a:rPr>
              <a:t>Phase </a:t>
            </a:r>
            <a:r>
              <a:rPr lang="en-US" altLang="zh-CN" dirty="0">
                <a:solidFill>
                  <a:schemeClr val="tx1"/>
                </a:solidFill>
                <a:latin typeface="+mn-lt"/>
                <a:ea typeface="+mn-ea"/>
                <a:cs typeface="+mn-cs"/>
              </a:rPr>
              <a:t>I trials, mechanistic researches, cell experiments, animal studies, reviews, letters, commentaries, conference abstracts, book chapters and duplicated articles. </a:t>
            </a:r>
            <a:r>
              <a:rPr lang="en-US" altLang="zh-CN" dirty="0"/>
              <a:t/>
            </a:r>
            <a:br>
              <a:rPr lang="en-US" altLang="zh-CN" dirty="0"/>
            </a:br>
            <a:endParaRPr lang="en-US" altLang="zh-CN" dirty="0">
              <a:ea typeface="宋体" pitchFamily="2" charset="-122"/>
            </a:endParaRPr>
          </a:p>
        </p:txBody>
      </p:sp>
      <p:sp>
        <p:nvSpPr>
          <p:cNvPr id="922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extLst>
      <p:ext uri="{BB962C8B-B14F-4D97-AF65-F5344CB8AC3E}">
        <p14:creationId xmlns="" xmlns:p14="http://schemas.microsoft.com/office/powerpoint/2010/main" val="122009871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Data extraction</a:t>
            </a:r>
          </a:p>
        </p:txBody>
      </p:sp>
      <p:sp>
        <p:nvSpPr>
          <p:cNvPr id="10243" name="Rectangle 3"/>
          <p:cNvSpPr>
            <a:spLocks noGrp="1" noChangeArrowheads="1"/>
          </p:cNvSpPr>
          <p:nvPr>
            <p:ph type="body" idx="1"/>
          </p:nvPr>
        </p:nvSpPr>
        <p:spPr/>
        <p:txBody>
          <a:bodyPr/>
          <a:lstStyle/>
          <a:p>
            <a:pPr eaLnBrk="1" hangingPunct="1">
              <a:lnSpc>
                <a:spcPct val="90000"/>
              </a:lnSpc>
            </a:pPr>
            <a:r>
              <a:rPr lang="en-US" altLang="zh-CN" dirty="0" smtClean="0">
                <a:solidFill>
                  <a:schemeClr val="tx1"/>
                </a:solidFill>
                <a:latin typeface="+mn-lt"/>
                <a:ea typeface="+mn-ea"/>
                <a:cs typeface="+mn-cs"/>
              </a:rPr>
              <a:t>Last name of the first author</a:t>
            </a:r>
          </a:p>
          <a:p>
            <a:pPr eaLnBrk="1" hangingPunct="1">
              <a:lnSpc>
                <a:spcPct val="90000"/>
              </a:lnSpc>
            </a:pPr>
            <a:r>
              <a:rPr lang="en-US" altLang="zh-CN" dirty="0" smtClean="0">
                <a:solidFill>
                  <a:schemeClr val="tx1"/>
                </a:solidFill>
                <a:latin typeface="+mn-lt"/>
                <a:ea typeface="+mn-ea"/>
                <a:cs typeface="+mn-cs"/>
              </a:rPr>
              <a:t>Publication year </a:t>
            </a:r>
          </a:p>
          <a:p>
            <a:pPr eaLnBrk="1" hangingPunct="1">
              <a:lnSpc>
                <a:spcPct val="90000"/>
              </a:lnSpc>
            </a:pPr>
            <a:r>
              <a:rPr lang="en-US" altLang="zh-CN" dirty="0" smtClean="0">
                <a:solidFill>
                  <a:schemeClr val="tx1"/>
                </a:solidFill>
                <a:latin typeface="+mn-lt"/>
                <a:ea typeface="+mn-ea"/>
                <a:cs typeface="+mn-cs"/>
              </a:rPr>
              <a:t>Study design </a:t>
            </a:r>
          </a:p>
          <a:p>
            <a:pPr eaLnBrk="1" hangingPunct="1">
              <a:lnSpc>
                <a:spcPct val="90000"/>
              </a:lnSpc>
            </a:pPr>
            <a:r>
              <a:rPr lang="en-US" altLang="zh-CN" dirty="0" smtClean="0">
                <a:solidFill>
                  <a:schemeClr val="tx1"/>
                </a:solidFill>
                <a:latin typeface="+mn-lt"/>
                <a:ea typeface="+mn-ea"/>
                <a:cs typeface="+mn-cs"/>
              </a:rPr>
              <a:t>Study country</a:t>
            </a:r>
          </a:p>
          <a:p>
            <a:pPr eaLnBrk="1" hangingPunct="1">
              <a:lnSpc>
                <a:spcPct val="90000"/>
              </a:lnSpc>
            </a:pPr>
            <a:r>
              <a:rPr lang="en-US" altLang="zh-CN" dirty="0" smtClean="0">
                <a:solidFill>
                  <a:schemeClr val="tx1"/>
                </a:solidFill>
                <a:latin typeface="+mn-lt"/>
                <a:ea typeface="+mn-ea"/>
                <a:cs typeface="+mn-cs"/>
              </a:rPr>
              <a:t>Age</a:t>
            </a:r>
            <a:r>
              <a:rPr lang="en-US" altLang="zh-CN" dirty="0" smtClean="0"/>
              <a:t> </a:t>
            </a:r>
            <a:r>
              <a:rPr lang="en-US" altLang="zh-CN" dirty="0" smtClean="0">
                <a:solidFill>
                  <a:schemeClr val="tx1"/>
                </a:solidFill>
                <a:latin typeface="+mn-lt"/>
                <a:ea typeface="+mn-ea"/>
                <a:cs typeface="+mn-cs"/>
              </a:rPr>
              <a:t>and sex of patients </a:t>
            </a:r>
          </a:p>
          <a:p>
            <a:pPr eaLnBrk="1" hangingPunct="1">
              <a:lnSpc>
                <a:spcPct val="90000"/>
              </a:lnSpc>
            </a:pPr>
            <a:r>
              <a:rPr lang="en-US" altLang="zh-CN" dirty="0" smtClean="0">
                <a:solidFill>
                  <a:schemeClr val="tx1"/>
                </a:solidFill>
                <a:latin typeface="+mn-lt"/>
                <a:ea typeface="+mn-ea"/>
                <a:cs typeface="+mn-cs"/>
              </a:rPr>
              <a:t>Study period</a:t>
            </a:r>
            <a:endParaRPr lang="en-US" altLang="zh-CN" dirty="0">
              <a:solidFill>
                <a:schemeClr val="tx1"/>
              </a:solidFill>
              <a:latin typeface="+mn-lt"/>
              <a:ea typeface="+mn-ea"/>
              <a:cs typeface="+mn-cs"/>
            </a:endParaRPr>
          </a:p>
          <a:p>
            <a:pPr eaLnBrk="1" hangingPunct="1">
              <a:lnSpc>
                <a:spcPct val="90000"/>
              </a:lnSpc>
              <a:buNone/>
            </a:pPr>
            <a:endParaRPr lang="en-US" altLang="zh-CN" dirty="0">
              <a:ea typeface="宋体" pitchFamily="2" charset="-122"/>
            </a:endParaRPr>
          </a:p>
        </p:txBody>
      </p:sp>
      <p:sp>
        <p:nvSpPr>
          <p:cNvPr id="1024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Data extraction</a:t>
            </a:r>
          </a:p>
        </p:txBody>
      </p:sp>
      <p:sp>
        <p:nvSpPr>
          <p:cNvPr id="10243" name="Rectangle 3"/>
          <p:cNvSpPr>
            <a:spLocks noGrp="1" noChangeArrowheads="1"/>
          </p:cNvSpPr>
          <p:nvPr>
            <p:ph type="body" idx="1"/>
          </p:nvPr>
        </p:nvSpPr>
        <p:spPr/>
        <p:txBody>
          <a:bodyPr/>
          <a:lstStyle/>
          <a:p>
            <a:pPr eaLnBrk="1" hangingPunct="1">
              <a:lnSpc>
                <a:spcPct val="90000"/>
              </a:lnSpc>
            </a:pPr>
            <a:r>
              <a:rPr lang="en-US" altLang="zh-CN" dirty="0" smtClean="0"/>
              <a:t>The number of patients </a:t>
            </a:r>
          </a:p>
          <a:p>
            <a:pPr eaLnBrk="1" hangingPunct="1">
              <a:lnSpc>
                <a:spcPct val="90000"/>
              </a:lnSpc>
            </a:pPr>
            <a:r>
              <a:rPr lang="en-US" altLang="zh-CN" dirty="0" smtClean="0"/>
              <a:t>Disease stage</a:t>
            </a:r>
          </a:p>
          <a:p>
            <a:pPr eaLnBrk="1" hangingPunct="1">
              <a:lnSpc>
                <a:spcPct val="90000"/>
              </a:lnSpc>
            </a:pPr>
            <a:r>
              <a:rPr lang="en-US" altLang="zh-CN" dirty="0" smtClean="0"/>
              <a:t>Lymph node stage </a:t>
            </a:r>
            <a:endParaRPr lang="en-US" altLang="zh-CN" dirty="0" smtClean="0">
              <a:solidFill>
                <a:schemeClr val="tx1"/>
              </a:solidFill>
              <a:latin typeface="+mn-lt"/>
              <a:ea typeface="+mn-ea"/>
              <a:cs typeface="+mn-cs"/>
            </a:endParaRPr>
          </a:p>
          <a:p>
            <a:pPr eaLnBrk="1" hangingPunct="1">
              <a:lnSpc>
                <a:spcPct val="90000"/>
              </a:lnSpc>
            </a:pPr>
            <a:r>
              <a:rPr lang="en-US" altLang="zh-CN" dirty="0" smtClean="0">
                <a:solidFill>
                  <a:schemeClr val="tx1"/>
                </a:solidFill>
                <a:latin typeface="+mn-lt"/>
                <a:ea typeface="+mn-ea"/>
                <a:cs typeface="+mn-cs"/>
              </a:rPr>
              <a:t>Follow-up period </a:t>
            </a:r>
          </a:p>
          <a:p>
            <a:pPr eaLnBrk="1" hangingPunct="1">
              <a:lnSpc>
                <a:spcPct val="90000"/>
              </a:lnSpc>
            </a:pPr>
            <a:r>
              <a:rPr lang="en-US" altLang="zh-CN" dirty="0" smtClean="0">
                <a:solidFill>
                  <a:schemeClr val="tx1"/>
                </a:solidFill>
                <a:latin typeface="+mn-lt"/>
                <a:ea typeface="+mn-ea"/>
                <a:cs typeface="+mn-cs"/>
              </a:rPr>
              <a:t>SBRT dose </a:t>
            </a:r>
            <a:endParaRPr lang="en-US" altLang="zh-CN" dirty="0">
              <a:solidFill>
                <a:schemeClr val="tx1"/>
              </a:solidFill>
              <a:latin typeface="+mn-lt"/>
              <a:ea typeface="+mn-ea"/>
              <a:cs typeface="+mn-cs"/>
            </a:endParaRPr>
          </a:p>
        </p:txBody>
      </p:sp>
      <p:sp>
        <p:nvSpPr>
          <p:cNvPr id="1024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Data extraction</a:t>
            </a:r>
          </a:p>
        </p:txBody>
      </p:sp>
      <p:sp>
        <p:nvSpPr>
          <p:cNvPr id="10243" name="Rectangle 3"/>
          <p:cNvSpPr>
            <a:spLocks noGrp="1" noChangeArrowheads="1"/>
          </p:cNvSpPr>
          <p:nvPr>
            <p:ph type="body" idx="1"/>
          </p:nvPr>
        </p:nvSpPr>
        <p:spPr>
          <a:xfrm>
            <a:off x="457200" y="1059582"/>
            <a:ext cx="8229600" cy="3394472"/>
          </a:xfrm>
        </p:spPr>
        <p:txBody>
          <a:bodyPr/>
          <a:lstStyle/>
          <a:p>
            <a:pPr eaLnBrk="1" hangingPunct="1">
              <a:lnSpc>
                <a:spcPct val="90000"/>
              </a:lnSpc>
            </a:pPr>
            <a:r>
              <a:rPr lang="en-US" altLang="zh-CN" dirty="0" smtClean="0">
                <a:solidFill>
                  <a:schemeClr val="tx1"/>
                </a:solidFill>
                <a:latin typeface="+mn-lt"/>
                <a:ea typeface="+mn-ea"/>
                <a:cs typeface="+mn-cs"/>
              </a:rPr>
              <a:t>Number of SBRT fractions </a:t>
            </a:r>
          </a:p>
          <a:p>
            <a:pPr eaLnBrk="1" hangingPunct="1">
              <a:lnSpc>
                <a:spcPct val="90000"/>
              </a:lnSpc>
            </a:pPr>
            <a:r>
              <a:rPr lang="en-US" altLang="zh-CN" dirty="0" smtClean="0">
                <a:solidFill>
                  <a:schemeClr val="tx1"/>
                </a:solidFill>
                <a:latin typeface="+mn-lt"/>
                <a:ea typeface="+mn-ea"/>
                <a:cs typeface="+mn-cs"/>
              </a:rPr>
              <a:t>Chemotherapy regimens</a:t>
            </a:r>
          </a:p>
          <a:p>
            <a:pPr eaLnBrk="1" hangingPunct="1">
              <a:lnSpc>
                <a:spcPct val="90000"/>
              </a:lnSpc>
            </a:pPr>
            <a:r>
              <a:rPr lang="en-US" altLang="zh-CN" dirty="0" smtClean="0">
                <a:solidFill>
                  <a:schemeClr val="tx1"/>
                </a:solidFill>
                <a:latin typeface="+mn-lt"/>
                <a:ea typeface="+mn-ea"/>
                <a:cs typeface="+mn-cs"/>
              </a:rPr>
              <a:t>Endpoints of interest </a:t>
            </a:r>
          </a:p>
          <a:p>
            <a:pPr eaLnBrk="1" hangingPunct="1">
              <a:lnSpc>
                <a:spcPct val="90000"/>
              </a:lnSpc>
            </a:pPr>
            <a:r>
              <a:rPr lang="en-US" altLang="zh-CN" dirty="0" smtClean="0">
                <a:solidFill>
                  <a:schemeClr val="tx1"/>
                </a:solidFill>
                <a:latin typeface="+mn-lt"/>
                <a:ea typeface="+mn-ea"/>
                <a:cs typeface="+mn-cs"/>
              </a:rPr>
              <a:t>Median OS </a:t>
            </a:r>
          </a:p>
          <a:p>
            <a:pPr eaLnBrk="1" hangingPunct="1">
              <a:lnSpc>
                <a:spcPct val="90000"/>
              </a:lnSpc>
            </a:pPr>
            <a:r>
              <a:rPr lang="en-US" altLang="zh-CN" dirty="0" smtClean="0">
                <a:solidFill>
                  <a:schemeClr val="tx1"/>
                </a:solidFill>
                <a:latin typeface="+mn-lt"/>
                <a:ea typeface="+mn-ea"/>
                <a:cs typeface="+mn-cs"/>
              </a:rPr>
              <a:t>OS (1, 2 and 3-year) </a:t>
            </a:r>
          </a:p>
          <a:p>
            <a:pPr eaLnBrk="1" hangingPunct="1">
              <a:lnSpc>
                <a:spcPct val="90000"/>
              </a:lnSpc>
            </a:pPr>
            <a:r>
              <a:rPr lang="en-US" altLang="zh-CN" dirty="0" smtClean="0">
                <a:solidFill>
                  <a:schemeClr val="tx1"/>
                </a:solidFill>
                <a:latin typeface="+mn-lt"/>
                <a:ea typeface="+mn-ea"/>
                <a:cs typeface="+mn-cs"/>
              </a:rPr>
              <a:t>Median PFS</a:t>
            </a:r>
          </a:p>
          <a:p>
            <a:pPr eaLnBrk="1" hangingPunct="1">
              <a:lnSpc>
                <a:spcPct val="90000"/>
              </a:lnSpc>
            </a:pPr>
            <a:r>
              <a:rPr lang="en-US" altLang="zh-CN" dirty="0" smtClean="0">
                <a:solidFill>
                  <a:schemeClr val="tx1"/>
                </a:solidFill>
                <a:latin typeface="+mn-lt"/>
                <a:ea typeface="+mn-ea"/>
                <a:cs typeface="+mn-cs"/>
              </a:rPr>
              <a:t>PFS (1, 2 and 3-year) </a:t>
            </a:r>
            <a:endParaRPr lang="en-US" altLang="zh-CN" dirty="0">
              <a:ea typeface="宋体" pitchFamily="2" charset="-122"/>
            </a:endParaRPr>
          </a:p>
        </p:txBody>
      </p:sp>
      <p:sp>
        <p:nvSpPr>
          <p:cNvPr id="1024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Data extraction</a:t>
            </a:r>
          </a:p>
        </p:txBody>
      </p:sp>
      <p:sp>
        <p:nvSpPr>
          <p:cNvPr id="10243" name="Rectangle 3"/>
          <p:cNvSpPr>
            <a:spLocks noGrp="1" noChangeArrowheads="1"/>
          </p:cNvSpPr>
          <p:nvPr>
            <p:ph type="body" idx="1"/>
          </p:nvPr>
        </p:nvSpPr>
        <p:spPr/>
        <p:txBody>
          <a:bodyPr/>
          <a:lstStyle/>
          <a:p>
            <a:pPr eaLnBrk="1" hangingPunct="1">
              <a:lnSpc>
                <a:spcPct val="90000"/>
              </a:lnSpc>
            </a:pPr>
            <a:r>
              <a:rPr lang="en-US" altLang="zh-CN" dirty="0">
                <a:solidFill>
                  <a:schemeClr val="tx1"/>
                </a:solidFill>
                <a:latin typeface="+mn-lt"/>
                <a:ea typeface="+mn-ea"/>
                <a:cs typeface="+mn-cs"/>
              </a:rPr>
              <a:t>Incidence of grade 3–5 toxicities (acute GI,</a:t>
            </a:r>
            <a:br>
              <a:rPr lang="en-US" altLang="zh-CN" dirty="0">
                <a:solidFill>
                  <a:schemeClr val="tx1"/>
                </a:solidFill>
                <a:latin typeface="+mn-lt"/>
                <a:ea typeface="+mn-ea"/>
                <a:cs typeface="+mn-cs"/>
              </a:rPr>
            </a:br>
            <a:r>
              <a:rPr lang="en-US" altLang="zh-CN" dirty="0">
                <a:solidFill>
                  <a:schemeClr val="tx1"/>
                </a:solidFill>
                <a:latin typeface="+mn-lt"/>
                <a:ea typeface="+mn-ea"/>
                <a:cs typeface="+mn-cs"/>
              </a:rPr>
              <a:t>acute hematologic, late GI and late hematologic toxicities). </a:t>
            </a:r>
          </a:p>
          <a:p>
            <a:pPr eaLnBrk="1" hangingPunct="1">
              <a:lnSpc>
                <a:spcPct val="90000"/>
              </a:lnSpc>
            </a:pPr>
            <a:r>
              <a:rPr lang="en-US" altLang="zh-CN" dirty="0">
                <a:solidFill>
                  <a:schemeClr val="tx1"/>
                </a:solidFill>
                <a:latin typeface="+mn-lt"/>
                <a:ea typeface="+mn-ea"/>
                <a:cs typeface="+mn-cs"/>
              </a:rPr>
              <a:t>When numerical data of OS and PFS was not reported, they were extracted from</a:t>
            </a:r>
            <a:br>
              <a:rPr lang="en-US" altLang="zh-CN" dirty="0">
                <a:solidFill>
                  <a:schemeClr val="tx1"/>
                </a:solidFill>
                <a:latin typeface="+mn-lt"/>
                <a:ea typeface="+mn-ea"/>
                <a:cs typeface="+mn-cs"/>
              </a:rPr>
            </a:br>
            <a:r>
              <a:rPr lang="en-US" altLang="zh-CN" dirty="0">
                <a:solidFill>
                  <a:schemeClr val="tx1"/>
                </a:solidFill>
                <a:latin typeface="+mn-lt"/>
                <a:ea typeface="+mn-ea"/>
                <a:cs typeface="+mn-cs"/>
              </a:rPr>
              <a:t>the Kaplan-Meier (K-M) curves using Engauge Digitizer V12.1.</a:t>
            </a:r>
            <a:r>
              <a:rPr lang="en-US" altLang="zh-CN" dirty="0"/>
              <a:t> </a:t>
            </a:r>
            <a:br>
              <a:rPr lang="en-US" altLang="zh-CN" dirty="0"/>
            </a:br>
            <a:endParaRPr lang="en-US" altLang="zh-CN" dirty="0">
              <a:ea typeface="宋体" pitchFamily="2" charset="-122"/>
            </a:endParaRPr>
          </a:p>
        </p:txBody>
      </p:sp>
      <p:sp>
        <p:nvSpPr>
          <p:cNvPr id="1024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Quality assessment</a:t>
            </a:r>
          </a:p>
        </p:txBody>
      </p:sp>
      <p:sp>
        <p:nvSpPr>
          <p:cNvPr id="11267" name="Rectangle 3"/>
          <p:cNvSpPr>
            <a:spLocks noGrp="1" noChangeArrowheads="1"/>
          </p:cNvSpPr>
          <p:nvPr>
            <p:ph type="body" idx="1"/>
          </p:nvPr>
        </p:nvSpPr>
        <p:spPr/>
        <p:txBody>
          <a:bodyPr/>
          <a:lstStyle/>
          <a:p>
            <a:pPr eaLnBrk="1" hangingPunct="1">
              <a:lnSpc>
                <a:spcPct val="90000"/>
              </a:lnSpc>
            </a:pPr>
            <a:r>
              <a:rPr lang="en-US" altLang="zh-CN" dirty="0">
                <a:solidFill>
                  <a:schemeClr val="tx1"/>
                </a:solidFill>
                <a:latin typeface="+mn-lt"/>
                <a:ea typeface="+mn-ea"/>
                <a:cs typeface="+mn-cs"/>
              </a:rPr>
              <a:t>Two independent authors used the Newcastle-Ottawa scale (NOS) to</a:t>
            </a:r>
            <a:br>
              <a:rPr lang="en-US" altLang="zh-CN" dirty="0">
                <a:solidFill>
                  <a:schemeClr val="tx1"/>
                </a:solidFill>
                <a:latin typeface="+mn-lt"/>
                <a:ea typeface="+mn-ea"/>
                <a:cs typeface="+mn-cs"/>
              </a:rPr>
            </a:br>
            <a:r>
              <a:rPr lang="en-US" altLang="zh-CN" dirty="0">
                <a:solidFill>
                  <a:schemeClr val="tx1"/>
                </a:solidFill>
                <a:latin typeface="+mn-lt"/>
                <a:ea typeface="+mn-ea"/>
                <a:cs typeface="+mn-cs"/>
              </a:rPr>
              <a:t>evaluate the quality of selected studies.</a:t>
            </a:r>
          </a:p>
          <a:p>
            <a:pPr eaLnBrk="1" hangingPunct="1">
              <a:lnSpc>
                <a:spcPct val="90000"/>
              </a:lnSpc>
            </a:pPr>
            <a:r>
              <a:rPr lang="en-US" altLang="zh-CN" dirty="0">
                <a:solidFill>
                  <a:schemeClr val="tx1"/>
                </a:solidFill>
                <a:latin typeface="+mn-lt"/>
                <a:ea typeface="+mn-ea"/>
                <a:cs typeface="+mn-cs"/>
              </a:rPr>
              <a:t>High quality reports scored 7 to 9 and medium quality studies scored 4 to 6 points.</a:t>
            </a:r>
            <a:r>
              <a:rPr lang="en-US" altLang="zh-CN" dirty="0"/>
              <a:t> </a:t>
            </a:r>
            <a:br>
              <a:rPr lang="en-US" altLang="zh-CN" dirty="0"/>
            </a:br>
            <a:endParaRPr lang="en-US" altLang="zh-CN" dirty="0">
              <a:ea typeface="宋体" pitchFamily="2" charset="-122"/>
            </a:endParaRPr>
          </a:p>
        </p:txBody>
      </p:sp>
      <p:sp>
        <p:nvSpPr>
          <p:cNvPr id="11268"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noChangeArrowheads="1"/>
          </p:cNvSpPr>
          <p:nvPr>
            <p:ph type="title"/>
          </p:nvPr>
        </p:nvSpPr>
        <p:spPr/>
        <p:txBody>
          <a:bodyPr/>
          <a:lstStyle/>
          <a:p>
            <a:r>
              <a:rPr lang="en-US" altLang="zh-CN">
                <a:ea typeface="宋体" pitchFamily="2" charset="-122"/>
              </a:rPr>
              <a:t>Statistical analysis</a:t>
            </a:r>
            <a:endParaRPr lang="zh-CN" altLang="en-US">
              <a:ea typeface="宋体" pitchFamily="2" charset="-122"/>
            </a:endParaRPr>
          </a:p>
        </p:txBody>
      </p:sp>
      <p:sp>
        <p:nvSpPr>
          <p:cNvPr id="12291" name="内容占位符 2"/>
          <p:cNvSpPr>
            <a:spLocks noGrp="1" noChangeArrowheads="1"/>
          </p:cNvSpPr>
          <p:nvPr>
            <p:ph idx="1"/>
          </p:nvPr>
        </p:nvSpPr>
        <p:spPr/>
        <p:txBody>
          <a:bodyPr/>
          <a:lstStyle/>
          <a:p>
            <a:r>
              <a:rPr lang="en-US" altLang="zh-CN" sz="3000" dirty="0">
                <a:solidFill>
                  <a:schemeClr val="tx1"/>
                </a:solidFill>
                <a:latin typeface="+mn-lt"/>
                <a:ea typeface="+mn-ea"/>
                <a:cs typeface="+mn-cs"/>
              </a:rPr>
              <a:t>Median OS, OS (1, 2 and 3-year), median PFS, PFS (1, 2 and 3-year) and incidence of grade 3–5 toxicities (acute and late) were the endpoints of interest in this meta-analysis. </a:t>
            </a:r>
          </a:p>
          <a:p>
            <a:r>
              <a:rPr lang="en-US" altLang="zh-CN" sz="3000" dirty="0">
                <a:solidFill>
                  <a:schemeClr val="tx1"/>
                </a:solidFill>
                <a:latin typeface="+mn-lt"/>
                <a:ea typeface="+mn-ea"/>
                <a:cs typeface="+mn-cs"/>
              </a:rPr>
              <a:t>These endpoint proportions were pooled and analyzed using the ‘metaprop’ function in R (both fixed and random effect </a:t>
            </a:r>
            <a:r>
              <a:rPr lang="en-US" altLang="zh-CN" sz="3000" dirty="0" smtClean="0">
                <a:solidFill>
                  <a:schemeClr val="tx1"/>
                </a:solidFill>
                <a:latin typeface="+mn-lt"/>
                <a:ea typeface="+mn-ea"/>
                <a:cs typeface="+mn-cs"/>
              </a:rPr>
              <a:t>methods).</a:t>
            </a:r>
            <a:r>
              <a:rPr lang="en-US" altLang="zh-CN" dirty="0"/>
              <a:t/>
            </a:r>
            <a:br>
              <a:rPr lang="en-US" altLang="zh-CN" dirty="0"/>
            </a:br>
            <a:r>
              <a:rPr lang="en-US" altLang="zh-CN" dirty="0"/>
              <a:t> </a:t>
            </a:r>
            <a:r>
              <a:rPr lang="en-US" altLang="zh-CN" dirty="0">
                <a:ea typeface="宋体" pitchFamily="2" charset="-122"/>
              </a:rPr>
              <a:t/>
            </a:r>
            <a:br>
              <a:rPr lang="en-US" altLang="zh-CN" dirty="0">
                <a:ea typeface="宋体" pitchFamily="2" charset="-122"/>
              </a:rPr>
            </a:br>
            <a:r>
              <a:rPr lang="en-US" altLang="zh-CN" dirty="0">
                <a:ea typeface="宋体" pitchFamily="2" charset="-122"/>
              </a:rPr>
              <a:t/>
            </a:r>
            <a:br>
              <a:rPr lang="en-US" altLang="zh-CN" dirty="0">
                <a:ea typeface="宋体" pitchFamily="2" charset="-122"/>
              </a:rPr>
            </a:br>
            <a:r>
              <a:rPr lang="en-US" altLang="zh-CN" dirty="0">
                <a:ea typeface="宋体" pitchFamily="2" charset="-122"/>
              </a:rPr>
              <a:t/>
            </a:r>
            <a:br>
              <a:rPr lang="en-US" altLang="zh-CN" dirty="0">
                <a:ea typeface="宋体" pitchFamily="2" charset="-122"/>
              </a:rPr>
            </a:br>
            <a:endParaRPr lang="zh-CN" altLang="en-US" dirty="0">
              <a:ea typeface="宋体" pitchFamily="2" charset="-122"/>
            </a:endParaRPr>
          </a:p>
        </p:txBody>
      </p:sp>
      <p:sp>
        <p:nvSpPr>
          <p:cNvPr id="12292"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noChangeArrowheads="1"/>
          </p:cNvSpPr>
          <p:nvPr>
            <p:ph type="title"/>
          </p:nvPr>
        </p:nvSpPr>
        <p:spPr/>
        <p:txBody>
          <a:bodyPr/>
          <a:lstStyle/>
          <a:p>
            <a:r>
              <a:rPr lang="en-US" altLang="zh-CN">
                <a:ea typeface="宋体" pitchFamily="2" charset="-122"/>
              </a:rPr>
              <a:t>Statistical analysis</a:t>
            </a:r>
            <a:endParaRPr lang="zh-CN" altLang="en-US">
              <a:ea typeface="宋体" pitchFamily="2" charset="-122"/>
            </a:endParaRPr>
          </a:p>
        </p:txBody>
      </p:sp>
      <p:sp>
        <p:nvSpPr>
          <p:cNvPr id="12291" name="内容占位符 2"/>
          <p:cNvSpPr>
            <a:spLocks noGrp="1" noChangeArrowheads="1"/>
          </p:cNvSpPr>
          <p:nvPr>
            <p:ph idx="1"/>
          </p:nvPr>
        </p:nvSpPr>
        <p:spPr>
          <a:xfrm>
            <a:off x="251520" y="1200151"/>
            <a:ext cx="8435280" cy="3394472"/>
          </a:xfrm>
        </p:spPr>
        <p:txBody>
          <a:bodyPr/>
          <a:lstStyle/>
          <a:p>
            <a:r>
              <a:rPr lang="en-US" altLang="zh-CN" sz="2800" dirty="0">
                <a:solidFill>
                  <a:schemeClr val="tx1"/>
                </a:solidFill>
                <a:latin typeface="+mn-lt"/>
                <a:ea typeface="+mn-ea"/>
                <a:cs typeface="+mn-cs"/>
              </a:rPr>
              <a:t>The heterogeneity among the studies was</a:t>
            </a:r>
            <a:br>
              <a:rPr lang="en-US" altLang="zh-CN" sz="2800" dirty="0">
                <a:solidFill>
                  <a:schemeClr val="tx1"/>
                </a:solidFill>
                <a:latin typeface="+mn-lt"/>
                <a:ea typeface="+mn-ea"/>
                <a:cs typeface="+mn-cs"/>
              </a:rPr>
            </a:br>
            <a:r>
              <a:rPr lang="en-US" altLang="zh-CN" sz="2800" dirty="0">
                <a:solidFill>
                  <a:schemeClr val="tx1"/>
                </a:solidFill>
                <a:latin typeface="+mn-lt"/>
                <a:ea typeface="+mn-ea"/>
                <a:cs typeface="+mn-cs"/>
              </a:rPr>
              <a:t>evaluated by the </a:t>
            </a:r>
            <a:r>
              <a:rPr lang="en-US" altLang="zh-CN" sz="2800" i="1" dirty="0">
                <a:solidFill>
                  <a:schemeClr val="tx1"/>
                </a:solidFill>
                <a:latin typeface="+mn-lt"/>
                <a:ea typeface="+mn-ea"/>
                <a:cs typeface="+mn-cs"/>
              </a:rPr>
              <a:t>I</a:t>
            </a:r>
            <a:r>
              <a:rPr lang="en-US" altLang="zh-CN" sz="2800" baseline="30000" dirty="0">
                <a:solidFill>
                  <a:schemeClr val="tx1"/>
                </a:solidFill>
                <a:latin typeface="+mn-lt"/>
                <a:ea typeface="+mn-ea"/>
                <a:cs typeface="+mn-cs"/>
              </a:rPr>
              <a:t>2</a:t>
            </a:r>
            <a:r>
              <a:rPr lang="en-US" altLang="zh-CN" sz="2800" dirty="0">
                <a:solidFill>
                  <a:schemeClr val="tx1"/>
                </a:solidFill>
                <a:latin typeface="+mn-lt"/>
                <a:ea typeface="+mn-ea"/>
                <a:cs typeface="+mn-cs"/>
              </a:rPr>
              <a:t> value. </a:t>
            </a:r>
            <a:r>
              <a:rPr lang="en-US" altLang="zh-CN" sz="2800" i="1" dirty="0">
                <a:solidFill>
                  <a:schemeClr val="tx1"/>
                </a:solidFill>
                <a:latin typeface="+mn-lt"/>
                <a:ea typeface="+mn-ea"/>
                <a:cs typeface="+mn-cs"/>
              </a:rPr>
              <a:t>I</a:t>
            </a:r>
            <a:r>
              <a:rPr lang="en-US" altLang="zh-CN" sz="2800" baseline="30000" dirty="0">
                <a:solidFill>
                  <a:schemeClr val="tx1"/>
                </a:solidFill>
                <a:latin typeface="+mn-lt"/>
                <a:ea typeface="+mn-ea"/>
                <a:cs typeface="+mn-cs"/>
              </a:rPr>
              <a:t>2</a:t>
            </a:r>
            <a:r>
              <a:rPr lang="en-US" altLang="zh-CN" sz="2800" i="1" dirty="0">
                <a:solidFill>
                  <a:schemeClr val="tx1"/>
                </a:solidFill>
                <a:latin typeface="+mn-lt"/>
                <a:ea typeface="+mn-ea"/>
                <a:cs typeface="+mn-cs"/>
              </a:rPr>
              <a:t>&gt;</a:t>
            </a:r>
            <a:r>
              <a:rPr lang="en-US" altLang="zh-CN" sz="2800" dirty="0">
                <a:solidFill>
                  <a:schemeClr val="tx1"/>
                </a:solidFill>
                <a:latin typeface="+mn-lt"/>
                <a:ea typeface="+mn-ea"/>
                <a:cs typeface="+mn-cs"/>
              </a:rPr>
              <a:t>50% was considered an existing heterogeneity (</a:t>
            </a:r>
            <a:r>
              <a:rPr lang="en-US" altLang="zh-CN" sz="2800" i="1" dirty="0">
                <a:solidFill>
                  <a:schemeClr val="tx1"/>
                </a:solidFill>
                <a:latin typeface="+mn-lt"/>
                <a:ea typeface="+mn-ea"/>
                <a:cs typeface="+mn-cs"/>
              </a:rPr>
              <a:t>I</a:t>
            </a:r>
            <a:r>
              <a:rPr lang="en-US" altLang="zh-CN" sz="2800" dirty="0">
                <a:solidFill>
                  <a:schemeClr val="tx1"/>
                </a:solidFill>
                <a:latin typeface="+mn-lt"/>
                <a:ea typeface="+mn-ea"/>
                <a:cs typeface="+mn-cs"/>
              </a:rPr>
              <a:t>2</a:t>
            </a:r>
            <a:r>
              <a:rPr lang="en-US" altLang="zh-CN" sz="2800" i="1" dirty="0">
                <a:solidFill>
                  <a:schemeClr val="tx1"/>
                </a:solidFill>
                <a:latin typeface="+mn-lt"/>
                <a:ea typeface="+mn-ea"/>
                <a:cs typeface="+mn-cs"/>
              </a:rPr>
              <a:t>&gt;</a:t>
            </a:r>
            <a:r>
              <a:rPr lang="en-US" altLang="zh-CN" sz="2800" dirty="0">
                <a:solidFill>
                  <a:schemeClr val="tx1"/>
                </a:solidFill>
                <a:latin typeface="+mn-lt"/>
                <a:ea typeface="+mn-ea"/>
                <a:cs typeface="+mn-cs"/>
              </a:rPr>
              <a:t>75% considered significant heterogeneity) and a </a:t>
            </a:r>
            <a:r>
              <a:rPr lang="en-US" altLang="zh-CN" sz="2800" dirty="0" smtClean="0">
                <a:solidFill>
                  <a:schemeClr val="tx1"/>
                </a:solidFill>
                <a:latin typeface="+mn-lt"/>
                <a:ea typeface="+mn-ea"/>
                <a:cs typeface="+mn-cs"/>
              </a:rPr>
              <a:t>random effect </a:t>
            </a:r>
            <a:r>
              <a:rPr lang="en-US" altLang="zh-CN" sz="2800" dirty="0">
                <a:solidFill>
                  <a:schemeClr val="tx1"/>
                </a:solidFill>
                <a:latin typeface="+mn-lt"/>
                <a:ea typeface="+mn-ea"/>
                <a:cs typeface="+mn-cs"/>
              </a:rPr>
              <a:t>result was utilized, with an otherwise fixed-effect result. </a:t>
            </a:r>
            <a:endParaRPr lang="en-US" altLang="zh-CN" sz="2800" dirty="0" smtClean="0">
              <a:solidFill>
                <a:schemeClr val="tx1"/>
              </a:solidFill>
              <a:latin typeface="+mn-lt"/>
              <a:ea typeface="+mn-ea"/>
              <a:cs typeface="+mn-cs"/>
            </a:endParaRPr>
          </a:p>
          <a:p>
            <a:r>
              <a:rPr lang="en-US" altLang="zh-CN" sz="2800" dirty="0" smtClean="0"/>
              <a:t>Potential reasons for heterogeneity were investigated by subgroup analysis.</a:t>
            </a:r>
            <a:endParaRPr lang="en-US" altLang="zh-CN" sz="2800" dirty="0">
              <a:solidFill>
                <a:schemeClr val="tx1"/>
              </a:solidFill>
              <a:latin typeface="+mn-lt"/>
              <a:ea typeface="+mn-ea"/>
              <a:cs typeface="+mn-cs"/>
            </a:endParaRPr>
          </a:p>
          <a:p>
            <a:pPr>
              <a:buNone/>
            </a:pPr>
            <a:r>
              <a:rPr lang="en-US" altLang="zh-CN" dirty="0">
                <a:solidFill>
                  <a:schemeClr val="tx1"/>
                </a:solidFill>
                <a:latin typeface="+mn-lt"/>
                <a:ea typeface="+mn-ea"/>
                <a:cs typeface="+mn-cs"/>
              </a:rPr>
              <a:t/>
            </a:r>
            <a:br>
              <a:rPr lang="en-US" altLang="zh-CN" dirty="0">
                <a:solidFill>
                  <a:schemeClr val="tx1"/>
                </a:solidFill>
                <a:latin typeface="+mn-lt"/>
                <a:ea typeface="+mn-ea"/>
                <a:cs typeface="+mn-cs"/>
              </a:rPr>
            </a:br>
            <a:r>
              <a:rPr lang="en-US" altLang="zh-CN" dirty="0">
                <a:ea typeface="宋体" pitchFamily="2" charset="-122"/>
              </a:rPr>
              <a:t/>
            </a:r>
            <a:br>
              <a:rPr lang="en-US" altLang="zh-CN" dirty="0">
                <a:ea typeface="宋体" pitchFamily="2" charset="-122"/>
              </a:rPr>
            </a:br>
            <a:r>
              <a:rPr lang="en-US" altLang="zh-CN" dirty="0">
                <a:ea typeface="宋体" pitchFamily="2" charset="-122"/>
              </a:rPr>
              <a:t/>
            </a:r>
            <a:br>
              <a:rPr lang="en-US" altLang="zh-CN" dirty="0">
                <a:ea typeface="宋体" pitchFamily="2" charset="-122"/>
              </a:rPr>
            </a:br>
            <a:endParaRPr lang="zh-CN" altLang="en-US" dirty="0">
              <a:ea typeface="宋体" pitchFamily="2" charset="-122"/>
            </a:endParaRPr>
          </a:p>
        </p:txBody>
      </p:sp>
      <p:sp>
        <p:nvSpPr>
          <p:cNvPr id="12292"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noChangeArrowheads="1"/>
          </p:cNvSpPr>
          <p:nvPr>
            <p:ph type="title"/>
          </p:nvPr>
        </p:nvSpPr>
        <p:spPr/>
        <p:txBody>
          <a:bodyPr/>
          <a:lstStyle/>
          <a:p>
            <a:r>
              <a:rPr lang="en-US" altLang="zh-CN">
                <a:ea typeface="宋体" pitchFamily="2" charset="-122"/>
              </a:rPr>
              <a:t>Statistical analysis</a:t>
            </a:r>
            <a:endParaRPr lang="zh-CN" altLang="en-US">
              <a:ea typeface="宋体" pitchFamily="2" charset="-122"/>
            </a:endParaRPr>
          </a:p>
        </p:txBody>
      </p:sp>
      <p:sp>
        <p:nvSpPr>
          <p:cNvPr id="12291" name="内容占位符 2"/>
          <p:cNvSpPr>
            <a:spLocks noGrp="1" noChangeArrowheads="1"/>
          </p:cNvSpPr>
          <p:nvPr>
            <p:ph idx="1"/>
          </p:nvPr>
        </p:nvSpPr>
        <p:spPr/>
        <p:txBody>
          <a:bodyPr/>
          <a:lstStyle/>
          <a:p>
            <a:r>
              <a:rPr lang="en-US" altLang="zh-CN" sz="2800" dirty="0" smtClean="0">
                <a:solidFill>
                  <a:schemeClr val="tx1"/>
                </a:solidFill>
                <a:latin typeface="+mn-lt"/>
                <a:ea typeface="+mn-ea"/>
                <a:cs typeface="+mn-cs"/>
              </a:rPr>
              <a:t>Meta-regression and sensitivity analysis.</a:t>
            </a:r>
          </a:p>
          <a:p>
            <a:r>
              <a:rPr lang="en-US" altLang="zh-CN" sz="2800" dirty="0" smtClean="0">
                <a:solidFill>
                  <a:schemeClr val="tx1"/>
                </a:solidFill>
                <a:latin typeface="+mn-lt"/>
                <a:ea typeface="+mn-ea"/>
                <a:cs typeface="+mn-cs"/>
              </a:rPr>
              <a:t>For the subgroup analysis, studies were categorized into subgroups according to Publication year, study design, patient race and study country. </a:t>
            </a:r>
          </a:p>
          <a:p>
            <a:r>
              <a:rPr lang="en-US" altLang="zh-CN" sz="2800" dirty="0" smtClean="0">
                <a:solidFill>
                  <a:schemeClr val="tx1"/>
                </a:solidFill>
                <a:latin typeface="+mn-lt"/>
                <a:ea typeface="+mn-ea"/>
                <a:cs typeface="+mn-cs"/>
              </a:rPr>
              <a:t>Variables of patient age, numbers of patients, follow-up period and SBRT dose were employed in the meta-regression analysis. </a:t>
            </a:r>
            <a:r>
              <a:rPr lang="en-US" altLang="zh-CN" dirty="0" smtClean="0">
                <a:ea typeface="宋体" pitchFamily="2" charset="-122"/>
              </a:rPr>
              <a:t/>
            </a:r>
            <a:br>
              <a:rPr lang="en-US" altLang="zh-CN" dirty="0" smtClean="0">
                <a:ea typeface="宋体" pitchFamily="2" charset="-122"/>
              </a:rPr>
            </a:br>
            <a:r>
              <a:rPr lang="en-US" altLang="zh-CN" dirty="0" smtClean="0">
                <a:ea typeface="宋体" pitchFamily="2" charset="-122"/>
              </a:rPr>
              <a:t/>
            </a:r>
            <a:br>
              <a:rPr lang="en-US" altLang="zh-CN" dirty="0" smtClean="0">
                <a:ea typeface="宋体" pitchFamily="2" charset="-122"/>
              </a:rPr>
            </a:br>
            <a:r>
              <a:rPr lang="en-US" altLang="zh-CN" dirty="0" smtClean="0">
                <a:ea typeface="宋体" pitchFamily="2" charset="-122"/>
              </a:rPr>
              <a:t/>
            </a:r>
            <a:br>
              <a:rPr lang="en-US" altLang="zh-CN" dirty="0" smtClean="0">
                <a:ea typeface="宋体" pitchFamily="2" charset="-122"/>
              </a:rPr>
            </a:br>
            <a:endParaRPr lang="zh-CN" altLang="en-US" dirty="0">
              <a:ea typeface="宋体" pitchFamily="2" charset="-122"/>
            </a:endParaRPr>
          </a:p>
        </p:txBody>
      </p:sp>
      <p:sp>
        <p:nvSpPr>
          <p:cNvPr id="12292"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noChangeArrowheads="1"/>
          </p:cNvSpPr>
          <p:nvPr>
            <p:ph type="title"/>
          </p:nvPr>
        </p:nvSpPr>
        <p:spPr/>
        <p:txBody>
          <a:bodyPr/>
          <a:lstStyle/>
          <a:p>
            <a:r>
              <a:rPr lang="en-US" altLang="zh-CN">
                <a:ea typeface="宋体" pitchFamily="2" charset="-122"/>
              </a:rPr>
              <a:t>Statistical analysis</a:t>
            </a:r>
            <a:endParaRPr lang="zh-CN" altLang="en-US">
              <a:ea typeface="宋体" pitchFamily="2" charset="-122"/>
            </a:endParaRPr>
          </a:p>
        </p:txBody>
      </p:sp>
      <p:sp>
        <p:nvSpPr>
          <p:cNvPr id="12291" name="内容占位符 2"/>
          <p:cNvSpPr>
            <a:spLocks noGrp="1" noChangeArrowheads="1"/>
          </p:cNvSpPr>
          <p:nvPr>
            <p:ph idx="1"/>
          </p:nvPr>
        </p:nvSpPr>
        <p:spPr/>
        <p:txBody>
          <a:bodyPr/>
          <a:lstStyle/>
          <a:p>
            <a:r>
              <a:rPr lang="en-US" altLang="zh-CN" dirty="0">
                <a:solidFill>
                  <a:schemeClr val="tx1"/>
                </a:solidFill>
                <a:latin typeface="+mn-lt"/>
                <a:ea typeface="+mn-ea"/>
                <a:cs typeface="+mn-cs"/>
              </a:rPr>
              <a:t>The result of each analysis was demonstrated in a forest plot. </a:t>
            </a:r>
          </a:p>
          <a:p>
            <a:r>
              <a:rPr lang="en-US" altLang="zh-CN" dirty="0">
                <a:solidFill>
                  <a:schemeClr val="tx1"/>
                </a:solidFill>
                <a:latin typeface="+mn-lt"/>
                <a:ea typeface="+mn-ea"/>
                <a:cs typeface="+mn-cs"/>
              </a:rPr>
              <a:t>Publication biases were assessed using funnel plots and an Egger’s test. </a:t>
            </a:r>
          </a:p>
          <a:p>
            <a:r>
              <a:rPr lang="en-US" altLang="zh-CN" dirty="0">
                <a:solidFill>
                  <a:schemeClr val="tx1"/>
                </a:solidFill>
                <a:latin typeface="+mn-lt"/>
                <a:ea typeface="+mn-ea"/>
                <a:cs typeface="+mn-cs"/>
              </a:rPr>
              <a:t>All statistical analyses were conducted with R using ‘meta’ package. </a:t>
            </a:r>
            <a:r>
              <a:rPr lang="en-US" altLang="zh-CN" dirty="0"/>
              <a:t/>
            </a:r>
            <a:br>
              <a:rPr lang="en-US" altLang="zh-CN" dirty="0"/>
            </a:br>
            <a:r>
              <a:rPr lang="en-US" altLang="zh-CN" dirty="0"/>
              <a:t> </a:t>
            </a:r>
            <a:r>
              <a:rPr lang="en-US" altLang="zh-CN" dirty="0">
                <a:ea typeface="宋体" pitchFamily="2" charset="-122"/>
              </a:rPr>
              <a:t/>
            </a:r>
            <a:br>
              <a:rPr lang="en-US" altLang="zh-CN" dirty="0">
                <a:ea typeface="宋体" pitchFamily="2" charset="-122"/>
              </a:rPr>
            </a:br>
            <a:r>
              <a:rPr lang="en-US" altLang="zh-CN" dirty="0">
                <a:ea typeface="宋体" pitchFamily="2" charset="-122"/>
              </a:rPr>
              <a:t/>
            </a:r>
            <a:br>
              <a:rPr lang="en-US" altLang="zh-CN" dirty="0">
                <a:ea typeface="宋体" pitchFamily="2" charset="-122"/>
              </a:rPr>
            </a:br>
            <a:r>
              <a:rPr lang="en-US" altLang="zh-CN" dirty="0">
                <a:ea typeface="宋体" pitchFamily="2" charset="-122"/>
              </a:rPr>
              <a:t/>
            </a:r>
            <a:br>
              <a:rPr lang="en-US" altLang="zh-CN" dirty="0">
                <a:ea typeface="宋体" pitchFamily="2" charset="-122"/>
              </a:rPr>
            </a:br>
            <a:endParaRPr lang="zh-CN" altLang="en-US" dirty="0">
              <a:ea typeface="宋体" pitchFamily="2" charset="-122"/>
            </a:endParaRPr>
          </a:p>
        </p:txBody>
      </p:sp>
      <p:sp>
        <p:nvSpPr>
          <p:cNvPr id="12292"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
        <p:nvSpPr>
          <p:cNvPr id="16387" name="Rectangle 7"/>
          <p:cNvSpPr>
            <a:spLocks noGrp="1" noChangeArrowheads="1"/>
          </p:cNvSpPr>
          <p:nvPr>
            <p:ph type="title"/>
          </p:nvPr>
        </p:nvSpPr>
        <p:spPr>
          <a:xfrm>
            <a:off x="457200" y="57150"/>
            <a:ext cx="8229600" cy="857250"/>
          </a:xfrm>
        </p:spPr>
        <p:txBody>
          <a:bodyPr/>
          <a:lstStyle/>
          <a:p>
            <a:pPr eaLnBrk="1" hangingPunct="1"/>
            <a:r>
              <a:rPr lang="en-US" altLang="zh-CN">
                <a:ea typeface="宋体" pitchFamily="2" charset="-122"/>
              </a:rPr>
              <a:t>Search results </a:t>
            </a:r>
            <a:endParaRPr lang="zh-CN" altLang="en-US">
              <a:ea typeface="宋体" pitchFamily="2" charset="-122"/>
            </a:endParaRPr>
          </a:p>
        </p:txBody>
      </p:sp>
      <p:pic>
        <p:nvPicPr>
          <p:cNvPr id="5" name="Picture 5"/>
          <p:cNvPicPr>
            <a:picLocks noChangeAspect="1" noChangeArrowheads="1"/>
          </p:cNvPicPr>
          <p:nvPr/>
        </p:nvPicPr>
        <p:blipFill>
          <a:blip r:embed="rId2" cstate="print"/>
          <a:srcRect/>
          <a:stretch>
            <a:fillRect/>
          </a:stretch>
        </p:blipFill>
        <p:spPr bwMode="auto">
          <a:xfrm>
            <a:off x="3215812" y="1059582"/>
            <a:ext cx="2801493" cy="4035743"/>
          </a:xfrm>
          <a:prstGeom prst="rect">
            <a:avLst/>
          </a:prstGeom>
          <a:noFill/>
          <a:ln w="9525" cap="flat" cmpd="sng" algn="ctr">
            <a:noFill/>
            <a:prstDash val="solid"/>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381000" y="114300"/>
            <a:ext cx="8229600" cy="857250"/>
          </a:xfrm>
        </p:spPr>
        <p:txBody>
          <a:bodyPr/>
          <a:lstStyle/>
          <a:p>
            <a:pPr eaLnBrk="1" hangingPunct="1"/>
            <a:r>
              <a:rPr lang="en-US" altLang="zh-CN">
                <a:ea typeface="宋体" pitchFamily="2" charset="-122"/>
              </a:rPr>
              <a:t>Study characteristics</a:t>
            </a:r>
          </a:p>
        </p:txBody>
      </p:sp>
      <p:sp>
        <p:nvSpPr>
          <p:cNvPr id="17411"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Picture 5"/>
          <p:cNvPicPr>
            <a:picLocks noChangeAspect="1" noChangeArrowheads="1"/>
          </p:cNvPicPr>
          <p:nvPr/>
        </p:nvPicPr>
        <p:blipFill>
          <a:blip r:embed="rId2" cstate="print"/>
          <a:srcRect/>
          <a:stretch>
            <a:fillRect/>
          </a:stretch>
        </p:blipFill>
        <p:spPr bwMode="auto">
          <a:xfrm>
            <a:off x="1811620" y="1059582"/>
            <a:ext cx="5280660" cy="4039076"/>
          </a:xfrm>
          <a:prstGeom prst="rect">
            <a:avLst/>
          </a:prstGeom>
          <a:noFill/>
          <a:ln w="9525" cap="flat" cmpd="sng" algn="ctr">
            <a:noFill/>
            <a:prstDash val="solid"/>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381000" y="114300"/>
            <a:ext cx="8229600" cy="857250"/>
          </a:xfrm>
        </p:spPr>
        <p:txBody>
          <a:bodyPr/>
          <a:lstStyle/>
          <a:p>
            <a:pPr eaLnBrk="1" hangingPunct="1"/>
            <a:r>
              <a:rPr lang="en-US" altLang="zh-CN">
                <a:ea typeface="宋体" pitchFamily="2" charset="-122"/>
              </a:rPr>
              <a:t>Study characteristics</a:t>
            </a:r>
          </a:p>
        </p:txBody>
      </p:sp>
      <p:sp>
        <p:nvSpPr>
          <p:cNvPr id="17411"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Picture 2"/>
          <p:cNvPicPr>
            <a:picLocks noChangeAspect="1" noChangeArrowheads="1"/>
          </p:cNvPicPr>
          <p:nvPr/>
        </p:nvPicPr>
        <p:blipFill>
          <a:blip r:embed="rId2" cstate="print"/>
          <a:srcRect/>
          <a:stretch>
            <a:fillRect/>
          </a:stretch>
        </p:blipFill>
        <p:spPr bwMode="auto">
          <a:xfrm>
            <a:off x="1331640" y="1102198"/>
            <a:ext cx="6496431" cy="3989832"/>
          </a:xfrm>
          <a:prstGeom prst="rect">
            <a:avLst/>
          </a:prstGeom>
          <a:noFill/>
          <a:ln w="9525" cap="flat" cmpd="sng" algn="ctr">
            <a:noFill/>
            <a:prstDash val="solid"/>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95536" y="0"/>
            <a:ext cx="8229600" cy="857250"/>
          </a:xfrm>
        </p:spPr>
        <p:txBody>
          <a:bodyPr/>
          <a:lstStyle/>
          <a:p>
            <a:pPr eaLnBrk="1" hangingPunct="1"/>
            <a:r>
              <a:rPr lang="en-US" altLang="zh-CN" dirty="0">
                <a:ea typeface="宋体" pitchFamily="2" charset="-122"/>
              </a:rPr>
              <a:t>Study characteristics</a:t>
            </a:r>
          </a:p>
        </p:txBody>
      </p:sp>
      <p:sp>
        <p:nvSpPr>
          <p:cNvPr id="7" name="内容占位符 6"/>
          <p:cNvSpPr>
            <a:spLocks noGrp="1"/>
          </p:cNvSpPr>
          <p:nvPr>
            <p:ph idx="1"/>
          </p:nvPr>
        </p:nvSpPr>
        <p:spPr>
          <a:xfrm>
            <a:off x="457200" y="977478"/>
            <a:ext cx="8229600" cy="3394472"/>
          </a:xfrm>
        </p:spPr>
        <p:txBody>
          <a:bodyPr/>
          <a:lstStyle/>
          <a:p>
            <a:r>
              <a:rPr lang="en-US" altLang="zh-CN" sz="3000" dirty="0" smtClean="0"/>
              <a:t>These included studies </a:t>
            </a:r>
            <a:r>
              <a:rPr lang="en-US" altLang="zh-CN" sz="3000" dirty="0" smtClean="0"/>
              <a:t>involving 800 </a:t>
            </a:r>
            <a:r>
              <a:rPr lang="en-US" altLang="zh-CN" sz="3000" dirty="0" smtClean="0"/>
              <a:t>patients published from 2010 to </a:t>
            </a:r>
            <a:r>
              <a:rPr lang="en-US" altLang="zh-CN" sz="3000" dirty="0" smtClean="0"/>
              <a:t>2019;</a:t>
            </a:r>
          </a:p>
          <a:p>
            <a:r>
              <a:rPr lang="en-US" altLang="zh-CN" sz="3000" dirty="0" smtClean="0"/>
              <a:t>Fifteen </a:t>
            </a:r>
            <a:r>
              <a:rPr lang="en-US" altLang="zh-CN" sz="3000" dirty="0" smtClean="0"/>
              <a:t>studies based on LAPC </a:t>
            </a:r>
            <a:r>
              <a:rPr lang="en-US" altLang="zh-CN" sz="3000" dirty="0" smtClean="0"/>
              <a:t>patients, </a:t>
            </a:r>
            <a:r>
              <a:rPr lang="en-US" altLang="zh-CN" sz="3000" dirty="0" smtClean="0"/>
              <a:t>1 based on BRPC </a:t>
            </a:r>
            <a:r>
              <a:rPr lang="en-US" altLang="zh-CN" sz="3000" dirty="0" smtClean="0"/>
              <a:t>patients </a:t>
            </a:r>
            <a:r>
              <a:rPr lang="en-US" altLang="zh-CN" sz="3000" dirty="0" smtClean="0"/>
              <a:t>and 3 based on </a:t>
            </a:r>
            <a:r>
              <a:rPr lang="en-US" altLang="zh-CN" sz="3000" dirty="0" smtClean="0"/>
              <a:t>both;</a:t>
            </a:r>
          </a:p>
          <a:p>
            <a:r>
              <a:rPr lang="en-US" altLang="zh-CN" sz="3000" dirty="0" smtClean="0"/>
              <a:t>In </a:t>
            </a:r>
            <a:r>
              <a:rPr lang="en-US" altLang="zh-CN" sz="3000" dirty="0" smtClean="0"/>
              <a:t>these studies, 8 </a:t>
            </a:r>
            <a:r>
              <a:rPr lang="en-US" altLang="zh-CN" sz="3000" dirty="0" smtClean="0"/>
              <a:t>were prospective studies, </a:t>
            </a:r>
            <a:r>
              <a:rPr lang="en-US" altLang="zh-CN" sz="3000" dirty="0" smtClean="0"/>
              <a:t>including 4 phase II </a:t>
            </a:r>
            <a:r>
              <a:rPr lang="en-US" altLang="zh-CN" sz="3000" dirty="0" smtClean="0"/>
              <a:t>clinical,and </a:t>
            </a:r>
            <a:r>
              <a:rPr lang="en-US" altLang="zh-CN" sz="3000" dirty="0" smtClean="0"/>
              <a:t>11 were retrospective </a:t>
            </a:r>
            <a:r>
              <a:rPr lang="en-US" altLang="zh-CN" sz="3000" dirty="0" smtClean="0"/>
              <a:t>series.</a:t>
            </a:r>
            <a:r>
              <a:rPr lang="en-US" altLang="zh-CN" dirty="0" smtClean="0"/>
              <a:t/>
            </a:r>
            <a:br>
              <a:rPr lang="en-US" altLang="zh-CN" dirty="0" smtClean="0"/>
            </a:br>
            <a:r>
              <a:rPr lang="en-US" altLang="zh-CN" dirty="0" smtClean="0"/>
              <a:t/>
            </a:r>
            <a:br>
              <a:rPr lang="en-US" altLang="zh-CN" dirty="0" smtClean="0"/>
            </a:br>
            <a:endParaRPr lang="zh-CN" altLang="en-US" dirty="0"/>
          </a:p>
        </p:txBody>
      </p:sp>
      <p:sp>
        <p:nvSpPr>
          <p:cNvPr id="17411" name="Line 3"/>
          <p:cNvSpPr>
            <a:spLocks noChangeShapeType="1"/>
          </p:cNvSpPr>
          <p:nvPr/>
        </p:nvSpPr>
        <p:spPr bwMode="auto">
          <a:xfrm>
            <a:off x="457200" y="915566"/>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81000" y="114300"/>
            <a:ext cx="8229600" cy="857250"/>
          </a:xfrm>
        </p:spPr>
        <p:txBody>
          <a:bodyPr/>
          <a:lstStyle/>
          <a:p>
            <a:pPr eaLnBrk="1" hangingPunct="1"/>
            <a:r>
              <a:rPr lang="en-US" altLang="zh-CN" dirty="0">
                <a:solidFill>
                  <a:schemeClr val="tx2"/>
                </a:solidFill>
                <a:latin typeface="+mj-lt"/>
                <a:ea typeface="+mj-ea"/>
                <a:cs typeface="+mj-cs"/>
              </a:rPr>
              <a:t>Pooled analysis of OS</a:t>
            </a:r>
            <a:r>
              <a:rPr lang="en-US" altLang="zh-CN" dirty="0"/>
              <a:t> </a:t>
            </a:r>
            <a:r>
              <a:rPr lang="en-US" altLang="zh-CN" dirty="0">
                <a:ea typeface="宋体" pitchFamily="2" charset="-122"/>
              </a:rPr>
              <a:t> </a:t>
            </a:r>
          </a:p>
        </p:txBody>
      </p:sp>
      <p:sp>
        <p:nvSpPr>
          <p:cNvPr id="18435"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Picture 5"/>
          <p:cNvPicPr>
            <a:picLocks noChangeAspect="1" noChangeArrowheads="1"/>
          </p:cNvPicPr>
          <p:nvPr/>
        </p:nvPicPr>
        <p:blipFill>
          <a:blip r:embed="rId2" cstate="print"/>
          <a:srcRect/>
          <a:stretch>
            <a:fillRect/>
          </a:stretch>
        </p:blipFill>
        <p:spPr bwMode="auto">
          <a:xfrm>
            <a:off x="1835696" y="51470"/>
            <a:ext cx="5537042" cy="5028279"/>
          </a:xfrm>
          <a:prstGeom prst="rect">
            <a:avLst/>
          </a:prstGeom>
          <a:noFill/>
          <a:ln w="9525" cap="flat" cmpd="sng" algn="ctr">
            <a:noFill/>
            <a:prstDash val="solid"/>
            <a:miter lim="800000"/>
            <a:headEnd/>
            <a:tailEnd/>
          </a:ln>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CN" dirty="0">
                <a:solidFill>
                  <a:schemeClr val="tx2"/>
                </a:solidFill>
                <a:latin typeface="+mj-lt"/>
                <a:ea typeface="+mj-ea"/>
                <a:cs typeface="+mj-cs"/>
              </a:rPr>
              <a:t>Pooled analysis of OS</a:t>
            </a:r>
            <a:r>
              <a:rPr lang="en-US" altLang="zh-CN" dirty="0"/>
              <a:t> </a:t>
            </a:r>
            <a:r>
              <a:rPr lang="en-US" altLang="zh-CN" dirty="0">
                <a:ea typeface="宋体" pitchFamily="2" charset="-122"/>
              </a:rPr>
              <a:t> </a:t>
            </a:r>
          </a:p>
        </p:txBody>
      </p:sp>
      <p:sp>
        <p:nvSpPr>
          <p:cNvPr id="6" name="内容占位符 5"/>
          <p:cNvSpPr>
            <a:spLocks noGrp="1"/>
          </p:cNvSpPr>
          <p:nvPr>
            <p:ph idx="1"/>
          </p:nvPr>
        </p:nvSpPr>
        <p:spPr>
          <a:xfrm>
            <a:off x="457200" y="1131590"/>
            <a:ext cx="8229600" cy="3394472"/>
          </a:xfrm>
        </p:spPr>
        <p:txBody>
          <a:bodyPr/>
          <a:lstStyle/>
          <a:p>
            <a:r>
              <a:rPr lang="en-US" altLang="zh-CN" dirty="0" smtClean="0"/>
              <a:t>For the LAPC series, the median OS (range: 10.6–20 months, median: 14.1 months) </a:t>
            </a:r>
            <a:endParaRPr lang="en-US" altLang="zh-CN" dirty="0" smtClean="0"/>
          </a:p>
          <a:p>
            <a:r>
              <a:rPr lang="en-US" altLang="zh-CN" dirty="0" smtClean="0"/>
              <a:t>Pooled OS rates for 1-year, 2-year and 3-year </a:t>
            </a:r>
            <a:r>
              <a:rPr lang="en-US" altLang="zh-CN" dirty="0" smtClean="0"/>
              <a:t>by a </a:t>
            </a:r>
            <a:r>
              <a:rPr lang="en-US" altLang="zh-CN" dirty="0" smtClean="0"/>
              <a:t>random effects model were 57</a:t>
            </a:r>
            <a:r>
              <a:rPr lang="en-US" altLang="zh-CN" dirty="0" smtClean="0"/>
              <a:t>%, </a:t>
            </a:r>
            <a:r>
              <a:rPr lang="en-US" altLang="zh-CN" dirty="0" smtClean="0"/>
              <a:t>19% </a:t>
            </a:r>
            <a:r>
              <a:rPr lang="en-US" altLang="zh-CN" dirty="0" smtClean="0"/>
              <a:t>and </a:t>
            </a:r>
            <a:r>
              <a:rPr lang="en-US" altLang="zh-CN" dirty="0" smtClean="0"/>
              <a:t>10</a:t>
            </a:r>
            <a:r>
              <a:rPr lang="en-US" altLang="zh-CN" dirty="0" smtClean="0"/>
              <a:t>%, </a:t>
            </a:r>
            <a:r>
              <a:rPr lang="en-US" altLang="zh-CN" dirty="0" smtClean="0"/>
              <a:t>respectively. </a:t>
            </a:r>
            <a:br>
              <a:rPr lang="en-US" altLang="zh-CN" dirty="0" smtClean="0"/>
            </a:br>
            <a:r>
              <a:rPr lang="en-US" altLang="zh-CN" dirty="0" smtClean="0"/>
              <a:t> </a:t>
            </a:r>
            <a:br>
              <a:rPr lang="en-US" altLang="zh-CN" dirty="0" smtClean="0"/>
            </a:br>
            <a:endParaRPr lang="zh-CN" altLang="en-US" dirty="0"/>
          </a:p>
        </p:txBody>
      </p:sp>
      <p:sp>
        <p:nvSpPr>
          <p:cNvPr id="18435"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CN" dirty="0">
                <a:solidFill>
                  <a:schemeClr val="tx2"/>
                </a:solidFill>
                <a:latin typeface="+mj-lt"/>
                <a:ea typeface="+mj-ea"/>
                <a:cs typeface="+mj-cs"/>
              </a:rPr>
              <a:t>Pooled analysis of OS</a:t>
            </a:r>
            <a:r>
              <a:rPr lang="en-US" altLang="zh-CN" dirty="0"/>
              <a:t> </a:t>
            </a:r>
            <a:r>
              <a:rPr lang="en-US" altLang="zh-CN" dirty="0">
                <a:ea typeface="宋体" pitchFamily="2" charset="-122"/>
              </a:rPr>
              <a:t> </a:t>
            </a:r>
          </a:p>
        </p:txBody>
      </p:sp>
      <p:sp>
        <p:nvSpPr>
          <p:cNvPr id="6" name="内容占位符 5"/>
          <p:cNvSpPr>
            <a:spLocks noGrp="1"/>
          </p:cNvSpPr>
          <p:nvPr>
            <p:ph idx="1"/>
          </p:nvPr>
        </p:nvSpPr>
        <p:spPr>
          <a:xfrm>
            <a:off x="457200" y="1131590"/>
            <a:ext cx="8229600" cy="3394472"/>
          </a:xfrm>
        </p:spPr>
        <p:txBody>
          <a:bodyPr/>
          <a:lstStyle/>
          <a:p>
            <a:r>
              <a:rPr lang="en-US" altLang="zh-CN" dirty="0" smtClean="0"/>
              <a:t>For the BRPC series, the median OS (range: 14.4–20 months, median:</a:t>
            </a:r>
            <a:br>
              <a:rPr lang="en-US" altLang="zh-CN" dirty="0" smtClean="0"/>
            </a:br>
            <a:r>
              <a:rPr lang="en-US" altLang="zh-CN" dirty="0" smtClean="0"/>
              <a:t>17.5 </a:t>
            </a:r>
            <a:r>
              <a:rPr lang="en-US" altLang="zh-CN" dirty="0" smtClean="0"/>
              <a:t>months);</a:t>
            </a:r>
          </a:p>
          <a:p>
            <a:r>
              <a:rPr lang="en-US" altLang="zh-CN" dirty="0" smtClean="0"/>
              <a:t>Pooled OS rates for 1-year and 2-year by </a:t>
            </a:r>
            <a:r>
              <a:rPr lang="en-US" altLang="zh-CN" dirty="0" smtClean="0"/>
              <a:t>were </a:t>
            </a:r>
            <a:r>
              <a:rPr lang="en-US" altLang="zh-CN" dirty="0" smtClean="0"/>
              <a:t>75% </a:t>
            </a:r>
            <a:r>
              <a:rPr lang="en-US" altLang="zh-CN" dirty="0" smtClean="0"/>
              <a:t>and 29</a:t>
            </a:r>
            <a:r>
              <a:rPr lang="en-US" altLang="zh-CN" dirty="0" smtClean="0"/>
              <a:t> %</a:t>
            </a:r>
            <a:r>
              <a:rPr lang="en-US" altLang="zh-CN" dirty="0" smtClean="0"/>
              <a:t>.</a:t>
            </a:r>
            <a:r>
              <a:rPr lang="en-US" altLang="zh-CN" dirty="0" smtClean="0"/>
              <a:t/>
            </a:r>
            <a:br>
              <a:rPr lang="en-US" altLang="zh-CN" dirty="0" smtClean="0"/>
            </a:br>
            <a:r>
              <a:rPr lang="en-US" altLang="zh-CN" dirty="0" smtClean="0"/>
              <a:t> </a:t>
            </a:r>
            <a:br>
              <a:rPr lang="en-US" altLang="zh-CN" dirty="0" smtClean="0"/>
            </a:br>
            <a:r>
              <a:rPr lang="en-US" altLang="zh-CN" dirty="0" smtClean="0"/>
              <a:t> </a:t>
            </a:r>
            <a:br>
              <a:rPr lang="en-US" altLang="zh-CN" dirty="0" smtClean="0"/>
            </a:br>
            <a:endParaRPr lang="zh-CN" altLang="en-US" dirty="0"/>
          </a:p>
        </p:txBody>
      </p:sp>
      <p:sp>
        <p:nvSpPr>
          <p:cNvPr id="18435"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wipe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81000" y="114300"/>
            <a:ext cx="8229600" cy="857250"/>
          </a:xfrm>
        </p:spPr>
        <p:txBody>
          <a:bodyPr/>
          <a:lstStyle/>
          <a:p>
            <a:pPr eaLnBrk="1" hangingPunct="1"/>
            <a:r>
              <a:rPr lang="en-US" altLang="zh-CN" dirty="0">
                <a:solidFill>
                  <a:schemeClr val="tx2"/>
                </a:solidFill>
                <a:latin typeface="+mj-lt"/>
                <a:ea typeface="+mj-ea"/>
                <a:cs typeface="+mj-cs"/>
              </a:rPr>
              <a:t>Pooled analysis of PFS</a:t>
            </a:r>
            <a:r>
              <a:rPr lang="en-US" altLang="zh-CN" dirty="0"/>
              <a:t> </a:t>
            </a:r>
            <a:endParaRPr lang="en-US" altLang="zh-CN" dirty="0">
              <a:ea typeface="宋体" pitchFamily="2" charset="-122"/>
            </a:endParaRPr>
          </a:p>
        </p:txBody>
      </p:sp>
      <p:sp>
        <p:nvSpPr>
          <p:cNvPr id="19459"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Picture 5"/>
          <p:cNvPicPr>
            <a:picLocks noChangeAspect="1" noChangeArrowheads="1"/>
          </p:cNvPicPr>
          <p:nvPr/>
        </p:nvPicPr>
        <p:blipFill>
          <a:blip r:embed="rId2" cstate="print"/>
          <a:srcRect/>
          <a:stretch>
            <a:fillRect/>
          </a:stretch>
        </p:blipFill>
        <p:spPr bwMode="auto">
          <a:xfrm>
            <a:off x="899592" y="89189"/>
            <a:ext cx="7385549" cy="5002841"/>
          </a:xfrm>
          <a:prstGeom prst="rect">
            <a:avLst/>
          </a:prstGeom>
          <a:noFill/>
          <a:ln w="9525" cap="flat" cmpd="sng" algn="ctr">
            <a:noFill/>
            <a:prstDash val="solid"/>
            <a:miter lim="800000"/>
            <a:headEnd/>
            <a:tailEnd/>
          </a:ln>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dirty="0">
                <a:solidFill>
                  <a:schemeClr val="tx2"/>
                </a:solidFill>
                <a:latin typeface="+mj-lt"/>
                <a:ea typeface="+mj-ea"/>
                <a:cs typeface="+mj-cs"/>
              </a:rPr>
              <a:t>Pooled analysis of PFS</a:t>
            </a:r>
            <a:r>
              <a:rPr lang="en-US" altLang="zh-CN" dirty="0"/>
              <a:t> </a:t>
            </a:r>
            <a:endParaRPr lang="en-US" altLang="zh-CN" dirty="0">
              <a:ea typeface="宋体" pitchFamily="2" charset="-122"/>
            </a:endParaRPr>
          </a:p>
        </p:txBody>
      </p:sp>
      <p:sp>
        <p:nvSpPr>
          <p:cNvPr id="6" name="内容占位符 5"/>
          <p:cNvSpPr>
            <a:spLocks noGrp="1"/>
          </p:cNvSpPr>
          <p:nvPr>
            <p:ph idx="1"/>
          </p:nvPr>
        </p:nvSpPr>
        <p:spPr/>
        <p:txBody>
          <a:bodyPr/>
          <a:lstStyle/>
          <a:p>
            <a:r>
              <a:rPr lang="en-US" altLang="zh-CN" dirty="0" smtClean="0"/>
              <a:t>For the LAPC </a:t>
            </a:r>
            <a:r>
              <a:rPr lang="en-US" altLang="zh-CN" dirty="0" smtClean="0"/>
              <a:t>series, the </a:t>
            </a:r>
            <a:r>
              <a:rPr lang="en-US" altLang="zh-CN" dirty="0" smtClean="0"/>
              <a:t>median PFS (range: 6–15 months, median: 10 months) </a:t>
            </a:r>
            <a:endParaRPr lang="en-US" altLang="zh-CN" dirty="0" smtClean="0"/>
          </a:p>
          <a:p>
            <a:r>
              <a:rPr lang="en-US" altLang="zh-CN" dirty="0" smtClean="0"/>
              <a:t>Pooled PFS rates of 1-year, 2-year and 3-year </a:t>
            </a:r>
            <a:r>
              <a:rPr lang="en-US" altLang="zh-CN" dirty="0" smtClean="0"/>
              <a:t>were </a:t>
            </a:r>
            <a:r>
              <a:rPr lang="en-US" altLang="zh-CN" dirty="0" smtClean="0"/>
              <a:t>36</a:t>
            </a:r>
            <a:r>
              <a:rPr lang="en-US" altLang="zh-CN" dirty="0" smtClean="0"/>
              <a:t>%, 12</a:t>
            </a:r>
            <a:r>
              <a:rPr lang="en-US" altLang="zh-CN" dirty="0" smtClean="0"/>
              <a:t>% </a:t>
            </a:r>
            <a:r>
              <a:rPr lang="en-US" altLang="zh-CN" dirty="0" smtClean="0"/>
              <a:t>and 4%, respectively</a:t>
            </a:r>
            <a:r>
              <a:rPr lang="en-US" altLang="zh-CN" dirty="0" smtClean="0"/>
              <a:t>. </a:t>
            </a:r>
            <a:br>
              <a:rPr lang="en-US" altLang="zh-CN" dirty="0" smtClean="0"/>
            </a:br>
            <a:r>
              <a:rPr lang="en-US" altLang="zh-CN" dirty="0" smtClean="0"/>
              <a:t> </a:t>
            </a:r>
            <a:br>
              <a:rPr lang="en-US" altLang="zh-CN" dirty="0" smtClean="0"/>
            </a:br>
            <a:endParaRPr lang="zh-CN" altLang="en-US" dirty="0"/>
          </a:p>
        </p:txBody>
      </p:sp>
      <p:sp>
        <p:nvSpPr>
          <p:cNvPr id="19459"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wipe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dirty="0">
                <a:solidFill>
                  <a:schemeClr val="tx2"/>
                </a:solidFill>
                <a:latin typeface="+mj-lt"/>
                <a:ea typeface="+mj-ea"/>
                <a:cs typeface="+mj-cs"/>
              </a:rPr>
              <a:t>Pooled analysis of PFS</a:t>
            </a:r>
            <a:r>
              <a:rPr lang="en-US" altLang="zh-CN" dirty="0"/>
              <a:t> </a:t>
            </a:r>
            <a:endParaRPr lang="en-US" altLang="zh-CN" dirty="0">
              <a:ea typeface="宋体" pitchFamily="2" charset="-122"/>
            </a:endParaRPr>
          </a:p>
        </p:txBody>
      </p:sp>
      <p:sp>
        <p:nvSpPr>
          <p:cNvPr id="6" name="内容占位符 5"/>
          <p:cNvSpPr>
            <a:spLocks noGrp="1"/>
          </p:cNvSpPr>
          <p:nvPr>
            <p:ph idx="1"/>
          </p:nvPr>
        </p:nvSpPr>
        <p:spPr/>
        <p:txBody>
          <a:bodyPr/>
          <a:lstStyle/>
          <a:p>
            <a:r>
              <a:rPr lang="en-US" altLang="zh-CN" dirty="0" smtClean="0"/>
              <a:t/>
            </a:r>
            <a:br>
              <a:rPr lang="en-US" altLang="zh-CN" dirty="0" smtClean="0"/>
            </a:br>
            <a:r>
              <a:rPr lang="en-US" altLang="zh-CN" dirty="0" smtClean="0"/>
              <a:t> </a:t>
            </a:r>
            <a:br>
              <a:rPr lang="en-US" altLang="zh-CN" dirty="0" smtClean="0"/>
            </a:br>
            <a:endParaRPr lang="zh-CN" altLang="en-US" dirty="0"/>
          </a:p>
        </p:txBody>
      </p:sp>
      <p:sp>
        <p:nvSpPr>
          <p:cNvPr id="19459"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wipe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81000" y="114300"/>
            <a:ext cx="8229600" cy="857250"/>
          </a:xfrm>
        </p:spPr>
        <p:txBody>
          <a:bodyPr/>
          <a:lstStyle/>
          <a:p>
            <a:pPr eaLnBrk="1" hangingPunct="1"/>
            <a:r>
              <a:rPr lang="en-US" altLang="zh-CN" dirty="0">
                <a:solidFill>
                  <a:schemeClr val="tx2"/>
                </a:solidFill>
                <a:latin typeface="+mj-lt"/>
                <a:ea typeface="+mj-ea"/>
                <a:cs typeface="+mj-cs"/>
              </a:rPr>
              <a:t>Toxicity</a:t>
            </a:r>
            <a:r>
              <a:rPr lang="en-US" altLang="zh-CN" dirty="0"/>
              <a:t> </a:t>
            </a:r>
            <a:endParaRPr lang="en-US" altLang="zh-CN" dirty="0">
              <a:ea typeface="宋体" pitchFamily="2" charset="-122"/>
            </a:endParaRPr>
          </a:p>
        </p:txBody>
      </p:sp>
      <p:sp>
        <p:nvSpPr>
          <p:cNvPr id="19459"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Picture 2"/>
          <p:cNvPicPr>
            <a:picLocks noChangeAspect="1" noChangeArrowheads="1"/>
          </p:cNvPicPr>
          <p:nvPr/>
        </p:nvPicPr>
        <p:blipFill>
          <a:blip r:embed="rId2" cstate="print"/>
          <a:srcRect/>
          <a:stretch>
            <a:fillRect/>
          </a:stretch>
        </p:blipFill>
        <p:spPr bwMode="auto">
          <a:xfrm>
            <a:off x="611560" y="51470"/>
            <a:ext cx="7964807" cy="5038587"/>
          </a:xfrm>
          <a:prstGeom prst="rect">
            <a:avLst/>
          </a:prstGeom>
          <a:noFill/>
          <a:ln w="9525" cap="flat" cmpd="sng" algn="ctr">
            <a:noFill/>
            <a:prstDash val="solid"/>
            <a:miter lim="800000"/>
            <a:headEnd/>
            <a:tailEnd/>
          </a:ln>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381000" y="114300"/>
            <a:ext cx="8229600" cy="857250"/>
          </a:xfrm>
        </p:spPr>
        <p:txBody>
          <a:bodyPr/>
          <a:lstStyle/>
          <a:p>
            <a:pPr eaLnBrk="1" hangingPunct="1"/>
            <a:r>
              <a:rPr lang="en-US" altLang="zh-CN" dirty="0">
                <a:solidFill>
                  <a:schemeClr val="tx2"/>
                </a:solidFill>
                <a:latin typeface="+mj-lt"/>
                <a:ea typeface="+mj-ea"/>
                <a:cs typeface="+mj-cs"/>
              </a:rPr>
              <a:t>Heterogeneity analysis</a:t>
            </a:r>
            <a:r>
              <a:rPr lang="en-US" altLang="zh-CN" dirty="0"/>
              <a:t> </a:t>
            </a:r>
            <a:endParaRPr lang="en-US" altLang="zh-CN" dirty="0">
              <a:ea typeface="宋体" pitchFamily="2" charset="-122"/>
            </a:endParaRPr>
          </a:p>
        </p:txBody>
      </p:sp>
      <p:sp>
        <p:nvSpPr>
          <p:cNvPr id="20483"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pic>
        <p:nvPicPr>
          <p:cNvPr id="5" name="Picture 5"/>
          <p:cNvPicPr>
            <a:picLocks noChangeAspect="1" noChangeArrowheads="1"/>
          </p:cNvPicPr>
          <p:nvPr/>
        </p:nvPicPr>
        <p:blipFill>
          <a:blip r:embed="rId2" cstate="print"/>
          <a:srcRect/>
          <a:stretch>
            <a:fillRect/>
          </a:stretch>
        </p:blipFill>
        <p:spPr bwMode="auto">
          <a:xfrm>
            <a:off x="95378" y="1347614"/>
            <a:ext cx="8941118" cy="3360420"/>
          </a:xfrm>
          <a:prstGeom prst="rect">
            <a:avLst/>
          </a:prstGeom>
          <a:noFill/>
          <a:ln w="9525" cap="flat" cmpd="sng" algn="ctr">
            <a:noFill/>
            <a:prstDash val="solid"/>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zh-CN" dirty="0">
                <a:solidFill>
                  <a:schemeClr val="tx2"/>
                </a:solidFill>
                <a:latin typeface="+mj-lt"/>
                <a:ea typeface="+mj-ea"/>
                <a:cs typeface="+mj-cs"/>
              </a:rPr>
              <a:t>Publication bias</a:t>
            </a:r>
            <a:r>
              <a:rPr lang="en-US" altLang="zh-CN" dirty="0"/>
              <a:t> </a:t>
            </a:r>
            <a:endParaRPr lang="en-US" altLang="zh-CN" dirty="0">
              <a:ea typeface="宋体" pitchFamily="2" charset="-122"/>
            </a:endParaRPr>
          </a:p>
        </p:txBody>
      </p:sp>
      <p:sp>
        <p:nvSpPr>
          <p:cNvPr id="22531" name="Rectangle 3"/>
          <p:cNvSpPr>
            <a:spLocks noGrp="1" noChangeArrowheads="1"/>
          </p:cNvSpPr>
          <p:nvPr>
            <p:ph type="body" idx="1"/>
          </p:nvPr>
        </p:nvSpPr>
        <p:spPr/>
        <p:txBody>
          <a:bodyPr/>
          <a:lstStyle/>
          <a:p>
            <a:pPr eaLnBrk="1" hangingPunct="1">
              <a:lnSpc>
                <a:spcPct val="90000"/>
              </a:lnSpc>
            </a:pPr>
            <a:r>
              <a:rPr lang="en-US" altLang="zh-CN" sz="2800" dirty="0">
                <a:solidFill>
                  <a:schemeClr val="tx1"/>
                </a:solidFill>
                <a:latin typeface="+mn-lt"/>
                <a:ea typeface="+mn-ea"/>
                <a:cs typeface="+mn-cs"/>
              </a:rPr>
              <a:t>For the LAPC series, the funnel plot and Egger’s test did not show any publication bias in pooled analysis of 1-year OS, 2-year OS , 1-year PFS , acute GI toxicity, acute hematologic toxicity and</a:t>
            </a:r>
            <a:br>
              <a:rPr lang="en-US" altLang="zh-CN" sz="2800" dirty="0">
                <a:solidFill>
                  <a:schemeClr val="tx1"/>
                </a:solidFill>
                <a:latin typeface="+mn-lt"/>
                <a:ea typeface="+mn-ea"/>
                <a:cs typeface="+mn-cs"/>
              </a:rPr>
            </a:br>
            <a:r>
              <a:rPr lang="en-US" altLang="zh-CN" sz="2800" dirty="0">
                <a:solidFill>
                  <a:schemeClr val="tx1"/>
                </a:solidFill>
                <a:latin typeface="+mn-lt"/>
                <a:ea typeface="+mn-ea"/>
                <a:cs typeface="+mn-cs"/>
              </a:rPr>
              <a:t>late GI toxicity. </a:t>
            </a:r>
          </a:p>
          <a:p>
            <a:pPr eaLnBrk="1" hangingPunct="1">
              <a:lnSpc>
                <a:spcPct val="90000"/>
              </a:lnSpc>
            </a:pPr>
            <a:r>
              <a:rPr lang="en-US" altLang="zh-CN" sz="2800" dirty="0">
                <a:solidFill>
                  <a:schemeClr val="tx1"/>
                </a:solidFill>
                <a:latin typeface="+mn-lt"/>
                <a:ea typeface="+mn-ea"/>
                <a:cs typeface="+mn-cs"/>
              </a:rPr>
              <a:t>The Egger’s test and funnel plot were not conducted because limited studies were included in the other interest endpoint analyses.</a:t>
            </a:r>
            <a:r>
              <a:rPr lang="en-US" altLang="zh-CN" sz="2800" dirty="0"/>
              <a:t> </a:t>
            </a:r>
            <a:br>
              <a:rPr lang="en-US" altLang="zh-CN" sz="2800" dirty="0"/>
            </a:br>
            <a:endParaRPr lang="en-US" altLang="zh-CN" sz="2800" dirty="0">
              <a:ea typeface="宋体" pitchFamily="2" charset="-122"/>
            </a:endParaRPr>
          </a:p>
        </p:txBody>
      </p:sp>
      <p:sp>
        <p:nvSpPr>
          <p:cNvPr id="22532"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CN">
                <a:ea typeface="宋体" pitchFamily="2" charset="-122"/>
              </a:rPr>
              <a:t>Conclusion</a:t>
            </a:r>
          </a:p>
        </p:txBody>
      </p:sp>
      <p:sp>
        <p:nvSpPr>
          <p:cNvPr id="24579" name="Rectangle 3"/>
          <p:cNvSpPr>
            <a:spLocks noGrp="1" noChangeArrowheads="1"/>
          </p:cNvSpPr>
          <p:nvPr>
            <p:ph type="body" idx="1"/>
          </p:nvPr>
        </p:nvSpPr>
        <p:spPr/>
        <p:txBody>
          <a:bodyPr/>
          <a:lstStyle/>
          <a:p>
            <a:pPr eaLnBrk="1" hangingPunct="1">
              <a:lnSpc>
                <a:spcPct val="150000"/>
              </a:lnSpc>
            </a:pPr>
            <a:r>
              <a:rPr lang="en-US" altLang="zh-CN" sz="2800" dirty="0">
                <a:ea typeface="宋体" pitchFamily="2" charset="-122"/>
              </a:rPr>
              <a:t>SBRT</a:t>
            </a:r>
            <a:r>
              <a:rPr lang="zh-CN" altLang="en-US" sz="2800" dirty="0">
                <a:ea typeface="宋体" pitchFamily="2" charset="-122"/>
              </a:rPr>
              <a:t>并没有显示出比局部晚期胰腺癌和临界可切除胰腺癌的标准疗法更理想的治疗效果。</a:t>
            </a:r>
            <a:endParaRPr lang="en-US" altLang="zh-CN" sz="2800" dirty="0">
              <a:ea typeface="宋体" pitchFamily="2" charset="-122"/>
            </a:endParaRPr>
          </a:p>
          <a:p>
            <a:pPr eaLnBrk="1" hangingPunct="1">
              <a:lnSpc>
                <a:spcPct val="150000"/>
              </a:lnSpc>
            </a:pPr>
            <a:r>
              <a:rPr lang="zh-CN" altLang="en-US" sz="2800" dirty="0">
                <a:ea typeface="宋体" pitchFamily="2" charset="-122"/>
              </a:rPr>
              <a:t>在进入</a:t>
            </a:r>
            <a:r>
              <a:rPr lang="en-US" altLang="zh-CN" sz="2800" dirty="0">
                <a:ea typeface="宋体" pitchFamily="2" charset="-122"/>
              </a:rPr>
              <a:t>III</a:t>
            </a:r>
            <a:r>
              <a:rPr lang="zh-CN" altLang="en-US" sz="2800" dirty="0">
                <a:ea typeface="宋体" pitchFamily="2" charset="-122"/>
              </a:rPr>
              <a:t>期临床试验之前，需要有更多的大型的</a:t>
            </a:r>
            <a:r>
              <a:rPr lang="en-US" altLang="zh-CN" sz="2800" dirty="0">
                <a:ea typeface="宋体" pitchFamily="2" charset="-122"/>
              </a:rPr>
              <a:t>OS</a:t>
            </a:r>
            <a:r>
              <a:rPr lang="zh-CN" altLang="en-US" sz="2800" dirty="0">
                <a:ea typeface="宋体" pitchFamily="2" charset="-122"/>
              </a:rPr>
              <a:t>超过</a:t>
            </a:r>
            <a:r>
              <a:rPr lang="en-US" altLang="zh-CN" sz="2800" dirty="0">
                <a:ea typeface="宋体" pitchFamily="2" charset="-122"/>
              </a:rPr>
              <a:t>24</a:t>
            </a:r>
            <a:r>
              <a:rPr lang="zh-CN" altLang="en-US" sz="2800" dirty="0">
                <a:ea typeface="宋体" pitchFamily="2" charset="-122"/>
              </a:rPr>
              <a:t>个月的</a:t>
            </a:r>
            <a:r>
              <a:rPr lang="en-US" altLang="zh-CN" sz="2800" dirty="0">
                <a:ea typeface="宋体" pitchFamily="2" charset="-122"/>
              </a:rPr>
              <a:t>II</a:t>
            </a:r>
            <a:r>
              <a:rPr lang="zh-CN" altLang="en-US" sz="2800" dirty="0">
                <a:ea typeface="宋体" pitchFamily="2" charset="-122"/>
              </a:rPr>
              <a:t>期</a:t>
            </a:r>
            <a:r>
              <a:rPr lang="en-US" altLang="zh-CN" sz="2800" dirty="0">
                <a:ea typeface="宋体" pitchFamily="2" charset="-122"/>
              </a:rPr>
              <a:t>RCT</a:t>
            </a:r>
            <a:r>
              <a:rPr lang="zh-CN" altLang="en-US" sz="2800" dirty="0">
                <a:ea typeface="宋体" pitchFamily="2" charset="-122"/>
              </a:rPr>
              <a:t>，因为目前这些研究大多是回顾性的或基于小型患者群体的单中心研究。</a:t>
            </a:r>
            <a:endParaRPr lang="en-US" altLang="zh-CN" sz="2800" dirty="0">
              <a:ea typeface="宋体" pitchFamily="2" charset="-122"/>
            </a:endParaRPr>
          </a:p>
        </p:txBody>
      </p:sp>
      <p:sp>
        <p:nvSpPr>
          <p:cNvPr id="2458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6600" b="1" dirty="0">
                <a:solidFill>
                  <a:schemeClr val="tx1"/>
                </a:solidFill>
                <a:effectLst>
                  <a:outerShdw blurRad="38100" dist="38100" dir="2700000" algn="tl">
                    <a:srgbClr val="000000"/>
                  </a:outerShdw>
                </a:effectLst>
                <a:ea typeface="宋体" pitchFamily="2" charset="-122"/>
              </a:rPr>
              <a:t>Thank You</a:t>
            </a:r>
          </a:p>
        </p:txBody>
      </p:sp>
      <p:pic>
        <p:nvPicPr>
          <p:cNvPr id="25603" name="Picture 7" descr="mxcp2010091814141601"/>
          <p:cNvPicPr>
            <a:picLocks noChangeAspect="1" noChangeArrowheads="1"/>
          </p:cNvPicPr>
          <p:nvPr/>
        </p:nvPicPr>
        <p:blipFill>
          <a:blip r:embed="rId2" cstate="print"/>
          <a:srcRect/>
          <a:stretch>
            <a:fillRect/>
          </a:stretch>
        </p:blipFill>
        <p:spPr bwMode="auto">
          <a:xfrm>
            <a:off x="914400" y="857250"/>
            <a:ext cx="7620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TotalTime>
  <Words>1292</Words>
  <Application>Microsoft Office PowerPoint</Application>
  <PresentationFormat>全屏显示(16:9)</PresentationFormat>
  <Paragraphs>109</Paragraphs>
  <Slides>33</Slides>
  <Notes>0</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Default Design</vt:lpstr>
      <vt:lpstr>评估立体定向体外放射治疗局部晚期和临界可切除胰腺癌的疗效</vt:lpstr>
      <vt:lpstr>Introduction</vt:lpstr>
      <vt:lpstr>Introduction</vt:lpstr>
      <vt:lpstr>Introduction</vt:lpstr>
      <vt:lpstr>Introduction</vt:lpstr>
      <vt:lpstr>Search strategy</vt:lpstr>
      <vt:lpstr>Study selection</vt:lpstr>
      <vt:lpstr>Study exclusion</vt:lpstr>
      <vt:lpstr>Study exclusion</vt:lpstr>
      <vt:lpstr>Data extraction</vt:lpstr>
      <vt:lpstr>Data extraction</vt:lpstr>
      <vt:lpstr>Data extraction</vt:lpstr>
      <vt:lpstr>Data extraction</vt:lpstr>
      <vt:lpstr>Quality assessment</vt:lpstr>
      <vt:lpstr>Statistical analysis</vt:lpstr>
      <vt:lpstr>Statistical analysis</vt:lpstr>
      <vt:lpstr>Statistical analysis</vt:lpstr>
      <vt:lpstr>Statistical analysis</vt:lpstr>
      <vt:lpstr>Search results </vt:lpstr>
      <vt:lpstr>Study characteristics</vt:lpstr>
      <vt:lpstr>Study characteristics</vt:lpstr>
      <vt:lpstr>Study characteristics</vt:lpstr>
      <vt:lpstr>Pooled analysis of OS  </vt:lpstr>
      <vt:lpstr>Pooled analysis of OS  </vt:lpstr>
      <vt:lpstr>Pooled analysis of OS  </vt:lpstr>
      <vt:lpstr>Pooled analysis of PFS </vt:lpstr>
      <vt:lpstr>Pooled analysis of PFS </vt:lpstr>
      <vt:lpstr>Pooled analysis of PFS </vt:lpstr>
      <vt:lpstr>Toxicity </vt:lpstr>
      <vt:lpstr>Heterogeneity analysis </vt:lpstr>
      <vt:lpstr>Publication bias </vt:lpstr>
      <vt:lpstr>Conclusion</vt:lpstr>
      <vt:lpstr>Thank You</vt:lpstr>
    </vt:vector>
  </TitlesOfParts>
  <Company>UNC - 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xbany</cp:lastModifiedBy>
  <cp:revision>165</cp:revision>
  <dcterms:created xsi:type="dcterms:W3CDTF">2008-04-23T13:36:17Z</dcterms:created>
  <dcterms:modified xsi:type="dcterms:W3CDTF">2021-12-24T03:01:50Z</dcterms:modified>
</cp:coreProperties>
</file>