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79" r:id="rId2"/>
    <p:sldId id="263" r:id="rId3"/>
    <p:sldId id="294" r:id="rId4"/>
    <p:sldId id="293" r:id="rId5"/>
    <p:sldId id="264" r:id="rId6"/>
    <p:sldId id="288" r:id="rId7"/>
    <p:sldId id="260" r:id="rId8"/>
    <p:sldId id="287" r:id="rId9"/>
    <p:sldId id="295" r:id="rId10"/>
    <p:sldId id="289" r:id="rId11"/>
    <p:sldId id="290" r:id="rId12"/>
    <p:sldId id="291" r:id="rId13"/>
    <p:sldId id="292" r:id="rId14"/>
    <p:sldId id="296" r:id="rId15"/>
    <p:sldId id="300" r:id="rId16"/>
    <p:sldId id="299" r:id="rId17"/>
    <p:sldId id="302" r:id="rId18"/>
    <p:sldId id="301" r:id="rId19"/>
    <p:sldId id="298" r:id="rId20"/>
    <p:sldId id="305" r:id="rId21"/>
    <p:sldId id="306" r:id="rId22"/>
    <p:sldId id="307" r:id="rId23"/>
    <p:sldId id="308" r:id="rId24"/>
    <p:sldId id="312" r:id="rId25"/>
    <p:sldId id="310" r:id="rId26"/>
    <p:sldId id="311" r:id="rId27"/>
    <p:sldId id="309" r:id="rId28"/>
    <p:sldId id="314" r:id="rId29"/>
    <p:sldId id="313" r:id="rId30"/>
    <p:sldId id="315" r:id="rId31"/>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19"/>
        <p:guide pos="5759"/>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defRPr/>
              </a:pPr>
              <a:t>2021/12/4</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pPr lvl="0" algn="r">
                <a:buNone/>
              </a:pPr>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pPr lvl="0" eaLnBrk="0" hangingPunct="0">
                <a:buNone/>
              </a:pPr>
              <a:t>‹#›</a:t>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C:\Users\Administrator\Desktop\&#26032;&#24314;&#25991;&#20214;&#22841;\&#23567;&#40736;3&#31186;&#30005;&#20987;&#23454;&#39564;" TargetMode="External"/><Relationship Id="rId1" Type="http://schemas.openxmlformats.org/officeDocument/2006/relationships/tags" Target="../tags/tag1.xml"/><Relationship Id="rId6" Type="http://schemas.openxmlformats.org/officeDocument/2006/relationships/image" Target="../media/image5.png"/><Relationship Id="rId5" Type="http://schemas.microsoft.com/office/2007/relationships/media" Target="file:///C:\Users\Administrator\Desktop\&#26032;&#24314;&#25991;&#20214;&#22841;\&#23567;&#40736;3&#31186;&#30005;&#20987;&#23454;&#39564;#&#23567;&#30333;&#40736;%20-%20&#35199;&#29916;&#35270;&#39057;1.mp4" TargetMode="Externa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file:///C:\Users\Administrator\Desktop\&#26032;&#24314;&#25991;&#20214;&#22841;\&#25233;&#37057;&#26679;&#34892;&#20026;&#30340;&#26816;&#27979;&#26631;&#20934;&#20043;&#8212;&#8212;&#23567;&#40736;&#24378;&#36843;&#28216;&#27891;&#23454;&#39564;_&#33150;&#35759;&#35270;&#39057;.mp4" TargetMode="External"/><Relationship Id="rId6" Type="http://schemas.openxmlformats.org/officeDocument/2006/relationships/image" Target="../media/image5.png"/><Relationship Id="rId5" Type="http://schemas.microsoft.com/office/2007/relationships/media" Target="file:///C:\Users\Administrator\Desktop\&#26032;&#24314;&#25991;&#20214;&#22841;\&#25233;&#37057;&#26679;&#34892;&#20026;&#30340;&#26816;&#27979;&#26631;&#20934;&#20043;&#8212;&#8212;&#23567;&#40736;&#24378;&#36843;&#28216;&#27891;&#23454;&#39564;_&#33150;&#35759;&#35270;&#39057;.mp4" TargetMode="Externa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file:///C:\Users\Administrator\Desktop\&#26032;&#24314;&#25991;&#20214;&#22841;\&#36187;&#26114;&#26031;&#22823;&#23567;&#40736;&#30561;&#30496;&#21093;&#22842;&#20202;-&#29983;&#27963;-&#39640;&#28165;&#23436;&#25972;&#27491;&#29256;&#35270;&#39057;&#22312;&#32447;&#35266;&#30475;-&#20248;&#37239;.mp4" TargetMode="External"/><Relationship Id="rId6" Type="http://schemas.openxmlformats.org/officeDocument/2006/relationships/image" Target="../media/image5.png"/><Relationship Id="rId5" Type="http://schemas.microsoft.com/office/2007/relationships/media" Target="file:///C:\Users\Administrator\Desktop\&#26032;&#24314;&#25991;&#20214;&#22841;\&#36187;&#26114;&#26031;&#22823;&#23567;&#40736;&#30561;&#30496;&#21093;&#22842;&#20202;-&#29983;&#27963;-&#39640;&#28165;&#23436;&#25972;&#27491;&#29256;&#35270;&#39057;&#22312;&#32447;&#35266;&#30475;-&#20248;&#37239;.mp4" TargetMode="Externa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ideo" Target="file:///C:\Users\Administrator\Desktop\&#26032;&#24314;&#25991;&#20214;&#22841;\&#36187;&#26114;&#26031;&#22823;&#23567;&#40736;&#30561;&#30496;&#21093;&#22842;&#20202;-&#29983;&#27963;-&#39640;&#28165;&#23436;&#25972;&#27491;&#29256;&#35270;&#39057;&#22312;&#32447;&#35266;&#30475;-&#20248;&#37239;.mp4" TargetMode="External"/><Relationship Id="rId6" Type="http://schemas.openxmlformats.org/officeDocument/2006/relationships/image" Target="../media/image5.png"/><Relationship Id="rId5" Type="http://schemas.microsoft.com/office/2007/relationships/media" Target="file:///C:\Users\Administrator\Desktop\&#26032;&#24314;&#25991;&#20214;&#22841;\&#36187;&#26114;&#26031;&#22823;&#23567;&#40736;&#30561;&#30496;&#21093;&#22842;&#20202;-&#29983;&#27963;-&#39640;&#28165;&#23436;&#25972;&#27491;&#29256;&#35270;&#39057;&#22312;&#32447;&#35266;&#30475;-&#20248;&#37239;.mp4" TargetMode="Externa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file:///C:\Users\Administrator\Desktop\&#26032;&#24314;&#25991;&#20214;&#22841;\&#31958;&#27700;&#20559;&#22909;&#23454;&#39564;&#30340;&#27493;&#39588;&#65288;&#21547;&#27969;&#31243;&#22270;&#65289;_&#21716;&#21737;&#21716;&#21737;_bilibili2.mp4" TargetMode="External"/><Relationship Id="rId6" Type="http://schemas.openxmlformats.org/officeDocument/2006/relationships/image" Target="../media/image5.png"/><Relationship Id="rId5" Type="http://schemas.microsoft.com/office/2007/relationships/media" Target="file:///C:\Users\Administrator\Desktop\&#26032;&#24314;&#25991;&#20214;&#22841;\&#31958;&#27700;&#20559;&#22909;&#23454;&#39564;&#30340;&#27493;&#39588;&#65288;&#21547;&#27969;&#31243;&#22270;&#65289;_&#21716;&#21737;&#21716;&#21737;_bilibili2.mp4" TargetMode="Externa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file:///C:\Users\Administrator\Desktop\&#26032;&#24314;&#25991;&#20214;&#22841;\&#25239;&#25233;&#37057;&#30151;&#33647;&#29289;&#30340;&#21407;&#29702;&#26159;&#20160;&#20040;&#65311;&#19968;&#32452;&#23567;&#40736;&#24748;&#23614;&#23454;&#39564;&#23436;&#32654;&#35299;&#37322;%20-%20&#35199;&#29916;&#35270;&#39057;.mp4" TargetMode="External"/><Relationship Id="rId6" Type="http://schemas.openxmlformats.org/officeDocument/2006/relationships/image" Target="../media/image5.png"/><Relationship Id="rId5" Type="http://schemas.microsoft.com/office/2007/relationships/media" Target="file:///C:\Users\Administrator\Desktop\&#26032;&#24314;&#25991;&#20214;&#22841;\&#25239;&#25233;&#37057;&#30151;&#33647;&#29289;&#30340;&#21407;&#29702;&#26159;&#20160;&#20040;&#65311;&#19968;&#32452;&#23567;&#40736;&#24748;&#23614;&#23454;&#39564;&#23436;&#32654;&#35299;&#37322;%20-%20&#35199;&#29916;&#35270;&#39057;.mp4" TargetMode="Externa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baike.so.com/doc/5119642-5348729.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2" cstate="print"/>
          <a:stretch>
            <a:fillRect/>
          </a:stretch>
        </p:blipFill>
        <p:spPr>
          <a:xfrm>
            <a:off x="-317" y="-1270"/>
            <a:ext cx="9144000" cy="6858000"/>
          </a:xfrm>
          <a:prstGeom prst="rect">
            <a:avLst/>
          </a:prstGeom>
          <a:noFill/>
          <a:ln w="9525">
            <a:noFill/>
          </a:ln>
        </p:spPr>
      </p:pic>
      <p:sp>
        <p:nvSpPr>
          <p:cNvPr id="5" name="文本框 4"/>
          <p:cNvSpPr txBox="1"/>
          <p:nvPr/>
        </p:nvSpPr>
        <p:spPr>
          <a:xfrm>
            <a:off x="152400" y="1295400"/>
            <a:ext cx="8763000" cy="2308324"/>
          </a:xfrm>
          <a:prstGeom prst="rect">
            <a:avLst/>
          </a:prstGeom>
          <a:noFill/>
        </p:spPr>
        <p:txBody>
          <a:bodyPr wrap="square" rtlCol="0">
            <a:spAutoFit/>
          </a:bodyPr>
          <a:lstStyle/>
          <a:p>
            <a:pPr algn="ctr">
              <a:lnSpc>
                <a:spcPct val="200000"/>
              </a:lnSpc>
            </a:pPr>
            <a:r>
              <a:rPr lang="zh-CN" altLang="en-US" sz="3600" b="1" dirty="0" smtClean="0">
                <a:effectLst>
                  <a:outerShdw blurRad="38100" dist="38100" dir="2700000" algn="tl">
                    <a:srgbClr val="000000">
                      <a:alpha val="43137"/>
                    </a:srgbClr>
                  </a:outerShdw>
                </a:effectLst>
              </a:rPr>
              <a:t>探究</a:t>
            </a:r>
            <a:r>
              <a:rPr lang="en-US" altLang="zh-CN" sz="3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EGCG</a:t>
            </a:r>
            <a:r>
              <a:rPr lang="zh-CN" altLang="en-US" sz="3600" b="1" dirty="0" smtClean="0">
                <a:effectLst>
                  <a:outerShdw blurRad="38100" dist="38100" dir="2700000" algn="tl">
                    <a:srgbClr val="000000">
                      <a:alpha val="43137"/>
                    </a:srgbClr>
                  </a:outerShdw>
                </a:effectLst>
              </a:rPr>
              <a:t>对抑郁小鼠模型相关</a:t>
            </a:r>
            <a:endParaRPr lang="en-US" altLang="zh-CN" sz="3600" b="1" dirty="0" smtClean="0">
              <a:effectLst>
                <a:outerShdw blurRad="38100" dist="38100" dir="2700000" algn="tl">
                  <a:srgbClr val="000000">
                    <a:alpha val="43137"/>
                  </a:srgbClr>
                </a:outerShdw>
              </a:effectLst>
            </a:endParaRPr>
          </a:p>
          <a:p>
            <a:pPr algn="ctr">
              <a:lnSpc>
                <a:spcPct val="200000"/>
              </a:lnSpc>
            </a:pPr>
            <a:r>
              <a:rPr lang="zh-CN" altLang="en-US" sz="3600" b="1" dirty="0" smtClean="0">
                <a:effectLst>
                  <a:outerShdw blurRad="38100" dist="38100" dir="2700000" algn="tl">
                    <a:srgbClr val="000000">
                      <a:alpha val="43137"/>
                    </a:srgbClr>
                  </a:outerShdw>
                </a:effectLst>
              </a:rPr>
              <a:t>运动行为的作用</a:t>
            </a: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2021.1</a:t>
            </a:r>
            <a:r>
              <a:rPr lang="en-US" sz="2400" dirty="0" smtClean="0"/>
              <a:t>2.03</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3" descr="图片1.jpg"/>
          <p:cNvPicPr>
            <a:picLocks noChangeAspect="1"/>
          </p:cNvPicPr>
          <p:nvPr/>
        </p:nvPicPr>
        <p:blipFill>
          <a:blip r:embed="rId3" cstate="print"/>
          <a:stretch>
            <a:fillRect/>
          </a:stretch>
        </p:blipFill>
        <p:spPr>
          <a:xfrm>
            <a:off x="-1587" y="0"/>
            <a:ext cx="9144000" cy="6858000"/>
          </a:xfrm>
          <a:prstGeom prst="rect">
            <a:avLst/>
          </a:prstGeom>
          <a:noFill/>
          <a:ln w="9525">
            <a:noFill/>
          </a:ln>
        </p:spPr>
      </p:pic>
      <p:pic>
        <p:nvPicPr>
          <p:cNvPr id="1026" name="Picture 2"/>
          <p:cNvPicPr>
            <a:picLocks noChangeAspect="1" noChangeArrowheads="1"/>
          </p:cNvPicPr>
          <p:nvPr/>
        </p:nvPicPr>
        <p:blipFill>
          <a:blip r:embed="rId4" cstate="print"/>
          <a:srcRect/>
          <a:stretch>
            <a:fillRect/>
          </a:stretch>
        </p:blipFill>
        <p:spPr bwMode="auto">
          <a:xfrm>
            <a:off x="228600" y="2209800"/>
            <a:ext cx="8684755" cy="4267200"/>
          </a:xfrm>
          <a:prstGeom prst="rect">
            <a:avLst/>
          </a:prstGeom>
          <a:noFill/>
          <a:ln w="9525">
            <a:solidFill>
              <a:srgbClr val="FF0000"/>
            </a:solidFill>
            <a:miter lim="800000"/>
            <a:headEnd/>
            <a:tailEnd/>
          </a:ln>
        </p:spPr>
      </p:pic>
      <p:sp>
        <p:nvSpPr>
          <p:cNvPr id="17" name="矩形 16"/>
          <p:cNvSpPr/>
          <p:nvPr/>
        </p:nvSpPr>
        <p:spPr>
          <a:xfrm>
            <a:off x="228600" y="228600"/>
            <a:ext cx="8686800" cy="1661032"/>
          </a:xfrm>
          <a:prstGeom prst="rect">
            <a:avLst/>
          </a:prstGeom>
        </p:spPr>
        <p:txBody>
          <a:bodyPr wrap="square">
            <a:spAutoFit/>
          </a:bodyPr>
          <a:lstStyle/>
          <a:p>
            <a:pPr algn="ctr">
              <a:lnSpc>
                <a:spcPct val="200000"/>
              </a:lnSpc>
            </a:pPr>
            <a:r>
              <a:rPr lang="zh-CN" altLang="en-US" sz="2800" b="1" spc="300" dirty="0" smtClean="0">
                <a:effectLst>
                  <a:outerShdw blurRad="38100" dist="38100" dir="2700000" algn="tl">
                    <a:srgbClr val="000000">
                      <a:alpha val="43137"/>
                    </a:srgbClr>
                  </a:outerShdw>
                </a:effectLst>
                <a:latin typeface="+mj-ea"/>
                <a:ea typeface="+mj-ea"/>
                <a:sym typeface="+mn-ea"/>
              </a:rPr>
              <a:t>表没食子儿茶素没食子酸酯改善慢性温和不可预知应激小鼠抑郁样症状的作用及机制研究</a:t>
            </a:r>
            <a:endParaRPr lang="zh-CN" altLang="en-US" sz="2800" b="1" spc="300" dirty="0">
              <a:effectLst>
                <a:outerShdw blurRad="38100" dist="38100" dir="2700000" algn="tl">
                  <a:srgbClr val="000000">
                    <a:alpha val="43137"/>
                  </a:srgbClr>
                </a:outerShdw>
              </a:effectLst>
              <a:latin typeface="+mj-ea"/>
              <a:ea typeface="+mj-ea"/>
              <a:sym typeface="+mn-ea"/>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3" cstate="print"/>
          <a:stretch>
            <a:fillRect/>
          </a:stretch>
        </p:blipFill>
        <p:spPr>
          <a:xfrm>
            <a:off x="0" y="-1587"/>
            <a:ext cx="9144000" cy="6858000"/>
          </a:xfrm>
          <a:prstGeom prst="rect">
            <a:avLst/>
          </a:prstGeom>
          <a:noFill/>
          <a:ln w="9525">
            <a:noFill/>
          </a:ln>
        </p:spPr>
      </p:pic>
      <p:sp>
        <p:nvSpPr>
          <p:cNvPr id="4" name="云形标注 3"/>
          <p:cNvSpPr/>
          <p:nvPr/>
        </p:nvSpPr>
        <p:spPr>
          <a:xfrm rot="20640000" flipH="1">
            <a:off x="127954" y="1769391"/>
            <a:ext cx="3236145" cy="2489040"/>
          </a:xfrm>
          <a:prstGeom prst="cloudCallou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1">
              <a:ln>
                <a:noFill/>
              </a:ln>
              <a:solidFill>
                <a:schemeClr val="lt1"/>
              </a:solidFill>
              <a:effectLst/>
              <a:uLnTx/>
              <a:uFillTx/>
              <a:latin typeface="+mn-lt"/>
              <a:ea typeface="+mn-ea"/>
              <a:cs typeface="+mn-cs"/>
            </a:endParaRPr>
          </a:p>
        </p:txBody>
      </p:sp>
      <p:sp>
        <p:nvSpPr>
          <p:cNvPr id="4100" name="文本框 4"/>
          <p:cNvSpPr txBox="1"/>
          <p:nvPr/>
        </p:nvSpPr>
        <p:spPr>
          <a:xfrm>
            <a:off x="609600" y="2438400"/>
            <a:ext cx="2743200" cy="923330"/>
          </a:xfrm>
          <a:prstGeom prst="rect">
            <a:avLst/>
          </a:prstGeom>
          <a:noFill/>
          <a:ln w="9525">
            <a:noFill/>
          </a:ln>
        </p:spPr>
        <p:txBody>
          <a:bodyPr wrap="square">
            <a:spAutoFit/>
          </a:bodyPr>
          <a:lstStyle/>
          <a:p>
            <a:r>
              <a:rPr lang="zh-CN" altLang="en-US" sz="5400" b="1" dirty="0" smtClean="0">
                <a:latin typeface="Arial" panose="020B0604020202020204" pitchFamily="34" charset="0"/>
              </a:rPr>
              <a:t>抑郁症</a:t>
            </a:r>
            <a:endParaRPr lang="zh-CN" altLang="en-US" sz="5400" b="1" dirty="0">
              <a:latin typeface="Arial" panose="020B0604020202020204" pitchFamily="34" charset="0"/>
            </a:endParaRPr>
          </a:p>
        </p:txBody>
      </p:sp>
      <p:sp>
        <p:nvSpPr>
          <p:cNvPr id="7" name="燕尾形箭头 6"/>
          <p:cNvSpPr/>
          <p:nvPr/>
        </p:nvSpPr>
        <p:spPr>
          <a:xfrm rot="1740000">
            <a:off x="3312243" y="3944940"/>
            <a:ext cx="1223963" cy="149225"/>
          </a:xfrm>
          <a:prstGeom prst="notch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8" name="燕尾形箭头 7"/>
          <p:cNvSpPr/>
          <p:nvPr/>
        </p:nvSpPr>
        <p:spPr>
          <a:xfrm rot="19920000">
            <a:off x="3392766" y="2412081"/>
            <a:ext cx="1223963" cy="150813"/>
          </a:xfrm>
          <a:prstGeom prst="notched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4104" name="文本框 11"/>
          <p:cNvSpPr txBox="1"/>
          <p:nvPr/>
        </p:nvSpPr>
        <p:spPr>
          <a:xfrm>
            <a:off x="4648200" y="228600"/>
            <a:ext cx="4494213" cy="2676525"/>
          </a:xfrm>
          <a:prstGeom prst="rect">
            <a:avLst/>
          </a:prstGeom>
          <a:noFill/>
          <a:ln w="9525">
            <a:noFill/>
          </a:ln>
        </p:spPr>
        <p:txBody>
          <a:bodyPr wrap="square">
            <a:spAutoFit/>
          </a:bodyPr>
          <a:lstStyle/>
          <a:p>
            <a:pPr>
              <a:lnSpc>
                <a:spcPct val="150000"/>
              </a:lnSpc>
            </a:pPr>
            <a:r>
              <a:rPr lang="zh-CN" altLang="en-US" sz="1600" b="1" dirty="0" smtClean="0"/>
              <a:t>       抑郁症是一种常见的精神类疾病，大约 </a:t>
            </a:r>
            <a:r>
              <a:rPr lang="en-US" altLang="zh-CN" sz="1600" b="1" dirty="0" smtClean="0"/>
              <a:t>20% </a:t>
            </a:r>
            <a:r>
              <a:rPr lang="zh-CN" altLang="en-US" sz="1600" b="1" dirty="0" smtClean="0"/>
              <a:t>的人口会在他们一生中有抑郁症的经历。抑郁症对患者的社交活动、家庭生活以及职业发展会造成不同程度的负面影响。在一些极端的情况下，抑郁症患者还具有严重的自杀倾向。根据世界卫生组织统计，抑郁症已成为第二负担疾病，预计到 </a:t>
            </a:r>
            <a:r>
              <a:rPr lang="en-US" altLang="zh-CN" sz="1600" b="1" dirty="0" smtClean="0"/>
              <a:t>2030 </a:t>
            </a:r>
            <a:r>
              <a:rPr lang="zh-CN" altLang="en-US" sz="1600" b="1" dirty="0" smtClean="0"/>
              <a:t>年将成为世界疾病负担首位。</a:t>
            </a:r>
            <a:endParaRPr lang="zh-CN" altLang="en-US" b="1" dirty="0">
              <a:latin typeface="Arial" panose="020B0604020202020204" pitchFamily="34" charset="0"/>
            </a:endParaRPr>
          </a:p>
        </p:txBody>
      </p:sp>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11" name="矩形 10"/>
          <p:cNvSpPr/>
          <p:nvPr/>
        </p:nvSpPr>
        <p:spPr>
          <a:xfrm>
            <a:off x="4573587" y="3200400"/>
            <a:ext cx="4570413" cy="3416320"/>
          </a:xfrm>
          <a:prstGeom prst="rect">
            <a:avLst/>
          </a:prstGeom>
        </p:spPr>
        <p:txBody>
          <a:bodyPr wrap="square">
            <a:spAutoFit/>
          </a:bodyPr>
          <a:lstStyle/>
          <a:p>
            <a:pPr>
              <a:lnSpc>
                <a:spcPct val="150000"/>
              </a:lnSpc>
            </a:pPr>
            <a:r>
              <a:rPr lang="zh-CN" altLang="en-US" sz="1600" b="1" dirty="0" smtClean="0"/>
              <a:t>        目前临床上有多种抗抑郁药可供选择，但临床疗效似乎并不理想。临床上常规使用的抗抑郁药物可能需要数周才能发挥作用，越来越多的证据表明</a:t>
            </a:r>
            <a:r>
              <a:rPr lang="en-US" altLang="zh-CN" sz="1600" b="1" dirty="0" smtClean="0"/>
              <a:t>: </a:t>
            </a:r>
            <a:r>
              <a:rPr lang="zh-CN" altLang="en-US" sz="1600" b="1" dirty="0" smtClean="0"/>
              <a:t>临床上常规使用的抗抑郁药物会产生严重的副作用，包括心律失常、头晕以及性功能障碍等。所以，在过去的几十年中，对于抑郁症的研究一直侧重于高效、低毒的药物开发，从</a:t>
            </a:r>
            <a:r>
              <a:rPr lang="zh-CN" altLang="en-US" sz="1600" b="1" dirty="0" smtClean="0">
                <a:highlight>
                  <a:srgbClr val="FFFF00"/>
                </a:highlight>
              </a:rPr>
              <a:t>天然植物中</a:t>
            </a:r>
            <a:r>
              <a:rPr lang="zh-CN" altLang="en-US" sz="1600" b="1" dirty="0" smtClean="0"/>
              <a:t>寻找有效的抗抑郁成分也越来越受到研究者的关注。</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3" descr="图片1.jpg"/>
          <p:cNvPicPr>
            <a:picLocks noChangeAspect="1"/>
          </p:cNvPicPr>
          <p:nvPr/>
        </p:nvPicPr>
        <p:blipFill>
          <a:blip r:embed="rId3" cstate="print"/>
          <a:stretch>
            <a:fillRect/>
          </a:stretch>
        </p:blipFill>
        <p:spPr>
          <a:xfrm>
            <a:off x="0" y="-1587"/>
            <a:ext cx="9144000" cy="6858000"/>
          </a:xfrm>
          <a:prstGeom prst="rect">
            <a:avLst/>
          </a:prstGeom>
          <a:noFill/>
          <a:ln w="9525">
            <a:noFill/>
          </a:ln>
        </p:spPr>
      </p:pic>
      <p:sp>
        <p:nvSpPr>
          <p:cNvPr id="8" name="矩形 7"/>
          <p:cNvSpPr/>
          <p:nvPr/>
        </p:nvSpPr>
        <p:spPr>
          <a:xfrm>
            <a:off x="0" y="1828800"/>
            <a:ext cx="9142413" cy="1285032"/>
          </a:xfrm>
          <a:prstGeom prst="rect">
            <a:avLst/>
          </a:prstGeom>
        </p:spPr>
        <p:txBody>
          <a:bodyPr wrap="square">
            <a:spAutoFit/>
          </a:bodyPr>
          <a:lstStyle/>
          <a:p>
            <a:pPr>
              <a:lnSpc>
                <a:spcPct val="150000"/>
              </a:lnSpc>
            </a:pPr>
            <a:r>
              <a:rPr lang="zh-CN" altLang="en-US" dirty="0" smtClean="0">
                <a:latin typeface="Times New Roman" panose="02020603050405020304" pitchFamily="18" charset="0"/>
                <a:cs typeface="Times New Roman" panose="02020603050405020304" pitchFamily="18" charset="0"/>
              </a:rPr>
              <a:t>       </a:t>
            </a:r>
            <a:r>
              <a:rPr lang="zh-CN" altLang="en-US" b="1" dirty="0" smtClean="0">
                <a:latin typeface="Times New Roman" panose="02020603050405020304" pitchFamily="18" charset="0"/>
                <a:cs typeface="Times New Roman" panose="02020603050405020304" pitchFamily="18" charset="0"/>
              </a:rPr>
              <a:t>流行病学研究显示</a:t>
            </a:r>
            <a:r>
              <a:rPr lang="en-US" altLang="zh-CN" b="1" dirty="0" smtClean="0">
                <a:latin typeface="Times New Roman" panose="02020603050405020304" pitchFamily="18" charset="0"/>
                <a:cs typeface="Times New Roman" panose="02020603050405020304" pitchFamily="18" charset="0"/>
              </a:rPr>
              <a:t>: </a:t>
            </a:r>
            <a:r>
              <a:rPr lang="zh-CN" altLang="en-US" b="1" dirty="0" smtClean="0">
                <a:latin typeface="Times New Roman" panose="02020603050405020304" pitchFamily="18" charset="0"/>
                <a:cs typeface="Times New Roman" panose="02020603050405020304" pitchFamily="18" charset="0"/>
              </a:rPr>
              <a:t>经常饮茶对抑郁症可能具有一定的预防作用。儿茶素是茶叶中最主要的活性物质，主要包括四种单体</a:t>
            </a:r>
            <a:r>
              <a:rPr lang="en-US" altLang="zh-CN" b="1" dirty="0" smtClean="0">
                <a:latin typeface="Times New Roman" panose="02020603050405020304" pitchFamily="18" charset="0"/>
                <a:cs typeface="Times New Roman" panose="02020603050405020304" pitchFamily="18" charset="0"/>
              </a:rPr>
              <a:t>: </a:t>
            </a:r>
            <a:r>
              <a:rPr lang="zh-CN" altLang="en-US" b="1" dirty="0" smtClean="0">
                <a:latin typeface="Times New Roman" panose="02020603050405020304" pitchFamily="18" charset="0"/>
                <a:cs typeface="Times New Roman" panose="02020603050405020304" pitchFamily="18" charset="0"/>
              </a:rPr>
              <a:t>表儿茶素、表儿茶素没食子酸酯、表没食子儿茶素、</a:t>
            </a:r>
            <a:r>
              <a:rPr lang="zh-CN" altLang="en-US" b="1" dirty="0" smtClean="0">
                <a:solidFill>
                  <a:srgbClr val="FF0000"/>
                </a:solidFill>
                <a:latin typeface="Times New Roman" panose="02020603050405020304" pitchFamily="18" charset="0"/>
                <a:cs typeface="Times New Roman" panose="02020603050405020304" pitchFamily="18" charset="0"/>
              </a:rPr>
              <a:t>表 没 食 子 儿 茶 素 没 食 子 酸 酯 </a:t>
            </a:r>
            <a:r>
              <a:rPr lang="en-US" altLang="zh-CN" b="1" dirty="0" smtClean="0">
                <a:solidFill>
                  <a:srgbClr val="FF0000"/>
                </a:solidFill>
                <a:latin typeface="Times New Roman" panose="02020603050405020304" pitchFamily="18" charset="0"/>
                <a:cs typeface="Times New Roman" panose="02020603050405020304" pitchFamily="18" charset="0"/>
              </a:rPr>
              <a:t>( Epigallocatechin gallate</a:t>
            </a:r>
            <a:r>
              <a:rPr lang="zh-CN" altLang="en-US" b="1" dirty="0" smtClean="0">
                <a:solidFill>
                  <a:srgbClr val="FF0000"/>
                </a:solidFill>
                <a:latin typeface="Times New Roman" panose="02020603050405020304" pitchFamily="18" charset="0"/>
                <a:cs typeface="Times New Roman" panose="02020603050405020304" pitchFamily="18" charset="0"/>
              </a:rPr>
              <a:t>，</a:t>
            </a:r>
            <a:r>
              <a:rPr lang="en-US" altLang="zh-CN" b="1" dirty="0" smtClean="0">
                <a:solidFill>
                  <a:srgbClr val="FF0000"/>
                </a:solidFill>
                <a:latin typeface="Times New Roman" panose="02020603050405020304" pitchFamily="18" charset="0"/>
                <a:cs typeface="Times New Roman" panose="02020603050405020304" pitchFamily="18" charset="0"/>
              </a:rPr>
              <a:t>EGCG) </a:t>
            </a:r>
            <a:endParaRPr lang="zh-CN" altLang="en-US" b="1" dirty="0">
              <a:solidFill>
                <a:srgbClr val="FF0000"/>
              </a:solidFill>
              <a:latin typeface="Times New Roman" panose="02020603050405020304" pitchFamily="18" charset="0"/>
              <a:cs typeface="Times New Roman" panose="02020603050405020304" pitchFamily="18" charset="0"/>
            </a:endParaRPr>
          </a:p>
        </p:txBody>
      </p:sp>
      <p:sp>
        <p:nvSpPr>
          <p:cNvPr id="9" name="圆角矩形标注 8"/>
          <p:cNvSpPr/>
          <p:nvPr/>
        </p:nvSpPr>
        <p:spPr>
          <a:xfrm>
            <a:off x="304800" y="304800"/>
            <a:ext cx="2133600" cy="1143000"/>
          </a:xfrm>
          <a:prstGeom prst="wedgeRoundRectCallou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09600" y="533400"/>
            <a:ext cx="1905000" cy="646331"/>
          </a:xfrm>
          <a:prstGeom prst="rect">
            <a:avLst/>
          </a:prstGeom>
          <a:noFill/>
        </p:spPr>
        <p:txBody>
          <a:bodyPr wrap="square" rtlCol="0">
            <a:spAutoFit/>
          </a:bodyPr>
          <a:lstStyle/>
          <a:p>
            <a:r>
              <a:rPr lang="en-US" altLang="zh-CN" sz="3600" b="1" dirty="0" smtClean="0">
                <a:solidFill>
                  <a:srgbClr val="FF0000"/>
                </a:solidFill>
                <a:latin typeface="Times New Roman" panose="02020603050405020304" pitchFamily="18" charset="0"/>
                <a:cs typeface="Times New Roman" panose="02020603050405020304" pitchFamily="18" charset="0"/>
              </a:rPr>
              <a:t>EGCG</a:t>
            </a:r>
            <a:r>
              <a:rPr lang="en-US" altLang="zh-CN" sz="3200" b="1" dirty="0" smtClean="0">
                <a:solidFill>
                  <a:srgbClr val="FF0000"/>
                </a:solidFill>
                <a:latin typeface="Times New Roman" panose="02020603050405020304" pitchFamily="18" charset="0"/>
                <a:cs typeface="Times New Roman" panose="02020603050405020304" pitchFamily="18" charset="0"/>
              </a:rPr>
              <a:t> </a:t>
            </a:r>
            <a:endParaRPr lang="zh-CN" altLang="en-US" sz="3200" b="1" dirty="0">
              <a:solidFill>
                <a:srgbClr val="FF0000"/>
              </a:solidFill>
              <a:latin typeface="Times New Roman" panose="02020603050405020304" pitchFamily="18" charset="0"/>
              <a:cs typeface="Times New Roman" panose="02020603050405020304" pitchFamily="18" charset="0"/>
            </a:endParaRPr>
          </a:p>
        </p:txBody>
      </p:sp>
      <p:sp>
        <p:nvSpPr>
          <p:cNvPr id="12" name="矩形 11"/>
          <p:cNvSpPr/>
          <p:nvPr/>
        </p:nvSpPr>
        <p:spPr>
          <a:xfrm>
            <a:off x="1587" y="3581400"/>
            <a:ext cx="8913813" cy="3000821"/>
          </a:xfrm>
          <a:prstGeom prst="rect">
            <a:avLst/>
          </a:prstGeom>
        </p:spPr>
        <p:txBody>
          <a:bodyPr wrap="square">
            <a:spAutoFit/>
          </a:bodyPr>
          <a:lstStyle/>
          <a:p>
            <a:pPr>
              <a:lnSpc>
                <a:spcPct val="150000"/>
              </a:lnSpc>
            </a:pPr>
            <a:r>
              <a:rPr lang="zh-CN" altLang="en-US" b="1" dirty="0" smtClean="0">
                <a:latin typeface="Times New Roman" panose="02020603050405020304" pitchFamily="18" charset="0"/>
                <a:cs typeface="Times New Roman" panose="02020603050405020304" pitchFamily="18" charset="0"/>
              </a:rPr>
              <a:t>        相关文献显示 </a:t>
            </a:r>
            <a:r>
              <a:rPr lang="en-US" altLang="zh-CN" b="1" dirty="0" smtClean="0">
                <a:latin typeface="Times New Roman" panose="02020603050405020304" pitchFamily="18" charset="0"/>
                <a:cs typeface="Times New Roman" panose="02020603050405020304" pitchFamily="18" charset="0"/>
              </a:rPr>
              <a:t>EGCG </a:t>
            </a:r>
            <a:r>
              <a:rPr lang="zh-CN" altLang="en-US" b="1" dirty="0" smtClean="0">
                <a:latin typeface="Times New Roman" panose="02020603050405020304" pitchFamily="18" charset="0"/>
                <a:cs typeface="Times New Roman" panose="02020603050405020304" pitchFamily="18" charset="0"/>
              </a:rPr>
              <a:t>在动物实验中显示出一定的抗抑郁作用，其可能是发挥茶叶抗抑郁的一个重要物质基础。然而目前关于 </a:t>
            </a:r>
            <a:r>
              <a:rPr lang="en-US" altLang="zh-CN" b="1" dirty="0" smtClean="0">
                <a:latin typeface="Times New Roman" panose="02020603050405020304" pitchFamily="18" charset="0"/>
                <a:cs typeface="Times New Roman" panose="02020603050405020304" pitchFamily="18" charset="0"/>
              </a:rPr>
              <a:t>EGCG </a:t>
            </a:r>
            <a:r>
              <a:rPr lang="zh-CN" altLang="en-US" b="1" dirty="0" smtClean="0">
                <a:latin typeface="Times New Roman" panose="02020603050405020304" pitchFamily="18" charset="0"/>
                <a:cs typeface="Times New Roman" panose="02020603050405020304" pitchFamily="18" charset="0"/>
              </a:rPr>
              <a:t>抗抑郁的研究较少，其机制也未完全阐明</a:t>
            </a:r>
            <a:r>
              <a:rPr lang="zh-CN" altLang="en-US" b="1" dirty="0" smtClean="0"/>
              <a:t>。</a:t>
            </a:r>
            <a:endParaRPr lang="en-US" altLang="zh-CN" b="1" dirty="0" smtClean="0"/>
          </a:p>
          <a:p>
            <a:pPr>
              <a:lnSpc>
                <a:spcPct val="150000"/>
              </a:lnSpc>
            </a:pPr>
            <a:r>
              <a:rPr lang="zh-CN" altLang="en-US" b="1" dirty="0" smtClean="0"/>
              <a:t>      因此，本研究采用慢性温</a:t>
            </a:r>
            <a:r>
              <a:rPr lang="zh-CN" altLang="en-US" b="1" dirty="0" smtClean="0">
                <a:latin typeface="Times New Roman" panose="02020603050405020304" pitchFamily="18" charset="0"/>
                <a:cs typeface="Times New Roman" panose="02020603050405020304" pitchFamily="18" charset="0"/>
              </a:rPr>
              <a:t>和不可预知应激</a:t>
            </a:r>
            <a:r>
              <a:rPr lang="en-US" altLang="zh-CN" b="1" dirty="0" smtClean="0">
                <a:latin typeface="Times New Roman" panose="02020603050405020304" pitchFamily="18" charset="0"/>
                <a:cs typeface="Times New Roman" panose="02020603050405020304" pitchFamily="18" charset="0"/>
              </a:rPr>
              <a:t>( Chronic unpredicta-ble mild stress</a:t>
            </a:r>
            <a:r>
              <a:rPr lang="zh-CN" altLang="en-US" b="1" dirty="0" smtClean="0">
                <a:latin typeface="Times New Roman" panose="02020603050405020304" pitchFamily="18" charset="0"/>
                <a:cs typeface="Times New Roman" panose="02020603050405020304" pitchFamily="18" charset="0"/>
              </a:rPr>
              <a:t>，</a:t>
            </a:r>
            <a:r>
              <a:rPr lang="en-US" altLang="zh-CN" b="1" dirty="0" smtClean="0">
                <a:latin typeface="Times New Roman" panose="02020603050405020304" pitchFamily="18" charset="0"/>
                <a:cs typeface="Times New Roman" panose="02020603050405020304" pitchFamily="18" charset="0"/>
              </a:rPr>
              <a:t>CUMS) </a:t>
            </a:r>
            <a:r>
              <a:rPr lang="zh-CN" altLang="en-US" b="1" dirty="0" smtClean="0">
                <a:latin typeface="Times New Roman" panose="02020603050405020304" pitchFamily="18" charset="0"/>
                <a:cs typeface="Times New Roman" panose="02020603050405020304" pitchFamily="18" charset="0"/>
              </a:rPr>
              <a:t>建立小鼠抑郁模型，观察 </a:t>
            </a:r>
            <a:r>
              <a:rPr lang="en-US" altLang="zh-CN" b="1" dirty="0" smtClean="0">
                <a:latin typeface="Times New Roman" panose="02020603050405020304" pitchFamily="18" charset="0"/>
                <a:cs typeface="Times New Roman" panose="02020603050405020304" pitchFamily="18" charset="0"/>
              </a:rPr>
              <a:t>EGCG </a:t>
            </a:r>
            <a:r>
              <a:rPr lang="zh-CN" altLang="en-US" b="1" dirty="0" smtClean="0">
                <a:latin typeface="Times New Roman" panose="02020603050405020304" pitchFamily="18" charset="0"/>
                <a:cs typeface="Times New Roman" panose="02020603050405020304" pitchFamily="18" charset="0"/>
              </a:rPr>
              <a:t>对小鼠的抑郁症状是否有改善作用，并进一步探讨其机制？</a:t>
            </a:r>
          </a:p>
          <a:p>
            <a:pPr>
              <a:lnSpc>
                <a:spcPct val="150000"/>
              </a:lnSpc>
            </a:pPr>
            <a:endParaRPr lang="zh-CN" altLang="en-US" b="1" dirty="0"/>
          </a:p>
        </p:txBody>
      </p:sp>
      <p:sp>
        <p:nvSpPr>
          <p:cNvPr id="14" name="圆角矩形 13"/>
          <p:cNvSpPr/>
          <p:nvPr/>
        </p:nvSpPr>
        <p:spPr>
          <a:xfrm>
            <a:off x="76200" y="3429000"/>
            <a:ext cx="8991600" cy="3200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3048000" y="5715000"/>
            <a:ext cx="5715000" cy="0"/>
          </a:xfrm>
          <a:prstGeom prst="line">
            <a:avLst/>
          </a:prstGeom>
          <a:ln w="28575" cap="rnd"/>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52400" y="6172200"/>
            <a:ext cx="1295400" cy="0"/>
          </a:xfrm>
          <a:prstGeom prst="line">
            <a:avLst/>
          </a:prstGeom>
          <a:ln w="28575" cap="rnd"/>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3" cstate="print"/>
          <a:stretch>
            <a:fillRect/>
          </a:stretch>
        </p:blipFill>
        <p:spPr>
          <a:xfrm>
            <a:off x="0" y="-1587"/>
            <a:ext cx="9144000" cy="6858000"/>
          </a:xfrm>
          <a:prstGeom prst="rect">
            <a:avLst/>
          </a:prstGeom>
          <a:noFill/>
          <a:ln w="9525">
            <a:noFill/>
          </a:ln>
        </p:spPr>
      </p:pic>
      <p:grpSp>
        <p:nvGrpSpPr>
          <p:cNvPr id="6" name="组合 5"/>
          <p:cNvGrpSpPr/>
          <p:nvPr/>
        </p:nvGrpSpPr>
        <p:grpSpPr>
          <a:xfrm>
            <a:off x="533400" y="2286000"/>
            <a:ext cx="3352800" cy="2286000"/>
            <a:chOff x="533400" y="2362200"/>
            <a:chExt cx="3352800" cy="2286000"/>
          </a:xfrm>
        </p:grpSpPr>
        <p:sp>
          <p:nvSpPr>
            <p:cNvPr id="3" name="矩形 2"/>
            <p:cNvSpPr/>
            <p:nvPr/>
          </p:nvSpPr>
          <p:spPr>
            <a:xfrm>
              <a:off x="533400" y="2895600"/>
              <a:ext cx="3352800" cy="1569660"/>
            </a:xfrm>
            <a:prstGeom prst="rect">
              <a:avLst/>
            </a:prstGeom>
          </p:spPr>
          <p:txBody>
            <a:bodyPr wrap="square">
              <a:spAutoFit/>
            </a:bodyPr>
            <a:lstStyle/>
            <a:p>
              <a:pPr algn="ctr"/>
              <a:r>
                <a:rPr lang="zh-CN" altLang="en-US" sz="2400" b="1" spc="300" dirty="0" smtClean="0">
                  <a:latin typeface="+mj-ea"/>
                  <a:sym typeface="+mn-ea"/>
                </a:rPr>
                <a:t>慢性温和不可</a:t>
              </a:r>
              <a:endParaRPr lang="en-US" altLang="zh-CN" sz="2400" b="1" spc="300" dirty="0" smtClean="0">
                <a:latin typeface="+mj-ea"/>
                <a:sym typeface="+mn-ea"/>
              </a:endParaRPr>
            </a:p>
            <a:p>
              <a:pPr algn="ctr"/>
              <a:r>
                <a:rPr lang="zh-CN" altLang="en-US" sz="2400" b="1" spc="300" dirty="0" smtClean="0">
                  <a:latin typeface="+mj-ea"/>
                  <a:sym typeface="+mn-ea"/>
                </a:rPr>
                <a:t>预知应激小鼠</a:t>
              </a:r>
              <a:endParaRPr lang="en-US" altLang="zh-CN" sz="2400" b="1" spc="300" dirty="0" smtClean="0">
                <a:latin typeface="+mj-ea"/>
                <a:sym typeface="+mn-ea"/>
              </a:endParaRPr>
            </a:p>
            <a:p>
              <a:pPr algn="ctr"/>
              <a:r>
                <a:rPr lang="en-US" altLang="zh-CN" sz="2400" b="1" spc="300" dirty="0" smtClean="0">
                  <a:solidFill>
                    <a:srgbClr val="FF0000"/>
                  </a:solidFill>
                  <a:latin typeface="+mj-ea"/>
                  <a:sym typeface="+mn-ea"/>
                </a:rPr>
                <a:t>(</a:t>
              </a:r>
              <a:r>
                <a:rPr lang="zh-CN" altLang="en-US" sz="2400" b="1" spc="300" dirty="0" smtClean="0">
                  <a:solidFill>
                    <a:srgbClr val="FF0000"/>
                  </a:solidFill>
                  <a:latin typeface="+mj-ea"/>
                  <a:sym typeface="+mn-ea"/>
                </a:rPr>
                <a:t>模型鼠：</a:t>
              </a:r>
              <a:r>
                <a:rPr lang="en-US" altLang="zh-CN" sz="2400" b="1" spc="300" dirty="0" smtClean="0">
                  <a:solidFill>
                    <a:srgbClr val="FF0000"/>
                  </a:solidFill>
                  <a:latin typeface="Times New Roman" panose="02020603050405020304" pitchFamily="18" charset="0"/>
                  <a:cs typeface="Times New Roman" panose="02020603050405020304" pitchFamily="18" charset="0"/>
                  <a:sym typeface="+mn-ea"/>
                </a:rPr>
                <a:t>CUMS</a:t>
              </a:r>
              <a:r>
                <a:rPr lang="en-US" altLang="zh-CN" sz="2400" b="1" spc="300" dirty="0" smtClean="0">
                  <a:solidFill>
                    <a:srgbClr val="FF0000"/>
                  </a:solidFill>
                  <a:latin typeface="+mj-ea"/>
                  <a:sym typeface="+mn-ea"/>
                </a:rPr>
                <a:t>)</a:t>
              </a:r>
            </a:p>
            <a:p>
              <a:pPr algn="ctr"/>
              <a:endParaRPr lang="zh-CN" altLang="en-US" sz="2400" b="1" dirty="0"/>
            </a:p>
          </p:txBody>
        </p:sp>
        <p:sp>
          <p:nvSpPr>
            <p:cNvPr id="4" name="椭圆 3"/>
            <p:cNvSpPr/>
            <p:nvPr/>
          </p:nvSpPr>
          <p:spPr>
            <a:xfrm>
              <a:off x="609600" y="2362200"/>
              <a:ext cx="3124200" cy="228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6"/>
          <p:cNvSpPr txBox="1"/>
          <p:nvPr/>
        </p:nvSpPr>
        <p:spPr>
          <a:xfrm>
            <a:off x="4799013" y="0"/>
            <a:ext cx="4343400" cy="7016115"/>
          </a:xfrm>
          <a:prstGeom prst="rect">
            <a:avLst/>
          </a:prstGeom>
          <a:noFill/>
        </p:spPr>
        <p:txBody>
          <a:bodyPr wrap="square" rtlCol="0">
            <a:spAutoFit/>
          </a:bodyPr>
          <a:lstStyle/>
          <a:p>
            <a:pPr lvl="0">
              <a:lnSpc>
                <a:spcPct val="200000"/>
              </a:lnSpc>
            </a:pPr>
            <a:r>
              <a:rPr lang="zh-CN" altLang="en-US" sz="2400" b="1" spc="300" dirty="0" smtClean="0">
                <a:latin typeface="+mj-ea"/>
                <a:sym typeface="+mn-ea"/>
              </a:rPr>
              <a:t>束缚 </a:t>
            </a:r>
            <a:r>
              <a:rPr lang="en-US" altLang="zh-CN" sz="2400" b="1" spc="300" dirty="0" smtClean="0">
                <a:latin typeface="+mj-ea"/>
                <a:sym typeface="+mn-ea"/>
              </a:rPr>
              <a:t>(3h)</a:t>
            </a:r>
          </a:p>
          <a:p>
            <a:pPr lvl="0">
              <a:lnSpc>
                <a:spcPct val="200000"/>
              </a:lnSpc>
            </a:pPr>
            <a:r>
              <a:rPr lang="zh-CN" altLang="en-US" sz="2400" b="1" spc="300" dirty="0" smtClean="0">
                <a:latin typeface="+mj-ea"/>
                <a:sym typeface="+mn-ea"/>
              </a:rPr>
              <a:t>鼠笼倾斜</a:t>
            </a:r>
            <a:r>
              <a:rPr lang="en-US" altLang="zh-CN" sz="2400" b="1" spc="300" dirty="0" smtClean="0">
                <a:latin typeface="+mj-ea"/>
                <a:sym typeface="+mn-ea"/>
              </a:rPr>
              <a:t>45</a:t>
            </a:r>
            <a:r>
              <a:rPr lang="zh-CN" altLang="en-US" sz="2400" b="1" spc="300" dirty="0" smtClean="0">
                <a:latin typeface="+mj-ea"/>
                <a:sym typeface="+mn-ea"/>
              </a:rPr>
              <a:t>度 </a:t>
            </a:r>
            <a:r>
              <a:rPr lang="en-US" altLang="zh-CN" sz="2400" b="1" spc="300" dirty="0" smtClean="0">
                <a:latin typeface="+mj-ea"/>
                <a:sym typeface="+mn-ea"/>
              </a:rPr>
              <a:t>(12h) </a:t>
            </a:r>
          </a:p>
          <a:p>
            <a:pPr lvl="0">
              <a:lnSpc>
                <a:spcPct val="200000"/>
              </a:lnSpc>
            </a:pPr>
            <a:r>
              <a:rPr lang="zh-CN" altLang="en-US" sz="2400" b="1" spc="300" dirty="0" smtClean="0">
                <a:latin typeface="+mj-ea"/>
                <a:sym typeface="+mn-ea"/>
              </a:rPr>
              <a:t>电击足底 </a:t>
            </a:r>
            <a:r>
              <a:rPr lang="en-US" altLang="zh-CN" sz="2400" b="1" spc="300" dirty="0" smtClean="0">
                <a:latin typeface="+mj-ea"/>
                <a:sym typeface="+mn-ea"/>
              </a:rPr>
              <a:t>(3min)</a:t>
            </a:r>
          </a:p>
          <a:p>
            <a:pPr lvl="0">
              <a:lnSpc>
                <a:spcPct val="200000"/>
              </a:lnSpc>
            </a:pPr>
            <a:r>
              <a:rPr lang="zh-CN" altLang="en-US" sz="2400" b="1" spc="300" dirty="0" smtClean="0">
                <a:latin typeface="+mj-ea"/>
                <a:sym typeface="+mn-ea"/>
              </a:rPr>
              <a:t>冰水游泳</a:t>
            </a:r>
            <a:r>
              <a:rPr lang="en-US" altLang="zh-CN" sz="2400" b="1" spc="300" dirty="0" smtClean="0">
                <a:latin typeface="+mj-ea"/>
                <a:sym typeface="+mn-ea"/>
              </a:rPr>
              <a:t>(5min) </a:t>
            </a:r>
          </a:p>
          <a:p>
            <a:pPr lvl="0">
              <a:lnSpc>
                <a:spcPct val="200000"/>
              </a:lnSpc>
            </a:pPr>
            <a:r>
              <a:rPr lang="zh-CN" altLang="en-US" sz="2400" b="1" spc="300" dirty="0" smtClean="0">
                <a:latin typeface="+mj-ea"/>
                <a:sym typeface="+mn-ea"/>
              </a:rPr>
              <a:t>夹尾</a:t>
            </a:r>
            <a:r>
              <a:rPr lang="en-US" altLang="zh-CN" sz="2400" b="1" spc="300" dirty="0" smtClean="0">
                <a:latin typeface="+mj-ea"/>
                <a:sym typeface="+mn-ea"/>
              </a:rPr>
              <a:t> (5min) </a:t>
            </a:r>
          </a:p>
          <a:p>
            <a:pPr lvl="0">
              <a:lnSpc>
                <a:spcPct val="200000"/>
              </a:lnSpc>
            </a:pPr>
            <a:r>
              <a:rPr lang="zh-CN" altLang="en-US" sz="2400" b="1" spc="300" dirty="0" smtClean="0">
                <a:latin typeface="+mj-ea"/>
                <a:sym typeface="+mn-ea"/>
              </a:rPr>
              <a:t>摇晃鼠笼</a:t>
            </a:r>
            <a:r>
              <a:rPr lang="en-US" altLang="zh-CN" sz="2400" b="1" spc="300" dirty="0" smtClean="0">
                <a:latin typeface="+mj-ea"/>
                <a:sym typeface="+mn-ea"/>
              </a:rPr>
              <a:t> (30min) </a:t>
            </a:r>
          </a:p>
          <a:p>
            <a:pPr lvl="0">
              <a:lnSpc>
                <a:spcPct val="200000"/>
              </a:lnSpc>
            </a:pPr>
            <a:r>
              <a:rPr lang="zh-CN" altLang="en-US" sz="2400" b="1" spc="300" dirty="0" smtClean="0">
                <a:latin typeface="+mj-ea"/>
                <a:sym typeface="+mn-ea"/>
              </a:rPr>
              <a:t>禁水</a:t>
            </a:r>
            <a:r>
              <a:rPr lang="en-US" altLang="zh-CN" sz="2400" b="1" spc="300" dirty="0" smtClean="0">
                <a:latin typeface="+mj-ea"/>
                <a:sym typeface="+mn-ea"/>
              </a:rPr>
              <a:t> (24h) </a:t>
            </a:r>
          </a:p>
          <a:p>
            <a:pPr lvl="0">
              <a:lnSpc>
                <a:spcPct val="200000"/>
              </a:lnSpc>
            </a:pPr>
            <a:r>
              <a:rPr lang="zh-CN" altLang="en-US" sz="2400" b="1" spc="300" dirty="0" smtClean="0">
                <a:latin typeface="+mj-ea"/>
                <a:sym typeface="+mn-ea"/>
              </a:rPr>
              <a:t>禁食</a:t>
            </a:r>
            <a:r>
              <a:rPr lang="en-US" altLang="zh-CN" sz="2400" b="1" spc="300" dirty="0" smtClean="0">
                <a:latin typeface="+mj-ea"/>
                <a:sym typeface="+mn-ea"/>
              </a:rPr>
              <a:t> (24h) </a:t>
            </a:r>
          </a:p>
          <a:p>
            <a:pPr lvl="0">
              <a:lnSpc>
                <a:spcPct val="200000"/>
              </a:lnSpc>
            </a:pPr>
            <a:r>
              <a:rPr lang="zh-CN" altLang="en-US" sz="2400" b="1" spc="300" dirty="0" smtClean="0">
                <a:latin typeface="+mj-ea"/>
                <a:sym typeface="+mn-ea"/>
              </a:rPr>
              <a:t>昼夜颠倒</a:t>
            </a:r>
          </a:p>
          <a:p>
            <a:endParaRPr lang="zh-CN" altLang="en-US" dirty="0"/>
          </a:p>
        </p:txBody>
      </p:sp>
      <p:sp>
        <p:nvSpPr>
          <p:cNvPr id="8" name="左大括号 7"/>
          <p:cNvSpPr/>
          <p:nvPr/>
        </p:nvSpPr>
        <p:spPr>
          <a:xfrm>
            <a:off x="3886200" y="304800"/>
            <a:ext cx="609600" cy="6096000"/>
          </a:xfrm>
          <a:prstGeom prst="leftBrace">
            <a:avLst>
              <a:gd name="adj1" fmla="val 8333"/>
              <a:gd name="adj2" fmla="val 49779"/>
            </a:avLst>
          </a:prstGeom>
          <a:noFill/>
          <a:ln w="25400" cap="rnd" cmpd="sng">
            <a:solidFill>
              <a:srgbClr val="C00000"/>
            </a:solidFill>
            <a:prstDash val="solid"/>
            <a:round/>
            <a:headEnd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1587" y="0"/>
            <a:ext cx="9144000" cy="6858000"/>
          </a:xfrm>
          <a:prstGeom prst="rect">
            <a:avLst/>
          </a:prstGeom>
          <a:noFill/>
          <a:ln w="9525">
            <a:noFill/>
          </a:ln>
        </p:spPr>
      </p:pic>
      <p:pic>
        <p:nvPicPr>
          <p:cNvPr id="4" name="图片 3" descr="2014213114756107.jpg"/>
          <p:cNvPicPr>
            <a:picLocks noChangeAspect="1"/>
          </p:cNvPicPr>
          <p:nvPr/>
        </p:nvPicPr>
        <p:blipFill>
          <a:blip r:embed="rId4" cstate="print"/>
          <a:stretch>
            <a:fillRect/>
          </a:stretch>
        </p:blipFill>
        <p:spPr>
          <a:xfrm>
            <a:off x="457200" y="1981200"/>
            <a:ext cx="3919928" cy="3415937"/>
          </a:xfrm>
          <a:prstGeom prst="rect">
            <a:avLst/>
          </a:prstGeom>
        </p:spPr>
      </p:pic>
      <p:sp>
        <p:nvSpPr>
          <p:cNvPr id="6" name="矩形 5"/>
          <p:cNvSpPr/>
          <p:nvPr/>
        </p:nvSpPr>
        <p:spPr>
          <a:xfrm>
            <a:off x="1143000" y="990600"/>
            <a:ext cx="2514600" cy="461665"/>
          </a:xfrm>
          <a:prstGeom prst="rect">
            <a:avLst/>
          </a:prstGeom>
        </p:spPr>
        <p:txBody>
          <a:bodyPr wrap="square">
            <a:spAutoFit/>
          </a:bodyPr>
          <a:lstStyle/>
          <a:p>
            <a:r>
              <a:rPr lang="zh-CN" altLang="en-US" sz="2400" b="1" spc="300" dirty="0" smtClean="0">
                <a:latin typeface="仿宋" panose="02010609060101010101" pitchFamily="49" charset="-122"/>
                <a:ea typeface="仿宋" panose="02010609060101010101" pitchFamily="49" charset="-122"/>
                <a:sym typeface="+mn-ea"/>
              </a:rPr>
              <a:t>束缚实验（</a:t>
            </a:r>
            <a:r>
              <a:rPr lang="en-US" altLang="zh-CN" sz="2400" b="1" spc="300" dirty="0" smtClean="0">
                <a:latin typeface="仿宋" panose="02010609060101010101" pitchFamily="49" charset="-122"/>
                <a:ea typeface="仿宋" panose="02010609060101010101" pitchFamily="49" charset="-122"/>
                <a:sym typeface="+mn-ea"/>
              </a:rPr>
              <a:t>3h</a:t>
            </a:r>
            <a:r>
              <a:rPr lang="zh-CN" altLang="en-US" sz="2400" b="1" spc="300" dirty="0" smtClean="0">
                <a:latin typeface="仿宋" panose="02010609060101010101" pitchFamily="49" charset="-122"/>
                <a:ea typeface="仿宋" panose="02010609060101010101" pitchFamily="49" charset="-122"/>
                <a:sym typeface="+mn-ea"/>
              </a:rPr>
              <a:t>） </a:t>
            </a:r>
          </a:p>
        </p:txBody>
      </p:sp>
      <p:pic>
        <p:nvPicPr>
          <p:cNvPr id="39939" name="Picture 3"/>
          <p:cNvPicPr>
            <a:picLocks noChangeAspect="1" noChangeArrowheads="1"/>
          </p:cNvPicPr>
          <p:nvPr/>
        </p:nvPicPr>
        <p:blipFill>
          <a:blip r:embed="rId5" cstate="print"/>
          <a:srcRect/>
          <a:stretch>
            <a:fillRect/>
          </a:stretch>
        </p:blipFill>
        <p:spPr bwMode="auto">
          <a:xfrm>
            <a:off x="5029200" y="2057400"/>
            <a:ext cx="3276600" cy="3546104"/>
          </a:xfrm>
          <a:prstGeom prst="rect">
            <a:avLst/>
          </a:prstGeom>
          <a:noFill/>
          <a:ln w="9525">
            <a:noFill/>
            <a:miter lim="800000"/>
            <a:headEnd/>
            <a:tailEnd/>
          </a:ln>
        </p:spPr>
      </p:pic>
      <p:sp>
        <p:nvSpPr>
          <p:cNvPr id="8" name="流程图: 对照 7"/>
          <p:cNvSpPr/>
          <p:nvPr/>
        </p:nvSpPr>
        <p:spPr>
          <a:xfrm>
            <a:off x="6934200" y="3124200"/>
            <a:ext cx="152400" cy="228600"/>
          </a:xfrm>
          <a:prstGeom prst="flowChartCollat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a:off x="5486400" y="990600"/>
            <a:ext cx="2514600" cy="461665"/>
          </a:xfrm>
          <a:prstGeom prst="rect">
            <a:avLst/>
          </a:prstGeom>
        </p:spPr>
        <p:txBody>
          <a:bodyPr wrap="square">
            <a:spAutoFit/>
          </a:bodyPr>
          <a:lstStyle/>
          <a:p>
            <a:r>
              <a:rPr lang="zh-CN" altLang="en-US" sz="2400" b="1" spc="300" dirty="0" smtClean="0">
                <a:latin typeface="仿宋" panose="02010609060101010101" pitchFamily="49" charset="-122"/>
                <a:ea typeface="仿宋" panose="02010609060101010101" pitchFamily="49" charset="-122"/>
                <a:sym typeface="+mn-ea"/>
              </a:rPr>
              <a:t>夹尾实验（</a:t>
            </a:r>
            <a:r>
              <a:rPr lang="en-US" altLang="zh-CN" sz="2400" b="1" spc="300" dirty="0" smtClean="0">
                <a:latin typeface="仿宋" panose="02010609060101010101" pitchFamily="49" charset="-122"/>
                <a:ea typeface="仿宋" panose="02010609060101010101" pitchFamily="49" charset="-122"/>
                <a:sym typeface="+mn-ea"/>
              </a:rPr>
              <a:t>3h</a:t>
            </a:r>
            <a:r>
              <a:rPr lang="zh-CN" altLang="en-US" sz="2400" b="1" spc="300" dirty="0" smtClean="0">
                <a:latin typeface="仿宋" panose="02010609060101010101" pitchFamily="49" charset="-122"/>
                <a:ea typeface="仿宋" panose="02010609060101010101" pitchFamily="49" charset="-122"/>
                <a:sym typeface="+mn-ea"/>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3" descr="图片1.jpg"/>
          <p:cNvPicPr>
            <a:picLocks noChangeAspect="1"/>
          </p:cNvPicPr>
          <p:nvPr>
            <p:custDataLst>
              <p:tags r:id="rId1"/>
            </p:custDataLst>
          </p:nvPr>
        </p:nvPicPr>
        <p:blipFill>
          <a:blip r:embed="rId4" cstate="print"/>
          <a:stretch>
            <a:fillRect/>
          </a:stretch>
        </p:blipFill>
        <p:spPr>
          <a:xfrm>
            <a:off x="-1587" y="-1587"/>
            <a:ext cx="9144000" cy="6858000"/>
          </a:xfrm>
          <a:prstGeom prst="rect">
            <a:avLst/>
          </a:prstGeom>
          <a:noFill/>
          <a:ln w="9525">
            <a:noFill/>
          </a:ln>
        </p:spPr>
      </p:pic>
      <p:sp>
        <p:nvSpPr>
          <p:cNvPr id="6" name="矩形 5"/>
          <p:cNvSpPr/>
          <p:nvPr/>
        </p:nvSpPr>
        <p:spPr>
          <a:xfrm>
            <a:off x="3048000" y="457200"/>
            <a:ext cx="3124200" cy="830997"/>
          </a:xfrm>
          <a:prstGeom prst="rect">
            <a:avLst/>
          </a:prstGeom>
        </p:spPr>
        <p:txBody>
          <a:bodyPr wrap="square">
            <a:spAutoFit/>
          </a:bodyPr>
          <a:lstStyle/>
          <a:p>
            <a:pPr lvl="0">
              <a:lnSpc>
                <a:spcPct val="200000"/>
              </a:lnSpc>
            </a:pPr>
            <a:r>
              <a:rPr lang="zh-CN" altLang="en-US" sz="2400" b="1" spc="300" dirty="0" smtClean="0">
                <a:latin typeface="仿宋" panose="02010609060101010101" pitchFamily="49" charset="-122"/>
                <a:ea typeface="仿宋" panose="02010609060101010101" pitchFamily="49" charset="-122"/>
                <a:sym typeface="+mn-ea"/>
              </a:rPr>
              <a:t>电击足底实验</a:t>
            </a:r>
            <a:endParaRPr lang="en-US" altLang="zh-CN" sz="2400" b="1" spc="300" dirty="0" smtClean="0">
              <a:latin typeface="仿宋" panose="02010609060101010101" pitchFamily="49" charset="-122"/>
              <a:ea typeface="仿宋" panose="02010609060101010101" pitchFamily="49" charset="-122"/>
              <a:sym typeface="+mn-ea"/>
            </a:endParaRPr>
          </a:p>
        </p:txBody>
      </p:sp>
      <p:pic>
        <p:nvPicPr>
          <p:cNvPr id="5" name="小鼠3秒电击实验#小白鼠 - 西瓜视频1.mp4">
            <a:hlinkClick r:id="" action="ppaction://media"/>
          </p:cNvPr>
          <p:cNvPicPr>
            <a:picLocks noRot="1" noChangeAspect="1"/>
          </p:cNvPicPr>
          <p:nvPr>
            <a:videoFile r:link="rId2"/>
            <p:extLst>
              <p:ext uri="{DAA4B4D4-6D71-4841-9C94-3DE7FCFB9230}">
                <p14:media xmlns:p14="http://schemas.microsoft.com/office/powerpoint/2010/main" xmlns="" r:link="rId5"/>
              </p:ext>
            </p:extLst>
          </p:nvPr>
        </p:nvPicPr>
        <p:blipFill>
          <a:blip r:embed="rId6" cstate="print"/>
          <a:stretch>
            <a:fillRect/>
          </a:stretch>
        </p:blipFill>
        <p:spPr>
          <a:xfrm>
            <a:off x="1143000" y="1371600"/>
            <a:ext cx="6858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4" cstate="print"/>
          <a:stretch>
            <a:fillRect/>
          </a:stretch>
        </p:blipFill>
        <p:spPr>
          <a:xfrm>
            <a:off x="0" y="-76200"/>
            <a:ext cx="9144000" cy="6858000"/>
          </a:xfrm>
          <a:prstGeom prst="rect">
            <a:avLst/>
          </a:prstGeom>
          <a:noFill/>
          <a:ln w="9525">
            <a:noFill/>
          </a:ln>
        </p:spPr>
      </p:pic>
      <p:pic>
        <p:nvPicPr>
          <p:cNvPr id="4" name="抑郁样行为的检测标准之——小鼠强迫游泳实验_腾讯视频.mp4">
            <a:hlinkClick r:id="" action="ppaction://media"/>
          </p:cNvPr>
          <p:cNvPicPr>
            <a:picLocks noRot="1" noChangeAspect="1"/>
          </p:cNvPicPr>
          <p:nvPr>
            <a:videoFile r:link="rId1"/>
            <p:extLst>
              <p:ext uri="{DAA4B4D4-6D71-4841-9C94-3DE7FCFB9230}">
                <p14:media xmlns:p14="http://schemas.microsoft.com/office/powerpoint/2010/main" xmlns="" r:link="rId5"/>
              </p:ext>
            </p:extLst>
          </p:nvPr>
        </p:nvPicPr>
        <p:blipFill>
          <a:blip r:embed="rId6" cstate="print"/>
          <a:stretch>
            <a:fillRect/>
          </a:stretch>
        </p:blipFill>
        <p:spPr>
          <a:xfrm>
            <a:off x="1066800" y="1219200"/>
            <a:ext cx="7010400" cy="5257800"/>
          </a:xfrm>
          <a:prstGeom prst="rect">
            <a:avLst/>
          </a:prstGeom>
        </p:spPr>
      </p:pic>
      <p:sp>
        <p:nvSpPr>
          <p:cNvPr id="6" name="矩形 5"/>
          <p:cNvSpPr/>
          <p:nvPr/>
        </p:nvSpPr>
        <p:spPr>
          <a:xfrm>
            <a:off x="1905000" y="533400"/>
            <a:ext cx="5489003" cy="461665"/>
          </a:xfrm>
          <a:prstGeom prst="rect">
            <a:avLst/>
          </a:prstGeom>
        </p:spPr>
        <p:txBody>
          <a:bodyPr wrap="none">
            <a:spAutoFit/>
          </a:bodyPr>
          <a:lstStyle/>
          <a:p>
            <a:r>
              <a:rPr lang="zh-CN" altLang="en-US" sz="2400" b="1" spc="300" dirty="0" smtClean="0">
                <a:latin typeface="仿宋" panose="02010609060101010101" pitchFamily="49" charset="-122"/>
                <a:ea typeface="仿宋" panose="02010609060101010101" pitchFamily="49" charset="-122"/>
                <a:sym typeface="+mn-ea"/>
              </a:rPr>
              <a:t>强迫游泳实验（冰水游泳 </a:t>
            </a:r>
            <a:r>
              <a:rPr lang="en-US" altLang="zh-CN" sz="2400" b="1" spc="300" dirty="0" smtClean="0">
                <a:latin typeface="Times New Roman" panose="02020603050405020304" pitchFamily="18" charset="0"/>
                <a:cs typeface="Times New Roman" panose="02020603050405020304" pitchFamily="18" charset="0"/>
                <a:sym typeface="+mn-ea"/>
              </a:rPr>
              <a:t>5 min</a:t>
            </a:r>
            <a:r>
              <a:rPr lang="zh-CN" altLang="en-US" sz="2400" b="1" spc="300" dirty="0" smtClean="0">
                <a:latin typeface="+mj-ea"/>
                <a:sym typeface="+mn-ea"/>
              </a:rPr>
              <a:t>）</a:t>
            </a:r>
            <a:endParaRPr lang="zh-CN" alt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4" cstate="print"/>
          <a:stretch>
            <a:fillRect/>
          </a:stretch>
        </p:blipFill>
        <p:spPr>
          <a:xfrm>
            <a:off x="0" y="0"/>
            <a:ext cx="9144000" cy="6858000"/>
          </a:xfrm>
          <a:prstGeom prst="rect">
            <a:avLst/>
          </a:prstGeom>
          <a:noFill/>
          <a:ln w="9525">
            <a:noFill/>
          </a:ln>
        </p:spPr>
      </p:pic>
      <p:sp>
        <p:nvSpPr>
          <p:cNvPr id="6" name="矩形 5"/>
          <p:cNvSpPr/>
          <p:nvPr/>
        </p:nvSpPr>
        <p:spPr>
          <a:xfrm>
            <a:off x="3505200" y="381000"/>
            <a:ext cx="2271776" cy="461665"/>
          </a:xfrm>
          <a:prstGeom prst="rect">
            <a:avLst/>
          </a:prstGeom>
        </p:spPr>
        <p:txBody>
          <a:bodyPr wrap="none">
            <a:spAutoFit/>
          </a:bodyPr>
          <a:lstStyle/>
          <a:p>
            <a:r>
              <a:rPr lang="zh-CN" altLang="en-US" sz="2400" b="1" spc="300" dirty="0" smtClean="0">
                <a:latin typeface="仿宋" panose="02010609060101010101" pitchFamily="49" charset="-122"/>
                <a:ea typeface="仿宋" panose="02010609060101010101" pitchFamily="49" charset="-122"/>
                <a:sym typeface="+mn-ea"/>
              </a:rPr>
              <a:t>睡眠剥夺实验</a:t>
            </a:r>
            <a:endParaRPr lang="zh-CN" altLang="en-US" dirty="0"/>
          </a:p>
        </p:txBody>
      </p:sp>
      <p:pic>
        <p:nvPicPr>
          <p:cNvPr id="5" name="赛昂斯大小鼠睡眠剥夺仪-生活-高清完整正版视频在线观看-优酷.mp4">
            <a:hlinkClick r:id="" action="ppaction://media"/>
          </p:cNvPr>
          <p:cNvPicPr>
            <a:picLocks noRot="1" noChangeAspect="1"/>
          </p:cNvPicPr>
          <p:nvPr>
            <a:videoFile r:link="rId1"/>
            <p:extLst>
              <p:ext uri="{DAA4B4D4-6D71-4841-9C94-3DE7FCFB9230}">
                <p14:media xmlns:p14="http://schemas.microsoft.com/office/powerpoint/2010/main" xmlns="" r:link="rId5"/>
              </p:ext>
            </p:extLst>
          </p:nvPr>
        </p:nvPicPr>
        <p:blipFill>
          <a:blip r:embed="rId6" cstate="print"/>
          <a:stretch>
            <a:fillRect/>
          </a:stretch>
        </p:blipFill>
        <p:spPr>
          <a:xfrm>
            <a:off x="1066800" y="1143000"/>
            <a:ext cx="7086600" cy="531495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4" cstate="print"/>
          <a:stretch>
            <a:fillRect/>
          </a:stretch>
        </p:blipFill>
        <p:spPr>
          <a:xfrm>
            <a:off x="0" y="0"/>
            <a:ext cx="9144000" cy="6858000"/>
          </a:xfrm>
          <a:prstGeom prst="rect">
            <a:avLst/>
          </a:prstGeom>
          <a:noFill/>
          <a:ln w="9525">
            <a:noFill/>
          </a:ln>
        </p:spPr>
      </p:pic>
      <p:sp>
        <p:nvSpPr>
          <p:cNvPr id="6" name="矩形 5"/>
          <p:cNvSpPr/>
          <p:nvPr/>
        </p:nvSpPr>
        <p:spPr>
          <a:xfrm>
            <a:off x="3048000" y="381000"/>
            <a:ext cx="2514600" cy="461665"/>
          </a:xfrm>
          <a:prstGeom prst="rect">
            <a:avLst/>
          </a:prstGeom>
        </p:spPr>
        <p:txBody>
          <a:bodyPr wrap="square">
            <a:spAutoFit/>
          </a:bodyPr>
          <a:lstStyle/>
          <a:p>
            <a:r>
              <a:rPr lang="zh-CN" altLang="en-US" sz="2400" b="1" spc="300" dirty="0" smtClean="0">
                <a:latin typeface="仿宋" panose="02010609060101010101" pitchFamily="49" charset="-122"/>
                <a:ea typeface="仿宋" panose="02010609060101010101" pitchFamily="49" charset="-122"/>
                <a:sym typeface="+mn-ea"/>
              </a:rPr>
              <a:t>昼夜颠倒实验</a:t>
            </a:r>
          </a:p>
        </p:txBody>
      </p:sp>
      <p:pic>
        <p:nvPicPr>
          <p:cNvPr id="5" name="赛昂斯大小鼠睡眠剥夺仪-生活-高清完整正版视频在线观看-优酷.mp4">
            <a:hlinkClick r:id="" action="ppaction://media"/>
          </p:cNvPr>
          <p:cNvPicPr>
            <a:picLocks noRot="1" noChangeAspect="1"/>
          </p:cNvPicPr>
          <p:nvPr>
            <a:videoFile r:link="rId1"/>
            <p:extLst>
              <p:ext uri="{DAA4B4D4-6D71-4841-9C94-3DE7FCFB9230}">
                <p14:media xmlns:p14="http://schemas.microsoft.com/office/powerpoint/2010/main" xmlns="" r:link="rId5"/>
              </p:ext>
            </p:extLst>
          </p:nvPr>
        </p:nvPicPr>
        <p:blipFill>
          <a:blip r:embed="rId6" cstate="print"/>
          <a:stretch>
            <a:fillRect/>
          </a:stretch>
        </p:blipFill>
        <p:spPr>
          <a:xfrm>
            <a:off x="1143000" y="1143000"/>
            <a:ext cx="6959600" cy="5219700"/>
          </a:xfrm>
          <a:prstGeom prst="rect">
            <a:avLst/>
          </a:prstGeom>
        </p:spPr>
      </p:pic>
      <p:pic>
        <p:nvPicPr>
          <p:cNvPr id="7" name="图片 3" descr="图片1.jpg"/>
          <p:cNvPicPr>
            <a:picLocks noChangeAspect="1"/>
          </p:cNvPicPr>
          <p:nvPr/>
        </p:nvPicPr>
        <p:blipFill>
          <a:blip r:embed="rId4" cstate="print"/>
          <a:stretch>
            <a:fillRect/>
          </a:stretch>
        </p:blipFill>
        <p:spPr>
          <a:xfrm>
            <a:off x="-1587" y="0"/>
            <a:ext cx="9144000" cy="6858000"/>
          </a:xfrm>
          <a:prstGeom prst="rect">
            <a:avLst/>
          </a:prstGeom>
          <a:noFill/>
          <a:ln w="9525">
            <a:noFill/>
          </a:ln>
        </p:spPr>
      </p:pic>
      <p:grpSp>
        <p:nvGrpSpPr>
          <p:cNvPr id="8" name="组合 7"/>
          <p:cNvGrpSpPr/>
          <p:nvPr/>
        </p:nvGrpSpPr>
        <p:grpSpPr>
          <a:xfrm>
            <a:off x="533400" y="2286000"/>
            <a:ext cx="3352800" cy="2286000"/>
            <a:chOff x="533400" y="2362200"/>
            <a:chExt cx="3352800" cy="2286000"/>
          </a:xfrm>
        </p:grpSpPr>
        <p:sp>
          <p:nvSpPr>
            <p:cNvPr id="9" name="矩形 8"/>
            <p:cNvSpPr/>
            <p:nvPr/>
          </p:nvSpPr>
          <p:spPr>
            <a:xfrm>
              <a:off x="533400" y="2895600"/>
              <a:ext cx="3352800" cy="1569660"/>
            </a:xfrm>
            <a:prstGeom prst="rect">
              <a:avLst/>
            </a:prstGeom>
          </p:spPr>
          <p:txBody>
            <a:bodyPr wrap="square">
              <a:spAutoFit/>
            </a:bodyPr>
            <a:lstStyle/>
            <a:p>
              <a:pPr algn="ctr"/>
              <a:r>
                <a:rPr lang="zh-CN" altLang="en-US" sz="2400" b="1" spc="300" dirty="0" smtClean="0">
                  <a:latin typeface="+mj-ea"/>
                  <a:sym typeface="+mn-ea"/>
                </a:rPr>
                <a:t>慢性温和不可</a:t>
              </a:r>
              <a:endParaRPr lang="en-US" altLang="zh-CN" sz="2400" b="1" spc="300" dirty="0" smtClean="0">
                <a:latin typeface="+mj-ea"/>
                <a:sym typeface="+mn-ea"/>
              </a:endParaRPr>
            </a:p>
            <a:p>
              <a:pPr algn="ctr"/>
              <a:r>
                <a:rPr lang="zh-CN" altLang="en-US" sz="2400" b="1" spc="300" dirty="0" smtClean="0">
                  <a:latin typeface="+mj-ea"/>
                  <a:sym typeface="+mn-ea"/>
                </a:rPr>
                <a:t>预知应激小鼠</a:t>
              </a:r>
              <a:endParaRPr lang="en-US" altLang="zh-CN" sz="2400" b="1" spc="300" dirty="0" smtClean="0">
                <a:latin typeface="+mj-ea"/>
                <a:sym typeface="+mn-ea"/>
              </a:endParaRPr>
            </a:p>
            <a:p>
              <a:pPr algn="ctr"/>
              <a:r>
                <a:rPr lang="en-US" altLang="zh-CN" sz="2400" b="1" spc="300" dirty="0" smtClean="0">
                  <a:solidFill>
                    <a:srgbClr val="FF0000"/>
                  </a:solidFill>
                  <a:latin typeface="+mj-ea"/>
                  <a:sym typeface="+mn-ea"/>
                </a:rPr>
                <a:t>(</a:t>
              </a:r>
              <a:r>
                <a:rPr lang="zh-CN" altLang="en-US" sz="2400" b="1" spc="300" dirty="0" smtClean="0">
                  <a:solidFill>
                    <a:srgbClr val="FF0000"/>
                  </a:solidFill>
                  <a:latin typeface="+mj-ea"/>
                  <a:sym typeface="+mn-ea"/>
                </a:rPr>
                <a:t>模型鼠：</a:t>
              </a:r>
              <a:r>
                <a:rPr lang="en-US" altLang="zh-CN" sz="2400" b="1" spc="300" dirty="0" smtClean="0">
                  <a:solidFill>
                    <a:srgbClr val="FF0000"/>
                  </a:solidFill>
                  <a:latin typeface="Times New Roman" panose="02020603050405020304" pitchFamily="18" charset="0"/>
                  <a:cs typeface="Times New Roman" panose="02020603050405020304" pitchFamily="18" charset="0"/>
                  <a:sym typeface="+mn-ea"/>
                </a:rPr>
                <a:t>CUMS</a:t>
              </a:r>
              <a:r>
                <a:rPr lang="en-US" altLang="zh-CN" sz="2400" b="1" spc="300" dirty="0" smtClean="0">
                  <a:solidFill>
                    <a:srgbClr val="FF0000"/>
                  </a:solidFill>
                  <a:latin typeface="+mj-ea"/>
                  <a:sym typeface="+mn-ea"/>
                </a:rPr>
                <a:t>)</a:t>
              </a:r>
            </a:p>
            <a:p>
              <a:pPr algn="ctr"/>
              <a:endParaRPr lang="zh-CN" altLang="en-US" sz="2400" b="1" dirty="0"/>
            </a:p>
          </p:txBody>
        </p:sp>
        <p:sp>
          <p:nvSpPr>
            <p:cNvPr id="10" name="椭圆 9"/>
            <p:cNvSpPr/>
            <p:nvPr/>
          </p:nvSpPr>
          <p:spPr>
            <a:xfrm>
              <a:off x="609600" y="2362200"/>
              <a:ext cx="3124200" cy="228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p:nvSpPr>
        <p:spPr>
          <a:xfrm>
            <a:off x="4799013" y="0"/>
            <a:ext cx="4343400" cy="7017306"/>
          </a:xfrm>
          <a:prstGeom prst="rect">
            <a:avLst/>
          </a:prstGeom>
          <a:noFill/>
        </p:spPr>
        <p:txBody>
          <a:bodyPr wrap="square" rtlCol="0">
            <a:spAutoFit/>
          </a:bodyPr>
          <a:lstStyle/>
          <a:p>
            <a:pPr lvl="0">
              <a:lnSpc>
                <a:spcPct val="200000"/>
              </a:lnSpc>
            </a:pPr>
            <a:r>
              <a:rPr lang="zh-CN" altLang="en-US" sz="2400" b="1" spc="300" dirty="0" smtClean="0">
                <a:latin typeface="+mj-ea"/>
                <a:sym typeface="+mn-ea"/>
              </a:rPr>
              <a:t>束缚 </a:t>
            </a:r>
            <a:r>
              <a:rPr lang="en-US" altLang="zh-CN" sz="2400" b="1" spc="300" dirty="0" smtClean="0">
                <a:latin typeface="+mj-ea"/>
                <a:sym typeface="+mn-ea"/>
              </a:rPr>
              <a:t>(3 h)</a:t>
            </a:r>
          </a:p>
          <a:p>
            <a:pPr lvl="0">
              <a:lnSpc>
                <a:spcPct val="200000"/>
              </a:lnSpc>
            </a:pPr>
            <a:r>
              <a:rPr lang="zh-CN" altLang="en-US" sz="2400" b="1" spc="300" dirty="0" smtClean="0">
                <a:latin typeface="+mj-ea"/>
                <a:sym typeface="+mn-ea"/>
              </a:rPr>
              <a:t>鼠笼倾斜 </a:t>
            </a:r>
            <a:r>
              <a:rPr lang="en-US" altLang="zh-CN" sz="2400" b="1" spc="300" dirty="0" smtClean="0">
                <a:latin typeface="+mj-ea"/>
                <a:sym typeface="+mn-ea"/>
              </a:rPr>
              <a:t>45 </a:t>
            </a:r>
            <a:r>
              <a:rPr lang="zh-CN" altLang="en-US" sz="2400" b="1" spc="300" dirty="0" smtClean="0">
                <a:latin typeface="+mj-ea"/>
                <a:sym typeface="+mn-ea"/>
              </a:rPr>
              <a:t>度 </a:t>
            </a:r>
            <a:r>
              <a:rPr lang="en-US" altLang="zh-CN" sz="2400" b="1" spc="300" dirty="0" smtClean="0">
                <a:latin typeface="+mj-ea"/>
                <a:sym typeface="+mn-ea"/>
              </a:rPr>
              <a:t>(12 h) </a:t>
            </a:r>
          </a:p>
          <a:p>
            <a:pPr lvl="0">
              <a:lnSpc>
                <a:spcPct val="200000"/>
              </a:lnSpc>
            </a:pPr>
            <a:r>
              <a:rPr lang="zh-CN" altLang="en-US" sz="2400" b="1" spc="300" dirty="0" smtClean="0">
                <a:latin typeface="+mj-ea"/>
                <a:sym typeface="+mn-ea"/>
              </a:rPr>
              <a:t>电击足底 </a:t>
            </a:r>
            <a:r>
              <a:rPr lang="en-US" altLang="zh-CN" sz="2400" b="1" spc="300" dirty="0" smtClean="0">
                <a:latin typeface="+mj-ea"/>
                <a:sym typeface="+mn-ea"/>
              </a:rPr>
              <a:t>(3min)</a:t>
            </a:r>
          </a:p>
          <a:p>
            <a:pPr lvl="0">
              <a:lnSpc>
                <a:spcPct val="200000"/>
              </a:lnSpc>
            </a:pPr>
            <a:r>
              <a:rPr lang="zh-CN" altLang="en-US" sz="2400" b="1" spc="300" dirty="0" smtClean="0">
                <a:latin typeface="+mj-ea"/>
                <a:sym typeface="+mn-ea"/>
              </a:rPr>
              <a:t>冰水游泳</a:t>
            </a:r>
            <a:r>
              <a:rPr lang="en-US" altLang="zh-CN" sz="2400" b="1" spc="300" dirty="0" smtClean="0">
                <a:latin typeface="+mj-ea"/>
                <a:sym typeface="+mn-ea"/>
              </a:rPr>
              <a:t>(5 min) </a:t>
            </a:r>
          </a:p>
          <a:p>
            <a:pPr lvl="0">
              <a:lnSpc>
                <a:spcPct val="200000"/>
              </a:lnSpc>
            </a:pPr>
            <a:r>
              <a:rPr lang="zh-CN" altLang="en-US" sz="2400" b="1" spc="300" dirty="0" smtClean="0">
                <a:latin typeface="+mj-ea"/>
                <a:sym typeface="+mn-ea"/>
              </a:rPr>
              <a:t>夹尾</a:t>
            </a:r>
            <a:r>
              <a:rPr lang="en-US" altLang="zh-CN" sz="2400" b="1" spc="300" dirty="0" smtClean="0">
                <a:latin typeface="+mj-ea"/>
                <a:sym typeface="+mn-ea"/>
              </a:rPr>
              <a:t>(5 min) </a:t>
            </a:r>
          </a:p>
          <a:p>
            <a:pPr lvl="0">
              <a:lnSpc>
                <a:spcPct val="200000"/>
              </a:lnSpc>
            </a:pPr>
            <a:r>
              <a:rPr lang="zh-CN" altLang="en-US" sz="2400" b="1" spc="300" dirty="0" smtClean="0">
                <a:latin typeface="+mj-ea"/>
                <a:sym typeface="+mn-ea"/>
              </a:rPr>
              <a:t>摇晃鼠笼</a:t>
            </a:r>
            <a:r>
              <a:rPr lang="en-US" altLang="zh-CN" sz="2400" b="1" spc="300" dirty="0" smtClean="0">
                <a:latin typeface="+mj-ea"/>
                <a:sym typeface="+mn-ea"/>
              </a:rPr>
              <a:t>(30 min) </a:t>
            </a:r>
          </a:p>
          <a:p>
            <a:pPr lvl="0">
              <a:lnSpc>
                <a:spcPct val="200000"/>
              </a:lnSpc>
            </a:pPr>
            <a:r>
              <a:rPr lang="zh-CN" altLang="en-US" sz="2400" b="1" spc="300" dirty="0" smtClean="0">
                <a:latin typeface="+mj-ea"/>
                <a:sym typeface="+mn-ea"/>
              </a:rPr>
              <a:t>禁水</a:t>
            </a:r>
            <a:r>
              <a:rPr lang="en-US" altLang="zh-CN" sz="2400" b="1" spc="300" dirty="0" smtClean="0">
                <a:latin typeface="+mj-ea"/>
                <a:sym typeface="+mn-ea"/>
              </a:rPr>
              <a:t>(24 h) </a:t>
            </a:r>
          </a:p>
          <a:p>
            <a:pPr lvl="0">
              <a:lnSpc>
                <a:spcPct val="200000"/>
              </a:lnSpc>
            </a:pPr>
            <a:r>
              <a:rPr lang="zh-CN" altLang="en-US" sz="2400" b="1" spc="300" dirty="0" smtClean="0">
                <a:latin typeface="+mj-ea"/>
                <a:sym typeface="+mn-ea"/>
              </a:rPr>
              <a:t>禁食</a:t>
            </a:r>
            <a:r>
              <a:rPr lang="en-US" altLang="zh-CN" sz="2400" b="1" spc="300" dirty="0" smtClean="0">
                <a:latin typeface="+mj-ea"/>
                <a:sym typeface="+mn-ea"/>
              </a:rPr>
              <a:t>(24 h) </a:t>
            </a:r>
          </a:p>
          <a:p>
            <a:pPr lvl="0">
              <a:lnSpc>
                <a:spcPct val="200000"/>
              </a:lnSpc>
            </a:pPr>
            <a:r>
              <a:rPr lang="zh-CN" altLang="en-US" sz="2400" b="1" spc="300" dirty="0" smtClean="0">
                <a:latin typeface="+mj-ea"/>
                <a:sym typeface="+mn-ea"/>
              </a:rPr>
              <a:t>昼夜颠倒</a:t>
            </a:r>
          </a:p>
          <a:p>
            <a:endParaRPr lang="zh-CN" altLang="en-US" dirty="0"/>
          </a:p>
        </p:txBody>
      </p:sp>
      <p:sp>
        <p:nvSpPr>
          <p:cNvPr id="12" name="左大括号 11"/>
          <p:cNvSpPr/>
          <p:nvPr/>
        </p:nvSpPr>
        <p:spPr>
          <a:xfrm>
            <a:off x="3886200" y="304800"/>
            <a:ext cx="609600" cy="6096000"/>
          </a:xfrm>
          <a:prstGeom prst="leftBrace">
            <a:avLst>
              <a:gd name="adj1" fmla="val 8333"/>
              <a:gd name="adj2" fmla="val 49779"/>
            </a:avLst>
          </a:prstGeom>
          <a:noFill/>
          <a:ln w="25400" cap="rnd" cmpd="sng">
            <a:solidFill>
              <a:srgbClr val="C00000"/>
            </a:solidFill>
            <a:prstDash val="solid"/>
            <a:round/>
            <a:headEnd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649" name="Rectangle 1"/>
          <p:cNvSpPr>
            <a:spLocks noChangeArrowheads="1"/>
          </p:cNvSpPr>
          <p:nvPr/>
        </p:nvSpPr>
        <p:spPr bwMode="auto">
          <a:xfrm>
            <a:off x="228600" y="5029200"/>
            <a:ext cx="3962400" cy="1015663"/>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每天随机给予上述两种应激</a:t>
            </a:r>
            <a:r>
              <a:rPr kumimoji="0" lang="en-US" alt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a:t>
            </a: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连续 </a:t>
            </a:r>
            <a:r>
              <a:rPr kumimoji="0" lang="zh-CN" alt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21</a:t>
            </a: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天</a:t>
            </a:r>
            <a:r>
              <a:rPr kumimoji="0" lang="zh-CN" altLang="en-US"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a:t>
            </a: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同</a:t>
            </a:r>
            <a:r>
              <a:rPr kumimoji="0" lang="en-US" alt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1</a:t>
            </a: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种应激不在连续的</a:t>
            </a:r>
            <a:r>
              <a:rPr kumimoji="0" lang="zh-CN" alt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2</a:t>
            </a: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天</a:t>
            </a:r>
            <a:r>
              <a:rPr lang="zh-CN" altLang="en-US" sz="2000" b="1" dirty="0" smtClean="0">
                <a:solidFill>
                  <a:srgbClr val="FF0000"/>
                </a:solidFill>
                <a:latin typeface="楷体" panose="02010609060101010101" pitchFamily="49" charset="-122"/>
                <a:ea typeface="楷体" panose="02010609060101010101" pitchFamily="49" charset="-122"/>
                <a:cs typeface="宋体" panose="02010600030101010101" pitchFamily="2" charset="-122"/>
              </a:rPr>
              <a:t>出</a:t>
            </a:r>
            <a:r>
              <a:rPr kumimoji="0" lang="zh-CN" sz="20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现。</a:t>
            </a:r>
            <a:endParaRPr kumimoji="0" lang="zh-CN" sz="28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3" name="矩形 12"/>
          <p:cNvSpPr/>
          <p:nvPr/>
        </p:nvSpPr>
        <p:spPr>
          <a:xfrm>
            <a:off x="0" y="4800600"/>
            <a:ext cx="4114800" cy="1371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1587"/>
            <a:ext cx="9144000" cy="6858000"/>
          </a:xfrm>
          <a:prstGeom prst="rect">
            <a:avLst/>
          </a:prstGeom>
          <a:noFill/>
          <a:ln w="9525">
            <a:noFill/>
          </a:ln>
        </p:spPr>
      </p:pic>
      <p:sp>
        <p:nvSpPr>
          <p:cNvPr id="4" name="矩形 3"/>
          <p:cNvSpPr/>
          <p:nvPr/>
        </p:nvSpPr>
        <p:spPr>
          <a:xfrm>
            <a:off x="381000" y="2286000"/>
            <a:ext cx="8458200" cy="3785652"/>
          </a:xfrm>
          <a:prstGeom prst="rect">
            <a:avLst/>
          </a:prstGeom>
        </p:spPr>
        <p:txBody>
          <a:bodyPr wrap="square">
            <a:spAutoFit/>
          </a:bodyPr>
          <a:lstStyle/>
          <a:p>
            <a:pPr>
              <a:lnSpc>
                <a:spcPct val="200000"/>
              </a:lnSpc>
            </a:pPr>
            <a:r>
              <a:rPr lang="en-US" altLang="zh-CN" sz="2400" b="1" dirty="0" smtClean="0">
                <a:latin typeface="Times New Roman" panose="02020603050405020304" pitchFamily="18" charset="0"/>
                <a:cs typeface="Times New Roman" panose="02020603050405020304" pitchFamily="18" charset="0"/>
              </a:rPr>
              <a:t>        CUMS</a:t>
            </a:r>
            <a:r>
              <a:rPr lang="zh-CN" altLang="en-US" sz="2400" b="1" dirty="0" smtClean="0">
                <a:latin typeface="Times New Roman" panose="02020603050405020304" pitchFamily="18" charset="0"/>
                <a:cs typeface="Times New Roman" panose="02020603050405020304" pitchFamily="18" charset="0"/>
              </a:rPr>
              <a:t>动物模型与人类抑郁症的发病特点具有高度相似性，常用来探究临床抑郁症的病理、病因，以及测试任何可能的治疗。借助 </a:t>
            </a:r>
            <a:r>
              <a:rPr lang="en-US" altLang="zh-CN" sz="2400" b="1" dirty="0" smtClean="0">
                <a:latin typeface="Times New Roman" panose="02020603050405020304" pitchFamily="18" charset="0"/>
                <a:cs typeface="Times New Roman" panose="02020603050405020304" pitchFamily="18" charset="0"/>
              </a:rPr>
              <a:t>CUMS </a:t>
            </a:r>
            <a:r>
              <a:rPr lang="zh-CN" altLang="en-US" sz="2400" b="1" dirty="0" smtClean="0">
                <a:latin typeface="Times New Roman" panose="02020603050405020304" pitchFamily="18" charset="0"/>
                <a:cs typeface="Times New Roman" panose="02020603050405020304" pitchFamily="18" charset="0"/>
              </a:rPr>
              <a:t>模型，本研究发现 </a:t>
            </a:r>
            <a:r>
              <a:rPr lang="en-US" altLang="zh-CN" sz="2400" b="1" dirty="0" smtClean="0">
                <a:latin typeface="Times New Roman" panose="02020603050405020304" pitchFamily="18" charset="0"/>
                <a:cs typeface="Times New Roman" panose="02020603050405020304" pitchFamily="18" charset="0"/>
              </a:rPr>
              <a:t>EGCG </a:t>
            </a:r>
            <a:r>
              <a:rPr lang="zh-CN" altLang="en-US" sz="2400" b="1" dirty="0" smtClean="0">
                <a:latin typeface="Times New Roman" panose="02020603050405020304" pitchFamily="18" charset="0"/>
                <a:cs typeface="Times New Roman" panose="02020603050405020304" pitchFamily="18" charset="0"/>
              </a:rPr>
              <a:t>能显著改善小鼠快感缺乏及行为绝望等抑郁样症状，这与文献报道儿茶素类物质可改善各种模型下的抑郁样症状相一致。</a:t>
            </a:r>
            <a:endParaRPr lang="zh-CN" altLang="en-US" sz="2400" b="1" dirty="0">
              <a:latin typeface="Times New Roman" panose="02020603050405020304" pitchFamily="18" charset="0"/>
              <a:cs typeface="Times New Roman" panose="02020603050405020304" pitchFamily="18" charset="0"/>
            </a:endParaRPr>
          </a:p>
        </p:txBody>
      </p:sp>
      <p:sp>
        <p:nvSpPr>
          <p:cNvPr id="6" name="椭圆形标注 5"/>
          <p:cNvSpPr/>
          <p:nvPr/>
        </p:nvSpPr>
        <p:spPr>
          <a:xfrm>
            <a:off x="838200" y="381000"/>
            <a:ext cx="2667000" cy="1752600"/>
          </a:xfrm>
          <a:prstGeom prst="wedgeEllipseCallou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43000" y="990600"/>
            <a:ext cx="2209800" cy="523220"/>
          </a:xfrm>
          <a:prstGeom prst="rect">
            <a:avLst/>
          </a:prstGeom>
        </p:spPr>
        <p:txBody>
          <a:bodyPr wrap="square">
            <a:spAutoFit/>
          </a:bodyPr>
          <a:lstStyle/>
          <a:p>
            <a:r>
              <a:rPr lang="en-US" altLang="zh-CN" b="1" dirty="0" smtClean="0">
                <a:latin typeface="Times New Roman" panose="02020603050405020304" pitchFamily="18" charset="0"/>
                <a:cs typeface="Times New Roman" panose="02020603050405020304" pitchFamily="18" charset="0"/>
              </a:rPr>
              <a:t> </a:t>
            </a:r>
            <a:r>
              <a:rPr lang="en-US" altLang="zh-CN" sz="2800" b="1" dirty="0" smtClean="0">
                <a:latin typeface="Times New Roman" panose="02020603050405020304" pitchFamily="18" charset="0"/>
                <a:cs typeface="Times New Roman" panose="02020603050405020304" pitchFamily="18" charset="0"/>
              </a:rPr>
              <a:t>CUMS</a:t>
            </a:r>
            <a:r>
              <a:rPr lang="zh-CN" altLang="en-US" sz="2800" b="1" dirty="0" smtClean="0">
                <a:latin typeface="Times New Roman" panose="02020603050405020304" pitchFamily="18" charset="0"/>
                <a:cs typeface="Times New Roman" panose="02020603050405020304" pitchFamily="18" charset="0"/>
              </a:rPr>
              <a:t>意义</a:t>
            </a:r>
            <a:endParaRPr lang="zh-CN" altLang="en-US" sz="4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3" descr="图片1.jpg"/>
          <p:cNvPicPr>
            <a:picLocks noChangeAspect="1"/>
          </p:cNvPicPr>
          <p:nvPr/>
        </p:nvPicPr>
        <p:blipFill>
          <a:blip r:embed="rId3" cstate="print"/>
          <a:stretch>
            <a:fillRect/>
          </a:stretch>
        </p:blipFill>
        <p:spPr>
          <a:xfrm>
            <a:off x="0" y="-1587"/>
            <a:ext cx="9144000" cy="6858000"/>
          </a:xfrm>
          <a:prstGeom prst="rect">
            <a:avLst/>
          </a:prstGeom>
          <a:noFill/>
          <a:ln w="9525">
            <a:noFill/>
          </a:ln>
        </p:spPr>
      </p:pic>
      <p:grpSp>
        <p:nvGrpSpPr>
          <p:cNvPr id="10" name="组合 9"/>
          <p:cNvGrpSpPr/>
          <p:nvPr/>
        </p:nvGrpSpPr>
        <p:grpSpPr>
          <a:xfrm>
            <a:off x="1066800" y="1295400"/>
            <a:ext cx="3048000" cy="1295400"/>
            <a:chOff x="1219200" y="2209800"/>
            <a:chExt cx="3048000" cy="1295400"/>
          </a:xfrm>
        </p:grpSpPr>
        <p:sp>
          <p:nvSpPr>
            <p:cNvPr id="8" name="TextBox 7"/>
            <p:cNvSpPr txBox="1"/>
            <p:nvPr/>
          </p:nvSpPr>
          <p:spPr>
            <a:xfrm>
              <a:off x="1371600" y="2590800"/>
              <a:ext cx="2895600" cy="830997"/>
            </a:xfrm>
            <a:prstGeom prst="rect">
              <a:avLst/>
            </a:prstGeom>
            <a:noFill/>
          </p:spPr>
          <p:txBody>
            <a:bodyPr wrap="square" rtlCol="0">
              <a:spAutoFit/>
            </a:bodyPr>
            <a:lstStyle/>
            <a:p>
              <a:pPr algn="ctr"/>
              <a:r>
                <a:rPr lang="zh-CN" altLang="en-US" sz="2400" b="1" dirty="0" smtClean="0">
                  <a:latin typeface="+mj-ea"/>
                  <a:ea typeface="+mj-ea"/>
                </a:rPr>
                <a:t>正常对照组（</a:t>
              </a:r>
              <a:r>
                <a:rPr lang="en-US" altLang="zh-CN" sz="2400" b="1" dirty="0" smtClean="0">
                  <a:latin typeface="+mj-ea"/>
                  <a:ea typeface="+mj-ea"/>
                </a:rPr>
                <a:t>12</a:t>
              </a:r>
              <a:r>
                <a:rPr lang="zh-CN" altLang="en-US" sz="2400" b="1" dirty="0" smtClean="0">
                  <a:latin typeface="+mj-ea"/>
                  <a:ea typeface="+mj-ea"/>
                </a:rPr>
                <a:t>只）</a:t>
              </a:r>
            </a:p>
            <a:p>
              <a:endParaRPr lang="zh-CN" altLang="en-US" sz="2400" b="1" dirty="0">
                <a:latin typeface="+mj-ea"/>
                <a:ea typeface="+mj-ea"/>
              </a:endParaRPr>
            </a:p>
          </p:txBody>
        </p:sp>
        <p:sp>
          <p:nvSpPr>
            <p:cNvPr id="9" name="圆角矩形 8"/>
            <p:cNvSpPr/>
            <p:nvPr/>
          </p:nvSpPr>
          <p:spPr>
            <a:xfrm>
              <a:off x="1219200" y="2209800"/>
              <a:ext cx="3048000" cy="12954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4953000" y="1524000"/>
            <a:ext cx="2895600" cy="1200329"/>
          </a:xfrm>
          <a:prstGeom prst="rect">
            <a:avLst/>
          </a:prstGeom>
          <a:noFill/>
        </p:spPr>
        <p:txBody>
          <a:bodyPr wrap="square" rtlCol="0">
            <a:spAutoFit/>
          </a:bodyPr>
          <a:lstStyle/>
          <a:p>
            <a:pPr algn="ctr"/>
            <a:r>
              <a:rPr lang="en-US" altLang="zh-CN" sz="2400" b="1" dirty="0" smtClean="0">
                <a:latin typeface="+mj-ea"/>
                <a:ea typeface="+mj-ea"/>
              </a:rPr>
              <a:t>CUMS </a:t>
            </a:r>
            <a:r>
              <a:rPr lang="zh-CN" altLang="en-US" sz="2400" b="1" dirty="0" smtClean="0">
                <a:latin typeface="+mj-ea"/>
                <a:ea typeface="+mj-ea"/>
              </a:rPr>
              <a:t>模型组</a:t>
            </a:r>
          </a:p>
          <a:p>
            <a:pPr algn="ctr"/>
            <a:r>
              <a:rPr lang="zh-CN" altLang="en-US" sz="2400" b="1" dirty="0" smtClean="0">
                <a:latin typeface="+mj-ea"/>
                <a:ea typeface="+mj-ea"/>
              </a:rPr>
              <a:t>（</a:t>
            </a:r>
            <a:r>
              <a:rPr lang="en-US" altLang="zh-CN" sz="2400" b="1" dirty="0" smtClean="0">
                <a:latin typeface="+mj-ea"/>
                <a:ea typeface="+mj-ea"/>
              </a:rPr>
              <a:t>12</a:t>
            </a:r>
            <a:r>
              <a:rPr lang="zh-CN" altLang="en-US" sz="2400" b="1" dirty="0" smtClean="0">
                <a:latin typeface="+mj-ea"/>
                <a:ea typeface="+mj-ea"/>
              </a:rPr>
              <a:t>只）</a:t>
            </a:r>
          </a:p>
          <a:p>
            <a:endParaRPr lang="zh-CN" altLang="en-US" sz="2400" b="1" dirty="0">
              <a:latin typeface="+mj-ea"/>
              <a:ea typeface="+mj-ea"/>
            </a:endParaRPr>
          </a:p>
        </p:txBody>
      </p:sp>
      <p:sp>
        <p:nvSpPr>
          <p:cNvPr id="14" name="圆角矩形 13"/>
          <p:cNvSpPr/>
          <p:nvPr/>
        </p:nvSpPr>
        <p:spPr>
          <a:xfrm>
            <a:off x="4876800" y="1295400"/>
            <a:ext cx="3048000" cy="12954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066800" y="3429000"/>
            <a:ext cx="2895600" cy="1200329"/>
          </a:xfrm>
          <a:prstGeom prst="rect">
            <a:avLst/>
          </a:prstGeom>
          <a:noFill/>
        </p:spPr>
        <p:txBody>
          <a:bodyPr wrap="square" rtlCol="0">
            <a:spAutoFit/>
          </a:bodyPr>
          <a:lstStyle/>
          <a:p>
            <a:pPr algn="ctr"/>
            <a:r>
              <a:rPr lang="en-US" altLang="zh-CN" sz="2400" b="1" dirty="0" smtClean="0">
                <a:latin typeface="+mj-ea"/>
                <a:ea typeface="+mj-ea"/>
              </a:rPr>
              <a:t>CUMS + EGCG </a:t>
            </a:r>
            <a:r>
              <a:rPr lang="zh-CN" altLang="en-US" sz="2400" b="1" dirty="0" smtClean="0">
                <a:latin typeface="+mj-ea"/>
                <a:ea typeface="+mj-ea"/>
              </a:rPr>
              <a:t>组</a:t>
            </a:r>
          </a:p>
          <a:p>
            <a:pPr algn="ctr"/>
            <a:r>
              <a:rPr lang="zh-CN" altLang="en-US" sz="2400" b="1" dirty="0" smtClean="0">
                <a:latin typeface="+mj-ea"/>
                <a:ea typeface="+mj-ea"/>
              </a:rPr>
              <a:t>（</a:t>
            </a:r>
            <a:r>
              <a:rPr lang="en-US" altLang="zh-CN" sz="2400" b="1" dirty="0" smtClean="0">
                <a:latin typeface="+mj-ea"/>
                <a:ea typeface="+mj-ea"/>
              </a:rPr>
              <a:t>12</a:t>
            </a:r>
            <a:r>
              <a:rPr lang="zh-CN" altLang="en-US" sz="2400" b="1" dirty="0" smtClean="0">
                <a:latin typeface="+mj-ea"/>
                <a:ea typeface="+mj-ea"/>
              </a:rPr>
              <a:t>只）</a:t>
            </a:r>
          </a:p>
          <a:p>
            <a:endParaRPr lang="zh-CN" altLang="en-US" sz="2400" b="1" dirty="0">
              <a:latin typeface="+mj-ea"/>
              <a:ea typeface="+mj-ea"/>
            </a:endParaRPr>
          </a:p>
        </p:txBody>
      </p:sp>
      <p:sp>
        <p:nvSpPr>
          <p:cNvPr id="17" name="圆角矩形 16"/>
          <p:cNvSpPr/>
          <p:nvPr/>
        </p:nvSpPr>
        <p:spPr>
          <a:xfrm>
            <a:off x="1066800" y="3200400"/>
            <a:ext cx="3048000" cy="12954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800600" y="3200400"/>
            <a:ext cx="3048000" cy="1428929"/>
            <a:chOff x="1219200" y="2209800"/>
            <a:chExt cx="3048000" cy="1428929"/>
          </a:xfrm>
        </p:grpSpPr>
        <p:sp>
          <p:nvSpPr>
            <p:cNvPr id="19" name="TextBox 18"/>
            <p:cNvSpPr txBox="1"/>
            <p:nvPr/>
          </p:nvSpPr>
          <p:spPr>
            <a:xfrm>
              <a:off x="1295400" y="2438400"/>
              <a:ext cx="2895600" cy="1200329"/>
            </a:xfrm>
            <a:prstGeom prst="rect">
              <a:avLst/>
            </a:prstGeom>
            <a:noFill/>
          </p:spPr>
          <p:txBody>
            <a:bodyPr wrap="square" rtlCol="0">
              <a:spAutoFit/>
            </a:bodyPr>
            <a:lstStyle/>
            <a:p>
              <a:pPr algn="ctr"/>
              <a:r>
                <a:rPr lang="zh-CN" altLang="en-US" sz="2400" b="1" dirty="0" smtClean="0">
                  <a:latin typeface="+mj-ea"/>
                  <a:ea typeface="+mj-ea"/>
                </a:rPr>
                <a:t>正常 </a:t>
              </a:r>
              <a:r>
                <a:rPr lang="en-US" altLang="zh-CN" sz="2400" b="1" dirty="0" smtClean="0">
                  <a:latin typeface="+mj-ea"/>
                  <a:ea typeface="+mj-ea"/>
                </a:rPr>
                <a:t>+ EGCG </a:t>
              </a:r>
              <a:r>
                <a:rPr lang="zh-CN" altLang="en-US" sz="2400" b="1" dirty="0" smtClean="0">
                  <a:latin typeface="+mj-ea"/>
                  <a:ea typeface="+mj-ea"/>
                </a:rPr>
                <a:t>组</a:t>
              </a:r>
            </a:p>
            <a:p>
              <a:pPr algn="ctr"/>
              <a:r>
                <a:rPr lang="zh-CN" altLang="en-US" sz="2400" b="1" dirty="0" smtClean="0">
                  <a:latin typeface="+mj-ea"/>
                  <a:ea typeface="+mj-ea"/>
                </a:rPr>
                <a:t>（</a:t>
              </a:r>
              <a:r>
                <a:rPr lang="en-US" altLang="zh-CN" sz="2400" b="1" dirty="0" smtClean="0">
                  <a:latin typeface="+mj-ea"/>
                  <a:ea typeface="+mj-ea"/>
                </a:rPr>
                <a:t>12</a:t>
              </a:r>
              <a:r>
                <a:rPr lang="zh-CN" altLang="en-US" sz="2400" b="1" dirty="0" smtClean="0">
                  <a:latin typeface="+mj-ea"/>
                  <a:ea typeface="+mj-ea"/>
                </a:rPr>
                <a:t>只）</a:t>
              </a:r>
            </a:p>
            <a:p>
              <a:endParaRPr lang="zh-CN" altLang="en-US" sz="2400" b="1" dirty="0">
                <a:latin typeface="+mj-ea"/>
                <a:ea typeface="+mj-ea"/>
              </a:endParaRPr>
            </a:p>
          </p:txBody>
        </p:sp>
        <p:sp>
          <p:nvSpPr>
            <p:cNvPr id="20" name="圆角矩形 19"/>
            <p:cNvSpPr/>
            <p:nvPr/>
          </p:nvSpPr>
          <p:spPr>
            <a:xfrm>
              <a:off x="1219200" y="2209800"/>
              <a:ext cx="3048000" cy="12954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1" y="5181600"/>
            <a:ext cx="9142413" cy="1015663"/>
          </a:xfrm>
          <a:prstGeom prst="rect">
            <a:avLst/>
          </a:prstGeom>
        </p:spPr>
        <p:txBody>
          <a:bodyPr wrap="square">
            <a:spAutoFit/>
          </a:bodyPr>
          <a:lstStyle/>
          <a:p>
            <a:pPr>
              <a:lnSpc>
                <a:spcPct val="150000"/>
              </a:lnSpc>
            </a:pPr>
            <a:r>
              <a:rPr lang="en-US" altLang="zh-CN" dirty="0" smtClean="0"/>
              <a:t>       </a:t>
            </a:r>
            <a:r>
              <a:rPr lang="en-US" altLang="zh-CN" sz="2000" b="1" dirty="0" smtClean="0">
                <a:latin typeface="+mj-ea"/>
                <a:ea typeface="+mj-ea"/>
              </a:rPr>
              <a:t>EGCG </a:t>
            </a:r>
            <a:r>
              <a:rPr lang="zh-CN" altLang="en-US" sz="2000" b="1" dirty="0" smtClean="0">
                <a:latin typeface="+mj-ea"/>
                <a:ea typeface="+mj-ea"/>
              </a:rPr>
              <a:t>溶于生理盐水，在造模的同时腹腔注射给药，给药剂量 </a:t>
            </a:r>
            <a:r>
              <a:rPr lang="en-US" altLang="zh-CN" sz="2000" b="1" dirty="0" smtClean="0">
                <a:latin typeface="+mj-ea"/>
                <a:ea typeface="+mj-ea"/>
              </a:rPr>
              <a:t>50 mg·kg-1</a:t>
            </a:r>
            <a:r>
              <a:rPr lang="zh-CN" altLang="en-US" sz="2000" b="1" dirty="0" smtClean="0">
                <a:latin typeface="+mj-ea"/>
                <a:ea typeface="+mj-ea"/>
              </a:rPr>
              <a:t> ，</a:t>
            </a:r>
            <a:r>
              <a:rPr lang="en-US" altLang="zh-CN" sz="2000" b="1" dirty="0" smtClean="0">
                <a:latin typeface="+mj-ea"/>
                <a:ea typeface="+mj-ea"/>
              </a:rPr>
              <a:t>1</a:t>
            </a:r>
            <a:r>
              <a:rPr lang="zh-CN" altLang="en-US" sz="2000" b="1" dirty="0" smtClean="0">
                <a:latin typeface="+mj-ea"/>
                <a:ea typeface="+mj-ea"/>
              </a:rPr>
              <a:t>日</a:t>
            </a:r>
            <a:r>
              <a:rPr lang="en-US" altLang="zh-CN" sz="2000" b="1" dirty="0" smtClean="0">
                <a:latin typeface="+mj-ea"/>
                <a:ea typeface="+mj-ea"/>
              </a:rPr>
              <a:t>1</a:t>
            </a:r>
            <a:r>
              <a:rPr lang="zh-CN" altLang="en-US" sz="2000" b="1" dirty="0" smtClean="0">
                <a:latin typeface="+mj-ea"/>
                <a:ea typeface="+mj-ea"/>
              </a:rPr>
              <a:t>次，持续给药</a:t>
            </a:r>
            <a:r>
              <a:rPr lang="en-US" altLang="zh-CN" sz="2000" b="1" dirty="0" smtClean="0">
                <a:latin typeface="+mj-ea"/>
                <a:ea typeface="+mj-ea"/>
              </a:rPr>
              <a:t>3</a:t>
            </a:r>
            <a:r>
              <a:rPr lang="zh-CN" altLang="en-US" sz="2000" b="1" dirty="0" smtClean="0">
                <a:latin typeface="+mj-ea"/>
                <a:ea typeface="+mj-ea"/>
              </a:rPr>
              <a:t>周。正常对照组及 </a:t>
            </a:r>
            <a:r>
              <a:rPr lang="en-US" altLang="zh-CN" sz="2000" b="1" dirty="0" smtClean="0">
                <a:latin typeface="+mj-ea"/>
                <a:ea typeface="+mj-ea"/>
              </a:rPr>
              <a:t>CUMS </a:t>
            </a:r>
            <a:r>
              <a:rPr lang="zh-CN" altLang="en-US" sz="2000" b="1" dirty="0" smtClean="0">
                <a:latin typeface="+mj-ea"/>
                <a:ea typeface="+mj-ea"/>
              </a:rPr>
              <a:t>模型组给予相同体积的生理盐水。</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4" cstate="print"/>
          <a:stretch>
            <a:fillRect/>
          </a:stretch>
        </p:blipFill>
        <p:spPr>
          <a:xfrm>
            <a:off x="0" y="0"/>
            <a:ext cx="9144000" cy="6858000"/>
          </a:xfrm>
          <a:prstGeom prst="rect">
            <a:avLst/>
          </a:prstGeom>
          <a:noFill/>
          <a:ln w="9525">
            <a:noFill/>
          </a:ln>
        </p:spPr>
      </p:pic>
      <p:sp>
        <p:nvSpPr>
          <p:cNvPr id="8" name="流程图: 可选过程 7"/>
          <p:cNvSpPr/>
          <p:nvPr/>
        </p:nvSpPr>
        <p:spPr>
          <a:xfrm>
            <a:off x="990600" y="8382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33" name="Rectangle 1"/>
          <p:cNvSpPr>
            <a:spLocks noChangeArrowheads="1"/>
          </p:cNvSpPr>
          <p:nvPr/>
        </p:nvSpPr>
        <p:spPr bwMode="auto">
          <a:xfrm>
            <a:off x="0" y="228600"/>
            <a:ext cx="3262432" cy="4616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400" b="0"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评价抑郁样症状的方法</a:t>
            </a:r>
            <a:endParaRPr kumimoji="0" lang="zh-CN" sz="3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 name="TextBox 6"/>
          <p:cNvSpPr txBox="1"/>
          <p:nvPr/>
        </p:nvSpPr>
        <p:spPr>
          <a:xfrm>
            <a:off x="1066800" y="914400"/>
            <a:ext cx="6934200" cy="830997"/>
          </a:xfrm>
          <a:prstGeom prst="rect">
            <a:avLst/>
          </a:prstGeom>
          <a:noFill/>
        </p:spPr>
        <p:txBody>
          <a:bodyPr wrap="square" rtlCol="0">
            <a:spAutoFit/>
          </a:bodyPr>
          <a:lstStyle/>
          <a:p>
            <a:r>
              <a:rPr lang="zh-CN" altLang="en-US" sz="2400" b="1" dirty="0" smtClean="0"/>
              <a:t>一、糖水偏好实验：</a:t>
            </a:r>
            <a:r>
              <a:rPr lang="zh-CN" altLang="en-US" sz="2000" dirty="0" smtClean="0">
                <a:solidFill>
                  <a:srgbClr val="FF0000"/>
                </a:solidFill>
              </a:rPr>
              <a:t>检测抑郁症中的快感缺乏行为</a:t>
            </a:r>
            <a:endParaRPr lang="zh-CN" altLang="en-US" sz="2400" dirty="0" smtClean="0">
              <a:solidFill>
                <a:srgbClr val="FF0000"/>
              </a:solidFill>
            </a:endParaRPr>
          </a:p>
          <a:p>
            <a:endParaRPr lang="zh-CN" altLang="en-US" sz="2400" b="1" dirty="0"/>
          </a:p>
        </p:txBody>
      </p:sp>
      <p:pic>
        <p:nvPicPr>
          <p:cNvPr id="10" name="糖水偏好实验的步骤（含流程图）_哔哩哔哩_bilibili2.mp4">
            <a:hlinkClick r:id="" action="ppaction://media"/>
          </p:cNvPr>
          <p:cNvPicPr>
            <a:picLocks noRot="1" noChangeAspect="1"/>
          </p:cNvPicPr>
          <p:nvPr>
            <a:videoFile r:link="rId1"/>
            <p:extLst>
              <p:ext uri="{DAA4B4D4-6D71-4841-9C94-3DE7FCFB9230}">
                <p14:media xmlns:p14="http://schemas.microsoft.com/office/powerpoint/2010/main" xmlns="" r:link="rId5"/>
              </p:ext>
            </p:extLst>
          </p:nvPr>
        </p:nvPicPr>
        <p:blipFill>
          <a:blip r:embed="rId6" cstate="print"/>
          <a:stretch>
            <a:fillRect/>
          </a:stretch>
        </p:blipFill>
        <p:spPr>
          <a:xfrm>
            <a:off x="1143000" y="1828800"/>
            <a:ext cx="6299200" cy="472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76200" y="76200"/>
            <a:ext cx="9144000" cy="6858000"/>
          </a:xfrm>
          <a:prstGeom prst="rect">
            <a:avLst/>
          </a:prstGeom>
          <a:noFill/>
          <a:ln w="9525">
            <a:noFill/>
          </a:ln>
        </p:spPr>
      </p:pic>
      <p:pic>
        <p:nvPicPr>
          <p:cNvPr id="30723" name="Picture 3"/>
          <p:cNvPicPr>
            <a:picLocks noChangeAspect="1" noChangeArrowheads="1"/>
          </p:cNvPicPr>
          <p:nvPr/>
        </p:nvPicPr>
        <p:blipFill>
          <a:blip r:embed="rId4" cstate="print"/>
          <a:srcRect/>
          <a:stretch>
            <a:fillRect/>
          </a:stretch>
        </p:blipFill>
        <p:spPr bwMode="auto">
          <a:xfrm>
            <a:off x="609600" y="533400"/>
            <a:ext cx="7772399" cy="4769708"/>
          </a:xfrm>
          <a:prstGeom prst="rect">
            <a:avLst/>
          </a:prstGeom>
          <a:ln w="9525">
            <a:noFill/>
            <a:miter lim="800000"/>
            <a:headEnd/>
            <a:tailEnd/>
          </a:ln>
        </p:spPr>
      </p:pic>
      <p:sp>
        <p:nvSpPr>
          <p:cNvPr id="30724" name="Rectangle 4"/>
          <p:cNvSpPr>
            <a:spLocks noChangeArrowheads="1"/>
          </p:cNvSpPr>
          <p:nvPr/>
        </p:nvSpPr>
        <p:spPr bwMode="auto">
          <a:xfrm>
            <a:off x="554038" y="5676235"/>
            <a:ext cx="7622600" cy="40011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糖水偏好率</a:t>
            </a:r>
            <a:r>
              <a:rPr kumimoji="0" lang="zh-CN" alt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a:t>
            </a:r>
            <a:r>
              <a:rPr kumimoji="0" 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糖水饮用量</a:t>
            </a:r>
            <a:r>
              <a:rPr kumimoji="0" lang="zh-CN" alt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a:t>
            </a:r>
            <a:r>
              <a:rPr kumimoji="0" 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糖水饮用量</a:t>
            </a:r>
            <a:r>
              <a:rPr kumimoji="0" lang="zh-CN" alt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a:t>
            </a:r>
            <a:r>
              <a:rPr kumimoji="0" 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自来水饮用量</a:t>
            </a:r>
            <a:r>
              <a:rPr kumimoji="0" lang="zh-CN" altLang="zh-CN" sz="20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rPr>
              <a:t>)〕× 100%</a:t>
            </a:r>
            <a:endParaRPr kumimoji="0" 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4" cstate="print"/>
          <a:stretch>
            <a:fillRect/>
          </a:stretch>
        </p:blipFill>
        <p:spPr>
          <a:xfrm>
            <a:off x="0" y="0"/>
            <a:ext cx="9144000" cy="6858000"/>
          </a:xfrm>
          <a:prstGeom prst="rect">
            <a:avLst/>
          </a:prstGeom>
          <a:noFill/>
          <a:ln w="9525">
            <a:noFill/>
          </a:ln>
        </p:spPr>
      </p:pic>
      <p:sp>
        <p:nvSpPr>
          <p:cNvPr id="6" name="流程图: 可选过程 5"/>
          <p:cNvSpPr/>
          <p:nvPr/>
        </p:nvSpPr>
        <p:spPr>
          <a:xfrm>
            <a:off x="990600" y="8382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1"/>
          <p:cNvSpPr>
            <a:spLocks noChangeArrowheads="1"/>
          </p:cNvSpPr>
          <p:nvPr/>
        </p:nvSpPr>
        <p:spPr bwMode="auto">
          <a:xfrm>
            <a:off x="0" y="183177"/>
            <a:ext cx="3262432" cy="4616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400" b="0"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评价抑郁样症状的方法</a:t>
            </a:r>
            <a:endParaRPr kumimoji="0" lang="zh-CN" sz="3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 name="TextBox 7"/>
          <p:cNvSpPr txBox="1"/>
          <p:nvPr/>
        </p:nvSpPr>
        <p:spPr>
          <a:xfrm>
            <a:off x="1066800" y="914400"/>
            <a:ext cx="6934200" cy="1200329"/>
          </a:xfrm>
          <a:prstGeom prst="rect">
            <a:avLst/>
          </a:prstGeom>
          <a:noFill/>
        </p:spPr>
        <p:txBody>
          <a:bodyPr wrap="square" rtlCol="0">
            <a:spAutoFit/>
          </a:bodyPr>
          <a:lstStyle/>
          <a:p>
            <a:r>
              <a:rPr lang="zh-CN" altLang="en-US" sz="2400" b="1" dirty="0" smtClean="0"/>
              <a:t>二、悬尾实验：</a:t>
            </a:r>
            <a:r>
              <a:rPr lang="zh-CN" altLang="en-US" sz="2000" dirty="0" smtClean="0">
                <a:solidFill>
                  <a:srgbClr val="FF0000"/>
                </a:solidFill>
              </a:rPr>
              <a:t>检测抑郁症中的行为绝望</a:t>
            </a:r>
          </a:p>
          <a:p>
            <a:endParaRPr lang="zh-CN" altLang="en-US" sz="2400" dirty="0" smtClean="0">
              <a:solidFill>
                <a:srgbClr val="FF0000"/>
              </a:solidFill>
            </a:endParaRPr>
          </a:p>
          <a:p>
            <a:endParaRPr lang="zh-CN" altLang="en-US" sz="2400" b="1" dirty="0"/>
          </a:p>
        </p:txBody>
      </p:sp>
      <p:pic>
        <p:nvPicPr>
          <p:cNvPr id="10" name="抗抑郁症药物的原理是什么？一组小鼠悬尾实验完美解释 - 西瓜视频.mp4">
            <a:hlinkClick r:id="" action="ppaction://media"/>
          </p:cNvPr>
          <p:cNvPicPr>
            <a:picLocks noRot="1" noChangeAspect="1"/>
          </p:cNvPicPr>
          <p:nvPr>
            <a:videoFile r:link="rId1"/>
            <p:extLst>
              <p:ext uri="{DAA4B4D4-6D71-4841-9C94-3DE7FCFB9230}">
                <p14:media xmlns:p14="http://schemas.microsoft.com/office/powerpoint/2010/main" xmlns="" r:link="rId5"/>
              </p:ext>
            </p:extLst>
          </p:nvPr>
        </p:nvPicPr>
        <p:blipFill>
          <a:blip r:embed="rId6" cstate="print"/>
          <a:stretch>
            <a:fillRect/>
          </a:stretch>
        </p:blipFill>
        <p:spPr>
          <a:xfrm>
            <a:off x="990600" y="1600200"/>
            <a:ext cx="6553200" cy="49149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pic>
        <p:nvPicPr>
          <p:cNvPr id="22529" name="Picture 1"/>
          <p:cNvPicPr>
            <a:picLocks noChangeAspect="1" noChangeArrowheads="1"/>
          </p:cNvPicPr>
          <p:nvPr/>
        </p:nvPicPr>
        <p:blipFill>
          <a:blip r:embed="rId4" cstate="print"/>
          <a:srcRect/>
          <a:stretch>
            <a:fillRect/>
          </a:stretch>
        </p:blipFill>
        <p:spPr bwMode="auto">
          <a:xfrm>
            <a:off x="838200" y="1295400"/>
            <a:ext cx="7511111" cy="35372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sp>
        <p:nvSpPr>
          <p:cNvPr id="4" name="流程图: 可选过程 3"/>
          <p:cNvSpPr/>
          <p:nvPr/>
        </p:nvSpPr>
        <p:spPr>
          <a:xfrm>
            <a:off x="990600" y="8382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1"/>
          <p:cNvSpPr>
            <a:spLocks noChangeArrowheads="1"/>
          </p:cNvSpPr>
          <p:nvPr/>
        </p:nvSpPr>
        <p:spPr bwMode="auto">
          <a:xfrm>
            <a:off x="0" y="183177"/>
            <a:ext cx="3262432" cy="4616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400" b="0"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宋体" panose="02010600030101010101" pitchFamily="2" charset="-122"/>
              </a:rPr>
              <a:t>评价抑郁样症状的方法</a:t>
            </a:r>
            <a:endParaRPr kumimoji="0" lang="zh-CN" sz="3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 name="TextBox 6"/>
          <p:cNvSpPr txBox="1"/>
          <p:nvPr/>
        </p:nvSpPr>
        <p:spPr>
          <a:xfrm>
            <a:off x="1066800" y="914400"/>
            <a:ext cx="6934200" cy="1200329"/>
          </a:xfrm>
          <a:prstGeom prst="rect">
            <a:avLst/>
          </a:prstGeom>
          <a:noFill/>
        </p:spPr>
        <p:txBody>
          <a:bodyPr wrap="square" rtlCol="0">
            <a:spAutoFit/>
          </a:bodyPr>
          <a:lstStyle/>
          <a:p>
            <a:r>
              <a:rPr lang="zh-CN" altLang="en-US" sz="2400" b="1" dirty="0" smtClean="0"/>
              <a:t>三、强迫游泳实验：</a:t>
            </a:r>
            <a:r>
              <a:rPr lang="zh-CN" altLang="en-US" sz="2000" dirty="0" smtClean="0">
                <a:solidFill>
                  <a:srgbClr val="FF0000"/>
                </a:solidFill>
              </a:rPr>
              <a:t>检测抑郁症中的行为绝望</a:t>
            </a:r>
          </a:p>
          <a:p>
            <a:endParaRPr lang="zh-CN" altLang="en-US" sz="2400" dirty="0" smtClean="0">
              <a:solidFill>
                <a:srgbClr val="FF0000"/>
              </a:solidFill>
            </a:endParaRPr>
          </a:p>
          <a:p>
            <a:endParaRPr lang="zh-CN" altLang="en-US" sz="2400" b="1" dirty="0"/>
          </a:p>
        </p:txBody>
      </p:sp>
      <p:pic>
        <p:nvPicPr>
          <p:cNvPr id="24577" name="Picture 1"/>
          <p:cNvPicPr>
            <a:picLocks noChangeAspect="1" noChangeArrowheads="1"/>
          </p:cNvPicPr>
          <p:nvPr/>
        </p:nvPicPr>
        <p:blipFill>
          <a:blip r:embed="rId4" cstate="print"/>
          <a:srcRect/>
          <a:stretch>
            <a:fillRect/>
          </a:stretch>
        </p:blipFill>
        <p:spPr bwMode="auto">
          <a:xfrm>
            <a:off x="762000" y="2057400"/>
            <a:ext cx="7328778" cy="3814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1587" y="0"/>
            <a:ext cx="9144000" cy="6858000"/>
          </a:xfrm>
          <a:prstGeom prst="rect">
            <a:avLst/>
          </a:prstGeom>
          <a:noFill/>
          <a:ln w="9525">
            <a:noFill/>
          </a:ln>
        </p:spPr>
      </p:pic>
      <p:pic>
        <p:nvPicPr>
          <p:cNvPr id="26625" name="Picture 1"/>
          <p:cNvPicPr>
            <a:picLocks noChangeAspect="1" noChangeArrowheads="1"/>
          </p:cNvPicPr>
          <p:nvPr/>
        </p:nvPicPr>
        <p:blipFill>
          <a:blip r:embed="rId4" cstate="print"/>
          <a:srcRect/>
          <a:stretch>
            <a:fillRect/>
          </a:stretch>
        </p:blipFill>
        <p:spPr bwMode="auto">
          <a:xfrm>
            <a:off x="0" y="1524000"/>
            <a:ext cx="9193161" cy="1524000"/>
          </a:xfrm>
          <a:prstGeom prst="rect">
            <a:avLst/>
          </a:prstGeom>
          <a:noFill/>
          <a:ln w="9525">
            <a:noFill/>
            <a:miter lim="800000"/>
            <a:headEnd/>
            <a:tailEnd/>
          </a:ln>
        </p:spPr>
      </p:pic>
      <p:sp>
        <p:nvSpPr>
          <p:cNvPr id="6" name="矩形 5"/>
          <p:cNvSpPr/>
          <p:nvPr/>
        </p:nvSpPr>
        <p:spPr>
          <a:xfrm>
            <a:off x="0" y="3581400"/>
            <a:ext cx="9142412" cy="707886"/>
          </a:xfrm>
          <a:prstGeom prst="rect">
            <a:avLst/>
          </a:prstGeom>
        </p:spPr>
        <p:txBody>
          <a:bodyPr wrap="square">
            <a:spAutoFit/>
          </a:bodyPr>
          <a:lstStyle/>
          <a:p>
            <a:r>
              <a:rPr lang="zh-CN" altLang="en-US" sz="2000" b="1" dirty="0" smtClean="0">
                <a:latin typeface="仿宋" panose="02010609060101010101" pitchFamily="49" charset="-122"/>
                <a:ea typeface="仿宋" panose="02010609060101010101" pitchFamily="49" charset="-122"/>
              </a:rPr>
              <a:t>提示：给予 </a:t>
            </a:r>
            <a:r>
              <a:rPr lang="en-US" altLang="zh-CN" sz="2000" b="1" dirty="0" smtClean="0">
                <a:latin typeface="仿宋" panose="02010609060101010101" pitchFamily="49" charset="-122"/>
                <a:ea typeface="仿宋" panose="02010609060101010101" pitchFamily="49" charset="-122"/>
              </a:rPr>
              <a:t>EGCG </a:t>
            </a:r>
            <a:r>
              <a:rPr lang="zh-CN" altLang="en-US" sz="2000" b="1" dirty="0" smtClean="0">
                <a:latin typeface="仿宋" panose="02010609060101010101" pitchFamily="49" charset="-122"/>
                <a:ea typeface="仿宋" panose="02010609060101010101" pitchFamily="49" charset="-122"/>
              </a:rPr>
              <a:t>能显著改善 </a:t>
            </a:r>
            <a:r>
              <a:rPr lang="en-US" altLang="zh-CN" sz="2000" b="1" dirty="0" smtClean="0">
                <a:latin typeface="仿宋" panose="02010609060101010101" pitchFamily="49" charset="-122"/>
                <a:ea typeface="仿宋" panose="02010609060101010101" pitchFamily="49" charset="-122"/>
              </a:rPr>
              <a:t>CUMS </a:t>
            </a:r>
            <a:r>
              <a:rPr lang="zh-CN" altLang="en-US" sz="2000" b="1" dirty="0" smtClean="0">
                <a:latin typeface="仿宋" panose="02010609060101010101" pitchFamily="49" charset="-122"/>
                <a:ea typeface="仿宋" panose="02010609060101010101" pitchFamily="49" charset="-122"/>
              </a:rPr>
              <a:t>小鼠糖水偏好率的降低以及在悬尾实验及强迫游泳实验中累积不动时间的延长</a:t>
            </a:r>
            <a:r>
              <a:rPr lang="en-US" altLang="zh-CN" sz="2000" b="1" dirty="0" smtClean="0">
                <a:latin typeface="仿宋" panose="02010609060101010101" pitchFamily="49" charset="-122"/>
                <a:ea typeface="仿宋" panose="02010609060101010101" pitchFamily="49" charset="-122"/>
              </a:rPr>
              <a:t>(P </a:t>
            </a:r>
            <a:r>
              <a:rPr lang="zh-CN" altLang="en-US" sz="2000" b="1" dirty="0" smtClean="0">
                <a:latin typeface="仿宋" panose="02010609060101010101" pitchFamily="49" charset="-122"/>
                <a:ea typeface="仿宋" panose="02010609060101010101" pitchFamily="49" charset="-122"/>
              </a:rPr>
              <a:t>＜ </a:t>
            </a:r>
            <a:r>
              <a:rPr lang="en-US" altLang="zh-CN" sz="2000" b="1" dirty="0" smtClean="0">
                <a:latin typeface="仿宋" panose="02010609060101010101" pitchFamily="49" charset="-122"/>
                <a:ea typeface="仿宋" panose="02010609060101010101" pitchFamily="49" charset="-122"/>
              </a:rPr>
              <a:t>0. 05)</a:t>
            </a:r>
            <a:endParaRPr lang="zh-CN" altLang="en-US" sz="2000" b="1" dirty="0" smtClean="0">
              <a:latin typeface="仿宋" panose="02010609060101010101" pitchFamily="49" charset="-122"/>
              <a:ea typeface="仿宋" panose="02010609060101010101" pitchFamily="49"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1587" y="-1587"/>
            <a:ext cx="9144000" cy="6858000"/>
          </a:xfrm>
          <a:prstGeom prst="rect">
            <a:avLst/>
          </a:prstGeom>
          <a:noFill/>
          <a:ln w="9525">
            <a:noFill/>
          </a:ln>
        </p:spPr>
      </p:pic>
      <p:sp>
        <p:nvSpPr>
          <p:cNvPr id="10" name="流程图: 可选过程 9"/>
          <p:cNvSpPr/>
          <p:nvPr/>
        </p:nvSpPr>
        <p:spPr>
          <a:xfrm>
            <a:off x="228600" y="304800"/>
            <a:ext cx="7696200" cy="685800"/>
          </a:xfrm>
          <a:prstGeom prst="flowChartAlternateProcess">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81" name="Rectangle 1"/>
          <p:cNvSpPr>
            <a:spLocks noChangeArrowheads="1"/>
          </p:cNvSpPr>
          <p:nvPr/>
        </p:nvSpPr>
        <p:spPr bwMode="auto">
          <a:xfrm>
            <a:off x="228600" y="1676400"/>
            <a:ext cx="8610600" cy="34163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55600" algn="l" defTabSz="914400" rtl="0" eaLnBrk="1" fontAlgn="base" latinLnBrk="0" hangingPunct="1">
              <a:lnSpc>
                <a:spcPct val="150000"/>
              </a:lnSpc>
              <a:spcBef>
                <a:spcPct val="0"/>
              </a:spcBef>
              <a:spcAft>
                <a:spcPct val="0"/>
              </a:spcAft>
              <a:buClrTx/>
              <a:buSzTx/>
              <a:buFontTx/>
              <a:buNone/>
            </a:pPr>
            <a:r>
              <a:rPr kumimoji="0" lang="en-US" altLang="zh-CN" sz="24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zh-CN" sz="24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神经营养因子假说是抑郁症发病机制最重要的假说之一。</a:t>
            </a:r>
            <a:r>
              <a:rPr kumimoji="0" lang="zh-CN" sz="2400" b="0" i="0" u="none"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其中</a:t>
            </a:r>
            <a:r>
              <a:rPr kumimoji="0" lang="zh-CN" sz="2400" b="0" i="0" u="none" strike="noStrike" cap="none" normalizeH="0" baseline="0" dirty="0" smtClean="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 </a:t>
            </a:r>
            <a:r>
              <a:rPr kumimoji="0" lang="zh-CN" altLang="zh-CN" sz="2400" b="0" i="0" u="none" strike="noStrike" cap="none" normalizeH="0" baseline="0" dirty="0" smtClean="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BDNF </a:t>
            </a:r>
            <a:r>
              <a:rPr kumimoji="0" lang="zh-CN" sz="2400" b="0" i="0" u="none"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是脑内最重要的一种神经营养因子，广泛分布于各个脑区，包括与抑郁症密切相关的海马脑区</a:t>
            </a:r>
            <a:r>
              <a:rPr kumimoji="0" lang="zh-CN" sz="24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。有研究详细总结了茶叶发挥抗抑郁作用的潜在信号通路及靶蛋白，</a:t>
            </a:r>
            <a:r>
              <a:rPr kumimoji="0" lang="zh-CN" sz="2400" b="0" i="0" u="none"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发现</a:t>
            </a:r>
            <a:r>
              <a:rPr kumimoji="0" lang="zh-CN" sz="2400" b="0" i="0" u="none" strike="noStrike" cap="none" normalizeH="0" baseline="0" dirty="0" smtClean="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 </a:t>
            </a:r>
            <a:r>
              <a:rPr kumimoji="0" lang="zh-CN" altLang="zh-CN" sz="2400" b="0" i="0" strike="noStrike" cap="none" normalizeH="0" baseline="0" dirty="0" smtClean="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BDNF </a:t>
            </a:r>
            <a:r>
              <a:rPr kumimoji="0" lang="zh-CN" sz="2400" b="0" i="0"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信号通路</a:t>
            </a:r>
            <a:r>
              <a:rPr kumimoji="0" lang="zh-CN" sz="2400" b="0" i="0" u="none"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可能是茶叶抗抑郁最重要的一个作用靶点</a:t>
            </a:r>
            <a:r>
              <a:rPr kumimoji="0" lang="zh-CN" sz="24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a:t>
            </a:r>
            <a:r>
              <a:rPr kumimoji="0" lang="zh-CN" sz="2400" b="0" i="0" u="none"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事实上，大量研究已证实</a:t>
            </a:r>
            <a:r>
              <a:rPr kumimoji="0" lang="zh-CN" sz="2400" b="0" i="0" u="none" strike="noStrike" cap="none" normalizeH="0" baseline="0" dirty="0" smtClean="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 </a:t>
            </a:r>
            <a:r>
              <a:rPr kumimoji="0" lang="zh-CN" altLang="zh-CN" sz="2400" b="0" i="0" u="none" strike="noStrike" cap="none" normalizeH="0" baseline="0" dirty="0" smtClean="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EGCG </a:t>
            </a:r>
            <a:r>
              <a:rPr kumimoji="0" lang="zh-CN" sz="2400" b="0" i="0" u="none" strike="noStrike" cap="none" normalizeH="0" baseline="0" dirty="0" smtClean="0">
                <a:ln>
                  <a:noFill/>
                </a:ln>
                <a:solidFill>
                  <a:srgbClr val="0000FF"/>
                </a:solidFill>
                <a:effectLst/>
                <a:latin typeface="楷体" panose="02010609060101010101" pitchFamily="49" charset="-122"/>
                <a:ea typeface="楷体" panose="02010609060101010101" pitchFamily="49" charset="-122"/>
                <a:cs typeface="Times New Roman" panose="02020603050405020304" pitchFamily="18" charset="0"/>
              </a:rPr>
              <a:t>可以改善多种</a:t>
            </a:r>
            <a:r>
              <a:rPr lang="zh-CN" altLang="zh-CN" sz="2400" dirty="0" smtClean="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损伤模型下 BDNF 的下调</a:t>
            </a:r>
            <a:r>
              <a:rPr lang="zh-CN" altLang="en-US" sz="2400" dirty="0" smtClean="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zh-CN" sz="2400" dirty="0" smtClean="0">
              <a:solidFill>
                <a:srgbClr val="0000FF"/>
              </a:solidFill>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7" name="直接连接符 6"/>
          <p:cNvCxnSpPr/>
          <p:nvPr/>
        </p:nvCxnSpPr>
        <p:spPr>
          <a:xfrm>
            <a:off x="7696200" y="3962400"/>
            <a:ext cx="7620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8600" y="381000"/>
            <a:ext cx="9142413" cy="461665"/>
          </a:xfrm>
          <a:prstGeom prst="rect">
            <a:avLst/>
          </a:prstGeom>
        </p:spPr>
        <p:txBody>
          <a:bodyPr wrap="square">
            <a:spAutoFit/>
          </a:bodyPr>
          <a:lstStyle/>
          <a:p>
            <a:r>
              <a:rPr lang="en-US" altLang="zh-CN" sz="2400" b="1" dirty="0" smtClean="0">
                <a:solidFill>
                  <a:srgbClr val="FF0000"/>
                </a:solidFill>
                <a:latin typeface="仿宋" panose="02010609060101010101" pitchFamily="49" charset="-122"/>
                <a:ea typeface="仿宋" panose="02010609060101010101" pitchFamily="49" charset="-122"/>
              </a:rPr>
              <a:t>EGCG</a:t>
            </a:r>
            <a:r>
              <a:rPr lang="zh-CN" altLang="en-US" sz="2400" b="1" dirty="0" smtClean="0">
                <a:solidFill>
                  <a:srgbClr val="FF0000"/>
                </a:solidFill>
                <a:latin typeface="仿宋" panose="02010609060101010101" pitchFamily="49" charset="-122"/>
                <a:ea typeface="仿宋" panose="02010609060101010101" pitchFamily="49" charset="-122"/>
              </a:rPr>
              <a:t>对</a:t>
            </a:r>
            <a:r>
              <a:rPr lang="en-US" altLang="zh-CN" sz="2400" b="1" dirty="0" smtClean="0">
                <a:solidFill>
                  <a:srgbClr val="FF0000"/>
                </a:solidFill>
                <a:latin typeface="仿宋" panose="02010609060101010101" pitchFamily="49" charset="-122"/>
                <a:ea typeface="仿宋" panose="02010609060101010101" pitchFamily="49" charset="-122"/>
              </a:rPr>
              <a:t>CUMS</a:t>
            </a:r>
            <a:r>
              <a:rPr lang="zh-CN" altLang="en-US" sz="2400" b="1" dirty="0" smtClean="0">
                <a:solidFill>
                  <a:srgbClr val="FF0000"/>
                </a:solidFill>
                <a:latin typeface="仿宋" panose="02010609060101010101" pitchFamily="49" charset="-122"/>
                <a:ea typeface="仿宋" panose="02010609060101010101" pitchFamily="49" charset="-122"/>
              </a:rPr>
              <a:t>小鼠海马组织中</a:t>
            </a:r>
            <a:r>
              <a:rPr lang="en-US" altLang="zh-CN" sz="2400" b="1" dirty="0" smtClean="0">
                <a:solidFill>
                  <a:srgbClr val="FF0000"/>
                </a:solidFill>
                <a:latin typeface="仿宋" panose="02010609060101010101" pitchFamily="49" charset="-122"/>
                <a:ea typeface="仿宋" panose="02010609060101010101" pitchFamily="49" charset="-122"/>
              </a:rPr>
              <a:t>BDNF</a:t>
            </a:r>
            <a:r>
              <a:rPr lang="zh-CN" altLang="en-US" sz="2400" b="1" dirty="0" smtClean="0">
                <a:solidFill>
                  <a:srgbClr val="FF0000"/>
                </a:solidFill>
                <a:latin typeface="仿宋" panose="02010609060101010101" pitchFamily="49" charset="-122"/>
                <a:ea typeface="仿宋" panose="02010609060101010101" pitchFamily="49" charset="-122"/>
              </a:rPr>
              <a:t>及</a:t>
            </a:r>
            <a:r>
              <a:rPr lang="en-US" altLang="zh-CN" sz="2400" b="1" dirty="0" smtClean="0">
                <a:solidFill>
                  <a:srgbClr val="FF0000"/>
                </a:solidFill>
                <a:latin typeface="仿宋" panose="02010609060101010101" pitchFamily="49" charset="-122"/>
                <a:ea typeface="仿宋" panose="02010609060101010101" pitchFamily="49" charset="-122"/>
              </a:rPr>
              <a:t>Trk B</a:t>
            </a:r>
            <a:r>
              <a:rPr lang="zh-CN" altLang="en-US" sz="2400" b="1" dirty="0" smtClean="0">
                <a:solidFill>
                  <a:srgbClr val="FF0000"/>
                </a:solidFill>
                <a:latin typeface="仿宋" panose="02010609060101010101" pitchFamily="49" charset="-122"/>
                <a:ea typeface="仿宋" panose="02010609060101010101" pitchFamily="49" charset="-122"/>
              </a:rPr>
              <a:t>蛋白表达的影响</a:t>
            </a:r>
            <a:endParaRPr lang="zh-CN" altLang="en-US" sz="2400" b="1" dirty="0">
              <a:solidFill>
                <a:srgbClr val="FF0000"/>
              </a:solidFill>
              <a:latin typeface="仿宋" panose="02010609060101010101" pitchFamily="49" charset="-122"/>
              <a:ea typeface="仿宋" panose="02010609060101010101" pitchFamily="49" charset="-122"/>
            </a:endParaRPr>
          </a:p>
        </p:txBody>
      </p:sp>
      <p:cxnSp>
        <p:nvCxnSpPr>
          <p:cNvPr id="12" name="直接连接符 11"/>
          <p:cNvCxnSpPr/>
          <p:nvPr/>
        </p:nvCxnSpPr>
        <p:spPr>
          <a:xfrm>
            <a:off x="381000" y="4495800"/>
            <a:ext cx="10668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1587" y="-1587"/>
            <a:ext cx="9144000" cy="6858000"/>
          </a:xfrm>
          <a:prstGeom prst="rect">
            <a:avLst/>
          </a:prstGeom>
          <a:noFill/>
          <a:ln w="9525">
            <a:noFill/>
          </a:ln>
        </p:spPr>
      </p:pic>
      <p:sp>
        <p:nvSpPr>
          <p:cNvPr id="4" name="流程图: 可选过程 3"/>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819400" y="685800"/>
            <a:ext cx="3581400" cy="461665"/>
          </a:xfrm>
          <a:prstGeom prst="rect">
            <a:avLst/>
          </a:prstGeom>
        </p:spPr>
        <p:txBody>
          <a:bodyPr wrap="square">
            <a:spAutoFit/>
          </a:bodyPr>
          <a:lstStyle/>
          <a:p>
            <a:r>
              <a:rPr lang="en-US" altLang="zh-CN" sz="2400" b="1" dirty="0" smtClean="0"/>
              <a:t>Western Blot  </a:t>
            </a:r>
            <a:r>
              <a:rPr lang="zh-CN" altLang="en-US" sz="2400" b="1" dirty="0" smtClean="0"/>
              <a:t>实验</a:t>
            </a:r>
          </a:p>
        </p:txBody>
      </p:sp>
      <p:sp>
        <p:nvSpPr>
          <p:cNvPr id="5" name="矩形 4"/>
          <p:cNvSpPr/>
          <p:nvPr/>
        </p:nvSpPr>
        <p:spPr>
          <a:xfrm>
            <a:off x="2209800" y="1524000"/>
            <a:ext cx="4495800" cy="400110"/>
          </a:xfrm>
          <a:prstGeom prst="rect">
            <a:avLst/>
          </a:prstGeom>
        </p:spPr>
        <p:txBody>
          <a:bodyPr wrap="square">
            <a:spAutoFit/>
          </a:bodyPr>
          <a:lstStyle/>
          <a:p>
            <a:r>
              <a:rPr lang="zh-CN" altLang="en-US" sz="2000" dirty="0" smtClean="0"/>
              <a:t>强迫游泳实验结束后，小鼠断头处死</a:t>
            </a:r>
            <a:endParaRPr lang="zh-CN" altLang="en-US" sz="2000" dirty="0"/>
          </a:p>
        </p:txBody>
      </p:sp>
      <p:sp>
        <p:nvSpPr>
          <p:cNvPr id="7" name="矩形 6"/>
          <p:cNvSpPr/>
          <p:nvPr/>
        </p:nvSpPr>
        <p:spPr>
          <a:xfrm>
            <a:off x="2209800" y="1447800"/>
            <a:ext cx="43434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048000" y="2514600"/>
            <a:ext cx="27432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038600" y="3505200"/>
            <a:ext cx="7620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048000" y="2590800"/>
            <a:ext cx="3276600" cy="400110"/>
          </a:xfrm>
          <a:prstGeom prst="rect">
            <a:avLst/>
          </a:prstGeom>
          <a:noFill/>
        </p:spPr>
        <p:txBody>
          <a:bodyPr wrap="square" rtlCol="0">
            <a:spAutoFit/>
          </a:bodyPr>
          <a:lstStyle/>
          <a:p>
            <a:r>
              <a:rPr lang="zh-CN" altLang="en-US" sz="2000" dirty="0" smtClean="0"/>
              <a:t>分离取出小鼠海马组织</a:t>
            </a:r>
          </a:p>
        </p:txBody>
      </p:sp>
      <p:sp>
        <p:nvSpPr>
          <p:cNvPr id="11" name="矩形 10"/>
          <p:cNvSpPr/>
          <p:nvPr/>
        </p:nvSpPr>
        <p:spPr>
          <a:xfrm>
            <a:off x="1295400" y="4495800"/>
            <a:ext cx="7162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箭头连接符 14"/>
          <p:cNvCxnSpPr/>
          <p:nvPr/>
        </p:nvCxnSpPr>
        <p:spPr>
          <a:xfrm>
            <a:off x="4419600" y="20574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038600" y="3581400"/>
            <a:ext cx="697627" cy="400110"/>
          </a:xfrm>
          <a:prstGeom prst="rect">
            <a:avLst/>
          </a:prstGeom>
        </p:spPr>
        <p:txBody>
          <a:bodyPr wrap="none">
            <a:spAutoFit/>
          </a:bodyPr>
          <a:lstStyle/>
          <a:p>
            <a:r>
              <a:rPr lang="zh-CN" altLang="en-US" sz="2000" dirty="0" smtClean="0"/>
              <a:t>电泳</a:t>
            </a:r>
          </a:p>
        </p:txBody>
      </p:sp>
      <p:cxnSp>
        <p:nvCxnSpPr>
          <p:cNvPr id="17" name="直接箭头连接符 16"/>
          <p:cNvCxnSpPr/>
          <p:nvPr/>
        </p:nvCxnSpPr>
        <p:spPr>
          <a:xfrm>
            <a:off x="4419600" y="30480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rot="16200000">
            <a:off x="5029200" y="35814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257800" y="3505200"/>
            <a:ext cx="7620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334000" y="3581400"/>
            <a:ext cx="697627" cy="400110"/>
          </a:xfrm>
          <a:prstGeom prst="rect">
            <a:avLst/>
          </a:prstGeom>
        </p:spPr>
        <p:txBody>
          <a:bodyPr wrap="none">
            <a:spAutoFit/>
          </a:bodyPr>
          <a:lstStyle/>
          <a:p>
            <a:r>
              <a:rPr lang="zh-CN" altLang="en-US" sz="2000" dirty="0" smtClean="0"/>
              <a:t>转膜</a:t>
            </a:r>
          </a:p>
        </p:txBody>
      </p:sp>
      <p:cxnSp>
        <p:nvCxnSpPr>
          <p:cNvPr id="21" name="直接箭头连接符 20"/>
          <p:cNvCxnSpPr/>
          <p:nvPr/>
        </p:nvCxnSpPr>
        <p:spPr>
          <a:xfrm>
            <a:off x="5638800" y="40386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219200" y="4572000"/>
            <a:ext cx="7315200" cy="400110"/>
          </a:xfrm>
          <a:prstGeom prst="rect">
            <a:avLst/>
          </a:prstGeom>
          <a:noFill/>
        </p:spPr>
        <p:txBody>
          <a:bodyPr wrap="square" rtlCol="0">
            <a:spAutoFit/>
          </a:bodyPr>
          <a:lstStyle/>
          <a:p>
            <a:r>
              <a:rPr lang="zh-CN" altLang="en-US" sz="2000" dirty="0" smtClean="0"/>
              <a:t>一抗：</a:t>
            </a:r>
            <a:r>
              <a:rPr lang="en-US" altLang="zh-CN" sz="2000" dirty="0" smtClean="0"/>
              <a:t> BDNF</a:t>
            </a:r>
            <a:r>
              <a:rPr lang="zh-CN" altLang="en-US" sz="2000" dirty="0" smtClean="0"/>
              <a:t>、</a:t>
            </a:r>
            <a:r>
              <a:rPr lang="en-US" altLang="zh-CN" sz="2000" dirty="0" smtClean="0"/>
              <a:t>Trk B</a:t>
            </a:r>
            <a:r>
              <a:rPr lang="zh-CN" altLang="en-US" sz="2000" dirty="0" smtClean="0"/>
              <a:t>、</a:t>
            </a:r>
            <a:r>
              <a:rPr lang="en-US" altLang="zh-CN" sz="2000" dirty="0" smtClean="0"/>
              <a:t>Bcl-2</a:t>
            </a:r>
            <a:r>
              <a:rPr lang="zh-CN" altLang="en-US" sz="2000" dirty="0" smtClean="0"/>
              <a:t>、</a:t>
            </a:r>
            <a:r>
              <a:rPr lang="en-US" altLang="zh-CN" sz="2000" dirty="0" smtClean="0"/>
              <a:t>Bax</a:t>
            </a:r>
            <a:r>
              <a:rPr lang="zh-CN" altLang="en-US" sz="2000" dirty="0" smtClean="0"/>
              <a:t>、 </a:t>
            </a:r>
            <a:r>
              <a:rPr lang="en-US" altLang="zh-CN" sz="2000" dirty="0" smtClean="0"/>
              <a:t>Neu N </a:t>
            </a:r>
            <a:r>
              <a:rPr lang="zh-CN" altLang="en-US" sz="2000" dirty="0" smtClean="0"/>
              <a:t>以及 </a:t>
            </a:r>
            <a:r>
              <a:rPr lang="en-US" altLang="zh-CN" sz="2000" dirty="0" smtClean="0"/>
              <a:t>GAPDH </a:t>
            </a:r>
            <a:r>
              <a:rPr lang="zh-CN" altLang="en-US" sz="2000" dirty="0" smtClean="0"/>
              <a:t>抗体</a:t>
            </a:r>
          </a:p>
        </p:txBody>
      </p:sp>
      <p:cxnSp>
        <p:nvCxnSpPr>
          <p:cNvPr id="23" name="直接箭头连接符 22"/>
          <p:cNvCxnSpPr/>
          <p:nvPr/>
        </p:nvCxnSpPr>
        <p:spPr>
          <a:xfrm>
            <a:off x="4572000" y="50292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114800" y="5486400"/>
            <a:ext cx="7620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114800" y="5562600"/>
            <a:ext cx="697627" cy="400110"/>
          </a:xfrm>
          <a:prstGeom prst="rect">
            <a:avLst/>
          </a:prstGeom>
        </p:spPr>
        <p:txBody>
          <a:bodyPr wrap="none">
            <a:spAutoFit/>
          </a:bodyPr>
          <a:lstStyle/>
          <a:p>
            <a:r>
              <a:rPr lang="zh-CN" altLang="en-US" sz="2000" dirty="0" smtClean="0"/>
              <a:t>二抗</a:t>
            </a:r>
          </a:p>
        </p:txBody>
      </p:sp>
      <p:sp>
        <p:nvSpPr>
          <p:cNvPr id="26" name="矩形 25"/>
          <p:cNvSpPr/>
          <p:nvPr/>
        </p:nvSpPr>
        <p:spPr>
          <a:xfrm>
            <a:off x="5334000" y="5486400"/>
            <a:ext cx="7620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箭头连接符 26"/>
          <p:cNvCxnSpPr/>
          <p:nvPr/>
        </p:nvCxnSpPr>
        <p:spPr>
          <a:xfrm rot="16200000">
            <a:off x="5105400" y="55626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334000" y="5562600"/>
            <a:ext cx="697627" cy="400110"/>
          </a:xfrm>
          <a:prstGeom prst="rect">
            <a:avLst/>
          </a:prstGeom>
        </p:spPr>
        <p:txBody>
          <a:bodyPr wrap="none">
            <a:spAutoFit/>
          </a:bodyPr>
          <a:lstStyle/>
          <a:p>
            <a:r>
              <a:rPr lang="zh-CN" altLang="en-US" sz="2000" dirty="0" smtClean="0"/>
              <a:t>显影</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pic>
        <p:nvPicPr>
          <p:cNvPr id="2050" name="Picture 2"/>
          <p:cNvPicPr>
            <a:picLocks noChangeAspect="1" noChangeArrowheads="1"/>
          </p:cNvPicPr>
          <p:nvPr/>
        </p:nvPicPr>
        <p:blipFill>
          <a:blip r:embed="rId4" cstate="print"/>
          <a:srcRect/>
          <a:stretch>
            <a:fillRect/>
          </a:stretch>
        </p:blipFill>
        <p:spPr bwMode="auto">
          <a:xfrm>
            <a:off x="990600" y="1876425"/>
            <a:ext cx="6856176" cy="3000375"/>
          </a:xfrm>
          <a:prstGeom prst="rect">
            <a:avLst/>
          </a:prstGeom>
          <a:noFill/>
          <a:ln w="9525">
            <a:noFill/>
            <a:miter lim="800000"/>
            <a:headEnd/>
            <a:tailEnd/>
          </a:ln>
        </p:spPr>
      </p:pic>
      <p:sp>
        <p:nvSpPr>
          <p:cNvPr id="4" name="流程图: 可选过程 3"/>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19400" y="685800"/>
            <a:ext cx="3581400" cy="461665"/>
          </a:xfrm>
          <a:prstGeom prst="rect">
            <a:avLst/>
          </a:prstGeom>
        </p:spPr>
        <p:txBody>
          <a:bodyPr wrap="square">
            <a:spAutoFit/>
          </a:bodyPr>
          <a:lstStyle/>
          <a:p>
            <a:r>
              <a:rPr lang="en-US" altLang="zh-CN" sz="2400" b="1" dirty="0" smtClean="0"/>
              <a:t>Western Blot  </a:t>
            </a:r>
            <a:r>
              <a:rPr lang="zh-CN" altLang="en-US" sz="2400" b="1" dirty="0" smtClean="0"/>
              <a:t>实验</a:t>
            </a:r>
          </a:p>
        </p:txBody>
      </p:sp>
      <p:sp>
        <p:nvSpPr>
          <p:cNvPr id="6" name="矩形 5"/>
          <p:cNvSpPr/>
          <p:nvPr/>
        </p:nvSpPr>
        <p:spPr>
          <a:xfrm>
            <a:off x="838200" y="5029200"/>
            <a:ext cx="7924800" cy="1015663"/>
          </a:xfrm>
          <a:prstGeom prst="rect">
            <a:avLst/>
          </a:prstGeom>
        </p:spPr>
        <p:txBody>
          <a:bodyPr wrap="square">
            <a:spAutoFit/>
          </a:bodyPr>
          <a:lstStyle/>
          <a:p>
            <a:pPr>
              <a:lnSpc>
                <a:spcPct val="150000"/>
              </a:lnSpc>
            </a:pPr>
            <a:r>
              <a:rPr lang="zh-CN" altLang="en-US" sz="2000" b="1" dirty="0" smtClean="0">
                <a:latin typeface="仿宋" panose="02010609060101010101" pitchFamily="49" charset="-122"/>
                <a:ea typeface="仿宋" panose="02010609060101010101" pitchFamily="49" charset="-122"/>
              </a:rPr>
              <a:t>提示给予 </a:t>
            </a:r>
            <a:r>
              <a:rPr lang="en-US" altLang="zh-CN" sz="2000" b="1" dirty="0" smtClean="0">
                <a:latin typeface="仿宋" panose="02010609060101010101" pitchFamily="49" charset="-122"/>
                <a:ea typeface="仿宋" panose="02010609060101010101" pitchFamily="49" charset="-122"/>
              </a:rPr>
              <a:t>EGCG </a:t>
            </a:r>
            <a:r>
              <a:rPr lang="zh-CN" altLang="en-US" sz="2000" b="1" dirty="0" smtClean="0">
                <a:latin typeface="仿宋" panose="02010609060101010101" pitchFamily="49" charset="-122"/>
                <a:ea typeface="仿宋" panose="02010609060101010101" pitchFamily="49" charset="-122"/>
              </a:rPr>
              <a:t>能显著改善 </a:t>
            </a:r>
            <a:r>
              <a:rPr lang="en-US" altLang="zh-CN" sz="2000" b="1" dirty="0" smtClean="0">
                <a:latin typeface="仿宋" panose="02010609060101010101" pitchFamily="49" charset="-122"/>
                <a:ea typeface="仿宋" panose="02010609060101010101" pitchFamily="49" charset="-122"/>
              </a:rPr>
              <a:t>CUMS </a:t>
            </a:r>
            <a:r>
              <a:rPr lang="zh-CN" altLang="en-US" sz="2000" b="1" dirty="0" smtClean="0">
                <a:latin typeface="仿宋" panose="02010609060101010101" pitchFamily="49" charset="-122"/>
                <a:ea typeface="仿宋" panose="02010609060101010101" pitchFamily="49" charset="-122"/>
              </a:rPr>
              <a:t>小鼠海马组织中 </a:t>
            </a:r>
            <a:r>
              <a:rPr lang="en-US" altLang="zh-CN" sz="2000" b="1" dirty="0" smtClean="0">
                <a:latin typeface="仿宋" panose="02010609060101010101" pitchFamily="49" charset="-122"/>
                <a:ea typeface="仿宋" panose="02010609060101010101" pitchFamily="49" charset="-122"/>
              </a:rPr>
              <a:t>BDNF </a:t>
            </a:r>
            <a:r>
              <a:rPr lang="zh-CN" altLang="en-US" sz="2000" b="1" dirty="0" smtClean="0">
                <a:latin typeface="仿宋" panose="02010609060101010101" pitchFamily="49" charset="-122"/>
                <a:ea typeface="仿宋" panose="02010609060101010101" pitchFamily="49" charset="-122"/>
              </a:rPr>
              <a:t>及 </a:t>
            </a:r>
            <a:r>
              <a:rPr lang="en-US" altLang="zh-CN" sz="2000" b="1" dirty="0" smtClean="0">
                <a:latin typeface="仿宋" panose="02010609060101010101" pitchFamily="49" charset="-122"/>
                <a:ea typeface="仿宋" panose="02010609060101010101" pitchFamily="49" charset="-122"/>
              </a:rPr>
              <a:t>Trk B </a:t>
            </a:r>
            <a:r>
              <a:rPr lang="zh-CN" altLang="en-US" sz="2000" b="1" dirty="0" smtClean="0">
                <a:latin typeface="仿宋" panose="02010609060101010101" pitchFamily="49" charset="-122"/>
                <a:ea typeface="仿宋" panose="02010609060101010101" pitchFamily="49" charset="-122"/>
              </a:rPr>
              <a:t>蛋白的减少</a:t>
            </a:r>
          </a:p>
        </p:txBody>
      </p:sp>
      <p:sp>
        <p:nvSpPr>
          <p:cNvPr id="8" name="矩形 7"/>
          <p:cNvSpPr/>
          <p:nvPr/>
        </p:nvSpPr>
        <p:spPr>
          <a:xfrm>
            <a:off x="1371600" y="1383268"/>
            <a:ext cx="6400800" cy="369332"/>
          </a:xfrm>
          <a:prstGeom prst="rect">
            <a:avLst/>
          </a:prstGeom>
        </p:spPr>
        <p:txBody>
          <a:bodyPr wrap="square">
            <a:spAutoFit/>
          </a:bodyPr>
          <a:lstStyle/>
          <a:p>
            <a:r>
              <a:rPr lang="zh-CN" altLang="en-US" dirty="0" smtClean="0">
                <a:solidFill>
                  <a:srgbClr val="FF0000"/>
                </a:solidFill>
              </a:rPr>
              <a:t>海马组织中脑源性神经营养因子 </a:t>
            </a:r>
            <a:r>
              <a:rPr lang="en-US" altLang="zh-CN" dirty="0" smtClean="0">
                <a:solidFill>
                  <a:srgbClr val="FF0000"/>
                </a:solidFill>
              </a:rPr>
              <a:t>BDNF </a:t>
            </a:r>
            <a:r>
              <a:rPr lang="zh-CN" altLang="en-US" dirty="0" smtClean="0">
                <a:solidFill>
                  <a:srgbClr val="FF0000"/>
                </a:solidFill>
              </a:rPr>
              <a:t>及其受体 </a:t>
            </a:r>
            <a:r>
              <a:rPr lang="en-US" altLang="zh-CN" dirty="0" smtClean="0">
                <a:solidFill>
                  <a:srgbClr val="FF0000"/>
                </a:solidFill>
              </a:rPr>
              <a:t>Trk B</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sp>
        <p:nvSpPr>
          <p:cNvPr id="3" name="流程图: 可选过程 2"/>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19400" y="685800"/>
            <a:ext cx="3581400" cy="461665"/>
          </a:xfrm>
          <a:prstGeom prst="rect">
            <a:avLst/>
          </a:prstGeom>
        </p:spPr>
        <p:txBody>
          <a:bodyPr wrap="square">
            <a:spAutoFit/>
          </a:bodyPr>
          <a:lstStyle/>
          <a:p>
            <a:r>
              <a:rPr lang="en-US" altLang="zh-CN" sz="2400" b="1" dirty="0" smtClean="0"/>
              <a:t>Western Blot  </a:t>
            </a:r>
            <a:r>
              <a:rPr lang="zh-CN" altLang="en-US" sz="2400" b="1" dirty="0" smtClean="0"/>
              <a:t>实验</a:t>
            </a:r>
          </a:p>
        </p:txBody>
      </p:sp>
      <p:pic>
        <p:nvPicPr>
          <p:cNvPr id="3074" name="Picture 2"/>
          <p:cNvPicPr>
            <a:picLocks noChangeAspect="1" noChangeArrowheads="1"/>
          </p:cNvPicPr>
          <p:nvPr/>
        </p:nvPicPr>
        <p:blipFill>
          <a:blip r:embed="rId4" cstate="print"/>
          <a:srcRect/>
          <a:stretch>
            <a:fillRect/>
          </a:stretch>
        </p:blipFill>
        <p:spPr bwMode="auto">
          <a:xfrm>
            <a:off x="914400" y="1981200"/>
            <a:ext cx="7424529" cy="3138488"/>
          </a:xfrm>
          <a:prstGeom prst="rect">
            <a:avLst/>
          </a:prstGeom>
          <a:noFill/>
          <a:ln w="9525">
            <a:noFill/>
            <a:miter lim="800000"/>
            <a:headEnd/>
            <a:tailEnd/>
          </a:ln>
        </p:spPr>
      </p:pic>
      <p:sp>
        <p:nvSpPr>
          <p:cNvPr id="6" name="矩形 5"/>
          <p:cNvSpPr/>
          <p:nvPr/>
        </p:nvSpPr>
        <p:spPr>
          <a:xfrm>
            <a:off x="2895600" y="1371600"/>
            <a:ext cx="2980303" cy="369332"/>
          </a:xfrm>
          <a:prstGeom prst="rect">
            <a:avLst/>
          </a:prstGeom>
        </p:spPr>
        <p:txBody>
          <a:bodyPr wrap="none">
            <a:spAutoFit/>
          </a:bodyPr>
          <a:lstStyle/>
          <a:p>
            <a:r>
              <a:rPr lang="zh-CN" altLang="en-US" dirty="0" smtClean="0">
                <a:solidFill>
                  <a:srgbClr val="FF0000"/>
                </a:solidFill>
              </a:rPr>
              <a:t>凋亡相关蛋白 </a:t>
            </a:r>
            <a:r>
              <a:rPr lang="en-US" altLang="zh-CN" dirty="0" smtClean="0">
                <a:solidFill>
                  <a:srgbClr val="FF0000"/>
                </a:solidFill>
              </a:rPr>
              <a:t>Bcl-2 </a:t>
            </a:r>
            <a:r>
              <a:rPr lang="zh-CN" altLang="en-US" dirty="0" smtClean="0">
                <a:solidFill>
                  <a:srgbClr val="FF0000"/>
                </a:solidFill>
              </a:rPr>
              <a:t>和 </a:t>
            </a:r>
            <a:r>
              <a:rPr lang="en-US" altLang="zh-CN" dirty="0" smtClean="0">
                <a:solidFill>
                  <a:srgbClr val="FF0000"/>
                </a:solidFill>
              </a:rPr>
              <a:t>Bax </a:t>
            </a:r>
            <a:endParaRPr lang="zh-CN" altLang="en-US" dirty="0" smtClean="0">
              <a:solidFill>
                <a:srgbClr val="FF0000"/>
              </a:solidFill>
            </a:endParaRPr>
          </a:p>
        </p:txBody>
      </p:sp>
      <p:sp>
        <p:nvSpPr>
          <p:cNvPr id="7" name="矩形 6"/>
          <p:cNvSpPr/>
          <p:nvPr/>
        </p:nvSpPr>
        <p:spPr>
          <a:xfrm>
            <a:off x="762000" y="5486400"/>
            <a:ext cx="7924800" cy="707886"/>
          </a:xfrm>
          <a:prstGeom prst="rect">
            <a:avLst/>
          </a:prstGeom>
        </p:spPr>
        <p:txBody>
          <a:bodyPr wrap="square">
            <a:spAutoFit/>
          </a:bodyPr>
          <a:lstStyle/>
          <a:p>
            <a:r>
              <a:rPr lang="zh-CN" altLang="en-US" sz="2000" b="1" dirty="0" smtClean="0">
                <a:latin typeface="仿宋" panose="02010609060101010101" pitchFamily="49" charset="-122"/>
                <a:ea typeface="仿宋" panose="02010609060101010101" pitchFamily="49" charset="-122"/>
              </a:rPr>
              <a:t>提示给予 </a:t>
            </a:r>
            <a:r>
              <a:rPr lang="en-US" altLang="zh-CN" sz="2000" b="1" dirty="0" smtClean="0">
                <a:latin typeface="仿宋" panose="02010609060101010101" pitchFamily="49" charset="-122"/>
                <a:ea typeface="仿宋" panose="02010609060101010101" pitchFamily="49" charset="-122"/>
              </a:rPr>
              <a:t>EGCG</a:t>
            </a:r>
            <a:r>
              <a:rPr lang="zh-CN" altLang="en-US" sz="2000" b="1" dirty="0" smtClean="0">
                <a:latin typeface="仿宋" panose="02010609060101010101" pitchFamily="49" charset="-122"/>
                <a:ea typeface="仿宋" panose="02010609060101010101" pitchFamily="49" charset="-122"/>
              </a:rPr>
              <a:t>能显著改善 </a:t>
            </a:r>
            <a:r>
              <a:rPr lang="en-US" altLang="zh-CN" sz="2000" b="1" dirty="0" smtClean="0">
                <a:latin typeface="仿宋" panose="02010609060101010101" pitchFamily="49" charset="-122"/>
                <a:ea typeface="仿宋" panose="02010609060101010101" pitchFamily="49" charset="-122"/>
              </a:rPr>
              <a:t>CUMS </a:t>
            </a:r>
            <a:r>
              <a:rPr lang="zh-CN" altLang="en-US" sz="2000" b="1" dirty="0" smtClean="0">
                <a:latin typeface="仿宋" panose="02010609060101010101" pitchFamily="49" charset="-122"/>
                <a:ea typeface="仿宋" panose="02010609060101010101" pitchFamily="49" charset="-122"/>
              </a:rPr>
              <a:t>所致的 </a:t>
            </a:r>
            <a:r>
              <a:rPr lang="en-US" altLang="zh-CN" sz="2000" b="1" dirty="0" smtClean="0">
                <a:latin typeface="仿宋" panose="02010609060101010101" pitchFamily="49" charset="-122"/>
                <a:ea typeface="仿宋" panose="02010609060101010101" pitchFamily="49" charset="-122"/>
              </a:rPr>
              <a:t>Bcl-2 </a:t>
            </a:r>
            <a:r>
              <a:rPr lang="zh-CN" altLang="en-US" sz="2000" b="1" dirty="0" smtClean="0">
                <a:latin typeface="仿宋" panose="02010609060101010101" pitchFamily="49" charset="-122"/>
                <a:ea typeface="仿宋" panose="02010609060101010101" pitchFamily="49" charset="-122"/>
              </a:rPr>
              <a:t>表达下降和</a:t>
            </a:r>
            <a:r>
              <a:rPr lang="en-US" altLang="zh-CN" sz="2000" b="1" dirty="0" smtClean="0">
                <a:latin typeface="仿宋" panose="02010609060101010101" pitchFamily="49" charset="-122"/>
                <a:ea typeface="仿宋" panose="02010609060101010101" pitchFamily="49" charset="-122"/>
              </a:rPr>
              <a:t>Bax</a:t>
            </a:r>
            <a:r>
              <a:rPr lang="zh-CN" altLang="en-US" sz="2000" b="1" dirty="0" smtClean="0">
                <a:latin typeface="仿宋" panose="02010609060101010101" pitchFamily="49" charset="-122"/>
                <a:ea typeface="仿宋" panose="02010609060101010101" pitchFamily="49" charset="-122"/>
              </a:rPr>
              <a:t>表达的上调</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pic>
        <p:nvPicPr>
          <p:cNvPr id="4098" name="Picture 2"/>
          <p:cNvPicPr>
            <a:picLocks noChangeAspect="1" noChangeArrowheads="1"/>
          </p:cNvPicPr>
          <p:nvPr/>
        </p:nvPicPr>
        <p:blipFill>
          <a:blip r:embed="rId4" cstate="print"/>
          <a:srcRect/>
          <a:stretch>
            <a:fillRect/>
          </a:stretch>
        </p:blipFill>
        <p:spPr bwMode="auto">
          <a:xfrm>
            <a:off x="2514600" y="1828800"/>
            <a:ext cx="3810000" cy="3755572"/>
          </a:xfrm>
          <a:prstGeom prst="rect">
            <a:avLst/>
          </a:prstGeom>
          <a:noFill/>
          <a:ln w="9525">
            <a:noFill/>
            <a:miter lim="800000"/>
            <a:headEnd/>
            <a:tailEnd/>
          </a:ln>
        </p:spPr>
      </p:pic>
      <p:sp>
        <p:nvSpPr>
          <p:cNvPr id="4" name="流程图: 可选过程 3"/>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19400" y="685800"/>
            <a:ext cx="3581400" cy="461665"/>
          </a:xfrm>
          <a:prstGeom prst="rect">
            <a:avLst/>
          </a:prstGeom>
        </p:spPr>
        <p:txBody>
          <a:bodyPr wrap="square">
            <a:spAutoFit/>
          </a:bodyPr>
          <a:lstStyle/>
          <a:p>
            <a:r>
              <a:rPr lang="en-US" altLang="zh-CN" sz="2400" b="1" dirty="0" smtClean="0"/>
              <a:t>Western Blot  </a:t>
            </a:r>
            <a:r>
              <a:rPr lang="zh-CN" altLang="en-US" sz="2400" b="1" dirty="0" smtClean="0"/>
              <a:t>实验</a:t>
            </a:r>
          </a:p>
        </p:txBody>
      </p:sp>
      <p:sp>
        <p:nvSpPr>
          <p:cNvPr id="6" name="矩形 5"/>
          <p:cNvSpPr/>
          <p:nvPr/>
        </p:nvSpPr>
        <p:spPr>
          <a:xfrm>
            <a:off x="3124200" y="1371600"/>
            <a:ext cx="2351926" cy="369332"/>
          </a:xfrm>
          <a:prstGeom prst="rect">
            <a:avLst/>
          </a:prstGeom>
        </p:spPr>
        <p:txBody>
          <a:bodyPr wrap="none">
            <a:spAutoFit/>
          </a:bodyPr>
          <a:lstStyle/>
          <a:p>
            <a:r>
              <a:rPr lang="zh-CN" altLang="en-US" dirty="0" smtClean="0">
                <a:solidFill>
                  <a:srgbClr val="FF0000"/>
                </a:solidFill>
              </a:rPr>
              <a:t>神经元标记物 </a:t>
            </a:r>
            <a:r>
              <a:rPr lang="en-US" altLang="zh-CN" dirty="0" smtClean="0">
                <a:solidFill>
                  <a:srgbClr val="FF0000"/>
                </a:solidFill>
              </a:rPr>
              <a:t>Neu N </a:t>
            </a:r>
            <a:endParaRPr lang="zh-CN" altLang="en-US" dirty="0" smtClean="0">
              <a:solidFill>
                <a:srgbClr val="FF0000"/>
              </a:solidFill>
            </a:endParaRPr>
          </a:p>
        </p:txBody>
      </p:sp>
      <p:sp>
        <p:nvSpPr>
          <p:cNvPr id="7" name="矩形 6"/>
          <p:cNvSpPr/>
          <p:nvPr/>
        </p:nvSpPr>
        <p:spPr>
          <a:xfrm>
            <a:off x="1371600" y="5867400"/>
            <a:ext cx="6858000" cy="400110"/>
          </a:xfrm>
          <a:prstGeom prst="rect">
            <a:avLst/>
          </a:prstGeom>
        </p:spPr>
        <p:txBody>
          <a:bodyPr wrap="square">
            <a:spAutoFit/>
          </a:bodyPr>
          <a:lstStyle/>
          <a:p>
            <a:r>
              <a:rPr lang="zh-CN" altLang="en-US" sz="2000" b="1" dirty="0" smtClean="0">
                <a:latin typeface="仿宋" panose="02010609060101010101" pitchFamily="49" charset="-122"/>
                <a:ea typeface="仿宋" panose="02010609060101010101" pitchFamily="49" charset="-122"/>
              </a:rPr>
              <a:t>提示给予 </a:t>
            </a:r>
            <a:r>
              <a:rPr lang="en-US" altLang="zh-CN" sz="2000" b="1" dirty="0" smtClean="0">
                <a:latin typeface="仿宋" panose="02010609060101010101" pitchFamily="49" charset="-122"/>
                <a:ea typeface="仿宋" panose="02010609060101010101" pitchFamily="49" charset="-122"/>
              </a:rPr>
              <a:t>EGCG </a:t>
            </a:r>
            <a:r>
              <a:rPr lang="zh-CN" altLang="en-US" sz="2000" b="1" dirty="0" smtClean="0">
                <a:latin typeface="仿宋" panose="02010609060101010101" pitchFamily="49" charset="-122"/>
                <a:ea typeface="仿宋" panose="02010609060101010101" pitchFamily="49" charset="-122"/>
              </a:rPr>
              <a:t>能显著改善 </a:t>
            </a:r>
            <a:r>
              <a:rPr lang="en-US" altLang="zh-CN" sz="2000" b="1" dirty="0" smtClean="0">
                <a:latin typeface="仿宋" panose="02010609060101010101" pitchFamily="49" charset="-122"/>
                <a:ea typeface="仿宋" panose="02010609060101010101" pitchFamily="49" charset="-122"/>
              </a:rPr>
              <a:t>CUMS </a:t>
            </a:r>
            <a:r>
              <a:rPr lang="zh-CN" altLang="en-US" sz="2000" b="1" dirty="0" smtClean="0">
                <a:latin typeface="仿宋" panose="02010609060101010101" pitchFamily="49" charset="-122"/>
                <a:ea typeface="仿宋" panose="02010609060101010101" pitchFamily="49" charset="-122"/>
              </a:rPr>
              <a:t>所致的 </a:t>
            </a:r>
            <a:r>
              <a:rPr lang="en-US" altLang="zh-CN" sz="2000" b="1" dirty="0" smtClean="0">
                <a:latin typeface="仿宋" panose="02010609060101010101" pitchFamily="49" charset="-122"/>
                <a:ea typeface="仿宋" panose="02010609060101010101" pitchFamily="49" charset="-122"/>
              </a:rPr>
              <a:t>Neu N </a:t>
            </a:r>
            <a:r>
              <a:rPr lang="zh-CN" altLang="en-US" sz="2000" b="1" dirty="0" smtClean="0">
                <a:latin typeface="仿宋" panose="02010609060101010101" pitchFamily="49" charset="-122"/>
                <a:ea typeface="仿宋" panose="02010609060101010101" pitchFamily="49" charset="-122"/>
              </a:rPr>
              <a:t>表达降低</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sp>
        <p:nvSpPr>
          <p:cNvPr id="6" name="矩形 5"/>
          <p:cNvSpPr/>
          <p:nvPr/>
        </p:nvSpPr>
        <p:spPr>
          <a:xfrm>
            <a:off x="2819400" y="1143000"/>
            <a:ext cx="761812" cy="369332"/>
          </a:xfrm>
          <a:prstGeom prst="rect">
            <a:avLst/>
          </a:prstGeom>
        </p:spPr>
        <p:txBody>
          <a:bodyPr wrap="none">
            <a:spAutoFit/>
          </a:bodyPr>
          <a:lstStyle/>
          <a:p>
            <a:r>
              <a:rPr lang="en-US" altLang="zh-CN" b="1" dirty="0" smtClean="0"/>
              <a:t>Trk B</a:t>
            </a:r>
            <a:endParaRPr lang="zh-CN" altLang="en-US" b="1" dirty="0"/>
          </a:p>
        </p:txBody>
      </p:sp>
      <p:sp>
        <p:nvSpPr>
          <p:cNvPr id="7" name="饼形 6"/>
          <p:cNvSpPr/>
          <p:nvPr/>
        </p:nvSpPr>
        <p:spPr>
          <a:xfrm rot="1715467">
            <a:off x="2922236" y="743501"/>
            <a:ext cx="1072220" cy="1094623"/>
          </a:xfrm>
          <a:prstGeom prst="pi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泪滴形 7"/>
          <p:cNvSpPr/>
          <p:nvPr/>
        </p:nvSpPr>
        <p:spPr>
          <a:xfrm rot="12069091">
            <a:off x="4847391" y="791408"/>
            <a:ext cx="838200" cy="838200"/>
          </a:xfrm>
          <a:prstGeom prst="teardrop">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800600" y="1049416"/>
            <a:ext cx="889987" cy="369332"/>
          </a:xfrm>
          <a:prstGeom prst="rect">
            <a:avLst/>
          </a:prstGeom>
        </p:spPr>
        <p:txBody>
          <a:bodyPr wrap="none">
            <a:spAutoFit/>
          </a:bodyPr>
          <a:lstStyle/>
          <a:p>
            <a:r>
              <a:rPr lang="en-US" altLang="zh-CN" b="1" dirty="0" smtClean="0"/>
              <a:t>BDNF </a:t>
            </a:r>
            <a:endParaRPr lang="zh-CN" altLang="en-US" b="1" dirty="0"/>
          </a:p>
        </p:txBody>
      </p:sp>
      <p:cxnSp>
        <p:nvCxnSpPr>
          <p:cNvPr id="11" name="直接箭头连接符 10"/>
          <p:cNvCxnSpPr/>
          <p:nvPr/>
        </p:nvCxnSpPr>
        <p:spPr>
          <a:xfrm flipH="1">
            <a:off x="3962400" y="1143000"/>
            <a:ext cx="6096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2" name="右大括号 11"/>
          <p:cNvSpPr/>
          <p:nvPr/>
        </p:nvSpPr>
        <p:spPr>
          <a:xfrm rot="5400000">
            <a:off x="4114800" y="1219200"/>
            <a:ext cx="457200" cy="2133600"/>
          </a:xfrm>
          <a:prstGeom prst="rightBrace">
            <a:avLst>
              <a:gd name="adj1" fmla="val 8333"/>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nvSpPr>
        <p:spPr>
          <a:xfrm>
            <a:off x="3886200" y="1828800"/>
            <a:ext cx="1295212" cy="369332"/>
          </a:xfrm>
          <a:prstGeom prst="rect">
            <a:avLst/>
          </a:prstGeom>
        </p:spPr>
        <p:txBody>
          <a:bodyPr wrap="square">
            <a:spAutoFit/>
          </a:bodyPr>
          <a:lstStyle/>
          <a:p>
            <a:r>
              <a:rPr lang="zh-CN" altLang="en-US" dirty="0" smtClean="0"/>
              <a:t>磷酸化</a:t>
            </a:r>
            <a:endParaRPr lang="zh-CN" altLang="en-US" dirty="0"/>
          </a:p>
        </p:txBody>
      </p:sp>
      <p:sp>
        <p:nvSpPr>
          <p:cNvPr id="15" name="矩形 14"/>
          <p:cNvSpPr/>
          <p:nvPr/>
        </p:nvSpPr>
        <p:spPr>
          <a:xfrm>
            <a:off x="3657600" y="2667000"/>
            <a:ext cx="2057400" cy="400110"/>
          </a:xfrm>
          <a:prstGeom prst="rect">
            <a:avLst/>
          </a:prstGeom>
        </p:spPr>
        <p:txBody>
          <a:bodyPr wrap="square">
            <a:spAutoFit/>
          </a:bodyPr>
          <a:lstStyle/>
          <a:p>
            <a:r>
              <a:rPr lang="en-US" altLang="zh-CN" sz="2000" b="1" dirty="0" smtClean="0">
                <a:latin typeface="Times New Roman" panose="02020603050405020304" pitchFamily="18" charset="0"/>
                <a:cs typeface="Times New Roman" panose="02020603050405020304" pitchFamily="18" charset="0"/>
              </a:rPr>
              <a:t>Bcl-2  </a:t>
            </a:r>
            <a:r>
              <a:rPr lang="zh-CN" altLang="en-US" sz="2000" b="1" dirty="0" smtClean="0">
                <a:latin typeface="Times New Roman" panose="02020603050405020304" pitchFamily="18" charset="0"/>
                <a:cs typeface="Times New Roman" panose="02020603050405020304" pitchFamily="18" charset="0"/>
              </a:rPr>
              <a:t>家族</a:t>
            </a:r>
            <a:endParaRPr lang="zh-CN" altLang="en-US" sz="2000" b="1" dirty="0">
              <a:latin typeface="Times New Roman" panose="02020603050405020304" pitchFamily="18" charset="0"/>
              <a:cs typeface="Times New Roman" panose="02020603050405020304" pitchFamily="18" charset="0"/>
            </a:endParaRPr>
          </a:p>
        </p:txBody>
      </p:sp>
      <p:sp>
        <p:nvSpPr>
          <p:cNvPr id="16" name="圆角矩形 15"/>
          <p:cNvSpPr/>
          <p:nvPr/>
        </p:nvSpPr>
        <p:spPr>
          <a:xfrm>
            <a:off x="3657600" y="2667000"/>
            <a:ext cx="15240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flipH="1">
            <a:off x="3962400" y="3200400"/>
            <a:ext cx="228600" cy="685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4572000" y="3200400"/>
            <a:ext cx="228600" cy="685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971800" y="4038600"/>
            <a:ext cx="3429000" cy="892552"/>
          </a:xfrm>
          <a:prstGeom prst="rect">
            <a:avLst/>
          </a:prstGeom>
        </p:spPr>
        <p:txBody>
          <a:bodyPr wrap="square">
            <a:spAutoFit/>
          </a:bodyPr>
          <a:lstStyle/>
          <a:p>
            <a:r>
              <a:rPr lang="en-US" altLang="zh-CN" sz="2000" dirty="0" smtClean="0">
                <a:latin typeface="Times New Roman" panose="02020603050405020304" pitchFamily="18" charset="0"/>
                <a:cs typeface="Times New Roman" panose="02020603050405020304" pitchFamily="18" charset="0"/>
              </a:rPr>
              <a:t>Bcl-2 </a:t>
            </a:r>
            <a:r>
              <a:rPr lang="zh-CN" altLang="en-US" sz="2000" dirty="0" smtClean="0">
                <a:latin typeface="Times New Roman" panose="02020603050405020304" pitchFamily="18" charset="0"/>
                <a:cs typeface="Times New Roman" panose="02020603050405020304" pitchFamily="18" charset="0"/>
              </a:rPr>
              <a:t>蛋白  </a:t>
            </a:r>
            <a:r>
              <a:rPr lang="zh-CN" altLang="en-US" sz="3200" b="1" dirty="0" smtClean="0">
                <a:latin typeface="Times New Roman" panose="02020603050405020304" pitchFamily="18" charset="0"/>
                <a:cs typeface="Times New Roman" panose="02020603050405020304" pitchFamily="18" charset="0"/>
              </a:rPr>
              <a:t> </a:t>
            </a:r>
            <a:r>
              <a:rPr lang="en-US" altLang="zh-CN" sz="3200" b="1" dirty="0" smtClean="0">
                <a:latin typeface="Times New Roman" panose="02020603050405020304" pitchFamily="18" charset="0"/>
                <a:cs typeface="Times New Roman" panose="02020603050405020304" pitchFamily="18" charset="0"/>
              </a:rPr>
              <a:t>/</a:t>
            </a:r>
            <a:r>
              <a:rPr lang="zh-CN" altLang="en-US" sz="3200" b="1" dirty="0" smtClean="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Bax</a:t>
            </a:r>
            <a:r>
              <a:rPr lang="zh-CN" altLang="en-US" sz="2000" dirty="0" smtClean="0">
                <a:latin typeface="Times New Roman" panose="02020603050405020304" pitchFamily="18" charset="0"/>
                <a:cs typeface="Times New Roman" panose="02020603050405020304" pitchFamily="18" charset="0"/>
              </a:rPr>
              <a:t>蛋白</a:t>
            </a:r>
          </a:p>
          <a:p>
            <a:endParaRPr lang="zh-CN" altLang="en-US" sz="2000" dirty="0" smtClean="0">
              <a:latin typeface="Times New Roman" panose="02020603050405020304" pitchFamily="18" charset="0"/>
              <a:cs typeface="Times New Roman" panose="02020603050405020304" pitchFamily="18" charset="0"/>
            </a:endParaRPr>
          </a:p>
        </p:txBody>
      </p:sp>
      <p:sp>
        <p:nvSpPr>
          <p:cNvPr id="24" name="TextBox 23"/>
          <p:cNvSpPr txBox="1"/>
          <p:nvPr/>
        </p:nvSpPr>
        <p:spPr>
          <a:xfrm>
            <a:off x="3581400" y="3276600"/>
            <a:ext cx="304800" cy="400110"/>
          </a:xfrm>
          <a:prstGeom prst="rect">
            <a:avLst/>
          </a:prstGeom>
          <a:noFill/>
        </p:spPr>
        <p:txBody>
          <a:bodyPr wrap="square" rtlCol="0">
            <a:spAutoFit/>
          </a:bodyPr>
          <a:lstStyle/>
          <a:p>
            <a:r>
              <a:rPr lang="en-US" altLang="zh-CN" sz="2000" b="1" dirty="0" smtClean="0"/>
              <a:t>—</a:t>
            </a:r>
            <a:endParaRPr lang="zh-CN" altLang="en-US" sz="2000" b="1" dirty="0"/>
          </a:p>
        </p:txBody>
      </p:sp>
      <p:sp>
        <p:nvSpPr>
          <p:cNvPr id="25" name="TextBox 24"/>
          <p:cNvSpPr txBox="1"/>
          <p:nvPr/>
        </p:nvSpPr>
        <p:spPr>
          <a:xfrm>
            <a:off x="4800600" y="3276600"/>
            <a:ext cx="304800" cy="400110"/>
          </a:xfrm>
          <a:prstGeom prst="rect">
            <a:avLst/>
          </a:prstGeom>
          <a:noFill/>
        </p:spPr>
        <p:txBody>
          <a:bodyPr wrap="square" rtlCol="0">
            <a:spAutoFit/>
          </a:bodyPr>
          <a:lstStyle/>
          <a:p>
            <a:r>
              <a:rPr lang="en-US" altLang="zh-CN" sz="2000" b="1" dirty="0" smtClean="0"/>
              <a:t>+</a:t>
            </a:r>
            <a:endParaRPr lang="zh-CN" altLang="en-US" sz="2000" b="1" dirty="0"/>
          </a:p>
        </p:txBody>
      </p:sp>
      <p:sp>
        <p:nvSpPr>
          <p:cNvPr id="17" name="矩形 16"/>
          <p:cNvSpPr/>
          <p:nvPr/>
        </p:nvSpPr>
        <p:spPr>
          <a:xfrm>
            <a:off x="457200" y="4876800"/>
            <a:ext cx="8154987" cy="830997"/>
          </a:xfrm>
          <a:prstGeom prst="rect">
            <a:avLst/>
          </a:prstGeom>
        </p:spPr>
        <p:txBody>
          <a:bodyPr wrap="square">
            <a:spAutoFit/>
          </a:bodyPr>
          <a:lstStyle/>
          <a:p>
            <a:r>
              <a:rPr lang="zh-CN" altLang="en-US" sz="2400" b="1" dirty="0" smtClean="0">
                <a:latin typeface="仿宋" panose="02010609060101010101" pitchFamily="49" charset="-122"/>
                <a:ea typeface="仿宋" panose="02010609060101010101" pitchFamily="49" charset="-122"/>
              </a:rPr>
              <a:t>提示通过改善损伤模型下</a:t>
            </a:r>
            <a:r>
              <a:rPr lang="en-US" altLang="zh-CN" sz="2400" b="1" dirty="0" smtClean="0">
                <a:latin typeface="仿宋" panose="02010609060101010101" pitchFamily="49" charset="-122"/>
                <a:ea typeface="仿宋" panose="02010609060101010101" pitchFamily="49" charset="-122"/>
              </a:rPr>
              <a:t>Bcl-2 / Bax </a:t>
            </a:r>
            <a:r>
              <a:rPr lang="zh-CN" altLang="en-US" sz="2400" b="1" dirty="0" smtClean="0">
                <a:latin typeface="仿宋" panose="02010609060101010101" pitchFamily="49" charset="-122"/>
                <a:ea typeface="仿宋" panose="02010609060101010101" pitchFamily="49" charset="-122"/>
              </a:rPr>
              <a:t>的比例失衡可抑制神经元损伤，从而发挥抗抑郁作用</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1270"/>
            <a:ext cx="9144000" cy="6858000"/>
          </a:xfrm>
          <a:prstGeom prst="rect">
            <a:avLst/>
          </a:prstGeom>
          <a:noFill/>
          <a:ln w="9525">
            <a:noFill/>
          </a:ln>
        </p:spPr>
      </p:pic>
      <p:sp>
        <p:nvSpPr>
          <p:cNvPr id="4" name="流程图: 可选过程 3"/>
          <p:cNvSpPr/>
          <p:nvPr/>
        </p:nvSpPr>
        <p:spPr>
          <a:xfrm>
            <a:off x="990600" y="60960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19400" y="685800"/>
            <a:ext cx="3581400" cy="460375"/>
          </a:xfrm>
          <a:prstGeom prst="rect">
            <a:avLst/>
          </a:prstGeom>
        </p:spPr>
        <p:txBody>
          <a:bodyPr wrap="square">
            <a:spAutoFit/>
          </a:bodyPr>
          <a:lstStyle/>
          <a:p>
            <a:r>
              <a:rPr lang="en-US" altLang="zh-CN" sz="2400" b="1" dirty="0" smtClean="0"/>
              <a:t>Western Blot  </a:t>
            </a:r>
            <a:r>
              <a:rPr lang="zh-CN" altLang="en-US" sz="2400" b="1" dirty="0" smtClean="0"/>
              <a:t>实验结果</a:t>
            </a:r>
            <a:endParaRPr lang="en-US" altLang="zh-CN" sz="2400" b="1" dirty="0" smtClean="0"/>
          </a:p>
        </p:txBody>
      </p:sp>
      <p:sp>
        <p:nvSpPr>
          <p:cNvPr id="3" name="矩形 2"/>
          <p:cNvSpPr/>
          <p:nvPr/>
        </p:nvSpPr>
        <p:spPr>
          <a:xfrm>
            <a:off x="511810" y="2240280"/>
            <a:ext cx="8342630" cy="2122805"/>
          </a:xfrm>
          <a:prstGeom prst="rect">
            <a:avLst/>
          </a:prstGeom>
        </p:spPr>
        <p:txBody>
          <a:bodyPr wrap="square">
            <a:spAutoFit/>
          </a:bodyPr>
          <a:lstStyle/>
          <a:p>
            <a:pPr>
              <a:lnSpc>
                <a:spcPct val="220000"/>
              </a:lnSpc>
            </a:pPr>
            <a:r>
              <a:rPr lang="en-US" altLang="zh-CN" dirty="0" smtClean="0"/>
              <a:t>  </a:t>
            </a:r>
            <a:r>
              <a:rPr lang="en-US" altLang="zh-CN" b="1" dirty="0" smtClean="0"/>
              <a:t>    </a:t>
            </a:r>
            <a:r>
              <a:rPr lang="zh-CN" altLang="en-US" sz="2000" b="1" dirty="0" smtClean="0">
                <a:latin typeface="Times New Roman" panose="02020603050405020304" pitchFamily="18" charset="0"/>
                <a:cs typeface="Times New Roman" panose="02020603050405020304" pitchFamily="18" charset="0"/>
              </a:rPr>
              <a:t> </a:t>
            </a:r>
            <a:r>
              <a:rPr lang="en-US" altLang="zh-CN" sz="2000" b="1" dirty="0" smtClean="0">
                <a:latin typeface="Times New Roman" panose="02020603050405020304" pitchFamily="18" charset="0"/>
                <a:cs typeface="Times New Roman" panose="02020603050405020304" pitchFamily="18" charset="0"/>
              </a:rPr>
              <a:t>EGCG </a:t>
            </a:r>
            <a:r>
              <a:rPr lang="zh-CN" altLang="en-US" sz="2000" b="1" dirty="0" smtClean="0">
                <a:latin typeface="Times New Roman" panose="02020603050405020304" pitchFamily="18" charset="0"/>
                <a:cs typeface="Times New Roman" panose="02020603050405020304" pitchFamily="18" charset="0"/>
              </a:rPr>
              <a:t>可逆转 </a:t>
            </a:r>
            <a:r>
              <a:rPr lang="en-US" altLang="zh-CN" sz="2000" b="1" dirty="0" smtClean="0">
                <a:latin typeface="Times New Roman" panose="02020603050405020304" pitchFamily="18" charset="0"/>
                <a:cs typeface="Times New Roman" panose="02020603050405020304" pitchFamily="18" charset="0"/>
              </a:rPr>
              <a:t>CUMS </a:t>
            </a:r>
            <a:r>
              <a:rPr lang="zh-CN" altLang="en-US" sz="2000" b="1" dirty="0" smtClean="0">
                <a:latin typeface="Times New Roman" panose="02020603050405020304" pitchFamily="18" charset="0"/>
                <a:cs typeface="Times New Roman" panose="02020603050405020304" pitchFamily="18" charset="0"/>
              </a:rPr>
              <a:t>小鼠海马 </a:t>
            </a:r>
            <a:r>
              <a:rPr lang="en-US" altLang="zh-CN" sz="2000" b="1" dirty="0" smtClean="0">
                <a:latin typeface="Times New Roman" panose="02020603050405020304" pitchFamily="18" charset="0"/>
                <a:cs typeface="Times New Roman" panose="02020603050405020304" pitchFamily="18" charset="0"/>
              </a:rPr>
              <a:t>Bcl-2</a:t>
            </a:r>
            <a:r>
              <a:rPr lang="zh-CN" altLang="en-US" sz="2000" b="1" dirty="0" smtClean="0">
                <a:latin typeface="Times New Roman" panose="02020603050405020304" pitchFamily="18" charset="0"/>
                <a:cs typeface="Times New Roman" panose="02020603050405020304" pitchFamily="18" charset="0"/>
              </a:rPr>
              <a:t>表达的下调及 </a:t>
            </a:r>
            <a:r>
              <a:rPr lang="en-US" altLang="zh-CN" sz="2000" b="1" dirty="0" smtClean="0">
                <a:latin typeface="Times New Roman" panose="02020603050405020304" pitchFamily="18" charset="0"/>
                <a:cs typeface="Times New Roman" panose="02020603050405020304" pitchFamily="18" charset="0"/>
              </a:rPr>
              <a:t>Bax </a:t>
            </a:r>
            <a:r>
              <a:rPr lang="zh-CN" altLang="en-US" sz="2000" b="1" dirty="0" smtClean="0">
                <a:latin typeface="Times New Roman" panose="02020603050405020304" pitchFamily="18" charset="0"/>
                <a:cs typeface="Times New Roman" panose="02020603050405020304" pitchFamily="18" charset="0"/>
              </a:rPr>
              <a:t>表达的上调</a:t>
            </a:r>
            <a:r>
              <a:rPr lang="en-US" altLang="zh-CN" sz="2000" b="1" dirty="0" smtClean="0">
                <a:latin typeface="Times New Roman" panose="02020603050405020304" pitchFamily="18" charset="0"/>
                <a:cs typeface="Times New Roman" panose="02020603050405020304" pitchFamily="18" charset="0"/>
              </a:rPr>
              <a:t>; </a:t>
            </a:r>
            <a:r>
              <a:rPr lang="zh-CN" altLang="en-US" sz="2000" b="1" dirty="0" smtClean="0">
                <a:latin typeface="Times New Roman" panose="02020603050405020304" pitchFamily="18" charset="0"/>
                <a:cs typeface="Times New Roman" panose="02020603050405020304" pitchFamily="18" charset="0"/>
              </a:rPr>
              <a:t>并改善 </a:t>
            </a:r>
            <a:r>
              <a:rPr lang="en-US" altLang="zh-CN" sz="2000" b="1" dirty="0" smtClean="0">
                <a:latin typeface="Times New Roman" panose="02020603050405020304" pitchFamily="18" charset="0"/>
                <a:cs typeface="Times New Roman" panose="02020603050405020304" pitchFamily="18" charset="0"/>
              </a:rPr>
              <a:t>CUMS </a:t>
            </a:r>
            <a:r>
              <a:rPr lang="zh-CN" altLang="en-US" sz="2000" b="1" dirty="0" smtClean="0">
                <a:latin typeface="Times New Roman" panose="02020603050405020304" pitchFamily="18" charset="0"/>
                <a:cs typeface="Times New Roman" panose="02020603050405020304" pitchFamily="18" charset="0"/>
              </a:rPr>
              <a:t>小鼠海马 </a:t>
            </a:r>
            <a:r>
              <a:rPr lang="en-US" altLang="zh-CN" sz="2000" b="1" dirty="0" smtClean="0">
                <a:latin typeface="Times New Roman" panose="02020603050405020304" pitchFamily="18" charset="0"/>
                <a:cs typeface="Times New Roman" panose="02020603050405020304" pitchFamily="18" charset="0"/>
              </a:rPr>
              <a:t>Neu N</a:t>
            </a:r>
            <a:r>
              <a:rPr lang="zh-CN" altLang="en-US" sz="2000" b="1" dirty="0" smtClean="0">
                <a:latin typeface="Times New Roman" panose="02020603050405020304" pitchFamily="18" charset="0"/>
                <a:cs typeface="Times New Roman" panose="02020603050405020304" pitchFamily="18" charset="0"/>
              </a:rPr>
              <a:t>表达的降低。提示 </a:t>
            </a:r>
            <a:r>
              <a:rPr lang="en-US" altLang="zh-CN" sz="2000" b="1" dirty="0" smtClean="0">
                <a:latin typeface="Times New Roman" panose="02020603050405020304" pitchFamily="18" charset="0"/>
                <a:cs typeface="Times New Roman" panose="02020603050405020304" pitchFamily="18" charset="0"/>
              </a:rPr>
              <a:t>EGCG </a:t>
            </a:r>
            <a:r>
              <a:rPr lang="zh-CN" altLang="en-US" sz="2000" b="1" dirty="0" smtClean="0">
                <a:latin typeface="Times New Roman" panose="02020603050405020304" pitchFamily="18" charset="0"/>
                <a:cs typeface="Times New Roman" panose="02020603050405020304" pitchFamily="18" charset="0"/>
              </a:rPr>
              <a:t>可抑制 </a:t>
            </a:r>
            <a:r>
              <a:rPr lang="en-US" altLang="zh-CN" sz="2000" b="1" dirty="0" smtClean="0">
                <a:latin typeface="Times New Roman" panose="02020603050405020304" pitchFamily="18" charset="0"/>
                <a:cs typeface="Times New Roman" panose="02020603050405020304" pitchFamily="18" charset="0"/>
              </a:rPr>
              <a:t>CUMS </a:t>
            </a:r>
            <a:r>
              <a:rPr lang="zh-CN" altLang="en-US" sz="2000" b="1" dirty="0" smtClean="0">
                <a:latin typeface="Times New Roman" panose="02020603050405020304" pitchFamily="18" charset="0"/>
                <a:cs typeface="Times New Roman" panose="02020603050405020304" pitchFamily="18" charset="0"/>
              </a:rPr>
              <a:t>所诱导的细胞凋亡，从而保护海马神经元，发挥抗抑郁作用。</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sp>
        <p:nvSpPr>
          <p:cNvPr id="4" name="流程图: 可选过程 3"/>
          <p:cNvSpPr/>
          <p:nvPr/>
        </p:nvSpPr>
        <p:spPr>
          <a:xfrm>
            <a:off x="1257300" y="610870"/>
            <a:ext cx="6629400" cy="60960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191000" y="685800"/>
            <a:ext cx="2934970" cy="460375"/>
          </a:xfrm>
          <a:prstGeom prst="rect">
            <a:avLst/>
          </a:prstGeom>
        </p:spPr>
        <p:txBody>
          <a:bodyPr wrap="square">
            <a:spAutoFit/>
          </a:bodyPr>
          <a:lstStyle/>
          <a:p>
            <a:r>
              <a:rPr lang="zh-CN" sz="2400" b="1" dirty="0" smtClean="0"/>
              <a:t>结论</a:t>
            </a:r>
          </a:p>
        </p:txBody>
      </p:sp>
      <p:sp>
        <p:nvSpPr>
          <p:cNvPr id="2" name="矩形 1"/>
          <p:cNvSpPr/>
          <p:nvPr/>
        </p:nvSpPr>
        <p:spPr>
          <a:xfrm>
            <a:off x="601345" y="2397760"/>
            <a:ext cx="8087360" cy="1845310"/>
          </a:xfrm>
          <a:prstGeom prst="rect">
            <a:avLst/>
          </a:prstGeom>
        </p:spPr>
        <p:txBody>
          <a:bodyPr wrap="square">
            <a:spAutoFit/>
          </a:bodyPr>
          <a:lstStyle/>
          <a:p>
            <a:pPr>
              <a:lnSpc>
                <a:spcPct val="190000"/>
              </a:lnSpc>
            </a:pPr>
            <a:r>
              <a:rPr lang="en-US" altLang="zh-CN" sz="2000" b="1" dirty="0" smtClean="0">
                <a:latin typeface="Times New Roman" panose="02020603050405020304" pitchFamily="18" charset="0"/>
                <a:cs typeface="Times New Roman" panose="02020603050405020304" pitchFamily="18" charset="0"/>
              </a:rPr>
              <a:t>        综上所述，本研究通过建立小鼠 CUMS 模型，发现 EGCG能改善 CUMS 小鼠的抑郁样症状，其机制可能是通过作用于BDNF / Trk B 信号通路，从而缓解细胞凋亡，抑制小鼠海马神经元损伤而发挥作用。</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3" cstate="print"/>
          <a:stretch>
            <a:fillRect/>
          </a:stretch>
        </p:blipFill>
        <p:spPr>
          <a:xfrm>
            <a:off x="0" y="0"/>
            <a:ext cx="9144000" cy="6858000"/>
          </a:xfrm>
          <a:prstGeom prst="rect">
            <a:avLst/>
          </a:prstGeom>
          <a:noFill/>
          <a:ln w="9525">
            <a:noFill/>
          </a:ln>
        </p:spPr>
      </p:pic>
      <p:sp>
        <p:nvSpPr>
          <p:cNvPr id="4" name="矩形 3"/>
          <p:cNvSpPr/>
          <p:nvPr/>
        </p:nvSpPr>
        <p:spPr>
          <a:xfrm>
            <a:off x="685800" y="609600"/>
            <a:ext cx="6096000" cy="955903"/>
          </a:xfrm>
          <a:prstGeom prst="rect">
            <a:avLst/>
          </a:prstGeom>
        </p:spPr>
        <p:txBody>
          <a:bodyPr wrap="square">
            <a:spAutoFit/>
          </a:bodyPr>
          <a:lstStyle/>
          <a:p>
            <a:pPr>
              <a:lnSpc>
                <a:spcPct val="150000"/>
              </a:lnSpc>
            </a:pPr>
            <a:r>
              <a:rPr lang="zh-CN" altLang="en-US" sz="2000" dirty="0" smtClean="0">
                <a:latin typeface="Times New Roman" pitchFamily="18" charset="0"/>
                <a:cs typeface="Times New Roman" pitchFamily="18" charset="0"/>
              </a:rPr>
              <a:t>神经元标记物 </a:t>
            </a:r>
            <a:r>
              <a:rPr lang="en-US" altLang="zh-CN" sz="2000" dirty="0" smtClean="0">
                <a:latin typeface="Times New Roman" pitchFamily="18" charset="0"/>
                <a:cs typeface="Times New Roman" pitchFamily="18" charset="0"/>
              </a:rPr>
              <a:t>Neu </a:t>
            </a:r>
            <a:r>
              <a:rPr lang="en-US" altLang="zh-CN" sz="2000" dirty="0" smtClean="0">
                <a:latin typeface="Times New Roman" pitchFamily="18" charset="0"/>
                <a:cs typeface="Times New Roman" pitchFamily="18" charset="0"/>
              </a:rPr>
              <a:t>N</a:t>
            </a:r>
          </a:p>
          <a:p>
            <a:pPr>
              <a:lnSpc>
                <a:spcPct val="150000"/>
              </a:lnSpc>
            </a:pPr>
            <a:r>
              <a:rPr lang="zh-CN" altLang="en-US" sz="2000" dirty="0" smtClean="0">
                <a:latin typeface="Times New Roman" pitchFamily="18" charset="0"/>
                <a:cs typeface="Times New Roman" pitchFamily="18" charset="0"/>
              </a:rPr>
              <a:t>神</a:t>
            </a:r>
            <a:r>
              <a:rPr lang="zh-CN" altLang="en-US" sz="2000" dirty="0" smtClean="0">
                <a:latin typeface="Times New Roman" pitchFamily="18" charset="0"/>
                <a:cs typeface="Times New Roman" pitchFamily="18" charset="0"/>
              </a:rPr>
              <a:t>经元核</a:t>
            </a:r>
            <a:r>
              <a:rPr lang="en-US" altLang="zh-CN" sz="2000" dirty="0" smtClean="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Neuronal nuclei, Neu N)  </a:t>
            </a:r>
            <a:endParaRPr lang="zh-CN" altLang="en-US" sz="2000" dirty="0" smtClean="0">
              <a:latin typeface="Times New Roman" pitchFamily="18" charset="0"/>
              <a:cs typeface="Times New Roman" pitchFamily="18" charset="0"/>
            </a:endParaRPr>
          </a:p>
        </p:txBody>
      </p:sp>
      <p:sp>
        <p:nvSpPr>
          <p:cNvPr id="5" name="TextBox 4"/>
          <p:cNvSpPr txBox="1"/>
          <p:nvPr/>
        </p:nvSpPr>
        <p:spPr>
          <a:xfrm>
            <a:off x="762000" y="2133600"/>
            <a:ext cx="6858000" cy="923330"/>
          </a:xfrm>
          <a:prstGeom prst="rect">
            <a:avLst/>
          </a:prstGeom>
          <a:noFill/>
        </p:spPr>
        <p:txBody>
          <a:bodyPr wrap="square" rtlCol="0">
            <a:spAutoFit/>
          </a:bodyPr>
          <a:lstStyle/>
          <a:p>
            <a:r>
              <a:rPr lang="zh-CN" altLang="en-US" dirty="0" smtClean="0"/>
              <a:t>检</a:t>
            </a:r>
            <a:r>
              <a:rPr lang="zh-CN" altLang="en-US" dirty="0" smtClean="0"/>
              <a:t>测细胞内蛋白的表达含量，成熟神经元标记物，检测海马细胞核的表达情况，模型组的</a:t>
            </a:r>
            <a:r>
              <a:rPr lang="en-US" altLang="zh-CN" dirty="0" smtClean="0">
                <a:latin typeface="Times New Roman" pitchFamily="18" charset="0"/>
                <a:cs typeface="Times New Roman" pitchFamily="18" charset="0"/>
              </a:rPr>
              <a:t>Neu </a:t>
            </a:r>
            <a:r>
              <a:rPr lang="en-US" altLang="zh-CN" dirty="0" smtClean="0">
                <a:latin typeface="Times New Roman" pitchFamily="18" charset="0"/>
                <a:cs typeface="Times New Roman" pitchFamily="18" charset="0"/>
              </a:rPr>
              <a:t>N</a:t>
            </a:r>
            <a:r>
              <a:rPr lang="zh-CN" altLang="en-US" dirty="0" smtClean="0">
                <a:latin typeface="Times New Roman" pitchFamily="18" charset="0"/>
                <a:cs typeface="Times New Roman" pitchFamily="18" charset="0"/>
              </a:rPr>
              <a:t>蛋白表达量减少 说明海马神经元是有损伤的</a:t>
            </a:r>
            <a:endParaRPr lang="zh-CN" altLang="en-US" dirty="0"/>
          </a:p>
        </p:txBody>
      </p:sp>
      <p:sp>
        <p:nvSpPr>
          <p:cNvPr id="6" name="矩形 5"/>
          <p:cNvSpPr/>
          <p:nvPr/>
        </p:nvSpPr>
        <p:spPr>
          <a:xfrm>
            <a:off x="838200" y="3886200"/>
            <a:ext cx="2546466" cy="369332"/>
          </a:xfrm>
          <a:prstGeom prst="rect">
            <a:avLst/>
          </a:prstGeom>
        </p:spPr>
        <p:txBody>
          <a:bodyPr wrap="none">
            <a:spAutoFit/>
          </a:bodyPr>
          <a:lstStyle/>
          <a:p>
            <a:r>
              <a:rPr lang="en-US" altLang="zh-CN" b="1" dirty="0" smtClean="0">
                <a:latin typeface="Times New Roman" panose="02020603050405020304" pitchFamily="18" charset="0"/>
                <a:cs typeface="Times New Roman" panose="02020603050405020304" pitchFamily="18" charset="0"/>
              </a:rPr>
              <a:t>BDNF / Trk B 信号通路</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jpg"/>
          <p:cNvPicPr>
            <a:picLocks noChangeAspect="1"/>
          </p:cNvPicPr>
          <p:nvPr/>
        </p:nvPicPr>
        <p:blipFill>
          <a:blip r:embed="rId2" cstate="print"/>
          <a:stretch>
            <a:fillRect/>
          </a:stretch>
        </p:blipFill>
        <p:spPr>
          <a:xfrm>
            <a:off x="-1587" y="-1587"/>
            <a:ext cx="9144000" cy="6858000"/>
          </a:xfrm>
          <a:prstGeom prst="rect">
            <a:avLst/>
          </a:prstGeom>
          <a:noFill/>
          <a:ln w="9525">
            <a:noFill/>
          </a:ln>
        </p:spPr>
      </p:pic>
      <p:sp>
        <p:nvSpPr>
          <p:cNvPr id="5" name="矩形 4"/>
          <p:cNvSpPr/>
          <p:nvPr/>
        </p:nvSpPr>
        <p:spPr>
          <a:xfrm>
            <a:off x="457200" y="609600"/>
            <a:ext cx="4379469" cy="584775"/>
          </a:xfrm>
          <a:prstGeom prst="rect">
            <a:avLst/>
          </a:prstGeom>
        </p:spPr>
        <p:txBody>
          <a:bodyPr wrap="none">
            <a:spAutoFit/>
          </a:bodyPr>
          <a:lstStyle/>
          <a:p>
            <a:r>
              <a:rPr lang="en-US" altLang="zh-CN" sz="3200" b="1" dirty="0" smtClean="0">
                <a:latin typeface="Times New Roman" panose="02020603050405020304" pitchFamily="18" charset="0"/>
                <a:cs typeface="Times New Roman" panose="02020603050405020304" pitchFamily="18" charset="0"/>
              </a:rPr>
              <a:t>BDNF / Trk B 信号通路</a:t>
            </a:r>
            <a:endParaRPr lang="zh-CN" altLang="en-US" sz="3200" dirty="0"/>
          </a:p>
        </p:txBody>
      </p:sp>
      <p:sp>
        <p:nvSpPr>
          <p:cNvPr id="6" name="矩形 5"/>
          <p:cNvSpPr/>
          <p:nvPr/>
        </p:nvSpPr>
        <p:spPr>
          <a:xfrm>
            <a:off x="609600" y="1828800"/>
            <a:ext cx="4572000" cy="3970318"/>
          </a:xfrm>
          <a:prstGeom prst="rect">
            <a:avLst/>
          </a:prstGeom>
        </p:spPr>
        <p:txBody>
          <a:bodyPr>
            <a:spAutoFit/>
          </a:bodyPr>
          <a:lstStyle/>
          <a:p>
            <a:r>
              <a:rPr lang="zh-CN" altLang="en-US" dirty="0" smtClean="0"/>
              <a:t>脑源性神经营养因子</a:t>
            </a:r>
            <a:r>
              <a:rPr lang="en-US" altLang="zh-CN" dirty="0" smtClean="0"/>
              <a:t>(brain-derived neurotrophic factor</a:t>
            </a:r>
            <a:r>
              <a:rPr lang="zh-CN" altLang="en-US" dirty="0" smtClean="0"/>
              <a:t>，</a:t>
            </a:r>
            <a:r>
              <a:rPr lang="en-US" altLang="zh-CN" dirty="0" smtClean="0"/>
              <a:t>BDNF)</a:t>
            </a:r>
            <a:r>
              <a:rPr lang="zh-CN" altLang="en-US" dirty="0" smtClean="0"/>
              <a:t>是</a:t>
            </a:r>
            <a:r>
              <a:rPr lang="en-US" altLang="zh-CN" dirty="0" smtClean="0"/>
              <a:t>1982</a:t>
            </a:r>
            <a:r>
              <a:rPr lang="zh-CN" altLang="en-US" dirty="0" smtClean="0"/>
              <a:t>年</a:t>
            </a:r>
            <a:r>
              <a:rPr lang="en-US" altLang="zh-CN" dirty="0" smtClean="0"/>
              <a:t>Barde</a:t>
            </a:r>
            <a:r>
              <a:rPr lang="zh-CN" altLang="en-US" dirty="0" smtClean="0"/>
              <a:t>等首先在猪脑中发现的一种具有神经营养作用的蛋白质。脑源性神经营养因子及其受体在神经系统广泛表达。一种小分子二聚体蛋白质</a:t>
            </a:r>
            <a:r>
              <a:rPr lang="en-US" altLang="zh-CN" dirty="0" smtClean="0"/>
              <a:t>BDNF</a:t>
            </a:r>
            <a:r>
              <a:rPr lang="zh-CN" altLang="en-US" dirty="0" smtClean="0"/>
              <a:t>结构、分布及信号转导</a:t>
            </a:r>
            <a:r>
              <a:rPr lang="en-US" altLang="zh-CN" dirty="0" smtClean="0"/>
              <a:t>BDNF</a:t>
            </a:r>
            <a:r>
              <a:rPr lang="zh-CN" altLang="en-US" dirty="0" smtClean="0"/>
              <a:t>分子单体是由</a:t>
            </a:r>
            <a:r>
              <a:rPr lang="en-US" altLang="zh-CN" dirty="0" smtClean="0"/>
              <a:t>119</a:t>
            </a:r>
            <a:r>
              <a:rPr lang="zh-CN" altLang="en-US" dirty="0" smtClean="0"/>
              <a:t>个氨基酸残基组成的分泌型成熟多肽，蛋白等电点为</a:t>
            </a:r>
            <a:r>
              <a:rPr lang="en-US" altLang="zh-CN" dirty="0" smtClean="0"/>
              <a:t>9.99,</a:t>
            </a:r>
            <a:r>
              <a:rPr lang="zh-CN" altLang="en-US" dirty="0" smtClean="0"/>
              <a:t>相对分子质量为</a:t>
            </a:r>
            <a:r>
              <a:rPr lang="en-US" altLang="zh-CN" dirty="0" smtClean="0"/>
              <a:t>3.5×103,</a:t>
            </a:r>
            <a:r>
              <a:rPr lang="zh-CN" altLang="en-US" dirty="0" smtClean="0"/>
              <a:t>主要由</a:t>
            </a:r>
            <a:r>
              <a:rPr lang="el-GR" altLang="zh-CN" dirty="0" smtClean="0"/>
              <a:t>β</a:t>
            </a:r>
            <a:r>
              <a:rPr lang="zh-CN" altLang="en-US" dirty="0" smtClean="0"/>
              <a:t>折叠和无规则卷曲二级结构组成，含有</a:t>
            </a:r>
            <a:r>
              <a:rPr lang="en-US" altLang="zh-CN" dirty="0" smtClean="0"/>
              <a:t>3</a:t>
            </a:r>
            <a:r>
              <a:rPr lang="zh-CN" altLang="en-US" dirty="0" smtClean="0"/>
              <a:t>个二硫键，为一种碱性蛋白质。</a:t>
            </a:r>
            <a:r>
              <a:rPr lang="en-US" altLang="zh-CN" dirty="0" smtClean="0"/>
              <a:t>BDNF</a:t>
            </a:r>
            <a:r>
              <a:rPr lang="zh-CN" altLang="en-US" dirty="0" smtClean="0"/>
              <a:t>分布在中枢神经系统、周围神经系统、内分泌系统、骨和软骨组织等广泛区域内，但主要是在中枢神经系统内表达，其中海马和皮质的含量最高。</a:t>
            </a:r>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8600" y="228600"/>
            <a:ext cx="8686800" cy="2862322"/>
          </a:xfrm>
          <a:prstGeom prst="rect">
            <a:avLst/>
          </a:prstGeom>
        </p:spPr>
        <p:txBody>
          <a:bodyPr wrap="square">
            <a:spAutoFit/>
          </a:bodyPr>
          <a:lstStyle/>
          <a:p>
            <a:r>
              <a:rPr lang="en-US" altLang="zh-CN" dirty="0" smtClean="0"/>
              <a:t>BDNF</a:t>
            </a:r>
            <a:r>
              <a:rPr lang="zh-CN" altLang="en-US" dirty="0" smtClean="0"/>
              <a:t>是体内含量最多的</a:t>
            </a:r>
            <a:r>
              <a:rPr lang="zh-CN" altLang="en-US" dirty="0" smtClean="0">
                <a:hlinkClick r:id="rId2"/>
              </a:rPr>
              <a:t>神经</a:t>
            </a:r>
            <a:r>
              <a:rPr lang="zh-CN" altLang="en-US" dirty="0" smtClean="0"/>
              <a:t>营养因子，它通过与</a:t>
            </a:r>
            <a:r>
              <a:rPr lang="en-US" altLang="zh-CN" dirty="0" smtClean="0"/>
              <a:t>TrkB(</a:t>
            </a:r>
            <a:r>
              <a:rPr lang="zh-CN" altLang="en-US" dirty="0" smtClean="0"/>
              <a:t>酪氨酸激酶 </a:t>
            </a:r>
            <a:r>
              <a:rPr lang="en-US" altLang="zh-CN" dirty="0" smtClean="0"/>
              <a:t>B)</a:t>
            </a:r>
            <a:r>
              <a:rPr lang="zh-CN" altLang="en-US" dirty="0" smtClean="0"/>
              <a:t>的结合而发挥作用。</a:t>
            </a:r>
            <a:r>
              <a:rPr lang="en-US" altLang="zh-CN" dirty="0" smtClean="0"/>
              <a:t>TrkB</a:t>
            </a:r>
            <a:r>
              <a:rPr lang="zh-CN" altLang="en-US" dirty="0" smtClean="0"/>
              <a:t>的胞内区域具有内在的酪氨酸激酶活性，</a:t>
            </a:r>
            <a:r>
              <a:rPr lang="en-US" altLang="zh-CN" dirty="0" smtClean="0"/>
              <a:t>BDNF</a:t>
            </a:r>
            <a:r>
              <a:rPr lang="zh-CN" altLang="en-US" dirty="0" smtClean="0"/>
              <a:t>与</a:t>
            </a:r>
            <a:r>
              <a:rPr lang="en-US" altLang="zh-CN" dirty="0" smtClean="0"/>
              <a:t>TrkB</a:t>
            </a:r>
            <a:r>
              <a:rPr lang="zh-CN" altLang="en-US" dirty="0" smtClean="0"/>
              <a:t>结合后激活胞内区域，引起</a:t>
            </a:r>
            <a:r>
              <a:rPr lang="en-US" altLang="zh-CN" dirty="0" smtClean="0"/>
              <a:t>TrkB</a:t>
            </a:r>
            <a:r>
              <a:rPr lang="zh-CN" altLang="en-US" dirty="0" smtClean="0"/>
              <a:t>自身磷酸化作用增强，进而激活</a:t>
            </a:r>
            <a:r>
              <a:rPr lang="en-US" altLang="zh-CN" dirty="0" smtClean="0"/>
              <a:t>Ras-MAPK</a:t>
            </a:r>
            <a:r>
              <a:rPr lang="zh-CN" altLang="en-US" dirty="0" smtClean="0"/>
              <a:t>通路，最后在</a:t>
            </a:r>
            <a:r>
              <a:rPr lang="en-US" altLang="zh-CN" dirty="0" smtClean="0"/>
              <a:t>CAMP</a:t>
            </a:r>
            <a:r>
              <a:rPr lang="zh-CN" altLang="en-US" dirty="0" smtClean="0"/>
              <a:t>反应元件结合蛋白</a:t>
            </a:r>
            <a:r>
              <a:rPr lang="en-US" altLang="zh-CN" dirty="0" smtClean="0"/>
              <a:t>(CREB)</a:t>
            </a:r>
            <a:r>
              <a:rPr lang="zh-CN" altLang="en-US" dirty="0" smtClean="0"/>
              <a:t>的丝氨酸位点激活</a:t>
            </a:r>
            <a:r>
              <a:rPr lang="en-US" altLang="zh-CN" dirty="0" smtClean="0"/>
              <a:t>CREB</a:t>
            </a:r>
            <a:r>
              <a:rPr lang="zh-CN" altLang="en-US" dirty="0" smtClean="0"/>
              <a:t>。</a:t>
            </a:r>
            <a:r>
              <a:rPr lang="en-US" altLang="zh-CN" dirty="0" smtClean="0"/>
              <a:t>CREB</a:t>
            </a:r>
            <a:r>
              <a:rPr lang="zh-CN" altLang="en-US" dirty="0" smtClean="0"/>
              <a:t>通过增加</a:t>
            </a:r>
            <a:r>
              <a:rPr lang="en-US" altLang="zh-CN" dirty="0" smtClean="0"/>
              <a:t>BDNF</a:t>
            </a:r>
            <a:r>
              <a:rPr lang="zh-CN" altLang="en-US" dirty="0" smtClean="0"/>
              <a:t>基因及抗凋亡蛋白基因</a:t>
            </a:r>
            <a:r>
              <a:rPr lang="en-US" altLang="zh-CN" dirty="0" smtClean="0"/>
              <a:t>BCL-2</a:t>
            </a:r>
            <a:r>
              <a:rPr lang="zh-CN" altLang="en-US" dirty="0" smtClean="0"/>
              <a:t>的表达，来促进神经细胞生存，增加突触可塑性及神经发生。作用方式具体如下</a:t>
            </a:r>
            <a:r>
              <a:rPr lang="en-US" altLang="zh-CN" dirty="0" smtClean="0"/>
              <a:t>:(1)</a:t>
            </a:r>
            <a:r>
              <a:rPr lang="zh-CN" altLang="en-US" dirty="0" smtClean="0"/>
              <a:t>增加突触可塑性，进而影响长时程增强</a:t>
            </a:r>
            <a:r>
              <a:rPr lang="en-US" altLang="zh-CN" dirty="0" smtClean="0"/>
              <a:t>(long-term-ptentiati</a:t>
            </a:r>
            <a:r>
              <a:rPr lang="zh-CN" altLang="en-US" dirty="0" smtClean="0"/>
              <a:t>，</a:t>
            </a:r>
            <a:r>
              <a:rPr lang="en-US" altLang="zh-CN" dirty="0" smtClean="0"/>
              <a:t>nLTP)</a:t>
            </a:r>
            <a:r>
              <a:rPr lang="zh-CN" altLang="en-US" dirty="0" smtClean="0"/>
              <a:t>，后者是学习过程和记忆形成</a:t>
            </a:r>
            <a:r>
              <a:rPr lang="en-US" altLang="zh-CN" dirty="0" smtClean="0"/>
              <a:t>(</a:t>
            </a:r>
            <a:r>
              <a:rPr lang="zh-CN" altLang="en-US" dirty="0" smtClean="0"/>
              <a:t>第二级记忆</a:t>
            </a:r>
            <a:r>
              <a:rPr lang="en-US" altLang="zh-CN" dirty="0" smtClean="0"/>
              <a:t>)</a:t>
            </a:r>
            <a:r>
              <a:rPr lang="zh-CN" altLang="en-US" dirty="0" smtClean="0"/>
              <a:t>过程的基础。</a:t>
            </a:r>
            <a:r>
              <a:rPr lang="en-US" altLang="zh-CN" dirty="0" smtClean="0"/>
              <a:t>(2)</a:t>
            </a:r>
            <a:r>
              <a:rPr lang="zh-CN" altLang="en-US" dirty="0" smtClean="0"/>
              <a:t>促进神经发生尤其是海马的神经发生，</a:t>
            </a:r>
            <a:r>
              <a:rPr lang="en-US" altLang="zh-CN" dirty="0" smtClean="0"/>
              <a:t>Ernfors</a:t>
            </a:r>
            <a:r>
              <a:rPr lang="zh-CN" altLang="en-US" dirty="0" smtClean="0"/>
              <a:t>等</a:t>
            </a:r>
            <a:r>
              <a:rPr lang="en-US" altLang="zh-CN" dirty="0" smtClean="0"/>
              <a:t>[5]</a:t>
            </a:r>
            <a:r>
              <a:rPr lang="zh-CN" altLang="en-US" dirty="0" smtClean="0"/>
              <a:t>发现，</a:t>
            </a:r>
            <a:r>
              <a:rPr lang="en-US" altLang="zh-CN" dirty="0" smtClean="0"/>
              <a:t>BDNF</a:t>
            </a:r>
            <a:r>
              <a:rPr lang="zh-CN" altLang="en-US" dirty="0" smtClean="0"/>
              <a:t>基因敲除的杂合子小鼠，其神经病变的发生比野生型小鼠减少许多</a:t>
            </a:r>
            <a:r>
              <a:rPr lang="en-US" altLang="zh-CN" dirty="0" smtClean="0"/>
              <a:t>c.</a:t>
            </a:r>
            <a:r>
              <a:rPr lang="zh-CN" altLang="en-US" dirty="0" smtClean="0"/>
              <a:t>促进细胞生存的作用，主要体现在对各种神经元，尤其是对</a:t>
            </a:r>
            <a:r>
              <a:rPr lang="en-US" altLang="zh-CN" dirty="0" smtClean="0"/>
              <a:t>5-</a:t>
            </a:r>
            <a:r>
              <a:rPr lang="zh-CN" altLang="en-US" dirty="0" smtClean="0"/>
              <a:t>羟色胺</a:t>
            </a:r>
            <a:r>
              <a:rPr lang="en-US" altLang="zh-CN" dirty="0" smtClean="0"/>
              <a:t>(5-HT)</a:t>
            </a:r>
            <a:r>
              <a:rPr lang="zh-CN" altLang="en-US" dirty="0" smtClean="0"/>
              <a:t>和多巴胺</a:t>
            </a:r>
            <a:r>
              <a:rPr lang="en-US" altLang="zh-CN" dirty="0" smtClean="0"/>
              <a:t>(DA)</a:t>
            </a:r>
            <a:r>
              <a:rPr lang="zh-CN" altLang="en-US" dirty="0" smtClean="0"/>
              <a:t>能神经元的发育分化与生长再生具有维持和促进作用。</a:t>
            </a:r>
            <a:endParaRPr lang="zh-CN" altLang="en-US" dirty="0"/>
          </a:p>
        </p:txBody>
      </p:sp>
      <p:sp>
        <p:nvSpPr>
          <p:cNvPr id="5" name="矩形 4"/>
          <p:cNvSpPr/>
          <p:nvPr/>
        </p:nvSpPr>
        <p:spPr>
          <a:xfrm>
            <a:off x="0" y="3352800"/>
            <a:ext cx="9142413" cy="3139321"/>
          </a:xfrm>
          <a:prstGeom prst="rect">
            <a:avLst/>
          </a:prstGeom>
        </p:spPr>
        <p:txBody>
          <a:bodyPr wrap="square">
            <a:spAutoFit/>
          </a:bodyPr>
          <a:lstStyle/>
          <a:p>
            <a:r>
              <a:rPr lang="en-US" altLang="zh-CN" dirty="0" smtClean="0"/>
              <a:t>BDNF</a:t>
            </a:r>
            <a:r>
              <a:rPr lang="zh-CN" altLang="en-US" dirty="0" smtClean="0"/>
              <a:t>不仅有可以和</a:t>
            </a:r>
            <a:r>
              <a:rPr lang="en-US" altLang="zh-CN" dirty="0" smtClean="0"/>
              <a:t>Trk</a:t>
            </a:r>
            <a:r>
              <a:rPr lang="zh-CN" altLang="en-US" dirty="0" smtClean="0"/>
              <a:t>家族这样有着强亲和力的受体</a:t>
            </a:r>
            <a:r>
              <a:rPr lang="en-US" altLang="zh-CN" dirty="0" smtClean="0"/>
              <a:t>(TrkA</a:t>
            </a:r>
            <a:r>
              <a:rPr lang="zh-CN" altLang="en-US" dirty="0" smtClean="0"/>
              <a:t>、</a:t>
            </a:r>
            <a:r>
              <a:rPr lang="en-US" altLang="zh-CN" dirty="0" smtClean="0"/>
              <a:t>TrkB</a:t>
            </a:r>
            <a:r>
              <a:rPr lang="zh-CN" altLang="en-US" dirty="0" smtClean="0"/>
              <a:t>、</a:t>
            </a:r>
            <a:r>
              <a:rPr lang="en-US" altLang="zh-CN" dirty="0" smtClean="0"/>
              <a:t>TrkC)</a:t>
            </a:r>
            <a:r>
              <a:rPr lang="zh-CN" altLang="en-US" dirty="0" smtClean="0"/>
              <a:t>结合还可以和分子量为</a:t>
            </a:r>
            <a:r>
              <a:rPr lang="en-US" altLang="zh-CN" dirty="0" smtClean="0"/>
              <a:t>75 kD</a:t>
            </a:r>
            <a:r>
              <a:rPr lang="zh-CN" altLang="en-US" dirty="0" smtClean="0"/>
              <a:t>的肿瘤坏死因子家族中的成员一神经营养素受体</a:t>
            </a:r>
            <a:r>
              <a:rPr lang="en-US" altLang="zh-CN" dirty="0" smtClean="0"/>
              <a:t>(P75 neurotrophin receptor)</a:t>
            </a:r>
            <a:r>
              <a:rPr lang="zh-CN" altLang="en-US" dirty="0" smtClean="0"/>
              <a:t>作用，发挥相应的生物学效应。</a:t>
            </a:r>
            <a:r>
              <a:rPr lang="en-US" altLang="zh-CN" dirty="0" smtClean="0"/>
              <a:t>P75</a:t>
            </a:r>
            <a:r>
              <a:rPr lang="zh-CN" altLang="en-US" dirty="0" smtClean="0"/>
              <a:t>受体则不是神经营养因子</a:t>
            </a:r>
            <a:r>
              <a:rPr lang="en-US" altLang="zh-CN" dirty="0" smtClean="0"/>
              <a:t>(neuro-trophins</a:t>
            </a:r>
            <a:r>
              <a:rPr lang="zh-CN" altLang="en-US" dirty="0" smtClean="0"/>
              <a:t>，</a:t>
            </a:r>
            <a:r>
              <a:rPr lang="en-US" altLang="zh-CN" dirty="0" smtClean="0"/>
              <a:t>NTs)</a:t>
            </a:r>
            <a:r>
              <a:rPr lang="zh-CN" altLang="en-US" dirty="0" smtClean="0"/>
              <a:t>发挥功能所必须。</a:t>
            </a:r>
            <a:r>
              <a:rPr lang="en-US" altLang="zh-CN" dirty="0" smtClean="0"/>
              <a:t>P75</a:t>
            </a:r>
            <a:r>
              <a:rPr lang="zh-CN" altLang="en-US" dirty="0" smtClean="0"/>
              <a:t>的作用可能在于增强</a:t>
            </a:r>
            <a:r>
              <a:rPr lang="en-US" altLang="zh-CN" dirty="0" smtClean="0"/>
              <a:t>trk</a:t>
            </a:r>
            <a:r>
              <a:rPr lang="zh-CN" altLang="en-US" dirty="0" smtClean="0"/>
              <a:t>受体与</a:t>
            </a:r>
            <a:r>
              <a:rPr lang="en-US" altLang="zh-CN" dirty="0" smtClean="0"/>
              <a:t>NTs</a:t>
            </a:r>
            <a:r>
              <a:rPr lang="zh-CN" altLang="en-US" dirty="0" smtClean="0"/>
              <a:t>的亲和力，有利于神经末梢摄取和逆行转运。</a:t>
            </a:r>
            <a:r>
              <a:rPr lang="en-US" altLang="zh-CN" dirty="0" smtClean="0"/>
              <a:t>BDNF</a:t>
            </a:r>
            <a:r>
              <a:rPr lang="zh-CN" altLang="en-US" dirty="0" smtClean="0"/>
              <a:t>发挥其生物学作用有赖于其特异性受体结合，在神经细胞膜上至少有</a:t>
            </a:r>
            <a:r>
              <a:rPr lang="en-US" altLang="zh-CN" dirty="0" smtClean="0"/>
              <a:t>trkB</a:t>
            </a:r>
            <a:r>
              <a:rPr lang="zh-CN" altLang="en-US" dirty="0" smtClean="0"/>
              <a:t>和</a:t>
            </a:r>
            <a:r>
              <a:rPr lang="en-US" altLang="zh-CN" dirty="0" smtClean="0"/>
              <a:t>P75</a:t>
            </a:r>
            <a:r>
              <a:rPr lang="zh-CN" altLang="en-US" dirty="0" smtClean="0"/>
              <a:t>两种</a:t>
            </a:r>
            <a:r>
              <a:rPr lang="en-US" altLang="zh-CN" dirty="0" smtClean="0"/>
              <a:t>BDNF</a:t>
            </a:r>
            <a:r>
              <a:rPr lang="zh-CN" altLang="en-US" dirty="0" smtClean="0"/>
              <a:t>受体，</a:t>
            </a:r>
            <a:r>
              <a:rPr lang="en-US" altLang="zh-CN" dirty="0" smtClean="0"/>
              <a:t>P75</a:t>
            </a:r>
            <a:r>
              <a:rPr lang="zh-CN" altLang="en-US" dirty="0" smtClean="0"/>
              <a:t>则为</a:t>
            </a:r>
            <a:r>
              <a:rPr lang="en-US" altLang="zh-CN" dirty="0" smtClean="0"/>
              <a:t>BDNF</a:t>
            </a:r>
            <a:r>
              <a:rPr lang="zh-CN" altLang="en-US" dirty="0" smtClean="0"/>
              <a:t>低亲和力蛋白受体，且可与任何一种</a:t>
            </a:r>
            <a:r>
              <a:rPr lang="en-US" altLang="zh-CN" dirty="0" smtClean="0"/>
              <a:t>NTs</a:t>
            </a:r>
            <a:r>
              <a:rPr lang="zh-CN" altLang="en-US" dirty="0" smtClean="0"/>
              <a:t>类物质结合，在脑中的含量高于</a:t>
            </a:r>
            <a:r>
              <a:rPr lang="en-US" altLang="zh-CN" dirty="0" smtClean="0"/>
              <a:t>trkB</a:t>
            </a:r>
            <a:r>
              <a:rPr lang="zh-CN" altLang="en-US" dirty="0" smtClean="0"/>
              <a:t>，但它对</a:t>
            </a:r>
            <a:r>
              <a:rPr lang="en-US" altLang="zh-CN" dirty="0" smtClean="0"/>
              <a:t>BDNF</a:t>
            </a:r>
            <a:r>
              <a:rPr lang="zh-CN" altLang="en-US" dirty="0" smtClean="0"/>
              <a:t>的影响尚不清楚。有推测显示</a:t>
            </a:r>
            <a:r>
              <a:rPr lang="en-US" altLang="zh-CN" dirty="0" smtClean="0"/>
              <a:t>BDNF</a:t>
            </a:r>
            <a:r>
              <a:rPr lang="zh-CN" altLang="en-US" dirty="0" smtClean="0"/>
              <a:t>与</a:t>
            </a:r>
            <a:r>
              <a:rPr lang="en-US" altLang="zh-CN" dirty="0" smtClean="0"/>
              <a:t>P75</a:t>
            </a:r>
            <a:r>
              <a:rPr lang="zh-CN" altLang="en-US" dirty="0" smtClean="0"/>
              <a:t>受体结合，可能通过抑制</a:t>
            </a:r>
            <a:r>
              <a:rPr lang="en-US" altLang="zh-CN" dirty="0" smtClean="0"/>
              <a:t>CaMKn</a:t>
            </a:r>
            <a:r>
              <a:rPr lang="zh-CN" altLang="en-US" dirty="0" smtClean="0"/>
              <a:t>以及</a:t>
            </a:r>
            <a:r>
              <a:rPr lang="en-US" altLang="zh-CN" dirty="0" smtClean="0"/>
              <a:t>MAP-kinase</a:t>
            </a:r>
            <a:r>
              <a:rPr lang="zh-CN" altLang="en-US" dirty="0" smtClean="0"/>
              <a:t>活性，影响囊泡和神经递质的释放，进而影响学习与记忆能力，具体机制还有待于进一步研究。有实验采用</a:t>
            </a:r>
            <a:r>
              <a:rPr lang="en-US" altLang="zh-CN" dirty="0" smtClean="0"/>
              <a:t>P75</a:t>
            </a:r>
            <a:r>
              <a:rPr lang="zh-CN" altLang="en-US" dirty="0" smtClean="0"/>
              <a:t>受体</a:t>
            </a:r>
            <a:r>
              <a:rPr lang="en-US" altLang="zh-CN" dirty="0" smtClean="0"/>
              <a:t>-</a:t>
            </a:r>
            <a:r>
              <a:rPr lang="zh-CN" altLang="en-US" dirty="0" smtClean="0"/>
              <a:t>人、鼠海马神经元培养，结果发现</a:t>
            </a:r>
            <a:r>
              <a:rPr lang="en-US" altLang="zh-CN" dirty="0" smtClean="0"/>
              <a:t>BDNF</a:t>
            </a:r>
            <a:r>
              <a:rPr lang="zh-CN" altLang="en-US" dirty="0" smtClean="0"/>
              <a:t>组与对照组比较，均无显著差异。目前认为</a:t>
            </a:r>
            <a:r>
              <a:rPr lang="en-US" altLang="zh-CN" dirty="0" smtClean="0"/>
              <a:t>P75</a:t>
            </a:r>
            <a:r>
              <a:rPr lang="zh-CN" altLang="en-US" dirty="0" smtClean="0"/>
              <a:t>受体有增强</a:t>
            </a:r>
            <a:r>
              <a:rPr lang="en-US" altLang="zh-CN" dirty="0" smtClean="0"/>
              <a:t>Trk</a:t>
            </a:r>
            <a:r>
              <a:rPr lang="zh-CN" altLang="en-US" dirty="0" smtClean="0"/>
              <a:t>家族受体与</a:t>
            </a:r>
            <a:r>
              <a:rPr lang="en-US" altLang="zh-CN" dirty="0" smtClean="0"/>
              <a:t>BDNF</a:t>
            </a:r>
            <a:r>
              <a:rPr lang="zh-CN" altLang="en-US" dirty="0" smtClean="0"/>
              <a:t>的亲和力作用，其单独与</a:t>
            </a:r>
            <a:r>
              <a:rPr lang="en-US" altLang="zh-CN" dirty="0" smtClean="0"/>
              <a:t>BDNF</a:t>
            </a:r>
            <a:r>
              <a:rPr lang="zh-CN" altLang="en-US" dirty="0" smtClean="0"/>
              <a:t>结合尚未报到有其特殊的生物学功能。</a:t>
            </a:r>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kegg.jp/tmp/search_pathway_text/map04722_org_20211204114213101826.png?"/>
          <p:cNvPicPr>
            <a:picLocks noChangeAspect="1" noChangeArrowheads="1"/>
          </p:cNvPicPr>
          <p:nvPr/>
        </p:nvPicPr>
        <p:blipFill>
          <a:blip r:embed="rId2" cstate="print"/>
          <a:srcRect/>
          <a:stretch>
            <a:fillRect/>
          </a:stretch>
        </p:blipFill>
        <p:spPr bwMode="auto">
          <a:xfrm>
            <a:off x="0" y="0"/>
            <a:ext cx="9281419" cy="7130257"/>
          </a:xfrm>
          <a:prstGeom prst="rect">
            <a:avLst/>
          </a:prstGeom>
          <a:noFill/>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2800</Words>
  <Application>Microsoft Office PowerPoint</Application>
  <PresentationFormat>全屏显示(4:3)</PresentationFormat>
  <Paragraphs>101</Paragraphs>
  <Slides>30</Slides>
  <Notes>25</Notes>
  <HiddenSlides>0</HiddenSlides>
  <MMClips>6</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xbany</cp:lastModifiedBy>
  <cp:revision>328</cp:revision>
  <dcterms:created xsi:type="dcterms:W3CDTF">2021-08-30T00:29:00Z</dcterms:created>
  <dcterms:modified xsi:type="dcterms:W3CDTF">2021-12-04T03:17:15Z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C73A30B1222F47029330D6B7A637FAD5</vt:lpwstr>
  </property>
  <property fmtid="{D5CDD505-2E9C-101B-9397-08002B2CF9AE}" pid="4" name="KSOProductBuildVer">
    <vt:lpwstr>2052-11.1.0.10314</vt:lpwstr>
  </property>
</Properties>
</file>