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1200" r:id="rId4"/>
    <p:sldId id="382" r:id="rId5"/>
    <p:sldId id="719" r:id="rId6"/>
    <p:sldId id="720" r:id="rId8"/>
    <p:sldId id="721" r:id="rId9"/>
    <p:sldId id="724" r:id="rId10"/>
    <p:sldId id="725" r:id="rId11"/>
    <p:sldId id="726" r:id="rId12"/>
    <p:sldId id="723" r:id="rId13"/>
    <p:sldId id="490" r:id="rId14"/>
    <p:sldId id="818" r:id="rId15"/>
    <p:sldId id="730" r:id="rId16"/>
    <p:sldId id="731" r:id="rId17"/>
    <p:sldId id="732" r:id="rId18"/>
    <p:sldId id="915" r:id="rId19"/>
    <p:sldId id="905" r:id="rId20"/>
    <p:sldId id="906" r:id="rId21"/>
    <p:sldId id="733" r:id="rId22"/>
    <p:sldId id="916" r:id="rId23"/>
    <p:sldId id="734" r:id="rId24"/>
    <p:sldId id="1011" r:id="rId25"/>
    <p:sldId id="907" r:id="rId26"/>
    <p:sldId id="908" r:id="rId27"/>
    <p:sldId id="1102" r:id="rId28"/>
    <p:sldId id="525" r:id="rId29"/>
    <p:sldId id="1103" r:id="rId30"/>
    <p:sldId id="1186" r:id="rId31"/>
    <p:sldId id="1187" r:id="rId32"/>
    <p:sldId id="1197" r:id="rId33"/>
    <p:sldId id="1198" r:id="rId34"/>
    <p:sldId id="1199" r:id="rId35"/>
    <p:sldId id="1322" r:id="rId36"/>
    <p:sldId id="1526" r:id="rId37"/>
    <p:sldId id="1616" r:id="rId38"/>
    <p:sldId id="1617" r:id="rId39"/>
    <p:sldId id="1618" r:id="rId40"/>
    <p:sldId id="1619" r:id="rId41"/>
    <p:sldId id="1626" r:id="rId42"/>
    <p:sldId id="1620" r:id="rId43"/>
    <p:sldId id="1627" r:id="rId44"/>
    <p:sldId id="1628" r:id="rId45"/>
    <p:sldId id="1724" r:id="rId46"/>
    <p:sldId id="1621" r:id="rId47"/>
    <p:sldId id="1622" r:id="rId48"/>
    <p:sldId id="1725" r:id="rId49"/>
    <p:sldId id="1729" r:id="rId50"/>
    <p:sldId id="1730" r:id="rId51"/>
    <p:sldId id="1829" r:id="rId52"/>
    <p:sldId id="1834" r:id="rId53"/>
    <p:sldId id="1836" r:id="rId54"/>
    <p:sldId id="1835" r:id="rId55"/>
    <p:sldId id="1837" r:id="rId56"/>
    <p:sldId id="1838" r:id="rId57"/>
    <p:sldId id="1839" r:id="rId58"/>
    <p:sldId id="1840" r:id="rId59"/>
    <p:sldId id="1841" r:id="rId60"/>
    <p:sldId id="1845" r:id="rId61"/>
    <p:sldId id="1846" r:id="rId62"/>
    <p:sldId id="1847" r:id="rId63"/>
    <p:sldId id="1848" r:id="rId64"/>
    <p:sldId id="1851" r:id="rId65"/>
    <p:sldId id="1852" r:id="rId66"/>
    <p:sldId id="1853" r:id="rId67"/>
    <p:sldId id="1857" r:id="rId68"/>
    <p:sldId id="1858" r:id="rId69"/>
    <p:sldId id="1859" r:id="rId70"/>
    <p:sldId id="1860" r:id="rId71"/>
    <p:sldId id="1864" r:id="rId72"/>
    <p:sldId id="1863" r:id="rId73"/>
    <p:sldId id="1866" r:id="rId74"/>
    <p:sldId id="1865" r:id="rId75"/>
    <p:sldId id="1867" r:id="rId76"/>
    <p:sldId id="1868" r:id="rId77"/>
    <p:sldId id="1869" r:id="rId78"/>
    <p:sldId id="1870" r:id="rId79"/>
    <p:sldId id="1871" r:id="rId80"/>
    <p:sldId id="1872" r:id="rId81"/>
    <p:sldId id="1873" r:id="rId82"/>
    <p:sldId id="1874" r:id="rId83"/>
    <p:sldId id="1875" r:id="rId84"/>
    <p:sldId id="1877" r:id="rId85"/>
    <p:sldId id="1878" r:id="rId86"/>
    <p:sldId id="1876" r:id="rId87"/>
    <p:sldId id="1879" r:id="rId88"/>
    <p:sldId id="1883" r:id="rId89"/>
    <p:sldId id="1884" r:id="rId90"/>
    <p:sldId id="1885" r:id="rId91"/>
    <p:sldId id="1888" r:id="rId92"/>
    <p:sldId id="1889" r:id="rId93"/>
    <p:sldId id="1890" r:id="rId94"/>
    <p:sldId id="1891" r:id="rId95"/>
    <p:sldId id="1894" r:id="rId96"/>
    <p:sldId id="1895" r:id="rId97"/>
    <p:sldId id="1896" r:id="rId98"/>
    <p:sldId id="1897" r:id="rId99"/>
    <p:sldId id="1898" r:id="rId100"/>
    <p:sldId id="1899" r:id="rId101"/>
    <p:sldId id="1900" r:id="rId102"/>
    <p:sldId id="1901" r:id="rId103"/>
    <p:sldId id="1902" r:id="rId104"/>
    <p:sldId id="1903" r:id="rId105"/>
    <p:sldId id="1904" r:id="rId106"/>
    <p:sldId id="1905" r:id="rId107"/>
    <p:sldId id="1906" r:id="rId108"/>
    <p:sldId id="1907" r:id="rId109"/>
    <p:sldId id="1912" r:id="rId110"/>
    <p:sldId id="1908" r:id="rId111"/>
    <p:sldId id="1909" r:id="rId112"/>
    <p:sldId id="1917" r:id="rId113"/>
    <p:sldId id="1910" r:id="rId114"/>
    <p:sldId id="1918" r:id="rId115"/>
    <p:sldId id="1913" r:id="rId116"/>
    <p:sldId id="1914" r:id="rId117"/>
    <p:sldId id="653" r:id="rId118"/>
    <p:sldId id="280" r:id="rId119"/>
  </p:sldIdLst>
  <p:sldSz cx="9144000" cy="5143500" type="screen16x9"/>
  <p:notesSz cx="6858000" cy="9144000"/>
  <p:custDataLst>
    <p:tags r:id="rId124"/>
  </p:custDataLst>
  <p:defaultTextStyle>
    <a:defPPr>
      <a:defRPr lang="en-US"/>
    </a:defPPr>
    <a:lvl1pPr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4400" kern="1200">
        <a:solidFill>
          <a:schemeClr val="tx2"/>
        </a:solidFill>
        <a:latin typeface="Arial" panose="020B0604020202020204" pitchFamily="34" charset="0"/>
        <a:ea typeface="宋体" panose="02010600030101010101" pitchFamily="2" charset="-122"/>
        <a:cs typeface="+mn-cs"/>
      </a:defRPr>
    </a:lvl5pPr>
    <a:lvl6pPr marL="22860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6pPr>
    <a:lvl7pPr marL="27432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7pPr>
    <a:lvl8pPr marL="32004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8pPr>
    <a:lvl9pPr marL="3657600" algn="l" defTabSz="914400" rtl="0" eaLnBrk="1" latinLnBrk="0" hangingPunct="1">
      <a:defRPr sz="4400" kern="1200">
        <a:solidFill>
          <a:schemeClr val="tx2"/>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7" autoAdjust="0"/>
    <p:restoredTop sz="94591" autoAdjust="0"/>
  </p:normalViewPr>
  <p:slideViewPr>
    <p:cSldViewPr>
      <p:cViewPr varScale="1">
        <p:scale>
          <a:sx n="104" d="100"/>
          <a:sy n="104" d="100"/>
        </p:scale>
        <p:origin x="48" y="232"/>
      </p:cViewPr>
      <p:guideLst>
        <p:guide orient="horz" pos="1619"/>
        <p:guide pos="2904"/>
      </p:guideLst>
    </p:cSldViewPr>
  </p:slideViewPr>
  <p:outlineViewPr>
    <p:cViewPr>
      <p:scale>
        <a:sx n="33" d="100"/>
        <a:sy n="33" d="100"/>
      </p:scale>
      <p:origin x="0" y="-141123"/>
    </p:cViewPr>
  </p:outlineViewPr>
  <p:notesTextViewPr>
    <p:cViewPr>
      <p:scale>
        <a:sx n="100" d="100"/>
        <a:sy n="100" d="100"/>
      </p:scale>
      <p:origin x="0" y="0"/>
    </p:cViewPr>
  </p:notesTextViewPr>
  <p:sorterViewPr>
    <p:cViewPr>
      <p:scale>
        <a:sx n="66" d="100"/>
        <a:sy n="66" d="100"/>
      </p:scale>
      <p:origin x="0" y="9564"/>
    </p:cViewPr>
  </p:sorterViewPr>
  <p:gridSpacing cx="76200" cy="76200"/>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notesMaster" Target="notesMasters/notesMaster1.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4" Type="http://schemas.openxmlformats.org/officeDocument/2006/relationships/tags" Target="tags/tag4.xml"/><Relationship Id="rId123" Type="http://schemas.openxmlformats.org/officeDocument/2006/relationships/commentAuthors" Target="commentAuthors.xml"/><Relationship Id="rId122" Type="http://schemas.openxmlformats.org/officeDocument/2006/relationships/tableStyles" Target="tableStyles.xml"/><Relationship Id="rId121" Type="http://schemas.openxmlformats.org/officeDocument/2006/relationships/viewProps" Target="viewProps.xml"/><Relationship Id="rId120" Type="http://schemas.openxmlformats.org/officeDocument/2006/relationships/presProps" Target="presProps.xml"/><Relationship Id="rId12" Type="http://schemas.openxmlformats.org/officeDocument/2006/relationships/slide" Target="slides/slide9.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200">
                <a:solidFill>
                  <a:schemeClr val="tx1"/>
                </a:solidFill>
                <a:latin typeface="Arial" panose="020B0604020202020204" pitchFamily="34"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solidFill>
                  <a:schemeClr val="tx1"/>
                </a:solidFill>
                <a:latin typeface="Arial" panose="020B0604020202020204" pitchFamily="34" charset="0"/>
              </a:defRPr>
            </a:lvl1pPr>
          </a:lstStyle>
          <a:p>
            <a:pPr>
              <a:defRPr/>
            </a:pPr>
            <a:endParaRPr lang="en-US" altLang="zh-CN"/>
          </a:p>
        </p:txBody>
      </p:sp>
      <p:sp>
        <p:nvSpPr>
          <p:cNvPr id="215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en-US" altLang="zh-CN" noProof="0"/>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lgn="l" eaLnBrk="1" hangingPunct="1">
              <a:defRPr sz="1200">
                <a:solidFill>
                  <a:schemeClr val="tx1"/>
                </a:solidFill>
                <a:latin typeface="Arial" panose="020B0604020202020204" pitchFamily="34"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solidFill>
                  <a:schemeClr val="tx1"/>
                </a:solidFill>
              </a:defRPr>
            </a:lvl1pPr>
          </a:lstStyle>
          <a:p>
            <a:pPr>
              <a:defRPr/>
            </a:pPr>
            <a:fld id="{B1C9A83E-AB88-49D5-8DFB-C78884252FCC}"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C1C3DB0-4C9E-4003-8619-DAA76AE20743}" type="slidenum">
              <a:rPr lang="zh-CN" altLang="en-US"/>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9B7B6EEA-F02F-42C8-B393-5D6736B6ACAF}" type="slidenum">
              <a:rPr lang="zh-CN" altLang="en-US"/>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7606CFEC-D052-4D7A-B229-B36DE9A688C6}" type="slidenum">
              <a:rPr lang="zh-CN" altLang="en-US"/>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5FAB10AE-92DF-4E1E-9422-34FCB4423F17}" type="slidenum">
              <a:rPr lang="zh-CN" altLang="en-US"/>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61A2091E-C19A-41A4-BEC3-6A88072DC135}" type="slidenum">
              <a:rPr lang="zh-CN" altLang="en-US"/>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5F254343-9739-47DD-A8BD-86C6178C01FF}" type="slidenum">
              <a:rPr lang="zh-CN" altLang="en-US"/>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927514A9-4A23-4819-A7E4-E44A4D1107FA}" type="slidenum">
              <a:rPr lang="zh-CN" altLang="en-US"/>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1985B21D-0318-42FD-994A-836F2A146736}" type="slidenum">
              <a:rPr lang="zh-CN" altLang="en-US"/>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9B250C1B-473D-4FFA-8142-7FE7DCDEEE4B}" type="slidenum">
              <a:rPr lang="zh-CN" altLang="en-US"/>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7B3585F-F83E-4E21-B762-5EC7071D7E04}" type="slidenum">
              <a:rPr lang="zh-CN" altLang="en-US"/>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508B450C-5B06-485B-9F74-455E5D2908E9}" type="slidenum">
              <a:rPr lang="zh-CN" altLang="en-US"/>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2896A8A6-3A1F-410D-84B2-C32A4C26DE3B}" type="slidenum">
              <a:rPr lang="zh-CN" altLang="en-US"/>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4648200" y="1200150"/>
            <a:ext cx="4038600" cy="163949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4648200" y="2953942"/>
            <a:ext cx="4038600" cy="164068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pPr>
              <a:defRPr/>
            </a:pPr>
            <a:fld id="{A8B0EABD-FE1B-45D7-985E-F63DA1B3F544}" type="slidenum">
              <a:rPr lang="zh-CN" altLang="en-US"/>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31085E"/>
            </a:gs>
            <a:gs pos="100000">
              <a:srgbClr val="17042C"/>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w="9525">
            <a:noFill/>
            <a:miter lim="800000"/>
          </a:ln>
        </p:spPr>
        <p:txBody>
          <a:bodyPr vert="horz" wrap="square" lIns="91440" tIns="45720" rIns="91440" bIns="45720" numCol="1" anchor="ctr" anchorCtr="0" compatLnSpc="1"/>
          <a:lstStyle/>
          <a:p>
            <a:pPr lvl="0"/>
            <a:r>
              <a:rPr lang="en-US" altLang="zh-CN"/>
              <a:t>Click to edit Master title style</a:t>
            </a:r>
            <a:endParaRPr lang="en-US" altLang="zh-CN"/>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ln>
        </p:spPr>
        <p:txBody>
          <a:bodyPr vert="horz" wrap="square" lIns="91440" tIns="45720" rIns="91440" bIns="45720" numCol="1" anchor="t" anchorCtr="0" compatLnSpc="1"/>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l" eaLnBrk="1" hangingPunct="1">
              <a:defRPr sz="1400">
                <a:solidFill>
                  <a:schemeClr val="tx1"/>
                </a:solidFill>
                <a:latin typeface="Arial" panose="020B0604020202020204" pitchFamily="34"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solidFill>
                  <a:schemeClr val="tx1"/>
                </a:solidFill>
                <a:latin typeface="Arial" panose="020B0604020202020204" pitchFamily="34"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a:solidFill>
                  <a:schemeClr val="tx1"/>
                </a:solidFill>
              </a:defRPr>
            </a:lvl1pPr>
          </a:lstStyle>
          <a:p>
            <a:pPr>
              <a:defRPr/>
            </a:pPr>
            <a:fld id="{67EF2EE5-819E-4104-A9D2-AA9888E3BC88}" type="slidenum">
              <a:rPr lang="zh-CN" altLang="en-US"/>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5.png"/><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7.png"/><Relationship Id="rId1" Type="http://schemas.openxmlformats.org/officeDocument/2006/relationships/tags" Target="../tags/tag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2038350"/>
            <a:ext cx="8382000" cy="1102519"/>
          </a:xfrm>
        </p:spPr>
        <p:txBody>
          <a:bodyPr/>
          <a:lstStyle/>
          <a:p>
            <a:pPr eaLnBrk="1" hangingPunct="1"/>
            <a:r>
              <a:rPr lang="zh-CN" altLang="en-US" sz="4000" b="1" dirty="0">
                <a:latin typeface="仿宋" panose="02010609060101010101" pitchFamily="49" charset="-122"/>
                <a:ea typeface="仿宋" panose="02010609060101010101" pitchFamily="49" charset="-122"/>
              </a:rPr>
              <a:t>肿瘤微环境在胰腺癌发病</a:t>
            </a:r>
            <a:br>
              <a:rPr lang="zh-CN" altLang="en-US" sz="4000" b="1" dirty="0">
                <a:latin typeface="仿宋" panose="02010609060101010101" pitchFamily="49" charset="-122"/>
                <a:ea typeface="仿宋" panose="02010609060101010101" pitchFamily="49" charset="-122"/>
              </a:rPr>
            </a:br>
            <a:r>
              <a:rPr lang="zh-CN" altLang="en-US" sz="4000" b="1" dirty="0">
                <a:latin typeface="仿宋" panose="02010609060101010101" pitchFamily="49" charset="-122"/>
                <a:ea typeface="仿宋" panose="02010609060101010101" pitchFamily="49" charset="-122"/>
              </a:rPr>
              <a:t>和耐药中的作用</a:t>
            </a:r>
            <a:r>
              <a:rPr lang="zh-CN" altLang="en-US" dirty="0">
                <a:latin typeface="仿宋" panose="02010609060101010101" pitchFamily="49" charset="-122"/>
                <a:ea typeface="仿宋" panose="02010609060101010101" pitchFamily="49" charset="-122"/>
              </a:rPr>
              <a:t> </a:t>
            </a:r>
            <a:endParaRPr lang="en-US" altLang="zh-CN" b="1" dirty="0">
              <a:latin typeface="仿宋" panose="02010609060101010101" pitchFamily="49" charset="-122"/>
              <a:ea typeface="仿宋" panose="02010609060101010101" pitchFamily="49" charset="-122"/>
            </a:endParaRPr>
          </a:p>
        </p:txBody>
      </p:sp>
      <p:pic>
        <p:nvPicPr>
          <p:cNvPr id="2053" name="Picture 5" descr="C:\Users\Administrator\Desktop\图片2.png"/>
          <p:cNvPicPr>
            <a:picLocks noChangeAspect="1" noChangeArrowheads="1"/>
          </p:cNvPicPr>
          <p:nvPr/>
        </p:nvPicPr>
        <p:blipFill>
          <a:blip r:embed="rId1" cstate="print"/>
          <a:srcRect/>
          <a:stretch>
            <a:fillRect/>
          </a:stretch>
        </p:blipFill>
        <p:spPr bwMode="auto">
          <a:xfrm>
            <a:off x="304800" y="209550"/>
            <a:ext cx="1204470" cy="120447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1000" y="514350"/>
            <a:ext cx="8529955" cy="3394710"/>
          </a:xfrm>
        </p:spPr>
        <p:txBody>
          <a:bodyPr/>
          <a:lstStyle/>
          <a:p>
            <a:r>
              <a:rPr lang="zh-CN" altLang="en-US" dirty="0">
                <a:latin typeface="仿宋" panose="02010609060101010101" pitchFamily="49" charset="-122"/>
                <a:ea typeface="仿宋" panose="02010609060101010101" pitchFamily="49" charset="-122"/>
              </a:rPr>
              <a:t>Annual Review of Pathology: Mechanisms of Disease（</a:t>
            </a:r>
            <a:r>
              <a:rPr lang="en-US" altLang="zh-CN" dirty="0">
                <a:latin typeface="仿宋" panose="02010609060101010101" pitchFamily="49" charset="-122"/>
                <a:ea typeface="仿宋" panose="02010609060101010101" pitchFamily="49" charset="-122"/>
              </a:rPr>
              <a:t>IF:32.35</a:t>
            </a:r>
            <a:r>
              <a:rPr lang="zh-CN" altLang="en-US" dirty="0">
                <a:latin typeface="仿宋" panose="02010609060101010101" pitchFamily="49" charset="-122"/>
                <a:ea typeface="仿宋" panose="02010609060101010101" pitchFamily="49" charset="-122"/>
              </a:rPr>
              <a:t>）September 6, 2022</a:t>
            </a:r>
            <a:endParaRPr lang="zh-CN" altLang="en-US" dirty="0">
              <a:latin typeface="仿宋" panose="02010609060101010101" pitchFamily="49" charset="-122"/>
              <a:ea typeface="仿宋" panose="02010609060101010101" pitchFamily="49" charset="-122"/>
            </a:endParaRPr>
          </a:p>
          <a:p>
            <a:r>
              <a:rPr lang="zh-CN" altLang="en-US" dirty="0">
                <a:latin typeface="仿宋" panose="02010609060101010101" pitchFamily="49" charset="-122"/>
                <a:ea typeface="仿宋" panose="02010609060101010101" pitchFamily="49" charset="-122"/>
              </a:rPr>
              <a:t>中科院升级版分区：医学</a:t>
            </a:r>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病理学</a:t>
            </a:r>
            <a:r>
              <a:rPr lang="en-US" altLang="zh-CN" dirty="0">
                <a:latin typeface="仿宋" panose="02010609060101010101" pitchFamily="49" charset="-122"/>
                <a:ea typeface="仿宋" panose="02010609060101010101" pitchFamily="49" charset="-122"/>
              </a:rPr>
              <a:t>1</a:t>
            </a:r>
            <a:endParaRPr lang="en-US" altLang="zh-CN" dirty="0">
              <a:latin typeface="仿宋" panose="02010609060101010101" pitchFamily="49" charset="-122"/>
              <a:ea typeface="仿宋" panose="02010609060101010101" pitchFamily="49" charset="-122"/>
            </a:endParaRPr>
          </a:p>
          <a:p>
            <a:r>
              <a:rPr lang="zh-CN" altLang="en-US" dirty="0">
                <a:latin typeface="仿宋" panose="02010609060101010101" pitchFamily="49" charset="-122"/>
                <a:ea typeface="仿宋" panose="02010609060101010101" pitchFamily="49" charset="-122"/>
              </a:rPr>
              <a:t>通讯：Gregory</a:t>
            </a:r>
            <a:r>
              <a:rPr lang="en-US" altLang="zh-CN" dirty="0">
                <a:latin typeface="仿宋" panose="02010609060101010101" pitchFamily="49" charset="-122"/>
                <a:ea typeface="仿宋" panose="02010609060101010101" pitchFamily="49" charset="-122"/>
              </a:rPr>
              <a:t>  Beatty</a:t>
            </a:r>
            <a:r>
              <a:rPr lang="zh-CN" altLang="en-US" dirty="0">
                <a:latin typeface="仿宋" panose="02010609060101010101" pitchFamily="49" charset="-122"/>
                <a:ea typeface="仿宋" panose="02010609060101010101" pitchFamily="49" charset="-122"/>
              </a:rPr>
              <a:t>，Abramson Cancer Center，University of Pennsylvania</a:t>
            </a:r>
            <a:endParaRPr lang="zh-CN" altLang="en-US" dirty="0">
              <a:latin typeface="仿宋" panose="02010609060101010101" pitchFamily="49" charset="-122"/>
              <a:ea typeface="仿宋" panose="02010609060101010101" pitchFamily="49" charset="-122"/>
            </a:endParaRPr>
          </a:p>
          <a:p>
            <a:r>
              <a:rPr lang="zh-CN" altLang="en-US" dirty="0">
                <a:latin typeface="仿宋" panose="02010609060101010101" pitchFamily="49" charset="-122"/>
                <a:ea typeface="仿宋" panose="02010609060101010101" pitchFamily="49" charset="-122"/>
              </a:rPr>
              <a:t>一作：Mara</a:t>
            </a:r>
            <a:r>
              <a:rPr lang="en-US" altLang="zh-CN" dirty="0">
                <a:latin typeface="仿宋" panose="02010609060101010101" pitchFamily="49" charset="-122"/>
                <a:ea typeface="仿宋" panose="02010609060101010101" pitchFamily="49" charset="-122"/>
              </a:rPr>
              <a:t>  Sherman</a:t>
            </a:r>
            <a:r>
              <a:rPr lang="zh-CN" altLang="en-US" dirty="0">
                <a:latin typeface="仿宋" panose="02010609060101010101" pitchFamily="49" charset="-122"/>
                <a:ea typeface="仿宋" panose="02010609060101010101" pitchFamily="49" charset="-122"/>
              </a:rPr>
              <a:t>， Knight Cancer Institute, Oregon</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Health &amp; Science University</a:t>
            </a:r>
            <a:endParaRPr lang="zh-CN" altLang="en-US" dirty="0">
              <a:latin typeface="仿宋" panose="02010609060101010101" pitchFamily="49" charset="-122"/>
              <a:ea typeface="仿宋" panose="02010609060101010101" pitchFamily="49" charset="-122"/>
            </a:endParaRPr>
          </a:p>
          <a:p>
            <a:endParaRPr lang="zh-CN" altLang="en-US" dirty="0">
              <a:latin typeface="仿宋" panose="02010609060101010101" pitchFamily="49" charset="-122"/>
              <a:ea typeface="仿宋"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a:latin typeface="仿宋" panose="02010609060101010101" pitchFamily="49" charset="-122"/>
                <a:ea typeface="仿宋" panose="02010609060101010101" pitchFamily="49" charset="-122"/>
              </a:rPr>
              <a:t>Introduction</a:t>
            </a:r>
            <a:endParaRPr lang="en-US" altLang="zh-CN">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sym typeface="+mn-ea"/>
              </a:rPr>
              <a:t>癌细胞周围的微环境是决定肿瘤生长和转移潜力以及治疗抗性的关键因素。</a:t>
            </a:r>
            <a:endParaRPr lang="zh-CN" altLang="en-US" sz="2800" dirty="0">
              <a:latin typeface="仿宋" panose="02010609060101010101" pitchFamily="49" charset="-122"/>
              <a:ea typeface="仿宋" panose="02010609060101010101" pitchFamily="49" charset="-122"/>
              <a:sym typeface="+mn-ea"/>
            </a:endParaRPr>
          </a:p>
          <a:p>
            <a:pPr eaLnBrk="1" hangingPunct="1"/>
            <a:r>
              <a:rPr lang="zh-CN" altLang="en-US" sz="2800" dirty="0">
                <a:latin typeface="仿宋" panose="02010609060101010101" pitchFamily="49" charset="-122"/>
                <a:ea typeface="仿宋" panose="02010609060101010101" pitchFamily="49" charset="-122"/>
                <a:sym typeface="+mn-ea"/>
              </a:rPr>
              <a:t>PDAC</a:t>
            </a:r>
            <a:r>
              <a:rPr lang="zh-CN" sz="2800" dirty="0">
                <a:latin typeface="仿宋" panose="02010609060101010101" pitchFamily="49" charset="-122"/>
                <a:ea typeface="仿宋" panose="02010609060101010101" pitchFamily="49" charset="-122"/>
                <a:sym typeface="+mn-ea"/>
              </a:rPr>
              <a:t>的</a:t>
            </a:r>
            <a:r>
              <a:rPr lang="zh-CN" sz="2800" dirty="0">
                <a:latin typeface="仿宋" panose="02010609060101010101" pitchFamily="49" charset="-122"/>
                <a:ea typeface="仿宋" panose="02010609060101010101" pitchFamily="49" charset="-122"/>
              </a:rPr>
              <a:t>化疗耐药性凸显了它强大</a:t>
            </a:r>
            <a:r>
              <a:rPr sz="2800" dirty="0">
                <a:latin typeface="仿宋" panose="02010609060101010101" pitchFamily="49" charset="-122"/>
                <a:ea typeface="仿宋" panose="02010609060101010101" pitchFamily="49" charset="-122"/>
              </a:rPr>
              <a:t>的复原</a:t>
            </a:r>
            <a:r>
              <a:rPr lang="zh-CN" sz="2800" dirty="0">
                <a:latin typeface="仿宋" panose="02010609060101010101" pitchFamily="49" charset="-122"/>
                <a:ea typeface="仿宋" panose="02010609060101010101" pitchFamily="49" charset="-122"/>
              </a:rPr>
              <a:t>能</a:t>
            </a:r>
            <a:r>
              <a:rPr sz="2800" dirty="0">
                <a:latin typeface="仿宋" panose="02010609060101010101" pitchFamily="49" charset="-122"/>
                <a:ea typeface="仿宋" panose="02010609060101010101" pitchFamily="49" charset="-122"/>
              </a:rPr>
              <a:t>力，并反映了它有</a:t>
            </a:r>
            <a:r>
              <a:rPr lang="zh-CN" sz="2800" dirty="0">
                <a:latin typeface="仿宋" panose="02010609060101010101" pitchFamily="49" charset="-122"/>
                <a:ea typeface="仿宋" panose="02010609060101010101" pitchFamily="49" charset="-122"/>
              </a:rPr>
              <a:t>强大的营造</a:t>
            </a:r>
            <a:r>
              <a:rPr sz="2800" dirty="0" err="1">
                <a:latin typeface="仿宋" panose="02010609060101010101" pitchFamily="49" charset="-122"/>
                <a:ea typeface="仿宋" panose="02010609060101010101" pitchFamily="49" charset="-122"/>
              </a:rPr>
              <a:t>一个对肿瘤有保护作用的微环境</a:t>
            </a:r>
            <a:r>
              <a:rPr sz="2800" dirty="0" err="1">
                <a:latin typeface="仿宋" panose="02010609060101010101" pitchFamily="49" charset="-122"/>
                <a:ea typeface="仿宋" panose="02010609060101010101" pitchFamily="49" charset="-122"/>
                <a:sym typeface="+mn-ea"/>
              </a:rPr>
              <a:t>的能力</a:t>
            </a:r>
            <a:r>
              <a:rPr sz="2800" dirty="0">
                <a:latin typeface="仿宋" panose="02010609060101010101" pitchFamily="49" charset="-122"/>
                <a:ea typeface="仿宋" panose="02010609060101010101" pitchFamily="49" charset="-122"/>
              </a:rPr>
              <a:t>。</a:t>
            </a:r>
            <a:r>
              <a:rPr lang="zh-CN" altLang="en-US" sz="2800" dirty="0">
                <a:latin typeface="仿宋" panose="02010609060101010101" pitchFamily="49" charset="-122"/>
                <a:ea typeface="仿宋" panose="02010609060101010101" pitchFamily="49" charset="-122"/>
              </a:rPr>
              <a:t>这是PDAC的一个不良的标志。</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a:latin typeface="仿宋" panose="02010609060101010101" pitchFamily="49" charset="-122"/>
                <a:ea typeface="仿宋" panose="02010609060101010101" pitchFamily="49" charset="-122"/>
              </a:rPr>
              <a:t>Introduction</a:t>
            </a:r>
            <a:endParaRPr lang="en-US" altLang="zh-CN">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PDAC的微环境参与了对治疗的原发性和获得性耐药，并且从细胞毒性治疗延伸到靶向治疗和免疫调节治疗。 </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胰腺间质细胞通过分泌调节形态发生的指导性因子来调控发育中的上皮细胞的增殖能力和细胞命运，并在这个过程中，参与到一些相互作用的信号传导通路中。</a:t>
            </a:r>
            <a:r>
              <a:rPr lang="zh-CN" altLang="en-US" sz="2800" dirty="0">
                <a:latin typeface="仿宋" panose="02010609060101010101" pitchFamily="49" charset="-122"/>
                <a:ea typeface="仿宋" panose="02010609060101010101" pitchFamily="49" charset="-122"/>
                <a:sym typeface="+mn-ea"/>
              </a:rPr>
              <a:t>在</a:t>
            </a:r>
            <a:r>
              <a:rPr lang="zh-CN" altLang="en-US" sz="2800" dirty="0">
                <a:latin typeface="仿宋" panose="02010609060101010101" pitchFamily="49" charset="-122"/>
                <a:ea typeface="仿宋" panose="02010609060101010101" pitchFamily="49" charset="-122"/>
                <a:sym typeface="+mn-ea"/>
              </a:rPr>
              <a:t>PDAC</a:t>
            </a:r>
            <a:r>
              <a:rPr lang="zh-CN" altLang="en-US" sz="2800" dirty="0">
                <a:latin typeface="仿宋" panose="02010609060101010101" pitchFamily="49" charset="-122"/>
                <a:ea typeface="仿宋" panose="02010609060101010101" pitchFamily="49" charset="-122"/>
                <a:sym typeface="+mn-ea"/>
              </a:rPr>
              <a:t>中，间质细胞作为旁分泌信号和上皮细胞命运的调控者，发挥着类似的作用。</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a:latin typeface="仿宋" panose="02010609060101010101" pitchFamily="49" charset="-122"/>
                <a:ea typeface="仿宋" panose="02010609060101010101" pitchFamily="49" charset="-122"/>
              </a:rPr>
              <a:t>Introduction</a:t>
            </a:r>
            <a:endParaRPr lang="en-US" altLang="zh-CN">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与其他实体瘤相比，PDAC基质内有一个特别突出的间叶细胞隔层，它通常占了肿瘤</a:t>
            </a:r>
            <a:r>
              <a:rPr lang="zh-CN" altLang="en-US" sz="2800" dirty="0">
                <a:latin typeface="仿宋" panose="02010609060101010101" pitchFamily="49" charset="-122"/>
                <a:ea typeface="仿宋" panose="02010609060101010101" pitchFamily="49" charset="-122"/>
                <a:sym typeface="+mn-ea"/>
              </a:rPr>
              <a:t>体积</a:t>
            </a:r>
            <a:r>
              <a:rPr lang="zh-CN" altLang="en-US" sz="2800" dirty="0">
                <a:latin typeface="仿宋" panose="02010609060101010101" pitchFamily="49" charset="-122"/>
                <a:ea typeface="仿宋" panose="02010609060101010101" pitchFamily="49" charset="-122"/>
              </a:rPr>
              <a:t>的大部分。这个基质的隔层包括成纤维细胞、细胞外基质（ECM）成分、免疫细胞、神经和内皮细胞，它们共同深刻地影响着肿瘤细胞的表型。</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a:latin typeface="仿宋" panose="02010609060101010101" pitchFamily="49" charset="-122"/>
                <a:ea typeface="仿宋" panose="02010609060101010101" pitchFamily="49" charset="-122"/>
              </a:rPr>
              <a:t>Introduction</a:t>
            </a:r>
            <a:endParaRPr lang="en-US" altLang="zh-CN">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a:latin typeface="仿宋" panose="02010609060101010101" pitchFamily="49" charset="-122"/>
                <a:ea typeface="仿宋" panose="02010609060101010101" pitchFamily="49" charset="-122"/>
              </a:rPr>
              <a:t>PDAC微环境的复杂性包括异型细胞-细胞</a:t>
            </a:r>
            <a:r>
              <a:rPr lang="zh-CN" sz="2800" dirty="0">
                <a:latin typeface="仿宋" panose="02010609060101010101" pitchFamily="49" charset="-122"/>
                <a:ea typeface="仿宋" panose="02010609060101010101" pitchFamily="49" charset="-122"/>
              </a:rPr>
              <a:t>间</a:t>
            </a:r>
            <a:r>
              <a:rPr sz="2800" dirty="0">
                <a:latin typeface="仿宋" panose="02010609060101010101" pitchFamily="49" charset="-122"/>
                <a:ea typeface="仿宋" panose="02010609060101010101" pitchFamily="49" charset="-122"/>
              </a:rPr>
              <a:t>相互作用的机制和后果，以及影响细胞功能并可能有助于PDAC发病的空间异质性。</a:t>
            </a:r>
            <a:endParaRPr sz="2800" dirty="0">
              <a:latin typeface="仿宋" panose="02010609060101010101" pitchFamily="49" charset="-122"/>
              <a:ea typeface="仿宋" panose="02010609060101010101" pitchFamily="49" charset="-122"/>
            </a:endParaRPr>
          </a:p>
          <a:p>
            <a:pPr eaLnBrk="1" hangingPunct="1"/>
            <a:r>
              <a:rPr sz="2800" dirty="0">
                <a:latin typeface="仿宋" panose="02010609060101010101" pitchFamily="49" charset="-122"/>
                <a:ea typeface="仿宋" panose="02010609060101010101" pitchFamily="49" charset="-122"/>
                <a:sym typeface="+mn-ea"/>
              </a:rPr>
              <a:t>PDAC</a:t>
            </a:r>
            <a:r>
              <a:rPr lang="zh-CN" sz="2800" dirty="0">
                <a:latin typeface="仿宋" panose="02010609060101010101" pitchFamily="49" charset="-122"/>
                <a:ea typeface="仿宋" panose="02010609060101010101" pitchFamily="49" charset="-122"/>
                <a:sym typeface="+mn-ea"/>
              </a:rPr>
              <a:t>组织构成</a:t>
            </a:r>
            <a:r>
              <a:rPr sz="2800" dirty="0">
                <a:latin typeface="仿宋" panose="02010609060101010101" pitchFamily="49" charset="-122"/>
                <a:ea typeface="仿宋" panose="02010609060101010101" pitchFamily="49" charset="-122"/>
                <a:sym typeface="+mn-ea"/>
              </a:rPr>
              <a:t>的空间异质性特征包括</a:t>
            </a:r>
            <a:r>
              <a:rPr lang="zh-CN" sz="2800" dirty="0">
                <a:latin typeface="仿宋" panose="02010609060101010101" pitchFamily="49" charset="-122"/>
                <a:ea typeface="仿宋" panose="02010609060101010101" pitchFamily="49" charset="-122"/>
                <a:sym typeface="+mn-ea"/>
              </a:rPr>
              <a:t>受</a:t>
            </a:r>
            <a:r>
              <a:rPr sz="2800" dirty="0">
                <a:latin typeface="仿宋" panose="02010609060101010101" pitchFamily="49" charset="-122"/>
                <a:ea typeface="仿宋" panose="02010609060101010101" pitchFamily="49" charset="-122"/>
                <a:sym typeface="+mn-ea"/>
              </a:rPr>
              <a:t>肿瘤浸润</a:t>
            </a:r>
            <a:r>
              <a:rPr lang="zh-CN" sz="2800" dirty="0">
                <a:latin typeface="仿宋" panose="02010609060101010101" pitchFamily="49" charset="-122"/>
                <a:ea typeface="仿宋" panose="02010609060101010101" pitchFamily="49" charset="-122"/>
                <a:sym typeface="+mn-ea"/>
              </a:rPr>
              <a:t>的</a:t>
            </a:r>
            <a:r>
              <a:rPr sz="2800" dirty="0">
                <a:latin typeface="仿宋" panose="02010609060101010101" pitchFamily="49" charset="-122"/>
                <a:ea typeface="仿宋" panose="02010609060101010101" pitchFamily="49" charset="-122"/>
                <a:sym typeface="+mn-ea"/>
              </a:rPr>
              <a:t>神经周围的细胞群落，三级淋巴</a:t>
            </a:r>
            <a:r>
              <a:rPr lang="zh-CN" sz="2800" dirty="0">
                <a:latin typeface="仿宋" panose="02010609060101010101" pitchFamily="49" charset="-122"/>
                <a:ea typeface="仿宋" panose="02010609060101010101" pitchFamily="49" charset="-122"/>
                <a:sym typeface="+mn-ea"/>
              </a:rPr>
              <a:t>样</a:t>
            </a:r>
            <a:r>
              <a:rPr sz="2800" dirty="0">
                <a:latin typeface="仿宋" panose="02010609060101010101" pitchFamily="49" charset="-122"/>
                <a:ea typeface="仿宋" panose="02010609060101010101" pitchFamily="49" charset="-122"/>
                <a:sym typeface="+mn-ea"/>
              </a:rPr>
              <a:t>结构（TLSs），以及不同的基质与瘤周区域。这些特征中的每一个都可能有助于肿瘤的进展和在</a:t>
            </a:r>
            <a:r>
              <a:rPr sz="2800" dirty="0">
                <a:solidFill>
                  <a:srgbClr val="FFFF00"/>
                </a:solidFill>
                <a:latin typeface="仿宋" panose="02010609060101010101" pitchFamily="49" charset="-122"/>
                <a:ea typeface="仿宋" panose="02010609060101010101" pitchFamily="49" charset="-122"/>
                <a:sym typeface="+mn-ea"/>
              </a:rPr>
              <a:t>治疗中的肿瘤演变前景。</a:t>
            </a:r>
            <a:r>
              <a:rPr lang="zh-CN" altLang="en-US" sz="2800" dirty="0">
                <a:latin typeface="仿宋" panose="02010609060101010101" pitchFamily="49" charset="-122"/>
                <a:ea typeface="仿宋" panose="02010609060101010101" pitchFamily="49" charset="-122"/>
                <a:sym typeface="+mn-ea"/>
              </a:rPr>
              <a:t> </a:t>
            </a:r>
            <a:br>
              <a:rPr lang="zh-CN" altLang="en-US" sz="2800" dirty="0">
                <a:latin typeface="仿宋" panose="02010609060101010101" pitchFamily="49" charset="-122"/>
                <a:ea typeface="仿宋" panose="02010609060101010101" pitchFamily="49" charset="-122"/>
                <a:sym typeface="+mn-ea"/>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2"/>
          <a:stretch>
            <a:fillRect/>
          </a:stretch>
        </p:blipFill>
        <p:spPr>
          <a:xfrm>
            <a:off x="918845" y="1318895"/>
            <a:ext cx="7305675" cy="2505075"/>
          </a:xfrm>
          <a:prstGeom prst="rect">
            <a:avLst/>
          </a:prstGeom>
        </p:spPr>
      </p:pic>
      <p:sp>
        <p:nvSpPr>
          <p:cNvPr id="100" name="文本框 99"/>
          <p:cNvSpPr txBox="1"/>
          <p:nvPr/>
        </p:nvSpPr>
        <p:spPr>
          <a:xfrm>
            <a:off x="219075" y="361950"/>
            <a:ext cx="8689340" cy="460375"/>
          </a:xfrm>
          <a:prstGeom prst="rect">
            <a:avLst/>
          </a:prstGeom>
          <a:noFill/>
          <a:ln w="9525">
            <a:noFill/>
          </a:ln>
        </p:spPr>
        <p:txBody>
          <a:bodyPr wrap="square">
            <a:spAutoFit/>
          </a:bodyPr>
          <a:p>
            <a:pPr marL="0" indent="0" algn="ctr"/>
            <a:r>
              <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PDAC病变示意图：显示离散的细胞群落及其与肿瘤区域的关系</a:t>
            </a:r>
            <a:endParaRPr lang="zh-CN" altLang="en-US" sz="2400" b="0">
              <a:solidFill>
                <a:schemeClr val="tx1"/>
              </a:solidFill>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533400" y="971550"/>
            <a:ext cx="8039100" cy="3705225"/>
          </a:xfrm>
          <a:prstGeom prst="rect">
            <a:avLst/>
          </a:prstGeom>
        </p:spPr>
      </p:pic>
      <p:sp>
        <p:nvSpPr>
          <p:cNvPr id="100" name="文本框 99"/>
          <p:cNvSpPr txBox="1"/>
          <p:nvPr/>
        </p:nvSpPr>
        <p:spPr>
          <a:xfrm>
            <a:off x="227330" y="209550"/>
            <a:ext cx="8689340" cy="460375"/>
          </a:xfrm>
          <a:prstGeom prst="rect">
            <a:avLst/>
          </a:prstGeom>
          <a:noFill/>
          <a:ln w="9525">
            <a:noFill/>
          </a:ln>
        </p:spPr>
        <p:txBody>
          <a:bodyPr wrap="square">
            <a:spAutoFit/>
          </a:bodyPr>
          <a:p>
            <a:pPr marL="0" indent="0" algn="ctr"/>
            <a:r>
              <a:rPr lang="en-US" alt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HE</a:t>
            </a:r>
            <a:r>
              <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染色（上）和mIHC（下）的代表性图像</a:t>
            </a:r>
            <a:endPar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542925" y="1204595"/>
            <a:ext cx="8058150" cy="2733675"/>
          </a:xfrm>
          <a:prstGeom prst="rect">
            <a:avLst/>
          </a:prstGeom>
        </p:spPr>
      </p:pic>
      <p:sp>
        <p:nvSpPr>
          <p:cNvPr id="100" name="文本框 99"/>
          <p:cNvSpPr txBox="1"/>
          <p:nvPr/>
        </p:nvSpPr>
        <p:spPr>
          <a:xfrm>
            <a:off x="219075" y="361950"/>
            <a:ext cx="8689340" cy="460375"/>
          </a:xfrm>
          <a:prstGeom prst="rect">
            <a:avLst/>
          </a:prstGeom>
          <a:noFill/>
          <a:ln w="9525">
            <a:noFill/>
          </a:ln>
        </p:spPr>
        <p:txBody>
          <a:bodyPr wrap="square">
            <a:spAutoFit/>
          </a:bodyPr>
          <a:p>
            <a:pPr marL="0" indent="0" algn="ctr"/>
            <a:r>
              <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代表性的mIHC图像</a:t>
            </a:r>
            <a:r>
              <a:rPr lang="en-US" alt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a:t>
            </a:r>
            <a:r>
              <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rPr>
              <a:t>显示细胞和基质成分与癌细胞的空间关系</a:t>
            </a:r>
            <a:endParaRPr lang="zh-CN" sz="2400" b="0">
              <a:solidFill>
                <a:schemeClr val="tx1"/>
              </a:solidFill>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a:latin typeface="仿宋" panose="02010609060101010101" pitchFamily="49" charset="-122"/>
                <a:ea typeface="仿宋" panose="02010609060101010101" pitchFamily="49" charset="-122"/>
              </a:rPr>
              <a:t>Introduction</a:t>
            </a:r>
            <a:endParaRPr lang="en-US" altLang="zh-CN">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a:latin typeface="仿宋" panose="02010609060101010101" pitchFamily="49" charset="-122"/>
                <a:ea typeface="仿宋" panose="02010609060101010101" pitchFamily="49" charset="-122"/>
              </a:rPr>
              <a:t>尽管对PDAC及其周围肿瘤微环境的复杂性有了基本的认识，但</a:t>
            </a:r>
            <a:r>
              <a:rPr lang="zh-CN" sz="2800" dirty="0">
                <a:latin typeface="仿宋" panose="02010609060101010101" pitchFamily="49" charset="-122"/>
                <a:ea typeface="仿宋" panose="02010609060101010101" pitchFamily="49" charset="-122"/>
              </a:rPr>
              <a:t>在整个</a:t>
            </a:r>
            <a:r>
              <a:rPr sz="2800" dirty="0">
                <a:latin typeface="仿宋" panose="02010609060101010101" pitchFamily="49" charset="-122"/>
                <a:ea typeface="仿宋" panose="02010609060101010101" pitchFamily="49" charset="-122"/>
              </a:rPr>
              <a:t>疾病</a:t>
            </a:r>
            <a:r>
              <a:rPr lang="zh-CN" sz="2800" dirty="0">
                <a:latin typeface="仿宋" panose="02010609060101010101" pitchFamily="49" charset="-122"/>
                <a:ea typeface="仿宋" panose="02010609060101010101" pitchFamily="49" charset="-122"/>
              </a:rPr>
              <a:t>演变过程中导致其</a:t>
            </a:r>
            <a:r>
              <a:rPr sz="2800" dirty="0">
                <a:latin typeface="仿宋" panose="02010609060101010101" pitchFamily="49" charset="-122"/>
                <a:ea typeface="仿宋" panose="02010609060101010101" pitchFamily="49" charset="-122"/>
              </a:rPr>
              <a:t>异质性、适应性和动态性的决定因素在很大程度上仍未</a:t>
            </a:r>
            <a:r>
              <a:rPr lang="zh-CN" sz="2800" dirty="0">
                <a:latin typeface="仿宋" panose="02010609060101010101" pitchFamily="49" charset="-122"/>
                <a:ea typeface="仿宋" panose="02010609060101010101" pitchFamily="49" charset="-122"/>
              </a:rPr>
              <a:t>明确</a:t>
            </a:r>
            <a:r>
              <a:rPr sz="2800" dirty="0">
                <a:latin typeface="仿宋" panose="02010609060101010101" pitchFamily="49" charset="-122"/>
                <a:ea typeface="仿宋" panose="02010609060101010101" pitchFamily="49" charset="-122"/>
              </a:rPr>
              <a:t>。</a:t>
            </a:r>
            <a:endParaRPr sz="2800" dirty="0">
              <a:latin typeface="仿宋" panose="02010609060101010101" pitchFamily="49" charset="-122"/>
              <a:ea typeface="仿宋" panose="02010609060101010101" pitchFamily="49" charset="-122"/>
            </a:endParaRPr>
          </a:p>
          <a:p>
            <a:pPr eaLnBrk="1" hangingPunct="1"/>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rPr>
              <a:t>一、肿瘤微环境的细胞架构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乍一看，PDAC周围的微环境似乎非常杂乱无章，有一系列分散排列的癌细胞巢。</a:t>
            </a:r>
            <a:r>
              <a:rPr lang="en-US" altLang="zh-CN" sz="2800" dirty="0">
                <a:latin typeface="仿宋" panose="02010609060101010101" pitchFamily="49" charset="-122"/>
                <a:ea typeface="仿宋" panose="02010609060101010101" pitchFamily="49" charset="-122"/>
              </a:rPr>
              <a:t>这些</a:t>
            </a:r>
            <a:r>
              <a:rPr lang="zh-CN" altLang="en-US" sz="2800" dirty="0">
                <a:latin typeface="仿宋" panose="02010609060101010101" pitchFamily="49" charset="-122"/>
                <a:ea typeface="仿宋" panose="02010609060101010101" pitchFamily="49" charset="-122"/>
                <a:sym typeface="+mn-ea"/>
              </a:rPr>
              <a:t>细胞巢</a:t>
            </a:r>
            <a:r>
              <a:rPr lang="en-US" altLang="zh-CN" sz="2800" dirty="0">
                <a:latin typeface="仿宋" panose="02010609060101010101" pitchFamily="49" charset="-122"/>
                <a:ea typeface="仿宋" panose="02010609060101010101" pitchFamily="49" charset="-122"/>
              </a:rPr>
              <a:t>被浸润细胞所包围，</a:t>
            </a:r>
            <a:r>
              <a:rPr lang="zh-CN" altLang="en-US" sz="2800" dirty="0">
                <a:latin typeface="仿宋" panose="02010609060101010101" pitchFamily="49" charset="-122"/>
                <a:ea typeface="仿宋" panose="02010609060101010101" pitchFamily="49" charset="-122"/>
              </a:rPr>
              <a:t>这些</a:t>
            </a:r>
            <a:r>
              <a:rPr lang="en-US" altLang="zh-CN" sz="2800" dirty="0">
                <a:latin typeface="仿宋" panose="02010609060101010101" pitchFamily="49" charset="-122"/>
                <a:ea typeface="仿宋" panose="02010609060101010101" pitchFamily="49" charset="-122"/>
                <a:sym typeface="+mn-ea"/>
              </a:rPr>
              <a:t>浸润细胞</a:t>
            </a:r>
            <a:r>
              <a:rPr lang="zh-CN" altLang="en-US" sz="2800" dirty="0">
                <a:latin typeface="仿宋" panose="02010609060101010101" pitchFamily="49" charset="-122"/>
                <a:ea typeface="仿宋" panose="02010609060101010101" pitchFamily="49" charset="-122"/>
                <a:sym typeface="+mn-ea"/>
              </a:rPr>
              <a:t>在</a:t>
            </a:r>
            <a:r>
              <a:rPr lang="zh-CN" altLang="en-US" sz="2800" dirty="0">
                <a:latin typeface="仿宋" panose="02010609060101010101" pitchFamily="49" charset="-122"/>
                <a:ea typeface="仿宋" panose="02010609060101010101" pitchFamily="49" charset="-122"/>
              </a:rPr>
              <a:t>它们之间</a:t>
            </a:r>
            <a:r>
              <a:rPr lang="en-US" altLang="zh-CN" sz="2800" dirty="0">
                <a:latin typeface="仿宋" panose="02010609060101010101" pitchFamily="49" charset="-122"/>
                <a:ea typeface="仿宋" panose="02010609060101010101" pitchFamily="49" charset="-122"/>
                <a:sym typeface="+mn-ea"/>
              </a:rPr>
              <a:t>交织</a:t>
            </a:r>
            <a:r>
              <a:rPr lang="en-US" altLang="zh-CN" sz="2800" dirty="0">
                <a:latin typeface="仿宋" panose="02010609060101010101" pitchFamily="49" charset="-122"/>
                <a:ea typeface="仿宋" panose="02010609060101010101" pitchFamily="49" charset="-122"/>
              </a:rPr>
              <a:t>构成了基质反应。</a:t>
            </a:r>
            <a:endParaRPr lang="zh-CN" altLang="en-US" sz="2800" dirty="0">
              <a:latin typeface="仿宋" panose="02010609060101010101" pitchFamily="49" charset="-122"/>
              <a:ea typeface="仿宋" panose="02010609060101010101" pitchFamily="49" charset="-122"/>
            </a:endParaRPr>
          </a:p>
          <a:p>
            <a:pPr eaLnBrk="1" hangingPunct="1"/>
            <a:r>
              <a:rPr lang="en-US" altLang="zh-CN" sz="2800" dirty="0" err="1">
                <a:latin typeface="仿宋" panose="02010609060101010101" pitchFamily="49" charset="-122"/>
                <a:ea typeface="仿宋" panose="02010609060101010101" pitchFamily="49" charset="-122"/>
              </a:rPr>
              <a:t>PDAC的组织学分析</a:t>
            </a:r>
            <a:r>
              <a:rPr lang="zh-CN" altLang="en-US" sz="2800" dirty="0">
                <a:latin typeface="仿宋" panose="02010609060101010101" pitchFamily="49" charset="-122"/>
                <a:ea typeface="仿宋" panose="02010609060101010101" pitchFamily="49" charset="-122"/>
              </a:rPr>
              <a:t>发现</a:t>
            </a:r>
            <a:r>
              <a:rPr lang="en-US" altLang="zh-CN" sz="2800" dirty="0" err="1">
                <a:latin typeface="仿宋" panose="02010609060101010101" pitchFamily="49" charset="-122"/>
                <a:ea typeface="仿宋" panose="02010609060101010101" pitchFamily="49" charset="-122"/>
              </a:rPr>
              <a:t>了代表肿瘤内独特生态系统</a:t>
            </a:r>
            <a:r>
              <a:rPr lang="zh-CN" altLang="en-US" sz="2800" dirty="0">
                <a:latin typeface="仿宋" panose="02010609060101010101" pitchFamily="49" charset="-122"/>
                <a:ea typeface="仿宋" panose="02010609060101010101" pitchFamily="49" charset="-122"/>
              </a:rPr>
              <a:t>的</a:t>
            </a:r>
            <a:r>
              <a:rPr lang="en-US" altLang="zh-CN" sz="2800" dirty="0" err="1">
                <a:latin typeface="仿宋" panose="02010609060101010101" pitchFamily="49" charset="-122"/>
                <a:ea typeface="仿宋" panose="02010609060101010101" pitchFamily="49" charset="-122"/>
              </a:rPr>
              <a:t>空间上不同的肿瘤亚区</a:t>
            </a:r>
            <a:r>
              <a:rPr lang="en-US" altLang="zh-CN" sz="2800" dirty="0">
                <a:latin typeface="仿宋" panose="02010609060101010101" pitchFamily="49" charset="-122"/>
                <a:ea typeface="仿宋" panose="02010609060101010101" pitchFamily="49" charset="-122"/>
              </a:rPr>
              <a:t>。</a:t>
            </a:r>
            <a:endParaRPr lang="en-US" altLang="zh-CN" sz="2800" dirty="0">
              <a:latin typeface="仿宋" panose="02010609060101010101" pitchFamily="49" charset="-122"/>
              <a:ea typeface="仿宋" panose="02010609060101010101" pitchFamily="49" charset="-122"/>
            </a:endParaRPr>
          </a:p>
          <a:p>
            <a:pPr marL="0" indent="0" eaLnBrk="1" hangingPunct="1">
              <a:buNone/>
            </a:pP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富含细胞浸润的亚区（称为反应区）具有转录组学和蛋白组学特征，</a:t>
            </a:r>
            <a:r>
              <a:rPr lang="zh-CN" altLang="en-US" sz="2800" dirty="0">
                <a:latin typeface="仿宋" panose="02010609060101010101" pitchFamily="49" charset="-122"/>
                <a:ea typeface="仿宋" panose="02010609060101010101" pitchFamily="49" charset="-122"/>
                <a:sym typeface="+mn-ea"/>
              </a:rPr>
              <a:t>与细胞的应激反应有关。</a:t>
            </a:r>
            <a:r>
              <a:rPr lang="zh-CN" altLang="en-US" sz="2800" dirty="0">
                <a:latin typeface="仿宋" panose="02010609060101010101" pitchFamily="49" charset="-122"/>
                <a:ea typeface="仿宋" panose="02010609060101010101" pitchFamily="49" charset="-122"/>
              </a:rPr>
              <a:t>细胞浸润稀少的亚区（称为荒芜区）则富含ECM信号。</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从这些不同亚区分离出来的癌症相关成纤维细胞（CAFs）在表型和功能上是不同的。</a:t>
            </a:r>
            <a:r>
              <a:rPr lang="zh-CN" altLang="en-US" sz="2800" dirty="0">
                <a:latin typeface="仿宋" panose="02010609060101010101" pitchFamily="49" charset="-122"/>
                <a:ea typeface="仿宋" panose="02010609060101010101" pitchFamily="49" charset="-122"/>
                <a:sym typeface="+mn-ea"/>
              </a:rPr>
              <a:t>从反应性亚区分离出来的CAFs显得更有活力，更支持肿瘤的增殖。</a:t>
            </a:r>
            <a:endParaRPr lang="zh-CN" altLang="en-US" sz="2800" dirty="0">
              <a:latin typeface="仿宋" panose="02010609060101010101" pitchFamily="49" charset="-122"/>
              <a:ea typeface="仿宋" panose="02010609060101010101" pitchFamily="49" charset="-122"/>
            </a:endParaRPr>
          </a:p>
          <a:p>
            <a:pPr marL="0" indent="0" eaLnBrk="1" hangingPunct="1">
              <a:buNone/>
            </a:pP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围绕癌细胞的基质反应的表型有助于确定肿瘤细胞的表型，并在肿瘤病变内有空间上的变化。因此，荒芜亚区往往孕育着更多分化良好的肿瘤，而反应亚区则与中度和差分化的肿瘤有关。</a:t>
            </a:r>
            <a:endParaRPr lang="zh-CN" altLang="en-US" sz="2800" dirty="0">
              <a:latin typeface="仿宋" panose="02010609060101010101" pitchFamily="49" charset="-122"/>
              <a:ea typeface="仿宋" panose="02010609060101010101" pitchFamily="49" charset="-122"/>
            </a:endParaRPr>
          </a:p>
          <a:p>
            <a:pPr marL="0" indent="0" eaLnBrk="1" hangingPunct="1">
              <a:buNone/>
            </a:pPr>
            <a:br>
              <a:rPr lang="zh-CN" altLang="en-US" sz="2800" dirty="0">
                <a:latin typeface="仿宋" panose="02010609060101010101" pitchFamily="49" charset="-122"/>
                <a:ea typeface="仿宋" panose="02010609060101010101" pitchFamily="49" charset="-122"/>
              </a:rPr>
            </a:b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PDAC的基质反应产生了多个不同的组织病理学区域，最终形成了由独特生物</a:t>
            </a:r>
            <a:r>
              <a:rPr lang="zh-CN" altLang="en-US" sz="2800" dirty="0">
                <a:latin typeface="仿宋" panose="02010609060101010101" pitchFamily="49" charset="-122"/>
                <a:ea typeface="仿宋" panose="02010609060101010101" pitchFamily="49" charset="-122"/>
              </a:rPr>
              <a:t>学过程定义的群落。</a:t>
            </a:r>
            <a:endParaRPr lang="en-US" altLang="zh-CN"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这些区域包括毗邻肿瘤细胞的组织（肿瘤相关的基质，</a:t>
            </a:r>
            <a:r>
              <a:rPr lang="en-US" altLang="zh-CN" sz="2800" dirty="0">
                <a:latin typeface="仿宋" panose="02010609060101010101" pitchFamily="49" charset="-122"/>
                <a:ea typeface="仿宋" panose="02010609060101010101" pitchFamily="49" charset="-122"/>
              </a:rPr>
              <a:t>TS</a:t>
            </a:r>
            <a:r>
              <a:rPr lang="zh-CN" altLang="en-US" sz="2800" dirty="0">
                <a:latin typeface="仿宋" panose="02010609060101010101" pitchFamily="49" charset="-122"/>
                <a:ea typeface="仿宋" panose="02010609060101010101" pitchFamily="49" charset="-122"/>
              </a:rPr>
              <a:t>），分隔癌细胞巢的显著的基质隔层（肿瘤相邻的基质，</a:t>
            </a:r>
            <a:r>
              <a:rPr lang="en-US" altLang="zh-CN" sz="2800" dirty="0">
                <a:latin typeface="仿宋" panose="02010609060101010101" pitchFamily="49" charset="-122"/>
                <a:ea typeface="仿宋" panose="02010609060101010101" pitchFamily="49" charset="-122"/>
              </a:rPr>
              <a:t>TA</a:t>
            </a:r>
            <a:r>
              <a:rPr lang="zh-CN" altLang="en-US" sz="2800" dirty="0">
                <a:latin typeface="仿宋" panose="02010609060101010101" pitchFamily="49" charset="-122"/>
                <a:ea typeface="仿宋" panose="02010609060101010101" pitchFamily="49" charset="-122"/>
              </a:rPr>
              <a:t>）、TLS、发育不良区、相邻的正常胰腺组织，以及肿瘤周围和胰腺周围淋巴结。</a:t>
            </a: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在这些组织亚区内，细胞的背景环境和空间组织是不同的。例如，PDAC中白细胞浸润的定量进一步将肿瘤分为低度炎症、髓系富集和淋巴细胞富集。</a:t>
            </a:r>
            <a:endParaRPr lang="en-US" altLang="zh-CN"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手术切除的淋巴富集肿瘤的患者往往预后更好，这与手术切除的PDAC肿瘤中T细胞浸润的质量和数量与生存相关这一发现相一致。</a:t>
            </a:r>
            <a:endParaRPr lang="zh-CN" altLang="en-US" sz="2800" dirty="0">
              <a:latin typeface="仿宋" panose="02010609060101010101" pitchFamily="49" charset="-122"/>
              <a:ea typeface="仿宋" panose="02010609060101010101" pitchFamily="49" charset="-122"/>
            </a:endParaRPr>
          </a:p>
          <a:p>
            <a:pPr marL="0" indent="0" eaLnBrk="1" hangingPunct="1">
              <a:buNone/>
            </a:pP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白细胞密度因组织病理学亚区的不同而有很大的差异。例如，肿瘤相邻的正常组织往往含有强烈的白细胞浸润，而在正常健康的胰腺组织中则看不到这种浸润。</a:t>
            </a:r>
            <a:endParaRPr lang="zh-CN" altLang="en-US" sz="2800" dirty="0">
              <a:latin typeface="仿宋" panose="02010609060101010101" pitchFamily="49" charset="-122"/>
              <a:ea typeface="仿宋" panose="02010609060101010101" pitchFamily="49" charset="-122"/>
            </a:endParaRPr>
          </a:p>
          <a:p>
            <a:pPr marL="0" indent="0" eaLnBrk="1" hangingPunct="1">
              <a:buNone/>
            </a:pPr>
            <a:br>
              <a:rPr lang="zh-CN" altLang="en-US" sz="2800" dirty="0">
                <a:latin typeface="仿宋" panose="02010609060101010101" pitchFamily="49" charset="-122"/>
                <a:ea typeface="仿宋" panose="02010609060101010101" pitchFamily="49" charset="-122"/>
              </a:rPr>
            </a:b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rcRect t="6119" b="-6119"/>
          <a:stretch>
            <a:fillRect/>
          </a:stretch>
        </p:blipFill>
        <p:spPr>
          <a:xfrm>
            <a:off x="2133600" y="666750"/>
            <a:ext cx="4650581" cy="4632865"/>
          </a:xfrm>
          <a:prstGeom prst="rect">
            <a:avLst/>
          </a:prstGeom>
        </p:spPr>
      </p:pic>
      <p:sp>
        <p:nvSpPr>
          <p:cNvPr id="3" name="文本框 2"/>
          <p:cNvSpPr txBox="1"/>
          <p:nvPr/>
        </p:nvSpPr>
        <p:spPr>
          <a:xfrm>
            <a:off x="152400" y="133350"/>
            <a:ext cx="8869680" cy="460375"/>
          </a:xfrm>
          <a:prstGeom prst="rect">
            <a:avLst/>
          </a:prstGeom>
          <a:noFill/>
        </p:spPr>
        <p:txBody>
          <a:bodyPr wrap="none" rtlCol="0" anchor="t">
            <a:spAutoFit/>
          </a:bodyPr>
          <a:p>
            <a:pPr algn="l"/>
            <a:r>
              <a:rPr sz="2400">
                <a:solidFill>
                  <a:schemeClr val="tx1"/>
                </a:solidFill>
                <a:latin typeface="仿宋" panose="02010609060101010101" pitchFamily="49" charset="-122"/>
                <a:ea typeface="仿宋" panose="02010609060101010101" pitchFamily="49" charset="-122"/>
                <a:cs typeface="仿宋" panose="02010609060101010101" pitchFamily="49" charset="-122"/>
                <a:sym typeface="+mn-ea"/>
              </a:rPr>
              <a:t>PDAC的mIHC染色</a:t>
            </a:r>
            <a:r>
              <a:rPr lang="zh-CN" sz="2400">
                <a:solidFill>
                  <a:schemeClr val="tx1"/>
                </a:solidFill>
                <a:latin typeface="仿宋" panose="02010609060101010101" pitchFamily="49" charset="-122"/>
                <a:ea typeface="仿宋" panose="02010609060101010101" pitchFamily="49" charset="-122"/>
                <a:cs typeface="仿宋" panose="02010609060101010101" pitchFamily="49" charset="-122"/>
                <a:sym typeface="+mn-ea"/>
              </a:rPr>
              <a:t>：</a:t>
            </a:r>
            <a:r>
              <a:rPr sz="2400">
                <a:solidFill>
                  <a:schemeClr val="tx1"/>
                </a:solidFill>
                <a:latin typeface="仿宋" panose="02010609060101010101" pitchFamily="49" charset="-122"/>
                <a:ea typeface="仿宋" panose="02010609060101010101" pitchFamily="49" charset="-122"/>
                <a:cs typeface="仿宋" panose="02010609060101010101" pitchFamily="49" charset="-122"/>
                <a:sym typeface="+mn-ea"/>
              </a:rPr>
              <a:t>检测免疫荒芜、T细胞富集和髓系富集细胞群落</a:t>
            </a:r>
            <a:endParaRPr sz="2400">
              <a:solidFill>
                <a:schemeClr val="tx1"/>
              </a:solidFill>
              <a:latin typeface="仿宋" panose="02010609060101010101" pitchFamily="49" charset="-122"/>
              <a:ea typeface="仿宋" panose="02010609060101010101" pitchFamily="49" charset="-122"/>
              <a:cs typeface="仿宋" panose="02010609060101010101" pitchFamily="49"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2362200" y="590550"/>
            <a:ext cx="4071424" cy="4541139"/>
          </a:xfrm>
          <a:prstGeom prst="rect">
            <a:avLst/>
          </a:prstGeom>
        </p:spPr>
      </p:pic>
      <p:sp>
        <p:nvSpPr>
          <p:cNvPr id="2" name="文本框 1"/>
          <p:cNvSpPr txBox="1"/>
          <p:nvPr/>
        </p:nvSpPr>
        <p:spPr>
          <a:xfrm>
            <a:off x="381000" y="57150"/>
            <a:ext cx="8412480" cy="460375"/>
          </a:xfrm>
          <a:prstGeom prst="rect">
            <a:avLst/>
          </a:prstGeom>
          <a:noFill/>
        </p:spPr>
        <p:txBody>
          <a:bodyPr wrap="none" rtlCol="0" anchor="t">
            <a:spAutoFit/>
          </a:bodyPr>
          <a:p>
            <a:pPr algn="l"/>
            <a:r>
              <a:rPr sz="2400">
                <a:solidFill>
                  <a:schemeClr val="tx1"/>
                </a:solidFill>
                <a:latin typeface="仿宋" panose="02010609060101010101" pitchFamily="49" charset="-122"/>
                <a:ea typeface="仿宋" panose="02010609060101010101" pitchFamily="49" charset="-122"/>
                <a:cs typeface="仿宋" panose="02010609060101010101" pitchFamily="49" charset="-122"/>
                <a:sym typeface="+mn-ea"/>
              </a:rPr>
              <a:t>PDAC中检测到的T细胞低区域和T细胞高区域的代表性mIHC图像</a:t>
            </a:r>
            <a:endParaRPr sz="2400">
              <a:solidFill>
                <a:schemeClr val="tx1"/>
              </a:solidFill>
              <a:latin typeface="仿宋" panose="02010609060101010101" pitchFamily="49" charset="-122"/>
              <a:ea typeface="仿宋" panose="02010609060101010101" pitchFamily="49" charset="-122"/>
              <a:cs typeface="仿宋" panose="02010609060101010101" pitchFamily="49"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err="1">
                <a:latin typeface="仿宋" panose="02010609060101010101" pitchFamily="49" charset="-122"/>
                <a:ea typeface="仿宋" panose="02010609060101010101" pitchFamily="49" charset="-122"/>
              </a:rPr>
              <a:t>肿瘤邻近间质占优势也有助于</a:t>
            </a:r>
            <a:r>
              <a:rPr lang="zh-CN" altLang="en-US" sz="2800" dirty="0" err="1">
                <a:latin typeface="仿宋" panose="02010609060101010101" pitchFamily="49" charset="-122"/>
                <a:ea typeface="仿宋" panose="02010609060101010101" pitchFamily="49" charset="-122"/>
                <a:sym typeface="+mn-ea"/>
              </a:rPr>
              <a:t>其</a:t>
            </a:r>
            <a:r>
              <a:rPr lang="en-US" altLang="zh-CN" sz="2800" dirty="0" err="1">
                <a:latin typeface="仿宋" panose="02010609060101010101" pitchFamily="49" charset="-122"/>
                <a:ea typeface="仿宋" panose="02010609060101010101" pitchFamily="49" charset="-122"/>
              </a:rPr>
              <a:t>显著的空间异质性，这是PDAC的一个标志</a:t>
            </a:r>
            <a:r>
              <a:rPr lang="zh-CN" altLang="en-US" sz="2800" dirty="0">
                <a:latin typeface="仿宋" panose="02010609060101010101" pitchFamily="49" charset="-122"/>
                <a:ea typeface="仿宋" panose="02010609060101010101" pitchFamily="49" charset="-122"/>
              </a:rPr>
              <a:t>。</a:t>
            </a:r>
            <a:endParaRPr lang="en-US" altLang="zh-CN" sz="2800" dirty="0">
              <a:latin typeface="仿宋" panose="02010609060101010101" pitchFamily="49" charset="-122"/>
              <a:ea typeface="仿宋" panose="02010609060101010101" pitchFamily="49" charset="-122"/>
            </a:endParaRPr>
          </a:p>
          <a:p>
            <a:pPr eaLnBrk="1" hangingPunct="1"/>
            <a:r>
              <a:rPr lang="en-US" altLang="zh-CN" sz="2800" dirty="0" err="1">
                <a:latin typeface="仿宋" panose="02010609060101010101" pitchFamily="49" charset="-122"/>
                <a:ea typeface="仿宋" panose="02010609060101010101" pitchFamily="49" charset="-122"/>
              </a:rPr>
              <a:t>因此，PDAC</a:t>
            </a:r>
            <a:r>
              <a:rPr lang="zh-CN" altLang="en-US" sz="2800" dirty="0">
                <a:latin typeface="仿宋" panose="02010609060101010101" pitchFamily="49" charset="-122"/>
                <a:ea typeface="仿宋" panose="02010609060101010101" pitchFamily="49" charset="-122"/>
              </a:rPr>
              <a:t>定义为</a:t>
            </a:r>
            <a:r>
              <a:rPr lang="en-US" altLang="zh-CN" sz="2800" dirty="0" err="1">
                <a:latin typeface="仿宋" panose="02010609060101010101" pitchFamily="49" charset="-122"/>
                <a:ea typeface="仿宋" panose="02010609060101010101" pitchFamily="49" charset="-122"/>
              </a:rPr>
              <a:t>由多个</a:t>
            </a:r>
            <a:r>
              <a:rPr lang="zh-CN" altLang="en-US" sz="2800" dirty="0">
                <a:latin typeface="仿宋" panose="02010609060101010101" pitchFamily="49" charset="-122"/>
                <a:ea typeface="仿宋" panose="02010609060101010101" pitchFamily="49" charset="-122"/>
              </a:rPr>
              <a:t>不引人注意</a:t>
            </a:r>
            <a:r>
              <a:rPr lang="en-US" altLang="zh-CN" sz="2800" dirty="0" err="1">
                <a:latin typeface="仿宋" panose="02010609060101010101" pitchFamily="49" charset="-122"/>
                <a:ea typeface="仿宋" panose="02010609060101010101" pitchFamily="49" charset="-122"/>
              </a:rPr>
              <a:t>的细胞群落聚集在癌细胞巢周围，并在这</a:t>
            </a:r>
            <a:r>
              <a:rPr lang="zh-CN" altLang="en-US" sz="2800" dirty="0" err="1">
                <a:latin typeface="仿宋" panose="02010609060101010101" pitchFamily="49" charset="-122"/>
                <a:ea typeface="仿宋" panose="02010609060101010101" pitchFamily="49" charset="-122"/>
              </a:rPr>
              <a:t>个</a:t>
            </a:r>
            <a:r>
              <a:rPr lang="en-US" altLang="zh-CN" sz="2800" dirty="0" err="1">
                <a:latin typeface="仿宋" panose="02010609060101010101" pitchFamily="49" charset="-122"/>
                <a:ea typeface="仿宋" panose="02010609060101010101" pitchFamily="49" charset="-122"/>
              </a:rPr>
              <a:t>过程中形成侵入邻近健康组织的新器官</a:t>
            </a:r>
            <a:r>
              <a:rPr lang="en-US" altLang="zh-CN" sz="2800" dirty="0">
                <a:latin typeface="仿宋" panose="02010609060101010101" pitchFamily="49" charset="-122"/>
                <a:ea typeface="仿宋" panose="02010609060101010101" pitchFamily="49" charset="-122"/>
              </a:rPr>
              <a:t>。</a:t>
            </a:r>
            <a:endParaRPr lang="en-US" altLang="zh-CN" sz="2800" dirty="0">
              <a:latin typeface="仿宋" panose="02010609060101010101" pitchFamily="49" charset="-122"/>
              <a:ea typeface="仿宋" panose="02010609060101010101" pitchFamily="49" charset="-122"/>
            </a:endParaRPr>
          </a:p>
          <a:p>
            <a:pPr eaLnBrk="1" hangingPunct="1"/>
            <a:r>
              <a:rPr lang="en-US" altLang="zh-CN" sz="2800" dirty="0" err="1">
                <a:latin typeface="仿宋" panose="02010609060101010101" pitchFamily="49" charset="-122"/>
                <a:ea typeface="仿宋" panose="02010609060101010101" pitchFamily="49" charset="-122"/>
              </a:rPr>
              <a:t>尽管PDAC被公认为免疫学冷肿瘤，但它通常与明显的白细胞浸润有关</a:t>
            </a:r>
            <a:r>
              <a:rPr lang="en-US" altLang="zh-CN" sz="2800" dirty="0">
                <a:latin typeface="仿宋" panose="02010609060101010101" pitchFamily="49" charset="-122"/>
                <a:ea typeface="仿宋" panose="02010609060101010101" pitchFamily="49" charset="-122"/>
              </a:rPr>
              <a:t>。</a:t>
            </a: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rPr>
              <a:t>值得注意的是，肿瘤通常含有类似淋巴结滤泡的TLS。TLSs是外周组织中出现的淋巴细胞聚集物，当存在于肿瘤中时，包括PDAC，通常与更</a:t>
            </a:r>
            <a:r>
              <a:rPr lang="zh-CN" altLang="en-US" sz="2800" dirty="0" err="1">
                <a:latin typeface="仿宋" panose="02010609060101010101" pitchFamily="49" charset="-122"/>
                <a:ea typeface="仿宋" panose="02010609060101010101" pitchFamily="49" charset="-122"/>
              </a:rPr>
              <a:t>好的预后</a:t>
            </a:r>
            <a:r>
              <a:rPr lang="en-US" altLang="zh-CN" sz="2800" dirty="0" err="1">
                <a:latin typeface="仿宋" panose="02010609060101010101" pitchFamily="49" charset="-122"/>
                <a:ea typeface="仿宋" panose="02010609060101010101" pitchFamily="49" charset="-122"/>
              </a:rPr>
              <a:t>相关</a:t>
            </a:r>
            <a:r>
              <a:rPr lang="zh-CN" altLang="en-US" sz="2800" dirty="0">
                <a:latin typeface="仿宋" panose="02010609060101010101" pitchFamily="49" charset="-122"/>
                <a:ea typeface="仿宋" panose="02010609060101010101" pitchFamily="49" charset="-122"/>
              </a:rPr>
              <a:t>。</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sym typeface="+mn-ea"/>
              </a:rPr>
              <a:t>总的来说，含有TLSs的肿瘤</a:t>
            </a:r>
            <a:r>
              <a:rPr lang="zh-CN" altLang="en-US" sz="2800" dirty="0">
                <a:latin typeface="仿宋" panose="02010609060101010101" pitchFamily="49" charset="-122"/>
                <a:ea typeface="仿宋" panose="02010609060101010101" pitchFamily="49" charset="-122"/>
                <a:sym typeface="+mn-ea"/>
              </a:rPr>
              <a:t>表现为</a:t>
            </a:r>
            <a:r>
              <a:rPr lang="en-US" altLang="zh-CN" sz="2800" dirty="0">
                <a:latin typeface="仿宋" panose="02010609060101010101" pitchFamily="49" charset="-122"/>
                <a:ea typeface="仿宋" panose="02010609060101010101" pitchFamily="49" charset="-122"/>
                <a:sym typeface="+mn-ea"/>
              </a:rPr>
              <a:t>肿瘤邻近间质中淋巴细胞的增加。</a:t>
            </a:r>
            <a:r>
              <a:rPr lang="en-US" altLang="zh-CN" sz="2800" dirty="0">
                <a:latin typeface="仿宋" panose="02010609060101010101" pitchFamily="49" charset="-122"/>
                <a:ea typeface="仿宋" panose="02010609060101010101" pitchFamily="49" charset="-122"/>
              </a:rPr>
              <a:t>一些肿瘤含有早期TLSs，主要由T和B细胞组成，没有成熟TLSs特有的高阶结构。与</a:t>
            </a:r>
            <a:r>
              <a:rPr lang="zh-CN" altLang="en-US" sz="2800" dirty="0">
                <a:latin typeface="仿宋" panose="02010609060101010101" pitchFamily="49" charset="-122"/>
                <a:ea typeface="仿宋" panose="02010609060101010101" pitchFamily="49" charset="-122"/>
              </a:rPr>
              <a:t>含有</a:t>
            </a:r>
            <a:r>
              <a:rPr lang="en-US" altLang="zh-CN" sz="2800" dirty="0">
                <a:latin typeface="仿宋" panose="02010609060101010101" pitchFamily="49" charset="-122"/>
                <a:ea typeface="仿宋" panose="02010609060101010101" pitchFamily="49" charset="-122"/>
              </a:rPr>
              <a:t>早期TLSs的肿瘤相比，</a:t>
            </a:r>
            <a:r>
              <a:rPr lang="zh-CN" altLang="en-US" sz="2800" dirty="0">
                <a:latin typeface="仿宋" panose="02010609060101010101" pitchFamily="49" charset="-122"/>
                <a:ea typeface="仿宋" panose="02010609060101010101" pitchFamily="49" charset="-122"/>
                <a:sym typeface="+mn-ea"/>
              </a:rPr>
              <a:t>含有</a:t>
            </a:r>
            <a:r>
              <a:rPr lang="en-US" altLang="zh-CN" sz="2800" dirty="0">
                <a:latin typeface="仿宋" panose="02010609060101010101" pitchFamily="49" charset="-122"/>
                <a:ea typeface="仿宋" panose="02010609060101010101" pitchFamily="49" charset="-122"/>
              </a:rPr>
              <a:t>成熟TLSs的肿瘤在手术切除后有更好的生存结果。</a:t>
            </a:r>
            <a:endParaRPr lang="en-US" altLang="zh-CN" sz="2800" dirty="0">
              <a:latin typeface="仿宋" panose="02010609060101010101" pitchFamily="49" charset="-122"/>
              <a:ea typeface="仿宋" panose="02010609060101010101" pitchFamily="49" charset="-122"/>
            </a:endParaRPr>
          </a:p>
          <a:p>
            <a:pPr marL="0" indent="0" eaLnBrk="1" hangingPunct="1">
              <a:buNone/>
            </a:pP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sym typeface="+mn-ea"/>
              </a:rPr>
              <a:t>在小鼠模型中的研究表明，趋化因子可以诱导TLS的形成。</a:t>
            </a:r>
            <a:endParaRPr lang="en-US" altLang="zh-CN" sz="2800" dirty="0">
              <a:latin typeface="仿宋" panose="02010609060101010101" pitchFamily="49" charset="-122"/>
              <a:ea typeface="仿宋" panose="02010609060101010101" pitchFamily="49" charset="-122"/>
            </a:endParaRPr>
          </a:p>
          <a:p>
            <a:pPr eaLnBrk="1" hangingPunct="1"/>
            <a:r>
              <a:rPr lang="en-US" altLang="zh-CN" sz="2800" dirty="0">
                <a:latin typeface="仿宋" panose="02010609060101010101" pitchFamily="49" charset="-122"/>
                <a:ea typeface="仿宋" panose="02010609060101010101" pitchFamily="49" charset="-122"/>
              </a:rPr>
              <a:t>疫苗</a:t>
            </a:r>
            <a:r>
              <a:rPr lang="zh-CN" altLang="en-US" sz="2800" dirty="0">
                <a:latin typeface="仿宋" panose="02010609060101010101" pitchFamily="49" charset="-122"/>
                <a:ea typeface="仿宋" panose="02010609060101010101" pitchFamily="49" charset="-122"/>
              </a:rPr>
              <a:t>能</a:t>
            </a:r>
            <a:r>
              <a:rPr lang="en-US" altLang="zh-CN" sz="2800" dirty="0">
                <a:latin typeface="仿宋" panose="02010609060101010101" pitchFamily="49" charset="-122"/>
                <a:ea typeface="仿宋" panose="02010609060101010101" pitchFamily="49" charset="-122"/>
              </a:rPr>
              <a:t>诱导可切除PDAC中TLSs的形成，这与存活率的提高相关。</a:t>
            </a:r>
            <a:endParaRPr lang="en-US" altLang="zh-CN" sz="2800" dirty="0">
              <a:latin typeface="仿宋" panose="02010609060101010101" pitchFamily="49" charset="-122"/>
              <a:ea typeface="仿宋" panose="02010609060101010101" pitchFamily="49" charset="-122"/>
            </a:endParaRPr>
          </a:p>
          <a:p>
            <a:pPr eaLnBrk="1" hangingPunct="1"/>
            <a:r>
              <a:rPr lang="en-US" altLang="zh-CN" sz="2800" dirty="0">
                <a:latin typeface="仿宋" panose="02010609060101010101" pitchFamily="49" charset="-122"/>
                <a:ea typeface="仿宋" panose="02010609060101010101" pitchFamily="49" charset="-122"/>
              </a:rPr>
              <a:t>尽管如此，TLSs影响</a:t>
            </a:r>
            <a:r>
              <a:rPr lang="en-US" altLang="zh-CN" sz="2800" dirty="0">
                <a:latin typeface="仿宋" panose="02010609060101010101" pitchFamily="49" charset="-122"/>
                <a:ea typeface="仿宋" panose="02010609060101010101" pitchFamily="49" charset="-122"/>
                <a:sym typeface="+mn-ea"/>
              </a:rPr>
              <a:t>PDAC</a:t>
            </a:r>
            <a:r>
              <a:rPr lang="en-US" altLang="zh-CN" sz="2800" dirty="0">
                <a:latin typeface="仿宋" panose="02010609060101010101" pitchFamily="49" charset="-122"/>
                <a:ea typeface="仿宋" panose="02010609060101010101" pitchFamily="49" charset="-122"/>
              </a:rPr>
              <a:t>生存结果和间质反应的确切机制仍然知之甚少。</a:t>
            </a: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rPr>
              <a:t>PDAC表现出向远处组织（例如，肝、肺、腹膜和淋巴结等组织）转移的高倾向。</a:t>
            </a:r>
            <a:endParaRPr lang="en-US" altLang="zh-CN" sz="2800" dirty="0">
              <a:latin typeface="仿宋" panose="02010609060101010101" pitchFamily="49" charset="-122"/>
              <a:ea typeface="仿宋" panose="02010609060101010101" pitchFamily="49" charset="-122"/>
            </a:endParaRPr>
          </a:p>
          <a:p>
            <a:pPr eaLnBrk="1" hangingPunct="1"/>
            <a:r>
              <a:rPr lang="en-US" altLang="zh-CN" sz="2800" dirty="0">
                <a:latin typeface="仿宋" panose="02010609060101010101" pitchFamily="49" charset="-122"/>
                <a:ea typeface="仿宋" panose="02010609060101010101" pitchFamily="49" charset="-122"/>
              </a:rPr>
              <a:t>在原发性和转移性PDAC病变中，癌细胞周围基质</a:t>
            </a:r>
            <a:r>
              <a:rPr lang="zh-CN" altLang="en-US" sz="2800" dirty="0">
                <a:latin typeface="仿宋" panose="02010609060101010101" pitchFamily="49" charset="-122"/>
                <a:ea typeface="仿宋" panose="02010609060101010101" pitchFamily="49" charset="-122"/>
              </a:rPr>
              <a:t>间隔</a:t>
            </a:r>
            <a:r>
              <a:rPr lang="en-US" altLang="zh-CN" sz="2800" dirty="0">
                <a:latin typeface="仿宋" panose="02010609060101010101" pitchFamily="49" charset="-122"/>
                <a:ea typeface="仿宋" panose="02010609060101010101" pitchFamily="49" charset="-122"/>
              </a:rPr>
              <a:t>的基质成分看起来</a:t>
            </a:r>
            <a:r>
              <a:rPr lang="zh-CN" altLang="en-US" sz="2800" dirty="0">
                <a:latin typeface="仿宋" panose="02010609060101010101" pitchFamily="49" charset="-122"/>
                <a:ea typeface="仿宋" panose="02010609060101010101" pitchFamily="49" charset="-122"/>
              </a:rPr>
              <a:t>相对</a:t>
            </a:r>
            <a:r>
              <a:rPr lang="en-US" altLang="zh-CN" sz="2800" dirty="0">
                <a:latin typeface="仿宋" panose="02010609060101010101" pitchFamily="49" charset="-122"/>
                <a:ea typeface="仿宋" panose="02010609060101010101" pitchFamily="49" charset="-122"/>
              </a:rPr>
              <a:t>相似。</a:t>
            </a:r>
            <a:endParaRPr lang="en-US" altLang="zh-CN" sz="2800" dirty="0">
              <a:latin typeface="仿宋" panose="02010609060101010101" pitchFamily="49" charset="-122"/>
              <a:ea typeface="仿宋" panose="02010609060101010101" pitchFamily="49" charset="-122"/>
            </a:endParaRPr>
          </a:p>
          <a:p>
            <a:pPr eaLnBrk="1" hangingPunct="1"/>
            <a:r>
              <a:rPr lang="en-US" altLang="zh-CN" sz="2800" dirty="0">
                <a:latin typeface="仿宋" panose="02010609060101010101" pitchFamily="49" charset="-122"/>
                <a:ea typeface="仿宋" panose="02010609060101010101" pitchFamily="49" charset="-122"/>
              </a:rPr>
              <a:t>转移性病变通过</a:t>
            </a:r>
            <a:r>
              <a:rPr lang="en-US" altLang="zh-CN" sz="2800" dirty="0">
                <a:latin typeface="仿宋" panose="02010609060101010101" pitchFamily="49" charset="-122"/>
                <a:ea typeface="仿宋" panose="02010609060101010101" pitchFamily="49" charset="-122"/>
                <a:sym typeface="+mn-ea"/>
              </a:rPr>
              <a:t>募集</a:t>
            </a:r>
            <a:r>
              <a:rPr lang="en-US" altLang="zh-CN" sz="2800" dirty="0">
                <a:latin typeface="仿宋" panose="02010609060101010101" pitchFamily="49" charset="-122"/>
                <a:ea typeface="仿宋" panose="02010609060101010101" pitchFamily="49" charset="-122"/>
              </a:rPr>
              <a:t>成纤维细胞和白细胞获得并维持密集的促结缔组织增生反应，这是原发性肿瘤的典型特征。</a:t>
            </a:r>
            <a:endParaRPr lang="en-US" altLang="zh-CN" sz="2800" dirty="0">
              <a:latin typeface="仿宋" panose="02010609060101010101" pitchFamily="49" charset="-122"/>
              <a:ea typeface="仿宋" panose="02010609060101010101" pitchFamily="49" charset="-122"/>
            </a:endParaRPr>
          </a:p>
          <a:p>
            <a:pPr marL="0" indent="0" eaLnBrk="1" hangingPunct="1">
              <a:buNone/>
            </a:pP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sym typeface="+mn-ea"/>
              </a:rPr>
              <a:t>然而，这些转移性病变最常出现的远处器官</a:t>
            </a:r>
            <a:r>
              <a:rPr lang="zh-CN" altLang="en-US" sz="2800" dirty="0">
                <a:latin typeface="仿宋" panose="02010609060101010101" pitchFamily="49" charset="-122"/>
                <a:ea typeface="仿宋" panose="02010609060101010101" pitchFamily="49" charset="-122"/>
                <a:sym typeface="+mn-ea"/>
              </a:rPr>
              <a:t>的</a:t>
            </a:r>
            <a:r>
              <a:rPr lang="en-US" altLang="zh-CN" sz="2800" dirty="0">
                <a:latin typeface="仿宋" panose="02010609060101010101" pitchFamily="49" charset="-122"/>
                <a:ea typeface="仿宋" panose="02010609060101010101" pitchFamily="49" charset="-122"/>
                <a:sym typeface="+mn-ea"/>
              </a:rPr>
              <a:t>微环境（如肝和肺）与胰腺有很大不同。</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与远处器官微环境的基质和细胞结构相关的癌细胞外在特征会影响</a:t>
            </a:r>
            <a:r>
              <a:rPr lang="zh-CN" altLang="en-US" sz="2800" dirty="0">
                <a:latin typeface="仿宋" panose="02010609060101010101" pitchFamily="49" charset="-122"/>
                <a:ea typeface="仿宋" panose="02010609060101010101" pitchFamily="49" charset="-122"/>
                <a:sym typeface="+mn-ea"/>
              </a:rPr>
              <a:t>播散性肿瘤细胞（DTC）</a:t>
            </a:r>
            <a:r>
              <a:rPr lang="zh-CN" altLang="en-US" sz="2800" dirty="0">
                <a:latin typeface="仿宋" panose="02010609060101010101" pitchFamily="49" charset="-122"/>
                <a:ea typeface="仿宋" panose="02010609060101010101" pitchFamily="49" charset="-122"/>
              </a:rPr>
              <a:t>的转移行为。因此，尽管在原发性和转移性病变之间观察到明显的遗传和基质相似性，但很可能单个癌细胞克隆或癌细胞簇导致的具有独特生物学表型的转移性病变，最终不同于原发性病变。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a:latin typeface="仿宋" panose="02010609060101010101" pitchFamily="49" charset="-122"/>
                <a:ea typeface="仿宋" panose="02010609060101010101" pitchFamily="49" charset="-122"/>
                <a:sym typeface="+mn-ea"/>
              </a:rPr>
              <a:t>一、</a:t>
            </a:r>
            <a:r>
              <a:rPr lang="zh-CN" altLang="en-US" dirty="0">
                <a:latin typeface="仿宋" panose="02010609060101010101" pitchFamily="49" charset="-122"/>
                <a:ea typeface="仿宋" panose="02010609060101010101" pitchFamily="49" charset="-122"/>
              </a:rPr>
              <a:t>肿瘤微环境的细胞架构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这些观察结果强调了PDAC的生物学复杂性。</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需要进一步的研究来更好地了解患者原发性和转移性PDAC病变的细胞和基质结构，并明确协调不同肿瘤亚区内细胞和蛋白质空间排列的决定因素。</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填补这些知识空白有望为PDAC发病机制、独特的治疗靶点和与疾病相关的肿瘤标志物提供新的见解。</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zh-CN" altLang="en-US" sz="4000" dirty="0">
                <a:latin typeface="仿宋" panose="02010609060101010101" pitchFamily="49" charset="-122"/>
                <a:ea typeface="仿宋" panose="02010609060101010101" pitchFamily="49" charset="-122"/>
              </a:rPr>
              <a:t>二、肿瘤微环境对肿瘤发病机制的影响</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局部损伤环境使得组织允许肿瘤形成。根据这一概念，纤维炎症微环境在肿瘤进展中作用在包括PDAC在内的许多癌症中已经得到了很好的证实。</a:t>
            </a:r>
            <a:endParaRPr lang="en-US" altLang="zh-CN"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然而，不同类型的基质细胞的功能和作用是复杂的，并且通常表现出与肿瘤演变阶段以及解剖部位相关的环境依赖性。</a:t>
            </a: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zh-CN" altLang="en-US" sz="4000" dirty="0">
                <a:latin typeface="仿宋" panose="02010609060101010101" pitchFamily="49" charset="-122"/>
                <a:ea typeface="仿宋" panose="02010609060101010101" pitchFamily="49" charset="-122"/>
                <a:sym typeface="+mn-ea"/>
              </a:rPr>
              <a:t>二、</a:t>
            </a:r>
            <a:r>
              <a:rPr lang="zh-CN" altLang="en-US" sz="4000" dirty="0">
                <a:latin typeface="仿宋" panose="02010609060101010101" pitchFamily="49" charset="-122"/>
                <a:ea typeface="仿宋" panose="02010609060101010101" pitchFamily="49" charset="-122"/>
              </a:rPr>
              <a:t>肿瘤微环境对肿瘤发病机制的影响 </a:t>
            </a:r>
            <a:endParaRPr lang="en-US" altLang="zh-CN" sz="4000"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进化中的肿瘤及其微环境之间的这些复杂相互作用促使我们对形成PDAC进展的细胞类型和机制进行仔细研究，希望从那些</a:t>
            </a:r>
            <a:r>
              <a:rPr lang="zh-CN" altLang="en-US" sz="2800" dirty="0">
                <a:latin typeface="仿宋" panose="02010609060101010101" pitchFamily="49" charset="-122"/>
                <a:ea typeface="仿宋" panose="02010609060101010101" pitchFamily="49" charset="-122"/>
                <a:sym typeface="+mn-ea"/>
              </a:rPr>
              <a:t>支持肿瘤生长的细胞中发现</a:t>
            </a:r>
            <a:r>
              <a:rPr lang="zh-CN" altLang="en-US" sz="2800" dirty="0">
                <a:latin typeface="仿宋" panose="02010609060101010101" pitchFamily="49" charset="-122"/>
                <a:ea typeface="仿宋" panose="02010609060101010101" pitchFamily="49" charset="-122"/>
              </a:rPr>
              <a:t>抑制肿瘤生长的细胞（表1）。</a:t>
            </a:r>
            <a:br>
              <a:rPr lang="zh-CN" altLang="en-US"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1290955" y="78740"/>
            <a:ext cx="6496685" cy="506031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转化的上皮细胞和其周围的微环境之间的相互作用影响了PDAC的发展和演变。</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包含上皮靶向Kras突变（</a:t>
            </a:r>
            <a:r>
              <a:rPr lang="zh-CN" altLang="en-US" sz="2800" dirty="0">
                <a:latin typeface="仿宋" panose="02010609060101010101" pitchFamily="49" charset="-122"/>
                <a:ea typeface="仿宋" panose="02010609060101010101" pitchFamily="49" charset="-122"/>
                <a:sym typeface="+mn-ea"/>
              </a:rPr>
              <a:t>存在于超过90%的人类PDAC中）</a:t>
            </a:r>
            <a:r>
              <a:rPr lang="zh-CN" altLang="en-US" sz="2800" dirty="0">
                <a:latin typeface="仿宋" panose="02010609060101010101" pitchFamily="49" charset="-122"/>
                <a:ea typeface="仿宋" panose="02010609060101010101" pitchFamily="49" charset="-122"/>
              </a:rPr>
              <a:t>的遗传小鼠模型，形成了模拟PDAC逐步进展的基础。</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组织微环境的改变在功能上有助于早期PDAC进展的早期线索来自携带Kras</a:t>
            </a:r>
            <a:r>
              <a:rPr lang="zh-CN" altLang="en-US" sz="2800" baseline="30000" dirty="0">
                <a:latin typeface="仿宋" panose="02010609060101010101" pitchFamily="49" charset="-122"/>
                <a:ea typeface="仿宋" panose="02010609060101010101" pitchFamily="49" charset="-122"/>
              </a:rPr>
              <a:t>G12V</a:t>
            </a:r>
            <a:r>
              <a:rPr lang="zh-CN" altLang="en-US" sz="2800" dirty="0">
                <a:latin typeface="仿宋" panose="02010609060101010101" pitchFamily="49" charset="-122"/>
                <a:ea typeface="仿宋" panose="02010609060101010101" pitchFamily="49" charset="-122"/>
              </a:rPr>
              <a:t>的小鼠，使用弹性蛋白酶驱动的Cre将这种突变靶向腺泡和中心腺泡细胞。</a:t>
            </a: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虽然在整个发育过程中胰腺上皮中这种驱动突变的表达产生了侵袭性PDAC，但在成年小鼠胰腺中诱导Kras</a:t>
            </a:r>
            <a:r>
              <a:rPr lang="zh-CN" altLang="en-US" sz="2800" baseline="30000" dirty="0">
                <a:latin typeface="仿宋" panose="02010609060101010101" pitchFamily="49" charset="-122"/>
                <a:ea typeface="仿宋" panose="02010609060101010101" pitchFamily="49" charset="-122"/>
              </a:rPr>
              <a:t>G12V</a:t>
            </a:r>
            <a:r>
              <a:rPr lang="zh-CN" altLang="en-US" sz="2800" dirty="0">
                <a:latin typeface="仿宋" panose="02010609060101010101" pitchFamily="49" charset="-122"/>
                <a:ea typeface="仿宋" panose="02010609060101010101" pitchFamily="49" charset="-122"/>
              </a:rPr>
              <a:t>不足以驱动癌前病变和侵袭性癌症的形成。然而，胰腺炎症结合Kras</a:t>
            </a:r>
            <a:r>
              <a:rPr lang="zh-CN" altLang="en-US" sz="2800" baseline="30000" dirty="0">
                <a:latin typeface="仿宋" panose="02010609060101010101" pitchFamily="49" charset="-122"/>
                <a:ea typeface="仿宋" panose="02010609060101010101" pitchFamily="49" charset="-122"/>
              </a:rPr>
              <a:t>G12V</a:t>
            </a:r>
            <a:r>
              <a:rPr lang="zh-CN" altLang="en-US" sz="2800" dirty="0">
                <a:latin typeface="仿宋" panose="02010609060101010101" pitchFamily="49" charset="-122"/>
                <a:ea typeface="仿宋" panose="02010609060101010101" pitchFamily="49" charset="-122"/>
              </a:rPr>
              <a:t>表达有效地触发了恶性前胰腺上皮内瘤变（PanINs）的形成和随后高外显率的侵袭性PDAC。后来发现，与PDAC相关的炎症微环境可以抑制表达Kras</a:t>
            </a:r>
            <a:r>
              <a:rPr lang="zh-CN" altLang="en-US" sz="2800" baseline="30000" dirty="0">
                <a:latin typeface="仿宋" panose="02010609060101010101" pitchFamily="49" charset="-122"/>
                <a:ea typeface="仿宋" panose="02010609060101010101" pitchFamily="49" charset="-122"/>
              </a:rPr>
              <a:t>G12V</a:t>
            </a:r>
            <a:r>
              <a:rPr lang="zh-CN" altLang="en-US" sz="2800" dirty="0">
                <a:latin typeface="仿宋" panose="02010609060101010101" pitchFamily="49" charset="-122"/>
                <a:ea typeface="仿宋" panose="02010609060101010101" pitchFamily="49" charset="-122"/>
              </a:rPr>
              <a:t>的上皮细胞中癌基因诱导的衰老，从而消除了肿瘤进展的重要屏障。 </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值得注意的是，炎症因子可以诱导Kras及其效应物在成人胰腺中的表达，而这种表达在非炎症胰腺组织中仅是微不足道的。</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此外，Kras激活驱动丝裂原活化蛋白激酶（MAPK）信号的致癌水平，并使肿瘤起始成为可能。</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然而，在没有现有Kras突变的情况下，炎症似乎也使胰腺上皮细胞对随后的Kras转化敏感。</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胰腺上皮细胞在急性炎症恢复期间经历转录和表观遗传重编程。虽然这种适应性反应限制了随后炎症事件造成的组织损伤，但它也为Kras转化上皮细胞做好了准备。因此，胰腺肿瘤的发生是一个受细胞自主和旁分泌因素影响的发展过程。</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Kras转化的上皮细胞指导和塑造PDAC的基质反应。</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Kras信号通路在协调微环境中的重要性已在</a:t>
            </a:r>
            <a:r>
              <a:rPr lang="zh-CN" altLang="en-US" sz="2800" dirty="0">
                <a:latin typeface="仿宋" panose="02010609060101010101" pitchFamily="49" charset="-122"/>
                <a:ea typeface="仿宋" panose="02010609060101010101" pitchFamily="49" charset="-122"/>
                <a:sym typeface="+mn-ea"/>
              </a:rPr>
              <a:t>具有Kras</a:t>
            </a:r>
            <a:r>
              <a:rPr lang="zh-CN" altLang="en-US" sz="2800" baseline="30000" dirty="0">
                <a:latin typeface="仿宋" panose="02010609060101010101" pitchFamily="49" charset="-122"/>
                <a:ea typeface="仿宋" panose="02010609060101010101" pitchFamily="49" charset="-122"/>
                <a:sym typeface="+mn-ea"/>
              </a:rPr>
              <a:t>G12D</a:t>
            </a:r>
            <a:r>
              <a:rPr lang="zh-CN" altLang="en-US" sz="2800" dirty="0">
                <a:latin typeface="仿宋" panose="02010609060101010101" pitchFamily="49" charset="-122"/>
                <a:ea typeface="仿宋" panose="02010609060101010101" pitchFamily="49" charset="-122"/>
                <a:sym typeface="+mn-ea"/>
              </a:rPr>
              <a:t>的可诱导和可逆表达的</a:t>
            </a:r>
            <a:r>
              <a:rPr lang="zh-CN" altLang="en-US" sz="2800" dirty="0">
                <a:latin typeface="仿宋" panose="02010609060101010101" pitchFamily="49" charset="-122"/>
                <a:ea typeface="仿宋" panose="02010609060101010101" pitchFamily="49" charset="-122"/>
              </a:rPr>
              <a:t>小鼠模型中得到证实。</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对Kras</a:t>
            </a:r>
            <a:r>
              <a:rPr lang="zh-CN" altLang="en-US" sz="2800" baseline="30000" dirty="0">
                <a:latin typeface="仿宋" panose="02010609060101010101" pitchFamily="49" charset="-122"/>
                <a:ea typeface="仿宋" panose="02010609060101010101" pitchFamily="49" charset="-122"/>
              </a:rPr>
              <a:t>G12D</a:t>
            </a:r>
            <a:r>
              <a:rPr lang="zh-CN" altLang="en-US" sz="2800" dirty="0">
                <a:latin typeface="仿宋" panose="02010609060101010101" pitchFamily="49" charset="-122"/>
                <a:ea typeface="仿宋" panose="02010609060101010101" pitchFamily="49" charset="-122"/>
              </a:rPr>
              <a:t>诱导的早期反应与Hedgehog信号的上调、白细胞浸润和富含胶原的基质的积累有关。</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当Kras</a:t>
            </a:r>
            <a:r>
              <a:rPr lang="zh-CN" altLang="en-US" sz="2800" baseline="30000" dirty="0">
                <a:latin typeface="仿宋" panose="02010609060101010101" pitchFamily="49" charset="-122"/>
                <a:ea typeface="仿宋" panose="02010609060101010101" pitchFamily="49" charset="-122"/>
              </a:rPr>
              <a:t>G12D</a:t>
            </a:r>
            <a:r>
              <a:rPr lang="zh-CN" altLang="en-US" sz="2800" dirty="0">
                <a:latin typeface="仿宋" panose="02010609060101010101" pitchFamily="49" charset="-122"/>
                <a:ea typeface="仿宋" panose="02010609060101010101" pitchFamily="49" charset="-122"/>
              </a:rPr>
              <a:t>在胰腺炎的背景下被诱导时，这种纤维炎性基质的形成和随后的PanIN发展被加速。</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然而，在已形成的病变中消除Kras表达</a:t>
            </a:r>
            <a:r>
              <a:rPr lang="zh-CN" altLang="en-US" sz="2800" dirty="0">
                <a:latin typeface="仿宋" panose="02010609060101010101" pitchFamily="49" charset="-122"/>
                <a:ea typeface="仿宋" panose="02010609060101010101" pitchFamily="49" charset="-122"/>
                <a:sym typeface="+mn-ea"/>
              </a:rPr>
              <a:t>突变会</a:t>
            </a:r>
            <a:r>
              <a:rPr lang="zh-CN" altLang="en-US" sz="2800" dirty="0">
                <a:latin typeface="仿宋" panose="02010609060101010101" pitchFamily="49" charset="-122"/>
                <a:ea typeface="仿宋" panose="02010609060101010101" pitchFamily="49" charset="-122"/>
              </a:rPr>
              <a:t>导致肿瘤基质的快速重塑，包括活化成纤维细胞丰度的降低和炎症的消退。这一发现说明了胰腺上皮致癌信号和纤维炎症微环境之间的相互关系。</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Kras的致癌突变通过激活不同的效应分子促进肿瘤发生。Kras还与Myc合作，Myc是一种多效性转录因子，参与调节多种支持细胞增殖的遗传程序。</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在低级别Kras</a:t>
            </a:r>
            <a:r>
              <a:rPr lang="zh-CN" altLang="en-US" sz="2800" baseline="30000" dirty="0">
                <a:latin typeface="仿宋" panose="02010609060101010101" pitchFamily="49" charset="-122"/>
                <a:ea typeface="仿宋" panose="02010609060101010101" pitchFamily="49" charset="-122"/>
              </a:rPr>
              <a:t>G12D</a:t>
            </a:r>
            <a:r>
              <a:rPr lang="zh-CN" altLang="en-US" sz="2800" dirty="0">
                <a:latin typeface="仿宋" panose="02010609060101010101" pitchFamily="49" charset="-122"/>
                <a:ea typeface="仿宋" panose="02010609060101010101" pitchFamily="49" charset="-122"/>
              </a:rPr>
              <a:t>诱导的PanIN病变中，Myc的遗传激活导致免疫细胞和激活的基质成分的快速积累，这共同促进了高级别PanIN和侵袭性PDAC的发展。</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值得注意的是，Myc在已形成的PDAC上皮</a:t>
            </a:r>
            <a:r>
              <a:rPr lang="zh-CN" altLang="en-US" sz="2800" dirty="0">
                <a:latin typeface="仿宋" panose="02010609060101010101" pitchFamily="49" charset="-122"/>
                <a:ea typeface="仿宋" panose="02010609060101010101" pitchFamily="49" charset="-122"/>
              </a:rPr>
              <a:t>隔层的失活导致肿瘤基质的快速分解和随后的肿瘤细胞死亡，正如Kras失活</a:t>
            </a:r>
            <a:r>
              <a:rPr lang="zh-CN" altLang="en-US" sz="2800" dirty="0">
                <a:latin typeface="仿宋" panose="02010609060101010101" pitchFamily="49" charset="-122"/>
                <a:ea typeface="仿宋" panose="02010609060101010101" pitchFamily="49" charset="-122"/>
              </a:rPr>
              <a:t>一样。</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这些发现证明了PDAC对KRAS和MYC信号的依赖性，这两种信号串联支持癌细胞与其周围微环境之间的动态关系。</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癌细胞发出的Kras信号增强了以髓</a:t>
            </a:r>
            <a:r>
              <a:rPr lang="zh-CN" altLang="en-US" sz="2800" dirty="0">
                <a:latin typeface="仿宋" panose="02010609060101010101" pitchFamily="49" charset="-122"/>
                <a:ea typeface="仿宋" panose="02010609060101010101" pitchFamily="49" charset="-122"/>
              </a:rPr>
              <a:t>系细胞强烈浸润为特征的炎症反应。肿瘤浸润性髓系细胞是建立免疫抑制和前肿瘤微环境的基础。</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在小鼠中，CD11b+髓系细胞是</a:t>
            </a:r>
            <a:r>
              <a:rPr lang="en-US" altLang="zh-CN" sz="2800" dirty="0">
                <a:latin typeface="仿宋" panose="02010609060101010101" pitchFamily="49" charset="-122"/>
                <a:ea typeface="仿宋" panose="02010609060101010101" pitchFamily="49" charset="-122"/>
              </a:rPr>
              <a:t>K</a:t>
            </a:r>
            <a:r>
              <a:rPr lang="zh-CN" altLang="en-US" sz="2800" dirty="0">
                <a:latin typeface="仿宋" panose="02010609060101010101" pitchFamily="49" charset="-122"/>
                <a:ea typeface="仿宋" panose="02010609060101010101" pitchFamily="49" charset="-122"/>
              </a:rPr>
              <a:t>ras驱动的PanIN形成所必需的。此外，CD11b+髓系细胞支持肿瘤生长。Kras的激活部分通过诱导细胞因子GM-CSF来促进</a:t>
            </a:r>
            <a:r>
              <a:rPr lang="zh-CN" altLang="en-US" sz="2800" dirty="0">
                <a:latin typeface="仿宋" panose="02010609060101010101" pitchFamily="49" charset="-122"/>
                <a:ea typeface="仿宋" panose="02010609060101010101" pitchFamily="49" charset="-122"/>
              </a:rPr>
              <a:t>髓系细胞的浸润和向免疫抑制表型的极化。</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然而，多种信号可能汇聚起来</a:t>
            </a:r>
            <a:r>
              <a:rPr lang="zh-CN" altLang="en-US" sz="2800" dirty="0">
                <a:latin typeface="仿宋" panose="02010609060101010101" pitchFamily="49" charset="-122"/>
                <a:ea typeface="仿宋" panose="02010609060101010101" pitchFamily="49" charset="-122"/>
              </a:rPr>
              <a:t>来建立炎症微环境，从而启动PDAC的早期发展和进展。例如，肥胖可以促进胰腺的炎症和纤维化，促进PanIN的发展。这一过程在热量限制下是可逆的，并且是由支持早期PDAC的内分泌胰腺中的肥胖诱导的适应所驱动的。具体来说，胰岛通过上调胆囊收缩素来应对肥胖，而胆囊收缩素以旁分泌的方式促进PDAC的发展。</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肥胖还可能改变肿瘤中支持促结缔组织增生反应的脂肪细胞和胰腺星状细胞的促炎特性。此外，饮食诱导的肥胖可能通过支持</a:t>
            </a:r>
            <a:r>
              <a:rPr lang="zh-CN" altLang="en-US" sz="2800" cap="all" dirty="0">
                <a:solidFill>
                  <a:schemeClr val="tx1"/>
                </a:solidFill>
                <a:uFillTx/>
                <a:latin typeface="仿宋" panose="02010609060101010101" pitchFamily="49" charset="-122"/>
                <a:ea typeface="仿宋" panose="02010609060101010101" pitchFamily="49" charset="-122"/>
              </a:rPr>
              <a:t>cox</a:t>
            </a:r>
            <a:r>
              <a:rPr lang="zh-CN" altLang="en-US" sz="2800" dirty="0">
                <a:latin typeface="仿宋" panose="02010609060101010101" pitchFamily="49" charset="-122"/>
                <a:ea typeface="仿宋" panose="02010609060101010101" pitchFamily="49" charset="-122"/>
              </a:rPr>
              <a:t>2依赖性的炎症和纤维化或代谢失常来促进PDAC</a:t>
            </a:r>
            <a:r>
              <a:rPr lang="zh-CN" altLang="en-US" sz="2800" dirty="0">
                <a:latin typeface="仿宋" panose="02010609060101010101" pitchFamily="49" charset="-122"/>
                <a:ea typeface="仿宋" panose="02010609060101010101" pitchFamily="49" charset="-122"/>
                <a:sym typeface="+mn-ea"/>
              </a:rPr>
              <a:t>的</a:t>
            </a:r>
            <a:r>
              <a:rPr lang="zh-CN" altLang="en-US" sz="2800" dirty="0">
                <a:latin typeface="仿宋" panose="02010609060101010101" pitchFamily="49" charset="-122"/>
                <a:ea typeface="仿宋" panose="02010609060101010101" pitchFamily="49" charset="-122"/>
              </a:rPr>
              <a:t>肿瘤发生。因此，癌细胞的外部因素（如炎症和肥胖）有助于微环境的形成，这是一个胰腺肿瘤发生的基础性的和适应性的</a:t>
            </a:r>
            <a:r>
              <a:rPr lang="zh-CN" altLang="en-US" sz="2800" dirty="0">
                <a:latin typeface="仿宋" panose="02010609060101010101" pitchFamily="49" charset="-122"/>
                <a:ea typeface="仿宋" panose="02010609060101010101" pitchFamily="49" charset="-122"/>
              </a:rPr>
              <a:t>因素。</a:t>
            </a:r>
            <a:br>
              <a:rPr lang="zh-CN" altLang="en-US" sz="2800" dirty="0">
                <a:latin typeface="仿宋" panose="02010609060101010101" pitchFamily="49" charset="-122"/>
                <a:ea typeface="仿宋" panose="02010609060101010101" pitchFamily="49" charset="-122"/>
              </a:rPr>
            </a:b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虽然炎症已被证明是PDAC发展和进展的一个可重复的支持因素，但其他一些显著的基质成分与抑制PDAC的起始有关。邻近肿瘤病变的活化成纤维细胞，或CAFs，分泌多种细胞因子、生长因子和ECM成分。长期以来，CAFs被认为是</a:t>
            </a:r>
            <a:r>
              <a:rPr lang="zh-CN" altLang="en-US" sz="2800" dirty="0">
                <a:latin typeface="仿宋" panose="02010609060101010101" pitchFamily="49" charset="-122"/>
                <a:ea typeface="仿宋" panose="02010609060101010101" pitchFamily="49" charset="-122"/>
              </a:rPr>
              <a:t>在PDAC环境中</a:t>
            </a:r>
            <a:r>
              <a:rPr lang="zh-CN" altLang="en-US" sz="2800" dirty="0">
                <a:latin typeface="仿宋" panose="02010609060101010101" pitchFamily="49" charset="-122"/>
                <a:ea typeface="仿宋" panose="02010609060101010101" pitchFamily="49" charset="-122"/>
              </a:rPr>
              <a:t>起肿瘤促进作用。然而，2014年发表的具有里程碑意义的研究表明，这一点过于简化了。</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上皮来源的Hedgehog信号通路最初被发现促进胰腺成纤维细胞的活化和纤维增生间质的发展，这促使</a:t>
            </a:r>
            <a:r>
              <a:rPr lang="zh-CN" altLang="en-US" sz="2800" dirty="0">
                <a:latin typeface="仿宋" panose="02010609060101010101" pitchFamily="49" charset="-122"/>
                <a:ea typeface="仿宋" panose="02010609060101010101" pitchFamily="49" charset="-122"/>
              </a:rPr>
              <a:t>人们预期Hedgehog</a:t>
            </a:r>
            <a:r>
              <a:rPr lang="zh-CN" altLang="en-US" sz="2800" dirty="0">
                <a:latin typeface="仿宋" panose="02010609060101010101" pitchFamily="49" charset="-122"/>
                <a:ea typeface="仿宋" panose="02010609060101010101" pitchFamily="49" charset="-122"/>
              </a:rPr>
              <a:t>通路抑制会抑制纤维增生，进而抑制肿瘤的形成。事实上，在肿瘤形成之前，Hedgehog的基因或药物抑制会抑制成纤维细胞的激活和结缔组织增生反应的形成。然而，这些干预措施意外地加速了PanIN的形成和PDAC的发展。</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这些研究为CAFs的肿瘤抑制潜力提供了强有力的证据，至少在PDAC的早期阶段。虽然PDAC CAFs的确切肿瘤抑制机制尚不清楚，成纤维细胞中I型胶原缺失可加速Kras突变和p53缺失环境下上皮细胞间隔中PanIN病变的出现。除了细胞毒性T淋巴细胞外，一些免疫细胞群</a:t>
            </a:r>
            <a:r>
              <a:rPr lang="zh-CN" altLang="en-US" sz="2800" dirty="0">
                <a:latin typeface="仿宋" panose="02010609060101010101" pitchFamily="49" charset="-122"/>
                <a:ea typeface="仿宋" panose="02010609060101010101" pitchFamily="49" charset="-122"/>
                <a:sym typeface="+mn-ea"/>
              </a:rPr>
              <a:t>包括自然杀伤（NK）T细胞，出乎意料的是，T调节（Treg）细胞</a:t>
            </a:r>
            <a:r>
              <a:rPr lang="zh-CN" altLang="en-US" sz="2800" dirty="0">
                <a:latin typeface="仿宋" panose="02010609060101010101" pitchFamily="49" charset="-122"/>
                <a:ea typeface="仿宋" panose="02010609060101010101" pitchFamily="49" charset="-122"/>
              </a:rPr>
              <a:t>也可以抑制PDAC的起始，</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rPr>
              <a:t>肿瘤微环境的发展和演变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这些免疫细胞的肿瘤抑制潜能来自于微环境中与其他细胞群的串扰，包括NK T细胞中的巨噬细胞和Treg细胞中的成纤维细胞。</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总之，这些观察结果</a:t>
            </a:r>
            <a:r>
              <a:rPr lang="zh-CN" altLang="en-US" sz="2800" dirty="0">
                <a:latin typeface="仿宋" panose="02010609060101010101" pitchFamily="49" charset="-122"/>
                <a:ea typeface="仿宋" panose="02010609060101010101" pitchFamily="49" charset="-122"/>
                <a:sym typeface="+mn-ea"/>
              </a:rPr>
              <a:t>功能上</a:t>
            </a:r>
            <a:r>
              <a:rPr lang="zh-CN" altLang="en-US" sz="2800" dirty="0">
                <a:latin typeface="仿宋" panose="02010609060101010101" pitchFamily="49" charset="-122"/>
                <a:ea typeface="仿宋" panose="02010609060101010101" pitchFamily="49" charset="-122"/>
              </a:rPr>
              <a:t>说明了在肿瘤发展的过程中这些显著的异质的相互作用起到的</a:t>
            </a:r>
            <a:r>
              <a:rPr lang="zh-CN" altLang="en-US" sz="2800" dirty="0">
                <a:latin typeface="仿宋" panose="02010609060101010101" pitchFamily="49" charset="-122"/>
                <a:ea typeface="仿宋" panose="02010609060101010101" pitchFamily="49" charset="-122"/>
              </a:rPr>
              <a:t>作用可能是不同</a:t>
            </a:r>
            <a:r>
              <a:rPr lang="zh-CN" altLang="en-US" sz="2800" dirty="0">
                <a:latin typeface="仿宋" panose="02010609060101010101" pitchFamily="49" charset="-122"/>
                <a:ea typeface="仿宋" panose="02010609060101010101" pitchFamily="49" charset="-122"/>
              </a:rPr>
              <a:t>的。</a:t>
            </a: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a:t>
            </a:r>
            <a:r>
              <a:rPr lang="zh-CN" altLang="en-US" dirty="0">
                <a:latin typeface="仿宋" panose="02010609060101010101" pitchFamily="49" charset="-122"/>
                <a:ea typeface="仿宋" panose="02010609060101010101" pitchFamily="49" charset="-122"/>
              </a:rPr>
              <a:t>肿瘤微环境的组织和异质性</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PDAC微环境的细胞和非细胞特征之间的</a:t>
            </a:r>
            <a:r>
              <a:rPr lang="zh-CN" altLang="en-US" sz="2800" dirty="0">
                <a:latin typeface="仿宋" panose="02010609060101010101" pitchFamily="49" charset="-122"/>
                <a:ea typeface="仿宋" panose="02010609060101010101" pitchFamily="49" charset="-122"/>
              </a:rPr>
              <a:t>这些相互作用深刻地影响了肿瘤的表型。在PDAC中，构成大部分肿瘤体积的不同非肿瘤细胞在功能和空间关系方面表现出肿瘤间和肿瘤内的异质性。</a:t>
            </a: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2.1 </a:t>
            </a:r>
            <a:r>
              <a:rPr lang="zh-CN" altLang="en-US" dirty="0">
                <a:latin typeface="仿宋" panose="02010609060101010101" pitchFamily="49" charset="-122"/>
                <a:ea typeface="仿宋" panose="02010609060101010101" pitchFamily="49" charset="-122"/>
              </a:rPr>
              <a:t>癌症相关成纤维细胞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成纤维细胞和CAFs在发育、组织稳态和肿瘤进展中起着关键作用。然而，不同的CAF亚群对肿瘤</a:t>
            </a:r>
            <a:r>
              <a:rPr lang="zh-CN" altLang="en-US" sz="2800" dirty="0">
                <a:latin typeface="仿宋" panose="02010609060101010101" pitchFamily="49" charset="-122"/>
                <a:ea typeface="仿宋" panose="02010609060101010101" pitchFamily="49" charset="-122"/>
                <a:sym typeface="+mn-ea"/>
              </a:rPr>
              <a:t>逐步</a:t>
            </a:r>
            <a:r>
              <a:rPr lang="zh-CN" altLang="en-US" sz="2800" dirty="0">
                <a:latin typeface="仿宋" panose="02010609060101010101" pitchFamily="49" charset="-122"/>
                <a:ea typeface="仿宋" panose="02010609060101010101" pitchFamily="49" charset="-122"/>
              </a:rPr>
              <a:t>发生的确切作用仍然难以确定。</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CAFs可能通过沉积基质蛋白来抑制肿瘤的生长，这些基质蛋白在生物物理学上有助于增强组织的刚度和增加间质压力，从而阻碍了脉管系统，进而限制了对血清中营养物质的</a:t>
            </a:r>
            <a:r>
              <a:rPr lang="zh-CN" altLang="en-US" sz="2800" dirty="0">
                <a:latin typeface="仿宋" panose="02010609060101010101" pitchFamily="49" charset="-122"/>
                <a:ea typeface="仿宋" panose="02010609060101010101" pitchFamily="49" charset="-122"/>
              </a:rPr>
              <a:t>获取。因此，PDAC周围的营养不良的微环境可能会抑制癌细胞的增殖。</a:t>
            </a:r>
            <a:br>
              <a:rPr lang="zh-CN" altLang="en-US" sz="2800" dirty="0">
                <a:latin typeface="仿宋" panose="02010609060101010101" pitchFamily="49" charset="-122"/>
                <a:ea typeface="仿宋" panose="02010609060101010101" pitchFamily="49" charset="-122"/>
              </a:rPr>
            </a:br>
            <a:br>
              <a:rPr lang="en-US" altLang="zh-CN" sz="2800" dirty="0">
                <a:latin typeface="仿宋" panose="02010609060101010101" pitchFamily="49" charset="-122"/>
                <a:ea typeface="仿宋" panose="02010609060101010101" pitchFamily="49" charset="-122"/>
              </a:rPr>
            </a:b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2.1 </a:t>
            </a:r>
            <a:r>
              <a:rPr lang="zh-CN" altLang="en-US" dirty="0">
                <a:latin typeface="仿宋" panose="02010609060101010101" pitchFamily="49" charset="-122"/>
                <a:ea typeface="仿宋" panose="02010609060101010101" pitchFamily="49" charset="-122"/>
              </a:rPr>
              <a:t>癌症相关成纤维细胞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然而，CAFs也分泌多种</a:t>
            </a:r>
            <a:r>
              <a:rPr lang="zh-CN" altLang="en-US" sz="2800" dirty="0">
                <a:latin typeface="仿宋" panose="02010609060101010101" pitchFamily="49" charset="-122"/>
                <a:ea typeface="仿宋" panose="02010609060101010101" pitchFamily="49" charset="-122"/>
                <a:sym typeface="+mn-ea"/>
              </a:rPr>
              <a:t>被癌细胞消耗的</a:t>
            </a:r>
            <a:r>
              <a:rPr lang="zh-CN" altLang="en-US" sz="2800" dirty="0">
                <a:latin typeface="仿宋" panose="02010609060101010101" pitchFamily="49" charset="-122"/>
                <a:ea typeface="仿宋" panose="02010609060101010101" pitchFamily="49" charset="-122"/>
              </a:rPr>
              <a:t>代谢物，支持它们在营养不良的环境中的增殖。活化的胰腺成纤维细胞也会释放高水平的CXCL12，它通过其受体CXCR4发出信号来影响微环境中的其他细胞类型。胰腺上皮细胞中的CXCR4信号通路支持PanIN的起始和进展。然而，侵袭性PDAC最终在缺乏CXCR4的小鼠</a:t>
            </a:r>
            <a:r>
              <a:rPr lang="zh-CN" altLang="en-US" sz="2800" dirty="0">
                <a:latin typeface="仿宋" panose="02010609060101010101" pitchFamily="49" charset="-122"/>
                <a:ea typeface="仿宋" panose="02010609060101010101" pitchFamily="49" charset="-122"/>
                <a:sym typeface="+mn-ea"/>
              </a:rPr>
              <a:t>上皮细胞</a:t>
            </a:r>
            <a:r>
              <a:rPr lang="zh-CN" altLang="en-US" sz="2800" dirty="0">
                <a:latin typeface="仿宋" panose="02010609060101010101" pitchFamily="49" charset="-122"/>
                <a:ea typeface="仿宋" panose="02010609060101010101" pitchFamily="49" charset="-122"/>
              </a:rPr>
              <a:t>中发生，这些肿瘤比表达CXCR4的肿瘤更大，分化程度更低。这些发现说明了CAFs对PDAC发病机制的环境依赖的功能</a:t>
            </a:r>
            <a:r>
              <a:rPr lang="zh-CN" altLang="en-US" sz="2800" dirty="0">
                <a:latin typeface="仿宋" panose="02010609060101010101" pitchFamily="49" charset="-122"/>
                <a:ea typeface="仿宋" panose="02010609060101010101" pitchFamily="49" charset="-122"/>
              </a:rPr>
              <a:t>性后果。</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2.1 </a:t>
            </a:r>
            <a:r>
              <a:rPr lang="zh-CN" altLang="en-US" dirty="0">
                <a:latin typeface="仿宋" panose="02010609060101010101" pitchFamily="49" charset="-122"/>
                <a:ea typeface="仿宋" panose="02010609060101010101" pitchFamily="49" charset="-122"/>
              </a:rPr>
              <a:t>癌症相关成纤维细胞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PDAC中的CAF特征在空间上是异质性的，这表明CAF的不同功能作用取决于它们与癌细胞的接近程度。例如，位于癌细胞附近的CAFs表现出典型的激活的肌成纤维细胞样表型，而存在于周围基质组织中的CAFs表现出以</a:t>
            </a:r>
            <a:r>
              <a:rPr lang="zh-CN" altLang="en-US" sz="2800" dirty="0">
                <a:latin typeface="仿宋" panose="02010609060101010101" pitchFamily="49" charset="-122"/>
                <a:ea typeface="仿宋" panose="02010609060101010101" pitchFamily="49" charset="-122"/>
                <a:sym typeface="+mn-ea"/>
              </a:rPr>
              <a:t>细胞因子的部分表达为特征的</a:t>
            </a:r>
            <a:r>
              <a:rPr lang="zh-CN" altLang="en-US" sz="2800" dirty="0">
                <a:latin typeface="仿宋" panose="02010609060101010101" pitchFamily="49" charset="-122"/>
                <a:ea typeface="仿宋" panose="02010609060101010101" pitchFamily="49" charset="-122"/>
              </a:rPr>
              <a:t>炎症表型。然而，这些CAF亚型的确切功能以及它们的转录程序如何影响癌细胞的命运仍不清楚。</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2.1 </a:t>
            </a:r>
            <a:r>
              <a:rPr lang="zh-CN" altLang="en-US" dirty="0">
                <a:latin typeface="仿宋" panose="02010609060101010101" pitchFamily="49" charset="-122"/>
                <a:ea typeface="仿宋" panose="02010609060101010101" pitchFamily="49" charset="-122"/>
              </a:rPr>
              <a:t>癌症相关成纤维细胞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细胞因子，IL-1支持JAK/STAT信号转导并向炎性CAFs分化。相反，TGFβ可以拮抗这一途径，并促进向肌成纤维细胞的分化。CAFs中Hedgehog信号通路的减少与肿瘤相关血管供应的增加相关。具有功能获得</a:t>
            </a:r>
            <a:r>
              <a:rPr lang="zh-CN" altLang="en-US" sz="2800" dirty="0">
                <a:latin typeface="仿宋" panose="02010609060101010101" pitchFamily="49" charset="-122"/>
                <a:ea typeface="仿宋" panose="02010609060101010101" pitchFamily="49" charset="-122"/>
              </a:rPr>
              <a:t>性突变p53的癌细胞也会不同地影响CAFs，并促进其建立转移前环境的能力。</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2.1 </a:t>
            </a:r>
            <a:r>
              <a:rPr lang="zh-CN" altLang="en-US" dirty="0">
                <a:latin typeface="仿宋" panose="02010609060101010101" pitchFamily="49" charset="-122"/>
                <a:ea typeface="仿宋" panose="02010609060101010101" pitchFamily="49" charset="-122"/>
              </a:rPr>
              <a:t>癌症相关成纤维细胞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rPr>
              <a:t>除了来自癌细胞的旁分泌因子可能影响癌细胞的CAF生物学外，CAF的异质性也由于不同的细胞来源而产生。人们认为PDAC CAFs起源于一个共同的细胞，</a:t>
            </a:r>
            <a:r>
              <a:rPr lang="en-US" altLang="zh-CN" sz="2800" dirty="0">
                <a:latin typeface="仿宋" panose="02010609060101010101" pitchFamily="49" charset="-122"/>
                <a:ea typeface="仿宋" panose="02010609060101010101" pitchFamily="49" charset="-122"/>
                <a:sym typeface="+mn-ea"/>
              </a:rPr>
              <a:t>胰腺星状细胞（PSC）</a:t>
            </a:r>
            <a:r>
              <a:rPr lang="en-US" altLang="zh-CN" sz="2800" dirty="0">
                <a:latin typeface="仿宋" panose="02010609060101010101" pitchFamily="49" charset="-122"/>
                <a:ea typeface="仿宋" panose="02010609060101010101" pitchFamily="49" charset="-122"/>
              </a:rPr>
              <a:t>。</a:t>
            </a:r>
            <a:endParaRPr lang="en-US" altLang="zh-CN" sz="2800" dirty="0">
              <a:latin typeface="仿宋" panose="02010609060101010101" pitchFamily="49" charset="-122"/>
              <a:ea typeface="仿宋" panose="02010609060101010101" pitchFamily="49" charset="-122"/>
            </a:endParaRPr>
          </a:p>
          <a:p>
            <a:pPr eaLnBrk="1" hangingPunct="1"/>
            <a:r>
              <a:rPr lang="en-US" altLang="zh-CN" sz="2800" dirty="0">
                <a:latin typeface="仿宋" panose="02010609060101010101" pitchFamily="49" charset="-122"/>
                <a:ea typeface="仿宋" panose="02010609060101010101" pitchFamily="49" charset="-122"/>
              </a:rPr>
              <a:t>综上所述，细胞因子、癌细胞来源的因子和祖细胞来源是PDAC中CAF异质性的决定因素。</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2.2 </a:t>
            </a:r>
            <a:r>
              <a:rPr lang="zh-CN" altLang="en-US" dirty="0">
                <a:latin typeface="仿宋" panose="02010609060101010101" pitchFamily="49" charset="-122"/>
                <a:ea typeface="仿宋" panose="02010609060101010101" pitchFamily="49" charset="-122"/>
              </a:rPr>
              <a:t>细胞外基质</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癌细胞周围的ECM在PDAC的发病机制中起着积极的作用。CAFs是ECM成分的主要生产者，它可能抑制或支持肿瘤的进展。</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ECM通过整合素直接与癌细胞接触，从而促进癌细胞的增殖和迁移。</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ECM还建立了一个蛋白质库，包括细胞因子和生长因子，从而影响癌细胞的转移潜能。其中最丰富的ECM蛋白是纤维状胶原（例如I型和III型胶原）。</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2.2 </a:t>
            </a:r>
            <a:r>
              <a:rPr lang="zh-CN" altLang="en-US" dirty="0">
                <a:latin typeface="仿宋" panose="02010609060101010101" pitchFamily="49" charset="-122"/>
                <a:ea typeface="仿宋" panose="02010609060101010101" pitchFamily="49" charset="-122"/>
              </a:rPr>
              <a:t>细胞外基质</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纤维胶原主要通过CAFs沉积在ECM中。值得注意的是，癌细胞来源的骨形态发生蛋白1（BMP1）</a:t>
            </a:r>
            <a:r>
              <a:rPr lang="zh-CN" altLang="en-US" sz="2800" dirty="0">
                <a:latin typeface="仿宋" panose="02010609060101010101" pitchFamily="49" charset="-122"/>
                <a:ea typeface="仿宋" panose="02010609060101010101" pitchFamily="49" charset="-122"/>
              </a:rPr>
              <a:t>裂解I型前胶原，刺激I型胶原的沉积并抑制肿瘤的生长和转移。与这一发现相一致的是，包括CAFs在内的阿尔法平滑肌肌动蛋白（α-SMA+）细胞中I型胶原的缺失加速了小鼠PDAC的起始和生长，导致总生存期缩短。</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2.2 </a:t>
            </a:r>
            <a:r>
              <a:rPr lang="zh-CN" altLang="en-US" dirty="0">
                <a:latin typeface="仿宋" panose="02010609060101010101" pitchFamily="49" charset="-122"/>
                <a:ea typeface="仿宋" panose="02010609060101010101" pitchFamily="49" charset="-122"/>
              </a:rPr>
              <a:t>细胞外基质</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在这种情况下，I型胶原蛋白的缺失导致癌细胞中Cxcl5的上调，促进髓系细胞的募集，然后它促进了肿瘤的进展。在转移性微环境中，CAF隔层中I型胶原的缺失也会加速肿瘤的进展，从而缩短生存期。研究发现CAF缺失减少了转移性肿瘤的生长，这表明I型胶原有对抗CAFs的肿瘤促进作用。</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综上所述，这些观察结果促使人们仔细考虑胶原纤维的形成及其</a:t>
            </a:r>
            <a:r>
              <a:rPr lang="zh-CN" altLang="en-US" sz="2800" dirty="0">
                <a:latin typeface="仿宋" panose="02010609060101010101" pitchFamily="49" charset="-122"/>
                <a:ea typeface="仿宋" panose="02010609060101010101" pitchFamily="49" charset="-122"/>
                <a:sym typeface="+mn-ea"/>
              </a:rPr>
              <a:t>丰度</a:t>
            </a:r>
            <a:r>
              <a:rPr lang="zh-CN" altLang="en-US" sz="2800" dirty="0">
                <a:latin typeface="仿宋" panose="02010609060101010101" pitchFamily="49" charset="-122"/>
                <a:ea typeface="仿宋" panose="02010609060101010101" pitchFamily="49" charset="-122"/>
              </a:rPr>
              <a:t>作为PDAC发病机制的决定因素。</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2.2 </a:t>
            </a:r>
            <a:r>
              <a:rPr lang="zh-CN" altLang="en-US" dirty="0">
                <a:latin typeface="仿宋" panose="02010609060101010101" pitchFamily="49" charset="-122"/>
                <a:ea typeface="仿宋" panose="02010609060101010101" pitchFamily="49" charset="-122"/>
              </a:rPr>
              <a:t>细胞外基质</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除了产生纤维胶原外，癌细胞还通过产生在转移的不同阶段促进</a:t>
            </a:r>
            <a:r>
              <a:rPr lang="zh-CN" altLang="en-US" sz="2800" dirty="0">
                <a:latin typeface="仿宋" panose="02010609060101010101" pitchFamily="49" charset="-122"/>
                <a:ea typeface="仿宋" panose="02010609060101010101" pitchFamily="49" charset="-122"/>
                <a:sym typeface="+mn-ea"/>
              </a:rPr>
              <a:t>肿瘤进展</a:t>
            </a:r>
            <a:r>
              <a:rPr lang="zh-CN" altLang="en-US" sz="2800" dirty="0">
                <a:latin typeface="仿宋" panose="02010609060101010101" pitchFamily="49" charset="-122"/>
                <a:ea typeface="仿宋" panose="02010609060101010101" pitchFamily="49" charset="-122"/>
              </a:rPr>
              <a:t>的基质体蛋白来促进ECM的进展。这些蛋白包括支持</a:t>
            </a:r>
            <a:r>
              <a:rPr lang="en-US" altLang="zh-CN" sz="2800" dirty="0">
                <a:latin typeface="仿宋" panose="02010609060101010101" pitchFamily="49" charset="-122"/>
                <a:ea typeface="仿宋" panose="02010609060101010101" pitchFamily="49" charset="-122"/>
              </a:rPr>
              <a:t>EMT</a:t>
            </a:r>
            <a:r>
              <a:rPr lang="zh-CN" altLang="en-US" sz="2800" dirty="0">
                <a:latin typeface="仿宋" panose="02010609060101010101" pitchFamily="49" charset="-122"/>
                <a:ea typeface="仿宋" panose="02010609060101010101" pitchFamily="49" charset="-122"/>
              </a:rPr>
              <a:t>的聚集蛋白，以及胱抑素B和丝氨酸蛋白酶抑制剂B5，它们可以增强侵袭性伪足的形成和外侵。</a:t>
            </a:r>
            <a:r>
              <a:rPr lang="zh-CN" altLang="en-US" sz="2800" dirty="0">
                <a:latin typeface="仿宋" panose="02010609060101010101" pitchFamily="49" charset="-122"/>
                <a:ea typeface="仿宋" panose="02010609060101010101" pitchFamily="49" charset="-122"/>
              </a:rPr>
              <a:t>所以，来自癌细胞的基质体蛋白与不良预后相关，值得注意的是，这与来自基质细胞的单个基质体蛋白的良好预后形成了对比。这一观察结果支持了ECM在PDAC中的肿瘤抑制作用，但也强调了ECM的复杂性和由癌细胞所贡献的成分的独特贡献，这些成分支持肿瘤的发病机制。</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2.2 </a:t>
            </a:r>
            <a:r>
              <a:rPr lang="zh-CN" altLang="en-US" dirty="0">
                <a:latin typeface="仿宋" panose="02010609060101010101" pitchFamily="49" charset="-122"/>
                <a:ea typeface="仿宋" panose="02010609060101010101" pitchFamily="49" charset="-122"/>
              </a:rPr>
              <a:t>细胞外基质</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这一观察结果支持了ECM在PDAC中的肿瘤抑制作用，但也强调了ECM的复杂性和由癌细胞所贡献的成分的独特贡献，这些成分</a:t>
            </a:r>
            <a:r>
              <a:rPr lang="zh-CN" altLang="en-US" sz="2800" dirty="0">
                <a:latin typeface="仿宋" panose="02010609060101010101" pitchFamily="49" charset="-122"/>
                <a:ea typeface="仿宋" panose="02010609060101010101" pitchFamily="49" charset="-122"/>
              </a:rPr>
              <a:t>促进肿瘤的发病。</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癌细胞还可以调节ECM的组成和硬度。例如，上皮细胞中TGFβ信号的遗传抑制导致以</a:t>
            </a:r>
            <a:r>
              <a:rPr lang="zh-CN" altLang="en-US" sz="2800" dirty="0">
                <a:latin typeface="仿宋" panose="02010609060101010101" pitchFamily="49" charset="-122"/>
                <a:ea typeface="仿宋" panose="02010609060101010101" pitchFamily="49" charset="-122"/>
                <a:sym typeface="+mn-ea"/>
              </a:rPr>
              <a:t>STAT3、MLC2和YAP1的激活以及基质</a:t>
            </a:r>
            <a:r>
              <a:rPr lang="zh-CN" altLang="en-US" sz="2800" dirty="0">
                <a:latin typeface="仿宋" panose="02010609060101010101" pitchFamily="49" charset="-122"/>
                <a:ea typeface="仿宋" panose="02010609060101010101" pitchFamily="49" charset="-122"/>
                <a:sym typeface="+mn-ea"/>
              </a:rPr>
              <a:t>硬度增加</a:t>
            </a:r>
            <a:r>
              <a:rPr lang="zh-CN" altLang="en-US" sz="2800" dirty="0">
                <a:latin typeface="仿宋" panose="02010609060101010101" pitchFamily="49" charset="-122"/>
                <a:ea typeface="仿宋" panose="02010609060101010101" pitchFamily="49" charset="-122"/>
              </a:rPr>
              <a:t>为证据</a:t>
            </a:r>
            <a:r>
              <a:rPr lang="zh-CN" altLang="en-US" sz="2800" dirty="0">
                <a:latin typeface="仿宋" panose="02010609060101010101" pitchFamily="49" charset="-122"/>
                <a:ea typeface="仿宋" panose="02010609060101010101" pitchFamily="49" charset="-122"/>
              </a:rPr>
              <a:t>的机械信号升高。在PDAC患者中，上皮细胞TGFβ信号也与机械信号升高和组织刚度相关，这些共同与更差的预后相关。此外，胶原纤维厚度的增加，而不是丰富程度的增加，与更差的预后相关（77）。这些发现可能表明β1-整合素信号通路在调节上皮细胞STAT3激活和ECM刚度中发挥作用。因此，ECM的成分受到癌细胞中激活的信号通路的影响。</a:t>
            </a:r>
            <a:br>
              <a:rPr lang="zh-CN" altLang="en-US" sz="2800" dirty="0">
                <a:latin typeface="仿宋" panose="02010609060101010101" pitchFamily="49" charset="-122"/>
                <a:ea typeface="仿宋" panose="02010609060101010101" pitchFamily="49" charset="-122"/>
              </a:rPr>
            </a:br>
            <a:r>
              <a:rPr lang="zh-CN" altLang="en-US" sz="2800" dirty="0">
                <a:latin typeface="仿宋" panose="02010609060101010101" pitchFamily="49" charset="-122"/>
                <a:ea typeface="仿宋" panose="02010609060101010101" pitchFamily="49" charset="-122"/>
              </a:rPr>
              <a:t> </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2.2 </a:t>
            </a:r>
            <a:r>
              <a:rPr lang="zh-CN" altLang="en-US" dirty="0">
                <a:latin typeface="仿宋" panose="02010609060101010101" pitchFamily="49" charset="-122"/>
                <a:ea typeface="仿宋" panose="02010609060101010101" pitchFamily="49" charset="-122"/>
              </a:rPr>
              <a:t>细胞外基质</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此外，胶原纤维厚度的增加，而不是丰富程度的增加，与更差的预后相关。这些发现可能表明β1-整合素信号通路在调节上皮细胞STAT3激活和ECM</a:t>
            </a:r>
            <a:r>
              <a:rPr lang="zh-CN" altLang="en-US" sz="2800" dirty="0">
                <a:latin typeface="仿宋" panose="02010609060101010101" pitchFamily="49" charset="-122"/>
                <a:ea typeface="仿宋" panose="02010609060101010101" pitchFamily="49" charset="-122"/>
              </a:rPr>
              <a:t>硬度中发挥作用。因此，ECM的成分受到癌细胞中激活的信号通路的影响。</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蛋白多糖和透明质酸是ECM的其他显著成分，有助于水潴留和增加组织流体压力。特别是，透明质酸（HA）促进高压PDAC微环境，阻碍</a:t>
            </a:r>
            <a:r>
              <a:rPr lang="zh-CN" altLang="en-US" sz="2800" dirty="0">
                <a:latin typeface="仿宋" panose="02010609060101010101" pitchFamily="49" charset="-122"/>
                <a:ea typeface="仿宋" panose="02010609060101010101" pitchFamily="49" charset="-122"/>
              </a:rPr>
              <a:t>脉管系统。</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2.2 </a:t>
            </a:r>
            <a:r>
              <a:rPr lang="zh-CN" altLang="en-US" dirty="0">
                <a:latin typeface="仿宋" panose="02010609060101010101" pitchFamily="49" charset="-122"/>
                <a:ea typeface="仿宋" panose="02010609060101010101" pitchFamily="49" charset="-122"/>
              </a:rPr>
              <a:t>细胞外基质</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例如，用聚乙二醇化透明质酸酶（PEGPH20）酶消化HA可以降低PDAC小鼠模型中的液体压力。PEGPH20还能增加血管灌注，增加化疗药物，特别是吉西他滨对小鼠肿瘤微环境的传递。与这些临床前研究结果一致，PEGPH20联合化疗治疗PDAC患者增加了肿瘤应答率。然而，</a:t>
            </a:r>
            <a:r>
              <a:rPr lang="zh-CN" altLang="en-US" sz="2800" dirty="0">
                <a:latin typeface="仿宋" panose="02010609060101010101" pitchFamily="49" charset="-122"/>
                <a:ea typeface="仿宋" panose="02010609060101010101" pitchFamily="49" charset="-122"/>
              </a:rPr>
              <a:t>疾病进展期和总生存</a:t>
            </a:r>
            <a:r>
              <a:rPr lang="zh-CN" altLang="en-US" sz="2800" dirty="0">
                <a:latin typeface="仿宋" panose="02010609060101010101" pitchFamily="49" charset="-122"/>
                <a:ea typeface="仿宋" panose="02010609060101010101" pitchFamily="49" charset="-122"/>
              </a:rPr>
              <a:t>期均未得到改善。</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2.2 </a:t>
            </a:r>
            <a:r>
              <a:rPr lang="zh-CN" altLang="en-US" dirty="0">
                <a:latin typeface="仿宋" panose="02010609060101010101" pitchFamily="49" charset="-122"/>
                <a:ea typeface="仿宋" panose="02010609060101010101" pitchFamily="49" charset="-122"/>
              </a:rPr>
              <a:t>细胞外基质</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HA也可以作为胰腺癌的</a:t>
            </a:r>
            <a:r>
              <a:rPr lang="zh-CN" altLang="en-US" sz="2800" dirty="0">
                <a:latin typeface="仿宋" panose="02010609060101010101" pitchFamily="49" charset="-122"/>
                <a:ea typeface="仿宋" panose="02010609060101010101" pitchFamily="49" charset="-122"/>
              </a:rPr>
              <a:t>能量来源。此外，HA的降解可能会增强免疫治疗的疗效，这表明ECM在协调PDAC的免疫抵抗中发挥了作用。综上所述，这些研究强调了ECM的复杂性及其在塑造癌细胞、CAF和免疫生物学中的作用。</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2.3 </a:t>
            </a:r>
            <a:r>
              <a:rPr lang="zh-CN" altLang="en-US" dirty="0">
                <a:latin typeface="仿宋" panose="02010609060101010101" pitchFamily="49" charset="-122"/>
                <a:ea typeface="仿宋" panose="02010609060101010101" pitchFamily="49" charset="-122"/>
              </a:rPr>
              <a:t>内皮细胞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实体肿瘤通常以脉管系统异常为特征，包括血管和淋巴管。血管分布差导致了以低pH值、缺氧、代谢改变和免疫逃避为特征的微环境。在应对缺氧时，肿瘤通常会激发刺激血管生成的</a:t>
            </a:r>
            <a:r>
              <a:rPr lang="zh-CN" altLang="en-US" sz="2800" dirty="0">
                <a:latin typeface="仿宋" panose="02010609060101010101" pitchFamily="49" charset="-122"/>
                <a:ea typeface="仿宋" panose="02010609060101010101" pitchFamily="49" charset="-122"/>
                <a:sym typeface="+mn-ea"/>
              </a:rPr>
              <a:t>机制</a:t>
            </a:r>
            <a:r>
              <a:rPr lang="zh-CN" altLang="en-US" sz="2800" dirty="0">
                <a:latin typeface="仿宋" panose="02010609060101010101" pitchFamily="49" charset="-122"/>
                <a:ea typeface="仿宋" panose="02010609060101010101" pitchFamily="49" charset="-122"/>
              </a:rPr>
              <a:t>，然后支持肿瘤的生长和转移。血管生成过程中形成的渗漏血管促进了原发部位癌细胞的侵袭性，并可作为血行播散的途径。</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2.3 </a:t>
            </a:r>
            <a:r>
              <a:rPr lang="zh-CN" altLang="en-US" dirty="0">
                <a:latin typeface="仿宋" panose="02010609060101010101" pitchFamily="49" charset="-122"/>
                <a:ea typeface="仿宋" panose="02010609060101010101" pitchFamily="49" charset="-122"/>
              </a:rPr>
              <a:t>内皮细胞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抑制血管生成和/或使肿瘤血管系统正常化的治疗药物被广泛用于癌症患者的治疗。例如，贝伐珠单抗是一种抗血管生成药物，可结合并抑制血管内皮生长因子（VEGF）。然而，尽管在PDAC中检测到VEGF水平升高，贝伐珠单抗并未能改善PDAC患者的预后。</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2.3 </a:t>
            </a:r>
            <a:r>
              <a:rPr lang="zh-CN" altLang="en-US" dirty="0">
                <a:latin typeface="仿宋" panose="02010609060101010101" pitchFamily="49" charset="-122"/>
                <a:ea typeface="仿宋" panose="02010609060101010101" pitchFamily="49" charset="-122"/>
              </a:rPr>
              <a:t>内皮细胞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最近，对PDAC转录谱的分析显示内皮细胞标记物CD31的高表达与总生存率的提高相关。在一项多变量分析中，低CD31表达和术后残留肿瘤是与PDAC较差生存率相关的唯一独立预后因素。相反，涉及血管稳定性的基因包括TIE1、TIE2、ANGPT1、S1PR1和CDH5（VE-cadherin）的高表达与更好的预后相关。</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2.3 </a:t>
            </a:r>
            <a:r>
              <a:rPr lang="zh-CN" altLang="en-US" dirty="0">
                <a:latin typeface="仿宋" panose="02010609060101010101" pitchFamily="49" charset="-122"/>
                <a:ea typeface="仿宋" panose="02010609060101010101" pitchFamily="49" charset="-122"/>
              </a:rPr>
              <a:t>内皮细胞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CD31的表达也与免疫相关基因包括CD4、CD8A、GZMB和一些toll样受体相关，提示血管密度的增加可能促进抗肿瘤免疫。因此，在血管密度中观察到的相当大的异质性表明，一部分患者实际上可能受益于抗血管生成药物。与这一想法一致的是，高血管PDAC的小鼠通过VEGF受体抑制显示出适度但显著的总生存期延长。</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2.3 </a:t>
            </a:r>
            <a:r>
              <a:rPr lang="zh-CN" altLang="en-US" dirty="0">
                <a:latin typeface="仿宋" panose="02010609060101010101" pitchFamily="49" charset="-122"/>
                <a:ea typeface="仿宋" panose="02010609060101010101" pitchFamily="49" charset="-122"/>
              </a:rPr>
              <a:t>内皮细胞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sym typeface="+mn-ea"/>
              </a:rPr>
              <a:t>在PDAC中，血供</a:t>
            </a:r>
            <a:r>
              <a:rPr lang="zh-CN" altLang="en-US" sz="2800" dirty="0">
                <a:latin typeface="仿宋" panose="02010609060101010101" pitchFamily="49" charset="-122"/>
                <a:ea typeface="仿宋" panose="02010609060101010101" pitchFamily="49" charset="-122"/>
              </a:rPr>
              <a:t>不足限制了肿瘤的营养和氧气输送以及白细胞的募集。因此，缺氧诱导因子1α（HIF1α），一种缺氧的关键介质，在小鼠血管化不良的PDAC肿瘤中稳定表达。稳定的HIF1α</a:t>
            </a:r>
            <a:r>
              <a:rPr lang="zh-CN" altLang="en-US" sz="2800" dirty="0">
                <a:latin typeface="仿宋" panose="02010609060101010101" pitchFamily="49" charset="-122"/>
                <a:ea typeface="仿宋" panose="02010609060101010101" pitchFamily="49" charset="-122"/>
              </a:rPr>
              <a:t>反向激活一系列代谢、血管生成、细胞存活和炎症的基本基因。HIF1α的升高也与许多恶性肿瘤的不良预后有关。</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2.3 </a:t>
            </a:r>
            <a:r>
              <a:rPr lang="zh-CN" altLang="en-US" dirty="0">
                <a:latin typeface="仿宋" panose="02010609060101010101" pitchFamily="49" charset="-122"/>
                <a:ea typeface="仿宋" panose="02010609060101010101" pitchFamily="49" charset="-122"/>
              </a:rPr>
              <a:t>内皮细胞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然而，在PDAC中，HIF1α的缺失加速了小鼠模型中肿瘤的发展。在没有HIF1α的情况下，浸润B细胞可促进胰腺肿瘤的发生。这一发现说明了PDAC</a:t>
            </a:r>
            <a:r>
              <a:rPr lang="zh-CN" altLang="en-US" sz="2800" dirty="0">
                <a:latin typeface="仿宋" panose="02010609060101010101" pitchFamily="49" charset="-122"/>
                <a:ea typeface="仿宋" panose="02010609060101010101" pitchFamily="49" charset="-122"/>
                <a:sym typeface="+mn-ea"/>
              </a:rPr>
              <a:t>支持疾病进展</a:t>
            </a:r>
            <a:r>
              <a:rPr lang="zh-CN" altLang="en-US" sz="2800" dirty="0">
                <a:latin typeface="仿宋" panose="02010609060101010101" pitchFamily="49" charset="-122"/>
                <a:ea typeface="仿宋" panose="02010609060101010101" pitchFamily="49" charset="-122"/>
              </a:rPr>
              <a:t>的快速恢复能力及其复杂的后备</a:t>
            </a:r>
            <a:r>
              <a:rPr lang="zh-CN" altLang="en-US" sz="2800" dirty="0">
                <a:latin typeface="仿宋" panose="02010609060101010101" pitchFamily="49" charset="-122"/>
                <a:ea typeface="仿宋" panose="02010609060101010101" pitchFamily="49" charset="-122"/>
              </a:rPr>
              <a:t>力量。</a:t>
            </a:r>
            <a:br>
              <a:rPr lang="zh-CN" altLang="en-US" sz="2800" dirty="0">
                <a:latin typeface="仿宋" panose="02010609060101010101" pitchFamily="49" charset="-122"/>
                <a:ea typeface="仿宋" panose="02010609060101010101" pitchFamily="49" charset="-122"/>
              </a:rPr>
            </a:b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2.3 </a:t>
            </a:r>
            <a:r>
              <a:rPr lang="zh-CN" altLang="en-US" dirty="0">
                <a:latin typeface="仿宋" panose="02010609060101010101" pitchFamily="49" charset="-122"/>
                <a:ea typeface="仿宋" panose="02010609060101010101" pitchFamily="49" charset="-122"/>
              </a:rPr>
              <a:t>内皮细胞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rPr>
              <a:t>淋巴</a:t>
            </a:r>
            <a:r>
              <a:rPr lang="zh-CN" altLang="en-US" sz="2800" dirty="0">
                <a:latin typeface="仿宋" panose="02010609060101010101" pitchFamily="49" charset="-122"/>
                <a:ea typeface="仿宋" panose="02010609060101010101" pitchFamily="49" charset="-122"/>
              </a:rPr>
              <a:t>管</a:t>
            </a:r>
            <a:r>
              <a:rPr lang="en-US" altLang="zh-CN" sz="2800" dirty="0">
                <a:latin typeface="仿宋" panose="02010609060101010101" pitchFamily="49" charset="-122"/>
                <a:ea typeface="仿宋" panose="02010609060101010101" pitchFamily="49" charset="-122"/>
              </a:rPr>
              <a:t>不仅是一个</a:t>
            </a:r>
            <a:r>
              <a:rPr lang="en-US" altLang="zh-CN" sz="2800" dirty="0">
                <a:latin typeface="仿宋" panose="02010609060101010101" pitchFamily="49" charset="-122"/>
                <a:ea typeface="仿宋" panose="02010609060101010101" pitchFamily="49" charset="-122"/>
                <a:sym typeface="+mn-ea"/>
              </a:rPr>
              <a:t>运输肿瘤抗原</a:t>
            </a:r>
            <a:r>
              <a:rPr lang="zh-CN" altLang="en-US" sz="2800" dirty="0">
                <a:latin typeface="仿宋" panose="02010609060101010101" pitchFamily="49" charset="-122"/>
                <a:ea typeface="仿宋" panose="02010609060101010101" pitchFamily="49" charset="-122"/>
                <a:sym typeface="+mn-ea"/>
              </a:rPr>
              <a:t>至</a:t>
            </a:r>
            <a:r>
              <a:rPr lang="en-US" altLang="zh-CN" sz="2800" dirty="0">
                <a:latin typeface="仿宋" panose="02010609060101010101" pitchFamily="49" charset="-122"/>
                <a:ea typeface="仿宋" panose="02010609060101010101" pitchFamily="49" charset="-122"/>
                <a:sym typeface="+mn-ea"/>
              </a:rPr>
              <a:t>引流淋巴结</a:t>
            </a:r>
            <a:r>
              <a:rPr lang="zh-CN" altLang="en-US" sz="2800" dirty="0">
                <a:latin typeface="仿宋" panose="02010609060101010101" pitchFamily="49" charset="-122"/>
                <a:ea typeface="仿宋" panose="02010609060101010101" pitchFamily="49" charset="-122"/>
                <a:sym typeface="+mn-ea"/>
              </a:rPr>
              <a:t>递呈于并</a:t>
            </a:r>
            <a:r>
              <a:rPr lang="en-US" altLang="zh-CN" sz="2800" dirty="0">
                <a:latin typeface="仿宋" panose="02010609060101010101" pitchFamily="49" charset="-122"/>
                <a:ea typeface="仿宋" panose="02010609060101010101" pitchFamily="49" charset="-122"/>
                <a:sym typeface="+mn-ea"/>
              </a:rPr>
              <a:t>启动肿瘤反应T细胞的</a:t>
            </a:r>
            <a:r>
              <a:rPr lang="en-US" altLang="zh-CN" sz="2800" dirty="0">
                <a:latin typeface="仿宋" panose="02010609060101010101" pitchFamily="49" charset="-122"/>
                <a:ea typeface="仿宋" panose="02010609060101010101" pitchFamily="49" charset="-122"/>
              </a:rPr>
              <a:t>主要管道也是</a:t>
            </a:r>
            <a:r>
              <a:rPr lang="en-US" altLang="zh-CN" sz="2800" dirty="0">
                <a:latin typeface="仿宋" panose="02010609060101010101" pitchFamily="49" charset="-122"/>
                <a:ea typeface="仿宋" panose="02010609060101010101" pitchFamily="49" charset="-122"/>
                <a:sym typeface="+mn-ea"/>
              </a:rPr>
              <a:t>PDAC</a:t>
            </a:r>
            <a:r>
              <a:rPr lang="en-US" altLang="zh-CN" sz="2800" dirty="0">
                <a:latin typeface="仿宋" panose="02010609060101010101" pitchFamily="49" charset="-122"/>
                <a:ea typeface="仿宋" panose="02010609060101010101" pitchFamily="49" charset="-122"/>
                <a:sym typeface="+mn-ea"/>
              </a:rPr>
              <a:t>传播</a:t>
            </a:r>
            <a:r>
              <a:rPr lang="en-US" altLang="zh-CN" sz="2800" dirty="0">
                <a:latin typeface="仿宋" panose="02010609060101010101" pitchFamily="49" charset="-122"/>
                <a:ea typeface="仿宋" panose="02010609060101010101" pitchFamily="49" charset="-122"/>
              </a:rPr>
              <a:t>癌细胞</a:t>
            </a:r>
            <a:r>
              <a:rPr lang="zh-CN" altLang="en-US" sz="2800" dirty="0">
                <a:latin typeface="仿宋" panose="02010609060101010101" pitchFamily="49" charset="-122"/>
                <a:ea typeface="仿宋" panose="02010609060101010101" pitchFamily="49" charset="-122"/>
              </a:rPr>
              <a:t>至</a:t>
            </a:r>
            <a:r>
              <a:rPr lang="en-US" altLang="zh-CN" sz="2800" dirty="0">
                <a:latin typeface="仿宋" panose="02010609060101010101" pitchFamily="49" charset="-122"/>
                <a:ea typeface="仿宋" panose="02010609060101010101" pitchFamily="49" charset="-122"/>
              </a:rPr>
              <a:t>瘤周淋巴结</a:t>
            </a:r>
            <a:r>
              <a:rPr lang="en-US" altLang="zh-CN" sz="2800" dirty="0">
                <a:latin typeface="仿宋" panose="02010609060101010101" pitchFamily="49" charset="-122"/>
                <a:ea typeface="仿宋" panose="02010609060101010101" pitchFamily="49" charset="-122"/>
                <a:sym typeface="+mn-ea"/>
              </a:rPr>
              <a:t>的</a:t>
            </a:r>
            <a:r>
              <a:rPr lang="en-US" altLang="zh-CN" sz="2800" dirty="0">
                <a:latin typeface="仿宋" panose="02010609060101010101" pitchFamily="49" charset="-122"/>
                <a:ea typeface="仿宋" panose="02010609060101010101" pitchFamily="49" charset="-122"/>
                <a:sym typeface="+mn-ea"/>
              </a:rPr>
              <a:t>主要途径</a:t>
            </a:r>
            <a:r>
              <a:rPr lang="en-US" altLang="zh-CN" sz="2800" dirty="0">
                <a:latin typeface="仿宋" panose="02010609060101010101" pitchFamily="49" charset="-122"/>
                <a:ea typeface="仿宋" panose="02010609060101010101" pitchFamily="49" charset="-122"/>
              </a:rPr>
              <a:t>。</a:t>
            </a:r>
            <a:endParaRPr lang="en-US" altLang="zh-CN" sz="2800" dirty="0">
              <a:latin typeface="仿宋" panose="02010609060101010101" pitchFamily="49" charset="-122"/>
              <a:ea typeface="仿宋" panose="02010609060101010101" pitchFamily="49" charset="-122"/>
            </a:endParaRPr>
          </a:p>
          <a:p>
            <a:pPr eaLnBrk="1" hangingPunct="1"/>
            <a:r>
              <a:rPr lang="en-US" altLang="zh-CN" sz="2800" dirty="0">
                <a:latin typeface="仿宋" panose="02010609060101010101" pitchFamily="49" charset="-122"/>
                <a:ea typeface="仿宋" panose="02010609060101010101" pitchFamily="49" charset="-122"/>
              </a:rPr>
              <a:t>淋巴管系统</a:t>
            </a:r>
            <a:r>
              <a:rPr lang="zh-CN" altLang="en-US" sz="2800" dirty="0">
                <a:latin typeface="仿宋" panose="02010609060101010101" pitchFamily="49" charset="-122"/>
                <a:ea typeface="仿宋" panose="02010609060101010101" pitchFamily="49" charset="-122"/>
              </a:rPr>
              <a:t>的决定因素及其</a:t>
            </a:r>
            <a:r>
              <a:rPr lang="en-US" altLang="zh-CN" sz="2800" dirty="0">
                <a:latin typeface="仿宋" panose="02010609060101010101" pitchFamily="49" charset="-122"/>
                <a:ea typeface="仿宋" panose="02010609060101010101" pitchFamily="49" charset="-122"/>
              </a:rPr>
              <a:t>如何促进PDAC的发病尚不清楚。</a:t>
            </a:r>
            <a:r>
              <a:rPr lang="zh-CN" altLang="en-US" sz="2800" dirty="0">
                <a:latin typeface="仿宋" panose="02010609060101010101" pitchFamily="49" charset="-122"/>
                <a:ea typeface="仿宋" panose="02010609060101010101" pitchFamily="49" charset="-122"/>
              </a:rPr>
              <a:t>趋化因子</a:t>
            </a:r>
            <a:r>
              <a:rPr lang="en-US" altLang="zh-CN" sz="2800" dirty="0">
                <a:latin typeface="仿宋" panose="02010609060101010101" pitchFamily="49" charset="-122"/>
                <a:ea typeface="仿宋" panose="02010609060101010101" pitchFamily="49" charset="-122"/>
              </a:rPr>
              <a:t>被认为有助于淋巴管生成和细胞迁移。例如，</a:t>
            </a:r>
            <a:r>
              <a:rPr lang="en-US" altLang="zh-CN" sz="2800" dirty="0">
                <a:latin typeface="仿宋" panose="02010609060101010101" pitchFamily="49" charset="-122"/>
                <a:ea typeface="仿宋" panose="02010609060101010101" pitchFamily="49" charset="-122"/>
                <a:sym typeface="+mn-ea"/>
              </a:rPr>
              <a:t>趋化因子</a:t>
            </a:r>
            <a:r>
              <a:rPr lang="en-US" altLang="zh-CN" sz="2800" dirty="0">
                <a:latin typeface="仿宋" panose="02010609060101010101" pitchFamily="49" charset="-122"/>
                <a:ea typeface="仿宋" panose="02010609060101010101" pitchFamily="49" charset="-122"/>
              </a:rPr>
              <a:t>CCR7</a:t>
            </a:r>
            <a:r>
              <a:rPr lang="zh-CN" altLang="en-US" sz="2800" dirty="0">
                <a:latin typeface="仿宋" panose="02010609060101010101" pitchFamily="49" charset="-122"/>
                <a:ea typeface="仿宋" panose="02010609060101010101" pitchFamily="49" charset="-122"/>
              </a:rPr>
              <a:t>可能</a:t>
            </a:r>
            <a:r>
              <a:rPr lang="en-US" altLang="zh-CN" sz="2800" dirty="0">
                <a:latin typeface="仿宋" panose="02010609060101010101" pitchFamily="49" charset="-122"/>
                <a:ea typeface="仿宋" panose="02010609060101010101" pitchFamily="49" charset="-122"/>
                <a:sym typeface="+mn-ea"/>
              </a:rPr>
              <a:t>通过淋巴管</a:t>
            </a:r>
            <a:r>
              <a:rPr lang="zh-CN" altLang="en-US" sz="2800" dirty="0">
                <a:latin typeface="仿宋" panose="02010609060101010101" pitchFamily="49" charset="-122"/>
                <a:ea typeface="仿宋" panose="02010609060101010101" pitchFamily="49" charset="-122"/>
              </a:rPr>
              <a:t>诱导</a:t>
            </a:r>
            <a:r>
              <a:rPr lang="en-US" altLang="zh-CN" sz="2800" dirty="0">
                <a:latin typeface="仿宋" panose="02010609060101010101" pitchFamily="49" charset="-122"/>
                <a:ea typeface="仿宋" panose="02010609060101010101" pitchFamily="49" charset="-122"/>
              </a:rPr>
              <a:t>肿瘤细胞扩散到淋巴结。在淋巴结中产生的CXCL12可能会吸引表达</a:t>
            </a:r>
            <a:r>
              <a:rPr lang="en-US" altLang="zh-CN" sz="2800" cap="all" dirty="0">
                <a:solidFill>
                  <a:schemeClr val="tx1"/>
                </a:solidFill>
                <a:uFillTx/>
                <a:latin typeface="仿宋" panose="02010609060101010101" pitchFamily="49" charset="-122"/>
                <a:ea typeface="仿宋" panose="02010609060101010101" pitchFamily="49" charset="-122"/>
              </a:rPr>
              <a:t>cxcr</a:t>
            </a:r>
            <a:r>
              <a:rPr lang="en-US" altLang="zh-CN" sz="2800" dirty="0">
                <a:latin typeface="仿宋" panose="02010609060101010101" pitchFamily="49" charset="-122"/>
                <a:ea typeface="仿宋" panose="02010609060101010101" pitchFamily="49" charset="-122"/>
              </a:rPr>
              <a:t>4的癌细胞。</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2.3 </a:t>
            </a:r>
            <a:r>
              <a:rPr lang="zh-CN" altLang="en-US" dirty="0">
                <a:latin typeface="仿宋" panose="02010609060101010101" pitchFamily="49" charset="-122"/>
                <a:ea typeface="仿宋" panose="02010609060101010101" pitchFamily="49" charset="-122"/>
              </a:rPr>
              <a:t>内皮细胞</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rPr>
              <a:t>因此，淋巴管系统是PDAC转移的基础，并可能是免疫监测受损的决定因素。</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2.4 </a:t>
            </a:r>
            <a:r>
              <a:rPr lang="en-US" altLang="zh-CN" dirty="0">
                <a:latin typeface="仿宋" panose="02010609060101010101" pitchFamily="49" charset="-122"/>
                <a:ea typeface="仿宋" panose="02010609060101010101" pitchFamily="49" charset="-122"/>
                <a:sym typeface="+mn-ea"/>
              </a:rPr>
              <a:t>周围神经</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rPr>
              <a:t>正常胰腺</a:t>
            </a:r>
            <a:r>
              <a:rPr lang="zh-CN" altLang="en-US" sz="2800" dirty="0">
                <a:latin typeface="仿宋" panose="02010609060101010101" pitchFamily="49" charset="-122"/>
                <a:ea typeface="仿宋" panose="02010609060101010101" pitchFamily="49" charset="-122"/>
              </a:rPr>
              <a:t>中，</a:t>
            </a:r>
            <a:r>
              <a:rPr lang="en-US" altLang="zh-CN" sz="2800" dirty="0">
                <a:latin typeface="仿宋" panose="02010609060101010101" pitchFamily="49" charset="-122"/>
                <a:ea typeface="仿宋" panose="02010609060101010101" pitchFamily="49" charset="-122"/>
              </a:rPr>
              <a:t>自主神经严格</a:t>
            </a:r>
            <a:r>
              <a:rPr lang="zh-CN" altLang="en-US" sz="2800" dirty="0">
                <a:latin typeface="仿宋" panose="02010609060101010101" pitchFamily="49" charset="-122"/>
                <a:ea typeface="仿宋" panose="02010609060101010101" pitchFamily="49" charset="-122"/>
              </a:rPr>
              <a:t>调控</a:t>
            </a:r>
            <a:r>
              <a:rPr lang="en-US" altLang="zh-CN" sz="2800" dirty="0">
                <a:latin typeface="仿宋" panose="02010609060101010101" pitchFamily="49" charset="-122"/>
                <a:ea typeface="仿宋" panose="02010609060101010101" pitchFamily="49" charset="-122"/>
              </a:rPr>
              <a:t>胰腺的发育和激素分泌。值得注意的是，神经</a:t>
            </a:r>
            <a:r>
              <a:rPr lang="zh-CN" altLang="en-US" sz="2800" dirty="0">
                <a:latin typeface="仿宋" panose="02010609060101010101" pitchFamily="49" charset="-122"/>
                <a:ea typeface="仿宋" panose="02010609060101010101" pitchFamily="49" charset="-122"/>
              </a:rPr>
              <a:t>分布</a:t>
            </a:r>
            <a:r>
              <a:rPr lang="en-US" altLang="zh-CN" sz="2800" dirty="0">
                <a:latin typeface="仿宋" panose="02010609060101010101" pitchFamily="49" charset="-122"/>
                <a:ea typeface="仿宋" panose="02010609060101010101" pitchFamily="49" charset="-122"/>
              </a:rPr>
              <a:t>在胰腺肿瘤发生过程中显著增加。PDAC细胞侵袭胰腺内神经，称为神经周侵袭（PNI），可促进疼痛和肿瘤扩散</a:t>
            </a:r>
            <a:r>
              <a:rPr lang="zh-CN" altLang="en-US" sz="2800" dirty="0">
                <a:latin typeface="仿宋" panose="02010609060101010101" pitchFamily="49" charset="-122"/>
                <a:ea typeface="仿宋" panose="02010609060101010101" pitchFamily="49" charset="-122"/>
              </a:rPr>
              <a:t>，</a:t>
            </a:r>
            <a:r>
              <a:rPr lang="en-US" altLang="zh-CN" sz="2800" dirty="0">
                <a:latin typeface="仿宋" panose="02010609060101010101" pitchFamily="49" charset="-122"/>
                <a:ea typeface="仿宋" panose="02010609060101010101" pitchFamily="49" charset="-122"/>
              </a:rPr>
              <a:t>在PDAC中PNI的发病率特别高（&gt;80%）。在最近一项对PDAC切除</a:t>
            </a:r>
            <a:r>
              <a:rPr lang="zh-CN" altLang="en-US" sz="2800" dirty="0">
                <a:latin typeface="仿宋" panose="02010609060101010101" pitchFamily="49" charset="-122"/>
                <a:ea typeface="仿宋" panose="02010609060101010101" pitchFamily="49" charset="-122"/>
              </a:rPr>
              <a:t>术</a:t>
            </a:r>
            <a:r>
              <a:rPr lang="en-US" altLang="zh-CN" sz="2800" dirty="0">
                <a:latin typeface="仿宋" panose="02010609060101010101" pitchFamily="49" charset="-122"/>
                <a:ea typeface="仿宋" panose="02010609060101010101" pitchFamily="49" charset="-122"/>
              </a:rPr>
              <a:t>后长期</a:t>
            </a:r>
            <a:r>
              <a:rPr lang="zh-CN" altLang="en-US" sz="2800" dirty="0">
                <a:latin typeface="仿宋" panose="02010609060101010101" pitchFamily="49" charset="-122"/>
                <a:ea typeface="仿宋" panose="02010609060101010101" pitchFamily="49" charset="-122"/>
              </a:rPr>
              <a:t>生存患者</a:t>
            </a:r>
            <a:r>
              <a:rPr lang="en-US" altLang="zh-CN" sz="2800" dirty="0">
                <a:latin typeface="仿宋" panose="02010609060101010101" pitchFamily="49" charset="-122"/>
                <a:ea typeface="仿宋" panose="02010609060101010101" pitchFamily="49" charset="-122"/>
              </a:rPr>
              <a:t>的分析</a:t>
            </a:r>
            <a:r>
              <a:rPr lang="zh-CN" altLang="en-US" sz="2800" dirty="0">
                <a:latin typeface="仿宋" panose="02010609060101010101" pitchFamily="49" charset="-122"/>
                <a:ea typeface="仿宋" panose="02010609060101010101" pitchFamily="49" charset="-122"/>
              </a:rPr>
              <a:t>发现</a:t>
            </a:r>
            <a:r>
              <a:rPr lang="en-US" altLang="zh-CN" sz="2800" dirty="0">
                <a:latin typeface="仿宋" panose="02010609060101010101" pitchFamily="49" charset="-122"/>
                <a:ea typeface="仿宋" panose="02010609060101010101" pitchFamily="49" charset="-122"/>
              </a:rPr>
              <a:t>PNI的缺失是大于5年生存的唯一有利的独立预测因子，突出了周围神经在肿瘤进展中的有害作用。</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2.4 </a:t>
            </a:r>
            <a:r>
              <a:rPr lang="en-US" altLang="zh-CN" dirty="0">
                <a:latin typeface="仿宋" panose="02010609060101010101" pitchFamily="49" charset="-122"/>
                <a:ea typeface="仿宋" panose="02010609060101010101" pitchFamily="49" charset="-122"/>
                <a:sym typeface="+mn-ea"/>
              </a:rPr>
              <a:t>周围神经</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rPr>
              <a:t>PDAC的基因工程小鼠模型也显示出神经可塑性的变化。这些神经可塑性的变化甚至在PanIN阶段也很明显，其神经</a:t>
            </a:r>
            <a:r>
              <a:rPr lang="zh-CN" altLang="en-US" sz="2800" dirty="0">
                <a:latin typeface="仿宋" panose="02010609060101010101" pitchFamily="49" charset="-122"/>
                <a:ea typeface="仿宋" panose="02010609060101010101" pitchFamily="49" charset="-122"/>
              </a:rPr>
              <a:t>分布</a:t>
            </a:r>
            <a:r>
              <a:rPr lang="en-US" altLang="zh-CN" sz="2800" dirty="0">
                <a:latin typeface="仿宋" panose="02010609060101010101" pitchFamily="49" charset="-122"/>
                <a:ea typeface="仿宋" panose="02010609060101010101" pitchFamily="49" charset="-122"/>
              </a:rPr>
              <a:t>过度的局灶性区域与纤维化相一致。在癌前病变中，促肿瘤的上皮-神经元</a:t>
            </a:r>
            <a:r>
              <a:rPr lang="zh-CN" altLang="en-US" sz="2800" dirty="0">
                <a:latin typeface="仿宋" panose="02010609060101010101" pitchFamily="49" charset="-122"/>
                <a:ea typeface="仿宋" panose="02010609060101010101" pitchFamily="49" charset="-122"/>
              </a:rPr>
              <a:t>的相互作用</a:t>
            </a:r>
            <a:r>
              <a:rPr lang="en-US" altLang="zh-CN" sz="2800" dirty="0">
                <a:latin typeface="仿宋" panose="02010609060101010101" pitchFamily="49" charset="-122"/>
                <a:ea typeface="仿宋" panose="02010609060101010101" pitchFamily="49" charset="-122"/>
              </a:rPr>
              <a:t>促进了STAT3的激活和癌细胞的增殖。这一观察结果至少部分归因于神经内分泌PanIN细胞亚群，该细胞产生神经肽物质P受体神经激肽1-R。有趣的是，小鼠的感觉去神经支配损害了PanIN向PDAC的进展，这表明神经支配在指导疾病进展中发挥了作用。</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2.4 </a:t>
            </a:r>
            <a:r>
              <a:rPr lang="en-US" altLang="zh-CN" dirty="0">
                <a:latin typeface="仿宋" panose="02010609060101010101" pitchFamily="49" charset="-122"/>
                <a:ea typeface="仿宋" panose="02010609060101010101" pitchFamily="49" charset="-122"/>
                <a:sym typeface="+mn-ea"/>
              </a:rPr>
              <a:t>周围神经</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rPr>
              <a:t>PDAC的基因工程小鼠模型也显示出神经可塑性的变化。这些神经可塑性的变化甚至在PanIN阶段也很明显，其神经</a:t>
            </a:r>
            <a:r>
              <a:rPr lang="zh-CN" altLang="en-US" sz="2800" dirty="0">
                <a:latin typeface="仿宋" panose="02010609060101010101" pitchFamily="49" charset="-122"/>
                <a:ea typeface="仿宋" panose="02010609060101010101" pitchFamily="49" charset="-122"/>
              </a:rPr>
              <a:t>分布</a:t>
            </a:r>
            <a:r>
              <a:rPr lang="en-US" altLang="zh-CN" sz="2800" dirty="0">
                <a:latin typeface="仿宋" panose="02010609060101010101" pitchFamily="49" charset="-122"/>
                <a:ea typeface="仿宋" panose="02010609060101010101" pitchFamily="49" charset="-122"/>
              </a:rPr>
              <a:t>过度的局灶性区域与纤维化相一致。在癌前病变中，促肿瘤的上皮-神经元</a:t>
            </a:r>
            <a:r>
              <a:rPr lang="zh-CN" altLang="en-US" sz="2800" dirty="0">
                <a:latin typeface="仿宋" panose="02010609060101010101" pitchFamily="49" charset="-122"/>
                <a:ea typeface="仿宋" panose="02010609060101010101" pitchFamily="49" charset="-122"/>
              </a:rPr>
              <a:t>的相互作用</a:t>
            </a:r>
            <a:r>
              <a:rPr lang="en-US" altLang="zh-CN" sz="2800" dirty="0">
                <a:latin typeface="仿宋" panose="02010609060101010101" pitchFamily="49" charset="-122"/>
                <a:ea typeface="仿宋" panose="02010609060101010101" pitchFamily="49" charset="-122"/>
              </a:rPr>
              <a:t>促进了STAT3的激活和癌细胞的增殖。这一观察结果至少部分归因于神经内分泌PanIN细胞亚群，该细胞产生神经肽物质P受体神经激肽1-R。</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2.4 </a:t>
            </a:r>
            <a:r>
              <a:rPr lang="en-US" altLang="zh-CN" dirty="0">
                <a:latin typeface="仿宋" panose="02010609060101010101" pitchFamily="49" charset="-122"/>
                <a:ea typeface="仿宋" panose="02010609060101010101" pitchFamily="49" charset="-122"/>
                <a:sym typeface="+mn-ea"/>
              </a:rPr>
              <a:t>周围神经</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rPr>
              <a:t>有趣的是，小鼠的感觉去神经支配损害了PanIN向PDAC的进展，这表明神经支配在指导疾病进展中发挥了作用。</a:t>
            </a:r>
            <a:endParaRPr lang="en-US" altLang="zh-CN" sz="2800" dirty="0">
              <a:latin typeface="仿宋" panose="02010609060101010101" pitchFamily="49" charset="-122"/>
              <a:ea typeface="仿宋" panose="02010609060101010101" pitchFamily="49" charset="-122"/>
            </a:endParaRPr>
          </a:p>
          <a:p>
            <a:pPr eaLnBrk="1" hangingPunct="1"/>
            <a:r>
              <a:rPr lang="en-US" altLang="zh-CN" sz="2800" dirty="0">
                <a:latin typeface="仿宋" panose="02010609060101010101" pitchFamily="49" charset="-122"/>
                <a:ea typeface="仿宋" panose="02010609060101010101" pitchFamily="49" charset="-122"/>
              </a:rPr>
              <a:t>在侵袭性PDAC中，在肿瘤细胞和血管系统附近观察到较大的胰腺内神经束。这些神经束很可能是由PDAC细胞释放的促炎性神经营养生长因子</a:t>
            </a:r>
            <a:r>
              <a:rPr lang="zh-CN" altLang="en-US" sz="2800" dirty="0">
                <a:latin typeface="仿宋" panose="02010609060101010101" pitchFamily="49" charset="-122"/>
                <a:ea typeface="仿宋" panose="02010609060101010101" pitchFamily="49" charset="-122"/>
              </a:rPr>
              <a:t>，</a:t>
            </a:r>
            <a:r>
              <a:rPr lang="en-US" altLang="zh-CN" sz="2800" dirty="0">
                <a:latin typeface="仿宋" panose="02010609060101010101" pitchFamily="49" charset="-122"/>
                <a:ea typeface="仿宋" panose="02010609060101010101" pitchFamily="49" charset="-122"/>
                <a:sym typeface="+mn-ea"/>
              </a:rPr>
              <a:t>如神经生长因子（NGF）</a:t>
            </a:r>
            <a:r>
              <a:rPr lang="en-US" altLang="zh-CN" sz="2800" dirty="0">
                <a:latin typeface="仿宋" panose="02010609060101010101" pitchFamily="49" charset="-122"/>
                <a:ea typeface="仿宋" panose="02010609060101010101" pitchFamily="49" charset="-122"/>
              </a:rPr>
              <a:t>的表达所支持的。</a:t>
            </a:r>
            <a:endParaRPr lang="en-US" alt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2.4 </a:t>
            </a:r>
            <a:r>
              <a:rPr lang="en-US" altLang="zh-CN" dirty="0">
                <a:latin typeface="仿宋" panose="02010609060101010101" pitchFamily="49" charset="-122"/>
                <a:ea typeface="仿宋" panose="02010609060101010101" pitchFamily="49" charset="-122"/>
                <a:sym typeface="+mn-ea"/>
              </a:rPr>
              <a:t>周围神经</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a:latin typeface="仿宋" panose="02010609060101010101" pitchFamily="49" charset="-122"/>
                <a:ea typeface="仿宋" panose="02010609060101010101" pitchFamily="49" charset="-122"/>
              </a:rPr>
              <a:t>与这一致的是，一种靶向NGF的中和抗体减少了PDAC小鼠的神经炎症、神经侵袭和转移。研究表明，在PDAC细胞和肿瘤浸润</a:t>
            </a:r>
            <a:r>
              <a:rPr lang="zh-CN" altLang="en-US" sz="2800" dirty="0">
                <a:latin typeface="仿宋" panose="02010609060101010101" pitchFamily="49" charset="-122"/>
                <a:ea typeface="仿宋" panose="02010609060101010101" pitchFamily="49" charset="-122"/>
              </a:rPr>
              <a:t>的</a:t>
            </a:r>
            <a:r>
              <a:rPr lang="en-US" altLang="zh-CN" sz="2800" dirty="0">
                <a:latin typeface="仿宋" panose="02010609060101010101" pitchFamily="49" charset="-122"/>
                <a:ea typeface="仿宋" panose="02010609060101010101" pitchFamily="49" charset="-122"/>
              </a:rPr>
              <a:t>交感神经之间存在一个前馈信号回路。例如，神经产生儿茶酚胺，刺激PDAC的发育和NGF的分泌，随后增加胰腺神经密度。这表明感觉神经与PDAC之间相互依赖。与这一致，感觉神经元消融</a:t>
            </a:r>
            <a:r>
              <a:rPr lang="zh-CN" altLang="en-US" sz="2800" dirty="0">
                <a:latin typeface="仿宋" panose="02010609060101010101" pitchFamily="49" charset="-122"/>
                <a:ea typeface="仿宋" panose="02010609060101010101" pitchFamily="49" charset="-122"/>
              </a:rPr>
              <a:t>能</a:t>
            </a:r>
            <a:r>
              <a:rPr lang="en-US" altLang="zh-CN" sz="2800" dirty="0">
                <a:latin typeface="仿宋" panose="02010609060101010101" pitchFamily="49" charset="-122"/>
                <a:ea typeface="仿宋" panose="02010609060101010101" pitchFamily="49" charset="-122"/>
              </a:rPr>
              <a:t>减缓PDAC的起始和进展，延长生存。此外，感觉神经元似乎将炎症信号从kras驱动的肿瘤传递到中枢神经系统</a:t>
            </a:r>
            <a:r>
              <a:rPr lang="zh-CN" altLang="en-US" sz="2800" dirty="0">
                <a:latin typeface="仿宋" panose="02010609060101010101" pitchFamily="49" charset="-122"/>
                <a:ea typeface="仿宋" panose="02010609060101010101" pitchFamily="49" charset="-122"/>
              </a:rPr>
              <a:t>。</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2.4 </a:t>
            </a:r>
            <a:r>
              <a:rPr lang="en-US" altLang="zh-CN" dirty="0">
                <a:latin typeface="仿宋" panose="02010609060101010101" pitchFamily="49" charset="-122"/>
                <a:ea typeface="仿宋" panose="02010609060101010101" pitchFamily="49" charset="-122"/>
                <a:sym typeface="+mn-ea"/>
              </a:rPr>
              <a:t>周围神经</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虽然对PDAC微环境中外周轴突的肿瘤促进功能仍不清楚，但神经成分的功能可能超出了PNI和转移，就像最近的研究表明</a:t>
            </a:r>
            <a:r>
              <a:rPr lang="zh-CN" altLang="en-US" sz="2800" dirty="0">
                <a:latin typeface="仿宋" panose="02010609060101010101" pitchFamily="49" charset="-122"/>
                <a:ea typeface="仿宋" panose="02010609060101010101" pitchFamily="49" charset="-122"/>
              </a:rPr>
              <a:t>那样神经分泌丝氨酸促进PDAC细胞的代谢和生长。</a:t>
            </a:r>
            <a:endParaRPr lang="zh-CN" altLang="en-US" sz="2800" dirty="0">
              <a:latin typeface="仿宋" panose="02010609060101010101" pitchFamily="49" charset="-122"/>
              <a:ea typeface="仿宋" panose="02010609060101010101" pitchFamily="49" charset="-122"/>
            </a:endParaRPr>
          </a:p>
          <a:p>
            <a:pPr eaLnBrk="1" hangingPunct="1"/>
            <a:r>
              <a:rPr lang="zh-CN" altLang="en-US" sz="2800" dirty="0">
                <a:latin typeface="仿宋" panose="02010609060101010101" pitchFamily="49" charset="-122"/>
                <a:ea typeface="仿宋" panose="02010609060101010101" pitchFamily="49" charset="-122"/>
              </a:rPr>
              <a:t>膈下迷走神经切断术已被发现加速小鼠PDAC的进展，提示其在肿瘤抑制中的作用。此外，来自副交感神经的胆碱能信号被发现在这种疾病环境中具有肿瘤抑制作用，部分原因是通过抑制癌症干细胞样细胞的扩张。</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2.4 </a:t>
            </a:r>
            <a:r>
              <a:rPr lang="en-US" altLang="zh-CN" dirty="0">
                <a:latin typeface="仿宋" panose="02010609060101010101" pitchFamily="49" charset="-122"/>
                <a:ea typeface="仿宋" panose="02010609060101010101" pitchFamily="49" charset="-122"/>
                <a:sym typeface="+mn-ea"/>
              </a:rPr>
              <a:t>周围神经</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综上所述，这些研究突出了PDAC浸润神经的复杂性和功能异质性，并推动了对肿瘤微环境中这一普遍元素的进一步研究。</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2.5 </a:t>
            </a:r>
            <a:r>
              <a:rPr lang="zh-CN" altLang="en-US" dirty="0">
                <a:latin typeface="仿宋" panose="02010609060101010101" pitchFamily="49" charset="-122"/>
                <a:ea typeface="仿宋" panose="02010609060101010101" pitchFamily="49" charset="-122"/>
                <a:sym typeface="+mn-ea"/>
              </a:rPr>
              <a:t>白细胞</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白细胞是PDAC肿瘤的一个重要组成部分。它们的表型和功能有助于形成一个微环境，最终允许肿瘤进展。在PDAC肿瘤中，白细胞的空间分布是非常异质性的。例如，虽然一些PDAC肿瘤与含有T细胞的亚区域的频率增加有关，但T细胞的浸润绝不是弥漫性的；相反，空间分布是局灶性的，局限于肿瘤细胞附近、间质内或作为TLSs的一部分的独特群落。</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2.5 </a:t>
            </a:r>
            <a:r>
              <a:rPr lang="zh-CN" altLang="en-US" dirty="0">
                <a:latin typeface="仿宋" panose="02010609060101010101" pitchFamily="49" charset="-122"/>
                <a:ea typeface="仿宋" panose="02010609060101010101" pitchFamily="49" charset="-122"/>
                <a:sym typeface="+mn-ea"/>
              </a:rPr>
              <a:t>白细胞</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CD8+T细胞频率的增加确实与手术切除的PDAC患者的生存率的改善有关。与单独使用任何一种指标相比，同时具有最高的癌细胞免疫原性标记物</a:t>
            </a:r>
            <a:r>
              <a:rPr lang="zh-CN" altLang="en-US" sz="2800" dirty="0">
                <a:latin typeface="仿宋" panose="02010609060101010101" pitchFamily="49" charset="-122"/>
                <a:ea typeface="仿宋" panose="02010609060101010101" pitchFamily="49" charset="-122"/>
                <a:sym typeface="+mn-ea"/>
              </a:rPr>
              <a:t>数量</a:t>
            </a:r>
            <a:r>
              <a:rPr lang="zh-CN" altLang="en-US" sz="2800" dirty="0">
                <a:latin typeface="仿宋" panose="02010609060101010101" pitchFamily="49" charset="-122"/>
                <a:ea typeface="仿宋" panose="02010609060101010101" pitchFamily="49" charset="-122"/>
              </a:rPr>
              <a:t>和强烈CD8+T细胞浸润的肿瘤与长期生存密切相关。这些发现说明了PDAC中免疫浸润抑制疾病进展的潜力，但也强调了其作用的可变</a:t>
            </a:r>
            <a:r>
              <a:rPr lang="zh-CN" altLang="en-US" sz="2800" dirty="0">
                <a:latin typeface="仿宋" panose="02010609060101010101" pitchFamily="49" charset="-122"/>
                <a:ea typeface="仿宋" panose="02010609060101010101" pitchFamily="49" charset="-122"/>
              </a:rPr>
              <a:t>性。</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2.5 </a:t>
            </a:r>
            <a:r>
              <a:rPr lang="zh-CN" altLang="en-US" dirty="0">
                <a:latin typeface="仿宋" panose="02010609060101010101" pitchFamily="49" charset="-122"/>
                <a:ea typeface="仿宋" panose="02010609060101010101" pitchFamily="49" charset="-122"/>
                <a:sym typeface="+mn-ea"/>
              </a:rPr>
              <a:t>白细胞</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肿瘤浸润性白细胞由T细胞、NK细胞、B细胞、巨噬细胞、嗜酸性粒细胞、肥大细胞和中性粒细胞组成。白细胞浸润</a:t>
            </a:r>
            <a:r>
              <a:rPr lang="zh-CN" altLang="en-US" sz="2800" dirty="0">
                <a:latin typeface="仿宋" panose="02010609060101010101" pitchFamily="49" charset="-122"/>
                <a:ea typeface="仿宋" panose="02010609060101010101" pitchFamily="49" charset="-122"/>
              </a:rPr>
              <a:t>在患者间和患者内存在显著的空间异质性。多个白细胞亚群已被证明影响PDAC的肿瘤生物学。例如，Treg细胞限制了疫苗在小鼠模型中的有效性。相反，Treg细胞的消耗会导致炎性成纤维细胞亚群的分化，进而驱动髓系细胞浸润胰腺并支持疾病进展。</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2.5 </a:t>
            </a:r>
            <a:r>
              <a:rPr lang="zh-CN" altLang="en-US" dirty="0">
                <a:latin typeface="仿宋" panose="02010609060101010101" pitchFamily="49" charset="-122"/>
                <a:ea typeface="仿宋" panose="02010609060101010101" pitchFamily="49" charset="-122"/>
                <a:sym typeface="+mn-ea"/>
              </a:rPr>
              <a:t>白细胞</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CD4+T细胞在胰腺癌发病</a:t>
            </a:r>
            <a:r>
              <a:rPr lang="zh-CN" altLang="en-US" sz="2800" dirty="0">
                <a:latin typeface="仿宋" panose="02010609060101010101" pitchFamily="49" charset="-122"/>
                <a:ea typeface="仿宋" panose="02010609060101010101" pitchFamily="49" charset="-122"/>
                <a:sym typeface="+mn-ea"/>
              </a:rPr>
              <a:t>早期</a:t>
            </a:r>
            <a:r>
              <a:rPr lang="zh-CN" altLang="en-US" sz="2800" dirty="0">
                <a:latin typeface="仿宋" panose="02010609060101010101" pitchFamily="49" charset="-122"/>
                <a:ea typeface="仿宋" panose="02010609060101010101" pitchFamily="49" charset="-122"/>
              </a:rPr>
              <a:t>过程中也被</a:t>
            </a:r>
            <a:r>
              <a:rPr lang="zh-CN" altLang="en-US" sz="2800" dirty="0">
                <a:latin typeface="仿宋" panose="02010609060101010101" pitchFamily="49" charset="-122"/>
                <a:ea typeface="仿宋" panose="02010609060101010101" pitchFamily="49" charset="-122"/>
              </a:rPr>
              <a:t>募集，并通过分泌IL-17来支持疾病进展。此外，B细胞浸润PDAC病变的频率远低于T细胞。肿瘤浸润性B细胞亚群可以通过释放IL-35来刺激癌细胞增殖。肿瘤浸润性B细胞也能激活肿瘤相关巨噬细胞中的Bruton酪氨酸激酶信号通路，以肿瘤促进表型进行编程。</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2.5 </a:t>
            </a:r>
            <a:r>
              <a:rPr lang="zh-CN" altLang="en-US" dirty="0">
                <a:latin typeface="仿宋" panose="02010609060101010101" pitchFamily="49" charset="-122"/>
                <a:ea typeface="仿宋" panose="02010609060101010101" pitchFamily="49" charset="-122"/>
                <a:sym typeface="+mn-ea"/>
              </a:rPr>
              <a:t>白细胞</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肿瘤浸润性髓系细胞是在肿瘤中检测到的最丰富的白细胞亚群之一。髓系细胞在空间和转录上具有相当大的多样性。PDAC肿瘤中髓系细胞的表型是治疗结果的决定因素。此外，髓系细胞的表型是可变的，因此浸润的髓系细胞可能具有促进肿瘤或抑制肿瘤的特征。髓系细胞通过</a:t>
            </a:r>
            <a:r>
              <a:rPr lang="zh-CN" altLang="en-US" sz="2800" dirty="0">
                <a:latin typeface="仿宋" panose="02010609060101010101" pitchFamily="49" charset="-122"/>
                <a:ea typeface="仿宋" panose="02010609060101010101" pitchFamily="49" charset="-122"/>
                <a:sym typeface="+mn-ea"/>
              </a:rPr>
              <a:t>促进肿瘤的生长、生存、侵袭、转移</a:t>
            </a:r>
            <a:r>
              <a:rPr lang="zh-CN" altLang="en-US" sz="2800" dirty="0">
                <a:latin typeface="仿宋" panose="02010609060101010101" pitchFamily="49" charset="-122"/>
                <a:ea typeface="仿宋" panose="02010609060101010101" pitchFamily="49" charset="-122"/>
                <a:sym typeface="+mn-ea"/>
              </a:rPr>
              <a:t>和免疫逃避</a:t>
            </a:r>
            <a:r>
              <a:rPr lang="zh-CN" altLang="en-US" sz="2800" dirty="0">
                <a:latin typeface="仿宋" panose="02010609060101010101" pitchFamily="49" charset="-122"/>
                <a:ea typeface="仿宋" panose="02010609060101010101" pitchFamily="49" charset="-122"/>
              </a:rPr>
              <a:t>来支持肿瘤的进展。</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2.5 </a:t>
            </a:r>
            <a:r>
              <a:rPr lang="zh-CN" altLang="en-US" dirty="0">
                <a:latin typeface="仿宋" panose="02010609060101010101" pitchFamily="49" charset="-122"/>
                <a:ea typeface="仿宋" panose="02010609060101010101" pitchFamily="49" charset="-122"/>
                <a:sym typeface="+mn-ea"/>
              </a:rPr>
              <a:t>白细胞</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然而，髓系细胞也可以被赋予抗肿瘤特性，包括直接介导肿瘤细胞杀伤的能力，重塑基质以增强化疗疗效，并支持有效的T细胞免疫。总之，PDAC中的白细胞浸润是动态的，由癌细胞和间质微环境共同</a:t>
            </a:r>
            <a:r>
              <a:rPr lang="zh-CN" altLang="en-US" sz="2800" dirty="0">
                <a:latin typeface="仿宋" panose="02010609060101010101" pitchFamily="49" charset="-122"/>
                <a:ea typeface="仿宋" panose="02010609060101010101" pitchFamily="49" charset="-122"/>
              </a:rPr>
              <a:t>塑造。</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3.</a:t>
            </a:r>
            <a:r>
              <a:rPr lang="zh-CN" altLang="en-US" dirty="0">
                <a:latin typeface="仿宋" panose="02010609060101010101" pitchFamily="49" charset="-122"/>
                <a:ea typeface="仿宋" panose="02010609060101010101" pitchFamily="49" charset="-122"/>
                <a:sym typeface="+mn-ea"/>
              </a:rPr>
              <a:t>肿瘤微环境对转移的影响</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肿瘤细胞周围的微环境是转移级联反应的关键决定因素。间质细胞和细胞外基质通过支持癌细胞的侵袭和侵入血流，直接促进转移。此外，次级部位的微环境影响了播散的肿瘤细胞形成种子和转移</a:t>
            </a:r>
            <a:r>
              <a:rPr lang="zh-CN" altLang="en-US" sz="2800" dirty="0">
                <a:latin typeface="仿宋" panose="02010609060101010101" pitchFamily="49" charset="-122"/>
                <a:ea typeface="仿宋" panose="02010609060101010101" pitchFamily="49" charset="-122"/>
              </a:rPr>
              <a:t>群落的能力。上皮-间充质转化（EMT）赋予癌细胞间充质特征，包括运动性和侵袭性，这些特征与转移进展广泛相关。EMT是由肿瘤微环境中存在的多种因素触发的，包括TGFβ、白血病抑制因子、缺氧和迁移抑制因子。</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3.</a:t>
            </a:r>
            <a:r>
              <a:rPr lang="zh-CN" altLang="en-US" dirty="0">
                <a:latin typeface="仿宋" panose="02010609060101010101" pitchFamily="49" charset="-122"/>
                <a:ea typeface="仿宋" panose="02010609060101010101" pitchFamily="49" charset="-122"/>
                <a:sym typeface="+mn-ea"/>
              </a:rPr>
              <a:t>肿瘤微环境对转移的影响</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值得注意的是，即使是侵袭前的胰腺病变也与经历</a:t>
            </a:r>
            <a:r>
              <a:rPr lang="zh-CN" altLang="en-US" sz="2800" cap="all" dirty="0">
                <a:solidFill>
                  <a:schemeClr val="tx1"/>
                </a:solidFill>
                <a:uFillTx/>
                <a:latin typeface="仿宋" panose="02010609060101010101" pitchFamily="49" charset="-122"/>
                <a:ea typeface="仿宋" panose="02010609060101010101" pitchFamily="49" charset="-122"/>
              </a:rPr>
              <a:t>emt</a:t>
            </a:r>
            <a:r>
              <a:rPr lang="zh-CN" altLang="en-US" sz="2800" dirty="0">
                <a:latin typeface="仿宋" panose="02010609060101010101" pitchFamily="49" charset="-122"/>
                <a:ea typeface="仿宋" panose="02010609060101010101" pitchFamily="49" charset="-122"/>
              </a:rPr>
              <a:t>的细胞有关，这些细胞已被证明可以逃离胰腺并植入远处的器官。胰腺炎症的诱导显著增加了EMT、局部分层和循环中检测到的突变胰腺细胞。相反，在PDAC小鼠模型中抑制炎症可以抑制上皮细胞的扩散，从而建立炎症、微环境和PDAC转移之间的联系。</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3.</a:t>
            </a:r>
            <a:r>
              <a:rPr lang="zh-CN" altLang="en-US" dirty="0">
                <a:latin typeface="仿宋" panose="02010609060101010101" pitchFamily="49" charset="-122"/>
                <a:ea typeface="仿宋" panose="02010609060101010101" pitchFamily="49" charset="-122"/>
                <a:sym typeface="+mn-ea"/>
              </a:rPr>
              <a:t>肿瘤微环境对转移的影响</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胰腺癌细胞通过多种途径传播，包括血液和淋巴管系统，甚至通过侵入周围神经。虽然指导这些不同传播途径的决定因素仍然难以捉摸，但众所周知，由血管供应不足和有缺陷的血管系统导致的缺氧可以促进癌细胞的转移潜能。例如，缺氧诱导转录因子B淋巴细胞诱导的成熟蛋白-1（Blimp1）在胰腺癌细胞中的表达。Blimp1</a:t>
            </a:r>
            <a:r>
              <a:rPr lang="zh-CN" altLang="en-US" sz="2800" dirty="0">
                <a:latin typeface="仿宋" panose="02010609060101010101" pitchFamily="49" charset="-122"/>
                <a:ea typeface="仿宋" panose="02010609060101010101" pitchFamily="49" charset="-122"/>
              </a:rPr>
              <a:t>能调节转移前缺氧诱导的靶基因，并且是转移潜能所必需的。</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3.</a:t>
            </a:r>
            <a:r>
              <a:rPr lang="zh-CN" altLang="en-US" dirty="0">
                <a:latin typeface="仿宋" panose="02010609060101010101" pitchFamily="49" charset="-122"/>
                <a:ea typeface="仿宋" panose="02010609060101010101" pitchFamily="49" charset="-122"/>
                <a:sym typeface="+mn-ea"/>
              </a:rPr>
              <a:t>肿瘤微环境对转移的影响</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sym typeface="+mn-ea"/>
              </a:rPr>
              <a:t>远处的</a:t>
            </a:r>
            <a:r>
              <a:rPr lang="zh-CN" altLang="en-US" sz="2800" dirty="0">
                <a:latin typeface="仿宋" panose="02010609060101010101" pitchFamily="49" charset="-122"/>
                <a:ea typeface="仿宋" panose="02010609060101010101" pitchFamily="49" charset="-122"/>
              </a:rPr>
              <a:t>微环境因素有助于播散性肿瘤细胞的转移性播种和定植。在癌症的发展过程中，远端器官的细胞和生化环境被改变以支持转移。这种形成的转移前生态位的特征是髓系细胞的募集和ECM蛋白的沉积。此外，弥散性肿瘤细胞招募并建立一个</a:t>
            </a:r>
            <a:r>
              <a:rPr lang="zh-CN" altLang="en-US" sz="2800" dirty="0">
                <a:latin typeface="仿宋" panose="02010609060101010101" pitchFamily="49" charset="-122"/>
                <a:ea typeface="仿宋" panose="02010609060101010101" pitchFamily="49" charset="-122"/>
              </a:rPr>
              <a:t>促结缔组织间质，并以转移性集落的形式逐渐积累。</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3.</a:t>
            </a:r>
            <a:r>
              <a:rPr lang="zh-CN" altLang="en-US" dirty="0">
                <a:latin typeface="仿宋" panose="02010609060101010101" pitchFamily="49" charset="-122"/>
                <a:ea typeface="仿宋" panose="02010609060101010101" pitchFamily="49" charset="-122"/>
                <a:sym typeface="+mn-ea"/>
              </a:rPr>
              <a:t>肿瘤微环境对转移的影响</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旁分泌因子在支持远处器官转移中的重要性被删除选定的细胞成分的研究所强调。例如，最近的功能研究表明，CAF消融减少了PDAC肝转移瘤的生长，并延长了小鼠的总生存期。继级部位的上皮细胞也有助于转移微环境，并帮助形成转移前生态位。在肝脏中，肝细胞被原发性PDAC肿瘤中CAFs释放的IL-6通过STAT3信号激活。</a:t>
            </a:r>
            <a:r>
              <a:rPr lang="zh-CN" altLang="en-US" sz="2800" dirty="0">
                <a:latin typeface="仿宋" panose="02010609060101010101" pitchFamily="49" charset="-122"/>
                <a:ea typeface="仿宋" panose="02010609060101010101" pitchFamily="49" charset="-122"/>
                <a:sym typeface="+mn-ea"/>
              </a:rPr>
              <a:t>活化的肝细胞通过产生血清淀粉样蛋白来协调形成一个支持肝转移的转移前生态位。</a:t>
            </a:r>
            <a:endParaRPr lang="zh-CN" altLang="en-US" sz="2800" dirty="0">
              <a:latin typeface="仿宋" panose="02010609060101010101" pitchFamily="49" charset="-122"/>
              <a:ea typeface="仿宋" panose="02010609060101010101" pitchFamily="49" charset="-122"/>
            </a:endParaRPr>
          </a:p>
          <a:p>
            <a:pPr eaLnBrk="1" hangingPunct="1"/>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3.</a:t>
            </a:r>
            <a:r>
              <a:rPr lang="zh-CN" altLang="en-US" dirty="0">
                <a:latin typeface="仿宋" panose="02010609060101010101" pitchFamily="49" charset="-122"/>
                <a:ea typeface="仿宋" panose="02010609060101010101" pitchFamily="49" charset="-122"/>
                <a:sym typeface="+mn-ea"/>
              </a:rPr>
              <a:t>肿瘤微环境对转移的影响</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然而，肝细胞在支持肝转移方面的作用是唯一的。因此，不同的因素协调了其他远处部位的转移许可。尽管如此，微环境是转移的一个明确和基本的决定因素，并使癌细胞的转移潜能成为可能。</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zh-CN" altLang="en-US" dirty="0">
                <a:latin typeface="仿宋" panose="02010609060101010101" pitchFamily="49" charset="-122"/>
                <a:ea typeface="仿宋" panose="02010609060101010101" pitchFamily="49" charset="-122"/>
              </a:rPr>
              <a:t>三、</a:t>
            </a:r>
            <a:r>
              <a:rPr lang="zh-CN" altLang="en-US" dirty="0">
                <a:latin typeface="仿宋" panose="02010609060101010101" pitchFamily="49" charset="-122"/>
                <a:ea typeface="仿宋" panose="02010609060101010101" pitchFamily="49" charset="-122"/>
                <a:sym typeface="+mn-ea"/>
              </a:rPr>
              <a:t>肿瘤微环境如何支持耐药</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在PDAC中，癌细胞周围的环境是动态的和有适应性的。癌细胞利用基质环境中的元素来抵御营养剥夺、免疫监测和细胞毒性治疗所造成的伤害。癌细胞与其基质之间的这种紧密联系是耐药性的基础。为此，细胞网络和信号通路中纷繁复杂的</a:t>
            </a:r>
            <a:r>
              <a:rPr lang="zh-CN" altLang="en-US" sz="2800" dirty="0">
                <a:latin typeface="仿宋" panose="02010609060101010101" pitchFamily="49" charset="-122"/>
                <a:ea typeface="仿宋" panose="02010609060101010101" pitchFamily="49" charset="-122"/>
              </a:rPr>
              <a:t>元素阻碍了对间质中单个元素干预的有效性。在这里，我们讨论了PDAC中有助于耐药性的微环境的几个决定因素。</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sym typeface="+mn-ea"/>
              </a:rPr>
              <a:t>低血管供应</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众所周知，肿瘤的生长依赖于血管系统。然而，PDAC最常见的特点是微血管密度较低。这反映了PDAC微环境的特征是密集的纤维化反应，这可能在基质中捕获促血管生成分子，从而限制了它们触发血管生成的能力。与此</a:t>
            </a:r>
            <a:r>
              <a:rPr lang="zh-CN" altLang="en-US" sz="2800" dirty="0">
                <a:latin typeface="仿宋" panose="02010609060101010101" pitchFamily="49" charset="-122"/>
                <a:ea typeface="仿宋" panose="02010609060101010101" pitchFamily="49" charset="-122"/>
              </a:rPr>
              <a:t>一致的是，PDAC中的纤维化降解与血管供应的增加有关。在对PDAC的全面蛋白质基因组分析中，也发现血管分布与细胞浸润呈负相关。</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sym typeface="+mn-ea"/>
              </a:rPr>
              <a:t>低血管供应</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值得注意的是，内皮细胞及其细胞粘附分子的表达调控细胞的运输。白细胞浸润减少的PDAC表现为内皮细胞粘附分子减少，缺氧通路激活，进而可能影响内皮细胞生物学。这些观察结果突出了血管供应、纤维化和细胞</a:t>
            </a:r>
            <a:r>
              <a:rPr lang="zh-CN" altLang="en-US" sz="2800" dirty="0">
                <a:latin typeface="仿宋" panose="02010609060101010101" pitchFamily="49" charset="-122"/>
                <a:ea typeface="仿宋" panose="02010609060101010101" pitchFamily="49" charset="-122"/>
              </a:rPr>
              <a:t>募集之间相互依赖的关系。</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sym typeface="+mn-ea"/>
              </a:rPr>
              <a:t>低血管供应</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低血管供应阻碍了药物进入肿瘤微环境的渗透和分布，从而限制了其疗效。然而，不良的血管化也会产生一种被剥夺的营养环境，从而激活癌细胞的自噬来支持代谢过程和肿瘤的生长。自噬是一个保守的自我降解过程，并与增强化疗耐药有关。自噬</a:t>
            </a:r>
            <a:r>
              <a:rPr lang="zh-CN" altLang="en-US" sz="2800" dirty="0">
                <a:latin typeface="仿宋" panose="02010609060101010101" pitchFamily="49" charset="-122"/>
                <a:ea typeface="仿宋" panose="02010609060101010101" pitchFamily="49" charset="-122"/>
              </a:rPr>
              <a:t>可通过导致胰腺癌细胞中</a:t>
            </a:r>
            <a:r>
              <a:rPr lang="zh-CN" altLang="en-US" sz="2800" dirty="0">
                <a:latin typeface="仿宋" panose="02010609060101010101" pitchFamily="49" charset="-122"/>
                <a:ea typeface="仿宋" panose="02010609060101010101" pitchFamily="49" charset="-122"/>
                <a:sym typeface="+mn-ea"/>
              </a:rPr>
              <a:t>CD8+细胞毒性T细胞识别所必需的</a:t>
            </a:r>
            <a:r>
              <a:rPr lang="zh-CN" altLang="en-US" sz="2800" dirty="0">
                <a:latin typeface="仿宋" panose="02010609060101010101" pitchFamily="49" charset="-122"/>
                <a:ea typeface="仿宋" panose="02010609060101010101" pitchFamily="49" charset="-122"/>
              </a:rPr>
              <a:t>主要组织相容性复合体（MHC）I类分子的降解来促进免疫逃避。</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1.</a:t>
            </a:r>
            <a:r>
              <a:rPr lang="zh-CN" altLang="en-US" dirty="0">
                <a:latin typeface="仿宋" panose="02010609060101010101" pitchFamily="49" charset="-122"/>
                <a:ea typeface="仿宋" panose="02010609060101010101" pitchFamily="49" charset="-122"/>
                <a:sym typeface="+mn-ea"/>
              </a:rPr>
              <a:t>低血管供应</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a:latin typeface="仿宋" panose="02010609060101010101" pitchFamily="49" charset="-122"/>
                <a:ea typeface="仿宋" panose="02010609060101010101" pitchFamily="49" charset="-122"/>
              </a:rPr>
              <a:t>抑制自噬逆转了这一过程，并在小鼠模型中使PDAC对免疫治疗敏感。自噬在包括</a:t>
            </a:r>
            <a:r>
              <a:rPr lang="en-US" altLang="zh-CN" sz="2800" dirty="0">
                <a:latin typeface="仿宋" panose="02010609060101010101" pitchFamily="49" charset="-122"/>
                <a:ea typeface="仿宋" panose="02010609060101010101" pitchFamily="49" charset="-122"/>
              </a:rPr>
              <a:t>PSC</a:t>
            </a:r>
            <a:r>
              <a:rPr lang="zh-CN" altLang="en-US" sz="2800" dirty="0">
                <a:latin typeface="仿宋" panose="02010609060101010101" pitchFamily="49" charset="-122"/>
                <a:ea typeface="仿宋" panose="02010609060101010101" pitchFamily="49" charset="-122"/>
              </a:rPr>
              <a:t>在内的基质细胞中也被激活。PSC自噬是由癌细胞触发的，并导致</a:t>
            </a:r>
            <a:r>
              <a:rPr lang="zh-CN" altLang="en-US" sz="2800" dirty="0">
                <a:latin typeface="仿宋" panose="02010609060101010101" pitchFamily="49" charset="-122"/>
                <a:ea typeface="仿宋" panose="02010609060101010101" pitchFamily="49" charset="-122"/>
                <a:sym typeface="+mn-ea"/>
              </a:rPr>
              <a:t>PSC</a:t>
            </a:r>
            <a:r>
              <a:rPr lang="zh-CN" altLang="en-US" sz="2800" dirty="0">
                <a:latin typeface="仿宋" panose="02010609060101010101" pitchFamily="49" charset="-122"/>
                <a:ea typeface="仿宋" panose="02010609060101010101" pitchFamily="49" charset="-122"/>
              </a:rPr>
              <a:t>释放非必需氨基酸（如丙氨酸），而这些氨基酸又被癌细胞用作燃料来源。因此，低血管供应诱导胰腺癌细胞及其周围间质微环境的协同反应，从而促进肿瘤生存，阻碍细胞毒和免疫治疗的疗效。</a:t>
            </a:r>
            <a:endParaRPr lang="zh-CN" altLang="en-US"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a:t>
            </a:r>
            <a:r>
              <a:rPr dirty="0">
                <a:latin typeface="仿宋" panose="02010609060101010101" pitchFamily="49" charset="-122"/>
                <a:ea typeface="仿宋" panose="02010609060101010101" pitchFamily="49" charset="-122"/>
                <a:sym typeface="+mn-ea"/>
              </a:rPr>
              <a:t>纤维化</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a:latin typeface="仿宋" panose="02010609060101010101" pitchFamily="49" charset="-122"/>
                <a:ea typeface="仿宋" panose="02010609060101010101" pitchFamily="49" charset="-122"/>
              </a:rPr>
              <a:t>致密纤维化通常被认为是PDAC治疗效果的物理障碍。成纤维细胞通过产生ECM的成分来促进纤维化。CAFs还通过介导胶原蛋白的交联来塑造和重塑基质微环境</a:t>
            </a:r>
            <a:r>
              <a:rPr lang="zh-CN" sz="2800" dirty="0">
                <a:latin typeface="仿宋" panose="02010609060101010101" pitchFamily="49" charset="-122"/>
                <a:ea typeface="仿宋" panose="02010609060101010101" pitchFamily="49" charset="-122"/>
              </a:rPr>
              <a:t>来</a:t>
            </a:r>
            <a:r>
              <a:rPr sz="2800" dirty="0">
                <a:latin typeface="仿宋" panose="02010609060101010101" pitchFamily="49" charset="-122"/>
                <a:ea typeface="仿宋" panose="02010609060101010101" pitchFamily="49" charset="-122"/>
              </a:rPr>
              <a:t>调节肿瘤的</a:t>
            </a:r>
            <a:r>
              <a:rPr lang="zh-CN" sz="2800" dirty="0">
                <a:latin typeface="仿宋" panose="02010609060101010101" pitchFamily="49" charset="-122"/>
                <a:ea typeface="仿宋" panose="02010609060101010101" pitchFamily="49" charset="-122"/>
              </a:rPr>
              <a:t>硬度</a:t>
            </a:r>
            <a:r>
              <a:rPr sz="2800" dirty="0">
                <a:latin typeface="仿宋" panose="02010609060101010101" pitchFamily="49" charset="-122"/>
                <a:ea typeface="仿宋" panose="02010609060101010101" pitchFamily="49" charset="-122"/>
              </a:rPr>
              <a:t>，从而支持肿瘤的进展和癌细胞的迁移。在PDAC中存在多个CAF亚群，</a:t>
            </a:r>
            <a:r>
              <a:rPr lang="zh-CN" sz="2800" dirty="0">
                <a:latin typeface="仿宋" panose="02010609060101010101" pitchFamily="49" charset="-122"/>
                <a:ea typeface="仿宋" panose="02010609060101010101" pitchFamily="49" charset="-122"/>
              </a:rPr>
              <a:t>他们</a:t>
            </a:r>
            <a:r>
              <a:rPr sz="2800" dirty="0">
                <a:latin typeface="仿宋" panose="02010609060101010101" pitchFamily="49" charset="-122"/>
                <a:ea typeface="仿宋" panose="02010609060101010101" pitchFamily="49" charset="-122"/>
              </a:rPr>
              <a:t>的空间排列也很不同。例如，CAFs似乎根据癌细胞的分化状态与</a:t>
            </a:r>
            <a:r>
              <a:rPr lang="zh-CN" sz="2800" dirty="0">
                <a:latin typeface="仿宋" panose="02010609060101010101" pitchFamily="49" charset="-122"/>
                <a:ea typeface="仿宋" panose="02010609060101010101" pitchFamily="49" charset="-122"/>
              </a:rPr>
              <a:t>其</a:t>
            </a:r>
            <a:r>
              <a:rPr sz="2800" dirty="0">
                <a:latin typeface="仿宋" panose="02010609060101010101" pitchFamily="49" charset="-122"/>
                <a:ea typeface="仿宋" panose="02010609060101010101" pitchFamily="49" charset="-122"/>
              </a:rPr>
              <a:t>相关联。例如，α-SMA</a:t>
            </a:r>
            <a:r>
              <a:rPr sz="2800" baseline="30000" dirty="0">
                <a:latin typeface="仿宋" panose="02010609060101010101" pitchFamily="49" charset="-122"/>
                <a:ea typeface="仿宋" panose="02010609060101010101" pitchFamily="49" charset="-122"/>
              </a:rPr>
              <a:t>+ </a:t>
            </a:r>
            <a:r>
              <a:rPr sz="2800" dirty="0">
                <a:latin typeface="仿宋" panose="02010609060101010101" pitchFamily="49" charset="-122"/>
                <a:ea typeface="仿宋" panose="02010609060101010101" pitchFamily="49" charset="-122"/>
              </a:rPr>
              <a:t>CAFs被发现与分化良好的癌细胞巢并列，</a:t>
            </a:r>
            <a:endParaRPr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a:t>
            </a:r>
            <a:r>
              <a:rPr dirty="0">
                <a:latin typeface="仿宋" panose="02010609060101010101" pitchFamily="49" charset="-122"/>
                <a:ea typeface="仿宋" panose="02010609060101010101" pitchFamily="49" charset="-122"/>
                <a:sym typeface="+mn-ea"/>
              </a:rPr>
              <a:t>纤维化</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a:latin typeface="仿宋" panose="02010609060101010101" pitchFamily="49" charset="-122"/>
                <a:ea typeface="仿宋" panose="02010609060101010101" pitchFamily="49" charset="-122"/>
              </a:rPr>
              <a:t>而成纤维细胞活化蛋白（FAP+）CAFs倾向于定位于肿瘤的低分化区域附近。此外，这些CAF亚群的标记物已被用于定义PDAC中富含胶原蛋白、FAP或α-SMA的基质微环境。值得注意的是，这些独特的微环境与不同的生存和分子特征有关</a:t>
            </a:r>
            <a:r>
              <a:rPr lang="zh-CN" sz="2800" dirty="0">
                <a:latin typeface="仿宋" panose="02010609060101010101" pitchFamily="49" charset="-122"/>
                <a:ea typeface="仿宋" panose="02010609060101010101" pitchFamily="49" charset="-122"/>
              </a:rPr>
              <a:t>。</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a:t>
            </a:r>
            <a:r>
              <a:rPr dirty="0">
                <a:latin typeface="仿宋" panose="02010609060101010101" pitchFamily="49" charset="-122"/>
                <a:ea typeface="仿宋" panose="02010609060101010101" pitchFamily="49" charset="-122"/>
                <a:sym typeface="+mn-ea"/>
              </a:rPr>
              <a:t>纤维化</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a:latin typeface="仿宋" panose="02010609060101010101" pitchFamily="49" charset="-122"/>
                <a:ea typeface="仿宋" panose="02010609060101010101" pitchFamily="49" charset="-122"/>
              </a:rPr>
              <a:t>CAFs可能具有肿瘤的允许或限制性功能。例如，CD105+ CAFs</a:t>
            </a:r>
            <a:r>
              <a:rPr lang="en-US" sz="2800" dirty="0">
                <a:latin typeface="仿宋" panose="02010609060101010101" pitchFamily="49" charset="-122"/>
                <a:ea typeface="仿宋" panose="02010609060101010101" pitchFamily="49" charset="-122"/>
              </a:rPr>
              <a:t>,</a:t>
            </a:r>
            <a:r>
              <a:rPr sz="2800" dirty="0">
                <a:latin typeface="仿宋" panose="02010609060101010101" pitchFamily="49" charset="-122"/>
                <a:ea typeface="仿宋" panose="02010609060101010101" pitchFamily="49" charset="-122"/>
              </a:rPr>
              <a:t>包括肌成纤维细胞和炎症性CAFs，是</a:t>
            </a:r>
            <a:r>
              <a:rPr sz="2800" dirty="0">
                <a:latin typeface="仿宋" panose="02010609060101010101" pitchFamily="49" charset="-122"/>
                <a:ea typeface="仿宋" panose="02010609060101010101" pitchFamily="49" charset="-122"/>
                <a:sym typeface="+mn-ea"/>
              </a:rPr>
              <a:t>允许</a:t>
            </a:r>
            <a:r>
              <a:rPr sz="2800" dirty="0">
                <a:latin typeface="仿宋" panose="02010609060101010101" pitchFamily="49" charset="-122"/>
                <a:ea typeface="仿宋" panose="02010609060101010101" pitchFamily="49" charset="-122"/>
              </a:rPr>
              <a:t>肿瘤的，而CD105阴性CAFs限制肿瘤生长。CD105阴性的CAFs显示FAP表达减少，并独特地表达与抗原呈递CAFs相对应的MHCII类抗原。这一CAF亚群与支持</a:t>
            </a:r>
            <a:r>
              <a:rPr sz="2800" dirty="0">
                <a:latin typeface="仿宋" panose="02010609060101010101" pitchFamily="49" charset="-122"/>
                <a:ea typeface="仿宋" panose="02010609060101010101" pitchFamily="49" charset="-122"/>
                <a:sym typeface="+mn-ea"/>
              </a:rPr>
              <a:t>抑制</a:t>
            </a:r>
            <a:r>
              <a:rPr sz="2800" dirty="0">
                <a:latin typeface="仿宋" panose="02010609060101010101" pitchFamily="49" charset="-122"/>
                <a:ea typeface="仿宋" panose="02010609060101010101" pitchFamily="49" charset="-122"/>
              </a:rPr>
              <a:t>肿瘤</a:t>
            </a:r>
            <a:r>
              <a:rPr sz="2800" dirty="0">
                <a:latin typeface="仿宋" panose="02010609060101010101" pitchFamily="49" charset="-122"/>
                <a:ea typeface="仿宋" panose="02010609060101010101" pitchFamily="49" charset="-122"/>
                <a:sym typeface="+mn-ea"/>
              </a:rPr>
              <a:t>的适应性免疫</a:t>
            </a:r>
            <a:r>
              <a:rPr sz="2800" dirty="0">
                <a:latin typeface="仿宋" panose="02010609060101010101" pitchFamily="49" charset="-122"/>
                <a:ea typeface="仿宋" panose="02010609060101010101" pitchFamily="49" charset="-122"/>
              </a:rPr>
              <a:t>潜力有关，而其他CAF群体则限制了抗肿瘤免疫反应。</a:t>
            </a:r>
            <a:endParaRPr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2.</a:t>
            </a:r>
            <a:r>
              <a:rPr dirty="0">
                <a:latin typeface="仿宋" panose="02010609060101010101" pitchFamily="49" charset="-122"/>
                <a:ea typeface="仿宋" panose="02010609060101010101" pitchFamily="49" charset="-122"/>
                <a:sym typeface="+mn-ea"/>
              </a:rPr>
              <a:t>纤维化</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a:latin typeface="仿宋" panose="02010609060101010101" pitchFamily="49" charset="-122"/>
                <a:ea typeface="仿宋" panose="02010609060101010101" pitchFamily="49" charset="-122"/>
              </a:rPr>
              <a:t>CAFs及其相关的纤维化可能是治疗疗效的障碍。小鼠模型已经显示了破坏间质纤维化元素对提高细胞毒性化疗的疗效的潜在好处。例如，HA的消耗有助于提高吉西他滨的疗效。这一发现反映了肿瘤血管灌注改善导致吉西他滨</a:t>
            </a:r>
            <a:r>
              <a:rPr lang="zh-CN" sz="2800" dirty="0">
                <a:latin typeface="仿宋" panose="02010609060101010101" pitchFamily="49" charset="-122"/>
                <a:ea typeface="仿宋" panose="02010609060101010101" pitchFamily="49" charset="-122"/>
              </a:rPr>
              <a:t>弥散</a:t>
            </a:r>
            <a:r>
              <a:rPr sz="2800" dirty="0">
                <a:latin typeface="仿宋" panose="02010609060101010101" pitchFamily="49" charset="-122"/>
                <a:ea typeface="仿宋" panose="02010609060101010101" pitchFamily="49" charset="-122"/>
              </a:rPr>
              <a:t>时间缩短。然而，对于其他半衰期较长的化疗药物，纤维化降解的好处可能不那么明显。</a:t>
            </a:r>
            <a:endParaRPr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3.</a:t>
            </a:r>
            <a:r>
              <a:rPr dirty="0">
                <a:latin typeface="仿宋" panose="02010609060101010101" pitchFamily="49" charset="-122"/>
                <a:ea typeface="仿宋" panose="02010609060101010101" pitchFamily="49" charset="-122"/>
                <a:sym typeface="+mn-ea"/>
              </a:rPr>
              <a:t>免疫逃避</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sz="2800" dirty="0">
                <a:latin typeface="仿宋" panose="02010609060101010101" pitchFamily="49" charset="-122"/>
                <a:ea typeface="仿宋" panose="02010609060101010101" pitchFamily="49" charset="-122"/>
              </a:rPr>
              <a:t>PDAC的一个特征是其对免疫治疗的显著抗性。癌症中的原发性免疫抵抗可能涉及多种机制。例如，癌细胞可能会因为缺乏有效的免疫原性肿瘤抗原（抗原性）而逃避免疫识别。与许多其他免疫敏感癌症相比，PDAC中由基因突变导致的新抗原数量较少。PDAC的抗原性和免疫原性构成了正在进行的</a:t>
            </a:r>
            <a:r>
              <a:rPr lang="zh-CN" sz="2800" dirty="0">
                <a:latin typeface="仿宋" panose="02010609060101010101" pitchFamily="49" charset="-122"/>
                <a:ea typeface="仿宋" panose="02010609060101010101" pitchFamily="49" charset="-122"/>
              </a:rPr>
              <a:t>靶向</a:t>
            </a:r>
            <a:r>
              <a:rPr sz="2800" dirty="0">
                <a:latin typeface="仿宋" panose="02010609060101010101" pitchFamily="49" charset="-122"/>
                <a:ea typeface="仿宋" panose="02010609060101010101" pitchFamily="49" charset="-122"/>
              </a:rPr>
              <a:t>T细胞引物</a:t>
            </a:r>
            <a:r>
              <a:rPr sz="2800" dirty="0">
                <a:latin typeface="仿宋" panose="02010609060101010101" pitchFamily="49" charset="-122"/>
                <a:ea typeface="仿宋" panose="02010609060101010101" pitchFamily="49" charset="-122"/>
                <a:sym typeface="+mn-ea"/>
              </a:rPr>
              <a:t>调节</a:t>
            </a:r>
            <a:r>
              <a:rPr sz="2800" dirty="0">
                <a:latin typeface="仿宋" panose="02010609060101010101" pitchFamily="49" charset="-122"/>
                <a:ea typeface="仿宋" panose="02010609060101010101" pitchFamily="49" charset="-122"/>
              </a:rPr>
              <a:t>分子</a:t>
            </a:r>
            <a:r>
              <a:rPr sz="2800" dirty="0">
                <a:latin typeface="仿宋" panose="02010609060101010101" pitchFamily="49" charset="-122"/>
                <a:ea typeface="仿宋" panose="02010609060101010101" pitchFamily="49" charset="-122"/>
                <a:sym typeface="+mn-ea"/>
              </a:rPr>
              <a:t>的</a:t>
            </a:r>
            <a:r>
              <a:rPr sz="2800" dirty="0">
                <a:latin typeface="仿宋" panose="02010609060101010101" pitchFamily="49" charset="-122"/>
                <a:ea typeface="仿宋" panose="02010609060101010101" pitchFamily="49" charset="-122"/>
                <a:sym typeface="+mn-ea"/>
              </a:rPr>
              <a:t>疫苗和药物</a:t>
            </a:r>
            <a:r>
              <a:rPr sz="2800" dirty="0">
                <a:latin typeface="仿宋" panose="02010609060101010101" pitchFamily="49" charset="-122"/>
                <a:ea typeface="仿宋" panose="02010609060101010101" pitchFamily="49" charset="-122"/>
              </a:rPr>
              <a:t>（如CD40和CTLA4）的</a:t>
            </a:r>
            <a:r>
              <a:rPr sz="2800" dirty="0">
                <a:latin typeface="仿宋" panose="02010609060101010101" pitchFamily="49" charset="-122"/>
                <a:ea typeface="仿宋" panose="02010609060101010101" pitchFamily="49" charset="-122"/>
                <a:sym typeface="+mn-ea"/>
              </a:rPr>
              <a:t>研究</a:t>
            </a:r>
            <a:r>
              <a:rPr sz="2800" dirty="0">
                <a:latin typeface="仿宋" panose="02010609060101010101" pitchFamily="49" charset="-122"/>
                <a:ea typeface="仿宋" panose="02010609060101010101" pitchFamily="49" charset="-122"/>
              </a:rPr>
              <a:t>基础</a:t>
            </a:r>
            <a:r>
              <a:rPr lang="zh-CN" sz="2800" dirty="0">
                <a:latin typeface="仿宋" panose="02010609060101010101" pitchFamily="49" charset="-122"/>
                <a:ea typeface="仿宋" panose="02010609060101010101" pitchFamily="49" charset="-122"/>
              </a:rPr>
              <a:t>。</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3.</a:t>
            </a:r>
            <a:r>
              <a:rPr dirty="0">
                <a:latin typeface="仿宋" panose="02010609060101010101" pitchFamily="49" charset="-122"/>
                <a:ea typeface="仿宋" panose="02010609060101010101" pitchFamily="49" charset="-122"/>
                <a:sym typeface="+mn-ea"/>
              </a:rPr>
              <a:t>免疫逃避</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PDAC周围的微环境也是生产性免疫监视（微环境）的基础。排除癌症免疫识别所必需的白细胞群（如T细胞和树突状细胞）是PDAC的一个中心主题。相比之下，PDAC以其招募具有免疫抑制和促进肿瘤特征的髓系和成纤维细胞群而闻名。最后，患者体内的白细胞群的功能可能会受到损害。例如，PDAC通常与全身炎症、循环树突状细胞的缺乏和外周血T细胞</a:t>
            </a:r>
            <a:r>
              <a:rPr lang="zh-CN" sz="2800" dirty="0">
                <a:latin typeface="仿宋" panose="02010609060101010101" pitchFamily="49" charset="-122"/>
                <a:ea typeface="仿宋" panose="02010609060101010101" pitchFamily="49" charset="-122"/>
                <a:sym typeface="+mn-ea"/>
              </a:rPr>
              <a:t>的</a:t>
            </a:r>
            <a:r>
              <a:rPr lang="zh-CN" sz="2800" dirty="0">
                <a:latin typeface="仿宋" panose="02010609060101010101" pitchFamily="49" charset="-122"/>
                <a:ea typeface="仿宋" panose="02010609060101010101" pitchFamily="49" charset="-122"/>
                <a:sym typeface="+mn-ea"/>
              </a:rPr>
              <a:t>终末分化</a:t>
            </a:r>
            <a:r>
              <a:rPr lang="zh-CN" sz="2800" dirty="0">
                <a:latin typeface="仿宋" panose="02010609060101010101" pitchFamily="49" charset="-122"/>
                <a:ea typeface="仿宋" panose="02010609060101010101" pitchFamily="49" charset="-122"/>
              </a:rPr>
              <a:t>有关。</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3.</a:t>
            </a:r>
            <a:r>
              <a:rPr dirty="0">
                <a:latin typeface="仿宋" panose="02010609060101010101" pitchFamily="49" charset="-122"/>
                <a:ea typeface="仿宋" panose="02010609060101010101" pitchFamily="49" charset="-122"/>
                <a:sym typeface="+mn-ea"/>
              </a:rPr>
              <a:t>免疫逃避</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值得注意的是，以外周血中中性粒细胞与淋巴细胞比例升高为标志的全身炎症与细胞毒性化疗的疗效降低相关。</a:t>
            </a:r>
            <a:endParaRPr lang="zh-CN" sz="2800" dirty="0">
              <a:latin typeface="仿宋" panose="02010609060101010101" pitchFamily="49" charset="-122"/>
              <a:ea typeface="仿宋" panose="02010609060101010101" pitchFamily="49" charset="-122"/>
            </a:endParaRPr>
          </a:p>
          <a:p>
            <a:pPr eaLnBrk="1" hangingPunct="1"/>
            <a:r>
              <a:rPr lang="zh-CN" sz="2800" dirty="0">
                <a:latin typeface="仿宋" panose="02010609060101010101" pitchFamily="49" charset="-122"/>
                <a:ea typeface="仿宋" panose="02010609060101010101" pitchFamily="49" charset="-122"/>
              </a:rPr>
              <a:t>总之，PDAC的免疫</a:t>
            </a:r>
            <a:r>
              <a:rPr lang="zh-CN" sz="2800" dirty="0">
                <a:latin typeface="仿宋" panose="02010609060101010101" pitchFamily="49" charset="-122"/>
                <a:ea typeface="仿宋" panose="02010609060101010101" pitchFamily="49" charset="-122"/>
              </a:rPr>
              <a:t>逃避是多因素的，并受到癌细胞的内在和外在机制的影响。</a:t>
            </a:r>
            <a:endParaRPr lang="zh-CN" sz="2800" dirty="0">
              <a:latin typeface="仿宋" panose="02010609060101010101" pitchFamily="49" charset="-122"/>
              <a:ea typeface="仿宋" panose="02010609060101010101" pitchFamily="49" charset="-122"/>
            </a:endParaRPr>
          </a:p>
          <a:p>
            <a:pPr eaLnBrk="1" hangingPunct="1"/>
            <a:r>
              <a:rPr lang="zh-CN" sz="2800" dirty="0">
                <a:latin typeface="仿宋" panose="02010609060101010101" pitchFamily="49" charset="-122"/>
                <a:ea typeface="仿宋" panose="02010609060101010101" pitchFamily="49" charset="-122"/>
              </a:rPr>
              <a:t>白细胞是PDAC微环境的主要组成部分，也是治疗结果的决定因素。在肿瘤中，白细胞浸润具有明显的异质性。</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3.</a:t>
            </a:r>
            <a:r>
              <a:rPr dirty="0">
                <a:latin typeface="仿宋" panose="02010609060101010101" pitchFamily="49" charset="-122"/>
                <a:ea typeface="仿宋" panose="02010609060101010101" pitchFamily="49" charset="-122"/>
                <a:sym typeface="+mn-ea"/>
              </a:rPr>
              <a:t>免疫逃避</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这种白细胞定位和密度的可变性在T细胞中尤为明显，它们倾向于聚集在基质中，很少与癌细胞直接相互作用。T细胞似乎被吸引到一些癌细胞巢中，而被排除在其他癌细胞巢之外。T细胞浸润与术后PDAC患者较好预后相关，在小鼠模型中，T细胞抑制转移。然而，指导T细胞瘤内异质性的确切决定因素尚不清楚。遗传小鼠模型表明，胰腺肿瘤可能由具有明显不同</a:t>
            </a:r>
            <a:r>
              <a:rPr lang="zh-CN" sz="2800" dirty="0">
                <a:latin typeface="仿宋" panose="02010609060101010101" pitchFamily="49" charset="-122"/>
                <a:ea typeface="仿宋" panose="02010609060101010101" pitchFamily="49" charset="-122"/>
              </a:rPr>
              <a:t>的免疫原性和免疫治疗反应性的癌细胞克隆组成。</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3.</a:t>
            </a:r>
            <a:r>
              <a:rPr dirty="0">
                <a:latin typeface="仿宋" panose="02010609060101010101" pitchFamily="49" charset="-122"/>
                <a:ea typeface="仿宋" panose="02010609060101010101" pitchFamily="49" charset="-122"/>
                <a:sym typeface="+mn-ea"/>
              </a:rPr>
              <a:t>免疫逃避</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研究发现KPC小鼠自发产生的肿瘤的克隆细胞系移植到同基因小鼠时会产生有强或弱T细胞浸润的肿瘤。此外，这些克隆对免疫治疗的反应不同，T细胞富集的肿瘤</a:t>
            </a:r>
            <a:r>
              <a:rPr lang="zh-CN" sz="2800" dirty="0">
                <a:latin typeface="仿宋" panose="02010609060101010101" pitchFamily="49" charset="-122"/>
                <a:ea typeface="仿宋" panose="02010609060101010101" pitchFamily="49" charset="-122"/>
                <a:sym typeface="+mn-ea"/>
              </a:rPr>
              <a:t>反应</a:t>
            </a:r>
            <a:r>
              <a:rPr lang="zh-CN" sz="2800" dirty="0">
                <a:latin typeface="仿宋" panose="02010609060101010101" pitchFamily="49" charset="-122"/>
                <a:ea typeface="仿宋" panose="02010609060101010101" pitchFamily="49" charset="-122"/>
              </a:rPr>
              <a:t>强烈。在这些移植瘤中</a:t>
            </a:r>
            <a:r>
              <a:rPr lang="zh-CN" sz="2800" dirty="0">
                <a:latin typeface="仿宋" panose="02010609060101010101" pitchFamily="49" charset="-122"/>
                <a:ea typeface="仿宋" panose="02010609060101010101" pitchFamily="49" charset="-122"/>
                <a:sym typeface="+mn-ea"/>
              </a:rPr>
              <a:t>弱T细胞浸润的</a:t>
            </a:r>
            <a:r>
              <a:rPr lang="zh-CN" sz="2800" dirty="0">
                <a:latin typeface="仿宋" panose="02010609060101010101" pitchFamily="49" charset="-122"/>
                <a:ea typeface="仿宋" panose="02010609060101010101" pitchFamily="49" charset="-122"/>
              </a:rPr>
              <a:t>表型占主导地位。综上所述，这些观察结果表明，PDAC的免疫异质性是由癌细胞的内在特征导致的，单个克隆协同肿瘤微环境的</a:t>
            </a:r>
            <a:r>
              <a:rPr lang="zh-CN" sz="2800" dirty="0">
                <a:latin typeface="仿宋" panose="02010609060101010101" pitchFamily="49" charset="-122"/>
                <a:ea typeface="仿宋" panose="02010609060101010101" pitchFamily="49" charset="-122"/>
                <a:sym typeface="+mn-ea"/>
              </a:rPr>
              <a:t>微调</a:t>
            </a:r>
            <a:r>
              <a:rPr lang="zh-CN" sz="2800" dirty="0">
                <a:latin typeface="仿宋" panose="02010609060101010101" pitchFamily="49" charset="-122"/>
                <a:ea typeface="仿宋" panose="02010609060101010101" pitchFamily="49" charset="-122"/>
              </a:rPr>
              <a:t>元素支持肿瘤进展和免疫逃避。</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4.</a:t>
            </a:r>
            <a:r>
              <a:rPr lang="zh-CN" dirty="0">
                <a:latin typeface="仿宋" panose="02010609060101010101" pitchFamily="49" charset="-122"/>
                <a:ea typeface="仿宋" panose="02010609060101010101" pitchFamily="49" charset="-122"/>
                <a:sym typeface="+mn-ea"/>
              </a:rPr>
              <a:t>肿瘤微环境的重构</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肿瘤微环境是目前公认的PDAC的治疗屏障。然而，癌细胞周围的微环境是可塑的，这表明有可能将其从治疗耐药性转变为治疗敏感性。破坏微环境中的特定元素，如髓系细胞、成纤维细胞或ECM成分，可以提高细胞毒性和免疫治疗的敏感性。例如，在小鼠模型和一些PDAC患者中，CSF1R</a:t>
            </a:r>
            <a:r>
              <a:rPr lang="zh-CN" sz="2800" baseline="30000" dirty="0">
                <a:latin typeface="仿宋" panose="02010609060101010101" pitchFamily="49" charset="-122"/>
                <a:ea typeface="仿宋" panose="02010609060101010101" pitchFamily="49" charset="-122"/>
              </a:rPr>
              <a:t>+</a:t>
            </a:r>
            <a:r>
              <a:rPr lang="zh-CN" sz="2800" dirty="0">
                <a:latin typeface="仿宋" panose="02010609060101010101" pitchFamily="49" charset="-122"/>
                <a:ea typeface="仿宋" panose="02010609060101010101" pitchFamily="49" charset="-122"/>
              </a:rPr>
              <a:t>髓系细胞的消耗可以通过增加T细胞的浸润及其抗肿瘤活性来改善细胞毒性化疗的预后。</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4.</a:t>
            </a:r>
            <a:r>
              <a:rPr lang="zh-CN" dirty="0">
                <a:latin typeface="仿宋" panose="02010609060101010101" pitchFamily="49" charset="-122"/>
                <a:ea typeface="仿宋" panose="02010609060101010101" pitchFamily="49" charset="-122"/>
                <a:sym typeface="+mn-ea"/>
              </a:rPr>
              <a:t>肿瘤微环境的重构</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抑制黏附激酶（FAK）可导致包括髓系细胞和Treg细胞在内的免疫抑制白细胞数量</a:t>
            </a:r>
            <a:r>
              <a:rPr lang="zh-CN" sz="2800" dirty="0">
                <a:latin typeface="仿宋" panose="02010609060101010101" pitchFamily="49" charset="-122"/>
                <a:ea typeface="仿宋" panose="02010609060101010101" pitchFamily="49" charset="-122"/>
                <a:sym typeface="+mn-ea"/>
              </a:rPr>
              <a:t>减少</a:t>
            </a:r>
            <a:r>
              <a:rPr lang="zh-CN" sz="2800" dirty="0">
                <a:latin typeface="仿宋" panose="02010609060101010101" pitchFamily="49" charset="-122"/>
                <a:ea typeface="仿宋" panose="02010609060101010101" pitchFamily="49" charset="-122"/>
              </a:rPr>
              <a:t>，从而使PDAC对小鼠化疗和免疫治疗敏感。总之，这些发现表明PDAC治疗耐药性的多种机制。</a:t>
            </a:r>
            <a:endParaRPr lang="zh-CN" sz="2800" dirty="0">
              <a:latin typeface="仿宋" panose="02010609060101010101" pitchFamily="49" charset="-122"/>
              <a:ea typeface="仿宋" panose="02010609060101010101" pitchFamily="49" charset="-122"/>
            </a:endParaRPr>
          </a:p>
          <a:p>
            <a:pPr eaLnBrk="1" hangingPunct="1"/>
            <a:r>
              <a:rPr lang="zh-CN" sz="2800" dirty="0">
                <a:latin typeface="仿宋" panose="02010609060101010101" pitchFamily="49" charset="-122"/>
                <a:ea typeface="仿宋" panose="02010609060101010101" pitchFamily="49" charset="-122"/>
              </a:rPr>
              <a:t>重塑肿瘤以提高治疗敏感性的另一种策略是利用肿瘤浸润性白细胞的治疗潜力。例如，使用激动性抗体激活CD40通路重定向肿瘤浸润炎症单核细胞重塑肿瘤ECM并使PDAC对化疗敏感。</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4.</a:t>
            </a:r>
            <a:r>
              <a:rPr lang="zh-CN" dirty="0">
                <a:latin typeface="仿宋" panose="02010609060101010101" pitchFamily="49" charset="-122"/>
                <a:ea typeface="仿宋" panose="02010609060101010101" pitchFamily="49" charset="-122"/>
                <a:sym typeface="+mn-ea"/>
              </a:rPr>
              <a:t>肿瘤微环境的重构</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识别间皮素的工程T细胞也会触发PDAC中ECM的重构，这表明免疫激活可能是改变PDAC微环境的一种普遍机制。</a:t>
            </a:r>
            <a:endParaRPr lang="zh-CN" sz="2800" dirty="0">
              <a:latin typeface="仿宋" panose="02010609060101010101" pitchFamily="49" charset="-122"/>
              <a:ea typeface="仿宋" panose="02010609060101010101" pitchFamily="49" charset="-122"/>
            </a:endParaRPr>
          </a:p>
          <a:p>
            <a:pPr eaLnBrk="1" hangingPunct="1"/>
            <a:r>
              <a:rPr lang="zh-CN" sz="2800" dirty="0">
                <a:latin typeface="仿宋" panose="02010609060101010101" pitchFamily="49" charset="-122"/>
                <a:ea typeface="仿宋" panose="02010609060101010101" pitchFamily="49" charset="-122"/>
              </a:rPr>
              <a:t>另一种重塑肿瘤微环境的方法涉及恢复与PDAC相关的免疫缺陷，例如，在小鼠模型中</a:t>
            </a:r>
            <a:r>
              <a:rPr lang="en-US" altLang="zh-CN" sz="2800" dirty="0">
                <a:latin typeface="仿宋" panose="02010609060101010101" pitchFamily="49" charset="-122"/>
                <a:ea typeface="仿宋" panose="02010609060101010101" pitchFamily="49" charset="-122"/>
              </a:rPr>
              <a:t>F</a:t>
            </a:r>
            <a:r>
              <a:rPr lang="zh-CN" sz="2800" dirty="0">
                <a:latin typeface="仿宋" panose="02010609060101010101" pitchFamily="49" charset="-122"/>
                <a:ea typeface="仿宋" panose="02010609060101010101" pitchFamily="49" charset="-122"/>
              </a:rPr>
              <a:t>ms样酪氨酸激酶3配体触发树突状细胞动员、存活和浸润PDAC，并与CD40激动剂联合促进T细胞浸润和抗肿瘤活性。</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4.</a:t>
            </a:r>
            <a:r>
              <a:rPr lang="zh-CN" dirty="0">
                <a:latin typeface="仿宋" panose="02010609060101010101" pitchFamily="49" charset="-122"/>
                <a:ea typeface="仿宋" panose="02010609060101010101" pitchFamily="49" charset="-122"/>
                <a:sym typeface="+mn-ea"/>
              </a:rPr>
              <a:t>肿瘤微环境的重构</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在PDAC模型中，使用小分子激动剂部分激活CD11b也可以改变肿瘤浸润髓系细胞，并减少对免疫治疗的耐药性。因此，旨在诱导肿瘤抑制机制的治疗策略，而不是去除肿瘤促进元素，提供了一种利用肿瘤微环境促进</a:t>
            </a:r>
            <a:r>
              <a:rPr lang="zh-CN" sz="2800" dirty="0">
                <a:latin typeface="仿宋" panose="02010609060101010101" pitchFamily="49" charset="-122"/>
                <a:ea typeface="仿宋" panose="02010609060101010101" pitchFamily="49" charset="-122"/>
              </a:rPr>
              <a:t>疗效的方法。</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5.</a:t>
            </a:r>
            <a:r>
              <a:rPr lang="zh-CN" dirty="0">
                <a:latin typeface="仿宋" panose="02010609060101010101" pitchFamily="49" charset="-122"/>
                <a:ea typeface="仿宋" panose="02010609060101010101" pitchFamily="49" charset="-122"/>
                <a:sym typeface="+mn-ea"/>
              </a:rPr>
              <a:t>可塑性</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PDAC对治疗干预表现出显著的恢复能力。促进这种恢复力的决定因素很多，包括基质细胞群的细胞和空间异质性，以及支持肿瘤进化的癌细胞克隆异质性。胰腺癌细胞通过激活代偿性信号通路来适应干预措施。例如，抑制胰腺癌细胞的自噬会促使它们上调其他通路，如</a:t>
            </a:r>
            <a:r>
              <a:rPr lang="zh-CN" sz="2800" dirty="0">
                <a:latin typeface="仿宋" panose="02010609060101010101" pitchFamily="49" charset="-122"/>
                <a:ea typeface="仿宋" panose="02010609060101010101" pitchFamily="49" charset="-122"/>
                <a:sym typeface="+mn-ea"/>
              </a:rPr>
              <a:t>巨</a:t>
            </a:r>
            <a:r>
              <a:rPr lang="zh-CN" sz="2800" dirty="0">
                <a:latin typeface="仿宋" panose="02010609060101010101" pitchFamily="49" charset="-122"/>
                <a:ea typeface="仿宋" panose="02010609060101010101" pitchFamily="49" charset="-122"/>
              </a:rPr>
              <a:t>胞饮作用，以从微环境中</a:t>
            </a:r>
            <a:r>
              <a:rPr lang="zh-CN" sz="2800" dirty="0">
                <a:latin typeface="仿宋" panose="02010609060101010101" pitchFamily="49" charset="-122"/>
                <a:ea typeface="仿宋" panose="02010609060101010101" pitchFamily="49" charset="-122"/>
              </a:rPr>
              <a:t>汲取营养物质。然而，阻断自噬和巨胞饮作用会剥夺癌细胞的必要代谢需求，并诱导细胞死亡。</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5.</a:t>
            </a:r>
            <a:r>
              <a:rPr lang="zh-CN" dirty="0">
                <a:latin typeface="仿宋" panose="02010609060101010101" pitchFamily="49" charset="-122"/>
                <a:ea typeface="仿宋" panose="02010609060101010101" pitchFamily="49" charset="-122"/>
                <a:sym typeface="+mn-ea"/>
              </a:rPr>
              <a:t>可塑性</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同样，胰腺癌细胞通过增加自噬通量来抑制KRAS下游的通路，包括ERK/MAPK和RAF/MEK/ERK。如干预这些下游的KRAS信号通路并结合自噬抑制</a:t>
            </a:r>
            <a:r>
              <a:rPr lang="zh-CN" sz="2800" dirty="0">
                <a:latin typeface="仿宋" panose="02010609060101010101" pitchFamily="49" charset="-122"/>
                <a:ea typeface="仿宋" panose="02010609060101010101" pitchFamily="49" charset="-122"/>
              </a:rPr>
              <a:t>会导致协同抗增殖作用。</a:t>
            </a:r>
            <a:endParaRPr lang="zh-CN" sz="2800" dirty="0">
              <a:latin typeface="仿宋" panose="02010609060101010101" pitchFamily="49" charset="-122"/>
              <a:ea typeface="仿宋" panose="02010609060101010101" pitchFamily="49" charset="-122"/>
            </a:endParaRPr>
          </a:p>
          <a:p>
            <a:pPr eaLnBrk="1" hangingPunct="1"/>
            <a:r>
              <a:rPr lang="zh-CN" sz="2800" dirty="0">
                <a:latin typeface="仿宋" panose="02010609060101010101" pitchFamily="49" charset="-122"/>
                <a:ea typeface="仿宋" panose="02010609060101010101" pitchFamily="49" charset="-122"/>
              </a:rPr>
              <a:t>癌细胞与周围的微环境共同进化，这样癌细胞所遭受的伤害就会在微环境中引起相互反应，反之亦然。例如，癌细胞通过诱导支持新生血管和肿瘤存活的</a:t>
            </a:r>
            <a:r>
              <a:rPr lang="zh-CN" sz="2800" dirty="0">
                <a:latin typeface="仿宋" panose="02010609060101010101" pitchFamily="49" charset="-122"/>
                <a:ea typeface="仿宋" panose="02010609060101010101" pitchFamily="49" charset="-122"/>
              </a:rPr>
              <a:t>髓系细胞群的募集来应对细胞毒性应激。</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5.</a:t>
            </a:r>
            <a:r>
              <a:rPr lang="zh-CN" dirty="0">
                <a:latin typeface="仿宋" panose="02010609060101010101" pitchFamily="49" charset="-122"/>
                <a:ea typeface="仿宋" panose="02010609060101010101" pitchFamily="49" charset="-122"/>
                <a:sym typeface="+mn-ea"/>
              </a:rPr>
              <a:t>可塑性</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垂死的癌细胞也将ATP释放到细胞外环境中，作为炎症细胞招募的一个强有力的危险信号，炎症细胞通过将其转化为腺苷来降解ATP，而腺苷具有免疫抑制作用。通过阻断趋化因子/趋化因子受体（如CCL2、CCR2和CXCR2）或抑制腺苷形成（如CD73）来干预这些代偿性炎症反应可以改善小鼠模型的生存结果。</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5.</a:t>
            </a:r>
            <a:r>
              <a:rPr lang="zh-CN" dirty="0">
                <a:latin typeface="仿宋" panose="02010609060101010101" pitchFamily="49" charset="-122"/>
                <a:ea typeface="仿宋" panose="02010609060101010101" pitchFamily="49" charset="-122"/>
                <a:sym typeface="+mn-ea"/>
              </a:rPr>
              <a:t>可塑性</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然而，干预由细胞毒性治疗引起的炎症的单一决定因素会触发代偿反应。例如，将化疗与</a:t>
            </a:r>
            <a:r>
              <a:rPr lang="zh-CN" sz="2800" dirty="0">
                <a:latin typeface="仿宋" panose="02010609060101010101" pitchFamily="49" charset="-122"/>
                <a:ea typeface="仿宋" panose="02010609060101010101" pitchFamily="49" charset="-122"/>
                <a:sym typeface="+mn-ea"/>
              </a:rPr>
              <a:t>CCR2</a:t>
            </a:r>
            <a:r>
              <a:rPr lang="zh-CN" sz="2800" dirty="0">
                <a:latin typeface="仿宋" panose="02010609060101010101" pitchFamily="49" charset="-122"/>
                <a:ea typeface="仿宋" panose="02010609060101010101" pitchFamily="49" charset="-122"/>
              </a:rPr>
              <a:t>阻断抗体结合使用，以防止单核细胞募集到肿瘤中，从而触发中性粒细胞</a:t>
            </a:r>
            <a:r>
              <a:rPr lang="zh-CN" sz="2800" dirty="0">
                <a:latin typeface="仿宋" panose="02010609060101010101" pitchFamily="49" charset="-122"/>
                <a:ea typeface="仿宋" panose="02010609060101010101" pitchFamily="49" charset="-122"/>
                <a:sym typeface="+mn-ea"/>
              </a:rPr>
              <a:t>募集</a:t>
            </a:r>
            <a:r>
              <a:rPr lang="zh-CN" sz="2800" dirty="0">
                <a:latin typeface="仿宋" panose="02010609060101010101" pitchFamily="49" charset="-122"/>
                <a:ea typeface="仿宋" panose="02010609060101010101" pitchFamily="49" charset="-122"/>
              </a:rPr>
              <a:t>的代偿性增加。在化疗中使用</a:t>
            </a:r>
            <a:r>
              <a:rPr lang="zh-CN" sz="2800" dirty="0">
                <a:latin typeface="仿宋" panose="02010609060101010101" pitchFamily="49" charset="-122"/>
                <a:ea typeface="仿宋" panose="02010609060101010101" pitchFamily="49" charset="-122"/>
                <a:sym typeface="+mn-ea"/>
              </a:rPr>
              <a:t>CXCR2</a:t>
            </a:r>
            <a:r>
              <a:rPr lang="zh-CN" sz="2800" dirty="0">
                <a:latin typeface="仿宋" panose="02010609060101010101" pitchFamily="49" charset="-122"/>
                <a:ea typeface="仿宋" panose="02010609060101010101" pitchFamily="49" charset="-122"/>
              </a:rPr>
              <a:t>阻断抗体阻断中性粒细胞招募会诱导单核细胞招募到肿瘤中。为此，联合阻断CCR2和CXCR2可提高PDAC</a:t>
            </a:r>
            <a:r>
              <a:rPr lang="zh-CN" sz="2800" dirty="0">
                <a:latin typeface="仿宋" panose="02010609060101010101" pitchFamily="49" charset="-122"/>
                <a:ea typeface="仿宋" panose="02010609060101010101" pitchFamily="49" charset="-122"/>
                <a:sym typeface="+mn-ea"/>
              </a:rPr>
              <a:t>模型</a:t>
            </a:r>
            <a:r>
              <a:rPr lang="zh-CN" sz="2800" dirty="0">
                <a:latin typeface="仿宋" panose="02010609060101010101" pitchFamily="49" charset="-122"/>
                <a:ea typeface="仿宋" panose="02010609060101010101" pitchFamily="49" charset="-122"/>
              </a:rPr>
              <a:t>小鼠的生存率。同样，抑制FAK会使PDAC对细胞毒性化疗和免疫治疗更敏感，但最终观察到耐药性。</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5.</a:t>
            </a:r>
            <a:r>
              <a:rPr lang="zh-CN" dirty="0">
                <a:latin typeface="仿宋" panose="02010609060101010101" pitchFamily="49" charset="-122"/>
                <a:ea typeface="仿宋" panose="02010609060101010101" pitchFamily="49" charset="-122"/>
                <a:sym typeface="+mn-ea"/>
              </a:rPr>
              <a:t>可塑性</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这种代偿性生存途径反映了肿瘤微环境的重构。具体来说，FAK抑制降低了TGFβ对肿瘤固有的STAT3信号通路的拮抗作用，从而在小鼠模型中联合抑制FAK和STAT3协同抑制PDAC的生长。因此，可能需要靶向通路和代偿性通路，以防止癌细胞逐步</a:t>
            </a:r>
            <a:r>
              <a:rPr lang="zh-CN" sz="2800" dirty="0">
                <a:latin typeface="仿宋" panose="02010609060101010101" pitchFamily="49" charset="-122"/>
                <a:ea typeface="仿宋" panose="02010609060101010101" pitchFamily="49" charset="-122"/>
              </a:rPr>
              <a:t>削弱细胞毒性和</a:t>
            </a:r>
            <a:r>
              <a:rPr lang="zh-CN" sz="2800" dirty="0">
                <a:latin typeface="仿宋" panose="02010609060101010101" pitchFamily="49" charset="-122"/>
                <a:ea typeface="仿宋" panose="02010609060101010101" pitchFamily="49" charset="-122"/>
              </a:rPr>
              <a:t>靶向治疗的疗效。</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5.</a:t>
            </a:r>
            <a:r>
              <a:rPr lang="zh-CN" dirty="0">
                <a:latin typeface="仿宋" panose="02010609060101010101" pitchFamily="49" charset="-122"/>
                <a:ea typeface="仿宋" panose="02010609060101010101" pitchFamily="49" charset="-122"/>
                <a:sym typeface="+mn-ea"/>
              </a:rPr>
              <a:t>可塑性</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虽然PDAC细胞生物学基本上是由致癌驱动因素（如KRAS）和其他突变（如TP53、INK4A和SMAD4等）定义的，但癌细胞不断受到其周围微环境的影响。为此目的，癌细胞必须适应免疫压力，否则将屈服于消除。通过浸润T细胞分泌细胞因子（如干扰素）会触发癌细胞中抗原递呈递机制的上调，从而使其对细胞毒性T细胞的识别和消除敏感。然而，免疫系统施加的这种压力引发了达尔文选择过程，最终出现适应度提高的癌细胞。</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9865" y="57150"/>
            <a:ext cx="8887460" cy="857250"/>
          </a:xfrm>
        </p:spPr>
        <p:txBody>
          <a:bodyPr/>
          <a:lstStyle/>
          <a:p>
            <a:pPr eaLnBrk="1" hangingPunct="1"/>
            <a:r>
              <a:rPr lang="en-US" altLang="zh-CN" dirty="0">
                <a:latin typeface="仿宋" panose="02010609060101010101" pitchFamily="49" charset="-122"/>
                <a:ea typeface="仿宋" panose="02010609060101010101" pitchFamily="49" charset="-122"/>
              </a:rPr>
              <a:t>5.</a:t>
            </a:r>
            <a:r>
              <a:rPr lang="zh-CN" dirty="0">
                <a:latin typeface="仿宋" panose="02010609060101010101" pitchFamily="49" charset="-122"/>
                <a:ea typeface="仿宋" panose="02010609060101010101" pitchFamily="49" charset="-122"/>
                <a:sym typeface="+mn-ea"/>
              </a:rPr>
              <a:t>可塑性</a:t>
            </a:r>
            <a:r>
              <a:rPr lang="en-US" altLang="zh-CN" dirty="0">
                <a:latin typeface="仿宋" panose="02010609060101010101" pitchFamily="49" charset="-122"/>
                <a:ea typeface="仿宋" panose="02010609060101010101" pitchFamily="49" charset="-122"/>
              </a:rPr>
              <a:t> </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例如，用识别间皮素的T细胞进行治疗会引发失去间皮素表达的癌细胞的出现。此外，肿瘤浸润的T细胞最终被常驻的髓系细胞诱导进入耗尽状态。这些说明了PDAC的适应性，并强调需要考虑一种多管齐下的方法同时解决</a:t>
            </a:r>
            <a:r>
              <a:rPr lang="zh-CN" sz="2800" dirty="0">
                <a:latin typeface="仿宋" panose="02010609060101010101" pitchFamily="49" charset="-122"/>
                <a:ea typeface="仿宋" panose="02010609060101010101" pitchFamily="49" charset="-122"/>
              </a:rPr>
              <a:t>原发性和获得性耐药性。</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5240" y="57150"/>
            <a:ext cx="9152890" cy="857250"/>
          </a:xfrm>
        </p:spPr>
        <p:txBody>
          <a:bodyPr/>
          <a:lstStyle/>
          <a:p>
            <a:pPr eaLnBrk="1" hangingPunct="1"/>
            <a:r>
              <a:rPr lang="zh-CN" altLang="en-US" dirty="0">
                <a:latin typeface="仿宋" panose="02010609060101010101" pitchFamily="49" charset="-122"/>
                <a:ea typeface="仿宋" panose="02010609060101010101" pitchFamily="49" charset="-122"/>
              </a:rPr>
              <a:t>四、</a:t>
            </a:r>
            <a:r>
              <a:rPr dirty="0">
                <a:latin typeface="仿宋" panose="02010609060101010101" pitchFamily="49" charset="-122"/>
                <a:ea typeface="仿宋" panose="02010609060101010101" pitchFamily="49" charset="-122"/>
              </a:rPr>
              <a:t>肿瘤微环境</a:t>
            </a:r>
            <a:r>
              <a:rPr dirty="0">
                <a:latin typeface="仿宋" panose="02010609060101010101" pitchFamily="49" charset="-122"/>
                <a:ea typeface="仿宋" panose="02010609060101010101" pitchFamily="49" charset="-122"/>
                <a:sym typeface="+mn-ea"/>
              </a:rPr>
              <a:t>研究</a:t>
            </a:r>
            <a:r>
              <a:rPr dirty="0">
                <a:latin typeface="仿宋" panose="02010609060101010101" pitchFamily="49" charset="-122"/>
                <a:ea typeface="仿宋" panose="02010609060101010101" pitchFamily="49" charset="-122"/>
              </a:rPr>
              <a:t>的挑战和机遇</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基因组研究揭示了</a:t>
            </a:r>
            <a:r>
              <a:rPr lang="zh-CN" sz="2800" dirty="0">
                <a:latin typeface="仿宋" panose="02010609060101010101" pitchFamily="49" charset="-122"/>
                <a:ea typeface="仿宋" panose="02010609060101010101" pitchFamily="49" charset="-122"/>
                <a:sym typeface="+mn-ea"/>
              </a:rPr>
              <a:t>受益于细胞毒、靶向和免疫治疗的独特的</a:t>
            </a:r>
            <a:r>
              <a:rPr lang="zh-CN" sz="2800" dirty="0">
                <a:latin typeface="仿宋" panose="02010609060101010101" pitchFamily="49" charset="-122"/>
                <a:ea typeface="仿宋" panose="02010609060101010101" pitchFamily="49" charset="-122"/>
              </a:rPr>
              <a:t>PDAC患者亚群。例如，PARP抑制剂在在铂类化疗中没有进展的BRCA突变患者中显示出活性。错配修复缺陷的PDAC患者对免疫检查点抑制剂有应答的可能性增加。鉴于PDAC在肿瘤微环境中存在显著的患者间和患者内异质性，可能需要类似的患者选择方法来实现干预肿瘤微环境元素的</a:t>
            </a:r>
            <a:r>
              <a:rPr lang="zh-CN" sz="2800" dirty="0">
                <a:latin typeface="仿宋" panose="02010609060101010101" pitchFamily="49" charset="-122"/>
                <a:ea typeface="仿宋" panose="02010609060101010101" pitchFamily="49" charset="-122"/>
              </a:rPr>
              <a:t>疗效。</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5240" y="57150"/>
            <a:ext cx="9152890" cy="857250"/>
          </a:xfrm>
        </p:spPr>
        <p:txBody>
          <a:bodyPr/>
          <a:lstStyle/>
          <a:p>
            <a:pPr eaLnBrk="1" hangingPunct="1"/>
            <a:r>
              <a:rPr lang="zh-CN" altLang="en-US" dirty="0">
                <a:latin typeface="仿宋" panose="02010609060101010101" pitchFamily="49" charset="-122"/>
                <a:ea typeface="仿宋" panose="02010609060101010101" pitchFamily="49" charset="-122"/>
              </a:rPr>
              <a:t>四、</a:t>
            </a:r>
            <a:r>
              <a:rPr dirty="0">
                <a:latin typeface="仿宋" panose="02010609060101010101" pitchFamily="49" charset="-122"/>
                <a:ea typeface="仿宋" panose="02010609060101010101" pitchFamily="49" charset="-122"/>
              </a:rPr>
              <a:t>肿瘤微环境</a:t>
            </a:r>
            <a:r>
              <a:rPr dirty="0">
                <a:latin typeface="仿宋" panose="02010609060101010101" pitchFamily="49" charset="-122"/>
                <a:ea typeface="仿宋" panose="02010609060101010101" pitchFamily="49" charset="-122"/>
                <a:sym typeface="+mn-ea"/>
              </a:rPr>
              <a:t>研究</a:t>
            </a:r>
            <a:r>
              <a:rPr dirty="0">
                <a:latin typeface="仿宋" panose="02010609060101010101" pitchFamily="49" charset="-122"/>
                <a:ea typeface="仿宋" panose="02010609060101010101" pitchFamily="49" charset="-122"/>
              </a:rPr>
              <a:t>的挑战和机遇</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一种选择患者的方法涉及使用遗传决定因素（例如，Kras、p53、SMAD4和BRCA的突变）。另一种方法是考虑可能影响治疗方案治疗潜力的免疫健康因素。例如，中性粒细胞-淋巴细胞比例较低的患者使用吉西他滨和CD40激动剂治疗的预后有所改善。最后，基线和治疗时的肿瘤分析可以告知患者选择。</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5240" y="57150"/>
            <a:ext cx="9152890" cy="857250"/>
          </a:xfrm>
        </p:spPr>
        <p:txBody>
          <a:bodyPr/>
          <a:lstStyle/>
          <a:p>
            <a:pPr eaLnBrk="1" hangingPunct="1"/>
            <a:r>
              <a:rPr lang="zh-CN" altLang="en-US" dirty="0">
                <a:latin typeface="仿宋" panose="02010609060101010101" pitchFamily="49" charset="-122"/>
                <a:ea typeface="仿宋" panose="02010609060101010101" pitchFamily="49" charset="-122"/>
              </a:rPr>
              <a:t>四、</a:t>
            </a:r>
            <a:r>
              <a:rPr dirty="0">
                <a:latin typeface="仿宋" panose="02010609060101010101" pitchFamily="49" charset="-122"/>
                <a:ea typeface="仿宋" panose="02010609060101010101" pitchFamily="49" charset="-122"/>
              </a:rPr>
              <a:t>肿瘤微环境</a:t>
            </a:r>
            <a:r>
              <a:rPr dirty="0">
                <a:latin typeface="仿宋" panose="02010609060101010101" pitchFamily="49" charset="-122"/>
                <a:ea typeface="仿宋" panose="02010609060101010101" pitchFamily="49" charset="-122"/>
                <a:sym typeface="+mn-ea"/>
              </a:rPr>
              <a:t>研究</a:t>
            </a:r>
            <a:r>
              <a:rPr dirty="0">
                <a:latin typeface="仿宋" panose="02010609060101010101" pitchFamily="49" charset="-122"/>
                <a:ea typeface="仿宋" panose="02010609060101010101" pitchFamily="49" charset="-122"/>
              </a:rPr>
              <a:t>的挑战和机遇</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患者可能选择治疗的表型，如(a)荒芜性或反应性，(b) SMA，FAP或胶原蛋白丰富，(c) T细胞或髓系细胞丰富或稀少，或(d)经典或基础。治疗时的活检也可能需要评估治疗是局部还是弥漫性改变肿瘤微环境。</a:t>
            </a:r>
            <a:endParaRPr lang="zh-CN" sz="2800" dirty="0">
              <a:latin typeface="仿宋" panose="02010609060101010101" pitchFamily="49" charset="-122"/>
              <a:ea typeface="仿宋" panose="02010609060101010101" pitchFamily="49" charset="-122"/>
            </a:endParaRPr>
          </a:p>
          <a:p>
            <a:pPr eaLnBrk="1" hangingPunct="1"/>
            <a:r>
              <a:rPr lang="zh-CN" sz="2800" dirty="0">
                <a:latin typeface="仿宋" panose="02010609060101010101" pitchFamily="49" charset="-122"/>
                <a:ea typeface="仿宋" panose="02010609060101010101" pitchFamily="49" charset="-122"/>
              </a:rPr>
              <a:t>PDAC显著的肿瘤和空间异质性是对</a:t>
            </a:r>
            <a:r>
              <a:rPr lang="zh-CN" sz="2800" dirty="0">
                <a:latin typeface="仿宋" panose="02010609060101010101" pitchFamily="49" charset="-122"/>
                <a:ea typeface="仿宋" panose="02010609060101010101" pitchFamily="49" charset="-122"/>
              </a:rPr>
              <a:t>用活检解释肿瘤微环境的挑战。因此，如果不适当地考虑这种异质性，活检的结果可能会产生误导。</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5240" y="57150"/>
            <a:ext cx="9152890" cy="857250"/>
          </a:xfrm>
        </p:spPr>
        <p:txBody>
          <a:bodyPr/>
          <a:lstStyle/>
          <a:p>
            <a:pPr eaLnBrk="1" hangingPunct="1"/>
            <a:r>
              <a:rPr lang="zh-CN" altLang="en-US" dirty="0">
                <a:latin typeface="仿宋" panose="02010609060101010101" pitchFamily="49" charset="-122"/>
                <a:ea typeface="仿宋" panose="02010609060101010101" pitchFamily="49" charset="-122"/>
              </a:rPr>
              <a:t>四、</a:t>
            </a:r>
            <a:r>
              <a:rPr dirty="0">
                <a:latin typeface="仿宋" panose="02010609060101010101" pitchFamily="49" charset="-122"/>
                <a:ea typeface="仿宋" panose="02010609060101010101" pitchFamily="49" charset="-122"/>
              </a:rPr>
              <a:t>肿瘤微环境</a:t>
            </a:r>
            <a:r>
              <a:rPr dirty="0">
                <a:latin typeface="仿宋" panose="02010609060101010101" pitchFamily="49" charset="-122"/>
                <a:ea typeface="仿宋" panose="02010609060101010101" pitchFamily="49" charset="-122"/>
                <a:sym typeface="+mn-ea"/>
              </a:rPr>
              <a:t>研究</a:t>
            </a:r>
            <a:r>
              <a:rPr dirty="0">
                <a:latin typeface="仿宋" panose="02010609060101010101" pitchFamily="49" charset="-122"/>
                <a:ea typeface="仿宋" panose="02010609060101010101" pitchFamily="49" charset="-122"/>
              </a:rPr>
              <a:t>的挑战和机遇</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PDAC的空间和细胞异质性的决定因素目前尚不清楚。鉴于肿瘤内和瘤外元素对肿瘤发病机制的影响，预计微环境是动态的，并正在不断塑造癌细胞的进化。需要</a:t>
            </a:r>
            <a:r>
              <a:rPr lang="zh-CN" sz="2800" dirty="0">
                <a:latin typeface="仿宋" panose="02010609060101010101" pitchFamily="49" charset="-122"/>
                <a:ea typeface="仿宋" panose="02010609060101010101" pitchFamily="49" charset="-122"/>
                <a:sym typeface="+mn-ea"/>
              </a:rPr>
              <a:t>未来的研究</a:t>
            </a:r>
            <a:r>
              <a:rPr lang="zh-CN" sz="2800" dirty="0">
                <a:latin typeface="仿宋" panose="02010609060101010101" pitchFamily="49" charset="-122"/>
                <a:ea typeface="仿宋" panose="02010609060101010101" pitchFamily="49" charset="-122"/>
              </a:rPr>
              <a:t>确定这种异质性的决定因素，并更好地了解突变的癌细胞内在信号通路如何指导微环境中细胞的空间排列。这些分析有可能揭示新的治疗靶点和方法来</a:t>
            </a:r>
            <a:r>
              <a:rPr lang="zh-CN" sz="2800" dirty="0">
                <a:latin typeface="仿宋" panose="02010609060101010101" pitchFamily="49" charset="-122"/>
                <a:ea typeface="仿宋" panose="02010609060101010101" pitchFamily="49" charset="-122"/>
              </a:rPr>
              <a:t>铲除复杂的PDAC生态系统。</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5240" y="57150"/>
            <a:ext cx="9152890" cy="857250"/>
          </a:xfrm>
        </p:spPr>
        <p:txBody>
          <a:bodyPr/>
          <a:lstStyle/>
          <a:p>
            <a:pPr eaLnBrk="1" hangingPunct="1"/>
            <a:r>
              <a:rPr lang="zh-CN" altLang="en-US" dirty="0">
                <a:latin typeface="仿宋" panose="02010609060101010101" pitchFamily="49" charset="-122"/>
                <a:ea typeface="仿宋" panose="02010609060101010101" pitchFamily="49" charset="-122"/>
              </a:rPr>
              <a:t>四、</a:t>
            </a:r>
            <a:r>
              <a:rPr dirty="0">
                <a:latin typeface="仿宋" panose="02010609060101010101" pitchFamily="49" charset="-122"/>
                <a:ea typeface="仿宋" panose="02010609060101010101" pitchFamily="49" charset="-122"/>
              </a:rPr>
              <a:t>肿瘤微环境</a:t>
            </a:r>
            <a:r>
              <a:rPr dirty="0">
                <a:latin typeface="仿宋" panose="02010609060101010101" pitchFamily="49" charset="-122"/>
                <a:ea typeface="仿宋" panose="02010609060101010101" pitchFamily="49" charset="-122"/>
                <a:sym typeface="+mn-ea"/>
              </a:rPr>
              <a:t>研究</a:t>
            </a:r>
            <a:r>
              <a:rPr dirty="0">
                <a:latin typeface="仿宋" panose="02010609060101010101" pitchFamily="49" charset="-122"/>
                <a:ea typeface="仿宋" panose="02010609060101010101" pitchFamily="49" charset="-122"/>
              </a:rPr>
              <a:t>的挑战和机遇</a:t>
            </a:r>
            <a:r>
              <a:rPr lang="zh-CN" altLang="en-US" dirty="0">
                <a:latin typeface="仿宋" panose="02010609060101010101" pitchFamily="49" charset="-122"/>
                <a:ea typeface="仿宋" panose="02010609060101010101" pitchFamily="49" charset="-122"/>
              </a:rPr>
              <a:t> </a:t>
            </a:r>
            <a:endParaRPr lang="en-US" altLang="zh-CN" dirty="0">
              <a:latin typeface="仿宋" panose="02010609060101010101" pitchFamily="49" charset="-122"/>
              <a:ea typeface="仿宋" panose="02010609060101010101" pitchFamily="49"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sz="2800" dirty="0">
                <a:latin typeface="仿宋" panose="02010609060101010101" pitchFamily="49" charset="-122"/>
                <a:ea typeface="仿宋" panose="02010609060101010101" pitchFamily="49" charset="-122"/>
              </a:rPr>
              <a:t>类器官和小鼠模型系统有望解决PDAC中的基本问题。例如，基因组改变（p53、BRCA等突变）如何影响PDAC微环境的细胞架构？在原发性和转移性病变中是否同样观察到涉及癌细胞和间质细胞的细胞间关系？微环境如何调节从低级别发育不良向侵袭性癌症的转变？这些问题将开始</a:t>
            </a:r>
            <a:r>
              <a:rPr lang="zh-CN" sz="2800" dirty="0">
                <a:latin typeface="仿宋" panose="02010609060101010101" pitchFamily="49" charset="-122"/>
                <a:ea typeface="仿宋" panose="02010609060101010101" pitchFamily="49" charset="-122"/>
              </a:rPr>
              <a:t>阐明具有治疗意义的独特患者亚群，并可能揭示对高危患者进行早期疾病干预的策略。</a:t>
            </a:r>
            <a:endParaRPr lang="zh-CN" sz="2800" dirty="0">
              <a:latin typeface="仿宋" panose="02010609060101010101" pitchFamily="49" charset="-122"/>
              <a:ea typeface="仿宋" panose="02010609060101010101" pitchFamily="49"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CN">
                <a:latin typeface="仿宋" panose="02010609060101010101" pitchFamily="49" charset="-122"/>
                <a:ea typeface="仿宋" panose="02010609060101010101" pitchFamily="49" charset="-122"/>
              </a:rPr>
              <a:t>Conclusion</a:t>
            </a:r>
            <a:endParaRPr lang="en-US" altLang="zh-CN">
              <a:latin typeface="仿宋" panose="02010609060101010101" pitchFamily="49" charset="-122"/>
              <a:ea typeface="仿宋" panose="02010609060101010101" pitchFamily="49" charset="-122"/>
            </a:endParaRPr>
          </a:p>
        </p:txBody>
      </p:sp>
      <p:sp>
        <p:nvSpPr>
          <p:cNvPr id="19459" name="Rectangle 3"/>
          <p:cNvSpPr>
            <a:spLocks noGrp="1" noChangeArrowheads="1"/>
          </p:cNvSpPr>
          <p:nvPr>
            <p:ph type="body" idx="1"/>
          </p:nvPr>
        </p:nvSpPr>
        <p:spPr/>
        <p:txBody>
          <a:bodyPr/>
          <a:lstStyle/>
          <a:p>
            <a:pPr eaLnBrk="1" hangingPunct="1">
              <a:lnSpc>
                <a:spcPct val="90000"/>
              </a:lnSpc>
            </a:pPr>
            <a:r>
              <a:rPr lang="zh-CN" altLang="en-US" sz="2800" dirty="0">
                <a:latin typeface="仿宋" panose="02010609060101010101" pitchFamily="49" charset="-122"/>
                <a:ea typeface="仿宋" panose="02010609060101010101" pitchFamily="49" charset="-122"/>
              </a:rPr>
              <a:t>PDAC中的肿瘤微环境虽然看起来很无序，但它是复杂的，并与许多控制疾病进展、免疫逃避、转移和治疗耐药性的动态因素交织互动。癌细胞-内在和-外在机制之间的相互作用塑造了肿瘤微环境，并形成了PDAC显著恢复能力的基础。存在许多关键的知识空白，包括微环境</a:t>
            </a:r>
            <a:r>
              <a:rPr lang="zh-CN" altLang="en-US" sz="2800" dirty="0">
                <a:latin typeface="仿宋" panose="02010609060101010101" pitchFamily="49" charset="-122"/>
                <a:ea typeface="仿宋" panose="02010609060101010101" pitchFamily="49" charset="-122"/>
              </a:rPr>
              <a:t>中未得到充分研究的成分（如周围神经、脂肪细胞和内皮细胞）和肿瘤中细胞间关系的动态。</a:t>
            </a:r>
            <a:endParaRPr lang="en-US" altLang="zh-CN" sz="2800" dirty="0">
              <a:latin typeface="仿宋" panose="02010609060101010101" pitchFamily="49" charset="-122"/>
              <a:ea typeface="仿宋" panose="02010609060101010101" pitchFamily="49" charset="-122"/>
            </a:endParaRPr>
          </a:p>
        </p:txBody>
      </p:sp>
      <p:sp>
        <p:nvSpPr>
          <p:cNvPr id="19460" name="Line 3"/>
          <p:cNvSpPr>
            <a:spLocks noChangeShapeType="1"/>
          </p:cNvSpPr>
          <p:nvPr/>
        </p:nvSpPr>
        <p:spPr bwMode="auto">
          <a:xfrm>
            <a:off x="457200" y="1028700"/>
            <a:ext cx="8305800" cy="0"/>
          </a:xfrm>
          <a:prstGeom prst="line">
            <a:avLst/>
          </a:prstGeom>
          <a:noFill/>
          <a:ln w="57150" cmpd="thickThin">
            <a:solidFill>
              <a:srgbClr val="CE136E"/>
            </a:solidFill>
            <a:round/>
          </a:ln>
        </p:spPr>
        <p:txBody>
          <a:bodyPr wrap="none" anchor="ctr"/>
          <a:lstStyle/>
          <a:p>
            <a:endParaRPr lang="zh-CN" altLang="en-US"/>
          </a:p>
        </p:txBody>
      </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857250"/>
          </a:xfrm>
        </p:spPr>
        <p:txBody>
          <a:bodyPr/>
          <a:lstStyle/>
          <a:p>
            <a:pPr eaLnBrk="1" hangingPunct="1">
              <a:defRPr/>
            </a:pPr>
            <a:r>
              <a:rPr lang="en-US" altLang="zh-CN" sz="6600" b="1" dirty="0">
                <a:solidFill>
                  <a:schemeClr val="tx1"/>
                </a:solidFill>
                <a:effectLst>
                  <a:outerShdw blurRad="38100" dist="38100" dir="2700000" algn="tl">
                    <a:srgbClr val="000000"/>
                  </a:outerShdw>
                </a:effectLst>
                <a:latin typeface="仿宋" panose="02010609060101010101" pitchFamily="49" charset="-122"/>
                <a:ea typeface="仿宋" panose="02010609060101010101" pitchFamily="49" charset="-122"/>
              </a:rPr>
              <a:t>Thank You</a:t>
            </a:r>
            <a:endParaRPr lang="en-US" altLang="zh-CN" sz="6600" b="1" dirty="0">
              <a:solidFill>
                <a:schemeClr val="tx1"/>
              </a:solidFill>
              <a:effectLst>
                <a:outerShdw blurRad="38100" dist="38100" dir="2700000" algn="tl">
                  <a:srgbClr val="000000"/>
                </a:outerShdw>
              </a:effectLst>
              <a:latin typeface="仿宋" panose="02010609060101010101" pitchFamily="49" charset="-122"/>
              <a:ea typeface="仿宋" panose="02010609060101010101" pitchFamily="49" charset="-122"/>
            </a:endParaRPr>
          </a:p>
        </p:txBody>
      </p:sp>
      <p:pic>
        <p:nvPicPr>
          <p:cNvPr id="4" name="Picture 7" descr="mxcp2010091814141601"/>
          <p:cNvPicPr>
            <a:picLocks noChangeAspect="1" noChangeArrowheads="1"/>
          </p:cNvPicPr>
          <p:nvPr/>
        </p:nvPicPr>
        <p:blipFill>
          <a:blip r:embed="rId1" cstate="print"/>
          <a:srcRect/>
          <a:stretch>
            <a:fillRect/>
          </a:stretch>
        </p:blipFill>
        <p:spPr bwMode="auto">
          <a:xfrm>
            <a:off x="1447800" y="946150"/>
            <a:ext cx="6096000" cy="4064000"/>
          </a:xfrm>
          <a:prstGeom prst="rect">
            <a:avLst/>
          </a:prstGeom>
          <a:noFill/>
          <a:ln w="9525">
            <a:noFill/>
            <a:miter lim="800000"/>
            <a:headEnd/>
            <a:tailEnd/>
          </a:ln>
        </p:spPr>
      </p:pic>
    </p:spTree>
  </p:cSld>
  <p:clrMapOvr>
    <a:masterClrMapping/>
  </p:clrMapOvr>
</p:sld>
</file>

<file path=ppt/tags/tag1.xml><?xml version="1.0" encoding="utf-8"?>
<p:tagLst xmlns:p="http://schemas.openxmlformats.org/presentationml/2006/main">
  <p:tag name="KSO_WM_UNIT_PLACING_PICTURE_USER_VIEWPORT" val="{&quot;height&quot;:3945,&quot;width&quot;:11505}"/>
</p:tagLst>
</file>

<file path=ppt/tags/tag2.xml><?xml version="1.0" encoding="utf-8"?>
<p:tagLst xmlns:p="http://schemas.openxmlformats.org/presentationml/2006/main">
  <p:tag name="KSO_WM_UNIT_PLACING_PICTURE_USER_VIEWPORT" val="{&quot;height&quot;:7845,&quot;width&quot;:7875}"/>
</p:tagLst>
</file>

<file path=ppt/tags/tag3.xml><?xml version="1.0" encoding="utf-8"?>
<p:tagLst xmlns:p="http://schemas.openxmlformats.org/presentationml/2006/main">
  <p:tag name="KSO_WM_UNIT_PLACING_PICTURE_USER_VIEWPORT" val="{&quot;height&quot;:7365,&quot;width&quot;:9315}"/>
</p:tagLst>
</file>

<file path=ppt/tags/tag4.xml><?xml version="1.0" encoding="utf-8"?>
<p:tagLst xmlns:p="http://schemas.openxmlformats.org/presentationml/2006/main">
  <p:tag name="COMMONDATA" val="eyJoZGlkIjoiMTFlNzU1NDI2NGZhNThlYWNiNmVkZTI5MWNkOThmZTQifQ=="/>
  <p:tag name="KSO_WPP_MARK_KEY" val="7e8cc6a5-5864-4d84-9b38-bccada93939b"/>
</p:tagLst>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44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17392</Words>
  <Application>WPS 演示</Application>
  <PresentationFormat>全屏显示(16:9)</PresentationFormat>
  <Paragraphs>501</Paragraphs>
  <Slides>116</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116</vt:i4>
      </vt:variant>
    </vt:vector>
  </HeadingPairs>
  <TitlesOfParts>
    <vt:vector size="123" baseType="lpstr">
      <vt:lpstr>Arial</vt:lpstr>
      <vt:lpstr>宋体</vt:lpstr>
      <vt:lpstr>Wingdings</vt:lpstr>
      <vt:lpstr>仿宋</vt:lpstr>
      <vt:lpstr>微软雅黑</vt:lpstr>
      <vt:lpstr>Arial Unicode MS</vt:lpstr>
      <vt:lpstr>Default Design</vt:lpstr>
      <vt:lpstr>肿瘤微环境在胰腺癌发病 和耐药中的作用 </vt:lpstr>
      <vt:lpstr>PowerPoint 演示文稿</vt:lpstr>
      <vt:lpstr>Introduction</vt:lpstr>
      <vt:lpstr>Introduction</vt:lpstr>
      <vt:lpstr>Introduction</vt:lpstr>
      <vt:lpstr>Introduction</vt:lpstr>
      <vt:lpstr>PowerPoint 演示文稿</vt:lpstr>
      <vt:lpstr>PowerPoint 演示文稿</vt:lpstr>
      <vt:lpstr>PowerPoint 演示文稿</vt:lpstr>
      <vt:lpstr>Introduction</vt:lpstr>
      <vt:lpstr>一、肿瘤微环境的细胞架构 </vt:lpstr>
      <vt:lpstr>一、肿瘤微环境的细胞架构 </vt:lpstr>
      <vt:lpstr>一、肿瘤微环境的细胞架构 </vt:lpstr>
      <vt:lpstr>一、肿瘤微环境的细胞架构 </vt:lpstr>
      <vt:lpstr>一、肿瘤微环境的细胞架构 </vt:lpstr>
      <vt:lpstr>一、肿瘤微环境的细胞架构 </vt:lpstr>
      <vt:lpstr>PowerPoint 演示文稿</vt:lpstr>
      <vt:lpstr>PowerPoint 演示文稿</vt:lpstr>
      <vt:lpstr>一、肿瘤微环境的细胞架构 </vt:lpstr>
      <vt:lpstr>一、肿瘤微环境的细胞架构 </vt:lpstr>
      <vt:lpstr>一、肿瘤微环境的细胞架构 </vt:lpstr>
      <vt:lpstr>一、肿瘤微环境的细胞架构 </vt:lpstr>
      <vt:lpstr>一、肿瘤微环境的细胞架构 </vt:lpstr>
      <vt:lpstr>一、肿瘤微环境的细胞架构 </vt:lpstr>
      <vt:lpstr>一、肿瘤微环境的细胞架构 </vt:lpstr>
      <vt:lpstr>二、肿瘤微环境对肿瘤发病机制的影响 </vt:lpstr>
      <vt:lpstr>二、肿瘤微环境对肿瘤发病机制的影响 </vt:lpstr>
      <vt:lpstr>PowerPoint 演示文稿</vt:lpstr>
      <vt:lpstr>1.肿瘤微环境的发展和演变 </vt:lpstr>
      <vt:lpstr>1.肿瘤微环境的发展和演变 </vt:lpstr>
      <vt:lpstr>1.肿瘤微环境的发展和演变 </vt:lpstr>
      <vt:lpstr>1.肿瘤微环境的发展和演变 </vt:lpstr>
      <vt:lpstr>1.肿瘤微环境的发展和演变 </vt:lpstr>
      <vt:lpstr>1.肿瘤微环境的发展和演变 </vt:lpstr>
      <vt:lpstr>1.肿瘤微环境的发展和演变 </vt:lpstr>
      <vt:lpstr>1.肿瘤微环境的发展和演变 </vt:lpstr>
      <vt:lpstr>1.肿瘤微环境的发展和演变 </vt:lpstr>
      <vt:lpstr>1.肿瘤微环境的发展和演变 </vt:lpstr>
      <vt:lpstr>1.肿瘤微环境的发展和演变 </vt:lpstr>
      <vt:lpstr>1.肿瘤微环境的发展和演变 </vt:lpstr>
      <vt:lpstr>1.肿瘤微环境的发展和演变 </vt:lpstr>
      <vt:lpstr>1.肿瘤微环境的发展和演变 </vt:lpstr>
      <vt:lpstr>1.肿瘤微环境的发展和演变 </vt:lpstr>
      <vt:lpstr>2.肿瘤微环境的组织和异质性 </vt:lpstr>
      <vt:lpstr>2.1 癌症相关成纤维细胞 </vt:lpstr>
      <vt:lpstr>2.1 癌症相关成纤维细胞 </vt:lpstr>
      <vt:lpstr>2.1 癌症相关成纤维细胞 </vt:lpstr>
      <vt:lpstr>2.1 癌症相关成纤维细胞 </vt:lpstr>
      <vt:lpstr>2.1 癌症相关成纤维细胞 </vt:lpstr>
      <vt:lpstr>2.2 细胞外基质 </vt:lpstr>
      <vt:lpstr>2.2 细胞外基质 </vt:lpstr>
      <vt:lpstr>2.2 细胞外基质 </vt:lpstr>
      <vt:lpstr>2.2 细胞外基质 </vt:lpstr>
      <vt:lpstr>2.2 细胞外基质 </vt:lpstr>
      <vt:lpstr>2.2 细胞外基质 </vt:lpstr>
      <vt:lpstr>2.2 细胞外基质 </vt:lpstr>
      <vt:lpstr>2.2 细胞外基质 </vt:lpstr>
      <vt:lpstr>2.3 内皮细胞 </vt:lpstr>
      <vt:lpstr>2.3 内皮细胞 </vt:lpstr>
      <vt:lpstr>2.3 内皮细胞 </vt:lpstr>
      <vt:lpstr>2.3 内皮细胞 </vt:lpstr>
      <vt:lpstr>2.3 内皮细胞 </vt:lpstr>
      <vt:lpstr>2.3 内皮细胞 </vt:lpstr>
      <vt:lpstr>2.3 内皮细胞 </vt:lpstr>
      <vt:lpstr>2.3 内皮细胞 </vt:lpstr>
      <vt:lpstr>2.4 周围神经 </vt:lpstr>
      <vt:lpstr>2.4 周围神经 </vt:lpstr>
      <vt:lpstr>2.4 周围神经 </vt:lpstr>
      <vt:lpstr>2.4 周围神经 </vt:lpstr>
      <vt:lpstr>2.4 周围神经 </vt:lpstr>
      <vt:lpstr>2.4 周围神经 </vt:lpstr>
      <vt:lpstr>2.4 周围神经 </vt:lpstr>
      <vt:lpstr>2.5 白细胞  </vt:lpstr>
      <vt:lpstr>2.5 白细胞  </vt:lpstr>
      <vt:lpstr>2.5 白细胞  </vt:lpstr>
      <vt:lpstr>2.5 白细胞  </vt:lpstr>
      <vt:lpstr>2.5 白细胞  </vt:lpstr>
      <vt:lpstr>2.5 白细胞  </vt:lpstr>
      <vt:lpstr>3.肿瘤微环境对转移的影响  </vt:lpstr>
      <vt:lpstr>3.肿瘤微环境对转移的影响  </vt:lpstr>
      <vt:lpstr>3.肿瘤微环境对转移的影响  </vt:lpstr>
      <vt:lpstr>3.肿瘤微环境对转移的影响  </vt:lpstr>
      <vt:lpstr>3.肿瘤微环境对转移的影响  </vt:lpstr>
      <vt:lpstr>3.肿瘤微环境对转移的影响  </vt:lpstr>
      <vt:lpstr>三、肿瘤微环境如何支持耐药  </vt:lpstr>
      <vt:lpstr>1.低血管供应  </vt:lpstr>
      <vt:lpstr>1.低血管供应  </vt:lpstr>
      <vt:lpstr>1.低血管供应  </vt:lpstr>
      <vt:lpstr>1.低血管供应  </vt:lpstr>
      <vt:lpstr>2.纤维化  </vt:lpstr>
      <vt:lpstr>2.纤维化  </vt:lpstr>
      <vt:lpstr>2.纤维化  </vt:lpstr>
      <vt:lpstr>2.纤维化  </vt:lpstr>
      <vt:lpstr>3.免疫逃避  </vt:lpstr>
      <vt:lpstr>3.免疫逃避  </vt:lpstr>
      <vt:lpstr>3.免疫逃避  </vt:lpstr>
      <vt:lpstr>3.免疫逃避  </vt:lpstr>
      <vt:lpstr>3.免疫逃避  </vt:lpstr>
      <vt:lpstr>4.肿瘤微环境的重构  </vt:lpstr>
      <vt:lpstr>4.肿瘤微环境的重构  </vt:lpstr>
      <vt:lpstr>4.肿瘤微环境的重构  </vt:lpstr>
      <vt:lpstr>4.肿瘤微环境的重构  </vt:lpstr>
      <vt:lpstr>5.可塑性  </vt:lpstr>
      <vt:lpstr>5.可塑性  </vt:lpstr>
      <vt:lpstr>5.可塑性  </vt:lpstr>
      <vt:lpstr>5.可塑性  </vt:lpstr>
      <vt:lpstr>5.可塑性  </vt:lpstr>
      <vt:lpstr>5.可塑性  </vt:lpstr>
      <vt:lpstr>5.可塑性  </vt:lpstr>
      <vt:lpstr>四、肿瘤微环境研究的挑战和机遇 </vt:lpstr>
      <vt:lpstr>四、肿瘤微环境研究的挑战和机遇 </vt:lpstr>
      <vt:lpstr>四、肿瘤微环境研究的挑战和机遇 </vt:lpstr>
      <vt:lpstr>四、肿瘤微环境研究的挑战和机遇 </vt:lpstr>
      <vt:lpstr>四、肿瘤微环境研究的挑战和机遇 </vt:lpstr>
      <vt:lpstr>Conclusion</vt:lpstr>
      <vt:lpstr>Thank You</vt:lpstr>
    </vt:vector>
  </TitlesOfParts>
  <Company>UNC - 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逝水·流年</cp:lastModifiedBy>
  <cp:revision>472</cp:revision>
  <dcterms:created xsi:type="dcterms:W3CDTF">2008-04-23T13:36:00Z</dcterms:created>
  <dcterms:modified xsi:type="dcterms:W3CDTF">2022-12-09T02:25:52Z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6EE1385FD8594B24A316C4585370AC2C</vt:lpwstr>
  </property>
  <property fmtid="{D5CDD505-2E9C-101B-9397-08002B2CF9AE}" pid="3" name="KSOProductBuildVer">
    <vt:lpwstr>2052-11.1.0.12598</vt:lpwstr>
  </property>
</Properties>
</file>