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olors1.xml" ContentType="application/vnd.ms-office.chartcolorstyle+xml"/>
  <Override PartName="/ppt/charts/colors2.xml" ContentType="application/vnd.ms-office.chartcolorstyle+xml"/>
  <Override PartName="/ppt/charts/style1.xml" ContentType="application/vnd.ms-office.chartstyle+xml"/>
  <Override PartName="/ppt/charts/style2.xml" ContentType="application/vnd.ms-office.chartstyle+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handoutMasters/handoutMaster1.xml" ContentType="application/vnd.openxmlformats-officedocument.presentationml.handoutMaster+xml"/>
  <Override PartName="/ppt/media/image1.svg" ContentType="image/svg+xml"/>
  <Override PartName="/ppt/media/image2.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2"/>
  </p:handoutMasterIdLst>
  <p:sldIdLst>
    <p:sldId id="10706585" r:id="rId3"/>
    <p:sldId id="10706576" r:id="rId5"/>
    <p:sldId id="693" r:id="rId6"/>
    <p:sldId id="728" r:id="rId7"/>
    <p:sldId id="260" r:id="rId8"/>
    <p:sldId id="10706545" r:id="rId9"/>
    <p:sldId id="10706563" r:id="rId10"/>
    <p:sldId id="2790565" r:id="rId11"/>
    <p:sldId id="10706554" r:id="rId12"/>
    <p:sldId id="10706564" r:id="rId13"/>
    <p:sldId id="10706575" r:id="rId14"/>
    <p:sldId id="10706556" r:id="rId15"/>
    <p:sldId id="10706557" r:id="rId16"/>
    <p:sldId id="10706558" r:id="rId17"/>
    <p:sldId id="10706582" r:id="rId18"/>
    <p:sldId id="10706566" r:id="rId19"/>
    <p:sldId id="10706567" r:id="rId20"/>
    <p:sldId id="10706565" r:id="rId21"/>
    <p:sldId id="10706568" r:id="rId22"/>
    <p:sldId id="10706573" r:id="rId23"/>
    <p:sldId id="10706581" r:id="rId24"/>
    <p:sldId id="10706569" r:id="rId25"/>
    <p:sldId id="10706621" r:id="rId26"/>
    <p:sldId id="10706619" r:id="rId27"/>
    <p:sldId id="10706620" r:id="rId28"/>
    <p:sldId id="10706578" r:id="rId29"/>
    <p:sldId id="10706562" r:id="rId30"/>
    <p:sldId id="10706618" r:id="rId31"/>
  </p:sldIdLst>
  <p:sldSz cx="12192000" cy="6858000"/>
  <p:notesSz cx="7103745" cy="10234295"/>
  <p:custDataLst>
    <p:tags r:id="rId3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4123"/>
    <a:srgbClr val="005696"/>
    <a:srgbClr val="225E7F"/>
    <a:srgbClr val="DEEBF6"/>
    <a:srgbClr val="022357"/>
    <a:srgbClr val="F2F2F2"/>
    <a:srgbClr val="F6F6F6"/>
    <a:srgbClr val="4DA74E"/>
    <a:srgbClr val="E2F0D9"/>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847" autoAdjust="0"/>
    <p:restoredTop sz="73453" autoAdjust="0"/>
  </p:normalViewPr>
  <p:slideViewPr>
    <p:cSldViewPr snapToGrid="0" showGuides="1">
      <p:cViewPr varScale="1">
        <p:scale>
          <a:sx n="59" d="100"/>
          <a:sy n="59" d="100"/>
        </p:scale>
        <p:origin x="1084" y="48"/>
      </p:cViewPr>
      <p:guideLst>
        <p:guide orient="horz" pos="95"/>
        <p:guide pos="3852"/>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6" Type="http://schemas.openxmlformats.org/officeDocument/2006/relationships/tags" Target="tags/tag2.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handoutMaster" Target="handoutMasters/handoutMaster1.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24037;&#20316;&#31807;1" TargetMode="External"/></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24037;&#20316;&#31807;1" TargetMode="External"/></Relationships>
</file>

<file path=ppt/charts/_rels/chart3.xml.rels><?xml version="1.0" encoding="UTF-8" standalone="yes"?>
<Relationships xmlns="http://schemas.openxmlformats.org/package/2006/relationships"><Relationship Id="rId2" Type="http://schemas.openxmlformats.org/officeDocument/2006/relationships/themeOverride" Target="../theme/themeOverride1.xml"/><Relationship Id="rId1" Type="http://schemas.openxmlformats.org/officeDocument/2006/relationships/oleObject" Target="https://topalliancebiousa-my.sharepoint.com/personal/lu_lu_topalliancebio_com/Documents/Projects/25_FEB_2022%20CHOICE%202022ASCO/data.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zh-CN" sz="1800" b="1" i="0" u="none" strike="noStrike" kern="1200" spc="0" baseline="0">
                <a:solidFill>
                  <a:schemeClr val="tx1">
                    <a:lumMod val="65000"/>
                    <a:lumOff val="35000"/>
                  </a:schemeClr>
                </a:solidFill>
                <a:latin typeface="微软雅黑" panose="020B0503020204020204" charset="-122"/>
                <a:ea typeface="微软雅黑" panose="020B0503020204020204" charset="-122"/>
                <a:cs typeface="+mn-cs"/>
              </a:defRPr>
            </a:pPr>
            <a:r>
              <a:rPr lang="en-US" sz="1800" b="1" u="none" dirty="0"/>
              <a:t>NSCLC</a:t>
            </a:r>
            <a:r>
              <a:rPr lang="zh-CN" sz="1800" b="1" u="none" dirty="0"/>
              <a:t>一线治疗的</a:t>
            </a:r>
            <a:r>
              <a:rPr lang="en-US" sz="1800" b="1" u="sng" dirty="0"/>
              <a:t>5</a:t>
            </a:r>
            <a:r>
              <a:rPr lang="zh-CN" sz="1800" b="1" u="sng" dirty="0"/>
              <a:t>年生存率</a:t>
            </a:r>
            <a:r>
              <a:rPr lang="en-US" altLang="zh-CN" sz="1800" b="1" u="sng" baseline="30000" dirty="0"/>
              <a:t>1-3</a:t>
            </a:r>
            <a:endParaRPr lang="zh-CN" sz="1800" b="1" u="sng" baseline="30000" dirty="0"/>
          </a:p>
        </c:rich>
      </c:tx>
      <c:layout>
        <c:manualLayout>
          <c:xMode val="edge"/>
          <c:yMode val="edge"/>
          <c:x val="0.200223667693712"/>
          <c:y val="0.00106117093572653"/>
        </c:manualLayout>
      </c:layout>
      <c:overlay val="0"/>
      <c:spPr>
        <a:noFill/>
        <a:ln>
          <a:noFill/>
        </a:ln>
        <a:effectLst/>
      </c:spPr>
    </c:title>
    <c:autoTitleDeleted val="0"/>
    <c:plotArea>
      <c:layout>
        <c:manualLayout>
          <c:layoutTarget val="inner"/>
          <c:xMode val="edge"/>
          <c:yMode val="edge"/>
          <c:x val="0.179914960845361"/>
          <c:y val="0.18227624691917"/>
          <c:w val="0.812442467583762"/>
          <c:h val="0.634581714522345"/>
        </c:manualLayout>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tx1">
                  <a:lumMod val="25000"/>
                  <a:lumOff val="75000"/>
                </a:schemeClr>
              </a:solidFill>
              <a:ln>
                <a:solidFill>
                  <a:schemeClr val="bg1">
                    <a:lumMod val="75000"/>
                  </a:schemeClr>
                </a:solidFill>
              </a:ln>
              <a:effectLst/>
            </c:spPr>
          </c:dPt>
          <c:dPt>
            <c:idx val="1"/>
            <c:invertIfNegative val="0"/>
            <c:bubble3D val="0"/>
            <c:spPr>
              <a:solidFill>
                <a:schemeClr val="accent5">
                  <a:lumMod val="75000"/>
                </a:schemeClr>
              </a:solidFill>
              <a:ln>
                <a:solidFill>
                  <a:schemeClr val="bg1">
                    <a:lumMod val="75000"/>
                  </a:schemeClr>
                </a:solidFill>
              </a:ln>
              <a:effectLst/>
            </c:spPr>
          </c:dPt>
          <c:dLbls>
            <c:dLbl>
              <c:idx val="0"/>
              <c:layout>
                <c:manualLayout>
                  <c:x val="0.00362318840579706"/>
                  <c:y val="0.0901833341597128"/>
                </c:manualLayout>
              </c:layout>
              <c:numFmt formatCode="General" sourceLinked="1"/>
              <c:spPr>
                <a:noFill/>
                <a:ln>
                  <a:noFill/>
                </a:ln>
                <a:effectLst/>
              </c:spPr>
              <c:txPr>
                <a:bodyPr rot="0" spcFirstLastPara="1" vertOverflow="ellipsis" vert="horz" wrap="square" lIns="38100" tIns="19050" rIns="38100" bIns="19050" anchor="ctr" anchorCtr="1">
                  <a:noAutofit/>
                </a:bodyPr>
                <a:lstStyle/>
                <a:p>
                  <a:pPr>
                    <a:defRPr lang="zh-CN" sz="1050" b="1" i="0" u="none" strike="noStrike" kern="1200" baseline="0">
                      <a:solidFill>
                        <a:schemeClr val="tx1">
                          <a:lumMod val="90000"/>
                          <a:lumOff val="10000"/>
                        </a:schemeClr>
                      </a:solidFill>
                      <a:latin typeface="微软雅黑" panose="020B0503020204020204" charset="-122"/>
                      <a:ea typeface="微软雅黑" panose="020B0503020204020204" charset="-122"/>
                      <a:cs typeface="+mn-cs"/>
                    </a:defRPr>
                  </a:pPr>
                </a:p>
              </c:txPr>
              <c:dLblPos val="outEnd"/>
              <c:showLegendKey val="0"/>
              <c:showVal val="1"/>
              <c:showCatName val="0"/>
              <c:showSerName val="0"/>
              <c:showPercent val="0"/>
              <c:showBubbleSize val="0"/>
              <c:extLst>
                <c:ext xmlns:c15="http://schemas.microsoft.com/office/drawing/2012/chart" uri="{CE6537A1-D6FC-4f65-9D91-7224C49458BB}">
                  <c15:layout>
                    <c:manualLayout>
                      <c:w val="0.115470919395945"/>
                      <c:h val="0.0904524265782582"/>
                    </c:manualLayout>
                  </c15:layout>
                </c:ext>
              </c:extLst>
            </c:dLbl>
            <c:dLbl>
              <c:idx val="1"/>
              <c:layout>
                <c:manualLayout>
                  <c:x val="-0.00241545893719816"/>
                  <c:y val="0.0854368428881489"/>
                </c:manualLayout>
              </c:layout>
              <c:numFmt formatCode="General" sourceLinked="1"/>
              <c:spPr>
                <a:noFill/>
                <a:ln>
                  <a:noFill/>
                </a:ln>
                <a:effectLst/>
              </c:spPr>
              <c:txPr>
                <a:bodyPr rot="0" spcFirstLastPara="1" vertOverflow="ellipsis" vert="horz" wrap="square" lIns="38100" tIns="19050" rIns="38100" bIns="19050" anchor="ctr" anchorCtr="1">
                  <a:spAutoFit/>
                </a:bodyPr>
                <a:lstStyle/>
                <a:p>
                  <a:pPr>
                    <a:defRPr lang="zh-CN" sz="1200" b="1" i="0" u="none" strike="noStrike" kern="1200" baseline="0">
                      <a:solidFill>
                        <a:schemeClr val="bg1"/>
                      </a:solidFill>
                      <a:latin typeface="微软雅黑" panose="020B0503020204020204" charset="-122"/>
                      <a:ea typeface="微软雅黑" panose="020B0503020204020204" charset="-122"/>
                      <a:cs typeface="+mn-cs"/>
                    </a:defRPr>
                  </a:pPr>
                </a:p>
              </c:txPr>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lang="zh-CN" sz="1200" b="1" i="0" u="none" strike="noStrike" kern="1200" baseline="0">
                    <a:solidFill>
                      <a:schemeClr val="tx1">
                        <a:lumMod val="90000"/>
                        <a:lumOff val="10000"/>
                      </a:schemeClr>
                    </a:solidFill>
                    <a:latin typeface="微软雅黑" panose="020B0503020204020204" charset="-122"/>
                    <a:ea typeface="微软雅黑" panose="020B0503020204020204" charset="-122"/>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Sheet1!$C$1:$D$1</c:f>
              <c:strCache>
                <c:ptCount val="2"/>
                <c:pt idx="0">
                  <c:v>2008-2014年*
免疫治疗出现前</c:v>
                </c:pt>
                <c:pt idx="1">
                  <c:v>免疫治疗
</c:v>
                </c:pt>
              </c:strCache>
            </c:strRef>
          </c:cat>
          <c:val>
            <c:numRef>
              <c:f>Sheet1!$C$2:$D$2</c:f>
              <c:numCache>
                <c:formatCode>0.00%</c:formatCode>
                <c:ptCount val="2"/>
                <c:pt idx="0">
                  <c:v>0.055</c:v>
                </c:pt>
                <c:pt idx="1" c:formatCode="0%">
                  <c:v>0.32</c:v>
                </c:pt>
              </c:numCache>
            </c:numRef>
          </c:val>
        </c:ser>
        <c:dLbls>
          <c:showLegendKey val="0"/>
          <c:showVal val="0"/>
          <c:showCatName val="0"/>
          <c:showSerName val="0"/>
          <c:showPercent val="0"/>
          <c:showBubbleSize val="0"/>
        </c:dLbls>
        <c:gapWidth val="219"/>
        <c:overlap val="-27"/>
        <c:axId val="569287968"/>
        <c:axId val="569294624"/>
      </c:barChart>
      <c:catAx>
        <c:axId val="569287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200" b="1" i="0" u="none" strike="noStrike" kern="1200" baseline="0">
                <a:solidFill>
                  <a:schemeClr val="tx1">
                    <a:lumMod val="65000"/>
                    <a:lumOff val="35000"/>
                  </a:schemeClr>
                </a:solidFill>
                <a:latin typeface="微软雅黑" panose="020B0503020204020204" charset="-122"/>
                <a:ea typeface="微软雅黑" panose="020B0503020204020204" charset="-122"/>
                <a:cs typeface="+mn-cs"/>
              </a:defRPr>
            </a:pPr>
          </a:p>
        </c:txPr>
        <c:crossAx val="569294624"/>
        <c:crosses val="autoZero"/>
        <c:auto val="1"/>
        <c:lblAlgn val="ctr"/>
        <c:lblOffset val="100"/>
        <c:noMultiLvlLbl val="0"/>
      </c:catAx>
      <c:valAx>
        <c:axId val="569294624"/>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lang="zh-CN" sz="1200" b="0" i="0" u="none" strike="noStrike" kern="1200" baseline="0">
                <a:solidFill>
                  <a:schemeClr val="tx1">
                    <a:lumMod val="65000"/>
                    <a:lumOff val="35000"/>
                  </a:schemeClr>
                </a:solidFill>
                <a:latin typeface="微软雅黑" panose="020B0503020204020204" charset="-122"/>
                <a:ea typeface="微软雅黑" panose="020B0503020204020204" charset="-122"/>
                <a:cs typeface="+mn-cs"/>
              </a:defRPr>
            </a:pPr>
          </a:p>
        </c:txPr>
        <c:crossAx val="569287968"/>
        <c:crosses val="autoZero"/>
        <c:crossBetween val="between"/>
      </c:valAx>
      <c:spPr>
        <a:noFill/>
        <a:ln>
          <a:noFill/>
        </a:ln>
        <a:effectLst/>
      </c:spPr>
    </c:plotArea>
    <c:plotVisOnly val="1"/>
    <c:dispBlanksAs val="gap"/>
    <c:showDLblsOverMax val="0"/>
  </c:chart>
  <c:spPr>
    <a:noFill/>
    <a:ln>
      <a:solidFill>
        <a:schemeClr val="bg1">
          <a:lumMod val="75000"/>
        </a:schemeClr>
      </a:solidFill>
      <a:prstDash val="dash"/>
    </a:ln>
    <a:effectLst/>
  </c:spPr>
  <c:txPr>
    <a:bodyPr/>
    <a:lstStyle/>
    <a:p>
      <a:pPr>
        <a:defRPr lang="zh-CN" sz="1050">
          <a:latin typeface="微软雅黑" panose="020B0503020204020204" charset="-122"/>
          <a:ea typeface="微软雅黑" panose="020B0503020204020204" charset="-122"/>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zh-CN" sz="1400" b="0" i="0" u="none" strike="noStrike" kern="1200" spc="0" baseline="0">
                <a:solidFill>
                  <a:schemeClr val="tx1">
                    <a:lumMod val="65000"/>
                    <a:lumOff val="35000"/>
                  </a:schemeClr>
                </a:solidFill>
                <a:latin typeface="+mn-lt"/>
                <a:ea typeface="+mn-ea"/>
                <a:cs typeface="+mn-cs"/>
              </a:defRPr>
            </a:pPr>
            <a:r>
              <a:rPr lang="en-US" altLang="zh-CN" sz="1800" b="1" u="none" dirty="0">
                <a:latin typeface="微软雅黑" panose="020B0503020204020204" charset="-122"/>
                <a:ea typeface="微软雅黑" panose="020B0503020204020204" charset="-122"/>
              </a:rPr>
              <a:t>NSCLC</a:t>
            </a:r>
            <a:r>
              <a:rPr lang="zh-CN" altLang="en-US" sz="1800" b="1" u="none" dirty="0">
                <a:latin typeface="微软雅黑" panose="020B0503020204020204" charset="-122"/>
                <a:ea typeface="微软雅黑" panose="020B0503020204020204" charset="-122"/>
              </a:rPr>
              <a:t>一线治疗的</a:t>
            </a:r>
            <a:r>
              <a:rPr lang="zh-CN" altLang="en-US" sz="1800" b="1" u="sng" dirty="0">
                <a:latin typeface="微软雅黑" panose="020B0503020204020204" charset="-122"/>
                <a:ea typeface="微软雅黑" panose="020B0503020204020204" charset="-122"/>
              </a:rPr>
              <a:t>总生存时间</a:t>
            </a:r>
            <a:r>
              <a:rPr lang="en-US" altLang="zh-CN" sz="1800" b="1" u="sng" dirty="0">
                <a:latin typeface="微软雅黑" panose="020B0503020204020204" charset="-122"/>
                <a:ea typeface="微软雅黑" panose="020B0503020204020204" charset="-122"/>
              </a:rPr>
              <a:t>OS</a:t>
            </a:r>
            <a:r>
              <a:rPr lang="en-US" altLang="zh-CN" sz="1600" b="1" u="sng" baseline="30000" dirty="0">
                <a:latin typeface="微软雅黑" panose="020B0503020204020204" charset="-122"/>
                <a:ea typeface="微软雅黑" panose="020B0503020204020204" charset="-122"/>
              </a:rPr>
              <a:t>4-5</a:t>
            </a:r>
            <a:endParaRPr lang="zh-CN" altLang="en-US" sz="1600" b="1" u="sng" baseline="30000" dirty="0">
              <a:latin typeface="微软雅黑" panose="020B0503020204020204" charset="-122"/>
              <a:ea typeface="微软雅黑" panose="020B0503020204020204" charset="-122"/>
            </a:endParaRPr>
          </a:p>
        </c:rich>
      </c:tx>
      <c:layout>
        <c:manualLayout>
          <c:xMode val="edge"/>
          <c:yMode val="edge"/>
          <c:x val="0.192390286294391"/>
          <c:y val="0"/>
        </c:manualLayout>
      </c:layout>
      <c:overlay val="0"/>
      <c:spPr>
        <a:noFill/>
        <a:ln>
          <a:noFill/>
        </a:ln>
        <a:effectLst/>
      </c:spPr>
    </c:title>
    <c:autoTitleDeleted val="0"/>
    <c:plotArea>
      <c:layout>
        <c:manualLayout>
          <c:layoutTarget val="inner"/>
          <c:xMode val="edge"/>
          <c:yMode val="edge"/>
          <c:x val="0.152119946335195"/>
          <c:y val="0.165177937406098"/>
          <c:w val="0.82941266963552"/>
          <c:h val="0.662007878429995"/>
        </c:manualLayout>
      </c:layout>
      <c:barChart>
        <c:barDir val="col"/>
        <c:grouping val="clustered"/>
        <c:varyColors val="0"/>
        <c:ser>
          <c:idx val="0"/>
          <c:order val="0"/>
          <c:spPr>
            <a:solidFill>
              <a:schemeClr val="tx1">
                <a:lumMod val="50000"/>
                <a:lumOff val="50000"/>
              </a:schemeClr>
            </a:solidFill>
            <a:ln>
              <a:noFill/>
            </a:ln>
            <a:effectLst/>
          </c:spPr>
          <c:invertIfNegative val="0"/>
          <c:dPt>
            <c:idx val="0"/>
            <c:invertIfNegative val="0"/>
            <c:bubble3D val="0"/>
            <c:spPr>
              <a:solidFill>
                <a:schemeClr val="tx1">
                  <a:lumMod val="25000"/>
                  <a:lumOff val="75000"/>
                </a:schemeClr>
              </a:solidFill>
              <a:ln>
                <a:solidFill>
                  <a:schemeClr val="bg1">
                    <a:lumMod val="75000"/>
                  </a:schemeClr>
                </a:solidFill>
              </a:ln>
              <a:effectLst/>
            </c:spPr>
          </c:dPt>
          <c:dPt>
            <c:idx val="1"/>
            <c:invertIfNegative val="0"/>
            <c:bubble3D val="0"/>
            <c:spPr>
              <a:solidFill>
                <a:srgbClr val="FFC000"/>
              </a:solidFill>
              <a:ln>
                <a:solidFill>
                  <a:schemeClr val="bg1">
                    <a:lumMod val="75000"/>
                  </a:schemeClr>
                </a:solidFill>
              </a:ln>
              <a:effectLst/>
            </c:spPr>
          </c:dPt>
          <c:dLbls>
            <c:dLbl>
              <c:idx val="0"/>
              <c:layout>
                <c:manualLayout>
                  <c:x val="-0.00748423007898323"/>
                  <c:y val="0.101258505689562"/>
                </c:manualLayout>
              </c:layout>
              <c:numFmt formatCode="General" sourceLinked="1"/>
              <c:spPr>
                <a:noFill/>
                <a:ln>
                  <a:noFill/>
                </a:ln>
                <a:effectLst/>
              </c:spPr>
              <c:txPr>
                <a:bodyPr rot="0" spcFirstLastPara="1" vertOverflow="ellipsis" vert="horz" wrap="square" lIns="38100" tIns="19050" rIns="38100" bIns="19050" anchor="ctr" anchorCtr="1">
                  <a:spAutoFit/>
                </a:bodyPr>
                <a:lstStyle/>
                <a:p>
                  <a:pPr>
                    <a:defRPr lang="zh-CN" sz="1200" b="1" i="0" u="none" strike="noStrike" kern="1200" baseline="0">
                      <a:solidFill>
                        <a:schemeClr val="tx1">
                          <a:lumMod val="90000"/>
                          <a:lumOff val="10000"/>
                        </a:schemeClr>
                      </a:solidFill>
                      <a:latin typeface="微软雅黑" panose="020B0503020204020204" charset="-122"/>
                      <a:ea typeface="微软雅黑" panose="020B0503020204020204" charset="-122"/>
                      <a:cs typeface="+mn-cs"/>
                    </a:defRPr>
                  </a:pPr>
                </a:p>
              </c:txPr>
              <c:dLblPos val="outEnd"/>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0498948671932212"/>
                  <c:y val="0.104422833992361"/>
                </c:manualLayout>
              </c:layout>
              <c:numFmt formatCode="General" sourceLinked="1"/>
              <c:spPr>
                <a:noFill/>
                <a:ln>
                  <a:noFill/>
                </a:ln>
                <a:effectLst/>
              </c:spPr>
              <c:txPr>
                <a:bodyPr rot="0" spcFirstLastPara="1" vertOverflow="ellipsis" vert="horz" wrap="square" lIns="38100" tIns="19050" rIns="38100" bIns="19050" anchor="ctr" anchorCtr="1">
                  <a:spAutoFit/>
                </a:bodyPr>
                <a:lstStyle/>
                <a:p>
                  <a:pPr>
                    <a:defRPr lang="zh-CN" sz="1400" b="1" i="0" u="none" strike="noStrike" kern="1200" baseline="0">
                      <a:solidFill>
                        <a:schemeClr val="tx1">
                          <a:lumMod val="90000"/>
                          <a:lumOff val="10000"/>
                        </a:schemeClr>
                      </a:solidFill>
                      <a:latin typeface="微软雅黑" panose="020B0503020204020204" charset="-122"/>
                      <a:ea typeface="微软雅黑" panose="020B0503020204020204" charset="-122"/>
                      <a:cs typeface="+mn-cs"/>
                    </a:defRPr>
                  </a:pPr>
                </a:p>
              </c:txPr>
              <c:dLblPos val="outEnd"/>
              <c:showLegendKey val="0"/>
              <c:showVal val="1"/>
              <c:showCatName val="0"/>
              <c:showSerName val="0"/>
              <c:showPercent val="0"/>
              <c:showBubbleSize val="0"/>
              <c:extLst>
                <c:ext xmlns:c15="http://schemas.microsoft.com/office/drawing/2012/chart" uri="{CE6537A1-D6FC-4f65-9D91-7224C49458BB}">
                  <c15:layout>
                    <c:manualLayout>
                      <c:w val="0.0730211381372792"/>
                      <c:h val="0.0854685074585959"/>
                    </c:manualLayout>
                  </c15:layout>
                </c:ext>
              </c:extLst>
            </c:dLbl>
            <c:spPr>
              <a:noFill/>
              <a:ln>
                <a:noFill/>
              </a:ln>
              <a:effectLst/>
            </c:spPr>
            <c:txPr>
              <a:bodyPr rot="0" spcFirstLastPara="1" vertOverflow="ellipsis" vert="horz" wrap="square" lIns="38100" tIns="19050" rIns="38100" bIns="19050" anchor="ctr" anchorCtr="1">
                <a:spAutoFit/>
              </a:bodyPr>
              <a:lstStyle/>
              <a:p>
                <a:pPr>
                  <a:defRPr lang="zh-CN" sz="1200" b="1" i="0" u="none" strike="noStrike" kern="1200" baseline="0">
                    <a:solidFill>
                      <a:schemeClr val="tx1">
                        <a:lumMod val="75000"/>
                        <a:lumOff val="25000"/>
                      </a:schemeClr>
                    </a:solidFill>
                    <a:latin typeface="微软雅黑" panose="020B0503020204020204" charset="-122"/>
                    <a:ea typeface="微软雅黑" panose="020B0503020204020204" charset="-122"/>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Sheet1!$C$5:$D$5</c:f>
              <c:strCache>
                <c:ptCount val="2"/>
                <c:pt idx="0">
                  <c:v>2008-2014年*
免疫治疗出现前</c:v>
                </c:pt>
                <c:pt idx="1">
                  <c:v>免疫治疗
</c:v>
                </c:pt>
              </c:strCache>
            </c:strRef>
          </c:cat>
          <c:val>
            <c:numRef>
              <c:f>Sheet1!$C$6:$D$6</c:f>
              <c:numCache>
                <c:formatCode>General</c:formatCode>
                <c:ptCount val="2"/>
                <c:pt idx="0">
                  <c:v>12</c:v>
                </c:pt>
                <c:pt idx="1">
                  <c:v>30</c:v>
                </c:pt>
              </c:numCache>
            </c:numRef>
          </c:val>
        </c:ser>
        <c:dLbls>
          <c:showLegendKey val="0"/>
          <c:showVal val="0"/>
          <c:showCatName val="0"/>
          <c:showSerName val="0"/>
          <c:showPercent val="0"/>
          <c:showBubbleSize val="0"/>
        </c:dLbls>
        <c:gapWidth val="219"/>
        <c:overlap val="-27"/>
        <c:axId val="560862288"/>
        <c:axId val="560866864"/>
      </c:barChart>
      <c:catAx>
        <c:axId val="56086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200" b="1" i="0" u="none" strike="noStrike" kern="1200" baseline="0">
                <a:solidFill>
                  <a:schemeClr val="tx1">
                    <a:lumMod val="65000"/>
                    <a:lumOff val="35000"/>
                  </a:schemeClr>
                </a:solidFill>
                <a:latin typeface="微软雅黑" panose="020B0503020204020204" charset="-122"/>
                <a:ea typeface="微软雅黑" panose="020B0503020204020204" charset="-122"/>
                <a:cs typeface="+mn-cs"/>
              </a:defRPr>
            </a:pPr>
          </a:p>
        </c:txPr>
        <c:crossAx val="560866864"/>
        <c:crosses val="autoZero"/>
        <c:auto val="1"/>
        <c:lblAlgn val="ctr"/>
        <c:lblOffset val="100"/>
        <c:noMultiLvlLbl val="0"/>
      </c:catAx>
      <c:valAx>
        <c:axId val="56086686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200" b="0" i="0" u="none" strike="noStrike" kern="1200" baseline="0">
                <a:solidFill>
                  <a:schemeClr val="tx1">
                    <a:lumMod val="65000"/>
                    <a:lumOff val="35000"/>
                  </a:schemeClr>
                </a:solidFill>
                <a:latin typeface="微软雅黑" panose="020B0503020204020204" charset="-122"/>
                <a:ea typeface="微软雅黑" panose="020B0503020204020204" charset="-122"/>
                <a:cs typeface="+mn-cs"/>
              </a:defRPr>
            </a:pPr>
          </a:p>
        </c:txPr>
        <c:crossAx val="560862288"/>
        <c:crosses val="autoZero"/>
        <c:crossBetween val="between"/>
      </c:valAx>
      <c:spPr>
        <a:noFill/>
        <a:ln>
          <a:noFill/>
        </a:ln>
        <a:effectLst/>
      </c:spPr>
    </c:plotArea>
    <c:plotVisOnly val="1"/>
    <c:dispBlanksAs val="gap"/>
    <c:showDLblsOverMax val="0"/>
  </c:chart>
  <c:spPr>
    <a:noFill/>
    <a:ln>
      <a:solidFill>
        <a:schemeClr val="bg1">
          <a:lumMod val="75000"/>
        </a:schemeClr>
      </a:solidFill>
      <a:prstDash val="dash"/>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2"/>
          <c:order val="0"/>
          <c:tx>
            <c:strRef>
              <c:f>Sheet1!$B$3</c:f>
              <c:strCache>
                <c:ptCount val="1"/>
                <c:pt idx="0">
                  <c:v/>
                </c:pt>
              </c:strCache>
            </c:strRef>
          </c:tx>
          <c:spPr>
            <a:solidFill>
              <a:srgbClr val="B7E1FF"/>
            </a:solidFill>
          </c:spPr>
          <c:invertIfNegative val="0"/>
          <c:dLbls>
            <c:delete val="1"/>
          </c:dLbls>
          <c:cat>
            <c:strRef>
              <c:f>Sheet1!$A$4:$A$45</c:f>
              <c:strCache>
                <c:ptCount val="41"/>
                <c:pt idx="1">
                  <c:v>      Anemia</c:v>
                </c:pt>
                <c:pt idx="4">
                  <c:v>      Neutropenia</c:v>
                </c:pt>
                <c:pt idx="7">
                  <c:v>      Leukopenia</c:v>
                </c:pt>
                <c:pt idx="10">
                  <c:v>      Thrombocytopenia</c:v>
                </c:pt>
                <c:pt idx="13">
                  <c:v>ALT increased</c:v>
                </c:pt>
                <c:pt idx="16">
                  <c:v>AST increased</c:v>
                </c:pt>
                <c:pt idx="19">
                  <c:v>Fatigue</c:v>
                </c:pt>
                <c:pt idx="22">
                  <c:v>      Decreased appetite</c:v>
                </c:pt>
                <c:pt idx="25">
                  <c:v>Nausea</c:v>
                </c:pt>
                <c:pt idx="28">
                  <c:v>Pyrexia</c:v>
                </c:pt>
                <c:pt idx="31">
                  <c:v>      Hypoalbuminemia</c:v>
                </c:pt>
                <c:pt idx="34">
                  <c:v>       Musculoskeletal pain</c:v>
                </c:pt>
                <c:pt idx="37">
                  <c:v>      Constipation</c:v>
                </c:pt>
                <c:pt idx="40">
                  <c:v>Vomiting</c:v>
                </c:pt>
              </c:strCache>
            </c:strRef>
          </c:cat>
          <c:val>
            <c:numRef>
              <c:f>Sheet1!$B$4:$B$45</c:f>
              <c:numCache>
                <c:formatCode>General</c:formatCode>
                <c:ptCount val="42"/>
                <c:pt idx="0">
                  <c:v>59.1</c:v>
                </c:pt>
                <c:pt idx="3">
                  <c:v>28.3</c:v>
                </c:pt>
                <c:pt idx="6">
                  <c:v>48.1</c:v>
                </c:pt>
                <c:pt idx="9">
                  <c:v>52.6</c:v>
                </c:pt>
                <c:pt idx="12">
                  <c:v>36.4</c:v>
                </c:pt>
                <c:pt idx="15">
                  <c:v>37.4</c:v>
                </c:pt>
                <c:pt idx="18">
                  <c:v>35.1</c:v>
                </c:pt>
                <c:pt idx="21">
                  <c:v>33.1</c:v>
                </c:pt>
                <c:pt idx="24">
                  <c:v>32.2</c:v>
                </c:pt>
                <c:pt idx="27">
                  <c:v>23.4</c:v>
                </c:pt>
                <c:pt idx="30">
                  <c:v>22.1</c:v>
                </c:pt>
                <c:pt idx="33">
                  <c:v>21.1</c:v>
                </c:pt>
                <c:pt idx="36">
                  <c:v>19.8</c:v>
                </c:pt>
                <c:pt idx="39">
                  <c:v>19.2</c:v>
                </c:pt>
              </c:numCache>
            </c:numRef>
          </c:val>
        </c:ser>
        <c:ser>
          <c:idx val="3"/>
          <c:order val="1"/>
          <c:tx>
            <c:strRef>
              <c:f>Sheet1!$C$3</c:f>
              <c:strCache>
                <c:ptCount val="1"/>
                <c:pt idx="0">
                  <c:v/>
                </c:pt>
              </c:strCache>
            </c:strRef>
          </c:tx>
          <c:spPr>
            <a:solidFill>
              <a:srgbClr val="4472C4"/>
            </a:solidFill>
          </c:spPr>
          <c:invertIfNegative val="0"/>
          <c:dLbls>
            <c:delete val="1"/>
          </c:dLbls>
          <c:cat>
            <c:strRef>
              <c:f>Sheet1!$A$4:$A$45</c:f>
              <c:strCache>
                <c:ptCount val="41"/>
                <c:pt idx="1">
                  <c:v>      Anemia</c:v>
                </c:pt>
                <c:pt idx="4">
                  <c:v>      Neutropenia</c:v>
                </c:pt>
                <c:pt idx="7">
                  <c:v>      Leukopenia</c:v>
                </c:pt>
                <c:pt idx="10">
                  <c:v>      Thrombocytopenia</c:v>
                </c:pt>
                <c:pt idx="13">
                  <c:v>ALT increased</c:v>
                </c:pt>
                <c:pt idx="16">
                  <c:v>AST increased</c:v>
                </c:pt>
                <c:pt idx="19">
                  <c:v>Fatigue</c:v>
                </c:pt>
                <c:pt idx="22">
                  <c:v>      Decreased appetite</c:v>
                </c:pt>
                <c:pt idx="25">
                  <c:v>Nausea</c:v>
                </c:pt>
                <c:pt idx="28">
                  <c:v>Pyrexia</c:v>
                </c:pt>
                <c:pt idx="31">
                  <c:v>      Hypoalbuminemia</c:v>
                </c:pt>
                <c:pt idx="34">
                  <c:v>       Musculoskeletal pain</c:v>
                </c:pt>
                <c:pt idx="37">
                  <c:v>      Constipation</c:v>
                </c:pt>
                <c:pt idx="40">
                  <c:v>Vomiting</c:v>
                </c:pt>
              </c:strCache>
            </c:strRef>
          </c:cat>
          <c:val>
            <c:numRef>
              <c:f>Sheet1!$C$4:$C$45</c:f>
              <c:numCache>
                <c:formatCode>General</c:formatCode>
                <c:ptCount val="42"/>
                <c:pt idx="0">
                  <c:v>29.9</c:v>
                </c:pt>
                <c:pt idx="3">
                  <c:v>55.5</c:v>
                </c:pt>
                <c:pt idx="6">
                  <c:v>35.7</c:v>
                </c:pt>
                <c:pt idx="9">
                  <c:v>17.2</c:v>
                </c:pt>
                <c:pt idx="12">
                  <c:v>1.6</c:v>
                </c:pt>
                <c:pt idx="15">
                  <c:v>0.3</c:v>
                </c:pt>
                <c:pt idx="18">
                  <c:v>1.3</c:v>
                </c:pt>
                <c:pt idx="21">
                  <c:v>1</c:v>
                </c:pt>
                <c:pt idx="24">
                  <c:v>0.3</c:v>
                </c:pt>
                <c:pt idx="27">
                  <c:v>0</c:v>
                </c:pt>
                <c:pt idx="30">
                  <c:v>0</c:v>
                </c:pt>
                <c:pt idx="33">
                  <c:v>0.3</c:v>
                </c:pt>
                <c:pt idx="36">
                  <c:v>0</c:v>
                </c:pt>
                <c:pt idx="39">
                  <c:v>0.3</c:v>
                </c:pt>
              </c:numCache>
            </c:numRef>
          </c:val>
        </c:ser>
        <c:ser>
          <c:idx val="0"/>
          <c:order val="2"/>
          <c:tx>
            <c:strRef>
              <c:f>Sheet1!$D$3</c:f>
              <c:strCache>
                <c:ptCount val="1"/>
                <c:pt idx="0">
                  <c:v/>
                </c:pt>
              </c:strCache>
            </c:strRef>
          </c:tx>
          <c:spPr>
            <a:solidFill>
              <a:srgbClr val="E2F0D9"/>
            </a:solidFill>
            <a:ln>
              <a:noFill/>
            </a:ln>
            <a:effectLst/>
          </c:spPr>
          <c:invertIfNegative val="0"/>
          <c:dLbls>
            <c:delete val="1"/>
          </c:dLbls>
          <c:cat>
            <c:strRef>
              <c:f>Sheet1!$A$4:$A$44</c:f>
              <c:strCache>
                <c:ptCount val="41"/>
                <c:pt idx="1">
                  <c:v>      Anemia</c:v>
                </c:pt>
                <c:pt idx="4">
                  <c:v>      Neutropenia</c:v>
                </c:pt>
                <c:pt idx="7">
                  <c:v>      Leukopenia</c:v>
                </c:pt>
                <c:pt idx="10">
                  <c:v>      Thrombocytopenia</c:v>
                </c:pt>
                <c:pt idx="13">
                  <c:v>ALT increased</c:v>
                </c:pt>
                <c:pt idx="16">
                  <c:v>AST increased</c:v>
                </c:pt>
                <c:pt idx="19">
                  <c:v>Fatigue</c:v>
                </c:pt>
                <c:pt idx="22">
                  <c:v>      Decreased appetite</c:v>
                </c:pt>
                <c:pt idx="25">
                  <c:v>Nausea</c:v>
                </c:pt>
                <c:pt idx="28">
                  <c:v>Pyrexia</c:v>
                </c:pt>
                <c:pt idx="31">
                  <c:v>      Hypoalbuminemia</c:v>
                </c:pt>
                <c:pt idx="34">
                  <c:v>       Musculoskeletal pain</c:v>
                </c:pt>
                <c:pt idx="37">
                  <c:v>      Constipation</c:v>
                </c:pt>
                <c:pt idx="40">
                  <c:v>Vomiting</c:v>
                </c:pt>
              </c:strCache>
            </c:strRef>
          </c:cat>
          <c:val>
            <c:numRef>
              <c:f>Sheet1!$D$4:$D$44</c:f>
              <c:numCache>
                <c:formatCode>General</c:formatCode>
                <c:ptCount val="41"/>
                <c:pt idx="1">
                  <c:v>59</c:v>
                </c:pt>
                <c:pt idx="4">
                  <c:v>34</c:v>
                </c:pt>
                <c:pt idx="7">
                  <c:v>42.3</c:v>
                </c:pt>
                <c:pt idx="10">
                  <c:v>55.2</c:v>
                </c:pt>
                <c:pt idx="13">
                  <c:v>28.9</c:v>
                </c:pt>
                <c:pt idx="16">
                  <c:v>25</c:v>
                </c:pt>
                <c:pt idx="19">
                  <c:v>34.6</c:v>
                </c:pt>
                <c:pt idx="22">
                  <c:v>35.2</c:v>
                </c:pt>
                <c:pt idx="25">
                  <c:v>36.5</c:v>
                </c:pt>
                <c:pt idx="28">
                  <c:v>19.9</c:v>
                </c:pt>
                <c:pt idx="31">
                  <c:v>14.7</c:v>
                </c:pt>
                <c:pt idx="34">
                  <c:v>25</c:v>
                </c:pt>
                <c:pt idx="37">
                  <c:v>28.2</c:v>
                </c:pt>
                <c:pt idx="40">
                  <c:v>20.6</c:v>
                </c:pt>
              </c:numCache>
            </c:numRef>
          </c:val>
        </c:ser>
        <c:ser>
          <c:idx val="1"/>
          <c:order val="3"/>
          <c:tx>
            <c:strRef>
              <c:f>Sheet1!$E$3</c:f>
              <c:strCache>
                <c:ptCount val="1"/>
                <c:pt idx="0">
                  <c:v/>
                </c:pt>
              </c:strCache>
            </c:strRef>
          </c:tx>
          <c:spPr>
            <a:solidFill>
              <a:srgbClr val="4DA74E"/>
            </a:solidFill>
            <a:ln>
              <a:noFill/>
            </a:ln>
            <a:effectLst/>
          </c:spPr>
          <c:invertIfNegative val="0"/>
          <c:dLbls>
            <c:delete val="1"/>
          </c:dLbls>
          <c:cat>
            <c:strRef>
              <c:f>Sheet1!$A$4:$A$44</c:f>
              <c:strCache>
                <c:ptCount val="41"/>
                <c:pt idx="1">
                  <c:v>      Anemia</c:v>
                </c:pt>
                <c:pt idx="4">
                  <c:v>      Neutropenia</c:v>
                </c:pt>
                <c:pt idx="7">
                  <c:v>      Leukopenia</c:v>
                </c:pt>
                <c:pt idx="10">
                  <c:v>      Thrombocytopenia</c:v>
                </c:pt>
                <c:pt idx="13">
                  <c:v>ALT increased</c:v>
                </c:pt>
                <c:pt idx="16">
                  <c:v>AST increased</c:v>
                </c:pt>
                <c:pt idx="19">
                  <c:v>Fatigue</c:v>
                </c:pt>
                <c:pt idx="22">
                  <c:v>      Decreased appetite</c:v>
                </c:pt>
                <c:pt idx="25">
                  <c:v>Nausea</c:v>
                </c:pt>
                <c:pt idx="28">
                  <c:v>Pyrexia</c:v>
                </c:pt>
                <c:pt idx="31">
                  <c:v>      Hypoalbuminemia</c:v>
                </c:pt>
                <c:pt idx="34">
                  <c:v>       Musculoskeletal pain</c:v>
                </c:pt>
                <c:pt idx="37">
                  <c:v>      Constipation</c:v>
                </c:pt>
                <c:pt idx="40">
                  <c:v>Vomiting</c:v>
                </c:pt>
              </c:strCache>
            </c:strRef>
          </c:cat>
          <c:val>
            <c:numRef>
              <c:f>Sheet1!$E$4:$E$44</c:f>
              <c:numCache>
                <c:formatCode>General</c:formatCode>
                <c:ptCount val="41"/>
                <c:pt idx="1">
                  <c:v>35.9</c:v>
                </c:pt>
                <c:pt idx="4">
                  <c:v>53.8</c:v>
                </c:pt>
                <c:pt idx="7">
                  <c:v>41.7</c:v>
                </c:pt>
                <c:pt idx="10">
                  <c:v>17.9</c:v>
                </c:pt>
                <c:pt idx="13">
                  <c:v>1.9</c:v>
                </c:pt>
                <c:pt idx="16">
                  <c:v>1.3</c:v>
                </c:pt>
                <c:pt idx="19">
                  <c:v>1.9</c:v>
                </c:pt>
                <c:pt idx="22">
                  <c:v>1.3</c:v>
                </c:pt>
                <c:pt idx="25">
                  <c:v>0</c:v>
                </c:pt>
                <c:pt idx="28">
                  <c:v>0</c:v>
                </c:pt>
                <c:pt idx="31">
                  <c:v>0</c:v>
                </c:pt>
                <c:pt idx="34">
                  <c:v>0</c:v>
                </c:pt>
                <c:pt idx="37">
                  <c:v>0</c:v>
                </c:pt>
                <c:pt idx="40">
                  <c:v>0.6</c:v>
                </c:pt>
              </c:numCache>
            </c:numRef>
          </c:val>
        </c:ser>
        <c:dLbls>
          <c:showLegendKey val="0"/>
          <c:showVal val="0"/>
          <c:showCatName val="0"/>
          <c:showSerName val="0"/>
          <c:showPercent val="0"/>
          <c:showBubbleSize val="0"/>
        </c:dLbls>
        <c:gapWidth val="0"/>
        <c:overlap val="100"/>
        <c:axId val="625366296"/>
        <c:axId val="625366624"/>
      </c:barChart>
      <c:catAx>
        <c:axId val="625366296"/>
        <c:scaling>
          <c:orientation val="minMax"/>
        </c:scaling>
        <c:delete val="0"/>
        <c:axPos val="b"/>
        <c:numFmt formatCode="General" sourceLinked="1"/>
        <c:majorTickMark val="none"/>
        <c:minorTickMark val="none"/>
        <c:tickLblPos val="nextTo"/>
        <c:spPr>
          <a:noFill/>
          <a:ln w="9525" cap="flat" cmpd="sng" algn="ctr">
            <a:solidFill>
              <a:schemeClr val="tx1"/>
            </a:solidFill>
            <a:prstDash val="solid"/>
            <a:round/>
          </a:ln>
          <a:effectLst/>
        </c:spPr>
        <c:txPr>
          <a:bodyPr rot="-60000000" spcFirstLastPara="0" vertOverflow="ellipsis" vert="horz" wrap="square" anchor="ctr" anchorCtr="1"/>
          <a:lstStyle/>
          <a:p>
            <a:pPr>
              <a:defRPr lang="zh-CN" sz="1000" b="0" i="0" u="none" strike="noStrike" kern="1200" baseline="0">
                <a:solidFill>
                  <a:schemeClr val="tx1"/>
                </a:solidFill>
                <a:latin typeface="Arial" panose="020B0604020202020204" pitchFamily="34" charset="0"/>
                <a:ea typeface="微软雅黑" panose="020B0503020204020204" charset="-122"/>
                <a:cs typeface="+mn-cs"/>
                <a:sym typeface="Arial" panose="020B0604020202020204" pitchFamily="34" charset="0"/>
              </a:defRPr>
            </a:pPr>
          </a:p>
        </c:txPr>
        <c:crossAx val="625366624"/>
        <c:crosses val="autoZero"/>
        <c:auto val="1"/>
        <c:lblAlgn val="ctr"/>
        <c:lblOffset val="100"/>
        <c:noMultiLvlLbl val="0"/>
      </c:catAx>
      <c:valAx>
        <c:axId val="625366624"/>
        <c:scaling>
          <c:orientation val="minMax"/>
        </c:scaling>
        <c:delete val="0"/>
        <c:axPos val="l"/>
        <c:numFmt formatCode="#,##0.0" sourceLinked="0"/>
        <c:majorTickMark val="out"/>
        <c:minorTickMark val="none"/>
        <c:tickLblPos val="nextTo"/>
        <c:spPr>
          <a:noFill/>
          <a:ln w="6350" cap="flat" cmpd="sng" algn="ctr">
            <a:solidFill>
              <a:schemeClr val="tx1"/>
            </a:solidFill>
            <a:prstDash val="solid"/>
            <a:round/>
          </a:ln>
          <a:effectLst/>
        </c:spPr>
        <c:txPr>
          <a:bodyPr rot="-60000000" spcFirstLastPara="0" vertOverflow="ellipsis" vert="horz" wrap="square" anchor="ctr" anchorCtr="1"/>
          <a:lstStyle/>
          <a:p>
            <a:pPr>
              <a:defRPr lang="zh-CN" sz="1200" b="0" i="0" u="none" strike="noStrike" kern="1200" baseline="0">
                <a:solidFill>
                  <a:schemeClr val="tx1"/>
                </a:solidFill>
                <a:latin typeface="Arial" panose="020B0604020202020204" pitchFamily="34" charset="0"/>
                <a:ea typeface="微软雅黑" panose="020B0503020204020204" charset="-122"/>
                <a:cs typeface="+mn-cs"/>
                <a:sym typeface="Arial" panose="020B0604020202020204" pitchFamily="34" charset="0"/>
              </a:defRPr>
            </a:pPr>
          </a:p>
        </c:txPr>
        <c:crossAx val="625366296"/>
        <c:crosses val="autoZero"/>
        <c:crossBetween val="between"/>
      </c:valAx>
      <c:spPr>
        <a:ln>
          <a:solidFill>
            <a:schemeClr val="tx1">
              <a:lumMod val="15000"/>
              <a:lumOff val="85000"/>
              <a:alpha val="0"/>
            </a:schemeClr>
          </a:solidFill>
        </a:ln>
      </c:spPr>
    </c:plotArea>
    <c:plotVisOnly val="1"/>
    <c:dispBlanksAs val="gap"/>
    <c:showDLblsOverMax val="0"/>
  </c:chart>
  <c:spPr>
    <a:ln>
      <a:solidFill>
        <a:schemeClr val="tx1">
          <a:lumMod val="15000"/>
          <a:lumOff val="85000"/>
          <a:alpha val="0"/>
        </a:schemeClr>
      </a:solidFill>
    </a:ln>
  </c:spPr>
  <c:txPr>
    <a:bodyPr/>
    <a:lstStyle/>
    <a:p>
      <a:pPr>
        <a:defRPr lang="zh-CN">
          <a:solidFill>
            <a:schemeClr val="tx1"/>
          </a:solidFill>
          <a:latin typeface="Arial" panose="020B0604020202020204" pitchFamily="34" charset="0"/>
          <a:ea typeface="微软雅黑" panose="020B0503020204020204" charset="-122"/>
          <a:sym typeface="Arial" panose="020B0604020202020204" pitchFamily="34" charset="0"/>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569DF07-037B-4431-9260-F72A40AF3E95}" type="doc">
      <dgm:prSet loTypeId="urn:microsoft.com/office/officeart/2005/8/layout/chevron1" loCatId="process" qsTypeId="urn:microsoft.com/office/officeart/2005/8/quickstyle/3d2" qsCatId="3D" csTypeId="urn:microsoft.com/office/officeart/2005/8/colors/accent1_2" csCatId="accent1" phldr="1"/>
      <dgm:spPr/>
    </dgm:pt>
    <dgm:pt modelId="{10BA516D-4960-4246-B666-A3AD1312168C}">
      <dgm:prSet phldrT="[文本]" custT="1"/>
      <dgm:spPr>
        <a:solidFill>
          <a:schemeClr val="accent1">
            <a:lumMod val="75000"/>
          </a:schemeClr>
        </a:solidFill>
        <a:ln>
          <a:solidFill>
            <a:schemeClr val="bg2"/>
          </a:solidFill>
        </a:ln>
        <a:effectLst/>
        <a:scene3d>
          <a:camera prst="orthographicFront"/>
          <a:lightRig rig="threePt" dir="t">
            <a:rot lat="0" lon="0" rev="7500000"/>
          </a:lightRig>
        </a:scene3d>
        <a:sp3d prstMaterial="plastic"/>
      </dgm:spPr>
      <dgm:t>
        <a:bodyPr lIns="36000"/>
        <a:lstStyle/>
        <a:p>
          <a:r>
            <a:rPr lang="zh-CN" altLang="en-US" sz="1000" b="1" dirty="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临床前</a:t>
          </a:r>
        </a:p>
      </dgm:t>
    </dgm:pt>
    <dgm:pt modelId="{F2913541-FE8D-4C57-8A26-7CFF37DB3079}" cxnId="{ED97BB87-06FC-45BD-B4FD-580D01E9AD01}" type="parTrans">
      <dgm:prSet/>
      <dgm:spPr/>
      <dgm:t>
        <a:bodyPr/>
        <a:lstStyle/>
        <a:p>
          <a:endParaRPr lang="zh-CN" altLang="en-US"/>
        </a:p>
      </dgm:t>
    </dgm:pt>
    <dgm:pt modelId="{917413C3-D0BC-45EA-9817-A4944511ECC8}" cxnId="{ED97BB87-06FC-45BD-B4FD-580D01E9AD01}" type="sibTrans">
      <dgm:prSet/>
      <dgm:spPr/>
      <dgm:t>
        <a:bodyPr/>
        <a:lstStyle/>
        <a:p>
          <a:endParaRPr lang="zh-CN" altLang="en-US"/>
        </a:p>
      </dgm:t>
    </dgm:pt>
    <dgm:pt modelId="{313D1DC1-7C7E-4E1A-AA2A-96A88F9A7C89}">
      <dgm:prSet phldrT="[文本]" custT="1"/>
      <dgm:spPr>
        <a:solidFill>
          <a:srgbClr val="1F578A"/>
        </a:solidFill>
        <a:ln>
          <a:solidFill>
            <a:schemeClr val="bg1"/>
          </a:solidFill>
        </a:ln>
        <a:effectLst/>
        <a:scene3d>
          <a:camera prst="orthographicFront"/>
          <a:lightRig rig="threePt" dir="t">
            <a:rot lat="0" lon="0" rev="7500000"/>
          </a:lightRig>
        </a:scene3d>
        <a:sp3d prstMaterial="plastic"/>
      </dgm:spPr>
      <dgm:t>
        <a:bodyPr lIns="36000"/>
        <a:lstStyle/>
        <a:p>
          <a:r>
            <a:rPr lang="zh-CN" altLang="en-US" sz="1000" b="1" dirty="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临床一期</a:t>
          </a:r>
        </a:p>
      </dgm:t>
    </dgm:pt>
    <dgm:pt modelId="{83055F18-175D-4DCE-A993-4D609D773DE0}" cxnId="{1B3FE9DF-6117-4470-A40C-535BBC645243}" type="parTrans">
      <dgm:prSet/>
      <dgm:spPr/>
      <dgm:t>
        <a:bodyPr/>
        <a:lstStyle/>
        <a:p>
          <a:endParaRPr lang="zh-CN" altLang="en-US"/>
        </a:p>
      </dgm:t>
    </dgm:pt>
    <dgm:pt modelId="{403D9C69-694E-4F5C-AA27-146B83A23BFF}" cxnId="{1B3FE9DF-6117-4470-A40C-535BBC645243}" type="sibTrans">
      <dgm:prSet/>
      <dgm:spPr/>
      <dgm:t>
        <a:bodyPr/>
        <a:lstStyle/>
        <a:p>
          <a:endParaRPr lang="zh-CN" altLang="en-US"/>
        </a:p>
      </dgm:t>
    </dgm:pt>
    <dgm:pt modelId="{19A60AE9-C3EA-4FE2-8FB6-985B79EC04E7}">
      <dgm:prSet phldrT="[文本]" custT="1"/>
      <dgm:spPr>
        <a:solidFill>
          <a:srgbClr val="206AAE"/>
        </a:solidFill>
        <a:ln>
          <a:solidFill>
            <a:schemeClr val="bg1"/>
          </a:solidFill>
        </a:ln>
        <a:effectLst/>
        <a:scene3d>
          <a:camera prst="orthographicFront"/>
          <a:lightRig rig="threePt" dir="t">
            <a:rot lat="0" lon="0" rev="7500000"/>
          </a:lightRig>
        </a:scene3d>
        <a:sp3d prstMaterial="plastic"/>
      </dgm:spPr>
      <dgm:t>
        <a:bodyPr lIns="36000"/>
        <a:lstStyle/>
        <a:p>
          <a:r>
            <a:rPr lang="zh-CN" altLang="en-US" sz="1000" b="1" dirty="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临床二期</a:t>
          </a:r>
        </a:p>
      </dgm:t>
    </dgm:pt>
    <dgm:pt modelId="{8FBB17D9-05BE-42EA-BF3B-69FAB671A41D}" cxnId="{E3BFEABB-6E13-4233-80D5-52C94F14B279}" type="parTrans">
      <dgm:prSet/>
      <dgm:spPr/>
      <dgm:t>
        <a:bodyPr/>
        <a:lstStyle/>
        <a:p>
          <a:endParaRPr lang="zh-CN" altLang="en-US"/>
        </a:p>
      </dgm:t>
    </dgm:pt>
    <dgm:pt modelId="{CD8FE890-04F3-4C86-A70A-18430925C5E0}" cxnId="{E3BFEABB-6E13-4233-80D5-52C94F14B279}" type="sibTrans">
      <dgm:prSet/>
      <dgm:spPr/>
      <dgm:t>
        <a:bodyPr/>
        <a:lstStyle/>
        <a:p>
          <a:endParaRPr lang="zh-CN" altLang="en-US"/>
        </a:p>
      </dgm:t>
    </dgm:pt>
    <dgm:pt modelId="{EEF64782-8D31-4DDA-89D9-5FB83654EA9E}">
      <dgm:prSet custT="1"/>
      <dgm:spPr>
        <a:solidFill>
          <a:srgbClr val="0F76D0"/>
        </a:solidFill>
        <a:ln>
          <a:solidFill>
            <a:schemeClr val="bg1"/>
          </a:solidFill>
        </a:ln>
        <a:effectLst/>
        <a:scene3d>
          <a:camera prst="orthographicFront"/>
          <a:lightRig rig="threePt" dir="t">
            <a:rot lat="0" lon="0" rev="7500000"/>
          </a:lightRig>
        </a:scene3d>
        <a:sp3d prstMaterial="plastic"/>
      </dgm:spPr>
      <dgm:t>
        <a:bodyPr lIns="36000"/>
        <a:lstStyle/>
        <a:p>
          <a:r>
            <a:rPr lang="zh-CN" altLang="en-US" sz="1000" b="1" dirty="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临床三期</a:t>
          </a:r>
        </a:p>
      </dgm:t>
    </dgm:pt>
    <dgm:pt modelId="{AEA5BA67-D326-4F33-A6A0-FA4D3B0722C8}" cxnId="{C15BF860-8867-4A57-A273-3318D49333FE}" type="parTrans">
      <dgm:prSet/>
      <dgm:spPr/>
      <dgm:t>
        <a:bodyPr/>
        <a:lstStyle/>
        <a:p>
          <a:endParaRPr lang="zh-CN" altLang="en-US"/>
        </a:p>
      </dgm:t>
    </dgm:pt>
    <dgm:pt modelId="{8AB2F094-E051-4ADD-B8A7-2FDBFD416FB1}" cxnId="{C15BF860-8867-4A57-A273-3318D49333FE}" type="sibTrans">
      <dgm:prSet/>
      <dgm:spPr/>
      <dgm:t>
        <a:bodyPr/>
        <a:lstStyle/>
        <a:p>
          <a:endParaRPr lang="zh-CN" altLang="en-US"/>
        </a:p>
      </dgm:t>
    </dgm:pt>
    <dgm:pt modelId="{4B6D0292-39D5-4829-86B5-5BDDD8A4896D}">
      <dgm:prSet custT="1"/>
      <dgm:spPr>
        <a:solidFill>
          <a:schemeClr val="accent5">
            <a:lumMod val="60000"/>
            <a:lumOff val="40000"/>
          </a:schemeClr>
        </a:solidFill>
        <a:ln>
          <a:solidFill>
            <a:srgbClr val="FFFFFF"/>
          </a:solidFill>
        </a:ln>
        <a:effectLst/>
        <a:scene3d>
          <a:camera prst="orthographicFront"/>
          <a:lightRig rig="threePt" dir="t">
            <a:rot lat="0" lon="0" rev="7500000"/>
          </a:lightRig>
        </a:scene3d>
        <a:sp3d prstMaterial="plastic"/>
      </dgm:spPr>
      <dgm:t>
        <a:bodyPr lIns="36000"/>
        <a:lstStyle/>
        <a:p>
          <a:r>
            <a:rPr lang="zh-CN" altLang="en-US" sz="1000" b="1" dirty="0">
              <a:solidFill>
                <a:srgbClr val="C00000"/>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已批准</a:t>
          </a:r>
          <a:r>
            <a:rPr lang="en-US" altLang="zh-CN" sz="1000" b="1" dirty="0">
              <a:solidFill>
                <a:srgbClr val="C00000"/>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a:t>
          </a:r>
          <a:r>
            <a:rPr lang="zh-CN" altLang="en-US" sz="1000" b="1" dirty="0">
              <a:solidFill>
                <a:srgbClr val="C00000"/>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审评中</a:t>
          </a:r>
        </a:p>
      </dgm:t>
    </dgm:pt>
    <dgm:pt modelId="{7C3149B4-323F-42EE-ABB4-4DF88141C215}" cxnId="{4A9364E6-8555-4722-84DF-A248750FE61F}" type="parTrans">
      <dgm:prSet/>
      <dgm:spPr/>
      <dgm:t>
        <a:bodyPr/>
        <a:lstStyle/>
        <a:p>
          <a:endParaRPr lang="zh-CN" altLang="en-US"/>
        </a:p>
      </dgm:t>
    </dgm:pt>
    <dgm:pt modelId="{553E2509-A968-49FD-8DE8-1DBE6B4E58D2}" cxnId="{4A9364E6-8555-4722-84DF-A248750FE61F}" type="sibTrans">
      <dgm:prSet/>
      <dgm:spPr/>
      <dgm:t>
        <a:bodyPr/>
        <a:lstStyle/>
        <a:p>
          <a:endParaRPr lang="zh-CN" altLang="en-US"/>
        </a:p>
      </dgm:t>
    </dgm:pt>
    <dgm:pt modelId="{3E05C02E-BE36-48C7-99D6-8957C0497AF3}" type="pres">
      <dgm:prSet presAssocID="{B569DF07-037B-4431-9260-F72A40AF3E95}" presName="Name0" presStyleCnt="0">
        <dgm:presLayoutVars>
          <dgm:dir/>
          <dgm:animLvl val="lvl"/>
          <dgm:resizeHandles val="exact"/>
        </dgm:presLayoutVars>
      </dgm:prSet>
      <dgm:spPr/>
    </dgm:pt>
    <dgm:pt modelId="{276CA2F3-44D8-4CE8-B561-B8FDF6DDAC98}" type="pres">
      <dgm:prSet presAssocID="{10BA516D-4960-4246-B666-A3AD1312168C}" presName="parTxOnly" presStyleLbl="node1" presStyleIdx="0" presStyleCnt="5" custScaleX="347288" custScaleY="55492" custLinFactX="-10217" custLinFactNeighborX="-100000" custLinFactNeighborY="-3">
        <dgm:presLayoutVars>
          <dgm:chMax val="0"/>
          <dgm:chPref val="0"/>
          <dgm:bulletEnabled val="1"/>
        </dgm:presLayoutVars>
      </dgm:prSet>
      <dgm:spPr/>
      <dgm:t>
        <a:bodyPr/>
        <a:lstStyle/>
        <a:p>
          <a:endParaRPr lang="zh-CN" altLang="en-US"/>
        </a:p>
      </dgm:t>
    </dgm:pt>
    <dgm:pt modelId="{031E0C65-131D-48C0-8E05-50B77C1D9565}" type="pres">
      <dgm:prSet presAssocID="{917413C3-D0BC-45EA-9817-A4944511ECC8}" presName="parTxOnlySpace" presStyleCnt="0"/>
      <dgm:spPr/>
    </dgm:pt>
    <dgm:pt modelId="{EDA4CE98-DBD7-4057-9F64-C0CE33C906EB}" type="pres">
      <dgm:prSet presAssocID="{313D1DC1-7C7E-4E1A-AA2A-96A88F9A7C89}" presName="parTxOnly" presStyleLbl="node1" presStyleIdx="1" presStyleCnt="5" custScaleX="196568" custScaleY="55492">
        <dgm:presLayoutVars>
          <dgm:chMax val="0"/>
          <dgm:chPref val="0"/>
          <dgm:bulletEnabled val="1"/>
        </dgm:presLayoutVars>
      </dgm:prSet>
      <dgm:spPr/>
      <dgm:t>
        <a:bodyPr/>
        <a:lstStyle/>
        <a:p>
          <a:endParaRPr lang="zh-CN" altLang="en-US"/>
        </a:p>
      </dgm:t>
    </dgm:pt>
    <dgm:pt modelId="{1E45847E-AB87-44A1-9BE7-4E76AD388185}" type="pres">
      <dgm:prSet presAssocID="{403D9C69-694E-4F5C-AA27-146B83A23BFF}" presName="parTxOnlySpace" presStyleCnt="0"/>
      <dgm:spPr/>
    </dgm:pt>
    <dgm:pt modelId="{E500AFFE-05F0-4644-8CA9-85AE59B2F558}" type="pres">
      <dgm:prSet presAssocID="{19A60AE9-C3EA-4FE2-8FB6-985B79EC04E7}" presName="parTxOnly" presStyleLbl="node1" presStyleIdx="2" presStyleCnt="5" custScaleX="110301" custScaleY="55492">
        <dgm:presLayoutVars>
          <dgm:chMax val="0"/>
          <dgm:chPref val="0"/>
          <dgm:bulletEnabled val="1"/>
        </dgm:presLayoutVars>
      </dgm:prSet>
      <dgm:spPr/>
      <dgm:t>
        <a:bodyPr/>
        <a:lstStyle/>
        <a:p>
          <a:endParaRPr lang="zh-CN" altLang="en-US"/>
        </a:p>
      </dgm:t>
    </dgm:pt>
    <dgm:pt modelId="{9D80AD6E-A96D-4705-8F79-5E6039C90A56}" type="pres">
      <dgm:prSet presAssocID="{CD8FE890-04F3-4C86-A70A-18430925C5E0}" presName="parTxOnlySpace" presStyleCnt="0"/>
      <dgm:spPr/>
    </dgm:pt>
    <dgm:pt modelId="{E421237C-A8AB-471B-BD9A-00CF16E9A0ED}" type="pres">
      <dgm:prSet presAssocID="{EEF64782-8D31-4DDA-89D9-5FB83654EA9E}" presName="parTxOnly" presStyleLbl="node1" presStyleIdx="3" presStyleCnt="5" custScaleX="99881" custScaleY="55492">
        <dgm:presLayoutVars>
          <dgm:chMax val="0"/>
          <dgm:chPref val="0"/>
          <dgm:bulletEnabled val="1"/>
        </dgm:presLayoutVars>
      </dgm:prSet>
      <dgm:spPr/>
      <dgm:t>
        <a:bodyPr/>
        <a:lstStyle/>
        <a:p>
          <a:endParaRPr lang="zh-CN" altLang="en-US"/>
        </a:p>
      </dgm:t>
    </dgm:pt>
    <dgm:pt modelId="{8B6A4910-B938-42D0-9092-E64F5B9220E2}" type="pres">
      <dgm:prSet presAssocID="{8AB2F094-E051-4ADD-B8A7-2FDBFD416FB1}" presName="parTxOnlySpace" presStyleCnt="0"/>
      <dgm:spPr/>
    </dgm:pt>
    <dgm:pt modelId="{D8C529EB-CB2D-4175-B082-934D813B3ABA}" type="pres">
      <dgm:prSet presAssocID="{4B6D0292-39D5-4829-86B5-5BDDD8A4896D}" presName="parTxOnly" presStyleLbl="node1" presStyleIdx="4" presStyleCnt="5" custScaleX="99881" custScaleY="57948" custLinFactNeighborX="-20391" custLinFactNeighborY="935">
        <dgm:presLayoutVars>
          <dgm:chMax val="0"/>
          <dgm:chPref val="0"/>
          <dgm:bulletEnabled val="1"/>
        </dgm:presLayoutVars>
      </dgm:prSet>
      <dgm:spPr/>
      <dgm:t>
        <a:bodyPr/>
        <a:lstStyle/>
        <a:p>
          <a:endParaRPr lang="zh-CN" altLang="en-US"/>
        </a:p>
      </dgm:t>
    </dgm:pt>
  </dgm:ptLst>
  <dgm:cxnLst>
    <dgm:cxn modelId="{ED97BB87-06FC-45BD-B4FD-580D01E9AD01}" srcId="{B569DF07-037B-4431-9260-F72A40AF3E95}" destId="{10BA516D-4960-4246-B666-A3AD1312168C}" srcOrd="0" destOrd="0" parTransId="{F2913541-FE8D-4C57-8A26-7CFF37DB3079}" sibTransId="{917413C3-D0BC-45EA-9817-A4944511ECC8}"/>
    <dgm:cxn modelId="{C15BF860-8867-4A57-A273-3318D49333FE}" srcId="{B569DF07-037B-4431-9260-F72A40AF3E95}" destId="{EEF64782-8D31-4DDA-89D9-5FB83654EA9E}" srcOrd="3" destOrd="0" parTransId="{AEA5BA67-D326-4F33-A6A0-FA4D3B0722C8}" sibTransId="{8AB2F094-E051-4ADD-B8A7-2FDBFD416FB1}"/>
    <dgm:cxn modelId="{980F737E-45FE-4B22-B783-C95517EC0EFE}" type="presOf" srcId="{19A60AE9-C3EA-4FE2-8FB6-985B79EC04E7}" destId="{E500AFFE-05F0-4644-8CA9-85AE59B2F558}" srcOrd="0" destOrd="0" presId="urn:microsoft.com/office/officeart/2005/8/layout/chevron1"/>
    <dgm:cxn modelId="{E3BFEABB-6E13-4233-80D5-52C94F14B279}" srcId="{B569DF07-037B-4431-9260-F72A40AF3E95}" destId="{19A60AE9-C3EA-4FE2-8FB6-985B79EC04E7}" srcOrd="2" destOrd="0" parTransId="{8FBB17D9-05BE-42EA-BF3B-69FAB671A41D}" sibTransId="{CD8FE890-04F3-4C86-A70A-18430925C5E0}"/>
    <dgm:cxn modelId="{CEE2771D-FFFA-48B1-AE7B-6CC1725BE35C}" type="presOf" srcId="{EEF64782-8D31-4DDA-89D9-5FB83654EA9E}" destId="{E421237C-A8AB-471B-BD9A-00CF16E9A0ED}" srcOrd="0" destOrd="0" presId="urn:microsoft.com/office/officeart/2005/8/layout/chevron1"/>
    <dgm:cxn modelId="{91C34475-8462-446C-90EA-5D2B60AA8898}" type="presOf" srcId="{B569DF07-037B-4431-9260-F72A40AF3E95}" destId="{3E05C02E-BE36-48C7-99D6-8957C0497AF3}" srcOrd="0" destOrd="0" presId="urn:microsoft.com/office/officeart/2005/8/layout/chevron1"/>
    <dgm:cxn modelId="{9CA9F1FD-A480-4250-8646-197B0C33DF12}" type="presOf" srcId="{10BA516D-4960-4246-B666-A3AD1312168C}" destId="{276CA2F3-44D8-4CE8-B561-B8FDF6DDAC98}" srcOrd="0" destOrd="0" presId="urn:microsoft.com/office/officeart/2005/8/layout/chevron1"/>
    <dgm:cxn modelId="{1B3FE9DF-6117-4470-A40C-535BBC645243}" srcId="{B569DF07-037B-4431-9260-F72A40AF3E95}" destId="{313D1DC1-7C7E-4E1A-AA2A-96A88F9A7C89}" srcOrd="1" destOrd="0" parTransId="{83055F18-175D-4DCE-A993-4D609D773DE0}" sibTransId="{403D9C69-694E-4F5C-AA27-146B83A23BFF}"/>
    <dgm:cxn modelId="{4A9364E6-8555-4722-84DF-A248750FE61F}" srcId="{B569DF07-037B-4431-9260-F72A40AF3E95}" destId="{4B6D0292-39D5-4829-86B5-5BDDD8A4896D}" srcOrd="4" destOrd="0" parTransId="{7C3149B4-323F-42EE-ABB4-4DF88141C215}" sibTransId="{553E2509-A968-49FD-8DE8-1DBE6B4E58D2}"/>
    <dgm:cxn modelId="{28A235FE-FEDD-498A-AFEC-822F86D9D43E}" type="presOf" srcId="{313D1DC1-7C7E-4E1A-AA2A-96A88F9A7C89}" destId="{EDA4CE98-DBD7-4057-9F64-C0CE33C906EB}" srcOrd="0" destOrd="0" presId="urn:microsoft.com/office/officeart/2005/8/layout/chevron1"/>
    <dgm:cxn modelId="{89FB281D-58E8-4781-904A-F4B522EBFF2B}" type="presOf" srcId="{4B6D0292-39D5-4829-86B5-5BDDD8A4896D}" destId="{D8C529EB-CB2D-4175-B082-934D813B3ABA}" srcOrd="0" destOrd="0" presId="urn:microsoft.com/office/officeart/2005/8/layout/chevron1"/>
    <dgm:cxn modelId="{0411AC6A-2815-41D9-97DA-87B3C4B49E0F}" type="presParOf" srcId="{3E05C02E-BE36-48C7-99D6-8957C0497AF3}" destId="{276CA2F3-44D8-4CE8-B561-B8FDF6DDAC98}" srcOrd="0" destOrd="0" presId="urn:microsoft.com/office/officeart/2005/8/layout/chevron1"/>
    <dgm:cxn modelId="{6451A47B-C6E3-4A4B-B99C-3CEE868346DF}" type="presParOf" srcId="{3E05C02E-BE36-48C7-99D6-8957C0497AF3}" destId="{031E0C65-131D-48C0-8E05-50B77C1D9565}" srcOrd="1" destOrd="0" presId="urn:microsoft.com/office/officeart/2005/8/layout/chevron1"/>
    <dgm:cxn modelId="{651EBDD0-CF69-4A0C-B93C-A99D5121AB50}" type="presParOf" srcId="{3E05C02E-BE36-48C7-99D6-8957C0497AF3}" destId="{EDA4CE98-DBD7-4057-9F64-C0CE33C906EB}" srcOrd="2" destOrd="0" presId="urn:microsoft.com/office/officeart/2005/8/layout/chevron1"/>
    <dgm:cxn modelId="{3538A1B7-693E-4954-9EE6-B981D1628544}" type="presParOf" srcId="{3E05C02E-BE36-48C7-99D6-8957C0497AF3}" destId="{1E45847E-AB87-44A1-9BE7-4E76AD388185}" srcOrd="3" destOrd="0" presId="urn:microsoft.com/office/officeart/2005/8/layout/chevron1"/>
    <dgm:cxn modelId="{E892DBE9-8207-4CAB-BFA1-26288A9C3ADE}" type="presParOf" srcId="{3E05C02E-BE36-48C7-99D6-8957C0497AF3}" destId="{E500AFFE-05F0-4644-8CA9-85AE59B2F558}" srcOrd="4" destOrd="0" presId="urn:microsoft.com/office/officeart/2005/8/layout/chevron1"/>
    <dgm:cxn modelId="{FB31B14A-C060-44BA-B14D-D3080F3DEF64}" type="presParOf" srcId="{3E05C02E-BE36-48C7-99D6-8957C0497AF3}" destId="{9D80AD6E-A96D-4705-8F79-5E6039C90A56}" srcOrd="5" destOrd="0" presId="urn:microsoft.com/office/officeart/2005/8/layout/chevron1"/>
    <dgm:cxn modelId="{1279D4DA-D313-4844-978E-723F86A5490C}" type="presParOf" srcId="{3E05C02E-BE36-48C7-99D6-8957C0497AF3}" destId="{E421237C-A8AB-471B-BD9A-00CF16E9A0ED}" srcOrd="6" destOrd="0" presId="urn:microsoft.com/office/officeart/2005/8/layout/chevron1"/>
    <dgm:cxn modelId="{40A689DB-8790-4033-B9B0-71B323BF87CB}" type="presParOf" srcId="{3E05C02E-BE36-48C7-99D6-8957C0497AF3}" destId="{8B6A4910-B938-42D0-9092-E64F5B9220E2}" srcOrd="7" destOrd="0" presId="urn:microsoft.com/office/officeart/2005/8/layout/chevron1"/>
    <dgm:cxn modelId="{7317E8FF-0FDA-40C8-B418-3C05A0A9FA8A}" type="presParOf" srcId="{3E05C02E-BE36-48C7-99D6-8957C0497AF3}" destId="{D8C529EB-CB2D-4175-B082-934D813B3ABA}" srcOrd="8" destOrd="0" presId="urn:microsoft.com/office/officeart/2005/8/layout/chevron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11918269" cy="768085"/>
        <a:chOff x="0" y="0"/>
        <a:chExt cx="11918269" cy="768085"/>
      </a:xfrm>
    </dsp:grpSpPr>
    <dsp:sp modelId="{276CA2F3-44D8-4CE8-B561-B8FDF6DDAC98}">
      <dsp:nvSpPr>
        <dsp:cNvPr id="3" name="燕尾形 2"/>
        <dsp:cNvSpPr/>
      </dsp:nvSpPr>
      <dsp:spPr bwMode="white">
        <a:xfrm>
          <a:off x="182869" y="0"/>
          <a:ext cx="2590928" cy="768085"/>
        </a:xfrm>
        <a:prstGeom prst="chevron">
          <a:avLst/>
        </a:prstGeom>
        <a:solidFill>
          <a:schemeClr val="accent1">
            <a:lumMod val="75000"/>
          </a:schemeClr>
        </a:solidFill>
        <a:ln>
          <a:solidFill>
            <a:schemeClr val="bg2"/>
          </a:solidFill>
        </a:ln>
        <a:effectLst/>
        <a:scene3d>
          <a:camera prst="orthographicFront"/>
          <a:lightRig rig="threePt" dir="t">
            <a:rot lat="0" lon="0" rev="7500000"/>
          </a:lightRig>
        </a:scene3d>
        <a:sp3d prstMaterial="plastic"/>
      </dsp:spPr>
      <dsp:style>
        <a:lnRef idx="0">
          <a:schemeClr val="lt1"/>
        </a:lnRef>
        <a:fillRef idx="3">
          <a:schemeClr val="accent1"/>
        </a:fillRef>
        <a:effectRef idx="2">
          <a:scrgbClr r="0" g="0" b="0"/>
        </a:effectRef>
        <a:fontRef idx="minor">
          <a:schemeClr val="lt1"/>
        </a:fontRef>
      </dsp:style>
      <dsp:txBody>
        <a:bodyPr lIns="36000" tIns="13335" rIns="13335" bIns="13335"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000" b="1" dirty="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临床前</a:t>
          </a:r>
        </a:p>
      </dsp:txBody>
      <dsp:txXfrm>
        <a:off x="182869" y="0"/>
        <a:ext cx="2590928" cy="768085"/>
      </dsp:txXfrm>
    </dsp:sp>
    <dsp:sp modelId="{EDA4CE98-DBD7-4057-9F64-C0CE33C906EB}">
      <dsp:nvSpPr>
        <dsp:cNvPr id="4" name="燕尾形 3"/>
        <dsp:cNvSpPr/>
      </dsp:nvSpPr>
      <dsp:spPr bwMode="white">
        <a:xfrm>
          <a:off x="2331835" y="0"/>
          <a:ext cx="2590928" cy="768085"/>
        </a:xfrm>
        <a:prstGeom prst="chevron">
          <a:avLst/>
        </a:prstGeom>
        <a:solidFill>
          <a:srgbClr val="1F578A"/>
        </a:solidFill>
        <a:ln>
          <a:solidFill>
            <a:schemeClr val="bg1"/>
          </a:solidFill>
        </a:ln>
        <a:effectLst/>
        <a:scene3d>
          <a:camera prst="orthographicFront"/>
          <a:lightRig rig="threePt" dir="t">
            <a:rot lat="0" lon="0" rev="7500000"/>
          </a:lightRig>
        </a:scene3d>
        <a:sp3d prstMaterial="plastic"/>
      </dsp:spPr>
      <dsp:style>
        <a:lnRef idx="0">
          <a:schemeClr val="lt1"/>
        </a:lnRef>
        <a:fillRef idx="3">
          <a:schemeClr val="accent1"/>
        </a:fillRef>
        <a:effectRef idx="2">
          <a:scrgbClr r="0" g="0" b="0"/>
        </a:effectRef>
        <a:fontRef idx="minor">
          <a:schemeClr val="lt1"/>
        </a:fontRef>
      </dsp:style>
      <dsp:txBody>
        <a:bodyPr lIns="36000" tIns="13335" rIns="13335" bIns="13335"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000" b="1" dirty="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临床一期</a:t>
          </a:r>
        </a:p>
      </dsp:txBody>
      <dsp:txXfrm>
        <a:off x="2331835" y="0"/>
        <a:ext cx="2590928" cy="768085"/>
      </dsp:txXfrm>
    </dsp:sp>
    <dsp:sp modelId="{E500AFFE-05F0-4644-8CA9-85AE59B2F558}">
      <dsp:nvSpPr>
        <dsp:cNvPr id="5" name="燕尾形 4"/>
        <dsp:cNvSpPr/>
      </dsp:nvSpPr>
      <dsp:spPr bwMode="white">
        <a:xfrm>
          <a:off x="4663670" y="0"/>
          <a:ext cx="2590928" cy="768085"/>
        </a:xfrm>
        <a:prstGeom prst="chevron">
          <a:avLst/>
        </a:prstGeom>
        <a:solidFill>
          <a:srgbClr val="206AAE"/>
        </a:solidFill>
        <a:ln>
          <a:solidFill>
            <a:schemeClr val="bg1"/>
          </a:solidFill>
        </a:ln>
        <a:effectLst/>
        <a:scene3d>
          <a:camera prst="orthographicFront"/>
          <a:lightRig rig="threePt" dir="t">
            <a:rot lat="0" lon="0" rev="7500000"/>
          </a:lightRig>
        </a:scene3d>
        <a:sp3d prstMaterial="plastic"/>
      </dsp:spPr>
      <dsp:style>
        <a:lnRef idx="0">
          <a:schemeClr val="lt1"/>
        </a:lnRef>
        <a:fillRef idx="3">
          <a:schemeClr val="accent1"/>
        </a:fillRef>
        <a:effectRef idx="2">
          <a:scrgbClr r="0" g="0" b="0"/>
        </a:effectRef>
        <a:fontRef idx="minor">
          <a:schemeClr val="lt1"/>
        </a:fontRef>
      </dsp:style>
      <dsp:txBody>
        <a:bodyPr lIns="36000" tIns="13335" rIns="13335" bIns="13335"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000" b="1" dirty="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临床二期</a:t>
          </a:r>
        </a:p>
      </dsp:txBody>
      <dsp:txXfrm>
        <a:off x="4663670" y="0"/>
        <a:ext cx="2590928" cy="768085"/>
      </dsp:txXfrm>
    </dsp:sp>
    <dsp:sp modelId="{E421237C-A8AB-471B-BD9A-00CF16E9A0ED}">
      <dsp:nvSpPr>
        <dsp:cNvPr id="6" name="燕尾形 5"/>
        <dsp:cNvSpPr/>
      </dsp:nvSpPr>
      <dsp:spPr bwMode="white">
        <a:xfrm>
          <a:off x="6995506" y="0"/>
          <a:ext cx="2590928" cy="768085"/>
        </a:xfrm>
        <a:prstGeom prst="chevron">
          <a:avLst/>
        </a:prstGeom>
        <a:solidFill>
          <a:srgbClr val="0F76D0"/>
        </a:solidFill>
        <a:ln>
          <a:solidFill>
            <a:schemeClr val="bg1"/>
          </a:solidFill>
        </a:ln>
        <a:effectLst/>
        <a:scene3d>
          <a:camera prst="orthographicFront"/>
          <a:lightRig rig="threePt" dir="t">
            <a:rot lat="0" lon="0" rev="7500000"/>
          </a:lightRig>
        </a:scene3d>
        <a:sp3d prstMaterial="plastic"/>
      </dsp:spPr>
      <dsp:style>
        <a:lnRef idx="0">
          <a:schemeClr val="lt1"/>
        </a:lnRef>
        <a:fillRef idx="3">
          <a:schemeClr val="accent1"/>
        </a:fillRef>
        <a:effectRef idx="2">
          <a:scrgbClr r="0" g="0" b="0"/>
        </a:effectRef>
        <a:fontRef idx="minor">
          <a:schemeClr val="lt1"/>
        </a:fontRef>
      </dsp:style>
      <dsp:txBody>
        <a:bodyPr lIns="36000" tIns="13335" rIns="13335" bIns="13335"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000" b="1" dirty="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临床三期</a:t>
          </a:r>
        </a:p>
      </dsp:txBody>
      <dsp:txXfrm>
        <a:off x="6995506" y="0"/>
        <a:ext cx="2590928" cy="768085"/>
      </dsp:txXfrm>
    </dsp:sp>
    <dsp:sp modelId="{D8C529EB-CB2D-4175-B082-934D813B3ABA}">
      <dsp:nvSpPr>
        <dsp:cNvPr id="7" name="燕尾形 6"/>
        <dsp:cNvSpPr/>
      </dsp:nvSpPr>
      <dsp:spPr bwMode="white">
        <a:xfrm>
          <a:off x="9327341" y="0"/>
          <a:ext cx="2590928" cy="768085"/>
        </a:xfrm>
        <a:prstGeom prst="chevron">
          <a:avLst/>
        </a:prstGeom>
        <a:solidFill>
          <a:schemeClr val="accent5">
            <a:lumMod val="60000"/>
            <a:lumOff val="40000"/>
          </a:schemeClr>
        </a:solidFill>
        <a:ln>
          <a:solidFill>
            <a:srgbClr val="FFFFFF"/>
          </a:solidFill>
        </a:ln>
        <a:effectLst/>
        <a:scene3d>
          <a:camera prst="orthographicFront"/>
          <a:lightRig rig="threePt" dir="t">
            <a:rot lat="0" lon="0" rev="7500000"/>
          </a:lightRig>
        </a:scene3d>
        <a:sp3d prstMaterial="plastic"/>
      </dsp:spPr>
      <dsp:style>
        <a:lnRef idx="0">
          <a:schemeClr val="lt1"/>
        </a:lnRef>
        <a:fillRef idx="3">
          <a:schemeClr val="accent1"/>
        </a:fillRef>
        <a:effectRef idx="2">
          <a:scrgbClr r="0" g="0" b="0"/>
        </a:effectRef>
        <a:fontRef idx="minor">
          <a:schemeClr val="lt1"/>
        </a:fontRef>
      </dsp:style>
      <dsp:txBody>
        <a:bodyPr lIns="36000" tIns="13335" rIns="13335" bIns="13335"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000" b="1" dirty="0">
              <a:solidFill>
                <a:srgbClr val="C00000"/>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已批准</a:t>
          </a:r>
          <a:r>
            <a:rPr lang="en-US" altLang="zh-CN" sz="1000" b="1" dirty="0">
              <a:solidFill>
                <a:srgbClr val="C00000"/>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a:t>
          </a:r>
          <a:r>
            <a:rPr lang="zh-CN" altLang="en-US" sz="1000" b="1" dirty="0">
              <a:solidFill>
                <a:srgbClr val="C00000"/>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审评中</a:t>
          </a:r>
        </a:p>
      </dsp:txBody>
      <dsp:txXfrm>
        <a:off x="9327341" y="0"/>
        <a:ext cx="2590928" cy="768085"/>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type="chevron" r:blip="" rot="180">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type="chevron" r:blip="" rot="180">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zh-CN" altLang="en-US"/>
          </a:p>
        </p:txBody>
      </p:sp>
      <p:sp>
        <p:nvSpPr>
          <p:cNvPr id="3" name="日期占位符 2"/>
          <p:cNvSpPr>
            <a:spLocks noGrp="1"/>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zh-CN" altLang="en-US"/>
          </a:p>
        </p:txBody>
      </p:sp>
      <p:sp>
        <p:nvSpPr>
          <p:cNvPr id="5" name="灯片编号占位符 4"/>
          <p:cNvSpPr>
            <a:spLocks noGrp="1"/>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B2579071-3CDE-46FE-915A-82DE5F09646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77D8ACBF-201E-454F-AB07-B5DB205FCBE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疗效一流，安全性最优</a:t>
            </a:r>
            <a:endParaRPr lang="zh-CN" altLang="en-US" dirty="0"/>
          </a:p>
        </p:txBody>
      </p:sp>
      <p:sp>
        <p:nvSpPr>
          <p:cNvPr id="4" name="灯片编号占位符 3"/>
          <p:cNvSpPr>
            <a:spLocks noGrp="1"/>
          </p:cNvSpPr>
          <p:nvPr>
            <p:ph type="sldNum" sz="quarter" idx="10"/>
          </p:nvPr>
        </p:nvSpPr>
        <p:spPr/>
        <p:txBody>
          <a:bodyPr/>
          <a:lstStyle/>
          <a:p>
            <a:fld id="{77D8ACBF-201E-454F-AB07-B5DB205FCBE2}"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特瑞普利单抗联合化疗是晚期驱动基因阴性非小细胞肺癌一线治疗的最优之选，疗效一流，安全可靠</a:t>
            </a:r>
            <a:endParaRPr lang="zh-CN" altLang="en-US" dirty="0"/>
          </a:p>
        </p:txBody>
      </p:sp>
      <p:sp>
        <p:nvSpPr>
          <p:cNvPr id="4" name="灯片编号占位符 3"/>
          <p:cNvSpPr>
            <a:spLocks noGrp="1"/>
          </p:cNvSpPr>
          <p:nvPr>
            <p:ph type="sldNum" sz="quarter" idx="10"/>
          </p:nvPr>
        </p:nvSpPr>
        <p:spPr/>
        <p:txBody>
          <a:bodyPr/>
          <a:lstStyle/>
          <a:p>
            <a:fld id="{77D8ACBF-201E-454F-AB07-B5DB205FCBE2}"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君实生物</a:t>
            </a:r>
            <a:r>
              <a:rPr lang="en-US" altLang="zh-CN" dirty="0" smtClean="0"/>
              <a:t>-</a:t>
            </a:r>
            <a:endParaRPr lang="en-US" altLang="zh-CN" dirty="0" smtClean="0"/>
          </a:p>
          <a:p>
            <a:r>
              <a:rPr lang="zh-CN" altLang="en-US" dirty="0" smtClean="0"/>
              <a:t>创新的先行者</a:t>
            </a:r>
            <a:r>
              <a:rPr lang="en-US" altLang="zh-CN" dirty="0" smtClean="0"/>
              <a:t>-</a:t>
            </a:r>
            <a:r>
              <a:rPr lang="zh-CN" altLang="en-US" dirty="0" smtClean="0"/>
              <a:t>中国第一个成功商业化的国产</a:t>
            </a:r>
            <a:r>
              <a:rPr lang="en-US" altLang="zh-CN" dirty="0" smtClean="0"/>
              <a:t>PD-1</a:t>
            </a:r>
            <a:r>
              <a:rPr lang="zh-CN" altLang="en-US" dirty="0" smtClean="0"/>
              <a:t>单抗</a:t>
            </a:r>
            <a:endParaRPr lang="en-US" altLang="zh-CN" dirty="0" smtClean="0"/>
          </a:p>
          <a:p>
            <a:r>
              <a:rPr lang="zh-CN" altLang="en-US" dirty="0" smtClean="0"/>
              <a:t>强大的研发能力</a:t>
            </a:r>
            <a:r>
              <a:rPr lang="en-US" altLang="zh-CN" dirty="0" smtClean="0"/>
              <a:t>-</a:t>
            </a:r>
            <a:r>
              <a:rPr lang="zh-CN" altLang="en-US" dirty="0" smtClean="0"/>
              <a:t>管线涉及肿瘤，代谢，自身免疫，神经系统等多个领域，共计</a:t>
            </a:r>
            <a:r>
              <a:rPr lang="en-US" altLang="zh-CN" dirty="0" smtClean="0"/>
              <a:t>45</a:t>
            </a:r>
            <a:r>
              <a:rPr lang="zh-CN" altLang="en-US" smtClean="0"/>
              <a:t>个候选</a:t>
            </a:r>
            <a:r>
              <a:rPr lang="zh-CN" altLang="en-US" dirty="0" smtClean="0"/>
              <a:t>药物</a:t>
            </a:r>
            <a:endParaRPr lang="en-US" altLang="zh-CN" dirty="0" smtClean="0"/>
          </a:p>
          <a:p>
            <a:r>
              <a:rPr lang="zh-CN" altLang="en-US" dirty="0" smtClean="0"/>
              <a:t>国际化的战略布局</a:t>
            </a:r>
            <a:r>
              <a:rPr lang="en-US" altLang="zh-CN" dirty="0" smtClean="0"/>
              <a:t>-</a:t>
            </a:r>
            <a:r>
              <a:rPr lang="zh-CN" altLang="en-US" dirty="0" smtClean="0"/>
              <a:t>北京，旧金山，上海，广州，马里兰建有研发和生产基地</a:t>
            </a:r>
            <a:endParaRPr lang="en-US" altLang="zh-CN" dirty="0" smtClean="0"/>
          </a:p>
          <a:p>
            <a:r>
              <a:rPr lang="zh-CN" altLang="en-US" dirty="0" smtClean="0"/>
              <a:t>抗击疫情一线</a:t>
            </a:r>
            <a:r>
              <a:rPr lang="en-US" altLang="zh-CN" dirty="0" smtClean="0"/>
              <a:t>-JS016</a:t>
            </a:r>
            <a:r>
              <a:rPr lang="zh-CN" altLang="en-US" dirty="0" smtClean="0"/>
              <a:t>新冠抗体在全球</a:t>
            </a:r>
            <a:r>
              <a:rPr lang="en-US" altLang="zh-CN" dirty="0" smtClean="0"/>
              <a:t>15</a:t>
            </a:r>
            <a:r>
              <a:rPr lang="zh-CN" altLang="en-US" dirty="0" smtClean="0"/>
              <a:t>个国家和地区获得紧急使用授权</a:t>
            </a:r>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823A497-A615-46E3-816B-72A8BF41ACA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171450" indent="-171450">
              <a:buFont typeface="Arial" panose="020B0604020202020204" pitchFamily="34" charset="0"/>
              <a:buChar char="•"/>
            </a:pPr>
            <a:r>
              <a:rPr lang="zh-CN" altLang="en-US" dirty="0" smtClean="0"/>
              <a:t>涵盖多种疾病领域，其中已经上市的就是公司的重磅产品拓益</a:t>
            </a:r>
            <a:r>
              <a:rPr lang="en-US" altLang="zh-CN" dirty="0" smtClean="0"/>
              <a:t>-</a:t>
            </a:r>
            <a:r>
              <a:rPr lang="zh-CN" altLang="en-US" dirty="0" smtClean="0"/>
              <a:t>特瑞普利单抗</a:t>
            </a:r>
            <a:endParaRPr lang="en-US" altLang="zh-CN"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3</a:t>
            </a:r>
            <a:r>
              <a:rPr lang="zh-CN" altLang="en-US" dirty="0" smtClean="0"/>
              <a:t>个方面，分享一下的内容</a:t>
            </a:r>
            <a:endParaRPr lang="zh-CN" altLang="en-US" dirty="0"/>
          </a:p>
        </p:txBody>
      </p:sp>
      <p:sp>
        <p:nvSpPr>
          <p:cNvPr id="4" name="灯片编号占位符 3"/>
          <p:cNvSpPr>
            <a:spLocks noGrp="1"/>
          </p:cNvSpPr>
          <p:nvPr>
            <p:ph type="sldNum" sz="quarter" idx="10"/>
          </p:nvPr>
        </p:nvSpPr>
        <p:spPr/>
        <p:txBody>
          <a:bodyPr/>
          <a:lstStyle/>
          <a:p>
            <a:fld id="{77D8ACBF-201E-454F-AB07-B5DB205FCBE2}"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在非小细胞肺癌的治疗中，免疫治疗的出现把</a:t>
            </a:r>
            <a:r>
              <a:rPr lang="en-US" altLang="zh-CN" dirty="0" smtClean="0"/>
              <a:t>NSCLC5</a:t>
            </a:r>
            <a:r>
              <a:rPr lang="zh-CN" altLang="en-US" dirty="0" smtClean="0"/>
              <a:t>年前的</a:t>
            </a:r>
            <a:r>
              <a:rPr lang="en-US" altLang="zh-CN" dirty="0" smtClean="0"/>
              <a:t>5.5%</a:t>
            </a:r>
            <a:r>
              <a:rPr lang="zh-CN" altLang="en-US" dirty="0" smtClean="0"/>
              <a:t>提升到了</a:t>
            </a:r>
            <a:r>
              <a:rPr lang="en-US" altLang="zh-CN" dirty="0" smtClean="0"/>
              <a:t>32%</a:t>
            </a:r>
            <a:r>
              <a:rPr lang="zh-CN" altLang="en-US" dirty="0" smtClean="0"/>
              <a:t>，足足有</a:t>
            </a:r>
            <a:r>
              <a:rPr lang="en-US" altLang="zh-CN" dirty="0" smtClean="0"/>
              <a:t>6</a:t>
            </a:r>
            <a:r>
              <a:rPr lang="zh-CN" altLang="en-US" dirty="0" smtClean="0"/>
              <a:t>倍之多，整体的</a:t>
            </a:r>
            <a:r>
              <a:rPr lang="en-US" altLang="zh-CN" dirty="0" smtClean="0"/>
              <a:t>OS</a:t>
            </a:r>
            <a:r>
              <a:rPr lang="zh-CN" altLang="en-US" dirty="0" smtClean="0"/>
              <a:t>也足足提高到了</a:t>
            </a:r>
            <a:r>
              <a:rPr lang="en-US" altLang="zh-CN" dirty="0" smtClean="0"/>
              <a:t>30</a:t>
            </a:r>
            <a:r>
              <a:rPr lang="zh-CN" altLang="en-US" dirty="0" smtClean="0"/>
              <a:t>个月，为</a:t>
            </a:r>
            <a:r>
              <a:rPr lang="en-US" altLang="zh-CN" dirty="0" smtClean="0"/>
              <a:t>NSCLC</a:t>
            </a:r>
            <a:r>
              <a:rPr lang="zh-CN" altLang="en-US" dirty="0" smtClean="0"/>
              <a:t>患者带来希望，显著改善晚期</a:t>
            </a:r>
            <a:r>
              <a:rPr lang="en-US" altLang="zh-CN" dirty="0" smtClean="0"/>
              <a:t>NSCLC</a:t>
            </a:r>
            <a:r>
              <a:rPr lang="zh-CN" altLang="en-US" dirty="0" smtClean="0"/>
              <a:t>的长期生存。</a:t>
            </a:r>
            <a:endParaRPr lang="zh-CN" altLang="en-US" dirty="0"/>
          </a:p>
        </p:txBody>
      </p:sp>
      <p:sp>
        <p:nvSpPr>
          <p:cNvPr id="4" name="灯片编号占位符 3"/>
          <p:cNvSpPr>
            <a:spLocks noGrp="1"/>
          </p:cNvSpPr>
          <p:nvPr>
            <p:ph type="sldNum" sz="quarter" idx="5"/>
          </p:nvPr>
        </p:nvSpPr>
        <p:spPr/>
        <p:txBody>
          <a:bodyPr/>
          <a:lstStyle/>
          <a:p>
            <a:fld id="{77D8ACBF-201E-454F-AB07-B5DB205FCBE2}"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简单回顾一下特瑞普利单抗的作用机制</a:t>
            </a:r>
            <a:endParaRPr lang="zh-CN" altLang="en-US" dirty="0"/>
          </a:p>
        </p:txBody>
      </p:sp>
      <p:sp>
        <p:nvSpPr>
          <p:cNvPr id="4" name="灯片编号占位符 3"/>
          <p:cNvSpPr>
            <a:spLocks noGrp="1"/>
          </p:cNvSpPr>
          <p:nvPr>
            <p:ph type="sldNum" sz="quarter" idx="10"/>
          </p:nvPr>
        </p:nvSpPr>
        <p:spPr/>
        <p:txBody>
          <a:bodyPr/>
          <a:lstStyle/>
          <a:p>
            <a:fld id="{77D8ACBF-201E-454F-AB07-B5DB205FCBE2}"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608965" rtl="0" eaLnBrk="1" fontAlgn="auto" latinLnBrk="0" hangingPunct="1">
              <a:lnSpc>
                <a:spcPct val="100000"/>
              </a:lnSpc>
              <a:spcBef>
                <a:spcPts val="0"/>
              </a:spcBef>
              <a:spcAft>
                <a:spcPts val="0"/>
              </a:spcAft>
              <a:buClrTx/>
              <a:buSzTx/>
              <a:buFontTx/>
              <a:buNone/>
              <a:defRPr/>
            </a:pPr>
            <a:r>
              <a:rPr lang="zh-CN" altLang="en-US" b="0" dirty="0">
                <a:solidFill>
                  <a:schemeClr val="tx1"/>
                </a:solidFill>
              </a:rPr>
              <a:t>今天介绍的特瑞普利单抗，是完全具有自主知识产权，属于</a:t>
            </a:r>
            <a:r>
              <a:rPr kumimoji="0" lang="en-US" altLang="zh-CN" sz="12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sym typeface="微软雅黑" panose="020B0503020204020204" charset="-122"/>
              </a:rPr>
              <a:t>IgG4/Kappa</a:t>
            </a:r>
            <a:r>
              <a:rPr kumimoji="0" lang="zh-CN" altLang="en-US" sz="12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sym typeface="微软雅黑" panose="020B0503020204020204" charset="-122"/>
              </a:rPr>
              <a:t>亚型的</a:t>
            </a:r>
            <a:r>
              <a:rPr kumimoji="0" lang="en-US" altLang="zh-CN" sz="12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sym typeface="微软雅黑" panose="020B0503020204020204" charset="-122"/>
              </a:rPr>
              <a:t>PD-1</a:t>
            </a:r>
            <a:r>
              <a:rPr kumimoji="0" lang="zh-CN" altLang="en-US" sz="12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sym typeface="微软雅黑" panose="020B0503020204020204" charset="-122"/>
              </a:rPr>
              <a:t>抗体，具有全新</a:t>
            </a:r>
            <a:r>
              <a:rPr kumimoji="0" lang="en-US" altLang="zh-CN" sz="12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sym typeface="微软雅黑" panose="020B0503020204020204" charset="-122"/>
              </a:rPr>
              <a:t>CDR</a:t>
            </a:r>
            <a:r>
              <a:rPr kumimoji="0" lang="zh-CN" altLang="en-US" sz="12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sym typeface="微软雅黑" panose="020B0503020204020204" charset="-122"/>
              </a:rPr>
              <a:t>序列，独特结合位点，主要结合</a:t>
            </a:r>
            <a:r>
              <a:rPr kumimoji="0" lang="en-US" altLang="zh-CN" sz="12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sym typeface="微软雅黑" panose="020B0503020204020204" charset="-122"/>
              </a:rPr>
              <a:t>PD-1FG</a:t>
            </a:r>
            <a:r>
              <a:rPr kumimoji="0" lang="zh-CN" altLang="en-US" sz="12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sym typeface="微软雅黑" panose="020B0503020204020204" charset="-122"/>
              </a:rPr>
              <a:t>环，具有高亲和力特点，能够牢固地结合其特异抗原</a:t>
            </a:r>
            <a:r>
              <a:rPr kumimoji="0" lang="en-US" altLang="zh-CN" sz="12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sym typeface="微软雅黑" panose="020B0503020204020204" charset="-122"/>
              </a:rPr>
              <a:t>PD-1</a:t>
            </a:r>
            <a:r>
              <a:rPr kumimoji="0" lang="zh-CN" altLang="en-US" sz="12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sym typeface="微软雅黑" panose="020B0503020204020204" charset="-122"/>
              </a:rPr>
              <a:t>受体，并更好地与</a:t>
            </a:r>
            <a:r>
              <a:rPr kumimoji="0" lang="en-US" altLang="zh-CN" sz="12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sym typeface="微软雅黑" panose="020B0503020204020204" charset="-122"/>
              </a:rPr>
              <a:t>PD-L1</a:t>
            </a:r>
            <a:r>
              <a:rPr kumimoji="0" lang="zh-CN" altLang="en-US" sz="12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sym typeface="微软雅黑" panose="020B0503020204020204" charset="-122"/>
              </a:rPr>
              <a:t>和</a:t>
            </a:r>
            <a:r>
              <a:rPr kumimoji="0" lang="en-US" altLang="zh-CN" sz="12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sym typeface="微软雅黑" panose="020B0503020204020204" charset="-122"/>
              </a:rPr>
              <a:t>PD-L2</a:t>
            </a:r>
            <a:r>
              <a:rPr kumimoji="0" lang="zh-CN" altLang="en-US" sz="12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sym typeface="微软雅黑" panose="020B0503020204020204" charset="-122"/>
              </a:rPr>
              <a:t>在肿瘤细胞上的结合竞争；同时，特瑞普利单抗能对</a:t>
            </a:r>
            <a:r>
              <a:rPr kumimoji="0" lang="en-US" altLang="zh-CN" sz="12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sym typeface="微软雅黑" panose="020B0503020204020204" charset="-122"/>
              </a:rPr>
              <a:t>PD-1</a:t>
            </a:r>
            <a:r>
              <a:rPr kumimoji="0" lang="zh-CN" altLang="en-US" sz="12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sym typeface="微软雅黑" panose="020B0503020204020204" charset="-122"/>
              </a:rPr>
              <a:t>受体有</a:t>
            </a:r>
            <a:r>
              <a:rPr kumimoji="0" lang="zh-CN" altLang="en-US"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sym typeface="微软雅黑" panose="020B0503020204020204" charset="-122"/>
              </a:rPr>
              <a:t>强劲诱导受体内吞的特殊作用，通过这两张</a:t>
            </a:r>
            <a:r>
              <a:rPr kumimoji="0" lang="zh-CN" altLang="en-US" sz="12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sym typeface="微软雅黑" panose="020B0503020204020204" charset="-122"/>
              </a:rPr>
              <a:t>免疫荧光染色结果可以看到，随着特瑞普利单抗与</a:t>
            </a:r>
            <a:r>
              <a:rPr kumimoji="0" lang="en-US" altLang="zh-CN" sz="12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sym typeface="微软雅黑" panose="020B0503020204020204" charset="-122"/>
              </a:rPr>
              <a:t>T</a:t>
            </a:r>
            <a:r>
              <a:rPr kumimoji="0" lang="zh-CN" altLang="en-US" sz="12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sym typeface="微软雅黑" panose="020B0503020204020204" charset="-122"/>
              </a:rPr>
              <a:t>细胞表面的</a:t>
            </a:r>
            <a:r>
              <a:rPr kumimoji="0" lang="en-US" altLang="zh-CN" sz="12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sym typeface="微软雅黑" panose="020B0503020204020204" charset="-122"/>
              </a:rPr>
              <a:t>PD-1</a:t>
            </a:r>
            <a:r>
              <a:rPr kumimoji="0" lang="zh-CN" altLang="en-US" sz="12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sym typeface="微软雅黑" panose="020B0503020204020204" charset="-122"/>
              </a:rPr>
              <a:t>进行结合后，染色后看到，</a:t>
            </a:r>
            <a:r>
              <a:rPr kumimoji="0" lang="en-US" altLang="zh-CN" sz="12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sym typeface="微软雅黑" panose="020B0503020204020204" charset="-122"/>
              </a:rPr>
              <a:t>PD-1</a:t>
            </a:r>
            <a:r>
              <a:rPr kumimoji="0" lang="zh-CN" altLang="en-US" sz="12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sym typeface="微软雅黑" panose="020B0503020204020204" charset="-122"/>
              </a:rPr>
              <a:t>从细胞表面进入到了胞内。</a:t>
            </a:r>
            <a:endParaRPr kumimoji="0" lang="zh-CN" altLang="en-US" sz="12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sym typeface="微软雅黑" panose="020B0503020204020204" charset="-122"/>
            </a:endParaRPr>
          </a:p>
          <a:p>
            <a:endParaRPr lang="zh-CN" altLang="en-US" dirty="0"/>
          </a:p>
        </p:txBody>
      </p:sp>
      <p:sp>
        <p:nvSpPr>
          <p:cNvPr id="4" name="灯片编号占位符 3"/>
          <p:cNvSpPr>
            <a:spLocks noGrp="1"/>
          </p:cNvSpPr>
          <p:nvPr>
            <p:ph type="sldNum" sz="quarter" idx="5"/>
          </p:nvPr>
        </p:nvSpPr>
        <p:spPr/>
        <p:txBody>
          <a:bodyPr/>
          <a:lstStyle/>
          <a:p>
            <a:fld id="{39708C33-0642-4895-A621-B61E8FB77333}"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来自同一个实验室的体外实验，特瑞普利抗体诱导的</a:t>
            </a:r>
            <a:r>
              <a:rPr lang="en-US" altLang="zh-CN" dirty="0" smtClean="0"/>
              <a:t>PD-1</a:t>
            </a:r>
            <a:r>
              <a:rPr lang="zh-CN" altLang="en-US" dirty="0" smtClean="0"/>
              <a:t>内吞效应强于</a:t>
            </a:r>
            <a:r>
              <a:rPr lang="en-US" altLang="zh-CN" dirty="0" smtClean="0"/>
              <a:t>O</a:t>
            </a:r>
            <a:r>
              <a:rPr lang="zh-CN" altLang="en-US" dirty="0" smtClean="0"/>
              <a:t>药和</a:t>
            </a:r>
            <a:r>
              <a:rPr lang="en-US" altLang="zh-CN" dirty="0" smtClean="0"/>
              <a:t>K</a:t>
            </a:r>
            <a:r>
              <a:rPr lang="zh-CN" altLang="en-US" dirty="0" smtClean="0"/>
              <a:t>药，临床中进一步证实，内吞效应下调了膜表面的</a:t>
            </a:r>
            <a:r>
              <a:rPr lang="en-US" altLang="zh-CN" dirty="0" smtClean="0"/>
              <a:t>PD-1</a:t>
            </a:r>
            <a:r>
              <a:rPr lang="zh-CN" altLang="en-US" dirty="0" smtClean="0"/>
              <a:t>表达，使肿瘤</a:t>
            </a:r>
            <a:r>
              <a:rPr lang="zh-CN" altLang="en-US" dirty="0" smtClean="0"/>
              <a:t>缓解时间更</a:t>
            </a:r>
            <a:r>
              <a:rPr lang="zh-CN" altLang="en-US" dirty="0" smtClean="0"/>
              <a:t>持久。</a:t>
            </a:r>
            <a:endParaRPr lang="zh-CN" altLang="en-US" dirty="0"/>
          </a:p>
        </p:txBody>
      </p:sp>
      <p:sp>
        <p:nvSpPr>
          <p:cNvPr id="4" name="灯片编号占位符 3"/>
          <p:cNvSpPr>
            <a:spLocks noGrp="1"/>
          </p:cNvSpPr>
          <p:nvPr>
            <p:ph type="sldNum" sz="quarter" idx="10"/>
          </p:nvPr>
        </p:nvSpPr>
        <p:spPr/>
        <p:txBody>
          <a:bodyPr/>
          <a:lstStyle/>
          <a:p>
            <a:fld id="{77D8ACBF-201E-454F-AB07-B5DB205FCBE2}"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着重介绍特瑞普利单抗在晚期非小细胞肺癌的临床研究进展</a:t>
            </a:r>
            <a:endParaRPr lang="zh-CN" altLang="en-US" dirty="0"/>
          </a:p>
        </p:txBody>
      </p:sp>
      <p:sp>
        <p:nvSpPr>
          <p:cNvPr id="4" name="灯片编号占位符 3"/>
          <p:cNvSpPr>
            <a:spLocks noGrp="1"/>
          </p:cNvSpPr>
          <p:nvPr>
            <p:ph type="sldNum" sz="quarter" idx="10"/>
          </p:nvPr>
        </p:nvSpPr>
        <p:spPr/>
        <p:txBody>
          <a:bodyPr/>
          <a:lstStyle/>
          <a:p>
            <a:fld id="{77D8ACBF-201E-454F-AB07-B5DB205FCBE2}"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接下来重点介绍一下</a:t>
            </a:r>
            <a:r>
              <a:rPr lang="en-US" altLang="zh-CN" dirty="0" smtClean="0"/>
              <a:t>3</a:t>
            </a:r>
            <a:r>
              <a:rPr lang="zh-CN" altLang="en-US" dirty="0" smtClean="0"/>
              <a:t>月</a:t>
            </a:r>
            <a:r>
              <a:rPr lang="en-US" altLang="zh-CN" dirty="0" smtClean="0"/>
              <a:t>16</a:t>
            </a:r>
            <a:r>
              <a:rPr lang="zh-CN" altLang="en-US" dirty="0" smtClean="0"/>
              <a:t>日</a:t>
            </a:r>
            <a:r>
              <a:rPr lang="en-US" altLang="zh-CN" dirty="0" smtClean="0"/>
              <a:t>ASCO</a:t>
            </a:r>
            <a:r>
              <a:rPr lang="zh-CN" altLang="en-US" dirty="0" smtClean="0"/>
              <a:t>月度全体会议系列重磅更新的</a:t>
            </a:r>
            <a:r>
              <a:rPr lang="en-US" altLang="zh-CN" dirty="0" smtClean="0"/>
              <a:t>Choice-01</a:t>
            </a:r>
            <a:r>
              <a:rPr lang="zh-CN" altLang="en-US" dirty="0" smtClean="0"/>
              <a:t>数据，该系列每月全球投稿中，只有两篇入选。</a:t>
            </a:r>
            <a:r>
              <a:rPr lang="en-US" altLang="zh-CN" sz="1200" b="0" i="0" kern="1200" dirty="0" smtClean="0">
                <a:solidFill>
                  <a:schemeClr val="tx1"/>
                </a:solidFill>
                <a:effectLst/>
                <a:latin typeface="+mn-lt"/>
                <a:ea typeface="+mn-ea"/>
                <a:cs typeface="+mn-cs"/>
              </a:rPr>
              <a:t>CHOICE-01</a:t>
            </a:r>
            <a:r>
              <a:rPr lang="zh-CN" altLang="en-US" sz="1200" b="0" i="0" kern="1200" dirty="0" smtClean="0">
                <a:solidFill>
                  <a:schemeClr val="tx1"/>
                </a:solidFill>
                <a:effectLst/>
                <a:latin typeface="+mn-lt"/>
                <a:ea typeface="+mn-ea"/>
                <a:cs typeface="+mn-cs"/>
              </a:rPr>
              <a:t>研究是一项评估特瑞普利单抗联合</a:t>
            </a:r>
            <a:r>
              <a:rPr lang="en-US" altLang="zh-CN" sz="1200" b="0" i="0" kern="1200" dirty="0" smtClean="0">
                <a:solidFill>
                  <a:schemeClr val="tx1"/>
                </a:solidFill>
                <a:effectLst/>
                <a:latin typeface="+mn-lt"/>
                <a:ea typeface="+mn-ea"/>
                <a:cs typeface="+mn-cs"/>
              </a:rPr>
              <a:t>/</a:t>
            </a:r>
            <a:r>
              <a:rPr lang="zh-CN" altLang="en-US" sz="1200" b="0" i="0" kern="1200" dirty="0" smtClean="0">
                <a:solidFill>
                  <a:schemeClr val="tx1"/>
                </a:solidFill>
                <a:effectLst/>
                <a:latin typeface="+mn-lt"/>
                <a:ea typeface="+mn-ea"/>
                <a:cs typeface="+mn-cs"/>
              </a:rPr>
              <a:t>不联合标准化疗用于晚期一线驱动基因阴性鳞状及非鳞状</a:t>
            </a:r>
            <a:r>
              <a:rPr lang="en-US" altLang="zh-CN" sz="1200" b="0" i="0" kern="1200" dirty="0" smtClean="0">
                <a:solidFill>
                  <a:schemeClr val="tx1"/>
                </a:solidFill>
                <a:effectLst/>
                <a:latin typeface="+mn-lt"/>
                <a:ea typeface="+mn-ea"/>
                <a:cs typeface="+mn-cs"/>
              </a:rPr>
              <a:t>NSCLC</a:t>
            </a:r>
            <a:r>
              <a:rPr lang="zh-CN" altLang="en-US" sz="1200" b="0" i="0" kern="1200" dirty="0" smtClean="0">
                <a:solidFill>
                  <a:schemeClr val="tx1"/>
                </a:solidFill>
                <a:effectLst/>
                <a:latin typeface="+mn-lt"/>
                <a:ea typeface="+mn-ea"/>
                <a:cs typeface="+mn-cs"/>
              </a:rPr>
              <a:t>疗效和安全性的多中心</a:t>
            </a:r>
            <a:r>
              <a:rPr lang="en-US" altLang="zh-CN" sz="1200" b="0" i="0" kern="1200" dirty="0" smtClean="0">
                <a:solidFill>
                  <a:schemeClr val="tx1"/>
                </a:solidFill>
                <a:effectLst/>
                <a:latin typeface="+mn-lt"/>
                <a:ea typeface="+mn-ea"/>
                <a:cs typeface="+mn-cs"/>
              </a:rPr>
              <a:t>Ⅲ</a:t>
            </a:r>
            <a:r>
              <a:rPr lang="zh-CN" altLang="en-US" sz="1200" b="0" i="0" kern="1200" dirty="0" smtClean="0">
                <a:solidFill>
                  <a:schemeClr val="tx1"/>
                </a:solidFill>
                <a:effectLst/>
                <a:latin typeface="+mn-lt"/>
                <a:ea typeface="+mn-ea"/>
                <a:cs typeface="+mn-cs"/>
              </a:rPr>
              <a:t>期临床研究。</a:t>
            </a:r>
            <a:endParaRPr lang="zh-CN" altLang="en-US" dirty="0"/>
          </a:p>
        </p:txBody>
      </p:sp>
      <p:sp>
        <p:nvSpPr>
          <p:cNvPr id="4" name="灯片编号占位符 3"/>
          <p:cNvSpPr>
            <a:spLocks noGrp="1"/>
          </p:cNvSpPr>
          <p:nvPr>
            <p:ph type="sldNum" sz="quarter" idx="10"/>
          </p:nvPr>
        </p:nvSpPr>
        <p:spPr/>
        <p:txBody>
          <a:bodyPr/>
          <a:lstStyle/>
          <a:p>
            <a:fld id="{77D8ACBF-201E-454F-AB07-B5DB205FCBE2}"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kern="1200" dirty="0" smtClean="0">
                <a:solidFill>
                  <a:schemeClr val="tx1"/>
                </a:solidFill>
                <a:effectLst/>
                <a:latin typeface="+mn-lt"/>
                <a:ea typeface="+mn-ea"/>
                <a:cs typeface="+mn-cs"/>
              </a:rPr>
              <a:t>CHOICE-01</a:t>
            </a:r>
            <a:r>
              <a:rPr lang="zh-CN" altLang="en-US" sz="1200" b="0" i="0" kern="1200" dirty="0" smtClean="0">
                <a:solidFill>
                  <a:schemeClr val="tx1"/>
                </a:solidFill>
                <a:effectLst/>
                <a:latin typeface="+mn-lt"/>
                <a:ea typeface="+mn-ea"/>
                <a:cs typeface="+mn-cs"/>
              </a:rPr>
              <a:t>研究纳入全国</a:t>
            </a:r>
            <a:r>
              <a:rPr lang="en-US" altLang="zh-CN" sz="1200" b="0" i="0" kern="1200" dirty="0" smtClean="0">
                <a:solidFill>
                  <a:schemeClr val="tx1"/>
                </a:solidFill>
                <a:effectLst/>
                <a:latin typeface="+mn-lt"/>
                <a:ea typeface="+mn-ea"/>
                <a:cs typeface="+mn-cs"/>
              </a:rPr>
              <a:t>63</a:t>
            </a:r>
            <a:r>
              <a:rPr lang="zh-CN" altLang="en-US" sz="1200" b="0" i="0" kern="1200" dirty="0" smtClean="0">
                <a:solidFill>
                  <a:schemeClr val="tx1"/>
                </a:solidFill>
                <a:effectLst/>
                <a:latin typeface="+mn-lt"/>
                <a:ea typeface="+mn-ea"/>
                <a:cs typeface="+mn-cs"/>
              </a:rPr>
              <a:t>家中心</a:t>
            </a:r>
            <a:r>
              <a:rPr lang="en-US" altLang="zh-CN" sz="1200" b="0" i="0" kern="1200" dirty="0" smtClean="0">
                <a:solidFill>
                  <a:schemeClr val="tx1"/>
                </a:solidFill>
                <a:effectLst/>
                <a:latin typeface="+mn-lt"/>
                <a:ea typeface="+mn-ea"/>
                <a:cs typeface="+mn-cs"/>
              </a:rPr>
              <a:t>465</a:t>
            </a:r>
            <a:r>
              <a:rPr lang="zh-CN" altLang="en-US" sz="1200" b="0" i="0" kern="1200" dirty="0" smtClean="0">
                <a:solidFill>
                  <a:schemeClr val="tx1"/>
                </a:solidFill>
                <a:effectLst/>
                <a:latin typeface="+mn-lt"/>
                <a:ea typeface="+mn-ea"/>
                <a:cs typeface="+mn-cs"/>
              </a:rPr>
              <a:t>例未经治疗的、无表皮生长因子受体（</a:t>
            </a:r>
            <a:r>
              <a:rPr lang="en-US" altLang="zh-CN" sz="1200" b="0" i="0" kern="1200" dirty="0" smtClean="0">
                <a:solidFill>
                  <a:schemeClr val="tx1"/>
                </a:solidFill>
                <a:effectLst/>
                <a:latin typeface="+mn-lt"/>
                <a:ea typeface="+mn-ea"/>
                <a:cs typeface="+mn-cs"/>
              </a:rPr>
              <a:t>EGFR</a:t>
            </a:r>
            <a:r>
              <a:rPr lang="zh-CN" altLang="en-US" sz="1200" b="0" i="0" kern="1200" dirty="0" smtClean="0">
                <a:solidFill>
                  <a:schemeClr val="tx1"/>
                </a:solidFill>
                <a:effectLst/>
                <a:latin typeface="+mn-lt"/>
                <a:ea typeface="+mn-ea"/>
                <a:cs typeface="+mn-cs"/>
              </a:rPr>
              <a:t>）基因敏感突变及间变性淋巴瘤激酶（</a:t>
            </a:r>
            <a:r>
              <a:rPr lang="en-US" altLang="zh-CN" sz="1200" b="0" i="0" kern="1200" dirty="0" smtClean="0">
                <a:solidFill>
                  <a:schemeClr val="tx1"/>
                </a:solidFill>
                <a:effectLst/>
                <a:latin typeface="+mn-lt"/>
                <a:ea typeface="+mn-ea"/>
                <a:cs typeface="+mn-cs"/>
              </a:rPr>
              <a:t>ALK</a:t>
            </a:r>
            <a:r>
              <a:rPr lang="zh-CN" altLang="en-US" sz="1200" b="0" i="0" kern="1200" dirty="0" smtClean="0">
                <a:solidFill>
                  <a:schemeClr val="tx1"/>
                </a:solidFill>
                <a:effectLst/>
                <a:latin typeface="+mn-lt"/>
                <a:ea typeface="+mn-ea"/>
                <a:cs typeface="+mn-cs"/>
              </a:rPr>
              <a:t>）基因融合的</a:t>
            </a:r>
            <a:r>
              <a:rPr lang="en-US" altLang="zh-CN" sz="1200" b="0" i="0" kern="1200" dirty="0" err="1" smtClean="0">
                <a:solidFill>
                  <a:schemeClr val="tx1"/>
                </a:solidFill>
                <a:effectLst/>
                <a:latin typeface="+mn-lt"/>
                <a:ea typeface="+mn-ea"/>
                <a:cs typeface="+mn-cs"/>
              </a:rPr>
              <a:t>ⅢB~Ⅳ</a:t>
            </a:r>
            <a:r>
              <a:rPr lang="zh-CN" altLang="en-US" sz="1200" b="0" i="0" kern="1200" dirty="0" smtClean="0">
                <a:solidFill>
                  <a:schemeClr val="tx1"/>
                </a:solidFill>
                <a:effectLst/>
                <a:latin typeface="+mn-lt"/>
                <a:ea typeface="+mn-ea"/>
                <a:cs typeface="+mn-cs"/>
              </a:rPr>
              <a:t>期鳞癌</a:t>
            </a:r>
            <a:r>
              <a:rPr lang="en-US" altLang="zh-CN" sz="1200" b="0" i="0" kern="1200" dirty="0" smtClean="0">
                <a:solidFill>
                  <a:schemeClr val="tx1"/>
                </a:solidFill>
                <a:effectLst/>
                <a:latin typeface="+mn-lt"/>
                <a:ea typeface="+mn-ea"/>
                <a:cs typeface="+mn-cs"/>
              </a:rPr>
              <a:t>/</a:t>
            </a:r>
            <a:r>
              <a:rPr lang="zh-CN" altLang="en-US" sz="1200" b="0" i="0" kern="1200" dirty="0" smtClean="0">
                <a:solidFill>
                  <a:schemeClr val="tx1"/>
                </a:solidFill>
                <a:effectLst/>
                <a:latin typeface="+mn-lt"/>
                <a:ea typeface="+mn-ea"/>
                <a:cs typeface="+mn-cs"/>
              </a:rPr>
              <a:t>非鳞癌</a:t>
            </a:r>
            <a:r>
              <a:rPr lang="en-US" altLang="zh-CN" sz="1200" b="0" i="0" kern="1200" dirty="0" smtClean="0">
                <a:solidFill>
                  <a:schemeClr val="tx1"/>
                </a:solidFill>
                <a:effectLst/>
                <a:latin typeface="+mn-lt"/>
                <a:ea typeface="+mn-ea"/>
                <a:cs typeface="+mn-cs"/>
              </a:rPr>
              <a:t>NSCLC</a:t>
            </a:r>
            <a:r>
              <a:rPr lang="zh-CN" altLang="en-US" sz="1200" b="0" i="0" kern="1200" dirty="0" smtClean="0">
                <a:solidFill>
                  <a:schemeClr val="tx1"/>
                </a:solidFill>
                <a:effectLst/>
                <a:latin typeface="+mn-lt"/>
                <a:ea typeface="+mn-ea"/>
                <a:cs typeface="+mn-cs"/>
              </a:rPr>
              <a:t>患者，按</a:t>
            </a:r>
            <a:r>
              <a:rPr lang="en-US" altLang="zh-CN" sz="1200" b="0" i="0" kern="1200" dirty="0" smtClean="0">
                <a:solidFill>
                  <a:schemeClr val="tx1"/>
                </a:solidFill>
                <a:effectLst/>
                <a:latin typeface="+mn-lt"/>
                <a:ea typeface="+mn-ea"/>
                <a:cs typeface="+mn-cs"/>
              </a:rPr>
              <a:t>2:1</a:t>
            </a:r>
            <a:r>
              <a:rPr lang="zh-CN" altLang="en-US" sz="1200" b="0" i="0" kern="1200" dirty="0" smtClean="0">
                <a:solidFill>
                  <a:schemeClr val="tx1"/>
                </a:solidFill>
                <a:effectLst/>
                <a:latin typeface="+mn-lt"/>
                <a:ea typeface="+mn-ea"/>
                <a:cs typeface="+mn-cs"/>
              </a:rPr>
              <a:t>分别接受特瑞普利单抗联合化疗或安慰剂联合化疗治疗。期间安慰剂组患者若出现疾病进展允许交叉接受特瑞普利单抗继续治疗。</a:t>
            </a:r>
            <a:endParaRPr lang="en-US" altLang="zh-CN" sz="1200" b="0" i="0" kern="1200" dirty="0" smtClean="0">
              <a:solidFill>
                <a:schemeClr val="tx1"/>
              </a:solidFill>
              <a:effectLst/>
              <a:latin typeface="+mn-lt"/>
              <a:ea typeface="+mn-ea"/>
              <a:cs typeface="+mn-cs"/>
            </a:endParaRPr>
          </a:p>
          <a:p>
            <a:r>
              <a:rPr lang="zh-CN" altLang="en-US" sz="1200" b="0" i="0" kern="1200" dirty="0" smtClean="0">
                <a:solidFill>
                  <a:schemeClr val="tx1"/>
                </a:solidFill>
                <a:effectLst/>
                <a:latin typeface="+mn-lt"/>
                <a:ea typeface="+mn-ea"/>
                <a:cs typeface="+mn-cs"/>
              </a:rPr>
              <a:t>主要终点为研究者评估的</a:t>
            </a:r>
            <a:r>
              <a:rPr lang="en-US" altLang="zh-CN" sz="1200" b="0" i="0" kern="1200" dirty="0" smtClean="0">
                <a:solidFill>
                  <a:schemeClr val="tx1"/>
                </a:solidFill>
                <a:effectLst/>
                <a:latin typeface="+mn-lt"/>
                <a:ea typeface="+mn-ea"/>
                <a:cs typeface="+mn-cs"/>
              </a:rPr>
              <a:t>PFS</a:t>
            </a:r>
            <a:r>
              <a:rPr lang="zh-CN" altLang="en-US" sz="1200" b="0" i="0" kern="1200" dirty="0" smtClean="0">
                <a:solidFill>
                  <a:schemeClr val="tx1"/>
                </a:solidFill>
                <a:effectLst/>
                <a:latin typeface="+mn-lt"/>
                <a:ea typeface="+mn-ea"/>
                <a:cs typeface="+mn-cs"/>
              </a:rPr>
              <a:t>；次要终点包括盲态独立评审委员会（</a:t>
            </a:r>
            <a:r>
              <a:rPr lang="en-US" altLang="zh-CN" sz="1200" b="0" i="0" kern="1200" dirty="0" smtClean="0">
                <a:solidFill>
                  <a:schemeClr val="tx1"/>
                </a:solidFill>
                <a:effectLst/>
                <a:latin typeface="+mn-lt"/>
                <a:ea typeface="+mn-ea"/>
                <a:cs typeface="+mn-cs"/>
              </a:rPr>
              <a:t>BIRC</a:t>
            </a:r>
            <a:r>
              <a:rPr lang="zh-CN" altLang="en-US" sz="1200" b="0" i="0" kern="1200" dirty="0" smtClean="0">
                <a:solidFill>
                  <a:schemeClr val="tx1"/>
                </a:solidFill>
                <a:effectLst/>
                <a:latin typeface="+mn-lt"/>
                <a:ea typeface="+mn-ea"/>
                <a:cs typeface="+mn-cs"/>
              </a:rPr>
              <a:t>）评估的</a:t>
            </a:r>
            <a:r>
              <a:rPr lang="en-US" altLang="zh-CN" sz="1200" b="0" i="0" kern="1200" dirty="0" smtClean="0">
                <a:solidFill>
                  <a:schemeClr val="tx1"/>
                </a:solidFill>
                <a:effectLst/>
                <a:latin typeface="+mn-lt"/>
                <a:ea typeface="+mn-ea"/>
                <a:cs typeface="+mn-cs"/>
              </a:rPr>
              <a:t>OS</a:t>
            </a:r>
            <a:r>
              <a:rPr lang="zh-CN" altLang="en-US" sz="1200" b="0" i="0" kern="1200" dirty="0" smtClean="0">
                <a:solidFill>
                  <a:schemeClr val="tx1"/>
                </a:solidFill>
                <a:effectLst/>
                <a:latin typeface="+mn-lt"/>
                <a:ea typeface="+mn-ea"/>
                <a:cs typeface="+mn-cs"/>
              </a:rPr>
              <a:t>和</a:t>
            </a:r>
            <a:r>
              <a:rPr lang="en-US" altLang="zh-CN" sz="1200" b="0" i="0" kern="1200" dirty="0" smtClean="0">
                <a:solidFill>
                  <a:schemeClr val="tx1"/>
                </a:solidFill>
                <a:effectLst/>
                <a:latin typeface="+mn-lt"/>
                <a:ea typeface="+mn-ea"/>
                <a:cs typeface="+mn-cs"/>
              </a:rPr>
              <a:t>PFS</a:t>
            </a:r>
            <a:r>
              <a:rPr lang="zh-CN" altLang="en-US" sz="1200" b="0" i="0" kern="1200" dirty="0" smtClean="0">
                <a:solidFill>
                  <a:schemeClr val="tx1"/>
                </a:solidFill>
                <a:effectLst/>
                <a:latin typeface="+mn-lt"/>
                <a:ea typeface="+mn-ea"/>
                <a:cs typeface="+mn-cs"/>
              </a:rPr>
              <a:t>，客观缓解率（</a:t>
            </a:r>
            <a:r>
              <a:rPr lang="en-US" altLang="zh-CN" sz="1200" b="0" i="0" kern="1200" dirty="0" smtClean="0">
                <a:solidFill>
                  <a:schemeClr val="tx1"/>
                </a:solidFill>
                <a:effectLst/>
                <a:latin typeface="+mn-lt"/>
                <a:ea typeface="+mn-ea"/>
                <a:cs typeface="+mn-cs"/>
              </a:rPr>
              <a:t>ORR</a:t>
            </a:r>
            <a:r>
              <a:rPr lang="zh-CN" altLang="en-US" sz="1200" b="0" i="0" kern="1200" dirty="0" smtClean="0">
                <a:solidFill>
                  <a:schemeClr val="tx1"/>
                </a:solidFill>
                <a:effectLst/>
                <a:latin typeface="+mn-lt"/>
                <a:ea typeface="+mn-ea"/>
                <a:cs typeface="+mn-cs"/>
              </a:rPr>
              <a:t>）、缓解持续时间（</a:t>
            </a:r>
            <a:r>
              <a:rPr lang="en-US" altLang="zh-CN" sz="1200" b="0" i="0" kern="1200" dirty="0" err="1" smtClean="0">
                <a:solidFill>
                  <a:schemeClr val="tx1"/>
                </a:solidFill>
                <a:effectLst/>
                <a:latin typeface="+mn-lt"/>
                <a:ea typeface="+mn-ea"/>
                <a:cs typeface="+mn-cs"/>
              </a:rPr>
              <a:t>DoR</a:t>
            </a:r>
            <a:r>
              <a:rPr lang="zh-CN" altLang="en-US" sz="1200" b="0" i="0" kern="1200" dirty="0" smtClean="0">
                <a:solidFill>
                  <a:schemeClr val="tx1"/>
                </a:solidFill>
                <a:effectLst/>
                <a:latin typeface="+mn-lt"/>
                <a:ea typeface="+mn-ea"/>
                <a:cs typeface="+mn-cs"/>
              </a:rPr>
              <a:t>）、疾病控制率（</a:t>
            </a:r>
            <a:r>
              <a:rPr lang="en-US" altLang="zh-CN" sz="1200" b="0" i="0" kern="1200" dirty="0" smtClean="0">
                <a:solidFill>
                  <a:schemeClr val="tx1"/>
                </a:solidFill>
                <a:effectLst/>
                <a:latin typeface="+mn-lt"/>
                <a:ea typeface="+mn-ea"/>
                <a:cs typeface="+mn-cs"/>
              </a:rPr>
              <a:t>DCR</a:t>
            </a:r>
            <a:r>
              <a:rPr lang="zh-CN" altLang="en-US" sz="1200" b="0" i="0" kern="1200" dirty="0" smtClean="0">
                <a:solidFill>
                  <a:schemeClr val="tx1"/>
                </a:solidFill>
                <a:effectLst/>
                <a:latin typeface="+mn-lt"/>
                <a:ea typeface="+mn-ea"/>
                <a:cs typeface="+mn-cs"/>
              </a:rPr>
              <a:t>）、及安全性等。</a:t>
            </a:r>
            <a:endParaRPr kumimoji="1" lang="zh-CN" altLang="en-US" dirty="0"/>
          </a:p>
        </p:txBody>
      </p:sp>
      <p:sp>
        <p:nvSpPr>
          <p:cNvPr id="4" name="灯片编号占位符 3"/>
          <p:cNvSpPr>
            <a:spLocks noGrp="1"/>
          </p:cNvSpPr>
          <p:nvPr>
            <p:ph type="sldNum" sz="quarter" idx="5"/>
          </p:nvPr>
        </p:nvSpPr>
        <p:spPr/>
        <p:txBody>
          <a:bodyPr/>
          <a:lstStyle/>
          <a:p>
            <a:fld id="{77D8ACBF-201E-454F-AB07-B5DB205FCBE2}"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smtClean="0"/>
              <a:t>接下来看一下入组患者特征：鳞癌，肺鳞癌；</a:t>
            </a:r>
            <a:r>
              <a:rPr kumimoji="1" lang="en-US" altLang="zh-CN" dirty="0" smtClean="0"/>
              <a:t>PDL-1</a:t>
            </a:r>
            <a:r>
              <a:rPr kumimoji="1" lang="zh-CN" altLang="en-US" dirty="0" smtClean="0"/>
              <a:t>阴性阳性患者；主要以</a:t>
            </a:r>
            <a:r>
              <a:rPr kumimoji="1" lang="en-US" altLang="zh-CN" dirty="0" err="1" smtClean="0"/>
              <a:t>ⅢB</a:t>
            </a:r>
            <a:r>
              <a:rPr kumimoji="1" lang="zh-CN" altLang="en-US" dirty="0" smtClean="0"/>
              <a:t>期</a:t>
            </a:r>
            <a:r>
              <a:rPr kumimoji="1" lang="en-US" altLang="zh-CN" dirty="0" smtClean="0"/>
              <a:t>-</a:t>
            </a:r>
            <a:r>
              <a:rPr kumimoji="1" lang="en-US" altLang="zh-CN" dirty="0" err="1" smtClean="0"/>
              <a:t>ⅣB</a:t>
            </a:r>
            <a:r>
              <a:rPr kumimoji="1" lang="zh-CN" altLang="en-US" dirty="0" smtClean="0"/>
              <a:t>期为主，其中也纳入了少量的脑转移和器官转移的患者，两组基线特征相对比较均衡。</a:t>
            </a:r>
            <a:endParaRPr kumimoji="1" lang="zh-CN" altLang="en-US" dirty="0"/>
          </a:p>
        </p:txBody>
      </p:sp>
      <p:sp>
        <p:nvSpPr>
          <p:cNvPr id="4" name="灯片编号占位符 3"/>
          <p:cNvSpPr>
            <a:spLocks noGrp="1"/>
          </p:cNvSpPr>
          <p:nvPr>
            <p:ph type="sldNum" sz="quarter" idx="5"/>
          </p:nvPr>
        </p:nvSpPr>
        <p:spPr/>
        <p:txBody>
          <a:bodyPr/>
          <a:lstStyle/>
          <a:p>
            <a:fld id="{77D8ACBF-201E-454F-AB07-B5DB205FCBE2}"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kern="1200" dirty="0" smtClean="0">
                <a:solidFill>
                  <a:schemeClr val="tx1"/>
                </a:solidFill>
                <a:effectLst/>
                <a:latin typeface="+mn-lt"/>
                <a:ea typeface="+mn-ea"/>
                <a:cs typeface="+mn-cs"/>
              </a:rPr>
              <a:t>ITT</a:t>
            </a:r>
            <a:r>
              <a:rPr lang="zh-CN" altLang="en-US" sz="1200" b="0" i="0" kern="1200" dirty="0" smtClean="0">
                <a:solidFill>
                  <a:schemeClr val="tx1"/>
                </a:solidFill>
                <a:effectLst/>
                <a:latin typeface="+mn-lt"/>
                <a:ea typeface="+mn-ea"/>
                <a:cs typeface="+mn-cs"/>
              </a:rPr>
              <a:t>全人群最终分析意向性治疗（</a:t>
            </a:r>
            <a:r>
              <a:rPr lang="en-US" altLang="zh-CN" sz="1200" b="0" i="0" kern="1200" dirty="0" smtClean="0">
                <a:solidFill>
                  <a:schemeClr val="tx1"/>
                </a:solidFill>
                <a:effectLst/>
                <a:latin typeface="+mn-lt"/>
                <a:ea typeface="+mn-ea"/>
                <a:cs typeface="+mn-cs"/>
              </a:rPr>
              <a:t>ITT</a:t>
            </a:r>
            <a:r>
              <a:rPr lang="zh-CN" altLang="en-US" sz="1200" b="0" i="0" kern="1200" dirty="0" smtClean="0">
                <a:solidFill>
                  <a:schemeClr val="tx1"/>
                </a:solidFill>
                <a:effectLst/>
                <a:latin typeface="+mn-lt"/>
                <a:ea typeface="+mn-ea"/>
                <a:cs typeface="+mn-cs"/>
              </a:rPr>
              <a:t>）人群中，与安慰剂组相比，特瑞普利单抗组</a:t>
            </a:r>
            <a:r>
              <a:rPr lang="en-US" altLang="zh-CN" sz="1200" b="0" i="0" kern="1200" dirty="0" smtClean="0">
                <a:solidFill>
                  <a:schemeClr val="tx1"/>
                </a:solidFill>
                <a:effectLst/>
                <a:latin typeface="+mn-lt"/>
                <a:ea typeface="+mn-ea"/>
                <a:cs typeface="+mn-cs"/>
              </a:rPr>
              <a:t>PFS</a:t>
            </a:r>
            <a:r>
              <a:rPr lang="zh-CN" altLang="en-US" sz="1200" b="0" i="0" kern="1200" dirty="0" smtClean="0">
                <a:solidFill>
                  <a:schemeClr val="tx1"/>
                </a:solidFill>
                <a:effectLst/>
                <a:latin typeface="+mn-lt"/>
                <a:ea typeface="+mn-ea"/>
                <a:cs typeface="+mn-cs"/>
              </a:rPr>
              <a:t>显著改善（</a:t>
            </a:r>
            <a:r>
              <a:rPr lang="en-US" altLang="zh-CN" sz="1200" b="0" i="0" kern="1200" dirty="0" err="1" smtClean="0">
                <a:solidFill>
                  <a:schemeClr val="tx1"/>
                </a:solidFill>
                <a:effectLst/>
                <a:latin typeface="+mn-lt"/>
                <a:ea typeface="+mn-ea"/>
                <a:cs typeface="+mn-cs"/>
              </a:rPr>
              <a:t>mPFS</a:t>
            </a:r>
            <a:r>
              <a:rPr lang="zh-CN" altLang="en-US" sz="1200" b="0" i="0" kern="1200" dirty="0" smtClean="0">
                <a:solidFill>
                  <a:schemeClr val="tx1"/>
                </a:solidFill>
                <a:effectLst/>
                <a:latin typeface="+mn-lt"/>
                <a:ea typeface="+mn-ea"/>
                <a:cs typeface="+mn-cs"/>
              </a:rPr>
              <a:t>：</a:t>
            </a:r>
            <a:r>
              <a:rPr lang="en-US" altLang="zh-CN" sz="1200" b="0" i="0" kern="1200" dirty="0" smtClean="0">
                <a:solidFill>
                  <a:schemeClr val="tx1"/>
                </a:solidFill>
                <a:effectLst/>
                <a:latin typeface="+mn-lt"/>
                <a:ea typeface="+mn-ea"/>
                <a:cs typeface="+mn-cs"/>
              </a:rPr>
              <a:t>8.4</a:t>
            </a:r>
            <a:r>
              <a:rPr lang="zh-CN" altLang="en-US" sz="1200" b="0" i="0" kern="1200" dirty="0" smtClean="0">
                <a:solidFill>
                  <a:schemeClr val="tx1"/>
                </a:solidFill>
                <a:effectLst/>
                <a:latin typeface="+mn-lt"/>
                <a:ea typeface="+mn-ea"/>
                <a:cs typeface="+mn-cs"/>
              </a:rPr>
              <a:t>个月</a:t>
            </a:r>
            <a:r>
              <a:rPr lang="en-US" altLang="zh-CN" sz="1200" b="0" i="0" kern="1200" dirty="0" smtClean="0">
                <a:solidFill>
                  <a:schemeClr val="tx1"/>
                </a:solidFill>
                <a:effectLst/>
                <a:latin typeface="+mn-lt"/>
                <a:ea typeface="+mn-ea"/>
                <a:cs typeface="+mn-cs"/>
              </a:rPr>
              <a:t>vs.5.6</a:t>
            </a:r>
            <a:r>
              <a:rPr lang="zh-CN" altLang="en-US" sz="1200" b="0" i="0" kern="1200" dirty="0" smtClean="0">
                <a:solidFill>
                  <a:schemeClr val="tx1"/>
                </a:solidFill>
                <a:effectLst/>
                <a:latin typeface="+mn-lt"/>
                <a:ea typeface="+mn-ea"/>
                <a:cs typeface="+mn-cs"/>
              </a:rPr>
              <a:t>个月）明显获益，疾病进展或死亡风险降低</a:t>
            </a:r>
            <a:r>
              <a:rPr lang="en-US" altLang="zh-CN" sz="1200" b="0" i="0" kern="1200" dirty="0" smtClean="0">
                <a:solidFill>
                  <a:schemeClr val="tx1"/>
                </a:solidFill>
                <a:effectLst/>
                <a:latin typeface="+mn-lt"/>
                <a:ea typeface="+mn-ea"/>
                <a:cs typeface="+mn-cs"/>
              </a:rPr>
              <a:t>51%[</a:t>
            </a:r>
            <a:r>
              <a:rPr lang="zh-CN" altLang="en-US" sz="1200" b="0" i="0" kern="1200" dirty="0" smtClean="0">
                <a:solidFill>
                  <a:schemeClr val="tx1"/>
                </a:solidFill>
                <a:effectLst/>
                <a:latin typeface="+mn-lt"/>
                <a:ea typeface="+mn-ea"/>
                <a:cs typeface="+mn-cs"/>
              </a:rPr>
              <a:t>风险比（</a:t>
            </a:r>
            <a:r>
              <a:rPr lang="en-US" altLang="zh-CN" sz="1200" b="0" i="0" kern="1200" dirty="0" smtClean="0">
                <a:solidFill>
                  <a:schemeClr val="tx1"/>
                </a:solidFill>
                <a:effectLst/>
                <a:latin typeface="+mn-lt"/>
                <a:ea typeface="+mn-ea"/>
                <a:cs typeface="+mn-cs"/>
              </a:rPr>
              <a:t>HR</a:t>
            </a:r>
            <a:r>
              <a:rPr lang="zh-CN" altLang="en-US" sz="1200" b="0" i="0" kern="1200" dirty="0" smtClean="0">
                <a:solidFill>
                  <a:schemeClr val="tx1"/>
                </a:solidFill>
                <a:effectLst/>
                <a:latin typeface="+mn-lt"/>
                <a:ea typeface="+mn-ea"/>
                <a:cs typeface="+mn-cs"/>
              </a:rPr>
              <a:t>）</a:t>
            </a:r>
            <a:r>
              <a:rPr lang="en-US" altLang="zh-CN" sz="1200" b="0" i="0" kern="1200" dirty="0" smtClean="0">
                <a:solidFill>
                  <a:schemeClr val="tx1"/>
                </a:solidFill>
                <a:effectLst/>
                <a:latin typeface="+mn-lt"/>
                <a:ea typeface="+mn-ea"/>
                <a:cs typeface="+mn-cs"/>
              </a:rPr>
              <a:t>=0.49</a:t>
            </a:r>
            <a:r>
              <a:rPr lang="zh-CN" altLang="en-US" sz="1200" b="0" i="0" kern="1200" dirty="0" smtClean="0">
                <a:solidFill>
                  <a:schemeClr val="tx1"/>
                </a:solidFill>
                <a:effectLst/>
                <a:latin typeface="+mn-lt"/>
                <a:ea typeface="+mn-ea"/>
                <a:cs typeface="+mn-cs"/>
              </a:rPr>
              <a:t>，</a:t>
            </a:r>
            <a:r>
              <a:rPr lang="en-US" altLang="zh-CN" sz="1200" b="0" i="0" kern="1200" dirty="0" smtClean="0">
                <a:solidFill>
                  <a:schemeClr val="tx1"/>
                </a:solidFill>
                <a:effectLst/>
                <a:latin typeface="+mn-lt"/>
                <a:ea typeface="+mn-ea"/>
                <a:cs typeface="+mn-cs"/>
              </a:rPr>
              <a:t>95%</a:t>
            </a:r>
            <a:r>
              <a:rPr lang="zh-CN" altLang="en-US" sz="1200" b="0" i="0" kern="1200" dirty="0" smtClean="0">
                <a:solidFill>
                  <a:schemeClr val="tx1"/>
                </a:solidFill>
                <a:effectLst/>
                <a:latin typeface="+mn-lt"/>
                <a:ea typeface="+mn-ea"/>
                <a:cs typeface="+mn-cs"/>
              </a:rPr>
              <a:t>可信区间（</a:t>
            </a:r>
            <a:r>
              <a:rPr lang="en-US" altLang="zh-CN" sz="1200" b="0" i="0" kern="1200" dirty="0" smtClean="0">
                <a:solidFill>
                  <a:schemeClr val="tx1"/>
                </a:solidFill>
                <a:effectLst/>
                <a:latin typeface="+mn-lt"/>
                <a:ea typeface="+mn-ea"/>
                <a:cs typeface="+mn-cs"/>
              </a:rPr>
              <a:t>CI</a:t>
            </a:r>
            <a:r>
              <a:rPr lang="zh-CN" altLang="en-US" sz="1200" b="0" i="0" kern="1200" dirty="0" smtClean="0">
                <a:solidFill>
                  <a:schemeClr val="tx1"/>
                </a:solidFill>
                <a:effectLst/>
                <a:latin typeface="+mn-lt"/>
                <a:ea typeface="+mn-ea"/>
                <a:cs typeface="+mn-cs"/>
              </a:rPr>
              <a:t>）：</a:t>
            </a:r>
            <a:r>
              <a:rPr lang="en-US" altLang="zh-CN" sz="1200" b="0" i="0" kern="1200" dirty="0" smtClean="0">
                <a:solidFill>
                  <a:schemeClr val="tx1"/>
                </a:solidFill>
                <a:effectLst/>
                <a:latin typeface="+mn-lt"/>
                <a:ea typeface="+mn-ea"/>
                <a:cs typeface="+mn-cs"/>
              </a:rPr>
              <a:t>0.39~0.61</a:t>
            </a:r>
            <a:r>
              <a:rPr lang="zh-CN" altLang="en-US" sz="1200" b="0" i="0" kern="1200" dirty="0" smtClean="0">
                <a:solidFill>
                  <a:schemeClr val="tx1"/>
                </a:solidFill>
                <a:effectLst/>
                <a:latin typeface="+mn-lt"/>
                <a:ea typeface="+mn-ea"/>
                <a:cs typeface="+mn-cs"/>
              </a:rPr>
              <a:t>，</a:t>
            </a:r>
            <a:r>
              <a:rPr lang="en-US" altLang="zh-CN" sz="1200" b="0" i="0" kern="1200" dirty="0" smtClean="0">
                <a:solidFill>
                  <a:schemeClr val="tx1"/>
                </a:solidFill>
                <a:effectLst/>
                <a:latin typeface="+mn-lt"/>
                <a:ea typeface="+mn-ea"/>
                <a:cs typeface="+mn-cs"/>
              </a:rPr>
              <a:t>P</a:t>
            </a:r>
            <a:r>
              <a:rPr lang="zh-CN" altLang="en-US" sz="1200" b="0" i="0" kern="1200" dirty="0" smtClean="0">
                <a:solidFill>
                  <a:schemeClr val="tx1"/>
                </a:solidFill>
                <a:effectLst/>
                <a:latin typeface="+mn-lt"/>
                <a:ea typeface="+mn-ea"/>
                <a:cs typeface="+mn-cs"/>
              </a:rPr>
              <a:t>＜</a:t>
            </a:r>
            <a:r>
              <a:rPr lang="en-US" altLang="zh-CN" sz="1200" b="0" i="0" kern="1200" dirty="0" smtClean="0">
                <a:solidFill>
                  <a:schemeClr val="tx1"/>
                </a:solidFill>
                <a:effectLst/>
                <a:latin typeface="+mn-lt"/>
                <a:ea typeface="+mn-ea"/>
                <a:cs typeface="+mn-cs"/>
              </a:rPr>
              <a:t>0.0001]</a:t>
            </a:r>
            <a:r>
              <a:rPr lang="zh-CN" altLang="en-US" sz="1200" b="0" i="0" kern="1200" dirty="0" smtClean="0">
                <a:solidFill>
                  <a:schemeClr val="tx1"/>
                </a:solidFill>
                <a:effectLst/>
                <a:latin typeface="+mn-lt"/>
                <a:ea typeface="+mn-ea"/>
                <a:cs typeface="+mn-cs"/>
              </a:rPr>
              <a:t>，</a:t>
            </a:r>
            <a:r>
              <a:rPr lang="en-US" altLang="zh-CN" sz="1200" b="0" i="0" kern="1200" dirty="0" smtClean="0">
                <a:solidFill>
                  <a:schemeClr val="tx1"/>
                </a:solidFill>
                <a:effectLst/>
                <a:latin typeface="+mn-lt"/>
                <a:ea typeface="+mn-ea"/>
                <a:cs typeface="+mn-cs"/>
              </a:rPr>
              <a:t>1</a:t>
            </a:r>
            <a:r>
              <a:rPr lang="zh-CN" altLang="en-US" sz="1200" b="0" i="0" kern="1200" dirty="0" smtClean="0">
                <a:solidFill>
                  <a:schemeClr val="tx1"/>
                </a:solidFill>
                <a:effectLst/>
                <a:latin typeface="+mn-lt"/>
                <a:ea typeface="+mn-ea"/>
                <a:cs typeface="+mn-cs"/>
              </a:rPr>
              <a:t>年</a:t>
            </a:r>
            <a:r>
              <a:rPr lang="en-US" altLang="zh-CN" sz="1200" b="0" i="0" kern="1200" dirty="0" smtClean="0">
                <a:solidFill>
                  <a:schemeClr val="tx1"/>
                </a:solidFill>
                <a:effectLst/>
                <a:latin typeface="+mn-lt"/>
                <a:ea typeface="+mn-ea"/>
                <a:cs typeface="+mn-cs"/>
              </a:rPr>
              <a:t>PFS</a:t>
            </a:r>
            <a:r>
              <a:rPr lang="zh-CN" altLang="en-US" sz="1200" b="0" i="0" kern="1200" dirty="0" smtClean="0">
                <a:solidFill>
                  <a:schemeClr val="tx1"/>
                </a:solidFill>
                <a:effectLst/>
                <a:latin typeface="+mn-lt"/>
                <a:ea typeface="+mn-ea"/>
                <a:cs typeface="+mn-cs"/>
              </a:rPr>
              <a:t>率超两倍（</a:t>
            </a:r>
            <a:r>
              <a:rPr lang="en-US" altLang="zh-CN" sz="1200" b="0" i="0" kern="1200" dirty="0" smtClean="0">
                <a:solidFill>
                  <a:schemeClr val="tx1"/>
                </a:solidFill>
                <a:effectLst/>
                <a:latin typeface="+mn-lt"/>
                <a:ea typeface="+mn-ea"/>
                <a:cs typeface="+mn-cs"/>
              </a:rPr>
              <a:t>36.7%vs.17.2%</a:t>
            </a:r>
            <a:r>
              <a:rPr lang="zh-CN" altLang="en-US" sz="1200" b="0" i="0" kern="1200" dirty="0" smtClean="0">
                <a:solidFill>
                  <a:schemeClr val="tx1"/>
                </a:solidFill>
                <a:effectLst/>
                <a:latin typeface="+mn-lt"/>
                <a:ea typeface="+mn-ea"/>
                <a:cs typeface="+mn-cs"/>
              </a:rPr>
              <a:t>），给临床增加了信心</a:t>
            </a:r>
            <a:endParaRPr lang="zh-CN" altLang="en-US" dirty="0"/>
          </a:p>
        </p:txBody>
      </p:sp>
      <p:sp>
        <p:nvSpPr>
          <p:cNvPr id="4" name="灯片编号占位符 3"/>
          <p:cNvSpPr>
            <a:spLocks noGrp="1"/>
          </p:cNvSpPr>
          <p:nvPr>
            <p:ph type="sldNum" sz="quarter" idx="10"/>
          </p:nvPr>
        </p:nvSpPr>
        <p:spPr/>
        <p:txBody>
          <a:bodyPr/>
          <a:lstStyle/>
          <a:p>
            <a:fld id="{77D8ACBF-201E-454F-AB07-B5DB205FCBE2}"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从亚组看疗效，非鳞癌人群中</a:t>
            </a:r>
            <a:r>
              <a:rPr lang="en-US" altLang="zh-CN" dirty="0" smtClean="0"/>
              <a:t>mPFS9.7</a:t>
            </a:r>
            <a:r>
              <a:rPr lang="zh-CN" altLang="en-US" dirty="0" smtClean="0"/>
              <a:t>月</a:t>
            </a:r>
            <a:r>
              <a:rPr lang="en-US" altLang="zh-CN" dirty="0" smtClean="0"/>
              <a:t>vs5.5</a:t>
            </a:r>
            <a:r>
              <a:rPr lang="zh-CN" altLang="en-US" dirty="0" smtClean="0"/>
              <a:t>月，鳞癌人群中</a:t>
            </a:r>
            <a:r>
              <a:rPr lang="en-US" altLang="zh-CN" dirty="0" smtClean="0"/>
              <a:t>mPFS8.1</a:t>
            </a:r>
            <a:r>
              <a:rPr lang="zh-CN" altLang="en-US" dirty="0" smtClean="0"/>
              <a:t>月</a:t>
            </a:r>
            <a:r>
              <a:rPr lang="en-US" altLang="zh-CN" dirty="0" smtClean="0"/>
              <a:t>vs5.6</a:t>
            </a:r>
            <a:r>
              <a:rPr lang="zh-CN" altLang="en-US" dirty="0" smtClean="0"/>
              <a:t>月，无论是非鳞癌还是鳞癌，</a:t>
            </a:r>
            <a:r>
              <a:rPr lang="en-US" altLang="zh-CN" dirty="0" smtClean="0"/>
              <a:t>PFS</a:t>
            </a:r>
            <a:r>
              <a:rPr lang="zh-CN" altLang="en-US" dirty="0" smtClean="0"/>
              <a:t>都显著获益，疾病进展风险都下降了</a:t>
            </a:r>
            <a:r>
              <a:rPr lang="en-US" altLang="zh-CN" dirty="0" smtClean="0"/>
              <a:t>50%</a:t>
            </a:r>
            <a:r>
              <a:rPr lang="zh-CN" altLang="en-US" dirty="0" smtClean="0"/>
              <a:t>以上，且鳞癌组中一年</a:t>
            </a:r>
            <a:r>
              <a:rPr lang="en-US" altLang="zh-CN" dirty="0" smtClean="0"/>
              <a:t>PFS</a:t>
            </a:r>
            <a:r>
              <a:rPr lang="zh-CN" altLang="en-US" dirty="0" smtClean="0"/>
              <a:t>率特瑞普利组是化疗组的</a:t>
            </a:r>
            <a:r>
              <a:rPr lang="en-US" altLang="zh-CN" dirty="0" smtClean="0"/>
              <a:t>3</a:t>
            </a:r>
            <a:r>
              <a:rPr lang="zh-CN" altLang="en-US" dirty="0" smtClean="0"/>
              <a:t>倍</a:t>
            </a:r>
            <a:endParaRPr lang="zh-CN" altLang="en-US" dirty="0"/>
          </a:p>
        </p:txBody>
      </p:sp>
      <p:sp>
        <p:nvSpPr>
          <p:cNvPr id="4" name="灯片编号占位符 3"/>
          <p:cNvSpPr>
            <a:spLocks noGrp="1"/>
          </p:cNvSpPr>
          <p:nvPr>
            <p:ph type="sldNum" sz="quarter" idx="10"/>
          </p:nvPr>
        </p:nvSpPr>
        <p:spPr/>
        <p:txBody>
          <a:bodyPr/>
          <a:lstStyle/>
          <a:p>
            <a:fld id="{77D8ACBF-201E-454F-AB07-B5DB205FCBE2}"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dirty="0" smtClean="0"/>
              <a:t>看完病理分型与疗效的差异，再看一下</a:t>
            </a:r>
            <a:r>
              <a:rPr lang="en-US" altLang="zh-CN" dirty="0" smtClean="0"/>
              <a:t>PDL-1</a:t>
            </a:r>
            <a:r>
              <a:rPr lang="zh-CN" altLang="en-US" dirty="0" smtClean="0"/>
              <a:t>的表达与疗效是否存在差异，其中纳入</a:t>
            </a:r>
            <a:r>
              <a:rPr lang="en-US" altLang="zh-CN" dirty="0" smtClean="0"/>
              <a:t>PDL-1</a:t>
            </a:r>
            <a:r>
              <a:rPr lang="zh-CN" altLang="en-US" dirty="0" smtClean="0"/>
              <a:t>阳性患者</a:t>
            </a:r>
            <a:r>
              <a:rPr lang="en-US" altLang="zh-CN" dirty="0" smtClean="0"/>
              <a:t>304</a:t>
            </a:r>
            <a:r>
              <a:rPr lang="zh-CN" altLang="en-US" dirty="0" smtClean="0"/>
              <a:t>例，阴性患者</a:t>
            </a:r>
            <a:r>
              <a:rPr lang="en-US" altLang="zh-CN" dirty="0" smtClean="0"/>
              <a:t>161</a:t>
            </a:r>
            <a:r>
              <a:rPr lang="zh-CN" altLang="en-US" dirty="0" smtClean="0"/>
              <a:t>例，从数据中明显可以看出</a:t>
            </a:r>
            <a:r>
              <a:rPr lang="en-US" altLang="zh-CN" dirty="0" smtClean="0"/>
              <a:t>PDL-1</a:t>
            </a:r>
            <a:r>
              <a:rPr lang="zh-CN" altLang="en-US" dirty="0" smtClean="0"/>
              <a:t>阳性于对照组</a:t>
            </a:r>
            <a:r>
              <a:rPr lang="en-US" altLang="zh-CN" dirty="0" err="1" smtClean="0">
                <a:sym typeface="Arial" panose="020B0604020202020204" pitchFamily="34" charset="0"/>
              </a:rPr>
              <a:t>mPFS</a:t>
            </a:r>
            <a:r>
              <a:rPr lang="en-US" altLang="zh-CN" dirty="0" smtClean="0">
                <a:sym typeface="Arial" panose="020B0604020202020204" pitchFamily="34" charset="0"/>
              </a:rPr>
              <a:t> 8.9 vs 6.4 </a:t>
            </a:r>
            <a:r>
              <a:rPr lang="zh-CN" altLang="en-US" dirty="0" smtClean="0">
                <a:sym typeface="Arial" panose="020B0604020202020204" pitchFamily="34" charset="0"/>
              </a:rPr>
              <a:t>个月</a:t>
            </a:r>
            <a:r>
              <a:rPr lang="en-US" altLang="zh-CN" dirty="0" smtClean="0">
                <a:sym typeface="Arial" panose="020B0604020202020204" pitchFamily="34" charset="0"/>
              </a:rPr>
              <a:t>, </a:t>
            </a:r>
            <a:r>
              <a:rPr lang="en-US" altLang="zh-CN" b="0" dirty="0" smtClean="0">
                <a:solidFill>
                  <a:srgbClr val="FFFF00"/>
                </a:solidFill>
                <a:sym typeface="Arial" panose="020B0604020202020204" pitchFamily="34" charset="0"/>
              </a:rPr>
              <a:t>HR=0.52</a:t>
            </a:r>
            <a:r>
              <a:rPr lang="en-US" altLang="zh-CN" b="1" dirty="0" smtClean="0">
                <a:solidFill>
                  <a:srgbClr val="FFFF00"/>
                </a:solidFill>
                <a:sym typeface="Arial" panose="020B0604020202020204" pitchFamily="34" charset="0"/>
              </a:rPr>
              <a:t> </a:t>
            </a:r>
            <a:r>
              <a:rPr lang="zh-CN" altLang="en-US" b="0" dirty="0" smtClean="0">
                <a:solidFill>
                  <a:schemeClr val="tx1"/>
                </a:solidFill>
                <a:sym typeface="Arial" panose="020B0604020202020204" pitchFamily="34" charset="0"/>
              </a:rPr>
              <a:t>进展风险下降</a:t>
            </a:r>
            <a:r>
              <a:rPr lang="en-US" altLang="zh-CN" b="0" dirty="0" smtClean="0">
                <a:solidFill>
                  <a:schemeClr val="tx1"/>
                </a:solidFill>
                <a:sym typeface="Arial" panose="020B0604020202020204" pitchFamily="34" charset="0"/>
              </a:rPr>
              <a:t>48%</a:t>
            </a:r>
            <a:r>
              <a:rPr lang="zh-CN" altLang="en-US" b="0" dirty="0" smtClean="0">
                <a:solidFill>
                  <a:schemeClr val="tx1"/>
                </a:solidFill>
                <a:sym typeface="Arial" panose="020B0604020202020204" pitchFamily="34" charset="0"/>
              </a:rPr>
              <a:t>，</a:t>
            </a:r>
            <a:r>
              <a:rPr lang="en-US" altLang="zh-CN" b="0" dirty="0" smtClean="0">
                <a:solidFill>
                  <a:schemeClr val="tx1"/>
                </a:solidFill>
                <a:sym typeface="Arial" panose="020B0604020202020204" pitchFamily="34" charset="0"/>
              </a:rPr>
              <a:t>PDL-1</a:t>
            </a:r>
            <a:r>
              <a:rPr lang="zh-CN" altLang="en-US" b="0" dirty="0" smtClean="0">
                <a:solidFill>
                  <a:schemeClr val="tx1"/>
                </a:solidFill>
                <a:sym typeface="Arial" panose="020B0604020202020204" pitchFamily="34" charset="0"/>
              </a:rPr>
              <a:t>阴性于对照组</a:t>
            </a:r>
            <a:r>
              <a:rPr lang="en-US" altLang="zh-CN" dirty="0" err="1" smtClean="0">
                <a:sym typeface="Arial" panose="020B0604020202020204" pitchFamily="34" charset="0"/>
              </a:rPr>
              <a:t>mPFS</a:t>
            </a:r>
            <a:r>
              <a:rPr lang="en-US" altLang="zh-CN" dirty="0" smtClean="0">
                <a:sym typeface="Arial" panose="020B0604020202020204" pitchFamily="34" charset="0"/>
              </a:rPr>
              <a:t> 8.3 vs 5.5 </a:t>
            </a:r>
            <a:r>
              <a:rPr lang="zh-CN" altLang="en-US" dirty="0" smtClean="0">
                <a:sym typeface="Arial" panose="020B0604020202020204" pitchFamily="34" charset="0"/>
              </a:rPr>
              <a:t>个月</a:t>
            </a:r>
            <a:r>
              <a:rPr lang="en-US" altLang="zh-CN" dirty="0" smtClean="0">
                <a:sym typeface="Arial" panose="020B0604020202020204" pitchFamily="34" charset="0"/>
              </a:rPr>
              <a:t>, </a:t>
            </a:r>
            <a:r>
              <a:rPr lang="en-US" altLang="zh-CN" b="0" dirty="0" smtClean="0">
                <a:solidFill>
                  <a:srgbClr val="FFFF00"/>
                </a:solidFill>
                <a:sym typeface="Arial" panose="020B0604020202020204" pitchFamily="34" charset="0"/>
              </a:rPr>
              <a:t>HR=0.49</a:t>
            </a:r>
            <a:r>
              <a:rPr lang="zh-CN" altLang="en-US" b="1" dirty="0" smtClean="0">
                <a:solidFill>
                  <a:srgbClr val="FFFF00"/>
                </a:solidFill>
                <a:sym typeface="Arial" panose="020B0604020202020204" pitchFamily="34" charset="0"/>
              </a:rPr>
              <a:t>，</a:t>
            </a:r>
            <a:r>
              <a:rPr lang="zh-CN" altLang="en-US" dirty="0" smtClean="0"/>
              <a:t>无论是</a:t>
            </a:r>
            <a:r>
              <a:rPr lang="en-US" altLang="zh-CN" dirty="0" smtClean="0"/>
              <a:t>PDL-1</a:t>
            </a:r>
            <a:r>
              <a:rPr lang="zh-CN" altLang="en-US" dirty="0" smtClean="0"/>
              <a:t>阳性或是阴性，疾病进展风险都下降了</a:t>
            </a:r>
            <a:r>
              <a:rPr lang="en-US" altLang="zh-CN" dirty="0" smtClean="0"/>
              <a:t>50%</a:t>
            </a:r>
            <a:r>
              <a:rPr lang="zh-CN" altLang="en-US" dirty="0" smtClean="0"/>
              <a:t>，并且</a:t>
            </a:r>
            <a:r>
              <a:rPr lang="en-US" altLang="zh-CN" dirty="0" smtClean="0"/>
              <a:t>1</a:t>
            </a:r>
            <a:r>
              <a:rPr lang="zh-CN" altLang="en-US" dirty="0" smtClean="0"/>
              <a:t>年</a:t>
            </a:r>
            <a:r>
              <a:rPr lang="en-US" altLang="zh-CN" dirty="0" smtClean="0"/>
              <a:t>PFS</a:t>
            </a:r>
            <a:r>
              <a:rPr lang="zh-CN" altLang="en-US" dirty="0" smtClean="0"/>
              <a:t>率均超过对照组的</a:t>
            </a:r>
            <a:r>
              <a:rPr lang="en-US" altLang="zh-CN" dirty="0" smtClean="0"/>
              <a:t>2</a:t>
            </a:r>
            <a:r>
              <a:rPr lang="zh-CN" altLang="en-US" dirty="0" smtClean="0"/>
              <a:t>倍</a:t>
            </a:r>
            <a:endParaRPr lang="en-US" altLang="zh-CN" dirty="0" smtClean="0">
              <a:sym typeface="Arial" panose="020B0604020202020204" pitchFamily="34" charset="0"/>
            </a:endParaRPr>
          </a:p>
        </p:txBody>
      </p:sp>
      <p:sp>
        <p:nvSpPr>
          <p:cNvPr id="4" name="灯片编号占位符 3"/>
          <p:cNvSpPr>
            <a:spLocks noGrp="1"/>
          </p:cNvSpPr>
          <p:nvPr>
            <p:ph type="sldNum" sz="quarter" idx="10"/>
          </p:nvPr>
        </p:nvSpPr>
        <p:spPr/>
        <p:txBody>
          <a:bodyPr/>
          <a:lstStyle/>
          <a:p>
            <a:fld id="{77D8ACBF-201E-454F-AB07-B5DB205FCBE2}"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再从肿瘤突变负荷（</a:t>
            </a:r>
            <a:r>
              <a:rPr lang="en-US" altLang="zh-CN" dirty="0" smtClean="0"/>
              <a:t>TMB</a:t>
            </a:r>
            <a:r>
              <a:rPr lang="zh-CN" altLang="en-US" dirty="0" smtClean="0"/>
              <a:t>）情况看，</a:t>
            </a:r>
            <a:r>
              <a:rPr lang="en-US" altLang="zh-CN" dirty="0" smtClean="0"/>
              <a:t>TMB</a:t>
            </a:r>
            <a:r>
              <a:rPr lang="zh-CN" altLang="en-US" dirty="0" smtClean="0"/>
              <a:t>高表达的患者接受免疫治疗效果更好，</a:t>
            </a:r>
            <a:r>
              <a:rPr lang="en-US" altLang="zh-CN" sz="1200" dirty="0" err="1" smtClean="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mPFS</a:t>
            </a:r>
            <a:r>
              <a:rPr lang="en-US" altLang="zh-CN" sz="1200" dirty="0" smtClean="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 13.1 vs 5.5 </a:t>
            </a:r>
            <a:r>
              <a:rPr lang="zh-CN" altLang="en-US" sz="1200" dirty="0" smtClean="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个月，</a:t>
            </a:r>
            <a:r>
              <a:rPr lang="en-US" altLang="zh-CN" sz="1200" dirty="0" smtClean="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TMB</a:t>
            </a:r>
            <a:r>
              <a:rPr lang="zh-CN" altLang="en-US" sz="1200" dirty="0" smtClean="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低表达</a:t>
            </a:r>
            <a:r>
              <a:rPr lang="en-US" altLang="zh-CN" sz="1200" dirty="0" err="1" smtClean="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mPFS</a:t>
            </a:r>
            <a:r>
              <a:rPr lang="en-US" altLang="zh-CN" sz="1200" dirty="0" smtClean="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 8.3 vs 6.5 </a:t>
            </a:r>
            <a:r>
              <a:rPr lang="zh-CN" altLang="en-US" sz="1200" dirty="0" smtClean="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个月，无论</a:t>
            </a:r>
            <a:r>
              <a:rPr lang="en-US" altLang="zh-CN" sz="1200" dirty="0" smtClean="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TMB</a:t>
            </a:r>
            <a:r>
              <a:rPr lang="zh-CN" altLang="en-US" sz="1200" dirty="0" smtClean="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表达情况如何，治疗组均能显著降低疾病进展风险，分别下降</a:t>
            </a:r>
            <a:r>
              <a:rPr lang="en-US" altLang="zh-CN" sz="1200" dirty="0" smtClean="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66%</a:t>
            </a:r>
            <a:r>
              <a:rPr lang="zh-CN" altLang="en-US" sz="1200" dirty="0" smtClean="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和</a:t>
            </a:r>
            <a:r>
              <a:rPr lang="en-US" altLang="zh-CN" sz="1200" dirty="0" smtClean="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38%</a:t>
            </a:r>
            <a:r>
              <a:rPr lang="zh-CN" altLang="en-US" sz="1200" dirty="0" smtClean="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a:t>
            </a:r>
            <a:r>
              <a:rPr lang="zh-CN" altLang="en-US" sz="1200" b="0" dirty="0" smtClean="0">
                <a:solidFill>
                  <a:srgbClr val="1F578A"/>
                </a:solidFill>
                <a:latin typeface="微软雅黑" panose="020B0503020204020204" charset="-122"/>
                <a:ea typeface="微软雅黑" panose="020B0503020204020204" charset="-122"/>
              </a:rPr>
              <a:t>尤其是</a:t>
            </a:r>
            <a:r>
              <a:rPr lang="en-US" altLang="zh-CN" sz="1200" b="0" dirty="0" smtClean="0">
                <a:solidFill>
                  <a:srgbClr val="1F578A"/>
                </a:solidFill>
                <a:latin typeface="微软雅黑" panose="020B0503020204020204" charset="-122"/>
                <a:ea typeface="微软雅黑" panose="020B0503020204020204" charset="-122"/>
              </a:rPr>
              <a:t>TMB-H</a:t>
            </a:r>
            <a:r>
              <a:rPr lang="zh-CN" altLang="en-US" sz="1200" b="0" dirty="0" smtClean="0">
                <a:solidFill>
                  <a:srgbClr val="1F578A"/>
                </a:solidFill>
                <a:latin typeface="微软雅黑" panose="020B0503020204020204" charset="-122"/>
                <a:ea typeface="微软雅黑" panose="020B0503020204020204" charset="-122"/>
              </a:rPr>
              <a:t>的人群，治疗组</a:t>
            </a:r>
            <a:r>
              <a:rPr lang="en-US" altLang="zh-CN" sz="1200" b="0" dirty="0" smtClean="0">
                <a:solidFill>
                  <a:srgbClr val="C00000"/>
                </a:solidFill>
                <a:latin typeface="微软雅黑" panose="020B0503020204020204" charset="-122"/>
                <a:ea typeface="微软雅黑" panose="020B0503020204020204" charset="-122"/>
              </a:rPr>
              <a:t>1</a:t>
            </a:r>
            <a:r>
              <a:rPr lang="zh-CN" altLang="en-US" sz="1200" b="0" dirty="0" smtClean="0">
                <a:solidFill>
                  <a:srgbClr val="C00000"/>
                </a:solidFill>
                <a:latin typeface="微软雅黑" panose="020B0503020204020204" charset="-122"/>
                <a:ea typeface="微软雅黑" panose="020B0503020204020204" charset="-122"/>
              </a:rPr>
              <a:t>年</a:t>
            </a:r>
            <a:r>
              <a:rPr lang="en-US" altLang="zh-CN" sz="1200" b="0" dirty="0" smtClean="0">
                <a:solidFill>
                  <a:srgbClr val="C00000"/>
                </a:solidFill>
                <a:latin typeface="微软雅黑" panose="020B0503020204020204" charset="-122"/>
                <a:ea typeface="微软雅黑" panose="020B0503020204020204" charset="-122"/>
              </a:rPr>
              <a:t>PFS</a:t>
            </a:r>
            <a:r>
              <a:rPr lang="zh-CN" altLang="en-US" sz="1200" b="0" dirty="0" smtClean="0">
                <a:solidFill>
                  <a:srgbClr val="C00000"/>
                </a:solidFill>
                <a:latin typeface="微软雅黑" panose="020B0503020204020204" charset="-122"/>
                <a:ea typeface="微软雅黑" panose="020B0503020204020204" charset="-122"/>
              </a:rPr>
              <a:t>率</a:t>
            </a:r>
            <a:r>
              <a:rPr lang="zh-CN" altLang="en-US" sz="1200" b="0" dirty="0" smtClean="0">
                <a:solidFill>
                  <a:srgbClr val="1F578A"/>
                </a:solidFill>
                <a:latin typeface="微软雅黑" panose="020B0503020204020204" charset="-122"/>
                <a:ea typeface="微软雅黑" panose="020B0503020204020204" charset="-122"/>
              </a:rPr>
              <a:t>超过对照组的</a:t>
            </a:r>
            <a:r>
              <a:rPr lang="en-US" altLang="zh-CN" sz="1200" b="0" dirty="0" smtClean="0">
                <a:solidFill>
                  <a:srgbClr val="C00000"/>
                </a:solidFill>
                <a:latin typeface="微软雅黑" panose="020B0503020204020204" charset="-122"/>
                <a:ea typeface="微软雅黑" panose="020B0503020204020204" charset="-122"/>
              </a:rPr>
              <a:t>3</a:t>
            </a:r>
            <a:r>
              <a:rPr lang="zh-CN" altLang="en-US" sz="1200" b="0" dirty="0" smtClean="0">
                <a:solidFill>
                  <a:srgbClr val="C00000"/>
                </a:solidFill>
                <a:latin typeface="微软雅黑" panose="020B0503020204020204" charset="-122"/>
                <a:ea typeface="微软雅黑" panose="020B0503020204020204" charset="-122"/>
              </a:rPr>
              <a:t>倍；</a:t>
            </a:r>
            <a:endParaRPr lang="zh-CN" altLang="en-US" b="0" dirty="0"/>
          </a:p>
        </p:txBody>
      </p:sp>
      <p:sp>
        <p:nvSpPr>
          <p:cNvPr id="4" name="灯片编号占位符 3"/>
          <p:cNvSpPr>
            <a:spLocks noGrp="1"/>
          </p:cNvSpPr>
          <p:nvPr>
            <p:ph type="sldNum" sz="quarter" idx="10"/>
          </p:nvPr>
        </p:nvSpPr>
        <p:spPr/>
        <p:txBody>
          <a:bodyPr/>
          <a:lstStyle/>
          <a:p>
            <a:fld id="{77D8ACBF-201E-454F-AB07-B5DB205FCBE2}"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森林图中各亚组的结果提示，所有亚组的</a:t>
            </a:r>
            <a:r>
              <a:rPr lang="en-US" altLang="zh-CN" dirty="0" smtClean="0"/>
              <a:t>P</a:t>
            </a:r>
            <a:r>
              <a:rPr lang="zh-CN" altLang="en-US" dirty="0" smtClean="0"/>
              <a:t>值都具有统计学差异。</a:t>
            </a:r>
            <a:r>
              <a:rPr lang="zh-CN" altLang="en-US" sz="1200" b="0" i="0" kern="1200" dirty="0" smtClean="0">
                <a:solidFill>
                  <a:schemeClr val="tx1"/>
                </a:solidFill>
                <a:effectLst/>
                <a:latin typeface="+mn-lt"/>
                <a:ea typeface="+mn-ea"/>
                <a:cs typeface="+mn-cs"/>
              </a:rPr>
              <a:t>所有关键亚组</a:t>
            </a:r>
            <a:r>
              <a:rPr lang="en-US" altLang="zh-CN" sz="1200" b="0" i="0" kern="1200" dirty="0" smtClean="0">
                <a:solidFill>
                  <a:schemeClr val="tx1"/>
                </a:solidFill>
                <a:effectLst/>
                <a:latin typeface="+mn-lt"/>
                <a:ea typeface="+mn-ea"/>
                <a:cs typeface="+mn-cs"/>
              </a:rPr>
              <a:t>[</a:t>
            </a:r>
            <a:r>
              <a:rPr lang="zh-CN" altLang="en-US" sz="1200" b="0" i="0" kern="1200" dirty="0" smtClean="0">
                <a:solidFill>
                  <a:schemeClr val="tx1"/>
                </a:solidFill>
                <a:effectLst/>
                <a:latin typeface="+mn-lt"/>
                <a:ea typeface="+mn-ea"/>
                <a:cs typeface="+mn-cs"/>
              </a:rPr>
              <a:t>包括组织学类型、</a:t>
            </a:r>
            <a:r>
              <a:rPr lang="en-US" altLang="zh-CN" sz="1200" b="0" i="0" kern="1200" dirty="0" smtClean="0">
                <a:solidFill>
                  <a:schemeClr val="tx1"/>
                </a:solidFill>
                <a:effectLst/>
                <a:latin typeface="+mn-lt"/>
                <a:ea typeface="+mn-ea"/>
                <a:cs typeface="+mn-cs"/>
              </a:rPr>
              <a:t>PD-L1</a:t>
            </a:r>
            <a:r>
              <a:rPr lang="zh-CN" altLang="en-US" sz="1200" b="0" i="0" kern="1200" dirty="0" smtClean="0">
                <a:solidFill>
                  <a:schemeClr val="tx1"/>
                </a:solidFill>
                <a:effectLst/>
                <a:latin typeface="+mn-lt"/>
                <a:ea typeface="+mn-ea"/>
                <a:cs typeface="+mn-cs"/>
              </a:rPr>
              <a:t>表达水平、肿瘤突变负荷（</a:t>
            </a:r>
            <a:r>
              <a:rPr lang="en-US" altLang="zh-CN" sz="1200" b="0" i="0" kern="1200" dirty="0" smtClean="0">
                <a:solidFill>
                  <a:schemeClr val="tx1"/>
                </a:solidFill>
                <a:effectLst/>
                <a:latin typeface="+mn-lt"/>
                <a:ea typeface="+mn-ea"/>
                <a:cs typeface="+mn-cs"/>
              </a:rPr>
              <a:t>TMB</a:t>
            </a:r>
            <a:r>
              <a:rPr lang="zh-CN" altLang="en-US" sz="1200" b="0" i="0" kern="1200" dirty="0" smtClean="0">
                <a:solidFill>
                  <a:schemeClr val="tx1"/>
                </a:solidFill>
                <a:effectLst/>
                <a:latin typeface="+mn-lt"/>
                <a:ea typeface="+mn-ea"/>
                <a:cs typeface="+mn-cs"/>
              </a:rPr>
              <a:t>）等</a:t>
            </a:r>
            <a:r>
              <a:rPr lang="en-US" altLang="zh-CN" sz="1200" b="0" i="0" kern="1200" dirty="0" smtClean="0">
                <a:solidFill>
                  <a:schemeClr val="tx1"/>
                </a:solidFill>
                <a:effectLst/>
                <a:latin typeface="+mn-lt"/>
                <a:ea typeface="+mn-ea"/>
                <a:cs typeface="+mn-cs"/>
              </a:rPr>
              <a:t>]</a:t>
            </a:r>
            <a:r>
              <a:rPr lang="zh-CN" altLang="en-US" sz="1200" b="0" i="0" kern="1200" dirty="0" smtClean="0">
                <a:solidFill>
                  <a:schemeClr val="tx1"/>
                </a:solidFill>
                <a:effectLst/>
                <a:latin typeface="+mn-lt"/>
                <a:ea typeface="+mn-ea"/>
                <a:cs typeface="+mn-cs"/>
              </a:rPr>
              <a:t>，特瑞普利单抗联合化疗一线治疗的无论非鳞癌还是鳞癌患者，</a:t>
            </a:r>
            <a:r>
              <a:rPr lang="zh-CN" altLang="en-US" dirty="0" smtClean="0"/>
              <a:t>在关键的亚组特瑞普利联合联合化疗组</a:t>
            </a:r>
            <a:r>
              <a:rPr lang="en-US" altLang="zh-CN" dirty="0" smtClean="0"/>
              <a:t>PFS</a:t>
            </a:r>
            <a:r>
              <a:rPr lang="zh-CN" altLang="en-US" dirty="0" smtClean="0"/>
              <a:t>均显著获益</a:t>
            </a:r>
            <a:endParaRPr lang="zh-CN" altLang="en-US" dirty="0"/>
          </a:p>
        </p:txBody>
      </p:sp>
      <p:sp>
        <p:nvSpPr>
          <p:cNvPr id="4" name="灯片编号占位符 3"/>
          <p:cNvSpPr>
            <a:spLocks noGrp="1"/>
          </p:cNvSpPr>
          <p:nvPr>
            <p:ph type="sldNum" sz="quarter" idx="10"/>
          </p:nvPr>
        </p:nvSpPr>
        <p:spPr/>
        <p:txBody>
          <a:bodyPr/>
          <a:lstStyle/>
          <a:p>
            <a:fld id="{77D8ACBF-201E-454F-AB07-B5DB205FCBE2}"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看完</a:t>
            </a:r>
            <a:r>
              <a:rPr lang="en-US" altLang="zh-CN" dirty="0" smtClean="0"/>
              <a:t>PFS</a:t>
            </a:r>
            <a:r>
              <a:rPr lang="zh-CN" altLang="en-US" dirty="0" smtClean="0"/>
              <a:t>，再看看</a:t>
            </a:r>
            <a:r>
              <a:rPr lang="en-US" altLang="zh-CN" dirty="0" smtClean="0"/>
              <a:t>OS</a:t>
            </a:r>
            <a:r>
              <a:rPr lang="zh-CN" altLang="en-US" dirty="0" smtClean="0"/>
              <a:t>的差异，化疗组中</a:t>
            </a:r>
            <a:r>
              <a:rPr lang="en-US" altLang="zh-CN" dirty="0" smtClean="0"/>
              <a:t>92%</a:t>
            </a:r>
            <a:r>
              <a:rPr lang="zh-CN" altLang="en-US" dirty="0" smtClean="0"/>
              <a:t>进展的患者交叉到特瑞普利实验组，其中对照组</a:t>
            </a:r>
            <a:r>
              <a:rPr lang="en-US" altLang="zh-CN" dirty="0" smtClean="0"/>
              <a:t>mOS17.1</a:t>
            </a:r>
            <a:r>
              <a:rPr lang="zh-CN" altLang="en-US" dirty="0" smtClean="0"/>
              <a:t>月，而特瑞普利组预设</a:t>
            </a:r>
            <a:r>
              <a:rPr lang="en-US" altLang="zh-CN" dirty="0" smtClean="0"/>
              <a:t>mOS21.7</a:t>
            </a:r>
            <a:r>
              <a:rPr lang="zh-CN" altLang="en-US" dirty="0" smtClean="0"/>
              <a:t>月，优于对照组，</a:t>
            </a:r>
            <a:r>
              <a:rPr lang="en-US" altLang="zh-CN" dirty="0" smtClean="0"/>
              <a:t>OS</a:t>
            </a:r>
            <a:r>
              <a:rPr lang="zh-CN" altLang="en-US" dirty="0" smtClean="0"/>
              <a:t>值得期待。</a:t>
            </a:r>
            <a:endParaRPr lang="en-US" altLang="zh-CN" dirty="0" smtClean="0"/>
          </a:p>
          <a:p>
            <a:r>
              <a:rPr lang="zh-CN" altLang="en-US" dirty="0" smtClean="0"/>
              <a:t>死亡风险下降</a:t>
            </a:r>
            <a:r>
              <a:rPr lang="en-US" altLang="zh-CN" dirty="0" smtClean="0"/>
              <a:t>31%</a:t>
            </a:r>
            <a:r>
              <a:rPr lang="zh-CN" altLang="en-US" dirty="0" smtClean="0"/>
              <a:t>，</a:t>
            </a:r>
            <a:r>
              <a:rPr lang="en-US" altLang="zh-CN" sz="1200" b="0" i="0" kern="1200" dirty="0" smtClean="0">
                <a:solidFill>
                  <a:schemeClr val="tx1"/>
                </a:solidFill>
                <a:effectLst/>
                <a:latin typeface="+mn-lt"/>
                <a:ea typeface="+mn-ea"/>
                <a:cs typeface="+mn-cs"/>
              </a:rPr>
              <a:t>2</a:t>
            </a:r>
            <a:r>
              <a:rPr lang="zh-CN" altLang="en-US" sz="1200" b="0" i="0" kern="1200" dirty="0" smtClean="0">
                <a:solidFill>
                  <a:schemeClr val="tx1"/>
                </a:solidFill>
                <a:effectLst/>
                <a:latin typeface="+mn-lt"/>
                <a:ea typeface="+mn-ea"/>
                <a:cs typeface="+mn-cs"/>
              </a:rPr>
              <a:t>年</a:t>
            </a:r>
            <a:r>
              <a:rPr lang="en-US" altLang="zh-CN" sz="1200" b="0" i="0" kern="1200" dirty="0" smtClean="0">
                <a:solidFill>
                  <a:schemeClr val="tx1"/>
                </a:solidFill>
                <a:effectLst/>
                <a:latin typeface="+mn-lt"/>
                <a:ea typeface="+mn-ea"/>
                <a:cs typeface="+mn-cs"/>
              </a:rPr>
              <a:t>OS</a:t>
            </a:r>
            <a:r>
              <a:rPr lang="zh-CN" altLang="en-US" sz="1200" b="0" i="0" kern="1200" dirty="0" smtClean="0">
                <a:solidFill>
                  <a:schemeClr val="tx1"/>
                </a:solidFill>
                <a:effectLst/>
                <a:latin typeface="+mn-lt"/>
                <a:ea typeface="+mn-ea"/>
                <a:cs typeface="+mn-cs"/>
              </a:rPr>
              <a:t>率分别为</a:t>
            </a:r>
            <a:r>
              <a:rPr lang="en-US" altLang="zh-CN" sz="1200" b="0" i="0" kern="1200" dirty="0" smtClean="0">
                <a:solidFill>
                  <a:schemeClr val="tx1"/>
                </a:solidFill>
                <a:effectLst/>
                <a:latin typeface="+mn-lt"/>
                <a:ea typeface="+mn-ea"/>
                <a:cs typeface="+mn-cs"/>
              </a:rPr>
              <a:t>51.2%</a:t>
            </a:r>
            <a:r>
              <a:rPr lang="zh-CN" altLang="en-US" sz="1200" b="0" i="0" kern="1200" dirty="0" smtClean="0">
                <a:solidFill>
                  <a:schemeClr val="tx1"/>
                </a:solidFill>
                <a:effectLst/>
                <a:latin typeface="+mn-lt"/>
                <a:ea typeface="+mn-ea"/>
                <a:cs typeface="+mn-cs"/>
              </a:rPr>
              <a:t>和</a:t>
            </a:r>
            <a:r>
              <a:rPr lang="en-US" altLang="zh-CN" sz="1200" b="0" i="0" kern="1200" dirty="0" smtClean="0">
                <a:solidFill>
                  <a:schemeClr val="tx1"/>
                </a:solidFill>
                <a:effectLst/>
                <a:latin typeface="+mn-lt"/>
                <a:ea typeface="+mn-ea"/>
                <a:cs typeface="+mn-cs"/>
              </a:rPr>
              <a:t>33.9%</a:t>
            </a:r>
            <a:r>
              <a:rPr lang="zh-CN" altLang="en-US" sz="1200" b="0" i="0" kern="1200" dirty="0" smtClean="0">
                <a:solidFill>
                  <a:schemeClr val="tx1"/>
                </a:solidFill>
                <a:effectLst/>
                <a:latin typeface="+mn-lt"/>
                <a:ea typeface="+mn-ea"/>
                <a:cs typeface="+mn-cs"/>
              </a:rPr>
              <a:t>。在安慰剂联合化疗组患者交叉至特瑞普利单抗治疗比例较高的情况下，仍在</a:t>
            </a:r>
            <a:r>
              <a:rPr lang="en-US" altLang="zh-CN" sz="1200" b="0" i="0" kern="1200" dirty="0" smtClean="0">
                <a:solidFill>
                  <a:schemeClr val="tx1"/>
                </a:solidFill>
                <a:effectLst/>
                <a:latin typeface="+mn-lt"/>
                <a:ea typeface="+mn-ea"/>
                <a:cs typeface="+mn-cs"/>
              </a:rPr>
              <a:t>ITT</a:t>
            </a:r>
            <a:r>
              <a:rPr lang="zh-CN" altLang="en-US" sz="1200" b="0" i="0" kern="1200" dirty="0" smtClean="0">
                <a:solidFill>
                  <a:schemeClr val="tx1"/>
                </a:solidFill>
                <a:effectLst/>
                <a:latin typeface="+mn-lt"/>
                <a:ea typeface="+mn-ea"/>
                <a:cs typeface="+mn-cs"/>
              </a:rPr>
              <a:t>人群中观察到了特瑞普利单抗联合化疗组的</a:t>
            </a:r>
            <a:r>
              <a:rPr lang="en-US" altLang="zh-CN" sz="1200" b="0" i="0" kern="1200" dirty="0" smtClean="0">
                <a:solidFill>
                  <a:schemeClr val="tx1"/>
                </a:solidFill>
                <a:effectLst/>
                <a:latin typeface="+mn-lt"/>
                <a:ea typeface="+mn-ea"/>
                <a:cs typeface="+mn-cs"/>
              </a:rPr>
              <a:t>OS</a:t>
            </a:r>
            <a:r>
              <a:rPr lang="zh-CN" altLang="en-US" sz="1200" b="0" i="0" kern="1200" dirty="0" smtClean="0">
                <a:solidFill>
                  <a:schemeClr val="tx1"/>
                </a:solidFill>
                <a:effectLst/>
                <a:latin typeface="+mn-lt"/>
                <a:ea typeface="+mn-ea"/>
                <a:cs typeface="+mn-cs"/>
              </a:rPr>
              <a:t>改善</a:t>
            </a:r>
            <a:endParaRPr lang="zh-CN" altLang="en-US" dirty="0"/>
          </a:p>
        </p:txBody>
      </p:sp>
      <p:sp>
        <p:nvSpPr>
          <p:cNvPr id="4" name="灯片编号占位符 3"/>
          <p:cNvSpPr>
            <a:spLocks noGrp="1"/>
          </p:cNvSpPr>
          <p:nvPr>
            <p:ph type="sldNum" sz="quarter" idx="10"/>
          </p:nvPr>
        </p:nvSpPr>
        <p:spPr/>
        <p:txBody>
          <a:bodyPr/>
          <a:lstStyle/>
          <a:p>
            <a:fld id="{77D8ACBF-201E-454F-AB07-B5DB205FCBE2}"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200" b="0" dirty="0" smtClean="0">
                <a:solidFill>
                  <a:srgbClr val="005696"/>
                </a:solidFill>
                <a:latin typeface="Arial" panose="020B0604020202020204" pitchFamily="34" charset="0"/>
                <a:ea typeface="微软雅黑" panose="020B0503020204020204" charset="-122"/>
              </a:rPr>
              <a:t>接下来再看两个次要终点</a:t>
            </a:r>
            <a:r>
              <a:rPr lang="en-US" altLang="zh-CN" sz="1200" b="0" dirty="0" smtClean="0">
                <a:solidFill>
                  <a:srgbClr val="1F578A"/>
                </a:solidFill>
                <a:latin typeface="微软雅黑" panose="020B0503020204020204" charset="-122"/>
                <a:ea typeface="微软雅黑" panose="020B0503020204020204" charset="-122"/>
              </a:rPr>
              <a:t>ORR</a:t>
            </a:r>
            <a:r>
              <a:rPr lang="zh-CN" altLang="en-US" sz="1200" b="0" dirty="0" smtClean="0">
                <a:solidFill>
                  <a:srgbClr val="1F578A"/>
                </a:solidFill>
                <a:latin typeface="微软雅黑" panose="020B0503020204020204" charset="-122"/>
                <a:ea typeface="微软雅黑" panose="020B0503020204020204" charset="-122"/>
              </a:rPr>
              <a:t> </a:t>
            </a:r>
            <a:r>
              <a:rPr lang="en-US" altLang="zh-CN" sz="1200" b="0" dirty="0" smtClean="0">
                <a:solidFill>
                  <a:srgbClr val="1F578A"/>
                </a:solidFill>
                <a:latin typeface="微软雅黑" panose="020B0503020204020204" charset="-122"/>
                <a:ea typeface="微软雅黑" panose="020B0503020204020204" charset="-122"/>
              </a:rPr>
              <a:t>&amp;</a:t>
            </a:r>
            <a:r>
              <a:rPr lang="zh-CN" altLang="en-US" sz="1200" b="0" dirty="0" smtClean="0">
                <a:solidFill>
                  <a:srgbClr val="1F578A"/>
                </a:solidFill>
                <a:latin typeface="微软雅黑" panose="020B0503020204020204" charset="-122"/>
                <a:ea typeface="微软雅黑" panose="020B0503020204020204" charset="-122"/>
              </a:rPr>
              <a:t> </a:t>
            </a:r>
            <a:r>
              <a:rPr lang="en-US" altLang="zh-CN" sz="1200" b="0" dirty="0" smtClean="0">
                <a:solidFill>
                  <a:srgbClr val="1F578A"/>
                </a:solidFill>
                <a:latin typeface="微软雅黑" panose="020B0503020204020204" charset="-122"/>
                <a:ea typeface="微软雅黑" panose="020B0503020204020204" charset="-122"/>
              </a:rPr>
              <a:t>DOR</a:t>
            </a:r>
            <a:endParaRPr lang="zh-CN" altLang="en-US" sz="1200" b="0" dirty="0" smtClean="0">
              <a:solidFill>
                <a:srgbClr val="1F578A"/>
              </a:solidFill>
              <a:latin typeface="微软雅黑" panose="020B0503020204020204" charset="-122"/>
              <a:ea typeface="微软雅黑" panose="020B0503020204020204" charset="-122"/>
            </a:endParaRPr>
          </a:p>
          <a:p>
            <a:pPr marL="0" marR="0" indent="0" algn="l" defTabSz="914400" rtl="0" eaLnBrk="1" fontAlgn="auto" latinLnBrk="0" hangingPunct="1">
              <a:lnSpc>
                <a:spcPct val="100000"/>
              </a:lnSpc>
              <a:spcBef>
                <a:spcPts val="0"/>
              </a:spcBef>
              <a:spcAft>
                <a:spcPts val="0"/>
              </a:spcAft>
              <a:buClrTx/>
              <a:buSzTx/>
              <a:buFontTx/>
              <a:buNone/>
              <a:defRPr/>
            </a:pPr>
            <a:r>
              <a:rPr lang="en-US" altLang="zh-CN" sz="1200" b="0" i="0" kern="1200" dirty="0" smtClean="0">
                <a:solidFill>
                  <a:schemeClr val="tx1"/>
                </a:solidFill>
                <a:effectLst/>
                <a:latin typeface="+mn-lt"/>
                <a:ea typeface="+mn-ea"/>
                <a:cs typeface="+mn-cs"/>
              </a:rPr>
              <a:t>ITT</a:t>
            </a:r>
            <a:r>
              <a:rPr lang="zh-CN" altLang="en-US" sz="1200" b="0" i="0" kern="1200" dirty="0" smtClean="0">
                <a:solidFill>
                  <a:schemeClr val="tx1"/>
                </a:solidFill>
                <a:effectLst/>
                <a:latin typeface="+mn-lt"/>
                <a:ea typeface="+mn-ea"/>
                <a:cs typeface="+mn-cs"/>
              </a:rPr>
              <a:t>人群中，相较于安慰剂组</a:t>
            </a:r>
            <a:r>
              <a:rPr lang="zh-CN" altLang="en-US" sz="1200" b="0" dirty="0" smtClean="0">
                <a:solidFill>
                  <a:srgbClr val="C00000"/>
                </a:solidFill>
                <a:latin typeface="Arial" panose="020B0604020202020204" pitchFamily="34" charset="0"/>
                <a:ea typeface="微软雅黑" panose="020B0503020204020204" charset="-122"/>
              </a:rPr>
              <a:t>客观缓解率提升近</a:t>
            </a:r>
            <a:r>
              <a:rPr lang="en-US" altLang="zh-CN" sz="1200" b="0" dirty="0" smtClean="0">
                <a:solidFill>
                  <a:srgbClr val="C00000"/>
                </a:solidFill>
                <a:latin typeface="Arial" panose="020B0604020202020204" pitchFamily="34" charset="0"/>
                <a:ea typeface="微软雅黑" panose="020B0503020204020204" charset="-122"/>
              </a:rPr>
              <a:t>20%</a:t>
            </a:r>
            <a:r>
              <a:rPr lang="zh-CN" altLang="en-US" sz="1200" b="0" dirty="0" smtClean="0">
                <a:solidFill>
                  <a:srgbClr val="C00000"/>
                </a:solidFill>
                <a:latin typeface="Arial" panose="020B0604020202020204" pitchFamily="34" charset="0"/>
                <a:ea typeface="微软雅黑" panose="020B0503020204020204" charset="-122"/>
              </a:rPr>
              <a:t>（</a:t>
            </a:r>
            <a:r>
              <a:rPr lang="en-US" altLang="zh-CN" sz="1200" b="0" dirty="0" smtClean="0">
                <a:solidFill>
                  <a:srgbClr val="C00000"/>
                </a:solidFill>
                <a:latin typeface="Arial" panose="020B0604020202020204" pitchFamily="34" charset="0"/>
                <a:ea typeface="微软雅黑" panose="020B0503020204020204" charset="-122"/>
              </a:rPr>
              <a:t>65.7vs46.2</a:t>
            </a:r>
            <a:r>
              <a:rPr lang="zh-CN" altLang="en-US" sz="1200" b="0" dirty="0" smtClean="0">
                <a:solidFill>
                  <a:srgbClr val="C00000"/>
                </a:solidFill>
                <a:latin typeface="Arial" panose="020B0604020202020204" pitchFamily="34" charset="0"/>
                <a:ea typeface="微软雅黑" panose="020B0503020204020204" charset="-122"/>
              </a:rPr>
              <a:t>），（</a:t>
            </a:r>
            <a:r>
              <a:rPr lang="en-US" altLang="zh-CN" sz="1200" b="0" dirty="0" err="1" smtClean="0">
                <a:solidFill>
                  <a:srgbClr val="C00000"/>
                </a:solidFill>
                <a:latin typeface="Arial" panose="020B0604020202020204" pitchFamily="34" charset="0"/>
                <a:ea typeface="微软雅黑" panose="020B0503020204020204" charset="-122"/>
              </a:rPr>
              <a:t>mDoR</a:t>
            </a:r>
            <a:r>
              <a:rPr lang="zh-CN" altLang="en-US" sz="1200" b="0" dirty="0" smtClean="0">
                <a:solidFill>
                  <a:srgbClr val="C00000"/>
                </a:solidFill>
                <a:latin typeface="Arial" panose="020B0604020202020204" pitchFamily="34" charset="0"/>
                <a:ea typeface="微软雅黑" panose="020B0503020204020204" charset="-122"/>
              </a:rPr>
              <a:t>）缓解持续时间延长</a:t>
            </a:r>
            <a:r>
              <a:rPr lang="en-US" altLang="zh-CN" sz="1200" b="0" dirty="0" smtClean="0">
                <a:solidFill>
                  <a:srgbClr val="C00000"/>
                </a:solidFill>
                <a:latin typeface="Arial" panose="020B0604020202020204" pitchFamily="34" charset="0"/>
                <a:ea typeface="微软雅黑" panose="020B0503020204020204" charset="-122"/>
              </a:rPr>
              <a:t>2</a:t>
            </a:r>
            <a:r>
              <a:rPr lang="zh-CN" altLang="en-US" sz="1200" b="0" dirty="0" smtClean="0">
                <a:solidFill>
                  <a:srgbClr val="C00000"/>
                </a:solidFill>
                <a:latin typeface="Arial" panose="020B0604020202020204" pitchFamily="34" charset="0"/>
                <a:ea typeface="微软雅黑" panose="020B0503020204020204" charset="-122"/>
              </a:rPr>
              <a:t>倍（</a:t>
            </a:r>
            <a:r>
              <a:rPr lang="en-US" altLang="zh-CN" sz="1200" b="0" dirty="0" smtClean="0">
                <a:solidFill>
                  <a:srgbClr val="C00000"/>
                </a:solidFill>
                <a:latin typeface="Arial" panose="020B0604020202020204" pitchFamily="34" charset="0"/>
                <a:ea typeface="微软雅黑" panose="020B0503020204020204" charset="-122"/>
              </a:rPr>
              <a:t>8.4</a:t>
            </a:r>
            <a:r>
              <a:rPr lang="zh-CN" altLang="en-US" sz="1200" b="0" dirty="0" smtClean="0">
                <a:solidFill>
                  <a:srgbClr val="C00000"/>
                </a:solidFill>
                <a:latin typeface="Arial" panose="020B0604020202020204" pitchFamily="34" charset="0"/>
                <a:ea typeface="微软雅黑" panose="020B0503020204020204" charset="-122"/>
              </a:rPr>
              <a:t>月</a:t>
            </a:r>
            <a:r>
              <a:rPr lang="en-US" altLang="zh-CN" sz="1200" b="0" dirty="0" smtClean="0">
                <a:solidFill>
                  <a:srgbClr val="C00000"/>
                </a:solidFill>
                <a:latin typeface="Arial" panose="020B0604020202020204" pitchFamily="34" charset="0"/>
                <a:ea typeface="微软雅黑" panose="020B0503020204020204" charset="-122"/>
              </a:rPr>
              <a:t>vs4.2</a:t>
            </a:r>
            <a:r>
              <a:rPr lang="zh-CN" altLang="en-US" sz="1200" b="0" dirty="0" smtClean="0">
                <a:solidFill>
                  <a:srgbClr val="C00000"/>
                </a:solidFill>
                <a:latin typeface="Arial" panose="020B0604020202020204" pitchFamily="34" charset="0"/>
                <a:ea typeface="微软雅黑" panose="020B0503020204020204" charset="-122"/>
              </a:rPr>
              <a:t>月），且均具有显著统计学差异</a:t>
            </a:r>
            <a:endParaRPr lang="en-US" altLang="zh-CN" sz="1200" b="0" dirty="0" smtClean="0">
              <a:solidFill>
                <a:srgbClr val="C00000"/>
              </a:solidFill>
              <a:latin typeface="Arial" panose="020B0604020202020204" pitchFamily="34" charset="0"/>
              <a:ea typeface="微软雅黑" panose="020B0503020204020204" charset="-122"/>
              <a:sym typeface="Arial" panose="020B0604020202020204" pitchFamily="34" charset="0"/>
            </a:endParaRPr>
          </a:p>
          <a:p>
            <a:endParaRPr lang="zh-CN" altLang="en-US" b="0" dirty="0"/>
          </a:p>
        </p:txBody>
      </p:sp>
      <p:sp>
        <p:nvSpPr>
          <p:cNvPr id="4" name="灯片编号占位符 3"/>
          <p:cNvSpPr>
            <a:spLocks noGrp="1"/>
          </p:cNvSpPr>
          <p:nvPr>
            <p:ph type="sldNum" sz="quarter" idx="10"/>
          </p:nvPr>
        </p:nvSpPr>
        <p:spPr/>
        <p:txBody>
          <a:bodyPr/>
          <a:lstStyle/>
          <a:p>
            <a:fld id="{77D8ACBF-201E-454F-AB07-B5DB205FCBE2}"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以上看完</a:t>
            </a:r>
            <a:r>
              <a:rPr lang="en-US" altLang="zh-CN" dirty="0" smtClean="0"/>
              <a:t>PFS</a:t>
            </a:r>
            <a:r>
              <a:rPr lang="zh-CN" altLang="en-US" dirty="0" smtClean="0"/>
              <a:t>和</a:t>
            </a:r>
            <a:r>
              <a:rPr lang="en-US" altLang="zh-CN" dirty="0" smtClean="0"/>
              <a:t>OS</a:t>
            </a:r>
            <a:r>
              <a:rPr lang="zh-CN" altLang="en-US" dirty="0" smtClean="0"/>
              <a:t>的差异，我们再看一下特瑞普利单抗的安全性结果，从≥</a:t>
            </a:r>
            <a:r>
              <a:rPr lang="en-US" altLang="zh-CN" dirty="0" smtClean="0"/>
              <a:t>3</a:t>
            </a:r>
            <a:r>
              <a:rPr lang="zh-CN" altLang="en-US" dirty="0" smtClean="0"/>
              <a:t>级以上的不良事件（</a:t>
            </a:r>
            <a:r>
              <a:rPr lang="en-US" altLang="zh-CN" dirty="0" smtClean="0"/>
              <a:t>78.6%vs82.1</a:t>
            </a:r>
            <a:r>
              <a:rPr lang="zh-CN" altLang="en-US" dirty="0" smtClean="0"/>
              <a:t>）特瑞普利的加入并没有增加不良事件的发生率，研究者确认的</a:t>
            </a:r>
            <a:r>
              <a:rPr lang="en-US" altLang="zh-CN" dirty="0" err="1" smtClean="0"/>
              <a:t>irAE</a:t>
            </a:r>
            <a:r>
              <a:rPr lang="zh-CN" altLang="en-US" dirty="0" smtClean="0"/>
              <a:t>实验较高是因为安慰剂组的患者后续交叉到实验组，发生的免疫不良反应归结到实验组中的原因</a:t>
            </a:r>
            <a:endParaRPr lang="zh-CN" altLang="en-US" dirty="0"/>
          </a:p>
        </p:txBody>
      </p:sp>
      <p:sp>
        <p:nvSpPr>
          <p:cNvPr id="4" name="灯片编号占位符 3"/>
          <p:cNvSpPr>
            <a:spLocks noGrp="1"/>
          </p:cNvSpPr>
          <p:nvPr>
            <p:ph type="sldNum" sz="quarter" idx="10"/>
          </p:nvPr>
        </p:nvSpPr>
        <p:spPr/>
        <p:txBody>
          <a:bodyPr/>
          <a:lstStyle/>
          <a:p>
            <a:fld id="{77D8ACBF-201E-454F-AB07-B5DB205FCBE2}"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柱状图中可以看出主要的≥</a:t>
            </a:r>
            <a:r>
              <a:rPr lang="en-US" altLang="zh-CN" dirty="0" smtClean="0"/>
              <a:t>3</a:t>
            </a:r>
            <a:r>
              <a:rPr lang="zh-CN" altLang="en-US" dirty="0" smtClean="0"/>
              <a:t>级以上的不良反应，主要集中在贫血，中性粒细胞减少，白细胞减少，血小板减少等血液学不良反应与对照组相当，并没有增加新的安全性事件，总体安全可控。</a:t>
            </a:r>
            <a:endParaRPr lang="zh-CN" altLang="en-US" dirty="0"/>
          </a:p>
        </p:txBody>
      </p:sp>
      <p:sp>
        <p:nvSpPr>
          <p:cNvPr id="4" name="灯片编号占位符 3"/>
          <p:cNvSpPr>
            <a:spLocks noGrp="1"/>
          </p:cNvSpPr>
          <p:nvPr>
            <p:ph type="sldNum" sz="quarter" idx="10"/>
          </p:nvPr>
        </p:nvSpPr>
        <p:spPr/>
        <p:txBody>
          <a:bodyPr/>
          <a:lstStyle/>
          <a:p>
            <a:fld id="{77D8ACBF-201E-454F-AB07-B5DB205FCBE2}"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smtClean="0">
                <a:solidFill>
                  <a:schemeClr val="tx1"/>
                </a:solidFill>
                <a:effectLst/>
                <a:latin typeface="+mn-lt"/>
                <a:ea typeface="+mn-ea"/>
                <a:cs typeface="+mn-cs"/>
              </a:rPr>
              <a:t>在与单独化疗相比，特瑞普利单抗联合化疗可以显著改善无</a:t>
            </a:r>
            <a:r>
              <a:rPr lang="en-US" altLang="zh-CN" sz="1200" b="0" i="0" kern="1200" dirty="0" smtClean="0">
                <a:solidFill>
                  <a:schemeClr val="tx1"/>
                </a:solidFill>
                <a:effectLst/>
                <a:latin typeface="+mn-lt"/>
                <a:ea typeface="+mn-ea"/>
                <a:cs typeface="+mn-cs"/>
              </a:rPr>
              <a:t>EGFR/ALK</a:t>
            </a:r>
            <a:r>
              <a:rPr lang="zh-CN" altLang="en-US" sz="1200" b="0" i="0" kern="1200" dirty="0" smtClean="0">
                <a:solidFill>
                  <a:schemeClr val="tx1"/>
                </a:solidFill>
                <a:effectLst/>
                <a:latin typeface="+mn-lt"/>
                <a:ea typeface="+mn-ea"/>
                <a:cs typeface="+mn-cs"/>
              </a:rPr>
              <a:t>突变的晚期</a:t>
            </a:r>
            <a:r>
              <a:rPr lang="en-US" altLang="zh-CN" sz="1200" b="0" i="0" kern="1200" dirty="0" smtClean="0">
                <a:solidFill>
                  <a:schemeClr val="tx1"/>
                </a:solidFill>
                <a:effectLst/>
                <a:latin typeface="+mn-lt"/>
                <a:ea typeface="+mn-ea"/>
                <a:cs typeface="+mn-cs"/>
              </a:rPr>
              <a:t>NSCLC</a:t>
            </a:r>
            <a:r>
              <a:rPr lang="zh-CN" altLang="en-US" sz="1200" b="0" i="0" kern="1200" dirty="0" smtClean="0">
                <a:solidFill>
                  <a:schemeClr val="tx1"/>
                </a:solidFill>
                <a:effectLst/>
                <a:latin typeface="+mn-lt"/>
                <a:ea typeface="+mn-ea"/>
                <a:cs typeface="+mn-cs"/>
              </a:rPr>
              <a:t>的</a:t>
            </a:r>
            <a:r>
              <a:rPr lang="en-US" altLang="zh-CN" sz="1200" b="0" i="0" kern="1200" dirty="0" smtClean="0">
                <a:solidFill>
                  <a:schemeClr val="tx1"/>
                </a:solidFill>
                <a:effectLst/>
                <a:latin typeface="+mn-lt"/>
                <a:ea typeface="+mn-ea"/>
                <a:cs typeface="+mn-cs"/>
              </a:rPr>
              <a:t>PFS</a:t>
            </a:r>
            <a:r>
              <a:rPr lang="zh-CN" altLang="en-US" sz="1200" b="0" i="0" kern="1200" dirty="0" smtClean="0">
                <a:solidFill>
                  <a:schemeClr val="tx1"/>
                </a:solidFill>
                <a:effectLst/>
                <a:latin typeface="+mn-lt"/>
                <a:ea typeface="+mn-ea"/>
                <a:cs typeface="+mn-cs"/>
              </a:rPr>
              <a:t>和</a:t>
            </a:r>
            <a:r>
              <a:rPr lang="en-US" altLang="zh-CN" sz="1200" b="0" i="0" kern="1200" dirty="0" smtClean="0">
                <a:solidFill>
                  <a:schemeClr val="tx1"/>
                </a:solidFill>
                <a:effectLst/>
                <a:latin typeface="+mn-lt"/>
                <a:ea typeface="+mn-ea"/>
                <a:cs typeface="+mn-cs"/>
              </a:rPr>
              <a:t>OS</a:t>
            </a:r>
            <a:r>
              <a:rPr lang="zh-CN" altLang="en-US" sz="1200" b="0" i="0" kern="1200" dirty="0" smtClean="0">
                <a:solidFill>
                  <a:schemeClr val="tx1"/>
                </a:solidFill>
                <a:effectLst/>
                <a:latin typeface="+mn-lt"/>
                <a:ea typeface="+mn-ea"/>
                <a:cs typeface="+mn-cs"/>
              </a:rPr>
              <a:t>。治疗效果与</a:t>
            </a:r>
            <a:r>
              <a:rPr lang="en-US" altLang="zh-CN" sz="1200" b="0" i="0" kern="1200" dirty="0" smtClean="0">
                <a:solidFill>
                  <a:schemeClr val="tx1"/>
                </a:solidFill>
                <a:effectLst/>
                <a:latin typeface="+mn-lt"/>
                <a:ea typeface="+mn-ea"/>
                <a:cs typeface="+mn-cs"/>
              </a:rPr>
              <a:t>PD-L1</a:t>
            </a:r>
            <a:r>
              <a:rPr lang="zh-CN" altLang="en-US" sz="1200" b="0" i="0" kern="1200" dirty="0" smtClean="0">
                <a:solidFill>
                  <a:schemeClr val="tx1"/>
                </a:solidFill>
                <a:effectLst/>
                <a:latin typeface="+mn-lt"/>
                <a:ea typeface="+mn-ea"/>
                <a:cs typeface="+mn-cs"/>
              </a:rPr>
              <a:t>表达状态无关。在特瑞普利单抗联合化疗组中，高水平</a:t>
            </a:r>
            <a:r>
              <a:rPr lang="en-US" altLang="zh-CN" sz="1200" b="0" i="0" kern="1200" dirty="0" smtClean="0">
                <a:solidFill>
                  <a:schemeClr val="tx1"/>
                </a:solidFill>
                <a:effectLst/>
                <a:latin typeface="+mn-lt"/>
                <a:ea typeface="+mn-ea"/>
                <a:cs typeface="+mn-cs"/>
              </a:rPr>
              <a:t>TMB</a:t>
            </a:r>
            <a:r>
              <a:rPr lang="zh-CN" altLang="en-US" sz="1200" b="0" i="0" kern="1200" dirty="0" smtClean="0">
                <a:solidFill>
                  <a:schemeClr val="tx1"/>
                </a:solidFill>
                <a:effectLst/>
                <a:latin typeface="+mn-lt"/>
                <a:ea typeface="+mn-ea"/>
                <a:cs typeface="+mn-cs"/>
              </a:rPr>
              <a:t>与更长的</a:t>
            </a:r>
            <a:r>
              <a:rPr lang="en-US" altLang="zh-CN" sz="1200" b="0" i="0" kern="1200" dirty="0" smtClean="0">
                <a:solidFill>
                  <a:schemeClr val="tx1"/>
                </a:solidFill>
                <a:effectLst/>
                <a:latin typeface="+mn-lt"/>
                <a:ea typeface="+mn-ea"/>
                <a:cs typeface="+mn-cs"/>
              </a:rPr>
              <a:t>PFS</a:t>
            </a:r>
            <a:r>
              <a:rPr lang="zh-CN" altLang="en-US" sz="1200" b="0" i="0" kern="1200" dirty="0" smtClean="0">
                <a:solidFill>
                  <a:schemeClr val="tx1"/>
                </a:solidFill>
                <a:effectLst/>
                <a:latin typeface="+mn-lt"/>
                <a:ea typeface="+mn-ea"/>
                <a:cs typeface="+mn-cs"/>
              </a:rPr>
              <a:t>显著相关。</a:t>
            </a:r>
            <a:r>
              <a:rPr lang="en-US" altLang="zh-CN" sz="1200" b="0" i="0" kern="1200" dirty="0" smtClean="0">
                <a:solidFill>
                  <a:schemeClr val="tx1"/>
                </a:solidFill>
                <a:effectLst/>
                <a:latin typeface="+mn-lt"/>
                <a:ea typeface="+mn-ea"/>
                <a:cs typeface="+mn-cs"/>
              </a:rPr>
              <a:t>FA-PI3K-Akt</a:t>
            </a:r>
            <a:r>
              <a:rPr lang="zh-CN" altLang="en-US" sz="1200" b="0" i="0" kern="1200" dirty="0" smtClean="0">
                <a:solidFill>
                  <a:schemeClr val="tx1"/>
                </a:solidFill>
                <a:effectLst/>
                <a:latin typeface="+mn-lt"/>
                <a:ea typeface="+mn-ea"/>
                <a:cs typeface="+mn-cs"/>
              </a:rPr>
              <a:t>通路突变的患者接受特瑞普利单抗联合化疗方案可获得显著更长的</a:t>
            </a:r>
            <a:r>
              <a:rPr lang="en-US" altLang="zh-CN" sz="1200" b="0" i="0" kern="1200" dirty="0" smtClean="0">
                <a:solidFill>
                  <a:schemeClr val="tx1"/>
                </a:solidFill>
                <a:effectLst/>
                <a:latin typeface="+mn-lt"/>
                <a:ea typeface="+mn-ea"/>
                <a:cs typeface="+mn-cs"/>
              </a:rPr>
              <a:t>PFS</a:t>
            </a:r>
            <a:r>
              <a:rPr lang="zh-CN" altLang="en-US" sz="1200" b="0" i="0" kern="1200" dirty="0" smtClean="0">
                <a:solidFill>
                  <a:schemeClr val="tx1"/>
                </a:solidFill>
                <a:effectLst/>
                <a:latin typeface="+mn-lt"/>
                <a:ea typeface="+mn-ea"/>
                <a:cs typeface="+mn-cs"/>
              </a:rPr>
              <a:t>和</a:t>
            </a:r>
            <a:r>
              <a:rPr lang="en-US" altLang="zh-CN" sz="1200" b="0" i="0" kern="1200" dirty="0" smtClean="0">
                <a:solidFill>
                  <a:schemeClr val="tx1"/>
                </a:solidFill>
                <a:effectLst/>
                <a:latin typeface="+mn-lt"/>
                <a:ea typeface="+mn-ea"/>
                <a:cs typeface="+mn-cs"/>
              </a:rPr>
              <a:t>OS</a:t>
            </a:r>
            <a:r>
              <a:rPr lang="zh-CN" altLang="en-US" sz="1200" b="0" i="0" kern="1200" dirty="0" smtClean="0">
                <a:solidFill>
                  <a:schemeClr val="tx1"/>
                </a:solidFill>
                <a:effectLst/>
                <a:latin typeface="+mn-lt"/>
                <a:ea typeface="+mn-ea"/>
                <a:cs typeface="+mn-cs"/>
              </a:rPr>
              <a:t>。</a:t>
            </a:r>
            <a:endParaRPr lang="zh-CN" altLang="en-US" dirty="0"/>
          </a:p>
        </p:txBody>
      </p:sp>
      <p:sp>
        <p:nvSpPr>
          <p:cNvPr id="4" name="灯片编号占位符 3"/>
          <p:cNvSpPr>
            <a:spLocks noGrp="1"/>
          </p:cNvSpPr>
          <p:nvPr>
            <p:ph type="sldNum" sz="quarter" idx="10"/>
          </p:nvPr>
        </p:nvSpPr>
        <p:spPr/>
        <p:txBody>
          <a:bodyPr/>
          <a:lstStyle/>
          <a:p>
            <a:fld id="{77D8ACBF-201E-454F-AB07-B5DB205FCBE2}"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我们再看看肺癌和其他瘤种与其他</a:t>
            </a:r>
            <a:r>
              <a:rPr lang="en-US" altLang="zh-CN" dirty="0" smtClean="0"/>
              <a:t>PD-1</a:t>
            </a:r>
            <a:r>
              <a:rPr lang="zh-CN" altLang="en-US" dirty="0" smtClean="0"/>
              <a:t>的单抗肩并肩的研究，从晚期一线非小细胞肺癌</a:t>
            </a:r>
            <a:r>
              <a:rPr lang="en-US" altLang="zh-CN" dirty="0" smtClean="0"/>
              <a:t>Choice-01</a:t>
            </a:r>
            <a:r>
              <a:rPr lang="zh-CN" altLang="en-US" dirty="0" smtClean="0"/>
              <a:t>主要研究终点</a:t>
            </a:r>
            <a:r>
              <a:rPr lang="en-US" altLang="zh-CN" dirty="0" smtClean="0"/>
              <a:t>PFS</a:t>
            </a:r>
            <a:r>
              <a:rPr lang="zh-CN" altLang="en-US" dirty="0" smtClean="0"/>
              <a:t>与</a:t>
            </a:r>
            <a:r>
              <a:rPr lang="en-US" altLang="zh-CN" dirty="0" smtClean="0"/>
              <a:t>K</a:t>
            </a:r>
            <a:r>
              <a:rPr lang="zh-CN" altLang="en-US" dirty="0" smtClean="0"/>
              <a:t>药对比，结果提示特瑞普利单抗的疗效与</a:t>
            </a:r>
            <a:r>
              <a:rPr lang="en-US" altLang="zh-CN" dirty="0" smtClean="0"/>
              <a:t>K</a:t>
            </a:r>
            <a:r>
              <a:rPr lang="zh-CN" altLang="en-US" dirty="0" smtClean="0"/>
              <a:t>药相媲美，甚至在进展风险略优于</a:t>
            </a:r>
            <a:r>
              <a:rPr lang="en-US" altLang="zh-CN" dirty="0" smtClean="0"/>
              <a:t>K</a:t>
            </a:r>
            <a:r>
              <a:rPr lang="zh-CN" altLang="en-US" dirty="0" smtClean="0"/>
              <a:t>药，从多瘤实验的观察中二线的黑瘤的单药，二线尿路上皮癌单药，一线食管鳞癌联合治疗与</a:t>
            </a:r>
            <a:r>
              <a:rPr lang="en-US" altLang="zh-CN" dirty="0" smtClean="0"/>
              <a:t>K</a:t>
            </a:r>
            <a:r>
              <a:rPr lang="zh-CN" altLang="en-US" dirty="0" smtClean="0"/>
              <a:t>药对比，显示出了更有益的数据，疗效更突出。在鼻咽癌研究中，为中国特色瘤种</a:t>
            </a:r>
            <a:r>
              <a:rPr lang="en-US" altLang="zh-CN" dirty="0" smtClean="0"/>
              <a:t>K</a:t>
            </a:r>
            <a:r>
              <a:rPr lang="zh-CN" altLang="en-US" dirty="0" smtClean="0"/>
              <a:t>药没有布局大型</a:t>
            </a:r>
            <a:r>
              <a:rPr lang="en-US" altLang="zh-CN" dirty="0" smtClean="0"/>
              <a:t>Ⅲ</a:t>
            </a:r>
            <a:r>
              <a:rPr lang="zh-CN" altLang="en-US" dirty="0" smtClean="0"/>
              <a:t>期临床研究，与卡瑞丽珠单抗对比特瑞普利单抗也显示出了更好的疗效。</a:t>
            </a:r>
            <a:endParaRPr lang="zh-CN" altLang="en-US" dirty="0"/>
          </a:p>
        </p:txBody>
      </p:sp>
      <p:sp>
        <p:nvSpPr>
          <p:cNvPr id="4" name="灯片编号占位符 3"/>
          <p:cNvSpPr>
            <a:spLocks noGrp="1"/>
          </p:cNvSpPr>
          <p:nvPr>
            <p:ph type="sldNum" sz="quarter" idx="10"/>
          </p:nvPr>
        </p:nvSpPr>
        <p:spPr/>
        <p:txBody>
          <a:bodyPr/>
          <a:lstStyle/>
          <a:p>
            <a:fld id="{77D8ACBF-201E-454F-AB07-B5DB205FCBE2}"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看完疗效的对比，我们在看一下安全性与国内外上市的主要的</a:t>
            </a:r>
            <a:r>
              <a:rPr lang="en-US" altLang="zh-CN" dirty="0" smtClean="0"/>
              <a:t>8</a:t>
            </a:r>
            <a:r>
              <a:rPr lang="zh-CN" altLang="en-US" dirty="0" smtClean="0"/>
              <a:t>个</a:t>
            </a:r>
            <a:r>
              <a:rPr lang="en-US" altLang="zh-CN" dirty="0" smtClean="0"/>
              <a:t>PD1/L1</a:t>
            </a:r>
            <a:r>
              <a:rPr lang="zh-CN" altLang="en-US" dirty="0" smtClean="0"/>
              <a:t>单抗对比，关键性的免疫不良反应，免疫性肺炎明显优于达伯舒，免疫性肝炎明显优于艾瑞卡，包括临床最关心的免疫性心肌炎都要毕其他</a:t>
            </a:r>
            <a:r>
              <a:rPr lang="en-US" altLang="zh-CN" dirty="0" smtClean="0"/>
              <a:t>4</a:t>
            </a:r>
            <a:r>
              <a:rPr lang="zh-CN" altLang="en-US" dirty="0" smtClean="0"/>
              <a:t>个国产</a:t>
            </a:r>
            <a:r>
              <a:rPr lang="en-US" altLang="zh-CN" dirty="0" smtClean="0"/>
              <a:t>PD1</a:t>
            </a:r>
            <a:r>
              <a:rPr lang="zh-CN" altLang="en-US" dirty="0" smtClean="0"/>
              <a:t>单抗更好，特瑞普利发生率最低，显示出了最优异的安全性 。</a:t>
            </a:r>
            <a:endParaRPr lang="zh-CN" altLang="en-US" dirty="0"/>
          </a:p>
        </p:txBody>
      </p:sp>
      <p:sp>
        <p:nvSpPr>
          <p:cNvPr id="4" name="灯片编号占位符 3"/>
          <p:cNvSpPr>
            <a:spLocks noGrp="1"/>
          </p:cNvSpPr>
          <p:nvPr>
            <p:ph type="sldNum" sz="quarter" idx="10"/>
          </p:nvPr>
        </p:nvSpPr>
        <p:spPr/>
        <p:txBody>
          <a:bodyPr/>
          <a:lstStyle/>
          <a:p>
            <a:fld id="{77D8ACBF-201E-454F-AB07-B5DB205FCBE2}"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特瑞普利单抗在肺癌四大人群的研究布局，其中包括，</a:t>
            </a:r>
            <a:r>
              <a:rPr lang="en-US" altLang="zh-CN" dirty="0" smtClean="0"/>
              <a:t>EGFR-TKI</a:t>
            </a:r>
            <a:r>
              <a:rPr lang="zh-CN" altLang="en-US" dirty="0" smtClean="0"/>
              <a:t>耐药非小细胞肺癌二线及以上治疗，辅助和新辅助临床研究，以及一线广泛期小细胞肺癌联合化疗，阳性结果有待公布。</a:t>
            </a:r>
            <a:endParaRPr lang="zh-CN" altLang="en-US" dirty="0"/>
          </a:p>
        </p:txBody>
      </p:sp>
      <p:sp>
        <p:nvSpPr>
          <p:cNvPr id="4" name="灯片编号占位符 3"/>
          <p:cNvSpPr>
            <a:spLocks noGrp="1"/>
          </p:cNvSpPr>
          <p:nvPr>
            <p:ph type="sldNum" sz="quarter" idx="10"/>
          </p:nvPr>
        </p:nvSpPr>
        <p:spPr/>
        <p:txBody>
          <a:bodyPr/>
          <a:lstStyle/>
          <a:p>
            <a:fld id="{77D8ACBF-201E-454F-AB07-B5DB205FCBE2}"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特瑞普利单抗具有独特的作用机制</a:t>
            </a:r>
            <a:endParaRPr lang="en-US" altLang="zh-CN" dirty="0" smtClean="0"/>
          </a:p>
          <a:p>
            <a:r>
              <a:rPr lang="zh-CN" altLang="en-US" dirty="0" smtClean="0"/>
              <a:t>特瑞普利单抗在驱动基因阴性晚期一线非小细胞肺癌的</a:t>
            </a:r>
            <a:r>
              <a:rPr lang="en-US" altLang="zh-CN" dirty="0" smtClean="0"/>
              <a:t>Ⅲ</a:t>
            </a:r>
            <a:r>
              <a:rPr lang="zh-CN" altLang="en-US" dirty="0" smtClean="0"/>
              <a:t>期注册临床研究数据优越</a:t>
            </a:r>
            <a:endParaRPr lang="en-US" altLang="zh-CN" dirty="0" smtClean="0"/>
          </a:p>
          <a:p>
            <a:r>
              <a:rPr lang="zh-CN" altLang="en-US" dirty="0" smtClean="0"/>
              <a:t>特瑞普利单抗在肺癌领域</a:t>
            </a:r>
            <a:r>
              <a:rPr lang="en-US" altLang="zh-CN" dirty="0" smtClean="0"/>
              <a:t>2022</a:t>
            </a:r>
            <a:r>
              <a:rPr lang="zh-CN" altLang="en-US" dirty="0" smtClean="0"/>
              <a:t>年将全面亮相，收获喜人，硕果累累！</a:t>
            </a:r>
            <a:endParaRPr lang="zh-CN" altLang="en-US" dirty="0"/>
          </a:p>
        </p:txBody>
      </p:sp>
      <p:sp>
        <p:nvSpPr>
          <p:cNvPr id="4" name="灯片编号占位符 3"/>
          <p:cNvSpPr>
            <a:spLocks noGrp="1"/>
          </p:cNvSpPr>
          <p:nvPr>
            <p:ph type="sldNum" sz="quarter" idx="10"/>
          </p:nvPr>
        </p:nvSpPr>
        <p:spPr/>
        <p:txBody>
          <a:bodyPr/>
          <a:lstStyle/>
          <a:p>
            <a:fld id="{77D8ACBF-201E-454F-AB07-B5DB205FCBE2}"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6" Type="http://schemas.openxmlformats.org/officeDocument/2006/relationships/image" Target="../media/image6.png"/><Relationship Id="rId5" Type="http://schemas.openxmlformats.org/officeDocument/2006/relationships/image" Target="../media/image5.png"/><Relationship Id="rId4" Type="http://schemas.microsoft.com/office/2007/relationships/hdphoto" Target="../media/image4.wdp"/><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7_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cstate="print">
            <a:extLst>
              <a:ext uri="{28A0092B-C50C-407E-A947-70E740481C1C}">
                <a14:useLocalDpi xmlns:a14="http://schemas.microsoft.com/office/drawing/2010/main" val="0"/>
              </a:ext>
            </a:extLst>
          </a:blip>
          <a:srcRect r="12991"/>
          <a:stretch>
            <a:fillRect/>
          </a:stretch>
        </p:blipFill>
        <p:spPr>
          <a:xfrm>
            <a:off x="0" y="0"/>
            <a:ext cx="12192000" cy="6858000"/>
          </a:xfrm>
          <a:prstGeom prst="rect">
            <a:avLst/>
          </a:prstGeom>
        </p:spPr>
      </p:pic>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8_自定义版式">
    <p:spTree>
      <p:nvGrpSpPr>
        <p:cNvPr id="1" name=""/>
        <p:cNvGrpSpPr/>
        <p:nvPr/>
      </p:nvGrpSpPr>
      <p:grpSpPr>
        <a:xfrm>
          <a:off x="0" y="0"/>
          <a:ext cx="0" cy="0"/>
          <a:chOff x="0" y="0"/>
          <a:chExt cx="0" cy="0"/>
        </a:xfrm>
      </p:grpSpPr>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8_自定义版式">
    <p:spTree>
      <p:nvGrpSpPr>
        <p:cNvPr id="1" name=""/>
        <p:cNvGrpSpPr/>
        <p:nvPr/>
      </p:nvGrpSpPr>
      <p:grpSpPr>
        <a:xfrm>
          <a:off x="0" y="0"/>
          <a:ext cx="0" cy="0"/>
          <a:chOff x="0" y="0"/>
          <a:chExt cx="0" cy="0"/>
        </a:xfrm>
      </p:grpSpPr>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内容与标题">
    <p:spTree>
      <p:nvGrpSpPr>
        <p:cNvPr id="1" name=""/>
        <p:cNvGrpSpPr/>
        <p:nvPr/>
      </p:nvGrpSpPr>
      <p:grpSpPr>
        <a:xfrm>
          <a:off x="0" y="0"/>
          <a:ext cx="0" cy="0"/>
          <a:chOff x="0" y="0"/>
          <a:chExt cx="0" cy="0"/>
        </a:xfrm>
      </p:grpSpPr>
      <p:sp>
        <p:nvSpPr>
          <p:cNvPr id="8" name="Rectangle 6"/>
          <p:cNvSpPr/>
          <p:nvPr userDrawn="1"/>
        </p:nvSpPr>
        <p:spPr>
          <a:xfrm rot="5400000">
            <a:off x="5694746" y="-5694743"/>
            <a:ext cx="802508" cy="12192000"/>
          </a:xfrm>
          <a:prstGeom prst="rect">
            <a:avLst/>
          </a:prstGeom>
          <a:gradFill>
            <a:gsLst>
              <a:gs pos="100000">
                <a:srgbClr val="62B3DB">
                  <a:alpha val="40000"/>
                </a:srgbClr>
              </a:gs>
              <a:gs pos="41000">
                <a:schemeClr val="bg1"/>
              </a:gs>
            </a:gsLst>
            <a:lin ang="120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ko-KR" altLang="en-US" sz="3200">
              <a:solidFill>
                <a:schemeClr val="accent1">
                  <a:lumMod val="75000"/>
                </a:schemeClr>
              </a:solidFill>
            </a:endParaRPr>
          </a:p>
        </p:txBody>
      </p:sp>
      <p:sp>
        <p:nvSpPr>
          <p:cNvPr id="9" name="Right Triangle 8"/>
          <p:cNvSpPr/>
          <p:nvPr userDrawn="1"/>
        </p:nvSpPr>
        <p:spPr>
          <a:xfrm rot="10800000">
            <a:off x="9630137" y="1"/>
            <a:ext cx="2561863" cy="2561863"/>
          </a:xfrm>
          <a:prstGeom prst="rtTriangle">
            <a:avLst/>
          </a:prstGeom>
          <a:solidFill>
            <a:srgbClr val="62B3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12" name="Rectangle 9"/>
          <p:cNvSpPr/>
          <p:nvPr userDrawn="1"/>
        </p:nvSpPr>
        <p:spPr>
          <a:xfrm>
            <a:off x="0" y="802512"/>
            <a:ext cx="12192000" cy="60554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pic>
        <p:nvPicPr>
          <p:cNvPr id="13" name="Picture 13"/>
          <p:cNvPicPr>
            <a:picLocks noChangeAspect="1"/>
          </p:cNvPicPr>
          <p:nvPr userDrawn="1"/>
        </p:nvPicPr>
        <p:blipFill rotWithShape="1">
          <a:blip r:embed="rId2" cstate="screen">
            <a:alphaModFix amt="36000"/>
          </a:blip>
          <a:srcRect/>
          <a:stretch>
            <a:fillRect/>
          </a:stretch>
        </p:blipFill>
        <p:spPr>
          <a:xfrm>
            <a:off x="0" y="4077064"/>
            <a:ext cx="12192000" cy="2771723"/>
          </a:xfrm>
          <a:prstGeom prst="rect">
            <a:avLst/>
          </a:prstGeom>
          <a:effectLst>
            <a:outerShdw blurRad="50800" dist="50800" dir="5400000" sx="1000" sy="1000" algn="ctr" rotWithShape="0">
              <a:srgbClr val="000000">
                <a:alpha val="0"/>
              </a:srgbClr>
            </a:outerShdw>
          </a:effectLst>
        </p:spPr>
      </p:pic>
      <p:pic>
        <p:nvPicPr>
          <p:cNvPr id="14" name="Picture 12" descr="A picture containing looking, holding, sitting, cake&#10;&#10;Description automatically generated"/>
          <p:cNvPicPr>
            <a:picLocks noChangeAspect="1"/>
          </p:cNvPicPr>
          <p:nvPr userDrawn="1"/>
        </p:nvPicPr>
        <p:blipFill rotWithShape="1">
          <a:blip r:embed="rId3" cstate="screen">
            <a:alphaModFix amt="3000"/>
            <a:extLst>
              <a:ext uri="{BEBA8EAE-BF5A-486C-A8C5-ECC9F3942E4B}">
                <a14:imgProps xmlns:a14="http://schemas.microsoft.com/office/drawing/2010/main">
                  <a14:imgLayer r:embed="rId4">
                    <a14:imgEffect>
                      <a14:saturation sat="233000"/>
                    </a14:imgEffect>
                  </a14:imgLayer>
                </a14:imgProps>
              </a:ext>
            </a:extLst>
          </a:blip>
          <a:srcRect/>
          <a:stretch>
            <a:fillRect/>
          </a:stretch>
        </p:blipFill>
        <p:spPr>
          <a:xfrm flipH="1">
            <a:off x="1975411" y="0"/>
            <a:ext cx="10216589" cy="6845957"/>
          </a:xfrm>
          <a:prstGeom prst="rect">
            <a:avLst/>
          </a:prstGeom>
          <a:effectLst/>
        </p:spPr>
      </p:pic>
      <p:cxnSp>
        <p:nvCxnSpPr>
          <p:cNvPr id="15" name="Straight Connector 2"/>
          <p:cNvCxnSpPr/>
          <p:nvPr userDrawn="1"/>
        </p:nvCxnSpPr>
        <p:spPr>
          <a:xfrm flipH="1">
            <a:off x="-2" y="747092"/>
            <a:ext cx="4001195" cy="0"/>
          </a:xfrm>
          <a:prstGeom prst="line">
            <a:avLst/>
          </a:prstGeom>
          <a:ln w="19050">
            <a:solidFill>
              <a:srgbClr val="31405D"/>
            </a:solidFill>
          </a:ln>
        </p:spPr>
        <p:style>
          <a:lnRef idx="1">
            <a:schemeClr val="accent1"/>
          </a:lnRef>
          <a:fillRef idx="0">
            <a:schemeClr val="accent1"/>
          </a:fillRef>
          <a:effectRef idx="0">
            <a:schemeClr val="accent1"/>
          </a:effectRef>
          <a:fontRef idx="minor">
            <a:schemeClr val="tx1"/>
          </a:fontRef>
        </p:style>
      </p:cxnSp>
      <p:pic>
        <p:nvPicPr>
          <p:cNvPr id="16" name="Picture 10" descr="A picture containing looking, holding, sitting, cake&#10;&#10;Description automatically generated"/>
          <p:cNvPicPr>
            <a:picLocks noChangeAspect="1"/>
          </p:cNvPicPr>
          <p:nvPr userDrawn="1"/>
        </p:nvPicPr>
        <p:blipFill rotWithShape="1">
          <a:blip r:embed="rId5" cstate="screen">
            <a:alphaModFix amt="64000"/>
          </a:blip>
          <a:srcRect/>
          <a:stretch>
            <a:fillRect/>
          </a:stretch>
        </p:blipFill>
        <p:spPr>
          <a:xfrm flipH="1">
            <a:off x="9590471" y="26864"/>
            <a:ext cx="896709" cy="775649"/>
          </a:xfrm>
          <a:prstGeom prst="rect">
            <a:avLst/>
          </a:prstGeom>
        </p:spPr>
      </p:pic>
      <p:sp>
        <p:nvSpPr>
          <p:cNvPr id="17" name="文本占位符 20"/>
          <p:cNvSpPr>
            <a:spLocks noGrp="1"/>
          </p:cNvSpPr>
          <p:nvPr>
            <p:ph type="body" sz="quarter" idx="10" hasCustomPrompt="1"/>
          </p:nvPr>
        </p:nvSpPr>
        <p:spPr>
          <a:xfrm>
            <a:off x="176400" y="161522"/>
            <a:ext cx="4590156" cy="504000"/>
          </a:xfrm>
          <a:prstGeom prst="rect">
            <a:avLst/>
          </a:prstGeom>
        </p:spPr>
        <p:txBody>
          <a:bodyPr anchor="ctr"/>
          <a:lstStyle>
            <a:lvl1pPr marL="0" indent="0" algn="l">
              <a:buNone/>
              <a:defRPr lang="zh-CN" altLang="en-US" sz="2400" b="1" kern="1200" dirty="0" smtClean="0">
                <a:solidFill>
                  <a:srgbClr val="31415F"/>
                </a:solidFill>
                <a:latin typeface="MHeiHK" pitchFamily="2" charset="-120"/>
                <a:ea typeface="MHeiHK" pitchFamily="2" charset="-120"/>
                <a:cs typeface="+mn-cs"/>
              </a:defRPr>
            </a:lvl1pPr>
          </a:lstStyle>
          <a:p>
            <a:pPr lvl="0"/>
            <a:r>
              <a:rPr lang="zh-CN" altLang="en-US" dirty="0"/>
              <a:t>编辑母版文本样式</a:t>
            </a:r>
            <a:endParaRPr lang="zh-CN" altLang="en-US" dirty="0"/>
          </a:p>
        </p:txBody>
      </p:sp>
      <p:sp>
        <p:nvSpPr>
          <p:cNvPr id="18" name="文本框 17"/>
          <p:cNvSpPr txBox="1"/>
          <p:nvPr userDrawn="1"/>
        </p:nvSpPr>
        <p:spPr>
          <a:xfrm>
            <a:off x="11589909" y="6398148"/>
            <a:ext cx="412292" cy="297454"/>
          </a:xfrm>
          <a:prstGeom prst="rect">
            <a:avLst/>
          </a:prstGeom>
          <a:noFill/>
        </p:spPr>
        <p:txBody>
          <a:bodyPr wrap="none" rtlCol="0">
            <a:spAutoFit/>
          </a:bodyPr>
          <a:lstStyle/>
          <a:p>
            <a:fld id="{F8088518-14E0-490D-934F-ADD57F46F328}" type="slidenum">
              <a:rPr lang="en-US" sz="1335" b="1" kern="1200" smtClean="0">
                <a:solidFill>
                  <a:srgbClr val="005696"/>
                </a:solidFill>
                <a:latin typeface="Arial Black" panose="020B0A04020102020204" pitchFamily="34" charset="0"/>
                <a:ea typeface="+mn-ea"/>
                <a:cs typeface="+mn-cs"/>
              </a:rPr>
            </a:fld>
            <a:endParaRPr lang="en-US" sz="1335" b="1" kern="1200" dirty="0">
              <a:solidFill>
                <a:srgbClr val="005696"/>
              </a:solidFill>
              <a:latin typeface="Arial Black" panose="020B0A04020102020204" pitchFamily="34" charset="0"/>
              <a:ea typeface="+mn-ea"/>
              <a:cs typeface="+mn-cs"/>
            </a:endParaRPr>
          </a:p>
        </p:txBody>
      </p:sp>
      <p:pic>
        <p:nvPicPr>
          <p:cNvPr id="19" name="图片 1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0486800" y="108000"/>
            <a:ext cx="1534903" cy="56880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11111">
    <p:spTree>
      <p:nvGrpSpPr>
        <p:cNvPr id="1" name=""/>
        <p:cNvGrpSpPr/>
        <p:nvPr/>
      </p:nvGrpSpPr>
      <p:grpSpPr>
        <a:xfrm>
          <a:off x="0" y="0"/>
          <a:ext cx="0" cy="0"/>
          <a:chOff x="0" y="0"/>
          <a:chExt cx="0" cy="0"/>
        </a:xfrm>
      </p:grpSpPr>
      <p:sp>
        <p:nvSpPr>
          <p:cNvPr id="1048582" name="标题 1"/>
          <p:cNvSpPr>
            <a:spLocks noGrp="1"/>
          </p:cNvSpPr>
          <p:nvPr>
            <p:ph type="title"/>
          </p:nvPr>
        </p:nvSpPr>
        <p:spPr>
          <a:xfrm>
            <a:off x="483413" y="194657"/>
            <a:ext cx="10943612" cy="672076"/>
          </a:xfrm>
        </p:spPr>
        <p:txBody>
          <a:bodyPr/>
          <a:lstStyle/>
          <a:p>
            <a:r>
              <a:rPr lang="zh-CN" altLang="en-US"/>
              <a:t>单击此处编辑母版标题样式</a:t>
            </a:r>
            <a:endParaRPr lang="zh-CN" altLang="en-US" dirty="0"/>
          </a:p>
        </p:txBody>
      </p:sp>
      <p:sp>
        <p:nvSpPr>
          <p:cNvPr id="104858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7ED78198-EC7D-4B1C-94F3-4ACF5737CB99}" type="datetimeFigureOut">
              <a:rPr kumimoji="0" lang="zh-CN" altLang="en-US" sz="1600" b="0" i="0" u="none" strike="noStrike" kern="1200" cap="none" spc="0" normalizeH="0" baseline="0" noProof="0" smtClean="0">
                <a:ln>
                  <a:noFill/>
                </a:ln>
                <a:solidFill>
                  <a:prstClr val="black">
                    <a:tint val="75000"/>
                  </a:prstClr>
                </a:solidFill>
                <a:effectLst/>
                <a:uLnTx/>
                <a:uFillTx/>
                <a:latin typeface="Arial" panose="020B0604020202020204"/>
                <a:ea typeface="微软雅黑" panose="020B0503020204020204" charset="-122"/>
                <a:cs typeface="+mn-cs"/>
              </a:rPr>
            </a:fld>
            <a:endParaRPr kumimoji="0" lang="zh-CN" altLang="en-US" sz="1600" b="0" i="0" u="none" strike="noStrike" kern="1200" cap="none" spc="0" normalizeH="0" baseline="0" noProof="0">
              <a:ln>
                <a:noFill/>
              </a:ln>
              <a:solidFill>
                <a:prstClr val="black">
                  <a:tint val="75000"/>
                </a:prstClr>
              </a:solidFill>
              <a:effectLst/>
              <a:uLnTx/>
              <a:uFillTx/>
              <a:latin typeface="Arial" panose="020B0604020202020204"/>
              <a:ea typeface="微软雅黑" panose="020B0503020204020204" charset="-122"/>
              <a:cs typeface="+mn-cs"/>
            </a:endParaRPr>
          </a:p>
        </p:txBody>
      </p:sp>
      <p:sp>
        <p:nvSpPr>
          <p:cNvPr id="104858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black">
                  <a:tint val="75000"/>
                </a:prstClr>
              </a:solidFill>
              <a:effectLst/>
              <a:uLnTx/>
              <a:uFillTx/>
              <a:latin typeface="Arial" panose="020B0604020202020204"/>
              <a:ea typeface="微软雅黑" panose="020B0503020204020204" charset="-122"/>
              <a:cs typeface="+mn-cs"/>
            </a:endParaRPr>
          </a:p>
        </p:txBody>
      </p:sp>
      <p:sp>
        <p:nvSpPr>
          <p:cNvPr id="1048585" name="灯片编号占位符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9071E5C-C919-406C-895B-DF60035177DD}" type="slidenum">
              <a:rPr kumimoji="0" lang="zh-CN" altLang="en-US" sz="1600" b="0" i="0" u="none" strike="noStrike" kern="1200" cap="none" spc="0" normalizeH="0" baseline="0" noProof="0" smtClean="0">
                <a:ln>
                  <a:noFill/>
                </a:ln>
                <a:solidFill>
                  <a:prstClr val="black">
                    <a:tint val="75000"/>
                  </a:prstClr>
                </a:solidFill>
                <a:effectLst/>
                <a:uLnTx/>
                <a:uFillTx/>
                <a:latin typeface="Arial" panose="020B0604020202020204"/>
                <a:ea typeface="微软雅黑" panose="020B0503020204020204" charset="-122"/>
                <a:cs typeface="+mn-cs"/>
              </a:rPr>
            </a:fld>
            <a:endParaRPr kumimoji="0" lang="zh-CN" altLang="en-US" sz="1600" b="0" i="0" u="none" strike="noStrike" kern="1200" cap="none" spc="0" normalizeH="0" baseline="0" noProof="0">
              <a:ln>
                <a:noFill/>
              </a:ln>
              <a:solidFill>
                <a:prstClr val="black">
                  <a:tint val="75000"/>
                </a:prstClr>
              </a:solidFill>
              <a:effectLst/>
              <a:uLnTx/>
              <a:uFillTx/>
              <a:latin typeface="Arial" panose="020B0604020202020204"/>
              <a:ea typeface="微软雅黑" panose="020B0503020204020204" charset="-122"/>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theme" Target="../theme/theme1.xml"/><Relationship Id="rId8" Type="http://schemas.openxmlformats.org/officeDocument/2006/relationships/image" Target="../media/image8.png"/><Relationship Id="rId7" Type="http://schemas.openxmlformats.org/officeDocument/2006/relationships/image" Target="../media/image7.emf"/><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4"/>
          <p:cNvPicPr>
            <a:picLocks noChangeAspect="1"/>
          </p:cNvPicPr>
          <p:nvPr userDrawn="1"/>
        </p:nvPicPr>
        <p:blipFill>
          <a:blip r:embed="rId7" cstate="screen"/>
          <a:stretch>
            <a:fillRect/>
          </a:stretch>
        </p:blipFill>
        <p:spPr>
          <a:xfrm>
            <a:off x="10730699" y="255588"/>
            <a:ext cx="1240404" cy="465151"/>
          </a:xfrm>
          <a:prstGeom prst="rect">
            <a:avLst/>
          </a:prstGeom>
        </p:spPr>
      </p:pic>
      <p:pic>
        <p:nvPicPr>
          <p:cNvPr id="4" name="Picture 8"/>
          <p:cNvPicPr>
            <a:picLocks noChangeAspect="1"/>
          </p:cNvPicPr>
          <p:nvPr userDrawn="1"/>
        </p:nvPicPr>
        <p:blipFill rotWithShape="1">
          <a:blip r:embed="rId8" cstate="print">
            <a:extLst>
              <a:ext uri="{28A0092B-C50C-407E-A947-70E740481C1C}">
                <a14:useLocalDpi xmlns:a14="http://schemas.microsoft.com/office/drawing/2010/main" val="0"/>
              </a:ext>
            </a:extLst>
          </a:blip>
          <a:srcRect r="16416" b="2643"/>
          <a:stretch>
            <a:fillRect/>
          </a:stretch>
        </p:blipFill>
        <p:spPr>
          <a:xfrm>
            <a:off x="0" y="6459598"/>
            <a:ext cx="7529689" cy="42098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hdr="0" ftr="0" dt="0"/>
  <p:txStyles>
    <p:titleStyle>
      <a:lvl1pPr algn="l" defTabSz="1219200" rtl="0" eaLnBrk="1" latinLnBrk="0" hangingPunct="1">
        <a:lnSpc>
          <a:spcPct val="90000"/>
        </a:lnSpc>
        <a:spcBef>
          <a:spcPct val="0"/>
        </a:spcBef>
        <a:buNone/>
        <a:defRPr sz="5865" kern="1200">
          <a:solidFill>
            <a:schemeClr val="tx1"/>
          </a:solidFill>
          <a:latin typeface="+mj-lt"/>
          <a:ea typeface="+mj-ea"/>
          <a:cs typeface="+mj-cs"/>
        </a:defRPr>
      </a:lvl1pPr>
    </p:titleStyle>
    <p:bodyStyle>
      <a:lvl1pPr marL="304800" indent="-304800" algn="l" defTabSz="1219200" rtl="0" eaLnBrk="1" latinLnBrk="0" hangingPunct="1">
        <a:lnSpc>
          <a:spcPct val="90000"/>
        </a:lnSpc>
        <a:spcBef>
          <a:spcPts val="1335"/>
        </a:spcBef>
        <a:buFont typeface="Arial" panose="020B0604020202020204" pitchFamily="34" charset="0"/>
        <a:buChar char="•"/>
        <a:defRPr sz="3735" kern="1200">
          <a:solidFill>
            <a:schemeClr val="tx1"/>
          </a:solidFill>
          <a:latin typeface="+mn-lt"/>
          <a:ea typeface="+mn-ea"/>
          <a:cs typeface="+mn-cs"/>
        </a:defRPr>
      </a:lvl1pPr>
      <a:lvl2pPr marL="914400" indent="-304800" algn="l" defTabSz="1219200" rtl="0" eaLnBrk="1" latinLnBrk="0" hangingPunct="1">
        <a:lnSpc>
          <a:spcPct val="90000"/>
        </a:lnSpc>
        <a:spcBef>
          <a:spcPts val="665"/>
        </a:spcBef>
        <a:buFont typeface="Arial" panose="020B0604020202020204" pitchFamily="34" charset="0"/>
        <a:buChar char="•"/>
        <a:defRPr sz="3200" kern="1200">
          <a:solidFill>
            <a:schemeClr val="tx1"/>
          </a:solidFill>
          <a:latin typeface="+mn-lt"/>
          <a:ea typeface="+mn-ea"/>
          <a:cs typeface="+mn-cs"/>
        </a:defRPr>
      </a:lvl2pPr>
      <a:lvl3pPr marL="1524000" indent="-304800" algn="l" defTabSz="1219200" rtl="0" eaLnBrk="1" latinLnBrk="0" hangingPunct="1">
        <a:lnSpc>
          <a:spcPct val="90000"/>
        </a:lnSpc>
        <a:spcBef>
          <a:spcPts val="665"/>
        </a:spcBef>
        <a:buFont typeface="Arial" panose="020B0604020202020204" pitchFamily="34" charset="0"/>
        <a:buChar char="•"/>
        <a:defRPr sz="2665" kern="1200">
          <a:solidFill>
            <a:schemeClr val="tx1"/>
          </a:solidFill>
          <a:latin typeface="+mn-lt"/>
          <a:ea typeface="+mn-ea"/>
          <a:cs typeface="+mn-cs"/>
        </a:defRPr>
      </a:lvl3pPr>
      <a:lvl4pPr marL="2133600" indent="-304800" algn="l" defTabSz="1219200" rtl="0" eaLnBrk="1" latinLnBrk="0" hangingPunct="1">
        <a:lnSpc>
          <a:spcPct val="90000"/>
        </a:lnSpc>
        <a:spcBef>
          <a:spcPts val="665"/>
        </a:spcBef>
        <a:buFont typeface="Arial" panose="020B0604020202020204" pitchFamily="34" charset="0"/>
        <a:buChar char="•"/>
        <a:defRPr sz="2400" kern="1200">
          <a:solidFill>
            <a:schemeClr val="tx1"/>
          </a:solidFill>
          <a:latin typeface="+mn-lt"/>
          <a:ea typeface="+mn-ea"/>
          <a:cs typeface="+mn-cs"/>
        </a:defRPr>
      </a:lvl4pPr>
      <a:lvl5pPr marL="2743200" indent="-304800" algn="l" defTabSz="1219200" rtl="0" eaLnBrk="1" latinLnBrk="0" hangingPunct="1">
        <a:lnSpc>
          <a:spcPct val="90000"/>
        </a:lnSpc>
        <a:spcBef>
          <a:spcPts val="665"/>
        </a:spcBef>
        <a:buFont typeface="Arial" panose="020B0604020202020204" pitchFamily="34" charset="0"/>
        <a:buChar char="•"/>
        <a:defRPr sz="2400" kern="1200">
          <a:solidFill>
            <a:schemeClr val="tx1"/>
          </a:solidFill>
          <a:latin typeface="+mn-lt"/>
          <a:ea typeface="+mn-ea"/>
          <a:cs typeface="+mn-cs"/>
        </a:defRPr>
      </a:lvl5pPr>
      <a:lvl6pPr marL="3352800" indent="-304800" algn="l" defTabSz="1219200" rtl="0" eaLnBrk="1" latinLnBrk="0" hangingPunct="1">
        <a:lnSpc>
          <a:spcPct val="90000"/>
        </a:lnSpc>
        <a:spcBef>
          <a:spcPts val="665"/>
        </a:spcBef>
        <a:buFont typeface="Arial" panose="020B0604020202020204" pitchFamily="34" charset="0"/>
        <a:buChar char="•"/>
        <a:defRPr sz="2400" kern="1200">
          <a:solidFill>
            <a:schemeClr val="tx1"/>
          </a:solidFill>
          <a:latin typeface="+mn-lt"/>
          <a:ea typeface="+mn-ea"/>
          <a:cs typeface="+mn-cs"/>
        </a:defRPr>
      </a:lvl6pPr>
      <a:lvl7pPr marL="3962400" indent="-304800" algn="l" defTabSz="1219200" rtl="0" eaLnBrk="1" latinLnBrk="0" hangingPunct="1">
        <a:lnSpc>
          <a:spcPct val="90000"/>
        </a:lnSpc>
        <a:spcBef>
          <a:spcPts val="665"/>
        </a:spcBef>
        <a:buFont typeface="Arial" panose="020B0604020202020204" pitchFamily="34" charset="0"/>
        <a:buChar char="•"/>
        <a:defRPr sz="2400" kern="1200">
          <a:solidFill>
            <a:schemeClr val="tx1"/>
          </a:solidFill>
          <a:latin typeface="+mn-lt"/>
          <a:ea typeface="+mn-ea"/>
          <a:cs typeface="+mn-cs"/>
        </a:defRPr>
      </a:lvl7pPr>
      <a:lvl8pPr marL="4572000" indent="-304800" algn="l" defTabSz="1219200" rtl="0" eaLnBrk="1" latinLnBrk="0" hangingPunct="1">
        <a:lnSpc>
          <a:spcPct val="90000"/>
        </a:lnSpc>
        <a:spcBef>
          <a:spcPts val="665"/>
        </a:spcBef>
        <a:buFont typeface="Arial" panose="020B0604020202020204" pitchFamily="34" charset="0"/>
        <a:buChar char="•"/>
        <a:defRPr sz="2400" kern="1200">
          <a:solidFill>
            <a:schemeClr val="tx1"/>
          </a:solidFill>
          <a:latin typeface="+mn-lt"/>
          <a:ea typeface="+mn-ea"/>
          <a:cs typeface="+mn-cs"/>
        </a:defRPr>
      </a:lvl8pPr>
      <a:lvl9pPr marL="5181600" indent="-304800" algn="l" defTabSz="1219200" rtl="0" eaLnBrk="1" latinLnBrk="0" hangingPunct="1">
        <a:lnSpc>
          <a:spcPct val="90000"/>
        </a:lnSpc>
        <a:spcBef>
          <a:spcPts val="665"/>
        </a:spcBef>
        <a:buFont typeface="Arial" panose="020B0604020202020204" pitchFamily="34" charset="0"/>
        <a:buChar char="•"/>
        <a:defRPr sz="2400"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3.xml"/><Relationship Id="rId3" Type="http://schemas.openxmlformats.org/officeDocument/2006/relationships/tags" Target="../tags/tag1.xml"/><Relationship Id="rId2" Type="http://schemas.openxmlformats.org/officeDocument/2006/relationships/image" Target="../media/image10.png"/><Relationship Id="rId1" Type="http://schemas.openxmlformats.org/officeDocument/2006/relationships/image" Target="../media/image9.jpeg"/></Relationships>
</file>

<file path=ppt/slides/_rels/slide4.xml.rels><?xml version="1.0" encoding="UTF-8" standalone="yes"?>
<Relationships xmlns="http://schemas.openxmlformats.org/package/2006/relationships"><Relationship Id="rId9" Type="http://schemas.openxmlformats.org/officeDocument/2006/relationships/notesSlide" Target="../notesSlides/notesSlide4.xml"/><Relationship Id="rId8" Type="http://schemas.openxmlformats.org/officeDocument/2006/relationships/slideLayout" Target="../slideLayouts/slideLayout4.xml"/><Relationship Id="rId7" Type="http://schemas.openxmlformats.org/officeDocument/2006/relationships/image" Target="../media/image12.png"/><Relationship Id="rId6" Type="http://schemas.openxmlformats.org/officeDocument/2006/relationships/image" Target="../media/image11.png"/><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13.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xml"/><Relationship Id="rId2" Type="http://schemas.openxmlformats.org/officeDocument/2006/relationships/chart" Target="../charts/chart2.xml"/><Relationship Id="rId1" Type="http://schemas.openxmlformats.org/officeDocument/2006/relationships/chart" Target="../charts/chart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13.png"/></Relationships>
</file>

<file path=ppt/slides/_rels/slide8.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jpeg"/><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image" Target="../media/image14.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2.xml"/><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image" Target="../media/image13.pn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1.xml"/><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2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2.xml"/><Relationship Id="rId2" Type="http://schemas.openxmlformats.org/officeDocument/2006/relationships/image" Target="../media/image1.svg"/><Relationship Id="rId1" Type="http://schemas.openxmlformats.org/officeDocument/2006/relationships/image" Target="../media/image25.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2.xml"/><Relationship Id="rId2" Type="http://schemas.openxmlformats.org/officeDocument/2006/relationships/image" Target="../media/image1.svg"/><Relationship Id="rId1" Type="http://schemas.openxmlformats.org/officeDocument/2006/relationships/image" Target="../media/image25.pn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2.xml"/><Relationship Id="rId2" Type="http://schemas.openxmlformats.org/officeDocument/2006/relationships/image" Target="../media/image1.svg"/><Relationship Id="rId1"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2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chart" Target="../charts/char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24.xml"/><Relationship Id="rId7"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2.svg"/><Relationship Id="rId4" Type="http://schemas.openxmlformats.org/officeDocument/2006/relationships/image" Target="../media/image30.png"/><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27.png"/></Relationships>
</file>

<file path=ppt/slides/_rels/slide25.xml.rels><?xml version="1.0" encoding="UTF-8" standalone="yes"?>
<Relationships xmlns="http://schemas.openxmlformats.org/package/2006/relationships"><Relationship Id="rId8" Type="http://schemas.openxmlformats.org/officeDocument/2006/relationships/notesSlide" Target="../notesSlides/notesSlide25.xml"/><Relationship Id="rId7" Type="http://schemas.openxmlformats.org/officeDocument/2006/relationships/slideLayout" Target="../slideLayouts/slideLayout2.xml"/><Relationship Id="rId6" Type="http://schemas.openxmlformats.org/officeDocument/2006/relationships/image" Target="../media/image2.svg"/><Relationship Id="rId5" Type="http://schemas.openxmlformats.org/officeDocument/2006/relationships/image" Target="../media/image30.png"/><Relationship Id="rId4" Type="http://schemas.openxmlformats.org/officeDocument/2006/relationships/hyperlink" Target="http://drugs.medlive.cn/drugref/html/21697.shtml" TargetMode="External"/><Relationship Id="rId3" Type="http://schemas.openxmlformats.org/officeDocument/2006/relationships/hyperlink" Target="http://drugs.medlive.cn/drugref/html/21700.shtml" TargetMode="External"/><Relationship Id="rId2" Type="http://schemas.openxmlformats.org/officeDocument/2006/relationships/hyperlink" Target="http://drugs.medlive.cn/drugref/html/21986.shtml" TargetMode="External"/><Relationship Id="rId1" Type="http://schemas.openxmlformats.org/officeDocument/2006/relationships/hyperlink" Target="http://drugs.medlive.cn/drugref/html/22003.shtml"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r="12991"/>
          <a:stretch>
            <a:fillRect/>
          </a:stretch>
        </p:blipFill>
        <p:spPr>
          <a:xfrm>
            <a:off x="0" y="0"/>
            <a:ext cx="12192000" cy="6858000"/>
          </a:xfrm>
          <a:prstGeom prst="rect">
            <a:avLst/>
          </a:prstGeom>
        </p:spPr>
      </p:pic>
      <p:sp>
        <p:nvSpPr>
          <p:cNvPr id="7" name="文本框 6"/>
          <p:cNvSpPr txBox="1"/>
          <p:nvPr/>
        </p:nvSpPr>
        <p:spPr>
          <a:xfrm rot="5400000">
            <a:off x="11191208" y="3521058"/>
            <a:ext cx="1650382" cy="200055"/>
          </a:xfrm>
          <a:prstGeom prst="rect">
            <a:avLst/>
          </a:prstGeom>
          <a:noFill/>
        </p:spPr>
        <p:txBody>
          <a:bodyPr wrap="square" rtlCol="0">
            <a:spAutoFit/>
          </a:bodyPr>
          <a:lstStyle/>
          <a:p>
            <a:pPr algn="r"/>
            <a:r>
              <a:rPr lang="zh-CN" altLang="en-US" sz="700" dirty="0">
                <a:solidFill>
                  <a:schemeClr val="bg1">
                    <a:lumMod val="95000"/>
                  </a:schemeClr>
                </a:solidFill>
                <a:effectLst/>
                <a:latin typeface="微软雅黑" panose="020B0503020204020204" charset="-122"/>
                <a:ea typeface="微软雅黑" panose="020B0503020204020204" charset="-122"/>
              </a:rPr>
              <a:t>审批编号：</a:t>
            </a:r>
            <a:r>
              <a:rPr lang="en-US" altLang="zh-CN" sz="700" dirty="0">
                <a:solidFill>
                  <a:schemeClr val="bg1">
                    <a:lumMod val="95000"/>
                  </a:schemeClr>
                </a:solidFill>
                <a:effectLst/>
                <a:latin typeface="微软雅黑" panose="020B0503020204020204" charset="-122"/>
                <a:ea typeface="微软雅黑" panose="020B0503020204020204" charset="-122"/>
              </a:rPr>
              <a:t>JSSW20220119054</a:t>
            </a:r>
            <a:endParaRPr kumimoji="1" lang="zh-CN" altLang="en-US" sz="700" dirty="0">
              <a:solidFill>
                <a:schemeClr val="bg1">
                  <a:lumMod val="95000"/>
                </a:schemeClr>
              </a:solidFill>
            </a:endParaRPr>
          </a:p>
        </p:txBody>
      </p:sp>
      <p:sp>
        <p:nvSpPr>
          <p:cNvPr id="2" name="矩形 1"/>
          <p:cNvSpPr/>
          <p:nvPr/>
        </p:nvSpPr>
        <p:spPr>
          <a:xfrm>
            <a:off x="0" y="6305797"/>
            <a:ext cx="12192000" cy="5522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文本框 8"/>
          <p:cNvSpPr txBox="1"/>
          <p:nvPr/>
        </p:nvSpPr>
        <p:spPr>
          <a:xfrm>
            <a:off x="97497" y="6605648"/>
            <a:ext cx="8060851" cy="184666"/>
          </a:xfrm>
          <a:prstGeom prst="rect">
            <a:avLst/>
          </a:prstGeom>
          <a:noFill/>
        </p:spPr>
        <p:txBody>
          <a:bodyPr wrap="square" rtlCol="0">
            <a:spAutoFit/>
          </a:bodyPr>
          <a:lstStyle/>
          <a:p>
            <a:pPr algn="l"/>
            <a:r>
              <a:rPr lang="zh-CN" altLang="en-US" sz="600" dirty="0">
                <a:solidFill>
                  <a:schemeClr val="tx1">
                    <a:lumMod val="75000"/>
                    <a:lumOff val="25000"/>
                  </a:schemeClr>
                </a:solidFill>
                <a:latin typeface="微软雅黑" panose="020B0503020204020204" charset="-122"/>
                <a:ea typeface="微软雅黑" panose="020B0503020204020204" charset="-122"/>
              </a:rPr>
              <a:t>免责声明：本资料为仅用于学术会议或活动的专业资料，旨在促进医药信息的沟通和交流，仅供医疗卫生专业人士参考。内容可能含有未在中国批准的临床适应症。处方请参考国家食品药品监督管理总局批准的药品说明书。</a:t>
            </a:r>
            <a:endParaRPr lang="en-US" altLang="zh-CN" sz="600" dirty="0">
              <a:solidFill>
                <a:schemeClr val="tx1">
                  <a:lumMod val="75000"/>
                  <a:lumOff val="25000"/>
                </a:schemeClr>
              </a:solidFill>
              <a:latin typeface="微软雅黑" panose="020B0503020204020204" charset="-122"/>
              <a:ea typeface="微软雅黑" panose="020B0503020204020204" charset="-122"/>
            </a:endParaRPr>
          </a:p>
        </p:txBody>
      </p:sp>
      <p:sp>
        <p:nvSpPr>
          <p:cNvPr id="11" name="标题 1"/>
          <p:cNvSpPr txBox="1"/>
          <p:nvPr/>
        </p:nvSpPr>
        <p:spPr>
          <a:xfrm>
            <a:off x="1242695" y="1282700"/>
            <a:ext cx="9742170" cy="1513205"/>
          </a:xfrm>
          <a:prstGeom prst="rect">
            <a:avLst/>
          </a:prstGeom>
        </p:spPr>
        <p:txBody>
          <a:bodyPr/>
          <a:lstStyle>
            <a:lvl1pPr algn="l" defTabSz="1219200" rtl="0" eaLnBrk="1" latinLnBrk="0" hangingPunct="1">
              <a:lnSpc>
                <a:spcPct val="90000"/>
              </a:lnSpc>
              <a:spcBef>
                <a:spcPct val="0"/>
              </a:spcBef>
              <a:buNone/>
              <a:defRPr sz="5865" kern="1200">
                <a:solidFill>
                  <a:schemeClr val="tx1"/>
                </a:solidFill>
                <a:latin typeface="+mj-lt"/>
                <a:ea typeface="+mj-ea"/>
                <a:cs typeface="+mj-cs"/>
              </a:defRPr>
            </a:lvl1pPr>
          </a:lstStyle>
          <a:p>
            <a:pPr algn="ctr">
              <a:lnSpc>
                <a:spcPct val="150000"/>
              </a:lnSpc>
            </a:pPr>
            <a:r>
              <a:rPr lang="zh-CN" altLang="en-US" sz="3600" b="1" dirty="0">
                <a:solidFill>
                  <a:schemeClr val="tx1">
                    <a:lumMod val="90000"/>
                    <a:lumOff val="10000"/>
                  </a:schemeClr>
                </a:solidFill>
                <a:latin typeface="+mn-ea"/>
                <a:ea typeface="+mn-ea"/>
                <a:cs typeface="+mn-cs"/>
              </a:rPr>
              <a:t>特瑞普利单抗联合化疗是晚期驱动基因阴性</a:t>
            </a:r>
            <a:r>
              <a:rPr lang="en-US" altLang="zh-CN" sz="3600" b="1" dirty="0">
                <a:solidFill>
                  <a:schemeClr val="tx1">
                    <a:lumMod val="90000"/>
                    <a:lumOff val="10000"/>
                  </a:schemeClr>
                </a:solidFill>
                <a:latin typeface="+mn-ea"/>
                <a:ea typeface="+mn-ea"/>
                <a:cs typeface="+mn-cs"/>
              </a:rPr>
              <a:t>NSCLC</a:t>
            </a:r>
            <a:r>
              <a:rPr lang="zh-CN" altLang="en-US" sz="3600" b="1" dirty="0">
                <a:solidFill>
                  <a:schemeClr val="tx1">
                    <a:lumMod val="90000"/>
                    <a:lumOff val="10000"/>
                  </a:schemeClr>
                </a:solidFill>
                <a:latin typeface="+mn-ea"/>
                <a:ea typeface="+mn-ea"/>
                <a:cs typeface="+mn-cs"/>
              </a:rPr>
              <a:t>一线治疗</a:t>
            </a:r>
            <a:br>
              <a:rPr lang="en-US" altLang="zh-CN" sz="3600" b="1" dirty="0">
                <a:solidFill>
                  <a:schemeClr val="tx1">
                    <a:lumMod val="90000"/>
                    <a:lumOff val="10000"/>
                  </a:schemeClr>
                </a:solidFill>
                <a:latin typeface="+mn-ea"/>
                <a:ea typeface="+mn-ea"/>
                <a:cs typeface="+mn-cs"/>
              </a:rPr>
            </a:br>
            <a:r>
              <a:rPr lang="zh-CN" altLang="en-US" sz="3600" b="1" dirty="0">
                <a:solidFill>
                  <a:srgbClr val="C00000"/>
                </a:solidFill>
                <a:latin typeface="+mn-ea"/>
                <a:ea typeface="+mn-ea"/>
                <a:cs typeface="+mn-cs"/>
              </a:rPr>
              <a:t>疗效一流、安全性最优之选！</a:t>
            </a:r>
            <a:endParaRPr lang="zh-CN" altLang="en-US" sz="3600" b="1" dirty="0">
              <a:solidFill>
                <a:srgbClr val="C00000"/>
              </a:solidFill>
              <a:latin typeface="+mn-ea"/>
              <a:ea typeface="+mn-ea"/>
              <a:cs typeface="+mn-cs"/>
            </a:endParaRPr>
          </a:p>
        </p:txBody>
      </p:sp>
      <p:sp>
        <p:nvSpPr>
          <p:cNvPr id="4" name="文本框 3"/>
          <p:cNvSpPr txBox="1"/>
          <p:nvPr/>
        </p:nvSpPr>
        <p:spPr>
          <a:xfrm>
            <a:off x="7892415" y="4926965"/>
            <a:ext cx="2089150" cy="398780"/>
          </a:xfrm>
          <a:prstGeom prst="rect">
            <a:avLst/>
          </a:prstGeom>
          <a:noFill/>
        </p:spPr>
        <p:txBody>
          <a:bodyPr wrap="square" rtlCol="0">
            <a:spAutoFit/>
          </a:bodyPr>
          <a:p>
            <a:r>
              <a:rPr lang="zh-CN" altLang="en-US" sz="2000" b="1"/>
              <a:t>汇报人：刘颖</a:t>
            </a:r>
            <a:endParaRPr lang="zh-CN" altLang="en-US" sz="2000" b="1"/>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r="12991"/>
          <a:stretch>
            <a:fillRect/>
          </a:stretch>
        </p:blipFill>
        <p:spPr>
          <a:xfrm>
            <a:off x="0" y="0"/>
            <a:ext cx="12192000" cy="6858000"/>
          </a:xfrm>
          <a:prstGeom prst="rect">
            <a:avLst/>
          </a:prstGeom>
        </p:spPr>
      </p:pic>
      <p:sp>
        <p:nvSpPr>
          <p:cNvPr id="6" name="文本框 5"/>
          <p:cNvSpPr txBox="1"/>
          <p:nvPr/>
        </p:nvSpPr>
        <p:spPr>
          <a:xfrm>
            <a:off x="168749" y="6471161"/>
            <a:ext cx="10131188" cy="200055"/>
          </a:xfrm>
          <a:prstGeom prst="rect">
            <a:avLst/>
          </a:prstGeom>
          <a:noFill/>
        </p:spPr>
        <p:txBody>
          <a:bodyPr wrap="square" rtlCol="0">
            <a:spAutoFit/>
          </a:bodyPr>
          <a:lstStyle/>
          <a:p>
            <a:pPr algn="l"/>
            <a:r>
              <a:rPr lang="zh-CN" altLang="en-US" sz="700" dirty="0">
                <a:solidFill>
                  <a:schemeClr val="bg1">
                    <a:lumMod val="95000"/>
                  </a:schemeClr>
                </a:solidFill>
                <a:latin typeface="微软雅黑" panose="020B0503020204020204" charset="-122"/>
                <a:ea typeface="微软雅黑" panose="020B0503020204020204" charset="-122"/>
              </a:rPr>
              <a:t>免责声明：本资料为仅用于学术会议或活动的专业资料，旨在促进医药信息的沟通和交流，仅供医疗卫生专业人士参考。内容可能含有未在中国批准的临床适应症。处方请参考国家食品药品监督管理总局批准的药品说明书。</a:t>
            </a:r>
            <a:endParaRPr lang="en-US" altLang="zh-CN" sz="700" dirty="0">
              <a:solidFill>
                <a:schemeClr val="bg1">
                  <a:lumMod val="95000"/>
                </a:schemeClr>
              </a:solidFill>
              <a:latin typeface="微软雅黑" panose="020B0503020204020204" charset="-122"/>
              <a:ea typeface="微软雅黑" panose="020B0503020204020204" charset="-122"/>
            </a:endParaRPr>
          </a:p>
        </p:txBody>
      </p:sp>
      <p:sp>
        <p:nvSpPr>
          <p:cNvPr id="7" name="文本框 6"/>
          <p:cNvSpPr txBox="1"/>
          <p:nvPr/>
        </p:nvSpPr>
        <p:spPr>
          <a:xfrm rot="5400000">
            <a:off x="11181837" y="5207938"/>
            <a:ext cx="1650382" cy="200055"/>
          </a:xfrm>
          <a:prstGeom prst="rect">
            <a:avLst/>
          </a:prstGeom>
          <a:noFill/>
        </p:spPr>
        <p:txBody>
          <a:bodyPr wrap="square" rtlCol="0">
            <a:spAutoFit/>
          </a:bodyPr>
          <a:lstStyle/>
          <a:p>
            <a:pPr algn="r"/>
            <a:r>
              <a:rPr lang="zh-CN" altLang="en-US" sz="700" dirty="0">
                <a:solidFill>
                  <a:schemeClr val="tx1">
                    <a:lumMod val="75000"/>
                    <a:lumOff val="25000"/>
                  </a:schemeClr>
                </a:solidFill>
                <a:effectLst/>
                <a:latin typeface="微软雅黑" panose="020B0503020204020204" charset="-122"/>
                <a:ea typeface="微软雅黑" panose="020B0503020204020204" charset="-122"/>
              </a:rPr>
              <a:t>审批编号：</a:t>
            </a:r>
            <a:r>
              <a:rPr lang="en-US" altLang="zh-CN" sz="700" dirty="0">
                <a:solidFill>
                  <a:schemeClr val="tx1">
                    <a:lumMod val="75000"/>
                    <a:lumOff val="25000"/>
                  </a:schemeClr>
                </a:solidFill>
                <a:effectLst/>
                <a:latin typeface="微软雅黑" panose="020B0503020204020204" charset="-122"/>
                <a:ea typeface="微软雅黑" panose="020B0503020204020204" charset="-122"/>
              </a:rPr>
              <a:t>JSSW20220119054</a:t>
            </a:r>
            <a:endParaRPr kumimoji="1" lang="zh-CN" altLang="en-US" sz="700" dirty="0">
              <a:solidFill>
                <a:schemeClr val="tx1">
                  <a:lumMod val="75000"/>
                  <a:lumOff val="25000"/>
                </a:schemeClr>
              </a:solidFill>
            </a:endParaRPr>
          </a:p>
        </p:txBody>
      </p:sp>
      <p:sp>
        <p:nvSpPr>
          <p:cNvPr id="8" name="标题 1"/>
          <p:cNvSpPr txBox="1"/>
          <p:nvPr/>
        </p:nvSpPr>
        <p:spPr>
          <a:xfrm>
            <a:off x="624194" y="1826822"/>
            <a:ext cx="10943612" cy="2718582"/>
          </a:xfrm>
          <a:prstGeom prst="rect">
            <a:avLst/>
          </a:prstGeom>
        </p:spPr>
        <p:txBody>
          <a:bodyPr/>
          <a:lstStyle>
            <a:lvl1pPr algn="l" defTabSz="1219200" rtl="0" eaLnBrk="1" latinLnBrk="0" hangingPunct="1">
              <a:lnSpc>
                <a:spcPct val="90000"/>
              </a:lnSpc>
              <a:spcBef>
                <a:spcPct val="0"/>
              </a:spcBef>
              <a:buNone/>
              <a:defRPr sz="5865" kern="1200">
                <a:solidFill>
                  <a:schemeClr val="tx1"/>
                </a:solidFill>
                <a:latin typeface="+mj-lt"/>
                <a:ea typeface="+mj-ea"/>
                <a:cs typeface="+mj-cs"/>
              </a:defRPr>
            </a:lvl1pPr>
          </a:lstStyle>
          <a:p>
            <a:pPr algn="ctr">
              <a:lnSpc>
                <a:spcPct val="150000"/>
              </a:lnSpc>
            </a:pPr>
            <a:r>
              <a:rPr lang="zh-CN" altLang="en-US" sz="3600" b="1" dirty="0">
                <a:solidFill>
                  <a:schemeClr val="tx1">
                    <a:lumMod val="90000"/>
                    <a:lumOff val="10000"/>
                  </a:schemeClr>
                </a:solidFill>
                <a:latin typeface="+mn-ea"/>
                <a:ea typeface="+mn-ea"/>
                <a:cs typeface="+mn-cs"/>
              </a:rPr>
              <a:t>特瑞普利单抗 联合 化疗</a:t>
            </a:r>
            <a:br>
              <a:rPr lang="en-US" altLang="zh-CN" sz="3600" b="1" dirty="0">
                <a:solidFill>
                  <a:schemeClr val="tx1">
                    <a:lumMod val="90000"/>
                    <a:lumOff val="10000"/>
                  </a:schemeClr>
                </a:solidFill>
                <a:latin typeface="+mn-ea"/>
                <a:ea typeface="+mn-ea"/>
                <a:cs typeface="+mn-cs"/>
              </a:rPr>
            </a:br>
            <a:r>
              <a:rPr lang="zh-CN" altLang="en-US" sz="3600" b="1" dirty="0">
                <a:solidFill>
                  <a:schemeClr val="tx1">
                    <a:lumMod val="90000"/>
                    <a:lumOff val="10000"/>
                  </a:schemeClr>
                </a:solidFill>
                <a:latin typeface="+mn-ea"/>
                <a:ea typeface="+mn-ea"/>
                <a:cs typeface="+mn-cs"/>
              </a:rPr>
              <a:t>是晚期驱动基因阴性</a:t>
            </a:r>
            <a:r>
              <a:rPr lang="en-US" altLang="zh-CN" sz="3600" b="1" dirty="0">
                <a:solidFill>
                  <a:schemeClr val="tx1">
                    <a:lumMod val="90000"/>
                    <a:lumOff val="10000"/>
                  </a:schemeClr>
                </a:solidFill>
                <a:latin typeface="+mn-ea"/>
                <a:ea typeface="+mn-ea"/>
                <a:cs typeface="+mn-cs"/>
              </a:rPr>
              <a:t>NSCLC</a:t>
            </a:r>
            <a:r>
              <a:rPr lang="zh-CN" altLang="en-US" sz="3600" b="1" dirty="0">
                <a:solidFill>
                  <a:schemeClr val="tx1">
                    <a:lumMod val="90000"/>
                    <a:lumOff val="10000"/>
                  </a:schemeClr>
                </a:solidFill>
                <a:latin typeface="+mn-ea"/>
                <a:ea typeface="+mn-ea"/>
                <a:cs typeface="+mn-cs"/>
              </a:rPr>
              <a:t>一线治疗</a:t>
            </a:r>
            <a:br>
              <a:rPr lang="en-US" altLang="zh-CN" sz="3600" b="1" dirty="0">
                <a:solidFill>
                  <a:schemeClr val="tx1">
                    <a:lumMod val="90000"/>
                    <a:lumOff val="10000"/>
                  </a:schemeClr>
                </a:solidFill>
                <a:latin typeface="+mn-ea"/>
                <a:ea typeface="+mn-ea"/>
                <a:cs typeface="+mn-cs"/>
              </a:rPr>
            </a:br>
            <a:r>
              <a:rPr lang="zh-CN" altLang="en-US" sz="3600" b="1" dirty="0">
                <a:solidFill>
                  <a:srgbClr val="C00000"/>
                </a:solidFill>
                <a:latin typeface="+mn-ea"/>
                <a:ea typeface="+mn-ea"/>
                <a:cs typeface="+mn-cs"/>
              </a:rPr>
              <a:t>疗效一流、安全性最优之选！</a:t>
            </a:r>
            <a:endParaRPr lang="zh-CN" altLang="en-US" sz="3600" b="1" dirty="0">
              <a:solidFill>
                <a:srgbClr val="C00000"/>
              </a:solidFill>
              <a:latin typeface="+mn-ea"/>
              <a:ea typeface="+mn-ea"/>
              <a:cs typeface="+mn-cs"/>
            </a:endParaRPr>
          </a:p>
        </p:txBody>
      </p:sp>
      <p:sp>
        <p:nvSpPr>
          <p:cNvPr id="9" name="文本框 8"/>
          <p:cNvSpPr txBox="1"/>
          <p:nvPr/>
        </p:nvSpPr>
        <p:spPr>
          <a:xfrm>
            <a:off x="168749" y="6471161"/>
            <a:ext cx="10131188" cy="200055"/>
          </a:xfrm>
          <a:prstGeom prst="rect">
            <a:avLst/>
          </a:prstGeom>
          <a:noFill/>
        </p:spPr>
        <p:txBody>
          <a:bodyPr wrap="square" rtlCol="0">
            <a:spAutoFit/>
          </a:bodyPr>
          <a:lstStyle/>
          <a:p>
            <a:pPr algn="l"/>
            <a:r>
              <a:rPr lang="zh-CN" altLang="en-US" sz="700" dirty="0">
                <a:solidFill>
                  <a:schemeClr val="bg1">
                    <a:lumMod val="95000"/>
                  </a:schemeClr>
                </a:solidFill>
                <a:latin typeface="微软雅黑" panose="020B0503020204020204" charset="-122"/>
                <a:ea typeface="微软雅黑" panose="020B0503020204020204" charset="-122"/>
              </a:rPr>
              <a:t>免责声明：本资料为仅用于学术会议或活动的专业资料，旨在促进医药信息的沟通和交流，仅供医疗卫生专业人士参考。内容可能含有未在中国批准的临床适应症。处方请参考国家食品药品监督管理总局批准的药品说明书。</a:t>
            </a:r>
            <a:endParaRPr lang="en-US" altLang="zh-CN" sz="700" dirty="0">
              <a:solidFill>
                <a:schemeClr val="bg1">
                  <a:lumMod val="95000"/>
                </a:schemeClr>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rotWithShape="1">
          <a:blip r:embed="rId1" cstate="print">
            <a:extLst>
              <a:ext uri="{28A0092B-C50C-407E-A947-70E740481C1C}">
                <a14:useLocalDpi xmlns:a14="http://schemas.microsoft.com/office/drawing/2010/main" val="0"/>
              </a:ext>
            </a:extLst>
          </a:blip>
          <a:srcRect t="15861"/>
          <a:stretch>
            <a:fillRect/>
          </a:stretch>
        </p:blipFill>
        <p:spPr>
          <a:xfrm>
            <a:off x="8912002" y="4318845"/>
            <a:ext cx="2821175" cy="1559830"/>
          </a:xfrm>
          <a:prstGeom prst="rect">
            <a:avLst/>
          </a:prstGeom>
        </p:spPr>
      </p:pic>
      <p:sp>
        <p:nvSpPr>
          <p:cNvPr id="20" name="object 16"/>
          <p:cNvSpPr txBox="1"/>
          <p:nvPr/>
        </p:nvSpPr>
        <p:spPr>
          <a:xfrm>
            <a:off x="488373" y="1352529"/>
            <a:ext cx="2555933" cy="1001237"/>
          </a:xfrm>
          <a:prstGeom prst="rect">
            <a:avLst/>
          </a:prstGeom>
        </p:spPr>
        <p:txBody>
          <a:bodyPr vert="horz" wrap="square" lIns="0" tIns="0" rIns="0" bIns="0" rtlCol="0" anchor="t">
            <a:noAutofit/>
          </a:bodyPr>
          <a:lstStyle/>
          <a:p>
            <a:pPr marL="17145" marR="6985" lvl="0" indent="0" algn="ctr" defTabSz="6096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7" normalizeH="0" baseline="0" noProof="0" dirty="0">
                <a:ln>
                  <a:noFill/>
                </a:ln>
                <a:solidFill>
                  <a:srgbClr val="005696"/>
                </a:solidFill>
                <a:effectLst/>
                <a:uLnTx/>
                <a:uFillTx/>
                <a:latin typeface="Arial" panose="020B0604020202020204" pitchFamily="34" charset="0"/>
                <a:ea typeface="微软雅黑" panose="020B0503020204020204" charset="-122"/>
                <a:cs typeface="+mn-cs"/>
                <a:sym typeface="Arial" panose="020B0604020202020204" pitchFamily="34" charset="0"/>
              </a:rPr>
              <a:t>创新的先行者</a:t>
            </a:r>
            <a:endParaRPr kumimoji="0" lang="en-US" altLang="zh-CN" sz="1600" b="1" i="0" u="none" strike="noStrike" kern="1200" cap="none" spc="-7" normalizeH="0" baseline="0" noProof="0" dirty="0">
              <a:ln>
                <a:noFill/>
              </a:ln>
              <a:solidFill>
                <a:srgbClr val="005696"/>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21" name="object 17"/>
          <p:cNvSpPr txBox="1"/>
          <p:nvPr/>
        </p:nvSpPr>
        <p:spPr>
          <a:xfrm>
            <a:off x="6206140" y="1352529"/>
            <a:ext cx="2555933" cy="1001237"/>
          </a:xfrm>
          <a:prstGeom prst="rect">
            <a:avLst/>
          </a:prstGeom>
        </p:spPr>
        <p:txBody>
          <a:bodyPr vert="horz" wrap="square" lIns="0" tIns="0" rIns="0" bIns="0" rtlCol="0" anchor="t">
            <a:noAutofit/>
          </a:bodyPr>
          <a:lstStyle/>
          <a:p>
            <a:pPr marL="17145" marR="6985" lvl="0" indent="0" algn="ctr" defTabSz="6096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7" normalizeH="0" baseline="0" noProof="0" dirty="0">
                <a:ln>
                  <a:noFill/>
                </a:ln>
                <a:solidFill>
                  <a:srgbClr val="005696"/>
                </a:solidFill>
                <a:effectLst/>
                <a:uLnTx/>
                <a:uFillTx/>
                <a:latin typeface="Arial" panose="020B0604020202020204" pitchFamily="34" charset="0"/>
                <a:ea typeface="微软雅黑" panose="020B0503020204020204" charset="-122"/>
                <a:cs typeface="Malgun Gothic" panose="020B0503020000020004" charset="-127"/>
                <a:sym typeface="Arial" panose="020B0604020202020204" pitchFamily="34" charset="0"/>
              </a:rPr>
              <a:t>国际化的战略布局</a:t>
            </a:r>
            <a:endParaRPr kumimoji="0" lang="zh-CN" altLang="en-US" sz="1600" b="1" i="0" u="none" strike="noStrike" kern="1200" cap="none" spc="-7" normalizeH="0" baseline="0" noProof="0" dirty="0">
              <a:ln>
                <a:noFill/>
              </a:ln>
              <a:solidFill>
                <a:srgbClr val="005696"/>
              </a:solidFill>
              <a:effectLst/>
              <a:uLnTx/>
              <a:uFillTx/>
              <a:latin typeface="Arial" panose="020B0604020202020204" pitchFamily="34" charset="0"/>
              <a:ea typeface="微软雅黑" panose="020B0503020204020204" charset="-122"/>
              <a:cs typeface="Malgun Gothic" panose="020B0503020000020004" charset="-127"/>
              <a:sym typeface="Arial" panose="020B0604020202020204" pitchFamily="34" charset="0"/>
            </a:endParaRPr>
          </a:p>
        </p:txBody>
      </p:sp>
      <p:sp>
        <p:nvSpPr>
          <p:cNvPr id="22" name="object 18"/>
          <p:cNvSpPr txBox="1"/>
          <p:nvPr/>
        </p:nvSpPr>
        <p:spPr>
          <a:xfrm>
            <a:off x="8889681" y="1352529"/>
            <a:ext cx="2992886" cy="1001237"/>
          </a:xfrm>
          <a:prstGeom prst="rect">
            <a:avLst/>
          </a:prstGeom>
        </p:spPr>
        <p:txBody>
          <a:bodyPr vert="horz" wrap="square" lIns="0" tIns="0" rIns="0" bIns="0" rtlCol="0" anchor="t">
            <a:noAutofit/>
          </a:bodyPr>
          <a:lstStyle/>
          <a:p>
            <a:pPr marL="17145" marR="6985" lvl="0" indent="0" algn="ctr" defTabSz="6096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7" normalizeH="0" baseline="0" noProof="0" dirty="0">
                <a:ln>
                  <a:noFill/>
                </a:ln>
                <a:solidFill>
                  <a:srgbClr val="005696"/>
                </a:solidFill>
                <a:effectLst/>
                <a:uLnTx/>
                <a:uFillTx/>
                <a:latin typeface="Arial" panose="020B0604020202020204" pitchFamily="34" charset="0"/>
                <a:ea typeface="微软雅黑" panose="020B0503020204020204" charset="-122"/>
                <a:cs typeface="Malgun Gothic" panose="020B0503020000020004" charset="-127"/>
                <a:sym typeface="Arial" panose="020B0604020202020204" pitchFamily="34" charset="0"/>
              </a:rPr>
              <a:t>抗击疫情第一线</a:t>
            </a:r>
            <a:endParaRPr kumimoji="0" lang="zh-CN" altLang="en-US" sz="1600" b="1" i="0" u="none" strike="noStrike" kern="1200" cap="none" spc="-7" normalizeH="0" baseline="0" noProof="0" dirty="0">
              <a:ln>
                <a:noFill/>
              </a:ln>
              <a:solidFill>
                <a:srgbClr val="005696"/>
              </a:solidFill>
              <a:effectLst/>
              <a:uLnTx/>
              <a:uFillTx/>
              <a:latin typeface="Arial" panose="020B0604020202020204" pitchFamily="34" charset="0"/>
              <a:ea typeface="微软雅黑" panose="020B0503020204020204" charset="-122"/>
              <a:cs typeface="Malgun Gothic" panose="020B0503020000020004" charset="-127"/>
              <a:sym typeface="Arial" panose="020B0604020202020204" pitchFamily="34" charset="0"/>
            </a:endParaRPr>
          </a:p>
        </p:txBody>
      </p:sp>
      <p:sp>
        <p:nvSpPr>
          <p:cNvPr id="23" name="object 16"/>
          <p:cNvSpPr txBox="1"/>
          <p:nvPr/>
        </p:nvSpPr>
        <p:spPr>
          <a:xfrm>
            <a:off x="3347256" y="1352529"/>
            <a:ext cx="2555933" cy="1001237"/>
          </a:xfrm>
          <a:prstGeom prst="rect">
            <a:avLst/>
          </a:prstGeom>
        </p:spPr>
        <p:txBody>
          <a:bodyPr vert="horz" wrap="square" lIns="0" tIns="0" rIns="0" bIns="0" rtlCol="0" anchor="t">
            <a:noAutofit/>
          </a:bodyPr>
          <a:lstStyle/>
          <a:p>
            <a:pPr marL="17145" marR="6985" lvl="0" indent="0" algn="ctr" defTabSz="6096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7" normalizeH="0" baseline="0" noProof="0" dirty="0">
                <a:ln>
                  <a:noFill/>
                </a:ln>
                <a:solidFill>
                  <a:srgbClr val="005696"/>
                </a:solidFill>
                <a:effectLst/>
                <a:uLnTx/>
                <a:uFillTx/>
                <a:latin typeface="Arial" panose="020B0604020202020204" pitchFamily="34" charset="0"/>
                <a:ea typeface="微软雅黑" panose="020B0503020204020204" charset="-122"/>
                <a:cs typeface="Malgun Gothic" panose="020B0503020000020004" charset="-127"/>
                <a:sym typeface="Arial" panose="020B0604020202020204" pitchFamily="34" charset="0"/>
              </a:rPr>
              <a:t>管线拥有</a:t>
            </a:r>
            <a:r>
              <a:rPr kumimoji="0" lang="en-US" altLang="zh-CN" sz="1600" b="1" i="0" u="none" strike="noStrike" kern="1200" cap="none" spc="-7" normalizeH="0" baseline="0" noProof="0" dirty="0">
                <a:ln>
                  <a:noFill/>
                </a:ln>
                <a:solidFill>
                  <a:srgbClr val="005696"/>
                </a:solidFill>
                <a:effectLst/>
                <a:uLnTx/>
                <a:uFillTx/>
                <a:latin typeface="Arial" panose="020B0604020202020204" pitchFamily="34" charset="0"/>
                <a:ea typeface="微软雅黑" panose="020B0503020204020204" charset="-122"/>
                <a:cs typeface="Malgun Gothic" panose="020B0503020000020004" charset="-127"/>
                <a:sym typeface="Arial" panose="020B0604020202020204" pitchFamily="34" charset="0"/>
              </a:rPr>
              <a:t>45</a:t>
            </a:r>
            <a:r>
              <a:rPr kumimoji="0" lang="zh-CN" altLang="en-US" sz="1600" b="1" i="0" u="none" strike="noStrike" kern="1200" cap="none" spc="-7" normalizeH="0" baseline="0" noProof="0" dirty="0">
                <a:ln>
                  <a:noFill/>
                </a:ln>
                <a:solidFill>
                  <a:srgbClr val="005696"/>
                </a:solidFill>
                <a:effectLst/>
                <a:uLnTx/>
                <a:uFillTx/>
                <a:latin typeface="Arial" panose="020B0604020202020204" pitchFamily="34" charset="0"/>
                <a:ea typeface="微软雅黑" panose="020B0503020204020204" charset="-122"/>
                <a:cs typeface="Malgun Gothic" panose="020B0503020000020004" charset="-127"/>
                <a:sym typeface="Arial" panose="020B0604020202020204" pitchFamily="34" charset="0"/>
              </a:rPr>
              <a:t>种候选药物</a:t>
            </a:r>
            <a:endParaRPr kumimoji="0" lang="en-US" altLang="zh-CN" sz="1600" b="1" i="0" u="none" strike="noStrike" kern="1200" cap="none" spc="-7" normalizeH="0" baseline="0" noProof="0" dirty="0">
              <a:ln>
                <a:noFill/>
              </a:ln>
              <a:solidFill>
                <a:srgbClr val="005696"/>
              </a:solidFill>
              <a:effectLst/>
              <a:uLnTx/>
              <a:uFillTx/>
              <a:latin typeface="Arial" panose="020B0604020202020204" pitchFamily="34" charset="0"/>
              <a:ea typeface="微软雅黑" panose="020B0503020204020204" charset="-122"/>
              <a:cs typeface="Malgun Gothic" panose="020B0503020000020004" charset="-127"/>
              <a:sym typeface="Arial" panose="020B0604020202020204" pitchFamily="34" charset="0"/>
            </a:endParaRPr>
          </a:p>
        </p:txBody>
      </p:sp>
      <p:sp>
        <p:nvSpPr>
          <p:cNvPr id="24" name="object 11"/>
          <p:cNvSpPr txBox="1"/>
          <p:nvPr/>
        </p:nvSpPr>
        <p:spPr>
          <a:xfrm>
            <a:off x="497607" y="1836918"/>
            <a:ext cx="2698172" cy="629745"/>
          </a:xfrm>
          <a:prstGeom prst="roundRect">
            <a:avLst/>
          </a:prstGeom>
          <a:solidFill>
            <a:schemeClr val="accent5">
              <a:lumMod val="50000"/>
            </a:schemeClr>
          </a:solidFill>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vert="horz" wrap="square" lIns="91440" tIns="45720" rIns="91440" bIns="45720" rtlCol="0" anchor="ctr">
            <a:noAutofit/>
          </a:bodyPr>
          <a:lstStyle/>
          <a:p>
            <a:pPr marL="17145" marR="6985" lvl="0" indent="0" algn="ctr" defTabSz="609600" rtl="0" eaLnBrk="1" fontAlgn="auto" latinLnBrk="0" hangingPunct="1">
              <a:lnSpc>
                <a:spcPct val="150000"/>
              </a:lnSpc>
              <a:spcBef>
                <a:spcPts val="0"/>
              </a:spcBef>
              <a:spcAft>
                <a:spcPts val="0"/>
              </a:spcAft>
              <a:buClrTx/>
              <a:buSzTx/>
              <a:buFontTx/>
              <a:buNone/>
              <a:defRPr/>
            </a:pPr>
            <a:r>
              <a:rPr kumimoji="0" lang="zh-CN" altLang="en-US" sz="1050" b="0" i="0" u="none" strike="noStrike" kern="1200" cap="none" spc="-20" normalizeH="0" baseline="0" noProof="0" dirty="0">
                <a:ln>
                  <a:noFill/>
                </a:ln>
                <a:solidFill>
                  <a:srgbClr val="FFFFFF"/>
                </a:solidFill>
                <a:effectLst/>
                <a:uLnTx/>
                <a:uFillTx/>
                <a:latin typeface="+mj-ea"/>
                <a:ea typeface="+mj-ea"/>
                <a:cs typeface="Arial" panose="020B0604020202020204" pitchFamily="34" charset="0"/>
                <a:sym typeface="Arial" panose="020B0604020202020204" pitchFamily="34" charset="0"/>
              </a:rPr>
              <a:t>研发全球领先药物</a:t>
            </a:r>
            <a:endParaRPr kumimoji="0" lang="en-US" altLang="zh-CN" sz="1050" b="0" i="0" u="none" strike="noStrike" kern="1200" cap="none" spc="-20" normalizeH="0" baseline="0" noProof="0" dirty="0">
              <a:ln>
                <a:noFill/>
              </a:ln>
              <a:solidFill>
                <a:srgbClr val="FFFFFF"/>
              </a:solidFill>
              <a:effectLst/>
              <a:uLnTx/>
              <a:uFillTx/>
              <a:latin typeface="+mj-ea"/>
              <a:ea typeface="+mj-ea"/>
              <a:cs typeface="Arial" panose="020B0604020202020204" pitchFamily="34" charset="0"/>
              <a:sym typeface="Arial" panose="020B0604020202020204" pitchFamily="34" charset="0"/>
            </a:endParaRPr>
          </a:p>
          <a:p>
            <a:pPr marL="17145" marR="6985" lvl="0" indent="0" algn="ctr" defTabSz="609600" rtl="0" eaLnBrk="1" fontAlgn="auto" latinLnBrk="0" hangingPunct="1">
              <a:lnSpc>
                <a:spcPct val="150000"/>
              </a:lnSpc>
              <a:spcBef>
                <a:spcPts val="0"/>
              </a:spcBef>
              <a:spcAft>
                <a:spcPts val="0"/>
              </a:spcAft>
              <a:buClrTx/>
              <a:buSzTx/>
              <a:buFontTx/>
              <a:buNone/>
              <a:defRPr/>
            </a:pPr>
            <a:r>
              <a:rPr kumimoji="0" lang="zh-CN" altLang="en-US" sz="1050" b="0" i="0" u="none" strike="noStrike" kern="1200" cap="none" spc="-20" normalizeH="0" baseline="0" noProof="0" dirty="0">
                <a:ln>
                  <a:noFill/>
                </a:ln>
                <a:solidFill>
                  <a:srgbClr val="FFFFFF"/>
                </a:solidFill>
                <a:effectLst/>
                <a:uLnTx/>
                <a:uFillTx/>
                <a:latin typeface="+mj-ea"/>
                <a:ea typeface="+mj-ea"/>
                <a:cs typeface="Arial" panose="020B0604020202020204" pitchFamily="34" charset="0"/>
                <a:sym typeface="Arial" panose="020B0604020202020204" pitchFamily="34" charset="0"/>
              </a:rPr>
              <a:t>持续探索学术前沿</a:t>
            </a:r>
            <a:endParaRPr kumimoji="0" lang="zh-CN" altLang="en-US" sz="1050" b="0" i="0" u="none" strike="noStrike" kern="1200" cap="none" spc="-20" normalizeH="0" baseline="0" noProof="0" dirty="0">
              <a:ln>
                <a:noFill/>
              </a:ln>
              <a:solidFill>
                <a:srgbClr val="FFFFFF"/>
              </a:solidFill>
              <a:effectLst/>
              <a:uLnTx/>
              <a:uFillTx/>
              <a:latin typeface="+mj-ea"/>
              <a:ea typeface="+mj-ea"/>
              <a:cs typeface="Arial" panose="020B0604020202020204" pitchFamily="34" charset="0"/>
              <a:sym typeface="Arial" panose="020B0604020202020204" pitchFamily="34" charset="0"/>
            </a:endParaRPr>
          </a:p>
        </p:txBody>
      </p:sp>
      <p:sp>
        <p:nvSpPr>
          <p:cNvPr id="25" name="object 20"/>
          <p:cNvSpPr txBox="1"/>
          <p:nvPr/>
        </p:nvSpPr>
        <p:spPr>
          <a:xfrm>
            <a:off x="9074259" y="1836918"/>
            <a:ext cx="2698172" cy="629745"/>
          </a:xfrm>
          <a:prstGeom prst="roundRect">
            <a:avLst/>
          </a:prstGeom>
          <a:solidFill>
            <a:schemeClr val="accent5">
              <a:lumMod val="50000"/>
            </a:schemeClr>
          </a:solidFill>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vert="horz" wrap="square" lIns="91440" tIns="45720" rIns="91440" bIns="45720" rtlCol="0" anchor="ctr">
            <a:noAutofit/>
          </a:bodyPr>
          <a:lstStyle/>
          <a:p>
            <a:pPr marL="17145" marR="6985" lvl="0" indent="0" algn="ctr" defTabSz="609600" rtl="0" eaLnBrk="1" fontAlgn="auto" latinLnBrk="0" hangingPunct="1">
              <a:lnSpc>
                <a:spcPct val="150000"/>
              </a:lnSpc>
              <a:spcBef>
                <a:spcPts val="0"/>
              </a:spcBef>
              <a:spcAft>
                <a:spcPts val="0"/>
              </a:spcAft>
              <a:buClrTx/>
              <a:buSzTx/>
              <a:buFontTx/>
              <a:buNone/>
              <a:defRPr/>
            </a:pPr>
            <a:r>
              <a:rPr kumimoji="0" lang="zh-CN" altLang="en-US" sz="1050" b="0" i="0" u="none" strike="noStrike" kern="1200" cap="none" spc="-33" normalizeH="0" baseline="0" noProof="0" dirty="0">
                <a:ln>
                  <a:noFill/>
                </a:ln>
                <a:solidFill>
                  <a:srgbClr val="FFFFFF"/>
                </a:solidFill>
                <a:effectLst/>
                <a:uLnTx/>
                <a:uFillTx/>
                <a:latin typeface="+mj-ea"/>
                <a:ea typeface="+mj-ea"/>
                <a:cs typeface="Arial" panose="020B0604020202020204" pitchFamily="34" charset="0"/>
                <a:sym typeface="Arial" panose="020B0604020202020204" pitchFamily="34" charset="0"/>
              </a:rPr>
              <a:t>新冠中和抗体</a:t>
            </a:r>
            <a:r>
              <a:rPr kumimoji="0" lang="en-US" altLang="zh-CN" sz="1050" b="0" i="0" u="none" strike="noStrike" kern="1200" cap="none" spc="-33" normalizeH="0" baseline="0" noProof="0" dirty="0">
                <a:ln>
                  <a:noFill/>
                </a:ln>
                <a:solidFill>
                  <a:srgbClr val="FFFFFF"/>
                </a:solidFill>
                <a:effectLst/>
                <a:uLnTx/>
                <a:uFillTx/>
                <a:latin typeface="+mj-ea"/>
                <a:ea typeface="+mj-ea"/>
                <a:cs typeface="Arial" panose="020B0604020202020204" pitchFamily="34" charset="0"/>
                <a:sym typeface="Arial" panose="020B0604020202020204" pitchFamily="34" charset="0"/>
              </a:rPr>
              <a:t>JS016</a:t>
            </a:r>
            <a:endParaRPr kumimoji="0" lang="en-US" altLang="zh-CN" sz="1050" b="0" i="0" u="none" strike="noStrike" kern="1200" cap="none" spc="-33" normalizeH="0" baseline="0" noProof="0" dirty="0">
              <a:ln>
                <a:noFill/>
              </a:ln>
              <a:solidFill>
                <a:srgbClr val="FFFFFF"/>
              </a:solidFill>
              <a:effectLst/>
              <a:uLnTx/>
              <a:uFillTx/>
              <a:latin typeface="+mj-ea"/>
              <a:ea typeface="+mj-ea"/>
              <a:cs typeface="Arial" panose="020B0604020202020204" pitchFamily="34" charset="0"/>
              <a:sym typeface="Arial" panose="020B0604020202020204" pitchFamily="34" charset="0"/>
            </a:endParaRPr>
          </a:p>
          <a:p>
            <a:pPr marL="17145" marR="6985" lvl="0" indent="0" algn="ctr" defTabSz="609600" rtl="0" eaLnBrk="1" fontAlgn="auto" latinLnBrk="0" hangingPunct="1">
              <a:lnSpc>
                <a:spcPct val="150000"/>
              </a:lnSpc>
              <a:spcBef>
                <a:spcPts val="0"/>
              </a:spcBef>
              <a:spcAft>
                <a:spcPts val="0"/>
              </a:spcAft>
              <a:buClrTx/>
              <a:buSzTx/>
              <a:buFontTx/>
              <a:buNone/>
              <a:defRPr/>
            </a:pPr>
            <a:r>
              <a:rPr kumimoji="0" lang="zh-CN" altLang="en-US" sz="1050" b="0" i="0" u="none" strike="noStrike" kern="1200" cap="none" spc="-33" normalizeH="0" baseline="0" noProof="0" dirty="0">
                <a:ln>
                  <a:noFill/>
                </a:ln>
                <a:solidFill>
                  <a:srgbClr val="FFFFFF"/>
                </a:solidFill>
                <a:effectLst/>
                <a:uLnTx/>
                <a:uFillTx/>
                <a:latin typeface="+mj-ea"/>
                <a:ea typeface="+mj-ea"/>
                <a:cs typeface="Arial" panose="020B0604020202020204" pitchFamily="34" charset="0"/>
                <a:sym typeface="Arial" panose="020B0604020202020204" pitchFamily="34" charset="0"/>
              </a:rPr>
              <a:t>在全球</a:t>
            </a:r>
            <a:r>
              <a:rPr kumimoji="0" lang="en-US" altLang="zh-CN" sz="1050" b="0" i="0" u="none" strike="noStrike" kern="1200" cap="none" spc="-33" normalizeH="0" baseline="0" noProof="0" dirty="0">
                <a:ln>
                  <a:noFill/>
                </a:ln>
                <a:solidFill>
                  <a:srgbClr val="FFFFFF"/>
                </a:solidFill>
                <a:effectLst/>
                <a:uLnTx/>
                <a:uFillTx/>
                <a:latin typeface="+mj-ea"/>
                <a:ea typeface="+mj-ea"/>
                <a:cs typeface="Arial" panose="020B0604020202020204" pitchFamily="34" charset="0"/>
                <a:sym typeface="Arial" panose="020B0604020202020204" pitchFamily="34" charset="0"/>
              </a:rPr>
              <a:t>15</a:t>
            </a:r>
            <a:r>
              <a:rPr kumimoji="0" lang="zh-CN" altLang="en-US" sz="1050" b="0" i="0" u="none" strike="noStrike" kern="1200" cap="none" spc="-33" normalizeH="0" baseline="0" noProof="0" dirty="0">
                <a:ln>
                  <a:noFill/>
                </a:ln>
                <a:solidFill>
                  <a:srgbClr val="FFFFFF"/>
                </a:solidFill>
                <a:effectLst/>
                <a:uLnTx/>
                <a:uFillTx/>
                <a:latin typeface="+mj-ea"/>
                <a:ea typeface="+mj-ea"/>
                <a:cs typeface="Arial" panose="020B0604020202020204" pitchFamily="34" charset="0"/>
                <a:sym typeface="Arial" panose="020B0604020202020204" pitchFamily="34" charset="0"/>
              </a:rPr>
              <a:t>个国家和地区获得紧急使用授权</a:t>
            </a:r>
            <a:endParaRPr kumimoji="0" lang="zh-CN" altLang="en-US" sz="1050" b="0" i="0" u="none" strike="noStrike" kern="1200" cap="none" spc="-33" normalizeH="0" baseline="0" noProof="0" dirty="0">
              <a:ln>
                <a:noFill/>
              </a:ln>
              <a:solidFill>
                <a:srgbClr val="FFFFFF"/>
              </a:solidFill>
              <a:effectLst/>
              <a:uLnTx/>
              <a:uFillTx/>
              <a:latin typeface="+mj-ea"/>
              <a:ea typeface="+mj-ea"/>
              <a:cs typeface="Arial" panose="020B0604020202020204" pitchFamily="34" charset="0"/>
              <a:sym typeface="Arial" panose="020B0604020202020204" pitchFamily="34" charset="0"/>
            </a:endParaRPr>
          </a:p>
        </p:txBody>
      </p:sp>
      <p:sp>
        <p:nvSpPr>
          <p:cNvPr id="26" name="object 11"/>
          <p:cNvSpPr txBox="1"/>
          <p:nvPr/>
        </p:nvSpPr>
        <p:spPr>
          <a:xfrm>
            <a:off x="3356491" y="1836918"/>
            <a:ext cx="2698172" cy="629745"/>
          </a:xfrm>
          <a:prstGeom prst="roundRect">
            <a:avLst/>
          </a:prstGeom>
          <a:solidFill>
            <a:schemeClr val="accent5">
              <a:lumMod val="50000"/>
            </a:schemeClr>
          </a:solidFill>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vert="horz" wrap="square" lIns="91440" tIns="45720" rIns="91440" bIns="45720" rtlCol="0" anchor="ctr">
            <a:noAutofit/>
          </a:bodyPr>
          <a:lstStyle/>
          <a:p>
            <a:pPr marL="17145" marR="6985" lvl="0" indent="0" algn="ctr" defTabSz="609600" rtl="0" eaLnBrk="1" fontAlgn="auto" latinLnBrk="0" hangingPunct="1">
              <a:lnSpc>
                <a:spcPct val="150000"/>
              </a:lnSpc>
              <a:spcBef>
                <a:spcPts val="0"/>
              </a:spcBef>
              <a:spcAft>
                <a:spcPts val="0"/>
              </a:spcAft>
              <a:buClrTx/>
              <a:buSzTx/>
              <a:buFontTx/>
              <a:buNone/>
              <a:defRPr/>
            </a:pPr>
            <a:r>
              <a:rPr kumimoji="0" lang="zh-CN" altLang="en-US" sz="1050" b="0" i="0" u="none" strike="noStrike" kern="1200" cap="none" spc="-20" normalizeH="0" baseline="0" noProof="0" dirty="0">
                <a:ln>
                  <a:noFill/>
                </a:ln>
                <a:solidFill>
                  <a:srgbClr val="FFFFFF"/>
                </a:solidFill>
                <a:effectLst/>
                <a:uLnTx/>
                <a:uFillTx/>
                <a:latin typeface="+mj-ea"/>
                <a:ea typeface="+mj-ea"/>
                <a:cs typeface="Arial" panose="020B0604020202020204" pitchFamily="34" charset="0"/>
                <a:sym typeface="Arial" panose="020B0604020202020204" pitchFamily="34" charset="0"/>
              </a:rPr>
              <a:t>覆盖肿瘤、代谢类、自身免疫、神经系统、感染性疾病等多个治疗领域</a:t>
            </a:r>
            <a:endParaRPr kumimoji="0" lang="zh-CN" altLang="en-US" sz="1050" b="0" i="0" u="none" strike="noStrike" kern="1200" cap="none" spc="-20" normalizeH="0" baseline="0" noProof="0" dirty="0">
              <a:ln>
                <a:noFill/>
              </a:ln>
              <a:solidFill>
                <a:srgbClr val="FFFFFF"/>
              </a:solidFill>
              <a:effectLst/>
              <a:uLnTx/>
              <a:uFillTx/>
              <a:latin typeface="+mj-ea"/>
              <a:ea typeface="+mj-ea"/>
              <a:cs typeface="Arial" panose="020B0604020202020204" pitchFamily="34" charset="0"/>
              <a:sym typeface="Arial" panose="020B0604020202020204" pitchFamily="34" charset="0"/>
            </a:endParaRPr>
          </a:p>
        </p:txBody>
      </p:sp>
      <p:sp>
        <p:nvSpPr>
          <p:cNvPr id="27" name="object 11"/>
          <p:cNvSpPr txBox="1"/>
          <p:nvPr/>
        </p:nvSpPr>
        <p:spPr>
          <a:xfrm>
            <a:off x="6215375" y="1836918"/>
            <a:ext cx="2698172" cy="629745"/>
          </a:xfrm>
          <a:prstGeom prst="roundRect">
            <a:avLst/>
          </a:prstGeom>
          <a:solidFill>
            <a:schemeClr val="accent5">
              <a:lumMod val="50000"/>
            </a:schemeClr>
          </a:solidFill>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vert="horz" wrap="square" lIns="91440" tIns="45720" rIns="91440" bIns="45720" rtlCol="0" anchor="ctr">
            <a:noAutofit/>
          </a:bodyPr>
          <a:lstStyle/>
          <a:p>
            <a:pPr marL="17145" marR="6985" lvl="0" indent="0" algn="ctr" defTabSz="609600" rtl="0" eaLnBrk="1" fontAlgn="auto" latinLnBrk="0" hangingPunct="1">
              <a:lnSpc>
                <a:spcPct val="150000"/>
              </a:lnSpc>
              <a:spcBef>
                <a:spcPts val="0"/>
              </a:spcBef>
              <a:spcAft>
                <a:spcPts val="0"/>
              </a:spcAft>
              <a:buClrTx/>
              <a:buSzTx/>
              <a:buFontTx/>
              <a:buNone/>
              <a:defRPr/>
            </a:pPr>
            <a:r>
              <a:rPr kumimoji="0" lang="zh-CN" altLang="en-US" sz="1050" b="0" i="0" u="none" strike="noStrike" kern="1200" cap="none" spc="-20" normalizeH="0" baseline="0" noProof="0" dirty="0">
                <a:ln>
                  <a:noFill/>
                </a:ln>
                <a:solidFill>
                  <a:srgbClr val="FFFFFF"/>
                </a:solidFill>
                <a:effectLst/>
                <a:uLnTx/>
                <a:uFillTx/>
                <a:latin typeface="+mj-ea"/>
                <a:ea typeface="+mj-ea"/>
                <a:cs typeface="Arial" panose="020B0604020202020204" pitchFamily="34" charset="0"/>
                <a:sym typeface="Arial" panose="020B0604020202020204" pitchFamily="34" charset="0"/>
              </a:rPr>
              <a:t>研发中心、生产基地</a:t>
            </a:r>
            <a:endParaRPr kumimoji="0" lang="zh-CN" altLang="en-US" sz="1050" b="0" i="0" u="none" strike="noStrike" kern="1200" cap="none" spc="-20" normalizeH="0" baseline="0" noProof="0" dirty="0">
              <a:ln>
                <a:noFill/>
              </a:ln>
              <a:solidFill>
                <a:srgbClr val="FFFFFF"/>
              </a:solidFill>
              <a:effectLst/>
              <a:uLnTx/>
              <a:uFillTx/>
              <a:latin typeface="+mj-ea"/>
              <a:ea typeface="+mj-ea"/>
              <a:cs typeface="Arial" panose="020B0604020202020204" pitchFamily="34" charset="0"/>
              <a:sym typeface="Arial" panose="020B0604020202020204" pitchFamily="34" charset="0"/>
            </a:endParaRPr>
          </a:p>
        </p:txBody>
      </p:sp>
      <p:grpSp>
        <p:nvGrpSpPr>
          <p:cNvPr id="28" name="Group 20"/>
          <p:cNvGrpSpPr/>
          <p:nvPr/>
        </p:nvGrpSpPr>
        <p:grpSpPr bwMode="auto">
          <a:xfrm>
            <a:off x="1189420" y="2595302"/>
            <a:ext cx="1163505" cy="997619"/>
            <a:chOff x="2810" y="1207"/>
            <a:chExt cx="319" cy="308"/>
          </a:xfrm>
        </p:grpSpPr>
        <p:pic>
          <p:nvPicPr>
            <p:cNvPr id="29" name="Picture 21" descr="Blank-R"/>
            <p:cNvPicPr>
              <a:picLocks noChangeAspect="1" noChangeArrowheads="1"/>
            </p:cNvPicPr>
            <p:nvPr/>
          </p:nvPicPr>
          <p:blipFill>
            <a:blip r:embed="rId2" cstate="print">
              <a:duotone>
                <a:schemeClr val="accent2">
                  <a:shade val="45000"/>
                  <a:satMod val="135000"/>
                </a:schemeClr>
                <a:prstClr val="white"/>
              </a:duotone>
            </a:blip>
            <a:srcRect/>
            <a:stretch>
              <a:fillRect/>
            </a:stretch>
          </p:blipFill>
          <p:spPr bwMode="auto">
            <a:xfrm>
              <a:off x="2810" y="1207"/>
              <a:ext cx="319" cy="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Text Box 22"/>
            <p:cNvSpPr txBox="1">
              <a:spLocks noChangeArrowheads="1"/>
            </p:cNvSpPr>
            <p:nvPr>
              <p:custDataLst>
                <p:tags r:id="rId3"/>
              </p:custDataLst>
            </p:nvPr>
          </p:nvSpPr>
          <p:spPr bwMode="auto">
            <a:xfrm>
              <a:off x="2849" y="1238"/>
              <a:ext cx="209"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C0C0C0"/>
                  </a:solidFill>
                  <a:miter lim="800000"/>
                  <a:headEnd/>
                  <a:tailEnd/>
                </a14:hiddenLine>
              </a:ext>
            </a:extLst>
          </p:spPr>
          <p:txBody>
            <a:bodyPr lIns="60960" tIns="0" rIns="0" bIns="0" anchor="ctr" anchorCtr="1"/>
            <a:lstStyle/>
            <a:p>
              <a:pPr marL="0" marR="0" lvl="0" indent="0" algn="l" defTabSz="609600" rtl="0" eaLnBrk="0" fontAlgn="auto" latinLnBrk="0" hangingPunct="0">
                <a:lnSpc>
                  <a:spcPct val="100000"/>
                </a:lnSpc>
                <a:spcBef>
                  <a:spcPts val="1600"/>
                </a:spcBef>
                <a:spcAft>
                  <a:spcPts val="0"/>
                </a:spcAft>
                <a:buClrTx/>
                <a:buSzTx/>
                <a:buFontTx/>
                <a:buNone/>
                <a:defRPr/>
              </a:pPr>
              <a:r>
                <a:rPr kumimoji="0" lang="en-US" altLang="zh-CN" sz="3600" b="1" i="0" u="none" strike="noStrike" kern="1200" cap="none" spc="0" normalizeH="0" baseline="0" noProof="0" dirty="0">
                  <a:ln>
                    <a:noFill/>
                  </a:ln>
                  <a:solidFill>
                    <a:srgbClr val="005696"/>
                  </a:solidFill>
                  <a:effectLst/>
                  <a:uLnTx/>
                  <a:uFillTx/>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1</a:t>
              </a:r>
              <a:r>
                <a:rPr kumimoji="0" lang="en-US" altLang="zh-CN" sz="3600" b="1" i="0" u="none" strike="noStrike" kern="1200" cap="none" spc="0" normalizeH="0" baseline="30000" noProof="0" dirty="0">
                  <a:ln>
                    <a:noFill/>
                  </a:ln>
                  <a:solidFill>
                    <a:srgbClr val="005696"/>
                  </a:solidFill>
                  <a:effectLst/>
                  <a:uLnTx/>
                  <a:uFillTx/>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st</a:t>
              </a:r>
              <a:r>
                <a:rPr kumimoji="0" lang="en-US" altLang="zh-CN" sz="3600" b="1" i="0" u="none" strike="noStrike" kern="1200" cap="none" spc="0" normalizeH="0" baseline="0" noProof="0" dirty="0">
                  <a:ln>
                    <a:noFill/>
                  </a:ln>
                  <a:solidFill>
                    <a:srgbClr val="005696"/>
                  </a:solidFill>
                  <a:effectLst/>
                  <a:uLnTx/>
                  <a:uFillTx/>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 </a:t>
              </a:r>
              <a:endParaRPr kumimoji="0" lang="en-US" altLang="zh-CN" sz="3600" b="1" i="0" u="none" strike="noStrike" kern="1200" cap="none" spc="0" normalizeH="0" baseline="0" noProof="0" dirty="0">
                <a:ln>
                  <a:noFill/>
                </a:ln>
                <a:solidFill>
                  <a:srgbClr val="005696"/>
                </a:solidFill>
                <a:effectLst/>
                <a:uLnTx/>
                <a:uFillTx/>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grpSp>
      <p:sp>
        <p:nvSpPr>
          <p:cNvPr id="31" name="object 25"/>
          <p:cNvSpPr txBox="1"/>
          <p:nvPr/>
        </p:nvSpPr>
        <p:spPr>
          <a:xfrm>
            <a:off x="497607" y="3693331"/>
            <a:ext cx="2555933" cy="2060051"/>
          </a:xfrm>
          <a:prstGeom prst="rect">
            <a:avLst/>
          </a:prstGeom>
        </p:spPr>
        <p:txBody>
          <a:bodyPr vert="horz" wrap="square" lIns="0" tIns="0" rIns="0" bIns="0" rtlCol="0">
            <a:spAutoFit/>
          </a:bodyPr>
          <a:lstStyle/>
          <a:p>
            <a:pPr marL="188595" marR="0" lvl="0" indent="-171450" algn="l" defTabSz="609600" rtl="0" eaLnBrk="1" fontAlgn="auto" latinLnBrk="0" hangingPunct="1">
              <a:lnSpc>
                <a:spcPct val="90000"/>
              </a:lnSpc>
              <a:spcBef>
                <a:spcPts val="0"/>
              </a:spcBef>
              <a:spcAft>
                <a:spcPts val="1065"/>
              </a:spcAft>
              <a:buClr>
                <a:srgbClr val="005696"/>
              </a:buClr>
              <a:buSzTx/>
              <a:buFont typeface="Arial" panose="020B0604020202020204" pitchFamily="34" charset="0"/>
              <a:buChar char="•"/>
              <a:defRPr/>
            </a:pPr>
            <a:r>
              <a:rPr lang="en-US" altLang="zh-CN" sz="900" dirty="0">
                <a:solidFill>
                  <a:srgbClr val="005696"/>
                </a:solidFill>
                <a:effectLst>
                  <a:outerShdw blurRad="38100" dist="38100" dir="2700000" algn="tl">
                    <a:srgbClr val="000000">
                      <a:alpha val="43137"/>
                    </a:srgbClr>
                  </a:outerShdw>
                </a:effectLst>
                <a:latin typeface="Arial" panose="020B0604020202020204" pitchFamily="34" charset="0"/>
                <a:ea typeface="微软雅黑" panose="020B0503020204020204" charset="-122"/>
                <a:sym typeface="Arial" panose="020B0604020202020204" pitchFamily="34" charset="0"/>
              </a:rPr>
              <a:t>JS001</a:t>
            </a:r>
            <a:r>
              <a:rPr kumimoji="0" lang="en-US" altLang="zh-CN" sz="900" b="1" i="0" u="none" strike="noStrike" kern="1200" cap="none" spc="0" normalizeH="0" baseline="0" noProof="0" dirty="0">
                <a:ln>
                  <a:noFill/>
                </a:ln>
                <a:solidFill>
                  <a:srgbClr val="1B68A1"/>
                </a:solidFill>
                <a:effectLst/>
                <a:uLnTx/>
                <a:uFillTx/>
                <a:latin typeface="微软雅黑" panose="020B0503020204020204" charset="-122"/>
                <a:ea typeface="微软雅黑" panose="020B0503020204020204" charset="-122"/>
                <a:cs typeface="+mn-cs"/>
                <a:sym typeface="Arial" panose="020B0604020202020204" pitchFamily="34" charset="0"/>
              </a:rPr>
              <a:t> </a:t>
            </a:r>
            <a:r>
              <a:rPr kumimoji="0" lang="zh-CN" altLang="en-US" sz="900" b="0" i="0" u="none" strike="noStrike" kern="1200" cap="none" spc="0" normalizeH="0" baseline="0" noProof="0" dirty="0">
                <a:ln>
                  <a:noFill/>
                </a:ln>
                <a:solidFill>
                  <a:srgbClr val="737070"/>
                </a:solidFill>
                <a:effectLst/>
                <a:uLnTx/>
                <a:uFillTx/>
                <a:latin typeface="微软雅黑" panose="020B0503020204020204" charset="-122"/>
                <a:ea typeface="微软雅黑" panose="020B0503020204020204" charset="-122"/>
                <a:cs typeface="Malgun Gothic" panose="020B0503020000020004" charset="-127"/>
                <a:sym typeface="Arial" panose="020B0604020202020204" pitchFamily="34" charset="0"/>
              </a:rPr>
              <a:t>中国首个成功商业化的国产</a:t>
            </a:r>
            <a:r>
              <a:rPr kumimoji="0" lang="en-US" altLang="zh-CN" sz="900" b="0" i="0" u="none" strike="noStrike" kern="1200" cap="none" spc="0" normalizeH="0" baseline="0" noProof="0" dirty="0">
                <a:ln>
                  <a:noFill/>
                </a:ln>
                <a:solidFill>
                  <a:srgbClr val="737070"/>
                </a:solidFill>
                <a:effectLst/>
                <a:uLnTx/>
                <a:uFillTx/>
                <a:latin typeface="微软雅黑" panose="020B0503020204020204" charset="-122"/>
                <a:ea typeface="微软雅黑" panose="020B0503020204020204" charset="-122"/>
                <a:cs typeface="Malgun Gothic" panose="020B0503020000020004" charset="-127"/>
                <a:sym typeface="Arial" panose="020B0604020202020204" pitchFamily="34" charset="0"/>
              </a:rPr>
              <a:t>PD-1</a:t>
            </a:r>
            <a:r>
              <a:rPr kumimoji="0" lang="zh-CN" altLang="en-US" sz="900" b="0" i="0" u="none" strike="noStrike" kern="1200" cap="none" spc="0" normalizeH="0" baseline="0" noProof="0" dirty="0">
                <a:ln>
                  <a:noFill/>
                </a:ln>
                <a:solidFill>
                  <a:srgbClr val="737070"/>
                </a:solidFill>
                <a:effectLst/>
                <a:uLnTx/>
                <a:uFillTx/>
                <a:latin typeface="微软雅黑" panose="020B0503020204020204" charset="-122"/>
                <a:ea typeface="微软雅黑" panose="020B0503020204020204" charset="-122"/>
                <a:cs typeface="Malgun Gothic" panose="020B0503020000020004" charset="-127"/>
                <a:sym typeface="Arial" panose="020B0604020202020204" pitchFamily="34" charset="0"/>
              </a:rPr>
              <a:t>，也是首个向</a:t>
            </a:r>
            <a:r>
              <a:rPr kumimoji="0" lang="en-US" altLang="zh-CN" sz="900" b="0" i="0" u="none" strike="noStrike" kern="1200" cap="none" spc="0" normalizeH="0" baseline="0" noProof="0" dirty="0">
                <a:ln>
                  <a:noFill/>
                </a:ln>
                <a:solidFill>
                  <a:srgbClr val="737070"/>
                </a:solidFill>
                <a:effectLst/>
                <a:uLnTx/>
                <a:uFillTx/>
                <a:latin typeface="微软雅黑" panose="020B0503020204020204" charset="-122"/>
                <a:ea typeface="微软雅黑" panose="020B0503020204020204" charset="-122"/>
                <a:cs typeface="Malgun Gothic" panose="020B0503020000020004" charset="-127"/>
                <a:sym typeface="Arial" panose="020B0604020202020204" pitchFamily="34" charset="0"/>
              </a:rPr>
              <a:t>FDA</a:t>
            </a:r>
            <a:r>
              <a:rPr kumimoji="0" lang="zh-CN" altLang="en-US" sz="900" b="0" i="0" u="none" strike="noStrike" kern="1200" cap="none" spc="0" normalizeH="0" baseline="0" noProof="0" dirty="0">
                <a:ln>
                  <a:noFill/>
                </a:ln>
                <a:solidFill>
                  <a:srgbClr val="737070"/>
                </a:solidFill>
                <a:effectLst/>
                <a:uLnTx/>
                <a:uFillTx/>
                <a:latin typeface="微软雅黑" panose="020B0503020204020204" charset="-122"/>
                <a:ea typeface="微软雅黑" panose="020B0503020204020204" charset="-122"/>
                <a:cs typeface="Malgun Gothic" panose="020B0503020000020004" charset="-127"/>
                <a:sym typeface="Arial" panose="020B0604020202020204" pitchFamily="34" charset="0"/>
              </a:rPr>
              <a:t>提交</a:t>
            </a:r>
            <a:r>
              <a:rPr kumimoji="0" lang="en-US" altLang="zh-CN" sz="900" b="0" i="0" u="none" strike="noStrike" kern="1200" cap="none" spc="0" normalizeH="0" baseline="0" noProof="0" dirty="0">
                <a:ln>
                  <a:noFill/>
                </a:ln>
                <a:solidFill>
                  <a:srgbClr val="737070"/>
                </a:solidFill>
                <a:effectLst/>
                <a:uLnTx/>
                <a:uFillTx/>
                <a:latin typeface="微软雅黑" panose="020B0503020204020204" charset="-122"/>
                <a:ea typeface="微软雅黑" panose="020B0503020204020204" charset="-122"/>
                <a:cs typeface="Malgun Gothic" panose="020B0503020000020004" charset="-127"/>
                <a:sym typeface="Arial" panose="020B0604020202020204" pitchFamily="34" charset="0"/>
              </a:rPr>
              <a:t>BLA</a:t>
            </a:r>
            <a:r>
              <a:rPr kumimoji="0" lang="zh-CN" altLang="en-US" sz="900" b="0" i="0" u="none" strike="noStrike" kern="1200" cap="none" spc="0" normalizeH="0" baseline="0" noProof="0" dirty="0">
                <a:ln>
                  <a:noFill/>
                </a:ln>
                <a:solidFill>
                  <a:srgbClr val="737070"/>
                </a:solidFill>
                <a:effectLst/>
                <a:uLnTx/>
                <a:uFillTx/>
                <a:latin typeface="微软雅黑" panose="020B0503020204020204" charset="-122"/>
                <a:ea typeface="微软雅黑" panose="020B0503020204020204" charset="-122"/>
                <a:cs typeface="Malgun Gothic" panose="020B0503020000020004" charset="-127"/>
                <a:sym typeface="Arial" panose="020B0604020202020204" pitchFamily="34" charset="0"/>
              </a:rPr>
              <a:t>的国产</a:t>
            </a:r>
            <a:r>
              <a:rPr kumimoji="0" lang="en-US" altLang="zh-CN" sz="900" b="0" i="0" u="none" strike="noStrike" kern="1200" cap="none" spc="0" normalizeH="0" baseline="0" noProof="0" dirty="0">
                <a:ln>
                  <a:noFill/>
                </a:ln>
                <a:solidFill>
                  <a:srgbClr val="737070"/>
                </a:solidFill>
                <a:effectLst/>
                <a:uLnTx/>
                <a:uFillTx/>
                <a:latin typeface="微软雅黑" panose="020B0503020204020204" charset="-122"/>
                <a:ea typeface="微软雅黑" panose="020B0503020204020204" charset="-122"/>
                <a:cs typeface="Malgun Gothic" panose="020B0503020000020004" charset="-127"/>
                <a:sym typeface="Arial" panose="020B0604020202020204" pitchFamily="34" charset="0"/>
              </a:rPr>
              <a:t>PD-1</a:t>
            </a:r>
            <a:r>
              <a:rPr kumimoji="0" lang="zh-CN" altLang="en-US" sz="900" b="0" i="0" u="none" strike="noStrike" kern="1200" cap="none" spc="0" normalizeH="0" baseline="0" noProof="0" dirty="0">
                <a:ln>
                  <a:noFill/>
                </a:ln>
                <a:solidFill>
                  <a:srgbClr val="737070"/>
                </a:solidFill>
                <a:effectLst/>
                <a:uLnTx/>
                <a:uFillTx/>
                <a:latin typeface="微软雅黑" panose="020B0503020204020204" charset="-122"/>
                <a:ea typeface="微软雅黑" panose="020B0503020204020204" charset="-122"/>
                <a:cs typeface="Malgun Gothic" panose="020B0503020000020004" charset="-127"/>
                <a:sym typeface="Arial" panose="020B0604020202020204" pitchFamily="34" charset="0"/>
              </a:rPr>
              <a:t>，获得</a:t>
            </a:r>
            <a:r>
              <a:rPr kumimoji="0" lang="en-US" altLang="zh-CN" sz="900" b="0" i="0" u="none" strike="noStrike" kern="1200" cap="none" spc="0" normalizeH="0" baseline="0" noProof="0" dirty="0">
                <a:ln>
                  <a:noFill/>
                </a:ln>
                <a:solidFill>
                  <a:srgbClr val="737070"/>
                </a:solidFill>
                <a:effectLst/>
                <a:uLnTx/>
                <a:uFillTx/>
                <a:latin typeface="微软雅黑" panose="020B0503020204020204" charset="-122"/>
                <a:ea typeface="微软雅黑" panose="020B0503020204020204" charset="-122"/>
                <a:cs typeface="Malgun Gothic" panose="020B0503020000020004" charset="-127"/>
                <a:sym typeface="Arial" panose="020B0604020202020204" pitchFamily="34" charset="0"/>
              </a:rPr>
              <a:t>FDA</a:t>
            </a:r>
            <a:r>
              <a:rPr kumimoji="0" lang="zh-CN" altLang="en-US" sz="900" b="0" i="0" u="none" strike="noStrike" kern="1200" cap="none" spc="0" normalizeH="0" baseline="0" noProof="0" dirty="0">
                <a:ln>
                  <a:noFill/>
                </a:ln>
                <a:solidFill>
                  <a:srgbClr val="737070"/>
                </a:solidFill>
                <a:effectLst/>
                <a:uLnTx/>
                <a:uFillTx/>
                <a:latin typeface="微软雅黑" panose="020B0503020204020204" charset="-122"/>
                <a:ea typeface="微软雅黑" panose="020B0503020204020204" charset="-122"/>
                <a:cs typeface="Malgun Gothic" panose="020B0503020000020004" charset="-127"/>
                <a:sym typeface="Arial" panose="020B0604020202020204" pitchFamily="34" charset="0"/>
              </a:rPr>
              <a:t>和</a:t>
            </a:r>
            <a:r>
              <a:rPr kumimoji="0" lang="en-US" altLang="zh-CN" sz="900" b="0" i="0" u="none" strike="noStrike" kern="1200" cap="none" spc="0" normalizeH="0" baseline="0" noProof="0" dirty="0">
                <a:ln>
                  <a:noFill/>
                </a:ln>
                <a:solidFill>
                  <a:srgbClr val="737070"/>
                </a:solidFill>
                <a:effectLst/>
                <a:uLnTx/>
                <a:uFillTx/>
                <a:latin typeface="微软雅黑" panose="020B0503020204020204" charset="-122"/>
                <a:ea typeface="微软雅黑" panose="020B0503020204020204" charset="-122"/>
                <a:cs typeface="Malgun Gothic" panose="020B0503020000020004" charset="-127"/>
                <a:sym typeface="Arial" panose="020B0604020202020204" pitchFamily="34" charset="0"/>
              </a:rPr>
              <a:t>NMPA</a:t>
            </a:r>
            <a:r>
              <a:rPr kumimoji="0" lang="zh-CN" altLang="en-US" sz="900" b="0" i="0" u="none" strike="noStrike" kern="1200" cap="none" spc="0" normalizeH="0" baseline="0" noProof="0" dirty="0">
                <a:ln>
                  <a:noFill/>
                </a:ln>
                <a:solidFill>
                  <a:srgbClr val="737070"/>
                </a:solidFill>
                <a:effectLst/>
                <a:uLnTx/>
                <a:uFillTx/>
                <a:latin typeface="微软雅黑" panose="020B0503020204020204" charset="-122"/>
                <a:ea typeface="微软雅黑" panose="020B0503020204020204" charset="-122"/>
                <a:cs typeface="Malgun Gothic" panose="020B0503020000020004" charset="-127"/>
                <a:sym typeface="Arial" panose="020B0604020202020204" pitchFamily="34" charset="0"/>
              </a:rPr>
              <a:t>多项</a:t>
            </a:r>
            <a:r>
              <a:rPr lang="en-US" altLang="zh-CN" sz="900" dirty="0">
                <a:solidFill>
                  <a:srgbClr val="005696"/>
                </a:solidFill>
                <a:effectLst>
                  <a:outerShdw blurRad="38100" dist="38100" dir="2700000" algn="tl">
                    <a:srgbClr val="000000">
                      <a:alpha val="43137"/>
                    </a:srgbClr>
                  </a:outerShdw>
                </a:effectLst>
                <a:latin typeface="Arial" panose="020B0604020202020204" pitchFamily="34" charset="0"/>
                <a:ea typeface="微软雅黑" panose="020B0503020204020204" charset="-122"/>
                <a:sym typeface="Arial" panose="020B0604020202020204" pitchFamily="34" charset="0"/>
              </a:rPr>
              <a:t>ODD, BTD, FTD, PRD</a:t>
            </a:r>
            <a:r>
              <a:rPr kumimoji="0" lang="zh-CN" altLang="en-US" sz="900" b="0" i="0" u="none" strike="noStrike" kern="1200" cap="none" spc="0" normalizeH="0" baseline="0" noProof="0" dirty="0">
                <a:ln>
                  <a:noFill/>
                </a:ln>
                <a:solidFill>
                  <a:srgbClr val="737070"/>
                </a:solidFill>
                <a:effectLst/>
                <a:uLnTx/>
                <a:uFillTx/>
                <a:latin typeface="微软雅黑" panose="020B0503020204020204" charset="-122"/>
                <a:ea typeface="微软雅黑" panose="020B0503020204020204" charset="-122"/>
                <a:cs typeface="Malgun Gothic" panose="020B0503020000020004" charset="-127"/>
                <a:sym typeface="Arial" panose="020B0604020202020204" pitchFamily="34" charset="0"/>
              </a:rPr>
              <a:t>资格认定</a:t>
            </a:r>
            <a:endParaRPr kumimoji="0" lang="en-US" altLang="zh-CN" sz="900" b="0" i="0" u="none" strike="noStrike" kern="1200" cap="none" spc="0" normalizeH="0" baseline="0" noProof="0" dirty="0">
              <a:ln>
                <a:noFill/>
              </a:ln>
              <a:solidFill>
                <a:srgbClr val="737070"/>
              </a:solidFill>
              <a:effectLst/>
              <a:uLnTx/>
              <a:uFillTx/>
              <a:latin typeface="微软雅黑" panose="020B0503020204020204" charset="-122"/>
              <a:ea typeface="微软雅黑" panose="020B0503020204020204" charset="-122"/>
              <a:cs typeface="Malgun Gothic" panose="020B0503020000020004" charset="-127"/>
              <a:sym typeface="Arial" panose="020B0604020202020204" pitchFamily="34" charset="0"/>
            </a:endParaRPr>
          </a:p>
          <a:p>
            <a:pPr marL="188595" marR="0" lvl="0" indent="-171450" algn="l" defTabSz="609600" rtl="0" eaLnBrk="1" fontAlgn="auto" latinLnBrk="0" hangingPunct="1">
              <a:lnSpc>
                <a:spcPct val="90000"/>
              </a:lnSpc>
              <a:spcBef>
                <a:spcPts val="0"/>
              </a:spcBef>
              <a:spcAft>
                <a:spcPts val="1065"/>
              </a:spcAft>
              <a:buClr>
                <a:srgbClr val="005696"/>
              </a:buClr>
              <a:buSzTx/>
              <a:buFont typeface="Arial" panose="020B0604020202020204" pitchFamily="34" charset="0"/>
              <a:buChar char="•"/>
              <a:defRPr/>
            </a:pPr>
            <a:r>
              <a:rPr lang="zh-CN" altLang="en-US" sz="900" dirty="0">
                <a:solidFill>
                  <a:srgbClr val="005696"/>
                </a:solidFill>
                <a:effectLst>
                  <a:outerShdw blurRad="38100" dist="38100" dir="2700000" algn="tl">
                    <a:srgbClr val="000000">
                      <a:alpha val="43137"/>
                    </a:srgbClr>
                  </a:outerShdw>
                </a:effectLst>
                <a:latin typeface="Arial" panose="020B0604020202020204" pitchFamily="34" charset="0"/>
                <a:ea typeface="微软雅黑" panose="020B0503020204020204" charset="-122"/>
                <a:sym typeface="Arial" panose="020B0604020202020204" pitchFamily="34" charset="0"/>
              </a:rPr>
              <a:t>埃特司韦单抗</a:t>
            </a:r>
            <a:r>
              <a:rPr lang="en-US" altLang="zh-CN" sz="900" dirty="0">
                <a:solidFill>
                  <a:srgbClr val="005696"/>
                </a:solidFill>
                <a:effectLst>
                  <a:outerShdw blurRad="38100" dist="38100" dir="2700000" algn="tl">
                    <a:srgbClr val="000000">
                      <a:alpha val="43137"/>
                    </a:srgbClr>
                  </a:outerShdw>
                </a:effectLst>
                <a:latin typeface="Arial" panose="020B0604020202020204" pitchFamily="34" charset="0"/>
                <a:ea typeface="微软雅黑" panose="020B0503020204020204" charset="-122"/>
                <a:sym typeface="Arial" panose="020B0604020202020204" pitchFamily="34" charset="0"/>
              </a:rPr>
              <a:t> (JS016</a:t>
            </a:r>
            <a:r>
              <a:rPr lang="zh-CN" altLang="en-US" sz="900" dirty="0">
                <a:solidFill>
                  <a:srgbClr val="005696"/>
                </a:solidFill>
                <a:effectLst>
                  <a:outerShdw blurRad="38100" dist="38100" dir="2700000" algn="tl">
                    <a:srgbClr val="000000">
                      <a:alpha val="43137"/>
                    </a:srgbClr>
                  </a:outerShdw>
                </a:effectLst>
                <a:latin typeface="Arial" panose="020B0604020202020204" pitchFamily="34" charset="0"/>
                <a:ea typeface="微软雅黑" panose="020B0503020204020204" charset="-122"/>
                <a:sym typeface="Arial" panose="020B0604020202020204" pitchFamily="34" charset="0"/>
              </a:rPr>
              <a:t>，</a:t>
            </a:r>
            <a:r>
              <a:rPr lang="en-US" altLang="zh-CN" sz="900" dirty="0" err="1">
                <a:solidFill>
                  <a:srgbClr val="005696"/>
                </a:solidFill>
                <a:effectLst>
                  <a:outerShdw blurRad="38100" dist="38100" dir="2700000" algn="tl">
                    <a:srgbClr val="000000">
                      <a:alpha val="43137"/>
                    </a:srgbClr>
                  </a:outerShdw>
                </a:effectLst>
                <a:latin typeface="Arial" panose="020B0604020202020204" pitchFamily="34" charset="0"/>
                <a:ea typeface="微软雅黑" panose="020B0503020204020204" charset="-122"/>
                <a:sym typeface="Arial" panose="020B0604020202020204" pitchFamily="34" charset="0"/>
              </a:rPr>
              <a:t>etesevimab</a:t>
            </a:r>
            <a:r>
              <a:rPr lang="en-US" altLang="zh-CN" sz="900" dirty="0">
                <a:solidFill>
                  <a:srgbClr val="005696"/>
                </a:solidFill>
                <a:effectLst>
                  <a:outerShdw blurRad="38100" dist="38100" dir="2700000" algn="tl">
                    <a:srgbClr val="000000">
                      <a:alpha val="43137"/>
                    </a:srgbClr>
                  </a:outerShdw>
                </a:effectLst>
                <a:latin typeface="Arial" panose="020B0604020202020204" pitchFamily="34" charset="0"/>
                <a:ea typeface="微软雅黑" panose="020B0503020204020204" charset="-122"/>
                <a:sym typeface="Arial" panose="020B0604020202020204" pitchFamily="34" charset="0"/>
              </a:rPr>
              <a:t>) </a:t>
            </a:r>
            <a:r>
              <a:rPr kumimoji="0" lang="zh-CN" altLang="en-US" sz="900" b="0" i="0" u="none" strike="noStrike" kern="1200" cap="none" spc="0" normalizeH="0" baseline="0" noProof="0" dirty="0">
                <a:ln>
                  <a:noFill/>
                </a:ln>
                <a:solidFill>
                  <a:srgbClr val="FFFFFF">
                    <a:lumMod val="50000"/>
                  </a:srgbClr>
                </a:solidFill>
                <a:effectLst/>
                <a:uLnTx/>
                <a:uFillTx/>
                <a:latin typeface="微软雅黑" panose="020B0503020204020204" charset="-122"/>
                <a:ea typeface="微软雅黑" panose="020B0503020204020204" charset="-122"/>
                <a:cs typeface="+mn-cs"/>
                <a:sym typeface="Arial" panose="020B0604020202020204" pitchFamily="34" charset="0"/>
              </a:rPr>
              <a:t>首个在美国获批使用的国产创新生物药，也是首个被美国政府采购的国产单抗</a:t>
            </a:r>
            <a:endParaRPr kumimoji="0" lang="en-US" altLang="zh-CN" sz="900" b="0" i="0" u="none" strike="noStrike" kern="1200" cap="none" spc="0" normalizeH="0" baseline="0" noProof="0" dirty="0">
              <a:ln>
                <a:noFill/>
              </a:ln>
              <a:solidFill>
                <a:srgbClr val="FFFFFF">
                  <a:lumMod val="50000"/>
                </a:srgbClr>
              </a:solidFill>
              <a:effectLst/>
              <a:uLnTx/>
              <a:uFillTx/>
              <a:latin typeface="微软雅黑" panose="020B0503020204020204" charset="-122"/>
              <a:ea typeface="微软雅黑" panose="020B0503020204020204" charset="-122"/>
              <a:cs typeface="+mn-cs"/>
              <a:sym typeface="Arial" panose="020B0604020202020204" pitchFamily="34" charset="0"/>
            </a:endParaRPr>
          </a:p>
          <a:p>
            <a:pPr marL="188595" marR="0" lvl="0" indent="-171450" algn="l" defTabSz="609600" rtl="0" eaLnBrk="1" fontAlgn="auto" latinLnBrk="0" hangingPunct="1">
              <a:lnSpc>
                <a:spcPct val="90000"/>
              </a:lnSpc>
              <a:spcBef>
                <a:spcPts val="0"/>
              </a:spcBef>
              <a:spcAft>
                <a:spcPts val="1065"/>
              </a:spcAft>
              <a:buClr>
                <a:srgbClr val="005696"/>
              </a:buClr>
              <a:buSzTx/>
              <a:buFont typeface="Arial" panose="020B0604020202020204" pitchFamily="34" charset="0"/>
              <a:buChar char="•"/>
              <a:defRPr/>
            </a:pPr>
            <a:r>
              <a:rPr kumimoji="0" lang="zh-CN" altLang="en-US" sz="900" b="0" i="0" u="none" strike="noStrike" kern="1200" cap="none" spc="0" normalizeH="0" baseline="0" noProof="0" dirty="0">
                <a:ln>
                  <a:noFill/>
                </a:ln>
                <a:solidFill>
                  <a:srgbClr val="FFFFFF">
                    <a:lumMod val="50000"/>
                  </a:srgbClr>
                </a:solidFill>
                <a:effectLst/>
                <a:uLnTx/>
                <a:uFillTx/>
                <a:latin typeface="微软雅黑" panose="020B0503020204020204" charset="-122"/>
                <a:ea typeface="微软雅黑" panose="020B0503020204020204" charset="-122"/>
                <a:cs typeface="+mn-cs"/>
                <a:sym typeface="Arial" panose="020B0604020202020204" pitchFamily="34" charset="0"/>
              </a:rPr>
              <a:t>围绕</a:t>
            </a:r>
            <a:r>
              <a:rPr lang="en-US" altLang="zh-CN" sz="900" dirty="0">
                <a:solidFill>
                  <a:srgbClr val="005696"/>
                </a:solidFill>
                <a:effectLst>
                  <a:outerShdw blurRad="38100" dist="38100" dir="2700000" algn="tl">
                    <a:srgbClr val="000000">
                      <a:alpha val="43137"/>
                    </a:srgbClr>
                  </a:outerShdw>
                </a:effectLst>
                <a:latin typeface="Arial" panose="020B0604020202020204" pitchFamily="34" charset="0"/>
                <a:ea typeface="微软雅黑" panose="020B0503020204020204" charset="-122"/>
                <a:sym typeface="Arial" panose="020B0604020202020204" pitchFamily="34" charset="0"/>
              </a:rPr>
              <a:t>BTLA, </a:t>
            </a:r>
            <a:r>
              <a:rPr lang="zh-CN" altLang="en-US" sz="900" dirty="0">
                <a:solidFill>
                  <a:srgbClr val="005696"/>
                </a:solidFill>
                <a:effectLst>
                  <a:outerShdw blurRad="38100" dist="38100" dir="2700000" algn="tl">
                    <a:srgbClr val="000000">
                      <a:alpha val="43137"/>
                    </a:srgbClr>
                  </a:outerShdw>
                </a:effectLst>
                <a:latin typeface="Arial" panose="020B0604020202020204" pitchFamily="34" charset="0"/>
                <a:ea typeface="微软雅黑" panose="020B0503020204020204" charset="-122"/>
                <a:sym typeface="Arial" panose="020B0604020202020204" pitchFamily="34" charset="0"/>
              </a:rPr>
              <a:t>长效</a:t>
            </a:r>
            <a:r>
              <a:rPr lang="en-US" altLang="zh-CN" sz="900" dirty="0">
                <a:solidFill>
                  <a:srgbClr val="005696"/>
                </a:solidFill>
                <a:effectLst>
                  <a:outerShdw blurRad="38100" dist="38100" dir="2700000" algn="tl">
                    <a:srgbClr val="000000">
                      <a:alpha val="43137"/>
                    </a:srgbClr>
                  </a:outerShdw>
                </a:effectLst>
                <a:latin typeface="Arial" panose="020B0604020202020204" pitchFamily="34" charset="0"/>
                <a:ea typeface="微软雅黑" panose="020B0503020204020204" charset="-122"/>
                <a:sym typeface="Arial" panose="020B0604020202020204" pitchFamily="34" charset="0"/>
              </a:rPr>
              <a:t>IL-21, CD112R</a:t>
            </a:r>
            <a:r>
              <a:rPr kumimoji="0" lang="zh-CN" altLang="en-US" sz="900" b="0" i="0" u="none" strike="noStrike" kern="1200" cap="none" spc="0" normalizeH="0" baseline="0" noProof="0" dirty="0">
                <a:ln>
                  <a:noFill/>
                </a:ln>
                <a:solidFill>
                  <a:srgbClr val="737070"/>
                </a:solidFill>
                <a:effectLst/>
                <a:uLnTx/>
                <a:uFillTx/>
                <a:latin typeface="微软雅黑" panose="020B0503020204020204" charset="-122"/>
                <a:ea typeface="微软雅黑" panose="020B0503020204020204" charset="-122"/>
                <a:cs typeface="Malgun Gothic" panose="020B0503020000020004" charset="-127"/>
                <a:sym typeface="Arial" panose="020B0604020202020204" pitchFamily="34" charset="0"/>
              </a:rPr>
              <a:t>等靶点开发潜在</a:t>
            </a:r>
            <a:r>
              <a:rPr kumimoji="0" lang="en-US" altLang="zh-CN" sz="900" b="0" i="0" u="none" strike="noStrike" kern="1200" cap="none" spc="0" normalizeH="0" baseline="0" noProof="0" dirty="0">
                <a:ln>
                  <a:noFill/>
                </a:ln>
                <a:solidFill>
                  <a:srgbClr val="737070"/>
                </a:solidFill>
                <a:effectLst/>
                <a:uLnTx/>
                <a:uFillTx/>
                <a:latin typeface="微软雅黑" panose="020B0503020204020204" charset="-122"/>
                <a:ea typeface="微软雅黑" panose="020B0503020204020204" charset="-122"/>
                <a:cs typeface="Malgun Gothic" panose="020B0503020000020004" charset="-127"/>
                <a:sym typeface="Arial" panose="020B0604020202020204" pitchFamily="34" charset="0"/>
              </a:rPr>
              <a:t>First-in-Class</a:t>
            </a:r>
            <a:r>
              <a:rPr kumimoji="0" lang="zh-CN" altLang="en-US" sz="900" b="0" i="0" u="none" strike="noStrike" kern="1200" cap="none" spc="0" normalizeH="0" baseline="0" noProof="0" dirty="0">
                <a:ln>
                  <a:noFill/>
                </a:ln>
                <a:solidFill>
                  <a:srgbClr val="737070"/>
                </a:solidFill>
                <a:effectLst/>
                <a:uLnTx/>
                <a:uFillTx/>
                <a:latin typeface="微软雅黑" panose="020B0503020204020204" charset="-122"/>
                <a:ea typeface="微软雅黑" panose="020B0503020204020204" charset="-122"/>
                <a:cs typeface="Malgun Gothic" panose="020B0503020000020004" charset="-127"/>
                <a:sym typeface="Arial" panose="020B0604020202020204" pitchFamily="34" charset="0"/>
              </a:rPr>
              <a:t>产品</a:t>
            </a:r>
            <a:endParaRPr kumimoji="0" lang="en-US" altLang="zh-CN" sz="900" b="0" i="0" u="none" strike="noStrike" kern="1200" cap="none" spc="0" normalizeH="0" baseline="0" noProof="0" dirty="0">
              <a:ln>
                <a:noFill/>
              </a:ln>
              <a:solidFill>
                <a:srgbClr val="FFFFFF">
                  <a:lumMod val="50000"/>
                </a:srgbClr>
              </a:solidFill>
              <a:effectLst/>
              <a:uLnTx/>
              <a:uFillTx/>
              <a:latin typeface="微软雅黑" panose="020B0503020204020204" charset="-122"/>
              <a:ea typeface="微软雅黑" panose="020B0503020204020204" charset="-122"/>
              <a:cs typeface="Malgun Gothic" panose="020B0503020000020004" charset="-127"/>
              <a:sym typeface="Arial" panose="020B0604020202020204" pitchFamily="34" charset="0"/>
            </a:endParaRPr>
          </a:p>
          <a:p>
            <a:pPr marL="188595" marR="0" lvl="0" indent="-171450" algn="l" defTabSz="609600" rtl="0" eaLnBrk="1" fontAlgn="auto" latinLnBrk="0" hangingPunct="1">
              <a:lnSpc>
                <a:spcPct val="90000"/>
              </a:lnSpc>
              <a:spcBef>
                <a:spcPts val="0"/>
              </a:spcBef>
              <a:spcAft>
                <a:spcPts val="1065"/>
              </a:spcAft>
              <a:buClr>
                <a:srgbClr val="005696"/>
              </a:buClr>
              <a:buSzTx/>
              <a:buFont typeface="Arial" panose="020B0604020202020204" pitchFamily="34" charset="0"/>
              <a:buChar char="•"/>
              <a:defRPr/>
            </a:pPr>
            <a:r>
              <a:rPr kumimoji="0" lang="en-US" altLang="zh-CN" sz="900" b="1" i="0" u="none" strike="noStrike" kern="1200" cap="none" spc="0" normalizeH="0" baseline="0" noProof="0" dirty="0">
                <a:ln>
                  <a:noFill/>
                </a:ln>
                <a:solidFill>
                  <a:srgbClr val="005696"/>
                </a:solidFill>
                <a:effectLst/>
                <a:uLnTx/>
                <a:uFillTx/>
                <a:latin typeface="微软雅黑" panose="020B0503020204020204" charset="-122"/>
                <a:ea typeface="微软雅黑" panose="020B0503020204020204" charset="-122"/>
                <a:cs typeface="+mn-cs"/>
                <a:sym typeface="Arial" panose="020B0604020202020204" pitchFamily="34" charset="0"/>
              </a:rPr>
              <a:t>J</a:t>
            </a:r>
            <a:r>
              <a:rPr lang="en-US" altLang="zh-CN" sz="900" dirty="0">
                <a:solidFill>
                  <a:srgbClr val="005696"/>
                </a:solidFill>
                <a:effectLst>
                  <a:outerShdw blurRad="38100" dist="38100" dir="2700000" algn="tl">
                    <a:srgbClr val="000000">
                      <a:alpha val="43137"/>
                    </a:srgbClr>
                  </a:outerShdw>
                </a:effectLst>
                <a:latin typeface="Arial" panose="020B0604020202020204" pitchFamily="34" charset="0"/>
                <a:ea typeface="微软雅黑" panose="020B0503020204020204" charset="-122"/>
                <a:sym typeface="Arial" panose="020B0604020202020204" pitchFamily="34" charset="0"/>
              </a:rPr>
              <a:t>S002 </a:t>
            </a:r>
            <a:r>
              <a:rPr kumimoji="0" lang="zh-CN" altLang="en-US" sz="900" b="0" i="0" u="none" strike="noStrike" kern="1200" cap="none" spc="0" normalizeH="0" baseline="0" noProof="0" dirty="0">
                <a:ln>
                  <a:noFill/>
                </a:ln>
                <a:solidFill>
                  <a:srgbClr val="737070"/>
                </a:solidFill>
                <a:effectLst/>
                <a:uLnTx/>
                <a:uFillTx/>
                <a:latin typeface="Arial" panose="020B0604020202020204" pitchFamily="34" charset="0"/>
                <a:ea typeface="微软雅黑" panose="020B0503020204020204" charset="-122"/>
                <a:cs typeface="Malgun Gothic" panose="020B0503020000020004" charset="-127"/>
                <a:sym typeface="Arial" panose="020B0604020202020204" pitchFamily="34" charset="0"/>
              </a:rPr>
              <a:t>首个取得</a:t>
            </a:r>
            <a:r>
              <a:rPr kumimoji="0" lang="en-US" altLang="zh-CN" sz="900" b="0" i="0" u="none" strike="noStrike" kern="1200" cap="none" spc="0" normalizeH="0" baseline="0" noProof="0" dirty="0">
                <a:ln>
                  <a:noFill/>
                </a:ln>
                <a:solidFill>
                  <a:srgbClr val="737070"/>
                </a:solidFill>
                <a:effectLst/>
                <a:uLnTx/>
                <a:uFillTx/>
                <a:latin typeface="Arial" panose="020B0604020202020204" pitchFamily="34" charset="0"/>
                <a:ea typeface="微软雅黑" panose="020B0503020204020204" charset="-122"/>
                <a:cs typeface="Malgun Gothic" panose="020B0503020000020004" charset="-127"/>
                <a:sym typeface="Arial" panose="020B0604020202020204" pitchFamily="34" charset="0"/>
              </a:rPr>
              <a:t>NMPA</a:t>
            </a:r>
            <a:r>
              <a:rPr kumimoji="0" lang="zh-CN" altLang="en-US" sz="900" b="0" i="0" u="none" strike="noStrike" kern="1200" cap="none" spc="0" normalizeH="0" baseline="0" noProof="0" dirty="0">
                <a:ln>
                  <a:noFill/>
                </a:ln>
                <a:solidFill>
                  <a:srgbClr val="737070"/>
                </a:solidFill>
                <a:effectLst/>
                <a:uLnTx/>
                <a:uFillTx/>
                <a:latin typeface="Arial" panose="020B0604020202020204" pitchFamily="34" charset="0"/>
                <a:ea typeface="微软雅黑" panose="020B0503020204020204" charset="-122"/>
                <a:cs typeface="Malgun Gothic" panose="020B0503020000020004" charset="-127"/>
                <a:sym typeface="Arial" panose="020B0604020202020204" pitchFamily="34" charset="0"/>
              </a:rPr>
              <a:t>抗</a:t>
            </a:r>
            <a:r>
              <a:rPr lang="en-US" altLang="zh-CN" sz="900" dirty="0">
                <a:solidFill>
                  <a:srgbClr val="005696"/>
                </a:solidFill>
                <a:effectLst>
                  <a:outerShdw blurRad="38100" dist="38100" dir="2700000" algn="tl">
                    <a:srgbClr val="000000">
                      <a:alpha val="43137"/>
                    </a:srgbClr>
                  </a:outerShdw>
                </a:effectLst>
                <a:latin typeface="Arial" panose="020B0604020202020204" pitchFamily="34" charset="0"/>
                <a:ea typeface="微软雅黑" panose="020B0503020204020204" charset="-122"/>
                <a:sym typeface="Arial" panose="020B0604020202020204" pitchFamily="34" charset="0"/>
              </a:rPr>
              <a:t>PCSK9</a:t>
            </a:r>
            <a:r>
              <a:rPr kumimoji="0" lang="zh-CN" altLang="en-US" sz="900" b="0" i="0" u="none" strike="noStrike" kern="1200" cap="none" spc="0" normalizeH="0" baseline="0" noProof="0" dirty="0">
                <a:ln>
                  <a:noFill/>
                </a:ln>
                <a:solidFill>
                  <a:srgbClr val="FFFFFF">
                    <a:lumMod val="50000"/>
                  </a:srgbClr>
                </a:solidFill>
                <a:effectLst/>
                <a:uLnTx/>
                <a:uFillTx/>
                <a:latin typeface="微软雅黑" panose="020B0503020204020204" charset="-122"/>
                <a:ea typeface="微软雅黑" panose="020B0503020204020204" charset="-122"/>
                <a:cs typeface="+mn-cs"/>
                <a:sym typeface="Arial" panose="020B0604020202020204" pitchFamily="34" charset="0"/>
              </a:rPr>
              <a:t>单</a:t>
            </a:r>
            <a:r>
              <a:rPr kumimoji="0" lang="zh-CN" altLang="en-US" sz="9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微软雅黑" panose="020B0503020204020204" charset="-122"/>
                <a:cs typeface="Malgun Gothic" panose="020B0503020000020004" charset="-127"/>
                <a:sym typeface="Arial" panose="020B0604020202020204" pitchFamily="34" charset="0"/>
              </a:rPr>
              <a:t>抗临床试验批准的中国产品</a:t>
            </a:r>
            <a:endParaRPr kumimoji="0" lang="en-US" altLang="zh-CN" sz="9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微软雅黑" panose="020B0503020204020204" charset="-122"/>
              <a:cs typeface="Malgun Gothic" panose="020B0503020000020004" charset="-127"/>
              <a:sym typeface="Arial" panose="020B0604020202020204" pitchFamily="34" charset="0"/>
            </a:endParaRPr>
          </a:p>
          <a:p>
            <a:pPr marL="188595" marR="0" lvl="0" indent="-171450" algn="l" defTabSz="609600" rtl="0" eaLnBrk="1" fontAlgn="auto" latinLnBrk="0" hangingPunct="1">
              <a:lnSpc>
                <a:spcPct val="90000"/>
              </a:lnSpc>
              <a:spcBef>
                <a:spcPts val="0"/>
              </a:spcBef>
              <a:spcAft>
                <a:spcPts val="1065"/>
              </a:spcAft>
              <a:buClr>
                <a:srgbClr val="005696"/>
              </a:buClr>
              <a:buSzTx/>
              <a:buFont typeface="Arial" panose="020B0604020202020204" pitchFamily="34" charset="0"/>
              <a:buChar char="•"/>
              <a:defRPr/>
            </a:pPr>
            <a:r>
              <a:rPr kumimoji="0" lang="zh-CN" altLang="en-US" sz="900" b="0" i="0" u="none" strike="noStrike" kern="1200" cap="none" spc="0" normalizeH="0" baseline="0" noProof="0" dirty="0">
                <a:ln>
                  <a:noFill/>
                </a:ln>
                <a:solidFill>
                  <a:srgbClr val="8E8B8B"/>
                </a:solidFill>
                <a:effectLst/>
                <a:uLnTx/>
                <a:uFillTx/>
                <a:latin typeface="微软雅黑" panose="020B0503020204020204" charset="-122"/>
                <a:ea typeface="微软雅黑" panose="020B0503020204020204" charset="-122"/>
                <a:cs typeface="+mn-cs"/>
                <a:sym typeface="Arial" panose="020B0604020202020204" pitchFamily="34" charset="0"/>
              </a:rPr>
              <a:t>截至</a:t>
            </a:r>
            <a:r>
              <a:rPr kumimoji="0" lang="en-US" altLang="zh-CN" sz="900" b="0" i="0" u="none" strike="noStrike" kern="1200" cap="none" spc="0" normalizeH="0" baseline="0" noProof="0" dirty="0">
                <a:ln>
                  <a:noFill/>
                </a:ln>
                <a:solidFill>
                  <a:srgbClr val="8E8B8B"/>
                </a:solidFill>
                <a:effectLst/>
                <a:uLnTx/>
                <a:uFillTx/>
                <a:latin typeface="微软雅黑" panose="020B0503020204020204" charset="-122"/>
                <a:ea typeface="微软雅黑" panose="020B0503020204020204" charset="-122"/>
                <a:cs typeface="+mn-cs"/>
                <a:sym typeface="Arial" panose="020B0604020202020204" pitchFamily="34" charset="0"/>
              </a:rPr>
              <a:t>2021</a:t>
            </a:r>
            <a:r>
              <a:rPr kumimoji="0" lang="zh-CN" altLang="en-US" sz="900" b="0" i="0" u="none" strike="noStrike" kern="1200" cap="none" spc="0" normalizeH="0" baseline="0" noProof="0" dirty="0">
                <a:ln>
                  <a:noFill/>
                </a:ln>
                <a:solidFill>
                  <a:srgbClr val="8E8B8B"/>
                </a:solidFill>
                <a:effectLst/>
                <a:uLnTx/>
                <a:uFillTx/>
                <a:latin typeface="微软雅黑" panose="020B0503020204020204" charset="-122"/>
                <a:ea typeface="微软雅黑" panose="020B0503020204020204" charset="-122"/>
                <a:cs typeface="+mn-cs"/>
                <a:sym typeface="Arial" panose="020B0604020202020204" pitchFamily="34" charset="0"/>
              </a:rPr>
              <a:t>年</a:t>
            </a:r>
            <a:r>
              <a:rPr kumimoji="0" lang="en-US" altLang="zh-CN" sz="900" b="0" i="0" u="none" strike="noStrike" kern="1200" cap="none" spc="0" normalizeH="0" baseline="0" noProof="0" dirty="0">
                <a:ln>
                  <a:noFill/>
                </a:ln>
                <a:solidFill>
                  <a:srgbClr val="8E8B8B"/>
                </a:solidFill>
                <a:effectLst/>
                <a:uLnTx/>
                <a:uFillTx/>
                <a:latin typeface="微软雅黑" panose="020B0503020204020204" charset="-122"/>
                <a:ea typeface="微软雅黑" panose="020B0503020204020204" charset="-122"/>
                <a:cs typeface="+mn-cs"/>
                <a:sym typeface="Arial" panose="020B0604020202020204" pitchFamily="34" charset="0"/>
              </a:rPr>
              <a:t>8</a:t>
            </a:r>
            <a:r>
              <a:rPr kumimoji="0" lang="zh-CN" altLang="en-US" sz="900" b="0" i="0" u="none" strike="noStrike" kern="1200" cap="none" spc="0" normalizeH="0" baseline="0" noProof="0" dirty="0">
                <a:ln>
                  <a:noFill/>
                </a:ln>
                <a:solidFill>
                  <a:srgbClr val="8E8B8B"/>
                </a:solidFill>
                <a:effectLst/>
                <a:uLnTx/>
                <a:uFillTx/>
                <a:latin typeface="微软雅黑" panose="020B0503020204020204" charset="-122"/>
                <a:ea typeface="微软雅黑" panose="020B0503020204020204" charset="-122"/>
                <a:cs typeface="+mn-cs"/>
                <a:sym typeface="Arial" panose="020B0604020202020204" pitchFamily="34" charset="0"/>
              </a:rPr>
              <a:t>月底，</a:t>
            </a:r>
            <a:r>
              <a:rPr kumimoji="0" lang="zh-CN" altLang="en-US" sz="900" b="0" i="0" u="none" strike="noStrike" kern="1200" cap="none" spc="0" normalizeH="0" baseline="0" noProof="0" dirty="0">
                <a:ln>
                  <a:noFill/>
                </a:ln>
                <a:solidFill>
                  <a:srgbClr val="FFFFFF">
                    <a:lumMod val="50000"/>
                  </a:srgbClr>
                </a:solidFill>
                <a:effectLst/>
                <a:uLnTx/>
                <a:uFillTx/>
                <a:latin typeface="微软雅黑" panose="020B0503020204020204" charset="-122"/>
                <a:ea typeface="微软雅黑" panose="020B0503020204020204" charset="-122"/>
                <a:cs typeface="Malgun Gothic" panose="020B0503020000020004" charset="-127"/>
                <a:sym typeface="Arial" panose="020B0604020202020204" pitchFamily="34" charset="0"/>
              </a:rPr>
              <a:t>已</a:t>
            </a:r>
            <a:r>
              <a:rPr kumimoji="0" lang="zh-CN" altLang="en-US" sz="900" b="0" i="0" u="none" strike="noStrike" kern="1200" cap="none" spc="0" normalizeH="0" baseline="0" noProof="0" dirty="0">
                <a:ln>
                  <a:noFill/>
                </a:ln>
                <a:solidFill>
                  <a:srgbClr val="737070"/>
                </a:solidFill>
                <a:effectLst/>
                <a:uLnTx/>
                <a:uFillTx/>
                <a:latin typeface="微软雅黑" panose="020B0503020204020204" charset="-122"/>
                <a:ea typeface="微软雅黑" panose="020B0503020204020204" charset="-122"/>
                <a:cs typeface="Malgun Gothic" panose="020B0503020000020004" charset="-127"/>
                <a:sym typeface="Arial" panose="020B0604020202020204" pitchFamily="34" charset="0"/>
              </a:rPr>
              <a:t>发表</a:t>
            </a:r>
            <a:r>
              <a:rPr lang="en-US" altLang="zh-CN" sz="900" dirty="0">
                <a:solidFill>
                  <a:srgbClr val="005696"/>
                </a:solidFill>
                <a:effectLst>
                  <a:outerShdw blurRad="38100" dist="38100" dir="2700000" algn="tl">
                    <a:srgbClr val="000000">
                      <a:alpha val="43137"/>
                    </a:srgbClr>
                  </a:outerShdw>
                </a:effectLst>
                <a:latin typeface="Arial" panose="020B0604020202020204" pitchFamily="34" charset="0"/>
                <a:ea typeface="微软雅黑" panose="020B0503020204020204" charset="-122"/>
                <a:sym typeface="Arial" panose="020B0604020202020204" pitchFamily="34" charset="0"/>
              </a:rPr>
              <a:t>48</a:t>
            </a:r>
            <a:r>
              <a:rPr lang="zh-CN" altLang="en-US" sz="900" dirty="0">
                <a:solidFill>
                  <a:srgbClr val="005696"/>
                </a:solidFill>
                <a:effectLst>
                  <a:outerShdw blurRad="38100" dist="38100" dir="2700000" algn="tl">
                    <a:srgbClr val="000000">
                      <a:alpha val="43137"/>
                    </a:srgbClr>
                  </a:outerShdw>
                </a:effectLst>
                <a:latin typeface="Arial" panose="020B0604020202020204" pitchFamily="34" charset="0"/>
                <a:ea typeface="微软雅黑" panose="020B0503020204020204" charset="-122"/>
                <a:sym typeface="Arial" panose="020B0604020202020204" pitchFamily="34" charset="0"/>
              </a:rPr>
              <a:t>篇</a:t>
            </a:r>
            <a:r>
              <a:rPr kumimoji="0" lang="en-US" altLang="zh-CN" sz="900" b="0" i="0" u="none" strike="noStrike" kern="1200" cap="none" spc="0" normalizeH="0" baseline="0" noProof="0" dirty="0">
                <a:ln>
                  <a:noFill/>
                </a:ln>
                <a:solidFill>
                  <a:srgbClr val="FFFFFF">
                    <a:lumMod val="50000"/>
                  </a:srgbClr>
                </a:solidFill>
                <a:effectLst/>
                <a:uLnTx/>
                <a:uFillTx/>
                <a:latin typeface="微软雅黑" panose="020B0503020204020204" charset="-122"/>
                <a:ea typeface="微软雅黑" panose="020B0503020204020204" charset="-122"/>
                <a:cs typeface="Malgun Gothic" panose="020B0503020000020004" charset="-127"/>
                <a:sym typeface="Arial" panose="020B0604020202020204" pitchFamily="34" charset="0"/>
              </a:rPr>
              <a:t>SCI</a:t>
            </a:r>
            <a:r>
              <a:rPr kumimoji="0" lang="zh-CN" altLang="en-US" sz="900" b="0" i="0" u="none" strike="noStrike" kern="1200" cap="none" spc="0" normalizeH="0" baseline="0" noProof="0" dirty="0">
                <a:ln>
                  <a:noFill/>
                </a:ln>
                <a:solidFill>
                  <a:srgbClr val="FFFFFF">
                    <a:lumMod val="50000"/>
                  </a:srgbClr>
                </a:solidFill>
                <a:effectLst/>
                <a:uLnTx/>
                <a:uFillTx/>
                <a:latin typeface="微软雅黑" panose="020B0503020204020204" charset="-122"/>
                <a:ea typeface="微软雅黑" panose="020B0503020204020204" charset="-122"/>
                <a:cs typeface="Malgun Gothic" panose="020B0503020000020004" charset="-127"/>
                <a:sym typeface="Arial" panose="020B0604020202020204" pitchFamily="34" charset="0"/>
              </a:rPr>
              <a:t>文章</a:t>
            </a:r>
            <a:r>
              <a:rPr kumimoji="0" lang="zh-CN" altLang="en-US" sz="900" b="1" i="0" u="none" strike="noStrike" kern="1200" cap="none" spc="0" normalizeH="0" baseline="0" noProof="0" dirty="0">
                <a:ln>
                  <a:noFill/>
                </a:ln>
                <a:solidFill>
                  <a:srgbClr val="FFFFFF">
                    <a:lumMod val="50000"/>
                  </a:srgbClr>
                </a:solidFill>
                <a:effectLst/>
                <a:uLnTx/>
                <a:uFillTx/>
                <a:latin typeface="微软雅黑" panose="020B0503020204020204" charset="-122"/>
                <a:ea typeface="微软雅黑" panose="020B0503020204020204" charset="-122"/>
                <a:cs typeface="Malgun Gothic" panose="020B0503020000020004" charset="-127"/>
                <a:sym typeface="Arial" panose="020B0604020202020204" pitchFamily="34" charset="0"/>
              </a:rPr>
              <a:t>，</a:t>
            </a:r>
            <a:r>
              <a:rPr kumimoji="0" lang="en-US" altLang="zh-CN" sz="900" b="0" i="0" u="none" strike="noStrike" kern="1200" cap="none" spc="0" normalizeH="0" baseline="0" noProof="0" dirty="0">
                <a:ln>
                  <a:noFill/>
                </a:ln>
                <a:solidFill>
                  <a:srgbClr val="737070"/>
                </a:solidFill>
                <a:effectLst/>
                <a:uLnTx/>
                <a:uFillTx/>
                <a:latin typeface="微软雅黑" panose="020B0503020204020204" charset="-122"/>
                <a:ea typeface="微软雅黑" panose="020B0503020204020204" charset="-122"/>
                <a:cs typeface="Malgun Gothic" panose="020B0503020000020004" charset="-127"/>
                <a:sym typeface="Arial" panose="020B0604020202020204" pitchFamily="34" charset="0"/>
              </a:rPr>
              <a:t>SCI</a:t>
            </a:r>
            <a:r>
              <a:rPr kumimoji="0" lang="zh-CN" altLang="en-US" sz="900" b="0" i="0" u="none" strike="noStrike" kern="1200" cap="none" spc="0" normalizeH="0" baseline="0" noProof="0" dirty="0">
                <a:ln>
                  <a:noFill/>
                </a:ln>
                <a:solidFill>
                  <a:srgbClr val="737070"/>
                </a:solidFill>
                <a:effectLst/>
                <a:uLnTx/>
                <a:uFillTx/>
                <a:latin typeface="微软雅黑" panose="020B0503020204020204" charset="-122"/>
                <a:ea typeface="微软雅黑" panose="020B0503020204020204" charset="-122"/>
                <a:cs typeface="Malgun Gothic" panose="020B0503020000020004" charset="-127"/>
                <a:sym typeface="Arial" panose="020B0604020202020204" pitchFamily="34" charset="0"/>
              </a:rPr>
              <a:t>累计影响因子达到</a:t>
            </a:r>
            <a:r>
              <a:rPr lang="en-US" altLang="zh-CN" sz="900" dirty="0">
                <a:solidFill>
                  <a:srgbClr val="005696"/>
                </a:solidFill>
                <a:effectLst>
                  <a:outerShdw blurRad="38100" dist="38100" dir="2700000" algn="tl">
                    <a:srgbClr val="000000">
                      <a:alpha val="43137"/>
                    </a:srgbClr>
                  </a:outerShdw>
                </a:effectLst>
                <a:latin typeface="Arial" panose="020B0604020202020204" pitchFamily="34" charset="0"/>
                <a:ea typeface="微软雅黑" panose="020B0503020204020204" charset="-122"/>
                <a:sym typeface="Arial" panose="020B0604020202020204" pitchFamily="34" charset="0"/>
              </a:rPr>
              <a:t>469.20</a:t>
            </a:r>
            <a:endParaRPr lang="en-US" altLang="zh-CN" sz="900" dirty="0">
              <a:solidFill>
                <a:srgbClr val="005696"/>
              </a:solidFill>
              <a:effectLst>
                <a:outerShdw blurRad="38100" dist="38100" dir="2700000" algn="tl">
                  <a:srgbClr val="000000">
                    <a:alpha val="43137"/>
                  </a:srgbClr>
                </a:outerShdw>
              </a:effectLst>
              <a:latin typeface="Arial" panose="020B0604020202020204" pitchFamily="34" charset="0"/>
              <a:ea typeface="微软雅黑" panose="020B0503020204020204" charset="-122"/>
              <a:sym typeface="Arial" panose="020B0604020202020204" pitchFamily="34" charset="0"/>
            </a:endParaRPr>
          </a:p>
        </p:txBody>
      </p:sp>
      <p:sp>
        <p:nvSpPr>
          <p:cNvPr id="32" name="object 25"/>
          <p:cNvSpPr txBox="1"/>
          <p:nvPr/>
        </p:nvSpPr>
        <p:spPr>
          <a:xfrm>
            <a:off x="4209619" y="3114662"/>
            <a:ext cx="1819232" cy="1574277"/>
          </a:xfrm>
          <a:prstGeom prst="rect">
            <a:avLst/>
          </a:prstGeom>
        </p:spPr>
        <p:txBody>
          <a:bodyPr vert="horz" wrap="square" lIns="0" tIns="0" rIns="0" bIns="0" rtlCol="0">
            <a:spAutoFit/>
          </a:bodyPr>
          <a:lstStyle/>
          <a:p>
            <a:pPr marL="17145" marR="0" lvl="0" indent="0" algn="just" defTabSz="609600" rtl="0" eaLnBrk="1" fontAlgn="auto" latinLnBrk="0" hangingPunct="1">
              <a:lnSpc>
                <a:spcPct val="200000"/>
              </a:lnSpc>
              <a:spcBef>
                <a:spcPts val="0"/>
              </a:spcBef>
              <a:spcAft>
                <a:spcPts val="0"/>
              </a:spcAft>
              <a:buClrTx/>
              <a:buSzTx/>
              <a:buFontTx/>
              <a:buNone/>
              <a:defRPr/>
            </a:pPr>
            <a:r>
              <a:rPr kumimoji="0" lang="zh-CN" altLang="en-US" sz="1065" b="0" i="0" u="none" strike="noStrike" kern="1200" cap="none" spc="-7" normalizeH="0" baseline="0" noProof="0" dirty="0">
                <a:ln>
                  <a:noFill/>
                </a:ln>
                <a:solidFill>
                  <a:srgbClr val="737070"/>
                </a:solidFill>
                <a:effectLst/>
                <a:uLnTx/>
                <a:uFillTx/>
                <a:latin typeface="Arial" panose="020B0604020202020204" pitchFamily="34" charset="0"/>
                <a:ea typeface="微软雅黑" panose="020B0503020204020204" charset="-122"/>
                <a:cs typeface="Malgun Gothic" panose="020B0503020000020004" charset="-127"/>
                <a:sym typeface="Arial" panose="020B0604020202020204" pitchFamily="34" charset="0"/>
              </a:rPr>
              <a:t>实现销售</a:t>
            </a:r>
            <a:endParaRPr kumimoji="0" lang="en-US" altLang="zh-CN" sz="1065" b="0" i="0" u="none" strike="noStrike" kern="1200" cap="none" spc="-7" normalizeH="0" baseline="0" noProof="0" dirty="0">
              <a:ln>
                <a:noFill/>
              </a:ln>
              <a:solidFill>
                <a:srgbClr val="737070"/>
              </a:solidFill>
              <a:effectLst/>
              <a:uLnTx/>
              <a:uFillTx/>
              <a:latin typeface="Arial" panose="020B0604020202020204" pitchFamily="34" charset="0"/>
              <a:ea typeface="微软雅黑" panose="020B0503020204020204" charset="-122"/>
              <a:cs typeface="Malgun Gothic" panose="020B0503020000020004" charset="-127"/>
              <a:sym typeface="Arial" panose="020B0604020202020204" pitchFamily="34" charset="0"/>
            </a:endParaRPr>
          </a:p>
          <a:p>
            <a:pPr marL="17145" marR="0" lvl="0" indent="0" algn="just" defTabSz="609600" rtl="0" eaLnBrk="1" fontAlgn="auto" latinLnBrk="0" hangingPunct="1">
              <a:lnSpc>
                <a:spcPct val="200000"/>
              </a:lnSpc>
              <a:spcBef>
                <a:spcPts val="0"/>
              </a:spcBef>
              <a:spcAft>
                <a:spcPts val="0"/>
              </a:spcAft>
              <a:buClrTx/>
              <a:buSzTx/>
              <a:buFontTx/>
              <a:buNone/>
              <a:defRPr/>
            </a:pPr>
            <a:r>
              <a:rPr lang="en-US" altLang="zh-CN" sz="900" dirty="0">
                <a:solidFill>
                  <a:srgbClr val="005696"/>
                </a:solidFill>
                <a:effectLst>
                  <a:outerShdw blurRad="38100" dist="38100" dir="2700000" algn="tl">
                    <a:srgbClr val="000000">
                      <a:alpha val="43137"/>
                    </a:srgbClr>
                  </a:outerShdw>
                </a:effectLst>
                <a:latin typeface="Arial" panose="020B0604020202020204" pitchFamily="34" charset="0"/>
                <a:ea typeface="微软雅黑" panose="020B0503020204020204" charset="-122"/>
                <a:sym typeface="Arial" panose="020B0604020202020204" pitchFamily="34" charset="0"/>
              </a:rPr>
              <a:t>JS001</a:t>
            </a:r>
            <a:endParaRPr lang="en-US" altLang="zh-CN" sz="900" dirty="0">
              <a:solidFill>
                <a:srgbClr val="005696"/>
              </a:solidFill>
              <a:effectLst>
                <a:outerShdw blurRad="38100" dist="38100" dir="2700000" algn="tl">
                  <a:srgbClr val="000000">
                    <a:alpha val="43137"/>
                  </a:srgbClr>
                </a:outerShdw>
              </a:effectLst>
              <a:latin typeface="Arial" panose="020B0604020202020204" pitchFamily="34" charset="0"/>
              <a:ea typeface="微软雅黑" panose="020B0503020204020204" charset="-122"/>
              <a:sym typeface="Arial" panose="020B0604020202020204" pitchFamily="34" charset="0"/>
            </a:endParaRPr>
          </a:p>
          <a:p>
            <a:pPr marL="180975" marR="0" lvl="0" indent="0" algn="just" defTabSz="6096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737070"/>
                </a:solidFill>
                <a:effectLst/>
                <a:uLnTx/>
                <a:uFillTx/>
                <a:latin typeface="微软雅黑" panose="020B0503020204020204" charset="-122"/>
                <a:ea typeface="微软雅黑" panose="020B0503020204020204" charset="-122"/>
                <a:cs typeface="Malgun Gothic" panose="020B0503020000020004" charset="-127"/>
                <a:sym typeface="Arial" panose="020B0604020202020204" pitchFamily="34" charset="0"/>
              </a:rPr>
              <a:t>获批</a:t>
            </a:r>
            <a:r>
              <a:rPr kumimoji="0" lang="en-US" altLang="zh-CN" sz="900" b="0" i="0" u="none" strike="noStrike" kern="1200" cap="none" spc="0" normalizeH="0" baseline="0" noProof="0" dirty="0">
                <a:ln>
                  <a:noFill/>
                </a:ln>
                <a:solidFill>
                  <a:srgbClr val="737070"/>
                </a:solidFill>
                <a:effectLst/>
                <a:uLnTx/>
                <a:uFillTx/>
                <a:latin typeface="微软雅黑" panose="020B0503020204020204" charset="-122"/>
                <a:ea typeface="微软雅黑" panose="020B0503020204020204" charset="-122"/>
                <a:cs typeface="Malgun Gothic" panose="020B0503020000020004" charset="-127"/>
                <a:sym typeface="Arial" panose="020B0604020202020204" pitchFamily="34" charset="0"/>
              </a:rPr>
              <a:t>3</a:t>
            </a:r>
            <a:r>
              <a:rPr kumimoji="0" lang="zh-CN" altLang="en-US" sz="900" b="0" i="0" u="none" strike="noStrike" kern="1200" cap="none" spc="0" normalizeH="0" baseline="0" noProof="0" dirty="0">
                <a:ln>
                  <a:noFill/>
                </a:ln>
                <a:solidFill>
                  <a:srgbClr val="737070"/>
                </a:solidFill>
                <a:effectLst/>
                <a:uLnTx/>
                <a:uFillTx/>
                <a:latin typeface="微软雅黑" panose="020B0503020204020204" charset="-122"/>
                <a:ea typeface="微软雅黑" panose="020B0503020204020204" charset="-122"/>
                <a:cs typeface="Malgun Gothic" panose="020B0503020000020004" charset="-127"/>
                <a:sym typeface="Arial" panose="020B0604020202020204" pitchFamily="34" charset="0"/>
              </a:rPr>
              <a:t>个适应症（黑色素瘤、鼻咽癌、尿路上皮癌）</a:t>
            </a:r>
            <a:r>
              <a:rPr kumimoji="0" lang="en-US" altLang="zh-CN" sz="900" b="0" i="0" u="none" strike="noStrike" kern="1200" cap="none" spc="0" normalizeH="0" baseline="0" noProof="0" dirty="0">
                <a:ln>
                  <a:noFill/>
                </a:ln>
                <a:solidFill>
                  <a:srgbClr val="737070"/>
                </a:solidFill>
                <a:effectLst/>
                <a:uLnTx/>
                <a:uFillTx/>
                <a:latin typeface="微软雅黑" panose="020B0503020204020204" charset="-122"/>
                <a:ea typeface="微软雅黑" panose="020B0503020204020204" charset="-122"/>
                <a:cs typeface="Malgun Gothic" panose="020B0503020000020004" charset="-127"/>
                <a:sym typeface="Arial" panose="020B0604020202020204" pitchFamily="34" charset="0"/>
              </a:rPr>
              <a:t>     </a:t>
            </a:r>
            <a:endParaRPr kumimoji="0" lang="en-US" altLang="zh-CN" sz="900" b="0" i="0" u="none" strike="noStrike" kern="1200" cap="none" spc="0" normalizeH="0" baseline="0" noProof="0" dirty="0">
              <a:ln>
                <a:noFill/>
              </a:ln>
              <a:solidFill>
                <a:srgbClr val="737070"/>
              </a:solidFill>
              <a:effectLst/>
              <a:uLnTx/>
              <a:uFillTx/>
              <a:latin typeface="微软雅黑" panose="020B0503020204020204" charset="-122"/>
              <a:ea typeface="微软雅黑" panose="020B0503020204020204" charset="-122"/>
              <a:cs typeface="Malgun Gothic" panose="020B0503020000020004" charset="-127"/>
              <a:sym typeface="Arial" panose="020B0604020202020204" pitchFamily="34" charset="0"/>
            </a:endParaRPr>
          </a:p>
          <a:p>
            <a:pPr marL="180975" marR="0" lvl="0" indent="0" algn="just" defTabSz="6096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737070"/>
                </a:solidFill>
                <a:effectLst/>
                <a:uLnTx/>
                <a:uFillTx/>
                <a:latin typeface="微软雅黑" panose="020B0503020204020204" charset="-122"/>
                <a:ea typeface="微软雅黑" panose="020B0503020204020204" charset="-122"/>
                <a:cs typeface="Malgun Gothic" panose="020B0503020000020004" charset="-127"/>
                <a:sym typeface="Arial" panose="020B0604020202020204" pitchFamily="34" charset="0"/>
              </a:rPr>
              <a:t>纳入国家医保目录</a:t>
            </a:r>
            <a:endParaRPr kumimoji="0" lang="en-US" altLang="zh-CN" sz="900" b="0" i="0" u="none" strike="noStrike" kern="1200" cap="none" spc="0" normalizeH="0" baseline="0" noProof="0" dirty="0">
              <a:ln>
                <a:noFill/>
              </a:ln>
              <a:solidFill>
                <a:srgbClr val="737070"/>
              </a:solidFill>
              <a:effectLst/>
              <a:uLnTx/>
              <a:uFillTx/>
              <a:latin typeface="微软雅黑" panose="020B0503020204020204" charset="-122"/>
              <a:ea typeface="微软雅黑" panose="020B0503020204020204" charset="-122"/>
              <a:cs typeface="Malgun Gothic" panose="020B0503020000020004" charset="-127"/>
              <a:sym typeface="Arial" panose="020B0604020202020204" pitchFamily="34" charset="0"/>
            </a:endParaRPr>
          </a:p>
          <a:p>
            <a:pPr marL="17145" algn="just" defTabSz="609600">
              <a:lnSpc>
                <a:spcPct val="200000"/>
              </a:lnSpc>
              <a:defRPr/>
            </a:pPr>
            <a:r>
              <a:rPr lang="en-US" altLang="zh-CN" sz="900" dirty="0">
                <a:solidFill>
                  <a:srgbClr val="005696"/>
                </a:solidFill>
                <a:effectLst>
                  <a:outerShdw blurRad="38100" dist="38100" dir="2700000" algn="tl">
                    <a:srgbClr val="000000">
                      <a:alpha val="43137"/>
                    </a:srgbClr>
                  </a:outerShdw>
                </a:effectLst>
                <a:latin typeface="Arial" panose="020B0604020202020204" pitchFamily="34" charset="0"/>
                <a:ea typeface="微软雅黑" panose="020B0503020204020204" charset="-122"/>
                <a:sym typeface="Arial" panose="020B0604020202020204" pitchFamily="34" charset="0"/>
              </a:rPr>
              <a:t>JS016</a:t>
            </a:r>
            <a:endParaRPr lang="en-US" altLang="zh-CN" sz="900" dirty="0">
              <a:solidFill>
                <a:srgbClr val="005696"/>
              </a:solidFill>
              <a:effectLst>
                <a:outerShdw blurRad="38100" dist="38100" dir="2700000" algn="tl">
                  <a:srgbClr val="000000">
                    <a:alpha val="43137"/>
                  </a:srgbClr>
                </a:outerShdw>
              </a:effectLst>
              <a:latin typeface="Arial" panose="020B0604020202020204" pitchFamily="34" charset="0"/>
              <a:ea typeface="微软雅黑" panose="020B0503020204020204" charset="-122"/>
              <a:sym typeface="Arial" panose="020B0604020202020204" pitchFamily="34" charset="0"/>
            </a:endParaRPr>
          </a:p>
          <a:p>
            <a:pPr marL="180975" marR="0" lvl="0" indent="0" algn="just" defTabSz="6096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737070"/>
                </a:solidFill>
                <a:effectLst/>
                <a:uLnTx/>
                <a:uFillTx/>
                <a:latin typeface="微软雅黑" panose="020B0503020204020204" charset="-122"/>
                <a:ea typeface="微软雅黑" panose="020B0503020204020204" charset="-122"/>
                <a:cs typeface="Malgun Gothic" panose="020B0503020000020004" charset="-127"/>
                <a:sym typeface="Arial" panose="020B0604020202020204" pitchFamily="34" charset="0"/>
              </a:rPr>
              <a:t>在全球</a:t>
            </a:r>
            <a:r>
              <a:rPr kumimoji="0" lang="en-US" altLang="zh-CN" sz="900" b="1" i="0" u="none" strike="noStrike" kern="1200" cap="none" spc="0" normalizeH="0" baseline="0" noProof="0" dirty="0">
                <a:ln>
                  <a:noFill/>
                </a:ln>
                <a:solidFill>
                  <a:srgbClr val="005696"/>
                </a:solidFill>
                <a:effectLst/>
                <a:uLnTx/>
                <a:uFillTx/>
                <a:latin typeface="微软雅黑" panose="020B0503020204020204" charset="-122"/>
                <a:ea typeface="微软雅黑" panose="020B0503020204020204" charset="-122"/>
                <a:cs typeface="Malgun Gothic" panose="020B0503020000020004" charset="-127"/>
                <a:sym typeface="Arial" panose="020B0604020202020204" pitchFamily="34" charset="0"/>
              </a:rPr>
              <a:t>15</a:t>
            </a:r>
            <a:r>
              <a:rPr kumimoji="0" lang="zh-CN" altLang="en-US" sz="900" b="0" i="0" u="none" strike="noStrike" kern="1200" cap="none" spc="0" normalizeH="0" baseline="0" noProof="0" dirty="0">
                <a:ln>
                  <a:noFill/>
                </a:ln>
                <a:solidFill>
                  <a:srgbClr val="737070"/>
                </a:solidFill>
                <a:effectLst/>
                <a:uLnTx/>
                <a:uFillTx/>
                <a:latin typeface="微软雅黑" panose="020B0503020204020204" charset="-122"/>
                <a:ea typeface="微软雅黑" panose="020B0503020204020204" charset="-122"/>
                <a:cs typeface="Malgun Gothic" panose="020B0503020000020004" charset="-127"/>
                <a:sym typeface="Arial" panose="020B0604020202020204" pitchFamily="34" charset="0"/>
              </a:rPr>
              <a:t>个国家和地区获得紧急使用授权</a:t>
            </a:r>
            <a:endParaRPr kumimoji="0" lang="zh-CN" altLang="en-US" sz="900" b="0" i="0" u="none" strike="noStrike" kern="1200" cap="none" spc="0" normalizeH="0" baseline="0" noProof="0" dirty="0">
              <a:ln>
                <a:noFill/>
              </a:ln>
              <a:solidFill>
                <a:srgbClr val="737070"/>
              </a:solidFill>
              <a:effectLst/>
              <a:uLnTx/>
              <a:uFillTx/>
              <a:latin typeface="微软雅黑" panose="020B0503020204020204" charset="-122"/>
              <a:ea typeface="微软雅黑" panose="020B0503020204020204" charset="-122"/>
              <a:cs typeface="Malgun Gothic" panose="020B0503020000020004" charset="-127"/>
              <a:sym typeface="Arial" panose="020B0604020202020204" pitchFamily="34" charset="0"/>
            </a:endParaRPr>
          </a:p>
        </p:txBody>
      </p:sp>
      <p:sp>
        <p:nvSpPr>
          <p:cNvPr id="33" name="object 26"/>
          <p:cNvSpPr txBox="1"/>
          <p:nvPr/>
        </p:nvSpPr>
        <p:spPr>
          <a:xfrm>
            <a:off x="4210347" y="4814453"/>
            <a:ext cx="1753508" cy="163891"/>
          </a:xfrm>
          <a:prstGeom prst="rect">
            <a:avLst/>
          </a:prstGeom>
        </p:spPr>
        <p:txBody>
          <a:bodyPr vert="horz" wrap="square" lIns="0" tIns="0" rIns="0" bIns="0" rtlCol="0">
            <a:spAutoFit/>
          </a:bodyPr>
          <a:lstStyle/>
          <a:p>
            <a:pPr marL="17145" marR="0" lvl="0" indent="0" algn="just" defTabSz="609600" rtl="0" eaLnBrk="1" fontAlgn="auto" latinLnBrk="0" hangingPunct="1">
              <a:lnSpc>
                <a:spcPct val="100000"/>
              </a:lnSpc>
              <a:spcBef>
                <a:spcPts val="0"/>
              </a:spcBef>
              <a:spcAft>
                <a:spcPts val="0"/>
              </a:spcAft>
              <a:buClrTx/>
              <a:buSzTx/>
              <a:buFontTx/>
              <a:buNone/>
              <a:tabLst>
                <a:tab pos="412750" algn="l"/>
              </a:tabLst>
              <a:defRPr/>
            </a:pPr>
            <a:r>
              <a:rPr kumimoji="0" lang="en-US" altLang="zh-CN" sz="1065" b="0" i="0" u="none" strike="noStrike" kern="1200" cap="none" spc="-9" normalizeH="0" baseline="0" noProof="0" dirty="0">
                <a:ln>
                  <a:noFill/>
                </a:ln>
                <a:solidFill>
                  <a:srgbClr val="73707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2019</a:t>
            </a:r>
            <a:r>
              <a:rPr kumimoji="0" lang="zh-CN" altLang="en-US" sz="1065" b="0" i="0" u="none" strike="noStrike" kern="1200" cap="none" spc="-9" normalizeH="0" baseline="0" noProof="0" dirty="0">
                <a:ln>
                  <a:noFill/>
                </a:ln>
                <a:solidFill>
                  <a:srgbClr val="73707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年</a:t>
            </a:r>
            <a:r>
              <a:rPr kumimoji="0" lang="en-US" altLang="zh-CN" sz="1065" b="0" i="0" u="none" strike="noStrike" kern="1200" cap="none" spc="-9" normalizeH="0" baseline="0" noProof="0" dirty="0">
                <a:ln>
                  <a:noFill/>
                </a:ln>
                <a:solidFill>
                  <a:srgbClr val="73707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11</a:t>
            </a:r>
            <a:r>
              <a:rPr kumimoji="0" lang="zh-CN" altLang="en-US" sz="1065" b="0" i="0" u="none" strike="noStrike" kern="1200" cap="none" spc="-9" normalizeH="0" baseline="0" noProof="0" dirty="0">
                <a:ln>
                  <a:noFill/>
                </a:ln>
                <a:solidFill>
                  <a:srgbClr val="73707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月</a:t>
            </a:r>
            <a:r>
              <a:rPr kumimoji="0" lang="en-US" altLang="zh-CN" sz="1065" b="0" i="0" u="none" strike="noStrike" kern="1200" cap="none" spc="-9" normalizeH="0" baseline="0" noProof="0" dirty="0">
                <a:ln>
                  <a:noFill/>
                </a:ln>
                <a:solidFill>
                  <a:srgbClr val="73707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NDA</a:t>
            </a:r>
            <a:r>
              <a:rPr kumimoji="0" lang="zh-CN" altLang="en-US" sz="1065" b="0" i="0" u="none" strike="noStrike" kern="1200" cap="none" spc="-9" normalizeH="0" baseline="0" noProof="0" dirty="0">
                <a:ln>
                  <a:noFill/>
                </a:ln>
                <a:solidFill>
                  <a:srgbClr val="73707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申请获受理</a:t>
            </a:r>
            <a:endParaRPr kumimoji="0" lang="zh-CN" altLang="en-US" sz="1065" b="0" i="0" u="none" strike="noStrike" kern="1200" cap="none" spc="-9" normalizeH="0" baseline="0" noProof="0" dirty="0">
              <a:ln>
                <a:noFill/>
              </a:ln>
              <a:solidFill>
                <a:srgbClr val="73707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p:txBody>
      </p:sp>
      <p:sp>
        <p:nvSpPr>
          <p:cNvPr id="34" name="object 13"/>
          <p:cNvSpPr>
            <a:spLocks noChangeAspect="1"/>
          </p:cNvSpPr>
          <p:nvPr/>
        </p:nvSpPr>
        <p:spPr>
          <a:xfrm>
            <a:off x="3791789" y="3176980"/>
            <a:ext cx="216534" cy="216000"/>
          </a:xfrm>
          <a:custGeom>
            <a:avLst/>
            <a:gdLst/>
            <a:ahLst/>
            <a:cxnLst/>
            <a:rect l="l" t="t" r="r" b="b"/>
            <a:pathLst>
              <a:path w="267334" h="269239">
                <a:moveTo>
                  <a:pt x="133556" y="0"/>
                </a:moveTo>
                <a:lnTo>
                  <a:pt x="91342" y="6862"/>
                </a:lnTo>
                <a:lnTo>
                  <a:pt x="54680" y="25973"/>
                </a:lnTo>
                <a:lnTo>
                  <a:pt x="25769" y="55113"/>
                </a:lnTo>
                <a:lnTo>
                  <a:pt x="6808" y="92067"/>
                </a:lnTo>
                <a:lnTo>
                  <a:pt x="0" y="134617"/>
                </a:lnTo>
                <a:lnTo>
                  <a:pt x="6808" y="177170"/>
                </a:lnTo>
                <a:lnTo>
                  <a:pt x="25769" y="214125"/>
                </a:lnTo>
                <a:lnTo>
                  <a:pt x="54680" y="243268"/>
                </a:lnTo>
                <a:lnTo>
                  <a:pt x="91342" y="262379"/>
                </a:lnTo>
                <a:lnTo>
                  <a:pt x="133556" y="269242"/>
                </a:lnTo>
                <a:lnTo>
                  <a:pt x="175772" y="262379"/>
                </a:lnTo>
                <a:lnTo>
                  <a:pt x="212437" y="243268"/>
                </a:lnTo>
                <a:lnTo>
                  <a:pt x="241351" y="214125"/>
                </a:lnTo>
                <a:lnTo>
                  <a:pt x="260313" y="177170"/>
                </a:lnTo>
                <a:lnTo>
                  <a:pt x="267123" y="134617"/>
                </a:lnTo>
                <a:lnTo>
                  <a:pt x="260313" y="92067"/>
                </a:lnTo>
                <a:lnTo>
                  <a:pt x="241351" y="55113"/>
                </a:lnTo>
                <a:lnTo>
                  <a:pt x="212437" y="25973"/>
                </a:lnTo>
                <a:lnTo>
                  <a:pt x="175772" y="6862"/>
                </a:lnTo>
                <a:lnTo>
                  <a:pt x="133556" y="0"/>
                </a:lnTo>
                <a:close/>
              </a:path>
            </a:pathLst>
          </a:custGeom>
          <a:solidFill>
            <a:schemeClr val="accent1"/>
          </a:solidFill>
        </p:spPr>
        <p:txBody>
          <a:bodyPr wrap="square" lIns="0" tIns="0" rIns="0" bIns="0" rtlCol="0" anchor="ctr"/>
          <a:lstStyle/>
          <a:p>
            <a:pPr marL="0" marR="0" lvl="0" indent="0" algn="ctr" defTabSz="609600" rtl="0" eaLnBrk="1" fontAlgn="auto" latinLnBrk="0" hangingPunct="1">
              <a:lnSpc>
                <a:spcPct val="100000"/>
              </a:lnSpc>
              <a:spcBef>
                <a:spcPts val="0"/>
              </a:spcBef>
              <a:spcAft>
                <a:spcPts val="0"/>
              </a:spcAft>
              <a:buClrTx/>
              <a:buSzTx/>
              <a:buFontTx/>
              <a:buNone/>
              <a:defRPr/>
            </a:pPr>
            <a:r>
              <a:rPr kumimoji="0" lang="en-US" altLang="zh-CN" sz="1200" b="1" i="0" u="none" strike="noStrike" kern="1200" cap="none" spc="-7" normalizeH="0" baseline="0" noProof="0" dirty="0">
                <a:ln>
                  <a:noFill/>
                </a:ln>
                <a:solidFill>
                  <a:srgbClr val="FFFFFF"/>
                </a:solidFill>
                <a:effectLst/>
                <a:uLnTx/>
                <a:uFillTx/>
                <a:latin typeface="Arial" panose="020B0604020202020204" pitchFamily="34" charset="0"/>
                <a:ea typeface="微软雅黑" panose="020B0503020204020204" charset="-122"/>
                <a:cs typeface="Malgun Gothic" panose="020B0503020000020004" charset="-127"/>
                <a:sym typeface="Arial" panose="020B0604020202020204" pitchFamily="34" charset="0"/>
              </a:rPr>
              <a:t>2</a:t>
            </a:r>
            <a:endParaRPr kumimoji="0" lang="en-US" altLang="zh-CN" sz="1200" b="0" i="0" u="none" strike="noStrike" kern="1200" cap="none" spc="0" normalizeH="0" baseline="0" noProof="0" dirty="0">
              <a:ln>
                <a:noFill/>
              </a:ln>
              <a:solidFill>
                <a:srgbClr val="0C0C0C"/>
              </a:solidFill>
              <a:effectLst/>
              <a:uLnTx/>
              <a:uFillTx/>
              <a:latin typeface="Arial" panose="020B0604020202020204" pitchFamily="34" charset="0"/>
              <a:ea typeface="微软雅黑" panose="020B0503020204020204" charset="-122"/>
              <a:cs typeface="Malgun Gothic" panose="020B0503020000020004" charset="-127"/>
              <a:sym typeface="Arial" panose="020B0604020202020204" pitchFamily="34" charset="0"/>
            </a:endParaRPr>
          </a:p>
        </p:txBody>
      </p:sp>
      <p:sp>
        <p:nvSpPr>
          <p:cNvPr id="35" name="object 9"/>
          <p:cNvSpPr>
            <a:spLocks noChangeAspect="1"/>
          </p:cNvSpPr>
          <p:nvPr/>
        </p:nvSpPr>
        <p:spPr>
          <a:xfrm>
            <a:off x="3790782" y="4774255"/>
            <a:ext cx="216257" cy="216000"/>
          </a:xfrm>
          <a:custGeom>
            <a:avLst/>
            <a:gdLst/>
            <a:ahLst/>
            <a:cxnLst/>
            <a:rect l="l" t="t" r="r" b="b"/>
            <a:pathLst>
              <a:path w="267334" h="267970">
                <a:moveTo>
                  <a:pt x="133556" y="0"/>
                </a:moveTo>
                <a:lnTo>
                  <a:pt x="91342" y="6823"/>
                </a:lnTo>
                <a:lnTo>
                  <a:pt x="54680" y="25825"/>
                </a:lnTo>
                <a:lnTo>
                  <a:pt x="25769" y="54801"/>
                </a:lnTo>
                <a:lnTo>
                  <a:pt x="6808" y="91546"/>
                </a:lnTo>
                <a:lnTo>
                  <a:pt x="0" y="133856"/>
                </a:lnTo>
                <a:lnTo>
                  <a:pt x="6808" y="176167"/>
                </a:lnTo>
                <a:lnTo>
                  <a:pt x="25769" y="212914"/>
                </a:lnTo>
                <a:lnTo>
                  <a:pt x="54680" y="241891"/>
                </a:lnTo>
                <a:lnTo>
                  <a:pt x="91342" y="260894"/>
                </a:lnTo>
                <a:lnTo>
                  <a:pt x="133556" y="267718"/>
                </a:lnTo>
                <a:lnTo>
                  <a:pt x="175772" y="260894"/>
                </a:lnTo>
                <a:lnTo>
                  <a:pt x="212437" y="241891"/>
                </a:lnTo>
                <a:lnTo>
                  <a:pt x="241351" y="212914"/>
                </a:lnTo>
                <a:lnTo>
                  <a:pt x="260313" y="176167"/>
                </a:lnTo>
                <a:lnTo>
                  <a:pt x="267123" y="133856"/>
                </a:lnTo>
                <a:lnTo>
                  <a:pt x="260313" y="91546"/>
                </a:lnTo>
                <a:lnTo>
                  <a:pt x="241351" y="54801"/>
                </a:lnTo>
                <a:lnTo>
                  <a:pt x="212437" y="25826"/>
                </a:lnTo>
                <a:lnTo>
                  <a:pt x="175772" y="6823"/>
                </a:lnTo>
                <a:lnTo>
                  <a:pt x="133556" y="0"/>
                </a:lnTo>
                <a:close/>
              </a:path>
            </a:pathLst>
          </a:custGeom>
          <a:solidFill>
            <a:schemeClr val="accent1"/>
          </a:solidFill>
        </p:spPr>
        <p:txBody>
          <a:bodyPr wrap="square" lIns="0" tIns="0" rIns="0" bIns="0" rtlCol="0" anchor="ctr"/>
          <a:lstStyle/>
          <a:p>
            <a:pPr marL="0" marR="0" lvl="0" indent="0" algn="ctr" defTabSz="609600" rtl="0" eaLnBrk="1" fontAlgn="auto" latinLnBrk="0" hangingPunct="1">
              <a:lnSpc>
                <a:spcPct val="100000"/>
              </a:lnSpc>
              <a:spcBef>
                <a:spcPts val="0"/>
              </a:spcBef>
              <a:spcAft>
                <a:spcPts val="0"/>
              </a:spcAft>
              <a:buClrTx/>
              <a:buSzTx/>
              <a:buFontTx/>
              <a:buNone/>
              <a:defRPr/>
            </a:pPr>
            <a:r>
              <a:rPr kumimoji="0" lang="en-US" altLang="zh-CN" sz="1200" b="1" i="0" u="none" strike="noStrike" kern="1200" cap="none" spc="-7" normalizeH="0" baseline="0" noProof="0" dirty="0">
                <a:ln>
                  <a:noFill/>
                </a:ln>
                <a:solidFill>
                  <a:srgbClr val="FFFFFF"/>
                </a:solidFill>
                <a:effectLst/>
                <a:uLnTx/>
                <a:uFillTx/>
                <a:latin typeface="Arial" panose="020B0604020202020204" pitchFamily="34" charset="0"/>
                <a:ea typeface="微软雅黑" panose="020B0503020204020204" charset="-122"/>
                <a:cs typeface="Malgun Gothic" panose="020B0503020000020004" charset="-127"/>
                <a:sym typeface="Arial" panose="020B0604020202020204" pitchFamily="34" charset="0"/>
              </a:rPr>
              <a:t>1</a:t>
            </a:r>
            <a:endParaRPr kumimoji="0" lang="en-US" altLang="zh-CN" sz="1200" b="0" i="0" u="none" strike="noStrike" kern="1200" cap="none" spc="0" normalizeH="0" baseline="0" noProof="0" dirty="0">
              <a:ln>
                <a:noFill/>
              </a:ln>
              <a:solidFill>
                <a:srgbClr val="0C0C0C"/>
              </a:solidFill>
              <a:effectLst/>
              <a:uLnTx/>
              <a:uFillTx/>
              <a:latin typeface="Arial" panose="020B0604020202020204" pitchFamily="34" charset="0"/>
              <a:ea typeface="微软雅黑" panose="020B0503020204020204" charset="-122"/>
              <a:cs typeface="Malgun Gothic" panose="020B0503020000020004" charset="-127"/>
              <a:sym typeface="Arial" panose="020B0604020202020204" pitchFamily="34" charset="0"/>
            </a:endParaRPr>
          </a:p>
        </p:txBody>
      </p:sp>
      <p:cxnSp>
        <p:nvCxnSpPr>
          <p:cNvPr id="36" name="直接连接符 35"/>
          <p:cNvCxnSpPr/>
          <p:nvPr/>
        </p:nvCxnSpPr>
        <p:spPr>
          <a:xfrm flipV="1">
            <a:off x="3195781" y="1671753"/>
            <a:ext cx="0" cy="3742413"/>
          </a:xfrm>
          <a:prstGeom prst="line">
            <a:avLst/>
          </a:prstGeom>
          <a:ln>
            <a:solidFill>
              <a:schemeClr val="bg2"/>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V="1">
            <a:off x="6054665" y="1685256"/>
            <a:ext cx="0" cy="3742413"/>
          </a:xfrm>
          <a:prstGeom prst="line">
            <a:avLst/>
          </a:prstGeom>
          <a:ln>
            <a:solidFill>
              <a:schemeClr val="bg2"/>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V="1">
            <a:off x="8913548" y="1685256"/>
            <a:ext cx="0" cy="3742413"/>
          </a:xfrm>
          <a:prstGeom prst="line">
            <a:avLst/>
          </a:prstGeom>
          <a:ln>
            <a:solidFill>
              <a:schemeClr val="bg2"/>
            </a:solidFill>
            <a:prstDash val="dash"/>
            <a:headEnd type="oval"/>
          </a:ln>
        </p:spPr>
        <p:style>
          <a:lnRef idx="1">
            <a:schemeClr val="accent1"/>
          </a:lnRef>
          <a:fillRef idx="0">
            <a:schemeClr val="accent1"/>
          </a:fillRef>
          <a:effectRef idx="0">
            <a:schemeClr val="accent1"/>
          </a:effectRef>
          <a:fontRef idx="minor">
            <a:schemeClr val="tx1"/>
          </a:fontRef>
        </p:style>
      </p:cxnSp>
      <p:grpSp>
        <p:nvGrpSpPr>
          <p:cNvPr id="39" name="组合 38"/>
          <p:cNvGrpSpPr/>
          <p:nvPr/>
        </p:nvGrpSpPr>
        <p:grpSpPr>
          <a:xfrm>
            <a:off x="6213453" y="3235568"/>
            <a:ext cx="2624357" cy="1513277"/>
            <a:chOff x="996311" y="627535"/>
            <a:chExt cx="11300004" cy="5472608"/>
          </a:xfrm>
        </p:grpSpPr>
        <p:grpSp>
          <p:nvGrpSpPr>
            <p:cNvPr id="40" name="组合 39"/>
            <p:cNvGrpSpPr/>
            <p:nvPr/>
          </p:nvGrpSpPr>
          <p:grpSpPr>
            <a:xfrm>
              <a:off x="996311" y="627535"/>
              <a:ext cx="11300004" cy="5472608"/>
              <a:chOff x="943660" y="741667"/>
              <a:chExt cx="7438339" cy="2820039"/>
            </a:xfrm>
            <a:solidFill>
              <a:schemeClr val="bg1">
                <a:lumMod val="75000"/>
              </a:schemeClr>
            </a:solidFill>
          </p:grpSpPr>
          <p:sp>
            <p:nvSpPr>
              <p:cNvPr id="45" name="Freeform 5"/>
              <p:cNvSpPr/>
              <p:nvPr/>
            </p:nvSpPr>
            <p:spPr bwMode="auto">
              <a:xfrm>
                <a:off x="2046347" y="2993418"/>
                <a:ext cx="132392" cy="231975"/>
              </a:xfrm>
              <a:custGeom>
                <a:avLst/>
                <a:gdLst/>
                <a:ahLst/>
                <a:cxnLst>
                  <a:cxn ang="0">
                    <a:pos x="9" y="114"/>
                  </a:cxn>
                  <a:cxn ang="0">
                    <a:pos x="18" y="94"/>
                  </a:cxn>
                  <a:cxn ang="0">
                    <a:pos x="11" y="71"/>
                  </a:cxn>
                  <a:cxn ang="0">
                    <a:pos x="40" y="43"/>
                  </a:cxn>
                  <a:cxn ang="0">
                    <a:pos x="71" y="13"/>
                  </a:cxn>
                  <a:cxn ang="0">
                    <a:pos x="73" y="0"/>
                  </a:cxn>
                  <a:cxn ang="0">
                    <a:pos x="91" y="42"/>
                  </a:cxn>
                  <a:cxn ang="0">
                    <a:pos x="91" y="49"/>
                  </a:cxn>
                  <a:cxn ang="0">
                    <a:pos x="84" y="47"/>
                  </a:cxn>
                  <a:cxn ang="0">
                    <a:pos x="64" y="126"/>
                  </a:cxn>
                  <a:cxn ang="0">
                    <a:pos x="25" y="175"/>
                  </a:cxn>
                  <a:cxn ang="0">
                    <a:pos x="5" y="151"/>
                  </a:cxn>
                  <a:cxn ang="0">
                    <a:pos x="5" y="140"/>
                  </a:cxn>
                  <a:cxn ang="0">
                    <a:pos x="0" y="122"/>
                  </a:cxn>
                  <a:cxn ang="0">
                    <a:pos x="9" y="114"/>
                  </a:cxn>
                </a:cxnLst>
                <a:rect l="0" t="0" r="r" b="b"/>
                <a:pathLst>
                  <a:path w="91" h="175">
                    <a:moveTo>
                      <a:pt x="9" y="114"/>
                    </a:moveTo>
                    <a:cubicBezTo>
                      <a:pt x="9" y="114"/>
                      <a:pt x="18" y="95"/>
                      <a:pt x="18" y="94"/>
                    </a:cubicBezTo>
                    <a:cubicBezTo>
                      <a:pt x="18" y="89"/>
                      <a:pt x="11" y="78"/>
                      <a:pt x="11" y="71"/>
                    </a:cubicBezTo>
                    <a:cubicBezTo>
                      <a:pt x="11" y="49"/>
                      <a:pt x="27" y="50"/>
                      <a:pt x="40" y="43"/>
                    </a:cubicBezTo>
                    <a:cubicBezTo>
                      <a:pt x="50" y="37"/>
                      <a:pt x="64" y="20"/>
                      <a:pt x="71" y="13"/>
                    </a:cubicBezTo>
                    <a:cubicBezTo>
                      <a:pt x="73" y="11"/>
                      <a:pt x="72" y="4"/>
                      <a:pt x="73" y="0"/>
                    </a:cubicBezTo>
                    <a:cubicBezTo>
                      <a:pt x="88" y="2"/>
                      <a:pt x="87" y="31"/>
                      <a:pt x="91" y="42"/>
                    </a:cubicBezTo>
                    <a:cubicBezTo>
                      <a:pt x="91" y="49"/>
                      <a:pt x="91" y="49"/>
                      <a:pt x="91" y="49"/>
                    </a:cubicBezTo>
                    <a:cubicBezTo>
                      <a:pt x="89" y="48"/>
                      <a:pt x="85" y="47"/>
                      <a:pt x="84" y="47"/>
                    </a:cubicBezTo>
                    <a:cubicBezTo>
                      <a:pt x="84" y="79"/>
                      <a:pt x="74" y="101"/>
                      <a:pt x="64" y="126"/>
                    </a:cubicBezTo>
                    <a:cubicBezTo>
                      <a:pt x="56" y="146"/>
                      <a:pt x="52" y="175"/>
                      <a:pt x="25" y="175"/>
                    </a:cubicBezTo>
                    <a:cubicBezTo>
                      <a:pt x="14" y="175"/>
                      <a:pt x="5" y="163"/>
                      <a:pt x="5" y="151"/>
                    </a:cubicBezTo>
                    <a:cubicBezTo>
                      <a:pt x="5" y="145"/>
                      <a:pt x="6" y="143"/>
                      <a:pt x="5" y="140"/>
                    </a:cubicBezTo>
                    <a:cubicBezTo>
                      <a:pt x="0" y="136"/>
                      <a:pt x="0" y="129"/>
                      <a:pt x="0" y="122"/>
                    </a:cubicBezTo>
                    <a:cubicBezTo>
                      <a:pt x="0" y="121"/>
                      <a:pt x="8" y="114"/>
                      <a:pt x="9" y="11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46" name="Freeform 6"/>
              <p:cNvSpPr/>
              <p:nvPr/>
            </p:nvSpPr>
            <p:spPr bwMode="auto">
              <a:xfrm>
                <a:off x="943660" y="2130222"/>
                <a:ext cx="1250758" cy="1267180"/>
              </a:xfrm>
              <a:custGeom>
                <a:avLst/>
                <a:gdLst/>
                <a:ahLst/>
                <a:cxnLst>
                  <a:cxn ang="0">
                    <a:pos x="499" y="66"/>
                  </a:cxn>
                  <a:cxn ang="0">
                    <a:pos x="527" y="81"/>
                  </a:cxn>
                  <a:cxn ang="0">
                    <a:pos x="609" y="86"/>
                  </a:cxn>
                  <a:cxn ang="0">
                    <a:pos x="644" y="89"/>
                  </a:cxn>
                  <a:cxn ang="0">
                    <a:pos x="644" y="136"/>
                  </a:cxn>
                  <a:cxn ang="0">
                    <a:pos x="620" y="115"/>
                  </a:cxn>
                  <a:cxn ang="0">
                    <a:pos x="679" y="223"/>
                  </a:cxn>
                  <a:cxn ang="0">
                    <a:pos x="699" y="267"/>
                  </a:cxn>
                  <a:cxn ang="0">
                    <a:pos x="730" y="310"/>
                  </a:cxn>
                  <a:cxn ang="0">
                    <a:pos x="755" y="348"/>
                  </a:cxn>
                  <a:cxn ang="0">
                    <a:pos x="787" y="359"/>
                  </a:cxn>
                  <a:cxn ang="0">
                    <a:pos x="853" y="346"/>
                  </a:cxn>
                  <a:cxn ang="0">
                    <a:pos x="826" y="425"/>
                  </a:cxn>
                  <a:cxn ang="0">
                    <a:pos x="719" y="541"/>
                  </a:cxn>
                  <a:cxn ang="0">
                    <a:pos x="708" y="600"/>
                  </a:cxn>
                  <a:cxn ang="0">
                    <a:pos x="721" y="638"/>
                  </a:cxn>
                  <a:cxn ang="0">
                    <a:pos x="720" y="676"/>
                  </a:cxn>
                  <a:cxn ang="0">
                    <a:pos x="660" y="745"/>
                  </a:cxn>
                  <a:cxn ang="0">
                    <a:pos x="659" y="788"/>
                  </a:cxn>
                  <a:cxn ang="0">
                    <a:pos x="643" y="816"/>
                  </a:cxn>
                  <a:cxn ang="0">
                    <a:pos x="627" y="846"/>
                  </a:cxn>
                  <a:cxn ang="0">
                    <a:pos x="592" y="902"/>
                  </a:cxn>
                  <a:cxn ang="0">
                    <a:pos x="538" y="946"/>
                  </a:cxn>
                  <a:cxn ang="0">
                    <a:pos x="512" y="944"/>
                  </a:cxn>
                  <a:cxn ang="0">
                    <a:pos x="452" y="949"/>
                  </a:cxn>
                  <a:cxn ang="0">
                    <a:pos x="440" y="929"/>
                  </a:cxn>
                  <a:cxn ang="0">
                    <a:pos x="431" y="893"/>
                  </a:cxn>
                  <a:cxn ang="0">
                    <a:pos x="395" y="789"/>
                  </a:cxn>
                  <a:cxn ang="0">
                    <a:pos x="360" y="708"/>
                  </a:cxn>
                  <a:cxn ang="0">
                    <a:pos x="382" y="621"/>
                  </a:cxn>
                  <a:cxn ang="0">
                    <a:pos x="364" y="558"/>
                  </a:cxn>
                  <a:cxn ang="0">
                    <a:pos x="337" y="490"/>
                  </a:cxn>
                  <a:cxn ang="0">
                    <a:pos x="342" y="461"/>
                  </a:cxn>
                  <a:cxn ang="0">
                    <a:pos x="295" y="443"/>
                  </a:cxn>
                  <a:cxn ang="0">
                    <a:pos x="206" y="433"/>
                  </a:cxn>
                  <a:cxn ang="0">
                    <a:pos x="164" y="434"/>
                  </a:cxn>
                  <a:cxn ang="0">
                    <a:pos x="109" y="439"/>
                  </a:cxn>
                  <a:cxn ang="0">
                    <a:pos x="40" y="369"/>
                  </a:cxn>
                  <a:cxn ang="0">
                    <a:pos x="7" y="338"/>
                  </a:cxn>
                  <a:cxn ang="0">
                    <a:pos x="7" y="324"/>
                  </a:cxn>
                  <a:cxn ang="0">
                    <a:pos x="18" y="269"/>
                  </a:cxn>
                  <a:cxn ang="0">
                    <a:pos x="22" y="199"/>
                  </a:cxn>
                  <a:cxn ang="0">
                    <a:pos x="77" y="132"/>
                  </a:cxn>
                  <a:cxn ang="0">
                    <a:pos x="104" y="77"/>
                  </a:cxn>
                  <a:cxn ang="0">
                    <a:pos x="141" y="36"/>
                  </a:cxn>
                  <a:cxn ang="0">
                    <a:pos x="187" y="35"/>
                  </a:cxn>
                  <a:cxn ang="0">
                    <a:pos x="273" y="6"/>
                  </a:cxn>
                  <a:cxn ang="0">
                    <a:pos x="307" y="4"/>
                  </a:cxn>
                  <a:cxn ang="0">
                    <a:pos x="338" y="0"/>
                  </a:cxn>
                  <a:cxn ang="0">
                    <a:pos x="358" y="6"/>
                  </a:cxn>
                  <a:cxn ang="0">
                    <a:pos x="357" y="27"/>
                  </a:cxn>
                  <a:cxn ang="0">
                    <a:pos x="371" y="64"/>
                  </a:cxn>
                  <a:cxn ang="0">
                    <a:pos x="455" y="100"/>
                  </a:cxn>
                  <a:cxn ang="0">
                    <a:pos x="464" y="84"/>
                  </a:cxn>
                  <a:cxn ang="0">
                    <a:pos x="490" y="66"/>
                  </a:cxn>
                </a:cxnLst>
                <a:rect l="0" t="0" r="r" b="b"/>
                <a:pathLst>
                  <a:path w="856" h="957">
                    <a:moveTo>
                      <a:pt x="490" y="66"/>
                    </a:moveTo>
                    <a:cubicBezTo>
                      <a:pt x="499" y="66"/>
                      <a:pt x="499" y="66"/>
                      <a:pt x="499" y="66"/>
                    </a:cubicBezTo>
                    <a:cubicBezTo>
                      <a:pt x="499" y="73"/>
                      <a:pt x="504" y="74"/>
                      <a:pt x="506" y="77"/>
                    </a:cubicBezTo>
                    <a:cubicBezTo>
                      <a:pt x="510" y="82"/>
                      <a:pt x="520" y="78"/>
                      <a:pt x="527" y="81"/>
                    </a:cubicBezTo>
                    <a:cubicBezTo>
                      <a:pt x="541" y="86"/>
                      <a:pt x="561" y="93"/>
                      <a:pt x="576" y="93"/>
                    </a:cubicBezTo>
                    <a:cubicBezTo>
                      <a:pt x="591" y="93"/>
                      <a:pt x="595" y="86"/>
                      <a:pt x="609" y="86"/>
                    </a:cubicBezTo>
                    <a:cubicBezTo>
                      <a:pt x="617" y="86"/>
                      <a:pt x="622" y="92"/>
                      <a:pt x="632" y="92"/>
                    </a:cubicBezTo>
                    <a:cubicBezTo>
                      <a:pt x="638" y="92"/>
                      <a:pt x="638" y="90"/>
                      <a:pt x="644" y="89"/>
                    </a:cubicBezTo>
                    <a:cubicBezTo>
                      <a:pt x="647" y="96"/>
                      <a:pt x="653" y="102"/>
                      <a:pt x="653" y="111"/>
                    </a:cubicBezTo>
                    <a:cubicBezTo>
                      <a:pt x="653" y="115"/>
                      <a:pt x="646" y="131"/>
                      <a:pt x="644" y="136"/>
                    </a:cubicBezTo>
                    <a:cubicBezTo>
                      <a:pt x="635" y="135"/>
                      <a:pt x="627" y="115"/>
                      <a:pt x="620" y="107"/>
                    </a:cubicBezTo>
                    <a:cubicBezTo>
                      <a:pt x="620" y="115"/>
                      <a:pt x="620" y="115"/>
                      <a:pt x="620" y="115"/>
                    </a:cubicBezTo>
                    <a:cubicBezTo>
                      <a:pt x="662" y="189"/>
                      <a:pt x="662" y="189"/>
                      <a:pt x="662" y="189"/>
                    </a:cubicBezTo>
                    <a:cubicBezTo>
                      <a:pt x="659" y="198"/>
                      <a:pt x="673" y="218"/>
                      <a:pt x="679" y="223"/>
                    </a:cubicBezTo>
                    <a:cubicBezTo>
                      <a:pt x="679" y="246"/>
                      <a:pt x="679" y="246"/>
                      <a:pt x="679" y="246"/>
                    </a:cubicBezTo>
                    <a:cubicBezTo>
                      <a:pt x="684" y="258"/>
                      <a:pt x="692" y="258"/>
                      <a:pt x="699" y="267"/>
                    </a:cubicBezTo>
                    <a:cubicBezTo>
                      <a:pt x="707" y="278"/>
                      <a:pt x="702" y="289"/>
                      <a:pt x="710" y="297"/>
                    </a:cubicBezTo>
                    <a:cubicBezTo>
                      <a:pt x="717" y="304"/>
                      <a:pt x="722" y="305"/>
                      <a:pt x="730" y="310"/>
                    </a:cubicBezTo>
                    <a:cubicBezTo>
                      <a:pt x="737" y="316"/>
                      <a:pt x="741" y="334"/>
                      <a:pt x="755" y="334"/>
                    </a:cubicBezTo>
                    <a:cubicBezTo>
                      <a:pt x="755" y="341"/>
                      <a:pt x="759" y="343"/>
                      <a:pt x="755" y="348"/>
                    </a:cubicBezTo>
                    <a:cubicBezTo>
                      <a:pt x="761" y="352"/>
                      <a:pt x="767" y="366"/>
                      <a:pt x="774" y="366"/>
                    </a:cubicBezTo>
                    <a:cubicBezTo>
                      <a:pt x="781" y="366"/>
                      <a:pt x="782" y="361"/>
                      <a:pt x="787" y="359"/>
                    </a:cubicBezTo>
                    <a:cubicBezTo>
                      <a:pt x="794" y="357"/>
                      <a:pt x="798" y="360"/>
                      <a:pt x="805" y="359"/>
                    </a:cubicBezTo>
                    <a:cubicBezTo>
                      <a:pt x="822" y="356"/>
                      <a:pt x="838" y="350"/>
                      <a:pt x="853" y="346"/>
                    </a:cubicBezTo>
                    <a:cubicBezTo>
                      <a:pt x="855" y="348"/>
                      <a:pt x="856" y="350"/>
                      <a:pt x="856" y="352"/>
                    </a:cubicBezTo>
                    <a:cubicBezTo>
                      <a:pt x="856" y="377"/>
                      <a:pt x="837" y="410"/>
                      <a:pt x="826" y="425"/>
                    </a:cubicBezTo>
                    <a:cubicBezTo>
                      <a:pt x="812" y="443"/>
                      <a:pt x="807" y="459"/>
                      <a:pt x="790" y="471"/>
                    </a:cubicBezTo>
                    <a:cubicBezTo>
                      <a:pt x="761" y="494"/>
                      <a:pt x="730" y="501"/>
                      <a:pt x="719" y="541"/>
                    </a:cubicBezTo>
                    <a:cubicBezTo>
                      <a:pt x="716" y="552"/>
                      <a:pt x="704" y="555"/>
                      <a:pt x="704" y="567"/>
                    </a:cubicBezTo>
                    <a:cubicBezTo>
                      <a:pt x="704" y="581"/>
                      <a:pt x="708" y="587"/>
                      <a:pt x="708" y="600"/>
                    </a:cubicBezTo>
                    <a:cubicBezTo>
                      <a:pt x="708" y="615"/>
                      <a:pt x="724" y="623"/>
                      <a:pt x="724" y="631"/>
                    </a:cubicBezTo>
                    <a:cubicBezTo>
                      <a:pt x="724" y="634"/>
                      <a:pt x="722" y="637"/>
                      <a:pt x="721" y="638"/>
                    </a:cubicBezTo>
                    <a:cubicBezTo>
                      <a:pt x="721" y="649"/>
                      <a:pt x="721" y="649"/>
                      <a:pt x="721" y="649"/>
                    </a:cubicBezTo>
                    <a:cubicBezTo>
                      <a:pt x="721" y="656"/>
                      <a:pt x="720" y="664"/>
                      <a:pt x="720" y="676"/>
                    </a:cubicBezTo>
                    <a:cubicBezTo>
                      <a:pt x="722" y="679"/>
                      <a:pt x="723" y="682"/>
                      <a:pt x="723" y="685"/>
                    </a:cubicBezTo>
                    <a:cubicBezTo>
                      <a:pt x="723" y="720"/>
                      <a:pt x="665" y="716"/>
                      <a:pt x="660" y="745"/>
                    </a:cubicBezTo>
                    <a:cubicBezTo>
                      <a:pt x="654" y="746"/>
                      <a:pt x="647" y="753"/>
                      <a:pt x="647" y="758"/>
                    </a:cubicBezTo>
                    <a:cubicBezTo>
                      <a:pt x="647" y="768"/>
                      <a:pt x="659" y="774"/>
                      <a:pt x="659" y="788"/>
                    </a:cubicBezTo>
                    <a:cubicBezTo>
                      <a:pt x="659" y="795"/>
                      <a:pt x="658" y="809"/>
                      <a:pt x="656" y="813"/>
                    </a:cubicBezTo>
                    <a:cubicBezTo>
                      <a:pt x="653" y="817"/>
                      <a:pt x="646" y="815"/>
                      <a:pt x="643" y="816"/>
                    </a:cubicBezTo>
                    <a:cubicBezTo>
                      <a:pt x="632" y="822"/>
                      <a:pt x="626" y="826"/>
                      <a:pt x="621" y="837"/>
                    </a:cubicBezTo>
                    <a:cubicBezTo>
                      <a:pt x="624" y="839"/>
                      <a:pt x="627" y="842"/>
                      <a:pt x="627" y="846"/>
                    </a:cubicBezTo>
                    <a:cubicBezTo>
                      <a:pt x="627" y="859"/>
                      <a:pt x="615" y="868"/>
                      <a:pt x="610" y="874"/>
                    </a:cubicBezTo>
                    <a:cubicBezTo>
                      <a:pt x="600" y="883"/>
                      <a:pt x="599" y="893"/>
                      <a:pt x="592" y="902"/>
                    </a:cubicBezTo>
                    <a:cubicBezTo>
                      <a:pt x="581" y="916"/>
                      <a:pt x="576" y="929"/>
                      <a:pt x="558" y="938"/>
                    </a:cubicBezTo>
                    <a:cubicBezTo>
                      <a:pt x="550" y="941"/>
                      <a:pt x="539" y="938"/>
                      <a:pt x="538" y="946"/>
                    </a:cubicBezTo>
                    <a:cubicBezTo>
                      <a:pt x="532" y="946"/>
                      <a:pt x="529" y="949"/>
                      <a:pt x="525" y="949"/>
                    </a:cubicBezTo>
                    <a:cubicBezTo>
                      <a:pt x="520" y="949"/>
                      <a:pt x="517" y="944"/>
                      <a:pt x="512" y="944"/>
                    </a:cubicBezTo>
                    <a:cubicBezTo>
                      <a:pt x="494" y="944"/>
                      <a:pt x="483" y="957"/>
                      <a:pt x="466" y="957"/>
                    </a:cubicBezTo>
                    <a:cubicBezTo>
                      <a:pt x="459" y="957"/>
                      <a:pt x="455" y="953"/>
                      <a:pt x="452" y="949"/>
                    </a:cubicBezTo>
                    <a:cubicBezTo>
                      <a:pt x="449" y="949"/>
                      <a:pt x="449" y="950"/>
                      <a:pt x="448" y="951"/>
                    </a:cubicBezTo>
                    <a:cubicBezTo>
                      <a:pt x="448" y="942"/>
                      <a:pt x="443" y="932"/>
                      <a:pt x="440" y="929"/>
                    </a:cubicBezTo>
                    <a:cubicBezTo>
                      <a:pt x="443" y="925"/>
                      <a:pt x="445" y="922"/>
                      <a:pt x="445" y="917"/>
                    </a:cubicBezTo>
                    <a:cubicBezTo>
                      <a:pt x="445" y="910"/>
                      <a:pt x="433" y="897"/>
                      <a:pt x="431" y="893"/>
                    </a:cubicBezTo>
                    <a:cubicBezTo>
                      <a:pt x="415" y="866"/>
                      <a:pt x="395" y="840"/>
                      <a:pt x="395" y="801"/>
                    </a:cubicBezTo>
                    <a:cubicBezTo>
                      <a:pt x="395" y="794"/>
                      <a:pt x="395" y="792"/>
                      <a:pt x="395" y="789"/>
                    </a:cubicBezTo>
                    <a:cubicBezTo>
                      <a:pt x="395" y="783"/>
                      <a:pt x="389" y="781"/>
                      <a:pt x="386" y="774"/>
                    </a:cubicBezTo>
                    <a:cubicBezTo>
                      <a:pt x="374" y="754"/>
                      <a:pt x="360" y="737"/>
                      <a:pt x="360" y="708"/>
                    </a:cubicBezTo>
                    <a:cubicBezTo>
                      <a:pt x="360" y="677"/>
                      <a:pt x="388" y="670"/>
                      <a:pt x="388" y="646"/>
                    </a:cubicBezTo>
                    <a:cubicBezTo>
                      <a:pt x="388" y="635"/>
                      <a:pt x="384" y="631"/>
                      <a:pt x="382" y="621"/>
                    </a:cubicBezTo>
                    <a:cubicBezTo>
                      <a:pt x="379" y="602"/>
                      <a:pt x="376" y="596"/>
                      <a:pt x="371" y="585"/>
                    </a:cubicBezTo>
                    <a:cubicBezTo>
                      <a:pt x="368" y="576"/>
                      <a:pt x="370" y="566"/>
                      <a:pt x="364" y="558"/>
                    </a:cubicBezTo>
                    <a:cubicBezTo>
                      <a:pt x="352" y="544"/>
                      <a:pt x="327" y="528"/>
                      <a:pt x="327" y="508"/>
                    </a:cubicBezTo>
                    <a:cubicBezTo>
                      <a:pt x="327" y="503"/>
                      <a:pt x="334" y="492"/>
                      <a:pt x="337" y="490"/>
                    </a:cubicBezTo>
                    <a:cubicBezTo>
                      <a:pt x="336" y="486"/>
                      <a:pt x="337" y="485"/>
                      <a:pt x="337" y="483"/>
                    </a:cubicBezTo>
                    <a:cubicBezTo>
                      <a:pt x="337" y="478"/>
                      <a:pt x="337" y="465"/>
                      <a:pt x="342" y="461"/>
                    </a:cubicBezTo>
                    <a:cubicBezTo>
                      <a:pt x="337" y="451"/>
                      <a:pt x="329" y="443"/>
                      <a:pt x="314" y="443"/>
                    </a:cubicBezTo>
                    <a:cubicBezTo>
                      <a:pt x="306" y="443"/>
                      <a:pt x="299" y="443"/>
                      <a:pt x="295" y="443"/>
                    </a:cubicBezTo>
                    <a:cubicBezTo>
                      <a:pt x="282" y="443"/>
                      <a:pt x="279" y="417"/>
                      <a:pt x="261" y="417"/>
                    </a:cubicBezTo>
                    <a:cubicBezTo>
                      <a:pt x="239" y="417"/>
                      <a:pt x="223" y="427"/>
                      <a:pt x="206" y="433"/>
                    </a:cubicBezTo>
                    <a:cubicBezTo>
                      <a:pt x="199" y="435"/>
                      <a:pt x="197" y="440"/>
                      <a:pt x="191" y="440"/>
                    </a:cubicBezTo>
                    <a:cubicBezTo>
                      <a:pt x="184" y="440"/>
                      <a:pt x="173" y="434"/>
                      <a:pt x="164" y="434"/>
                    </a:cubicBezTo>
                    <a:cubicBezTo>
                      <a:pt x="147" y="434"/>
                      <a:pt x="139" y="443"/>
                      <a:pt x="122" y="443"/>
                    </a:cubicBezTo>
                    <a:cubicBezTo>
                      <a:pt x="117" y="443"/>
                      <a:pt x="111" y="440"/>
                      <a:pt x="109" y="439"/>
                    </a:cubicBezTo>
                    <a:cubicBezTo>
                      <a:pt x="97" y="430"/>
                      <a:pt x="71" y="415"/>
                      <a:pt x="62" y="401"/>
                    </a:cubicBezTo>
                    <a:cubicBezTo>
                      <a:pt x="53" y="388"/>
                      <a:pt x="51" y="377"/>
                      <a:pt x="40" y="369"/>
                    </a:cubicBezTo>
                    <a:cubicBezTo>
                      <a:pt x="37" y="366"/>
                      <a:pt x="13" y="346"/>
                      <a:pt x="13" y="344"/>
                    </a:cubicBezTo>
                    <a:cubicBezTo>
                      <a:pt x="11" y="341"/>
                      <a:pt x="10" y="340"/>
                      <a:pt x="7" y="338"/>
                    </a:cubicBezTo>
                    <a:cubicBezTo>
                      <a:pt x="9" y="338"/>
                      <a:pt x="9" y="338"/>
                      <a:pt x="9" y="338"/>
                    </a:cubicBezTo>
                    <a:cubicBezTo>
                      <a:pt x="9" y="331"/>
                      <a:pt x="7" y="328"/>
                      <a:pt x="7" y="324"/>
                    </a:cubicBezTo>
                    <a:cubicBezTo>
                      <a:pt x="7" y="317"/>
                      <a:pt x="3" y="315"/>
                      <a:pt x="0" y="309"/>
                    </a:cubicBezTo>
                    <a:cubicBezTo>
                      <a:pt x="10" y="304"/>
                      <a:pt x="18" y="280"/>
                      <a:pt x="18" y="269"/>
                    </a:cubicBezTo>
                    <a:cubicBezTo>
                      <a:pt x="18" y="250"/>
                      <a:pt x="10" y="238"/>
                      <a:pt x="10" y="220"/>
                    </a:cubicBezTo>
                    <a:cubicBezTo>
                      <a:pt x="10" y="211"/>
                      <a:pt x="20" y="206"/>
                      <a:pt x="22" y="199"/>
                    </a:cubicBezTo>
                    <a:cubicBezTo>
                      <a:pt x="28" y="182"/>
                      <a:pt x="41" y="158"/>
                      <a:pt x="52" y="144"/>
                    </a:cubicBezTo>
                    <a:cubicBezTo>
                      <a:pt x="58" y="135"/>
                      <a:pt x="69" y="136"/>
                      <a:pt x="77" y="132"/>
                    </a:cubicBezTo>
                    <a:cubicBezTo>
                      <a:pt x="84" y="128"/>
                      <a:pt x="95" y="119"/>
                      <a:pt x="97" y="112"/>
                    </a:cubicBezTo>
                    <a:cubicBezTo>
                      <a:pt x="102" y="96"/>
                      <a:pt x="96" y="89"/>
                      <a:pt x="104" y="77"/>
                    </a:cubicBezTo>
                    <a:cubicBezTo>
                      <a:pt x="116" y="63"/>
                      <a:pt x="131" y="49"/>
                      <a:pt x="142" y="36"/>
                    </a:cubicBezTo>
                    <a:cubicBezTo>
                      <a:pt x="141" y="36"/>
                      <a:pt x="141" y="36"/>
                      <a:pt x="141" y="36"/>
                    </a:cubicBezTo>
                    <a:cubicBezTo>
                      <a:pt x="145" y="31"/>
                      <a:pt x="146" y="27"/>
                      <a:pt x="150" y="24"/>
                    </a:cubicBezTo>
                    <a:cubicBezTo>
                      <a:pt x="161" y="32"/>
                      <a:pt x="172" y="35"/>
                      <a:pt x="187" y="35"/>
                    </a:cubicBezTo>
                    <a:cubicBezTo>
                      <a:pt x="197" y="35"/>
                      <a:pt x="198" y="29"/>
                      <a:pt x="204" y="27"/>
                    </a:cubicBezTo>
                    <a:cubicBezTo>
                      <a:pt x="221" y="18"/>
                      <a:pt x="254" y="6"/>
                      <a:pt x="273" y="6"/>
                    </a:cubicBezTo>
                    <a:cubicBezTo>
                      <a:pt x="280" y="6"/>
                      <a:pt x="285" y="10"/>
                      <a:pt x="289" y="10"/>
                    </a:cubicBezTo>
                    <a:cubicBezTo>
                      <a:pt x="294" y="10"/>
                      <a:pt x="301" y="4"/>
                      <a:pt x="307" y="4"/>
                    </a:cubicBezTo>
                    <a:cubicBezTo>
                      <a:pt x="313" y="4"/>
                      <a:pt x="316" y="7"/>
                      <a:pt x="321" y="7"/>
                    </a:cubicBezTo>
                    <a:cubicBezTo>
                      <a:pt x="329" y="7"/>
                      <a:pt x="330" y="0"/>
                      <a:pt x="338" y="0"/>
                    </a:cubicBezTo>
                    <a:cubicBezTo>
                      <a:pt x="347" y="0"/>
                      <a:pt x="344" y="8"/>
                      <a:pt x="351" y="8"/>
                    </a:cubicBezTo>
                    <a:cubicBezTo>
                      <a:pt x="354" y="8"/>
                      <a:pt x="355" y="6"/>
                      <a:pt x="358" y="6"/>
                    </a:cubicBezTo>
                    <a:cubicBezTo>
                      <a:pt x="358" y="12"/>
                      <a:pt x="351" y="11"/>
                      <a:pt x="351" y="17"/>
                    </a:cubicBezTo>
                    <a:cubicBezTo>
                      <a:pt x="351" y="21"/>
                      <a:pt x="357" y="23"/>
                      <a:pt x="357" y="27"/>
                    </a:cubicBezTo>
                    <a:cubicBezTo>
                      <a:pt x="357" y="33"/>
                      <a:pt x="351" y="37"/>
                      <a:pt x="351" y="44"/>
                    </a:cubicBezTo>
                    <a:cubicBezTo>
                      <a:pt x="351" y="55"/>
                      <a:pt x="363" y="64"/>
                      <a:pt x="371" y="64"/>
                    </a:cubicBezTo>
                    <a:cubicBezTo>
                      <a:pt x="377" y="64"/>
                      <a:pt x="380" y="64"/>
                      <a:pt x="384" y="64"/>
                    </a:cubicBezTo>
                    <a:cubicBezTo>
                      <a:pt x="412" y="64"/>
                      <a:pt x="423" y="100"/>
                      <a:pt x="455" y="100"/>
                    </a:cubicBezTo>
                    <a:cubicBezTo>
                      <a:pt x="459" y="100"/>
                      <a:pt x="464" y="95"/>
                      <a:pt x="464" y="93"/>
                    </a:cubicBezTo>
                    <a:cubicBezTo>
                      <a:pt x="464" y="90"/>
                      <a:pt x="464" y="87"/>
                      <a:pt x="464" y="84"/>
                    </a:cubicBezTo>
                    <a:cubicBezTo>
                      <a:pt x="464" y="70"/>
                      <a:pt x="475" y="70"/>
                      <a:pt x="488" y="66"/>
                    </a:cubicBezTo>
                    <a:lnTo>
                      <a:pt x="490" y="6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47" name="Freeform 22"/>
              <p:cNvSpPr/>
              <p:nvPr/>
            </p:nvSpPr>
            <p:spPr bwMode="auto">
              <a:xfrm>
                <a:off x="7868556" y="2515454"/>
                <a:ext cx="43550" cy="31561"/>
              </a:xfrm>
              <a:custGeom>
                <a:avLst/>
                <a:gdLst/>
                <a:ahLst/>
                <a:cxnLst>
                  <a:cxn ang="0">
                    <a:pos x="10" y="0"/>
                  </a:cxn>
                  <a:cxn ang="0">
                    <a:pos x="20" y="4"/>
                  </a:cxn>
                  <a:cxn ang="0">
                    <a:pos x="27" y="5"/>
                  </a:cxn>
                  <a:cxn ang="0">
                    <a:pos x="30" y="9"/>
                  </a:cxn>
                  <a:cxn ang="0">
                    <a:pos x="18" y="23"/>
                  </a:cxn>
                  <a:cxn ang="0">
                    <a:pos x="0" y="11"/>
                  </a:cxn>
                  <a:cxn ang="0">
                    <a:pos x="9" y="0"/>
                  </a:cxn>
                  <a:cxn ang="0">
                    <a:pos x="10" y="0"/>
                  </a:cxn>
                </a:cxnLst>
                <a:rect l="0" t="0" r="r" b="b"/>
                <a:pathLst>
                  <a:path w="30" h="23">
                    <a:moveTo>
                      <a:pt x="10" y="0"/>
                    </a:moveTo>
                    <a:cubicBezTo>
                      <a:pt x="13" y="1"/>
                      <a:pt x="16" y="4"/>
                      <a:pt x="20" y="4"/>
                    </a:cubicBezTo>
                    <a:cubicBezTo>
                      <a:pt x="21" y="9"/>
                      <a:pt x="25" y="5"/>
                      <a:pt x="27" y="5"/>
                    </a:cubicBezTo>
                    <a:cubicBezTo>
                      <a:pt x="29" y="5"/>
                      <a:pt x="30" y="8"/>
                      <a:pt x="30" y="9"/>
                    </a:cubicBezTo>
                    <a:cubicBezTo>
                      <a:pt x="30" y="12"/>
                      <a:pt x="23" y="23"/>
                      <a:pt x="18" y="23"/>
                    </a:cubicBezTo>
                    <a:cubicBezTo>
                      <a:pt x="11" y="23"/>
                      <a:pt x="0" y="15"/>
                      <a:pt x="0" y="11"/>
                    </a:cubicBezTo>
                    <a:cubicBezTo>
                      <a:pt x="0" y="4"/>
                      <a:pt x="3" y="0"/>
                      <a:pt x="9" y="0"/>
                    </a:cubicBezTo>
                    <a:cubicBezTo>
                      <a:pt x="9" y="0"/>
                      <a:pt x="10" y="0"/>
                      <a:pt x="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48" name="Freeform 23"/>
              <p:cNvSpPr/>
              <p:nvPr/>
            </p:nvSpPr>
            <p:spPr bwMode="auto">
              <a:xfrm>
                <a:off x="7307632" y="2310307"/>
                <a:ext cx="855323" cy="1251399"/>
              </a:xfrm>
              <a:custGeom>
                <a:avLst/>
                <a:gdLst/>
                <a:ahLst/>
                <a:cxnLst>
                  <a:cxn ang="0">
                    <a:pos x="46" y="91"/>
                  </a:cxn>
                  <a:cxn ang="0">
                    <a:pos x="51" y="51"/>
                  </a:cxn>
                  <a:cxn ang="0">
                    <a:pos x="59" y="46"/>
                  </a:cxn>
                  <a:cxn ang="0">
                    <a:pos x="82" y="18"/>
                  </a:cxn>
                  <a:cxn ang="0">
                    <a:pos x="128" y="6"/>
                  </a:cxn>
                  <a:cxn ang="0">
                    <a:pos x="126" y="42"/>
                  </a:cxn>
                  <a:cxn ang="0">
                    <a:pos x="136" y="13"/>
                  </a:cxn>
                  <a:cxn ang="0">
                    <a:pos x="146" y="5"/>
                  </a:cxn>
                  <a:cxn ang="0">
                    <a:pos x="194" y="24"/>
                  </a:cxn>
                  <a:cxn ang="0">
                    <a:pos x="227" y="20"/>
                  </a:cxn>
                  <a:cxn ang="0">
                    <a:pos x="233" y="26"/>
                  </a:cxn>
                  <a:cxn ang="0">
                    <a:pos x="270" y="50"/>
                  </a:cxn>
                  <a:cxn ang="0">
                    <a:pos x="328" y="84"/>
                  </a:cxn>
                  <a:cxn ang="0">
                    <a:pos x="354" y="89"/>
                  </a:cxn>
                  <a:cxn ang="0">
                    <a:pos x="389" y="130"/>
                  </a:cxn>
                  <a:cxn ang="0">
                    <a:pos x="383" y="170"/>
                  </a:cxn>
                  <a:cxn ang="0">
                    <a:pos x="403" y="185"/>
                  </a:cxn>
                  <a:cxn ang="0">
                    <a:pos x="454" y="175"/>
                  </a:cxn>
                  <a:cxn ang="0">
                    <a:pos x="467" y="191"/>
                  </a:cxn>
                  <a:cxn ang="0">
                    <a:pos x="513" y="191"/>
                  </a:cxn>
                  <a:cxn ang="0">
                    <a:pos x="575" y="220"/>
                  </a:cxn>
                  <a:cxn ang="0">
                    <a:pos x="549" y="310"/>
                  </a:cxn>
                  <a:cxn ang="0">
                    <a:pos x="532" y="374"/>
                  </a:cxn>
                  <a:cxn ang="0">
                    <a:pos x="522" y="405"/>
                  </a:cxn>
                  <a:cxn ang="0">
                    <a:pos x="485" y="449"/>
                  </a:cxn>
                  <a:cxn ang="0">
                    <a:pos x="429" y="474"/>
                  </a:cxn>
                  <a:cxn ang="0">
                    <a:pos x="412" y="524"/>
                  </a:cxn>
                  <a:cxn ang="0">
                    <a:pos x="388" y="559"/>
                  </a:cxn>
                  <a:cxn ang="0">
                    <a:pos x="311" y="614"/>
                  </a:cxn>
                  <a:cxn ang="0">
                    <a:pos x="297" y="619"/>
                  </a:cxn>
                  <a:cxn ang="0">
                    <a:pos x="308" y="654"/>
                  </a:cxn>
                  <a:cxn ang="0">
                    <a:pos x="244" y="677"/>
                  </a:cxn>
                  <a:cxn ang="0">
                    <a:pos x="240" y="707"/>
                  </a:cxn>
                  <a:cxn ang="0">
                    <a:pos x="205" y="711"/>
                  </a:cxn>
                  <a:cxn ang="0">
                    <a:pos x="225" y="730"/>
                  </a:cxn>
                  <a:cxn ang="0">
                    <a:pos x="214" y="739"/>
                  </a:cxn>
                  <a:cxn ang="0">
                    <a:pos x="178" y="787"/>
                  </a:cxn>
                  <a:cxn ang="0">
                    <a:pos x="176" y="846"/>
                  </a:cxn>
                  <a:cxn ang="0">
                    <a:pos x="161" y="884"/>
                  </a:cxn>
                  <a:cxn ang="0">
                    <a:pos x="200" y="935"/>
                  </a:cxn>
                  <a:cxn ang="0">
                    <a:pos x="169" y="945"/>
                  </a:cxn>
                  <a:cxn ang="0">
                    <a:pos x="127" y="921"/>
                  </a:cxn>
                  <a:cxn ang="0">
                    <a:pos x="92" y="903"/>
                  </a:cxn>
                  <a:cxn ang="0">
                    <a:pos x="93" y="889"/>
                  </a:cxn>
                  <a:cxn ang="0">
                    <a:pos x="84" y="857"/>
                  </a:cxn>
                  <a:cxn ang="0">
                    <a:pos x="82" y="791"/>
                  </a:cxn>
                  <a:cxn ang="0">
                    <a:pos x="86" y="782"/>
                  </a:cxn>
                  <a:cxn ang="0">
                    <a:pos x="112" y="718"/>
                  </a:cxn>
                  <a:cxn ang="0">
                    <a:pos x="95" y="708"/>
                  </a:cxn>
                  <a:cxn ang="0">
                    <a:pos x="102" y="680"/>
                  </a:cxn>
                  <a:cxn ang="0">
                    <a:pos x="114" y="626"/>
                  </a:cxn>
                  <a:cxn ang="0">
                    <a:pos x="124" y="562"/>
                  </a:cxn>
                  <a:cxn ang="0">
                    <a:pos x="136" y="494"/>
                  </a:cxn>
                  <a:cxn ang="0">
                    <a:pos x="143" y="434"/>
                  </a:cxn>
                  <a:cxn ang="0">
                    <a:pos x="104" y="370"/>
                  </a:cxn>
                  <a:cxn ang="0">
                    <a:pos x="62" y="330"/>
                  </a:cxn>
                  <a:cxn ang="0">
                    <a:pos x="28" y="261"/>
                  </a:cxn>
                  <a:cxn ang="0">
                    <a:pos x="11" y="242"/>
                  </a:cxn>
                  <a:cxn ang="0">
                    <a:pos x="18" y="191"/>
                  </a:cxn>
                  <a:cxn ang="0">
                    <a:pos x="14" y="148"/>
                  </a:cxn>
                  <a:cxn ang="0">
                    <a:pos x="47" y="106"/>
                  </a:cxn>
                </a:cxnLst>
                <a:rect l="0" t="0" r="r" b="b"/>
                <a:pathLst>
                  <a:path w="586" h="945">
                    <a:moveTo>
                      <a:pt x="49" y="103"/>
                    </a:moveTo>
                    <a:cubicBezTo>
                      <a:pt x="49" y="102"/>
                      <a:pt x="49" y="101"/>
                      <a:pt x="49" y="100"/>
                    </a:cubicBezTo>
                    <a:cubicBezTo>
                      <a:pt x="49" y="97"/>
                      <a:pt x="46" y="94"/>
                      <a:pt x="46" y="91"/>
                    </a:cubicBezTo>
                    <a:cubicBezTo>
                      <a:pt x="46" y="85"/>
                      <a:pt x="48" y="84"/>
                      <a:pt x="48" y="79"/>
                    </a:cubicBezTo>
                    <a:cubicBezTo>
                      <a:pt x="48" y="70"/>
                      <a:pt x="40" y="71"/>
                      <a:pt x="40" y="63"/>
                    </a:cubicBezTo>
                    <a:cubicBezTo>
                      <a:pt x="40" y="57"/>
                      <a:pt x="49" y="55"/>
                      <a:pt x="51" y="51"/>
                    </a:cubicBezTo>
                    <a:cubicBezTo>
                      <a:pt x="55" y="52"/>
                      <a:pt x="53" y="52"/>
                      <a:pt x="57" y="51"/>
                    </a:cubicBezTo>
                    <a:cubicBezTo>
                      <a:pt x="57" y="50"/>
                      <a:pt x="57" y="49"/>
                      <a:pt x="57" y="48"/>
                    </a:cubicBezTo>
                    <a:cubicBezTo>
                      <a:pt x="57" y="48"/>
                      <a:pt x="58" y="46"/>
                      <a:pt x="59" y="46"/>
                    </a:cubicBezTo>
                    <a:cubicBezTo>
                      <a:pt x="59" y="42"/>
                      <a:pt x="64" y="40"/>
                      <a:pt x="66" y="39"/>
                    </a:cubicBezTo>
                    <a:cubicBezTo>
                      <a:pt x="69" y="37"/>
                      <a:pt x="69" y="31"/>
                      <a:pt x="70" y="28"/>
                    </a:cubicBezTo>
                    <a:cubicBezTo>
                      <a:pt x="72" y="21"/>
                      <a:pt x="76" y="19"/>
                      <a:pt x="82" y="18"/>
                    </a:cubicBezTo>
                    <a:cubicBezTo>
                      <a:pt x="93" y="14"/>
                      <a:pt x="100" y="12"/>
                      <a:pt x="111" y="9"/>
                    </a:cubicBezTo>
                    <a:cubicBezTo>
                      <a:pt x="117" y="7"/>
                      <a:pt x="118" y="0"/>
                      <a:pt x="124" y="0"/>
                    </a:cubicBezTo>
                    <a:cubicBezTo>
                      <a:pt x="126" y="0"/>
                      <a:pt x="128" y="5"/>
                      <a:pt x="128" y="6"/>
                    </a:cubicBezTo>
                    <a:cubicBezTo>
                      <a:pt x="128" y="9"/>
                      <a:pt x="125" y="11"/>
                      <a:pt x="123" y="11"/>
                    </a:cubicBezTo>
                    <a:cubicBezTo>
                      <a:pt x="122" y="18"/>
                      <a:pt x="119" y="25"/>
                      <a:pt x="119" y="29"/>
                    </a:cubicBezTo>
                    <a:cubicBezTo>
                      <a:pt x="119" y="34"/>
                      <a:pt x="122" y="42"/>
                      <a:pt x="126" y="42"/>
                    </a:cubicBezTo>
                    <a:cubicBezTo>
                      <a:pt x="128" y="42"/>
                      <a:pt x="131" y="37"/>
                      <a:pt x="131" y="35"/>
                    </a:cubicBezTo>
                    <a:cubicBezTo>
                      <a:pt x="131" y="30"/>
                      <a:pt x="125" y="27"/>
                      <a:pt x="125" y="21"/>
                    </a:cubicBezTo>
                    <a:cubicBezTo>
                      <a:pt x="125" y="15"/>
                      <a:pt x="132" y="16"/>
                      <a:pt x="136" y="13"/>
                    </a:cubicBezTo>
                    <a:cubicBezTo>
                      <a:pt x="147" y="13"/>
                      <a:pt x="147" y="13"/>
                      <a:pt x="147" y="13"/>
                    </a:cubicBezTo>
                    <a:cubicBezTo>
                      <a:pt x="145" y="8"/>
                      <a:pt x="139" y="10"/>
                      <a:pt x="139" y="5"/>
                    </a:cubicBezTo>
                    <a:cubicBezTo>
                      <a:pt x="146" y="5"/>
                      <a:pt x="146" y="5"/>
                      <a:pt x="146" y="5"/>
                    </a:cubicBezTo>
                    <a:cubicBezTo>
                      <a:pt x="148" y="12"/>
                      <a:pt x="158" y="14"/>
                      <a:pt x="165" y="16"/>
                    </a:cubicBezTo>
                    <a:cubicBezTo>
                      <a:pt x="165" y="20"/>
                      <a:pt x="167" y="23"/>
                      <a:pt x="170" y="24"/>
                    </a:cubicBezTo>
                    <a:cubicBezTo>
                      <a:pt x="177" y="24"/>
                      <a:pt x="190" y="24"/>
                      <a:pt x="194" y="24"/>
                    </a:cubicBezTo>
                    <a:cubicBezTo>
                      <a:pt x="194" y="28"/>
                      <a:pt x="199" y="29"/>
                      <a:pt x="203" y="29"/>
                    </a:cubicBezTo>
                    <a:cubicBezTo>
                      <a:pt x="209" y="28"/>
                      <a:pt x="214" y="28"/>
                      <a:pt x="216" y="22"/>
                    </a:cubicBezTo>
                    <a:cubicBezTo>
                      <a:pt x="217" y="21"/>
                      <a:pt x="226" y="21"/>
                      <a:pt x="227" y="20"/>
                    </a:cubicBezTo>
                    <a:cubicBezTo>
                      <a:pt x="232" y="20"/>
                      <a:pt x="240" y="21"/>
                      <a:pt x="240" y="21"/>
                    </a:cubicBezTo>
                    <a:cubicBezTo>
                      <a:pt x="238" y="23"/>
                      <a:pt x="234" y="23"/>
                      <a:pt x="233" y="22"/>
                    </a:cubicBezTo>
                    <a:cubicBezTo>
                      <a:pt x="233" y="26"/>
                      <a:pt x="233" y="26"/>
                      <a:pt x="233" y="26"/>
                    </a:cubicBezTo>
                    <a:cubicBezTo>
                      <a:pt x="236" y="32"/>
                      <a:pt x="245" y="33"/>
                      <a:pt x="252" y="36"/>
                    </a:cubicBezTo>
                    <a:cubicBezTo>
                      <a:pt x="258" y="37"/>
                      <a:pt x="256" y="44"/>
                      <a:pt x="258" y="50"/>
                    </a:cubicBezTo>
                    <a:cubicBezTo>
                      <a:pt x="270" y="50"/>
                      <a:pt x="270" y="50"/>
                      <a:pt x="270" y="50"/>
                    </a:cubicBezTo>
                    <a:cubicBezTo>
                      <a:pt x="279" y="58"/>
                      <a:pt x="283" y="57"/>
                      <a:pt x="288" y="68"/>
                    </a:cubicBezTo>
                    <a:cubicBezTo>
                      <a:pt x="289" y="70"/>
                      <a:pt x="293" y="70"/>
                      <a:pt x="295" y="70"/>
                    </a:cubicBezTo>
                    <a:cubicBezTo>
                      <a:pt x="298" y="83"/>
                      <a:pt x="316" y="81"/>
                      <a:pt x="328" y="84"/>
                    </a:cubicBezTo>
                    <a:cubicBezTo>
                      <a:pt x="340" y="84"/>
                      <a:pt x="340" y="84"/>
                      <a:pt x="340" y="84"/>
                    </a:cubicBezTo>
                    <a:cubicBezTo>
                      <a:pt x="343" y="85"/>
                      <a:pt x="350" y="89"/>
                      <a:pt x="354" y="89"/>
                    </a:cubicBezTo>
                    <a:cubicBezTo>
                      <a:pt x="354" y="89"/>
                      <a:pt x="354" y="89"/>
                      <a:pt x="354" y="89"/>
                    </a:cubicBezTo>
                    <a:cubicBezTo>
                      <a:pt x="355" y="89"/>
                      <a:pt x="356" y="89"/>
                      <a:pt x="357" y="89"/>
                    </a:cubicBezTo>
                    <a:cubicBezTo>
                      <a:pt x="364" y="89"/>
                      <a:pt x="373" y="104"/>
                      <a:pt x="381" y="106"/>
                    </a:cubicBezTo>
                    <a:cubicBezTo>
                      <a:pt x="381" y="111"/>
                      <a:pt x="386" y="125"/>
                      <a:pt x="389" y="130"/>
                    </a:cubicBezTo>
                    <a:cubicBezTo>
                      <a:pt x="391" y="134"/>
                      <a:pt x="397" y="134"/>
                      <a:pt x="397" y="139"/>
                    </a:cubicBezTo>
                    <a:cubicBezTo>
                      <a:pt x="390" y="148"/>
                      <a:pt x="377" y="152"/>
                      <a:pt x="377" y="165"/>
                    </a:cubicBezTo>
                    <a:cubicBezTo>
                      <a:pt x="377" y="170"/>
                      <a:pt x="381" y="169"/>
                      <a:pt x="383" y="170"/>
                    </a:cubicBezTo>
                    <a:cubicBezTo>
                      <a:pt x="387" y="172"/>
                      <a:pt x="390" y="176"/>
                      <a:pt x="390" y="180"/>
                    </a:cubicBezTo>
                    <a:cubicBezTo>
                      <a:pt x="401" y="180"/>
                      <a:pt x="401" y="180"/>
                      <a:pt x="401" y="180"/>
                    </a:cubicBezTo>
                    <a:cubicBezTo>
                      <a:pt x="401" y="182"/>
                      <a:pt x="402" y="185"/>
                      <a:pt x="403" y="185"/>
                    </a:cubicBezTo>
                    <a:cubicBezTo>
                      <a:pt x="405" y="185"/>
                      <a:pt x="407" y="182"/>
                      <a:pt x="408" y="180"/>
                    </a:cubicBezTo>
                    <a:cubicBezTo>
                      <a:pt x="413" y="173"/>
                      <a:pt x="418" y="164"/>
                      <a:pt x="425" y="164"/>
                    </a:cubicBezTo>
                    <a:cubicBezTo>
                      <a:pt x="433" y="164"/>
                      <a:pt x="449" y="172"/>
                      <a:pt x="454" y="175"/>
                    </a:cubicBezTo>
                    <a:cubicBezTo>
                      <a:pt x="458" y="178"/>
                      <a:pt x="462" y="177"/>
                      <a:pt x="463" y="180"/>
                    </a:cubicBezTo>
                    <a:cubicBezTo>
                      <a:pt x="464" y="184"/>
                      <a:pt x="464" y="187"/>
                      <a:pt x="464" y="191"/>
                    </a:cubicBezTo>
                    <a:cubicBezTo>
                      <a:pt x="467" y="191"/>
                      <a:pt x="467" y="191"/>
                      <a:pt x="467" y="191"/>
                    </a:cubicBezTo>
                    <a:cubicBezTo>
                      <a:pt x="471" y="190"/>
                      <a:pt x="472" y="186"/>
                      <a:pt x="476" y="186"/>
                    </a:cubicBezTo>
                    <a:cubicBezTo>
                      <a:pt x="486" y="186"/>
                      <a:pt x="487" y="194"/>
                      <a:pt x="496" y="194"/>
                    </a:cubicBezTo>
                    <a:cubicBezTo>
                      <a:pt x="513" y="191"/>
                      <a:pt x="513" y="191"/>
                      <a:pt x="513" y="191"/>
                    </a:cubicBezTo>
                    <a:cubicBezTo>
                      <a:pt x="521" y="193"/>
                      <a:pt x="529" y="196"/>
                      <a:pt x="534" y="198"/>
                    </a:cubicBezTo>
                    <a:cubicBezTo>
                      <a:pt x="538" y="205"/>
                      <a:pt x="551" y="217"/>
                      <a:pt x="558" y="220"/>
                    </a:cubicBezTo>
                    <a:cubicBezTo>
                      <a:pt x="565" y="221"/>
                      <a:pt x="569" y="219"/>
                      <a:pt x="575" y="220"/>
                    </a:cubicBezTo>
                    <a:cubicBezTo>
                      <a:pt x="584" y="223"/>
                      <a:pt x="586" y="232"/>
                      <a:pt x="586" y="242"/>
                    </a:cubicBezTo>
                    <a:cubicBezTo>
                      <a:pt x="586" y="274"/>
                      <a:pt x="568" y="283"/>
                      <a:pt x="556" y="301"/>
                    </a:cubicBezTo>
                    <a:cubicBezTo>
                      <a:pt x="553" y="305"/>
                      <a:pt x="551" y="306"/>
                      <a:pt x="549" y="310"/>
                    </a:cubicBezTo>
                    <a:cubicBezTo>
                      <a:pt x="544" y="317"/>
                      <a:pt x="540" y="317"/>
                      <a:pt x="535" y="322"/>
                    </a:cubicBezTo>
                    <a:cubicBezTo>
                      <a:pt x="529" y="328"/>
                      <a:pt x="535" y="343"/>
                      <a:pt x="535" y="353"/>
                    </a:cubicBezTo>
                    <a:cubicBezTo>
                      <a:pt x="535" y="361"/>
                      <a:pt x="532" y="369"/>
                      <a:pt x="532" y="374"/>
                    </a:cubicBezTo>
                    <a:cubicBezTo>
                      <a:pt x="532" y="377"/>
                      <a:pt x="530" y="378"/>
                      <a:pt x="530" y="380"/>
                    </a:cubicBezTo>
                    <a:cubicBezTo>
                      <a:pt x="528" y="382"/>
                      <a:pt x="524" y="386"/>
                      <a:pt x="524" y="390"/>
                    </a:cubicBezTo>
                    <a:cubicBezTo>
                      <a:pt x="524" y="394"/>
                      <a:pt x="523" y="403"/>
                      <a:pt x="522" y="405"/>
                    </a:cubicBezTo>
                    <a:cubicBezTo>
                      <a:pt x="515" y="415"/>
                      <a:pt x="513" y="419"/>
                      <a:pt x="506" y="428"/>
                    </a:cubicBezTo>
                    <a:cubicBezTo>
                      <a:pt x="505" y="431"/>
                      <a:pt x="505" y="436"/>
                      <a:pt x="504" y="438"/>
                    </a:cubicBezTo>
                    <a:cubicBezTo>
                      <a:pt x="502" y="443"/>
                      <a:pt x="492" y="449"/>
                      <a:pt x="485" y="449"/>
                    </a:cubicBezTo>
                    <a:cubicBezTo>
                      <a:pt x="476" y="449"/>
                      <a:pt x="470" y="449"/>
                      <a:pt x="463" y="452"/>
                    </a:cubicBezTo>
                    <a:cubicBezTo>
                      <a:pt x="461" y="453"/>
                      <a:pt x="460" y="455"/>
                      <a:pt x="459" y="457"/>
                    </a:cubicBezTo>
                    <a:cubicBezTo>
                      <a:pt x="448" y="467"/>
                      <a:pt x="437" y="461"/>
                      <a:pt x="429" y="474"/>
                    </a:cubicBezTo>
                    <a:cubicBezTo>
                      <a:pt x="426" y="479"/>
                      <a:pt x="420" y="479"/>
                      <a:pt x="416" y="483"/>
                    </a:cubicBezTo>
                    <a:cubicBezTo>
                      <a:pt x="411" y="489"/>
                      <a:pt x="412" y="495"/>
                      <a:pt x="412" y="503"/>
                    </a:cubicBezTo>
                    <a:cubicBezTo>
                      <a:pt x="412" y="524"/>
                      <a:pt x="412" y="524"/>
                      <a:pt x="412" y="524"/>
                    </a:cubicBezTo>
                    <a:cubicBezTo>
                      <a:pt x="403" y="528"/>
                      <a:pt x="398" y="536"/>
                      <a:pt x="394" y="545"/>
                    </a:cubicBezTo>
                    <a:cubicBezTo>
                      <a:pt x="394" y="545"/>
                      <a:pt x="394" y="545"/>
                      <a:pt x="394" y="545"/>
                    </a:cubicBezTo>
                    <a:cubicBezTo>
                      <a:pt x="391" y="550"/>
                      <a:pt x="391" y="553"/>
                      <a:pt x="388" y="559"/>
                    </a:cubicBezTo>
                    <a:cubicBezTo>
                      <a:pt x="380" y="571"/>
                      <a:pt x="371" y="572"/>
                      <a:pt x="364" y="584"/>
                    </a:cubicBezTo>
                    <a:cubicBezTo>
                      <a:pt x="355" y="597"/>
                      <a:pt x="351" y="619"/>
                      <a:pt x="331" y="619"/>
                    </a:cubicBezTo>
                    <a:cubicBezTo>
                      <a:pt x="324" y="619"/>
                      <a:pt x="314" y="614"/>
                      <a:pt x="311" y="614"/>
                    </a:cubicBezTo>
                    <a:cubicBezTo>
                      <a:pt x="305" y="614"/>
                      <a:pt x="299" y="609"/>
                      <a:pt x="293" y="609"/>
                    </a:cubicBezTo>
                    <a:cubicBezTo>
                      <a:pt x="291" y="609"/>
                      <a:pt x="289" y="610"/>
                      <a:pt x="289" y="611"/>
                    </a:cubicBezTo>
                    <a:cubicBezTo>
                      <a:pt x="289" y="615"/>
                      <a:pt x="296" y="617"/>
                      <a:pt x="297" y="619"/>
                    </a:cubicBezTo>
                    <a:cubicBezTo>
                      <a:pt x="300" y="622"/>
                      <a:pt x="300" y="627"/>
                      <a:pt x="302" y="632"/>
                    </a:cubicBezTo>
                    <a:cubicBezTo>
                      <a:pt x="304" y="637"/>
                      <a:pt x="311" y="637"/>
                      <a:pt x="311" y="642"/>
                    </a:cubicBezTo>
                    <a:cubicBezTo>
                      <a:pt x="311" y="647"/>
                      <a:pt x="311" y="650"/>
                      <a:pt x="308" y="654"/>
                    </a:cubicBezTo>
                    <a:cubicBezTo>
                      <a:pt x="304" y="660"/>
                      <a:pt x="301" y="663"/>
                      <a:pt x="297" y="667"/>
                    </a:cubicBezTo>
                    <a:cubicBezTo>
                      <a:pt x="289" y="675"/>
                      <a:pt x="280" y="673"/>
                      <a:pt x="270" y="676"/>
                    </a:cubicBezTo>
                    <a:cubicBezTo>
                      <a:pt x="263" y="678"/>
                      <a:pt x="248" y="673"/>
                      <a:pt x="244" y="677"/>
                    </a:cubicBezTo>
                    <a:cubicBezTo>
                      <a:pt x="238" y="683"/>
                      <a:pt x="243" y="696"/>
                      <a:pt x="240" y="703"/>
                    </a:cubicBezTo>
                    <a:cubicBezTo>
                      <a:pt x="240" y="702"/>
                      <a:pt x="240" y="702"/>
                      <a:pt x="240" y="702"/>
                    </a:cubicBezTo>
                    <a:cubicBezTo>
                      <a:pt x="240" y="703"/>
                      <a:pt x="240" y="706"/>
                      <a:pt x="240" y="707"/>
                    </a:cubicBezTo>
                    <a:cubicBezTo>
                      <a:pt x="240" y="709"/>
                      <a:pt x="233" y="712"/>
                      <a:pt x="229" y="712"/>
                    </a:cubicBezTo>
                    <a:cubicBezTo>
                      <a:pt x="220" y="712"/>
                      <a:pt x="218" y="706"/>
                      <a:pt x="210" y="706"/>
                    </a:cubicBezTo>
                    <a:cubicBezTo>
                      <a:pt x="207" y="706"/>
                      <a:pt x="205" y="709"/>
                      <a:pt x="205" y="711"/>
                    </a:cubicBezTo>
                    <a:cubicBezTo>
                      <a:pt x="205" y="717"/>
                      <a:pt x="211" y="729"/>
                      <a:pt x="214" y="729"/>
                    </a:cubicBezTo>
                    <a:cubicBezTo>
                      <a:pt x="217" y="729"/>
                      <a:pt x="219" y="726"/>
                      <a:pt x="221" y="726"/>
                    </a:cubicBezTo>
                    <a:cubicBezTo>
                      <a:pt x="222" y="728"/>
                      <a:pt x="225" y="728"/>
                      <a:pt x="225" y="730"/>
                    </a:cubicBezTo>
                    <a:cubicBezTo>
                      <a:pt x="225" y="733"/>
                      <a:pt x="221" y="736"/>
                      <a:pt x="220" y="736"/>
                    </a:cubicBezTo>
                    <a:cubicBezTo>
                      <a:pt x="215" y="736"/>
                      <a:pt x="213" y="732"/>
                      <a:pt x="209" y="732"/>
                    </a:cubicBezTo>
                    <a:cubicBezTo>
                      <a:pt x="209" y="737"/>
                      <a:pt x="211" y="738"/>
                      <a:pt x="214" y="739"/>
                    </a:cubicBezTo>
                    <a:cubicBezTo>
                      <a:pt x="206" y="747"/>
                      <a:pt x="206" y="755"/>
                      <a:pt x="203" y="766"/>
                    </a:cubicBezTo>
                    <a:cubicBezTo>
                      <a:pt x="202" y="770"/>
                      <a:pt x="194" y="771"/>
                      <a:pt x="191" y="771"/>
                    </a:cubicBezTo>
                    <a:cubicBezTo>
                      <a:pt x="184" y="773"/>
                      <a:pt x="178" y="779"/>
                      <a:pt x="178" y="787"/>
                    </a:cubicBezTo>
                    <a:cubicBezTo>
                      <a:pt x="178" y="804"/>
                      <a:pt x="198" y="798"/>
                      <a:pt x="198" y="811"/>
                    </a:cubicBezTo>
                    <a:cubicBezTo>
                      <a:pt x="198" y="824"/>
                      <a:pt x="187" y="825"/>
                      <a:pt x="181" y="831"/>
                    </a:cubicBezTo>
                    <a:cubicBezTo>
                      <a:pt x="177" y="835"/>
                      <a:pt x="178" y="841"/>
                      <a:pt x="176" y="846"/>
                    </a:cubicBezTo>
                    <a:cubicBezTo>
                      <a:pt x="173" y="852"/>
                      <a:pt x="166" y="850"/>
                      <a:pt x="162" y="854"/>
                    </a:cubicBezTo>
                    <a:cubicBezTo>
                      <a:pt x="156" y="859"/>
                      <a:pt x="154" y="865"/>
                      <a:pt x="154" y="874"/>
                    </a:cubicBezTo>
                    <a:cubicBezTo>
                      <a:pt x="154" y="878"/>
                      <a:pt x="158" y="883"/>
                      <a:pt x="161" y="884"/>
                    </a:cubicBezTo>
                    <a:cubicBezTo>
                      <a:pt x="169" y="888"/>
                      <a:pt x="168" y="908"/>
                      <a:pt x="174" y="914"/>
                    </a:cubicBezTo>
                    <a:cubicBezTo>
                      <a:pt x="184" y="924"/>
                      <a:pt x="196" y="928"/>
                      <a:pt x="207" y="934"/>
                    </a:cubicBezTo>
                    <a:cubicBezTo>
                      <a:pt x="206" y="936"/>
                      <a:pt x="203" y="935"/>
                      <a:pt x="200" y="935"/>
                    </a:cubicBezTo>
                    <a:cubicBezTo>
                      <a:pt x="194" y="935"/>
                      <a:pt x="183" y="943"/>
                      <a:pt x="179" y="943"/>
                    </a:cubicBezTo>
                    <a:cubicBezTo>
                      <a:pt x="176" y="943"/>
                      <a:pt x="176" y="943"/>
                      <a:pt x="174" y="943"/>
                    </a:cubicBezTo>
                    <a:cubicBezTo>
                      <a:pt x="173" y="943"/>
                      <a:pt x="171" y="945"/>
                      <a:pt x="169" y="945"/>
                    </a:cubicBezTo>
                    <a:cubicBezTo>
                      <a:pt x="165" y="945"/>
                      <a:pt x="162" y="945"/>
                      <a:pt x="157" y="945"/>
                    </a:cubicBezTo>
                    <a:cubicBezTo>
                      <a:pt x="147" y="945"/>
                      <a:pt x="151" y="933"/>
                      <a:pt x="143" y="931"/>
                    </a:cubicBezTo>
                    <a:cubicBezTo>
                      <a:pt x="137" y="929"/>
                      <a:pt x="127" y="929"/>
                      <a:pt x="127" y="921"/>
                    </a:cubicBezTo>
                    <a:cubicBezTo>
                      <a:pt x="124" y="921"/>
                      <a:pt x="122" y="921"/>
                      <a:pt x="119" y="921"/>
                    </a:cubicBezTo>
                    <a:cubicBezTo>
                      <a:pt x="115" y="921"/>
                      <a:pt x="114" y="917"/>
                      <a:pt x="114" y="915"/>
                    </a:cubicBezTo>
                    <a:cubicBezTo>
                      <a:pt x="102" y="915"/>
                      <a:pt x="98" y="909"/>
                      <a:pt x="92" y="903"/>
                    </a:cubicBezTo>
                    <a:cubicBezTo>
                      <a:pt x="91" y="902"/>
                      <a:pt x="88" y="900"/>
                      <a:pt x="88" y="899"/>
                    </a:cubicBezTo>
                    <a:cubicBezTo>
                      <a:pt x="88" y="895"/>
                      <a:pt x="96" y="895"/>
                      <a:pt x="97" y="891"/>
                    </a:cubicBezTo>
                    <a:cubicBezTo>
                      <a:pt x="95" y="891"/>
                      <a:pt x="94" y="890"/>
                      <a:pt x="93" y="889"/>
                    </a:cubicBezTo>
                    <a:cubicBezTo>
                      <a:pt x="94" y="887"/>
                      <a:pt x="96" y="884"/>
                      <a:pt x="96" y="882"/>
                    </a:cubicBezTo>
                    <a:cubicBezTo>
                      <a:pt x="96" y="871"/>
                      <a:pt x="84" y="873"/>
                      <a:pt x="84" y="863"/>
                    </a:cubicBezTo>
                    <a:cubicBezTo>
                      <a:pt x="84" y="860"/>
                      <a:pt x="84" y="859"/>
                      <a:pt x="84" y="857"/>
                    </a:cubicBezTo>
                    <a:cubicBezTo>
                      <a:pt x="84" y="848"/>
                      <a:pt x="78" y="832"/>
                      <a:pt x="78" y="825"/>
                    </a:cubicBezTo>
                    <a:cubicBezTo>
                      <a:pt x="78" y="817"/>
                      <a:pt x="88" y="814"/>
                      <a:pt x="88" y="807"/>
                    </a:cubicBezTo>
                    <a:cubicBezTo>
                      <a:pt x="88" y="803"/>
                      <a:pt x="83" y="796"/>
                      <a:pt x="82" y="791"/>
                    </a:cubicBezTo>
                    <a:cubicBezTo>
                      <a:pt x="82" y="787"/>
                      <a:pt x="82" y="787"/>
                      <a:pt x="82" y="787"/>
                    </a:cubicBezTo>
                    <a:cubicBezTo>
                      <a:pt x="82" y="787"/>
                      <a:pt x="82" y="787"/>
                      <a:pt x="82" y="787"/>
                    </a:cubicBezTo>
                    <a:cubicBezTo>
                      <a:pt x="82" y="784"/>
                      <a:pt x="84" y="782"/>
                      <a:pt x="86" y="782"/>
                    </a:cubicBezTo>
                    <a:cubicBezTo>
                      <a:pt x="94" y="782"/>
                      <a:pt x="91" y="790"/>
                      <a:pt x="98" y="790"/>
                    </a:cubicBezTo>
                    <a:cubicBezTo>
                      <a:pt x="112" y="725"/>
                      <a:pt x="112" y="725"/>
                      <a:pt x="112" y="725"/>
                    </a:cubicBezTo>
                    <a:cubicBezTo>
                      <a:pt x="112" y="718"/>
                      <a:pt x="112" y="718"/>
                      <a:pt x="112" y="718"/>
                    </a:cubicBezTo>
                    <a:cubicBezTo>
                      <a:pt x="111" y="718"/>
                      <a:pt x="109" y="717"/>
                      <a:pt x="108" y="718"/>
                    </a:cubicBezTo>
                    <a:cubicBezTo>
                      <a:pt x="105" y="719"/>
                      <a:pt x="105" y="723"/>
                      <a:pt x="102" y="723"/>
                    </a:cubicBezTo>
                    <a:cubicBezTo>
                      <a:pt x="98" y="723"/>
                      <a:pt x="95" y="713"/>
                      <a:pt x="95" y="708"/>
                    </a:cubicBezTo>
                    <a:cubicBezTo>
                      <a:pt x="95" y="699"/>
                      <a:pt x="98" y="696"/>
                      <a:pt x="100" y="688"/>
                    </a:cubicBezTo>
                    <a:cubicBezTo>
                      <a:pt x="103" y="688"/>
                      <a:pt x="104" y="687"/>
                      <a:pt x="104" y="685"/>
                    </a:cubicBezTo>
                    <a:cubicBezTo>
                      <a:pt x="104" y="683"/>
                      <a:pt x="102" y="680"/>
                      <a:pt x="102" y="680"/>
                    </a:cubicBezTo>
                    <a:cubicBezTo>
                      <a:pt x="100" y="680"/>
                      <a:pt x="99" y="668"/>
                      <a:pt x="99" y="665"/>
                    </a:cubicBezTo>
                    <a:cubicBezTo>
                      <a:pt x="99" y="655"/>
                      <a:pt x="106" y="645"/>
                      <a:pt x="109" y="639"/>
                    </a:cubicBezTo>
                    <a:cubicBezTo>
                      <a:pt x="111" y="635"/>
                      <a:pt x="112" y="629"/>
                      <a:pt x="114" y="626"/>
                    </a:cubicBezTo>
                    <a:cubicBezTo>
                      <a:pt x="116" y="624"/>
                      <a:pt x="118" y="625"/>
                      <a:pt x="118" y="623"/>
                    </a:cubicBezTo>
                    <a:cubicBezTo>
                      <a:pt x="121" y="613"/>
                      <a:pt x="121" y="605"/>
                      <a:pt x="124" y="595"/>
                    </a:cubicBezTo>
                    <a:cubicBezTo>
                      <a:pt x="124" y="562"/>
                      <a:pt x="124" y="562"/>
                      <a:pt x="124" y="562"/>
                    </a:cubicBezTo>
                    <a:cubicBezTo>
                      <a:pt x="121" y="554"/>
                      <a:pt x="126" y="548"/>
                      <a:pt x="126" y="541"/>
                    </a:cubicBezTo>
                    <a:cubicBezTo>
                      <a:pt x="126" y="524"/>
                      <a:pt x="136" y="513"/>
                      <a:pt x="136" y="498"/>
                    </a:cubicBezTo>
                    <a:cubicBezTo>
                      <a:pt x="136" y="497"/>
                      <a:pt x="136" y="495"/>
                      <a:pt x="136" y="494"/>
                    </a:cubicBezTo>
                    <a:cubicBezTo>
                      <a:pt x="136" y="491"/>
                      <a:pt x="138" y="483"/>
                      <a:pt x="139" y="478"/>
                    </a:cubicBezTo>
                    <a:cubicBezTo>
                      <a:pt x="139" y="465"/>
                      <a:pt x="139" y="465"/>
                      <a:pt x="139" y="459"/>
                    </a:cubicBezTo>
                    <a:cubicBezTo>
                      <a:pt x="139" y="453"/>
                      <a:pt x="143" y="441"/>
                      <a:pt x="143" y="434"/>
                    </a:cubicBezTo>
                    <a:cubicBezTo>
                      <a:pt x="143" y="429"/>
                      <a:pt x="141" y="403"/>
                      <a:pt x="140" y="399"/>
                    </a:cubicBezTo>
                    <a:cubicBezTo>
                      <a:pt x="136" y="388"/>
                      <a:pt x="128" y="381"/>
                      <a:pt x="121" y="377"/>
                    </a:cubicBezTo>
                    <a:cubicBezTo>
                      <a:pt x="114" y="374"/>
                      <a:pt x="109" y="375"/>
                      <a:pt x="104" y="370"/>
                    </a:cubicBezTo>
                    <a:cubicBezTo>
                      <a:pt x="99" y="365"/>
                      <a:pt x="96" y="363"/>
                      <a:pt x="90" y="362"/>
                    </a:cubicBezTo>
                    <a:cubicBezTo>
                      <a:pt x="78" y="358"/>
                      <a:pt x="72" y="351"/>
                      <a:pt x="64" y="343"/>
                    </a:cubicBezTo>
                    <a:cubicBezTo>
                      <a:pt x="60" y="340"/>
                      <a:pt x="62" y="335"/>
                      <a:pt x="62" y="330"/>
                    </a:cubicBezTo>
                    <a:cubicBezTo>
                      <a:pt x="62" y="323"/>
                      <a:pt x="55" y="319"/>
                      <a:pt x="53" y="313"/>
                    </a:cubicBezTo>
                    <a:cubicBezTo>
                      <a:pt x="50" y="302"/>
                      <a:pt x="41" y="294"/>
                      <a:pt x="38" y="285"/>
                    </a:cubicBezTo>
                    <a:cubicBezTo>
                      <a:pt x="35" y="275"/>
                      <a:pt x="32" y="269"/>
                      <a:pt x="28" y="261"/>
                    </a:cubicBezTo>
                    <a:cubicBezTo>
                      <a:pt x="27" y="258"/>
                      <a:pt x="24" y="259"/>
                      <a:pt x="23" y="257"/>
                    </a:cubicBezTo>
                    <a:cubicBezTo>
                      <a:pt x="20" y="254"/>
                      <a:pt x="19" y="248"/>
                      <a:pt x="17" y="245"/>
                    </a:cubicBezTo>
                    <a:cubicBezTo>
                      <a:pt x="16" y="242"/>
                      <a:pt x="12" y="243"/>
                      <a:pt x="11" y="242"/>
                    </a:cubicBezTo>
                    <a:cubicBezTo>
                      <a:pt x="6" y="237"/>
                      <a:pt x="0" y="228"/>
                      <a:pt x="0" y="220"/>
                    </a:cubicBezTo>
                    <a:cubicBezTo>
                      <a:pt x="0" y="215"/>
                      <a:pt x="3" y="209"/>
                      <a:pt x="5" y="207"/>
                    </a:cubicBezTo>
                    <a:cubicBezTo>
                      <a:pt x="8" y="200"/>
                      <a:pt x="16" y="198"/>
                      <a:pt x="18" y="191"/>
                    </a:cubicBezTo>
                    <a:cubicBezTo>
                      <a:pt x="14" y="189"/>
                      <a:pt x="15" y="191"/>
                      <a:pt x="12" y="191"/>
                    </a:cubicBezTo>
                    <a:cubicBezTo>
                      <a:pt x="5" y="191"/>
                      <a:pt x="5" y="182"/>
                      <a:pt x="5" y="176"/>
                    </a:cubicBezTo>
                    <a:cubicBezTo>
                      <a:pt x="5" y="166"/>
                      <a:pt x="16" y="168"/>
                      <a:pt x="14" y="148"/>
                    </a:cubicBezTo>
                    <a:cubicBezTo>
                      <a:pt x="26" y="148"/>
                      <a:pt x="29" y="136"/>
                      <a:pt x="32" y="129"/>
                    </a:cubicBezTo>
                    <a:cubicBezTo>
                      <a:pt x="37" y="119"/>
                      <a:pt x="49" y="123"/>
                      <a:pt x="51" y="111"/>
                    </a:cubicBezTo>
                    <a:cubicBezTo>
                      <a:pt x="49" y="110"/>
                      <a:pt x="47" y="107"/>
                      <a:pt x="47" y="106"/>
                    </a:cubicBezTo>
                    <a:cubicBezTo>
                      <a:pt x="49" y="103"/>
                      <a:pt x="49" y="103"/>
                      <a:pt x="49" y="10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49" name="Freeform 21"/>
              <p:cNvSpPr/>
              <p:nvPr/>
            </p:nvSpPr>
            <p:spPr bwMode="auto">
              <a:xfrm>
                <a:off x="7484867" y="2474372"/>
                <a:ext cx="13936" cy="14203"/>
              </a:xfrm>
              <a:custGeom>
                <a:avLst/>
                <a:gdLst/>
                <a:ahLst/>
                <a:cxnLst>
                  <a:cxn ang="0">
                    <a:pos x="9" y="4"/>
                  </a:cxn>
                  <a:cxn ang="0">
                    <a:pos x="9" y="0"/>
                  </a:cxn>
                  <a:cxn ang="0">
                    <a:pos x="5" y="0"/>
                  </a:cxn>
                  <a:cxn ang="0">
                    <a:pos x="0" y="9"/>
                  </a:cxn>
                  <a:cxn ang="0">
                    <a:pos x="4" y="9"/>
                  </a:cxn>
                  <a:cxn ang="0">
                    <a:pos x="9" y="4"/>
                  </a:cxn>
                </a:cxnLst>
                <a:rect l="0" t="0" r="r" b="b"/>
                <a:pathLst>
                  <a:path w="9" h="11">
                    <a:moveTo>
                      <a:pt x="9" y="4"/>
                    </a:moveTo>
                    <a:cubicBezTo>
                      <a:pt x="9" y="0"/>
                      <a:pt x="9" y="0"/>
                      <a:pt x="9" y="0"/>
                    </a:cubicBezTo>
                    <a:cubicBezTo>
                      <a:pt x="8" y="0"/>
                      <a:pt x="6" y="0"/>
                      <a:pt x="5" y="0"/>
                    </a:cubicBezTo>
                    <a:cubicBezTo>
                      <a:pt x="2" y="0"/>
                      <a:pt x="0" y="5"/>
                      <a:pt x="0" y="9"/>
                    </a:cubicBezTo>
                    <a:cubicBezTo>
                      <a:pt x="0" y="11"/>
                      <a:pt x="2" y="9"/>
                      <a:pt x="4" y="9"/>
                    </a:cubicBezTo>
                    <a:cubicBezTo>
                      <a:pt x="6" y="9"/>
                      <a:pt x="8" y="5"/>
                      <a:pt x="9" y="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50" name="Freeform 39"/>
              <p:cNvSpPr/>
              <p:nvPr/>
            </p:nvSpPr>
            <p:spPr bwMode="auto">
              <a:xfrm>
                <a:off x="8176443" y="1330281"/>
                <a:ext cx="186395" cy="77325"/>
              </a:xfrm>
              <a:custGeom>
                <a:avLst/>
                <a:gdLst/>
                <a:ahLst/>
                <a:cxnLst>
                  <a:cxn ang="0">
                    <a:pos x="127" y="31"/>
                  </a:cxn>
                  <a:cxn ang="0">
                    <a:pos x="108" y="47"/>
                  </a:cxn>
                  <a:cxn ang="0">
                    <a:pos x="74" y="58"/>
                  </a:cxn>
                  <a:cxn ang="0">
                    <a:pos x="34" y="50"/>
                  </a:cxn>
                  <a:cxn ang="0">
                    <a:pos x="14" y="42"/>
                  </a:cxn>
                  <a:cxn ang="0">
                    <a:pos x="18" y="40"/>
                  </a:cxn>
                  <a:cxn ang="0">
                    <a:pos x="21" y="27"/>
                  </a:cxn>
                  <a:cxn ang="0">
                    <a:pos x="2" y="25"/>
                  </a:cxn>
                  <a:cxn ang="0">
                    <a:pos x="25" y="21"/>
                  </a:cxn>
                  <a:cxn ang="0">
                    <a:pos x="23" y="18"/>
                  </a:cxn>
                  <a:cxn ang="0">
                    <a:pos x="0" y="8"/>
                  </a:cxn>
                  <a:cxn ang="0">
                    <a:pos x="9" y="9"/>
                  </a:cxn>
                  <a:cxn ang="0">
                    <a:pos x="9" y="5"/>
                  </a:cxn>
                  <a:cxn ang="0">
                    <a:pos x="17" y="0"/>
                  </a:cxn>
                  <a:cxn ang="0">
                    <a:pos x="21" y="0"/>
                  </a:cxn>
                  <a:cxn ang="0">
                    <a:pos x="23" y="7"/>
                  </a:cxn>
                  <a:cxn ang="0">
                    <a:pos x="30" y="16"/>
                  </a:cxn>
                  <a:cxn ang="0">
                    <a:pos x="38" y="13"/>
                  </a:cxn>
                  <a:cxn ang="0">
                    <a:pos x="38" y="8"/>
                  </a:cxn>
                  <a:cxn ang="0">
                    <a:pos x="44" y="12"/>
                  </a:cxn>
                  <a:cxn ang="0">
                    <a:pos x="54" y="9"/>
                  </a:cxn>
                  <a:cxn ang="0">
                    <a:pos x="60" y="12"/>
                  </a:cxn>
                  <a:cxn ang="0">
                    <a:pos x="60" y="8"/>
                  </a:cxn>
                  <a:cxn ang="0">
                    <a:pos x="74" y="9"/>
                  </a:cxn>
                  <a:cxn ang="0">
                    <a:pos x="89" y="8"/>
                  </a:cxn>
                  <a:cxn ang="0">
                    <a:pos x="91" y="1"/>
                  </a:cxn>
                  <a:cxn ang="0">
                    <a:pos x="96" y="1"/>
                  </a:cxn>
                  <a:cxn ang="0">
                    <a:pos x="104" y="7"/>
                  </a:cxn>
                  <a:cxn ang="0">
                    <a:pos x="115" y="4"/>
                  </a:cxn>
                  <a:cxn ang="0">
                    <a:pos x="112" y="8"/>
                  </a:cxn>
                  <a:cxn ang="0">
                    <a:pos x="128" y="30"/>
                  </a:cxn>
                  <a:cxn ang="0">
                    <a:pos x="127" y="31"/>
                  </a:cxn>
                </a:cxnLst>
                <a:rect l="0" t="0" r="r" b="b"/>
                <a:pathLst>
                  <a:path w="128" h="58">
                    <a:moveTo>
                      <a:pt x="127" y="31"/>
                    </a:moveTo>
                    <a:cubicBezTo>
                      <a:pt x="124" y="38"/>
                      <a:pt x="113" y="45"/>
                      <a:pt x="108" y="47"/>
                    </a:cubicBezTo>
                    <a:cubicBezTo>
                      <a:pt x="97" y="51"/>
                      <a:pt x="89" y="58"/>
                      <a:pt x="74" y="58"/>
                    </a:cubicBezTo>
                    <a:cubicBezTo>
                      <a:pt x="57" y="58"/>
                      <a:pt x="46" y="54"/>
                      <a:pt x="34" y="50"/>
                    </a:cubicBezTo>
                    <a:cubicBezTo>
                      <a:pt x="28" y="49"/>
                      <a:pt x="24" y="42"/>
                      <a:pt x="14" y="42"/>
                    </a:cubicBezTo>
                    <a:cubicBezTo>
                      <a:pt x="16" y="41"/>
                      <a:pt x="17" y="40"/>
                      <a:pt x="18" y="40"/>
                    </a:cubicBezTo>
                    <a:cubicBezTo>
                      <a:pt x="18" y="34"/>
                      <a:pt x="20" y="32"/>
                      <a:pt x="21" y="27"/>
                    </a:cubicBezTo>
                    <a:cubicBezTo>
                      <a:pt x="14" y="25"/>
                      <a:pt x="6" y="30"/>
                      <a:pt x="2" y="25"/>
                    </a:cubicBezTo>
                    <a:cubicBezTo>
                      <a:pt x="8" y="25"/>
                      <a:pt x="20" y="23"/>
                      <a:pt x="25" y="21"/>
                    </a:cubicBezTo>
                    <a:cubicBezTo>
                      <a:pt x="23" y="20"/>
                      <a:pt x="23" y="19"/>
                      <a:pt x="23" y="18"/>
                    </a:cubicBezTo>
                    <a:cubicBezTo>
                      <a:pt x="18" y="18"/>
                      <a:pt x="1" y="13"/>
                      <a:pt x="0" y="8"/>
                    </a:cubicBezTo>
                    <a:cubicBezTo>
                      <a:pt x="4" y="7"/>
                      <a:pt x="7" y="8"/>
                      <a:pt x="9" y="9"/>
                    </a:cubicBezTo>
                    <a:cubicBezTo>
                      <a:pt x="9" y="8"/>
                      <a:pt x="9" y="7"/>
                      <a:pt x="9" y="5"/>
                    </a:cubicBezTo>
                    <a:cubicBezTo>
                      <a:pt x="13" y="5"/>
                      <a:pt x="14" y="0"/>
                      <a:pt x="17" y="0"/>
                    </a:cubicBezTo>
                    <a:cubicBezTo>
                      <a:pt x="18" y="0"/>
                      <a:pt x="19" y="0"/>
                      <a:pt x="21" y="0"/>
                    </a:cubicBezTo>
                    <a:cubicBezTo>
                      <a:pt x="21" y="3"/>
                      <a:pt x="23" y="4"/>
                      <a:pt x="23" y="7"/>
                    </a:cubicBezTo>
                    <a:cubicBezTo>
                      <a:pt x="23" y="10"/>
                      <a:pt x="27" y="16"/>
                      <a:pt x="30" y="16"/>
                    </a:cubicBezTo>
                    <a:cubicBezTo>
                      <a:pt x="33" y="16"/>
                      <a:pt x="36" y="14"/>
                      <a:pt x="38" y="13"/>
                    </a:cubicBezTo>
                    <a:cubicBezTo>
                      <a:pt x="37" y="10"/>
                      <a:pt x="37" y="9"/>
                      <a:pt x="38" y="8"/>
                    </a:cubicBezTo>
                    <a:cubicBezTo>
                      <a:pt x="40" y="9"/>
                      <a:pt x="41" y="12"/>
                      <a:pt x="44" y="12"/>
                    </a:cubicBezTo>
                    <a:cubicBezTo>
                      <a:pt x="54" y="9"/>
                      <a:pt x="54" y="9"/>
                      <a:pt x="54" y="9"/>
                    </a:cubicBezTo>
                    <a:cubicBezTo>
                      <a:pt x="58" y="10"/>
                      <a:pt x="59" y="11"/>
                      <a:pt x="60" y="12"/>
                    </a:cubicBezTo>
                    <a:cubicBezTo>
                      <a:pt x="60" y="11"/>
                      <a:pt x="60" y="9"/>
                      <a:pt x="60" y="8"/>
                    </a:cubicBezTo>
                    <a:cubicBezTo>
                      <a:pt x="67" y="8"/>
                      <a:pt x="70" y="9"/>
                      <a:pt x="74" y="9"/>
                    </a:cubicBezTo>
                    <a:cubicBezTo>
                      <a:pt x="80" y="9"/>
                      <a:pt x="85" y="4"/>
                      <a:pt x="89" y="8"/>
                    </a:cubicBezTo>
                    <a:cubicBezTo>
                      <a:pt x="89" y="4"/>
                      <a:pt x="90" y="3"/>
                      <a:pt x="91" y="1"/>
                    </a:cubicBezTo>
                    <a:cubicBezTo>
                      <a:pt x="94" y="2"/>
                      <a:pt x="94" y="2"/>
                      <a:pt x="96" y="1"/>
                    </a:cubicBezTo>
                    <a:cubicBezTo>
                      <a:pt x="96" y="6"/>
                      <a:pt x="100" y="7"/>
                      <a:pt x="104" y="7"/>
                    </a:cubicBezTo>
                    <a:cubicBezTo>
                      <a:pt x="108" y="7"/>
                      <a:pt x="111" y="4"/>
                      <a:pt x="115" y="4"/>
                    </a:cubicBezTo>
                    <a:cubicBezTo>
                      <a:pt x="113" y="5"/>
                      <a:pt x="112" y="7"/>
                      <a:pt x="112" y="8"/>
                    </a:cubicBezTo>
                    <a:cubicBezTo>
                      <a:pt x="112" y="21"/>
                      <a:pt x="128" y="18"/>
                      <a:pt x="128" y="30"/>
                    </a:cubicBezTo>
                    <a:lnTo>
                      <a:pt x="127" y="3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51" name="Freeform 40"/>
              <p:cNvSpPr/>
              <p:nvPr/>
            </p:nvSpPr>
            <p:spPr bwMode="auto">
              <a:xfrm>
                <a:off x="7059819" y="2259757"/>
                <a:ext cx="191621" cy="59966"/>
              </a:xfrm>
              <a:custGeom>
                <a:avLst/>
                <a:gdLst/>
                <a:ahLst/>
                <a:cxnLst>
                  <a:cxn ang="0">
                    <a:pos x="131" y="40"/>
                  </a:cxn>
                  <a:cxn ang="0">
                    <a:pos x="114" y="45"/>
                  </a:cxn>
                  <a:cxn ang="0">
                    <a:pos x="88" y="42"/>
                  </a:cxn>
                  <a:cxn ang="0">
                    <a:pos x="88" y="39"/>
                  </a:cxn>
                  <a:cxn ang="0">
                    <a:pos x="93" y="35"/>
                  </a:cxn>
                  <a:cxn ang="0">
                    <a:pos x="78" y="26"/>
                  </a:cxn>
                  <a:cxn ang="0">
                    <a:pos x="73" y="22"/>
                  </a:cxn>
                  <a:cxn ang="0">
                    <a:pos x="64" y="22"/>
                  </a:cxn>
                  <a:cxn ang="0">
                    <a:pos x="48" y="15"/>
                  </a:cxn>
                  <a:cxn ang="0">
                    <a:pos x="35" y="15"/>
                  </a:cxn>
                  <a:cxn ang="0">
                    <a:pos x="34" y="10"/>
                  </a:cxn>
                  <a:cxn ang="0">
                    <a:pos x="28" y="9"/>
                  </a:cxn>
                  <a:cxn ang="0">
                    <a:pos x="4" y="20"/>
                  </a:cxn>
                  <a:cxn ang="0">
                    <a:pos x="0" y="20"/>
                  </a:cxn>
                  <a:cxn ang="0">
                    <a:pos x="36" y="0"/>
                  </a:cxn>
                  <a:cxn ang="0">
                    <a:pos x="79" y="11"/>
                  </a:cxn>
                  <a:cxn ang="0">
                    <a:pos x="86" y="17"/>
                  </a:cxn>
                  <a:cxn ang="0">
                    <a:pos x="114" y="28"/>
                  </a:cxn>
                  <a:cxn ang="0">
                    <a:pos x="114" y="31"/>
                  </a:cxn>
                  <a:cxn ang="0">
                    <a:pos x="120" y="31"/>
                  </a:cxn>
                  <a:cxn ang="0">
                    <a:pos x="131" y="40"/>
                  </a:cxn>
                </a:cxnLst>
                <a:rect l="0" t="0" r="r" b="b"/>
                <a:pathLst>
                  <a:path w="131" h="45">
                    <a:moveTo>
                      <a:pt x="131" y="40"/>
                    </a:moveTo>
                    <a:cubicBezTo>
                      <a:pt x="127" y="45"/>
                      <a:pt x="119" y="45"/>
                      <a:pt x="114" y="45"/>
                    </a:cubicBezTo>
                    <a:cubicBezTo>
                      <a:pt x="104" y="45"/>
                      <a:pt x="97" y="42"/>
                      <a:pt x="88" y="42"/>
                    </a:cubicBezTo>
                    <a:cubicBezTo>
                      <a:pt x="88" y="41"/>
                      <a:pt x="88" y="40"/>
                      <a:pt x="88" y="39"/>
                    </a:cubicBezTo>
                    <a:cubicBezTo>
                      <a:pt x="90" y="39"/>
                      <a:pt x="92" y="38"/>
                      <a:pt x="93" y="35"/>
                    </a:cubicBezTo>
                    <a:cubicBezTo>
                      <a:pt x="86" y="32"/>
                      <a:pt x="79" y="33"/>
                      <a:pt x="78" y="26"/>
                    </a:cubicBezTo>
                    <a:cubicBezTo>
                      <a:pt x="74" y="26"/>
                      <a:pt x="75" y="23"/>
                      <a:pt x="73" y="22"/>
                    </a:cubicBezTo>
                    <a:cubicBezTo>
                      <a:pt x="69" y="20"/>
                      <a:pt x="67" y="22"/>
                      <a:pt x="64" y="22"/>
                    </a:cubicBezTo>
                    <a:cubicBezTo>
                      <a:pt x="57" y="22"/>
                      <a:pt x="54" y="15"/>
                      <a:pt x="48" y="15"/>
                    </a:cubicBezTo>
                    <a:cubicBezTo>
                      <a:pt x="35" y="15"/>
                      <a:pt x="35" y="15"/>
                      <a:pt x="35" y="15"/>
                    </a:cubicBezTo>
                    <a:cubicBezTo>
                      <a:pt x="33" y="13"/>
                      <a:pt x="33" y="12"/>
                      <a:pt x="34" y="10"/>
                    </a:cubicBezTo>
                    <a:cubicBezTo>
                      <a:pt x="33" y="9"/>
                      <a:pt x="30" y="9"/>
                      <a:pt x="28" y="9"/>
                    </a:cubicBezTo>
                    <a:cubicBezTo>
                      <a:pt x="20" y="9"/>
                      <a:pt x="8" y="15"/>
                      <a:pt x="4" y="20"/>
                    </a:cubicBezTo>
                    <a:cubicBezTo>
                      <a:pt x="0" y="20"/>
                      <a:pt x="0" y="20"/>
                      <a:pt x="0" y="20"/>
                    </a:cubicBezTo>
                    <a:cubicBezTo>
                      <a:pt x="7" y="8"/>
                      <a:pt x="16" y="0"/>
                      <a:pt x="36" y="0"/>
                    </a:cubicBezTo>
                    <a:cubicBezTo>
                      <a:pt x="55" y="0"/>
                      <a:pt x="64" y="11"/>
                      <a:pt x="79" y="11"/>
                    </a:cubicBezTo>
                    <a:cubicBezTo>
                      <a:pt x="82" y="11"/>
                      <a:pt x="86" y="16"/>
                      <a:pt x="86" y="17"/>
                    </a:cubicBezTo>
                    <a:cubicBezTo>
                      <a:pt x="93" y="23"/>
                      <a:pt x="104" y="28"/>
                      <a:pt x="114" y="28"/>
                    </a:cubicBezTo>
                    <a:cubicBezTo>
                      <a:pt x="114" y="28"/>
                      <a:pt x="113" y="30"/>
                      <a:pt x="114" y="31"/>
                    </a:cubicBezTo>
                    <a:cubicBezTo>
                      <a:pt x="120" y="31"/>
                      <a:pt x="120" y="31"/>
                      <a:pt x="120" y="31"/>
                    </a:cubicBezTo>
                    <a:cubicBezTo>
                      <a:pt x="125" y="32"/>
                      <a:pt x="127" y="39"/>
                      <a:pt x="131" y="4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52" name="Freeform 41"/>
              <p:cNvSpPr/>
              <p:nvPr/>
            </p:nvSpPr>
            <p:spPr bwMode="auto">
              <a:xfrm>
                <a:off x="7085949" y="2281850"/>
                <a:ext cx="10452" cy="11047"/>
              </a:xfrm>
              <a:custGeom>
                <a:avLst/>
                <a:gdLst/>
                <a:ahLst/>
                <a:cxnLst>
                  <a:cxn ang="0">
                    <a:pos x="6" y="0"/>
                  </a:cxn>
                  <a:cxn ang="0">
                    <a:pos x="6" y="7"/>
                  </a:cxn>
                  <a:cxn ang="0">
                    <a:pos x="0" y="7"/>
                  </a:cxn>
                  <a:cxn ang="0">
                    <a:pos x="4" y="3"/>
                  </a:cxn>
                  <a:cxn ang="0">
                    <a:pos x="4" y="0"/>
                  </a:cxn>
                  <a:cxn ang="0">
                    <a:pos x="5" y="0"/>
                  </a:cxn>
                  <a:cxn ang="0">
                    <a:pos x="6" y="0"/>
                  </a:cxn>
                </a:cxnLst>
                <a:rect l="0" t="0" r="r" b="b"/>
                <a:pathLst>
                  <a:path w="7" h="8">
                    <a:moveTo>
                      <a:pt x="6" y="0"/>
                    </a:moveTo>
                    <a:cubicBezTo>
                      <a:pt x="6" y="3"/>
                      <a:pt x="7" y="5"/>
                      <a:pt x="6" y="7"/>
                    </a:cubicBezTo>
                    <a:cubicBezTo>
                      <a:pt x="5" y="7"/>
                      <a:pt x="0" y="8"/>
                      <a:pt x="0" y="7"/>
                    </a:cubicBezTo>
                    <a:cubicBezTo>
                      <a:pt x="0" y="4"/>
                      <a:pt x="2" y="3"/>
                      <a:pt x="4" y="3"/>
                    </a:cubicBezTo>
                    <a:cubicBezTo>
                      <a:pt x="4" y="0"/>
                      <a:pt x="4" y="0"/>
                      <a:pt x="4" y="0"/>
                    </a:cubicBezTo>
                    <a:cubicBezTo>
                      <a:pt x="5" y="0"/>
                      <a:pt x="5" y="0"/>
                      <a:pt x="5" y="0"/>
                    </a:cubicBezTo>
                    <a:lnTo>
                      <a:pt x="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53" name="Freeform 42"/>
              <p:cNvSpPr/>
              <p:nvPr/>
            </p:nvSpPr>
            <p:spPr bwMode="auto">
              <a:xfrm>
                <a:off x="7181759" y="2340237"/>
                <a:ext cx="31356" cy="14203"/>
              </a:xfrm>
              <a:custGeom>
                <a:avLst/>
                <a:gdLst/>
                <a:ahLst/>
                <a:cxnLst>
                  <a:cxn ang="0">
                    <a:pos x="18" y="3"/>
                  </a:cxn>
                  <a:cxn ang="0">
                    <a:pos x="22" y="7"/>
                  </a:cxn>
                  <a:cxn ang="0">
                    <a:pos x="7" y="10"/>
                  </a:cxn>
                  <a:cxn ang="0">
                    <a:pos x="0" y="3"/>
                  </a:cxn>
                  <a:cxn ang="0">
                    <a:pos x="5" y="0"/>
                  </a:cxn>
                  <a:cxn ang="0">
                    <a:pos x="19" y="4"/>
                  </a:cxn>
                  <a:cxn ang="0">
                    <a:pos x="18" y="3"/>
                  </a:cxn>
                </a:cxnLst>
                <a:rect l="0" t="0" r="r" b="b"/>
                <a:pathLst>
                  <a:path w="22" h="10">
                    <a:moveTo>
                      <a:pt x="18" y="3"/>
                    </a:moveTo>
                    <a:cubicBezTo>
                      <a:pt x="21" y="4"/>
                      <a:pt x="22" y="5"/>
                      <a:pt x="22" y="7"/>
                    </a:cubicBezTo>
                    <a:cubicBezTo>
                      <a:pt x="17" y="8"/>
                      <a:pt x="13" y="10"/>
                      <a:pt x="7" y="10"/>
                    </a:cubicBezTo>
                    <a:cubicBezTo>
                      <a:pt x="4" y="10"/>
                      <a:pt x="0" y="7"/>
                      <a:pt x="0" y="3"/>
                    </a:cubicBezTo>
                    <a:cubicBezTo>
                      <a:pt x="0" y="1"/>
                      <a:pt x="3" y="0"/>
                      <a:pt x="5" y="0"/>
                    </a:cubicBezTo>
                    <a:cubicBezTo>
                      <a:pt x="10" y="0"/>
                      <a:pt x="16" y="3"/>
                      <a:pt x="19" y="4"/>
                    </a:cubicBezTo>
                    <a:lnTo>
                      <a:pt x="18" y="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54" name="Freeform 43"/>
              <p:cNvSpPr/>
              <p:nvPr/>
            </p:nvSpPr>
            <p:spPr bwMode="auto">
              <a:xfrm>
                <a:off x="7383831" y="2340237"/>
                <a:ext cx="26130" cy="9468"/>
              </a:xfrm>
              <a:custGeom>
                <a:avLst/>
                <a:gdLst/>
                <a:ahLst/>
                <a:cxnLst>
                  <a:cxn ang="0">
                    <a:pos x="18" y="4"/>
                  </a:cxn>
                  <a:cxn ang="0">
                    <a:pos x="11" y="7"/>
                  </a:cxn>
                  <a:cxn ang="0">
                    <a:pos x="0" y="2"/>
                  </a:cxn>
                  <a:cxn ang="0">
                    <a:pos x="5" y="0"/>
                  </a:cxn>
                  <a:cxn ang="0">
                    <a:pos x="18" y="4"/>
                  </a:cxn>
                </a:cxnLst>
                <a:rect l="0" t="0" r="r" b="b"/>
                <a:pathLst>
                  <a:path w="18" h="7">
                    <a:moveTo>
                      <a:pt x="18" y="4"/>
                    </a:moveTo>
                    <a:cubicBezTo>
                      <a:pt x="17" y="7"/>
                      <a:pt x="14" y="7"/>
                      <a:pt x="11" y="7"/>
                    </a:cubicBezTo>
                    <a:cubicBezTo>
                      <a:pt x="6" y="7"/>
                      <a:pt x="0" y="7"/>
                      <a:pt x="0" y="2"/>
                    </a:cubicBezTo>
                    <a:cubicBezTo>
                      <a:pt x="0" y="0"/>
                      <a:pt x="4" y="0"/>
                      <a:pt x="5" y="0"/>
                    </a:cubicBezTo>
                    <a:cubicBezTo>
                      <a:pt x="6" y="0"/>
                      <a:pt x="17" y="2"/>
                      <a:pt x="18" y="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55" name="Freeform 44"/>
              <p:cNvSpPr/>
              <p:nvPr/>
            </p:nvSpPr>
            <p:spPr bwMode="auto">
              <a:xfrm>
                <a:off x="7251439" y="2314989"/>
                <a:ext cx="109747" cy="39452"/>
              </a:xfrm>
              <a:custGeom>
                <a:avLst/>
                <a:gdLst/>
                <a:ahLst/>
                <a:cxnLst>
                  <a:cxn ang="0">
                    <a:pos x="64" y="11"/>
                  </a:cxn>
                  <a:cxn ang="0">
                    <a:pos x="75" y="21"/>
                  </a:cxn>
                  <a:cxn ang="0">
                    <a:pos x="59" y="21"/>
                  </a:cxn>
                  <a:cxn ang="0">
                    <a:pos x="51" y="24"/>
                  </a:cxn>
                  <a:cxn ang="0">
                    <a:pos x="47" y="22"/>
                  </a:cxn>
                  <a:cxn ang="0">
                    <a:pos x="37" y="30"/>
                  </a:cxn>
                  <a:cxn ang="0">
                    <a:pos x="31" y="24"/>
                  </a:cxn>
                  <a:cxn ang="0">
                    <a:pos x="11" y="23"/>
                  </a:cxn>
                  <a:cxn ang="0">
                    <a:pos x="6" y="23"/>
                  </a:cxn>
                  <a:cxn ang="0">
                    <a:pos x="6" y="27"/>
                  </a:cxn>
                  <a:cxn ang="0">
                    <a:pos x="0" y="19"/>
                  </a:cxn>
                  <a:cxn ang="0">
                    <a:pos x="3" y="18"/>
                  </a:cxn>
                  <a:cxn ang="0">
                    <a:pos x="22" y="17"/>
                  </a:cxn>
                  <a:cxn ang="0">
                    <a:pos x="19" y="8"/>
                  </a:cxn>
                  <a:cxn ang="0">
                    <a:pos x="14" y="3"/>
                  </a:cxn>
                  <a:cxn ang="0">
                    <a:pos x="17" y="0"/>
                  </a:cxn>
                  <a:cxn ang="0">
                    <a:pos x="28" y="3"/>
                  </a:cxn>
                  <a:cxn ang="0">
                    <a:pos x="41" y="1"/>
                  </a:cxn>
                  <a:cxn ang="0">
                    <a:pos x="66" y="13"/>
                  </a:cxn>
                  <a:cxn ang="0">
                    <a:pos x="64" y="11"/>
                  </a:cxn>
                </a:cxnLst>
                <a:rect l="0" t="0" r="r" b="b"/>
                <a:pathLst>
                  <a:path w="75" h="30">
                    <a:moveTo>
                      <a:pt x="64" y="11"/>
                    </a:moveTo>
                    <a:cubicBezTo>
                      <a:pt x="68" y="15"/>
                      <a:pt x="72" y="16"/>
                      <a:pt x="75" y="21"/>
                    </a:cubicBezTo>
                    <a:cubicBezTo>
                      <a:pt x="59" y="21"/>
                      <a:pt x="59" y="21"/>
                      <a:pt x="59" y="21"/>
                    </a:cubicBezTo>
                    <a:cubicBezTo>
                      <a:pt x="56" y="23"/>
                      <a:pt x="54" y="24"/>
                      <a:pt x="51" y="24"/>
                    </a:cubicBezTo>
                    <a:cubicBezTo>
                      <a:pt x="49" y="24"/>
                      <a:pt x="49" y="22"/>
                      <a:pt x="47" y="22"/>
                    </a:cubicBezTo>
                    <a:cubicBezTo>
                      <a:pt x="41" y="22"/>
                      <a:pt x="41" y="30"/>
                      <a:pt x="37" y="30"/>
                    </a:cubicBezTo>
                    <a:cubicBezTo>
                      <a:pt x="33" y="30"/>
                      <a:pt x="34" y="26"/>
                      <a:pt x="31" y="24"/>
                    </a:cubicBezTo>
                    <a:cubicBezTo>
                      <a:pt x="27" y="22"/>
                      <a:pt x="17" y="23"/>
                      <a:pt x="11" y="23"/>
                    </a:cubicBezTo>
                    <a:cubicBezTo>
                      <a:pt x="8" y="23"/>
                      <a:pt x="8" y="24"/>
                      <a:pt x="6" y="23"/>
                    </a:cubicBezTo>
                    <a:cubicBezTo>
                      <a:pt x="6" y="24"/>
                      <a:pt x="6" y="25"/>
                      <a:pt x="6" y="27"/>
                    </a:cubicBezTo>
                    <a:cubicBezTo>
                      <a:pt x="3" y="26"/>
                      <a:pt x="0" y="22"/>
                      <a:pt x="0" y="19"/>
                    </a:cubicBezTo>
                    <a:cubicBezTo>
                      <a:pt x="1" y="19"/>
                      <a:pt x="2" y="18"/>
                      <a:pt x="3" y="18"/>
                    </a:cubicBezTo>
                    <a:cubicBezTo>
                      <a:pt x="13" y="18"/>
                      <a:pt x="17" y="20"/>
                      <a:pt x="22" y="17"/>
                    </a:cubicBezTo>
                    <a:cubicBezTo>
                      <a:pt x="20" y="15"/>
                      <a:pt x="19" y="12"/>
                      <a:pt x="19" y="8"/>
                    </a:cubicBezTo>
                    <a:cubicBezTo>
                      <a:pt x="17" y="8"/>
                      <a:pt x="14" y="6"/>
                      <a:pt x="14" y="3"/>
                    </a:cubicBezTo>
                    <a:cubicBezTo>
                      <a:pt x="14" y="2"/>
                      <a:pt x="16" y="0"/>
                      <a:pt x="17" y="0"/>
                    </a:cubicBezTo>
                    <a:cubicBezTo>
                      <a:pt x="21" y="0"/>
                      <a:pt x="24" y="3"/>
                      <a:pt x="28" y="3"/>
                    </a:cubicBezTo>
                    <a:cubicBezTo>
                      <a:pt x="34" y="3"/>
                      <a:pt x="36" y="1"/>
                      <a:pt x="41" y="1"/>
                    </a:cubicBezTo>
                    <a:cubicBezTo>
                      <a:pt x="55" y="1"/>
                      <a:pt x="58" y="9"/>
                      <a:pt x="66" y="13"/>
                    </a:cubicBezTo>
                    <a:lnTo>
                      <a:pt x="64" y="1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56" name="Freeform 45"/>
              <p:cNvSpPr/>
              <p:nvPr/>
            </p:nvSpPr>
            <p:spPr bwMode="auto">
              <a:xfrm>
                <a:off x="7174791" y="2228195"/>
                <a:ext cx="10452" cy="11047"/>
              </a:xfrm>
              <a:custGeom>
                <a:avLst/>
                <a:gdLst/>
                <a:ahLst/>
                <a:cxnLst>
                  <a:cxn ang="0">
                    <a:pos x="2" y="0"/>
                  </a:cxn>
                  <a:cxn ang="0">
                    <a:pos x="7" y="6"/>
                  </a:cxn>
                  <a:cxn ang="0">
                    <a:pos x="5" y="8"/>
                  </a:cxn>
                  <a:cxn ang="0">
                    <a:pos x="0" y="0"/>
                  </a:cxn>
                  <a:cxn ang="0">
                    <a:pos x="2" y="0"/>
                  </a:cxn>
                </a:cxnLst>
                <a:rect l="0" t="0" r="r" b="b"/>
                <a:pathLst>
                  <a:path w="7" h="8">
                    <a:moveTo>
                      <a:pt x="2" y="0"/>
                    </a:moveTo>
                    <a:cubicBezTo>
                      <a:pt x="6" y="0"/>
                      <a:pt x="7" y="3"/>
                      <a:pt x="7" y="6"/>
                    </a:cubicBezTo>
                    <a:cubicBezTo>
                      <a:pt x="7" y="7"/>
                      <a:pt x="6" y="8"/>
                      <a:pt x="5" y="8"/>
                    </a:cubicBezTo>
                    <a:cubicBezTo>
                      <a:pt x="0" y="8"/>
                      <a:pt x="0" y="3"/>
                      <a:pt x="0" y="0"/>
                    </a:cubicBezTo>
                    <a:cubicBezTo>
                      <a:pt x="0" y="0"/>
                      <a:pt x="2" y="0"/>
                      <a:pt x="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57" name="Freeform 46"/>
              <p:cNvSpPr/>
              <p:nvPr/>
            </p:nvSpPr>
            <p:spPr bwMode="auto">
              <a:xfrm>
                <a:off x="7166081" y="2195056"/>
                <a:ext cx="15679" cy="4734"/>
              </a:xfrm>
              <a:custGeom>
                <a:avLst/>
                <a:gdLst/>
                <a:ahLst/>
                <a:cxnLst>
                  <a:cxn ang="0">
                    <a:pos x="0" y="3"/>
                  </a:cxn>
                  <a:cxn ang="0">
                    <a:pos x="6" y="0"/>
                  </a:cxn>
                  <a:cxn ang="0">
                    <a:pos x="11" y="3"/>
                  </a:cxn>
                  <a:cxn ang="0">
                    <a:pos x="0" y="3"/>
                  </a:cxn>
                </a:cxnLst>
                <a:rect l="0" t="0" r="r" b="b"/>
                <a:pathLst>
                  <a:path w="11" h="4">
                    <a:moveTo>
                      <a:pt x="0" y="3"/>
                    </a:moveTo>
                    <a:cubicBezTo>
                      <a:pt x="1" y="2"/>
                      <a:pt x="4" y="0"/>
                      <a:pt x="6" y="0"/>
                    </a:cubicBezTo>
                    <a:cubicBezTo>
                      <a:pt x="9" y="0"/>
                      <a:pt x="10" y="2"/>
                      <a:pt x="11" y="3"/>
                    </a:cubicBezTo>
                    <a:cubicBezTo>
                      <a:pt x="7" y="4"/>
                      <a:pt x="2" y="3"/>
                      <a:pt x="0" y="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58" name="Freeform 47"/>
              <p:cNvSpPr/>
              <p:nvPr/>
            </p:nvSpPr>
            <p:spPr bwMode="auto">
              <a:xfrm>
                <a:off x="7193954" y="2201368"/>
                <a:ext cx="5227" cy="6312"/>
              </a:xfrm>
              <a:custGeom>
                <a:avLst/>
                <a:gdLst/>
                <a:ahLst/>
                <a:cxnLst>
                  <a:cxn ang="0">
                    <a:pos x="3" y="4"/>
                  </a:cxn>
                  <a:cxn ang="0">
                    <a:pos x="1" y="0"/>
                  </a:cxn>
                  <a:cxn ang="0">
                    <a:pos x="3" y="4"/>
                  </a:cxn>
                </a:cxnLst>
                <a:rect l="0" t="0" r="r" b="b"/>
                <a:pathLst>
                  <a:path w="3" h="4">
                    <a:moveTo>
                      <a:pt x="3" y="4"/>
                    </a:moveTo>
                    <a:cubicBezTo>
                      <a:pt x="2" y="4"/>
                      <a:pt x="0" y="1"/>
                      <a:pt x="1" y="0"/>
                    </a:cubicBezTo>
                    <a:lnTo>
                      <a:pt x="3" y="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59" name="Freeform 48"/>
              <p:cNvSpPr/>
              <p:nvPr/>
            </p:nvSpPr>
            <p:spPr bwMode="auto">
              <a:xfrm>
                <a:off x="7260150" y="2289739"/>
                <a:ext cx="12194" cy="7891"/>
              </a:xfrm>
              <a:custGeom>
                <a:avLst/>
                <a:gdLst/>
                <a:ahLst/>
                <a:cxnLst>
                  <a:cxn ang="0">
                    <a:pos x="0" y="4"/>
                  </a:cxn>
                  <a:cxn ang="0">
                    <a:pos x="0" y="7"/>
                  </a:cxn>
                  <a:cxn ang="0">
                    <a:pos x="2" y="7"/>
                  </a:cxn>
                  <a:cxn ang="0">
                    <a:pos x="9" y="4"/>
                  </a:cxn>
                  <a:cxn ang="0">
                    <a:pos x="9" y="0"/>
                  </a:cxn>
                  <a:cxn ang="0">
                    <a:pos x="0" y="4"/>
                  </a:cxn>
                </a:cxnLst>
                <a:rect l="0" t="0" r="r" b="b"/>
                <a:pathLst>
                  <a:path w="9" h="7">
                    <a:moveTo>
                      <a:pt x="0" y="4"/>
                    </a:moveTo>
                    <a:cubicBezTo>
                      <a:pt x="0" y="5"/>
                      <a:pt x="0" y="6"/>
                      <a:pt x="0" y="7"/>
                    </a:cubicBezTo>
                    <a:cubicBezTo>
                      <a:pt x="0" y="7"/>
                      <a:pt x="1" y="7"/>
                      <a:pt x="2" y="7"/>
                    </a:cubicBezTo>
                    <a:cubicBezTo>
                      <a:pt x="4" y="7"/>
                      <a:pt x="7" y="6"/>
                      <a:pt x="9" y="4"/>
                    </a:cubicBezTo>
                    <a:cubicBezTo>
                      <a:pt x="9" y="0"/>
                      <a:pt x="9" y="0"/>
                      <a:pt x="9" y="0"/>
                    </a:cubicBezTo>
                    <a:cubicBezTo>
                      <a:pt x="7" y="3"/>
                      <a:pt x="4" y="5"/>
                      <a:pt x="0" y="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60" name="Freeform 49"/>
              <p:cNvSpPr/>
              <p:nvPr/>
            </p:nvSpPr>
            <p:spPr bwMode="auto">
              <a:xfrm>
                <a:off x="6324694" y="1754779"/>
                <a:ext cx="1060880" cy="470261"/>
              </a:xfrm>
              <a:custGeom>
                <a:avLst/>
                <a:gdLst/>
                <a:ahLst/>
                <a:cxnLst>
                  <a:cxn ang="0">
                    <a:pos x="543" y="285"/>
                  </a:cxn>
                  <a:cxn ang="0">
                    <a:pos x="555" y="317"/>
                  </a:cxn>
                  <a:cxn ang="0">
                    <a:pos x="560" y="338"/>
                  </a:cxn>
                  <a:cxn ang="0">
                    <a:pos x="542" y="345"/>
                  </a:cxn>
                  <a:cxn ang="0">
                    <a:pos x="507" y="287"/>
                  </a:cxn>
                  <a:cxn ang="0">
                    <a:pos x="474" y="283"/>
                  </a:cxn>
                  <a:cxn ang="0">
                    <a:pos x="460" y="283"/>
                  </a:cxn>
                  <a:cxn ang="0">
                    <a:pos x="443" y="286"/>
                  </a:cxn>
                  <a:cxn ang="0">
                    <a:pos x="412" y="292"/>
                  </a:cxn>
                  <a:cxn ang="0">
                    <a:pos x="393" y="291"/>
                  </a:cxn>
                  <a:cxn ang="0">
                    <a:pos x="357" y="309"/>
                  </a:cxn>
                  <a:cxn ang="0">
                    <a:pos x="343" y="342"/>
                  </a:cxn>
                  <a:cxn ang="0">
                    <a:pos x="282" y="290"/>
                  </a:cxn>
                  <a:cxn ang="0">
                    <a:pos x="246" y="281"/>
                  </a:cxn>
                  <a:cxn ang="0">
                    <a:pos x="207" y="262"/>
                  </a:cxn>
                  <a:cxn ang="0">
                    <a:pos x="170" y="268"/>
                  </a:cxn>
                  <a:cxn ang="0">
                    <a:pos x="95" y="252"/>
                  </a:cxn>
                  <a:cxn ang="0">
                    <a:pos x="47" y="214"/>
                  </a:cxn>
                  <a:cxn ang="0">
                    <a:pos x="4" y="141"/>
                  </a:cxn>
                  <a:cxn ang="0">
                    <a:pos x="4" y="95"/>
                  </a:cxn>
                  <a:cxn ang="0">
                    <a:pos x="0" y="23"/>
                  </a:cxn>
                  <a:cxn ang="0">
                    <a:pos x="20" y="27"/>
                  </a:cxn>
                  <a:cxn ang="0">
                    <a:pos x="20" y="5"/>
                  </a:cxn>
                  <a:cxn ang="0">
                    <a:pos x="373" y="0"/>
                  </a:cxn>
                  <a:cxn ang="0">
                    <a:pos x="406" y="11"/>
                  </a:cxn>
                  <a:cxn ang="0">
                    <a:pos x="408" y="45"/>
                  </a:cxn>
                  <a:cxn ang="0">
                    <a:pos x="423" y="42"/>
                  </a:cxn>
                  <a:cxn ang="0">
                    <a:pos x="441" y="40"/>
                  </a:cxn>
                  <a:cxn ang="0">
                    <a:pos x="456" y="42"/>
                  </a:cxn>
                  <a:cxn ang="0">
                    <a:pos x="472" y="47"/>
                  </a:cxn>
                  <a:cxn ang="0">
                    <a:pos x="510" y="48"/>
                  </a:cxn>
                  <a:cxn ang="0">
                    <a:pos x="490" y="54"/>
                  </a:cxn>
                  <a:cxn ang="0">
                    <a:pos x="472" y="69"/>
                  </a:cxn>
                  <a:cxn ang="0">
                    <a:pos x="471" y="121"/>
                  </a:cxn>
                  <a:cxn ang="0">
                    <a:pos x="480" y="88"/>
                  </a:cxn>
                  <a:cxn ang="0">
                    <a:pos x="501" y="57"/>
                  </a:cxn>
                  <a:cxn ang="0">
                    <a:pos x="516" y="87"/>
                  </a:cxn>
                  <a:cxn ang="0">
                    <a:pos x="531" y="97"/>
                  </a:cxn>
                  <a:cxn ang="0">
                    <a:pos x="527" y="123"/>
                  </a:cxn>
                  <a:cxn ang="0">
                    <a:pos x="564" y="97"/>
                  </a:cxn>
                  <a:cxn ang="0">
                    <a:pos x="610" y="84"/>
                  </a:cxn>
                  <a:cxn ang="0">
                    <a:pos x="653" y="65"/>
                  </a:cxn>
                  <a:cxn ang="0">
                    <a:pos x="675" y="63"/>
                  </a:cxn>
                  <a:cxn ang="0">
                    <a:pos x="699" y="28"/>
                  </a:cxn>
                  <a:cxn ang="0">
                    <a:pos x="726" y="73"/>
                  </a:cxn>
                  <a:cxn ang="0">
                    <a:pos x="701" y="80"/>
                  </a:cxn>
                  <a:cxn ang="0">
                    <a:pos x="681" y="113"/>
                  </a:cxn>
                  <a:cxn ang="0">
                    <a:pos x="690" y="118"/>
                  </a:cxn>
                  <a:cxn ang="0">
                    <a:pos x="676" y="122"/>
                  </a:cxn>
                  <a:cxn ang="0">
                    <a:pos x="648" y="132"/>
                  </a:cxn>
                  <a:cxn ang="0">
                    <a:pos x="642" y="134"/>
                  </a:cxn>
                  <a:cxn ang="0">
                    <a:pos x="635" y="137"/>
                  </a:cxn>
                  <a:cxn ang="0">
                    <a:pos x="627" y="161"/>
                  </a:cxn>
                  <a:cxn ang="0">
                    <a:pos x="622" y="159"/>
                  </a:cxn>
                  <a:cxn ang="0">
                    <a:pos x="615" y="186"/>
                  </a:cxn>
                  <a:cxn ang="0">
                    <a:pos x="614" y="178"/>
                  </a:cxn>
                  <a:cxn ang="0">
                    <a:pos x="608" y="170"/>
                  </a:cxn>
                  <a:cxn ang="0">
                    <a:pos x="611" y="192"/>
                  </a:cxn>
                  <a:cxn ang="0">
                    <a:pos x="614" y="196"/>
                  </a:cxn>
                  <a:cxn ang="0">
                    <a:pos x="614" y="205"/>
                  </a:cxn>
                  <a:cxn ang="0">
                    <a:pos x="607" y="213"/>
                  </a:cxn>
                  <a:cxn ang="0">
                    <a:pos x="607" y="221"/>
                  </a:cxn>
                  <a:cxn ang="0">
                    <a:pos x="589" y="232"/>
                  </a:cxn>
                </a:cxnLst>
                <a:rect l="0" t="0" r="r" b="b"/>
                <a:pathLst>
                  <a:path w="726" h="356">
                    <a:moveTo>
                      <a:pt x="590" y="233"/>
                    </a:moveTo>
                    <a:cubicBezTo>
                      <a:pt x="569" y="245"/>
                      <a:pt x="543" y="253"/>
                      <a:pt x="543" y="285"/>
                    </a:cubicBezTo>
                    <a:cubicBezTo>
                      <a:pt x="543" y="300"/>
                      <a:pt x="555" y="304"/>
                      <a:pt x="555" y="318"/>
                    </a:cubicBezTo>
                    <a:cubicBezTo>
                      <a:pt x="555" y="317"/>
                      <a:pt x="555" y="317"/>
                      <a:pt x="555" y="317"/>
                    </a:cubicBezTo>
                    <a:cubicBezTo>
                      <a:pt x="555" y="320"/>
                      <a:pt x="555" y="320"/>
                      <a:pt x="555" y="320"/>
                    </a:cubicBezTo>
                    <a:cubicBezTo>
                      <a:pt x="556" y="326"/>
                      <a:pt x="560" y="330"/>
                      <a:pt x="560" y="338"/>
                    </a:cubicBezTo>
                    <a:cubicBezTo>
                      <a:pt x="560" y="347"/>
                      <a:pt x="558" y="356"/>
                      <a:pt x="551" y="356"/>
                    </a:cubicBezTo>
                    <a:cubicBezTo>
                      <a:pt x="544" y="356"/>
                      <a:pt x="544" y="349"/>
                      <a:pt x="542" y="345"/>
                    </a:cubicBezTo>
                    <a:cubicBezTo>
                      <a:pt x="537" y="338"/>
                      <a:pt x="532" y="335"/>
                      <a:pt x="529" y="328"/>
                    </a:cubicBezTo>
                    <a:cubicBezTo>
                      <a:pt x="522" y="314"/>
                      <a:pt x="527" y="287"/>
                      <a:pt x="507" y="287"/>
                    </a:cubicBezTo>
                    <a:cubicBezTo>
                      <a:pt x="503" y="287"/>
                      <a:pt x="502" y="293"/>
                      <a:pt x="498" y="293"/>
                    </a:cubicBezTo>
                    <a:cubicBezTo>
                      <a:pt x="490" y="293"/>
                      <a:pt x="485" y="283"/>
                      <a:pt x="474" y="283"/>
                    </a:cubicBezTo>
                    <a:cubicBezTo>
                      <a:pt x="468" y="283"/>
                      <a:pt x="467" y="286"/>
                      <a:pt x="463" y="286"/>
                    </a:cubicBezTo>
                    <a:cubicBezTo>
                      <a:pt x="462" y="286"/>
                      <a:pt x="460" y="284"/>
                      <a:pt x="460" y="283"/>
                    </a:cubicBezTo>
                    <a:cubicBezTo>
                      <a:pt x="453" y="285"/>
                      <a:pt x="444" y="284"/>
                      <a:pt x="436" y="286"/>
                    </a:cubicBezTo>
                    <a:cubicBezTo>
                      <a:pt x="441" y="288"/>
                      <a:pt x="440" y="288"/>
                      <a:pt x="443" y="286"/>
                    </a:cubicBezTo>
                    <a:cubicBezTo>
                      <a:pt x="442" y="293"/>
                      <a:pt x="438" y="297"/>
                      <a:pt x="443" y="301"/>
                    </a:cubicBezTo>
                    <a:cubicBezTo>
                      <a:pt x="431" y="307"/>
                      <a:pt x="421" y="292"/>
                      <a:pt x="412" y="292"/>
                    </a:cubicBezTo>
                    <a:cubicBezTo>
                      <a:pt x="409" y="292"/>
                      <a:pt x="408" y="295"/>
                      <a:pt x="405" y="295"/>
                    </a:cubicBezTo>
                    <a:cubicBezTo>
                      <a:pt x="400" y="295"/>
                      <a:pt x="398" y="291"/>
                      <a:pt x="393" y="291"/>
                    </a:cubicBezTo>
                    <a:cubicBezTo>
                      <a:pt x="380" y="291"/>
                      <a:pt x="374" y="302"/>
                      <a:pt x="368" y="307"/>
                    </a:cubicBezTo>
                    <a:cubicBezTo>
                      <a:pt x="365" y="311"/>
                      <a:pt x="361" y="308"/>
                      <a:pt x="357" y="309"/>
                    </a:cubicBezTo>
                    <a:cubicBezTo>
                      <a:pt x="347" y="313"/>
                      <a:pt x="341" y="325"/>
                      <a:pt x="341" y="338"/>
                    </a:cubicBezTo>
                    <a:cubicBezTo>
                      <a:pt x="341" y="339"/>
                      <a:pt x="343" y="341"/>
                      <a:pt x="343" y="342"/>
                    </a:cubicBezTo>
                    <a:cubicBezTo>
                      <a:pt x="336" y="342"/>
                      <a:pt x="325" y="339"/>
                      <a:pt x="321" y="336"/>
                    </a:cubicBezTo>
                    <a:cubicBezTo>
                      <a:pt x="307" y="322"/>
                      <a:pt x="308" y="290"/>
                      <a:pt x="282" y="290"/>
                    </a:cubicBezTo>
                    <a:cubicBezTo>
                      <a:pt x="272" y="290"/>
                      <a:pt x="275" y="302"/>
                      <a:pt x="266" y="302"/>
                    </a:cubicBezTo>
                    <a:cubicBezTo>
                      <a:pt x="257" y="302"/>
                      <a:pt x="250" y="287"/>
                      <a:pt x="246" y="281"/>
                    </a:cubicBezTo>
                    <a:cubicBezTo>
                      <a:pt x="239" y="268"/>
                      <a:pt x="230" y="266"/>
                      <a:pt x="215" y="262"/>
                    </a:cubicBezTo>
                    <a:cubicBezTo>
                      <a:pt x="207" y="262"/>
                      <a:pt x="207" y="262"/>
                      <a:pt x="207" y="262"/>
                    </a:cubicBezTo>
                    <a:cubicBezTo>
                      <a:pt x="207" y="268"/>
                      <a:pt x="207" y="268"/>
                      <a:pt x="207" y="268"/>
                    </a:cubicBezTo>
                    <a:cubicBezTo>
                      <a:pt x="170" y="268"/>
                      <a:pt x="170" y="268"/>
                      <a:pt x="170" y="268"/>
                    </a:cubicBezTo>
                    <a:cubicBezTo>
                      <a:pt x="123" y="252"/>
                      <a:pt x="123" y="252"/>
                      <a:pt x="123" y="252"/>
                    </a:cubicBezTo>
                    <a:cubicBezTo>
                      <a:pt x="95" y="252"/>
                      <a:pt x="95" y="252"/>
                      <a:pt x="95" y="252"/>
                    </a:cubicBezTo>
                    <a:cubicBezTo>
                      <a:pt x="88" y="239"/>
                      <a:pt x="66" y="230"/>
                      <a:pt x="50" y="223"/>
                    </a:cubicBezTo>
                    <a:cubicBezTo>
                      <a:pt x="47" y="222"/>
                      <a:pt x="48" y="217"/>
                      <a:pt x="47" y="214"/>
                    </a:cubicBezTo>
                    <a:cubicBezTo>
                      <a:pt x="40" y="198"/>
                      <a:pt x="28" y="193"/>
                      <a:pt x="30" y="175"/>
                    </a:cubicBezTo>
                    <a:cubicBezTo>
                      <a:pt x="21" y="174"/>
                      <a:pt x="11" y="154"/>
                      <a:pt x="4" y="141"/>
                    </a:cubicBezTo>
                    <a:cubicBezTo>
                      <a:pt x="2" y="137"/>
                      <a:pt x="6" y="134"/>
                      <a:pt x="8" y="133"/>
                    </a:cubicBezTo>
                    <a:cubicBezTo>
                      <a:pt x="3" y="123"/>
                      <a:pt x="8" y="107"/>
                      <a:pt x="4" y="95"/>
                    </a:cubicBezTo>
                    <a:cubicBezTo>
                      <a:pt x="0" y="85"/>
                      <a:pt x="11" y="60"/>
                      <a:pt x="11" y="46"/>
                    </a:cubicBezTo>
                    <a:cubicBezTo>
                      <a:pt x="11" y="36"/>
                      <a:pt x="0" y="32"/>
                      <a:pt x="0" y="23"/>
                    </a:cubicBezTo>
                    <a:cubicBezTo>
                      <a:pt x="0" y="20"/>
                      <a:pt x="5" y="20"/>
                      <a:pt x="7" y="20"/>
                    </a:cubicBezTo>
                    <a:cubicBezTo>
                      <a:pt x="13" y="20"/>
                      <a:pt x="17" y="23"/>
                      <a:pt x="20" y="27"/>
                    </a:cubicBezTo>
                    <a:cubicBezTo>
                      <a:pt x="22" y="24"/>
                      <a:pt x="26" y="19"/>
                      <a:pt x="26" y="15"/>
                    </a:cubicBezTo>
                    <a:cubicBezTo>
                      <a:pt x="26" y="11"/>
                      <a:pt x="22" y="10"/>
                      <a:pt x="20" y="5"/>
                    </a:cubicBezTo>
                    <a:cubicBezTo>
                      <a:pt x="373" y="5"/>
                      <a:pt x="373" y="5"/>
                      <a:pt x="373" y="5"/>
                    </a:cubicBezTo>
                    <a:cubicBezTo>
                      <a:pt x="373" y="0"/>
                      <a:pt x="373" y="0"/>
                      <a:pt x="373" y="0"/>
                    </a:cubicBezTo>
                    <a:cubicBezTo>
                      <a:pt x="379" y="4"/>
                      <a:pt x="378" y="8"/>
                      <a:pt x="384" y="11"/>
                    </a:cubicBezTo>
                    <a:cubicBezTo>
                      <a:pt x="406" y="11"/>
                      <a:pt x="406" y="11"/>
                      <a:pt x="406" y="11"/>
                    </a:cubicBezTo>
                    <a:cubicBezTo>
                      <a:pt x="415" y="20"/>
                      <a:pt x="426" y="20"/>
                      <a:pt x="443" y="20"/>
                    </a:cubicBezTo>
                    <a:cubicBezTo>
                      <a:pt x="431" y="28"/>
                      <a:pt x="418" y="32"/>
                      <a:pt x="408" y="45"/>
                    </a:cubicBezTo>
                    <a:cubicBezTo>
                      <a:pt x="415" y="45"/>
                      <a:pt x="415" y="45"/>
                      <a:pt x="415" y="45"/>
                    </a:cubicBezTo>
                    <a:cubicBezTo>
                      <a:pt x="418" y="43"/>
                      <a:pt x="420" y="42"/>
                      <a:pt x="423" y="42"/>
                    </a:cubicBezTo>
                    <a:cubicBezTo>
                      <a:pt x="425" y="46"/>
                      <a:pt x="426" y="46"/>
                      <a:pt x="429" y="46"/>
                    </a:cubicBezTo>
                    <a:cubicBezTo>
                      <a:pt x="437" y="46"/>
                      <a:pt x="437" y="40"/>
                      <a:pt x="441" y="40"/>
                    </a:cubicBezTo>
                    <a:cubicBezTo>
                      <a:pt x="446" y="40"/>
                      <a:pt x="454" y="32"/>
                      <a:pt x="461" y="31"/>
                    </a:cubicBezTo>
                    <a:cubicBezTo>
                      <a:pt x="461" y="37"/>
                      <a:pt x="458" y="38"/>
                      <a:pt x="456" y="42"/>
                    </a:cubicBezTo>
                    <a:cubicBezTo>
                      <a:pt x="465" y="42"/>
                      <a:pt x="465" y="42"/>
                      <a:pt x="465" y="42"/>
                    </a:cubicBezTo>
                    <a:cubicBezTo>
                      <a:pt x="465" y="45"/>
                      <a:pt x="469" y="47"/>
                      <a:pt x="472" y="47"/>
                    </a:cubicBezTo>
                    <a:cubicBezTo>
                      <a:pt x="478" y="47"/>
                      <a:pt x="480" y="43"/>
                      <a:pt x="484" y="43"/>
                    </a:cubicBezTo>
                    <a:cubicBezTo>
                      <a:pt x="495" y="43"/>
                      <a:pt x="500" y="48"/>
                      <a:pt x="510" y="48"/>
                    </a:cubicBezTo>
                    <a:cubicBezTo>
                      <a:pt x="510" y="54"/>
                      <a:pt x="510" y="54"/>
                      <a:pt x="510" y="54"/>
                    </a:cubicBezTo>
                    <a:cubicBezTo>
                      <a:pt x="503" y="56"/>
                      <a:pt x="493" y="54"/>
                      <a:pt x="490" y="54"/>
                    </a:cubicBezTo>
                    <a:cubicBezTo>
                      <a:pt x="480" y="54"/>
                      <a:pt x="462" y="66"/>
                      <a:pt x="462" y="75"/>
                    </a:cubicBezTo>
                    <a:cubicBezTo>
                      <a:pt x="466" y="72"/>
                      <a:pt x="468" y="69"/>
                      <a:pt x="472" y="69"/>
                    </a:cubicBezTo>
                    <a:cubicBezTo>
                      <a:pt x="465" y="78"/>
                      <a:pt x="461" y="101"/>
                      <a:pt x="461" y="112"/>
                    </a:cubicBezTo>
                    <a:cubicBezTo>
                      <a:pt x="461" y="117"/>
                      <a:pt x="466" y="121"/>
                      <a:pt x="471" y="121"/>
                    </a:cubicBezTo>
                    <a:cubicBezTo>
                      <a:pt x="478" y="121"/>
                      <a:pt x="480" y="108"/>
                      <a:pt x="480" y="102"/>
                    </a:cubicBezTo>
                    <a:cubicBezTo>
                      <a:pt x="480" y="97"/>
                      <a:pt x="480" y="88"/>
                      <a:pt x="480" y="88"/>
                    </a:cubicBezTo>
                    <a:cubicBezTo>
                      <a:pt x="480" y="82"/>
                      <a:pt x="480" y="69"/>
                      <a:pt x="485" y="69"/>
                    </a:cubicBezTo>
                    <a:cubicBezTo>
                      <a:pt x="501" y="68"/>
                      <a:pt x="494" y="57"/>
                      <a:pt x="501" y="57"/>
                    </a:cubicBezTo>
                    <a:cubicBezTo>
                      <a:pt x="504" y="57"/>
                      <a:pt x="521" y="65"/>
                      <a:pt x="521" y="70"/>
                    </a:cubicBezTo>
                    <a:cubicBezTo>
                      <a:pt x="521" y="77"/>
                      <a:pt x="517" y="81"/>
                      <a:pt x="516" y="87"/>
                    </a:cubicBezTo>
                    <a:cubicBezTo>
                      <a:pt x="521" y="87"/>
                      <a:pt x="520" y="85"/>
                      <a:pt x="525" y="84"/>
                    </a:cubicBezTo>
                    <a:cubicBezTo>
                      <a:pt x="526" y="91"/>
                      <a:pt x="526" y="94"/>
                      <a:pt x="531" y="97"/>
                    </a:cubicBezTo>
                    <a:cubicBezTo>
                      <a:pt x="526" y="103"/>
                      <a:pt x="521" y="106"/>
                      <a:pt x="521" y="112"/>
                    </a:cubicBezTo>
                    <a:cubicBezTo>
                      <a:pt x="521" y="117"/>
                      <a:pt x="523" y="123"/>
                      <a:pt x="527" y="123"/>
                    </a:cubicBezTo>
                    <a:cubicBezTo>
                      <a:pt x="539" y="123"/>
                      <a:pt x="559" y="112"/>
                      <a:pt x="568" y="108"/>
                    </a:cubicBezTo>
                    <a:cubicBezTo>
                      <a:pt x="567" y="103"/>
                      <a:pt x="565" y="99"/>
                      <a:pt x="564" y="97"/>
                    </a:cubicBezTo>
                    <a:cubicBezTo>
                      <a:pt x="567" y="97"/>
                      <a:pt x="567" y="97"/>
                      <a:pt x="569" y="97"/>
                    </a:cubicBezTo>
                    <a:cubicBezTo>
                      <a:pt x="582" y="97"/>
                      <a:pt x="610" y="101"/>
                      <a:pt x="610" y="84"/>
                    </a:cubicBezTo>
                    <a:cubicBezTo>
                      <a:pt x="611" y="84"/>
                      <a:pt x="627" y="68"/>
                      <a:pt x="630" y="66"/>
                    </a:cubicBezTo>
                    <a:cubicBezTo>
                      <a:pt x="632" y="64"/>
                      <a:pt x="643" y="65"/>
                      <a:pt x="653" y="65"/>
                    </a:cubicBezTo>
                    <a:cubicBezTo>
                      <a:pt x="657" y="65"/>
                      <a:pt x="660" y="65"/>
                      <a:pt x="664" y="65"/>
                    </a:cubicBezTo>
                    <a:cubicBezTo>
                      <a:pt x="668" y="65"/>
                      <a:pt x="672" y="63"/>
                      <a:pt x="675" y="63"/>
                    </a:cubicBezTo>
                    <a:cubicBezTo>
                      <a:pt x="680" y="62"/>
                      <a:pt x="678" y="61"/>
                      <a:pt x="680" y="59"/>
                    </a:cubicBezTo>
                    <a:cubicBezTo>
                      <a:pt x="688" y="51"/>
                      <a:pt x="688" y="36"/>
                      <a:pt x="699" y="28"/>
                    </a:cubicBezTo>
                    <a:cubicBezTo>
                      <a:pt x="704" y="35"/>
                      <a:pt x="712" y="25"/>
                      <a:pt x="716" y="32"/>
                    </a:cubicBezTo>
                    <a:cubicBezTo>
                      <a:pt x="723" y="44"/>
                      <a:pt x="717" y="62"/>
                      <a:pt x="726" y="73"/>
                    </a:cubicBezTo>
                    <a:cubicBezTo>
                      <a:pt x="723" y="77"/>
                      <a:pt x="718" y="80"/>
                      <a:pt x="712" y="80"/>
                    </a:cubicBezTo>
                    <a:cubicBezTo>
                      <a:pt x="706" y="80"/>
                      <a:pt x="706" y="78"/>
                      <a:pt x="701" y="80"/>
                    </a:cubicBezTo>
                    <a:cubicBezTo>
                      <a:pt x="694" y="87"/>
                      <a:pt x="679" y="92"/>
                      <a:pt x="679" y="109"/>
                    </a:cubicBezTo>
                    <a:cubicBezTo>
                      <a:pt x="679" y="110"/>
                      <a:pt x="680" y="112"/>
                      <a:pt x="681" y="113"/>
                    </a:cubicBezTo>
                    <a:cubicBezTo>
                      <a:pt x="681" y="115"/>
                      <a:pt x="683" y="121"/>
                      <a:pt x="686" y="121"/>
                    </a:cubicBezTo>
                    <a:cubicBezTo>
                      <a:pt x="687" y="121"/>
                      <a:pt x="690" y="118"/>
                      <a:pt x="690" y="118"/>
                    </a:cubicBezTo>
                    <a:cubicBezTo>
                      <a:pt x="690" y="121"/>
                      <a:pt x="690" y="121"/>
                      <a:pt x="690" y="121"/>
                    </a:cubicBezTo>
                    <a:cubicBezTo>
                      <a:pt x="685" y="122"/>
                      <a:pt x="678" y="124"/>
                      <a:pt x="676" y="122"/>
                    </a:cubicBezTo>
                    <a:cubicBezTo>
                      <a:pt x="667" y="129"/>
                      <a:pt x="652" y="126"/>
                      <a:pt x="643" y="132"/>
                    </a:cubicBezTo>
                    <a:cubicBezTo>
                      <a:pt x="648" y="132"/>
                      <a:pt x="648" y="132"/>
                      <a:pt x="648" y="132"/>
                    </a:cubicBezTo>
                    <a:cubicBezTo>
                      <a:pt x="652" y="132"/>
                      <a:pt x="656" y="129"/>
                      <a:pt x="659" y="132"/>
                    </a:cubicBezTo>
                    <a:cubicBezTo>
                      <a:pt x="653" y="134"/>
                      <a:pt x="648" y="134"/>
                      <a:pt x="642" y="134"/>
                    </a:cubicBezTo>
                    <a:cubicBezTo>
                      <a:pt x="641" y="134"/>
                      <a:pt x="639" y="133"/>
                      <a:pt x="638" y="133"/>
                    </a:cubicBezTo>
                    <a:cubicBezTo>
                      <a:pt x="637" y="134"/>
                      <a:pt x="635" y="135"/>
                      <a:pt x="635" y="137"/>
                    </a:cubicBezTo>
                    <a:cubicBezTo>
                      <a:pt x="635" y="139"/>
                      <a:pt x="639" y="142"/>
                      <a:pt x="639" y="142"/>
                    </a:cubicBezTo>
                    <a:cubicBezTo>
                      <a:pt x="638" y="145"/>
                      <a:pt x="630" y="161"/>
                      <a:pt x="627" y="161"/>
                    </a:cubicBezTo>
                    <a:cubicBezTo>
                      <a:pt x="626" y="161"/>
                      <a:pt x="625" y="158"/>
                      <a:pt x="624" y="157"/>
                    </a:cubicBezTo>
                    <a:cubicBezTo>
                      <a:pt x="622" y="159"/>
                      <a:pt x="622" y="159"/>
                      <a:pt x="622" y="159"/>
                    </a:cubicBezTo>
                    <a:cubicBezTo>
                      <a:pt x="623" y="163"/>
                      <a:pt x="626" y="164"/>
                      <a:pt x="626" y="168"/>
                    </a:cubicBezTo>
                    <a:cubicBezTo>
                      <a:pt x="626" y="170"/>
                      <a:pt x="617" y="186"/>
                      <a:pt x="615" y="186"/>
                    </a:cubicBezTo>
                    <a:cubicBezTo>
                      <a:pt x="615" y="186"/>
                      <a:pt x="614" y="184"/>
                      <a:pt x="614" y="183"/>
                    </a:cubicBezTo>
                    <a:cubicBezTo>
                      <a:pt x="614" y="181"/>
                      <a:pt x="614" y="180"/>
                      <a:pt x="614" y="178"/>
                    </a:cubicBezTo>
                    <a:cubicBezTo>
                      <a:pt x="614" y="175"/>
                      <a:pt x="610" y="168"/>
                      <a:pt x="609" y="164"/>
                    </a:cubicBezTo>
                    <a:cubicBezTo>
                      <a:pt x="608" y="166"/>
                      <a:pt x="608" y="170"/>
                      <a:pt x="608" y="170"/>
                    </a:cubicBezTo>
                    <a:cubicBezTo>
                      <a:pt x="608" y="173"/>
                      <a:pt x="611" y="181"/>
                      <a:pt x="611" y="185"/>
                    </a:cubicBezTo>
                    <a:cubicBezTo>
                      <a:pt x="611" y="189"/>
                      <a:pt x="608" y="189"/>
                      <a:pt x="611" y="192"/>
                    </a:cubicBezTo>
                    <a:cubicBezTo>
                      <a:pt x="612" y="192"/>
                      <a:pt x="613" y="192"/>
                      <a:pt x="614" y="192"/>
                    </a:cubicBezTo>
                    <a:cubicBezTo>
                      <a:pt x="614" y="193"/>
                      <a:pt x="614" y="195"/>
                      <a:pt x="614" y="196"/>
                    </a:cubicBezTo>
                    <a:cubicBezTo>
                      <a:pt x="614" y="200"/>
                      <a:pt x="610" y="201"/>
                      <a:pt x="608" y="201"/>
                    </a:cubicBezTo>
                    <a:cubicBezTo>
                      <a:pt x="610" y="205"/>
                      <a:pt x="612" y="205"/>
                      <a:pt x="614" y="205"/>
                    </a:cubicBezTo>
                    <a:cubicBezTo>
                      <a:pt x="613" y="210"/>
                      <a:pt x="611" y="210"/>
                      <a:pt x="607" y="210"/>
                    </a:cubicBezTo>
                    <a:cubicBezTo>
                      <a:pt x="607" y="213"/>
                      <a:pt x="607" y="213"/>
                      <a:pt x="607" y="213"/>
                    </a:cubicBezTo>
                    <a:cubicBezTo>
                      <a:pt x="612" y="216"/>
                      <a:pt x="612" y="216"/>
                      <a:pt x="612" y="216"/>
                    </a:cubicBezTo>
                    <a:cubicBezTo>
                      <a:pt x="611" y="218"/>
                      <a:pt x="610" y="221"/>
                      <a:pt x="607" y="221"/>
                    </a:cubicBezTo>
                    <a:cubicBezTo>
                      <a:pt x="602" y="222"/>
                      <a:pt x="600" y="226"/>
                      <a:pt x="596" y="226"/>
                    </a:cubicBezTo>
                    <a:cubicBezTo>
                      <a:pt x="591" y="228"/>
                      <a:pt x="591" y="230"/>
                      <a:pt x="589" y="232"/>
                    </a:cubicBezTo>
                    <a:lnTo>
                      <a:pt x="590" y="23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61" name="Freeform 50"/>
              <p:cNvSpPr/>
              <p:nvPr/>
            </p:nvSpPr>
            <p:spPr bwMode="auto">
              <a:xfrm>
                <a:off x="6026811" y="1178788"/>
                <a:ext cx="1564318" cy="732218"/>
              </a:xfrm>
              <a:custGeom>
                <a:avLst/>
                <a:gdLst/>
                <a:ahLst/>
                <a:cxnLst>
                  <a:cxn ang="0">
                    <a:pos x="950" y="501"/>
                  </a:cxn>
                  <a:cxn ang="0">
                    <a:pos x="950" y="527"/>
                  </a:cxn>
                  <a:cxn ang="0">
                    <a:pos x="955" y="469"/>
                  </a:cxn>
                  <a:cxn ang="0">
                    <a:pos x="944" y="436"/>
                  </a:cxn>
                  <a:cxn ang="0">
                    <a:pos x="982" y="418"/>
                  </a:cxn>
                  <a:cxn ang="0">
                    <a:pos x="1060" y="356"/>
                  </a:cxn>
                  <a:cxn ang="0">
                    <a:pos x="1050" y="346"/>
                  </a:cxn>
                  <a:cxn ang="0">
                    <a:pos x="991" y="310"/>
                  </a:cxn>
                  <a:cxn ang="0">
                    <a:pos x="965" y="247"/>
                  </a:cxn>
                  <a:cxn ang="0">
                    <a:pos x="908" y="267"/>
                  </a:cxn>
                  <a:cxn ang="0">
                    <a:pos x="831" y="204"/>
                  </a:cxn>
                  <a:cxn ang="0">
                    <a:pos x="794" y="247"/>
                  </a:cxn>
                  <a:cxn ang="0">
                    <a:pos x="783" y="387"/>
                  </a:cxn>
                  <a:cxn ang="0">
                    <a:pos x="726" y="334"/>
                  </a:cxn>
                  <a:cxn ang="0">
                    <a:pos x="607" y="306"/>
                  </a:cxn>
                  <a:cxn ang="0">
                    <a:pos x="595" y="216"/>
                  </a:cxn>
                  <a:cxn ang="0">
                    <a:pos x="633" y="178"/>
                  </a:cxn>
                  <a:cxn ang="0">
                    <a:pos x="675" y="146"/>
                  </a:cxn>
                  <a:cxn ang="0">
                    <a:pos x="686" y="127"/>
                  </a:cxn>
                  <a:cxn ang="0">
                    <a:pos x="722" y="120"/>
                  </a:cxn>
                  <a:cxn ang="0">
                    <a:pos x="746" y="61"/>
                  </a:cxn>
                  <a:cxn ang="0">
                    <a:pos x="702" y="67"/>
                  </a:cxn>
                  <a:cxn ang="0">
                    <a:pos x="665" y="74"/>
                  </a:cxn>
                  <a:cxn ang="0">
                    <a:pos x="625" y="55"/>
                  </a:cxn>
                  <a:cxn ang="0">
                    <a:pos x="574" y="0"/>
                  </a:cxn>
                  <a:cxn ang="0">
                    <a:pos x="555" y="38"/>
                  </a:cxn>
                  <a:cxn ang="0">
                    <a:pos x="567" y="98"/>
                  </a:cxn>
                  <a:cxn ang="0">
                    <a:pos x="492" y="92"/>
                  </a:cxn>
                  <a:cxn ang="0">
                    <a:pos x="430" y="75"/>
                  </a:cxn>
                  <a:cxn ang="0">
                    <a:pos x="387" y="89"/>
                  </a:cxn>
                  <a:cxn ang="0">
                    <a:pos x="333" y="81"/>
                  </a:cxn>
                  <a:cxn ang="0">
                    <a:pos x="202" y="42"/>
                  </a:cxn>
                  <a:cxn ang="0">
                    <a:pos x="138" y="40"/>
                  </a:cxn>
                  <a:cxn ang="0">
                    <a:pos x="61" y="70"/>
                  </a:cxn>
                  <a:cxn ang="0">
                    <a:pos x="0" y="242"/>
                  </a:cxn>
                  <a:cxn ang="0">
                    <a:pos x="67" y="253"/>
                  </a:cxn>
                  <a:cxn ang="0">
                    <a:pos x="124" y="316"/>
                  </a:cxn>
                  <a:cxn ang="0">
                    <a:pos x="136" y="366"/>
                  </a:cxn>
                  <a:cxn ang="0">
                    <a:pos x="181" y="413"/>
                  </a:cxn>
                  <a:cxn ang="0">
                    <a:pos x="224" y="440"/>
                  </a:cxn>
                  <a:cxn ang="0">
                    <a:pos x="610" y="446"/>
                  </a:cxn>
                  <a:cxn ang="0">
                    <a:pos x="676" y="453"/>
                  </a:cxn>
                  <a:cxn ang="0">
                    <a:pos x="705" y="477"/>
                  </a:cxn>
                  <a:cxn ang="0">
                    <a:pos x="759" y="512"/>
                  </a:cxn>
                  <a:cxn ang="0">
                    <a:pos x="732" y="553"/>
                  </a:cxn>
                  <a:cxn ang="0">
                    <a:pos x="772" y="543"/>
                  </a:cxn>
                  <a:cxn ang="0">
                    <a:pos x="814" y="519"/>
                  </a:cxn>
                  <a:cxn ang="0">
                    <a:pos x="879" y="498"/>
                  </a:cxn>
                  <a:cxn ang="0">
                    <a:pos x="928" y="505"/>
                  </a:cxn>
                </a:cxnLst>
                <a:rect l="0" t="0" r="r" b="b"/>
                <a:pathLst>
                  <a:path w="1071" h="553">
                    <a:moveTo>
                      <a:pt x="928" y="503"/>
                    </a:moveTo>
                    <a:cubicBezTo>
                      <a:pt x="928" y="502"/>
                      <a:pt x="928" y="502"/>
                      <a:pt x="928" y="502"/>
                    </a:cubicBezTo>
                    <a:cubicBezTo>
                      <a:pt x="928" y="502"/>
                      <a:pt x="931" y="502"/>
                      <a:pt x="932" y="502"/>
                    </a:cubicBezTo>
                    <a:cubicBezTo>
                      <a:pt x="935" y="502"/>
                      <a:pt x="946" y="504"/>
                      <a:pt x="950" y="501"/>
                    </a:cubicBezTo>
                    <a:cubicBezTo>
                      <a:pt x="954" y="498"/>
                      <a:pt x="954" y="493"/>
                      <a:pt x="960" y="492"/>
                    </a:cubicBezTo>
                    <a:cubicBezTo>
                      <a:pt x="960" y="498"/>
                      <a:pt x="960" y="499"/>
                      <a:pt x="967" y="499"/>
                    </a:cubicBezTo>
                    <a:cubicBezTo>
                      <a:pt x="957" y="500"/>
                      <a:pt x="941" y="507"/>
                      <a:pt x="941" y="516"/>
                    </a:cubicBezTo>
                    <a:cubicBezTo>
                      <a:pt x="941" y="520"/>
                      <a:pt x="947" y="527"/>
                      <a:pt x="950" y="527"/>
                    </a:cubicBezTo>
                    <a:cubicBezTo>
                      <a:pt x="953" y="527"/>
                      <a:pt x="961" y="516"/>
                      <a:pt x="970" y="513"/>
                    </a:cubicBezTo>
                    <a:cubicBezTo>
                      <a:pt x="972" y="513"/>
                      <a:pt x="1003" y="501"/>
                      <a:pt x="1003" y="497"/>
                    </a:cubicBezTo>
                    <a:cubicBezTo>
                      <a:pt x="1003" y="493"/>
                      <a:pt x="991" y="492"/>
                      <a:pt x="988" y="492"/>
                    </a:cubicBezTo>
                    <a:cubicBezTo>
                      <a:pt x="976" y="492"/>
                      <a:pt x="955" y="480"/>
                      <a:pt x="955" y="469"/>
                    </a:cubicBezTo>
                    <a:cubicBezTo>
                      <a:pt x="955" y="466"/>
                      <a:pt x="959" y="463"/>
                      <a:pt x="960" y="458"/>
                    </a:cubicBezTo>
                    <a:cubicBezTo>
                      <a:pt x="958" y="458"/>
                      <a:pt x="953" y="457"/>
                      <a:pt x="949" y="457"/>
                    </a:cubicBezTo>
                    <a:cubicBezTo>
                      <a:pt x="951" y="453"/>
                      <a:pt x="967" y="451"/>
                      <a:pt x="967" y="442"/>
                    </a:cubicBezTo>
                    <a:cubicBezTo>
                      <a:pt x="967" y="434"/>
                      <a:pt x="954" y="436"/>
                      <a:pt x="944" y="436"/>
                    </a:cubicBezTo>
                    <a:cubicBezTo>
                      <a:pt x="925" y="436"/>
                      <a:pt x="916" y="449"/>
                      <a:pt x="903" y="451"/>
                    </a:cubicBezTo>
                    <a:cubicBezTo>
                      <a:pt x="909" y="439"/>
                      <a:pt x="918" y="443"/>
                      <a:pt x="928" y="433"/>
                    </a:cubicBezTo>
                    <a:cubicBezTo>
                      <a:pt x="934" y="427"/>
                      <a:pt x="929" y="423"/>
                      <a:pt x="939" y="420"/>
                    </a:cubicBezTo>
                    <a:cubicBezTo>
                      <a:pt x="955" y="415"/>
                      <a:pt x="965" y="418"/>
                      <a:pt x="982" y="418"/>
                    </a:cubicBezTo>
                    <a:cubicBezTo>
                      <a:pt x="1004" y="418"/>
                      <a:pt x="1016" y="425"/>
                      <a:pt x="1029" y="408"/>
                    </a:cubicBezTo>
                    <a:cubicBezTo>
                      <a:pt x="1035" y="400"/>
                      <a:pt x="1071" y="398"/>
                      <a:pt x="1071" y="384"/>
                    </a:cubicBezTo>
                    <a:cubicBezTo>
                      <a:pt x="1071" y="374"/>
                      <a:pt x="1067" y="370"/>
                      <a:pt x="1063" y="363"/>
                    </a:cubicBezTo>
                    <a:cubicBezTo>
                      <a:pt x="1060" y="363"/>
                      <a:pt x="1065" y="359"/>
                      <a:pt x="1060" y="356"/>
                    </a:cubicBezTo>
                    <a:cubicBezTo>
                      <a:pt x="1060" y="351"/>
                      <a:pt x="1060" y="351"/>
                      <a:pt x="1060" y="351"/>
                    </a:cubicBezTo>
                    <a:cubicBezTo>
                      <a:pt x="1050" y="357"/>
                      <a:pt x="1029" y="364"/>
                      <a:pt x="1018" y="364"/>
                    </a:cubicBezTo>
                    <a:cubicBezTo>
                      <a:pt x="1017" y="364"/>
                      <a:pt x="1014" y="363"/>
                      <a:pt x="1014" y="362"/>
                    </a:cubicBezTo>
                    <a:cubicBezTo>
                      <a:pt x="1022" y="358"/>
                      <a:pt x="1047" y="354"/>
                      <a:pt x="1050" y="346"/>
                    </a:cubicBezTo>
                    <a:cubicBezTo>
                      <a:pt x="1050" y="344"/>
                      <a:pt x="1046" y="343"/>
                      <a:pt x="1046" y="341"/>
                    </a:cubicBezTo>
                    <a:cubicBezTo>
                      <a:pt x="1035" y="342"/>
                      <a:pt x="1013" y="337"/>
                      <a:pt x="1013" y="322"/>
                    </a:cubicBezTo>
                    <a:cubicBezTo>
                      <a:pt x="1013" y="321"/>
                      <a:pt x="1013" y="321"/>
                      <a:pt x="1013" y="321"/>
                    </a:cubicBezTo>
                    <a:cubicBezTo>
                      <a:pt x="1003" y="321"/>
                      <a:pt x="997" y="315"/>
                      <a:pt x="991" y="310"/>
                    </a:cubicBezTo>
                    <a:cubicBezTo>
                      <a:pt x="994" y="309"/>
                      <a:pt x="998" y="308"/>
                      <a:pt x="998" y="302"/>
                    </a:cubicBezTo>
                    <a:cubicBezTo>
                      <a:pt x="998" y="298"/>
                      <a:pt x="994" y="295"/>
                      <a:pt x="995" y="290"/>
                    </a:cubicBezTo>
                    <a:cubicBezTo>
                      <a:pt x="991" y="289"/>
                      <a:pt x="977" y="280"/>
                      <a:pt x="980" y="272"/>
                    </a:cubicBezTo>
                    <a:cubicBezTo>
                      <a:pt x="985" y="262"/>
                      <a:pt x="966" y="259"/>
                      <a:pt x="965" y="247"/>
                    </a:cubicBezTo>
                    <a:cubicBezTo>
                      <a:pt x="964" y="247"/>
                      <a:pt x="959" y="243"/>
                      <a:pt x="958" y="242"/>
                    </a:cubicBezTo>
                    <a:cubicBezTo>
                      <a:pt x="954" y="244"/>
                      <a:pt x="947" y="248"/>
                      <a:pt x="947" y="254"/>
                    </a:cubicBezTo>
                    <a:cubicBezTo>
                      <a:pt x="947" y="261"/>
                      <a:pt x="933" y="277"/>
                      <a:pt x="922" y="277"/>
                    </a:cubicBezTo>
                    <a:cubicBezTo>
                      <a:pt x="914" y="277"/>
                      <a:pt x="913" y="267"/>
                      <a:pt x="908" y="267"/>
                    </a:cubicBezTo>
                    <a:cubicBezTo>
                      <a:pt x="900" y="267"/>
                      <a:pt x="897" y="246"/>
                      <a:pt x="896" y="236"/>
                    </a:cubicBezTo>
                    <a:cubicBezTo>
                      <a:pt x="894" y="224"/>
                      <a:pt x="870" y="233"/>
                      <a:pt x="870" y="216"/>
                    </a:cubicBezTo>
                    <a:cubicBezTo>
                      <a:pt x="858" y="215"/>
                      <a:pt x="855" y="200"/>
                      <a:pt x="843" y="200"/>
                    </a:cubicBezTo>
                    <a:cubicBezTo>
                      <a:pt x="837" y="200"/>
                      <a:pt x="837" y="204"/>
                      <a:pt x="831" y="204"/>
                    </a:cubicBezTo>
                    <a:cubicBezTo>
                      <a:pt x="818" y="204"/>
                      <a:pt x="810" y="197"/>
                      <a:pt x="797" y="197"/>
                    </a:cubicBezTo>
                    <a:cubicBezTo>
                      <a:pt x="791" y="197"/>
                      <a:pt x="784" y="200"/>
                      <a:pt x="784" y="208"/>
                    </a:cubicBezTo>
                    <a:cubicBezTo>
                      <a:pt x="784" y="212"/>
                      <a:pt x="800" y="218"/>
                      <a:pt x="786" y="227"/>
                    </a:cubicBezTo>
                    <a:cubicBezTo>
                      <a:pt x="780" y="231"/>
                      <a:pt x="794" y="241"/>
                      <a:pt x="794" y="247"/>
                    </a:cubicBezTo>
                    <a:cubicBezTo>
                      <a:pt x="796" y="260"/>
                      <a:pt x="783" y="264"/>
                      <a:pt x="778" y="266"/>
                    </a:cubicBezTo>
                    <a:cubicBezTo>
                      <a:pt x="788" y="283"/>
                      <a:pt x="803" y="289"/>
                      <a:pt x="803" y="318"/>
                    </a:cubicBezTo>
                    <a:cubicBezTo>
                      <a:pt x="803" y="326"/>
                      <a:pt x="777" y="346"/>
                      <a:pt x="768" y="347"/>
                    </a:cubicBezTo>
                    <a:cubicBezTo>
                      <a:pt x="783" y="355"/>
                      <a:pt x="777" y="379"/>
                      <a:pt x="783" y="387"/>
                    </a:cubicBezTo>
                    <a:cubicBezTo>
                      <a:pt x="782" y="389"/>
                      <a:pt x="776" y="392"/>
                      <a:pt x="775" y="397"/>
                    </a:cubicBezTo>
                    <a:cubicBezTo>
                      <a:pt x="770" y="397"/>
                      <a:pt x="766" y="406"/>
                      <a:pt x="762" y="403"/>
                    </a:cubicBezTo>
                    <a:cubicBezTo>
                      <a:pt x="751" y="394"/>
                      <a:pt x="736" y="380"/>
                      <a:pt x="736" y="367"/>
                    </a:cubicBezTo>
                    <a:cubicBezTo>
                      <a:pt x="736" y="353"/>
                      <a:pt x="738" y="342"/>
                      <a:pt x="726" y="334"/>
                    </a:cubicBezTo>
                    <a:cubicBezTo>
                      <a:pt x="697" y="334"/>
                      <a:pt x="697" y="334"/>
                      <a:pt x="697" y="334"/>
                    </a:cubicBezTo>
                    <a:cubicBezTo>
                      <a:pt x="681" y="322"/>
                      <a:pt x="662" y="315"/>
                      <a:pt x="643" y="308"/>
                    </a:cubicBezTo>
                    <a:cubicBezTo>
                      <a:pt x="640" y="306"/>
                      <a:pt x="629" y="299"/>
                      <a:pt x="623" y="299"/>
                    </a:cubicBezTo>
                    <a:cubicBezTo>
                      <a:pt x="617" y="299"/>
                      <a:pt x="614" y="306"/>
                      <a:pt x="607" y="306"/>
                    </a:cubicBezTo>
                    <a:cubicBezTo>
                      <a:pt x="607" y="295"/>
                      <a:pt x="600" y="270"/>
                      <a:pt x="590" y="270"/>
                    </a:cubicBezTo>
                    <a:cubicBezTo>
                      <a:pt x="586" y="270"/>
                      <a:pt x="584" y="274"/>
                      <a:pt x="579" y="275"/>
                    </a:cubicBezTo>
                    <a:cubicBezTo>
                      <a:pt x="581" y="269"/>
                      <a:pt x="579" y="268"/>
                      <a:pt x="579" y="255"/>
                    </a:cubicBezTo>
                    <a:cubicBezTo>
                      <a:pt x="579" y="237"/>
                      <a:pt x="584" y="227"/>
                      <a:pt x="595" y="216"/>
                    </a:cubicBezTo>
                    <a:cubicBezTo>
                      <a:pt x="598" y="213"/>
                      <a:pt x="606" y="196"/>
                      <a:pt x="609" y="194"/>
                    </a:cubicBezTo>
                    <a:cubicBezTo>
                      <a:pt x="617" y="192"/>
                      <a:pt x="630" y="196"/>
                      <a:pt x="630" y="186"/>
                    </a:cubicBezTo>
                    <a:cubicBezTo>
                      <a:pt x="630" y="179"/>
                      <a:pt x="613" y="178"/>
                      <a:pt x="607" y="175"/>
                    </a:cubicBezTo>
                    <a:cubicBezTo>
                      <a:pt x="611" y="176"/>
                      <a:pt x="597" y="167"/>
                      <a:pt x="633" y="178"/>
                    </a:cubicBezTo>
                    <a:cubicBezTo>
                      <a:pt x="643" y="181"/>
                      <a:pt x="637" y="169"/>
                      <a:pt x="642" y="169"/>
                    </a:cubicBezTo>
                    <a:cubicBezTo>
                      <a:pt x="643" y="169"/>
                      <a:pt x="647" y="169"/>
                      <a:pt x="652" y="169"/>
                    </a:cubicBezTo>
                    <a:cubicBezTo>
                      <a:pt x="662" y="169"/>
                      <a:pt x="668" y="158"/>
                      <a:pt x="675" y="153"/>
                    </a:cubicBezTo>
                    <a:cubicBezTo>
                      <a:pt x="675" y="146"/>
                      <a:pt x="675" y="146"/>
                      <a:pt x="675" y="146"/>
                    </a:cubicBezTo>
                    <a:cubicBezTo>
                      <a:pt x="660" y="142"/>
                      <a:pt x="645" y="145"/>
                      <a:pt x="639" y="131"/>
                    </a:cubicBezTo>
                    <a:cubicBezTo>
                      <a:pt x="639" y="131"/>
                      <a:pt x="643" y="131"/>
                      <a:pt x="647" y="131"/>
                    </a:cubicBezTo>
                    <a:cubicBezTo>
                      <a:pt x="652" y="135"/>
                      <a:pt x="658" y="141"/>
                      <a:pt x="666" y="141"/>
                    </a:cubicBezTo>
                    <a:cubicBezTo>
                      <a:pt x="673" y="141"/>
                      <a:pt x="686" y="132"/>
                      <a:pt x="686" y="127"/>
                    </a:cubicBezTo>
                    <a:cubicBezTo>
                      <a:pt x="686" y="125"/>
                      <a:pt x="680" y="117"/>
                      <a:pt x="683" y="117"/>
                    </a:cubicBezTo>
                    <a:cubicBezTo>
                      <a:pt x="693" y="117"/>
                      <a:pt x="696" y="126"/>
                      <a:pt x="703" y="126"/>
                    </a:cubicBezTo>
                    <a:cubicBezTo>
                      <a:pt x="707" y="126"/>
                      <a:pt x="709" y="123"/>
                      <a:pt x="717" y="123"/>
                    </a:cubicBezTo>
                    <a:cubicBezTo>
                      <a:pt x="715" y="120"/>
                      <a:pt x="717" y="112"/>
                      <a:pt x="722" y="120"/>
                    </a:cubicBezTo>
                    <a:cubicBezTo>
                      <a:pt x="725" y="125"/>
                      <a:pt x="748" y="105"/>
                      <a:pt x="748" y="100"/>
                    </a:cubicBezTo>
                    <a:cubicBezTo>
                      <a:pt x="748" y="96"/>
                      <a:pt x="738" y="91"/>
                      <a:pt x="738" y="89"/>
                    </a:cubicBezTo>
                    <a:cubicBezTo>
                      <a:pt x="738" y="85"/>
                      <a:pt x="732" y="78"/>
                      <a:pt x="746" y="72"/>
                    </a:cubicBezTo>
                    <a:cubicBezTo>
                      <a:pt x="748" y="68"/>
                      <a:pt x="746" y="68"/>
                      <a:pt x="746" y="61"/>
                    </a:cubicBezTo>
                    <a:cubicBezTo>
                      <a:pt x="732" y="61"/>
                      <a:pt x="735" y="50"/>
                      <a:pt x="717" y="50"/>
                    </a:cubicBezTo>
                    <a:cubicBezTo>
                      <a:pt x="713" y="49"/>
                      <a:pt x="710" y="47"/>
                      <a:pt x="706" y="47"/>
                    </a:cubicBezTo>
                    <a:cubicBezTo>
                      <a:pt x="701" y="47"/>
                      <a:pt x="695" y="50"/>
                      <a:pt x="695" y="55"/>
                    </a:cubicBezTo>
                    <a:cubicBezTo>
                      <a:pt x="695" y="61"/>
                      <a:pt x="702" y="63"/>
                      <a:pt x="702" y="67"/>
                    </a:cubicBezTo>
                    <a:cubicBezTo>
                      <a:pt x="702" y="72"/>
                      <a:pt x="692" y="72"/>
                      <a:pt x="689" y="76"/>
                    </a:cubicBezTo>
                    <a:cubicBezTo>
                      <a:pt x="686" y="84"/>
                      <a:pt x="687" y="90"/>
                      <a:pt x="681" y="98"/>
                    </a:cubicBezTo>
                    <a:cubicBezTo>
                      <a:pt x="671" y="110"/>
                      <a:pt x="658" y="90"/>
                      <a:pt x="658" y="85"/>
                    </a:cubicBezTo>
                    <a:cubicBezTo>
                      <a:pt x="658" y="79"/>
                      <a:pt x="665" y="81"/>
                      <a:pt x="665" y="74"/>
                    </a:cubicBezTo>
                    <a:cubicBezTo>
                      <a:pt x="665" y="71"/>
                      <a:pt x="652" y="59"/>
                      <a:pt x="649" y="59"/>
                    </a:cubicBezTo>
                    <a:cubicBezTo>
                      <a:pt x="636" y="59"/>
                      <a:pt x="645" y="78"/>
                      <a:pt x="631" y="78"/>
                    </a:cubicBezTo>
                    <a:cubicBezTo>
                      <a:pt x="631" y="70"/>
                      <a:pt x="630" y="65"/>
                      <a:pt x="621" y="60"/>
                    </a:cubicBezTo>
                    <a:cubicBezTo>
                      <a:pt x="622" y="58"/>
                      <a:pt x="623" y="57"/>
                      <a:pt x="625" y="55"/>
                    </a:cubicBezTo>
                    <a:cubicBezTo>
                      <a:pt x="618" y="51"/>
                      <a:pt x="609" y="55"/>
                      <a:pt x="603" y="48"/>
                    </a:cubicBezTo>
                    <a:cubicBezTo>
                      <a:pt x="606" y="47"/>
                      <a:pt x="614" y="44"/>
                      <a:pt x="614" y="38"/>
                    </a:cubicBezTo>
                    <a:cubicBezTo>
                      <a:pt x="614" y="29"/>
                      <a:pt x="601" y="30"/>
                      <a:pt x="601" y="23"/>
                    </a:cubicBezTo>
                    <a:cubicBezTo>
                      <a:pt x="601" y="10"/>
                      <a:pt x="591" y="1"/>
                      <a:pt x="574" y="0"/>
                    </a:cubicBezTo>
                    <a:cubicBezTo>
                      <a:pt x="565" y="0"/>
                      <a:pt x="569" y="6"/>
                      <a:pt x="569" y="10"/>
                    </a:cubicBezTo>
                    <a:cubicBezTo>
                      <a:pt x="564" y="11"/>
                      <a:pt x="557" y="10"/>
                      <a:pt x="557" y="17"/>
                    </a:cubicBezTo>
                    <a:cubicBezTo>
                      <a:pt x="557" y="21"/>
                      <a:pt x="561" y="23"/>
                      <a:pt x="561" y="28"/>
                    </a:cubicBezTo>
                    <a:cubicBezTo>
                      <a:pt x="561" y="32"/>
                      <a:pt x="555" y="32"/>
                      <a:pt x="555" y="38"/>
                    </a:cubicBezTo>
                    <a:cubicBezTo>
                      <a:pt x="555" y="52"/>
                      <a:pt x="585" y="44"/>
                      <a:pt x="585" y="59"/>
                    </a:cubicBezTo>
                    <a:cubicBezTo>
                      <a:pt x="585" y="61"/>
                      <a:pt x="581" y="72"/>
                      <a:pt x="581" y="72"/>
                    </a:cubicBezTo>
                    <a:cubicBezTo>
                      <a:pt x="584" y="70"/>
                      <a:pt x="587" y="69"/>
                      <a:pt x="591" y="67"/>
                    </a:cubicBezTo>
                    <a:cubicBezTo>
                      <a:pt x="596" y="85"/>
                      <a:pt x="567" y="77"/>
                      <a:pt x="567" y="98"/>
                    </a:cubicBezTo>
                    <a:cubicBezTo>
                      <a:pt x="553" y="102"/>
                      <a:pt x="564" y="88"/>
                      <a:pt x="561" y="83"/>
                    </a:cubicBezTo>
                    <a:cubicBezTo>
                      <a:pt x="559" y="81"/>
                      <a:pt x="547" y="78"/>
                      <a:pt x="541" y="78"/>
                    </a:cubicBezTo>
                    <a:cubicBezTo>
                      <a:pt x="533" y="78"/>
                      <a:pt x="530" y="82"/>
                      <a:pt x="530" y="92"/>
                    </a:cubicBezTo>
                    <a:cubicBezTo>
                      <a:pt x="522" y="91"/>
                      <a:pt x="517" y="92"/>
                      <a:pt x="492" y="92"/>
                    </a:cubicBezTo>
                    <a:cubicBezTo>
                      <a:pt x="468" y="92"/>
                      <a:pt x="441" y="83"/>
                      <a:pt x="435" y="65"/>
                    </a:cubicBezTo>
                    <a:cubicBezTo>
                      <a:pt x="427" y="67"/>
                      <a:pt x="400" y="68"/>
                      <a:pt x="400" y="78"/>
                    </a:cubicBezTo>
                    <a:cubicBezTo>
                      <a:pt x="400" y="81"/>
                      <a:pt x="403" y="82"/>
                      <a:pt x="406" y="82"/>
                    </a:cubicBezTo>
                    <a:cubicBezTo>
                      <a:pt x="413" y="82"/>
                      <a:pt x="425" y="79"/>
                      <a:pt x="430" y="75"/>
                    </a:cubicBezTo>
                    <a:cubicBezTo>
                      <a:pt x="432" y="90"/>
                      <a:pt x="409" y="78"/>
                      <a:pt x="409" y="93"/>
                    </a:cubicBezTo>
                    <a:cubicBezTo>
                      <a:pt x="409" y="96"/>
                      <a:pt x="414" y="106"/>
                      <a:pt x="412" y="106"/>
                    </a:cubicBezTo>
                    <a:cubicBezTo>
                      <a:pt x="403" y="106"/>
                      <a:pt x="401" y="95"/>
                      <a:pt x="394" y="92"/>
                    </a:cubicBezTo>
                    <a:cubicBezTo>
                      <a:pt x="387" y="89"/>
                      <a:pt x="387" y="89"/>
                      <a:pt x="387" y="89"/>
                    </a:cubicBezTo>
                    <a:cubicBezTo>
                      <a:pt x="377" y="89"/>
                      <a:pt x="370" y="89"/>
                      <a:pt x="359" y="89"/>
                    </a:cubicBezTo>
                    <a:cubicBezTo>
                      <a:pt x="350" y="89"/>
                      <a:pt x="344" y="92"/>
                      <a:pt x="335" y="93"/>
                    </a:cubicBezTo>
                    <a:cubicBezTo>
                      <a:pt x="317" y="93"/>
                      <a:pt x="317" y="87"/>
                      <a:pt x="317" y="86"/>
                    </a:cubicBezTo>
                    <a:cubicBezTo>
                      <a:pt x="317" y="82"/>
                      <a:pt x="331" y="83"/>
                      <a:pt x="333" y="81"/>
                    </a:cubicBezTo>
                    <a:cubicBezTo>
                      <a:pt x="321" y="64"/>
                      <a:pt x="323" y="66"/>
                      <a:pt x="298" y="68"/>
                    </a:cubicBezTo>
                    <a:cubicBezTo>
                      <a:pt x="271" y="70"/>
                      <a:pt x="258" y="48"/>
                      <a:pt x="231" y="48"/>
                    </a:cubicBezTo>
                    <a:cubicBezTo>
                      <a:pt x="223" y="48"/>
                      <a:pt x="219" y="54"/>
                      <a:pt x="212" y="54"/>
                    </a:cubicBezTo>
                    <a:cubicBezTo>
                      <a:pt x="207" y="54"/>
                      <a:pt x="202" y="46"/>
                      <a:pt x="202" y="42"/>
                    </a:cubicBezTo>
                    <a:cubicBezTo>
                      <a:pt x="193" y="44"/>
                      <a:pt x="193" y="54"/>
                      <a:pt x="184" y="54"/>
                    </a:cubicBezTo>
                    <a:cubicBezTo>
                      <a:pt x="176" y="54"/>
                      <a:pt x="164" y="34"/>
                      <a:pt x="161" y="34"/>
                    </a:cubicBezTo>
                    <a:cubicBezTo>
                      <a:pt x="153" y="34"/>
                      <a:pt x="156" y="47"/>
                      <a:pt x="146" y="47"/>
                    </a:cubicBezTo>
                    <a:cubicBezTo>
                      <a:pt x="143" y="47"/>
                      <a:pt x="140" y="44"/>
                      <a:pt x="138" y="40"/>
                    </a:cubicBezTo>
                    <a:cubicBezTo>
                      <a:pt x="125" y="44"/>
                      <a:pt x="120" y="44"/>
                      <a:pt x="108" y="49"/>
                    </a:cubicBezTo>
                    <a:cubicBezTo>
                      <a:pt x="103" y="50"/>
                      <a:pt x="91" y="59"/>
                      <a:pt x="87" y="55"/>
                    </a:cubicBezTo>
                    <a:cubicBezTo>
                      <a:pt x="76" y="44"/>
                      <a:pt x="78" y="58"/>
                      <a:pt x="74" y="58"/>
                    </a:cubicBezTo>
                    <a:cubicBezTo>
                      <a:pt x="45" y="59"/>
                      <a:pt x="65" y="70"/>
                      <a:pt x="61" y="70"/>
                    </a:cubicBezTo>
                    <a:cubicBezTo>
                      <a:pt x="50" y="70"/>
                      <a:pt x="30" y="67"/>
                      <a:pt x="12" y="56"/>
                    </a:cubicBezTo>
                    <a:cubicBezTo>
                      <a:pt x="11" y="56"/>
                      <a:pt x="6" y="52"/>
                      <a:pt x="6" y="51"/>
                    </a:cubicBezTo>
                    <a:cubicBezTo>
                      <a:pt x="3" y="52"/>
                      <a:pt x="5" y="52"/>
                      <a:pt x="0" y="51"/>
                    </a:cubicBezTo>
                    <a:cubicBezTo>
                      <a:pt x="0" y="242"/>
                      <a:pt x="0" y="242"/>
                      <a:pt x="0" y="242"/>
                    </a:cubicBezTo>
                    <a:cubicBezTo>
                      <a:pt x="6" y="247"/>
                      <a:pt x="19" y="240"/>
                      <a:pt x="25" y="248"/>
                    </a:cubicBezTo>
                    <a:cubicBezTo>
                      <a:pt x="29" y="254"/>
                      <a:pt x="38" y="266"/>
                      <a:pt x="47" y="266"/>
                    </a:cubicBezTo>
                    <a:cubicBezTo>
                      <a:pt x="53" y="266"/>
                      <a:pt x="53" y="257"/>
                      <a:pt x="59" y="255"/>
                    </a:cubicBezTo>
                    <a:cubicBezTo>
                      <a:pt x="62" y="254"/>
                      <a:pt x="64" y="255"/>
                      <a:pt x="67" y="253"/>
                    </a:cubicBezTo>
                    <a:cubicBezTo>
                      <a:pt x="81" y="266"/>
                      <a:pt x="87" y="271"/>
                      <a:pt x="99" y="288"/>
                    </a:cubicBezTo>
                    <a:cubicBezTo>
                      <a:pt x="100" y="290"/>
                      <a:pt x="103" y="291"/>
                      <a:pt x="105" y="295"/>
                    </a:cubicBezTo>
                    <a:cubicBezTo>
                      <a:pt x="106" y="300"/>
                      <a:pt x="108" y="306"/>
                      <a:pt x="113" y="311"/>
                    </a:cubicBezTo>
                    <a:cubicBezTo>
                      <a:pt x="116" y="314"/>
                      <a:pt x="121" y="313"/>
                      <a:pt x="124" y="316"/>
                    </a:cubicBezTo>
                    <a:cubicBezTo>
                      <a:pt x="128" y="320"/>
                      <a:pt x="135" y="322"/>
                      <a:pt x="135" y="332"/>
                    </a:cubicBezTo>
                    <a:cubicBezTo>
                      <a:pt x="135" y="336"/>
                      <a:pt x="129" y="337"/>
                      <a:pt x="129" y="340"/>
                    </a:cubicBezTo>
                    <a:cubicBezTo>
                      <a:pt x="129" y="343"/>
                      <a:pt x="132" y="344"/>
                      <a:pt x="132" y="347"/>
                    </a:cubicBezTo>
                    <a:cubicBezTo>
                      <a:pt x="132" y="352"/>
                      <a:pt x="130" y="364"/>
                      <a:pt x="136" y="366"/>
                    </a:cubicBezTo>
                    <a:cubicBezTo>
                      <a:pt x="140" y="367"/>
                      <a:pt x="143" y="367"/>
                      <a:pt x="146" y="370"/>
                    </a:cubicBezTo>
                    <a:cubicBezTo>
                      <a:pt x="150" y="373"/>
                      <a:pt x="145" y="379"/>
                      <a:pt x="150" y="383"/>
                    </a:cubicBezTo>
                    <a:cubicBezTo>
                      <a:pt x="150" y="383"/>
                      <a:pt x="162" y="390"/>
                      <a:pt x="162" y="391"/>
                    </a:cubicBezTo>
                    <a:cubicBezTo>
                      <a:pt x="165" y="401"/>
                      <a:pt x="166" y="413"/>
                      <a:pt x="181" y="413"/>
                    </a:cubicBezTo>
                    <a:cubicBezTo>
                      <a:pt x="183" y="422"/>
                      <a:pt x="199" y="416"/>
                      <a:pt x="202" y="428"/>
                    </a:cubicBezTo>
                    <a:cubicBezTo>
                      <a:pt x="204" y="432"/>
                      <a:pt x="215" y="433"/>
                      <a:pt x="219" y="437"/>
                    </a:cubicBezTo>
                    <a:cubicBezTo>
                      <a:pt x="220" y="438"/>
                      <a:pt x="222" y="439"/>
                      <a:pt x="224" y="440"/>
                    </a:cubicBezTo>
                    <a:cubicBezTo>
                      <a:pt x="224" y="440"/>
                      <a:pt x="224" y="440"/>
                      <a:pt x="224" y="440"/>
                    </a:cubicBezTo>
                    <a:cubicBezTo>
                      <a:pt x="577" y="440"/>
                      <a:pt x="577" y="440"/>
                      <a:pt x="577" y="440"/>
                    </a:cubicBezTo>
                    <a:cubicBezTo>
                      <a:pt x="577" y="435"/>
                      <a:pt x="577" y="435"/>
                      <a:pt x="577" y="435"/>
                    </a:cubicBezTo>
                    <a:cubicBezTo>
                      <a:pt x="583" y="439"/>
                      <a:pt x="582" y="443"/>
                      <a:pt x="588" y="446"/>
                    </a:cubicBezTo>
                    <a:cubicBezTo>
                      <a:pt x="610" y="446"/>
                      <a:pt x="610" y="446"/>
                      <a:pt x="610" y="446"/>
                    </a:cubicBezTo>
                    <a:cubicBezTo>
                      <a:pt x="619" y="455"/>
                      <a:pt x="630" y="455"/>
                      <a:pt x="647" y="455"/>
                    </a:cubicBezTo>
                    <a:cubicBezTo>
                      <a:pt x="652" y="453"/>
                      <a:pt x="653" y="455"/>
                      <a:pt x="658" y="452"/>
                    </a:cubicBezTo>
                    <a:cubicBezTo>
                      <a:pt x="662" y="450"/>
                      <a:pt x="661" y="443"/>
                      <a:pt x="665" y="443"/>
                    </a:cubicBezTo>
                    <a:cubicBezTo>
                      <a:pt x="670" y="443"/>
                      <a:pt x="674" y="451"/>
                      <a:pt x="676" y="453"/>
                    </a:cubicBezTo>
                    <a:cubicBezTo>
                      <a:pt x="677" y="451"/>
                      <a:pt x="676" y="448"/>
                      <a:pt x="676" y="447"/>
                    </a:cubicBezTo>
                    <a:cubicBezTo>
                      <a:pt x="677" y="447"/>
                      <a:pt x="678" y="447"/>
                      <a:pt x="680" y="447"/>
                    </a:cubicBezTo>
                    <a:cubicBezTo>
                      <a:pt x="682" y="447"/>
                      <a:pt x="701" y="462"/>
                      <a:pt x="702" y="463"/>
                    </a:cubicBezTo>
                    <a:cubicBezTo>
                      <a:pt x="704" y="469"/>
                      <a:pt x="702" y="473"/>
                      <a:pt x="705" y="477"/>
                    </a:cubicBezTo>
                    <a:cubicBezTo>
                      <a:pt x="715" y="487"/>
                      <a:pt x="729" y="485"/>
                      <a:pt x="740" y="492"/>
                    </a:cubicBezTo>
                    <a:cubicBezTo>
                      <a:pt x="752" y="492"/>
                      <a:pt x="752" y="492"/>
                      <a:pt x="752" y="492"/>
                    </a:cubicBezTo>
                    <a:cubicBezTo>
                      <a:pt x="757" y="495"/>
                      <a:pt x="763" y="500"/>
                      <a:pt x="763" y="506"/>
                    </a:cubicBezTo>
                    <a:cubicBezTo>
                      <a:pt x="763" y="509"/>
                      <a:pt x="762" y="512"/>
                      <a:pt x="759" y="512"/>
                    </a:cubicBezTo>
                    <a:cubicBezTo>
                      <a:pt x="754" y="512"/>
                      <a:pt x="748" y="506"/>
                      <a:pt x="747" y="504"/>
                    </a:cubicBezTo>
                    <a:cubicBezTo>
                      <a:pt x="745" y="511"/>
                      <a:pt x="741" y="532"/>
                      <a:pt x="735" y="532"/>
                    </a:cubicBezTo>
                    <a:cubicBezTo>
                      <a:pt x="730" y="538"/>
                      <a:pt x="725" y="541"/>
                      <a:pt x="725" y="547"/>
                    </a:cubicBezTo>
                    <a:cubicBezTo>
                      <a:pt x="726" y="549"/>
                      <a:pt x="729" y="553"/>
                      <a:pt x="732" y="553"/>
                    </a:cubicBezTo>
                    <a:cubicBezTo>
                      <a:pt x="736" y="553"/>
                      <a:pt x="736" y="550"/>
                      <a:pt x="738" y="548"/>
                    </a:cubicBezTo>
                    <a:cubicBezTo>
                      <a:pt x="742" y="544"/>
                      <a:pt x="748" y="545"/>
                      <a:pt x="755" y="545"/>
                    </a:cubicBezTo>
                    <a:cubicBezTo>
                      <a:pt x="760" y="545"/>
                      <a:pt x="763" y="548"/>
                      <a:pt x="765" y="546"/>
                    </a:cubicBezTo>
                    <a:cubicBezTo>
                      <a:pt x="768" y="545"/>
                      <a:pt x="770" y="544"/>
                      <a:pt x="772" y="543"/>
                    </a:cubicBezTo>
                    <a:cubicBezTo>
                      <a:pt x="772" y="540"/>
                      <a:pt x="771" y="538"/>
                      <a:pt x="770" y="536"/>
                    </a:cubicBezTo>
                    <a:cubicBezTo>
                      <a:pt x="769" y="534"/>
                      <a:pt x="767" y="533"/>
                      <a:pt x="767" y="531"/>
                    </a:cubicBezTo>
                    <a:cubicBezTo>
                      <a:pt x="767" y="529"/>
                      <a:pt x="771" y="528"/>
                      <a:pt x="773" y="528"/>
                    </a:cubicBezTo>
                    <a:cubicBezTo>
                      <a:pt x="782" y="525"/>
                      <a:pt x="803" y="519"/>
                      <a:pt x="814" y="519"/>
                    </a:cubicBezTo>
                    <a:cubicBezTo>
                      <a:pt x="815" y="519"/>
                      <a:pt x="831" y="503"/>
                      <a:pt x="834" y="501"/>
                    </a:cubicBezTo>
                    <a:cubicBezTo>
                      <a:pt x="836" y="499"/>
                      <a:pt x="847" y="500"/>
                      <a:pt x="857" y="500"/>
                    </a:cubicBezTo>
                    <a:cubicBezTo>
                      <a:pt x="861" y="500"/>
                      <a:pt x="864" y="500"/>
                      <a:pt x="868" y="500"/>
                    </a:cubicBezTo>
                    <a:cubicBezTo>
                      <a:pt x="872" y="500"/>
                      <a:pt x="876" y="498"/>
                      <a:pt x="879" y="498"/>
                    </a:cubicBezTo>
                    <a:cubicBezTo>
                      <a:pt x="884" y="497"/>
                      <a:pt x="882" y="496"/>
                      <a:pt x="884" y="494"/>
                    </a:cubicBezTo>
                    <a:cubicBezTo>
                      <a:pt x="892" y="486"/>
                      <a:pt x="892" y="471"/>
                      <a:pt x="903" y="463"/>
                    </a:cubicBezTo>
                    <a:cubicBezTo>
                      <a:pt x="908" y="470"/>
                      <a:pt x="916" y="460"/>
                      <a:pt x="920" y="467"/>
                    </a:cubicBezTo>
                    <a:cubicBezTo>
                      <a:pt x="926" y="478"/>
                      <a:pt x="922" y="494"/>
                      <a:pt x="928" y="505"/>
                    </a:cubicBezTo>
                    <a:lnTo>
                      <a:pt x="928" y="50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62" name="Freeform 51"/>
              <p:cNvSpPr/>
              <p:nvPr/>
            </p:nvSpPr>
            <p:spPr bwMode="auto">
              <a:xfrm>
                <a:off x="5539051" y="1196147"/>
                <a:ext cx="684608" cy="454480"/>
              </a:xfrm>
              <a:custGeom>
                <a:avLst/>
                <a:gdLst/>
                <a:ahLst/>
                <a:cxnLst>
                  <a:cxn ang="0">
                    <a:pos x="334" y="228"/>
                  </a:cxn>
                  <a:cxn ang="0">
                    <a:pos x="381" y="252"/>
                  </a:cxn>
                  <a:cxn ang="0">
                    <a:pos x="401" y="239"/>
                  </a:cxn>
                  <a:cxn ang="0">
                    <a:pos x="439" y="281"/>
                  </a:cxn>
                  <a:cxn ang="0">
                    <a:pos x="458" y="302"/>
                  </a:cxn>
                  <a:cxn ang="0">
                    <a:pos x="463" y="326"/>
                  </a:cxn>
                  <a:cxn ang="0">
                    <a:pos x="440" y="314"/>
                  </a:cxn>
                  <a:cxn ang="0">
                    <a:pos x="427" y="300"/>
                  </a:cxn>
                  <a:cxn ang="0">
                    <a:pos x="426" y="286"/>
                  </a:cxn>
                  <a:cxn ang="0">
                    <a:pos x="414" y="286"/>
                  </a:cxn>
                  <a:cxn ang="0">
                    <a:pos x="412" y="270"/>
                  </a:cxn>
                  <a:cxn ang="0">
                    <a:pos x="390" y="261"/>
                  </a:cxn>
                  <a:cxn ang="0">
                    <a:pos x="363" y="252"/>
                  </a:cxn>
                  <a:cxn ang="0">
                    <a:pos x="299" y="236"/>
                  </a:cxn>
                  <a:cxn ang="0">
                    <a:pos x="240" y="221"/>
                  </a:cxn>
                  <a:cxn ang="0">
                    <a:pos x="200" y="252"/>
                  </a:cxn>
                  <a:cxn ang="0">
                    <a:pos x="199" y="245"/>
                  </a:cxn>
                  <a:cxn ang="0">
                    <a:pos x="218" y="219"/>
                  </a:cxn>
                  <a:cxn ang="0">
                    <a:pos x="213" y="214"/>
                  </a:cxn>
                  <a:cxn ang="0">
                    <a:pos x="173" y="260"/>
                  </a:cxn>
                  <a:cxn ang="0">
                    <a:pos x="143" y="288"/>
                  </a:cxn>
                  <a:cxn ang="0">
                    <a:pos x="79" y="322"/>
                  </a:cxn>
                  <a:cxn ang="0">
                    <a:pos x="57" y="328"/>
                  </a:cxn>
                  <a:cxn ang="0">
                    <a:pos x="92" y="307"/>
                  </a:cxn>
                  <a:cxn ang="0">
                    <a:pos x="148" y="256"/>
                  </a:cxn>
                  <a:cxn ang="0">
                    <a:pos x="125" y="262"/>
                  </a:cxn>
                  <a:cxn ang="0">
                    <a:pos x="110" y="266"/>
                  </a:cxn>
                  <a:cxn ang="0">
                    <a:pos x="88" y="261"/>
                  </a:cxn>
                  <a:cxn ang="0">
                    <a:pos x="76" y="264"/>
                  </a:cxn>
                  <a:cxn ang="0">
                    <a:pos x="72" y="244"/>
                  </a:cxn>
                  <a:cxn ang="0">
                    <a:pos x="60" y="245"/>
                  </a:cxn>
                  <a:cxn ang="0">
                    <a:pos x="37" y="224"/>
                  </a:cxn>
                  <a:cxn ang="0">
                    <a:pos x="52" y="180"/>
                  </a:cxn>
                  <a:cxn ang="0">
                    <a:pos x="79" y="152"/>
                  </a:cxn>
                  <a:cxn ang="0">
                    <a:pos x="85" y="145"/>
                  </a:cxn>
                  <a:cxn ang="0">
                    <a:pos x="60" y="153"/>
                  </a:cxn>
                  <a:cxn ang="0">
                    <a:pos x="18" y="150"/>
                  </a:cxn>
                  <a:cxn ang="0">
                    <a:pos x="13" y="133"/>
                  </a:cxn>
                  <a:cxn ang="0">
                    <a:pos x="40" y="106"/>
                  </a:cxn>
                  <a:cxn ang="0">
                    <a:pos x="64" y="116"/>
                  </a:cxn>
                  <a:cxn ang="0">
                    <a:pos x="50" y="95"/>
                  </a:cxn>
                  <a:cxn ang="0">
                    <a:pos x="13" y="68"/>
                  </a:cxn>
                  <a:cxn ang="0">
                    <a:pos x="44" y="56"/>
                  </a:cxn>
                  <a:cxn ang="0">
                    <a:pos x="117" y="13"/>
                  </a:cxn>
                  <a:cxn ang="0">
                    <a:pos x="150" y="7"/>
                  </a:cxn>
                  <a:cxn ang="0">
                    <a:pos x="157" y="7"/>
                  </a:cxn>
                  <a:cxn ang="0">
                    <a:pos x="189" y="11"/>
                  </a:cxn>
                  <a:cxn ang="0">
                    <a:pos x="236" y="20"/>
                  </a:cxn>
                  <a:cxn ang="0">
                    <a:pos x="307" y="28"/>
                  </a:cxn>
                  <a:cxn ang="0">
                    <a:pos x="334" y="36"/>
                  </a:cxn>
                </a:cxnLst>
                <a:rect l="0" t="0" r="r" b="b"/>
                <a:pathLst>
                  <a:path w="469" h="343">
                    <a:moveTo>
                      <a:pt x="334" y="37"/>
                    </a:moveTo>
                    <a:cubicBezTo>
                      <a:pt x="334" y="228"/>
                      <a:pt x="334" y="228"/>
                      <a:pt x="334" y="228"/>
                    </a:cubicBezTo>
                    <a:cubicBezTo>
                      <a:pt x="340" y="233"/>
                      <a:pt x="353" y="226"/>
                      <a:pt x="359" y="234"/>
                    </a:cubicBezTo>
                    <a:cubicBezTo>
                      <a:pt x="363" y="240"/>
                      <a:pt x="372" y="252"/>
                      <a:pt x="381" y="252"/>
                    </a:cubicBezTo>
                    <a:cubicBezTo>
                      <a:pt x="387" y="252"/>
                      <a:pt x="387" y="243"/>
                      <a:pt x="393" y="241"/>
                    </a:cubicBezTo>
                    <a:cubicBezTo>
                      <a:pt x="396" y="240"/>
                      <a:pt x="398" y="241"/>
                      <a:pt x="401" y="239"/>
                    </a:cubicBezTo>
                    <a:cubicBezTo>
                      <a:pt x="415" y="252"/>
                      <a:pt x="421" y="257"/>
                      <a:pt x="433" y="274"/>
                    </a:cubicBezTo>
                    <a:cubicBezTo>
                      <a:pt x="434" y="276"/>
                      <a:pt x="437" y="277"/>
                      <a:pt x="439" y="281"/>
                    </a:cubicBezTo>
                    <a:cubicBezTo>
                      <a:pt x="440" y="286"/>
                      <a:pt x="442" y="292"/>
                      <a:pt x="447" y="297"/>
                    </a:cubicBezTo>
                    <a:cubicBezTo>
                      <a:pt x="450" y="300"/>
                      <a:pt x="455" y="299"/>
                      <a:pt x="458" y="302"/>
                    </a:cubicBezTo>
                    <a:cubicBezTo>
                      <a:pt x="462" y="306"/>
                      <a:pt x="469" y="308"/>
                      <a:pt x="469" y="318"/>
                    </a:cubicBezTo>
                    <a:cubicBezTo>
                      <a:pt x="469" y="322"/>
                      <a:pt x="463" y="323"/>
                      <a:pt x="463" y="326"/>
                    </a:cubicBezTo>
                    <a:cubicBezTo>
                      <a:pt x="461" y="326"/>
                      <a:pt x="461" y="327"/>
                      <a:pt x="459" y="327"/>
                    </a:cubicBezTo>
                    <a:cubicBezTo>
                      <a:pt x="451" y="327"/>
                      <a:pt x="440" y="318"/>
                      <a:pt x="440" y="314"/>
                    </a:cubicBezTo>
                    <a:cubicBezTo>
                      <a:pt x="440" y="310"/>
                      <a:pt x="440" y="311"/>
                      <a:pt x="440" y="307"/>
                    </a:cubicBezTo>
                    <a:cubicBezTo>
                      <a:pt x="440" y="300"/>
                      <a:pt x="435" y="300"/>
                      <a:pt x="427" y="300"/>
                    </a:cubicBezTo>
                    <a:cubicBezTo>
                      <a:pt x="421" y="300"/>
                      <a:pt x="419" y="296"/>
                      <a:pt x="419" y="294"/>
                    </a:cubicBezTo>
                    <a:cubicBezTo>
                      <a:pt x="419" y="290"/>
                      <a:pt x="426" y="290"/>
                      <a:pt x="426" y="286"/>
                    </a:cubicBezTo>
                    <a:cubicBezTo>
                      <a:pt x="426" y="283"/>
                      <a:pt x="426" y="281"/>
                      <a:pt x="426" y="281"/>
                    </a:cubicBezTo>
                    <a:cubicBezTo>
                      <a:pt x="417" y="281"/>
                      <a:pt x="420" y="286"/>
                      <a:pt x="414" y="286"/>
                    </a:cubicBezTo>
                    <a:cubicBezTo>
                      <a:pt x="412" y="286"/>
                      <a:pt x="407" y="282"/>
                      <a:pt x="407" y="280"/>
                    </a:cubicBezTo>
                    <a:cubicBezTo>
                      <a:pt x="407" y="274"/>
                      <a:pt x="410" y="273"/>
                      <a:pt x="412" y="270"/>
                    </a:cubicBezTo>
                    <a:cubicBezTo>
                      <a:pt x="409" y="268"/>
                      <a:pt x="405" y="264"/>
                      <a:pt x="404" y="267"/>
                    </a:cubicBezTo>
                    <a:cubicBezTo>
                      <a:pt x="397" y="267"/>
                      <a:pt x="394" y="264"/>
                      <a:pt x="390" y="261"/>
                    </a:cubicBezTo>
                    <a:cubicBezTo>
                      <a:pt x="389" y="264"/>
                      <a:pt x="387" y="269"/>
                      <a:pt x="384" y="269"/>
                    </a:cubicBezTo>
                    <a:cubicBezTo>
                      <a:pt x="375" y="269"/>
                      <a:pt x="368" y="256"/>
                      <a:pt x="363" y="252"/>
                    </a:cubicBezTo>
                    <a:cubicBezTo>
                      <a:pt x="352" y="243"/>
                      <a:pt x="337" y="244"/>
                      <a:pt x="323" y="236"/>
                    </a:cubicBezTo>
                    <a:cubicBezTo>
                      <a:pt x="299" y="236"/>
                      <a:pt x="299" y="236"/>
                      <a:pt x="299" y="236"/>
                    </a:cubicBezTo>
                    <a:cubicBezTo>
                      <a:pt x="285" y="232"/>
                      <a:pt x="265" y="230"/>
                      <a:pt x="258" y="214"/>
                    </a:cubicBezTo>
                    <a:cubicBezTo>
                      <a:pt x="252" y="217"/>
                      <a:pt x="244" y="219"/>
                      <a:pt x="240" y="221"/>
                    </a:cubicBezTo>
                    <a:cubicBezTo>
                      <a:pt x="241" y="224"/>
                      <a:pt x="242" y="225"/>
                      <a:pt x="244" y="227"/>
                    </a:cubicBezTo>
                    <a:cubicBezTo>
                      <a:pt x="238" y="236"/>
                      <a:pt x="210" y="252"/>
                      <a:pt x="200" y="252"/>
                    </a:cubicBezTo>
                    <a:cubicBezTo>
                      <a:pt x="198" y="252"/>
                      <a:pt x="195" y="251"/>
                      <a:pt x="195" y="249"/>
                    </a:cubicBezTo>
                    <a:cubicBezTo>
                      <a:pt x="195" y="246"/>
                      <a:pt x="198" y="246"/>
                      <a:pt x="199" y="245"/>
                    </a:cubicBezTo>
                    <a:cubicBezTo>
                      <a:pt x="197" y="242"/>
                      <a:pt x="199" y="242"/>
                      <a:pt x="199" y="240"/>
                    </a:cubicBezTo>
                    <a:cubicBezTo>
                      <a:pt x="199" y="230"/>
                      <a:pt x="205" y="223"/>
                      <a:pt x="218" y="219"/>
                    </a:cubicBezTo>
                    <a:cubicBezTo>
                      <a:pt x="218" y="217"/>
                      <a:pt x="218" y="216"/>
                      <a:pt x="218" y="214"/>
                    </a:cubicBezTo>
                    <a:cubicBezTo>
                      <a:pt x="214" y="214"/>
                      <a:pt x="215" y="214"/>
                      <a:pt x="213" y="214"/>
                    </a:cubicBezTo>
                    <a:cubicBezTo>
                      <a:pt x="203" y="214"/>
                      <a:pt x="173" y="239"/>
                      <a:pt x="173" y="253"/>
                    </a:cubicBezTo>
                    <a:cubicBezTo>
                      <a:pt x="173" y="255"/>
                      <a:pt x="173" y="258"/>
                      <a:pt x="173" y="260"/>
                    </a:cubicBezTo>
                    <a:cubicBezTo>
                      <a:pt x="173" y="270"/>
                      <a:pt x="164" y="273"/>
                      <a:pt x="154" y="277"/>
                    </a:cubicBezTo>
                    <a:cubicBezTo>
                      <a:pt x="148" y="280"/>
                      <a:pt x="146" y="284"/>
                      <a:pt x="143" y="288"/>
                    </a:cubicBezTo>
                    <a:cubicBezTo>
                      <a:pt x="136" y="297"/>
                      <a:pt x="121" y="301"/>
                      <a:pt x="114" y="308"/>
                    </a:cubicBezTo>
                    <a:cubicBezTo>
                      <a:pt x="107" y="315"/>
                      <a:pt x="91" y="320"/>
                      <a:pt x="79" y="322"/>
                    </a:cubicBezTo>
                    <a:cubicBezTo>
                      <a:pt x="63" y="324"/>
                      <a:pt x="54" y="343"/>
                      <a:pt x="35" y="337"/>
                    </a:cubicBezTo>
                    <a:cubicBezTo>
                      <a:pt x="41" y="329"/>
                      <a:pt x="49" y="333"/>
                      <a:pt x="57" y="328"/>
                    </a:cubicBezTo>
                    <a:cubicBezTo>
                      <a:pt x="62" y="325"/>
                      <a:pt x="66" y="316"/>
                      <a:pt x="71" y="314"/>
                    </a:cubicBezTo>
                    <a:cubicBezTo>
                      <a:pt x="78" y="309"/>
                      <a:pt x="87" y="314"/>
                      <a:pt x="92" y="307"/>
                    </a:cubicBezTo>
                    <a:cubicBezTo>
                      <a:pt x="99" y="297"/>
                      <a:pt x="117" y="290"/>
                      <a:pt x="127" y="283"/>
                    </a:cubicBezTo>
                    <a:cubicBezTo>
                      <a:pt x="137" y="276"/>
                      <a:pt x="137" y="263"/>
                      <a:pt x="148" y="256"/>
                    </a:cubicBezTo>
                    <a:cubicBezTo>
                      <a:pt x="141" y="256"/>
                      <a:pt x="141" y="256"/>
                      <a:pt x="141" y="256"/>
                    </a:cubicBezTo>
                    <a:cubicBezTo>
                      <a:pt x="135" y="259"/>
                      <a:pt x="132" y="262"/>
                      <a:pt x="125" y="262"/>
                    </a:cubicBezTo>
                    <a:cubicBezTo>
                      <a:pt x="120" y="262"/>
                      <a:pt x="117" y="260"/>
                      <a:pt x="113" y="258"/>
                    </a:cubicBezTo>
                    <a:cubicBezTo>
                      <a:pt x="112" y="262"/>
                      <a:pt x="110" y="263"/>
                      <a:pt x="110" y="266"/>
                    </a:cubicBezTo>
                    <a:cubicBezTo>
                      <a:pt x="99" y="262"/>
                      <a:pt x="96" y="260"/>
                      <a:pt x="89" y="254"/>
                    </a:cubicBezTo>
                    <a:cubicBezTo>
                      <a:pt x="88" y="257"/>
                      <a:pt x="88" y="259"/>
                      <a:pt x="88" y="261"/>
                    </a:cubicBezTo>
                    <a:cubicBezTo>
                      <a:pt x="84" y="261"/>
                      <a:pt x="85" y="261"/>
                      <a:pt x="83" y="261"/>
                    </a:cubicBezTo>
                    <a:cubicBezTo>
                      <a:pt x="80" y="261"/>
                      <a:pt x="78" y="264"/>
                      <a:pt x="76" y="264"/>
                    </a:cubicBezTo>
                    <a:cubicBezTo>
                      <a:pt x="74" y="264"/>
                      <a:pt x="72" y="257"/>
                      <a:pt x="72" y="253"/>
                    </a:cubicBezTo>
                    <a:cubicBezTo>
                      <a:pt x="72" y="248"/>
                      <a:pt x="72" y="248"/>
                      <a:pt x="72" y="244"/>
                    </a:cubicBezTo>
                    <a:cubicBezTo>
                      <a:pt x="72" y="243"/>
                      <a:pt x="72" y="238"/>
                      <a:pt x="68" y="238"/>
                    </a:cubicBezTo>
                    <a:cubicBezTo>
                      <a:pt x="65" y="238"/>
                      <a:pt x="61" y="245"/>
                      <a:pt x="60" y="245"/>
                    </a:cubicBezTo>
                    <a:cubicBezTo>
                      <a:pt x="54" y="245"/>
                      <a:pt x="33" y="229"/>
                      <a:pt x="30" y="225"/>
                    </a:cubicBezTo>
                    <a:cubicBezTo>
                      <a:pt x="32" y="225"/>
                      <a:pt x="35" y="224"/>
                      <a:pt x="37" y="224"/>
                    </a:cubicBezTo>
                    <a:cubicBezTo>
                      <a:pt x="33" y="214"/>
                      <a:pt x="19" y="212"/>
                      <a:pt x="19" y="205"/>
                    </a:cubicBezTo>
                    <a:cubicBezTo>
                      <a:pt x="19" y="191"/>
                      <a:pt x="43" y="180"/>
                      <a:pt x="52" y="180"/>
                    </a:cubicBezTo>
                    <a:cubicBezTo>
                      <a:pt x="56" y="180"/>
                      <a:pt x="86" y="169"/>
                      <a:pt x="86" y="163"/>
                    </a:cubicBezTo>
                    <a:cubicBezTo>
                      <a:pt x="86" y="160"/>
                      <a:pt x="79" y="153"/>
                      <a:pt x="79" y="152"/>
                    </a:cubicBezTo>
                    <a:cubicBezTo>
                      <a:pt x="83" y="150"/>
                      <a:pt x="82" y="150"/>
                      <a:pt x="85" y="152"/>
                    </a:cubicBezTo>
                    <a:cubicBezTo>
                      <a:pt x="85" y="145"/>
                      <a:pt x="85" y="145"/>
                      <a:pt x="85" y="145"/>
                    </a:cubicBezTo>
                    <a:cubicBezTo>
                      <a:pt x="81" y="145"/>
                      <a:pt x="81" y="145"/>
                      <a:pt x="79" y="145"/>
                    </a:cubicBezTo>
                    <a:cubicBezTo>
                      <a:pt x="72" y="145"/>
                      <a:pt x="69" y="153"/>
                      <a:pt x="60" y="153"/>
                    </a:cubicBezTo>
                    <a:cubicBezTo>
                      <a:pt x="51" y="153"/>
                      <a:pt x="48" y="148"/>
                      <a:pt x="41" y="150"/>
                    </a:cubicBezTo>
                    <a:cubicBezTo>
                      <a:pt x="32" y="150"/>
                      <a:pt x="21" y="150"/>
                      <a:pt x="18" y="150"/>
                    </a:cubicBezTo>
                    <a:cubicBezTo>
                      <a:pt x="17" y="143"/>
                      <a:pt x="12" y="141"/>
                      <a:pt x="12" y="137"/>
                    </a:cubicBezTo>
                    <a:cubicBezTo>
                      <a:pt x="12" y="136"/>
                      <a:pt x="13" y="134"/>
                      <a:pt x="13" y="133"/>
                    </a:cubicBezTo>
                    <a:cubicBezTo>
                      <a:pt x="6" y="133"/>
                      <a:pt x="2" y="130"/>
                      <a:pt x="0" y="126"/>
                    </a:cubicBezTo>
                    <a:cubicBezTo>
                      <a:pt x="11" y="119"/>
                      <a:pt x="29" y="113"/>
                      <a:pt x="40" y="106"/>
                    </a:cubicBezTo>
                    <a:cubicBezTo>
                      <a:pt x="48" y="106"/>
                      <a:pt x="48" y="106"/>
                      <a:pt x="48" y="106"/>
                    </a:cubicBezTo>
                    <a:cubicBezTo>
                      <a:pt x="48" y="120"/>
                      <a:pt x="55" y="116"/>
                      <a:pt x="64" y="116"/>
                    </a:cubicBezTo>
                    <a:cubicBezTo>
                      <a:pt x="70" y="116"/>
                      <a:pt x="71" y="118"/>
                      <a:pt x="76" y="116"/>
                    </a:cubicBezTo>
                    <a:cubicBezTo>
                      <a:pt x="72" y="102"/>
                      <a:pt x="63" y="101"/>
                      <a:pt x="50" y="95"/>
                    </a:cubicBezTo>
                    <a:cubicBezTo>
                      <a:pt x="46" y="94"/>
                      <a:pt x="41" y="80"/>
                      <a:pt x="37" y="78"/>
                    </a:cubicBezTo>
                    <a:cubicBezTo>
                      <a:pt x="31" y="75"/>
                      <a:pt x="13" y="71"/>
                      <a:pt x="13" y="68"/>
                    </a:cubicBezTo>
                    <a:cubicBezTo>
                      <a:pt x="13" y="68"/>
                      <a:pt x="20" y="57"/>
                      <a:pt x="20" y="56"/>
                    </a:cubicBezTo>
                    <a:cubicBezTo>
                      <a:pt x="44" y="56"/>
                      <a:pt x="44" y="56"/>
                      <a:pt x="44" y="56"/>
                    </a:cubicBezTo>
                    <a:cubicBezTo>
                      <a:pt x="57" y="38"/>
                      <a:pt x="77" y="21"/>
                      <a:pt x="101" y="14"/>
                    </a:cubicBezTo>
                    <a:cubicBezTo>
                      <a:pt x="107" y="12"/>
                      <a:pt x="111" y="15"/>
                      <a:pt x="117" y="13"/>
                    </a:cubicBezTo>
                    <a:cubicBezTo>
                      <a:pt x="124" y="10"/>
                      <a:pt x="128" y="0"/>
                      <a:pt x="136" y="0"/>
                    </a:cubicBezTo>
                    <a:cubicBezTo>
                      <a:pt x="142" y="0"/>
                      <a:pt x="144" y="5"/>
                      <a:pt x="150" y="7"/>
                    </a:cubicBezTo>
                    <a:cubicBezTo>
                      <a:pt x="147" y="10"/>
                      <a:pt x="147" y="11"/>
                      <a:pt x="146" y="13"/>
                    </a:cubicBezTo>
                    <a:cubicBezTo>
                      <a:pt x="150" y="14"/>
                      <a:pt x="154" y="11"/>
                      <a:pt x="157" y="7"/>
                    </a:cubicBezTo>
                    <a:cubicBezTo>
                      <a:pt x="162" y="9"/>
                      <a:pt x="163" y="10"/>
                      <a:pt x="167" y="11"/>
                    </a:cubicBezTo>
                    <a:cubicBezTo>
                      <a:pt x="189" y="11"/>
                      <a:pt x="189" y="11"/>
                      <a:pt x="189" y="11"/>
                    </a:cubicBezTo>
                    <a:cubicBezTo>
                      <a:pt x="194" y="15"/>
                      <a:pt x="196" y="17"/>
                      <a:pt x="202" y="20"/>
                    </a:cubicBezTo>
                    <a:cubicBezTo>
                      <a:pt x="236" y="20"/>
                      <a:pt x="236" y="20"/>
                      <a:pt x="236" y="20"/>
                    </a:cubicBezTo>
                    <a:cubicBezTo>
                      <a:pt x="245" y="29"/>
                      <a:pt x="272" y="31"/>
                      <a:pt x="286" y="31"/>
                    </a:cubicBezTo>
                    <a:cubicBezTo>
                      <a:pt x="294" y="31"/>
                      <a:pt x="299" y="28"/>
                      <a:pt x="307" y="28"/>
                    </a:cubicBezTo>
                    <a:cubicBezTo>
                      <a:pt x="319" y="28"/>
                      <a:pt x="323" y="34"/>
                      <a:pt x="334" y="37"/>
                    </a:cubicBezTo>
                    <a:cubicBezTo>
                      <a:pt x="334" y="36"/>
                      <a:pt x="334" y="36"/>
                      <a:pt x="334" y="36"/>
                    </a:cubicBezTo>
                    <a:lnTo>
                      <a:pt x="334" y="3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63" name="Freeform 52"/>
              <p:cNvSpPr/>
              <p:nvPr/>
            </p:nvSpPr>
            <p:spPr bwMode="auto">
              <a:xfrm>
                <a:off x="6157462" y="1596974"/>
                <a:ext cx="31356" cy="37873"/>
              </a:xfrm>
              <a:custGeom>
                <a:avLst/>
                <a:gdLst/>
                <a:ahLst/>
                <a:cxnLst>
                  <a:cxn ang="0">
                    <a:pos x="9" y="11"/>
                  </a:cxn>
                  <a:cxn ang="0">
                    <a:pos x="0" y="11"/>
                  </a:cxn>
                  <a:cxn ang="0">
                    <a:pos x="11" y="2"/>
                  </a:cxn>
                  <a:cxn ang="0">
                    <a:pos x="22" y="25"/>
                  </a:cxn>
                  <a:cxn ang="0">
                    <a:pos x="18" y="29"/>
                  </a:cxn>
                  <a:cxn ang="0">
                    <a:pos x="9" y="20"/>
                  </a:cxn>
                  <a:cxn ang="0">
                    <a:pos x="9" y="11"/>
                  </a:cxn>
                </a:cxnLst>
                <a:rect l="0" t="0" r="r" b="b"/>
                <a:pathLst>
                  <a:path w="22" h="29">
                    <a:moveTo>
                      <a:pt x="9" y="11"/>
                    </a:moveTo>
                    <a:cubicBezTo>
                      <a:pt x="2" y="9"/>
                      <a:pt x="5" y="7"/>
                      <a:pt x="0" y="11"/>
                    </a:cubicBezTo>
                    <a:cubicBezTo>
                      <a:pt x="0" y="0"/>
                      <a:pt x="2" y="0"/>
                      <a:pt x="11" y="2"/>
                    </a:cubicBezTo>
                    <a:cubicBezTo>
                      <a:pt x="10" y="14"/>
                      <a:pt x="22" y="15"/>
                      <a:pt x="22" y="25"/>
                    </a:cubicBezTo>
                    <a:cubicBezTo>
                      <a:pt x="22" y="28"/>
                      <a:pt x="20" y="29"/>
                      <a:pt x="18" y="29"/>
                    </a:cubicBezTo>
                    <a:cubicBezTo>
                      <a:pt x="14" y="29"/>
                      <a:pt x="9" y="20"/>
                      <a:pt x="9" y="20"/>
                    </a:cubicBezTo>
                    <a:cubicBezTo>
                      <a:pt x="9" y="16"/>
                      <a:pt x="8" y="13"/>
                      <a:pt x="9" y="1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64" name="Freeform 53"/>
              <p:cNvSpPr/>
              <p:nvPr/>
            </p:nvSpPr>
            <p:spPr bwMode="auto">
              <a:xfrm>
                <a:off x="6108686" y="1552788"/>
                <a:ext cx="33099" cy="45764"/>
              </a:xfrm>
              <a:custGeom>
                <a:avLst/>
                <a:gdLst/>
                <a:ahLst/>
                <a:cxnLst>
                  <a:cxn ang="0">
                    <a:pos x="15" y="18"/>
                  </a:cxn>
                  <a:cxn ang="0">
                    <a:pos x="19" y="18"/>
                  </a:cxn>
                  <a:cxn ang="0">
                    <a:pos x="19" y="35"/>
                  </a:cxn>
                  <a:cxn ang="0">
                    <a:pos x="11" y="17"/>
                  </a:cxn>
                  <a:cxn ang="0">
                    <a:pos x="0" y="4"/>
                  </a:cxn>
                  <a:cxn ang="0">
                    <a:pos x="5" y="0"/>
                  </a:cxn>
                  <a:cxn ang="0">
                    <a:pos x="15" y="0"/>
                  </a:cxn>
                  <a:cxn ang="0">
                    <a:pos x="15" y="18"/>
                  </a:cxn>
                </a:cxnLst>
                <a:rect l="0" t="0" r="r" b="b"/>
                <a:pathLst>
                  <a:path w="23" h="35">
                    <a:moveTo>
                      <a:pt x="15" y="18"/>
                    </a:moveTo>
                    <a:cubicBezTo>
                      <a:pt x="15" y="19"/>
                      <a:pt x="19" y="19"/>
                      <a:pt x="19" y="18"/>
                    </a:cubicBezTo>
                    <a:cubicBezTo>
                      <a:pt x="19" y="24"/>
                      <a:pt x="23" y="30"/>
                      <a:pt x="19" y="35"/>
                    </a:cubicBezTo>
                    <a:cubicBezTo>
                      <a:pt x="13" y="30"/>
                      <a:pt x="11" y="24"/>
                      <a:pt x="11" y="17"/>
                    </a:cubicBezTo>
                    <a:cubicBezTo>
                      <a:pt x="5" y="16"/>
                      <a:pt x="0" y="11"/>
                      <a:pt x="0" y="4"/>
                    </a:cubicBezTo>
                    <a:cubicBezTo>
                      <a:pt x="0" y="1"/>
                      <a:pt x="3" y="0"/>
                      <a:pt x="5" y="0"/>
                    </a:cubicBezTo>
                    <a:cubicBezTo>
                      <a:pt x="13" y="0"/>
                      <a:pt x="9" y="3"/>
                      <a:pt x="15" y="0"/>
                    </a:cubicBezTo>
                    <a:cubicBezTo>
                      <a:pt x="15" y="11"/>
                      <a:pt x="13" y="11"/>
                      <a:pt x="15" y="1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65" name="Freeform 54"/>
              <p:cNvSpPr/>
              <p:nvPr/>
            </p:nvSpPr>
            <p:spPr bwMode="auto">
              <a:xfrm>
                <a:off x="6420504" y="1114088"/>
                <a:ext cx="337948" cy="160962"/>
              </a:xfrm>
              <a:custGeom>
                <a:avLst/>
                <a:gdLst/>
                <a:ahLst/>
                <a:cxnLst>
                  <a:cxn ang="0">
                    <a:pos x="214" y="96"/>
                  </a:cxn>
                  <a:cxn ang="0">
                    <a:pos x="209" y="100"/>
                  </a:cxn>
                  <a:cxn ang="0">
                    <a:pos x="215" y="103"/>
                  </a:cxn>
                  <a:cxn ang="0">
                    <a:pos x="220" y="110"/>
                  </a:cxn>
                  <a:cxn ang="0">
                    <a:pos x="195" y="118"/>
                  </a:cxn>
                  <a:cxn ang="0">
                    <a:pos x="158" y="104"/>
                  </a:cxn>
                  <a:cxn ang="0">
                    <a:pos x="147" y="112"/>
                  </a:cxn>
                  <a:cxn ang="0">
                    <a:pos x="115" y="121"/>
                  </a:cxn>
                  <a:cxn ang="0">
                    <a:pos x="75" y="121"/>
                  </a:cxn>
                  <a:cxn ang="0">
                    <a:pos x="68" y="110"/>
                  </a:cxn>
                  <a:cxn ang="0">
                    <a:pos x="43" y="108"/>
                  </a:cxn>
                  <a:cxn ang="0">
                    <a:pos x="23" y="92"/>
                  </a:cxn>
                  <a:cxn ang="0">
                    <a:pos x="65" y="82"/>
                  </a:cxn>
                  <a:cxn ang="0">
                    <a:pos x="80" y="81"/>
                  </a:cxn>
                  <a:cxn ang="0">
                    <a:pos x="69" y="77"/>
                  </a:cxn>
                  <a:cxn ang="0">
                    <a:pos x="45" y="77"/>
                  </a:cxn>
                  <a:cxn ang="0">
                    <a:pos x="12" y="69"/>
                  </a:cxn>
                  <a:cxn ang="0">
                    <a:pos x="29" y="60"/>
                  </a:cxn>
                  <a:cxn ang="0">
                    <a:pos x="14" y="59"/>
                  </a:cxn>
                  <a:cxn ang="0">
                    <a:pos x="0" y="51"/>
                  </a:cxn>
                  <a:cxn ang="0">
                    <a:pos x="56" y="13"/>
                  </a:cxn>
                  <a:cxn ang="0">
                    <a:pos x="64" y="29"/>
                  </a:cxn>
                  <a:cxn ang="0">
                    <a:pos x="78" y="21"/>
                  </a:cxn>
                  <a:cxn ang="0">
                    <a:pos x="98" y="34"/>
                  </a:cxn>
                  <a:cxn ang="0">
                    <a:pos x="111" y="31"/>
                  </a:cxn>
                  <a:cxn ang="0">
                    <a:pos x="109" y="23"/>
                  </a:cxn>
                  <a:cxn ang="0">
                    <a:pos x="118" y="23"/>
                  </a:cxn>
                  <a:cxn ang="0">
                    <a:pos x="133" y="35"/>
                  </a:cxn>
                  <a:cxn ang="0">
                    <a:pos x="140" y="51"/>
                  </a:cxn>
                  <a:cxn ang="0">
                    <a:pos x="146" y="48"/>
                  </a:cxn>
                  <a:cxn ang="0">
                    <a:pos x="136" y="17"/>
                  </a:cxn>
                  <a:cxn ang="0">
                    <a:pos x="144" y="12"/>
                  </a:cxn>
                  <a:cxn ang="0">
                    <a:pos x="156" y="12"/>
                  </a:cxn>
                  <a:cxn ang="0">
                    <a:pos x="156" y="7"/>
                  </a:cxn>
                  <a:cxn ang="0">
                    <a:pos x="169" y="0"/>
                  </a:cxn>
                  <a:cxn ang="0">
                    <a:pos x="184" y="10"/>
                  </a:cxn>
                  <a:cxn ang="0">
                    <a:pos x="175" y="24"/>
                  </a:cxn>
                  <a:cxn ang="0">
                    <a:pos x="187" y="62"/>
                  </a:cxn>
                  <a:cxn ang="0">
                    <a:pos x="232" y="92"/>
                  </a:cxn>
                  <a:cxn ang="0">
                    <a:pos x="214" y="96"/>
                  </a:cxn>
                </a:cxnLst>
                <a:rect l="0" t="0" r="r" b="b"/>
                <a:pathLst>
                  <a:path w="232" h="121">
                    <a:moveTo>
                      <a:pt x="214" y="96"/>
                    </a:moveTo>
                    <a:cubicBezTo>
                      <a:pt x="211" y="96"/>
                      <a:pt x="209" y="97"/>
                      <a:pt x="209" y="100"/>
                    </a:cubicBezTo>
                    <a:cubicBezTo>
                      <a:pt x="209" y="103"/>
                      <a:pt x="214" y="103"/>
                      <a:pt x="215" y="103"/>
                    </a:cubicBezTo>
                    <a:cubicBezTo>
                      <a:pt x="216" y="107"/>
                      <a:pt x="218" y="108"/>
                      <a:pt x="220" y="110"/>
                    </a:cubicBezTo>
                    <a:cubicBezTo>
                      <a:pt x="216" y="118"/>
                      <a:pt x="206" y="118"/>
                      <a:pt x="195" y="118"/>
                    </a:cubicBezTo>
                    <a:cubicBezTo>
                      <a:pt x="177" y="118"/>
                      <a:pt x="171" y="104"/>
                      <a:pt x="158" y="104"/>
                    </a:cubicBezTo>
                    <a:cubicBezTo>
                      <a:pt x="150" y="104"/>
                      <a:pt x="154" y="109"/>
                      <a:pt x="147" y="112"/>
                    </a:cubicBezTo>
                    <a:cubicBezTo>
                      <a:pt x="135" y="118"/>
                      <a:pt x="124" y="115"/>
                      <a:pt x="115" y="121"/>
                    </a:cubicBezTo>
                    <a:cubicBezTo>
                      <a:pt x="95" y="121"/>
                      <a:pt x="87" y="121"/>
                      <a:pt x="75" y="121"/>
                    </a:cubicBezTo>
                    <a:cubicBezTo>
                      <a:pt x="68" y="121"/>
                      <a:pt x="73" y="114"/>
                      <a:pt x="68" y="110"/>
                    </a:cubicBezTo>
                    <a:cubicBezTo>
                      <a:pt x="63" y="107"/>
                      <a:pt x="49" y="108"/>
                      <a:pt x="43" y="108"/>
                    </a:cubicBezTo>
                    <a:cubicBezTo>
                      <a:pt x="34" y="108"/>
                      <a:pt x="26" y="98"/>
                      <a:pt x="23" y="92"/>
                    </a:cubicBezTo>
                    <a:cubicBezTo>
                      <a:pt x="33" y="85"/>
                      <a:pt x="47" y="82"/>
                      <a:pt x="65" y="82"/>
                    </a:cubicBezTo>
                    <a:cubicBezTo>
                      <a:pt x="72" y="82"/>
                      <a:pt x="75" y="82"/>
                      <a:pt x="80" y="81"/>
                    </a:cubicBezTo>
                    <a:cubicBezTo>
                      <a:pt x="77" y="80"/>
                      <a:pt x="73" y="77"/>
                      <a:pt x="69" y="77"/>
                    </a:cubicBezTo>
                    <a:cubicBezTo>
                      <a:pt x="60" y="77"/>
                      <a:pt x="50" y="77"/>
                      <a:pt x="45" y="77"/>
                    </a:cubicBezTo>
                    <a:cubicBezTo>
                      <a:pt x="36" y="77"/>
                      <a:pt x="12" y="81"/>
                      <a:pt x="12" y="69"/>
                    </a:cubicBezTo>
                    <a:cubicBezTo>
                      <a:pt x="12" y="59"/>
                      <a:pt x="24" y="63"/>
                      <a:pt x="29" y="60"/>
                    </a:cubicBezTo>
                    <a:cubicBezTo>
                      <a:pt x="22" y="58"/>
                      <a:pt x="19" y="59"/>
                      <a:pt x="14" y="59"/>
                    </a:cubicBezTo>
                    <a:cubicBezTo>
                      <a:pt x="9" y="59"/>
                      <a:pt x="0" y="53"/>
                      <a:pt x="0" y="51"/>
                    </a:cubicBezTo>
                    <a:cubicBezTo>
                      <a:pt x="0" y="29"/>
                      <a:pt x="41" y="13"/>
                      <a:pt x="56" y="13"/>
                    </a:cubicBezTo>
                    <a:cubicBezTo>
                      <a:pt x="63" y="13"/>
                      <a:pt x="62" y="26"/>
                      <a:pt x="64" y="29"/>
                    </a:cubicBezTo>
                    <a:cubicBezTo>
                      <a:pt x="68" y="26"/>
                      <a:pt x="71" y="21"/>
                      <a:pt x="78" y="21"/>
                    </a:cubicBezTo>
                    <a:cubicBezTo>
                      <a:pt x="90" y="21"/>
                      <a:pt x="94" y="26"/>
                      <a:pt x="98" y="34"/>
                    </a:cubicBezTo>
                    <a:cubicBezTo>
                      <a:pt x="102" y="33"/>
                      <a:pt x="106" y="32"/>
                      <a:pt x="111" y="31"/>
                    </a:cubicBezTo>
                    <a:cubicBezTo>
                      <a:pt x="110" y="27"/>
                      <a:pt x="109" y="25"/>
                      <a:pt x="109" y="23"/>
                    </a:cubicBezTo>
                    <a:cubicBezTo>
                      <a:pt x="118" y="23"/>
                      <a:pt x="118" y="23"/>
                      <a:pt x="118" y="23"/>
                    </a:cubicBezTo>
                    <a:cubicBezTo>
                      <a:pt x="124" y="25"/>
                      <a:pt x="131" y="30"/>
                      <a:pt x="133" y="35"/>
                    </a:cubicBezTo>
                    <a:cubicBezTo>
                      <a:pt x="135" y="40"/>
                      <a:pt x="132" y="51"/>
                      <a:pt x="140" y="51"/>
                    </a:cubicBezTo>
                    <a:cubicBezTo>
                      <a:pt x="144" y="51"/>
                      <a:pt x="144" y="50"/>
                      <a:pt x="146" y="48"/>
                    </a:cubicBezTo>
                    <a:cubicBezTo>
                      <a:pt x="142" y="42"/>
                      <a:pt x="136" y="21"/>
                      <a:pt x="136" y="17"/>
                    </a:cubicBezTo>
                    <a:cubicBezTo>
                      <a:pt x="136" y="14"/>
                      <a:pt x="140" y="12"/>
                      <a:pt x="144" y="12"/>
                    </a:cubicBezTo>
                    <a:cubicBezTo>
                      <a:pt x="152" y="12"/>
                      <a:pt x="149" y="15"/>
                      <a:pt x="156" y="12"/>
                    </a:cubicBezTo>
                    <a:cubicBezTo>
                      <a:pt x="156" y="10"/>
                      <a:pt x="156" y="9"/>
                      <a:pt x="156" y="7"/>
                    </a:cubicBezTo>
                    <a:cubicBezTo>
                      <a:pt x="156" y="3"/>
                      <a:pt x="162" y="0"/>
                      <a:pt x="169" y="0"/>
                    </a:cubicBezTo>
                    <a:cubicBezTo>
                      <a:pt x="177" y="0"/>
                      <a:pt x="184" y="3"/>
                      <a:pt x="184" y="10"/>
                    </a:cubicBezTo>
                    <a:cubicBezTo>
                      <a:pt x="184" y="16"/>
                      <a:pt x="175" y="20"/>
                      <a:pt x="175" y="24"/>
                    </a:cubicBezTo>
                    <a:cubicBezTo>
                      <a:pt x="175" y="40"/>
                      <a:pt x="187" y="50"/>
                      <a:pt x="187" y="62"/>
                    </a:cubicBezTo>
                    <a:cubicBezTo>
                      <a:pt x="187" y="76"/>
                      <a:pt x="224" y="85"/>
                      <a:pt x="232" y="92"/>
                    </a:cubicBezTo>
                    <a:cubicBezTo>
                      <a:pt x="224" y="97"/>
                      <a:pt x="222" y="96"/>
                      <a:pt x="214" y="9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66" name="Freeform 55"/>
              <p:cNvSpPr/>
              <p:nvPr/>
            </p:nvSpPr>
            <p:spPr bwMode="auto">
              <a:xfrm>
                <a:off x="6295080" y="1088840"/>
                <a:ext cx="189879" cy="113620"/>
              </a:xfrm>
              <a:custGeom>
                <a:avLst/>
                <a:gdLst/>
                <a:ahLst/>
                <a:cxnLst>
                  <a:cxn ang="0">
                    <a:pos x="28" y="82"/>
                  </a:cxn>
                  <a:cxn ang="0">
                    <a:pos x="22" y="73"/>
                  </a:cxn>
                  <a:cxn ang="0">
                    <a:pos x="0" y="64"/>
                  </a:cxn>
                  <a:cxn ang="0">
                    <a:pos x="22" y="21"/>
                  </a:cxn>
                  <a:cxn ang="0">
                    <a:pos x="16" y="5"/>
                  </a:cxn>
                  <a:cxn ang="0">
                    <a:pos x="42" y="5"/>
                  </a:cxn>
                  <a:cxn ang="0">
                    <a:pos x="60" y="2"/>
                  </a:cxn>
                  <a:cxn ang="0">
                    <a:pos x="84" y="11"/>
                  </a:cxn>
                  <a:cxn ang="0">
                    <a:pos x="99" y="10"/>
                  </a:cxn>
                  <a:cxn ang="0">
                    <a:pos x="130" y="29"/>
                  </a:cxn>
                  <a:cxn ang="0">
                    <a:pos x="102" y="38"/>
                  </a:cxn>
                  <a:cxn ang="0">
                    <a:pos x="69" y="71"/>
                  </a:cxn>
                  <a:cxn ang="0">
                    <a:pos x="35" y="86"/>
                  </a:cxn>
                  <a:cxn ang="0">
                    <a:pos x="28" y="82"/>
                  </a:cxn>
                </a:cxnLst>
                <a:rect l="0" t="0" r="r" b="b"/>
                <a:pathLst>
                  <a:path w="130" h="86">
                    <a:moveTo>
                      <a:pt x="28" y="82"/>
                    </a:moveTo>
                    <a:cubicBezTo>
                      <a:pt x="26" y="82"/>
                      <a:pt x="23" y="75"/>
                      <a:pt x="22" y="73"/>
                    </a:cubicBezTo>
                    <a:cubicBezTo>
                      <a:pt x="18" y="68"/>
                      <a:pt x="0" y="69"/>
                      <a:pt x="0" y="64"/>
                    </a:cubicBezTo>
                    <a:cubicBezTo>
                      <a:pt x="0" y="49"/>
                      <a:pt x="22" y="37"/>
                      <a:pt x="22" y="21"/>
                    </a:cubicBezTo>
                    <a:cubicBezTo>
                      <a:pt x="22" y="17"/>
                      <a:pt x="16" y="10"/>
                      <a:pt x="16" y="5"/>
                    </a:cubicBezTo>
                    <a:cubicBezTo>
                      <a:pt x="27" y="1"/>
                      <a:pt x="32" y="5"/>
                      <a:pt x="42" y="5"/>
                    </a:cubicBezTo>
                    <a:cubicBezTo>
                      <a:pt x="48" y="5"/>
                      <a:pt x="52" y="0"/>
                      <a:pt x="60" y="2"/>
                    </a:cubicBezTo>
                    <a:cubicBezTo>
                      <a:pt x="70" y="5"/>
                      <a:pt x="74" y="10"/>
                      <a:pt x="84" y="11"/>
                    </a:cubicBezTo>
                    <a:cubicBezTo>
                      <a:pt x="88" y="15"/>
                      <a:pt x="93" y="10"/>
                      <a:pt x="99" y="10"/>
                    </a:cubicBezTo>
                    <a:cubicBezTo>
                      <a:pt x="108" y="10"/>
                      <a:pt x="130" y="19"/>
                      <a:pt x="130" y="29"/>
                    </a:cubicBezTo>
                    <a:cubicBezTo>
                      <a:pt x="130" y="34"/>
                      <a:pt x="106" y="37"/>
                      <a:pt x="102" y="38"/>
                    </a:cubicBezTo>
                    <a:cubicBezTo>
                      <a:pt x="88" y="43"/>
                      <a:pt x="69" y="61"/>
                      <a:pt x="69" y="71"/>
                    </a:cubicBezTo>
                    <a:cubicBezTo>
                      <a:pt x="69" y="75"/>
                      <a:pt x="38" y="86"/>
                      <a:pt x="35" y="86"/>
                    </a:cubicBezTo>
                    <a:cubicBezTo>
                      <a:pt x="32" y="86"/>
                      <a:pt x="30" y="82"/>
                      <a:pt x="28" y="8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67" name="Freeform 56"/>
              <p:cNvSpPr/>
              <p:nvPr/>
            </p:nvSpPr>
            <p:spPr bwMode="auto">
              <a:xfrm>
                <a:off x="6446634" y="1008358"/>
                <a:ext cx="224719" cy="86794"/>
              </a:xfrm>
              <a:custGeom>
                <a:avLst/>
                <a:gdLst/>
                <a:ahLst/>
                <a:cxnLst>
                  <a:cxn ang="0">
                    <a:pos x="53" y="65"/>
                  </a:cxn>
                  <a:cxn ang="0">
                    <a:pos x="41" y="59"/>
                  </a:cxn>
                  <a:cxn ang="0">
                    <a:pos x="53" y="53"/>
                  </a:cxn>
                  <a:cxn ang="0">
                    <a:pos x="46" y="43"/>
                  </a:cxn>
                  <a:cxn ang="0">
                    <a:pos x="41" y="49"/>
                  </a:cxn>
                  <a:cxn ang="0">
                    <a:pos x="22" y="52"/>
                  </a:cxn>
                  <a:cxn ang="0">
                    <a:pos x="7" y="49"/>
                  </a:cxn>
                  <a:cxn ang="0">
                    <a:pos x="0" y="42"/>
                  </a:cxn>
                  <a:cxn ang="0">
                    <a:pos x="0" y="36"/>
                  </a:cxn>
                  <a:cxn ang="0">
                    <a:pos x="11" y="31"/>
                  </a:cxn>
                  <a:cxn ang="0">
                    <a:pos x="31" y="36"/>
                  </a:cxn>
                  <a:cxn ang="0">
                    <a:pos x="11" y="30"/>
                  </a:cxn>
                  <a:cxn ang="0">
                    <a:pos x="11" y="23"/>
                  </a:cxn>
                  <a:cxn ang="0">
                    <a:pos x="19" y="23"/>
                  </a:cxn>
                  <a:cxn ang="0">
                    <a:pos x="38" y="26"/>
                  </a:cxn>
                  <a:cxn ang="0">
                    <a:pos x="16" y="22"/>
                  </a:cxn>
                  <a:cxn ang="0">
                    <a:pos x="25" y="17"/>
                  </a:cxn>
                  <a:cxn ang="0">
                    <a:pos x="36" y="18"/>
                  </a:cxn>
                  <a:cxn ang="0">
                    <a:pos x="23" y="12"/>
                  </a:cxn>
                  <a:cxn ang="0">
                    <a:pos x="38" y="12"/>
                  </a:cxn>
                  <a:cxn ang="0">
                    <a:pos x="45" y="19"/>
                  </a:cxn>
                  <a:cxn ang="0">
                    <a:pos x="55" y="19"/>
                  </a:cxn>
                  <a:cxn ang="0">
                    <a:pos x="97" y="36"/>
                  </a:cxn>
                  <a:cxn ang="0">
                    <a:pos x="107" y="30"/>
                  </a:cxn>
                  <a:cxn ang="0">
                    <a:pos x="98" y="29"/>
                  </a:cxn>
                  <a:cxn ang="0">
                    <a:pos x="102" y="27"/>
                  </a:cxn>
                  <a:cxn ang="0">
                    <a:pos x="102" y="21"/>
                  </a:cxn>
                  <a:cxn ang="0">
                    <a:pos x="91" y="15"/>
                  </a:cxn>
                  <a:cxn ang="0">
                    <a:pos x="107" y="0"/>
                  </a:cxn>
                  <a:cxn ang="0">
                    <a:pos x="116" y="4"/>
                  </a:cxn>
                  <a:cxn ang="0">
                    <a:pos x="116" y="9"/>
                  </a:cxn>
                  <a:cxn ang="0">
                    <a:pos x="132" y="26"/>
                  </a:cxn>
                  <a:cxn ang="0">
                    <a:pos x="144" y="20"/>
                  </a:cxn>
                  <a:cxn ang="0">
                    <a:pos x="154" y="31"/>
                  </a:cxn>
                  <a:cxn ang="0">
                    <a:pos x="140" y="52"/>
                  </a:cxn>
                  <a:cxn ang="0">
                    <a:pos x="111" y="51"/>
                  </a:cxn>
                  <a:cxn ang="0">
                    <a:pos x="82" y="59"/>
                  </a:cxn>
                  <a:cxn ang="0">
                    <a:pos x="53" y="65"/>
                  </a:cxn>
                </a:cxnLst>
                <a:rect l="0" t="0" r="r" b="b"/>
                <a:pathLst>
                  <a:path w="154" h="65">
                    <a:moveTo>
                      <a:pt x="53" y="65"/>
                    </a:moveTo>
                    <a:cubicBezTo>
                      <a:pt x="48" y="65"/>
                      <a:pt x="41" y="61"/>
                      <a:pt x="41" y="59"/>
                    </a:cubicBezTo>
                    <a:cubicBezTo>
                      <a:pt x="41" y="52"/>
                      <a:pt x="47" y="53"/>
                      <a:pt x="53" y="53"/>
                    </a:cubicBezTo>
                    <a:cubicBezTo>
                      <a:pt x="50" y="50"/>
                      <a:pt x="46" y="48"/>
                      <a:pt x="46" y="43"/>
                    </a:cubicBezTo>
                    <a:cubicBezTo>
                      <a:pt x="43" y="44"/>
                      <a:pt x="41" y="46"/>
                      <a:pt x="41" y="49"/>
                    </a:cubicBezTo>
                    <a:cubicBezTo>
                      <a:pt x="33" y="50"/>
                      <a:pt x="27" y="52"/>
                      <a:pt x="22" y="52"/>
                    </a:cubicBezTo>
                    <a:cubicBezTo>
                      <a:pt x="16" y="52"/>
                      <a:pt x="10" y="49"/>
                      <a:pt x="7" y="49"/>
                    </a:cubicBezTo>
                    <a:cubicBezTo>
                      <a:pt x="3" y="49"/>
                      <a:pt x="0" y="46"/>
                      <a:pt x="0" y="42"/>
                    </a:cubicBezTo>
                    <a:cubicBezTo>
                      <a:pt x="0" y="38"/>
                      <a:pt x="2" y="39"/>
                      <a:pt x="0" y="36"/>
                    </a:cubicBezTo>
                    <a:cubicBezTo>
                      <a:pt x="5" y="35"/>
                      <a:pt x="7" y="31"/>
                      <a:pt x="11" y="31"/>
                    </a:cubicBezTo>
                    <a:cubicBezTo>
                      <a:pt x="20" y="31"/>
                      <a:pt x="24" y="35"/>
                      <a:pt x="31" y="36"/>
                    </a:cubicBezTo>
                    <a:cubicBezTo>
                      <a:pt x="24" y="35"/>
                      <a:pt x="17" y="32"/>
                      <a:pt x="11" y="30"/>
                    </a:cubicBezTo>
                    <a:cubicBezTo>
                      <a:pt x="11" y="23"/>
                      <a:pt x="11" y="23"/>
                      <a:pt x="11" y="23"/>
                    </a:cubicBezTo>
                    <a:cubicBezTo>
                      <a:pt x="15" y="23"/>
                      <a:pt x="19" y="23"/>
                      <a:pt x="19" y="23"/>
                    </a:cubicBezTo>
                    <a:cubicBezTo>
                      <a:pt x="20" y="23"/>
                      <a:pt x="34" y="26"/>
                      <a:pt x="38" y="26"/>
                    </a:cubicBezTo>
                    <a:cubicBezTo>
                      <a:pt x="30" y="25"/>
                      <a:pt x="23" y="26"/>
                      <a:pt x="16" y="22"/>
                    </a:cubicBezTo>
                    <a:cubicBezTo>
                      <a:pt x="18" y="19"/>
                      <a:pt x="22" y="17"/>
                      <a:pt x="25" y="17"/>
                    </a:cubicBezTo>
                    <a:cubicBezTo>
                      <a:pt x="31" y="17"/>
                      <a:pt x="32" y="19"/>
                      <a:pt x="36" y="18"/>
                    </a:cubicBezTo>
                    <a:cubicBezTo>
                      <a:pt x="31" y="19"/>
                      <a:pt x="23" y="18"/>
                      <a:pt x="23" y="12"/>
                    </a:cubicBezTo>
                    <a:cubicBezTo>
                      <a:pt x="31" y="11"/>
                      <a:pt x="34" y="12"/>
                      <a:pt x="38" y="12"/>
                    </a:cubicBezTo>
                    <a:cubicBezTo>
                      <a:pt x="39" y="12"/>
                      <a:pt x="45" y="14"/>
                      <a:pt x="45" y="19"/>
                    </a:cubicBezTo>
                    <a:cubicBezTo>
                      <a:pt x="50" y="19"/>
                      <a:pt x="54" y="19"/>
                      <a:pt x="55" y="19"/>
                    </a:cubicBezTo>
                    <a:cubicBezTo>
                      <a:pt x="68" y="19"/>
                      <a:pt x="78" y="36"/>
                      <a:pt x="97" y="36"/>
                    </a:cubicBezTo>
                    <a:cubicBezTo>
                      <a:pt x="103" y="36"/>
                      <a:pt x="105" y="34"/>
                      <a:pt x="107" y="30"/>
                    </a:cubicBezTo>
                    <a:cubicBezTo>
                      <a:pt x="102" y="30"/>
                      <a:pt x="100" y="30"/>
                      <a:pt x="98" y="29"/>
                    </a:cubicBezTo>
                    <a:cubicBezTo>
                      <a:pt x="98" y="28"/>
                      <a:pt x="101" y="27"/>
                      <a:pt x="102" y="27"/>
                    </a:cubicBezTo>
                    <a:cubicBezTo>
                      <a:pt x="102" y="21"/>
                      <a:pt x="102" y="21"/>
                      <a:pt x="102" y="21"/>
                    </a:cubicBezTo>
                    <a:cubicBezTo>
                      <a:pt x="99" y="21"/>
                      <a:pt x="91" y="19"/>
                      <a:pt x="91" y="15"/>
                    </a:cubicBezTo>
                    <a:cubicBezTo>
                      <a:pt x="91" y="7"/>
                      <a:pt x="103" y="4"/>
                      <a:pt x="107" y="0"/>
                    </a:cubicBezTo>
                    <a:cubicBezTo>
                      <a:pt x="110" y="2"/>
                      <a:pt x="113" y="4"/>
                      <a:pt x="116" y="4"/>
                    </a:cubicBezTo>
                    <a:cubicBezTo>
                      <a:pt x="115" y="7"/>
                      <a:pt x="116" y="8"/>
                      <a:pt x="116" y="9"/>
                    </a:cubicBezTo>
                    <a:cubicBezTo>
                      <a:pt x="116" y="16"/>
                      <a:pt x="124" y="26"/>
                      <a:pt x="132" y="26"/>
                    </a:cubicBezTo>
                    <a:cubicBezTo>
                      <a:pt x="136" y="26"/>
                      <a:pt x="139" y="20"/>
                      <a:pt x="144" y="20"/>
                    </a:cubicBezTo>
                    <a:cubicBezTo>
                      <a:pt x="150" y="20"/>
                      <a:pt x="154" y="26"/>
                      <a:pt x="154" y="31"/>
                    </a:cubicBezTo>
                    <a:cubicBezTo>
                      <a:pt x="154" y="37"/>
                      <a:pt x="144" y="51"/>
                      <a:pt x="140" y="52"/>
                    </a:cubicBezTo>
                    <a:cubicBezTo>
                      <a:pt x="137" y="53"/>
                      <a:pt x="111" y="50"/>
                      <a:pt x="111" y="51"/>
                    </a:cubicBezTo>
                    <a:cubicBezTo>
                      <a:pt x="111" y="52"/>
                      <a:pt x="83" y="58"/>
                      <a:pt x="82" y="59"/>
                    </a:cubicBezTo>
                    <a:cubicBezTo>
                      <a:pt x="73" y="62"/>
                      <a:pt x="64" y="65"/>
                      <a:pt x="53" y="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68" name="Freeform 57"/>
              <p:cNvSpPr/>
              <p:nvPr/>
            </p:nvSpPr>
            <p:spPr bwMode="auto">
              <a:xfrm>
                <a:off x="6413537" y="1039919"/>
                <a:ext cx="31356" cy="20515"/>
              </a:xfrm>
              <a:custGeom>
                <a:avLst/>
                <a:gdLst/>
                <a:ahLst/>
                <a:cxnLst>
                  <a:cxn ang="0">
                    <a:pos x="8" y="16"/>
                  </a:cxn>
                  <a:cxn ang="0">
                    <a:pos x="0" y="11"/>
                  </a:cxn>
                  <a:cxn ang="0">
                    <a:pos x="21" y="0"/>
                  </a:cxn>
                  <a:cxn ang="0">
                    <a:pos x="8" y="16"/>
                  </a:cxn>
                </a:cxnLst>
                <a:rect l="0" t="0" r="r" b="b"/>
                <a:pathLst>
                  <a:path w="21" h="16">
                    <a:moveTo>
                      <a:pt x="8" y="16"/>
                    </a:moveTo>
                    <a:cubicBezTo>
                      <a:pt x="4" y="16"/>
                      <a:pt x="0" y="14"/>
                      <a:pt x="0" y="11"/>
                    </a:cubicBezTo>
                    <a:cubicBezTo>
                      <a:pt x="0" y="3"/>
                      <a:pt x="16" y="0"/>
                      <a:pt x="21" y="0"/>
                    </a:cubicBezTo>
                    <a:cubicBezTo>
                      <a:pt x="20" y="7"/>
                      <a:pt x="13" y="16"/>
                      <a:pt x="8" y="1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69" name="Freeform 58"/>
              <p:cNvSpPr/>
              <p:nvPr/>
            </p:nvSpPr>
            <p:spPr bwMode="auto">
              <a:xfrm>
                <a:off x="6495410" y="1009937"/>
                <a:ext cx="24388" cy="7891"/>
              </a:xfrm>
              <a:custGeom>
                <a:avLst/>
                <a:gdLst/>
                <a:ahLst/>
                <a:cxnLst>
                  <a:cxn ang="0">
                    <a:pos x="6" y="6"/>
                  </a:cxn>
                  <a:cxn ang="0">
                    <a:pos x="0" y="0"/>
                  </a:cxn>
                  <a:cxn ang="0">
                    <a:pos x="16" y="0"/>
                  </a:cxn>
                  <a:cxn ang="0">
                    <a:pos x="16" y="6"/>
                  </a:cxn>
                  <a:cxn ang="0">
                    <a:pos x="6" y="6"/>
                  </a:cxn>
                </a:cxnLst>
                <a:rect l="0" t="0" r="r" b="b"/>
                <a:pathLst>
                  <a:path w="16" h="6">
                    <a:moveTo>
                      <a:pt x="6" y="6"/>
                    </a:moveTo>
                    <a:cubicBezTo>
                      <a:pt x="4" y="6"/>
                      <a:pt x="0" y="4"/>
                      <a:pt x="0" y="0"/>
                    </a:cubicBezTo>
                    <a:cubicBezTo>
                      <a:pt x="16" y="0"/>
                      <a:pt x="16" y="0"/>
                      <a:pt x="16" y="0"/>
                    </a:cubicBezTo>
                    <a:cubicBezTo>
                      <a:pt x="16" y="6"/>
                      <a:pt x="16" y="6"/>
                      <a:pt x="16" y="6"/>
                    </a:cubicBezTo>
                    <a:cubicBezTo>
                      <a:pt x="14" y="6"/>
                      <a:pt x="6" y="6"/>
                      <a:pt x="6"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70" name="Freeform 59"/>
              <p:cNvSpPr/>
              <p:nvPr/>
            </p:nvSpPr>
            <p:spPr bwMode="auto">
              <a:xfrm>
                <a:off x="6349082" y="983109"/>
                <a:ext cx="128908" cy="64701"/>
              </a:xfrm>
              <a:custGeom>
                <a:avLst/>
                <a:gdLst/>
                <a:ahLst/>
                <a:cxnLst>
                  <a:cxn ang="0">
                    <a:pos x="88" y="8"/>
                  </a:cxn>
                  <a:cxn ang="0">
                    <a:pos x="82" y="15"/>
                  </a:cxn>
                  <a:cxn ang="0">
                    <a:pos x="86" y="24"/>
                  </a:cxn>
                  <a:cxn ang="0">
                    <a:pos x="67" y="38"/>
                  </a:cxn>
                  <a:cxn ang="0">
                    <a:pos x="56" y="26"/>
                  </a:cxn>
                  <a:cxn ang="0">
                    <a:pos x="41" y="39"/>
                  </a:cxn>
                  <a:cxn ang="0">
                    <a:pos x="32" y="49"/>
                  </a:cxn>
                  <a:cxn ang="0">
                    <a:pos x="24" y="42"/>
                  </a:cxn>
                  <a:cxn ang="0">
                    <a:pos x="12" y="42"/>
                  </a:cxn>
                  <a:cxn ang="0">
                    <a:pos x="4" y="46"/>
                  </a:cxn>
                  <a:cxn ang="0">
                    <a:pos x="0" y="39"/>
                  </a:cxn>
                  <a:cxn ang="0">
                    <a:pos x="10" y="31"/>
                  </a:cxn>
                  <a:cxn ang="0">
                    <a:pos x="31" y="23"/>
                  </a:cxn>
                  <a:cxn ang="0">
                    <a:pos x="54" y="6"/>
                  </a:cxn>
                  <a:cxn ang="0">
                    <a:pos x="62" y="7"/>
                  </a:cxn>
                  <a:cxn ang="0">
                    <a:pos x="88" y="8"/>
                  </a:cxn>
                </a:cxnLst>
                <a:rect l="0" t="0" r="r" b="b"/>
                <a:pathLst>
                  <a:path w="88" h="49">
                    <a:moveTo>
                      <a:pt x="88" y="8"/>
                    </a:moveTo>
                    <a:cubicBezTo>
                      <a:pt x="88" y="11"/>
                      <a:pt x="86" y="14"/>
                      <a:pt x="82" y="15"/>
                    </a:cubicBezTo>
                    <a:cubicBezTo>
                      <a:pt x="83" y="19"/>
                      <a:pt x="86" y="20"/>
                      <a:pt x="86" y="24"/>
                    </a:cubicBezTo>
                    <a:cubicBezTo>
                      <a:pt x="67" y="38"/>
                      <a:pt x="67" y="38"/>
                      <a:pt x="67" y="38"/>
                    </a:cubicBezTo>
                    <a:cubicBezTo>
                      <a:pt x="60" y="38"/>
                      <a:pt x="60" y="28"/>
                      <a:pt x="56" y="26"/>
                    </a:cubicBezTo>
                    <a:cubicBezTo>
                      <a:pt x="55" y="33"/>
                      <a:pt x="48" y="40"/>
                      <a:pt x="41" y="39"/>
                    </a:cubicBezTo>
                    <a:cubicBezTo>
                      <a:pt x="40" y="44"/>
                      <a:pt x="37" y="49"/>
                      <a:pt x="32" y="49"/>
                    </a:cubicBezTo>
                    <a:cubicBezTo>
                      <a:pt x="28" y="49"/>
                      <a:pt x="25" y="44"/>
                      <a:pt x="24" y="42"/>
                    </a:cubicBezTo>
                    <a:cubicBezTo>
                      <a:pt x="19" y="45"/>
                      <a:pt x="16" y="42"/>
                      <a:pt x="12" y="42"/>
                    </a:cubicBezTo>
                    <a:cubicBezTo>
                      <a:pt x="9" y="42"/>
                      <a:pt x="8" y="45"/>
                      <a:pt x="4" y="46"/>
                    </a:cubicBezTo>
                    <a:cubicBezTo>
                      <a:pt x="4" y="43"/>
                      <a:pt x="0" y="41"/>
                      <a:pt x="0" y="39"/>
                    </a:cubicBezTo>
                    <a:cubicBezTo>
                      <a:pt x="0" y="38"/>
                      <a:pt x="8" y="32"/>
                      <a:pt x="10" y="31"/>
                    </a:cubicBezTo>
                    <a:cubicBezTo>
                      <a:pt x="17" y="28"/>
                      <a:pt x="23" y="27"/>
                      <a:pt x="31" y="23"/>
                    </a:cubicBezTo>
                    <a:cubicBezTo>
                      <a:pt x="39" y="18"/>
                      <a:pt x="41" y="6"/>
                      <a:pt x="54" y="6"/>
                    </a:cubicBezTo>
                    <a:cubicBezTo>
                      <a:pt x="57" y="6"/>
                      <a:pt x="58" y="7"/>
                      <a:pt x="62" y="7"/>
                    </a:cubicBezTo>
                    <a:cubicBezTo>
                      <a:pt x="62" y="7"/>
                      <a:pt x="88" y="0"/>
                      <a:pt x="88" y="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71" name="Freeform 60"/>
              <p:cNvSpPr/>
              <p:nvPr/>
            </p:nvSpPr>
            <p:spPr bwMode="auto">
              <a:xfrm>
                <a:off x="6521540" y="942080"/>
                <a:ext cx="73164" cy="20515"/>
              </a:xfrm>
              <a:custGeom>
                <a:avLst/>
                <a:gdLst/>
                <a:ahLst/>
                <a:cxnLst>
                  <a:cxn ang="0">
                    <a:pos x="20" y="15"/>
                  </a:cxn>
                  <a:cxn ang="0">
                    <a:pos x="9" y="12"/>
                  </a:cxn>
                  <a:cxn ang="0">
                    <a:pos x="0" y="15"/>
                  </a:cxn>
                  <a:cxn ang="0">
                    <a:pos x="32" y="0"/>
                  </a:cxn>
                  <a:cxn ang="0">
                    <a:pos x="50" y="11"/>
                  </a:cxn>
                  <a:cxn ang="0">
                    <a:pos x="39" y="15"/>
                  </a:cxn>
                  <a:cxn ang="0">
                    <a:pos x="20" y="15"/>
                  </a:cxn>
                </a:cxnLst>
                <a:rect l="0" t="0" r="r" b="b"/>
                <a:pathLst>
                  <a:path w="50" h="15">
                    <a:moveTo>
                      <a:pt x="20" y="15"/>
                    </a:moveTo>
                    <a:cubicBezTo>
                      <a:pt x="14" y="15"/>
                      <a:pt x="13" y="12"/>
                      <a:pt x="9" y="12"/>
                    </a:cubicBezTo>
                    <a:cubicBezTo>
                      <a:pt x="5" y="12"/>
                      <a:pt x="3" y="15"/>
                      <a:pt x="0" y="15"/>
                    </a:cubicBezTo>
                    <a:cubicBezTo>
                      <a:pt x="0" y="9"/>
                      <a:pt x="26" y="0"/>
                      <a:pt x="32" y="0"/>
                    </a:cubicBezTo>
                    <a:cubicBezTo>
                      <a:pt x="41" y="0"/>
                      <a:pt x="49" y="5"/>
                      <a:pt x="50" y="11"/>
                    </a:cubicBezTo>
                    <a:cubicBezTo>
                      <a:pt x="47" y="12"/>
                      <a:pt x="44" y="15"/>
                      <a:pt x="39" y="15"/>
                    </a:cubicBezTo>
                    <a:cubicBezTo>
                      <a:pt x="27" y="15"/>
                      <a:pt x="29" y="15"/>
                      <a:pt x="20" y="1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72" name="Freeform 61"/>
              <p:cNvSpPr/>
              <p:nvPr/>
            </p:nvSpPr>
            <p:spPr bwMode="auto">
              <a:xfrm>
                <a:off x="6523282" y="965751"/>
                <a:ext cx="64454" cy="29984"/>
              </a:xfrm>
              <a:custGeom>
                <a:avLst/>
                <a:gdLst/>
                <a:ahLst/>
                <a:cxnLst>
                  <a:cxn ang="0">
                    <a:pos x="38" y="10"/>
                  </a:cxn>
                  <a:cxn ang="0">
                    <a:pos x="14" y="23"/>
                  </a:cxn>
                  <a:cxn ang="0">
                    <a:pos x="0" y="11"/>
                  </a:cxn>
                  <a:cxn ang="0">
                    <a:pos x="36" y="0"/>
                  </a:cxn>
                  <a:cxn ang="0">
                    <a:pos x="44" y="5"/>
                  </a:cxn>
                  <a:cxn ang="0">
                    <a:pos x="25" y="10"/>
                  </a:cxn>
                  <a:cxn ang="0">
                    <a:pos x="38" y="10"/>
                  </a:cxn>
                </a:cxnLst>
                <a:rect l="0" t="0" r="r" b="b"/>
                <a:pathLst>
                  <a:path w="44" h="23">
                    <a:moveTo>
                      <a:pt x="38" y="10"/>
                    </a:moveTo>
                    <a:cubicBezTo>
                      <a:pt x="38" y="19"/>
                      <a:pt x="24" y="23"/>
                      <a:pt x="14" y="23"/>
                    </a:cubicBezTo>
                    <a:cubicBezTo>
                      <a:pt x="8" y="23"/>
                      <a:pt x="0" y="15"/>
                      <a:pt x="0" y="11"/>
                    </a:cubicBezTo>
                    <a:cubicBezTo>
                      <a:pt x="0" y="1"/>
                      <a:pt x="27" y="0"/>
                      <a:pt x="36" y="0"/>
                    </a:cubicBezTo>
                    <a:cubicBezTo>
                      <a:pt x="41" y="0"/>
                      <a:pt x="43" y="3"/>
                      <a:pt x="44" y="5"/>
                    </a:cubicBezTo>
                    <a:cubicBezTo>
                      <a:pt x="39" y="9"/>
                      <a:pt x="32" y="10"/>
                      <a:pt x="25" y="10"/>
                    </a:cubicBezTo>
                    <a:lnTo>
                      <a:pt x="38" y="1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73" name="Freeform 62"/>
              <p:cNvSpPr/>
              <p:nvPr/>
            </p:nvSpPr>
            <p:spPr bwMode="auto">
              <a:xfrm>
                <a:off x="6491926" y="961016"/>
                <a:ext cx="22647" cy="22093"/>
              </a:xfrm>
              <a:custGeom>
                <a:avLst/>
                <a:gdLst/>
                <a:ahLst/>
                <a:cxnLst>
                  <a:cxn ang="0">
                    <a:pos x="15" y="12"/>
                  </a:cxn>
                  <a:cxn ang="0">
                    <a:pos x="9" y="17"/>
                  </a:cxn>
                  <a:cxn ang="0">
                    <a:pos x="0" y="11"/>
                  </a:cxn>
                  <a:cxn ang="0">
                    <a:pos x="15" y="12"/>
                  </a:cxn>
                </a:cxnLst>
                <a:rect l="0" t="0" r="r" b="b"/>
                <a:pathLst>
                  <a:path w="15" h="17">
                    <a:moveTo>
                      <a:pt x="15" y="12"/>
                    </a:moveTo>
                    <a:cubicBezTo>
                      <a:pt x="13" y="15"/>
                      <a:pt x="12" y="17"/>
                      <a:pt x="9" y="17"/>
                    </a:cubicBezTo>
                    <a:cubicBezTo>
                      <a:pt x="5" y="17"/>
                      <a:pt x="0" y="13"/>
                      <a:pt x="0" y="11"/>
                    </a:cubicBezTo>
                    <a:cubicBezTo>
                      <a:pt x="0" y="0"/>
                      <a:pt x="12" y="11"/>
                      <a:pt x="15" y="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74" name="Freeform 63"/>
              <p:cNvSpPr/>
              <p:nvPr/>
            </p:nvSpPr>
            <p:spPr bwMode="auto">
              <a:xfrm>
                <a:off x="6730581" y="1114088"/>
                <a:ext cx="109747" cy="80482"/>
              </a:xfrm>
              <a:custGeom>
                <a:avLst/>
                <a:gdLst/>
                <a:ahLst/>
                <a:cxnLst>
                  <a:cxn ang="0">
                    <a:pos x="66" y="23"/>
                  </a:cxn>
                  <a:cxn ang="0">
                    <a:pos x="65" y="30"/>
                  </a:cxn>
                  <a:cxn ang="0">
                    <a:pos x="75" y="32"/>
                  </a:cxn>
                  <a:cxn ang="0">
                    <a:pos x="57" y="55"/>
                  </a:cxn>
                  <a:cxn ang="0">
                    <a:pos x="49" y="61"/>
                  </a:cxn>
                  <a:cxn ang="0">
                    <a:pos x="39" y="54"/>
                  </a:cxn>
                  <a:cxn ang="0">
                    <a:pos x="0" y="30"/>
                  </a:cxn>
                  <a:cxn ang="0">
                    <a:pos x="0" y="23"/>
                  </a:cxn>
                  <a:cxn ang="0">
                    <a:pos x="20" y="28"/>
                  </a:cxn>
                  <a:cxn ang="0">
                    <a:pos x="27" y="28"/>
                  </a:cxn>
                  <a:cxn ang="0">
                    <a:pos x="27" y="16"/>
                  </a:cxn>
                  <a:cxn ang="0">
                    <a:pos x="12" y="11"/>
                  </a:cxn>
                  <a:cxn ang="0">
                    <a:pos x="16" y="7"/>
                  </a:cxn>
                  <a:cxn ang="0">
                    <a:pos x="42" y="2"/>
                  </a:cxn>
                  <a:cxn ang="0">
                    <a:pos x="60" y="2"/>
                  </a:cxn>
                  <a:cxn ang="0">
                    <a:pos x="64" y="6"/>
                  </a:cxn>
                  <a:cxn ang="0">
                    <a:pos x="50" y="22"/>
                  </a:cxn>
                  <a:cxn ang="0">
                    <a:pos x="66" y="23"/>
                  </a:cxn>
                </a:cxnLst>
                <a:rect l="0" t="0" r="r" b="b"/>
                <a:pathLst>
                  <a:path w="75" h="61">
                    <a:moveTo>
                      <a:pt x="66" y="23"/>
                    </a:moveTo>
                    <a:cubicBezTo>
                      <a:pt x="66" y="29"/>
                      <a:pt x="65" y="25"/>
                      <a:pt x="65" y="30"/>
                    </a:cubicBezTo>
                    <a:cubicBezTo>
                      <a:pt x="67" y="30"/>
                      <a:pt x="72" y="31"/>
                      <a:pt x="75" y="32"/>
                    </a:cubicBezTo>
                    <a:cubicBezTo>
                      <a:pt x="73" y="56"/>
                      <a:pt x="72" y="49"/>
                      <a:pt x="57" y="55"/>
                    </a:cubicBezTo>
                    <a:cubicBezTo>
                      <a:pt x="53" y="56"/>
                      <a:pt x="53" y="61"/>
                      <a:pt x="49" y="61"/>
                    </a:cubicBezTo>
                    <a:cubicBezTo>
                      <a:pt x="42" y="61"/>
                      <a:pt x="42" y="56"/>
                      <a:pt x="39" y="54"/>
                    </a:cubicBezTo>
                    <a:cubicBezTo>
                      <a:pt x="27" y="41"/>
                      <a:pt x="13" y="43"/>
                      <a:pt x="0" y="30"/>
                    </a:cubicBezTo>
                    <a:cubicBezTo>
                      <a:pt x="0" y="23"/>
                      <a:pt x="0" y="23"/>
                      <a:pt x="0" y="23"/>
                    </a:cubicBezTo>
                    <a:cubicBezTo>
                      <a:pt x="6" y="23"/>
                      <a:pt x="12" y="28"/>
                      <a:pt x="20" y="28"/>
                    </a:cubicBezTo>
                    <a:cubicBezTo>
                      <a:pt x="24" y="28"/>
                      <a:pt x="23" y="28"/>
                      <a:pt x="27" y="28"/>
                    </a:cubicBezTo>
                    <a:cubicBezTo>
                      <a:pt x="27" y="16"/>
                      <a:pt x="27" y="16"/>
                      <a:pt x="27" y="16"/>
                    </a:cubicBezTo>
                    <a:cubicBezTo>
                      <a:pt x="21" y="15"/>
                      <a:pt x="12" y="16"/>
                      <a:pt x="12" y="11"/>
                    </a:cubicBezTo>
                    <a:cubicBezTo>
                      <a:pt x="12" y="9"/>
                      <a:pt x="15" y="8"/>
                      <a:pt x="16" y="7"/>
                    </a:cubicBezTo>
                    <a:cubicBezTo>
                      <a:pt x="23" y="0"/>
                      <a:pt x="32" y="2"/>
                      <a:pt x="42" y="2"/>
                    </a:cubicBezTo>
                    <a:cubicBezTo>
                      <a:pt x="50" y="2"/>
                      <a:pt x="60" y="2"/>
                      <a:pt x="60" y="2"/>
                    </a:cubicBezTo>
                    <a:cubicBezTo>
                      <a:pt x="61" y="2"/>
                      <a:pt x="64" y="4"/>
                      <a:pt x="64" y="6"/>
                    </a:cubicBezTo>
                    <a:cubicBezTo>
                      <a:pt x="64" y="15"/>
                      <a:pt x="53" y="18"/>
                      <a:pt x="50" y="22"/>
                    </a:cubicBezTo>
                    <a:cubicBezTo>
                      <a:pt x="53" y="22"/>
                      <a:pt x="66" y="18"/>
                      <a:pt x="66" y="2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75" name="Freeform 64"/>
              <p:cNvSpPr/>
              <p:nvPr/>
            </p:nvSpPr>
            <p:spPr bwMode="auto">
              <a:xfrm>
                <a:off x="6692256" y="1016249"/>
                <a:ext cx="121940" cy="59966"/>
              </a:xfrm>
              <a:custGeom>
                <a:avLst/>
                <a:gdLst/>
                <a:ahLst/>
                <a:cxnLst>
                  <a:cxn ang="0">
                    <a:pos x="4" y="11"/>
                  </a:cxn>
                  <a:cxn ang="0">
                    <a:pos x="0" y="2"/>
                  </a:cxn>
                  <a:cxn ang="0">
                    <a:pos x="5" y="2"/>
                  </a:cxn>
                  <a:cxn ang="0">
                    <a:pos x="38" y="20"/>
                  </a:cxn>
                  <a:cxn ang="0">
                    <a:pos x="29" y="13"/>
                  </a:cxn>
                  <a:cxn ang="0">
                    <a:pos x="29" y="8"/>
                  </a:cxn>
                  <a:cxn ang="0">
                    <a:pos x="54" y="17"/>
                  </a:cxn>
                  <a:cxn ang="0">
                    <a:pos x="54" y="8"/>
                  </a:cxn>
                  <a:cxn ang="0">
                    <a:pos x="38" y="1"/>
                  </a:cxn>
                  <a:cxn ang="0">
                    <a:pos x="46" y="1"/>
                  </a:cxn>
                  <a:cxn ang="0">
                    <a:pos x="66" y="5"/>
                  </a:cxn>
                  <a:cxn ang="0">
                    <a:pos x="75" y="2"/>
                  </a:cxn>
                  <a:cxn ang="0">
                    <a:pos x="84" y="13"/>
                  </a:cxn>
                  <a:cxn ang="0">
                    <a:pos x="80" y="41"/>
                  </a:cxn>
                  <a:cxn ang="0">
                    <a:pos x="62" y="43"/>
                  </a:cxn>
                  <a:cxn ang="0">
                    <a:pos x="48" y="41"/>
                  </a:cxn>
                  <a:cxn ang="0">
                    <a:pos x="51" y="36"/>
                  </a:cxn>
                  <a:cxn ang="0">
                    <a:pos x="51" y="32"/>
                  </a:cxn>
                  <a:cxn ang="0">
                    <a:pos x="62" y="25"/>
                  </a:cxn>
                  <a:cxn ang="0">
                    <a:pos x="57" y="24"/>
                  </a:cxn>
                  <a:cxn ang="0">
                    <a:pos x="25" y="28"/>
                  </a:cxn>
                  <a:cxn ang="0">
                    <a:pos x="20" y="23"/>
                  </a:cxn>
                  <a:cxn ang="0">
                    <a:pos x="13" y="23"/>
                  </a:cxn>
                  <a:cxn ang="0">
                    <a:pos x="12" y="19"/>
                  </a:cxn>
                  <a:cxn ang="0">
                    <a:pos x="1" y="14"/>
                  </a:cxn>
                  <a:cxn ang="0">
                    <a:pos x="1" y="6"/>
                  </a:cxn>
                  <a:cxn ang="0">
                    <a:pos x="4" y="11"/>
                  </a:cxn>
                </a:cxnLst>
                <a:rect l="0" t="0" r="r" b="b"/>
                <a:pathLst>
                  <a:path w="84" h="45">
                    <a:moveTo>
                      <a:pt x="4" y="11"/>
                    </a:moveTo>
                    <a:cubicBezTo>
                      <a:pt x="2" y="9"/>
                      <a:pt x="0" y="6"/>
                      <a:pt x="0" y="2"/>
                    </a:cubicBezTo>
                    <a:cubicBezTo>
                      <a:pt x="1" y="2"/>
                      <a:pt x="3" y="2"/>
                      <a:pt x="5" y="2"/>
                    </a:cubicBezTo>
                    <a:cubicBezTo>
                      <a:pt x="18" y="2"/>
                      <a:pt x="24" y="24"/>
                      <a:pt x="38" y="20"/>
                    </a:cubicBezTo>
                    <a:cubicBezTo>
                      <a:pt x="35" y="18"/>
                      <a:pt x="31" y="15"/>
                      <a:pt x="29" y="13"/>
                    </a:cubicBezTo>
                    <a:cubicBezTo>
                      <a:pt x="29" y="8"/>
                      <a:pt x="29" y="8"/>
                      <a:pt x="29" y="8"/>
                    </a:cubicBezTo>
                    <a:cubicBezTo>
                      <a:pt x="39" y="8"/>
                      <a:pt x="43" y="17"/>
                      <a:pt x="54" y="17"/>
                    </a:cubicBezTo>
                    <a:cubicBezTo>
                      <a:pt x="54" y="8"/>
                      <a:pt x="54" y="8"/>
                      <a:pt x="54" y="8"/>
                    </a:cubicBezTo>
                    <a:cubicBezTo>
                      <a:pt x="46" y="8"/>
                      <a:pt x="40" y="8"/>
                      <a:pt x="38" y="1"/>
                    </a:cubicBezTo>
                    <a:cubicBezTo>
                      <a:pt x="41" y="0"/>
                      <a:pt x="43" y="1"/>
                      <a:pt x="46" y="1"/>
                    </a:cubicBezTo>
                    <a:cubicBezTo>
                      <a:pt x="53" y="1"/>
                      <a:pt x="58" y="5"/>
                      <a:pt x="66" y="5"/>
                    </a:cubicBezTo>
                    <a:cubicBezTo>
                      <a:pt x="69" y="5"/>
                      <a:pt x="71" y="2"/>
                      <a:pt x="75" y="2"/>
                    </a:cubicBezTo>
                    <a:cubicBezTo>
                      <a:pt x="83" y="2"/>
                      <a:pt x="84" y="6"/>
                      <a:pt x="84" y="13"/>
                    </a:cubicBezTo>
                    <a:cubicBezTo>
                      <a:pt x="84" y="23"/>
                      <a:pt x="78" y="28"/>
                      <a:pt x="80" y="41"/>
                    </a:cubicBezTo>
                    <a:cubicBezTo>
                      <a:pt x="73" y="43"/>
                      <a:pt x="64" y="43"/>
                      <a:pt x="62" y="43"/>
                    </a:cubicBezTo>
                    <a:cubicBezTo>
                      <a:pt x="60" y="43"/>
                      <a:pt x="48" y="45"/>
                      <a:pt x="48" y="41"/>
                    </a:cubicBezTo>
                    <a:cubicBezTo>
                      <a:pt x="48" y="39"/>
                      <a:pt x="50" y="37"/>
                      <a:pt x="51" y="36"/>
                    </a:cubicBezTo>
                    <a:cubicBezTo>
                      <a:pt x="51" y="35"/>
                      <a:pt x="51" y="33"/>
                      <a:pt x="51" y="32"/>
                    </a:cubicBezTo>
                    <a:cubicBezTo>
                      <a:pt x="51" y="28"/>
                      <a:pt x="60" y="28"/>
                      <a:pt x="62" y="25"/>
                    </a:cubicBezTo>
                    <a:cubicBezTo>
                      <a:pt x="61" y="24"/>
                      <a:pt x="59" y="24"/>
                      <a:pt x="57" y="24"/>
                    </a:cubicBezTo>
                    <a:cubicBezTo>
                      <a:pt x="49" y="24"/>
                      <a:pt x="34" y="28"/>
                      <a:pt x="25" y="28"/>
                    </a:cubicBezTo>
                    <a:cubicBezTo>
                      <a:pt x="22" y="28"/>
                      <a:pt x="20" y="26"/>
                      <a:pt x="20" y="23"/>
                    </a:cubicBezTo>
                    <a:cubicBezTo>
                      <a:pt x="13" y="23"/>
                      <a:pt x="13" y="23"/>
                      <a:pt x="13" y="23"/>
                    </a:cubicBezTo>
                    <a:cubicBezTo>
                      <a:pt x="12" y="19"/>
                      <a:pt x="12" y="19"/>
                      <a:pt x="12" y="19"/>
                    </a:cubicBezTo>
                    <a:cubicBezTo>
                      <a:pt x="7" y="20"/>
                      <a:pt x="4" y="17"/>
                      <a:pt x="1" y="14"/>
                    </a:cubicBezTo>
                    <a:cubicBezTo>
                      <a:pt x="1" y="6"/>
                      <a:pt x="1" y="6"/>
                      <a:pt x="1" y="6"/>
                    </a:cubicBezTo>
                    <a:lnTo>
                      <a:pt x="4" y="1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76" name="Freeform 65"/>
              <p:cNvSpPr/>
              <p:nvPr/>
            </p:nvSpPr>
            <p:spPr bwMode="auto">
              <a:xfrm>
                <a:off x="6784582" y="1240333"/>
                <a:ext cx="71423" cy="37873"/>
              </a:xfrm>
              <a:custGeom>
                <a:avLst/>
                <a:gdLst/>
                <a:ahLst/>
                <a:cxnLst>
                  <a:cxn ang="0">
                    <a:pos x="38" y="29"/>
                  </a:cxn>
                  <a:cxn ang="0">
                    <a:pos x="0" y="16"/>
                  </a:cxn>
                  <a:cxn ang="0">
                    <a:pos x="9" y="14"/>
                  </a:cxn>
                  <a:cxn ang="0">
                    <a:pos x="22" y="0"/>
                  </a:cxn>
                  <a:cxn ang="0">
                    <a:pos x="49" y="22"/>
                  </a:cxn>
                  <a:cxn ang="0">
                    <a:pos x="38" y="29"/>
                  </a:cxn>
                </a:cxnLst>
                <a:rect l="0" t="0" r="r" b="b"/>
                <a:pathLst>
                  <a:path w="49" h="29">
                    <a:moveTo>
                      <a:pt x="38" y="29"/>
                    </a:moveTo>
                    <a:cubicBezTo>
                      <a:pt x="32" y="29"/>
                      <a:pt x="0" y="17"/>
                      <a:pt x="0" y="16"/>
                    </a:cubicBezTo>
                    <a:cubicBezTo>
                      <a:pt x="0" y="12"/>
                      <a:pt x="8" y="14"/>
                      <a:pt x="9" y="14"/>
                    </a:cubicBezTo>
                    <a:cubicBezTo>
                      <a:pt x="15" y="12"/>
                      <a:pt x="13" y="0"/>
                      <a:pt x="22" y="0"/>
                    </a:cubicBezTo>
                    <a:cubicBezTo>
                      <a:pt x="28" y="0"/>
                      <a:pt x="46" y="16"/>
                      <a:pt x="49" y="22"/>
                    </a:cubicBezTo>
                    <a:cubicBezTo>
                      <a:pt x="45" y="25"/>
                      <a:pt x="43" y="29"/>
                      <a:pt x="38" y="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77" name="Freeform 66"/>
              <p:cNvSpPr/>
              <p:nvPr/>
            </p:nvSpPr>
            <p:spPr bwMode="auto">
              <a:xfrm>
                <a:off x="6854263" y="1103041"/>
                <a:ext cx="94068" cy="69435"/>
              </a:xfrm>
              <a:custGeom>
                <a:avLst/>
                <a:gdLst/>
                <a:ahLst/>
                <a:cxnLst>
                  <a:cxn ang="0">
                    <a:pos x="65" y="11"/>
                  </a:cxn>
                  <a:cxn ang="0">
                    <a:pos x="57" y="18"/>
                  </a:cxn>
                  <a:cxn ang="0">
                    <a:pos x="32" y="35"/>
                  </a:cxn>
                  <a:cxn ang="0">
                    <a:pos x="20" y="38"/>
                  </a:cxn>
                  <a:cxn ang="0">
                    <a:pos x="25" y="38"/>
                  </a:cxn>
                  <a:cxn ang="0">
                    <a:pos x="15" y="53"/>
                  </a:cxn>
                  <a:cxn ang="0">
                    <a:pos x="6" y="53"/>
                  </a:cxn>
                  <a:cxn ang="0">
                    <a:pos x="7" y="40"/>
                  </a:cxn>
                  <a:cxn ang="0">
                    <a:pos x="0" y="19"/>
                  </a:cxn>
                  <a:cxn ang="0">
                    <a:pos x="0" y="11"/>
                  </a:cxn>
                  <a:cxn ang="0">
                    <a:pos x="10" y="11"/>
                  </a:cxn>
                  <a:cxn ang="0">
                    <a:pos x="10" y="7"/>
                  </a:cxn>
                  <a:cxn ang="0">
                    <a:pos x="22" y="0"/>
                  </a:cxn>
                  <a:cxn ang="0">
                    <a:pos x="65" y="5"/>
                  </a:cxn>
                  <a:cxn ang="0">
                    <a:pos x="65" y="11"/>
                  </a:cxn>
                </a:cxnLst>
                <a:rect l="0" t="0" r="r" b="b"/>
                <a:pathLst>
                  <a:path w="65" h="53">
                    <a:moveTo>
                      <a:pt x="65" y="11"/>
                    </a:moveTo>
                    <a:cubicBezTo>
                      <a:pt x="65" y="12"/>
                      <a:pt x="57" y="18"/>
                      <a:pt x="57" y="18"/>
                    </a:cubicBezTo>
                    <a:cubicBezTo>
                      <a:pt x="51" y="26"/>
                      <a:pt x="45" y="35"/>
                      <a:pt x="32" y="35"/>
                    </a:cubicBezTo>
                    <a:cubicBezTo>
                      <a:pt x="22" y="35"/>
                      <a:pt x="22" y="30"/>
                      <a:pt x="20" y="38"/>
                    </a:cubicBezTo>
                    <a:cubicBezTo>
                      <a:pt x="25" y="38"/>
                      <a:pt x="25" y="38"/>
                      <a:pt x="25" y="38"/>
                    </a:cubicBezTo>
                    <a:cubicBezTo>
                      <a:pt x="24" y="46"/>
                      <a:pt x="21" y="48"/>
                      <a:pt x="15" y="53"/>
                    </a:cubicBezTo>
                    <a:cubicBezTo>
                      <a:pt x="6" y="53"/>
                      <a:pt x="6" y="53"/>
                      <a:pt x="6" y="53"/>
                    </a:cubicBezTo>
                    <a:cubicBezTo>
                      <a:pt x="6" y="47"/>
                      <a:pt x="6" y="42"/>
                      <a:pt x="7" y="40"/>
                    </a:cubicBezTo>
                    <a:cubicBezTo>
                      <a:pt x="0" y="33"/>
                      <a:pt x="3" y="27"/>
                      <a:pt x="0" y="19"/>
                    </a:cubicBezTo>
                    <a:cubicBezTo>
                      <a:pt x="0" y="11"/>
                      <a:pt x="0" y="11"/>
                      <a:pt x="0" y="11"/>
                    </a:cubicBezTo>
                    <a:cubicBezTo>
                      <a:pt x="3" y="11"/>
                      <a:pt x="8" y="11"/>
                      <a:pt x="10" y="11"/>
                    </a:cubicBezTo>
                    <a:cubicBezTo>
                      <a:pt x="9" y="11"/>
                      <a:pt x="10" y="8"/>
                      <a:pt x="10" y="7"/>
                    </a:cubicBezTo>
                    <a:cubicBezTo>
                      <a:pt x="10" y="6"/>
                      <a:pt x="13" y="0"/>
                      <a:pt x="22" y="0"/>
                    </a:cubicBezTo>
                    <a:cubicBezTo>
                      <a:pt x="37" y="0"/>
                      <a:pt x="49" y="5"/>
                      <a:pt x="65" y="5"/>
                    </a:cubicBezTo>
                    <a:cubicBezTo>
                      <a:pt x="65" y="8"/>
                      <a:pt x="65" y="9"/>
                      <a:pt x="65" y="1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78" name="Freeform 67"/>
              <p:cNvSpPr/>
              <p:nvPr/>
            </p:nvSpPr>
            <p:spPr bwMode="auto">
              <a:xfrm>
                <a:off x="6660900" y="978376"/>
                <a:ext cx="31356" cy="23671"/>
              </a:xfrm>
              <a:custGeom>
                <a:avLst/>
                <a:gdLst/>
                <a:ahLst/>
                <a:cxnLst>
                  <a:cxn ang="0">
                    <a:pos x="21" y="12"/>
                  </a:cxn>
                  <a:cxn ang="0">
                    <a:pos x="15" y="18"/>
                  </a:cxn>
                  <a:cxn ang="0">
                    <a:pos x="0" y="0"/>
                  </a:cxn>
                  <a:cxn ang="0">
                    <a:pos x="21" y="12"/>
                  </a:cxn>
                </a:cxnLst>
                <a:rect l="0" t="0" r="r" b="b"/>
                <a:pathLst>
                  <a:path w="21" h="18">
                    <a:moveTo>
                      <a:pt x="21" y="12"/>
                    </a:moveTo>
                    <a:cubicBezTo>
                      <a:pt x="21" y="16"/>
                      <a:pt x="18" y="18"/>
                      <a:pt x="15" y="18"/>
                    </a:cubicBezTo>
                    <a:cubicBezTo>
                      <a:pt x="10" y="18"/>
                      <a:pt x="0" y="6"/>
                      <a:pt x="0" y="0"/>
                    </a:cubicBezTo>
                    <a:cubicBezTo>
                      <a:pt x="11" y="0"/>
                      <a:pt x="12" y="9"/>
                      <a:pt x="21" y="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79" name="Freeform 68"/>
              <p:cNvSpPr/>
              <p:nvPr/>
            </p:nvSpPr>
            <p:spPr bwMode="auto">
              <a:xfrm>
                <a:off x="6680062" y="1057278"/>
                <a:ext cx="20904" cy="15780"/>
              </a:xfrm>
              <a:custGeom>
                <a:avLst/>
                <a:gdLst/>
                <a:ahLst/>
                <a:cxnLst>
                  <a:cxn ang="0">
                    <a:pos x="12" y="0"/>
                  </a:cxn>
                  <a:cxn ang="0">
                    <a:pos x="15" y="6"/>
                  </a:cxn>
                  <a:cxn ang="0">
                    <a:pos x="9" y="12"/>
                  </a:cxn>
                  <a:cxn ang="0">
                    <a:pos x="0" y="12"/>
                  </a:cxn>
                  <a:cxn ang="0">
                    <a:pos x="12" y="0"/>
                  </a:cxn>
                </a:cxnLst>
                <a:rect l="0" t="0" r="r" b="b"/>
                <a:pathLst>
                  <a:path w="15" h="12">
                    <a:moveTo>
                      <a:pt x="12" y="0"/>
                    </a:moveTo>
                    <a:cubicBezTo>
                      <a:pt x="13" y="2"/>
                      <a:pt x="15" y="3"/>
                      <a:pt x="15" y="6"/>
                    </a:cubicBezTo>
                    <a:cubicBezTo>
                      <a:pt x="15" y="12"/>
                      <a:pt x="11" y="12"/>
                      <a:pt x="9" y="12"/>
                    </a:cubicBezTo>
                    <a:cubicBezTo>
                      <a:pt x="4" y="12"/>
                      <a:pt x="3" y="11"/>
                      <a:pt x="0" y="12"/>
                    </a:cubicBezTo>
                    <a:cubicBezTo>
                      <a:pt x="2" y="4"/>
                      <a:pt x="6" y="2"/>
                      <a:pt x="1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80" name="Freeform 69"/>
              <p:cNvSpPr/>
              <p:nvPr/>
            </p:nvSpPr>
            <p:spPr bwMode="auto">
              <a:xfrm>
                <a:off x="6667869" y="919987"/>
                <a:ext cx="120199" cy="56810"/>
              </a:xfrm>
              <a:custGeom>
                <a:avLst/>
                <a:gdLst/>
                <a:ahLst/>
                <a:cxnLst>
                  <a:cxn ang="0">
                    <a:pos x="54" y="32"/>
                  </a:cxn>
                  <a:cxn ang="0">
                    <a:pos x="33" y="30"/>
                  </a:cxn>
                  <a:cxn ang="0">
                    <a:pos x="19" y="29"/>
                  </a:cxn>
                  <a:cxn ang="0">
                    <a:pos x="7" y="25"/>
                  </a:cxn>
                  <a:cxn ang="0">
                    <a:pos x="20" y="20"/>
                  </a:cxn>
                  <a:cxn ang="0">
                    <a:pos x="20" y="15"/>
                  </a:cxn>
                  <a:cxn ang="0">
                    <a:pos x="5" y="15"/>
                  </a:cxn>
                  <a:cxn ang="0">
                    <a:pos x="8" y="10"/>
                  </a:cxn>
                  <a:cxn ang="0">
                    <a:pos x="0" y="3"/>
                  </a:cxn>
                  <a:cxn ang="0">
                    <a:pos x="14" y="0"/>
                  </a:cxn>
                  <a:cxn ang="0">
                    <a:pos x="31" y="8"/>
                  </a:cxn>
                  <a:cxn ang="0">
                    <a:pos x="40" y="4"/>
                  </a:cxn>
                  <a:cxn ang="0">
                    <a:pos x="53" y="15"/>
                  </a:cxn>
                  <a:cxn ang="0">
                    <a:pos x="60" y="11"/>
                  </a:cxn>
                  <a:cxn ang="0">
                    <a:pos x="73" y="21"/>
                  </a:cxn>
                  <a:cxn ang="0">
                    <a:pos x="70" y="26"/>
                  </a:cxn>
                  <a:cxn ang="0">
                    <a:pos x="82" y="37"/>
                  </a:cxn>
                  <a:cxn ang="0">
                    <a:pos x="74" y="43"/>
                  </a:cxn>
                  <a:cxn ang="0">
                    <a:pos x="54" y="32"/>
                  </a:cxn>
                </a:cxnLst>
                <a:rect l="0" t="0" r="r" b="b"/>
                <a:pathLst>
                  <a:path w="82" h="43">
                    <a:moveTo>
                      <a:pt x="54" y="32"/>
                    </a:moveTo>
                    <a:cubicBezTo>
                      <a:pt x="46" y="32"/>
                      <a:pt x="41" y="29"/>
                      <a:pt x="33" y="30"/>
                    </a:cubicBezTo>
                    <a:cubicBezTo>
                      <a:pt x="31" y="26"/>
                      <a:pt x="25" y="29"/>
                      <a:pt x="19" y="29"/>
                    </a:cubicBezTo>
                    <a:cubicBezTo>
                      <a:pt x="13" y="29"/>
                      <a:pt x="11" y="29"/>
                      <a:pt x="7" y="25"/>
                    </a:cubicBezTo>
                    <a:cubicBezTo>
                      <a:pt x="11" y="21"/>
                      <a:pt x="15" y="22"/>
                      <a:pt x="20" y="20"/>
                    </a:cubicBezTo>
                    <a:cubicBezTo>
                      <a:pt x="19" y="18"/>
                      <a:pt x="19" y="16"/>
                      <a:pt x="20" y="15"/>
                    </a:cubicBezTo>
                    <a:cubicBezTo>
                      <a:pt x="10" y="15"/>
                      <a:pt x="8" y="17"/>
                      <a:pt x="5" y="15"/>
                    </a:cubicBezTo>
                    <a:cubicBezTo>
                      <a:pt x="6" y="14"/>
                      <a:pt x="7" y="12"/>
                      <a:pt x="8" y="10"/>
                    </a:cubicBezTo>
                    <a:cubicBezTo>
                      <a:pt x="2" y="10"/>
                      <a:pt x="0" y="9"/>
                      <a:pt x="0" y="3"/>
                    </a:cubicBezTo>
                    <a:cubicBezTo>
                      <a:pt x="6" y="3"/>
                      <a:pt x="9" y="0"/>
                      <a:pt x="14" y="0"/>
                    </a:cubicBezTo>
                    <a:cubicBezTo>
                      <a:pt x="24" y="0"/>
                      <a:pt x="26" y="8"/>
                      <a:pt x="31" y="8"/>
                    </a:cubicBezTo>
                    <a:cubicBezTo>
                      <a:pt x="35" y="8"/>
                      <a:pt x="36" y="4"/>
                      <a:pt x="40" y="4"/>
                    </a:cubicBezTo>
                    <a:cubicBezTo>
                      <a:pt x="49" y="4"/>
                      <a:pt x="48" y="15"/>
                      <a:pt x="53" y="15"/>
                    </a:cubicBezTo>
                    <a:cubicBezTo>
                      <a:pt x="56" y="15"/>
                      <a:pt x="57" y="11"/>
                      <a:pt x="60" y="11"/>
                    </a:cubicBezTo>
                    <a:cubicBezTo>
                      <a:pt x="66" y="11"/>
                      <a:pt x="71" y="19"/>
                      <a:pt x="73" y="21"/>
                    </a:cubicBezTo>
                    <a:cubicBezTo>
                      <a:pt x="72" y="22"/>
                      <a:pt x="70" y="24"/>
                      <a:pt x="70" y="26"/>
                    </a:cubicBezTo>
                    <a:cubicBezTo>
                      <a:pt x="73" y="29"/>
                      <a:pt x="82" y="33"/>
                      <a:pt x="82" y="37"/>
                    </a:cubicBezTo>
                    <a:cubicBezTo>
                      <a:pt x="82" y="42"/>
                      <a:pt x="77" y="43"/>
                      <a:pt x="74" y="43"/>
                    </a:cubicBezTo>
                    <a:cubicBezTo>
                      <a:pt x="63" y="43"/>
                      <a:pt x="64" y="32"/>
                      <a:pt x="54" y="3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81" name="Freeform 70"/>
              <p:cNvSpPr/>
              <p:nvPr/>
            </p:nvSpPr>
            <p:spPr bwMode="auto">
              <a:xfrm>
                <a:off x="6714902" y="968907"/>
                <a:ext cx="33099" cy="9468"/>
              </a:xfrm>
              <a:custGeom>
                <a:avLst/>
                <a:gdLst/>
                <a:ahLst/>
                <a:cxnLst>
                  <a:cxn ang="0">
                    <a:pos x="8" y="7"/>
                  </a:cxn>
                  <a:cxn ang="0">
                    <a:pos x="12" y="0"/>
                  </a:cxn>
                  <a:cxn ang="0">
                    <a:pos x="23" y="4"/>
                  </a:cxn>
                  <a:cxn ang="0">
                    <a:pos x="8" y="7"/>
                  </a:cxn>
                </a:cxnLst>
                <a:rect l="0" t="0" r="r" b="b"/>
                <a:pathLst>
                  <a:path w="23" h="7">
                    <a:moveTo>
                      <a:pt x="8" y="7"/>
                    </a:moveTo>
                    <a:cubicBezTo>
                      <a:pt x="0" y="7"/>
                      <a:pt x="11" y="0"/>
                      <a:pt x="12" y="0"/>
                    </a:cubicBezTo>
                    <a:cubicBezTo>
                      <a:pt x="17" y="0"/>
                      <a:pt x="19" y="3"/>
                      <a:pt x="23" y="4"/>
                    </a:cubicBezTo>
                    <a:cubicBezTo>
                      <a:pt x="20" y="7"/>
                      <a:pt x="15" y="7"/>
                      <a:pt x="8" y="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82" name="Freeform 71"/>
              <p:cNvSpPr/>
              <p:nvPr/>
            </p:nvSpPr>
            <p:spPr bwMode="auto">
              <a:xfrm>
                <a:off x="6833358" y="1003624"/>
                <a:ext cx="315303" cy="89950"/>
              </a:xfrm>
              <a:custGeom>
                <a:avLst/>
                <a:gdLst/>
                <a:ahLst/>
                <a:cxnLst>
                  <a:cxn ang="0">
                    <a:pos x="215" y="45"/>
                  </a:cxn>
                  <a:cxn ang="0">
                    <a:pos x="210" y="51"/>
                  </a:cxn>
                  <a:cxn ang="0">
                    <a:pos x="216" y="52"/>
                  </a:cxn>
                  <a:cxn ang="0">
                    <a:pos x="179" y="67"/>
                  </a:cxn>
                  <a:cxn ang="0">
                    <a:pos x="170" y="60"/>
                  </a:cxn>
                  <a:cxn ang="0">
                    <a:pos x="159" y="66"/>
                  </a:cxn>
                  <a:cxn ang="0">
                    <a:pos x="124" y="66"/>
                  </a:cxn>
                  <a:cxn ang="0">
                    <a:pos x="102" y="60"/>
                  </a:cxn>
                  <a:cxn ang="0">
                    <a:pos x="97" y="60"/>
                  </a:cxn>
                  <a:cxn ang="0">
                    <a:pos x="84" y="67"/>
                  </a:cxn>
                  <a:cxn ang="0">
                    <a:pos x="53" y="47"/>
                  </a:cxn>
                  <a:cxn ang="0">
                    <a:pos x="58" y="40"/>
                  </a:cxn>
                  <a:cxn ang="0">
                    <a:pos x="40" y="18"/>
                  </a:cxn>
                  <a:cxn ang="0">
                    <a:pos x="32" y="22"/>
                  </a:cxn>
                  <a:cxn ang="0">
                    <a:pos x="0" y="7"/>
                  </a:cxn>
                  <a:cxn ang="0">
                    <a:pos x="13" y="0"/>
                  </a:cxn>
                  <a:cxn ang="0">
                    <a:pos x="51" y="15"/>
                  </a:cxn>
                  <a:cxn ang="0">
                    <a:pos x="60" y="12"/>
                  </a:cxn>
                  <a:cxn ang="0">
                    <a:pos x="68" y="12"/>
                  </a:cxn>
                  <a:cxn ang="0">
                    <a:pos x="89" y="25"/>
                  </a:cxn>
                  <a:cxn ang="0">
                    <a:pos x="71" y="25"/>
                  </a:cxn>
                  <a:cxn ang="0">
                    <a:pos x="91" y="35"/>
                  </a:cxn>
                  <a:cxn ang="0">
                    <a:pos x="88" y="38"/>
                  </a:cxn>
                  <a:cxn ang="0">
                    <a:pos x="95" y="40"/>
                  </a:cxn>
                  <a:cxn ang="0">
                    <a:pos x="125" y="45"/>
                  </a:cxn>
                  <a:cxn ang="0">
                    <a:pos x="181" y="34"/>
                  </a:cxn>
                  <a:cxn ang="0">
                    <a:pos x="216" y="46"/>
                  </a:cxn>
                  <a:cxn ang="0">
                    <a:pos x="211" y="47"/>
                  </a:cxn>
                  <a:cxn ang="0">
                    <a:pos x="215" y="45"/>
                  </a:cxn>
                </a:cxnLst>
                <a:rect l="0" t="0" r="r" b="b"/>
                <a:pathLst>
                  <a:path w="216" h="68">
                    <a:moveTo>
                      <a:pt x="215" y="45"/>
                    </a:moveTo>
                    <a:cubicBezTo>
                      <a:pt x="213" y="46"/>
                      <a:pt x="211" y="48"/>
                      <a:pt x="210" y="51"/>
                    </a:cubicBezTo>
                    <a:cubicBezTo>
                      <a:pt x="213" y="52"/>
                      <a:pt x="216" y="52"/>
                      <a:pt x="216" y="52"/>
                    </a:cubicBezTo>
                    <a:cubicBezTo>
                      <a:pt x="215" y="67"/>
                      <a:pt x="195" y="67"/>
                      <a:pt x="179" y="67"/>
                    </a:cubicBezTo>
                    <a:cubicBezTo>
                      <a:pt x="174" y="67"/>
                      <a:pt x="171" y="64"/>
                      <a:pt x="170" y="60"/>
                    </a:cubicBezTo>
                    <a:cubicBezTo>
                      <a:pt x="164" y="61"/>
                      <a:pt x="163" y="64"/>
                      <a:pt x="159" y="66"/>
                    </a:cubicBezTo>
                    <a:cubicBezTo>
                      <a:pt x="124" y="66"/>
                      <a:pt x="124" y="66"/>
                      <a:pt x="124" y="66"/>
                    </a:cubicBezTo>
                    <a:cubicBezTo>
                      <a:pt x="115" y="68"/>
                      <a:pt x="101" y="67"/>
                      <a:pt x="102" y="60"/>
                    </a:cubicBezTo>
                    <a:cubicBezTo>
                      <a:pt x="97" y="60"/>
                      <a:pt x="97" y="60"/>
                      <a:pt x="97" y="60"/>
                    </a:cubicBezTo>
                    <a:cubicBezTo>
                      <a:pt x="95" y="62"/>
                      <a:pt x="88" y="67"/>
                      <a:pt x="84" y="67"/>
                    </a:cubicBezTo>
                    <a:cubicBezTo>
                      <a:pt x="75" y="67"/>
                      <a:pt x="53" y="56"/>
                      <a:pt x="53" y="47"/>
                    </a:cubicBezTo>
                    <a:cubicBezTo>
                      <a:pt x="53" y="44"/>
                      <a:pt x="56" y="41"/>
                      <a:pt x="58" y="40"/>
                    </a:cubicBezTo>
                    <a:cubicBezTo>
                      <a:pt x="50" y="32"/>
                      <a:pt x="48" y="25"/>
                      <a:pt x="40" y="18"/>
                    </a:cubicBezTo>
                    <a:cubicBezTo>
                      <a:pt x="38" y="20"/>
                      <a:pt x="35" y="22"/>
                      <a:pt x="32" y="22"/>
                    </a:cubicBezTo>
                    <a:cubicBezTo>
                      <a:pt x="27" y="22"/>
                      <a:pt x="0" y="11"/>
                      <a:pt x="0" y="7"/>
                    </a:cubicBezTo>
                    <a:cubicBezTo>
                      <a:pt x="0" y="0"/>
                      <a:pt x="8" y="0"/>
                      <a:pt x="13" y="0"/>
                    </a:cubicBezTo>
                    <a:cubicBezTo>
                      <a:pt x="33" y="0"/>
                      <a:pt x="36" y="15"/>
                      <a:pt x="51" y="15"/>
                    </a:cubicBezTo>
                    <a:cubicBezTo>
                      <a:pt x="56" y="15"/>
                      <a:pt x="58" y="15"/>
                      <a:pt x="60" y="12"/>
                    </a:cubicBezTo>
                    <a:cubicBezTo>
                      <a:pt x="63" y="12"/>
                      <a:pt x="68" y="12"/>
                      <a:pt x="68" y="12"/>
                    </a:cubicBezTo>
                    <a:cubicBezTo>
                      <a:pt x="65" y="22"/>
                      <a:pt x="85" y="19"/>
                      <a:pt x="89" y="25"/>
                    </a:cubicBezTo>
                    <a:cubicBezTo>
                      <a:pt x="71" y="25"/>
                      <a:pt x="71" y="25"/>
                      <a:pt x="71" y="25"/>
                    </a:cubicBezTo>
                    <a:cubicBezTo>
                      <a:pt x="74" y="37"/>
                      <a:pt x="85" y="30"/>
                      <a:pt x="91" y="35"/>
                    </a:cubicBezTo>
                    <a:cubicBezTo>
                      <a:pt x="90" y="36"/>
                      <a:pt x="88" y="36"/>
                      <a:pt x="88" y="38"/>
                    </a:cubicBezTo>
                    <a:cubicBezTo>
                      <a:pt x="88" y="44"/>
                      <a:pt x="93" y="41"/>
                      <a:pt x="95" y="40"/>
                    </a:cubicBezTo>
                    <a:cubicBezTo>
                      <a:pt x="106" y="42"/>
                      <a:pt x="114" y="45"/>
                      <a:pt x="125" y="45"/>
                    </a:cubicBezTo>
                    <a:cubicBezTo>
                      <a:pt x="150" y="45"/>
                      <a:pt x="158" y="34"/>
                      <a:pt x="181" y="34"/>
                    </a:cubicBezTo>
                    <a:cubicBezTo>
                      <a:pt x="198" y="34"/>
                      <a:pt x="210" y="35"/>
                      <a:pt x="216" y="46"/>
                    </a:cubicBezTo>
                    <a:cubicBezTo>
                      <a:pt x="215" y="47"/>
                      <a:pt x="213" y="47"/>
                      <a:pt x="211" y="47"/>
                    </a:cubicBezTo>
                    <a:lnTo>
                      <a:pt x="215" y="4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83" name="Freeform 72"/>
              <p:cNvSpPr/>
              <p:nvPr/>
            </p:nvSpPr>
            <p:spPr bwMode="auto">
              <a:xfrm>
                <a:off x="6836842" y="1050966"/>
                <a:ext cx="54003" cy="37873"/>
              </a:xfrm>
              <a:custGeom>
                <a:avLst/>
                <a:gdLst/>
                <a:ahLst/>
                <a:cxnLst>
                  <a:cxn ang="0">
                    <a:pos x="6" y="10"/>
                  </a:cxn>
                  <a:cxn ang="0">
                    <a:pos x="19" y="0"/>
                  </a:cxn>
                  <a:cxn ang="0">
                    <a:pos x="37" y="15"/>
                  </a:cxn>
                  <a:cxn ang="0">
                    <a:pos x="29" y="29"/>
                  </a:cxn>
                  <a:cxn ang="0">
                    <a:pos x="0" y="17"/>
                  </a:cxn>
                  <a:cxn ang="0">
                    <a:pos x="6" y="10"/>
                  </a:cxn>
                </a:cxnLst>
                <a:rect l="0" t="0" r="r" b="b"/>
                <a:pathLst>
                  <a:path w="37" h="29">
                    <a:moveTo>
                      <a:pt x="6" y="10"/>
                    </a:moveTo>
                    <a:cubicBezTo>
                      <a:pt x="10" y="10"/>
                      <a:pt x="9" y="0"/>
                      <a:pt x="19" y="0"/>
                    </a:cubicBezTo>
                    <a:cubicBezTo>
                      <a:pt x="27" y="0"/>
                      <a:pt x="37" y="9"/>
                      <a:pt x="37" y="15"/>
                    </a:cubicBezTo>
                    <a:cubicBezTo>
                      <a:pt x="37" y="22"/>
                      <a:pt x="35" y="29"/>
                      <a:pt x="29" y="29"/>
                    </a:cubicBezTo>
                    <a:cubicBezTo>
                      <a:pt x="25" y="29"/>
                      <a:pt x="0" y="17"/>
                      <a:pt x="0" y="17"/>
                    </a:cubicBezTo>
                    <a:cubicBezTo>
                      <a:pt x="0" y="13"/>
                      <a:pt x="5" y="10"/>
                      <a:pt x="6" y="1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84" name="Freeform 73"/>
              <p:cNvSpPr/>
              <p:nvPr/>
            </p:nvSpPr>
            <p:spPr bwMode="auto">
              <a:xfrm>
                <a:off x="6843810" y="978376"/>
                <a:ext cx="50519" cy="12625"/>
              </a:xfrm>
              <a:custGeom>
                <a:avLst/>
                <a:gdLst/>
                <a:ahLst/>
                <a:cxnLst>
                  <a:cxn ang="0">
                    <a:pos x="29" y="0"/>
                  </a:cxn>
                  <a:cxn ang="0">
                    <a:pos x="35" y="0"/>
                  </a:cxn>
                  <a:cxn ang="0">
                    <a:pos x="35" y="6"/>
                  </a:cxn>
                  <a:cxn ang="0">
                    <a:pos x="28" y="10"/>
                  </a:cxn>
                  <a:cxn ang="0">
                    <a:pos x="0" y="5"/>
                  </a:cxn>
                  <a:cxn ang="0">
                    <a:pos x="29" y="0"/>
                  </a:cxn>
                </a:cxnLst>
                <a:rect l="0" t="0" r="r" b="b"/>
                <a:pathLst>
                  <a:path w="35" h="10">
                    <a:moveTo>
                      <a:pt x="29" y="0"/>
                    </a:moveTo>
                    <a:cubicBezTo>
                      <a:pt x="34" y="0"/>
                      <a:pt x="30" y="1"/>
                      <a:pt x="35" y="0"/>
                    </a:cubicBezTo>
                    <a:cubicBezTo>
                      <a:pt x="35" y="3"/>
                      <a:pt x="35" y="5"/>
                      <a:pt x="35" y="6"/>
                    </a:cubicBezTo>
                    <a:cubicBezTo>
                      <a:pt x="35" y="8"/>
                      <a:pt x="32" y="10"/>
                      <a:pt x="28" y="10"/>
                    </a:cubicBezTo>
                    <a:cubicBezTo>
                      <a:pt x="26" y="10"/>
                      <a:pt x="0" y="5"/>
                      <a:pt x="0" y="5"/>
                    </a:cubicBezTo>
                    <a:cubicBezTo>
                      <a:pt x="5" y="1"/>
                      <a:pt x="21" y="0"/>
                      <a:pt x="2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85" name="Freeform 74"/>
              <p:cNvSpPr/>
              <p:nvPr/>
            </p:nvSpPr>
            <p:spPr bwMode="auto">
              <a:xfrm>
                <a:off x="6805487" y="934189"/>
                <a:ext cx="59228" cy="44186"/>
              </a:xfrm>
              <a:custGeom>
                <a:avLst/>
                <a:gdLst/>
                <a:ahLst/>
                <a:cxnLst>
                  <a:cxn ang="0">
                    <a:pos x="10" y="28"/>
                  </a:cxn>
                  <a:cxn ang="0">
                    <a:pos x="14" y="23"/>
                  </a:cxn>
                  <a:cxn ang="0">
                    <a:pos x="0" y="7"/>
                  </a:cxn>
                  <a:cxn ang="0">
                    <a:pos x="10" y="0"/>
                  </a:cxn>
                  <a:cxn ang="0">
                    <a:pos x="25" y="7"/>
                  </a:cxn>
                  <a:cxn ang="0">
                    <a:pos x="41" y="17"/>
                  </a:cxn>
                  <a:cxn ang="0">
                    <a:pos x="41" y="28"/>
                  </a:cxn>
                  <a:cxn ang="0">
                    <a:pos x="10" y="28"/>
                  </a:cxn>
                </a:cxnLst>
                <a:rect l="0" t="0" r="r" b="b"/>
                <a:pathLst>
                  <a:path w="41" h="33">
                    <a:moveTo>
                      <a:pt x="10" y="28"/>
                    </a:moveTo>
                    <a:cubicBezTo>
                      <a:pt x="10" y="26"/>
                      <a:pt x="13" y="24"/>
                      <a:pt x="14" y="23"/>
                    </a:cubicBezTo>
                    <a:cubicBezTo>
                      <a:pt x="9" y="18"/>
                      <a:pt x="0" y="15"/>
                      <a:pt x="0" y="7"/>
                    </a:cubicBezTo>
                    <a:cubicBezTo>
                      <a:pt x="0" y="2"/>
                      <a:pt x="6" y="0"/>
                      <a:pt x="10" y="0"/>
                    </a:cubicBezTo>
                    <a:cubicBezTo>
                      <a:pt x="11" y="4"/>
                      <a:pt x="21" y="7"/>
                      <a:pt x="25" y="7"/>
                    </a:cubicBezTo>
                    <a:cubicBezTo>
                      <a:pt x="25" y="17"/>
                      <a:pt x="41" y="7"/>
                      <a:pt x="41" y="17"/>
                    </a:cubicBezTo>
                    <a:cubicBezTo>
                      <a:pt x="41" y="20"/>
                      <a:pt x="39" y="23"/>
                      <a:pt x="41" y="28"/>
                    </a:cubicBezTo>
                    <a:cubicBezTo>
                      <a:pt x="25" y="31"/>
                      <a:pt x="10" y="33"/>
                      <a:pt x="10" y="2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86" name="Freeform 75"/>
              <p:cNvSpPr/>
              <p:nvPr/>
            </p:nvSpPr>
            <p:spPr bwMode="auto">
              <a:xfrm>
                <a:off x="6782841" y="894738"/>
                <a:ext cx="22647" cy="12625"/>
              </a:xfrm>
              <a:custGeom>
                <a:avLst/>
                <a:gdLst/>
                <a:ahLst/>
                <a:cxnLst>
                  <a:cxn ang="0">
                    <a:pos x="16" y="0"/>
                  </a:cxn>
                  <a:cxn ang="0">
                    <a:pos x="16" y="9"/>
                  </a:cxn>
                  <a:cxn ang="0">
                    <a:pos x="8" y="9"/>
                  </a:cxn>
                  <a:cxn ang="0">
                    <a:pos x="0" y="0"/>
                  </a:cxn>
                  <a:cxn ang="0">
                    <a:pos x="16" y="0"/>
                  </a:cxn>
                </a:cxnLst>
                <a:rect l="0" t="0" r="r" b="b"/>
                <a:pathLst>
                  <a:path w="16" h="9">
                    <a:moveTo>
                      <a:pt x="16" y="0"/>
                    </a:moveTo>
                    <a:cubicBezTo>
                      <a:pt x="16" y="9"/>
                      <a:pt x="16" y="9"/>
                      <a:pt x="16" y="9"/>
                    </a:cubicBezTo>
                    <a:cubicBezTo>
                      <a:pt x="8" y="9"/>
                      <a:pt x="8" y="9"/>
                      <a:pt x="8" y="9"/>
                    </a:cubicBezTo>
                    <a:cubicBezTo>
                      <a:pt x="6" y="7"/>
                      <a:pt x="0" y="6"/>
                      <a:pt x="0" y="0"/>
                    </a:cubicBezTo>
                    <a:cubicBezTo>
                      <a:pt x="6" y="0"/>
                      <a:pt x="13" y="0"/>
                      <a:pt x="1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87" name="Freeform 76"/>
              <p:cNvSpPr/>
              <p:nvPr/>
            </p:nvSpPr>
            <p:spPr bwMode="auto">
              <a:xfrm>
                <a:off x="6845553" y="842663"/>
                <a:ext cx="202072" cy="123088"/>
              </a:xfrm>
              <a:custGeom>
                <a:avLst/>
                <a:gdLst/>
                <a:ahLst/>
                <a:cxnLst>
                  <a:cxn ang="0">
                    <a:pos x="92" y="37"/>
                  </a:cxn>
                  <a:cxn ang="0">
                    <a:pos x="97" y="37"/>
                  </a:cxn>
                  <a:cxn ang="0">
                    <a:pos x="97" y="32"/>
                  </a:cxn>
                  <a:cxn ang="0">
                    <a:pos x="95" y="28"/>
                  </a:cxn>
                  <a:cxn ang="0">
                    <a:pos x="100" y="28"/>
                  </a:cxn>
                  <a:cxn ang="0">
                    <a:pos x="105" y="36"/>
                  </a:cxn>
                  <a:cxn ang="0">
                    <a:pos x="111" y="43"/>
                  </a:cxn>
                  <a:cxn ang="0">
                    <a:pos x="108" y="49"/>
                  </a:cxn>
                  <a:cxn ang="0">
                    <a:pos x="115" y="49"/>
                  </a:cxn>
                  <a:cxn ang="0">
                    <a:pos x="137" y="55"/>
                  </a:cxn>
                  <a:cxn ang="0">
                    <a:pos x="136" y="61"/>
                  </a:cxn>
                  <a:cxn ang="0">
                    <a:pos x="126" y="64"/>
                  </a:cxn>
                  <a:cxn ang="0">
                    <a:pos x="105" y="78"/>
                  </a:cxn>
                  <a:cxn ang="0">
                    <a:pos x="98" y="69"/>
                  </a:cxn>
                  <a:cxn ang="0">
                    <a:pos x="93" y="76"/>
                  </a:cxn>
                  <a:cxn ang="0">
                    <a:pos x="99" y="84"/>
                  </a:cxn>
                  <a:cxn ang="0">
                    <a:pos x="91" y="84"/>
                  </a:cxn>
                  <a:cxn ang="0">
                    <a:pos x="91" y="90"/>
                  </a:cxn>
                  <a:cxn ang="0">
                    <a:pos x="75" y="82"/>
                  </a:cxn>
                  <a:cxn ang="0">
                    <a:pos x="64" y="92"/>
                  </a:cxn>
                  <a:cxn ang="0">
                    <a:pos x="47" y="84"/>
                  </a:cxn>
                  <a:cxn ang="0">
                    <a:pos x="53" y="81"/>
                  </a:cxn>
                  <a:cxn ang="0">
                    <a:pos x="33" y="70"/>
                  </a:cxn>
                  <a:cxn ang="0">
                    <a:pos x="66" y="61"/>
                  </a:cxn>
                  <a:cxn ang="0">
                    <a:pos x="48" y="58"/>
                  </a:cxn>
                  <a:cxn ang="0">
                    <a:pos x="35" y="61"/>
                  </a:cxn>
                  <a:cxn ang="0">
                    <a:pos x="29" y="56"/>
                  </a:cxn>
                  <a:cxn ang="0">
                    <a:pos x="19" y="59"/>
                  </a:cxn>
                  <a:cxn ang="0">
                    <a:pos x="16" y="55"/>
                  </a:cxn>
                  <a:cxn ang="0">
                    <a:pos x="26" y="49"/>
                  </a:cxn>
                  <a:cxn ang="0">
                    <a:pos x="0" y="35"/>
                  </a:cxn>
                  <a:cxn ang="0">
                    <a:pos x="7" y="35"/>
                  </a:cxn>
                  <a:cxn ang="0">
                    <a:pos x="20" y="39"/>
                  </a:cxn>
                  <a:cxn ang="0">
                    <a:pos x="24" y="36"/>
                  </a:cxn>
                  <a:cxn ang="0">
                    <a:pos x="5" y="26"/>
                  </a:cxn>
                  <a:cxn ang="0">
                    <a:pos x="15" y="22"/>
                  </a:cxn>
                  <a:cxn ang="0">
                    <a:pos x="27" y="25"/>
                  </a:cxn>
                  <a:cxn ang="0">
                    <a:pos x="32" y="20"/>
                  </a:cxn>
                  <a:cxn ang="0">
                    <a:pos x="19" y="20"/>
                  </a:cxn>
                  <a:cxn ang="0">
                    <a:pos x="14" y="13"/>
                  </a:cxn>
                  <a:cxn ang="0">
                    <a:pos x="30" y="9"/>
                  </a:cxn>
                  <a:cxn ang="0">
                    <a:pos x="38" y="9"/>
                  </a:cxn>
                  <a:cxn ang="0">
                    <a:pos x="25" y="0"/>
                  </a:cxn>
                  <a:cxn ang="0">
                    <a:pos x="53" y="5"/>
                  </a:cxn>
                  <a:cxn ang="0">
                    <a:pos x="67" y="24"/>
                  </a:cxn>
                  <a:cxn ang="0">
                    <a:pos x="84" y="25"/>
                  </a:cxn>
                  <a:cxn ang="0">
                    <a:pos x="92" y="37"/>
                  </a:cxn>
                </a:cxnLst>
                <a:rect l="0" t="0" r="r" b="b"/>
                <a:pathLst>
                  <a:path w="138" h="92">
                    <a:moveTo>
                      <a:pt x="92" y="37"/>
                    </a:moveTo>
                    <a:cubicBezTo>
                      <a:pt x="97" y="37"/>
                      <a:pt x="97" y="37"/>
                      <a:pt x="97" y="37"/>
                    </a:cubicBezTo>
                    <a:cubicBezTo>
                      <a:pt x="97" y="32"/>
                      <a:pt x="97" y="32"/>
                      <a:pt x="97" y="32"/>
                    </a:cubicBezTo>
                    <a:cubicBezTo>
                      <a:pt x="95" y="28"/>
                      <a:pt x="95" y="28"/>
                      <a:pt x="95" y="28"/>
                    </a:cubicBezTo>
                    <a:cubicBezTo>
                      <a:pt x="97" y="28"/>
                      <a:pt x="98" y="28"/>
                      <a:pt x="100" y="28"/>
                    </a:cubicBezTo>
                    <a:cubicBezTo>
                      <a:pt x="106" y="28"/>
                      <a:pt x="105" y="31"/>
                      <a:pt x="105" y="36"/>
                    </a:cubicBezTo>
                    <a:cubicBezTo>
                      <a:pt x="105" y="39"/>
                      <a:pt x="111" y="39"/>
                      <a:pt x="111" y="43"/>
                    </a:cubicBezTo>
                    <a:cubicBezTo>
                      <a:pt x="111" y="46"/>
                      <a:pt x="108" y="46"/>
                      <a:pt x="108" y="49"/>
                    </a:cubicBezTo>
                    <a:cubicBezTo>
                      <a:pt x="108" y="53"/>
                      <a:pt x="114" y="49"/>
                      <a:pt x="115" y="49"/>
                    </a:cubicBezTo>
                    <a:cubicBezTo>
                      <a:pt x="120" y="49"/>
                      <a:pt x="131" y="54"/>
                      <a:pt x="137" y="55"/>
                    </a:cubicBezTo>
                    <a:cubicBezTo>
                      <a:pt x="137" y="58"/>
                      <a:pt x="138" y="60"/>
                      <a:pt x="136" y="61"/>
                    </a:cubicBezTo>
                    <a:cubicBezTo>
                      <a:pt x="135" y="64"/>
                      <a:pt x="130" y="63"/>
                      <a:pt x="126" y="64"/>
                    </a:cubicBezTo>
                    <a:cubicBezTo>
                      <a:pt x="117" y="65"/>
                      <a:pt x="111" y="78"/>
                      <a:pt x="105" y="78"/>
                    </a:cubicBezTo>
                    <a:cubicBezTo>
                      <a:pt x="100" y="78"/>
                      <a:pt x="100" y="74"/>
                      <a:pt x="98" y="69"/>
                    </a:cubicBezTo>
                    <a:cubicBezTo>
                      <a:pt x="96" y="71"/>
                      <a:pt x="95" y="73"/>
                      <a:pt x="93" y="76"/>
                    </a:cubicBezTo>
                    <a:cubicBezTo>
                      <a:pt x="96" y="80"/>
                      <a:pt x="97" y="81"/>
                      <a:pt x="99" y="84"/>
                    </a:cubicBezTo>
                    <a:cubicBezTo>
                      <a:pt x="91" y="84"/>
                      <a:pt x="91" y="84"/>
                      <a:pt x="91" y="84"/>
                    </a:cubicBezTo>
                    <a:cubicBezTo>
                      <a:pt x="91" y="90"/>
                      <a:pt x="91" y="90"/>
                      <a:pt x="91" y="90"/>
                    </a:cubicBezTo>
                    <a:cubicBezTo>
                      <a:pt x="87" y="91"/>
                      <a:pt x="79" y="85"/>
                      <a:pt x="75" y="82"/>
                    </a:cubicBezTo>
                    <a:cubicBezTo>
                      <a:pt x="75" y="90"/>
                      <a:pt x="71" y="92"/>
                      <a:pt x="64" y="92"/>
                    </a:cubicBezTo>
                    <a:cubicBezTo>
                      <a:pt x="57" y="92"/>
                      <a:pt x="48" y="91"/>
                      <a:pt x="47" y="84"/>
                    </a:cubicBezTo>
                    <a:cubicBezTo>
                      <a:pt x="50" y="84"/>
                      <a:pt x="51" y="83"/>
                      <a:pt x="53" y="81"/>
                    </a:cubicBezTo>
                    <a:cubicBezTo>
                      <a:pt x="45" y="81"/>
                      <a:pt x="33" y="77"/>
                      <a:pt x="33" y="70"/>
                    </a:cubicBezTo>
                    <a:cubicBezTo>
                      <a:pt x="33" y="62"/>
                      <a:pt x="60" y="63"/>
                      <a:pt x="66" y="61"/>
                    </a:cubicBezTo>
                    <a:cubicBezTo>
                      <a:pt x="60" y="60"/>
                      <a:pt x="55" y="58"/>
                      <a:pt x="48" y="58"/>
                    </a:cubicBezTo>
                    <a:cubicBezTo>
                      <a:pt x="41" y="58"/>
                      <a:pt x="40" y="61"/>
                      <a:pt x="35" y="61"/>
                    </a:cubicBezTo>
                    <a:cubicBezTo>
                      <a:pt x="30" y="61"/>
                      <a:pt x="30" y="58"/>
                      <a:pt x="29" y="56"/>
                    </a:cubicBezTo>
                    <a:cubicBezTo>
                      <a:pt x="24" y="58"/>
                      <a:pt x="23" y="59"/>
                      <a:pt x="19" y="59"/>
                    </a:cubicBezTo>
                    <a:cubicBezTo>
                      <a:pt x="16" y="59"/>
                      <a:pt x="16" y="58"/>
                      <a:pt x="16" y="55"/>
                    </a:cubicBezTo>
                    <a:cubicBezTo>
                      <a:pt x="20" y="53"/>
                      <a:pt x="23" y="53"/>
                      <a:pt x="26" y="49"/>
                    </a:cubicBezTo>
                    <a:cubicBezTo>
                      <a:pt x="11" y="49"/>
                      <a:pt x="2" y="48"/>
                      <a:pt x="0" y="35"/>
                    </a:cubicBezTo>
                    <a:cubicBezTo>
                      <a:pt x="7" y="35"/>
                      <a:pt x="7" y="35"/>
                      <a:pt x="7" y="35"/>
                    </a:cubicBezTo>
                    <a:cubicBezTo>
                      <a:pt x="9" y="37"/>
                      <a:pt x="16" y="39"/>
                      <a:pt x="20" y="39"/>
                    </a:cubicBezTo>
                    <a:cubicBezTo>
                      <a:pt x="22" y="39"/>
                      <a:pt x="24" y="36"/>
                      <a:pt x="24" y="36"/>
                    </a:cubicBezTo>
                    <a:cubicBezTo>
                      <a:pt x="19" y="34"/>
                      <a:pt x="5" y="31"/>
                      <a:pt x="5" y="26"/>
                    </a:cubicBezTo>
                    <a:cubicBezTo>
                      <a:pt x="5" y="21"/>
                      <a:pt x="11" y="22"/>
                      <a:pt x="15" y="22"/>
                    </a:cubicBezTo>
                    <a:cubicBezTo>
                      <a:pt x="21" y="22"/>
                      <a:pt x="23" y="25"/>
                      <a:pt x="27" y="25"/>
                    </a:cubicBezTo>
                    <a:cubicBezTo>
                      <a:pt x="30" y="25"/>
                      <a:pt x="30" y="22"/>
                      <a:pt x="32" y="20"/>
                    </a:cubicBezTo>
                    <a:cubicBezTo>
                      <a:pt x="27" y="18"/>
                      <a:pt x="22" y="20"/>
                      <a:pt x="19" y="20"/>
                    </a:cubicBezTo>
                    <a:cubicBezTo>
                      <a:pt x="18" y="20"/>
                      <a:pt x="14" y="14"/>
                      <a:pt x="14" y="13"/>
                    </a:cubicBezTo>
                    <a:cubicBezTo>
                      <a:pt x="19" y="10"/>
                      <a:pt x="23" y="8"/>
                      <a:pt x="30" y="9"/>
                    </a:cubicBezTo>
                    <a:cubicBezTo>
                      <a:pt x="38" y="9"/>
                      <a:pt x="38" y="9"/>
                      <a:pt x="38" y="9"/>
                    </a:cubicBezTo>
                    <a:cubicBezTo>
                      <a:pt x="33" y="7"/>
                      <a:pt x="25" y="6"/>
                      <a:pt x="25" y="0"/>
                    </a:cubicBezTo>
                    <a:cubicBezTo>
                      <a:pt x="36" y="1"/>
                      <a:pt x="45" y="2"/>
                      <a:pt x="53" y="5"/>
                    </a:cubicBezTo>
                    <a:cubicBezTo>
                      <a:pt x="61" y="9"/>
                      <a:pt x="60" y="21"/>
                      <a:pt x="67" y="24"/>
                    </a:cubicBezTo>
                    <a:cubicBezTo>
                      <a:pt x="73" y="27"/>
                      <a:pt x="78" y="22"/>
                      <a:pt x="84" y="25"/>
                    </a:cubicBezTo>
                    <a:cubicBezTo>
                      <a:pt x="91" y="28"/>
                      <a:pt x="88" y="33"/>
                      <a:pt x="92" y="3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88" name="Freeform 77"/>
              <p:cNvSpPr/>
              <p:nvPr/>
            </p:nvSpPr>
            <p:spPr bwMode="auto">
              <a:xfrm>
                <a:off x="7009301" y="1352374"/>
                <a:ext cx="128908" cy="74169"/>
              </a:xfrm>
              <a:custGeom>
                <a:avLst/>
                <a:gdLst/>
                <a:ahLst/>
                <a:cxnLst>
                  <a:cxn ang="0">
                    <a:pos x="6" y="39"/>
                  </a:cxn>
                  <a:cxn ang="0">
                    <a:pos x="11" y="33"/>
                  </a:cxn>
                  <a:cxn ang="0">
                    <a:pos x="11" y="27"/>
                  </a:cxn>
                  <a:cxn ang="0">
                    <a:pos x="25" y="0"/>
                  </a:cxn>
                  <a:cxn ang="0">
                    <a:pos x="32" y="13"/>
                  </a:cxn>
                  <a:cxn ang="0">
                    <a:pos x="36" y="9"/>
                  </a:cxn>
                  <a:cxn ang="0">
                    <a:pos x="67" y="27"/>
                  </a:cxn>
                  <a:cxn ang="0">
                    <a:pos x="70" y="35"/>
                  </a:cxn>
                  <a:cxn ang="0">
                    <a:pos x="89" y="43"/>
                  </a:cxn>
                  <a:cxn ang="0">
                    <a:pos x="75" y="48"/>
                  </a:cxn>
                  <a:cxn ang="0">
                    <a:pos x="63" y="48"/>
                  </a:cxn>
                  <a:cxn ang="0">
                    <a:pos x="46" y="37"/>
                  </a:cxn>
                  <a:cxn ang="0">
                    <a:pos x="25" y="53"/>
                  </a:cxn>
                  <a:cxn ang="0">
                    <a:pos x="22" y="57"/>
                  </a:cxn>
                  <a:cxn ang="0">
                    <a:pos x="19" y="48"/>
                  </a:cxn>
                  <a:cxn ang="0">
                    <a:pos x="0" y="48"/>
                  </a:cxn>
                  <a:cxn ang="0">
                    <a:pos x="6" y="39"/>
                  </a:cxn>
                </a:cxnLst>
                <a:rect l="0" t="0" r="r" b="b"/>
                <a:pathLst>
                  <a:path w="89" h="57">
                    <a:moveTo>
                      <a:pt x="6" y="39"/>
                    </a:moveTo>
                    <a:cubicBezTo>
                      <a:pt x="9" y="37"/>
                      <a:pt x="11" y="36"/>
                      <a:pt x="11" y="33"/>
                    </a:cubicBezTo>
                    <a:cubicBezTo>
                      <a:pt x="11" y="29"/>
                      <a:pt x="11" y="31"/>
                      <a:pt x="11" y="27"/>
                    </a:cubicBezTo>
                    <a:cubicBezTo>
                      <a:pt x="11" y="19"/>
                      <a:pt x="13" y="2"/>
                      <a:pt x="25" y="0"/>
                    </a:cubicBezTo>
                    <a:cubicBezTo>
                      <a:pt x="28" y="7"/>
                      <a:pt x="30" y="8"/>
                      <a:pt x="32" y="13"/>
                    </a:cubicBezTo>
                    <a:cubicBezTo>
                      <a:pt x="33" y="11"/>
                      <a:pt x="35" y="10"/>
                      <a:pt x="36" y="9"/>
                    </a:cubicBezTo>
                    <a:cubicBezTo>
                      <a:pt x="45" y="21"/>
                      <a:pt x="59" y="16"/>
                      <a:pt x="67" y="27"/>
                    </a:cubicBezTo>
                    <a:cubicBezTo>
                      <a:pt x="69" y="30"/>
                      <a:pt x="68" y="33"/>
                      <a:pt x="70" y="35"/>
                    </a:cubicBezTo>
                    <a:cubicBezTo>
                      <a:pt x="77" y="40"/>
                      <a:pt x="85" y="38"/>
                      <a:pt x="89" y="43"/>
                    </a:cubicBezTo>
                    <a:cubicBezTo>
                      <a:pt x="84" y="46"/>
                      <a:pt x="80" y="48"/>
                      <a:pt x="75" y="48"/>
                    </a:cubicBezTo>
                    <a:cubicBezTo>
                      <a:pt x="69" y="48"/>
                      <a:pt x="67" y="48"/>
                      <a:pt x="63" y="48"/>
                    </a:cubicBezTo>
                    <a:cubicBezTo>
                      <a:pt x="63" y="48"/>
                      <a:pt x="49" y="38"/>
                      <a:pt x="46" y="37"/>
                    </a:cubicBezTo>
                    <a:cubicBezTo>
                      <a:pt x="46" y="47"/>
                      <a:pt x="31" y="56"/>
                      <a:pt x="25" y="53"/>
                    </a:cubicBezTo>
                    <a:cubicBezTo>
                      <a:pt x="24" y="55"/>
                      <a:pt x="24" y="57"/>
                      <a:pt x="22" y="57"/>
                    </a:cubicBezTo>
                    <a:cubicBezTo>
                      <a:pt x="16" y="57"/>
                      <a:pt x="18" y="52"/>
                      <a:pt x="19" y="48"/>
                    </a:cubicBezTo>
                    <a:cubicBezTo>
                      <a:pt x="12" y="46"/>
                      <a:pt x="3" y="48"/>
                      <a:pt x="0" y="48"/>
                    </a:cubicBezTo>
                    <a:cubicBezTo>
                      <a:pt x="0" y="40"/>
                      <a:pt x="5" y="41"/>
                      <a:pt x="6" y="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89" name="Freeform 78"/>
              <p:cNvSpPr/>
              <p:nvPr/>
            </p:nvSpPr>
            <p:spPr bwMode="auto">
              <a:xfrm>
                <a:off x="7193954" y="1278206"/>
                <a:ext cx="40067" cy="36296"/>
              </a:xfrm>
              <a:custGeom>
                <a:avLst/>
                <a:gdLst/>
                <a:ahLst/>
                <a:cxnLst>
                  <a:cxn ang="0">
                    <a:pos x="27" y="18"/>
                  </a:cxn>
                  <a:cxn ang="0">
                    <a:pos x="11" y="28"/>
                  </a:cxn>
                  <a:cxn ang="0">
                    <a:pos x="0" y="18"/>
                  </a:cxn>
                  <a:cxn ang="0">
                    <a:pos x="27" y="18"/>
                  </a:cxn>
                </a:cxnLst>
                <a:rect l="0" t="0" r="r" b="b"/>
                <a:pathLst>
                  <a:path w="27" h="28">
                    <a:moveTo>
                      <a:pt x="27" y="18"/>
                    </a:moveTo>
                    <a:cubicBezTo>
                      <a:pt x="27" y="24"/>
                      <a:pt x="16" y="28"/>
                      <a:pt x="11" y="28"/>
                    </a:cubicBezTo>
                    <a:cubicBezTo>
                      <a:pt x="4" y="28"/>
                      <a:pt x="0" y="23"/>
                      <a:pt x="0" y="18"/>
                    </a:cubicBezTo>
                    <a:cubicBezTo>
                      <a:pt x="0" y="0"/>
                      <a:pt x="27" y="3"/>
                      <a:pt x="27" y="1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90" name="Freeform 79"/>
              <p:cNvSpPr/>
              <p:nvPr/>
            </p:nvSpPr>
            <p:spPr bwMode="auto">
              <a:xfrm>
                <a:off x="7073755" y="1429700"/>
                <a:ext cx="33099" cy="23671"/>
              </a:xfrm>
              <a:custGeom>
                <a:avLst/>
                <a:gdLst/>
                <a:ahLst/>
                <a:cxnLst>
                  <a:cxn ang="0">
                    <a:pos x="10" y="1"/>
                  </a:cxn>
                  <a:cxn ang="0">
                    <a:pos x="22" y="3"/>
                  </a:cxn>
                  <a:cxn ang="0">
                    <a:pos x="0" y="18"/>
                  </a:cxn>
                  <a:cxn ang="0">
                    <a:pos x="0" y="12"/>
                  </a:cxn>
                  <a:cxn ang="0">
                    <a:pos x="10" y="1"/>
                  </a:cxn>
                </a:cxnLst>
                <a:rect l="0" t="0" r="r" b="b"/>
                <a:pathLst>
                  <a:path w="22" h="18">
                    <a:moveTo>
                      <a:pt x="10" y="1"/>
                    </a:moveTo>
                    <a:cubicBezTo>
                      <a:pt x="19" y="0"/>
                      <a:pt x="17" y="0"/>
                      <a:pt x="22" y="3"/>
                    </a:cubicBezTo>
                    <a:cubicBezTo>
                      <a:pt x="18" y="8"/>
                      <a:pt x="7" y="17"/>
                      <a:pt x="0" y="18"/>
                    </a:cubicBezTo>
                    <a:cubicBezTo>
                      <a:pt x="0" y="12"/>
                      <a:pt x="0" y="12"/>
                      <a:pt x="0" y="12"/>
                    </a:cubicBezTo>
                    <a:cubicBezTo>
                      <a:pt x="4" y="7"/>
                      <a:pt x="9" y="4"/>
                      <a:pt x="10" y="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91" name="Freeform 80"/>
              <p:cNvSpPr/>
              <p:nvPr/>
            </p:nvSpPr>
            <p:spPr bwMode="auto">
              <a:xfrm>
                <a:off x="7126015" y="1115666"/>
                <a:ext cx="87100" cy="33140"/>
              </a:xfrm>
              <a:custGeom>
                <a:avLst/>
                <a:gdLst/>
                <a:ahLst/>
                <a:cxnLst>
                  <a:cxn ang="0">
                    <a:pos x="22" y="25"/>
                  </a:cxn>
                  <a:cxn ang="0">
                    <a:pos x="9" y="16"/>
                  </a:cxn>
                  <a:cxn ang="0">
                    <a:pos x="0" y="6"/>
                  </a:cxn>
                  <a:cxn ang="0">
                    <a:pos x="8" y="0"/>
                  </a:cxn>
                  <a:cxn ang="0">
                    <a:pos x="30" y="3"/>
                  </a:cxn>
                  <a:cxn ang="0">
                    <a:pos x="60" y="17"/>
                  </a:cxn>
                  <a:cxn ang="0">
                    <a:pos x="52" y="24"/>
                  </a:cxn>
                  <a:cxn ang="0">
                    <a:pos x="39" y="21"/>
                  </a:cxn>
                  <a:cxn ang="0">
                    <a:pos x="22" y="25"/>
                  </a:cxn>
                </a:cxnLst>
                <a:rect l="0" t="0" r="r" b="b"/>
                <a:pathLst>
                  <a:path w="60" h="25">
                    <a:moveTo>
                      <a:pt x="22" y="25"/>
                    </a:moveTo>
                    <a:cubicBezTo>
                      <a:pt x="14" y="25"/>
                      <a:pt x="6" y="23"/>
                      <a:pt x="9" y="16"/>
                    </a:cubicBezTo>
                    <a:cubicBezTo>
                      <a:pt x="5" y="13"/>
                      <a:pt x="0" y="11"/>
                      <a:pt x="0" y="6"/>
                    </a:cubicBezTo>
                    <a:cubicBezTo>
                      <a:pt x="0" y="2"/>
                      <a:pt x="4" y="0"/>
                      <a:pt x="8" y="0"/>
                    </a:cubicBezTo>
                    <a:cubicBezTo>
                      <a:pt x="18" y="0"/>
                      <a:pt x="21" y="3"/>
                      <a:pt x="30" y="3"/>
                    </a:cubicBezTo>
                    <a:cubicBezTo>
                      <a:pt x="42" y="3"/>
                      <a:pt x="52" y="13"/>
                      <a:pt x="60" y="17"/>
                    </a:cubicBezTo>
                    <a:cubicBezTo>
                      <a:pt x="59" y="21"/>
                      <a:pt x="56" y="24"/>
                      <a:pt x="52" y="24"/>
                    </a:cubicBezTo>
                    <a:cubicBezTo>
                      <a:pt x="46" y="24"/>
                      <a:pt x="44" y="21"/>
                      <a:pt x="39" y="21"/>
                    </a:cubicBezTo>
                    <a:cubicBezTo>
                      <a:pt x="34" y="21"/>
                      <a:pt x="30" y="25"/>
                      <a:pt x="22" y="2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92" name="Freeform 81"/>
              <p:cNvSpPr/>
              <p:nvPr/>
            </p:nvSpPr>
            <p:spPr bwMode="auto">
              <a:xfrm>
                <a:off x="7134725" y="1443901"/>
                <a:ext cx="19163" cy="20515"/>
              </a:xfrm>
              <a:custGeom>
                <a:avLst/>
                <a:gdLst/>
                <a:ahLst/>
                <a:cxnLst>
                  <a:cxn ang="0">
                    <a:pos x="14" y="6"/>
                  </a:cxn>
                  <a:cxn ang="0">
                    <a:pos x="6" y="15"/>
                  </a:cxn>
                  <a:cxn ang="0">
                    <a:pos x="0" y="9"/>
                  </a:cxn>
                  <a:cxn ang="0">
                    <a:pos x="14" y="6"/>
                  </a:cxn>
                </a:cxnLst>
                <a:rect l="0" t="0" r="r" b="b"/>
                <a:pathLst>
                  <a:path w="14" h="15">
                    <a:moveTo>
                      <a:pt x="14" y="6"/>
                    </a:moveTo>
                    <a:cubicBezTo>
                      <a:pt x="12" y="9"/>
                      <a:pt x="11" y="15"/>
                      <a:pt x="6" y="15"/>
                    </a:cubicBezTo>
                    <a:cubicBezTo>
                      <a:pt x="5" y="15"/>
                      <a:pt x="0" y="9"/>
                      <a:pt x="0" y="9"/>
                    </a:cubicBezTo>
                    <a:cubicBezTo>
                      <a:pt x="0" y="1"/>
                      <a:pt x="10" y="0"/>
                      <a:pt x="14"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93" name="Freeform 82"/>
              <p:cNvSpPr/>
              <p:nvPr/>
            </p:nvSpPr>
            <p:spPr bwMode="auto">
              <a:xfrm>
                <a:off x="7240987" y="1287674"/>
                <a:ext cx="20904" cy="11047"/>
              </a:xfrm>
              <a:custGeom>
                <a:avLst/>
                <a:gdLst/>
                <a:ahLst/>
                <a:cxnLst>
                  <a:cxn ang="0">
                    <a:pos x="5" y="8"/>
                  </a:cxn>
                  <a:cxn ang="0">
                    <a:pos x="0" y="4"/>
                  </a:cxn>
                  <a:cxn ang="0">
                    <a:pos x="5" y="0"/>
                  </a:cxn>
                  <a:cxn ang="0">
                    <a:pos x="14" y="7"/>
                  </a:cxn>
                  <a:cxn ang="0">
                    <a:pos x="5" y="8"/>
                  </a:cxn>
                </a:cxnLst>
                <a:rect l="0" t="0" r="r" b="b"/>
                <a:pathLst>
                  <a:path w="14" h="8">
                    <a:moveTo>
                      <a:pt x="5" y="8"/>
                    </a:moveTo>
                    <a:cubicBezTo>
                      <a:pt x="2" y="8"/>
                      <a:pt x="0" y="7"/>
                      <a:pt x="0" y="4"/>
                    </a:cubicBezTo>
                    <a:cubicBezTo>
                      <a:pt x="0" y="3"/>
                      <a:pt x="4" y="0"/>
                      <a:pt x="5" y="0"/>
                    </a:cubicBezTo>
                    <a:cubicBezTo>
                      <a:pt x="9" y="0"/>
                      <a:pt x="13" y="5"/>
                      <a:pt x="14" y="7"/>
                    </a:cubicBezTo>
                    <a:cubicBezTo>
                      <a:pt x="8" y="8"/>
                      <a:pt x="10" y="8"/>
                      <a:pt x="5" y="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94" name="Freeform 83"/>
              <p:cNvSpPr/>
              <p:nvPr/>
            </p:nvSpPr>
            <p:spPr bwMode="auto">
              <a:xfrm>
                <a:off x="7148661" y="1254535"/>
                <a:ext cx="22647" cy="12625"/>
              </a:xfrm>
              <a:custGeom>
                <a:avLst/>
                <a:gdLst/>
                <a:ahLst/>
                <a:cxnLst>
                  <a:cxn ang="0">
                    <a:pos x="5" y="10"/>
                  </a:cxn>
                  <a:cxn ang="0">
                    <a:pos x="15" y="0"/>
                  </a:cxn>
                  <a:cxn ang="0">
                    <a:pos x="5" y="10"/>
                  </a:cxn>
                </a:cxnLst>
                <a:rect l="0" t="0" r="r" b="b"/>
                <a:pathLst>
                  <a:path w="15" h="10">
                    <a:moveTo>
                      <a:pt x="5" y="10"/>
                    </a:moveTo>
                    <a:cubicBezTo>
                      <a:pt x="0" y="10"/>
                      <a:pt x="10" y="0"/>
                      <a:pt x="15" y="0"/>
                    </a:cubicBezTo>
                    <a:cubicBezTo>
                      <a:pt x="14" y="6"/>
                      <a:pt x="10" y="10"/>
                      <a:pt x="5" y="1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95" name="Freeform 84"/>
              <p:cNvSpPr/>
              <p:nvPr/>
            </p:nvSpPr>
            <p:spPr bwMode="auto">
              <a:xfrm>
                <a:off x="6955299" y="1114088"/>
                <a:ext cx="529569" cy="345595"/>
              </a:xfrm>
              <a:custGeom>
                <a:avLst/>
                <a:gdLst/>
                <a:ahLst/>
                <a:cxnLst>
                  <a:cxn ang="0">
                    <a:pos x="333" y="196"/>
                  </a:cxn>
                  <a:cxn ang="0">
                    <a:pos x="281" y="171"/>
                  </a:cxn>
                  <a:cxn ang="0">
                    <a:pos x="289" y="177"/>
                  </a:cxn>
                  <a:cxn ang="0">
                    <a:pos x="283" y="184"/>
                  </a:cxn>
                  <a:cxn ang="0">
                    <a:pos x="298" y="201"/>
                  </a:cxn>
                  <a:cxn ang="0">
                    <a:pos x="318" y="206"/>
                  </a:cxn>
                  <a:cxn ang="0">
                    <a:pos x="326" y="225"/>
                  </a:cxn>
                  <a:cxn ang="0">
                    <a:pos x="278" y="225"/>
                  </a:cxn>
                  <a:cxn ang="0">
                    <a:pos x="304" y="256"/>
                  </a:cxn>
                  <a:cxn ang="0">
                    <a:pos x="295" y="256"/>
                  </a:cxn>
                  <a:cxn ang="0">
                    <a:pos x="233" y="226"/>
                  </a:cxn>
                  <a:cxn ang="0">
                    <a:pos x="190" y="210"/>
                  </a:cxn>
                  <a:cxn ang="0">
                    <a:pos x="169" y="214"/>
                  </a:cxn>
                  <a:cxn ang="0">
                    <a:pos x="168" y="189"/>
                  </a:cxn>
                  <a:cxn ang="0">
                    <a:pos x="207" y="183"/>
                  </a:cxn>
                  <a:cxn ang="0">
                    <a:pos x="210" y="167"/>
                  </a:cxn>
                  <a:cxn ang="0">
                    <a:pos x="186" y="115"/>
                  </a:cxn>
                  <a:cxn ang="0">
                    <a:pos x="168" y="115"/>
                  </a:cxn>
                  <a:cxn ang="0">
                    <a:pos x="146" y="85"/>
                  </a:cxn>
                  <a:cxn ang="0">
                    <a:pos x="122" y="91"/>
                  </a:cxn>
                  <a:cxn ang="0">
                    <a:pos x="41" y="82"/>
                  </a:cxn>
                  <a:cxn ang="0">
                    <a:pos x="11" y="69"/>
                  </a:cxn>
                  <a:cxn ang="0">
                    <a:pos x="30" y="65"/>
                  </a:cxn>
                  <a:cxn ang="0">
                    <a:pos x="0" y="48"/>
                  </a:cxn>
                  <a:cxn ang="0">
                    <a:pos x="11" y="16"/>
                  </a:cxn>
                  <a:cxn ang="0">
                    <a:pos x="61" y="4"/>
                  </a:cxn>
                  <a:cxn ang="0">
                    <a:pos x="46" y="32"/>
                  </a:cxn>
                  <a:cxn ang="0">
                    <a:pos x="50" y="47"/>
                  </a:cxn>
                  <a:cxn ang="0">
                    <a:pos x="55" y="26"/>
                  </a:cxn>
                  <a:cxn ang="0">
                    <a:pos x="120" y="29"/>
                  </a:cxn>
                  <a:cxn ang="0">
                    <a:pos x="128" y="34"/>
                  </a:cxn>
                  <a:cxn ang="0">
                    <a:pos x="156" y="27"/>
                  </a:cxn>
                  <a:cxn ang="0">
                    <a:pos x="217" y="56"/>
                  </a:cxn>
                  <a:cxn ang="0">
                    <a:pos x="242" y="65"/>
                  </a:cxn>
                  <a:cxn ang="0">
                    <a:pos x="273" y="85"/>
                  </a:cxn>
                  <a:cxn ang="0">
                    <a:pos x="293" y="95"/>
                  </a:cxn>
                  <a:cxn ang="0">
                    <a:pos x="291" y="102"/>
                  </a:cxn>
                  <a:cxn ang="0">
                    <a:pos x="283" y="116"/>
                  </a:cxn>
                  <a:cxn ang="0">
                    <a:pos x="317" y="135"/>
                  </a:cxn>
                  <a:cxn ang="0">
                    <a:pos x="342" y="153"/>
                  </a:cxn>
                  <a:cxn ang="0">
                    <a:pos x="362" y="165"/>
                  </a:cxn>
                  <a:cxn ang="0">
                    <a:pos x="349" y="178"/>
                  </a:cxn>
                </a:cxnLst>
                <a:rect l="0" t="0" r="r" b="b"/>
                <a:pathLst>
                  <a:path w="362" h="261">
                    <a:moveTo>
                      <a:pt x="339" y="184"/>
                    </a:moveTo>
                    <a:cubicBezTo>
                      <a:pt x="339" y="189"/>
                      <a:pt x="338" y="196"/>
                      <a:pt x="333" y="196"/>
                    </a:cubicBezTo>
                    <a:cubicBezTo>
                      <a:pt x="311" y="196"/>
                      <a:pt x="311" y="166"/>
                      <a:pt x="289" y="166"/>
                    </a:cubicBezTo>
                    <a:cubicBezTo>
                      <a:pt x="287" y="166"/>
                      <a:pt x="281" y="171"/>
                      <a:pt x="281" y="171"/>
                    </a:cubicBezTo>
                    <a:cubicBezTo>
                      <a:pt x="284" y="173"/>
                      <a:pt x="285" y="173"/>
                      <a:pt x="289" y="172"/>
                    </a:cubicBezTo>
                    <a:cubicBezTo>
                      <a:pt x="289" y="177"/>
                      <a:pt x="289" y="177"/>
                      <a:pt x="289" y="177"/>
                    </a:cubicBezTo>
                    <a:cubicBezTo>
                      <a:pt x="287" y="178"/>
                      <a:pt x="284" y="178"/>
                      <a:pt x="283" y="177"/>
                    </a:cubicBezTo>
                    <a:cubicBezTo>
                      <a:pt x="283" y="184"/>
                      <a:pt x="283" y="184"/>
                      <a:pt x="283" y="184"/>
                    </a:cubicBezTo>
                    <a:cubicBezTo>
                      <a:pt x="288" y="184"/>
                      <a:pt x="288" y="184"/>
                      <a:pt x="288" y="184"/>
                    </a:cubicBezTo>
                    <a:cubicBezTo>
                      <a:pt x="289" y="189"/>
                      <a:pt x="295" y="199"/>
                      <a:pt x="298" y="201"/>
                    </a:cubicBezTo>
                    <a:cubicBezTo>
                      <a:pt x="307" y="204"/>
                      <a:pt x="310" y="198"/>
                      <a:pt x="311" y="206"/>
                    </a:cubicBezTo>
                    <a:cubicBezTo>
                      <a:pt x="315" y="206"/>
                      <a:pt x="315" y="206"/>
                      <a:pt x="318" y="206"/>
                    </a:cubicBezTo>
                    <a:cubicBezTo>
                      <a:pt x="318" y="213"/>
                      <a:pt x="318" y="213"/>
                      <a:pt x="318" y="215"/>
                    </a:cubicBezTo>
                    <a:cubicBezTo>
                      <a:pt x="318" y="218"/>
                      <a:pt x="326" y="220"/>
                      <a:pt x="326" y="225"/>
                    </a:cubicBezTo>
                    <a:cubicBezTo>
                      <a:pt x="326" y="229"/>
                      <a:pt x="321" y="238"/>
                      <a:pt x="319" y="242"/>
                    </a:cubicBezTo>
                    <a:cubicBezTo>
                      <a:pt x="311" y="242"/>
                      <a:pt x="283" y="231"/>
                      <a:pt x="278" y="225"/>
                    </a:cubicBezTo>
                    <a:cubicBezTo>
                      <a:pt x="272" y="225"/>
                      <a:pt x="272" y="225"/>
                      <a:pt x="272" y="225"/>
                    </a:cubicBezTo>
                    <a:cubicBezTo>
                      <a:pt x="279" y="234"/>
                      <a:pt x="304" y="243"/>
                      <a:pt x="304" y="256"/>
                    </a:cubicBezTo>
                    <a:cubicBezTo>
                      <a:pt x="304" y="259"/>
                      <a:pt x="301" y="261"/>
                      <a:pt x="299" y="261"/>
                    </a:cubicBezTo>
                    <a:cubicBezTo>
                      <a:pt x="297" y="261"/>
                      <a:pt x="296" y="256"/>
                      <a:pt x="295" y="256"/>
                    </a:cubicBezTo>
                    <a:cubicBezTo>
                      <a:pt x="282" y="249"/>
                      <a:pt x="274" y="252"/>
                      <a:pt x="263" y="245"/>
                    </a:cubicBezTo>
                    <a:cubicBezTo>
                      <a:pt x="252" y="239"/>
                      <a:pt x="226" y="240"/>
                      <a:pt x="233" y="226"/>
                    </a:cubicBezTo>
                    <a:cubicBezTo>
                      <a:pt x="219" y="219"/>
                      <a:pt x="212" y="211"/>
                      <a:pt x="199" y="204"/>
                    </a:cubicBezTo>
                    <a:cubicBezTo>
                      <a:pt x="197" y="207"/>
                      <a:pt x="194" y="210"/>
                      <a:pt x="190" y="210"/>
                    </a:cubicBezTo>
                    <a:cubicBezTo>
                      <a:pt x="186" y="210"/>
                      <a:pt x="187" y="207"/>
                      <a:pt x="183" y="207"/>
                    </a:cubicBezTo>
                    <a:cubicBezTo>
                      <a:pt x="177" y="207"/>
                      <a:pt x="175" y="214"/>
                      <a:pt x="169" y="214"/>
                    </a:cubicBezTo>
                    <a:cubicBezTo>
                      <a:pt x="165" y="214"/>
                      <a:pt x="150" y="208"/>
                      <a:pt x="150" y="201"/>
                    </a:cubicBezTo>
                    <a:cubicBezTo>
                      <a:pt x="150" y="197"/>
                      <a:pt x="162" y="189"/>
                      <a:pt x="168" y="189"/>
                    </a:cubicBezTo>
                    <a:cubicBezTo>
                      <a:pt x="176" y="189"/>
                      <a:pt x="183" y="189"/>
                      <a:pt x="187" y="189"/>
                    </a:cubicBezTo>
                    <a:cubicBezTo>
                      <a:pt x="191" y="189"/>
                      <a:pt x="202" y="187"/>
                      <a:pt x="207" y="183"/>
                    </a:cubicBezTo>
                    <a:cubicBezTo>
                      <a:pt x="205" y="182"/>
                      <a:pt x="199" y="178"/>
                      <a:pt x="199" y="174"/>
                    </a:cubicBezTo>
                    <a:cubicBezTo>
                      <a:pt x="199" y="167"/>
                      <a:pt x="207" y="171"/>
                      <a:pt x="210" y="167"/>
                    </a:cubicBezTo>
                    <a:cubicBezTo>
                      <a:pt x="214" y="163"/>
                      <a:pt x="223" y="154"/>
                      <a:pt x="223" y="148"/>
                    </a:cubicBezTo>
                    <a:cubicBezTo>
                      <a:pt x="223" y="136"/>
                      <a:pt x="195" y="115"/>
                      <a:pt x="186" y="115"/>
                    </a:cubicBezTo>
                    <a:cubicBezTo>
                      <a:pt x="180" y="115"/>
                      <a:pt x="177" y="120"/>
                      <a:pt x="172" y="120"/>
                    </a:cubicBezTo>
                    <a:cubicBezTo>
                      <a:pt x="170" y="120"/>
                      <a:pt x="168" y="115"/>
                      <a:pt x="168" y="115"/>
                    </a:cubicBezTo>
                    <a:cubicBezTo>
                      <a:pt x="168" y="110"/>
                      <a:pt x="176" y="109"/>
                      <a:pt x="179" y="109"/>
                    </a:cubicBezTo>
                    <a:cubicBezTo>
                      <a:pt x="175" y="105"/>
                      <a:pt x="151" y="85"/>
                      <a:pt x="146" y="85"/>
                    </a:cubicBezTo>
                    <a:cubicBezTo>
                      <a:pt x="140" y="85"/>
                      <a:pt x="133" y="101"/>
                      <a:pt x="125" y="101"/>
                    </a:cubicBezTo>
                    <a:cubicBezTo>
                      <a:pt x="120" y="101"/>
                      <a:pt x="121" y="94"/>
                      <a:pt x="122" y="91"/>
                    </a:cubicBezTo>
                    <a:cubicBezTo>
                      <a:pt x="108" y="90"/>
                      <a:pt x="75" y="91"/>
                      <a:pt x="55" y="91"/>
                    </a:cubicBezTo>
                    <a:cubicBezTo>
                      <a:pt x="51" y="91"/>
                      <a:pt x="44" y="86"/>
                      <a:pt x="41" y="82"/>
                    </a:cubicBezTo>
                    <a:cubicBezTo>
                      <a:pt x="20" y="82"/>
                      <a:pt x="20" y="82"/>
                      <a:pt x="20" y="82"/>
                    </a:cubicBezTo>
                    <a:cubicBezTo>
                      <a:pt x="18" y="76"/>
                      <a:pt x="11" y="75"/>
                      <a:pt x="11" y="69"/>
                    </a:cubicBezTo>
                    <a:cubicBezTo>
                      <a:pt x="16" y="67"/>
                      <a:pt x="23" y="70"/>
                      <a:pt x="30" y="70"/>
                    </a:cubicBezTo>
                    <a:cubicBezTo>
                      <a:pt x="30" y="65"/>
                      <a:pt x="30" y="65"/>
                      <a:pt x="30" y="65"/>
                    </a:cubicBezTo>
                    <a:cubicBezTo>
                      <a:pt x="26" y="62"/>
                      <a:pt x="6" y="60"/>
                      <a:pt x="6" y="60"/>
                    </a:cubicBezTo>
                    <a:cubicBezTo>
                      <a:pt x="6" y="60"/>
                      <a:pt x="0" y="52"/>
                      <a:pt x="0" y="48"/>
                    </a:cubicBezTo>
                    <a:cubicBezTo>
                      <a:pt x="0" y="36"/>
                      <a:pt x="2" y="33"/>
                      <a:pt x="8" y="29"/>
                    </a:cubicBezTo>
                    <a:cubicBezTo>
                      <a:pt x="12" y="26"/>
                      <a:pt x="10" y="18"/>
                      <a:pt x="11" y="16"/>
                    </a:cubicBezTo>
                    <a:cubicBezTo>
                      <a:pt x="20" y="7"/>
                      <a:pt x="32" y="0"/>
                      <a:pt x="47" y="0"/>
                    </a:cubicBezTo>
                    <a:cubicBezTo>
                      <a:pt x="47" y="0"/>
                      <a:pt x="61" y="4"/>
                      <a:pt x="61" y="4"/>
                    </a:cubicBezTo>
                    <a:cubicBezTo>
                      <a:pt x="57" y="14"/>
                      <a:pt x="42" y="14"/>
                      <a:pt x="42" y="27"/>
                    </a:cubicBezTo>
                    <a:cubicBezTo>
                      <a:pt x="42" y="30"/>
                      <a:pt x="44" y="32"/>
                      <a:pt x="46" y="32"/>
                    </a:cubicBezTo>
                    <a:cubicBezTo>
                      <a:pt x="45" y="35"/>
                      <a:pt x="46" y="40"/>
                      <a:pt x="46" y="40"/>
                    </a:cubicBezTo>
                    <a:cubicBezTo>
                      <a:pt x="46" y="43"/>
                      <a:pt x="45" y="47"/>
                      <a:pt x="50" y="47"/>
                    </a:cubicBezTo>
                    <a:cubicBezTo>
                      <a:pt x="53" y="47"/>
                      <a:pt x="59" y="42"/>
                      <a:pt x="59" y="38"/>
                    </a:cubicBezTo>
                    <a:cubicBezTo>
                      <a:pt x="59" y="34"/>
                      <a:pt x="55" y="31"/>
                      <a:pt x="55" y="26"/>
                    </a:cubicBezTo>
                    <a:cubicBezTo>
                      <a:pt x="55" y="10"/>
                      <a:pt x="84" y="4"/>
                      <a:pt x="102" y="4"/>
                    </a:cubicBezTo>
                    <a:cubicBezTo>
                      <a:pt x="113" y="4"/>
                      <a:pt x="120" y="20"/>
                      <a:pt x="120" y="29"/>
                    </a:cubicBezTo>
                    <a:cubicBezTo>
                      <a:pt x="120" y="31"/>
                      <a:pt x="117" y="38"/>
                      <a:pt x="120" y="38"/>
                    </a:cubicBezTo>
                    <a:cubicBezTo>
                      <a:pt x="122" y="38"/>
                      <a:pt x="124" y="34"/>
                      <a:pt x="128" y="34"/>
                    </a:cubicBezTo>
                    <a:cubicBezTo>
                      <a:pt x="133" y="34"/>
                      <a:pt x="135" y="38"/>
                      <a:pt x="138" y="38"/>
                    </a:cubicBezTo>
                    <a:cubicBezTo>
                      <a:pt x="146" y="38"/>
                      <a:pt x="148" y="27"/>
                      <a:pt x="156" y="27"/>
                    </a:cubicBezTo>
                    <a:cubicBezTo>
                      <a:pt x="165" y="27"/>
                      <a:pt x="183" y="30"/>
                      <a:pt x="189" y="34"/>
                    </a:cubicBezTo>
                    <a:cubicBezTo>
                      <a:pt x="199" y="41"/>
                      <a:pt x="202" y="56"/>
                      <a:pt x="217" y="56"/>
                    </a:cubicBezTo>
                    <a:cubicBezTo>
                      <a:pt x="223" y="56"/>
                      <a:pt x="224" y="56"/>
                      <a:pt x="228" y="56"/>
                    </a:cubicBezTo>
                    <a:cubicBezTo>
                      <a:pt x="232" y="56"/>
                      <a:pt x="243" y="57"/>
                      <a:pt x="242" y="65"/>
                    </a:cubicBezTo>
                    <a:cubicBezTo>
                      <a:pt x="254" y="69"/>
                      <a:pt x="261" y="76"/>
                      <a:pt x="273" y="77"/>
                    </a:cubicBezTo>
                    <a:cubicBezTo>
                      <a:pt x="273" y="85"/>
                      <a:pt x="273" y="85"/>
                      <a:pt x="273" y="85"/>
                    </a:cubicBezTo>
                    <a:cubicBezTo>
                      <a:pt x="276" y="85"/>
                      <a:pt x="281" y="85"/>
                      <a:pt x="281" y="85"/>
                    </a:cubicBezTo>
                    <a:cubicBezTo>
                      <a:pt x="287" y="85"/>
                      <a:pt x="290" y="89"/>
                      <a:pt x="293" y="95"/>
                    </a:cubicBezTo>
                    <a:cubicBezTo>
                      <a:pt x="287" y="96"/>
                      <a:pt x="281" y="96"/>
                      <a:pt x="277" y="101"/>
                    </a:cubicBezTo>
                    <a:cubicBezTo>
                      <a:pt x="285" y="102"/>
                      <a:pt x="287" y="102"/>
                      <a:pt x="291" y="102"/>
                    </a:cubicBezTo>
                    <a:cubicBezTo>
                      <a:pt x="293" y="102"/>
                      <a:pt x="296" y="103"/>
                      <a:pt x="297" y="106"/>
                    </a:cubicBezTo>
                    <a:cubicBezTo>
                      <a:pt x="290" y="110"/>
                      <a:pt x="287" y="110"/>
                      <a:pt x="283" y="116"/>
                    </a:cubicBezTo>
                    <a:cubicBezTo>
                      <a:pt x="287" y="118"/>
                      <a:pt x="289" y="120"/>
                      <a:pt x="295" y="120"/>
                    </a:cubicBezTo>
                    <a:cubicBezTo>
                      <a:pt x="296" y="130"/>
                      <a:pt x="308" y="134"/>
                      <a:pt x="317" y="135"/>
                    </a:cubicBezTo>
                    <a:cubicBezTo>
                      <a:pt x="318" y="143"/>
                      <a:pt x="320" y="151"/>
                      <a:pt x="327" y="151"/>
                    </a:cubicBezTo>
                    <a:cubicBezTo>
                      <a:pt x="337" y="151"/>
                      <a:pt x="339" y="145"/>
                      <a:pt x="342" y="153"/>
                    </a:cubicBezTo>
                    <a:cubicBezTo>
                      <a:pt x="344" y="155"/>
                      <a:pt x="348" y="155"/>
                      <a:pt x="350" y="155"/>
                    </a:cubicBezTo>
                    <a:cubicBezTo>
                      <a:pt x="359" y="155"/>
                      <a:pt x="362" y="158"/>
                      <a:pt x="362" y="165"/>
                    </a:cubicBezTo>
                    <a:cubicBezTo>
                      <a:pt x="362" y="171"/>
                      <a:pt x="355" y="173"/>
                      <a:pt x="349" y="173"/>
                    </a:cubicBezTo>
                    <a:cubicBezTo>
                      <a:pt x="349" y="178"/>
                      <a:pt x="349" y="176"/>
                      <a:pt x="349" y="178"/>
                    </a:cubicBezTo>
                    <a:cubicBezTo>
                      <a:pt x="349" y="180"/>
                      <a:pt x="348" y="184"/>
                      <a:pt x="339" y="18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96" name="Freeform 85"/>
              <p:cNvSpPr/>
              <p:nvPr/>
            </p:nvSpPr>
            <p:spPr bwMode="auto">
              <a:xfrm>
                <a:off x="7171307" y="1412341"/>
                <a:ext cx="15679" cy="12625"/>
              </a:xfrm>
              <a:custGeom>
                <a:avLst/>
                <a:gdLst/>
                <a:ahLst/>
                <a:cxnLst>
                  <a:cxn ang="0">
                    <a:pos x="10" y="6"/>
                  </a:cxn>
                  <a:cxn ang="0">
                    <a:pos x="0" y="6"/>
                  </a:cxn>
                  <a:cxn ang="0">
                    <a:pos x="10" y="6"/>
                  </a:cxn>
                </a:cxnLst>
                <a:rect l="0" t="0" r="r" b="b"/>
                <a:pathLst>
                  <a:path w="10" h="9">
                    <a:moveTo>
                      <a:pt x="10" y="6"/>
                    </a:moveTo>
                    <a:cubicBezTo>
                      <a:pt x="6" y="9"/>
                      <a:pt x="5" y="9"/>
                      <a:pt x="0" y="6"/>
                    </a:cubicBezTo>
                    <a:cubicBezTo>
                      <a:pt x="5" y="0"/>
                      <a:pt x="5" y="3"/>
                      <a:pt x="10"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97" name="Freeform 86"/>
              <p:cNvSpPr/>
              <p:nvPr/>
            </p:nvSpPr>
            <p:spPr bwMode="auto">
              <a:xfrm>
                <a:off x="7063303" y="1346062"/>
                <a:ext cx="13936" cy="12625"/>
              </a:xfrm>
              <a:custGeom>
                <a:avLst/>
                <a:gdLst/>
                <a:ahLst/>
                <a:cxnLst>
                  <a:cxn ang="0">
                    <a:pos x="1" y="2"/>
                  </a:cxn>
                  <a:cxn ang="0">
                    <a:pos x="9" y="9"/>
                  </a:cxn>
                  <a:cxn ang="0">
                    <a:pos x="1" y="2"/>
                  </a:cxn>
                </a:cxnLst>
                <a:rect l="0" t="0" r="r" b="b"/>
                <a:pathLst>
                  <a:path w="9" h="9">
                    <a:moveTo>
                      <a:pt x="1" y="2"/>
                    </a:moveTo>
                    <a:cubicBezTo>
                      <a:pt x="6" y="0"/>
                      <a:pt x="6" y="5"/>
                      <a:pt x="9" y="9"/>
                    </a:cubicBezTo>
                    <a:cubicBezTo>
                      <a:pt x="4" y="9"/>
                      <a:pt x="0" y="5"/>
                      <a:pt x="1" y="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98" name="Freeform 87"/>
              <p:cNvSpPr/>
              <p:nvPr/>
            </p:nvSpPr>
            <p:spPr bwMode="auto">
              <a:xfrm>
                <a:off x="6923943" y="766916"/>
                <a:ext cx="564409" cy="268270"/>
              </a:xfrm>
              <a:custGeom>
                <a:avLst/>
                <a:gdLst/>
                <a:ahLst/>
                <a:cxnLst>
                  <a:cxn ang="0">
                    <a:pos x="307" y="16"/>
                  </a:cxn>
                  <a:cxn ang="0">
                    <a:pos x="350" y="9"/>
                  </a:cxn>
                  <a:cxn ang="0">
                    <a:pos x="386" y="28"/>
                  </a:cxn>
                  <a:cxn ang="0">
                    <a:pos x="313" y="51"/>
                  </a:cxn>
                  <a:cxn ang="0">
                    <a:pos x="295" y="74"/>
                  </a:cxn>
                  <a:cxn ang="0">
                    <a:pos x="231" y="108"/>
                  </a:cxn>
                  <a:cxn ang="0">
                    <a:pos x="216" y="118"/>
                  </a:cxn>
                  <a:cxn ang="0">
                    <a:pos x="216" y="137"/>
                  </a:cxn>
                  <a:cxn ang="0">
                    <a:pos x="174" y="157"/>
                  </a:cxn>
                  <a:cxn ang="0">
                    <a:pos x="158" y="184"/>
                  </a:cxn>
                  <a:cxn ang="0">
                    <a:pos x="176" y="188"/>
                  </a:cxn>
                  <a:cxn ang="0">
                    <a:pos x="126" y="197"/>
                  </a:cxn>
                  <a:cxn ang="0">
                    <a:pos x="80" y="201"/>
                  </a:cxn>
                  <a:cxn ang="0">
                    <a:pos x="33" y="197"/>
                  </a:cxn>
                  <a:cxn ang="0">
                    <a:pos x="60" y="176"/>
                  </a:cxn>
                  <a:cxn ang="0">
                    <a:pos x="57" y="158"/>
                  </a:cxn>
                  <a:cxn ang="0">
                    <a:pos x="92" y="170"/>
                  </a:cxn>
                  <a:cxn ang="0">
                    <a:pos x="66" y="148"/>
                  </a:cxn>
                  <a:cxn ang="0">
                    <a:pos x="55" y="151"/>
                  </a:cxn>
                  <a:cxn ang="0">
                    <a:pos x="68" y="131"/>
                  </a:cxn>
                  <a:cxn ang="0">
                    <a:pos x="62" y="97"/>
                  </a:cxn>
                  <a:cxn ang="0">
                    <a:pos x="67" y="89"/>
                  </a:cxn>
                  <a:cxn ang="0">
                    <a:pos x="97" y="90"/>
                  </a:cxn>
                  <a:cxn ang="0">
                    <a:pos x="108" y="91"/>
                  </a:cxn>
                  <a:cxn ang="0">
                    <a:pos x="133" y="86"/>
                  </a:cxn>
                  <a:cxn ang="0">
                    <a:pos x="147" y="74"/>
                  </a:cxn>
                  <a:cxn ang="0">
                    <a:pos x="99" y="81"/>
                  </a:cxn>
                  <a:cxn ang="0">
                    <a:pos x="72" y="76"/>
                  </a:cxn>
                  <a:cxn ang="0">
                    <a:pos x="57" y="81"/>
                  </a:cxn>
                  <a:cxn ang="0">
                    <a:pos x="44" y="67"/>
                  </a:cxn>
                  <a:cxn ang="0">
                    <a:pos x="51" y="53"/>
                  </a:cxn>
                  <a:cxn ang="0">
                    <a:pos x="25" y="60"/>
                  </a:cxn>
                  <a:cxn ang="0">
                    <a:pos x="29" y="49"/>
                  </a:cxn>
                  <a:cxn ang="0">
                    <a:pos x="9" y="52"/>
                  </a:cxn>
                  <a:cxn ang="0">
                    <a:pos x="44" y="36"/>
                  </a:cxn>
                  <a:cxn ang="0">
                    <a:pos x="57" y="32"/>
                  </a:cxn>
                  <a:cxn ang="0">
                    <a:pos x="104" y="32"/>
                  </a:cxn>
                  <a:cxn ang="0">
                    <a:pos x="135" y="11"/>
                  </a:cxn>
                  <a:cxn ang="0">
                    <a:pos x="196" y="6"/>
                  </a:cxn>
                  <a:cxn ang="0">
                    <a:pos x="218" y="8"/>
                  </a:cxn>
                  <a:cxn ang="0">
                    <a:pos x="245" y="3"/>
                  </a:cxn>
                  <a:cxn ang="0">
                    <a:pos x="315" y="11"/>
                  </a:cxn>
                </a:cxnLst>
                <a:rect l="0" t="0" r="r" b="b"/>
                <a:pathLst>
                  <a:path w="386" h="203">
                    <a:moveTo>
                      <a:pt x="315" y="11"/>
                    </a:moveTo>
                    <a:cubicBezTo>
                      <a:pt x="312" y="14"/>
                      <a:pt x="310" y="15"/>
                      <a:pt x="307" y="16"/>
                    </a:cubicBezTo>
                    <a:cubicBezTo>
                      <a:pt x="342" y="6"/>
                      <a:pt x="342" y="6"/>
                      <a:pt x="342" y="6"/>
                    </a:cubicBezTo>
                    <a:cubicBezTo>
                      <a:pt x="345" y="7"/>
                      <a:pt x="347" y="8"/>
                      <a:pt x="350" y="9"/>
                    </a:cubicBezTo>
                    <a:cubicBezTo>
                      <a:pt x="355" y="11"/>
                      <a:pt x="355" y="14"/>
                      <a:pt x="358" y="17"/>
                    </a:cubicBezTo>
                    <a:cubicBezTo>
                      <a:pt x="363" y="22"/>
                      <a:pt x="386" y="20"/>
                      <a:pt x="386" y="28"/>
                    </a:cubicBezTo>
                    <a:cubicBezTo>
                      <a:pt x="386" y="33"/>
                      <a:pt x="378" y="32"/>
                      <a:pt x="375" y="34"/>
                    </a:cubicBezTo>
                    <a:cubicBezTo>
                      <a:pt x="358" y="48"/>
                      <a:pt x="336" y="40"/>
                      <a:pt x="313" y="51"/>
                    </a:cubicBezTo>
                    <a:cubicBezTo>
                      <a:pt x="317" y="56"/>
                      <a:pt x="335" y="52"/>
                      <a:pt x="346" y="52"/>
                    </a:cubicBezTo>
                    <a:cubicBezTo>
                      <a:pt x="336" y="63"/>
                      <a:pt x="311" y="69"/>
                      <a:pt x="295" y="74"/>
                    </a:cubicBezTo>
                    <a:cubicBezTo>
                      <a:pt x="277" y="80"/>
                      <a:pt x="267" y="97"/>
                      <a:pt x="254" y="107"/>
                    </a:cubicBezTo>
                    <a:cubicBezTo>
                      <a:pt x="248" y="112"/>
                      <a:pt x="238" y="106"/>
                      <a:pt x="231" y="108"/>
                    </a:cubicBezTo>
                    <a:cubicBezTo>
                      <a:pt x="221" y="112"/>
                      <a:pt x="210" y="112"/>
                      <a:pt x="203" y="118"/>
                    </a:cubicBezTo>
                    <a:cubicBezTo>
                      <a:pt x="216" y="118"/>
                      <a:pt x="216" y="118"/>
                      <a:pt x="216" y="118"/>
                    </a:cubicBezTo>
                    <a:cubicBezTo>
                      <a:pt x="217" y="128"/>
                      <a:pt x="211" y="127"/>
                      <a:pt x="203" y="126"/>
                    </a:cubicBezTo>
                    <a:cubicBezTo>
                      <a:pt x="208" y="129"/>
                      <a:pt x="213" y="131"/>
                      <a:pt x="216" y="137"/>
                    </a:cubicBezTo>
                    <a:cubicBezTo>
                      <a:pt x="206" y="141"/>
                      <a:pt x="203" y="152"/>
                      <a:pt x="196" y="157"/>
                    </a:cubicBezTo>
                    <a:cubicBezTo>
                      <a:pt x="177" y="157"/>
                      <a:pt x="177" y="157"/>
                      <a:pt x="174" y="157"/>
                    </a:cubicBezTo>
                    <a:cubicBezTo>
                      <a:pt x="175" y="160"/>
                      <a:pt x="177" y="161"/>
                      <a:pt x="177" y="164"/>
                    </a:cubicBezTo>
                    <a:cubicBezTo>
                      <a:pt x="177" y="178"/>
                      <a:pt x="158" y="169"/>
                      <a:pt x="158" y="184"/>
                    </a:cubicBezTo>
                    <a:cubicBezTo>
                      <a:pt x="165" y="184"/>
                      <a:pt x="166" y="184"/>
                      <a:pt x="169" y="184"/>
                    </a:cubicBezTo>
                    <a:cubicBezTo>
                      <a:pt x="171" y="184"/>
                      <a:pt x="176" y="184"/>
                      <a:pt x="176" y="188"/>
                    </a:cubicBezTo>
                    <a:cubicBezTo>
                      <a:pt x="176" y="195"/>
                      <a:pt x="151" y="203"/>
                      <a:pt x="141" y="203"/>
                    </a:cubicBezTo>
                    <a:cubicBezTo>
                      <a:pt x="131" y="203"/>
                      <a:pt x="135" y="197"/>
                      <a:pt x="126" y="197"/>
                    </a:cubicBezTo>
                    <a:cubicBezTo>
                      <a:pt x="113" y="197"/>
                      <a:pt x="104" y="197"/>
                      <a:pt x="93" y="197"/>
                    </a:cubicBezTo>
                    <a:cubicBezTo>
                      <a:pt x="89" y="197"/>
                      <a:pt x="86" y="201"/>
                      <a:pt x="80" y="201"/>
                    </a:cubicBezTo>
                    <a:cubicBezTo>
                      <a:pt x="65" y="201"/>
                      <a:pt x="53" y="197"/>
                      <a:pt x="38" y="192"/>
                    </a:cubicBezTo>
                    <a:cubicBezTo>
                      <a:pt x="37" y="194"/>
                      <a:pt x="35" y="197"/>
                      <a:pt x="33" y="197"/>
                    </a:cubicBezTo>
                    <a:cubicBezTo>
                      <a:pt x="29" y="197"/>
                      <a:pt x="28" y="194"/>
                      <a:pt x="28" y="193"/>
                    </a:cubicBezTo>
                    <a:cubicBezTo>
                      <a:pt x="28" y="176"/>
                      <a:pt x="51" y="182"/>
                      <a:pt x="60" y="176"/>
                    </a:cubicBezTo>
                    <a:cubicBezTo>
                      <a:pt x="55" y="172"/>
                      <a:pt x="46" y="170"/>
                      <a:pt x="46" y="162"/>
                    </a:cubicBezTo>
                    <a:cubicBezTo>
                      <a:pt x="46" y="156"/>
                      <a:pt x="52" y="158"/>
                      <a:pt x="57" y="158"/>
                    </a:cubicBezTo>
                    <a:cubicBezTo>
                      <a:pt x="71" y="158"/>
                      <a:pt x="76" y="165"/>
                      <a:pt x="84" y="170"/>
                    </a:cubicBezTo>
                    <a:cubicBezTo>
                      <a:pt x="92" y="170"/>
                      <a:pt x="92" y="170"/>
                      <a:pt x="92" y="170"/>
                    </a:cubicBezTo>
                    <a:cubicBezTo>
                      <a:pt x="86" y="164"/>
                      <a:pt x="72" y="159"/>
                      <a:pt x="72" y="148"/>
                    </a:cubicBezTo>
                    <a:cubicBezTo>
                      <a:pt x="66" y="148"/>
                      <a:pt x="66" y="148"/>
                      <a:pt x="66" y="148"/>
                    </a:cubicBezTo>
                    <a:cubicBezTo>
                      <a:pt x="63" y="149"/>
                      <a:pt x="63" y="149"/>
                      <a:pt x="61" y="151"/>
                    </a:cubicBezTo>
                    <a:cubicBezTo>
                      <a:pt x="55" y="151"/>
                      <a:pt x="55" y="151"/>
                      <a:pt x="55" y="151"/>
                    </a:cubicBezTo>
                    <a:cubicBezTo>
                      <a:pt x="55" y="146"/>
                      <a:pt x="55" y="146"/>
                      <a:pt x="55" y="146"/>
                    </a:cubicBezTo>
                    <a:cubicBezTo>
                      <a:pt x="58" y="138"/>
                      <a:pt x="61" y="134"/>
                      <a:pt x="68" y="131"/>
                    </a:cubicBezTo>
                    <a:cubicBezTo>
                      <a:pt x="79" y="128"/>
                      <a:pt x="92" y="132"/>
                      <a:pt x="92" y="119"/>
                    </a:cubicBezTo>
                    <a:cubicBezTo>
                      <a:pt x="92" y="105"/>
                      <a:pt x="62" y="105"/>
                      <a:pt x="62" y="97"/>
                    </a:cubicBezTo>
                    <a:cubicBezTo>
                      <a:pt x="62" y="93"/>
                      <a:pt x="69" y="94"/>
                      <a:pt x="73" y="94"/>
                    </a:cubicBezTo>
                    <a:cubicBezTo>
                      <a:pt x="68" y="94"/>
                      <a:pt x="67" y="92"/>
                      <a:pt x="67" y="89"/>
                    </a:cubicBezTo>
                    <a:cubicBezTo>
                      <a:pt x="69" y="88"/>
                      <a:pt x="71" y="89"/>
                      <a:pt x="73" y="89"/>
                    </a:cubicBezTo>
                    <a:cubicBezTo>
                      <a:pt x="78" y="89"/>
                      <a:pt x="88" y="87"/>
                      <a:pt x="97" y="90"/>
                    </a:cubicBezTo>
                    <a:cubicBezTo>
                      <a:pt x="108" y="93"/>
                      <a:pt x="112" y="106"/>
                      <a:pt x="124" y="104"/>
                    </a:cubicBezTo>
                    <a:cubicBezTo>
                      <a:pt x="122" y="102"/>
                      <a:pt x="108" y="93"/>
                      <a:pt x="108" y="91"/>
                    </a:cubicBezTo>
                    <a:cubicBezTo>
                      <a:pt x="108" y="89"/>
                      <a:pt x="110" y="88"/>
                      <a:pt x="111" y="86"/>
                    </a:cubicBezTo>
                    <a:cubicBezTo>
                      <a:pt x="133" y="86"/>
                      <a:pt x="133" y="86"/>
                      <a:pt x="133" y="86"/>
                    </a:cubicBezTo>
                    <a:cubicBezTo>
                      <a:pt x="141" y="83"/>
                      <a:pt x="149" y="81"/>
                      <a:pt x="154" y="74"/>
                    </a:cubicBezTo>
                    <a:cubicBezTo>
                      <a:pt x="147" y="74"/>
                      <a:pt x="147" y="74"/>
                      <a:pt x="147" y="74"/>
                    </a:cubicBezTo>
                    <a:cubicBezTo>
                      <a:pt x="138" y="81"/>
                      <a:pt x="128" y="84"/>
                      <a:pt x="114" y="84"/>
                    </a:cubicBezTo>
                    <a:cubicBezTo>
                      <a:pt x="106" y="84"/>
                      <a:pt x="103" y="81"/>
                      <a:pt x="99" y="81"/>
                    </a:cubicBezTo>
                    <a:cubicBezTo>
                      <a:pt x="95" y="81"/>
                      <a:pt x="93" y="85"/>
                      <a:pt x="90" y="85"/>
                    </a:cubicBezTo>
                    <a:cubicBezTo>
                      <a:pt x="81" y="85"/>
                      <a:pt x="70" y="82"/>
                      <a:pt x="72" y="76"/>
                    </a:cubicBezTo>
                    <a:cubicBezTo>
                      <a:pt x="67" y="76"/>
                      <a:pt x="67" y="76"/>
                      <a:pt x="67" y="76"/>
                    </a:cubicBezTo>
                    <a:cubicBezTo>
                      <a:pt x="63" y="78"/>
                      <a:pt x="61" y="81"/>
                      <a:pt x="57" y="81"/>
                    </a:cubicBezTo>
                    <a:cubicBezTo>
                      <a:pt x="48" y="81"/>
                      <a:pt x="36" y="75"/>
                      <a:pt x="33" y="71"/>
                    </a:cubicBezTo>
                    <a:cubicBezTo>
                      <a:pt x="36" y="69"/>
                      <a:pt x="39" y="67"/>
                      <a:pt x="44" y="67"/>
                    </a:cubicBezTo>
                    <a:cubicBezTo>
                      <a:pt x="36" y="67"/>
                      <a:pt x="27" y="66"/>
                      <a:pt x="24" y="67"/>
                    </a:cubicBezTo>
                    <a:cubicBezTo>
                      <a:pt x="29" y="55"/>
                      <a:pt x="40" y="56"/>
                      <a:pt x="51" y="53"/>
                    </a:cubicBezTo>
                    <a:cubicBezTo>
                      <a:pt x="47" y="52"/>
                      <a:pt x="46" y="52"/>
                      <a:pt x="42" y="52"/>
                    </a:cubicBezTo>
                    <a:cubicBezTo>
                      <a:pt x="33" y="52"/>
                      <a:pt x="33" y="60"/>
                      <a:pt x="25" y="60"/>
                    </a:cubicBezTo>
                    <a:cubicBezTo>
                      <a:pt x="22" y="60"/>
                      <a:pt x="18" y="57"/>
                      <a:pt x="17" y="56"/>
                    </a:cubicBezTo>
                    <a:cubicBezTo>
                      <a:pt x="21" y="52"/>
                      <a:pt x="24" y="51"/>
                      <a:pt x="29" y="49"/>
                    </a:cubicBezTo>
                    <a:cubicBezTo>
                      <a:pt x="16" y="49"/>
                      <a:pt x="16" y="49"/>
                      <a:pt x="16" y="49"/>
                    </a:cubicBezTo>
                    <a:cubicBezTo>
                      <a:pt x="13" y="50"/>
                      <a:pt x="11" y="51"/>
                      <a:pt x="9" y="52"/>
                    </a:cubicBezTo>
                    <a:cubicBezTo>
                      <a:pt x="7" y="52"/>
                      <a:pt x="2" y="52"/>
                      <a:pt x="0" y="52"/>
                    </a:cubicBezTo>
                    <a:cubicBezTo>
                      <a:pt x="2" y="41"/>
                      <a:pt x="31" y="36"/>
                      <a:pt x="44" y="36"/>
                    </a:cubicBezTo>
                    <a:cubicBezTo>
                      <a:pt x="49" y="36"/>
                      <a:pt x="52" y="36"/>
                      <a:pt x="53" y="36"/>
                    </a:cubicBezTo>
                    <a:cubicBezTo>
                      <a:pt x="55" y="36"/>
                      <a:pt x="57" y="34"/>
                      <a:pt x="57" y="32"/>
                    </a:cubicBezTo>
                    <a:cubicBezTo>
                      <a:pt x="71" y="32"/>
                      <a:pt x="65" y="22"/>
                      <a:pt x="74" y="22"/>
                    </a:cubicBezTo>
                    <a:cubicBezTo>
                      <a:pt x="83" y="22"/>
                      <a:pt x="100" y="31"/>
                      <a:pt x="104" y="32"/>
                    </a:cubicBezTo>
                    <a:cubicBezTo>
                      <a:pt x="108" y="22"/>
                      <a:pt x="113" y="12"/>
                      <a:pt x="126" y="12"/>
                    </a:cubicBezTo>
                    <a:cubicBezTo>
                      <a:pt x="134" y="12"/>
                      <a:pt x="129" y="16"/>
                      <a:pt x="135" y="11"/>
                    </a:cubicBezTo>
                    <a:cubicBezTo>
                      <a:pt x="137" y="7"/>
                      <a:pt x="141" y="6"/>
                      <a:pt x="145" y="6"/>
                    </a:cubicBezTo>
                    <a:cubicBezTo>
                      <a:pt x="168" y="6"/>
                      <a:pt x="173" y="6"/>
                      <a:pt x="196" y="6"/>
                    </a:cubicBezTo>
                    <a:cubicBezTo>
                      <a:pt x="197" y="4"/>
                      <a:pt x="199" y="3"/>
                      <a:pt x="201" y="3"/>
                    </a:cubicBezTo>
                    <a:cubicBezTo>
                      <a:pt x="209" y="3"/>
                      <a:pt x="211" y="8"/>
                      <a:pt x="218" y="8"/>
                    </a:cubicBezTo>
                    <a:cubicBezTo>
                      <a:pt x="224" y="8"/>
                      <a:pt x="226" y="0"/>
                      <a:pt x="232" y="0"/>
                    </a:cubicBezTo>
                    <a:cubicBezTo>
                      <a:pt x="239" y="0"/>
                      <a:pt x="241" y="3"/>
                      <a:pt x="245" y="3"/>
                    </a:cubicBezTo>
                    <a:cubicBezTo>
                      <a:pt x="250" y="3"/>
                      <a:pt x="253" y="3"/>
                      <a:pt x="258" y="3"/>
                    </a:cubicBezTo>
                    <a:cubicBezTo>
                      <a:pt x="268" y="3"/>
                      <a:pt x="306" y="2"/>
                      <a:pt x="315" y="1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99" name="Freeform 88"/>
              <p:cNvSpPr/>
              <p:nvPr/>
            </p:nvSpPr>
            <p:spPr bwMode="auto">
              <a:xfrm>
                <a:off x="7277570" y="741667"/>
                <a:ext cx="1104429" cy="760623"/>
              </a:xfrm>
              <a:custGeom>
                <a:avLst/>
                <a:gdLst/>
                <a:ahLst/>
                <a:cxnLst>
                  <a:cxn ang="0">
                    <a:pos x="280" y="372"/>
                  </a:cxn>
                  <a:cxn ang="0">
                    <a:pos x="267" y="360"/>
                  </a:cxn>
                  <a:cxn ang="0">
                    <a:pos x="228" y="336"/>
                  </a:cxn>
                  <a:cxn ang="0">
                    <a:pos x="215" y="302"/>
                  </a:cxn>
                  <a:cxn ang="0">
                    <a:pos x="109" y="219"/>
                  </a:cxn>
                  <a:cxn ang="0">
                    <a:pos x="73" y="223"/>
                  </a:cxn>
                  <a:cxn ang="0">
                    <a:pos x="43" y="217"/>
                  </a:cxn>
                  <a:cxn ang="0">
                    <a:pos x="19" y="202"/>
                  </a:cxn>
                  <a:cxn ang="0">
                    <a:pos x="51" y="190"/>
                  </a:cxn>
                  <a:cxn ang="0">
                    <a:pos x="64" y="180"/>
                  </a:cxn>
                  <a:cxn ang="0">
                    <a:pos x="0" y="166"/>
                  </a:cxn>
                  <a:cxn ang="0">
                    <a:pos x="84" y="141"/>
                  </a:cxn>
                  <a:cxn ang="0">
                    <a:pos x="72" y="102"/>
                  </a:cxn>
                  <a:cxn ang="0">
                    <a:pos x="144" y="59"/>
                  </a:cxn>
                  <a:cxn ang="0">
                    <a:pos x="237" y="56"/>
                  </a:cxn>
                  <a:cxn ang="0">
                    <a:pos x="260" y="53"/>
                  </a:cxn>
                  <a:cxn ang="0">
                    <a:pos x="274" y="38"/>
                  </a:cxn>
                  <a:cxn ang="0">
                    <a:pos x="309" y="36"/>
                  </a:cxn>
                  <a:cxn ang="0">
                    <a:pos x="355" y="15"/>
                  </a:cxn>
                  <a:cxn ang="0">
                    <a:pos x="391" y="13"/>
                  </a:cxn>
                  <a:cxn ang="0">
                    <a:pos x="534" y="0"/>
                  </a:cxn>
                  <a:cxn ang="0">
                    <a:pos x="594" y="48"/>
                  </a:cxn>
                  <a:cxn ang="0">
                    <a:pos x="570" y="75"/>
                  </a:cxn>
                  <a:cxn ang="0">
                    <a:pos x="603" y="102"/>
                  </a:cxn>
                  <a:cxn ang="0">
                    <a:pos x="684" y="66"/>
                  </a:cxn>
                  <a:cxn ang="0">
                    <a:pos x="730" y="51"/>
                  </a:cxn>
                  <a:cxn ang="0">
                    <a:pos x="702" y="94"/>
                  </a:cxn>
                  <a:cxn ang="0">
                    <a:pos x="691" y="114"/>
                  </a:cxn>
                  <a:cxn ang="0">
                    <a:pos x="654" y="150"/>
                  </a:cxn>
                  <a:cxn ang="0">
                    <a:pos x="677" y="178"/>
                  </a:cxn>
                  <a:cxn ang="0">
                    <a:pos x="657" y="202"/>
                  </a:cxn>
                  <a:cxn ang="0">
                    <a:pos x="669" y="236"/>
                  </a:cxn>
                  <a:cxn ang="0">
                    <a:pos x="673" y="260"/>
                  </a:cxn>
                  <a:cxn ang="0">
                    <a:pos x="633" y="295"/>
                  </a:cxn>
                  <a:cxn ang="0">
                    <a:pos x="637" y="305"/>
                  </a:cxn>
                  <a:cxn ang="0">
                    <a:pos x="601" y="297"/>
                  </a:cxn>
                  <a:cxn ang="0">
                    <a:pos x="633" y="358"/>
                  </a:cxn>
                  <a:cxn ang="0">
                    <a:pos x="596" y="347"/>
                  </a:cxn>
                  <a:cxn ang="0">
                    <a:pos x="616" y="375"/>
                  </a:cxn>
                  <a:cxn ang="0">
                    <a:pos x="518" y="408"/>
                  </a:cxn>
                  <a:cxn ang="0">
                    <a:pos x="483" y="445"/>
                  </a:cxn>
                  <a:cxn ang="0">
                    <a:pos x="443" y="449"/>
                  </a:cxn>
                  <a:cxn ang="0">
                    <a:pos x="402" y="485"/>
                  </a:cxn>
                  <a:cxn ang="0">
                    <a:pos x="384" y="523"/>
                  </a:cxn>
                  <a:cxn ang="0">
                    <a:pos x="362" y="571"/>
                  </a:cxn>
                  <a:cxn ang="0">
                    <a:pos x="313" y="560"/>
                  </a:cxn>
                  <a:cxn ang="0">
                    <a:pos x="270" y="499"/>
                  </a:cxn>
                  <a:cxn ang="0">
                    <a:pos x="256" y="475"/>
                  </a:cxn>
                  <a:cxn ang="0">
                    <a:pos x="237" y="438"/>
                  </a:cxn>
                  <a:cxn ang="0">
                    <a:pos x="255" y="403"/>
                  </a:cxn>
                </a:cxnLst>
                <a:rect l="0" t="0" r="r" b="b"/>
                <a:pathLst>
                  <a:path w="756" h="575">
                    <a:moveTo>
                      <a:pt x="255" y="403"/>
                    </a:moveTo>
                    <a:cubicBezTo>
                      <a:pt x="261" y="400"/>
                      <a:pt x="261" y="400"/>
                      <a:pt x="267" y="402"/>
                    </a:cubicBezTo>
                    <a:cubicBezTo>
                      <a:pt x="270" y="389"/>
                      <a:pt x="276" y="385"/>
                      <a:pt x="280" y="372"/>
                    </a:cubicBezTo>
                    <a:cubicBezTo>
                      <a:pt x="266" y="368"/>
                      <a:pt x="234" y="366"/>
                      <a:pt x="233" y="353"/>
                    </a:cubicBezTo>
                    <a:cubicBezTo>
                      <a:pt x="237" y="352"/>
                      <a:pt x="236" y="353"/>
                      <a:pt x="240" y="353"/>
                    </a:cubicBezTo>
                    <a:cubicBezTo>
                      <a:pt x="250" y="353"/>
                      <a:pt x="256" y="360"/>
                      <a:pt x="267" y="360"/>
                    </a:cubicBezTo>
                    <a:cubicBezTo>
                      <a:pt x="271" y="360"/>
                      <a:pt x="271" y="356"/>
                      <a:pt x="271" y="353"/>
                    </a:cubicBezTo>
                    <a:cubicBezTo>
                      <a:pt x="258" y="349"/>
                      <a:pt x="254" y="328"/>
                      <a:pt x="239" y="328"/>
                    </a:cubicBezTo>
                    <a:cubicBezTo>
                      <a:pt x="235" y="328"/>
                      <a:pt x="234" y="336"/>
                      <a:pt x="228" y="336"/>
                    </a:cubicBezTo>
                    <a:cubicBezTo>
                      <a:pt x="220" y="336"/>
                      <a:pt x="216" y="335"/>
                      <a:pt x="216" y="328"/>
                    </a:cubicBezTo>
                    <a:cubicBezTo>
                      <a:pt x="216" y="318"/>
                      <a:pt x="226" y="319"/>
                      <a:pt x="226" y="309"/>
                    </a:cubicBezTo>
                    <a:cubicBezTo>
                      <a:pt x="226" y="303"/>
                      <a:pt x="219" y="302"/>
                      <a:pt x="215" y="302"/>
                    </a:cubicBezTo>
                    <a:cubicBezTo>
                      <a:pt x="215" y="295"/>
                      <a:pt x="215" y="295"/>
                      <a:pt x="215" y="295"/>
                    </a:cubicBezTo>
                    <a:cubicBezTo>
                      <a:pt x="203" y="257"/>
                      <a:pt x="172" y="219"/>
                      <a:pt x="122" y="219"/>
                    </a:cubicBezTo>
                    <a:cubicBezTo>
                      <a:pt x="115" y="219"/>
                      <a:pt x="113" y="219"/>
                      <a:pt x="109" y="219"/>
                    </a:cubicBezTo>
                    <a:cubicBezTo>
                      <a:pt x="103" y="219"/>
                      <a:pt x="101" y="224"/>
                      <a:pt x="95" y="224"/>
                    </a:cubicBezTo>
                    <a:cubicBezTo>
                      <a:pt x="91" y="224"/>
                      <a:pt x="87" y="221"/>
                      <a:pt x="82" y="221"/>
                    </a:cubicBezTo>
                    <a:cubicBezTo>
                      <a:pt x="77" y="221"/>
                      <a:pt x="75" y="222"/>
                      <a:pt x="73" y="223"/>
                    </a:cubicBezTo>
                    <a:cubicBezTo>
                      <a:pt x="74" y="224"/>
                      <a:pt x="76" y="226"/>
                      <a:pt x="77" y="226"/>
                    </a:cubicBezTo>
                    <a:cubicBezTo>
                      <a:pt x="75" y="229"/>
                      <a:pt x="75" y="228"/>
                      <a:pt x="72" y="228"/>
                    </a:cubicBezTo>
                    <a:cubicBezTo>
                      <a:pt x="62" y="228"/>
                      <a:pt x="48" y="224"/>
                      <a:pt x="43" y="217"/>
                    </a:cubicBezTo>
                    <a:cubicBezTo>
                      <a:pt x="47" y="214"/>
                      <a:pt x="50" y="214"/>
                      <a:pt x="52" y="210"/>
                    </a:cubicBezTo>
                    <a:cubicBezTo>
                      <a:pt x="45" y="207"/>
                      <a:pt x="39" y="202"/>
                      <a:pt x="34" y="202"/>
                    </a:cubicBezTo>
                    <a:cubicBezTo>
                      <a:pt x="24" y="202"/>
                      <a:pt x="27" y="206"/>
                      <a:pt x="19" y="202"/>
                    </a:cubicBezTo>
                    <a:cubicBezTo>
                      <a:pt x="19" y="196"/>
                      <a:pt x="28" y="194"/>
                      <a:pt x="32" y="194"/>
                    </a:cubicBezTo>
                    <a:cubicBezTo>
                      <a:pt x="37" y="194"/>
                      <a:pt x="40" y="194"/>
                      <a:pt x="43" y="194"/>
                    </a:cubicBezTo>
                    <a:cubicBezTo>
                      <a:pt x="47" y="194"/>
                      <a:pt x="49" y="193"/>
                      <a:pt x="51" y="190"/>
                    </a:cubicBezTo>
                    <a:cubicBezTo>
                      <a:pt x="76" y="190"/>
                      <a:pt x="76" y="190"/>
                      <a:pt x="76" y="190"/>
                    </a:cubicBezTo>
                    <a:cubicBezTo>
                      <a:pt x="80" y="187"/>
                      <a:pt x="80" y="185"/>
                      <a:pt x="82" y="180"/>
                    </a:cubicBezTo>
                    <a:cubicBezTo>
                      <a:pt x="64" y="180"/>
                      <a:pt x="64" y="180"/>
                      <a:pt x="64" y="180"/>
                    </a:cubicBezTo>
                    <a:cubicBezTo>
                      <a:pt x="63" y="183"/>
                      <a:pt x="62" y="185"/>
                      <a:pt x="60" y="185"/>
                    </a:cubicBezTo>
                    <a:cubicBezTo>
                      <a:pt x="53" y="185"/>
                      <a:pt x="50" y="185"/>
                      <a:pt x="44" y="185"/>
                    </a:cubicBezTo>
                    <a:cubicBezTo>
                      <a:pt x="42" y="185"/>
                      <a:pt x="0" y="173"/>
                      <a:pt x="0" y="166"/>
                    </a:cubicBezTo>
                    <a:cubicBezTo>
                      <a:pt x="0" y="152"/>
                      <a:pt x="16" y="157"/>
                      <a:pt x="25" y="154"/>
                    </a:cubicBezTo>
                    <a:cubicBezTo>
                      <a:pt x="33" y="151"/>
                      <a:pt x="38" y="146"/>
                      <a:pt x="46" y="144"/>
                    </a:cubicBezTo>
                    <a:cubicBezTo>
                      <a:pt x="58" y="140"/>
                      <a:pt x="74" y="146"/>
                      <a:pt x="84" y="141"/>
                    </a:cubicBezTo>
                    <a:cubicBezTo>
                      <a:pt x="91" y="136"/>
                      <a:pt x="96" y="128"/>
                      <a:pt x="96" y="117"/>
                    </a:cubicBezTo>
                    <a:cubicBezTo>
                      <a:pt x="88" y="116"/>
                      <a:pt x="63" y="117"/>
                      <a:pt x="63" y="109"/>
                    </a:cubicBezTo>
                    <a:cubicBezTo>
                      <a:pt x="63" y="105"/>
                      <a:pt x="69" y="102"/>
                      <a:pt x="72" y="102"/>
                    </a:cubicBezTo>
                    <a:cubicBezTo>
                      <a:pt x="87" y="97"/>
                      <a:pt x="106" y="86"/>
                      <a:pt x="115" y="78"/>
                    </a:cubicBezTo>
                    <a:cubicBezTo>
                      <a:pt x="119" y="80"/>
                      <a:pt x="122" y="81"/>
                      <a:pt x="127" y="81"/>
                    </a:cubicBezTo>
                    <a:cubicBezTo>
                      <a:pt x="142" y="81"/>
                      <a:pt x="130" y="61"/>
                      <a:pt x="144" y="59"/>
                    </a:cubicBezTo>
                    <a:cubicBezTo>
                      <a:pt x="162" y="57"/>
                      <a:pt x="169" y="52"/>
                      <a:pt x="185" y="52"/>
                    </a:cubicBezTo>
                    <a:cubicBezTo>
                      <a:pt x="198" y="49"/>
                      <a:pt x="206" y="42"/>
                      <a:pt x="218" y="42"/>
                    </a:cubicBezTo>
                    <a:cubicBezTo>
                      <a:pt x="226" y="42"/>
                      <a:pt x="229" y="56"/>
                      <a:pt x="237" y="56"/>
                    </a:cubicBezTo>
                    <a:cubicBezTo>
                      <a:pt x="237" y="52"/>
                      <a:pt x="235" y="50"/>
                      <a:pt x="235" y="47"/>
                    </a:cubicBezTo>
                    <a:cubicBezTo>
                      <a:pt x="239" y="42"/>
                      <a:pt x="239" y="42"/>
                      <a:pt x="239" y="42"/>
                    </a:cubicBezTo>
                    <a:cubicBezTo>
                      <a:pt x="244" y="51"/>
                      <a:pt x="252" y="50"/>
                      <a:pt x="260" y="53"/>
                    </a:cubicBezTo>
                    <a:cubicBezTo>
                      <a:pt x="262" y="53"/>
                      <a:pt x="267" y="53"/>
                      <a:pt x="267" y="53"/>
                    </a:cubicBezTo>
                    <a:cubicBezTo>
                      <a:pt x="266" y="50"/>
                      <a:pt x="263" y="47"/>
                      <a:pt x="263" y="44"/>
                    </a:cubicBezTo>
                    <a:cubicBezTo>
                      <a:pt x="263" y="38"/>
                      <a:pt x="270" y="38"/>
                      <a:pt x="274" y="38"/>
                    </a:cubicBezTo>
                    <a:cubicBezTo>
                      <a:pt x="293" y="38"/>
                      <a:pt x="303" y="48"/>
                      <a:pt x="314" y="53"/>
                    </a:cubicBezTo>
                    <a:cubicBezTo>
                      <a:pt x="334" y="53"/>
                      <a:pt x="334" y="53"/>
                      <a:pt x="334" y="53"/>
                    </a:cubicBezTo>
                    <a:cubicBezTo>
                      <a:pt x="327" y="50"/>
                      <a:pt x="309" y="44"/>
                      <a:pt x="309" y="36"/>
                    </a:cubicBezTo>
                    <a:cubicBezTo>
                      <a:pt x="309" y="29"/>
                      <a:pt x="322" y="31"/>
                      <a:pt x="326" y="30"/>
                    </a:cubicBezTo>
                    <a:cubicBezTo>
                      <a:pt x="323" y="27"/>
                      <a:pt x="320" y="27"/>
                      <a:pt x="318" y="24"/>
                    </a:cubicBezTo>
                    <a:cubicBezTo>
                      <a:pt x="330" y="18"/>
                      <a:pt x="341" y="15"/>
                      <a:pt x="355" y="15"/>
                    </a:cubicBezTo>
                    <a:cubicBezTo>
                      <a:pt x="366" y="15"/>
                      <a:pt x="373" y="15"/>
                      <a:pt x="382" y="18"/>
                    </a:cubicBezTo>
                    <a:cubicBezTo>
                      <a:pt x="391" y="18"/>
                      <a:pt x="391" y="18"/>
                      <a:pt x="391" y="18"/>
                    </a:cubicBezTo>
                    <a:cubicBezTo>
                      <a:pt x="391" y="13"/>
                      <a:pt x="391" y="13"/>
                      <a:pt x="391" y="13"/>
                    </a:cubicBezTo>
                    <a:cubicBezTo>
                      <a:pt x="398" y="12"/>
                      <a:pt x="402" y="13"/>
                      <a:pt x="409" y="13"/>
                    </a:cubicBezTo>
                    <a:cubicBezTo>
                      <a:pt x="430" y="13"/>
                      <a:pt x="447" y="0"/>
                      <a:pt x="470" y="0"/>
                    </a:cubicBezTo>
                    <a:cubicBezTo>
                      <a:pt x="495" y="0"/>
                      <a:pt x="512" y="0"/>
                      <a:pt x="534" y="0"/>
                    </a:cubicBezTo>
                    <a:cubicBezTo>
                      <a:pt x="560" y="0"/>
                      <a:pt x="579" y="17"/>
                      <a:pt x="600" y="26"/>
                    </a:cubicBezTo>
                    <a:cubicBezTo>
                      <a:pt x="612" y="31"/>
                      <a:pt x="627" y="28"/>
                      <a:pt x="638" y="30"/>
                    </a:cubicBezTo>
                    <a:cubicBezTo>
                      <a:pt x="636" y="46"/>
                      <a:pt x="606" y="44"/>
                      <a:pt x="594" y="48"/>
                    </a:cubicBezTo>
                    <a:cubicBezTo>
                      <a:pt x="497" y="53"/>
                      <a:pt x="497" y="53"/>
                      <a:pt x="497" y="53"/>
                    </a:cubicBezTo>
                    <a:cubicBezTo>
                      <a:pt x="505" y="59"/>
                      <a:pt x="579" y="50"/>
                      <a:pt x="587" y="53"/>
                    </a:cubicBezTo>
                    <a:cubicBezTo>
                      <a:pt x="586" y="57"/>
                      <a:pt x="567" y="75"/>
                      <a:pt x="570" y="75"/>
                    </a:cubicBezTo>
                    <a:cubicBezTo>
                      <a:pt x="581" y="75"/>
                      <a:pt x="607" y="50"/>
                      <a:pt x="622" y="50"/>
                    </a:cubicBezTo>
                    <a:cubicBezTo>
                      <a:pt x="630" y="50"/>
                      <a:pt x="633" y="57"/>
                      <a:pt x="633" y="64"/>
                    </a:cubicBezTo>
                    <a:cubicBezTo>
                      <a:pt x="633" y="67"/>
                      <a:pt x="605" y="97"/>
                      <a:pt x="603" y="102"/>
                    </a:cubicBezTo>
                    <a:cubicBezTo>
                      <a:pt x="615" y="99"/>
                      <a:pt x="637" y="70"/>
                      <a:pt x="644" y="64"/>
                    </a:cubicBezTo>
                    <a:cubicBezTo>
                      <a:pt x="655" y="64"/>
                      <a:pt x="674" y="64"/>
                      <a:pt x="674" y="64"/>
                    </a:cubicBezTo>
                    <a:cubicBezTo>
                      <a:pt x="674" y="64"/>
                      <a:pt x="682" y="66"/>
                      <a:pt x="684" y="66"/>
                    </a:cubicBezTo>
                    <a:cubicBezTo>
                      <a:pt x="692" y="63"/>
                      <a:pt x="693" y="60"/>
                      <a:pt x="700" y="57"/>
                    </a:cubicBezTo>
                    <a:cubicBezTo>
                      <a:pt x="721" y="57"/>
                      <a:pt x="721" y="57"/>
                      <a:pt x="721" y="57"/>
                    </a:cubicBezTo>
                    <a:cubicBezTo>
                      <a:pt x="723" y="52"/>
                      <a:pt x="726" y="51"/>
                      <a:pt x="730" y="51"/>
                    </a:cubicBezTo>
                    <a:cubicBezTo>
                      <a:pt x="736" y="51"/>
                      <a:pt x="756" y="61"/>
                      <a:pt x="756" y="67"/>
                    </a:cubicBezTo>
                    <a:cubicBezTo>
                      <a:pt x="756" y="72"/>
                      <a:pt x="748" y="76"/>
                      <a:pt x="745" y="77"/>
                    </a:cubicBezTo>
                    <a:cubicBezTo>
                      <a:pt x="731" y="82"/>
                      <a:pt x="722" y="94"/>
                      <a:pt x="702" y="94"/>
                    </a:cubicBezTo>
                    <a:cubicBezTo>
                      <a:pt x="707" y="97"/>
                      <a:pt x="708" y="97"/>
                      <a:pt x="711" y="94"/>
                    </a:cubicBezTo>
                    <a:cubicBezTo>
                      <a:pt x="711" y="107"/>
                      <a:pt x="699" y="107"/>
                      <a:pt x="691" y="109"/>
                    </a:cubicBezTo>
                    <a:cubicBezTo>
                      <a:pt x="694" y="115"/>
                      <a:pt x="691" y="110"/>
                      <a:pt x="691" y="114"/>
                    </a:cubicBezTo>
                    <a:cubicBezTo>
                      <a:pt x="691" y="121"/>
                      <a:pt x="680" y="123"/>
                      <a:pt x="671" y="125"/>
                    </a:cubicBezTo>
                    <a:cubicBezTo>
                      <a:pt x="672" y="130"/>
                      <a:pt x="671" y="130"/>
                      <a:pt x="671" y="132"/>
                    </a:cubicBezTo>
                    <a:cubicBezTo>
                      <a:pt x="671" y="141"/>
                      <a:pt x="662" y="144"/>
                      <a:pt x="654" y="150"/>
                    </a:cubicBezTo>
                    <a:cubicBezTo>
                      <a:pt x="648" y="154"/>
                      <a:pt x="649" y="165"/>
                      <a:pt x="646" y="169"/>
                    </a:cubicBezTo>
                    <a:cubicBezTo>
                      <a:pt x="651" y="172"/>
                      <a:pt x="655" y="169"/>
                      <a:pt x="659" y="169"/>
                    </a:cubicBezTo>
                    <a:cubicBezTo>
                      <a:pt x="667" y="169"/>
                      <a:pt x="673" y="174"/>
                      <a:pt x="677" y="178"/>
                    </a:cubicBezTo>
                    <a:cubicBezTo>
                      <a:pt x="675" y="179"/>
                      <a:pt x="672" y="180"/>
                      <a:pt x="669" y="180"/>
                    </a:cubicBezTo>
                    <a:cubicBezTo>
                      <a:pt x="671" y="187"/>
                      <a:pt x="688" y="185"/>
                      <a:pt x="688" y="196"/>
                    </a:cubicBezTo>
                    <a:cubicBezTo>
                      <a:pt x="688" y="206"/>
                      <a:pt x="665" y="202"/>
                      <a:pt x="657" y="202"/>
                    </a:cubicBezTo>
                    <a:cubicBezTo>
                      <a:pt x="652" y="202"/>
                      <a:pt x="648" y="206"/>
                      <a:pt x="648" y="209"/>
                    </a:cubicBezTo>
                    <a:cubicBezTo>
                      <a:pt x="648" y="217"/>
                      <a:pt x="656" y="217"/>
                      <a:pt x="663" y="217"/>
                    </a:cubicBezTo>
                    <a:cubicBezTo>
                      <a:pt x="663" y="226"/>
                      <a:pt x="669" y="229"/>
                      <a:pt x="669" y="236"/>
                    </a:cubicBezTo>
                    <a:cubicBezTo>
                      <a:pt x="669" y="239"/>
                      <a:pt x="667" y="243"/>
                      <a:pt x="669" y="245"/>
                    </a:cubicBezTo>
                    <a:cubicBezTo>
                      <a:pt x="662" y="245"/>
                      <a:pt x="655" y="245"/>
                      <a:pt x="655" y="251"/>
                    </a:cubicBezTo>
                    <a:cubicBezTo>
                      <a:pt x="655" y="258"/>
                      <a:pt x="667" y="258"/>
                      <a:pt x="673" y="260"/>
                    </a:cubicBezTo>
                    <a:cubicBezTo>
                      <a:pt x="670" y="267"/>
                      <a:pt x="661" y="271"/>
                      <a:pt x="653" y="272"/>
                    </a:cubicBezTo>
                    <a:cubicBezTo>
                      <a:pt x="653" y="275"/>
                      <a:pt x="655" y="277"/>
                      <a:pt x="657" y="278"/>
                    </a:cubicBezTo>
                    <a:cubicBezTo>
                      <a:pt x="654" y="292"/>
                      <a:pt x="637" y="286"/>
                      <a:pt x="633" y="295"/>
                    </a:cubicBezTo>
                    <a:cubicBezTo>
                      <a:pt x="628" y="292"/>
                      <a:pt x="623" y="290"/>
                      <a:pt x="620" y="285"/>
                    </a:cubicBezTo>
                    <a:cubicBezTo>
                      <a:pt x="613" y="285"/>
                      <a:pt x="613" y="285"/>
                      <a:pt x="613" y="285"/>
                    </a:cubicBezTo>
                    <a:cubicBezTo>
                      <a:pt x="618" y="297"/>
                      <a:pt x="637" y="293"/>
                      <a:pt x="637" y="305"/>
                    </a:cubicBezTo>
                    <a:cubicBezTo>
                      <a:pt x="637" y="310"/>
                      <a:pt x="636" y="317"/>
                      <a:pt x="631" y="317"/>
                    </a:cubicBezTo>
                    <a:cubicBezTo>
                      <a:pt x="623" y="317"/>
                      <a:pt x="609" y="306"/>
                      <a:pt x="607" y="297"/>
                    </a:cubicBezTo>
                    <a:cubicBezTo>
                      <a:pt x="603" y="298"/>
                      <a:pt x="602" y="297"/>
                      <a:pt x="601" y="297"/>
                    </a:cubicBezTo>
                    <a:cubicBezTo>
                      <a:pt x="601" y="304"/>
                      <a:pt x="601" y="304"/>
                      <a:pt x="601" y="304"/>
                    </a:cubicBezTo>
                    <a:cubicBezTo>
                      <a:pt x="617" y="320"/>
                      <a:pt x="645" y="327"/>
                      <a:pt x="645" y="352"/>
                    </a:cubicBezTo>
                    <a:cubicBezTo>
                      <a:pt x="645" y="357"/>
                      <a:pt x="638" y="358"/>
                      <a:pt x="633" y="358"/>
                    </a:cubicBezTo>
                    <a:cubicBezTo>
                      <a:pt x="612" y="358"/>
                      <a:pt x="617" y="336"/>
                      <a:pt x="599" y="336"/>
                    </a:cubicBezTo>
                    <a:cubicBezTo>
                      <a:pt x="596" y="336"/>
                      <a:pt x="594" y="337"/>
                      <a:pt x="592" y="336"/>
                    </a:cubicBezTo>
                    <a:cubicBezTo>
                      <a:pt x="592" y="342"/>
                      <a:pt x="596" y="343"/>
                      <a:pt x="596" y="347"/>
                    </a:cubicBezTo>
                    <a:cubicBezTo>
                      <a:pt x="596" y="351"/>
                      <a:pt x="589" y="352"/>
                      <a:pt x="587" y="352"/>
                    </a:cubicBezTo>
                    <a:cubicBezTo>
                      <a:pt x="587" y="366"/>
                      <a:pt x="626" y="364"/>
                      <a:pt x="635" y="367"/>
                    </a:cubicBezTo>
                    <a:cubicBezTo>
                      <a:pt x="629" y="372"/>
                      <a:pt x="624" y="373"/>
                      <a:pt x="616" y="375"/>
                    </a:cubicBezTo>
                    <a:cubicBezTo>
                      <a:pt x="602" y="380"/>
                      <a:pt x="597" y="393"/>
                      <a:pt x="584" y="397"/>
                    </a:cubicBezTo>
                    <a:cubicBezTo>
                      <a:pt x="569" y="402"/>
                      <a:pt x="556" y="400"/>
                      <a:pt x="539" y="408"/>
                    </a:cubicBezTo>
                    <a:cubicBezTo>
                      <a:pt x="518" y="408"/>
                      <a:pt x="518" y="408"/>
                      <a:pt x="518" y="408"/>
                    </a:cubicBezTo>
                    <a:cubicBezTo>
                      <a:pt x="514" y="410"/>
                      <a:pt x="510" y="412"/>
                      <a:pt x="510" y="415"/>
                    </a:cubicBezTo>
                    <a:cubicBezTo>
                      <a:pt x="498" y="423"/>
                      <a:pt x="498" y="423"/>
                      <a:pt x="498" y="423"/>
                    </a:cubicBezTo>
                    <a:cubicBezTo>
                      <a:pt x="490" y="430"/>
                      <a:pt x="490" y="438"/>
                      <a:pt x="483" y="445"/>
                    </a:cubicBezTo>
                    <a:cubicBezTo>
                      <a:pt x="474" y="454"/>
                      <a:pt x="459" y="452"/>
                      <a:pt x="450" y="458"/>
                    </a:cubicBezTo>
                    <a:cubicBezTo>
                      <a:pt x="443" y="458"/>
                      <a:pt x="443" y="458"/>
                      <a:pt x="443" y="458"/>
                    </a:cubicBezTo>
                    <a:cubicBezTo>
                      <a:pt x="443" y="449"/>
                      <a:pt x="443" y="449"/>
                      <a:pt x="443" y="449"/>
                    </a:cubicBezTo>
                    <a:cubicBezTo>
                      <a:pt x="437" y="452"/>
                      <a:pt x="438" y="457"/>
                      <a:pt x="435" y="460"/>
                    </a:cubicBezTo>
                    <a:cubicBezTo>
                      <a:pt x="425" y="470"/>
                      <a:pt x="401" y="466"/>
                      <a:pt x="401" y="480"/>
                    </a:cubicBezTo>
                    <a:cubicBezTo>
                      <a:pt x="401" y="482"/>
                      <a:pt x="402" y="483"/>
                      <a:pt x="402" y="485"/>
                    </a:cubicBezTo>
                    <a:cubicBezTo>
                      <a:pt x="401" y="486"/>
                      <a:pt x="399" y="488"/>
                      <a:pt x="399" y="490"/>
                    </a:cubicBezTo>
                    <a:cubicBezTo>
                      <a:pt x="399" y="493"/>
                      <a:pt x="405" y="495"/>
                      <a:pt x="405" y="500"/>
                    </a:cubicBezTo>
                    <a:cubicBezTo>
                      <a:pt x="405" y="515"/>
                      <a:pt x="384" y="510"/>
                      <a:pt x="384" y="523"/>
                    </a:cubicBezTo>
                    <a:cubicBezTo>
                      <a:pt x="384" y="531"/>
                      <a:pt x="383" y="543"/>
                      <a:pt x="384" y="547"/>
                    </a:cubicBezTo>
                    <a:cubicBezTo>
                      <a:pt x="374" y="552"/>
                      <a:pt x="379" y="575"/>
                      <a:pt x="367" y="575"/>
                    </a:cubicBezTo>
                    <a:cubicBezTo>
                      <a:pt x="364" y="575"/>
                      <a:pt x="363" y="573"/>
                      <a:pt x="362" y="571"/>
                    </a:cubicBezTo>
                    <a:cubicBezTo>
                      <a:pt x="356" y="571"/>
                      <a:pt x="356" y="574"/>
                      <a:pt x="353" y="574"/>
                    </a:cubicBezTo>
                    <a:cubicBezTo>
                      <a:pt x="342" y="574"/>
                      <a:pt x="343" y="554"/>
                      <a:pt x="332" y="554"/>
                    </a:cubicBezTo>
                    <a:cubicBezTo>
                      <a:pt x="326" y="554"/>
                      <a:pt x="319" y="559"/>
                      <a:pt x="313" y="560"/>
                    </a:cubicBezTo>
                    <a:cubicBezTo>
                      <a:pt x="310" y="550"/>
                      <a:pt x="306" y="553"/>
                      <a:pt x="299" y="547"/>
                    </a:cubicBezTo>
                    <a:cubicBezTo>
                      <a:pt x="296" y="546"/>
                      <a:pt x="297" y="539"/>
                      <a:pt x="296" y="539"/>
                    </a:cubicBezTo>
                    <a:cubicBezTo>
                      <a:pt x="287" y="531"/>
                      <a:pt x="270" y="512"/>
                      <a:pt x="270" y="499"/>
                    </a:cubicBezTo>
                    <a:cubicBezTo>
                      <a:pt x="270" y="493"/>
                      <a:pt x="274" y="494"/>
                      <a:pt x="277" y="490"/>
                    </a:cubicBezTo>
                    <a:cubicBezTo>
                      <a:pt x="270" y="482"/>
                      <a:pt x="268" y="493"/>
                      <a:pt x="260" y="489"/>
                    </a:cubicBezTo>
                    <a:cubicBezTo>
                      <a:pt x="259" y="487"/>
                      <a:pt x="257" y="479"/>
                      <a:pt x="256" y="475"/>
                    </a:cubicBezTo>
                    <a:cubicBezTo>
                      <a:pt x="253" y="466"/>
                      <a:pt x="241" y="461"/>
                      <a:pt x="241" y="449"/>
                    </a:cubicBezTo>
                    <a:cubicBezTo>
                      <a:pt x="241" y="445"/>
                      <a:pt x="244" y="443"/>
                      <a:pt x="246" y="438"/>
                    </a:cubicBezTo>
                    <a:cubicBezTo>
                      <a:pt x="243" y="437"/>
                      <a:pt x="240" y="436"/>
                      <a:pt x="237" y="438"/>
                    </a:cubicBezTo>
                    <a:cubicBezTo>
                      <a:pt x="237" y="428"/>
                      <a:pt x="237" y="428"/>
                      <a:pt x="237" y="428"/>
                    </a:cubicBezTo>
                    <a:cubicBezTo>
                      <a:pt x="243" y="420"/>
                      <a:pt x="246" y="411"/>
                      <a:pt x="255" y="404"/>
                    </a:cubicBezTo>
                    <a:lnTo>
                      <a:pt x="255" y="40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00" name="Freeform 89"/>
              <p:cNvSpPr/>
              <p:nvPr/>
            </p:nvSpPr>
            <p:spPr bwMode="auto">
              <a:xfrm>
                <a:off x="7606808" y="1221396"/>
                <a:ext cx="52260" cy="31561"/>
              </a:xfrm>
              <a:custGeom>
                <a:avLst/>
                <a:gdLst/>
                <a:ahLst/>
                <a:cxnLst>
                  <a:cxn ang="0">
                    <a:pos x="9" y="24"/>
                  </a:cxn>
                  <a:cxn ang="0">
                    <a:pos x="0" y="9"/>
                  </a:cxn>
                  <a:cxn ang="0">
                    <a:pos x="10" y="0"/>
                  </a:cxn>
                  <a:cxn ang="0">
                    <a:pos x="36" y="16"/>
                  </a:cxn>
                  <a:cxn ang="0">
                    <a:pos x="19" y="24"/>
                  </a:cxn>
                  <a:cxn ang="0">
                    <a:pos x="9" y="24"/>
                  </a:cxn>
                </a:cxnLst>
                <a:rect l="0" t="0" r="r" b="b"/>
                <a:pathLst>
                  <a:path w="36" h="24">
                    <a:moveTo>
                      <a:pt x="9" y="24"/>
                    </a:moveTo>
                    <a:cubicBezTo>
                      <a:pt x="5" y="24"/>
                      <a:pt x="0" y="14"/>
                      <a:pt x="0" y="9"/>
                    </a:cubicBezTo>
                    <a:cubicBezTo>
                      <a:pt x="0" y="2"/>
                      <a:pt x="6" y="0"/>
                      <a:pt x="10" y="0"/>
                    </a:cubicBezTo>
                    <a:cubicBezTo>
                      <a:pt x="21" y="0"/>
                      <a:pt x="25" y="12"/>
                      <a:pt x="36" y="16"/>
                    </a:cubicBezTo>
                    <a:cubicBezTo>
                      <a:pt x="35" y="23"/>
                      <a:pt x="26" y="24"/>
                      <a:pt x="19" y="24"/>
                    </a:cubicBezTo>
                    <a:lnTo>
                      <a:pt x="9" y="2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01" name="Freeform 90"/>
              <p:cNvSpPr/>
              <p:nvPr/>
            </p:nvSpPr>
            <p:spPr bwMode="auto">
              <a:xfrm>
                <a:off x="8265284" y="1057278"/>
                <a:ext cx="29614" cy="15780"/>
              </a:xfrm>
              <a:custGeom>
                <a:avLst/>
                <a:gdLst/>
                <a:ahLst/>
                <a:cxnLst>
                  <a:cxn ang="0">
                    <a:pos x="6" y="12"/>
                  </a:cxn>
                  <a:cxn ang="0">
                    <a:pos x="0" y="5"/>
                  </a:cxn>
                  <a:cxn ang="0">
                    <a:pos x="4" y="0"/>
                  </a:cxn>
                  <a:cxn ang="0">
                    <a:pos x="12" y="0"/>
                  </a:cxn>
                  <a:cxn ang="0">
                    <a:pos x="12" y="5"/>
                  </a:cxn>
                  <a:cxn ang="0">
                    <a:pos x="20" y="5"/>
                  </a:cxn>
                  <a:cxn ang="0">
                    <a:pos x="6" y="12"/>
                  </a:cxn>
                </a:cxnLst>
                <a:rect l="0" t="0" r="r" b="b"/>
                <a:pathLst>
                  <a:path w="20" h="12">
                    <a:moveTo>
                      <a:pt x="6" y="12"/>
                    </a:moveTo>
                    <a:cubicBezTo>
                      <a:pt x="2" y="12"/>
                      <a:pt x="0" y="8"/>
                      <a:pt x="0" y="5"/>
                    </a:cubicBezTo>
                    <a:cubicBezTo>
                      <a:pt x="0" y="3"/>
                      <a:pt x="3" y="1"/>
                      <a:pt x="4" y="0"/>
                    </a:cubicBezTo>
                    <a:cubicBezTo>
                      <a:pt x="12" y="0"/>
                      <a:pt x="12" y="0"/>
                      <a:pt x="12" y="0"/>
                    </a:cubicBezTo>
                    <a:cubicBezTo>
                      <a:pt x="12" y="3"/>
                      <a:pt x="12" y="4"/>
                      <a:pt x="12" y="5"/>
                    </a:cubicBezTo>
                    <a:cubicBezTo>
                      <a:pt x="20" y="5"/>
                      <a:pt x="20" y="5"/>
                      <a:pt x="20" y="5"/>
                    </a:cubicBezTo>
                    <a:cubicBezTo>
                      <a:pt x="17" y="7"/>
                      <a:pt x="10" y="12"/>
                      <a:pt x="6" y="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02" name="Freeform 91"/>
              <p:cNvSpPr/>
              <p:nvPr/>
            </p:nvSpPr>
            <p:spPr bwMode="auto">
              <a:xfrm>
                <a:off x="7526675" y="1704281"/>
                <a:ext cx="120199" cy="105730"/>
              </a:xfrm>
              <a:custGeom>
                <a:avLst/>
                <a:gdLst/>
                <a:ahLst/>
                <a:cxnLst>
                  <a:cxn ang="0">
                    <a:pos x="4" y="67"/>
                  </a:cxn>
                  <a:cxn ang="0">
                    <a:pos x="0" y="62"/>
                  </a:cxn>
                  <a:cxn ang="0">
                    <a:pos x="8" y="54"/>
                  </a:cxn>
                  <a:cxn ang="0">
                    <a:pos x="8" y="51"/>
                  </a:cxn>
                  <a:cxn ang="0">
                    <a:pos x="4" y="49"/>
                  </a:cxn>
                  <a:cxn ang="0">
                    <a:pos x="28" y="13"/>
                  </a:cxn>
                  <a:cxn ang="0">
                    <a:pos x="41" y="0"/>
                  </a:cxn>
                  <a:cxn ang="0">
                    <a:pos x="44" y="4"/>
                  </a:cxn>
                  <a:cxn ang="0">
                    <a:pos x="32" y="27"/>
                  </a:cxn>
                  <a:cxn ang="0">
                    <a:pos x="32" y="31"/>
                  </a:cxn>
                  <a:cxn ang="0">
                    <a:pos x="39" y="27"/>
                  </a:cxn>
                  <a:cxn ang="0">
                    <a:pos x="46" y="29"/>
                  </a:cxn>
                  <a:cxn ang="0">
                    <a:pos x="44" y="32"/>
                  </a:cxn>
                  <a:cxn ang="0">
                    <a:pos x="44" y="36"/>
                  </a:cxn>
                  <a:cxn ang="0">
                    <a:pos x="52" y="36"/>
                  </a:cxn>
                  <a:cxn ang="0">
                    <a:pos x="52" y="38"/>
                  </a:cxn>
                  <a:cxn ang="0">
                    <a:pos x="57" y="36"/>
                  </a:cxn>
                  <a:cxn ang="0">
                    <a:pos x="70" y="36"/>
                  </a:cxn>
                  <a:cxn ang="0">
                    <a:pos x="69" y="51"/>
                  </a:cxn>
                  <a:cxn ang="0">
                    <a:pos x="74" y="49"/>
                  </a:cxn>
                  <a:cxn ang="0">
                    <a:pos x="70" y="56"/>
                  </a:cxn>
                  <a:cxn ang="0">
                    <a:pos x="73" y="63"/>
                  </a:cxn>
                  <a:cxn ang="0">
                    <a:pos x="79" y="60"/>
                  </a:cxn>
                  <a:cxn ang="0">
                    <a:pos x="82" y="70"/>
                  </a:cxn>
                  <a:cxn ang="0">
                    <a:pos x="75" y="80"/>
                  </a:cxn>
                  <a:cxn ang="0">
                    <a:pos x="71" y="75"/>
                  </a:cxn>
                  <a:cxn ang="0">
                    <a:pos x="67" y="74"/>
                  </a:cxn>
                  <a:cxn ang="0">
                    <a:pos x="63" y="62"/>
                  </a:cxn>
                  <a:cxn ang="0">
                    <a:pos x="50" y="74"/>
                  </a:cxn>
                  <a:cxn ang="0">
                    <a:pos x="47" y="74"/>
                  </a:cxn>
                  <a:cxn ang="0">
                    <a:pos x="52" y="67"/>
                  </a:cxn>
                  <a:cxn ang="0">
                    <a:pos x="40" y="65"/>
                  </a:cxn>
                  <a:cxn ang="0">
                    <a:pos x="31" y="67"/>
                  </a:cxn>
                  <a:cxn ang="0">
                    <a:pos x="18" y="64"/>
                  </a:cxn>
                  <a:cxn ang="0">
                    <a:pos x="4" y="67"/>
                  </a:cxn>
                </a:cxnLst>
                <a:rect l="0" t="0" r="r" b="b"/>
                <a:pathLst>
                  <a:path w="82" h="80">
                    <a:moveTo>
                      <a:pt x="4" y="67"/>
                    </a:moveTo>
                    <a:cubicBezTo>
                      <a:pt x="2" y="67"/>
                      <a:pt x="0" y="64"/>
                      <a:pt x="0" y="62"/>
                    </a:cubicBezTo>
                    <a:cubicBezTo>
                      <a:pt x="0" y="61"/>
                      <a:pt x="8" y="55"/>
                      <a:pt x="8" y="54"/>
                    </a:cubicBezTo>
                    <a:cubicBezTo>
                      <a:pt x="8" y="51"/>
                      <a:pt x="8" y="51"/>
                      <a:pt x="8" y="51"/>
                    </a:cubicBezTo>
                    <a:cubicBezTo>
                      <a:pt x="6" y="51"/>
                      <a:pt x="5" y="51"/>
                      <a:pt x="4" y="49"/>
                    </a:cubicBezTo>
                    <a:cubicBezTo>
                      <a:pt x="17" y="43"/>
                      <a:pt x="21" y="23"/>
                      <a:pt x="28" y="13"/>
                    </a:cubicBezTo>
                    <a:cubicBezTo>
                      <a:pt x="32" y="7"/>
                      <a:pt x="34" y="0"/>
                      <a:pt x="41" y="0"/>
                    </a:cubicBezTo>
                    <a:cubicBezTo>
                      <a:pt x="43" y="0"/>
                      <a:pt x="44" y="3"/>
                      <a:pt x="44" y="4"/>
                    </a:cubicBezTo>
                    <a:cubicBezTo>
                      <a:pt x="44" y="14"/>
                      <a:pt x="35" y="19"/>
                      <a:pt x="32" y="27"/>
                    </a:cubicBezTo>
                    <a:cubicBezTo>
                      <a:pt x="32" y="31"/>
                      <a:pt x="32" y="31"/>
                      <a:pt x="32" y="31"/>
                    </a:cubicBezTo>
                    <a:cubicBezTo>
                      <a:pt x="36" y="30"/>
                      <a:pt x="36" y="27"/>
                      <a:pt x="39" y="27"/>
                    </a:cubicBezTo>
                    <a:cubicBezTo>
                      <a:pt x="42" y="27"/>
                      <a:pt x="44" y="28"/>
                      <a:pt x="46" y="29"/>
                    </a:cubicBezTo>
                    <a:cubicBezTo>
                      <a:pt x="44" y="32"/>
                      <a:pt x="44" y="32"/>
                      <a:pt x="44" y="32"/>
                    </a:cubicBezTo>
                    <a:cubicBezTo>
                      <a:pt x="44" y="36"/>
                      <a:pt x="44" y="36"/>
                      <a:pt x="44" y="36"/>
                    </a:cubicBezTo>
                    <a:cubicBezTo>
                      <a:pt x="52" y="36"/>
                      <a:pt x="52" y="36"/>
                      <a:pt x="52" y="36"/>
                    </a:cubicBezTo>
                    <a:cubicBezTo>
                      <a:pt x="52" y="36"/>
                      <a:pt x="52" y="38"/>
                      <a:pt x="52" y="38"/>
                    </a:cubicBezTo>
                    <a:cubicBezTo>
                      <a:pt x="57" y="36"/>
                      <a:pt x="57" y="36"/>
                      <a:pt x="57" y="36"/>
                    </a:cubicBezTo>
                    <a:cubicBezTo>
                      <a:pt x="62" y="37"/>
                      <a:pt x="68" y="37"/>
                      <a:pt x="70" y="36"/>
                    </a:cubicBezTo>
                    <a:cubicBezTo>
                      <a:pt x="70" y="40"/>
                      <a:pt x="69" y="44"/>
                      <a:pt x="69" y="51"/>
                    </a:cubicBezTo>
                    <a:cubicBezTo>
                      <a:pt x="70" y="50"/>
                      <a:pt x="73" y="49"/>
                      <a:pt x="74" y="49"/>
                    </a:cubicBezTo>
                    <a:cubicBezTo>
                      <a:pt x="74" y="53"/>
                      <a:pt x="70" y="54"/>
                      <a:pt x="70" y="56"/>
                    </a:cubicBezTo>
                    <a:cubicBezTo>
                      <a:pt x="70" y="58"/>
                      <a:pt x="73" y="60"/>
                      <a:pt x="73" y="63"/>
                    </a:cubicBezTo>
                    <a:cubicBezTo>
                      <a:pt x="77" y="63"/>
                      <a:pt x="76" y="62"/>
                      <a:pt x="79" y="60"/>
                    </a:cubicBezTo>
                    <a:cubicBezTo>
                      <a:pt x="79" y="66"/>
                      <a:pt x="82" y="65"/>
                      <a:pt x="82" y="70"/>
                    </a:cubicBezTo>
                    <a:cubicBezTo>
                      <a:pt x="82" y="75"/>
                      <a:pt x="79" y="80"/>
                      <a:pt x="75" y="80"/>
                    </a:cubicBezTo>
                    <a:cubicBezTo>
                      <a:pt x="72" y="80"/>
                      <a:pt x="71" y="77"/>
                      <a:pt x="71" y="75"/>
                    </a:cubicBezTo>
                    <a:cubicBezTo>
                      <a:pt x="69" y="75"/>
                      <a:pt x="69" y="74"/>
                      <a:pt x="67" y="74"/>
                    </a:cubicBezTo>
                    <a:cubicBezTo>
                      <a:pt x="64" y="74"/>
                      <a:pt x="66" y="66"/>
                      <a:pt x="63" y="62"/>
                    </a:cubicBezTo>
                    <a:cubicBezTo>
                      <a:pt x="59" y="67"/>
                      <a:pt x="55" y="74"/>
                      <a:pt x="50" y="74"/>
                    </a:cubicBezTo>
                    <a:cubicBezTo>
                      <a:pt x="49" y="74"/>
                      <a:pt x="47" y="75"/>
                      <a:pt x="47" y="74"/>
                    </a:cubicBezTo>
                    <a:cubicBezTo>
                      <a:pt x="47" y="70"/>
                      <a:pt x="51" y="70"/>
                      <a:pt x="52" y="67"/>
                    </a:cubicBezTo>
                    <a:cubicBezTo>
                      <a:pt x="48" y="67"/>
                      <a:pt x="42" y="70"/>
                      <a:pt x="40" y="65"/>
                    </a:cubicBezTo>
                    <a:cubicBezTo>
                      <a:pt x="37" y="66"/>
                      <a:pt x="34" y="67"/>
                      <a:pt x="31" y="67"/>
                    </a:cubicBezTo>
                    <a:cubicBezTo>
                      <a:pt x="25" y="67"/>
                      <a:pt x="23" y="64"/>
                      <a:pt x="18" y="64"/>
                    </a:cubicBezTo>
                    <a:cubicBezTo>
                      <a:pt x="11" y="64"/>
                      <a:pt x="9" y="67"/>
                      <a:pt x="4" y="6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03" name="Freeform 92"/>
              <p:cNvSpPr/>
              <p:nvPr/>
            </p:nvSpPr>
            <p:spPr bwMode="auto">
              <a:xfrm>
                <a:off x="6462313" y="2087748"/>
                <a:ext cx="736868" cy="448168"/>
              </a:xfrm>
              <a:custGeom>
                <a:avLst/>
                <a:gdLst/>
                <a:ahLst/>
                <a:cxnLst>
                  <a:cxn ang="0">
                    <a:pos x="250" y="98"/>
                  </a:cxn>
                  <a:cxn ang="0">
                    <a:pos x="246" y="141"/>
                  </a:cxn>
                  <a:cxn ang="0">
                    <a:pos x="251" y="160"/>
                  </a:cxn>
                  <a:cxn ang="0">
                    <a:pos x="281" y="192"/>
                  </a:cxn>
                  <a:cxn ang="0">
                    <a:pos x="312" y="191"/>
                  </a:cxn>
                  <a:cxn ang="0">
                    <a:pos x="327" y="187"/>
                  </a:cxn>
                  <a:cxn ang="0">
                    <a:pos x="363" y="152"/>
                  </a:cxn>
                  <a:cxn ang="0">
                    <a:pos x="382" y="154"/>
                  </a:cxn>
                  <a:cxn ang="0">
                    <a:pos x="374" y="180"/>
                  </a:cxn>
                  <a:cxn ang="0">
                    <a:pos x="369" y="192"/>
                  </a:cxn>
                  <a:cxn ang="0">
                    <a:pos x="365" y="213"/>
                  </a:cxn>
                  <a:cxn ang="0">
                    <a:pos x="357" y="224"/>
                  </a:cxn>
                  <a:cxn ang="0">
                    <a:pos x="405" y="226"/>
                  </a:cxn>
                  <a:cxn ang="0">
                    <a:pos x="426" y="242"/>
                  </a:cxn>
                  <a:cxn ang="0">
                    <a:pos x="423" y="289"/>
                  </a:cxn>
                  <a:cxn ang="0">
                    <a:pos x="451" y="316"/>
                  </a:cxn>
                  <a:cxn ang="0">
                    <a:pos x="504" y="322"/>
                  </a:cxn>
                  <a:cxn ang="0">
                    <a:pos x="488" y="329"/>
                  </a:cxn>
                  <a:cxn ang="0">
                    <a:pos x="480" y="316"/>
                  </a:cxn>
                  <a:cxn ang="0">
                    <a:pos x="468" y="332"/>
                  </a:cxn>
                  <a:cxn ang="0">
                    <a:pos x="446" y="326"/>
                  </a:cxn>
                  <a:cxn ang="0">
                    <a:pos x="431" y="323"/>
                  </a:cxn>
                  <a:cxn ang="0">
                    <a:pos x="406" y="302"/>
                  </a:cxn>
                  <a:cxn ang="0">
                    <a:pos x="402" y="306"/>
                  </a:cxn>
                  <a:cxn ang="0">
                    <a:pos x="391" y="281"/>
                  </a:cxn>
                  <a:cxn ang="0">
                    <a:pos x="372" y="260"/>
                  </a:cxn>
                  <a:cxn ang="0">
                    <a:pos x="345" y="255"/>
                  </a:cxn>
                  <a:cxn ang="0">
                    <a:pos x="294" y="226"/>
                  </a:cxn>
                  <a:cxn ang="0">
                    <a:pos x="282" y="222"/>
                  </a:cxn>
                  <a:cxn ang="0">
                    <a:pos x="256" y="227"/>
                  </a:cxn>
                  <a:cxn ang="0">
                    <a:pos x="221" y="214"/>
                  </a:cxn>
                  <a:cxn ang="0">
                    <a:pos x="195" y="203"/>
                  </a:cxn>
                  <a:cxn ang="0">
                    <a:pos x="175" y="195"/>
                  </a:cxn>
                  <a:cxn ang="0">
                    <a:pos x="148" y="172"/>
                  </a:cxn>
                  <a:cxn ang="0">
                    <a:pos x="148" y="150"/>
                  </a:cxn>
                  <a:cxn ang="0">
                    <a:pos x="102" y="101"/>
                  </a:cxn>
                  <a:cxn ang="0">
                    <a:pos x="82" y="68"/>
                  </a:cxn>
                  <a:cxn ang="0">
                    <a:pos x="62" y="53"/>
                  </a:cxn>
                  <a:cxn ang="0">
                    <a:pos x="49" y="22"/>
                  </a:cxn>
                  <a:cxn ang="0">
                    <a:pos x="28" y="19"/>
                  </a:cxn>
                  <a:cxn ang="0">
                    <a:pos x="49" y="53"/>
                  </a:cxn>
                  <a:cxn ang="0">
                    <a:pos x="73" y="95"/>
                  </a:cxn>
                  <a:cxn ang="0">
                    <a:pos x="96" y="130"/>
                  </a:cxn>
                  <a:cxn ang="0">
                    <a:pos x="86" y="127"/>
                  </a:cxn>
                  <a:cxn ang="0">
                    <a:pos x="65" y="109"/>
                  </a:cxn>
                  <a:cxn ang="0">
                    <a:pos x="52" y="84"/>
                  </a:cxn>
                  <a:cxn ang="0">
                    <a:pos x="40" y="69"/>
                  </a:cxn>
                  <a:cxn ang="0">
                    <a:pos x="11" y="24"/>
                  </a:cxn>
                  <a:cxn ang="0">
                    <a:pos x="0" y="0"/>
                  </a:cxn>
                  <a:cxn ang="0">
                    <a:pos x="76" y="16"/>
                  </a:cxn>
                  <a:cxn ang="0">
                    <a:pos x="113" y="10"/>
                  </a:cxn>
                  <a:cxn ang="0">
                    <a:pos x="152" y="29"/>
                  </a:cxn>
                  <a:cxn ang="0">
                    <a:pos x="188" y="38"/>
                  </a:cxn>
                  <a:cxn ang="0">
                    <a:pos x="249" y="90"/>
                  </a:cxn>
                  <a:cxn ang="0">
                    <a:pos x="247" y="86"/>
                  </a:cxn>
                </a:cxnLst>
                <a:rect l="0" t="0" r="r" b="b"/>
                <a:pathLst>
                  <a:path w="504" h="338">
                    <a:moveTo>
                      <a:pt x="248" y="91"/>
                    </a:moveTo>
                    <a:cubicBezTo>
                      <a:pt x="249" y="94"/>
                      <a:pt x="250" y="96"/>
                      <a:pt x="250" y="98"/>
                    </a:cubicBezTo>
                    <a:cubicBezTo>
                      <a:pt x="250" y="106"/>
                      <a:pt x="247" y="109"/>
                      <a:pt x="246" y="116"/>
                    </a:cubicBezTo>
                    <a:cubicBezTo>
                      <a:pt x="246" y="141"/>
                      <a:pt x="246" y="141"/>
                      <a:pt x="246" y="141"/>
                    </a:cubicBezTo>
                    <a:cubicBezTo>
                      <a:pt x="245" y="144"/>
                      <a:pt x="248" y="148"/>
                      <a:pt x="249" y="150"/>
                    </a:cubicBezTo>
                    <a:cubicBezTo>
                      <a:pt x="251" y="154"/>
                      <a:pt x="249" y="156"/>
                      <a:pt x="251" y="160"/>
                    </a:cubicBezTo>
                    <a:cubicBezTo>
                      <a:pt x="252" y="164"/>
                      <a:pt x="258" y="170"/>
                      <a:pt x="261" y="173"/>
                    </a:cubicBezTo>
                    <a:cubicBezTo>
                      <a:pt x="269" y="181"/>
                      <a:pt x="269" y="188"/>
                      <a:pt x="281" y="192"/>
                    </a:cubicBezTo>
                    <a:cubicBezTo>
                      <a:pt x="285" y="193"/>
                      <a:pt x="285" y="197"/>
                      <a:pt x="288" y="197"/>
                    </a:cubicBezTo>
                    <a:cubicBezTo>
                      <a:pt x="297" y="197"/>
                      <a:pt x="304" y="191"/>
                      <a:pt x="312" y="191"/>
                    </a:cubicBezTo>
                    <a:cubicBezTo>
                      <a:pt x="317" y="191"/>
                      <a:pt x="319" y="194"/>
                      <a:pt x="321" y="194"/>
                    </a:cubicBezTo>
                    <a:cubicBezTo>
                      <a:pt x="324" y="194"/>
                      <a:pt x="327" y="188"/>
                      <a:pt x="327" y="187"/>
                    </a:cubicBezTo>
                    <a:cubicBezTo>
                      <a:pt x="329" y="181"/>
                      <a:pt x="336" y="176"/>
                      <a:pt x="336" y="169"/>
                    </a:cubicBezTo>
                    <a:cubicBezTo>
                      <a:pt x="336" y="156"/>
                      <a:pt x="351" y="152"/>
                      <a:pt x="363" y="152"/>
                    </a:cubicBezTo>
                    <a:cubicBezTo>
                      <a:pt x="367" y="152"/>
                      <a:pt x="370" y="152"/>
                      <a:pt x="372" y="153"/>
                    </a:cubicBezTo>
                    <a:cubicBezTo>
                      <a:pt x="373" y="154"/>
                      <a:pt x="379" y="154"/>
                      <a:pt x="382" y="154"/>
                    </a:cubicBezTo>
                    <a:cubicBezTo>
                      <a:pt x="382" y="155"/>
                      <a:pt x="382" y="157"/>
                      <a:pt x="382" y="158"/>
                    </a:cubicBezTo>
                    <a:cubicBezTo>
                      <a:pt x="382" y="164"/>
                      <a:pt x="374" y="172"/>
                      <a:pt x="374" y="180"/>
                    </a:cubicBezTo>
                    <a:cubicBezTo>
                      <a:pt x="374" y="188"/>
                      <a:pt x="372" y="191"/>
                      <a:pt x="369" y="195"/>
                    </a:cubicBezTo>
                    <a:cubicBezTo>
                      <a:pt x="369" y="194"/>
                      <a:pt x="369" y="193"/>
                      <a:pt x="369" y="192"/>
                    </a:cubicBezTo>
                    <a:cubicBezTo>
                      <a:pt x="368" y="192"/>
                      <a:pt x="367" y="192"/>
                      <a:pt x="365" y="192"/>
                    </a:cubicBezTo>
                    <a:cubicBezTo>
                      <a:pt x="365" y="197"/>
                      <a:pt x="365" y="207"/>
                      <a:pt x="365" y="213"/>
                    </a:cubicBezTo>
                    <a:cubicBezTo>
                      <a:pt x="365" y="217"/>
                      <a:pt x="360" y="219"/>
                      <a:pt x="357" y="222"/>
                    </a:cubicBezTo>
                    <a:cubicBezTo>
                      <a:pt x="357" y="223"/>
                      <a:pt x="357" y="223"/>
                      <a:pt x="357" y="224"/>
                    </a:cubicBezTo>
                    <a:cubicBezTo>
                      <a:pt x="357" y="227"/>
                      <a:pt x="360" y="229"/>
                      <a:pt x="363" y="229"/>
                    </a:cubicBezTo>
                    <a:cubicBezTo>
                      <a:pt x="377" y="229"/>
                      <a:pt x="389" y="226"/>
                      <a:pt x="405" y="226"/>
                    </a:cubicBezTo>
                    <a:cubicBezTo>
                      <a:pt x="415" y="226"/>
                      <a:pt x="418" y="234"/>
                      <a:pt x="426" y="236"/>
                    </a:cubicBezTo>
                    <a:cubicBezTo>
                      <a:pt x="426" y="238"/>
                      <a:pt x="426" y="240"/>
                      <a:pt x="426" y="242"/>
                    </a:cubicBezTo>
                    <a:cubicBezTo>
                      <a:pt x="426" y="246"/>
                      <a:pt x="425" y="257"/>
                      <a:pt x="423" y="262"/>
                    </a:cubicBezTo>
                    <a:cubicBezTo>
                      <a:pt x="423" y="272"/>
                      <a:pt x="423" y="281"/>
                      <a:pt x="423" y="289"/>
                    </a:cubicBezTo>
                    <a:cubicBezTo>
                      <a:pt x="423" y="298"/>
                      <a:pt x="432" y="302"/>
                      <a:pt x="439" y="306"/>
                    </a:cubicBezTo>
                    <a:cubicBezTo>
                      <a:pt x="444" y="308"/>
                      <a:pt x="444" y="316"/>
                      <a:pt x="451" y="316"/>
                    </a:cubicBezTo>
                    <a:cubicBezTo>
                      <a:pt x="463" y="316"/>
                      <a:pt x="469" y="307"/>
                      <a:pt x="479" y="307"/>
                    </a:cubicBezTo>
                    <a:cubicBezTo>
                      <a:pt x="491" y="307"/>
                      <a:pt x="497" y="316"/>
                      <a:pt x="504" y="322"/>
                    </a:cubicBezTo>
                    <a:cubicBezTo>
                      <a:pt x="503" y="323"/>
                      <a:pt x="494" y="333"/>
                      <a:pt x="493" y="332"/>
                    </a:cubicBezTo>
                    <a:cubicBezTo>
                      <a:pt x="492" y="331"/>
                      <a:pt x="488" y="330"/>
                      <a:pt x="488" y="329"/>
                    </a:cubicBezTo>
                    <a:cubicBezTo>
                      <a:pt x="488" y="327"/>
                      <a:pt x="490" y="326"/>
                      <a:pt x="491" y="324"/>
                    </a:cubicBezTo>
                    <a:cubicBezTo>
                      <a:pt x="486" y="322"/>
                      <a:pt x="484" y="316"/>
                      <a:pt x="480" y="316"/>
                    </a:cubicBezTo>
                    <a:cubicBezTo>
                      <a:pt x="476" y="316"/>
                      <a:pt x="464" y="325"/>
                      <a:pt x="464" y="328"/>
                    </a:cubicBezTo>
                    <a:cubicBezTo>
                      <a:pt x="464" y="330"/>
                      <a:pt x="467" y="331"/>
                      <a:pt x="468" y="332"/>
                    </a:cubicBezTo>
                    <a:cubicBezTo>
                      <a:pt x="467" y="336"/>
                      <a:pt x="465" y="338"/>
                      <a:pt x="461" y="338"/>
                    </a:cubicBezTo>
                    <a:cubicBezTo>
                      <a:pt x="454" y="338"/>
                      <a:pt x="450" y="330"/>
                      <a:pt x="446" y="326"/>
                    </a:cubicBezTo>
                    <a:cubicBezTo>
                      <a:pt x="443" y="323"/>
                      <a:pt x="436" y="326"/>
                      <a:pt x="433" y="326"/>
                    </a:cubicBezTo>
                    <a:cubicBezTo>
                      <a:pt x="432" y="326"/>
                      <a:pt x="431" y="324"/>
                      <a:pt x="431" y="323"/>
                    </a:cubicBezTo>
                    <a:cubicBezTo>
                      <a:pt x="424" y="322"/>
                      <a:pt x="424" y="318"/>
                      <a:pt x="423" y="314"/>
                    </a:cubicBezTo>
                    <a:cubicBezTo>
                      <a:pt x="421" y="311"/>
                      <a:pt x="406" y="302"/>
                      <a:pt x="406" y="302"/>
                    </a:cubicBezTo>
                    <a:cubicBezTo>
                      <a:pt x="405" y="304"/>
                      <a:pt x="405" y="305"/>
                      <a:pt x="406" y="306"/>
                    </a:cubicBezTo>
                    <a:cubicBezTo>
                      <a:pt x="402" y="306"/>
                      <a:pt x="402" y="306"/>
                      <a:pt x="402" y="306"/>
                    </a:cubicBezTo>
                    <a:cubicBezTo>
                      <a:pt x="395" y="302"/>
                      <a:pt x="399" y="296"/>
                      <a:pt x="397" y="289"/>
                    </a:cubicBezTo>
                    <a:cubicBezTo>
                      <a:pt x="396" y="285"/>
                      <a:pt x="394" y="284"/>
                      <a:pt x="391" y="281"/>
                    </a:cubicBezTo>
                    <a:cubicBezTo>
                      <a:pt x="384" y="274"/>
                      <a:pt x="377" y="270"/>
                      <a:pt x="374" y="260"/>
                    </a:cubicBezTo>
                    <a:cubicBezTo>
                      <a:pt x="373" y="260"/>
                      <a:pt x="372" y="260"/>
                      <a:pt x="372" y="260"/>
                    </a:cubicBezTo>
                    <a:cubicBezTo>
                      <a:pt x="368" y="260"/>
                      <a:pt x="366" y="262"/>
                      <a:pt x="363" y="262"/>
                    </a:cubicBezTo>
                    <a:cubicBezTo>
                      <a:pt x="355" y="262"/>
                      <a:pt x="350" y="257"/>
                      <a:pt x="345" y="255"/>
                    </a:cubicBezTo>
                    <a:cubicBezTo>
                      <a:pt x="336" y="251"/>
                      <a:pt x="330" y="253"/>
                      <a:pt x="321" y="248"/>
                    </a:cubicBezTo>
                    <a:cubicBezTo>
                      <a:pt x="308" y="242"/>
                      <a:pt x="306" y="232"/>
                      <a:pt x="294" y="226"/>
                    </a:cubicBezTo>
                    <a:cubicBezTo>
                      <a:pt x="291" y="226"/>
                      <a:pt x="291" y="226"/>
                      <a:pt x="291" y="226"/>
                    </a:cubicBezTo>
                    <a:cubicBezTo>
                      <a:pt x="288" y="224"/>
                      <a:pt x="285" y="222"/>
                      <a:pt x="282" y="222"/>
                    </a:cubicBezTo>
                    <a:cubicBezTo>
                      <a:pt x="274" y="222"/>
                      <a:pt x="272" y="231"/>
                      <a:pt x="265" y="231"/>
                    </a:cubicBezTo>
                    <a:cubicBezTo>
                      <a:pt x="261" y="231"/>
                      <a:pt x="258" y="228"/>
                      <a:pt x="256" y="227"/>
                    </a:cubicBezTo>
                    <a:cubicBezTo>
                      <a:pt x="252" y="225"/>
                      <a:pt x="249" y="226"/>
                      <a:pt x="246" y="226"/>
                    </a:cubicBezTo>
                    <a:cubicBezTo>
                      <a:pt x="241" y="226"/>
                      <a:pt x="226" y="216"/>
                      <a:pt x="221" y="214"/>
                    </a:cubicBezTo>
                    <a:cubicBezTo>
                      <a:pt x="216" y="211"/>
                      <a:pt x="213" y="214"/>
                      <a:pt x="208" y="213"/>
                    </a:cubicBezTo>
                    <a:cubicBezTo>
                      <a:pt x="202" y="211"/>
                      <a:pt x="201" y="206"/>
                      <a:pt x="195" y="203"/>
                    </a:cubicBezTo>
                    <a:cubicBezTo>
                      <a:pt x="189" y="200"/>
                      <a:pt x="186" y="201"/>
                      <a:pt x="180" y="198"/>
                    </a:cubicBezTo>
                    <a:cubicBezTo>
                      <a:pt x="177" y="197"/>
                      <a:pt x="177" y="196"/>
                      <a:pt x="175" y="195"/>
                    </a:cubicBezTo>
                    <a:cubicBezTo>
                      <a:pt x="170" y="190"/>
                      <a:pt x="156" y="187"/>
                      <a:pt x="155" y="181"/>
                    </a:cubicBezTo>
                    <a:cubicBezTo>
                      <a:pt x="151" y="181"/>
                      <a:pt x="148" y="176"/>
                      <a:pt x="148" y="172"/>
                    </a:cubicBezTo>
                    <a:cubicBezTo>
                      <a:pt x="148" y="167"/>
                      <a:pt x="153" y="165"/>
                      <a:pt x="153" y="160"/>
                    </a:cubicBezTo>
                    <a:cubicBezTo>
                      <a:pt x="153" y="154"/>
                      <a:pt x="149" y="153"/>
                      <a:pt x="148" y="150"/>
                    </a:cubicBezTo>
                    <a:cubicBezTo>
                      <a:pt x="143" y="134"/>
                      <a:pt x="128" y="121"/>
                      <a:pt x="118" y="111"/>
                    </a:cubicBezTo>
                    <a:cubicBezTo>
                      <a:pt x="114" y="107"/>
                      <a:pt x="107" y="105"/>
                      <a:pt x="102" y="101"/>
                    </a:cubicBezTo>
                    <a:cubicBezTo>
                      <a:pt x="99" y="97"/>
                      <a:pt x="102" y="93"/>
                      <a:pt x="100" y="88"/>
                    </a:cubicBezTo>
                    <a:cubicBezTo>
                      <a:pt x="96" y="80"/>
                      <a:pt x="82" y="79"/>
                      <a:pt x="82" y="68"/>
                    </a:cubicBezTo>
                    <a:cubicBezTo>
                      <a:pt x="78" y="68"/>
                      <a:pt x="79" y="67"/>
                      <a:pt x="77" y="68"/>
                    </a:cubicBezTo>
                    <a:cubicBezTo>
                      <a:pt x="72" y="63"/>
                      <a:pt x="67" y="58"/>
                      <a:pt x="62" y="53"/>
                    </a:cubicBezTo>
                    <a:cubicBezTo>
                      <a:pt x="58" y="49"/>
                      <a:pt x="60" y="42"/>
                      <a:pt x="56" y="38"/>
                    </a:cubicBezTo>
                    <a:cubicBezTo>
                      <a:pt x="52" y="34"/>
                      <a:pt x="53" y="24"/>
                      <a:pt x="49" y="22"/>
                    </a:cubicBezTo>
                    <a:cubicBezTo>
                      <a:pt x="42" y="19"/>
                      <a:pt x="35" y="19"/>
                      <a:pt x="29" y="13"/>
                    </a:cubicBezTo>
                    <a:cubicBezTo>
                      <a:pt x="27" y="15"/>
                      <a:pt x="28" y="18"/>
                      <a:pt x="28" y="19"/>
                    </a:cubicBezTo>
                    <a:cubicBezTo>
                      <a:pt x="28" y="28"/>
                      <a:pt x="32" y="34"/>
                      <a:pt x="36" y="41"/>
                    </a:cubicBezTo>
                    <a:cubicBezTo>
                      <a:pt x="39" y="48"/>
                      <a:pt x="45" y="48"/>
                      <a:pt x="49" y="53"/>
                    </a:cubicBezTo>
                    <a:cubicBezTo>
                      <a:pt x="55" y="59"/>
                      <a:pt x="56" y="63"/>
                      <a:pt x="58" y="71"/>
                    </a:cubicBezTo>
                    <a:cubicBezTo>
                      <a:pt x="61" y="81"/>
                      <a:pt x="70" y="86"/>
                      <a:pt x="73" y="95"/>
                    </a:cubicBezTo>
                    <a:cubicBezTo>
                      <a:pt x="77" y="106"/>
                      <a:pt x="80" y="117"/>
                      <a:pt x="87" y="122"/>
                    </a:cubicBezTo>
                    <a:cubicBezTo>
                      <a:pt x="91" y="119"/>
                      <a:pt x="96" y="126"/>
                      <a:pt x="96" y="130"/>
                    </a:cubicBezTo>
                    <a:cubicBezTo>
                      <a:pt x="96" y="132"/>
                      <a:pt x="95" y="136"/>
                      <a:pt x="93" y="136"/>
                    </a:cubicBezTo>
                    <a:cubicBezTo>
                      <a:pt x="92" y="136"/>
                      <a:pt x="86" y="129"/>
                      <a:pt x="86" y="127"/>
                    </a:cubicBezTo>
                    <a:cubicBezTo>
                      <a:pt x="78" y="127"/>
                      <a:pt x="74" y="117"/>
                      <a:pt x="69" y="113"/>
                    </a:cubicBezTo>
                    <a:cubicBezTo>
                      <a:pt x="66" y="112"/>
                      <a:pt x="66" y="112"/>
                      <a:pt x="65" y="109"/>
                    </a:cubicBezTo>
                    <a:cubicBezTo>
                      <a:pt x="65" y="98"/>
                      <a:pt x="65" y="98"/>
                      <a:pt x="65" y="98"/>
                    </a:cubicBezTo>
                    <a:cubicBezTo>
                      <a:pt x="60" y="93"/>
                      <a:pt x="56" y="88"/>
                      <a:pt x="52" y="84"/>
                    </a:cubicBezTo>
                    <a:cubicBezTo>
                      <a:pt x="46" y="78"/>
                      <a:pt x="36" y="79"/>
                      <a:pt x="31" y="72"/>
                    </a:cubicBezTo>
                    <a:cubicBezTo>
                      <a:pt x="34" y="72"/>
                      <a:pt x="44" y="74"/>
                      <a:pt x="40" y="69"/>
                    </a:cubicBezTo>
                    <a:cubicBezTo>
                      <a:pt x="34" y="59"/>
                      <a:pt x="26" y="50"/>
                      <a:pt x="19" y="45"/>
                    </a:cubicBezTo>
                    <a:cubicBezTo>
                      <a:pt x="14" y="41"/>
                      <a:pt x="14" y="29"/>
                      <a:pt x="11" y="24"/>
                    </a:cubicBezTo>
                    <a:cubicBezTo>
                      <a:pt x="7" y="16"/>
                      <a:pt x="3" y="13"/>
                      <a:pt x="0" y="3"/>
                    </a:cubicBezTo>
                    <a:cubicBezTo>
                      <a:pt x="0" y="0"/>
                      <a:pt x="0" y="0"/>
                      <a:pt x="0" y="0"/>
                    </a:cubicBezTo>
                    <a:cubicBezTo>
                      <a:pt x="29" y="0"/>
                      <a:pt x="29" y="0"/>
                      <a:pt x="29" y="0"/>
                    </a:cubicBezTo>
                    <a:cubicBezTo>
                      <a:pt x="76" y="16"/>
                      <a:pt x="76" y="16"/>
                      <a:pt x="76" y="16"/>
                    </a:cubicBezTo>
                    <a:cubicBezTo>
                      <a:pt x="113" y="16"/>
                      <a:pt x="113" y="16"/>
                      <a:pt x="113" y="16"/>
                    </a:cubicBezTo>
                    <a:cubicBezTo>
                      <a:pt x="113" y="10"/>
                      <a:pt x="113" y="10"/>
                      <a:pt x="113" y="10"/>
                    </a:cubicBezTo>
                    <a:cubicBezTo>
                      <a:pt x="121" y="10"/>
                      <a:pt x="121" y="10"/>
                      <a:pt x="121" y="10"/>
                    </a:cubicBezTo>
                    <a:cubicBezTo>
                      <a:pt x="136" y="14"/>
                      <a:pt x="145" y="16"/>
                      <a:pt x="152" y="29"/>
                    </a:cubicBezTo>
                    <a:cubicBezTo>
                      <a:pt x="156" y="35"/>
                      <a:pt x="163" y="50"/>
                      <a:pt x="172" y="50"/>
                    </a:cubicBezTo>
                    <a:cubicBezTo>
                      <a:pt x="181" y="50"/>
                      <a:pt x="178" y="38"/>
                      <a:pt x="188" y="38"/>
                    </a:cubicBezTo>
                    <a:cubicBezTo>
                      <a:pt x="214" y="38"/>
                      <a:pt x="213" y="70"/>
                      <a:pt x="227" y="84"/>
                    </a:cubicBezTo>
                    <a:cubicBezTo>
                      <a:pt x="231" y="87"/>
                      <a:pt x="242" y="90"/>
                      <a:pt x="249" y="90"/>
                    </a:cubicBezTo>
                    <a:cubicBezTo>
                      <a:pt x="249" y="89"/>
                      <a:pt x="247" y="87"/>
                      <a:pt x="247" y="86"/>
                    </a:cubicBezTo>
                    <a:cubicBezTo>
                      <a:pt x="247" y="86"/>
                      <a:pt x="247" y="86"/>
                      <a:pt x="247" y="86"/>
                    </a:cubicBezTo>
                    <a:lnTo>
                      <a:pt x="248" y="9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04" name="Freeform 93"/>
              <p:cNvSpPr/>
              <p:nvPr/>
            </p:nvSpPr>
            <p:spPr bwMode="auto">
              <a:xfrm>
                <a:off x="7108595" y="1671141"/>
                <a:ext cx="22647" cy="9468"/>
              </a:xfrm>
              <a:custGeom>
                <a:avLst/>
                <a:gdLst/>
                <a:ahLst/>
                <a:cxnLst>
                  <a:cxn ang="0">
                    <a:pos x="0" y="0"/>
                  </a:cxn>
                  <a:cxn ang="0">
                    <a:pos x="15" y="7"/>
                  </a:cxn>
                  <a:cxn ang="0">
                    <a:pos x="12" y="7"/>
                  </a:cxn>
                  <a:cxn ang="0">
                    <a:pos x="0" y="3"/>
                  </a:cxn>
                  <a:cxn ang="0">
                    <a:pos x="0" y="0"/>
                  </a:cxn>
                </a:cxnLst>
                <a:rect l="0" t="0" r="r" b="b"/>
                <a:pathLst>
                  <a:path w="15" h="8">
                    <a:moveTo>
                      <a:pt x="0" y="0"/>
                    </a:moveTo>
                    <a:cubicBezTo>
                      <a:pt x="7" y="0"/>
                      <a:pt x="15" y="1"/>
                      <a:pt x="15" y="7"/>
                    </a:cubicBezTo>
                    <a:cubicBezTo>
                      <a:pt x="15" y="8"/>
                      <a:pt x="13" y="7"/>
                      <a:pt x="12" y="7"/>
                    </a:cubicBezTo>
                    <a:cubicBezTo>
                      <a:pt x="8" y="7"/>
                      <a:pt x="2" y="5"/>
                      <a:pt x="0" y="3"/>
                    </a:cubicBezTo>
                    <a:cubicBezTo>
                      <a:pt x="0" y="2"/>
                      <a:pt x="0" y="1"/>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05" name="Freeform 94"/>
              <p:cNvSpPr/>
              <p:nvPr/>
            </p:nvSpPr>
            <p:spPr bwMode="auto">
              <a:xfrm>
                <a:off x="6256756" y="1726374"/>
                <a:ext cx="87100" cy="50498"/>
              </a:xfrm>
              <a:custGeom>
                <a:avLst/>
                <a:gdLst/>
                <a:ahLst/>
                <a:cxnLst>
                  <a:cxn ang="0">
                    <a:pos x="0" y="2"/>
                  </a:cxn>
                  <a:cxn ang="0">
                    <a:pos x="6" y="0"/>
                  </a:cxn>
                  <a:cxn ang="0">
                    <a:pos x="18" y="6"/>
                  </a:cxn>
                  <a:cxn ang="0">
                    <a:pos x="59" y="34"/>
                  </a:cxn>
                  <a:cxn ang="0">
                    <a:pos x="59" y="38"/>
                  </a:cxn>
                  <a:cxn ang="0">
                    <a:pos x="55" y="38"/>
                  </a:cxn>
                  <a:cxn ang="0">
                    <a:pos x="22" y="22"/>
                  </a:cxn>
                  <a:cxn ang="0">
                    <a:pos x="27" y="17"/>
                  </a:cxn>
                  <a:cxn ang="0">
                    <a:pos x="4" y="8"/>
                  </a:cxn>
                  <a:cxn ang="0">
                    <a:pos x="8" y="4"/>
                  </a:cxn>
                  <a:cxn ang="0">
                    <a:pos x="2" y="2"/>
                  </a:cxn>
                  <a:cxn ang="0">
                    <a:pos x="0" y="2"/>
                  </a:cxn>
                </a:cxnLst>
                <a:rect l="0" t="0" r="r" b="b"/>
                <a:pathLst>
                  <a:path w="59" h="38">
                    <a:moveTo>
                      <a:pt x="0" y="2"/>
                    </a:moveTo>
                    <a:cubicBezTo>
                      <a:pt x="2" y="1"/>
                      <a:pt x="4" y="0"/>
                      <a:pt x="6" y="0"/>
                    </a:cubicBezTo>
                    <a:cubicBezTo>
                      <a:pt x="11" y="0"/>
                      <a:pt x="15" y="5"/>
                      <a:pt x="18" y="6"/>
                    </a:cubicBezTo>
                    <a:cubicBezTo>
                      <a:pt x="37" y="12"/>
                      <a:pt x="48" y="23"/>
                      <a:pt x="59" y="34"/>
                    </a:cubicBezTo>
                    <a:cubicBezTo>
                      <a:pt x="59" y="38"/>
                      <a:pt x="59" y="38"/>
                      <a:pt x="59" y="38"/>
                    </a:cubicBezTo>
                    <a:cubicBezTo>
                      <a:pt x="58" y="38"/>
                      <a:pt x="56" y="38"/>
                      <a:pt x="55" y="38"/>
                    </a:cubicBezTo>
                    <a:cubicBezTo>
                      <a:pt x="45" y="38"/>
                      <a:pt x="29" y="26"/>
                      <a:pt x="22" y="22"/>
                    </a:cubicBezTo>
                    <a:cubicBezTo>
                      <a:pt x="23" y="19"/>
                      <a:pt x="25" y="19"/>
                      <a:pt x="27" y="17"/>
                    </a:cubicBezTo>
                    <a:cubicBezTo>
                      <a:pt x="18" y="17"/>
                      <a:pt x="6" y="13"/>
                      <a:pt x="4" y="8"/>
                    </a:cubicBezTo>
                    <a:cubicBezTo>
                      <a:pt x="6" y="7"/>
                      <a:pt x="8" y="5"/>
                      <a:pt x="8" y="4"/>
                    </a:cubicBezTo>
                    <a:cubicBezTo>
                      <a:pt x="6" y="3"/>
                      <a:pt x="2" y="2"/>
                      <a:pt x="2" y="2"/>
                    </a:cubicBezTo>
                    <a:lnTo>
                      <a:pt x="0" y="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06" name="Freeform 95"/>
              <p:cNvSpPr/>
              <p:nvPr/>
            </p:nvSpPr>
            <p:spPr bwMode="auto">
              <a:xfrm>
                <a:off x="6171397" y="1652205"/>
                <a:ext cx="31356" cy="39452"/>
              </a:xfrm>
              <a:custGeom>
                <a:avLst/>
                <a:gdLst/>
                <a:ahLst/>
                <a:cxnLst>
                  <a:cxn ang="0">
                    <a:pos x="5" y="12"/>
                  </a:cxn>
                  <a:cxn ang="0">
                    <a:pos x="0" y="4"/>
                  </a:cxn>
                  <a:cxn ang="0">
                    <a:pos x="0" y="0"/>
                  </a:cxn>
                  <a:cxn ang="0">
                    <a:pos x="10" y="3"/>
                  </a:cxn>
                  <a:cxn ang="0">
                    <a:pos x="7" y="8"/>
                  </a:cxn>
                  <a:cxn ang="0">
                    <a:pos x="13" y="3"/>
                  </a:cxn>
                  <a:cxn ang="0">
                    <a:pos x="13" y="12"/>
                  </a:cxn>
                  <a:cxn ang="0">
                    <a:pos x="15" y="18"/>
                  </a:cxn>
                  <a:cxn ang="0">
                    <a:pos x="13" y="22"/>
                  </a:cxn>
                  <a:cxn ang="0">
                    <a:pos x="17" y="30"/>
                  </a:cxn>
                  <a:cxn ang="0">
                    <a:pos x="10" y="22"/>
                  </a:cxn>
                  <a:cxn ang="0">
                    <a:pos x="12" y="17"/>
                  </a:cxn>
                  <a:cxn ang="0">
                    <a:pos x="5" y="12"/>
                  </a:cxn>
                </a:cxnLst>
                <a:rect l="0" t="0" r="r" b="b"/>
                <a:pathLst>
                  <a:path w="21" h="30">
                    <a:moveTo>
                      <a:pt x="5" y="12"/>
                    </a:moveTo>
                    <a:cubicBezTo>
                      <a:pt x="3" y="12"/>
                      <a:pt x="2" y="6"/>
                      <a:pt x="0" y="4"/>
                    </a:cubicBezTo>
                    <a:cubicBezTo>
                      <a:pt x="0" y="0"/>
                      <a:pt x="0" y="0"/>
                      <a:pt x="0" y="0"/>
                    </a:cubicBezTo>
                    <a:cubicBezTo>
                      <a:pt x="4" y="0"/>
                      <a:pt x="6" y="3"/>
                      <a:pt x="10" y="3"/>
                    </a:cubicBezTo>
                    <a:cubicBezTo>
                      <a:pt x="10" y="4"/>
                      <a:pt x="5" y="8"/>
                      <a:pt x="7" y="8"/>
                    </a:cubicBezTo>
                    <a:cubicBezTo>
                      <a:pt x="10" y="8"/>
                      <a:pt x="12" y="5"/>
                      <a:pt x="13" y="3"/>
                    </a:cubicBezTo>
                    <a:cubicBezTo>
                      <a:pt x="14" y="5"/>
                      <a:pt x="13" y="8"/>
                      <a:pt x="13" y="12"/>
                    </a:cubicBezTo>
                    <a:cubicBezTo>
                      <a:pt x="13" y="15"/>
                      <a:pt x="15" y="15"/>
                      <a:pt x="15" y="18"/>
                    </a:cubicBezTo>
                    <a:cubicBezTo>
                      <a:pt x="15" y="19"/>
                      <a:pt x="13" y="20"/>
                      <a:pt x="13" y="22"/>
                    </a:cubicBezTo>
                    <a:cubicBezTo>
                      <a:pt x="13" y="24"/>
                      <a:pt x="21" y="30"/>
                      <a:pt x="17" y="30"/>
                    </a:cubicBezTo>
                    <a:cubicBezTo>
                      <a:pt x="13" y="30"/>
                      <a:pt x="10" y="26"/>
                      <a:pt x="10" y="22"/>
                    </a:cubicBezTo>
                    <a:cubicBezTo>
                      <a:pt x="10" y="19"/>
                      <a:pt x="12" y="18"/>
                      <a:pt x="12" y="17"/>
                    </a:cubicBezTo>
                    <a:cubicBezTo>
                      <a:pt x="9" y="16"/>
                      <a:pt x="8" y="12"/>
                      <a:pt x="5" y="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07" name="Freeform 96"/>
              <p:cNvSpPr/>
              <p:nvPr/>
            </p:nvSpPr>
            <p:spPr bwMode="auto">
              <a:xfrm>
                <a:off x="5777705" y="1563833"/>
                <a:ext cx="38324" cy="23671"/>
              </a:xfrm>
              <a:custGeom>
                <a:avLst/>
                <a:gdLst/>
                <a:ahLst/>
                <a:cxnLst>
                  <a:cxn ang="0">
                    <a:pos x="21" y="0"/>
                  </a:cxn>
                  <a:cxn ang="0">
                    <a:pos x="27" y="0"/>
                  </a:cxn>
                  <a:cxn ang="0">
                    <a:pos x="27" y="6"/>
                  </a:cxn>
                  <a:cxn ang="0">
                    <a:pos x="10" y="18"/>
                  </a:cxn>
                  <a:cxn ang="0">
                    <a:pos x="0" y="12"/>
                  </a:cxn>
                  <a:cxn ang="0">
                    <a:pos x="0" y="7"/>
                  </a:cxn>
                  <a:cxn ang="0">
                    <a:pos x="21" y="0"/>
                  </a:cxn>
                </a:cxnLst>
                <a:rect l="0" t="0" r="r" b="b"/>
                <a:pathLst>
                  <a:path w="27" h="18">
                    <a:moveTo>
                      <a:pt x="21" y="0"/>
                    </a:moveTo>
                    <a:cubicBezTo>
                      <a:pt x="25" y="0"/>
                      <a:pt x="25" y="0"/>
                      <a:pt x="27" y="0"/>
                    </a:cubicBezTo>
                    <a:cubicBezTo>
                      <a:pt x="27" y="6"/>
                      <a:pt x="27" y="6"/>
                      <a:pt x="27" y="6"/>
                    </a:cubicBezTo>
                    <a:cubicBezTo>
                      <a:pt x="19" y="10"/>
                      <a:pt x="16" y="13"/>
                      <a:pt x="10" y="18"/>
                    </a:cubicBezTo>
                    <a:cubicBezTo>
                      <a:pt x="6" y="15"/>
                      <a:pt x="3" y="15"/>
                      <a:pt x="0" y="12"/>
                    </a:cubicBezTo>
                    <a:cubicBezTo>
                      <a:pt x="0" y="7"/>
                      <a:pt x="0" y="7"/>
                      <a:pt x="0" y="7"/>
                    </a:cubicBezTo>
                    <a:cubicBezTo>
                      <a:pt x="8" y="5"/>
                      <a:pt x="14" y="0"/>
                      <a:pt x="2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08" name="Freeform 97"/>
              <p:cNvSpPr/>
              <p:nvPr/>
            </p:nvSpPr>
            <p:spPr bwMode="auto">
              <a:xfrm>
                <a:off x="7432607" y="1738998"/>
                <a:ext cx="47034" cy="22093"/>
              </a:xfrm>
              <a:custGeom>
                <a:avLst/>
                <a:gdLst/>
                <a:ahLst/>
                <a:cxnLst>
                  <a:cxn ang="0">
                    <a:pos x="26" y="17"/>
                  </a:cxn>
                  <a:cxn ang="0">
                    <a:pos x="32" y="14"/>
                  </a:cxn>
                  <a:cxn ang="0">
                    <a:pos x="0" y="3"/>
                  </a:cxn>
                  <a:cxn ang="0">
                    <a:pos x="26" y="17"/>
                  </a:cxn>
                </a:cxnLst>
                <a:rect l="0" t="0" r="r" b="b"/>
                <a:pathLst>
                  <a:path w="32" h="17">
                    <a:moveTo>
                      <a:pt x="26" y="17"/>
                    </a:moveTo>
                    <a:cubicBezTo>
                      <a:pt x="29" y="17"/>
                      <a:pt x="30" y="16"/>
                      <a:pt x="32" y="14"/>
                    </a:cubicBezTo>
                    <a:cubicBezTo>
                      <a:pt x="22" y="9"/>
                      <a:pt x="14" y="0"/>
                      <a:pt x="0" y="3"/>
                    </a:cubicBezTo>
                    <a:cubicBezTo>
                      <a:pt x="6" y="7"/>
                      <a:pt x="18" y="17"/>
                      <a:pt x="26" y="1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09" name="Freeform 98"/>
              <p:cNvSpPr/>
              <p:nvPr/>
            </p:nvSpPr>
            <p:spPr bwMode="auto">
              <a:xfrm>
                <a:off x="7436092" y="1805277"/>
                <a:ext cx="34840" cy="20515"/>
              </a:xfrm>
              <a:custGeom>
                <a:avLst/>
                <a:gdLst/>
                <a:ahLst/>
                <a:cxnLst>
                  <a:cxn ang="0">
                    <a:pos x="1" y="0"/>
                  </a:cxn>
                  <a:cxn ang="0">
                    <a:pos x="11" y="7"/>
                  </a:cxn>
                  <a:cxn ang="0">
                    <a:pos x="24" y="7"/>
                  </a:cxn>
                  <a:cxn ang="0">
                    <a:pos x="24" y="10"/>
                  </a:cxn>
                  <a:cxn ang="0">
                    <a:pos x="19" y="15"/>
                  </a:cxn>
                  <a:cxn ang="0">
                    <a:pos x="0" y="3"/>
                  </a:cxn>
                  <a:cxn ang="0">
                    <a:pos x="1" y="0"/>
                  </a:cxn>
                </a:cxnLst>
                <a:rect l="0" t="0" r="r" b="b"/>
                <a:pathLst>
                  <a:path w="24" h="15">
                    <a:moveTo>
                      <a:pt x="1" y="0"/>
                    </a:moveTo>
                    <a:cubicBezTo>
                      <a:pt x="4" y="4"/>
                      <a:pt x="7" y="6"/>
                      <a:pt x="11" y="7"/>
                    </a:cubicBezTo>
                    <a:cubicBezTo>
                      <a:pt x="24" y="7"/>
                      <a:pt x="24" y="7"/>
                      <a:pt x="24" y="7"/>
                    </a:cubicBezTo>
                    <a:cubicBezTo>
                      <a:pt x="24" y="8"/>
                      <a:pt x="24" y="9"/>
                      <a:pt x="24" y="10"/>
                    </a:cubicBezTo>
                    <a:cubicBezTo>
                      <a:pt x="24" y="12"/>
                      <a:pt x="20" y="15"/>
                      <a:pt x="19" y="15"/>
                    </a:cubicBezTo>
                    <a:cubicBezTo>
                      <a:pt x="16" y="15"/>
                      <a:pt x="0" y="6"/>
                      <a:pt x="0" y="3"/>
                    </a:cubicBezTo>
                    <a:cubicBezTo>
                      <a:pt x="0" y="2"/>
                      <a:pt x="0" y="0"/>
                      <a:pt x="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10" name="Freeform 99"/>
              <p:cNvSpPr/>
              <p:nvPr/>
            </p:nvSpPr>
            <p:spPr bwMode="auto">
              <a:xfrm>
                <a:off x="7488352" y="1805277"/>
                <a:ext cx="24388" cy="26827"/>
              </a:xfrm>
              <a:custGeom>
                <a:avLst/>
                <a:gdLst/>
                <a:ahLst/>
                <a:cxnLst>
                  <a:cxn ang="0">
                    <a:pos x="17" y="12"/>
                  </a:cxn>
                  <a:cxn ang="0">
                    <a:pos x="17" y="15"/>
                  </a:cxn>
                  <a:cxn ang="0">
                    <a:pos x="7" y="20"/>
                  </a:cxn>
                  <a:cxn ang="0">
                    <a:pos x="0" y="15"/>
                  </a:cxn>
                  <a:cxn ang="0">
                    <a:pos x="10" y="0"/>
                  </a:cxn>
                  <a:cxn ang="0">
                    <a:pos x="14" y="5"/>
                  </a:cxn>
                  <a:cxn ang="0">
                    <a:pos x="17" y="12"/>
                  </a:cxn>
                </a:cxnLst>
                <a:rect l="0" t="0" r="r" b="b"/>
                <a:pathLst>
                  <a:path w="17" h="20">
                    <a:moveTo>
                      <a:pt x="17" y="12"/>
                    </a:moveTo>
                    <a:cubicBezTo>
                      <a:pt x="17" y="12"/>
                      <a:pt x="17" y="14"/>
                      <a:pt x="17" y="15"/>
                    </a:cubicBezTo>
                    <a:cubicBezTo>
                      <a:pt x="17" y="18"/>
                      <a:pt x="12" y="20"/>
                      <a:pt x="7" y="20"/>
                    </a:cubicBezTo>
                    <a:cubicBezTo>
                      <a:pt x="3" y="20"/>
                      <a:pt x="0" y="18"/>
                      <a:pt x="0" y="15"/>
                    </a:cubicBezTo>
                    <a:cubicBezTo>
                      <a:pt x="0" y="13"/>
                      <a:pt x="6" y="2"/>
                      <a:pt x="10" y="0"/>
                    </a:cubicBezTo>
                    <a:cubicBezTo>
                      <a:pt x="11" y="2"/>
                      <a:pt x="14" y="3"/>
                      <a:pt x="14" y="5"/>
                    </a:cubicBezTo>
                    <a:cubicBezTo>
                      <a:pt x="14" y="9"/>
                      <a:pt x="7" y="12"/>
                      <a:pt x="17" y="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11" name="Freeform 100"/>
              <p:cNvSpPr/>
              <p:nvPr/>
            </p:nvSpPr>
            <p:spPr bwMode="auto">
              <a:xfrm>
                <a:off x="5547761" y="1500712"/>
                <a:ext cx="29614" cy="12625"/>
              </a:xfrm>
              <a:custGeom>
                <a:avLst/>
                <a:gdLst/>
                <a:ahLst/>
                <a:cxnLst>
                  <a:cxn ang="0">
                    <a:pos x="6" y="4"/>
                  </a:cxn>
                  <a:cxn ang="0">
                    <a:pos x="13" y="1"/>
                  </a:cxn>
                  <a:cxn ang="0">
                    <a:pos x="20" y="9"/>
                  </a:cxn>
                  <a:cxn ang="0">
                    <a:pos x="5" y="9"/>
                  </a:cxn>
                  <a:cxn ang="0">
                    <a:pos x="0" y="4"/>
                  </a:cxn>
                  <a:cxn ang="0">
                    <a:pos x="6" y="4"/>
                  </a:cxn>
                </a:cxnLst>
                <a:rect l="0" t="0" r="r" b="b"/>
                <a:pathLst>
                  <a:path w="20" h="9">
                    <a:moveTo>
                      <a:pt x="6" y="4"/>
                    </a:moveTo>
                    <a:cubicBezTo>
                      <a:pt x="8" y="0"/>
                      <a:pt x="10" y="1"/>
                      <a:pt x="13" y="1"/>
                    </a:cubicBezTo>
                    <a:cubicBezTo>
                      <a:pt x="18" y="1"/>
                      <a:pt x="19" y="4"/>
                      <a:pt x="20" y="9"/>
                    </a:cubicBezTo>
                    <a:cubicBezTo>
                      <a:pt x="5" y="9"/>
                      <a:pt x="5" y="9"/>
                      <a:pt x="5" y="9"/>
                    </a:cubicBezTo>
                    <a:cubicBezTo>
                      <a:pt x="3" y="7"/>
                      <a:pt x="1" y="6"/>
                      <a:pt x="0" y="4"/>
                    </a:cubicBezTo>
                    <a:lnTo>
                      <a:pt x="6" y="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12" name="Freeform 36"/>
              <p:cNvSpPr/>
              <p:nvPr/>
            </p:nvSpPr>
            <p:spPr bwMode="auto">
              <a:xfrm>
                <a:off x="1465057" y="1567026"/>
                <a:ext cx="29614" cy="39452"/>
              </a:xfrm>
              <a:custGeom>
                <a:avLst/>
                <a:gdLst/>
                <a:ahLst/>
                <a:cxnLst>
                  <a:cxn ang="0">
                    <a:pos x="3" y="27"/>
                  </a:cxn>
                  <a:cxn ang="0">
                    <a:pos x="9" y="21"/>
                  </a:cxn>
                  <a:cxn ang="0">
                    <a:pos x="0" y="14"/>
                  </a:cxn>
                  <a:cxn ang="0">
                    <a:pos x="9" y="0"/>
                  </a:cxn>
                  <a:cxn ang="0">
                    <a:pos x="20" y="12"/>
                  </a:cxn>
                  <a:cxn ang="0">
                    <a:pos x="6" y="30"/>
                  </a:cxn>
                  <a:cxn ang="0">
                    <a:pos x="0" y="27"/>
                  </a:cxn>
                  <a:cxn ang="0">
                    <a:pos x="2" y="25"/>
                  </a:cxn>
                  <a:cxn ang="0">
                    <a:pos x="3" y="27"/>
                  </a:cxn>
                </a:cxnLst>
                <a:rect l="0" t="0" r="r" b="b"/>
                <a:pathLst>
                  <a:path w="20" h="30">
                    <a:moveTo>
                      <a:pt x="3" y="27"/>
                    </a:moveTo>
                    <a:cubicBezTo>
                      <a:pt x="6" y="26"/>
                      <a:pt x="9" y="23"/>
                      <a:pt x="9" y="21"/>
                    </a:cubicBezTo>
                    <a:cubicBezTo>
                      <a:pt x="5" y="20"/>
                      <a:pt x="0" y="16"/>
                      <a:pt x="0" y="14"/>
                    </a:cubicBezTo>
                    <a:cubicBezTo>
                      <a:pt x="0" y="12"/>
                      <a:pt x="5" y="0"/>
                      <a:pt x="9" y="0"/>
                    </a:cubicBezTo>
                    <a:cubicBezTo>
                      <a:pt x="17" y="0"/>
                      <a:pt x="18" y="4"/>
                      <a:pt x="20" y="12"/>
                    </a:cubicBezTo>
                    <a:cubicBezTo>
                      <a:pt x="12" y="14"/>
                      <a:pt x="16" y="30"/>
                      <a:pt x="6" y="30"/>
                    </a:cubicBezTo>
                    <a:cubicBezTo>
                      <a:pt x="3" y="30"/>
                      <a:pt x="1" y="27"/>
                      <a:pt x="0" y="27"/>
                    </a:cubicBezTo>
                    <a:cubicBezTo>
                      <a:pt x="1" y="26"/>
                      <a:pt x="2" y="25"/>
                      <a:pt x="2" y="25"/>
                    </a:cubicBezTo>
                    <a:lnTo>
                      <a:pt x="3" y="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13" name="Freeform 24"/>
              <p:cNvSpPr/>
              <p:nvPr/>
            </p:nvSpPr>
            <p:spPr bwMode="auto">
              <a:xfrm>
                <a:off x="1094011" y="1533887"/>
                <a:ext cx="708995" cy="459215"/>
              </a:xfrm>
              <a:custGeom>
                <a:avLst/>
                <a:gdLst/>
                <a:ahLst/>
                <a:cxnLst>
                  <a:cxn ang="0">
                    <a:pos x="473" y="233"/>
                  </a:cxn>
                  <a:cxn ang="0">
                    <a:pos x="470" y="273"/>
                  </a:cxn>
                  <a:cxn ang="0">
                    <a:pos x="427" y="274"/>
                  </a:cxn>
                  <a:cxn ang="0">
                    <a:pos x="401" y="283"/>
                  </a:cxn>
                  <a:cxn ang="0">
                    <a:pos x="403" y="303"/>
                  </a:cxn>
                  <a:cxn ang="0">
                    <a:pos x="413" y="322"/>
                  </a:cxn>
                  <a:cxn ang="0">
                    <a:pos x="401" y="319"/>
                  </a:cxn>
                  <a:cxn ang="0">
                    <a:pos x="397" y="336"/>
                  </a:cxn>
                  <a:cxn ang="0">
                    <a:pos x="382" y="315"/>
                  </a:cxn>
                  <a:cxn ang="0">
                    <a:pos x="358" y="278"/>
                  </a:cxn>
                  <a:cxn ang="0">
                    <a:pos x="329" y="238"/>
                  </a:cxn>
                  <a:cxn ang="0">
                    <a:pos x="289" y="213"/>
                  </a:cxn>
                  <a:cxn ang="0">
                    <a:pos x="270" y="212"/>
                  </a:cxn>
                  <a:cxn ang="0">
                    <a:pos x="289" y="244"/>
                  </a:cxn>
                  <a:cxn ang="0">
                    <a:pos x="315" y="264"/>
                  </a:cxn>
                  <a:cxn ang="0">
                    <a:pos x="330" y="283"/>
                  </a:cxn>
                  <a:cxn ang="0">
                    <a:pos x="323" y="305"/>
                  </a:cxn>
                  <a:cxn ang="0">
                    <a:pos x="316" y="303"/>
                  </a:cxn>
                  <a:cxn ang="0">
                    <a:pos x="291" y="273"/>
                  </a:cxn>
                  <a:cxn ang="0">
                    <a:pos x="229" y="223"/>
                  </a:cxn>
                  <a:cxn ang="0">
                    <a:pos x="168" y="237"/>
                  </a:cxn>
                  <a:cxn ang="0">
                    <a:pos x="135" y="272"/>
                  </a:cxn>
                  <a:cxn ang="0">
                    <a:pos x="101" y="326"/>
                  </a:cxn>
                  <a:cxn ang="0">
                    <a:pos x="72" y="338"/>
                  </a:cxn>
                  <a:cxn ang="0">
                    <a:pos x="10" y="334"/>
                  </a:cxn>
                  <a:cxn ang="0">
                    <a:pos x="0" y="306"/>
                  </a:cxn>
                  <a:cxn ang="0">
                    <a:pos x="4" y="246"/>
                  </a:cxn>
                  <a:cxn ang="0">
                    <a:pos x="48" y="235"/>
                  </a:cxn>
                  <a:cxn ang="0">
                    <a:pos x="89" y="240"/>
                  </a:cxn>
                  <a:cxn ang="0">
                    <a:pos x="105" y="206"/>
                  </a:cxn>
                  <a:cxn ang="0">
                    <a:pos x="103" y="193"/>
                  </a:cxn>
                  <a:cxn ang="0">
                    <a:pos x="60" y="163"/>
                  </a:cxn>
                  <a:cxn ang="0">
                    <a:pos x="88" y="157"/>
                  </a:cxn>
                  <a:cxn ang="0">
                    <a:pos x="96" y="143"/>
                  </a:cxn>
                  <a:cxn ang="0">
                    <a:pos x="114" y="145"/>
                  </a:cxn>
                  <a:cxn ang="0">
                    <a:pos x="147" y="118"/>
                  </a:cxn>
                  <a:cxn ang="0">
                    <a:pos x="176" y="89"/>
                  </a:cxn>
                  <a:cxn ang="0">
                    <a:pos x="208" y="73"/>
                  </a:cxn>
                  <a:cxn ang="0">
                    <a:pos x="225" y="54"/>
                  </a:cxn>
                  <a:cxn ang="0">
                    <a:pos x="245" y="5"/>
                  </a:cxn>
                  <a:cxn ang="0">
                    <a:pos x="251" y="25"/>
                  </a:cxn>
                  <a:cxn ang="0">
                    <a:pos x="240" y="54"/>
                  </a:cxn>
                  <a:cxn ang="0">
                    <a:pos x="254" y="66"/>
                  </a:cxn>
                  <a:cxn ang="0">
                    <a:pos x="289" y="68"/>
                  </a:cxn>
                  <a:cxn ang="0">
                    <a:pos x="333" y="50"/>
                  </a:cxn>
                  <a:cxn ang="0">
                    <a:pos x="378" y="55"/>
                  </a:cxn>
                  <a:cxn ang="0">
                    <a:pos x="408" y="95"/>
                  </a:cxn>
                  <a:cxn ang="0">
                    <a:pos x="399" y="153"/>
                  </a:cxn>
                  <a:cxn ang="0">
                    <a:pos x="470" y="180"/>
                  </a:cxn>
                  <a:cxn ang="0">
                    <a:pos x="474" y="204"/>
                  </a:cxn>
                  <a:cxn ang="0">
                    <a:pos x="476" y="216"/>
                  </a:cxn>
                </a:cxnLst>
                <a:rect l="0" t="0" r="r" b="b"/>
                <a:pathLst>
                  <a:path w="485" h="347">
                    <a:moveTo>
                      <a:pt x="476" y="216"/>
                    </a:moveTo>
                    <a:cubicBezTo>
                      <a:pt x="474" y="223"/>
                      <a:pt x="475" y="219"/>
                      <a:pt x="473" y="222"/>
                    </a:cubicBezTo>
                    <a:cubicBezTo>
                      <a:pt x="473" y="233"/>
                      <a:pt x="473" y="233"/>
                      <a:pt x="473" y="233"/>
                    </a:cubicBezTo>
                    <a:cubicBezTo>
                      <a:pt x="469" y="238"/>
                      <a:pt x="461" y="246"/>
                      <a:pt x="461" y="253"/>
                    </a:cubicBezTo>
                    <a:cubicBezTo>
                      <a:pt x="461" y="261"/>
                      <a:pt x="473" y="268"/>
                      <a:pt x="476" y="272"/>
                    </a:cubicBezTo>
                    <a:cubicBezTo>
                      <a:pt x="474" y="273"/>
                      <a:pt x="472" y="273"/>
                      <a:pt x="470" y="273"/>
                    </a:cubicBezTo>
                    <a:cubicBezTo>
                      <a:pt x="466" y="275"/>
                      <a:pt x="463" y="273"/>
                      <a:pt x="459" y="275"/>
                    </a:cubicBezTo>
                    <a:cubicBezTo>
                      <a:pt x="453" y="277"/>
                      <a:pt x="452" y="283"/>
                      <a:pt x="446" y="283"/>
                    </a:cubicBezTo>
                    <a:cubicBezTo>
                      <a:pt x="439" y="283"/>
                      <a:pt x="435" y="274"/>
                      <a:pt x="427" y="274"/>
                    </a:cubicBezTo>
                    <a:cubicBezTo>
                      <a:pt x="420" y="274"/>
                      <a:pt x="419" y="278"/>
                      <a:pt x="413" y="280"/>
                    </a:cubicBezTo>
                    <a:cubicBezTo>
                      <a:pt x="414" y="284"/>
                      <a:pt x="414" y="286"/>
                      <a:pt x="413" y="290"/>
                    </a:cubicBezTo>
                    <a:cubicBezTo>
                      <a:pt x="406" y="290"/>
                      <a:pt x="405" y="283"/>
                      <a:pt x="401" y="283"/>
                    </a:cubicBezTo>
                    <a:cubicBezTo>
                      <a:pt x="399" y="283"/>
                      <a:pt x="397" y="286"/>
                      <a:pt x="397" y="288"/>
                    </a:cubicBezTo>
                    <a:cubicBezTo>
                      <a:pt x="405" y="298"/>
                      <a:pt x="405" y="298"/>
                      <a:pt x="405" y="298"/>
                    </a:cubicBezTo>
                    <a:cubicBezTo>
                      <a:pt x="405" y="300"/>
                      <a:pt x="403" y="302"/>
                      <a:pt x="403" y="303"/>
                    </a:cubicBezTo>
                    <a:cubicBezTo>
                      <a:pt x="403" y="304"/>
                      <a:pt x="415" y="315"/>
                      <a:pt x="419" y="315"/>
                    </a:cubicBezTo>
                    <a:cubicBezTo>
                      <a:pt x="419" y="317"/>
                      <a:pt x="420" y="318"/>
                      <a:pt x="420" y="319"/>
                    </a:cubicBezTo>
                    <a:cubicBezTo>
                      <a:pt x="418" y="321"/>
                      <a:pt x="414" y="319"/>
                      <a:pt x="413" y="322"/>
                    </a:cubicBezTo>
                    <a:cubicBezTo>
                      <a:pt x="412" y="322"/>
                      <a:pt x="412" y="322"/>
                      <a:pt x="412" y="322"/>
                    </a:cubicBezTo>
                    <a:cubicBezTo>
                      <a:pt x="407" y="321"/>
                      <a:pt x="403" y="317"/>
                      <a:pt x="401" y="315"/>
                    </a:cubicBezTo>
                    <a:cubicBezTo>
                      <a:pt x="401" y="319"/>
                      <a:pt x="401" y="319"/>
                      <a:pt x="401" y="319"/>
                    </a:cubicBezTo>
                    <a:cubicBezTo>
                      <a:pt x="402" y="321"/>
                      <a:pt x="403" y="323"/>
                      <a:pt x="403" y="326"/>
                    </a:cubicBezTo>
                    <a:cubicBezTo>
                      <a:pt x="403" y="329"/>
                      <a:pt x="399" y="334"/>
                      <a:pt x="403" y="336"/>
                    </a:cubicBezTo>
                    <a:cubicBezTo>
                      <a:pt x="401" y="336"/>
                      <a:pt x="397" y="336"/>
                      <a:pt x="397" y="336"/>
                    </a:cubicBezTo>
                    <a:cubicBezTo>
                      <a:pt x="390" y="336"/>
                      <a:pt x="384" y="329"/>
                      <a:pt x="384" y="322"/>
                    </a:cubicBezTo>
                    <a:cubicBezTo>
                      <a:pt x="384" y="319"/>
                      <a:pt x="388" y="317"/>
                      <a:pt x="390" y="315"/>
                    </a:cubicBezTo>
                    <a:cubicBezTo>
                      <a:pt x="387" y="315"/>
                      <a:pt x="385" y="315"/>
                      <a:pt x="382" y="315"/>
                    </a:cubicBezTo>
                    <a:cubicBezTo>
                      <a:pt x="380" y="315"/>
                      <a:pt x="379" y="311"/>
                      <a:pt x="379" y="310"/>
                    </a:cubicBezTo>
                    <a:cubicBezTo>
                      <a:pt x="378" y="304"/>
                      <a:pt x="374" y="300"/>
                      <a:pt x="370" y="296"/>
                    </a:cubicBezTo>
                    <a:cubicBezTo>
                      <a:pt x="365" y="291"/>
                      <a:pt x="358" y="287"/>
                      <a:pt x="358" y="278"/>
                    </a:cubicBezTo>
                    <a:cubicBezTo>
                      <a:pt x="358" y="272"/>
                      <a:pt x="358" y="270"/>
                      <a:pt x="358" y="266"/>
                    </a:cubicBezTo>
                    <a:cubicBezTo>
                      <a:pt x="358" y="260"/>
                      <a:pt x="348" y="251"/>
                      <a:pt x="342" y="248"/>
                    </a:cubicBezTo>
                    <a:cubicBezTo>
                      <a:pt x="336" y="245"/>
                      <a:pt x="329" y="244"/>
                      <a:pt x="329" y="238"/>
                    </a:cubicBezTo>
                    <a:cubicBezTo>
                      <a:pt x="326" y="238"/>
                      <a:pt x="325" y="238"/>
                      <a:pt x="323" y="238"/>
                    </a:cubicBezTo>
                    <a:cubicBezTo>
                      <a:pt x="313" y="238"/>
                      <a:pt x="302" y="223"/>
                      <a:pt x="302" y="213"/>
                    </a:cubicBezTo>
                    <a:cubicBezTo>
                      <a:pt x="297" y="213"/>
                      <a:pt x="293" y="213"/>
                      <a:pt x="289" y="213"/>
                    </a:cubicBezTo>
                    <a:cubicBezTo>
                      <a:pt x="283" y="213"/>
                      <a:pt x="285" y="204"/>
                      <a:pt x="283" y="201"/>
                    </a:cubicBezTo>
                    <a:cubicBezTo>
                      <a:pt x="278" y="204"/>
                      <a:pt x="268" y="204"/>
                      <a:pt x="268" y="209"/>
                    </a:cubicBezTo>
                    <a:cubicBezTo>
                      <a:pt x="268" y="210"/>
                      <a:pt x="270" y="212"/>
                      <a:pt x="270" y="212"/>
                    </a:cubicBezTo>
                    <a:cubicBezTo>
                      <a:pt x="270" y="214"/>
                      <a:pt x="269" y="217"/>
                      <a:pt x="269" y="220"/>
                    </a:cubicBezTo>
                    <a:cubicBezTo>
                      <a:pt x="269" y="226"/>
                      <a:pt x="273" y="229"/>
                      <a:pt x="278" y="231"/>
                    </a:cubicBezTo>
                    <a:cubicBezTo>
                      <a:pt x="285" y="233"/>
                      <a:pt x="288" y="240"/>
                      <a:pt x="289" y="244"/>
                    </a:cubicBezTo>
                    <a:cubicBezTo>
                      <a:pt x="291" y="250"/>
                      <a:pt x="294" y="257"/>
                      <a:pt x="298" y="259"/>
                    </a:cubicBezTo>
                    <a:cubicBezTo>
                      <a:pt x="304" y="262"/>
                      <a:pt x="309" y="260"/>
                      <a:pt x="315" y="260"/>
                    </a:cubicBezTo>
                    <a:cubicBezTo>
                      <a:pt x="315" y="261"/>
                      <a:pt x="315" y="263"/>
                      <a:pt x="315" y="264"/>
                    </a:cubicBezTo>
                    <a:cubicBezTo>
                      <a:pt x="313" y="269"/>
                      <a:pt x="323" y="271"/>
                      <a:pt x="326" y="272"/>
                    </a:cubicBezTo>
                    <a:cubicBezTo>
                      <a:pt x="335" y="277"/>
                      <a:pt x="345" y="280"/>
                      <a:pt x="344" y="290"/>
                    </a:cubicBezTo>
                    <a:cubicBezTo>
                      <a:pt x="340" y="289"/>
                      <a:pt x="337" y="283"/>
                      <a:pt x="330" y="283"/>
                    </a:cubicBezTo>
                    <a:cubicBezTo>
                      <a:pt x="325" y="283"/>
                      <a:pt x="320" y="286"/>
                      <a:pt x="320" y="290"/>
                    </a:cubicBezTo>
                    <a:cubicBezTo>
                      <a:pt x="320" y="296"/>
                      <a:pt x="328" y="297"/>
                      <a:pt x="328" y="303"/>
                    </a:cubicBezTo>
                    <a:cubicBezTo>
                      <a:pt x="328" y="305"/>
                      <a:pt x="323" y="305"/>
                      <a:pt x="323" y="305"/>
                    </a:cubicBezTo>
                    <a:cubicBezTo>
                      <a:pt x="319" y="309"/>
                      <a:pt x="319" y="318"/>
                      <a:pt x="313" y="318"/>
                    </a:cubicBezTo>
                    <a:cubicBezTo>
                      <a:pt x="310" y="318"/>
                      <a:pt x="308" y="317"/>
                      <a:pt x="308" y="315"/>
                    </a:cubicBezTo>
                    <a:cubicBezTo>
                      <a:pt x="314" y="315"/>
                      <a:pt x="316" y="309"/>
                      <a:pt x="316" y="303"/>
                    </a:cubicBezTo>
                    <a:cubicBezTo>
                      <a:pt x="316" y="297"/>
                      <a:pt x="312" y="295"/>
                      <a:pt x="311" y="291"/>
                    </a:cubicBezTo>
                    <a:cubicBezTo>
                      <a:pt x="310" y="291"/>
                      <a:pt x="300" y="281"/>
                      <a:pt x="299" y="278"/>
                    </a:cubicBezTo>
                    <a:cubicBezTo>
                      <a:pt x="297" y="278"/>
                      <a:pt x="291" y="276"/>
                      <a:pt x="291" y="273"/>
                    </a:cubicBezTo>
                    <a:cubicBezTo>
                      <a:pt x="277" y="270"/>
                      <a:pt x="274" y="266"/>
                      <a:pt x="266" y="259"/>
                    </a:cubicBezTo>
                    <a:cubicBezTo>
                      <a:pt x="263" y="256"/>
                      <a:pt x="257" y="254"/>
                      <a:pt x="256" y="251"/>
                    </a:cubicBezTo>
                    <a:cubicBezTo>
                      <a:pt x="248" y="241"/>
                      <a:pt x="245" y="223"/>
                      <a:pt x="229" y="223"/>
                    </a:cubicBezTo>
                    <a:cubicBezTo>
                      <a:pt x="221" y="223"/>
                      <a:pt x="220" y="228"/>
                      <a:pt x="216" y="230"/>
                    </a:cubicBezTo>
                    <a:cubicBezTo>
                      <a:pt x="208" y="234"/>
                      <a:pt x="202" y="242"/>
                      <a:pt x="192" y="242"/>
                    </a:cubicBezTo>
                    <a:cubicBezTo>
                      <a:pt x="183" y="242"/>
                      <a:pt x="177" y="237"/>
                      <a:pt x="168" y="237"/>
                    </a:cubicBezTo>
                    <a:cubicBezTo>
                      <a:pt x="161" y="237"/>
                      <a:pt x="154" y="242"/>
                      <a:pt x="154" y="248"/>
                    </a:cubicBezTo>
                    <a:cubicBezTo>
                      <a:pt x="157" y="258"/>
                      <a:pt x="157" y="258"/>
                      <a:pt x="157" y="258"/>
                    </a:cubicBezTo>
                    <a:cubicBezTo>
                      <a:pt x="154" y="267"/>
                      <a:pt x="144" y="270"/>
                      <a:pt x="135" y="272"/>
                    </a:cubicBezTo>
                    <a:cubicBezTo>
                      <a:pt x="127" y="274"/>
                      <a:pt x="114" y="292"/>
                      <a:pt x="114" y="302"/>
                    </a:cubicBezTo>
                    <a:cubicBezTo>
                      <a:pt x="114" y="305"/>
                      <a:pt x="117" y="306"/>
                      <a:pt x="119" y="307"/>
                    </a:cubicBezTo>
                    <a:cubicBezTo>
                      <a:pt x="113" y="316"/>
                      <a:pt x="110" y="321"/>
                      <a:pt x="101" y="326"/>
                    </a:cubicBezTo>
                    <a:cubicBezTo>
                      <a:pt x="96" y="328"/>
                      <a:pt x="95" y="340"/>
                      <a:pt x="86" y="337"/>
                    </a:cubicBezTo>
                    <a:cubicBezTo>
                      <a:pt x="86" y="337"/>
                      <a:pt x="86" y="337"/>
                      <a:pt x="86" y="337"/>
                    </a:cubicBezTo>
                    <a:cubicBezTo>
                      <a:pt x="82" y="336"/>
                      <a:pt x="75" y="338"/>
                      <a:pt x="72" y="338"/>
                    </a:cubicBezTo>
                    <a:cubicBezTo>
                      <a:pt x="62" y="338"/>
                      <a:pt x="56" y="347"/>
                      <a:pt x="46" y="347"/>
                    </a:cubicBezTo>
                    <a:cubicBezTo>
                      <a:pt x="40" y="347"/>
                      <a:pt x="39" y="331"/>
                      <a:pt x="29" y="331"/>
                    </a:cubicBezTo>
                    <a:cubicBezTo>
                      <a:pt x="22" y="331"/>
                      <a:pt x="17" y="334"/>
                      <a:pt x="10" y="334"/>
                    </a:cubicBezTo>
                    <a:cubicBezTo>
                      <a:pt x="8" y="334"/>
                      <a:pt x="7" y="332"/>
                      <a:pt x="7" y="330"/>
                    </a:cubicBezTo>
                    <a:cubicBezTo>
                      <a:pt x="7" y="321"/>
                      <a:pt x="7" y="318"/>
                      <a:pt x="7" y="313"/>
                    </a:cubicBezTo>
                    <a:cubicBezTo>
                      <a:pt x="3" y="313"/>
                      <a:pt x="0" y="310"/>
                      <a:pt x="0" y="306"/>
                    </a:cubicBezTo>
                    <a:cubicBezTo>
                      <a:pt x="0" y="301"/>
                      <a:pt x="4" y="299"/>
                      <a:pt x="4" y="296"/>
                    </a:cubicBezTo>
                    <a:cubicBezTo>
                      <a:pt x="4" y="285"/>
                      <a:pt x="8" y="274"/>
                      <a:pt x="8" y="262"/>
                    </a:cubicBezTo>
                    <a:cubicBezTo>
                      <a:pt x="8" y="256"/>
                      <a:pt x="4" y="250"/>
                      <a:pt x="4" y="246"/>
                    </a:cubicBezTo>
                    <a:cubicBezTo>
                      <a:pt x="4" y="243"/>
                      <a:pt x="19" y="234"/>
                      <a:pt x="21" y="234"/>
                    </a:cubicBezTo>
                    <a:cubicBezTo>
                      <a:pt x="23" y="234"/>
                      <a:pt x="25" y="236"/>
                      <a:pt x="28" y="235"/>
                    </a:cubicBezTo>
                    <a:cubicBezTo>
                      <a:pt x="48" y="235"/>
                      <a:pt x="48" y="235"/>
                      <a:pt x="48" y="235"/>
                    </a:cubicBezTo>
                    <a:cubicBezTo>
                      <a:pt x="49" y="237"/>
                      <a:pt x="53" y="238"/>
                      <a:pt x="55" y="238"/>
                    </a:cubicBezTo>
                    <a:cubicBezTo>
                      <a:pt x="76" y="238"/>
                      <a:pt x="76" y="238"/>
                      <a:pt x="76" y="238"/>
                    </a:cubicBezTo>
                    <a:cubicBezTo>
                      <a:pt x="82" y="237"/>
                      <a:pt x="84" y="240"/>
                      <a:pt x="89" y="240"/>
                    </a:cubicBezTo>
                    <a:cubicBezTo>
                      <a:pt x="92" y="240"/>
                      <a:pt x="98" y="238"/>
                      <a:pt x="100" y="238"/>
                    </a:cubicBezTo>
                    <a:cubicBezTo>
                      <a:pt x="100" y="229"/>
                      <a:pt x="105" y="226"/>
                      <a:pt x="105" y="218"/>
                    </a:cubicBezTo>
                    <a:cubicBezTo>
                      <a:pt x="105" y="216"/>
                      <a:pt x="105" y="208"/>
                      <a:pt x="105" y="206"/>
                    </a:cubicBezTo>
                    <a:cubicBezTo>
                      <a:pt x="104" y="206"/>
                      <a:pt x="104" y="206"/>
                      <a:pt x="104" y="206"/>
                    </a:cubicBezTo>
                    <a:cubicBezTo>
                      <a:pt x="105" y="205"/>
                      <a:pt x="106" y="201"/>
                      <a:pt x="106" y="200"/>
                    </a:cubicBezTo>
                    <a:cubicBezTo>
                      <a:pt x="106" y="196"/>
                      <a:pt x="103" y="197"/>
                      <a:pt x="103" y="193"/>
                    </a:cubicBezTo>
                    <a:cubicBezTo>
                      <a:pt x="94" y="193"/>
                      <a:pt x="92" y="185"/>
                      <a:pt x="92" y="178"/>
                    </a:cubicBezTo>
                    <a:cubicBezTo>
                      <a:pt x="89" y="178"/>
                      <a:pt x="89" y="175"/>
                      <a:pt x="87" y="175"/>
                    </a:cubicBezTo>
                    <a:cubicBezTo>
                      <a:pt x="79" y="173"/>
                      <a:pt x="60" y="169"/>
                      <a:pt x="60" y="163"/>
                    </a:cubicBezTo>
                    <a:cubicBezTo>
                      <a:pt x="60" y="163"/>
                      <a:pt x="60" y="161"/>
                      <a:pt x="60" y="161"/>
                    </a:cubicBezTo>
                    <a:cubicBezTo>
                      <a:pt x="60" y="157"/>
                      <a:pt x="72" y="154"/>
                      <a:pt x="76" y="153"/>
                    </a:cubicBezTo>
                    <a:cubicBezTo>
                      <a:pt x="78" y="156"/>
                      <a:pt x="85" y="157"/>
                      <a:pt x="88" y="157"/>
                    </a:cubicBezTo>
                    <a:cubicBezTo>
                      <a:pt x="92" y="157"/>
                      <a:pt x="97" y="156"/>
                      <a:pt x="98" y="155"/>
                    </a:cubicBezTo>
                    <a:cubicBezTo>
                      <a:pt x="98" y="152"/>
                      <a:pt x="98" y="152"/>
                      <a:pt x="98" y="152"/>
                    </a:cubicBezTo>
                    <a:cubicBezTo>
                      <a:pt x="95" y="151"/>
                      <a:pt x="97" y="145"/>
                      <a:pt x="96" y="143"/>
                    </a:cubicBezTo>
                    <a:cubicBezTo>
                      <a:pt x="96" y="140"/>
                      <a:pt x="96" y="140"/>
                      <a:pt x="96" y="140"/>
                    </a:cubicBezTo>
                    <a:cubicBezTo>
                      <a:pt x="101" y="140"/>
                      <a:pt x="101" y="140"/>
                      <a:pt x="101" y="140"/>
                    </a:cubicBezTo>
                    <a:cubicBezTo>
                      <a:pt x="104" y="143"/>
                      <a:pt x="109" y="145"/>
                      <a:pt x="114" y="145"/>
                    </a:cubicBezTo>
                    <a:cubicBezTo>
                      <a:pt x="117" y="145"/>
                      <a:pt x="120" y="142"/>
                      <a:pt x="121" y="139"/>
                    </a:cubicBezTo>
                    <a:cubicBezTo>
                      <a:pt x="135" y="139"/>
                      <a:pt x="138" y="129"/>
                      <a:pt x="141" y="119"/>
                    </a:cubicBezTo>
                    <a:cubicBezTo>
                      <a:pt x="143" y="119"/>
                      <a:pt x="145" y="118"/>
                      <a:pt x="147" y="118"/>
                    </a:cubicBezTo>
                    <a:cubicBezTo>
                      <a:pt x="150" y="117"/>
                      <a:pt x="167" y="110"/>
                      <a:pt x="169" y="108"/>
                    </a:cubicBezTo>
                    <a:cubicBezTo>
                      <a:pt x="173" y="104"/>
                      <a:pt x="171" y="99"/>
                      <a:pt x="171" y="94"/>
                    </a:cubicBezTo>
                    <a:cubicBezTo>
                      <a:pt x="171" y="92"/>
                      <a:pt x="175" y="89"/>
                      <a:pt x="176" y="89"/>
                    </a:cubicBezTo>
                    <a:cubicBezTo>
                      <a:pt x="182" y="83"/>
                      <a:pt x="188" y="76"/>
                      <a:pt x="198" y="76"/>
                    </a:cubicBezTo>
                    <a:cubicBezTo>
                      <a:pt x="204" y="76"/>
                      <a:pt x="201" y="77"/>
                      <a:pt x="204" y="76"/>
                    </a:cubicBezTo>
                    <a:cubicBezTo>
                      <a:pt x="206" y="77"/>
                      <a:pt x="207" y="74"/>
                      <a:pt x="208" y="73"/>
                    </a:cubicBezTo>
                    <a:cubicBezTo>
                      <a:pt x="211" y="70"/>
                      <a:pt x="215" y="72"/>
                      <a:pt x="219" y="72"/>
                    </a:cubicBezTo>
                    <a:cubicBezTo>
                      <a:pt x="221" y="72"/>
                      <a:pt x="229" y="68"/>
                      <a:pt x="229" y="65"/>
                    </a:cubicBezTo>
                    <a:cubicBezTo>
                      <a:pt x="229" y="63"/>
                      <a:pt x="225" y="54"/>
                      <a:pt x="225" y="54"/>
                    </a:cubicBezTo>
                    <a:cubicBezTo>
                      <a:pt x="224" y="42"/>
                      <a:pt x="217" y="38"/>
                      <a:pt x="217" y="28"/>
                    </a:cubicBezTo>
                    <a:cubicBezTo>
                      <a:pt x="217" y="9"/>
                      <a:pt x="234" y="8"/>
                      <a:pt x="245" y="0"/>
                    </a:cubicBezTo>
                    <a:cubicBezTo>
                      <a:pt x="245" y="5"/>
                      <a:pt x="245" y="5"/>
                      <a:pt x="245" y="5"/>
                    </a:cubicBezTo>
                    <a:cubicBezTo>
                      <a:pt x="243" y="10"/>
                      <a:pt x="242" y="12"/>
                      <a:pt x="242" y="17"/>
                    </a:cubicBezTo>
                    <a:cubicBezTo>
                      <a:pt x="242" y="21"/>
                      <a:pt x="247" y="22"/>
                      <a:pt x="251" y="22"/>
                    </a:cubicBezTo>
                    <a:cubicBezTo>
                      <a:pt x="251" y="23"/>
                      <a:pt x="251" y="24"/>
                      <a:pt x="251" y="25"/>
                    </a:cubicBezTo>
                    <a:cubicBezTo>
                      <a:pt x="251" y="27"/>
                      <a:pt x="247" y="28"/>
                      <a:pt x="245" y="29"/>
                    </a:cubicBezTo>
                    <a:cubicBezTo>
                      <a:pt x="241" y="34"/>
                      <a:pt x="236" y="38"/>
                      <a:pt x="236" y="46"/>
                    </a:cubicBezTo>
                    <a:cubicBezTo>
                      <a:pt x="236" y="50"/>
                      <a:pt x="238" y="53"/>
                      <a:pt x="240" y="54"/>
                    </a:cubicBezTo>
                    <a:cubicBezTo>
                      <a:pt x="240" y="56"/>
                      <a:pt x="241" y="57"/>
                      <a:pt x="240" y="59"/>
                    </a:cubicBezTo>
                    <a:cubicBezTo>
                      <a:pt x="245" y="59"/>
                      <a:pt x="247" y="60"/>
                      <a:pt x="251" y="60"/>
                    </a:cubicBezTo>
                    <a:cubicBezTo>
                      <a:pt x="252" y="63"/>
                      <a:pt x="253" y="66"/>
                      <a:pt x="254" y="66"/>
                    </a:cubicBezTo>
                    <a:cubicBezTo>
                      <a:pt x="266" y="66"/>
                      <a:pt x="274" y="56"/>
                      <a:pt x="285" y="57"/>
                    </a:cubicBezTo>
                    <a:cubicBezTo>
                      <a:pt x="284" y="59"/>
                      <a:pt x="282" y="60"/>
                      <a:pt x="282" y="62"/>
                    </a:cubicBezTo>
                    <a:cubicBezTo>
                      <a:pt x="282" y="63"/>
                      <a:pt x="289" y="68"/>
                      <a:pt x="289" y="68"/>
                    </a:cubicBezTo>
                    <a:cubicBezTo>
                      <a:pt x="294" y="68"/>
                      <a:pt x="295" y="65"/>
                      <a:pt x="297" y="64"/>
                    </a:cubicBezTo>
                    <a:cubicBezTo>
                      <a:pt x="304" y="60"/>
                      <a:pt x="310" y="62"/>
                      <a:pt x="317" y="59"/>
                    </a:cubicBezTo>
                    <a:cubicBezTo>
                      <a:pt x="321" y="57"/>
                      <a:pt x="328" y="50"/>
                      <a:pt x="333" y="50"/>
                    </a:cubicBezTo>
                    <a:cubicBezTo>
                      <a:pt x="339" y="50"/>
                      <a:pt x="345" y="51"/>
                      <a:pt x="348" y="52"/>
                    </a:cubicBezTo>
                    <a:cubicBezTo>
                      <a:pt x="347" y="54"/>
                      <a:pt x="346" y="56"/>
                      <a:pt x="346" y="57"/>
                    </a:cubicBezTo>
                    <a:cubicBezTo>
                      <a:pt x="358" y="57"/>
                      <a:pt x="370" y="55"/>
                      <a:pt x="378" y="55"/>
                    </a:cubicBezTo>
                    <a:cubicBezTo>
                      <a:pt x="386" y="55"/>
                      <a:pt x="392" y="54"/>
                      <a:pt x="401" y="54"/>
                    </a:cubicBezTo>
                    <a:cubicBezTo>
                      <a:pt x="410" y="54"/>
                      <a:pt x="414" y="70"/>
                      <a:pt x="414" y="80"/>
                    </a:cubicBezTo>
                    <a:cubicBezTo>
                      <a:pt x="414" y="86"/>
                      <a:pt x="408" y="89"/>
                      <a:pt x="408" y="95"/>
                    </a:cubicBezTo>
                    <a:cubicBezTo>
                      <a:pt x="408" y="104"/>
                      <a:pt x="416" y="110"/>
                      <a:pt x="416" y="118"/>
                    </a:cubicBezTo>
                    <a:cubicBezTo>
                      <a:pt x="416" y="123"/>
                      <a:pt x="408" y="125"/>
                      <a:pt x="406" y="128"/>
                    </a:cubicBezTo>
                    <a:cubicBezTo>
                      <a:pt x="401" y="136"/>
                      <a:pt x="399" y="143"/>
                      <a:pt x="399" y="153"/>
                    </a:cubicBezTo>
                    <a:cubicBezTo>
                      <a:pt x="399" y="166"/>
                      <a:pt x="408" y="163"/>
                      <a:pt x="418" y="163"/>
                    </a:cubicBezTo>
                    <a:cubicBezTo>
                      <a:pt x="432" y="163"/>
                      <a:pt x="439" y="157"/>
                      <a:pt x="450" y="157"/>
                    </a:cubicBezTo>
                    <a:cubicBezTo>
                      <a:pt x="461" y="157"/>
                      <a:pt x="459" y="180"/>
                      <a:pt x="470" y="180"/>
                    </a:cubicBezTo>
                    <a:cubicBezTo>
                      <a:pt x="470" y="198"/>
                      <a:pt x="470" y="198"/>
                      <a:pt x="470" y="198"/>
                    </a:cubicBezTo>
                    <a:cubicBezTo>
                      <a:pt x="470" y="200"/>
                      <a:pt x="471" y="201"/>
                      <a:pt x="472" y="201"/>
                    </a:cubicBezTo>
                    <a:cubicBezTo>
                      <a:pt x="474" y="204"/>
                      <a:pt x="474" y="204"/>
                      <a:pt x="474" y="204"/>
                    </a:cubicBezTo>
                    <a:cubicBezTo>
                      <a:pt x="476" y="204"/>
                      <a:pt x="482" y="202"/>
                      <a:pt x="485" y="201"/>
                    </a:cubicBezTo>
                    <a:cubicBezTo>
                      <a:pt x="485" y="204"/>
                      <a:pt x="485" y="206"/>
                      <a:pt x="485" y="208"/>
                    </a:cubicBezTo>
                    <a:cubicBezTo>
                      <a:pt x="481" y="209"/>
                      <a:pt x="476" y="211"/>
                      <a:pt x="476" y="21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14" name="Freeform 25"/>
              <p:cNvSpPr/>
              <p:nvPr/>
            </p:nvSpPr>
            <p:spPr bwMode="auto">
              <a:xfrm>
                <a:off x="1357054" y="1169356"/>
                <a:ext cx="479051" cy="421342"/>
              </a:xfrm>
              <a:custGeom>
                <a:avLst/>
                <a:gdLst/>
                <a:ahLst/>
                <a:cxnLst>
                  <a:cxn ang="0">
                    <a:pos x="66" y="236"/>
                  </a:cxn>
                  <a:cxn ang="0">
                    <a:pos x="4" y="254"/>
                  </a:cxn>
                  <a:cxn ang="0">
                    <a:pos x="12" y="241"/>
                  </a:cxn>
                  <a:cxn ang="0">
                    <a:pos x="8" y="231"/>
                  </a:cxn>
                  <a:cxn ang="0">
                    <a:pos x="10" y="190"/>
                  </a:cxn>
                  <a:cxn ang="0">
                    <a:pos x="55" y="163"/>
                  </a:cxn>
                  <a:cxn ang="0">
                    <a:pos x="85" y="129"/>
                  </a:cxn>
                  <a:cxn ang="0">
                    <a:pos x="97" y="102"/>
                  </a:cxn>
                  <a:cxn ang="0">
                    <a:pos x="142" y="55"/>
                  </a:cxn>
                  <a:cxn ang="0">
                    <a:pos x="124" y="57"/>
                  </a:cxn>
                  <a:cxn ang="0">
                    <a:pos x="124" y="49"/>
                  </a:cxn>
                  <a:cxn ang="0">
                    <a:pos x="132" y="44"/>
                  </a:cxn>
                  <a:cxn ang="0">
                    <a:pos x="148" y="57"/>
                  </a:cxn>
                  <a:cxn ang="0">
                    <a:pos x="149" y="45"/>
                  </a:cxn>
                  <a:cxn ang="0">
                    <a:pos x="168" y="37"/>
                  </a:cxn>
                  <a:cxn ang="0">
                    <a:pos x="183" y="28"/>
                  </a:cxn>
                  <a:cxn ang="0">
                    <a:pos x="199" y="21"/>
                  </a:cxn>
                  <a:cxn ang="0">
                    <a:pos x="221" y="17"/>
                  </a:cxn>
                  <a:cxn ang="0">
                    <a:pos x="223" y="5"/>
                  </a:cxn>
                  <a:cxn ang="0">
                    <a:pos x="256" y="6"/>
                  </a:cxn>
                  <a:cxn ang="0">
                    <a:pos x="266" y="7"/>
                  </a:cxn>
                  <a:cxn ang="0">
                    <a:pos x="285" y="2"/>
                  </a:cxn>
                  <a:cxn ang="0">
                    <a:pos x="296" y="6"/>
                  </a:cxn>
                  <a:cxn ang="0">
                    <a:pos x="293" y="24"/>
                  </a:cxn>
                  <a:cxn ang="0">
                    <a:pos x="315" y="32"/>
                  </a:cxn>
                  <a:cxn ang="0">
                    <a:pos x="309" y="72"/>
                  </a:cxn>
                  <a:cxn ang="0">
                    <a:pos x="310" y="113"/>
                  </a:cxn>
                  <a:cxn ang="0">
                    <a:pos x="318" y="148"/>
                  </a:cxn>
                  <a:cxn ang="0">
                    <a:pos x="327" y="172"/>
                  </a:cxn>
                  <a:cxn ang="0">
                    <a:pos x="255" y="224"/>
                  </a:cxn>
                  <a:cxn ang="0">
                    <a:pos x="218" y="225"/>
                  </a:cxn>
                  <a:cxn ang="0">
                    <a:pos x="206" y="200"/>
                  </a:cxn>
                  <a:cxn ang="0">
                    <a:pos x="197" y="174"/>
                  </a:cxn>
                  <a:cxn ang="0">
                    <a:pos x="254" y="130"/>
                  </a:cxn>
                  <a:cxn ang="0">
                    <a:pos x="202" y="135"/>
                  </a:cxn>
                  <a:cxn ang="0">
                    <a:pos x="172" y="169"/>
                  </a:cxn>
                  <a:cxn ang="0">
                    <a:pos x="146" y="201"/>
                  </a:cxn>
                  <a:cxn ang="0">
                    <a:pos x="150" y="218"/>
                  </a:cxn>
                  <a:cxn ang="0">
                    <a:pos x="152" y="253"/>
                  </a:cxn>
                  <a:cxn ang="0">
                    <a:pos x="146" y="283"/>
                  </a:cxn>
                  <a:cxn ang="0">
                    <a:pos x="121" y="304"/>
                  </a:cxn>
                  <a:cxn ang="0">
                    <a:pos x="90" y="297"/>
                  </a:cxn>
                  <a:cxn ang="0">
                    <a:pos x="82" y="269"/>
                  </a:cxn>
                  <a:cxn ang="0">
                    <a:pos x="76" y="245"/>
                  </a:cxn>
                </a:cxnLst>
                <a:rect l="0" t="0" r="r" b="b"/>
                <a:pathLst>
                  <a:path w="327" h="318">
                    <a:moveTo>
                      <a:pt x="76" y="247"/>
                    </a:moveTo>
                    <a:cubicBezTo>
                      <a:pt x="70" y="245"/>
                      <a:pt x="69" y="241"/>
                      <a:pt x="66" y="236"/>
                    </a:cubicBezTo>
                    <a:cubicBezTo>
                      <a:pt x="57" y="249"/>
                      <a:pt x="43" y="266"/>
                      <a:pt x="24" y="266"/>
                    </a:cubicBezTo>
                    <a:cubicBezTo>
                      <a:pt x="22" y="266"/>
                      <a:pt x="4" y="256"/>
                      <a:pt x="4" y="254"/>
                    </a:cubicBezTo>
                    <a:cubicBezTo>
                      <a:pt x="4" y="250"/>
                      <a:pt x="10" y="248"/>
                      <a:pt x="12" y="247"/>
                    </a:cubicBezTo>
                    <a:cubicBezTo>
                      <a:pt x="12" y="241"/>
                      <a:pt x="12" y="241"/>
                      <a:pt x="12" y="241"/>
                    </a:cubicBezTo>
                    <a:cubicBezTo>
                      <a:pt x="6" y="241"/>
                      <a:pt x="6" y="241"/>
                      <a:pt x="0" y="243"/>
                    </a:cubicBezTo>
                    <a:cubicBezTo>
                      <a:pt x="0" y="240"/>
                      <a:pt x="5" y="234"/>
                      <a:pt x="8" y="231"/>
                    </a:cubicBezTo>
                    <a:cubicBezTo>
                      <a:pt x="1" y="223"/>
                      <a:pt x="0" y="212"/>
                      <a:pt x="0" y="200"/>
                    </a:cubicBezTo>
                    <a:cubicBezTo>
                      <a:pt x="0" y="193"/>
                      <a:pt x="7" y="194"/>
                      <a:pt x="10" y="190"/>
                    </a:cubicBezTo>
                    <a:cubicBezTo>
                      <a:pt x="15" y="182"/>
                      <a:pt x="20" y="177"/>
                      <a:pt x="30" y="174"/>
                    </a:cubicBezTo>
                    <a:cubicBezTo>
                      <a:pt x="38" y="172"/>
                      <a:pt x="39" y="162"/>
                      <a:pt x="55" y="163"/>
                    </a:cubicBezTo>
                    <a:cubicBezTo>
                      <a:pt x="50" y="162"/>
                      <a:pt x="49" y="161"/>
                      <a:pt x="45" y="160"/>
                    </a:cubicBezTo>
                    <a:cubicBezTo>
                      <a:pt x="64" y="155"/>
                      <a:pt x="71" y="140"/>
                      <a:pt x="85" y="129"/>
                    </a:cubicBezTo>
                    <a:cubicBezTo>
                      <a:pt x="90" y="126"/>
                      <a:pt x="89" y="112"/>
                      <a:pt x="93" y="112"/>
                    </a:cubicBezTo>
                    <a:cubicBezTo>
                      <a:pt x="93" y="112"/>
                      <a:pt x="97" y="102"/>
                      <a:pt x="97" y="102"/>
                    </a:cubicBezTo>
                    <a:cubicBezTo>
                      <a:pt x="102" y="93"/>
                      <a:pt x="109" y="87"/>
                      <a:pt x="118" y="83"/>
                    </a:cubicBezTo>
                    <a:cubicBezTo>
                      <a:pt x="127" y="80"/>
                      <a:pt x="139" y="65"/>
                      <a:pt x="142" y="55"/>
                    </a:cubicBezTo>
                    <a:cubicBezTo>
                      <a:pt x="131" y="58"/>
                      <a:pt x="126" y="63"/>
                      <a:pt x="116" y="63"/>
                    </a:cubicBezTo>
                    <a:cubicBezTo>
                      <a:pt x="118" y="60"/>
                      <a:pt x="123" y="58"/>
                      <a:pt x="124" y="57"/>
                    </a:cubicBezTo>
                    <a:cubicBezTo>
                      <a:pt x="122" y="57"/>
                      <a:pt x="118" y="56"/>
                      <a:pt x="118" y="56"/>
                    </a:cubicBezTo>
                    <a:cubicBezTo>
                      <a:pt x="119" y="51"/>
                      <a:pt x="121" y="49"/>
                      <a:pt x="124" y="49"/>
                    </a:cubicBezTo>
                    <a:cubicBezTo>
                      <a:pt x="126" y="49"/>
                      <a:pt x="127" y="50"/>
                      <a:pt x="128" y="50"/>
                    </a:cubicBezTo>
                    <a:cubicBezTo>
                      <a:pt x="129" y="47"/>
                      <a:pt x="131" y="46"/>
                      <a:pt x="132" y="44"/>
                    </a:cubicBezTo>
                    <a:cubicBezTo>
                      <a:pt x="134" y="47"/>
                      <a:pt x="135" y="49"/>
                      <a:pt x="133" y="52"/>
                    </a:cubicBezTo>
                    <a:cubicBezTo>
                      <a:pt x="140" y="52"/>
                      <a:pt x="142" y="57"/>
                      <a:pt x="148" y="57"/>
                    </a:cubicBezTo>
                    <a:cubicBezTo>
                      <a:pt x="150" y="57"/>
                      <a:pt x="155" y="46"/>
                      <a:pt x="156" y="46"/>
                    </a:cubicBezTo>
                    <a:cubicBezTo>
                      <a:pt x="153" y="45"/>
                      <a:pt x="153" y="44"/>
                      <a:pt x="149" y="45"/>
                    </a:cubicBezTo>
                    <a:cubicBezTo>
                      <a:pt x="151" y="41"/>
                      <a:pt x="154" y="38"/>
                      <a:pt x="159" y="38"/>
                    </a:cubicBezTo>
                    <a:cubicBezTo>
                      <a:pt x="162" y="38"/>
                      <a:pt x="165" y="39"/>
                      <a:pt x="168" y="37"/>
                    </a:cubicBezTo>
                    <a:cubicBezTo>
                      <a:pt x="165" y="35"/>
                      <a:pt x="166" y="35"/>
                      <a:pt x="164" y="33"/>
                    </a:cubicBezTo>
                    <a:cubicBezTo>
                      <a:pt x="169" y="29"/>
                      <a:pt x="176" y="29"/>
                      <a:pt x="183" y="28"/>
                    </a:cubicBezTo>
                    <a:cubicBezTo>
                      <a:pt x="183" y="33"/>
                      <a:pt x="183" y="33"/>
                      <a:pt x="183" y="33"/>
                    </a:cubicBezTo>
                    <a:cubicBezTo>
                      <a:pt x="189" y="32"/>
                      <a:pt x="190" y="22"/>
                      <a:pt x="199" y="21"/>
                    </a:cubicBezTo>
                    <a:cubicBezTo>
                      <a:pt x="199" y="29"/>
                      <a:pt x="199" y="29"/>
                      <a:pt x="199" y="29"/>
                    </a:cubicBezTo>
                    <a:cubicBezTo>
                      <a:pt x="205" y="18"/>
                      <a:pt x="213" y="21"/>
                      <a:pt x="221" y="17"/>
                    </a:cubicBezTo>
                    <a:cubicBezTo>
                      <a:pt x="217" y="15"/>
                      <a:pt x="214" y="14"/>
                      <a:pt x="214" y="11"/>
                    </a:cubicBezTo>
                    <a:cubicBezTo>
                      <a:pt x="214" y="9"/>
                      <a:pt x="222" y="7"/>
                      <a:pt x="223" y="5"/>
                    </a:cubicBezTo>
                    <a:cubicBezTo>
                      <a:pt x="226" y="8"/>
                      <a:pt x="228" y="11"/>
                      <a:pt x="232" y="11"/>
                    </a:cubicBezTo>
                    <a:cubicBezTo>
                      <a:pt x="239" y="11"/>
                      <a:pt x="256" y="0"/>
                      <a:pt x="256" y="6"/>
                    </a:cubicBezTo>
                    <a:cubicBezTo>
                      <a:pt x="256" y="12"/>
                      <a:pt x="248" y="14"/>
                      <a:pt x="247" y="20"/>
                    </a:cubicBezTo>
                    <a:cubicBezTo>
                      <a:pt x="255" y="21"/>
                      <a:pt x="258" y="11"/>
                      <a:pt x="266" y="7"/>
                    </a:cubicBezTo>
                    <a:cubicBezTo>
                      <a:pt x="267" y="10"/>
                      <a:pt x="267" y="12"/>
                      <a:pt x="268" y="15"/>
                    </a:cubicBezTo>
                    <a:cubicBezTo>
                      <a:pt x="274" y="9"/>
                      <a:pt x="277" y="7"/>
                      <a:pt x="285" y="2"/>
                    </a:cubicBezTo>
                    <a:cubicBezTo>
                      <a:pt x="285" y="8"/>
                      <a:pt x="284" y="12"/>
                      <a:pt x="289" y="13"/>
                    </a:cubicBezTo>
                    <a:cubicBezTo>
                      <a:pt x="290" y="9"/>
                      <a:pt x="292" y="6"/>
                      <a:pt x="296" y="6"/>
                    </a:cubicBezTo>
                    <a:cubicBezTo>
                      <a:pt x="298" y="6"/>
                      <a:pt x="307" y="11"/>
                      <a:pt x="311" y="13"/>
                    </a:cubicBezTo>
                    <a:cubicBezTo>
                      <a:pt x="307" y="24"/>
                      <a:pt x="303" y="20"/>
                      <a:pt x="293" y="24"/>
                    </a:cubicBezTo>
                    <a:cubicBezTo>
                      <a:pt x="298" y="27"/>
                      <a:pt x="301" y="28"/>
                      <a:pt x="301" y="30"/>
                    </a:cubicBezTo>
                    <a:cubicBezTo>
                      <a:pt x="305" y="31"/>
                      <a:pt x="314" y="32"/>
                      <a:pt x="315" y="32"/>
                    </a:cubicBezTo>
                    <a:cubicBezTo>
                      <a:pt x="309" y="36"/>
                      <a:pt x="293" y="44"/>
                      <a:pt x="293" y="55"/>
                    </a:cubicBezTo>
                    <a:cubicBezTo>
                      <a:pt x="293" y="63"/>
                      <a:pt x="309" y="62"/>
                      <a:pt x="309" y="72"/>
                    </a:cubicBezTo>
                    <a:cubicBezTo>
                      <a:pt x="309" y="80"/>
                      <a:pt x="301" y="83"/>
                      <a:pt x="301" y="91"/>
                    </a:cubicBezTo>
                    <a:cubicBezTo>
                      <a:pt x="301" y="99"/>
                      <a:pt x="310" y="104"/>
                      <a:pt x="310" y="113"/>
                    </a:cubicBezTo>
                    <a:cubicBezTo>
                      <a:pt x="310" y="118"/>
                      <a:pt x="305" y="121"/>
                      <a:pt x="305" y="126"/>
                    </a:cubicBezTo>
                    <a:cubicBezTo>
                      <a:pt x="305" y="136"/>
                      <a:pt x="318" y="138"/>
                      <a:pt x="318" y="148"/>
                    </a:cubicBezTo>
                    <a:cubicBezTo>
                      <a:pt x="318" y="151"/>
                      <a:pt x="314" y="153"/>
                      <a:pt x="313" y="154"/>
                    </a:cubicBezTo>
                    <a:cubicBezTo>
                      <a:pt x="317" y="161"/>
                      <a:pt x="327" y="163"/>
                      <a:pt x="327" y="172"/>
                    </a:cubicBezTo>
                    <a:cubicBezTo>
                      <a:pt x="327" y="187"/>
                      <a:pt x="297" y="203"/>
                      <a:pt x="288" y="215"/>
                    </a:cubicBezTo>
                    <a:cubicBezTo>
                      <a:pt x="283" y="224"/>
                      <a:pt x="263" y="226"/>
                      <a:pt x="255" y="224"/>
                    </a:cubicBezTo>
                    <a:cubicBezTo>
                      <a:pt x="246" y="227"/>
                      <a:pt x="236" y="231"/>
                      <a:pt x="228" y="231"/>
                    </a:cubicBezTo>
                    <a:cubicBezTo>
                      <a:pt x="222" y="231"/>
                      <a:pt x="218" y="230"/>
                      <a:pt x="218" y="225"/>
                    </a:cubicBezTo>
                    <a:cubicBezTo>
                      <a:pt x="209" y="225"/>
                      <a:pt x="199" y="219"/>
                      <a:pt x="199" y="210"/>
                    </a:cubicBezTo>
                    <a:cubicBezTo>
                      <a:pt x="199" y="205"/>
                      <a:pt x="204" y="202"/>
                      <a:pt x="206" y="200"/>
                    </a:cubicBezTo>
                    <a:cubicBezTo>
                      <a:pt x="201" y="198"/>
                      <a:pt x="197" y="188"/>
                      <a:pt x="197" y="183"/>
                    </a:cubicBezTo>
                    <a:cubicBezTo>
                      <a:pt x="197" y="180"/>
                      <a:pt x="198" y="178"/>
                      <a:pt x="197" y="174"/>
                    </a:cubicBezTo>
                    <a:cubicBezTo>
                      <a:pt x="216" y="174"/>
                      <a:pt x="225" y="150"/>
                      <a:pt x="237" y="144"/>
                    </a:cubicBezTo>
                    <a:cubicBezTo>
                      <a:pt x="243" y="140"/>
                      <a:pt x="254" y="138"/>
                      <a:pt x="254" y="130"/>
                    </a:cubicBezTo>
                    <a:cubicBezTo>
                      <a:pt x="254" y="119"/>
                      <a:pt x="239" y="117"/>
                      <a:pt x="228" y="117"/>
                    </a:cubicBezTo>
                    <a:cubicBezTo>
                      <a:pt x="213" y="117"/>
                      <a:pt x="202" y="122"/>
                      <a:pt x="202" y="135"/>
                    </a:cubicBezTo>
                    <a:cubicBezTo>
                      <a:pt x="202" y="140"/>
                      <a:pt x="203" y="142"/>
                      <a:pt x="202" y="145"/>
                    </a:cubicBezTo>
                    <a:cubicBezTo>
                      <a:pt x="202" y="155"/>
                      <a:pt x="181" y="164"/>
                      <a:pt x="172" y="169"/>
                    </a:cubicBezTo>
                    <a:cubicBezTo>
                      <a:pt x="165" y="174"/>
                      <a:pt x="157" y="175"/>
                      <a:pt x="152" y="183"/>
                    </a:cubicBezTo>
                    <a:cubicBezTo>
                      <a:pt x="149" y="189"/>
                      <a:pt x="153" y="198"/>
                      <a:pt x="146" y="201"/>
                    </a:cubicBezTo>
                    <a:cubicBezTo>
                      <a:pt x="146" y="210"/>
                      <a:pt x="146" y="210"/>
                      <a:pt x="146" y="210"/>
                    </a:cubicBezTo>
                    <a:cubicBezTo>
                      <a:pt x="149" y="212"/>
                      <a:pt x="150" y="215"/>
                      <a:pt x="150" y="218"/>
                    </a:cubicBezTo>
                    <a:cubicBezTo>
                      <a:pt x="158" y="219"/>
                      <a:pt x="170" y="227"/>
                      <a:pt x="170" y="235"/>
                    </a:cubicBezTo>
                    <a:cubicBezTo>
                      <a:pt x="170" y="242"/>
                      <a:pt x="157" y="253"/>
                      <a:pt x="152" y="253"/>
                    </a:cubicBezTo>
                    <a:cubicBezTo>
                      <a:pt x="143" y="253"/>
                      <a:pt x="140" y="266"/>
                      <a:pt x="140" y="275"/>
                    </a:cubicBezTo>
                    <a:cubicBezTo>
                      <a:pt x="140" y="280"/>
                      <a:pt x="144" y="282"/>
                      <a:pt x="146" y="283"/>
                    </a:cubicBezTo>
                    <a:cubicBezTo>
                      <a:pt x="145" y="294"/>
                      <a:pt x="135" y="295"/>
                      <a:pt x="133" y="304"/>
                    </a:cubicBezTo>
                    <a:cubicBezTo>
                      <a:pt x="127" y="304"/>
                      <a:pt x="125" y="304"/>
                      <a:pt x="121" y="304"/>
                    </a:cubicBezTo>
                    <a:cubicBezTo>
                      <a:pt x="114" y="304"/>
                      <a:pt x="111" y="318"/>
                      <a:pt x="100" y="318"/>
                    </a:cubicBezTo>
                    <a:cubicBezTo>
                      <a:pt x="97" y="318"/>
                      <a:pt x="90" y="299"/>
                      <a:pt x="90" y="297"/>
                    </a:cubicBezTo>
                    <a:cubicBezTo>
                      <a:pt x="90" y="296"/>
                      <a:pt x="91" y="294"/>
                      <a:pt x="91" y="293"/>
                    </a:cubicBezTo>
                    <a:cubicBezTo>
                      <a:pt x="84" y="285"/>
                      <a:pt x="85" y="279"/>
                      <a:pt x="82" y="269"/>
                    </a:cubicBezTo>
                    <a:cubicBezTo>
                      <a:pt x="79" y="263"/>
                      <a:pt x="73" y="261"/>
                      <a:pt x="73" y="253"/>
                    </a:cubicBezTo>
                    <a:cubicBezTo>
                      <a:pt x="73" y="250"/>
                      <a:pt x="75" y="246"/>
                      <a:pt x="76" y="245"/>
                    </a:cubicBezTo>
                    <a:lnTo>
                      <a:pt x="76" y="24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15" name="Freeform 26"/>
              <p:cNvSpPr/>
              <p:nvPr/>
            </p:nvSpPr>
            <p:spPr bwMode="auto">
              <a:xfrm>
                <a:off x="1454605" y="864791"/>
                <a:ext cx="257817" cy="127823"/>
              </a:xfrm>
              <a:custGeom>
                <a:avLst/>
                <a:gdLst/>
                <a:ahLst/>
                <a:cxnLst>
                  <a:cxn ang="0">
                    <a:pos x="148" y="79"/>
                  </a:cxn>
                  <a:cxn ang="0">
                    <a:pos x="148" y="71"/>
                  </a:cxn>
                  <a:cxn ang="0">
                    <a:pos x="128" y="71"/>
                  </a:cxn>
                  <a:cxn ang="0">
                    <a:pos x="135" y="58"/>
                  </a:cxn>
                  <a:cxn ang="0">
                    <a:pos x="126" y="46"/>
                  </a:cxn>
                  <a:cxn ang="0">
                    <a:pos x="132" y="45"/>
                  </a:cxn>
                  <a:cxn ang="0">
                    <a:pos x="121" y="38"/>
                  </a:cxn>
                  <a:cxn ang="0">
                    <a:pos x="97" y="69"/>
                  </a:cxn>
                  <a:cxn ang="0">
                    <a:pos x="90" y="73"/>
                  </a:cxn>
                  <a:cxn ang="0">
                    <a:pos x="78" y="97"/>
                  </a:cxn>
                  <a:cxn ang="0">
                    <a:pos x="43" y="69"/>
                  </a:cxn>
                  <a:cxn ang="0">
                    <a:pos x="60" y="70"/>
                  </a:cxn>
                  <a:cxn ang="0">
                    <a:pos x="74" y="66"/>
                  </a:cxn>
                  <a:cxn ang="0">
                    <a:pos x="54" y="64"/>
                  </a:cxn>
                  <a:cxn ang="0">
                    <a:pos x="38" y="58"/>
                  </a:cxn>
                  <a:cxn ang="0">
                    <a:pos x="50" y="54"/>
                  </a:cxn>
                  <a:cxn ang="0">
                    <a:pos x="72" y="43"/>
                  </a:cxn>
                  <a:cxn ang="0">
                    <a:pos x="61" y="43"/>
                  </a:cxn>
                  <a:cxn ang="0">
                    <a:pos x="54" y="39"/>
                  </a:cxn>
                  <a:cxn ang="0">
                    <a:pos x="51" y="39"/>
                  </a:cxn>
                  <a:cxn ang="0">
                    <a:pos x="38" y="51"/>
                  </a:cxn>
                  <a:cxn ang="0">
                    <a:pos x="23" y="44"/>
                  </a:cxn>
                  <a:cxn ang="0">
                    <a:pos x="27" y="43"/>
                  </a:cxn>
                  <a:cxn ang="0">
                    <a:pos x="15" y="28"/>
                  </a:cxn>
                  <a:cxn ang="0">
                    <a:pos x="11" y="26"/>
                  </a:cxn>
                  <a:cxn ang="0">
                    <a:pos x="0" y="16"/>
                  </a:cxn>
                  <a:cxn ang="0">
                    <a:pos x="16" y="5"/>
                  </a:cxn>
                  <a:cxn ang="0">
                    <a:pos x="38" y="7"/>
                  </a:cxn>
                  <a:cxn ang="0">
                    <a:pos x="32" y="13"/>
                  </a:cxn>
                  <a:cxn ang="0">
                    <a:pos x="44" y="20"/>
                  </a:cxn>
                  <a:cxn ang="0">
                    <a:pos x="41" y="14"/>
                  </a:cxn>
                  <a:cxn ang="0">
                    <a:pos x="49" y="7"/>
                  </a:cxn>
                  <a:cxn ang="0">
                    <a:pos x="68" y="26"/>
                  </a:cxn>
                  <a:cxn ang="0">
                    <a:pos x="63" y="7"/>
                  </a:cxn>
                  <a:cxn ang="0">
                    <a:pos x="72" y="0"/>
                  </a:cxn>
                  <a:cxn ang="0">
                    <a:pos x="90" y="9"/>
                  </a:cxn>
                  <a:cxn ang="0">
                    <a:pos x="88" y="18"/>
                  </a:cxn>
                  <a:cxn ang="0">
                    <a:pos x="96" y="12"/>
                  </a:cxn>
                  <a:cxn ang="0">
                    <a:pos x="102" y="23"/>
                  </a:cxn>
                  <a:cxn ang="0">
                    <a:pos x="106" y="23"/>
                  </a:cxn>
                  <a:cxn ang="0">
                    <a:pos x="141" y="41"/>
                  </a:cxn>
                  <a:cxn ang="0">
                    <a:pos x="137" y="42"/>
                  </a:cxn>
                  <a:cxn ang="0">
                    <a:pos x="145" y="42"/>
                  </a:cxn>
                  <a:cxn ang="0">
                    <a:pos x="145" y="49"/>
                  </a:cxn>
                  <a:cxn ang="0">
                    <a:pos x="159" y="49"/>
                  </a:cxn>
                  <a:cxn ang="0">
                    <a:pos x="176" y="64"/>
                  </a:cxn>
                  <a:cxn ang="0">
                    <a:pos x="148" y="79"/>
                  </a:cxn>
                </a:cxnLst>
                <a:rect l="0" t="0" r="r" b="b"/>
                <a:pathLst>
                  <a:path w="176" h="97">
                    <a:moveTo>
                      <a:pt x="148" y="79"/>
                    </a:moveTo>
                    <a:cubicBezTo>
                      <a:pt x="147" y="76"/>
                      <a:pt x="147" y="74"/>
                      <a:pt x="148" y="71"/>
                    </a:cubicBezTo>
                    <a:cubicBezTo>
                      <a:pt x="143" y="71"/>
                      <a:pt x="134" y="71"/>
                      <a:pt x="128" y="71"/>
                    </a:cubicBezTo>
                    <a:cubicBezTo>
                      <a:pt x="129" y="63"/>
                      <a:pt x="134" y="65"/>
                      <a:pt x="135" y="58"/>
                    </a:cubicBezTo>
                    <a:cubicBezTo>
                      <a:pt x="132" y="57"/>
                      <a:pt x="128" y="49"/>
                      <a:pt x="126" y="46"/>
                    </a:cubicBezTo>
                    <a:cubicBezTo>
                      <a:pt x="128" y="45"/>
                      <a:pt x="130" y="45"/>
                      <a:pt x="132" y="45"/>
                    </a:cubicBezTo>
                    <a:cubicBezTo>
                      <a:pt x="125" y="44"/>
                      <a:pt x="121" y="38"/>
                      <a:pt x="121" y="38"/>
                    </a:cubicBezTo>
                    <a:cubicBezTo>
                      <a:pt x="106" y="38"/>
                      <a:pt x="102" y="58"/>
                      <a:pt x="97" y="69"/>
                    </a:cubicBezTo>
                    <a:cubicBezTo>
                      <a:pt x="96" y="72"/>
                      <a:pt x="93" y="71"/>
                      <a:pt x="90" y="73"/>
                    </a:cubicBezTo>
                    <a:cubicBezTo>
                      <a:pt x="83" y="79"/>
                      <a:pt x="84" y="91"/>
                      <a:pt x="78" y="97"/>
                    </a:cubicBezTo>
                    <a:cubicBezTo>
                      <a:pt x="67" y="90"/>
                      <a:pt x="43" y="84"/>
                      <a:pt x="43" y="69"/>
                    </a:cubicBezTo>
                    <a:cubicBezTo>
                      <a:pt x="49" y="68"/>
                      <a:pt x="60" y="70"/>
                      <a:pt x="60" y="70"/>
                    </a:cubicBezTo>
                    <a:cubicBezTo>
                      <a:pt x="64" y="66"/>
                      <a:pt x="69" y="67"/>
                      <a:pt x="74" y="66"/>
                    </a:cubicBezTo>
                    <a:cubicBezTo>
                      <a:pt x="72" y="64"/>
                      <a:pt x="57" y="64"/>
                      <a:pt x="54" y="64"/>
                    </a:cubicBezTo>
                    <a:cubicBezTo>
                      <a:pt x="49" y="64"/>
                      <a:pt x="38" y="69"/>
                      <a:pt x="38" y="58"/>
                    </a:cubicBezTo>
                    <a:cubicBezTo>
                      <a:pt x="38" y="54"/>
                      <a:pt x="48" y="54"/>
                      <a:pt x="50" y="54"/>
                    </a:cubicBezTo>
                    <a:cubicBezTo>
                      <a:pt x="56" y="52"/>
                      <a:pt x="68" y="47"/>
                      <a:pt x="72" y="43"/>
                    </a:cubicBezTo>
                    <a:cubicBezTo>
                      <a:pt x="66" y="43"/>
                      <a:pt x="63" y="43"/>
                      <a:pt x="61" y="43"/>
                    </a:cubicBezTo>
                    <a:cubicBezTo>
                      <a:pt x="60" y="43"/>
                      <a:pt x="56" y="40"/>
                      <a:pt x="54" y="39"/>
                    </a:cubicBezTo>
                    <a:cubicBezTo>
                      <a:pt x="53" y="39"/>
                      <a:pt x="52" y="39"/>
                      <a:pt x="51" y="39"/>
                    </a:cubicBezTo>
                    <a:cubicBezTo>
                      <a:pt x="47" y="41"/>
                      <a:pt x="47" y="51"/>
                      <a:pt x="38" y="51"/>
                    </a:cubicBezTo>
                    <a:cubicBezTo>
                      <a:pt x="31" y="51"/>
                      <a:pt x="26" y="48"/>
                      <a:pt x="23" y="44"/>
                    </a:cubicBezTo>
                    <a:cubicBezTo>
                      <a:pt x="25" y="43"/>
                      <a:pt x="26" y="43"/>
                      <a:pt x="27" y="43"/>
                    </a:cubicBezTo>
                    <a:cubicBezTo>
                      <a:pt x="19" y="39"/>
                      <a:pt x="13" y="35"/>
                      <a:pt x="15" y="28"/>
                    </a:cubicBezTo>
                    <a:cubicBezTo>
                      <a:pt x="13" y="28"/>
                      <a:pt x="12" y="26"/>
                      <a:pt x="11" y="26"/>
                    </a:cubicBezTo>
                    <a:cubicBezTo>
                      <a:pt x="8" y="26"/>
                      <a:pt x="3" y="19"/>
                      <a:pt x="0" y="16"/>
                    </a:cubicBezTo>
                    <a:cubicBezTo>
                      <a:pt x="2" y="14"/>
                      <a:pt x="11" y="5"/>
                      <a:pt x="16" y="5"/>
                    </a:cubicBezTo>
                    <a:cubicBezTo>
                      <a:pt x="23" y="5"/>
                      <a:pt x="27" y="5"/>
                      <a:pt x="38" y="7"/>
                    </a:cubicBezTo>
                    <a:cubicBezTo>
                      <a:pt x="35" y="10"/>
                      <a:pt x="34" y="11"/>
                      <a:pt x="32" y="13"/>
                    </a:cubicBezTo>
                    <a:cubicBezTo>
                      <a:pt x="37" y="17"/>
                      <a:pt x="41" y="17"/>
                      <a:pt x="44" y="20"/>
                    </a:cubicBezTo>
                    <a:cubicBezTo>
                      <a:pt x="42" y="19"/>
                      <a:pt x="41" y="17"/>
                      <a:pt x="41" y="14"/>
                    </a:cubicBezTo>
                    <a:cubicBezTo>
                      <a:pt x="41" y="10"/>
                      <a:pt x="45" y="7"/>
                      <a:pt x="49" y="7"/>
                    </a:cubicBezTo>
                    <a:cubicBezTo>
                      <a:pt x="60" y="7"/>
                      <a:pt x="57" y="22"/>
                      <a:pt x="68" y="26"/>
                    </a:cubicBezTo>
                    <a:cubicBezTo>
                      <a:pt x="66" y="19"/>
                      <a:pt x="63" y="15"/>
                      <a:pt x="63" y="7"/>
                    </a:cubicBezTo>
                    <a:cubicBezTo>
                      <a:pt x="63" y="0"/>
                      <a:pt x="66" y="0"/>
                      <a:pt x="72" y="0"/>
                    </a:cubicBezTo>
                    <a:cubicBezTo>
                      <a:pt x="78" y="0"/>
                      <a:pt x="90" y="4"/>
                      <a:pt x="90" y="9"/>
                    </a:cubicBezTo>
                    <a:cubicBezTo>
                      <a:pt x="90" y="12"/>
                      <a:pt x="88" y="15"/>
                      <a:pt x="88" y="18"/>
                    </a:cubicBezTo>
                    <a:cubicBezTo>
                      <a:pt x="92" y="16"/>
                      <a:pt x="93" y="12"/>
                      <a:pt x="96" y="12"/>
                    </a:cubicBezTo>
                    <a:cubicBezTo>
                      <a:pt x="103" y="12"/>
                      <a:pt x="102" y="19"/>
                      <a:pt x="102" y="23"/>
                    </a:cubicBezTo>
                    <a:cubicBezTo>
                      <a:pt x="103" y="23"/>
                      <a:pt x="105" y="23"/>
                      <a:pt x="106" y="23"/>
                    </a:cubicBezTo>
                    <a:cubicBezTo>
                      <a:pt x="113" y="23"/>
                      <a:pt x="137" y="36"/>
                      <a:pt x="141" y="41"/>
                    </a:cubicBezTo>
                    <a:cubicBezTo>
                      <a:pt x="140" y="42"/>
                      <a:pt x="138" y="42"/>
                      <a:pt x="137" y="42"/>
                    </a:cubicBezTo>
                    <a:cubicBezTo>
                      <a:pt x="140" y="43"/>
                      <a:pt x="142" y="42"/>
                      <a:pt x="145" y="42"/>
                    </a:cubicBezTo>
                    <a:cubicBezTo>
                      <a:pt x="146" y="44"/>
                      <a:pt x="146" y="47"/>
                      <a:pt x="145" y="49"/>
                    </a:cubicBezTo>
                    <a:cubicBezTo>
                      <a:pt x="151" y="49"/>
                      <a:pt x="154" y="49"/>
                      <a:pt x="159" y="49"/>
                    </a:cubicBezTo>
                    <a:cubicBezTo>
                      <a:pt x="159" y="62"/>
                      <a:pt x="172" y="59"/>
                      <a:pt x="176" y="64"/>
                    </a:cubicBezTo>
                    <a:cubicBezTo>
                      <a:pt x="164" y="68"/>
                      <a:pt x="159" y="76"/>
                      <a:pt x="148" y="7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16" name="Freeform 27"/>
              <p:cNvSpPr/>
              <p:nvPr/>
            </p:nvSpPr>
            <p:spPr bwMode="auto">
              <a:xfrm>
                <a:off x="1590482" y="844276"/>
                <a:ext cx="165491" cy="55232"/>
              </a:xfrm>
              <a:custGeom>
                <a:avLst/>
                <a:gdLst/>
                <a:ahLst/>
                <a:cxnLst>
                  <a:cxn ang="0">
                    <a:pos x="114" y="19"/>
                  </a:cxn>
                  <a:cxn ang="0">
                    <a:pos x="69" y="41"/>
                  </a:cxn>
                  <a:cxn ang="0">
                    <a:pos x="54" y="34"/>
                  </a:cxn>
                  <a:cxn ang="0">
                    <a:pos x="28" y="34"/>
                  </a:cxn>
                  <a:cxn ang="0">
                    <a:pos x="23" y="26"/>
                  </a:cxn>
                  <a:cxn ang="0">
                    <a:pos x="32" y="26"/>
                  </a:cxn>
                  <a:cxn ang="0">
                    <a:pos x="43" y="24"/>
                  </a:cxn>
                  <a:cxn ang="0">
                    <a:pos x="22" y="23"/>
                  </a:cxn>
                  <a:cxn ang="0">
                    <a:pos x="6" y="18"/>
                  </a:cxn>
                  <a:cxn ang="0">
                    <a:pos x="0" y="7"/>
                  </a:cxn>
                  <a:cxn ang="0">
                    <a:pos x="6" y="7"/>
                  </a:cxn>
                  <a:cxn ang="0">
                    <a:pos x="15" y="8"/>
                  </a:cxn>
                  <a:cxn ang="0">
                    <a:pos x="15" y="6"/>
                  </a:cxn>
                  <a:cxn ang="0">
                    <a:pos x="23" y="6"/>
                  </a:cxn>
                  <a:cxn ang="0">
                    <a:pos x="21" y="2"/>
                  </a:cxn>
                  <a:cxn ang="0">
                    <a:pos x="33" y="2"/>
                  </a:cxn>
                  <a:cxn ang="0">
                    <a:pos x="51" y="11"/>
                  </a:cxn>
                  <a:cxn ang="0">
                    <a:pos x="62" y="0"/>
                  </a:cxn>
                  <a:cxn ang="0">
                    <a:pos x="67" y="0"/>
                  </a:cxn>
                  <a:cxn ang="0">
                    <a:pos x="67" y="12"/>
                  </a:cxn>
                  <a:cxn ang="0">
                    <a:pos x="80" y="7"/>
                  </a:cxn>
                  <a:cxn ang="0">
                    <a:pos x="95" y="7"/>
                  </a:cxn>
                  <a:cxn ang="0">
                    <a:pos x="114" y="19"/>
                  </a:cxn>
                </a:cxnLst>
                <a:rect l="0" t="0" r="r" b="b"/>
                <a:pathLst>
                  <a:path w="114" h="41">
                    <a:moveTo>
                      <a:pt x="114" y="19"/>
                    </a:moveTo>
                    <a:cubicBezTo>
                      <a:pt x="104" y="26"/>
                      <a:pt x="82" y="41"/>
                      <a:pt x="69" y="41"/>
                    </a:cubicBezTo>
                    <a:cubicBezTo>
                      <a:pt x="61" y="41"/>
                      <a:pt x="57" y="39"/>
                      <a:pt x="54" y="34"/>
                    </a:cubicBezTo>
                    <a:cubicBezTo>
                      <a:pt x="28" y="34"/>
                      <a:pt x="28" y="34"/>
                      <a:pt x="28" y="34"/>
                    </a:cubicBezTo>
                    <a:cubicBezTo>
                      <a:pt x="25" y="32"/>
                      <a:pt x="23" y="30"/>
                      <a:pt x="23" y="26"/>
                    </a:cubicBezTo>
                    <a:cubicBezTo>
                      <a:pt x="26" y="26"/>
                      <a:pt x="31" y="26"/>
                      <a:pt x="32" y="26"/>
                    </a:cubicBezTo>
                    <a:cubicBezTo>
                      <a:pt x="36" y="25"/>
                      <a:pt x="40" y="25"/>
                      <a:pt x="43" y="24"/>
                    </a:cubicBezTo>
                    <a:cubicBezTo>
                      <a:pt x="41" y="24"/>
                      <a:pt x="23" y="23"/>
                      <a:pt x="22" y="23"/>
                    </a:cubicBezTo>
                    <a:cubicBezTo>
                      <a:pt x="14" y="23"/>
                      <a:pt x="6" y="28"/>
                      <a:pt x="6" y="18"/>
                    </a:cubicBezTo>
                    <a:cubicBezTo>
                      <a:pt x="3" y="15"/>
                      <a:pt x="0" y="12"/>
                      <a:pt x="0" y="7"/>
                    </a:cubicBezTo>
                    <a:cubicBezTo>
                      <a:pt x="6" y="7"/>
                      <a:pt x="6" y="7"/>
                      <a:pt x="6" y="7"/>
                    </a:cubicBezTo>
                    <a:cubicBezTo>
                      <a:pt x="9" y="9"/>
                      <a:pt x="13" y="10"/>
                      <a:pt x="15" y="8"/>
                    </a:cubicBezTo>
                    <a:cubicBezTo>
                      <a:pt x="15" y="6"/>
                      <a:pt x="15" y="6"/>
                      <a:pt x="15" y="6"/>
                    </a:cubicBezTo>
                    <a:cubicBezTo>
                      <a:pt x="23" y="6"/>
                      <a:pt x="23" y="6"/>
                      <a:pt x="23" y="6"/>
                    </a:cubicBezTo>
                    <a:cubicBezTo>
                      <a:pt x="21" y="2"/>
                      <a:pt x="21" y="2"/>
                      <a:pt x="21" y="2"/>
                    </a:cubicBezTo>
                    <a:cubicBezTo>
                      <a:pt x="33" y="2"/>
                      <a:pt x="33" y="2"/>
                      <a:pt x="33" y="2"/>
                    </a:cubicBezTo>
                    <a:cubicBezTo>
                      <a:pt x="36" y="4"/>
                      <a:pt x="48" y="11"/>
                      <a:pt x="51" y="11"/>
                    </a:cubicBezTo>
                    <a:cubicBezTo>
                      <a:pt x="56" y="11"/>
                      <a:pt x="59" y="2"/>
                      <a:pt x="62" y="0"/>
                    </a:cubicBezTo>
                    <a:cubicBezTo>
                      <a:pt x="67" y="0"/>
                      <a:pt x="67" y="0"/>
                      <a:pt x="67" y="0"/>
                    </a:cubicBezTo>
                    <a:cubicBezTo>
                      <a:pt x="67" y="6"/>
                      <a:pt x="66" y="8"/>
                      <a:pt x="67" y="12"/>
                    </a:cubicBezTo>
                    <a:cubicBezTo>
                      <a:pt x="71" y="12"/>
                      <a:pt x="73" y="7"/>
                      <a:pt x="80" y="7"/>
                    </a:cubicBezTo>
                    <a:cubicBezTo>
                      <a:pt x="91" y="7"/>
                      <a:pt x="88" y="7"/>
                      <a:pt x="95" y="7"/>
                    </a:cubicBezTo>
                    <a:cubicBezTo>
                      <a:pt x="103" y="7"/>
                      <a:pt x="112" y="14"/>
                      <a:pt x="114" y="1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17" name="Freeform 28"/>
              <p:cNvSpPr/>
              <p:nvPr/>
            </p:nvSpPr>
            <p:spPr bwMode="auto">
              <a:xfrm>
                <a:off x="1081817" y="1592275"/>
                <a:ext cx="80132" cy="86794"/>
              </a:xfrm>
              <a:custGeom>
                <a:avLst/>
                <a:gdLst/>
                <a:ahLst/>
                <a:cxnLst>
                  <a:cxn ang="0">
                    <a:pos x="9" y="19"/>
                  </a:cxn>
                  <a:cxn ang="0">
                    <a:pos x="22" y="14"/>
                  </a:cxn>
                  <a:cxn ang="0">
                    <a:pos x="19" y="8"/>
                  </a:cxn>
                  <a:cxn ang="0">
                    <a:pos x="32" y="0"/>
                  </a:cxn>
                  <a:cxn ang="0">
                    <a:pos x="40" y="0"/>
                  </a:cxn>
                  <a:cxn ang="0">
                    <a:pos x="55" y="18"/>
                  </a:cxn>
                  <a:cxn ang="0">
                    <a:pos x="47" y="24"/>
                  </a:cxn>
                  <a:cxn ang="0">
                    <a:pos x="47" y="39"/>
                  </a:cxn>
                  <a:cxn ang="0">
                    <a:pos x="47" y="52"/>
                  </a:cxn>
                  <a:cxn ang="0">
                    <a:pos x="35" y="54"/>
                  </a:cxn>
                  <a:cxn ang="0">
                    <a:pos x="19" y="64"/>
                  </a:cxn>
                  <a:cxn ang="0">
                    <a:pos x="11" y="65"/>
                  </a:cxn>
                  <a:cxn ang="0">
                    <a:pos x="0" y="55"/>
                  </a:cxn>
                  <a:cxn ang="0">
                    <a:pos x="13" y="33"/>
                  </a:cxn>
                  <a:cxn ang="0">
                    <a:pos x="4" y="23"/>
                  </a:cxn>
                  <a:cxn ang="0">
                    <a:pos x="9" y="19"/>
                  </a:cxn>
                </a:cxnLst>
                <a:rect l="0" t="0" r="r" b="b"/>
                <a:pathLst>
                  <a:path w="55" h="65">
                    <a:moveTo>
                      <a:pt x="9" y="19"/>
                    </a:moveTo>
                    <a:cubicBezTo>
                      <a:pt x="12" y="19"/>
                      <a:pt x="19" y="16"/>
                      <a:pt x="22" y="14"/>
                    </a:cubicBezTo>
                    <a:cubicBezTo>
                      <a:pt x="20" y="11"/>
                      <a:pt x="19" y="10"/>
                      <a:pt x="19" y="8"/>
                    </a:cubicBezTo>
                    <a:cubicBezTo>
                      <a:pt x="19" y="5"/>
                      <a:pt x="28" y="0"/>
                      <a:pt x="32" y="0"/>
                    </a:cubicBezTo>
                    <a:cubicBezTo>
                      <a:pt x="35" y="0"/>
                      <a:pt x="37" y="0"/>
                      <a:pt x="40" y="0"/>
                    </a:cubicBezTo>
                    <a:cubicBezTo>
                      <a:pt x="50" y="0"/>
                      <a:pt x="55" y="10"/>
                      <a:pt x="55" y="18"/>
                    </a:cubicBezTo>
                    <a:cubicBezTo>
                      <a:pt x="55" y="21"/>
                      <a:pt x="47" y="21"/>
                      <a:pt x="47" y="24"/>
                    </a:cubicBezTo>
                    <a:cubicBezTo>
                      <a:pt x="47" y="27"/>
                      <a:pt x="47" y="39"/>
                      <a:pt x="47" y="39"/>
                    </a:cubicBezTo>
                    <a:cubicBezTo>
                      <a:pt x="47" y="43"/>
                      <a:pt x="50" y="48"/>
                      <a:pt x="47" y="52"/>
                    </a:cubicBezTo>
                    <a:cubicBezTo>
                      <a:pt x="44" y="54"/>
                      <a:pt x="40" y="54"/>
                      <a:pt x="35" y="54"/>
                    </a:cubicBezTo>
                    <a:cubicBezTo>
                      <a:pt x="28" y="54"/>
                      <a:pt x="23" y="61"/>
                      <a:pt x="19" y="64"/>
                    </a:cubicBezTo>
                    <a:cubicBezTo>
                      <a:pt x="17" y="65"/>
                      <a:pt x="13" y="65"/>
                      <a:pt x="11" y="65"/>
                    </a:cubicBezTo>
                    <a:cubicBezTo>
                      <a:pt x="6" y="65"/>
                      <a:pt x="0" y="60"/>
                      <a:pt x="0" y="55"/>
                    </a:cubicBezTo>
                    <a:cubicBezTo>
                      <a:pt x="0" y="44"/>
                      <a:pt x="11" y="43"/>
                      <a:pt x="13" y="33"/>
                    </a:cubicBezTo>
                    <a:cubicBezTo>
                      <a:pt x="8" y="30"/>
                      <a:pt x="4" y="28"/>
                      <a:pt x="4" y="23"/>
                    </a:cubicBezTo>
                    <a:cubicBezTo>
                      <a:pt x="4" y="18"/>
                      <a:pt x="8" y="19"/>
                      <a:pt x="9" y="1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18" name="Freeform 29"/>
              <p:cNvSpPr/>
              <p:nvPr/>
            </p:nvSpPr>
            <p:spPr bwMode="auto">
              <a:xfrm>
                <a:off x="1144529" y="1510216"/>
                <a:ext cx="153296" cy="201991"/>
              </a:xfrm>
              <a:custGeom>
                <a:avLst/>
                <a:gdLst/>
                <a:ahLst/>
                <a:cxnLst>
                  <a:cxn ang="0">
                    <a:pos x="96" y="102"/>
                  </a:cxn>
                  <a:cxn ang="0">
                    <a:pos x="91" y="128"/>
                  </a:cxn>
                  <a:cxn ang="0">
                    <a:pos x="100" y="133"/>
                  </a:cxn>
                  <a:cxn ang="0">
                    <a:pos x="70" y="139"/>
                  </a:cxn>
                  <a:cxn ang="0">
                    <a:pos x="39" y="141"/>
                  </a:cxn>
                  <a:cxn ang="0">
                    <a:pos x="26" y="148"/>
                  </a:cxn>
                  <a:cxn ang="0">
                    <a:pos x="16" y="152"/>
                  </a:cxn>
                  <a:cxn ang="0">
                    <a:pos x="32" y="133"/>
                  </a:cxn>
                  <a:cxn ang="0">
                    <a:pos x="46" y="124"/>
                  </a:cxn>
                  <a:cxn ang="0">
                    <a:pos x="26" y="123"/>
                  </a:cxn>
                  <a:cxn ang="0">
                    <a:pos x="19" y="123"/>
                  </a:cxn>
                  <a:cxn ang="0">
                    <a:pos x="28" y="96"/>
                  </a:cxn>
                  <a:cxn ang="0">
                    <a:pos x="48" y="81"/>
                  </a:cxn>
                  <a:cxn ang="0">
                    <a:pos x="40" y="70"/>
                  </a:cxn>
                  <a:cxn ang="0">
                    <a:pos x="26" y="72"/>
                  </a:cxn>
                  <a:cxn ang="0">
                    <a:pos x="23" y="59"/>
                  </a:cxn>
                  <a:cxn ang="0">
                    <a:pos x="16" y="49"/>
                  </a:cxn>
                  <a:cxn ang="0">
                    <a:pos x="12" y="55"/>
                  </a:cxn>
                  <a:cxn ang="0">
                    <a:pos x="14" y="45"/>
                  </a:cxn>
                  <a:cxn ang="0">
                    <a:pos x="8" y="38"/>
                  </a:cxn>
                  <a:cxn ang="0">
                    <a:pos x="11" y="29"/>
                  </a:cxn>
                  <a:cxn ang="0">
                    <a:pos x="8" y="20"/>
                  </a:cxn>
                  <a:cxn ang="0">
                    <a:pos x="12" y="21"/>
                  </a:cxn>
                  <a:cxn ang="0">
                    <a:pos x="16" y="14"/>
                  </a:cxn>
                  <a:cxn ang="0">
                    <a:pos x="25" y="0"/>
                  </a:cxn>
                  <a:cxn ang="0">
                    <a:pos x="42" y="4"/>
                  </a:cxn>
                  <a:cxn ang="0">
                    <a:pos x="33" y="19"/>
                  </a:cxn>
                  <a:cxn ang="0">
                    <a:pos x="47" y="46"/>
                  </a:cxn>
                  <a:cxn ang="0">
                    <a:pos x="53" y="50"/>
                  </a:cxn>
                  <a:cxn ang="0">
                    <a:pos x="84" y="89"/>
                  </a:cxn>
                  <a:cxn ang="0">
                    <a:pos x="87" y="102"/>
                  </a:cxn>
                  <a:cxn ang="0">
                    <a:pos x="92" y="102"/>
                  </a:cxn>
                </a:cxnLst>
                <a:rect l="0" t="0" r="r" b="b"/>
                <a:pathLst>
                  <a:path w="105" h="152">
                    <a:moveTo>
                      <a:pt x="90" y="103"/>
                    </a:moveTo>
                    <a:cubicBezTo>
                      <a:pt x="93" y="101"/>
                      <a:pt x="92" y="102"/>
                      <a:pt x="96" y="102"/>
                    </a:cubicBezTo>
                    <a:cubicBezTo>
                      <a:pt x="101" y="102"/>
                      <a:pt x="105" y="106"/>
                      <a:pt x="105" y="110"/>
                    </a:cubicBezTo>
                    <a:cubicBezTo>
                      <a:pt x="105" y="118"/>
                      <a:pt x="94" y="122"/>
                      <a:pt x="91" y="128"/>
                    </a:cubicBezTo>
                    <a:cubicBezTo>
                      <a:pt x="95" y="129"/>
                      <a:pt x="97" y="130"/>
                      <a:pt x="100" y="130"/>
                    </a:cubicBezTo>
                    <a:cubicBezTo>
                      <a:pt x="100" y="133"/>
                      <a:pt x="100" y="133"/>
                      <a:pt x="100" y="133"/>
                    </a:cubicBezTo>
                    <a:cubicBezTo>
                      <a:pt x="96" y="137"/>
                      <a:pt x="93" y="139"/>
                      <a:pt x="87" y="139"/>
                    </a:cubicBezTo>
                    <a:cubicBezTo>
                      <a:pt x="82" y="139"/>
                      <a:pt x="72" y="139"/>
                      <a:pt x="70" y="139"/>
                    </a:cubicBezTo>
                    <a:cubicBezTo>
                      <a:pt x="65" y="139"/>
                      <a:pt x="53" y="143"/>
                      <a:pt x="47" y="143"/>
                    </a:cubicBezTo>
                    <a:cubicBezTo>
                      <a:pt x="44" y="143"/>
                      <a:pt x="42" y="141"/>
                      <a:pt x="39" y="141"/>
                    </a:cubicBezTo>
                    <a:cubicBezTo>
                      <a:pt x="34" y="141"/>
                      <a:pt x="32" y="144"/>
                      <a:pt x="32" y="148"/>
                    </a:cubicBezTo>
                    <a:cubicBezTo>
                      <a:pt x="26" y="148"/>
                      <a:pt x="26" y="148"/>
                      <a:pt x="26" y="148"/>
                    </a:cubicBezTo>
                    <a:cubicBezTo>
                      <a:pt x="23" y="148"/>
                      <a:pt x="21" y="150"/>
                      <a:pt x="19" y="152"/>
                    </a:cubicBezTo>
                    <a:cubicBezTo>
                      <a:pt x="16" y="152"/>
                      <a:pt x="16" y="152"/>
                      <a:pt x="16" y="152"/>
                    </a:cubicBezTo>
                    <a:cubicBezTo>
                      <a:pt x="16" y="149"/>
                      <a:pt x="16" y="149"/>
                      <a:pt x="16" y="149"/>
                    </a:cubicBezTo>
                    <a:cubicBezTo>
                      <a:pt x="17" y="147"/>
                      <a:pt x="30" y="133"/>
                      <a:pt x="32" y="133"/>
                    </a:cubicBezTo>
                    <a:cubicBezTo>
                      <a:pt x="38" y="131"/>
                      <a:pt x="47" y="133"/>
                      <a:pt x="47" y="127"/>
                    </a:cubicBezTo>
                    <a:cubicBezTo>
                      <a:pt x="47" y="126"/>
                      <a:pt x="46" y="125"/>
                      <a:pt x="46" y="124"/>
                    </a:cubicBezTo>
                    <a:cubicBezTo>
                      <a:pt x="44" y="126"/>
                      <a:pt x="41" y="128"/>
                      <a:pt x="38" y="128"/>
                    </a:cubicBezTo>
                    <a:cubicBezTo>
                      <a:pt x="32" y="128"/>
                      <a:pt x="30" y="123"/>
                      <a:pt x="26" y="123"/>
                    </a:cubicBezTo>
                    <a:cubicBezTo>
                      <a:pt x="23" y="123"/>
                      <a:pt x="23" y="125"/>
                      <a:pt x="21" y="125"/>
                    </a:cubicBezTo>
                    <a:cubicBezTo>
                      <a:pt x="20" y="125"/>
                      <a:pt x="19" y="124"/>
                      <a:pt x="19" y="123"/>
                    </a:cubicBezTo>
                    <a:cubicBezTo>
                      <a:pt x="19" y="116"/>
                      <a:pt x="31" y="116"/>
                      <a:pt x="31" y="109"/>
                    </a:cubicBezTo>
                    <a:cubicBezTo>
                      <a:pt x="31" y="103"/>
                      <a:pt x="28" y="101"/>
                      <a:pt x="28" y="96"/>
                    </a:cubicBezTo>
                    <a:cubicBezTo>
                      <a:pt x="36" y="96"/>
                      <a:pt x="45" y="92"/>
                      <a:pt x="48" y="88"/>
                    </a:cubicBezTo>
                    <a:cubicBezTo>
                      <a:pt x="48" y="81"/>
                      <a:pt x="48" y="81"/>
                      <a:pt x="48" y="81"/>
                    </a:cubicBezTo>
                    <a:cubicBezTo>
                      <a:pt x="43" y="82"/>
                      <a:pt x="37" y="81"/>
                      <a:pt x="37" y="77"/>
                    </a:cubicBezTo>
                    <a:cubicBezTo>
                      <a:pt x="37" y="73"/>
                      <a:pt x="39" y="72"/>
                      <a:pt x="40" y="70"/>
                    </a:cubicBezTo>
                    <a:cubicBezTo>
                      <a:pt x="39" y="70"/>
                      <a:pt x="38" y="70"/>
                      <a:pt x="36" y="70"/>
                    </a:cubicBezTo>
                    <a:cubicBezTo>
                      <a:pt x="32" y="70"/>
                      <a:pt x="30" y="72"/>
                      <a:pt x="26" y="72"/>
                    </a:cubicBezTo>
                    <a:cubicBezTo>
                      <a:pt x="22" y="72"/>
                      <a:pt x="19" y="72"/>
                      <a:pt x="19" y="69"/>
                    </a:cubicBezTo>
                    <a:cubicBezTo>
                      <a:pt x="19" y="65"/>
                      <a:pt x="23" y="63"/>
                      <a:pt x="23" y="59"/>
                    </a:cubicBezTo>
                    <a:cubicBezTo>
                      <a:pt x="23" y="55"/>
                      <a:pt x="22" y="55"/>
                      <a:pt x="23" y="51"/>
                    </a:cubicBezTo>
                    <a:cubicBezTo>
                      <a:pt x="20" y="51"/>
                      <a:pt x="17" y="50"/>
                      <a:pt x="16" y="49"/>
                    </a:cubicBezTo>
                    <a:cubicBezTo>
                      <a:pt x="14" y="52"/>
                      <a:pt x="15" y="54"/>
                      <a:pt x="16" y="55"/>
                    </a:cubicBezTo>
                    <a:cubicBezTo>
                      <a:pt x="12" y="55"/>
                      <a:pt x="12" y="55"/>
                      <a:pt x="12" y="55"/>
                    </a:cubicBezTo>
                    <a:cubicBezTo>
                      <a:pt x="12" y="52"/>
                      <a:pt x="12" y="51"/>
                      <a:pt x="12" y="48"/>
                    </a:cubicBezTo>
                    <a:cubicBezTo>
                      <a:pt x="12" y="47"/>
                      <a:pt x="13" y="46"/>
                      <a:pt x="14" y="45"/>
                    </a:cubicBezTo>
                    <a:cubicBezTo>
                      <a:pt x="14" y="41"/>
                      <a:pt x="14" y="41"/>
                      <a:pt x="14" y="41"/>
                    </a:cubicBezTo>
                    <a:cubicBezTo>
                      <a:pt x="12" y="41"/>
                      <a:pt x="8" y="40"/>
                      <a:pt x="8" y="38"/>
                    </a:cubicBezTo>
                    <a:cubicBezTo>
                      <a:pt x="8" y="36"/>
                      <a:pt x="11" y="32"/>
                      <a:pt x="11" y="32"/>
                    </a:cubicBezTo>
                    <a:cubicBezTo>
                      <a:pt x="11" y="29"/>
                      <a:pt x="11" y="29"/>
                      <a:pt x="11" y="29"/>
                    </a:cubicBezTo>
                    <a:cubicBezTo>
                      <a:pt x="4" y="27"/>
                      <a:pt x="0" y="26"/>
                      <a:pt x="0" y="20"/>
                    </a:cubicBezTo>
                    <a:cubicBezTo>
                      <a:pt x="8" y="20"/>
                      <a:pt x="8" y="20"/>
                      <a:pt x="8" y="20"/>
                    </a:cubicBezTo>
                    <a:cubicBezTo>
                      <a:pt x="8" y="23"/>
                      <a:pt x="10" y="24"/>
                      <a:pt x="11" y="24"/>
                    </a:cubicBezTo>
                    <a:cubicBezTo>
                      <a:pt x="12" y="24"/>
                      <a:pt x="12" y="22"/>
                      <a:pt x="12" y="21"/>
                    </a:cubicBezTo>
                    <a:cubicBezTo>
                      <a:pt x="12" y="21"/>
                      <a:pt x="10" y="20"/>
                      <a:pt x="10" y="19"/>
                    </a:cubicBezTo>
                    <a:cubicBezTo>
                      <a:pt x="10" y="15"/>
                      <a:pt x="13" y="14"/>
                      <a:pt x="16" y="14"/>
                    </a:cubicBezTo>
                    <a:cubicBezTo>
                      <a:pt x="16" y="10"/>
                      <a:pt x="18" y="8"/>
                      <a:pt x="18" y="6"/>
                    </a:cubicBezTo>
                    <a:cubicBezTo>
                      <a:pt x="18" y="4"/>
                      <a:pt x="23" y="0"/>
                      <a:pt x="25" y="0"/>
                    </a:cubicBezTo>
                    <a:cubicBezTo>
                      <a:pt x="30" y="0"/>
                      <a:pt x="35" y="0"/>
                      <a:pt x="38" y="0"/>
                    </a:cubicBezTo>
                    <a:cubicBezTo>
                      <a:pt x="40" y="0"/>
                      <a:pt x="42" y="3"/>
                      <a:pt x="42" y="4"/>
                    </a:cubicBezTo>
                    <a:cubicBezTo>
                      <a:pt x="42" y="10"/>
                      <a:pt x="33" y="10"/>
                      <a:pt x="31" y="16"/>
                    </a:cubicBezTo>
                    <a:cubicBezTo>
                      <a:pt x="31" y="17"/>
                      <a:pt x="32" y="18"/>
                      <a:pt x="33" y="19"/>
                    </a:cubicBezTo>
                    <a:cubicBezTo>
                      <a:pt x="59" y="19"/>
                      <a:pt x="59" y="19"/>
                      <a:pt x="59" y="19"/>
                    </a:cubicBezTo>
                    <a:cubicBezTo>
                      <a:pt x="60" y="32"/>
                      <a:pt x="47" y="37"/>
                      <a:pt x="47" y="46"/>
                    </a:cubicBezTo>
                    <a:cubicBezTo>
                      <a:pt x="45" y="47"/>
                      <a:pt x="44" y="48"/>
                      <a:pt x="43" y="50"/>
                    </a:cubicBezTo>
                    <a:cubicBezTo>
                      <a:pt x="48" y="51"/>
                      <a:pt x="50" y="49"/>
                      <a:pt x="53" y="50"/>
                    </a:cubicBezTo>
                    <a:cubicBezTo>
                      <a:pt x="62" y="53"/>
                      <a:pt x="60" y="63"/>
                      <a:pt x="66" y="69"/>
                    </a:cubicBezTo>
                    <a:cubicBezTo>
                      <a:pt x="73" y="76"/>
                      <a:pt x="84" y="79"/>
                      <a:pt x="84" y="89"/>
                    </a:cubicBezTo>
                    <a:cubicBezTo>
                      <a:pt x="84" y="93"/>
                      <a:pt x="89" y="95"/>
                      <a:pt x="89" y="99"/>
                    </a:cubicBezTo>
                    <a:cubicBezTo>
                      <a:pt x="89" y="100"/>
                      <a:pt x="88" y="101"/>
                      <a:pt x="87" y="102"/>
                    </a:cubicBezTo>
                    <a:cubicBezTo>
                      <a:pt x="87" y="105"/>
                      <a:pt x="87" y="105"/>
                      <a:pt x="87" y="105"/>
                    </a:cubicBezTo>
                    <a:cubicBezTo>
                      <a:pt x="90" y="104"/>
                      <a:pt x="90" y="103"/>
                      <a:pt x="92" y="102"/>
                    </a:cubicBezTo>
                    <a:lnTo>
                      <a:pt x="90" y="10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19" name="Freeform 31"/>
              <p:cNvSpPr/>
              <p:nvPr/>
            </p:nvSpPr>
            <p:spPr bwMode="auto">
              <a:xfrm>
                <a:off x="1491188" y="1952072"/>
                <a:ext cx="50519" cy="29984"/>
              </a:xfrm>
              <a:custGeom>
                <a:avLst/>
                <a:gdLst/>
                <a:ahLst/>
                <a:cxnLst>
                  <a:cxn ang="0">
                    <a:pos x="0" y="5"/>
                  </a:cxn>
                  <a:cxn ang="0">
                    <a:pos x="0" y="8"/>
                  </a:cxn>
                  <a:cxn ang="0">
                    <a:pos x="7" y="10"/>
                  </a:cxn>
                  <a:cxn ang="0">
                    <a:pos x="27" y="21"/>
                  </a:cxn>
                  <a:cxn ang="0">
                    <a:pos x="30" y="23"/>
                  </a:cxn>
                  <a:cxn ang="0">
                    <a:pos x="33" y="20"/>
                  </a:cxn>
                  <a:cxn ang="0">
                    <a:pos x="31" y="13"/>
                  </a:cxn>
                  <a:cxn ang="0">
                    <a:pos x="33" y="8"/>
                  </a:cxn>
                  <a:cxn ang="0">
                    <a:pos x="35" y="3"/>
                  </a:cxn>
                  <a:cxn ang="0">
                    <a:pos x="20" y="6"/>
                  </a:cxn>
                  <a:cxn ang="0">
                    <a:pos x="0" y="5"/>
                  </a:cxn>
                </a:cxnLst>
                <a:rect l="0" t="0" r="r" b="b"/>
                <a:pathLst>
                  <a:path w="35" h="23">
                    <a:moveTo>
                      <a:pt x="0" y="5"/>
                    </a:moveTo>
                    <a:cubicBezTo>
                      <a:pt x="0" y="8"/>
                      <a:pt x="0" y="8"/>
                      <a:pt x="0" y="8"/>
                    </a:cubicBezTo>
                    <a:cubicBezTo>
                      <a:pt x="2" y="10"/>
                      <a:pt x="5" y="10"/>
                      <a:pt x="7" y="10"/>
                    </a:cubicBezTo>
                    <a:cubicBezTo>
                      <a:pt x="14" y="12"/>
                      <a:pt x="19" y="20"/>
                      <a:pt x="27" y="21"/>
                    </a:cubicBezTo>
                    <a:cubicBezTo>
                      <a:pt x="27" y="23"/>
                      <a:pt x="29" y="23"/>
                      <a:pt x="30" y="23"/>
                    </a:cubicBezTo>
                    <a:cubicBezTo>
                      <a:pt x="32" y="23"/>
                      <a:pt x="33" y="21"/>
                      <a:pt x="33" y="20"/>
                    </a:cubicBezTo>
                    <a:cubicBezTo>
                      <a:pt x="33" y="17"/>
                      <a:pt x="31" y="16"/>
                      <a:pt x="31" y="13"/>
                    </a:cubicBezTo>
                    <a:cubicBezTo>
                      <a:pt x="31" y="11"/>
                      <a:pt x="33" y="8"/>
                      <a:pt x="33" y="8"/>
                    </a:cubicBezTo>
                    <a:cubicBezTo>
                      <a:pt x="35" y="3"/>
                      <a:pt x="35" y="3"/>
                      <a:pt x="35" y="3"/>
                    </a:cubicBezTo>
                    <a:cubicBezTo>
                      <a:pt x="28" y="2"/>
                      <a:pt x="25" y="6"/>
                      <a:pt x="20" y="6"/>
                    </a:cubicBezTo>
                    <a:cubicBezTo>
                      <a:pt x="14" y="6"/>
                      <a:pt x="10" y="0"/>
                      <a:pt x="0" y="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20" name="Freeform 32"/>
              <p:cNvSpPr/>
              <p:nvPr/>
            </p:nvSpPr>
            <p:spPr bwMode="auto">
              <a:xfrm>
                <a:off x="1419765" y="1860544"/>
                <a:ext cx="17420" cy="29984"/>
              </a:xfrm>
              <a:custGeom>
                <a:avLst/>
                <a:gdLst/>
                <a:ahLst/>
                <a:cxnLst>
                  <a:cxn ang="0">
                    <a:pos x="3" y="5"/>
                  </a:cxn>
                  <a:cxn ang="0">
                    <a:pos x="10" y="0"/>
                  </a:cxn>
                  <a:cxn ang="0">
                    <a:pos x="12" y="5"/>
                  </a:cxn>
                  <a:cxn ang="0">
                    <a:pos x="8" y="23"/>
                  </a:cxn>
                  <a:cxn ang="0">
                    <a:pos x="0" y="6"/>
                  </a:cxn>
                  <a:cxn ang="0">
                    <a:pos x="3" y="5"/>
                  </a:cxn>
                </a:cxnLst>
                <a:rect l="0" t="0" r="r" b="b"/>
                <a:pathLst>
                  <a:path w="12" h="23">
                    <a:moveTo>
                      <a:pt x="3" y="5"/>
                    </a:moveTo>
                    <a:cubicBezTo>
                      <a:pt x="6" y="5"/>
                      <a:pt x="8" y="1"/>
                      <a:pt x="10" y="0"/>
                    </a:cubicBezTo>
                    <a:cubicBezTo>
                      <a:pt x="10" y="3"/>
                      <a:pt x="11" y="5"/>
                      <a:pt x="12" y="5"/>
                    </a:cubicBezTo>
                    <a:cubicBezTo>
                      <a:pt x="11" y="11"/>
                      <a:pt x="10" y="20"/>
                      <a:pt x="8" y="23"/>
                    </a:cubicBezTo>
                    <a:cubicBezTo>
                      <a:pt x="4" y="22"/>
                      <a:pt x="2" y="9"/>
                      <a:pt x="0" y="6"/>
                    </a:cubicBezTo>
                    <a:cubicBezTo>
                      <a:pt x="1" y="6"/>
                      <a:pt x="2" y="5"/>
                      <a:pt x="3" y="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21" name="Freeform 33"/>
              <p:cNvSpPr/>
              <p:nvPr/>
            </p:nvSpPr>
            <p:spPr bwMode="auto">
              <a:xfrm>
                <a:off x="1416281" y="1893685"/>
                <a:ext cx="27872" cy="44186"/>
              </a:xfrm>
              <a:custGeom>
                <a:avLst/>
                <a:gdLst/>
                <a:ahLst/>
                <a:cxnLst>
                  <a:cxn ang="0">
                    <a:pos x="5" y="15"/>
                  </a:cxn>
                  <a:cxn ang="0">
                    <a:pos x="0" y="6"/>
                  </a:cxn>
                  <a:cxn ang="0">
                    <a:pos x="9" y="0"/>
                  </a:cxn>
                  <a:cxn ang="0">
                    <a:pos x="15" y="3"/>
                  </a:cxn>
                  <a:cxn ang="0">
                    <a:pos x="18" y="21"/>
                  </a:cxn>
                  <a:cxn ang="0">
                    <a:pos x="6" y="33"/>
                  </a:cxn>
                  <a:cxn ang="0">
                    <a:pos x="2" y="24"/>
                  </a:cxn>
                  <a:cxn ang="0">
                    <a:pos x="5" y="15"/>
                  </a:cxn>
                </a:cxnLst>
                <a:rect l="0" t="0" r="r" b="b"/>
                <a:pathLst>
                  <a:path w="19" h="33">
                    <a:moveTo>
                      <a:pt x="5" y="15"/>
                    </a:moveTo>
                    <a:cubicBezTo>
                      <a:pt x="5" y="12"/>
                      <a:pt x="1" y="9"/>
                      <a:pt x="0" y="6"/>
                    </a:cubicBezTo>
                    <a:cubicBezTo>
                      <a:pt x="5" y="4"/>
                      <a:pt x="5" y="0"/>
                      <a:pt x="9" y="0"/>
                    </a:cubicBezTo>
                    <a:cubicBezTo>
                      <a:pt x="13" y="0"/>
                      <a:pt x="14" y="3"/>
                      <a:pt x="15" y="3"/>
                    </a:cubicBezTo>
                    <a:cubicBezTo>
                      <a:pt x="19" y="10"/>
                      <a:pt x="18" y="14"/>
                      <a:pt x="18" y="21"/>
                    </a:cubicBezTo>
                    <a:cubicBezTo>
                      <a:pt x="18" y="27"/>
                      <a:pt x="10" y="33"/>
                      <a:pt x="6" y="33"/>
                    </a:cubicBezTo>
                    <a:cubicBezTo>
                      <a:pt x="2" y="33"/>
                      <a:pt x="2" y="27"/>
                      <a:pt x="2" y="24"/>
                    </a:cubicBezTo>
                    <a:cubicBezTo>
                      <a:pt x="2" y="20"/>
                      <a:pt x="5" y="18"/>
                      <a:pt x="5" y="1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22" name="Freeform 34"/>
              <p:cNvSpPr/>
              <p:nvPr/>
            </p:nvSpPr>
            <p:spPr bwMode="auto">
              <a:xfrm>
                <a:off x="1311761" y="1920511"/>
                <a:ext cx="13936" cy="9468"/>
              </a:xfrm>
              <a:custGeom>
                <a:avLst/>
                <a:gdLst/>
                <a:ahLst/>
                <a:cxnLst>
                  <a:cxn ang="0">
                    <a:pos x="9" y="5"/>
                  </a:cxn>
                  <a:cxn ang="0">
                    <a:pos x="6" y="7"/>
                  </a:cxn>
                  <a:cxn ang="0">
                    <a:pos x="0" y="3"/>
                  </a:cxn>
                  <a:cxn ang="0">
                    <a:pos x="7" y="0"/>
                  </a:cxn>
                  <a:cxn ang="0">
                    <a:pos x="9" y="5"/>
                  </a:cxn>
                </a:cxnLst>
                <a:rect l="0" t="0" r="r" b="b"/>
                <a:pathLst>
                  <a:path w="9" h="7">
                    <a:moveTo>
                      <a:pt x="9" y="5"/>
                    </a:moveTo>
                    <a:cubicBezTo>
                      <a:pt x="9" y="6"/>
                      <a:pt x="7" y="7"/>
                      <a:pt x="6" y="7"/>
                    </a:cubicBezTo>
                    <a:cubicBezTo>
                      <a:pt x="4" y="7"/>
                      <a:pt x="1" y="3"/>
                      <a:pt x="0" y="3"/>
                    </a:cubicBezTo>
                    <a:cubicBezTo>
                      <a:pt x="3" y="2"/>
                      <a:pt x="5" y="0"/>
                      <a:pt x="7" y="0"/>
                    </a:cubicBezTo>
                    <a:cubicBezTo>
                      <a:pt x="7" y="1"/>
                      <a:pt x="9" y="3"/>
                      <a:pt x="9" y="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23" name="Freeform 35"/>
              <p:cNvSpPr/>
              <p:nvPr/>
            </p:nvSpPr>
            <p:spPr bwMode="auto">
              <a:xfrm>
                <a:off x="1445896" y="1584385"/>
                <a:ext cx="17420" cy="18937"/>
              </a:xfrm>
              <a:custGeom>
                <a:avLst/>
                <a:gdLst/>
                <a:ahLst/>
                <a:cxnLst>
                  <a:cxn ang="0">
                    <a:pos x="11" y="10"/>
                  </a:cxn>
                  <a:cxn ang="0">
                    <a:pos x="0" y="5"/>
                  </a:cxn>
                  <a:cxn ang="0">
                    <a:pos x="0" y="0"/>
                  </a:cxn>
                  <a:cxn ang="0">
                    <a:pos x="9" y="0"/>
                  </a:cxn>
                  <a:cxn ang="0">
                    <a:pos x="12" y="9"/>
                  </a:cxn>
                  <a:cxn ang="0">
                    <a:pos x="11" y="14"/>
                  </a:cxn>
                  <a:cxn ang="0">
                    <a:pos x="11" y="10"/>
                  </a:cxn>
                </a:cxnLst>
                <a:rect l="0" t="0" r="r" b="b"/>
                <a:pathLst>
                  <a:path w="12" h="14">
                    <a:moveTo>
                      <a:pt x="11" y="10"/>
                    </a:moveTo>
                    <a:cubicBezTo>
                      <a:pt x="5" y="10"/>
                      <a:pt x="0" y="9"/>
                      <a:pt x="0" y="5"/>
                    </a:cubicBezTo>
                    <a:cubicBezTo>
                      <a:pt x="0" y="3"/>
                      <a:pt x="0" y="2"/>
                      <a:pt x="0" y="0"/>
                    </a:cubicBezTo>
                    <a:cubicBezTo>
                      <a:pt x="9" y="0"/>
                      <a:pt x="9" y="0"/>
                      <a:pt x="9" y="0"/>
                    </a:cubicBezTo>
                    <a:cubicBezTo>
                      <a:pt x="9" y="6"/>
                      <a:pt x="12" y="5"/>
                      <a:pt x="12" y="9"/>
                    </a:cubicBezTo>
                    <a:cubicBezTo>
                      <a:pt x="12" y="13"/>
                      <a:pt x="11" y="12"/>
                      <a:pt x="11" y="14"/>
                    </a:cubicBezTo>
                    <a:cubicBezTo>
                      <a:pt x="11" y="13"/>
                      <a:pt x="11" y="12"/>
                      <a:pt x="11" y="1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24" name="Freeform 37"/>
              <p:cNvSpPr/>
              <p:nvPr/>
            </p:nvSpPr>
            <p:spPr bwMode="auto">
              <a:xfrm>
                <a:off x="1592224" y="1524419"/>
                <a:ext cx="17420" cy="23671"/>
              </a:xfrm>
              <a:custGeom>
                <a:avLst/>
                <a:gdLst/>
                <a:ahLst/>
                <a:cxnLst>
                  <a:cxn ang="0">
                    <a:pos x="8" y="6"/>
                  </a:cxn>
                  <a:cxn ang="0">
                    <a:pos x="1" y="17"/>
                  </a:cxn>
                  <a:cxn ang="0">
                    <a:pos x="1" y="11"/>
                  </a:cxn>
                  <a:cxn ang="0">
                    <a:pos x="11" y="0"/>
                  </a:cxn>
                  <a:cxn ang="0">
                    <a:pos x="8" y="6"/>
                  </a:cxn>
                </a:cxnLst>
                <a:rect l="0" t="0" r="r" b="b"/>
                <a:pathLst>
                  <a:path w="11" h="17">
                    <a:moveTo>
                      <a:pt x="8" y="6"/>
                    </a:moveTo>
                    <a:cubicBezTo>
                      <a:pt x="8" y="11"/>
                      <a:pt x="4" y="13"/>
                      <a:pt x="1" y="17"/>
                    </a:cubicBezTo>
                    <a:cubicBezTo>
                      <a:pt x="0" y="15"/>
                      <a:pt x="1" y="14"/>
                      <a:pt x="1" y="11"/>
                    </a:cubicBezTo>
                    <a:cubicBezTo>
                      <a:pt x="1" y="9"/>
                      <a:pt x="3" y="1"/>
                      <a:pt x="11" y="0"/>
                    </a:cubicBezTo>
                    <a:cubicBezTo>
                      <a:pt x="10" y="2"/>
                      <a:pt x="8" y="4"/>
                      <a:pt x="8"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25" name="Freeform 38"/>
              <p:cNvSpPr/>
              <p:nvPr/>
            </p:nvSpPr>
            <p:spPr bwMode="auto">
              <a:xfrm>
                <a:off x="1660162" y="1496014"/>
                <a:ext cx="22647" cy="26827"/>
              </a:xfrm>
              <a:custGeom>
                <a:avLst/>
                <a:gdLst/>
                <a:ahLst/>
                <a:cxnLst>
                  <a:cxn ang="0">
                    <a:pos x="12" y="10"/>
                  </a:cxn>
                  <a:cxn ang="0">
                    <a:pos x="12" y="16"/>
                  </a:cxn>
                  <a:cxn ang="0">
                    <a:pos x="5" y="20"/>
                  </a:cxn>
                  <a:cxn ang="0">
                    <a:pos x="0" y="13"/>
                  </a:cxn>
                  <a:cxn ang="0">
                    <a:pos x="10" y="10"/>
                  </a:cxn>
                  <a:cxn ang="0">
                    <a:pos x="7" y="5"/>
                  </a:cxn>
                  <a:cxn ang="0">
                    <a:pos x="11" y="0"/>
                  </a:cxn>
                  <a:cxn ang="0">
                    <a:pos x="16" y="5"/>
                  </a:cxn>
                  <a:cxn ang="0">
                    <a:pos x="12" y="10"/>
                  </a:cxn>
                </a:cxnLst>
                <a:rect l="0" t="0" r="r" b="b"/>
                <a:pathLst>
                  <a:path w="16" h="20">
                    <a:moveTo>
                      <a:pt x="12" y="10"/>
                    </a:moveTo>
                    <a:cubicBezTo>
                      <a:pt x="12" y="12"/>
                      <a:pt x="12" y="14"/>
                      <a:pt x="12" y="16"/>
                    </a:cubicBezTo>
                    <a:cubicBezTo>
                      <a:pt x="12" y="17"/>
                      <a:pt x="6" y="20"/>
                      <a:pt x="5" y="20"/>
                    </a:cubicBezTo>
                    <a:cubicBezTo>
                      <a:pt x="1" y="20"/>
                      <a:pt x="0" y="16"/>
                      <a:pt x="0" y="13"/>
                    </a:cubicBezTo>
                    <a:cubicBezTo>
                      <a:pt x="4" y="13"/>
                      <a:pt x="6" y="10"/>
                      <a:pt x="10" y="10"/>
                    </a:cubicBezTo>
                    <a:cubicBezTo>
                      <a:pt x="9" y="8"/>
                      <a:pt x="7" y="7"/>
                      <a:pt x="7" y="5"/>
                    </a:cubicBezTo>
                    <a:cubicBezTo>
                      <a:pt x="7" y="2"/>
                      <a:pt x="11" y="0"/>
                      <a:pt x="11" y="0"/>
                    </a:cubicBezTo>
                    <a:cubicBezTo>
                      <a:pt x="13" y="3"/>
                      <a:pt x="14" y="4"/>
                      <a:pt x="16" y="5"/>
                    </a:cubicBezTo>
                    <a:cubicBezTo>
                      <a:pt x="15" y="7"/>
                      <a:pt x="13" y="10"/>
                      <a:pt x="12" y="1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26" name="Freeform 9"/>
              <p:cNvSpPr/>
              <p:nvPr/>
            </p:nvSpPr>
            <p:spPr bwMode="auto">
              <a:xfrm>
                <a:off x="4546426" y="2612271"/>
                <a:ext cx="372788" cy="175165"/>
              </a:xfrm>
              <a:custGeom>
                <a:avLst/>
                <a:gdLst/>
                <a:ahLst/>
                <a:cxnLst>
                  <a:cxn ang="0">
                    <a:pos x="128" y="28"/>
                  </a:cxn>
                  <a:cxn ang="0">
                    <a:pos x="160" y="39"/>
                  </a:cxn>
                  <a:cxn ang="0">
                    <a:pos x="173" y="45"/>
                  </a:cxn>
                  <a:cxn ang="0">
                    <a:pos x="179" y="49"/>
                  </a:cxn>
                  <a:cxn ang="0">
                    <a:pos x="203" y="71"/>
                  </a:cxn>
                  <a:cxn ang="0">
                    <a:pos x="217" y="78"/>
                  </a:cxn>
                  <a:cxn ang="0">
                    <a:pos x="208" y="85"/>
                  </a:cxn>
                  <a:cxn ang="0">
                    <a:pos x="217" y="96"/>
                  </a:cxn>
                  <a:cxn ang="0">
                    <a:pos x="224" y="108"/>
                  </a:cxn>
                  <a:cxn ang="0">
                    <a:pos x="233" y="113"/>
                  </a:cxn>
                  <a:cxn ang="0">
                    <a:pos x="237" y="118"/>
                  </a:cxn>
                  <a:cxn ang="0">
                    <a:pos x="242" y="119"/>
                  </a:cxn>
                  <a:cxn ang="0">
                    <a:pos x="247" y="124"/>
                  </a:cxn>
                  <a:cxn ang="0">
                    <a:pos x="255" y="126"/>
                  </a:cxn>
                  <a:cxn ang="0">
                    <a:pos x="250" y="133"/>
                  </a:cxn>
                  <a:cxn ang="0">
                    <a:pos x="247" y="133"/>
                  </a:cxn>
                  <a:cxn ang="0">
                    <a:pos x="239" y="127"/>
                  </a:cxn>
                  <a:cxn ang="0">
                    <a:pos x="227" y="127"/>
                  </a:cxn>
                  <a:cxn ang="0">
                    <a:pos x="210" y="116"/>
                  </a:cxn>
                  <a:cxn ang="0">
                    <a:pos x="206" y="113"/>
                  </a:cxn>
                  <a:cxn ang="0">
                    <a:pos x="175" y="92"/>
                  </a:cxn>
                  <a:cxn ang="0">
                    <a:pos x="158" y="103"/>
                  </a:cxn>
                  <a:cxn ang="0">
                    <a:pos x="156" y="113"/>
                  </a:cxn>
                  <a:cxn ang="0">
                    <a:pos x="139" y="113"/>
                  </a:cxn>
                  <a:cxn ang="0">
                    <a:pos x="113" y="100"/>
                  </a:cxn>
                  <a:cxn ang="0">
                    <a:pos x="107" y="102"/>
                  </a:cxn>
                  <a:cxn ang="0">
                    <a:pos x="98" y="102"/>
                  </a:cxn>
                  <a:cxn ang="0">
                    <a:pos x="90" y="99"/>
                  </a:cxn>
                  <a:cxn ang="0">
                    <a:pos x="101" y="90"/>
                  </a:cxn>
                  <a:cxn ang="0">
                    <a:pos x="96" y="71"/>
                  </a:cxn>
                  <a:cxn ang="0">
                    <a:pos x="77" y="59"/>
                  </a:cxn>
                  <a:cxn ang="0">
                    <a:pos x="53" y="54"/>
                  </a:cxn>
                  <a:cxn ang="0">
                    <a:pos x="37" y="45"/>
                  </a:cxn>
                  <a:cxn ang="0">
                    <a:pos x="37" y="41"/>
                  </a:cxn>
                  <a:cxn ang="0">
                    <a:pos x="30" y="49"/>
                  </a:cxn>
                  <a:cxn ang="0">
                    <a:pos x="26" y="48"/>
                  </a:cxn>
                  <a:cxn ang="0">
                    <a:pos x="24" y="38"/>
                  </a:cxn>
                  <a:cxn ang="0">
                    <a:pos x="16" y="33"/>
                  </a:cxn>
                  <a:cxn ang="0">
                    <a:pos x="38" y="25"/>
                  </a:cxn>
                  <a:cxn ang="0">
                    <a:pos x="35" y="25"/>
                  </a:cxn>
                  <a:cxn ang="0">
                    <a:pos x="23" y="27"/>
                  </a:cxn>
                  <a:cxn ang="0">
                    <a:pos x="16" y="26"/>
                  </a:cxn>
                  <a:cxn ang="0">
                    <a:pos x="14" y="22"/>
                  </a:cxn>
                  <a:cxn ang="0">
                    <a:pos x="0" y="12"/>
                  </a:cxn>
                  <a:cxn ang="0">
                    <a:pos x="6" y="8"/>
                  </a:cxn>
                  <a:cxn ang="0">
                    <a:pos x="23" y="0"/>
                  </a:cxn>
                  <a:cxn ang="0">
                    <a:pos x="44" y="9"/>
                  </a:cxn>
                  <a:cxn ang="0">
                    <a:pos x="44" y="25"/>
                  </a:cxn>
                  <a:cxn ang="0">
                    <a:pos x="50" y="29"/>
                  </a:cxn>
                  <a:cxn ang="0">
                    <a:pos x="59" y="38"/>
                  </a:cxn>
                  <a:cxn ang="0">
                    <a:pos x="67" y="30"/>
                  </a:cxn>
                  <a:cxn ang="0">
                    <a:pos x="78" y="25"/>
                  </a:cxn>
                  <a:cxn ang="0">
                    <a:pos x="92" y="14"/>
                  </a:cxn>
                  <a:cxn ang="0">
                    <a:pos x="98" y="17"/>
                  </a:cxn>
                  <a:cxn ang="0">
                    <a:pos x="109" y="25"/>
                  </a:cxn>
                  <a:cxn ang="0">
                    <a:pos x="121" y="25"/>
                  </a:cxn>
                  <a:cxn ang="0">
                    <a:pos x="130" y="29"/>
                  </a:cxn>
                  <a:cxn ang="0">
                    <a:pos x="130" y="30"/>
                  </a:cxn>
                  <a:cxn ang="0">
                    <a:pos x="128" y="28"/>
                  </a:cxn>
                </a:cxnLst>
                <a:rect l="0" t="0" r="r" b="b"/>
                <a:pathLst>
                  <a:path w="255" h="133">
                    <a:moveTo>
                      <a:pt x="128" y="28"/>
                    </a:moveTo>
                    <a:cubicBezTo>
                      <a:pt x="133" y="33"/>
                      <a:pt x="149" y="39"/>
                      <a:pt x="160" y="39"/>
                    </a:cubicBezTo>
                    <a:cubicBezTo>
                      <a:pt x="165" y="39"/>
                      <a:pt x="168" y="45"/>
                      <a:pt x="173" y="45"/>
                    </a:cubicBezTo>
                    <a:cubicBezTo>
                      <a:pt x="173" y="48"/>
                      <a:pt x="176" y="49"/>
                      <a:pt x="179" y="49"/>
                    </a:cubicBezTo>
                    <a:cubicBezTo>
                      <a:pt x="193" y="54"/>
                      <a:pt x="192" y="66"/>
                      <a:pt x="203" y="71"/>
                    </a:cubicBezTo>
                    <a:cubicBezTo>
                      <a:pt x="207" y="73"/>
                      <a:pt x="217" y="68"/>
                      <a:pt x="217" y="78"/>
                    </a:cubicBezTo>
                    <a:cubicBezTo>
                      <a:pt x="217" y="83"/>
                      <a:pt x="208" y="81"/>
                      <a:pt x="208" y="85"/>
                    </a:cubicBezTo>
                    <a:cubicBezTo>
                      <a:pt x="208" y="87"/>
                      <a:pt x="216" y="95"/>
                      <a:pt x="217" y="96"/>
                    </a:cubicBezTo>
                    <a:cubicBezTo>
                      <a:pt x="221" y="100"/>
                      <a:pt x="220" y="103"/>
                      <a:pt x="224" y="108"/>
                    </a:cubicBezTo>
                    <a:cubicBezTo>
                      <a:pt x="225" y="111"/>
                      <a:pt x="230" y="113"/>
                      <a:pt x="233" y="113"/>
                    </a:cubicBezTo>
                    <a:cubicBezTo>
                      <a:pt x="235" y="113"/>
                      <a:pt x="236" y="116"/>
                      <a:pt x="237" y="118"/>
                    </a:cubicBezTo>
                    <a:cubicBezTo>
                      <a:pt x="238" y="120"/>
                      <a:pt x="240" y="118"/>
                      <a:pt x="242" y="119"/>
                    </a:cubicBezTo>
                    <a:cubicBezTo>
                      <a:pt x="245" y="119"/>
                      <a:pt x="246" y="122"/>
                      <a:pt x="247" y="124"/>
                    </a:cubicBezTo>
                    <a:cubicBezTo>
                      <a:pt x="247" y="126"/>
                      <a:pt x="254" y="125"/>
                      <a:pt x="255" y="126"/>
                    </a:cubicBezTo>
                    <a:cubicBezTo>
                      <a:pt x="253" y="127"/>
                      <a:pt x="250" y="130"/>
                      <a:pt x="250" y="133"/>
                    </a:cubicBezTo>
                    <a:cubicBezTo>
                      <a:pt x="249" y="133"/>
                      <a:pt x="248" y="133"/>
                      <a:pt x="247" y="133"/>
                    </a:cubicBezTo>
                    <a:cubicBezTo>
                      <a:pt x="246" y="133"/>
                      <a:pt x="240" y="128"/>
                      <a:pt x="239" y="127"/>
                    </a:cubicBezTo>
                    <a:cubicBezTo>
                      <a:pt x="227" y="127"/>
                      <a:pt x="227" y="127"/>
                      <a:pt x="227" y="127"/>
                    </a:cubicBezTo>
                    <a:cubicBezTo>
                      <a:pt x="221" y="126"/>
                      <a:pt x="210" y="121"/>
                      <a:pt x="210" y="116"/>
                    </a:cubicBezTo>
                    <a:cubicBezTo>
                      <a:pt x="210" y="115"/>
                      <a:pt x="207" y="114"/>
                      <a:pt x="206" y="113"/>
                    </a:cubicBezTo>
                    <a:cubicBezTo>
                      <a:pt x="197" y="104"/>
                      <a:pt x="189" y="92"/>
                      <a:pt x="175" y="92"/>
                    </a:cubicBezTo>
                    <a:cubicBezTo>
                      <a:pt x="164" y="92"/>
                      <a:pt x="165" y="100"/>
                      <a:pt x="158" y="103"/>
                    </a:cubicBezTo>
                    <a:cubicBezTo>
                      <a:pt x="160" y="108"/>
                      <a:pt x="156" y="110"/>
                      <a:pt x="156" y="113"/>
                    </a:cubicBezTo>
                    <a:cubicBezTo>
                      <a:pt x="146" y="113"/>
                      <a:pt x="144" y="113"/>
                      <a:pt x="139" y="113"/>
                    </a:cubicBezTo>
                    <a:cubicBezTo>
                      <a:pt x="128" y="113"/>
                      <a:pt x="125" y="100"/>
                      <a:pt x="113" y="100"/>
                    </a:cubicBezTo>
                    <a:cubicBezTo>
                      <a:pt x="112" y="100"/>
                      <a:pt x="107" y="100"/>
                      <a:pt x="107" y="102"/>
                    </a:cubicBezTo>
                    <a:cubicBezTo>
                      <a:pt x="98" y="102"/>
                      <a:pt x="98" y="102"/>
                      <a:pt x="98" y="102"/>
                    </a:cubicBezTo>
                    <a:cubicBezTo>
                      <a:pt x="94" y="102"/>
                      <a:pt x="90" y="102"/>
                      <a:pt x="90" y="99"/>
                    </a:cubicBezTo>
                    <a:cubicBezTo>
                      <a:pt x="90" y="93"/>
                      <a:pt x="99" y="91"/>
                      <a:pt x="101" y="90"/>
                    </a:cubicBezTo>
                    <a:cubicBezTo>
                      <a:pt x="95" y="84"/>
                      <a:pt x="98" y="78"/>
                      <a:pt x="96" y="71"/>
                    </a:cubicBezTo>
                    <a:cubicBezTo>
                      <a:pt x="94" y="66"/>
                      <a:pt x="82" y="61"/>
                      <a:pt x="77" y="59"/>
                    </a:cubicBezTo>
                    <a:cubicBezTo>
                      <a:pt x="72" y="56"/>
                      <a:pt x="60" y="54"/>
                      <a:pt x="53" y="54"/>
                    </a:cubicBezTo>
                    <a:cubicBezTo>
                      <a:pt x="47" y="54"/>
                      <a:pt x="44" y="43"/>
                      <a:pt x="37" y="45"/>
                    </a:cubicBezTo>
                    <a:cubicBezTo>
                      <a:pt x="37" y="41"/>
                      <a:pt x="37" y="41"/>
                      <a:pt x="37" y="41"/>
                    </a:cubicBezTo>
                    <a:cubicBezTo>
                      <a:pt x="36" y="44"/>
                      <a:pt x="34" y="49"/>
                      <a:pt x="30" y="49"/>
                    </a:cubicBezTo>
                    <a:cubicBezTo>
                      <a:pt x="29" y="49"/>
                      <a:pt x="26" y="49"/>
                      <a:pt x="26" y="48"/>
                    </a:cubicBezTo>
                    <a:cubicBezTo>
                      <a:pt x="24" y="43"/>
                      <a:pt x="26" y="41"/>
                      <a:pt x="24" y="38"/>
                    </a:cubicBezTo>
                    <a:cubicBezTo>
                      <a:pt x="22" y="34"/>
                      <a:pt x="17" y="36"/>
                      <a:pt x="16" y="33"/>
                    </a:cubicBezTo>
                    <a:cubicBezTo>
                      <a:pt x="22" y="29"/>
                      <a:pt x="35" y="30"/>
                      <a:pt x="38" y="25"/>
                    </a:cubicBezTo>
                    <a:cubicBezTo>
                      <a:pt x="35" y="25"/>
                      <a:pt x="35" y="25"/>
                      <a:pt x="35" y="25"/>
                    </a:cubicBezTo>
                    <a:cubicBezTo>
                      <a:pt x="30" y="26"/>
                      <a:pt x="27" y="27"/>
                      <a:pt x="23" y="27"/>
                    </a:cubicBezTo>
                    <a:cubicBezTo>
                      <a:pt x="20" y="27"/>
                      <a:pt x="19" y="26"/>
                      <a:pt x="16" y="26"/>
                    </a:cubicBezTo>
                    <a:cubicBezTo>
                      <a:pt x="15" y="25"/>
                      <a:pt x="14" y="23"/>
                      <a:pt x="14" y="22"/>
                    </a:cubicBezTo>
                    <a:cubicBezTo>
                      <a:pt x="11" y="15"/>
                      <a:pt x="0" y="18"/>
                      <a:pt x="0" y="12"/>
                    </a:cubicBezTo>
                    <a:cubicBezTo>
                      <a:pt x="0" y="9"/>
                      <a:pt x="4" y="8"/>
                      <a:pt x="6" y="8"/>
                    </a:cubicBezTo>
                    <a:cubicBezTo>
                      <a:pt x="12" y="8"/>
                      <a:pt x="15" y="0"/>
                      <a:pt x="23" y="0"/>
                    </a:cubicBezTo>
                    <a:cubicBezTo>
                      <a:pt x="30" y="0"/>
                      <a:pt x="36" y="7"/>
                      <a:pt x="44" y="9"/>
                    </a:cubicBezTo>
                    <a:cubicBezTo>
                      <a:pt x="44" y="15"/>
                      <a:pt x="44" y="22"/>
                      <a:pt x="44" y="25"/>
                    </a:cubicBezTo>
                    <a:cubicBezTo>
                      <a:pt x="44" y="27"/>
                      <a:pt x="46" y="29"/>
                      <a:pt x="50" y="29"/>
                    </a:cubicBezTo>
                    <a:cubicBezTo>
                      <a:pt x="50" y="31"/>
                      <a:pt x="56" y="38"/>
                      <a:pt x="59" y="38"/>
                    </a:cubicBezTo>
                    <a:cubicBezTo>
                      <a:pt x="62" y="38"/>
                      <a:pt x="66" y="31"/>
                      <a:pt x="67" y="30"/>
                    </a:cubicBezTo>
                    <a:cubicBezTo>
                      <a:pt x="71" y="27"/>
                      <a:pt x="71" y="26"/>
                      <a:pt x="78" y="25"/>
                    </a:cubicBezTo>
                    <a:cubicBezTo>
                      <a:pt x="82" y="23"/>
                      <a:pt x="87" y="15"/>
                      <a:pt x="92" y="14"/>
                    </a:cubicBezTo>
                    <a:cubicBezTo>
                      <a:pt x="93" y="17"/>
                      <a:pt x="96" y="16"/>
                      <a:pt x="98" y="17"/>
                    </a:cubicBezTo>
                    <a:cubicBezTo>
                      <a:pt x="103" y="18"/>
                      <a:pt x="106" y="24"/>
                      <a:pt x="109" y="25"/>
                    </a:cubicBezTo>
                    <a:cubicBezTo>
                      <a:pt x="121" y="25"/>
                      <a:pt x="121" y="25"/>
                      <a:pt x="121" y="25"/>
                    </a:cubicBezTo>
                    <a:cubicBezTo>
                      <a:pt x="123" y="27"/>
                      <a:pt x="128" y="29"/>
                      <a:pt x="130" y="29"/>
                    </a:cubicBezTo>
                    <a:cubicBezTo>
                      <a:pt x="130" y="30"/>
                      <a:pt x="130" y="30"/>
                      <a:pt x="130" y="30"/>
                    </a:cubicBezTo>
                    <a:lnTo>
                      <a:pt x="128" y="2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27" name="Freeform 7"/>
              <p:cNvSpPr/>
              <p:nvPr/>
            </p:nvSpPr>
            <p:spPr bwMode="auto">
              <a:xfrm>
                <a:off x="4607396" y="2700642"/>
                <a:ext cx="12194" cy="25249"/>
              </a:xfrm>
              <a:custGeom>
                <a:avLst/>
                <a:gdLst/>
                <a:ahLst/>
                <a:cxnLst>
                  <a:cxn ang="0">
                    <a:pos x="7" y="0"/>
                  </a:cxn>
                  <a:cxn ang="0">
                    <a:pos x="8" y="5"/>
                  </a:cxn>
                  <a:cxn ang="0">
                    <a:pos x="5" y="9"/>
                  </a:cxn>
                  <a:cxn ang="0">
                    <a:pos x="2" y="19"/>
                  </a:cxn>
                  <a:cxn ang="0">
                    <a:pos x="0" y="15"/>
                  </a:cxn>
                  <a:cxn ang="0">
                    <a:pos x="4" y="8"/>
                  </a:cxn>
                  <a:cxn ang="0">
                    <a:pos x="7" y="0"/>
                  </a:cxn>
                </a:cxnLst>
                <a:rect l="0" t="0" r="r" b="b"/>
                <a:pathLst>
                  <a:path w="8" h="19">
                    <a:moveTo>
                      <a:pt x="7" y="0"/>
                    </a:moveTo>
                    <a:cubicBezTo>
                      <a:pt x="7" y="4"/>
                      <a:pt x="8" y="2"/>
                      <a:pt x="8" y="5"/>
                    </a:cubicBezTo>
                    <a:cubicBezTo>
                      <a:pt x="8" y="8"/>
                      <a:pt x="7" y="9"/>
                      <a:pt x="5" y="9"/>
                    </a:cubicBezTo>
                    <a:cubicBezTo>
                      <a:pt x="5" y="14"/>
                      <a:pt x="6" y="19"/>
                      <a:pt x="2" y="19"/>
                    </a:cubicBezTo>
                    <a:cubicBezTo>
                      <a:pt x="1" y="19"/>
                      <a:pt x="0" y="16"/>
                      <a:pt x="0" y="15"/>
                    </a:cubicBezTo>
                    <a:cubicBezTo>
                      <a:pt x="0" y="11"/>
                      <a:pt x="4" y="10"/>
                      <a:pt x="4" y="8"/>
                    </a:cubicBezTo>
                    <a:cubicBezTo>
                      <a:pt x="4" y="4"/>
                      <a:pt x="3" y="0"/>
                      <a:pt x="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28" name="Freeform 8"/>
              <p:cNvSpPr/>
              <p:nvPr/>
            </p:nvSpPr>
            <p:spPr bwMode="auto">
              <a:xfrm>
                <a:off x="4875664" y="2676971"/>
                <a:ext cx="71423" cy="37873"/>
              </a:xfrm>
              <a:custGeom>
                <a:avLst/>
                <a:gdLst/>
                <a:ahLst/>
                <a:cxnLst>
                  <a:cxn ang="0">
                    <a:pos x="13" y="27"/>
                  </a:cxn>
                  <a:cxn ang="0">
                    <a:pos x="0" y="18"/>
                  </a:cxn>
                  <a:cxn ang="0">
                    <a:pos x="13" y="18"/>
                  </a:cxn>
                  <a:cxn ang="0">
                    <a:pos x="18" y="17"/>
                  </a:cxn>
                  <a:cxn ang="0">
                    <a:pos x="35" y="13"/>
                  </a:cxn>
                  <a:cxn ang="0">
                    <a:pos x="45" y="0"/>
                  </a:cxn>
                  <a:cxn ang="0">
                    <a:pos x="49" y="7"/>
                  </a:cxn>
                  <a:cxn ang="0">
                    <a:pos x="40" y="22"/>
                  </a:cxn>
                  <a:cxn ang="0">
                    <a:pos x="19" y="29"/>
                  </a:cxn>
                  <a:cxn ang="0">
                    <a:pos x="11" y="25"/>
                  </a:cxn>
                  <a:cxn ang="0">
                    <a:pos x="13" y="27"/>
                  </a:cxn>
                </a:cxnLst>
                <a:rect l="0" t="0" r="r" b="b"/>
                <a:pathLst>
                  <a:path w="49" h="29">
                    <a:moveTo>
                      <a:pt x="13" y="27"/>
                    </a:moveTo>
                    <a:cubicBezTo>
                      <a:pt x="9" y="22"/>
                      <a:pt x="1" y="24"/>
                      <a:pt x="0" y="18"/>
                    </a:cubicBezTo>
                    <a:cubicBezTo>
                      <a:pt x="13" y="18"/>
                      <a:pt x="13" y="18"/>
                      <a:pt x="13" y="18"/>
                    </a:cubicBezTo>
                    <a:cubicBezTo>
                      <a:pt x="14" y="18"/>
                      <a:pt x="18" y="17"/>
                      <a:pt x="18" y="17"/>
                    </a:cubicBezTo>
                    <a:cubicBezTo>
                      <a:pt x="25" y="14"/>
                      <a:pt x="31" y="15"/>
                      <a:pt x="35" y="13"/>
                    </a:cubicBezTo>
                    <a:cubicBezTo>
                      <a:pt x="41" y="10"/>
                      <a:pt x="39" y="0"/>
                      <a:pt x="45" y="0"/>
                    </a:cubicBezTo>
                    <a:cubicBezTo>
                      <a:pt x="48" y="0"/>
                      <a:pt x="49" y="4"/>
                      <a:pt x="49" y="7"/>
                    </a:cubicBezTo>
                    <a:cubicBezTo>
                      <a:pt x="49" y="16"/>
                      <a:pt x="40" y="14"/>
                      <a:pt x="40" y="22"/>
                    </a:cubicBezTo>
                    <a:cubicBezTo>
                      <a:pt x="32" y="24"/>
                      <a:pt x="28" y="29"/>
                      <a:pt x="19" y="29"/>
                    </a:cubicBezTo>
                    <a:cubicBezTo>
                      <a:pt x="17" y="29"/>
                      <a:pt x="11" y="26"/>
                      <a:pt x="11" y="25"/>
                    </a:cubicBezTo>
                    <a:lnTo>
                      <a:pt x="13" y="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29" name="Freeform 10"/>
              <p:cNvSpPr/>
              <p:nvPr/>
            </p:nvSpPr>
            <p:spPr bwMode="auto">
              <a:xfrm>
                <a:off x="4924440" y="2650144"/>
                <a:ext cx="38324" cy="34717"/>
              </a:xfrm>
              <a:custGeom>
                <a:avLst/>
                <a:gdLst/>
                <a:ahLst/>
                <a:cxnLst>
                  <a:cxn ang="0">
                    <a:pos x="23" y="25"/>
                  </a:cxn>
                  <a:cxn ang="0">
                    <a:pos x="19" y="17"/>
                  </a:cxn>
                  <a:cxn ang="0">
                    <a:pos x="8" y="6"/>
                  </a:cxn>
                  <a:cxn ang="0">
                    <a:pos x="0" y="0"/>
                  </a:cxn>
                  <a:cxn ang="0">
                    <a:pos x="18" y="13"/>
                  </a:cxn>
                  <a:cxn ang="0">
                    <a:pos x="26" y="22"/>
                  </a:cxn>
                  <a:cxn ang="0">
                    <a:pos x="26" y="25"/>
                  </a:cxn>
                  <a:cxn ang="0">
                    <a:pos x="23" y="25"/>
                  </a:cxn>
                </a:cxnLst>
                <a:rect l="0" t="0" r="r" b="b"/>
                <a:pathLst>
                  <a:path w="26" h="26">
                    <a:moveTo>
                      <a:pt x="23" y="25"/>
                    </a:moveTo>
                    <a:cubicBezTo>
                      <a:pt x="18" y="24"/>
                      <a:pt x="18" y="21"/>
                      <a:pt x="19" y="17"/>
                    </a:cubicBezTo>
                    <a:cubicBezTo>
                      <a:pt x="13" y="14"/>
                      <a:pt x="14" y="9"/>
                      <a:pt x="8" y="6"/>
                    </a:cubicBezTo>
                    <a:cubicBezTo>
                      <a:pt x="5" y="4"/>
                      <a:pt x="2" y="4"/>
                      <a:pt x="0" y="0"/>
                    </a:cubicBezTo>
                    <a:cubicBezTo>
                      <a:pt x="9" y="3"/>
                      <a:pt x="13" y="8"/>
                      <a:pt x="18" y="13"/>
                    </a:cubicBezTo>
                    <a:cubicBezTo>
                      <a:pt x="21" y="17"/>
                      <a:pt x="26" y="16"/>
                      <a:pt x="26" y="22"/>
                    </a:cubicBezTo>
                    <a:cubicBezTo>
                      <a:pt x="26" y="23"/>
                      <a:pt x="26" y="24"/>
                      <a:pt x="26" y="25"/>
                    </a:cubicBezTo>
                    <a:cubicBezTo>
                      <a:pt x="25" y="25"/>
                      <a:pt x="24" y="26"/>
                      <a:pt x="23" y="2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30" name="Freeform 11"/>
              <p:cNvSpPr/>
              <p:nvPr/>
            </p:nvSpPr>
            <p:spPr bwMode="auto">
              <a:xfrm>
                <a:off x="4990636" y="2699064"/>
                <a:ext cx="19163" cy="20516"/>
              </a:xfrm>
              <a:custGeom>
                <a:avLst/>
                <a:gdLst/>
                <a:ahLst/>
                <a:cxnLst>
                  <a:cxn ang="0">
                    <a:pos x="7" y="9"/>
                  </a:cxn>
                  <a:cxn ang="0">
                    <a:pos x="1" y="0"/>
                  </a:cxn>
                  <a:cxn ang="0">
                    <a:pos x="13" y="12"/>
                  </a:cxn>
                  <a:cxn ang="0">
                    <a:pos x="10" y="16"/>
                  </a:cxn>
                  <a:cxn ang="0">
                    <a:pos x="7" y="13"/>
                  </a:cxn>
                  <a:cxn ang="0">
                    <a:pos x="7" y="9"/>
                  </a:cxn>
                </a:cxnLst>
                <a:rect l="0" t="0" r="r" b="b"/>
                <a:pathLst>
                  <a:path w="13" h="16">
                    <a:moveTo>
                      <a:pt x="7" y="9"/>
                    </a:moveTo>
                    <a:cubicBezTo>
                      <a:pt x="2" y="9"/>
                      <a:pt x="0" y="4"/>
                      <a:pt x="1" y="0"/>
                    </a:cubicBezTo>
                    <a:cubicBezTo>
                      <a:pt x="4" y="1"/>
                      <a:pt x="13" y="11"/>
                      <a:pt x="13" y="12"/>
                    </a:cubicBezTo>
                    <a:cubicBezTo>
                      <a:pt x="13" y="14"/>
                      <a:pt x="11" y="16"/>
                      <a:pt x="10" y="16"/>
                    </a:cubicBezTo>
                    <a:cubicBezTo>
                      <a:pt x="9" y="16"/>
                      <a:pt x="7" y="14"/>
                      <a:pt x="7" y="13"/>
                    </a:cubicBezTo>
                    <a:cubicBezTo>
                      <a:pt x="7" y="12"/>
                      <a:pt x="7" y="11"/>
                      <a:pt x="7"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31" name="Freeform 12"/>
              <p:cNvSpPr/>
              <p:nvPr/>
            </p:nvSpPr>
            <p:spPr bwMode="auto">
              <a:xfrm>
                <a:off x="5116061" y="2777967"/>
                <a:ext cx="10452" cy="11047"/>
              </a:xfrm>
              <a:custGeom>
                <a:avLst/>
                <a:gdLst/>
                <a:ahLst/>
                <a:cxnLst>
                  <a:cxn ang="0">
                    <a:pos x="7" y="6"/>
                  </a:cxn>
                  <a:cxn ang="0">
                    <a:pos x="7" y="9"/>
                  </a:cxn>
                  <a:cxn ang="0">
                    <a:pos x="0" y="0"/>
                  </a:cxn>
                  <a:cxn ang="0">
                    <a:pos x="7" y="6"/>
                  </a:cxn>
                </a:cxnLst>
                <a:rect l="0" t="0" r="r" b="b"/>
                <a:pathLst>
                  <a:path w="7" h="9">
                    <a:moveTo>
                      <a:pt x="7" y="6"/>
                    </a:moveTo>
                    <a:cubicBezTo>
                      <a:pt x="7" y="7"/>
                      <a:pt x="7" y="8"/>
                      <a:pt x="7" y="9"/>
                    </a:cubicBezTo>
                    <a:cubicBezTo>
                      <a:pt x="3" y="9"/>
                      <a:pt x="0" y="2"/>
                      <a:pt x="0" y="0"/>
                    </a:cubicBezTo>
                    <a:cubicBezTo>
                      <a:pt x="4" y="2"/>
                      <a:pt x="7" y="3"/>
                      <a:pt x="7"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32" name="Freeform 13"/>
              <p:cNvSpPr/>
              <p:nvPr/>
            </p:nvSpPr>
            <p:spPr bwMode="auto">
              <a:xfrm>
                <a:off x="5088189" y="2768499"/>
                <a:ext cx="22647" cy="9468"/>
              </a:xfrm>
              <a:custGeom>
                <a:avLst/>
                <a:gdLst/>
                <a:ahLst/>
                <a:cxnLst>
                  <a:cxn ang="0">
                    <a:pos x="15" y="6"/>
                  </a:cxn>
                  <a:cxn ang="0">
                    <a:pos x="12" y="7"/>
                  </a:cxn>
                  <a:cxn ang="0">
                    <a:pos x="0" y="0"/>
                  </a:cxn>
                  <a:cxn ang="0">
                    <a:pos x="15" y="6"/>
                  </a:cxn>
                </a:cxnLst>
                <a:rect l="0" t="0" r="r" b="b"/>
                <a:pathLst>
                  <a:path w="15" h="7">
                    <a:moveTo>
                      <a:pt x="15" y="6"/>
                    </a:moveTo>
                    <a:cubicBezTo>
                      <a:pt x="14" y="6"/>
                      <a:pt x="13" y="7"/>
                      <a:pt x="12" y="7"/>
                    </a:cubicBezTo>
                    <a:cubicBezTo>
                      <a:pt x="7" y="7"/>
                      <a:pt x="0" y="5"/>
                      <a:pt x="0" y="0"/>
                    </a:cubicBezTo>
                    <a:cubicBezTo>
                      <a:pt x="7" y="0"/>
                      <a:pt x="11" y="1"/>
                      <a:pt x="15"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33" name="Freeform 14"/>
              <p:cNvSpPr/>
              <p:nvPr/>
            </p:nvSpPr>
            <p:spPr bwMode="auto">
              <a:xfrm>
                <a:off x="5091672" y="2744827"/>
                <a:ext cx="19163" cy="18937"/>
              </a:xfrm>
              <a:custGeom>
                <a:avLst/>
                <a:gdLst/>
                <a:ahLst/>
                <a:cxnLst>
                  <a:cxn ang="0">
                    <a:pos x="13" y="14"/>
                  </a:cxn>
                  <a:cxn ang="0">
                    <a:pos x="0" y="0"/>
                  </a:cxn>
                  <a:cxn ang="0">
                    <a:pos x="13" y="14"/>
                  </a:cxn>
                </a:cxnLst>
                <a:rect l="0" t="0" r="r" b="b"/>
                <a:pathLst>
                  <a:path w="13" h="14">
                    <a:moveTo>
                      <a:pt x="13" y="14"/>
                    </a:moveTo>
                    <a:cubicBezTo>
                      <a:pt x="9" y="14"/>
                      <a:pt x="1" y="3"/>
                      <a:pt x="0" y="0"/>
                    </a:cubicBezTo>
                    <a:cubicBezTo>
                      <a:pt x="6" y="3"/>
                      <a:pt x="11" y="7"/>
                      <a:pt x="13" y="1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34" name="Freeform 15"/>
              <p:cNvSpPr/>
              <p:nvPr/>
            </p:nvSpPr>
            <p:spPr bwMode="auto">
              <a:xfrm>
                <a:off x="5051607" y="2730625"/>
                <a:ext cx="26130" cy="14203"/>
              </a:xfrm>
              <a:custGeom>
                <a:avLst/>
                <a:gdLst/>
                <a:ahLst/>
                <a:cxnLst>
                  <a:cxn ang="0">
                    <a:pos x="2" y="0"/>
                  </a:cxn>
                  <a:cxn ang="0">
                    <a:pos x="17" y="9"/>
                  </a:cxn>
                  <a:cxn ang="0">
                    <a:pos x="14" y="10"/>
                  </a:cxn>
                  <a:cxn ang="0">
                    <a:pos x="0" y="1"/>
                  </a:cxn>
                  <a:cxn ang="0">
                    <a:pos x="1" y="1"/>
                  </a:cxn>
                  <a:cxn ang="0">
                    <a:pos x="2" y="0"/>
                  </a:cxn>
                </a:cxnLst>
                <a:rect l="0" t="0" r="r" b="b"/>
                <a:pathLst>
                  <a:path w="17" h="10">
                    <a:moveTo>
                      <a:pt x="2" y="0"/>
                    </a:moveTo>
                    <a:cubicBezTo>
                      <a:pt x="6" y="2"/>
                      <a:pt x="15" y="5"/>
                      <a:pt x="17" y="9"/>
                    </a:cubicBezTo>
                    <a:cubicBezTo>
                      <a:pt x="17" y="9"/>
                      <a:pt x="15" y="10"/>
                      <a:pt x="14" y="10"/>
                    </a:cubicBezTo>
                    <a:cubicBezTo>
                      <a:pt x="10" y="10"/>
                      <a:pt x="0" y="6"/>
                      <a:pt x="0" y="1"/>
                    </a:cubicBezTo>
                    <a:cubicBezTo>
                      <a:pt x="1" y="1"/>
                      <a:pt x="1" y="1"/>
                      <a:pt x="1" y="1"/>
                    </a:cubicBezTo>
                    <a:lnTo>
                      <a:pt x="2"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35" name="Freeform 16"/>
              <p:cNvSpPr/>
              <p:nvPr/>
            </p:nvSpPr>
            <p:spPr bwMode="auto">
              <a:xfrm>
                <a:off x="5023735" y="2716422"/>
                <a:ext cx="15679" cy="7891"/>
              </a:xfrm>
              <a:custGeom>
                <a:avLst/>
                <a:gdLst/>
                <a:ahLst/>
                <a:cxnLst>
                  <a:cxn ang="0">
                    <a:pos x="0" y="0"/>
                  </a:cxn>
                  <a:cxn ang="0">
                    <a:pos x="11" y="6"/>
                  </a:cxn>
                  <a:cxn ang="0">
                    <a:pos x="7" y="6"/>
                  </a:cxn>
                  <a:cxn ang="0">
                    <a:pos x="0" y="2"/>
                  </a:cxn>
                  <a:cxn ang="0">
                    <a:pos x="3" y="1"/>
                  </a:cxn>
                  <a:cxn ang="0">
                    <a:pos x="0" y="0"/>
                  </a:cxn>
                </a:cxnLst>
                <a:rect l="0" t="0" r="r" b="b"/>
                <a:pathLst>
                  <a:path w="11" h="6">
                    <a:moveTo>
                      <a:pt x="0" y="0"/>
                    </a:moveTo>
                    <a:cubicBezTo>
                      <a:pt x="5" y="3"/>
                      <a:pt x="8" y="2"/>
                      <a:pt x="11" y="6"/>
                    </a:cubicBezTo>
                    <a:cubicBezTo>
                      <a:pt x="7" y="6"/>
                      <a:pt x="7" y="6"/>
                      <a:pt x="7" y="6"/>
                    </a:cubicBezTo>
                    <a:cubicBezTo>
                      <a:pt x="0" y="2"/>
                      <a:pt x="0" y="2"/>
                      <a:pt x="0" y="2"/>
                    </a:cubicBezTo>
                    <a:cubicBezTo>
                      <a:pt x="1" y="2"/>
                      <a:pt x="3" y="2"/>
                      <a:pt x="3" y="1"/>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36" name="Freeform 18"/>
              <p:cNvSpPr/>
              <p:nvPr/>
            </p:nvSpPr>
            <p:spPr bwMode="auto">
              <a:xfrm>
                <a:off x="4225898" y="2789013"/>
                <a:ext cx="742092" cy="506557"/>
              </a:xfrm>
              <a:custGeom>
                <a:avLst/>
                <a:gdLst/>
                <a:ahLst/>
                <a:cxnLst>
                  <a:cxn ang="0">
                    <a:pos x="508" y="232"/>
                  </a:cxn>
                  <a:cxn ang="0">
                    <a:pos x="501" y="272"/>
                  </a:cxn>
                  <a:cxn ang="0">
                    <a:pos x="478" y="312"/>
                  </a:cxn>
                  <a:cxn ang="0">
                    <a:pos x="465" y="351"/>
                  </a:cxn>
                  <a:cxn ang="0">
                    <a:pos x="398" y="370"/>
                  </a:cxn>
                  <a:cxn ang="0">
                    <a:pos x="335" y="350"/>
                  </a:cxn>
                  <a:cxn ang="0">
                    <a:pos x="329" y="330"/>
                  </a:cxn>
                  <a:cxn ang="0">
                    <a:pos x="314" y="333"/>
                  </a:cxn>
                  <a:cxn ang="0">
                    <a:pos x="313" y="315"/>
                  </a:cxn>
                  <a:cxn ang="0">
                    <a:pos x="301" y="329"/>
                  </a:cxn>
                  <a:cxn ang="0">
                    <a:pos x="310" y="292"/>
                  </a:cxn>
                  <a:cxn ang="0">
                    <a:pos x="278" y="315"/>
                  </a:cxn>
                  <a:cxn ang="0">
                    <a:pos x="214" y="276"/>
                  </a:cxn>
                  <a:cxn ang="0">
                    <a:pos x="131" y="308"/>
                  </a:cxn>
                  <a:cxn ang="0">
                    <a:pos x="93" y="311"/>
                  </a:cxn>
                  <a:cxn ang="0">
                    <a:pos x="22" y="310"/>
                  </a:cxn>
                  <a:cxn ang="0">
                    <a:pos x="23" y="262"/>
                  </a:cxn>
                  <a:cxn ang="0">
                    <a:pos x="2" y="204"/>
                  </a:cxn>
                  <a:cxn ang="0">
                    <a:pos x="9" y="204"/>
                  </a:cxn>
                  <a:cxn ang="0">
                    <a:pos x="3" y="176"/>
                  </a:cxn>
                  <a:cxn ang="0">
                    <a:pos x="8" y="145"/>
                  </a:cxn>
                  <a:cxn ang="0">
                    <a:pos x="32" y="132"/>
                  </a:cxn>
                  <a:cxn ang="0">
                    <a:pos x="114" y="95"/>
                  </a:cxn>
                  <a:cxn ang="0">
                    <a:pos x="119" y="76"/>
                  </a:cxn>
                  <a:cxn ang="0">
                    <a:pos x="131" y="71"/>
                  </a:cxn>
                  <a:cxn ang="0">
                    <a:pos x="150" y="50"/>
                  </a:cxn>
                  <a:cxn ang="0">
                    <a:pos x="187" y="58"/>
                  </a:cxn>
                  <a:cxn ang="0">
                    <a:pos x="203" y="56"/>
                  </a:cxn>
                  <a:cxn ang="0">
                    <a:pos x="211" y="30"/>
                  </a:cxn>
                  <a:cxn ang="0">
                    <a:pos x="244" y="17"/>
                  </a:cxn>
                  <a:cxn ang="0">
                    <a:pos x="276" y="19"/>
                  </a:cxn>
                  <a:cxn ang="0">
                    <a:pos x="297" y="23"/>
                  </a:cxn>
                  <a:cxn ang="0">
                    <a:pos x="281" y="54"/>
                  </a:cxn>
                  <a:cxn ang="0">
                    <a:pos x="295" y="68"/>
                  </a:cxn>
                  <a:cxn ang="0">
                    <a:pos x="341" y="90"/>
                  </a:cxn>
                  <a:cxn ang="0">
                    <a:pos x="359" y="15"/>
                  </a:cxn>
                  <a:cxn ang="0">
                    <a:pos x="381" y="28"/>
                  </a:cxn>
                  <a:cxn ang="0">
                    <a:pos x="400" y="50"/>
                  </a:cxn>
                  <a:cxn ang="0">
                    <a:pos x="419" y="104"/>
                  </a:cxn>
                  <a:cxn ang="0">
                    <a:pos x="457" y="146"/>
                  </a:cxn>
                  <a:cxn ang="0">
                    <a:pos x="497" y="185"/>
                  </a:cxn>
                </a:cxnLst>
                <a:rect l="0" t="0" r="r" b="b"/>
                <a:pathLst>
                  <a:path w="508" h="383">
                    <a:moveTo>
                      <a:pt x="496" y="186"/>
                    </a:moveTo>
                    <a:cubicBezTo>
                      <a:pt x="503" y="195"/>
                      <a:pt x="508" y="219"/>
                      <a:pt x="508" y="232"/>
                    </a:cubicBezTo>
                    <a:cubicBezTo>
                      <a:pt x="508" y="242"/>
                      <a:pt x="505" y="256"/>
                      <a:pt x="501" y="260"/>
                    </a:cubicBezTo>
                    <a:cubicBezTo>
                      <a:pt x="501" y="272"/>
                      <a:pt x="501" y="272"/>
                      <a:pt x="501" y="272"/>
                    </a:cubicBezTo>
                    <a:cubicBezTo>
                      <a:pt x="499" y="276"/>
                      <a:pt x="500" y="277"/>
                      <a:pt x="498" y="281"/>
                    </a:cubicBezTo>
                    <a:cubicBezTo>
                      <a:pt x="490" y="293"/>
                      <a:pt x="482" y="298"/>
                      <a:pt x="478" y="312"/>
                    </a:cubicBezTo>
                    <a:cubicBezTo>
                      <a:pt x="474" y="322"/>
                      <a:pt x="465" y="336"/>
                      <a:pt x="465" y="352"/>
                    </a:cubicBezTo>
                    <a:cubicBezTo>
                      <a:pt x="465" y="351"/>
                      <a:pt x="465" y="351"/>
                      <a:pt x="465" y="351"/>
                    </a:cubicBezTo>
                    <a:cubicBezTo>
                      <a:pt x="460" y="371"/>
                      <a:pt x="424" y="362"/>
                      <a:pt x="420" y="383"/>
                    </a:cubicBezTo>
                    <a:cubicBezTo>
                      <a:pt x="417" y="382"/>
                      <a:pt x="399" y="372"/>
                      <a:pt x="398" y="370"/>
                    </a:cubicBezTo>
                    <a:cubicBezTo>
                      <a:pt x="388" y="371"/>
                      <a:pt x="392" y="379"/>
                      <a:pt x="381" y="379"/>
                    </a:cubicBezTo>
                    <a:cubicBezTo>
                      <a:pt x="363" y="379"/>
                      <a:pt x="335" y="368"/>
                      <a:pt x="335" y="350"/>
                    </a:cubicBezTo>
                    <a:cubicBezTo>
                      <a:pt x="335" y="343"/>
                      <a:pt x="329" y="338"/>
                      <a:pt x="329" y="332"/>
                    </a:cubicBezTo>
                    <a:cubicBezTo>
                      <a:pt x="329" y="332"/>
                      <a:pt x="329" y="330"/>
                      <a:pt x="329" y="330"/>
                    </a:cubicBezTo>
                    <a:cubicBezTo>
                      <a:pt x="325" y="332"/>
                      <a:pt x="323" y="332"/>
                      <a:pt x="320" y="333"/>
                    </a:cubicBezTo>
                    <a:cubicBezTo>
                      <a:pt x="314" y="333"/>
                      <a:pt x="314" y="333"/>
                      <a:pt x="314" y="333"/>
                    </a:cubicBezTo>
                    <a:cubicBezTo>
                      <a:pt x="316" y="330"/>
                      <a:pt x="318" y="328"/>
                      <a:pt x="318" y="323"/>
                    </a:cubicBezTo>
                    <a:cubicBezTo>
                      <a:pt x="318" y="318"/>
                      <a:pt x="315" y="316"/>
                      <a:pt x="313" y="315"/>
                    </a:cubicBezTo>
                    <a:cubicBezTo>
                      <a:pt x="313" y="316"/>
                      <a:pt x="312" y="318"/>
                      <a:pt x="312" y="319"/>
                    </a:cubicBezTo>
                    <a:cubicBezTo>
                      <a:pt x="308" y="321"/>
                      <a:pt x="308" y="329"/>
                      <a:pt x="301" y="329"/>
                    </a:cubicBezTo>
                    <a:cubicBezTo>
                      <a:pt x="299" y="329"/>
                      <a:pt x="297" y="326"/>
                      <a:pt x="297" y="324"/>
                    </a:cubicBezTo>
                    <a:cubicBezTo>
                      <a:pt x="308" y="322"/>
                      <a:pt x="310" y="299"/>
                      <a:pt x="310" y="292"/>
                    </a:cubicBezTo>
                    <a:cubicBezTo>
                      <a:pt x="302" y="300"/>
                      <a:pt x="291" y="323"/>
                      <a:pt x="281" y="323"/>
                    </a:cubicBezTo>
                    <a:cubicBezTo>
                      <a:pt x="276" y="323"/>
                      <a:pt x="278" y="315"/>
                      <a:pt x="278" y="315"/>
                    </a:cubicBezTo>
                    <a:cubicBezTo>
                      <a:pt x="275" y="315"/>
                      <a:pt x="265" y="294"/>
                      <a:pt x="262" y="289"/>
                    </a:cubicBezTo>
                    <a:cubicBezTo>
                      <a:pt x="254" y="280"/>
                      <a:pt x="228" y="276"/>
                      <a:pt x="214" y="276"/>
                    </a:cubicBezTo>
                    <a:cubicBezTo>
                      <a:pt x="198" y="276"/>
                      <a:pt x="195" y="283"/>
                      <a:pt x="185" y="286"/>
                    </a:cubicBezTo>
                    <a:cubicBezTo>
                      <a:pt x="163" y="293"/>
                      <a:pt x="135" y="285"/>
                      <a:pt x="131" y="308"/>
                    </a:cubicBezTo>
                    <a:cubicBezTo>
                      <a:pt x="122" y="309"/>
                      <a:pt x="115" y="311"/>
                      <a:pt x="105" y="311"/>
                    </a:cubicBezTo>
                    <a:cubicBezTo>
                      <a:pt x="98" y="307"/>
                      <a:pt x="98" y="311"/>
                      <a:pt x="93" y="311"/>
                    </a:cubicBezTo>
                    <a:cubicBezTo>
                      <a:pt x="77" y="311"/>
                      <a:pt x="71" y="326"/>
                      <a:pt x="51" y="326"/>
                    </a:cubicBezTo>
                    <a:cubicBezTo>
                      <a:pt x="43" y="326"/>
                      <a:pt x="22" y="316"/>
                      <a:pt x="22" y="310"/>
                    </a:cubicBezTo>
                    <a:cubicBezTo>
                      <a:pt x="22" y="303"/>
                      <a:pt x="32" y="300"/>
                      <a:pt x="32" y="290"/>
                    </a:cubicBezTo>
                    <a:cubicBezTo>
                      <a:pt x="32" y="277"/>
                      <a:pt x="26" y="270"/>
                      <a:pt x="23" y="262"/>
                    </a:cubicBezTo>
                    <a:cubicBezTo>
                      <a:pt x="18" y="243"/>
                      <a:pt x="17" y="237"/>
                      <a:pt x="11" y="220"/>
                    </a:cubicBezTo>
                    <a:cubicBezTo>
                      <a:pt x="9" y="213"/>
                      <a:pt x="0" y="211"/>
                      <a:pt x="2" y="204"/>
                    </a:cubicBezTo>
                    <a:cubicBezTo>
                      <a:pt x="3" y="202"/>
                      <a:pt x="3" y="201"/>
                      <a:pt x="5" y="198"/>
                    </a:cubicBezTo>
                    <a:cubicBezTo>
                      <a:pt x="6" y="201"/>
                      <a:pt x="7" y="203"/>
                      <a:pt x="9" y="204"/>
                    </a:cubicBezTo>
                    <a:cubicBezTo>
                      <a:pt x="10" y="202"/>
                      <a:pt x="9" y="201"/>
                      <a:pt x="9" y="198"/>
                    </a:cubicBezTo>
                    <a:cubicBezTo>
                      <a:pt x="9" y="192"/>
                      <a:pt x="3" y="187"/>
                      <a:pt x="3" y="176"/>
                    </a:cubicBezTo>
                    <a:cubicBezTo>
                      <a:pt x="3" y="162"/>
                      <a:pt x="3" y="161"/>
                      <a:pt x="3" y="150"/>
                    </a:cubicBezTo>
                    <a:cubicBezTo>
                      <a:pt x="3" y="146"/>
                      <a:pt x="7" y="146"/>
                      <a:pt x="8" y="145"/>
                    </a:cubicBezTo>
                    <a:cubicBezTo>
                      <a:pt x="9" y="146"/>
                      <a:pt x="9" y="148"/>
                      <a:pt x="9" y="149"/>
                    </a:cubicBezTo>
                    <a:cubicBezTo>
                      <a:pt x="17" y="148"/>
                      <a:pt x="27" y="137"/>
                      <a:pt x="32" y="132"/>
                    </a:cubicBezTo>
                    <a:cubicBezTo>
                      <a:pt x="37" y="127"/>
                      <a:pt x="53" y="126"/>
                      <a:pt x="62" y="125"/>
                    </a:cubicBezTo>
                    <a:cubicBezTo>
                      <a:pt x="78" y="122"/>
                      <a:pt x="114" y="110"/>
                      <a:pt x="114" y="95"/>
                    </a:cubicBezTo>
                    <a:cubicBezTo>
                      <a:pt x="114" y="92"/>
                      <a:pt x="114" y="90"/>
                      <a:pt x="114" y="87"/>
                    </a:cubicBezTo>
                    <a:cubicBezTo>
                      <a:pt x="114" y="83"/>
                      <a:pt x="115" y="79"/>
                      <a:pt x="119" y="76"/>
                    </a:cubicBezTo>
                    <a:cubicBezTo>
                      <a:pt x="122" y="80"/>
                      <a:pt x="124" y="82"/>
                      <a:pt x="126" y="85"/>
                    </a:cubicBezTo>
                    <a:cubicBezTo>
                      <a:pt x="131" y="82"/>
                      <a:pt x="129" y="75"/>
                      <a:pt x="131" y="71"/>
                    </a:cubicBezTo>
                    <a:cubicBezTo>
                      <a:pt x="134" y="72"/>
                      <a:pt x="137" y="74"/>
                      <a:pt x="140" y="74"/>
                    </a:cubicBezTo>
                    <a:cubicBezTo>
                      <a:pt x="140" y="62"/>
                      <a:pt x="149" y="60"/>
                      <a:pt x="150" y="50"/>
                    </a:cubicBezTo>
                    <a:cubicBezTo>
                      <a:pt x="162" y="50"/>
                      <a:pt x="164" y="41"/>
                      <a:pt x="173" y="41"/>
                    </a:cubicBezTo>
                    <a:cubicBezTo>
                      <a:pt x="181" y="41"/>
                      <a:pt x="186" y="50"/>
                      <a:pt x="187" y="58"/>
                    </a:cubicBezTo>
                    <a:cubicBezTo>
                      <a:pt x="189" y="55"/>
                      <a:pt x="192" y="53"/>
                      <a:pt x="196" y="53"/>
                    </a:cubicBezTo>
                    <a:cubicBezTo>
                      <a:pt x="198" y="53"/>
                      <a:pt x="202" y="56"/>
                      <a:pt x="203" y="56"/>
                    </a:cubicBezTo>
                    <a:cubicBezTo>
                      <a:pt x="205" y="52"/>
                      <a:pt x="204" y="49"/>
                      <a:pt x="204" y="45"/>
                    </a:cubicBezTo>
                    <a:cubicBezTo>
                      <a:pt x="204" y="39"/>
                      <a:pt x="211" y="36"/>
                      <a:pt x="211" y="30"/>
                    </a:cubicBezTo>
                    <a:cubicBezTo>
                      <a:pt x="211" y="24"/>
                      <a:pt x="228" y="20"/>
                      <a:pt x="236" y="20"/>
                    </a:cubicBezTo>
                    <a:cubicBezTo>
                      <a:pt x="239" y="20"/>
                      <a:pt x="243" y="17"/>
                      <a:pt x="244" y="17"/>
                    </a:cubicBezTo>
                    <a:cubicBezTo>
                      <a:pt x="241" y="13"/>
                      <a:pt x="237" y="11"/>
                      <a:pt x="236" y="7"/>
                    </a:cubicBezTo>
                    <a:cubicBezTo>
                      <a:pt x="251" y="13"/>
                      <a:pt x="260" y="19"/>
                      <a:pt x="276" y="19"/>
                    </a:cubicBezTo>
                    <a:cubicBezTo>
                      <a:pt x="281" y="19"/>
                      <a:pt x="283" y="15"/>
                      <a:pt x="288" y="15"/>
                    </a:cubicBezTo>
                    <a:cubicBezTo>
                      <a:pt x="291" y="15"/>
                      <a:pt x="297" y="20"/>
                      <a:pt x="297" y="23"/>
                    </a:cubicBezTo>
                    <a:cubicBezTo>
                      <a:pt x="297" y="29"/>
                      <a:pt x="290" y="30"/>
                      <a:pt x="287" y="32"/>
                    </a:cubicBezTo>
                    <a:cubicBezTo>
                      <a:pt x="281" y="54"/>
                      <a:pt x="281" y="54"/>
                      <a:pt x="281" y="54"/>
                    </a:cubicBezTo>
                    <a:cubicBezTo>
                      <a:pt x="281" y="58"/>
                      <a:pt x="288" y="57"/>
                      <a:pt x="290" y="59"/>
                    </a:cubicBezTo>
                    <a:cubicBezTo>
                      <a:pt x="293" y="60"/>
                      <a:pt x="293" y="67"/>
                      <a:pt x="295" y="68"/>
                    </a:cubicBezTo>
                    <a:cubicBezTo>
                      <a:pt x="306" y="72"/>
                      <a:pt x="313" y="74"/>
                      <a:pt x="324" y="79"/>
                    </a:cubicBezTo>
                    <a:cubicBezTo>
                      <a:pt x="330" y="81"/>
                      <a:pt x="333" y="90"/>
                      <a:pt x="341" y="90"/>
                    </a:cubicBezTo>
                    <a:cubicBezTo>
                      <a:pt x="355" y="90"/>
                      <a:pt x="357" y="64"/>
                      <a:pt x="359" y="54"/>
                    </a:cubicBezTo>
                    <a:cubicBezTo>
                      <a:pt x="359" y="15"/>
                      <a:pt x="359" y="15"/>
                      <a:pt x="359" y="15"/>
                    </a:cubicBezTo>
                    <a:cubicBezTo>
                      <a:pt x="366" y="9"/>
                      <a:pt x="364" y="4"/>
                      <a:pt x="372" y="0"/>
                    </a:cubicBezTo>
                    <a:cubicBezTo>
                      <a:pt x="373" y="11"/>
                      <a:pt x="379" y="19"/>
                      <a:pt x="381" y="28"/>
                    </a:cubicBezTo>
                    <a:cubicBezTo>
                      <a:pt x="383" y="34"/>
                      <a:pt x="381" y="42"/>
                      <a:pt x="386" y="45"/>
                    </a:cubicBezTo>
                    <a:cubicBezTo>
                      <a:pt x="390" y="47"/>
                      <a:pt x="399" y="49"/>
                      <a:pt x="400" y="50"/>
                    </a:cubicBezTo>
                    <a:cubicBezTo>
                      <a:pt x="406" y="54"/>
                      <a:pt x="406" y="68"/>
                      <a:pt x="408" y="75"/>
                    </a:cubicBezTo>
                    <a:cubicBezTo>
                      <a:pt x="412" y="87"/>
                      <a:pt x="415" y="93"/>
                      <a:pt x="419" y="104"/>
                    </a:cubicBezTo>
                    <a:cubicBezTo>
                      <a:pt x="422" y="114"/>
                      <a:pt x="441" y="118"/>
                      <a:pt x="449" y="126"/>
                    </a:cubicBezTo>
                    <a:cubicBezTo>
                      <a:pt x="454" y="131"/>
                      <a:pt x="455" y="139"/>
                      <a:pt x="457" y="146"/>
                    </a:cubicBezTo>
                    <a:cubicBezTo>
                      <a:pt x="459" y="151"/>
                      <a:pt x="466" y="151"/>
                      <a:pt x="471" y="151"/>
                    </a:cubicBezTo>
                    <a:cubicBezTo>
                      <a:pt x="471" y="169"/>
                      <a:pt x="488" y="176"/>
                      <a:pt x="497" y="185"/>
                    </a:cubicBezTo>
                    <a:lnTo>
                      <a:pt x="496" y="18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37" name="Freeform 20"/>
              <p:cNvSpPr/>
              <p:nvPr/>
            </p:nvSpPr>
            <p:spPr bwMode="auto">
              <a:xfrm>
                <a:off x="5183999" y="3205620"/>
                <a:ext cx="102779" cy="138869"/>
              </a:xfrm>
              <a:custGeom>
                <a:avLst/>
                <a:gdLst/>
                <a:ahLst/>
                <a:cxnLst>
                  <a:cxn ang="0">
                    <a:pos x="22" y="40"/>
                  </a:cxn>
                  <a:cxn ang="0">
                    <a:pos x="17" y="31"/>
                  </a:cxn>
                  <a:cxn ang="0">
                    <a:pos x="19" y="27"/>
                  </a:cxn>
                  <a:cxn ang="0">
                    <a:pos x="0" y="0"/>
                  </a:cxn>
                  <a:cxn ang="0">
                    <a:pos x="16" y="12"/>
                  </a:cxn>
                  <a:cxn ang="0">
                    <a:pos x="22" y="19"/>
                  </a:cxn>
                  <a:cxn ang="0">
                    <a:pos x="20" y="22"/>
                  </a:cxn>
                  <a:cxn ang="0">
                    <a:pos x="27" y="37"/>
                  </a:cxn>
                  <a:cxn ang="0">
                    <a:pos x="30" y="37"/>
                  </a:cxn>
                  <a:cxn ang="0">
                    <a:pos x="34" y="32"/>
                  </a:cxn>
                  <a:cxn ang="0">
                    <a:pos x="37" y="32"/>
                  </a:cxn>
                  <a:cxn ang="0">
                    <a:pos x="53" y="50"/>
                  </a:cxn>
                  <a:cxn ang="0">
                    <a:pos x="68" y="46"/>
                  </a:cxn>
                  <a:cxn ang="0">
                    <a:pos x="71" y="48"/>
                  </a:cxn>
                  <a:cxn ang="0">
                    <a:pos x="63" y="71"/>
                  </a:cxn>
                  <a:cxn ang="0">
                    <a:pos x="61" y="68"/>
                  </a:cxn>
                  <a:cxn ang="0">
                    <a:pos x="60" y="70"/>
                  </a:cxn>
                  <a:cxn ang="0">
                    <a:pos x="51" y="75"/>
                  </a:cxn>
                  <a:cxn ang="0">
                    <a:pos x="52" y="80"/>
                  </a:cxn>
                  <a:cxn ang="0">
                    <a:pos x="46" y="89"/>
                  </a:cxn>
                  <a:cxn ang="0">
                    <a:pos x="30" y="104"/>
                  </a:cxn>
                  <a:cxn ang="0">
                    <a:pos x="23" y="98"/>
                  </a:cxn>
                  <a:cxn ang="0">
                    <a:pos x="29" y="86"/>
                  </a:cxn>
                  <a:cxn ang="0">
                    <a:pos x="12" y="72"/>
                  </a:cxn>
                  <a:cxn ang="0">
                    <a:pos x="19" y="65"/>
                  </a:cxn>
                  <a:cxn ang="0">
                    <a:pos x="24" y="48"/>
                  </a:cxn>
                  <a:cxn ang="0">
                    <a:pos x="22" y="38"/>
                  </a:cxn>
                  <a:cxn ang="0">
                    <a:pos x="22" y="38"/>
                  </a:cxn>
                  <a:cxn ang="0">
                    <a:pos x="22" y="40"/>
                  </a:cxn>
                </a:cxnLst>
                <a:rect l="0" t="0" r="r" b="b"/>
                <a:pathLst>
                  <a:path w="71" h="104">
                    <a:moveTo>
                      <a:pt x="22" y="40"/>
                    </a:moveTo>
                    <a:cubicBezTo>
                      <a:pt x="21" y="36"/>
                      <a:pt x="17" y="35"/>
                      <a:pt x="17" y="31"/>
                    </a:cubicBezTo>
                    <a:cubicBezTo>
                      <a:pt x="17" y="30"/>
                      <a:pt x="18" y="28"/>
                      <a:pt x="19" y="27"/>
                    </a:cubicBezTo>
                    <a:cubicBezTo>
                      <a:pt x="8" y="25"/>
                      <a:pt x="2" y="11"/>
                      <a:pt x="0" y="0"/>
                    </a:cubicBezTo>
                    <a:cubicBezTo>
                      <a:pt x="4" y="7"/>
                      <a:pt x="12" y="8"/>
                      <a:pt x="16" y="12"/>
                    </a:cubicBezTo>
                    <a:cubicBezTo>
                      <a:pt x="19" y="15"/>
                      <a:pt x="19" y="18"/>
                      <a:pt x="22" y="19"/>
                    </a:cubicBezTo>
                    <a:cubicBezTo>
                      <a:pt x="21" y="21"/>
                      <a:pt x="20" y="21"/>
                      <a:pt x="20" y="22"/>
                    </a:cubicBezTo>
                    <a:cubicBezTo>
                      <a:pt x="20" y="25"/>
                      <a:pt x="25" y="34"/>
                      <a:pt x="27" y="37"/>
                    </a:cubicBezTo>
                    <a:cubicBezTo>
                      <a:pt x="30" y="37"/>
                      <a:pt x="30" y="37"/>
                      <a:pt x="30" y="37"/>
                    </a:cubicBezTo>
                    <a:cubicBezTo>
                      <a:pt x="30" y="34"/>
                      <a:pt x="32" y="32"/>
                      <a:pt x="34" y="32"/>
                    </a:cubicBezTo>
                    <a:cubicBezTo>
                      <a:pt x="35" y="32"/>
                      <a:pt x="36" y="32"/>
                      <a:pt x="37" y="32"/>
                    </a:cubicBezTo>
                    <a:cubicBezTo>
                      <a:pt x="37" y="44"/>
                      <a:pt x="42" y="50"/>
                      <a:pt x="53" y="50"/>
                    </a:cubicBezTo>
                    <a:cubicBezTo>
                      <a:pt x="61" y="50"/>
                      <a:pt x="61" y="46"/>
                      <a:pt x="68" y="46"/>
                    </a:cubicBezTo>
                    <a:cubicBezTo>
                      <a:pt x="69" y="46"/>
                      <a:pt x="71" y="47"/>
                      <a:pt x="71" y="48"/>
                    </a:cubicBezTo>
                    <a:cubicBezTo>
                      <a:pt x="65" y="55"/>
                      <a:pt x="67" y="64"/>
                      <a:pt x="63" y="71"/>
                    </a:cubicBezTo>
                    <a:cubicBezTo>
                      <a:pt x="61" y="68"/>
                      <a:pt x="61" y="68"/>
                      <a:pt x="61" y="68"/>
                    </a:cubicBezTo>
                    <a:cubicBezTo>
                      <a:pt x="60" y="68"/>
                      <a:pt x="60" y="70"/>
                      <a:pt x="60" y="70"/>
                    </a:cubicBezTo>
                    <a:cubicBezTo>
                      <a:pt x="55" y="71"/>
                      <a:pt x="51" y="72"/>
                      <a:pt x="51" y="75"/>
                    </a:cubicBezTo>
                    <a:cubicBezTo>
                      <a:pt x="51" y="77"/>
                      <a:pt x="52" y="78"/>
                      <a:pt x="52" y="80"/>
                    </a:cubicBezTo>
                    <a:cubicBezTo>
                      <a:pt x="52" y="83"/>
                      <a:pt x="47" y="87"/>
                      <a:pt x="46" y="89"/>
                    </a:cubicBezTo>
                    <a:cubicBezTo>
                      <a:pt x="42" y="95"/>
                      <a:pt x="39" y="104"/>
                      <a:pt x="30" y="104"/>
                    </a:cubicBezTo>
                    <a:cubicBezTo>
                      <a:pt x="26" y="104"/>
                      <a:pt x="23" y="102"/>
                      <a:pt x="23" y="98"/>
                    </a:cubicBezTo>
                    <a:cubicBezTo>
                      <a:pt x="23" y="93"/>
                      <a:pt x="29" y="91"/>
                      <a:pt x="29" y="86"/>
                    </a:cubicBezTo>
                    <a:cubicBezTo>
                      <a:pt x="29" y="77"/>
                      <a:pt x="12" y="80"/>
                      <a:pt x="12" y="72"/>
                    </a:cubicBezTo>
                    <a:cubicBezTo>
                      <a:pt x="12" y="68"/>
                      <a:pt x="16" y="67"/>
                      <a:pt x="19" y="65"/>
                    </a:cubicBezTo>
                    <a:cubicBezTo>
                      <a:pt x="23" y="61"/>
                      <a:pt x="24" y="55"/>
                      <a:pt x="24" y="48"/>
                    </a:cubicBezTo>
                    <a:cubicBezTo>
                      <a:pt x="24" y="44"/>
                      <a:pt x="22" y="40"/>
                      <a:pt x="22" y="38"/>
                    </a:cubicBezTo>
                    <a:cubicBezTo>
                      <a:pt x="22" y="38"/>
                      <a:pt x="22" y="38"/>
                      <a:pt x="22" y="38"/>
                    </a:cubicBezTo>
                    <a:lnTo>
                      <a:pt x="22" y="4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38" name="Freeform 118"/>
              <p:cNvSpPr/>
              <p:nvPr/>
            </p:nvSpPr>
            <p:spPr bwMode="auto">
              <a:xfrm>
                <a:off x="4534232" y="2796904"/>
                <a:ext cx="24388" cy="9468"/>
              </a:xfrm>
              <a:custGeom>
                <a:avLst/>
                <a:gdLst/>
                <a:ahLst/>
                <a:cxnLst>
                  <a:cxn ang="0">
                    <a:pos x="17" y="1"/>
                  </a:cxn>
                  <a:cxn ang="0">
                    <a:pos x="17" y="7"/>
                  </a:cxn>
                  <a:cxn ang="0">
                    <a:pos x="13" y="7"/>
                  </a:cxn>
                  <a:cxn ang="0">
                    <a:pos x="0" y="3"/>
                  </a:cxn>
                  <a:cxn ang="0">
                    <a:pos x="17" y="1"/>
                  </a:cxn>
                </a:cxnLst>
                <a:rect l="0" t="0" r="r" b="b"/>
                <a:pathLst>
                  <a:path w="17" h="7">
                    <a:moveTo>
                      <a:pt x="17" y="1"/>
                    </a:moveTo>
                    <a:cubicBezTo>
                      <a:pt x="17" y="7"/>
                      <a:pt x="17" y="7"/>
                      <a:pt x="17" y="7"/>
                    </a:cubicBezTo>
                    <a:cubicBezTo>
                      <a:pt x="16" y="7"/>
                      <a:pt x="14" y="7"/>
                      <a:pt x="13" y="7"/>
                    </a:cubicBezTo>
                    <a:cubicBezTo>
                      <a:pt x="8" y="7"/>
                      <a:pt x="2" y="5"/>
                      <a:pt x="0" y="3"/>
                    </a:cubicBezTo>
                    <a:cubicBezTo>
                      <a:pt x="8" y="1"/>
                      <a:pt x="11" y="0"/>
                      <a:pt x="17" y="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39" name="Freeform 101"/>
              <p:cNvSpPr/>
              <p:nvPr/>
            </p:nvSpPr>
            <p:spPr bwMode="auto">
              <a:xfrm>
                <a:off x="2174922" y="2006884"/>
                <a:ext cx="682865" cy="534961"/>
              </a:xfrm>
              <a:custGeom>
                <a:avLst/>
                <a:gdLst/>
                <a:ahLst/>
                <a:cxnLst>
                  <a:cxn ang="0">
                    <a:pos x="102" y="154"/>
                  </a:cxn>
                  <a:cxn ang="0">
                    <a:pos x="113" y="126"/>
                  </a:cxn>
                  <a:cxn ang="0">
                    <a:pos x="122" y="86"/>
                  </a:cxn>
                  <a:cxn ang="0">
                    <a:pos x="125" y="77"/>
                  </a:cxn>
                  <a:cxn ang="0">
                    <a:pos x="108" y="77"/>
                  </a:cxn>
                  <a:cxn ang="0">
                    <a:pos x="64" y="77"/>
                  </a:cxn>
                  <a:cxn ang="0">
                    <a:pos x="27" y="79"/>
                  </a:cxn>
                  <a:cxn ang="0">
                    <a:pos x="26" y="77"/>
                  </a:cxn>
                  <a:cxn ang="0">
                    <a:pos x="0" y="55"/>
                  </a:cxn>
                  <a:cxn ang="0">
                    <a:pos x="9" y="37"/>
                  </a:cxn>
                  <a:cxn ang="0">
                    <a:pos x="41" y="20"/>
                  </a:cxn>
                  <a:cxn ang="0">
                    <a:pos x="48" y="13"/>
                  </a:cxn>
                  <a:cxn ang="0">
                    <a:pos x="80" y="4"/>
                  </a:cxn>
                  <a:cxn ang="0">
                    <a:pos x="127" y="7"/>
                  </a:cxn>
                  <a:cxn ang="0">
                    <a:pos x="174" y="15"/>
                  </a:cxn>
                  <a:cxn ang="0">
                    <a:pos x="223" y="21"/>
                  </a:cxn>
                  <a:cxn ang="0">
                    <a:pos x="256" y="44"/>
                  </a:cxn>
                  <a:cxn ang="0">
                    <a:pos x="278" y="33"/>
                  </a:cxn>
                  <a:cxn ang="0">
                    <a:pos x="281" y="43"/>
                  </a:cxn>
                  <a:cxn ang="0">
                    <a:pos x="289" y="65"/>
                  </a:cxn>
                  <a:cxn ang="0">
                    <a:pos x="309" y="76"/>
                  </a:cxn>
                  <a:cxn ang="0">
                    <a:pos x="350" y="76"/>
                  </a:cxn>
                  <a:cxn ang="0">
                    <a:pos x="359" y="63"/>
                  </a:cxn>
                  <a:cxn ang="0">
                    <a:pos x="387" y="51"/>
                  </a:cxn>
                  <a:cxn ang="0">
                    <a:pos x="439" y="74"/>
                  </a:cxn>
                  <a:cxn ang="0">
                    <a:pos x="445" y="96"/>
                  </a:cxn>
                  <a:cxn ang="0">
                    <a:pos x="435" y="119"/>
                  </a:cxn>
                  <a:cxn ang="0">
                    <a:pos x="436" y="138"/>
                  </a:cxn>
                  <a:cxn ang="0">
                    <a:pos x="449" y="156"/>
                  </a:cxn>
                  <a:cxn ang="0">
                    <a:pos x="445" y="179"/>
                  </a:cxn>
                  <a:cxn ang="0">
                    <a:pos x="448" y="232"/>
                  </a:cxn>
                  <a:cxn ang="0">
                    <a:pos x="448" y="240"/>
                  </a:cxn>
                  <a:cxn ang="0">
                    <a:pos x="393" y="231"/>
                  </a:cxn>
                  <a:cxn ang="0">
                    <a:pos x="370" y="220"/>
                  </a:cxn>
                  <a:cxn ang="0">
                    <a:pos x="333" y="207"/>
                  </a:cxn>
                  <a:cxn ang="0">
                    <a:pos x="313" y="192"/>
                  </a:cxn>
                  <a:cxn ang="0">
                    <a:pos x="278" y="183"/>
                  </a:cxn>
                  <a:cxn ang="0">
                    <a:pos x="304" y="224"/>
                  </a:cxn>
                  <a:cxn ang="0">
                    <a:pos x="315" y="227"/>
                  </a:cxn>
                  <a:cxn ang="0">
                    <a:pos x="313" y="246"/>
                  </a:cxn>
                  <a:cxn ang="0">
                    <a:pos x="379" y="225"/>
                  </a:cxn>
                  <a:cxn ang="0">
                    <a:pos x="406" y="260"/>
                  </a:cxn>
                  <a:cxn ang="0">
                    <a:pos x="414" y="270"/>
                  </a:cxn>
                  <a:cxn ang="0">
                    <a:pos x="410" y="302"/>
                  </a:cxn>
                  <a:cxn ang="0">
                    <a:pos x="390" y="321"/>
                  </a:cxn>
                  <a:cxn ang="0">
                    <a:pos x="365" y="347"/>
                  </a:cxn>
                  <a:cxn ang="0">
                    <a:pos x="328" y="368"/>
                  </a:cxn>
                  <a:cxn ang="0">
                    <a:pos x="265" y="395"/>
                  </a:cxn>
                  <a:cxn ang="0">
                    <a:pos x="234" y="404"/>
                  </a:cxn>
                  <a:cxn ang="0">
                    <a:pos x="217" y="399"/>
                  </a:cxn>
                  <a:cxn ang="0">
                    <a:pos x="209" y="372"/>
                  </a:cxn>
                  <a:cxn ang="0">
                    <a:pos x="198" y="340"/>
                  </a:cxn>
                  <a:cxn ang="0">
                    <a:pos x="162" y="280"/>
                  </a:cxn>
                  <a:cxn ang="0">
                    <a:pos x="154" y="259"/>
                  </a:cxn>
                  <a:cxn ang="0">
                    <a:pos x="140" y="251"/>
                  </a:cxn>
                  <a:cxn ang="0">
                    <a:pos x="131" y="229"/>
                  </a:cxn>
                  <a:cxn ang="0">
                    <a:pos x="109" y="196"/>
                  </a:cxn>
                  <a:cxn ang="0">
                    <a:pos x="112" y="177"/>
                  </a:cxn>
                </a:cxnLst>
                <a:rect l="0" t="0" r="r" b="b"/>
                <a:pathLst>
                  <a:path w="467" h="405">
                    <a:moveTo>
                      <a:pt x="112" y="177"/>
                    </a:moveTo>
                    <a:cubicBezTo>
                      <a:pt x="102" y="154"/>
                      <a:pt x="102" y="154"/>
                      <a:pt x="102" y="154"/>
                    </a:cubicBezTo>
                    <a:cubicBezTo>
                      <a:pt x="102" y="151"/>
                      <a:pt x="105" y="151"/>
                      <a:pt x="106" y="149"/>
                    </a:cubicBezTo>
                    <a:cubicBezTo>
                      <a:pt x="109" y="139"/>
                      <a:pt x="110" y="134"/>
                      <a:pt x="113" y="126"/>
                    </a:cubicBezTo>
                    <a:cubicBezTo>
                      <a:pt x="115" y="117"/>
                      <a:pt x="124" y="115"/>
                      <a:pt x="124" y="104"/>
                    </a:cubicBezTo>
                    <a:cubicBezTo>
                      <a:pt x="124" y="97"/>
                      <a:pt x="122" y="91"/>
                      <a:pt x="122" y="86"/>
                    </a:cubicBezTo>
                    <a:cubicBezTo>
                      <a:pt x="122" y="83"/>
                      <a:pt x="124" y="82"/>
                      <a:pt x="125" y="81"/>
                    </a:cubicBezTo>
                    <a:cubicBezTo>
                      <a:pt x="125" y="77"/>
                      <a:pt x="125" y="77"/>
                      <a:pt x="125" y="77"/>
                    </a:cubicBezTo>
                    <a:cubicBezTo>
                      <a:pt x="121" y="78"/>
                      <a:pt x="120" y="81"/>
                      <a:pt x="117" y="81"/>
                    </a:cubicBezTo>
                    <a:cubicBezTo>
                      <a:pt x="112" y="81"/>
                      <a:pt x="110" y="79"/>
                      <a:pt x="108" y="77"/>
                    </a:cubicBezTo>
                    <a:cubicBezTo>
                      <a:pt x="101" y="82"/>
                      <a:pt x="98" y="88"/>
                      <a:pt x="86" y="88"/>
                    </a:cubicBezTo>
                    <a:cubicBezTo>
                      <a:pt x="76" y="88"/>
                      <a:pt x="73" y="77"/>
                      <a:pt x="64" y="77"/>
                    </a:cubicBezTo>
                    <a:cubicBezTo>
                      <a:pt x="54" y="77"/>
                      <a:pt x="56" y="87"/>
                      <a:pt x="48" y="87"/>
                    </a:cubicBezTo>
                    <a:cubicBezTo>
                      <a:pt x="40" y="87"/>
                      <a:pt x="35" y="75"/>
                      <a:pt x="27" y="79"/>
                    </a:cubicBezTo>
                    <a:cubicBezTo>
                      <a:pt x="22" y="79"/>
                      <a:pt x="22" y="79"/>
                      <a:pt x="22" y="79"/>
                    </a:cubicBezTo>
                    <a:cubicBezTo>
                      <a:pt x="24" y="79"/>
                      <a:pt x="25" y="78"/>
                      <a:pt x="26" y="77"/>
                    </a:cubicBezTo>
                    <a:cubicBezTo>
                      <a:pt x="23" y="74"/>
                      <a:pt x="10" y="67"/>
                      <a:pt x="15" y="63"/>
                    </a:cubicBezTo>
                    <a:cubicBezTo>
                      <a:pt x="11" y="57"/>
                      <a:pt x="6" y="58"/>
                      <a:pt x="0" y="55"/>
                    </a:cubicBezTo>
                    <a:cubicBezTo>
                      <a:pt x="4" y="50"/>
                      <a:pt x="9" y="51"/>
                      <a:pt x="9" y="43"/>
                    </a:cubicBezTo>
                    <a:cubicBezTo>
                      <a:pt x="9" y="40"/>
                      <a:pt x="8" y="40"/>
                      <a:pt x="9" y="37"/>
                    </a:cubicBezTo>
                    <a:cubicBezTo>
                      <a:pt x="6" y="37"/>
                      <a:pt x="1" y="38"/>
                      <a:pt x="1" y="35"/>
                    </a:cubicBezTo>
                    <a:cubicBezTo>
                      <a:pt x="1" y="22"/>
                      <a:pt x="33" y="24"/>
                      <a:pt x="41" y="20"/>
                    </a:cubicBezTo>
                    <a:cubicBezTo>
                      <a:pt x="40" y="17"/>
                      <a:pt x="38" y="18"/>
                      <a:pt x="38" y="15"/>
                    </a:cubicBezTo>
                    <a:cubicBezTo>
                      <a:pt x="38" y="11"/>
                      <a:pt x="46" y="13"/>
                      <a:pt x="48" y="13"/>
                    </a:cubicBezTo>
                    <a:cubicBezTo>
                      <a:pt x="53" y="13"/>
                      <a:pt x="62" y="13"/>
                      <a:pt x="62" y="13"/>
                    </a:cubicBezTo>
                    <a:cubicBezTo>
                      <a:pt x="67" y="13"/>
                      <a:pt x="75" y="7"/>
                      <a:pt x="80" y="4"/>
                    </a:cubicBezTo>
                    <a:cubicBezTo>
                      <a:pt x="86" y="0"/>
                      <a:pt x="98" y="0"/>
                      <a:pt x="106" y="0"/>
                    </a:cubicBezTo>
                    <a:cubicBezTo>
                      <a:pt x="117" y="0"/>
                      <a:pt x="117" y="7"/>
                      <a:pt x="127" y="7"/>
                    </a:cubicBezTo>
                    <a:cubicBezTo>
                      <a:pt x="127" y="12"/>
                      <a:pt x="144" y="15"/>
                      <a:pt x="149" y="15"/>
                    </a:cubicBezTo>
                    <a:cubicBezTo>
                      <a:pt x="162" y="15"/>
                      <a:pt x="170" y="15"/>
                      <a:pt x="174" y="15"/>
                    </a:cubicBezTo>
                    <a:cubicBezTo>
                      <a:pt x="186" y="15"/>
                      <a:pt x="192" y="3"/>
                      <a:pt x="205" y="3"/>
                    </a:cubicBezTo>
                    <a:cubicBezTo>
                      <a:pt x="219" y="3"/>
                      <a:pt x="218" y="12"/>
                      <a:pt x="223" y="21"/>
                    </a:cubicBezTo>
                    <a:cubicBezTo>
                      <a:pt x="224" y="23"/>
                      <a:pt x="233" y="28"/>
                      <a:pt x="233" y="28"/>
                    </a:cubicBezTo>
                    <a:cubicBezTo>
                      <a:pt x="241" y="31"/>
                      <a:pt x="243" y="44"/>
                      <a:pt x="256" y="44"/>
                    </a:cubicBezTo>
                    <a:cubicBezTo>
                      <a:pt x="265" y="44"/>
                      <a:pt x="265" y="36"/>
                      <a:pt x="271" y="34"/>
                    </a:cubicBezTo>
                    <a:cubicBezTo>
                      <a:pt x="275" y="33"/>
                      <a:pt x="274" y="33"/>
                      <a:pt x="278" y="33"/>
                    </a:cubicBezTo>
                    <a:cubicBezTo>
                      <a:pt x="279" y="35"/>
                      <a:pt x="279" y="39"/>
                      <a:pt x="281" y="41"/>
                    </a:cubicBezTo>
                    <a:cubicBezTo>
                      <a:pt x="280" y="41"/>
                      <a:pt x="281" y="42"/>
                      <a:pt x="281" y="43"/>
                    </a:cubicBezTo>
                    <a:cubicBezTo>
                      <a:pt x="281" y="48"/>
                      <a:pt x="284" y="47"/>
                      <a:pt x="286" y="51"/>
                    </a:cubicBezTo>
                    <a:cubicBezTo>
                      <a:pt x="290" y="56"/>
                      <a:pt x="286" y="59"/>
                      <a:pt x="289" y="65"/>
                    </a:cubicBezTo>
                    <a:cubicBezTo>
                      <a:pt x="291" y="70"/>
                      <a:pt x="297" y="67"/>
                      <a:pt x="301" y="68"/>
                    </a:cubicBezTo>
                    <a:cubicBezTo>
                      <a:pt x="305" y="69"/>
                      <a:pt x="306" y="73"/>
                      <a:pt x="309" y="76"/>
                    </a:cubicBezTo>
                    <a:cubicBezTo>
                      <a:pt x="312" y="79"/>
                      <a:pt x="323" y="78"/>
                      <a:pt x="329" y="78"/>
                    </a:cubicBezTo>
                    <a:cubicBezTo>
                      <a:pt x="337" y="78"/>
                      <a:pt x="345" y="77"/>
                      <a:pt x="350" y="76"/>
                    </a:cubicBezTo>
                    <a:cubicBezTo>
                      <a:pt x="350" y="72"/>
                      <a:pt x="350" y="71"/>
                      <a:pt x="350" y="68"/>
                    </a:cubicBezTo>
                    <a:cubicBezTo>
                      <a:pt x="350" y="64"/>
                      <a:pt x="355" y="64"/>
                      <a:pt x="359" y="63"/>
                    </a:cubicBezTo>
                    <a:cubicBezTo>
                      <a:pt x="364" y="61"/>
                      <a:pt x="363" y="59"/>
                      <a:pt x="368" y="57"/>
                    </a:cubicBezTo>
                    <a:cubicBezTo>
                      <a:pt x="376" y="54"/>
                      <a:pt x="381" y="56"/>
                      <a:pt x="387" y="51"/>
                    </a:cubicBezTo>
                    <a:cubicBezTo>
                      <a:pt x="397" y="57"/>
                      <a:pt x="403" y="57"/>
                      <a:pt x="412" y="60"/>
                    </a:cubicBezTo>
                    <a:cubicBezTo>
                      <a:pt x="423" y="64"/>
                      <a:pt x="426" y="74"/>
                      <a:pt x="439" y="74"/>
                    </a:cubicBezTo>
                    <a:cubicBezTo>
                      <a:pt x="439" y="76"/>
                      <a:pt x="442" y="77"/>
                      <a:pt x="443" y="79"/>
                    </a:cubicBezTo>
                    <a:cubicBezTo>
                      <a:pt x="445" y="86"/>
                      <a:pt x="442" y="92"/>
                      <a:pt x="445" y="96"/>
                    </a:cubicBezTo>
                    <a:cubicBezTo>
                      <a:pt x="442" y="98"/>
                      <a:pt x="435" y="114"/>
                      <a:pt x="435" y="115"/>
                    </a:cubicBezTo>
                    <a:cubicBezTo>
                      <a:pt x="435" y="116"/>
                      <a:pt x="436" y="118"/>
                      <a:pt x="435" y="119"/>
                    </a:cubicBezTo>
                    <a:cubicBezTo>
                      <a:pt x="436" y="121"/>
                      <a:pt x="435" y="122"/>
                      <a:pt x="436" y="124"/>
                    </a:cubicBezTo>
                    <a:cubicBezTo>
                      <a:pt x="436" y="138"/>
                      <a:pt x="436" y="138"/>
                      <a:pt x="436" y="138"/>
                    </a:cubicBezTo>
                    <a:cubicBezTo>
                      <a:pt x="438" y="142"/>
                      <a:pt x="437" y="145"/>
                      <a:pt x="439" y="149"/>
                    </a:cubicBezTo>
                    <a:cubicBezTo>
                      <a:pt x="440" y="153"/>
                      <a:pt x="449" y="149"/>
                      <a:pt x="449" y="156"/>
                    </a:cubicBezTo>
                    <a:cubicBezTo>
                      <a:pt x="449" y="165"/>
                      <a:pt x="439" y="164"/>
                      <a:pt x="439" y="171"/>
                    </a:cubicBezTo>
                    <a:cubicBezTo>
                      <a:pt x="439" y="177"/>
                      <a:pt x="443" y="177"/>
                      <a:pt x="445" y="179"/>
                    </a:cubicBezTo>
                    <a:cubicBezTo>
                      <a:pt x="452" y="194"/>
                      <a:pt x="467" y="196"/>
                      <a:pt x="467" y="215"/>
                    </a:cubicBezTo>
                    <a:cubicBezTo>
                      <a:pt x="456" y="218"/>
                      <a:pt x="448" y="220"/>
                      <a:pt x="448" y="232"/>
                    </a:cubicBezTo>
                    <a:cubicBezTo>
                      <a:pt x="448" y="235"/>
                      <a:pt x="450" y="238"/>
                      <a:pt x="450" y="240"/>
                    </a:cubicBezTo>
                    <a:cubicBezTo>
                      <a:pt x="450" y="240"/>
                      <a:pt x="448" y="240"/>
                      <a:pt x="448" y="240"/>
                    </a:cubicBezTo>
                    <a:cubicBezTo>
                      <a:pt x="439" y="240"/>
                      <a:pt x="420" y="235"/>
                      <a:pt x="408" y="235"/>
                    </a:cubicBezTo>
                    <a:cubicBezTo>
                      <a:pt x="406" y="235"/>
                      <a:pt x="393" y="231"/>
                      <a:pt x="393" y="231"/>
                    </a:cubicBezTo>
                    <a:cubicBezTo>
                      <a:pt x="388" y="226"/>
                      <a:pt x="388" y="213"/>
                      <a:pt x="379" y="213"/>
                    </a:cubicBezTo>
                    <a:cubicBezTo>
                      <a:pt x="374" y="213"/>
                      <a:pt x="372" y="217"/>
                      <a:pt x="370" y="220"/>
                    </a:cubicBezTo>
                    <a:cubicBezTo>
                      <a:pt x="348" y="220"/>
                      <a:pt x="348" y="220"/>
                      <a:pt x="348" y="220"/>
                    </a:cubicBezTo>
                    <a:cubicBezTo>
                      <a:pt x="341" y="217"/>
                      <a:pt x="337" y="212"/>
                      <a:pt x="333" y="207"/>
                    </a:cubicBezTo>
                    <a:cubicBezTo>
                      <a:pt x="327" y="202"/>
                      <a:pt x="320" y="205"/>
                      <a:pt x="315" y="200"/>
                    </a:cubicBezTo>
                    <a:cubicBezTo>
                      <a:pt x="313" y="197"/>
                      <a:pt x="314" y="194"/>
                      <a:pt x="313" y="192"/>
                    </a:cubicBezTo>
                    <a:cubicBezTo>
                      <a:pt x="308" y="182"/>
                      <a:pt x="299" y="168"/>
                      <a:pt x="286" y="168"/>
                    </a:cubicBezTo>
                    <a:cubicBezTo>
                      <a:pt x="280" y="168"/>
                      <a:pt x="278" y="176"/>
                      <a:pt x="278" y="183"/>
                    </a:cubicBezTo>
                    <a:cubicBezTo>
                      <a:pt x="278" y="187"/>
                      <a:pt x="278" y="189"/>
                      <a:pt x="278" y="193"/>
                    </a:cubicBezTo>
                    <a:cubicBezTo>
                      <a:pt x="281" y="203"/>
                      <a:pt x="293" y="222"/>
                      <a:pt x="304" y="224"/>
                    </a:cubicBezTo>
                    <a:cubicBezTo>
                      <a:pt x="304" y="229"/>
                      <a:pt x="306" y="231"/>
                      <a:pt x="307" y="235"/>
                    </a:cubicBezTo>
                    <a:cubicBezTo>
                      <a:pt x="312" y="233"/>
                      <a:pt x="311" y="228"/>
                      <a:pt x="315" y="227"/>
                    </a:cubicBezTo>
                    <a:cubicBezTo>
                      <a:pt x="316" y="228"/>
                      <a:pt x="316" y="230"/>
                      <a:pt x="316" y="231"/>
                    </a:cubicBezTo>
                    <a:cubicBezTo>
                      <a:pt x="316" y="237"/>
                      <a:pt x="313" y="240"/>
                      <a:pt x="313" y="246"/>
                    </a:cubicBezTo>
                    <a:cubicBezTo>
                      <a:pt x="313" y="252"/>
                      <a:pt x="324" y="255"/>
                      <a:pt x="331" y="255"/>
                    </a:cubicBezTo>
                    <a:cubicBezTo>
                      <a:pt x="360" y="255"/>
                      <a:pt x="363" y="237"/>
                      <a:pt x="379" y="225"/>
                    </a:cubicBezTo>
                    <a:cubicBezTo>
                      <a:pt x="379" y="241"/>
                      <a:pt x="379" y="241"/>
                      <a:pt x="379" y="241"/>
                    </a:cubicBezTo>
                    <a:cubicBezTo>
                      <a:pt x="385" y="254"/>
                      <a:pt x="393" y="256"/>
                      <a:pt x="406" y="260"/>
                    </a:cubicBezTo>
                    <a:cubicBezTo>
                      <a:pt x="411" y="261"/>
                      <a:pt x="411" y="269"/>
                      <a:pt x="414" y="271"/>
                    </a:cubicBezTo>
                    <a:cubicBezTo>
                      <a:pt x="414" y="270"/>
                      <a:pt x="414" y="270"/>
                      <a:pt x="414" y="270"/>
                    </a:cubicBezTo>
                    <a:cubicBezTo>
                      <a:pt x="416" y="274"/>
                      <a:pt x="423" y="273"/>
                      <a:pt x="423" y="277"/>
                    </a:cubicBezTo>
                    <a:cubicBezTo>
                      <a:pt x="423" y="288"/>
                      <a:pt x="410" y="291"/>
                      <a:pt x="410" y="302"/>
                    </a:cubicBezTo>
                    <a:cubicBezTo>
                      <a:pt x="403" y="302"/>
                      <a:pt x="399" y="303"/>
                      <a:pt x="397" y="309"/>
                    </a:cubicBezTo>
                    <a:cubicBezTo>
                      <a:pt x="395" y="314"/>
                      <a:pt x="396" y="321"/>
                      <a:pt x="390" y="321"/>
                    </a:cubicBezTo>
                    <a:cubicBezTo>
                      <a:pt x="384" y="321"/>
                      <a:pt x="384" y="334"/>
                      <a:pt x="378" y="334"/>
                    </a:cubicBezTo>
                    <a:cubicBezTo>
                      <a:pt x="374" y="334"/>
                      <a:pt x="365" y="342"/>
                      <a:pt x="365" y="347"/>
                    </a:cubicBezTo>
                    <a:cubicBezTo>
                      <a:pt x="353" y="349"/>
                      <a:pt x="327" y="354"/>
                      <a:pt x="327" y="364"/>
                    </a:cubicBezTo>
                    <a:cubicBezTo>
                      <a:pt x="327" y="365"/>
                      <a:pt x="327" y="367"/>
                      <a:pt x="328" y="368"/>
                    </a:cubicBezTo>
                    <a:cubicBezTo>
                      <a:pt x="318" y="373"/>
                      <a:pt x="304" y="376"/>
                      <a:pt x="294" y="378"/>
                    </a:cubicBezTo>
                    <a:cubicBezTo>
                      <a:pt x="289" y="380"/>
                      <a:pt x="271" y="392"/>
                      <a:pt x="265" y="395"/>
                    </a:cubicBezTo>
                    <a:cubicBezTo>
                      <a:pt x="252" y="395"/>
                      <a:pt x="252" y="395"/>
                      <a:pt x="252" y="395"/>
                    </a:cubicBezTo>
                    <a:cubicBezTo>
                      <a:pt x="244" y="400"/>
                      <a:pt x="243" y="404"/>
                      <a:pt x="234" y="404"/>
                    </a:cubicBezTo>
                    <a:cubicBezTo>
                      <a:pt x="231" y="405"/>
                      <a:pt x="231" y="405"/>
                      <a:pt x="231" y="405"/>
                    </a:cubicBezTo>
                    <a:cubicBezTo>
                      <a:pt x="229" y="405"/>
                      <a:pt x="218" y="400"/>
                      <a:pt x="217" y="399"/>
                    </a:cubicBezTo>
                    <a:cubicBezTo>
                      <a:pt x="216" y="399"/>
                      <a:pt x="219" y="399"/>
                      <a:pt x="217" y="394"/>
                    </a:cubicBezTo>
                    <a:cubicBezTo>
                      <a:pt x="212" y="387"/>
                      <a:pt x="209" y="380"/>
                      <a:pt x="209" y="372"/>
                    </a:cubicBezTo>
                    <a:cubicBezTo>
                      <a:pt x="204" y="371"/>
                      <a:pt x="207" y="363"/>
                      <a:pt x="208" y="359"/>
                    </a:cubicBezTo>
                    <a:cubicBezTo>
                      <a:pt x="210" y="349"/>
                      <a:pt x="203" y="345"/>
                      <a:pt x="198" y="340"/>
                    </a:cubicBezTo>
                    <a:cubicBezTo>
                      <a:pt x="193" y="335"/>
                      <a:pt x="181" y="320"/>
                      <a:pt x="181" y="309"/>
                    </a:cubicBezTo>
                    <a:cubicBezTo>
                      <a:pt x="165" y="306"/>
                      <a:pt x="162" y="297"/>
                      <a:pt x="162" y="280"/>
                    </a:cubicBezTo>
                    <a:cubicBezTo>
                      <a:pt x="162" y="270"/>
                      <a:pt x="156" y="268"/>
                      <a:pt x="154" y="259"/>
                    </a:cubicBezTo>
                    <a:cubicBezTo>
                      <a:pt x="154" y="259"/>
                      <a:pt x="154" y="259"/>
                      <a:pt x="154" y="259"/>
                    </a:cubicBezTo>
                    <a:cubicBezTo>
                      <a:pt x="152" y="258"/>
                      <a:pt x="150" y="255"/>
                      <a:pt x="148" y="254"/>
                    </a:cubicBezTo>
                    <a:cubicBezTo>
                      <a:pt x="147" y="252"/>
                      <a:pt x="141" y="253"/>
                      <a:pt x="140" y="251"/>
                    </a:cubicBezTo>
                    <a:cubicBezTo>
                      <a:pt x="137" y="249"/>
                      <a:pt x="138" y="242"/>
                      <a:pt x="137" y="239"/>
                    </a:cubicBezTo>
                    <a:cubicBezTo>
                      <a:pt x="136" y="235"/>
                      <a:pt x="132" y="231"/>
                      <a:pt x="131" y="229"/>
                    </a:cubicBezTo>
                    <a:cubicBezTo>
                      <a:pt x="125" y="221"/>
                      <a:pt x="121" y="214"/>
                      <a:pt x="116" y="207"/>
                    </a:cubicBezTo>
                    <a:cubicBezTo>
                      <a:pt x="115" y="205"/>
                      <a:pt x="109" y="198"/>
                      <a:pt x="109" y="196"/>
                    </a:cubicBezTo>
                    <a:cubicBezTo>
                      <a:pt x="109" y="192"/>
                      <a:pt x="112" y="182"/>
                      <a:pt x="112" y="175"/>
                    </a:cubicBezTo>
                    <a:lnTo>
                      <a:pt x="112" y="17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40" name="Freeform 102"/>
              <p:cNvSpPr/>
              <p:nvPr/>
            </p:nvSpPr>
            <p:spPr bwMode="auto">
              <a:xfrm>
                <a:off x="3157411" y="2590764"/>
                <a:ext cx="36583" cy="63122"/>
              </a:xfrm>
              <a:custGeom>
                <a:avLst/>
                <a:gdLst/>
                <a:ahLst/>
                <a:cxnLst>
                  <a:cxn ang="0">
                    <a:pos x="25" y="30"/>
                  </a:cxn>
                  <a:cxn ang="0">
                    <a:pos x="11" y="48"/>
                  </a:cxn>
                  <a:cxn ang="0">
                    <a:pos x="0" y="35"/>
                  </a:cxn>
                  <a:cxn ang="0">
                    <a:pos x="6" y="0"/>
                  </a:cxn>
                  <a:cxn ang="0">
                    <a:pos x="25" y="30"/>
                  </a:cxn>
                </a:cxnLst>
                <a:rect l="0" t="0" r="r" b="b"/>
                <a:pathLst>
                  <a:path w="25" h="48">
                    <a:moveTo>
                      <a:pt x="25" y="30"/>
                    </a:moveTo>
                    <a:cubicBezTo>
                      <a:pt x="25" y="37"/>
                      <a:pt x="20" y="48"/>
                      <a:pt x="11" y="48"/>
                    </a:cubicBezTo>
                    <a:cubicBezTo>
                      <a:pt x="5" y="48"/>
                      <a:pt x="0" y="41"/>
                      <a:pt x="0" y="35"/>
                    </a:cubicBezTo>
                    <a:cubicBezTo>
                      <a:pt x="0" y="22"/>
                      <a:pt x="6" y="13"/>
                      <a:pt x="6" y="0"/>
                    </a:cubicBezTo>
                    <a:cubicBezTo>
                      <a:pt x="13" y="10"/>
                      <a:pt x="25" y="15"/>
                      <a:pt x="25" y="3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41" name="Freeform 103"/>
              <p:cNvSpPr/>
              <p:nvPr/>
            </p:nvSpPr>
            <p:spPr bwMode="auto">
              <a:xfrm>
                <a:off x="2810753" y="2074741"/>
                <a:ext cx="743835" cy="541274"/>
              </a:xfrm>
              <a:custGeom>
                <a:avLst/>
                <a:gdLst/>
                <a:ahLst/>
                <a:cxnLst>
                  <a:cxn ang="0">
                    <a:pos x="148" y="270"/>
                  </a:cxn>
                  <a:cxn ang="0">
                    <a:pos x="174" y="340"/>
                  </a:cxn>
                  <a:cxn ang="0">
                    <a:pos x="200" y="401"/>
                  </a:cxn>
                  <a:cxn ang="0">
                    <a:pos x="216" y="401"/>
                  </a:cxn>
                  <a:cxn ang="0">
                    <a:pos x="237" y="379"/>
                  </a:cxn>
                  <a:cxn ang="0">
                    <a:pos x="243" y="341"/>
                  </a:cxn>
                  <a:cxn ang="0">
                    <a:pos x="268" y="298"/>
                  </a:cxn>
                  <a:cxn ang="0">
                    <a:pos x="326" y="240"/>
                  </a:cxn>
                  <a:cxn ang="0">
                    <a:pos x="374" y="218"/>
                  </a:cxn>
                  <a:cxn ang="0">
                    <a:pos x="409" y="259"/>
                  </a:cxn>
                  <a:cxn ang="0">
                    <a:pos x="423" y="302"/>
                  </a:cxn>
                  <a:cxn ang="0">
                    <a:pos x="457" y="300"/>
                  </a:cxn>
                  <a:cxn ang="0">
                    <a:pos x="476" y="367"/>
                  </a:cxn>
                  <a:cxn ang="0">
                    <a:pos x="489" y="358"/>
                  </a:cxn>
                  <a:cxn ang="0">
                    <a:pos x="472" y="316"/>
                  </a:cxn>
                  <a:cxn ang="0">
                    <a:pos x="473" y="288"/>
                  </a:cxn>
                  <a:cxn ang="0">
                    <a:pos x="483" y="254"/>
                  </a:cxn>
                  <a:cxn ang="0">
                    <a:pos x="487" y="213"/>
                  </a:cxn>
                  <a:cxn ang="0">
                    <a:pos x="467" y="197"/>
                  </a:cxn>
                  <a:cxn ang="0">
                    <a:pos x="445" y="125"/>
                  </a:cxn>
                  <a:cxn ang="0">
                    <a:pos x="423" y="130"/>
                  </a:cxn>
                  <a:cxn ang="0">
                    <a:pos x="373" y="144"/>
                  </a:cxn>
                  <a:cxn ang="0">
                    <a:pos x="341" y="147"/>
                  </a:cxn>
                  <a:cxn ang="0">
                    <a:pos x="295" y="136"/>
                  </a:cxn>
                  <a:cxn ang="0">
                    <a:pos x="254" y="116"/>
                  </a:cxn>
                  <a:cxn ang="0">
                    <a:pos x="226" y="89"/>
                  </a:cxn>
                  <a:cxn ang="0">
                    <a:pos x="229" y="69"/>
                  </a:cxn>
                  <a:cxn ang="0">
                    <a:pos x="213" y="43"/>
                  </a:cxn>
                  <a:cxn ang="0">
                    <a:pos x="178" y="16"/>
                  </a:cxn>
                  <a:cxn ang="0">
                    <a:pos x="131" y="0"/>
                  </a:cxn>
                  <a:cxn ang="0">
                    <a:pos x="94" y="21"/>
                  </a:cxn>
                  <a:cxn ang="0">
                    <a:pos x="65" y="13"/>
                  </a:cxn>
                  <a:cxn ang="0">
                    <a:pos x="23" y="46"/>
                  </a:cxn>
                  <a:cxn ang="0">
                    <a:pos x="0" y="64"/>
                  </a:cxn>
                  <a:cxn ang="0">
                    <a:pos x="1" y="87"/>
                  </a:cxn>
                  <a:cxn ang="0">
                    <a:pos x="4" y="120"/>
                  </a:cxn>
                  <a:cxn ang="0">
                    <a:pos x="13" y="181"/>
                  </a:cxn>
                  <a:cxn ang="0">
                    <a:pos x="34" y="185"/>
                  </a:cxn>
                  <a:cxn ang="0">
                    <a:pos x="70" y="185"/>
                  </a:cxn>
                  <a:cxn ang="0">
                    <a:pos x="118" y="219"/>
                  </a:cxn>
                  <a:cxn ang="0">
                    <a:pos x="127" y="248"/>
                  </a:cxn>
                  <a:cxn ang="0">
                    <a:pos x="145" y="233"/>
                  </a:cxn>
                  <a:cxn ang="0">
                    <a:pos x="149" y="265"/>
                  </a:cxn>
                </a:cxnLst>
                <a:rect l="0" t="0" r="r" b="b"/>
                <a:pathLst>
                  <a:path w="509" h="410">
                    <a:moveTo>
                      <a:pt x="149" y="265"/>
                    </a:moveTo>
                    <a:cubicBezTo>
                      <a:pt x="147" y="263"/>
                      <a:pt x="147" y="263"/>
                      <a:pt x="147" y="263"/>
                    </a:cubicBezTo>
                    <a:cubicBezTo>
                      <a:pt x="147" y="265"/>
                      <a:pt x="148" y="268"/>
                      <a:pt x="148" y="270"/>
                    </a:cubicBezTo>
                    <a:cubicBezTo>
                      <a:pt x="148" y="278"/>
                      <a:pt x="153" y="286"/>
                      <a:pt x="155" y="295"/>
                    </a:cubicBezTo>
                    <a:cubicBezTo>
                      <a:pt x="158" y="305"/>
                      <a:pt x="166" y="319"/>
                      <a:pt x="168" y="326"/>
                    </a:cubicBezTo>
                    <a:cubicBezTo>
                      <a:pt x="170" y="332"/>
                      <a:pt x="170" y="334"/>
                      <a:pt x="174" y="340"/>
                    </a:cubicBezTo>
                    <a:cubicBezTo>
                      <a:pt x="177" y="345"/>
                      <a:pt x="175" y="351"/>
                      <a:pt x="179" y="358"/>
                    </a:cubicBezTo>
                    <a:cubicBezTo>
                      <a:pt x="180" y="362"/>
                      <a:pt x="187" y="366"/>
                      <a:pt x="188" y="372"/>
                    </a:cubicBezTo>
                    <a:cubicBezTo>
                      <a:pt x="191" y="382"/>
                      <a:pt x="196" y="390"/>
                      <a:pt x="200" y="401"/>
                    </a:cubicBezTo>
                    <a:cubicBezTo>
                      <a:pt x="200" y="402"/>
                      <a:pt x="202" y="405"/>
                      <a:pt x="204" y="405"/>
                    </a:cubicBezTo>
                    <a:cubicBezTo>
                      <a:pt x="204" y="409"/>
                      <a:pt x="207" y="410"/>
                      <a:pt x="210" y="410"/>
                    </a:cubicBezTo>
                    <a:cubicBezTo>
                      <a:pt x="214" y="410"/>
                      <a:pt x="214" y="405"/>
                      <a:pt x="216" y="401"/>
                    </a:cubicBezTo>
                    <a:cubicBezTo>
                      <a:pt x="218" y="397"/>
                      <a:pt x="219" y="398"/>
                      <a:pt x="224" y="396"/>
                    </a:cubicBezTo>
                    <a:cubicBezTo>
                      <a:pt x="228" y="394"/>
                      <a:pt x="227" y="382"/>
                      <a:pt x="233" y="381"/>
                    </a:cubicBezTo>
                    <a:cubicBezTo>
                      <a:pt x="234" y="380"/>
                      <a:pt x="237" y="380"/>
                      <a:pt x="237" y="379"/>
                    </a:cubicBezTo>
                    <a:cubicBezTo>
                      <a:pt x="240" y="379"/>
                      <a:pt x="240" y="379"/>
                      <a:pt x="240" y="379"/>
                    </a:cubicBezTo>
                    <a:cubicBezTo>
                      <a:pt x="237" y="367"/>
                      <a:pt x="237" y="367"/>
                      <a:pt x="237" y="367"/>
                    </a:cubicBezTo>
                    <a:cubicBezTo>
                      <a:pt x="237" y="359"/>
                      <a:pt x="243" y="352"/>
                      <a:pt x="243" y="341"/>
                    </a:cubicBezTo>
                    <a:cubicBezTo>
                      <a:pt x="243" y="334"/>
                      <a:pt x="240" y="329"/>
                      <a:pt x="240" y="321"/>
                    </a:cubicBezTo>
                    <a:cubicBezTo>
                      <a:pt x="240" y="312"/>
                      <a:pt x="249" y="311"/>
                      <a:pt x="257" y="308"/>
                    </a:cubicBezTo>
                    <a:cubicBezTo>
                      <a:pt x="260" y="307"/>
                      <a:pt x="265" y="302"/>
                      <a:pt x="268" y="298"/>
                    </a:cubicBezTo>
                    <a:cubicBezTo>
                      <a:pt x="277" y="290"/>
                      <a:pt x="284" y="281"/>
                      <a:pt x="293" y="272"/>
                    </a:cubicBezTo>
                    <a:cubicBezTo>
                      <a:pt x="300" y="265"/>
                      <a:pt x="313" y="263"/>
                      <a:pt x="321" y="255"/>
                    </a:cubicBezTo>
                    <a:cubicBezTo>
                      <a:pt x="325" y="251"/>
                      <a:pt x="325" y="246"/>
                      <a:pt x="326" y="240"/>
                    </a:cubicBezTo>
                    <a:cubicBezTo>
                      <a:pt x="328" y="236"/>
                      <a:pt x="337" y="236"/>
                      <a:pt x="340" y="229"/>
                    </a:cubicBezTo>
                    <a:cubicBezTo>
                      <a:pt x="344" y="231"/>
                      <a:pt x="344" y="233"/>
                      <a:pt x="351" y="233"/>
                    </a:cubicBezTo>
                    <a:cubicBezTo>
                      <a:pt x="362" y="233"/>
                      <a:pt x="374" y="231"/>
                      <a:pt x="374" y="218"/>
                    </a:cubicBezTo>
                    <a:cubicBezTo>
                      <a:pt x="381" y="219"/>
                      <a:pt x="389" y="222"/>
                      <a:pt x="390" y="228"/>
                    </a:cubicBezTo>
                    <a:cubicBezTo>
                      <a:pt x="392" y="233"/>
                      <a:pt x="391" y="240"/>
                      <a:pt x="395" y="245"/>
                    </a:cubicBezTo>
                    <a:cubicBezTo>
                      <a:pt x="398" y="251"/>
                      <a:pt x="403" y="255"/>
                      <a:pt x="409" y="259"/>
                    </a:cubicBezTo>
                    <a:cubicBezTo>
                      <a:pt x="414" y="267"/>
                      <a:pt x="419" y="274"/>
                      <a:pt x="422" y="283"/>
                    </a:cubicBezTo>
                    <a:cubicBezTo>
                      <a:pt x="423" y="285"/>
                      <a:pt x="425" y="286"/>
                      <a:pt x="425" y="289"/>
                    </a:cubicBezTo>
                    <a:cubicBezTo>
                      <a:pt x="425" y="293"/>
                      <a:pt x="423" y="296"/>
                      <a:pt x="423" y="302"/>
                    </a:cubicBezTo>
                    <a:cubicBezTo>
                      <a:pt x="423" y="307"/>
                      <a:pt x="423" y="313"/>
                      <a:pt x="430" y="313"/>
                    </a:cubicBezTo>
                    <a:cubicBezTo>
                      <a:pt x="442" y="313"/>
                      <a:pt x="445" y="300"/>
                      <a:pt x="453" y="293"/>
                    </a:cubicBezTo>
                    <a:cubicBezTo>
                      <a:pt x="455" y="295"/>
                      <a:pt x="454" y="297"/>
                      <a:pt x="457" y="300"/>
                    </a:cubicBezTo>
                    <a:cubicBezTo>
                      <a:pt x="457" y="300"/>
                      <a:pt x="461" y="300"/>
                      <a:pt x="462" y="302"/>
                    </a:cubicBezTo>
                    <a:cubicBezTo>
                      <a:pt x="467" y="308"/>
                      <a:pt x="459" y="322"/>
                      <a:pt x="465" y="322"/>
                    </a:cubicBezTo>
                    <a:cubicBezTo>
                      <a:pt x="465" y="336"/>
                      <a:pt x="476" y="347"/>
                      <a:pt x="476" y="367"/>
                    </a:cubicBezTo>
                    <a:cubicBezTo>
                      <a:pt x="476" y="371"/>
                      <a:pt x="473" y="382"/>
                      <a:pt x="476" y="383"/>
                    </a:cubicBezTo>
                    <a:cubicBezTo>
                      <a:pt x="480" y="376"/>
                      <a:pt x="481" y="371"/>
                      <a:pt x="485" y="363"/>
                    </a:cubicBezTo>
                    <a:cubicBezTo>
                      <a:pt x="486" y="361"/>
                      <a:pt x="489" y="360"/>
                      <a:pt x="489" y="358"/>
                    </a:cubicBezTo>
                    <a:cubicBezTo>
                      <a:pt x="489" y="354"/>
                      <a:pt x="483" y="334"/>
                      <a:pt x="479" y="330"/>
                    </a:cubicBezTo>
                    <a:cubicBezTo>
                      <a:pt x="476" y="327"/>
                      <a:pt x="472" y="325"/>
                      <a:pt x="472" y="320"/>
                    </a:cubicBezTo>
                    <a:cubicBezTo>
                      <a:pt x="472" y="319"/>
                      <a:pt x="472" y="318"/>
                      <a:pt x="472" y="316"/>
                    </a:cubicBezTo>
                    <a:cubicBezTo>
                      <a:pt x="472" y="317"/>
                      <a:pt x="472" y="317"/>
                      <a:pt x="472" y="317"/>
                    </a:cubicBezTo>
                    <a:cubicBezTo>
                      <a:pt x="473" y="316"/>
                      <a:pt x="476" y="311"/>
                      <a:pt x="476" y="307"/>
                    </a:cubicBezTo>
                    <a:cubicBezTo>
                      <a:pt x="476" y="302"/>
                      <a:pt x="476" y="293"/>
                      <a:pt x="473" y="288"/>
                    </a:cubicBezTo>
                    <a:cubicBezTo>
                      <a:pt x="470" y="284"/>
                      <a:pt x="464" y="284"/>
                      <a:pt x="464" y="276"/>
                    </a:cubicBezTo>
                    <a:cubicBezTo>
                      <a:pt x="464" y="268"/>
                      <a:pt x="467" y="262"/>
                      <a:pt x="472" y="258"/>
                    </a:cubicBezTo>
                    <a:cubicBezTo>
                      <a:pt x="474" y="255"/>
                      <a:pt x="479" y="256"/>
                      <a:pt x="483" y="254"/>
                    </a:cubicBezTo>
                    <a:cubicBezTo>
                      <a:pt x="493" y="247"/>
                      <a:pt x="500" y="244"/>
                      <a:pt x="509" y="230"/>
                    </a:cubicBezTo>
                    <a:cubicBezTo>
                      <a:pt x="506" y="230"/>
                      <a:pt x="505" y="231"/>
                      <a:pt x="501" y="231"/>
                    </a:cubicBezTo>
                    <a:cubicBezTo>
                      <a:pt x="493" y="231"/>
                      <a:pt x="487" y="222"/>
                      <a:pt x="487" y="213"/>
                    </a:cubicBezTo>
                    <a:cubicBezTo>
                      <a:pt x="483" y="212"/>
                      <a:pt x="482" y="199"/>
                      <a:pt x="478" y="199"/>
                    </a:cubicBezTo>
                    <a:cubicBezTo>
                      <a:pt x="475" y="199"/>
                      <a:pt x="472" y="202"/>
                      <a:pt x="469" y="202"/>
                    </a:cubicBezTo>
                    <a:cubicBezTo>
                      <a:pt x="468" y="202"/>
                      <a:pt x="467" y="199"/>
                      <a:pt x="467" y="197"/>
                    </a:cubicBezTo>
                    <a:cubicBezTo>
                      <a:pt x="467" y="181"/>
                      <a:pt x="479" y="180"/>
                      <a:pt x="479" y="163"/>
                    </a:cubicBezTo>
                    <a:cubicBezTo>
                      <a:pt x="479" y="154"/>
                      <a:pt x="472" y="151"/>
                      <a:pt x="468" y="144"/>
                    </a:cubicBezTo>
                    <a:cubicBezTo>
                      <a:pt x="457" y="139"/>
                      <a:pt x="448" y="140"/>
                      <a:pt x="445" y="125"/>
                    </a:cubicBezTo>
                    <a:cubicBezTo>
                      <a:pt x="442" y="125"/>
                      <a:pt x="442" y="125"/>
                      <a:pt x="442" y="125"/>
                    </a:cubicBezTo>
                    <a:cubicBezTo>
                      <a:pt x="438" y="129"/>
                      <a:pt x="438" y="129"/>
                      <a:pt x="438" y="129"/>
                    </a:cubicBezTo>
                    <a:cubicBezTo>
                      <a:pt x="433" y="131"/>
                      <a:pt x="427" y="126"/>
                      <a:pt x="423" y="130"/>
                    </a:cubicBezTo>
                    <a:cubicBezTo>
                      <a:pt x="422" y="132"/>
                      <a:pt x="421" y="133"/>
                      <a:pt x="418" y="135"/>
                    </a:cubicBezTo>
                    <a:cubicBezTo>
                      <a:pt x="415" y="137"/>
                      <a:pt x="401" y="149"/>
                      <a:pt x="394" y="149"/>
                    </a:cubicBezTo>
                    <a:cubicBezTo>
                      <a:pt x="387" y="149"/>
                      <a:pt x="382" y="144"/>
                      <a:pt x="373" y="144"/>
                    </a:cubicBezTo>
                    <a:cubicBezTo>
                      <a:pt x="362" y="144"/>
                      <a:pt x="360" y="152"/>
                      <a:pt x="354" y="155"/>
                    </a:cubicBezTo>
                    <a:cubicBezTo>
                      <a:pt x="353" y="152"/>
                      <a:pt x="352" y="145"/>
                      <a:pt x="349" y="145"/>
                    </a:cubicBezTo>
                    <a:cubicBezTo>
                      <a:pt x="347" y="145"/>
                      <a:pt x="345" y="147"/>
                      <a:pt x="341" y="147"/>
                    </a:cubicBezTo>
                    <a:cubicBezTo>
                      <a:pt x="335" y="147"/>
                      <a:pt x="329" y="147"/>
                      <a:pt x="323" y="147"/>
                    </a:cubicBezTo>
                    <a:cubicBezTo>
                      <a:pt x="313" y="147"/>
                      <a:pt x="309" y="141"/>
                      <a:pt x="302" y="136"/>
                    </a:cubicBezTo>
                    <a:cubicBezTo>
                      <a:pt x="300" y="135"/>
                      <a:pt x="296" y="139"/>
                      <a:pt x="295" y="136"/>
                    </a:cubicBezTo>
                    <a:cubicBezTo>
                      <a:pt x="293" y="132"/>
                      <a:pt x="293" y="129"/>
                      <a:pt x="290" y="127"/>
                    </a:cubicBezTo>
                    <a:cubicBezTo>
                      <a:pt x="283" y="124"/>
                      <a:pt x="279" y="126"/>
                      <a:pt x="273" y="120"/>
                    </a:cubicBezTo>
                    <a:cubicBezTo>
                      <a:pt x="268" y="115"/>
                      <a:pt x="263" y="118"/>
                      <a:pt x="254" y="116"/>
                    </a:cubicBezTo>
                    <a:cubicBezTo>
                      <a:pt x="246" y="114"/>
                      <a:pt x="243" y="108"/>
                      <a:pt x="236" y="106"/>
                    </a:cubicBezTo>
                    <a:cubicBezTo>
                      <a:pt x="234" y="105"/>
                      <a:pt x="229" y="106"/>
                      <a:pt x="228" y="103"/>
                    </a:cubicBezTo>
                    <a:cubicBezTo>
                      <a:pt x="227" y="98"/>
                      <a:pt x="227" y="94"/>
                      <a:pt x="226" y="89"/>
                    </a:cubicBezTo>
                    <a:cubicBezTo>
                      <a:pt x="226" y="85"/>
                      <a:pt x="226" y="85"/>
                      <a:pt x="226" y="85"/>
                    </a:cubicBezTo>
                    <a:cubicBezTo>
                      <a:pt x="231" y="85"/>
                      <a:pt x="236" y="86"/>
                      <a:pt x="236" y="80"/>
                    </a:cubicBezTo>
                    <a:cubicBezTo>
                      <a:pt x="236" y="75"/>
                      <a:pt x="229" y="74"/>
                      <a:pt x="229" y="69"/>
                    </a:cubicBezTo>
                    <a:cubicBezTo>
                      <a:pt x="229" y="57"/>
                      <a:pt x="246" y="59"/>
                      <a:pt x="246" y="47"/>
                    </a:cubicBezTo>
                    <a:cubicBezTo>
                      <a:pt x="246" y="43"/>
                      <a:pt x="236" y="35"/>
                      <a:pt x="232" y="35"/>
                    </a:cubicBezTo>
                    <a:cubicBezTo>
                      <a:pt x="224" y="35"/>
                      <a:pt x="221" y="42"/>
                      <a:pt x="213" y="43"/>
                    </a:cubicBezTo>
                    <a:cubicBezTo>
                      <a:pt x="205" y="40"/>
                      <a:pt x="200" y="40"/>
                      <a:pt x="194" y="34"/>
                    </a:cubicBezTo>
                    <a:cubicBezTo>
                      <a:pt x="191" y="31"/>
                      <a:pt x="193" y="25"/>
                      <a:pt x="188" y="24"/>
                    </a:cubicBezTo>
                    <a:cubicBezTo>
                      <a:pt x="182" y="22"/>
                      <a:pt x="178" y="24"/>
                      <a:pt x="178" y="16"/>
                    </a:cubicBezTo>
                    <a:cubicBezTo>
                      <a:pt x="172" y="15"/>
                      <a:pt x="168" y="15"/>
                      <a:pt x="163" y="15"/>
                    </a:cubicBezTo>
                    <a:cubicBezTo>
                      <a:pt x="154" y="15"/>
                      <a:pt x="150" y="23"/>
                      <a:pt x="140" y="23"/>
                    </a:cubicBezTo>
                    <a:cubicBezTo>
                      <a:pt x="130" y="23"/>
                      <a:pt x="140" y="0"/>
                      <a:pt x="131" y="0"/>
                    </a:cubicBezTo>
                    <a:cubicBezTo>
                      <a:pt x="122" y="0"/>
                      <a:pt x="120" y="10"/>
                      <a:pt x="116" y="10"/>
                    </a:cubicBezTo>
                    <a:cubicBezTo>
                      <a:pt x="115" y="10"/>
                      <a:pt x="114" y="11"/>
                      <a:pt x="113" y="10"/>
                    </a:cubicBezTo>
                    <a:cubicBezTo>
                      <a:pt x="110" y="16"/>
                      <a:pt x="103" y="21"/>
                      <a:pt x="94" y="21"/>
                    </a:cubicBezTo>
                    <a:cubicBezTo>
                      <a:pt x="91" y="21"/>
                      <a:pt x="90" y="16"/>
                      <a:pt x="86" y="16"/>
                    </a:cubicBezTo>
                    <a:cubicBezTo>
                      <a:pt x="83" y="16"/>
                      <a:pt x="73" y="20"/>
                      <a:pt x="72" y="15"/>
                    </a:cubicBezTo>
                    <a:cubicBezTo>
                      <a:pt x="68" y="15"/>
                      <a:pt x="69" y="13"/>
                      <a:pt x="65" y="13"/>
                    </a:cubicBezTo>
                    <a:cubicBezTo>
                      <a:pt x="54" y="13"/>
                      <a:pt x="53" y="24"/>
                      <a:pt x="45" y="32"/>
                    </a:cubicBezTo>
                    <a:cubicBezTo>
                      <a:pt x="42" y="35"/>
                      <a:pt x="37" y="35"/>
                      <a:pt x="33" y="39"/>
                    </a:cubicBezTo>
                    <a:cubicBezTo>
                      <a:pt x="30" y="42"/>
                      <a:pt x="28" y="46"/>
                      <a:pt x="23" y="46"/>
                    </a:cubicBezTo>
                    <a:cubicBezTo>
                      <a:pt x="19" y="46"/>
                      <a:pt x="16" y="42"/>
                      <a:pt x="12" y="42"/>
                    </a:cubicBezTo>
                    <a:cubicBezTo>
                      <a:pt x="11" y="42"/>
                      <a:pt x="11" y="45"/>
                      <a:pt x="10" y="45"/>
                    </a:cubicBezTo>
                    <a:cubicBezTo>
                      <a:pt x="7" y="47"/>
                      <a:pt x="0" y="63"/>
                      <a:pt x="0" y="64"/>
                    </a:cubicBezTo>
                    <a:cubicBezTo>
                      <a:pt x="0" y="65"/>
                      <a:pt x="1" y="67"/>
                      <a:pt x="0" y="68"/>
                    </a:cubicBezTo>
                    <a:cubicBezTo>
                      <a:pt x="1" y="70"/>
                      <a:pt x="0" y="71"/>
                      <a:pt x="1" y="73"/>
                    </a:cubicBezTo>
                    <a:cubicBezTo>
                      <a:pt x="1" y="87"/>
                      <a:pt x="1" y="87"/>
                      <a:pt x="1" y="87"/>
                    </a:cubicBezTo>
                    <a:cubicBezTo>
                      <a:pt x="3" y="91"/>
                      <a:pt x="2" y="94"/>
                      <a:pt x="4" y="98"/>
                    </a:cubicBezTo>
                    <a:cubicBezTo>
                      <a:pt x="5" y="102"/>
                      <a:pt x="14" y="98"/>
                      <a:pt x="14" y="105"/>
                    </a:cubicBezTo>
                    <a:cubicBezTo>
                      <a:pt x="14" y="114"/>
                      <a:pt x="4" y="113"/>
                      <a:pt x="4" y="120"/>
                    </a:cubicBezTo>
                    <a:cubicBezTo>
                      <a:pt x="4" y="126"/>
                      <a:pt x="8" y="126"/>
                      <a:pt x="10" y="128"/>
                    </a:cubicBezTo>
                    <a:cubicBezTo>
                      <a:pt x="17" y="143"/>
                      <a:pt x="32" y="145"/>
                      <a:pt x="32" y="164"/>
                    </a:cubicBezTo>
                    <a:cubicBezTo>
                      <a:pt x="21" y="167"/>
                      <a:pt x="13" y="169"/>
                      <a:pt x="13" y="181"/>
                    </a:cubicBezTo>
                    <a:cubicBezTo>
                      <a:pt x="13" y="184"/>
                      <a:pt x="15" y="187"/>
                      <a:pt x="15" y="189"/>
                    </a:cubicBezTo>
                    <a:cubicBezTo>
                      <a:pt x="30" y="188"/>
                      <a:pt x="30" y="188"/>
                      <a:pt x="30" y="188"/>
                    </a:cubicBezTo>
                    <a:cubicBezTo>
                      <a:pt x="31" y="187"/>
                      <a:pt x="33" y="186"/>
                      <a:pt x="34" y="185"/>
                    </a:cubicBezTo>
                    <a:cubicBezTo>
                      <a:pt x="46" y="188"/>
                      <a:pt x="46" y="188"/>
                      <a:pt x="46" y="188"/>
                    </a:cubicBezTo>
                    <a:cubicBezTo>
                      <a:pt x="50" y="188"/>
                      <a:pt x="52" y="184"/>
                      <a:pt x="57" y="184"/>
                    </a:cubicBezTo>
                    <a:cubicBezTo>
                      <a:pt x="62" y="184"/>
                      <a:pt x="65" y="184"/>
                      <a:pt x="70" y="185"/>
                    </a:cubicBezTo>
                    <a:cubicBezTo>
                      <a:pt x="75" y="187"/>
                      <a:pt x="78" y="197"/>
                      <a:pt x="82" y="203"/>
                    </a:cubicBezTo>
                    <a:cubicBezTo>
                      <a:pt x="86" y="209"/>
                      <a:pt x="99" y="218"/>
                      <a:pt x="108" y="218"/>
                    </a:cubicBezTo>
                    <a:cubicBezTo>
                      <a:pt x="111" y="218"/>
                      <a:pt x="114" y="218"/>
                      <a:pt x="118" y="219"/>
                    </a:cubicBezTo>
                    <a:cubicBezTo>
                      <a:pt x="116" y="221"/>
                      <a:pt x="116" y="225"/>
                      <a:pt x="112" y="225"/>
                    </a:cubicBezTo>
                    <a:cubicBezTo>
                      <a:pt x="108" y="227"/>
                      <a:pt x="105" y="225"/>
                      <a:pt x="101" y="227"/>
                    </a:cubicBezTo>
                    <a:cubicBezTo>
                      <a:pt x="108" y="234"/>
                      <a:pt x="113" y="248"/>
                      <a:pt x="127" y="248"/>
                    </a:cubicBezTo>
                    <a:cubicBezTo>
                      <a:pt x="138" y="248"/>
                      <a:pt x="139" y="233"/>
                      <a:pt x="144" y="227"/>
                    </a:cubicBezTo>
                    <a:cubicBezTo>
                      <a:pt x="148" y="227"/>
                      <a:pt x="148" y="227"/>
                      <a:pt x="148" y="227"/>
                    </a:cubicBezTo>
                    <a:cubicBezTo>
                      <a:pt x="148" y="229"/>
                      <a:pt x="145" y="232"/>
                      <a:pt x="145" y="233"/>
                    </a:cubicBezTo>
                    <a:cubicBezTo>
                      <a:pt x="145" y="239"/>
                      <a:pt x="150" y="244"/>
                      <a:pt x="150" y="251"/>
                    </a:cubicBezTo>
                    <a:cubicBezTo>
                      <a:pt x="150" y="257"/>
                      <a:pt x="147" y="258"/>
                      <a:pt x="147" y="264"/>
                    </a:cubicBezTo>
                    <a:lnTo>
                      <a:pt x="149" y="26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42" name="Freeform 104"/>
              <p:cNvSpPr/>
              <p:nvPr/>
            </p:nvSpPr>
            <p:spPr bwMode="auto">
              <a:xfrm>
                <a:off x="3444842" y="2657043"/>
                <a:ext cx="195105" cy="190945"/>
              </a:xfrm>
              <a:custGeom>
                <a:avLst/>
                <a:gdLst/>
                <a:ahLst/>
                <a:cxnLst>
                  <a:cxn ang="0">
                    <a:pos x="59" y="74"/>
                  </a:cxn>
                  <a:cxn ang="0">
                    <a:pos x="58" y="70"/>
                  </a:cxn>
                  <a:cxn ang="0">
                    <a:pos x="51" y="68"/>
                  </a:cxn>
                  <a:cxn ang="0">
                    <a:pos x="45" y="53"/>
                  </a:cxn>
                  <a:cxn ang="0">
                    <a:pos x="28" y="38"/>
                  </a:cxn>
                  <a:cxn ang="0">
                    <a:pos x="22" y="25"/>
                  </a:cxn>
                  <a:cxn ang="0">
                    <a:pos x="11" y="21"/>
                  </a:cxn>
                  <a:cxn ang="0">
                    <a:pos x="0" y="3"/>
                  </a:cxn>
                  <a:cxn ang="0">
                    <a:pos x="0" y="0"/>
                  </a:cxn>
                  <a:cxn ang="0">
                    <a:pos x="2" y="0"/>
                  </a:cxn>
                  <a:cxn ang="0">
                    <a:pos x="11" y="4"/>
                  </a:cxn>
                  <a:cxn ang="0">
                    <a:pos x="26" y="4"/>
                  </a:cxn>
                  <a:cxn ang="0">
                    <a:pos x="42" y="20"/>
                  </a:cxn>
                  <a:cxn ang="0">
                    <a:pos x="47" y="23"/>
                  </a:cxn>
                  <a:cxn ang="0">
                    <a:pos x="61" y="35"/>
                  </a:cxn>
                  <a:cxn ang="0">
                    <a:pos x="86" y="53"/>
                  </a:cxn>
                  <a:cxn ang="0">
                    <a:pos x="101" y="64"/>
                  </a:cxn>
                  <a:cxn ang="0">
                    <a:pos x="100" y="66"/>
                  </a:cxn>
                  <a:cxn ang="0">
                    <a:pos x="103" y="66"/>
                  </a:cxn>
                  <a:cxn ang="0">
                    <a:pos x="107" y="70"/>
                  </a:cxn>
                  <a:cxn ang="0">
                    <a:pos x="105" y="74"/>
                  </a:cxn>
                  <a:cxn ang="0">
                    <a:pos x="114" y="81"/>
                  </a:cxn>
                  <a:cxn ang="0">
                    <a:pos x="124" y="98"/>
                  </a:cxn>
                  <a:cxn ang="0">
                    <a:pos x="133" y="106"/>
                  </a:cxn>
                  <a:cxn ang="0">
                    <a:pos x="133" y="125"/>
                  </a:cxn>
                  <a:cxn ang="0">
                    <a:pos x="131" y="138"/>
                  </a:cxn>
                  <a:cxn ang="0">
                    <a:pos x="119" y="144"/>
                  </a:cxn>
                  <a:cxn ang="0">
                    <a:pos x="108" y="132"/>
                  </a:cxn>
                  <a:cxn ang="0">
                    <a:pos x="84" y="112"/>
                  </a:cxn>
                  <a:cxn ang="0">
                    <a:pos x="67" y="85"/>
                  </a:cxn>
                  <a:cxn ang="0">
                    <a:pos x="59" y="74"/>
                  </a:cxn>
                </a:cxnLst>
                <a:rect l="0" t="0" r="r" b="b"/>
                <a:pathLst>
                  <a:path w="133" h="144">
                    <a:moveTo>
                      <a:pt x="59" y="74"/>
                    </a:moveTo>
                    <a:cubicBezTo>
                      <a:pt x="58" y="74"/>
                      <a:pt x="59" y="72"/>
                      <a:pt x="58" y="70"/>
                    </a:cubicBezTo>
                    <a:cubicBezTo>
                      <a:pt x="57" y="69"/>
                      <a:pt x="52" y="69"/>
                      <a:pt x="51" y="68"/>
                    </a:cubicBezTo>
                    <a:cubicBezTo>
                      <a:pt x="49" y="67"/>
                      <a:pt x="45" y="56"/>
                      <a:pt x="45" y="53"/>
                    </a:cubicBezTo>
                    <a:cubicBezTo>
                      <a:pt x="41" y="43"/>
                      <a:pt x="31" y="44"/>
                      <a:pt x="28" y="38"/>
                    </a:cubicBezTo>
                    <a:cubicBezTo>
                      <a:pt x="26" y="33"/>
                      <a:pt x="24" y="30"/>
                      <a:pt x="22" y="25"/>
                    </a:cubicBezTo>
                    <a:cubicBezTo>
                      <a:pt x="20" y="21"/>
                      <a:pt x="15" y="22"/>
                      <a:pt x="11" y="21"/>
                    </a:cubicBezTo>
                    <a:cubicBezTo>
                      <a:pt x="8" y="20"/>
                      <a:pt x="1" y="8"/>
                      <a:pt x="0" y="3"/>
                    </a:cubicBezTo>
                    <a:cubicBezTo>
                      <a:pt x="0" y="0"/>
                      <a:pt x="0" y="0"/>
                      <a:pt x="0" y="0"/>
                    </a:cubicBezTo>
                    <a:cubicBezTo>
                      <a:pt x="0" y="0"/>
                      <a:pt x="1" y="0"/>
                      <a:pt x="2" y="0"/>
                    </a:cubicBezTo>
                    <a:cubicBezTo>
                      <a:pt x="7" y="0"/>
                      <a:pt x="8" y="2"/>
                      <a:pt x="11" y="4"/>
                    </a:cubicBezTo>
                    <a:cubicBezTo>
                      <a:pt x="26" y="4"/>
                      <a:pt x="26" y="4"/>
                      <a:pt x="26" y="4"/>
                    </a:cubicBezTo>
                    <a:cubicBezTo>
                      <a:pt x="35" y="7"/>
                      <a:pt x="38" y="13"/>
                      <a:pt x="42" y="20"/>
                    </a:cubicBezTo>
                    <a:cubicBezTo>
                      <a:pt x="43" y="23"/>
                      <a:pt x="45" y="22"/>
                      <a:pt x="47" y="23"/>
                    </a:cubicBezTo>
                    <a:cubicBezTo>
                      <a:pt x="53" y="25"/>
                      <a:pt x="56" y="30"/>
                      <a:pt x="61" y="35"/>
                    </a:cubicBezTo>
                    <a:cubicBezTo>
                      <a:pt x="69" y="43"/>
                      <a:pt x="74" y="49"/>
                      <a:pt x="86" y="53"/>
                    </a:cubicBezTo>
                    <a:cubicBezTo>
                      <a:pt x="93" y="55"/>
                      <a:pt x="101" y="57"/>
                      <a:pt x="101" y="64"/>
                    </a:cubicBezTo>
                    <a:cubicBezTo>
                      <a:pt x="101" y="64"/>
                      <a:pt x="100" y="65"/>
                      <a:pt x="100" y="66"/>
                    </a:cubicBezTo>
                    <a:cubicBezTo>
                      <a:pt x="101" y="66"/>
                      <a:pt x="102" y="66"/>
                      <a:pt x="103" y="66"/>
                    </a:cubicBezTo>
                    <a:cubicBezTo>
                      <a:pt x="105" y="66"/>
                      <a:pt x="106" y="68"/>
                      <a:pt x="107" y="70"/>
                    </a:cubicBezTo>
                    <a:cubicBezTo>
                      <a:pt x="105" y="74"/>
                      <a:pt x="105" y="74"/>
                      <a:pt x="105" y="74"/>
                    </a:cubicBezTo>
                    <a:cubicBezTo>
                      <a:pt x="105" y="80"/>
                      <a:pt x="109" y="81"/>
                      <a:pt x="114" y="81"/>
                    </a:cubicBezTo>
                    <a:cubicBezTo>
                      <a:pt x="114" y="91"/>
                      <a:pt x="119" y="93"/>
                      <a:pt x="124" y="98"/>
                    </a:cubicBezTo>
                    <a:cubicBezTo>
                      <a:pt x="127" y="101"/>
                      <a:pt x="133" y="102"/>
                      <a:pt x="133" y="106"/>
                    </a:cubicBezTo>
                    <a:cubicBezTo>
                      <a:pt x="133" y="112"/>
                      <a:pt x="133" y="116"/>
                      <a:pt x="133" y="125"/>
                    </a:cubicBezTo>
                    <a:cubicBezTo>
                      <a:pt x="128" y="127"/>
                      <a:pt x="131" y="133"/>
                      <a:pt x="131" y="138"/>
                    </a:cubicBezTo>
                    <a:cubicBezTo>
                      <a:pt x="131" y="143"/>
                      <a:pt x="122" y="144"/>
                      <a:pt x="119" y="144"/>
                    </a:cubicBezTo>
                    <a:cubicBezTo>
                      <a:pt x="116" y="144"/>
                      <a:pt x="109" y="132"/>
                      <a:pt x="108" y="132"/>
                    </a:cubicBezTo>
                    <a:cubicBezTo>
                      <a:pt x="100" y="124"/>
                      <a:pt x="92" y="120"/>
                      <a:pt x="84" y="112"/>
                    </a:cubicBezTo>
                    <a:cubicBezTo>
                      <a:pt x="75" y="103"/>
                      <a:pt x="71" y="95"/>
                      <a:pt x="67" y="85"/>
                    </a:cubicBezTo>
                    <a:cubicBezTo>
                      <a:pt x="66" y="83"/>
                      <a:pt x="60" y="74"/>
                      <a:pt x="59" y="7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43" name="Freeform 105"/>
              <p:cNvSpPr/>
              <p:nvPr/>
            </p:nvSpPr>
            <p:spPr bwMode="auto">
              <a:xfrm>
                <a:off x="3695690" y="2633373"/>
                <a:ext cx="186395" cy="187789"/>
              </a:xfrm>
              <a:custGeom>
                <a:avLst/>
                <a:gdLst/>
                <a:ahLst/>
                <a:cxnLst>
                  <a:cxn ang="0">
                    <a:pos x="37" y="130"/>
                  </a:cxn>
                  <a:cxn ang="0">
                    <a:pos x="36" y="124"/>
                  </a:cxn>
                  <a:cxn ang="0">
                    <a:pos x="27" y="126"/>
                  </a:cxn>
                  <a:cxn ang="0">
                    <a:pos x="11" y="102"/>
                  </a:cxn>
                  <a:cxn ang="0">
                    <a:pos x="12" y="99"/>
                  </a:cxn>
                  <a:cxn ang="0">
                    <a:pos x="6" y="97"/>
                  </a:cxn>
                  <a:cxn ang="0">
                    <a:pos x="0" y="78"/>
                  </a:cxn>
                  <a:cxn ang="0">
                    <a:pos x="15" y="74"/>
                  </a:cxn>
                  <a:cxn ang="0">
                    <a:pos x="33" y="54"/>
                  </a:cxn>
                  <a:cxn ang="0">
                    <a:pos x="45" y="50"/>
                  </a:cxn>
                  <a:cxn ang="0">
                    <a:pos x="56" y="41"/>
                  </a:cxn>
                  <a:cxn ang="0">
                    <a:pos x="59" y="35"/>
                  </a:cxn>
                  <a:cxn ang="0">
                    <a:pos x="63" y="32"/>
                  </a:cxn>
                  <a:cxn ang="0">
                    <a:pos x="66" y="29"/>
                  </a:cxn>
                  <a:cxn ang="0">
                    <a:pos x="82" y="23"/>
                  </a:cxn>
                  <a:cxn ang="0">
                    <a:pos x="102" y="0"/>
                  </a:cxn>
                  <a:cxn ang="0">
                    <a:pos x="109" y="11"/>
                  </a:cxn>
                  <a:cxn ang="0">
                    <a:pos x="127" y="23"/>
                  </a:cxn>
                  <a:cxn ang="0">
                    <a:pos x="117" y="29"/>
                  </a:cxn>
                  <a:cxn ang="0">
                    <a:pos x="119" y="31"/>
                  </a:cxn>
                  <a:cxn ang="0">
                    <a:pos x="106" y="37"/>
                  </a:cxn>
                  <a:cxn ang="0">
                    <a:pos x="108" y="41"/>
                  </a:cxn>
                  <a:cxn ang="0">
                    <a:pos x="105" y="44"/>
                  </a:cxn>
                  <a:cxn ang="0">
                    <a:pos x="125" y="73"/>
                  </a:cxn>
                  <a:cxn ang="0">
                    <a:pos x="115" y="77"/>
                  </a:cxn>
                  <a:cxn ang="0">
                    <a:pos x="111" y="78"/>
                  </a:cxn>
                  <a:cxn ang="0">
                    <a:pos x="109" y="83"/>
                  </a:cxn>
                  <a:cxn ang="0">
                    <a:pos x="103" y="102"/>
                  </a:cxn>
                  <a:cxn ang="0">
                    <a:pos x="93" y="113"/>
                  </a:cxn>
                  <a:cxn ang="0">
                    <a:pos x="95" y="119"/>
                  </a:cxn>
                  <a:cxn ang="0">
                    <a:pos x="90" y="134"/>
                  </a:cxn>
                  <a:cxn ang="0">
                    <a:pos x="76" y="141"/>
                  </a:cxn>
                  <a:cxn ang="0">
                    <a:pos x="71" y="135"/>
                  </a:cxn>
                  <a:cxn ang="0">
                    <a:pos x="51" y="128"/>
                  </a:cxn>
                  <a:cxn ang="0">
                    <a:pos x="40" y="132"/>
                  </a:cxn>
                  <a:cxn ang="0">
                    <a:pos x="37" y="130"/>
                  </a:cxn>
                </a:cxnLst>
                <a:rect l="0" t="0" r="r" b="b"/>
                <a:pathLst>
                  <a:path w="127" h="141">
                    <a:moveTo>
                      <a:pt x="37" y="130"/>
                    </a:moveTo>
                    <a:cubicBezTo>
                      <a:pt x="36" y="130"/>
                      <a:pt x="36" y="125"/>
                      <a:pt x="36" y="124"/>
                    </a:cubicBezTo>
                    <a:cubicBezTo>
                      <a:pt x="32" y="123"/>
                      <a:pt x="30" y="126"/>
                      <a:pt x="27" y="126"/>
                    </a:cubicBezTo>
                    <a:cubicBezTo>
                      <a:pt x="10" y="126"/>
                      <a:pt x="17" y="110"/>
                      <a:pt x="11" y="102"/>
                    </a:cubicBezTo>
                    <a:cubicBezTo>
                      <a:pt x="11" y="101"/>
                      <a:pt x="12" y="100"/>
                      <a:pt x="12" y="99"/>
                    </a:cubicBezTo>
                    <a:cubicBezTo>
                      <a:pt x="11" y="97"/>
                      <a:pt x="8" y="97"/>
                      <a:pt x="6" y="97"/>
                    </a:cubicBezTo>
                    <a:cubicBezTo>
                      <a:pt x="4" y="96"/>
                      <a:pt x="0" y="80"/>
                      <a:pt x="0" y="78"/>
                    </a:cubicBezTo>
                    <a:cubicBezTo>
                      <a:pt x="0" y="71"/>
                      <a:pt x="9" y="74"/>
                      <a:pt x="15" y="74"/>
                    </a:cubicBezTo>
                    <a:cubicBezTo>
                      <a:pt x="29" y="74"/>
                      <a:pt x="27" y="60"/>
                      <a:pt x="33" y="54"/>
                    </a:cubicBezTo>
                    <a:cubicBezTo>
                      <a:pt x="36" y="51"/>
                      <a:pt x="41" y="51"/>
                      <a:pt x="45" y="50"/>
                    </a:cubicBezTo>
                    <a:cubicBezTo>
                      <a:pt x="52" y="49"/>
                      <a:pt x="52" y="44"/>
                      <a:pt x="56" y="41"/>
                    </a:cubicBezTo>
                    <a:cubicBezTo>
                      <a:pt x="54" y="39"/>
                      <a:pt x="59" y="35"/>
                      <a:pt x="59" y="35"/>
                    </a:cubicBezTo>
                    <a:cubicBezTo>
                      <a:pt x="61" y="34"/>
                      <a:pt x="61" y="33"/>
                      <a:pt x="63" y="32"/>
                    </a:cubicBezTo>
                    <a:cubicBezTo>
                      <a:pt x="64" y="32"/>
                      <a:pt x="65" y="30"/>
                      <a:pt x="66" y="29"/>
                    </a:cubicBezTo>
                    <a:cubicBezTo>
                      <a:pt x="70" y="25"/>
                      <a:pt x="80" y="27"/>
                      <a:pt x="82" y="23"/>
                    </a:cubicBezTo>
                    <a:cubicBezTo>
                      <a:pt x="85" y="16"/>
                      <a:pt x="95" y="0"/>
                      <a:pt x="102" y="0"/>
                    </a:cubicBezTo>
                    <a:cubicBezTo>
                      <a:pt x="109" y="0"/>
                      <a:pt x="109" y="4"/>
                      <a:pt x="109" y="11"/>
                    </a:cubicBezTo>
                    <a:cubicBezTo>
                      <a:pt x="109" y="20"/>
                      <a:pt x="127" y="15"/>
                      <a:pt x="127" y="23"/>
                    </a:cubicBezTo>
                    <a:cubicBezTo>
                      <a:pt x="127" y="27"/>
                      <a:pt x="117" y="25"/>
                      <a:pt x="117" y="29"/>
                    </a:cubicBezTo>
                    <a:cubicBezTo>
                      <a:pt x="117" y="30"/>
                      <a:pt x="118" y="31"/>
                      <a:pt x="119" y="31"/>
                    </a:cubicBezTo>
                    <a:cubicBezTo>
                      <a:pt x="118" y="32"/>
                      <a:pt x="106" y="37"/>
                      <a:pt x="106" y="37"/>
                    </a:cubicBezTo>
                    <a:cubicBezTo>
                      <a:pt x="107" y="38"/>
                      <a:pt x="108" y="40"/>
                      <a:pt x="108" y="41"/>
                    </a:cubicBezTo>
                    <a:cubicBezTo>
                      <a:pt x="107" y="42"/>
                      <a:pt x="105" y="43"/>
                      <a:pt x="105" y="44"/>
                    </a:cubicBezTo>
                    <a:cubicBezTo>
                      <a:pt x="105" y="51"/>
                      <a:pt x="117" y="73"/>
                      <a:pt x="125" y="73"/>
                    </a:cubicBezTo>
                    <a:cubicBezTo>
                      <a:pt x="124" y="79"/>
                      <a:pt x="120" y="77"/>
                      <a:pt x="115" y="77"/>
                    </a:cubicBezTo>
                    <a:cubicBezTo>
                      <a:pt x="114" y="77"/>
                      <a:pt x="112" y="78"/>
                      <a:pt x="111" y="78"/>
                    </a:cubicBezTo>
                    <a:cubicBezTo>
                      <a:pt x="109" y="83"/>
                      <a:pt x="109" y="83"/>
                      <a:pt x="109" y="83"/>
                    </a:cubicBezTo>
                    <a:cubicBezTo>
                      <a:pt x="106" y="92"/>
                      <a:pt x="103" y="95"/>
                      <a:pt x="103" y="102"/>
                    </a:cubicBezTo>
                    <a:cubicBezTo>
                      <a:pt x="98" y="103"/>
                      <a:pt x="93" y="110"/>
                      <a:pt x="93" y="113"/>
                    </a:cubicBezTo>
                    <a:cubicBezTo>
                      <a:pt x="93" y="116"/>
                      <a:pt x="95" y="117"/>
                      <a:pt x="95" y="119"/>
                    </a:cubicBezTo>
                    <a:cubicBezTo>
                      <a:pt x="95" y="122"/>
                      <a:pt x="90" y="129"/>
                      <a:pt x="90" y="134"/>
                    </a:cubicBezTo>
                    <a:cubicBezTo>
                      <a:pt x="83" y="135"/>
                      <a:pt x="82" y="141"/>
                      <a:pt x="76" y="141"/>
                    </a:cubicBezTo>
                    <a:cubicBezTo>
                      <a:pt x="72" y="141"/>
                      <a:pt x="71" y="137"/>
                      <a:pt x="71" y="135"/>
                    </a:cubicBezTo>
                    <a:cubicBezTo>
                      <a:pt x="64" y="133"/>
                      <a:pt x="59" y="128"/>
                      <a:pt x="51" y="128"/>
                    </a:cubicBezTo>
                    <a:cubicBezTo>
                      <a:pt x="48" y="128"/>
                      <a:pt x="45" y="132"/>
                      <a:pt x="40" y="132"/>
                    </a:cubicBezTo>
                    <a:cubicBezTo>
                      <a:pt x="39" y="132"/>
                      <a:pt x="38" y="130"/>
                      <a:pt x="37" y="13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44" name="Freeform 106"/>
              <p:cNvSpPr/>
              <p:nvPr/>
            </p:nvSpPr>
            <p:spPr bwMode="auto">
              <a:xfrm>
                <a:off x="3875116" y="2723321"/>
                <a:ext cx="116715" cy="123088"/>
              </a:xfrm>
              <a:custGeom>
                <a:avLst/>
                <a:gdLst/>
                <a:ahLst/>
                <a:cxnLst>
                  <a:cxn ang="0">
                    <a:pos x="31" y="34"/>
                  </a:cxn>
                  <a:cxn ang="0">
                    <a:pos x="27" y="38"/>
                  </a:cxn>
                  <a:cxn ang="0">
                    <a:pos x="17" y="24"/>
                  </a:cxn>
                  <a:cxn ang="0">
                    <a:pos x="32" y="16"/>
                  </a:cxn>
                  <a:cxn ang="0">
                    <a:pos x="49" y="15"/>
                  </a:cxn>
                  <a:cxn ang="0">
                    <a:pos x="64" y="18"/>
                  </a:cxn>
                  <a:cxn ang="0">
                    <a:pos x="77" y="4"/>
                  </a:cxn>
                  <a:cxn ang="0">
                    <a:pos x="79" y="0"/>
                  </a:cxn>
                  <a:cxn ang="0">
                    <a:pos x="77" y="0"/>
                  </a:cxn>
                  <a:cxn ang="0">
                    <a:pos x="63" y="10"/>
                  </a:cxn>
                  <a:cxn ang="0">
                    <a:pos x="59" y="10"/>
                  </a:cxn>
                  <a:cxn ang="0">
                    <a:pos x="28" y="5"/>
                  </a:cxn>
                  <a:cxn ang="0">
                    <a:pos x="12" y="30"/>
                  </a:cxn>
                  <a:cxn ang="0">
                    <a:pos x="8" y="37"/>
                  </a:cxn>
                  <a:cxn ang="0">
                    <a:pos x="0" y="61"/>
                  </a:cxn>
                  <a:cxn ang="0">
                    <a:pos x="8" y="66"/>
                  </a:cxn>
                  <a:cxn ang="0">
                    <a:pos x="8" y="87"/>
                  </a:cxn>
                  <a:cxn ang="0">
                    <a:pos x="16" y="93"/>
                  </a:cxn>
                  <a:cxn ang="0">
                    <a:pos x="22" y="76"/>
                  </a:cxn>
                  <a:cxn ang="0">
                    <a:pos x="18" y="61"/>
                  </a:cxn>
                  <a:cxn ang="0">
                    <a:pos x="25" y="56"/>
                  </a:cxn>
                  <a:cxn ang="0">
                    <a:pos x="28" y="56"/>
                  </a:cxn>
                  <a:cxn ang="0">
                    <a:pos x="27" y="65"/>
                  </a:cxn>
                  <a:cxn ang="0">
                    <a:pos x="34" y="79"/>
                  </a:cxn>
                  <a:cxn ang="0">
                    <a:pos x="34" y="83"/>
                  </a:cxn>
                  <a:cxn ang="0">
                    <a:pos x="39" y="83"/>
                  </a:cxn>
                  <a:cxn ang="0">
                    <a:pos x="49" y="73"/>
                  </a:cxn>
                  <a:cxn ang="0">
                    <a:pos x="43" y="65"/>
                  </a:cxn>
                  <a:cxn ang="0">
                    <a:pos x="45" y="63"/>
                  </a:cxn>
                  <a:cxn ang="0">
                    <a:pos x="34" y="44"/>
                  </a:cxn>
                  <a:cxn ang="0">
                    <a:pos x="57" y="31"/>
                  </a:cxn>
                  <a:cxn ang="0">
                    <a:pos x="57" y="28"/>
                  </a:cxn>
                  <a:cxn ang="0">
                    <a:pos x="31" y="36"/>
                  </a:cxn>
                  <a:cxn ang="0">
                    <a:pos x="31" y="34"/>
                  </a:cxn>
                </a:cxnLst>
                <a:rect l="0" t="0" r="r" b="b"/>
                <a:pathLst>
                  <a:path w="79" h="93">
                    <a:moveTo>
                      <a:pt x="31" y="34"/>
                    </a:moveTo>
                    <a:cubicBezTo>
                      <a:pt x="30" y="36"/>
                      <a:pt x="29" y="38"/>
                      <a:pt x="27" y="38"/>
                    </a:cubicBezTo>
                    <a:cubicBezTo>
                      <a:pt x="20" y="38"/>
                      <a:pt x="17" y="30"/>
                      <a:pt x="17" y="24"/>
                    </a:cubicBezTo>
                    <a:cubicBezTo>
                      <a:pt x="17" y="15"/>
                      <a:pt x="24" y="16"/>
                      <a:pt x="32" y="16"/>
                    </a:cubicBezTo>
                    <a:cubicBezTo>
                      <a:pt x="39" y="16"/>
                      <a:pt x="42" y="15"/>
                      <a:pt x="49" y="15"/>
                    </a:cubicBezTo>
                    <a:cubicBezTo>
                      <a:pt x="54" y="15"/>
                      <a:pt x="58" y="18"/>
                      <a:pt x="64" y="18"/>
                    </a:cubicBezTo>
                    <a:cubicBezTo>
                      <a:pt x="73" y="18"/>
                      <a:pt x="76" y="10"/>
                      <a:pt x="77" y="4"/>
                    </a:cubicBezTo>
                    <a:cubicBezTo>
                      <a:pt x="79" y="4"/>
                      <a:pt x="79" y="1"/>
                      <a:pt x="79" y="0"/>
                    </a:cubicBezTo>
                    <a:cubicBezTo>
                      <a:pt x="77" y="0"/>
                      <a:pt x="77" y="0"/>
                      <a:pt x="77" y="0"/>
                    </a:cubicBezTo>
                    <a:cubicBezTo>
                      <a:pt x="72" y="4"/>
                      <a:pt x="65" y="8"/>
                      <a:pt x="63" y="10"/>
                    </a:cubicBezTo>
                    <a:cubicBezTo>
                      <a:pt x="59" y="10"/>
                      <a:pt x="59" y="10"/>
                      <a:pt x="59" y="10"/>
                    </a:cubicBezTo>
                    <a:cubicBezTo>
                      <a:pt x="28" y="5"/>
                      <a:pt x="28" y="5"/>
                      <a:pt x="28" y="5"/>
                    </a:cubicBezTo>
                    <a:cubicBezTo>
                      <a:pt x="17" y="5"/>
                      <a:pt x="12" y="20"/>
                      <a:pt x="12" y="30"/>
                    </a:cubicBezTo>
                    <a:cubicBezTo>
                      <a:pt x="12" y="33"/>
                      <a:pt x="8" y="35"/>
                      <a:pt x="8" y="37"/>
                    </a:cubicBezTo>
                    <a:cubicBezTo>
                      <a:pt x="4" y="47"/>
                      <a:pt x="0" y="51"/>
                      <a:pt x="0" y="61"/>
                    </a:cubicBezTo>
                    <a:cubicBezTo>
                      <a:pt x="0" y="66"/>
                      <a:pt x="6" y="66"/>
                      <a:pt x="8" y="66"/>
                    </a:cubicBezTo>
                    <a:cubicBezTo>
                      <a:pt x="8" y="73"/>
                      <a:pt x="8" y="83"/>
                      <a:pt x="8" y="87"/>
                    </a:cubicBezTo>
                    <a:cubicBezTo>
                      <a:pt x="8" y="90"/>
                      <a:pt x="12" y="93"/>
                      <a:pt x="16" y="93"/>
                    </a:cubicBezTo>
                    <a:cubicBezTo>
                      <a:pt x="20" y="93"/>
                      <a:pt x="22" y="78"/>
                      <a:pt x="22" y="76"/>
                    </a:cubicBezTo>
                    <a:cubicBezTo>
                      <a:pt x="22" y="70"/>
                      <a:pt x="18" y="67"/>
                      <a:pt x="18" y="61"/>
                    </a:cubicBezTo>
                    <a:cubicBezTo>
                      <a:pt x="18" y="58"/>
                      <a:pt x="22" y="56"/>
                      <a:pt x="25" y="56"/>
                    </a:cubicBezTo>
                    <a:cubicBezTo>
                      <a:pt x="26" y="56"/>
                      <a:pt x="27" y="56"/>
                      <a:pt x="28" y="56"/>
                    </a:cubicBezTo>
                    <a:cubicBezTo>
                      <a:pt x="27" y="65"/>
                      <a:pt x="27" y="65"/>
                      <a:pt x="27" y="65"/>
                    </a:cubicBezTo>
                    <a:cubicBezTo>
                      <a:pt x="27" y="71"/>
                      <a:pt x="34" y="73"/>
                      <a:pt x="34" y="79"/>
                    </a:cubicBezTo>
                    <a:cubicBezTo>
                      <a:pt x="34" y="80"/>
                      <a:pt x="34" y="81"/>
                      <a:pt x="34" y="83"/>
                    </a:cubicBezTo>
                    <a:cubicBezTo>
                      <a:pt x="39" y="83"/>
                      <a:pt x="39" y="83"/>
                      <a:pt x="39" y="83"/>
                    </a:cubicBezTo>
                    <a:cubicBezTo>
                      <a:pt x="39" y="78"/>
                      <a:pt x="49" y="78"/>
                      <a:pt x="49" y="73"/>
                    </a:cubicBezTo>
                    <a:cubicBezTo>
                      <a:pt x="47" y="73"/>
                      <a:pt x="43" y="68"/>
                      <a:pt x="43" y="65"/>
                    </a:cubicBezTo>
                    <a:cubicBezTo>
                      <a:pt x="43" y="65"/>
                      <a:pt x="44" y="64"/>
                      <a:pt x="45" y="63"/>
                    </a:cubicBezTo>
                    <a:cubicBezTo>
                      <a:pt x="42" y="61"/>
                      <a:pt x="34" y="46"/>
                      <a:pt x="34" y="44"/>
                    </a:cubicBezTo>
                    <a:cubicBezTo>
                      <a:pt x="46" y="44"/>
                      <a:pt x="47" y="35"/>
                      <a:pt x="57" y="31"/>
                    </a:cubicBezTo>
                    <a:cubicBezTo>
                      <a:pt x="57" y="28"/>
                      <a:pt x="57" y="28"/>
                      <a:pt x="57" y="28"/>
                    </a:cubicBezTo>
                    <a:cubicBezTo>
                      <a:pt x="54" y="27"/>
                      <a:pt x="31" y="35"/>
                      <a:pt x="31" y="36"/>
                    </a:cubicBezTo>
                    <a:lnTo>
                      <a:pt x="31" y="3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45" name="Freeform 107"/>
              <p:cNvSpPr/>
              <p:nvPr/>
            </p:nvSpPr>
            <p:spPr bwMode="auto">
              <a:xfrm>
                <a:off x="3631237" y="2847988"/>
                <a:ext cx="188136" cy="48920"/>
              </a:xfrm>
              <a:custGeom>
                <a:avLst/>
                <a:gdLst/>
                <a:ahLst/>
                <a:cxnLst>
                  <a:cxn ang="0">
                    <a:pos x="123" y="36"/>
                  </a:cxn>
                  <a:cxn ang="0">
                    <a:pos x="114" y="33"/>
                  </a:cxn>
                  <a:cxn ang="0">
                    <a:pos x="114" y="37"/>
                  </a:cxn>
                  <a:cxn ang="0">
                    <a:pos x="67" y="31"/>
                  </a:cxn>
                  <a:cxn ang="0">
                    <a:pos x="56" y="25"/>
                  </a:cxn>
                  <a:cxn ang="0">
                    <a:pos x="32" y="22"/>
                  </a:cxn>
                  <a:cxn ang="0">
                    <a:pos x="14" y="20"/>
                  </a:cxn>
                  <a:cxn ang="0">
                    <a:pos x="0" y="10"/>
                  </a:cxn>
                  <a:cxn ang="0">
                    <a:pos x="11" y="1"/>
                  </a:cxn>
                  <a:cxn ang="0">
                    <a:pos x="14" y="3"/>
                  </a:cxn>
                  <a:cxn ang="0">
                    <a:pos x="22" y="0"/>
                  </a:cxn>
                  <a:cxn ang="0">
                    <a:pos x="55" y="14"/>
                  </a:cxn>
                  <a:cxn ang="0">
                    <a:pos x="68" y="7"/>
                  </a:cxn>
                  <a:cxn ang="0">
                    <a:pos x="88" y="15"/>
                  </a:cxn>
                  <a:cxn ang="0">
                    <a:pos x="101" y="14"/>
                  </a:cxn>
                  <a:cxn ang="0">
                    <a:pos x="105" y="14"/>
                  </a:cxn>
                  <a:cxn ang="0">
                    <a:pos x="89" y="17"/>
                  </a:cxn>
                  <a:cxn ang="0">
                    <a:pos x="107" y="22"/>
                  </a:cxn>
                  <a:cxn ang="0">
                    <a:pos x="111" y="26"/>
                  </a:cxn>
                  <a:cxn ang="0">
                    <a:pos x="121" y="27"/>
                  </a:cxn>
                  <a:cxn ang="0">
                    <a:pos x="128" y="31"/>
                  </a:cxn>
                  <a:cxn ang="0">
                    <a:pos x="123" y="36"/>
                  </a:cxn>
                </a:cxnLst>
                <a:rect l="0" t="0" r="r" b="b"/>
                <a:pathLst>
                  <a:path w="128" h="37">
                    <a:moveTo>
                      <a:pt x="123" y="36"/>
                    </a:moveTo>
                    <a:cubicBezTo>
                      <a:pt x="119" y="36"/>
                      <a:pt x="119" y="33"/>
                      <a:pt x="114" y="33"/>
                    </a:cubicBezTo>
                    <a:cubicBezTo>
                      <a:pt x="113" y="33"/>
                      <a:pt x="114" y="36"/>
                      <a:pt x="114" y="37"/>
                    </a:cubicBezTo>
                    <a:cubicBezTo>
                      <a:pt x="100" y="32"/>
                      <a:pt x="85" y="31"/>
                      <a:pt x="67" y="31"/>
                    </a:cubicBezTo>
                    <a:cubicBezTo>
                      <a:pt x="62" y="31"/>
                      <a:pt x="61" y="25"/>
                      <a:pt x="56" y="25"/>
                    </a:cubicBezTo>
                    <a:cubicBezTo>
                      <a:pt x="48" y="25"/>
                      <a:pt x="41" y="25"/>
                      <a:pt x="32" y="22"/>
                    </a:cubicBezTo>
                    <a:cubicBezTo>
                      <a:pt x="25" y="20"/>
                      <a:pt x="19" y="24"/>
                      <a:pt x="14" y="20"/>
                    </a:cubicBezTo>
                    <a:cubicBezTo>
                      <a:pt x="10" y="15"/>
                      <a:pt x="7" y="10"/>
                      <a:pt x="0" y="10"/>
                    </a:cubicBezTo>
                    <a:cubicBezTo>
                      <a:pt x="0" y="9"/>
                      <a:pt x="8" y="1"/>
                      <a:pt x="11" y="1"/>
                    </a:cubicBezTo>
                    <a:cubicBezTo>
                      <a:pt x="12" y="1"/>
                      <a:pt x="13" y="3"/>
                      <a:pt x="14" y="3"/>
                    </a:cubicBezTo>
                    <a:cubicBezTo>
                      <a:pt x="17" y="3"/>
                      <a:pt x="19" y="0"/>
                      <a:pt x="22" y="0"/>
                    </a:cubicBezTo>
                    <a:cubicBezTo>
                      <a:pt x="35" y="0"/>
                      <a:pt x="41" y="14"/>
                      <a:pt x="55" y="14"/>
                    </a:cubicBezTo>
                    <a:cubicBezTo>
                      <a:pt x="62" y="14"/>
                      <a:pt x="63" y="7"/>
                      <a:pt x="68" y="7"/>
                    </a:cubicBezTo>
                    <a:cubicBezTo>
                      <a:pt x="77" y="7"/>
                      <a:pt x="80" y="15"/>
                      <a:pt x="88" y="15"/>
                    </a:cubicBezTo>
                    <a:cubicBezTo>
                      <a:pt x="101" y="14"/>
                      <a:pt x="101" y="14"/>
                      <a:pt x="101" y="14"/>
                    </a:cubicBezTo>
                    <a:cubicBezTo>
                      <a:pt x="105" y="14"/>
                      <a:pt x="105" y="14"/>
                      <a:pt x="105" y="14"/>
                    </a:cubicBezTo>
                    <a:cubicBezTo>
                      <a:pt x="104" y="16"/>
                      <a:pt x="89" y="17"/>
                      <a:pt x="89" y="17"/>
                    </a:cubicBezTo>
                    <a:cubicBezTo>
                      <a:pt x="93" y="22"/>
                      <a:pt x="99" y="22"/>
                      <a:pt x="107" y="22"/>
                    </a:cubicBezTo>
                    <a:cubicBezTo>
                      <a:pt x="110" y="22"/>
                      <a:pt x="110" y="26"/>
                      <a:pt x="111" y="26"/>
                    </a:cubicBezTo>
                    <a:cubicBezTo>
                      <a:pt x="114" y="30"/>
                      <a:pt x="117" y="26"/>
                      <a:pt x="121" y="27"/>
                    </a:cubicBezTo>
                    <a:cubicBezTo>
                      <a:pt x="125" y="29"/>
                      <a:pt x="125" y="30"/>
                      <a:pt x="128" y="31"/>
                    </a:cubicBezTo>
                    <a:cubicBezTo>
                      <a:pt x="127" y="33"/>
                      <a:pt x="124" y="36"/>
                      <a:pt x="123" y="3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46" name="Freeform 108"/>
              <p:cNvSpPr/>
              <p:nvPr/>
            </p:nvSpPr>
            <p:spPr bwMode="auto">
              <a:xfrm>
                <a:off x="3896020" y="2887439"/>
                <a:ext cx="57487" cy="12625"/>
              </a:xfrm>
              <a:custGeom>
                <a:avLst/>
                <a:gdLst/>
                <a:ahLst/>
                <a:cxnLst>
                  <a:cxn ang="0">
                    <a:pos x="26" y="9"/>
                  </a:cxn>
                  <a:cxn ang="0">
                    <a:pos x="10" y="9"/>
                  </a:cxn>
                  <a:cxn ang="0">
                    <a:pos x="0" y="4"/>
                  </a:cxn>
                  <a:cxn ang="0">
                    <a:pos x="8" y="1"/>
                  </a:cxn>
                  <a:cxn ang="0">
                    <a:pos x="26" y="4"/>
                  </a:cxn>
                  <a:cxn ang="0">
                    <a:pos x="39" y="0"/>
                  </a:cxn>
                  <a:cxn ang="0">
                    <a:pos x="26" y="9"/>
                  </a:cxn>
                </a:cxnLst>
                <a:rect l="0" t="0" r="r" b="b"/>
                <a:pathLst>
                  <a:path w="39" h="9">
                    <a:moveTo>
                      <a:pt x="26" y="9"/>
                    </a:moveTo>
                    <a:cubicBezTo>
                      <a:pt x="20" y="9"/>
                      <a:pt x="13" y="9"/>
                      <a:pt x="10" y="9"/>
                    </a:cubicBezTo>
                    <a:cubicBezTo>
                      <a:pt x="7" y="9"/>
                      <a:pt x="0" y="9"/>
                      <a:pt x="0" y="4"/>
                    </a:cubicBezTo>
                    <a:cubicBezTo>
                      <a:pt x="0" y="1"/>
                      <a:pt x="5" y="1"/>
                      <a:pt x="8" y="1"/>
                    </a:cubicBezTo>
                    <a:cubicBezTo>
                      <a:pt x="16" y="1"/>
                      <a:pt x="19" y="4"/>
                      <a:pt x="26" y="4"/>
                    </a:cubicBezTo>
                    <a:cubicBezTo>
                      <a:pt x="32" y="4"/>
                      <a:pt x="35" y="2"/>
                      <a:pt x="39" y="0"/>
                    </a:cubicBezTo>
                    <a:cubicBezTo>
                      <a:pt x="35" y="6"/>
                      <a:pt x="32" y="7"/>
                      <a:pt x="26"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47" name="Freeform 109"/>
              <p:cNvSpPr/>
              <p:nvPr/>
            </p:nvSpPr>
            <p:spPr bwMode="auto">
              <a:xfrm>
                <a:off x="3840276" y="2890595"/>
                <a:ext cx="40067" cy="12625"/>
              </a:xfrm>
              <a:custGeom>
                <a:avLst/>
                <a:gdLst/>
                <a:ahLst/>
                <a:cxnLst>
                  <a:cxn ang="0">
                    <a:pos x="27" y="6"/>
                  </a:cxn>
                  <a:cxn ang="0">
                    <a:pos x="23" y="6"/>
                  </a:cxn>
                  <a:cxn ang="0">
                    <a:pos x="19" y="5"/>
                  </a:cxn>
                  <a:cxn ang="0">
                    <a:pos x="9" y="9"/>
                  </a:cxn>
                  <a:cxn ang="0">
                    <a:pos x="0" y="6"/>
                  </a:cxn>
                  <a:cxn ang="0">
                    <a:pos x="7" y="1"/>
                  </a:cxn>
                  <a:cxn ang="0">
                    <a:pos x="16" y="3"/>
                  </a:cxn>
                  <a:cxn ang="0">
                    <a:pos x="16" y="0"/>
                  </a:cxn>
                  <a:cxn ang="0">
                    <a:pos x="27" y="0"/>
                  </a:cxn>
                  <a:cxn ang="0">
                    <a:pos x="27" y="6"/>
                  </a:cxn>
                </a:cxnLst>
                <a:rect l="0" t="0" r="r" b="b"/>
                <a:pathLst>
                  <a:path w="27" h="9">
                    <a:moveTo>
                      <a:pt x="27" y="6"/>
                    </a:moveTo>
                    <a:cubicBezTo>
                      <a:pt x="23" y="6"/>
                      <a:pt x="23" y="6"/>
                      <a:pt x="23" y="6"/>
                    </a:cubicBezTo>
                    <a:cubicBezTo>
                      <a:pt x="19" y="5"/>
                      <a:pt x="19" y="5"/>
                      <a:pt x="19" y="5"/>
                    </a:cubicBezTo>
                    <a:cubicBezTo>
                      <a:pt x="15" y="6"/>
                      <a:pt x="13" y="9"/>
                      <a:pt x="9" y="9"/>
                    </a:cubicBezTo>
                    <a:cubicBezTo>
                      <a:pt x="5" y="9"/>
                      <a:pt x="0" y="8"/>
                      <a:pt x="0" y="6"/>
                    </a:cubicBezTo>
                    <a:cubicBezTo>
                      <a:pt x="0" y="1"/>
                      <a:pt x="3" y="1"/>
                      <a:pt x="7" y="1"/>
                    </a:cubicBezTo>
                    <a:cubicBezTo>
                      <a:pt x="11" y="1"/>
                      <a:pt x="13" y="2"/>
                      <a:pt x="16" y="3"/>
                    </a:cubicBezTo>
                    <a:cubicBezTo>
                      <a:pt x="16" y="2"/>
                      <a:pt x="16" y="1"/>
                      <a:pt x="16" y="0"/>
                    </a:cubicBezTo>
                    <a:cubicBezTo>
                      <a:pt x="27" y="0"/>
                      <a:pt x="27" y="0"/>
                      <a:pt x="27" y="0"/>
                    </a:cubicBezTo>
                    <a:cubicBezTo>
                      <a:pt x="27" y="3"/>
                      <a:pt x="26" y="5"/>
                      <a:pt x="27"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48" name="Freeform 110"/>
              <p:cNvSpPr/>
              <p:nvPr/>
            </p:nvSpPr>
            <p:spPr bwMode="auto">
              <a:xfrm>
                <a:off x="3882085" y="2904798"/>
                <a:ext cx="29614" cy="18937"/>
              </a:xfrm>
              <a:custGeom>
                <a:avLst/>
                <a:gdLst/>
                <a:ahLst/>
                <a:cxnLst>
                  <a:cxn ang="0">
                    <a:pos x="15" y="14"/>
                  </a:cxn>
                  <a:cxn ang="0">
                    <a:pos x="12" y="9"/>
                  </a:cxn>
                  <a:cxn ang="0">
                    <a:pos x="0" y="4"/>
                  </a:cxn>
                  <a:cxn ang="0">
                    <a:pos x="9" y="1"/>
                  </a:cxn>
                  <a:cxn ang="0">
                    <a:pos x="13" y="1"/>
                  </a:cxn>
                  <a:cxn ang="0">
                    <a:pos x="20" y="11"/>
                  </a:cxn>
                  <a:cxn ang="0">
                    <a:pos x="16" y="14"/>
                  </a:cxn>
                  <a:cxn ang="0">
                    <a:pos x="15" y="14"/>
                  </a:cxn>
                </a:cxnLst>
                <a:rect l="0" t="0" r="r" b="b"/>
                <a:pathLst>
                  <a:path w="20" h="14">
                    <a:moveTo>
                      <a:pt x="15" y="14"/>
                    </a:moveTo>
                    <a:cubicBezTo>
                      <a:pt x="12" y="14"/>
                      <a:pt x="12" y="10"/>
                      <a:pt x="12" y="9"/>
                    </a:cubicBezTo>
                    <a:cubicBezTo>
                      <a:pt x="8" y="9"/>
                      <a:pt x="0" y="8"/>
                      <a:pt x="0" y="4"/>
                    </a:cubicBezTo>
                    <a:cubicBezTo>
                      <a:pt x="0" y="0"/>
                      <a:pt x="6" y="1"/>
                      <a:pt x="9" y="1"/>
                    </a:cubicBezTo>
                    <a:cubicBezTo>
                      <a:pt x="10" y="1"/>
                      <a:pt x="12" y="1"/>
                      <a:pt x="13" y="1"/>
                    </a:cubicBezTo>
                    <a:cubicBezTo>
                      <a:pt x="13" y="7"/>
                      <a:pt x="20" y="6"/>
                      <a:pt x="20" y="11"/>
                    </a:cubicBezTo>
                    <a:cubicBezTo>
                      <a:pt x="20" y="13"/>
                      <a:pt x="18" y="14"/>
                      <a:pt x="16" y="14"/>
                    </a:cubicBezTo>
                    <a:cubicBezTo>
                      <a:pt x="16" y="14"/>
                      <a:pt x="15" y="14"/>
                      <a:pt x="15" y="1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49" name="Freeform 111"/>
              <p:cNvSpPr/>
              <p:nvPr/>
            </p:nvSpPr>
            <p:spPr bwMode="auto">
              <a:xfrm>
                <a:off x="3826340" y="2889018"/>
                <a:ext cx="12194" cy="11047"/>
              </a:xfrm>
              <a:custGeom>
                <a:avLst/>
                <a:gdLst/>
                <a:ahLst/>
                <a:cxnLst>
                  <a:cxn ang="0">
                    <a:pos x="0" y="0"/>
                  </a:cxn>
                  <a:cxn ang="0">
                    <a:pos x="4" y="0"/>
                  </a:cxn>
                  <a:cxn ang="0">
                    <a:pos x="8" y="3"/>
                  </a:cxn>
                  <a:cxn ang="0">
                    <a:pos x="3" y="8"/>
                  </a:cxn>
                  <a:cxn ang="0">
                    <a:pos x="0" y="5"/>
                  </a:cxn>
                  <a:cxn ang="0">
                    <a:pos x="0" y="0"/>
                  </a:cxn>
                </a:cxnLst>
                <a:rect l="0" t="0" r="r" b="b"/>
                <a:pathLst>
                  <a:path w="8" h="8">
                    <a:moveTo>
                      <a:pt x="0" y="0"/>
                    </a:moveTo>
                    <a:cubicBezTo>
                      <a:pt x="1" y="0"/>
                      <a:pt x="2" y="0"/>
                      <a:pt x="4" y="0"/>
                    </a:cubicBezTo>
                    <a:cubicBezTo>
                      <a:pt x="6" y="0"/>
                      <a:pt x="6" y="2"/>
                      <a:pt x="8" y="3"/>
                    </a:cubicBezTo>
                    <a:cubicBezTo>
                      <a:pt x="7" y="6"/>
                      <a:pt x="5" y="8"/>
                      <a:pt x="3" y="8"/>
                    </a:cubicBezTo>
                    <a:cubicBezTo>
                      <a:pt x="2" y="8"/>
                      <a:pt x="0" y="6"/>
                      <a:pt x="0" y="5"/>
                    </a:cubicBezTo>
                    <a:cubicBezTo>
                      <a:pt x="0" y="3"/>
                      <a:pt x="0" y="2"/>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50" name="Freeform 112"/>
              <p:cNvSpPr/>
              <p:nvPr/>
            </p:nvSpPr>
            <p:spPr bwMode="auto">
              <a:xfrm>
                <a:off x="3963958" y="2890595"/>
                <a:ext cx="64454" cy="34717"/>
              </a:xfrm>
              <a:custGeom>
                <a:avLst/>
                <a:gdLst/>
                <a:ahLst/>
                <a:cxnLst>
                  <a:cxn ang="0">
                    <a:pos x="19" y="13"/>
                  </a:cxn>
                  <a:cxn ang="0">
                    <a:pos x="17" y="19"/>
                  </a:cxn>
                  <a:cxn ang="0">
                    <a:pos x="3" y="26"/>
                  </a:cxn>
                  <a:cxn ang="0">
                    <a:pos x="0" y="22"/>
                  </a:cxn>
                  <a:cxn ang="0">
                    <a:pos x="15" y="10"/>
                  </a:cxn>
                  <a:cxn ang="0">
                    <a:pos x="17" y="6"/>
                  </a:cxn>
                  <a:cxn ang="0">
                    <a:pos x="45" y="3"/>
                  </a:cxn>
                  <a:cxn ang="0">
                    <a:pos x="19" y="13"/>
                  </a:cxn>
                </a:cxnLst>
                <a:rect l="0" t="0" r="r" b="b"/>
                <a:pathLst>
                  <a:path w="45" h="26">
                    <a:moveTo>
                      <a:pt x="19" y="13"/>
                    </a:moveTo>
                    <a:cubicBezTo>
                      <a:pt x="16" y="13"/>
                      <a:pt x="19" y="17"/>
                      <a:pt x="17" y="19"/>
                    </a:cubicBezTo>
                    <a:cubicBezTo>
                      <a:pt x="15" y="21"/>
                      <a:pt x="8" y="26"/>
                      <a:pt x="3" y="26"/>
                    </a:cubicBezTo>
                    <a:cubicBezTo>
                      <a:pt x="1" y="26"/>
                      <a:pt x="0" y="24"/>
                      <a:pt x="0" y="22"/>
                    </a:cubicBezTo>
                    <a:cubicBezTo>
                      <a:pt x="0" y="12"/>
                      <a:pt x="8" y="12"/>
                      <a:pt x="15" y="10"/>
                    </a:cubicBezTo>
                    <a:cubicBezTo>
                      <a:pt x="16" y="10"/>
                      <a:pt x="16" y="7"/>
                      <a:pt x="17" y="6"/>
                    </a:cubicBezTo>
                    <a:cubicBezTo>
                      <a:pt x="21" y="2"/>
                      <a:pt x="41" y="0"/>
                      <a:pt x="45" y="3"/>
                    </a:cubicBezTo>
                    <a:cubicBezTo>
                      <a:pt x="40" y="9"/>
                      <a:pt x="26" y="13"/>
                      <a:pt x="19"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51" name="Freeform 113"/>
              <p:cNvSpPr/>
              <p:nvPr/>
            </p:nvSpPr>
            <p:spPr bwMode="auto">
              <a:xfrm>
                <a:off x="4009250" y="2797490"/>
                <a:ext cx="19163" cy="18937"/>
              </a:xfrm>
              <a:custGeom>
                <a:avLst/>
                <a:gdLst/>
                <a:ahLst/>
                <a:cxnLst>
                  <a:cxn ang="0">
                    <a:pos x="13" y="8"/>
                  </a:cxn>
                  <a:cxn ang="0">
                    <a:pos x="8" y="14"/>
                  </a:cxn>
                  <a:cxn ang="0">
                    <a:pos x="0" y="5"/>
                  </a:cxn>
                  <a:cxn ang="0">
                    <a:pos x="13" y="8"/>
                  </a:cxn>
                </a:cxnLst>
                <a:rect l="0" t="0" r="r" b="b"/>
                <a:pathLst>
                  <a:path w="13" h="14">
                    <a:moveTo>
                      <a:pt x="13" y="8"/>
                    </a:moveTo>
                    <a:cubicBezTo>
                      <a:pt x="13" y="9"/>
                      <a:pt x="10" y="14"/>
                      <a:pt x="8" y="14"/>
                    </a:cubicBezTo>
                    <a:cubicBezTo>
                      <a:pt x="6" y="14"/>
                      <a:pt x="0" y="9"/>
                      <a:pt x="0" y="5"/>
                    </a:cubicBezTo>
                    <a:cubicBezTo>
                      <a:pt x="0" y="0"/>
                      <a:pt x="13" y="4"/>
                      <a:pt x="13" y="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52" name="Freeform 114"/>
              <p:cNvSpPr/>
              <p:nvPr/>
            </p:nvSpPr>
            <p:spPr bwMode="auto">
              <a:xfrm>
                <a:off x="4042348" y="2799068"/>
                <a:ext cx="52260" cy="14203"/>
              </a:xfrm>
              <a:custGeom>
                <a:avLst/>
                <a:gdLst/>
                <a:ahLst/>
                <a:cxnLst>
                  <a:cxn ang="0">
                    <a:pos x="31" y="2"/>
                  </a:cxn>
                  <a:cxn ang="0">
                    <a:pos x="36" y="10"/>
                  </a:cxn>
                  <a:cxn ang="0">
                    <a:pos x="34" y="10"/>
                  </a:cxn>
                  <a:cxn ang="0">
                    <a:pos x="18" y="6"/>
                  </a:cxn>
                  <a:cxn ang="0">
                    <a:pos x="8" y="6"/>
                  </a:cxn>
                  <a:cxn ang="0">
                    <a:pos x="0" y="4"/>
                  </a:cxn>
                  <a:cxn ang="0">
                    <a:pos x="3" y="0"/>
                  </a:cxn>
                  <a:cxn ang="0">
                    <a:pos x="23" y="0"/>
                  </a:cxn>
                  <a:cxn ang="0">
                    <a:pos x="30" y="2"/>
                  </a:cxn>
                  <a:cxn ang="0">
                    <a:pos x="31" y="2"/>
                  </a:cxn>
                </a:cxnLst>
                <a:rect l="0" t="0" r="r" b="b"/>
                <a:pathLst>
                  <a:path w="36" h="10">
                    <a:moveTo>
                      <a:pt x="31" y="2"/>
                    </a:moveTo>
                    <a:cubicBezTo>
                      <a:pt x="32" y="5"/>
                      <a:pt x="36" y="6"/>
                      <a:pt x="36" y="10"/>
                    </a:cubicBezTo>
                    <a:cubicBezTo>
                      <a:pt x="36" y="10"/>
                      <a:pt x="35" y="10"/>
                      <a:pt x="34" y="10"/>
                    </a:cubicBezTo>
                    <a:cubicBezTo>
                      <a:pt x="28" y="10"/>
                      <a:pt x="25" y="6"/>
                      <a:pt x="18" y="6"/>
                    </a:cubicBezTo>
                    <a:cubicBezTo>
                      <a:pt x="14" y="6"/>
                      <a:pt x="12" y="6"/>
                      <a:pt x="8" y="6"/>
                    </a:cubicBezTo>
                    <a:cubicBezTo>
                      <a:pt x="6" y="6"/>
                      <a:pt x="0" y="4"/>
                      <a:pt x="0" y="4"/>
                    </a:cubicBezTo>
                    <a:cubicBezTo>
                      <a:pt x="0" y="2"/>
                      <a:pt x="3" y="1"/>
                      <a:pt x="3" y="0"/>
                    </a:cubicBezTo>
                    <a:cubicBezTo>
                      <a:pt x="23" y="0"/>
                      <a:pt x="23" y="0"/>
                      <a:pt x="23" y="0"/>
                    </a:cubicBezTo>
                    <a:cubicBezTo>
                      <a:pt x="24" y="3"/>
                      <a:pt x="27" y="2"/>
                      <a:pt x="30" y="2"/>
                    </a:cubicBezTo>
                    <a:lnTo>
                      <a:pt x="31" y="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53" name="Freeform 115"/>
              <p:cNvSpPr/>
              <p:nvPr/>
            </p:nvSpPr>
            <p:spPr bwMode="auto">
              <a:xfrm>
                <a:off x="4035381" y="2712275"/>
                <a:ext cx="20904" cy="45764"/>
              </a:xfrm>
              <a:custGeom>
                <a:avLst/>
                <a:gdLst/>
                <a:ahLst/>
                <a:cxnLst>
                  <a:cxn ang="0">
                    <a:pos x="4" y="28"/>
                  </a:cxn>
                  <a:cxn ang="0">
                    <a:pos x="4" y="25"/>
                  </a:cxn>
                  <a:cxn ang="0">
                    <a:pos x="14" y="24"/>
                  </a:cxn>
                  <a:cxn ang="0">
                    <a:pos x="11" y="17"/>
                  </a:cxn>
                  <a:cxn ang="0">
                    <a:pos x="15" y="12"/>
                  </a:cxn>
                  <a:cxn ang="0">
                    <a:pos x="4" y="0"/>
                  </a:cxn>
                  <a:cxn ang="0">
                    <a:pos x="0" y="9"/>
                  </a:cxn>
                  <a:cxn ang="0">
                    <a:pos x="3" y="21"/>
                  </a:cxn>
                  <a:cxn ang="0">
                    <a:pos x="3" y="27"/>
                  </a:cxn>
                  <a:cxn ang="0">
                    <a:pos x="9" y="35"/>
                  </a:cxn>
                  <a:cxn ang="0">
                    <a:pos x="4" y="28"/>
                  </a:cxn>
                </a:cxnLst>
                <a:rect l="0" t="0" r="r" b="b"/>
                <a:pathLst>
                  <a:path w="15" h="35">
                    <a:moveTo>
                      <a:pt x="4" y="28"/>
                    </a:moveTo>
                    <a:cubicBezTo>
                      <a:pt x="4" y="25"/>
                      <a:pt x="4" y="25"/>
                      <a:pt x="4" y="25"/>
                    </a:cubicBezTo>
                    <a:cubicBezTo>
                      <a:pt x="8" y="25"/>
                      <a:pt x="12" y="24"/>
                      <a:pt x="14" y="24"/>
                    </a:cubicBezTo>
                    <a:cubicBezTo>
                      <a:pt x="14" y="20"/>
                      <a:pt x="11" y="20"/>
                      <a:pt x="11" y="17"/>
                    </a:cubicBezTo>
                    <a:cubicBezTo>
                      <a:pt x="11" y="15"/>
                      <a:pt x="15" y="14"/>
                      <a:pt x="15" y="12"/>
                    </a:cubicBezTo>
                    <a:cubicBezTo>
                      <a:pt x="8" y="10"/>
                      <a:pt x="4" y="6"/>
                      <a:pt x="4" y="0"/>
                    </a:cubicBezTo>
                    <a:cubicBezTo>
                      <a:pt x="0" y="2"/>
                      <a:pt x="0" y="5"/>
                      <a:pt x="0" y="9"/>
                    </a:cubicBezTo>
                    <a:cubicBezTo>
                      <a:pt x="0" y="15"/>
                      <a:pt x="3" y="16"/>
                      <a:pt x="3" y="21"/>
                    </a:cubicBezTo>
                    <a:cubicBezTo>
                      <a:pt x="3" y="26"/>
                      <a:pt x="3" y="24"/>
                      <a:pt x="3" y="27"/>
                    </a:cubicBezTo>
                    <a:cubicBezTo>
                      <a:pt x="3" y="30"/>
                      <a:pt x="4" y="35"/>
                      <a:pt x="9" y="35"/>
                    </a:cubicBezTo>
                    <a:cubicBezTo>
                      <a:pt x="7" y="32"/>
                      <a:pt x="6" y="31"/>
                      <a:pt x="4" y="2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54" name="Freeform 119"/>
              <p:cNvSpPr/>
              <p:nvPr/>
            </p:nvSpPr>
            <p:spPr bwMode="auto">
              <a:xfrm>
                <a:off x="3937829" y="2586031"/>
                <a:ext cx="83616" cy="71013"/>
              </a:xfrm>
              <a:custGeom>
                <a:avLst/>
                <a:gdLst/>
                <a:ahLst/>
                <a:cxnLst>
                  <a:cxn ang="0">
                    <a:pos x="48" y="38"/>
                  </a:cxn>
                  <a:cxn ang="0">
                    <a:pos x="46" y="35"/>
                  </a:cxn>
                  <a:cxn ang="0">
                    <a:pos x="42" y="40"/>
                  </a:cxn>
                  <a:cxn ang="0">
                    <a:pos x="47" y="48"/>
                  </a:cxn>
                  <a:cxn ang="0">
                    <a:pos x="42" y="53"/>
                  </a:cxn>
                  <a:cxn ang="0">
                    <a:pos x="40" y="50"/>
                  </a:cxn>
                  <a:cxn ang="0">
                    <a:pos x="36" y="51"/>
                  </a:cxn>
                  <a:cxn ang="0">
                    <a:pos x="26" y="37"/>
                  </a:cxn>
                  <a:cxn ang="0">
                    <a:pos x="28" y="32"/>
                  </a:cxn>
                  <a:cxn ang="0">
                    <a:pos x="27" y="29"/>
                  </a:cxn>
                  <a:cxn ang="0">
                    <a:pos x="21" y="28"/>
                  </a:cxn>
                  <a:cxn ang="0">
                    <a:pos x="21" y="32"/>
                  </a:cxn>
                  <a:cxn ang="0">
                    <a:pos x="17" y="30"/>
                  </a:cxn>
                  <a:cxn ang="0">
                    <a:pos x="16" y="32"/>
                  </a:cxn>
                  <a:cxn ang="0">
                    <a:pos x="12" y="28"/>
                  </a:cxn>
                  <a:cxn ang="0">
                    <a:pos x="4" y="45"/>
                  </a:cxn>
                  <a:cxn ang="0">
                    <a:pos x="4" y="36"/>
                  </a:cxn>
                  <a:cxn ang="0">
                    <a:pos x="2" y="32"/>
                  </a:cxn>
                  <a:cxn ang="0">
                    <a:pos x="5" y="22"/>
                  </a:cxn>
                  <a:cxn ang="0">
                    <a:pos x="19" y="14"/>
                  </a:cxn>
                  <a:cxn ang="0">
                    <a:pos x="26" y="20"/>
                  </a:cxn>
                  <a:cxn ang="0">
                    <a:pos x="28" y="20"/>
                  </a:cxn>
                  <a:cxn ang="0">
                    <a:pos x="32" y="15"/>
                  </a:cxn>
                  <a:cxn ang="0">
                    <a:pos x="41" y="9"/>
                  </a:cxn>
                  <a:cxn ang="0">
                    <a:pos x="42" y="0"/>
                  </a:cxn>
                  <a:cxn ang="0">
                    <a:pos x="48" y="4"/>
                  </a:cxn>
                  <a:cxn ang="0">
                    <a:pos x="58" y="33"/>
                  </a:cxn>
                  <a:cxn ang="0">
                    <a:pos x="53" y="46"/>
                  </a:cxn>
                  <a:cxn ang="0">
                    <a:pos x="48" y="36"/>
                  </a:cxn>
                  <a:cxn ang="0">
                    <a:pos x="48" y="38"/>
                  </a:cxn>
                </a:cxnLst>
                <a:rect l="0" t="0" r="r" b="b"/>
                <a:pathLst>
                  <a:path w="58" h="53">
                    <a:moveTo>
                      <a:pt x="48" y="38"/>
                    </a:moveTo>
                    <a:cubicBezTo>
                      <a:pt x="48" y="37"/>
                      <a:pt x="47" y="36"/>
                      <a:pt x="46" y="35"/>
                    </a:cubicBezTo>
                    <a:cubicBezTo>
                      <a:pt x="44" y="37"/>
                      <a:pt x="42" y="38"/>
                      <a:pt x="42" y="40"/>
                    </a:cubicBezTo>
                    <a:cubicBezTo>
                      <a:pt x="42" y="43"/>
                      <a:pt x="47" y="44"/>
                      <a:pt x="47" y="48"/>
                    </a:cubicBezTo>
                    <a:cubicBezTo>
                      <a:pt x="47" y="51"/>
                      <a:pt x="45" y="53"/>
                      <a:pt x="42" y="53"/>
                    </a:cubicBezTo>
                    <a:cubicBezTo>
                      <a:pt x="41" y="53"/>
                      <a:pt x="40" y="51"/>
                      <a:pt x="40" y="50"/>
                    </a:cubicBezTo>
                    <a:cubicBezTo>
                      <a:pt x="39" y="51"/>
                      <a:pt x="37" y="51"/>
                      <a:pt x="36" y="51"/>
                    </a:cubicBezTo>
                    <a:cubicBezTo>
                      <a:pt x="31" y="51"/>
                      <a:pt x="26" y="44"/>
                      <a:pt x="26" y="37"/>
                    </a:cubicBezTo>
                    <a:cubicBezTo>
                      <a:pt x="26" y="34"/>
                      <a:pt x="27" y="33"/>
                      <a:pt x="28" y="32"/>
                    </a:cubicBezTo>
                    <a:cubicBezTo>
                      <a:pt x="28" y="31"/>
                      <a:pt x="27" y="30"/>
                      <a:pt x="27" y="29"/>
                    </a:cubicBezTo>
                    <a:cubicBezTo>
                      <a:pt x="21" y="28"/>
                      <a:pt x="21" y="28"/>
                      <a:pt x="21" y="28"/>
                    </a:cubicBezTo>
                    <a:cubicBezTo>
                      <a:pt x="21" y="30"/>
                      <a:pt x="20" y="31"/>
                      <a:pt x="21" y="32"/>
                    </a:cubicBezTo>
                    <a:cubicBezTo>
                      <a:pt x="18" y="32"/>
                      <a:pt x="18" y="31"/>
                      <a:pt x="17" y="30"/>
                    </a:cubicBezTo>
                    <a:cubicBezTo>
                      <a:pt x="17" y="30"/>
                      <a:pt x="16" y="31"/>
                      <a:pt x="16" y="32"/>
                    </a:cubicBezTo>
                    <a:cubicBezTo>
                      <a:pt x="14" y="31"/>
                      <a:pt x="12" y="28"/>
                      <a:pt x="12" y="28"/>
                    </a:cubicBezTo>
                    <a:cubicBezTo>
                      <a:pt x="8" y="32"/>
                      <a:pt x="8" y="45"/>
                      <a:pt x="4" y="45"/>
                    </a:cubicBezTo>
                    <a:cubicBezTo>
                      <a:pt x="0" y="45"/>
                      <a:pt x="4" y="37"/>
                      <a:pt x="4" y="36"/>
                    </a:cubicBezTo>
                    <a:cubicBezTo>
                      <a:pt x="4" y="35"/>
                      <a:pt x="2" y="33"/>
                      <a:pt x="2" y="32"/>
                    </a:cubicBezTo>
                    <a:cubicBezTo>
                      <a:pt x="2" y="28"/>
                      <a:pt x="4" y="26"/>
                      <a:pt x="5" y="22"/>
                    </a:cubicBezTo>
                    <a:cubicBezTo>
                      <a:pt x="13" y="22"/>
                      <a:pt x="11" y="14"/>
                      <a:pt x="19" y="14"/>
                    </a:cubicBezTo>
                    <a:cubicBezTo>
                      <a:pt x="24" y="14"/>
                      <a:pt x="23" y="20"/>
                      <a:pt x="26" y="20"/>
                    </a:cubicBezTo>
                    <a:cubicBezTo>
                      <a:pt x="27" y="20"/>
                      <a:pt x="27" y="20"/>
                      <a:pt x="28" y="20"/>
                    </a:cubicBezTo>
                    <a:cubicBezTo>
                      <a:pt x="28" y="18"/>
                      <a:pt x="30" y="16"/>
                      <a:pt x="32" y="15"/>
                    </a:cubicBezTo>
                    <a:cubicBezTo>
                      <a:pt x="32" y="10"/>
                      <a:pt x="39" y="12"/>
                      <a:pt x="41" y="9"/>
                    </a:cubicBezTo>
                    <a:cubicBezTo>
                      <a:pt x="42" y="7"/>
                      <a:pt x="42" y="1"/>
                      <a:pt x="42" y="0"/>
                    </a:cubicBezTo>
                    <a:cubicBezTo>
                      <a:pt x="45" y="0"/>
                      <a:pt x="47" y="2"/>
                      <a:pt x="48" y="4"/>
                    </a:cubicBezTo>
                    <a:cubicBezTo>
                      <a:pt x="51" y="7"/>
                      <a:pt x="58" y="30"/>
                      <a:pt x="58" y="33"/>
                    </a:cubicBezTo>
                    <a:cubicBezTo>
                      <a:pt x="58" y="37"/>
                      <a:pt x="53" y="39"/>
                      <a:pt x="53" y="46"/>
                    </a:cubicBezTo>
                    <a:cubicBezTo>
                      <a:pt x="51" y="46"/>
                      <a:pt x="48" y="37"/>
                      <a:pt x="48" y="36"/>
                    </a:cubicBezTo>
                    <a:lnTo>
                      <a:pt x="48" y="3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55" name="Freeform 120"/>
              <p:cNvSpPr/>
              <p:nvPr/>
            </p:nvSpPr>
            <p:spPr bwMode="auto">
              <a:xfrm>
                <a:off x="3861180" y="2567094"/>
                <a:ext cx="40067" cy="39452"/>
              </a:xfrm>
              <a:custGeom>
                <a:avLst/>
                <a:gdLst/>
                <a:ahLst/>
                <a:cxnLst>
                  <a:cxn ang="0">
                    <a:pos x="3" y="29"/>
                  </a:cxn>
                  <a:cxn ang="0">
                    <a:pos x="0" y="29"/>
                  </a:cxn>
                  <a:cxn ang="0">
                    <a:pos x="22" y="5"/>
                  </a:cxn>
                  <a:cxn ang="0">
                    <a:pos x="25" y="0"/>
                  </a:cxn>
                  <a:cxn ang="0">
                    <a:pos x="28" y="6"/>
                  </a:cxn>
                  <a:cxn ang="0">
                    <a:pos x="24" y="9"/>
                  </a:cxn>
                  <a:cxn ang="0">
                    <a:pos x="17" y="13"/>
                  </a:cxn>
                  <a:cxn ang="0">
                    <a:pos x="3" y="29"/>
                  </a:cxn>
                </a:cxnLst>
                <a:rect l="0" t="0" r="r" b="b"/>
                <a:pathLst>
                  <a:path w="28" h="29">
                    <a:moveTo>
                      <a:pt x="3" y="29"/>
                    </a:moveTo>
                    <a:cubicBezTo>
                      <a:pt x="0" y="29"/>
                      <a:pt x="0" y="29"/>
                      <a:pt x="0" y="29"/>
                    </a:cubicBezTo>
                    <a:cubicBezTo>
                      <a:pt x="4" y="18"/>
                      <a:pt x="18" y="13"/>
                      <a:pt x="22" y="5"/>
                    </a:cubicBezTo>
                    <a:cubicBezTo>
                      <a:pt x="23" y="3"/>
                      <a:pt x="23" y="1"/>
                      <a:pt x="25" y="0"/>
                    </a:cubicBezTo>
                    <a:cubicBezTo>
                      <a:pt x="24" y="4"/>
                      <a:pt x="26" y="5"/>
                      <a:pt x="28" y="6"/>
                    </a:cubicBezTo>
                    <a:cubicBezTo>
                      <a:pt x="26" y="8"/>
                      <a:pt x="26" y="9"/>
                      <a:pt x="24" y="9"/>
                    </a:cubicBezTo>
                    <a:cubicBezTo>
                      <a:pt x="23" y="12"/>
                      <a:pt x="20" y="13"/>
                      <a:pt x="17" y="13"/>
                    </a:cubicBezTo>
                    <a:cubicBezTo>
                      <a:pt x="15" y="22"/>
                      <a:pt x="8" y="26"/>
                      <a:pt x="3" y="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56" name="Freeform 121"/>
              <p:cNvSpPr/>
              <p:nvPr/>
            </p:nvSpPr>
            <p:spPr bwMode="auto">
              <a:xfrm>
                <a:off x="3892536" y="2440849"/>
                <a:ext cx="78390" cy="100996"/>
              </a:xfrm>
              <a:custGeom>
                <a:avLst/>
                <a:gdLst/>
                <a:ahLst/>
                <a:cxnLst>
                  <a:cxn ang="0">
                    <a:pos x="4" y="31"/>
                  </a:cxn>
                  <a:cxn ang="0">
                    <a:pos x="6" y="20"/>
                  </a:cxn>
                  <a:cxn ang="0">
                    <a:pos x="5" y="7"/>
                  </a:cxn>
                  <a:cxn ang="0">
                    <a:pos x="9" y="0"/>
                  </a:cxn>
                  <a:cxn ang="0">
                    <a:pos x="16" y="7"/>
                  </a:cxn>
                  <a:cxn ang="0">
                    <a:pos x="21" y="3"/>
                  </a:cxn>
                  <a:cxn ang="0">
                    <a:pos x="22" y="5"/>
                  </a:cxn>
                  <a:cxn ang="0">
                    <a:pos x="23" y="8"/>
                  </a:cxn>
                  <a:cxn ang="0">
                    <a:pos x="28" y="25"/>
                  </a:cxn>
                  <a:cxn ang="0">
                    <a:pos x="20" y="42"/>
                  </a:cxn>
                  <a:cxn ang="0">
                    <a:pos x="30" y="59"/>
                  </a:cxn>
                  <a:cxn ang="0">
                    <a:pos x="30" y="58"/>
                  </a:cxn>
                  <a:cxn ang="0">
                    <a:pos x="34" y="55"/>
                  </a:cxn>
                  <a:cxn ang="0">
                    <a:pos x="43" y="64"/>
                  </a:cxn>
                  <a:cxn ang="0">
                    <a:pos x="46" y="61"/>
                  </a:cxn>
                  <a:cxn ang="0">
                    <a:pos x="49" y="62"/>
                  </a:cxn>
                  <a:cxn ang="0">
                    <a:pos x="46" y="66"/>
                  </a:cxn>
                  <a:cxn ang="0">
                    <a:pos x="49" y="66"/>
                  </a:cxn>
                  <a:cxn ang="0">
                    <a:pos x="54" y="71"/>
                  </a:cxn>
                  <a:cxn ang="0">
                    <a:pos x="54" y="74"/>
                  </a:cxn>
                  <a:cxn ang="0">
                    <a:pos x="53" y="76"/>
                  </a:cxn>
                  <a:cxn ang="0">
                    <a:pos x="51" y="73"/>
                  </a:cxn>
                  <a:cxn ang="0">
                    <a:pos x="36" y="61"/>
                  </a:cxn>
                  <a:cxn ang="0">
                    <a:pos x="37" y="69"/>
                  </a:cxn>
                  <a:cxn ang="0">
                    <a:pos x="25" y="60"/>
                  </a:cxn>
                  <a:cxn ang="0">
                    <a:pos x="19" y="62"/>
                  </a:cxn>
                  <a:cxn ang="0">
                    <a:pos x="13" y="57"/>
                  </a:cxn>
                  <a:cxn ang="0">
                    <a:pos x="15" y="53"/>
                  </a:cxn>
                  <a:cxn ang="0">
                    <a:pos x="15" y="49"/>
                  </a:cxn>
                  <a:cxn ang="0">
                    <a:pos x="13" y="49"/>
                  </a:cxn>
                  <a:cxn ang="0">
                    <a:pos x="10" y="51"/>
                  </a:cxn>
                  <a:cxn ang="0">
                    <a:pos x="1" y="44"/>
                  </a:cxn>
                  <a:cxn ang="0">
                    <a:pos x="4" y="31"/>
                  </a:cxn>
                </a:cxnLst>
                <a:rect l="0" t="0" r="r" b="b"/>
                <a:pathLst>
                  <a:path w="54" h="76">
                    <a:moveTo>
                      <a:pt x="4" y="31"/>
                    </a:moveTo>
                    <a:cubicBezTo>
                      <a:pt x="6" y="28"/>
                      <a:pt x="6" y="23"/>
                      <a:pt x="6" y="20"/>
                    </a:cubicBezTo>
                    <a:cubicBezTo>
                      <a:pt x="7" y="15"/>
                      <a:pt x="5" y="12"/>
                      <a:pt x="5" y="7"/>
                    </a:cubicBezTo>
                    <a:cubicBezTo>
                      <a:pt x="5" y="3"/>
                      <a:pt x="6" y="0"/>
                      <a:pt x="9" y="0"/>
                    </a:cubicBezTo>
                    <a:cubicBezTo>
                      <a:pt x="13" y="0"/>
                      <a:pt x="12" y="7"/>
                      <a:pt x="16" y="7"/>
                    </a:cubicBezTo>
                    <a:cubicBezTo>
                      <a:pt x="18" y="7"/>
                      <a:pt x="20" y="4"/>
                      <a:pt x="21" y="3"/>
                    </a:cubicBezTo>
                    <a:cubicBezTo>
                      <a:pt x="21" y="3"/>
                      <a:pt x="22" y="4"/>
                      <a:pt x="22" y="5"/>
                    </a:cubicBezTo>
                    <a:cubicBezTo>
                      <a:pt x="22" y="6"/>
                      <a:pt x="23" y="7"/>
                      <a:pt x="23" y="8"/>
                    </a:cubicBezTo>
                    <a:cubicBezTo>
                      <a:pt x="23" y="13"/>
                      <a:pt x="28" y="18"/>
                      <a:pt x="28" y="25"/>
                    </a:cubicBezTo>
                    <a:cubicBezTo>
                      <a:pt x="28" y="33"/>
                      <a:pt x="20" y="34"/>
                      <a:pt x="20" y="42"/>
                    </a:cubicBezTo>
                    <a:cubicBezTo>
                      <a:pt x="20" y="48"/>
                      <a:pt x="26" y="57"/>
                      <a:pt x="30" y="59"/>
                    </a:cubicBezTo>
                    <a:cubicBezTo>
                      <a:pt x="30" y="59"/>
                      <a:pt x="30" y="58"/>
                      <a:pt x="30" y="58"/>
                    </a:cubicBezTo>
                    <a:cubicBezTo>
                      <a:pt x="30" y="56"/>
                      <a:pt x="32" y="54"/>
                      <a:pt x="34" y="55"/>
                    </a:cubicBezTo>
                    <a:cubicBezTo>
                      <a:pt x="39" y="55"/>
                      <a:pt x="40" y="63"/>
                      <a:pt x="43" y="64"/>
                    </a:cubicBezTo>
                    <a:cubicBezTo>
                      <a:pt x="44" y="64"/>
                      <a:pt x="45" y="61"/>
                      <a:pt x="46" y="61"/>
                    </a:cubicBezTo>
                    <a:cubicBezTo>
                      <a:pt x="47" y="61"/>
                      <a:pt x="48" y="62"/>
                      <a:pt x="49" y="62"/>
                    </a:cubicBezTo>
                    <a:cubicBezTo>
                      <a:pt x="48" y="64"/>
                      <a:pt x="46" y="64"/>
                      <a:pt x="46" y="66"/>
                    </a:cubicBezTo>
                    <a:cubicBezTo>
                      <a:pt x="46" y="67"/>
                      <a:pt x="48" y="67"/>
                      <a:pt x="49" y="66"/>
                    </a:cubicBezTo>
                    <a:cubicBezTo>
                      <a:pt x="49" y="69"/>
                      <a:pt x="51" y="71"/>
                      <a:pt x="54" y="71"/>
                    </a:cubicBezTo>
                    <a:cubicBezTo>
                      <a:pt x="54" y="72"/>
                      <a:pt x="54" y="73"/>
                      <a:pt x="54" y="74"/>
                    </a:cubicBezTo>
                    <a:cubicBezTo>
                      <a:pt x="54" y="75"/>
                      <a:pt x="53" y="76"/>
                      <a:pt x="53" y="76"/>
                    </a:cubicBezTo>
                    <a:cubicBezTo>
                      <a:pt x="51" y="76"/>
                      <a:pt x="51" y="74"/>
                      <a:pt x="51" y="73"/>
                    </a:cubicBezTo>
                    <a:cubicBezTo>
                      <a:pt x="48" y="69"/>
                      <a:pt x="39" y="65"/>
                      <a:pt x="36" y="61"/>
                    </a:cubicBezTo>
                    <a:cubicBezTo>
                      <a:pt x="34" y="64"/>
                      <a:pt x="35" y="66"/>
                      <a:pt x="37" y="69"/>
                    </a:cubicBezTo>
                    <a:cubicBezTo>
                      <a:pt x="31" y="69"/>
                      <a:pt x="31" y="60"/>
                      <a:pt x="25" y="60"/>
                    </a:cubicBezTo>
                    <a:cubicBezTo>
                      <a:pt x="23" y="60"/>
                      <a:pt x="21" y="62"/>
                      <a:pt x="19" y="62"/>
                    </a:cubicBezTo>
                    <a:cubicBezTo>
                      <a:pt x="16" y="62"/>
                      <a:pt x="13" y="59"/>
                      <a:pt x="13" y="57"/>
                    </a:cubicBezTo>
                    <a:cubicBezTo>
                      <a:pt x="13" y="55"/>
                      <a:pt x="14" y="53"/>
                      <a:pt x="15" y="53"/>
                    </a:cubicBezTo>
                    <a:cubicBezTo>
                      <a:pt x="15" y="49"/>
                      <a:pt x="15" y="49"/>
                      <a:pt x="15" y="49"/>
                    </a:cubicBezTo>
                    <a:cubicBezTo>
                      <a:pt x="13" y="49"/>
                      <a:pt x="13" y="49"/>
                      <a:pt x="13" y="49"/>
                    </a:cubicBezTo>
                    <a:cubicBezTo>
                      <a:pt x="12" y="50"/>
                      <a:pt x="11" y="51"/>
                      <a:pt x="10" y="51"/>
                    </a:cubicBezTo>
                    <a:cubicBezTo>
                      <a:pt x="8" y="51"/>
                      <a:pt x="1" y="47"/>
                      <a:pt x="1" y="44"/>
                    </a:cubicBezTo>
                    <a:cubicBezTo>
                      <a:pt x="1" y="38"/>
                      <a:pt x="0" y="30"/>
                      <a:pt x="4" y="3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57" name="Freeform 122"/>
              <p:cNvSpPr/>
              <p:nvPr/>
            </p:nvSpPr>
            <p:spPr bwMode="auto">
              <a:xfrm>
                <a:off x="3974410" y="2541845"/>
                <a:ext cx="26130" cy="41030"/>
              </a:xfrm>
              <a:custGeom>
                <a:avLst/>
                <a:gdLst/>
                <a:ahLst/>
                <a:cxnLst>
                  <a:cxn ang="0">
                    <a:pos x="16" y="20"/>
                  </a:cxn>
                  <a:cxn ang="0">
                    <a:pos x="10" y="20"/>
                  </a:cxn>
                  <a:cxn ang="0">
                    <a:pos x="14" y="28"/>
                  </a:cxn>
                  <a:cxn ang="0">
                    <a:pos x="14" y="30"/>
                  </a:cxn>
                  <a:cxn ang="0">
                    <a:pos x="10" y="30"/>
                  </a:cxn>
                  <a:cxn ang="0">
                    <a:pos x="8" y="25"/>
                  </a:cxn>
                  <a:cxn ang="0">
                    <a:pos x="8" y="23"/>
                  </a:cxn>
                  <a:cxn ang="0">
                    <a:pos x="2" y="17"/>
                  </a:cxn>
                  <a:cxn ang="0">
                    <a:pos x="2" y="15"/>
                  </a:cxn>
                  <a:cxn ang="0">
                    <a:pos x="8" y="15"/>
                  </a:cxn>
                  <a:cxn ang="0">
                    <a:pos x="10" y="13"/>
                  </a:cxn>
                  <a:cxn ang="0">
                    <a:pos x="0" y="2"/>
                  </a:cxn>
                  <a:cxn ang="0">
                    <a:pos x="4" y="0"/>
                  </a:cxn>
                  <a:cxn ang="0">
                    <a:pos x="13" y="2"/>
                  </a:cxn>
                  <a:cxn ang="0">
                    <a:pos x="13" y="6"/>
                  </a:cxn>
                  <a:cxn ang="0">
                    <a:pos x="15" y="6"/>
                  </a:cxn>
                  <a:cxn ang="0">
                    <a:pos x="15" y="12"/>
                  </a:cxn>
                  <a:cxn ang="0">
                    <a:pos x="18" y="15"/>
                  </a:cxn>
                  <a:cxn ang="0">
                    <a:pos x="16" y="20"/>
                  </a:cxn>
                </a:cxnLst>
                <a:rect l="0" t="0" r="r" b="b"/>
                <a:pathLst>
                  <a:path w="18" h="30">
                    <a:moveTo>
                      <a:pt x="16" y="20"/>
                    </a:moveTo>
                    <a:cubicBezTo>
                      <a:pt x="10" y="20"/>
                      <a:pt x="10" y="20"/>
                      <a:pt x="10" y="20"/>
                    </a:cubicBezTo>
                    <a:cubicBezTo>
                      <a:pt x="11" y="23"/>
                      <a:pt x="12" y="27"/>
                      <a:pt x="14" y="28"/>
                    </a:cubicBezTo>
                    <a:cubicBezTo>
                      <a:pt x="14" y="30"/>
                      <a:pt x="14" y="30"/>
                      <a:pt x="14" y="30"/>
                    </a:cubicBezTo>
                    <a:cubicBezTo>
                      <a:pt x="13" y="30"/>
                      <a:pt x="11" y="30"/>
                      <a:pt x="10" y="30"/>
                    </a:cubicBezTo>
                    <a:cubicBezTo>
                      <a:pt x="7" y="30"/>
                      <a:pt x="7" y="27"/>
                      <a:pt x="8" y="25"/>
                    </a:cubicBezTo>
                    <a:cubicBezTo>
                      <a:pt x="8" y="23"/>
                      <a:pt x="8" y="23"/>
                      <a:pt x="8" y="23"/>
                    </a:cubicBezTo>
                    <a:cubicBezTo>
                      <a:pt x="5" y="23"/>
                      <a:pt x="3" y="19"/>
                      <a:pt x="2" y="17"/>
                    </a:cubicBezTo>
                    <a:cubicBezTo>
                      <a:pt x="2" y="15"/>
                      <a:pt x="2" y="15"/>
                      <a:pt x="2" y="15"/>
                    </a:cubicBezTo>
                    <a:cubicBezTo>
                      <a:pt x="4" y="15"/>
                      <a:pt x="7" y="15"/>
                      <a:pt x="8" y="15"/>
                    </a:cubicBezTo>
                    <a:cubicBezTo>
                      <a:pt x="8" y="15"/>
                      <a:pt x="10" y="14"/>
                      <a:pt x="10" y="13"/>
                    </a:cubicBezTo>
                    <a:cubicBezTo>
                      <a:pt x="10" y="8"/>
                      <a:pt x="1" y="5"/>
                      <a:pt x="0" y="2"/>
                    </a:cubicBezTo>
                    <a:cubicBezTo>
                      <a:pt x="1" y="1"/>
                      <a:pt x="3" y="0"/>
                      <a:pt x="4" y="0"/>
                    </a:cubicBezTo>
                    <a:cubicBezTo>
                      <a:pt x="7" y="0"/>
                      <a:pt x="9" y="2"/>
                      <a:pt x="13" y="2"/>
                    </a:cubicBezTo>
                    <a:cubicBezTo>
                      <a:pt x="13" y="3"/>
                      <a:pt x="13" y="5"/>
                      <a:pt x="13" y="6"/>
                    </a:cubicBezTo>
                    <a:cubicBezTo>
                      <a:pt x="13" y="6"/>
                      <a:pt x="14" y="6"/>
                      <a:pt x="15" y="6"/>
                    </a:cubicBezTo>
                    <a:cubicBezTo>
                      <a:pt x="15" y="8"/>
                      <a:pt x="15" y="12"/>
                      <a:pt x="15" y="12"/>
                    </a:cubicBezTo>
                    <a:cubicBezTo>
                      <a:pt x="15" y="12"/>
                      <a:pt x="18" y="15"/>
                      <a:pt x="18" y="15"/>
                    </a:cubicBezTo>
                    <a:cubicBezTo>
                      <a:pt x="18" y="18"/>
                      <a:pt x="17" y="19"/>
                      <a:pt x="16" y="2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58" name="Freeform 123"/>
              <p:cNvSpPr/>
              <p:nvPr/>
            </p:nvSpPr>
            <p:spPr bwMode="auto">
              <a:xfrm>
                <a:off x="3936086" y="2552891"/>
                <a:ext cx="20904" cy="25249"/>
              </a:xfrm>
              <a:custGeom>
                <a:avLst/>
                <a:gdLst/>
                <a:ahLst/>
                <a:cxnLst>
                  <a:cxn ang="0">
                    <a:pos x="3" y="1"/>
                  </a:cxn>
                  <a:cxn ang="0">
                    <a:pos x="14" y="7"/>
                  </a:cxn>
                  <a:cxn ang="0">
                    <a:pos x="1" y="19"/>
                  </a:cxn>
                  <a:cxn ang="0">
                    <a:pos x="0" y="2"/>
                  </a:cxn>
                  <a:cxn ang="0">
                    <a:pos x="2" y="0"/>
                  </a:cxn>
                  <a:cxn ang="0">
                    <a:pos x="5" y="2"/>
                  </a:cxn>
                  <a:cxn ang="0">
                    <a:pos x="3" y="1"/>
                  </a:cxn>
                </a:cxnLst>
                <a:rect l="0" t="0" r="r" b="b"/>
                <a:pathLst>
                  <a:path w="14" h="19">
                    <a:moveTo>
                      <a:pt x="3" y="1"/>
                    </a:moveTo>
                    <a:cubicBezTo>
                      <a:pt x="4" y="3"/>
                      <a:pt x="14" y="4"/>
                      <a:pt x="14" y="7"/>
                    </a:cubicBezTo>
                    <a:cubicBezTo>
                      <a:pt x="14" y="14"/>
                      <a:pt x="5" y="17"/>
                      <a:pt x="1" y="19"/>
                    </a:cubicBezTo>
                    <a:cubicBezTo>
                      <a:pt x="1" y="13"/>
                      <a:pt x="0" y="6"/>
                      <a:pt x="0" y="2"/>
                    </a:cubicBezTo>
                    <a:cubicBezTo>
                      <a:pt x="0" y="1"/>
                      <a:pt x="2" y="0"/>
                      <a:pt x="2" y="0"/>
                    </a:cubicBezTo>
                    <a:cubicBezTo>
                      <a:pt x="3" y="0"/>
                      <a:pt x="4" y="2"/>
                      <a:pt x="5" y="2"/>
                    </a:cubicBezTo>
                    <a:lnTo>
                      <a:pt x="3" y="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59" name="Freeform 124"/>
              <p:cNvSpPr/>
              <p:nvPr/>
            </p:nvSpPr>
            <p:spPr bwMode="auto">
              <a:xfrm>
                <a:off x="3946538" y="2568671"/>
                <a:ext cx="20904" cy="31561"/>
              </a:xfrm>
              <a:custGeom>
                <a:avLst/>
                <a:gdLst/>
                <a:ahLst/>
                <a:cxnLst>
                  <a:cxn ang="0">
                    <a:pos x="14" y="5"/>
                  </a:cxn>
                  <a:cxn ang="0">
                    <a:pos x="9" y="17"/>
                  </a:cxn>
                  <a:cxn ang="0">
                    <a:pos x="11" y="22"/>
                  </a:cxn>
                  <a:cxn ang="0">
                    <a:pos x="9" y="24"/>
                  </a:cxn>
                  <a:cxn ang="0">
                    <a:pos x="0" y="14"/>
                  </a:cxn>
                  <a:cxn ang="0">
                    <a:pos x="4" y="12"/>
                  </a:cxn>
                  <a:cxn ang="0">
                    <a:pos x="8" y="1"/>
                  </a:cxn>
                  <a:cxn ang="0">
                    <a:pos x="14" y="5"/>
                  </a:cxn>
                </a:cxnLst>
                <a:rect l="0" t="0" r="r" b="b"/>
                <a:pathLst>
                  <a:path w="14" h="24">
                    <a:moveTo>
                      <a:pt x="14" y="5"/>
                    </a:moveTo>
                    <a:cubicBezTo>
                      <a:pt x="14" y="10"/>
                      <a:pt x="10" y="13"/>
                      <a:pt x="9" y="17"/>
                    </a:cubicBezTo>
                    <a:cubicBezTo>
                      <a:pt x="9" y="21"/>
                      <a:pt x="11" y="20"/>
                      <a:pt x="11" y="22"/>
                    </a:cubicBezTo>
                    <a:cubicBezTo>
                      <a:pt x="11" y="23"/>
                      <a:pt x="10" y="24"/>
                      <a:pt x="9" y="24"/>
                    </a:cubicBezTo>
                    <a:cubicBezTo>
                      <a:pt x="7" y="24"/>
                      <a:pt x="0" y="17"/>
                      <a:pt x="0" y="14"/>
                    </a:cubicBezTo>
                    <a:cubicBezTo>
                      <a:pt x="0" y="13"/>
                      <a:pt x="3" y="12"/>
                      <a:pt x="4" y="12"/>
                    </a:cubicBezTo>
                    <a:cubicBezTo>
                      <a:pt x="4" y="11"/>
                      <a:pt x="6" y="1"/>
                      <a:pt x="8" y="1"/>
                    </a:cubicBezTo>
                    <a:cubicBezTo>
                      <a:pt x="12" y="0"/>
                      <a:pt x="14" y="3"/>
                      <a:pt x="14" y="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60" name="Freeform 125"/>
              <p:cNvSpPr/>
              <p:nvPr/>
            </p:nvSpPr>
            <p:spPr bwMode="auto">
              <a:xfrm>
                <a:off x="3965701" y="2570250"/>
                <a:ext cx="8710" cy="20515"/>
              </a:xfrm>
              <a:custGeom>
                <a:avLst/>
                <a:gdLst/>
                <a:ahLst/>
                <a:cxnLst>
                  <a:cxn ang="0">
                    <a:pos x="7" y="0"/>
                  </a:cxn>
                  <a:cxn ang="0">
                    <a:pos x="2" y="15"/>
                  </a:cxn>
                  <a:cxn ang="0">
                    <a:pos x="0" y="15"/>
                  </a:cxn>
                  <a:cxn ang="0">
                    <a:pos x="4" y="0"/>
                  </a:cxn>
                  <a:cxn ang="0">
                    <a:pos x="7" y="0"/>
                  </a:cxn>
                </a:cxnLst>
                <a:rect l="0" t="0" r="r" b="b"/>
                <a:pathLst>
                  <a:path w="7" h="15">
                    <a:moveTo>
                      <a:pt x="7" y="0"/>
                    </a:moveTo>
                    <a:cubicBezTo>
                      <a:pt x="7" y="7"/>
                      <a:pt x="2" y="9"/>
                      <a:pt x="2" y="15"/>
                    </a:cubicBezTo>
                    <a:cubicBezTo>
                      <a:pt x="2" y="15"/>
                      <a:pt x="0" y="15"/>
                      <a:pt x="0" y="15"/>
                    </a:cubicBezTo>
                    <a:cubicBezTo>
                      <a:pt x="1" y="10"/>
                      <a:pt x="4" y="7"/>
                      <a:pt x="4" y="0"/>
                    </a:cubicBezTo>
                    <a:cubicBezTo>
                      <a:pt x="5" y="0"/>
                      <a:pt x="6" y="0"/>
                      <a:pt x="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61" name="Freeform 126"/>
              <p:cNvSpPr/>
              <p:nvPr/>
            </p:nvSpPr>
            <p:spPr bwMode="auto">
              <a:xfrm>
                <a:off x="3970926" y="2582875"/>
                <a:ext cx="12194" cy="11047"/>
              </a:xfrm>
              <a:custGeom>
                <a:avLst/>
                <a:gdLst/>
                <a:ahLst/>
                <a:cxnLst>
                  <a:cxn ang="0">
                    <a:pos x="8" y="0"/>
                  </a:cxn>
                  <a:cxn ang="0">
                    <a:pos x="2" y="8"/>
                  </a:cxn>
                  <a:cxn ang="0">
                    <a:pos x="0" y="6"/>
                  </a:cxn>
                  <a:cxn ang="0">
                    <a:pos x="3" y="0"/>
                  </a:cxn>
                  <a:cxn ang="0">
                    <a:pos x="8" y="0"/>
                  </a:cxn>
                </a:cxnLst>
                <a:rect l="0" t="0" r="r" b="b"/>
                <a:pathLst>
                  <a:path w="8" h="8">
                    <a:moveTo>
                      <a:pt x="8" y="0"/>
                    </a:moveTo>
                    <a:cubicBezTo>
                      <a:pt x="8" y="4"/>
                      <a:pt x="6" y="8"/>
                      <a:pt x="2" y="8"/>
                    </a:cubicBezTo>
                    <a:cubicBezTo>
                      <a:pt x="1" y="8"/>
                      <a:pt x="0" y="6"/>
                      <a:pt x="0" y="6"/>
                    </a:cubicBezTo>
                    <a:cubicBezTo>
                      <a:pt x="0" y="3"/>
                      <a:pt x="2" y="2"/>
                      <a:pt x="3" y="0"/>
                    </a:cubicBezTo>
                    <a:cubicBezTo>
                      <a:pt x="5" y="1"/>
                      <a:pt x="7" y="1"/>
                      <a:pt x="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62" name="Freeform 127"/>
              <p:cNvSpPr/>
              <p:nvPr/>
            </p:nvSpPr>
            <p:spPr bwMode="auto">
              <a:xfrm>
                <a:off x="3956990" y="2541845"/>
                <a:ext cx="13936" cy="17359"/>
              </a:xfrm>
              <a:custGeom>
                <a:avLst/>
                <a:gdLst/>
                <a:ahLst/>
                <a:cxnLst>
                  <a:cxn ang="0">
                    <a:pos x="0" y="6"/>
                  </a:cxn>
                  <a:cxn ang="0">
                    <a:pos x="0" y="0"/>
                  </a:cxn>
                  <a:cxn ang="0">
                    <a:pos x="4" y="0"/>
                  </a:cxn>
                  <a:cxn ang="0">
                    <a:pos x="10" y="10"/>
                  </a:cxn>
                  <a:cxn ang="0">
                    <a:pos x="6" y="6"/>
                  </a:cxn>
                  <a:cxn ang="0">
                    <a:pos x="0" y="6"/>
                  </a:cxn>
                </a:cxnLst>
                <a:rect l="0" t="0" r="r" b="b"/>
                <a:pathLst>
                  <a:path w="10" h="12">
                    <a:moveTo>
                      <a:pt x="0" y="6"/>
                    </a:moveTo>
                    <a:cubicBezTo>
                      <a:pt x="0" y="3"/>
                      <a:pt x="0" y="2"/>
                      <a:pt x="0" y="0"/>
                    </a:cubicBezTo>
                    <a:cubicBezTo>
                      <a:pt x="4" y="0"/>
                      <a:pt x="4" y="0"/>
                      <a:pt x="4" y="0"/>
                    </a:cubicBezTo>
                    <a:cubicBezTo>
                      <a:pt x="5" y="4"/>
                      <a:pt x="10" y="5"/>
                      <a:pt x="10" y="10"/>
                    </a:cubicBezTo>
                    <a:cubicBezTo>
                      <a:pt x="10" y="12"/>
                      <a:pt x="6" y="8"/>
                      <a:pt x="6" y="6"/>
                    </a:cubicBezTo>
                    <a:cubicBezTo>
                      <a:pt x="4" y="5"/>
                      <a:pt x="2" y="6"/>
                      <a:pt x="0"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63" name="Freeform 128"/>
              <p:cNvSpPr/>
              <p:nvPr/>
            </p:nvSpPr>
            <p:spPr bwMode="auto">
              <a:xfrm>
                <a:off x="3908214" y="2526065"/>
                <a:ext cx="20904" cy="20515"/>
              </a:xfrm>
              <a:custGeom>
                <a:avLst/>
                <a:gdLst/>
                <a:ahLst/>
                <a:cxnLst>
                  <a:cxn ang="0">
                    <a:pos x="11" y="15"/>
                  </a:cxn>
                  <a:cxn ang="0">
                    <a:pos x="0" y="0"/>
                  </a:cxn>
                  <a:cxn ang="0">
                    <a:pos x="4" y="0"/>
                  </a:cxn>
                  <a:cxn ang="0">
                    <a:pos x="14" y="7"/>
                  </a:cxn>
                  <a:cxn ang="0">
                    <a:pos x="11" y="15"/>
                  </a:cxn>
                </a:cxnLst>
                <a:rect l="0" t="0" r="r" b="b"/>
                <a:pathLst>
                  <a:path w="15" h="15">
                    <a:moveTo>
                      <a:pt x="11" y="15"/>
                    </a:moveTo>
                    <a:cubicBezTo>
                      <a:pt x="9" y="15"/>
                      <a:pt x="0" y="0"/>
                      <a:pt x="0" y="0"/>
                    </a:cubicBezTo>
                    <a:cubicBezTo>
                      <a:pt x="4" y="0"/>
                      <a:pt x="4" y="0"/>
                      <a:pt x="4" y="0"/>
                    </a:cubicBezTo>
                    <a:cubicBezTo>
                      <a:pt x="8" y="3"/>
                      <a:pt x="13" y="2"/>
                      <a:pt x="14" y="7"/>
                    </a:cubicBezTo>
                    <a:cubicBezTo>
                      <a:pt x="15" y="10"/>
                      <a:pt x="13" y="15"/>
                      <a:pt x="11" y="1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64" name="Freeform 129"/>
              <p:cNvSpPr/>
              <p:nvPr/>
            </p:nvSpPr>
            <p:spPr bwMode="auto">
              <a:xfrm>
                <a:off x="3929118" y="2529220"/>
                <a:ext cx="6968" cy="1579"/>
              </a:xfrm>
              <a:custGeom>
                <a:avLst/>
                <a:gdLst/>
                <a:ahLst/>
                <a:cxnLst>
                  <a:cxn ang="0">
                    <a:pos x="0" y="0"/>
                  </a:cxn>
                  <a:cxn ang="0">
                    <a:pos x="4" y="1"/>
                  </a:cxn>
                  <a:cxn ang="0">
                    <a:pos x="0" y="0"/>
                  </a:cxn>
                </a:cxnLst>
                <a:rect l="0" t="0" r="r" b="b"/>
                <a:pathLst>
                  <a:path w="4" h="1">
                    <a:moveTo>
                      <a:pt x="0" y="0"/>
                    </a:moveTo>
                    <a:cubicBezTo>
                      <a:pt x="1" y="1"/>
                      <a:pt x="3" y="1"/>
                      <a:pt x="4" y="1"/>
                    </a:cubicBezTo>
                    <a:cubicBezTo>
                      <a:pt x="3" y="0"/>
                      <a:pt x="1" y="0"/>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65" name="Freeform 130"/>
              <p:cNvSpPr/>
              <p:nvPr/>
            </p:nvSpPr>
            <p:spPr bwMode="auto">
              <a:xfrm>
                <a:off x="3897762" y="2319339"/>
                <a:ext cx="40067" cy="50498"/>
              </a:xfrm>
              <a:custGeom>
                <a:avLst/>
                <a:gdLst/>
                <a:ahLst/>
                <a:cxnLst>
                  <a:cxn ang="0">
                    <a:pos x="8" y="39"/>
                  </a:cxn>
                  <a:cxn ang="0">
                    <a:pos x="1" y="26"/>
                  </a:cxn>
                  <a:cxn ang="0">
                    <a:pos x="16" y="0"/>
                  </a:cxn>
                  <a:cxn ang="0">
                    <a:pos x="8" y="39"/>
                  </a:cxn>
                </a:cxnLst>
                <a:rect l="0" t="0" r="r" b="b"/>
                <a:pathLst>
                  <a:path w="27" h="39">
                    <a:moveTo>
                      <a:pt x="8" y="39"/>
                    </a:moveTo>
                    <a:cubicBezTo>
                      <a:pt x="0" y="39"/>
                      <a:pt x="1" y="33"/>
                      <a:pt x="1" y="26"/>
                    </a:cubicBezTo>
                    <a:cubicBezTo>
                      <a:pt x="1" y="17"/>
                      <a:pt x="10" y="0"/>
                      <a:pt x="16" y="0"/>
                    </a:cubicBezTo>
                    <a:cubicBezTo>
                      <a:pt x="27" y="0"/>
                      <a:pt x="18" y="39"/>
                      <a:pt x="8" y="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66" name="Freeform 131"/>
              <p:cNvSpPr/>
              <p:nvPr/>
            </p:nvSpPr>
            <p:spPr bwMode="auto">
              <a:xfrm>
                <a:off x="3685237" y="2409289"/>
                <a:ext cx="45292" cy="34717"/>
              </a:xfrm>
              <a:custGeom>
                <a:avLst/>
                <a:gdLst/>
                <a:ahLst/>
                <a:cxnLst>
                  <a:cxn ang="0">
                    <a:pos x="2" y="11"/>
                  </a:cxn>
                  <a:cxn ang="0">
                    <a:pos x="26" y="0"/>
                  </a:cxn>
                  <a:cxn ang="0">
                    <a:pos x="31" y="7"/>
                  </a:cxn>
                  <a:cxn ang="0">
                    <a:pos x="11" y="27"/>
                  </a:cxn>
                  <a:cxn ang="0">
                    <a:pos x="2" y="18"/>
                  </a:cxn>
                  <a:cxn ang="0">
                    <a:pos x="2" y="11"/>
                  </a:cxn>
                </a:cxnLst>
                <a:rect l="0" t="0" r="r" b="b"/>
                <a:pathLst>
                  <a:path w="31" h="27">
                    <a:moveTo>
                      <a:pt x="2" y="11"/>
                    </a:moveTo>
                    <a:cubicBezTo>
                      <a:pt x="5" y="11"/>
                      <a:pt x="20" y="0"/>
                      <a:pt x="26" y="0"/>
                    </a:cubicBezTo>
                    <a:cubicBezTo>
                      <a:pt x="28" y="0"/>
                      <a:pt x="31" y="4"/>
                      <a:pt x="31" y="7"/>
                    </a:cubicBezTo>
                    <a:cubicBezTo>
                      <a:pt x="31" y="13"/>
                      <a:pt x="18" y="27"/>
                      <a:pt x="11" y="27"/>
                    </a:cubicBezTo>
                    <a:cubicBezTo>
                      <a:pt x="5" y="27"/>
                      <a:pt x="2" y="24"/>
                      <a:pt x="2" y="18"/>
                    </a:cubicBezTo>
                    <a:cubicBezTo>
                      <a:pt x="2" y="15"/>
                      <a:pt x="0" y="11"/>
                      <a:pt x="2" y="1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67" name="Freeform 132"/>
              <p:cNvSpPr/>
              <p:nvPr/>
            </p:nvSpPr>
            <p:spPr bwMode="auto">
              <a:xfrm>
                <a:off x="3488392" y="2354056"/>
                <a:ext cx="214266" cy="372421"/>
              </a:xfrm>
              <a:custGeom>
                <a:avLst/>
                <a:gdLst/>
                <a:ahLst/>
                <a:cxnLst>
                  <a:cxn ang="0">
                    <a:pos x="12" y="172"/>
                  </a:cxn>
                  <a:cxn ang="0">
                    <a:pos x="21" y="152"/>
                  </a:cxn>
                  <a:cxn ang="0">
                    <a:pos x="25" y="147"/>
                  </a:cxn>
                  <a:cxn ang="0">
                    <a:pos x="15" y="119"/>
                  </a:cxn>
                  <a:cxn ang="0">
                    <a:pos x="8" y="109"/>
                  </a:cxn>
                  <a:cxn ang="0">
                    <a:pos x="8" y="105"/>
                  </a:cxn>
                  <a:cxn ang="0">
                    <a:pos x="8" y="106"/>
                  </a:cxn>
                  <a:cxn ang="0">
                    <a:pos x="12" y="96"/>
                  </a:cxn>
                  <a:cxn ang="0">
                    <a:pos x="9" y="77"/>
                  </a:cxn>
                  <a:cxn ang="0">
                    <a:pos x="0" y="65"/>
                  </a:cxn>
                  <a:cxn ang="0">
                    <a:pos x="8" y="47"/>
                  </a:cxn>
                  <a:cxn ang="0">
                    <a:pos x="19" y="43"/>
                  </a:cxn>
                  <a:cxn ang="0">
                    <a:pos x="45" y="19"/>
                  </a:cxn>
                  <a:cxn ang="0">
                    <a:pos x="47" y="19"/>
                  </a:cxn>
                  <a:cxn ang="0">
                    <a:pos x="50" y="24"/>
                  </a:cxn>
                  <a:cxn ang="0">
                    <a:pos x="52" y="20"/>
                  </a:cxn>
                  <a:cxn ang="0">
                    <a:pos x="52" y="9"/>
                  </a:cxn>
                  <a:cxn ang="0">
                    <a:pos x="64" y="6"/>
                  </a:cxn>
                  <a:cxn ang="0">
                    <a:pos x="78" y="6"/>
                  </a:cxn>
                  <a:cxn ang="0">
                    <a:pos x="96" y="0"/>
                  </a:cxn>
                  <a:cxn ang="0">
                    <a:pos x="115" y="5"/>
                  </a:cxn>
                  <a:cxn ang="0">
                    <a:pos x="130" y="22"/>
                  </a:cxn>
                  <a:cxn ang="0">
                    <a:pos x="100" y="58"/>
                  </a:cxn>
                  <a:cxn ang="0">
                    <a:pos x="104" y="64"/>
                  </a:cxn>
                  <a:cxn ang="0">
                    <a:pos x="129" y="93"/>
                  </a:cxn>
                  <a:cxn ang="0">
                    <a:pos x="147" y="134"/>
                  </a:cxn>
                  <a:cxn ang="0">
                    <a:pos x="142" y="156"/>
                  </a:cxn>
                  <a:cxn ang="0">
                    <a:pos x="115" y="170"/>
                  </a:cxn>
                  <a:cxn ang="0">
                    <a:pos x="105" y="180"/>
                  </a:cxn>
                  <a:cxn ang="0">
                    <a:pos x="104" y="176"/>
                  </a:cxn>
                  <a:cxn ang="0">
                    <a:pos x="104" y="181"/>
                  </a:cxn>
                  <a:cxn ang="0">
                    <a:pos x="93" y="192"/>
                  </a:cxn>
                  <a:cxn ang="0">
                    <a:pos x="90" y="183"/>
                  </a:cxn>
                  <a:cxn ang="0">
                    <a:pos x="91" y="177"/>
                  </a:cxn>
                  <a:cxn ang="0">
                    <a:pos x="88" y="170"/>
                  </a:cxn>
                  <a:cxn ang="0">
                    <a:pos x="73" y="161"/>
                  </a:cxn>
                  <a:cxn ang="0">
                    <a:pos x="63" y="149"/>
                  </a:cxn>
                  <a:cxn ang="0">
                    <a:pos x="43" y="141"/>
                  </a:cxn>
                  <a:cxn ang="0">
                    <a:pos x="41" y="135"/>
                  </a:cxn>
                  <a:cxn ang="0">
                    <a:pos x="30" y="129"/>
                  </a:cxn>
                  <a:cxn ang="0">
                    <a:pos x="27" y="134"/>
                  </a:cxn>
                  <a:cxn ang="0">
                    <a:pos x="29" y="142"/>
                  </a:cxn>
                  <a:cxn ang="0">
                    <a:pos x="16" y="171"/>
                  </a:cxn>
                  <a:cxn ang="0">
                    <a:pos x="31" y="192"/>
                  </a:cxn>
                  <a:cxn ang="0">
                    <a:pos x="30" y="192"/>
                  </a:cxn>
                  <a:cxn ang="0">
                    <a:pos x="35" y="206"/>
                  </a:cxn>
                  <a:cxn ang="0">
                    <a:pos x="73" y="243"/>
                  </a:cxn>
                  <a:cxn ang="0">
                    <a:pos x="71" y="251"/>
                  </a:cxn>
                  <a:cxn ang="0">
                    <a:pos x="80" y="267"/>
                  </a:cxn>
                  <a:cxn ang="0">
                    <a:pos x="84" y="280"/>
                  </a:cxn>
                  <a:cxn ang="0">
                    <a:pos x="78" y="280"/>
                  </a:cxn>
                  <a:cxn ang="0">
                    <a:pos x="75" y="282"/>
                  </a:cxn>
                  <a:cxn ang="0">
                    <a:pos x="68" y="278"/>
                  </a:cxn>
                  <a:cxn ang="0">
                    <a:pos x="37" y="246"/>
                  </a:cxn>
                  <a:cxn ang="0">
                    <a:pos x="27" y="214"/>
                  </a:cxn>
                  <a:cxn ang="0">
                    <a:pos x="14" y="192"/>
                  </a:cxn>
                  <a:cxn ang="0">
                    <a:pos x="8" y="192"/>
                  </a:cxn>
                  <a:cxn ang="0">
                    <a:pos x="8" y="189"/>
                  </a:cxn>
                  <a:cxn ang="0">
                    <a:pos x="10" y="172"/>
                  </a:cxn>
                  <a:cxn ang="0">
                    <a:pos x="11" y="172"/>
                  </a:cxn>
                  <a:cxn ang="0">
                    <a:pos x="12" y="172"/>
                  </a:cxn>
                </a:cxnLst>
                <a:rect l="0" t="0" r="r" b="b"/>
                <a:pathLst>
                  <a:path w="147" h="282">
                    <a:moveTo>
                      <a:pt x="12" y="172"/>
                    </a:moveTo>
                    <a:cubicBezTo>
                      <a:pt x="16" y="165"/>
                      <a:pt x="17" y="160"/>
                      <a:pt x="21" y="152"/>
                    </a:cubicBezTo>
                    <a:cubicBezTo>
                      <a:pt x="22" y="150"/>
                      <a:pt x="25" y="149"/>
                      <a:pt x="25" y="147"/>
                    </a:cubicBezTo>
                    <a:cubicBezTo>
                      <a:pt x="25" y="143"/>
                      <a:pt x="19" y="123"/>
                      <a:pt x="15" y="119"/>
                    </a:cubicBezTo>
                    <a:cubicBezTo>
                      <a:pt x="12" y="116"/>
                      <a:pt x="8" y="114"/>
                      <a:pt x="8" y="109"/>
                    </a:cubicBezTo>
                    <a:cubicBezTo>
                      <a:pt x="8" y="108"/>
                      <a:pt x="8" y="107"/>
                      <a:pt x="8" y="105"/>
                    </a:cubicBezTo>
                    <a:cubicBezTo>
                      <a:pt x="8" y="106"/>
                      <a:pt x="8" y="106"/>
                      <a:pt x="8" y="106"/>
                    </a:cubicBezTo>
                    <a:cubicBezTo>
                      <a:pt x="9" y="105"/>
                      <a:pt x="12" y="100"/>
                      <a:pt x="12" y="96"/>
                    </a:cubicBezTo>
                    <a:cubicBezTo>
                      <a:pt x="12" y="91"/>
                      <a:pt x="12" y="82"/>
                      <a:pt x="9" y="77"/>
                    </a:cubicBezTo>
                    <a:cubicBezTo>
                      <a:pt x="6" y="73"/>
                      <a:pt x="0" y="73"/>
                      <a:pt x="0" y="65"/>
                    </a:cubicBezTo>
                    <a:cubicBezTo>
                      <a:pt x="0" y="57"/>
                      <a:pt x="3" y="51"/>
                      <a:pt x="8" y="47"/>
                    </a:cubicBezTo>
                    <a:cubicBezTo>
                      <a:pt x="10" y="44"/>
                      <a:pt x="15" y="45"/>
                      <a:pt x="19" y="43"/>
                    </a:cubicBezTo>
                    <a:cubicBezTo>
                      <a:pt x="29" y="36"/>
                      <a:pt x="36" y="33"/>
                      <a:pt x="45" y="19"/>
                    </a:cubicBezTo>
                    <a:cubicBezTo>
                      <a:pt x="47" y="19"/>
                      <a:pt x="47" y="19"/>
                      <a:pt x="47" y="19"/>
                    </a:cubicBezTo>
                    <a:cubicBezTo>
                      <a:pt x="47" y="23"/>
                      <a:pt x="49" y="24"/>
                      <a:pt x="50" y="24"/>
                    </a:cubicBezTo>
                    <a:cubicBezTo>
                      <a:pt x="51" y="24"/>
                      <a:pt x="52" y="22"/>
                      <a:pt x="52" y="20"/>
                    </a:cubicBezTo>
                    <a:cubicBezTo>
                      <a:pt x="52" y="16"/>
                      <a:pt x="52" y="13"/>
                      <a:pt x="52" y="9"/>
                    </a:cubicBezTo>
                    <a:cubicBezTo>
                      <a:pt x="52" y="9"/>
                      <a:pt x="62" y="6"/>
                      <a:pt x="64" y="6"/>
                    </a:cubicBezTo>
                    <a:cubicBezTo>
                      <a:pt x="78" y="6"/>
                      <a:pt x="78" y="6"/>
                      <a:pt x="78" y="6"/>
                    </a:cubicBezTo>
                    <a:cubicBezTo>
                      <a:pt x="84" y="9"/>
                      <a:pt x="89" y="0"/>
                      <a:pt x="96" y="0"/>
                    </a:cubicBezTo>
                    <a:cubicBezTo>
                      <a:pt x="103" y="0"/>
                      <a:pt x="107" y="5"/>
                      <a:pt x="115" y="5"/>
                    </a:cubicBezTo>
                    <a:cubicBezTo>
                      <a:pt x="115" y="16"/>
                      <a:pt x="123" y="20"/>
                      <a:pt x="130" y="22"/>
                    </a:cubicBezTo>
                    <a:cubicBezTo>
                      <a:pt x="121" y="36"/>
                      <a:pt x="100" y="39"/>
                      <a:pt x="100" y="58"/>
                    </a:cubicBezTo>
                    <a:cubicBezTo>
                      <a:pt x="100" y="62"/>
                      <a:pt x="102" y="63"/>
                      <a:pt x="104" y="64"/>
                    </a:cubicBezTo>
                    <a:cubicBezTo>
                      <a:pt x="114" y="74"/>
                      <a:pt x="118" y="86"/>
                      <a:pt x="129" y="93"/>
                    </a:cubicBezTo>
                    <a:cubicBezTo>
                      <a:pt x="140" y="100"/>
                      <a:pt x="147" y="119"/>
                      <a:pt x="147" y="134"/>
                    </a:cubicBezTo>
                    <a:cubicBezTo>
                      <a:pt x="147" y="144"/>
                      <a:pt x="142" y="148"/>
                      <a:pt x="142" y="156"/>
                    </a:cubicBezTo>
                    <a:cubicBezTo>
                      <a:pt x="127" y="160"/>
                      <a:pt x="126" y="164"/>
                      <a:pt x="115" y="170"/>
                    </a:cubicBezTo>
                    <a:cubicBezTo>
                      <a:pt x="109" y="173"/>
                      <a:pt x="110" y="180"/>
                      <a:pt x="105" y="180"/>
                    </a:cubicBezTo>
                    <a:cubicBezTo>
                      <a:pt x="104" y="180"/>
                      <a:pt x="104" y="177"/>
                      <a:pt x="104" y="176"/>
                    </a:cubicBezTo>
                    <a:cubicBezTo>
                      <a:pt x="104" y="179"/>
                      <a:pt x="104" y="180"/>
                      <a:pt x="104" y="181"/>
                    </a:cubicBezTo>
                    <a:cubicBezTo>
                      <a:pt x="104" y="185"/>
                      <a:pt x="95" y="192"/>
                      <a:pt x="93" y="192"/>
                    </a:cubicBezTo>
                    <a:cubicBezTo>
                      <a:pt x="91" y="192"/>
                      <a:pt x="90" y="186"/>
                      <a:pt x="90" y="183"/>
                    </a:cubicBezTo>
                    <a:cubicBezTo>
                      <a:pt x="90" y="179"/>
                      <a:pt x="90" y="178"/>
                      <a:pt x="91" y="177"/>
                    </a:cubicBezTo>
                    <a:cubicBezTo>
                      <a:pt x="90" y="176"/>
                      <a:pt x="89" y="172"/>
                      <a:pt x="88" y="170"/>
                    </a:cubicBezTo>
                    <a:cubicBezTo>
                      <a:pt x="82" y="170"/>
                      <a:pt x="73" y="168"/>
                      <a:pt x="73" y="161"/>
                    </a:cubicBezTo>
                    <a:cubicBezTo>
                      <a:pt x="63" y="161"/>
                      <a:pt x="68" y="155"/>
                      <a:pt x="63" y="149"/>
                    </a:cubicBezTo>
                    <a:cubicBezTo>
                      <a:pt x="56" y="143"/>
                      <a:pt x="50" y="143"/>
                      <a:pt x="43" y="141"/>
                    </a:cubicBezTo>
                    <a:cubicBezTo>
                      <a:pt x="42" y="141"/>
                      <a:pt x="41" y="135"/>
                      <a:pt x="41" y="135"/>
                    </a:cubicBezTo>
                    <a:cubicBezTo>
                      <a:pt x="40" y="130"/>
                      <a:pt x="34" y="129"/>
                      <a:pt x="30" y="129"/>
                    </a:cubicBezTo>
                    <a:cubicBezTo>
                      <a:pt x="26" y="129"/>
                      <a:pt x="27" y="132"/>
                      <a:pt x="27" y="134"/>
                    </a:cubicBezTo>
                    <a:cubicBezTo>
                      <a:pt x="27" y="138"/>
                      <a:pt x="29" y="139"/>
                      <a:pt x="29" y="142"/>
                    </a:cubicBezTo>
                    <a:cubicBezTo>
                      <a:pt x="29" y="156"/>
                      <a:pt x="16" y="159"/>
                      <a:pt x="16" y="171"/>
                    </a:cubicBezTo>
                    <a:cubicBezTo>
                      <a:pt x="16" y="185"/>
                      <a:pt x="31" y="179"/>
                      <a:pt x="31" y="192"/>
                    </a:cubicBezTo>
                    <a:cubicBezTo>
                      <a:pt x="30" y="192"/>
                      <a:pt x="30" y="192"/>
                      <a:pt x="30" y="192"/>
                    </a:cubicBezTo>
                    <a:cubicBezTo>
                      <a:pt x="32" y="195"/>
                      <a:pt x="32" y="203"/>
                      <a:pt x="35" y="206"/>
                    </a:cubicBezTo>
                    <a:cubicBezTo>
                      <a:pt x="47" y="218"/>
                      <a:pt x="73" y="221"/>
                      <a:pt x="73" y="243"/>
                    </a:cubicBezTo>
                    <a:cubicBezTo>
                      <a:pt x="73" y="247"/>
                      <a:pt x="71" y="247"/>
                      <a:pt x="71" y="251"/>
                    </a:cubicBezTo>
                    <a:cubicBezTo>
                      <a:pt x="71" y="259"/>
                      <a:pt x="78" y="262"/>
                      <a:pt x="80" y="267"/>
                    </a:cubicBezTo>
                    <a:cubicBezTo>
                      <a:pt x="82" y="273"/>
                      <a:pt x="82" y="275"/>
                      <a:pt x="84" y="280"/>
                    </a:cubicBezTo>
                    <a:cubicBezTo>
                      <a:pt x="80" y="280"/>
                      <a:pt x="80" y="280"/>
                      <a:pt x="78" y="280"/>
                    </a:cubicBezTo>
                    <a:cubicBezTo>
                      <a:pt x="77" y="280"/>
                      <a:pt x="76" y="282"/>
                      <a:pt x="75" y="282"/>
                    </a:cubicBezTo>
                    <a:cubicBezTo>
                      <a:pt x="71" y="282"/>
                      <a:pt x="70" y="279"/>
                      <a:pt x="68" y="278"/>
                    </a:cubicBezTo>
                    <a:cubicBezTo>
                      <a:pt x="54" y="274"/>
                      <a:pt x="41" y="261"/>
                      <a:pt x="37" y="246"/>
                    </a:cubicBezTo>
                    <a:cubicBezTo>
                      <a:pt x="33" y="233"/>
                      <a:pt x="32" y="224"/>
                      <a:pt x="27" y="214"/>
                    </a:cubicBezTo>
                    <a:cubicBezTo>
                      <a:pt x="24" y="208"/>
                      <a:pt x="21" y="192"/>
                      <a:pt x="14" y="192"/>
                    </a:cubicBezTo>
                    <a:cubicBezTo>
                      <a:pt x="9" y="192"/>
                      <a:pt x="12" y="194"/>
                      <a:pt x="8" y="192"/>
                    </a:cubicBezTo>
                    <a:cubicBezTo>
                      <a:pt x="7" y="192"/>
                      <a:pt x="8" y="190"/>
                      <a:pt x="8" y="189"/>
                    </a:cubicBezTo>
                    <a:cubicBezTo>
                      <a:pt x="8" y="183"/>
                      <a:pt x="9" y="179"/>
                      <a:pt x="10" y="172"/>
                    </a:cubicBezTo>
                    <a:cubicBezTo>
                      <a:pt x="11" y="172"/>
                      <a:pt x="11" y="172"/>
                      <a:pt x="11" y="172"/>
                    </a:cubicBezTo>
                    <a:lnTo>
                      <a:pt x="12" y="17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68" name="Freeform 133"/>
              <p:cNvSpPr/>
              <p:nvPr/>
            </p:nvSpPr>
            <p:spPr bwMode="auto">
              <a:xfrm>
                <a:off x="3627752" y="2773819"/>
                <a:ext cx="29614" cy="25249"/>
              </a:xfrm>
              <a:custGeom>
                <a:avLst/>
                <a:gdLst/>
                <a:ahLst/>
                <a:cxnLst>
                  <a:cxn ang="0">
                    <a:pos x="12" y="17"/>
                  </a:cxn>
                  <a:cxn ang="0">
                    <a:pos x="9" y="11"/>
                  </a:cxn>
                  <a:cxn ang="0">
                    <a:pos x="0" y="6"/>
                  </a:cxn>
                  <a:cxn ang="0">
                    <a:pos x="9" y="0"/>
                  </a:cxn>
                  <a:cxn ang="0">
                    <a:pos x="20" y="15"/>
                  </a:cxn>
                  <a:cxn ang="0">
                    <a:pos x="21" y="19"/>
                  </a:cxn>
                  <a:cxn ang="0">
                    <a:pos x="17" y="19"/>
                  </a:cxn>
                  <a:cxn ang="0">
                    <a:pos x="12" y="17"/>
                  </a:cxn>
                </a:cxnLst>
                <a:rect l="0" t="0" r="r" b="b"/>
                <a:pathLst>
                  <a:path w="21" h="19">
                    <a:moveTo>
                      <a:pt x="12" y="17"/>
                    </a:moveTo>
                    <a:cubicBezTo>
                      <a:pt x="11" y="17"/>
                      <a:pt x="9" y="12"/>
                      <a:pt x="9" y="11"/>
                    </a:cubicBezTo>
                    <a:cubicBezTo>
                      <a:pt x="7" y="7"/>
                      <a:pt x="0" y="9"/>
                      <a:pt x="0" y="6"/>
                    </a:cubicBezTo>
                    <a:cubicBezTo>
                      <a:pt x="0" y="3"/>
                      <a:pt x="6" y="0"/>
                      <a:pt x="9" y="0"/>
                    </a:cubicBezTo>
                    <a:cubicBezTo>
                      <a:pt x="11" y="7"/>
                      <a:pt x="14" y="15"/>
                      <a:pt x="20" y="15"/>
                    </a:cubicBezTo>
                    <a:cubicBezTo>
                      <a:pt x="20" y="16"/>
                      <a:pt x="20" y="18"/>
                      <a:pt x="21" y="19"/>
                    </a:cubicBezTo>
                    <a:cubicBezTo>
                      <a:pt x="20" y="19"/>
                      <a:pt x="18" y="19"/>
                      <a:pt x="17" y="19"/>
                    </a:cubicBezTo>
                    <a:cubicBezTo>
                      <a:pt x="15" y="19"/>
                      <a:pt x="14" y="17"/>
                      <a:pt x="12" y="1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69" name="Freeform 134"/>
              <p:cNvSpPr/>
              <p:nvPr/>
            </p:nvSpPr>
            <p:spPr bwMode="auto">
              <a:xfrm>
                <a:off x="3673044" y="2792756"/>
                <a:ext cx="12194" cy="11047"/>
              </a:xfrm>
              <a:custGeom>
                <a:avLst/>
                <a:gdLst/>
                <a:ahLst/>
                <a:cxnLst>
                  <a:cxn ang="0">
                    <a:pos x="1" y="0"/>
                  </a:cxn>
                  <a:cxn ang="0">
                    <a:pos x="5" y="0"/>
                  </a:cxn>
                  <a:cxn ang="0">
                    <a:pos x="9" y="3"/>
                  </a:cxn>
                  <a:cxn ang="0">
                    <a:pos x="4" y="8"/>
                  </a:cxn>
                  <a:cxn ang="0">
                    <a:pos x="1" y="3"/>
                  </a:cxn>
                  <a:cxn ang="0">
                    <a:pos x="1" y="0"/>
                  </a:cxn>
                </a:cxnLst>
                <a:rect l="0" t="0" r="r" b="b"/>
                <a:pathLst>
                  <a:path w="9" h="8">
                    <a:moveTo>
                      <a:pt x="1" y="0"/>
                    </a:moveTo>
                    <a:cubicBezTo>
                      <a:pt x="2" y="0"/>
                      <a:pt x="4" y="0"/>
                      <a:pt x="5" y="0"/>
                    </a:cubicBezTo>
                    <a:cubicBezTo>
                      <a:pt x="6" y="0"/>
                      <a:pt x="8" y="2"/>
                      <a:pt x="9" y="3"/>
                    </a:cubicBezTo>
                    <a:cubicBezTo>
                      <a:pt x="9" y="5"/>
                      <a:pt x="7" y="8"/>
                      <a:pt x="4" y="8"/>
                    </a:cubicBezTo>
                    <a:cubicBezTo>
                      <a:pt x="1" y="8"/>
                      <a:pt x="1" y="5"/>
                      <a:pt x="1" y="3"/>
                    </a:cubicBezTo>
                    <a:cubicBezTo>
                      <a:pt x="1" y="2"/>
                      <a:pt x="0" y="0"/>
                      <a:pt x="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70" name="Freeform 135"/>
              <p:cNvSpPr/>
              <p:nvPr/>
            </p:nvSpPr>
            <p:spPr bwMode="auto">
              <a:xfrm>
                <a:off x="3511038" y="2767506"/>
                <a:ext cx="10452" cy="15780"/>
              </a:xfrm>
              <a:custGeom>
                <a:avLst/>
                <a:gdLst/>
                <a:ahLst/>
                <a:cxnLst>
                  <a:cxn ang="0">
                    <a:pos x="1" y="0"/>
                  </a:cxn>
                  <a:cxn ang="0">
                    <a:pos x="8" y="12"/>
                  </a:cxn>
                  <a:cxn ang="0">
                    <a:pos x="0" y="2"/>
                  </a:cxn>
                  <a:cxn ang="0">
                    <a:pos x="0" y="0"/>
                  </a:cxn>
                  <a:cxn ang="0">
                    <a:pos x="3" y="0"/>
                  </a:cxn>
                  <a:cxn ang="0">
                    <a:pos x="3" y="2"/>
                  </a:cxn>
                  <a:cxn ang="0">
                    <a:pos x="1" y="0"/>
                  </a:cxn>
                </a:cxnLst>
                <a:rect l="0" t="0" r="r" b="b"/>
                <a:pathLst>
                  <a:path w="8" h="12">
                    <a:moveTo>
                      <a:pt x="1" y="0"/>
                    </a:moveTo>
                    <a:cubicBezTo>
                      <a:pt x="5" y="4"/>
                      <a:pt x="8" y="7"/>
                      <a:pt x="8" y="12"/>
                    </a:cubicBezTo>
                    <a:cubicBezTo>
                      <a:pt x="5" y="12"/>
                      <a:pt x="0" y="5"/>
                      <a:pt x="0" y="2"/>
                    </a:cubicBezTo>
                    <a:cubicBezTo>
                      <a:pt x="0" y="1"/>
                      <a:pt x="0" y="1"/>
                      <a:pt x="0" y="0"/>
                    </a:cubicBezTo>
                    <a:cubicBezTo>
                      <a:pt x="3" y="0"/>
                      <a:pt x="3" y="0"/>
                      <a:pt x="3" y="0"/>
                    </a:cubicBezTo>
                    <a:cubicBezTo>
                      <a:pt x="3" y="1"/>
                      <a:pt x="3" y="2"/>
                      <a:pt x="3" y="2"/>
                    </a:cubicBezTo>
                    <a:lnTo>
                      <a:pt x="1"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71" name="Freeform 136"/>
              <p:cNvSpPr/>
              <p:nvPr/>
            </p:nvSpPr>
            <p:spPr bwMode="auto">
              <a:xfrm>
                <a:off x="3486649" y="2731212"/>
                <a:ext cx="17420" cy="15780"/>
              </a:xfrm>
              <a:custGeom>
                <a:avLst/>
                <a:gdLst/>
                <a:ahLst/>
                <a:cxnLst>
                  <a:cxn ang="0">
                    <a:pos x="2" y="0"/>
                  </a:cxn>
                  <a:cxn ang="0">
                    <a:pos x="8" y="11"/>
                  </a:cxn>
                  <a:cxn ang="0">
                    <a:pos x="0" y="1"/>
                  </a:cxn>
                  <a:cxn ang="0">
                    <a:pos x="0" y="1"/>
                  </a:cxn>
                  <a:cxn ang="0">
                    <a:pos x="2" y="0"/>
                  </a:cxn>
                </a:cxnLst>
                <a:rect l="0" t="0" r="r" b="b"/>
                <a:pathLst>
                  <a:path w="12" h="11">
                    <a:moveTo>
                      <a:pt x="2" y="0"/>
                    </a:moveTo>
                    <a:cubicBezTo>
                      <a:pt x="5" y="2"/>
                      <a:pt x="12" y="11"/>
                      <a:pt x="8" y="11"/>
                    </a:cubicBezTo>
                    <a:cubicBezTo>
                      <a:pt x="6" y="11"/>
                      <a:pt x="1" y="4"/>
                      <a:pt x="0" y="1"/>
                    </a:cubicBezTo>
                    <a:cubicBezTo>
                      <a:pt x="0" y="1"/>
                      <a:pt x="0" y="1"/>
                      <a:pt x="0" y="1"/>
                    </a:cubicBezTo>
                    <a:lnTo>
                      <a:pt x="2"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72" name="Freeform 137"/>
              <p:cNvSpPr/>
              <p:nvPr/>
            </p:nvSpPr>
            <p:spPr bwMode="auto">
              <a:xfrm>
                <a:off x="4073705" y="2163112"/>
                <a:ext cx="45292" cy="48920"/>
              </a:xfrm>
              <a:custGeom>
                <a:avLst/>
                <a:gdLst/>
                <a:ahLst/>
                <a:cxnLst>
                  <a:cxn ang="0">
                    <a:pos x="12" y="22"/>
                  </a:cxn>
                  <a:cxn ang="0">
                    <a:pos x="14" y="16"/>
                  </a:cxn>
                  <a:cxn ang="0">
                    <a:pos x="10" y="10"/>
                  </a:cxn>
                  <a:cxn ang="0">
                    <a:pos x="10" y="14"/>
                  </a:cxn>
                  <a:cxn ang="0">
                    <a:pos x="5" y="16"/>
                  </a:cxn>
                  <a:cxn ang="0">
                    <a:pos x="0" y="11"/>
                  </a:cxn>
                  <a:cxn ang="0">
                    <a:pos x="14" y="0"/>
                  </a:cxn>
                  <a:cxn ang="0">
                    <a:pos x="26" y="3"/>
                  </a:cxn>
                  <a:cxn ang="0">
                    <a:pos x="26" y="8"/>
                  </a:cxn>
                  <a:cxn ang="0">
                    <a:pos x="30" y="11"/>
                  </a:cxn>
                  <a:cxn ang="0">
                    <a:pos x="30" y="16"/>
                  </a:cxn>
                  <a:cxn ang="0">
                    <a:pos x="26" y="16"/>
                  </a:cxn>
                  <a:cxn ang="0">
                    <a:pos x="15" y="37"/>
                  </a:cxn>
                  <a:cxn ang="0">
                    <a:pos x="14" y="33"/>
                  </a:cxn>
                  <a:cxn ang="0">
                    <a:pos x="14" y="36"/>
                  </a:cxn>
                  <a:cxn ang="0">
                    <a:pos x="7" y="29"/>
                  </a:cxn>
                  <a:cxn ang="0">
                    <a:pos x="12" y="22"/>
                  </a:cxn>
                </a:cxnLst>
                <a:rect l="0" t="0" r="r" b="b"/>
                <a:pathLst>
                  <a:path w="30" h="37">
                    <a:moveTo>
                      <a:pt x="12" y="22"/>
                    </a:moveTo>
                    <a:cubicBezTo>
                      <a:pt x="14" y="16"/>
                      <a:pt x="14" y="16"/>
                      <a:pt x="14" y="16"/>
                    </a:cubicBezTo>
                    <a:cubicBezTo>
                      <a:pt x="11" y="15"/>
                      <a:pt x="11" y="12"/>
                      <a:pt x="10" y="10"/>
                    </a:cubicBezTo>
                    <a:cubicBezTo>
                      <a:pt x="10" y="11"/>
                      <a:pt x="9" y="13"/>
                      <a:pt x="10" y="14"/>
                    </a:cubicBezTo>
                    <a:cubicBezTo>
                      <a:pt x="8" y="14"/>
                      <a:pt x="6" y="16"/>
                      <a:pt x="5" y="16"/>
                    </a:cubicBezTo>
                    <a:cubicBezTo>
                      <a:pt x="3" y="16"/>
                      <a:pt x="0" y="13"/>
                      <a:pt x="0" y="11"/>
                    </a:cubicBezTo>
                    <a:cubicBezTo>
                      <a:pt x="0" y="8"/>
                      <a:pt x="13" y="0"/>
                      <a:pt x="14" y="0"/>
                    </a:cubicBezTo>
                    <a:cubicBezTo>
                      <a:pt x="18" y="0"/>
                      <a:pt x="20" y="3"/>
                      <a:pt x="26" y="3"/>
                    </a:cubicBezTo>
                    <a:cubicBezTo>
                      <a:pt x="26" y="5"/>
                      <a:pt x="25" y="8"/>
                      <a:pt x="26" y="8"/>
                    </a:cubicBezTo>
                    <a:cubicBezTo>
                      <a:pt x="30" y="11"/>
                      <a:pt x="30" y="11"/>
                      <a:pt x="30" y="11"/>
                    </a:cubicBezTo>
                    <a:cubicBezTo>
                      <a:pt x="30" y="13"/>
                      <a:pt x="29" y="14"/>
                      <a:pt x="30" y="16"/>
                    </a:cubicBezTo>
                    <a:cubicBezTo>
                      <a:pt x="29" y="16"/>
                      <a:pt x="27" y="16"/>
                      <a:pt x="26" y="16"/>
                    </a:cubicBezTo>
                    <a:cubicBezTo>
                      <a:pt x="25" y="24"/>
                      <a:pt x="21" y="37"/>
                      <a:pt x="15" y="37"/>
                    </a:cubicBezTo>
                    <a:cubicBezTo>
                      <a:pt x="14" y="37"/>
                      <a:pt x="14" y="35"/>
                      <a:pt x="14" y="33"/>
                    </a:cubicBezTo>
                    <a:cubicBezTo>
                      <a:pt x="14" y="36"/>
                      <a:pt x="14" y="36"/>
                      <a:pt x="14" y="36"/>
                    </a:cubicBezTo>
                    <a:cubicBezTo>
                      <a:pt x="10" y="36"/>
                      <a:pt x="7" y="31"/>
                      <a:pt x="7" y="29"/>
                    </a:cubicBezTo>
                    <a:cubicBezTo>
                      <a:pt x="7" y="28"/>
                      <a:pt x="12" y="22"/>
                      <a:pt x="12" y="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73" name="Freeform 138"/>
              <p:cNvSpPr/>
              <p:nvPr/>
            </p:nvSpPr>
            <p:spPr bwMode="auto">
              <a:xfrm>
                <a:off x="4125965" y="2150487"/>
                <a:ext cx="47034" cy="29984"/>
              </a:xfrm>
              <a:custGeom>
                <a:avLst/>
                <a:gdLst/>
                <a:ahLst/>
                <a:cxnLst>
                  <a:cxn ang="0">
                    <a:pos x="23" y="15"/>
                  </a:cxn>
                  <a:cxn ang="0">
                    <a:pos x="17" y="12"/>
                  </a:cxn>
                  <a:cxn ang="0">
                    <a:pos x="6" y="23"/>
                  </a:cxn>
                  <a:cxn ang="0">
                    <a:pos x="3" y="17"/>
                  </a:cxn>
                  <a:cxn ang="0">
                    <a:pos x="0" y="12"/>
                  </a:cxn>
                  <a:cxn ang="0">
                    <a:pos x="8" y="5"/>
                  </a:cxn>
                  <a:cxn ang="0">
                    <a:pos x="23" y="0"/>
                  </a:cxn>
                  <a:cxn ang="0">
                    <a:pos x="23" y="15"/>
                  </a:cxn>
                </a:cxnLst>
                <a:rect l="0" t="0" r="r" b="b"/>
                <a:pathLst>
                  <a:path w="33" h="23">
                    <a:moveTo>
                      <a:pt x="23" y="15"/>
                    </a:moveTo>
                    <a:cubicBezTo>
                      <a:pt x="20" y="15"/>
                      <a:pt x="18" y="13"/>
                      <a:pt x="17" y="12"/>
                    </a:cubicBezTo>
                    <a:cubicBezTo>
                      <a:pt x="13" y="16"/>
                      <a:pt x="12" y="23"/>
                      <a:pt x="6" y="23"/>
                    </a:cubicBezTo>
                    <a:cubicBezTo>
                      <a:pt x="4" y="23"/>
                      <a:pt x="3" y="19"/>
                      <a:pt x="3" y="17"/>
                    </a:cubicBezTo>
                    <a:cubicBezTo>
                      <a:pt x="1" y="15"/>
                      <a:pt x="0" y="14"/>
                      <a:pt x="0" y="12"/>
                    </a:cubicBezTo>
                    <a:cubicBezTo>
                      <a:pt x="0" y="12"/>
                      <a:pt x="8" y="6"/>
                      <a:pt x="8" y="5"/>
                    </a:cubicBezTo>
                    <a:cubicBezTo>
                      <a:pt x="16" y="7"/>
                      <a:pt x="17" y="0"/>
                      <a:pt x="23" y="0"/>
                    </a:cubicBezTo>
                    <a:cubicBezTo>
                      <a:pt x="33" y="0"/>
                      <a:pt x="28" y="15"/>
                      <a:pt x="23" y="1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74" name="Freeform 139"/>
              <p:cNvSpPr/>
              <p:nvPr/>
            </p:nvSpPr>
            <p:spPr bwMode="auto">
              <a:xfrm>
                <a:off x="4099834" y="2016352"/>
                <a:ext cx="203815" cy="153072"/>
              </a:xfrm>
              <a:custGeom>
                <a:avLst/>
                <a:gdLst/>
                <a:ahLst/>
                <a:cxnLst>
                  <a:cxn ang="0">
                    <a:pos x="55" y="110"/>
                  </a:cxn>
                  <a:cxn ang="0">
                    <a:pos x="55" y="107"/>
                  </a:cxn>
                  <a:cxn ang="0">
                    <a:pos x="56" y="99"/>
                  </a:cxn>
                  <a:cxn ang="0">
                    <a:pos x="43" y="95"/>
                  </a:cxn>
                  <a:cxn ang="0">
                    <a:pos x="39" y="99"/>
                  </a:cxn>
                  <a:cxn ang="0">
                    <a:pos x="29" y="100"/>
                  </a:cxn>
                  <a:cxn ang="0">
                    <a:pos x="6" y="106"/>
                  </a:cxn>
                  <a:cxn ang="0">
                    <a:pos x="0" y="104"/>
                  </a:cxn>
                  <a:cxn ang="0">
                    <a:pos x="5" y="101"/>
                  </a:cxn>
                  <a:cxn ang="0">
                    <a:pos x="30" y="84"/>
                  </a:cxn>
                  <a:cxn ang="0">
                    <a:pos x="57" y="84"/>
                  </a:cxn>
                  <a:cxn ang="0">
                    <a:pos x="72" y="70"/>
                  </a:cxn>
                  <a:cxn ang="0">
                    <a:pos x="79" y="59"/>
                  </a:cxn>
                  <a:cxn ang="0">
                    <a:pos x="77" y="64"/>
                  </a:cxn>
                  <a:cxn ang="0">
                    <a:pos x="79" y="66"/>
                  </a:cxn>
                  <a:cxn ang="0">
                    <a:pos x="92" y="60"/>
                  </a:cxn>
                  <a:cxn ang="0">
                    <a:pos x="116" y="25"/>
                  </a:cxn>
                  <a:cxn ang="0">
                    <a:pos x="114" y="19"/>
                  </a:cxn>
                  <a:cxn ang="0">
                    <a:pos x="125" y="3"/>
                  </a:cxn>
                  <a:cxn ang="0">
                    <a:pos x="130" y="4"/>
                  </a:cxn>
                  <a:cxn ang="0">
                    <a:pos x="129" y="4"/>
                  </a:cxn>
                  <a:cxn ang="0">
                    <a:pos x="128" y="0"/>
                  </a:cxn>
                  <a:cxn ang="0">
                    <a:pos x="133" y="2"/>
                  </a:cxn>
                  <a:cxn ang="0">
                    <a:pos x="134" y="11"/>
                  </a:cxn>
                  <a:cxn ang="0">
                    <a:pos x="140" y="26"/>
                  </a:cxn>
                  <a:cxn ang="0">
                    <a:pos x="134" y="40"/>
                  </a:cxn>
                  <a:cxn ang="0">
                    <a:pos x="134" y="43"/>
                  </a:cxn>
                  <a:cxn ang="0">
                    <a:pos x="130" y="44"/>
                  </a:cxn>
                  <a:cxn ang="0">
                    <a:pos x="127" y="63"/>
                  </a:cxn>
                  <a:cxn ang="0">
                    <a:pos x="122" y="76"/>
                  </a:cxn>
                  <a:cxn ang="0">
                    <a:pos x="125" y="84"/>
                  </a:cxn>
                  <a:cxn ang="0">
                    <a:pos x="114" y="93"/>
                  </a:cxn>
                  <a:cxn ang="0">
                    <a:pos x="114" y="86"/>
                  </a:cxn>
                  <a:cxn ang="0">
                    <a:pos x="102" y="96"/>
                  </a:cxn>
                  <a:cxn ang="0">
                    <a:pos x="100" y="94"/>
                  </a:cxn>
                  <a:cxn ang="0">
                    <a:pos x="96" y="94"/>
                  </a:cxn>
                  <a:cxn ang="0">
                    <a:pos x="87" y="100"/>
                  </a:cxn>
                  <a:cxn ang="0">
                    <a:pos x="74" y="92"/>
                  </a:cxn>
                  <a:cxn ang="0">
                    <a:pos x="72" y="96"/>
                  </a:cxn>
                  <a:cxn ang="0">
                    <a:pos x="76" y="103"/>
                  </a:cxn>
                  <a:cxn ang="0">
                    <a:pos x="72" y="103"/>
                  </a:cxn>
                  <a:cxn ang="0">
                    <a:pos x="61" y="115"/>
                  </a:cxn>
                  <a:cxn ang="0">
                    <a:pos x="55" y="110"/>
                  </a:cxn>
                </a:cxnLst>
                <a:rect l="0" t="0" r="r" b="b"/>
                <a:pathLst>
                  <a:path w="140" h="115">
                    <a:moveTo>
                      <a:pt x="55" y="110"/>
                    </a:moveTo>
                    <a:cubicBezTo>
                      <a:pt x="53" y="110"/>
                      <a:pt x="55" y="108"/>
                      <a:pt x="55" y="107"/>
                    </a:cubicBezTo>
                    <a:cubicBezTo>
                      <a:pt x="55" y="104"/>
                      <a:pt x="56" y="101"/>
                      <a:pt x="56" y="99"/>
                    </a:cubicBezTo>
                    <a:cubicBezTo>
                      <a:pt x="51" y="98"/>
                      <a:pt x="48" y="95"/>
                      <a:pt x="43" y="95"/>
                    </a:cubicBezTo>
                    <a:cubicBezTo>
                      <a:pt x="40" y="95"/>
                      <a:pt x="40" y="98"/>
                      <a:pt x="39" y="99"/>
                    </a:cubicBezTo>
                    <a:cubicBezTo>
                      <a:pt x="35" y="100"/>
                      <a:pt x="32" y="98"/>
                      <a:pt x="29" y="100"/>
                    </a:cubicBezTo>
                    <a:cubicBezTo>
                      <a:pt x="23" y="103"/>
                      <a:pt x="15" y="106"/>
                      <a:pt x="6" y="106"/>
                    </a:cubicBezTo>
                    <a:cubicBezTo>
                      <a:pt x="3" y="106"/>
                      <a:pt x="0" y="106"/>
                      <a:pt x="0" y="104"/>
                    </a:cubicBezTo>
                    <a:cubicBezTo>
                      <a:pt x="0" y="103"/>
                      <a:pt x="4" y="102"/>
                      <a:pt x="5" y="101"/>
                    </a:cubicBezTo>
                    <a:cubicBezTo>
                      <a:pt x="15" y="95"/>
                      <a:pt x="19" y="84"/>
                      <a:pt x="30" y="84"/>
                    </a:cubicBezTo>
                    <a:cubicBezTo>
                      <a:pt x="43" y="84"/>
                      <a:pt x="47" y="84"/>
                      <a:pt x="57" y="84"/>
                    </a:cubicBezTo>
                    <a:cubicBezTo>
                      <a:pt x="65" y="84"/>
                      <a:pt x="68" y="70"/>
                      <a:pt x="72" y="70"/>
                    </a:cubicBezTo>
                    <a:cubicBezTo>
                      <a:pt x="72" y="70"/>
                      <a:pt x="78" y="60"/>
                      <a:pt x="79" y="59"/>
                    </a:cubicBezTo>
                    <a:cubicBezTo>
                      <a:pt x="78" y="61"/>
                      <a:pt x="77" y="62"/>
                      <a:pt x="77" y="64"/>
                    </a:cubicBezTo>
                    <a:cubicBezTo>
                      <a:pt x="77" y="65"/>
                      <a:pt x="78" y="66"/>
                      <a:pt x="79" y="66"/>
                    </a:cubicBezTo>
                    <a:cubicBezTo>
                      <a:pt x="86" y="66"/>
                      <a:pt x="87" y="62"/>
                      <a:pt x="92" y="60"/>
                    </a:cubicBezTo>
                    <a:cubicBezTo>
                      <a:pt x="101" y="57"/>
                      <a:pt x="116" y="39"/>
                      <a:pt x="116" y="25"/>
                    </a:cubicBezTo>
                    <a:cubicBezTo>
                      <a:pt x="116" y="22"/>
                      <a:pt x="114" y="22"/>
                      <a:pt x="114" y="19"/>
                    </a:cubicBezTo>
                    <a:cubicBezTo>
                      <a:pt x="114" y="14"/>
                      <a:pt x="119" y="3"/>
                      <a:pt x="125" y="3"/>
                    </a:cubicBezTo>
                    <a:cubicBezTo>
                      <a:pt x="125" y="3"/>
                      <a:pt x="125" y="9"/>
                      <a:pt x="130" y="4"/>
                    </a:cubicBezTo>
                    <a:cubicBezTo>
                      <a:pt x="130" y="4"/>
                      <a:pt x="129" y="4"/>
                      <a:pt x="129" y="4"/>
                    </a:cubicBezTo>
                    <a:cubicBezTo>
                      <a:pt x="128" y="4"/>
                      <a:pt x="127" y="0"/>
                      <a:pt x="128" y="0"/>
                    </a:cubicBezTo>
                    <a:cubicBezTo>
                      <a:pt x="131" y="0"/>
                      <a:pt x="133" y="1"/>
                      <a:pt x="133" y="2"/>
                    </a:cubicBezTo>
                    <a:cubicBezTo>
                      <a:pt x="135" y="5"/>
                      <a:pt x="134" y="8"/>
                      <a:pt x="134" y="11"/>
                    </a:cubicBezTo>
                    <a:cubicBezTo>
                      <a:pt x="134" y="17"/>
                      <a:pt x="140" y="20"/>
                      <a:pt x="140" y="26"/>
                    </a:cubicBezTo>
                    <a:cubicBezTo>
                      <a:pt x="140" y="33"/>
                      <a:pt x="134" y="34"/>
                      <a:pt x="134" y="40"/>
                    </a:cubicBezTo>
                    <a:cubicBezTo>
                      <a:pt x="134" y="41"/>
                      <a:pt x="134" y="42"/>
                      <a:pt x="134" y="43"/>
                    </a:cubicBezTo>
                    <a:cubicBezTo>
                      <a:pt x="133" y="44"/>
                      <a:pt x="132" y="43"/>
                      <a:pt x="130" y="44"/>
                    </a:cubicBezTo>
                    <a:cubicBezTo>
                      <a:pt x="126" y="45"/>
                      <a:pt x="127" y="59"/>
                      <a:pt x="127" y="63"/>
                    </a:cubicBezTo>
                    <a:cubicBezTo>
                      <a:pt x="127" y="67"/>
                      <a:pt x="122" y="70"/>
                      <a:pt x="122" y="76"/>
                    </a:cubicBezTo>
                    <a:cubicBezTo>
                      <a:pt x="122" y="80"/>
                      <a:pt x="124" y="81"/>
                      <a:pt x="125" y="84"/>
                    </a:cubicBezTo>
                    <a:cubicBezTo>
                      <a:pt x="119" y="87"/>
                      <a:pt x="119" y="91"/>
                      <a:pt x="114" y="93"/>
                    </a:cubicBezTo>
                    <a:cubicBezTo>
                      <a:pt x="112" y="89"/>
                      <a:pt x="114" y="89"/>
                      <a:pt x="114" y="86"/>
                    </a:cubicBezTo>
                    <a:cubicBezTo>
                      <a:pt x="108" y="90"/>
                      <a:pt x="104" y="90"/>
                      <a:pt x="102" y="96"/>
                    </a:cubicBezTo>
                    <a:cubicBezTo>
                      <a:pt x="102" y="96"/>
                      <a:pt x="100" y="95"/>
                      <a:pt x="100" y="94"/>
                    </a:cubicBezTo>
                    <a:cubicBezTo>
                      <a:pt x="96" y="94"/>
                      <a:pt x="96" y="94"/>
                      <a:pt x="96" y="94"/>
                    </a:cubicBezTo>
                    <a:cubicBezTo>
                      <a:pt x="93" y="97"/>
                      <a:pt x="91" y="100"/>
                      <a:pt x="87" y="100"/>
                    </a:cubicBezTo>
                    <a:cubicBezTo>
                      <a:pt x="78" y="100"/>
                      <a:pt x="78" y="92"/>
                      <a:pt x="74" y="92"/>
                    </a:cubicBezTo>
                    <a:cubicBezTo>
                      <a:pt x="73" y="92"/>
                      <a:pt x="72" y="94"/>
                      <a:pt x="72" y="96"/>
                    </a:cubicBezTo>
                    <a:cubicBezTo>
                      <a:pt x="72" y="97"/>
                      <a:pt x="76" y="103"/>
                      <a:pt x="76" y="103"/>
                    </a:cubicBezTo>
                    <a:cubicBezTo>
                      <a:pt x="75" y="103"/>
                      <a:pt x="73" y="103"/>
                      <a:pt x="72" y="103"/>
                    </a:cubicBezTo>
                    <a:cubicBezTo>
                      <a:pt x="68" y="103"/>
                      <a:pt x="63" y="110"/>
                      <a:pt x="61" y="115"/>
                    </a:cubicBezTo>
                    <a:cubicBezTo>
                      <a:pt x="57" y="114"/>
                      <a:pt x="58" y="110"/>
                      <a:pt x="55" y="11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75" name="Freeform 140"/>
              <p:cNvSpPr/>
              <p:nvPr/>
            </p:nvSpPr>
            <p:spPr bwMode="auto">
              <a:xfrm>
                <a:off x="4263582" y="1934293"/>
                <a:ext cx="106263" cy="80482"/>
              </a:xfrm>
              <a:custGeom>
                <a:avLst/>
                <a:gdLst/>
                <a:ahLst/>
                <a:cxnLst>
                  <a:cxn ang="0">
                    <a:pos x="11" y="33"/>
                  </a:cxn>
                  <a:cxn ang="0">
                    <a:pos x="15" y="33"/>
                  </a:cxn>
                  <a:cxn ang="0">
                    <a:pos x="26" y="10"/>
                  </a:cxn>
                  <a:cxn ang="0">
                    <a:pos x="23" y="6"/>
                  </a:cxn>
                  <a:cxn ang="0">
                    <a:pos x="26" y="0"/>
                  </a:cxn>
                  <a:cxn ang="0">
                    <a:pos x="60" y="22"/>
                  </a:cxn>
                  <a:cxn ang="0">
                    <a:pos x="70" y="21"/>
                  </a:cxn>
                  <a:cxn ang="0">
                    <a:pos x="67" y="26"/>
                  </a:cxn>
                  <a:cxn ang="0">
                    <a:pos x="72" y="32"/>
                  </a:cxn>
                  <a:cxn ang="0">
                    <a:pos x="59" y="36"/>
                  </a:cxn>
                  <a:cxn ang="0">
                    <a:pos x="43" y="51"/>
                  </a:cxn>
                  <a:cxn ang="0">
                    <a:pos x="24" y="41"/>
                  </a:cxn>
                  <a:cxn ang="0">
                    <a:pos x="21" y="45"/>
                  </a:cxn>
                  <a:cxn ang="0">
                    <a:pos x="8" y="48"/>
                  </a:cxn>
                  <a:cxn ang="0">
                    <a:pos x="16" y="54"/>
                  </a:cxn>
                  <a:cxn ang="0">
                    <a:pos x="5" y="61"/>
                  </a:cxn>
                  <a:cxn ang="0">
                    <a:pos x="3" y="61"/>
                  </a:cxn>
                  <a:cxn ang="0">
                    <a:pos x="3" y="51"/>
                  </a:cxn>
                  <a:cxn ang="0">
                    <a:pos x="0" y="46"/>
                  </a:cxn>
                  <a:cxn ang="0">
                    <a:pos x="8" y="35"/>
                  </a:cxn>
                  <a:cxn ang="0">
                    <a:pos x="8" y="32"/>
                  </a:cxn>
                  <a:cxn ang="0">
                    <a:pos x="12" y="34"/>
                  </a:cxn>
                  <a:cxn ang="0">
                    <a:pos x="11" y="33"/>
                  </a:cxn>
                </a:cxnLst>
                <a:rect l="0" t="0" r="r" b="b"/>
                <a:pathLst>
                  <a:path w="72" h="61">
                    <a:moveTo>
                      <a:pt x="11" y="33"/>
                    </a:moveTo>
                    <a:cubicBezTo>
                      <a:pt x="12" y="33"/>
                      <a:pt x="14" y="33"/>
                      <a:pt x="15" y="33"/>
                    </a:cubicBezTo>
                    <a:cubicBezTo>
                      <a:pt x="23" y="33"/>
                      <a:pt x="26" y="16"/>
                      <a:pt x="26" y="10"/>
                    </a:cubicBezTo>
                    <a:cubicBezTo>
                      <a:pt x="26" y="8"/>
                      <a:pt x="23" y="7"/>
                      <a:pt x="23" y="6"/>
                    </a:cubicBezTo>
                    <a:cubicBezTo>
                      <a:pt x="23" y="2"/>
                      <a:pt x="25" y="1"/>
                      <a:pt x="26" y="0"/>
                    </a:cubicBezTo>
                    <a:cubicBezTo>
                      <a:pt x="38" y="8"/>
                      <a:pt x="43" y="22"/>
                      <a:pt x="60" y="22"/>
                    </a:cubicBezTo>
                    <a:cubicBezTo>
                      <a:pt x="64" y="22"/>
                      <a:pt x="67" y="19"/>
                      <a:pt x="70" y="21"/>
                    </a:cubicBezTo>
                    <a:cubicBezTo>
                      <a:pt x="69" y="23"/>
                      <a:pt x="67" y="24"/>
                      <a:pt x="67" y="26"/>
                    </a:cubicBezTo>
                    <a:cubicBezTo>
                      <a:pt x="67" y="29"/>
                      <a:pt x="71" y="32"/>
                      <a:pt x="72" y="32"/>
                    </a:cubicBezTo>
                    <a:cubicBezTo>
                      <a:pt x="68" y="35"/>
                      <a:pt x="65" y="36"/>
                      <a:pt x="59" y="36"/>
                    </a:cubicBezTo>
                    <a:cubicBezTo>
                      <a:pt x="49" y="36"/>
                      <a:pt x="46" y="46"/>
                      <a:pt x="43" y="51"/>
                    </a:cubicBezTo>
                    <a:cubicBezTo>
                      <a:pt x="36" y="47"/>
                      <a:pt x="31" y="46"/>
                      <a:pt x="24" y="41"/>
                    </a:cubicBezTo>
                    <a:cubicBezTo>
                      <a:pt x="23" y="42"/>
                      <a:pt x="21" y="43"/>
                      <a:pt x="21" y="45"/>
                    </a:cubicBezTo>
                    <a:cubicBezTo>
                      <a:pt x="15" y="45"/>
                      <a:pt x="8" y="40"/>
                      <a:pt x="8" y="48"/>
                    </a:cubicBezTo>
                    <a:cubicBezTo>
                      <a:pt x="8" y="52"/>
                      <a:pt x="14" y="52"/>
                      <a:pt x="16" y="54"/>
                    </a:cubicBezTo>
                    <a:cubicBezTo>
                      <a:pt x="12" y="59"/>
                      <a:pt x="9" y="57"/>
                      <a:pt x="5" y="61"/>
                    </a:cubicBezTo>
                    <a:cubicBezTo>
                      <a:pt x="3" y="61"/>
                      <a:pt x="3" y="61"/>
                      <a:pt x="3" y="61"/>
                    </a:cubicBezTo>
                    <a:cubicBezTo>
                      <a:pt x="3" y="58"/>
                      <a:pt x="3" y="51"/>
                      <a:pt x="3" y="51"/>
                    </a:cubicBezTo>
                    <a:cubicBezTo>
                      <a:pt x="3" y="49"/>
                      <a:pt x="0" y="48"/>
                      <a:pt x="0" y="46"/>
                    </a:cubicBezTo>
                    <a:cubicBezTo>
                      <a:pt x="0" y="41"/>
                      <a:pt x="8" y="38"/>
                      <a:pt x="8" y="35"/>
                    </a:cubicBezTo>
                    <a:cubicBezTo>
                      <a:pt x="8" y="32"/>
                      <a:pt x="8" y="32"/>
                      <a:pt x="8" y="32"/>
                    </a:cubicBezTo>
                    <a:cubicBezTo>
                      <a:pt x="9" y="32"/>
                      <a:pt x="10" y="33"/>
                      <a:pt x="12" y="34"/>
                    </a:cubicBezTo>
                    <a:lnTo>
                      <a:pt x="11" y="3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76" name="Freeform 141"/>
              <p:cNvSpPr/>
              <p:nvPr/>
            </p:nvSpPr>
            <p:spPr bwMode="auto">
              <a:xfrm>
                <a:off x="4368102" y="1953229"/>
                <a:ext cx="17420" cy="14203"/>
              </a:xfrm>
              <a:custGeom>
                <a:avLst/>
                <a:gdLst/>
                <a:ahLst/>
                <a:cxnLst>
                  <a:cxn ang="0">
                    <a:pos x="10" y="0"/>
                  </a:cxn>
                  <a:cxn ang="0">
                    <a:pos x="12" y="2"/>
                  </a:cxn>
                  <a:cxn ang="0">
                    <a:pos x="1" y="11"/>
                  </a:cxn>
                  <a:cxn ang="0">
                    <a:pos x="1" y="7"/>
                  </a:cxn>
                  <a:cxn ang="0">
                    <a:pos x="11" y="0"/>
                  </a:cxn>
                  <a:cxn ang="0">
                    <a:pos x="10" y="0"/>
                  </a:cxn>
                </a:cxnLst>
                <a:rect l="0" t="0" r="r" b="b"/>
                <a:pathLst>
                  <a:path w="12" h="11">
                    <a:moveTo>
                      <a:pt x="10" y="0"/>
                    </a:moveTo>
                    <a:cubicBezTo>
                      <a:pt x="12" y="2"/>
                      <a:pt x="12" y="2"/>
                      <a:pt x="12" y="2"/>
                    </a:cubicBezTo>
                    <a:cubicBezTo>
                      <a:pt x="10" y="4"/>
                      <a:pt x="5" y="11"/>
                      <a:pt x="1" y="11"/>
                    </a:cubicBezTo>
                    <a:cubicBezTo>
                      <a:pt x="0" y="11"/>
                      <a:pt x="0" y="8"/>
                      <a:pt x="1" y="7"/>
                    </a:cubicBezTo>
                    <a:cubicBezTo>
                      <a:pt x="3" y="4"/>
                      <a:pt x="8" y="0"/>
                      <a:pt x="11" y="0"/>
                    </a:cubicBezTo>
                    <a:lnTo>
                      <a:pt x="1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77" name="Freeform 142"/>
              <p:cNvSpPr/>
              <p:nvPr/>
            </p:nvSpPr>
            <p:spPr bwMode="auto">
              <a:xfrm>
                <a:off x="4402942" y="1932715"/>
                <a:ext cx="24388" cy="15780"/>
              </a:xfrm>
              <a:custGeom>
                <a:avLst/>
                <a:gdLst/>
                <a:ahLst/>
                <a:cxnLst>
                  <a:cxn ang="0">
                    <a:pos x="17" y="3"/>
                  </a:cxn>
                  <a:cxn ang="0">
                    <a:pos x="1" y="12"/>
                  </a:cxn>
                  <a:cxn ang="0">
                    <a:pos x="1" y="10"/>
                  </a:cxn>
                  <a:cxn ang="0">
                    <a:pos x="10" y="0"/>
                  </a:cxn>
                  <a:cxn ang="0">
                    <a:pos x="17" y="0"/>
                  </a:cxn>
                  <a:cxn ang="0">
                    <a:pos x="17" y="3"/>
                  </a:cxn>
                </a:cxnLst>
                <a:rect l="0" t="0" r="r" b="b"/>
                <a:pathLst>
                  <a:path w="17" h="12">
                    <a:moveTo>
                      <a:pt x="17" y="3"/>
                    </a:moveTo>
                    <a:cubicBezTo>
                      <a:pt x="7" y="3"/>
                      <a:pt x="7" y="12"/>
                      <a:pt x="1" y="12"/>
                    </a:cubicBezTo>
                    <a:cubicBezTo>
                      <a:pt x="0" y="12"/>
                      <a:pt x="1" y="10"/>
                      <a:pt x="1" y="10"/>
                    </a:cubicBezTo>
                    <a:cubicBezTo>
                      <a:pt x="1" y="10"/>
                      <a:pt x="5" y="0"/>
                      <a:pt x="10" y="0"/>
                    </a:cubicBezTo>
                    <a:cubicBezTo>
                      <a:pt x="13" y="0"/>
                      <a:pt x="15" y="0"/>
                      <a:pt x="17" y="0"/>
                    </a:cubicBezTo>
                    <a:lnTo>
                      <a:pt x="17" y="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78" name="Freeform 143"/>
              <p:cNvSpPr/>
              <p:nvPr/>
            </p:nvSpPr>
            <p:spPr bwMode="auto">
              <a:xfrm>
                <a:off x="4446494" y="1915356"/>
                <a:ext cx="13936" cy="11047"/>
              </a:xfrm>
              <a:custGeom>
                <a:avLst/>
                <a:gdLst/>
                <a:ahLst/>
                <a:cxnLst>
                  <a:cxn ang="0">
                    <a:pos x="1" y="6"/>
                  </a:cxn>
                  <a:cxn ang="0">
                    <a:pos x="2" y="3"/>
                  </a:cxn>
                  <a:cxn ang="0">
                    <a:pos x="9" y="0"/>
                  </a:cxn>
                  <a:cxn ang="0">
                    <a:pos x="1" y="9"/>
                  </a:cxn>
                  <a:cxn ang="0">
                    <a:pos x="1" y="6"/>
                  </a:cxn>
                </a:cxnLst>
                <a:rect l="0" t="0" r="r" b="b"/>
                <a:pathLst>
                  <a:path w="9" h="9">
                    <a:moveTo>
                      <a:pt x="1" y="6"/>
                    </a:moveTo>
                    <a:cubicBezTo>
                      <a:pt x="3" y="6"/>
                      <a:pt x="1" y="4"/>
                      <a:pt x="2" y="3"/>
                    </a:cubicBezTo>
                    <a:cubicBezTo>
                      <a:pt x="3" y="0"/>
                      <a:pt x="8" y="0"/>
                      <a:pt x="9" y="0"/>
                    </a:cubicBezTo>
                    <a:cubicBezTo>
                      <a:pt x="8" y="3"/>
                      <a:pt x="5" y="9"/>
                      <a:pt x="1" y="9"/>
                    </a:cubicBezTo>
                    <a:cubicBezTo>
                      <a:pt x="0" y="9"/>
                      <a:pt x="0" y="6"/>
                      <a:pt x="1"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79" name="Freeform 144"/>
              <p:cNvSpPr/>
              <p:nvPr/>
            </p:nvSpPr>
            <p:spPr bwMode="auto">
              <a:xfrm>
                <a:off x="4298422" y="1737036"/>
                <a:ext cx="52260" cy="183054"/>
              </a:xfrm>
              <a:custGeom>
                <a:avLst/>
                <a:gdLst/>
                <a:ahLst/>
                <a:cxnLst>
                  <a:cxn ang="0">
                    <a:pos x="26" y="84"/>
                  </a:cxn>
                  <a:cxn ang="0">
                    <a:pos x="13" y="109"/>
                  </a:cxn>
                  <a:cxn ang="0">
                    <a:pos x="26" y="132"/>
                  </a:cxn>
                  <a:cxn ang="0">
                    <a:pos x="25" y="132"/>
                  </a:cxn>
                  <a:cxn ang="0">
                    <a:pos x="20" y="128"/>
                  </a:cxn>
                  <a:cxn ang="0">
                    <a:pos x="16" y="128"/>
                  </a:cxn>
                  <a:cxn ang="0">
                    <a:pos x="5" y="138"/>
                  </a:cxn>
                  <a:cxn ang="0">
                    <a:pos x="5" y="125"/>
                  </a:cxn>
                  <a:cxn ang="0">
                    <a:pos x="7" y="105"/>
                  </a:cxn>
                  <a:cxn ang="0">
                    <a:pos x="4" y="93"/>
                  </a:cxn>
                  <a:cxn ang="0">
                    <a:pos x="7" y="79"/>
                  </a:cxn>
                  <a:cxn ang="0">
                    <a:pos x="7" y="53"/>
                  </a:cxn>
                  <a:cxn ang="0">
                    <a:pos x="0" y="37"/>
                  </a:cxn>
                  <a:cxn ang="0">
                    <a:pos x="9" y="15"/>
                  </a:cxn>
                  <a:cxn ang="0">
                    <a:pos x="11" y="9"/>
                  </a:cxn>
                  <a:cxn ang="0">
                    <a:pos x="11" y="0"/>
                  </a:cxn>
                  <a:cxn ang="0">
                    <a:pos x="14" y="0"/>
                  </a:cxn>
                  <a:cxn ang="0">
                    <a:pos x="19" y="20"/>
                  </a:cxn>
                  <a:cxn ang="0">
                    <a:pos x="21" y="37"/>
                  </a:cxn>
                  <a:cxn ang="0">
                    <a:pos x="21" y="47"/>
                  </a:cxn>
                  <a:cxn ang="0">
                    <a:pos x="24" y="59"/>
                  </a:cxn>
                  <a:cxn ang="0">
                    <a:pos x="36" y="90"/>
                  </a:cxn>
                  <a:cxn ang="0">
                    <a:pos x="26" y="84"/>
                  </a:cxn>
                </a:cxnLst>
                <a:rect l="0" t="0" r="r" b="b"/>
                <a:pathLst>
                  <a:path w="36" h="138">
                    <a:moveTo>
                      <a:pt x="26" y="84"/>
                    </a:moveTo>
                    <a:cubicBezTo>
                      <a:pt x="15" y="84"/>
                      <a:pt x="13" y="98"/>
                      <a:pt x="13" y="109"/>
                    </a:cubicBezTo>
                    <a:cubicBezTo>
                      <a:pt x="13" y="120"/>
                      <a:pt x="22" y="124"/>
                      <a:pt x="26" y="132"/>
                    </a:cubicBezTo>
                    <a:cubicBezTo>
                      <a:pt x="26" y="132"/>
                      <a:pt x="25" y="132"/>
                      <a:pt x="25" y="132"/>
                    </a:cubicBezTo>
                    <a:cubicBezTo>
                      <a:pt x="23" y="133"/>
                      <a:pt x="21" y="130"/>
                      <a:pt x="20" y="128"/>
                    </a:cubicBezTo>
                    <a:cubicBezTo>
                      <a:pt x="19" y="128"/>
                      <a:pt x="17" y="128"/>
                      <a:pt x="16" y="128"/>
                    </a:cubicBezTo>
                    <a:cubicBezTo>
                      <a:pt x="11" y="128"/>
                      <a:pt x="11" y="138"/>
                      <a:pt x="5" y="138"/>
                    </a:cubicBezTo>
                    <a:cubicBezTo>
                      <a:pt x="4" y="138"/>
                      <a:pt x="5" y="127"/>
                      <a:pt x="5" y="125"/>
                    </a:cubicBezTo>
                    <a:cubicBezTo>
                      <a:pt x="5" y="117"/>
                      <a:pt x="7" y="112"/>
                      <a:pt x="7" y="105"/>
                    </a:cubicBezTo>
                    <a:cubicBezTo>
                      <a:pt x="7" y="99"/>
                      <a:pt x="4" y="98"/>
                      <a:pt x="4" y="93"/>
                    </a:cubicBezTo>
                    <a:cubicBezTo>
                      <a:pt x="4" y="86"/>
                      <a:pt x="7" y="84"/>
                      <a:pt x="7" y="79"/>
                    </a:cubicBezTo>
                    <a:cubicBezTo>
                      <a:pt x="7" y="68"/>
                      <a:pt x="7" y="64"/>
                      <a:pt x="7" y="53"/>
                    </a:cubicBezTo>
                    <a:cubicBezTo>
                      <a:pt x="7" y="46"/>
                      <a:pt x="0" y="44"/>
                      <a:pt x="0" y="37"/>
                    </a:cubicBezTo>
                    <a:cubicBezTo>
                      <a:pt x="0" y="28"/>
                      <a:pt x="3" y="16"/>
                      <a:pt x="9" y="15"/>
                    </a:cubicBezTo>
                    <a:cubicBezTo>
                      <a:pt x="9" y="12"/>
                      <a:pt x="11" y="11"/>
                      <a:pt x="11" y="9"/>
                    </a:cubicBezTo>
                    <a:cubicBezTo>
                      <a:pt x="11" y="4"/>
                      <a:pt x="11" y="3"/>
                      <a:pt x="11" y="0"/>
                    </a:cubicBezTo>
                    <a:cubicBezTo>
                      <a:pt x="12" y="0"/>
                      <a:pt x="13" y="0"/>
                      <a:pt x="14" y="0"/>
                    </a:cubicBezTo>
                    <a:cubicBezTo>
                      <a:pt x="14" y="8"/>
                      <a:pt x="18" y="14"/>
                      <a:pt x="19" y="20"/>
                    </a:cubicBezTo>
                    <a:cubicBezTo>
                      <a:pt x="21" y="26"/>
                      <a:pt x="18" y="30"/>
                      <a:pt x="21" y="37"/>
                    </a:cubicBezTo>
                    <a:cubicBezTo>
                      <a:pt x="21" y="47"/>
                      <a:pt x="21" y="47"/>
                      <a:pt x="21" y="47"/>
                    </a:cubicBezTo>
                    <a:cubicBezTo>
                      <a:pt x="20" y="52"/>
                      <a:pt x="23" y="57"/>
                      <a:pt x="24" y="59"/>
                    </a:cubicBezTo>
                    <a:cubicBezTo>
                      <a:pt x="27" y="70"/>
                      <a:pt x="33" y="79"/>
                      <a:pt x="36" y="90"/>
                    </a:cubicBezTo>
                    <a:cubicBezTo>
                      <a:pt x="34" y="86"/>
                      <a:pt x="30" y="84"/>
                      <a:pt x="26" y="8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80" name="Freeform 145"/>
              <p:cNvSpPr/>
              <p:nvPr/>
            </p:nvSpPr>
            <p:spPr bwMode="auto">
              <a:xfrm>
                <a:off x="2640036" y="1104236"/>
                <a:ext cx="320528" cy="213038"/>
              </a:xfrm>
              <a:custGeom>
                <a:avLst/>
                <a:gdLst/>
                <a:ahLst/>
                <a:cxnLst>
                  <a:cxn ang="0">
                    <a:pos x="76" y="161"/>
                  </a:cxn>
                  <a:cxn ang="0">
                    <a:pos x="50" y="131"/>
                  </a:cxn>
                  <a:cxn ang="0">
                    <a:pos x="103" y="67"/>
                  </a:cxn>
                  <a:cxn ang="0">
                    <a:pos x="125" y="55"/>
                  </a:cxn>
                  <a:cxn ang="0">
                    <a:pos x="134" y="45"/>
                  </a:cxn>
                  <a:cxn ang="0">
                    <a:pos x="175" y="34"/>
                  </a:cxn>
                  <a:cxn ang="0">
                    <a:pos x="220" y="11"/>
                  </a:cxn>
                  <a:cxn ang="0">
                    <a:pos x="203" y="0"/>
                  </a:cxn>
                  <a:cxn ang="0">
                    <a:pos x="136" y="25"/>
                  </a:cxn>
                  <a:cxn ang="0">
                    <a:pos x="123" y="19"/>
                  </a:cxn>
                  <a:cxn ang="0">
                    <a:pos x="109" y="25"/>
                  </a:cxn>
                  <a:cxn ang="0">
                    <a:pos x="69" y="46"/>
                  </a:cxn>
                  <a:cxn ang="0">
                    <a:pos x="52" y="49"/>
                  </a:cxn>
                  <a:cxn ang="0">
                    <a:pos x="47" y="53"/>
                  </a:cxn>
                  <a:cxn ang="0">
                    <a:pos x="50" y="61"/>
                  </a:cxn>
                  <a:cxn ang="0">
                    <a:pos x="27" y="88"/>
                  </a:cxn>
                  <a:cxn ang="0">
                    <a:pos x="34" y="98"/>
                  </a:cxn>
                  <a:cxn ang="0">
                    <a:pos x="13" y="110"/>
                  </a:cxn>
                  <a:cxn ang="0">
                    <a:pos x="13" y="117"/>
                  </a:cxn>
                  <a:cxn ang="0">
                    <a:pos x="0" y="134"/>
                  </a:cxn>
                  <a:cxn ang="0">
                    <a:pos x="8" y="143"/>
                  </a:cxn>
                  <a:cxn ang="0">
                    <a:pos x="21" y="143"/>
                  </a:cxn>
                  <a:cxn ang="0">
                    <a:pos x="27" y="158"/>
                  </a:cxn>
                  <a:cxn ang="0">
                    <a:pos x="39" y="158"/>
                  </a:cxn>
                  <a:cxn ang="0">
                    <a:pos x="42" y="161"/>
                  </a:cxn>
                  <a:cxn ang="0">
                    <a:pos x="76" y="161"/>
                  </a:cxn>
                  <a:cxn ang="0">
                    <a:pos x="72" y="156"/>
                  </a:cxn>
                  <a:cxn ang="0">
                    <a:pos x="76" y="161"/>
                  </a:cxn>
                </a:cxnLst>
                <a:rect l="0" t="0" r="r" b="b"/>
                <a:pathLst>
                  <a:path w="220" h="161">
                    <a:moveTo>
                      <a:pt x="76" y="161"/>
                    </a:moveTo>
                    <a:cubicBezTo>
                      <a:pt x="66" y="151"/>
                      <a:pt x="50" y="147"/>
                      <a:pt x="50" y="131"/>
                    </a:cubicBezTo>
                    <a:cubicBezTo>
                      <a:pt x="50" y="102"/>
                      <a:pt x="81" y="73"/>
                      <a:pt x="103" y="67"/>
                    </a:cubicBezTo>
                    <a:cubicBezTo>
                      <a:pt x="111" y="64"/>
                      <a:pt x="113" y="55"/>
                      <a:pt x="125" y="55"/>
                    </a:cubicBezTo>
                    <a:cubicBezTo>
                      <a:pt x="130" y="55"/>
                      <a:pt x="132" y="46"/>
                      <a:pt x="134" y="45"/>
                    </a:cubicBezTo>
                    <a:cubicBezTo>
                      <a:pt x="149" y="38"/>
                      <a:pt x="160" y="41"/>
                      <a:pt x="175" y="34"/>
                    </a:cubicBezTo>
                    <a:cubicBezTo>
                      <a:pt x="186" y="28"/>
                      <a:pt x="220" y="26"/>
                      <a:pt x="220" y="11"/>
                    </a:cubicBezTo>
                    <a:cubicBezTo>
                      <a:pt x="220" y="6"/>
                      <a:pt x="208" y="0"/>
                      <a:pt x="203" y="0"/>
                    </a:cubicBezTo>
                    <a:cubicBezTo>
                      <a:pt x="181" y="0"/>
                      <a:pt x="160" y="25"/>
                      <a:pt x="136" y="25"/>
                    </a:cubicBezTo>
                    <a:cubicBezTo>
                      <a:pt x="131" y="25"/>
                      <a:pt x="128" y="19"/>
                      <a:pt x="123" y="19"/>
                    </a:cubicBezTo>
                    <a:cubicBezTo>
                      <a:pt x="115" y="19"/>
                      <a:pt x="115" y="25"/>
                      <a:pt x="109" y="25"/>
                    </a:cubicBezTo>
                    <a:cubicBezTo>
                      <a:pt x="93" y="25"/>
                      <a:pt x="80" y="46"/>
                      <a:pt x="69" y="46"/>
                    </a:cubicBezTo>
                    <a:cubicBezTo>
                      <a:pt x="63" y="46"/>
                      <a:pt x="58" y="49"/>
                      <a:pt x="52" y="49"/>
                    </a:cubicBezTo>
                    <a:cubicBezTo>
                      <a:pt x="49" y="49"/>
                      <a:pt x="47" y="52"/>
                      <a:pt x="47" y="53"/>
                    </a:cubicBezTo>
                    <a:cubicBezTo>
                      <a:pt x="47" y="56"/>
                      <a:pt x="50" y="58"/>
                      <a:pt x="50" y="61"/>
                    </a:cubicBezTo>
                    <a:cubicBezTo>
                      <a:pt x="50" y="74"/>
                      <a:pt x="27" y="80"/>
                      <a:pt x="27" y="88"/>
                    </a:cubicBezTo>
                    <a:cubicBezTo>
                      <a:pt x="27" y="91"/>
                      <a:pt x="34" y="92"/>
                      <a:pt x="34" y="98"/>
                    </a:cubicBezTo>
                    <a:cubicBezTo>
                      <a:pt x="27" y="99"/>
                      <a:pt x="13" y="102"/>
                      <a:pt x="13" y="110"/>
                    </a:cubicBezTo>
                    <a:cubicBezTo>
                      <a:pt x="13" y="115"/>
                      <a:pt x="13" y="117"/>
                      <a:pt x="13" y="117"/>
                    </a:cubicBezTo>
                    <a:cubicBezTo>
                      <a:pt x="13" y="124"/>
                      <a:pt x="0" y="124"/>
                      <a:pt x="0" y="134"/>
                    </a:cubicBezTo>
                    <a:cubicBezTo>
                      <a:pt x="0" y="139"/>
                      <a:pt x="8" y="143"/>
                      <a:pt x="8" y="143"/>
                    </a:cubicBezTo>
                    <a:cubicBezTo>
                      <a:pt x="8" y="143"/>
                      <a:pt x="20" y="143"/>
                      <a:pt x="21" y="143"/>
                    </a:cubicBezTo>
                    <a:cubicBezTo>
                      <a:pt x="28" y="145"/>
                      <a:pt x="24" y="152"/>
                      <a:pt x="27" y="158"/>
                    </a:cubicBezTo>
                    <a:cubicBezTo>
                      <a:pt x="28" y="161"/>
                      <a:pt x="35" y="158"/>
                      <a:pt x="39" y="158"/>
                    </a:cubicBezTo>
                    <a:cubicBezTo>
                      <a:pt x="40" y="158"/>
                      <a:pt x="41" y="161"/>
                      <a:pt x="42" y="161"/>
                    </a:cubicBezTo>
                    <a:cubicBezTo>
                      <a:pt x="76" y="161"/>
                      <a:pt x="76" y="161"/>
                      <a:pt x="76" y="161"/>
                    </a:cubicBezTo>
                    <a:cubicBezTo>
                      <a:pt x="75" y="159"/>
                      <a:pt x="73" y="157"/>
                      <a:pt x="72" y="156"/>
                    </a:cubicBezTo>
                    <a:lnTo>
                      <a:pt x="76" y="16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81" name="Freeform 146"/>
              <p:cNvSpPr/>
              <p:nvPr/>
            </p:nvSpPr>
            <p:spPr bwMode="auto">
              <a:xfrm>
                <a:off x="2059950" y="1082143"/>
                <a:ext cx="3125152" cy="1052564"/>
              </a:xfrm>
              <a:custGeom>
                <a:avLst/>
                <a:gdLst/>
                <a:ahLst/>
                <a:cxnLst>
                  <a:cxn ang="0">
                    <a:pos x="1515" y="585"/>
                  </a:cxn>
                  <a:cxn ang="0">
                    <a:pos x="1460" y="485"/>
                  </a:cxn>
                  <a:cxn ang="0">
                    <a:pos x="1665" y="408"/>
                  </a:cxn>
                  <a:cxn ang="0">
                    <a:pos x="1804" y="346"/>
                  </a:cxn>
                  <a:cxn ang="0">
                    <a:pos x="1709" y="465"/>
                  </a:cxn>
                  <a:cxn ang="0">
                    <a:pos x="1793" y="452"/>
                  </a:cxn>
                  <a:cxn ang="0">
                    <a:pos x="1989" y="313"/>
                  </a:cxn>
                  <a:cxn ang="0">
                    <a:pos x="2112" y="287"/>
                  </a:cxn>
                  <a:cxn ang="0">
                    <a:pos x="1892" y="194"/>
                  </a:cxn>
                  <a:cxn ang="0">
                    <a:pos x="1660" y="159"/>
                  </a:cxn>
                  <a:cxn ang="0">
                    <a:pos x="1435" y="157"/>
                  </a:cxn>
                  <a:cxn ang="0">
                    <a:pos x="1314" y="97"/>
                  </a:cxn>
                  <a:cxn ang="0">
                    <a:pos x="1102" y="104"/>
                  </a:cxn>
                  <a:cxn ang="0">
                    <a:pos x="1016" y="27"/>
                  </a:cxn>
                  <a:cxn ang="0">
                    <a:pos x="758" y="117"/>
                  </a:cxn>
                  <a:cxn ang="0">
                    <a:pos x="668" y="148"/>
                  </a:cxn>
                  <a:cxn ang="0">
                    <a:pos x="644" y="121"/>
                  </a:cxn>
                  <a:cxn ang="0">
                    <a:pos x="511" y="207"/>
                  </a:cxn>
                  <a:cxn ang="0">
                    <a:pos x="322" y="247"/>
                  </a:cxn>
                  <a:cxn ang="0">
                    <a:pos x="214" y="296"/>
                  </a:cxn>
                  <a:cxn ang="0">
                    <a:pos x="229" y="227"/>
                  </a:cxn>
                  <a:cxn ang="0">
                    <a:pos x="127" y="236"/>
                  </a:cxn>
                  <a:cxn ang="0">
                    <a:pos x="136" y="312"/>
                  </a:cxn>
                  <a:cxn ang="0">
                    <a:pos x="117" y="395"/>
                  </a:cxn>
                  <a:cxn ang="0">
                    <a:pos x="50" y="446"/>
                  </a:cxn>
                  <a:cxn ang="0">
                    <a:pos x="16" y="495"/>
                  </a:cxn>
                  <a:cxn ang="0">
                    <a:pos x="54" y="558"/>
                  </a:cxn>
                  <a:cxn ang="0">
                    <a:pos x="88" y="597"/>
                  </a:cxn>
                  <a:cxn ang="0">
                    <a:pos x="112" y="644"/>
                  </a:cxn>
                  <a:cxn ang="0">
                    <a:pos x="208" y="647"/>
                  </a:cxn>
                  <a:cxn ang="0">
                    <a:pos x="225" y="626"/>
                  </a:cxn>
                  <a:cxn ang="0">
                    <a:pos x="284" y="701"/>
                  </a:cxn>
                  <a:cxn ang="0">
                    <a:pos x="350" y="732"/>
                  </a:cxn>
                  <a:cxn ang="0">
                    <a:pos x="366" y="742"/>
                  </a:cxn>
                  <a:cxn ang="0">
                    <a:pos x="349" y="634"/>
                  </a:cxn>
                  <a:cxn ang="0">
                    <a:pos x="412" y="645"/>
                  </a:cxn>
                  <a:cxn ang="0">
                    <a:pos x="427" y="700"/>
                  </a:cxn>
                  <a:cxn ang="0">
                    <a:pos x="428" y="746"/>
                  </a:cxn>
                  <a:cxn ang="0">
                    <a:pos x="447" y="755"/>
                  </a:cxn>
                  <a:cxn ang="0">
                    <a:pos x="522" y="777"/>
                  </a:cxn>
                  <a:cxn ang="0">
                    <a:pos x="559" y="781"/>
                  </a:cxn>
                  <a:cxn ang="0">
                    <a:pos x="608" y="770"/>
                  </a:cxn>
                  <a:cxn ang="0">
                    <a:pos x="654" y="772"/>
                  </a:cxn>
                  <a:cxn ang="0">
                    <a:pos x="677" y="748"/>
                  </a:cxn>
                  <a:cxn ang="0">
                    <a:pos x="829" y="593"/>
                  </a:cxn>
                  <a:cxn ang="0">
                    <a:pos x="994" y="534"/>
                  </a:cxn>
                  <a:cxn ang="0">
                    <a:pos x="1224" y="569"/>
                  </a:cxn>
                  <a:cxn ang="0">
                    <a:pos x="1411" y="607"/>
                  </a:cxn>
                  <a:cxn ang="0">
                    <a:pos x="1400" y="655"/>
                  </a:cxn>
                </a:cxnLst>
                <a:rect l="0" t="0" r="r" b="b"/>
                <a:pathLst>
                  <a:path w="2139" h="795">
                    <a:moveTo>
                      <a:pt x="1398" y="684"/>
                    </a:moveTo>
                    <a:cubicBezTo>
                      <a:pt x="1398" y="684"/>
                      <a:pt x="1415" y="688"/>
                      <a:pt x="1429" y="688"/>
                    </a:cubicBezTo>
                    <a:cubicBezTo>
                      <a:pt x="1454" y="688"/>
                      <a:pt x="1478" y="635"/>
                      <a:pt x="1495" y="618"/>
                    </a:cubicBezTo>
                    <a:cubicBezTo>
                      <a:pt x="1502" y="610"/>
                      <a:pt x="1512" y="596"/>
                      <a:pt x="1515" y="585"/>
                    </a:cubicBezTo>
                    <a:cubicBezTo>
                      <a:pt x="1518" y="572"/>
                      <a:pt x="1513" y="564"/>
                      <a:pt x="1520" y="551"/>
                    </a:cubicBezTo>
                    <a:cubicBezTo>
                      <a:pt x="1522" y="547"/>
                      <a:pt x="1527" y="537"/>
                      <a:pt x="1527" y="527"/>
                    </a:cubicBezTo>
                    <a:cubicBezTo>
                      <a:pt x="1527" y="515"/>
                      <a:pt x="1508" y="492"/>
                      <a:pt x="1499" y="499"/>
                    </a:cubicBezTo>
                    <a:cubicBezTo>
                      <a:pt x="1473" y="518"/>
                      <a:pt x="1460" y="488"/>
                      <a:pt x="1460" y="485"/>
                    </a:cubicBezTo>
                    <a:cubicBezTo>
                      <a:pt x="1460" y="473"/>
                      <a:pt x="1483" y="459"/>
                      <a:pt x="1493" y="450"/>
                    </a:cubicBezTo>
                    <a:cubicBezTo>
                      <a:pt x="1506" y="436"/>
                      <a:pt x="1524" y="413"/>
                      <a:pt x="1543" y="408"/>
                    </a:cubicBezTo>
                    <a:cubicBezTo>
                      <a:pt x="1560" y="404"/>
                      <a:pt x="1613" y="399"/>
                      <a:pt x="1627" y="399"/>
                    </a:cubicBezTo>
                    <a:cubicBezTo>
                      <a:pt x="1645" y="399"/>
                      <a:pt x="1654" y="408"/>
                      <a:pt x="1665" y="408"/>
                    </a:cubicBezTo>
                    <a:cubicBezTo>
                      <a:pt x="1671" y="408"/>
                      <a:pt x="1675" y="408"/>
                      <a:pt x="1689" y="408"/>
                    </a:cubicBezTo>
                    <a:cubicBezTo>
                      <a:pt x="1696" y="379"/>
                      <a:pt x="1709" y="362"/>
                      <a:pt x="1740" y="362"/>
                    </a:cubicBezTo>
                    <a:cubicBezTo>
                      <a:pt x="1748" y="362"/>
                      <a:pt x="1751" y="360"/>
                      <a:pt x="1766" y="362"/>
                    </a:cubicBezTo>
                    <a:cubicBezTo>
                      <a:pt x="1759" y="368"/>
                      <a:pt x="1756" y="406"/>
                      <a:pt x="1804" y="346"/>
                    </a:cubicBezTo>
                    <a:cubicBezTo>
                      <a:pt x="1809" y="346"/>
                      <a:pt x="1832" y="355"/>
                      <a:pt x="1797" y="377"/>
                    </a:cubicBezTo>
                    <a:cubicBezTo>
                      <a:pt x="1785" y="385"/>
                      <a:pt x="1774" y="381"/>
                      <a:pt x="1766" y="393"/>
                    </a:cubicBezTo>
                    <a:cubicBezTo>
                      <a:pt x="1757" y="406"/>
                      <a:pt x="1749" y="423"/>
                      <a:pt x="1735" y="430"/>
                    </a:cubicBezTo>
                    <a:cubicBezTo>
                      <a:pt x="1724" y="436"/>
                      <a:pt x="1709" y="447"/>
                      <a:pt x="1709" y="465"/>
                    </a:cubicBezTo>
                    <a:cubicBezTo>
                      <a:pt x="1709" y="482"/>
                      <a:pt x="1714" y="535"/>
                      <a:pt x="1726" y="545"/>
                    </a:cubicBezTo>
                    <a:cubicBezTo>
                      <a:pt x="1735" y="532"/>
                      <a:pt x="1741" y="507"/>
                      <a:pt x="1760" y="503"/>
                    </a:cubicBezTo>
                    <a:cubicBezTo>
                      <a:pt x="1757" y="491"/>
                      <a:pt x="1777" y="488"/>
                      <a:pt x="1777" y="479"/>
                    </a:cubicBezTo>
                    <a:cubicBezTo>
                      <a:pt x="1777" y="464"/>
                      <a:pt x="1793" y="460"/>
                      <a:pt x="1793" y="452"/>
                    </a:cubicBezTo>
                    <a:cubicBezTo>
                      <a:pt x="1793" y="447"/>
                      <a:pt x="1788" y="442"/>
                      <a:pt x="1793" y="432"/>
                    </a:cubicBezTo>
                    <a:cubicBezTo>
                      <a:pt x="1828" y="356"/>
                      <a:pt x="1861" y="397"/>
                      <a:pt x="1874" y="397"/>
                    </a:cubicBezTo>
                    <a:cubicBezTo>
                      <a:pt x="1914" y="397"/>
                      <a:pt x="1941" y="347"/>
                      <a:pt x="1976" y="346"/>
                    </a:cubicBezTo>
                    <a:cubicBezTo>
                      <a:pt x="2041" y="345"/>
                      <a:pt x="1989" y="320"/>
                      <a:pt x="1989" y="313"/>
                    </a:cubicBezTo>
                    <a:cubicBezTo>
                      <a:pt x="1989" y="294"/>
                      <a:pt x="2015" y="297"/>
                      <a:pt x="2020" y="287"/>
                    </a:cubicBezTo>
                    <a:cubicBezTo>
                      <a:pt x="2022" y="282"/>
                      <a:pt x="2018" y="271"/>
                      <a:pt x="2026" y="271"/>
                    </a:cubicBezTo>
                    <a:cubicBezTo>
                      <a:pt x="2054" y="271"/>
                      <a:pt x="2077" y="309"/>
                      <a:pt x="2097" y="309"/>
                    </a:cubicBezTo>
                    <a:cubicBezTo>
                      <a:pt x="2106" y="309"/>
                      <a:pt x="2108" y="293"/>
                      <a:pt x="2112" y="287"/>
                    </a:cubicBezTo>
                    <a:cubicBezTo>
                      <a:pt x="2120" y="278"/>
                      <a:pt x="2127" y="279"/>
                      <a:pt x="2139" y="275"/>
                    </a:cubicBezTo>
                    <a:cubicBezTo>
                      <a:pt x="2123" y="254"/>
                      <a:pt x="2071" y="242"/>
                      <a:pt x="2046" y="227"/>
                    </a:cubicBezTo>
                    <a:cubicBezTo>
                      <a:pt x="2011" y="207"/>
                      <a:pt x="1965" y="185"/>
                      <a:pt x="1914" y="185"/>
                    </a:cubicBezTo>
                    <a:cubicBezTo>
                      <a:pt x="1900" y="185"/>
                      <a:pt x="1890" y="188"/>
                      <a:pt x="1892" y="194"/>
                    </a:cubicBezTo>
                    <a:cubicBezTo>
                      <a:pt x="1906" y="237"/>
                      <a:pt x="1872" y="194"/>
                      <a:pt x="1863" y="194"/>
                    </a:cubicBezTo>
                    <a:cubicBezTo>
                      <a:pt x="1762" y="192"/>
                      <a:pt x="1762" y="192"/>
                      <a:pt x="1762" y="192"/>
                    </a:cubicBezTo>
                    <a:cubicBezTo>
                      <a:pt x="1756" y="169"/>
                      <a:pt x="1741" y="161"/>
                      <a:pt x="1711" y="161"/>
                    </a:cubicBezTo>
                    <a:cubicBezTo>
                      <a:pt x="1695" y="161"/>
                      <a:pt x="1670" y="167"/>
                      <a:pt x="1660" y="159"/>
                    </a:cubicBezTo>
                    <a:cubicBezTo>
                      <a:pt x="1652" y="151"/>
                      <a:pt x="1651" y="141"/>
                      <a:pt x="1638" y="137"/>
                    </a:cubicBezTo>
                    <a:cubicBezTo>
                      <a:pt x="1611" y="128"/>
                      <a:pt x="1582" y="121"/>
                      <a:pt x="1548" y="121"/>
                    </a:cubicBezTo>
                    <a:cubicBezTo>
                      <a:pt x="1513" y="121"/>
                      <a:pt x="1509" y="140"/>
                      <a:pt x="1506" y="157"/>
                    </a:cubicBezTo>
                    <a:cubicBezTo>
                      <a:pt x="1473" y="157"/>
                      <a:pt x="1457" y="157"/>
                      <a:pt x="1435" y="157"/>
                    </a:cubicBezTo>
                    <a:cubicBezTo>
                      <a:pt x="1423" y="157"/>
                      <a:pt x="1421" y="147"/>
                      <a:pt x="1407" y="146"/>
                    </a:cubicBezTo>
                    <a:cubicBezTo>
                      <a:pt x="1405" y="152"/>
                      <a:pt x="1403" y="166"/>
                      <a:pt x="1396" y="166"/>
                    </a:cubicBezTo>
                    <a:cubicBezTo>
                      <a:pt x="1377" y="166"/>
                      <a:pt x="1369" y="143"/>
                      <a:pt x="1369" y="130"/>
                    </a:cubicBezTo>
                    <a:cubicBezTo>
                      <a:pt x="1369" y="127"/>
                      <a:pt x="1405" y="105"/>
                      <a:pt x="1314" y="97"/>
                    </a:cubicBezTo>
                    <a:cubicBezTo>
                      <a:pt x="1303" y="96"/>
                      <a:pt x="1296" y="101"/>
                      <a:pt x="1296" y="115"/>
                    </a:cubicBezTo>
                    <a:cubicBezTo>
                      <a:pt x="1248" y="115"/>
                      <a:pt x="1248" y="115"/>
                      <a:pt x="1248" y="115"/>
                    </a:cubicBezTo>
                    <a:cubicBezTo>
                      <a:pt x="1233" y="111"/>
                      <a:pt x="1157" y="102"/>
                      <a:pt x="1147" y="86"/>
                    </a:cubicBezTo>
                    <a:cubicBezTo>
                      <a:pt x="1089" y="133"/>
                      <a:pt x="1102" y="104"/>
                      <a:pt x="1102" y="104"/>
                    </a:cubicBezTo>
                    <a:cubicBezTo>
                      <a:pt x="1116" y="87"/>
                      <a:pt x="1249" y="51"/>
                      <a:pt x="1140" y="24"/>
                    </a:cubicBezTo>
                    <a:cubicBezTo>
                      <a:pt x="1094" y="24"/>
                      <a:pt x="1094" y="24"/>
                      <a:pt x="1094" y="24"/>
                    </a:cubicBezTo>
                    <a:cubicBezTo>
                      <a:pt x="1089" y="12"/>
                      <a:pt x="1079" y="0"/>
                      <a:pt x="1060" y="0"/>
                    </a:cubicBezTo>
                    <a:cubicBezTo>
                      <a:pt x="1038" y="0"/>
                      <a:pt x="1028" y="17"/>
                      <a:pt x="1016" y="27"/>
                    </a:cubicBezTo>
                    <a:cubicBezTo>
                      <a:pt x="1008" y="33"/>
                      <a:pt x="951" y="56"/>
                      <a:pt x="956" y="35"/>
                    </a:cubicBezTo>
                    <a:cubicBezTo>
                      <a:pt x="941" y="40"/>
                      <a:pt x="879" y="44"/>
                      <a:pt x="847" y="73"/>
                    </a:cubicBezTo>
                    <a:cubicBezTo>
                      <a:pt x="840" y="79"/>
                      <a:pt x="838" y="97"/>
                      <a:pt x="828" y="97"/>
                    </a:cubicBezTo>
                    <a:cubicBezTo>
                      <a:pt x="813" y="97"/>
                      <a:pt x="758" y="92"/>
                      <a:pt x="758" y="117"/>
                    </a:cubicBezTo>
                    <a:cubicBezTo>
                      <a:pt x="758" y="122"/>
                      <a:pt x="763" y="128"/>
                      <a:pt x="765" y="135"/>
                    </a:cubicBezTo>
                    <a:cubicBezTo>
                      <a:pt x="755" y="141"/>
                      <a:pt x="752" y="135"/>
                      <a:pt x="721" y="135"/>
                    </a:cubicBezTo>
                    <a:cubicBezTo>
                      <a:pt x="695" y="170"/>
                      <a:pt x="697" y="129"/>
                      <a:pt x="691" y="121"/>
                    </a:cubicBezTo>
                    <a:cubicBezTo>
                      <a:pt x="689" y="136"/>
                      <a:pt x="679" y="142"/>
                      <a:pt x="668" y="148"/>
                    </a:cubicBezTo>
                    <a:cubicBezTo>
                      <a:pt x="671" y="160"/>
                      <a:pt x="690" y="173"/>
                      <a:pt x="677" y="188"/>
                    </a:cubicBezTo>
                    <a:cubicBezTo>
                      <a:pt x="667" y="198"/>
                      <a:pt x="695" y="230"/>
                      <a:pt x="680" y="230"/>
                    </a:cubicBezTo>
                    <a:cubicBezTo>
                      <a:pt x="662" y="230"/>
                      <a:pt x="657" y="164"/>
                      <a:pt x="657" y="150"/>
                    </a:cubicBezTo>
                    <a:cubicBezTo>
                      <a:pt x="657" y="135"/>
                      <a:pt x="681" y="129"/>
                      <a:pt x="644" y="121"/>
                    </a:cubicBezTo>
                    <a:cubicBezTo>
                      <a:pt x="625" y="118"/>
                      <a:pt x="589" y="149"/>
                      <a:pt x="589" y="166"/>
                    </a:cubicBezTo>
                    <a:cubicBezTo>
                      <a:pt x="589" y="186"/>
                      <a:pt x="598" y="199"/>
                      <a:pt x="608" y="210"/>
                    </a:cubicBezTo>
                    <a:cubicBezTo>
                      <a:pt x="633" y="248"/>
                      <a:pt x="574" y="205"/>
                      <a:pt x="552" y="200"/>
                    </a:cubicBezTo>
                    <a:cubicBezTo>
                      <a:pt x="492" y="184"/>
                      <a:pt x="512" y="204"/>
                      <a:pt x="511" y="207"/>
                    </a:cubicBezTo>
                    <a:cubicBezTo>
                      <a:pt x="509" y="241"/>
                      <a:pt x="495" y="214"/>
                      <a:pt x="487" y="214"/>
                    </a:cubicBezTo>
                    <a:cubicBezTo>
                      <a:pt x="473" y="214"/>
                      <a:pt x="445" y="233"/>
                      <a:pt x="425" y="223"/>
                    </a:cubicBezTo>
                    <a:cubicBezTo>
                      <a:pt x="415" y="197"/>
                      <a:pt x="349" y="256"/>
                      <a:pt x="333" y="256"/>
                    </a:cubicBezTo>
                    <a:cubicBezTo>
                      <a:pt x="327" y="256"/>
                      <a:pt x="320" y="252"/>
                      <a:pt x="322" y="247"/>
                    </a:cubicBezTo>
                    <a:cubicBezTo>
                      <a:pt x="329" y="229"/>
                      <a:pt x="319" y="191"/>
                      <a:pt x="300" y="249"/>
                    </a:cubicBezTo>
                    <a:cubicBezTo>
                      <a:pt x="298" y="253"/>
                      <a:pt x="306" y="255"/>
                      <a:pt x="306" y="263"/>
                    </a:cubicBezTo>
                    <a:cubicBezTo>
                      <a:pt x="306" y="278"/>
                      <a:pt x="283" y="267"/>
                      <a:pt x="271" y="271"/>
                    </a:cubicBezTo>
                    <a:cubicBezTo>
                      <a:pt x="259" y="275"/>
                      <a:pt x="265" y="318"/>
                      <a:pt x="214" y="296"/>
                    </a:cubicBezTo>
                    <a:cubicBezTo>
                      <a:pt x="214" y="313"/>
                      <a:pt x="214" y="313"/>
                      <a:pt x="214" y="313"/>
                    </a:cubicBezTo>
                    <a:cubicBezTo>
                      <a:pt x="189" y="311"/>
                      <a:pt x="192" y="284"/>
                      <a:pt x="183" y="271"/>
                    </a:cubicBezTo>
                    <a:cubicBezTo>
                      <a:pt x="202" y="271"/>
                      <a:pt x="212" y="271"/>
                      <a:pt x="230" y="276"/>
                    </a:cubicBezTo>
                    <a:cubicBezTo>
                      <a:pt x="255" y="282"/>
                      <a:pt x="304" y="251"/>
                      <a:pt x="229" y="227"/>
                    </a:cubicBezTo>
                    <a:cubicBezTo>
                      <a:pt x="208" y="220"/>
                      <a:pt x="160" y="196"/>
                      <a:pt x="145" y="196"/>
                    </a:cubicBezTo>
                    <a:cubicBezTo>
                      <a:pt x="144" y="196"/>
                      <a:pt x="144" y="195"/>
                      <a:pt x="133" y="196"/>
                    </a:cubicBezTo>
                    <a:cubicBezTo>
                      <a:pt x="127" y="200"/>
                      <a:pt x="111" y="208"/>
                      <a:pt x="111" y="219"/>
                    </a:cubicBezTo>
                    <a:cubicBezTo>
                      <a:pt x="111" y="227"/>
                      <a:pt x="127" y="226"/>
                      <a:pt x="127" y="236"/>
                    </a:cubicBezTo>
                    <a:cubicBezTo>
                      <a:pt x="127" y="244"/>
                      <a:pt x="119" y="247"/>
                      <a:pt x="119" y="255"/>
                    </a:cubicBezTo>
                    <a:cubicBezTo>
                      <a:pt x="119" y="263"/>
                      <a:pt x="128" y="268"/>
                      <a:pt x="128" y="277"/>
                    </a:cubicBezTo>
                    <a:cubicBezTo>
                      <a:pt x="128" y="282"/>
                      <a:pt x="123" y="285"/>
                      <a:pt x="123" y="290"/>
                    </a:cubicBezTo>
                    <a:cubicBezTo>
                      <a:pt x="123" y="300"/>
                      <a:pt x="136" y="302"/>
                      <a:pt x="136" y="312"/>
                    </a:cubicBezTo>
                    <a:cubicBezTo>
                      <a:pt x="136" y="315"/>
                      <a:pt x="132" y="317"/>
                      <a:pt x="131" y="318"/>
                    </a:cubicBezTo>
                    <a:cubicBezTo>
                      <a:pt x="135" y="325"/>
                      <a:pt x="145" y="327"/>
                      <a:pt x="145" y="336"/>
                    </a:cubicBezTo>
                    <a:cubicBezTo>
                      <a:pt x="145" y="351"/>
                      <a:pt x="115" y="367"/>
                      <a:pt x="106" y="379"/>
                    </a:cubicBezTo>
                    <a:cubicBezTo>
                      <a:pt x="109" y="384"/>
                      <a:pt x="114" y="387"/>
                      <a:pt x="117" y="395"/>
                    </a:cubicBezTo>
                    <a:cubicBezTo>
                      <a:pt x="111" y="398"/>
                      <a:pt x="98" y="405"/>
                      <a:pt x="92" y="405"/>
                    </a:cubicBezTo>
                    <a:cubicBezTo>
                      <a:pt x="85" y="405"/>
                      <a:pt x="80" y="402"/>
                      <a:pt x="70" y="402"/>
                    </a:cubicBezTo>
                    <a:cubicBezTo>
                      <a:pt x="61" y="402"/>
                      <a:pt x="38" y="410"/>
                      <a:pt x="45" y="417"/>
                    </a:cubicBezTo>
                    <a:cubicBezTo>
                      <a:pt x="67" y="438"/>
                      <a:pt x="56" y="446"/>
                      <a:pt x="50" y="446"/>
                    </a:cubicBezTo>
                    <a:cubicBezTo>
                      <a:pt x="42" y="446"/>
                      <a:pt x="40" y="435"/>
                      <a:pt x="33" y="435"/>
                    </a:cubicBezTo>
                    <a:cubicBezTo>
                      <a:pt x="25" y="435"/>
                      <a:pt x="15" y="455"/>
                      <a:pt x="15" y="465"/>
                    </a:cubicBezTo>
                    <a:cubicBezTo>
                      <a:pt x="15" y="483"/>
                      <a:pt x="1" y="480"/>
                      <a:pt x="0" y="496"/>
                    </a:cubicBezTo>
                    <a:cubicBezTo>
                      <a:pt x="6" y="495"/>
                      <a:pt x="11" y="495"/>
                      <a:pt x="16" y="495"/>
                    </a:cubicBezTo>
                    <a:cubicBezTo>
                      <a:pt x="24" y="495"/>
                      <a:pt x="30" y="494"/>
                      <a:pt x="39" y="494"/>
                    </a:cubicBezTo>
                    <a:cubicBezTo>
                      <a:pt x="48" y="494"/>
                      <a:pt x="52" y="510"/>
                      <a:pt x="52" y="520"/>
                    </a:cubicBezTo>
                    <a:cubicBezTo>
                      <a:pt x="52" y="526"/>
                      <a:pt x="46" y="529"/>
                      <a:pt x="46" y="535"/>
                    </a:cubicBezTo>
                    <a:cubicBezTo>
                      <a:pt x="46" y="544"/>
                      <a:pt x="54" y="550"/>
                      <a:pt x="54" y="558"/>
                    </a:cubicBezTo>
                    <a:cubicBezTo>
                      <a:pt x="54" y="563"/>
                      <a:pt x="46" y="565"/>
                      <a:pt x="44" y="568"/>
                    </a:cubicBezTo>
                    <a:cubicBezTo>
                      <a:pt x="39" y="576"/>
                      <a:pt x="37" y="583"/>
                      <a:pt x="37" y="593"/>
                    </a:cubicBezTo>
                    <a:cubicBezTo>
                      <a:pt x="37" y="606"/>
                      <a:pt x="46" y="603"/>
                      <a:pt x="56" y="603"/>
                    </a:cubicBezTo>
                    <a:cubicBezTo>
                      <a:pt x="70" y="603"/>
                      <a:pt x="77" y="597"/>
                      <a:pt x="88" y="597"/>
                    </a:cubicBezTo>
                    <a:cubicBezTo>
                      <a:pt x="99" y="597"/>
                      <a:pt x="97" y="620"/>
                      <a:pt x="108" y="620"/>
                    </a:cubicBezTo>
                    <a:cubicBezTo>
                      <a:pt x="108" y="638"/>
                      <a:pt x="108" y="638"/>
                      <a:pt x="108" y="638"/>
                    </a:cubicBezTo>
                    <a:cubicBezTo>
                      <a:pt x="108" y="640"/>
                      <a:pt x="109" y="641"/>
                      <a:pt x="110" y="641"/>
                    </a:cubicBezTo>
                    <a:cubicBezTo>
                      <a:pt x="112" y="644"/>
                      <a:pt x="112" y="644"/>
                      <a:pt x="112" y="644"/>
                    </a:cubicBezTo>
                    <a:cubicBezTo>
                      <a:pt x="114" y="644"/>
                      <a:pt x="120" y="642"/>
                      <a:pt x="123" y="641"/>
                    </a:cubicBezTo>
                    <a:cubicBezTo>
                      <a:pt x="132" y="639"/>
                      <a:pt x="133" y="627"/>
                      <a:pt x="143" y="627"/>
                    </a:cubicBezTo>
                    <a:cubicBezTo>
                      <a:pt x="151" y="627"/>
                      <a:pt x="171" y="660"/>
                      <a:pt x="177" y="660"/>
                    </a:cubicBezTo>
                    <a:cubicBezTo>
                      <a:pt x="184" y="660"/>
                      <a:pt x="205" y="651"/>
                      <a:pt x="208" y="647"/>
                    </a:cubicBezTo>
                    <a:cubicBezTo>
                      <a:pt x="207" y="647"/>
                      <a:pt x="196" y="645"/>
                      <a:pt x="196" y="645"/>
                    </a:cubicBezTo>
                    <a:cubicBezTo>
                      <a:pt x="194" y="645"/>
                      <a:pt x="189" y="644"/>
                      <a:pt x="189" y="638"/>
                    </a:cubicBezTo>
                    <a:cubicBezTo>
                      <a:pt x="189" y="635"/>
                      <a:pt x="221" y="623"/>
                      <a:pt x="233" y="619"/>
                    </a:cubicBezTo>
                    <a:cubicBezTo>
                      <a:pt x="233" y="619"/>
                      <a:pt x="227" y="625"/>
                      <a:pt x="225" y="626"/>
                    </a:cubicBezTo>
                    <a:cubicBezTo>
                      <a:pt x="226" y="629"/>
                      <a:pt x="237" y="641"/>
                      <a:pt x="211" y="647"/>
                    </a:cubicBezTo>
                    <a:cubicBezTo>
                      <a:pt x="223" y="673"/>
                      <a:pt x="273" y="669"/>
                      <a:pt x="273" y="704"/>
                    </a:cubicBezTo>
                    <a:cubicBezTo>
                      <a:pt x="275" y="703"/>
                      <a:pt x="275" y="703"/>
                      <a:pt x="275" y="703"/>
                    </a:cubicBezTo>
                    <a:cubicBezTo>
                      <a:pt x="278" y="702"/>
                      <a:pt x="280" y="701"/>
                      <a:pt x="284" y="701"/>
                    </a:cubicBezTo>
                    <a:cubicBezTo>
                      <a:pt x="298" y="701"/>
                      <a:pt x="297" y="710"/>
                      <a:pt x="302" y="719"/>
                    </a:cubicBezTo>
                    <a:cubicBezTo>
                      <a:pt x="303" y="721"/>
                      <a:pt x="312" y="726"/>
                      <a:pt x="312" y="726"/>
                    </a:cubicBezTo>
                    <a:cubicBezTo>
                      <a:pt x="320" y="729"/>
                      <a:pt x="322" y="742"/>
                      <a:pt x="335" y="742"/>
                    </a:cubicBezTo>
                    <a:cubicBezTo>
                      <a:pt x="344" y="742"/>
                      <a:pt x="344" y="734"/>
                      <a:pt x="350" y="732"/>
                    </a:cubicBezTo>
                    <a:cubicBezTo>
                      <a:pt x="354" y="731"/>
                      <a:pt x="353" y="731"/>
                      <a:pt x="357" y="731"/>
                    </a:cubicBezTo>
                    <a:cubicBezTo>
                      <a:pt x="358" y="733"/>
                      <a:pt x="358" y="737"/>
                      <a:pt x="360" y="739"/>
                    </a:cubicBezTo>
                    <a:cubicBezTo>
                      <a:pt x="359" y="739"/>
                      <a:pt x="360" y="740"/>
                      <a:pt x="360" y="741"/>
                    </a:cubicBezTo>
                    <a:cubicBezTo>
                      <a:pt x="366" y="742"/>
                      <a:pt x="366" y="742"/>
                      <a:pt x="366" y="742"/>
                    </a:cubicBezTo>
                    <a:cubicBezTo>
                      <a:pt x="371" y="735"/>
                      <a:pt x="371" y="724"/>
                      <a:pt x="378" y="721"/>
                    </a:cubicBezTo>
                    <a:cubicBezTo>
                      <a:pt x="366" y="714"/>
                      <a:pt x="348" y="688"/>
                      <a:pt x="348" y="673"/>
                    </a:cubicBezTo>
                    <a:cubicBezTo>
                      <a:pt x="348" y="668"/>
                      <a:pt x="338" y="662"/>
                      <a:pt x="338" y="655"/>
                    </a:cubicBezTo>
                    <a:cubicBezTo>
                      <a:pt x="338" y="653"/>
                      <a:pt x="347" y="637"/>
                      <a:pt x="349" y="634"/>
                    </a:cubicBezTo>
                    <a:cubicBezTo>
                      <a:pt x="351" y="635"/>
                      <a:pt x="365" y="628"/>
                      <a:pt x="366" y="627"/>
                    </a:cubicBezTo>
                    <a:cubicBezTo>
                      <a:pt x="377" y="623"/>
                      <a:pt x="384" y="620"/>
                      <a:pt x="399" y="620"/>
                    </a:cubicBezTo>
                    <a:cubicBezTo>
                      <a:pt x="423" y="620"/>
                      <a:pt x="427" y="631"/>
                      <a:pt x="436" y="645"/>
                    </a:cubicBezTo>
                    <a:cubicBezTo>
                      <a:pt x="429" y="650"/>
                      <a:pt x="420" y="645"/>
                      <a:pt x="412" y="645"/>
                    </a:cubicBezTo>
                    <a:cubicBezTo>
                      <a:pt x="400" y="645"/>
                      <a:pt x="383" y="656"/>
                      <a:pt x="381" y="656"/>
                    </a:cubicBezTo>
                    <a:cubicBezTo>
                      <a:pt x="382" y="665"/>
                      <a:pt x="389" y="664"/>
                      <a:pt x="391" y="669"/>
                    </a:cubicBezTo>
                    <a:cubicBezTo>
                      <a:pt x="400" y="684"/>
                      <a:pt x="412" y="690"/>
                      <a:pt x="412" y="707"/>
                    </a:cubicBezTo>
                    <a:cubicBezTo>
                      <a:pt x="415" y="705"/>
                      <a:pt x="424" y="701"/>
                      <a:pt x="427" y="700"/>
                    </a:cubicBezTo>
                    <a:cubicBezTo>
                      <a:pt x="427" y="707"/>
                      <a:pt x="434" y="710"/>
                      <a:pt x="434" y="717"/>
                    </a:cubicBezTo>
                    <a:cubicBezTo>
                      <a:pt x="421" y="717"/>
                      <a:pt x="421" y="717"/>
                      <a:pt x="421" y="717"/>
                    </a:cubicBezTo>
                    <a:cubicBezTo>
                      <a:pt x="417" y="717"/>
                      <a:pt x="413" y="721"/>
                      <a:pt x="412" y="728"/>
                    </a:cubicBezTo>
                    <a:cubicBezTo>
                      <a:pt x="421" y="729"/>
                      <a:pt x="428" y="738"/>
                      <a:pt x="428" y="746"/>
                    </a:cubicBezTo>
                    <a:cubicBezTo>
                      <a:pt x="428" y="751"/>
                      <a:pt x="424" y="753"/>
                      <a:pt x="424" y="757"/>
                    </a:cubicBezTo>
                    <a:cubicBezTo>
                      <a:pt x="424" y="761"/>
                      <a:pt x="428" y="765"/>
                      <a:pt x="429" y="766"/>
                    </a:cubicBezTo>
                    <a:cubicBezTo>
                      <a:pt x="429" y="762"/>
                      <a:pt x="434" y="762"/>
                      <a:pt x="438" y="761"/>
                    </a:cubicBezTo>
                    <a:cubicBezTo>
                      <a:pt x="443" y="759"/>
                      <a:pt x="442" y="757"/>
                      <a:pt x="447" y="755"/>
                    </a:cubicBezTo>
                    <a:cubicBezTo>
                      <a:pt x="455" y="752"/>
                      <a:pt x="460" y="754"/>
                      <a:pt x="466" y="749"/>
                    </a:cubicBezTo>
                    <a:cubicBezTo>
                      <a:pt x="476" y="755"/>
                      <a:pt x="482" y="755"/>
                      <a:pt x="491" y="758"/>
                    </a:cubicBezTo>
                    <a:cubicBezTo>
                      <a:pt x="502" y="762"/>
                      <a:pt x="505" y="772"/>
                      <a:pt x="518" y="772"/>
                    </a:cubicBezTo>
                    <a:cubicBezTo>
                      <a:pt x="518" y="774"/>
                      <a:pt x="521" y="775"/>
                      <a:pt x="522" y="777"/>
                    </a:cubicBezTo>
                    <a:cubicBezTo>
                      <a:pt x="523" y="781"/>
                      <a:pt x="522" y="787"/>
                      <a:pt x="524" y="793"/>
                    </a:cubicBezTo>
                    <a:cubicBezTo>
                      <a:pt x="529" y="787"/>
                      <a:pt x="533" y="795"/>
                      <a:pt x="537" y="795"/>
                    </a:cubicBezTo>
                    <a:cubicBezTo>
                      <a:pt x="542" y="795"/>
                      <a:pt x="544" y="791"/>
                      <a:pt x="547" y="788"/>
                    </a:cubicBezTo>
                    <a:cubicBezTo>
                      <a:pt x="551" y="784"/>
                      <a:pt x="556" y="784"/>
                      <a:pt x="559" y="781"/>
                    </a:cubicBezTo>
                    <a:cubicBezTo>
                      <a:pt x="567" y="773"/>
                      <a:pt x="568" y="762"/>
                      <a:pt x="579" y="762"/>
                    </a:cubicBezTo>
                    <a:cubicBezTo>
                      <a:pt x="583" y="762"/>
                      <a:pt x="582" y="764"/>
                      <a:pt x="586" y="764"/>
                    </a:cubicBezTo>
                    <a:cubicBezTo>
                      <a:pt x="587" y="769"/>
                      <a:pt x="597" y="765"/>
                      <a:pt x="600" y="765"/>
                    </a:cubicBezTo>
                    <a:cubicBezTo>
                      <a:pt x="604" y="765"/>
                      <a:pt x="605" y="770"/>
                      <a:pt x="608" y="770"/>
                    </a:cubicBezTo>
                    <a:cubicBezTo>
                      <a:pt x="617" y="770"/>
                      <a:pt x="624" y="765"/>
                      <a:pt x="627" y="759"/>
                    </a:cubicBezTo>
                    <a:cubicBezTo>
                      <a:pt x="628" y="760"/>
                      <a:pt x="629" y="759"/>
                      <a:pt x="630" y="759"/>
                    </a:cubicBezTo>
                    <a:cubicBezTo>
                      <a:pt x="634" y="759"/>
                      <a:pt x="636" y="749"/>
                      <a:pt x="645" y="749"/>
                    </a:cubicBezTo>
                    <a:cubicBezTo>
                      <a:pt x="654" y="749"/>
                      <a:pt x="644" y="772"/>
                      <a:pt x="654" y="772"/>
                    </a:cubicBezTo>
                    <a:cubicBezTo>
                      <a:pt x="664" y="772"/>
                      <a:pt x="668" y="764"/>
                      <a:pt x="677" y="764"/>
                    </a:cubicBezTo>
                    <a:cubicBezTo>
                      <a:pt x="682" y="764"/>
                      <a:pt x="686" y="764"/>
                      <a:pt x="692" y="765"/>
                    </a:cubicBezTo>
                    <a:cubicBezTo>
                      <a:pt x="692" y="763"/>
                      <a:pt x="692" y="763"/>
                      <a:pt x="692" y="763"/>
                    </a:cubicBezTo>
                    <a:cubicBezTo>
                      <a:pt x="690" y="753"/>
                      <a:pt x="688" y="750"/>
                      <a:pt x="677" y="748"/>
                    </a:cubicBezTo>
                    <a:cubicBezTo>
                      <a:pt x="678" y="739"/>
                      <a:pt x="687" y="719"/>
                      <a:pt x="694" y="719"/>
                    </a:cubicBezTo>
                    <a:cubicBezTo>
                      <a:pt x="735" y="719"/>
                      <a:pt x="763" y="698"/>
                      <a:pt x="763" y="649"/>
                    </a:cubicBezTo>
                    <a:cubicBezTo>
                      <a:pt x="785" y="645"/>
                      <a:pt x="787" y="618"/>
                      <a:pt x="800" y="620"/>
                    </a:cubicBezTo>
                    <a:cubicBezTo>
                      <a:pt x="836" y="624"/>
                      <a:pt x="822" y="600"/>
                      <a:pt x="829" y="593"/>
                    </a:cubicBezTo>
                    <a:cubicBezTo>
                      <a:pt x="847" y="578"/>
                      <a:pt x="873" y="578"/>
                      <a:pt x="895" y="565"/>
                    </a:cubicBezTo>
                    <a:cubicBezTo>
                      <a:pt x="898" y="563"/>
                      <a:pt x="906" y="554"/>
                      <a:pt x="913" y="554"/>
                    </a:cubicBezTo>
                    <a:cubicBezTo>
                      <a:pt x="924" y="554"/>
                      <a:pt x="943" y="567"/>
                      <a:pt x="961" y="567"/>
                    </a:cubicBezTo>
                    <a:cubicBezTo>
                      <a:pt x="986" y="567"/>
                      <a:pt x="981" y="534"/>
                      <a:pt x="994" y="534"/>
                    </a:cubicBezTo>
                    <a:cubicBezTo>
                      <a:pt x="1002" y="534"/>
                      <a:pt x="1029" y="538"/>
                      <a:pt x="1032" y="545"/>
                    </a:cubicBezTo>
                    <a:cubicBezTo>
                      <a:pt x="1042" y="573"/>
                      <a:pt x="1060" y="558"/>
                      <a:pt x="1072" y="558"/>
                    </a:cubicBezTo>
                    <a:cubicBezTo>
                      <a:pt x="1099" y="558"/>
                      <a:pt x="1107" y="580"/>
                      <a:pt x="1135" y="580"/>
                    </a:cubicBezTo>
                    <a:cubicBezTo>
                      <a:pt x="1160" y="580"/>
                      <a:pt x="1192" y="557"/>
                      <a:pt x="1224" y="569"/>
                    </a:cubicBezTo>
                    <a:cubicBezTo>
                      <a:pt x="1266" y="586"/>
                      <a:pt x="1245" y="512"/>
                      <a:pt x="1301" y="512"/>
                    </a:cubicBezTo>
                    <a:cubicBezTo>
                      <a:pt x="1340" y="512"/>
                      <a:pt x="1339" y="543"/>
                      <a:pt x="1354" y="567"/>
                    </a:cubicBezTo>
                    <a:cubicBezTo>
                      <a:pt x="1360" y="576"/>
                      <a:pt x="1379" y="577"/>
                      <a:pt x="1387" y="585"/>
                    </a:cubicBezTo>
                    <a:cubicBezTo>
                      <a:pt x="1393" y="590"/>
                      <a:pt x="1398" y="607"/>
                      <a:pt x="1411" y="607"/>
                    </a:cubicBezTo>
                    <a:cubicBezTo>
                      <a:pt x="1426" y="607"/>
                      <a:pt x="1428" y="593"/>
                      <a:pt x="1446" y="593"/>
                    </a:cubicBezTo>
                    <a:cubicBezTo>
                      <a:pt x="1446" y="604"/>
                      <a:pt x="1446" y="604"/>
                      <a:pt x="1446" y="604"/>
                    </a:cubicBezTo>
                    <a:cubicBezTo>
                      <a:pt x="1437" y="614"/>
                      <a:pt x="1433" y="638"/>
                      <a:pt x="1422" y="644"/>
                    </a:cubicBezTo>
                    <a:cubicBezTo>
                      <a:pt x="1412" y="650"/>
                      <a:pt x="1394" y="651"/>
                      <a:pt x="1400" y="655"/>
                    </a:cubicBezTo>
                    <a:cubicBezTo>
                      <a:pt x="1415" y="665"/>
                      <a:pt x="1398" y="684"/>
                      <a:pt x="1398" y="68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82" name="Freeform 147"/>
              <p:cNvSpPr/>
              <p:nvPr/>
            </p:nvSpPr>
            <p:spPr bwMode="auto">
              <a:xfrm>
                <a:off x="3049408" y="1760707"/>
                <a:ext cx="1123592" cy="642269"/>
              </a:xfrm>
              <a:custGeom>
                <a:avLst/>
                <a:gdLst/>
                <a:ahLst/>
                <a:cxnLst>
                  <a:cxn ang="0">
                    <a:pos x="585" y="307"/>
                  </a:cxn>
                  <a:cxn ang="0">
                    <a:pos x="573" y="287"/>
                  </a:cxn>
                  <a:cxn ang="0">
                    <a:pos x="614" y="256"/>
                  </a:cxn>
                  <a:cxn ang="0">
                    <a:pos x="588" y="246"/>
                  </a:cxn>
                  <a:cxn ang="0">
                    <a:pos x="570" y="255"/>
                  </a:cxn>
                  <a:cxn ang="0">
                    <a:pos x="552" y="236"/>
                  </a:cxn>
                  <a:cxn ang="0">
                    <a:pos x="590" y="209"/>
                  </a:cxn>
                  <a:cxn ang="0">
                    <a:pos x="606" y="212"/>
                  </a:cxn>
                  <a:cxn ang="0">
                    <a:pos x="634" y="216"/>
                  </a:cxn>
                  <a:cxn ang="0">
                    <a:pos x="648" y="231"/>
                  </a:cxn>
                  <a:cxn ang="0">
                    <a:pos x="648" y="248"/>
                  </a:cxn>
                  <a:cxn ang="0">
                    <a:pos x="666" y="254"/>
                  </a:cxn>
                  <a:cxn ang="0">
                    <a:pos x="659" y="264"/>
                  </a:cxn>
                  <a:cxn ang="0">
                    <a:pos x="665" y="275"/>
                  </a:cxn>
                  <a:cxn ang="0">
                    <a:pos x="664" y="290"/>
                  </a:cxn>
                  <a:cxn ang="0">
                    <a:pos x="668" y="295"/>
                  </a:cxn>
                  <a:cxn ang="0">
                    <a:pos x="690" y="286"/>
                  </a:cxn>
                  <a:cxn ang="0">
                    <a:pos x="683" y="232"/>
                  </a:cxn>
                  <a:cxn ang="0">
                    <a:pos x="688" y="210"/>
                  </a:cxn>
                  <a:cxn ang="0">
                    <a:pos x="721" y="172"/>
                  </a:cxn>
                  <a:cxn ang="0">
                    <a:pos x="745" y="132"/>
                  </a:cxn>
                  <a:cxn ang="0">
                    <a:pos x="769" y="81"/>
                  </a:cxn>
                  <a:cxn ang="0">
                    <a:pos x="710" y="73"/>
                  </a:cxn>
                  <a:cxn ang="0">
                    <a:pos x="624" y="0"/>
                  </a:cxn>
                  <a:cxn ang="0">
                    <a:pos x="458" y="68"/>
                  </a:cxn>
                  <a:cxn ang="0">
                    <a:pos x="355" y="33"/>
                  </a:cxn>
                  <a:cxn ang="0">
                    <a:pos x="284" y="55"/>
                  </a:cxn>
                  <a:cxn ang="0">
                    <a:pos x="218" y="53"/>
                  </a:cxn>
                  <a:cxn ang="0">
                    <a:pos x="123" y="108"/>
                  </a:cxn>
                  <a:cxn ang="0">
                    <a:pos x="17" y="207"/>
                  </a:cxn>
                  <a:cxn ang="0">
                    <a:pos x="15" y="251"/>
                  </a:cxn>
                  <a:cxn ang="0">
                    <a:pos x="25" y="261"/>
                  </a:cxn>
                  <a:cxn ang="0">
                    <a:pos x="50" y="280"/>
                  </a:cxn>
                  <a:cxn ang="0">
                    <a:pos x="83" y="284"/>
                  </a:cxn>
                  <a:cxn ang="0">
                    <a:pos x="73" y="317"/>
                  </a:cxn>
                  <a:cxn ang="0">
                    <a:pos x="63" y="326"/>
                  </a:cxn>
                  <a:cxn ang="0">
                    <a:pos x="73" y="343"/>
                  </a:cxn>
                  <a:cxn ang="0">
                    <a:pos x="110" y="357"/>
                  </a:cxn>
                  <a:cxn ang="0">
                    <a:pos x="132" y="373"/>
                  </a:cxn>
                  <a:cxn ang="0">
                    <a:pos x="160" y="384"/>
                  </a:cxn>
                  <a:cxn ang="0">
                    <a:pos x="186" y="382"/>
                  </a:cxn>
                  <a:cxn ang="0">
                    <a:pos x="210" y="381"/>
                  </a:cxn>
                  <a:cxn ang="0">
                    <a:pos x="255" y="372"/>
                  </a:cxn>
                  <a:cxn ang="0">
                    <a:pos x="275" y="366"/>
                  </a:cxn>
                  <a:cxn ang="0">
                    <a:pos x="282" y="362"/>
                  </a:cxn>
                  <a:cxn ang="0">
                    <a:pos x="316" y="400"/>
                  </a:cxn>
                  <a:cxn ang="0">
                    <a:pos x="306" y="439"/>
                  </a:cxn>
                  <a:cxn ang="0">
                    <a:pos x="324" y="450"/>
                  </a:cxn>
                  <a:cxn ang="0">
                    <a:pos x="346" y="467"/>
                  </a:cxn>
                  <a:cxn ang="0">
                    <a:pos x="351" y="472"/>
                  </a:cxn>
                  <a:cxn ang="0">
                    <a:pos x="353" y="457"/>
                  </a:cxn>
                  <a:cxn ang="0">
                    <a:pos x="379" y="454"/>
                  </a:cxn>
                  <a:cxn ang="0">
                    <a:pos x="416" y="453"/>
                  </a:cxn>
                  <a:cxn ang="0">
                    <a:pos x="431" y="470"/>
                  </a:cxn>
                  <a:cxn ang="0">
                    <a:pos x="454" y="486"/>
                  </a:cxn>
                  <a:cxn ang="0">
                    <a:pos x="476" y="470"/>
                  </a:cxn>
                  <a:cxn ang="0">
                    <a:pos x="503" y="455"/>
                  </a:cxn>
                  <a:cxn ang="0">
                    <a:pos x="552" y="439"/>
                  </a:cxn>
                  <a:cxn ang="0">
                    <a:pos x="576" y="406"/>
                  </a:cxn>
                  <a:cxn ang="0">
                    <a:pos x="604" y="355"/>
                  </a:cxn>
                  <a:cxn ang="0">
                    <a:pos x="586" y="307"/>
                  </a:cxn>
                </a:cxnLst>
                <a:rect l="0" t="0" r="r" b="b"/>
                <a:pathLst>
                  <a:path w="769" h="486">
                    <a:moveTo>
                      <a:pt x="586" y="307"/>
                    </a:moveTo>
                    <a:cubicBezTo>
                      <a:pt x="585" y="307"/>
                      <a:pt x="585" y="307"/>
                      <a:pt x="585" y="307"/>
                    </a:cubicBezTo>
                    <a:cubicBezTo>
                      <a:pt x="585" y="307"/>
                      <a:pt x="585" y="300"/>
                      <a:pt x="585" y="298"/>
                    </a:cubicBezTo>
                    <a:cubicBezTo>
                      <a:pt x="582" y="298"/>
                      <a:pt x="573" y="294"/>
                      <a:pt x="573" y="287"/>
                    </a:cubicBezTo>
                    <a:cubicBezTo>
                      <a:pt x="573" y="282"/>
                      <a:pt x="581" y="282"/>
                      <a:pt x="582" y="276"/>
                    </a:cubicBezTo>
                    <a:cubicBezTo>
                      <a:pt x="586" y="264"/>
                      <a:pt x="605" y="264"/>
                      <a:pt x="614" y="256"/>
                    </a:cubicBezTo>
                    <a:cubicBezTo>
                      <a:pt x="611" y="251"/>
                      <a:pt x="604" y="256"/>
                      <a:pt x="598" y="252"/>
                    </a:cubicBezTo>
                    <a:cubicBezTo>
                      <a:pt x="595" y="250"/>
                      <a:pt x="593" y="246"/>
                      <a:pt x="588" y="246"/>
                    </a:cubicBezTo>
                    <a:cubicBezTo>
                      <a:pt x="585" y="246"/>
                      <a:pt x="585" y="256"/>
                      <a:pt x="582" y="256"/>
                    </a:cubicBezTo>
                    <a:cubicBezTo>
                      <a:pt x="578" y="256"/>
                      <a:pt x="574" y="257"/>
                      <a:pt x="570" y="255"/>
                    </a:cubicBezTo>
                    <a:cubicBezTo>
                      <a:pt x="565" y="252"/>
                      <a:pt x="567" y="247"/>
                      <a:pt x="562" y="243"/>
                    </a:cubicBezTo>
                    <a:cubicBezTo>
                      <a:pt x="560" y="242"/>
                      <a:pt x="552" y="240"/>
                      <a:pt x="552" y="236"/>
                    </a:cubicBezTo>
                    <a:cubicBezTo>
                      <a:pt x="552" y="227"/>
                      <a:pt x="565" y="230"/>
                      <a:pt x="571" y="225"/>
                    </a:cubicBezTo>
                    <a:cubicBezTo>
                      <a:pt x="577" y="221"/>
                      <a:pt x="587" y="215"/>
                      <a:pt x="590" y="209"/>
                    </a:cubicBezTo>
                    <a:cubicBezTo>
                      <a:pt x="591" y="208"/>
                      <a:pt x="593" y="203"/>
                      <a:pt x="597" y="203"/>
                    </a:cubicBezTo>
                    <a:cubicBezTo>
                      <a:pt x="601" y="203"/>
                      <a:pt x="606" y="209"/>
                      <a:pt x="606" y="212"/>
                    </a:cubicBezTo>
                    <a:cubicBezTo>
                      <a:pt x="606" y="219"/>
                      <a:pt x="597" y="222"/>
                      <a:pt x="597" y="230"/>
                    </a:cubicBezTo>
                    <a:cubicBezTo>
                      <a:pt x="610" y="230"/>
                      <a:pt x="620" y="216"/>
                      <a:pt x="634" y="216"/>
                    </a:cubicBezTo>
                    <a:cubicBezTo>
                      <a:pt x="639" y="216"/>
                      <a:pt x="641" y="221"/>
                      <a:pt x="648" y="221"/>
                    </a:cubicBezTo>
                    <a:cubicBezTo>
                      <a:pt x="646" y="226"/>
                      <a:pt x="648" y="226"/>
                      <a:pt x="648" y="231"/>
                    </a:cubicBezTo>
                    <a:cubicBezTo>
                      <a:pt x="648" y="235"/>
                      <a:pt x="643" y="235"/>
                      <a:pt x="643" y="240"/>
                    </a:cubicBezTo>
                    <a:cubicBezTo>
                      <a:pt x="643" y="242"/>
                      <a:pt x="645" y="248"/>
                      <a:pt x="648" y="248"/>
                    </a:cubicBezTo>
                    <a:cubicBezTo>
                      <a:pt x="649" y="248"/>
                      <a:pt x="651" y="245"/>
                      <a:pt x="654" y="245"/>
                    </a:cubicBezTo>
                    <a:cubicBezTo>
                      <a:pt x="659" y="245"/>
                      <a:pt x="666" y="249"/>
                      <a:pt x="666" y="254"/>
                    </a:cubicBezTo>
                    <a:cubicBezTo>
                      <a:pt x="666" y="257"/>
                      <a:pt x="662" y="260"/>
                      <a:pt x="659" y="260"/>
                    </a:cubicBezTo>
                    <a:cubicBezTo>
                      <a:pt x="659" y="264"/>
                      <a:pt x="659" y="264"/>
                      <a:pt x="659" y="264"/>
                    </a:cubicBezTo>
                    <a:cubicBezTo>
                      <a:pt x="660" y="265"/>
                      <a:pt x="660" y="267"/>
                      <a:pt x="663" y="268"/>
                    </a:cubicBezTo>
                    <a:cubicBezTo>
                      <a:pt x="663" y="270"/>
                      <a:pt x="665" y="272"/>
                      <a:pt x="665" y="275"/>
                    </a:cubicBezTo>
                    <a:cubicBezTo>
                      <a:pt x="665" y="276"/>
                      <a:pt x="661" y="282"/>
                      <a:pt x="661" y="285"/>
                    </a:cubicBezTo>
                    <a:cubicBezTo>
                      <a:pt x="661" y="287"/>
                      <a:pt x="661" y="289"/>
                      <a:pt x="664" y="290"/>
                    </a:cubicBezTo>
                    <a:cubicBezTo>
                      <a:pt x="663" y="292"/>
                      <a:pt x="661" y="293"/>
                      <a:pt x="661" y="295"/>
                    </a:cubicBezTo>
                    <a:cubicBezTo>
                      <a:pt x="668" y="295"/>
                      <a:pt x="668" y="295"/>
                      <a:pt x="668" y="295"/>
                    </a:cubicBezTo>
                    <a:cubicBezTo>
                      <a:pt x="670" y="293"/>
                      <a:pt x="671" y="293"/>
                      <a:pt x="676" y="291"/>
                    </a:cubicBezTo>
                    <a:cubicBezTo>
                      <a:pt x="676" y="287"/>
                      <a:pt x="687" y="287"/>
                      <a:pt x="690" y="286"/>
                    </a:cubicBezTo>
                    <a:cubicBezTo>
                      <a:pt x="696" y="284"/>
                      <a:pt x="699" y="279"/>
                      <a:pt x="699" y="269"/>
                    </a:cubicBezTo>
                    <a:cubicBezTo>
                      <a:pt x="699" y="252"/>
                      <a:pt x="692" y="242"/>
                      <a:pt x="683" y="232"/>
                    </a:cubicBezTo>
                    <a:cubicBezTo>
                      <a:pt x="679" y="228"/>
                      <a:pt x="674" y="224"/>
                      <a:pt x="675" y="217"/>
                    </a:cubicBezTo>
                    <a:cubicBezTo>
                      <a:pt x="680" y="217"/>
                      <a:pt x="685" y="214"/>
                      <a:pt x="688" y="210"/>
                    </a:cubicBezTo>
                    <a:cubicBezTo>
                      <a:pt x="691" y="207"/>
                      <a:pt x="699" y="203"/>
                      <a:pt x="701" y="199"/>
                    </a:cubicBezTo>
                    <a:cubicBezTo>
                      <a:pt x="707" y="187"/>
                      <a:pt x="710" y="180"/>
                      <a:pt x="721" y="172"/>
                    </a:cubicBezTo>
                    <a:cubicBezTo>
                      <a:pt x="721" y="172"/>
                      <a:pt x="738" y="153"/>
                      <a:pt x="723" y="143"/>
                    </a:cubicBezTo>
                    <a:cubicBezTo>
                      <a:pt x="717" y="139"/>
                      <a:pt x="735" y="138"/>
                      <a:pt x="745" y="132"/>
                    </a:cubicBezTo>
                    <a:cubicBezTo>
                      <a:pt x="756" y="126"/>
                      <a:pt x="760" y="102"/>
                      <a:pt x="769" y="92"/>
                    </a:cubicBezTo>
                    <a:cubicBezTo>
                      <a:pt x="769" y="81"/>
                      <a:pt x="769" y="81"/>
                      <a:pt x="769" y="81"/>
                    </a:cubicBezTo>
                    <a:cubicBezTo>
                      <a:pt x="751" y="81"/>
                      <a:pt x="749" y="95"/>
                      <a:pt x="734" y="95"/>
                    </a:cubicBezTo>
                    <a:cubicBezTo>
                      <a:pt x="721" y="95"/>
                      <a:pt x="716" y="78"/>
                      <a:pt x="710" y="73"/>
                    </a:cubicBezTo>
                    <a:cubicBezTo>
                      <a:pt x="702" y="65"/>
                      <a:pt x="683" y="64"/>
                      <a:pt x="677" y="55"/>
                    </a:cubicBezTo>
                    <a:cubicBezTo>
                      <a:pt x="662" y="31"/>
                      <a:pt x="663" y="0"/>
                      <a:pt x="624" y="0"/>
                    </a:cubicBezTo>
                    <a:cubicBezTo>
                      <a:pt x="568" y="0"/>
                      <a:pt x="589" y="74"/>
                      <a:pt x="547" y="57"/>
                    </a:cubicBezTo>
                    <a:cubicBezTo>
                      <a:pt x="515" y="45"/>
                      <a:pt x="483" y="68"/>
                      <a:pt x="458" y="68"/>
                    </a:cubicBezTo>
                    <a:cubicBezTo>
                      <a:pt x="430" y="68"/>
                      <a:pt x="422" y="46"/>
                      <a:pt x="395" y="46"/>
                    </a:cubicBezTo>
                    <a:cubicBezTo>
                      <a:pt x="383" y="46"/>
                      <a:pt x="365" y="61"/>
                      <a:pt x="355" y="33"/>
                    </a:cubicBezTo>
                    <a:cubicBezTo>
                      <a:pt x="352" y="26"/>
                      <a:pt x="325" y="22"/>
                      <a:pt x="317" y="22"/>
                    </a:cubicBezTo>
                    <a:cubicBezTo>
                      <a:pt x="304" y="22"/>
                      <a:pt x="309" y="55"/>
                      <a:pt x="284" y="55"/>
                    </a:cubicBezTo>
                    <a:cubicBezTo>
                      <a:pt x="266" y="55"/>
                      <a:pt x="247" y="42"/>
                      <a:pt x="236" y="42"/>
                    </a:cubicBezTo>
                    <a:cubicBezTo>
                      <a:pt x="229" y="42"/>
                      <a:pt x="221" y="51"/>
                      <a:pt x="218" y="53"/>
                    </a:cubicBezTo>
                    <a:cubicBezTo>
                      <a:pt x="196" y="66"/>
                      <a:pt x="170" y="66"/>
                      <a:pt x="152" y="81"/>
                    </a:cubicBezTo>
                    <a:cubicBezTo>
                      <a:pt x="145" y="88"/>
                      <a:pt x="159" y="112"/>
                      <a:pt x="123" y="108"/>
                    </a:cubicBezTo>
                    <a:cubicBezTo>
                      <a:pt x="110" y="106"/>
                      <a:pt x="108" y="133"/>
                      <a:pt x="86" y="137"/>
                    </a:cubicBezTo>
                    <a:cubicBezTo>
                      <a:pt x="86" y="186"/>
                      <a:pt x="58" y="207"/>
                      <a:pt x="17" y="207"/>
                    </a:cubicBezTo>
                    <a:cubicBezTo>
                      <a:pt x="10" y="207"/>
                      <a:pt x="1" y="227"/>
                      <a:pt x="0" y="236"/>
                    </a:cubicBezTo>
                    <a:cubicBezTo>
                      <a:pt x="11" y="238"/>
                      <a:pt x="13" y="241"/>
                      <a:pt x="15" y="251"/>
                    </a:cubicBezTo>
                    <a:cubicBezTo>
                      <a:pt x="15" y="253"/>
                      <a:pt x="15" y="253"/>
                      <a:pt x="15" y="253"/>
                    </a:cubicBezTo>
                    <a:cubicBezTo>
                      <a:pt x="15" y="261"/>
                      <a:pt x="19" y="259"/>
                      <a:pt x="25" y="261"/>
                    </a:cubicBezTo>
                    <a:cubicBezTo>
                      <a:pt x="30" y="262"/>
                      <a:pt x="28" y="268"/>
                      <a:pt x="31" y="271"/>
                    </a:cubicBezTo>
                    <a:cubicBezTo>
                      <a:pt x="37" y="277"/>
                      <a:pt x="42" y="277"/>
                      <a:pt x="50" y="280"/>
                    </a:cubicBezTo>
                    <a:cubicBezTo>
                      <a:pt x="58" y="279"/>
                      <a:pt x="61" y="272"/>
                      <a:pt x="69" y="272"/>
                    </a:cubicBezTo>
                    <a:cubicBezTo>
                      <a:pt x="73" y="272"/>
                      <a:pt x="83" y="280"/>
                      <a:pt x="83" y="284"/>
                    </a:cubicBezTo>
                    <a:cubicBezTo>
                      <a:pt x="83" y="296"/>
                      <a:pt x="66" y="294"/>
                      <a:pt x="66" y="306"/>
                    </a:cubicBezTo>
                    <a:cubicBezTo>
                      <a:pt x="66" y="311"/>
                      <a:pt x="73" y="312"/>
                      <a:pt x="73" y="317"/>
                    </a:cubicBezTo>
                    <a:cubicBezTo>
                      <a:pt x="73" y="323"/>
                      <a:pt x="68" y="322"/>
                      <a:pt x="63" y="322"/>
                    </a:cubicBezTo>
                    <a:cubicBezTo>
                      <a:pt x="63" y="326"/>
                      <a:pt x="63" y="326"/>
                      <a:pt x="63" y="326"/>
                    </a:cubicBezTo>
                    <a:cubicBezTo>
                      <a:pt x="64" y="331"/>
                      <a:pt x="64" y="335"/>
                      <a:pt x="65" y="340"/>
                    </a:cubicBezTo>
                    <a:cubicBezTo>
                      <a:pt x="66" y="343"/>
                      <a:pt x="71" y="342"/>
                      <a:pt x="73" y="343"/>
                    </a:cubicBezTo>
                    <a:cubicBezTo>
                      <a:pt x="80" y="345"/>
                      <a:pt x="83" y="351"/>
                      <a:pt x="91" y="353"/>
                    </a:cubicBezTo>
                    <a:cubicBezTo>
                      <a:pt x="100" y="355"/>
                      <a:pt x="105" y="352"/>
                      <a:pt x="110" y="357"/>
                    </a:cubicBezTo>
                    <a:cubicBezTo>
                      <a:pt x="116" y="363"/>
                      <a:pt x="120" y="361"/>
                      <a:pt x="127" y="364"/>
                    </a:cubicBezTo>
                    <a:cubicBezTo>
                      <a:pt x="130" y="366"/>
                      <a:pt x="130" y="369"/>
                      <a:pt x="132" y="373"/>
                    </a:cubicBezTo>
                    <a:cubicBezTo>
                      <a:pt x="133" y="376"/>
                      <a:pt x="137" y="372"/>
                      <a:pt x="139" y="373"/>
                    </a:cubicBezTo>
                    <a:cubicBezTo>
                      <a:pt x="146" y="378"/>
                      <a:pt x="150" y="384"/>
                      <a:pt x="160" y="384"/>
                    </a:cubicBezTo>
                    <a:cubicBezTo>
                      <a:pt x="166" y="384"/>
                      <a:pt x="172" y="384"/>
                      <a:pt x="178" y="384"/>
                    </a:cubicBezTo>
                    <a:cubicBezTo>
                      <a:pt x="182" y="384"/>
                      <a:pt x="184" y="382"/>
                      <a:pt x="186" y="382"/>
                    </a:cubicBezTo>
                    <a:cubicBezTo>
                      <a:pt x="189" y="382"/>
                      <a:pt x="190" y="389"/>
                      <a:pt x="191" y="392"/>
                    </a:cubicBezTo>
                    <a:cubicBezTo>
                      <a:pt x="197" y="389"/>
                      <a:pt x="199" y="381"/>
                      <a:pt x="210" y="381"/>
                    </a:cubicBezTo>
                    <a:cubicBezTo>
                      <a:pt x="219" y="381"/>
                      <a:pt x="224" y="386"/>
                      <a:pt x="231" y="386"/>
                    </a:cubicBezTo>
                    <a:cubicBezTo>
                      <a:pt x="238" y="386"/>
                      <a:pt x="252" y="374"/>
                      <a:pt x="255" y="372"/>
                    </a:cubicBezTo>
                    <a:cubicBezTo>
                      <a:pt x="258" y="370"/>
                      <a:pt x="259" y="369"/>
                      <a:pt x="260" y="367"/>
                    </a:cubicBezTo>
                    <a:cubicBezTo>
                      <a:pt x="264" y="363"/>
                      <a:pt x="270" y="368"/>
                      <a:pt x="275" y="366"/>
                    </a:cubicBezTo>
                    <a:cubicBezTo>
                      <a:pt x="279" y="362"/>
                      <a:pt x="279" y="362"/>
                      <a:pt x="279" y="362"/>
                    </a:cubicBezTo>
                    <a:cubicBezTo>
                      <a:pt x="282" y="362"/>
                      <a:pt x="282" y="362"/>
                      <a:pt x="282" y="362"/>
                    </a:cubicBezTo>
                    <a:cubicBezTo>
                      <a:pt x="285" y="377"/>
                      <a:pt x="294" y="376"/>
                      <a:pt x="305" y="381"/>
                    </a:cubicBezTo>
                    <a:cubicBezTo>
                      <a:pt x="309" y="388"/>
                      <a:pt x="316" y="391"/>
                      <a:pt x="316" y="400"/>
                    </a:cubicBezTo>
                    <a:cubicBezTo>
                      <a:pt x="316" y="417"/>
                      <a:pt x="304" y="418"/>
                      <a:pt x="304" y="434"/>
                    </a:cubicBezTo>
                    <a:cubicBezTo>
                      <a:pt x="304" y="436"/>
                      <a:pt x="305" y="439"/>
                      <a:pt x="306" y="439"/>
                    </a:cubicBezTo>
                    <a:cubicBezTo>
                      <a:pt x="309" y="439"/>
                      <a:pt x="312" y="436"/>
                      <a:pt x="315" y="436"/>
                    </a:cubicBezTo>
                    <a:cubicBezTo>
                      <a:pt x="319" y="436"/>
                      <a:pt x="320" y="449"/>
                      <a:pt x="324" y="450"/>
                    </a:cubicBezTo>
                    <a:cubicBezTo>
                      <a:pt x="324" y="459"/>
                      <a:pt x="330" y="468"/>
                      <a:pt x="338" y="468"/>
                    </a:cubicBezTo>
                    <a:cubicBezTo>
                      <a:pt x="342" y="468"/>
                      <a:pt x="343" y="467"/>
                      <a:pt x="346" y="467"/>
                    </a:cubicBezTo>
                    <a:cubicBezTo>
                      <a:pt x="348" y="467"/>
                      <a:pt x="348" y="467"/>
                      <a:pt x="348" y="467"/>
                    </a:cubicBezTo>
                    <a:cubicBezTo>
                      <a:pt x="348" y="471"/>
                      <a:pt x="350" y="472"/>
                      <a:pt x="351" y="472"/>
                    </a:cubicBezTo>
                    <a:cubicBezTo>
                      <a:pt x="352" y="472"/>
                      <a:pt x="353" y="470"/>
                      <a:pt x="353" y="468"/>
                    </a:cubicBezTo>
                    <a:cubicBezTo>
                      <a:pt x="353" y="464"/>
                      <a:pt x="353" y="461"/>
                      <a:pt x="353" y="457"/>
                    </a:cubicBezTo>
                    <a:cubicBezTo>
                      <a:pt x="353" y="457"/>
                      <a:pt x="363" y="454"/>
                      <a:pt x="365" y="454"/>
                    </a:cubicBezTo>
                    <a:cubicBezTo>
                      <a:pt x="379" y="454"/>
                      <a:pt x="379" y="454"/>
                      <a:pt x="379" y="454"/>
                    </a:cubicBezTo>
                    <a:cubicBezTo>
                      <a:pt x="385" y="457"/>
                      <a:pt x="390" y="448"/>
                      <a:pt x="397" y="448"/>
                    </a:cubicBezTo>
                    <a:cubicBezTo>
                      <a:pt x="404" y="448"/>
                      <a:pt x="408" y="453"/>
                      <a:pt x="416" y="453"/>
                    </a:cubicBezTo>
                    <a:cubicBezTo>
                      <a:pt x="416" y="464"/>
                      <a:pt x="424" y="468"/>
                      <a:pt x="431" y="470"/>
                    </a:cubicBezTo>
                    <a:cubicBezTo>
                      <a:pt x="431" y="470"/>
                      <a:pt x="431" y="470"/>
                      <a:pt x="431" y="470"/>
                    </a:cubicBezTo>
                    <a:cubicBezTo>
                      <a:pt x="439" y="474"/>
                      <a:pt x="444" y="471"/>
                      <a:pt x="452" y="475"/>
                    </a:cubicBezTo>
                    <a:cubicBezTo>
                      <a:pt x="452" y="477"/>
                      <a:pt x="451" y="486"/>
                      <a:pt x="454" y="486"/>
                    </a:cubicBezTo>
                    <a:cubicBezTo>
                      <a:pt x="459" y="486"/>
                      <a:pt x="457" y="480"/>
                      <a:pt x="460" y="477"/>
                    </a:cubicBezTo>
                    <a:cubicBezTo>
                      <a:pt x="463" y="474"/>
                      <a:pt x="472" y="472"/>
                      <a:pt x="476" y="470"/>
                    </a:cubicBezTo>
                    <a:cubicBezTo>
                      <a:pt x="484" y="466"/>
                      <a:pt x="492" y="468"/>
                      <a:pt x="498" y="463"/>
                    </a:cubicBezTo>
                    <a:cubicBezTo>
                      <a:pt x="498" y="463"/>
                      <a:pt x="502" y="455"/>
                      <a:pt x="503" y="455"/>
                    </a:cubicBezTo>
                    <a:cubicBezTo>
                      <a:pt x="507" y="455"/>
                      <a:pt x="510" y="458"/>
                      <a:pt x="514" y="458"/>
                    </a:cubicBezTo>
                    <a:cubicBezTo>
                      <a:pt x="534" y="458"/>
                      <a:pt x="539" y="446"/>
                      <a:pt x="552" y="439"/>
                    </a:cubicBezTo>
                    <a:cubicBezTo>
                      <a:pt x="555" y="437"/>
                      <a:pt x="557" y="435"/>
                      <a:pt x="558" y="431"/>
                    </a:cubicBezTo>
                    <a:cubicBezTo>
                      <a:pt x="569" y="431"/>
                      <a:pt x="572" y="414"/>
                      <a:pt x="576" y="406"/>
                    </a:cubicBezTo>
                    <a:cubicBezTo>
                      <a:pt x="578" y="401"/>
                      <a:pt x="590" y="383"/>
                      <a:pt x="597" y="382"/>
                    </a:cubicBezTo>
                    <a:cubicBezTo>
                      <a:pt x="597" y="372"/>
                      <a:pt x="604" y="368"/>
                      <a:pt x="604" y="355"/>
                    </a:cubicBezTo>
                    <a:cubicBezTo>
                      <a:pt x="604" y="336"/>
                      <a:pt x="599" y="329"/>
                      <a:pt x="591" y="317"/>
                    </a:cubicBezTo>
                    <a:cubicBezTo>
                      <a:pt x="590" y="315"/>
                      <a:pt x="590" y="309"/>
                      <a:pt x="586" y="30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83" name="Freeform 148"/>
              <p:cNvSpPr/>
              <p:nvPr/>
            </p:nvSpPr>
            <p:spPr bwMode="auto">
              <a:xfrm>
                <a:off x="4974320" y="1279400"/>
                <a:ext cx="64454" cy="25249"/>
              </a:xfrm>
              <a:custGeom>
                <a:avLst/>
                <a:gdLst/>
                <a:ahLst/>
                <a:cxnLst>
                  <a:cxn ang="0">
                    <a:pos x="4" y="19"/>
                  </a:cxn>
                  <a:cxn ang="0">
                    <a:pos x="0" y="14"/>
                  </a:cxn>
                  <a:cxn ang="0">
                    <a:pos x="20" y="0"/>
                  </a:cxn>
                  <a:cxn ang="0">
                    <a:pos x="44" y="11"/>
                  </a:cxn>
                  <a:cxn ang="0">
                    <a:pos x="4" y="19"/>
                  </a:cxn>
                </a:cxnLst>
                <a:rect l="0" t="0" r="r" b="b"/>
                <a:pathLst>
                  <a:path w="44" h="19">
                    <a:moveTo>
                      <a:pt x="4" y="19"/>
                    </a:moveTo>
                    <a:cubicBezTo>
                      <a:pt x="1" y="19"/>
                      <a:pt x="0" y="17"/>
                      <a:pt x="0" y="14"/>
                    </a:cubicBezTo>
                    <a:cubicBezTo>
                      <a:pt x="0" y="8"/>
                      <a:pt x="13" y="0"/>
                      <a:pt x="20" y="0"/>
                    </a:cubicBezTo>
                    <a:cubicBezTo>
                      <a:pt x="27" y="0"/>
                      <a:pt x="44" y="4"/>
                      <a:pt x="44" y="11"/>
                    </a:cubicBezTo>
                    <a:cubicBezTo>
                      <a:pt x="44" y="17"/>
                      <a:pt x="9" y="19"/>
                      <a:pt x="4" y="1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84" name="Freeform 149"/>
              <p:cNvSpPr/>
              <p:nvPr/>
            </p:nvSpPr>
            <p:spPr bwMode="auto">
              <a:xfrm>
                <a:off x="4779215" y="1326742"/>
                <a:ext cx="26130" cy="14203"/>
              </a:xfrm>
              <a:custGeom>
                <a:avLst/>
                <a:gdLst/>
                <a:ahLst/>
                <a:cxnLst>
                  <a:cxn ang="0">
                    <a:pos x="13" y="10"/>
                  </a:cxn>
                  <a:cxn ang="0">
                    <a:pos x="18" y="6"/>
                  </a:cxn>
                  <a:cxn ang="0">
                    <a:pos x="15" y="0"/>
                  </a:cxn>
                  <a:cxn ang="0">
                    <a:pos x="0" y="0"/>
                  </a:cxn>
                  <a:cxn ang="0">
                    <a:pos x="13" y="10"/>
                  </a:cxn>
                </a:cxnLst>
                <a:rect l="0" t="0" r="r" b="b"/>
                <a:pathLst>
                  <a:path w="18" h="10">
                    <a:moveTo>
                      <a:pt x="13" y="10"/>
                    </a:moveTo>
                    <a:cubicBezTo>
                      <a:pt x="15" y="10"/>
                      <a:pt x="18" y="8"/>
                      <a:pt x="18" y="6"/>
                    </a:cubicBezTo>
                    <a:cubicBezTo>
                      <a:pt x="18" y="3"/>
                      <a:pt x="15" y="2"/>
                      <a:pt x="15" y="0"/>
                    </a:cubicBezTo>
                    <a:cubicBezTo>
                      <a:pt x="0" y="0"/>
                      <a:pt x="0" y="0"/>
                      <a:pt x="0" y="0"/>
                    </a:cubicBezTo>
                    <a:cubicBezTo>
                      <a:pt x="3" y="6"/>
                      <a:pt x="7" y="10"/>
                      <a:pt x="13" y="1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85" name="Freeform 150"/>
              <p:cNvSpPr/>
              <p:nvPr/>
            </p:nvSpPr>
            <p:spPr bwMode="auto">
              <a:xfrm>
                <a:off x="4179966" y="1142109"/>
                <a:ext cx="12194" cy="12625"/>
              </a:xfrm>
              <a:custGeom>
                <a:avLst/>
                <a:gdLst/>
                <a:ahLst/>
                <a:cxnLst>
                  <a:cxn ang="0">
                    <a:pos x="8" y="5"/>
                  </a:cxn>
                  <a:cxn ang="0">
                    <a:pos x="3" y="0"/>
                  </a:cxn>
                  <a:cxn ang="0">
                    <a:pos x="0" y="7"/>
                  </a:cxn>
                  <a:cxn ang="0">
                    <a:pos x="3" y="10"/>
                  </a:cxn>
                  <a:cxn ang="0">
                    <a:pos x="8" y="4"/>
                  </a:cxn>
                  <a:cxn ang="0">
                    <a:pos x="6" y="4"/>
                  </a:cxn>
                  <a:cxn ang="0">
                    <a:pos x="8" y="5"/>
                  </a:cxn>
                </a:cxnLst>
                <a:rect l="0" t="0" r="r" b="b"/>
                <a:pathLst>
                  <a:path w="8" h="10">
                    <a:moveTo>
                      <a:pt x="8" y="5"/>
                    </a:moveTo>
                    <a:cubicBezTo>
                      <a:pt x="3" y="0"/>
                      <a:pt x="3" y="0"/>
                      <a:pt x="3" y="0"/>
                    </a:cubicBezTo>
                    <a:cubicBezTo>
                      <a:pt x="2" y="2"/>
                      <a:pt x="0" y="4"/>
                      <a:pt x="0" y="7"/>
                    </a:cubicBezTo>
                    <a:cubicBezTo>
                      <a:pt x="0" y="9"/>
                      <a:pt x="1" y="10"/>
                      <a:pt x="3" y="10"/>
                    </a:cubicBezTo>
                    <a:cubicBezTo>
                      <a:pt x="7" y="10"/>
                      <a:pt x="7" y="6"/>
                      <a:pt x="8" y="4"/>
                    </a:cubicBezTo>
                    <a:cubicBezTo>
                      <a:pt x="6" y="4"/>
                      <a:pt x="6" y="4"/>
                      <a:pt x="6" y="4"/>
                    </a:cubicBezTo>
                    <a:lnTo>
                      <a:pt x="8" y="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86" name="Freeform 151"/>
              <p:cNvSpPr/>
              <p:nvPr/>
            </p:nvSpPr>
            <p:spPr bwMode="auto">
              <a:xfrm>
                <a:off x="3746208" y="1184717"/>
                <a:ext cx="29614" cy="15780"/>
              </a:xfrm>
              <a:custGeom>
                <a:avLst/>
                <a:gdLst/>
                <a:ahLst/>
                <a:cxnLst>
                  <a:cxn ang="0">
                    <a:pos x="20" y="9"/>
                  </a:cxn>
                  <a:cxn ang="0">
                    <a:pos x="10" y="12"/>
                  </a:cxn>
                  <a:cxn ang="0">
                    <a:pos x="0" y="7"/>
                  </a:cxn>
                  <a:cxn ang="0">
                    <a:pos x="10" y="0"/>
                  </a:cxn>
                  <a:cxn ang="0">
                    <a:pos x="20" y="7"/>
                  </a:cxn>
                  <a:cxn ang="0">
                    <a:pos x="17" y="12"/>
                  </a:cxn>
                  <a:cxn ang="0">
                    <a:pos x="20" y="9"/>
                  </a:cxn>
                </a:cxnLst>
                <a:rect l="0" t="0" r="r" b="b"/>
                <a:pathLst>
                  <a:path w="20" h="12">
                    <a:moveTo>
                      <a:pt x="20" y="9"/>
                    </a:moveTo>
                    <a:cubicBezTo>
                      <a:pt x="17" y="11"/>
                      <a:pt x="14" y="12"/>
                      <a:pt x="10" y="12"/>
                    </a:cubicBezTo>
                    <a:cubicBezTo>
                      <a:pt x="5" y="12"/>
                      <a:pt x="0" y="11"/>
                      <a:pt x="0" y="7"/>
                    </a:cubicBezTo>
                    <a:cubicBezTo>
                      <a:pt x="0" y="3"/>
                      <a:pt x="6" y="0"/>
                      <a:pt x="10" y="0"/>
                    </a:cubicBezTo>
                    <a:cubicBezTo>
                      <a:pt x="16" y="0"/>
                      <a:pt x="20" y="2"/>
                      <a:pt x="20" y="7"/>
                    </a:cubicBezTo>
                    <a:cubicBezTo>
                      <a:pt x="20" y="10"/>
                      <a:pt x="18" y="11"/>
                      <a:pt x="17" y="12"/>
                    </a:cubicBezTo>
                    <a:lnTo>
                      <a:pt x="20" y="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87" name="Freeform 152"/>
              <p:cNvSpPr/>
              <p:nvPr/>
            </p:nvSpPr>
            <p:spPr bwMode="auto">
              <a:xfrm>
                <a:off x="3519748" y="1014287"/>
                <a:ext cx="109747" cy="56810"/>
              </a:xfrm>
              <a:custGeom>
                <a:avLst/>
                <a:gdLst/>
                <a:ahLst/>
                <a:cxnLst>
                  <a:cxn ang="0">
                    <a:pos x="6" y="43"/>
                  </a:cxn>
                  <a:cxn ang="0">
                    <a:pos x="0" y="37"/>
                  </a:cxn>
                  <a:cxn ang="0">
                    <a:pos x="8" y="27"/>
                  </a:cxn>
                  <a:cxn ang="0">
                    <a:pos x="39" y="0"/>
                  </a:cxn>
                  <a:cxn ang="0">
                    <a:pos x="45" y="0"/>
                  </a:cxn>
                  <a:cxn ang="0">
                    <a:pos x="44" y="10"/>
                  </a:cxn>
                  <a:cxn ang="0">
                    <a:pos x="52" y="6"/>
                  </a:cxn>
                  <a:cxn ang="0">
                    <a:pos x="76" y="23"/>
                  </a:cxn>
                  <a:cxn ang="0">
                    <a:pos x="45" y="34"/>
                  </a:cxn>
                  <a:cxn ang="0">
                    <a:pos x="30" y="37"/>
                  </a:cxn>
                  <a:cxn ang="0">
                    <a:pos x="6" y="43"/>
                  </a:cxn>
                </a:cxnLst>
                <a:rect l="0" t="0" r="r" b="b"/>
                <a:pathLst>
                  <a:path w="76" h="43">
                    <a:moveTo>
                      <a:pt x="6" y="43"/>
                    </a:moveTo>
                    <a:cubicBezTo>
                      <a:pt x="1" y="43"/>
                      <a:pt x="0" y="41"/>
                      <a:pt x="0" y="37"/>
                    </a:cubicBezTo>
                    <a:cubicBezTo>
                      <a:pt x="0" y="30"/>
                      <a:pt x="5" y="30"/>
                      <a:pt x="8" y="27"/>
                    </a:cubicBezTo>
                    <a:cubicBezTo>
                      <a:pt x="18" y="17"/>
                      <a:pt x="22" y="0"/>
                      <a:pt x="39" y="0"/>
                    </a:cubicBezTo>
                    <a:cubicBezTo>
                      <a:pt x="43" y="0"/>
                      <a:pt x="43" y="0"/>
                      <a:pt x="45" y="0"/>
                    </a:cubicBezTo>
                    <a:cubicBezTo>
                      <a:pt x="45" y="7"/>
                      <a:pt x="47" y="7"/>
                      <a:pt x="44" y="10"/>
                    </a:cubicBezTo>
                    <a:cubicBezTo>
                      <a:pt x="47" y="9"/>
                      <a:pt x="49" y="6"/>
                      <a:pt x="52" y="6"/>
                    </a:cubicBezTo>
                    <a:cubicBezTo>
                      <a:pt x="58" y="6"/>
                      <a:pt x="76" y="17"/>
                      <a:pt x="76" y="23"/>
                    </a:cubicBezTo>
                    <a:cubicBezTo>
                      <a:pt x="76" y="34"/>
                      <a:pt x="53" y="36"/>
                      <a:pt x="45" y="34"/>
                    </a:cubicBezTo>
                    <a:cubicBezTo>
                      <a:pt x="43" y="34"/>
                      <a:pt x="30" y="37"/>
                      <a:pt x="30" y="37"/>
                    </a:cubicBezTo>
                    <a:lnTo>
                      <a:pt x="6" y="4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88" name="Freeform 153"/>
              <p:cNvSpPr/>
              <p:nvPr/>
            </p:nvSpPr>
            <p:spPr bwMode="auto">
              <a:xfrm>
                <a:off x="3362967" y="987460"/>
                <a:ext cx="43550" cy="20515"/>
              </a:xfrm>
              <a:custGeom>
                <a:avLst/>
                <a:gdLst/>
                <a:ahLst/>
                <a:cxnLst>
                  <a:cxn ang="0">
                    <a:pos x="12" y="0"/>
                  </a:cxn>
                  <a:cxn ang="0">
                    <a:pos x="30" y="7"/>
                  </a:cxn>
                  <a:cxn ang="0">
                    <a:pos x="9" y="16"/>
                  </a:cxn>
                  <a:cxn ang="0">
                    <a:pos x="0" y="5"/>
                  </a:cxn>
                  <a:cxn ang="0">
                    <a:pos x="12" y="0"/>
                  </a:cxn>
                </a:cxnLst>
                <a:rect l="0" t="0" r="r" b="b"/>
                <a:pathLst>
                  <a:path w="30" h="16">
                    <a:moveTo>
                      <a:pt x="12" y="0"/>
                    </a:moveTo>
                    <a:cubicBezTo>
                      <a:pt x="14" y="0"/>
                      <a:pt x="26" y="6"/>
                      <a:pt x="30" y="7"/>
                    </a:cubicBezTo>
                    <a:cubicBezTo>
                      <a:pt x="29" y="15"/>
                      <a:pt x="14" y="16"/>
                      <a:pt x="9" y="16"/>
                    </a:cubicBezTo>
                    <a:cubicBezTo>
                      <a:pt x="6" y="16"/>
                      <a:pt x="0" y="9"/>
                      <a:pt x="0" y="5"/>
                    </a:cubicBezTo>
                    <a:cubicBezTo>
                      <a:pt x="0" y="0"/>
                      <a:pt x="9" y="0"/>
                      <a:pt x="1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89" name="Freeform 154"/>
              <p:cNvSpPr/>
              <p:nvPr/>
            </p:nvSpPr>
            <p:spPr bwMode="auto">
              <a:xfrm>
                <a:off x="3376904" y="943274"/>
                <a:ext cx="153296" cy="97839"/>
              </a:xfrm>
              <a:custGeom>
                <a:avLst/>
                <a:gdLst/>
                <a:ahLst/>
                <a:cxnLst>
                  <a:cxn ang="0">
                    <a:pos x="99" y="68"/>
                  </a:cxn>
                  <a:cxn ang="0">
                    <a:pos x="90" y="74"/>
                  </a:cxn>
                  <a:cxn ang="0">
                    <a:pos x="41" y="66"/>
                  </a:cxn>
                  <a:cxn ang="0">
                    <a:pos x="17" y="50"/>
                  </a:cxn>
                  <a:cxn ang="0">
                    <a:pos x="50" y="36"/>
                  </a:cxn>
                  <a:cxn ang="0">
                    <a:pos x="32" y="36"/>
                  </a:cxn>
                  <a:cxn ang="0">
                    <a:pos x="0" y="26"/>
                  </a:cxn>
                  <a:cxn ang="0">
                    <a:pos x="46" y="0"/>
                  </a:cxn>
                  <a:cxn ang="0">
                    <a:pos x="72" y="17"/>
                  </a:cxn>
                  <a:cxn ang="0">
                    <a:pos x="67" y="18"/>
                  </a:cxn>
                  <a:cxn ang="0">
                    <a:pos x="67" y="27"/>
                  </a:cxn>
                  <a:cxn ang="0">
                    <a:pos x="59" y="35"/>
                  </a:cxn>
                  <a:cxn ang="0">
                    <a:pos x="68" y="35"/>
                  </a:cxn>
                  <a:cxn ang="0">
                    <a:pos x="81" y="39"/>
                  </a:cxn>
                  <a:cxn ang="0">
                    <a:pos x="90" y="39"/>
                  </a:cxn>
                  <a:cxn ang="0">
                    <a:pos x="105" y="48"/>
                  </a:cxn>
                  <a:cxn ang="0">
                    <a:pos x="101" y="57"/>
                  </a:cxn>
                  <a:cxn ang="0">
                    <a:pos x="92" y="62"/>
                  </a:cxn>
                  <a:cxn ang="0">
                    <a:pos x="99" y="68"/>
                  </a:cxn>
                </a:cxnLst>
                <a:rect l="0" t="0" r="r" b="b"/>
                <a:pathLst>
                  <a:path w="105" h="74">
                    <a:moveTo>
                      <a:pt x="99" y="68"/>
                    </a:moveTo>
                    <a:cubicBezTo>
                      <a:pt x="99" y="72"/>
                      <a:pt x="94" y="74"/>
                      <a:pt x="90" y="74"/>
                    </a:cubicBezTo>
                    <a:cubicBezTo>
                      <a:pt x="71" y="74"/>
                      <a:pt x="57" y="66"/>
                      <a:pt x="41" y="66"/>
                    </a:cubicBezTo>
                    <a:cubicBezTo>
                      <a:pt x="35" y="66"/>
                      <a:pt x="24" y="54"/>
                      <a:pt x="17" y="50"/>
                    </a:cubicBezTo>
                    <a:cubicBezTo>
                      <a:pt x="32" y="46"/>
                      <a:pt x="36" y="41"/>
                      <a:pt x="50" y="36"/>
                    </a:cubicBezTo>
                    <a:cubicBezTo>
                      <a:pt x="46" y="36"/>
                      <a:pt x="35" y="36"/>
                      <a:pt x="32" y="36"/>
                    </a:cubicBezTo>
                    <a:cubicBezTo>
                      <a:pt x="20" y="36"/>
                      <a:pt x="11" y="32"/>
                      <a:pt x="0" y="26"/>
                    </a:cubicBezTo>
                    <a:cubicBezTo>
                      <a:pt x="18" y="21"/>
                      <a:pt x="25" y="0"/>
                      <a:pt x="46" y="0"/>
                    </a:cubicBezTo>
                    <a:cubicBezTo>
                      <a:pt x="58" y="0"/>
                      <a:pt x="65" y="12"/>
                      <a:pt x="72" y="17"/>
                    </a:cubicBezTo>
                    <a:cubicBezTo>
                      <a:pt x="68" y="19"/>
                      <a:pt x="69" y="18"/>
                      <a:pt x="67" y="18"/>
                    </a:cubicBezTo>
                    <a:cubicBezTo>
                      <a:pt x="68" y="23"/>
                      <a:pt x="67" y="24"/>
                      <a:pt x="67" y="27"/>
                    </a:cubicBezTo>
                    <a:cubicBezTo>
                      <a:pt x="67" y="29"/>
                      <a:pt x="62" y="33"/>
                      <a:pt x="59" y="35"/>
                    </a:cubicBezTo>
                    <a:cubicBezTo>
                      <a:pt x="63" y="33"/>
                      <a:pt x="65" y="35"/>
                      <a:pt x="68" y="35"/>
                    </a:cubicBezTo>
                    <a:cubicBezTo>
                      <a:pt x="73" y="35"/>
                      <a:pt x="76" y="39"/>
                      <a:pt x="81" y="39"/>
                    </a:cubicBezTo>
                    <a:cubicBezTo>
                      <a:pt x="84" y="39"/>
                      <a:pt x="87" y="39"/>
                      <a:pt x="90" y="39"/>
                    </a:cubicBezTo>
                    <a:cubicBezTo>
                      <a:pt x="99" y="39"/>
                      <a:pt x="99" y="42"/>
                      <a:pt x="105" y="48"/>
                    </a:cubicBezTo>
                    <a:cubicBezTo>
                      <a:pt x="100" y="51"/>
                      <a:pt x="101" y="52"/>
                      <a:pt x="101" y="57"/>
                    </a:cubicBezTo>
                    <a:cubicBezTo>
                      <a:pt x="101" y="61"/>
                      <a:pt x="95" y="62"/>
                      <a:pt x="92" y="62"/>
                    </a:cubicBezTo>
                    <a:cubicBezTo>
                      <a:pt x="95" y="63"/>
                      <a:pt x="99" y="65"/>
                      <a:pt x="99" y="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90" name="Freeform 155"/>
              <p:cNvSpPr/>
              <p:nvPr/>
            </p:nvSpPr>
            <p:spPr bwMode="auto">
              <a:xfrm>
                <a:off x="3443100" y="1097924"/>
                <a:ext cx="19163" cy="12625"/>
              </a:xfrm>
              <a:custGeom>
                <a:avLst/>
                <a:gdLst/>
                <a:ahLst/>
                <a:cxnLst>
                  <a:cxn ang="0">
                    <a:pos x="0" y="5"/>
                  </a:cxn>
                  <a:cxn ang="0">
                    <a:pos x="7" y="0"/>
                  </a:cxn>
                  <a:cxn ang="0">
                    <a:pos x="13" y="0"/>
                  </a:cxn>
                  <a:cxn ang="0">
                    <a:pos x="5" y="9"/>
                  </a:cxn>
                  <a:cxn ang="0">
                    <a:pos x="0" y="5"/>
                  </a:cxn>
                </a:cxnLst>
                <a:rect l="0" t="0" r="r" b="b"/>
                <a:pathLst>
                  <a:path w="13" h="9">
                    <a:moveTo>
                      <a:pt x="0" y="5"/>
                    </a:moveTo>
                    <a:cubicBezTo>
                      <a:pt x="3" y="3"/>
                      <a:pt x="5" y="1"/>
                      <a:pt x="7" y="0"/>
                    </a:cubicBezTo>
                    <a:cubicBezTo>
                      <a:pt x="13" y="0"/>
                      <a:pt x="13" y="0"/>
                      <a:pt x="13" y="0"/>
                    </a:cubicBezTo>
                    <a:cubicBezTo>
                      <a:pt x="12" y="6"/>
                      <a:pt x="10" y="9"/>
                      <a:pt x="5" y="9"/>
                    </a:cubicBezTo>
                    <a:cubicBezTo>
                      <a:pt x="2" y="9"/>
                      <a:pt x="1" y="7"/>
                      <a:pt x="0" y="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91" name="Freeform 156"/>
              <p:cNvSpPr/>
              <p:nvPr/>
            </p:nvSpPr>
            <p:spPr bwMode="auto">
              <a:xfrm>
                <a:off x="3347289" y="946430"/>
                <a:ext cx="26130" cy="7891"/>
              </a:xfrm>
              <a:custGeom>
                <a:avLst/>
                <a:gdLst/>
                <a:ahLst/>
                <a:cxnLst>
                  <a:cxn ang="0">
                    <a:pos x="18" y="4"/>
                  </a:cxn>
                  <a:cxn ang="0">
                    <a:pos x="0" y="0"/>
                  </a:cxn>
                  <a:cxn ang="0">
                    <a:pos x="16" y="0"/>
                  </a:cxn>
                  <a:cxn ang="0">
                    <a:pos x="18" y="4"/>
                  </a:cxn>
                </a:cxnLst>
                <a:rect l="0" t="0" r="r" b="b"/>
                <a:pathLst>
                  <a:path w="18" h="6">
                    <a:moveTo>
                      <a:pt x="18" y="4"/>
                    </a:moveTo>
                    <a:cubicBezTo>
                      <a:pt x="11" y="5"/>
                      <a:pt x="3" y="6"/>
                      <a:pt x="0" y="0"/>
                    </a:cubicBezTo>
                    <a:cubicBezTo>
                      <a:pt x="16" y="0"/>
                      <a:pt x="16" y="0"/>
                      <a:pt x="16" y="0"/>
                    </a:cubicBezTo>
                    <a:lnTo>
                      <a:pt x="18" y="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92" name="Freeform 157"/>
              <p:cNvSpPr/>
              <p:nvPr/>
            </p:nvSpPr>
            <p:spPr bwMode="auto">
              <a:xfrm>
                <a:off x="3650397" y="1058472"/>
                <a:ext cx="22647" cy="9468"/>
              </a:xfrm>
              <a:custGeom>
                <a:avLst/>
                <a:gdLst/>
                <a:ahLst/>
                <a:cxnLst>
                  <a:cxn ang="0">
                    <a:pos x="15" y="1"/>
                  </a:cxn>
                  <a:cxn ang="0">
                    <a:pos x="9" y="7"/>
                  </a:cxn>
                  <a:cxn ang="0">
                    <a:pos x="0" y="2"/>
                  </a:cxn>
                  <a:cxn ang="0">
                    <a:pos x="15" y="1"/>
                  </a:cxn>
                </a:cxnLst>
                <a:rect l="0" t="0" r="r" b="b"/>
                <a:pathLst>
                  <a:path w="15" h="7">
                    <a:moveTo>
                      <a:pt x="15" y="1"/>
                    </a:moveTo>
                    <a:cubicBezTo>
                      <a:pt x="14" y="4"/>
                      <a:pt x="12" y="7"/>
                      <a:pt x="9" y="7"/>
                    </a:cubicBezTo>
                    <a:cubicBezTo>
                      <a:pt x="4" y="7"/>
                      <a:pt x="1" y="4"/>
                      <a:pt x="0" y="2"/>
                    </a:cubicBezTo>
                    <a:cubicBezTo>
                      <a:pt x="9" y="0"/>
                      <a:pt x="11" y="2"/>
                      <a:pt x="15" y="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93" name="Freeform 158"/>
              <p:cNvSpPr/>
              <p:nvPr/>
            </p:nvSpPr>
            <p:spPr bwMode="auto">
              <a:xfrm>
                <a:off x="2505903" y="960633"/>
                <a:ext cx="128908" cy="36296"/>
              </a:xfrm>
              <a:custGeom>
                <a:avLst/>
                <a:gdLst/>
                <a:ahLst/>
                <a:cxnLst>
                  <a:cxn ang="0">
                    <a:pos x="76" y="14"/>
                  </a:cxn>
                  <a:cxn ang="0">
                    <a:pos x="58" y="17"/>
                  </a:cxn>
                  <a:cxn ang="0">
                    <a:pos x="49" y="27"/>
                  </a:cxn>
                  <a:cxn ang="0">
                    <a:pos x="44" y="23"/>
                  </a:cxn>
                  <a:cxn ang="0">
                    <a:pos x="44" y="23"/>
                  </a:cxn>
                  <a:cxn ang="0">
                    <a:pos x="32" y="17"/>
                  </a:cxn>
                  <a:cxn ang="0">
                    <a:pos x="41" y="14"/>
                  </a:cxn>
                  <a:cxn ang="0">
                    <a:pos x="33" y="13"/>
                  </a:cxn>
                  <a:cxn ang="0">
                    <a:pos x="40" y="9"/>
                  </a:cxn>
                  <a:cxn ang="0">
                    <a:pos x="30" y="5"/>
                  </a:cxn>
                  <a:cxn ang="0">
                    <a:pos x="10" y="11"/>
                  </a:cxn>
                  <a:cxn ang="0">
                    <a:pos x="0" y="9"/>
                  </a:cxn>
                  <a:cxn ang="0">
                    <a:pos x="34" y="0"/>
                  </a:cxn>
                  <a:cxn ang="0">
                    <a:pos x="60" y="6"/>
                  </a:cxn>
                  <a:cxn ang="0">
                    <a:pos x="76" y="0"/>
                  </a:cxn>
                  <a:cxn ang="0">
                    <a:pos x="89" y="5"/>
                  </a:cxn>
                  <a:cxn ang="0">
                    <a:pos x="78" y="13"/>
                  </a:cxn>
                  <a:cxn ang="0">
                    <a:pos x="73" y="13"/>
                  </a:cxn>
                  <a:cxn ang="0">
                    <a:pos x="73" y="17"/>
                  </a:cxn>
                  <a:cxn ang="0">
                    <a:pos x="76" y="14"/>
                  </a:cxn>
                </a:cxnLst>
                <a:rect l="0" t="0" r="r" b="b"/>
                <a:pathLst>
                  <a:path w="89" h="27">
                    <a:moveTo>
                      <a:pt x="76" y="14"/>
                    </a:moveTo>
                    <a:cubicBezTo>
                      <a:pt x="69" y="19"/>
                      <a:pt x="65" y="13"/>
                      <a:pt x="58" y="17"/>
                    </a:cubicBezTo>
                    <a:cubicBezTo>
                      <a:pt x="54" y="19"/>
                      <a:pt x="53" y="27"/>
                      <a:pt x="49" y="27"/>
                    </a:cubicBezTo>
                    <a:cubicBezTo>
                      <a:pt x="47" y="26"/>
                      <a:pt x="45" y="24"/>
                      <a:pt x="44" y="23"/>
                    </a:cubicBezTo>
                    <a:cubicBezTo>
                      <a:pt x="44" y="23"/>
                      <a:pt x="44" y="23"/>
                      <a:pt x="44" y="23"/>
                    </a:cubicBezTo>
                    <a:cubicBezTo>
                      <a:pt x="38" y="23"/>
                      <a:pt x="33" y="21"/>
                      <a:pt x="32" y="17"/>
                    </a:cubicBezTo>
                    <a:cubicBezTo>
                      <a:pt x="36" y="15"/>
                      <a:pt x="38" y="15"/>
                      <a:pt x="41" y="14"/>
                    </a:cubicBezTo>
                    <a:cubicBezTo>
                      <a:pt x="37" y="14"/>
                      <a:pt x="35" y="13"/>
                      <a:pt x="33" y="13"/>
                    </a:cubicBezTo>
                    <a:cubicBezTo>
                      <a:pt x="36" y="11"/>
                      <a:pt x="38" y="11"/>
                      <a:pt x="40" y="9"/>
                    </a:cubicBezTo>
                    <a:cubicBezTo>
                      <a:pt x="36" y="8"/>
                      <a:pt x="34" y="5"/>
                      <a:pt x="30" y="5"/>
                    </a:cubicBezTo>
                    <a:cubicBezTo>
                      <a:pt x="25" y="5"/>
                      <a:pt x="17" y="11"/>
                      <a:pt x="10" y="11"/>
                    </a:cubicBezTo>
                    <a:cubicBezTo>
                      <a:pt x="7" y="11"/>
                      <a:pt x="4" y="9"/>
                      <a:pt x="0" y="9"/>
                    </a:cubicBezTo>
                    <a:cubicBezTo>
                      <a:pt x="4" y="2"/>
                      <a:pt x="25" y="0"/>
                      <a:pt x="34" y="0"/>
                    </a:cubicBezTo>
                    <a:cubicBezTo>
                      <a:pt x="45" y="0"/>
                      <a:pt x="52" y="6"/>
                      <a:pt x="60" y="6"/>
                    </a:cubicBezTo>
                    <a:cubicBezTo>
                      <a:pt x="67" y="6"/>
                      <a:pt x="70" y="0"/>
                      <a:pt x="76" y="0"/>
                    </a:cubicBezTo>
                    <a:cubicBezTo>
                      <a:pt x="82" y="0"/>
                      <a:pt x="87" y="4"/>
                      <a:pt x="89" y="5"/>
                    </a:cubicBezTo>
                    <a:cubicBezTo>
                      <a:pt x="89" y="13"/>
                      <a:pt x="83" y="9"/>
                      <a:pt x="78" y="13"/>
                    </a:cubicBezTo>
                    <a:cubicBezTo>
                      <a:pt x="76" y="13"/>
                      <a:pt x="75" y="13"/>
                      <a:pt x="73" y="13"/>
                    </a:cubicBezTo>
                    <a:cubicBezTo>
                      <a:pt x="73" y="17"/>
                      <a:pt x="73" y="17"/>
                      <a:pt x="73" y="17"/>
                    </a:cubicBezTo>
                    <a:lnTo>
                      <a:pt x="76" y="1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94" name="Freeform 159"/>
              <p:cNvSpPr/>
              <p:nvPr/>
            </p:nvSpPr>
            <p:spPr bwMode="auto">
              <a:xfrm>
                <a:off x="2843851" y="938541"/>
                <a:ext cx="45292" cy="26827"/>
              </a:xfrm>
              <a:custGeom>
                <a:avLst/>
                <a:gdLst/>
                <a:ahLst/>
                <a:cxnLst>
                  <a:cxn ang="0">
                    <a:pos x="7" y="20"/>
                  </a:cxn>
                  <a:cxn ang="0">
                    <a:pos x="0" y="13"/>
                  </a:cxn>
                  <a:cxn ang="0">
                    <a:pos x="25" y="0"/>
                  </a:cxn>
                  <a:cxn ang="0">
                    <a:pos x="31" y="14"/>
                  </a:cxn>
                  <a:cxn ang="0">
                    <a:pos x="7" y="20"/>
                  </a:cxn>
                </a:cxnLst>
                <a:rect l="0" t="0" r="r" b="b"/>
                <a:pathLst>
                  <a:path w="31" h="20">
                    <a:moveTo>
                      <a:pt x="7" y="20"/>
                    </a:moveTo>
                    <a:cubicBezTo>
                      <a:pt x="2" y="20"/>
                      <a:pt x="0" y="17"/>
                      <a:pt x="0" y="13"/>
                    </a:cubicBezTo>
                    <a:cubicBezTo>
                      <a:pt x="0" y="7"/>
                      <a:pt x="18" y="0"/>
                      <a:pt x="25" y="0"/>
                    </a:cubicBezTo>
                    <a:cubicBezTo>
                      <a:pt x="31" y="14"/>
                      <a:pt x="31" y="14"/>
                      <a:pt x="31" y="14"/>
                    </a:cubicBezTo>
                    <a:cubicBezTo>
                      <a:pt x="28" y="16"/>
                      <a:pt x="11" y="20"/>
                      <a:pt x="7" y="2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95" name="Freeform 160"/>
              <p:cNvSpPr/>
              <p:nvPr/>
            </p:nvSpPr>
            <p:spPr bwMode="auto">
              <a:xfrm>
                <a:off x="2784623" y="955898"/>
                <a:ext cx="48776" cy="25249"/>
              </a:xfrm>
              <a:custGeom>
                <a:avLst/>
                <a:gdLst/>
                <a:ahLst/>
                <a:cxnLst>
                  <a:cxn ang="0">
                    <a:pos x="33" y="4"/>
                  </a:cxn>
                  <a:cxn ang="0">
                    <a:pos x="33" y="10"/>
                  </a:cxn>
                  <a:cxn ang="0">
                    <a:pos x="22" y="12"/>
                  </a:cxn>
                  <a:cxn ang="0">
                    <a:pos x="24" y="18"/>
                  </a:cxn>
                  <a:cxn ang="0">
                    <a:pos x="0" y="18"/>
                  </a:cxn>
                  <a:cxn ang="0">
                    <a:pos x="9" y="6"/>
                  </a:cxn>
                  <a:cxn ang="0">
                    <a:pos x="9" y="0"/>
                  </a:cxn>
                  <a:cxn ang="0">
                    <a:pos x="23" y="0"/>
                  </a:cxn>
                  <a:cxn ang="0">
                    <a:pos x="19" y="4"/>
                  </a:cxn>
                  <a:cxn ang="0">
                    <a:pos x="33" y="4"/>
                  </a:cxn>
                </a:cxnLst>
                <a:rect l="0" t="0" r="r" b="b"/>
                <a:pathLst>
                  <a:path w="33" h="20">
                    <a:moveTo>
                      <a:pt x="33" y="4"/>
                    </a:moveTo>
                    <a:cubicBezTo>
                      <a:pt x="33" y="8"/>
                      <a:pt x="33" y="8"/>
                      <a:pt x="33" y="10"/>
                    </a:cubicBezTo>
                    <a:cubicBezTo>
                      <a:pt x="30" y="14"/>
                      <a:pt x="26" y="12"/>
                      <a:pt x="22" y="12"/>
                    </a:cubicBezTo>
                    <a:cubicBezTo>
                      <a:pt x="24" y="18"/>
                      <a:pt x="24" y="18"/>
                      <a:pt x="24" y="18"/>
                    </a:cubicBezTo>
                    <a:cubicBezTo>
                      <a:pt x="22" y="19"/>
                      <a:pt x="0" y="20"/>
                      <a:pt x="0" y="18"/>
                    </a:cubicBezTo>
                    <a:cubicBezTo>
                      <a:pt x="0" y="11"/>
                      <a:pt x="3" y="8"/>
                      <a:pt x="9" y="6"/>
                    </a:cubicBezTo>
                    <a:cubicBezTo>
                      <a:pt x="8" y="2"/>
                      <a:pt x="9" y="1"/>
                      <a:pt x="9" y="0"/>
                    </a:cubicBezTo>
                    <a:cubicBezTo>
                      <a:pt x="23" y="0"/>
                      <a:pt x="23" y="0"/>
                      <a:pt x="23" y="0"/>
                    </a:cubicBezTo>
                    <a:cubicBezTo>
                      <a:pt x="22" y="2"/>
                      <a:pt x="20" y="4"/>
                      <a:pt x="19" y="4"/>
                    </a:cubicBezTo>
                    <a:cubicBezTo>
                      <a:pt x="22" y="4"/>
                      <a:pt x="29" y="4"/>
                      <a:pt x="33" y="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96" name="Freeform 161"/>
              <p:cNvSpPr/>
              <p:nvPr/>
            </p:nvSpPr>
            <p:spPr bwMode="auto">
              <a:xfrm>
                <a:off x="2720168" y="977991"/>
                <a:ext cx="48776" cy="15780"/>
              </a:xfrm>
              <a:custGeom>
                <a:avLst/>
                <a:gdLst/>
                <a:ahLst/>
                <a:cxnLst>
                  <a:cxn ang="0">
                    <a:pos x="20" y="12"/>
                  </a:cxn>
                  <a:cxn ang="0">
                    <a:pos x="11" y="7"/>
                  </a:cxn>
                  <a:cxn ang="0">
                    <a:pos x="4" y="12"/>
                  </a:cxn>
                  <a:cxn ang="0">
                    <a:pos x="0" y="9"/>
                  </a:cxn>
                  <a:cxn ang="0">
                    <a:pos x="22" y="0"/>
                  </a:cxn>
                  <a:cxn ang="0">
                    <a:pos x="34" y="5"/>
                  </a:cxn>
                  <a:cxn ang="0">
                    <a:pos x="20" y="12"/>
                  </a:cxn>
                </a:cxnLst>
                <a:rect l="0" t="0" r="r" b="b"/>
                <a:pathLst>
                  <a:path w="34" h="12">
                    <a:moveTo>
                      <a:pt x="20" y="12"/>
                    </a:moveTo>
                    <a:cubicBezTo>
                      <a:pt x="17" y="12"/>
                      <a:pt x="14" y="7"/>
                      <a:pt x="11" y="7"/>
                    </a:cubicBezTo>
                    <a:cubicBezTo>
                      <a:pt x="10" y="12"/>
                      <a:pt x="8" y="12"/>
                      <a:pt x="4" y="12"/>
                    </a:cubicBezTo>
                    <a:cubicBezTo>
                      <a:pt x="2" y="12"/>
                      <a:pt x="0" y="10"/>
                      <a:pt x="0" y="9"/>
                    </a:cubicBezTo>
                    <a:cubicBezTo>
                      <a:pt x="0" y="2"/>
                      <a:pt x="17" y="0"/>
                      <a:pt x="22" y="0"/>
                    </a:cubicBezTo>
                    <a:cubicBezTo>
                      <a:pt x="28" y="0"/>
                      <a:pt x="32" y="2"/>
                      <a:pt x="34" y="5"/>
                    </a:cubicBezTo>
                    <a:cubicBezTo>
                      <a:pt x="25" y="5"/>
                      <a:pt x="26" y="12"/>
                      <a:pt x="20" y="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97" name="Freeform 162"/>
              <p:cNvSpPr/>
              <p:nvPr/>
            </p:nvSpPr>
            <p:spPr bwMode="auto">
              <a:xfrm>
                <a:off x="2690555" y="924337"/>
                <a:ext cx="78390" cy="48920"/>
              </a:xfrm>
              <a:custGeom>
                <a:avLst/>
                <a:gdLst/>
                <a:ahLst/>
                <a:cxnLst>
                  <a:cxn ang="0">
                    <a:pos x="40" y="31"/>
                  </a:cxn>
                  <a:cxn ang="0">
                    <a:pos x="22" y="36"/>
                  </a:cxn>
                  <a:cxn ang="0">
                    <a:pos x="0" y="28"/>
                  </a:cxn>
                  <a:cxn ang="0">
                    <a:pos x="6" y="23"/>
                  </a:cxn>
                  <a:cxn ang="0">
                    <a:pos x="24" y="23"/>
                  </a:cxn>
                  <a:cxn ang="0">
                    <a:pos x="17" y="22"/>
                  </a:cxn>
                  <a:cxn ang="0">
                    <a:pos x="17" y="16"/>
                  </a:cxn>
                  <a:cxn ang="0">
                    <a:pos x="43" y="8"/>
                  </a:cxn>
                  <a:cxn ang="0">
                    <a:pos x="51" y="0"/>
                  </a:cxn>
                  <a:cxn ang="0">
                    <a:pos x="52" y="5"/>
                  </a:cxn>
                  <a:cxn ang="0">
                    <a:pos x="48" y="11"/>
                  </a:cxn>
                  <a:cxn ang="0">
                    <a:pos x="28" y="23"/>
                  </a:cxn>
                  <a:cxn ang="0">
                    <a:pos x="53" y="29"/>
                  </a:cxn>
                  <a:cxn ang="0">
                    <a:pos x="40" y="31"/>
                  </a:cxn>
                </a:cxnLst>
                <a:rect l="0" t="0" r="r" b="b"/>
                <a:pathLst>
                  <a:path w="53" h="36">
                    <a:moveTo>
                      <a:pt x="40" y="31"/>
                    </a:moveTo>
                    <a:cubicBezTo>
                      <a:pt x="34" y="31"/>
                      <a:pt x="27" y="36"/>
                      <a:pt x="22" y="36"/>
                    </a:cubicBezTo>
                    <a:cubicBezTo>
                      <a:pt x="19" y="36"/>
                      <a:pt x="1" y="28"/>
                      <a:pt x="0" y="28"/>
                    </a:cubicBezTo>
                    <a:cubicBezTo>
                      <a:pt x="3" y="26"/>
                      <a:pt x="4" y="25"/>
                      <a:pt x="6" y="23"/>
                    </a:cubicBezTo>
                    <a:cubicBezTo>
                      <a:pt x="24" y="23"/>
                      <a:pt x="24" y="23"/>
                      <a:pt x="24" y="23"/>
                    </a:cubicBezTo>
                    <a:cubicBezTo>
                      <a:pt x="19" y="21"/>
                      <a:pt x="21" y="20"/>
                      <a:pt x="17" y="22"/>
                    </a:cubicBezTo>
                    <a:cubicBezTo>
                      <a:pt x="17" y="16"/>
                      <a:pt x="17" y="16"/>
                      <a:pt x="17" y="16"/>
                    </a:cubicBezTo>
                    <a:cubicBezTo>
                      <a:pt x="30" y="16"/>
                      <a:pt x="30" y="8"/>
                      <a:pt x="43" y="8"/>
                    </a:cubicBezTo>
                    <a:cubicBezTo>
                      <a:pt x="44" y="4"/>
                      <a:pt x="47" y="0"/>
                      <a:pt x="51" y="0"/>
                    </a:cubicBezTo>
                    <a:cubicBezTo>
                      <a:pt x="52" y="0"/>
                      <a:pt x="52" y="4"/>
                      <a:pt x="52" y="5"/>
                    </a:cubicBezTo>
                    <a:cubicBezTo>
                      <a:pt x="50" y="7"/>
                      <a:pt x="48" y="9"/>
                      <a:pt x="48" y="11"/>
                    </a:cubicBezTo>
                    <a:cubicBezTo>
                      <a:pt x="41" y="16"/>
                      <a:pt x="32" y="18"/>
                      <a:pt x="28" y="23"/>
                    </a:cubicBezTo>
                    <a:cubicBezTo>
                      <a:pt x="40" y="24"/>
                      <a:pt x="43" y="25"/>
                      <a:pt x="53" y="29"/>
                    </a:cubicBezTo>
                    <a:cubicBezTo>
                      <a:pt x="49" y="32"/>
                      <a:pt x="45" y="31"/>
                      <a:pt x="40" y="3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98" name="Freeform 164"/>
              <p:cNvSpPr/>
              <p:nvPr/>
            </p:nvSpPr>
            <p:spPr bwMode="auto">
              <a:xfrm>
                <a:off x="4213065" y="1129484"/>
                <a:ext cx="141103" cy="48920"/>
              </a:xfrm>
              <a:custGeom>
                <a:avLst/>
                <a:gdLst/>
                <a:ahLst/>
                <a:cxnLst>
                  <a:cxn ang="0">
                    <a:pos x="77" y="29"/>
                  </a:cxn>
                  <a:cxn ang="0">
                    <a:pos x="66" y="34"/>
                  </a:cxn>
                  <a:cxn ang="0">
                    <a:pos x="58" y="29"/>
                  </a:cxn>
                  <a:cxn ang="0">
                    <a:pos x="50" y="32"/>
                  </a:cxn>
                  <a:cxn ang="0">
                    <a:pos x="40" y="36"/>
                  </a:cxn>
                  <a:cxn ang="0">
                    <a:pos x="32" y="31"/>
                  </a:cxn>
                  <a:cxn ang="0">
                    <a:pos x="22" y="38"/>
                  </a:cxn>
                  <a:cxn ang="0">
                    <a:pos x="0" y="18"/>
                  </a:cxn>
                  <a:cxn ang="0">
                    <a:pos x="20" y="0"/>
                  </a:cxn>
                  <a:cxn ang="0">
                    <a:pos x="47" y="15"/>
                  </a:cxn>
                  <a:cxn ang="0">
                    <a:pos x="54" y="3"/>
                  </a:cxn>
                  <a:cxn ang="0">
                    <a:pos x="97" y="15"/>
                  </a:cxn>
                  <a:cxn ang="0">
                    <a:pos x="89" y="29"/>
                  </a:cxn>
                  <a:cxn ang="0">
                    <a:pos x="77" y="29"/>
                  </a:cxn>
                </a:cxnLst>
                <a:rect l="0" t="0" r="r" b="b"/>
                <a:pathLst>
                  <a:path w="97" h="38">
                    <a:moveTo>
                      <a:pt x="77" y="29"/>
                    </a:moveTo>
                    <a:cubicBezTo>
                      <a:pt x="74" y="29"/>
                      <a:pt x="72" y="34"/>
                      <a:pt x="66" y="34"/>
                    </a:cubicBezTo>
                    <a:cubicBezTo>
                      <a:pt x="63" y="34"/>
                      <a:pt x="62" y="29"/>
                      <a:pt x="58" y="29"/>
                    </a:cubicBezTo>
                    <a:cubicBezTo>
                      <a:pt x="55" y="29"/>
                      <a:pt x="53" y="32"/>
                      <a:pt x="50" y="32"/>
                    </a:cubicBezTo>
                    <a:cubicBezTo>
                      <a:pt x="47" y="32"/>
                      <a:pt x="44" y="36"/>
                      <a:pt x="40" y="36"/>
                    </a:cubicBezTo>
                    <a:cubicBezTo>
                      <a:pt x="36" y="36"/>
                      <a:pt x="34" y="34"/>
                      <a:pt x="32" y="31"/>
                    </a:cubicBezTo>
                    <a:cubicBezTo>
                      <a:pt x="29" y="34"/>
                      <a:pt x="27" y="38"/>
                      <a:pt x="22" y="38"/>
                    </a:cubicBezTo>
                    <a:cubicBezTo>
                      <a:pt x="11" y="38"/>
                      <a:pt x="0" y="29"/>
                      <a:pt x="0" y="18"/>
                    </a:cubicBezTo>
                    <a:cubicBezTo>
                      <a:pt x="0" y="8"/>
                      <a:pt x="11" y="0"/>
                      <a:pt x="20" y="0"/>
                    </a:cubicBezTo>
                    <a:cubicBezTo>
                      <a:pt x="34" y="0"/>
                      <a:pt x="35" y="15"/>
                      <a:pt x="47" y="15"/>
                    </a:cubicBezTo>
                    <a:cubicBezTo>
                      <a:pt x="47" y="8"/>
                      <a:pt x="49" y="3"/>
                      <a:pt x="54" y="3"/>
                    </a:cubicBezTo>
                    <a:cubicBezTo>
                      <a:pt x="62" y="3"/>
                      <a:pt x="88" y="12"/>
                      <a:pt x="97" y="15"/>
                    </a:cubicBezTo>
                    <a:cubicBezTo>
                      <a:pt x="95" y="21"/>
                      <a:pt x="89" y="26"/>
                      <a:pt x="89" y="29"/>
                    </a:cubicBezTo>
                    <a:lnTo>
                      <a:pt x="77" y="2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199" name="Freeform 165"/>
              <p:cNvSpPr/>
              <p:nvPr/>
            </p:nvSpPr>
            <p:spPr bwMode="auto">
              <a:xfrm>
                <a:off x="2291635" y="2131551"/>
                <a:ext cx="38324" cy="17359"/>
              </a:xfrm>
              <a:custGeom>
                <a:avLst/>
                <a:gdLst/>
                <a:ahLst/>
                <a:cxnLst>
                  <a:cxn ang="0">
                    <a:pos x="5" y="13"/>
                  </a:cxn>
                  <a:cxn ang="0">
                    <a:pos x="2" y="11"/>
                  </a:cxn>
                  <a:cxn ang="0">
                    <a:pos x="0" y="9"/>
                  </a:cxn>
                  <a:cxn ang="0">
                    <a:pos x="26" y="0"/>
                  </a:cxn>
                  <a:cxn ang="0">
                    <a:pos x="20" y="4"/>
                  </a:cxn>
                  <a:cxn ang="0">
                    <a:pos x="19" y="8"/>
                  </a:cxn>
                  <a:cxn ang="0">
                    <a:pos x="5" y="13"/>
                  </a:cxn>
                </a:cxnLst>
                <a:rect l="0" t="0" r="r" b="b"/>
                <a:pathLst>
                  <a:path w="26" h="13">
                    <a:moveTo>
                      <a:pt x="5" y="13"/>
                    </a:moveTo>
                    <a:cubicBezTo>
                      <a:pt x="4" y="13"/>
                      <a:pt x="2" y="12"/>
                      <a:pt x="2" y="11"/>
                    </a:cubicBezTo>
                    <a:cubicBezTo>
                      <a:pt x="1" y="11"/>
                      <a:pt x="0" y="9"/>
                      <a:pt x="0" y="9"/>
                    </a:cubicBezTo>
                    <a:cubicBezTo>
                      <a:pt x="7" y="6"/>
                      <a:pt x="18" y="1"/>
                      <a:pt x="26" y="0"/>
                    </a:cubicBezTo>
                    <a:cubicBezTo>
                      <a:pt x="25" y="4"/>
                      <a:pt x="22" y="2"/>
                      <a:pt x="20" y="4"/>
                    </a:cubicBezTo>
                    <a:cubicBezTo>
                      <a:pt x="18" y="4"/>
                      <a:pt x="19" y="7"/>
                      <a:pt x="19" y="8"/>
                    </a:cubicBezTo>
                    <a:cubicBezTo>
                      <a:pt x="18" y="11"/>
                      <a:pt x="9" y="13"/>
                      <a:pt x="5"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200" name="Freeform 166"/>
              <p:cNvSpPr/>
              <p:nvPr/>
            </p:nvSpPr>
            <p:spPr bwMode="auto">
              <a:xfrm>
                <a:off x="2575583" y="1347256"/>
                <a:ext cx="38324" cy="25249"/>
              </a:xfrm>
              <a:custGeom>
                <a:avLst/>
                <a:gdLst/>
                <a:ahLst/>
                <a:cxnLst>
                  <a:cxn ang="0">
                    <a:pos x="5" y="4"/>
                  </a:cxn>
                  <a:cxn ang="0">
                    <a:pos x="11" y="0"/>
                  </a:cxn>
                  <a:cxn ang="0">
                    <a:pos x="26" y="6"/>
                  </a:cxn>
                  <a:cxn ang="0">
                    <a:pos x="26" y="12"/>
                  </a:cxn>
                  <a:cxn ang="0">
                    <a:pos x="8" y="19"/>
                  </a:cxn>
                  <a:cxn ang="0">
                    <a:pos x="0" y="14"/>
                  </a:cxn>
                  <a:cxn ang="0">
                    <a:pos x="5" y="4"/>
                  </a:cxn>
                </a:cxnLst>
                <a:rect l="0" t="0" r="r" b="b"/>
                <a:pathLst>
                  <a:path w="26" h="19">
                    <a:moveTo>
                      <a:pt x="5" y="4"/>
                    </a:moveTo>
                    <a:cubicBezTo>
                      <a:pt x="8" y="4"/>
                      <a:pt x="8" y="0"/>
                      <a:pt x="11" y="0"/>
                    </a:cubicBezTo>
                    <a:cubicBezTo>
                      <a:pt x="17" y="0"/>
                      <a:pt x="20" y="5"/>
                      <a:pt x="26" y="6"/>
                    </a:cubicBezTo>
                    <a:cubicBezTo>
                      <a:pt x="26" y="12"/>
                      <a:pt x="26" y="12"/>
                      <a:pt x="26" y="12"/>
                    </a:cubicBezTo>
                    <a:cubicBezTo>
                      <a:pt x="20" y="15"/>
                      <a:pt x="15" y="19"/>
                      <a:pt x="8" y="19"/>
                    </a:cubicBezTo>
                    <a:cubicBezTo>
                      <a:pt x="2" y="19"/>
                      <a:pt x="0" y="19"/>
                      <a:pt x="0" y="14"/>
                    </a:cubicBezTo>
                    <a:cubicBezTo>
                      <a:pt x="0" y="12"/>
                      <a:pt x="4" y="4"/>
                      <a:pt x="5" y="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201" name="Freeform 167"/>
              <p:cNvSpPr/>
              <p:nvPr/>
            </p:nvSpPr>
            <p:spPr bwMode="auto">
              <a:xfrm>
                <a:off x="2768944" y="1317274"/>
                <a:ext cx="29614" cy="25249"/>
              </a:xfrm>
              <a:custGeom>
                <a:avLst/>
                <a:gdLst/>
                <a:ahLst/>
                <a:cxnLst>
                  <a:cxn ang="0">
                    <a:pos x="21" y="17"/>
                  </a:cxn>
                  <a:cxn ang="0">
                    <a:pos x="15" y="19"/>
                  </a:cxn>
                  <a:cxn ang="0">
                    <a:pos x="0" y="8"/>
                  </a:cxn>
                  <a:cxn ang="0">
                    <a:pos x="21" y="17"/>
                  </a:cxn>
                </a:cxnLst>
                <a:rect l="0" t="0" r="r" b="b"/>
                <a:pathLst>
                  <a:path w="21" h="20">
                    <a:moveTo>
                      <a:pt x="21" y="17"/>
                    </a:moveTo>
                    <a:cubicBezTo>
                      <a:pt x="21" y="20"/>
                      <a:pt x="15" y="19"/>
                      <a:pt x="15" y="19"/>
                    </a:cubicBezTo>
                    <a:cubicBezTo>
                      <a:pt x="10" y="19"/>
                      <a:pt x="0" y="14"/>
                      <a:pt x="0" y="8"/>
                    </a:cubicBezTo>
                    <a:cubicBezTo>
                      <a:pt x="0" y="0"/>
                      <a:pt x="21" y="8"/>
                      <a:pt x="21" y="1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202" name="Freeform 168"/>
              <p:cNvSpPr/>
              <p:nvPr/>
            </p:nvSpPr>
            <p:spPr bwMode="auto">
              <a:xfrm>
                <a:off x="2977985" y="1222591"/>
                <a:ext cx="27872" cy="17359"/>
              </a:xfrm>
              <a:custGeom>
                <a:avLst/>
                <a:gdLst/>
                <a:ahLst/>
                <a:cxnLst>
                  <a:cxn ang="0">
                    <a:pos x="2" y="13"/>
                  </a:cxn>
                  <a:cxn ang="0">
                    <a:pos x="19" y="8"/>
                  </a:cxn>
                  <a:cxn ang="0">
                    <a:pos x="8" y="0"/>
                  </a:cxn>
                  <a:cxn ang="0">
                    <a:pos x="2" y="9"/>
                  </a:cxn>
                  <a:cxn ang="0">
                    <a:pos x="2" y="13"/>
                  </a:cxn>
                </a:cxnLst>
                <a:rect l="0" t="0" r="r" b="b"/>
                <a:pathLst>
                  <a:path w="19" h="13">
                    <a:moveTo>
                      <a:pt x="2" y="13"/>
                    </a:moveTo>
                    <a:cubicBezTo>
                      <a:pt x="7" y="13"/>
                      <a:pt x="17" y="10"/>
                      <a:pt x="19" y="8"/>
                    </a:cubicBezTo>
                    <a:cubicBezTo>
                      <a:pt x="15" y="5"/>
                      <a:pt x="13" y="0"/>
                      <a:pt x="8" y="0"/>
                    </a:cubicBezTo>
                    <a:cubicBezTo>
                      <a:pt x="4" y="0"/>
                      <a:pt x="2" y="5"/>
                      <a:pt x="2" y="9"/>
                    </a:cubicBezTo>
                    <a:cubicBezTo>
                      <a:pt x="2" y="10"/>
                      <a:pt x="0" y="13"/>
                      <a:pt x="2"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203" name="Freeform 169"/>
              <p:cNvSpPr/>
              <p:nvPr/>
            </p:nvSpPr>
            <p:spPr bwMode="auto">
              <a:xfrm>
                <a:off x="4270550" y="1205232"/>
                <a:ext cx="59228" cy="22093"/>
              </a:xfrm>
              <a:custGeom>
                <a:avLst/>
                <a:gdLst/>
                <a:ahLst/>
                <a:cxnLst>
                  <a:cxn ang="0">
                    <a:pos x="0" y="13"/>
                  </a:cxn>
                  <a:cxn ang="0">
                    <a:pos x="21" y="0"/>
                  </a:cxn>
                  <a:cxn ang="0">
                    <a:pos x="41" y="17"/>
                  </a:cxn>
                  <a:cxn ang="0">
                    <a:pos x="28" y="17"/>
                  </a:cxn>
                  <a:cxn ang="0">
                    <a:pos x="2" y="11"/>
                  </a:cxn>
                  <a:cxn ang="0">
                    <a:pos x="0" y="13"/>
                  </a:cxn>
                </a:cxnLst>
                <a:rect l="0" t="0" r="r" b="b"/>
                <a:pathLst>
                  <a:path w="41" h="17">
                    <a:moveTo>
                      <a:pt x="0" y="13"/>
                    </a:moveTo>
                    <a:cubicBezTo>
                      <a:pt x="5" y="6"/>
                      <a:pt x="11" y="0"/>
                      <a:pt x="21" y="0"/>
                    </a:cubicBezTo>
                    <a:cubicBezTo>
                      <a:pt x="32" y="0"/>
                      <a:pt x="41" y="7"/>
                      <a:pt x="41" y="17"/>
                    </a:cubicBezTo>
                    <a:cubicBezTo>
                      <a:pt x="28" y="17"/>
                      <a:pt x="28" y="17"/>
                      <a:pt x="28" y="17"/>
                    </a:cubicBezTo>
                    <a:cubicBezTo>
                      <a:pt x="20" y="13"/>
                      <a:pt x="10" y="14"/>
                      <a:pt x="2" y="11"/>
                    </a:cubicBezTo>
                    <a:lnTo>
                      <a:pt x="0" y="1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204" name="Freeform 170"/>
              <p:cNvSpPr/>
              <p:nvPr/>
            </p:nvSpPr>
            <p:spPr bwMode="auto">
              <a:xfrm>
                <a:off x="4385522" y="1151577"/>
                <a:ext cx="81875" cy="26827"/>
              </a:xfrm>
              <a:custGeom>
                <a:avLst/>
                <a:gdLst/>
                <a:ahLst/>
                <a:cxnLst>
                  <a:cxn ang="0">
                    <a:pos x="0" y="0"/>
                  </a:cxn>
                  <a:cxn ang="0">
                    <a:pos x="52" y="9"/>
                  </a:cxn>
                  <a:cxn ang="0">
                    <a:pos x="56" y="13"/>
                  </a:cxn>
                  <a:cxn ang="0">
                    <a:pos x="37" y="20"/>
                  </a:cxn>
                  <a:cxn ang="0">
                    <a:pos x="4" y="3"/>
                  </a:cxn>
                  <a:cxn ang="0">
                    <a:pos x="0" y="0"/>
                  </a:cxn>
                </a:cxnLst>
                <a:rect l="0" t="0" r="r" b="b"/>
                <a:pathLst>
                  <a:path w="56" h="20">
                    <a:moveTo>
                      <a:pt x="0" y="0"/>
                    </a:moveTo>
                    <a:cubicBezTo>
                      <a:pt x="4" y="3"/>
                      <a:pt x="50" y="9"/>
                      <a:pt x="52" y="9"/>
                    </a:cubicBezTo>
                    <a:cubicBezTo>
                      <a:pt x="55" y="9"/>
                      <a:pt x="56" y="11"/>
                      <a:pt x="56" y="13"/>
                    </a:cubicBezTo>
                    <a:cubicBezTo>
                      <a:pt x="56" y="18"/>
                      <a:pt x="44" y="20"/>
                      <a:pt x="37" y="20"/>
                    </a:cubicBezTo>
                    <a:cubicBezTo>
                      <a:pt x="25" y="20"/>
                      <a:pt x="4" y="14"/>
                      <a:pt x="4" y="3"/>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sp>
            <p:nvSpPr>
              <p:cNvPr id="205" name="Freeform 171"/>
              <p:cNvSpPr/>
              <p:nvPr/>
            </p:nvSpPr>
            <p:spPr bwMode="auto">
              <a:xfrm>
                <a:off x="4268809" y="1187873"/>
                <a:ext cx="17420" cy="17359"/>
              </a:xfrm>
              <a:custGeom>
                <a:avLst/>
                <a:gdLst/>
                <a:ahLst/>
                <a:cxnLst>
                  <a:cxn ang="0">
                    <a:pos x="12" y="7"/>
                  </a:cxn>
                  <a:cxn ang="0">
                    <a:pos x="5" y="13"/>
                  </a:cxn>
                  <a:cxn ang="0">
                    <a:pos x="0" y="7"/>
                  </a:cxn>
                  <a:cxn ang="0">
                    <a:pos x="12" y="7"/>
                  </a:cxn>
                </a:cxnLst>
                <a:rect l="0" t="0" r="r" b="b"/>
                <a:pathLst>
                  <a:path w="12" h="13">
                    <a:moveTo>
                      <a:pt x="12" y="7"/>
                    </a:moveTo>
                    <a:cubicBezTo>
                      <a:pt x="12" y="11"/>
                      <a:pt x="8" y="13"/>
                      <a:pt x="5" y="13"/>
                    </a:cubicBezTo>
                    <a:cubicBezTo>
                      <a:pt x="0" y="13"/>
                      <a:pt x="0" y="11"/>
                      <a:pt x="0" y="7"/>
                    </a:cubicBezTo>
                    <a:cubicBezTo>
                      <a:pt x="0" y="0"/>
                      <a:pt x="12" y="1"/>
                      <a:pt x="12" y="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charset="-122"/>
                  <a:cs typeface="Arial" panose="020B0604020202020204"/>
                  <a:sym typeface="Arial" panose="020B0604020202020204" pitchFamily="34" charset="0"/>
                </a:endParaRPr>
              </a:p>
            </p:txBody>
          </p:sp>
        </p:grpSp>
        <p:sp>
          <p:nvSpPr>
            <p:cNvPr id="41" name="椭圆 40"/>
            <p:cNvSpPr/>
            <p:nvPr/>
          </p:nvSpPr>
          <p:spPr>
            <a:xfrm>
              <a:off x="5482734" y="3448002"/>
              <a:ext cx="45719" cy="45719"/>
            </a:xfrm>
            <a:prstGeom prst="ellipse">
              <a:avLst/>
            </a:prstGeom>
            <a:solidFill>
              <a:srgbClr val="033B76"/>
            </a:solid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dirty="0" err="1">
                <a:ln>
                  <a:noFill/>
                </a:ln>
                <a:solidFill>
                  <a:srgbClr val="0C0C0C"/>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42" name="椭圆 41"/>
            <p:cNvSpPr/>
            <p:nvPr/>
          </p:nvSpPr>
          <p:spPr>
            <a:xfrm>
              <a:off x="5436096" y="3390127"/>
              <a:ext cx="45719" cy="45719"/>
            </a:xfrm>
            <a:prstGeom prst="ellipse">
              <a:avLst/>
            </a:prstGeom>
            <a:solidFill>
              <a:srgbClr val="033B76"/>
            </a:solid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dirty="0" err="1">
                <a:ln>
                  <a:noFill/>
                </a:ln>
                <a:solidFill>
                  <a:srgbClr val="0C0C0C"/>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43" name="椭圆 42"/>
            <p:cNvSpPr/>
            <p:nvPr/>
          </p:nvSpPr>
          <p:spPr>
            <a:xfrm>
              <a:off x="9278809" y="3102095"/>
              <a:ext cx="45719" cy="45719"/>
            </a:xfrm>
            <a:prstGeom prst="ellipse">
              <a:avLst/>
            </a:prstGeom>
            <a:solidFill>
              <a:srgbClr val="033B76"/>
            </a:solid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dirty="0" err="1">
                <a:ln>
                  <a:noFill/>
                </a:ln>
                <a:solidFill>
                  <a:srgbClr val="0C0C0C"/>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44" name="椭圆 43"/>
            <p:cNvSpPr/>
            <p:nvPr/>
          </p:nvSpPr>
          <p:spPr>
            <a:xfrm>
              <a:off x="10620672" y="2787774"/>
              <a:ext cx="45719" cy="45719"/>
            </a:xfrm>
            <a:prstGeom prst="ellipse">
              <a:avLst/>
            </a:prstGeom>
            <a:solidFill>
              <a:srgbClr val="033B76"/>
            </a:solid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dirty="0" err="1">
                <a:ln>
                  <a:noFill/>
                </a:ln>
                <a:solidFill>
                  <a:srgbClr val="0C0C0C"/>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sp>
        <p:nvSpPr>
          <p:cNvPr id="206" name="TextBox 178"/>
          <p:cNvSpPr txBox="1"/>
          <p:nvPr/>
        </p:nvSpPr>
        <p:spPr>
          <a:xfrm>
            <a:off x="6497935" y="3965097"/>
            <a:ext cx="1179752" cy="255528"/>
          </a:xfrm>
          <a:prstGeom prst="rect">
            <a:avLst/>
          </a:prstGeom>
          <a:noFill/>
        </p:spPr>
        <p:txBody>
          <a:bodyPr wrap="square" lIns="0" tIns="0" rIns="0" bIns="0" rtlCol="0">
            <a:noAutofit/>
          </a:bodyPr>
          <a:lstStyle/>
          <a:p>
            <a:pPr marL="0" marR="0" lvl="0" indent="0" algn="ctr" defTabSz="609600" rtl="0" eaLnBrk="1" fontAlgn="auto" latinLnBrk="0" hangingPunct="1">
              <a:lnSpc>
                <a:spcPct val="100000"/>
              </a:lnSpc>
              <a:spcBef>
                <a:spcPts val="0"/>
              </a:spcBef>
              <a:spcAft>
                <a:spcPts val="0"/>
              </a:spcAft>
              <a:buClrTx/>
              <a:buSzTx/>
              <a:buFontTx/>
              <a:buNone/>
              <a:defRPr/>
            </a:pPr>
            <a:r>
              <a:rPr kumimoji="0" lang="zh-CN" altLang="en-US" sz="1000" b="1" i="0" u="none" strike="noStrike" kern="1200" cap="none" spc="0" normalizeH="0" baseline="0" noProof="0" dirty="0">
                <a:ln>
                  <a:noFill/>
                </a:ln>
                <a:solidFill>
                  <a:srgbClr val="005696"/>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上海</a:t>
            </a:r>
            <a:endParaRPr kumimoji="0" lang="zh-CN" altLang="en-US" sz="1000" b="1" i="0" u="none" strike="noStrike" kern="1200" cap="none" spc="0" normalizeH="0" baseline="0" noProof="0" dirty="0">
              <a:ln>
                <a:noFill/>
              </a:ln>
              <a:solidFill>
                <a:srgbClr val="005696"/>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p:txBody>
      </p:sp>
      <p:sp>
        <p:nvSpPr>
          <p:cNvPr id="207" name="TextBox 179"/>
          <p:cNvSpPr txBox="1"/>
          <p:nvPr/>
        </p:nvSpPr>
        <p:spPr>
          <a:xfrm>
            <a:off x="6267787" y="3805502"/>
            <a:ext cx="1179752" cy="255528"/>
          </a:xfrm>
          <a:prstGeom prst="rect">
            <a:avLst/>
          </a:prstGeom>
          <a:noFill/>
        </p:spPr>
        <p:txBody>
          <a:bodyPr wrap="square" lIns="0" tIns="0" rIns="0" bIns="0" rtlCol="0">
            <a:noAutofit/>
          </a:bodyPr>
          <a:lstStyle/>
          <a:p>
            <a:pPr marL="0" marR="0" lvl="0" indent="0" algn="ctr" defTabSz="609600" rtl="0" eaLnBrk="1" fontAlgn="auto" latinLnBrk="0" hangingPunct="1">
              <a:lnSpc>
                <a:spcPct val="100000"/>
              </a:lnSpc>
              <a:spcBef>
                <a:spcPts val="0"/>
              </a:spcBef>
              <a:spcAft>
                <a:spcPts val="0"/>
              </a:spcAft>
              <a:buClrTx/>
              <a:buSzTx/>
              <a:buFontTx/>
              <a:buNone/>
              <a:defRPr/>
            </a:pPr>
            <a:r>
              <a:rPr kumimoji="0" lang="zh-CN" altLang="en-US" sz="1000" b="1" i="0" u="none" strike="noStrike" kern="1200" cap="none" spc="0" normalizeH="0" baseline="0" noProof="0" dirty="0">
                <a:ln>
                  <a:noFill/>
                </a:ln>
                <a:solidFill>
                  <a:srgbClr val="005696"/>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苏州</a:t>
            </a:r>
            <a:endParaRPr kumimoji="0" lang="zh-CN" altLang="en-US" sz="1000" b="1" i="0" u="none" strike="noStrike" kern="1200" cap="none" spc="0" normalizeH="0" baseline="0" noProof="0" dirty="0">
              <a:ln>
                <a:noFill/>
              </a:ln>
              <a:solidFill>
                <a:srgbClr val="005696"/>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p:txBody>
      </p:sp>
      <p:sp>
        <p:nvSpPr>
          <p:cNvPr id="208" name="TextBox 180"/>
          <p:cNvSpPr txBox="1"/>
          <p:nvPr/>
        </p:nvSpPr>
        <p:spPr>
          <a:xfrm>
            <a:off x="7868416" y="3546859"/>
            <a:ext cx="1179752" cy="210906"/>
          </a:xfrm>
          <a:prstGeom prst="rect">
            <a:avLst/>
          </a:prstGeom>
          <a:noFill/>
        </p:spPr>
        <p:txBody>
          <a:bodyPr wrap="square" lIns="0" tIns="0" rIns="0" bIns="0" rtlCol="0">
            <a:noAutofit/>
          </a:bodyPr>
          <a:lstStyle/>
          <a:p>
            <a:pPr marL="0" marR="0" lvl="0" indent="0" algn="ctr" defTabSz="609600" rtl="0" eaLnBrk="1" fontAlgn="auto" latinLnBrk="0" hangingPunct="1">
              <a:lnSpc>
                <a:spcPct val="100000"/>
              </a:lnSpc>
              <a:spcBef>
                <a:spcPts val="0"/>
              </a:spcBef>
              <a:spcAft>
                <a:spcPts val="0"/>
              </a:spcAft>
              <a:buClrTx/>
              <a:buSzTx/>
              <a:buFontTx/>
              <a:buNone/>
              <a:defRPr/>
            </a:pPr>
            <a:r>
              <a:rPr kumimoji="0" lang="zh-CN" altLang="en-US" sz="1000" b="1" i="0" u="none" strike="noStrike" kern="1200" cap="none" spc="0" normalizeH="0" baseline="0" noProof="0" dirty="0">
                <a:ln>
                  <a:noFill/>
                </a:ln>
                <a:solidFill>
                  <a:srgbClr val="005696"/>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马里兰</a:t>
            </a:r>
            <a:endParaRPr kumimoji="0" lang="zh-CN" altLang="en-US" sz="1000" b="1" i="0" u="none" strike="noStrike" kern="1200" cap="none" spc="0" normalizeH="0" baseline="0" noProof="0" dirty="0">
              <a:ln>
                <a:noFill/>
              </a:ln>
              <a:solidFill>
                <a:srgbClr val="005696"/>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p:txBody>
      </p:sp>
      <p:sp>
        <p:nvSpPr>
          <p:cNvPr id="209" name="TextBox 181"/>
          <p:cNvSpPr txBox="1"/>
          <p:nvPr/>
        </p:nvSpPr>
        <p:spPr>
          <a:xfrm>
            <a:off x="7643130" y="4018346"/>
            <a:ext cx="1179752" cy="221524"/>
          </a:xfrm>
          <a:prstGeom prst="rect">
            <a:avLst/>
          </a:prstGeom>
          <a:noFill/>
        </p:spPr>
        <p:txBody>
          <a:bodyPr wrap="square" lIns="0" tIns="0" rIns="0" bIns="0" rtlCol="0">
            <a:noAutofit/>
          </a:bodyPr>
          <a:lstStyle/>
          <a:p>
            <a:pPr marL="0" marR="0" lvl="0" indent="0" algn="ctr" defTabSz="609600" rtl="0" eaLnBrk="1" fontAlgn="auto" latinLnBrk="0" hangingPunct="1">
              <a:lnSpc>
                <a:spcPct val="100000"/>
              </a:lnSpc>
              <a:spcBef>
                <a:spcPts val="0"/>
              </a:spcBef>
              <a:spcAft>
                <a:spcPts val="0"/>
              </a:spcAft>
              <a:buClrTx/>
              <a:buSzTx/>
              <a:buFontTx/>
              <a:buNone/>
              <a:defRPr/>
            </a:pPr>
            <a:r>
              <a:rPr kumimoji="0" lang="zh-CN" altLang="en-US" sz="1000" b="1" i="0" u="none" strike="noStrike" kern="1200" cap="none" spc="0" normalizeH="0" baseline="0" noProof="0" dirty="0">
                <a:ln>
                  <a:noFill/>
                </a:ln>
                <a:solidFill>
                  <a:srgbClr val="005696"/>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旧金山</a:t>
            </a:r>
            <a:endParaRPr kumimoji="0" lang="zh-CN" altLang="en-US" sz="1000" b="1" i="0" u="none" strike="noStrike" kern="1200" cap="none" spc="0" normalizeH="0" baseline="0" noProof="0" dirty="0">
              <a:ln>
                <a:noFill/>
              </a:ln>
              <a:solidFill>
                <a:srgbClr val="005696"/>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p:txBody>
      </p:sp>
      <p:sp>
        <p:nvSpPr>
          <p:cNvPr id="210" name="TextBox 178"/>
          <p:cNvSpPr txBox="1"/>
          <p:nvPr/>
        </p:nvSpPr>
        <p:spPr>
          <a:xfrm>
            <a:off x="6395772" y="4146211"/>
            <a:ext cx="1179752" cy="255528"/>
          </a:xfrm>
          <a:prstGeom prst="rect">
            <a:avLst/>
          </a:prstGeom>
          <a:noFill/>
        </p:spPr>
        <p:txBody>
          <a:bodyPr wrap="square" lIns="0" tIns="0" rIns="0" bIns="0" rtlCol="0">
            <a:noAutofit/>
          </a:bodyPr>
          <a:lstStyle/>
          <a:p>
            <a:pPr marL="0" marR="0" lvl="0" indent="0" algn="ctr" defTabSz="609600" rtl="0" eaLnBrk="1" fontAlgn="auto" latinLnBrk="0" hangingPunct="1">
              <a:lnSpc>
                <a:spcPct val="100000"/>
              </a:lnSpc>
              <a:spcBef>
                <a:spcPts val="0"/>
              </a:spcBef>
              <a:spcAft>
                <a:spcPts val="0"/>
              </a:spcAft>
              <a:buClrTx/>
              <a:buSzTx/>
              <a:buFontTx/>
              <a:buNone/>
              <a:defRPr/>
            </a:pPr>
            <a:r>
              <a:rPr kumimoji="0" lang="zh-CN" altLang="en-US" sz="1000" b="1" i="0" u="none" strike="noStrike" kern="1200" cap="none" spc="0" normalizeH="0" baseline="0" noProof="0" dirty="0">
                <a:ln>
                  <a:noFill/>
                </a:ln>
                <a:solidFill>
                  <a:srgbClr val="005696"/>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广州</a:t>
            </a:r>
            <a:endParaRPr kumimoji="0" lang="zh-CN" altLang="en-US" sz="1000" b="1" i="0" u="none" strike="noStrike" kern="1200" cap="none" spc="0" normalizeH="0" baseline="0" noProof="0" dirty="0">
              <a:ln>
                <a:noFill/>
              </a:ln>
              <a:solidFill>
                <a:srgbClr val="005696"/>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p:txBody>
      </p:sp>
      <p:sp>
        <p:nvSpPr>
          <p:cNvPr id="211" name="TextBox 178"/>
          <p:cNvSpPr txBox="1"/>
          <p:nvPr/>
        </p:nvSpPr>
        <p:spPr>
          <a:xfrm>
            <a:off x="6595081" y="3639875"/>
            <a:ext cx="1179752" cy="255528"/>
          </a:xfrm>
          <a:prstGeom prst="rect">
            <a:avLst/>
          </a:prstGeom>
          <a:noFill/>
        </p:spPr>
        <p:txBody>
          <a:bodyPr wrap="square" lIns="0" tIns="0" rIns="0" bIns="0" rtlCol="0">
            <a:noAutofit/>
          </a:bodyPr>
          <a:lstStyle/>
          <a:p>
            <a:pPr marL="0" marR="0" lvl="0" indent="0" algn="ctr" defTabSz="609600" rtl="0" eaLnBrk="1" fontAlgn="auto" latinLnBrk="0" hangingPunct="1">
              <a:lnSpc>
                <a:spcPct val="100000"/>
              </a:lnSpc>
              <a:spcBef>
                <a:spcPts val="0"/>
              </a:spcBef>
              <a:spcAft>
                <a:spcPts val="0"/>
              </a:spcAft>
              <a:buClrTx/>
              <a:buSzTx/>
              <a:buFontTx/>
              <a:buNone/>
              <a:defRPr/>
            </a:pPr>
            <a:r>
              <a:rPr kumimoji="0" lang="zh-CN" altLang="en-US" sz="1000" b="1" i="0" u="none" strike="noStrike" kern="1200" cap="none" spc="0" normalizeH="0" baseline="0" noProof="0" dirty="0">
                <a:ln>
                  <a:noFill/>
                </a:ln>
                <a:solidFill>
                  <a:srgbClr val="005696"/>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北京</a:t>
            </a:r>
            <a:endParaRPr kumimoji="0" lang="zh-CN" altLang="en-US" sz="1000" b="1" i="0" u="none" strike="noStrike" kern="1200" cap="none" spc="0" normalizeH="0" baseline="0" noProof="0" dirty="0">
              <a:ln>
                <a:noFill/>
              </a:ln>
              <a:solidFill>
                <a:srgbClr val="005696"/>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p:txBody>
      </p:sp>
      <p:sp>
        <p:nvSpPr>
          <p:cNvPr id="212" name="object 28"/>
          <p:cNvSpPr txBox="1"/>
          <p:nvPr/>
        </p:nvSpPr>
        <p:spPr>
          <a:xfrm>
            <a:off x="4199715" y="5627153"/>
            <a:ext cx="1492309" cy="164212"/>
          </a:xfrm>
          <a:prstGeom prst="rect">
            <a:avLst/>
          </a:prstGeom>
        </p:spPr>
        <p:txBody>
          <a:bodyPr vert="horz" wrap="square" lIns="0" tIns="0" rIns="0" bIns="0" rtlCol="0">
            <a:spAutoFit/>
          </a:bodyPr>
          <a:lstStyle>
            <a:defPPr>
              <a:defRPr lang="zh-TW"/>
            </a:defPPr>
            <a:lvl1pPr marL="12700">
              <a:lnSpc>
                <a:spcPct val="100000"/>
              </a:lnSpc>
              <a:tabLst>
                <a:tab pos="309880" algn="l"/>
              </a:tabLst>
              <a:defRPr sz="1200" b="1" spc="-7">
                <a:solidFill>
                  <a:srgbClr val="558ED5"/>
                </a:solidFill>
                <a:latin typeface="Arial" panose="020B0604020202020204"/>
                <a:ea typeface="KaiTi_GB2312"/>
                <a:cs typeface="Arial" panose="020B0604020202020204" pitchFamily="34" charset="0"/>
              </a:defRPr>
            </a:lvl1pPr>
          </a:lstStyle>
          <a:p>
            <a:pPr marL="17145" marR="0" lvl="0" indent="0" algn="l" defTabSz="609600" rtl="0" eaLnBrk="1" fontAlgn="auto" latinLnBrk="0" hangingPunct="1">
              <a:lnSpc>
                <a:spcPct val="100000"/>
              </a:lnSpc>
              <a:spcBef>
                <a:spcPts val="0"/>
              </a:spcBef>
              <a:spcAft>
                <a:spcPts val="0"/>
              </a:spcAft>
              <a:buClrTx/>
              <a:buSzTx/>
              <a:buFontTx/>
              <a:buNone/>
              <a:tabLst>
                <a:tab pos="412750" algn="l"/>
              </a:tabLst>
              <a:defRPr/>
            </a:pPr>
            <a:r>
              <a:rPr kumimoji="0" lang="zh-CN" altLang="en-US" sz="1065" b="0" i="0" u="none" strike="noStrike" kern="1200" cap="none" spc="-9" normalizeH="0" baseline="0" noProof="0" dirty="0">
                <a:ln>
                  <a:noFill/>
                </a:ln>
                <a:solidFill>
                  <a:srgbClr val="73707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临床前研究阶段</a:t>
            </a:r>
            <a:endParaRPr kumimoji="0" sz="1065" b="0" i="0" u="none" strike="noStrike" kern="1200" cap="none" spc="-9" normalizeH="0" baseline="0" noProof="0" dirty="0">
              <a:ln>
                <a:noFill/>
              </a:ln>
              <a:solidFill>
                <a:srgbClr val="73707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p:txBody>
      </p:sp>
      <p:sp>
        <p:nvSpPr>
          <p:cNvPr id="213" name="object 15"/>
          <p:cNvSpPr>
            <a:spLocks noChangeAspect="1"/>
          </p:cNvSpPr>
          <p:nvPr/>
        </p:nvSpPr>
        <p:spPr>
          <a:xfrm>
            <a:off x="3584001" y="5532977"/>
            <a:ext cx="324000" cy="323615"/>
          </a:xfrm>
          <a:custGeom>
            <a:avLst/>
            <a:gdLst/>
            <a:ahLst/>
            <a:cxnLst/>
            <a:rect l="l" t="t" r="r" b="b"/>
            <a:pathLst>
              <a:path w="267334" h="267970">
                <a:moveTo>
                  <a:pt x="133556" y="0"/>
                </a:moveTo>
                <a:lnTo>
                  <a:pt x="91342" y="6823"/>
                </a:lnTo>
                <a:lnTo>
                  <a:pt x="54680" y="25826"/>
                </a:lnTo>
                <a:lnTo>
                  <a:pt x="25769" y="54801"/>
                </a:lnTo>
                <a:lnTo>
                  <a:pt x="6808" y="91546"/>
                </a:lnTo>
                <a:lnTo>
                  <a:pt x="0" y="133856"/>
                </a:lnTo>
                <a:lnTo>
                  <a:pt x="6808" y="176167"/>
                </a:lnTo>
                <a:lnTo>
                  <a:pt x="25769" y="212914"/>
                </a:lnTo>
                <a:lnTo>
                  <a:pt x="54680" y="241891"/>
                </a:lnTo>
                <a:lnTo>
                  <a:pt x="91342" y="260894"/>
                </a:lnTo>
                <a:lnTo>
                  <a:pt x="133556" y="267718"/>
                </a:lnTo>
                <a:lnTo>
                  <a:pt x="175772" y="260894"/>
                </a:lnTo>
                <a:lnTo>
                  <a:pt x="212437" y="241891"/>
                </a:lnTo>
                <a:lnTo>
                  <a:pt x="241351" y="212914"/>
                </a:lnTo>
                <a:lnTo>
                  <a:pt x="260313" y="176167"/>
                </a:lnTo>
                <a:lnTo>
                  <a:pt x="267123" y="133856"/>
                </a:lnTo>
                <a:lnTo>
                  <a:pt x="260313" y="91546"/>
                </a:lnTo>
                <a:lnTo>
                  <a:pt x="241351" y="54801"/>
                </a:lnTo>
                <a:lnTo>
                  <a:pt x="212437" y="25826"/>
                </a:lnTo>
                <a:lnTo>
                  <a:pt x="175772" y="6823"/>
                </a:lnTo>
                <a:lnTo>
                  <a:pt x="133556" y="0"/>
                </a:lnTo>
                <a:close/>
              </a:path>
            </a:pathLst>
          </a:custGeom>
          <a:solidFill>
            <a:schemeClr val="accent1"/>
          </a:solidFill>
        </p:spPr>
        <p:txBody>
          <a:bodyPr wrap="square" lIns="0" tIns="0" rIns="0" bIns="0" rtlCol="0" anchor="ctr"/>
          <a:lstStyle/>
          <a:p>
            <a:pPr marL="0" marR="0" lvl="0" indent="0" algn="ctr" defTabSz="6096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7" normalizeH="0" baseline="0" noProof="0" dirty="0">
                <a:ln>
                  <a:noFill/>
                </a:ln>
                <a:solidFill>
                  <a:srgbClr val="FFFFFF"/>
                </a:solidFill>
                <a:effectLst/>
                <a:uLnTx/>
                <a:uFillTx/>
                <a:latin typeface="Arial" panose="020B0604020202020204" pitchFamily="34" charset="0"/>
                <a:ea typeface="微软雅黑" panose="020B0503020204020204" charset="-122"/>
                <a:cs typeface="Malgun Gothic" panose="020B0503020000020004" charset="-127"/>
                <a:sym typeface="Arial" panose="020B0604020202020204" pitchFamily="34" charset="0"/>
              </a:rPr>
              <a:t>21</a:t>
            </a:r>
            <a:endParaRPr kumimoji="0" lang="en-US" altLang="zh-CN" sz="1800" b="0" i="0" u="none" strike="noStrike" kern="1200" cap="none" spc="0" normalizeH="0" baseline="0" noProof="0" dirty="0">
              <a:ln>
                <a:noFill/>
              </a:ln>
              <a:solidFill>
                <a:srgbClr val="0C0C0C"/>
              </a:solidFill>
              <a:effectLst/>
              <a:uLnTx/>
              <a:uFillTx/>
              <a:latin typeface="Arial" panose="020B0604020202020204" pitchFamily="34" charset="0"/>
              <a:ea typeface="微软雅黑" panose="020B0503020204020204" charset="-122"/>
              <a:cs typeface="Malgun Gothic" panose="020B0503020000020004" charset="-127"/>
              <a:sym typeface="Arial" panose="020B0604020202020204" pitchFamily="34" charset="0"/>
            </a:endParaRPr>
          </a:p>
        </p:txBody>
      </p:sp>
      <p:sp>
        <p:nvSpPr>
          <p:cNvPr id="214" name="文本框 213"/>
          <p:cNvSpPr txBox="1"/>
          <p:nvPr/>
        </p:nvSpPr>
        <p:spPr>
          <a:xfrm>
            <a:off x="9102704" y="2696068"/>
            <a:ext cx="2566841" cy="1122359"/>
          </a:xfrm>
          <a:prstGeom prst="rect">
            <a:avLst/>
          </a:prstGeom>
          <a:noFill/>
        </p:spPr>
        <p:txBody>
          <a:bodyPr wrap="square" rtlCol="0">
            <a:spAutoFit/>
          </a:bodyPr>
          <a:lstStyle/>
          <a:p>
            <a:pPr marL="17145" marR="0" lvl="0" indent="0" algn="l" defTabSz="609600" rtl="0" eaLnBrk="1" fontAlgn="auto" latinLnBrk="0" hangingPunct="1">
              <a:lnSpc>
                <a:spcPct val="90000"/>
              </a:lnSpc>
              <a:spcBef>
                <a:spcPts val="0"/>
              </a:spcBef>
              <a:spcAft>
                <a:spcPts val="1065"/>
              </a:spcAft>
              <a:buClrTx/>
              <a:buSzTx/>
              <a:buFontTx/>
              <a:buNone/>
              <a:defRPr/>
            </a:pPr>
            <a:r>
              <a:rPr kumimoji="0" lang="zh-CN" altLang="en-US" sz="900" i="0" u="none" strike="noStrike" kern="1200" cap="none" spc="0" normalizeH="0" baseline="0" noProof="0" dirty="0">
                <a:ln>
                  <a:noFill/>
                </a:ln>
                <a:solidFill>
                  <a:srgbClr val="737070"/>
                </a:solidFill>
                <a:effectLst/>
                <a:uLnTx/>
                <a:uFillTx/>
                <a:latin typeface="Arial" panose="020B0604020202020204" pitchFamily="34" charset="0"/>
                <a:ea typeface="微软雅黑" panose="020B0503020204020204" charset="-122"/>
                <a:cs typeface="Malgun Gothic" panose="020B0503020000020004" charset="-127"/>
                <a:sym typeface="Arial" panose="020B0604020202020204" pitchFamily="34" charset="0"/>
              </a:rPr>
              <a:t>中国</a:t>
            </a:r>
            <a:r>
              <a:rPr kumimoji="0" lang="zh-CN" altLang="en-US" sz="900" i="0" u="none" strike="noStrike" kern="1200" cap="none" spc="0" normalizeH="0" baseline="0" noProof="0" dirty="0">
                <a:ln>
                  <a:noFill/>
                </a:ln>
                <a:solidFill>
                  <a:srgbClr val="005696"/>
                </a:solidFill>
                <a:effectLst>
                  <a:outerShdw blurRad="38100" dist="38100" dir="2700000" algn="tl">
                    <a:srgbClr val="000000">
                      <a:alpha val="43137"/>
                    </a:srgbClr>
                  </a:outerShdw>
                </a:effectLst>
                <a:uLnTx/>
                <a:uFillTx/>
                <a:latin typeface="Arial" panose="020B0604020202020204" pitchFamily="34" charset="0"/>
                <a:ea typeface="微软雅黑" panose="020B0503020204020204" charset="-122"/>
                <a:cs typeface="Malgun Gothic" panose="020B0503020000020004" charset="-127"/>
                <a:sym typeface="Arial" panose="020B0604020202020204" pitchFamily="34" charset="0"/>
              </a:rPr>
              <a:t>第一款</a:t>
            </a:r>
            <a:r>
              <a:rPr kumimoji="0" lang="zh-CN" altLang="en-US" sz="900" i="0" u="none" strike="noStrike" kern="1200" cap="none" spc="0" normalizeH="0" baseline="0" noProof="0" dirty="0">
                <a:ln>
                  <a:noFill/>
                </a:ln>
                <a:solidFill>
                  <a:srgbClr val="737070"/>
                </a:solidFill>
                <a:effectLst/>
                <a:uLnTx/>
                <a:uFillTx/>
                <a:latin typeface="Arial" panose="020B0604020202020204" pitchFamily="34" charset="0"/>
                <a:ea typeface="微软雅黑" panose="020B0503020204020204" charset="-122"/>
                <a:cs typeface="Malgun Gothic" panose="020B0503020000020004" charset="-127"/>
                <a:sym typeface="Arial" panose="020B0604020202020204" pitchFamily="34" charset="0"/>
              </a:rPr>
              <a:t>全人源抗</a:t>
            </a:r>
            <a:r>
              <a:rPr kumimoji="0" lang="en-US" altLang="zh-CN" sz="900" i="0" u="none" strike="noStrike" kern="1200" cap="none" spc="0" normalizeH="0" baseline="0" noProof="0" dirty="0">
                <a:ln>
                  <a:noFill/>
                </a:ln>
                <a:solidFill>
                  <a:srgbClr val="737070"/>
                </a:solidFill>
                <a:effectLst/>
                <a:uLnTx/>
                <a:uFillTx/>
                <a:latin typeface="Arial" panose="020B0604020202020204" pitchFamily="34" charset="0"/>
                <a:ea typeface="微软雅黑" panose="020B0503020204020204" charset="-122"/>
                <a:cs typeface="Malgun Gothic" panose="020B0503020000020004" charset="-127"/>
                <a:sym typeface="Arial" panose="020B0604020202020204" pitchFamily="34" charset="0"/>
              </a:rPr>
              <a:t>SARS-CoV-2</a:t>
            </a:r>
            <a:r>
              <a:rPr kumimoji="0" lang="zh-CN" altLang="en-US" sz="900" i="0" u="none" strike="noStrike" kern="1200" cap="none" spc="0" normalizeH="0" baseline="0" noProof="0" dirty="0">
                <a:ln>
                  <a:noFill/>
                </a:ln>
                <a:solidFill>
                  <a:srgbClr val="737070"/>
                </a:solidFill>
                <a:effectLst/>
                <a:uLnTx/>
                <a:uFillTx/>
                <a:latin typeface="Arial" panose="020B0604020202020204" pitchFamily="34" charset="0"/>
                <a:ea typeface="微软雅黑" panose="020B0503020204020204" charset="-122"/>
                <a:cs typeface="Malgun Gothic" panose="020B0503020000020004" charset="-127"/>
                <a:sym typeface="Arial" panose="020B0604020202020204" pitchFamily="34" charset="0"/>
              </a:rPr>
              <a:t>单克隆抗体，</a:t>
            </a:r>
            <a:r>
              <a:rPr kumimoji="0" lang="en-US" altLang="zh-CN" sz="900" i="0" u="none" strike="noStrike" kern="1200" cap="none" spc="0" normalizeH="0" baseline="0" noProof="0" dirty="0">
                <a:ln>
                  <a:noFill/>
                </a:ln>
                <a:solidFill>
                  <a:srgbClr val="737070"/>
                </a:solidFill>
                <a:effectLst/>
                <a:uLnTx/>
                <a:uFillTx/>
                <a:latin typeface="Arial" panose="020B0604020202020204" pitchFamily="34" charset="0"/>
                <a:ea typeface="微软雅黑" panose="020B0503020204020204" charset="-122"/>
                <a:cs typeface="Malgun Gothic" panose="020B0503020000020004" charset="-127"/>
                <a:sym typeface="Arial" panose="020B0604020202020204" pitchFamily="34" charset="0"/>
              </a:rPr>
              <a:t>4</a:t>
            </a:r>
            <a:r>
              <a:rPr kumimoji="0" lang="zh-CN" altLang="en-US" sz="900" i="0" u="none" strike="noStrike" kern="1200" cap="none" spc="0" normalizeH="0" baseline="0" noProof="0" dirty="0">
                <a:ln>
                  <a:noFill/>
                </a:ln>
                <a:solidFill>
                  <a:srgbClr val="737070"/>
                </a:solidFill>
                <a:effectLst/>
                <a:uLnTx/>
                <a:uFillTx/>
                <a:latin typeface="Arial" panose="020B0604020202020204" pitchFamily="34" charset="0"/>
                <a:ea typeface="微软雅黑" panose="020B0503020204020204" charset="-122"/>
                <a:cs typeface="Malgun Gothic" panose="020B0503020000020004" charset="-127"/>
                <a:sym typeface="Arial" panose="020B0604020202020204" pitchFamily="34" charset="0"/>
              </a:rPr>
              <a:t>个月内完成临床前研究</a:t>
            </a:r>
            <a:endParaRPr kumimoji="0" lang="en-US" altLang="zh-CN" sz="900" i="0" u="none" strike="noStrike" kern="1200" cap="none" spc="0" normalizeH="0" baseline="0" noProof="0" dirty="0">
              <a:ln>
                <a:noFill/>
              </a:ln>
              <a:solidFill>
                <a:srgbClr val="737070"/>
              </a:solidFill>
              <a:effectLst/>
              <a:uLnTx/>
              <a:uFillTx/>
              <a:latin typeface="Arial" panose="020B0604020202020204" pitchFamily="34" charset="0"/>
              <a:ea typeface="微软雅黑" panose="020B0503020204020204" charset="-122"/>
              <a:cs typeface="Malgun Gothic" panose="020B0503020000020004" charset="-127"/>
              <a:sym typeface="Arial" panose="020B0604020202020204" pitchFamily="34" charset="0"/>
            </a:endParaRPr>
          </a:p>
          <a:p>
            <a:pPr marL="17145" marR="0" lvl="0" indent="0" algn="l" defTabSz="609600" rtl="0" eaLnBrk="1" fontAlgn="auto" latinLnBrk="0" hangingPunct="1">
              <a:lnSpc>
                <a:spcPct val="90000"/>
              </a:lnSpc>
              <a:spcBef>
                <a:spcPts val="0"/>
              </a:spcBef>
              <a:spcAft>
                <a:spcPts val="1065"/>
              </a:spcAft>
              <a:buClrTx/>
              <a:buSzTx/>
              <a:buFontTx/>
              <a:buNone/>
              <a:defRPr/>
            </a:pPr>
            <a:r>
              <a:rPr kumimoji="0" lang="zh-CN" altLang="en-US" sz="900" i="0" u="none" strike="noStrike" kern="1200" cap="none" spc="0" normalizeH="0" baseline="0" noProof="0" dirty="0">
                <a:ln>
                  <a:noFill/>
                </a:ln>
                <a:solidFill>
                  <a:srgbClr val="737070"/>
                </a:solidFill>
                <a:effectLst/>
                <a:uLnTx/>
                <a:uFillTx/>
                <a:latin typeface="Arial" panose="020B0604020202020204" pitchFamily="34" charset="0"/>
                <a:ea typeface="微软雅黑" panose="020B0503020204020204" charset="-122"/>
                <a:cs typeface="Malgun Gothic" panose="020B0503020000020004" charset="-127"/>
                <a:sym typeface="Arial" panose="020B0604020202020204" pitchFamily="34" charset="0"/>
              </a:rPr>
              <a:t>与巴尼韦单抗联合使用可以</a:t>
            </a:r>
            <a:r>
              <a:rPr kumimoji="0" lang="zh-CN" altLang="en-US" sz="900" i="0" u="none" strike="noStrike" kern="1200" cap="none" spc="0" normalizeH="0" baseline="0" noProof="0" dirty="0">
                <a:ln>
                  <a:noFill/>
                </a:ln>
                <a:solidFill>
                  <a:srgbClr val="005696"/>
                </a:solidFill>
                <a:effectLst>
                  <a:outerShdw blurRad="38100" dist="38100" dir="2700000" algn="tl">
                    <a:srgbClr val="000000">
                      <a:alpha val="43137"/>
                    </a:srgbClr>
                  </a:outerShdw>
                </a:effectLst>
                <a:uLnTx/>
                <a:uFillTx/>
                <a:latin typeface="Arial" panose="020B0604020202020204" pitchFamily="34" charset="0"/>
                <a:ea typeface="微软雅黑" panose="020B0503020204020204" charset="-122"/>
                <a:cs typeface="Malgun Gothic" panose="020B0503020000020004" charset="-127"/>
                <a:sym typeface="Arial" panose="020B0604020202020204" pitchFamily="34" charset="0"/>
              </a:rPr>
              <a:t>降低患者病毒载量、缓解症状、降低</a:t>
            </a:r>
            <a:r>
              <a:rPr kumimoji="0" lang="en-US" altLang="zh-CN" sz="900" i="0" u="none" strike="noStrike" kern="1200" cap="none" spc="0" normalizeH="0" baseline="0" noProof="0" dirty="0">
                <a:ln>
                  <a:noFill/>
                </a:ln>
                <a:solidFill>
                  <a:srgbClr val="005696"/>
                </a:solidFill>
                <a:effectLst>
                  <a:outerShdw blurRad="38100" dist="38100" dir="2700000" algn="tl">
                    <a:srgbClr val="000000">
                      <a:alpha val="43137"/>
                    </a:srgbClr>
                  </a:outerShdw>
                </a:effectLst>
                <a:uLnTx/>
                <a:uFillTx/>
                <a:latin typeface="Arial" panose="020B0604020202020204" pitchFamily="34" charset="0"/>
                <a:ea typeface="微软雅黑" panose="020B0503020204020204" charset="-122"/>
                <a:cs typeface="Malgun Gothic" panose="020B0503020000020004" charset="-127"/>
                <a:sym typeface="Arial" panose="020B0604020202020204" pitchFamily="34" charset="0"/>
              </a:rPr>
              <a:t>COVID-19</a:t>
            </a:r>
            <a:r>
              <a:rPr kumimoji="0" lang="zh-CN" altLang="en-US" sz="900" i="0" u="none" strike="noStrike" kern="1200" cap="none" spc="0" normalizeH="0" baseline="0" noProof="0" dirty="0">
                <a:ln>
                  <a:noFill/>
                </a:ln>
                <a:solidFill>
                  <a:srgbClr val="005696"/>
                </a:solidFill>
                <a:effectLst>
                  <a:outerShdw blurRad="38100" dist="38100" dir="2700000" algn="tl">
                    <a:srgbClr val="000000">
                      <a:alpha val="43137"/>
                    </a:srgbClr>
                  </a:outerShdw>
                </a:effectLst>
                <a:uLnTx/>
                <a:uFillTx/>
                <a:latin typeface="Arial" panose="020B0604020202020204" pitchFamily="34" charset="0"/>
                <a:ea typeface="微软雅黑" panose="020B0503020204020204" charset="-122"/>
                <a:cs typeface="Malgun Gothic" panose="020B0503020000020004" charset="-127"/>
                <a:sym typeface="Arial" panose="020B0604020202020204" pitchFamily="34" charset="0"/>
              </a:rPr>
              <a:t>相关住院与死亡风险</a:t>
            </a:r>
            <a:endParaRPr kumimoji="0" lang="en-US" altLang="zh-CN" sz="900" i="0" u="none" strike="noStrike" kern="1200" cap="none" spc="0" normalizeH="0" baseline="0" noProof="0" dirty="0">
              <a:ln>
                <a:noFill/>
              </a:ln>
              <a:solidFill>
                <a:srgbClr val="005696"/>
              </a:solidFill>
              <a:effectLst>
                <a:outerShdw blurRad="38100" dist="38100" dir="2700000" algn="tl">
                  <a:srgbClr val="000000">
                    <a:alpha val="43137"/>
                  </a:srgbClr>
                </a:outerShdw>
              </a:effectLst>
              <a:uLnTx/>
              <a:uFillTx/>
              <a:latin typeface="Arial" panose="020B0604020202020204" pitchFamily="34" charset="0"/>
              <a:ea typeface="微软雅黑" panose="020B0503020204020204" charset="-122"/>
              <a:cs typeface="Malgun Gothic" panose="020B0503020000020004" charset="-127"/>
              <a:sym typeface="Arial" panose="020B0604020202020204" pitchFamily="34" charset="0"/>
            </a:endParaRPr>
          </a:p>
          <a:p>
            <a:pPr marL="17145" marR="0" lvl="0" indent="0" algn="l" defTabSz="609600" rtl="0" eaLnBrk="1" fontAlgn="auto" latinLnBrk="0" hangingPunct="1">
              <a:lnSpc>
                <a:spcPct val="90000"/>
              </a:lnSpc>
              <a:spcBef>
                <a:spcPts val="0"/>
              </a:spcBef>
              <a:spcAft>
                <a:spcPts val="1065"/>
              </a:spcAft>
              <a:buClrTx/>
              <a:buSzTx/>
              <a:buFontTx/>
              <a:buNone/>
              <a:defRPr/>
            </a:pPr>
            <a:r>
              <a:rPr kumimoji="0" lang="zh-CN" altLang="en-US" sz="900" i="0" u="none" strike="noStrike" kern="1200" cap="none" spc="0" normalizeH="0" baseline="0" noProof="0" dirty="0">
                <a:ln>
                  <a:noFill/>
                </a:ln>
                <a:solidFill>
                  <a:srgbClr val="737070"/>
                </a:solidFill>
                <a:effectLst/>
                <a:uLnTx/>
                <a:uFillTx/>
                <a:latin typeface="Arial" panose="020B0604020202020204" pitchFamily="34" charset="0"/>
                <a:ea typeface="微软雅黑" panose="020B0503020204020204" charset="-122"/>
                <a:cs typeface="Malgun Gothic" panose="020B0503020000020004" charset="-127"/>
                <a:sym typeface="Arial" panose="020B0604020202020204" pitchFamily="34" charset="0"/>
              </a:rPr>
              <a:t>与巴尼韦单抗的双抗体疗法在美国获得紧急使用授权</a:t>
            </a:r>
            <a:r>
              <a:rPr kumimoji="0" lang="zh-CN" altLang="en-US" sz="900" i="0" u="none" strike="noStrike" kern="1200" cap="none" spc="0" normalizeH="0" baseline="0" noProof="0" dirty="0">
                <a:ln>
                  <a:noFill/>
                </a:ln>
                <a:solidFill>
                  <a:srgbClr val="005696"/>
                </a:solidFill>
                <a:effectLst>
                  <a:outerShdw blurRad="38100" dist="38100" dir="2700000" algn="tl">
                    <a:srgbClr val="000000">
                      <a:alpha val="43137"/>
                    </a:srgbClr>
                  </a:outerShdw>
                </a:effectLst>
                <a:uLnTx/>
                <a:uFillTx/>
                <a:latin typeface="Arial" panose="020B0604020202020204" pitchFamily="34" charset="0"/>
                <a:ea typeface="微软雅黑" panose="020B0503020204020204" charset="-122"/>
                <a:cs typeface="Malgun Gothic" panose="020B0503020000020004" charset="-127"/>
                <a:sym typeface="Arial" panose="020B0604020202020204" pitchFamily="34" charset="0"/>
              </a:rPr>
              <a:t>用于治疗和暴露后预防</a:t>
            </a:r>
            <a:endParaRPr kumimoji="0" lang="en-US" altLang="zh-CN" sz="900" i="0" u="none" strike="noStrike" kern="1200" cap="none" spc="0" normalizeH="0" baseline="0" noProof="0" dirty="0">
              <a:ln>
                <a:noFill/>
              </a:ln>
              <a:solidFill>
                <a:srgbClr val="005696"/>
              </a:solidFill>
              <a:effectLst>
                <a:outerShdw blurRad="38100" dist="38100" dir="2700000" algn="tl">
                  <a:srgbClr val="000000">
                    <a:alpha val="43137"/>
                  </a:srgbClr>
                </a:outerShdw>
              </a:effectLst>
              <a:uLnTx/>
              <a:uFillTx/>
              <a:latin typeface="Arial" panose="020B0604020202020204" pitchFamily="34" charset="0"/>
              <a:ea typeface="微软雅黑" panose="020B0503020204020204" charset="-122"/>
              <a:cs typeface="Malgun Gothic" panose="020B0503020000020004" charset="-127"/>
              <a:sym typeface="Arial" panose="020B0604020202020204" pitchFamily="34" charset="0"/>
            </a:endParaRPr>
          </a:p>
        </p:txBody>
      </p:sp>
      <p:sp>
        <p:nvSpPr>
          <p:cNvPr id="215" name="object 28"/>
          <p:cNvSpPr txBox="1"/>
          <p:nvPr/>
        </p:nvSpPr>
        <p:spPr>
          <a:xfrm>
            <a:off x="4199715" y="2790860"/>
            <a:ext cx="1492309" cy="164212"/>
          </a:xfrm>
          <a:prstGeom prst="rect">
            <a:avLst/>
          </a:prstGeom>
        </p:spPr>
        <p:txBody>
          <a:bodyPr vert="horz" wrap="square" lIns="0" tIns="0" rIns="0" bIns="0" rtlCol="0">
            <a:spAutoFit/>
          </a:bodyPr>
          <a:lstStyle>
            <a:defPPr>
              <a:defRPr lang="zh-TW"/>
            </a:defPPr>
            <a:lvl1pPr marL="12700">
              <a:lnSpc>
                <a:spcPct val="100000"/>
              </a:lnSpc>
              <a:tabLst>
                <a:tab pos="309880" algn="l"/>
              </a:tabLst>
              <a:defRPr sz="1200" b="1" spc="-7">
                <a:solidFill>
                  <a:srgbClr val="558ED5"/>
                </a:solidFill>
                <a:latin typeface="Arial" panose="020B0604020202020204"/>
                <a:ea typeface="KaiTi_GB2312"/>
                <a:cs typeface="Arial" panose="020B0604020202020204" pitchFamily="34" charset="0"/>
              </a:defRPr>
            </a:lvl1pPr>
          </a:lstStyle>
          <a:p>
            <a:pPr marL="17145" marR="0" lvl="0" indent="0" algn="l" defTabSz="609600" rtl="0" eaLnBrk="1" fontAlgn="auto" latinLnBrk="0" hangingPunct="1">
              <a:lnSpc>
                <a:spcPct val="100000"/>
              </a:lnSpc>
              <a:spcBef>
                <a:spcPts val="0"/>
              </a:spcBef>
              <a:spcAft>
                <a:spcPts val="0"/>
              </a:spcAft>
              <a:buClrTx/>
              <a:buSzTx/>
              <a:buFontTx/>
              <a:buNone/>
              <a:tabLst>
                <a:tab pos="412750" algn="l"/>
              </a:tabLst>
              <a:defRPr/>
            </a:pPr>
            <a:r>
              <a:rPr kumimoji="0" lang="zh-CN" altLang="en-US" sz="1065" b="0" i="0" u="none" strike="noStrike" kern="1200" cap="none" spc="-9" normalizeH="0" baseline="0" noProof="0" dirty="0">
                <a:ln>
                  <a:noFill/>
                </a:ln>
                <a:solidFill>
                  <a:srgbClr val="73707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临床及商业化阶段</a:t>
            </a:r>
            <a:endParaRPr kumimoji="0" sz="1065" b="0" i="0" u="none" strike="noStrike" kern="1200" cap="none" spc="-9" normalizeH="0" baseline="0" noProof="0" dirty="0">
              <a:ln>
                <a:noFill/>
              </a:ln>
              <a:solidFill>
                <a:srgbClr val="73707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p:txBody>
      </p:sp>
      <p:sp>
        <p:nvSpPr>
          <p:cNvPr id="216" name="object 15"/>
          <p:cNvSpPr>
            <a:spLocks noChangeAspect="1"/>
          </p:cNvSpPr>
          <p:nvPr/>
        </p:nvSpPr>
        <p:spPr>
          <a:xfrm>
            <a:off x="3584001" y="2696684"/>
            <a:ext cx="324000" cy="323615"/>
          </a:xfrm>
          <a:custGeom>
            <a:avLst/>
            <a:gdLst/>
            <a:ahLst/>
            <a:cxnLst/>
            <a:rect l="l" t="t" r="r" b="b"/>
            <a:pathLst>
              <a:path w="267334" h="267970">
                <a:moveTo>
                  <a:pt x="133556" y="0"/>
                </a:moveTo>
                <a:lnTo>
                  <a:pt x="91342" y="6823"/>
                </a:lnTo>
                <a:lnTo>
                  <a:pt x="54680" y="25826"/>
                </a:lnTo>
                <a:lnTo>
                  <a:pt x="25769" y="54801"/>
                </a:lnTo>
                <a:lnTo>
                  <a:pt x="6808" y="91546"/>
                </a:lnTo>
                <a:lnTo>
                  <a:pt x="0" y="133856"/>
                </a:lnTo>
                <a:lnTo>
                  <a:pt x="6808" y="176167"/>
                </a:lnTo>
                <a:lnTo>
                  <a:pt x="25769" y="212914"/>
                </a:lnTo>
                <a:lnTo>
                  <a:pt x="54680" y="241891"/>
                </a:lnTo>
                <a:lnTo>
                  <a:pt x="91342" y="260894"/>
                </a:lnTo>
                <a:lnTo>
                  <a:pt x="133556" y="267718"/>
                </a:lnTo>
                <a:lnTo>
                  <a:pt x="175772" y="260894"/>
                </a:lnTo>
                <a:lnTo>
                  <a:pt x="212437" y="241891"/>
                </a:lnTo>
                <a:lnTo>
                  <a:pt x="241351" y="212914"/>
                </a:lnTo>
                <a:lnTo>
                  <a:pt x="260313" y="176167"/>
                </a:lnTo>
                <a:lnTo>
                  <a:pt x="267123" y="133856"/>
                </a:lnTo>
                <a:lnTo>
                  <a:pt x="260313" y="91546"/>
                </a:lnTo>
                <a:lnTo>
                  <a:pt x="241351" y="54801"/>
                </a:lnTo>
                <a:lnTo>
                  <a:pt x="212437" y="25826"/>
                </a:lnTo>
                <a:lnTo>
                  <a:pt x="175772" y="6823"/>
                </a:lnTo>
                <a:lnTo>
                  <a:pt x="133556" y="0"/>
                </a:lnTo>
                <a:close/>
              </a:path>
            </a:pathLst>
          </a:custGeom>
          <a:solidFill>
            <a:schemeClr val="accent1"/>
          </a:solidFill>
        </p:spPr>
        <p:txBody>
          <a:bodyPr wrap="square" lIns="0" tIns="0" rIns="0" bIns="0" rtlCol="0" anchor="ctr"/>
          <a:lstStyle/>
          <a:p>
            <a:pPr marL="0" marR="0" lvl="0" indent="0" algn="ctr" defTabSz="6096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7" normalizeH="0" baseline="0" noProof="0" dirty="0">
                <a:ln>
                  <a:noFill/>
                </a:ln>
                <a:solidFill>
                  <a:srgbClr val="FFFFFF"/>
                </a:solidFill>
                <a:effectLst/>
                <a:uLnTx/>
                <a:uFillTx/>
                <a:latin typeface="Arial" panose="020B0604020202020204" pitchFamily="34" charset="0"/>
                <a:ea typeface="微软雅黑" panose="020B0503020204020204" charset="-122"/>
                <a:cs typeface="Malgun Gothic" panose="020B0503020000020004" charset="-127"/>
                <a:sym typeface="Arial" panose="020B0604020202020204" pitchFamily="34" charset="0"/>
              </a:rPr>
              <a:t>24</a:t>
            </a:r>
            <a:endParaRPr kumimoji="0" lang="en-US" altLang="zh-CN" sz="1800" b="0" i="0" u="none" strike="noStrike" kern="1200" cap="none" spc="0" normalizeH="0" baseline="0" noProof="0" dirty="0">
              <a:ln>
                <a:noFill/>
              </a:ln>
              <a:solidFill>
                <a:srgbClr val="0C0C0C"/>
              </a:solidFill>
              <a:effectLst/>
              <a:uLnTx/>
              <a:uFillTx/>
              <a:latin typeface="Arial" panose="020B0604020202020204" pitchFamily="34" charset="0"/>
              <a:ea typeface="微软雅黑" panose="020B0503020204020204" charset="-122"/>
              <a:cs typeface="Malgun Gothic" panose="020B0503020000020004" charset="-127"/>
              <a:sym typeface="Arial" panose="020B0604020202020204" pitchFamily="34" charset="0"/>
            </a:endParaRPr>
          </a:p>
        </p:txBody>
      </p:sp>
      <p:sp>
        <p:nvSpPr>
          <p:cNvPr id="217" name="object 26"/>
          <p:cNvSpPr txBox="1"/>
          <p:nvPr/>
        </p:nvSpPr>
        <p:spPr>
          <a:xfrm>
            <a:off x="4209619" y="5205262"/>
            <a:ext cx="1753508" cy="163891"/>
          </a:xfrm>
          <a:prstGeom prst="rect">
            <a:avLst/>
          </a:prstGeom>
        </p:spPr>
        <p:txBody>
          <a:bodyPr vert="horz" wrap="square" lIns="0" tIns="0" rIns="0" bIns="0" rtlCol="0">
            <a:spAutoFit/>
          </a:bodyPr>
          <a:lstStyle/>
          <a:p>
            <a:pPr marL="17145" marR="0" lvl="0" indent="0" algn="just" defTabSz="609600" rtl="0" eaLnBrk="1" fontAlgn="auto" latinLnBrk="0" hangingPunct="1">
              <a:lnSpc>
                <a:spcPct val="100000"/>
              </a:lnSpc>
              <a:spcBef>
                <a:spcPts val="0"/>
              </a:spcBef>
              <a:spcAft>
                <a:spcPts val="0"/>
              </a:spcAft>
              <a:buClrTx/>
              <a:buSzTx/>
              <a:buFontTx/>
              <a:buNone/>
              <a:tabLst>
                <a:tab pos="412750" algn="l"/>
              </a:tabLst>
              <a:defRPr/>
            </a:pPr>
            <a:r>
              <a:rPr kumimoji="0" lang="en-US" altLang="zh-CN" sz="1065" b="0" i="0" u="none" strike="noStrike" kern="1200" cap="none" spc="-9" normalizeH="0" baseline="0" noProof="0" dirty="0">
                <a:ln>
                  <a:noFill/>
                </a:ln>
                <a:solidFill>
                  <a:srgbClr val="73707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III</a:t>
            </a:r>
            <a:r>
              <a:rPr kumimoji="0" lang="zh-CN" altLang="en-US" sz="1065" b="0" i="0" u="none" strike="noStrike" kern="1200" cap="none" spc="-9" normalizeH="0" baseline="0" noProof="0" dirty="0">
                <a:ln>
                  <a:noFill/>
                </a:ln>
                <a:solidFill>
                  <a:srgbClr val="73707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期临床</a:t>
            </a:r>
            <a:endParaRPr kumimoji="0" lang="zh-CN" altLang="en-US" sz="1065" b="0" i="0" u="none" strike="noStrike" kern="1200" cap="none" spc="-9" normalizeH="0" baseline="0" noProof="0" dirty="0">
              <a:ln>
                <a:noFill/>
              </a:ln>
              <a:solidFill>
                <a:srgbClr val="73707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p:txBody>
      </p:sp>
      <p:sp>
        <p:nvSpPr>
          <p:cNvPr id="218" name="object 9"/>
          <p:cNvSpPr>
            <a:spLocks noChangeAspect="1"/>
          </p:cNvSpPr>
          <p:nvPr/>
        </p:nvSpPr>
        <p:spPr>
          <a:xfrm>
            <a:off x="3790054" y="5165064"/>
            <a:ext cx="216257" cy="216000"/>
          </a:xfrm>
          <a:custGeom>
            <a:avLst/>
            <a:gdLst/>
            <a:ahLst/>
            <a:cxnLst/>
            <a:rect l="l" t="t" r="r" b="b"/>
            <a:pathLst>
              <a:path w="267334" h="267970">
                <a:moveTo>
                  <a:pt x="133556" y="0"/>
                </a:moveTo>
                <a:lnTo>
                  <a:pt x="91342" y="6823"/>
                </a:lnTo>
                <a:lnTo>
                  <a:pt x="54680" y="25825"/>
                </a:lnTo>
                <a:lnTo>
                  <a:pt x="25769" y="54801"/>
                </a:lnTo>
                <a:lnTo>
                  <a:pt x="6808" y="91546"/>
                </a:lnTo>
                <a:lnTo>
                  <a:pt x="0" y="133856"/>
                </a:lnTo>
                <a:lnTo>
                  <a:pt x="6808" y="176167"/>
                </a:lnTo>
                <a:lnTo>
                  <a:pt x="25769" y="212914"/>
                </a:lnTo>
                <a:lnTo>
                  <a:pt x="54680" y="241891"/>
                </a:lnTo>
                <a:lnTo>
                  <a:pt x="91342" y="260894"/>
                </a:lnTo>
                <a:lnTo>
                  <a:pt x="133556" y="267718"/>
                </a:lnTo>
                <a:lnTo>
                  <a:pt x="175772" y="260894"/>
                </a:lnTo>
                <a:lnTo>
                  <a:pt x="212437" y="241891"/>
                </a:lnTo>
                <a:lnTo>
                  <a:pt x="241351" y="212914"/>
                </a:lnTo>
                <a:lnTo>
                  <a:pt x="260313" y="176167"/>
                </a:lnTo>
                <a:lnTo>
                  <a:pt x="267123" y="133856"/>
                </a:lnTo>
                <a:lnTo>
                  <a:pt x="260313" y="91546"/>
                </a:lnTo>
                <a:lnTo>
                  <a:pt x="241351" y="54801"/>
                </a:lnTo>
                <a:lnTo>
                  <a:pt x="212437" y="25826"/>
                </a:lnTo>
                <a:lnTo>
                  <a:pt x="175772" y="6823"/>
                </a:lnTo>
                <a:lnTo>
                  <a:pt x="133556" y="0"/>
                </a:lnTo>
                <a:close/>
              </a:path>
            </a:pathLst>
          </a:custGeom>
          <a:solidFill>
            <a:schemeClr val="accent1"/>
          </a:solidFill>
        </p:spPr>
        <p:txBody>
          <a:bodyPr wrap="square" lIns="0" tIns="0" rIns="0" bIns="0" rtlCol="0" anchor="ctr"/>
          <a:lstStyle/>
          <a:p>
            <a:pPr marL="0" marR="0" lvl="0" indent="0" algn="ctr" defTabSz="609600" rtl="0" eaLnBrk="1" fontAlgn="auto" latinLnBrk="0" hangingPunct="1">
              <a:lnSpc>
                <a:spcPct val="100000"/>
              </a:lnSpc>
              <a:spcBef>
                <a:spcPts val="0"/>
              </a:spcBef>
              <a:spcAft>
                <a:spcPts val="0"/>
              </a:spcAft>
              <a:buClrTx/>
              <a:buSzTx/>
              <a:buFontTx/>
              <a:buNone/>
              <a:defRPr/>
            </a:pPr>
            <a:r>
              <a:rPr kumimoji="0" lang="en-US" altLang="zh-CN" sz="1200" b="1" i="0" u="none" strike="noStrike" kern="1200" cap="none" spc="-7" normalizeH="0" baseline="0" noProof="0" dirty="0">
                <a:ln>
                  <a:noFill/>
                </a:ln>
                <a:solidFill>
                  <a:srgbClr val="FFFFFF"/>
                </a:solidFill>
                <a:effectLst/>
                <a:uLnTx/>
                <a:uFillTx/>
                <a:latin typeface="Arial" panose="020B0604020202020204" pitchFamily="34" charset="0"/>
                <a:ea typeface="微软雅黑" panose="020B0503020204020204" charset="-122"/>
                <a:cs typeface="Malgun Gothic" panose="020B0503020000020004" charset="-127"/>
                <a:sym typeface="Arial" panose="020B0604020202020204" pitchFamily="34" charset="0"/>
              </a:rPr>
              <a:t>3</a:t>
            </a:r>
            <a:endParaRPr kumimoji="0" lang="en-US" altLang="zh-CN" sz="1200" b="0" i="0" u="none" strike="noStrike" kern="1200" cap="none" spc="0" normalizeH="0" baseline="0" noProof="0" dirty="0">
              <a:ln>
                <a:noFill/>
              </a:ln>
              <a:solidFill>
                <a:srgbClr val="0C0C0C"/>
              </a:solidFill>
              <a:effectLst/>
              <a:uLnTx/>
              <a:uFillTx/>
              <a:latin typeface="Arial" panose="020B0604020202020204" pitchFamily="34" charset="0"/>
              <a:ea typeface="微软雅黑" panose="020B0503020204020204" charset="-122"/>
              <a:cs typeface="Malgun Gothic" panose="020B0503020000020004" charset="-127"/>
              <a:sym typeface="Arial" panose="020B0604020202020204" pitchFamily="34" charset="0"/>
            </a:endParaRPr>
          </a:p>
        </p:txBody>
      </p:sp>
      <p:sp>
        <p:nvSpPr>
          <p:cNvPr id="3" name="矩形 2"/>
          <p:cNvSpPr/>
          <p:nvPr/>
        </p:nvSpPr>
        <p:spPr>
          <a:xfrm>
            <a:off x="9389106" y="6178145"/>
            <a:ext cx="2802894"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1" u="none" strike="noStrike" kern="1200" cap="none" spc="0" normalizeH="0" baseline="0" noProof="0" dirty="0">
                <a:ln>
                  <a:noFill/>
                </a:ln>
                <a:solidFill>
                  <a:schemeClr val="tx1">
                    <a:lumMod val="25000"/>
                    <a:lumOff val="75000"/>
                  </a:schemeClr>
                </a:solidFill>
                <a:effectLst/>
                <a:uLnTx/>
                <a:uFillTx/>
                <a:latin typeface="微软雅黑 Light" panose="020B0502040204020203" pitchFamily="34" charset="-122"/>
                <a:ea typeface="微软雅黑 Light" panose="020B0502040204020203" pitchFamily="34" charset="-122"/>
              </a:rPr>
              <a:t>ODD</a:t>
            </a:r>
            <a:r>
              <a:rPr kumimoji="0" lang="zh-CN" altLang="en-US" sz="700" b="1" u="none" strike="noStrike" kern="1200" cap="none" spc="0" normalizeH="0" baseline="0" noProof="0" dirty="0">
                <a:ln>
                  <a:noFill/>
                </a:ln>
                <a:solidFill>
                  <a:schemeClr val="tx1">
                    <a:lumMod val="25000"/>
                    <a:lumOff val="75000"/>
                  </a:schemeClr>
                </a:solidFill>
                <a:effectLst/>
                <a:uLnTx/>
                <a:uFillTx/>
                <a:latin typeface="微软雅黑 Light" panose="020B0502040204020203" pitchFamily="34" charset="-122"/>
                <a:ea typeface="微软雅黑 Light" panose="020B0502040204020203" pitchFamily="34" charset="-122"/>
              </a:rPr>
              <a:t>：</a:t>
            </a:r>
            <a:r>
              <a:rPr kumimoji="0" lang="en-US" altLang="zh-CN" sz="700" b="1" u="none" strike="noStrike" kern="1200" cap="none" spc="0" normalizeH="0" baseline="0" noProof="0" dirty="0">
                <a:ln>
                  <a:noFill/>
                </a:ln>
                <a:solidFill>
                  <a:schemeClr val="tx1">
                    <a:lumMod val="25000"/>
                    <a:lumOff val="75000"/>
                  </a:schemeClr>
                </a:solidFill>
                <a:effectLst/>
                <a:uLnTx/>
                <a:uFillTx/>
                <a:latin typeface="微软雅黑 Light" panose="020B0502040204020203" pitchFamily="34" charset="-122"/>
                <a:ea typeface="微软雅黑 Light" panose="020B0502040204020203" pitchFamily="34" charset="-122"/>
              </a:rPr>
              <a:t>Orphan Drug Designation</a:t>
            </a:r>
            <a:r>
              <a:rPr kumimoji="0" lang="zh-CN" altLang="en-US" sz="700" b="1" u="none" strike="noStrike" kern="1200" cap="none" spc="0" normalizeH="0" baseline="0" noProof="0" dirty="0">
                <a:ln>
                  <a:noFill/>
                </a:ln>
                <a:solidFill>
                  <a:schemeClr val="tx1">
                    <a:lumMod val="25000"/>
                    <a:lumOff val="75000"/>
                  </a:schemeClr>
                </a:solidFill>
                <a:effectLst/>
                <a:uLnTx/>
                <a:uFillTx/>
                <a:latin typeface="微软雅黑 Light" panose="020B0502040204020203" pitchFamily="34" charset="-122"/>
                <a:ea typeface="微软雅黑 Light" panose="020B0502040204020203" pitchFamily="34" charset="-122"/>
              </a:rPr>
              <a:t>（孤儿药资格认定）；</a:t>
            </a:r>
            <a:endParaRPr kumimoji="0" lang="en-US" altLang="zh-CN" sz="700" b="1" u="none" strike="noStrike" kern="1200" cap="none" spc="0" normalizeH="0" baseline="0" noProof="0" dirty="0">
              <a:ln>
                <a:noFill/>
              </a:ln>
              <a:solidFill>
                <a:schemeClr val="tx1">
                  <a:lumMod val="25000"/>
                  <a:lumOff val="75000"/>
                </a:schemeClr>
              </a:solidFill>
              <a:effectLst/>
              <a:uLnTx/>
              <a:uFillTx/>
              <a:latin typeface="微软雅黑 Light" panose="020B0502040204020203" pitchFamily="34" charset="-122"/>
              <a:ea typeface="微软雅黑 Light" panose="020B0502040204020203" pitchFamily="34"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1" u="none" strike="noStrike" kern="1200" cap="none" spc="0" normalizeH="0" baseline="0" noProof="0" dirty="0">
                <a:ln>
                  <a:noFill/>
                </a:ln>
                <a:solidFill>
                  <a:schemeClr val="tx1">
                    <a:lumMod val="25000"/>
                    <a:lumOff val="75000"/>
                  </a:schemeClr>
                </a:solidFill>
                <a:effectLst/>
                <a:uLnTx/>
                <a:uFillTx/>
                <a:latin typeface="微软雅黑 Light" panose="020B0502040204020203" pitchFamily="34" charset="-122"/>
                <a:ea typeface="微软雅黑 Light" panose="020B0502040204020203" pitchFamily="34" charset="-122"/>
              </a:rPr>
              <a:t>BTD</a:t>
            </a:r>
            <a:r>
              <a:rPr kumimoji="0" lang="zh-CN" altLang="en-US" sz="700" b="1" u="none" strike="noStrike" kern="1200" cap="none" spc="0" normalizeH="0" baseline="0" noProof="0" dirty="0">
                <a:ln>
                  <a:noFill/>
                </a:ln>
                <a:solidFill>
                  <a:schemeClr val="tx1">
                    <a:lumMod val="25000"/>
                    <a:lumOff val="75000"/>
                  </a:schemeClr>
                </a:solidFill>
                <a:effectLst/>
                <a:uLnTx/>
                <a:uFillTx/>
                <a:latin typeface="微软雅黑 Light" panose="020B0502040204020203" pitchFamily="34" charset="-122"/>
                <a:ea typeface="微软雅黑 Light" panose="020B0502040204020203" pitchFamily="34" charset="-122"/>
              </a:rPr>
              <a:t>：</a:t>
            </a:r>
            <a:r>
              <a:rPr kumimoji="0" lang="en-US" altLang="zh-CN" sz="700" b="1" u="none" strike="noStrike" kern="1200" cap="none" spc="0" normalizeH="0" baseline="0" noProof="0" dirty="0">
                <a:ln>
                  <a:noFill/>
                </a:ln>
                <a:solidFill>
                  <a:schemeClr val="tx1">
                    <a:lumMod val="25000"/>
                    <a:lumOff val="75000"/>
                  </a:schemeClr>
                </a:solidFill>
                <a:effectLst/>
                <a:uLnTx/>
                <a:uFillTx/>
                <a:latin typeface="微软雅黑 Light" panose="020B0502040204020203" pitchFamily="34" charset="-122"/>
                <a:ea typeface="微软雅黑 Light" panose="020B0502040204020203" pitchFamily="34" charset="-122"/>
              </a:rPr>
              <a:t>Breakthrough Therapy Designation</a:t>
            </a:r>
            <a:r>
              <a:rPr kumimoji="0" lang="zh-CN" altLang="en-US" sz="700" b="1" u="none" strike="noStrike" kern="1200" cap="none" spc="0" normalizeH="0" baseline="0" noProof="0" dirty="0">
                <a:ln>
                  <a:noFill/>
                </a:ln>
                <a:solidFill>
                  <a:schemeClr val="tx1">
                    <a:lumMod val="25000"/>
                    <a:lumOff val="75000"/>
                  </a:schemeClr>
                </a:solidFill>
                <a:effectLst/>
                <a:uLnTx/>
                <a:uFillTx/>
                <a:latin typeface="微软雅黑 Light" panose="020B0502040204020203" pitchFamily="34" charset="-122"/>
                <a:ea typeface="微软雅黑 Light" panose="020B0502040204020203" pitchFamily="34" charset="-122"/>
              </a:rPr>
              <a:t>（突破性疗法认定）；</a:t>
            </a:r>
            <a:endParaRPr kumimoji="0" lang="en-US" altLang="zh-CN" sz="700" b="1" u="none" strike="noStrike" kern="1200" cap="none" spc="0" normalizeH="0" baseline="0" noProof="0" dirty="0">
              <a:ln>
                <a:noFill/>
              </a:ln>
              <a:solidFill>
                <a:schemeClr val="tx1">
                  <a:lumMod val="25000"/>
                  <a:lumOff val="75000"/>
                </a:schemeClr>
              </a:solidFill>
              <a:effectLst/>
              <a:uLnTx/>
              <a:uFillTx/>
              <a:latin typeface="微软雅黑 Light" panose="020B0502040204020203" pitchFamily="34" charset="-122"/>
              <a:ea typeface="微软雅黑 Light" panose="020B0502040204020203" pitchFamily="34"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1" u="none" strike="noStrike" kern="1200" cap="none" spc="0" normalizeH="0" baseline="0" noProof="0" dirty="0">
                <a:ln>
                  <a:noFill/>
                </a:ln>
                <a:solidFill>
                  <a:schemeClr val="tx1">
                    <a:lumMod val="25000"/>
                    <a:lumOff val="75000"/>
                  </a:schemeClr>
                </a:solidFill>
                <a:effectLst/>
                <a:uLnTx/>
                <a:uFillTx/>
                <a:latin typeface="微软雅黑 Light" panose="020B0502040204020203" pitchFamily="34" charset="-122"/>
                <a:ea typeface="微软雅黑 Light" panose="020B0502040204020203" pitchFamily="34" charset="-122"/>
              </a:rPr>
              <a:t>FTD</a:t>
            </a:r>
            <a:r>
              <a:rPr kumimoji="0" lang="zh-CN" altLang="en-US" sz="700" b="1" u="none" strike="noStrike" kern="1200" cap="none" spc="0" normalizeH="0" baseline="0" noProof="0" dirty="0">
                <a:ln>
                  <a:noFill/>
                </a:ln>
                <a:solidFill>
                  <a:schemeClr val="tx1">
                    <a:lumMod val="25000"/>
                    <a:lumOff val="75000"/>
                  </a:schemeClr>
                </a:solidFill>
                <a:effectLst/>
                <a:uLnTx/>
                <a:uFillTx/>
                <a:latin typeface="微软雅黑 Light" panose="020B0502040204020203" pitchFamily="34" charset="-122"/>
                <a:ea typeface="微软雅黑 Light" panose="020B0502040204020203" pitchFamily="34" charset="-122"/>
              </a:rPr>
              <a:t>：</a:t>
            </a:r>
            <a:r>
              <a:rPr kumimoji="0" lang="en-US" altLang="zh-CN" sz="700" b="1" u="none" strike="noStrike" kern="1200" cap="none" spc="0" normalizeH="0" baseline="0" noProof="0" dirty="0">
                <a:ln>
                  <a:noFill/>
                </a:ln>
                <a:solidFill>
                  <a:schemeClr val="tx1">
                    <a:lumMod val="25000"/>
                    <a:lumOff val="75000"/>
                  </a:schemeClr>
                </a:solidFill>
                <a:effectLst/>
                <a:uLnTx/>
                <a:uFillTx/>
                <a:latin typeface="微软雅黑 Light" panose="020B0502040204020203" pitchFamily="34" charset="-122"/>
                <a:ea typeface="微软雅黑 Light" panose="020B0502040204020203" pitchFamily="34" charset="-122"/>
              </a:rPr>
              <a:t>Fast Track Designation</a:t>
            </a:r>
            <a:r>
              <a:rPr kumimoji="0" lang="zh-CN" altLang="en-US" sz="700" b="1" u="none" strike="noStrike" kern="1200" cap="none" spc="0" normalizeH="0" baseline="0" noProof="0" dirty="0">
                <a:ln>
                  <a:noFill/>
                </a:ln>
                <a:solidFill>
                  <a:schemeClr val="tx1">
                    <a:lumMod val="25000"/>
                    <a:lumOff val="75000"/>
                  </a:schemeClr>
                </a:solidFill>
                <a:effectLst/>
                <a:uLnTx/>
                <a:uFillTx/>
                <a:latin typeface="微软雅黑 Light" panose="020B0502040204020203" pitchFamily="34" charset="-122"/>
                <a:ea typeface="微软雅黑 Light" panose="020B0502040204020203" pitchFamily="34" charset="-122"/>
              </a:rPr>
              <a:t>（快速通道认定）；</a:t>
            </a:r>
            <a:endParaRPr kumimoji="0" lang="en-US" altLang="zh-CN" sz="700" b="1" u="none" strike="noStrike" kern="1200" cap="none" spc="0" normalizeH="0" baseline="0" noProof="0" dirty="0">
              <a:ln>
                <a:noFill/>
              </a:ln>
              <a:solidFill>
                <a:schemeClr val="tx1">
                  <a:lumMod val="25000"/>
                  <a:lumOff val="75000"/>
                </a:schemeClr>
              </a:solidFill>
              <a:effectLst/>
              <a:uLnTx/>
              <a:uFillTx/>
              <a:latin typeface="微软雅黑 Light" panose="020B0502040204020203" pitchFamily="34" charset="-122"/>
              <a:ea typeface="微软雅黑 Light" panose="020B0502040204020203" pitchFamily="34"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00" b="1" u="none" strike="noStrike" kern="1200" cap="none" spc="0" normalizeH="0" baseline="0" noProof="0" dirty="0">
                <a:ln>
                  <a:noFill/>
                </a:ln>
                <a:solidFill>
                  <a:schemeClr val="tx1">
                    <a:lumMod val="25000"/>
                    <a:lumOff val="75000"/>
                  </a:schemeClr>
                </a:solidFill>
                <a:effectLst/>
                <a:uLnTx/>
                <a:uFillTx/>
                <a:latin typeface="微软雅黑 Light" panose="020B0502040204020203" pitchFamily="34" charset="-122"/>
                <a:ea typeface="微软雅黑 Light" panose="020B0502040204020203" pitchFamily="34" charset="-122"/>
              </a:rPr>
              <a:t>PRD: Priority Review Designation</a:t>
            </a:r>
            <a:r>
              <a:rPr kumimoji="0" lang="zh-CN" altLang="en-US" sz="700" b="1" u="none" strike="noStrike" kern="1200" cap="none" spc="0" normalizeH="0" baseline="0" noProof="0" dirty="0">
                <a:ln>
                  <a:noFill/>
                </a:ln>
                <a:solidFill>
                  <a:schemeClr val="tx1">
                    <a:lumMod val="25000"/>
                    <a:lumOff val="75000"/>
                  </a:schemeClr>
                </a:solidFill>
                <a:effectLst/>
                <a:uLnTx/>
                <a:uFillTx/>
                <a:latin typeface="微软雅黑 Light" panose="020B0502040204020203" pitchFamily="34" charset="-122"/>
                <a:ea typeface="微软雅黑 Light" panose="020B0502040204020203" pitchFamily="34" charset="-122"/>
              </a:rPr>
              <a:t>（优先审评认定）</a:t>
            </a:r>
            <a:endParaRPr kumimoji="0" lang="zh-CN" altLang="en-US" sz="700" b="1" u="none" strike="noStrike" kern="1200" cap="none" spc="0" normalizeH="0" baseline="0" noProof="0" dirty="0">
              <a:ln>
                <a:noFill/>
              </a:ln>
              <a:solidFill>
                <a:schemeClr val="tx1">
                  <a:lumMod val="25000"/>
                  <a:lumOff val="75000"/>
                </a:schemeClr>
              </a:solidFill>
              <a:effectLst/>
              <a:uLnTx/>
              <a:uFillTx/>
              <a:latin typeface="微软雅黑 Light" panose="020B0502040204020203" pitchFamily="34" charset="-122"/>
              <a:ea typeface="微软雅黑 Light" panose="020B0502040204020203" pitchFamily="34" charset="-122"/>
            </a:endParaRPr>
          </a:p>
        </p:txBody>
      </p:sp>
      <p:sp>
        <p:nvSpPr>
          <p:cNvPr id="4" name="文本框 3"/>
          <p:cNvSpPr txBox="1"/>
          <p:nvPr/>
        </p:nvSpPr>
        <p:spPr>
          <a:xfrm>
            <a:off x="241412" y="205005"/>
            <a:ext cx="2531259" cy="461665"/>
          </a:xfrm>
          <a:prstGeom prst="rect">
            <a:avLst/>
          </a:prstGeom>
          <a:noFill/>
        </p:spPr>
        <p:txBody>
          <a:bodyPr wrap="square" rtlCol="0">
            <a:spAutoFit/>
          </a:bodyPr>
          <a:lstStyle/>
          <a:p>
            <a:r>
              <a:rPr lang="zh-CN" altLang="en-US" sz="2400" b="1" dirty="0">
                <a:solidFill>
                  <a:schemeClr val="tx1">
                    <a:lumMod val="75000"/>
                    <a:lumOff val="25000"/>
                  </a:schemeClr>
                </a:solidFill>
                <a:latin typeface="+mn-ea"/>
              </a:rPr>
              <a:t>公司速览</a:t>
            </a:r>
            <a:endParaRPr lang="zh-CN" altLang="en-US" sz="2400" b="1" dirty="0">
              <a:solidFill>
                <a:schemeClr val="tx1">
                  <a:lumMod val="75000"/>
                  <a:lumOff val="25000"/>
                </a:schemeClr>
              </a:solidFill>
              <a:latin typeface="+mn-ea"/>
            </a:endParaRPr>
          </a:p>
        </p:txBody>
      </p:sp>
      <p:sp>
        <p:nvSpPr>
          <p:cNvPr id="2" name="矩形 1"/>
          <p:cNvSpPr/>
          <p:nvPr/>
        </p:nvSpPr>
        <p:spPr>
          <a:xfrm>
            <a:off x="0" y="6287911"/>
            <a:ext cx="6395772"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矩形 91"/>
          <p:cNvSpPr/>
          <p:nvPr/>
        </p:nvSpPr>
        <p:spPr>
          <a:xfrm>
            <a:off x="0" y="6276622"/>
            <a:ext cx="6395772"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5" name="组合 4"/>
          <p:cNvGrpSpPr/>
          <p:nvPr/>
        </p:nvGrpSpPr>
        <p:grpSpPr>
          <a:xfrm>
            <a:off x="96137" y="879834"/>
            <a:ext cx="12063544" cy="5608217"/>
            <a:chOff x="96137" y="879834"/>
            <a:chExt cx="12063544" cy="5608217"/>
          </a:xfrm>
        </p:grpSpPr>
        <p:graphicFrame>
          <p:nvGraphicFramePr>
            <p:cNvPr id="83" name="图示 82"/>
            <p:cNvGraphicFramePr/>
            <p:nvPr/>
          </p:nvGraphicFramePr>
          <p:xfrm>
            <a:off x="241412" y="879834"/>
            <a:ext cx="11918269" cy="768085"/>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cxnSp>
          <p:nvCxnSpPr>
            <p:cNvPr id="84" name="直接连接符 83"/>
            <p:cNvCxnSpPr/>
            <p:nvPr/>
          </p:nvCxnSpPr>
          <p:spPr>
            <a:xfrm>
              <a:off x="5283990" y="1496394"/>
              <a:ext cx="0" cy="4986482"/>
            </a:xfrm>
            <a:prstGeom prst="line">
              <a:avLst/>
            </a:prstGeom>
            <a:ln w="12700" cap="sq" cmpd="sng" algn="ctr">
              <a:solidFill>
                <a:srgbClr val="A6A6A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5" name="直接连接符 84"/>
            <p:cNvCxnSpPr/>
            <p:nvPr/>
          </p:nvCxnSpPr>
          <p:spPr>
            <a:xfrm>
              <a:off x="7928468" y="1514876"/>
              <a:ext cx="0" cy="4968000"/>
            </a:xfrm>
            <a:prstGeom prst="line">
              <a:avLst/>
            </a:prstGeom>
            <a:ln w="12700" cap="sq" cmpd="sng" algn="ctr">
              <a:solidFill>
                <a:srgbClr val="A6A6A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6" name="直接连接符 85"/>
            <p:cNvCxnSpPr/>
            <p:nvPr/>
          </p:nvCxnSpPr>
          <p:spPr>
            <a:xfrm>
              <a:off x="9295588" y="1496394"/>
              <a:ext cx="0" cy="1920000"/>
            </a:xfrm>
            <a:prstGeom prst="line">
              <a:avLst/>
            </a:prstGeom>
            <a:ln w="12700" cap="sq" cmpd="sng" algn="ctr">
              <a:solidFill>
                <a:srgbClr val="A6A6A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7" name="直接连接符 86"/>
            <p:cNvCxnSpPr/>
            <p:nvPr/>
          </p:nvCxnSpPr>
          <p:spPr>
            <a:xfrm>
              <a:off x="10660587" y="1496394"/>
              <a:ext cx="0" cy="1920000"/>
            </a:xfrm>
            <a:prstGeom prst="line">
              <a:avLst/>
            </a:prstGeom>
            <a:ln w="12700" cap="sq" cmpd="sng" algn="ctr">
              <a:solidFill>
                <a:srgbClr val="A6A6A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88" name="流程图: 过程 87"/>
            <p:cNvSpPr/>
            <p:nvPr/>
          </p:nvSpPr>
          <p:spPr>
            <a:xfrm>
              <a:off x="103956" y="1604915"/>
              <a:ext cx="1248000" cy="576000"/>
            </a:xfrm>
            <a:prstGeom prst="flowChartProcess">
              <a:avLst/>
            </a:prstGeom>
            <a:solidFill>
              <a:schemeClr val="accent4">
                <a:lumMod val="20000"/>
                <a:lumOff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auto" latinLnBrk="0" hangingPunct="1">
                <a:lnSpc>
                  <a:spcPct val="100000"/>
                </a:lnSpc>
                <a:spcBef>
                  <a:spcPts val="0"/>
                </a:spcBef>
                <a:spcAft>
                  <a:spcPts val="0"/>
                </a:spcAft>
                <a:buClrTx/>
                <a:buSzTx/>
                <a:buFontTx/>
                <a:buNone/>
                <a:defRPr/>
              </a:pPr>
              <a:r>
                <a:rPr kumimoji="0" lang="en-US" altLang="zh-CN" sz="1065" b="1"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JS009</a:t>
              </a:r>
              <a:endParaRPr kumimoji="0" lang="en-US" altLang="zh-CN" sz="1065" b="1"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a:p>
              <a:pPr marL="0" marR="0" lvl="0" indent="0" algn="ctr" defTabSz="1089025" rtl="0" eaLnBrk="1" fontAlgn="auto" latinLnBrk="0" hangingPunct="1">
                <a:lnSpc>
                  <a:spcPct val="100000"/>
                </a:lnSpc>
                <a:spcBef>
                  <a:spcPts val="0"/>
                </a:spcBef>
                <a:spcAft>
                  <a:spcPts val="0"/>
                </a:spcAft>
                <a:buClrTx/>
                <a:buSzTx/>
                <a:buFontTx/>
                <a:buNone/>
                <a:defRPr/>
              </a:pPr>
              <a:r>
                <a:rPr kumimoji="0" lang="en-US" altLang="zh-CN" sz="106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rPr>
                <a:t>CD112R/PVRIG</a:t>
              </a:r>
              <a:endParaRPr kumimoji="0" lang="en-US" altLang="zh-CN" sz="106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auto" latinLnBrk="0" hangingPunct="1">
                <a:lnSpc>
                  <a:spcPct val="100000"/>
                </a:lnSpc>
                <a:spcBef>
                  <a:spcPts val="0"/>
                </a:spcBef>
                <a:spcAft>
                  <a:spcPts val="0"/>
                </a:spcAft>
                <a:buClrTx/>
                <a:buSzTx/>
                <a:buFontTx/>
                <a:buNone/>
                <a:defRPr/>
              </a:pPr>
              <a:r>
                <a:rPr kumimoji="0" lang="zh-CN" altLang="en-US"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肿瘤</a:t>
              </a:r>
              <a:endParaRPr kumimoji="0" lang="zh-CN" altLang="en-US"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p:txBody>
        </p:sp>
        <p:sp>
          <p:nvSpPr>
            <p:cNvPr id="89" name="流程图: 过程 88"/>
            <p:cNvSpPr/>
            <p:nvPr/>
          </p:nvSpPr>
          <p:spPr>
            <a:xfrm>
              <a:off x="99414" y="2215484"/>
              <a:ext cx="1248000" cy="576000"/>
            </a:xfrm>
            <a:prstGeom prst="flowChartProcess">
              <a:avLst/>
            </a:prstGeom>
            <a:solidFill>
              <a:schemeClr val="accent4">
                <a:lumMod val="20000"/>
                <a:lumOff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auto" latinLnBrk="0" hangingPunct="1">
                <a:lnSpc>
                  <a:spcPct val="100000"/>
                </a:lnSpc>
                <a:spcBef>
                  <a:spcPts val="0"/>
                </a:spcBef>
                <a:spcAft>
                  <a:spcPts val="0"/>
                </a:spcAft>
                <a:buClrTx/>
                <a:buSzTx/>
                <a:buFontTx/>
                <a:buNone/>
                <a:defRPr/>
              </a:pPr>
              <a:r>
                <a:rPr kumimoji="0" lang="en-US" altLang="zh-CN" sz="1065"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JS011</a:t>
              </a:r>
              <a:endParaRPr kumimoji="0" lang="en-US" altLang="zh-CN" sz="1065"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a:p>
              <a:pPr marL="0" marR="0" lvl="0" indent="0" algn="ctr" defTabSz="1089025" rtl="0" eaLnBrk="1" fontAlgn="auto" latinLnBrk="0" hangingPunct="1">
                <a:lnSpc>
                  <a:spcPct val="100000"/>
                </a:lnSpc>
                <a:spcBef>
                  <a:spcPts val="0"/>
                </a:spcBef>
                <a:spcAft>
                  <a:spcPts val="0"/>
                </a:spcAft>
                <a:buClrTx/>
                <a:buSzTx/>
                <a:buFontTx/>
                <a:buNone/>
                <a:defRPr/>
              </a:pPr>
              <a:r>
                <a:rPr kumimoji="0" lang="zh-CN" altLang="en-US"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未予披露</a:t>
              </a:r>
              <a:endParaRPr kumimoji="0" lang="en-US"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zh-CN"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肿瘤</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90" name="流程图: 过程 89"/>
            <p:cNvSpPr/>
            <p:nvPr/>
          </p:nvSpPr>
          <p:spPr>
            <a:xfrm>
              <a:off x="5338965" y="2820456"/>
              <a:ext cx="1248000" cy="576000"/>
            </a:xfrm>
            <a:prstGeom prst="flowChartProcess">
              <a:avLst/>
            </a:prstGeom>
            <a:solidFill>
              <a:schemeClr val="accent4">
                <a:lumMod val="20000"/>
                <a:lumOff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JS012</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0" i="0" u="none" strike="noStrike" kern="1200" cap="none" spc="0" normalizeH="0" baseline="0" noProof="0" dirty="0" err="1">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Claudin</a:t>
              </a:r>
              <a:r>
                <a:rPr kumimoji="0" lang="en-US"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 18.2</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zh-CN"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胃癌</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91" name="流程图: 过程 90"/>
            <p:cNvSpPr/>
            <p:nvPr/>
          </p:nvSpPr>
          <p:spPr>
            <a:xfrm>
              <a:off x="99414" y="2826054"/>
              <a:ext cx="1248000" cy="576000"/>
            </a:xfrm>
            <a:prstGeom prst="flowChartProcess">
              <a:avLst/>
            </a:prstGeom>
            <a:solidFill>
              <a:schemeClr val="accent4">
                <a:lumMod val="20000"/>
                <a:lumOff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JS013</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CD93</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zh-CN" altLang="en-US"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肿瘤</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93" name="流程图: 过程 92"/>
            <p:cNvSpPr/>
            <p:nvPr/>
          </p:nvSpPr>
          <p:spPr>
            <a:xfrm>
              <a:off x="5342233" y="3427330"/>
              <a:ext cx="1248000" cy="576000"/>
            </a:xfrm>
            <a:prstGeom prst="flowChartProcess">
              <a:avLst/>
            </a:prstGeom>
            <a:solidFill>
              <a:schemeClr val="accent4">
                <a:lumMod val="20000"/>
                <a:lumOff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JS019</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CD39</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zh-CN" altLang="en-US"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肿瘤</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96" name="流程图: 过程 95"/>
            <p:cNvSpPr/>
            <p:nvPr/>
          </p:nvSpPr>
          <p:spPr>
            <a:xfrm>
              <a:off x="99414" y="3431007"/>
              <a:ext cx="1248000" cy="576000"/>
            </a:xfrm>
            <a:prstGeom prst="flowChartProcess">
              <a:avLst/>
            </a:prstGeom>
            <a:solidFill>
              <a:schemeClr val="accent4">
                <a:lumMod val="20000"/>
                <a:lumOff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JS015</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zh-CN" altLang="en-US"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未予披露</a:t>
              </a:r>
              <a:endParaRPr kumimoji="0" lang="en-US"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zh-CN" altLang="en-US"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肿瘤</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98" name="流程图: 过程 97"/>
            <p:cNvSpPr/>
            <p:nvPr/>
          </p:nvSpPr>
          <p:spPr>
            <a:xfrm>
              <a:off x="99414" y="4030777"/>
              <a:ext cx="1248000" cy="576000"/>
            </a:xfrm>
            <a:prstGeom prst="flowChartProcess">
              <a:avLst/>
            </a:prstGeom>
            <a:solidFill>
              <a:schemeClr val="accent4">
                <a:lumMod val="20000"/>
                <a:lumOff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JS018</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IL-2</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zh-CN"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肿瘤</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99" name="流程图: 过程 98"/>
            <p:cNvSpPr/>
            <p:nvPr/>
          </p:nvSpPr>
          <p:spPr>
            <a:xfrm>
              <a:off x="1384206" y="1606836"/>
              <a:ext cx="1248000" cy="576000"/>
            </a:xfrm>
            <a:prstGeom prst="flowChartProcess">
              <a:avLst/>
            </a:prstGeom>
            <a:solidFill>
              <a:schemeClr val="accent4">
                <a:lumMod val="20000"/>
                <a:lumOff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ctr" latinLnBrk="0" hangingPunct="1">
                <a:lnSpc>
                  <a:spcPct val="100000"/>
                </a:lnSpc>
                <a:spcBef>
                  <a:spcPts val="0"/>
                </a:spcBef>
                <a:spcAft>
                  <a:spcPts val="0"/>
                </a:spcAft>
                <a:buClrTx/>
                <a:buSzTx/>
                <a:buFontTx/>
                <a:buNone/>
                <a:defRPr/>
              </a:pPr>
              <a:r>
                <a:rPr kumimoji="0" lang="en-US" altLang="zh-CN" sz="1065" b="1"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JS209</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ctr" latinLnBrk="0" hangingPunct="1">
                <a:lnSpc>
                  <a:spcPct val="100000"/>
                </a:lnSpc>
                <a:spcBef>
                  <a:spcPts val="0"/>
                </a:spcBef>
                <a:spcAft>
                  <a:spcPts val="0"/>
                </a:spcAft>
                <a:buClrTx/>
                <a:buSzTx/>
                <a:buFontTx/>
                <a:buNone/>
                <a:defRPr/>
              </a:pPr>
              <a:r>
                <a:rPr kumimoji="0" lang="en-US" altLang="zh-CN" sz="1065" b="0"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CD112R+TIGIT</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t" latinLnBrk="0" hangingPunct="1">
                <a:lnSpc>
                  <a:spcPct val="100000"/>
                </a:lnSpc>
                <a:spcBef>
                  <a:spcPts val="0"/>
                </a:spcBef>
                <a:spcAft>
                  <a:spcPts val="0"/>
                </a:spcAft>
                <a:buClrTx/>
                <a:buSzTx/>
                <a:buFontTx/>
                <a:buNone/>
                <a:defRPr/>
              </a:pPr>
              <a:r>
                <a:rPr kumimoji="0" lang="zh-CN" altLang="zh-CN" sz="1065" b="0"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肿瘤</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00" name="流程图: 过程 99"/>
            <p:cNvSpPr/>
            <p:nvPr/>
          </p:nvSpPr>
          <p:spPr>
            <a:xfrm>
              <a:off x="5335706" y="5274049"/>
              <a:ext cx="1248000" cy="576000"/>
            </a:xfrm>
            <a:prstGeom prst="flowChartProcess">
              <a:avLst/>
            </a:prstGeom>
            <a:solidFill>
              <a:schemeClr val="accent4">
                <a:lumMod val="20000"/>
                <a:lumOff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1"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JS112</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ctr" latinLnBrk="0" hangingPunct="1">
                <a:lnSpc>
                  <a:spcPct val="100000"/>
                </a:lnSpc>
                <a:spcBef>
                  <a:spcPts val="0"/>
                </a:spcBef>
                <a:spcAft>
                  <a:spcPts val="0"/>
                </a:spcAft>
                <a:buClrTx/>
                <a:buSzTx/>
                <a:buFontTx/>
                <a:buNone/>
                <a:defRPr/>
              </a:pPr>
              <a:r>
                <a:rPr kumimoji="0" lang="en-US" altLang="zh-CN" sz="1065" b="0"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Aurora A</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zh-CN" altLang="zh-CN" sz="1065" b="0"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小细胞肺癌</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01" name="流程图: 过程 100"/>
            <p:cNvSpPr/>
            <p:nvPr/>
          </p:nvSpPr>
          <p:spPr>
            <a:xfrm>
              <a:off x="3934470" y="1606836"/>
              <a:ext cx="1248000" cy="576000"/>
            </a:xfrm>
            <a:prstGeom prst="flowChartProcess">
              <a:avLst/>
            </a:prstGeom>
            <a:solidFill>
              <a:schemeClr val="accent4">
                <a:lumMod val="20000"/>
                <a:lumOff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1"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JS113</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ctr" latinLnBrk="0" hangingPunct="1">
                <a:lnSpc>
                  <a:spcPct val="100000"/>
                </a:lnSpc>
                <a:spcBef>
                  <a:spcPts val="0"/>
                </a:spcBef>
                <a:spcAft>
                  <a:spcPts val="0"/>
                </a:spcAft>
                <a:buClrTx/>
                <a:buSzTx/>
                <a:buFontTx/>
                <a:buNone/>
                <a:defRPr/>
              </a:pPr>
              <a:r>
                <a:rPr kumimoji="0" lang="en-US" altLang="zh-CN" sz="1065" b="0"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EGFR 4th Gen</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zh-CN" altLang="zh-CN" sz="1065" b="0"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非小细胞肺癌</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02" name="流程图: 过程 101"/>
            <p:cNvSpPr/>
            <p:nvPr/>
          </p:nvSpPr>
          <p:spPr>
            <a:xfrm>
              <a:off x="1384206" y="2215484"/>
              <a:ext cx="1248000" cy="576000"/>
            </a:xfrm>
            <a:prstGeom prst="flowChartProcess">
              <a:avLst/>
            </a:prstGeom>
            <a:solidFill>
              <a:schemeClr val="accent4">
                <a:lumMod val="20000"/>
                <a:lumOff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JS001 SC</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PD-1/L1</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zh-CN" altLang="en-US"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肿瘤</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03" name="流程图: 过程 102"/>
            <p:cNvSpPr/>
            <p:nvPr/>
          </p:nvSpPr>
          <p:spPr>
            <a:xfrm>
              <a:off x="1384206" y="2826054"/>
              <a:ext cx="1248000" cy="576000"/>
            </a:xfrm>
            <a:prstGeom prst="flowChartProcess">
              <a:avLst/>
            </a:prstGeom>
            <a:solidFill>
              <a:schemeClr val="accent4">
                <a:lumMod val="20000"/>
                <a:lumOff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ctr" latinLnBrk="0" hangingPunct="1">
                <a:lnSpc>
                  <a:spcPct val="100000"/>
                </a:lnSpc>
                <a:spcBef>
                  <a:spcPts val="0"/>
                </a:spcBef>
                <a:spcAft>
                  <a:spcPts val="0"/>
                </a:spcAft>
                <a:buClrTx/>
                <a:buSzTx/>
                <a:buFontTx/>
                <a:buNone/>
                <a:defRPr/>
              </a:pPr>
              <a:r>
                <a:rPr kumimoji="0" lang="en-US" altLang="zh-CN" sz="1065" b="1"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JS107</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ctr" latinLnBrk="0" hangingPunct="1">
                <a:lnSpc>
                  <a:spcPct val="100000"/>
                </a:lnSpc>
                <a:spcBef>
                  <a:spcPts val="0"/>
                </a:spcBef>
                <a:spcAft>
                  <a:spcPts val="0"/>
                </a:spcAft>
                <a:buClrTx/>
                <a:buSzTx/>
                <a:buFontTx/>
                <a:buNone/>
                <a:defRPr/>
              </a:pPr>
              <a:r>
                <a:rPr kumimoji="0" lang="en-US" altLang="zh-CN" sz="935" b="0"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Claudin18.2 ADC </a:t>
              </a:r>
              <a:r>
                <a:rPr kumimoji="0" lang="zh-CN" altLang="zh-CN" sz="1065" b="0"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消化道肿瘤</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04" name="流程图: 过程 103"/>
            <p:cNvSpPr/>
            <p:nvPr/>
          </p:nvSpPr>
          <p:spPr>
            <a:xfrm>
              <a:off x="1384206" y="3435751"/>
              <a:ext cx="1248000" cy="576000"/>
            </a:xfrm>
            <a:prstGeom prst="flowChartProcess">
              <a:avLst/>
            </a:prstGeom>
            <a:solidFill>
              <a:schemeClr val="accent4">
                <a:lumMod val="20000"/>
                <a:lumOff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1"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JS104</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ctr" latinLnBrk="0" hangingPunct="1">
                <a:lnSpc>
                  <a:spcPct val="100000"/>
                </a:lnSpc>
                <a:spcBef>
                  <a:spcPts val="0"/>
                </a:spcBef>
                <a:spcAft>
                  <a:spcPts val="0"/>
                </a:spcAft>
                <a:buClrTx/>
                <a:buSzTx/>
                <a:buFontTx/>
                <a:buNone/>
                <a:defRPr/>
              </a:pPr>
              <a:r>
                <a:rPr kumimoji="0" lang="en-US" altLang="zh-CN" sz="1065" b="0"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Pan-CDK</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zh-CN" altLang="zh-CN" sz="1065" b="0"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乳腺癌等</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10" name="流程图: 过程 109"/>
            <p:cNvSpPr/>
            <p:nvPr/>
          </p:nvSpPr>
          <p:spPr>
            <a:xfrm>
              <a:off x="1384206" y="4040704"/>
              <a:ext cx="1248000" cy="576000"/>
            </a:xfrm>
            <a:prstGeom prst="flowChartProcess">
              <a:avLst/>
            </a:prstGeom>
            <a:solidFill>
              <a:schemeClr val="accent4">
                <a:lumMod val="20000"/>
                <a:lumOff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1"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JS105</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ctr" latinLnBrk="0" hangingPunct="1">
                <a:lnSpc>
                  <a:spcPct val="100000"/>
                </a:lnSpc>
                <a:spcBef>
                  <a:spcPts val="0"/>
                </a:spcBef>
                <a:spcAft>
                  <a:spcPts val="0"/>
                </a:spcAft>
                <a:buClrTx/>
                <a:buSzTx/>
                <a:buFontTx/>
                <a:buNone/>
                <a:defRPr/>
              </a:pPr>
              <a:r>
                <a:rPr kumimoji="0" lang="en-US" altLang="zh-CN" sz="1065" b="0"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PI3K-α</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zh-CN" altLang="zh-CN" sz="1065" b="0"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乳腺癌</a:t>
              </a:r>
              <a:r>
                <a:rPr kumimoji="0" lang="zh-CN" altLang="en-US" sz="1065" b="0"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 </a:t>
              </a:r>
              <a:r>
                <a:rPr kumimoji="0" lang="zh-CN" altLang="zh-CN" sz="1065" b="0"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肾细胞癌</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11" name="流程图: 过程 110"/>
            <p:cNvSpPr/>
            <p:nvPr/>
          </p:nvSpPr>
          <p:spPr>
            <a:xfrm>
              <a:off x="96137" y="4641658"/>
              <a:ext cx="1248000" cy="576000"/>
            </a:xfrm>
            <a:prstGeom prst="flowChartProcess">
              <a:avLst/>
            </a:prstGeom>
            <a:solidFill>
              <a:schemeClr val="accent4">
                <a:lumMod val="20000"/>
                <a:lumOff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ctr" latinLnBrk="0" hangingPunct="1">
                <a:lnSpc>
                  <a:spcPct val="100000"/>
                </a:lnSpc>
                <a:spcBef>
                  <a:spcPts val="0"/>
                </a:spcBef>
                <a:spcAft>
                  <a:spcPts val="0"/>
                </a:spcAft>
                <a:buClrTx/>
                <a:buSzTx/>
                <a:buFontTx/>
                <a:buNone/>
                <a:defRPr/>
              </a:pPr>
              <a:r>
                <a:rPr kumimoji="0" lang="en-US" altLang="zh-CN" sz="1065" b="1"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JS206</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ctr" latinLnBrk="0" hangingPunct="1">
                <a:lnSpc>
                  <a:spcPct val="100000"/>
                </a:lnSpc>
                <a:spcBef>
                  <a:spcPts val="0"/>
                </a:spcBef>
                <a:spcAft>
                  <a:spcPts val="0"/>
                </a:spcAft>
                <a:buClrTx/>
                <a:buSzTx/>
                <a:buFontTx/>
                <a:buNone/>
                <a:defRPr/>
              </a:pPr>
              <a:r>
                <a:rPr kumimoji="0" lang="en-US" altLang="zh-CN" sz="1065" b="0"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IL2+PD-1</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t" latinLnBrk="0" hangingPunct="1">
                <a:lnSpc>
                  <a:spcPct val="100000"/>
                </a:lnSpc>
                <a:spcBef>
                  <a:spcPts val="0"/>
                </a:spcBef>
                <a:spcAft>
                  <a:spcPts val="0"/>
                </a:spcAft>
                <a:buClrTx/>
                <a:buSzTx/>
                <a:buFontTx/>
                <a:buNone/>
                <a:defRPr/>
              </a:pPr>
              <a:r>
                <a:rPr kumimoji="0" lang="zh-CN" altLang="zh-CN" sz="1065" b="0"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肿瘤</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14" name="流程图: 过程 113"/>
            <p:cNvSpPr/>
            <p:nvPr/>
          </p:nvSpPr>
          <p:spPr>
            <a:xfrm>
              <a:off x="2663660" y="1599507"/>
              <a:ext cx="1248000" cy="576000"/>
            </a:xfrm>
            <a:prstGeom prst="flowChartProcess">
              <a:avLst/>
            </a:prstGeom>
            <a:solidFill>
              <a:schemeClr val="accent4">
                <a:lumMod val="20000"/>
                <a:lumOff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1"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JS203</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0"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CD3+</a:t>
              </a:r>
              <a:r>
                <a:rPr kumimoji="0" lang="zh-CN" altLang="en-US" sz="1065" b="0"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未予披露</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zh-CN" altLang="en-US" sz="1065" b="0"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肿瘤</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15" name="流程图: 过程 114"/>
            <p:cNvSpPr/>
            <p:nvPr/>
          </p:nvSpPr>
          <p:spPr>
            <a:xfrm>
              <a:off x="2663660" y="2210077"/>
              <a:ext cx="1248000" cy="576000"/>
            </a:xfrm>
            <a:prstGeom prst="flowChartProcess">
              <a:avLst/>
            </a:prstGeom>
            <a:solidFill>
              <a:schemeClr val="accent4">
                <a:lumMod val="20000"/>
                <a:lumOff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ctr" latinLnBrk="0" hangingPunct="1">
                <a:lnSpc>
                  <a:spcPct val="100000"/>
                </a:lnSpc>
                <a:spcBef>
                  <a:spcPts val="0"/>
                </a:spcBef>
                <a:spcAft>
                  <a:spcPts val="0"/>
                </a:spcAft>
                <a:buClrTx/>
                <a:buSzTx/>
                <a:buFontTx/>
                <a:buNone/>
                <a:defRPr/>
              </a:pPr>
              <a:r>
                <a:rPr kumimoji="0" lang="en-US" altLang="zh-CN" sz="1065" b="1"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JS207</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ctr" latinLnBrk="0" hangingPunct="1">
                <a:lnSpc>
                  <a:spcPct val="100000"/>
                </a:lnSpc>
                <a:spcBef>
                  <a:spcPts val="0"/>
                </a:spcBef>
                <a:spcAft>
                  <a:spcPts val="0"/>
                </a:spcAft>
                <a:buClrTx/>
                <a:buSzTx/>
                <a:buFontTx/>
                <a:buNone/>
                <a:defRPr/>
              </a:pPr>
              <a:r>
                <a:rPr kumimoji="0" lang="en-US" altLang="zh-CN" sz="1065" b="0"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PD-1+</a:t>
              </a:r>
              <a:r>
                <a:rPr kumimoji="0" lang="zh-CN" altLang="en-US" sz="1065" b="0"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未予披露</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t" latinLnBrk="0" hangingPunct="1">
                <a:lnSpc>
                  <a:spcPct val="100000"/>
                </a:lnSpc>
                <a:spcBef>
                  <a:spcPts val="0"/>
                </a:spcBef>
                <a:spcAft>
                  <a:spcPts val="0"/>
                </a:spcAft>
                <a:buClrTx/>
                <a:buSzTx/>
                <a:buFontTx/>
                <a:buNone/>
                <a:defRPr/>
              </a:pPr>
              <a:r>
                <a:rPr kumimoji="0" lang="zh-CN" altLang="zh-CN" sz="1065" b="0"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肿瘤</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19" name="流程图: 过程 118"/>
            <p:cNvSpPr/>
            <p:nvPr/>
          </p:nvSpPr>
          <p:spPr>
            <a:xfrm>
              <a:off x="2663660" y="2819774"/>
              <a:ext cx="1248000" cy="576000"/>
            </a:xfrm>
            <a:prstGeom prst="flowChartProcess">
              <a:avLst/>
            </a:prstGeom>
            <a:solidFill>
              <a:schemeClr val="accent4">
                <a:lumMod val="20000"/>
                <a:lumOff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ctr" latinLnBrk="0" hangingPunct="1">
                <a:lnSpc>
                  <a:spcPct val="100000"/>
                </a:lnSpc>
                <a:spcBef>
                  <a:spcPts val="0"/>
                </a:spcBef>
                <a:spcAft>
                  <a:spcPts val="0"/>
                </a:spcAft>
                <a:buClrTx/>
                <a:buSzTx/>
                <a:buFontTx/>
                <a:buNone/>
                <a:defRPr/>
              </a:pPr>
              <a:r>
                <a:rPr kumimoji="0" lang="en-US" altLang="zh-CN" sz="1065" b="1"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JS211</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ctr" latinLnBrk="0" hangingPunct="1">
                <a:lnSpc>
                  <a:spcPct val="100000"/>
                </a:lnSpc>
                <a:spcBef>
                  <a:spcPts val="0"/>
                </a:spcBef>
                <a:spcAft>
                  <a:spcPts val="0"/>
                </a:spcAft>
                <a:buClrTx/>
                <a:buSzTx/>
                <a:buFontTx/>
                <a:buNone/>
                <a:defRPr/>
              </a:pPr>
              <a:r>
                <a:rPr kumimoji="0" lang="en-US" altLang="zh-CN" sz="1065" b="0"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PD-L1+</a:t>
              </a:r>
              <a:r>
                <a:rPr kumimoji="0" lang="zh-CN" altLang="en-US" sz="935" b="0"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未予披露</a:t>
              </a:r>
              <a:endParaRPr kumimoji="0" lang="zh-CN" altLang="zh-CN" sz="9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t" latinLnBrk="0" hangingPunct="1">
                <a:lnSpc>
                  <a:spcPct val="100000"/>
                </a:lnSpc>
                <a:spcBef>
                  <a:spcPts val="0"/>
                </a:spcBef>
                <a:spcAft>
                  <a:spcPts val="0"/>
                </a:spcAft>
                <a:buClrTx/>
                <a:buSzTx/>
                <a:buFontTx/>
                <a:buNone/>
                <a:defRPr/>
              </a:pPr>
              <a:r>
                <a:rPr kumimoji="0" lang="zh-CN" altLang="zh-CN" sz="1065" b="0"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肿瘤</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20" name="流程图: 过程 119"/>
            <p:cNvSpPr/>
            <p:nvPr/>
          </p:nvSpPr>
          <p:spPr>
            <a:xfrm>
              <a:off x="2663660" y="3424727"/>
              <a:ext cx="1248000" cy="576000"/>
            </a:xfrm>
            <a:prstGeom prst="flowChartProcess">
              <a:avLst/>
            </a:prstGeom>
            <a:solidFill>
              <a:schemeClr val="bg1">
                <a:lumMod val="95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1"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JS401</a:t>
              </a:r>
              <a:endParaRPr kumimoji="0" lang="zh-CN" altLang="zh-CN" sz="117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zh-CN" altLang="en-US" sz="1065" b="0"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未予披露 </a:t>
              </a:r>
              <a:r>
                <a:rPr kumimoji="0" lang="en-US" altLang="zh-CN" sz="1065" b="0"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(RNAi)</a:t>
              </a:r>
              <a:endParaRPr kumimoji="0" lang="zh-CN" altLang="zh-CN" sz="117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zh-CN" altLang="en-US" sz="1065" b="0"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代谢疾病</a:t>
              </a:r>
              <a:endParaRPr kumimoji="0" lang="zh-CN" altLang="zh-CN" sz="117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21" name="流程图: 过程 120"/>
            <p:cNvSpPr/>
            <p:nvPr/>
          </p:nvSpPr>
          <p:spPr>
            <a:xfrm>
              <a:off x="5331924" y="5908965"/>
              <a:ext cx="1248000" cy="576000"/>
            </a:xfrm>
            <a:prstGeom prst="flowChartProcess">
              <a:avLst/>
            </a:prstGeom>
            <a:solidFill>
              <a:schemeClr val="bg1">
                <a:lumMod val="95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1"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JS026</a:t>
              </a:r>
              <a:endParaRPr kumimoji="0" lang="zh-CN" altLang="zh-CN" sz="117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0"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S</a:t>
              </a:r>
              <a:r>
                <a:rPr kumimoji="0" lang="zh-CN" altLang="en-US" sz="1065" b="0"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蛋白</a:t>
              </a:r>
              <a:endParaRPr kumimoji="0" lang="en-US" altLang="zh-CN" sz="1065" b="0"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zh-CN" altLang="en-US" sz="1065" b="0"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新型冠状病毒</a:t>
              </a:r>
              <a:endParaRPr kumimoji="0" lang="en-US" altLang="zh-CN" sz="1065" b="0"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p:txBody>
        </p:sp>
        <p:sp>
          <p:nvSpPr>
            <p:cNvPr id="122" name="流程图: 过程 121"/>
            <p:cNvSpPr/>
            <p:nvPr/>
          </p:nvSpPr>
          <p:spPr>
            <a:xfrm>
              <a:off x="3934072" y="2215484"/>
              <a:ext cx="1248000" cy="576000"/>
            </a:xfrm>
            <a:prstGeom prst="flowChartProcess">
              <a:avLst/>
            </a:prstGeom>
            <a:solidFill>
              <a:schemeClr val="accent4">
                <a:lumMod val="20000"/>
                <a:lumOff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1"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JS114</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0"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Nectin4 ADC</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zh-CN" altLang="zh-CN" sz="1065" b="0"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肿瘤</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23" name="流程图: 过程 122"/>
            <p:cNvSpPr/>
            <p:nvPr/>
          </p:nvSpPr>
          <p:spPr>
            <a:xfrm>
              <a:off x="3934072" y="2826054"/>
              <a:ext cx="1248000" cy="576000"/>
            </a:xfrm>
            <a:prstGeom prst="flowChartProcess">
              <a:avLst/>
            </a:prstGeom>
            <a:solidFill>
              <a:schemeClr val="accent4">
                <a:lumMod val="20000"/>
                <a:lumOff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1"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JS115</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0"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BCMA ADC</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zh-CN" altLang="zh-CN" sz="1065" b="0"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多发性骨髓瘤</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24" name="流程图: 过程 123"/>
            <p:cNvSpPr/>
            <p:nvPr/>
          </p:nvSpPr>
          <p:spPr>
            <a:xfrm>
              <a:off x="3934072" y="3435751"/>
              <a:ext cx="1248000" cy="576000"/>
            </a:xfrm>
            <a:prstGeom prst="flowChartProcess">
              <a:avLst/>
            </a:prstGeom>
            <a:solidFill>
              <a:schemeClr val="accent4">
                <a:lumMod val="20000"/>
                <a:lumOff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1"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JS116</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0"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KRAS</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zh-CN" altLang="en-US" sz="1065" b="0"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肿瘤</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25" name="流程图: 过程 124"/>
            <p:cNvSpPr/>
            <p:nvPr/>
          </p:nvSpPr>
          <p:spPr>
            <a:xfrm>
              <a:off x="3934072" y="4040704"/>
              <a:ext cx="1248000" cy="576000"/>
            </a:xfrm>
            <a:prstGeom prst="flowChartProcess">
              <a:avLst/>
            </a:prstGeom>
            <a:solidFill>
              <a:schemeClr val="bg1">
                <a:lumMod val="95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1"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JS008</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zh-CN" altLang="en-US" sz="1065" b="0"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未予披露</a:t>
              </a:r>
              <a:endParaRPr kumimoji="0" lang="en-US" altLang="zh-CN" sz="1065" b="0"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p:txBody>
        </p:sp>
        <p:sp>
          <p:nvSpPr>
            <p:cNvPr id="126" name="流程图: 过程 125"/>
            <p:cNvSpPr/>
            <p:nvPr/>
          </p:nvSpPr>
          <p:spPr>
            <a:xfrm>
              <a:off x="2663660" y="4042859"/>
              <a:ext cx="1248000" cy="576000"/>
            </a:xfrm>
            <a:prstGeom prst="flowChartProcess">
              <a:avLst/>
            </a:prstGeom>
            <a:solidFill>
              <a:schemeClr val="bg1">
                <a:lumMod val="95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1"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JS010 </a:t>
              </a:r>
              <a:endParaRPr kumimoji="0" lang="zh-CN" altLang="zh-CN" sz="117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0"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CGRP</a:t>
              </a:r>
              <a:endParaRPr kumimoji="0" lang="zh-CN" altLang="zh-CN" sz="117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zh-CN" altLang="zh-CN" sz="1065" b="0"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偏头痛</a:t>
              </a:r>
              <a:endParaRPr kumimoji="0" lang="zh-CN" altLang="zh-CN" sz="117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27" name="流程图: 过程 126"/>
            <p:cNvSpPr/>
            <p:nvPr/>
          </p:nvSpPr>
          <p:spPr>
            <a:xfrm>
              <a:off x="5343566" y="1616503"/>
              <a:ext cx="1248000" cy="576000"/>
            </a:xfrm>
            <a:prstGeom prst="flowChartProcess">
              <a:avLst/>
            </a:prstGeom>
            <a:solidFill>
              <a:schemeClr val="accent4">
                <a:lumMod val="20000"/>
                <a:lumOff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JS003</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ctr" latinLnBrk="0" hangingPunct="1">
                <a:lnSpc>
                  <a:spcPct val="100000"/>
                </a:lnSpc>
                <a:spcBef>
                  <a:spcPts val="0"/>
                </a:spcBef>
                <a:spcAft>
                  <a:spcPts val="0"/>
                </a:spcAft>
                <a:buClrTx/>
                <a:buSzTx/>
                <a:buFontTx/>
                <a:buNone/>
                <a:defRPr/>
              </a:pPr>
              <a:r>
                <a:rPr kumimoji="0" lang="en-US"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PD-L1</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zh-CN" altLang="en-US"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肿瘤</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29" name="流程图: 过程 128"/>
            <p:cNvSpPr/>
            <p:nvPr/>
          </p:nvSpPr>
          <p:spPr>
            <a:xfrm>
              <a:off x="5336602" y="2218256"/>
              <a:ext cx="1248000" cy="576000"/>
            </a:xfrm>
            <a:prstGeom prst="flowChartProcess">
              <a:avLst/>
            </a:prstGeom>
            <a:solidFill>
              <a:schemeClr val="accent4">
                <a:lumMod val="20000"/>
                <a:lumOff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JS006(TAB006)</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ctr" latinLnBrk="0" hangingPunct="1">
                <a:lnSpc>
                  <a:spcPct val="100000"/>
                </a:lnSpc>
                <a:spcBef>
                  <a:spcPts val="0"/>
                </a:spcBef>
                <a:spcAft>
                  <a:spcPts val="0"/>
                </a:spcAft>
                <a:buClrTx/>
                <a:buSzTx/>
                <a:buFontTx/>
                <a:buNone/>
                <a:defRPr/>
              </a:pPr>
              <a:r>
                <a:rPr kumimoji="0" lang="en-US"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TIGIT</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zh-CN" altLang="en-US"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肿瘤</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34" name="流程图: 过程 133"/>
            <p:cNvSpPr/>
            <p:nvPr/>
          </p:nvSpPr>
          <p:spPr>
            <a:xfrm>
              <a:off x="6622173" y="2213465"/>
              <a:ext cx="1248000" cy="576000"/>
            </a:xfrm>
            <a:prstGeom prst="flowChartProcess">
              <a:avLst/>
            </a:prstGeom>
            <a:solidFill>
              <a:schemeClr val="accent4">
                <a:lumMod val="20000"/>
                <a:lumOff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JS014</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ctr" latinLnBrk="0" hangingPunct="1">
                <a:lnSpc>
                  <a:spcPct val="100000"/>
                </a:lnSpc>
                <a:spcBef>
                  <a:spcPts val="0"/>
                </a:spcBef>
                <a:spcAft>
                  <a:spcPts val="0"/>
                </a:spcAft>
                <a:buClrTx/>
                <a:buSzTx/>
                <a:buFontTx/>
                <a:buNone/>
                <a:defRPr/>
              </a:pPr>
              <a:r>
                <a:rPr kumimoji="0" lang="en-US"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IL-21</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zh-CN" altLang="en-US"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肿瘤</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35" name="流程图: 过程 134"/>
            <p:cNvSpPr/>
            <p:nvPr/>
          </p:nvSpPr>
          <p:spPr>
            <a:xfrm>
              <a:off x="5343566" y="4036190"/>
              <a:ext cx="1248000" cy="576000"/>
            </a:xfrm>
            <a:prstGeom prst="flowChartProcess">
              <a:avLst/>
            </a:prstGeom>
            <a:solidFill>
              <a:schemeClr val="accent4">
                <a:lumMod val="20000"/>
                <a:lumOff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JS108</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auto" latinLnBrk="0" hangingPunct="1">
                <a:lnSpc>
                  <a:spcPct val="100000"/>
                </a:lnSpc>
                <a:spcBef>
                  <a:spcPts val="0"/>
                </a:spcBef>
                <a:spcAft>
                  <a:spcPts val="0"/>
                </a:spcAft>
                <a:buClrTx/>
                <a:buSzTx/>
                <a:buFontTx/>
                <a:buNone/>
                <a:defRPr/>
              </a:pPr>
              <a:r>
                <a:rPr kumimoji="0" lang="en-US"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微软雅黑" panose="020B0503020204020204" charset="-122"/>
                  <a:sym typeface="Arial" panose="020B0604020202020204" pitchFamily="34" charset="0"/>
                </a:rPr>
                <a:t>TROP2 ADC</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zh-CN"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三阴性乳腺癌</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36" name="流程图: 过程 135"/>
            <p:cNvSpPr/>
            <p:nvPr/>
          </p:nvSpPr>
          <p:spPr>
            <a:xfrm>
              <a:off x="5343566" y="4644895"/>
              <a:ext cx="1248000" cy="576000"/>
            </a:xfrm>
            <a:prstGeom prst="flowChartProcess">
              <a:avLst/>
            </a:prstGeom>
            <a:solidFill>
              <a:schemeClr val="accent4">
                <a:lumMod val="20000"/>
                <a:lumOff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JS111</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ctr" latinLnBrk="0" hangingPunct="1">
                <a:lnSpc>
                  <a:spcPct val="100000"/>
                </a:lnSpc>
                <a:spcBef>
                  <a:spcPts val="0"/>
                </a:spcBef>
                <a:spcAft>
                  <a:spcPts val="0"/>
                </a:spcAft>
                <a:buClrTx/>
                <a:buSzTx/>
                <a:buFontTx/>
                <a:buNone/>
                <a:defRPr/>
              </a:pPr>
              <a:r>
                <a:rPr kumimoji="0" lang="en-US"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EGFR exon 20</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zh-CN"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非小细胞肺癌</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37" name="流程图: 过程 136"/>
            <p:cNvSpPr/>
            <p:nvPr/>
          </p:nvSpPr>
          <p:spPr>
            <a:xfrm>
              <a:off x="6622301" y="5271017"/>
              <a:ext cx="1248000" cy="576000"/>
            </a:xfrm>
            <a:prstGeom prst="flowChartProcess">
              <a:avLst/>
            </a:prstGeom>
            <a:solidFill>
              <a:schemeClr val="bg1">
                <a:lumMod val="95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UBP1213 </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ctr" latinLnBrk="0" hangingPunct="1">
                <a:lnSpc>
                  <a:spcPct val="100000"/>
                </a:lnSpc>
                <a:spcBef>
                  <a:spcPts val="0"/>
                </a:spcBef>
                <a:spcAft>
                  <a:spcPts val="0"/>
                </a:spcAft>
                <a:buClrTx/>
                <a:buSzTx/>
                <a:buFontTx/>
                <a:buNone/>
                <a:defRPr/>
              </a:pPr>
              <a:r>
                <a:rPr kumimoji="0" lang="en-US"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BLyS</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zh-CN"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系统性红斑狼疮</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38" name="流程图: 过程 137"/>
            <p:cNvSpPr/>
            <p:nvPr/>
          </p:nvSpPr>
          <p:spPr>
            <a:xfrm>
              <a:off x="7977148" y="1607715"/>
              <a:ext cx="1248000" cy="576000"/>
            </a:xfrm>
            <a:prstGeom prst="flowChartProcess">
              <a:avLst/>
            </a:prstGeom>
            <a:solidFill>
              <a:schemeClr val="accent4">
                <a:lumMod val="20000"/>
                <a:lumOff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JS004(TAB004)</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ctr" latinLnBrk="0" hangingPunct="1">
                <a:lnSpc>
                  <a:spcPct val="100000"/>
                </a:lnSpc>
                <a:spcBef>
                  <a:spcPts val="0"/>
                </a:spcBef>
                <a:spcAft>
                  <a:spcPts val="0"/>
                </a:spcAft>
                <a:buClrTx/>
                <a:buSzTx/>
                <a:buFontTx/>
                <a:buNone/>
                <a:defRPr/>
              </a:pPr>
              <a:r>
                <a:rPr kumimoji="0" lang="en-US"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BTLA</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zh-CN" altLang="en-US"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肺癌 黑色素瘤等</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39" name="流程图: 过程 138"/>
            <p:cNvSpPr/>
            <p:nvPr/>
          </p:nvSpPr>
          <p:spPr>
            <a:xfrm>
              <a:off x="6621452" y="1614011"/>
              <a:ext cx="1248000" cy="576000"/>
            </a:xfrm>
            <a:prstGeom prst="flowChartProcess">
              <a:avLst/>
            </a:prstGeom>
            <a:solidFill>
              <a:schemeClr val="accent4">
                <a:lumMod val="20000"/>
                <a:lumOff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JS007</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ctr" latinLnBrk="0" hangingPunct="1">
                <a:lnSpc>
                  <a:spcPct val="100000"/>
                </a:lnSpc>
                <a:spcBef>
                  <a:spcPts val="0"/>
                </a:spcBef>
                <a:spcAft>
                  <a:spcPts val="0"/>
                </a:spcAft>
                <a:buClrTx/>
                <a:buSzTx/>
                <a:buFontTx/>
                <a:buNone/>
                <a:defRPr/>
              </a:pPr>
              <a:r>
                <a:rPr kumimoji="0" lang="en-US"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CTLA-4</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zh-CN"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肺癌</a:t>
              </a:r>
              <a:r>
                <a:rPr kumimoji="0" lang="en-US"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 </a:t>
              </a:r>
              <a:r>
                <a:rPr kumimoji="0" lang="zh-CN"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黑色素瘤</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40" name="流程图: 过程 139"/>
            <p:cNvSpPr/>
            <p:nvPr/>
          </p:nvSpPr>
          <p:spPr>
            <a:xfrm>
              <a:off x="6628753" y="2823085"/>
              <a:ext cx="1248000" cy="576000"/>
            </a:xfrm>
            <a:prstGeom prst="flowChartProcess">
              <a:avLst/>
            </a:prstGeom>
            <a:solidFill>
              <a:schemeClr val="accent4">
                <a:lumMod val="20000"/>
                <a:lumOff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JS101</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ctr" latinLnBrk="0" hangingPunct="1">
                <a:lnSpc>
                  <a:spcPct val="100000"/>
                </a:lnSpc>
                <a:spcBef>
                  <a:spcPts val="0"/>
                </a:spcBef>
                <a:spcAft>
                  <a:spcPts val="0"/>
                </a:spcAft>
                <a:buClrTx/>
                <a:buSzTx/>
                <a:buFontTx/>
                <a:buNone/>
                <a:defRPr/>
              </a:pPr>
              <a:r>
                <a:rPr kumimoji="0" lang="en-US"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Pan-CDK</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zh-CN"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乳腺癌等</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41" name="流程图: 过程 140"/>
            <p:cNvSpPr/>
            <p:nvPr/>
          </p:nvSpPr>
          <p:spPr>
            <a:xfrm>
              <a:off x="6627915" y="3436223"/>
              <a:ext cx="1248000" cy="576000"/>
            </a:xfrm>
            <a:prstGeom prst="flowChartProcess">
              <a:avLst/>
            </a:prstGeom>
            <a:solidFill>
              <a:schemeClr val="accent4">
                <a:lumMod val="20000"/>
                <a:lumOff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JS110</a:t>
              </a:r>
              <a:endParaRPr kumimoji="0" lang="zh-CN" altLang="zh-CN" sz="266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auto" latinLnBrk="0" hangingPunct="1">
                <a:lnSpc>
                  <a:spcPct val="100000"/>
                </a:lnSpc>
                <a:spcBef>
                  <a:spcPts val="0"/>
                </a:spcBef>
                <a:spcAft>
                  <a:spcPts val="0"/>
                </a:spcAft>
                <a:buClrTx/>
                <a:buSzTx/>
                <a:buFontTx/>
                <a:buNone/>
                <a:defRPr/>
              </a:pPr>
              <a:r>
                <a:rPr kumimoji="0" lang="en-US"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XPO1</a:t>
              </a:r>
              <a:endParaRPr kumimoji="0" lang="zh-CN" altLang="zh-CN" sz="266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zh-CN"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多发性骨髓瘤等</a:t>
              </a:r>
              <a:endParaRPr kumimoji="0" lang="zh-CN" altLang="zh-CN" sz="266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42" name="流程图: 过程 141"/>
            <p:cNvSpPr/>
            <p:nvPr/>
          </p:nvSpPr>
          <p:spPr>
            <a:xfrm>
              <a:off x="6627915" y="4040650"/>
              <a:ext cx="1248000" cy="576000"/>
            </a:xfrm>
            <a:prstGeom prst="flowChartProcess">
              <a:avLst/>
            </a:prstGeom>
            <a:solidFill>
              <a:schemeClr val="accent4">
                <a:lumMod val="20000"/>
                <a:lumOff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JS201</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ctr" latinLnBrk="0" hangingPunct="1">
                <a:lnSpc>
                  <a:spcPct val="100000"/>
                </a:lnSpc>
                <a:spcBef>
                  <a:spcPts val="0"/>
                </a:spcBef>
                <a:spcAft>
                  <a:spcPts val="0"/>
                </a:spcAft>
                <a:buClrTx/>
                <a:buSzTx/>
                <a:buFontTx/>
                <a:buNone/>
                <a:defRPr/>
              </a:pPr>
              <a:r>
                <a:rPr kumimoji="0" lang="en-US"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PD-1/TGF-β</a:t>
              </a:r>
              <a:endParaRPr kumimoji="0" lang="en-US"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a:p>
              <a:pPr marL="0" marR="0" lvl="0" indent="0" algn="ctr" defTabSz="1089025" rtl="0" eaLnBrk="1" fontAlgn="ctr" latinLnBrk="0" hangingPunct="1">
                <a:lnSpc>
                  <a:spcPct val="100000"/>
                </a:lnSpc>
                <a:spcBef>
                  <a:spcPts val="0"/>
                </a:spcBef>
                <a:spcAft>
                  <a:spcPts val="0"/>
                </a:spcAft>
                <a:buClrTx/>
                <a:buSzTx/>
                <a:buFontTx/>
                <a:buNone/>
                <a:defRPr/>
              </a:pPr>
              <a:r>
                <a:rPr kumimoji="0" lang="zh-CN" altLang="en-US"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肿瘤</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46" name="流程图: 过程 145"/>
            <p:cNvSpPr/>
            <p:nvPr/>
          </p:nvSpPr>
          <p:spPr>
            <a:xfrm>
              <a:off x="7984886" y="2218544"/>
              <a:ext cx="1248000" cy="576000"/>
            </a:xfrm>
            <a:prstGeom prst="flowChartProcess">
              <a:avLst/>
            </a:prstGeom>
            <a:solidFill>
              <a:schemeClr val="bg1">
                <a:lumMod val="95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JS005</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ctr" latinLnBrk="0" hangingPunct="1">
                <a:lnSpc>
                  <a:spcPct val="100000"/>
                </a:lnSpc>
                <a:spcBef>
                  <a:spcPts val="0"/>
                </a:spcBef>
                <a:spcAft>
                  <a:spcPts val="0"/>
                </a:spcAft>
                <a:buClrTx/>
                <a:buSzTx/>
                <a:buFontTx/>
                <a:buNone/>
                <a:defRPr/>
              </a:pPr>
              <a:r>
                <a:rPr kumimoji="0" lang="en-US"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IL-17A</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zh-CN"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银屑病</a:t>
              </a:r>
              <a:r>
                <a:rPr kumimoji="0" lang="en-US"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 </a:t>
              </a:r>
              <a:r>
                <a:rPr kumimoji="0" lang="zh-CN"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脊柱炎</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47" name="流程图: 过程 146"/>
            <p:cNvSpPr/>
            <p:nvPr/>
          </p:nvSpPr>
          <p:spPr>
            <a:xfrm>
              <a:off x="9357443" y="1612855"/>
              <a:ext cx="1248000" cy="576000"/>
            </a:xfrm>
            <a:prstGeom prst="flowChartProcess">
              <a:avLst/>
            </a:prstGeom>
            <a:solidFill>
              <a:schemeClr val="accent4">
                <a:lumMod val="20000"/>
                <a:lumOff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1" i="0" u="none" strike="noStrike" kern="1200" cap="none" spc="0" normalizeH="0" baseline="0" noProof="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JS109</a:t>
              </a:r>
              <a:endParaRPr kumimoji="0" lang="zh-CN" altLang="zh-CN" sz="5335"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auto" latinLnBrk="0" hangingPunct="1">
                <a:lnSpc>
                  <a:spcPct val="100000"/>
                </a:lnSpc>
                <a:spcBef>
                  <a:spcPts val="0"/>
                </a:spcBef>
                <a:spcAft>
                  <a:spcPts val="0"/>
                </a:spcAft>
                <a:buClrTx/>
                <a:buSzTx/>
                <a:buFontTx/>
                <a:buNone/>
                <a:defRPr/>
              </a:pPr>
              <a:r>
                <a:rPr kumimoji="0" lang="en-US" altLang="zh-CN" sz="1065" b="0" i="0" u="none" strike="noStrike" kern="1200" cap="none" spc="0" normalizeH="0" baseline="0" noProof="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PARP</a:t>
              </a:r>
              <a:endParaRPr kumimoji="0" lang="zh-CN" altLang="zh-CN" sz="5335"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zh-CN" altLang="zh-CN" sz="1065" b="0" i="0" u="none" strike="noStrike" kern="1200" cap="none" spc="0" normalizeH="0" baseline="0" noProof="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卵巢癌一线维持</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48" name="流程图: 过程 147"/>
            <p:cNvSpPr/>
            <p:nvPr/>
          </p:nvSpPr>
          <p:spPr>
            <a:xfrm>
              <a:off x="9357443" y="2222552"/>
              <a:ext cx="1248000" cy="576000"/>
            </a:xfrm>
            <a:prstGeom prst="flowChartProcess">
              <a:avLst/>
            </a:prstGeom>
            <a:solidFill>
              <a:schemeClr val="accent4">
                <a:lumMod val="20000"/>
                <a:lumOff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b" latinLnBrk="0" hangingPunct="1">
                <a:lnSpc>
                  <a:spcPct val="100000"/>
                </a:lnSpc>
                <a:spcBef>
                  <a:spcPts val="0"/>
                </a:spcBef>
                <a:spcAft>
                  <a:spcPts val="0"/>
                </a:spcAft>
                <a:buClrTx/>
                <a:buSzTx/>
                <a:buFontTx/>
                <a:buNone/>
                <a:defRPr/>
              </a:pPr>
              <a:r>
                <a:rPr kumimoji="0" lang="zh-CN" altLang="zh-CN" sz="1065"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微软雅黑" panose="020B0503020204020204" charset="-122"/>
                  <a:sym typeface="Arial" panose="020B0604020202020204" pitchFamily="34" charset="0"/>
                </a:rPr>
                <a:t>贝伐珠单抗</a:t>
              </a:r>
              <a:endParaRPr kumimoji="0" lang="en-US" altLang="zh-CN" sz="1065"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微软雅黑" panose="020B0503020204020204" charset="-122"/>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微软雅黑" panose="020B0503020204020204" charset="-122"/>
                  <a:sym typeface="Arial" panose="020B0604020202020204" pitchFamily="34" charset="0"/>
                </a:rPr>
                <a:t>VEGF</a:t>
              </a:r>
              <a:endParaRPr kumimoji="0" lang="en-US"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微软雅黑" panose="020B0503020204020204" charset="-122"/>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zh-CN"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非小细胞肺癌</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54" name="流程图: 过程 153"/>
            <p:cNvSpPr/>
            <p:nvPr/>
          </p:nvSpPr>
          <p:spPr>
            <a:xfrm>
              <a:off x="9357443" y="2827506"/>
              <a:ext cx="1248000" cy="576000"/>
            </a:xfrm>
            <a:prstGeom prst="flowChartProcess">
              <a:avLst/>
            </a:prstGeom>
            <a:solidFill>
              <a:schemeClr val="bg1">
                <a:lumMod val="95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b" latinLnBrk="0" hangingPunct="1">
                <a:lnSpc>
                  <a:spcPct val="100000"/>
                </a:lnSpc>
                <a:spcBef>
                  <a:spcPts val="0"/>
                </a:spcBef>
                <a:spcAft>
                  <a:spcPts val="0"/>
                </a:spcAft>
                <a:buClrTx/>
                <a:buSzTx/>
                <a:buFontTx/>
                <a:buNone/>
                <a:defRPr/>
              </a:pPr>
              <a:r>
                <a:rPr kumimoji="0" lang="zh-CN" altLang="en-US" sz="1065"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昂戈瑞西单抗</a:t>
              </a:r>
              <a:r>
                <a:rPr kumimoji="0" lang="en-US" altLang="zh-CN" sz="1065"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 </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ctr" latinLnBrk="0" hangingPunct="1">
                <a:lnSpc>
                  <a:spcPct val="100000"/>
                </a:lnSpc>
                <a:spcBef>
                  <a:spcPts val="0"/>
                </a:spcBef>
                <a:spcAft>
                  <a:spcPts val="0"/>
                </a:spcAft>
                <a:buClrTx/>
                <a:buSzTx/>
                <a:buFontTx/>
                <a:buNone/>
                <a:defRPr/>
              </a:pPr>
              <a:r>
                <a:rPr kumimoji="0" lang="en-US"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PCSK9</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zh-CN"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高脂</a:t>
              </a:r>
              <a:r>
                <a:rPr kumimoji="0" lang="zh-CN" altLang="en-US"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血</a:t>
              </a:r>
              <a:r>
                <a:rPr kumimoji="0" lang="zh-CN"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症</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55" name="流程图: 过程 154"/>
            <p:cNvSpPr/>
            <p:nvPr/>
          </p:nvSpPr>
          <p:spPr>
            <a:xfrm>
              <a:off x="10763210" y="1612855"/>
              <a:ext cx="1248000" cy="576000"/>
            </a:xfrm>
            <a:prstGeom prst="flowChartProcess">
              <a:avLst/>
            </a:prstGeom>
            <a:solidFill>
              <a:schemeClr val="accent4">
                <a:lumMod val="20000"/>
                <a:lumOff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b" latinLnBrk="0" hangingPunct="1">
                <a:lnSpc>
                  <a:spcPct val="100000"/>
                </a:lnSpc>
                <a:spcBef>
                  <a:spcPts val="0"/>
                </a:spcBef>
                <a:spcAft>
                  <a:spcPts val="0"/>
                </a:spcAft>
                <a:buClrTx/>
                <a:buSzTx/>
                <a:buFontTx/>
                <a:buNone/>
                <a:defRPr/>
              </a:pPr>
              <a:r>
                <a:rPr kumimoji="0" lang="zh-CN" altLang="en-US" sz="1065"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微软雅黑" panose="020B0503020204020204" charset="-122"/>
                  <a:sym typeface="Arial" panose="020B0604020202020204" pitchFamily="34" charset="0"/>
                </a:rPr>
                <a:t>特瑞普利单抗</a:t>
              </a:r>
              <a:endParaRPr kumimoji="0" lang="en-US" altLang="zh-CN" sz="1065"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微软雅黑" panose="020B0503020204020204" charset="-122"/>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微软雅黑" panose="020B0503020204020204" charset="-122"/>
                  <a:sym typeface="Arial" panose="020B0604020202020204" pitchFamily="34" charset="0"/>
                </a:rPr>
                <a:t>PD-1</a:t>
              </a:r>
              <a:endParaRPr kumimoji="0" lang="en-US"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微软雅黑" panose="020B0503020204020204" charset="-122"/>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zh-CN" altLang="en-US"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微软雅黑" panose="020B0503020204020204" charset="-122"/>
                  <a:sym typeface="Arial" panose="020B0604020202020204" pitchFamily="34" charset="0"/>
                </a:rPr>
                <a:t>肿瘤</a:t>
              </a:r>
              <a:endParaRPr kumimoji="0" lang="en-US"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微软雅黑" panose="020B0503020204020204" charset="-122"/>
                <a:sym typeface="Arial" panose="020B0604020202020204" pitchFamily="34" charset="0"/>
              </a:endParaRPr>
            </a:p>
          </p:txBody>
        </p:sp>
        <p:sp>
          <p:nvSpPr>
            <p:cNvPr id="156" name="流程图: 过程 155"/>
            <p:cNvSpPr/>
            <p:nvPr/>
          </p:nvSpPr>
          <p:spPr>
            <a:xfrm>
              <a:off x="10763210" y="2222552"/>
              <a:ext cx="1248000" cy="576000"/>
            </a:xfrm>
            <a:prstGeom prst="flowChartProcess">
              <a:avLst/>
            </a:prstGeom>
            <a:solidFill>
              <a:schemeClr val="bg1">
                <a:lumMod val="95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b" latinLnBrk="0" hangingPunct="1">
                <a:lnSpc>
                  <a:spcPct val="100000"/>
                </a:lnSpc>
                <a:spcBef>
                  <a:spcPts val="0"/>
                </a:spcBef>
                <a:spcAft>
                  <a:spcPts val="0"/>
                </a:spcAft>
                <a:buClrTx/>
                <a:buSzTx/>
                <a:buFontTx/>
                <a:buNone/>
                <a:defRPr/>
              </a:pPr>
              <a:r>
                <a:rPr kumimoji="0" lang="zh-CN" altLang="zh-CN" sz="1065"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阿达木单抗</a:t>
              </a:r>
              <a:endParaRPr kumimoji="0" lang="en-US" altLang="zh-CN" sz="1065"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TNF-α</a:t>
              </a:r>
              <a:endParaRPr kumimoji="0" lang="en-US"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zh-CN"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类风湿关节炎</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62" name="流程图: 过程 161"/>
            <p:cNvSpPr/>
            <p:nvPr/>
          </p:nvSpPr>
          <p:spPr>
            <a:xfrm>
              <a:off x="10763210" y="2827506"/>
              <a:ext cx="1248000" cy="576000"/>
            </a:xfrm>
            <a:prstGeom prst="flowChartProcess">
              <a:avLst/>
            </a:prstGeom>
            <a:solidFill>
              <a:schemeClr val="bg1">
                <a:lumMod val="95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b" latinLnBrk="0" hangingPunct="1">
                <a:lnSpc>
                  <a:spcPct val="100000"/>
                </a:lnSpc>
                <a:spcBef>
                  <a:spcPts val="0"/>
                </a:spcBef>
                <a:spcAft>
                  <a:spcPts val="0"/>
                </a:spcAft>
                <a:buClrTx/>
                <a:buSzTx/>
                <a:buFontTx/>
                <a:buNone/>
                <a:defRPr/>
              </a:pPr>
              <a:r>
                <a:rPr kumimoji="0" lang="zh-CN" altLang="zh-CN" sz="1065"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埃特司韦单抗</a:t>
              </a:r>
              <a:r>
                <a:rPr kumimoji="0" lang="en-US" altLang="zh-CN" sz="1065" b="1"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rPr>
                <a:t>*</a:t>
              </a:r>
              <a:endParaRPr kumimoji="0" lang="en-US" altLang="zh-CN" sz="1065"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S</a:t>
              </a:r>
              <a:r>
                <a:rPr kumimoji="0" lang="zh-CN" altLang="en-US"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蛋白</a:t>
              </a:r>
              <a:endParaRPr kumimoji="0" lang="en-US"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zh-CN"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新型冠状病毒</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83" name="流程图: 离页连接符 182"/>
            <p:cNvSpPr/>
            <p:nvPr/>
          </p:nvSpPr>
          <p:spPr>
            <a:xfrm>
              <a:off x="11860503" y="2236940"/>
              <a:ext cx="144000" cy="288000"/>
            </a:xfrm>
            <a:prstGeom prst="flowChartOffpageConnector">
              <a:avLst/>
            </a:prstGeom>
            <a:solidFill>
              <a:srgbClr val="95A690"/>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auto" latinLnBrk="0" hangingPunct="1">
                <a:lnSpc>
                  <a:spcPct val="100000"/>
                </a:lnSpc>
                <a:spcBef>
                  <a:spcPts val="0"/>
                </a:spcBef>
                <a:spcAft>
                  <a:spcPts val="0"/>
                </a:spcAft>
                <a:buClrTx/>
                <a:buSzTx/>
                <a:buFontTx/>
                <a:buNone/>
                <a:defRPr/>
              </a:pPr>
              <a:endParaRPr kumimoji="0" lang="zh-CN" altLang="en-US" sz="1865" b="0" i="0" u="none" strike="noStrike" kern="1200" cap="none" spc="0" normalizeH="0" baseline="0" noProof="0" dirty="0" err="1">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84" name="流程图: 离页连接符 183"/>
            <p:cNvSpPr/>
            <p:nvPr/>
          </p:nvSpPr>
          <p:spPr>
            <a:xfrm>
              <a:off x="9087768" y="2223454"/>
              <a:ext cx="144000" cy="288000"/>
            </a:xfrm>
            <a:prstGeom prst="flowChartOffpageConnector">
              <a:avLst/>
            </a:prstGeom>
            <a:solidFill>
              <a:srgbClr val="95A690"/>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auto" latinLnBrk="0" hangingPunct="1">
                <a:lnSpc>
                  <a:spcPct val="100000"/>
                </a:lnSpc>
                <a:spcBef>
                  <a:spcPts val="0"/>
                </a:spcBef>
                <a:spcAft>
                  <a:spcPts val="0"/>
                </a:spcAft>
                <a:buClrTx/>
                <a:buSzTx/>
                <a:buFontTx/>
                <a:buNone/>
                <a:defRPr/>
              </a:pPr>
              <a:endParaRPr kumimoji="0" lang="zh-CN" altLang="en-US" sz="1865" b="0" i="0" u="none" strike="noStrike" kern="1200" cap="none" spc="0" normalizeH="0" baseline="0" noProof="0" dirty="0" err="1">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85" name="流程图: 离页连接符 184"/>
            <p:cNvSpPr/>
            <p:nvPr/>
          </p:nvSpPr>
          <p:spPr>
            <a:xfrm>
              <a:off x="7724813" y="5268245"/>
              <a:ext cx="144000" cy="288000"/>
            </a:xfrm>
            <a:prstGeom prst="flowChartOffpageConnector">
              <a:avLst/>
            </a:prstGeom>
            <a:solidFill>
              <a:srgbClr val="95A690"/>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auto" latinLnBrk="0" hangingPunct="1">
                <a:lnSpc>
                  <a:spcPct val="100000"/>
                </a:lnSpc>
                <a:spcBef>
                  <a:spcPts val="0"/>
                </a:spcBef>
                <a:spcAft>
                  <a:spcPts val="0"/>
                </a:spcAft>
                <a:buClrTx/>
                <a:buSzTx/>
                <a:buFontTx/>
                <a:buNone/>
                <a:defRPr/>
              </a:pPr>
              <a:endParaRPr kumimoji="0" lang="zh-CN" altLang="en-US" sz="1865" b="0" i="0" u="none" strike="noStrike" kern="1200" cap="none" spc="0" normalizeH="0" baseline="0" noProof="0" dirty="0" err="1">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87" name="十字星 186"/>
            <p:cNvSpPr/>
            <p:nvPr/>
          </p:nvSpPr>
          <p:spPr>
            <a:xfrm>
              <a:off x="11782226" y="2747190"/>
              <a:ext cx="288000" cy="288000"/>
            </a:xfrm>
            <a:prstGeom prst="star4">
              <a:avLst/>
            </a:prstGeom>
            <a:solidFill>
              <a:srgbClr val="FFC000"/>
            </a:solidFill>
            <a:ln w="12700">
              <a:solidFill>
                <a:srgbClr val="C0000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auto" latinLnBrk="0" hangingPunct="1">
                <a:lnSpc>
                  <a:spcPct val="100000"/>
                </a:lnSpc>
                <a:spcBef>
                  <a:spcPts val="0"/>
                </a:spcBef>
                <a:spcAft>
                  <a:spcPts val="0"/>
                </a:spcAft>
                <a:buClrTx/>
                <a:buSzTx/>
                <a:buFontTx/>
                <a:buNone/>
                <a:defRPr/>
              </a:pPr>
              <a:endParaRPr kumimoji="0" lang="zh-CN" altLang="en-US" sz="1865" b="0" i="0" u="none" strike="noStrike" kern="1200" cap="none" spc="0" normalizeH="0" baseline="0" noProof="0" dirty="0" err="1">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90" name="L 形 189"/>
            <p:cNvSpPr/>
            <p:nvPr/>
          </p:nvSpPr>
          <p:spPr>
            <a:xfrm rot="10800000">
              <a:off x="5021770" y="4040704"/>
              <a:ext cx="157383" cy="179582"/>
            </a:xfrm>
            <a:prstGeom prst="corner">
              <a:avLst/>
            </a:prstGeom>
            <a:solidFill>
              <a:srgbClr val="043E80"/>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auto" latinLnBrk="0" hangingPunct="1">
                <a:lnSpc>
                  <a:spcPct val="100000"/>
                </a:lnSpc>
                <a:spcBef>
                  <a:spcPts val="0"/>
                </a:spcBef>
                <a:spcAft>
                  <a:spcPts val="0"/>
                </a:spcAft>
                <a:buClrTx/>
                <a:buSzTx/>
                <a:buFontTx/>
                <a:buNone/>
                <a:defRPr/>
              </a:pPr>
              <a:endParaRPr kumimoji="0" lang="zh-CN" altLang="en-US" sz="1865" b="0" i="0" u="none" strike="noStrike" kern="1200" cap="none" spc="0" normalizeH="0" baseline="0" noProof="0" dirty="0" err="1">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92" name="十字星 191"/>
            <p:cNvSpPr/>
            <p:nvPr/>
          </p:nvSpPr>
          <p:spPr>
            <a:xfrm>
              <a:off x="6276162" y="5896673"/>
              <a:ext cx="288000" cy="288000"/>
            </a:xfrm>
            <a:prstGeom prst="star4">
              <a:avLst/>
            </a:prstGeom>
            <a:solidFill>
              <a:srgbClr val="FFC000"/>
            </a:solidFill>
            <a:ln w="12700">
              <a:solidFill>
                <a:srgbClr val="C0000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auto" latinLnBrk="0" hangingPunct="1">
                <a:lnSpc>
                  <a:spcPct val="100000"/>
                </a:lnSpc>
                <a:spcBef>
                  <a:spcPts val="0"/>
                </a:spcBef>
                <a:spcAft>
                  <a:spcPts val="0"/>
                </a:spcAft>
                <a:buClrTx/>
                <a:buSzTx/>
                <a:buFontTx/>
                <a:buNone/>
                <a:defRPr/>
              </a:pPr>
              <a:endParaRPr kumimoji="0" lang="zh-CN" altLang="en-US" sz="1865" b="0" i="0" u="none" strike="noStrike" kern="1200" cap="none" spc="0" normalizeH="0" baseline="0" noProof="0" dirty="0" err="1">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93" name="等腰三角形 192"/>
            <p:cNvSpPr/>
            <p:nvPr/>
          </p:nvSpPr>
          <p:spPr>
            <a:xfrm>
              <a:off x="3667054" y="4039882"/>
              <a:ext cx="240000" cy="240000"/>
            </a:xfrm>
            <a:prstGeom prst="triangle">
              <a:avLst/>
            </a:prstGeom>
            <a:solidFill>
              <a:schemeClr val="accent5">
                <a:lumMod val="60000"/>
                <a:lumOff val="4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auto" latinLnBrk="0" hangingPunct="1">
                <a:lnSpc>
                  <a:spcPct val="100000"/>
                </a:lnSpc>
                <a:spcBef>
                  <a:spcPts val="0"/>
                </a:spcBef>
                <a:spcAft>
                  <a:spcPts val="0"/>
                </a:spcAft>
                <a:buClrTx/>
                <a:buSzTx/>
                <a:buFontTx/>
                <a:buNone/>
                <a:defRPr/>
              </a:pPr>
              <a:endParaRPr kumimoji="0" lang="zh-CN" altLang="en-US" sz="1865" b="0" i="0" u="none" strike="noStrike" kern="1200" cap="none" spc="0" normalizeH="0" baseline="0" noProof="0" dirty="0" err="1">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94" name="流程图: 过程 193"/>
            <p:cNvSpPr/>
            <p:nvPr/>
          </p:nvSpPr>
          <p:spPr>
            <a:xfrm>
              <a:off x="6621452" y="4655859"/>
              <a:ext cx="1248000" cy="576000"/>
            </a:xfrm>
            <a:prstGeom prst="flowChartProcess">
              <a:avLst/>
            </a:prstGeom>
            <a:solidFill>
              <a:schemeClr val="bg1">
                <a:lumMod val="95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JS103</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auto" latinLnBrk="0" hangingPunct="1">
                <a:lnSpc>
                  <a:spcPct val="100000"/>
                </a:lnSpc>
                <a:spcBef>
                  <a:spcPts val="0"/>
                </a:spcBef>
                <a:spcAft>
                  <a:spcPts val="0"/>
                </a:spcAft>
                <a:buClrTx/>
                <a:buSzTx/>
                <a:buFontTx/>
                <a:buNone/>
                <a:defRPr/>
              </a:pPr>
              <a:r>
                <a:rPr kumimoji="0" lang="en-US"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Uricase</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zh-CN" altLang="zh-CN" sz="1065"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高尿酸血症</a:t>
              </a:r>
              <a:endParaRPr kumimoji="0" lang="zh-CN" altLang="zh-CN" sz="53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213" name="L 形 212"/>
            <p:cNvSpPr/>
            <p:nvPr/>
          </p:nvSpPr>
          <p:spPr>
            <a:xfrm rot="10800000">
              <a:off x="7708191" y="4643679"/>
              <a:ext cx="157383" cy="179582"/>
            </a:xfrm>
            <a:prstGeom prst="corner">
              <a:avLst/>
            </a:prstGeom>
            <a:solidFill>
              <a:srgbClr val="043E80"/>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auto" latinLnBrk="0" hangingPunct="1">
                <a:lnSpc>
                  <a:spcPct val="100000"/>
                </a:lnSpc>
                <a:spcBef>
                  <a:spcPts val="0"/>
                </a:spcBef>
                <a:spcAft>
                  <a:spcPts val="0"/>
                </a:spcAft>
                <a:buClrTx/>
                <a:buSzTx/>
                <a:buFontTx/>
                <a:buNone/>
                <a:defRPr/>
              </a:pPr>
              <a:endParaRPr kumimoji="0" lang="zh-CN" altLang="en-US" sz="1865" b="0" i="0" u="none" strike="noStrike" kern="1200" cap="none" spc="0" normalizeH="0" baseline="0" noProof="0" dirty="0" err="1">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214" name="L 形 213"/>
            <p:cNvSpPr/>
            <p:nvPr/>
          </p:nvSpPr>
          <p:spPr>
            <a:xfrm rot="10800000">
              <a:off x="10454525" y="2821665"/>
              <a:ext cx="157383" cy="179582"/>
            </a:xfrm>
            <a:prstGeom prst="corner">
              <a:avLst/>
            </a:prstGeom>
            <a:solidFill>
              <a:srgbClr val="043E80"/>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auto" latinLnBrk="0" hangingPunct="1">
                <a:lnSpc>
                  <a:spcPct val="100000"/>
                </a:lnSpc>
                <a:spcBef>
                  <a:spcPts val="0"/>
                </a:spcBef>
                <a:spcAft>
                  <a:spcPts val="0"/>
                </a:spcAft>
                <a:buClrTx/>
                <a:buSzTx/>
                <a:buFontTx/>
                <a:buNone/>
                <a:defRPr/>
              </a:pPr>
              <a:endParaRPr kumimoji="0" lang="zh-CN" altLang="en-US" sz="1865" b="0" i="0" u="none" strike="noStrike" kern="1200" cap="none" spc="0" normalizeH="0" baseline="0" noProof="0" dirty="0" err="1">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215" name="L 形 214"/>
            <p:cNvSpPr/>
            <p:nvPr/>
          </p:nvSpPr>
          <p:spPr>
            <a:xfrm rot="10800000">
              <a:off x="3778506" y="3432749"/>
              <a:ext cx="157383" cy="179582"/>
            </a:xfrm>
            <a:prstGeom prst="corner">
              <a:avLst/>
            </a:prstGeom>
            <a:solidFill>
              <a:srgbClr val="043E80"/>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auto" latinLnBrk="0" hangingPunct="1">
                <a:lnSpc>
                  <a:spcPct val="100000"/>
                </a:lnSpc>
                <a:spcBef>
                  <a:spcPts val="0"/>
                </a:spcBef>
                <a:spcAft>
                  <a:spcPts val="0"/>
                </a:spcAft>
                <a:buClrTx/>
                <a:buSzTx/>
                <a:buFontTx/>
                <a:buNone/>
                <a:defRPr/>
              </a:pPr>
              <a:endParaRPr kumimoji="0" lang="zh-CN" altLang="en-US" sz="1865" b="0" i="0" u="none" strike="noStrike" kern="1200" cap="none" spc="0" normalizeH="0" baseline="0" noProof="0" dirty="0" err="1">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pic>
          <p:nvPicPr>
            <p:cNvPr id="216" name="Picture 2" descr="https://transparent.zhaoxi.net/images/mycache/n602gldosggau4i9b1febljt73_10037cd934b6ea6957c797b29202657c1629918120.8474.png?16172021-08-26%2003:02:0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684308" y="1763718"/>
              <a:ext cx="352390" cy="352390"/>
            </a:xfrm>
            <a:prstGeom prst="rect">
              <a:avLst/>
            </a:prstGeom>
            <a:noFill/>
            <a:ln>
              <a:noFill/>
            </a:ln>
            <a:extLst>
              <a:ext uri="{909E8E84-426E-40DD-AFC4-6F175D3DCCD1}">
                <a14:hiddenFill xmlns:a14="http://schemas.microsoft.com/office/drawing/2010/main">
                  <a:solidFill>
                    <a:srgbClr val="FFFFFF"/>
                  </a:solidFill>
                </a14:hiddenFill>
              </a:ext>
            </a:extLst>
          </p:spPr>
        </p:pic>
        <p:grpSp>
          <p:nvGrpSpPr>
            <p:cNvPr id="3" name="组合 2"/>
            <p:cNvGrpSpPr/>
            <p:nvPr/>
          </p:nvGrpSpPr>
          <p:grpSpPr>
            <a:xfrm>
              <a:off x="9137861" y="4427281"/>
              <a:ext cx="2239061" cy="1639318"/>
              <a:chOff x="9137861" y="4486658"/>
              <a:chExt cx="2239061" cy="1639318"/>
            </a:xfrm>
          </p:grpSpPr>
          <p:sp>
            <p:nvSpPr>
              <p:cNvPr id="163" name="流程图: 接点 162"/>
              <p:cNvSpPr/>
              <p:nvPr/>
            </p:nvSpPr>
            <p:spPr>
              <a:xfrm>
                <a:off x="9188702" y="4513258"/>
                <a:ext cx="207433" cy="188548"/>
              </a:xfrm>
              <a:prstGeom prst="flowChartConnector">
                <a:avLst/>
              </a:prstGeom>
              <a:solidFill>
                <a:srgbClr val="DEEBF6"/>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r" defTabSz="1089025"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dirty="0" err="1">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64" name="流程图: 接点 163"/>
              <p:cNvSpPr/>
              <p:nvPr/>
            </p:nvSpPr>
            <p:spPr>
              <a:xfrm>
                <a:off x="9137861" y="4978806"/>
                <a:ext cx="272487" cy="235671"/>
              </a:xfrm>
              <a:prstGeom prst="flowChartConnector">
                <a:avLst/>
              </a:prstGeom>
              <a:solidFill>
                <a:srgbClr val="ECECEC"/>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r" defTabSz="1089025"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dirty="0" err="1">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78" name="流程图: 接点 177"/>
              <p:cNvSpPr/>
              <p:nvPr/>
            </p:nvSpPr>
            <p:spPr>
              <a:xfrm>
                <a:off x="9188704" y="5456522"/>
                <a:ext cx="258279" cy="265071"/>
              </a:xfrm>
              <a:prstGeom prst="flowChartConnector">
                <a:avLst/>
              </a:prstGeom>
              <a:solidFill>
                <a:srgbClr val="ECECEC"/>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r" defTabSz="1089025"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dirty="0" err="1">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79" name="流程图: 接点 178"/>
              <p:cNvSpPr/>
              <p:nvPr/>
            </p:nvSpPr>
            <p:spPr>
              <a:xfrm>
                <a:off x="10297634" y="4513257"/>
                <a:ext cx="251430" cy="246087"/>
              </a:xfrm>
              <a:prstGeom prst="flowChartConnector">
                <a:avLst/>
              </a:prstGeom>
              <a:solidFill>
                <a:srgbClr val="ECECEC"/>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r" defTabSz="1089025"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err="1">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80" name="流程图: 接点 179"/>
              <p:cNvSpPr/>
              <p:nvPr/>
            </p:nvSpPr>
            <p:spPr>
              <a:xfrm>
                <a:off x="10275336" y="4997599"/>
                <a:ext cx="277727" cy="243264"/>
              </a:xfrm>
              <a:prstGeom prst="flowChartConnector">
                <a:avLst/>
              </a:prstGeom>
              <a:solidFill>
                <a:srgbClr val="ECECEC"/>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r" defTabSz="1089025"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err="1">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81" name="L 形 180"/>
              <p:cNvSpPr/>
              <p:nvPr/>
            </p:nvSpPr>
            <p:spPr>
              <a:xfrm rot="10800000">
                <a:off x="10355758" y="4535209"/>
                <a:ext cx="161713" cy="159211"/>
              </a:xfrm>
              <a:prstGeom prst="corner">
                <a:avLst/>
              </a:prstGeom>
              <a:solidFill>
                <a:srgbClr val="043E80"/>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r" defTabSz="1089025"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err="1">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82" name="流程图: 离页连接符 181"/>
              <p:cNvSpPr/>
              <p:nvPr/>
            </p:nvSpPr>
            <p:spPr>
              <a:xfrm>
                <a:off x="9212497" y="4997033"/>
                <a:ext cx="136228" cy="235645"/>
              </a:xfrm>
              <a:prstGeom prst="flowChartOffpageConnector">
                <a:avLst/>
              </a:prstGeom>
              <a:solidFill>
                <a:srgbClr val="95A690"/>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r" defTabSz="1089025"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dirty="0" err="1">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86" name="十字星 185"/>
              <p:cNvSpPr/>
              <p:nvPr/>
            </p:nvSpPr>
            <p:spPr>
              <a:xfrm>
                <a:off x="9188702" y="5448923"/>
                <a:ext cx="258250" cy="265042"/>
              </a:xfrm>
              <a:prstGeom prst="star4">
                <a:avLst/>
              </a:prstGeom>
              <a:solidFill>
                <a:srgbClr val="FFC000"/>
              </a:solidFill>
              <a:ln w="12700">
                <a:solidFill>
                  <a:srgbClr val="C0000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r" defTabSz="1089025"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dirty="0" err="1">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88" name="等腰三角形 187"/>
              <p:cNvSpPr/>
              <p:nvPr/>
            </p:nvSpPr>
            <p:spPr>
              <a:xfrm>
                <a:off x="10297634" y="5011780"/>
                <a:ext cx="231414" cy="202698"/>
              </a:xfrm>
              <a:prstGeom prst="triangle">
                <a:avLst/>
              </a:prstGeom>
              <a:solidFill>
                <a:schemeClr val="accent5">
                  <a:lumMod val="60000"/>
                  <a:lumOff val="4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r" defTabSz="1089025"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err="1">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89" name="文本框 188"/>
              <p:cNvSpPr txBox="1"/>
              <p:nvPr/>
            </p:nvSpPr>
            <p:spPr>
              <a:xfrm>
                <a:off x="9137861" y="5894140"/>
                <a:ext cx="2239061" cy="231836"/>
              </a:xfrm>
              <a:prstGeom prst="rect">
                <a:avLst/>
              </a:prstGeom>
              <a:noFill/>
            </p:spPr>
            <p:txBody>
              <a:bodyPr wrap="none" lIns="96000" tIns="24000" rIns="96000" bIns="24000" rtlCol="0">
                <a:noAutofit/>
              </a:bodyPr>
              <a:lstStyle/>
              <a:p>
                <a:pPr marL="0" marR="0" lvl="0" indent="0" algn="r" defTabSz="1089025"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rPr>
                  <a:t>*</a:t>
                </a:r>
                <a:r>
                  <a:rPr kumimoji="0" lang="zh-CN" altLang="en-US" sz="1050" b="1"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rPr>
                  <a:t>已获得</a:t>
                </a:r>
                <a:r>
                  <a:rPr kumimoji="0" lang="en-US" altLang="zh-CN" sz="1050" b="1"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rPr>
                  <a:t>FDA</a:t>
                </a:r>
                <a:r>
                  <a:rPr kumimoji="0" lang="zh-CN" altLang="en-US" sz="1050" b="1"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rPr>
                  <a:t>紧急使用授权</a:t>
                </a:r>
                <a:endParaRPr kumimoji="0" lang="zh-CN" altLang="en-US" sz="105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p:txBody>
          </p:sp>
          <p:sp>
            <p:nvSpPr>
              <p:cNvPr id="195" name="矩形 194"/>
              <p:cNvSpPr/>
              <p:nvPr/>
            </p:nvSpPr>
            <p:spPr>
              <a:xfrm>
                <a:off x="9489360" y="4490727"/>
                <a:ext cx="441146" cy="246221"/>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000" b="1"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肿瘤</a:t>
                </a:r>
                <a:endParaRPr kumimoji="0" lang="zh-CN" altLang="en-US" sz="1000" b="1"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202" name="矩形 201"/>
              <p:cNvSpPr/>
              <p:nvPr/>
            </p:nvSpPr>
            <p:spPr>
              <a:xfrm>
                <a:off x="9446953" y="4986457"/>
                <a:ext cx="697627" cy="246221"/>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000" b="1"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自身免疫</a:t>
                </a:r>
                <a:endParaRPr kumimoji="0" lang="zh-CN" altLang="en-US" sz="1000" b="1"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203" name="矩形 202"/>
              <p:cNvSpPr/>
              <p:nvPr/>
            </p:nvSpPr>
            <p:spPr>
              <a:xfrm>
                <a:off x="9489360" y="5466177"/>
                <a:ext cx="569387" cy="246221"/>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000" b="1"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抗感染</a:t>
                </a:r>
                <a:endParaRPr kumimoji="0" lang="zh-CN" altLang="en-US" sz="1000" b="1"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204" name="矩形 203"/>
              <p:cNvSpPr/>
              <p:nvPr/>
            </p:nvSpPr>
            <p:spPr>
              <a:xfrm>
                <a:off x="10611908" y="4486658"/>
                <a:ext cx="697627" cy="246221"/>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000" b="1"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代谢疾病</a:t>
                </a:r>
                <a:endParaRPr kumimoji="0" lang="zh-CN" altLang="en-US" sz="1000" b="1"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210" name="矩形 209"/>
              <p:cNvSpPr/>
              <p:nvPr/>
            </p:nvSpPr>
            <p:spPr>
              <a:xfrm>
                <a:off x="10568897" y="5006644"/>
                <a:ext cx="800154" cy="246221"/>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000" b="1"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神经系统</a:t>
                </a:r>
                <a:endParaRPr kumimoji="0" lang="zh-CN" altLang="en-US" sz="1000" b="1"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211" name="矩形 210"/>
              <p:cNvSpPr/>
              <p:nvPr/>
            </p:nvSpPr>
            <p:spPr>
              <a:xfrm>
                <a:off x="10630013" y="5492105"/>
                <a:ext cx="569387" cy="246221"/>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000" b="1"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已批准</a:t>
                </a:r>
                <a:endParaRPr kumimoji="0" lang="zh-CN" altLang="en-US" sz="1000" b="1"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pic>
            <p:nvPicPr>
              <p:cNvPr id="217" name="Picture 2" descr="https://transparent.zhaoxi.net/images/mycache/n602gldosggau4i9b1febljt73_10037cd934b6ea6957c797b29202657c1629918120.8474.png?16172021-08-26%2003:02:00"/>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282092" y="5438695"/>
                <a:ext cx="296156" cy="296156"/>
              </a:xfrm>
              <a:prstGeom prst="rect">
                <a:avLst/>
              </a:prstGeom>
              <a:noFill/>
              <a:extLst>
                <a:ext uri="{909E8E84-426E-40DD-AFC4-6F175D3DCCD1}">
                  <a14:hiddenFill xmlns:a14="http://schemas.microsoft.com/office/drawing/2010/main">
                    <a:solidFill>
                      <a:srgbClr val="FFFFFF"/>
                    </a:solidFill>
                  </a14:hiddenFill>
                </a:ext>
              </a:extLst>
            </p:spPr>
          </p:pic>
        </p:grpSp>
        <p:sp>
          <p:nvSpPr>
            <p:cNvPr id="218" name="流程图: 过程 217"/>
            <p:cNvSpPr/>
            <p:nvPr/>
          </p:nvSpPr>
          <p:spPr>
            <a:xfrm>
              <a:off x="6621452" y="5912051"/>
              <a:ext cx="1248000" cy="576000"/>
            </a:xfrm>
            <a:prstGeom prst="flowChartProcess">
              <a:avLst/>
            </a:prstGeom>
            <a:solidFill>
              <a:schemeClr val="bg1">
                <a:lumMod val="95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b" latinLnBrk="0" hangingPunct="1">
                <a:lnSpc>
                  <a:spcPct val="100000"/>
                </a:lnSpc>
                <a:spcBef>
                  <a:spcPts val="0"/>
                </a:spcBef>
                <a:spcAft>
                  <a:spcPts val="0"/>
                </a:spcAft>
                <a:buClrTx/>
                <a:buSzTx/>
                <a:buFontTx/>
                <a:buNone/>
                <a:defRPr/>
              </a:pPr>
              <a:r>
                <a:rPr kumimoji="0" lang="en-US" altLang="zh-CN" sz="1065" b="1"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VV116 </a:t>
              </a:r>
              <a:endParaRPr kumimoji="0" lang="zh-CN" altLang="zh-CN" sz="117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a:p>
              <a:pPr marL="0" marR="0" lvl="0" indent="0" algn="ctr" defTabSz="1089025" rtl="0" eaLnBrk="1" fontAlgn="b" latinLnBrk="0" hangingPunct="1">
                <a:lnSpc>
                  <a:spcPct val="100000"/>
                </a:lnSpc>
                <a:spcBef>
                  <a:spcPts val="0"/>
                </a:spcBef>
                <a:spcAft>
                  <a:spcPts val="0"/>
                </a:spcAft>
                <a:buClrTx/>
                <a:buSzTx/>
                <a:buFontTx/>
                <a:buNone/>
                <a:defRPr/>
              </a:pPr>
              <a:r>
                <a:rPr kumimoji="0" lang="zh-CN" altLang="en-US" sz="1065" b="0" i="0" u="none" strike="noStrike" kern="100" cap="none" spc="0" normalizeH="0" baseline="0" noProof="0" dirty="0">
                  <a:ln>
                    <a:noFill/>
                  </a:ln>
                  <a:solidFill>
                    <a:srgbClr val="000000"/>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新型口服核苷类抗新冠病毒药物 </a:t>
              </a:r>
              <a:endParaRPr kumimoji="0" lang="zh-CN" altLang="zh-CN" sz="11735"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219" name="十字星 218"/>
            <p:cNvSpPr/>
            <p:nvPr/>
          </p:nvSpPr>
          <p:spPr>
            <a:xfrm>
              <a:off x="7585984" y="5886816"/>
              <a:ext cx="288000" cy="288000"/>
            </a:xfrm>
            <a:prstGeom prst="star4">
              <a:avLst/>
            </a:prstGeom>
            <a:solidFill>
              <a:srgbClr val="FFC000"/>
            </a:solidFill>
            <a:ln w="12700">
              <a:solidFill>
                <a:srgbClr val="C0000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089025" rtl="0" eaLnBrk="1" fontAlgn="auto" latinLnBrk="0" hangingPunct="1">
                <a:lnSpc>
                  <a:spcPct val="100000"/>
                </a:lnSpc>
                <a:spcBef>
                  <a:spcPts val="0"/>
                </a:spcBef>
                <a:spcAft>
                  <a:spcPts val="0"/>
                </a:spcAft>
                <a:buClrTx/>
                <a:buSzTx/>
                <a:buFontTx/>
                <a:buNone/>
                <a:defRPr/>
              </a:pPr>
              <a:endParaRPr kumimoji="0" lang="zh-CN" altLang="en-US" sz="1865" b="0" i="0" u="none" strike="noStrike" kern="1200" cap="none" spc="0" normalizeH="0" baseline="0" noProof="0" dirty="0" err="1">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sp>
        <p:nvSpPr>
          <p:cNvPr id="82" name="文本框 81"/>
          <p:cNvSpPr txBox="1"/>
          <p:nvPr/>
        </p:nvSpPr>
        <p:spPr>
          <a:xfrm>
            <a:off x="241412" y="205005"/>
            <a:ext cx="5854587" cy="461665"/>
          </a:xfrm>
          <a:prstGeom prst="rect">
            <a:avLst/>
          </a:prstGeom>
          <a:noFill/>
        </p:spPr>
        <p:txBody>
          <a:bodyPr wrap="square" rtlCol="0">
            <a:spAutoFit/>
          </a:bodyPr>
          <a:lstStyle/>
          <a:p>
            <a:r>
              <a:rPr lang="zh-CN" altLang="en-US" sz="2400" b="1" dirty="0">
                <a:solidFill>
                  <a:schemeClr val="tx1">
                    <a:lumMod val="75000"/>
                    <a:lumOff val="25000"/>
                  </a:schemeClr>
                </a:solidFill>
                <a:latin typeface="+mn-ea"/>
                <a:sym typeface="Arial" panose="020B0604020202020204" pitchFamily="34" charset="0"/>
              </a:rPr>
              <a:t>君实生物</a:t>
            </a:r>
            <a:r>
              <a:rPr lang="zh-CN" altLang="en-US" sz="2400" b="1" dirty="0">
                <a:solidFill>
                  <a:srgbClr val="C00000"/>
                </a:solidFill>
                <a:latin typeface="+mn-ea"/>
                <a:sym typeface="Arial" panose="020B0604020202020204" pitchFamily="34" charset="0"/>
              </a:rPr>
              <a:t>研发管线</a:t>
            </a:r>
            <a:r>
              <a:rPr lang="en-US" altLang="zh-CN" sz="2400" b="1" dirty="0">
                <a:solidFill>
                  <a:schemeClr val="tx1">
                    <a:lumMod val="75000"/>
                    <a:lumOff val="25000"/>
                  </a:schemeClr>
                </a:solidFill>
                <a:latin typeface="+mn-ea"/>
                <a:sym typeface="Arial" panose="020B0604020202020204" pitchFamily="34" charset="0"/>
              </a:rPr>
              <a:t>-</a:t>
            </a:r>
            <a:r>
              <a:rPr lang="zh-CN" altLang="en-US" sz="2400" b="1" dirty="0">
                <a:solidFill>
                  <a:schemeClr val="tx1">
                    <a:lumMod val="75000"/>
                    <a:lumOff val="25000"/>
                  </a:schemeClr>
                </a:solidFill>
                <a:latin typeface="+mn-ea"/>
                <a:sym typeface="Arial" panose="020B0604020202020204" pitchFamily="34" charset="0"/>
              </a:rPr>
              <a:t>涵盖多种疾病领域</a:t>
            </a:r>
            <a:endParaRPr lang="zh-CN" altLang="en-US" sz="2400" b="1" dirty="0">
              <a:solidFill>
                <a:schemeClr val="tx1">
                  <a:lumMod val="75000"/>
                  <a:lumOff val="25000"/>
                </a:schemeClr>
              </a:solidFill>
              <a:latin typeface="+mn-ea"/>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2103300" y="2571432"/>
            <a:ext cx="748923" cy="1877437"/>
          </a:xfrm>
          <a:prstGeom prst="rect">
            <a:avLst/>
          </a:prstGeom>
          <a:noFill/>
        </p:spPr>
        <p:txBody>
          <a:bodyPr wrap="none" rtlCol="0">
            <a:spAutoFit/>
            <a:scene3d>
              <a:camera prst="orthographicFront"/>
              <a:lightRig rig="threePt" dir="t"/>
            </a:scene3d>
            <a:sp3d contourW="12700"/>
          </a:bodyPr>
          <a:lstStyle/>
          <a:p>
            <a:pPr algn="ctr"/>
            <a:r>
              <a:rPr lang="zh-CN" altLang="en-US" sz="4400" b="1" dirty="0">
                <a:solidFill>
                  <a:schemeClr val="tx1">
                    <a:lumMod val="75000"/>
                    <a:lumOff val="25000"/>
                  </a:schemeClr>
                </a:solidFill>
                <a:latin typeface="微软雅黑" panose="020B0503020204020204" charset="-122"/>
                <a:ea typeface="微软雅黑" panose="020B0503020204020204" charset="-122"/>
              </a:rPr>
              <a:t>目</a:t>
            </a:r>
            <a:endParaRPr lang="en-US" altLang="zh-CN" sz="4400" b="1" dirty="0">
              <a:solidFill>
                <a:schemeClr val="tx1">
                  <a:lumMod val="75000"/>
                  <a:lumOff val="25000"/>
                </a:schemeClr>
              </a:solidFill>
              <a:latin typeface="微软雅黑" panose="020B0503020204020204" charset="-122"/>
              <a:ea typeface="微软雅黑" panose="020B0503020204020204" charset="-122"/>
            </a:endParaRPr>
          </a:p>
          <a:p>
            <a:pPr algn="ctr"/>
            <a:endParaRPr lang="en-US" altLang="zh-CN" sz="2400" b="1" dirty="0">
              <a:solidFill>
                <a:schemeClr val="tx1">
                  <a:lumMod val="75000"/>
                  <a:lumOff val="25000"/>
                </a:schemeClr>
              </a:solidFill>
              <a:latin typeface="微软雅黑" panose="020B0503020204020204" charset="-122"/>
              <a:ea typeface="微软雅黑" panose="020B0503020204020204" charset="-122"/>
            </a:endParaRPr>
          </a:p>
          <a:p>
            <a:pPr algn="ctr"/>
            <a:r>
              <a:rPr lang="zh-CN" altLang="en-US" sz="4400" b="1" dirty="0">
                <a:solidFill>
                  <a:schemeClr val="tx1">
                    <a:lumMod val="75000"/>
                    <a:lumOff val="25000"/>
                  </a:schemeClr>
                </a:solidFill>
                <a:latin typeface="微软雅黑" panose="020B0503020204020204" charset="-122"/>
                <a:ea typeface="微软雅黑" panose="020B0503020204020204" charset="-122"/>
              </a:rPr>
              <a:t>录</a:t>
            </a:r>
            <a:endParaRPr lang="zh-CN" altLang="en-US" sz="4400" b="1" dirty="0">
              <a:solidFill>
                <a:schemeClr val="tx1">
                  <a:lumMod val="75000"/>
                  <a:lumOff val="25000"/>
                </a:schemeClr>
              </a:solidFill>
              <a:latin typeface="微软雅黑" panose="020B0503020204020204" charset="-122"/>
              <a:ea typeface="微软雅黑" panose="020B0503020204020204" charset="-122"/>
            </a:endParaRPr>
          </a:p>
        </p:txBody>
      </p:sp>
      <p:pic>
        <p:nvPicPr>
          <p:cNvPr id="12" name="图片 11"/>
          <p:cNvPicPr>
            <a:picLocks noChangeAspect="1"/>
          </p:cNvPicPr>
          <p:nvPr/>
        </p:nvPicPr>
        <p:blipFill rotWithShape="1">
          <a:blip r:embed="rId1"/>
          <a:srcRect l="10255" t="25233" r="6953" b="34974"/>
          <a:stretch>
            <a:fillRect/>
          </a:stretch>
        </p:blipFill>
        <p:spPr>
          <a:xfrm>
            <a:off x="367393" y="1009760"/>
            <a:ext cx="4018858" cy="74009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grpSp>
        <p:nvGrpSpPr>
          <p:cNvPr id="21" name="组合 20"/>
          <p:cNvGrpSpPr/>
          <p:nvPr/>
        </p:nvGrpSpPr>
        <p:grpSpPr>
          <a:xfrm>
            <a:off x="3937424" y="2058721"/>
            <a:ext cx="7464036" cy="3346181"/>
            <a:chOff x="3834021" y="2045595"/>
            <a:chExt cx="7464036" cy="3346181"/>
          </a:xfrm>
        </p:grpSpPr>
        <p:sp>
          <p:nvSpPr>
            <p:cNvPr id="2" name="文本框 1"/>
            <p:cNvSpPr txBox="1"/>
            <p:nvPr/>
          </p:nvSpPr>
          <p:spPr>
            <a:xfrm>
              <a:off x="4995306" y="2144013"/>
              <a:ext cx="3051861" cy="461665"/>
            </a:xfrm>
            <a:prstGeom prst="rect">
              <a:avLst/>
            </a:prstGeom>
            <a:noFill/>
          </p:spPr>
          <p:txBody>
            <a:bodyPr wrap="none" rtlCol="0">
              <a:spAutoFit/>
              <a:scene3d>
                <a:camera prst="orthographicFront"/>
                <a:lightRig rig="threePt" dir="t"/>
              </a:scene3d>
              <a:sp3d contourW="12700"/>
            </a:bodyPr>
            <a:lstStyle/>
            <a:p>
              <a:pPr>
                <a:spcBef>
                  <a:spcPts val="750"/>
                </a:spcBef>
              </a:pPr>
              <a:r>
                <a:rPr lang="en-US" altLang="zh-CN" sz="2400" b="1" dirty="0">
                  <a:solidFill>
                    <a:srgbClr val="005696"/>
                  </a:solidFill>
                  <a:latin typeface="微软雅黑" panose="020B0503020204020204" charset="-122"/>
                  <a:ea typeface="微软雅黑" panose="020B0503020204020204" charset="-122"/>
                  <a:cs typeface="+mn-ea"/>
                  <a:sym typeface="+mn-lt"/>
                </a:rPr>
                <a:t>NSCLC</a:t>
              </a:r>
              <a:r>
                <a:rPr lang="zh-CN" altLang="en-US" sz="2400" b="1" dirty="0">
                  <a:solidFill>
                    <a:srgbClr val="005696"/>
                  </a:solidFill>
                  <a:latin typeface="微软雅黑" panose="020B0503020204020204" charset="-122"/>
                  <a:ea typeface="微软雅黑" panose="020B0503020204020204" charset="-122"/>
                  <a:cs typeface="+mn-ea"/>
                  <a:sym typeface="+mn-lt"/>
                </a:rPr>
                <a:t>免疫治疗现状</a:t>
              </a:r>
              <a:endParaRPr lang="zh-CN" altLang="zh-CN" sz="1200" b="1" dirty="0">
                <a:solidFill>
                  <a:srgbClr val="005696"/>
                </a:solidFill>
                <a:latin typeface="微软雅黑" panose="020B0503020204020204" charset="-122"/>
                <a:ea typeface="微软雅黑" panose="020B0503020204020204" charset="-122"/>
              </a:endParaRPr>
            </a:p>
          </p:txBody>
        </p:sp>
        <p:sp>
          <p:nvSpPr>
            <p:cNvPr id="4" name="文本框 3"/>
            <p:cNvSpPr txBox="1"/>
            <p:nvPr/>
          </p:nvSpPr>
          <p:spPr>
            <a:xfrm>
              <a:off x="4995306" y="4765962"/>
              <a:ext cx="6302751" cy="461665"/>
            </a:xfrm>
            <a:prstGeom prst="rect">
              <a:avLst/>
            </a:prstGeom>
            <a:noFill/>
          </p:spPr>
          <p:txBody>
            <a:bodyPr wrap="none" rtlCol="0">
              <a:spAutoFit/>
              <a:scene3d>
                <a:camera prst="orthographicFront"/>
                <a:lightRig rig="threePt" dir="t"/>
              </a:scene3d>
              <a:sp3d contourW="12700"/>
            </a:bodyPr>
            <a:lstStyle/>
            <a:p>
              <a:pPr>
                <a:spcBef>
                  <a:spcPts val="750"/>
                </a:spcBef>
              </a:pPr>
              <a:r>
                <a:rPr lang="zh-CN" altLang="en-US" sz="2400" b="1" dirty="0">
                  <a:solidFill>
                    <a:schemeClr val="tx1">
                      <a:lumMod val="75000"/>
                      <a:lumOff val="25000"/>
                    </a:schemeClr>
                  </a:solidFill>
                  <a:latin typeface="微软雅黑" panose="020B0503020204020204" charset="-122"/>
                  <a:ea typeface="微软雅黑" panose="020B0503020204020204" charset="-122"/>
                  <a:cs typeface="+mn-ea"/>
                </a:rPr>
                <a:t>特瑞普利单抗在晚期</a:t>
              </a:r>
              <a:r>
                <a:rPr lang="en-US" altLang="zh-CN" sz="2400" b="1" dirty="0">
                  <a:solidFill>
                    <a:schemeClr val="tx1">
                      <a:lumMod val="75000"/>
                      <a:lumOff val="25000"/>
                    </a:schemeClr>
                  </a:solidFill>
                  <a:latin typeface="微软雅黑" panose="020B0503020204020204" charset="-122"/>
                  <a:ea typeface="微软雅黑" panose="020B0503020204020204" charset="-122"/>
                  <a:cs typeface="+mn-ea"/>
                </a:rPr>
                <a:t>NSCLC</a:t>
              </a:r>
              <a:r>
                <a:rPr lang="zh-CN" altLang="en-US" sz="2400" b="1" dirty="0">
                  <a:solidFill>
                    <a:schemeClr val="tx1">
                      <a:lumMod val="75000"/>
                      <a:lumOff val="25000"/>
                    </a:schemeClr>
                  </a:solidFill>
                  <a:latin typeface="微软雅黑" panose="020B0503020204020204" charset="-122"/>
                  <a:ea typeface="微软雅黑" panose="020B0503020204020204" charset="-122"/>
                  <a:cs typeface="+mn-ea"/>
                </a:rPr>
                <a:t>的临床研究进展</a:t>
              </a:r>
              <a:endParaRPr lang="en-US" altLang="zh-CN" sz="2400" b="1" dirty="0">
                <a:solidFill>
                  <a:schemeClr val="tx1">
                    <a:lumMod val="75000"/>
                    <a:lumOff val="25000"/>
                  </a:schemeClr>
                </a:solidFill>
                <a:latin typeface="微软雅黑" panose="020B0503020204020204" charset="-122"/>
                <a:ea typeface="微软雅黑" panose="020B0503020204020204" charset="-122"/>
                <a:cs typeface="+mn-ea"/>
              </a:endParaRPr>
            </a:p>
          </p:txBody>
        </p:sp>
        <p:sp>
          <p:nvSpPr>
            <p:cNvPr id="11" name="文本框 10"/>
            <p:cNvSpPr txBox="1"/>
            <p:nvPr/>
          </p:nvSpPr>
          <p:spPr>
            <a:xfrm>
              <a:off x="4995306" y="3400733"/>
              <a:ext cx="4185761" cy="461665"/>
            </a:xfrm>
            <a:prstGeom prst="rect">
              <a:avLst/>
            </a:prstGeom>
            <a:noFill/>
          </p:spPr>
          <p:txBody>
            <a:bodyPr wrap="none" rtlCol="0">
              <a:spAutoFit/>
              <a:scene3d>
                <a:camera prst="orthographicFront"/>
                <a:lightRig rig="threePt" dir="t"/>
              </a:scene3d>
              <a:sp3d contourW="12700"/>
            </a:bodyPr>
            <a:lstStyle/>
            <a:p>
              <a:pPr>
                <a:spcBef>
                  <a:spcPts val="750"/>
                </a:spcBef>
              </a:pPr>
              <a:r>
                <a:rPr lang="zh-CN" altLang="en-US" sz="2400" b="1" dirty="0">
                  <a:solidFill>
                    <a:schemeClr val="tx1">
                      <a:lumMod val="75000"/>
                      <a:lumOff val="25000"/>
                    </a:schemeClr>
                  </a:solidFill>
                  <a:latin typeface="微软雅黑" panose="020B0503020204020204" charset="-122"/>
                  <a:ea typeface="微软雅黑" panose="020B0503020204020204" charset="-122"/>
                  <a:cs typeface="+mn-ea"/>
                </a:rPr>
                <a:t>特瑞普利单抗独特的作用机制</a:t>
              </a:r>
              <a:endParaRPr lang="en-US" altLang="zh-CN" sz="2400" b="1" dirty="0">
                <a:solidFill>
                  <a:schemeClr val="tx1">
                    <a:lumMod val="75000"/>
                    <a:lumOff val="25000"/>
                  </a:schemeClr>
                </a:solidFill>
                <a:latin typeface="微软雅黑" panose="020B0503020204020204" charset="-122"/>
                <a:ea typeface="微软雅黑" panose="020B0503020204020204" charset="-122"/>
                <a:cs typeface="+mn-ea"/>
              </a:endParaRPr>
            </a:p>
          </p:txBody>
        </p:sp>
        <p:sp>
          <p:nvSpPr>
            <p:cNvPr id="7" name="文本框 6"/>
            <p:cNvSpPr txBox="1"/>
            <p:nvPr/>
          </p:nvSpPr>
          <p:spPr>
            <a:xfrm>
              <a:off x="3834021" y="2045595"/>
              <a:ext cx="829074" cy="707886"/>
            </a:xfrm>
            <a:prstGeom prst="rect">
              <a:avLst/>
            </a:prstGeom>
            <a:noFill/>
          </p:spPr>
          <p:txBody>
            <a:bodyPr wrap="none" rtlCol="0">
              <a:spAutoFit/>
            </a:bodyPr>
            <a:lstStyle/>
            <a:p>
              <a:pPr algn="ctr"/>
              <a:r>
                <a:rPr lang="en-US" altLang="zh-CN" sz="4000" b="1" i="1" spc="50" dirty="0">
                  <a:ln w="9525" cmpd="sng">
                    <a:solidFill>
                      <a:schemeClr val="accent1"/>
                    </a:solidFill>
                    <a:prstDash val="solid"/>
                  </a:ln>
                  <a:solidFill>
                    <a:schemeClr val="bg1">
                      <a:lumMod val="95000"/>
                    </a:schemeClr>
                  </a:solidFill>
                  <a:effectLst>
                    <a:glow rad="38100">
                      <a:schemeClr val="accent1">
                        <a:alpha val="40000"/>
                      </a:schemeClr>
                    </a:glow>
                  </a:effectLst>
                  <a:latin typeface="微软雅黑" panose="020B0503020204020204" charset="-122"/>
                  <a:ea typeface="微软雅黑" panose="020B0503020204020204" charset="-122"/>
                </a:rPr>
                <a:t>01</a:t>
              </a:r>
              <a:endParaRPr lang="zh-CN" altLang="en-US" sz="4000" b="1" i="1" spc="50" dirty="0">
                <a:ln w="9525" cmpd="sng">
                  <a:solidFill>
                    <a:schemeClr val="accent1"/>
                  </a:solidFill>
                  <a:prstDash val="solid"/>
                </a:ln>
                <a:solidFill>
                  <a:schemeClr val="bg1">
                    <a:lumMod val="95000"/>
                  </a:schemeClr>
                </a:solidFill>
                <a:effectLst>
                  <a:glow rad="38100">
                    <a:schemeClr val="accent1">
                      <a:alpha val="40000"/>
                    </a:schemeClr>
                  </a:glow>
                </a:effectLst>
                <a:latin typeface="微软雅黑" panose="020B0503020204020204" charset="-122"/>
                <a:ea typeface="微软雅黑" panose="020B0503020204020204" charset="-122"/>
              </a:endParaRPr>
            </a:p>
          </p:txBody>
        </p:sp>
        <p:sp>
          <p:nvSpPr>
            <p:cNvPr id="16" name="文本框 15"/>
            <p:cNvSpPr txBox="1"/>
            <p:nvPr/>
          </p:nvSpPr>
          <p:spPr>
            <a:xfrm>
              <a:off x="3834021" y="3364743"/>
              <a:ext cx="829074" cy="707886"/>
            </a:xfrm>
            <a:prstGeom prst="rect">
              <a:avLst/>
            </a:prstGeom>
            <a:noFill/>
          </p:spPr>
          <p:txBody>
            <a:bodyPr wrap="none" rtlCol="0">
              <a:spAutoFit/>
            </a:bodyPr>
            <a:lstStyle/>
            <a:p>
              <a:pPr algn="ctr"/>
              <a:r>
                <a:rPr lang="en-US" altLang="zh-CN" sz="4000" b="1" i="1" spc="50" dirty="0">
                  <a:ln w="9525" cmpd="sng">
                    <a:solidFill>
                      <a:schemeClr val="accent1"/>
                    </a:solidFill>
                    <a:prstDash val="solid"/>
                  </a:ln>
                  <a:solidFill>
                    <a:schemeClr val="bg1">
                      <a:lumMod val="95000"/>
                    </a:schemeClr>
                  </a:solidFill>
                  <a:effectLst>
                    <a:glow rad="38100">
                      <a:schemeClr val="accent1">
                        <a:alpha val="40000"/>
                      </a:schemeClr>
                    </a:glow>
                  </a:effectLst>
                  <a:latin typeface="微软雅黑" panose="020B0503020204020204" charset="-122"/>
                  <a:ea typeface="微软雅黑" panose="020B0503020204020204" charset="-122"/>
                </a:rPr>
                <a:t>02</a:t>
              </a:r>
              <a:endParaRPr lang="zh-CN" altLang="en-US" sz="4000" b="1" i="1" spc="50" dirty="0">
                <a:ln w="9525" cmpd="sng">
                  <a:solidFill>
                    <a:schemeClr val="accent1"/>
                  </a:solidFill>
                  <a:prstDash val="solid"/>
                </a:ln>
                <a:solidFill>
                  <a:schemeClr val="bg1">
                    <a:lumMod val="95000"/>
                  </a:schemeClr>
                </a:solidFill>
                <a:effectLst>
                  <a:glow rad="38100">
                    <a:schemeClr val="accent1">
                      <a:alpha val="40000"/>
                    </a:schemeClr>
                  </a:glow>
                </a:effectLst>
                <a:latin typeface="微软雅黑" panose="020B0503020204020204" charset="-122"/>
                <a:ea typeface="微软雅黑" panose="020B0503020204020204" charset="-122"/>
              </a:endParaRPr>
            </a:p>
          </p:txBody>
        </p:sp>
        <p:sp>
          <p:nvSpPr>
            <p:cNvPr id="19" name="文本框 18"/>
            <p:cNvSpPr txBox="1"/>
            <p:nvPr/>
          </p:nvSpPr>
          <p:spPr>
            <a:xfrm>
              <a:off x="3834021" y="4683890"/>
              <a:ext cx="829074" cy="707886"/>
            </a:xfrm>
            <a:prstGeom prst="rect">
              <a:avLst/>
            </a:prstGeom>
            <a:noFill/>
          </p:spPr>
          <p:txBody>
            <a:bodyPr wrap="none" rtlCol="0">
              <a:spAutoFit/>
            </a:bodyPr>
            <a:lstStyle/>
            <a:p>
              <a:pPr algn="ctr"/>
              <a:r>
                <a:rPr lang="en-US" altLang="zh-CN" sz="4000" b="1" i="1" spc="50" dirty="0">
                  <a:ln w="9525" cmpd="sng">
                    <a:solidFill>
                      <a:schemeClr val="accent1"/>
                    </a:solidFill>
                    <a:prstDash val="solid"/>
                  </a:ln>
                  <a:solidFill>
                    <a:schemeClr val="bg1">
                      <a:lumMod val="95000"/>
                    </a:schemeClr>
                  </a:solidFill>
                  <a:effectLst>
                    <a:glow rad="38100">
                      <a:schemeClr val="accent1">
                        <a:alpha val="40000"/>
                      </a:schemeClr>
                    </a:glow>
                  </a:effectLst>
                  <a:latin typeface="微软雅黑" panose="020B0503020204020204" charset="-122"/>
                  <a:ea typeface="微软雅黑" panose="020B0503020204020204" charset="-122"/>
                </a:rPr>
                <a:t>03</a:t>
              </a:r>
              <a:endParaRPr lang="zh-CN" altLang="en-US" sz="4000" b="1" i="1" spc="50" dirty="0">
                <a:ln w="9525" cmpd="sng">
                  <a:solidFill>
                    <a:schemeClr val="accent1"/>
                  </a:solidFill>
                  <a:prstDash val="solid"/>
                </a:ln>
                <a:solidFill>
                  <a:schemeClr val="bg1">
                    <a:lumMod val="95000"/>
                  </a:schemeClr>
                </a:solidFill>
                <a:effectLst>
                  <a:glow rad="38100">
                    <a:schemeClr val="accent1">
                      <a:alpha val="40000"/>
                    </a:schemeClr>
                  </a:glow>
                </a:effectLst>
                <a:latin typeface="微软雅黑" panose="020B0503020204020204" charset="-122"/>
                <a:ea typeface="微软雅黑" panose="020B0503020204020204" charset="-122"/>
              </a:endParaRPr>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0" y="6276622"/>
            <a:ext cx="6395772"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aphicFrame>
        <p:nvGraphicFramePr>
          <p:cNvPr id="7" name="图表 6"/>
          <p:cNvGraphicFramePr/>
          <p:nvPr/>
        </p:nvGraphicFramePr>
        <p:xfrm>
          <a:off x="673603" y="1422254"/>
          <a:ext cx="5257800" cy="4013491"/>
        </p:xfrm>
        <a:graphic>
          <a:graphicData uri="http://schemas.openxmlformats.org/drawingml/2006/chart">
            <c:chart xmlns:c="http://schemas.openxmlformats.org/drawingml/2006/chart" xmlns:r="http://schemas.openxmlformats.org/officeDocument/2006/relationships" r:id="rId1"/>
          </a:graphicData>
        </a:graphic>
      </p:graphicFrame>
      <p:sp>
        <p:nvSpPr>
          <p:cNvPr id="9" name="文本框 8"/>
          <p:cNvSpPr txBox="1"/>
          <p:nvPr/>
        </p:nvSpPr>
        <p:spPr>
          <a:xfrm rot="16200000">
            <a:off x="209727" y="3173590"/>
            <a:ext cx="1459830" cy="276999"/>
          </a:xfrm>
          <a:prstGeom prst="rect">
            <a:avLst/>
          </a:prstGeom>
          <a:noFill/>
        </p:spPr>
        <p:txBody>
          <a:bodyPr wrap="square" rtlCol="0">
            <a:spAutoFit/>
          </a:bodyPr>
          <a:lstStyle/>
          <a:p>
            <a:pPr algn="ctr"/>
            <a:r>
              <a:rPr lang="en-US" altLang="zh-CN" sz="1200" b="1" dirty="0">
                <a:solidFill>
                  <a:schemeClr val="tx1">
                    <a:lumMod val="75000"/>
                    <a:lumOff val="25000"/>
                  </a:schemeClr>
                </a:solidFill>
                <a:latin typeface="微软雅黑" panose="020B0503020204020204" charset="-122"/>
                <a:ea typeface="微软雅黑" panose="020B0503020204020204" charset="-122"/>
              </a:rPr>
              <a:t>5</a:t>
            </a:r>
            <a:r>
              <a:rPr lang="zh-CN" altLang="en-US" sz="1200" b="1" dirty="0">
                <a:solidFill>
                  <a:schemeClr val="tx1">
                    <a:lumMod val="75000"/>
                    <a:lumOff val="25000"/>
                  </a:schemeClr>
                </a:solidFill>
                <a:latin typeface="微软雅黑" panose="020B0503020204020204" charset="-122"/>
                <a:ea typeface="微软雅黑" panose="020B0503020204020204" charset="-122"/>
              </a:rPr>
              <a:t>年生存率</a:t>
            </a:r>
            <a:endParaRPr lang="zh-CN" altLang="en-US" sz="1200" b="1" dirty="0">
              <a:solidFill>
                <a:schemeClr val="tx1">
                  <a:lumMod val="75000"/>
                  <a:lumOff val="25000"/>
                </a:schemeClr>
              </a:solidFill>
              <a:latin typeface="微软雅黑" panose="020B0503020204020204" charset="-122"/>
              <a:ea typeface="微软雅黑" panose="020B0503020204020204" charset="-122"/>
            </a:endParaRPr>
          </a:p>
        </p:txBody>
      </p:sp>
      <p:sp>
        <p:nvSpPr>
          <p:cNvPr id="10" name="文本框 9"/>
          <p:cNvSpPr txBox="1"/>
          <p:nvPr/>
        </p:nvSpPr>
        <p:spPr>
          <a:xfrm>
            <a:off x="673603" y="5496615"/>
            <a:ext cx="3614960" cy="261610"/>
          </a:xfrm>
          <a:prstGeom prst="rect">
            <a:avLst/>
          </a:prstGeom>
          <a:noFill/>
        </p:spPr>
        <p:txBody>
          <a:bodyPr wrap="square" rtlCol="0">
            <a:spAutoFit/>
          </a:bodyPr>
          <a:lstStyle/>
          <a:p>
            <a:r>
              <a:rPr lang="zh-CN" altLang="en-US" sz="1050" dirty="0">
                <a:solidFill>
                  <a:schemeClr val="tx1">
                    <a:lumMod val="50000"/>
                    <a:lumOff val="50000"/>
                  </a:schemeClr>
                </a:solidFill>
                <a:latin typeface="微软雅黑" panose="020B0503020204020204" charset="-122"/>
                <a:ea typeface="微软雅黑" panose="020B0503020204020204" charset="-122"/>
              </a:rPr>
              <a:t>*数据来源于</a:t>
            </a:r>
            <a:r>
              <a:rPr lang="en-US" altLang="zh-CN" sz="1050" dirty="0">
                <a:solidFill>
                  <a:schemeClr val="tx1">
                    <a:lumMod val="50000"/>
                    <a:lumOff val="50000"/>
                  </a:schemeClr>
                </a:solidFill>
                <a:latin typeface="微软雅黑" panose="020B0503020204020204" charset="-122"/>
                <a:ea typeface="微软雅黑" panose="020B0503020204020204" charset="-122"/>
              </a:rPr>
              <a:t>1975-2015</a:t>
            </a:r>
            <a:r>
              <a:rPr lang="zh-CN" altLang="en-US" sz="1050" dirty="0">
                <a:solidFill>
                  <a:schemeClr val="tx1">
                    <a:lumMod val="50000"/>
                    <a:lumOff val="50000"/>
                  </a:schemeClr>
                </a:solidFill>
                <a:latin typeface="微软雅黑" panose="020B0503020204020204" charset="-122"/>
                <a:ea typeface="微软雅黑" panose="020B0503020204020204" charset="-122"/>
              </a:rPr>
              <a:t>年</a:t>
            </a:r>
            <a:r>
              <a:rPr lang="en-US" altLang="zh-CN" sz="1050" dirty="0">
                <a:solidFill>
                  <a:schemeClr val="tx1">
                    <a:lumMod val="50000"/>
                    <a:lumOff val="50000"/>
                  </a:schemeClr>
                </a:solidFill>
                <a:latin typeface="微软雅黑" panose="020B0503020204020204" charset="-122"/>
                <a:ea typeface="微软雅黑" panose="020B0503020204020204" charset="-122"/>
              </a:rPr>
              <a:t>SEER</a:t>
            </a:r>
            <a:r>
              <a:rPr lang="zh-CN" altLang="en-US" sz="1050" dirty="0">
                <a:solidFill>
                  <a:schemeClr val="tx1">
                    <a:lumMod val="50000"/>
                    <a:lumOff val="50000"/>
                  </a:schemeClr>
                </a:solidFill>
                <a:latin typeface="微软雅黑" panose="020B0503020204020204" charset="-122"/>
                <a:ea typeface="微软雅黑" panose="020B0503020204020204" charset="-122"/>
              </a:rPr>
              <a:t>调查</a:t>
            </a:r>
            <a:endParaRPr lang="zh-CN" altLang="en-US" sz="1050" dirty="0">
              <a:solidFill>
                <a:schemeClr val="tx1">
                  <a:lumMod val="50000"/>
                  <a:lumOff val="50000"/>
                </a:schemeClr>
              </a:solidFill>
              <a:latin typeface="微软雅黑" panose="020B0503020204020204" charset="-122"/>
              <a:ea typeface="微软雅黑" panose="020B0503020204020204" charset="-122"/>
            </a:endParaRPr>
          </a:p>
        </p:txBody>
      </p:sp>
      <p:graphicFrame>
        <p:nvGraphicFramePr>
          <p:cNvPr id="12" name="图表 11"/>
          <p:cNvGraphicFramePr/>
          <p:nvPr/>
        </p:nvGraphicFramePr>
        <p:xfrm>
          <a:off x="6195260" y="1422255"/>
          <a:ext cx="5090704" cy="4013490"/>
        </p:xfrm>
        <a:graphic>
          <a:graphicData uri="http://schemas.openxmlformats.org/drawingml/2006/chart">
            <c:chart xmlns:c="http://schemas.openxmlformats.org/drawingml/2006/chart" xmlns:r="http://schemas.openxmlformats.org/officeDocument/2006/relationships" r:id="rId2"/>
          </a:graphicData>
        </a:graphic>
      </p:graphicFrame>
      <p:sp>
        <p:nvSpPr>
          <p:cNvPr id="13" name="文本框 12"/>
          <p:cNvSpPr txBox="1"/>
          <p:nvPr/>
        </p:nvSpPr>
        <p:spPr>
          <a:xfrm rot="16200000">
            <a:off x="5903795" y="3058327"/>
            <a:ext cx="1035252" cy="276999"/>
          </a:xfrm>
          <a:prstGeom prst="rect">
            <a:avLst/>
          </a:prstGeom>
          <a:noFill/>
        </p:spPr>
        <p:txBody>
          <a:bodyPr wrap="square" rtlCol="0">
            <a:spAutoFit/>
          </a:bodyPr>
          <a:lstStyle/>
          <a:p>
            <a:r>
              <a:rPr lang="en-US" altLang="zh-CN" sz="1200" b="1" dirty="0">
                <a:solidFill>
                  <a:schemeClr val="tx1">
                    <a:lumMod val="75000"/>
                    <a:lumOff val="25000"/>
                  </a:schemeClr>
                </a:solidFill>
                <a:latin typeface="微软雅黑" panose="020B0503020204020204" charset="-122"/>
                <a:ea typeface="微软雅黑" panose="020B0503020204020204" charset="-122"/>
              </a:rPr>
              <a:t>OS</a:t>
            </a:r>
            <a:r>
              <a:rPr lang="zh-CN" altLang="en-US" sz="1200" b="1" dirty="0">
                <a:solidFill>
                  <a:schemeClr val="tx1">
                    <a:lumMod val="75000"/>
                    <a:lumOff val="25000"/>
                  </a:schemeClr>
                </a:solidFill>
                <a:latin typeface="微软雅黑" panose="020B0503020204020204" charset="-122"/>
                <a:ea typeface="微软雅黑" panose="020B0503020204020204" charset="-122"/>
              </a:rPr>
              <a:t>（月）</a:t>
            </a:r>
            <a:endParaRPr lang="zh-CN" altLang="en-US" sz="1200" b="1" dirty="0">
              <a:solidFill>
                <a:schemeClr val="tx1">
                  <a:lumMod val="75000"/>
                  <a:lumOff val="25000"/>
                </a:schemeClr>
              </a:solidFill>
              <a:latin typeface="微软雅黑" panose="020B0503020204020204" charset="-122"/>
              <a:ea typeface="微软雅黑" panose="020B0503020204020204" charset="-122"/>
            </a:endParaRPr>
          </a:p>
        </p:txBody>
      </p:sp>
      <p:sp>
        <p:nvSpPr>
          <p:cNvPr id="3" name="文本框 2"/>
          <p:cNvSpPr txBox="1"/>
          <p:nvPr/>
        </p:nvSpPr>
        <p:spPr>
          <a:xfrm>
            <a:off x="2809321" y="2232883"/>
            <a:ext cx="1436863" cy="461665"/>
          </a:xfrm>
          <a:prstGeom prst="rect">
            <a:avLst/>
          </a:prstGeom>
          <a:noFill/>
        </p:spPr>
        <p:txBody>
          <a:bodyPr wrap="square" rtlCol="0">
            <a:spAutoFit/>
          </a:bodyPr>
          <a:lstStyle/>
          <a:p>
            <a:pPr algn="ctr"/>
            <a:r>
              <a:rPr lang="en-US" altLang="zh-CN" sz="2400" b="1" dirty="0">
                <a:solidFill>
                  <a:schemeClr val="accent1">
                    <a:lumMod val="75000"/>
                  </a:schemeClr>
                </a:solidFill>
                <a:latin typeface="微软雅黑" panose="020B0503020204020204" charset="-122"/>
                <a:ea typeface="微软雅黑" panose="020B0503020204020204" charset="-122"/>
              </a:rPr>
              <a:t>↑</a:t>
            </a:r>
            <a:r>
              <a:rPr lang="en-US" altLang="zh-CN" b="1" dirty="0">
                <a:solidFill>
                  <a:schemeClr val="accent1">
                    <a:lumMod val="75000"/>
                  </a:schemeClr>
                </a:solidFill>
                <a:latin typeface="微软雅黑" panose="020B0503020204020204" charset="-122"/>
                <a:ea typeface="微软雅黑" panose="020B0503020204020204" charset="-122"/>
              </a:rPr>
              <a:t>~6</a:t>
            </a:r>
            <a:r>
              <a:rPr lang="zh-CN" altLang="en-US" b="1" dirty="0">
                <a:solidFill>
                  <a:schemeClr val="accent1">
                    <a:lumMod val="75000"/>
                  </a:schemeClr>
                </a:solidFill>
                <a:latin typeface="微软雅黑" panose="020B0503020204020204" charset="-122"/>
                <a:ea typeface="微软雅黑" panose="020B0503020204020204" charset="-122"/>
              </a:rPr>
              <a:t>倍</a:t>
            </a:r>
            <a:endParaRPr lang="zh-CN" altLang="en-US" b="1" dirty="0">
              <a:solidFill>
                <a:schemeClr val="accent1">
                  <a:lumMod val="75000"/>
                </a:schemeClr>
              </a:solidFill>
              <a:latin typeface="微软雅黑" panose="020B0503020204020204" charset="-122"/>
              <a:ea typeface="微软雅黑" panose="020B0503020204020204" charset="-122"/>
            </a:endParaRPr>
          </a:p>
        </p:txBody>
      </p:sp>
      <p:sp>
        <p:nvSpPr>
          <p:cNvPr id="5" name="文本框 4"/>
          <p:cNvSpPr txBox="1"/>
          <p:nvPr/>
        </p:nvSpPr>
        <p:spPr>
          <a:xfrm>
            <a:off x="241412" y="6098457"/>
            <a:ext cx="6796365" cy="707886"/>
          </a:xfrm>
          <a:prstGeom prst="rect">
            <a:avLst/>
          </a:prstGeom>
          <a:noFill/>
        </p:spPr>
        <p:txBody>
          <a:bodyPr wrap="square" rtlCol="0">
            <a:spAutoFit/>
          </a:bodyPr>
          <a:lstStyle/>
          <a:p>
            <a:r>
              <a:rPr lang="en-US" altLang="zh-CN" sz="800" dirty="0">
                <a:solidFill>
                  <a:schemeClr val="bg1">
                    <a:lumMod val="65000"/>
                  </a:schemeClr>
                </a:solidFill>
                <a:latin typeface="Arial" panose="020B0604020202020204" pitchFamily="34" charset="0"/>
                <a:cs typeface="Arial" panose="020B0604020202020204" pitchFamily="34" charset="0"/>
              </a:rPr>
              <a:t>1.U.S.National Institute of Health, National Cancer Institute. SEER Cancer Statistics Review. 1975-2015.</a:t>
            </a:r>
            <a:endParaRPr lang="en-US" altLang="zh-CN" sz="800" dirty="0">
              <a:solidFill>
                <a:schemeClr val="bg1">
                  <a:lumMod val="65000"/>
                </a:schemeClr>
              </a:solidFill>
              <a:latin typeface="Arial" panose="020B0604020202020204" pitchFamily="34" charset="0"/>
              <a:cs typeface="Arial" panose="020B0604020202020204" pitchFamily="34" charset="0"/>
            </a:endParaRPr>
          </a:p>
          <a:p>
            <a:r>
              <a:rPr lang="en-US" altLang="zh-CN" sz="800" dirty="0">
                <a:solidFill>
                  <a:schemeClr val="bg1">
                    <a:lumMod val="65000"/>
                  </a:schemeClr>
                </a:solidFill>
                <a:latin typeface="Arial" panose="020B0604020202020204" pitchFamily="34" charset="0"/>
                <a:cs typeface="Arial" panose="020B0604020202020204" pitchFamily="34" charset="0"/>
              </a:rPr>
              <a:t>2.J Clin Oncol. 2019 Oct 1;37(28):2518-2527.</a:t>
            </a:r>
            <a:endParaRPr lang="en-US" altLang="zh-CN" sz="800" dirty="0">
              <a:solidFill>
                <a:schemeClr val="bg1">
                  <a:lumMod val="65000"/>
                </a:schemeClr>
              </a:solidFill>
              <a:latin typeface="Arial" panose="020B0604020202020204" pitchFamily="34" charset="0"/>
              <a:cs typeface="Arial" panose="020B0604020202020204" pitchFamily="34" charset="0"/>
            </a:endParaRPr>
          </a:p>
          <a:p>
            <a:r>
              <a:rPr lang="en-US" altLang="zh-CN" sz="800" dirty="0">
                <a:solidFill>
                  <a:schemeClr val="bg1">
                    <a:lumMod val="65000"/>
                  </a:schemeClr>
                </a:solidFill>
                <a:latin typeface="Arial" panose="020B0604020202020204" pitchFamily="34" charset="0"/>
                <a:cs typeface="Arial" panose="020B0604020202020204" pitchFamily="34" charset="0"/>
              </a:rPr>
              <a:t>3. Reck M et al. J Clin Oncol. 2021;39:2339–2349.</a:t>
            </a:r>
            <a:endParaRPr lang="en-US" altLang="zh-CN" sz="800" dirty="0">
              <a:solidFill>
                <a:schemeClr val="bg1">
                  <a:lumMod val="65000"/>
                </a:schemeClr>
              </a:solidFill>
              <a:latin typeface="Arial" panose="020B0604020202020204" pitchFamily="34" charset="0"/>
              <a:cs typeface="Arial" panose="020B0604020202020204" pitchFamily="34" charset="0"/>
            </a:endParaRPr>
          </a:p>
          <a:p>
            <a:r>
              <a:rPr lang="en-US" altLang="zh-CN" sz="800" dirty="0">
                <a:solidFill>
                  <a:schemeClr val="bg1">
                    <a:lumMod val="65000"/>
                  </a:schemeClr>
                </a:solidFill>
                <a:latin typeface="Arial" panose="020B0604020202020204" pitchFamily="34" charset="0"/>
                <a:cs typeface="Arial" panose="020B0604020202020204" pitchFamily="34" charset="0"/>
              </a:rPr>
              <a:t>4. Sandler A, Gray R, Perry MC, et al. N </a:t>
            </a:r>
            <a:r>
              <a:rPr lang="en-US" altLang="zh-CN" sz="800" dirty="0" err="1">
                <a:solidFill>
                  <a:schemeClr val="bg1">
                    <a:lumMod val="65000"/>
                  </a:schemeClr>
                </a:solidFill>
                <a:latin typeface="Arial" panose="020B0604020202020204" pitchFamily="34" charset="0"/>
                <a:cs typeface="Arial" panose="020B0604020202020204" pitchFamily="34" charset="0"/>
              </a:rPr>
              <a:t>Engl</a:t>
            </a:r>
            <a:r>
              <a:rPr lang="en-US" altLang="zh-CN" sz="800" dirty="0">
                <a:solidFill>
                  <a:schemeClr val="bg1">
                    <a:lumMod val="65000"/>
                  </a:schemeClr>
                </a:solidFill>
                <a:latin typeface="Arial" panose="020B0604020202020204" pitchFamily="34" charset="0"/>
                <a:cs typeface="Arial" panose="020B0604020202020204" pitchFamily="34" charset="0"/>
              </a:rPr>
              <a:t> J Med 2006; 355: 2542–50. </a:t>
            </a:r>
            <a:endParaRPr lang="en-US" altLang="zh-CN" sz="800" dirty="0">
              <a:solidFill>
                <a:schemeClr val="bg1">
                  <a:lumMod val="65000"/>
                </a:schemeClr>
              </a:solidFill>
              <a:latin typeface="Arial" panose="020B0604020202020204" pitchFamily="34" charset="0"/>
              <a:cs typeface="Arial" panose="020B0604020202020204" pitchFamily="34" charset="0"/>
            </a:endParaRPr>
          </a:p>
          <a:p>
            <a:r>
              <a:rPr lang="en-US" altLang="zh-CN" sz="800" dirty="0">
                <a:solidFill>
                  <a:schemeClr val="bg1">
                    <a:lumMod val="65000"/>
                  </a:schemeClr>
                </a:solidFill>
                <a:latin typeface="Arial" panose="020B0604020202020204" pitchFamily="34" charset="0"/>
                <a:cs typeface="Arial" panose="020B0604020202020204" pitchFamily="34" charset="0"/>
              </a:rPr>
              <a:t>5. J Clin Oncol 2019; 37: 537–46. </a:t>
            </a:r>
            <a:endParaRPr lang="en-US" altLang="zh-CN" sz="800" dirty="0">
              <a:solidFill>
                <a:schemeClr val="bg1">
                  <a:lumMod val="65000"/>
                </a:schemeClr>
              </a:solidFill>
              <a:latin typeface="Arial" panose="020B0604020202020204" pitchFamily="34" charset="0"/>
              <a:cs typeface="Arial" panose="020B0604020202020204" pitchFamily="34" charset="0"/>
            </a:endParaRPr>
          </a:p>
        </p:txBody>
      </p:sp>
      <p:sp>
        <p:nvSpPr>
          <p:cNvPr id="15" name="文本框 14"/>
          <p:cNvSpPr txBox="1"/>
          <p:nvPr/>
        </p:nvSpPr>
        <p:spPr>
          <a:xfrm>
            <a:off x="241412" y="205005"/>
            <a:ext cx="6513883" cy="461665"/>
          </a:xfrm>
          <a:prstGeom prst="rect">
            <a:avLst/>
          </a:prstGeom>
          <a:noFill/>
        </p:spPr>
        <p:txBody>
          <a:bodyPr wrap="square" rtlCol="0">
            <a:spAutoFit/>
          </a:bodyPr>
          <a:lstStyle/>
          <a:p>
            <a:r>
              <a:rPr lang="zh-CN" altLang="en-US" sz="2400" b="1" dirty="0">
                <a:solidFill>
                  <a:schemeClr val="tx1">
                    <a:lumMod val="75000"/>
                    <a:lumOff val="25000"/>
                  </a:schemeClr>
                </a:solidFill>
                <a:latin typeface="+mn-ea"/>
              </a:rPr>
              <a:t>免疫治疗显著改善晚期</a:t>
            </a:r>
            <a:r>
              <a:rPr lang="en-US" altLang="zh-CN" sz="2400" b="1" dirty="0">
                <a:solidFill>
                  <a:schemeClr val="tx1">
                    <a:lumMod val="75000"/>
                    <a:lumOff val="25000"/>
                  </a:schemeClr>
                </a:solidFill>
                <a:latin typeface="+mn-ea"/>
              </a:rPr>
              <a:t>NSCLC</a:t>
            </a:r>
            <a:r>
              <a:rPr lang="zh-CN" altLang="en-US" sz="2400" b="1" dirty="0">
                <a:solidFill>
                  <a:schemeClr val="tx1">
                    <a:lumMod val="75000"/>
                    <a:lumOff val="25000"/>
                  </a:schemeClr>
                </a:solidFill>
                <a:latin typeface="+mn-ea"/>
              </a:rPr>
              <a:t>患者的</a:t>
            </a:r>
            <a:r>
              <a:rPr lang="zh-CN" altLang="en-US" sz="2400" b="1" dirty="0">
                <a:solidFill>
                  <a:srgbClr val="C00000"/>
                </a:solidFill>
                <a:latin typeface="+mn-ea"/>
              </a:rPr>
              <a:t>长期生存</a:t>
            </a:r>
            <a:endParaRPr lang="zh-CN" altLang="en-US" sz="2400" b="1" dirty="0">
              <a:solidFill>
                <a:srgbClr val="C00000"/>
              </a:solidFill>
              <a:latin typeface="+mn-ea"/>
            </a:endParaRPr>
          </a:p>
        </p:txBody>
      </p:sp>
      <p:grpSp>
        <p:nvGrpSpPr>
          <p:cNvPr id="33" name="组合 32"/>
          <p:cNvGrpSpPr/>
          <p:nvPr/>
        </p:nvGrpSpPr>
        <p:grpSpPr>
          <a:xfrm>
            <a:off x="2695075" y="2116076"/>
            <a:ext cx="2137611" cy="1937385"/>
            <a:chOff x="2658981" y="1908011"/>
            <a:chExt cx="2137611" cy="1937385"/>
          </a:xfrm>
        </p:grpSpPr>
        <p:cxnSp>
          <p:nvCxnSpPr>
            <p:cNvPr id="24" name="直线箭头连接符 23"/>
            <p:cNvCxnSpPr/>
            <p:nvPr/>
          </p:nvCxnSpPr>
          <p:spPr>
            <a:xfrm>
              <a:off x="2658981" y="1908011"/>
              <a:ext cx="0" cy="1937385"/>
            </a:xfrm>
            <a:prstGeom prst="straightConnector1">
              <a:avLst/>
            </a:prstGeom>
            <a:ln>
              <a:solidFill>
                <a:schemeClr val="tx1">
                  <a:lumMod val="50000"/>
                  <a:lumOff val="50000"/>
                </a:schemeClr>
              </a:solidFill>
              <a:prstDash val="dash"/>
              <a:tailEnd type="triangle"/>
            </a:ln>
          </p:spPr>
          <p:style>
            <a:lnRef idx="1">
              <a:schemeClr val="accent2"/>
            </a:lnRef>
            <a:fillRef idx="0">
              <a:schemeClr val="accent2"/>
            </a:fillRef>
            <a:effectRef idx="0">
              <a:schemeClr val="accent2"/>
            </a:effectRef>
            <a:fontRef idx="minor">
              <a:schemeClr val="tx1"/>
            </a:fontRef>
          </p:style>
        </p:cxnSp>
        <p:cxnSp>
          <p:nvCxnSpPr>
            <p:cNvPr id="25" name="直线箭头连接符 24"/>
            <p:cNvCxnSpPr/>
            <p:nvPr/>
          </p:nvCxnSpPr>
          <p:spPr>
            <a:xfrm>
              <a:off x="4796592" y="1908011"/>
              <a:ext cx="0" cy="233614"/>
            </a:xfrm>
            <a:prstGeom prst="straightConnector1">
              <a:avLst/>
            </a:prstGeom>
            <a:ln>
              <a:solidFill>
                <a:schemeClr val="tx1">
                  <a:lumMod val="50000"/>
                  <a:lumOff val="50000"/>
                </a:schemeClr>
              </a:solidFill>
              <a:prstDash val="dash"/>
              <a:tailEnd type="triangle"/>
            </a:ln>
          </p:spPr>
          <p:style>
            <a:lnRef idx="1">
              <a:schemeClr val="accent2"/>
            </a:lnRef>
            <a:fillRef idx="0">
              <a:schemeClr val="accent2"/>
            </a:fillRef>
            <a:effectRef idx="0">
              <a:schemeClr val="accent2"/>
            </a:effectRef>
            <a:fontRef idx="minor">
              <a:schemeClr val="tx1"/>
            </a:fontRef>
          </p:style>
        </p:cxnSp>
        <p:cxnSp>
          <p:nvCxnSpPr>
            <p:cNvPr id="27" name="直线连接符 26"/>
            <p:cNvCxnSpPr/>
            <p:nvPr/>
          </p:nvCxnSpPr>
          <p:spPr>
            <a:xfrm>
              <a:off x="2658981" y="1908011"/>
              <a:ext cx="2137611" cy="11071"/>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7983750" y="2127147"/>
            <a:ext cx="2137611" cy="1653136"/>
            <a:chOff x="2658981" y="1908011"/>
            <a:chExt cx="2137611" cy="1937385"/>
          </a:xfrm>
        </p:grpSpPr>
        <p:cxnSp>
          <p:nvCxnSpPr>
            <p:cNvPr id="35" name="直线箭头连接符 34"/>
            <p:cNvCxnSpPr/>
            <p:nvPr/>
          </p:nvCxnSpPr>
          <p:spPr>
            <a:xfrm>
              <a:off x="2658981" y="1908011"/>
              <a:ext cx="0" cy="1937385"/>
            </a:xfrm>
            <a:prstGeom prst="straightConnector1">
              <a:avLst/>
            </a:prstGeom>
            <a:ln>
              <a:solidFill>
                <a:schemeClr val="tx1">
                  <a:lumMod val="50000"/>
                  <a:lumOff val="50000"/>
                </a:schemeClr>
              </a:solidFill>
              <a:prstDash val="dash"/>
              <a:tailEnd type="triangle"/>
            </a:ln>
          </p:spPr>
          <p:style>
            <a:lnRef idx="1">
              <a:schemeClr val="accent2"/>
            </a:lnRef>
            <a:fillRef idx="0">
              <a:schemeClr val="accent2"/>
            </a:fillRef>
            <a:effectRef idx="0">
              <a:schemeClr val="accent2"/>
            </a:effectRef>
            <a:fontRef idx="minor">
              <a:schemeClr val="tx1"/>
            </a:fontRef>
          </p:style>
        </p:cxnSp>
        <p:cxnSp>
          <p:nvCxnSpPr>
            <p:cNvPr id="36" name="直线箭头连接符 35"/>
            <p:cNvCxnSpPr/>
            <p:nvPr/>
          </p:nvCxnSpPr>
          <p:spPr>
            <a:xfrm>
              <a:off x="4796592" y="1908011"/>
              <a:ext cx="0" cy="233614"/>
            </a:xfrm>
            <a:prstGeom prst="straightConnector1">
              <a:avLst/>
            </a:prstGeom>
            <a:ln>
              <a:solidFill>
                <a:schemeClr val="tx1">
                  <a:lumMod val="50000"/>
                  <a:lumOff val="50000"/>
                </a:schemeClr>
              </a:solidFill>
              <a:prstDash val="dash"/>
              <a:tailEnd type="triangle"/>
            </a:ln>
          </p:spPr>
          <p:style>
            <a:lnRef idx="1">
              <a:schemeClr val="accent2"/>
            </a:lnRef>
            <a:fillRef idx="0">
              <a:schemeClr val="accent2"/>
            </a:fillRef>
            <a:effectRef idx="0">
              <a:schemeClr val="accent2"/>
            </a:effectRef>
            <a:fontRef idx="minor">
              <a:schemeClr val="tx1"/>
            </a:fontRef>
          </p:style>
        </p:cxnSp>
        <p:cxnSp>
          <p:nvCxnSpPr>
            <p:cNvPr id="37" name="直线连接符 36"/>
            <p:cNvCxnSpPr/>
            <p:nvPr/>
          </p:nvCxnSpPr>
          <p:spPr>
            <a:xfrm>
              <a:off x="2658981" y="1908011"/>
              <a:ext cx="2137611" cy="11071"/>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38" name="文本框 37"/>
          <p:cNvSpPr txBox="1"/>
          <p:nvPr/>
        </p:nvSpPr>
        <p:spPr>
          <a:xfrm>
            <a:off x="8247608" y="2232883"/>
            <a:ext cx="1436863" cy="461665"/>
          </a:xfrm>
          <a:prstGeom prst="rect">
            <a:avLst/>
          </a:prstGeom>
          <a:noFill/>
        </p:spPr>
        <p:txBody>
          <a:bodyPr wrap="square" rtlCol="0">
            <a:spAutoFit/>
          </a:bodyPr>
          <a:lstStyle/>
          <a:p>
            <a:pPr algn="ctr"/>
            <a:r>
              <a:rPr lang="en-US" altLang="zh-CN" sz="2400" b="1" dirty="0">
                <a:solidFill>
                  <a:schemeClr val="accent4">
                    <a:lumMod val="75000"/>
                  </a:schemeClr>
                </a:solidFill>
                <a:latin typeface="微软雅黑" panose="020B0503020204020204" charset="-122"/>
                <a:ea typeface="微软雅黑" panose="020B0503020204020204" charset="-122"/>
              </a:rPr>
              <a:t>↑</a:t>
            </a:r>
            <a:r>
              <a:rPr lang="en-US" altLang="zh-CN" b="1" dirty="0">
                <a:solidFill>
                  <a:schemeClr val="accent4">
                    <a:lumMod val="75000"/>
                  </a:schemeClr>
                </a:solidFill>
                <a:latin typeface="微软雅黑" panose="020B0503020204020204" charset="-122"/>
                <a:ea typeface="微软雅黑" panose="020B0503020204020204" charset="-122"/>
              </a:rPr>
              <a:t>~2.5</a:t>
            </a:r>
            <a:r>
              <a:rPr lang="zh-CN" altLang="en-US" b="1" dirty="0">
                <a:solidFill>
                  <a:schemeClr val="accent4">
                    <a:lumMod val="75000"/>
                  </a:schemeClr>
                </a:solidFill>
                <a:latin typeface="微软雅黑" panose="020B0503020204020204" charset="-122"/>
                <a:ea typeface="微软雅黑" panose="020B0503020204020204" charset="-122"/>
              </a:rPr>
              <a:t>倍</a:t>
            </a:r>
            <a:endParaRPr lang="zh-CN" altLang="en-US" b="1" dirty="0">
              <a:solidFill>
                <a:schemeClr val="accent4">
                  <a:lumMod val="75000"/>
                </a:schemeClr>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2103300" y="2571432"/>
            <a:ext cx="748923" cy="1877437"/>
          </a:xfrm>
          <a:prstGeom prst="rect">
            <a:avLst/>
          </a:prstGeom>
          <a:noFill/>
        </p:spPr>
        <p:txBody>
          <a:bodyPr wrap="none" rtlCol="0">
            <a:spAutoFit/>
            <a:scene3d>
              <a:camera prst="orthographicFront"/>
              <a:lightRig rig="threePt" dir="t"/>
            </a:scene3d>
            <a:sp3d contourW="12700"/>
          </a:bodyPr>
          <a:lstStyle/>
          <a:p>
            <a:pPr algn="ctr"/>
            <a:r>
              <a:rPr lang="zh-CN" altLang="en-US" sz="4400" b="1" dirty="0">
                <a:solidFill>
                  <a:schemeClr val="tx1">
                    <a:lumMod val="75000"/>
                    <a:lumOff val="25000"/>
                  </a:schemeClr>
                </a:solidFill>
                <a:latin typeface="微软雅黑" panose="020B0503020204020204" charset="-122"/>
                <a:ea typeface="微软雅黑" panose="020B0503020204020204" charset="-122"/>
              </a:rPr>
              <a:t>目</a:t>
            </a:r>
            <a:endParaRPr lang="en-US" altLang="zh-CN" sz="4400" b="1" dirty="0">
              <a:solidFill>
                <a:schemeClr val="tx1">
                  <a:lumMod val="75000"/>
                  <a:lumOff val="25000"/>
                </a:schemeClr>
              </a:solidFill>
              <a:latin typeface="微软雅黑" panose="020B0503020204020204" charset="-122"/>
              <a:ea typeface="微软雅黑" panose="020B0503020204020204" charset="-122"/>
            </a:endParaRPr>
          </a:p>
          <a:p>
            <a:pPr algn="ctr"/>
            <a:endParaRPr lang="en-US" altLang="zh-CN" sz="2400" b="1" dirty="0">
              <a:solidFill>
                <a:schemeClr val="tx1">
                  <a:lumMod val="75000"/>
                  <a:lumOff val="25000"/>
                </a:schemeClr>
              </a:solidFill>
              <a:latin typeface="微软雅黑" panose="020B0503020204020204" charset="-122"/>
              <a:ea typeface="微软雅黑" panose="020B0503020204020204" charset="-122"/>
            </a:endParaRPr>
          </a:p>
          <a:p>
            <a:pPr algn="ctr"/>
            <a:r>
              <a:rPr lang="zh-CN" altLang="en-US" sz="4400" b="1" dirty="0">
                <a:solidFill>
                  <a:schemeClr val="tx1">
                    <a:lumMod val="75000"/>
                    <a:lumOff val="25000"/>
                  </a:schemeClr>
                </a:solidFill>
                <a:latin typeface="微软雅黑" panose="020B0503020204020204" charset="-122"/>
                <a:ea typeface="微软雅黑" panose="020B0503020204020204" charset="-122"/>
              </a:rPr>
              <a:t>录</a:t>
            </a:r>
            <a:endParaRPr lang="zh-CN" altLang="en-US" sz="4400" b="1" dirty="0">
              <a:solidFill>
                <a:schemeClr val="tx1">
                  <a:lumMod val="75000"/>
                  <a:lumOff val="25000"/>
                </a:schemeClr>
              </a:solidFill>
              <a:latin typeface="微软雅黑" panose="020B0503020204020204" charset="-122"/>
              <a:ea typeface="微软雅黑" panose="020B0503020204020204" charset="-122"/>
            </a:endParaRPr>
          </a:p>
        </p:txBody>
      </p:sp>
      <p:pic>
        <p:nvPicPr>
          <p:cNvPr id="12" name="图片 11"/>
          <p:cNvPicPr>
            <a:picLocks noChangeAspect="1"/>
          </p:cNvPicPr>
          <p:nvPr/>
        </p:nvPicPr>
        <p:blipFill rotWithShape="1">
          <a:blip r:embed="rId1"/>
          <a:srcRect l="10255" t="25233" r="6953" b="34974"/>
          <a:stretch>
            <a:fillRect/>
          </a:stretch>
        </p:blipFill>
        <p:spPr>
          <a:xfrm>
            <a:off x="367393" y="1009760"/>
            <a:ext cx="4018858" cy="74009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grpSp>
        <p:nvGrpSpPr>
          <p:cNvPr id="21" name="组合 20"/>
          <p:cNvGrpSpPr/>
          <p:nvPr/>
        </p:nvGrpSpPr>
        <p:grpSpPr>
          <a:xfrm>
            <a:off x="3937424" y="2058721"/>
            <a:ext cx="7464036" cy="3346181"/>
            <a:chOff x="3834021" y="2045595"/>
            <a:chExt cx="7464036" cy="3346181"/>
          </a:xfrm>
        </p:grpSpPr>
        <p:sp>
          <p:nvSpPr>
            <p:cNvPr id="2" name="文本框 1"/>
            <p:cNvSpPr txBox="1"/>
            <p:nvPr/>
          </p:nvSpPr>
          <p:spPr>
            <a:xfrm>
              <a:off x="4995306" y="2144013"/>
              <a:ext cx="3051861" cy="461665"/>
            </a:xfrm>
            <a:prstGeom prst="rect">
              <a:avLst/>
            </a:prstGeom>
            <a:noFill/>
          </p:spPr>
          <p:txBody>
            <a:bodyPr wrap="none" rtlCol="0">
              <a:spAutoFit/>
              <a:scene3d>
                <a:camera prst="orthographicFront"/>
                <a:lightRig rig="threePt" dir="t"/>
              </a:scene3d>
              <a:sp3d contourW="12700"/>
            </a:bodyPr>
            <a:lstStyle/>
            <a:p>
              <a:pPr>
                <a:spcBef>
                  <a:spcPts val="750"/>
                </a:spcBef>
              </a:pPr>
              <a:r>
                <a:rPr lang="en-US" altLang="zh-CN" sz="2400" b="1" dirty="0">
                  <a:solidFill>
                    <a:schemeClr val="tx1">
                      <a:lumMod val="75000"/>
                      <a:lumOff val="25000"/>
                    </a:schemeClr>
                  </a:solidFill>
                  <a:latin typeface="微软雅黑" panose="020B0503020204020204" charset="-122"/>
                  <a:ea typeface="微软雅黑" panose="020B0503020204020204" charset="-122"/>
                  <a:cs typeface="+mn-ea"/>
                  <a:sym typeface="+mn-lt"/>
                </a:rPr>
                <a:t>NSCLC</a:t>
              </a:r>
              <a:r>
                <a:rPr lang="zh-CN" altLang="en-US" sz="2400" b="1" dirty="0">
                  <a:solidFill>
                    <a:schemeClr val="tx1">
                      <a:lumMod val="75000"/>
                      <a:lumOff val="25000"/>
                    </a:schemeClr>
                  </a:solidFill>
                  <a:latin typeface="微软雅黑" panose="020B0503020204020204" charset="-122"/>
                  <a:ea typeface="微软雅黑" panose="020B0503020204020204" charset="-122"/>
                  <a:cs typeface="+mn-ea"/>
                  <a:sym typeface="+mn-lt"/>
                </a:rPr>
                <a:t>免疫治疗现状</a:t>
              </a:r>
              <a:endParaRPr lang="zh-CN" altLang="zh-CN" sz="2400" b="1" dirty="0">
                <a:solidFill>
                  <a:schemeClr val="tx1">
                    <a:lumMod val="75000"/>
                    <a:lumOff val="25000"/>
                  </a:schemeClr>
                </a:solidFill>
                <a:latin typeface="微软雅黑" panose="020B0503020204020204" charset="-122"/>
                <a:ea typeface="微软雅黑" panose="020B0503020204020204" charset="-122"/>
                <a:cs typeface="+mn-ea"/>
              </a:endParaRPr>
            </a:p>
          </p:txBody>
        </p:sp>
        <p:sp>
          <p:nvSpPr>
            <p:cNvPr id="4" name="文本框 3"/>
            <p:cNvSpPr txBox="1"/>
            <p:nvPr/>
          </p:nvSpPr>
          <p:spPr>
            <a:xfrm>
              <a:off x="4995306" y="4765962"/>
              <a:ext cx="6302751" cy="461665"/>
            </a:xfrm>
            <a:prstGeom prst="rect">
              <a:avLst/>
            </a:prstGeom>
            <a:noFill/>
          </p:spPr>
          <p:txBody>
            <a:bodyPr wrap="none" rtlCol="0">
              <a:spAutoFit/>
              <a:scene3d>
                <a:camera prst="orthographicFront"/>
                <a:lightRig rig="threePt" dir="t"/>
              </a:scene3d>
              <a:sp3d contourW="12700"/>
            </a:bodyPr>
            <a:lstStyle/>
            <a:p>
              <a:pPr>
                <a:spcBef>
                  <a:spcPts val="750"/>
                </a:spcBef>
              </a:pPr>
              <a:r>
                <a:rPr lang="zh-CN" altLang="en-US" sz="2400" b="1" dirty="0">
                  <a:solidFill>
                    <a:schemeClr val="tx1">
                      <a:lumMod val="75000"/>
                      <a:lumOff val="25000"/>
                    </a:schemeClr>
                  </a:solidFill>
                  <a:latin typeface="微软雅黑" panose="020B0503020204020204" charset="-122"/>
                  <a:ea typeface="微软雅黑" panose="020B0503020204020204" charset="-122"/>
                  <a:cs typeface="+mn-ea"/>
                </a:rPr>
                <a:t>特瑞普利单抗在晚期</a:t>
              </a:r>
              <a:r>
                <a:rPr lang="en-US" altLang="zh-CN" sz="2400" b="1" dirty="0">
                  <a:solidFill>
                    <a:schemeClr val="tx1">
                      <a:lumMod val="75000"/>
                      <a:lumOff val="25000"/>
                    </a:schemeClr>
                  </a:solidFill>
                  <a:latin typeface="微软雅黑" panose="020B0503020204020204" charset="-122"/>
                  <a:ea typeface="微软雅黑" panose="020B0503020204020204" charset="-122"/>
                  <a:cs typeface="+mn-ea"/>
                </a:rPr>
                <a:t>NSCLC</a:t>
              </a:r>
              <a:r>
                <a:rPr lang="zh-CN" altLang="en-US" sz="2400" b="1" dirty="0">
                  <a:solidFill>
                    <a:schemeClr val="tx1">
                      <a:lumMod val="75000"/>
                      <a:lumOff val="25000"/>
                    </a:schemeClr>
                  </a:solidFill>
                  <a:latin typeface="微软雅黑" panose="020B0503020204020204" charset="-122"/>
                  <a:ea typeface="微软雅黑" panose="020B0503020204020204" charset="-122"/>
                  <a:cs typeface="+mn-ea"/>
                </a:rPr>
                <a:t>的临床研究进展</a:t>
              </a:r>
              <a:endParaRPr lang="en-US" altLang="zh-CN" sz="2400" b="1" dirty="0">
                <a:solidFill>
                  <a:schemeClr val="tx1">
                    <a:lumMod val="75000"/>
                    <a:lumOff val="25000"/>
                  </a:schemeClr>
                </a:solidFill>
                <a:latin typeface="微软雅黑" panose="020B0503020204020204" charset="-122"/>
                <a:ea typeface="微软雅黑" panose="020B0503020204020204" charset="-122"/>
                <a:cs typeface="+mn-ea"/>
              </a:endParaRPr>
            </a:p>
          </p:txBody>
        </p:sp>
        <p:sp>
          <p:nvSpPr>
            <p:cNvPr id="11" name="文本框 10"/>
            <p:cNvSpPr txBox="1"/>
            <p:nvPr/>
          </p:nvSpPr>
          <p:spPr>
            <a:xfrm>
              <a:off x="4995306" y="3400733"/>
              <a:ext cx="4185761" cy="461665"/>
            </a:xfrm>
            <a:prstGeom prst="rect">
              <a:avLst/>
            </a:prstGeom>
            <a:noFill/>
          </p:spPr>
          <p:txBody>
            <a:bodyPr wrap="none" rtlCol="0">
              <a:spAutoFit/>
              <a:scene3d>
                <a:camera prst="orthographicFront"/>
                <a:lightRig rig="threePt" dir="t"/>
              </a:scene3d>
              <a:sp3d contourW="12700"/>
            </a:bodyPr>
            <a:lstStyle/>
            <a:p>
              <a:pPr>
                <a:spcBef>
                  <a:spcPts val="750"/>
                </a:spcBef>
              </a:pPr>
              <a:r>
                <a:rPr lang="zh-CN" altLang="en-US" sz="2400" b="1" dirty="0">
                  <a:solidFill>
                    <a:srgbClr val="005696"/>
                  </a:solidFill>
                  <a:latin typeface="微软雅黑" panose="020B0503020204020204" charset="-122"/>
                  <a:ea typeface="微软雅黑" panose="020B0503020204020204" charset="-122"/>
                  <a:cs typeface="+mn-ea"/>
                </a:rPr>
                <a:t>特瑞普利单抗独特的作用机制</a:t>
              </a:r>
              <a:endParaRPr lang="en-US" altLang="zh-CN" sz="2400" b="1" dirty="0">
                <a:solidFill>
                  <a:srgbClr val="005696"/>
                </a:solidFill>
                <a:latin typeface="微软雅黑" panose="020B0503020204020204" charset="-122"/>
                <a:ea typeface="微软雅黑" panose="020B0503020204020204" charset="-122"/>
                <a:cs typeface="+mn-ea"/>
              </a:endParaRPr>
            </a:p>
          </p:txBody>
        </p:sp>
        <p:sp>
          <p:nvSpPr>
            <p:cNvPr id="7" name="文本框 6"/>
            <p:cNvSpPr txBox="1"/>
            <p:nvPr/>
          </p:nvSpPr>
          <p:spPr>
            <a:xfrm>
              <a:off x="3834021" y="2045595"/>
              <a:ext cx="829074" cy="707886"/>
            </a:xfrm>
            <a:prstGeom prst="rect">
              <a:avLst/>
            </a:prstGeom>
            <a:noFill/>
          </p:spPr>
          <p:txBody>
            <a:bodyPr wrap="none" rtlCol="0">
              <a:spAutoFit/>
            </a:bodyPr>
            <a:lstStyle/>
            <a:p>
              <a:pPr algn="ctr"/>
              <a:r>
                <a:rPr lang="en-US" altLang="zh-CN" sz="4000" b="1" i="1" spc="50" dirty="0">
                  <a:ln w="9525" cmpd="sng">
                    <a:solidFill>
                      <a:schemeClr val="accent1"/>
                    </a:solidFill>
                    <a:prstDash val="solid"/>
                  </a:ln>
                  <a:solidFill>
                    <a:schemeClr val="bg1">
                      <a:lumMod val="95000"/>
                    </a:schemeClr>
                  </a:solidFill>
                  <a:effectLst>
                    <a:glow rad="38100">
                      <a:schemeClr val="accent1">
                        <a:alpha val="40000"/>
                      </a:schemeClr>
                    </a:glow>
                  </a:effectLst>
                  <a:latin typeface="微软雅黑" panose="020B0503020204020204" charset="-122"/>
                  <a:ea typeface="微软雅黑" panose="020B0503020204020204" charset="-122"/>
                </a:rPr>
                <a:t>01</a:t>
              </a:r>
              <a:endParaRPr lang="zh-CN" altLang="en-US" sz="4000" b="1" i="1" spc="50" dirty="0">
                <a:ln w="9525" cmpd="sng">
                  <a:solidFill>
                    <a:schemeClr val="accent1"/>
                  </a:solidFill>
                  <a:prstDash val="solid"/>
                </a:ln>
                <a:solidFill>
                  <a:schemeClr val="bg1">
                    <a:lumMod val="95000"/>
                  </a:schemeClr>
                </a:solidFill>
                <a:effectLst>
                  <a:glow rad="38100">
                    <a:schemeClr val="accent1">
                      <a:alpha val="40000"/>
                    </a:schemeClr>
                  </a:glow>
                </a:effectLst>
                <a:latin typeface="微软雅黑" panose="020B0503020204020204" charset="-122"/>
                <a:ea typeface="微软雅黑" panose="020B0503020204020204" charset="-122"/>
              </a:endParaRPr>
            </a:p>
          </p:txBody>
        </p:sp>
        <p:sp>
          <p:nvSpPr>
            <p:cNvPr id="16" name="文本框 15"/>
            <p:cNvSpPr txBox="1"/>
            <p:nvPr/>
          </p:nvSpPr>
          <p:spPr>
            <a:xfrm>
              <a:off x="3834021" y="3364743"/>
              <a:ext cx="829074" cy="707886"/>
            </a:xfrm>
            <a:prstGeom prst="rect">
              <a:avLst/>
            </a:prstGeom>
            <a:noFill/>
          </p:spPr>
          <p:txBody>
            <a:bodyPr wrap="none" rtlCol="0">
              <a:spAutoFit/>
            </a:bodyPr>
            <a:lstStyle/>
            <a:p>
              <a:pPr algn="ctr"/>
              <a:r>
                <a:rPr lang="en-US" altLang="zh-CN" sz="4000" b="1" i="1" spc="50" dirty="0">
                  <a:ln w="9525" cmpd="sng">
                    <a:solidFill>
                      <a:schemeClr val="accent1"/>
                    </a:solidFill>
                    <a:prstDash val="solid"/>
                  </a:ln>
                  <a:solidFill>
                    <a:schemeClr val="bg1">
                      <a:lumMod val="95000"/>
                    </a:schemeClr>
                  </a:solidFill>
                  <a:effectLst>
                    <a:glow rad="38100">
                      <a:schemeClr val="accent1">
                        <a:alpha val="40000"/>
                      </a:schemeClr>
                    </a:glow>
                  </a:effectLst>
                  <a:latin typeface="微软雅黑" panose="020B0503020204020204" charset="-122"/>
                  <a:ea typeface="微软雅黑" panose="020B0503020204020204" charset="-122"/>
                </a:rPr>
                <a:t>02</a:t>
              </a:r>
              <a:endParaRPr lang="zh-CN" altLang="en-US" sz="4000" b="1" i="1" spc="50" dirty="0">
                <a:ln w="9525" cmpd="sng">
                  <a:solidFill>
                    <a:schemeClr val="accent1"/>
                  </a:solidFill>
                  <a:prstDash val="solid"/>
                </a:ln>
                <a:solidFill>
                  <a:schemeClr val="bg1">
                    <a:lumMod val="95000"/>
                  </a:schemeClr>
                </a:solidFill>
                <a:effectLst>
                  <a:glow rad="38100">
                    <a:schemeClr val="accent1">
                      <a:alpha val="40000"/>
                    </a:schemeClr>
                  </a:glow>
                </a:effectLst>
                <a:latin typeface="微软雅黑" panose="020B0503020204020204" charset="-122"/>
                <a:ea typeface="微软雅黑" panose="020B0503020204020204" charset="-122"/>
              </a:endParaRPr>
            </a:p>
          </p:txBody>
        </p:sp>
        <p:sp>
          <p:nvSpPr>
            <p:cNvPr id="19" name="文本框 18"/>
            <p:cNvSpPr txBox="1"/>
            <p:nvPr/>
          </p:nvSpPr>
          <p:spPr>
            <a:xfrm>
              <a:off x="3834021" y="4683890"/>
              <a:ext cx="829074" cy="707886"/>
            </a:xfrm>
            <a:prstGeom prst="rect">
              <a:avLst/>
            </a:prstGeom>
            <a:noFill/>
          </p:spPr>
          <p:txBody>
            <a:bodyPr wrap="none" rtlCol="0">
              <a:spAutoFit/>
            </a:bodyPr>
            <a:lstStyle/>
            <a:p>
              <a:pPr algn="ctr"/>
              <a:r>
                <a:rPr lang="en-US" altLang="zh-CN" sz="4000" b="1" i="1" spc="50" dirty="0">
                  <a:ln w="9525" cmpd="sng">
                    <a:solidFill>
                      <a:schemeClr val="accent1"/>
                    </a:solidFill>
                    <a:prstDash val="solid"/>
                  </a:ln>
                  <a:solidFill>
                    <a:schemeClr val="bg1">
                      <a:lumMod val="95000"/>
                    </a:schemeClr>
                  </a:solidFill>
                  <a:effectLst>
                    <a:glow rad="38100">
                      <a:schemeClr val="accent1">
                        <a:alpha val="40000"/>
                      </a:schemeClr>
                    </a:glow>
                  </a:effectLst>
                  <a:latin typeface="微软雅黑" panose="020B0503020204020204" charset="-122"/>
                  <a:ea typeface="微软雅黑" panose="020B0503020204020204" charset="-122"/>
                </a:rPr>
                <a:t>03</a:t>
              </a:r>
              <a:endParaRPr lang="zh-CN" altLang="en-US" sz="4000" b="1" i="1" spc="50" dirty="0">
                <a:ln w="9525" cmpd="sng">
                  <a:solidFill>
                    <a:schemeClr val="accent1"/>
                  </a:solidFill>
                  <a:prstDash val="solid"/>
                </a:ln>
                <a:solidFill>
                  <a:schemeClr val="bg1">
                    <a:lumMod val="95000"/>
                  </a:schemeClr>
                </a:solidFill>
                <a:effectLst>
                  <a:glow rad="38100">
                    <a:schemeClr val="accent1">
                      <a:alpha val="40000"/>
                    </a:schemeClr>
                  </a:glow>
                </a:effectLst>
                <a:latin typeface="微软雅黑" panose="020B0503020204020204" charset="-122"/>
                <a:ea typeface="微软雅黑" panose="020B0503020204020204" charset="-122"/>
              </a:endParaRPr>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0" y="6287911"/>
            <a:ext cx="6395772"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5" name="组合 4"/>
          <p:cNvGrpSpPr/>
          <p:nvPr/>
        </p:nvGrpSpPr>
        <p:grpSpPr>
          <a:xfrm>
            <a:off x="488374" y="1682744"/>
            <a:ext cx="11101536" cy="4673989"/>
            <a:chOff x="439587" y="1682744"/>
            <a:chExt cx="11290740" cy="4933290"/>
          </a:xfrm>
        </p:grpSpPr>
        <p:sp>
          <p:nvSpPr>
            <p:cNvPr id="6" name="矩形 5"/>
            <p:cNvSpPr/>
            <p:nvPr/>
          </p:nvSpPr>
          <p:spPr>
            <a:xfrm>
              <a:off x="1145949" y="1702979"/>
              <a:ext cx="1643366" cy="321129"/>
            </a:xfrm>
            <a:prstGeom prst="rect">
              <a:avLst/>
            </a:prstGeom>
            <a:no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none" lIns="0" tIns="0" rIns="0" bIns="0" numCol="1" spcCol="0" rtlCol="0" fromWordArt="0" anchor="ctr" anchorCtr="0" forceAA="0" compatLnSpc="1">
              <a:spAutoFit/>
            </a:bodyPr>
            <a:lstStyle/>
            <a:p>
              <a:pPr marL="0" marR="0" lvl="0" indent="0" algn="ctr" defTabSz="608965" rtl="0" eaLnBrk="1" fontAlgn="auto" latinLnBrk="0" hangingPunct="1">
                <a:lnSpc>
                  <a:spcPct val="120000"/>
                </a:lnSpc>
                <a:spcBef>
                  <a:spcPts val="0"/>
                </a:spcBef>
                <a:spcAft>
                  <a:spcPts val="0"/>
                </a:spcAft>
                <a:buClrTx/>
                <a:buSzTx/>
                <a:buFontTx/>
                <a:buNone/>
                <a:defRPr/>
              </a:pPr>
              <a:r>
                <a:rPr kumimoji="0" lang="zh-CN" altLang="en-US" b="1" i="0" u="none" strike="noStrike" kern="1200" cap="none" spc="0" normalizeH="0" baseline="0" noProof="0" dirty="0">
                  <a:ln>
                    <a:noFill/>
                  </a:ln>
                  <a:solidFill>
                    <a:srgbClr val="005696"/>
                  </a:solidFill>
                  <a:effectLst/>
                  <a:uLnTx/>
                  <a:uFillTx/>
                  <a:latin typeface="微软雅黑" panose="020B0503020204020204" charset="-122"/>
                  <a:ea typeface="微软雅黑" panose="020B0503020204020204" charset="-122"/>
                  <a:cs typeface="+mn-cs"/>
                  <a:sym typeface="微软雅黑" panose="020B0503020204020204" charset="-122"/>
                </a:rPr>
                <a:t>独特的结合特点</a:t>
              </a:r>
              <a:endParaRPr kumimoji="0" lang="en-US" altLang="zh-CN" b="1" i="0" u="none" strike="noStrike" kern="1200" cap="none" spc="0" normalizeH="0" baseline="0" noProof="0" dirty="0">
                <a:ln>
                  <a:noFill/>
                </a:ln>
                <a:solidFill>
                  <a:srgbClr val="005696"/>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7" name="矩形 6"/>
            <p:cNvSpPr/>
            <p:nvPr/>
          </p:nvSpPr>
          <p:spPr>
            <a:xfrm>
              <a:off x="3506704" y="1682744"/>
              <a:ext cx="3432185" cy="408183"/>
            </a:xfrm>
            <a:prstGeom prst="rect">
              <a:avLst/>
            </a:prstGeom>
            <a:no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0" tIns="0" rIns="0" bIns="0" numCol="1" spcCol="0" rtlCol="0" fromWordArt="0" anchor="ctr" anchorCtr="0" forceAA="0" compatLnSpc="1">
              <a:noAutofit/>
            </a:bodyPr>
            <a:lstStyle/>
            <a:p>
              <a:pPr marL="0" marR="0" lvl="0" indent="0" algn="ctr" defTabSz="608965" rtl="0" eaLnBrk="1" fontAlgn="auto" latinLnBrk="0" hangingPunct="1">
                <a:lnSpc>
                  <a:spcPct val="120000"/>
                </a:lnSpc>
                <a:spcBef>
                  <a:spcPts val="1200"/>
                </a:spcBef>
                <a:spcAft>
                  <a:spcPts val="0"/>
                </a:spcAft>
                <a:buClrTx/>
                <a:buSzTx/>
                <a:buFontTx/>
                <a:buNone/>
                <a:defRPr/>
              </a:pPr>
              <a:r>
                <a:rPr kumimoji="0" lang="zh-CN" altLang="en-US" b="1" i="0" u="none" strike="noStrike" kern="1200" cap="none" spc="0" normalizeH="0" baseline="0" noProof="0" dirty="0">
                  <a:ln>
                    <a:noFill/>
                  </a:ln>
                  <a:solidFill>
                    <a:srgbClr val="005696"/>
                  </a:solidFill>
                  <a:effectLst/>
                  <a:uLnTx/>
                  <a:uFillTx/>
                  <a:latin typeface="微软雅黑" panose="020B0503020204020204" charset="-122"/>
                  <a:ea typeface="微软雅黑" panose="020B0503020204020204" charset="-122"/>
                  <a:cs typeface="+mn-cs"/>
                  <a:sym typeface="微软雅黑" panose="020B0503020204020204" charset="-122"/>
                </a:rPr>
                <a:t>高亲和力</a:t>
              </a:r>
              <a:endParaRPr kumimoji="0" lang="en-US" altLang="zh-CN" b="1" i="0" u="none" strike="noStrike" kern="1200" cap="none" spc="0" normalizeH="0" baseline="0" noProof="0" dirty="0">
                <a:ln>
                  <a:noFill/>
                </a:ln>
                <a:solidFill>
                  <a:srgbClr val="005696"/>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8" name="矩形 7"/>
            <p:cNvSpPr/>
            <p:nvPr/>
          </p:nvSpPr>
          <p:spPr>
            <a:xfrm>
              <a:off x="3844169" y="2171965"/>
              <a:ext cx="2757255" cy="1783245"/>
            </a:xfrm>
            <a:prstGeom prst="rect">
              <a:avLst/>
            </a:prstGeom>
          </p:spPr>
          <p:txBody>
            <a:bodyPr wrap="square" lIns="0" tIns="0" rIns="0" bIns="0">
              <a:spAutoFit/>
            </a:bodyPr>
            <a:lstStyle/>
            <a:p>
              <a:pPr marL="228600" marR="0" lvl="0" indent="-228600" algn="just" defTabSz="609600" rtl="0" eaLnBrk="1" fontAlgn="auto" latinLnBrk="0" hangingPunct="1">
                <a:lnSpc>
                  <a:spcPct val="150000"/>
                </a:lnSpc>
                <a:spcBef>
                  <a:spcPts val="0"/>
                </a:spcBef>
                <a:spcAft>
                  <a:spcPts val="0"/>
                </a:spcAft>
                <a:buClr>
                  <a:srgbClr val="005696"/>
                </a:buClr>
                <a:buSzTx/>
                <a:buFont typeface="Arial" panose="020B0604020202020204" pitchFamily="34" charset="0"/>
                <a:buChar char="•"/>
                <a:defRPr/>
              </a:pPr>
              <a:r>
                <a:rPr kumimoji="0" lang="zh-CN" altLang="en-US"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以</a:t>
              </a:r>
              <a:r>
                <a:rPr kumimoji="0" lang="en-US" altLang="zh-CN" sz="1100" b="0" i="0" u="none" strike="noStrike" kern="1200" cap="none" spc="0" normalizeH="0" baseline="0" noProof="0" dirty="0" err="1">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Biacore</a:t>
              </a:r>
              <a:r>
                <a:rPr kumimoji="0" lang="en-US" altLang="zh-CN"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 T200</a:t>
              </a:r>
              <a:r>
                <a:rPr kumimoji="0" lang="zh-CN" altLang="en-US"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测定的</a:t>
              </a:r>
              <a:r>
                <a:rPr kumimoji="0" lang="en-US" altLang="zh-CN"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JS001</a:t>
              </a:r>
              <a:r>
                <a:rPr kumimoji="0" lang="zh-CN" altLang="en-US"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对</a:t>
              </a:r>
              <a:r>
                <a:rPr kumimoji="0" lang="en-US" altLang="zh-CN"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PD-1</a:t>
              </a:r>
              <a:r>
                <a:rPr kumimoji="0" lang="zh-CN" altLang="en-US"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的结合亲和力约为</a:t>
              </a:r>
              <a:r>
                <a:rPr kumimoji="0" lang="en-US" altLang="zh-CN"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0.3nm</a:t>
              </a:r>
              <a:endParaRPr kumimoji="0" lang="en-US" altLang="zh-CN"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endParaRPr>
            </a:p>
            <a:p>
              <a:pPr marL="228600" marR="0" lvl="0" indent="-228600" algn="just" defTabSz="609600" rtl="0" eaLnBrk="1" fontAlgn="auto" latinLnBrk="0" hangingPunct="1">
                <a:lnSpc>
                  <a:spcPct val="150000"/>
                </a:lnSpc>
                <a:spcBef>
                  <a:spcPts val="1200"/>
                </a:spcBef>
                <a:spcAft>
                  <a:spcPts val="0"/>
                </a:spcAft>
                <a:buClr>
                  <a:srgbClr val="005696"/>
                </a:buClr>
                <a:buSzTx/>
                <a:buFont typeface="Arial" panose="020B0604020202020204" pitchFamily="34" charset="0"/>
                <a:buChar char="•"/>
                <a:defRPr/>
              </a:pPr>
              <a:r>
                <a:rPr kumimoji="0" lang="zh-CN" altLang="en-US"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结果显示</a:t>
              </a:r>
              <a:r>
                <a:rPr kumimoji="0" lang="en-US" altLang="zh-CN"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JS001</a:t>
              </a:r>
              <a:r>
                <a:rPr kumimoji="0" lang="zh-CN" altLang="en-US"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具有高结合亲和力，这使其能够牢固地结合其特异抗原</a:t>
              </a:r>
              <a:r>
                <a:rPr kumimoji="0" lang="en-US" altLang="zh-CN"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PD-1</a:t>
              </a:r>
              <a:r>
                <a:rPr kumimoji="0" lang="zh-CN" altLang="en-US"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受体，并更好地与</a:t>
              </a:r>
              <a:r>
                <a:rPr kumimoji="0" lang="en-US" altLang="zh-CN"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PD-L1</a:t>
              </a:r>
              <a:r>
                <a:rPr kumimoji="0" lang="zh-CN" altLang="en-US"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和</a:t>
              </a:r>
              <a:r>
                <a:rPr kumimoji="0" lang="en-US" altLang="zh-CN"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PD-L2</a:t>
              </a:r>
              <a:r>
                <a:rPr kumimoji="0" lang="zh-CN" altLang="en-US"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在肿瘤细胞上的结合竞争</a:t>
              </a:r>
              <a:endParaRPr kumimoji="0" lang="zh-CN" altLang="en-US"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9" name="矩形 8"/>
            <p:cNvSpPr/>
            <p:nvPr/>
          </p:nvSpPr>
          <p:spPr>
            <a:xfrm>
              <a:off x="7613405" y="1682744"/>
              <a:ext cx="3432185" cy="408183"/>
            </a:xfrm>
            <a:prstGeom prst="rect">
              <a:avLst/>
            </a:prstGeom>
            <a:no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0" tIns="0" rIns="0" bIns="0" numCol="1" spcCol="0" rtlCol="0" fromWordArt="0" anchor="ctr" anchorCtr="0" forceAA="0" compatLnSpc="1">
              <a:noAutofit/>
            </a:bodyPr>
            <a:lstStyle/>
            <a:p>
              <a:pPr marL="0" marR="0" lvl="0" indent="0" algn="ctr" defTabSz="608965" rtl="0" eaLnBrk="1" fontAlgn="auto" latinLnBrk="0" hangingPunct="1">
                <a:lnSpc>
                  <a:spcPct val="120000"/>
                </a:lnSpc>
                <a:spcBef>
                  <a:spcPts val="0"/>
                </a:spcBef>
                <a:spcAft>
                  <a:spcPts val="0"/>
                </a:spcAft>
                <a:buClrTx/>
                <a:buSzTx/>
                <a:buFontTx/>
                <a:buNone/>
                <a:defRPr/>
              </a:pPr>
              <a:r>
                <a:rPr kumimoji="0" lang="zh-CN" altLang="en-US" b="1" i="0" u="none" strike="noStrike" kern="1200" cap="none" spc="0" normalizeH="0" baseline="0" noProof="0" dirty="0">
                  <a:ln>
                    <a:noFill/>
                  </a:ln>
                  <a:solidFill>
                    <a:srgbClr val="005696"/>
                  </a:solidFill>
                  <a:effectLst/>
                  <a:uLnTx/>
                  <a:uFillTx/>
                  <a:latin typeface="微软雅黑" panose="020B0503020204020204" charset="-122"/>
                  <a:ea typeface="微软雅黑" panose="020B0503020204020204" charset="-122"/>
                  <a:cs typeface="+mn-cs"/>
                  <a:sym typeface="微软雅黑" panose="020B0503020204020204" charset="-122"/>
                </a:rPr>
                <a:t>强劲诱导</a:t>
              </a:r>
              <a:r>
                <a:rPr kumimoji="0" lang="en-US" altLang="zh-CN" b="1" i="0" u="none" strike="noStrike" kern="1200" cap="none" spc="0" normalizeH="0" baseline="0" noProof="0" dirty="0">
                  <a:ln>
                    <a:noFill/>
                  </a:ln>
                  <a:solidFill>
                    <a:srgbClr val="005696"/>
                  </a:solidFill>
                  <a:effectLst/>
                  <a:uLnTx/>
                  <a:uFillTx/>
                  <a:latin typeface="微软雅黑" panose="020B0503020204020204" charset="-122"/>
                  <a:ea typeface="微软雅黑" panose="020B0503020204020204" charset="-122"/>
                  <a:cs typeface="+mn-cs"/>
                  <a:sym typeface="微软雅黑" panose="020B0503020204020204" charset="-122"/>
                </a:rPr>
                <a:t>PD-1</a:t>
              </a:r>
              <a:r>
                <a:rPr kumimoji="0" lang="zh-CN" altLang="en-US" b="1" i="0" u="none" strike="noStrike" kern="1200" cap="none" spc="0" normalizeH="0" baseline="0" noProof="0" dirty="0">
                  <a:ln>
                    <a:noFill/>
                  </a:ln>
                  <a:solidFill>
                    <a:srgbClr val="005696"/>
                  </a:solidFill>
                  <a:effectLst/>
                  <a:uLnTx/>
                  <a:uFillTx/>
                  <a:latin typeface="微软雅黑" panose="020B0503020204020204" charset="-122"/>
                  <a:ea typeface="微软雅黑" panose="020B0503020204020204" charset="-122"/>
                  <a:cs typeface="+mn-cs"/>
                  <a:sym typeface="微软雅黑" panose="020B0503020204020204" charset="-122"/>
                </a:rPr>
                <a:t>受体内吞</a:t>
              </a:r>
              <a:r>
                <a:rPr kumimoji="0" lang="zh-CN" altLang="en-US" b="1" i="0" u="none" strike="noStrike" kern="1200" cap="none" spc="0" normalizeH="0" baseline="30000" noProof="0" dirty="0">
                  <a:ln>
                    <a:noFill/>
                  </a:ln>
                  <a:solidFill>
                    <a:srgbClr val="005696"/>
                  </a:solidFill>
                  <a:effectLst/>
                  <a:uLnTx/>
                  <a:uFillTx/>
                  <a:latin typeface="微软雅黑" panose="020B0503020204020204" charset="-122"/>
                  <a:ea typeface="微软雅黑" panose="020B0503020204020204" charset="-122"/>
                  <a:cs typeface="+mn-cs"/>
                  <a:sym typeface="微软雅黑" panose="020B0503020204020204" charset="-122"/>
                </a:rPr>
                <a:t>*</a:t>
              </a:r>
              <a:endParaRPr kumimoji="0" lang="zh-CN" altLang="en-US" b="1" i="0" u="none" strike="noStrike" kern="1200" cap="none" spc="0" normalizeH="0" baseline="30000" noProof="0" dirty="0">
                <a:ln>
                  <a:noFill/>
                </a:ln>
                <a:solidFill>
                  <a:srgbClr val="005696"/>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10" name="矩形 9"/>
            <p:cNvSpPr/>
            <p:nvPr/>
          </p:nvSpPr>
          <p:spPr>
            <a:xfrm>
              <a:off x="587287" y="2167336"/>
              <a:ext cx="2760687" cy="2306444"/>
            </a:xfrm>
            <a:prstGeom prst="rect">
              <a:avLst/>
            </a:prstGeom>
          </p:spPr>
          <p:txBody>
            <a:bodyPr wrap="square" lIns="0" tIns="0" rIns="0" bIns="0">
              <a:spAutoFit/>
            </a:bodyPr>
            <a:lstStyle/>
            <a:p>
              <a:pPr marL="228600" marR="0" lvl="0" indent="-228600" algn="just" defTabSz="609600" rtl="0" eaLnBrk="1" fontAlgn="auto" latinLnBrk="0" hangingPunct="1">
                <a:lnSpc>
                  <a:spcPct val="150000"/>
                </a:lnSpc>
                <a:spcBef>
                  <a:spcPts val="0"/>
                </a:spcBef>
                <a:spcAft>
                  <a:spcPts val="0"/>
                </a:spcAft>
                <a:buClr>
                  <a:srgbClr val="005696"/>
                </a:buClr>
                <a:buSzTx/>
                <a:buFont typeface="Arial" panose="020B0604020202020204" pitchFamily="34" charset="0"/>
                <a:buChar char="•"/>
                <a:defRPr/>
              </a:pPr>
              <a:r>
                <a:rPr kumimoji="0" lang="zh-CN" altLang="en-US"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全新</a:t>
              </a:r>
              <a:r>
                <a:rPr kumimoji="0" lang="en-US" altLang="zh-CN"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CDR</a:t>
              </a:r>
              <a:r>
                <a:rPr kumimoji="0" lang="zh-CN" altLang="en-US"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序列，独特结合位点，主要结合</a:t>
              </a:r>
              <a:r>
                <a:rPr kumimoji="0" lang="en-US" altLang="zh-CN"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PD-1FG</a:t>
              </a:r>
              <a:r>
                <a:rPr kumimoji="0" lang="zh-CN" altLang="en-US"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环</a:t>
              </a:r>
              <a:endParaRPr kumimoji="0" lang="en-US" altLang="zh-CN"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endParaRPr>
            </a:p>
            <a:p>
              <a:pPr marL="228600" marR="0" lvl="0" indent="-228600" algn="just" defTabSz="609600" rtl="0" eaLnBrk="1" fontAlgn="auto" latinLnBrk="0" hangingPunct="1">
                <a:lnSpc>
                  <a:spcPct val="150000"/>
                </a:lnSpc>
                <a:spcBef>
                  <a:spcPts val="1200"/>
                </a:spcBef>
                <a:spcAft>
                  <a:spcPts val="0"/>
                </a:spcAft>
                <a:buClr>
                  <a:srgbClr val="005696"/>
                </a:buClr>
                <a:buSzTx/>
                <a:buFont typeface="Arial" panose="020B0604020202020204" pitchFamily="34" charset="0"/>
                <a:buChar char="•"/>
                <a:defRPr/>
              </a:pPr>
              <a:r>
                <a:rPr kumimoji="0" lang="zh-CN" altLang="en-US"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完全自主知识产权：特瑞普利单抗属于</a:t>
              </a:r>
              <a:r>
                <a:rPr kumimoji="0" lang="en-US" altLang="zh-CN"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IgG4/Kappa</a:t>
              </a:r>
              <a:r>
                <a:rPr kumimoji="0" lang="zh-CN" altLang="en-US"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亚型，已获中国专利授权（授权号为</a:t>
              </a:r>
              <a:r>
                <a:rPr kumimoji="0" lang="en-US" altLang="zh-CN"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CN104250302B</a:t>
              </a:r>
              <a:r>
                <a:rPr kumimoji="0" lang="zh-CN" altLang="en-US"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a:t>
              </a:r>
              <a:r>
                <a:rPr kumimoji="0" lang="en-US" altLang="zh-CN"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PCT</a:t>
              </a:r>
              <a:r>
                <a:rPr kumimoji="0" lang="zh-CN" altLang="en-US"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专利公开号</a:t>
              </a:r>
              <a:r>
                <a:rPr kumimoji="0" lang="en-US" altLang="zh-CN"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WO2014/206107A1</a:t>
              </a:r>
              <a:r>
                <a:rPr kumimoji="0" lang="zh-CN" altLang="en-US"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a:t>
              </a:r>
              <a:endParaRPr kumimoji="0" lang="zh-CN" altLang="en-US"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endParaRPr>
            </a:p>
            <a:p>
              <a:pPr marL="228600" marR="0" lvl="0" indent="-228600" algn="just" defTabSz="609600" rtl="0" eaLnBrk="1" fontAlgn="auto" latinLnBrk="0" hangingPunct="1">
                <a:lnSpc>
                  <a:spcPct val="150000"/>
                </a:lnSpc>
                <a:spcBef>
                  <a:spcPts val="0"/>
                </a:spcBef>
                <a:spcAft>
                  <a:spcPts val="0"/>
                </a:spcAft>
                <a:buClr>
                  <a:srgbClr val="005696"/>
                </a:buClr>
                <a:buSzTx/>
                <a:buFont typeface="Arial" panose="020B0604020202020204" pitchFamily="34" charset="0"/>
                <a:buChar char="•"/>
                <a:defRPr/>
              </a:pPr>
              <a:endParaRPr kumimoji="0" lang="zh-CN" altLang="en-US"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endParaRPr>
            </a:p>
            <a:p>
              <a:pPr marL="228600" marR="0" lvl="0" indent="-228600" algn="just" defTabSz="609600" rtl="0" eaLnBrk="1" fontAlgn="auto" latinLnBrk="0" hangingPunct="1">
                <a:lnSpc>
                  <a:spcPct val="150000"/>
                </a:lnSpc>
                <a:spcBef>
                  <a:spcPts val="0"/>
                </a:spcBef>
                <a:spcAft>
                  <a:spcPts val="0"/>
                </a:spcAft>
                <a:buClr>
                  <a:srgbClr val="005696"/>
                </a:buClr>
                <a:buSzTx/>
                <a:buFont typeface="Wingdings" panose="05000000000000000000" pitchFamily="2" charset="2"/>
                <a:buChar char="l"/>
                <a:defRPr/>
              </a:pPr>
              <a:endParaRPr kumimoji="0" lang="zh-CN" altLang="en-US"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endParaRPr>
            </a:p>
          </p:txBody>
        </p:sp>
        <p:grpSp>
          <p:nvGrpSpPr>
            <p:cNvPr id="11" name="组合 10"/>
            <p:cNvGrpSpPr/>
            <p:nvPr/>
          </p:nvGrpSpPr>
          <p:grpSpPr>
            <a:xfrm>
              <a:off x="553764" y="4224341"/>
              <a:ext cx="2830320" cy="2020942"/>
              <a:chOff x="2754709" y="1706969"/>
              <a:chExt cx="2830320" cy="2020942"/>
            </a:xfrm>
          </p:grpSpPr>
          <p:pic>
            <p:nvPicPr>
              <p:cNvPr id="21" name="图片 20"/>
              <p:cNvPicPr>
                <a:picLocks noChangeAspect="1"/>
              </p:cNvPicPr>
              <p:nvPr/>
            </p:nvPicPr>
            <p:blipFill>
              <a:blip r:embed="rId1"/>
              <a:stretch>
                <a:fillRect/>
              </a:stretch>
            </p:blipFill>
            <p:spPr>
              <a:xfrm>
                <a:off x="3176439" y="1813314"/>
                <a:ext cx="2102059" cy="1914597"/>
              </a:xfrm>
              <a:prstGeom prst="rect">
                <a:avLst/>
              </a:prstGeom>
            </p:spPr>
          </p:pic>
          <p:sp>
            <p:nvSpPr>
              <p:cNvPr id="22" name="矩形 21"/>
              <p:cNvSpPr/>
              <p:nvPr/>
            </p:nvSpPr>
            <p:spPr>
              <a:xfrm>
                <a:off x="4897512" y="2095711"/>
                <a:ext cx="687517" cy="211154"/>
              </a:xfrm>
              <a:prstGeom prst="rect">
                <a:avLst/>
              </a:prstGeom>
            </p:spPr>
            <p:txBody>
              <a:bodyPr wrap="none">
                <a:spAutoFit/>
              </a:bodyPr>
              <a:lstStyle/>
              <a:p>
                <a:pPr marL="0" marR="0" lvl="0" indent="0" algn="l" defTabSz="608965"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Arial" panose="020B0604020202020204" pitchFamily="34" charset="0"/>
                    <a:sym typeface="微软雅黑" panose="020B0503020204020204" charset="-122"/>
                  </a:rPr>
                  <a:t>C’D loop</a:t>
                </a:r>
                <a:endParaRPr kumimoji="0" lang="zh-CN" altLang="en-US" sz="7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Arial" panose="020B0604020202020204" pitchFamily="34" charset="0"/>
                  <a:sym typeface="微软雅黑" panose="020B0503020204020204" charset="-122"/>
                </a:endParaRPr>
              </a:p>
            </p:txBody>
          </p:sp>
          <p:sp>
            <p:nvSpPr>
              <p:cNvPr id="23" name="矩形 22"/>
              <p:cNvSpPr/>
              <p:nvPr/>
            </p:nvSpPr>
            <p:spPr>
              <a:xfrm>
                <a:off x="3942378" y="1706969"/>
                <a:ext cx="949378" cy="211154"/>
              </a:xfrm>
              <a:prstGeom prst="rect">
                <a:avLst/>
              </a:prstGeom>
            </p:spPr>
            <p:txBody>
              <a:bodyPr wrap="none">
                <a:spAutoFit/>
              </a:bodyPr>
              <a:lstStyle/>
              <a:p>
                <a:pPr marL="0" marR="0" lvl="0" indent="0" algn="l" defTabSz="608965" rtl="0" eaLnBrk="1" fontAlgn="auto" latinLnBrk="0" hangingPunct="1">
                  <a:lnSpc>
                    <a:spcPct val="10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Arial" panose="020B0604020202020204" pitchFamily="34" charset="0"/>
                    <a:sym typeface="微软雅黑" panose="020B0503020204020204" charset="-122"/>
                  </a:rPr>
                  <a:t>N terminal loop</a:t>
                </a:r>
                <a:endParaRPr kumimoji="0" lang="zh-CN" altLang="en-US" sz="7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Arial" panose="020B0604020202020204" pitchFamily="34" charset="0"/>
                  <a:sym typeface="微软雅黑" panose="020B0503020204020204" charset="-122"/>
                </a:endParaRPr>
              </a:p>
            </p:txBody>
          </p:sp>
          <p:sp>
            <p:nvSpPr>
              <p:cNvPr id="24" name="矩形 23"/>
              <p:cNvSpPr/>
              <p:nvPr/>
            </p:nvSpPr>
            <p:spPr>
              <a:xfrm>
                <a:off x="2754709" y="2154996"/>
                <a:ext cx="704403" cy="417503"/>
              </a:xfrm>
              <a:prstGeom prst="rect">
                <a:avLst/>
              </a:prstGeom>
            </p:spPr>
            <p:txBody>
              <a:bodyPr wrap="square">
                <a:spAutoFit/>
              </a:bodyPr>
              <a:lstStyle/>
              <a:p>
                <a:pPr marL="0" marR="0" lvl="0" indent="0" algn="l" defTabSz="608965" rtl="0" eaLnBrk="1" fontAlgn="auto" latinLnBrk="0" hangingPunct="1">
                  <a:lnSpc>
                    <a:spcPct val="150000"/>
                  </a:lnSpc>
                  <a:spcBef>
                    <a:spcPts val="0"/>
                  </a:spcBef>
                  <a:spcAft>
                    <a:spcPts val="0"/>
                  </a:spcAft>
                  <a:buClrTx/>
                  <a:buSzTx/>
                  <a:buFontTx/>
                  <a:buNone/>
                  <a:defRPr/>
                </a:pPr>
                <a:r>
                  <a:rPr kumimoji="0" lang="en-US" altLang="zh-CN" sz="7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Arial" panose="020B0604020202020204" pitchFamily="34" charset="0"/>
                    <a:sym typeface="微软雅黑" panose="020B0503020204020204" charset="-122"/>
                  </a:rPr>
                  <a:t>PD-1FG loop</a:t>
                </a:r>
                <a:endParaRPr kumimoji="0" lang="en-US" altLang="zh-CN" sz="7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Arial" panose="020B0604020202020204" pitchFamily="34" charset="0"/>
                  <a:sym typeface="微软雅黑" panose="020B0503020204020204" charset="-122"/>
                </a:endParaRPr>
              </a:p>
            </p:txBody>
          </p:sp>
        </p:grpSp>
        <p:sp>
          <p:nvSpPr>
            <p:cNvPr id="12" name="矩形 11"/>
            <p:cNvSpPr/>
            <p:nvPr/>
          </p:nvSpPr>
          <p:spPr>
            <a:xfrm>
              <a:off x="7212823" y="2172461"/>
              <a:ext cx="4360069" cy="1770439"/>
            </a:xfrm>
            <a:prstGeom prst="rect">
              <a:avLst/>
            </a:prstGeom>
          </p:spPr>
          <p:txBody>
            <a:bodyPr wrap="square" lIns="0" tIns="0" rIns="0" bIns="0">
              <a:spAutoFit/>
            </a:bodyPr>
            <a:lstStyle/>
            <a:p>
              <a:pPr marL="228600" marR="0" lvl="0" indent="-228600" algn="just" defTabSz="609600" rtl="0" eaLnBrk="1" fontAlgn="auto" latinLnBrk="0" hangingPunct="1">
                <a:lnSpc>
                  <a:spcPct val="150000"/>
                </a:lnSpc>
                <a:spcBef>
                  <a:spcPts val="0"/>
                </a:spcBef>
                <a:spcAft>
                  <a:spcPts val="0"/>
                </a:spcAft>
                <a:buClr>
                  <a:srgbClr val="005696"/>
                </a:buClr>
                <a:buSzTx/>
                <a:buFont typeface="Arial" panose="020B0604020202020204" pitchFamily="34" charset="0"/>
                <a:buChar char="•"/>
                <a:defRPr/>
              </a:pPr>
              <a:r>
                <a:rPr kumimoji="0" lang="en-US" altLang="zh-CN"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JS001</a:t>
              </a:r>
              <a:r>
                <a:rPr kumimoji="0" lang="zh-CN" altLang="en-US"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结合其特异抗原</a:t>
              </a:r>
              <a:r>
                <a:rPr kumimoji="0" lang="en-US" altLang="zh-CN"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PD-1</a:t>
              </a:r>
              <a:r>
                <a:rPr kumimoji="0" lang="zh-CN" altLang="en-US"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受体后，阻断</a:t>
              </a:r>
              <a:r>
                <a:rPr kumimoji="0" lang="en-US" altLang="zh-CN"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PD-1</a:t>
              </a:r>
              <a:r>
                <a:rPr kumimoji="0" lang="zh-CN" altLang="en-US"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和其配体的相互作用，同时诱导</a:t>
              </a:r>
              <a:r>
                <a:rPr kumimoji="0" lang="en-US" altLang="zh-CN"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PD-1</a:t>
              </a:r>
              <a:r>
                <a:rPr kumimoji="0" lang="zh-CN" altLang="en-US"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受体的内吞和降低</a:t>
              </a:r>
              <a:r>
                <a:rPr kumimoji="0" lang="en-US" altLang="zh-CN"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PD-1</a:t>
              </a:r>
              <a:r>
                <a:rPr kumimoji="0" lang="zh-CN" altLang="en-US"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在细胞膜表面的表达</a:t>
              </a:r>
              <a:endParaRPr kumimoji="0" lang="zh-CN" altLang="en-US"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endParaRPr>
            </a:p>
            <a:p>
              <a:pPr marL="228600" marR="0" lvl="0" indent="-228600" algn="just" defTabSz="609600" rtl="0" eaLnBrk="1" fontAlgn="auto" latinLnBrk="0" hangingPunct="1">
                <a:lnSpc>
                  <a:spcPct val="150000"/>
                </a:lnSpc>
                <a:spcBef>
                  <a:spcPts val="1200"/>
                </a:spcBef>
                <a:spcAft>
                  <a:spcPts val="0"/>
                </a:spcAft>
                <a:buClr>
                  <a:srgbClr val="005696"/>
                </a:buClr>
                <a:buSzTx/>
                <a:buFont typeface="Arial" panose="020B0604020202020204" pitchFamily="34" charset="0"/>
                <a:buChar char="•"/>
                <a:defRPr/>
              </a:pPr>
              <a:r>
                <a:rPr kumimoji="0" lang="zh-CN" altLang="en-US"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应用与特瑞普利单抗非竞争性的抗</a:t>
              </a:r>
              <a:r>
                <a:rPr kumimoji="0" lang="en-US" altLang="zh-CN"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PD-1</a:t>
              </a:r>
              <a:r>
                <a:rPr kumimoji="0" lang="zh-CN" altLang="en-US"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单克隆抗体（克隆</a:t>
              </a:r>
              <a:r>
                <a:rPr kumimoji="0" lang="en-US" altLang="zh-CN"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MIH4</a:t>
              </a:r>
              <a:r>
                <a:rPr kumimoji="0" lang="zh-CN" altLang="en-US"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）进行同步染色，显示在</a:t>
              </a:r>
              <a:r>
                <a:rPr kumimoji="0" lang="en-US" altLang="zh-CN"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JS001</a:t>
              </a:r>
              <a:r>
                <a:rPr kumimoji="0" lang="zh-CN" altLang="en-US"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内吞的同时细胞表面</a:t>
              </a:r>
              <a:r>
                <a:rPr kumimoji="0" lang="en-US" altLang="zh-CN"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PD-1</a:t>
              </a:r>
              <a:r>
                <a:rPr kumimoji="0" lang="zh-CN" altLang="en-US"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表达也有所下降。</a:t>
              </a:r>
              <a:r>
                <a:rPr kumimoji="0" lang="en-US" altLang="zh-CN"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PD-1</a:t>
              </a:r>
              <a:r>
                <a:rPr kumimoji="0" lang="zh-CN" altLang="en-US"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表达的降低可以改善</a:t>
              </a:r>
              <a:r>
                <a:rPr kumimoji="0" lang="en-US" altLang="zh-CN"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T</a:t>
              </a:r>
              <a:r>
                <a:rPr kumimoji="0" lang="zh-CN" altLang="en-US"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细胞对抗原的反应活性。这一机制不依赖于</a:t>
              </a:r>
              <a:r>
                <a:rPr kumimoji="0" lang="en-US" altLang="zh-CN"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PD-1</a:t>
              </a:r>
              <a:r>
                <a:rPr kumimoji="0" lang="zh-CN" altLang="en-US"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配体（</a:t>
              </a:r>
              <a:r>
                <a:rPr kumimoji="0" lang="en-US" altLang="zh-CN"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PD-L1)</a:t>
              </a:r>
              <a:r>
                <a:rPr kumimoji="0" lang="zh-CN" altLang="en-US"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rPr>
                <a:t>表达</a:t>
              </a:r>
              <a:endParaRPr kumimoji="0" lang="zh-CN" altLang="en-US" sz="1100" b="0" i="0" u="none" strike="noStrike" kern="1200" cap="none" spc="0" normalizeH="0" baseline="0" noProof="0" dirty="0">
                <a:ln>
                  <a:noFill/>
                </a:ln>
                <a:solidFill>
                  <a:srgbClr val="0C0C0C"/>
                </a:solidFill>
                <a:effectLst/>
                <a:uLnTx/>
                <a:uFillTx/>
                <a:latin typeface="微软雅黑" panose="020B0503020204020204" charset="-122"/>
                <a:ea typeface="微软雅黑" panose="020B0503020204020204" charset="-122"/>
                <a:cs typeface="+mn-cs"/>
                <a:sym typeface="微软雅黑" panose="020B0503020204020204" charset="-122"/>
              </a:endParaRPr>
            </a:p>
          </p:txBody>
        </p:sp>
        <p:pic>
          <p:nvPicPr>
            <p:cNvPr id="13" name="Picture 3"/>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43768" y="4129392"/>
              <a:ext cx="2290046" cy="1050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4"/>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43768" y="5369012"/>
              <a:ext cx="2290046" cy="1050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5" name="组合 14"/>
            <p:cNvGrpSpPr/>
            <p:nvPr/>
          </p:nvGrpSpPr>
          <p:grpSpPr>
            <a:xfrm>
              <a:off x="7326740" y="4452311"/>
              <a:ext cx="1667002" cy="1644514"/>
              <a:chOff x="6340960" y="3737083"/>
              <a:chExt cx="1667002" cy="1644514"/>
            </a:xfrm>
          </p:grpSpPr>
          <p:sp>
            <p:nvSpPr>
              <p:cNvPr id="19" name="矩形 18"/>
              <p:cNvSpPr/>
              <p:nvPr/>
            </p:nvSpPr>
            <p:spPr>
              <a:xfrm>
                <a:off x="6340960" y="3737083"/>
                <a:ext cx="1667002" cy="404895"/>
              </a:xfrm>
              <a:prstGeom prst="rect">
                <a:avLst/>
              </a:prstGeom>
            </p:spPr>
            <p:txBody>
              <a:bodyPr wrap="square" lIns="0" tIns="0" rIns="0" bIns="0" anchor="ctr">
                <a:noAutofit/>
              </a:bodyPr>
              <a:lstStyle/>
              <a:p>
                <a:pPr marL="0" marR="0" lvl="0" indent="0" algn="ctr" defTabSz="608965"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005696"/>
                    </a:solidFill>
                    <a:effectLst/>
                    <a:uLnTx/>
                    <a:uFillTx/>
                    <a:latin typeface="微软雅黑" panose="020B0503020204020204" charset="-122"/>
                    <a:ea typeface="微软雅黑" panose="020B0503020204020204" charset="-122"/>
                    <a:cs typeface="+mn-cs"/>
                    <a:sym typeface="微软雅黑" panose="020B0503020204020204" charset="-122"/>
                  </a:rPr>
                  <a:t>免疫荧光染色结果</a:t>
                </a:r>
                <a:endParaRPr kumimoji="0" lang="zh-CN" altLang="en-US" sz="1200" b="0" i="0" u="none" strike="noStrike" kern="1200" cap="none" spc="0" normalizeH="0" baseline="0" noProof="0" dirty="0">
                  <a:ln>
                    <a:noFill/>
                  </a:ln>
                  <a:solidFill>
                    <a:srgbClr val="005696"/>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20" name="矩形 19"/>
              <p:cNvSpPr/>
              <p:nvPr/>
            </p:nvSpPr>
            <p:spPr>
              <a:xfrm>
                <a:off x="6340960" y="4976702"/>
                <a:ext cx="1667002" cy="404895"/>
              </a:xfrm>
              <a:prstGeom prst="rect">
                <a:avLst/>
              </a:prstGeom>
            </p:spPr>
            <p:txBody>
              <a:bodyPr wrap="square" lIns="0" tIns="0" rIns="0" bIns="0" anchor="ctr">
                <a:noAutofit/>
              </a:bodyPr>
              <a:lstStyle/>
              <a:p>
                <a:pPr marL="0" marR="0" lvl="0" indent="0" algn="ctr" defTabSz="6096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005696"/>
                    </a:solidFill>
                    <a:effectLst/>
                    <a:uLnTx/>
                    <a:uFillTx/>
                    <a:latin typeface="微软雅黑" panose="020B0503020204020204" charset="-122"/>
                    <a:ea typeface="微软雅黑" panose="020B0503020204020204" charset="-122"/>
                    <a:cs typeface="+mn-cs"/>
                    <a:sym typeface="微软雅黑" panose="020B0503020204020204" charset="-122"/>
                  </a:rPr>
                  <a:t>流式细胞分析结果</a:t>
                </a:r>
                <a:endParaRPr kumimoji="0" lang="zh-CN" altLang="en-US" sz="1200" b="0" i="0" u="none" strike="noStrike" kern="1200" cap="none" spc="0" normalizeH="0" baseline="0" noProof="0" dirty="0">
                  <a:ln>
                    <a:noFill/>
                  </a:ln>
                  <a:solidFill>
                    <a:srgbClr val="005696"/>
                  </a:solidFill>
                  <a:effectLst/>
                  <a:uLnTx/>
                  <a:uFillTx/>
                  <a:latin typeface="微软雅黑" panose="020B0503020204020204" charset="-122"/>
                  <a:ea typeface="微软雅黑" panose="020B0503020204020204" charset="-122"/>
                  <a:cs typeface="+mn-cs"/>
                  <a:sym typeface="微软雅黑" panose="020B0503020204020204" charset="-122"/>
                </a:endParaRPr>
              </a:p>
            </p:txBody>
          </p:sp>
        </p:grpSp>
        <p:sp>
          <p:nvSpPr>
            <p:cNvPr id="16" name="矩形 187"/>
            <p:cNvSpPr/>
            <p:nvPr/>
          </p:nvSpPr>
          <p:spPr>
            <a:xfrm>
              <a:off x="439587" y="1885624"/>
              <a:ext cx="3063764" cy="4730410"/>
            </a:xfrm>
            <a:custGeom>
              <a:avLst/>
              <a:gdLst>
                <a:gd name="connsiteX0" fmla="*/ 0 w 3203571"/>
                <a:gd name="connsiteY0" fmla="*/ 0 h 3095621"/>
                <a:gd name="connsiteX1" fmla="*/ 3203571 w 3203571"/>
                <a:gd name="connsiteY1" fmla="*/ 0 h 3095621"/>
                <a:gd name="connsiteX2" fmla="*/ 3203571 w 3203571"/>
                <a:gd name="connsiteY2" fmla="*/ 3095621 h 3095621"/>
                <a:gd name="connsiteX3" fmla="*/ 0 w 3203571"/>
                <a:gd name="connsiteY3" fmla="*/ 3095621 h 3095621"/>
                <a:gd name="connsiteX4" fmla="*/ 0 w 3203571"/>
                <a:gd name="connsiteY4" fmla="*/ 0 h 3095621"/>
                <a:gd name="connsiteX0-1" fmla="*/ 9400002 w 12603573"/>
                <a:gd name="connsiteY0-2" fmla="*/ 231292 h 3326913"/>
                <a:gd name="connsiteX1-3" fmla="*/ 0 w 12603573"/>
                <a:gd name="connsiteY1-4" fmla="*/ 0 h 3326913"/>
                <a:gd name="connsiteX2-5" fmla="*/ 12603573 w 12603573"/>
                <a:gd name="connsiteY2-6" fmla="*/ 231292 h 3326913"/>
                <a:gd name="connsiteX3-7" fmla="*/ 12603573 w 12603573"/>
                <a:gd name="connsiteY3-8" fmla="*/ 3326913 h 3326913"/>
                <a:gd name="connsiteX4-9" fmla="*/ 9400002 w 12603573"/>
                <a:gd name="connsiteY4-10" fmla="*/ 3326913 h 3326913"/>
                <a:gd name="connsiteX5" fmla="*/ 9400002 w 12603573"/>
                <a:gd name="connsiteY5" fmla="*/ 231292 h 3326913"/>
                <a:gd name="connsiteX0-11" fmla="*/ 0 w 3203571"/>
                <a:gd name="connsiteY0-12" fmla="*/ 0 h 3095621"/>
                <a:gd name="connsiteX1-13" fmla="*/ 3203571 w 3203571"/>
                <a:gd name="connsiteY1-14" fmla="*/ 0 h 3095621"/>
                <a:gd name="connsiteX2-15" fmla="*/ 3203571 w 3203571"/>
                <a:gd name="connsiteY2-16" fmla="*/ 3095621 h 3095621"/>
                <a:gd name="connsiteX3-17" fmla="*/ 0 w 3203571"/>
                <a:gd name="connsiteY3-18" fmla="*/ 3095621 h 3095621"/>
                <a:gd name="connsiteX4-19" fmla="*/ 0 w 3203571"/>
                <a:gd name="connsiteY4-20" fmla="*/ 0 h 3095621"/>
                <a:gd name="connsiteX0-21" fmla="*/ 0 w 3203571"/>
                <a:gd name="connsiteY0-22" fmla="*/ 0 h 3095621"/>
                <a:gd name="connsiteX1-23" fmla="*/ 640715 w 3203571"/>
                <a:gd name="connsiteY1-24" fmla="*/ 0 h 3095621"/>
                <a:gd name="connsiteX2-25" fmla="*/ 3203571 w 3203571"/>
                <a:gd name="connsiteY2-26" fmla="*/ 0 h 3095621"/>
                <a:gd name="connsiteX3-27" fmla="*/ 3203571 w 3203571"/>
                <a:gd name="connsiteY3-28" fmla="*/ 3095621 h 3095621"/>
                <a:gd name="connsiteX4-29" fmla="*/ 0 w 3203571"/>
                <a:gd name="connsiteY4-30" fmla="*/ 3095621 h 3095621"/>
                <a:gd name="connsiteX5-31" fmla="*/ 0 w 3203571"/>
                <a:gd name="connsiteY5-32" fmla="*/ 0 h 3095621"/>
                <a:gd name="connsiteX0-33" fmla="*/ 0 w 3203571"/>
                <a:gd name="connsiteY0-34" fmla="*/ 0 h 3095621"/>
                <a:gd name="connsiteX1-35" fmla="*/ 640715 w 3203571"/>
                <a:gd name="connsiteY1-36" fmla="*/ 0 h 3095621"/>
                <a:gd name="connsiteX2-37" fmla="*/ 1281429 w 3203571"/>
                <a:gd name="connsiteY2-38" fmla="*/ 0 h 3095621"/>
                <a:gd name="connsiteX3-39" fmla="*/ 3203571 w 3203571"/>
                <a:gd name="connsiteY3-40" fmla="*/ 0 h 3095621"/>
                <a:gd name="connsiteX4-41" fmla="*/ 3203571 w 3203571"/>
                <a:gd name="connsiteY4-42" fmla="*/ 3095621 h 3095621"/>
                <a:gd name="connsiteX5-43" fmla="*/ 0 w 3203571"/>
                <a:gd name="connsiteY5-44" fmla="*/ 3095621 h 3095621"/>
                <a:gd name="connsiteX6" fmla="*/ 0 w 3203571"/>
                <a:gd name="connsiteY6" fmla="*/ 0 h 3095621"/>
                <a:gd name="connsiteX0-45" fmla="*/ 0 w 3203571"/>
                <a:gd name="connsiteY0-46" fmla="*/ 0 h 3095621"/>
                <a:gd name="connsiteX1-47" fmla="*/ 640715 w 3203571"/>
                <a:gd name="connsiteY1-48" fmla="*/ 0 h 3095621"/>
                <a:gd name="connsiteX2-49" fmla="*/ 1281429 w 3203571"/>
                <a:gd name="connsiteY2-50" fmla="*/ 0 h 3095621"/>
                <a:gd name="connsiteX3-51" fmla="*/ 1922143 w 3203571"/>
                <a:gd name="connsiteY3-52" fmla="*/ 0 h 3095621"/>
                <a:gd name="connsiteX4-53" fmla="*/ 3203571 w 3203571"/>
                <a:gd name="connsiteY4-54" fmla="*/ 0 h 3095621"/>
                <a:gd name="connsiteX5-55" fmla="*/ 3203571 w 3203571"/>
                <a:gd name="connsiteY5-56" fmla="*/ 3095621 h 3095621"/>
                <a:gd name="connsiteX6-57" fmla="*/ 0 w 3203571"/>
                <a:gd name="connsiteY6-58" fmla="*/ 3095621 h 3095621"/>
                <a:gd name="connsiteX7" fmla="*/ 0 w 3203571"/>
                <a:gd name="connsiteY7" fmla="*/ 0 h 3095621"/>
                <a:gd name="connsiteX0-59" fmla="*/ 0 w 3203571"/>
                <a:gd name="connsiteY0-60" fmla="*/ 0 h 3095621"/>
                <a:gd name="connsiteX1-61" fmla="*/ 640715 w 3203571"/>
                <a:gd name="connsiteY1-62" fmla="*/ 0 h 3095621"/>
                <a:gd name="connsiteX2-63" fmla="*/ 1281429 w 3203571"/>
                <a:gd name="connsiteY2-64" fmla="*/ 0 h 3095621"/>
                <a:gd name="connsiteX3-65" fmla="*/ 1922143 w 3203571"/>
                <a:gd name="connsiteY3-66" fmla="*/ 0 h 3095621"/>
                <a:gd name="connsiteX4-67" fmla="*/ 2562857 w 3203571"/>
                <a:gd name="connsiteY4-68" fmla="*/ 0 h 3095621"/>
                <a:gd name="connsiteX5-69" fmla="*/ 3203571 w 3203571"/>
                <a:gd name="connsiteY5-70" fmla="*/ 0 h 3095621"/>
                <a:gd name="connsiteX6-71" fmla="*/ 3203571 w 3203571"/>
                <a:gd name="connsiteY6-72" fmla="*/ 3095621 h 3095621"/>
                <a:gd name="connsiteX7-73" fmla="*/ 0 w 3203571"/>
                <a:gd name="connsiteY7-74" fmla="*/ 3095621 h 3095621"/>
                <a:gd name="connsiteX8" fmla="*/ 0 w 3203571"/>
                <a:gd name="connsiteY8" fmla="*/ 0 h 3095621"/>
                <a:gd name="connsiteX0-75" fmla="*/ 1281429 w 3203571"/>
                <a:gd name="connsiteY0-76" fmla="*/ 0 h 3095621"/>
                <a:gd name="connsiteX1-77" fmla="*/ 1922143 w 3203571"/>
                <a:gd name="connsiteY1-78" fmla="*/ 0 h 3095621"/>
                <a:gd name="connsiteX2-79" fmla="*/ 2562857 w 3203571"/>
                <a:gd name="connsiteY2-80" fmla="*/ 0 h 3095621"/>
                <a:gd name="connsiteX3-81" fmla="*/ 3203571 w 3203571"/>
                <a:gd name="connsiteY3-82" fmla="*/ 0 h 3095621"/>
                <a:gd name="connsiteX4-83" fmla="*/ 3203571 w 3203571"/>
                <a:gd name="connsiteY4-84" fmla="*/ 3095621 h 3095621"/>
                <a:gd name="connsiteX5-85" fmla="*/ 0 w 3203571"/>
                <a:gd name="connsiteY5-86" fmla="*/ 3095621 h 3095621"/>
                <a:gd name="connsiteX6-87" fmla="*/ 0 w 3203571"/>
                <a:gd name="connsiteY6-88" fmla="*/ 0 h 3095621"/>
                <a:gd name="connsiteX7-89" fmla="*/ 640715 w 3203571"/>
                <a:gd name="connsiteY7-90" fmla="*/ 0 h 3095621"/>
                <a:gd name="connsiteX8-91" fmla="*/ 1372869 w 3203571"/>
                <a:gd name="connsiteY8-92" fmla="*/ 91440 h 3095621"/>
                <a:gd name="connsiteX0-93" fmla="*/ 1922143 w 3203571"/>
                <a:gd name="connsiteY0-94" fmla="*/ 0 h 3095621"/>
                <a:gd name="connsiteX1-95" fmla="*/ 2562857 w 3203571"/>
                <a:gd name="connsiteY1-96" fmla="*/ 0 h 3095621"/>
                <a:gd name="connsiteX2-97" fmla="*/ 3203571 w 3203571"/>
                <a:gd name="connsiteY2-98" fmla="*/ 0 h 3095621"/>
                <a:gd name="connsiteX3-99" fmla="*/ 3203571 w 3203571"/>
                <a:gd name="connsiteY3-100" fmla="*/ 3095621 h 3095621"/>
                <a:gd name="connsiteX4-101" fmla="*/ 0 w 3203571"/>
                <a:gd name="connsiteY4-102" fmla="*/ 3095621 h 3095621"/>
                <a:gd name="connsiteX5-103" fmla="*/ 0 w 3203571"/>
                <a:gd name="connsiteY5-104" fmla="*/ 0 h 3095621"/>
                <a:gd name="connsiteX6-105" fmla="*/ 640715 w 3203571"/>
                <a:gd name="connsiteY6-106" fmla="*/ 0 h 3095621"/>
                <a:gd name="connsiteX7-107" fmla="*/ 1372869 w 3203571"/>
                <a:gd name="connsiteY7-108" fmla="*/ 91440 h 3095621"/>
                <a:gd name="connsiteX0-109" fmla="*/ 2562857 w 3203571"/>
                <a:gd name="connsiteY0-110" fmla="*/ 0 h 3095621"/>
                <a:gd name="connsiteX1-111" fmla="*/ 3203571 w 3203571"/>
                <a:gd name="connsiteY1-112" fmla="*/ 0 h 3095621"/>
                <a:gd name="connsiteX2-113" fmla="*/ 3203571 w 3203571"/>
                <a:gd name="connsiteY2-114" fmla="*/ 3095621 h 3095621"/>
                <a:gd name="connsiteX3-115" fmla="*/ 0 w 3203571"/>
                <a:gd name="connsiteY3-116" fmla="*/ 3095621 h 3095621"/>
                <a:gd name="connsiteX4-117" fmla="*/ 0 w 3203571"/>
                <a:gd name="connsiteY4-118" fmla="*/ 0 h 3095621"/>
                <a:gd name="connsiteX5-119" fmla="*/ 640715 w 3203571"/>
                <a:gd name="connsiteY5-120" fmla="*/ 0 h 3095621"/>
                <a:gd name="connsiteX6-121" fmla="*/ 1372869 w 3203571"/>
                <a:gd name="connsiteY6-122" fmla="*/ 91440 h 3095621"/>
                <a:gd name="connsiteX0-123" fmla="*/ 2562857 w 3203571"/>
                <a:gd name="connsiteY0-124" fmla="*/ 0 h 3095621"/>
                <a:gd name="connsiteX1-125" fmla="*/ 3203571 w 3203571"/>
                <a:gd name="connsiteY1-126" fmla="*/ 0 h 3095621"/>
                <a:gd name="connsiteX2-127" fmla="*/ 3203571 w 3203571"/>
                <a:gd name="connsiteY2-128" fmla="*/ 3095621 h 3095621"/>
                <a:gd name="connsiteX3-129" fmla="*/ 0 w 3203571"/>
                <a:gd name="connsiteY3-130" fmla="*/ 3095621 h 3095621"/>
                <a:gd name="connsiteX4-131" fmla="*/ 0 w 3203571"/>
                <a:gd name="connsiteY4-132" fmla="*/ 0 h 3095621"/>
                <a:gd name="connsiteX5-133" fmla="*/ 640715 w 3203571"/>
                <a:gd name="connsiteY5-134" fmla="*/ 0 h 309562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31" y="connsiteY5-32"/>
                </a:cxn>
              </a:cxnLst>
              <a:rect l="l" t="t" r="r" b="b"/>
              <a:pathLst>
                <a:path w="3203571" h="3095621">
                  <a:moveTo>
                    <a:pt x="2562857" y="0"/>
                  </a:moveTo>
                  <a:lnTo>
                    <a:pt x="3203571" y="0"/>
                  </a:lnTo>
                  <a:lnTo>
                    <a:pt x="3203571" y="3095621"/>
                  </a:lnTo>
                  <a:lnTo>
                    <a:pt x="0" y="3095621"/>
                  </a:lnTo>
                  <a:lnTo>
                    <a:pt x="0" y="0"/>
                  </a:lnTo>
                  <a:lnTo>
                    <a:pt x="640715" y="0"/>
                  </a:lnTo>
                </a:path>
              </a:pathLst>
            </a:custGeom>
            <a:noFill/>
            <a:ln w="12700">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17" name="矩形 187"/>
            <p:cNvSpPr/>
            <p:nvPr/>
          </p:nvSpPr>
          <p:spPr>
            <a:xfrm>
              <a:off x="3728493" y="1885624"/>
              <a:ext cx="3063764" cy="4730410"/>
            </a:xfrm>
            <a:custGeom>
              <a:avLst/>
              <a:gdLst>
                <a:gd name="connsiteX0" fmla="*/ 0 w 3203571"/>
                <a:gd name="connsiteY0" fmla="*/ 0 h 3095621"/>
                <a:gd name="connsiteX1" fmla="*/ 3203571 w 3203571"/>
                <a:gd name="connsiteY1" fmla="*/ 0 h 3095621"/>
                <a:gd name="connsiteX2" fmla="*/ 3203571 w 3203571"/>
                <a:gd name="connsiteY2" fmla="*/ 3095621 h 3095621"/>
                <a:gd name="connsiteX3" fmla="*/ 0 w 3203571"/>
                <a:gd name="connsiteY3" fmla="*/ 3095621 h 3095621"/>
                <a:gd name="connsiteX4" fmla="*/ 0 w 3203571"/>
                <a:gd name="connsiteY4" fmla="*/ 0 h 3095621"/>
                <a:gd name="connsiteX0-1" fmla="*/ 9400002 w 12603573"/>
                <a:gd name="connsiteY0-2" fmla="*/ 231292 h 3326913"/>
                <a:gd name="connsiteX1-3" fmla="*/ 0 w 12603573"/>
                <a:gd name="connsiteY1-4" fmla="*/ 0 h 3326913"/>
                <a:gd name="connsiteX2-5" fmla="*/ 12603573 w 12603573"/>
                <a:gd name="connsiteY2-6" fmla="*/ 231292 h 3326913"/>
                <a:gd name="connsiteX3-7" fmla="*/ 12603573 w 12603573"/>
                <a:gd name="connsiteY3-8" fmla="*/ 3326913 h 3326913"/>
                <a:gd name="connsiteX4-9" fmla="*/ 9400002 w 12603573"/>
                <a:gd name="connsiteY4-10" fmla="*/ 3326913 h 3326913"/>
                <a:gd name="connsiteX5" fmla="*/ 9400002 w 12603573"/>
                <a:gd name="connsiteY5" fmla="*/ 231292 h 3326913"/>
                <a:gd name="connsiteX0-11" fmla="*/ 0 w 3203571"/>
                <a:gd name="connsiteY0-12" fmla="*/ 0 h 3095621"/>
                <a:gd name="connsiteX1-13" fmla="*/ 3203571 w 3203571"/>
                <a:gd name="connsiteY1-14" fmla="*/ 0 h 3095621"/>
                <a:gd name="connsiteX2-15" fmla="*/ 3203571 w 3203571"/>
                <a:gd name="connsiteY2-16" fmla="*/ 3095621 h 3095621"/>
                <a:gd name="connsiteX3-17" fmla="*/ 0 w 3203571"/>
                <a:gd name="connsiteY3-18" fmla="*/ 3095621 h 3095621"/>
                <a:gd name="connsiteX4-19" fmla="*/ 0 w 3203571"/>
                <a:gd name="connsiteY4-20" fmla="*/ 0 h 3095621"/>
                <a:gd name="connsiteX0-21" fmla="*/ 0 w 3203571"/>
                <a:gd name="connsiteY0-22" fmla="*/ 0 h 3095621"/>
                <a:gd name="connsiteX1-23" fmla="*/ 640715 w 3203571"/>
                <a:gd name="connsiteY1-24" fmla="*/ 0 h 3095621"/>
                <a:gd name="connsiteX2-25" fmla="*/ 3203571 w 3203571"/>
                <a:gd name="connsiteY2-26" fmla="*/ 0 h 3095621"/>
                <a:gd name="connsiteX3-27" fmla="*/ 3203571 w 3203571"/>
                <a:gd name="connsiteY3-28" fmla="*/ 3095621 h 3095621"/>
                <a:gd name="connsiteX4-29" fmla="*/ 0 w 3203571"/>
                <a:gd name="connsiteY4-30" fmla="*/ 3095621 h 3095621"/>
                <a:gd name="connsiteX5-31" fmla="*/ 0 w 3203571"/>
                <a:gd name="connsiteY5-32" fmla="*/ 0 h 3095621"/>
                <a:gd name="connsiteX0-33" fmla="*/ 0 w 3203571"/>
                <a:gd name="connsiteY0-34" fmla="*/ 0 h 3095621"/>
                <a:gd name="connsiteX1-35" fmla="*/ 640715 w 3203571"/>
                <a:gd name="connsiteY1-36" fmla="*/ 0 h 3095621"/>
                <a:gd name="connsiteX2-37" fmla="*/ 1281429 w 3203571"/>
                <a:gd name="connsiteY2-38" fmla="*/ 0 h 3095621"/>
                <a:gd name="connsiteX3-39" fmla="*/ 3203571 w 3203571"/>
                <a:gd name="connsiteY3-40" fmla="*/ 0 h 3095621"/>
                <a:gd name="connsiteX4-41" fmla="*/ 3203571 w 3203571"/>
                <a:gd name="connsiteY4-42" fmla="*/ 3095621 h 3095621"/>
                <a:gd name="connsiteX5-43" fmla="*/ 0 w 3203571"/>
                <a:gd name="connsiteY5-44" fmla="*/ 3095621 h 3095621"/>
                <a:gd name="connsiteX6" fmla="*/ 0 w 3203571"/>
                <a:gd name="connsiteY6" fmla="*/ 0 h 3095621"/>
                <a:gd name="connsiteX0-45" fmla="*/ 0 w 3203571"/>
                <a:gd name="connsiteY0-46" fmla="*/ 0 h 3095621"/>
                <a:gd name="connsiteX1-47" fmla="*/ 640715 w 3203571"/>
                <a:gd name="connsiteY1-48" fmla="*/ 0 h 3095621"/>
                <a:gd name="connsiteX2-49" fmla="*/ 1281429 w 3203571"/>
                <a:gd name="connsiteY2-50" fmla="*/ 0 h 3095621"/>
                <a:gd name="connsiteX3-51" fmla="*/ 1922143 w 3203571"/>
                <a:gd name="connsiteY3-52" fmla="*/ 0 h 3095621"/>
                <a:gd name="connsiteX4-53" fmla="*/ 3203571 w 3203571"/>
                <a:gd name="connsiteY4-54" fmla="*/ 0 h 3095621"/>
                <a:gd name="connsiteX5-55" fmla="*/ 3203571 w 3203571"/>
                <a:gd name="connsiteY5-56" fmla="*/ 3095621 h 3095621"/>
                <a:gd name="connsiteX6-57" fmla="*/ 0 w 3203571"/>
                <a:gd name="connsiteY6-58" fmla="*/ 3095621 h 3095621"/>
                <a:gd name="connsiteX7" fmla="*/ 0 w 3203571"/>
                <a:gd name="connsiteY7" fmla="*/ 0 h 3095621"/>
                <a:gd name="connsiteX0-59" fmla="*/ 0 w 3203571"/>
                <a:gd name="connsiteY0-60" fmla="*/ 0 h 3095621"/>
                <a:gd name="connsiteX1-61" fmla="*/ 640715 w 3203571"/>
                <a:gd name="connsiteY1-62" fmla="*/ 0 h 3095621"/>
                <a:gd name="connsiteX2-63" fmla="*/ 1281429 w 3203571"/>
                <a:gd name="connsiteY2-64" fmla="*/ 0 h 3095621"/>
                <a:gd name="connsiteX3-65" fmla="*/ 1922143 w 3203571"/>
                <a:gd name="connsiteY3-66" fmla="*/ 0 h 3095621"/>
                <a:gd name="connsiteX4-67" fmla="*/ 2562857 w 3203571"/>
                <a:gd name="connsiteY4-68" fmla="*/ 0 h 3095621"/>
                <a:gd name="connsiteX5-69" fmla="*/ 3203571 w 3203571"/>
                <a:gd name="connsiteY5-70" fmla="*/ 0 h 3095621"/>
                <a:gd name="connsiteX6-71" fmla="*/ 3203571 w 3203571"/>
                <a:gd name="connsiteY6-72" fmla="*/ 3095621 h 3095621"/>
                <a:gd name="connsiteX7-73" fmla="*/ 0 w 3203571"/>
                <a:gd name="connsiteY7-74" fmla="*/ 3095621 h 3095621"/>
                <a:gd name="connsiteX8" fmla="*/ 0 w 3203571"/>
                <a:gd name="connsiteY8" fmla="*/ 0 h 3095621"/>
                <a:gd name="connsiteX0-75" fmla="*/ 1281429 w 3203571"/>
                <a:gd name="connsiteY0-76" fmla="*/ 0 h 3095621"/>
                <a:gd name="connsiteX1-77" fmla="*/ 1922143 w 3203571"/>
                <a:gd name="connsiteY1-78" fmla="*/ 0 h 3095621"/>
                <a:gd name="connsiteX2-79" fmla="*/ 2562857 w 3203571"/>
                <a:gd name="connsiteY2-80" fmla="*/ 0 h 3095621"/>
                <a:gd name="connsiteX3-81" fmla="*/ 3203571 w 3203571"/>
                <a:gd name="connsiteY3-82" fmla="*/ 0 h 3095621"/>
                <a:gd name="connsiteX4-83" fmla="*/ 3203571 w 3203571"/>
                <a:gd name="connsiteY4-84" fmla="*/ 3095621 h 3095621"/>
                <a:gd name="connsiteX5-85" fmla="*/ 0 w 3203571"/>
                <a:gd name="connsiteY5-86" fmla="*/ 3095621 h 3095621"/>
                <a:gd name="connsiteX6-87" fmla="*/ 0 w 3203571"/>
                <a:gd name="connsiteY6-88" fmla="*/ 0 h 3095621"/>
                <a:gd name="connsiteX7-89" fmla="*/ 640715 w 3203571"/>
                <a:gd name="connsiteY7-90" fmla="*/ 0 h 3095621"/>
                <a:gd name="connsiteX8-91" fmla="*/ 1372869 w 3203571"/>
                <a:gd name="connsiteY8-92" fmla="*/ 91440 h 3095621"/>
                <a:gd name="connsiteX0-93" fmla="*/ 1922143 w 3203571"/>
                <a:gd name="connsiteY0-94" fmla="*/ 0 h 3095621"/>
                <a:gd name="connsiteX1-95" fmla="*/ 2562857 w 3203571"/>
                <a:gd name="connsiteY1-96" fmla="*/ 0 h 3095621"/>
                <a:gd name="connsiteX2-97" fmla="*/ 3203571 w 3203571"/>
                <a:gd name="connsiteY2-98" fmla="*/ 0 h 3095621"/>
                <a:gd name="connsiteX3-99" fmla="*/ 3203571 w 3203571"/>
                <a:gd name="connsiteY3-100" fmla="*/ 3095621 h 3095621"/>
                <a:gd name="connsiteX4-101" fmla="*/ 0 w 3203571"/>
                <a:gd name="connsiteY4-102" fmla="*/ 3095621 h 3095621"/>
                <a:gd name="connsiteX5-103" fmla="*/ 0 w 3203571"/>
                <a:gd name="connsiteY5-104" fmla="*/ 0 h 3095621"/>
                <a:gd name="connsiteX6-105" fmla="*/ 640715 w 3203571"/>
                <a:gd name="connsiteY6-106" fmla="*/ 0 h 3095621"/>
                <a:gd name="connsiteX7-107" fmla="*/ 1372869 w 3203571"/>
                <a:gd name="connsiteY7-108" fmla="*/ 91440 h 3095621"/>
                <a:gd name="connsiteX0-109" fmla="*/ 2562857 w 3203571"/>
                <a:gd name="connsiteY0-110" fmla="*/ 0 h 3095621"/>
                <a:gd name="connsiteX1-111" fmla="*/ 3203571 w 3203571"/>
                <a:gd name="connsiteY1-112" fmla="*/ 0 h 3095621"/>
                <a:gd name="connsiteX2-113" fmla="*/ 3203571 w 3203571"/>
                <a:gd name="connsiteY2-114" fmla="*/ 3095621 h 3095621"/>
                <a:gd name="connsiteX3-115" fmla="*/ 0 w 3203571"/>
                <a:gd name="connsiteY3-116" fmla="*/ 3095621 h 3095621"/>
                <a:gd name="connsiteX4-117" fmla="*/ 0 w 3203571"/>
                <a:gd name="connsiteY4-118" fmla="*/ 0 h 3095621"/>
                <a:gd name="connsiteX5-119" fmla="*/ 640715 w 3203571"/>
                <a:gd name="connsiteY5-120" fmla="*/ 0 h 3095621"/>
                <a:gd name="connsiteX6-121" fmla="*/ 1372869 w 3203571"/>
                <a:gd name="connsiteY6-122" fmla="*/ 91440 h 3095621"/>
                <a:gd name="connsiteX0-123" fmla="*/ 2562857 w 3203571"/>
                <a:gd name="connsiteY0-124" fmla="*/ 0 h 3095621"/>
                <a:gd name="connsiteX1-125" fmla="*/ 3203571 w 3203571"/>
                <a:gd name="connsiteY1-126" fmla="*/ 0 h 3095621"/>
                <a:gd name="connsiteX2-127" fmla="*/ 3203571 w 3203571"/>
                <a:gd name="connsiteY2-128" fmla="*/ 3095621 h 3095621"/>
                <a:gd name="connsiteX3-129" fmla="*/ 0 w 3203571"/>
                <a:gd name="connsiteY3-130" fmla="*/ 3095621 h 3095621"/>
                <a:gd name="connsiteX4-131" fmla="*/ 0 w 3203571"/>
                <a:gd name="connsiteY4-132" fmla="*/ 0 h 3095621"/>
                <a:gd name="connsiteX5-133" fmla="*/ 640715 w 3203571"/>
                <a:gd name="connsiteY5-134" fmla="*/ 0 h 309562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31" y="connsiteY5-32"/>
                </a:cxn>
              </a:cxnLst>
              <a:rect l="l" t="t" r="r" b="b"/>
              <a:pathLst>
                <a:path w="3203571" h="3095621">
                  <a:moveTo>
                    <a:pt x="2562857" y="0"/>
                  </a:moveTo>
                  <a:lnTo>
                    <a:pt x="3203571" y="0"/>
                  </a:lnTo>
                  <a:lnTo>
                    <a:pt x="3203571" y="3095621"/>
                  </a:lnTo>
                  <a:lnTo>
                    <a:pt x="0" y="3095621"/>
                  </a:lnTo>
                  <a:lnTo>
                    <a:pt x="0" y="0"/>
                  </a:lnTo>
                  <a:lnTo>
                    <a:pt x="640715" y="0"/>
                  </a:lnTo>
                </a:path>
              </a:pathLst>
            </a:custGeom>
            <a:noFill/>
            <a:ln w="12700">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18" name="矩形 187"/>
            <p:cNvSpPr/>
            <p:nvPr/>
          </p:nvSpPr>
          <p:spPr>
            <a:xfrm>
              <a:off x="7055389" y="1885624"/>
              <a:ext cx="4674938" cy="4730410"/>
            </a:xfrm>
            <a:custGeom>
              <a:avLst/>
              <a:gdLst>
                <a:gd name="connsiteX0" fmla="*/ 0 w 3203571"/>
                <a:gd name="connsiteY0" fmla="*/ 0 h 3095621"/>
                <a:gd name="connsiteX1" fmla="*/ 3203571 w 3203571"/>
                <a:gd name="connsiteY1" fmla="*/ 0 h 3095621"/>
                <a:gd name="connsiteX2" fmla="*/ 3203571 w 3203571"/>
                <a:gd name="connsiteY2" fmla="*/ 3095621 h 3095621"/>
                <a:gd name="connsiteX3" fmla="*/ 0 w 3203571"/>
                <a:gd name="connsiteY3" fmla="*/ 3095621 h 3095621"/>
                <a:gd name="connsiteX4" fmla="*/ 0 w 3203571"/>
                <a:gd name="connsiteY4" fmla="*/ 0 h 3095621"/>
                <a:gd name="connsiteX0-1" fmla="*/ 9400002 w 12603573"/>
                <a:gd name="connsiteY0-2" fmla="*/ 231292 h 3326913"/>
                <a:gd name="connsiteX1-3" fmla="*/ 0 w 12603573"/>
                <a:gd name="connsiteY1-4" fmla="*/ 0 h 3326913"/>
                <a:gd name="connsiteX2-5" fmla="*/ 12603573 w 12603573"/>
                <a:gd name="connsiteY2-6" fmla="*/ 231292 h 3326913"/>
                <a:gd name="connsiteX3-7" fmla="*/ 12603573 w 12603573"/>
                <a:gd name="connsiteY3-8" fmla="*/ 3326913 h 3326913"/>
                <a:gd name="connsiteX4-9" fmla="*/ 9400002 w 12603573"/>
                <a:gd name="connsiteY4-10" fmla="*/ 3326913 h 3326913"/>
                <a:gd name="connsiteX5" fmla="*/ 9400002 w 12603573"/>
                <a:gd name="connsiteY5" fmla="*/ 231292 h 3326913"/>
                <a:gd name="connsiteX0-11" fmla="*/ 0 w 3203571"/>
                <a:gd name="connsiteY0-12" fmla="*/ 0 h 3095621"/>
                <a:gd name="connsiteX1-13" fmla="*/ 3203571 w 3203571"/>
                <a:gd name="connsiteY1-14" fmla="*/ 0 h 3095621"/>
                <a:gd name="connsiteX2-15" fmla="*/ 3203571 w 3203571"/>
                <a:gd name="connsiteY2-16" fmla="*/ 3095621 h 3095621"/>
                <a:gd name="connsiteX3-17" fmla="*/ 0 w 3203571"/>
                <a:gd name="connsiteY3-18" fmla="*/ 3095621 h 3095621"/>
                <a:gd name="connsiteX4-19" fmla="*/ 0 w 3203571"/>
                <a:gd name="connsiteY4-20" fmla="*/ 0 h 3095621"/>
                <a:gd name="connsiteX0-21" fmla="*/ 0 w 3203571"/>
                <a:gd name="connsiteY0-22" fmla="*/ 0 h 3095621"/>
                <a:gd name="connsiteX1-23" fmla="*/ 640715 w 3203571"/>
                <a:gd name="connsiteY1-24" fmla="*/ 0 h 3095621"/>
                <a:gd name="connsiteX2-25" fmla="*/ 3203571 w 3203571"/>
                <a:gd name="connsiteY2-26" fmla="*/ 0 h 3095621"/>
                <a:gd name="connsiteX3-27" fmla="*/ 3203571 w 3203571"/>
                <a:gd name="connsiteY3-28" fmla="*/ 3095621 h 3095621"/>
                <a:gd name="connsiteX4-29" fmla="*/ 0 w 3203571"/>
                <a:gd name="connsiteY4-30" fmla="*/ 3095621 h 3095621"/>
                <a:gd name="connsiteX5-31" fmla="*/ 0 w 3203571"/>
                <a:gd name="connsiteY5-32" fmla="*/ 0 h 3095621"/>
                <a:gd name="connsiteX0-33" fmla="*/ 0 w 3203571"/>
                <a:gd name="connsiteY0-34" fmla="*/ 0 h 3095621"/>
                <a:gd name="connsiteX1-35" fmla="*/ 640715 w 3203571"/>
                <a:gd name="connsiteY1-36" fmla="*/ 0 h 3095621"/>
                <a:gd name="connsiteX2-37" fmla="*/ 1281429 w 3203571"/>
                <a:gd name="connsiteY2-38" fmla="*/ 0 h 3095621"/>
                <a:gd name="connsiteX3-39" fmla="*/ 3203571 w 3203571"/>
                <a:gd name="connsiteY3-40" fmla="*/ 0 h 3095621"/>
                <a:gd name="connsiteX4-41" fmla="*/ 3203571 w 3203571"/>
                <a:gd name="connsiteY4-42" fmla="*/ 3095621 h 3095621"/>
                <a:gd name="connsiteX5-43" fmla="*/ 0 w 3203571"/>
                <a:gd name="connsiteY5-44" fmla="*/ 3095621 h 3095621"/>
                <a:gd name="connsiteX6" fmla="*/ 0 w 3203571"/>
                <a:gd name="connsiteY6" fmla="*/ 0 h 3095621"/>
                <a:gd name="connsiteX0-45" fmla="*/ 0 w 3203571"/>
                <a:gd name="connsiteY0-46" fmla="*/ 0 h 3095621"/>
                <a:gd name="connsiteX1-47" fmla="*/ 640715 w 3203571"/>
                <a:gd name="connsiteY1-48" fmla="*/ 0 h 3095621"/>
                <a:gd name="connsiteX2-49" fmla="*/ 1281429 w 3203571"/>
                <a:gd name="connsiteY2-50" fmla="*/ 0 h 3095621"/>
                <a:gd name="connsiteX3-51" fmla="*/ 1922143 w 3203571"/>
                <a:gd name="connsiteY3-52" fmla="*/ 0 h 3095621"/>
                <a:gd name="connsiteX4-53" fmla="*/ 3203571 w 3203571"/>
                <a:gd name="connsiteY4-54" fmla="*/ 0 h 3095621"/>
                <a:gd name="connsiteX5-55" fmla="*/ 3203571 w 3203571"/>
                <a:gd name="connsiteY5-56" fmla="*/ 3095621 h 3095621"/>
                <a:gd name="connsiteX6-57" fmla="*/ 0 w 3203571"/>
                <a:gd name="connsiteY6-58" fmla="*/ 3095621 h 3095621"/>
                <a:gd name="connsiteX7" fmla="*/ 0 w 3203571"/>
                <a:gd name="connsiteY7" fmla="*/ 0 h 3095621"/>
                <a:gd name="connsiteX0-59" fmla="*/ 0 w 3203571"/>
                <a:gd name="connsiteY0-60" fmla="*/ 0 h 3095621"/>
                <a:gd name="connsiteX1-61" fmla="*/ 640715 w 3203571"/>
                <a:gd name="connsiteY1-62" fmla="*/ 0 h 3095621"/>
                <a:gd name="connsiteX2-63" fmla="*/ 1281429 w 3203571"/>
                <a:gd name="connsiteY2-64" fmla="*/ 0 h 3095621"/>
                <a:gd name="connsiteX3-65" fmla="*/ 1922143 w 3203571"/>
                <a:gd name="connsiteY3-66" fmla="*/ 0 h 3095621"/>
                <a:gd name="connsiteX4-67" fmla="*/ 2562857 w 3203571"/>
                <a:gd name="connsiteY4-68" fmla="*/ 0 h 3095621"/>
                <a:gd name="connsiteX5-69" fmla="*/ 3203571 w 3203571"/>
                <a:gd name="connsiteY5-70" fmla="*/ 0 h 3095621"/>
                <a:gd name="connsiteX6-71" fmla="*/ 3203571 w 3203571"/>
                <a:gd name="connsiteY6-72" fmla="*/ 3095621 h 3095621"/>
                <a:gd name="connsiteX7-73" fmla="*/ 0 w 3203571"/>
                <a:gd name="connsiteY7-74" fmla="*/ 3095621 h 3095621"/>
                <a:gd name="connsiteX8" fmla="*/ 0 w 3203571"/>
                <a:gd name="connsiteY8" fmla="*/ 0 h 3095621"/>
                <a:gd name="connsiteX0-75" fmla="*/ 1281429 w 3203571"/>
                <a:gd name="connsiteY0-76" fmla="*/ 0 h 3095621"/>
                <a:gd name="connsiteX1-77" fmla="*/ 1922143 w 3203571"/>
                <a:gd name="connsiteY1-78" fmla="*/ 0 h 3095621"/>
                <a:gd name="connsiteX2-79" fmla="*/ 2562857 w 3203571"/>
                <a:gd name="connsiteY2-80" fmla="*/ 0 h 3095621"/>
                <a:gd name="connsiteX3-81" fmla="*/ 3203571 w 3203571"/>
                <a:gd name="connsiteY3-82" fmla="*/ 0 h 3095621"/>
                <a:gd name="connsiteX4-83" fmla="*/ 3203571 w 3203571"/>
                <a:gd name="connsiteY4-84" fmla="*/ 3095621 h 3095621"/>
                <a:gd name="connsiteX5-85" fmla="*/ 0 w 3203571"/>
                <a:gd name="connsiteY5-86" fmla="*/ 3095621 h 3095621"/>
                <a:gd name="connsiteX6-87" fmla="*/ 0 w 3203571"/>
                <a:gd name="connsiteY6-88" fmla="*/ 0 h 3095621"/>
                <a:gd name="connsiteX7-89" fmla="*/ 640715 w 3203571"/>
                <a:gd name="connsiteY7-90" fmla="*/ 0 h 3095621"/>
                <a:gd name="connsiteX8-91" fmla="*/ 1372869 w 3203571"/>
                <a:gd name="connsiteY8-92" fmla="*/ 91440 h 3095621"/>
                <a:gd name="connsiteX0-93" fmla="*/ 1922143 w 3203571"/>
                <a:gd name="connsiteY0-94" fmla="*/ 0 h 3095621"/>
                <a:gd name="connsiteX1-95" fmla="*/ 2562857 w 3203571"/>
                <a:gd name="connsiteY1-96" fmla="*/ 0 h 3095621"/>
                <a:gd name="connsiteX2-97" fmla="*/ 3203571 w 3203571"/>
                <a:gd name="connsiteY2-98" fmla="*/ 0 h 3095621"/>
                <a:gd name="connsiteX3-99" fmla="*/ 3203571 w 3203571"/>
                <a:gd name="connsiteY3-100" fmla="*/ 3095621 h 3095621"/>
                <a:gd name="connsiteX4-101" fmla="*/ 0 w 3203571"/>
                <a:gd name="connsiteY4-102" fmla="*/ 3095621 h 3095621"/>
                <a:gd name="connsiteX5-103" fmla="*/ 0 w 3203571"/>
                <a:gd name="connsiteY5-104" fmla="*/ 0 h 3095621"/>
                <a:gd name="connsiteX6-105" fmla="*/ 640715 w 3203571"/>
                <a:gd name="connsiteY6-106" fmla="*/ 0 h 3095621"/>
                <a:gd name="connsiteX7-107" fmla="*/ 1372869 w 3203571"/>
                <a:gd name="connsiteY7-108" fmla="*/ 91440 h 3095621"/>
                <a:gd name="connsiteX0-109" fmla="*/ 2562857 w 3203571"/>
                <a:gd name="connsiteY0-110" fmla="*/ 0 h 3095621"/>
                <a:gd name="connsiteX1-111" fmla="*/ 3203571 w 3203571"/>
                <a:gd name="connsiteY1-112" fmla="*/ 0 h 3095621"/>
                <a:gd name="connsiteX2-113" fmla="*/ 3203571 w 3203571"/>
                <a:gd name="connsiteY2-114" fmla="*/ 3095621 h 3095621"/>
                <a:gd name="connsiteX3-115" fmla="*/ 0 w 3203571"/>
                <a:gd name="connsiteY3-116" fmla="*/ 3095621 h 3095621"/>
                <a:gd name="connsiteX4-117" fmla="*/ 0 w 3203571"/>
                <a:gd name="connsiteY4-118" fmla="*/ 0 h 3095621"/>
                <a:gd name="connsiteX5-119" fmla="*/ 640715 w 3203571"/>
                <a:gd name="connsiteY5-120" fmla="*/ 0 h 3095621"/>
                <a:gd name="connsiteX6-121" fmla="*/ 1372869 w 3203571"/>
                <a:gd name="connsiteY6-122" fmla="*/ 91440 h 3095621"/>
                <a:gd name="connsiteX0-123" fmla="*/ 2562857 w 3203571"/>
                <a:gd name="connsiteY0-124" fmla="*/ 0 h 3095621"/>
                <a:gd name="connsiteX1-125" fmla="*/ 3203571 w 3203571"/>
                <a:gd name="connsiteY1-126" fmla="*/ 0 h 3095621"/>
                <a:gd name="connsiteX2-127" fmla="*/ 3203571 w 3203571"/>
                <a:gd name="connsiteY2-128" fmla="*/ 3095621 h 3095621"/>
                <a:gd name="connsiteX3-129" fmla="*/ 0 w 3203571"/>
                <a:gd name="connsiteY3-130" fmla="*/ 3095621 h 3095621"/>
                <a:gd name="connsiteX4-131" fmla="*/ 0 w 3203571"/>
                <a:gd name="connsiteY4-132" fmla="*/ 0 h 3095621"/>
                <a:gd name="connsiteX5-133" fmla="*/ 640715 w 3203571"/>
                <a:gd name="connsiteY5-134" fmla="*/ 0 h 309562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31" y="connsiteY5-32"/>
                </a:cxn>
              </a:cxnLst>
              <a:rect l="l" t="t" r="r" b="b"/>
              <a:pathLst>
                <a:path w="3203571" h="3095621">
                  <a:moveTo>
                    <a:pt x="2562857" y="0"/>
                  </a:moveTo>
                  <a:lnTo>
                    <a:pt x="3203571" y="0"/>
                  </a:lnTo>
                  <a:lnTo>
                    <a:pt x="3203571" y="3095621"/>
                  </a:lnTo>
                  <a:lnTo>
                    <a:pt x="0" y="3095621"/>
                  </a:lnTo>
                  <a:lnTo>
                    <a:pt x="0" y="0"/>
                  </a:lnTo>
                  <a:lnTo>
                    <a:pt x="640715" y="0"/>
                  </a:lnTo>
                </a:path>
              </a:pathLst>
            </a:custGeom>
            <a:noFill/>
            <a:ln w="12700">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sym typeface="微软雅黑" panose="020B0503020204020204" charset="-122"/>
              </a:endParaRPr>
            </a:p>
          </p:txBody>
        </p:sp>
      </p:grpSp>
      <p:sp>
        <p:nvSpPr>
          <p:cNvPr id="25" name="矩形 24"/>
          <p:cNvSpPr/>
          <p:nvPr/>
        </p:nvSpPr>
        <p:spPr>
          <a:xfrm>
            <a:off x="0" y="905970"/>
            <a:ext cx="12192000" cy="548140"/>
          </a:xfrm>
          <a:prstGeom prst="rect">
            <a:avLst/>
          </a:prstGeom>
          <a:solidFill>
            <a:srgbClr val="1F578A"/>
          </a:solidFill>
          <a:ln>
            <a:solidFill>
              <a:srgbClr val="1F57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26" name="Rectangle 1"/>
          <p:cNvSpPr/>
          <p:nvPr/>
        </p:nvSpPr>
        <p:spPr>
          <a:xfrm>
            <a:off x="841347" y="938765"/>
            <a:ext cx="10298463" cy="492443"/>
          </a:xfrm>
          <a:prstGeom prst="rect">
            <a:avLst/>
          </a:prstGeom>
        </p:spPr>
        <p:txBody>
          <a:bodyPr wrap="square">
            <a:spAutoFit/>
          </a:bodyPr>
          <a:lstStyle/>
          <a:p>
            <a:pPr marL="0" marR="0" lvl="0" indent="0" algn="r" defTabSz="608965" rtl="0" eaLnBrk="1" fontAlgn="auto" latinLnBrk="0" hangingPunct="1">
              <a:lnSpc>
                <a:spcPct val="100000"/>
              </a:lnSpc>
              <a:spcBef>
                <a:spcPts val="0"/>
              </a:spcBef>
              <a:spcAft>
                <a:spcPts val="0"/>
              </a:spcAft>
              <a:buClrTx/>
              <a:buSzTx/>
              <a:buFontTx/>
              <a:buNone/>
              <a:defRPr/>
            </a:pPr>
            <a:r>
              <a:rPr kumimoji="0" lang="zh-CN" altLang="en-US" sz="1600" b="1" i="1"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sym typeface="微软雅黑" panose="020B0503020204020204" charset="-122"/>
              </a:rPr>
              <a:t>“ </a:t>
            </a:r>
            <a:r>
              <a:rPr kumimoji="0" lang="en-US" sz="1100" b="1" i="1"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sym typeface="微软雅黑" panose="020B0503020204020204" charset="-122"/>
              </a:rPr>
              <a:t>Glycosylation-independent binding of monoclonal antibody </a:t>
            </a:r>
            <a:r>
              <a:rPr kumimoji="0" lang="en-US" sz="1100" b="1" i="1" u="none" strike="noStrike" kern="1200" cap="none" spc="0" normalizeH="0" baseline="0" noProof="0" dirty="0" err="1">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sym typeface="微软雅黑" panose="020B0503020204020204" charset="-122"/>
              </a:rPr>
              <a:t>toripalimab</a:t>
            </a:r>
            <a:r>
              <a:rPr kumimoji="0" lang="en-US" sz="1100" b="1" i="1"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sym typeface="微软雅黑" panose="020B0503020204020204" charset="-122"/>
              </a:rPr>
              <a:t> to FG loop of PD-1 for tumor immune checkpoint therapy.</a:t>
            </a:r>
            <a:r>
              <a:rPr kumimoji="0" lang="zh-CN" altLang="en-US" sz="1100" b="1" i="1"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sym typeface="微软雅黑" panose="020B0503020204020204" charset="-122"/>
              </a:rPr>
              <a:t>”</a:t>
            </a:r>
            <a:endParaRPr kumimoji="0" lang="en-US" sz="1100" b="1" i="1"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sym typeface="微软雅黑" panose="020B0503020204020204" charset="-122"/>
            </a:endParaRPr>
          </a:p>
          <a:p>
            <a:pPr marL="0" marR="0" lvl="0" indent="0" algn="r" defTabSz="608965" rtl="0" eaLnBrk="1" fontAlgn="auto" latinLnBrk="0" hangingPunct="1">
              <a:lnSpc>
                <a:spcPct val="100000"/>
              </a:lnSpc>
              <a:spcBef>
                <a:spcPts val="0"/>
              </a:spcBef>
              <a:spcAft>
                <a:spcPts val="0"/>
              </a:spcAft>
              <a:buClrTx/>
              <a:buSzTx/>
              <a:buFontTx/>
              <a:buNone/>
              <a:defRPr/>
            </a:pPr>
            <a:r>
              <a:rPr kumimoji="0" lang="en-US" sz="900" b="1" i="1"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sym typeface="微软雅黑" panose="020B0503020204020204" charset="-122"/>
              </a:rPr>
              <a:t>Liu H. et al. mAbs </a:t>
            </a:r>
            <a:r>
              <a:rPr kumimoji="0" lang="pt-BR" sz="900" b="1" i="1"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sym typeface="微软雅黑" panose="020B0503020204020204" charset="-122"/>
              </a:rPr>
              <a:t>11(4):681-690. doi: 10.1080/19420862.2019.1596513. Epub 2019 Apr 19.</a:t>
            </a:r>
            <a:endParaRPr kumimoji="0" lang="en-US" sz="900" b="1" i="1"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sym typeface="微软雅黑" panose="020B0503020204020204" charset="-122"/>
            </a:endParaRPr>
          </a:p>
        </p:txBody>
      </p:sp>
      <p:pic>
        <p:nvPicPr>
          <p:cNvPr id="27" name="Picture 2" descr="Publication Cove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1872" y="875015"/>
            <a:ext cx="610318" cy="814775"/>
          </a:xfrm>
          <a:prstGeom prst="rect">
            <a:avLst/>
          </a:prstGeom>
          <a:noFill/>
          <a:effectLst>
            <a:outerShdw blurRad="63500" sx="102000" sy="102000" algn="ctr" rotWithShape="0">
              <a:prstClr val="black">
                <a:alpha val="40000"/>
              </a:prstClr>
            </a:outerShdw>
          </a:effectLst>
          <a:scene3d>
            <a:camera prst="perspectiveHeroicExtremeRightFacing" fov="4800000">
              <a:rot lat="21376916" lon="20683144" rev="576204"/>
            </a:camera>
            <a:lightRig rig="threePt" dir="t"/>
          </a:scene3d>
          <a:extLst>
            <a:ext uri="{909E8E84-426E-40DD-AFC4-6F175D3DCCD1}">
              <a14:hiddenFill xmlns:a14="http://schemas.microsoft.com/office/drawing/2010/main">
                <a:solidFill>
                  <a:srgbClr val="FFFFFF"/>
                </a:solidFill>
              </a14:hiddenFill>
            </a:ext>
          </a:extLst>
        </p:spPr>
      </p:pic>
      <p:pic>
        <p:nvPicPr>
          <p:cNvPr id="28" name="图片 27"/>
          <p:cNvPicPr>
            <a:picLocks noChangeAspect="1"/>
          </p:cNvPicPr>
          <p:nvPr/>
        </p:nvPicPr>
        <p:blipFill>
          <a:blip r:embed="rId5"/>
          <a:stretch>
            <a:fillRect/>
          </a:stretch>
        </p:blipFill>
        <p:spPr>
          <a:xfrm>
            <a:off x="4116170" y="4071942"/>
            <a:ext cx="2312062" cy="2108324"/>
          </a:xfrm>
          <a:prstGeom prst="rect">
            <a:avLst/>
          </a:prstGeom>
        </p:spPr>
      </p:pic>
      <p:sp>
        <p:nvSpPr>
          <p:cNvPr id="29" name="文本框 28"/>
          <p:cNvSpPr txBox="1"/>
          <p:nvPr/>
        </p:nvSpPr>
        <p:spPr>
          <a:xfrm>
            <a:off x="336667" y="6433586"/>
            <a:ext cx="6093724" cy="338554"/>
          </a:xfrm>
          <a:prstGeom prst="rect">
            <a:avLst/>
          </a:prstGeom>
          <a:noFill/>
        </p:spPr>
        <p:txBody>
          <a:bodyPr wrap="square">
            <a:spAutoFit/>
          </a:bodyPr>
          <a:lstStyle/>
          <a:p>
            <a:pPr marR="0" lvl="0" defTabSz="913765" fontAlgn="auto">
              <a:spcAft>
                <a:spcPts val="0"/>
              </a:spcAft>
              <a:buClr>
                <a:srgbClr val="58595B"/>
              </a:buClr>
              <a:buSzTx/>
              <a:defRPr/>
            </a:pPr>
            <a:r>
              <a:rPr lang="en-US" altLang="zh-CN" sz="800" dirty="0">
                <a:solidFill>
                  <a:schemeClr val="tx1">
                    <a:lumMod val="75000"/>
                    <a:lumOff val="25000"/>
                  </a:schemeClr>
                </a:solidFill>
                <a:latin typeface="Arial" panose="020B0604020202020204" pitchFamily="34" charset="0"/>
                <a:ea typeface="微软雅黑" panose="020B0503020204020204" charset="-122"/>
                <a:sym typeface="微软雅黑" panose="020B0503020204020204" charset="-122"/>
              </a:rPr>
              <a:t>Liu H. et al. </a:t>
            </a:r>
            <a:r>
              <a:rPr lang="en-US" altLang="zh-CN" sz="800" dirty="0" err="1">
                <a:solidFill>
                  <a:schemeClr val="tx1">
                    <a:lumMod val="75000"/>
                    <a:lumOff val="25000"/>
                  </a:schemeClr>
                </a:solidFill>
                <a:latin typeface="Arial" panose="020B0604020202020204" pitchFamily="34" charset="0"/>
                <a:ea typeface="微软雅黑" panose="020B0503020204020204" charset="-122"/>
                <a:sym typeface="微软雅黑" panose="020B0503020204020204" charset="-122"/>
              </a:rPr>
              <a:t>mAbs</a:t>
            </a:r>
            <a:r>
              <a:rPr lang="en-US" altLang="zh-CN" sz="800" dirty="0">
                <a:solidFill>
                  <a:schemeClr val="tx1">
                    <a:lumMod val="75000"/>
                    <a:lumOff val="25000"/>
                  </a:schemeClr>
                </a:solidFill>
                <a:latin typeface="Arial" panose="020B0604020202020204" pitchFamily="34" charset="0"/>
                <a:ea typeface="微软雅黑" panose="020B0503020204020204" charset="-122"/>
                <a:sym typeface="微软雅黑" panose="020B0503020204020204" charset="-122"/>
              </a:rPr>
              <a:t> </a:t>
            </a:r>
            <a:r>
              <a:rPr lang="pt-BR" altLang="zh-CN" sz="800" dirty="0">
                <a:solidFill>
                  <a:schemeClr val="tx1">
                    <a:lumMod val="75000"/>
                    <a:lumOff val="25000"/>
                  </a:schemeClr>
                </a:solidFill>
                <a:latin typeface="Arial" panose="020B0604020202020204" pitchFamily="34" charset="0"/>
                <a:ea typeface="微软雅黑" panose="020B0503020204020204" charset="-122"/>
                <a:sym typeface="微软雅黑" panose="020B0503020204020204" charset="-122"/>
              </a:rPr>
              <a:t>11(4):681-690. doi: 10.1080/19420862.2019.1596513. Epub 2019 Apr 19.</a:t>
            </a:r>
            <a:endParaRPr lang="pt-BR" altLang="zh-CN" sz="800" dirty="0">
              <a:solidFill>
                <a:schemeClr val="tx1">
                  <a:lumMod val="75000"/>
                  <a:lumOff val="25000"/>
                </a:schemeClr>
              </a:solidFill>
              <a:latin typeface="Arial" panose="020B0604020202020204" pitchFamily="34" charset="0"/>
              <a:ea typeface="微软雅黑" panose="020B0503020204020204" charset="-122"/>
              <a:sym typeface="微软雅黑" panose="020B0503020204020204" charset="-122"/>
            </a:endParaRPr>
          </a:p>
          <a:p>
            <a:pPr marR="0" lvl="0" defTabSz="913765" fontAlgn="auto">
              <a:spcAft>
                <a:spcPts val="0"/>
              </a:spcAft>
              <a:buClr>
                <a:srgbClr val="58595B"/>
              </a:buClr>
              <a:buSzTx/>
              <a:defRPr/>
            </a:pPr>
            <a:r>
              <a:rPr lang="en-US" altLang="zh-CN" sz="800" dirty="0">
                <a:solidFill>
                  <a:schemeClr val="tx1">
                    <a:lumMod val="75000"/>
                    <a:lumOff val="25000"/>
                  </a:schemeClr>
                </a:solidFill>
                <a:latin typeface="Arial" panose="020B0604020202020204" pitchFamily="34" charset="0"/>
                <a:ea typeface="微软雅黑" panose="020B0503020204020204" charset="-122"/>
                <a:sym typeface="微软雅黑" panose="020B0503020204020204" charset="-122"/>
              </a:rPr>
              <a:t>*</a:t>
            </a:r>
            <a:r>
              <a:rPr lang="zh-CN" altLang="en-US" sz="800" dirty="0">
                <a:solidFill>
                  <a:schemeClr val="tx1">
                    <a:lumMod val="75000"/>
                    <a:lumOff val="25000"/>
                  </a:schemeClr>
                </a:solidFill>
                <a:latin typeface="Arial" panose="020B0604020202020204" pitchFamily="34" charset="0"/>
                <a:ea typeface="微软雅黑" panose="020B0503020204020204" charset="-122"/>
                <a:sym typeface="微软雅黑" panose="020B0503020204020204" charset="-122"/>
              </a:rPr>
              <a:t>：内部未发表数据</a:t>
            </a:r>
            <a:endParaRPr lang="en-US" altLang="zh-CN" sz="800" dirty="0">
              <a:solidFill>
                <a:schemeClr val="tx1">
                  <a:lumMod val="75000"/>
                  <a:lumOff val="25000"/>
                </a:schemeClr>
              </a:solidFill>
              <a:latin typeface="Arial" panose="020B0604020202020204" pitchFamily="34" charset="0"/>
              <a:ea typeface="微软雅黑" panose="020B0503020204020204" charset="-122"/>
              <a:sym typeface="微软雅黑" panose="020B0503020204020204" charset="-122"/>
            </a:endParaRPr>
          </a:p>
        </p:txBody>
      </p:sp>
      <p:sp>
        <p:nvSpPr>
          <p:cNvPr id="30" name="文本框 29"/>
          <p:cNvSpPr txBox="1"/>
          <p:nvPr/>
        </p:nvSpPr>
        <p:spPr>
          <a:xfrm>
            <a:off x="241412" y="205005"/>
            <a:ext cx="9045798" cy="461665"/>
          </a:xfrm>
          <a:prstGeom prst="rect">
            <a:avLst/>
          </a:prstGeom>
          <a:noFill/>
        </p:spPr>
        <p:txBody>
          <a:bodyPr wrap="square" rtlCol="0">
            <a:spAutoFit/>
          </a:bodyPr>
          <a:lstStyle/>
          <a:p>
            <a:r>
              <a:rPr lang="zh-CN" altLang="en-US" sz="2400" b="1" dirty="0">
                <a:solidFill>
                  <a:schemeClr val="tx1">
                    <a:lumMod val="75000"/>
                    <a:lumOff val="25000"/>
                  </a:schemeClr>
                </a:solidFill>
                <a:latin typeface="+mn-ea"/>
                <a:sym typeface="微软雅黑" panose="020B0503020204020204" charset="-122"/>
              </a:rPr>
              <a:t>特瑞普利单抗独特的</a:t>
            </a:r>
            <a:r>
              <a:rPr lang="zh-CN" altLang="en-US" sz="2400" b="1" dirty="0">
                <a:solidFill>
                  <a:srgbClr val="C00000"/>
                </a:solidFill>
                <a:latin typeface="+mn-ea"/>
                <a:sym typeface="微软雅黑" panose="020B0503020204020204" charset="-122"/>
              </a:rPr>
              <a:t>作用机制</a:t>
            </a:r>
            <a:endParaRPr lang="zh-CN" altLang="en-US" sz="2400" b="1" dirty="0">
              <a:solidFill>
                <a:srgbClr val="C00000"/>
              </a:solidFill>
              <a:latin typeface="+mn-ea"/>
              <a:sym typeface="微软雅黑" panose="020B0503020204020204"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6287911"/>
            <a:ext cx="6395772"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3" name="图片 2"/>
          <p:cNvPicPr>
            <a:picLocks noChangeAspect="1"/>
          </p:cNvPicPr>
          <p:nvPr/>
        </p:nvPicPr>
        <p:blipFill>
          <a:blip r:embed="rId1"/>
          <a:stretch>
            <a:fillRect/>
          </a:stretch>
        </p:blipFill>
        <p:spPr>
          <a:xfrm>
            <a:off x="1328991" y="1742481"/>
            <a:ext cx="4037587" cy="2256981"/>
          </a:xfrm>
          <a:prstGeom prst="rect">
            <a:avLst/>
          </a:prstGeom>
          <a:ln>
            <a:solidFill>
              <a:schemeClr val="bg1">
                <a:lumMod val="65000"/>
              </a:schemeClr>
            </a:solidFill>
            <a:prstDash val="dash"/>
          </a:ln>
        </p:spPr>
      </p:pic>
      <p:pic>
        <p:nvPicPr>
          <p:cNvPr id="4" name="图片 3"/>
          <p:cNvPicPr>
            <a:picLocks noChangeAspect="1"/>
          </p:cNvPicPr>
          <p:nvPr/>
        </p:nvPicPr>
        <p:blipFill>
          <a:blip r:embed="rId2"/>
          <a:stretch>
            <a:fillRect/>
          </a:stretch>
        </p:blipFill>
        <p:spPr>
          <a:xfrm>
            <a:off x="1323819" y="4087258"/>
            <a:ext cx="4037587" cy="2283147"/>
          </a:xfrm>
          <a:prstGeom prst="rect">
            <a:avLst/>
          </a:prstGeom>
          <a:ln>
            <a:solidFill>
              <a:schemeClr val="bg1">
                <a:lumMod val="65000"/>
              </a:schemeClr>
            </a:solidFill>
            <a:prstDash val="dash"/>
          </a:ln>
        </p:spPr>
      </p:pic>
      <p:pic>
        <p:nvPicPr>
          <p:cNvPr id="5" name="图片 4"/>
          <p:cNvPicPr>
            <a:picLocks noChangeAspect="1"/>
          </p:cNvPicPr>
          <p:nvPr/>
        </p:nvPicPr>
        <p:blipFill>
          <a:blip r:embed="rId3"/>
          <a:stretch>
            <a:fillRect/>
          </a:stretch>
        </p:blipFill>
        <p:spPr>
          <a:xfrm>
            <a:off x="6459158" y="1729619"/>
            <a:ext cx="4037587" cy="2269843"/>
          </a:xfrm>
          <a:prstGeom prst="rect">
            <a:avLst/>
          </a:prstGeom>
          <a:ln>
            <a:solidFill>
              <a:schemeClr val="bg1">
                <a:lumMod val="65000"/>
              </a:schemeClr>
            </a:solidFill>
            <a:prstDash val="dash"/>
          </a:ln>
        </p:spPr>
      </p:pic>
      <p:sp>
        <p:nvSpPr>
          <p:cNvPr id="6" name="矩形 5"/>
          <p:cNvSpPr/>
          <p:nvPr/>
        </p:nvSpPr>
        <p:spPr>
          <a:xfrm>
            <a:off x="6446171" y="4124032"/>
            <a:ext cx="4050574" cy="2224968"/>
          </a:xfrm>
          <a:prstGeom prst="rect">
            <a:avLst/>
          </a:prstGeom>
          <a:solidFill>
            <a:schemeClr val="bg1"/>
          </a:solidFill>
          <a:ln>
            <a:solidFill>
              <a:schemeClr val="bg1">
                <a:lumMod val="65000"/>
              </a:schemeClr>
            </a:solidFill>
            <a:prstDash val="dash"/>
          </a:ln>
        </p:spPr>
        <p:txBody>
          <a:bodyPr wrap="square">
            <a:spAutoFit/>
          </a:bodyPr>
          <a:lstStyle/>
          <a:p>
            <a:pPr marL="342900" marR="0" lvl="0" indent="-342900" algn="l" defTabSz="914400" rtl="0" eaLnBrk="1" fontAlgn="auto" latinLnBrk="0" hangingPunct="1">
              <a:lnSpc>
                <a:spcPct val="160000"/>
              </a:lnSpc>
              <a:spcBef>
                <a:spcPts val="0"/>
              </a:spcBef>
              <a:spcAft>
                <a:spcPts val="0"/>
              </a:spcAft>
              <a:buClrTx/>
              <a:buSzTx/>
              <a:buFont typeface="Wingdings" panose="05000000000000000000" pitchFamily="2" charset="2"/>
              <a:buChar char="p"/>
              <a:defRPr/>
            </a:pPr>
            <a:r>
              <a:rPr kumimoji="0" lang="zh-CN" altLang="en-US" sz="11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使用特瑞普利单抗后，长期生存受益患者 </a:t>
            </a:r>
            <a:r>
              <a:rPr kumimoji="0" lang="en-US" altLang="zh-CN" sz="11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(PFS&gt;100</a:t>
            </a:r>
            <a:r>
              <a:rPr kumimoji="0" lang="zh-CN" altLang="en-US" sz="11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天</a:t>
            </a:r>
            <a:r>
              <a:rPr kumimoji="0" lang="en-US" altLang="zh-CN" sz="11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a:t>
            </a:r>
            <a:r>
              <a:rPr kumimoji="0" lang="zh-CN" altLang="en-US" sz="11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a:t>
            </a:r>
            <a:r>
              <a:rPr kumimoji="0" lang="en-US" altLang="zh-CN" sz="11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CR,PR,SD)</a:t>
            </a:r>
            <a:r>
              <a:rPr kumimoji="0" lang="zh-CN" altLang="en-US" sz="11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a:t>
            </a:r>
            <a:r>
              <a:rPr kumimoji="0" lang="en-US" altLang="zh-CN" sz="11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PD-1</a:t>
            </a:r>
            <a:r>
              <a:rPr kumimoji="0" lang="zh-CN" altLang="en-US" sz="11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受体下调显著</a:t>
            </a:r>
            <a:r>
              <a:rPr kumimoji="0" lang="en-US" altLang="zh-CN" sz="11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a:t>
            </a:r>
            <a:r>
              <a:rPr kumimoji="0" lang="zh-CN" altLang="en-US" sz="11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平均是治疗前的</a:t>
            </a:r>
            <a:r>
              <a:rPr kumimoji="0" lang="en-US" altLang="zh-CN" sz="11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30%) </a:t>
            </a:r>
            <a:endParaRPr kumimoji="0" lang="en-US" altLang="zh-CN" sz="11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a:p>
            <a:pPr marL="342900" marR="0" lvl="0" indent="-342900" algn="l" defTabSz="914400" rtl="0" eaLnBrk="1" fontAlgn="auto" latinLnBrk="0" hangingPunct="1">
              <a:lnSpc>
                <a:spcPct val="160000"/>
              </a:lnSpc>
              <a:spcBef>
                <a:spcPts val="0"/>
              </a:spcBef>
              <a:spcAft>
                <a:spcPts val="0"/>
              </a:spcAft>
              <a:buClrTx/>
              <a:buSzTx/>
              <a:buFont typeface="Wingdings" panose="05000000000000000000" pitchFamily="2" charset="2"/>
              <a:buChar char="p"/>
              <a:defRPr/>
            </a:pPr>
            <a:r>
              <a:rPr kumimoji="0" lang="zh-CN" altLang="en-US" sz="1100" b="1" i="0" u="none" strike="noStrike" kern="1200" cap="none" spc="0" normalizeH="0" baseline="0" noProof="0" dirty="0">
                <a:ln>
                  <a:noFill/>
                </a:ln>
                <a:solidFill>
                  <a:schemeClr val="tx1">
                    <a:lumMod val="75000"/>
                    <a:lumOff val="25000"/>
                  </a:schemeClr>
                </a:solidFill>
                <a:effectLst/>
                <a:uLnTx/>
                <a:uFillTx/>
                <a:latin typeface="Arial" panose="020B0604020202020204"/>
                <a:ea typeface="微软雅黑" panose="020B0503020204020204" charset="-122"/>
                <a:cs typeface="+mn-cs"/>
              </a:rPr>
              <a:t>一些疾病进展的</a:t>
            </a:r>
            <a:r>
              <a:rPr kumimoji="0" lang="zh-CN" altLang="zh-CN" sz="1100" b="1" i="0" u="none" strike="noStrike" kern="1200" cap="none" spc="0" normalizeH="0" baseline="0" noProof="0" dirty="0">
                <a:ln>
                  <a:noFill/>
                </a:ln>
                <a:solidFill>
                  <a:schemeClr val="tx1">
                    <a:lumMod val="75000"/>
                    <a:lumOff val="25000"/>
                  </a:schemeClr>
                </a:solidFill>
                <a:effectLst/>
                <a:uLnTx/>
                <a:uFillTx/>
                <a:latin typeface="Arial" panose="020B0604020202020204"/>
                <a:ea typeface="微软雅黑" panose="020B0503020204020204" charset="-122"/>
                <a:cs typeface="+mn-cs"/>
              </a:rPr>
              <a:t>患者，停药后，在使用最后一针之后的</a:t>
            </a:r>
            <a:r>
              <a:rPr kumimoji="0" lang="en-US" altLang="zh-CN" sz="1100" b="1" i="0" u="none" strike="noStrike" kern="1200" cap="none" spc="0" normalizeH="0" baseline="0" noProof="0" dirty="0">
                <a:ln>
                  <a:noFill/>
                </a:ln>
                <a:solidFill>
                  <a:schemeClr val="tx1">
                    <a:lumMod val="75000"/>
                    <a:lumOff val="25000"/>
                  </a:schemeClr>
                </a:solidFill>
                <a:effectLst/>
                <a:uLnTx/>
                <a:uFillTx/>
                <a:latin typeface="Arial" panose="020B0604020202020204"/>
                <a:ea typeface="微软雅黑" panose="020B0503020204020204" charset="-122"/>
                <a:cs typeface="+mn-cs"/>
              </a:rPr>
              <a:t>3-6</a:t>
            </a:r>
            <a:r>
              <a:rPr kumimoji="0" lang="zh-CN" altLang="zh-CN" sz="1100" b="1" i="0" u="none" strike="noStrike" kern="1200" cap="none" spc="0" normalizeH="0" baseline="0" noProof="0" dirty="0">
                <a:ln>
                  <a:noFill/>
                </a:ln>
                <a:solidFill>
                  <a:schemeClr val="tx1">
                    <a:lumMod val="75000"/>
                    <a:lumOff val="25000"/>
                  </a:schemeClr>
                </a:solidFill>
                <a:effectLst/>
                <a:uLnTx/>
                <a:uFillTx/>
                <a:latin typeface="Arial" panose="020B0604020202020204"/>
                <a:ea typeface="微软雅黑" panose="020B0503020204020204" charset="-122"/>
                <a:cs typeface="+mn-cs"/>
              </a:rPr>
              <a:t>个月，</a:t>
            </a:r>
            <a:r>
              <a:rPr kumimoji="0" lang="en-US" altLang="zh-CN" sz="1100" b="1" i="0" u="none" strike="noStrike" kern="1200" cap="none" spc="0" normalizeH="0" baseline="0" noProof="0" dirty="0">
                <a:ln>
                  <a:noFill/>
                </a:ln>
                <a:solidFill>
                  <a:schemeClr val="tx1">
                    <a:lumMod val="75000"/>
                    <a:lumOff val="25000"/>
                  </a:schemeClr>
                </a:solidFill>
                <a:effectLst/>
                <a:uLnTx/>
                <a:uFillTx/>
                <a:latin typeface="Arial" panose="020B0604020202020204"/>
                <a:ea typeface="微软雅黑" panose="020B0503020204020204" charset="-122"/>
                <a:cs typeface="+mn-cs"/>
              </a:rPr>
              <a:t>PD-1</a:t>
            </a:r>
            <a:r>
              <a:rPr kumimoji="0" lang="zh-CN" altLang="en-US" sz="1100" b="1" i="0" u="none" strike="noStrike" kern="1200" cap="none" spc="0" normalizeH="0" baseline="0" noProof="0" dirty="0">
                <a:ln>
                  <a:noFill/>
                </a:ln>
                <a:solidFill>
                  <a:schemeClr val="tx1">
                    <a:lumMod val="75000"/>
                    <a:lumOff val="25000"/>
                  </a:schemeClr>
                </a:solidFill>
                <a:effectLst/>
                <a:uLnTx/>
                <a:uFillTx/>
                <a:latin typeface="Arial" panose="020B0604020202020204"/>
                <a:ea typeface="微软雅黑" panose="020B0503020204020204" charset="-122"/>
                <a:cs typeface="+mn-cs"/>
              </a:rPr>
              <a:t>下调</a:t>
            </a:r>
            <a:r>
              <a:rPr kumimoji="0" lang="zh-CN" altLang="zh-CN" sz="1100" b="1" i="0" u="none" strike="noStrike" kern="1200" cap="none" spc="0" normalizeH="0" baseline="0" noProof="0" dirty="0">
                <a:ln>
                  <a:noFill/>
                </a:ln>
                <a:solidFill>
                  <a:schemeClr val="tx1">
                    <a:lumMod val="75000"/>
                    <a:lumOff val="25000"/>
                  </a:schemeClr>
                </a:solidFill>
                <a:effectLst/>
                <a:uLnTx/>
                <a:uFillTx/>
                <a:latin typeface="Arial" panose="020B0604020202020204"/>
                <a:ea typeface="微软雅黑" panose="020B0503020204020204" charset="-122"/>
                <a:cs typeface="+mn-cs"/>
              </a:rPr>
              <a:t>的现象</a:t>
            </a:r>
            <a:r>
              <a:rPr kumimoji="0" lang="zh-CN" altLang="en-US" sz="1100" b="1" i="0" u="none" strike="noStrike" kern="1200" cap="none" spc="0" normalizeH="0" baseline="0" noProof="0" dirty="0">
                <a:ln>
                  <a:noFill/>
                </a:ln>
                <a:solidFill>
                  <a:schemeClr val="tx1">
                    <a:lumMod val="75000"/>
                    <a:lumOff val="25000"/>
                  </a:schemeClr>
                </a:solidFill>
                <a:effectLst/>
                <a:uLnTx/>
                <a:uFillTx/>
                <a:latin typeface="Arial" panose="020B0604020202020204"/>
                <a:ea typeface="微软雅黑" panose="020B0503020204020204" charset="-122"/>
                <a:cs typeface="+mn-cs"/>
              </a:rPr>
              <a:t>仍然存在</a:t>
            </a:r>
            <a:r>
              <a:rPr kumimoji="0" lang="zh-CN" altLang="zh-CN" sz="1100" b="1" i="0" u="none" strike="noStrike" kern="1200" cap="none" spc="0" normalizeH="0" baseline="0" noProof="0" dirty="0">
                <a:ln>
                  <a:noFill/>
                </a:ln>
                <a:solidFill>
                  <a:schemeClr val="tx1">
                    <a:lumMod val="75000"/>
                    <a:lumOff val="25000"/>
                  </a:schemeClr>
                </a:solidFill>
                <a:effectLst/>
                <a:uLnTx/>
                <a:uFillTx/>
                <a:latin typeface="Arial" panose="020B0604020202020204"/>
                <a:ea typeface="微软雅黑" panose="020B0503020204020204" charset="-122"/>
                <a:cs typeface="+mn-cs"/>
              </a:rPr>
              <a:t>，</a:t>
            </a:r>
            <a:r>
              <a:rPr kumimoji="0" lang="zh-CN" altLang="en-US" sz="1100" b="1" i="0" u="none" strike="noStrike" kern="1200" cap="none" spc="0" normalizeH="0" baseline="0" noProof="0" dirty="0">
                <a:ln>
                  <a:noFill/>
                </a:ln>
                <a:solidFill>
                  <a:schemeClr val="tx1">
                    <a:lumMod val="75000"/>
                    <a:lumOff val="25000"/>
                  </a:schemeClr>
                </a:solidFill>
                <a:effectLst/>
                <a:uLnTx/>
                <a:uFillTx/>
                <a:latin typeface="Arial" panose="020B0604020202020204"/>
                <a:ea typeface="微软雅黑" panose="020B0503020204020204" charset="-122"/>
                <a:cs typeface="+mn-cs"/>
              </a:rPr>
              <a:t>说明初始有效的患者</a:t>
            </a:r>
            <a:r>
              <a:rPr kumimoji="0" lang="en-US" altLang="zh-CN" sz="1100" b="1" i="0" u="none" strike="noStrike" kern="1200" cap="none" spc="0" normalizeH="0" baseline="0" noProof="0" dirty="0">
                <a:ln>
                  <a:noFill/>
                </a:ln>
                <a:solidFill>
                  <a:schemeClr val="tx1">
                    <a:lumMod val="75000"/>
                    <a:lumOff val="25000"/>
                  </a:schemeClr>
                </a:solidFill>
                <a:effectLst/>
                <a:uLnTx/>
                <a:uFillTx/>
                <a:latin typeface="Arial" panose="020B0604020202020204"/>
                <a:ea typeface="微软雅黑" panose="020B0503020204020204" charset="-122"/>
                <a:cs typeface="+mn-cs"/>
              </a:rPr>
              <a:t>PD</a:t>
            </a:r>
            <a:r>
              <a:rPr kumimoji="0" lang="zh-CN" altLang="en-US" sz="1100" b="1" i="0" u="none" strike="noStrike" kern="1200" cap="none" spc="0" normalizeH="0" baseline="0" noProof="0" dirty="0">
                <a:ln>
                  <a:noFill/>
                </a:ln>
                <a:solidFill>
                  <a:schemeClr val="tx1">
                    <a:lumMod val="75000"/>
                    <a:lumOff val="25000"/>
                  </a:schemeClr>
                </a:solidFill>
                <a:effectLst/>
                <a:uLnTx/>
                <a:uFillTx/>
                <a:latin typeface="Arial" panose="020B0604020202020204"/>
                <a:ea typeface="微软雅黑" panose="020B0503020204020204" charset="-122"/>
                <a:cs typeface="+mn-cs"/>
              </a:rPr>
              <a:t>后也可以获得生存获益。</a:t>
            </a:r>
            <a:endParaRPr kumimoji="0" lang="en-US" altLang="zh-CN" sz="1100" b="1" i="0" u="none" strike="noStrike" kern="1200" cap="none" spc="0" normalizeH="0" baseline="0" noProof="0" dirty="0">
              <a:ln>
                <a:noFill/>
              </a:ln>
              <a:solidFill>
                <a:schemeClr val="tx1">
                  <a:lumMod val="75000"/>
                  <a:lumOff val="25000"/>
                </a:schemeClr>
              </a:solidFill>
              <a:effectLst/>
              <a:uLnTx/>
              <a:uFillTx/>
              <a:latin typeface="Arial" panose="020B0604020202020204"/>
              <a:ea typeface="微软雅黑" panose="020B0503020204020204" charset="-122"/>
              <a:cs typeface="+mn-cs"/>
            </a:endParaRPr>
          </a:p>
          <a:p>
            <a:pPr marL="342900" marR="0" lvl="0" indent="-342900" algn="l" defTabSz="914400" rtl="0" eaLnBrk="1" fontAlgn="auto" latinLnBrk="0" hangingPunct="1">
              <a:lnSpc>
                <a:spcPct val="160000"/>
              </a:lnSpc>
              <a:spcBef>
                <a:spcPts val="0"/>
              </a:spcBef>
              <a:spcAft>
                <a:spcPts val="0"/>
              </a:spcAft>
              <a:buClrTx/>
              <a:buSzTx/>
              <a:buFont typeface="Wingdings" panose="05000000000000000000" pitchFamily="2" charset="2"/>
              <a:buChar char="p"/>
              <a:defRPr/>
            </a:pPr>
            <a:r>
              <a:rPr kumimoji="0" lang="zh-CN" altLang="en-US" sz="11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Times New Roman" panose="02020603050405020304" pitchFamily="18" charset="0"/>
              </a:rPr>
              <a:t>疾病进展患者起初</a:t>
            </a:r>
            <a:r>
              <a:rPr kumimoji="0" lang="en-US" altLang="zh-CN" sz="11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Times New Roman" panose="02020603050405020304" pitchFamily="18" charset="0"/>
              </a:rPr>
              <a:t>PD-1</a:t>
            </a:r>
            <a:r>
              <a:rPr kumimoji="0" lang="zh-CN" altLang="en-US" sz="11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Times New Roman" panose="02020603050405020304" pitchFamily="18" charset="0"/>
              </a:rPr>
              <a:t>下调，</a:t>
            </a:r>
            <a:r>
              <a:rPr kumimoji="0" lang="zh-CN" altLang="zh-CN" sz="11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Times New Roman" panose="02020603050405020304" pitchFamily="18" charset="0"/>
              </a:rPr>
              <a:t>但在</a:t>
            </a:r>
            <a:r>
              <a:rPr kumimoji="0" lang="en-US" altLang="zh-CN" sz="11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Times New Roman" panose="02020603050405020304" pitchFamily="18" charset="0"/>
              </a:rPr>
              <a:t>90</a:t>
            </a:r>
            <a:r>
              <a:rPr kumimoji="0" lang="zh-CN" altLang="zh-CN" sz="11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Times New Roman" panose="02020603050405020304" pitchFamily="18" charset="0"/>
              </a:rPr>
              <a:t>天左右，开始明显上调，可能是发生耐药的一个原因。如果患者</a:t>
            </a:r>
            <a:r>
              <a:rPr kumimoji="0" lang="en-US" altLang="zh-CN" sz="11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Times New Roman" panose="02020603050405020304" pitchFamily="18" charset="0"/>
              </a:rPr>
              <a:t>PD-1</a:t>
            </a:r>
            <a:r>
              <a:rPr kumimoji="0" lang="zh-CN" altLang="zh-CN" sz="11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Times New Roman" panose="02020603050405020304" pitchFamily="18" charset="0"/>
              </a:rPr>
              <a:t>迅速上调，则很快发生进展。</a:t>
            </a:r>
            <a:endParaRPr kumimoji="0" lang="zh-CN" altLang="zh-CN" sz="11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Times New Roman" panose="02020603050405020304" pitchFamily="18" charset="0"/>
            </a:endParaRPr>
          </a:p>
        </p:txBody>
      </p:sp>
      <p:sp>
        <p:nvSpPr>
          <p:cNvPr id="7" name="文本框 6"/>
          <p:cNvSpPr txBox="1"/>
          <p:nvPr/>
        </p:nvSpPr>
        <p:spPr>
          <a:xfrm>
            <a:off x="5845945" y="1103356"/>
            <a:ext cx="5188514" cy="584775"/>
          </a:xfrm>
          <a:prstGeom prst="rect">
            <a:avLst/>
          </a:prstGeom>
          <a:noFill/>
        </p:spPr>
        <p:txBody>
          <a:bodyPr wrap="square">
            <a:spAutoFit/>
          </a:bodyPr>
          <a:lstStyle/>
          <a:p>
            <a:pPr algn="ctr"/>
            <a:r>
              <a:rPr lang="zh-CN" altLang="en-US" sz="1600" b="1" dirty="0">
                <a:solidFill>
                  <a:schemeClr val="tx1">
                    <a:lumMod val="75000"/>
                    <a:lumOff val="25000"/>
                  </a:schemeClr>
                </a:solidFill>
                <a:latin typeface="微软雅黑" panose="020B0503020204020204" charset="-122"/>
                <a:ea typeface="微软雅黑" panose="020B0503020204020204" charset="-122"/>
              </a:rPr>
              <a:t>临床研究进一步证实：</a:t>
            </a:r>
            <a:br>
              <a:rPr lang="zh-CN" altLang="en-US" sz="1600" b="1" dirty="0">
                <a:solidFill>
                  <a:schemeClr val="tx1">
                    <a:lumMod val="75000"/>
                    <a:lumOff val="25000"/>
                  </a:schemeClr>
                </a:solidFill>
                <a:latin typeface="微软雅黑" panose="020B0503020204020204" charset="-122"/>
                <a:ea typeface="微软雅黑" panose="020B0503020204020204" charset="-122"/>
              </a:rPr>
            </a:br>
            <a:r>
              <a:rPr lang="zh-CN" altLang="en-US" sz="1600" b="1" dirty="0">
                <a:solidFill>
                  <a:schemeClr val="tx1">
                    <a:lumMod val="75000"/>
                    <a:lumOff val="25000"/>
                  </a:schemeClr>
                </a:solidFill>
                <a:latin typeface="微软雅黑" panose="020B0503020204020204" charset="-122"/>
                <a:ea typeface="微软雅黑" panose="020B0503020204020204" charset="-122"/>
              </a:rPr>
              <a:t>内吞效应下调了膜表面</a:t>
            </a:r>
            <a:r>
              <a:rPr lang="en-US" altLang="zh-CN" sz="1600" b="1" dirty="0">
                <a:solidFill>
                  <a:schemeClr val="tx1">
                    <a:lumMod val="75000"/>
                    <a:lumOff val="25000"/>
                  </a:schemeClr>
                </a:solidFill>
                <a:latin typeface="微软雅黑" panose="020B0503020204020204" charset="-122"/>
                <a:ea typeface="微软雅黑" panose="020B0503020204020204" charset="-122"/>
              </a:rPr>
              <a:t>PD-1</a:t>
            </a:r>
            <a:r>
              <a:rPr lang="zh-CN" altLang="en-US" sz="1600" b="1" dirty="0">
                <a:solidFill>
                  <a:schemeClr val="tx1">
                    <a:lumMod val="75000"/>
                    <a:lumOff val="25000"/>
                  </a:schemeClr>
                </a:solidFill>
                <a:latin typeface="微软雅黑" panose="020B0503020204020204" charset="-122"/>
                <a:ea typeface="微软雅黑" panose="020B0503020204020204" charset="-122"/>
              </a:rPr>
              <a:t>的表达，使肿瘤</a:t>
            </a:r>
            <a:r>
              <a:rPr lang="zh-CN" altLang="en-US" sz="1600" b="1" dirty="0">
                <a:solidFill>
                  <a:srgbClr val="C00000"/>
                </a:solidFill>
                <a:latin typeface="微软雅黑" panose="020B0503020204020204" charset="-122"/>
                <a:ea typeface="微软雅黑" panose="020B0503020204020204" charset="-122"/>
              </a:rPr>
              <a:t>持久缓解</a:t>
            </a:r>
            <a:endParaRPr lang="zh-CN" altLang="en-US" sz="1600" b="1" dirty="0">
              <a:solidFill>
                <a:srgbClr val="C00000"/>
              </a:solidFill>
              <a:latin typeface="微软雅黑" panose="020B0503020204020204" charset="-122"/>
              <a:ea typeface="微软雅黑" panose="020B0503020204020204" charset="-122"/>
            </a:endParaRPr>
          </a:p>
        </p:txBody>
      </p:sp>
      <p:sp>
        <p:nvSpPr>
          <p:cNvPr id="8" name="TextBox 5"/>
          <p:cNvSpPr txBox="1"/>
          <p:nvPr/>
        </p:nvSpPr>
        <p:spPr>
          <a:xfrm>
            <a:off x="1394926" y="1109432"/>
            <a:ext cx="4046238" cy="584775"/>
          </a:xfrm>
          <a:prstGeom prst="rect">
            <a:avLst/>
          </a:prstGeom>
          <a:noFill/>
        </p:spPr>
        <p:txBody>
          <a:bodyPr wrap="square" rtlCol="0">
            <a:spAutoFit/>
          </a:bodyPr>
          <a:lstStyle/>
          <a:p>
            <a:pPr marL="0" marR="0" lvl="0" indent="0" algn="ctr" defTabSz="914400" rtl="0" eaLnBrk="1" fontAlgn="auto" latinLnBrk="0" hangingPunct="1">
              <a:spcBef>
                <a:spcPts val="0"/>
              </a:spcBef>
              <a:spcAft>
                <a:spcPts val="0"/>
              </a:spcAft>
              <a:buClrTx/>
              <a:buSzTx/>
              <a:buFontTx/>
              <a:buNone/>
              <a:defRPr/>
            </a:pPr>
            <a:r>
              <a:rPr lang="zh-CN" altLang="en-US" sz="1600" b="1" dirty="0">
                <a:solidFill>
                  <a:schemeClr val="tx1">
                    <a:lumMod val="75000"/>
                    <a:lumOff val="25000"/>
                  </a:schemeClr>
                </a:solidFill>
                <a:latin typeface="微软雅黑" panose="020B0503020204020204" charset="-122"/>
                <a:ea typeface="微软雅黑" panose="020B0503020204020204" charset="-122"/>
              </a:rPr>
              <a:t>体外研究显示：</a:t>
            </a:r>
            <a:endParaRPr lang="en-US" altLang="zh-CN" sz="1600" b="1" dirty="0">
              <a:solidFill>
                <a:schemeClr val="tx1">
                  <a:lumMod val="75000"/>
                  <a:lumOff val="25000"/>
                </a:schemeClr>
              </a:solidFill>
              <a:latin typeface="微软雅黑" panose="020B0503020204020204" charset="-122"/>
              <a:ea typeface="微软雅黑" panose="020B0503020204020204" charset="-122"/>
            </a:endParaRPr>
          </a:p>
          <a:p>
            <a:pPr marL="0" marR="0" lvl="0" indent="0" algn="ctr" defTabSz="914400" rtl="0" eaLnBrk="1" fontAlgn="auto" latinLnBrk="0" hangingPunct="1">
              <a:spcBef>
                <a:spcPts val="0"/>
              </a:spcBef>
              <a:spcAft>
                <a:spcPts val="0"/>
              </a:spcAft>
              <a:buClrTx/>
              <a:buSzTx/>
              <a:buFontTx/>
              <a:buNone/>
              <a:defRPr/>
            </a:pPr>
            <a:r>
              <a:rPr kumimoji="0" lang="zh-CN" altLang="en-US" sz="1600" b="1"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rPr>
              <a:t>抗体诱导的</a:t>
            </a:r>
            <a:r>
              <a:rPr kumimoji="0" lang="en-US" altLang="zh-CN" sz="1600" b="1"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rPr>
              <a:t>PD-1</a:t>
            </a:r>
            <a:r>
              <a:rPr kumimoji="0" lang="zh-CN" altLang="en-US" sz="1600" b="1" u="none" strike="noStrike" kern="1200" cap="none" spc="0" normalizeH="0" baseline="0" noProof="0" dirty="0">
                <a:ln>
                  <a:noFill/>
                </a:ln>
                <a:solidFill>
                  <a:srgbClr val="C00000"/>
                </a:solidFill>
                <a:effectLst/>
                <a:uLnTx/>
                <a:uFillTx/>
                <a:latin typeface="微软雅黑" panose="020B0503020204020204" charset="-122"/>
                <a:ea typeface="微软雅黑" panose="020B0503020204020204" charset="-122"/>
              </a:rPr>
              <a:t>内吞效应</a:t>
            </a:r>
            <a:r>
              <a:rPr lang="zh-CN" altLang="en-US" sz="1600" b="1" dirty="0">
                <a:solidFill>
                  <a:srgbClr val="C00000"/>
                </a:solidFill>
                <a:latin typeface="微软雅黑" panose="020B0503020204020204" charset="-122"/>
                <a:ea typeface="微软雅黑" panose="020B0503020204020204" charset="-122"/>
              </a:rPr>
              <a:t> </a:t>
            </a:r>
            <a:r>
              <a:rPr lang="zh-CN" altLang="en-US" sz="1600" b="1" dirty="0">
                <a:solidFill>
                  <a:schemeClr val="tx1">
                    <a:lumMod val="75000"/>
                    <a:lumOff val="25000"/>
                  </a:schemeClr>
                </a:solidFill>
                <a:latin typeface="微软雅黑" panose="020B0503020204020204" charset="-122"/>
                <a:ea typeface="微软雅黑" panose="020B0503020204020204" charset="-122"/>
              </a:rPr>
              <a:t>强于</a:t>
            </a:r>
            <a:r>
              <a:rPr lang="en-US" altLang="zh-CN" sz="1600" b="1" dirty="0">
                <a:solidFill>
                  <a:schemeClr val="tx1">
                    <a:lumMod val="75000"/>
                    <a:lumOff val="25000"/>
                  </a:schemeClr>
                </a:solidFill>
                <a:latin typeface="微软雅黑" panose="020B0503020204020204" charset="-122"/>
                <a:ea typeface="微软雅黑" panose="020B0503020204020204" charset="-122"/>
              </a:rPr>
              <a:t>O</a:t>
            </a:r>
            <a:r>
              <a:rPr lang="zh-CN" altLang="en-US" sz="1600" b="1" dirty="0">
                <a:solidFill>
                  <a:schemeClr val="tx1">
                    <a:lumMod val="75000"/>
                    <a:lumOff val="25000"/>
                  </a:schemeClr>
                </a:solidFill>
                <a:latin typeface="微软雅黑" panose="020B0503020204020204" charset="-122"/>
                <a:ea typeface="微软雅黑" panose="020B0503020204020204" charset="-122"/>
              </a:rPr>
              <a:t>药和</a:t>
            </a:r>
            <a:r>
              <a:rPr lang="en-US" altLang="zh-CN" sz="1600" b="1" dirty="0">
                <a:solidFill>
                  <a:schemeClr val="tx1">
                    <a:lumMod val="75000"/>
                    <a:lumOff val="25000"/>
                  </a:schemeClr>
                </a:solidFill>
                <a:latin typeface="微软雅黑" panose="020B0503020204020204" charset="-122"/>
                <a:ea typeface="微软雅黑" panose="020B0503020204020204" charset="-122"/>
              </a:rPr>
              <a:t>K</a:t>
            </a:r>
            <a:r>
              <a:rPr lang="zh-CN" altLang="en-US" sz="1600" b="1" dirty="0">
                <a:solidFill>
                  <a:schemeClr val="tx1">
                    <a:lumMod val="75000"/>
                    <a:lumOff val="25000"/>
                  </a:schemeClr>
                </a:solidFill>
                <a:latin typeface="微软雅黑" panose="020B0503020204020204" charset="-122"/>
                <a:ea typeface="微软雅黑" panose="020B0503020204020204" charset="-122"/>
              </a:rPr>
              <a:t>药</a:t>
            </a:r>
            <a:endParaRPr kumimoji="0" lang="en-US" sz="1600" b="1"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endParaRPr>
          </a:p>
        </p:txBody>
      </p:sp>
      <p:sp>
        <p:nvSpPr>
          <p:cNvPr id="9" name="内容占位符 3"/>
          <p:cNvSpPr txBox="1"/>
          <p:nvPr/>
        </p:nvSpPr>
        <p:spPr>
          <a:xfrm>
            <a:off x="328361" y="6547393"/>
            <a:ext cx="2133130" cy="211203"/>
          </a:xfrm>
          <a:prstGeom prst="rect">
            <a:avLst/>
          </a:prstGeom>
          <a:noFill/>
          <a:ln w="12700">
            <a:noFill/>
          </a:ln>
        </p:spPr>
        <p:txBody>
          <a:bodyPr vert="horz" wrap="none" lIns="72000" tIns="36000" rIns="72000" bIns="36000" rtlCol="0" anchor="b" anchorCtr="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1350" kern="1200">
                <a:solidFill>
                  <a:srgbClr val="0464AC"/>
                </a:solidFill>
                <a:latin typeface="微软雅黑" panose="020B0503020204020204" charset="-122"/>
                <a:ea typeface="微软雅黑" panose="020B0503020204020204" charset="-122"/>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350" kern="1200">
                <a:solidFill>
                  <a:srgbClr val="0464AC"/>
                </a:solidFill>
                <a:latin typeface="微软雅黑" panose="020B0503020204020204" charset="-122"/>
                <a:ea typeface="微软雅黑" panose="020B0503020204020204" charset="-122"/>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350" kern="1200">
                <a:solidFill>
                  <a:srgbClr val="0464AC"/>
                </a:solidFill>
                <a:latin typeface="微软雅黑" panose="020B0503020204020204" charset="-122"/>
                <a:ea typeface="微软雅黑" panose="020B0503020204020204" charset="-122"/>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rgbClr val="0464AC"/>
                </a:solidFill>
                <a:latin typeface="微软雅黑" panose="020B0503020204020204" charset="-122"/>
                <a:ea typeface="微软雅黑" panose="020B0503020204020204" charset="-122"/>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rgbClr val="0464AC"/>
                </a:solidFill>
                <a:latin typeface="微软雅黑" panose="020B0503020204020204" charset="-122"/>
                <a:ea typeface="微软雅黑" panose="020B050302020402020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Clr>
                <a:srgbClr val="58595B"/>
              </a:buClr>
              <a:buNone/>
            </a:pPr>
            <a:r>
              <a:rPr lang="en-US" altLang="zh-CN" sz="900" dirty="0">
                <a:solidFill>
                  <a:schemeClr val="tx1">
                    <a:lumMod val="75000"/>
                    <a:lumOff val="25000"/>
                  </a:schemeClr>
                </a:solidFill>
                <a:latin typeface="Arial" panose="020B0604020202020204" pitchFamily="34" charset="0"/>
                <a:sym typeface="Arial" panose="020B0604020202020204" pitchFamily="34" charset="0"/>
              </a:rPr>
              <a:t>Data on file, for internal reference only.</a:t>
            </a:r>
            <a:endParaRPr lang="en-US" altLang="zh-CN" sz="900" dirty="0">
              <a:solidFill>
                <a:schemeClr val="tx1">
                  <a:lumMod val="75000"/>
                  <a:lumOff val="25000"/>
                </a:schemeClr>
              </a:solidFill>
              <a:latin typeface="Arial" panose="020B0604020202020204" pitchFamily="34" charset="0"/>
              <a:sym typeface="Arial" panose="020B0604020202020204" pitchFamily="34" charset="0"/>
            </a:endParaRPr>
          </a:p>
        </p:txBody>
      </p:sp>
      <p:sp>
        <p:nvSpPr>
          <p:cNvPr id="10" name="文本框 9"/>
          <p:cNvSpPr txBox="1"/>
          <p:nvPr/>
        </p:nvSpPr>
        <p:spPr>
          <a:xfrm>
            <a:off x="241412" y="205005"/>
            <a:ext cx="10159888" cy="461665"/>
          </a:xfrm>
          <a:prstGeom prst="rect">
            <a:avLst/>
          </a:prstGeom>
          <a:noFill/>
        </p:spPr>
        <p:txBody>
          <a:bodyPr wrap="square" rtlCol="0">
            <a:spAutoFit/>
          </a:bodyPr>
          <a:lstStyle/>
          <a:p>
            <a:r>
              <a:rPr lang="zh-CN" altLang="en-US" sz="2400" b="1" dirty="0">
                <a:solidFill>
                  <a:schemeClr val="tx1">
                    <a:lumMod val="75000"/>
                    <a:lumOff val="25000"/>
                  </a:schemeClr>
                </a:solidFill>
                <a:latin typeface="+mn-ea"/>
              </a:rPr>
              <a:t>从基础到临床研究，均证实特瑞普利单抗独特的内吞机制与疗效呈</a:t>
            </a:r>
            <a:r>
              <a:rPr lang="zh-CN" altLang="en-US" sz="2400" b="1" dirty="0">
                <a:solidFill>
                  <a:srgbClr val="C00000"/>
                </a:solidFill>
                <a:latin typeface="+mn-ea"/>
              </a:rPr>
              <a:t>正相关</a:t>
            </a:r>
            <a:endParaRPr lang="zh-CN" altLang="en-US" sz="2400" b="1" dirty="0">
              <a:solidFill>
                <a:srgbClr val="C00000"/>
              </a:solidFill>
              <a:latin typeface="+mn-ea"/>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2103300" y="2571432"/>
            <a:ext cx="748923" cy="1877437"/>
          </a:xfrm>
          <a:prstGeom prst="rect">
            <a:avLst/>
          </a:prstGeom>
          <a:noFill/>
        </p:spPr>
        <p:txBody>
          <a:bodyPr wrap="none" rtlCol="0">
            <a:spAutoFit/>
            <a:scene3d>
              <a:camera prst="orthographicFront"/>
              <a:lightRig rig="threePt" dir="t"/>
            </a:scene3d>
            <a:sp3d contourW="12700"/>
          </a:bodyPr>
          <a:lstStyle/>
          <a:p>
            <a:pPr algn="ctr"/>
            <a:r>
              <a:rPr lang="zh-CN" altLang="en-US" sz="4400" b="1" dirty="0">
                <a:solidFill>
                  <a:schemeClr val="tx1">
                    <a:lumMod val="75000"/>
                    <a:lumOff val="25000"/>
                  </a:schemeClr>
                </a:solidFill>
                <a:latin typeface="微软雅黑" panose="020B0503020204020204" charset="-122"/>
                <a:ea typeface="微软雅黑" panose="020B0503020204020204" charset="-122"/>
              </a:rPr>
              <a:t>目</a:t>
            </a:r>
            <a:endParaRPr lang="en-US" altLang="zh-CN" sz="4400" b="1" dirty="0">
              <a:solidFill>
                <a:schemeClr val="tx1">
                  <a:lumMod val="75000"/>
                  <a:lumOff val="25000"/>
                </a:schemeClr>
              </a:solidFill>
              <a:latin typeface="微软雅黑" panose="020B0503020204020204" charset="-122"/>
              <a:ea typeface="微软雅黑" panose="020B0503020204020204" charset="-122"/>
            </a:endParaRPr>
          </a:p>
          <a:p>
            <a:pPr algn="ctr"/>
            <a:endParaRPr lang="en-US" altLang="zh-CN" sz="2400" b="1" dirty="0">
              <a:solidFill>
                <a:schemeClr val="tx1">
                  <a:lumMod val="75000"/>
                  <a:lumOff val="25000"/>
                </a:schemeClr>
              </a:solidFill>
              <a:latin typeface="微软雅黑" panose="020B0503020204020204" charset="-122"/>
              <a:ea typeface="微软雅黑" panose="020B0503020204020204" charset="-122"/>
            </a:endParaRPr>
          </a:p>
          <a:p>
            <a:pPr algn="ctr"/>
            <a:r>
              <a:rPr lang="zh-CN" altLang="en-US" sz="4400" b="1" dirty="0">
                <a:solidFill>
                  <a:schemeClr val="tx1">
                    <a:lumMod val="75000"/>
                    <a:lumOff val="25000"/>
                  </a:schemeClr>
                </a:solidFill>
                <a:latin typeface="微软雅黑" panose="020B0503020204020204" charset="-122"/>
                <a:ea typeface="微软雅黑" panose="020B0503020204020204" charset="-122"/>
              </a:rPr>
              <a:t>录</a:t>
            </a:r>
            <a:endParaRPr lang="zh-CN" altLang="en-US" sz="4400" b="1" dirty="0">
              <a:solidFill>
                <a:schemeClr val="tx1">
                  <a:lumMod val="75000"/>
                  <a:lumOff val="25000"/>
                </a:schemeClr>
              </a:solidFill>
              <a:latin typeface="微软雅黑" panose="020B0503020204020204" charset="-122"/>
              <a:ea typeface="微软雅黑" panose="020B0503020204020204" charset="-122"/>
            </a:endParaRPr>
          </a:p>
        </p:txBody>
      </p:sp>
      <p:pic>
        <p:nvPicPr>
          <p:cNvPr id="12" name="图片 11"/>
          <p:cNvPicPr>
            <a:picLocks noChangeAspect="1"/>
          </p:cNvPicPr>
          <p:nvPr/>
        </p:nvPicPr>
        <p:blipFill rotWithShape="1">
          <a:blip r:embed="rId1"/>
          <a:srcRect l="10255" t="25233" r="6953" b="34974"/>
          <a:stretch>
            <a:fillRect/>
          </a:stretch>
        </p:blipFill>
        <p:spPr>
          <a:xfrm>
            <a:off x="367393" y="1009760"/>
            <a:ext cx="4018858" cy="74009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grpSp>
        <p:nvGrpSpPr>
          <p:cNvPr id="21" name="组合 20"/>
          <p:cNvGrpSpPr/>
          <p:nvPr/>
        </p:nvGrpSpPr>
        <p:grpSpPr>
          <a:xfrm>
            <a:off x="3937424" y="2058721"/>
            <a:ext cx="7464036" cy="3346181"/>
            <a:chOff x="3834021" y="2045595"/>
            <a:chExt cx="7464036" cy="3346181"/>
          </a:xfrm>
        </p:grpSpPr>
        <p:sp>
          <p:nvSpPr>
            <p:cNvPr id="2" name="文本框 1"/>
            <p:cNvSpPr txBox="1"/>
            <p:nvPr/>
          </p:nvSpPr>
          <p:spPr>
            <a:xfrm>
              <a:off x="4995306" y="2144013"/>
              <a:ext cx="3051861" cy="461665"/>
            </a:xfrm>
            <a:prstGeom prst="rect">
              <a:avLst/>
            </a:prstGeom>
            <a:noFill/>
          </p:spPr>
          <p:txBody>
            <a:bodyPr wrap="none" rtlCol="0">
              <a:spAutoFit/>
              <a:scene3d>
                <a:camera prst="orthographicFront"/>
                <a:lightRig rig="threePt" dir="t"/>
              </a:scene3d>
              <a:sp3d contourW="12700"/>
            </a:bodyPr>
            <a:lstStyle/>
            <a:p>
              <a:pPr>
                <a:spcBef>
                  <a:spcPts val="750"/>
                </a:spcBef>
              </a:pPr>
              <a:r>
                <a:rPr lang="en-US" altLang="zh-CN" sz="2400" b="1" dirty="0">
                  <a:solidFill>
                    <a:schemeClr val="tx1">
                      <a:lumMod val="75000"/>
                      <a:lumOff val="25000"/>
                    </a:schemeClr>
                  </a:solidFill>
                  <a:latin typeface="微软雅黑" panose="020B0503020204020204" charset="-122"/>
                  <a:ea typeface="微软雅黑" panose="020B0503020204020204" charset="-122"/>
                  <a:cs typeface="+mn-ea"/>
                  <a:sym typeface="+mn-lt"/>
                </a:rPr>
                <a:t>NSCLC</a:t>
              </a:r>
              <a:r>
                <a:rPr lang="zh-CN" altLang="en-US" sz="2400" b="1" dirty="0">
                  <a:solidFill>
                    <a:schemeClr val="tx1">
                      <a:lumMod val="75000"/>
                      <a:lumOff val="25000"/>
                    </a:schemeClr>
                  </a:solidFill>
                  <a:latin typeface="微软雅黑" panose="020B0503020204020204" charset="-122"/>
                  <a:ea typeface="微软雅黑" panose="020B0503020204020204" charset="-122"/>
                  <a:cs typeface="+mn-ea"/>
                  <a:sym typeface="+mn-lt"/>
                </a:rPr>
                <a:t>免疫治疗现状</a:t>
              </a:r>
              <a:endParaRPr lang="zh-CN" altLang="zh-CN" sz="2400" b="1" dirty="0">
                <a:solidFill>
                  <a:schemeClr val="tx1">
                    <a:lumMod val="75000"/>
                    <a:lumOff val="25000"/>
                  </a:schemeClr>
                </a:solidFill>
                <a:latin typeface="微软雅黑" panose="020B0503020204020204" charset="-122"/>
                <a:ea typeface="微软雅黑" panose="020B0503020204020204" charset="-122"/>
                <a:cs typeface="+mn-ea"/>
              </a:endParaRPr>
            </a:p>
          </p:txBody>
        </p:sp>
        <p:sp>
          <p:nvSpPr>
            <p:cNvPr id="4" name="文本框 3"/>
            <p:cNvSpPr txBox="1"/>
            <p:nvPr/>
          </p:nvSpPr>
          <p:spPr>
            <a:xfrm>
              <a:off x="4995306" y="4765962"/>
              <a:ext cx="6302751" cy="461665"/>
            </a:xfrm>
            <a:prstGeom prst="rect">
              <a:avLst/>
            </a:prstGeom>
            <a:noFill/>
          </p:spPr>
          <p:txBody>
            <a:bodyPr wrap="none" rtlCol="0">
              <a:spAutoFit/>
              <a:scene3d>
                <a:camera prst="orthographicFront"/>
                <a:lightRig rig="threePt" dir="t"/>
              </a:scene3d>
              <a:sp3d contourW="12700"/>
            </a:bodyPr>
            <a:lstStyle/>
            <a:p>
              <a:pPr>
                <a:spcBef>
                  <a:spcPts val="750"/>
                </a:spcBef>
              </a:pPr>
              <a:r>
                <a:rPr lang="zh-CN" altLang="en-US" sz="2400" b="1" dirty="0">
                  <a:solidFill>
                    <a:srgbClr val="005696"/>
                  </a:solidFill>
                  <a:latin typeface="微软雅黑" panose="020B0503020204020204" charset="-122"/>
                  <a:ea typeface="微软雅黑" panose="020B0503020204020204" charset="-122"/>
                  <a:cs typeface="+mn-ea"/>
                </a:rPr>
                <a:t>特瑞普利单抗在晚期</a:t>
              </a:r>
              <a:r>
                <a:rPr lang="en-US" altLang="zh-CN" sz="2400" b="1" dirty="0">
                  <a:solidFill>
                    <a:srgbClr val="005696"/>
                  </a:solidFill>
                  <a:latin typeface="微软雅黑" panose="020B0503020204020204" charset="-122"/>
                  <a:ea typeface="微软雅黑" panose="020B0503020204020204" charset="-122"/>
                  <a:cs typeface="+mn-ea"/>
                </a:rPr>
                <a:t>NSCLC</a:t>
              </a:r>
              <a:r>
                <a:rPr lang="zh-CN" altLang="en-US" sz="2400" b="1" dirty="0">
                  <a:solidFill>
                    <a:srgbClr val="005696"/>
                  </a:solidFill>
                  <a:latin typeface="微软雅黑" panose="020B0503020204020204" charset="-122"/>
                  <a:ea typeface="微软雅黑" panose="020B0503020204020204" charset="-122"/>
                  <a:cs typeface="+mn-ea"/>
                </a:rPr>
                <a:t>的临床研究进展</a:t>
              </a:r>
              <a:endParaRPr lang="en-US" altLang="zh-CN" sz="2400" b="1" dirty="0">
                <a:solidFill>
                  <a:srgbClr val="005696"/>
                </a:solidFill>
                <a:latin typeface="微软雅黑" panose="020B0503020204020204" charset="-122"/>
                <a:ea typeface="微软雅黑" panose="020B0503020204020204" charset="-122"/>
                <a:cs typeface="+mn-ea"/>
              </a:endParaRPr>
            </a:p>
          </p:txBody>
        </p:sp>
        <p:sp>
          <p:nvSpPr>
            <p:cNvPr id="11" name="文本框 10"/>
            <p:cNvSpPr txBox="1"/>
            <p:nvPr/>
          </p:nvSpPr>
          <p:spPr>
            <a:xfrm>
              <a:off x="4995306" y="3400733"/>
              <a:ext cx="4185761" cy="461665"/>
            </a:xfrm>
            <a:prstGeom prst="rect">
              <a:avLst/>
            </a:prstGeom>
            <a:noFill/>
          </p:spPr>
          <p:txBody>
            <a:bodyPr wrap="none" rtlCol="0">
              <a:spAutoFit/>
              <a:scene3d>
                <a:camera prst="orthographicFront"/>
                <a:lightRig rig="threePt" dir="t"/>
              </a:scene3d>
              <a:sp3d contourW="12700"/>
            </a:bodyPr>
            <a:lstStyle/>
            <a:p>
              <a:pPr>
                <a:spcBef>
                  <a:spcPts val="750"/>
                </a:spcBef>
              </a:pPr>
              <a:r>
                <a:rPr lang="zh-CN" altLang="en-US" sz="2400" b="1" dirty="0">
                  <a:solidFill>
                    <a:schemeClr val="tx1">
                      <a:lumMod val="75000"/>
                      <a:lumOff val="25000"/>
                    </a:schemeClr>
                  </a:solidFill>
                  <a:latin typeface="微软雅黑" panose="020B0503020204020204" charset="-122"/>
                  <a:ea typeface="微软雅黑" panose="020B0503020204020204" charset="-122"/>
                  <a:cs typeface="+mn-ea"/>
                </a:rPr>
                <a:t>特瑞普利单抗独特的作用机制</a:t>
              </a:r>
              <a:endParaRPr lang="en-US" altLang="zh-CN" sz="2400" b="1" dirty="0">
                <a:solidFill>
                  <a:schemeClr val="tx1">
                    <a:lumMod val="75000"/>
                    <a:lumOff val="25000"/>
                  </a:schemeClr>
                </a:solidFill>
                <a:latin typeface="微软雅黑" panose="020B0503020204020204" charset="-122"/>
                <a:ea typeface="微软雅黑" panose="020B0503020204020204" charset="-122"/>
                <a:cs typeface="+mn-ea"/>
              </a:endParaRPr>
            </a:p>
          </p:txBody>
        </p:sp>
        <p:sp>
          <p:nvSpPr>
            <p:cNvPr id="7" name="文本框 6"/>
            <p:cNvSpPr txBox="1"/>
            <p:nvPr/>
          </p:nvSpPr>
          <p:spPr>
            <a:xfrm>
              <a:off x="3834021" y="2045595"/>
              <a:ext cx="829074" cy="707886"/>
            </a:xfrm>
            <a:prstGeom prst="rect">
              <a:avLst/>
            </a:prstGeom>
            <a:noFill/>
          </p:spPr>
          <p:txBody>
            <a:bodyPr wrap="none" rtlCol="0">
              <a:spAutoFit/>
            </a:bodyPr>
            <a:lstStyle/>
            <a:p>
              <a:pPr algn="ctr"/>
              <a:r>
                <a:rPr lang="en-US" altLang="zh-CN" sz="4000" b="1" i="1" spc="50" dirty="0">
                  <a:ln w="9525" cmpd="sng">
                    <a:solidFill>
                      <a:schemeClr val="accent1"/>
                    </a:solidFill>
                    <a:prstDash val="solid"/>
                  </a:ln>
                  <a:solidFill>
                    <a:schemeClr val="bg1">
                      <a:lumMod val="95000"/>
                    </a:schemeClr>
                  </a:solidFill>
                  <a:effectLst>
                    <a:glow rad="38100">
                      <a:schemeClr val="accent1">
                        <a:alpha val="40000"/>
                      </a:schemeClr>
                    </a:glow>
                  </a:effectLst>
                  <a:latin typeface="微软雅黑" panose="020B0503020204020204" charset="-122"/>
                  <a:ea typeface="微软雅黑" panose="020B0503020204020204" charset="-122"/>
                </a:rPr>
                <a:t>01</a:t>
              </a:r>
              <a:endParaRPr lang="zh-CN" altLang="en-US" sz="4000" b="1" i="1" spc="50" dirty="0">
                <a:ln w="9525" cmpd="sng">
                  <a:solidFill>
                    <a:schemeClr val="accent1"/>
                  </a:solidFill>
                  <a:prstDash val="solid"/>
                </a:ln>
                <a:solidFill>
                  <a:schemeClr val="bg1">
                    <a:lumMod val="95000"/>
                  </a:schemeClr>
                </a:solidFill>
                <a:effectLst>
                  <a:glow rad="38100">
                    <a:schemeClr val="accent1">
                      <a:alpha val="40000"/>
                    </a:schemeClr>
                  </a:glow>
                </a:effectLst>
                <a:latin typeface="微软雅黑" panose="020B0503020204020204" charset="-122"/>
                <a:ea typeface="微软雅黑" panose="020B0503020204020204" charset="-122"/>
              </a:endParaRPr>
            </a:p>
          </p:txBody>
        </p:sp>
        <p:sp>
          <p:nvSpPr>
            <p:cNvPr id="16" name="文本框 15"/>
            <p:cNvSpPr txBox="1"/>
            <p:nvPr/>
          </p:nvSpPr>
          <p:spPr>
            <a:xfrm>
              <a:off x="3834021" y="3364743"/>
              <a:ext cx="829074" cy="707886"/>
            </a:xfrm>
            <a:prstGeom prst="rect">
              <a:avLst/>
            </a:prstGeom>
            <a:noFill/>
          </p:spPr>
          <p:txBody>
            <a:bodyPr wrap="none" rtlCol="0">
              <a:spAutoFit/>
            </a:bodyPr>
            <a:lstStyle/>
            <a:p>
              <a:pPr algn="ctr"/>
              <a:r>
                <a:rPr lang="en-US" altLang="zh-CN" sz="4000" b="1" i="1" spc="50" dirty="0">
                  <a:ln w="9525" cmpd="sng">
                    <a:solidFill>
                      <a:schemeClr val="accent1"/>
                    </a:solidFill>
                    <a:prstDash val="solid"/>
                  </a:ln>
                  <a:solidFill>
                    <a:schemeClr val="bg1">
                      <a:lumMod val="95000"/>
                    </a:schemeClr>
                  </a:solidFill>
                  <a:effectLst>
                    <a:glow rad="38100">
                      <a:schemeClr val="accent1">
                        <a:alpha val="40000"/>
                      </a:schemeClr>
                    </a:glow>
                  </a:effectLst>
                  <a:latin typeface="微软雅黑" panose="020B0503020204020204" charset="-122"/>
                  <a:ea typeface="微软雅黑" panose="020B0503020204020204" charset="-122"/>
                </a:rPr>
                <a:t>02</a:t>
              </a:r>
              <a:endParaRPr lang="zh-CN" altLang="en-US" sz="4000" b="1" i="1" spc="50" dirty="0">
                <a:ln w="9525" cmpd="sng">
                  <a:solidFill>
                    <a:schemeClr val="accent1"/>
                  </a:solidFill>
                  <a:prstDash val="solid"/>
                </a:ln>
                <a:solidFill>
                  <a:schemeClr val="bg1">
                    <a:lumMod val="95000"/>
                  </a:schemeClr>
                </a:solidFill>
                <a:effectLst>
                  <a:glow rad="38100">
                    <a:schemeClr val="accent1">
                      <a:alpha val="40000"/>
                    </a:schemeClr>
                  </a:glow>
                </a:effectLst>
                <a:latin typeface="微软雅黑" panose="020B0503020204020204" charset="-122"/>
                <a:ea typeface="微软雅黑" panose="020B0503020204020204" charset="-122"/>
              </a:endParaRPr>
            </a:p>
          </p:txBody>
        </p:sp>
        <p:sp>
          <p:nvSpPr>
            <p:cNvPr id="19" name="文本框 18"/>
            <p:cNvSpPr txBox="1"/>
            <p:nvPr/>
          </p:nvSpPr>
          <p:spPr>
            <a:xfrm>
              <a:off x="3834021" y="4683890"/>
              <a:ext cx="829074" cy="707886"/>
            </a:xfrm>
            <a:prstGeom prst="rect">
              <a:avLst/>
            </a:prstGeom>
            <a:noFill/>
          </p:spPr>
          <p:txBody>
            <a:bodyPr wrap="none" rtlCol="0">
              <a:spAutoFit/>
            </a:bodyPr>
            <a:lstStyle/>
            <a:p>
              <a:pPr algn="ctr"/>
              <a:r>
                <a:rPr lang="en-US" altLang="zh-CN" sz="4000" b="1" i="1" spc="50" dirty="0">
                  <a:ln w="9525" cmpd="sng">
                    <a:solidFill>
                      <a:schemeClr val="accent1"/>
                    </a:solidFill>
                    <a:prstDash val="solid"/>
                  </a:ln>
                  <a:solidFill>
                    <a:schemeClr val="bg1">
                      <a:lumMod val="95000"/>
                    </a:schemeClr>
                  </a:solidFill>
                  <a:effectLst>
                    <a:glow rad="38100">
                      <a:schemeClr val="accent1">
                        <a:alpha val="40000"/>
                      </a:schemeClr>
                    </a:glow>
                  </a:effectLst>
                  <a:latin typeface="微软雅黑" panose="020B0503020204020204" charset="-122"/>
                  <a:ea typeface="微软雅黑" panose="020B0503020204020204" charset="-122"/>
                </a:rPr>
                <a:t>03</a:t>
              </a:r>
              <a:endParaRPr lang="zh-CN" altLang="en-US" sz="4000" b="1" i="1" spc="50" dirty="0">
                <a:ln w="9525" cmpd="sng">
                  <a:solidFill>
                    <a:schemeClr val="accent1"/>
                  </a:solidFill>
                  <a:prstDash val="solid"/>
                </a:ln>
                <a:solidFill>
                  <a:schemeClr val="bg1">
                    <a:lumMod val="95000"/>
                  </a:schemeClr>
                </a:solidFill>
                <a:effectLst>
                  <a:glow rad="38100">
                    <a:schemeClr val="accent1">
                      <a:alpha val="40000"/>
                    </a:schemeClr>
                  </a:glow>
                </a:effectLst>
                <a:latin typeface="微软雅黑" panose="020B0503020204020204" charset="-122"/>
                <a:ea typeface="微软雅黑" panose="020B0503020204020204" charset="-122"/>
              </a:endParaRP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0" y="538619"/>
            <a:ext cx="12192000" cy="5812077"/>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9" name="组合 8"/>
          <p:cNvGrpSpPr/>
          <p:nvPr/>
        </p:nvGrpSpPr>
        <p:grpSpPr>
          <a:xfrm>
            <a:off x="7940746" y="943823"/>
            <a:ext cx="3550712" cy="5247351"/>
            <a:chOff x="8020597" y="1146324"/>
            <a:chExt cx="3550712" cy="5247351"/>
          </a:xfrm>
        </p:grpSpPr>
        <p:pic>
          <p:nvPicPr>
            <p:cNvPr id="2" name="图片 1"/>
            <p:cNvPicPr>
              <a:picLocks noChangeAspect="1"/>
            </p:cNvPicPr>
            <p:nvPr/>
          </p:nvPicPr>
          <p:blipFill rotWithShape="1">
            <a:blip r:embed="rId1"/>
            <a:srcRect t="12181"/>
            <a:stretch>
              <a:fillRect/>
            </a:stretch>
          </p:blipFill>
          <p:spPr>
            <a:xfrm>
              <a:off x="8020597" y="2064386"/>
              <a:ext cx="2688122" cy="4329289"/>
            </a:xfrm>
            <a:prstGeom prst="rect">
              <a:avLst/>
            </a:prstGeom>
          </p:spPr>
        </p:pic>
        <p:pic>
          <p:nvPicPr>
            <p:cNvPr id="3" name="图片 2"/>
            <p:cNvPicPr>
              <a:picLocks noChangeAspect="1"/>
            </p:cNvPicPr>
            <p:nvPr/>
          </p:nvPicPr>
          <p:blipFill rotWithShape="1">
            <a:blip r:embed="rId2"/>
            <a:srcRect t="9653" b="56897"/>
            <a:stretch>
              <a:fillRect/>
            </a:stretch>
          </p:blipFill>
          <p:spPr>
            <a:xfrm rot="991997">
              <a:off x="9274171" y="1146324"/>
              <a:ext cx="2297138" cy="1409200"/>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5" name="文本框 4"/>
          <p:cNvSpPr txBox="1"/>
          <p:nvPr/>
        </p:nvSpPr>
        <p:spPr>
          <a:xfrm>
            <a:off x="805237" y="1526448"/>
            <a:ext cx="6475955" cy="1873718"/>
          </a:xfrm>
          <a:prstGeom prst="rect">
            <a:avLst/>
          </a:prstGeom>
          <a:noFill/>
        </p:spPr>
        <p:txBody>
          <a:bodyPr wrap="square" rtlCol="0">
            <a:spAutoFit/>
          </a:bodyPr>
          <a:lstStyle/>
          <a:p>
            <a:pPr algn="ctr">
              <a:lnSpc>
                <a:spcPct val="150000"/>
              </a:lnSpc>
            </a:pPr>
            <a:r>
              <a:rPr lang="en-US" altLang="zh-CN" sz="3200" b="1" dirty="0">
                <a:solidFill>
                  <a:schemeClr val="tx1">
                    <a:lumMod val="75000"/>
                    <a:lumOff val="25000"/>
                  </a:schemeClr>
                </a:solidFill>
                <a:latin typeface="Arial Black" panose="020B0A04020102020204" pitchFamily="34" charset="0"/>
                <a:cs typeface="Arial Black" panose="020B0A04020102020204" pitchFamily="34" charset="0"/>
                <a:sym typeface="Arial" panose="020B0604020202020204" pitchFamily="34" charset="0"/>
              </a:rPr>
              <a:t>CHOICE-01</a:t>
            </a:r>
            <a:r>
              <a:rPr lang="zh-CN" altLang="en-US" sz="3200" b="1" dirty="0">
                <a:solidFill>
                  <a:schemeClr val="tx1">
                    <a:lumMod val="75000"/>
                    <a:lumOff val="25000"/>
                  </a:schemeClr>
                </a:solidFill>
                <a:latin typeface="+mn-ea"/>
                <a:sym typeface="Arial" panose="020B0604020202020204" pitchFamily="34" charset="0"/>
              </a:rPr>
              <a:t>研究</a:t>
            </a:r>
            <a:endParaRPr lang="en-US" altLang="zh-CN" sz="3200" b="1" dirty="0">
              <a:solidFill>
                <a:schemeClr val="tx1">
                  <a:lumMod val="75000"/>
                  <a:lumOff val="25000"/>
                </a:schemeClr>
              </a:solidFill>
              <a:latin typeface="+mn-ea"/>
              <a:sym typeface="Arial" panose="020B0604020202020204" pitchFamily="34" charset="0"/>
            </a:endParaRPr>
          </a:p>
          <a:p>
            <a:pPr algn="ctr">
              <a:lnSpc>
                <a:spcPct val="150000"/>
              </a:lnSpc>
            </a:pPr>
            <a:r>
              <a:rPr lang="zh-CN" altLang="en-US" sz="2400" b="1" dirty="0">
                <a:solidFill>
                  <a:schemeClr val="tx1">
                    <a:lumMod val="75000"/>
                    <a:lumOff val="25000"/>
                  </a:schemeClr>
                </a:solidFill>
                <a:latin typeface="+mn-ea"/>
                <a:sym typeface="Arial" panose="020B0604020202020204" pitchFamily="34" charset="0"/>
              </a:rPr>
              <a:t>特瑞普利单抗联合化疗一线治疗驱动基因阴性晚期</a:t>
            </a:r>
            <a:r>
              <a:rPr lang="en-US" altLang="zh-CN" sz="2400" b="1" dirty="0">
                <a:solidFill>
                  <a:schemeClr val="tx1">
                    <a:lumMod val="75000"/>
                    <a:lumOff val="25000"/>
                  </a:schemeClr>
                </a:solidFill>
                <a:latin typeface="+mn-ea"/>
                <a:sym typeface="Arial" panose="020B0604020202020204" pitchFamily="34" charset="0"/>
              </a:rPr>
              <a:t>NSCLC</a:t>
            </a:r>
            <a:r>
              <a:rPr lang="zh-CN" altLang="en-US" sz="2400" b="1" dirty="0">
                <a:solidFill>
                  <a:srgbClr val="C00000"/>
                </a:solidFill>
                <a:latin typeface="+mn-ea"/>
                <a:sym typeface="Arial" panose="020B0604020202020204" pitchFamily="34" charset="0"/>
              </a:rPr>
              <a:t>（鳞癌</a:t>
            </a:r>
            <a:r>
              <a:rPr lang="en-US" altLang="zh-CN" sz="2400" b="1" dirty="0">
                <a:solidFill>
                  <a:srgbClr val="C00000"/>
                </a:solidFill>
                <a:latin typeface="+mn-ea"/>
                <a:sym typeface="Arial" panose="020B0604020202020204" pitchFamily="34" charset="0"/>
              </a:rPr>
              <a:t>+</a:t>
            </a:r>
            <a:r>
              <a:rPr lang="zh-CN" altLang="en-US" sz="2400" b="1" dirty="0">
                <a:solidFill>
                  <a:srgbClr val="C00000"/>
                </a:solidFill>
                <a:latin typeface="+mn-ea"/>
                <a:sym typeface="Arial" panose="020B0604020202020204" pitchFamily="34" charset="0"/>
              </a:rPr>
              <a:t>非鳞癌）</a:t>
            </a:r>
            <a:endParaRPr lang="zh-CN" altLang="en-US" sz="2400" b="1" dirty="0">
              <a:solidFill>
                <a:srgbClr val="C00000"/>
              </a:solidFill>
              <a:latin typeface="+mn-ea"/>
              <a:sym typeface="Arial" panose="020B0604020202020204" pitchFamily="34" charset="0"/>
            </a:endParaRPr>
          </a:p>
        </p:txBody>
      </p:sp>
      <p:sp>
        <p:nvSpPr>
          <p:cNvPr id="8" name="文本框 7"/>
          <p:cNvSpPr txBox="1"/>
          <p:nvPr/>
        </p:nvSpPr>
        <p:spPr>
          <a:xfrm>
            <a:off x="289367" y="4605586"/>
            <a:ext cx="7525289" cy="874407"/>
          </a:xfrm>
          <a:prstGeom prst="rect">
            <a:avLst/>
          </a:prstGeom>
          <a:noFill/>
        </p:spPr>
        <p:txBody>
          <a:bodyPr wrap="square">
            <a:spAutoFit/>
          </a:bodyPr>
          <a:lstStyle/>
          <a:p>
            <a:pPr algn="ctr">
              <a:lnSpc>
                <a:spcPct val="150000"/>
              </a:lnSpc>
            </a:pPr>
            <a:r>
              <a:rPr lang="zh-CN" altLang="en-US" b="1" dirty="0">
                <a:solidFill>
                  <a:srgbClr val="C00000"/>
                </a:solidFill>
              </a:rPr>
              <a:t>ASCO Monthly Plenary Series</a:t>
            </a:r>
            <a:endParaRPr lang="zh-CN" altLang="en-US" b="1" dirty="0">
              <a:solidFill>
                <a:srgbClr val="C00000"/>
              </a:solidFill>
            </a:endParaRPr>
          </a:p>
          <a:p>
            <a:pPr algn="ctr">
              <a:lnSpc>
                <a:spcPct val="150000"/>
              </a:lnSpc>
            </a:pPr>
            <a:r>
              <a:rPr lang="zh-CN" altLang="en-US" b="1" dirty="0">
                <a:solidFill>
                  <a:srgbClr val="C00000"/>
                </a:solidFill>
              </a:rPr>
              <a:t>每月全球投稿中 只能有2稿入选，CHOICE-01研究脱颖而出、一鸣惊人！</a:t>
            </a:r>
            <a:endParaRPr lang="zh-CN" altLang="en-US" b="1" dirty="0">
              <a:solidFill>
                <a:srgbClr val="C00000"/>
              </a:solidFill>
            </a:endParaRPr>
          </a:p>
        </p:txBody>
      </p:sp>
      <p:sp>
        <p:nvSpPr>
          <p:cNvPr id="12" name="文本框 11"/>
          <p:cNvSpPr txBox="1"/>
          <p:nvPr/>
        </p:nvSpPr>
        <p:spPr>
          <a:xfrm>
            <a:off x="1371441" y="3697018"/>
            <a:ext cx="5361139" cy="276999"/>
          </a:xfrm>
          <a:prstGeom prst="rect">
            <a:avLst/>
          </a:prstGeom>
          <a:noFill/>
        </p:spPr>
        <p:txBody>
          <a:bodyPr wrap="square" rtlCol="0">
            <a:spAutoFit/>
          </a:bodyPr>
          <a:lstStyle/>
          <a:p>
            <a:pPr algn="ctr"/>
            <a:r>
              <a:rPr kumimoji="1" lang="en-US" altLang="zh-CN" sz="1200" dirty="0">
                <a:solidFill>
                  <a:schemeClr val="tx1">
                    <a:lumMod val="75000"/>
                    <a:lumOff val="25000"/>
                  </a:schemeClr>
                </a:solidFill>
              </a:rPr>
              <a:t>Leading</a:t>
            </a:r>
            <a:r>
              <a:rPr kumimoji="1" lang="zh-CN" altLang="en-US" sz="1200" dirty="0">
                <a:solidFill>
                  <a:schemeClr val="tx1">
                    <a:lumMod val="75000"/>
                    <a:lumOff val="25000"/>
                  </a:schemeClr>
                </a:solidFill>
              </a:rPr>
              <a:t> </a:t>
            </a:r>
            <a:r>
              <a:rPr kumimoji="1" lang="en-US" altLang="zh-CN" sz="1200" dirty="0">
                <a:solidFill>
                  <a:schemeClr val="tx1">
                    <a:lumMod val="75000"/>
                    <a:lumOff val="25000"/>
                  </a:schemeClr>
                </a:solidFill>
              </a:rPr>
              <a:t>PI</a:t>
            </a:r>
            <a:r>
              <a:rPr kumimoji="1" lang="zh-CN" altLang="en-US" sz="1200" dirty="0">
                <a:solidFill>
                  <a:schemeClr val="tx1">
                    <a:lumMod val="75000"/>
                    <a:lumOff val="25000"/>
                  </a:schemeClr>
                </a:solidFill>
              </a:rPr>
              <a:t>：王洁 教授  中国医学科学院肿瘤医院</a:t>
            </a:r>
            <a:endParaRPr kumimoji="1" lang="zh-CN" altLang="en-US" sz="1200" dirty="0">
              <a:solidFill>
                <a:schemeClr val="tx1">
                  <a:lumMod val="75000"/>
                  <a:lumOff val="25000"/>
                </a:schemeClr>
              </a:solidFill>
            </a:endParaRPr>
          </a:p>
        </p:txBody>
      </p:sp>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7520" y="725167"/>
            <a:ext cx="1340774" cy="1347445"/>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333565" y="1250486"/>
            <a:ext cx="11796761"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1" i="0" u="none" strike="noStrike" kern="1200" cap="none" spc="0" normalizeH="0" baseline="0" noProof="0" dirty="0">
                <a:ln>
                  <a:noFill/>
                </a:ln>
                <a:solidFill>
                  <a:srgbClr val="1F578A"/>
                </a:solidFill>
                <a:effectLst/>
                <a:uLnTx/>
                <a:uFillTx/>
                <a:latin typeface="微软雅黑" panose="020B0503020204020204" charset="-122"/>
                <a:ea typeface="微软雅黑" panose="020B0503020204020204" charset="-122"/>
                <a:cs typeface="+mn-cs"/>
              </a:rPr>
              <a:t>CHOICE-01</a:t>
            </a:r>
            <a:r>
              <a:rPr kumimoji="0" lang="zh-CN" altLang="en-US" sz="1400" b="1" i="0" u="none" strike="noStrike" kern="1200" cap="none" spc="0" normalizeH="0" baseline="0" noProof="0" dirty="0">
                <a:ln>
                  <a:noFill/>
                </a:ln>
                <a:solidFill>
                  <a:srgbClr val="1F578A"/>
                </a:solidFill>
                <a:effectLst/>
                <a:uLnTx/>
                <a:uFillTx/>
                <a:latin typeface="微软雅黑" panose="020B0503020204020204" charset="-122"/>
                <a:ea typeface="微软雅黑" panose="020B0503020204020204" charset="-122"/>
                <a:cs typeface="+mn-cs"/>
              </a:rPr>
              <a:t>：一项随机、双盲、安慰剂对照的多中心</a:t>
            </a:r>
            <a:r>
              <a:rPr kumimoji="0" lang="en-US" altLang="zh-CN" sz="1400" b="1" i="0" u="none" strike="noStrike" kern="1200" cap="none" spc="0" normalizeH="0" baseline="0" noProof="0" dirty="0">
                <a:ln>
                  <a:noFill/>
                </a:ln>
                <a:solidFill>
                  <a:srgbClr val="1F578A"/>
                </a:solidFill>
                <a:effectLst/>
                <a:uLnTx/>
                <a:uFillTx/>
                <a:latin typeface="微软雅黑" panose="020B0503020204020204" charset="-122"/>
                <a:ea typeface="微软雅黑" panose="020B0503020204020204" charset="-122"/>
                <a:cs typeface="+mn-cs"/>
              </a:rPr>
              <a:t>III</a:t>
            </a:r>
            <a:r>
              <a:rPr kumimoji="0" lang="zh-CN" altLang="en-US" sz="1400" b="1" i="0" u="none" strike="noStrike" kern="1200" cap="none" spc="0" normalizeH="0" baseline="0" noProof="0" dirty="0">
                <a:ln>
                  <a:noFill/>
                </a:ln>
                <a:solidFill>
                  <a:srgbClr val="1F578A"/>
                </a:solidFill>
                <a:effectLst/>
                <a:uLnTx/>
                <a:uFillTx/>
                <a:latin typeface="微软雅黑" panose="020B0503020204020204" charset="-122"/>
                <a:ea typeface="微软雅黑" panose="020B0503020204020204" charset="-122"/>
                <a:cs typeface="+mn-cs"/>
              </a:rPr>
              <a:t>期临床研究，评估一线标准化疗联合</a:t>
            </a:r>
            <a:r>
              <a:rPr kumimoji="0" lang="en-US" altLang="zh-CN" sz="1400" b="1" i="0" u="none" strike="noStrike" kern="1200" cap="none" spc="0" normalizeH="0" baseline="0" noProof="0" dirty="0">
                <a:ln>
                  <a:noFill/>
                </a:ln>
                <a:solidFill>
                  <a:srgbClr val="1F578A"/>
                </a:solidFill>
                <a:effectLst/>
                <a:uLnTx/>
                <a:uFillTx/>
                <a:latin typeface="微软雅黑" panose="020B0503020204020204" charset="-122"/>
                <a:ea typeface="微软雅黑" panose="020B0503020204020204" charset="-122"/>
                <a:cs typeface="+mn-cs"/>
              </a:rPr>
              <a:t>/</a:t>
            </a:r>
            <a:r>
              <a:rPr kumimoji="0" lang="zh-CN" altLang="en-US" sz="1400" b="1" i="0" u="none" strike="noStrike" kern="1200" cap="none" spc="0" normalizeH="0" baseline="0" noProof="0" dirty="0">
                <a:ln>
                  <a:noFill/>
                </a:ln>
                <a:solidFill>
                  <a:srgbClr val="1F578A"/>
                </a:solidFill>
                <a:effectLst/>
                <a:uLnTx/>
                <a:uFillTx/>
                <a:latin typeface="微软雅黑" panose="020B0503020204020204" charset="-122"/>
                <a:ea typeface="微软雅黑" panose="020B0503020204020204" charset="-122"/>
                <a:cs typeface="+mn-cs"/>
              </a:rPr>
              <a:t>不联合特瑞普利单抗治疗晚期</a:t>
            </a:r>
            <a:r>
              <a:rPr kumimoji="0" lang="en-US" altLang="zh-CN" sz="1400" b="1" i="0" u="none" strike="noStrike" kern="1200" cap="none" spc="0" normalizeH="0" baseline="0" noProof="0" dirty="0">
                <a:ln>
                  <a:noFill/>
                </a:ln>
                <a:solidFill>
                  <a:srgbClr val="1F578A"/>
                </a:solidFill>
                <a:effectLst/>
                <a:uLnTx/>
                <a:uFillTx/>
                <a:latin typeface="微软雅黑" panose="020B0503020204020204" charset="-122"/>
                <a:ea typeface="微软雅黑" panose="020B0503020204020204" charset="-122"/>
                <a:cs typeface="+mn-cs"/>
              </a:rPr>
              <a:t>NSCLC</a:t>
            </a:r>
            <a:r>
              <a:rPr kumimoji="0" lang="zh-CN" altLang="en-US" sz="1400" b="1" i="0" u="none" strike="noStrike" kern="1200" cap="none" spc="0" normalizeH="0" baseline="0" noProof="0" dirty="0">
                <a:ln>
                  <a:noFill/>
                </a:ln>
                <a:solidFill>
                  <a:srgbClr val="1F578A"/>
                </a:solidFill>
                <a:effectLst/>
                <a:uLnTx/>
                <a:uFillTx/>
                <a:latin typeface="微软雅黑" panose="020B0503020204020204" charset="-122"/>
                <a:ea typeface="微软雅黑" panose="020B0503020204020204" charset="-122"/>
                <a:cs typeface="+mn-cs"/>
              </a:rPr>
              <a:t>的疗效和安全性</a:t>
            </a:r>
            <a:endParaRPr kumimoji="0" lang="zh-CN" altLang="en-US" sz="1400" b="0" i="0" u="none" strike="noStrike" kern="1200" cap="none" spc="0" normalizeH="0" baseline="0" noProof="0" dirty="0">
              <a:ln>
                <a:noFill/>
              </a:ln>
              <a:solidFill>
                <a:srgbClr val="1F578A"/>
              </a:solidFill>
              <a:effectLst/>
              <a:uLnTx/>
              <a:uFillTx/>
              <a:latin typeface="微软雅黑" panose="020B0503020204020204" charset="-122"/>
              <a:ea typeface="微软雅黑" panose="020B0503020204020204" charset="-122"/>
              <a:cs typeface="+mn-cs"/>
            </a:endParaRPr>
          </a:p>
        </p:txBody>
      </p:sp>
      <p:sp>
        <p:nvSpPr>
          <p:cNvPr id="31" name="文本框 30"/>
          <p:cNvSpPr txBox="1"/>
          <p:nvPr/>
        </p:nvSpPr>
        <p:spPr>
          <a:xfrm>
            <a:off x="241411" y="6127554"/>
            <a:ext cx="7370969" cy="290798"/>
          </a:xfrm>
          <a:prstGeom prst="rect">
            <a:avLst/>
          </a:prstGeom>
          <a:noFill/>
        </p:spPr>
        <p:txBody>
          <a:bodyPr wrap="square" numCol="2"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6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1 Based on JS311 IUO Assay</a:t>
            </a:r>
            <a:endParaRPr kumimoji="0" lang="en-US" altLang="zh-CN" sz="6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6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2 Patients with tumor unevaluable for PD-L1 included in TC&lt;1% group</a:t>
            </a:r>
            <a:endParaRPr kumimoji="0" lang="en-US" altLang="zh-CN" sz="6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6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3 defined as ≥400 pack years</a:t>
            </a:r>
            <a:endParaRPr kumimoji="0" lang="en-US" altLang="zh-CN" sz="6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6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SQ=Squamous; NSQ=Non-Squamous; </a:t>
            </a:r>
            <a:endParaRPr kumimoji="0" lang="en-US" altLang="zh-CN" sz="6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6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BIRC= Blinded Independent Review Committee </a:t>
            </a:r>
            <a:endParaRPr kumimoji="0" lang="en-US" altLang="zh-CN" sz="6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sz="6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 </a:t>
            </a:r>
            <a:endParaRPr kumimoji="0" lang="en-US" sz="6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grpSp>
        <p:nvGrpSpPr>
          <p:cNvPr id="36" name="组合 35"/>
          <p:cNvGrpSpPr/>
          <p:nvPr/>
        </p:nvGrpSpPr>
        <p:grpSpPr>
          <a:xfrm>
            <a:off x="333565" y="1856692"/>
            <a:ext cx="11524870" cy="3946893"/>
            <a:chOff x="333565" y="1810972"/>
            <a:chExt cx="11524870" cy="3946893"/>
          </a:xfrm>
        </p:grpSpPr>
        <p:grpSp>
          <p:nvGrpSpPr>
            <p:cNvPr id="4" name="组合 3"/>
            <p:cNvGrpSpPr/>
            <p:nvPr/>
          </p:nvGrpSpPr>
          <p:grpSpPr>
            <a:xfrm>
              <a:off x="333565" y="1810972"/>
              <a:ext cx="11524870" cy="3845301"/>
              <a:chOff x="100433" y="1485256"/>
              <a:chExt cx="11498571" cy="4367927"/>
            </a:xfrm>
          </p:grpSpPr>
          <p:grpSp>
            <p:nvGrpSpPr>
              <p:cNvPr id="5" name="组合 4"/>
              <p:cNvGrpSpPr/>
              <p:nvPr/>
            </p:nvGrpSpPr>
            <p:grpSpPr>
              <a:xfrm>
                <a:off x="100433" y="1485256"/>
                <a:ext cx="8371252" cy="4367927"/>
                <a:chOff x="817861" y="1514777"/>
                <a:chExt cx="6014520" cy="3592385"/>
              </a:xfrm>
            </p:grpSpPr>
            <p:grpSp>
              <p:nvGrpSpPr>
                <p:cNvPr id="19" name="Group 42"/>
                <p:cNvGrpSpPr/>
                <p:nvPr/>
              </p:nvGrpSpPr>
              <p:grpSpPr>
                <a:xfrm>
                  <a:off x="817861" y="1514777"/>
                  <a:ext cx="6008740" cy="3592385"/>
                  <a:chOff x="1358755" y="1059393"/>
                  <a:chExt cx="6835153" cy="3399100"/>
                </a:xfrm>
              </p:grpSpPr>
              <p:sp>
                <p:nvSpPr>
                  <p:cNvPr id="21" name="AutoShape 9"/>
                  <p:cNvSpPr>
                    <a:spLocks noChangeArrowheads="1"/>
                  </p:cNvSpPr>
                  <p:nvPr/>
                </p:nvSpPr>
                <p:spPr bwMode="auto">
                  <a:xfrm>
                    <a:off x="4777895" y="1059393"/>
                    <a:ext cx="3416013" cy="1018324"/>
                  </a:xfrm>
                  <a:prstGeom prst="roundRect">
                    <a:avLst>
                      <a:gd name="adj" fmla="val 12380"/>
                    </a:avLst>
                  </a:prstGeom>
                  <a:solidFill>
                    <a:srgbClr val="19679E"/>
                  </a:solidFill>
                  <a:ln>
                    <a:noFill/>
                  </a:ln>
                  <a:effectLst/>
                </p:spPr>
                <p:txBody>
                  <a:bodyPr lIns="10124" tIns="25001" rIns="10124" bIns="25001" anchor="ctr" anchorCtr="1"/>
                  <a:lstStyle/>
                  <a:p>
                    <a:pPr marL="0" marR="0" lvl="0" indent="0" algn="l" defTabSz="647700" rtl="0" eaLnBrk="0" fontAlgn="base" latinLnBrk="0" hangingPunct="0">
                      <a:lnSpc>
                        <a:spcPct val="100000"/>
                      </a:lnSpc>
                      <a:spcBef>
                        <a:spcPts val="0"/>
                      </a:spcBef>
                      <a:spcAft>
                        <a:spcPts val="600"/>
                      </a:spcAft>
                      <a:buClrTx/>
                      <a:buSzTx/>
                      <a:buFontTx/>
                      <a:buNone/>
                      <a:defRPr/>
                    </a:pPr>
                    <a:r>
                      <a:rPr kumimoji="0" lang="zh-CN" altLang="en-US" sz="12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特瑞普利单抗</a:t>
                    </a:r>
                    <a:r>
                      <a:rPr kumimoji="0" lang="en-US" altLang="zh-CN" sz="12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240 mg, IV, day 1 Q3W (up to 2 years)</a:t>
                    </a:r>
                    <a:endParaRPr kumimoji="0" lang="en-US" altLang="zh-CN" sz="12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179705" marR="0" lvl="0" indent="0" algn="l" defTabSz="647700" rtl="0" eaLnBrk="0" fontAlgn="base" latinLnBrk="0" hangingPunct="0">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非鳞癌：</a:t>
                    </a:r>
                    <a:r>
                      <a:rPr kumimoji="0" lang="en-US" altLang="zh-CN" sz="1200" b="1" i="0" u="none" strike="noStrike" kern="0" cap="none" spc="0" normalizeH="0" baseline="0" noProof="0" dirty="0">
                        <a:ln>
                          <a:noFill/>
                        </a:ln>
                        <a:solidFill>
                          <a:srgbClr val="FFFF00"/>
                        </a:solidFill>
                        <a:effectLst/>
                        <a:uLnTx/>
                        <a:uFillTx/>
                        <a:latin typeface="微软雅黑" panose="020B0503020204020204" charset="-122"/>
                        <a:ea typeface="微软雅黑" panose="020B0503020204020204" charset="-122"/>
                        <a:cs typeface="+mn-cs"/>
                      </a:rPr>
                      <a:t>+ </a:t>
                    </a:r>
                    <a:r>
                      <a:rPr kumimoji="0" lang="zh-CN" altLang="en-US" sz="1200" b="1" i="0" u="none" strike="noStrike" kern="0" cap="none" spc="0" normalizeH="0" baseline="0" noProof="0" dirty="0">
                        <a:ln>
                          <a:noFill/>
                        </a:ln>
                        <a:solidFill>
                          <a:srgbClr val="FFFF00"/>
                        </a:solidFill>
                        <a:effectLst/>
                        <a:uLnTx/>
                        <a:uFillTx/>
                        <a:latin typeface="微软雅黑" panose="020B0503020204020204" charset="-122"/>
                        <a:ea typeface="微软雅黑" panose="020B0503020204020204" charset="-122"/>
                        <a:cs typeface="+mn-cs"/>
                      </a:rPr>
                      <a:t>培美曲塞</a:t>
                    </a:r>
                    <a:r>
                      <a:rPr kumimoji="0" lang="en-US" altLang="zh-CN" sz="1200" b="1" i="0" u="none" strike="noStrike" kern="0" cap="none" spc="0" normalizeH="0" baseline="0" noProof="0" dirty="0">
                        <a:ln>
                          <a:noFill/>
                        </a:ln>
                        <a:solidFill>
                          <a:srgbClr val="FFFF00"/>
                        </a:solidFill>
                        <a:effectLst/>
                        <a:uLnTx/>
                        <a:uFillTx/>
                        <a:latin typeface="微软雅黑" panose="020B0503020204020204" charset="-122"/>
                        <a:ea typeface="微软雅黑" panose="020B0503020204020204" charset="-122"/>
                        <a:cs typeface="+mn-cs"/>
                      </a:rPr>
                      <a:t> +</a:t>
                    </a:r>
                    <a:r>
                      <a:rPr kumimoji="0" lang="zh-CN" altLang="en-US" sz="1200" b="1" i="0" u="none" strike="noStrike" kern="0" cap="none" spc="0" normalizeH="0" baseline="0" noProof="0" dirty="0">
                        <a:ln>
                          <a:noFill/>
                        </a:ln>
                        <a:solidFill>
                          <a:srgbClr val="FFFF00"/>
                        </a:solidFill>
                        <a:effectLst/>
                        <a:uLnTx/>
                        <a:uFillTx/>
                        <a:latin typeface="微软雅黑" panose="020B0503020204020204" charset="-122"/>
                        <a:ea typeface="微软雅黑" panose="020B0503020204020204" charset="-122"/>
                        <a:cs typeface="+mn-cs"/>
                      </a:rPr>
                      <a:t>顺铂</a:t>
                    </a:r>
                    <a:r>
                      <a:rPr kumimoji="0" lang="en-US" altLang="zh-CN" sz="1200" b="1" i="0" u="none" strike="noStrike" kern="0" cap="none" spc="0" normalizeH="0" baseline="0" noProof="0" dirty="0">
                        <a:ln>
                          <a:noFill/>
                        </a:ln>
                        <a:solidFill>
                          <a:srgbClr val="FFFF00"/>
                        </a:solidFill>
                        <a:effectLst/>
                        <a:uLnTx/>
                        <a:uFillTx/>
                        <a:latin typeface="微软雅黑" panose="020B0503020204020204" charset="-122"/>
                        <a:ea typeface="微软雅黑" panose="020B0503020204020204" charset="-122"/>
                        <a:cs typeface="+mn-cs"/>
                      </a:rPr>
                      <a:t>/</a:t>
                    </a:r>
                    <a:r>
                      <a:rPr kumimoji="0" lang="zh-CN" altLang="en-US" sz="1200" b="1" i="0" u="none" strike="noStrike" kern="0" cap="none" spc="0" normalizeH="0" baseline="0" noProof="0" dirty="0">
                        <a:ln>
                          <a:noFill/>
                        </a:ln>
                        <a:solidFill>
                          <a:srgbClr val="FFFF00"/>
                        </a:solidFill>
                        <a:effectLst/>
                        <a:uLnTx/>
                        <a:uFillTx/>
                        <a:latin typeface="微软雅黑" panose="020B0503020204020204" charset="-122"/>
                        <a:ea typeface="微软雅黑" panose="020B0503020204020204" charset="-122"/>
                        <a:cs typeface="+mn-cs"/>
                      </a:rPr>
                      <a:t>卡铂</a:t>
                    </a:r>
                    <a:r>
                      <a:rPr kumimoji="0" lang="en-US" altLang="zh-CN" sz="12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 (4-6 </a:t>
                    </a:r>
                    <a:r>
                      <a:rPr kumimoji="0" lang="zh-CN" altLang="en-US" sz="12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周期</a:t>
                    </a:r>
                    <a:r>
                      <a:rPr kumimoji="0" lang="en-US" altLang="zh-CN" sz="12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 </a:t>
                    </a:r>
                    <a:endParaRPr kumimoji="0" lang="en-US" altLang="zh-CN" sz="12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179705" marR="0" lvl="0" indent="0" algn="l" defTabSz="647700" rtl="0" eaLnBrk="0" fontAlgn="base" latinLnBrk="0" hangingPunct="0">
                      <a:lnSpc>
                        <a:spcPct val="100000"/>
                      </a:lnSpc>
                      <a:spcBef>
                        <a:spcPts val="0"/>
                      </a:spcBef>
                      <a:spcAft>
                        <a:spcPts val="600"/>
                      </a:spcAft>
                      <a:buClrTx/>
                      <a:buSzTx/>
                      <a:buFontTx/>
                      <a:buNone/>
                      <a:defRPr/>
                    </a:pPr>
                    <a:r>
                      <a:rPr kumimoji="0" lang="en-US" altLang="zh-CN" sz="12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   </a:t>
                    </a:r>
                    <a:r>
                      <a:rPr kumimoji="0" lang="zh-CN" altLang="en-US" sz="12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培美曲塞维持 </a:t>
                    </a:r>
                    <a:endParaRPr kumimoji="0" lang="en-US" altLang="zh-CN" sz="12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179705" marR="0" lvl="0" indent="0" algn="l" defTabSz="647700" rtl="0" eaLnBrk="0" fontAlgn="base" latinLnBrk="0" hangingPunct="0">
                      <a:lnSpc>
                        <a:spcPct val="100000"/>
                      </a:lnSpc>
                      <a:spcBef>
                        <a:spcPts val="0"/>
                      </a:spcBef>
                      <a:spcAft>
                        <a:spcPts val="600"/>
                      </a:spcAft>
                      <a:buClrTx/>
                      <a:buSzTx/>
                      <a:buFontTx/>
                      <a:buNone/>
                      <a:defRPr/>
                    </a:pPr>
                    <a:r>
                      <a:rPr kumimoji="0" lang="zh-CN" altLang="en-US" sz="12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鳞癌：</a:t>
                    </a:r>
                    <a:r>
                      <a:rPr kumimoji="0" lang="en-US" altLang="zh-CN" sz="12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 </a:t>
                    </a:r>
                    <a:r>
                      <a:rPr kumimoji="0" lang="zh-CN" altLang="en-US" sz="1200" b="1" i="0" u="none" strike="noStrike" kern="0" cap="none" spc="0" normalizeH="0" baseline="0" noProof="0" dirty="0">
                        <a:ln>
                          <a:noFill/>
                        </a:ln>
                        <a:solidFill>
                          <a:srgbClr val="FFFF00"/>
                        </a:solidFill>
                        <a:effectLst/>
                        <a:uLnTx/>
                        <a:uFillTx/>
                        <a:latin typeface="微软雅黑" panose="020B0503020204020204" charset="-122"/>
                        <a:ea typeface="微软雅黑" panose="020B0503020204020204" charset="-122"/>
                        <a:cs typeface="+mn-cs"/>
                      </a:rPr>
                      <a:t>白蛋白紫杉醇</a:t>
                    </a:r>
                    <a:r>
                      <a:rPr kumimoji="0" lang="en-US" altLang="zh-CN" sz="12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 </a:t>
                    </a:r>
                    <a:r>
                      <a:rPr kumimoji="0" lang="zh-CN" altLang="en-US" sz="12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卡铂</a:t>
                    </a:r>
                    <a:r>
                      <a:rPr kumimoji="0" lang="en-US" altLang="zh-CN" sz="12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 (4-6 </a:t>
                    </a:r>
                    <a:r>
                      <a:rPr kumimoji="0" lang="zh-CN" altLang="en-US" sz="12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周期</a:t>
                    </a:r>
                    <a:r>
                      <a:rPr kumimoji="0" lang="en-US" altLang="zh-CN" sz="12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a:t>
                    </a:r>
                    <a:endParaRPr kumimoji="0" lang="en-US" altLang="zh-CN" sz="12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cxnSp>
                <p:nvCxnSpPr>
                  <p:cNvPr id="22" name="AutoShape 11"/>
                  <p:cNvCxnSpPr>
                    <a:cxnSpLocks noChangeShapeType="1"/>
                    <a:stCxn id="25" idx="4"/>
                    <a:endCxn id="20" idx="1"/>
                  </p:cNvCxnSpPr>
                  <p:nvPr/>
                </p:nvCxnSpPr>
                <p:spPr bwMode="auto">
                  <a:xfrm rot="16200000" flipH="1">
                    <a:off x="4433843" y="2305172"/>
                    <a:ext cx="340783" cy="360465"/>
                  </a:xfrm>
                  <a:prstGeom prst="bentConnector2">
                    <a:avLst/>
                  </a:prstGeom>
                  <a:noFill/>
                  <a:ln w="28575">
                    <a:solidFill>
                      <a:srgbClr val="000000"/>
                    </a:solidFill>
                    <a:miter lim="800000"/>
                    <a:tailEnd type="triangle" w="med" len="med"/>
                  </a:ln>
                  <a:extLst>
                    <a:ext uri="{909E8E84-426E-40DD-AFC4-6F175D3DCCD1}">
                      <a14:hiddenFill xmlns:a14="http://schemas.microsoft.com/office/drawing/2010/main">
                        <a:noFill/>
                      </a14:hiddenFill>
                    </a:ext>
                  </a:extLst>
                </p:spPr>
              </p:cxnSp>
              <p:cxnSp>
                <p:nvCxnSpPr>
                  <p:cNvPr id="23" name="AutoShape 12"/>
                  <p:cNvCxnSpPr>
                    <a:cxnSpLocks noChangeShapeType="1"/>
                    <a:stCxn id="25" idx="0"/>
                    <a:endCxn id="21" idx="1"/>
                  </p:cNvCxnSpPr>
                  <p:nvPr/>
                </p:nvCxnSpPr>
                <p:spPr bwMode="auto">
                  <a:xfrm rot="5400000" flipH="1" flipV="1">
                    <a:off x="4434567" y="1557991"/>
                    <a:ext cx="332763" cy="353893"/>
                  </a:xfrm>
                  <a:prstGeom prst="bentConnector2">
                    <a:avLst/>
                  </a:prstGeom>
                  <a:noFill/>
                  <a:ln w="28575">
                    <a:solidFill>
                      <a:srgbClr val="000000"/>
                    </a:solidFill>
                    <a:miter lim="800000"/>
                    <a:tailEnd type="triangle" w="med" len="med"/>
                  </a:ln>
                  <a:extLst>
                    <a:ext uri="{909E8E84-426E-40DD-AFC4-6F175D3DCCD1}">
                      <a14:hiddenFill xmlns:a14="http://schemas.microsoft.com/office/drawing/2010/main">
                        <a:noFill/>
                      </a14:hiddenFill>
                    </a:ext>
                  </a:extLst>
                </p:spPr>
              </p:cxnSp>
              <p:sp>
                <p:nvSpPr>
                  <p:cNvPr id="24" name="AutoShape 4"/>
                  <p:cNvSpPr>
                    <a:spLocks noChangeArrowheads="1"/>
                  </p:cNvSpPr>
                  <p:nvPr/>
                </p:nvSpPr>
                <p:spPr bwMode="auto">
                  <a:xfrm>
                    <a:off x="1358755" y="1268543"/>
                    <a:ext cx="2427688" cy="2125806"/>
                  </a:xfrm>
                  <a:prstGeom prst="roundRect">
                    <a:avLst>
                      <a:gd name="adj" fmla="val 9041"/>
                    </a:avLst>
                  </a:prstGeom>
                  <a:solidFill>
                    <a:srgbClr val="FFC000">
                      <a:lumMod val="20000"/>
                      <a:lumOff val="80000"/>
                    </a:srgbClr>
                  </a:solidFill>
                  <a:ln w="28575" cmpd="sng">
                    <a:noFill/>
                  </a:ln>
                </p:spPr>
                <p:txBody>
                  <a:bodyPr wrap="square" lIns="51431" tIns="51431" rIns="51431" bIns="51431" anchor="ctr">
                    <a:noAutofit/>
                  </a:bodyPr>
                  <a:lstStyle/>
                  <a:p>
                    <a:pPr marL="179705" marR="0" lvl="0" indent="-179705" algn="l" defTabSz="647700" rtl="0" eaLnBrk="1" fontAlgn="base" latinLnBrk="0" hangingPunct="1">
                      <a:lnSpc>
                        <a:spcPct val="100000"/>
                      </a:lnSpc>
                      <a:spcBef>
                        <a:spcPct val="0"/>
                      </a:spcBef>
                      <a:spcAft>
                        <a:spcPts val="600"/>
                      </a:spcAft>
                      <a:buClrTx/>
                      <a:buSzTx/>
                      <a:buFontTx/>
                      <a:buNone/>
                      <a:defRPr/>
                    </a:pPr>
                    <a:r>
                      <a:rPr kumimoji="0" lang="zh-CN" altLang="en-US" sz="1200" b="1" i="0" u="sng"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主要入组标准</a:t>
                    </a:r>
                    <a:endParaRPr kumimoji="0" lang="en-US" altLang="zh-CN" sz="1200" b="1" i="0" u="sng"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179705" marR="0" lvl="0" indent="-179705" algn="l" defTabSz="647700" rtl="0" eaLnBrk="1" fontAlgn="base" latinLnBrk="0" hangingPunct="1">
                      <a:lnSpc>
                        <a:spcPct val="100000"/>
                      </a:lnSpc>
                      <a:spcBef>
                        <a:spcPts val="0"/>
                      </a:spcBef>
                      <a:spcAft>
                        <a:spcPts val="300"/>
                      </a:spcAft>
                      <a:buClrTx/>
                      <a:buSzTx/>
                      <a:buFont typeface="Arial" panose="020B0604020202020204" pitchFamily="34" charset="0"/>
                      <a:buChar char="•"/>
                      <a:defRPr/>
                    </a:pPr>
                    <a:r>
                      <a:rPr kumimoji="0" lang="zh-CN" altLang="en-US" sz="12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进展期</a:t>
                    </a:r>
                    <a:r>
                      <a:rPr kumimoji="0" lang="en-US" altLang="zh-CN" sz="12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NSCLC (</a:t>
                    </a:r>
                    <a:r>
                      <a:rPr kumimoji="0" lang="zh-CN" altLang="en-US" sz="12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Arial" panose="020B0604020202020204" pitchFamily="34" charset="0"/>
                      </a:rPr>
                      <a:t>鳞癌</a:t>
                    </a:r>
                    <a:r>
                      <a:rPr kumimoji="0" lang="en-US" altLang="zh-CN" sz="12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Arial" panose="020B0604020202020204" pitchFamily="34" charset="0"/>
                      </a:rPr>
                      <a:t> &amp; </a:t>
                    </a:r>
                    <a:r>
                      <a:rPr kumimoji="0" lang="zh-CN" altLang="en-US" sz="12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Arial" panose="020B0604020202020204" pitchFamily="34" charset="0"/>
                      </a:rPr>
                      <a:t>非鳞癌</a:t>
                    </a:r>
                    <a:r>
                      <a:rPr kumimoji="0" lang="en-US" altLang="zh-CN" sz="12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Arial" panose="020B0604020202020204" pitchFamily="34" charset="0"/>
                      </a:rPr>
                      <a:t>) </a:t>
                    </a:r>
                    <a:endParaRPr kumimoji="0" lang="en-US" altLang="zh-CN" sz="12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Arial" panose="020B0604020202020204" pitchFamily="34" charset="0"/>
                    </a:endParaRPr>
                  </a:p>
                  <a:p>
                    <a:pPr marL="357505" marR="0" lvl="1" indent="-177800" algn="l" defTabSz="647700" rtl="0" eaLnBrk="1" fontAlgn="base" latinLnBrk="0" hangingPunct="1">
                      <a:lnSpc>
                        <a:spcPct val="100000"/>
                      </a:lnSpc>
                      <a:spcBef>
                        <a:spcPts val="0"/>
                      </a:spcBef>
                      <a:spcAft>
                        <a:spcPts val="0"/>
                      </a:spcAft>
                      <a:buClrTx/>
                      <a:buSzTx/>
                      <a:buFont typeface="Arial" panose="020B0604020202020204" pitchFamily="34" charset="0"/>
                      <a:buChar char="•"/>
                      <a:defRPr/>
                    </a:pPr>
                    <a:r>
                      <a:rPr kumimoji="1" lang="en-US" altLang="zh-CN" sz="11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IIIB-IV</a:t>
                    </a:r>
                    <a:r>
                      <a:rPr kumimoji="1" lang="zh-CN" altLang="en-US" sz="11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期</a:t>
                    </a:r>
                    <a:endParaRPr kumimoji="1" lang="en-US" altLang="zh-CN" sz="11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357505" marR="0" lvl="1" indent="-177800" algn="l" defTabSz="647700" rtl="0" eaLnBrk="1" fontAlgn="base" latinLnBrk="0" hangingPunct="1">
                      <a:lnSpc>
                        <a:spcPct val="100000"/>
                      </a:lnSpc>
                      <a:spcBef>
                        <a:spcPts val="0"/>
                      </a:spcBef>
                      <a:spcAft>
                        <a:spcPts val="0"/>
                      </a:spcAft>
                      <a:buClrTx/>
                      <a:buSzTx/>
                      <a:buFont typeface="Arial" panose="020B0604020202020204" pitchFamily="34" charset="0"/>
                      <a:buChar char="•"/>
                      <a:defRPr/>
                    </a:pPr>
                    <a:r>
                      <a:rPr kumimoji="0" lang="zh-CN" altLang="en-US" sz="11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局部进展或晚期转移灶未经系统治疗</a:t>
                    </a:r>
                    <a:endParaRPr kumimoji="0" lang="en-US" altLang="zh-CN" sz="11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357505" marR="0" lvl="1" indent="-177800" algn="l" defTabSz="647700" rtl="0" eaLnBrk="1" fontAlgn="base" latinLnBrk="0" hangingPunct="1">
                      <a:lnSpc>
                        <a:spcPct val="100000"/>
                      </a:lnSpc>
                      <a:spcBef>
                        <a:spcPts val="0"/>
                      </a:spcBef>
                      <a:spcAft>
                        <a:spcPts val="300"/>
                      </a:spcAft>
                      <a:buClrTx/>
                      <a:buSzTx/>
                      <a:buFont typeface="Arial" panose="020B0604020202020204" pitchFamily="34" charset="0"/>
                      <a:buChar char="•"/>
                      <a:defRPr/>
                    </a:pPr>
                    <a:r>
                      <a:rPr kumimoji="1" lang="zh-CN" altLang="en-US" sz="11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不存在已知</a:t>
                    </a:r>
                    <a:r>
                      <a:rPr kumimoji="1" lang="en-US" altLang="zh-CN" sz="11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EGFR</a:t>
                    </a:r>
                    <a:r>
                      <a:rPr kumimoji="1" lang="zh-CN" altLang="en-US" sz="11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敏感突变或</a:t>
                    </a:r>
                    <a:r>
                      <a:rPr kumimoji="1" lang="en-US" altLang="zh-CN" sz="11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ALK</a:t>
                    </a:r>
                    <a:r>
                      <a:rPr kumimoji="1" lang="zh-CN" altLang="en-US" sz="11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融合突变 </a:t>
                    </a:r>
                    <a:endParaRPr kumimoji="1" lang="en-US" altLang="zh-CN" sz="11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357505" marR="0" lvl="1" indent="-177800" algn="l" defTabSz="647700" rtl="0" eaLnBrk="1" fontAlgn="base" latinLnBrk="0" hangingPunct="1">
                      <a:lnSpc>
                        <a:spcPct val="100000"/>
                      </a:lnSpc>
                      <a:spcBef>
                        <a:spcPts val="0"/>
                      </a:spcBef>
                      <a:spcAft>
                        <a:spcPts val="300"/>
                      </a:spcAft>
                      <a:buClrTx/>
                      <a:buSzTx/>
                      <a:buFont typeface="Arial" panose="020B0604020202020204" pitchFamily="34" charset="0"/>
                      <a:buChar char="•"/>
                      <a:defRPr/>
                    </a:pPr>
                    <a:r>
                      <a:rPr kumimoji="1" lang="zh-CN" altLang="en-US" sz="12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存在以</a:t>
                    </a:r>
                    <a:r>
                      <a:rPr kumimoji="1" lang="en-US" altLang="zh-CN" sz="12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RECIST v1.1</a:t>
                    </a:r>
                    <a:r>
                      <a:rPr kumimoji="1" lang="zh-CN" altLang="en-US" sz="12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评估的可测量病灶</a:t>
                    </a:r>
                    <a:endParaRPr kumimoji="1" lang="en-US" altLang="zh-CN" sz="12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179705" marR="0" lvl="0" indent="-179705" algn="l" defTabSz="647700" rtl="0" eaLnBrk="1" fontAlgn="base" latinLnBrk="0" hangingPunct="1">
                      <a:lnSpc>
                        <a:spcPct val="100000"/>
                      </a:lnSpc>
                      <a:spcBef>
                        <a:spcPts val="0"/>
                      </a:spcBef>
                      <a:spcAft>
                        <a:spcPts val="300"/>
                      </a:spcAft>
                      <a:buClrTx/>
                      <a:buSzTx/>
                      <a:buFont typeface="Arial" panose="020B0604020202020204" pitchFamily="34" charset="0"/>
                      <a:buChar char="•"/>
                      <a:defRPr/>
                    </a:pPr>
                    <a:r>
                      <a:rPr kumimoji="0" lang="en-US" altLang="ko-KR" sz="12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ECOG PS </a:t>
                    </a:r>
                    <a:r>
                      <a:rPr kumimoji="0" lang="zh-CN" altLang="en-US" sz="12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评分</a:t>
                    </a:r>
                    <a:r>
                      <a:rPr kumimoji="0" lang="en-US" altLang="ko-KR" sz="12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0-1</a:t>
                    </a:r>
                    <a:endParaRPr kumimoji="0" lang="en-US" altLang="ko-KR" sz="1200" b="0" i="0" u="none" strike="sng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179705" marR="0" lvl="0" indent="-179705" algn="l" defTabSz="647700" rtl="0" eaLnBrk="1" fontAlgn="base" latinLnBrk="0" hangingPunct="1">
                      <a:lnSpc>
                        <a:spcPct val="100000"/>
                      </a:lnSpc>
                      <a:spcBef>
                        <a:spcPts val="0"/>
                      </a:spcBef>
                      <a:spcAft>
                        <a:spcPts val="300"/>
                      </a:spcAft>
                      <a:buClrTx/>
                      <a:buSzTx/>
                      <a:buFont typeface="Arial" panose="020B0604020202020204" pitchFamily="34" charset="0"/>
                      <a:buChar char="•"/>
                      <a:defRPr/>
                    </a:pPr>
                    <a:r>
                      <a:rPr kumimoji="0" lang="zh-CN" altLang="en-US" sz="12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足够的肿瘤组织以评估</a:t>
                    </a:r>
                    <a:r>
                      <a:rPr kumimoji="0" lang="en-US" altLang="ko-KR" sz="12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PD-L1 </a:t>
                    </a:r>
                    <a:r>
                      <a:rPr kumimoji="0" lang="zh-CN" altLang="en-US" sz="12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表达水平</a:t>
                    </a:r>
                    <a:r>
                      <a:rPr kumimoji="0" lang="en-US" altLang="ko-KR" sz="1200" b="0" i="0" u="none" strike="noStrike" kern="0" cap="none" spc="0" normalizeH="0" baseline="30000" noProof="0" dirty="0">
                        <a:ln>
                          <a:noFill/>
                        </a:ln>
                        <a:solidFill>
                          <a:prstClr val="black"/>
                        </a:solidFill>
                        <a:effectLst/>
                        <a:uLnTx/>
                        <a:uFillTx/>
                        <a:latin typeface="微软雅黑" panose="020B0503020204020204" charset="-122"/>
                        <a:ea typeface="微软雅黑" panose="020B0503020204020204" charset="-122"/>
                        <a:cs typeface="+mn-cs"/>
                      </a:rPr>
                      <a:t>1</a:t>
                    </a:r>
                    <a:endParaRPr kumimoji="0" lang="en-US" altLang="ko-KR" sz="1200" b="0" i="0" u="none" strike="noStrike" kern="0" cap="none" spc="0" normalizeH="0" baseline="30000" noProof="0" dirty="0">
                      <a:ln>
                        <a:noFill/>
                      </a:ln>
                      <a:solidFill>
                        <a:prstClr val="black"/>
                      </a:solidFill>
                      <a:effectLst/>
                      <a:uLnTx/>
                      <a:uFillTx/>
                      <a:latin typeface="微软雅黑" panose="020B0503020204020204" charset="-122"/>
                      <a:ea typeface="微软雅黑" panose="020B0503020204020204" charset="-122"/>
                      <a:cs typeface="+mn-cs"/>
                    </a:endParaRPr>
                  </a:p>
                </p:txBody>
              </p:sp>
              <p:sp>
                <p:nvSpPr>
                  <p:cNvPr id="25" name="Oval 11"/>
                  <p:cNvSpPr>
                    <a:spLocks noChangeArrowheads="1"/>
                  </p:cNvSpPr>
                  <p:nvPr/>
                </p:nvSpPr>
                <p:spPr bwMode="auto">
                  <a:xfrm>
                    <a:off x="4233193" y="1901318"/>
                    <a:ext cx="381618" cy="413695"/>
                  </a:xfrm>
                  <a:prstGeom prst="ellipse">
                    <a:avLst/>
                  </a:prstGeom>
                  <a:noFill/>
                  <a:ln w="28575">
                    <a:solidFill>
                      <a:srgbClr val="000000"/>
                    </a:solidFill>
                  </a:ln>
                </p:spPr>
                <p:txBody>
                  <a:bodyPr wrap="none" lIns="51431" tIns="60751" rIns="51431" bIns="25715" anchor="ctr"/>
                  <a:lstStyle/>
                  <a:p>
                    <a:pPr marL="0" marR="0" lvl="0" indent="0" algn="ctr" defTabSz="256540" rtl="0" eaLnBrk="0" fontAlgn="base" latinLnBrk="0" hangingPunct="0">
                      <a:lnSpc>
                        <a:spcPct val="50000"/>
                      </a:lnSpc>
                      <a:spcBef>
                        <a:spcPct val="50000"/>
                      </a:spcBef>
                      <a:spcAft>
                        <a:spcPct val="0"/>
                      </a:spcAft>
                      <a:buClrTx/>
                      <a:buSzTx/>
                      <a:buFontTx/>
                      <a:buNone/>
                      <a:defRPr/>
                    </a:pPr>
                    <a:r>
                      <a:rPr kumimoji="0" lang="en-GB" altLang="ko-KR" sz="1100" b="1" i="0" u="none" strike="noStrike" kern="0" cap="none" spc="0" normalizeH="0" baseline="0" noProof="0" dirty="0">
                        <a:ln>
                          <a:noFill/>
                        </a:ln>
                        <a:solidFill>
                          <a:srgbClr val="5B9BD5"/>
                        </a:solidFill>
                        <a:effectLst/>
                        <a:uLnTx/>
                        <a:uFillTx/>
                        <a:latin typeface="微软雅黑" panose="020B0503020204020204" charset="-122"/>
                        <a:ea typeface="微软雅黑" panose="020B0503020204020204" charset="-122"/>
                        <a:cs typeface="+mn-cs"/>
                      </a:rPr>
                      <a:t>R</a:t>
                    </a:r>
                    <a:endParaRPr kumimoji="0" lang="en-GB" altLang="ko-KR" sz="1100" b="1" i="0" u="none" strike="noStrike" kern="0" cap="none" spc="0" normalizeH="0" baseline="0" noProof="0" dirty="0">
                      <a:ln>
                        <a:noFill/>
                      </a:ln>
                      <a:solidFill>
                        <a:srgbClr val="5B9BD5"/>
                      </a:solidFill>
                      <a:effectLst/>
                      <a:uLnTx/>
                      <a:uFillTx/>
                      <a:latin typeface="微软雅黑" panose="020B0503020204020204" charset="-122"/>
                      <a:ea typeface="微软雅黑" panose="020B0503020204020204" charset="-122"/>
                      <a:cs typeface="+mn-cs"/>
                    </a:endParaRPr>
                  </a:p>
                  <a:p>
                    <a:pPr marL="0" marR="0" lvl="0" indent="0" algn="ctr" defTabSz="256540" rtl="0" eaLnBrk="0" fontAlgn="base" latinLnBrk="0" hangingPunct="0">
                      <a:lnSpc>
                        <a:spcPct val="50000"/>
                      </a:lnSpc>
                      <a:spcBef>
                        <a:spcPct val="50000"/>
                      </a:spcBef>
                      <a:spcAft>
                        <a:spcPct val="0"/>
                      </a:spcAft>
                      <a:buClrTx/>
                      <a:buSzTx/>
                      <a:buFontTx/>
                      <a:buNone/>
                      <a:defRPr/>
                    </a:pPr>
                    <a:r>
                      <a:rPr kumimoji="0" lang="en-GB" altLang="ko-KR" sz="1100" b="1" i="0" u="none" strike="noStrike" kern="0" cap="none" spc="0" normalizeH="0" baseline="0" noProof="0" dirty="0">
                        <a:ln>
                          <a:noFill/>
                        </a:ln>
                        <a:solidFill>
                          <a:srgbClr val="5B9BD5"/>
                        </a:solidFill>
                        <a:effectLst/>
                        <a:uLnTx/>
                        <a:uFillTx/>
                        <a:latin typeface="微软雅黑" panose="020B0503020204020204" charset="-122"/>
                        <a:ea typeface="微软雅黑" panose="020B0503020204020204" charset="-122"/>
                        <a:cs typeface="+mn-cs"/>
                      </a:rPr>
                      <a:t>2:1</a:t>
                    </a:r>
                    <a:endParaRPr kumimoji="0" lang="en-GB" altLang="ko-KR" sz="1100" b="1" i="0" u="none" strike="noStrike" kern="0" cap="none" spc="0" normalizeH="0" baseline="0" noProof="0" dirty="0">
                      <a:ln>
                        <a:noFill/>
                      </a:ln>
                      <a:solidFill>
                        <a:srgbClr val="5B9BD5"/>
                      </a:solidFill>
                      <a:effectLst/>
                      <a:uLnTx/>
                      <a:uFillTx/>
                      <a:latin typeface="微软雅黑" panose="020B0503020204020204" charset="-122"/>
                      <a:ea typeface="微软雅黑" panose="020B0503020204020204" charset="-122"/>
                      <a:cs typeface="+mn-cs"/>
                    </a:endParaRPr>
                  </a:p>
                </p:txBody>
              </p:sp>
              <p:sp>
                <p:nvSpPr>
                  <p:cNvPr id="26" name="TextBox 25"/>
                  <p:cNvSpPr txBox="1"/>
                  <p:nvPr/>
                </p:nvSpPr>
                <p:spPr>
                  <a:xfrm>
                    <a:off x="3178734" y="1884254"/>
                    <a:ext cx="1656187" cy="2312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100" b="1" i="0" u="none" strike="noStrike" kern="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N=4</a:t>
                    </a:r>
                    <a:r>
                      <a:rPr kumimoji="0" lang="en-US" altLang="zh-CN" sz="1100" b="1" i="0" u="none" strike="noStrike" kern="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50</a:t>
                    </a:r>
                    <a:endParaRPr kumimoji="0" lang="en-US" sz="1100" b="1" i="0" u="none" strike="noStrike" kern="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endParaRPr>
                  </a:p>
                </p:txBody>
              </p:sp>
              <p:cxnSp>
                <p:nvCxnSpPr>
                  <p:cNvPr id="27" name="Straight Connector 32"/>
                  <p:cNvCxnSpPr>
                    <a:endCxn id="25" idx="2"/>
                  </p:cNvCxnSpPr>
                  <p:nvPr/>
                </p:nvCxnSpPr>
                <p:spPr>
                  <a:xfrm flipV="1">
                    <a:off x="3786443" y="2108166"/>
                    <a:ext cx="446750" cy="1"/>
                  </a:xfrm>
                  <a:prstGeom prst="line">
                    <a:avLst/>
                  </a:prstGeom>
                  <a:noFill/>
                  <a:ln w="28575" cap="flat" cmpd="sng" algn="ctr">
                    <a:solidFill>
                      <a:srgbClr val="000000"/>
                    </a:solidFill>
                    <a:prstDash val="solid"/>
                  </a:ln>
                  <a:effectLst/>
                </p:spPr>
              </p:cxnSp>
              <p:sp>
                <p:nvSpPr>
                  <p:cNvPr id="28" name="Rectangle 19"/>
                  <p:cNvSpPr/>
                  <p:nvPr/>
                </p:nvSpPr>
                <p:spPr>
                  <a:xfrm>
                    <a:off x="1368344" y="3621053"/>
                    <a:ext cx="2418098" cy="837440"/>
                  </a:xfrm>
                  <a:prstGeom prst="roundRect">
                    <a:avLst/>
                  </a:prstGeom>
                  <a:solidFill>
                    <a:srgbClr val="4472C4">
                      <a:lumMod val="20000"/>
                      <a:lumOff val="80000"/>
                    </a:srgbClr>
                  </a:solidFill>
                  <a:ln w="9525" cap="flat" cmpd="sng" algn="ctr">
                    <a:noFill/>
                    <a:prstDash val="solid"/>
                  </a:ln>
                  <a:effectLst/>
                </p:spPr>
                <p:txBody>
                  <a:bodyPr rtlCol="0" anchor="ct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100" b="1"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分层因素</a:t>
                    </a:r>
                    <a:r>
                      <a:rPr kumimoji="0" lang="en-US" altLang="zh-CN" sz="1100" b="1"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a:t>
                    </a:r>
                    <a:endParaRPr kumimoji="0" lang="en-US" sz="1100" b="1"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135890" marR="0" lvl="0" indent="-13589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10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PD-L1 </a:t>
                    </a:r>
                    <a:r>
                      <a:rPr kumimoji="0" lang="zh-CN" altLang="en-US" sz="10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表达水平 </a:t>
                    </a:r>
                    <a:r>
                      <a:rPr kumimoji="0" lang="en-US" altLang="zh-CN" sz="10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(TC</a:t>
                    </a:r>
                    <a:r>
                      <a:rPr kumimoji="0" lang="zh-CN" altLang="en-US" sz="10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a:t>
                    </a:r>
                    <a:r>
                      <a:rPr kumimoji="0" lang="en-US" altLang="zh-CN" sz="10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1% vs TC&lt;1%)</a:t>
                    </a:r>
                    <a:r>
                      <a:rPr kumimoji="0" lang="en-US" altLang="zh-CN" sz="1000" b="0" i="0" u="none" strike="noStrike" kern="0" cap="none" spc="0" normalizeH="0" baseline="30000" noProof="0" dirty="0">
                        <a:ln>
                          <a:noFill/>
                        </a:ln>
                        <a:solidFill>
                          <a:prstClr val="black"/>
                        </a:solidFill>
                        <a:effectLst/>
                        <a:uLnTx/>
                        <a:uFillTx/>
                        <a:latin typeface="微软雅黑" panose="020B0503020204020204" charset="-122"/>
                        <a:ea typeface="微软雅黑" panose="020B0503020204020204" charset="-122"/>
                        <a:cs typeface="+mn-cs"/>
                      </a:rPr>
                      <a:t>2</a:t>
                    </a:r>
                    <a:endParaRPr kumimoji="0" lang="en-US" altLang="zh-CN" sz="1000" b="0" i="0" u="none" strike="noStrike" kern="0" cap="none" spc="0" normalizeH="0" baseline="30000" noProof="0" dirty="0">
                      <a:ln>
                        <a:noFill/>
                      </a:ln>
                      <a:solidFill>
                        <a:prstClr val="black"/>
                      </a:solidFill>
                      <a:effectLst/>
                      <a:uLnTx/>
                      <a:uFillTx/>
                      <a:latin typeface="微软雅黑" panose="020B0503020204020204" charset="-122"/>
                      <a:ea typeface="微软雅黑" panose="020B0503020204020204" charset="-122"/>
                      <a:cs typeface="+mn-cs"/>
                    </a:endParaRPr>
                  </a:p>
                  <a:p>
                    <a:pPr marL="135890" marR="0" lvl="0" indent="-13589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10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吸烟状态</a:t>
                    </a:r>
                    <a:r>
                      <a:rPr kumimoji="0" lang="en-US" altLang="zh-CN" sz="10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a:t>
                    </a:r>
                    <a:r>
                      <a:rPr kumimoji="0" lang="zh-CN" altLang="en-US" sz="10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经常</a:t>
                    </a:r>
                    <a:r>
                      <a:rPr kumimoji="0" lang="en-US" altLang="zh-CN" sz="1000" b="0" i="0" u="none" strike="noStrike" kern="0" cap="none" spc="0" normalizeH="0" baseline="30000" noProof="0" dirty="0">
                        <a:ln>
                          <a:noFill/>
                        </a:ln>
                        <a:solidFill>
                          <a:prstClr val="black"/>
                        </a:solidFill>
                        <a:effectLst/>
                        <a:uLnTx/>
                        <a:uFillTx/>
                        <a:latin typeface="微软雅黑" panose="020B0503020204020204" charset="-122"/>
                        <a:ea typeface="微软雅黑" panose="020B0503020204020204" charset="-122"/>
                        <a:cs typeface="+mn-cs"/>
                      </a:rPr>
                      <a:t>3</a:t>
                    </a:r>
                    <a:r>
                      <a:rPr kumimoji="0" lang="en-US" altLang="zh-CN" sz="10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 vs </a:t>
                    </a:r>
                    <a:r>
                      <a:rPr kumimoji="0" lang="zh-CN" altLang="en-US" sz="10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从不</a:t>
                    </a:r>
                    <a:r>
                      <a:rPr kumimoji="0" lang="en-US" altLang="zh-CN" sz="10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a:t>
                    </a:r>
                    <a:r>
                      <a:rPr kumimoji="0" lang="zh-CN" altLang="en-US" sz="10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偶尔）</a:t>
                    </a:r>
                    <a:endParaRPr kumimoji="0" lang="en-US" altLang="zh-CN" sz="10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135890" marR="0" lvl="0" indent="-13589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10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组织病理学 </a:t>
                    </a:r>
                    <a:r>
                      <a:rPr kumimoji="0" lang="en-US" altLang="zh-CN" sz="10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a:t>
                    </a:r>
                    <a:r>
                      <a:rPr kumimoji="0" lang="zh-CN" altLang="en-US" sz="10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鳞癌</a:t>
                    </a:r>
                    <a:r>
                      <a:rPr kumimoji="0" lang="en-US" altLang="zh-CN" sz="10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vs </a:t>
                    </a:r>
                    <a:r>
                      <a:rPr kumimoji="0" lang="zh-CN" altLang="en-US" sz="10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非鳞癌</a:t>
                    </a:r>
                    <a:r>
                      <a:rPr kumimoji="0" lang="en-US" altLang="zh-CN" sz="10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a:t>
                    </a:r>
                    <a:endParaRPr kumimoji="0" lang="en-US" altLang="zh-CN" sz="10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p:txBody>
              </p:sp>
            </p:grpSp>
            <p:sp>
              <p:nvSpPr>
                <p:cNvPr id="20" name="矩形 22"/>
                <p:cNvSpPr/>
                <p:nvPr/>
              </p:nvSpPr>
              <p:spPr>
                <a:xfrm>
                  <a:off x="3829383" y="2663844"/>
                  <a:ext cx="3002998" cy="1076228"/>
                </a:xfrm>
                <a:prstGeom prst="roundRect">
                  <a:avLst/>
                </a:prstGeom>
                <a:solidFill>
                  <a:srgbClr val="A5A5A5">
                    <a:alpha val="50000"/>
                  </a:srgbClr>
                </a:solidFill>
                <a:ln>
                  <a:noFill/>
                </a:ln>
                <a:effectLst/>
              </p:spPr>
              <p:txBody>
                <a:bodyPr wrap="square" rIns="72000" anchor="ctr">
                  <a:noAutofit/>
                </a:bodyPr>
                <a:lstStyle/>
                <a:p>
                  <a:pPr marL="179705" marR="0" lvl="0" indent="0" algn="l" defTabSz="647700" rtl="0" eaLnBrk="0" fontAlgn="base" latinLnBrk="0" hangingPunct="0">
                    <a:lnSpc>
                      <a:spcPct val="100000"/>
                    </a:lnSpc>
                    <a:spcBef>
                      <a:spcPts val="0"/>
                    </a:spcBef>
                    <a:spcAft>
                      <a:spcPts val="600"/>
                    </a:spcAft>
                    <a:buClrTx/>
                    <a:buSzTx/>
                    <a:buFontTx/>
                    <a:buNone/>
                    <a:defRPr/>
                  </a:pPr>
                  <a:r>
                    <a:rPr kumimoji="0" lang="zh-CN" altLang="en-US" sz="1200" b="1"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安慰剂</a:t>
                  </a:r>
                  <a:r>
                    <a:rPr kumimoji="0" lang="en-US" altLang="en-US" sz="1200" b="1"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 IV, day 1 Q3W (up to 2 years)</a:t>
                  </a:r>
                  <a:endParaRPr kumimoji="0" lang="en-US" altLang="en-US" sz="1200" b="1"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357505" marR="0" lvl="0" indent="0" algn="l" defTabSz="647700" rtl="0" eaLnBrk="0" fontAlgn="base" latinLnBrk="0" hangingPunct="0">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非鳞癌：</a:t>
                  </a:r>
                  <a:r>
                    <a:rPr kumimoji="0" lang="en-US" altLang="zh-CN" sz="1200" b="1" i="0" u="none" strike="noStrike" kern="0" cap="none" spc="0" normalizeH="0" baseline="0" noProof="0" dirty="0">
                      <a:ln>
                        <a:noFill/>
                      </a:ln>
                      <a:solidFill>
                        <a:srgbClr val="005696"/>
                      </a:solidFill>
                      <a:effectLst/>
                      <a:uLnTx/>
                      <a:uFillTx/>
                      <a:latin typeface="微软雅黑" panose="020B0503020204020204" charset="-122"/>
                      <a:ea typeface="微软雅黑" panose="020B0503020204020204" charset="-122"/>
                      <a:cs typeface="+mn-cs"/>
                    </a:rPr>
                    <a:t>+ </a:t>
                  </a:r>
                  <a:r>
                    <a:rPr kumimoji="0" lang="zh-CN" altLang="en-US" sz="1200" b="1" i="0" u="none" strike="noStrike" kern="0" cap="none" spc="0" normalizeH="0" baseline="0" noProof="0" dirty="0">
                      <a:ln>
                        <a:noFill/>
                      </a:ln>
                      <a:solidFill>
                        <a:srgbClr val="005696"/>
                      </a:solidFill>
                      <a:effectLst/>
                      <a:uLnTx/>
                      <a:uFillTx/>
                      <a:latin typeface="微软雅黑" panose="020B0503020204020204" charset="-122"/>
                      <a:ea typeface="微软雅黑" panose="020B0503020204020204" charset="-122"/>
                      <a:cs typeface="+mn-cs"/>
                    </a:rPr>
                    <a:t>培美曲塞 </a:t>
                  </a:r>
                  <a:r>
                    <a:rPr kumimoji="0" lang="en-US" altLang="zh-CN" sz="1200" b="1" i="0" u="none" strike="noStrike" kern="0" cap="none" spc="0" normalizeH="0" baseline="0" noProof="0" dirty="0">
                      <a:ln>
                        <a:noFill/>
                      </a:ln>
                      <a:solidFill>
                        <a:srgbClr val="005696"/>
                      </a:solidFill>
                      <a:effectLst/>
                      <a:uLnTx/>
                      <a:uFillTx/>
                      <a:latin typeface="微软雅黑" panose="020B0503020204020204" charset="-122"/>
                      <a:ea typeface="微软雅黑" panose="020B0503020204020204" charset="-122"/>
                      <a:cs typeface="+mn-cs"/>
                    </a:rPr>
                    <a:t>+</a:t>
                  </a:r>
                  <a:r>
                    <a:rPr kumimoji="0" lang="zh-CN" altLang="en-US" sz="1200" b="1" i="0" u="none" strike="noStrike" kern="0" cap="none" spc="0" normalizeH="0" baseline="0" noProof="0" dirty="0">
                      <a:ln>
                        <a:noFill/>
                      </a:ln>
                      <a:solidFill>
                        <a:srgbClr val="005696"/>
                      </a:solidFill>
                      <a:effectLst/>
                      <a:uLnTx/>
                      <a:uFillTx/>
                      <a:latin typeface="微软雅黑" panose="020B0503020204020204" charset="-122"/>
                      <a:ea typeface="微软雅黑" panose="020B0503020204020204" charset="-122"/>
                      <a:cs typeface="+mn-cs"/>
                    </a:rPr>
                    <a:t>顺铂</a:t>
                  </a:r>
                  <a:r>
                    <a:rPr kumimoji="0" lang="en-US" altLang="zh-CN" sz="1200" b="1" i="0" u="none" strike="noStrike" kern="0" cap="none" spc="0" normalizeH="0" baseline="0" noProof="0" dirty="0">
                      <a:ln>
                        <a:noFill/>
                      </a:ln>
                      <a:solidFill>
                        <a:srgbClr val="005696"/>
                      </a:solidFill>
                      <a:effectLst/>
                      <a:uLnTx/>
                      <a:uFillTx/>
                      <a:latin typeface="微软雅黑" panose="020B0503020204020204" charset="-122"/>
                      <a:ea typeface="微软雅黑" panose="020B0503020204020204" charset="-122"/>
                      <a:cs typeface="+mn-cs"/>
                    </a:rPr>
                    <a:t>/</a:t>
                  </a:r>
                  <a:r>
                    <a:rPr kumimoji="0" lang="zh-CN" altLang="en-US" sz="1200" b="1" i="0" u="none" strike="noStrike" kern="0" cap="none" spc="0" normalizeH="0" baseline="0" noProof="0" dirty="0">
                      <a:ln>
                        <a:noFill/>
                      </a:ln>
                      <a:solidFill>
                        <a:srgbClr val="005696"/>
                      </a:solidFill>
                      <a:effectLst/>
                      <a:uLnTx/>
                      <a:uFillTx/>
                      <a:latin typeface="微软雅黑" panose="020B0503020204020204" charset="-122"/>
                      <a:ea typeface="微软雅黑" panose="020B0503020204020204" charset="-122"/>
                      <a:cs typeface="+mn-cs"/>
                    </a:rPr>
                    <a:t>卡铂 </a:t>
                  </a:r>
                  <a:r>
                    <a:rPr kumimoji="0" lang="en-US" altLang="zh-CN" sz="12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(4-6 </a:t>
                  </a:r>
                  <a:r>
                    <a:rPr kumimoji="0" lang="zh-CN" altLang="en-US" sz="12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周期</a:t>
                  </a:r>
                  <a:r>
                    <a:rPr kumimoji="0" lang="en-US" altLang="zh-CN" sz="12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 </a:t>
                  </a:r>
                  <a:endParaRPr kumimoji="0" lang="en-US" altLang="zh-CN" sz="12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357505" marR="0" lvl="0" indent="0" algn="l" defTabSz="647700" rtl="0" eaLnBrk="0" fontAlgn="base" latinLnBrk="0" hangingPunct="0">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   </a:t>
                  </a:r>
                  <a:r>
                    <a:rPr kumimoji="0" lang="zh-CN" altLang="en-US" sz="12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培美曲塞维持 </a:t>
                  </a:r>
                  <a:endParaRPr kumimoji="0" lang="zh-CN" altLang="en-US" sz="12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357505" marR="0" lvl="0" indent="0" algn="l" defTabSz="647700" rtl="0" eaLnBrk="0" fontAlgn="base" latinLnBrk="0" hangingPunct="0">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鳞癌：</a:t>
                  </a:r>
                  <a:r>
                    <a:rPr kumimoji="0" lang="en-US" altLang="zh-CN" sz="1200" b="1" i="0" u="none" strike="noStrike" kern="0" cap="none" spc="0" normalizeH="0" baseline="0" noProof="0" dirty="0">
                      <a:ln>
                        <a:noFill/>
                      </a:ln>
                      <a:solidFill>
                        <a:srgbClr val="005696"/>
                      </a:solidFill>
                      <a:effectLst/>
                      <a:uLnTx/>
                      <a:uFillTx/>
                      <a:latin typeface="微软雅黑" panose="020B0503020204020204" charset="-122"/>
                      <a:ea typeface="微软雅黑" panose="020B0503020204020204" charset="-122"/>
                      <a:cs typeface="+mn-cs"/>
                    </a:rPr>
                    <a:t>+ </a:t>
                  </a:r>
                  <a:r>
                    <a:rPr kumimoji="0" lang="zh-CN" altLang="en-US" sz="1200" b="1" i="0" u="none" strike="noStrike" kern="0" cap="none" spc="0" normalizeH="0" baseline="0" noProof="0" dirty="0">
                      <a:ln>
                        <a:noFill/>
                      </a:ln>
                      <a:solidFill>
                        <a:srgbClr val="005696"/>
                      </a:solidFill>
                      <a:effectLst/>
                      <a:uLnTx/>
                      <a:uFillTx/>
                      <a:latin typeface="微软雅黑" panose="020B0503020204020204" charset="-122"/>
                      <a:ea typeface="微软雅黑" panose="020B0503020204020204" charset="-122"/>
                      <a:cs typeface="+mn-cs"/>
                    </a:rPr>
                    <a:t>白蛋白紫杉醇</a:t>
                  </a:r>
                  <a:r>
                    <a:rPr kumimoji="0" lang="en-US" altLang="zh-CN" sz="12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 </a:t>
                  </a:r>
                  <a:r>
                    <a:rPr kumimoji="0" lang="zh-CN" altLang="en-US" sz="12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卡铂 </a:t>
                  </a:r>
                  <a:r>
                    <a:rPr kumimoji="0" lang="en-US" altLang="zh-CN" sz="12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(4-6 </a:t>
                  </a:r>
                  <a:r>
                    <a:rPr kumimoji="0" lang="zh-CN" altLang="en-US" sz="12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周期</a:t>
                  </a:r>
                  <a:r>
                    <a:rPr kumimoji="0" lang="en-US" altLang="zh-CN" sz="12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a:t>
                  </a:r>
                  <a:endParaRPr kumimoji="0" lang="en-US" altLang="zh-CN" sz="12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p:txBody>
            </p:sp>
          </p:grpSp>
          <p:sp>
            <p:nvSpPr>
              <p:cNvPr id="6" name="AutoShape 9"/>
              <p:cNvSpPr>
                <a:spLocks noChangeArrowheads="1"/>
              </p:cNvSpPr>
              <p:nvPr/>
            </p:nvSpPr>
            <p:spPr bwMode="auto">
              <a:xfrm>
                <a:off x="8988321" y="1730590"/>
                <a:ext cx="718357" cy="817855"/>
              </a:xfrm>
              <a:prstGeom prst="roundRect">
                <a:avLst/>
              </a:prstGeom>
              <a:solidFill>
                <a:srgbClr val="5B9BD5"/>
              </a:solidFill>
              <a:ln w="12700" cap="flat" cmpd="sng" algn="ctr">
                <a:noFill/>
                <a:prstDash val="solid"/>
                <a:miter lim="800000"/>
              </a:ln>
              <a:effectLst/>
            </p:spPr>
            <p:txBody>
              <a:bodyPr lIns="13499" tIns="33335" rIns="13499" bIns="33335" anchor="ctr" anchorCtr="1"/>
              <a:lstStyle/>
              <a:p>
                <a:pPr marL="0" marR="0" lvl="0" indent="0" algn="l" defTabSz="864235" rtl="0" eaLnBrk="0" fontAlgn="base" latinLnBrk="1" hangingPunct="0">
                  <a:lnSpc>
                    <a:spcPct val="150000"/>
                  </a:lnSpc>
                  <a:spcBef>
                    <a:spcPct val="50000"/>
                  </a:spcBef>
                  <a:spcAft>
                    <a:spcPct val="0"/>
                  </a:spcAft>
                  <a:buClrTx/>
                  <a:buSzTx/>
                  <a:buFontTx/>
                  <a:buNone/>
                  <a:defRPr/>
                </a:pPr>
                <a:r>
                  <a:rPr kumimoji="0" lang="zh-CN" altLang="en-US" sz="12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疾病进展</a:t>
                </a:r>
                <a:endParaRPr kumimoji="0" lang="en-US" altLang="zh-CN" sz="12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cxnSp>
            <p:nvCxnSpPr>
              <p:cNvPr id="7" name="直接箭头连接符 6"/>
              <p:cNvCxnSpPr>
                <a:stCxn id="21" idx="3"/>
                <a:endCxn id="6" idx="1"/>
              </p:cNvCxnSpPr>
              <p:nvPr/>
            </p:nvCxnSpPr>
            <p:spPr>
              <a:xfrm flipV="1">
                <a:off x="8463640" y="2139518"/>
                <a:ext cx="524681" cy="24"/>
              </a:xfrm>
              <a:prstGeom prst="straightConnector1">
                <a:avLst/>
              </a:prstGeom>
              <a:noFill/>
              <a:ln w="25400" cap="flat" cmpd="sng" algn="ctr">
                <a:solidFill>
                  <a:sysClr val="windowText" lastClr="000000"/>
                </a:solidFill>
                <a:prstDash val="solid"/>
                <a:miter lim="800000"/>
                <a:tailEnd type="triangle"/>
              </a:ln>
              <a:effectLst/>
            </p:spPr>
          </p:cxnSp>
          <p:cxnSp>
            <p:nvCxnSpPr>
              <p:cNvPr id="8" name="Straight Connector 31"/>
              <p:cNvCxnSpPr>
                <a:stCxn id="17" idx="2"/>
                <a:endCxn id="9" idx="0"/>
              </p:cNvCxnSpPr>
              <p:nvPr/>
            </p:nvCxnSpPr>
            <p:spPr>
              <a:xfrm flipH="1">
                <a:off x="9341746" y="3923396"/>
                <a:ext cx="12238" cy="1111927"/>
              </a:xfrm>
              <a:prstGeom prst="line">
                <a:avLst/>
              </a:prstGeom>
              <a:noFill/>
              <a:ln w="28575" cap="flat" cmpd="sng" algn="ctr">
                <a:solidFill>
                  <a:srgbClr val="000000"/>
                </a:solidFill>
                <a:prstDash val="sysDash"/>
                <a:tailEnd type="triangle"/>
              </a:ln>
              <a:effectLst/>
            </p:spPr>
          </p:cxnSp>
          <p:sp>
            <p:nvSpPr>
              <p:cNvPr id="9" name="AutoShape 9"/>
              <p:cNvSpPr>
                <a:spLocks noChangeArrowheads="1"/>
              </p:cNvSpPr>
              <p:nvPr/>
            </p:nvSpPr>
            <p:spPr bwMode="auto">
              <a:xfrm>
                <a:off x="8798023" y="5035324"/>
                <a:ext cx="1087445" cy="817858"/>
              </a:xfrm>
              <a:prstGeom prst="roundRect">
                <a:avLst/>
              </a:prstGeom>
              <a:solidFill>
                <a:srgbClr val="19679E"/>
              </a:solidFill>
              <a:ln>
                <a:noFill/>
              </a:ln>
              <a:effectLst/>
            </p:spPr>
            <p:txBody>
              <a:bodyPr lIns="13499" tIns="33335" rIns="13499" bIns="33335" anchor="ctr" anchorCtr="1"/>
              <a:lstStyle/>
              <a:p>
                <a:pPr marL="0" marR="0" lvl="0" indent="0" algn="ctr" defTabSz="864235" rtl="0" eaLnBrk="0" fontAlgn="base" latinLnBrk="1" hangingPunct="0">
                  <a:lnSpc>
                    <a:spcPct val="100000"/>
                  </a:lnSpc>
                  <a:spcBef>
                    <a:spcPts val="400"/>
                  </a:spcBef>
                  <a:spcAft>
                    <a:spcPct val="0"/>
                  </a:spcAft>
                  <a:buClrTx/>
                  <a:buSzTx/>
                  <a:buFontTx/>
                  <a:buNone/>
                  <a:defRPr/>
                </a:pPr>
                <a:r>
                  <a:rPr kumimoji="0" lang="zh-CN" altLang="en-US" sz="12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特瑞普利单抗</a:t>
                </a:r>
                <a:r>
                  <a:rPr kumimoji="0" lang="en-US" altLang="zh-CN" sz="12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240 mg</a:t>
                </a:r>
                <a:endParaRPr kumimoji="0" lang="en-US" altLang="zh-CN" sz="12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0" name="AutoShape 4"/>
              <p:cNvSpPr>
                <a:spLocks noChangeArrowheads="1"/>
              </p:cNvSpPr>
              <p:nvPr/>
            </p:nvSpPr>
            <p:spPr bwMode="auto">
              <a:xfrm>
                <a:off x="10665140" y="2366781"/>
                <a:ext cx="933864" cy="1022318"/>
              </a:xfrm>
              <a:prstGeom prst="roundRect">
                <a:avLst/>
              </a:prstGeom>
              <a:solidFill>
                <a:srgbClr val="70AD47"/>
              </a:solidFill>
              <a:ln w="12700" cap="flat" cmpd="sng" algn="ctr">
                <a:noFill/>
                <a:prstDash val="solid"/>
                <a:miter lim="800000"/>
              </a:ln>
              <a:effectLst/>
            </p:spPr>
            <p:txBody>
              <a:bodyPr wrap="square" lIns="68573" tIns="68573" rIns="68573" bIns="68573" anchor="ctr">
                <a:noAutofit/>
              </a:bodyPr>
              <a:lstStyle/>
              <a:p>
                <a:pPr marL="0" marR="0" lvl="0" indent="0" algn="ctr" defTabSz="864235" rtl="0" eaLnBrk="1" fontAlgn="base" latinLnBrk="0" hangingPunct="1">
                  <a:lnSpc>
                    <a:spcPct val="100000"/>
                  </a:lnSpc>
                  <a:spcBef>
                    <a:spcPct val="0"/>
                  </a:spcBef>
                  <a:spcAft>
                    <a:spcPts val="0"/>
                  </a:spcAft>
                  <a:buClrTx/>
                  <a:buSzTx/>
                  <a:buFontTx/>
                  <a:buNone/>
                  <a:defRPr/>
                </a:pPr>
                <a:r>
                  <a:rPr kumimoji="0" lang="zh-CN" altLang="en-US" sz="12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生存随访</a:t>
                </a:r>
                <a:endParaRPr kumimoji="0" lang="en-US" altLang="ko-KR" sz="12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1" name="AutoShape 9"/>
              <p:cNvSpPr>
                <a:spLocks noChangeArrowheads="1"/>
              </p:cNvSpPr>
              <p:nvPr/>
            </p:nvSpPr>
            <p:spPr bwMode="auto">
              <a:xfrm>
                <a:off x="10782612" y="5024356"/>
                <a:ext cx="718357" cy="817858"/>
              </a:xfrm>
              <a:prstGeom prst="roundRect">
                <a:avLst/>
              </a:prstGeom>
              <a:solidFill>
                <a:srgbClr val="A5A5A5">
                  <a:alpha val="50000"/>
                </a:srgbClr>
              </a:solidFill>
              <a:ln>
                <a:noFill/>
              </a:ln>
              <a:effectLst/>
            </p:spPr>
            <p:txBody>
              <a:bodyPr lIns="13499" tIns="33335" rIns="13499" bIns="33335" anchor="ctr" anchorCtr="1"/>
              <a:lstStyle/>
              <a:p>
                <a:pPr marL="0" marR="0" lvl="0" indent="0" algn="l" defTabSz="864235" rtl="0" eaLnBrk="0" fontAlgn="base" latinLnBrk="1" hangingPunct="0">
                  <a:lnSpc>
                    <a:spcPct val="150000"/>
                  </a:lnSpc>
                  <a:spcBef>
                    <a:spcPct val="50000"/>
                  </a:spcBef>
                  <a:spcAft>
                    <a:spcPct val="0"/>
                  </a:spcAft>
                  <a:buClrTx/>
                  <a:buSzTx/>
                  <a:buFontTx/>
                  <a:buNone/>
                  <a:defRPr/>
                </a:pPr>
                <a:r>
                  <a:rPr kumimoji="0" lang="en-US" altLang="zh-CN" sz="1600" b="1"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PD</a:t>
                </a:r>
                <a:endParaRPr kumimoji="0" lang="en-US" altLang="zh-CN" sz="1600" b="1"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p:txBody>
          </p:sp>
          <p:cxnSp>
            <p:nvCxnSpPr>
              <p:cNvPr id="12" name="直接箭头连接符 11"/>
              <p:cNvCxnSpPr>
                <a:stCxn id="20" idx="3"/>
                <a:endCxn id="17" idx="1"/>
              </p:cNvCxnSpPr>
              <p:nvPr/>
            </p:nvCxnSpPr>
            <p:spPr>
              <a:xfrm>
                <a:off x="8471685" y="3536674"/>
                <a:ext cx="516635" cy="1092"/>
              </a:xfrm>
              <a:prstGeom prst="straightConnector1">
                <a:avLst/>
              </a:prstGeom>
              <a:noFill/>
              <a:ln w="25400" cap="flat" cmpd="sng" algn="ctr">
                <a:solidFill>
                  <a:sysClr val="windowText" lastClr="000000"/>
                </a:solidFill>
                <a:prstDash val="solid"/>
                <a:miter lim="800000"/>
                <a:tailEnd type="triangle"/>
              </a:ln>
              <a:effectLst/>
            </p:spPr>
          </p:cxnSp>
          <p:cxnSp>
            <p:nvCxnSpPr>
              <p:cNvPr id="13" name="直接箭头连接符 12"/>
              <p:cNvCxnSpPr>
                <a:stCxn id="6" idx="3"/>
                <a:endCxn id="10" idx="1"/>
              </p:cNvCxnSpPr>
              <p:nvPr/>
            </p:nvCxnSpPr>
            <p:spPr>
              <a:xfrm>
                <a:off x="9706678" y="2139518"/>
                <a:ext cx="958462" cy="738422"/>
              </a:xfrm>
              <a:prstGeom prst="straightConnector1">
                <a:avLst/>
              </a:prstGeom>
              <a:noFill/>
              <a:ln w="25400" cap="flat" cmpd="sng" algn="ctr">
                <a:solidFill>
                  <a:sysClr val="windowText" lastClr="000000"/>
                </a:solidFill>
                <a:prstDash val="solid"/>
                <a:miter lim="800000"/>
                <a:tailEnd type="triangle"/>
              </a:ln>
              <a:effectLst/>
            </p:spPr>
          </p:cxnSp>
          <p:cxnSp>
            <p:nvCxnSpPr>
              <p:cNvPr id="14" name="直接箭头连接符 13"/>
              <p:cNvCxnSpPr>
                <a:stCxn id="17" idx="3"/>
                <a:endCxn id="10" idx="1"/>
              </p:cNvCxnSpPr>
              <p:nvPr/>
            </p:nvCxnSpPr>
            <p:spPr>
              <a:xfrm flipV="1">
                <a:off x="9719646" y="2877941"/>
                <a:ext cx="945494" cy="659825"/>
              </a:xfrm>
              <a:prstGeom prst="straightConnector1">
                <a:avLst/>
              </a:prstGeom>
              <a:noFill/>
              <a:ln w="25400" cap="flat" cmpd="sng" algn="ctr">
                <a:solidFill>
                  <a:sysClr val="windowText" lastClr="000000"/>
                </a:solidFill>
                <a:prstDash val="solid"/>
                <a:miter lim="800000"/>
                <a:tailEnd type="triangle"/>
              </a:ln>
              <a:effectLst/>
            </p:spPr>
          </p:cxnSp>
          <p:cxnSp>
            <p:nvCxnSpPr>
              <p:cNvPr id="15" name="Straight Connector 31"/>
              <p:cNvCxnSpPr>
                <a:stCxn id="9" idx="3"/>
                <a:endCxn id="11" idx="1"/>
              </p:cNvCxnSpPr>
              <p:nvPr/>
            </p:nvCxnSpPr>
            <p:spPr>
              <a:xfrm flipV="1">
                <a:off x="9885468" y="5433286"/>
                <a:ext cx="897144" cy="10968"/>
              </a:xfrm>
              <a:prstGeom prst="line">
                <a:avLst/>
              </a:prstGeom>
              <a:noFill/>
              <a:ln w="28575" cap="flat" cmpd="sng" algn="ctr">
                <a:solidFill>
                  <a:srgbClr val="000000"/>
                </a:solidFill>
                <a:prstDash val="solid"/>
                <a:tailEnd type="triangle"/>
              </a:ln>
              <a:effectLst/>
            </p:spPr>
          </p:cxnSp>
          <p:cxnSp>
            <p:nvCxnSpPr>
              <p:cNvPr id="16" name="直接箭头连接符 15"/>
              <p:cNvCxnSpPr>
                <a:stCxn id="11" idx="0"/>
                <a:endCxn id="10" idx="2"/>
              </p:cNvCxnSpPr>
              <p:nvPr/>
            </p:nvCxnSpPr>
            <p:spPr>
              <a:xfrm flipH="1" flipV="1">
                <a:off x="11132072" y="3389099"/>
                <a:ext cx="9719" cy="1635257"/>
              </a:xfrm>
              <a:prstGeom prst="straightConnector1">
                <a:avLst/>
              </a:prstGeom>
              <a:noFill/>
              <a:ln w="25400" cap="flat" cmpd="sng" algn="ctr">
                <a:solidFill>
                  <a:sysClr val="windowText" lastClr="000000"/>
                </a:solidFill>
                <a:prstDash val="solid"/>
                <a:miter lim="800000"/>
                <a:tailEnd type="triangle"/>
              </a:ln>
              <a:effectLst/>
            </p:spPr>
          </p:cxnSp>
          <p:sp>
            <p:nvSpPr>
              <p:cNvPr id="17" name="矩形 49"/>
              <p:cNvSpPr/>
              <p:nvPr/>
            </p:nvSpPr>
            <p:spPr>
              <a:xfrm>
                <a:off x="8988320" y="3152133"/>
                <a:ext cx="731326" cy="771263"/>
              </a:xfrm>
              <a:prstGeom prst="roundRect">
                <a:avLst/>
              </a:prstGeom>
              <a:solidFill>
                <a:srgbClr val="A5A5A5"/>
              </a:solidFill>
              <a:ln w="12700" cap="flat" cmpd="sng" algn="ctr">
                <a:noFill/>
                <a:prstDash val="solid"/>
                <a:miter lim="800000"/>
              </a:ln>
              <a:effectLst/>
            </p:spPr>
            <p:txBody>
              <a:bodyPr wrap="square" anchor="ctr">
                <a:spAutoFit/>
              </a:bodyPr>
              <a:lstStyle/>
              <a:p>
                <a:pPr marL="0" marR="0" lvl="0" indent="0" algn="l" defTabSz="864235" rtl="0" eaLnBrk="0" fontAlgn="base" latinLnBrk="1" hangingPunct="0">
                  <a:lnSpc>
                    <a:spcPct val="150000"/>
                  </a:lnSpc>
                  <a:spcBef>
                    <a:spcPct val="50000"/>
                  </a:spcBef>
                  <a:spcAft>
                    <a:spcPct val="0"/>
                  </a:spcAft>
                  <a:buClrTx/>
                  <a:buSzTx/>
                  <a:buFontTx/>
                  <a:buNone/>
                  <a:defRPr/>
                </a:pPr>
                <a:r>
                  <a:rPr kumimoji="0" lang="zh-CN" altLang="en-US" sz="12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疾病进展</a:t>
                </a:r>
                <a:endParaRPr kumimoji="0" lang="en-US" altLang="zh-CN" sz="12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cxnSp>
            <p:nvCxnSpPr>
              <p:cNvPr id="18" name="Straight Connector 31"/>
              <p:cNvCxnSpPr/>
              <p:nvPr/>
            </p:nvCxnSpPr>
            <p:spPr>
              <a:xfrm flipH="1">
                <a:off x="9483216" y="4462303"/>
                <a:ext cx="236431" cy="0"/>
              </a:xfrm>
              <a:prstGeom prst="line">
                <a:avLst/>
              </a:prstGeom>
              <a:noFill/>
              <a:ln w="28575" cap="flat" cmpd="sng" algn="ctr">
                <a:solidFill>
                  <a:srgbClr val="000000"/>
                </a:solidFill>
                <a:prstDash val="solid"/>
                <a:tailEnd type="triangle"/>
              </a:ln>
              <a:effectLst/>
            </p:spPr>
          </p:cxnSp>
        </p:grpSp>
        <p:sp>
          <p:nvSpPr>
            <p:cNvPr id="30" name="文本框 29"/>
            <p:cNvSpPr txBox="1"/>
            <p:nvPr/>
          </p:nvSpPr>
          <p:spPr>
            <a:xfrm>
              <a:off x="3870260" y="4815242"/>
              <a:ext cx="4845641" cy="942623"/>
            </a:xfrm>
            <a:prstGeom prst="roundRect">
              <a:avLst/>
            </a:prstGeom>
            <a:solidFill>
              <a:srgbClr val="4472C4">
                <a:lumMod val="20000"/>
                <a:lumOff val="80000"/>
              </a:srgbClr>
            </a:solidFill>
          </p:spPr>
          <p:txBody>
            <a:bodyPr wrap="square" rtlCol="0">
              <a:no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900" b="1" i="0" u="sng"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主要研究终点</a:t>
              </a:r>
              <a:endParaRPr kumimoji="0" lang="en-US" altLang="zh-CN" sz="900" b="1" i="0" u="sng"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9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研究者评估的</a:t>
              </a:r>
              <a:r>
                <a:rPr kumimoji="0" lang="en-US" altLang="zh-CN" sz="9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PFS</a:t>
              </a:r>
              <a:r>
                <a:rPr kumimoji="0" lang="zh-CN" altLang="en-US" sz="9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a:t>
              </a:r>
              <a:r>
                <a:rPr kumimoji="0" lang="en-US" altLang="zh-CN" sz="9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RECIST v1.1 </a:t>
              </a:r>
              <a:r>
                <a:rPr kumimoji="0" lang="zh-CN" altLang="en-US" sz="9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a:t>
              </a:r>
              <a:endParaRPr kumimoji="0" lang="en-US" altLang="zh-CN" sz="9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900" b="1" i="0" u="sng"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次要研究终点</a:t>
              </a:r>
              <a:endParaRPr kumimoji="0" lang="en-US" altLang="zh-CN" sz="900" b="1" i="0" u="sng"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9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OS, </a:t>
              </a:r>
              <a:r>
                <a:rPr kumimoji="0" lang="zh-CN" altLang="en-US" sz="9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第三方评估的</a:t>
              </a:r>
              <a:r>
                <a:rPr kumimoji="0" lang="en-US" altLang="zh-CN" sz="9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PFS, ORR, DoR, DCR, TTR, </a:t>
              </a:r>
              <a:r>
                <a:rPr kumimoji="0" lang="zh-CN" altLang="en-US" sz="9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安全性</a:t>
              </a:r>
              <a:endParaRPr kumimoji="0" lang="en-US" altLang="zh-CN" sz="9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p:txBody>
        </p:sp>
        <p:sp>
          <p:nvSpPr>
            <p:cNvPr id="32" name="文本框 31"/>
            <p:cNvSpPr txBox="1"/>
            <p:nvPr/>
          </p:nvSpPr>
          <p:spPr>
            <a:xfrm>
              <a:off x="4526650" y="4358055"/>
              <a:ext cx="4189251" cy="398424"/>
            </a:xfrm>
            <a:prstGeom prst="roundRect">
              <a:avLst>
                <a:gd name="adj" fmla="val 33923"/>
              </a:avLst>
            </a:prstGeom>
            <a:solidFill>
              <a:srgbClr val="4472C4">
                <a:lumMod val="20000"/>
                <a:lumOff val="80000"/>
              </a:srgbClr>
            </a:solidFill>
          </p:spPr>
          <p:txBody>
            <a:bodyPr wrap="square" numCol="2" rtlCol="0" anchor="ctr">
              <a:noAutofit/>
            </a:bodyPr>
            <a:lstStyle/>
            <a:p>
              <a:pPr marL="179705" marR="0" lvl="0" indent="0" algn="l" defTabSz="647700" rtl="0" eaLnBrk="0" fontAlgn="base" latinLnBrk="0" hangingPunct="0">
                <a:lnSpc>
                  <a:spcPct val="100000"/>
                </a:lnSpc>
                <a:spcBef>
                  <a:spcPts val="0"/>
                </a:spcBef>
                <a:spcAft>
                  <a:spcPct val="0"/>
                </a:spcAft>
                <a:buClrTx/>
                <a:buSzTx/>
                <a:buFontTx/>
                <a:buNone/>
                <a:defRPr/>
              </a:pPr>
              <a:r>
                <a:rPr kumimoji="0" lang="en-US" altLang="zh-CN" sz="8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Pemetrexed 500mg/m</a:t>
              </a:r>
              <a:r>
                <a:rPr kumimoji="0" lang="en-US" altLang="zh-CN" sz="800" b="0" i="0" u="none" strike="noStrike" kern="0" cap="none" spc="0" normalizeH="0" baseline="30000" noProof="0" dirty="0">
                  <a:ln>
                    <a:noFill/>
                  </a:ln>
                  <a:solidFill>
                    <a:prstClr val="black"/>
                  </a:solidFill>
                  <a:effectLst/>
                  <a:uLnTx/>
                  <a:uFillTx/>
                  <a:latin typeface="微软雅黑" panose="020B0503020204020204" charset="-122"/>
                  <a:ea typeface="微软雅黑" panose="020B0503020204020204" charset="-122"/>
                  <a:cs typeface="+mn-cs"/>
                </a:rPr>
                <a:t>2</a:t>
              </a:r>
              <a:r>
                <a:rPr kumimoji="0" lang="en-US" altLang="zh-CN" sz="8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 IV day 1</a:t>
              </a:r>
              <a:endParaRPr kumimoji="0" lang="en-US" altLang="zh-CN" sz="8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179705" marR="0" lvl="0" indent="0" algn="l" defTabSz="647700" rtl="0" eaLnBrk="0" fontAlgn="base" latinLnBrk="0" hangingPunct="0">
                <a:lnSpc>
                  <a:spcPct val="100000"/>
                </a:lnSpc>
                <a:spcBef>
                  <a:spcPts val="0"/>
                </a:spcBef>
                <a:spcAft>
                  <a:spcPct val="0"/>
                </a:spcAft>
                <a:buClrTx/>
                <a:buSzTx/>
                <a:buFontTx/>
                <a:buNone/>
                <a:defRPr/>
              </a:pPr>
              <a:r>
                <a:rPr kumimoji="0" lang="en-US" altLang="zh-CN" sz="8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Nab-paclitaxel 100mg/m</a:t>
              </a:r>
              <a:r>
                <a:rPr kumimoji="0" lang="en-US" altLang="zh-CN" sz="800" b="0" i="0" u="none" strike="noStrike" kern="0" cap="none" spc="0" normalizeH="0" baseline="30000" noProof="0" dirty="0">
                  <a:ln>
                    <a:noFill/>
                  </a:ln>
                  <a:solidFill>
                    <a:prstClr val="black"/>
                  </a:solidFill>
                  <a:effectLst/>
                  <a:uLnTx/>
                  <a:uFillTx/>
                  <a:latin typeface="微软雅黑" panose="020B0503020204020204" charset="-122"/>
                  <a:ea typeface="微软雅黑" panose="020B0503020204020204" charset="-122"/>
                  <a:cs typeface="+mn-cs"/>
                </a:rPr>
                <a:t>2</a:t>
              </a:r>
              <a:r>
                <a:rPr kumimoji="0" lang="en-US" altLang="zh-CN" sz="8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 IV d1,8,15</a:t>
              </a:r>
              <a:endParaRPr kumimoji="0" lang="en-US" altLang="zh-CN" sz="8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179705" marR="0" lvl="0" indent="0" algn="l" defTabSz="647700" rtl="0" eaLnBrk="0" fontAlgn="base" latinLnBrk="0" hangingPunct="0">
                <a:lnSpc>
                  <a:spcPct val="100000"/>
                </a:lnSpc>
                <a:spcBef>
                  <a:spcPts val="0"/>
                </a:spcBef>
                <a:spcAft>
                  <a:spcPct val="0"/>
                </a:spcAft>
                <a:buClrTx/>
                <a:buSzTx/>
                <a:buFontTx/>
                <a:buNone/>
                <a:defRPr/>
              </a:pPr>
              <a:r>
                <a:rPr kumimoji="0" lang="en-US" altLang="zh-CN" sz="8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Carboplatin AUC</a:t>
              </a:r>
              <a:r>
                <a:rPr kumimoji="0" lang="zh-CN" altLang="en-US" sz="8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５</a:t>
              </a:r>
              <a:r>
                <a:rPr kumimoji="0" lang="en-US" altLang="zh-CN" sz="8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IV day 1</a:t>
              </a:r>
              <a:endParaRPr kumimoji="0" lang="en-US" altLang="zh-CN" sz="8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179705" marR="0" lvl="0" indent="0" algn="l" defTabSz="647700" rtl="0" eaLnBrk="0" fontAlgn="base" latinLnBrk="0" hangingPunct="0">
                <a:lnSpc>
                  <a:spcPct val="100000"/>
                </a:lnSpc>
                <a:spcBef>
                  <a:spcPts val="0"/>
                </a:spcBef>
                <a:spcAft>
                  <a:spcPct val="0"/>
                </a:spcAft>
                <a:buClrTx/>
                <a:buSzTx/>
                <a:buFontTx/>
                <a:buNone/>
                <a:defRPr/>
              </a:pPr>
              <a:r>
                <a:rPr kumimoji="0" lang="en-US" altLang="zh-CN" sz="8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Cisplatin 75mg/m</a:t>
              </a:r>
              <a:r>
                <a:rPr kumimoji="0" lang="en-US" altLang="zh-CN" sz="800" b="0" i="0" u="none" strike="noStrike" kern="0" cap="none" spc="0" normalizeH="0" baseline="30000" noProof="0" dirty="0">
                  <a:ln>
                    <a:noFill/>
                  </a:ln>
                  <a:solidFill>
                    <a:prstClr val="black"/>
                  </a:solidFill>
                  <a:effectLst/>
                  <a:uLnTx/>
                  <a:uFillTx/>
                  <a:latin typeface="微软雅黑" panose="020B0503020204020204" charset="-122"/>
                  <a:ea typeface="微软雅黑" panose="020B0503020204020204" charset="-122"/>
                  <a:cs typeface="+mn-cs"/>
                </a:rPr>
                <a:t>2</a:t>
              </a:r>
              <a:r>
                <a:rPr kumimoji="0" lang="en-US" altLang="zh-CN" sz="8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 IV day 1</a:t>
              </a:r>
              <a:endParaRPr kumimoji="0" lang="en-US" altLang="zh-CN" sz="8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p:txBody>
        </p:sp>
        <p:sp>
          <p:nvSpPr>
            <p:cNvPr id="33" name="TextBox 34"/>
            <p:cNvSpPr txBox="1"/>
            <p:nvPr/>
          </p:nvSpPr>
          <p:spPr>
            <a:xfrm>
              <a:off x="9648414" y="4119950"/>
              <a:ext cx="1851565"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600"/>
                </a:spcAft>
                <a:buClrTx/>
                <a:buSzTx/>
                <a:buFontTx/>
                <a:buNone/>
                <a:defRPr/>
              </a:pPr>
              <a:r>
                <a:rPr kumimoji="0" lang="zh-CN" altLang="en-US" sz="1200" b="1" i="0" u="none" strike="noStrike" kern="1200" cap="none" spc="0" normalizeH="0" baseline="0" noProof="0" dirty="0">
                  <a:ln>
                    <a:noFill/>
                  </a:ln>
                  <a:solidFill>
                    <a:srgbClr val="FF0000"/>
                  </a:solidFill>
                  <a:effectLst/>
                  <a:uLnTx/>
                  <a:uFillTx/>
                  <a:latin typeface="微软雅黑" panose="020B0503020204020204" charset="-122"/>
                  <a:ea typeface="微软雅黑" panose="020B0503020204020204" charset="-122"/>
                  <a:cs typeface="+mn-cs"/>
                </a:rPr>
                <a:t>主动交叉</a:t>
              </a:r>
              <a:endParaRPr kumimoji="0" lang="en-US" altLang="zh-CN" sz="12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p:txBody>
        </p:sp>
        <p:sp>
          <p:nvSpPr>
            <p:cNvPr id="34" name="文本框 33"/>
            <p:cNvSpPr txBox="1"/>
            <p:nvPr/>
          </p:nvSpPr>
          <p:spPr>
            <a:xfrm>
              <a:off x="9983691" y="4374894"/>
              <a:ext cx="899200"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满足交叉治疗的标准</a:t>
              </a:r>
              <a:endParaRPr kumimoji="0" lang="zh-CN" altLang="en-US" sz="105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p:txBody>
        </p:sp>
      </p:grpSp>
      <p:sp>
        <p:nvSpPr>
          <p:cNvPr id="35" name="文本框 34"/>
          <p:cNvSpPr txBox="1"/>
          <p:nvPr/>
        </p:nvSpPr>
        <p:spPr>
          <a:xfrm>
            <a:off x="241411" y="205005"/>
            <a:ext cx="11796761" cy="830997"/>
          </a:xfrm>
          <a:prstGeom prst="rect">
            <a:avLst/>
          </a:prstGeom>
          <a:solidFill>
            <a:schemeClr val="bg1"/>
          </a:solidFill>
        </p:spPr>
        <p:txBody>
          <a:bodyPr wrap="square" rtlCol="0">
            <a:spAutoFit/>
          </a:bodyPr>
          <a:lstStyle/>
          <a:p>
            <a:r>
              <a:rPr lang="en-US" altLang="zh-CN" sz="2400" b="1" dirty="0">
                <a:solidFill>
                  <a:schemeClr val="tx1">
                    <a:lumMod val="75000"/>
                    <a:lumOff val="25000"/>
                  </a:schemeClr>
                </a:solidFill>
                <a:latin typeface="+mn-ea"/>
                <a:sym typeface="Arial" panose="020B0604020202020204" pitchFamily="34" charset="0"/>
              </a:rPr>
              <a:t>CHOICE-01</a:t>
            </a:r>
            <a:r>
              <a:rPr lang="zh-CN" altLang="en-US" sz="2400" b="1" dirty="0">
                <a:solidFill>
                  <a:schemeClr val="tx1">
                    <a:lumMod val="75000"/>
                    <a:lumOff val="25000"/>
                  </a:schemeClr>
                </a:solidFill>
                <a:latin typeface="+mn-ea"/>
                <a:sym typeface="Arial" panose="020B0604020202020204" pitchFamily="34" charset="0"/>
              </a:rPr>
              <a:t>研究</a:t>
            </a:r>
            <a:endParaRPr lang="en-US" altLang="zh-CN" sz="2400" b="1" dirty="0">
              <a:solidFill>
                <a:schemeClr val="tx1">
                  <a:lumMod val="75000"/>
                  <a:lumOff val="25000"/>
                </a:schemeClr>
              </a:solidFill>
              <a:latin typeface="+mn-ea"/>
              <a:sym typeface="Arial" panose="020B0604020202020204" pitchFamily="34" charset="0"/>
            </a:endParaRPr>
          </a:p>
          <a:p>
            <a:r>
              <a:rPr lang="zh-CN" altLang="en-US" sz="2400" b="1" dirty="0">
                <a:solidFill>
                  <a:schemeClr val="tx1">
                    <a:lumMod val="75000"/>
                    <a:lumOff val="25000"/>
                  </a:schemeClr>
                </a:solidFill>
                <a:latin typeface="+mn-ea"/>
                <a:sym typeface="Arial" panose="020B0604020202020204" pitchFamily="34" charset="0"/>
              </a:rPr>
              <a:t>特瑞普利单抗联合化疗一线治疗驱动基因阴性晚期</a:t>
            </a:r>
            <a:r>
              <a:rPr lang="en-US" altLang="zh-CN" sz="2400" b="1" dirty="0">
                <a:solidFill>
                  <a:schemeClr val="tx1">
                    <a:lumMod val="75000"/>
                    <a:lumOff val="25000"/>
                  </a:schemeClr>
                </a:solidFill>
                <a:latin typeface="+mn-ea"/>
                <a:sym typeface="Arial" panose="020B0604020202020204" pitchFamily="34" charset="0"/>
              </a:rPr>
              <a:t>NSCLC</a:t>
            </a:r>
            <a:r>
              <a:rPr lang="zh-CN" altLang="en-US" sz="2400" b="1" dirty="0">
                <a:solidFill>
                  <a:srgbClr val="C00000"/>
                </a:solidFill>
                <a:latin typeface="+mn-ea"/>
                <a:sym typeface="Arial" panose="020B0604020202020204" pitchFamily="34" charset="0"/>
              </a:rPr>
              <a:t>（鳞癌</a:t>
            </a:r>
            <a:r>
              <a:rPr lang="en-US" altLang="zh-CN" sz="2400" b="1" dirty="0">
                <a:solidFill>
                  <a:srgbClr val="C00000"/>
                </a:solidFill>
                <a:latin typeface="+mn-ea"/>
                <a:sym typeface="Arial" panose="020B0604020202020204" pitchFamily="34" charset="0"/>
              </a:rPr>
              <a:t>+</a:t>
            </a:r>
            <a:r>
              <a:rPr lang="zh-CN" altLang="en-US" sz="2400" b="1" dirty="0">
                <a:solidFill>
                  <a:srgbClr val="C00000"/>
                </a:solidFill>
                <a:latin typeface="+mn-ea"/>
                <a:sym typeface="Arial" panose="020B0604020202020204" pitchFamily="34" charset="0"/>
              </a:rPr>
              <a:t>非鳞癌）</a:t>
            </a:r>
            <a:endParaRPr lang="zh-CN" altLang="en-US" sz="2400" b="1" dirty="0">
              <a:solidFill>
                <a:srgbClr val="C00000"/>
              </a:solidFill>
              <a:latin typeface="+mn-ea"/>
              <a:sym typeface="Arial" panose="020B0604020202020204"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684963" y="5758431"/>
            <a:ext cx="7370969" cy="290798"/>
          </a:xfrm>
          <a:prstGeom prst="rect">
            <a:avLst/>
          </a:prstGeom>
          <a:noFill/>
        </p:spPr>
        <p:txBody>
          <a:bodyPr wrap="square" numCol="2" rtlCol="0" anchor="ctr">
            <a:noAutofit/>
          </a:bodyPr>
          <a:lstStyle/>
          <a:p>
            <a:pPr lvl="0">
              <a:defRPr/>
            </a:pPr>
            <a:r>
              <a:rPr kumimoji="0" lang="en-US" altLang="zh-CN" sz="7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1 </a:t>
            </a:r>
            <a:r>
              <a:rPr lang="en-US" altLang="zh-CN" sz="700" kern="0" dirty="0">
                <a:solidFill>
                  <a:schemeClr val="bg1">
                    <a:lumMod val="50000"/>
                  </a:schemeClr>
                </a:solidFill>
                <a:latin typeface="微软雅黑" panose="020B0503020204020204" charset="-122"/>
                <a:ea typeface="微软雅黑" panose="020B0503020204020204" charset="-122"/>
              </a:rPr>
              <a:t>Based 1. Based on AJCC 8th Edition</a:t>
            </a:r>
            <a:endParaRPr lang="en-US" altLang="zh-CN" sz="700" kern="0" dirty="0">
              <a:solidFill>
                <a:schemeClr val="bg1">
                  <a:lumMod val="50000"/>
                </a:schemeClr>
              </a:solidFill>
              <a:latin typeface="微软雅黑" panose="020B0503020204020204" charset="-122"/>
              <a:ea typeface="微软雅黑" panose="020B0503020204020204" charset="-122"/>
            </a:endParaRPr>
          </a:p>
        </p:txBody>
      </p:sp>
      <p:graphicFrame>
        <p:nvGraphicFramePr>
          <p:cNvPr id="2" name="Content Placeholder 3"/>
          <p:cNvGraphicFramePr/>
          <p:nvPr/>
        </p:nvGraphicFramePr>
        <p:xfrm>
          <a:off x="684962" y="1445946"/>
          <a:ext cx="10700694" cy="4290546"/>
        </p:xfrm>
        <a:graphic>
          <a:graphicData uri="http://schemas.openxmlformats.org/drawingml/2006/table">
            <a:tbl>
              <a:tblPr firstRow="1" bandRow="1"/>
              <a:tblGrid>
                <a:gridCol w="2552285"/>
                <a:gridCol w="3098643"/>
                <a:gridCol w="2524883"/>
                <a:gridCol w="2524883"/>
              </a:tblGrid>
              <a:tr h="497000">
                <a:tc>
                  <a:txBody>
                    <a:bodyPr/>
                    <a:lstStyle>
                      <a:lvl1pPr marL="0" algn="l" defTabSz="913765" rtl="0" eaLnBrk="1" latinLnBrk="0" hangingPunct="1">
                        <a:defRPr sz="1800" b="1" kern="1200">
                          <a:solidFill>
                            <a:schemeClr val="bg1"/>
                          </a:solidFill>
                          <a:latin typeface="Calibri" panose="020F0502020204030204"/>
                        </a:defRPr>
                      </a:lvl1pPr>
                      <a:lvl2pPr marL="457200" algn="l" defTabSz="913765" rtl="0" eaLnBrk="1" latinLnBrk="0" hangingPunct="1">
                        <a:defRPr sz="1800" b="1" kern="1200">
                          <a:solidFill>
                            <a:schemeClr val="bg1"/>
                          </a:solidFill>
                          <a:latin typeface="Calibri" panose="020F0502020204030204"/>
                        </a:defRPr>
                      </a:lvl2pPr>
                      <a:lvl3pPr marL="914400" algn="l" defTabSz="913765" rtl="0" eaLnBrk="1" latinLnBrk="0" hangingPunct="1">
                        <a:defRPr sz="1800" b="1" kern="1200">
                          <a:solidFill>
                            <a:schemeClr val="bg1"/>
                          </a:solidFill>
                          <a:latin typeface="Calibri" panose="020F0502020204030204"/>
                        </a:defRPr>
                      </a:lvl3pPr>
                      <a:lvl4pPr marL="1371600" algn="l" defTabSz="913765" rtl="0" eaLnBrk="1" latinLnBrk="0" hangingPunct="1">
                        <a:defRPr sz="1800" b="1" kern="1200">
                          <a:solidFill>
                            <a:schemeClr val="bg1"/>
                          </a:solidFill>
                          <a:latin typeface="Calibri" panose="020F0502020204030204"/>
                        </a:defRPr>
                      </a:lvl4pPr>
                      <a:lvl5pPr marL="1828800" algn="l" defTabSz="913765" rtl="0" eaLnBrk="1" latinLnBrk="0" hangingPunct="1">
                        <a:defRPr sz="1800" b="1" kern="1200">
                          <a:solidFill>
                            <a:schemeClr val="bg1"/>
                          </a:solidFill>
                          <a:latin typeface="Calibri" panose="020F0502020204030204"/>
                        </a:defRPr>
                      </a:lvl5pPr>
                      <a:lvl6pPr marL="2286000" algn="l" defTabSz="913765" rtl="0" eaLnBrk="1" latinLnBrk="0" hangingPunct="1">
                        <a:defRPr sz="1800" b="1" kern="1200">
                          <a:solidFill>
                            <a:schemeClr val="bg1"/>
                          </a:solidFill>
                          <a:latin typeface="Calibri" panose="020F0502020204030204"/>
                        </a:defRPr>
                      </a:lvl6pPr>
                      <a:lvl7pPr marL="2743200" algn="l" defTabSz="913765" rtl="0" eaLnBrk="1" latinLnBrk="0" hangingPunct="1">
                        <a:defRPr sz="1800" b="1" kern="1200">
                          <a:solidFill>
                            <a:schemeClr val="bg1"/>
                          </a:solidFill>
                          <a:latin typeface="Calibri" panose="020F0502020204030204"/>
                        </a:defRPr>
                      </a:lvl7pPr>
                      <a:lvl8pPr marL="3200400" algn="l" defTabSz="913765" rtl="0" eaLnBrk="1" latinLnBrk="0" hangingPunct="1">
                        <a:defRPr sz="1800" b="1" kern="1200">
                          <a:solidFill>
                            <a:schemeClr val="bg1"/>
                          </a:solidFill>
                          <a:latin typeface="Calibri" panose="020F0502020204030204"/>
                        </a:defRPr>
                      </a:lvl8pPr>
                      <a:lvl9pPr marL="3657600" algn="l" defTabSz="913765" rtl="0" eaLnBrk="1" latinLnBrk="0" hangingPunct="1">
                        <a:defRPr sz="1800" b="1" kern="1200">
                          <a:solidFill>
                            <a:schemeClr val="bg1"/>
                          </a:solidFill>
                          <a:latin typeface="Calibri" panose="020F0502020204030204"/>
                        </a:defRPr>
                      </a:lvl9pPr>
                    </a:lstStyle>
                    <a:p>
                      <a:pPr algn="ctr"/>
                      <a:endParaRPr lang="zh-CN" altLang="en-US" sz="1200" dirty="0">
                        <a:solidFill>
                          <a:schemeClr val="bg1"/>
                        </a:solidFill>
                        <a:latin typeface="微软雅黑" panose="020B0503020204020204" charset="-122"/>
                        <a:ea typeface="微软雅黑" panose="020B0503020204020204" charset="-122"/>
                      </a:endParaRPr>
                    </a:p>
                  </a:txBody>
                  <a:tcPr marL="68580" marR="68580" marT="34290" marB="3429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solidFill>
                      <a:srgbClr val="1F578A"/>
                    </a:solidFill>
                  </a:tcPr>
                </a:tc>
                <a:tc>
                  <a:txBody>
                    <a:bodyPr/>
                    <a:lstStyle>
                      <a:lvl1pPr marL="0" algn="l" defTabSz="913765" rtl="0" eaLnBrk="1" latinLnBrk="0" hangingPunct="1">
                        <a:defRPr sz="1800" b="1" kern="1200">
                          <a:solidFill>
                            <a:schemeClr val="bg1"/>
                          </a:solidFill>
                          <a:latin typeface="Calibri" panose="020F0502020204030204"/>
                        </a:defRPr>
                      </a:lvl1pPr>
                      <a:lvl2pPr marL="457200" algn="l" defTabSz="913765" rtl="0" eaLnBrk="1" latinLnBrk="0" hangingPunct="1">
                        <a:defRPr sz="1800" b="1" kern="1200">
                          <a:solidFill>
                            <a:schemeClr val="bg1"/>
                          </a:solidFill>
                          <a:latin typeface="Calibri" panose="020F0502020204030204"/>
                        </a:defRPr>
                      </a:lvl2pPr>
                      <a:lvl3pPr marL="914400" algn="l" defTabSz="913765" rtl="0" eaLnBrk="1" latinLnBrk="0" hangingPunct="1">
                        <a:defRPr sz="1800" b="1" kern="1200">
                          <a:solidFill>
                            <a:schemeClr val="bg1"/>
                          </a:solidFill>
                          <a:latin typeface="Calibri" panose="020F0502020204030204"/>
                        </a:defRPr>
                      </a:lvl3pPr>
                      <a:lvl4pPr marL="1371600" algn="l" defTabSz="913765" rtl="0" eaLnBrk="1" latinLnBrk="0" hangingPunct="1">
                        <a:defRPr sz="1800" b="1" kern="1200">
                          <a:solidFill>
                            <a:schemeClr val="bg1"/>
                          </a:solidFill>
                          <a:latin typeface="Calibri" panose="020F0502020204030204"/>
                        </a:defRPr>
                      </a:lvl4pPr>
                      <a:lvl5pPr marL="1828800" algn="l" defTabSz="913765" rtl="0" eaLnBrk="1" latinLnBrk="0" hangingPunct="1">
                        <a:defRPr sz="1800" b="1" kern="1200">
                          <a:solidFill>
                            <a:schemeClr val="bg1"/>
                          </a:solidFill>
                          <a:latin typeface="Calibri" panose="020F0502020204030204"/>
                        </a:defRPr>
                      </a:lvl5pPr>
                      <a:lvl6pPr marL="2286000" algn="l" defTabSz="913765" rtl="0" eaLnBrk="1" latinLnBrk="0" hangingPunct="1">
                        <a:defRPr sz="1800" b="1" kern="1200">
                          <a:solidFill>
                            <a:schemeClr val="bg1"/>
                          </a:solidFill>
                          <a:latin typeface="Calibri" panose="020F0502020204030204"/>
                        </a:defRPr>
                      </a:lvl6pPr>
                      <a:lvl7pPr marL="2743200" algn="l" defTabSz="913765" rtl="0" eaLnBrk="1" latinLnBrk="0" hangingPunct="1">
                        <a:defRPr sz="1800" b="1" kern="1200">
                          <a:solidFill>
                            <a:schemeClr val="bg1"/>
                          </a:solidFill>
                          <a:latin typeface="Calibri" panose="020F0502020204030204"/>
                        </a:defRPr>
                      </a:lvl7pPr>
                      <a:lvl8pPr marL="3200400" algn="l" defTabSz="913765" rtl="0" eaLnBrk="1" latinLnBrk="0" hangingPunct="1">
                        <a:defRPr sz="1800" b="1" kern="1200">
                          <a:solidFill>
                            <a:schemeClr val="bg1"/>
                          </a:solidFill>
                          <a:latin typeface="Calibri" panose="020F0502020204030204"/>
                        </a:defRPr>
                      </a:lvl8pPr>
                      <a:lvl9pPr marL="3657600" algn="l" defTabSz="913765" rtl="0" eaLnBrk="1" latinLnBrk="0" hangingPunct="1">
                        <a:defRPr sz="1800" b="1" kern="1200">
                          <a:solidFill>
                            <a:schemeClr val="bg1"/>
                          </a:solidFill>
                          <a:latin typeface="Calibri" panose="020F0502020204030204"/>
                        </a:defRPr>
                      </a:lvl9pPr>
                    </a:lstStyle>
                    <a:p>
                      <a:pPr algn="ctr"/>
                      <a:endParaRPr lang="zh-CN" altLang="en-US" sz="1200" dirty="0">
                        <a:solidFill>
                          <a:schemeClr val="bg1"/>
                        </a:solidFill>
                        <a:latin typeface="微软雅黑" panose="020B0503020204020204" charset="-122"/>
                        <a:ea typeface="微软雅黑" panose="020B0503020204020204" charset="-122"/>
                      </a:endParaRPr>
                    </a:p>
                  </a:txBody>
                  <a:tcPr marL="68580" marR="68580" marT="34290" marB="3429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solidFill>
                      <a:srgbClr val="1F578A"/>
                    </a:solidFill>
                  </a:tcPr>
                </a:tc>
                <a:tc>
                  <a:txBody>
                    <a:bodyPr/>
                    <a:lstStyle>
                      <a:lvl1pPr marL="0" algn="l" defTabSz="913765" rtl="0" eaLnBrk="1" latinLnBrk="0" hangingPunct="1">
                        <a:defRPr sz="1800" b="1" kern="1200">
                          <a:solidFill>
                            <a:schemeClr val="bg1"/>
                          </a:solidFill>
                          <a:latin typeface="Calibri" panose="020F0502020204030204"/>
                        </a:defRPr>
                      </a:lvl1pPr>
                      <a:lvl2pPr marL="457200" algn="l" defTabSz="913765" rtl="0" eaLnBrk="1" latinLnBrk="0" hangingPunct="1">
                        <a:defRPr sz="1800" b="1" kern="1200">
                          <a:solidFill>
                            <a:schemeClr val="bg1"/>
                          </a:solidFill>
                          <a:latin typeface="Calibri" panose="020F0502020204030204"/>
                        </a:defRPr>
                      </a:lvl2pPr>
                      <a:lvl3pPr marL="914400" algn="l" defTabSz="913765" rtl="0" eaLnBrk="1" latinLnBrk="0" hangingPunct="1">
                        <a:defRPr sz="1800" b="1" kern="1200">
                          <a:solidFill>
                            <a:schemeClr val="bg1"/>
                          </a:solidFill>
                          <a:latin typeface="Calibri" panose="020F0502020204030204"/>
                        </a:defRPr>
                      </a:lvl3pPr>
                      <a:lvl4pPr marL="1371600" algn="l" defTabSz="913765" rtl="0" eaLnBrk="1" latinLnBrk="0" hangingPunct="1">
                        <a:defRPr sz="1800" b="1" kern="1200">
                          <a:solidFill>
                            <a:schemeClr val="bg1"/>
                          </a:solidFill>
                          <a:latin typeface="Calibri" panose="020F0502020204030204"/>
                        </a:defRPr>
                      </a:lvl4pPr>
                      <a:lvl5pPr marL="1828800" algn="l" defTabSz="913765" rtl="0" eaLnBrk="1" latinLnBrk="0" hangingPunct="1">
                        <a:defRPr sz="1800" b="1" kern="1200">
                          <a:solidFill>
                            <a:schemeClr val="bg1"/>
                          </a:solidFill>
                          <a:latin typeface="Calibri" panose="020F0502020204030204"/>
                        </a:defRPr>
                      </a:lvl5pPr>
                      <a:lvl6pPr marL="2286000" algn="l" defTabSz="913765" rtl="0" eaLnBrk="1" latinLnBrk="0" hangingPunct="1">
                        <a:defRPr sz="1800" b="1" kern="1200">
                          <a:solidFill>
                            <a:schemeClr val="bg1"/>
                          </a:solidFill>
                          <a:latin typeface="Calibri" panose="020F0502020204030204"/>
                        </a:defRPr>
                      </a:lvl6pPr>
                      <a:lvl7pPr marL="2743200" algn="l" defTabSz="913765" rtl="0" eaLnBrk="1" latinLnBrk="0" hangingPunct="1">
                        <a:defRPr sz="1800" b="1" kern="1200">
                          <a:solidFill>
                            <a:schemeClr val="bg1"/>
                          </a:solidFill>
                          <a:latin typeface="Calibri" panose="020F0502020204030204"/>
                        </a:defRPr>
                      </a:lvl7pPr>
                      <a:lvl8pPr marL="3200400" algn="l" defTabSz="913765" rtl="0" eaLnBrk="1" latinLnBrk="0" hangingPunct="1">
                        <a:defRPr sz="1800" b="1" kern="1200">
                          <a:solidFill>
                            <a:schemeClr val="bg1"/>
                          </a:solidFill>
                          <a:latin typeface="Calibri" panose="020F0502020204030204"/>
                        </a:defRPr>
                      </a:lvl8pPr>
                      <a:lvl9pPr marL="3657600" algn="l" defTabSz="913765" rtl="0" eaLnBrk="1" latinLnBrk="0" hangingPunct="1">
                        <a:defRPr sz="1800" b="1" kern="1200">
                          <a:solidFill>
                            <a:schemeClr val="bg1"/>
                          </a:solidFill>
                          <a:latin typeface="Calibri" panose="020F0502020204030204"/>
                        </a:defRPr>
                      </a:lvl9pPr>
                    </a:lstStyle>
                    <a:p>
                      <a:pPr marL="0" marR="0" lvl="0" indent="0" algn="ctr" defTabSz="1218565" rtl="0" eaLnBrk="1" fontAlgn="auto" latinLnBrk="0" hangingPunct="1">
                        <a:lnSpc>
                          <a:spcPct val="100000"/>
                        </a:lnSpc>
                        <a:spcBef>
                          <a:spcPts val="50"/>
                        </a:spcBef>
                        <a:spcAft>
                          <a:spcPts val="50"/>
                        </a:spcAft>
                        <a:buClrTx/>
                        <a:buSzTx/>
                        <a:buFontTx/>
                        <a:buNone/>
                        <a:defRPr/>
                      </a:pPr>
                      <a:r>
                        <a:rPr lang="zh-CN" altLang="en-US" sz="1200" dirty="0">
                          <a:effectLst/>
                          <a:latin typeface="微软雅黑" panose="020B0503020204020204" charset="-122"/>
                          <a:ea typeface="微软雅黑" panose="020B0503020204020204" charset="-122"/>
                        </a:rPr>
                        <a:t>特瑞普利单抗</a:t>
                      </a:r>
                      <a:r>
                        <a:rPr lang="en-US" altLang="zh-CN" sz="1200" dirty="0">
                          <a:effectLst/>
                          <a:latin typeface="微软雅黑" panose="020B0503020204020204" charset="-122"/>
                          <a:ea typeface="微软雅黑" panose="020B0503020204020204" charset="-122"/>
                        </a:rPr>
                        <a:t>+</a:t>
                      </a:r>
                      <a:r>
                        <a:rPr lang="zh-CN" altLang="en-US" sz="1200" dirty="0">
                          <a:effectLst/>
                          <a:latin typeface="微软雅黑" panose="020B0503020204020204" charset="-122"/>
                          <a:ea typeface="微软雅黑" panose="020B0503020204020204" charset="-122"/>
                        </a:rPr>
                        <a:t>化疗</a:t>
                      </a:r>
                      <a:endParaRPr lang="en-US" altLang="zh-CN" sz="1200" dirty="0">
                        <a:effectLst/>
                        <a:latin typeface="微软雅黑" panose="020B0503020204020204" charset="-122"/>
                        <a:ea typeface="微软雅黑" panose="020B0503020204020204" charset="-122"/>
                      </a:endParaRPr>
                    </a:p>
                    <a:p>
                      <a:pPr marL="0" marR="0" lvl="0" indent="0" algn="ctr" defTabSz="1218565" rtl="0" eaLnBrk="1" fontAlgn="auto" latinLnBrk="0" hangingPunct="1">
                        <a:lnSpc>
                          <a:spcPct val="100000"/>
                        </a:lnSpc>
                        <a:spcBef>
                          <a:spcPts val="50"/>
                        </a:spcBef>
                        <a:spcAft>
                          <a:spcPts val="50"/>
                        </a:spcAft>
                        <a:buClrTx/>
                        <a:buSzTx/>
                        <a:buFontTx/>
                        <a:buNone/>
                        <a:defRPr/>
                      </a:pPr>
                      <a:r>
                        <a:rPr lang="en-US" altLang="zh-CN" sz="1200" dirty="0">
                          <a:effectLst/>
                          <a:latin typeface="微软雅黑" panose="020B0503020204020204" charset="-122"/>
                          <a:ea typeface="微软雅黑" panose="020B0503020204020204" charset="-122"/>
                        </a:rPr>
                        <a:t>(N=309)</a:t>
                      </a:r>
                      <a:endParaRPr lang="en-US" altLang="zh-CN" sz="1200" dirty="0">
                        <a:effectLst/>
                        <a:latin typeface="微软雅黑" panose="020B0503020204020204" charset="-122"/>
                        <a:ea typeface="微软雅黑" panose="020B0503020204020204" charset="-122"/>
                      </a:endParaRPr>
                    </a:p>
                  </a:txBody>
                  <a:tcPr marL="6350" marR="635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solidFill>
                      <a:srgbClr val="1F578A"/>
                    </a:solidFill>
                  </a:tcPr>
                </a:tc>
                <a:tc>
                  <a:txBody>
                    <a:bodyPr/>
                    <a:lstStyle>
                      <a:lvl1pPr marL="0" algn="l" defTabSz="913765" rtl="0" eaLnBrk="1" latinLnBrk="0" hangingPunct="1">
                        <a:defRPr sz="1800" b="1" kern="1200">
                          <a:solidFill>
                            <a:schemeClr val="bg1"/>
                          </a:solidFill>
                          <a:latin typeface="Calibri" panose="020F0502020204030204"/>
                        </a:defRPr>
                      </a:lvl1pPr>
                      <a:lvl2pPr marL="457200" algn="l" defTabSz="913765" rtl="0" eaLnBrk="1" latinLnBrk="0" hangingPunct="1">
                        <a:defRPr sz="1800" b="1" kern="1200">
                          <a:solidFill>
                            <a:schemeClr val="bg1"/>
                          </a:solidFill>
                          <a:latin typeface="Calibri" panose="020F0502020204030204"/>
                        </a:defRPr>
                      </a:lvl2pPr>
                      <a:lvl3pPr marL="914400" algn="l" defTabSz="913765" rtl="0" eaLnBrk="1" latinLnBrk="0" hangingPunct="1">
                        <a:defRPr sz="1800" b="1" kern="1200">
                          <a:solidFill>
                            <a:schemeClr val="bg1"/>
                          </a:solidFill>
                          <a:latin typeface="Calibri" panose="020F0502020204030204"/>
                        </a:defRPr>
                      </a:lvl3pPr>
                      <a:lvl4pPr marL="1371600" algn="l" defTabSz="913765" rtl="0" eaLnBrk="1" latinLnBrk="0" hangingPunct="1">
                        <a:defRPr sz="1800" b="1" kern="1200">
                          <a:solidFill>
                            <a:schemeClr val="bg1"/>
                          </a:solidFill>
                          <a:latin typeface="Calibri" panose="020F0502020204030204"/>
                        </a:defRPr>
                      </a:lvl4pPr>
                      <a:lvl5pPr marL="1828800" algn="l" defTabSz="913765" rtl="0" eaLnBrk="1" latinLnBrk="0" hangingPunct="1">
                        <a:defRPr sz="1800" b="1" kern="1200">
                          <a:solidFill>
                            <a:schemeClr val="bg1"/>
                          </a:solidFill>
                          <a:latin typeface="Calibri" panose="020F0502020204030204"/>
                        </a:defRPr>
                      </a:lvl5pPr>
                      <a:lvl6pPr marL="2286000" algn="l" defTabSz="913765" rtl="0" eaLnBrk="1" latinLnBrk="0" hangingPunct="1">
                        <a:defRPr sz="1800" b="1" kern="1200">
                          <a:solidFill>
                            <a:schemeClr val="bg1"/>
                          </a:solidFill>
                          <a:latin typeface="Calibri" panose="020F0502020204030204"/>
                        </a:defRPr>
                      </a:lvl6pPr>
                      <a:lvl7pPr marL="2743200" algn="l" defTabSz="913765" rtl="0" eaLnBrk="1" latinLnBrk="0" hangingPunct="1">
                        <a:defRPr sz="1800" b="1" kern="1200">
                          <a:solidFill>
                            <a:schemeClr val="bg1"/>
                          </a:solidFill>
                          <a:latin typeface="Calibri" panose="020F0502020204030204"/>
                        </a:defRPr>
                      </a:lvl7pPr>
                      <a:lvl8pPr marL="3200400" algn="l" defTabSz="913765" rtl="0" eaLnBrk="1" latinLnBrk="0" hangingPunct="1">
                        <a:defRPr sz="1800" b="1" kern="1200">
                          <a:solidFill>
                            <a:schemeClr val="bg1"/>
                          </a:solidFill>
                          <a:latin typeface="Calibri" panose="020F0502020204030204"/>
                        </a:defRPr>
                      </a:lvl8pPr>
                      <a:lvl9pPr marL="3657600" algn="l" defTabSz="913765" rtl="0" eaLnBrk="1" latinLnBrk="0" hangingPunct="1">
                        <a:defRPr sz="1800" b="1" kern="1200">
                          <a:solidFill>
                            <a:schemeClr val="bg1"/>
                          </a:solidFill>
                          <a:latin typeface="Calibri" panose="020F0502020204030204"/>
                        </a:defRPr>
                      </a:lvl9pPr>
                    </a:lstStyle>
                    <a:p>
                      <a:pPr marL="0" marR="0" lvl="0" indent="0" algn="ctr" defTabSz="1218565" rtl="0" eaLnBrk="1" fontAlgn="auto" latinLnBrk="0" hangingPunct="1">
                        <a:lnSpc>
                          <a:spcPct val="100000"/>
                        </a:lnSpc>
                        <a:spcBef>
                          <a:spcPts val="50"/>
                        </a:spcBef>
                        <a:spcAft>
                          <a:spcPts val="50"/>
                        </a:spcAft>
                        <a:buClrTx/>
                        <a:buSzTx/>
                        <a:buFontTx/>
                        <a:buNone/>
                        <a:defRPr/>
                      </a:pPr>
                      <a:r>
                        <a:rPr lang="zh-CN" altLang="en-US" sz="1200" dirty="0">
                          <a:effectLst/>
                          <a:latin typeface="微软雅黑" panose="020B0503020204020204" charset="-122"/>
                          <a:ea typeface="微软雅黑" panose="020B0503020204020204" charset="-122"/>
                        </a:rPr>
                        <a:t>安慰剂</a:t>
                      </a:r>
                      <a:r>
                        <a:rPr lang="en-US" altLang="zh-CN" sz="1200" dirty="0">
                          <a:effectLst/>
                          <a:latin typeface="微软雅黑" panose="020B0503020204020204" charset="-122"/>
                          <a:ea typeface="微软雅黑" panose="020B0503020204020204" charset="-122"/>
                        </a:rPr>
                        <a:t>+</a:t>
                      </a:r>
                      <a:r>
                        <a:rPr lang="zh-CN" altLang="en-US" sz="1200" dirty="0">
                          <a:effectLst/>
                          <a:latin typeface="微软雅黑" panose="020B0503020204020204" charset="-122"/>
                          <a:ea typeface="微软雅黑" panose="020B0503020204020204" charset="-122"/>
                        </a:rPr>
                        <a:t>化疗</a:t>
                      </a:r>
                      <a:r>
                        <a:rPr lang="en-US" sz="1200" dirty="0">
                          <a:effectLst/>
                          <a:latin typeface="微软雅黑" panose="020B0503020204020204" charset="-122"/>
                          <a:ea typeface="微软雅黑" panose="020B0503020204020204" charset="-122"/>
                        </a:rPr>
                        <a:t> </a:t>
                      </a:r>
                      <a:endParaRPr lang="en-US" sz="1200" dirty="0">
                        <a:effectLst/>
                        <a:latin typeface="微软雅黑" panose="020B0503020204020204" charset="-122"/>
                        <a:ea typeface="微软雅黑" panose="020B0503020204020204" charset="-122"/>
                      </a:endParaRPr>
                    </a:p>
                    <a:p>
                      <a:pPr marL="0" marR="0" lvl="0" indent="0" algn="ctr" defTabSz="1218565" rtl="0" eaLnBrk="1" fontAlgn="auto" latinLnBrk="0" hangingPunct="1">
                        <a:lnSpc>
                          <a:spcPct val="100000"/>
                        </a:lnSpc>
                        <a:spcBef>
                          <a:spcPts val="50"/>
                        </a:spcBef>
                        <a:spcAft>
                          <a:spcPts val="50"/>
                        </a:spcAft>
                        <a:buClrTx/>
                        <a:buSzTx/>
                        <a:buFontTx/>
                        <a:buNone/>
                        <a:defRPr/>
                      </a:pPr>
                      <a:r>
                        <a:rPr lang="en-US" altLang="zh-CN" sz="1200" dirty="0">
                          <a:effectLst/>
                          <a:latin typeface="微软雅黑" panose="020B0503020204020204" charset="-122"/>
                          <a:ea typeface="微软雅黑" panose="020B0503020204020204" charset="-122"/>
                        </a:rPr>
                        <a:t>(N=156)</a:t>
                      </a:r>
                      <a:endParaRPr lang="en-US" sz="1200" dirty="0">
                        <a:solidFill>
                          <a:schemeClr val="bg1"/>
                        </a:solidFill>
                        <a:effectLst/>
                        <a:latin typeface="微软雅黑" panose="020B0503020204020204" charset="-122"/>
                        <a:ea typeface="微软雅黑" panose="020B0503020204020204" charset="-122"/>
                        <a:cs typeface="Arial" panose="020B0604020202020204" pitchFamily="34" charset="0"/>
                      </a:endParaRPr>
                    </a:p>
                  </a:txBody>
                  <a:tcPr marL="6350" marR="635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solidFill>
                      <a:srgbClr val="1F578A"/>
                    </a:solidFill>
                  </a:tcPr>
                </a:tc>
              </a:tr>
              <a:tr h="222748">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marL="180975" marR="635" indent="0" algn="l" defTabSz="914400" rtl="0" eaLnBrk="1" fontAlgn="auto" latinLnBrk="0" hangingPunct="1">
                        <a:lnSpc>
                          <a:spcPct val="115000"/>
                        </a:lnSpc>
                        <a:spcBef>
                          <a:spcPts val="75"/>
                        </a:spcBef>
                        <a:spcAft>
                          <a:spcPts val="75"/>
                        </a:spcAft>
                        <a:buClrTx/>
                        <a:buSzTx/>
                        <a:buFontTx/>
                        <a:buNone/>
                        <a:defRPr/>
                      </a:pPr>
                      <a:r>
                        <a:rPr lang="zh-CN" altLang="en-US" sz="1200" b="1" kern="1200" dirty="0">
                          <a:solidFill>
                            <a:schemeClr val="tx1"/>
                          </a:solidFill>
                          <a:effectLst/>
                          <a:latin typeface="微软雅黑" panose="020B0503020204020204" charset="-122"/>
                          <a:ea typeface="微软雅黑" panose="020B0503020204020204" charset="-122"/>
                        </a:rPr>
                        <a:t>年龄</a:t>
                      </a:r>
                      <a:r>
                        <a:rPr lang="en-US" sz="1200" b="1" kern="1200" dirty="0">
                          <a:solidFill>
                            <a:schemeClr val="tx1"/>
                          </a:solidFill>
                          <a:effectLst/>
                          <a:latin typeface="微软雅黑" panose="020B0503020204020204" charset="-122"/>
                          <a:ea typeface="微软雅黑" panose="020B0503020204020204" charset="-122"/>
                        </a:rPr>
                        <a:t>, </a:t>
                      </a:r>
                      <a:r>
                        <a:rPr lang="zh-CN" altLang="en-US" sz="1200" b="1" kern="1200" dirty="0">
                          <a:effectLst/>
                          <a:latin typeface="微软雅黑" panose="020B0503020204020204" charset="-122"/>
                          <a:ea typeface="微软雅黑" panose="020B0503020204020204" charset="-122"/>
                        </a:rPr>
                        <a:t>中位</a:t>
                      </a:r>
                      <a:r>
                        <a:rPr lang="en-US" altLang="zh-CN" sz="1200" b="1" kern="1200" dirty="0">
                          <a:effectLst/>
                          <a:latin typeface="微软雅黑" panose="020B0503020204020204" charset="-122"/>
                          <a:ea typeface="微软雅黑" panose="020B0503020204020204" charset="-122"/>
                        </a:rPr>
                        <a:t> (range), Y</a:t>
                      </a:r>
                      <a:r>
                        <a:rPr lang="en-US" sz="1200" b="1" kern="1200" dirty="0">
                          <a:solidFill>
                            <a:schemeClr val="tx1"/>
                          </a:solidFill>
                          <a:effectLst/>
                          <a:latin typeface="微软雅黑" panose="020B0503020204020204" charset="-122"/>
                          <a:ea typeface="微软雅黑" panose="020B0503020204020204" charset="-122"/>
                        </a:rPr>
                        <a:t>ears</a:t>
                      </a:r>
                      <a:endParaRPr lang="en-US" sz="1200" b="1" kern="1200" dirty="0">
                        <a:solidFill>
                          <a:schemeClr val="dk1"/>
                        </a:solidFill>
                        <a:effectLst/>
                        <a:latin typeface="微软雅黑" panose="020B0503020204020204" charset="-122"/>
                        <a:ea typeface="微软雅黑" panose="020B0503020204020204" charset="-122"/>
                        <a:cs typeface="+mn-cs"/>
                      </a:endParaRPr>
                    </a:p>
                  </a:txBody>
                  <a:tcPr marL="51435" marR="51435"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marL="180975" marR="635" indent="0" algn="l" defTabSz="914400" rtl="0" eaLnBrk="1" fontAlgn="auto" latinLnBrk="0" hangingPunct="1">
                        <a:lnSpc>
                          <a:spcPct val="115000"/>
                        </a:lnSpc>
                        <a:spcBef>
                          <a:spcPts val="75"/>
                        </a:spcBef>
                        <a:spcAft>
                          <a:spcPts val="75"/>
                        </a:spcAft>
                        <a:buClrTx/>
                        <a:buSzTx/>
                        <a:buFontTx/>
                        <a:buNone/>
                        <a:defRPr/>
                      </a:pPr>
                      <a:endParaRPr lang="en-US" sz="1200" b="1" kern="1200" dirty="0">
                        <a:solidFill>
                          <a:schemeClr val="dk1"/>
                        </a:solidFill>
                        <a:effectLst/>
                        <a:latin typeface="微软雅黑" panose="020B0503020204020204" charset="-122"/>
                        <a:ea typeface="微软雅黑" panose="020B0503020204020204" charset="-122"/>
                        <a:cs typeface="+mn-cs"/>
                      </a:endParaRPr>
                    </a:p>
                  </a:txBody>
                  <a:tcPr marL="51435" marR="51435"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algn="ctr">
                        <a:spcBef>
                          <a:spcPts val="50"/>
                        </a:spcBef>
                        <a:spcAft>
                          <a:spcPts val="50"/>
                        </a:spcAft>
                      </a:pPr>
                      <a:r>
                        <a:rPr lang="en-US" sz="1200" kern="1200" dirty="0">
                          <a:effectLst/>
                          <a:latin typeface="微软雅黑" panose="020B0503020204020204" charset="-122"/>
                          <a:ea typeface="微软雅黑" panose="020B0503020204020204" charset="-122"/>
                        </a:rPr>
                        <a:t>63 (36 - 75)</a:t>
                      </a:r>
                      <a:endParaRPr lang="zh-CN" altLang="en-US" sz="1200" b="0" kern="1200" dirty="0">
                        <a:solidFill>
                          <a:schemeClr val="dk1"/>
                        </a:solidFill>
                        <a:effectLst/>
                        <a:latin typeface="微软雅黑" panose="020B0503020204020204" charset="-122"/>
                        <a:ea typeface="微软雅黑" panose="020B0503020204020204" charset="-122"/>
                        <a:cs typeface="Times New Roman" panose="02020603050405020304"/>
                      </a:endParaRPr>
                    </a:p>
                  </a:txBody>
                  <a:tcPr marL="6350" marR="635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algn="ctr">
                        <a:spcBef>
                          <a:spcPts val="50"/>
                        </a:spcBef>
                        <a:spcAft>
                          <a:spcPts val="50"/>
                        </a:spcAft>
                      </a:pPr>
                      <a:r>
                        <a:rPr lang="en-US" sz="1200" kern="1200" dirty="0">
                          <a:effectLst/>
                          <a:latin typeface="微软雅黑" panose="020B0503020204020204" charset="-122"/>
                          <a:ea typeface="微软雅黑" panose="020B0503020204020204" charset="-122"/>
                        </a:rPr>
                        <a:t>61 (29 - 75)</a:t>
                      </a:r>
                      <a:endParaRPr lang="zh-CN" altLang="en-US" sz="1200" b="0" kern="1200" dirty="0">
                        <a:solidFill>
                          <a:schemeClr val="dk1"/>
                        </a:solidFill>
                        <a:effectLst/>
                        <a:latin typeface="微软雅黑" panose="020B0503020204020204" charset="-122"/>
                        <a:ea typeface="微软雅黑" panose="020B0503020204020204" charset="-122"/>
                        <a:cs typeface="Times New Roman" panose="02020603050405020304"/>
                      </a:endParaRPr>
                    </a:p>
                  </a:txBody>
                  <a:tcPr marL="6350" marR="635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r>
              <a:tr h="222748">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marL="180975" marR="635" indent="0">
                        <a:lnSpc>
                          <a:spcPct val="115000"/>
                        </a:lnSpc>
                        <a:spcBef>
                          <a:spcPts val="75"/>
                        </a:spcBef>
                        <a:spcAft>
                          <a:spcPts val="75"/>
                        </a:spcAft>
                      </a:pPr>
                      <a:r>
                        <a:rPr lang="zh-CN" altLang="en-US" sz="1200" b="1" dirty="0">
                          <a:effectLst/>
                          <a:latin typeface="微软雅黑" panose="020B0503020204020204" charset="-122"/>
                          <a:ea typeface="微软雅黑" panose="020B0503020204020204" charset="-122"/>
                        </a:rPr>
                        <a:t>性别</a:t>
                      </a:r>
                      <a:r>
                        <a:rPr lang="en-US" sz="1200" b="1" dirty="0">
                          <a:effectLst/>
                          <a:latin typeface="微软雅黑" panose="020B0503020204020204" charset="-122"/>
                          <a:ea typeface="微软雅黑" panose="020B0503020204020204" charset="-122"/>
                        </a:rPr>
                        <a:t>, </a:t>
                      </a:r>
                      <a:r>
                        <a:rPr lang="zh-CN" altLang="en-US" sz="1200" b="1" dirty="0">
                          <a:effectLst/>
                          <a:latin typeface="微软雅黑" panose="020B0503020204020204" charset="-122"/>
                          <a:ea typeface="微软雅黑" panose="020B0503020204020204" charset="-122"/>
                        </a:rPr>
                        <a:t>男</a:t>
                      </a:r>
                      <a:r>
                        <a:rPr lang="en-US" sz="1200" b="1" dirty="0">
                          <a:effectLst/>
                          <a:latin typeface="微软雅黑" panose="020B0503020204020204" charset="-122"/>
                          <a:ea typeface="微软雅黑" panose="020B0503020204020204" charset="-122"/>
                        </a:rPr>
                        <a:t>, n(%)</a:t>
                      </a:r>
                      <a:endParaRPr lang="en-US" sz="1200" b="1" dirty="0">
                        <a:effectLst/>
                        <a:latin typeface="微软雅黑" panose="020B0503020204020204" charset="-122"/>
                        <a:ea typeface="微软雅黑" panose="020B0503020204020204" charset="-122"/>
                        <a:cs typeface="Times New Roman" panose="02020603050405020304"/>
                      </a:endParaRPr>
                    </a:p>
                  </a:txBody>
                  <a:tcPr marL="51435" marR="51435"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marL="180975" marR="635" indent="0">
                        <a:lnSpc>
                          <a:spcPct val="115000"/>
                        </a:lnSpc>
                        <a:spcBef>
                          <a:spcPts val="75"/>
                        </a:spcBef>
                        <a:spcAft>
                          <a:spcPts val="75"/>
                        </a:spcAft>
                      </a:pPr>
                      <a:endParaRPr lang="en-US" sz="1200" b="1" dirty="0">
                        <a:effectLst/>
                        <a:latin typeface="微软雅黑" panose="020B0503020204020204" charset="-122"/>
                        <a:ea typeface="微软雅黑" panose="020B0503020204020204" charset="-122"/>
                        <a:cs typeface="Times New Roman" panose="02020603050405020304"/>
                      </a:endParaRPr>
                    </a:p>
                  </a:txBody>
                  <a:tcPr marL="51435" marR="51435"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algn="ctr">
                        <a:spcBef>
                          <a:spcPts val="50"/>
                        </a:spcBef>
                        <a:spcAft>
                          <a:spcPts val="50"/>
                        </a:spcAft>
                      </a:pPr>
                      <a:r>
                        <a:rPr lang="en-US" sz="1200" kern="1200" dirty="0">
                          <a:effectLst/>
                          <a:latin typeface="微软雅黑" panose="020B0503020204020204" charset="-122"/>
                          <a:ea typeface="微软雅黑" panose="020B0503020204020204" charset="-122"/>
                        </a:rPr>
                        <a:t>247 (79.9)</a:t>
                      </a:r>
                      <a:endParaRPr lang="zh-CN" altLang="en-US" sz="1200" b="0" kern="1200" dirty="0">
                        <a:solidFill>
                          <a:schemeClr val="dk1"/>
                        </a:solidFill>
                        <a:effectLst/>
                        <a:latin typeface="微软雅黑" panose="020B0503020204020204" charset="-122"/>
                        <a:ea typeface="微软雅黑" panose="020B0503020204020204" charset="-122"/>
                        <a:cs typeface="Times New Roman" panose="02020603050405020304"/>
                      </a:endParaRPr>
                    </a:p>
                  </a:txBody>
                  <a:tcPr marL="6350" marR="635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algn="ctr">
                        <a:spcBef>
                          <a:spcPts val="50"/>
                        </a:spcBef>
                        <a:spcAft>
                          <a:spcPts val="50"/>
                        </a:spcAft>
                      </a:pPr>
                      <a:r>
                        <a:rPr lang="en-US" sz="1200" kern="1200" dirty="0">
                          <a:effectLst/>
                          <a:latin typeface="微软雅黑" panose="020B0503020204020204" charset="-122"/>
                          <a:ea typeface="微软雅黑" panose="020B0503020204020204" charset="-122"/>
                        </a:rPr>
                        <a:t>130 (83.3)</a:t>
                      </a:r>
                      <a:endParaRPr lang="zh-CN" altLang="en-US" sz="1200" b="0" kern="1200" dirty="0">
                        <a:solidFill>
                          <a:schemeClr val="dk1"/>
                        </a:solidFill>
                        <a:effectLst/>
                        <a:latin typeface="微软雅黑" panose="020B0503020204020204" charset="-122"/>
                        <a:ea typeface="微软雅黑" panose="020B0503020204020204" charset="-122"/>
                        <a:cs typeface="Times New Roman" panose="02020603050405020304"/>
                      </a:endParaRPr>
                    </a:p>
                  </a:txBody>
                  <a:tcPr marL="6350" marR="635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r>
              <a:tr h="222748">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marL="180975" marR="635" indent="0">
                        <a:lnSpc>
                          <a:spcPct val="115000"/>
                        </a:lnSpc>
                        <a:spcBef>
                          <a:spcPts val="75"/>
                        </a:spcBef>
                        <a:spcAft>
                          <a:spcPts val="75"/>
                        </a:spcAft>
                      </a:pPr>
                      <a:r>
                        <a:rPr lang="en-US" altLang="zh-CN" sz="1200" b="1" dirty="0">
                          <a:effectLst/>
                          <a:latin typeface="微软雅黑" panose="020B0503020204020204" charset="-122"/>
                          <a:ea typeface="微软雅黑" panose="020B0503020204020204" charset="-122"/>
                        </a:rPr>
                        <a:t>ECOG</a:t>
                      </a:r>
                      <a:endParaRPr lang="en-US" sz="1200" b="1" dirty="0">
                        <a:effectLst/>
                        <a:latin typeface="微软雅黑" panose="020B0503020204020204" charset="-122"/>
                        <a:ea typeface="微软雅黑" panose="020B0503020204020204" charset="-122"/>
                        <a:cs typeface="Times New Roman" panose="02020603050405020304"/>
                      </a:endParaRPr>
                    </a:p>
                  </a:txBody>
                  <a:tcPr marL="51435" marR="51435"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marL="0" marR="635" indent="0">
                        <a:lnSpc>
                          <a:spcPct val="115000"/>
                        </a:lnSpc>
                        <a:spcBef>
                          <a:spcPts val="75"/>
                        </a:spcBef>
                        <a:spcAft>
                          <a:spcPts val="75"/>
                        </a:spcAft>
                      </a:pPr>
                      <a:r>
                        <a:rPr lang="en-US" altLang="zh-CN" sz="1200" dirty="0">
                          <a:effectLst/>
                          <a:latin typeface="微软雅黑" panose="020B0503020204020204" charset="-122"/>
                          <a:ea typeface="微软雅黑" panose="020B0503020204020204" charset="-122"/>
                        </a:rPr>
                        <a:t>0</a:t>
                      </a:r>
                      <a:endParaRPr lang="en-US" sz="1200" dirty="0">
                        <a:effectLst/>
                        <a:latin typeface="微软雅黑" panose="020B0503020204020204" charset="-122"/>
                        <a:ea typeface="微软雅黑" panose="020B0503020204020204" charset="-122"/>
                        <a:cs typeface="Times New Roman" panose="02020603050405020304"/>
                      </a:endParaRPr>
                    </a:p>
                  </a:txBody>
                  <a:tcPr marL="51435" marR="51435"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algn="ctr">
                        <a:spcBef>
                          <a:spcPts val="50"/>
                        </a:spcBef>
                        <a:spcAft>
                          <a:spcPts val="50"/>
                        </a:spcAft>
                      </a:pPr>
                      <a:r>
                        <a:rPr lang="en-US" sz="1200" kern="1200" dirty="0">
                          <a:effectLst/>
                          <a:latin typeface="微软雅黑" panose="020B0503020204020204" charset="-122"/>
                          <a:ea typeface="微软雅黑" panose="020B0503020204020204" charset="-122"/>
                        </a:rPr>
                        <a:t>66 (21.4)</a:t>
                      </a:r>
                      <a:endParaRPr lang="zh-CN" altLang="en-US" sz="1200" b="0" kern="1200" dirty="0">
                        <a:solidFill>
                          <a:schemeClr val="dk1"/>
                        </a:solidFill>
                        <a:effectLst/>
                        <a:latin typeface="微软雅黑" panose="020B0503020204020204" charset="-122"/>
                        <a:ea typeface="微软雅黑" panose="020B0503020204020204" charset="-122"/>
                        <a:cs typeface="Times New Roman" panose="02020603050405020304"/>
                      </a:endParaRPr>
                    </a:p>
                  </a:txBody>
                  <a:tcPr marL="6350" marR="635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algn="ctr">
                        <a:spcBef>
                          <a:spcPts val="50"/>
                        </a:spcBef>
                        <a:spcAft>
                          <a:spcPts val="50"/>
                        </a:spcAft>
                      </a:pPr>
                      <a:r>
                        <a:rPr lang="en-US" sz="1200" kern="1200" dirty="0">
                          <a:effectLst/>
                          <a:latin typeface="微软雅黑" panose="020B0503020204020204" charset="-122"/>
                          <a:ea typeface="微软雅黑" panose="020B0503020204020204" charset="-122"/>
                        </a:rPr>
                        <a:t>36 (23.1)</a:t>
                      </a:r>
                      <a:endParaRPr lang="zh-CN" altLang="en-US" sz="1200" b="0" kern="1200" dirty="0">
                        <a:solidFill>
                          <a:schemeClr val="dk1"/>
                        </a:solidFill>
                        <a:effectLst/>
                        <a:latin typeface="微软雅黑" panose="020B0503020204020204" charset="-122"/>
                        <a:ea typeface="微软雅黑" panose="020B0503020204020204" charset="-122"/>
                        <a:cs typeface="Times New Roman" panose="02020603050405020304"/>
                      </a:endParaRPr>
                    </a:p>
                  </a:txBody>
                  <a:tcPr marL="6350" marR="635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r>
              <a:tr h="222748">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marL="444500" marR="635" indent="0">
                        <a:lnSpc>
                          <a:spcPct val="115000"/>
                        </a:lnSpc>
                        <a:spcBef>
                          <a:spcPts val="75"/>
                        </a:spcBef>
                        <a:spcAft>
                          <a:spcPts val="75"/>
                        </a:spcAft>
                      </a:pPr>
                      <a:endParaRPr lang="en-US" sz="1200" dirty="0">
                        <a:effectLst/>
                        <a:latin typeface="微软雅黑" panose="020B0503020204020204" charset="-122"/>
                        <a:ea typeface="微软雅黑" panose="020B0503020204020204" charset="-122"/>
                        <a:cs typeface="Times New Roman" panose="02020603050405020304"/>
                      </a:endParaRPr>
                    </a:p>
                  </a:txBody>
                  <a:tcPr marL="51435" marR="51435"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marL="0" marR="635" indent="0">
                        <a:lnSpc>
                          <a:spcPct val="115000"/>
                        </a:lnSpc>
                        <a:spcBef>
                          <a:spcPts val="75"/>
                        </a:spcBef>
                        <a:spcAft>
                          <a:spcPts val="75"/>
                        </a:spcAft>
                      </a:pPr>
                      <a:r>
                        <a:rPr lang="en-US" altLang="zh-CN" sz="1200" dirty="0">
                          <a:effectLst/>
                          <a:latin typeface="微软雅黑" panose="020B0503020204020204" charset="-122"/>
                          <a:ea typeface="微软雅黑" panose="020B0503020204020204" charset="-122"/>
                        </a:rPr>
                        <a:t>1</a:t>
                      </a:r>
                      <a:endParaRPr lang="en-US" sz="1200" dirty="0">
                        <a:effectLst/>
                        <a:latin typeface="微软雅黑" panose="020B0503020204020204" charset="-122"/>
                        <a:ea typeface="微软雅黑" panose="020B0503020204020204" charset="-122"/>
                        <a:cs typeface="Times New Roman" panose="02020603050405020304"/>
                      </a:endParaRPr>
                    </a:p>
                  </a:txBody>
                  <a:tcPr marL="51435" marR="51435"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algn="ctr">
                        <a:spcBef>
                          <a:spcPts val="50"/>
                        </a:spcBef>
                        <a:spcAft>
                          <a:spcPts val="50"/>
                        </a:spcAft>
                      </a:pPr>
                      <a:r>
                        <a:rPr lang="en-US" sz="1200" kern="1200" dirty="0">
                          <a:effectLst/>
                          <a:latin typeface="微软雅黑" panose="020B0503020204020204" charset="-122"/>
                          <a:ea typeface="微软雅黑" panose="020B0503020204020204" charset="-122"/>
                        </a:rPr>
                        <a:t>243 (78.6)</a:t>
                      </a:r>
                      <a:endParaRPr lang="zh-CN" altLang="en-US" sz="1200" b="0" kern="1200" dirty="0">
                        <a:solidFill>
                          <a:schemeClr val="dk1"/>
                        </a:solidFill>
                        <a:effectLst/>
                        <a:latin typeface="微软雅黑" panose="020B0503020204020204" charset="-122"/>
                        <a:ea typeface="微软雅黑" panose="020B0503020204020204" charset="-122"/>
                        <a:cs typeface="Times New Roman" panose="02020603050405020304"/>
                      </a:endParaRPr>
                    </a:p>
                  </a:txBody>
                  <a:tcPr marL="6350" marR="635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algn="ctr">
                        <a:spcBef>
                          <a:spcPts val="50"/>
                        </a:spcBef>
                        <a:spcAft>
                          <a:spcPts val="50"/>
                        </a:spcAft>
                      </a:pPr>
                      <a:r>
                        <a:rPr lang="en-US" sz="1200" kern="1200" dirty="0">
                          <a:effectLst/>
                          <a:latin typeface="微软雅黑" panose="020B0503020204020204" charset="-122"/>
                          <a:ea typeface="微软雅黑" panose="020B0503020204020204" charset="-122"/>
                        </a:rPr>
                        <a:t>120 (76.9)</a:t>
                      </a:r>
                      <a:endParaRPr lang="zh-CN" altLang="en-US" sz="1200" b="0" kern="1200" dirty="0">
                        <a:solidFill>
                          <a:schemeClr val="dk1"/>
                        </a:solidFill>
                        <a:effectLst/>
                        <a:latin typeface="微软雅黑" panose="020B0503020204020204" charset="-122"/>
                        <a:ea typeface="微软雅黑" panose="020B0503020204020204" charset="-122"/>
                        <a:cs typeface="Times New Roman" panose="02020603050405020304"/>
                      </a:endParaRPr>
                    </a:p>
                  </a:txBody>
                  <a:tcPr marL="6350" marR="635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r>
              <a:tr h="222748">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marL="180975" marR="635" indent="0">
                        <a:lnSpc>
                          <a:spcPct val="115000"/>
                        </a:lnSpc>
                        <a:spcBef>
                          <a:spcPts val="75"/>
                        </a:spcBef>
                        <a:spcAft>
                          <a:spcPts val="75"/>
                        </a:spcAft>
                      </a:pPr>
                      <a:r>
                        <a:rPr lang="zh-CN" altLang="en-US" sz="1200" b="1" dirty="0">
                          <a:latin typeface="微软雅黑" panose="020B0503020204020204" charset="-122"/>
                          <a:ea typeface="微软雅黑" panose="020B0503020204020204" charset="-122"/>
                        </a:rPr>
                        <a:t>组织病理学</a:t>
                      </a:r>
                      <a:r>
                        <a:rPr lang="en-US" altLang="zh-CN" sz="1200" b="1" dirty="0">
                          <a:latin typeface="微软雅黑" panose="020B0503020204020204" charset="-122"/>
                          <a:ea typeface="微软雅黑" panose="020B0503020204020204" charset="-122"/>
                        </a:rPr>
                        <a:t>,</a:t>
                      </a:r>
                      <a:r>
                        <a:rPr lang="en-US" altLang="zh-CN" sz="1200" b="1" baseline="0" dirty="0">
                          <a:latin typeface="微软雅黑" panose="020B0503020204020204" charset="-122"/>
                          <a:ea typeface="微软雅黑" panose="020B0503020204020204" charset="-122"/>
                        </a:rPr>
                        <a:t> n (%)</a:t>
                      </a:r>
                      <a:endParaRPr lang="en-US" sz="1200" b="1" dirty="0">
                        <a:effectLst/>
                        <a:latin typeface="微软雅黑" panose="020B0503020204020204" charset="-122"/>
                        <a:ea typeface="微软雅黑" panose="020B0503020204020204" charset="-122"/>
                        <a:cs typeface="Times New Roman" panose="02020603050405020304"/>
                      </a:endParaRPr>
                    </a:p>
                  </a:txBody>
                  <a:tcPr marL="51435" marR="51435"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marL="0" marR="635" indent="0">
                        <a:lnSpc>
                          <a:spcPct val="115000"/>
                        </a:lnSpc>
                        <a:spcBef>
                          <a:spcPts val="75"/>
                        </a:spcBef>
                        <a:spcAft>
                          <a:spcPts val="75"/>
                        </a:spcAft>
                      </a:pPr>
                      <a:r>
                        <a:rPr lang="en-US" sz="1200" baseline="0" dirty="0">
                          <a:effectLst/>
                          <a:latin typeface="微软雅黑" panose="020B0503020204020204" charset="-122"/>
                          <a:ea typeface="微软雅黑" panose="020B0503020204020204" charset="-122"/>
                        </a:rPr>
                        <a:t>Squamous</a:t>
                      </a:r>
                      <a:endParaRPr lang="en-US" sz="1200" baseline="0" dirty="0">
                        <a:effectLst/>
                        <a:latin typeface="微软雅黑" panose="020B0503020204020204" charset="-122"/>
                        <a:ea typeface="微软雅黑" panose="020B0503020204020204" charset="-122"/>
                        <a:cs typeface="Times New Roman" panose="02020603050405020304"/>
                      </a:endParaRPr>
                    </a:p>
                  </a:txBody>
                  <a:tcPr marL="51435" marR="51435"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algn="ctr">
                        <a:spcBef>
                          <a:spcPts val="50"/>
                        </a:spcBef>
                        <a:spcAft>
                          <a:spcPts val="50"/>
                        </a:spcAft>
                      </a:pPr>
                      <a:r>
                        <a:rPr lang="en-US" sz="1200" kern="1200" dirty="0">
                          <a:effectLst/>
                          <a:latin typeface="微软雅黑" panose="020B0503020204020204" charset="-122"/>
                          <a:ea typeface="微软雅黑" panose="020B0503020204020204" charset="-122"/>
                        </a:rPr>
                        <a:t>147 (47.6)</a:t>
                      </a:r>
                      <a:endParaRPr lang="zh-CN" altLang="en-US" sz="1200" b="0" kern="1200" dirty="0">
                        <a:solidFill>
                          <a:schemeClr val="dk1"/>
                        </a:solidFill>
                        <a:effectLst/>
                        <a:latin typeface="微软雅黑" panose="020B0503020204020204" charset="-122"/>
                        <a:ea typeface="微软雅黑" panose="020B0503020204020204" charset="-122"/>
                        <a:cs typeface="Times New Roman" panose="02020603050405020304"/>
                      </a:endParaRPr>
                    </a:p>
                  </a:txBody>
                  <a:tcPr marL="6350" marR="635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algn="ctr">
                        <a:spcBef>
                          <a:spcPts val="50"/>
                        </a:spcBef>
                        <a:spcAft>
                          <a:spcPts val="50"/>
                        </a:spcAft>
                      </a:pPr>
                      <a:r>
                        <a:rPr lang="en-US" sz="1200" kern="1200" dirty="0">
                          <a:effectLst/>
                          <a:latin typeface="微软雅黑" panose="020B0503020204020204" charset="-122"/>
                          <a:ea typeface="微软雅黑" panose="020B0503020204020204" charset="-122"/>
                        </a:rPr>
                        <a:t>73 (46.8)</a:t>
                      </a:r>
                      <a:endParaRPr lang="zh-CN" altLang="en-US" sz="1200" b="0" kern="1200" dirty="0">
                        <a:solidFill>
                          <a:schemeClr val="dk1"/>
                        </a:solidFill>
                        <a:effectLst/>
                        <a:latin typeface="微软雅黑" panose="020B0503020204020204" charset="-122"/>
                        <a:ea typeface="微软雅黑" panose="020B0503020204020204" charset="-122"/>
                        <a:cs typeface="Times New Roman" panose="02020603050405020304"/>
                      </a:endParaRPr>
                    </a:p>
                  </a:txBody>
                  <a:tcPr marL="6350" marR="635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r>
              <a:tr h="222748">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marL="444500" marR="635" indent="0">
                        <a:lnSpc>
                          <a:spcPct val="115000"/>
                        </a:lnSpc>
                        <a:spcBef>
                          <a:spcPts val="75"/>
                        </a:spcBef>
                        <a:spcAft>
                          <a:spcPts val="75"/>
                        </a:spcAft>
                      </a:pPr>
                      <a:endParaRPr lang="en-US" sz="1200" baseline="0" dirty="0">
                        <a:effectLst/>
                        <a:latin typeface="微软雅黑" panose="020B0503020204020204" charset="-122"/>
                        <a:ea typeface="微软雅黑" panose="020B0503020204020204" charset="-122"/>
                        <a:cs typeface="Times New Roman" panose="02020603050405020304"/>
                      </a:endParaRPr>
                    </a:p>
                  </a:txBody>
                  <a:tcPr marL="51435" marR="51435"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marL="0" marR="635" indent="0">
                        <a:lnSpc>
                          <a:spcPct val="115000"/>
                        </a:lnSpc>
                        <a:spcBef>
                          <a:spcPts val="75"/>
                        </a:spcBef>
                        <a:spcAft>
                          <a:spcPts val="75"/>
                        </a:spcAft>
                      </a:pPr>
                      <a:r>
                        <a:rPr lang="en-US" sz="1200" baseline="0" dirty="0">
                          <a:effectLst/>
                          <a:latin typeface="微软雅黑" panose="020B0503020204020204" charset="-122"/>
                          <a:ea typeface="微软雅黑" panose="020B0503020204020204" charset="-122"/>
                        </a:rPr>
                        <a:t>Non-squamous</a:t>
                      </a:r>
                      <a:endParaRPr lang="en-US" sz="1200" baseline="0" dirty="0">
                        <a:effectLst/>
                        <a:latin typeface="微软雅黑" panose="020B0503020204020204" charset="-122"/>
                        <a:ea typeface="微软雅黑" panose="020B0503020204020204" charset="-122"/>
                        <a:cs typeface="Times New Roman" panose="02020603050405020304"/>
                      </a:endParaRPr>
                    </a:p>
                  </a:txBody>
                  <a:tcPr marL="51435" marR="51435"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algn="ctr">
                        <a:spcBef>
                          <a:spcPts val="50"/>
                        </a:spcBef>
                        <a:spcAft>
                          <a:spcPts val="50"/>
                        </a:spcAft>
                      </a:pPr>
                      <a:r>
                        <a:rPr lang="en-US" sz="1200" kern="1200" dirty="0">
                          <a:effectLst/>
                          <a:latin typeface="微软雅黑" panose="020B0503020204020204" charset="-122"/>
                          <a:ea typeface="微软雅黑" panose="020B0503020204020204" charset="-122"/>
                        </a:rPr>
                        <a:t>162 (52.4)</a:t>
                      </a:r>
                      <a:endParaRPr lang="zh-CN" altLang="en-US" sz="1200" b="0" kern="1200" dirty="0">
                        <a:solidFill>
                          <a:schemeClr val="dk1"/>
                        </a:solidFill>
                        <a:effectLst/>
                        <a:latin typeface="微软雅黑" panose="020B0503020204020204" charset="-122"/>
                        <a:ea typeface="微软雅黑" panose="020B0503020204020204" charset="-122"/>
                        <a:cs typeface="Times New Roman" panose="02020603050405020304"/>
                      </a:endParaRPr>
                    </a:p>
                  </a:txBody>
                  <a:tcPr marL="6350" marR="635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algn="ctr">
                        <a:spcBef>
                          <a:spcPts val="50"/>
                        </a:spcBef>
                        <a:spcAft>
                          <a:spcPts val="50"/>
                        </a:spcAft>
                      </a:pPr>
                      <a:r>
                        <a:rPr lang="en-US" sz="1200" kern="1200" dirty="0">
                          <a:effectLst/>
                          <a:latin typeface="微软雅黑" panose="020B0503020204020204" charset="-122"/>
                          <a:ea typeface="微软雅黑" panose="020B0503020204020204" charset="-122"/>
                        </a:rPr>
                        <a:t>83 (53.2)</a:t>
                      </a:r>
                      <a:endParaRPr lang="zh-CN" altLang="en-US" sz="1200" b="0" kern="1200" dirty="0">
                        <a:solidFill>
                          <a:schemeClr val="dk1"/>
                        </a:solidFill>
                        <a:effectLst/>
                        <a:latin typeface="微软雅黑" panose="020B0503020204020204" charset="-122"/>
                        <a:ea typeface="微软雅黑" panose="020B0503020204020204" charset="-122"/>
                        <a:cs typeface="Times New Roman" panose="02020603050405020304"/>
                      </a:endParaRPr>
                    </a:p>
                  </a:txBody>
                  <a:tcPr marL="6350" marR="635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r>
              <a:tr h="222748">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marL="180975" marR="635" indent="0">
                        <a:lnSpc>
                          <a:spcPct val="115000"/>
                        </a:lnSpc>
                        <a:spcBef>
                          <a:spcPts val="75"/>
                        </a:spcBef>
                        <a:spcAft>
                          <a:spcPts val="75"/>
                        </a:spcAft>
                      </a:pPr>
                      <a:r>
                        <a:rPr lang="en-US" altLang="zh-CN" sz="1200" b="1" dirty="0">
                          <a:effectLst/>
                          <a:latin typeface="微软雅黑" panose="020B0503020204020204" charset="-122"/>
                          <a:ea typeface="微软雅黑" panose="020B0503020204020204" charset="-122"/>
                        </a:rPr>
                        <a:t>PD-L1</a:t>
                      </a:r>
                      <a:r>
                        <a:rPr lang="zh-CN" altLang="en-US" sz="1200" b="1" baseline="0" dirty="0">
                          <a:effectLst/>
                          <a:latin typeface="微软雅黑" panose="020B0503020204020204" charset="-122"/>
                          <a:ea typeface="微软雅黑" panose="020B0503020204020204" charset="-122"/>
                        </a:rPr>
                        <a:t> 表达水平</a:t>
                      </a:r>
                      <a:r>
                        <a:rPr lang="en-US" altLang="zh-CN" sz="1200" b="1" baseline="0" dirty="0">
                          <a:effectLst/>
                          <a:latin typeface="微软雅黑" panose="020B0503020204020204" charset="-122"/>
                          <a:ea typeface="微软雅黑" panose="020B0503020204020204" charset="-122"/>
                        </a:rPr>
                        <a:t>, n (%)</a:t>
                      </a:r>
                      <a:endParaRPr lang="en-US" sz="1200" b="1" dirty="0">
                        <a:effectLst/>
                        <a:latin typeface="微软雅黑" panose="020B0503020204020204" charset="-122"/>
                        <a:ea typeface="微软雅黑" panose="020B0503020204020204" charset="-122"/>
                        <a:cs typeface="Times New Roman" panose="02020603050405020304"/>
                      </a:endParaRPr>
                    </a:p>
                  </a:txBody>
                  <a:tcPr marL="51435" marR="51435"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marL="0" marR="635" indent="0">
                        <a:lnSpc>
                          <a:spcPct val="115000"/>
                        </a:lnSpc>
                        <a:spcBef>
                          <a:spcPts val="75"/>
                        </a:spcBef>
                        <a:spcAft>
                          <a:spcPts val="75"/>
                        </a:spcAft>
                      </a:pPr>
                      <a:r>
                        <a:rPr lang="en-US" altLang="zh-CN" sz="1200" baseline="0" dirty="0">
                          <a:effectLst/>
                          <a:latin typeface="微软雅黑" panose="020B0503020204020204" charset="-122"/>
                          <a:ea typeface="微软雅黑" panose="020B0503020204020204" charset="-122"/>
                        </a:rPr>
                        <a:t>TC ≥1%</a:t>
                      </a:r>
                      <a:endParaRPr lang="en-US" sz="1200" baseline="0" dirty="0">
                        <a:effectLst/>
                        <a:latin typeface="微软雅黑" panose="020B0503020204020204" charset="-122"/>
                        <a:ea typeface="微软雅黑" panose="020B0503020204020204" charset="-122"/>
                        <a:cs typeface="Times New Roman" panose="02020603050405020304"/>
                      </a:endParaRPr>
                    </a:p>
                  </a:txBody>
                  <a:tcPr marL="51435" marR="51435"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algn="ctr">
                        <a:lnSpc>
                          <a:spcPct val="107000"/>
                        </a:lnSpc>
                        <a:spcBef>
                          <a:spcPts val="50"/>
                        </a:spcBef>
                        <a:spcAft>
                          <a:spcPts val="50"/>
                        </a:spcAft>
                      </a:pPr>
                      <a:r>
                        <a:rPr lang="en-US" sz="1200" kern="1200" dirty="0">
                          <a:effectLst/>
                          <a:latin typeface="微软雅黑" panose="020B0503020204020204" charset="-122"/>
                          <a:ea typeface="微软雅黑" panose="020B0503020204020204" charset="-122"/>
                        </a:rPr>
                        <a:t>201 (65.0)</a:t>
                      </a:r>
                      <a:endParaRPr lang="en-US" sz="1200" b="0" kern="1200" dirty="0">
                        <a:solidFill>
                          <a:schemeClr val="dk1"/>
                        </a:solidFill>
                        <a:effectLst/>
                        <a:latin typeface="微软雅黑" panose="020B0503020204020204" charset="-122"/>
                        <a:ea typeface="微软雅黑" panose="020B0503020204020204" charset="-122"/>
                        <a:cs typeface="Times New Roman" panose="02020603050405020304"/>
                      </a:endParaRPr>
                    </a:p>
                  </a:txBody>
                  <a:tcPr marL="6350" marR="635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algn="ctr">
                        <a:lnSpc>
                          <a:spcPct val="107000"/>
                        </a:lnSpc>
                        <a:spcBef>
                          <a:spcPts val="50"/>
                        </a:spcBef>
                        <a:spcAft>
                          <a:spcPts val="50"/>
                        </a:spcAft>
                      </a:pPr>
                      <a:r>
                        <a:rPr lang="en-US" sz="1200" kern="1200" dirty="0">
                          <a:effectLst/>
                          <a:latin typeface="微软雅黑" panose="020B0503020204020204" charset="-122"/>
                          <a:ea typeface="微软雅黑" panose="020B0503020204020204" charset="-122"/>
                        </a:rPr>
                        <a:t>103 (66.0)</a:t>
                      </a:r>
                      <a:endParaRPr lang="en-US" sz="1200" b="0" kern="1200" dirty="0">
                        <a:solidFill>
                          <a:schemeClr val="dk1"/>
                        </a:solidFill>
                        <a:effectLst/>
                        <a:latin typeface="微软雅黑" panose="020B0503020204020204" charset="-122"/>
                        <a:ea typeface="微软雅黑" panose="020B0503020204020204" charset="-122"/>
                        <a:cs typeface="Times New Roman" panose="02020603050405020304"/>
                      </a:endParaRPr>
                    </a:p>
                  </a:txBody>
                  <a:tcPr marL="6350" marR="635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r>
              <a:tr h="222748">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marL="444500" marR="635" indent="0">
                        <a:lnSpc>
                          <a:spcPct val="115000"/>
                        </a:lnSpc>
                        <a:spcBef>
                          <a:spcPts val="75"/>
                        </a:spcBef>
                        <a:spcAft>
                          <a:spcPts val="75"/>
                        </a:spcAft>
                      </a:pPr>
                      <a:endParaRPr lang="en-US" sz="1200" baseline="0" dirty="0">
                        <a:effectLst/>
                        <a:latin typeface="微软雅黑" panose="020B0503020204020204" charset="-122"/>
                        <a:ea typeface="微软雅黑" panose="020B0503020204020204" charset="-122"/>
                        <a:cs typeface="Times New Roman" panose="02020603050405020304"/>
                      </a:endParaRPr>
                    </a:p>
                  </a:txBody>
                  <a:tcPr marL="51435" marR="51435"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marL="0" marR="635" indent="0">
                        <a:lnSpc>
                          <a:spcPct val="115000"/>
                        </a:lnSpc>
                        <a:spcBef>
                          <a:spcPts val="75"/>
                        </a:spcBef>
                        <a:spcAft>
                          <a:spcPts val="75"/>
                        </a:spcAft>
                      </a:pPr>
                      <a:r>
                        <a:rPr lang="en-US" sz="1200" baseline="0" dirty="0">
                          <a:effectLst/>
                          <a:latin typeface="微软雅黑" panose="020B0503020204020204" charset="-122"/>
                          <a:ea typeface="微软雅黑" panose="020B0503020204020204" charset="-122"/>
                        </a:rPr>
                        <a:t>TC &lt;1%</a:t>
                      </a:r>
                      <a:endParaRPr lang="en-US" sz="1200" baseline="0" dirty="0">
                        <a:effectLst/>
                        <a:latin typeface="微软雅黑" panose="020B0503020204020204" charset="-122"/>
                        <a:ea typeface="微软雅黑" panose="020B0503020204020204" charset="-122"/>
                        <a:cs typeface="Times New Roman" panose="02020603050405020304"/>
                      </a:endParaRPr>
                    </a:p>
                  </a:txBody>
                  <a:tcPr marL="51435" marR="51435"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algn="ctr">
                        <a:lnSpc>
                          <a:spcPct val="107000"/>
                        </a:lnSpc>
                        <a:spcBef>
                          <a:spcPts val="50"/>
                        </a:spcBef>
                        <a:spcAft>
                          <a:spcPts val="50"/>
                        </a:spcAft>
                      </a:pPr>
                      <a:r>
                        <a:rPr lang="en-US" sz="1200" kern="1200" dirty="0">
                          <a:effectLst/>
                          <a:latin typeface="微软雅黑" panose="020B0503020204020204" charset="-122"/>
                          <a:ea typeface="微软雅黑" panose="020B0503020204020204" charset="-122"/>
                        </a:rPr>
                        <a:t>108 (35.0)</a:t>
                      </a:r>
                      <a:endParaRPr lang="en-US" sz="1200" b="0" kern="1200" dirty="0">
                        <a:solidFill>
                          <a:schemeClr val="dk1"/>
                        </a:solidFill>
                        <a:effectLst/>
                        <a:latin typeface="微软雅黑" panose="020B0503020204020204" charset="-122"/>
                        <a:ea typeface="微软雅黑" panose="020B0503020204020204" charset="-122"/>
                        <a:cs typeface="Times New Roman" panose="02020603050405020304"/>
                      </a:endParaRPr>
                    </a:p>
                  </a:txBody>
                  <a:tcPr marL="6350" marR="635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algn="ctr">
                        <a:lnSpc>
                          <a:spcPct val="107000"/>
                        </a:lnSpc>
                        <a:spcBef>
                          <a:spcPts val="50"/>
                        </a:spcBef>
                        <a:spcAft>
                          <a:spcPts val="50"/>
                        </a:spcAft>
                      </a:pPr>
                      <a:r>
                        <a:rPr lang="en-US" sz="1200" kern="1200" dirty="0">
                          <a:effectLst/>
                          <a:latin typeface="微软雅黑" panose="020B0503020204020204" charset="-122"/>
                          <a:ea typeface="微软雅黑" panose="020B0503020204020204" charset="-122"/>
                        </a:rPr>
                        <a:t>53 (34.0)</a:t>
                      </a:r>
                      <a:endParaRPr lang="en-US" sz="1200" b="0" kern="1200" dirty="0">
                        <a:solidFill>
                          <a:schemeClr val="dk1"/>
                        </a:solidFill>
                        <a:effectLst/>
                        <a:latin typeface="微软雅黑" panose="020B0503020204020204" charset="-122"/>
                        <a:ea typeface="微软雅黑" panose="020B0503020204020204" charset="-122"/>
                        <a:cs typeface="Times New Roman" panose="02020603050405020304"/>
                      </a:endParaRPr>
                    </a:p>
                  </a:txBody>
                  <a:tcPr marL="6350" marR="635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r>
              <a:tr h="226163">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marL="180975" marR="635" indent="0">
                        <a:lnSpc>
                          <a:spcPct val="115000"/>
                        </a:lnSpc>
                        <a:spcBef>
                          <a:spcPts val="75"/>
                        </a:spcBef>
                        <a:spcAft>
                          <a:spcPts val="75"/>
                        </a:spcAft>
                      </a:pPr>
                      <a:r>
                        <a:rPr lang="zh-CN" altLang="en-US" sz="1200" b="1" dirty="0">
                          <a:latin typeface="微软雅黑" panose="020B0503020204020204" charset="-122"/>
                          <a:ea typeface="微软雅黑" panose="020B0503020204020204" charset="-122"/>
                        </a:rPr>
                        <a:t>吸烟状态</a:t>
                      </a:r>
                      <a:r>
                        <a:rPr lang="en-US" altLang="zh-CN" sz="1200" b="1" dirty="0">
                          <a:latin typeface="微软雅黑" panose="020B0503020204020204" charset="-122"/>
                          <a:ea typeface="微软雅黑" panose="020B0503020204020204" charset="-122"/>
                        </a:rPr>
                        <a:t>,</a:t>
                      </a:r>
                      <a:r>
                        <a:rPr lang="en-US" altLang="zh-CN" sz="1200" b="1" baseline="0" dirty="0">
                          <a:latin typeface="微软雅黑" panose="020B0503020204020204" charset="-122"/>
                          <a:ea typeface="微软雅黑" panose="020B0503020204020204" charset="-122"/>
                        </a:rPr>
                        <a:t> n (%)</a:t>
                      </a:r>
                      <a:endParaRPr lang="en-US" sz="1200" b="1" dirty="0">
                        <a:effectLst/>
                        <a:latin typeface="微软雅黑" panose="020B0503020204020204" charset="-122"/>
                        <a:ea typeface="微软雅黑" panose="020B0503020204020204" charset="-122"/>
                        <a:cs typeface="Times New Roman" panose="02020603050405020304"/>
                      </a:endParaRPr>
                    </a:p>
                  </a:txBody>
                  <a:tcPr marL="51435" marR="51435"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marL="0" marR="635" indent="0">
                        <a:lnSpc>
                          <a:spcPct val="115000"/>
                        </a:lnSpc>
                        <a:spcBef>
                          <a:spcPts val="75"/>
                        </a:spcBef>
                        <a:spcAft>
                          <a:spcPts val="75"/>
                        </a:spcAft>
                      </a:pPr>
                      <a:r>
                        <a:rPr lang="en-US" altLang="zh-CN" sz="1200" baseline="0" dirty="0">
                          <a:effectLst/>
                          <a:latin typeface="微软雅黑" panose="020B0503020204020204" charset="-122"/>
                          <a:ea typeface="微软雅黑" panose="020B0503020204020204" charset="-122"/>
                        </a:rPr>
                        <a:t>Frequent</a:t>
                      </a:r>
                      <a:endParaRPr lang="en-US" sz="1200" baseline="0" dirty="0">
                        <a:effectLst/>
                        <a:latin typeface="微软雅黑" panose="020B0503020204020204" charset="-122"/>
                        <a:ea typeface="微软雅黑" panose="020B0503020204020204" charset="-122"/>
                        <a:cs typeface="Times New Roman" panose="02020603050405020304"/>
                      </a:endParaRPr>
                    </a:p>
                  </a:txBody>
                  <a:tcPr marL="51435" marR="51435"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marL="0" marR="0" algn="ctr">
                        <a:lnSpc>
                          <a:spcPct val="115000"/>
                        </a:lnSpc>
                        <a:spcBef>
                          <a:spcPts val="0"/>
                        </a:spcBef>
                        <a:spcAft>
                          <a:spcPts val="0"/>
                        </a:spcAft>
                      </a:pPr>
                      <a:r>
                        <a:rPr lang="en-US" sz="1200" kern="1200" dirty="0">
                          <a:effectLst/>
                          <a:latin typeface="微软雅黑" panose="020B0503020204020204" charset="-122"/>
                          <a:ea typeface="微软雅黑" panose="020B0503020204020204" charset="-122"/>
                        </a:rPr>
                        <a:t>213 (68.9)</a:t>
                      </a:r>
                      <a:endParaRPr lang="en-US" sz="1200" dirty="0">
                        <a:effectLst/>
                        <a:latin typeface="微软雅黑" panose="020B0503020204020204" charset="-122"/>
                        <a:ea typeface="微软雅黑" panose="020B0503020204020204" charset="-122"/>
                        <a:cs typeface="Arial" panose="020B0604020202020204" pitchFamily="34" charset="0"/>
                      </a:endParaRPr>
                    </a:p>
                  </a:txBody>
                  <a:tcPr marL="6350" marR="6350" marT="9525" marB="0" anchor="b">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marL="0" marR="0" algn="ctr">
                        <a:lnSpc>
                          <a:spcPct val="115000"/>
                        </a:lnSpc>
                        <a:spcBef>
                          <a:spcPts val="0"/>
                        </a:spcBef>
                        <a:spcAft>
                          <a:spcPts val="0"/>
                        </a:spcAft>
                      </a:pPr>
                      <a:r>
                        <a:rPr lang="en-US" sz="1200" kern="1200" dirty="0">
                          <a:effectLst/>
                          <a:latin typeface="微软雅黑" panose="020B0503020204020204" charset="-122"/>
                          <a:ea typeface="微软雅黑" panose="020B0503020204020204" charset="-122"/>
                        </a:rPr>
                        <a:t>107 (68.6)</a:t>
                      </a:r>
                      <a:endParaRPr lang="en-US" sz="1200" dirty="0">
                        <a:effectLst/>
                        <a:latin typeface="微软雅黑" panose="020B0503020204020204" charset="-122"/>
                        <a:ea typeface="微软雅黑" panose="020B0503020204020204" charset="-122"/>
                        <a:cs typeface="Arial" panose="020B0604020202020204" pitchFamily="34" charset="0"/>
                      </a:endParaRPr>
                    </a:p>
                  </a:txBody>
                  <a:tcPr marL="6350" marR="6350" marT="9525" marB="0" anchor="b">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r>
              <a:tr h="226163">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marL="91440" marR="0" algn="just">
                        <a:lnSpc>
                          <a:spcPct val="115000"/>
                        </a:lnSpc>
                        <a:spcBef>
                          <a:spcPts val="0"/>
                        </a:spcBef>
                        <a:spcAft>
                          <a:spcPts val="75"/>
                        </a:spcAft>
                      </a:pPr>
                      <a:endParaRPr lang="en-US" sz="1200" dirty="0">
                        <a:effectLst/>
                        <a:latin typeface="微软雅黑" panose="020B0503020204020204" charset="-122"/>
                        <a:ea typeface="微软雅黑" panose="020B0503020204020204" charset="-122"/>
                        <a:cs typeface="Arial" panose="020B0604020202020204" pitchFamily="34" charset="0"/>
                      </a:endParaRPr>
                    </a:p>
                  </a:txBody>
                  <a:tcPr marL="51435" marR="5143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marL="0" marR="635" indent="0">
                        <a:lnSpc>
                          <a:spcPct val="115000"/>
                        </a:lnSpc>
                        <a:spcBef>
                          <a:spcPts val="75"/>
                        </a:spcBef>
                        <a:spcAft>
                          <a:spcPts val="75"/>
                        </a:spcAft>
                      </a:pPr>
                      <a:r>
                        <a:rPr lang="en-US" sz="1200" baseline="0" dirty="0">
                          <a:effectLst/>
                          <a:latin typeface="微软雅黑" panose="020B0503020204020204" charset="-122"/>
                          <a:ea typeface="微软雅黑" panose="020B0503020204020204" charset="-122"/>
                        </a:rPr>
                        <a:t>Never/Occasional</a:t>
                      </a:r>
                      <a:endParaRPr lang="en-US" sz="1200" baseline="0" dirty="0">
                        <a:effectLst/>
                        <a:latin typeface="微软雅黑" panose="020B0503020204020204" charset="-122"/>
                        <a:ea typeface="微软雅黑" panose="020B0503020204020204" charset="-122"/>
                        <a:cs typeface="Times New Roman" panose="02020603050405020304"/>
                      </a:endParaRPr>
                    </a:p>
                  </a:txBody>
                  <a:tcPr marL="51435" marR="51435"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marL="0" marR="0" algn="ctr">
                        <a:lnSpc>
                          <a:spcPct val="115000"/>
                        </a:lnSpc>
                        <a:spcBef>
                          <a:spcPts val="0"/>
                        </a:spcBef>
                        <a:spcAft>
                          <a:spcPts val="0"/>
                        </a:spcAft>
                      </a:pPr>
                      <a:r>
                        <a:rPr lang="en-US" sz="1200" kern="1200">
                          <a:effectLst/>
                          <a:latin typeface="微软雅黑" panose="020B0503020204020204" charset="-122"/>
                          <a:ea typeface="微软雅黑" panose="020B0503020204020204" charset="-122"/>
                        </a:rPr>
                        <a:t>96 (31.1)</a:t>
                      </a:r>
                      <a:endParaRPr lang="en-US" sz="1200">
                        <a:effectLst/>
                        <a:latin typeface="微软雅黑" panose="020B0503020204020204" charset="-122"/>
                        <a:ea typeface="微软雅黑" panose="020B0503020204020204" charset="-122"/>
                        <a:cs typeface="Arial" panose="020B0604020202020204" pitchFamily="34" charset="0"/>
                      </a:endParaRPr>
                    </a:p>
                  </a:txBody>
                  <a:tcPr marL="6350" marR="6350" marT="9525" marB="0" anchor="b">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marL="0" marR="0" algn="ctr">
                        <a:lnSpc>
                          <a:spcPct val="115000"/>
                        </a:lnSpc>
                        <a:spcBef>
                          <a:spcPts val="0"/>
                        </a:spcBef>
                        <a:spcAft>
                          <a:spcPts val="0"/>
                        </a:spcAft>
                      </a:pPr>
                      <a:r>
                        <a:rPr lang="en-US" sz="1200" kern="1200" dirty="0">
                          <a:effectLst/>
                          <a:latin typeface="微软雅黑" panose="020B0503020204020204" charset="-122"/>
                          <a:ea typeface="微软雅黑" panose="020B0503020204020204" charset="-122"/>
                        </a:rPr>
                        <a:t>49 (31.4)</a:t>
                      </a:r>
                      <a:endParaRPr lang="en-US" sz="1200" dirty="0">
                        <a:effectLst/>
                        <a:latin typeface="微软雅黑" panose="020B0503020204020204" charset="-122"/>
                        <a:ea typeface="微软雅黑" panose="020B0503020204020204" charset="-122"/>
                        <a:cs typeface="Arial" panose="020B0604020202020204" pitchFamily="34" charset="0"/>
                      </a:endParaRPr>
                    </a:p>
                  </a:txBody>
                  <a:tcPr marL="6350" marR="6350" marT="9525" marB="0" anchor="b">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r>
              <a:tr h="222748">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marL="180975" marR="635" indent="0">
                        <a:lnSpc>
                          <a:spcPct val="115000"/>
                        </a:lnSpc>
                        <a:spcBef>
                          <a:spcPts val="75"/>
                        </a:spcBef>
                        <a:spcAft>
                          <a:spcPts val="75"/>
                        </a:spcAft>
                      </a:pPr>
                      <a:r>
                        <a:rPr lang="zh-CN" altLang="en-US" sz="1200" b="1" kern="1200" baseline="0" dirty="0">
                          <a:effectLst/>
                          <a:latin typeface="微软雅黑" panose="020B0503020204020204" charset="-122"/>
                          <a:ea typeface="微软雅黑" panose="020B0503020204020204" charset="-122"/>
                        </a:rPr>
                        <a:t>患者分期</a:t>
                      </a:r>
                      <a:r>
                        <a:rPr lang="en-US" altLang="zh-CN" sz="1200" b="1" kern="1200" baseline="30000" dirty="0">
                          <a:effectLst/>
                          <a:latin typeface="微软雅黑" panose="020B0503020204020204" charset="-122"/>
                          <a:ea typeface="微软雅黑" panose="020B0503020204020204" charset="-122"/>
                        </a:rPr>
                        <a:t>1</a:t>
                      </a:r>
                      <a:r>
                        <a:rPr lang="en-US" altLang="zh-CN" sz="1200" b="1" kern="1200" dirty="0">
                          <a:effectLst/>
                          <a:latin typeface="微软雅黑" panose="020B0503020204020204" charset="-122"/>
                          <a:ea typeface="微软雅黑" panose="020B0503020204020204" charset="-122"/>
                        </a:rPr>
                        <a:t>, n (%)</a:t>
                      </a:r>
                      <a:endParaRPr lang="en-US" sz="1200" b="1" kern="1200" dirty="0">
                        <a:solidFill>
                          <a:schemeClr val="dk1"/>
                        </a:solidFill>
                        <a:effectLst/>
                        <a:latin typeface="微软雅黑" panose="020B0503020204020204" charset="-122"/>
                        <a:ea typeface="微软雅黑" panose="020B0503020204020204" charset="-122"/>
                        <a:cs typeface="Times New Roman" panose="02020603050405020304"/>
                      </a:endParaRPr>
                    </a:p>
                  </a:txBody>
                  <a:tcPr marL="51435" marR="51435"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marL="0" marR="635" indent="0">
                        <a:lnSpc>
                          <a:spcPct val="115000"/>
                        </a:lnSpc>
                        <a:spcBef>
                          <a:spcPts val="75"/>
                        </a:spcBef>
                        <a:spcAft>
                          <a:spcPts val="75"/>
                        </a:spcAft>
                      </a:pPr>
                      <a:r>
                        <a:rPr lang="en-US" sz="1200" kern="1200" dirty="0">
                          <a:effectLst/>
                          <a:latin typeface="微软雅黑" panose="020B0503020204020204" charset="-122"/>
                          <a:ea typeface="微软雅黑" panose="020B0503020204020204" charset="-122"/>
                        </a:rPr>
                        <a:t>IIIB/IIIC</a:t>
                      </a:r>
                      <a:endParaRPr lang="en-US" sz="1200" kern="1200" dirty="0">
                        <a:solidFill>
                          <a:schemeClr val="dk1"/>
                        </a:solidFill>
                        <a:effectLst/>
                        <a:latin typeface="微软雅黑" panose="020B0503020204020204" charset="-122"/>
                        <a:ea typeface="微软雅黑" panose="020B0503020204020204" charset="-122"/>
                        <a:cs typeface="Times New Roman" panose="02020603050405020304"/>
                      </a:endParaRPr>
                    </a:p>
                  </a:txBody>
                  <a:tcPr marL="51435" marR="51435"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algn="ctr">
                        <a:spcBef>
                          <a:spcPts val="50"/>
                        </a:spcBef>
                        <a:spcAft>
                          <a:spcPts val="50"/>
                        </a:spcAft>
                      </a:pPr>
                      <a:r>
                        <a:rPr lang="en-US" sz="1200" kern="1200" dirty="0">
                          <a:effectLst/>
                          <a:latin typeface="微软雅黑" panose="020B0503020204020204" charset="-122"/>
                          <a:ea typeface="微软雅黑" panose="020B0503020204020204" charset="-122"/>
                        </a:rPr>
                        <a:t>49 (15.9)</a:t>
                      </a:r>
                      <a:endParaRPr lang="zh-CN" altLang="en-US" sz="1200" b="0" kern="1200" dirty="0">
                        <a:solidFill>
                          <a:schemeClr val="dk1"/>
                        </a:solidFill>
                        <a:effectLst/>
                        <a:latin typeface="微软雅黑" panose="020B0503020204020204" charset="-122"/>
                        <a:ea typeface="微软雅黑" panose="020B0503020204020204" charset="-122"/>
                        <a:cs typeface="Times New Roman" panose="02020603050405020304"/>
                      </a:endParaRPr>
                    </a:p>
                  </a:txBody>
                  <a:tcPr marL="6350" marR="635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algn="ctr">
                        <a:spcBef>
                          <a:spcPts val="50"/>
                        </a:spcBef>
                        <a:spcAft>
                          <a:spcPts val="50"/>
                        </a:spcAft>
                      </a:pPr>
                      <a:r>
                        <a:rPr lang="en-US" sz="1200" kern="1200" dirty="0">
                          <a:effectLst/>
                          <a:latin typeface="微软雅黑" panose="020B0503020204020204" charset="-122"/>
                          <a:ea typeface="微软雅黑" panose="020B0503020204020204" charset="-122"/>
                        </a:rPr>
                        <a:t>23 (14.7)</a:t>
                      </a:r>
                      <a:endParaRPr lang="zh-CN" altLang="en-US" sz="1200" b="0" kern="1200" dirty="0">
                        <a:solidFill>
                          <a:schemeClr val="dk1"/>
                        </a:solidFill>
                        <a:effectLst/>
                        <a:latin typeface="微软雅黑" panose="020B0503020204020204" charset="-122"/>
                        <a:ea typeface="微软雅黑" panose="020B0503020204020204" charset="-122"/>
                        <a:cs typeface="Times New Roman" panose="02020603050405020304"/>
                      </a:endParaRPr>
                    </a:p>
                  </a:txBody>
                  <a:tcPr marL="6350" marR="635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r>
              <a:tr h="222748">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marL="444500" marR="635" indent="0">
                        <a:lnSpc>
                          <a:spcPct val="115000"/>
                        </a:lnSpc>
                        <a:spcBef>
                          <a:spcPts val="75"/>
                        </a:spcBef>
                        <a:spcAft>
                          <a:spcPts val="75"/>
                        </a:spcAft>
                      </a:pPr>
                      <a:endParaRPr lang="en-US" sz="1200" kern="1200" dirty="0">
                        <a:solidFill>
                          <a:schemeClr val="dk1"/>
                        </a:solidFill>
                        <a:effectLst/>
                        <a:latin typeface="微软雅黑" panose="020B0503020204020204" charset="-122"/>
                        <a:ea typeface="微软雅黑" panose="020B0503020204020204" charset="-122"/>
                        <a:cs typeface="Times New Roman" panose="02020603050405020304"/>
                      </a:endParaRPr>
                    </a:p>
                  </a:txBody>
                  <a:tcPr marL="51435" marR="51435"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marL="0" marR="635" indent="0">
                        <a:lnSpc>
                          <a:spcPct val="115000"/>
                        </a:lnSpc>
                        <a:spcBef>
                          <a:spcPts val="75"/>
                        </a:spcBef>
                        <a:spcAft>
                          <a:spcPts val="75"/>
                        </a:spcAft>
                      </a:pPr>
                      <a:r>
                        <a:rPr lang="en-US" altLang="zh-CN" sz="1200" kern="1200" dirty="0">
                          <a:effectLst/>
                          <a:latin typeface="微软雅黑" panose="020B0503020204020204" charset="-122"/>
                          <a:ea typeface="微软雅黑" panose="020B0503020204020204" charset="-122"/>
                        </a:rPr>
                        <a:t>IVA</a:t>
                      </a:r>
                      <a:endParaRPr lang="en-US" sz="1200" kern="1200" dirty="0">
                        <a:solidFill>
                          <a:schemeClr val="dk1"/>
                        </a:solidFill>
                        <a:effectLst/>
                        <a:latin typeface="微软雅黑" panose="020B0503020204020204" charset="-122"/>
                        <a:ea typeface="微软雅黑" panose="020B0503020204020204" charset="-122"/>
                        <a:cs typeface="Times New Roman" panose="02020603050405020304"/>
                      </a:endParaRPr>
                    </a:p>
                  </a:txBody>
                  <a:tcPr marL="51435" marR="51435"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algn="ctr">
                        <a:lnSpc>
                          <a:spcPct val="107000"/>
                        </a:lnSpc>
                        <a:spcBef>
                          <a:spcPts val="50"/>
                        </a:spcBef>
                        <a:spcAft>
                          <a:spcPts val="50"/>
                        </a:spcAft>
                      </a:pPr>
                      <a:r>
                        <a:rPr lang="en-US" sz="1200" kern="1200" dirty="0">
                          <a:effectLst/>
                          <a:latin typeface="微软雅黑" panose="020B0503020204020204" charset="-122"/>
                          <a:ea typeface="微软雅黑" panose="020B0503020204020204" charset="-122"/>
                        </a:rPr>
                        <a:t>141 (45.6)</a:t>
                      </a:r>
                      <a:endParaRPr lang="en-US" sz="1200" b="0" kern="1200" dirty="0">
                        <a:solidFill>
                          <a:schemeClr val="dk1"/>
                        </a:solidFill>
                        <a:effectLst/>
                        <a:latin typeface="微软雅黑" panose="020B0503020204020204" charset="-122"/>
                        <a:ea typeface="微软雅黑" panose="020B0503020204020204" charset="-122"/>
                        <a:cs typeface="Times New Roman" panose="02020603050405020304"/>
                      </a:endParaRPr>
                    </a:p>
                  </a:txBody>
                  <a:tcPr marL="6350" marR="635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algn="ctr">
                        <a:lnSpc>
                          <a:spcPct val="107000"/>
                        </a:lnSpc>
                        <a:spcBef>
                          <a:spcPts val="50"/>
                        </a:spcBef>
                        <a:spcAft>
                          <a:spcPts val="50"/>
                        </a:spcAft>
                      </a:pPr>
                      <a:r>
                        <a:rPr lang="en-US" sz="1200" kern="1200" dirty="0">
                          <a:effectLst/>
                          <a:latin typeface="微软雅黑" panose="020B0503020204020204" charset="-122"/>
                          <a:ea typeface="微软雅黑" panose="020B0503020204020204" charset="-122"/>
                        </a:rPr>
                        <a:t>82 (52.6)</a:t>
                      </a:r>
                      <a:endParaRPr lang="en-US" sz="1200" b="0" kern="1200" dirty="0">
                        <a:solidFill>
                          <a:schemeClr val="dk1"/>
                        </a:solidFill>
                        <a:effectLst/>
                        <a:latin typeface="微软雅黑" panose="020B0503020204020204" charset="-122"/>
                        <a:ea typeface="微软雅黑" panose="020B0503020204020204" charset="-122"/>
                        <a:cs typeface="Times New Roman" panose="02020603050405020304"/>
                      </a:endParaRPr>
                    </a:p>
                  </a:txBody>
                  <a:tcPr marL="6350" marR="635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r>
              <a:tr h="222748">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marL="444500" marR="635" indent="0">
                        <a:lnSpc>
                          <a:spcPct val="115000"/>
                        </a:lnSpc>
                        <a:spcBef>
                          <a:spcPts val="75"/>
                        </a:spcBef>
                        <a:spcAft>
                          <a:spcPts val="75"/>
                        </a:spcAft>
                      </a:pPr>
                      <a:endParaRPr lang="en-US" sz="1200" kern="1200" dirty="0">
                        <a:solidFill>
                          <a:schemeClr val="dk1"/>
                        </a:solidFill>
                        <a:effectLst/>
                        <a:latin typeface="微软雅黑" panose="020B0503020204020204" charset="-122"/>
                        <a:ea typeface="微软雅黑" panose="020B0503020204020204" charset="-122"/>
                        <a:cs typeface="Times New Roman" panose="02020603050405020304"/>
                      </a:endParaRPr>
                    </a:p>
                  </a:txBody>
                  <a:tcPr marL="51435" marR="51435"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marL="0" marR="635" indent="0">
                        <a:lnSpc>
                          <a:spcPct val="115000"/>
                        </a:lnSpc>
                        <a:spcBef>
                          <a:spcPts val="75"/>
                        </a:spcBef>
                        <a:spcAft>
                          <a:spcPts val="75"/>
                        </a:spcAft>
                      </a:pPr>
                      <a:r>
                        <a:rPr lang="en-US" altLang="zh-CN" sz="1200" kern="1200" dirty="0">
                          <a:effectLst/>
                          <a:latin typeface="微软雅黑" panose="020B0503020204020204" charset="-122"/>
                          <a:ea typeface="微软雅黑" panose="020B0503020204020204" charset="-122"/>
                        </a:rPr>
                        <a:t>IVB</a:t>
                      </a:r>
                      <a:endParaRPr lang="en-US" sz="1200" kern="1200" baseline="30000" dirty="0">
                        <a:solidFill>
                          <a:schemeClr val="dk1"/>
                        </a:solidFill>
                        <a:effectLst/>
                        <a:latin typeface="微软雅黑" panose="020B0503020204020204" charset="-122"/>
                        <a:ea typeface="微软雅黑" panose="020B0503020204020204" charset="-122"/>
                        <a:cs typeface="Times New Roman" panose="02020603050405020304"/>
                      </a:endParaRPr>
                    </a:p>
                  </a:txBody>
                  <a:tcPr marL="51435" marR="51435"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algn="ctr">
                        <a:lnSpc>
                          <a:spcPct val="107000"/>
                        </a:lnSpc>
                        <a:spcBef>
                          <a:spcPts val="50"/>
                        </a:spcBef>
                        <a:spcAft>
                          <a:spcPts val="50"/>
                        </a:spcAft>
                      </a:pPr>
                      <a:r>
                        <a:rPr lang="en-US" sz="1200" kern="1200" dirty="0">
                          <a:effectLst/>
                          <a:latin typeface="微软雅黑" panose="020B0503020204020204" charset="-122"/>
                          <a:ea typeface="微软雅黑" panose="020B0503020204020204" charset="-122"/>
                        </a:rPr>
                        <a:t>119 (38.5)</a:t>
                      </a:r>
                      <a:endParaRPr lang="en-US" sz="1200" b="0" kern="1200" dirty="0">
                        <a:solidFill>
                          <a:schemeClr val="dk1"/>
                        </a:solidFill>
                        <a:effectLst/>
                        <a:latin typeface="微软雅黑" panose="020B0503020204020204" charset="-122"/>
                        <a:ea typeface="微软雅黑" panose="020B0503020204020204" charset="-122"/>
                        <a:cs typeface="Times New Roman" panose="02020603050405020304"/>
                      </a:endParaRPr>
                    </a:p>
                  </a:txBody>
                  <a:tcPr marL="6350" marR="635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algn="ctr">
                        <a:lnSpc>
                          <a:spcPct val="107000"/>
                        </a:lnSpc>
                        <a:spcBef>
                          <a:spcPts val="50"/>
                        </a:spcBef>
                        <a:spcAft>
                          <a:spcPts val="50"/>
                        </a:spcAft>
                      </a:pPr>
                      <a:r>
                        <a:rPr lang="en-US" sz="1200" kern="1200" dirty="0">
                          <a:effectLst/>
                          <a:latin typeface="微软雅黑" panose="020B0503020204020204" charset="-122"/>
                          <a:ea typeface="微软雅黑" panose="020B0503020204020204" charset="-122"/>
                        </a:rPr>
                        <a:t>51 (32.7)</a:t>
                      </a:r>
                      <a:endParaRPr lang="en-US" sz="1200" b="0" kern="1200" dirty="0">
                        <a:solidFill>
                          <a:schemeClr val="dk1"/>
                        </a:solidFill>
                        <a:effectLst/>
                        <a:latin typeface="微软雅黑" panose="020B0503020204020204" charset="-122"/>
                        <a:ea typeface="微软雅黑" panose="020B0503020204020204" charset="-122"/>
                        <a:cs typeface="Times New Roman" panose="02020603050405020304"/>
                      </a:endParaRPr>
                    </a:p>
                  </a:txBody>
                  <a:tcPr marL="6350" marR="635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r>
              <a:tr h="222748">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marL="180975" marR="635" indent="0">
                        <a:lnSpc>
                          <a:spcPct val="115000"/>
                        </a:lnSpc>
                        <a:spcBef>
                          <a:spcPts val="75"/>
                        </a:spcBef>
                        <a:spcAft>
                          <a:spcPts val="75"/>
                        </a:spcAft>
                      </a:pPr>
                      <a:r>
                        <a:rPr lang="zh-CN" altLang="en-US" sz="1200" b="1" strike="noStrike" kern="1200" baseline="0" dirty="0">
                          <a:solidFill>
                            <a:schemeClr val="tx1"/>
                          </a:solidFill>
                          <a:effectLst/>
                          <a:latin typeface="微软雅黑" panose="020B0503020204020204" charset="-122"/>
                          <a:ea typeface="微软雅黑" panose="020B0503020204020204" charset="-122"/>
                        </a:rPr>
                        <a:t>转移部位</a:t>
                      </a:r>
                      <a:r>
                        <a:rPr lang="en-US" altLang="zh-CN" sz="1200" b="1" kern="1200" dirty="0">
                          <a:effectLst/>
                          <a:latin typeface="微软雅黑" panose="020B0503020204020204" charset="-122"/>
                          <a:ea typeface="微软雅黑" panose="020B0503020204020204" charset="-122"/>
                        </a:rPr>
                        <a:t>, n (%)</a:t>
                      </a:r>
                      <a:endParaRPr lang="en-US" sz="1200" b="1" kern="1200" dirty="0">
                        <a:solidFill>
                          <a:schemeClr val="dk1"/>
                        </a:solidFill>
                        <a:effectLst/>
                        <a:latin typeface="微软雅黑" panose="020B0503020204020204" charset="-122"/>
                        <a:ea typeface="微软雅黑" panose="020B0503020204020204" charset="-122"/>
                        <a:cs typeface="Times New Roman" panose="02020603050405020304"/>
                      </a:endParaRPr>
                    </a:p>
                  </a:txBody>
                  <a:tcPr marL="51435" marR="51435"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marL="0" marR="635" indent="0">
                        <a:lnSpc>
                          <a:spcPct val="115000"/>
                        </a:lnSpc>
                        <a:spcBef>
                          <a:spcPts val="75"/>
                        </a:spcBef>
                        <a:spcAft>
                          <a:spcPts val="75"/>
                        </a:spcAft>
                      </a:pPr>
                      <a:r>
                        <a:rPr lang="en-US" sz="1200" b="0" kern="1200" dirty="0">
                          <a:solidFill>
                            <a:schemeClr val="tx1"/>
                          </a:solidFill>
                          <a:effectLst/>
                          <a:latin typeface="微软雅黑" panose="020B0503020204020204" charset="-122"/>
                          <a:ea typeface="微软雅黑" panose="020B0503020204020204" charset="-122"/>
                        </a:rPr>
                        <a:t>Brain</a:t>
                      </a:r>
                      <a:endParaRPr lang="en-US" sz="1200" b="0" kern="1200" dirty="0">
                        <a:solidFill>
                          <a:schemeClr val="dk1"/>
                        </a:solidFill>
                        <a:effectLst/>
                        <a:latin typeface="微软雅黑" panose="020B0503020204020204" charset="-122"/>
                        <a:ea typeface="微软雅黑" panose="020B0503020204020204" charset="-122"/>
                        <a:cs typeface="Times New Roman" panose="02020603050405020304"/>
                      </a:endParaRPr>
                    </a:p>
                  </a:txBody>
                  <a:tcPr marL="51435" marR="51435"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algn="ctr">
                        <a:spcBef>
                          <a:spcPts val="50"/>
                        </a:spcBef>
                        <a:spcAft>
                          <a:spcPts val="50"/>
                        </a:spcAft>
                      </a:pPr>
                      <a:r>
                        <a:rPr lang="en-US" sz="1200" b="0" kern="1200" dirty="0">
                          <a:effectLst/>
                          <a:latin typeface="微软雅黑" panose="020B0503020204020204" charset="-122"/>
                          <a:ea typeface="微软雅黑" panose="020B0503020204020204" charset="-122"/>
                        </a:rPr>
                        <a:t>5 (1.6)</a:t>
                      </a:r>
                      <a:endParaRPr lang="zh-CN" altLang="en-US" sz="1200" b="0" kern="1200" dirty="0">
                        <a:solidFill>
                          <a:srgbClr val="990033"/>
                        </a:solidFill>
                        <a:effectLst/>
                        <a:latin typeface="微软雅黑" panose="020B0503020204020204" charset="-122"/>
                        <a:ea typeface="微软雅黑" panose="020B0503020204020204" charset="-122"/>
                        <a:cs typeface="Times New Roman" panose="02020603050405020304"/>
                      </a:endParaRPr>
                    </a:p>
                  </a:txBody>
                  <a:tcPr marL="6350" marR="635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algn="ctr">
                        <a:spcBef>
                          <a:spcPts val="50"/>
                        </a:spcBef>
                        <a:spcAft>
                          <a:spcPts val="50"/>
                        </a:spcAft>
                      </a:pPr>
                      <a:r>
                        <a:rPr lang="en-US" sz="1200" b="0" kern="1200" dirty="0">
                          <a:effectLst/>
                          <a:latin typeface="微软雅黑" panose="020B0503020204020204" charset="-122"/>
                          <a:ea typeface="微软雅黑" panose="020B0503020204020204" charset="-122"/>
                        </a:rPr>
                        <a:t>0</a:t>
                      </a:r>
                      <a:endParaRPr lang="zh-CN" altLang="en-US" sz="1200" b="0" kern="1200" dirty="0">
                        <a:solidFill>
                          <a:schemeClr val="dk1"/>
                        </a:solidFill>
                        <a:effectLst/>
                        <a:latin typeface="微软雅黑" panose="020B0503020204020204" charset="-122"/>
                        <a:ea typeface="微软雅黑" panose="020B0503020204020204" charset="-122"/>
                        <a:cs typeface="Times New Roman" panose="02020603050405020304"/>
                      </a:endParaRPr>
                    </a:p>
                  </a:txBody>
                  <a:tcPr marL="6350" marR="635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r>
              <a:tr h="222748">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marL="444500" marR="635" indent="0">
                        <a:lnSpc>
                          <a:spcPct val="115000"/>
                        </a:lnSpc>
                        <a:spcBef>
                          <a:spcPts val="75"/>
                        </a:spcBef>
                        <a:spcAft>
                          <a:spcPts val="75"/>
                        </a:spcAft>
                      </a:pPr>
                      <a:endParaRPr lang="en-US" sz="1200" kern="1200" dirty="0">
                        <a:solidFill>
                          <a:schemeClr val="dk1"/>
                        </a:solidFill>
                        <a:effectLst/>
                        <a:latin typeface="微软雅黑" panose="020B0503020204020204" charset="-122"/>
                        <a:ea typeface="微软雅黑" panose="020B0503020204020204" charset="-122"/>
                        <a:cs typeface="Times New Roman" panose="02020603050405020304"/>
                      </a:endParaRPr>
                    </a:p>
                  </a:txBody>
                  <a:tcPr marL="51435" marR="51435"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marL="0" marR="635" indent="0">
                        <a:lnSpc>
                          <a:spcPct val="115000"/>
                        </a:lnSpc>
                        <a:spcBef>
                          <a:spcPts val="75"/>
                        </a:spcBef>
                        <a:spcAft>
                          <a:spcPts val="75"/>
                        </a:spcAft>
                      </a:pPr>
                      <a:r>
                        <a:rPr lang="en-US" sz="1200" b="0" kern="1200" dirty="0">
                          <a:solidFill>
                            <a:schemeClr val="tx1"/>
                          </a:solidFill>
                          <a:effectLst/>
                          <a:latin typeface="微软雅黑" panose="020B0503020204020204" charset="-122"/>
                          <a:ea typeface="微软雅黑" panose="020B0503020204020204" charset="-122"/>
                        </a:rPr>
                        <a:t>Liver</a:t>
                      </a:r>
                      <a:endParaRPr lang="en-US" sz="1200" b="0" kern="1200" dirty="0">
                        <a:solidFill>
                          <a:schemeClr val="dk1"/>
                        </a:solidFill>
                        <a:effectLst/>
                        <a:latin typeface="微软雅黑" panose="020B0503020204020204" charset="-122"/>
                        <a:ea typeface="微软雅黑" panose="020B0503020204020204" charset="-122"/>
                        <a:cs typeface="Times New Roman" panose="02020603050405020304"/>
                      </a:endParaRPr>
                    </a:p>
                  </a:txBody>
                  <a:tcPr marL="51435" marR="51435"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algn="ctr">
                        <a:spcBef>
                          <a:spcPts val="50"/>
                        </a:spcBef>
                        <a:spcAft>
                          <a:spcPts val="50"/>
                        </a:spcAft>
                      </a:pPr>
                      <a:r>
                        <a:rPr lang="en-US" sz="1200" b="0" kern="1200" dirty="0">
                          <a:effectLst/>
                          <a:latin typeface="微软雅黑" panose="020B0503020204020204" charset="-122"/>
                          <a:ea typeface="微软雅黑" panose="020B0503020204020204" charset="-122"/>
                        </a:rPr>
                        <a:t>26 (8.4)</a:t>
                      </a:r>
                      <a:endParaRPr lang="zh-CN" altLang="en-US" sz="1200" b="0" kern="1200" dirty="0">
                        <a:solidFill>
                          <a:schemeClr val="dk1"/>
                        </a:solidFill>
                        <a:effectLst/>
                        <a:latin typeface="微软雅黑" panose="020B0503020204020204" charset="-122"/>
                        <a:ea typeface="微软雅黑" panose="020B0503020204020204" charset="-122"/>
                        <a:cs typeface="Times New Roman" panose="02020603050405020304"/>
                      </a:endParaRPr>
                    </a:p>
                  </a:txBody>
                  <a:tcPr marL="6350" marR="635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algn="ctr">
                        <a:lnSpc>
                          <a:spcPct val="107000"/>
                        </a:lnSpc>
                        <a:spcBef>
                          <a:spcPts val="50"/>
                        </a:spcBef>
                        <a:spcAft>
                          <a:spcPts val="50"/>
                        </a:spcAft>
                      </a:pPr>
                      <a:r>
                        <a:rPr lang="en-US" sz="1200" b="0" kern="1200" dirty="0">
                          <a:effectLst/>
                          <a:latin typeface="微软雅黑" panose="020B0503020204020204" charset="-122"/>
                          <a:ea typeface="微软雅黑" panose="020B0503020204020204" charset="-122"/>
                        </a:rPr>
                        <a:t>14 (9.0)</a:t>
                      </a:r>
                      <a:endParaRPr lang="en-US" sz="1200" b="0" kern="1200" dirty="0">
                        <a:solidFill>
                          <a:schemeClr val="dk1"/>
                        </a:solidFill>
                        <a:effectLst/>
                        <a:latin typeface="微软雅黑" panose="020B0503020204020204" charset="-122"/>
                        <a:ea typeface="微软雅黑" panose="020B0503020204020204" charset="-122"/>
                        <a:cs typeface="Times New Roman" panose="02020603050405020304"/>
                      </a:endParaRPr>
                    </a:p>
                  </a:txBody>
                  <a:tcPr marL="6350" marR="635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r>
              <a:tr h="222748">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marL="444500" marR="635" indent="0">
                        <a:lnSpc>
                          <a:spcPct val="115000"/>
                        </a:lnSpc>
                        <a:spcBef>
                          <a:spcPts val="75"/>
                        </a:spcBef>
                        <a:spcAft>
                          <a:spcPts val="75"/>
                        </a:spcAft>
                      </a:pPr>
                      <a:endParaRPr lang="en-US" sz="1200" kern="1200" dirty="0">
                        <a:solidFill>
                          <a:schemeClr val="dk1"/>
                        </a:solidFill>
                        <a:effectLst/>
                        <a:latin typeface="微软雅黑" panose="020B0503020204020204" charset="-122"/>
                        <a:ea typeface="微软雅黑" panose="020B0503020204020204" charset="-122"/>
                        <a:cs typeface="Times New Roman" panose="02020603050405020304"/>
                      </a:endParaRPr>
                    </a:p>
                  </a:txBody>
                  <a:tcPr marL="51435" marR="51435"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marL="0" marR="635" lvl="0" indent="0" algn="l" defTabSz="914400" rtl="0" eaLnBrk="1" fontAlgn="auto" latinLnBrk="0" hangingPunct="1">
                        <a:lnSpc>
                          <a:spcPct val="115000"/>
                        </a:lnSpc>
                        <a:spcBef>
                          <a:spcPts val="75"/>
                        </a:spcBef>
                        <a:spcAft>
                          <a:spcPts val="75"/>
                        </a:spcAft>
                        <a:buClrTx/>
                        <a:buSzTx/>
                        <a:buFontTx/>
                        <a:buNone/>
                        <a:defRPr/>
                      </a:pPr>
                      <a:r>
                        <a:rPr lang="zh-CN" altLang="en-US" sz="1200" b="0" kern="1200" baseline="0" dirty="0">
                          <a:effectLst/>
                          <a:latin typeface="微软雅黑" panose="020B0503020204020204" charset="-122"/>
                          <a:ea typeface="微软雅黑" panose="020B0503020204020204" charset="-122"/>
                        </a:rPr>
                        <a:t>≥</a:t>
                      </a:r>
                      <a:r>
                        <a:rPr lang="en-US" altLang="zh-CN" sz="1200" b="0" kern="1200" baseline="0" dirty="0">
                          <a:effectLst/>
                          <a:latin typeface="微软雅黑" panose="020B0503020204020204" charset="-122"/>
                          <a:ea typeface="微软雅黑" panose="020B0503020204020204" charset="-122"/>
                        </a:rPr>
                        <a:t>3 m</a:t>
                      </a:r>
                      <a:r>
                        <a:rPr lang="en-US" altLang="zh-CN" sz="1200" b="0" kern="1200" dirty="0">
                          <a:effectLst/>
                          <a:latin typeface="微软雅黑" panose="020B0503020204020204" charset="-122"/>
                          <a:ea typeface="微软雅黑" panose="020B0503020204020204" charset="-122"/>
                        </a:rPr>
                        <a:t>etastatic sites</a:t>
                      </a:r>
                      <a:endParaRPr lang="en-US" altLang="zh-CN" sz="1200" b="0" kern="1200" dirty="0">
                        <a:solidFill>
                          <a:schemeClr val="dk1"/>
                        </a:solidFill>
                        <a:effectLst/>
                        <a:latin typeface="微软雅黑" panose="020B0503020204020204" charset="-122"/>
                        <a:ea typeface="微软雅黑" panose="020B0503020204020204" charset="-122"/>
                        <a:cs typeface="Times New Roman" panose="02020603050405020304"/>
                      </a:endParaRPr>
                    </a:p>
                  </a:txBody>
                  <a:tcPr marL="51435" marR="51435"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algn="ctr">
                        <a:spcBef>
                          <a:spcPts val="50"/>
                        </a:spcBef>
                        <a:spcAft>
                          <a:spcPts val="50"/>
                        </a:spcAft>
                      </a:pPr>
                      <a:r>
                        <a:rPr lang="en-US" altLang="zh-CN" sz="1200" b="0" kern="1200" dirty="0">
                          <a:effectLst/>
                          <a:latin typeface="微软雅黑" panose="020B0503020204020204" charset="-122"/>
                          <a:ea typeface="微软雅黑" panose="020B0503020204020204" charset="-122"/>
                        </a:rPr>
                        <a:t>53 (17.2)</a:t>
                      </a:r>
                      <a:endParaRPr lang="zh-CN" altLang="en-US" sz="1200" b="0" kern="1200" dirty="0">
                        <a:solidFill>
                          <a:schemeClr val="dk1"/>
                        </a:solidFill>
                        <a:effectLst/>
                        <a:latin typeface="微软雅黑" panose="020B0503020204020204" charset="-122"/>
                        <a:ea typeface="微软雅黑" panose="020B0503020204020204" charset="-122"/>
                        <a:cs typeface="Times New Roman" panose="02020603050405020304"/>
                      </a:endParaRPr>
                    </a:p>
                  </a:txBody>
                  <a:tcPr marL="6350" marR="635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algn="ctr">
                        <a:spcBef>
                          <a:spcPts val="50"/>
                        </a:spcBef>
                        <a:spcAft>
                          <a:spcPts val="50"/>
                        </a:spcAft>
                      </a:pPr>
                      <a:r>
                        <a:rPr lang="en-US" altLang="zh-CN" sz="1200" b="0" kern="1200" dirty="0">
                          <a:effectLst/>
                          <a:latin typeface="微软雅黑" panose="020B0503020204020204" charset="-122"/>
                          <a:ea typeface="微软雅黑" panose="020B0503020204020204" charset="-122"/>
                        </a:rPr>
                        <a:t>24 (15.4)</a:t>
                      </a:r>
                      <a:endParaRPr lang="zh-CN" altLang="en-US" sz="1200" b="0" kern="1200" dirty="0">
                        <a:solidFill>
                          <a:schemeClr val="dk1"/>
                        </a:solidFill>
                        <a:effectLst/>
                        <a:latin typeface="微软雅黑" panose="020B0503020204020204" charset="-122"/>
                        <a:ea typeface="微软雅黑" panose="020B0503020204020204" charset="-122"/>
                        <a:cs typeface="Times New Roman" panose="02020603050405020304"/>
                      </a:endParaRPr>
                    </a:p>
                  </a:txBody>
                  <a:tcPr marL="6350" marR="635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lnTlToBr w="12700" cmpd="sng">
                      <a:noFill/>
                      <a:prstDash val="solid"/>
                    </a:lnTlToBr>
                    <a:lnBlToTr w="12700" cmpd="sng">
                      <a:noFill/>
                      <a:prstDash val="solid"/>
                    </a:lnBlToTr>
                    <a:noFill/>
                  </a:tcPr>
                </a:tc>
              </a:tr>
              <a:tr h="222748">
                <a:tc gridSpan="2">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marL="179705" marR="635" indent="0">
                        <a:lnSpc>
                          <a:spcPct val="115000"/>
                        </a:lnSpc>
                        <a:spcBef>
                          <a:spcPts val="75"/>
                        </a:spcBef>
                        <a:spcAft>
                          <a:spcPts val="75"/>
                        </a:spcAft>
                      </a:pPr>
                      <a:r>
                        <a:rPr lang="zh-CN" altLang="en-US" sz="1200" b="1" baseline="0" dirty="0">
                          <a:effectLst/>
                          <a:latin typeface="微软雅黑" panose="020B0503020204020204" charset="-122"/>
                          <a:ea typeface="微软雅黑" panose="020B0503020204020204" charset="-122"/>
                        </a:rPr>
                        <a:t>辅助</a:t>
                      </a:r>
                      <a:r>
                        <a:rPr lang="en-US" altLang="zh-CN" sz="1200" b="1" baseline="0" dirty="0">
                          <a:effectLst/>
                          <a:latin typeface="微软雅黑" panose="020B0503020204020204" charset="-122"/>
                          <a:ea typeface="微软雅黑" panose="020B0503020204020204" charset="-122"/>
                        </a:rPr>
                        <a:t>/</a:t>
                      </a:r>
                      <a:r>
                        <a:rPr lang="zh-CN" altLang="en-US" sz="1200" b="1" baseline="0" dirty="0">
                          <a:effectLst/>
                          <a:latin typeface="微软雅黑" panose="020B0503020204020204" charset="-122"/>
                          <a:ea typeface="微软雅黑" panose="020B0503020204020204" charset="-122"/>
                        </a:rPr>
                        <a:t>新辅助治疗</a:t>
                      </a:r>
                      <a:r>
                        <a:rPr lang="en-US" sz="1200" b="1" baseline="0" dirty="0">
                          <a:effectLst/>
                          <a:latin typeface="微软雅黑" panose="020B0503020204020204" charset="-122"/>
                          <a:ea typeface="微软雅黑" panose="020B0503020204020204" charset="-122"/>
                        </a:rPr>
                        <a:t>, n (%)</a:t>
                      </a:r>
                      <a:endParaRPr lang="en-US" sz="1200" b="1" baseline="0" dirty="0">
                        <a:effectLst/>
                        <a:latin typeface="微软雅黑" panose="020B0503020204020204" charset="-122"/>
                        <a:ea typeface="微软雅黑" panose="020B0503020204020204" charset="-122"/>
                        <a:cs typeface="Times New Roman" panose="02020603050405020304"/>
                      </a:endParaRPr>
                    </a:p>
                  </a:txBody>
                  <a:tcPr marL="51435" marR="51435"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hMerge="1">
                  <a:tcPr marL="51435" marR="51435"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F2273">
                        <a:alpha val="10196"/>
                      </a:srgbClr>
                    </a:solid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algn="ctr">
                        <a:spcBef>
                          <a:spcPts val="50"/>
                        </a:spcBef>
                        <a:spcAft>
                          <a:spcPts val="50"/>
                        </a:spcAft>
                      </a:pPr>
                      <a:r>
                        <a:rPr lang="en-US" sz="1200" kern="1200" dirty="0">
                          <a:effectLst/>
                          <a:latin typeface="微软雅黑" panose="020B0503020204020204" charset="-122"/>
                          <a:ea typeface="微软雅黑" panose="020B0503020204020204" charset="-122"/>
                        </a:rPr>
                        <a:t>1</a:t>
                      </a:r>
                      <a:r>
                        <a:rPr lang="en-US" altLang="zh-CN" sz="1200" kern="1200" dirty="0">
                          <a:effectLst/>
                          <a:latin typeface="微软雅黑" panose="020B0503020204020204" charset="-122"/>
                          <a:ea typeface="微软雅黑" panose="020B0503020204020204" charset="-122"/>
                        </a:rPr>
                        <a:t>3 </a:t>
                      </a:r>
                      <a:r>
                        <a:rPr lang="en-US" sz="1200" kern="1200" dirty="0">
                          <a:effectLst/>
                          <a:latin typeface="微软雅黑" panose="020B0503020204020204" charset="-122"/>
                          <a:ea typeface="微软雅黑" panose="020B0503020204020204" charset="-122"/>
                        </a:rPr>
                        <a:t>(</a:t>
                      </a:r>
                      <a:r>
                        <a:rPr lang="en-US" altLang="zh-CN" sz="1200" kern="1200" dirty="0">
                          <a:effectLst/>
                          <a:latin typeface="微软雅黑" panose="020B0503020204020204" charset="-122"/>
                          <a:ea typeface="微软雅黑" panose="020B0503020204020204" charset="-122"/>
                        </a:rPr>
                        <a:t>4</a:t>
                      </a:r>
                      <a:r>
                        <a:rPr lang="en-US" sz="1200" kern="1200" dirty="0">
                          <a:effectLst/>
                          <a:latin typeface="微软雅黑" panose="020B0503020204020204" charset="-122"/>
                          <a:ea typeface="微软雅黑" panose="020B0503020204020204" charset="-122"/>
                        </a:rPr>
                        <a:t>.</a:t>
                      </a:r>
                      <a:r>
                        <a:rPr lang="en-US" altLang="zh-CN" sz="1200" kern="1200" dirty="0">
                          <a:effectLst/>
                          <a:latin typeface="微软雅黑" panose="020B0503020204020204" charset="-122"/>
                          <a:ea typeface="微软雅黑" panose="020B0503020204020204" charset="-122"/>
                        </a:rPr>
                        <a:t>2</a:t>
                      </a:r>
                      <a:r>
                        <a:rPr lang="en-US" sz="1200" kern="1200" dirty="0">
                          <a:effectLst/>
                          <a:latin typeface="微软雅黑" panose="020B0503020204020204" charset="-122"/>
                          <a:ea typeface="微软雅黑" panose="020B0503020204020204" charset="-122"/>
                        </a:rPr>
                        <a:t>)</a:t>
                      </a:r>
                      <a:endParaRPr lang="zh-CN" altLang="en-US" sz="1200" b="0" kern="1200" dirty="0">
                        <a:solidFill>
                          <a:schemeClr val="dk1"/>
                        </a:solidFill>
                        <a:effectLst/>
                        <a:latin typeface="微软雅黑" panose="020B0503020204020204" charset="-122"/>
                        <a:ea typeface="微软雅黑" panose="020B0503020204020204" charset="-122"/>
                        <a:cs typeface="Times New Roman" panose="02020603050405020304"/>
                      </a:endParaRPr>
                    </a:p>
                  </a:txBody>
                  <a:tcPr marL="6350" marR="635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panose="020F0502020204030204"/>
                        </a:defRPr>
                      </a:lvl1pPr>
                      <a:lvl2pPr marL="457200" algn="l" defTabSz="913765" rtl="0" eaLnBrk="1" latinLnBrk="0" hangingPunct="1">
                        <a:defRPr sz="1800" kern="1200">
                          <a:solidFill>
                            <a:schemeClr val="tx1"/>
                          </a:solidFill>
                          <a:latin typeface="Calibri" panose="020F0502020204030204"/>
                        </a:defRPr>
                      </a:lvl2pPr>
                      <a:lvl3pPr marL="914400" algn="l" defTabSz="913765" rtl="0" eaLnBrk="1" latinLnBrk="0" hangingPunct="1">
                        <a:defRPr sz="1800" kern="1200">
                          <a:solidFill>
                            <a:schemeClr val="tx1"/>
                          </a:solidFill>
                          <a:latin typeface="Calibri" panose="020F0502020204030204"/>
                        </a:defRPr>
                      </a:lvl3pPr>
                      <a:lvl4pPr marL="1371600" algn="l" defTabSz="913765" rtl="0" eaLnBrk="1" latinLnBrk="0" hangingPunct="1">
                        <a:defRPr sz="1800" kern="1200">
                          <a:solidFill>
                            <a:schemeClr val="tx1"/>
                          </a:solidFill>
                          <a:latin typeface="Calibri" panose="020F0502020204030204"/>
                        </a:defRPr>
                      </a:lvl4pPr>
                      <a:lvl5pPr marL="1828800" algn="l" defTabSz="913765" rtl="0" eaLnBrk="1" latinLnBrk="0" hangingPunct="1">
                        <a:defRPr sz="1800" kern="1200">
                          <a:solidFill>
                            <a:schemeClr val="tx1"/>
                          </a:solidFill>
                          <a:latin typeface="Calibri" panose="020F0502020204030204"/>
                        </a:defRPr>
                      </a:lvl5pPr>
                      <a:lvl6pPr marL="2286000" algn="l" defTabSz="913765" rtl="0" eaLnBrk="1" latinLnBrk="0" hangingPunct="1">
                        <a:defRPr sz="1800" kern="1200">
                          <a:solidFill>
                            <a:schemeClr val="tx1"/>
                          </a:solidFill>
                          <a:latin typeface="Calibri" panose="020F0502020204030204"/>
                        </a:defRPr>
                      </a:lvl6pPr>
                      <a:lvl7pPr marL="2743200" algn="l" defTabSz="913765" rtl="0" eaLnBrk="1" latinLnBrk="0" hangingPunct="1">
                        <a:defRPr sz="1800" kern="1200">
                          <a:solidFill>
                            <a:schemeClr val="tx1"/>
                          </a:solidFill>
                          <a:latin typeface="Calibri" panose="020F0502020204030204"/>
                        </a:defRPr>
                      </a:lvl7pPr>
                      <a:lvl8pPr marL="3200400" algn="l" defTabSz="913765" rtl="0" eaLnBrk="1" latinLnBrk="0" hangingPunct="1">
                        <a:defRPr sz="1800" kern="1200">
                          <a:solidFill>
                            <a:schemeClr val="tx1"/>
                          </a:solidFill>
                          <a:latin typeface="Calibri" panose="020F0502020204030204"/>
                        </a:defRPr>
                      </a:lvl8pPr>
                      <a:lvl9pPr marL="3657600" algn="l" defTabSz="913765" rtl="0" eaLnBrk="1" latinLnBrk="0" hangingPunct="1">
                        <a:defRPr sz="1800" kern="1200">
                          <a:solidFill>
                            <a:schemeClr val="tx1"/>
                          </a:solidFill>
                          <a:latin typeface="Calibri" panose="020F0502020204030204"/>
                        </a:defRPr>
                      </a:lvl9pPr>
                    </a:lstStyle>
                    <a:p>
                      <a:pPr algn="ctr">
                        <a:spcBef>
                          <a:spcPts val="50"/>
                        </a:spcBef>
                        <a:spcAft>
                          <a:spcPts val="50"/>
                        </a:spcAft>
                      </a:pPr>
                      <a:r>
                        <a:rPr lang="en-US" sz="1200" kern="1200" dirty="0">
                          <a:effectLst/>
                          <a:latin typeface="微软雅黑" panose="020B0503020204020204" charset="-122"/>
                          <a:ea typeface="微软雅黑" panose="020B0503020204020204" charset="-122"/>
                        </a:rPr>
                        <a:t>9 (5.8)</a:t>
                      </a:r>
                      <a:endParaRPr lang="zh-CN" altLang="en-US" sz="1200" b="0" kern="1200" dirty="0">
                        <a:solidFill>
                          <a:schemeClr val="dk1"/>
                        </a:solidFill>
                        <a:effectLst/>
                        <a:latin typeface="微软雅黑" panose="020B0503020204020204" charset="-122"/>
                        <a:ea typeface="微软雅黑" panose="020B0503020204020204" charset="-122"/>
                        <a:cs typeface="Times New Roman" panose="02020603050405020304"/>
                      </a:endParaRPr>
                    </a:p>
                  </a:txBody>
                  <a:tcPr marL="6350" marR="635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ysDash"/>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3" name="文本框 2"/>
          <p:cNvSpPr txBox="1"/>
          <p:nvPr/>
        </p:nvSpPr>
        <p:spPr>
          <a:xfrm>
            <a:off x="9144932" y="6142123"/>
            <a:ext cx="2240726" cy="436866"/>
          </a:xfrm>
          <a:prstGeom prst="rect">
            <a:avLst/>
          </a:prstGeom>
          <a:noFill/>
        </p:spPr>
        <p:txBody>
          <a:bodyPr wrap="square" rtlCol="0" anchor="ctr">
            <a:noAutofit/>
          </a:bodyPr>
          <a:lstStyle/>
          <a:p>
            <a:r>
              <a:rPr lang="en-US" altLang="zh-CN" sz="1000" dirty="0">
                <a:solidFill>
                  <a:schemeClr val="tx1">
                    <a:lumMod val="90000"/>
                    <a:lumOff val="10000"/>
                  </a:schemeClr>
                </a:solidFill>
                <a:latin typeface="Arial" panose="020B0604020202020204"/>
              </a:rPr>
              <a:t>Data cut-off date: October 31, 2021</a:t>
            </a:r>
            <a:endParaRPr lang="en-US" altLang="zh-CN" sz="1000" dirty="0">
              <a:solidFill>
                <a:schemeClr val="tx1">
                  <a:lumMod val="90000"/>
                  <a:lumOff val="10000"/>
                </a:schemeClr>
              </a:solidFill>
              <a:latin typeface="Arial" panose="020B0604020202020204"/>
            </a:endParaRPr>
          </a:p>
        </p:txBody>
      </p:sp>
      <p:sp>
        <p:nvSpPr>
          <p:cNvPr id="10" name="文本框 9"/>
          <p:cNvSpPr txBox="1"/>
          <p:nvPr/>
        </p:nvSpPr>
        <p:spPr>
          <a:xfrm>
            <a:off x="241411" y="205005"/>
            <a:ext cx="11796761" cy="461665"/>
          </a:xfrm>
          <a:prstGeom prst="rect">
            <a:avLst/>
          </a:prstGeom>
          <a:noFill/>
        </p:spPr>
        <p:txBody>
          <a:bodyPr wrap="square" rtlCol="0">
            <a:spAutoFit/>
          </a:bodyPr>
          <a:lstStyle/>
          <a:p>
            <a:r>
              <a:rPr lang="en-US" altLang="zh-CN" sz="2400" b="1" dirty="0">
                <a:solidFill>
                  <a:schemeClr val="tx1">
                    <a:lumMod val="75000"/>
                    <a:lumOff val="25000"/>
                  </a:schemeClr>
                </a:solidFill>
                <a:latin typeface="+mn-ea"/>
                <a:sym typeface="Arial" panose="020B0604020202020204" pitchFamily="34" charset="0"/>
              </a:rPr>
              <a:t>CHOICE-01</a:t>
            </a:r>
            <a:r>
              <a:rPr lang="zh-CN" altLang="en-US" sz="2400" b="1" dirty="0">
                <a:solidFill>
                  <a:schemeClr val="tx1">
                    <a:lumMod val="75000"/>
                    <a:lumOff val="25000"/>
                  </a:schemeClr>
                </a:solidFill>
                <a:latin typeface="+mn-ea"/>
                <a:sym typeface="Arial" panose="020B0604020202020204" pitchFamily="34" charset="0"/>
              </a:rPr>
              <a:t>研究</a:t>
            </a:r>
            <a:r>
              <a:rPr lang="en-US" altLang="zh-CN" sz="2400" b="1" dirty="0">
                <a:solidFill>
                  <a:schemeClr val="tx1">
                    <a:lumMod val="75000"/>
                    <a:lumOff val="25000"/>
                  </a:schemeClr>
                </a:solidFill>
                <a:latin typeface="+mn-ea"/>
                <a:sym typeface="Arial" panose="020B0604020202020204" pitchFamily="34" charset="0"/>
              </a:rPr>
              <a:t>-</a:t>
            </a:r>
            <a:r>
              <a:rPr lang="zh-CN" altLang="en-US" sz="2400" b="1" dirty="0">
                <a:solidFill>
                  <a:srgbClr val="005696"/>
                </a:solidFill>
                <a:latin typeface="+mn-ea"/>
                <a:sym typeface="Arial" panose="020B0604020202020204" pitchFamily="34" charset="0"/>
              </a:rPr>
              <a:t>基线特征</a:t>
            </a:r>
            <a:endParaRPr lang="en-US" altLang="zh-CN" sz="2400" b="1" dirty="0">
              <a:solidFill>
                <a:srgbClr val="005696"/>
              </a:solidFill>
              <a:latin typeface="+mn-ea"/>
              <a:sym typeface="Arial" panose="020B0604020202020204" pitchFamily="34" charset="0"/>
            </a:endParaRPr>
          </a:p>
        </p:txBody>
      </p:sp>
      <p:sp>
        <p:nvSpPr>
          <p:cNvPr id="7" name="标题 1"/>
          <p:cNvSpPr txBox="1"/>
          <p:nvPr/>
        </p:nvSpPr>
        <p:spPr>
          <a:xfrm>
            <a:off x="241411" y="763401"/>
            <a:ext cx="1516137" cy="432411"/>
          </a:xfr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r>
              <a:rPr lang="zh-CN" altLang="en-US" sz="1800" b="1" dirty="0">
                <a:solidFill>
                  <a:srgbClr val="1F578A"/>
                </a:solidFill>
                <a:latin typeface="微软雅黑" panose="020B0503020204020204" charset="-122"/>
                <a:ea typeface="微软雅黑" panose="020B0503020204020204" charset="-122"/>
              </a:rPr>
              <a:t>基线特征</a:t>
            </a:r>
            <a:endParaRPr lang="zh-CN" altLang="en-US" sz="1800" b="1" dirty="0">
              <a:solidFill>
                <a:srgbClr val="C00000"/>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nvGraphicFramePr>
        <p:xfrm>
          <a:off x="6503014" y="1855162"/>
          <a:ext cx="5184241" cy="1498800"/>
        </p:xfrm>
        <a:graphic>
          <a:graphicData uri="http://schemas.openxmlformats.org/drawingml/2006/table">
            <a:tbl>
              <a:tblPr firstRow="1" bandRow="1">
                <a:effectLst>
                  <a:outerShdw blurRad="50800" dist="38100" dir="2700000" algn="tl" rotWithShape="0">
                    <a:prstClr val="black">
                      <a:alpha val="40000"/>
                    </a:prstClr>
                  </a:outerShdw>
                </a:effectLst>
                <a:tableStyleId>{69012ECD-51FC-41F1-AA8D-1B2483CD663E}</a:tableStyleId>
              </a:tblPr>
              <a:tblGrid>
                <a:gridCol w="2157295"/>
                <a:gridCol w="1513473"/>
                <a:gridCol w="1513473"/>
              </a:tblGrid>
              <a:tr h="360000">
                <a:tc>
                  <a:txBody>
                    <a:bodyPr/>
                    <a:lstStyle/>
                    <a:p>
                      <a:endParaRPr lang="zh-CN" altLang="en-US" sz="1000" dirty="0">
                        <a:latin typeface="微软雅黑" panose="020B0503020204020204" charset="-122"/>
                        <a:ea typeface="微软雅黑" panose="020B0503020204020204" charset="-122"/>
                      </a:endParaRPr>
                    </a:p>
                  </a:txBody>
                  <a:tcPr marT="36000" marB="36000">
                    <a:lnL w="6350" cap="flat" cmpd="sng" algn="ctr">
                      <a:solidFill>
                        <a:schemeClr val="bg1">
                          <a:lumMod val="75000"/>
                        </a:schemeClr>
                      </a:solidFill>
                      <a:prstDash val="sysDash"/>
                      <a:round/>
                      <a:headEnd type="none" w="med" len="med"/>
                      <a:tailEnd type="none" w="med" len="med"/>
                    </a:lnL>
                    <a:lnR w="6350" cap="flat" cmpd="sng" algn="ctr">
                      <a:solidFill>
                        <a:schemeClr val="bg1">
                          <a:lumMod val="75000"/>
                        </a:schemeClr>
                      </a:solidFill>
                      <a:prstDash val="sysDash"/>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solidFill>
                      <a:srgbClr val="1F578A"/>
                    </a:solidFill>
                  </a:tcPr>
                </a:tc>
                <a:tc>
                  <a:txBody>
                    <a:bodyPr/>
                    <a:lstStyle/>
                    <a:p>
                      <a:pPr algn="ctr"/>
                      <a:r>
                        <a:rPr lang="zh-CN" altLang="en-US" sz="1000" dirty="0">
                          <a:latin typeface="微软雅黑" panose="020B0503020204020204" charset="-122"/>
                          <a:ea typeface="微软雅黑" panose="020B0503020204020204" charset="-122"/>
                        </a:rPr>
                        <a:t>特瑞普利单抗</a:t>
                      </a:r>
                      <a:r>
                        <a:rPr lang="en-US" altLang="zh-CN" sz="1000" dirty="0">
                          <a:latin typeface="微软雅黑" panose="020B0503020204020204" charset="-122"/>
                          <a:ea typeface="微软雅黑" panose="020B0503020204020204" charset="-122"/>
                        </a:rPr>
                        <a:t>+</a:t>
                      </a:r>
                      <a:r>
                        <a:rPr lang="zh-CN" altLang="en-US" sz="1000" dirty="0">
                          <a:latin typeface="微软雅黑" panose="020B0503020204020204" charset="-122"/>
                          <a:ea typeface="微软雅黑" panose="020B0503020204020204" charset="-122"/>
                        </a:rPr>
                        <a:t>化疗</a:t>
                      </a:r>
                      <a:r>
                        <a:rPr lang="en-US" altLang="zh-CN" sz="1000" dirty="0">
                          <a:latin typeface="微软雅黑" panose="020B0503020204020204" charset="-122"/>
                          <a:ea typeface="微软雅黑" panose="020B0503020204020204" charset="-122"/>
                        </a:rPr>
                        <a:t>(n=309)</a:t>
                      </a:r>
                      <a:endParaRPr lang="zh-CN" altLang="en-US" sz="1000" dirty="0">
                        <a:latin typeface="微软雅黑" panose="020B0503020204020204" charset="-122"/>
                        <a:ea typeface="微软雅黑" panose="020B0503020204020204" charset="-122"/>
                      </a:endParaRPr>
                    </a:p>
                  </a:txBody>
                  <a:tcPr marT="36000" marB="36000">
                    <a:lnL w="6350" cap="flat" cmpd="sng" algn="ctr">
                      <a:solidFill>
                        <a:schemeClr val="bg1">
                          <a:lumMod val="75000"/>
                        </a:schemeClr>
                      </a:solidFill>
                      <a:prstDash val="sysDash"/>
                      <a:round/>
                      <a:headEnd type="none" w="med" len="med"/>
                      <a:tailEnd type="none" w="med" len="med"/>
                    </a:lnL>
                    <a:lnR w="6350" cap="flat" cmpd="sng" algn="ctr">
                      <a:solidFill>
                        <a:schemeClr val="bg1">
                          <a:lumMod val="75000"/>
                        </a:schemeClr>
                      </a:solidFill>
                      <a:prstDash val="sysDash"/>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solidFill>
                      <a:srgbClr val="1F578A"/>
                    </a:solidFill>
                  </a:tcPr>
                </a:tc>
                <a:tc>
                  <a:txBody>
                    <a:bodyPr/>
                    <a:lstStyle/>
                    <a:p>
                      <a:pPr algn="ctr"/>
                      <a:r>
                        <a:rPr lang="zh-CN" altLang="en-US" sz="1000" dirty="0">
                          <a:latin typeface="微软雅黑" panose="020B0503020204020204" charset="-122"/>
                          <a:ea typeface="微软雅黑" panose="020B0503020204020204" charset="-122"/>
                        </a:rPr>
                        <a:t>安慰剂</a:t>
                      </a:r>
                      <a:r>
                        <a:rPr lang="en-US" altLang="zh-CN" sz="1000" dirty="0">
                          <a:latin typeface="微软雅黑" panose="020B0503020204020204" charset="-122"/>
                          <a:ea typeface="微软雅黑" panose="020B0503020204020204" charset="-122"/>
                        </a:rPr>
                        <a:t>+</a:t>
                      </a:r>
                      <a:r>
                        <a:rPr lang="zh-CN" altLang="en-US" sz="1000" dirty="0">
                          <a:latin typeface="微软雅黑" panose="020B0503020204020204" charset="-122"/>
                          <a:ea typeface="微软雅黑" panose="020B0503020204020204" charset="-122"/>
                        </a:rPr>
                        <a:t>化疗</a:t>
                      </a:r>
                      <a:endParaRPr lang="en-US" altLang="zh-CN" sz="1000" dirty="0">
                        <a:latin typeface="微软雅黑" panose="020B0503020204020204" charset="-122"/>
                        <a:ea typeface="微软雅黑" panose="020B0503020204020204" charset="-122"/>
                      </a:endParaRPr>
                    </a:p>
                    <a:p>
                      <a:pPr algn="ctr"/>
                      <a:r>
                        <a:rPr lang="en-US" altLang="zh-CN" sz="1000" dirty="0">
                          <a:latin typeface="微软雅黑" panose="020B0503020204020204" charset="-122"/>
                          <a:ea typeface="微软雅黑" panose="020B0503020204020204" charset="-122"/>
                        </a:rPr>
                        <a:t> (n=156)</a:t>
                      </a:r>
                      <a:endParaRPr lang="zh-CN" altLang="en-US" sz="1000" dirty="0">
                        <a:latin typeface="微软雅黑" panose="020B0503020204020204" charset="-122"/>
                        <a:ea typeface="微软雅黑" panose="020B0503020204020204" charset="-122"/>
                      </a:endParaRPr>
                    </a:p>
                  </a:txBody>
                  <a:tcPr marT="36000" marB="36000">
                    <a:lnL w="6350" cap="flat" cmpd="sng" algn="ctr">
                      <a:solidFill>
                        <a:schemeClr val="bg1">
                          <a:lumMod val="75000"/>
                        </a:schemeClr>
                      </a:solidFill>
                      <a:prstDash val="sysDash"/>
                      <a:round/>
                      <a:headEnd type="none" w="med" len="med"/>
                      <a:tailEnd type="none" w="med" len="med"/>
                    </a:lnL>
                    <a:lnR w="6350" cap="flat" cmpd="sng" algn="ctr">
                      <a:solidFill>
                        <a:schemeClr val="bg1">
                          <a:lumMod val="75000"/>
                        </a:schemeClr>
                      </a:solidFill>
                      <a:prstDash val="sysDash"/>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solidFill>
                      <a:srgbClr val="1F578A"/>
                    </a:solidFill>
                  </a:tcPr>
                </a:tc>
              </a:tr>
              <a:tr h="216000">
                <a:tc>
                  <a:txBody>
                    <a:bodyPr/>
                    <a:lstStyle/>
                    <a:p>
                      <a:r>
                        <a:rPr lang="zh-CN" altLang="en-US" sz="1000" dirty="0">
                          <a:latin typeface="微软雅黑" panose="020B0503020204020204" charset="-122"/>
                          <a:ea typeface="微软雅黑" panose="020B0503020204020204" charset="-122"/>
                        </a:rPr>
                        <a:t>事件</a:t>
                      </a:r>
                      <a:r>
                        <a:rPr lang="en-US" altLang="zh-CN" sz="1000" dirty="0">
                          <a:latin typeface="微软雅黑" panose="020B0503020204020204" charset="-122"/>
                          <a:ea typeface="微软雅黑" panose="020B0503020204020204" charset="-122"/>
                        </a:rPr>
                        <a:t> (%)</a:t>
                      </a:r>
                      <a:endParaRPr lang="zh-CN" altLang="en-US" sz="1000" dirty="0">
                        <a:latin typeface="微软雅黑" panose="020B0503020204020204" charset="-122"/>
                        <a:ea typeface="微软雅黑" panose="020B0503020204020204" charset="-122"/>
                      </a:endParaRPr>
                    </a:p>
                  </a:txBody>
                  <a:tcPr marT="36000" marB="36000">
                    <a:lnL w="6350" cap="flat" cmpd="sng" algn="ctr">
                      <a:solidFill>
                        <a:schemeClr val="bg1">
                          <a:lumMod val="75000"/>
                        </a:schemeClr>
                      </a:solidFill>
                      <a:prstDash val="sysDash"/>
                      <a:round/>
                      <a:headEnd type="none" w="med" len="med"/>
                      <a:tailEnd type="none" w="med" len="med"/>
                    </a:lnL>
                    <a:lnR w="6350" cap="flat" cmpd="sng" algn="ctr">
                      <a:solidFill>
                        <a:schemeClr val="bg1">
                          <a:lumMod val="75000"/>
                        </a:schemeClr>
                      </a:solidFill>
                      <a:prstDash val="sysDash"/>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tcPr>
                </a:tc>
                <a:tc>
                  <a:txBody>
                    <a:bodyPr/>
                    <a:lstStyle/>
                    <a:p>
                      <a:pPr algn="ctr"/>
                      <a:r>
                        <a:rPr lang="en-US" altLang="zh-CN" sz="1000" dirty="0">
                          <a:latin typeface="微软雅黑" panose="020B0503020204020204" charset="-122"/>
                          <a:ea typeface="微软雅黑" panose="020B0503020204020204" charset="-122"/>
                        </a:rPr>
                        <a:t>194 (62.8)</a:t>
                      </a:r>
                      <a:endParaRPr lang="zh-CN" altLang="en-US" sz="1000" dirty="0">
                        <a:latin typeface="微软雅黑" panose="020B0503020204020204" charset="-122"/>
                        <a:ea typeface="微软雅黑" panose="020B0503020204020204" charset="-122"/>
                      </a:endParaRPr>
                    </a:p>
                  </a:txBody>
                  <a:tcPr marT="36000" marB="36000">
                    <a:lnL w="6350" cap="flat" cmpd="sng" algn="ctr">
                      <a:solidFill>
                        <a:schemeClr val="bg1">
                          <a:lumMod val="75000"/>
                        </a:schemeClr>
                      </a:solidFill>
                      <a:prstDash val="sysDash"/>
                      <a:round/>
                      <a:headEnd type="none" w="med" len="med"/>
                      <a:tailEnd type="none" w="med" len="med"/>
                    </a:lnL>
                    <a:lnR w="6350" cap="flat" cmpd="sng" algn="ctr">
                      <a:solidFill>
                        <a:schemeClr val="bg1">
                          <a:lumMod val="75000"/>
                        </a:schemeClr>
                      </a:solidFill>
                      <a:prstDash val="sysDash"/>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tcPr>
                </a:tc>
                <a:tc>
                  <a:txBody>
                    <a:bodyPr/>
                    <a:lstStyle/>
                    <a:p>
                      <a:pPr algn="ctr"/>
                      <a:r>
                        <a:rPr lang="en-US" altLang="zh-CN" sz="1000" dirty="0">
                          <a:latin typeface="微软雅黑" panose="020B0503020204020204" charset="-122"/>
                          <a:ea typeface="微软雅黑" panose="020B0503020204020204" charset="-122"/>
                        </a:rPr>
                        <a:t>132 (84.6)</a:t>
                      </a:r>
                      <a:endParaRPr lang="zh-CN" altLang="en-US" sz="1000" dirty="0">
                        <a:latin typeface="微软雅黑" panose="020B0503020204020204" charset="-122"/>
                        <a:ea typeface="微软雅黑" panose="020B0503020204020204" charset="-122"/>
                      </a:endParaRPr>
                    </a:p>
                  </a:txBody>
                  <a:tcPr marT="36000" marB="36000">
                    <a:lnL w="6350" cap="flat" cmpd="sng" algn="ctr">
                      <a:solidFill>
                        <a:schemeClr val="bg1">
                          <a:lumMod val="75000"/>
                        </a:schemeClr>
                      </a:solidFill>
                      <a:prstDash val="sysDash"/>
                      <a:round/>
                      <a:headEnd type="none" w="med" len="med"/>
                      <a:tailEnd type="none" w="med" len="med"/>
                    </a:lnL>
                    <a:lnR w="6350" cap="flat" cmpd="sng" algn="ctr">
                      <a:solidFill>
                        <a:schemeClr val="bg1">
                          <a:lumMod val="75000"/>
                        </a:schemeClr>
                      </a:solidFill>
                      <a:prstDash val="sysDash"/>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tcPr>
                </a:tc>
              </a:tr>
              <a:tr h="216000">
                <a:tc>
                  <a:txBody>
                    <a:bodyPr/>
                    <a:lstStyle/>
                    <a:p>
                      <a:r>
                        <a:rPr lang="zh-CN" altLang="en-US" sz="1000" dirty="0">
                          <a:latin typeface="微软雅黑" panose="020B0503020204020204" charset="-122"/>
                          <a:ea typeface="微软雅黑" panose="020B0503020204020204" charset="-122"/>
                        </a:rPr>
                        <a:t>中位</a:t>
                      </a:r>
                      <a:r>
                        <a:rPr lang="en-US" altLang="zh-CN" sz="1000" dirty="0">
                          <a:latin typeface="微软雅黑" panose="020B0503020204020204" charset="-122"/>
                          <a:ea typeface="微软雅黑" panose="020B0503020204020204" charset="-122"/>
                        </a:rPr>
                        <a:t>PFS,</a:t>
                      </a:r>
                      <a:r>
                        <a:rPr lang="en-US" altLang="zh-CN" sz="1000" baseline="0" dirty="0">
                          <a:latin typeface="微软雅黑" panose="020B0503020204020204" charset="-122"/>
                          <a:ea typeface="微软雅黑" panose="020B0503020204020204" charset="-122"/>
                        </a:rPr>
                        <a:t> </a:t>
                      </a:r>
                      <a:r>
                        <a:rPr lang="zh-CN" altLang="en-US" sz="1000" baseline="0" dirty="0">
                          <a:latin typeface="微软雅黑" panose="020B0503020204020204" charset="-122"/>
                          <a:ea typeface="微软雅黑" panose="020B0503020204020204" charset="-122"/>
                        </a:rPr>
                        <a:t>月</a:t>
                      </a:r>
                      <a:r>
                        <a:rPr lang="en-US" altLang="zh-CN" sz="1000" baseline="0" dirty="0">
                          <a:latin typeface="微软雅黑" panose="020B0503020204020204" charset="-122"/>
                          <a:ea typeface="微软雅黑" panose="020B0503020204020204" charset="-122"/>
                        </a:rPr>
                        <a:t>(95% CI)</a:t>
                      </a:r>
                      <a:endParaRPr lang="zh-CN" altLang="en-US" sz="1000" dirty="0">
                        <a:latin typeface="微软雅黑" panose="020B0503020204020204" charset="-122"/>
                        <a:ea typeface="微软雅黑" panose="020B0503020204020204" charset="-122"/>
                      </a:endParaRPr>
                    </a:p>
                  </a:txBody>
                  <a:tcPr marT="36000" marB="36000">
                    <a:lnL w="6350" cap="flat" cmpd="sng" algn="ctr">
                      <a:solidFill>
                        <a:schemeClr val="bg1">
                          <a:lumMod val="75000"/>
                        </a:schemeClr>
                      </a:solidFill>
                      <a:prstDash val="sysDash"/>
                      <a:round/>
                      <a:headEnd type="none" w="med" len="med"/>
                      <a:tailEnd type="none" w="med" len="med"/>
                    </a:lnL>
                    <a:lnR w="6350" cap="flat" cmpd="sng" algn="ctr">
                      <a:solidFill>
                        <a:schemeClr val="bg1">
                          <a:lumMod val="75000"/>
                        </a:schemeClr>
                      </a:solidFill>
                      <a:prstDash val="sysDash"/>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tcPr>
                </a:tc>
                <a:tc>
                  <a:txBody>
                    <a:bodyPr/>
                    <a:lstStyle/>
                    <a:p>
                      <a:pPr algn="ctr"/>
                      <a:r>
                        <a:rPr lang="en-US" altLang="zh-CN" sz="1000" b="1" dirty="0">
                          <a:latin typeface="微软雅黑" panose="020B0503020204020204" charset="-122"/>
                          <a:ea typeface="微软雅黑" panose="020B0503020204020204" charset="-122"/>
                        </a:rPr>
                        <a:t>8.4</a:t>
                      </a:r>
                      <a:r>
                        <a:rPr lang="en-US" altLang="zh-CN" sz="1000" dirty="0">
                          <a:latin typeface="微软雅黑" panose="020B0503020204020204" charset="-122"/>
                          <a:ea typeface="微软雅黑" panose="020B0503020204020204" charset="-122"/>
                        </a:rPr>
                        <a:t> (7.7</a:t>
                      </a:r>
                      <a:r>
                        <a:rPr lang="zh-CN" altLang="en-US" sz="1000" dirty="0">
                          <a:latin typeface="微软雅黑" panose="020B0503020204020204" charset="-122"/>
                          <a:ea typeface="微软雅黑" panose="020B0503020204020204" charset="-122"/>
                        </a:rPr>
                        <a:t>，</a:t>
                      </a:r>
                      <a:r>
                        <a:rPr lang="en-US" altLang="zh-CN" sz="1000" dirty="0">
                          <a:latin typeface="微软雅黑" panose="020B0503020204020204" charset="-122"/>
                          <a:ea typeface="微软雅黑" panose="020B0503020204020204" charset="-122"/>
                        </a:rPr>
                        <a:t>9.6)</a:t>
                      </a:r>
                      <a:endParaRPr lang="zh-CN" altLang="en-US" sz="1000" dirty="0">
                        <a:latin typeface="微软雅黑" panose="020B0503020204020204" charset="-122"/>
                        <a:ea typeface="微软雅黑" panose="020B0503020204020204" charset="-122"/>
                      </a:endParaRPr>
                    </a:p>
                  </a:txBody>
                  <a:tcPr marT="36000" marB="36000">
                    <a:lnL w="6350" cap="flat" cmpd="sng" algn="ctr">
                      <a:solidFill>
                        <a:schemeClr val="bg1">
                          <a:lumMod val="75000"/>
                        </a:schemeClr>
                      </a:solidFill>
                      <a:prstDash val="sysDash"/>
                      <a:round/>
                      <a:headEnd type="none" w="med" len="med"/>
                      <a:tailEnd type="none" w="med" len="med"/>
                    </a:lnL>
                    <a:lnR w="6350" cap="flat" cmpd="sng" algn="ctr">
                      <a:solidFill>
                        <a:schemeClr val="bg1">
                          <a:lumMod val="75000"/>
                        </a:schemeClr>
                      </a:solidFill>
                      <a:prstDash val="sysDash"/>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tcPr>
                </a:tc>
                <a:tc>
                  <a:txBody>
                    <a:bodyPr/>
                    <a:lstStyle/>
                    <a:p>
                      <a:pPr algn="ctr"/>
                      <a:r>
                        <a:rPr lang="en-US" altLang="zh-CN" sz="1000" b="1" dirty="0">
                          <a:latin typeface="微软雅黑" panose="020B0503020204020204" charset="-122"/>
                          <a:ea typeface="微软雅黑" panose="020B0503020204020204" charset="-122"/>
                        </a:rPr>
                        <a:t>5.6 </a:t>
                      </a:r>
                      <a:r>
                        <a:rPr lang="en-US" altLang="zh-CN" sz="1000" dirty="0">
                          <a:latin typeface="微软雅黑" panose="020B0503020204020204" charset="-122"/>
                          <a:ea typeface="微软雅黑" panose="020B0503020204020204" charset="-122"/>
                        </a:rPr>
                        <a:t>(5.5</a:t>
                      </a:r>
                      <a:r>
                        <a:rPr lang="zh-CN" altLang="en-US" sz="1000" dirty="0">
                          <a:latin typeface="微软雅黑" panose="020B0503020204020204" charset="-122"/>
                          <a:ea typeface="微软雅黑" panose="020B0503020204020204" charset="-122"/>
                        </a:rPr>
                        <a:t>，</a:t>
                      </a:r>
                      <a:r>
                        <a:rPr lang="en-US" altLang="zh-CN" sz="1000" dirty="0">
                          <a:latin typeface="微软雅黑" panose="020B0503020204020204" charset="-122"/>
                          <a:ea typeface="微软雅黑" panose="020B0503020204020204" charset="-122"/>
                        </a:rPr>
                        <a:t>6.8)</a:t>
                      </a:r>
                      <a:endParaRPr lang="zh-CN" altLang="en-US" sz="1000" dirty="0">
                        <a:latin typeface="微软雅黑" panose="020B0503020204020204" charset="-122"/>
                        <a:ea typeface="微软雅黑" panose="020B0503020204020204" charset="-122"/>
                      </a:endParaRPr>
                    </a:p>
                  </a:txBody>
                  <a:tcPr marT="36000" marB="36000">
                    <a:lnL w="6350" cap="flat" cmpd="sng" algn="ctr">
                      <a:solidFill>
                        <a:schemeClr val="bg1">
                          <a:lumMod val="75000"/>
                        </a:schemeClr>
                      </a:solidFill>
                      <a:prstDash val="sysDash"/>
                      <a:round/>
                      <a:headEnd type="none" w="med" len="med"/>
                      <a:tailEnd type="none" w="med" len="med"/>
                    </a:lnL>
                    <a:lnR w="6350" cap="flat" cmpd="sng" algn="ctr">
                      <a:solidFill>
                        <a:schemeClr val="bg1">
                          <a:lumMod val="75000"/>
                        </a:schemeClr>
                      </a:solidFill>
                      <a:prstDash val="sysDash"/>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tcPr>
                </a:tc>
              </a:tr>
              <a:tr h="216000">
                <a:tc>
                  <a:txBody>
                    <a:bodyPr/>
                    <a:lstStyle/>
                    <a:p>
                      <a:r>
                        <a:rPr lang="en-US" altLang="zh-CN" sz="1000" dirty="0">
                          <a:latin typeface="微软雅黑" panose="020B0503020204020204" charset="-122"/>
                          <a:ea typeface="微软雅黑" panose="020B0503020204020204" charset="-122"/>
                        </a:rPr>
                        <a:t>1</a:t>
                      </a:r>
                      <a:r>
                        <a:rPr lang="zh-CN" altLang="en-US" sz="1000" dirty="0">
                          <a:latin typeface="微软雅黑" panose="020B0503020204020204" charset="-122"/>
                          <a:ea typeface="微软雅黑" panose="020B0503020204020204" charset="-122"/>
                        </a:rPr>
                        <a:t>年</a:t>
                      </a:r>
                      <a:r>
                        <a:rPr lang="en-US" altLang="zh-CN" sz="1000" dirty="0">
                          <a:latin typeface="微软雅黑" panose="020B0503020204020204" charset="-122"/>
                          <a:ea typeface="微软雅黑" panose="020B0503020204020204" charset="-122"/>
                        </a:rPr>
                        <a:t>PFS</a:t>
                      </a:r>
                      <a:r>
                        <a:rPr lang="zh-CN" altLang="en-US" sz="1000" dirty="0">
                          <a:latin typeface="微软雅黑" panose="020B0503020204020204" charset="-122"/>
                          <a:ea typeface="微软雅黑" panose="020B0503020204020204" charset="-122"/>
                        </a:rPr>
                        <a:t>率（</a:t>
                      </a:r>
                      <a:r>
                        <a:rPr lang="en-US" altLang="zh-CN" sz="1000" baseline="0" dirty="0">
                          <a:latin typeface="微软雅黑" panose="020B0503020204020204" charset="-122"/>
                          <a:ea typeface="微软雅黑" panose="020B0503020204020204" charset="-122"/>
                        </a:rPr>
                        <a:t>95% CI</a:t>
                      </a:r>
                      <a:r>
                        <a:rPr lang="zh-CN" altLang="en-US" sz="1000" dirty="0">
                          <a:latin typeface="微软雅黑" panose="020B0503020204020204" charset="-122"/>
                          <a:ea typeface="微软雅黑" panose="020B0503020204020204" charset="-122"/>
                        </a:rPr>
                        <a:t>）</a:t>
                      </a:r>
                      <a:endParaRPr lang="zh-CN" altLang="en-US" sz="1000" dirty="0">
                        <a:latin typeface="微软雅黑" panose="020B0503020204020204" charset="-122"/>
                        <a:ea typeface="微软雅黑" panose="020B0503020204020204" charset="-122"/>
                      </a:endParaRPr>
                    </a:p>
                  </a:txBody>
                  <a:tcPr marT="36000" marB="36000">
                    <a:lnL w="6350" cap="flat" cmpd="sng" algn="ctr">
                      <a:solidFill>
                        <a:schemeClr val="bg1">
                          <a:lumMod val="75000"/>
                        </a:schemeClr>
                      </a:solidFill>
                      <a:prstDash val="sysDash"/>
                      <a:round/>
                      <a:headEnd type="none" w="med" len="med"/>
                      <a:tailEnd type="none" w="med" len="med"/>
                    </a:lnL>
                    <a:lnR w="6350" cap="flat" cmpd="sng" algn="ctr">
                      <a:solidFill>
                        <a:schemeClr val="bg1">
                          <a:lumMod val="75000"/>
                        </a:schemeClr>
                      </a:solidFill>
                      <a:prstDash val="sysDash"/>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tcPr>
                </a:tc>
                <a:tc>
                  <a:txBody>
                    <a:bodyPr/>
                    <a:lstStyle/>
                    <a:p>
                      <a:pPr marL="0" marR="0" lvl="0" indent="0" algn="ctr" defTabSz="1219200" rtl="0" eaLnBrk="1" fontAlgn="auto" latinLnBrk="0" hangingPunct="1">
                        <a:lnSpc>
                          <a:spcPct val="100000"/>
                        </a:lnSpc>
                        <a:spcBef>
                          <a:spcPts val="0"/>
                        </a:spcBef>
                        <a:spcAft>
                          <a:spcPts val="0"/>
                        </a:spcAft>
                        <a:buClrTx/>
                        <a:buSzTx/>
                        <a:buFontTx/>
                        <a:buNone/>
                        <a:defRPr/>
                      </a:pPr>
                      <a:r>
                        <a:rPr lang="en-US" altLang="zh-CN" sz="1000" kern="1200" dirty="0">
                          <a:solidFill>
                            <a:schemeClr val="tx1"/>
                          </a:solidFill>
                          <a:latin typeface="微软雅黑" panose="020B0503020204020204" charset="-122"/>
                          <a:ea typeface="微软雅黑" panose="020B0503020204020204" charset="-122"/>
                          <a:cs typeface="+mn-cs"/>
                        </a:rPr>
                        <a:t>36.7 (30.9, 42.5)</a:t>
                      </a:r>
                      <a:endParaRPr lang="en-US" altLang="zh-CN" sz="1000" kern="1200" dirty="0">
                        <a:solidFill>
                          <a:schemeClr val="tx1"/>
                        </a:solidFill>
                        <a:latin typeface="微软雅黑" panose="020B0503020204020204" charset="-122"/>
                        <a:ea typeface="微软雅黑" panose="020B0503020204020204" charset="-122"/>
                        <a:cs typeface="+mn-cs"/>
                      </a:endParaRPr>
                    </a:p>
                  </a:txBody>
                  <a:tcPr marT="36000" marB="36000">
                    <a:lnL w="6350" cap="flat" cmpd="sng" algn="ctr">
                      <a:solidFill>
                        <a:schemeClr val="bg1">
                          <a:lumMod val="75000"/>
                        </a:schemeClr>
                      </a:solidFill>
                      <a:prstDash val="sysDash"/>
                      <a:round/>
                      <a:headEnd type="none" w="med" len="med"/>
                      <a:tailEnd type="none" w="med" len="med"/>
                    </a:lnL>
                    <a:lnR w="6350" cap="flat" cmpd="sng" algn="ctr">
                      <a:solidFill>
                        <a:schemeClr val="bg1">
                          <a:lumMod val="75000"/>
                        </a:schemeClr>
                      </a:solidFill>
                      <a:prstDash val="sysDash"/>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tcPr>
                </a:tc>
                <a:tc>
                  <a:txBody>
                    <a:bodyPr/>
                    <a:lstStyle/>
                    <a:p>
                      <a:pPr algn="ctr"/>
                      <a:r>
                        <a:rPr lang="en-US" altLang="zh-CN" sz="1000" kern="1200" dirty="0">
                          <a:solidFill>
                            <a:schemeClr val="tx1"/>
                          </a:solidFill>
                          <a:latin typeface="微软雅黑" panose="020B0503020204020204" charset="-122"/>
                          <a:ea typeface="微软雅黑" panose="020B0503020204020204" charset="-122"/>
                          <a:cs typeface="+mn-cs"/>
                        </a:rPr>
                        <a:t>17.2 (11.4, 24.0)</a:t>
                      </a:r>
                      <a:endParaRPr lang="zh-CN" altLang="en-US" sz="1000" kern="1200" dirty="0">
                        <a:solidFill>
                          <a:schemeClr val="tx1"/>
                        </a:solidFill>
                        <a:latin typeface="微软雅黑" panose="020B0503020204020204" charset="-122"/>
                        <a:ea typeface="微软雅黑" panose="020B0503020204020204" charset="-122"/>
                        <a:cs typeface="+mn-cs"/>
                      </a:endParaRPr>
                    </a:p>
                  </a:txBody>
                  <a:tcPr marT="36000" marB="36000">
                    <a:lnL w="6350" cap="flat" cmpd="sng" algn="ctr">
                      <a:solidFill>
                        <a:schemeClr val="bg1">
                          <a:lumMod val="75000"/>
                        </a:schemeClr>
                      </a:solidFill>
                      <a:prstDash val="sysDash"/>
                      <a:round/>
                      <a:headEnd type="none" w="med" len="med"/>
                      <a:tailEnd type="none" w="med" len="med"/>
                    </a:lnL>
                    <a:lnR w="6350" cap="flat" cmpd="sng" algn="ctr">
                      <a:solidFill>
                        <a:schemeClr val="bg1">
                          <a:lumMod val="75000"/>
                        </a:schemeClr>
                      </a:solidFill>
                      <a:prstDash val="sysDash"/>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tcPr>
                </a:tc>
              </a:tr>
              <a:tr h="216000">
                <a:tc>
                  <a:txBody>
                    <a:bodyPr/>
                    <a:lstStyle/>
                    <a:p>
                      <a:r>
                        <a:rPr lang="en-US" altLang="zh-CN" sz="1000" dirty="0">
                          <a:latin typeface="微软雅黑" panose="020B0503020204020204" charset="-122"/>
                          <a:ea typeface="微软雅黑" panose="020B0503020204020204" charset="-122"/>
                        </a:rPr>
                        <a:t>HR</a:t>
                      </a:r>
                      <a:r>
                        <a:rPr lang="en-US" altLang="zh-CN" sz="1000" baseline="0" dirty="0">
                          <a:latin typeface="微软雅黑" panose="020B0503020204020204" charset="-122"/>
                          <a:ea typeface="微软雅黑" panose="020B0503020204020204" charset="-122"/>
                        </a:rPr>
                        <a:t> (95%CI)</a:t>
                      </a:r>
                      <a:endParaRPr lang="zh-CN" altLang="en-US" sz="1000" dirty="0">
                        <a:latin typeface="微软雅黑" panose="020B0503020204020204" charset="-122"/>
                        <a:ea typeface="微软雅黑" panose="020B0503020204020204" charset="-122"/>
                      </a:endParaRPr>
                    </a:p>
                  </a:txBody>
                  <a:tcPr marT="36000" marB="36000">
                    <a:lnL w="6350" cap="flat" cmpd="sng" algn="ctr">
                      <a:solidFill>
                        <a:schemeClr val="bg1">
                          <a:lumMod val="75000"/>
                        </a:schemeClr>
                      </a:solidFill>
                      <a:prstDash val="sysDash"/>
                      <a:round/>
                      <a:headEnd type="none" w="med" len="med"/>
                      <a:tailEnd type="none" w="med" len="med"/>
                    </a:lnL>
                    <a:lnR w="6350" cap="flat" cmpd="sng" algn="ctr">
                      <a:solidFill>
                        <a:schemeClr val="bg1">
                          <a:lumMod val="75000"/>
                        </a:schemeClr>
                      </a:solidFill>
                      <a:prstDash val="sysDash"/>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tcPr>
                </a:tc>
                <a:tc gridSpan="2">
                  <a:txBody>
                    <a:bodyPr/>
                    <a:lstStyle/>
                    <a:p>
                      <a:pPr algn="ctr"/>
                      <a:r>
                        <a:rPr lang="en-US" altLang="zh-CN" sz="1000" b="1" dirty="0">
                          <a:solidFill>
                            <a:srgbClr val="C00000"/>
                          </a:solidFill>
                          <a:latin typeface="微软雅黑" panose="020B0503020204020204" charset="-122"/>
                          <a:ea typeface="微软雅黑" panose="020B0503020204020204" charset="-122"/>
                        </a:rPr>
                        <a:t>0.49 (95%</a:t>
                      </a:r>
                      <a:r>
                        <a:rPr lang="zh-CN" altLang="en-US" sz="1000" b="1" dirty="0">
                          <a:solidFill>
                            <a:srgbClr val="C00000"/>
                          </a:solidFill>
                          <a:latin typeface="微软雅黑" panose="020B0503020204020204" charset="-122"/>
                          <a:ea typeface="微软雅黑" panose="020B0503020204020204" charset="-122"/>
                        </a:rPr>
                        <a:t> </a:t>
                      </a:r>
                      <a:r>
                        <a:rPr lang="en-US" altLang="zh-CN" sz="1000" b="1" dirty="0">
                          <a:solidFill>
                            <a:srgbClr val="C00000"/>
                          </a:solidFill>
                          <a:latin typeface="微软雅黑" panose="020B0503020204020204" charset="-122"/>
                          <a:ea typeface="微软雅黑" panose="020B0503020204020204" charset="-122"/>
                        </a:rPr>
                        <a:t>CI</a:t>
                      </a:r>
                      <a:r>
                        <a:rPr lang="zh-CN" altLang="en-US" sz="1000" b="1" dirty="0">
                          <a:solidFill>
                            <a:srgbClr val="C00000"/>
                          </a:solidFill>
                          <a:latin typeface="微软雅黑" panose="020B0503020204020204" charset="-122"/>
                          <a:ea typeface="微软雅黑" panose="020B0503020204020204" charset="-122"/>
                        </a:rPr>
                        <a:t> </a:t>
                      </a:r>
                      <a:r>
                        <a:rPr lang="en-US" altLang="zh-CN" sz="1000" b="1" dirty="0">
                          <a:solidFill>
                            <a:srgbClr val="C00000"/>
                          </a:solidFill>
                          <a:latin typeface="微软雅黑" panose="020B0503020204020204" charset="-122"/>
                          <a:ea typeface="微软雅黑" panose="020B0503020204020204" charset="-122"/>
                        </a:rPr>
                        <a:t>0.39-0.61)</a:t>
                      </a:r>
                      <a:endParaRPr lang="zh-CN" altLang="en-US" sz="1000" b="1" dirty="0">
                        <a:solidFill>
                          <a:srgbClr val="C00000"/>
                        </a:solidFill>
                        <a:latin typeface="微软雅黑" panose="020B0503020204020204" charset="-122"/>
                        <a:ea typeface="微软雅黑" panose="020B0503020204020204" charset="-122"/>
                      </a:endParaRPr>
                    </a:p>
                  </a:txBody>
                  <a:tcPr marT="36000" marB="36000">
                    <a:lnL w="6350" cap="flat" cmpd="sng" algn="ctr">
                      <a:solidFill>
                        <a:schemeClr val="bg1">
                          <a:lumMod val="75000"/>
                        </a:schemeClr>
                      </a:solidFill>
                      <a:prstDash val="sysDash"/>
                      <a:round/>
                      <a:headEnd type="none" w="med" len="med"/>
                      <a:tailEnd type="none" w="med" len="med"/>
                    </a:lnL>
                    <a:lnR w="6350" cap="flat" cmpd="sng" algn="ctr">
                      <a:solidFill>
                        <a:schemeClr val="bg1">
                          <a:lumMod val="75000"/>
                        </a:schemeClr>
                      </a:solidFill>
                      <a:prstDash val="sysDash"/>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tcPr>
                </a:tc>
                <a:tc hMerge="1">
                  <a:tcPr marT="36000" marB="36000"/>
                </a:tc>
              </a:tr>
              <a:tr h="216000">
                <a:tc>
                  <a:txBody>
                    <a:bodyPr/>
                    <a:lstStyle/>
                    <a:p>
                      <a:r>
                        <a:rPr lang="en-US" altLang="zh-CN" sz="1000" dirty="0">
                          <a:latin typeface="微软雅黑" panose="020B0503020204020204" charset="-122"/>
                          <a:ea typeface="微软雅黑" panose="020B0503020204020204" charset="-122"/>
                        </a:rPr>
                        <a:t>P</a:t>
                      </a:r>
                      <a:r>
                        <a:rPr lang="zh-CN" altLang="en-US" sz="1000" dirty="0">
                          <a:latin typeface="微软雅黑" panose="020B0503020204020204" charset="-122"/>
                          <a:ea typeface="微软雅黑" panose="020B0503020204020204" charset="-122"/>
                        </a:rPr>
                        <a:t>值</a:t>
                      </a:r>
                      <a:endParaRPr lang="zh-CN" altLang="en-US" sz="1000" dirty="0">
                        <a:latin typeface="微软雅黑" panose="020B0503020204020204" charset="-122"/>
                        <a:ea typeface="微软雅黑" panose="020B0503020204020204" charset="-122"/>
                      </a:endParaRPr>
                    </a:p>
                  </a:txBody>
                  <a:tcPr marT="36000" marB="36000">
                    <a:lnL w="6350" cap="flat" cmpd="sng" algn="ctr">
                      <a:solidFill>
                        <a:schemeClr val="bg1">
                          <a:lumMod val="75000"/>
                        </a:schemeClr>
                      </a:solidFill>
                      <a:prstDash val="sysDash"/>
                      <a:round/>
                      <a:headEnd type="none" w="med" len="med"/>
                      <a:tailEnd type="none" w="med" len="med"/>
                    </a:lnL>
                    <a:lnR w="6350" cap="flat" cmpd="sng" algn="ctr">
                      <a:solidFill>
                        <a:schemeClr val="bg1">
                          <a:lumMod val="75000"/>
                        </a:schemeClr>
                      </a:solidFill>
                      <a:prstDash val="sysDash"/>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tcPr>
                </a:tc>
                <a:tc gridSpan="2">
                  <a:txBody>
                    <a:bodyPr/>
                    <a:lstStyle/>
                    <a:p>
                      <a:pPr algn="ctr"/>
                      <a:r>
                        <a:rPr lang="zh-CN" altLang="en-US" sz="1000" b="1" dirty="0">
                          <a:latin typeface="微软雅黑" panose="020B0503020204020204" charset="-122"/>
                          <a:ea typeface="微软雅黑" panose="020B0503020204020204" charset="-122"/>
                        </a:rPr>
                        <a:t>＜</a:t>
                      </a:r>
                      <a:r>
                        <a:rPr lang="en-US" altLang="zh-CN" sz="1000" b="1" dirty="0">
                          <a:latin typeface="微软雅黑" panose="020B0503020204020204" charset="-122"/>
                          <a:ea typeface="微软雅黑" panose="020B0503020204020204" charset="-122"/>
                        </a:rPr>
                        <a:t>0.0001</a:t>
                      </a:r>
                      <a:endParaRPr lang="zh-CN" altLang="en-US" sz="1000" b="1" dirty="0">
                        <a:latin typeface="微软雅黑" panose="020B0503020204020204" charset="-122"/>
                        <a:ea typeface="微软雅黑" panose="020B0503020204020204" charset="-122"/>
                      </a:endParaRPr>
                    </a:p>
                  </a:txBody>
                  <a:tcPr marT="36000" marB="36000">
                    <a:lnL w="6350" cap="flat" cmpd="sng" algn="ctr">
                      <a:solidFill>
                        <a:schemeClr val="bg1">
                          <a:lumMod val="75000"/>
                        </a:schemeClr>
                      </a:solidFill>
                      <a:prstDash val="sysDash"/>
                      <a:round/>
                      <a:headEnd type="none" w="med" len="med"/>
                      <a:tailEnd type="none" w="med" len="med"/>
                    </a:lnL>
                    <a:lnR w="6350" cap="flat" cmpd="sng" algn="ctr">
                      <a:solidFill>
                        <a:schemeClr val="bg1">
                          <a:lumMod val="75000"/>
                        </a:schemeClr>
                      </a:solidFill>
                      <a:prstDash val="sysDash"/>
                      <a:round/>
                      <a:headEnd type="none" w="med" len="med"/>
                      <a:tailEnd type="none" w="med" len="med"/>
                    </a:lnR>
                    <a:lnT w="6350" cap="flat" cmpd="sng" algn="ctr">
                      <a:solidFill>
                        <a:schemeClr val="bg1">
                          <a:lumMod val="75000"/>
                        </a:schemeClr>
                      </a:solidFill>
                      <a:prstDash val="sysDash"/>
                      <a:round/>
                      <a:headEnd type="none" w="med" len="med"/>
                      <a:tailEnd type="none" w="med" len="med"/>
                    </a:lnT>
                    <a:lnB w="6350" cap="flat" cmpd="sng" algn="ctr">
                      <a:solidFill>
                        <a:schemeClr val="bg1">
                          <a:lumMod val="75000"/>
                        </a:schemeClr>
                      </a:solidFill>
                      <a:prstDash val="sysDash"/>
                      <a:round/>
                      <a:headEnd type="none" w="med" len="med"/>
                      <a:tailEnd type="none" w="med" len="med"/>
                    </a:lnB>
                  </a:tcPr>
                </a:tc>
                <a:tc hMerge="1">
                  <a:tcPr marT="36000" marB="36000"/>
                </a:tc>
              </a:tr>
            </a:tbl>
          </a:graphicData>
        </a:graphic>
      </p:graphicFrame>
      <p:sp>
        <p:nvSpPr>
          <p:cNvPr id="101" name="文本框 100"/>
          <p:cNvSpPr txBox="1"/>
          <p:nvPr/>
        </p:nvSpPr>
        <p:spPr>
          <a:xfrm>
            <a:off x="241411" y="205005"/>
            <a:ext cx="11796761" cy="461665"/>
          </a:xfrm>
          <a:prstGeom prst="rect">
            <a:avLst/>
          </a:prstGeom>
          <a:noFill/>
        </p:spPr>
        <p:txBody>
          <a:bodyPr wrap="square" rtlCol="0">
            <a:spAutoFit/>
          </a:bodyPr>
          <a:lstStyle/>
          <a:p>
            <a:r>
              <a:rPr lang="en-US" altLang="zh-CN" sz="2400" b="1" dirty="0">
                <a:solidFill>
                  <a:schemeClr val="tx1">
                    <a:lumMod val="75000"/>
                    <a:lumOff val="25000"/>
                  </a:schemeClr>
                </a:solidFill>
                <a:latin typeface="+mn-ea"/>
                <a:sym typeface="Arial" panose="020B0604020202020204" pitchFamily="34" charset="0"/>
              </a:rPr>
              <a:t>CHOICE-01</a:t>
            </a:r>
            <a:r>
              <a:rPr lang="zh-CN" altLang="en-US" sz="2400" b="1" dirty="0">
                <a:solidFill>
                  <a:schemeClr val="tx1">
                    <a:lumMod val="75000"/>
                    <a:lumOff val="25000"/>
                  </a:schemeClr>
                </a:solidFill>
                <a:latin typeface="+mn-ea"/>
                <a:sym typeface="Arial" panose="020B0604020202020204" pitchFamily="34" charset="0"/>
              </a:rPr>
              <a:t>研究</a:t>
            </a:r>
            <a:r>
              <a:rPr lang="en-US" altLang="zh-CN" sz="2400" b="1" dirty="0">
                <a:solidFill>
                  <a:schemeClr val="tx1">
                    <a:lumMod val="75000"/>
                    <a:lumOff val="25000"/>
                  </a:schemeClr>
                </a:solidFill>
                <a:latin typeface="+mn-ea"/>
                <a:sym typeface="Arial" panose="020B0604020202020204" pitchFamily="34" charset="0"/>
              </a:rPr>
              <a:t>-</a:t>
            </a:r>
            <a:r>
              <a:rPr lang="en-US" altLang="zh-CN" sz="2400" b="1" dirty="0">
                <a:solidFill>
                  <a:srgbClr val="1F578A"/>
                </a:solidFill>
                <a:latin typeface="微软雅黑" panose="020B0503020204020204" charset="-122"/>
                <a:ea typeface="微软雅黑" panose="020B0503020204020204" charset="-122"/>
              </a:rPr>
              <a:t>PFS</a:t>
            </a:r>
            <a:endParaRPr lang="en-US" altLang="zh-CN" sz="2400" b="1" dirty="0">
              <a:solidFill>
                <a:schemeClr val="tx1">
                  <a:lumMod val="75000"/>
                  <a:lumOff val="25000"/>
                </a:schemeClr>
              </a:solidFill>
              <a:latin typeface="+mn-ea"/>
              <a:sym typeface="Arial" panose="020B0604020202020204" pitchFamily="34" charset="0"/>
            </a:endParaRPr>
          </a:p>
        </p:txBody>
      </p:sp>
      <p:sp>
        <p:nvSpPr>
          <p:cNvPr id="102" name="标题 1"/>
          <p:cNvSpPr txBox="1"/>
          <p:nvPr/>
        </p:nvSpPr>
        <p:spPr>
          <a:xfrm>
            <a:off x="241410" y="763401"/>
            <a:ext cx="11796747" cy="432411"/>
          </a:xfr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r>
              <a:rPr lang="en-US" altLang="zh-CN" sz="1800" b="1" dirty="0">
                <a:solidFill>
                  <a:srgbClr val="1F578A"/>
                </a:solidFill>
                <a:latin typeface="微软雅黑" panose="020B0503020204020204" charset="-122"/>
                <a:ea typeface="微软雅黑" panose="020B0503020204020204" charset="-122"/>
              </a:rPr>
              <a:t>ITT</a:t>
            </a:r>
            <a:r>
              <a:rPr lang="zh-CN" altLang="en-US" sz="1800" b="1" dirty="0">
                <a:solidFill>
                  <a:srgbClr val="1F578A"/>
                </a:solidFill>
                <a:latin typeface="微软雅黑" panose="020B0503020204020204" charset="-122"/>
                <a:ea typeface="微软雅黑" panose="020B0503020204020204" charset="-122"/>
              </a:rPr>
              <a:t>人群</a:t>
            </a:r>
            <a:r>
              <a:rPr lang="en-US" altLang="zh-CN" sz="1800" b="1" dirty="0">
                <a:solidFill>
                  <a:srgbClr val="1F578A"/>
                </a:solidFill>
                <a:latin typeface="微软雅黑" panose="020B0503020204020204" charset="-122"/>
                <a:ea typeface="微软雅黑" panose="020B0503020204020204" charset="-122"/>
              </a:rPr>
              <a:t>PFS</a:t>
            </a:r>
            <a:r>
              <a:rPr lang="zh-CN" altLang="en-US" sz="1800" b="1" dirty="0">
                <a:solidFill>
                  <a:srgbClr val="1F578A"/>
                </a:solidFill>
                <a:latin typeface="微软雅黑" panose="020B0503020204020204" charset="-122"/>
                <a:ea typeface="微软雅黑" panose="020B0503020204020204" charset="-122"/>
              </a:rPr>
              <a:t>最终分析： 中位</a:t>
            </a:r>
            <a:r>
              <a:rPr lang="en-US" altLang="zh-CN" sz="1800" b="1" dirty="0">
                <a:solidFill>
                  <a:srgbClr val="1F578A"/>
                </a:solidFill>
                <a:latin typeface="微软雅黑" panose="020B0503020204020204" charset="-122"/>
                <a:ea typeface="微软雅黑" panose="020B0503020204020204" charset="-122"/>
              </a:rPr>
              <a:t>PFS</a:t>
            </a:r>
            <a:r>
              <a:rPr lang="en-US" altLang="zh-CN" sz="1800" b="1" dirty="0">
                <a:solidFill>
                  <a:srgbClr val="C00000"/>
                </a:solidFill>
                <a:latin typeface="微软雅黑" panose="020B0503020204020204" charset="-122"/>
                <a:ea typeface="微软雅黑" panose="020B0503020204020204" charset="-122"/>
              </a:rPr>
              <a:t>8.4</a:t>
            </a:r>
            <a:r>
              <a:rPr lang="zh-CN" altLang="en-US" sz="1800" b="1" dirty="0">
                <a:solidFill>
                  <a:srgbClr val="C00000"/>
                </a:solidFill>
                <a:latin typeface="微软雅黑" panose="020B0503020204020204" charset="-122"/>
                <a:ea typeface="微软雅黑" panose="020B0503020204020204" charset="-122"/>
              </a:rPr>
              <a:t>月 </a:t>
            </a:r>
            <a:r>
              <a:rPr lang="en-US" altLang="zh-CN" sz="1800" b="1" dirty="0">
                <a:solidFill>
                  <a:srgbClr val="C00000"/>
                </a:solidFill>
                <a:latin typeface="微软雅黑" panose="020B0503020204020204" charset="-122"/>
                <a:ea typeface="微软雅黑" panose="020B0503020204020204" charset="-122"/>
              </a:rPr>
              <a:t>vs</a:t>
            </a:r>
            <a:r>
              <a:rPr lang="zh-CN" altLang="en-US" sz="1800" b="1" dirty="0">
                <a:solidFill>
                  <a:srgbClr val="C00000"/>
                </a:solidFill>
                <a:latin typeface="微软雅黑" panose="020B0503020204020204" charset="-122"/>
                <a:ea typeface="微软雅黑" panose="020B0503020204020204" charset="-122"/>
              </a:rPr>
              <a:t> </a:t>
            </a:r>
            <a:r>
              <a:rPr lang="en-US" altLang="zh-CN" sz="1800" b="1" dirty="0">
                <a:solidFill>
                  <a:srgbClr val="C00000"/>
                </a:solidFill>
                <a:latin typeface="微软雅黑" panose="020B0503020204020204" charset="-122"/>
                <a:ea typeface="微软雅黑" panose="020B0503020204020204" charset="-122"/>
              </a:rPr>
              <a:t>5.6</a:t>
            </a:r>
            <a:r>
              <a:rPr lang="zh-CN" altLang="en-US" sz="1800" b="1" dirty="0">
                <a:solidFill>
                  <a:srgbClr val="C00000"/>
                </a:solidFill>
                <a:latin typeface="微软雅黑" panose="020B0503020204020204" charset="-122"/>
                <a:ea typeface="微软雅黑" panose="020B0503020204020204" charset="-122"/>
              </a:rPr>
              <a:t>月</a:t>
            </a:r>
            <a:r>
              <a:rPr lang="zh-CN" altLang="en-US" sz="1800" b="1" dirty="0">
                <a:solidFill>
                  <a:srgbClr val="1F578A"/>
                </a:solidFill>
                <a:latin typeface="微软雅黑" panose="020B0503020204020204" charset="-122"/>
                <a:ea typeface="微软雅黑" panose="020B0503020204020204" charset="-122"/>
              </a:rPr>
              <a:t>，降低疾病进展风险高达</a:t>
            </a:r>
            <a:r>
              <a:rPr lang="en-US" altLang="zh-CN" sz="1800" b="1" dirty="0">
                <a:solidFill>
                  <a:srgbClr val="C00000"/>
                </a:solidFill>
                <a:latin typeface="微软雅黑" panose="020B0503020204020204" charset="-122"/>
                <a:ea typeface="微软雅黑" panose="020B0503020204020204" charset="-122"/>
              </a:rPr>
              <a:t>51%</a:t>
            </a:r>
            <a:r>
              <a:rPr lang="zh-CN" altLang="en-US" sz="1800" b="1" dirty="0">
                <a:solidFill>
                  <a:srgbClr val="1F578A"/>
                </a:solidFill>
                <a:latin typeface="微软雅黑" panose="020B0503020204020204" charset="-122"/>
                <a:ea typeface="微软雅黑" panose="020B0503020204020204" charset="-122"/>
              </a:rPr>
              <a:t>；</a:t>
            </a:r>
            <a:r>
              <a:rPr lang="en-US" altLang="zh-CN" sz="1800" b="1" dirty="0">
                <a:solidFill>
                  <a:srgbClr val="1F578A"/>
                </a:solidFill>
                <a:latin typeface="微软雅黑" panose="020B0503020204020204" charset="-122"/>
                <a:ea typeface="微软雅黑" panose="020B0503020204020204" charset="-122"/>
              </a:rPr>
              <a:t>1</a:t>
            </a:r>
            <a:r>
              <a:rPr lang="zh-CN" altLang="en-US" sz="1800" b="1" dirty="0">
                <a:solidFill>
                  <a:srgbClr val="1F578A"/>
                </a:solidFill>
                <a:latin typeface="微软雅黑" panose="020B0503020204020204" charset="-122"/>
                <a:ea typeface="微软雅黑" panose="020B0503020204020204" charset="-122"/>
              </a:rPr>
              <a:t>年</a:t>
            </a:r>
            <a:r>
              <a:rPr lang="en-US" altLang="zh-CN" sz="1800" b="1" dirty="0">
                <a:solidFill>
                  <a:srgbClr val="1F578A"/>
                </a:solidFill>
                <a:latin typeface="微软雅黑" panose="020B0503020204020204" charset="-122"/>
                <a:ea typeface="微软雅黑" panose="020B0503020204020204" charset="-122"/>
              </a:rPr>
              <a:t>PFS</a:t>
            </a:r>
            <a:r>
              <a:rPr lang="zh-CN" altLang="en-US" sz="1800" b="1" dirty="0">
                <a:solidFill>
                  <a:srgbClr val="1F578A"/>
                </a:solidFill>
                <a:latin typeface="微软雅黑" panose="020B0503020204020204" charset="-122"/>
                <a:ea typeface="微软雅黑" panose="020B0503020204020204" charset="-122"/>
              </a:rPr>
              <a:t>率是对照组的</a:t>
            </a:r>
            <a:r>
              <a:rPr lang="en-US" altLang="zh-CN" sz="1800" b="1" dirty="0">
                <a:solidFill>
                  <a:srgbClr val="C00000"/>
                </a:solidFill>
                <a:latin typeface="微软雅黑" panose="020B0503020204020204" charset="-122"/>
                <a:ea typeface="微软雅黑" panose="020B0503020204020204" charset="-122"/>
              </a:rPr>
              <a:t>2</a:t>
            </a:r>
            <a:r>
              <a:rPr lang="zh-CN" altLang="en-US" sz="1800" b="1" dirty="0">
                <a:solidFill>
                  <a:srgbClr val="C00000"/>
                </a:solidFill>
                <a:latin typeface="微软雅黑" panose="020B0503020204020204" charset="-122"/>
                <a:ea typeface="微软雅黑" panose="020B0503020204020204" charset="-122"/>
              </a:rPr>
              <a:t>倍</a:t>
            </a:r>
            <a:endParaRPr lang="zh-CN" altLang="en-US" sz="1800" b="1" dirty="0">
              <a:solidFill>
                <a:srgbClr val="C00000"/>
              </a:solidFill>
              <a:latin typeface="微软雅黑" panose="020B0503020204020204" charset="-122"/>
              <a:ea typeface="微软雅黑" panose="020B0503020204020204" charset="-122"/>
            </a:endParaRPr>
          </a:p>
        </p:txBody>
      </p:sp>
      <p:grpSp>
        <p:nvGrpSpPr>
          <p:cNvPr id="120" name="组合 119"/>
          <p:cNvGrpSpPr/>
          <p:nvPr/>
        </p:nvGrpSpPr>
        <p:grpSpPr>
          <a:xfrm>
            <a:off x="9759585" y="4245856"/>
            <a:ext cx="2139092" cy="973630"/>
            <a:chOff x="7388232" y="4000500"/>
            <a:chExt cx="2139092" cy="973630"/>
          </a:xfrm>
        </p:grpSpPr>
        <p:sp>
          <p:nvSpPr>
            <p:cNvPr id="117" name="下箭头 116"/>
            <p:cNvSpPr/>
            <p:nvPr/>
          </p:nvSpPr>
          <p:spPr>
            <a:xfrm>
              <a:off x="7388232" y="4000500"/>
              <a:ext cx="834390" cy="973630"/>
            </a:xfrm>
            <a:prstGeom prst="downArrow">
              <a:avLst/>
            </a:prstGeom>
            <a:solidFill>
              <a:srgbClr val="C00000"/>
            </a:solidFill>
            <a:ln>
              <a:solidFill>
                <a:schemeClr val="tx1">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8" name="文本框 117"/>
            <p:cNvSpPr txBox="1"/>
            <p:nvPr/>
          </p:nvSpPr>
          <p:spPr>
            <a:xfrm>
              <a:off x="8103870" y="4338595"/>
              <a:ext cx="1165860" cy="584775"/>
            </a:xfrm>
            <a:prstGeom prst="rect">
              <a:avLst/>
            </a:prstGeom>
            <a:noFill/>
          </p:spPr>
          <p:txBody>
            <a:bodyPr wrap="square" rtlCol="0">
              <a:spAutoFit/>
            </a:bodyPr>
            <a:lstStyle/>
            <a:p>
              <a:pPr algn="ctr"/>
              <a:r>
                <a:rPr kumimoji="1" lang="en-US" altLang="zh-CN" sz="3200" b="1" dirty="0">
                  <a:solidFill>
                    <a:srgbClr val="C00000"/>
                  </a:solidFill>
                  <a:latin typeface="Arial" panose="020B0604020202020204" pitchFamily="34" charset="0"/>
                  <a:cs typeface="Arial" panose="020B0604020202020204" pitchFamily="34" charset="0"/>
                </a:rPr>
                <a:t>51%</a:t>
              </a:r>
              <a:endParaRPr kumimoji="1" lang="zh-CN" altLang="en-US" sz="3200" b="1" dirty="0">
                <a:solidFill>
                  <a:srgbClr val="C00000"/>
                </a:solidFill>
                <a:latin typeface="Arial" panose="020B0604020202020204" pitchFamily="34" charset="0"/>
                <a:cs typeface="Arial" panose="020B0604020202020204" pitchFamily="34" charset="0"/>
              </a:endParaRPr>
            </a:p>
          </p:txBody>
        </p:sp>
        <p:sp>
          <p:nvSpPr>
            <p:cNvPr id="119" name="文本框 118"/>
            <p:cNvSpPr txBox="1"/>
            <p:nvPr/>
          </p:nvSpPr>
          <p:spPr>
            <a:xfrm>
              <a:off x="7912196" y="4030818"/>
              <a:ext cx="1615128" cy="338554"/>
            </a:xfrm>
            <a:prstGeom prst="rect">
              <a:avLst/>
            </a:prstGeom>
            <a:noFill/>
          </p:spPr>
          <p:txBody>
            <a:bodyPr wrap="square" rtlCol="0">
              <a:spAutoFit/>
            </a:bodyPr>
            <a:lstStyle/>
            <a:p>
              <a:pPr algn="ctr"/>
              <a:r>
                <a:rPr lang="zh-CN" altLang="en-US" sz="1600" b="1" dirty="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rPr>
                <a:t>疾病进展风险</a:t>
              </a:r>
              <a:endParaRPr lang="zh-CN" altLang="en-US" sz="1600" b="1" dirty="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endParaRPr>
            </a:p>
          </p:txBody>
        </p:sp>
      </p:grpSp>
      <p:sp>
        <p:nvSpPr>
          <p:cNvPr id="121" name="文本框 120"/>
          <p:cNvSpPr txBox="1"/>
          <p:nvPr/>
        </p:nvSpPr>
        <p:spPr>
          <a:xfrm>
            <a:off x="9797446" y="5783391"/>
            <a:ext cx="2240726" cy="436866"/>
          </a:xfrm>
          <a:prstGeom prst="rect">
            <a:avLst/>
          </a:prstGeom>
          <a:noFill/>
        </p:spPr>
        <p:txBody>
          <a:bodyPr wrap="square" rtlCol="0" anchor="ctr">
            <a:noAutofit/>
          </a:bodyPr>
          <a:lstStyle/>
          <a:p>
            <a:r>
              <a:rPr lang="en-US" altLang="zh-CN" sz="1000" dirty="0">
                <a:solidFill>
                  <a:schemeClr val="tx1">
                    <a:lumMod val="90000"/>
                    <a:lumOff val="10000"/>
                  </a:schemeClr>
                </a:solidFill>
                <a:latin typeface="Arial" panose="020B0604020202020204"/>
              </a:rPr>
              <a:t>Data cut-off date: October 31, 2021</a:t>
            </a:r>
            <a:endParaRPr lang="en-US" altLang="zh-CN" sz="1000" dirty="0">
              <a:solidFill>
                <a:schemeClr val="tx1">
                  <a:lumMod val="90000"/>
                  <a:lumOff val="10000"/>
                </a:schemeClr>
              </a:solidFill>
              <a:latin typeface="Arial" panose="020B0604020202020204"/>
            </a:endParaRPr>
          </a:p>
        </p:txBody>
      </p:sp>
      <p:grpSp>
        <p:nvGrpSpPr>
          <p:cNvPr id="12" name="组合 11"/>
          <p:cNvGrpSpPr/>
          <p:nvPr/>
        </p:nvGrpSpPr>
        <p:grpSpPr>
          <a:xfrm>
            <a:off x="372559" y="2138765"/>
            <a:ext cx="6531161" cy="3830123"/>
            <a:chOff x="287311" y="2048388"/>
            <a:chExt cx="6995339" cy="4102335"/>
          </a:xfrm>
        </p:grpSpPr>
        <p:sp>
          <p:nvSpPr>
            <p:cNvPr id="13" name="TextBox 5"/>
            <p:cNvSpPr txBox="1"/>
            <p:nvPr/>
          </p:nvSpPr>
          <p:spPr>
            <a:xfrm>
              <a:off x="3829479" y="5365892"/>
              <a:ext cx="364202" cy="307777"/>
            </a:xfrm>
            <a:prstGeom prst="rect">
              <a:avLst/>
            </a:prstGeom>
            <a:noFill/>
          </p:spPr>
          <p:txBody>
            <a:bodyPr wrap="none" rtlCol="0" anchor="ctr">
              <a:spAutoFit/>
            </a:bodyPr>
            <a:lstStyle/>
            <a:p>
              <a:pPr algn="ctr"/>
              <a:r>
                <a:rPr lang="zh-CN" altLang="en-US" sz="14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月</a:t>
              </a:r>
              <a:endParaRPr lang="zh-CN" altLang="en-US" sz="14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14" name="矩形 7"/>
            <p:cNvSpPr/>
            <p:nvPr/>
          </p:nvSpPr>
          <p:spPr>
            <a:xfrm rot="16200000">
              <a:off x="-365112" y="3576453"/>
              <a:ext cx="2749694" cy="276999"/>
            </a:xfrm>
            <a:prstGeom prst="rect">
              <a:avLst/>
            </a:prstGeom>
          </p:spPr>
          <p:txBody>
            <a:bodyPr wrap="square" anchor="ctr">
              <a:spAutoFit/>
            </a:bodyPr>
            <a:lstStyle/>
            <a:p>
              <a:pPr algn="ctr"/>
              <a:r>
                <a:rPr lang="en-US" altLang="zh-CN"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PFS (%)</a:t>
              </a:r>
              <a:endParaRPr lang="en-US" altLang="zh-CN"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15" name="TextBox 12"/>
            <p:cNvSpPr txBox="1"/>
            <p:nvPr/>
          </p:nvSpPr>
          <p:spPr>
            <a:xfrm>
              <a:off x="4984686" y="4016843"/>
              <a:ext cx="1505540" cy="276999"/>
            </a:xfrm>
            <a:prstGeom prst="rect">
              <a:avLst/>
            </a:prstGeom>
            <a:noFill/>
          </p:spPr>
          <p:txBody>
            <a:bodyPr wrap="none" rtlCol="0">
              <a:spAutoFit/>
            </a:bodyPr>
            <a:lstStyle/>
            <a:p>
              <a:r>
                <a:rPr lang="zh-CN" altLang="en-US"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特瑞普利单抗</a:t>
              </a:r>
              <a:r>
                <a:rPr lang="en-US" altLang="zh-CN"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a:t>
              </a:r>
              <a:r>
                <a:rPr lang="zh-CN" altLang="en-US"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化疗</a:t>
              </a:r>
              <a:endParaRPr lang="en-US" altLang="zh-CN"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16" name="Rectangle 13"/>
            <p:cNvSpPr/>
            <p:nvPr/>
          </p:nvSpPr>
          <p:spPr>
            <a:xfrm>
              <a:off x="302997" y="5568956"/>
              <a:ext cx="825867" cy="246221"/>
            </a:xfrm>
            <a:prstGeom prst="rect">
              <a:avLst/>
            </a:prstGeom>
          </p:spPr>
          <p:txBody>
            <a:bodyPr wrap="none">
              <a:spAutoFit/>
            </a:bodyPr>
            <a:lstStyle/>
            <a:p>
              <a:r>
                <a:rPr lang="zh-CN" altLang="en-US" sz="1000" b="1"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风险患者数</a:t>
              </a:r>
              <a:endParaRPr lang="en-US" sz="1000" dirty="0">
                <a:latin typeface="Arial" panose="020B0604020202020204" pitchFamily="34" charset="0"/>
                <a:ea typeface="微软雅黑" panose="020B0503020204020204" charset="-122"/>
                <a:sym typeface="Arial" panose="020B0604020202020204" pitchFamily="34" charset="0"/>
              </a:endParaRPr>
            </a:p>
          </p:txBody>
        </p:sp>
        <p:sp>
          <p:nvSpPr>
            <p:cNvPr id="17" name="TextBox 14"/>
            <p:cNvSpPr txBox="1"/>
            <p:nvPr/>
          </p:nvSpPr>
          <p:spPr>
            <a:xfrm>
              <a:off x="287311" y="5750613"/>
              <a:ext cx="6995339" cy="400110"/>
            </a:xfrm>
            <a:prstGeom prst="rect">
              <a:avLst/>
            </a:prstGeom>
            <a:noFill/>
          </p:spPr>
          <p:txBody>
            <a:bodyPr wrap="square" rtlCol="0">
              <a:spAutoFit/>
            </a:bodyPr>
            <a:lstStyle/>
            <a:p>
              <a:r>
                <a:rPr lang="zh-CN" altLang="en-US"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特瑞普利单抗</a:t>
              </a:r>
              <a:r>
                <a:rPr lang="en-US" altLang="zh-CN"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a:t>
              </a:r>
              <a:r>
                <a:rPr lang="zh-CN" altLang="en-US"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化疗</a:t>
              </a:r>
              <a:r>
                <a:rPr lang="en-US" altLang="zh-CN"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   309                    175                      90                       37                        5                         0</a:t>
              </a:r>
              <a:endParaRPr lang="en-US" altLang="zh-CN"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a:p>
              <a:r>
                <a:rPr lang="zh-CN" altLang="en-US"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安慰剂</a:t>
              </a:r>
              <a:r>
                <a:rPr lang="en-US" altLang="zh-CN"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a:t>
              </a:r>
              <a:r>
                <a:rPr lang="zh-CN" altLang="en-US"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化疗</a:t>
              </a:r>
              <a:r>
                <a:rPr lang="en-US" altLang="zh-CN"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              156                     61                       23                        4                         0                         0</a:t>
              </a:r>
              <a:endParaRPr lang="zh-CN" altLang="en-US"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18" name="TextBox 18"/>
            <p:cNvSpPr txBox="1"/>
            <p:nvPr/>
          </p:nvSpPr>
          <p:spPr>
            <a:xfrm>
              <a:off x="4971930" y="4826646"/>
              <a:ext cx="1043876" cy="276999"/>
            </a:xfrm>
            <a:prstGeom prst="rect">
              <a:avLst/>
            </a:prstGeom>
            <a:noFill/>
          </p:spPr>
          <p:txBody>
            <a:bodyPr wrap="none" rtlCol="0">
              <a:spAutoFit/>
            </a:bodyPr>
            <a:lstStyle/>
            <a:p>
              <a:r>
                <a:rPr lang="zh-CN" altLang="en-US"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安慰剂</a:t>
              </a:r>
              <a:r>
                <a:rPr lang="en-US" altLang="zh-CN"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a:t>
              </a:r>
              <a:r>
                <a:rPr lang="zh-CN" altLang="en-US"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化疗</a:t>
              </a:r>
              <a:endParaRPr lang="en-US" altLang="zh-CN"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cxnSp>
          <p:nvCxnSpPr>
            <p:cNvPr id="19" name="Straight Connector 19"/>
            <p:cNvCxnSpPr/>
            <p:nvPr/>
          </p:nvCxnSpPr>
          <p:spPr>
            <a:xfrm>
              <a:off x="3646215" y="2087514"/>
              <a:ext cx="0" cy="3108960"/>
            </a:xfrm>
            <a:prstGeom prst="line">
              <a:avLst/>
            </a:prstGeom>
            <a:ln w="19050">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20" name="TextBox 20"/>
            <p:cNvSpPr txBox="1"/>
            <p:nvPr/>
          </p:nvSpPr>
          <p:spPr>
            <a:xfrm>
              <a:off x="3639624" y="2077810"/>
              <a:ext cx="619080" cy="276999"/>
            </a:xfrm>
            <a:prstGeom prst="rect">
              <a:avLst/>
            </a:prstGeom>
            <a:noFill/>
          </p:spPr>
          <p:txBody>
            <a:bodyPr wrap="none">
              <a:spAutoFit/>
            </a:bodyPr>
            <a:lstStyle/>
            <a:p>
              <a:r>
                <a:rPr lang="en-US" altLang="zh-CN" sz="1200" dirty="0">
                  <a:solidFill>
                    <a:srgbClr val="4472C4"/>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36.7%</a:t>
              </a:r>
              <a:endParaRPr lang="en-US" sz="1200" dirty="0">
                <a:solidFill>
                  <a:srgbClr val="4472C4"/>
                </a:solidFill>
                <a:latin typeface="Arial" panose="020B0604020202020204" pitchFamily="34" charset="0"/>
                <a:ea typeface="微软雅黑" panose="020B0503020204020204" charset="-122"/>
                <a:sym typeface="Arial" panose="020B0604020202020204" pitchFamily="34" charset="0"/>
              </a:endParaRPr>
            </a:p>
          </p:txBody>
        </p:sp>
        <p:sp>
          <p:nvSpPr>
            <p:cNvPr id="21" name="TextBox 21"/>
            <p:cNvSpPr txBox="1"/>
            <p:nvPr/>
          </p:nvSpPr>
          <p:spPr>
            <a:xfrm>
              <a:off x="3637337" y="2479212"/>
              <a:ext cx="619080" cy="276999"/>
            </a:xfrm>
            <a:prstGeom prst="rect">
              <a:avLst/>
            </a:prstGeom>
            <a:noFill/>
          </p:spPr>
          <p:txBody>
            <a:bodyPr wrap="none">
              <a:spAutoFit/>
            </a:bodyPr>
            <a:lstStyle/>
            <a:p>
              <a:r>
                <a:rPr lang="en-US" altLang="zh-CN" sz="1200" dirty="0">
                  <a:solidFill>
                    <a:srgbClr val="4EA74F"/>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17.2%</a:t>
              </a:r>
              <a:endParaRPr lang="en-US" sz="1200" dirty="0">
                <a:solidFill>
                  <a:srgbClr val="4EA74F"/>
                </a:solidFill>
                <a:latin typeface="Arial" panose="020B0604020202020204" pitchFamily="34" charset="0"/>
                <a:ea typeface="微软雅黑" panose="020B0503020204020204" charset="-122"/>
                <a:sym typeface="Arial" panose="020B0604020202020204" pitchFamily="34" charset="0"/>
              </a:endParaRPr>
            </a:p>
          </p:txBody>
        </p:sp>
        <p:cxnSp>
          <p:nvCxnSpPr>
            <p:cNvPr id="22" name="直接连接符 9"/>
            <p:cNvCxnSpPr/>
            <p:nvPr/>
          </p:nvCxnSpPr>
          <p:spPr>
            <a:xfrm>
              <a:off x="1770318" y="2074232"/>
              <a:ext cx="0" cy="314325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接连接符 29"/>
            <p:cNvCxnSpPr/>
            <p:nvPr/>
          </p:nvCxnSpPr>
          <p:spPr>
            <a:xfrm>
              <a:off x="1694180" y="5130803"/>
              <a:ext cx="489712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直接连接符 31"/>
            <p:cNvCxnSpPr/>
            <p:nvPr/>
          </p:nvCxnSpPr>
          <p:spPr>
            <a:xfrm>
              <a:off x="1694180" y="4836096"/>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接连接符 35"/>
            <p:cNvCxnSpPr/>
            <p:nvPr/>
          </p:nvCxnSpPr>
          <p:spPr>
            <a:xfrm>
              <a:off x="1694180" y="4541393"/>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接连接符 36"/>
            <p:cNvCxnSpPr/>
            <p:nvPr/>
          </p:nvCxnSpPr>
          <p:spPr>
            <a:xfrm>
              <a:off x="1694180" y="4246690"/>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接连接符 37"/>
            <p:cNvCxnSpPr/>
            <p:nvPr/>
          </p:nvCxnSpPr>
          <p:spPr>
            <a:xfrm>
              <a:off x="1694180" y="3951987"/>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接连接符 38"/>
            <p:cNvCxnSpPr/>
            <p:nvPr/>
          </p:nvCxnSpPr>
          <p:spPr>
            <a:xfrm>
              <a:off x="1694180" y="3657284"/>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接连接符 39"/>
            <p:cNvCxnSpPr/>
            <p:nvPr/>
          </p:nvCxnSpPr>
          <p:spPr>
            <a:xfrm>
              <a:off x="1694180" y="3362581"/>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接连接符 40"/>
            <p:cNvCxnSpPr/>
            <p:nvPr/>
          </p:nvCxnSpPr>
          <p:spPr>
            <a:xfrm>
              <a:off x="1694180" y="3067878"/>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接连接符 41"/>
            <p:cNvCxnSpPr/>
            <p:nvPr/>
          </p:nvCxnSpPr>
          <p:spPr>
            <a:xfrm>
              <a:off x="1694180" y="2773175"/>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接连接符 42"/>
            <p:cNvCxnSpPr/>
            <p:nvPr/>
          </p:nvCxnSpPr>
          <p:spPr>
            <a:xfrm>
              <a:off x="1694180" y="2478472"/>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直接连接符 43"/>
            <p:cNvCxnSpPr/>
            <p:nvPr/>
          </p:nvCxnSpPr>
          <p:spPr>
            <a:xfrm>
              <a:off x="1694180" y="2183769"/>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文本框 33"/>
            <p:cNvSpPr txBox="1"/>
            <p:nvPr/>
          </p:nvSpPr>
          <p:spPr>
            <a:xfrm>
              <a:off x="1241681" y="2048388"/>
              <a:ext cx="439544" cy="276999"/>
            </a:xfrm>
            <a:prstGeom prst="rect">
              <a:avLst/>
            </a:prstGeom>
            <a:noFill/>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100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35" name="文本框 34"/>
            <p:cNvSpPr txBox="1"/>
            <p:nvPr/>
          </p:nvSpPr>
          <p:spPr>
            <a:xfrm>
              <a:off x="1326641" y="2343134"/>
              <a:ext cx="354584" cy="276999"/>
            </a:xfrm>
            <a:prstGeom prst="rect">
              <a:avLst/>
            </a:prstGeom>
            <a:noFill/>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90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36" name="文本框 35"/>
            <p:cNvSpPr txBox="1"/>
            <p:nvPr/>
          </p:nvSpPr>
          <p:spPr>
            <a:xfrm>
              <a:off x="1326641" y="2637880"/>
              <a:ext cx="354584" cy="276999"/>
            </a:xfrm>
            <a:prstGeom prst="rect">
              <a:avLst/>
            </a:prstGeom>
            <a:noFill/>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80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37" name="文本框 36"/>
            <p:cNvSpPr txBox="1"/>
            <p:nvPr/>
          </p:nvSpPr>
          <p:spPr>
            <a:xfrm>
              <a:off x="1326641" y="2932626"/>
              <a:ext cx="354584" cy="276999"/>
            </a:xfrm>
            <a:prstGeom prst="rect">
              <a:avLst/>
            </a:prstGeom>
            <a:noFill/>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70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38" name="文本框 37"/>
            <p:cNvSpPr txBox="1"/>
            <p:nvPr/>
          </p:nvSpPr>
          <p:spPr>
            <a:xfrm>
              <a:off x="1326641" y="3227372"/>
              <a:ext cx="354584" cy="276999"/>
            </a:xfrm>
            <a:prstGeom prst="rect">
              <a:avLst/>
            </a:prstGeom>
            <a:noFill/>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60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39" name="文本框 38"/>
            <p:cNvSpPr txBox="1"/>
            <p:nvPr/>
          </p:nvSpPr>
          <p:spPr>
            <a:xfrm>
              <a:off x="1326641" y="3522118"/>
              <a:ext cx="354584" cy="276999"/>
            </a:xfrm>
            <a:prstGeom prst="rect">
              <a:avLst/>
            </a:prstGeom>
            <a:noFill/>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50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40" name="文本框 39"/>
            <p:cNvSpPr txBox="1"/>
            <p:nvPr/>
          </p:nvSpPr>
          <p:spPr>
            <a:xfrm>
              <a:off x="1326641" y="3816864"/>
              <a:ext cx="354584" cy="276999"/>
            </a:xfrm>
            <a:prstGeom prst="rect">
              <a:avLst/>
            </a:prstGeom>
            <a:noFill/>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40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41" name="文本框 40"/>
            <p:cNvSpPr txBox="1"/>
            <p:nvPr/>
          </p:nvSpPr>
          <p:spPr>
            <a:xfrm>
              <a:off x="1326641" y="4111610"/>
              <a:ext cx="354584" cy="276999"/>
            </a:xfrm>
            <a:prstGeom prst="rect">
              <a:avLst/>
            </a:prstGeom>
            <a:noFill/>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30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42" name="文本框 41"/>
            <p:cNvSpPr txBox="1"/>
            <p:nvPr/>
          </p:nvSpPr>
          <p:spPr>
            <a:xfrm>
              <a:off x="1326641" y="4406356"/>
              <a:ext cx="354584" cy="276999"/>
            </a:xfrm>
            <a:prstGeom prst="rect">
              <a:avLst/>
            </a:prstGeom>
            <a:noFill/>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20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43" name="文本框 42"/>
            <p:cNvSpPr txBox="1"/>
            <p:nvPr/>
          </p:nvSpPr>
          <p:spPr>
            <a:xfrm>
              <a:off x="1326641" y="4701099"/>
              <a:ext cx="354584" cy="276999"/>
            </a:xfrm>
            <a:prstGeom prst="rect">
              <a:avLst/>
            </a:prstGeom>
            <a:noFill/>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10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44" name="文本框 43"/>
            <p:cNvSpPr txBox="1"/>
            <p:nvPr/>
          </p:nvSpPr>
          <p:spPr>
            <a:xfrm>
              <a:off x="1411599" y="4993731"/>
              <a:ext cx="269626" cy="276999"/>
            </a:xfrm>
            <a:prstGeom prst="rect">
              <a:avLst/>
            </a:prstGeom>
            <a:noFill/>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45" name="文本框 44"/>
            <p:cNvSpPr txBox="1"/>
            <p:nvPr/>
          </p:nvSpPr>
          <p:spPr>
            <a:xfrm>
              <a:off x="1635435" y="5195280"/>
              <a:ext cx="269626" cy="276999"/>
            </a:xfrm>
            <a:prstGeom prst="rect">
              <a:avLst/>
            </a:prstGeom>
            <a:noFill/>
          </p:spPr>
          <p:txBody>
            <a:bodyPr wrap="none" rtlCol="0" anchor="ctr">
              <a:spAutoFit/>
            </a:bodyPr>
            <a:lstStyle/>
            <a:p>
              <a:pPr algn="ctr"/>
              <a:r>
                <a:rPr lang="en-US" altLang="zh-CN" sz="1200" dirty="0">
                  <a:latin typeface="Arial" panose="020B0604020202020204" pitchFamily="34" charset="0"/>
                  <a:ea typeface="微软雅黑" panose="020B0503020204020204" charset="-122"/>
                  <a:sym typeface="Arial" panose="020B0604020202020204" pitchFamily="34" charset="0"/>
                </a:rPr>
                <a:t>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46" name="文本框 45"/>
            <p:cNvSpPr txBox="1"/>
            <p:nvPr/>
          </p:nvSpPr>
          <p:spPr>
            <a:xfrm>
              <a:off x="2574123" y="5195280"/>
              <a:ext cx="269626" cy="276999"/>
            </a:xfrm>
            <a:prstGeom prst="rect">
              <a:avLst/>
            </a:prstGeom>
            <a:noFill/>
          </p:spPr>
          <p:txBody>
            <a:bodyPr wrap="none" rtlCol="0" anchor="ctr">
              <a:spAutoFit/>
            </a:bodyPr>
            <a:lstStyle/>
            <a:p>
              <a:pPr algn="ctr"/>
              <a:r>
                <a:rPr lang="en-US" altLang="zh-CN" sz="1200" dirty="0">
                  <a:latin typeface="Arial" panose="020B0604020202020204" pitchFamily="34" charset="0"/>
                  <a:ea typeface="微软雅黑" panose="020B0503020204020204" charset="-122"/>
                  <a:sym typeface="Arial" panose="020B0604020202020204" pitchFamily="34" charset="0"/>
                </a:rPr>
                <a:t>6</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47" name="文本框 46"/>
            <p:cNvSpPr txBox="1"/>
            <p:nvPr/>
          </p:nvSpPr>
          <p:spPr>
            <a:xfrm>
              <a:off x="3470332" y="5195280"/>
              <a:ext cx="354584" cy="276999"/>
            </a:xfrm>
            <a:prstGeom prst="rect">
              <a:avLst/>
            </a:prstGeom>
            <a:noFill/>
          </p:spPr>
          <p:txBody>
            <a:bodyPr wrap="none" rtlCol="0" anchor="ctr">
              <a:spAutoFit/>
            </a:bodyPr>
            <a:lstStyle/>
            <a:p>
              <a:pPr algn="ctr"/>
              <a:r>
                <a:rPr lang="en-US" altLang="zh-CN" sz="1200" dirty="0">
                  <a:latin typeface="Arial" panose="020B0604020202020204" pitchFamily="34" charset="0"/>
                  <a:ea typeface="微软雅黑" panose="020B0503020204020204" charset="-122"/>
                  <a:sym typeface="Arial" panose="020B0604020202020204" pitchFamily="34" charset="0"/>
                </a:rPr>
                <a:t>12</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48" name="文本框 47"/>
            <p:cNvSpPr txBox="1"/>
            <p:nvPr/>
          </p:nvSpPr>
          <p:spPr>
            <a:xfrm>
              <a:off x="4409020" y="5195280"/>
              <a:ext cx="354584" cy="276999"/>
            </a:xfrm>
            <a:prstGeom prst="rect">
              <a:avLst/>
            </a:prstGeom>
            <a:noFill/>
          </p:spPr>
          <p:txBody>
            <a:bodyPr wrap="none" rtlCol="0" anchor="ctr">
              <a:spAutoFit/>
            </a:bodyPr>
            <a:lstStyle/>
            <a:p>
              <a:pPr algn="ctr"/>
              <a:r>
                <a:rPr lang="en-US" altLang="zh-CN" sz="1200" dirty="0">
                  <a:latin typeface="Arial" panose="020B0604020202020204" pitchFamily="34" charset="0"/>
                  <a:ea typeface="微软雅黑" panose="020B0503020204020204" charset="-122"/>
                  <a:sym typeface="Arial" panose="020B0604020202020204" pitchFamily="34" charset="0"/>
                </a:rPr>
                <a:t>18</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49" name="文本框 48"/>
            <p:cNvSpPr txBox="1"/>
            <p:nvPr/>
          </p:nvSpPr>
          <p:spPr>
            <a:xfrm>
              <a:off x="5347708" y="5195280"/>
              <a:ext cx="354584" cy="276999"/>
            </a:xfrm>
            <a:prstGeom prst="rect">
              <a:avLst/>
            </a:prstGeom>
            <a:noFill/>
          </p:spPr>
          <p:txBody>
            <a:bodyPr wrap="none" rtlCol="0" anchor="ctr">
              <a:spAutoFit/>
            </a:bodyPr>
            <a:lstStyle/>
            <a:p>
              <a:pPr algn="ctr"/>
              <a:r>
                <a:rPr lang="en-US" altLang="zh-CN" sz="1200" dirty="0">
                  <a:latin typeface="Arial" panose="020B0604020202020204" pitchFamily="34" charset="0"/>
                  <a:ea typeface="微软雅黑" panose="020B0503020204020204" charset="-122"/>
                  <a:sym typeface="Arial" panose="020B0604020202020204" pitchFamily="34" charset="0"/>
                </a:rPr>
                <a:t>24</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50" name="文本框 49"/>
            <p:cNvSpPr txBox="1"/>
            <p:nvPr/>
          </p:nvSpPr>
          <p:spPr>
            <a:xfrm>
              <a:off x="6286398" y="5195280"/>
              <a:ext cx="354584" cy="276999"/>
            </a:xfrm>
            <a:prstGeom prst="rect">
              <a:avLst/>
            </a:prstGeom>
            <a:noFill/>
          </p:spPr>
          <p:txBody>
            <a:bodyPr wrap="none" rtlCol="0" anchor="ctr">
              <a:spAutoFit/>
            </a:bodyPr>
            <a:lstStyle/>
            <a:p>
              <a:pPr algn="ctr"/>
              <a:r>
                <a:rPr lang="en-US" altLang="zh-CN" sz="1200" dirty="0">
                  <a:latin typeface="Arial" panose="020B0604020202020204" pitchFamily="34" charset="0"/>
                  <a:ea typeface="微软雅黑" panose="020B0503020204020204" charset="-122"/>
                  <a:sym typeface="Arial" panose="020B0604020202020204" pitchFamily="34" charset="0"/>
                </a:rPr>
                <a:t>30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cxnSp>
          <p:nvCxnSpPr>
            <p:cNvPr id="51" name="直接连接符 65"/>
            <p:cNvCxnSpPr/>
            <p:nvPr/>
          </p:nvCxnSpPr>
          <p:spPr>
            <a:xfrm>
              <a:off x="2708848" y="5138107"/>
              <a:ext cx="0" cy="793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直接连接符 69"/>
            <p:cNvCxnSpPr/>
            <p:nvPr/>
          </p:nvCxnSpPr>
          <p:spPr>
            <a:xfrm>
              <a:off x="3647378" y="5138107"/>
              <a:ext cx="0" cy="793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直接连接符 70"/>
            <p:cNvCxnSpPr/>
            <p:nvPr/>
          </p:nvCxnSpPr>
          <p:spPr>
            <a:xfrm>
              <a:off x="4585908" y="5138107"/>
              <a:ext cx="0" cy="793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直接连接符 71"/>
            <p:cNvCxnSpPr/>
            <p:nvPr/>
          </p:nvCxnSpPr>
          <p:spPr>
            <a:xfrm>
              <a:off x="5524438" y="5138107"/>
              <a:ext cx="0" cy="793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直接连接符 72"/>
            <p:cNvCxnSpPr/>
            <p:nvPr/>
          </p:nvCxnSpPr>
          <p:spPr>
            <a:xfrm>
              <a:off x="6462970" y="5138107"/>
              <a:ext cx="0" cy="793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任意多边形: 形状 74"/>
            <p:cNvSpPr/>
            <p:nvPr/>
          </p:nvSpPr>
          <p:spPr>
            <a:xfrm>
              <a:off x="1756666" y="2174175"/>
              <a:ext cx="3265982" cy="2906281"/>
            </a:xfrm>
            <a:custGeom>
              <a:avLst/>
              <a:gdLst>
                <a:gd name="connsiteX0" fmla="*/ 0 w 3265982"/>
                <a:gd name="connsiteY0" fmla="*/ 0 h 2906281"/>
                <a:gd name="connsiteX1" fmla="*/ 205215 w 3265982"/>
                <a:gd name="connsiteY1" fmla="*/ 0 h 2906281"/>
                <a:gd name="connsiteX2" fmla="*/ 205215 w 3265982"/>
                <a:gd name="connsiteY2" fmla="*/ 18737 h 2906281"/>
                <a:gd name="connsiteX3" fmla="*/ 210314 w 3265982"/>
                <a:gd name="connsiteY3" fmla="*/ 18737 h 2906281"/>
                <a:gd name="connsiteX4" fmla="*/ 210314 w 3265982"/>
                <a:gd name="connsiteY4" fmla="*/ 59525 h 2906281"/>
                <a:gd name="connsiteX5" fmla="*/ 218089 w 3265982"/>
                <a:gd name="connsiteY5" fmla="*/ 59525 h 2906281"/>
                <a:gd name="connsiteX6" fmla="*/ 218089 w 3265982"/>
                <a:gd name="connsiteY6" fmla="*/ 137532 h 2906281"/>
                <a:gd name="connsiteX7" fmla="*/ 223188 w 3265982"/>
                <a:gd name="connsiteY7" fmla="*/ 137532 h 2906281"/>
                <a:gd name="connsiteX8" fmla="*/ 223188 w 3265982"/>
                <a:gd name="connsiteY8" fmla="*/ 174114 h 2906281"/>
                <a:gd name="connsiteX9" fmla="*/ 234277 w 3265982"/>
                <a:gd name="connsiteY9" fmla="*/ 174114 h 2906281"/>
                <a:gd name="connsiteX10" fmla="*/ 234277 w 3265982"/>
                <a:gd name="connsiteY10" fmla="*/ 196675 h 2906281"/>
                <a:gd name="connsiteX11" fmla="*/ 248808 w 3265982"/>
                <a:gd name="connsiteY11" fmla="*/ 196675 h 2906281"/>
                <a:gd name="connsiteX12" fmla="*/ 248808 w 3265982"/>
                <a:gd name="connsiteY12" fmla="*/ 214265 h 2906281"/>
                <a:gd name="connsiteX13" fmla="*/ 315726 w 3265982"/>
                <a:gd name="connsiteY13" fmla="*/ 214265 h 2906281"/>
                <a:gd name="connsiteX14" fmla="*/ 315726 w 3265982"/>
                <a:gd name="connsiteY14" fmla="*/ 230835 h 2906281"/>
                <a:gd name="connsiteX15" fmla="*/ 320697 w 3265982"/>
                <a:gd name="connsiteY15" fmla="*/ 230835 h 2906281"/>
                <a:gd name="connsiteX16" fmla="*/ 320697 w 3265982"/>
                <a:gd name="connsiteY16" fmla="*/ 253524 h 2906281"/>
                <a:gd name="connsiteX17" fmla="*/ 362759 w 3265982"/>
                <a:gd name="connsiteY17" fmla="*/ 253524 h 2906281"/>
                <a:gd name="connsiteX18" fmla="*/ 362759 w 3265982"/>
                <a:gd name="connsiteY18" fmla="*/ 267672 h 2906281"/>
                <a:gd name="connsiteX19" fmla="*/ 412597 w 3265982"/>
                <a:gd name="connsiteY19" fmla="*/ 267672 h 2906281"/>
                <a:gd name="connsiteX20" fmla="*/ 412597 w 3265982"/>
                <a:gd name="connsiteY20" fmla="*/ 309225 h 2906281"/>
                <a:gd name="connsiteX21" fmla="*/ 437325 w 3265982"/>
                <a:gd name="connsiteY21" fmla="*/ 309225 h 2906281"/>
                <a:gd name="connsiteX22" fmla="*/ 437325 w 3265982"/>
                <a:gd name="connsiteY22" fmla="*/ 350905 h 2906281"/>
                <a:gd name="connsiteX23" fmla="*/ 443698 w 3265982"/>
                <a:gd name="connsiteY23" fmla="*/ 350905 h 2906281"/>
                <a:gd name="connsiteX24" fmla="*/ 443698 w 3265982"/>
                <a:gd name="connsiteY24" fmla="*/ 384811 h 2906281"/>
                <a:gd name="connsiteX25" fmla="*/ 457592 w 3265982"/>
                <a:gd name="connsiteY25" fmla="*/ 384811 h 2906281"/>
                <a:gd name="connsiteX26" fmla="*/ 457592 w 3265982"/>
                <a:gd name="connsiteY26" fmla="*/ 438345 h 2906281"/>
                <a:gd name="connsiteX27" fmla="*/ 462690 w 3265982"/>
                <a:gd name="connsiteY27" fmla="*/ 438345 h 2906281"/>
                <a:gd name="connsiteX28" fmla="*/ 462690 w 3265982"/>
                <a:gd name="connsiteY28" fmla="*/ 447777 h 2906281"/>
                <a:gd name="connsiteX29" fmla="*/ 469063 w 3265982"/>
                <a:gd name="connsiteY29" fmla="*/ 447777 h 2906281"/>
                <a:gd name="connsiteX30" fmla="*/ 469063 w 3265982"/>
                <a:gd name="connsiteY30" fmla="*/ 454788 h 2906281"/>
                <a:gd name="connsiteX31" fmla="*/ 473397 w 3265982"/>
                <a:gd name="connsiteY31" fmla="*/ 454788 h 2906281"/>
                <a:gd name="connsiteX32" fmla="*/ 473397 w 3265982"/>
                <a:gd name="connsiteY32" fmla="*/ 545924 h 2906281"/>
                <a:gd name="connsiteX33" fmla="*/ 480535 w 3265982"/>
                <a:gd name="connsiteY33" fmla="*/ 545924 h 2906281"/>
                <a:gd name="connsiteX34" fmla="*/ 480535 w 3265982"/>
                <a:gd name="connsiteY34" fmla="*/ 568230 h 2906281"/>
                <a:gd name="connsiteX35" fmla="*/ 557395 w 3265982"/>
                <a:gd name="connsiteY35" fmla="*/ 568230 h 2906281"/>
                <a:gd name="connsiteX36" fmla="*/ 557395 w 3265982"/>
                <a:gd name="connsiteY36" fmla="*/ 570651 h 2906281"/>
                <a:gd name="connsiteX37" fmla="*/ 564661 w 3265982"/>
                <a:gd name="connsiteY37" fmla="*/ 570651 h 2906281"/>
                <a:gd name="connsiteX38" fmla="*/ 564661 w 3265982"/>
                <a:gd name="connsiteY38" fmla="*/ 608763 h 2906281"/>
                <a:gd name="connsiteX39" fmla="*/ 577917 w 3265982"/>
                <a:gd name="connsiteY39" fmla="*/ 608763 h 2906281"/>
                <a:gd name="connsiteX40" fmla="*/ 577917 w 3265982"/>
                <a:gd name="connsiteY40" fmla="*/ 626225 h 2906281"/>
                <a:gd name="connsiteX41" fmla="*/ 580211 w 3265982"/>
                <a:gd name="connsiteY41" fmla="*/ 626225 h 2906281"/>
                <a:gd name="connsiteX42" fmla="*/ 580211 w 3265982"/>
                <a:gd name="connsiteY42" fmla="*/ 629157 h 2906281"/>
                <a:gd name="connsiteX43" fmla="*/ 606851 w 3265982"/>
                <a:gd name="connsiteY43" fmla="*/ 629157 h 2906281"/>
                <a:gd name="connsiteX44" fmla="*/ 606851 w 3265982"/>
                <a:gd name="connsiteY44" fmla="*/ 639481 h 2906281"/>
                <a:gd name="connsiteX45" fmla="*/ 614754 w 3265982"/>
                <a:gd name="connsiteY45" fmla="*/ 639481 h 2906281"/>
                <a:gd name="connsiteX46" fmla="*/ 614754 w 3265982"/>
                <a:gd name="connsiteY46" fmla="*/ 666249 h 2906281"/>
                <a:gd name="connsiteX47" fmla="*/ 622529 w 3265982"/>
                <a:gd name="connsiteY47" fmla="*/ 666249 h 2906281"/>
                <a:gd name="connsiteX48" fmla="*/ 622529 w 3265982"/>
                <a:gd name="connsiteY48" fmla="*/ 675426 h 2906281"/>
                <a:gd name="connsiteX49" fmla="*/ 627372 w 3265982"/>
                <a:gd name="connsiteY49" fmla="*/ 675426 h 2906281"/>
                <a:gd name="connsiteX50" fmla="*/ 627372 w 3265982"/>
                <a:gd name="connsiteY50" fmla="*/ 690084 h 2906281"/>
                <a:gd name="connsiteX51" fmla="*/ 638334 w 3265982"/>
                <a:gd name="connsiteY51" fmla="*/ 690084 h 2906281"/>
                <a:gd name="connsiteX52" fmla="*/ 638334 w 3265982"/>
                <a:gd name="connsiteY52" fmla="*/ 733804 h 2906281"/>
                <a:gd name="connsiteX53" fmla="*/ 645217 w 3265982"/>
                <a:gd name="connsiteY53" fmla="*/ 733804 h 2906281"/>
                <a:gd name="connsiteX54" fmla="*/ 645217 w 3265982"/>
                <a:gd name="connsiteY54" fmla="*/ 790270 h 2906281"/>
                <a:gd name="connsiteX55" fmla="*/ 651590 w 3265982"/>
                <a:gd name="connsiteY55" fmla="*/ 790270 h 2906281"/>
                <a:gd name="connsiteX56" fmla="*/ 651590 w 3265982"/>
                <a:gd name="connsiteY56" fmla="*/ 854511 h 2906281"/>
                <a:gd name="connsiteX57" fmla="*/ 657964 w 3265982"/>
                <a:gd name="connsiteY57" fmla="*/ 854511 h 2906281"/>
                <a:gd name="connsiteX58" fmla="*/ 657964 w 3265982"/>
                <a:gd name="connsiteY58" fmla="*/ 896447 h 2906281"/>
                <a:gd name="connsiteX59" fmla="*/ 662552 w 3265982"/>
                <a:gd name="connsiteY59" fmla="*/ 896447 h 2906281"/>
                <a:gd name="connsiteX60" fmla="*/ 662552 w 3265982"/>
                <a:gd name="connsiteY60" fmla="*/ 937617 h 2906281"/>
                <a:gd name="connsiteX61" fmla="*/ 668670 w 3265982"/>
                <a:gd name="connsiteY61" fmla="*/ 937617 h 2906281"/>
                <a:gd name="connsiteX62" fmla="*/ 668670 w 3265982"/>
                <a:gd name="connsiteY62" fmla="*/ 941696 h 2906281"/>
                <a:gd name="connsiteX63" fmla="*/ 680652 w 3265982"/>
                <a:gd name="connsiteY63" fmla="*/ 941696 h 2906281"/>
                <a:gd name="connsiteX64" fmla="*/ 680652 w 3265982"/>
                <a:gd name="connsiteY64" fmla="*/ 981082 h 2906281"/>
                <a:gd name="connsiteX65" fmla="*/ 684858 w 3265982"/>
                <a:gd name="connsiteY65" fmla="*/ 981082 h 2906281"/>
                <a:gd name="connsiteX66" fmla="*/ 684858 w 3265982"/>
                <a:gd name="connsiteY66" fmla="*/ 987073 h 2906281"/>
                <a:gd name="connsiteX67" fmla="*/ 809389 w 3265982"/>
                <a:gd name="connsiteY67" fmla="*/ 987073 h 2906281"/>
                <a:gd name="connsiteX68" fmla="*/ 809389 w 3265982"/>
                <a:gd name="connsiteY68" fmla="*/ 997907 h 2906281"/>
                <a:gd name="connsiteX69" fmla="*/ 814615 w 3265982"/>
                <a:gd name="connsiteY69" fmla="*/ 997907 h 2906281"/>
                <a:gd name="connsiteX70" fmla="*/ 814615 w 3265982"/>
                <a:gd name="connsiteY70" fmla="*/ 1063678 h 2906281"/>
                <a:gd name="connsiteX71" fmla="*/ 833862 w 3265982"/>
                <a:gd name="connsiteY71" fmla="*/ 1063678 h 2906281"/>
                <a:gd name="connsiteX72" fmla="*/ 833862 w 3265982"/>
                <a:gd name="connsiteY72" fmla="*/ 1081013 h 2906281"/>
                <a:gd name="connsiteX73" fmla="*/ 840235 w 3265982"/>
                <a:gd name="connsiteY73" fmla="*/ 1081013 h 2906281"/>
                <a:gd name="connsiteX74" fmla="*/ 840235 w 3265982"/>
                <a:gd name="connsiteY74" fmla="*/ 1128174 h 2906281"/>
                <a:gd name="connsiteX75" fmla="*/ 847246 w 3265982"/>
                <a:gd name="connsiteY75" fmla="*/ 1128174 h 2906281"/>
                <a:gd name="connsiteX76" fmla="*/ 847246 w 3265982"/>
                <a:gd name="connsiteY76" fmla="*/ 1170492 h 2906281"/>
                <a:gd name="connsiteX77" fmla="*/ 852982 w 3265982"/>
                <a:gd name="connsiteY77" fmla="*/ 1170492 h 2906281"/>
                <a:gd name="connsiteX78" fmla="*/ 852982 w 3265982"/>
                <a:gd name="connsiteY78" fmla="*/ 1212682 h 2906281"/>
                <a:gd name="connsiteX79" fmla="*/ 859228 w 3265982"/>
                <a:gd name="connsiteY79" fmla="*/ 1212682 h 2906281"/>
                <a:gd name="connsiteX80" fmla="*/ 859228 w 3265982"/>
                <a:gd name="connsiteY80" fmla="*/ 1234606 h 2906281"/>
                <a:gd name="connsiteX81" fmla="*/ 863816 w 3265982"/>
                <a:gd name="connsiteY81" fmla="*/ 1234606 h 2906281"/>
                <a:gd name="connsiteX82" fmla="*/ 863816 w 3265982"/>
                <a:gd name="connsiteY82" fmla="*/ 1335047 h 2906281"/>
                <a:gd name="connsiteX83" fmla="*/ 871336 w 3265982"/>
                <a:gd name="connsiteY83" fmla="*/ 1335047 h 2906281"/>
                <a:gd name="connsiteX84" fmla="*/ 871336 w 3265982"/>
                <a:gd name="connsiteY84" fmla="*/ 1438929 h 2906281"/>
                <a:gd name="connsiteX85" fmla="*/ 877837 w 3265982"/>
                <a:gd name="connsiteY85" fmla="*/ 1438929 h 2906281"/>
                <a:gd name="connsiteX86" fmla="*/ 877837 w 3265982"/>
                <a:gd name="connsiteY86" fmla="*/ 1524329 h 2906281"/>
                <a:gd name="connsiteX87" fmla="*/ 881916 w 3265982"/>
                <a:gd name="connsiteY87" fmla="*/ 1524329 h 2906281"/>
                <a:gd name="connsiteX88" fmla="*/ 881916 w 3265982"/>
                <a:gd name="connsiteY88" fmla="*/ 1537330 h 2906281"/>
                <a:gd name="connsiteX89" fmla="*/ 888544 w 3265982"/>
                <a:gd name="connsiteY89" fmla="*/ 1537330 h 2906281"/>
                <a:gd name="connsiteX90" fmla="*/ 888544 w 3265982"/>
                <a:gd name="connsiteY90" fmla="*/ 1573020 h 2906281"/>
                <a:gd name="connsiteX91" fmla="*/ 895045 w 3265982"/>
                <a:gd name="connsiteY91" fmla="*/ 1573020 h 2906281"/>
                <a:gd name="connsiteX92" fmla="*/ 895045 w 3265982"/>
                <a:gd name="connsiteY92" fmla="*/ 1614190 h 2906281"/>
                <a:gd name="connsiteX93" fmla="*/ 915311 w 3265982"/>
                <a:gd name="connsiteY93" fmla="*/ 1614190 h 2906281"/>
                <a:gd name="connsiteX94" fmla="*/ 915311 w 3265982"/>
                <a:gd name="connsiteY94" fmla="*/ 1633437 h 2906281"/>
                <a:gd name="connsiteX95" fmla="*/ 919517 w 3265982"/>
                <a:gd name="connsiteY95" fmla="*/ 1633437 h 2906281"/>
                <a:gd name="connsiteX96" fmla="*/ 919517 w 3265982"/>
                <a:gd name="connsiteY96" fmla="*/ 1638536 h 2906281"/>
                <a:gd name="connsiteX97" fmla="*/ 998289 w 3265982"/>
                <a:gd name="connsiteY97" fmla="*/ 1638536 h 2906281"/>
                <a:gd name="connsiteX98" fmla="*/ 998289 w 3265982"/>
                <a:gd name="connsiteY98" fmla="*/ 1653959 h 2906281"/>
                <a:gd name="connsiteX99" fmla="*/ 1003006 w 3265982"/>
                <a:gd name="connsiteY99" fmla="*/ 1653959 h 2906281"/>
                <a:gd name="connsiteX100" fmla="*/ 1003006 w 3265982"/>
                <a:gd name="connsiteY100" fmla="*/ 1658165 h 2906281"/>
                <a:gd name="connsiteX101" fmla="*/ 1028371 w 3265982"/>
                <a:gd name="connsiteY101" fmla="*/ 1658165 h 2906281"/>
                <a:gd name="connsiteX102" fmla="*/ 1028371 w 3265982"/>
                <a:gd name="connsiteY102" fmla="*/ 1675628 h 2906281"/>
                <a:gd name="connsiteX103" fmla="*/ 1053991 w 3265982"/>
                <a:gd name="connsiteY103" fmla="*/ 1675628 h 2906281"/>
                <a:gd name="connsiteX104" fmla="*/ 1053991 w 3265982"/>
                <a:gd name="connsiteY104" fmla="*/ 1677794 h 2906281"/>
                <a:gd name="connsiteX105" fmla="*/ 1061001 w 3265982"/>
                <a:gd name="connsiteY105" fmla="*/ 1677794 h 2906281"/>
                <a:gd name="connsiteX106" fmla="*/ 1061001 w 3265982"/>
                <a:gd name="connsiteY106" fmla="*/ 1717818 h 2906281"/>
                <a:gd name="connsiteX107" fmla="*/ 1066482 w 3265982"/>
                <a:gd name="connsiteY107" fmla="*/ 1717818 h 2906281"/>
                <a:gd name="connsiteX108" fmla="*/ 1066482 w 3265982"/>
                <a:gd name="connsiteY108" fmla="*/ 1741016 h 2906281"/>
                <a:gd name="connsiteX109" fmla="*/ 1073238 w 3265982"/>
                <a:gd name="connsiteY109" fmla="*/ 1741016 h 2906281"/>
                <a:gd name="connsiteX110" fmla="*/ 1073238 w 3265982"/>
                <a:gd name="connsiteY110" fmla="*/ 1763704 h 2906281"/>
                <a:gd name="connsiteX111" fmla="*/ 1077571 w 3265982"/>
                <a:gd name="connsiteY111" fmla="*/ 1763704 h 2906281"/>
                <a:gd name="connsiteX112" fmla="*/ 1077571 w 3265982"/>
                <a:gd name="connsiteY112" fmla="*/ 1830240 h 2906281"/>
                <a:gd name="connsiteX113" fmla="*/ 1084454 w 3265982"/>
                <a:gd name="connsiteY113" fmla="*/ 1830240 h 2906281"/>
                <a:gd name="connsiteX114" fmla="*/ 1084454 w 3265982"/>
                <a:gd name="connsiteY114" fmla="*/ 1847830 h 2906281"/>
                <a:gd name="connsiteX115" fmla="*/ 1091083 w 3265982"/>
                <a:gd name="connsiteY115" fmla="*/ 1847830 h 2906281"/>
                <a:gd name="connsiteX116" fmla="*/ 1091083 w 3265982"/>
                <a:gd name="connsiteY116" fmla="*/ 1895119 h 2906281"/>
                <a:gd name="connsiteX117" fmla="*/ 1108163 w 3265982"/>
                <a:gd name="connsiteY117" fmla="*/ 1895119 h 2906281"/>
                <a:gd name="connsiteX118" fmla="*/ 1108163 w 3265982"/>
                <a:gd name="connsiteY118" fmla="*/ 1914875 h 2906281"/>
                <a:gd name="connsiteX119" fmla="*/ 1117850 w 3265982"/>
                <a:gd name="connsiteY119" fmla="*/ 1914875 h 2906281"/>
                <a:gd name="connsiteX120" fmla="*/ 1117850 w 3265982"/>
                <a:gd name="connsiteY120" fmla="*/ 1937309 h 2906281"/>
                <a:gd name="connsiteX121" fmla="*/ 1124223 w 3265982"/>
                <a:gd name="connsiteY121" fmla="*/ 1937309 h 2906281"/>
                <a:gd name="connsiteX122" fmla="*/ 1124223 w 3265982"/>
                <a:gd name="connsiteY122" fmla="*/ 1944319 h 2906281"/>
                <a:gd name="connsiteX123" fmla="*/ 1129576 w 3265982"/>
                <a:gd name="connsiteY123" fmla="*/ 1944319 h 2906281"/>
                <a:gd name="connsiteX124" fmla="*/ 1129576 w 3265982"/>
                <a:gd name="connsiteY124" fmla="*/ 1979372 h 2906281"/>
                <a:gd name="connsiteX125" fmla="*/ 1133145 w 3265982"/>
                <a:gd name="connsiteY125" fmla="*/ 1979372 h 2906281"/>
                <a:gd name="connsiteX126" fmla="*/ 1133145 w 3265982"/>
                <a:gd name="connsiteY126" fmla="*/ 1981921 h 2906281"/>
                <a:gd name="connsiteX127" fmla="*/ 1189739 w 3265982"/>
                <a:gd name="connsiteY127" fmla="*/ 1981921 h 2906281"/>
                <a:gd name="connsiteX128" fmla="*/ 1189739 w 3265982"/>
                <a:gd name="connsiteY128" fmla="*/ 1987147 h 2906281"/>
                <a:gd name="connsiteX129" fmla="*/ 1195602 w 3265982"/>
                <a:gd name="connsiteY129" fmla="*/ 1987147 h 2906281"/>
                <a:gd name="connsiteX130" fmla="*/ 1195602 w 3265982"/>
                <a:gd name="connsiteY130" fmla="*/ 2002952 h 2906281"/>
                <a:gd name="connsiteX131" fmla="*/ 1199681 w 3265982"/>
                <a:gd name="connsiteY131" fmla="*/ 2002952 h 2906281"/>
                <a:gd name="connsiteX132" fmla="*/ 1199681 w 3265982"/>
                <a:gd name="connsiteY132" fmla="*/ 2006649 h 2906281"/>
                <a:gd name="connsiteX133" fmla="*/ 1260736 w 3265982"/>
                <a:gd name="connsiteY133" fmla="*/ 2006649 h 2906281"/>
                <a:gd name="connsiteX134" fmla="*/ 1260736 w 3265982"/>
                <a:gd name="connsiteY134" fmla="*/ 2011875 h 2906281"/>
                <a:gd name="connsiteX135" fmla="*/ 1262648 w 3265982"/>
                <a:gd name="connsiteY135" fmla="*/ 2011875 h 2906281"/>
                <a:gd name="connsiteX136" fmla="*/ 1262648 w 3265982"/>
                <a:gd name="connsiteY136" fmla="*/ 2023346 h 2906281"/>
                <a:gd name="connsiteX137" fmla="*/ 1283551 w 3265982"/>
                <a:gd name="connsiteY137" fmla="*/ 2023346 h 2906281"/>
                <a:gd name="connsiteX138" fmla="*/ 1283551 w 3265982"/>
                <a:gd name="connsiteY138" fmla="*/ 2036475 h 2906281"/>
                <a:gd name="connsiteX139" fmla="*/ 1288650 w 3265982"/>
                <a:gd name="connsiteY139" fmla="*/ 2036475 h 2906281"/>
                <a:gd name="connsiteX140" fmla="*/ 1288650 w 3265982"/>
                <a:gd name="connsiteY140" fmla="*/ 2047437 h 2906281"/>
                <a:gd name="connsiteX141" fmla="*/ 1295406 w 3265982"/>
                <a:gd name="connsiteY141" fmla="*/ 2047437 h 2906281"/>
                <a:gd name="connsiteX142" fmla="*/ 1295406 w 3265982"/>
                <a:gd name="connsiteY142" fmla="*/ 2053428 h 2906281"/>
                <a:gd name="connsiteX143" fmla="*/ 1299867 w 3265982"/>
                <a:gd name="connsiteY143" fmla="*/ 2053428 h 2906281"/>
                <a:gd name="connsiteX144" fmla="*/ 1299867 w 3265982"/>
                <a:gd name="connsiteY144" fmla="*/ 2091029 h 2906281"/>
                <a:gd name="connsiteX145" fmla="*/ 1306877 w 3265982"/>
                <a:gd name="connsiteY145" fmla="*/ 2091029 h 2906281"/>
                <a:gd name="connsiteX146" fmla="*/ 1306877 w 3265982"/>
                <a:gd name="connsiteY146" fmla="*/ 2115757 h 2906281"/>
                <a:gd name="connsiteX147" fmla="*/ 1339253 w 3265982"/>
                <a:gd name="connsiteY147" fmla="*/ 2115757 h 2906281"/>
                <a:gd name="connsiteX148" fmla="*/ 1339253 w 3265982"/>
                <a:gd name="connsiteY148" fmla="*/ 2136024 h 2906281"/>
                <a:gd name="connsiteX149" fmla="*/ 1344351 w 3265982"/>
                <a:gd name="connsiteY149" fmla="*/ 2136024 h 2906281"/>
                <a:gd name="connsiteX150" fmla="*/ 1344351 w 3265982"/>
                <a:gd name="connsiteY150" fmla="*/ 2140612 h 2906281"/>
                <a:gd name="connsiteX151" fmla="*/ 1507376 w 3265982"/>
                <a:gd name="connsiteY151" fmla="*/ 2140612 h 2906281"/>
                <a:gd name="connsiteX152" fmla="*/ 1507376 w 3265982"/>
                <a:gd name="connsiteY152" fmla="*/ 2159349 h 2906281"/>
                <a:gd name="connsiteX153" fmla="*/ 1514897 w 3265982"/>
                <a:gd name="connsiteY153" fmla="*/ 2159349 h 2906281"/>
                <a:gd name="connsiteX154" fmla="*/ 1514897 w 3265982"/>
                <a:gd name="connsiteY154" fmla="*/ 2185224 h 2906281"/>
                <a:gd name="connsiteX155" fmla="*/ 1526368 w 3265982"/>
                <a:gd name="connsiteY155" fmla="*/ 2185224 h 2906281"/>
                <a:gd name="connsiteX156" fmla="*/ 1526368 w 3265982"/>
                <a:gd name="connsiteY156" fmla="*/ 2265781 h 2906281"/>
                <a:gd name="connsiteX157" fmla="*/ 1557979 w 3265982"/>
                <a:gd name="connsiteY157" fmla="*/ 2265781 h 2906281"/>
                <a:gd name="connsiteX158" fmla="*/ 1557979 w 3265982"/>
                <a:gd name="connsiteY158" fmla="*/ 2272282 h 2906281"/>
                <a:gd name="connsiteX159" fmla="*/ 1562313 w 3265982"/>
                <a:gd name="connsiteY159" fmla="*/ 2272282 h 2906281"/>
                <a:gd name="connsiteX160" fmla="*/ 1562313 w 3265982"/>
                <a:gd name="connsiteY160" fmla="*/ 2290764 h 2906281"/>
                <a:gd name="connsiteX161" fmla="*/ 1569833 w 3265982"/>
                <a:gd name="connsiteY161" fmla="*/ 2290764 h 2906281"/>
                <a:gd name="connsiteX162" fmla="*/ 1569833 w 3265982"/>
                <a:gd name="connsiteY162" fmla="*/ 2293440 h 2906281"/>
                <a:gd name="connsiteX163" fmla="*/ 1727632 w 3265982"/>
                <a:gd name="connsiteY163" fmla="*/ 2293440 h 2906281"/>
                <a:gd name="connsiteX164" fmla="*/ 1727632 w 3265982"/>
                <a:gd name="connsiteY164" fmla="*/ 2314472 h 2906281"/>
                <a:gd name="connsiteX165" fmla="*/ 1732348 w 3265982"/>
                <a:gd name="connsiteY165" fmla="*/ 2314472 h 2906281"/>
                <a:gd name="connsiteX166" fmla="*/ 1732348 w 3265982"/>
                <a:gd name="connsiteY166" fmla="*/ 2360868 h 2906281"/>
                <a:gd name="connsiteX167" fmla="*/ 1739614 w 3265982"/>
                <a:gd name="connsiteY167" fmla="*/ 2360868 h 2906281"/>
                <a:gd name="connsiteX168" fmla="*/ 1739614 w 3265982"/>
                <a:gd name="connsiteY168" fmla="*/ 2406882 h 2906281"/>
                <a:gd name="connsiteX169" fmla="*/ 1746369 w 3265982"/>
                <a:gd name="connsiteY169" fmla="*/ 2406882 h 2906281"/>
                <a:gd name="connsiteX170" fmla="*/ 1746369 w 3265982"/>
                <a:gd name="connsiteY170" fmla="*/ 2424855 h 2906281"/>
                <a:gd name="connsiteX171" fmla="*/ 1751086 w 3265982"/>
                <a:gd name="connsiteY171" fmla="*/ 2424855 h 2906281"/>
                <a:gd name="connsiteX172" fmla="*/ 1751086 w 3265982"/>
                <a:gd name="connsiteY172" fmla="*/ 2444356 h 2906281"/>
                <a:gd name="connsiteX173" fmla="*/ 1755674 w 3265982"/>
                <a:gd name="connsiteY173" fmla="*/ 2444356 h 2906281"/>
                <a:gd name="connsiteX174" fmla="*/ 1755674 w 3265982"/>
                <a:gd name="connsiteY174" fmla="*/ 2446906 h 2906281"/>
                <a:gd name="connsiteX175" fmla="*/ 1920484 w 3265982"/>
                <a:gd name="connsiteY175" fmla="*/ 2446906 h 2906281"/>
                <a:gd name="connsiteX176" fmla="*/ 1920484 w 3265982"/>
                <a:gd name="connsiteY176" fmla="*/ 2455191 h 2906281"/>
                <a:gd name="connsiteX177" fmla="*/ 1926347 w 3265982"/>
                <a:gd name="connsiteY177" fmla="*/ 2455191 h 2906281"/>
                <a:gd name="connsiteX178" fmla="*/ 1926347 w 3265982"/>
                <a:gd name="connsiteY178" fmla="*/ 2469594 h 2906281"/>
                <a:gd name="connsiteX179" fmla="*/ 1947378 w 3265982"/>
                <a:gd name="connsiteY179" fmla="*/ 2469594 h 2906281"/>
                <a:gd name="connsiteX180" fmla="*/ 1947378 w 3265982"/>
                <a:gd name="connsiteY180" fmla="*/ 2493175 h 2906281"/>
                <a:gd name="connsiteX181" fmla="*/ 1954516 w 3265982"/>
                <a:gd name="connsiteY181" fmla="*/ 2493175 h 2906281"/>
                <a:gd name="connsiteX182" fmla="*/ 1954516 w 3265982"/>
                <a:gd name="connsiteY182" fmla="*/ 2512422 h 2906281"/>
                <a:gd name="connsiteX183" fmla="*/ 1984342 w 3265982"/>
                <a:gd name="connsiteY183" fmla="*/ 2512422 h 2906281"/>
                <a:gd name="connsiteX184" fmla="*/ 1984342 w 3265982"/>
                <a:gd name="connsiteY184" fmla="*/ 2534728 h 2906281"/>
                <a:gd name="connsiteX185" fmla="*/ 1990588 w 3265982"/>
                <a:gd name="connsiteY185" fmla="*/ 2534728 h 2906281"/>
                <a:gd name="connsiteX186" fmla="*/ 1990588 w 3265982"/>
                <a:gd name="connsiteY186" fmla="*/ 2581506 h 2906281"/>
                <a:gd name="connsiteX187" fmla="*/ 2210334 w 3265982"/>
                <a:gd name="connsiteY187" fmla="*/ 2581506 h 2906281"/>
                <a:gd name="connsiteX188" fmla="*/ 2210334 w 3265982"/>
                <a:gd name="connsiteY188" fmla="*/ 2597057 h 2906281"/>
                <a:gd name="connsiteX189" fmla="*/ 2217345 w 3265982"/>
                <a:gd name="connsiteY189" fmla="*/ 2597057 h 2906281"/>
                <a:gd name="connsiteX190" fmla="*/ 2217345 w 3265982"/>
                <a:gd name="connsiteY190" fmla="*/ 2599479 h 2906281"/>
                <a:gd name="connsiteX191" fmla="*/ 2240543 w 3265982"/>
                <a:gd name="connsiteY191" fmla="*/ 2599479 h 2906281"/>
                <a:gd name="connsiteX192" fmla="*/ 2240543 w 3265982"/>
                <a:gd name="connsiteY192" fmla="*/ 2618853 h 2906281"/>
                <a:gd name="connsiteX193" fmla="*/ 2248063 w 3265982"/>
                <a:gd name="connsiteY193" fmla="*/ 2618853 h 2906281"/>
                <a:gd name="connsiteX194" fmla="*/ 2248063 w 3265982"/>
                <a:gd name="connsiteY194" fmla="*/ 2627138 h 2906281"/>
                <a:gd name="connsiteX195" fmla="*/ 2260427 w 3265982"/>
                <a:gd name="connsiteY195" fmla="*/ 2627138 h 2906281"/>
                <a:gd name="connsiteX196" fmla="*/ 2260427 w 3265982"/>
                <a:gd name="connsiteY196" fmla="*/ 2650082 h 2906281"/>
                <a:gd name="connsiteX197" fmla="*/ 2271389 w 3265982"/>
                <a:gd name="connsiteY197" fmla="*/ 2650082 h 2906281"/>
                <a:gd name="connsiteX198" fmla="*/ 2271389 w 3265982"/>
                <a:gd name="connsiteY198" fmla="*/ 2673025 h 2906281"/>
                <a:gd name="connsiteX199" fmla="*/ 2345190 w 3265982"/>
                <a:gd name="connsiteY199" fmla="*/ 2673025 h 2906281"/>
                <a:gd name="connsiteX200" fmla="*/ 2345190 w 3265982"/>
                <a:gd name="connsiteY200" fmla="*/ 2705145 h 2906281"/>
                <a:gd name="connsiteX201" fmla="*/ 2350289 w 3265982"/>
                <a:gd name="connsiteY201" fmla="*/ 2705145 h 2906281"/>
                <a:gd name="connsiteX202" fmla="*/ 2350289 w 3265982"/>
                <a:gd name="connsiteY202" fmla="*/ 2712156 h 2906281"/>
                <a:gd name="connsiteX203" fmla="*/ 2572966 w 3265982"/>
                <a:gd name="connsiteY203" fmla="*/ 2712156 h 2906281"/>
                <a:gd name="connsiteX204" fmla="*/ 2572966 w 3265982"/>
                <a:gd name="connsiteY204" fmla="*/ 2733187 h 2906281"/>
                <a:gd name="connsiteX205" fmla="*/ 2578830 w 3265982"/>
                <a:gd name="connsiteY205" fmla="*/ 2733187 h 2906281"/>
                <a:gd name="connsiteX206" fmla="*/ 2578830 w 3265982"/>
                <a:gd name="connsiteY206" fmla="*/ 2739560 h 2906281"/>
                <a:gd name="connsiteX207" fmla="*/ 2904752 w 3265982"/>
                <a:gd name="connsiteY207" fmla="*/ 2739560 h 2906281"/>
                <a:gd name="connsiteX208" fmla="*/ 2904752 w 3265982"/>
                <a:gd name="connsiteY208" fmla="*/ 2743512 h 2906281"/>
                <a:gd name="connsiteX209" fmla="*/ 2908959 w 3265982"/>
                <a:gd name="connsiteY209" fmla="*/ 2743512 h 2906281"/>
                <a:gd name="connsiteX210" fmla="*/ 2908959 w 3265982"/>
                <a:gd name="connsiteY210" fmla="*/ 2794879 h 2906281"/>
                <a:gd name="connsiteX211" fmla="*/ 2954463 w 3265982"/>
                <a:gd name="connsiteY211" fmla="*/ 2794879 h 2906281"/>
                <a:gd name="connsiteX212" fmla="*/ 2954463 w 3265982"/>
                <a:gd name="connsiteY212" fmla="*/ 2799086 h 2906281"/>
                <a:gd name="connsiteX213" fmla="*/ 2959051 w 3265982"/>
                <a:gd name="connsiteY213" fmla="*/ 2799086 h 2906281"/>
                <a:gd name="connsiteX214" fmla="*/ 2959051 w 3265982"/>
                <a:gd name="connsiteY214" fmla="*/ 2850581 h 2906281"/>
                <a:gd name="connsiteX215" fmla="*/ 3104869 w 3265982"/>
                <a:gd name="connsiteY215" fmla="*/ 2850581 h 2906281"/>
                <a:gd name="connsiteX216" fmla="*/ 3104869 w 3265982"/>
                <a:gd name="connsiteY216" fmla="*/ 2901183 h 2906281"/>
                <a:gd name="connsiteX217" fmla="*/ 3113664 w 3265982"/>
                <a:gd name="connsiteY217" fmla="*/ 2901183 h 2906281"/>
                <a:gd name="connsiteX218" fmla="*/ 3113664 w 3265982"/>
                <a:gd name="connsiteY218" fmla="*/ 2906282 h 2906281"/>
                <a:gd name="connsiteX219" fmla="*/ 3265982 w 3265982"/>
                <a:gd name="connsiteY219" fmla="*/ 2906282 h 2906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Lst>
              <a:rect l="l" t="t" r="r" b="b"/>
              <a:pathLst>
                <a:path w="3265982" h="2906281">
                  <a:moveTo>
                    <a:pt x="0" y="0"/>
                  </a:moveTo>
                  <a:lnTo>
                    <a:pt x="205215" y="0"/>
                  </a:lnTo>
                  <a:lnTo>
                    <a:pt x="205215" y="18737"/>
                  </a:lnTo>
                  <a:lnTo>
                    <a:pt x="210314" y="18737"/>
                  </a:lnTo>
                  <a:lnTo>
                    <a:pt x="210314" y="59525"/>
                  </a:lnTo>
                  <a:lnTo>
                    <a:pt x="218089" y="59525"/>
                  </a:lnTo>
                  <a:lnTo>
                    <a:pt x="218089" y="137532"/>
                  </a:lnTo>
                  <a:lnTo>
                    <a:pt x="223188" y="137532"/>
                  </a:lnTo>
                  <a:lnTo>
                    <a:pt x="223188" y="174114"/>
                  </a:lnTo>
                  <a:lnTo>
                    <a:pt x="234277" y="174114"/>
                  </a:lnTo>
                  <a:lnTo>
                    <a:pt x="234277" y="196675"/>
                  </a:lnTo>
                  <a:lnTo>
                    <a:pt x="248808" y="196675"/>
                  </a:lnTo>
                  <a:lnTo>
                    <a:pt x="248808" y="214265"/>
                  </a:lnTo>
                  <a:lnTo>
                    <a:pt x="315726" y="214265"/>
                  </a:lnTo>
                  <a:lnTo>
                    <a:pt x="315726" y="230835"/>
                  </a:lnTo>
                  <a:lnTo>
                    <a:pt x="320697" y="230835"/>
                  </a:lnTo>
                  <a:lnTo>
                    <a:pt x="320697" y="253524"/>
                  </a:lnTo>
                  <a:lnTo>
                    <a:pt x="362759" y="253524"/>
                  </a:lnTo>
                  <a:lnTo>
                    <a:pt x="362759" y="267672"/>
                  </a:lnTo>
                  <a:lnTo>
                    <a:pt x="412597" y="267672"/>
                  </a:lnTo>
                  <a:lnTo>
                    <a:pt x="412597" y="309225"/>
                  </a:lnTo>
                  <a:lnTo>
                    <a:pt x="437325" y="309225"/>
                  </a:lnTo>
                  <a:lnTo>
                    <a:pt x="437325" y="350905"/>
                  </a:lnTo>
                  <a:lnTo>
                    <a:pt x="443698" y="350905"/>
                  </a:lnTo>
                  <a:lnTo>
                    <a:pt x="443698" y="384811"/>
                  </a:lnTo>
                  <a:lnTo>
                    <a:pt x="457592" y="384811"/>
                  </a:lnTo>
                  <a:lnTo>
                    <a:pt x="457592" y="438345"/>
                  </a:lnTo>
                  <a:lnTo>
                    <a:pt x="462690" y="438345"/>
                  </a:lnTo>
                  <a:lnTo>
                    <a:pt x="462690" y="447777"/>
                  </a:lnTo>
                  <a:lnTo>
                    <a:pt x="469063" y="447777"/>
                  </a:lnTo>
                  <a:lnTo>
                    <a:pt x="469063" y="454788"/>
                  </a:lnTo>
                  <a:lnTo>
                    <a:pt x="473397" y="454788"/>
                  </a:lnTo>
                  <a:lnTo>
                    <a:pt x="473397" y="545924"/>
                  </a:lnTo>
                  <a:lnTo>
                    <a:pt x="480535" y="545924"/>
                  </a:lnTo>
                  <a:lnTo>
                    <a:pt x="480535" y="568230"/>
                  </a:lnTo>
                  <a:lnTo>
                    <a:pt x="557395" y="568230"/>
                  </a:lnTo>
                  <a:lnTo>
                    <a:pt x="557395" y="570651"/>
                  </a:lnTo>
                  <a:lnTo>
                    <a:pt x="564661" y="570651"/>
                  </a:lnTo>
                  <a:lnTo>
                    <a:pt x="564661" y="608763"/>
                  </a:lnTo>
                  <a:lnTo>
                    <a:pt x="577917" y="608763"/>
                  </a:lnTo>
                  <a:lnTo>
                    <a:pt x="577917" y="626225"/>
                  </a:lnTo>
                  <a:lnTo>
                    <a:pt x="580211" y="626225"/>
                  </a:lnTo>
                  <a:lnTo>
                    <a:pt x="580211" y="629157"/>
                  </a:lnTo>
                  <a:lnTo>
                    <a:pt x="606851" y="629157"/>
                  </a:lnTo>
                  <a:lnTo>
                    <a:pt x="606851" y="639481"/>
                  </a:lnTo>
                  <a:lnTo>
                    <a:pt x="614754" y="639481"/>
                  </a:lnTo>
                  <a:lnTo>
                    <a:pt x="614754" y="666249"/>
                  </a:lnTo>
                  <a:lnTo>
                    <a:pt x="622529" y="666249"/>
                  </a:lnTo>
                  <a:lnTo>
                    <a:pt x="622529" y="675426"/>
                  </a:lnTo>
                  <a:lnTo>
                    <a:pt x="627372" y="675426"/>
                  </a:lnTo>
                  <a:lnTo>
                    <a:pt x="627372" y="690084"/>
                  </a:lnTo>
                  <a:lnTo>
                    <a:pt x="638334" y="690084"/>
                  </a:lnTo>
                  <a:lnTo>
                    <a:pt x="638334" y="733804"/>
                  </a:lnTo>
                  <a:lnTo>
                    <a:pt x="645217" y="733804"/>
                  </a:lnTo>
                  <a:lnTo>
                    <a:pt x="645217" y="790270"/>
                  </a:lnTo>
                  <a:lnTo>
                    <a:pt x="651590" y="790270"/>
                  </a:lnTo>
                  <a:lnTo>
                    <a:pt x="651590" y="854511"/>
                  </a:lnTo>
                  <a:lnTo>
                    <a:pt x="657964" y="854511"/>
                  </a:lnTo>
                  <a:lnTo>
                    <a:pt x="657964" y="896447"/>
                  </a:lnTo>
                  <a:lnTo>
                    <a:pt x="662552" y="896447"/>
                  </a:lnTo>
                  <a:lnTo>
                    <a:pt x="662552" y="937617"/>
                  </a:lnTo>
                  <a:lnTo>
                    <a:pt x="668670" y="937617"/>
                  </a:lnTo>
                  <a:lnTo>
                    <a:pt x="668670" y="941696"/>
                  </a:lnTo>
                  <a:lnTo>
                    <a:pt x="680652" y="941696"/>
                  </a:lnTo>
                  <a:lnTo>
                    <a:pt x="680652" y="981082"/>
                  </a:lnTo>
                  <a:lnTo>
                    <a:pt x="684858" y="981082"/>
                  </a:lnTo>
                  <a:lnTo>
                    <a:pt x="684858" y="987073"/>
                  </a:lnTo>
                  <a:lnTo>
                    <a:pt x="809389" y="987073"/>
                  </a:lnTo>
                  <a:lnTo>
                    <a:pt x="809389" y="997907"/>
                  </a:lnTo>
                  <a:lnTo>
                    <a:pt x="814615" y="997907"/>
                  </a:lnTo>
                  <a:lnTo>
                    <a:pt x="814615" y="1063678"/>
                  </a:lnTo>
                  <a:lnTo>
                    <a:pt x="833862" y="1063678"/>
                  </a:lnTo>
                  <a:lnTo>
                    <a:pt x="833862" y="1081013"/>
                  </a:lnTo>
                  <a:lnTo>
                    <a:pt x="840235" y="1081013"/>
                  </a:lnTo>
                  <a:lnTo>
                    <a:pt x="840235" y="1128174"/>
                  </a:lnTo>
                  <a:lnTo>
                    <a:pt x="847246" y="1128174"/>
                  </a:lnTo>
                  <a:lnTo>
                    <a:pt x="847246" y="1170492"/>
                  </a:lnTo>
                  <a:lnTo>
                    <a:pt x="852982" y="1170492"/>
                  </a:lnTo>
                  <a:lnTo>
                    <a:pt x="852982" y="1212682"/>
                  </a:lnTo>
                  <a:lnTo>
                    <a:pt x="859228" y="1212682"/>
                  </a:lnTo>
                  <a:lnTo>
                    <a:pt x="859228" y="1234606"/>
                  </a:lnTo>
                  <a:lnTo>
                    <a:pt x="863816" y="1234606"/>
                  </a:lnTo>
                  <a:lnTo>
                    <a:pt x="863816" y="1335047"/>
                  </a:lnTo>
                  <a:lnTo>
                    <a:pt x="871336" y="1335047"/>
                  </a:lnTo>
                  <a:lnTo>
                    <a:pt x="871336" y="1438929"/>
                  </a:lnTo>
                  <a:lnTo>
                    <a:pt x="877837" y="1438929"/>
                  </a:lnTo>
                  <a:lnTo>
                    <a:pt x="877837" y="1524329"/>
                  </a:lnTo>
                  <a:lnTo>
                    <a:pt x="881916" y="1524329"/>
                  </a:lnTo>
                  <a:lnTo>
                    <a:pt x="881916" y="1537330"/>
                  </a:lnTo>
                  <a:lnTo>
                    <a:pt x="888544" y="1537330"/>
                  </a:lnTo>
                  <a:lnTo>
                    <a:pt x="888544" y="1573020"/>
                  </a:lnTo>
                  <a:lnTo>
                    <a:pt x="895045" y="1573020"/>
                  </a:lnTo>
                  <a:lnTo>
                    <a:pt x="895045" y="1614190"/>
                  </a:lnTo>
                  <a:lnTo>
                    <a:pt x="915311" y="1614190"/>
                  </a:lnTo>
                  <a:lnTo>
                    <a:pt x="915311" y="1633437"/>
                  </a:lnTo>
                  <a:lnTo>
                    <a:pt x="919517" y="1633437"/>
                  </a:lnTo>
                  <a:lnTo>
                    <a:pt x="919517" y="1638536"/>
                  </a:lnTo>
                  <a:lnTo>
                    <a:pt x="998289" y="1638536"/>
                  </a:lnTo>
                  <a:lnTo>
                    <a:pt x="998289" y="1653959"/>
                  </a:lnTo>
                  <a:lnTo>
                    <a:pt x="1003006" y="1653959"/>
                  </a:lnTo>
                  <a:lnTo>
                    <a:pt x="1003006" y="1658165"/>
                  </a:lnTo>
                  <a:lnTo>
                    <a:pt x="1028371" y="1658165"/>
                  </a:lnTo>
                  <a:lnTo>
                    <a:pt x="1028371" y="1675628"/>
                  </a:lnTo>
                  <a:lnTo>
                    <a:pt x="1053991" y="1675628"/>
                  </a:lnTo>
                  <a:lnTo>
                    <a:pt x="1053991" y="1677794"/>
                  </a:lnTo>
                  <a:lnTo>
                    <a:pt x="1061001" y="1677794"/>
                  </a:lnTo>
                  <a:lnTo>
                    <a:pt x="1061001" y="1717818"/>
                  </a:lnTo>
                  <a:lnTo>
                    <a:pt x="1066482" y="1717818"/>
                  </a:lnTo>
                  <a:lnTo>
                    <a:pt x="1066482" y="1741016"/>
                  </a:lnTo>
                  <a:lnTo>
                    <a:pt x="1073238" y="1741016"/>
                  </a:lnTo>
                  <a:lnTo>
                    <a:pt x="1073238" y="1763704"/>
                  </a:lnTo>
                  <a:lnTo>
                    <a:pt x="1077571" y="1763704"/>
                  </a:lnTo>
                  <a:lnTo>
                    <a:pt x="1077571" y="1830240"/>
                  </a:lnTo>
                  <a:lnTo>
                    <a:pt x="1084454" y="1830240"/>
                  </a:lnTo>
                  <a:lnTo>
                    <a:pt x="1084454" y="1847830"/>
                  </a:lnTo>
                  <a:lnTo>
                    <a:pt x="1091083" y="1847830"/>
                  </a:lnTo>
                  <a:lnTo>
                    <a:pt x="1091083" y="1895119"/>
                  </a:lnTo>
                  <a:lnTo>
                    <a:pt x="1108163" y="1895119"/>
                  </a:lnTo>
                  <a:lnTo>
                    <a:pt x="1108163" y="1914875"/>
                  </a:lnTo>
                  <a:lnTo>
                    <a:pt x="1117850" y="1914875"/>
                  </a:lnTo>
                  <a:lnTo>
                    <a:pt x="1117850" y="1937309"/>
                  </a:lnTo>
                  <a:lnTo>
                    <a:pt x="1124223" y="1937309"/>
                  </a:lnTo>
                  <a:lnTo>
                    <a:pt x="1124223" y="1944319"/>
                  </a:lnTo>
                  <a:lnTo>
                    <a:pt x="1129576" y="1944319"/>
                  </a:lnTo>
                  <a:lnTo>
                    <a:pt x="1129576" y="1979372"/>
                  </a:lnTo>
                  <a:lnTo>
                    <a:pt x="1133145" y="1979372"/>
                  </a:lnTo>
                  <a:lnTo>
                    <a:pt x="1133145" y="1981921"/>
                  </a:lnTo>
                  <a:lnTo>
                    <a:pt x="1189739" y="1981921"/>
                  </a:lnTo>
                  <a:lnTo>
                    <a:pt x="1189739" y="1987147"/>
                  </a:lnTo>
                  <a:lnTo>
                    <a:pt x="1195602" y="1987147"/>
                  </a:lnTo>
                  <a:lnTo>
                    <a:pt x="1195602" y="2002952"/>
                  </a:lnTo>
                  <a:lnTo>
                    <a:pt x="1199681" y="2002952"/>
                  </a:lnTo>
                  <a:lnTo>
                    <a:pt x="1199681" y="2006649"/>
                  </a:lnTo>
                  <a:lnTo>
                    <a:pt x="1260736" y="2006649"/>
                  </a:lnTo>
                  <a:lnTo>
                    <a:pt x="1260736" y="2011875"/>
                  </a:lnTo>
                  <a:lnTo>
                    <a:pt x="1262648" y="2011875"/>
                  </a:lnTo>
                  <a:lnTo>
                    <a:pt x="1262648" y="2023346"/>
                  </a:lnTo>
                  <a:lnTo>
                    <a:pt x="1283551" y="2023346"/>
                  </a:lnTo>
                  <a:lnTo>
                    <a:pt x="1283551" y="2036475"/>
                  </a:lnTo>
                  <a:lnTo>
                    <a:pt x="1288650" y="2036475"/>
                  </a:lnTo>
                  <a:lnTo>
                    <a:pt x="1288650" y="2047437"/>
                  </a:lnTo>
                  <a:cubicBezTo>
                    <a:pt x="1288650" y="2047437"/>
                    <a:pt x="1295023" y="2047437"/>
                    <a:pt x="1295406" y="2047437"/>
                  </a:cubicBezTo>
                  <a:cubicBezTo>
                    <a:pt x="1295661" y="2047437"/>
                    <a:pt x="1295406" y="2053428"/>
                    <a:pt x="1295406" y="2053428"/>
                  </a:cubicBezTo>
                  <a:lnTo>
                    <a:pt x="1299867" y="2053428"/>
                  </a:lnTo>
                  <a:lnTo>
                    <a:pt x="1299867" y="2091029"/>
                  </a:lnTo>
                  <a:lnTo>
                    <a:pt x="1306877" y="2091029"/>
                  </a:lnTo>
                  <a:lnTo>
                    <a:pt x="1306877" y="2115757"/>
                  </a:lnTo>
                  <a:lnTo>
                    <a:pt x="1339253" y="2115757"/>
                  </a:lnTo>
                  <a:lnTo>
                    <a:pt x="1339253" y="2136024"/>
                  </a:lnTo>
                  <a:lnTo>
                    <a:pt x="1344351" y="2136024"/>
                  </a:lnTo>
                  <a:lnTo>
                    <a:pt x="1344351" y="2140612"/>
                  </a:lnTo>
                  <a:lnTo>
                    <a:pt x="1507376" y="2140612"/>
                  </a:lnTo>
                  <a:lnTo>
                    <a:pt x="1507376" y="2159349"/>
                  </a:lnTo>
                  <a:lnTo>
                    <a:pt x="1514897" y="2159349"/>
                  </a:lnTo>
                  <a:lnTo>
                    <a:pt x="1514897" y="2185224"/>
                  </a:lnTo>
                  <a:lnTo>
                    <a:pt x="1526368" y="2185224"/>
                  </a:lnTo>
                  <a:lnTo>
                    <a:pt x="1526368" y="2265781"/>
                  </a:lnTo>
                  <a:lnTo>
                    <a:pt x="1557979" y="2265781"/>
                  </a:lnTo>
                  <a:lnTo>
                    <a:pt x="1557979" y="2272282"/>
                  </a:lnTo>
                  <a:lnTo>
                    <a:pt x="1562313" y="2272282"/>
                  </a:lnTo>
                  <a:lnTo>
                    <a:pt x="1562313" y="2290764"/>
                  </a:lnTo>
                  <a:lnTo>
                    <a:pt x="1569833" y="2290764"/>
                  </a:lnTo>
                  <a:lnTo>
                    <a:pt x="1569833" y="2293440"/>
                  </a:lnTo>
                  <a:lnTo>
                    <a:pt x="1727632" y="2293440"/>
                  </a:lnTo>
                  <a:lnTo>
                    <a:pt x="1727632" y="2314472"/>
                  </a:lnTo>
                  <a:lnTo>
                    <a:pt x="1732348" y="2314472"/>
                  </a:lnTo>
                  <a:lnTo>
                    <a:pt x="1732348" y="2360868"/>
                  </a:lnTo>
                  <a:lnTo>
                    <a:pt x="1739614" y="2360868"/>
                  </a:lnTo>
                  <a:lnTo>
                    <a:pt x="1739614" y="2406882"/>
                  </a:lnTo>
                  <a:lnTo>
                    <a:pt x="1746369" y="2406882"/>
                  </a:lnTo>
                  <a:lnTo>
                    <a:pt x="1746369" y="2424855"/>
                  </a:lnTo>
                  <a:lnTo>
                    <a:pt x="1751086" y="2424855"/>
                  </a:lnTo>
                  <a:lnTo>
                    <a:pt x="1751086" y="2444356"/>
                  </a:lnTo>
                  <a:lnTo>
                    <a:pt x="1755674" y="2444356"/>
                  </a:lnTo>
                  <a:lnTo>
                    <a:pt x="1755674" y="2446906"/>
                  </a:lnTo>
                  <a:lnTo>
                    <a:pt x="1920484" y="2446906"/>
                  </a:lnTo>
                  <a:lnTo>
                    <a:pt x="1920484" y="2455191"/>
                  </a:lnTo>
                  <a:lnTo>
                    <a:pt x="1926347" y="2455191"/>
                  </a:lnTo>
                  <a:lnTo>
                    <a:pt x="1926347" y="2469594"/>
                  </a:lnTo>
                  <a:lnTo>
                    <a:pt x="1947378" y="2469594"/>
                  </a:lnTo>
                  <a:lnTo>
                    <a:pt x="1947378" y="2493175"/>
                  </a:lnTo>
                  <a:lnTo>
                    <a:pt x="1954516" y="2493175"/>
                  </a:lnTo>
                  <a:lnTo>
                    <a:pt x="1954516" y="2512422"/>
                  </a:lnTo>
                  <a:lnTo>
                    <a:pt x="1984342" y="2512422"/>
                  </a:lnTo>
                  <a:lnTo>
                    <a:pt x="1984342" y="2534728"/>
                  </a:lnTo>
                  <a:lnTo>
                    <a:pt x="1990588" y="2534728"/>
                  </a:lnTo>
                  <a:lnTo>
                    <a:pt x="1990588" y="2581506"/>
                  </a:lnTo>
                  <a:lnTo>
                    <a:pt x="2210334" y="2581506"/>
                  </a:lnTo>
                  <a:lnTo>
                    <a:pt x="2210334" y="2597057"/>
                  </a:lnTo>
                  <a:lnTo>
                    <a:pt x="2217345" y="2597057"/>
                  </a:lnTo>
                  <a:lnTo>
                    <a:pt x="2217345" y="2599479"/>
                  </a:lnTo>
                  <a:lnTo>
                    <a:pt x="2240543" y="2599479"/>
                  </a:lnTo>
                  <a:lnTo>
                    <a:pt x="2240543" y="2618853"/>
                  </a:lnTo>
                  <a:lnTo>
                    <a:pt x="2248063" y="2618853"/>
                  </a:lnTo>
                  <a:lnTo>
                    <a:pt x="2248063" y="2627138"/>
                  </a:lnTo>
                  <a:lnTo>
                    <a:pt x="2260427" y="2627138"/>
                  </a:lnTo>
                  <a:lnTo>
                    <a:pt x="2260427" y="2650082"/>
                  </a:lnTo>
                  <a:lnTo>
                    <a:pt x="2271389" y="2650082"/>
                  </a:lnTo>
                  <a:lnTo>
                    <a:pt x="2271389" y="2673025"/>
                  </a:lnTo>
                  <a:lnTo>
                    <a:pt x="2345190" y="2673025"/>
                  </a:lnTo>
                  <a:lnTo>
                    <a:pt x="2345190" y="2705145"/>
                  </a:lnTo>
                  <a:lnTo>
                    <a:pt x="2350289" y="2705145"/>
                  </a:lnTo>
                  <a:lnTo>
                    <a:pt x="2350289" y="2712156"/>
                  </a:lnTo>
                  <a:lnTo>
                    <a:pt x="2572966" y="2712156"/>
                  </a:lnTo>
                  <a:lnTo>
                    <a:pt x="2572966" y="2733187"/>
                  </a:lnTo>
                  <a:lnTo>
                    <a:pt x="2578830" y="2733187"/>
                  </a:lnTo>
                  <a:lnTo>
                    <a:pt x="2578830" y="2739560"/>
                  </a:lnTo>
                  <a:lnTo>
                    <a:pt x="2904752" y="2739560"/>
                  </a:lnTo>
                  <a:lnTo>
                    <a:pt x="2904752" y="2743512"/>
                  </a:lnTo>
                  <a:lnTo>
                    <a:pt x="2908959" y="2743512"/>
                  </a:lnTo>
                  <a:lnTo>
                    <a:pt x="2908959" y="2794879"/>
                  </a:lnTo>
                  <a:lnTo>
                    <a:pt x="2954463" y="2794879"/>
                  </a:lnTo>
                  <a:lnTo>
                    <a:pt x="2954463" y="2799086"/>
                  </a:lnTo>
                  <a:lnTo>
                    <a:pt x="2959051" y="2799086"/>
                  </a:lnTo>
                  <a:lnTo>
                    <a:pt x="2959051" y="2850581"/>
                  </a:lnTo>
                  <a:lnTo>
                    <a:pt x="3104869" y="2850581"/>
                  </a:lnTo>
                  <a:lnTo>
                    <a:pt x="3104869" y="2901183"/>
                  </a:lnTo>
                  <a:lnTo>
                    <a:pt x="3113664" y="2901183"/>
                  </a:lnTo>
                  <a:lnTo>
                    <a:pt x="3113664" y="2906282"/>
                  </a:lnTo>
                  <a:lnTo>
                    <a:pt x="3265982" y="2906282"/>
                  </a:lnTo>
                </a:path>
              </a:pathLst>
            </a:custGeom>
            <a:noFill/>
            <a:ln w="28575" cap="flat">
              <a:solidFill>
                <a:srgbClr val="4EA74F"/>
              </a:solidFill>
              <a:prstDash val="solid"/>
              <a:miter/>
            </a:ln>
          </p:spPr>
          <p:txBody>
            <a:bodyPr rtlCol="0" anchor="ctr"/>
            <a:lstStyle/>
            <a:p>
              <a:endParaRPr lang="zh-CN" altLang="en-US" sz="1200">
                <a:latin typeface="Arial" panose="020B0604020202020204" pitchFamily="34" charset="0"/>
                <a:ea typeface="微软雅黑" panose="020B0503020204020204" charset="-122"/>
                <a:sym typeface="Arial" panose="020B0604020202020204" pitchFamily="34" charset="0"/>
              </a:endParaRPr>
            </a:p>
          </p:txBody>
        </p:sp>
        <p:sp>
          <p:nvSpPr>
            <p:cNvPr id="57" name="任意多边形: 形状 75"/>
            <p:cNvSpPr/>
            <p:nvPr/>
          </p:nvSpPr>
          <p:spPr>
            <a:xfrm>
              <a:off x="1759470" y="2182587"/>
              <a:ext cx="4565721" cy="2284645"/>
            </a:xfrm>
            <a:custGeom>
              <a:avLst/>
              <a:gdLst>
                <a:gd name="connsiteX0" fmla="*/ 0 w 4565721"/>
                <a:gd name="connsiteY0" fmla="*/ 0 h 2284645"/>
                <a:gd name="connsiteX1" fmla="*/ 104520 w 4565721"/>
                <a:gd name="connsiteY1" fmla="*/ 0 h 2284645"/>
                <a:gd name="connsiteX2" fmla="*/ 104520 w 4565721"/>
                <a:gd name="connsiteY2" fmla="*/ 9177 h 2284645"/>
                <a:gd name="connsiteX3" fmla="*/ 134983 w 4565721"/>
                <a:gd name="connsiteY3" fmla="*/ 9177 h 2284645"/>
                <a:gd name="connsiteX4" fmla="*/ 134983 w 4565721"/>
                <a:gd name="connsiteY4" fmla="*/ 26640 h 2284645"/>
                <a:gd name="connsiteX5" fmla="*/ 151298 w 4565721"/>
                <a:gd name="connsiteY5" fmla="*/ 26640 h 2284645"/>
                <a:gd name="connsiteX6" fmla="*/ 151298 w 4565721"/>
                <a:gd name="connsiteY6" fmla="*/ 37474 h 2284645"/>
                <a:gd name="connsiteX7" fmla="*/ 158946 w 4565721"/>
                <a:gd name="connsiteY7" fmla="*/ 37474 h 2284645"/>
                <a:gd name="connsiteX8" fmla="*/ 158946 w 4565721"/>
                <a:gd name="connsiteY8" fmla="*/ 46142 h 2284645"/>
                <a:gd name="connsiteX9" fmla="*/ 194381 w 4565721"/>
                <a:gd name="connsiteY9" fmla="*/ 46142 h 2284645"/>
                <a:gd name="connsiteX10" fmla="*/ 194381 w 4565721"/>
                <a:gd name="connsiteY10" fmla="*/ 66918 h 2284645"/>
                <a:gd name="connsiteX11" fmla="*/ 201519 w 4565721"/>
                <a:gd name="connsiteY11" fmla="*/ 66918 h 2284645"/>
                <a:gd name="connsiteX12" fmla="*/ 201519 w 4565721"/>
                <a:gd name="connsiteY12" fmla="*/ 80047 h 2284645"/>
                <a:gd name="connsiteX13" fmla="*/ 207765 w 4565721"/>
                <a:gd name="connsiteY13" fmla="*/ 80047 h 2284645"/>
                <a:gd name="connsiteX14" fmla="*/ 207765 w 4565721"/>
                <a:gd name="connsiteY14" fmla="*/ 98146 h 2284645"/>
                <a:gd name="connsiteX15" fmla="*/ 219364 w 4565721"/>
                <a:gd name="connsiteY15" fmla="*/ 98146 h 2284645"/>
                <a:gd name="connsiteX16" fmla="*/ 219364 w 4565721"/>
                <a:gd name="connsiteY16" fmla="*/ 123894 h 2284645"/>
                <a:gd name="connsiteX17" fmla="*/ 226502 w 4565721"/>
                <a:gd name="connsiteY17" fmla="*/ 123894 h 2284645"/>
                <a:gd name="connsiteX18" fmla="*/ 226502 w 4565721"/>
                <a:gd name="connsiteY18" fmla="*/ 138552 h 2284645"/>
                <a:gd name="connsiteX19" fmla="*/ 248553 w 4565721"/>
                <a:gd name="connsiteY19" fmla="*/ 138552 h 2284645"/>
                <a:gd name="connsiteX20" fmla="*/ 248553 w 4565721"/>
                <a:gd name="connsiteY20" fmla="*/ 146582 h 2284645"/>
                <a:gd name="connsiteX21" fmla="*/ 254161 w 4565721"/>
                <a:gd name="connsiteY21" fmla="*/ 146582 h 2284645"/>
                <a:gd name="connsiteX22" fmla="*/ 254161 w 4565721"/>
                <a:gd name="connsiteY22" fmla="*/ 154867 h 2284645"/>
                <a:gd name="connsiteX23" fmla="*/ 264995 w 4565721"/>
                <a:gd name="connsiteY23" fmla="*/ 154867 h 2284645"/>
                <a:gd name="connsiteX24" fmla="*/ 264995 w 4565721"/>
                <a:gd name="connsiteY24" fmla="*/ 164682 h 2284645"/>
                <a:gd name="connsiteX25" fmla="*/ 271878 w 4565721"/>
                <a:gd name="connsiteY25" fmla="*/ 164682 h 2284645"/>
                <a:gd name="connsiteX26" fmla="*/ 271878 w 4565721"/>
                <a:gd name="connsiteY26" fmla="*/ 170036 h 2284645"/>
                <a:gd name="connsiteX27" fmla="*/ 385703 w 4565721"/>
                <a:gd name="connsiteY27" fmla="*/ 170036 h 2284645"/>
                <a:gd name="connsiteX28" fmla="*/ 385703 w 4565721"/>
                <a:gd name="connsiteY28" fmla="*/ 174369 h 2284645"/>
                <a:gd name="connsiteX29" fmla="*/ 415402 w 4565721"/>
                <a:gd name="connsiteY29" fmla="*/ 174369 h 2284645"/>
                <a:gd name="connsiteX30" fmla="*/ 415402 w 4565721"/>
                <a:gd name="connsiteY30" fmla="*/ 207000 h 2284645"/>
                <a:gd name="connsiteX31" fmla="*/ 425471 w 4565721"/>
                <a:gd name="connsiteY31" fmla="*/ 207000 h 2284645"/>
                <a:gd name="connsiteX32" fmla="*/ 425471 w 4565721"/>
                <a:gd name="connsiteY32" fmla="*/ 220383 h 2284645"/>
                <a:gd name="connsiteX33" fmla="*/ 434266 w 4565721"/>
                <a:gd name="connsiteY33" fmla="*/ 220383 h 2284645"/>
                <a:gd name="connsiteX34" fmla="*/ 434266 w 4565721"/>
                <a:gd name="connsiteY34" fmla="*/ 234022 h 2284645"/>
                <a:gd name="connsiteX35" fmla="*/ 440639 w 4565721"/>
                <a:gd name="connsiteY35" fmla="*/ 234022 h 2284645"/>
                <a:gd name="connsiteX36" fmla="*/ 440639 w 4565721"/>
                <a:gd name="connsiteY36" fmla="*/ 259260 h 2284645"/>
                <a:gd name="connsiteX37" fmla="*/ 445738 w 4565721"/>
                <a:gd name="connsiteY37" fmla="*/ 259260 h 2284645"/>
                <a:gd name="connsiteX38" fmla="*/ 445738 w 4565721"/>
                <a:gd name="connsiteY38" fmla="*/ 265888 h 2284645"/>
                <a:gd name="connsiteX39" fmla="*/ 479643 w 4565721"/>
                <a:gd name="connsiteY39" fmla="*/ 265888 h 2284645"/>
                <a:gd name="connsiteX40" fmla="*/ 479643 w 4565721"/>
                <a:gd name="connsiteY40" fmla="*/ 274300 h 2284645"/>
                <a:gd name="connsiteX41" fmla="*/ 486271 w 4565721"/>
                <a:gd name="connsiteY41" fmla="*/ 274300 h 2284645"/>
                <a:gd name="connsiteX42" fmla="*/ 486271 w 4565721"/>
                <a:gd name="connsiteY42" fmla="*/ 280163 h 2284645"/>
                <a:gd name="connsiteX43" fmla="*/ 539423 w 4565721"/>
                <a:gd name="connsiteY43" fmla="*/ 280163 h 2284645"/>
                <a:gd name="connsiteX44" fmla="*/ 539423 w 4565721"/>
                <a:gd name="connsiteY44" fmla="*/ 285517 h 2284645"/>
                <a:gd name="connsiteX45" fmla="*/ 544904 w 4565721"/>
                <a:gd name="connsiteY45" fmla="*/ 285517 h 2284645"/>
                <a:gd name="connsiteX46" fmla="*/ 544904 w 4565721"/>
                <a:gd name="connsiteY46" fmla="*/ 291380 h 2284645"/>
                <a:gd name="connsiteX47" fmla="*/ 566063 w 4565721"/>
                <a:gd name="connsiteY47" fmla="*/ 291380 h 2284645"/>
                <a:gd name="connsiteX48" fmla="*/ 566063 w 4565721"/>
                <a:gd name="connsiteY48" fmla="*/ 297244 h 2284645"/>
                <a:gd name="connsiteX49" fmla="*/ 578299 w 4565721"/>
                <a:gd name="connsiteY49" fmla="*/ 297244 h 2284645"/>
                <a:gd name="connsiteX50" fmla="*/ 578299 w 4565721"/>
                <a:gd name="connsiteY50" fmla="*/ 302470 h 2284645"/>
                <a:gd name="connsiteX51" fmla="*/ 583270 w 4565721"/>
                <a:gd name="connsiteY51" fmla="*/ 302470 h 2284645"/>
                <a:gd name="connsiteX52" fmla="*/ 583270 w 4565721"/>
                <a:gd name="connsiteY52" fmla="*/ 317510 h 2284645"/>
                <a:gd name="connsiteX53" fmla="*/ 589261 w 4565721"/>
                <a:gd name="connsiteY53" fmla="*/ 317510 h 2284645"/>
                <a:gd name="connsiteX54" fmla="*/ 589261 w 4565721"/>
                <a:gd name="connsiteY54" fmla="*/ 322991 h 2284645"/>
                <a:gd name="connsiteX55" fmla="*/ 617685 w 4565721"/>
                <a:gd name="connsiteY55" fmla="*/ 322991 h 2284645"/>
                <a:gd name="connsiteX56" fmla="*/ 617685 w 4565721"/>
                <a:gd name="connsiteY56" fmla="*/ 361995 h 2284645"/>
                <a:gd name="connsiteX57" fmla="*/ 623676 w 4565721"/>
                <a:gd name="connsiteY57" fmla="*/ 361995 h 2284645"/>
                <a:gd name="connsiteX58" fmla="*/ 623676 w 4565721"/>
                <a:gd name="connsiteY58" fmla="*/ 382389 h 2284645"/>
                <a:gd name="connsiteX59" fmla="*/ 634765 w 4565721"/>
                <a:gd name="connsiteY59" fmla="*/ 382389 h 2284645"/>
                <a:gd name="connsiteX60" fmla="*/ 634765 w 4565721"/>
                <a:gd name="connsiteY60" fmla="*/ 410431 h 2284645"/>
                <a:gd name="connsiteX61" fmla="*/ 642413 w 4565721"/>
                <a:gd name="connsiteY61" fmla="*/ 410431 h 2284645"/>
                <a:gd name="connsiteX62" fmla="*/ 642413 w 4565721"/>
                <a:gd name="connsiteY62" fmla="*/ 434394 h 2284645"/>
                <a:gd name="connsiteX63" fmla="*/ 648404 w 4565721"/>
                <a:gd name="connsiteY63" fmla="*/ 434394 h 2284645"/>
                <a:gd name="connsiteX64" fmla="*/ 648404 w 4565721"/>
                <a:gd name="connsiteY64" fmla="*/ 465877 h 2284645"/>
                <a:gd name="connsiteX65" fmla="*/ 654140 w 4565721"/>
                <a:gd name="connsiteY65" fmla="*/ 465877 h 2284645"/>
                <a:gd name="connsiteX66" fmla="*/ 654140 w 4565721"/>
                <a:gd name="connsiteY66" fmla="*/ 511126 h 2284645"/>
                <a:gd name="connsiteX67" fmla="*/ 660003 w 4565721"/>
                <a:gd name="connsiteY67" fmla="*/ 511126 h 2284645"/>
                <a:gd name="connsiteX68" fmla="*/ 660003 w 4565721"/>
                <a:gd name="connsiteY68" fmla="*/ 533432 h 2284645"/>
                <a:gd name="connsiteX69" fmla="*/ 668161 w 4565721"/>
                <a:gd name="connsiteY69" fmla="*/ 533432 h 2284645"/>
                <a:gd name="connsiteX70" fmla="*/ 668161 w 4565721"/>
                <a:gd name="connsiteY70" fmla="*/ 554591 h 2284645"/>
                <a:gd name="connsiteX71" fmla="*/ 673387 w 4565721"/>
                <a:gd name="connsiteY71" fmla="*/ 554591 h 2284645"/>
                <a:gd name="connsiteX72" fmla="*/ 673387 w 4565721"/>
                <a:gd name="connsiteY72" fmla="*/ 564278 h 2284645"/>
                <a:gd name="connsiteX73" fmla="*/ 677593 w 4565721"/>
                <a:gd name="connsiteY73" fmla="*/ 564278 h 2284645"/>
                <a:gd name="connsiteX74" fmla="*/ 677593 w 4565721"/>
                <a:gd name="connsiteY74" fmla="*/ 574348 h 2284645"/>
                <a:gd name="connsiteX75" fmla="*/ 685113 w 4565721"/>
                <a:gd name="connsiteY75" fmla="*/ 574348 h 2284645"/>
                <a:gd name="connsiteX76" fmla="*/ 685113 w 4565721"/>
                <a:gd name="connsiteY76" fmla="*/ 587477 h 2284645"/>
                <a:gd name="connsiteX77" fmla="*/ 693781 w 4565721"/>
                <a:gd name="connsiteY77" fmla="*/ 587477 h 2284645"/>
                <a:gd name="connsiteX78" fmla="*/ 693781 w 4565721"/>
                <a:gd name="connsiteY78" fmla="*/ 594105 h 2284645"/>
                <a:gd name="connsiteX79" fmla="*/ 699007 w 4565721"/>
                <a:gd name="connsiteY79" fmla="*/ 594105 h 2284645"/>
                <a:gd name="connsiteX80" fmla="*/ 699007 w 4565721"/>
                <a:gd name="connsiteY80" fmla="*/ 600478 h 2284645"/>
                <a:gd name="connsiteX81" fmla="*/ 732784 w 4565721"/>
                <a:gd name="connsiteY81" fmla="*/ 600478 h 2284645"/>
                <a:gd name="connsiteX82" fmla="*/ 732784 w 4565721"/>
                <a:gd name="connsiteY82" fmla="*/ 604939 h 2284645"/>
                <a:gd name="connsiteX83" fmla="*/ 744893 w 4565721"/>
                <a:gd name="connsiteY83" fmla="*/ 604939 h 2284645"/>
                <a:gd name="connsiteX84" fmla="*/ 744893 w 4565721"/>
                <a:gd name="connsiteY84" fmla="*/ 617430 h 2284645"/>
                <a:gd name="connsiteX85" fmla="*/ 753816 w 4565721"/>
                <a:gd name="connsiteY85" fmla="*/ 617430 h 2284645"/>
                <a:gd name="connsiteX86" fmla="*/ 753816 w 4565721"/>
                <a:gd name="connsiteY86" fmla="*/ 629667 h 2284645"/>
                <a:gd name="connsiteX87" fmla="*/ 764268 w 4565721"/>
                <a:gd name="connsiteY87" fmla="*/ 629667 h 2284645"/>
                <a:gd name="connsiteX88" fmla="*/ 764268 w 4565721"/>
                <a:gd name="connsiteY88" fmla="*/ 641776 h 2284645"/>
                <a:gd name="connsiteX89" fmla="*/ 785554 w 4565721"/>
                <a:gd name="connsiteY89" fmla="*/ 641776 h 2284645"/>
                <a:gd name="connsiteX90" fmla="*/ 785554 w 4565721"/>
                <a:gd name="connsiteY90" fmla="*/ 645982 h 2284645"/>
                <a:gd name="connsiteX91" fmla="*/ 793457 w 4565721"/>
                <a:gd name="connsiteY91" fmla="*/ 645982 h 2284645"/>
                <a:gd name="connsiteX92" fmla="*/ 793457 w 4565721"/>
                <a:gd name="connsiteY92" fmla="*/ 657454 h 2284645"/>
                <a:gd name="connsiteX93" fmla="*/ 816018 w 4565721"/>
                <a:gd name="connsiteY93" fmla="*/ 657454 h 2284645"/>
                <a:gd name="connsiteX94" fmla="*/ 816018 w 4565721"/>
                <a:gd name="connsiteY94" fmla="*/ 676446 h 2284645"/>
                <a:gd name="connsiteX95" fmla="*/ 821371 w 4565721"/>
                <a:gd name="connsiteY95" fmla="*/ 676446 h 2284645"/>
                <a:gd name="connsiteX96" fmla="*/ 821371 w 4565721"/>
                <a:gd name="connsiteY96" fmla="*/ 681672 h 2284645"/>
                <a:gd name="connsiteX97" fmla="*/ 834372 w 4565721"/>
                <a:gd name="connsiteY97" fmla="*/ 681672 h 2284645"/>
                <a:gd name="connsiteX98" fmla="*/ 834372 w 4565721"/>
                <a:gd name="connsiteY98" fmla="*/ 688810 h 2284645"/>
                <a:gd name="connsiteX99" fmla="*/ 844187 w 4565721"/>
                <a:gd name="connsiteY99" fmla="*/ 688810 h 2284645"/>
                <a:gd name="connsiteX100" fmla="*/ 844187 w 4565721"/>
                <a:gd name="connsiteY100" fmla="*/ 721950 h 2284645"/>
                <a:gd name="connsiteX101" fmla="*/ 851707 w 4565721"/>
                <a:gd name="connsiteY101" fmla="*/ 721950 h 2284645"/>
                <a:gd name="connsiteX102" fmla="*/ 851707 w 4565721"/>
                <a:gd name="connsiteY102" fmla="*/ 728960 h 2284645"/>
                <a:gd name="connsiteX103" fmla="*/ 856678 w 4565721"/>
                <a:gd name="connsiteY103" fmla="*/ 728960 h 2284645"/>
                <a:gd name="connsiteX104" fmla="*/ 856678 w 4565721"/>
                <a:gd name="connsiteY104" fmla="*/ 767454 h 2284645"/>
                <a:gd name="connsiteX105" fmla="*/ 862542 w 4565721"/>
                <a:gd name="connsiteY105" fmla="*/ 767454 h 2284645"/>
                <a:gd name="connsiteX106" fmla="*/ 862542 w 4565721"/>
                <a:gd name="connsiteY106" fmla="*/ 859610 h 2284645"/>
                <a:gd name="connsiteX107" fmla="*/ 868787 w 4565721"/>
                <a:gd name="connsiteY107" fmla="*/ 859610 h 2284645"/>
                <a:gd name="connsiteX108" fmla="*/ 868787 w 4565721"/>
                <a:gd name="connsiteY108" fmla="*/ 911870 h 2284645"/>
                <a:gd name="connsiteX109" fmla="*/ 872611 w 4565721"/>
                <a:gd name="connsiteY109" fmla="*/ 911870 h 2284645"/>
                <a:gd name="connsiteX110" fmla="*/ 872611 w 4565721"/>
                <a:gd name="connsiteY110" fmla="*/ 935705 h 2284645"/>
                <a:gd name="connsiteX111" fmla="*/ 876945 w 4565721"/>
                <a:gd name="connsiteY111" fmla="*/ 935705 h 2284645"/>
                <a:gd name="connsiteX112" fmla="*/ 876945 w 4565721"/>
                <a:gd name="connsiteY112" fmla="*/ 949216 h 2284645"/>
                <a:gd name="connsiteX113" fmla="*/ 883318 w 4565721"/>
                <a:gd name="connsiteY113" fmla="*/ 949216 h 2284645"/>
                <a:gd name="connsiteX114" fmla="*/ 883318 w 4565721"/>
                <a:gd name="connsiteY114" fmla="*/ 962600 h 2284645"/>
                <a:gd name="connsiteX115" fmla="*/ 890583 w 4565721"/>
                <a:gd name="connsiteY115" fmla="*/ 962600 h 2284645"/>
                <a:gd name="connsiteX116" fmla="*/ 890583 w 4565721"/>
                <a:gd name="connsiteY116" fmla="*/ 986053 h 2284645"/>
                <a:gd name="connsiteX117" fmla="*/ 894407 w 4565721"/>
                <a:gd name="connsiteY117" fmla="*/ 986053 h 2284645"/>
                <a:gd name="connsiteX118" fmla="*/ 894407 w 4565721"/>
                <a:gd name="connsiteY118" fmla="*/ 992044 h 2284645"/>
                <a:gd name="connsiteX119" fmla="*/ 902310 w 4565721"/>
                <a:gd name="connsiteY119" fmla="*/ 992044 h 2284645"/>
                <a:gd name="connsiteX120" fmla="*/ 902310 w 4565721"/>
                <a:gd name="connsiteY120" fmla="*/ 1001349 h 2284645"/>
                <a:gd name="connsiteX121" fmla="*/ 906516 w 4565721"/>
                <a:gd name="connsiteY121" fmla="*/ 1001349 h 2284645"/>
                <a:gd name="connsiteX122" fmla="*/ 906516 w 4565721"/>
                <a:gd name="connsiteY122" fmla="*/ 1008869 h 2284645"/>
                <a:gd name="connsiteX123" fmla="*/ 915694 w 4565721"/>
                <a:gd name="connsiteY123" fmla="*/ 1008869 h 2284645"/>
                <a:gd name="connsiteX124" fmla="*/ 915694 w 4565721"/>
                <a:gd name="connsiteY124" fmla="*/ 1016644 h 2284645"/>
                <a:gd name="connsiteX125" fmla="*/ 922194 w 4565721"/>
                <a:gd name="connsiteY125" fmla="*/ 1016644 h 2284645"/>
                <a:gd name="connsiteX126" fmla="*/ 922194 w 4565721"/>
                <a:gd name="connsiteY126" fmla="*/ 1021998 h 2284645"/>
                <a:gd name="connsiteX127" fmla="*/ 940039 w 4565721"/>
                <a:gd name="connsiteY127" fmla="*/ 1021998 h 2284645"/>
                <a:gd name="connsiteX128" fmla="*/ 940039 w 4565721"/>
                <a:gd name="connsiteY128" fmla="*/ 1026331 h 2284645"/>
                <a:gd name="connsiteX129" fmla="*/ 979425 w 4565721"/>
                <a:gd name="connsiteY129" fmla="*/ 1026331 h 2284645"/>
                <a:gd name="connsiteX130" fmla="*/ 979425 w 4565721"/>
                <a:gd name="connsiteY130" fmla="*/ 1033469 h 2284645"/>
                <a:gd name="connsiteX131" fmla="*/ 990769 w 4565721"/>
                <a:gd name="connsiteY131" fmla="*/ 1033469 h 2284645"/>
                <a:gd name="connsiteX132" fmla="*/ 990769 w 4565721"/>
                <a:gd name="connsiteY132" fmla="*/ 1052971 h 2284645"/>
                <a:gd name="connsiteX133" fmla="*/ 1036273 w 4565721"/>
                <a:gd name="connsiteY133" fmla="*/ 1052971 h 2284645"/>
                <a:gd name="connsiteX134" fmla="*/ 1036273 w 4565721"/>
                <a:gd name="connsiteY134" fmla="*/ 1058835 h 2284645"/>
                <a:gd name="connsiteX135" fmla="*/ 1045706 w 4565721"/>
                <a:gd name="connsiteY135" fmla="*/ 1058835 h 2284645"/>
                <a:gd name="connsiteX136" fmla="*/ 1045706 w 4565721"/>
                <a:gd name="connsiteY136" fmla="*/ 1063933 h 2284645"/>
                <a:gd name="connsiteX137" fmla="*/ 1056158 w 4565721"/>
                <a:gd name="connsiteY137" fmla="*/ 1063933 h 2284645"/>
                <a:gd name="connsiteX138" fmla="*/ 1056158 w 4565721"/>
                <a:gd name="connsiteY138" fmla="*/ 1076934 h 2284645"/>
                <a:gd name="connsiteX139" fmla="*/ 1061384 w 4565721"/>
                <a:gd name="connsiteY139" fmla="*/ 1076934 h 2284645"/>
                <a:gd name="connsiteX140" fmla="*/ 1061384 w 4565721"/>
                <a:gd name="connsiteY140" fmla="*/ 1083945 h 2284645"/>
                <a:gd name="connsiteX141" fmla="*/ 1069286 w 4565721"/>
                <a:gd name="connsiteY141" fmla="*/ 1083945 h 2284645"/>
                <a:gd name="connsiteX142" fmla="*/ 1069286 w 4565721"/>
                <a:gd name="connsiteY142" fmla="*/ 1089043 h 2284645"/>
                <a:gd name="connsiteX143" fmla="*/ 1073875 w 4565721"/>
                <a:gd name="connsiteY143" fmla="*/ 1089043 h 2284645"/>
                <a:gd name="connsiteX144" fmla="*/ 1073875 w 4565721"/>
                <a:gd name="connsiteY144" fmla="*/ 1105358 h 2284645"/>
                <a:gd name="connsiteX145" fmla="*/ 1080376 w 4565721"/>
                <a:gd name="connsiteY145" fmla="*/ 1105358 h 2284645"/>
                <a:gd name="connsiteX146" fmla="*/ 1080376 w 4565721"/>
                <a:gd name="connsiteY146" fmla="*/ 1128684 h 2284645"/>
                <a:gd name="connsiteX147" fmla="*/ 1086876 w 4565721"/>
                <a:gd name="connsiteY147" fmla="*/ 1128684 h 2284645"/>
                <a:gd name="connsiteX148" fmla="*/ 1086876 w 4565721"/>
                <a:gd name="connsiteY148" fmla="*/ 1174826 h 2284645"/>
                <a:gd name="connsiteX149" fmla="*/ 1095799 w 4565721"/>
                <a:gd name="connsiteY149" fmla="*/ 1174826 h 2284645"/>
                <a:gd name="connsiteX150" fmla="*/ 1095799 w 4565721"/>
                <a:gd name="connsiteY150" fmla="*/ 1188209 h 2284645"/>
                <a:gd name="connsiteX151" fmla="*/ 1110202 w 4565721"/>
                <a:gd name="connsiteY151" fmla="*/ 1188209 h 2284645"/>
                <a:gd name="connsiteX152" fmla="*/ 1110202 w 4565721"/>
                <a:gd name="connsiteY152" fmla="*/ 1204652 h 2284645"/>
                <a:gd name="connsiteX153" fmla="*/ 1118487 w 4565721"/>
                <a:gd name="connsiteY153" fmla="*/ 1204652 h 2284645"/>
                <a:gd name="connsiteX154" fmla="*/ 1118487 w 4565721"/>
                <a:gd name="connsiteY154" fmla="*/ 1213320 h 2284645"/>
                <a:gd name="connsiteX155" fmla="*/ 1124223 w 4565721"/>
                <a:gd name="connsiteY155" fmla="*/ 1213320 h 2284645"/>
                <a:gd name="connsiteX156" fmla="*/ 1124223 w 4565721"/>
                <a:gd name="connsiteY156" fmla="*/ 1220585 h 2284645"/>
                <a:gd name="connsiteX157" fmla="*/ 1128684 w 4565721"/>
                <a:gd name="connsiteY157" fmla="*/ 1220585 h 2284645"/>
                <a:gd name="connsiteX158" fmla="*/ 1128684 w 4565721"/>
                <a:gd name="connsiteY158" fmla="*/ 1230145 h 2284645"/>
                <a:gd name="connsiteX159" fmla="*/ 1140538 w 4565721"/>
                <a:gd name="connsiteY159" fmla="*/ 1230145 h 2284645"/>
                <a:gd name="connsiteX160" fmla="*/ 1140538 w 4565721"/>
                <a:gd name="connsiteY160" fmla="*/ 1240852 h 2284645"/>
                <a:gd name="connsiteX161" fmla="*/ 1152520 w 4565721"/>
                <a:gd name="connsiteY161" fmla="*/ 1240852 h 2284645"/>
                <a:gd name="connsiteX162" fmla="*/ 1152520 w 4565721"/>
                <a:gd name="connsiteY162" fmla="*/ 1259716 h 2284645"/>
                <a:gd name="connsiteX163" fmla="*/ 1162717 w 4565721"/>
                <a:gd name="connsiteY163" fmla="*/ 1259716 h 2284645"/>
                <a:gd name="connsiteX164" fmla="*/ 1162717 w 4565721"/>
                <a:gd name="connsiteY164" fmla="*/ 1272717 h 2284645"/>
                <a:gd name="connsiteX165" fmla="*/ 1168580 w 4565721"/>
                <a:gd name="connsiteY165" fmla="*/ 1272717 h 2284645"/>
                <a:gd name="connsiteX166" fmla="*/ 1168580 w 4565721"/>
                <a:gd name="connsiteY166" fmla="*/ 1277306 h 2284645"/>
                <a:gd name="connsiteX167" fmla="*/ 1197642 w 4565721"/>
                <a:gd name="connsiteY167" fmla="*/ 1277306 h 2284645"/>
                <a:gd name="connsiteX168" fmla="*/ 1197642 w 4565721"/>
                <a:gd name="connsiteY168" fmla="*/ 1283042 h 2284645"/>
                <a:gd name="connsiteX169" fmla="*/ 1203887 w 4565721"/>
                <a:gd name="connsiteY169" fmla="*/ 1283042 h 2284645"/>
                <a:gd name="connsiteX170" fmla="*/ 1203887 w 4565721"/>
                <a:gd name="connsiteY170" fmla="*/ 1293494 h 2284645"/>
                <a:gd name="connsiteX171" fmla="*/ 1225683 w 4565721"/>
                <a:gd name="connsiteY171" fmla="*/ 1293494 h 2284645"/>
                <a:gd name="connsiteX172" fmla="*/ 1225683 w 4565721"/>
                <a:gd name="connsiteY172" fmla="*/ 1304328 h 2284645"/>
                <a:gd name="connsiteX173" fmla="*/ 1232821 w 4565721"/>
                <a:gd name="connsiteY173" fmla="*/ 1304328 h 2284645"/>
                <a:gd name="connsiteX174" fmla="*/ 1232821 w 4565721"/>
                <a:gd name="connsiteY174" fmla="*/ 1308534 h 2284645"/>
                <a:gd name="connsiteX175" fmla="*/ 1264687 w 4565721"/>
                <a:gd name="connsiteY175" fmla="*/ 1308534 h 2284645"/>
                <a:gd name="connsiteX176" fmla="*/ 1264687 w 4565721"/>
                <a:gd name="connsiteY176" fmla="*/ 1325487 h 2284645"/>
                <a:gd name="connsiteX177" fmla="*/ 1268766 w 4565721"/>
                <a:gd name="connsiteY177" fmla="*/ 1325487 h 2284645"/>
                <a:gd name="connsiteX178" fmla="*/ 1268766 w 4565721"/>
                <a:gd name="connsiteY178" fmla="*/ 1332115 h 2284645"/>
                <a:gd name="connsiteX179" fmla="*/ 1277051 w 4565721"/>
                <a:gd name="connsiteY179" fmla="*/ 1332115 h 2284645"/>
                <a:gd name="connsiteX180" fmla="*/ 1277051 w 4565721"/>
                <a:gd name="connsiteY180" fmla="*/ 1345881 h 2284645"/>
                <a:gd name="connsiteX181" fmla="*/ 1293366 w 4565721"/>
                <a:gd name="connsiteY181" fmla="*/ 1345881 h 2284645"/>
                <a:gd name="connsiteX182" fmla="*/ 1293366 w 4565721"/>
                <a:gd name="connsiteY182" fmla="*/ 1358627 h 2284645"/>
                <a:gd name="connsiteX183" fmla="*/ 1302544 w 4565721"/>
                <a:gd name="connsiteY183" fmla="*/ 1358627 h 2284645"/>
                <a:gd name="connsiteX184" fmla="*/ 1302544 w 4565721"/>
                <a:gd name="connsiteY184" fmla="*/ 1413691 h 2284645"/>
                <a:gd name="connsiteX185" fmla="*/ 1308534 w 4565721"/>
                <a:gd name="connsiteY185" fmla="*/ 1413691 h 2284645"/>
                <a:gd name="connsiteX186" fmla="*/ 1308534 w 4565721"/>
                <a:gd name="connsiteY186" fmla="*/ 1471814 h 2284645"/>
                <a:gd name="connsiteX187" fmla="*/ 1314270 w 4565721"/>
                <a:gd name="connsiteY187" fmla="*/ 1471814 h 2284645"/>
                <a:gd name="connsiteX188" fmla="*/ 1314270 w 4565721"/>
                <a:gd name="connsiteY188" fmla="*/ 1514132 h 2284645"/>
                <a:gd name="connsiteX189" fmla="*/ 1318986 w 4565721"/>
                <a:gd name="connsiteY189" fmla="*/ 1514132 h 2284645"/>
                <a:gd name="connsiteX190" fmla="*/ 1318986 w 4565721"/>
                <a:gd name="connsiteY190" fmla="*/ 1524457 h 2284645"/>
                <a:gd name="connsiteX191" fmla="*/ 1322300 w 4565721"/>
                <a:gd name="connsiteY191" fmla="*/ 1524457 h 2284645"/>
                <a:gd name="connsiteX192" fmla="*/ 1322300 w 4565721"/>
                <a:gd name="connsiteY192" fmla="*/ 1535673 h 2284645"/>
                <a:gd name="connsiteX193" fmla="*/ 1330330 w 4565721"/>
                <a:gd name="connsiteY193" fmla="*/ 1535673 h 2284645"/>
                <a:gd name="connsiteX194" fmla="*/ 1330330 w 4565721"/>
                <a:gd name="connsiteY194" fmla="*/ 1548802 h 2284645"/>
                <a:gd name="connsiteX195" fmla="*/ 1337086 w 4565721"/>
                <a:gd name="connsiteY195" fmla="*/ 1548802 h 2284645"/>
                <a:gd name="connsiteX196" fmla="*/ 1337086 w 4565721"/>
                <a:gd name="connsiteY196" fmla="*/ 1554028 h 2284645"/>
                <a:gd name="connsiteX197" fmla="*/ 1341802 w 4565721"/>
                <a:gd name="connsiteY197" fmla="*/ 1554028 h 2284645"/>
                <a:gd name="connsiteX198" fmla="*/ 1341802 w 4565721"/>
                <a:gd name="connsiteY198" fmla="*/ 1566519 h 2284645"/>
                <a:gd name="connsiteX199" fmla="*/ 1364873 w 4565721"/>
                <a:gd name="connsiteY199" fmla="*/ 1566519 h 2284645"/>
                <a:gd name="connsiteX200" fmla="*/ 1364873 w 4565721"/>
                <a:gd name="connsiteY200" fmla="*/ 1571618 h 2284645"/>
                <a:gd name="connsiteX201" fmla="*/ 1371501 w 4565721"/>
                <a:gd name="connsiteY201" fmla="*/ 1571618 h 2284645"/>
                <a:gd name="connsiteX202" fmla="*/ 1371501 w 4565721"/>
                <a:gd name="connsiteY202" fmla="*/ 1586149 h 2284645"/>
                <a:gd name="connsiteX203" fmla="*/ 1375070 w 4565721"/>
                <a:gd name="connsiteY203" fmla="*/ 1586149 h 2284645"/>
                <a:gd name="connsiteX204" fmla="*/ 1375070 w 4565721"/>
                <a:gd name="connsiteY204" fmla="*/ 1590865 h 2284645"/>
                <a:gd name="connsiteX205" fmla="*/ 1394827 w 4565721"/>
                <a:gd name="connsiteY205" fmla="*/ 1590865 h 2284645"/>
                <a:gd name="connsiteX206" fmla="*/ 1394827 w 4565721"/>
                <a:gd name="connsiteY206" fmla="*/ 1598385 h 2284645"/>
                <a:gd name="connsiteX207" fmla="*/ 1400308 w 4565721"/>
                <a:gd name="connsiteY207" fmla="*/ 1598385 h 2284645"/>
                <a:gd name="connsiteX208" fmla="*/ 1400308 w 4565721"/>
                <a:gd name="connsiteY208" fmla="*/ 1602591 h 2284645"/>
                <a:gd name="connsiteX209" fmla="*/ 1403367 w 4565721"/>
                <a:gd name="connsiteY209" fmla="*/ 1602591 h 2284645"/>
                <a:gd name="connsiteX210" fmla="*/ 1403367 w 4565721"/>
                <a:gd name="connsiteY210" fmla="*/ 1610494 h 2284645"/>
                <a:gd name="connsiteX211" fmla="*/ 1409867 w 4565721"/>
                <a:gd name="connsiteY211" fmla="*/ 1610494 h 2284645"/>
                <a:gd name="connsiteX212" fmla="*/ 1409867 w 4565721"/>
                <a:gd name="connsiteY212" fmla="*/ 1616740 h 2284645"/>
                <a:gd name="connsiteX213" fmla="*/ 1420702 w 4565721"/>
                <a:gd name="connsiteY213" fmla="*/ 1616740 h 2284645"/>
                <a:gd name="connsiteX214" fmla="*/ 1420702 w 4565721"/>
                <a:gd name="connsiteY214" fmla="*/ 1620691 h 2284645"/>
                <a:gd name="connsiteX215" fmla="*/ 1427585 w 4565721"/>
                <a:gd name="connsiteY215" fmla="*/ 1620691 h 2284645"/>
                <a:gd name="connsiteX216" fmla="*/ 1427585 w 4565721"/>
                <a:gd name="connsiteY216" fmla="*/ 1623368 h 2284645"/>
                <a:gd name="connsiteX217" fmla="*/ 1484815 w 4565721"/>
                <a:gd name="connsiteY217" fmla="*/ 1623368 h 2284645"/>
                <a:gd name="connsiteX218" fmla="*/ 1484815 w 4565721"/>
                <a:gd name="connsiteY218" fmla="*/ 1633947 h 2284645"/>
                <a:gd name="connsiteX219" fmla="*/ 1488257 w 4565721"/>
                <a:gd name="connsiteY219" fmla="*/ 1633947 h 2284645"/>
                <a:gd name="connsiteX220" fmla="*/ 1488257 w 4565721"/>
                <a:gd name="connsiteY220" fmla="*/ 1644909 h 2284645"/>
                <a:gd name="connsiteX221" fmla="*/ 1495905 w 4565721"/>
                <a:gd name="connsiteY221" fmla="*/ 1644909 h 2284645"/>
                <a:gd name="connsiteX222" fmla="*/ 1495905 w 4565721"/>
                <a:gd name="connsiteY222" fmla="*/ 1656890 h 2284645"/>
                <a:gd name="connsiteX223" fmla="*/ 1519485 w 4565721"/>
                <a:gd name="connsiteY223" fmla="*/ 1656890 h 2284645"/>
                <a:gd name="connsiteX224" fmla="*/ 1519485 w 4565721"/>
                <a:gd name="connsiteY224" fmla="*/ 1719985 h 2284645"/>
                <a:gd name="connsiteX225" fmla="*/ 1529555 w 4565721"/>
                <a:gd name="connsiteY225" fmla="*/ 1719985 h 2284645"/>
                <a:gd name="connsiteX226" fmla="*/ 1529555 w 4565721"/>
                <a:gd name="connsiteY226" fmla="*/ 1727760 h 2284645"/>
                <a:gd name="connsiteX227" fmla="*/ 1535928 w 4565721"/>
                <a:gd name="connsiteY227" fmla="*/ 1727760 h 2284645"/>
                <a:gd name="connsiteX228" fmla="*/ 1535928 w 4565721"/>
                <a:gd name="connsiteY228" fmla="*/ 1736810 h 2284645"/>
                <a:gd name="connsiteX229" fmla="*/ 1551096 w 4565721"/>
                <a:gd name="connsiteY229" fmla="*/ 1736810 h 2284645"/>
                <a:gd name="connsiteX230" fmla="*/ 1551096 w 4565721"/>
                <a:gd name="connsiteY230" fmla="*/ 1756184 h 2284645"/>
                <a:gd name="connsiteX231" fmla="*/ 1563205 w 4565721"/>
                <a:gd name="connsiteY231" fmla="*/ 1756184 h 2284645"/>
                <a:gd name="connsiteX232" fmla="*/ 1563205 w 4565721"/>
                <a:gd name="connsiteY232" fmla="*/ 1763704 h 2284645"/>
                <a:gd name="connsiteX233" fmla="*/ 1572255 w 4565721"/>
                <a:gd name="connsiteY233" fmla="*/ 1763704 h 2284645"/>
                <a:gd name="connsiteX234" fmla="*/ 1572255 w 4565721"/>
                <a:gd name="connsiteY234" fmla="*/ 1769568 h 2284645"/>
                <a:gd name="connsiteX235" fmla="*/ 1585766 w 4565721"/>
                <a:gd name="connsiteY235" fmla="*/ 1769568 h 2284645"/>
                <a:gd name="connsiteX236" fmla="*/ 1585766 w 4565721"/>
                <a:gd name="connsiteY236" fmla="*/ 1775559 h 2284645"/>
                <a:gd name="connsiteX237" fmla="*/ 1590100 w 4565721"/>
                <a:gd name="connsiteY237" fmla="*/ 1775559 h 2284645"/>
                <a:gd name="connsiteX238" fmla="*/ 1590100 w 4565721"/>
                <a:gd name="connsiteY238" fmla="*/ 1785118 h 2284645"/>
                <a:gd name="connsiteX239" fmla="*/ 1612916 w 4565721"/>
                <a:gd name="connsiteY239" fmla="*/ 1785118 h 2284645"/>
                <a:gd name="connsiteX240" fmla="*/ 1612916 w 4565721"/>
                <a:gd name="connsiteY240" fmla="*/ 1801943 h 2284645"/>
                <a:gd name="connsiteX241" fmla="*/ 1617122 w 4565721"/>
                <a:gd name="connsiteY241" fmla="*/ 1801943 h 2284645"/>
                <a:gd name="connsiteX242" fmla="*/ 1617122 w 4565721"/>
                <a:gd name="connsiteY242" fmla="*/ 1809081 h 2284645"/>
                <a:gd name="connsiteX243" fmla="*/ 1702267 w 4565721"/>
                <a:gd name="connsiteY243" fmla="*/ 1809081 h 2284645"/>
                <a:gd name="connsiteX244" fmla="*/ 1702267 w 4565721"/>
                <a:gd name="connsiteY244" fmla="*/ 1817366 h 2284645"/>
                <a:gd name="connsiteX245" fmla="*/ 1708895 w 4565721"/>
                <a:gd name="connsiteY245" fmla="*/ 1817366 h 2284645"/>
                <a:gd name="connsiteX246" fmla="*/ 1708895 w 4565721"/>
                <a:gd name="connsiteY246" fmla="*/ 1820171 h 2284645"/>
                <a:gd name="connsiteX247" fmla="*/ 1722406 w 4565721"/>
                <a:gd name="connsiteY247" fmla="*/ 1820171 h 2284645"/>
                <a:gd name="connsiteX248" fmla="*/ 1722406 w 4565721"/>
                <a:gd name="connsiteY248" fmla="*/ 1829858 h 2284645"/>
                <a:gd name="connsiteX249" fmla="*/ 1729672 w 4565721"/>
                <a:gd name="connsiteY249" fmla="*/ 1829858 h 2284645"/>
                <a:gd name="connsiteX250" fmla="*/ 1729672 w 4565721"/>
                <a:gd name="connsiteY250" fmla="*/ 1843879 h 2284645"/>
                <a:gd name="connsiteX251" fmla="*/ 1736682 w 4565721"/>
                <a:gd name="connsiteY251" fmla="*/ 1843879 h 2284645"/>
                <a:gd name="connsiteX252" fmla="*/ 1736682 w 4565721"/>
                <a:gd name="connsiteY252" fmla="*/ 1859557 h 2284645"/>
                <a:gd name="connsiteX253" fmla="*/ 1764087 w 4565721"/>
                <a:gd name="connsiteY253" fmla="*/ 1859557 h 2284645"/>
                <a:gd name="connsiteX254" fmla="*/ 1764087 w 4565721"/>
                <a:gd name="connsiteY254" fmla="*/ 1863763 h 2284645"/>
                <a:gd name="connsiteX255" fmla="*/ 1768675 w 4565721"/>
                <a:gd name="connsiteY255" fmla="*/ 1863763 h 2284645"/>
                <a:gd name="connsiteX256" fmla="*/ 1768675 w 4565721"/>
                <a:gd name="connsiteY256" fmla="*/ 1871283 h 2284645"/>
                <a:gd name="connsiteX257" fmla="*/ 1928131 w 4565721"/>
                <a:gd name="connsiteY257" fmla="*/ 1871283 h 2284645"/>
                <a:gd name="connsiteX258" fmla="*/ 1928131 w 4565721"/>
                <a:gd name="connsiteY258" fmla="*/ 1879950 h 2284645"/>
                <a:gd name="connsiteX259" fmla="*/ 1931955 w 4565721"/>
                <a:gd name="connsiteY259" fmla="*/ 1879950 h 2284645"/>
                <a:gd name="connsiteX260" fmla="*/ 1931955 w 4565721"/>
                <a:gd name="connsiteY260" fmla="*/ 1891677 h 2284645"/>
                <a:gd name="connsiteX261" fmla="*/ 1935397 w 4565721"/>
                <a:gd name="connsiteY261" fmla="*/ 1891677 h 2284645"/>
                <a:gd name="connsiteX262" fmla="*/ 1935397 w 4565721"/>
                <a:gd name="connsiteY262" fmla="*/ 1898305 h 2284645"/>
                <a:gd name="connsiteX263" fmla="*/ 1941898 w 4565721"/>
                <a:gd name="connsiteY263" fmla="*/ 1898305 h 2284645"/>
                <a:gd name="connsiteX264" fmla="*/ 1941898 w 4565721"/>
                <a:gd name="connsiteY264" fmla="*/ 1913856 h 2284645"/>
                <a:gd name="connsiteX265" fmla="*/ 1946996 w 4565721"/>
                <a:gd name="connsiteY265" fmla="*/ 1913856 h 2284645"/>
                <a:gd name="connsiteX266" fmla="*/ 1946996 w 4565721"/>
                <a:gd name="connsiteY266" fmla="*/ 1920994 h 2284645"/>
                <a:gd name="connsiteX267" fmla="*/ 1956173 w 4565721"/>
                <a:gd name="connsiteY267" fmla="*/ 1920994 h 2284645"/>
                <a:gd name="connsiteX268" fmla="*/ 1956173 w 4565721"/>
                <a:gd name="connsiteY268" fmla="*/ 1931063 h 2284645"/>
                <a:gd name="connsiteX269" fmla="*/ 2054320 w 4565721"/>
                <a:gd name="connsiteY269" fmla="*/ 1931063 h 2284645"/>
                <a:gd name="connsiteX270" fmla="*/ 2054320 w 4565721"/>
                <a:gd name="connsiteY270" fmla="*/ 1944447 h 2284645"/>
                <a:gd name="connsiteX271" fmla="*/ 2232513 w 4565721"/>
                <a:gd name="connsiteY271" fmla="*/ 1944447 h 2284645"/>
                <a:gd name="connsiteX272" fmla="*/ 2232513 w 4565721"/>
                <a:gd name="connsiteY272" fmla="*/ 1956811 h 2284645"/>
                <a:gd name="connsiteX273" fmla="*/ 2243220 w 4565721"/>
                <a:gd name="connsiteY273" fmla="*/ 1956811 h 2284645"/>
                <a:gd name="connsiteX274" fmla="*/ 2243220 w 4565721"/>
                <a:gd name="connsiteY274" fmla="*/ 1963056 h 2284645"/>
                <a:gd name="connsiteX275" fmla="*/ 2245896 w 4565721"/>
                <a:gd name="connsiteY275" fmla="*/ 1963056 h 2284645"/>
                <a:gd name="connsiteX276" fmla="*/ 2245896 w 4565721"/>
                <a:gd name="connsiteY276" fmla="*/ 1969939 h 2284645"/>
                <a:gd name="connsiteX277" fmla="*/ 2251123 w 4565721"/>
                <a:gd name="connsiteY277" fmla="*/ 1969939 h 2284645"/>
                <a:gd name="connsiteX278" fmla="*/ 2251123 w 4565721"/>
                <a:gd name="connsiteY278" fmla="*/ 1979117 h 2284645"/>
                <a:gd name="connsiteX279" fmla="*/ 2284900 w 4565721"/>
                <a:gd name="connsiteY279" fmla="*/ 1979117 h 2284645"/>
                <a:gd name="connsiteX280" fmla="*/ 2284900 w 4565721"/>
                <a:gd name="connsiteY280" fmla="*/ 1994412 h 2284645"/>
                <a:gd name="connsiteX281" fmla="*/ 2292548 w 4565721"/>
                <a:gd name="connsiteY281" fmla="*/ 1994412 h 2284645"/>
                <a:gd name="connsiteX282" fmla="*/ 2292548 w 4565721"/>
                <a:gd name="connsiteY282" fmla="*/ 2013914 h 2284645"/>
                <a:gd name="connsiteX283" fmla="*/ 2300706 w 4565721"/>
                <a:gd name="connsiteY283" fmla="*/ 2013914 h 2284645"/>
                <a:gd name="connsiteX284" fmla="*/ 2300706 w 4565721"/>
                <a:gd name="connsiteY284" fmla="*/ 2019905 h 2284645"/>
                <a:gd name="connsiteX285" fmla="*/ 2304402 w 4565721"/>
                <a:gd name="connsiteY285" fmla="*/ 2019905 h 2284645"/>
                <a:gd name="connsiteX286" fmla="*/ 2304402 w 4565721"/>
                <a:gd name="connsiteY286" fmla="*/ 2029465 h 2284645"/>
                <a:gd name="connsiteX287" fmla="*/ 2405225 w 4565721"/>
                <a:gd name="connsiteY287" fmla="*/ 2029465 h 2284645"/>
                <a:gd name="connsiteX288" fmla="*/ 2405225 w 4565721"/>
                <a:gd name="connsiteY288" fmla="*/ 2035583 h 2284645"/>
                <a:gd name="connsiteX289" fmla="*/ 2409814 w 4565721"/>
                <a:gd name="connsiteY289" fmla="*/ 2035583 h 2284645"/>
                <a:gd name="connsiteX290" fmla="*/ 2409814 w 4565721"/>
                <a:gd name="connsiteY290" fmla="*/ 2041446 h 2284645"/>
                <a:gd name="connsiteX291" fmla="*/ 2563662 w 4565721"/>
                <a:gd name="connsiteY291" fmla="*/ 2041446 h 2284645"/>
                <a:gd name="connsiteX292" fmla="*/ 2563662 w 4565721"/>
                <a:gd name="connsiteY292" fmla="*/ 2049221 h 2284645"/>
                <a:gd name="connsiteX293" fmla="*/ 2569525 w 4565721"/>
                <a:gd name="connsiteY293" fmla="*/ 2049221 h 2284645"/>
                <a:gd name="connsiteX294" fmla="*/ 2569525 w 4565721"/>
                <a:gd name="connsiteY294" fmla="*/ 2060820 h 2284645"/>
                <a:gd name="connsiteX295" fmla="*/ 2577045 w 4565721"/>
                <a:gd name="connsiteY295" fmla="*/ 2060820 h 2284645"/>
                <a:gd name="connsiteX296" fmla="*/ 2577045 w 4565721"/>
                <a:gd name="connsiteY296" fmla="*/ 2074586 h 2284645"/>
                <a:gd name="connsiteX297" fmla="*/ 2595400 w 4565721"/>
                <a:gd name="connsiteY297" fmla="*/ 2074586 h 2284645"/>
                <a:gd name="connsiteX298" fmla="*/ 2595400 w 4565721"/>
                <a:gd name="connsiteY298" fmla="*/ 2086695 h 2284645"/>
                <a:gd name="connsiteX299" fmla="*/ 2601646 w 4565721"/>
                <a:gd name="connsiteY299" fmla="*/ 2086695 h 2284645"/>
                <a:gd name="connsiteX300" fmla="*/ 2601646 w 4565721"/>
                <a:gd name="connsiteY300" fmla="*/ 2110404 h 2284645"/>
                <a:gd name="connsiteX301" fmla="*/ 2605724 w 4565721"/>
                <a:gd name="connsiteY301" fmla="*/ 2110404 h 2284645"/>
                <a:gd name="connsiteX302" fmla="*/ 2605724 w 4565721"/>
                <a:gd name="connsiteY302" fmla="*/ 2113845 h 2284645"/>
                <a:gd name="connsiteX303" fmla="*/ 2779074 w 4565721"/>
                <a:gd name="connsiteY303" fmla="*/ 2113845 h 2284645"/>
                <a:gd name="connsiteX304" fmla="*/ 2779074 w 4565721"/>
                <a:gd name="connsiteY304" fmla="*/ 2133602 h 2284645"/>
                <a:gd name="connsiteX305" fmla="*/ 2788251 w 4565721"/>
                <a:gd name="connsiteY305" fmla="*/ 2133602 h 2284645"/>
                <a:gd name="connsiteX306" fmla="*/ 2788251 w 4565721"/>
                <a:gd name="connsiteY306" fmla="*/ 2139593 h 2284645"/>
                <a:gd name="connsiteX307" fmla="*/ 2893153 w 4565721"/>
                <a:gd name="connsiteY307" fmla="*/ 2139593 h 2284645"/>
                <a:gd name="connsiteX308" fmla="*/ 2893153 w 4565721"/>
                <a:gd name="connsiteY308" fmla="*/ 2153359 h 2284645"/>
                <a:gd name="connsiteX309" fmla="*/ 2896085 w 4565721"/>
                <a:gd name="connsiteY309" fmla="*/ 2153359 h 2284645"/>
                <a:gd name="connsiteX310" fmla="*/ 2896085 w 4565721"/>
                <a:gd name="connsiteY310" fmla="*/ 2158839 h 2284645"/>
                <a:gd name="connsiteX311" fmla="*/ 2902585 w 4565721"/>
                <a:gd name="connsiteY311" fmla="*/ 2158839 h 2284645"/>
                <a:gd name="connsiteX312" fmla="*/ 2902585 w 4565721"/>
                <a:gd name="connsiteY312" fmla="*/ 2177832 h 2284645"/>
                <a:gd name="connsiteX313" fmla="*/ 2910616 w 4565721"/>
                <a:gd name="connsiteY313" fmla="*/ 2177832 h 2284645"/>
                <a:gd name="connsiteX314" fmla="*/ 2910616 w 4565721"/>
                <a:gd name="connsiteY314" fmla="*/ 2183822 h 2284645"/>
                <a:gd name="connsiteX315" fmla="*/ 2920813 w 4565721"/>
                <a:gd name="connsiteY315" fmla="*/ 2183822 h 2284645"/>
                <a:gd name="connsiteX316" fmla="*/ 2920813 w 4565721"/>
                <a:gd name="connsiteY316" fmla="*/ 2200392 h 2284645"/>
                <a:gd name="connsiteX317" fmla="*/ 2928843 w 4565721"/>
                <a:gd name="connsiteY317" fmla="*/ 2200392 h 2284645"/>
                <a:gd name="connsiteX318" fmla="*/ 2928843 w 4565721"/>
                <a:gd name="connsiteY318" fmla="*/ 2207913 h 2284645"/>
                <a:gd name="connsiteX319" fmla="*/ 3287268 w 4565721"/>
                <a:gd name="connsiteY319" fmla="*/ 2207913 h 2284645"/>
                <a:gd name="connsiteX320" fmla="*/ 3287268 w 4565721"/>
                <a:gd name="connsiteY320" fmla="*/ 2209442 h 2284645"/>
                <a:gd name="connsiteX321" fmla="*/ 3290965 w 4565721"/>
                <a:gd name="connsiteY321" fmla="*/ 2209442 h 2284645"/>
                <a:gd name="connsiteX322" fmla="*/ 3290965 w 4565721"/>
                <a:gd name="connsiteY322" fmla="*/ 2242710 h 2284645"/>
                <a:gd name="connsiteX323" fmla="*/ 3540537 w 4565721"/>
                <a:gd name="connsiteY323" fmla="*/ 2242710 h 2284645"/>
                <a:gd name="connsiteX324" fmla="*/ 3540537 w 4565721"/>
                <a:gd name="connsiteY324" fmla="*/ 2284645 h 2284645"/>
                <a:gd name="connsiteX325" fmla="*/ 4565722 w 4565721"/>
                <a:gd name="connsiteY325" fmla="*/ 2284645 h 2284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Lst>
              <a:rect l="l" t="t" r="r" b="b"/>
              <a:pathLst>
                <a:path w="4565721" h="2284645">
                  <a:moveTo>
                    <a:pt x="0" y="0"/>
                  </a:moveTo>
                  <a:lnTo>
                    <a:pt x="104520" y="0"/>
                  </a:lnTo>
                  <a:lnTo>
                    <a:pt x="104520" y="9177"/>
                  </a:lnTo>
                  <a:lnTo>
                    <a:pt x="134983" y="9177"/>
                  </a:lnTo>
                  <a:lnTo>
                    <a:pt x="134983" y="26640"/>
                  </a:lnTo>
                  <a:lnTo>
                    <a:pt x="151298" y="26640"/>
                  </a:lnTo>
                  <a:lnTo>
                    <a:pt x="151298" y="37474"/>
                  </a:lnTo>
                  <a:lnTo>
                    <a:pt x="158946" y="37474"/>
                  </a:lnTo>
                  <a:lnTo>
                    <a:pt x="158946" y="46142"/>
                  </a:lnTo>
                  <a:lnTo>
                    <a:pt x="194381" y="46142"/>
                  </a:lnTo>
                  <a:lnTo>
                    <a:pt x="194381" y="66918"/>
                  </a:lnTo>
                  <a:lnTo>
                    <a:pt x="201519" y="66918"/>
                  </a:lnTo>
                  <a:lnTo>
                    <a:pt x="201519" y="80047"/>
                  </a:lnTo>
                  <a:lnTo>
                    <a:pt x="207765" y="80047"/>
                  </a:lnTo>
                  <a:lnTo>
                    <a:pt x="207765" y="98146"/>
                  </a:lnTo>
                  <a:lnTo>
                    <a:pt x="219364" y="98146"/>
                  </a:lnTo>
                  <a:lnTo>
                    <a:pt x="219364" y="123894"/>
                  </a:lnTo>
                  <a:lnTo>
                    <a:pt x="226502" y="123894"/>
                  </a:lnTo>
                  <a:lnTo>
                    <a:pt x="226502" y="138552"/>
                  </a:lnTo>
                  <a:lnTo>
                    <a:pt x="248553" y="138552"/>
                  </a:lnTo>
                  <a:lnTo>
                    <a:pt x="248553" y="146582"/>
                  </a:lnTo>
                  <a:lnTo>
                    <a:pt x="254161" y="146582"/>
                  </a:lnTo>
                  <a:lnTo>
                    <a:pt x="254161" y="154867"/>
                  </a:lnTo>
                  <a:lnTo>
                    <a:pt x="264995" y="154867"/>
                  </a:lnTo>
                  <a:lnTo>
                    <a:pt x="264995" y="164682"/>
                  </a:lnTo>
                  <a:lnTo>
                    <a:pt x="271878" y="164682"/>
                  </a:lnTo>
                  <a:lnTo>
                    <a:pt x="271878" y="170036"/>
                  </a:lnTo>
                  <a:lnTo>
                    <a:pt x="385703" y="170036"/>
                  </a:lnTo>
                  <a:lnTo>
                    <a:pt x="385703" y="174369"/>
                  </a:lnTo>
                  <a:lnTo>
                    <a:pt x="415402" y="174369"/>
                  </a:lnTo>
                  <a:lnTo>
                    <a:pt x="415402" y="207000"/>
                  </a:lnTo>
                  <a:lnTo>
                    <a:pt x="425471" y="207000"/>
                  </a:lnTo>
                  <a:lnTo>
                    <a:pt x="425471" y="220383"/>
                  </a:lnTo>
                  <a:lnTo>
                    <a:pt x="434266" y="220383"/>
                  </a:lnTo>
                  <a:lnTo>
                    <a:pt x="434266" y="234022"/>
                  </a:lnTo>
                  <a:lnTo>
                    <a:pt x="440639" y="234022"/>
                  </a:lnTo>
                  <a:lnTo>
                    <a:pt x="440639" y="259260"/>
                  </a:lnTo>
                  <a:lnTo>
                    <a:pt x="445738" y="259260"/>
                  </a:lnTo>
                  <a:lnTo>
                    <a:pt x="445738" y="265888"/>
                  </a:lnTo>
                  <a:lnTo>
                    <a:pt x="479643" y="265888"/>
                  </a:lnTo>
                  <a:lnTo>
                    <a:pt x="479643" y="274300"/>
                  </a:lnTo>
                  <a:lnTo>
                    <a:pt x="486271" y="274300"/>
                  </a:lnTo>
                  <a:lnTo>
                    <a:pt x="486271" y="280163"/>
                  </a:lnTo>
                  <a:lnTo>
                    <a:pt x="539423" y="280163"/>
                  </a:lnTo>
                  <a:lnTo>
                    <a:pt x="539423" y="285517"/>
                  </a:lnTo>
                  <a:lnTo>
                    <a:pt x="544904" y="285517"/>
                  </a:lnTo>
                  <a:lnTo>
                    <a:pt x="544904" y="291380"/>
                  </a:lnTo>
                  <a:lnTo>
                    <a:pt x="566063" y="291380"/>
                  </a:lnTo>
                  <a:lnTo>
                    <a:pt x="566063" y="297244"/>
                  </a:lnTo>
                  <a:lnTo>
                    <a:pt x="578299" y="297244"/>
                  </a:lnTo>
                  <a:lnTo>
                    <a:pt x="578299" y="302470"/>
                  </a:lnTo>
                  <a:lnTo>
                    <a:pt x="583270" y="302470"/>
                  </a:lnTo>
                  <a:lnTo>
                    <a:pt x="583270" y="317510"/>
                  </a:lnTo>
                  <a:lnTo>
                    <a:pt x="589261" y="317510"/>
                  </a:lnTo>
                  <a:lnTo>
                    <a:pt x="589261" y="322991"/>
                  </a:lnTo>
                  <a:lnTo>
                    <a:pt x="617685" y="322991"/>
                  </a:lnTo>
                  <a:lnTo>
                    <a:pt x="617685" y="361995"/>
                  </a:lnTo>
                  <a:lnTo>
                    <a:pt x="623676" y="361995"/>
                  </a:lnTo>
                  <a:lnTo>
                    <a:pt x="623676" y="382389"/>
                  </a:lnTo>
                  <a:lnTo>
                    <a:pt x="634765" y="382389"/>
                  </a:lnTo>
                  <a:lnTo>
                    <a:pt x="634765" y="410431"/>
                  </a:lnTo>
                  <a:lnTo>
                    <a:pt x="642413" y="410431"/>
                  </a:lnTo>
                  <a:lnTo>
                    <a:pt x="642413" y="434394"/>
                  </a:lnTo>
                  <a:lnTo>
                    <a:pt x="648404" y="434394"/>
                  </a:lnTo>
                  <a:lnTo>
                    <a:pt x="648404" y="465877"/>
                  </a:lnTo>
                  <a:lnTo>
                    <a:pt x="654140" y="465877"/>
                  </a:lnTo>
                  <a:lnTo>
                    <a:pt x="654140" y="511126"/>
                  </a:lnTo>
                  <a:lnTo>
                    <a:pt x="660003" y="511126"/>
                  </a:lnTo>
                  <a:lnTo>
                    <a:pt x="660003" y="533432"/>
                  </a:lnTo>
                  <a:lnTo>
                    <a:pt x="668161" y="533432"/>
                  </a:lnTo>
                  <a:lnTo>
                    <a:pt x="668161" y="554591"/>
                  </a:lnTo>
                  <a:lnTo>
                    <a:pt x="673387" y="554591"/>
                  </a:lnTo>
                  <a:lnTo>
                    <a:pt x="673387" y="564278"/>
                  </a:lnTo>
                  <a:lnTo>
                    <a:pt x="677593" y="564278"/>
                  </a:lnTo>
                  <a:lnTo>
                    <a:pt x="677593" y="574348"/>
                  </a:lnTo>
                  <a:lnTo>
                    <a:pt x="685113" y="574348"/>
                  </a:lnTo>
                  <a:lnTo>
                    <a:pt x="685113" y="587477"/>
                  </a:lnTo>
                  <a:lnTo>
                    <a:pt x="693781" y="587477"/>
                  </a:lnTo>
                  <a:lnTo>
                    <a:pt x="693781" y="594105"/>
                  </a:lnTo>
                  <a:lnTo>
                    <a:pt x="699007" y="594105"/>
                  </a:lnTo>
                  <a:lnTo>
                    <a:pt x="699007" y="600478"/>
                  </a:lnTo>
                  <a:lnTo>
                    <a:pt x="732784" y="600478"/>
                  </a:lnTo>
                  <a:lnTo>
                    <a:pt x="732784" y="604939"/>
                  </a:lnTo>
                  <a:lnTo>
                    <a:pt x="744893" y="604939"/>
                  </a:lnTo>
                  <a:lnTo>
                    <a:pt x="744893" y="617430"/>
                  </a:lnTo>
                  <a:lnTo>
                    <a:pt x="753816" y="617430"/>
                  </a:lnTo>
                  <a:lnTo>
                    <a:pt x="753816" y="629667"/>
                  </a:lnTo>
                  <a:lnTo>
                    <a:pt x="764268" y="629667"/>
                  </a:lnTo>
                  <a:lnTo>
                    <a:pt x="764268" y="641776"/>
                  </a:lnTo>
                  <a:lnTo>
                    <a:pt x="785554" y="641776"/>
                  </a:lnTo>
                  <a:lnTo>
                    <a:pt x="785554" y="645982"/>
                  </a:lnTo>
                  <a:lnTo>
                    <a:pt x="793457" y="645982"/>
                  </a:lnTo>
                  <a:lnTo>
                    <a:pt x="793457" y="657454"/>
                  </a:lnTo>
                  <a:lnTo>
                    <a:pt x="816018" y="657454"/>
                  </a:lnTo>
                  <a:lnTo>
                    <a:pt x="816018" y="676446"/>
                  </a:lnTo>
                  <a:lnTo>
                    <a:pt x="821371" y="676446"/>
                  </a:lnTo>
                  <a:lnTo>
                    <a:pt x="821371" y="681672"/>
                  </a:lnTo>
                  <a:lnTo>
                    <a:pt x="834372" y="681672"/>
                  </a:lnTo>
                  <a:lnTo>
                    <a:pt x="834372" y="688810"/>
                  </a:lnTo>
                  <a:lnTo>
                    <a:pt x="844187" y="688810"/>
                  </a:lnTo>
                  <a:lnTo>
                    <a:pt x="844187" y="721950"/>
                  </a:lnTo>
                  <a:lnTo>
                    <a:pt x="851707" y="721950"/>
                  </a:lnTo>
                  <a:lnTo>
                    <a:pt x="851707" y="728960"/>
                  </a:lnTo>
                  <a:lnTo>
                    <a:pt x="856678" y="728960"/>
                  </a:lnTo>
                  <a:lnTo>
                    <a:pt x="856678" y="767454"/>
                  </a:lnTo>
                  <a:lnTo>
                    <a:pt x="862542" y="767454"/>
                  </a:lnTo>
                  <a:lnTo>
                    <a:pt x="862542" y="859610"/>
                  </a:lnTo>
                  <a:lnTo>
                    <a:pt x="868787" y="859610"/>
                  </a:lnTo>
                  <a:lnTo>
                    <a:pt x="868787" y="911870"/>
                  </a:lnTo>
                  <a:lnTo>
                    <a:pt x="872611" y="911870"/>
                  </a:lnTo>
                  <a:lnTo>
                    <a:pt x="872611" y="935705"/>
                  </a:lnTo>
                  <a:lnTo>
                    <a:pt x="876945" y="935705"/>
                  </a:lnTo>
                  <a:lnTo>
                    <a:pt x="876945" y="949216"/>
                  </a:lnTo>
                  <a:lnTo>
                    <a:pt x="883318" y="949216"/>
                  </a:lnTo>
                  <a:lnTo>
                    <a:pt x="883318" y="962600"/>
                  </a:lnTo>
                  <a:lnTo>
                    <a:pt x="890583" y="962600"/>
                  </a:lnTo>
                  <a:lnTo>
                    <a:pt x="890583" y="986053"/>
                  </a:lnTo>
                  <a:lnTo>
                    <a:pt x="894407" y="986053"/>
                  </a:lnTo>
                  <a:lnTo>
                    <a:pt x="894407" y="992044"/>
                  </a:lnTo>
                  <a:lnTo>
                    <a:pt x="902310" y="992044"/>
                  </a:lnTo>
                  <a:lnTo>
                    <a:pt x="902310" y="1001349"/>
                  </a:lnTo>
                  <a:lnTo>
                    <a:pt x="906516" y="1001349"/>
                  </a:lnTo>
                  <a:lnTo>
                    <a:pt x="906516" y="1008869"/>
                  </a:lnTo>
                  <a:lnTo>
                    <a:pt x="915694" y="1008869"/>
                  </a:lnTo>
                  <a:lnTo>
                    <a:pt x="915694" y="1016644"/>
                  </a:lnTo>
                  <a:lnTo>
                    <a:pt x="922194" y="1016644"/>
                  </a:lnTo>
                  <a:lnTo>
                    <a:pt x="922194" y="1021998"/>
                  </a:lnTo>
                  <a:lnTo>
                    <a:pt x="940039" y="1021998"/>
                  </a:lnTo>
                  <a:lnTo>
                    <a:pt x="940039" y="1026331"/>
                  </a:lnTo>
                  <a:lnTo>
                    <a:pt x="979425" y="1026331"/>
                  </a:lnTo>
                  <a:lnTo>
                    <a:pt x="979425" y="1033469"/>
                  </a:lnTo>
                  <a:lnTo>
                    <a:pt x="990769" y="1033469"/>
                  </a:lnTo>
                  <a:lnTo>
                    <a:pt x="990769" y="1052971"/>
                  </a:lnTo>
                  <a:lnTo>
                    <a:pt x="1036273" y="1052971"/>
                  </a:lnTo>
                  <a:lnTo>
                    <a:pt x="1036273" y="1058835"/>
                  </a:lnTo>
                  <a:lnTo>
                    <a:pt x="1045706" y="1058835"/>
                  </a:lnTo>
                  <a:lnTo>
                    <a:pt x="1045706" y="1063933"/>
                  </a:lnTo>
                  <a:lnTo>
                    <a:pt x="1056158" y="1063933"/>
                  </a:lnTo>
                  <a:lnTo>
                    <a:pt x="1056158" y="1076934"/>
                  </a:lnTo>
                  <a:lnTo>
                    <a:pt x="1061384" y="1076934"/>
                  </a:lnTo>
                  <a:lnTo>
                    <a:pt x="1061384" y="1083945"/>
                  </a:lnTo>
                  <a:lnTo>
                    <a:pt x="1069286" y="1083945"/>
                  </a:lnTo>
                  <a:lnTo>
                    <a:pt x="1069286" y="1089043"/>
                  </a:lnTo>
                  <a:lnTo>
                    <a:pt x="1073875" y="1089043"/>
                  </a:lnTo>
                  <a:lnTo>
                    <a:pt x="1073875" y="1105358"/>
                  </a:lnTo>
                  <a:lnTo>
                    <a:pt x="1080376" y="1105358"/>
                  </a:lnTo>
                  <a:lnTo>
                    <a:pt x="1080376" y="1128684"/>
                  </a:lnTo>
                  <a:lnTo>
                    <a:pt x="1086876" y="1128684"/>
                  </a:lnTo>
                  <a:lnTo>
                    <a:pt x="1086876" y="1174826"/>
                  </a:lnTo>
                  <a:lnTo>
                    <a:pt x="1095799" y="1174826"/>
                  </a:lnTo>
                  <a:lnTo>
                    <a:pt x="1095799" y="1188209"/>
                  </a:lnTo>
                  <a:lnTo>
                    <a:pt x="1110202" y="1188209"/>
                  </a:lnTo>
                  <a:lnTo>
                    <a:pt x="1110202" y="1204652"/>
                  </a:lnTo>
                  <a:lnTo>
                    <a:pt x="1118487" y="1204652"/>
                  </a:lnTo>
                  <a:lnTo>
                    <a:pt x="1118487" y="1213320"/>
                  </a:lnTo>
                  <a:lnTo>
                    <a:pt x="1124223" y="1213320"/>
                  </a:lnTo>
                  <a:lnTo>
                    <a:pt x="1124223" y="1220585"/>
                  </a:lnTo>
                  <a:lnTo>
                    <a:pt x="1128684" y="1220585"/>
                  </a:lnTo>
                  <a:lnTo>
                    <a:pt x="1128684" y="1230145"/>
                  </a:lnTo>
                  <a:lnTo>
                    <a:pt x="1140538" y="1230145"/>
                  </a:lnTo>
                  <a:lnTo>
                    <a:pt x="1140538" y="1240852"/>
                  </a:lnTo>
                  <a:lnTo>
                    <a:pt x="1152520" y="1240852"/>
                  </a:lnTo>
                  <a:lnTo>
                    <a:pt x="1152520" y="1259716"/>
                  </a:lnTo>
                  <a:lnTo>
                    <a:pt x="1162717" y="1259716"/>
                  </a:lnTo>
                  <a:lnTo>
                    <a:pt x="1162717" y="1272717"/>
                  </a:lnTo>
                  <a:lnTo>
                    <a:pt x="1168580" y="1272717"/>
                  </a:lnTo>
                  <a:lnTo>
                    <a:pt x="1168580" y="1277306"/>
                  </a:lnTo>
                  <a:lnTo>
                    <a:pt x="1197642" y="1277306"/>
                  </a:lnTo>
                  <a:lnTo>
                    <a:pt x="1197642" y="1283042"/>
                  </a:lnTo>
                  <a:lnTo>
                    <a:pt x="1203887" y="1283042"/>
                  </a:lnTo>
                  <a:lnTo>
                    <a:pt x="1203887" y="1293494"/>
                  </a:lnTo>
                  <a:lnTo>
                    <a:pt x="1225683" y="1293494"/>
                  </a:lnTo>
                  <a:lnTo>
                    <a:pt x="1225683" y="1304328"/>
                  </a:lnTo>
                  <a:lnTo>
                    <a:pt x="1232821" y="1304328"/>
                  </a:lnTo>
                  <a:lnTo>
                    <a:pt x="1232821" y="1308534"/>
                  </a:lnTo>
                  <a:lnTo>
                    <a:pt x="1264687" y="1308534"/>
                  </a:lnTo>
                  <a:lnTo>
                    <a:pt x="1264687" y="1325487"/>
                  </a:lnTo>
                  <a:lnTo>
                    <a:pt x="1268766" y="1325487"/>
                  </a:lnTo>
                  <a:lnTo>
                    <a:pt x="1268766" y="1332115"/>
                  </a:lnTo>
                  <a:lnTo>
                    <a:pt x="1277051" y="1332115"/>
                  </a:lnTo>
                  <a:lnTo>
                    <a:pt x="1277051" y="1345881"/>
                  </a:lnTo>
                  <a:lnTo>
                    <a:pt x="1293366" y="1345881"/>
                  </a:lnTo>
                  <a:lnTo>
                    <a:pt x="1293366" y="1358627"/>
                  </a:lnTo>
                  <a:lnTo>
                    <a:pt x="1302544" y="1358627"/>
                  </a:lnTo>
                  <a:lnTo>
                    <a:pt x="1302544" y="1413691"/>
                  </a:lnTo>
                  <a:lnTo>
                    <a:pt x="1308534" y="1413691"/>
                  </a:lnTo>
                  <a:lnTo>
                    <a:pt x="1308534" y="1471814"/>
                  </a:lnTo>
                  <a:lnTo>
                    <a:pt x="1314270" y="1471814"/>
                  </a:lnTo>
                  <a:lnTo>
                    <a:pt x="1314270" y="1514132"/>
                  </a:lnTo>
                  <a:lnTo>
                    <a:pt x="1318986" y="1514132"/>
                  </a:lnTo>
                  <a:lnTo>
                    <a:pt x="1318986" y="1524457"/>
                  </a:lnTo>
                  <a:lnTo>
                    <a:pt x="1322300" y="1524457"/>
                  </a:lnTo>
                  <a:lnTo>
                    <a:pt x="1322300" y="1535673"/>
                  </a:lnTo>
                  <a:lnTo>
                    <a:pt x="1330330" y="1535673"/>
                  </a:lnTo>
                  <a:lnTo>
                    <a:pt x="1330330" y="1548802"/>
                  </a:lnTo>
                  <a:lnTo>
                    <a:pt x="1337086" y="1548802"/>
                  </a:lnTo>
                  <a:lnTo>
                    <a:pt x="1337086" y="1554028"/>
                  </a:lnTo>
                  <a:lnTo>
                    <a:pt x="1341802" y="1554028"/>
                  </a:lnTo>
                  <a:lnTo>
                    <a:pt x="1341802" y="1566519"/>
                  </a:lnTo>
                  <a:lnTo>
                    <a:pt x="1364873" y="1566519"/>
                  </a:lnTo>
                  <a:lnTo>
                    <a:pt x="1364873" y="1571618"/>
                  </a:lnTo>
                  <a:lnTo>
                    <a:pt x="1371501" y="1571618"/>
                  </a:lnTo>
                  <a:lnTo>
                    <a:pt x="1371501" y="1586149"/>
                  </a:lnTo>
                  <a:lnTo>
                    <a:pt x="1375070" y="1586149"/>
                  </a:lnTo>
                  <a:lnTo>
                    <a:pt x="1375070" y="1590865"/>
                  </a:lnTo>
                  <a:lnTo>
                    <a:pt x="1394827" y="1590865"/>
                  </a:lnTo>
                  <a:lnTo>
                    <a:pt x="1394827" y="1598385"/>
                  </a:lnTo>
                  <a:lnTo>
                    <a:pt x="1400308" y="1598385"/>
                  </a:lnTo>
                  <a:lnTo>
                    <a:pt x="1400308" y="1602591"/>
                  </a:lnTo>
                  <a:lnTo>
                    <a:pt x="1403367" y="1602591"/>
                  </a:lnTo>
                  <a:lnTo>
                    <a:pt x="1403367" y="1610494"/>
                  </a:lnTo>
                  <a:lnTo>
                    <a:pt x="1409867" y="1610494"/>
                  </a:lnTo>
                  <a:lnTo>
                    <a:pt x="1409867" y="1616740"/>
                  </a:lnTo>
                  <a:lnTo>
                    <a:pt x="1420702" y="1616740"/>
                  </a:lnTo>
                  <a:lnTo>
                    <a:pt x="1420702" y="1620691"/>
                  </a:lnTo>
                  <a:lnTo>
                    <a:pt x="1427585" y="1620691"/>
                  </a:lnTo>
                  <a:lnTo>
                    <a:pt x="1427585" y="1623368"/>
                  </a:lnTo>
                  <a:lnTo>
                    <a:pt x="1484815" y="1623368"/>
                  </a:lnTo>
                  <a:lnTo>
                    <a:pt x="1484815" y="1633947"/>
                  </a:lnTo>
                  <a:lnTo>
                    <a:pt x="1488257" y="1633947"/>
                  </a:lnTo>
                  <a:lnTo>
                    <a:pt x="1488257" y="1644909"/>
                  </a:lnTo>
                  <a:lnTo>
                    <a:pt x="1495905" y="1644909"/>
                  </a:lnTo>
                  <a:lnTo>
                    <a:pt x="1495905" y="1656890"/>
                  </a:lnTo>
                  <a:lnTo>
                    <a:pt x="1519485" y="1656890"/>
                  </a:lnTo>
                  <a:lnTo>
                    <a:pt x="1519485" y="1719985"/>
                  </a:lnTo>
                  <a:lnTo>
                    <a:pt x="1529555" y="1719985"/>
                  </a:lnTo>
                  <a:lnTo>
                    <a:pt x="1529555" y="1727760"/>
                  </a:lnTo>
                  <a:lnTo>
                    <a:pt x="1535928" y="1727760"/>
                  </a:lnTo>
                  <a:lnTo>
                    <a:pt x="1535928" y="1736810"/>
                  </a:lnTo>
                  <a:lnTo>
                    <a:pt x="1551096" y="1736810"/>
                  </a:lnTo>
                  <a:lnTo>
                    <a:pt x="1551096" y="1756184"/>
                  </a:lnTo>
                  <a:lnTo>
                    <a:pt x="1563205" y="1756184"/>
                  </a:lnTo>
                  <a:lnTo>
                    <a:pt x="1563205" y="1763704"/>
                  </a:lnTo>
                  <a:lnTo>
                    <a:pt x="1572255" y="1763704"/>
                  </a:lnTo>
                  <a:lnTo>
                    <a:pt x="1572255" y="1769568"/>
                  </a:lnTo>
                  <a:lnTo>
                    <a:pt x="1585766" y="1769568"/>
                  </a:lnTo>
                  <a:lnTo>
                    <a:pt x="1585766" y="1775559"/>
                  </a:lnTo>
                  <a:lnTo>
                    <a:pt x="1590100" y="1775559"/>
                  </a:lnTo>
                  <a:lnTo>
                    <a:pt x="1590100" y="1785118"/>
                  </a:lnTo>
                  <a:lnTo>
                    <a:pt x="1612916" y="1785118"/>
                  </a:lnTo>
                  <a:lnTo>
                    <a:pt x="1612916" y="1801943"/>
                  </a:lnTo>
                  <a:lnTo>
                    <a:pt x="1617122" y="1801943"/>
                  </a:lnTo>
                  <a:lnTo>
                    <a:pt x="1617122" y="1809081"/>
                  </a:lnTo>
                  <a:lnTo>
                    <a:pt x="1702267" y="1809081"/>
                  </a:lnTo>
                  <a:lnTo>
                    <a:pt x="1702267" y="1817366"/>
                  </a:lnTo>
                  <a:lnTo>
                    <a:pt x="1708895" y="1817366"/>
                  </a:lnTo>
                  <a:lnTo>
                    <a:pt x="1708895" y="1820171"/>
                  </a:lnTo>
                  <a:lnTo>
                    <a:pt x="1722406" y="1820171"/>
                  </a:lnTo>
                  <a:lnTo>
                    <a:pt x="1722406" y="1829858"/>
                  </a:lnTo>
                  <a:lnTo>
                    <a:pt x="1729672" y="1829858"/>
                  </a:lnTo>
                  <a:lnTo>
                    <a:pt x="1729672" y="1843879"/>
                  </a:lnTo>
                  <a:lnTo>
                    <a:pt x="1736682" y="1843879"/>
                  </a:lnTo>
                  <a:lnTo>
                    <a:pt x="1736682" y="1859557"/>
                  </a:lnTo>
                  <a:lnTo>
                    <a:pt x="1764087" y="1859557"/>
                  </a:lnTo>
                  <a:lnTo>
                    <a:pt x="1764087" y="1863763"/>
                  </a:lnTo>
                  <a:lnTo>
                    <a:pt x="1768675" y="1863763"/>
                  </a:lnTo>
                  <a:lnTo>
                    <a:pt x="1768675" y="1871283"/>
                  </a:lnTo>
                  <a:lnTo>
                    <a:pt x="1928131" y="1871283"/>
                  </a:lnTo>
                  <a:lnTo>
                    <a:pt x="1928131" y="1879950"/>
                  </a:lnTo>
                  <a:lnTo>
                    <a:pt x="1931955" y="1879950"/>
                  </a:lnTo>
                  <a:lnTo>
                    <a:pt x="1931955" y="1891677"/>
                  </a:lnTo>
                  <a:lnTo>
                    <a:pt x="1935397" y="1891677"/>
                  </a:lnTo>
                  <a:lnTo>
                    <a:pt x="1935397" y="1898305"/>
                  </a:lnTo>
                  <a:lnTo>
                    <a:pt x="1941898" y="1898305"/>
                  </a:lnTo>
                  <a:lnTo>
                    <a:pt x="1941898" y="1913856"/>
                  </a:lnTo>
                  <a:lnTo>
                    <a:pt x="1946996" y="1913856"/>
                  </a:lnTo>
                  <a:lnTo>
                    <a:pt x="1946996" y="1920994"/>
                  </a:lnTo>
                  <a:lnTo>
                    <a:pt x="1956173" y="1920994"/>
                  </a:lnTo>
                  <a:lnTo>
                    <a:pt x="1956173" y="1931063"/>
                  </a:lnTo>
                  <a:lnTo>
                    <a:pt x="2054320" y="1931063"/>
                  </a:lnTo>
                  <a:lnTo>
                    <a:pt x="2054320" y="1944447"/>
                  </a:lnTo>
                  <a:lnTo>
                    <a:pt x="2232513" y="1944447"/>
                  </a:lnTo>
                  <a:lnTo>
                    <a:pt x="2232513" y="1956811"/>
                  </a:lnTo>
                  <a:lnTo>
                    <a:pt x="2243220" y="1956811"/>
                  </a:lnTo>
                  <a:lnTo>
                    <a:pt x="2243220" y="1963056"/>
                  </a:lnTo>
                  <a:lnTo>
                    <a:pt x="2245896" y="1963056"/>
                  </a:lnTo>
                  <a:lnTo>
                    <a:pt x="2245896" y="1969939"/>
                  </a:lnTo>
                  <a:lnTo>
                    <a:pt x="2251123" y="1969939"/>
                  </a:lnTo>
                  <a:lnTo>
                    <a:pt x="2251123" y="1979117"/>
                  </a:lnTo>
                  <a:lnTo>
                    <a:pt x="2284900" y="1979117"/>
                  </a:lnTo>
                  <a:lnTo>
                    <a:pt x="2284900" y="1994412"/>
                  </a:lnTo>
                  <a:lnTo>
                    <a:pt x="2292548" y="1994412"/>
                  </a:lnTo>
                  <a:lnTo>
                    <a:pt x="2292548" y="2013914"/>
                  </a:lnTo>
                  <a:lnTo>
                    <a:pt x="2300706" y="2013914"/>
                  </a:lnTo>
                  <a:lnTo>
                    <a:pt x="2300706" y="2019905"/>
                  </a:lnTo>
                  <a:lnTo>
                    <a:pt x="2304402" y="2019905"/>
                  </a:lnTo>
                  <a:lnTo>
                    <a:pt x="2304402" y="2029465"/>
                  </a:lnTo>
                  <a:lnTo>
                    <a:pt x="2405225" y="2029465"/>
                  </a:lnTo>
                  <a:lnTo>
                    <a:pt x="2405225" y="2035583"/>
                  </a:lnTo>
                  <a:lnTo>
                    <a:pt x="2409814" y="2035583"/>
                  </a:lnTo>
                  <a:lnTo>
                    <a:pt x="2409814" y="2041446"/>
                  </a:lnTo>
                  <a:lnTo>
                    <a:pt x="2563662" y="2041446"/>
                  </a:lnTo>
                  <a:lnTo>
                    <a:pt x="2563662" y="2049221"/>
                  </a:lnTo>
                  <a:lnTo>
                    <a:pt x="2569525" y="2049221"/>
                  </a:lnTo>
                  <a:lnTo>
                    <a:pt x="2569525" y="2060820"/>
                  </a:lnTo>
                  <a:lnTo>
                    <a:pt x="2577045" y="2060820"/>
                  </a:lnTo>
                  <a:lnTo>
                    <a:pt x="2577045" y="2074586"/>
                  </a:lnTo>
                  <a:lnTo>
                    <a:pt x="2595400" y="2074586"/>
                  </a:lnTo>
                  <a:lnTo>
                    <a:pt x="2595400" y="2086695"/>
                  </a:lnTo>
                  <a:lnTo>
                    <a:pt x="2601646" y="2086695"/>
                  </a:lnTo>
                  <a:lnTo>
                    <a:pt x="2601646" y="2110404"/>
                  </a:lnTo>
                  <a:lnTo>
                    <a:pt x="2605724" y="2110404"/>
                  </a:lnTo>
                  <a:lnTo>
                    <a:pt x="2605724" y="2113845"/>
                  </a:lnTo>
                  <a:lnTo>
                    <a:pt x="2779074" y="2113845"/>
                  </a:lnTo>
                  <a:lnTo>
                    <a:pt x="2779074" y="2133602"/>
                  </a:lnTo>
                  <a:lnTo>
                    <a:pt x="2788251" y="2133602"/>
                  </a:lnTo>
                  <a:lnTo>
                    <a:pt x="2788251" y="2139593"/>
                  </a:lnTo>
                  <a:lnTo>
                    <a:pt x="2893153" y="2139593"/>
                  </a:lnTo>
                  <a:lnTo>
                    <a:pt x="2893153" y="2153359"/>
                  </a:lnTo>
                  <a:lnTo>
                    <a:pt x="2896085" y="2153359"/>
                  </a:lnTo>
                  <a:lnTo>
                    <a:pt x="2896085" y="2158839"/>
                  </a:lnTo>
                  <a:lnTo>
                    <a:pt x="2902585" y="2158839"/>
                  </a:lnTo>
                  <a:lnTo>
                    <a:pt x="2902585" y="2177832"/>
                  </a:lnTo>
                  <a:lnTo>
                    <a:pt x="2910616" y="2177832"/>
                  </a:lnTo>
                  <a:lnTo>
                    <a:pt x="2910616" y="2183822"/>
                  </a:lnTo>
                  <a:lnTo>
                    <a:pt x="2920813" y="2183822"/>
                  </a:lnTo>
                  <a:lnTo>
                    <a:pt x="2920813" y="2200392"/>
                  </a:lnTo>
                  <a:lnTo>
                    <a:pt x="2928843" y="2200392"/>
                  </a:lnTo>
                  <a:lnTo>
                    <a:pt x="2928843" y="2207913"/>
                  </a:lnTo>
                  <a:lnTo>
                    <a:pt x="3287268" y="2207913"/>
                  </a:lnTo>
                  <a:lnTo>
                    <a:pt x="3287268" y="2209442"/>
                  </a:lnTo>
                  <a:lnTo>
                    <a:pt x="3290965" y="2209442"/>
                  </a:lnTo>
                  <a:lnTo>
                    <a:pt x="3290965" y="2242710"/>
                  </a:lnTo>
                  <a:lnTo>
                    <a:pt x="3540537" y="2242710"/>
                  </a:lnTo>
                  <a:lnTo>
                    <a:pt x="3540537" y="2284645"/>
                  </a:lnTo>
                  <a:lnTo>
                    <a:pt x="4565722" y="2284645"/>
                  </a:lnTo>
                </a:path>
              </a:pathLst>
            </a:custGeom>
            <a:noFill/>
            <a:ln w="28575" cap="flat">
              <a:solidFill>
                <a:schemeClr val="accent1"/>
              </a:solidFill>
              <a:prstDash val="solid"/>
              <a:miter/>
            </a:ln>
          </p:spPr>
          <p:txBody>
            <a:bodyPr rtlCol="0" anchor="ctr"/>
            <a:lstStyle/>
            <a:p>
              <a:endParaRPr lang="zh-CN" altLang="en-US" sz="1200">
                <a:latin typeface="Arial" panose="020B0604020202020204" pitchFamily="34" charset="0"/>
                <a:ea typeface="微软雅黑" panose="020B0503020204020204" charset="-122"/>
                <a:sym typeface="Arial" panose="020B0604020202020204" pitchFamily="34" charset="0"/>
              </a:endParaRPr>
            </a:p>
          </p:txBody>
        </p:sp>
      </p:grpSp>
      <p:sp>
        <p:nvSpPr>
          <p:cNvPr id="2" name="文本框 1"/>
          <p:cNvSpPr txBox="1"/>
          <p:nvPr/>
        </p:nvSpPr>
        <p:spPr>
          <a:xfrm>
            <a:off x="3005756" y="1857644"/>
            <a:ext cx="1264766" cy="307777"/>
          </a:xfrm>
          <a:prstGeom prst="rect">
            <a:avLst/>
          </a:prstGeom>
          <a:noFill/>
        </p:spPr>
        <p:txBody>
          <a:bodyPr wrap="square" rtlCol="0">
            <a:spAutoFit/>
          </a:bodyPr>
          <a:lstStyle/>
          <a:p>
            <a:pPr algn="ctr"/>
            <a:r>
              <a:rPr kumimoji="1" lang="en-US" altLang="zh-CN" sz="1400" b="1" dirty="0">
                <a:solidFill>
                  <a:schemeClr val="tx1">
                    <a:lumMod val="75000"/>
                    <a:lumOff val="25000"/>
                  </a:schemeClr>
                </a:solidFill>
                <a:latin typeface="微软雅黑" panose="020B0503020204020204" charset="-122"/>
                <a:ea typeface="微软雅黑" panose="020B0503020204020204" charset="-122"/>
              </a:rPr>
              <a:t>1</a:t>
            </a:r>
            <a:r>
              <a:rPr kumimoji="1" lang="zh-CN" altLang="en-US" sz="1400" b="1" dirty="0">
                <a:solidFill>
                  <a:schemeClr val="tx1">
                    <a:lumMod val="75000"/>
                    <a:lumOff val="25000"/>
                  </a:schemeClr>
                </a:solidFill>
                <a:latin typeface="微软雅黑" panose="020B0503020204020204" charset="-122"/>
                <a:ea typeface="微软雅黑" panose="020B0503020204020204" charset="-122"/>
              </a:rPr>
              <a:t>年</a:t>
            </a:r>
            <a:r>
              <a:rPr kumimoji="1" lang="en-US" altLang="zh-CN" sz="1400" b="1" dirty="0">
                <a:solidFill>
                  <a:schemeClr val="tx1">
                    <a:lumMod val="75000"/>
                    <a:lumOff val="25000"/>
                  </a:schemeClr>
                </a:solidFill>
                <a:latin typeface="微软雅黑" panose="020B0503020204020204" charset="-122"/>
                <a:ea typeface="微软雅黑" panose="020B0503020204020204" charset="-122"/>
              </a:rPr>
              <a:t>PFS</a:t>
            </a:r>
            <a:r>
              <a:rPr kumimoji="1" lang="zh-CN" altLang="en-US" sz="1400" b="1" dirty="0">
                <a:solidFill>
                  <a:schemeClr val="tx1">
                    <a:lumMod val="75000"/>
                    <a:lumOff val="25000"/>
                  </a:schemeClr>
                </a:solidFill>
                <a:latin typeface="微软雅黑" panose="020B0503020204020204" charset="-122"/>
                <a:ea typeface="微软雅黑" panose="020B0503020204020204" charset="-122"/>
              </a:rPr>
              <a:t>率</a:t>
            </a:r>
            <a:endParaRPr kumimoji="1" lang="zh-CN" altLang="en-US" sz="1400" b="1" dirty="0">
              <a:solidFill>
                <a:schemeClr val="tx1">
                  <a:lumMod val="75000"/>
                  <a:lumOff val="25000"/>
                </a:schemeClr>
              </a:solidFill>
              <a:latin typeface="微软雅黑" panose="020B0503020204020204" charset="-122"/>
              <a:ea typeface="微软雅黑" panose="020B0503020204020204" charset="-122"/>
            </a:endParaRPr>
          </a:p>
        </p:txBody>
      </p:sp>
      <p:sp>
        <p:nvSpPr>
          <p:cNvPr id="60" name="文本框 59"/>
          <p:cNvSpPr txBox="1"/>
          <p:nvPr/>
        </p:nvSpPr>
        <p:spPr>
          <a:xfrm>
            <a:off x="6630824" y="4298558"/>
            <a:ext cx="3279626" cy="892552"/>
          </a:xfrm>
          <a:prstGeom prst="rect">
            <a:avLst/>
          </a:prstGeom>
          <a:noFill/>
        </p:spPr>
        <p:txBody>
          <a:bodyPr wrap="square">
            <a:spAutoFit/>
          </a:bodyPr>
          <a:lstStyle/>
          <a:p>
            <a:pPr algn="ctr"/>
            <a:r>
              <a:rPr lang="zh-CN" altLang="en-US" sz="1600" b="1" dirty="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rPr>
              <a:t>疾病进展或死亡</a:t>
            </a:r>
            <a:endParaRPr lang="en-US" altLang="zh-CN" sz="1600" b="1" dirty="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a:p>
            <a:pPr algn="ctr"/>
            <a:r>
              <a:rPr lang="en-US" altLang="zh-CN" sz="1600" b="1" dirty="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rPr>
              <a:t>HR</a:t>
            </a:r>
            <a:r>
              <a:rPr lang="zh-CN" altLang="en-US" sz="1600" b="1" dirty="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rPr>
              <a:t> </a:t>
            </a:r>
            <a:r>
              <a:rPr lang="it-IT" altLang="zh-CN" sz="1600" b="1" dirty="0">
                <a:solidFill>
                  <a:srgbClr val="C00000"/>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rPr>
              <a:t>0.49</a:t>
            </a:r>
            <a:r>
              <a:rPr lang="it-IT" altLang="zh-CN" sz="1600" b="1" dirty="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rPr>
              <a:t> (95% CI 0.39-0.61)</a:t>
            </a:r>
            <a:endParaRPr lang="it-IT" altLang="zh-CN" sz="1600" b="1" dirty="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a:p>
            <a:pPr algn="ctr"/>
            <a:r>
              <a:rPr lang="it-IT" altLang="zh-CN" sz="2000" b="1" dirty="0" err="1">
                <a:solidFill>
                  <a:srgbClr val="C00000"/>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rPr>
              <a:t>P</a:t>
            </a:r>
            <a:r>
              <a:rPr lang="it-IT" altLang="zh-CN" sz="2000" b="1" dirty="0">
                <a:solidFill>
                  <a:srgbClr val="C00000"/>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rPr>
              <a:t>&lt;0.0001</a:t>
            </a:r>
            <a:endParaRPr lang="it-IT" altLang="zh-CN" sz="2000" b="1" dirty="0">
              <a:solidFill>
                <a:srgbClr val="C00000"/>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p:txBody>
      </p:sp>
      <p:sp>
        <p:nvSpPr>
          <p:cNvPr id="59" name="圆角矩形 58"/>
          <p:cNvSpPr/>
          <p:nvPr/>
        </p:nvSpPr>
        <p:spPr>
          <a:xfrm>
            <a:off x="3118789" y="1734917"/>
            <a:ext cx="1151729" cy="1173118"/>
          </a:xfrm>
          <a:prstGeom prst="roundRect">
            <a:avLst/>
          </a:prstGeom>
          <a:no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1" name="矩形 60"/>
          <p:cNvSpPr/>
          <p:nvPr/>
        </p:nvSpPr>
        <p:spPr>
          <a:xfrm>
            <a:off x="163535" y="1384301"/>
            <a:ext cx="7712370" cy="307777"/>
          </a:xfrm>
          <a:prstGeom prst="rect">
            <a:avLst/>
          </a:prstGeom>
        </p:spPr>
        <p:txBody>
          <a:bodyPr wrap="square">
            <a:spAutoFit/>
          </a:bodyPr>
          <a:lstStyle/>
          <a:p>
            <a:pPr algn="ctr"/>
            <a:r>
              <a:rPr lang="zh-CN" altLang="en-US" sz="1400" b="1" dirty="0">
                <a:solidFill>
                  <a:schemeClr val="tx1">
                    <a:lumMod val="75000"/>
                    <a:lumOff val="25000"/>
                  </a:schemeClr>
                </a:solidFill>
                <a:cs typeface="Times New Roman" panose="02020603050405020304" pitchFamily="18" charset="0"/>
              </a:rPr>
              <a:t>最终</a:t>
            </a:r>
            <a:r>
              <a:rPr lang="en-US" altLang="zh-CN" sz="1400" b="1" dirty="0">
                <a:solidFill>
                  <a:schemeClr val="tx1">
                    <a:lumMod val="75000"/>
                    <a:lumOff val="25000"/>
                  </a:schemeClr>
                </a:solidFill>
                <a:cs typeface="Times New Roman" panose="02020603050405020304" pitchFamily="18" charset="0"/>
              </a:rPr>
              <a:t>PFS</a:t>
            </a:r>
            <a:r>
              <a:rPr lang="zh-CN" altLang="en-US" sz="1400" b="1" dirty="0">
                <a:solidFill>
                  <a:schemeClr val="tx1">
                    <a:lumMod val="75000"/>
                    <a:lumOff val="25000"/>
                  </a:schemeClr>
                </a:solidFill>
                <a:cs typeface="Times New Roman" panose="02020603050405020304" pitchFamily="18" charset="0"/>
              </a:rPr>
              <a:t>分析（根据</a:t>
            </a:r>
            <a:r>
              <a:rPr lang="en-US" altLang="zh-CN" sz="1400" b="1" dirty="0">
                <a:solidFill>
                  <a:schemeClr val="tx1">
                    <a:lumMod val="75000"/>
                    <a:lumOff val="25000"/>
                  </a:schemeClr>
                </a:solidFill>
                <a:cs typeface="Times New Roman" panose="02020603050405020304" pitchFamily="18" charset="0"/>
              </a:rPr>
              <a:t>RECIST v1.1</a:t>
            </a:r>
            <a:r>
              <a:rPr lang="zh-CN" altLang="en-US" sz="1400" b="1" dirty="0">
                <a:solidFill>
                  <a:schemeClr val="tx1">
                    <a:lumMod val="75000"/>
                    <a:lumOff val="25000"/>
                  </a:schemeClr>
                </a:solidFill>
                <a:cs typeface="Times New Roman" panose="02020603050405020304" pitchFamily="18" charset="0"/>
              </a:rPr>
              <a:t>研究者评估）</a:t>
            </a:r>
            <a:endParaRPr lang="en-US" altLang="zh-CN" sz="1400" b="1" dirty="0">
              <a:solidFill>
                <a:schemeClr val="tx1">
                  <a:lumMod val="75000"/>
                  <a:lumOff val="25000"/>
                </a:schemeClr>
              </a:solidFill>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41411" y="205005"/>
            <a:ext cx="11796761" cy="461665"/>
          </a:xfrm>
          <a:prstGeom prst="rect">
            <a:avLst/>
          </a:prstGeom>
          <a:noFill/>
        </p:spPr>
        <p:txBody>
          <a:bodyPr wrap="square" rtlCol="0">
            <a:spAutoFit/>
          </a:bodyPr>
          <a:lstStyle/>
          <a:p>
            <a:r>
              <a:rPr lang="en-US" altLang="zh-CN" sz="2400" b="1" dirty="0">
                <a:solidFill>
                  <a:schemeClr val="tx1">
                    <a:lumMod val="75000"/>
                    <a:lumOff val="25000"/>
                  </a:schemeClr>
                </a:solidFill>
                <a:latin typeface="+mn-ea"/>
                <a:sym typeface="Arial" panose="020B0604020202020204" pitchFamily="34" charset="0"/>
              </a:rPr>
              <a:t>CHOICE-01</a:t>
            </a:r>
            <a:r>
              <a:rPr lang="zh-CN" altLang="en-US" sz="2400" b="1" dirty="0">
                <a:solidFill>
                  <a:schemeClr val="tx1">
                    <a:lumMod val="75000"/>
                    <a:lumOff val="25000"/>
                  </a:schemeClr>
                </a:solidFill>
                <a:latin typeface="+mn-ea"/>
                <a:sym typeface="Arial" panose="020B0604020202020204" pitchFamily="34" charset="0"/>
              </a:rPr>
              <a:t>研究</a:t>
            </a:r>
            <a:r>
              <a:rPr lang="en-US" altLang="zh-CN" sz="2400" b="1" dirty="0">
                <a:solidFill>
                  <a:schemeClr val="tx1">
                    <a:lumMod val="75000"/>
                    <a:lumOff val="25000"/>
                  </a:schemeClr>
                </a:solidFill>
                <a:latin typeface="+mn-ea"/>
                <a:sym typeface="Arial" panose="020B0604020202020204" pitchFamily="34" charset="0"/>
              </a:rPr>
              <a:t>-</a:t>
            </a:r>
            <a:r>
              <a:rPr lang="en-US" altLang="zh-CN" sz="2400" b="1" dirty="0">
                <a:solidFill>
                  <a:srgbClr val="1F578A"/>
                </a:solidFill>
                <a:latin typeface="微软雅黑" panose="020B0503020204020204" charset="-122"/>
                <a:ea typeface="微软雅黑" panose="020B0503020204020204" charset="-122"/>
              </a:rPr>
              <a:t>PFS</a:t>
            </a:r>
            <a:endParaRPr lang="en-US" altLang="zh-CN" sz="2400" b="1" dirty="0">
              <a:solidFill>
                <a:schemeClr val="tx1">
                  <a:lumMod val="75000"/>
                  <a:lumOff val="25000"/>
                </a:schemeClr>
              </a:solidFill>
              <a:latin typeface="+mn-ea"/>
              <a:sym typeface="Arial" panose="020B0604020202020204" pitchFamily="34" charset="0"/>
            </a:endParaRPr>
          </a:p>
        </p:txBody>
      </p:sp>
      <p:sp>
        <p:nvSpPr>
          <p:cNvPr id="3" name="标题 1"/>
          <p:cNvSpPr txBox="1"/>
          <p:nvPr/>
        </p:nvSpPr>
        <p:spPr>
          <a:xfrm>
            <a:off x="241410" y="763401"/>
            <a:ext cx="11796747" cy="863973"/>
          </a:xfr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r>
              <a:rPr lang="zh-CN" altLang="en-US" sz="1800" b="1" dirty="0">
                <a:solidFill>
                  <a:srgbClr val="1F578A"/>
                </a:solidFill>
                <a:latin typeface="微软雅黑" panose="020B0503020204020204" charset="-122"/>
                <a:ea typeface="微软雅黑" panose="020B0503020204020204" charset="-122"/>
              </a:rPr>
              <a:t>非鳞癌</a:t>
            </a:r>
            <a:r>
              <a:rPr lang="en-US" altLang="zh-CN" sz="1800" b="1" dirty="0">
                <a:solidFill>
                  <a:srgbClr val="1F578A"/>
                </a:solidFill>
                <a:latin typeface="微软雅黑" panose="020B0503020204020204" charset="-122"/>
                <a:ea typeface="微软雅黑" panose="020B0503020204020204" charset="-122"/>
              </a:rPr>
              <a:t>&amp;</a:t>
            </a:r>
            <a:r>
              <a:rPr lang="zh-CN" altLang="en-US" sz="1800" b="1" dirty="0">
                <a:solidFill>
                  <a:srgbClr val="1F578A"/>
                </a:solidFill>
                <a:latin typeface="微软雅黑" panose="020B0503020204020204" charset="-122"/>
                <a:ea typeface="微软雅黑" panose="020B0503020204020204" charset="-122"/>
              </a:rPr>
              <a:t>鳞癌亚组：特瑞普利单抗联合化疗一线治疗，</a:t>
            </a:r>
            <a:r>
              <a:rPr lang="zh-CN" altLang="en-US" sz="1800" b="1" dirty="0">
                <a:solidFill>
                  <a:srgbClr val="C00000"/>
                </a:solidFill>
                <a:latin typeface="Arial" panose="020B0604020202020204" pitchFamily="34" charset="0"/>
                <a:ea typeface="微软雅黑" panose="020B0503020204020204" charset="-122"/>
              </a:rPr>
              <a:t>无论非鳞癌还是鳞癌，</a:t>
            </a:r>
            <a:r>
              <a:rPr lang="en-US" altLang="zh-CN" sz="1800" b="1" dirty="0">
                <a:solidFill>
                  <a:srgbClr val="C00000"/>
                </a:solidFill>
                <a:latin typeface="Arial" panose="020B0604020202020204" pitchFamily="34" charset="0"/>
                <a:ea typeface="微软雅黑" panose="020B0503020204020204" charset="-122"/>
              </a:rPr>
              <a:t>PFS</a:t>
            </a:r>
            <a:r>
              <a:rPr lang="zh-CN" altLang="en-US" sz="1800" b="1" dirty="0">
                <a:solidFill>
                  <a:srgbClr val="C00000"/>
                </a:solidFill>
                <a:latin typeface="Arial" panose="020B0604020202020204" pitchFamily="34" charset="0"/>
                <a:ea typeface="微软雅黑" panose="020B0503020204020204" charset="-122"/>
              </a:rPr>
              <a:t>都显著获益，疾病进展风险分别下降</a:t>
            </a:r>
            <a:r>
              <a:rPr lang="en-US" altLang="zh-CN" sz="1800" b="1" dirty="0">
                <a:solidFill>
                  <a:srgbClr val="C00000"/>
                </a:solidFill>
                <a:latin typeface="Arial" panose="020B0604020202020204" pitchFamily="34" charset="0"/>
                <a:ea typeface="微软雅黑" panose="020B0503020204020204" charset="-122"/>
              </a:rPr>
              <a:t>52%</a:t>
            </a:r>
            <a:r>
              <a:rPr lang="zh-CN" altLang="en-US" sz="1800" b="1" dirty="0">
                <a:solidFill>
                  <a:srgbClr val="C00000"/>
                </a:solidFill>
                <a:latin typeface="Arial" panose="020B0604020202020204" pitchFamily="34" charset="0"/>
                <a:ea typeface="微软雅黑" panose="020B0503020204020204" charset="-122"/>
              </a:rPr>
              <a:t> 和 </a:t>
            </a:r>
            <a:r>
              <a:rPr lang="en-US" altLang="zh-CN" sz="1800" b="1" dirty="0">
                <a:solidFill>
                  <a:srgbClr val="C00000"/>
                </a:solidFill>
                <a:latin typeface="Arial" panose="020B0604020202020204" pitchFamily="34" charset="0"/>
                <a:ea typeface="微软雅黑" panose="020B0503020204020204" charset="-122"/>
              </a:rPr>
              <a:t>51%</a:t>
            </a:r>
            <a:endParaRPr lang="en-US" altLang="zh-CN" sz="1800" b="1" dirty="0">
              <a:solidFill>
                <a:srgbClr val="C00000"/>
              </a:solidFill>
              <a:latin typeface="Arial" panose="020B0604020202020204" pitchFamily="34" charset="0"/>
              <a:ea typeface="微软雅黑" panose="020B0503020204020204" charset="-122"/>
              <a:sym typeface="Arial" panose="020B0604020202020204" pitchFamily="34" charset="0"/>
            </a:endParaRPr>
          </a:p>
          <a:p>
            <a:pPr>
              <a:lnSpc>
                <a:spcPct val="120000"/>
              </a:lnSpc>
            </a:pPr>
            <a:endParaRPr lang="zh-CN" altLang="en-US" sz="1800" b="1" dirty="0">
              <a:solidFill>
                <a:srgbClr val="C00000"/>
              </a:solidFill>
              <a:latin typeface="微软雅黑" panose="020B0503020204020204" charset="-122"/>
              <a:ea typeface="微软雅黑" panose="020B0503020204020204" charset="-122"/>
            </a:endParaRPr>
          </a:p>
        </p:txBody>
      </p:sp>
      <p:grpSp>
        <p:nvGrpSpPr>
          <p:cNvPr id="5" name="组合 4"/>
          <p:cNvGrpSpPr/>
          <p:nvPr/>
        </p:nvGrpSpPr>
        <p:grpSpPr>
          <a:xfrm>
            <a:off x="660035" y="1368770"/>
            <a:ext cx="10871930" cy="4397032"/>
            <a:chOff x="342763" y="1193317"/>
            <a:chExt cx="10871930" cy="4397032"/>
          </a:xfrm>
        </p:grpSpPr>
        <p:sp>
          <p:nvSpPr>
            <p:cNvPr id="8" name="矩形 7"/>
            <p:cNvSpPr/>
            <p:nvPr/>
          </p:nvSpPr>
          <p:spPr>
            <a:xfrm>
              <a:off x="1912970" y="1193317"/>
              <a:ext cx="7712370" cy="307777"/>
            </a:xfrm>
            <a:prstGeom prst="rect">
              <a:avLst/>
            </a:prstGeom>
          </p:spPr>
          <p:txBody>
            <a:bodyPr wrap="square">
              <a:spAutoFit/>
            </a:bodyPr>
            <a:lstStyle/>
            <a:p>
              <a:pPr algn="ctr"/>
              <a:r>
                <a:rPr lang="zh-CN" altLang="en-US" sz="1400" b="1" dirty="0">
                  <a:solidFill>
                    <a:schemeClr val="tx1">
                      <a:lumMod val="75000"/>
                      <a:lumOff val="25000"/>
                    </a:schemeClr>
                  </a:solidFill>
                  <a:cs typeface="Times New Roman" panose="02020603050405020304" pitchFamily="18" charset="0"/>
                </a:rPr>
                <a:t>最终</a:t>
              </a:r>
              <a:r>
                <a:rPr lang="en-US" altLang="zh-CN" sz="1400" b="1" dirty="0">
                  <a:solidFill>
                    <a:schemeClr val="tx1">
                      <a:lumMod val="75000"/>
                      <a:lumOff val="25000"/>
                    </a:schemeClr>
                  </a:solidFill>
                  <a:cs typeface="Times New Roman" panose="02020603050405020304" pitchFamily="18" charset="0"/>
                </a:rPr>
                <a:t>PFS</a:t>
              </a:r>
              <a:r>
                <a:rPr lang="zh-CN" altLang="en-US" sz="1400" b="1" dirty="0">
                  <a:solidFill>
                    <a:schemeClr val="tx1">
                      <a:lumMod val="75000"/>
                      <a:lumOff val="25000"/>
                    </a:schemeClr>
                  </a:solidFill>
                  <a:cs typeface="Times New Roman" panose="02020603050405020304" pitchFamily="18" charset="0"/>
                </a:rPr>
                <a:t>分析时根据</a:t>
              </a:r>
              <a:r>
                <a:rPr lang="en-US" altLang="zh-CN" sz="1400" b="1" dirty="0">
                  <a:solidFill>
                    <a:schemeClr val="tx1">
                      <a:lumMod val="75000"/>
                      <a:lumOff val="25000"/>
                    </a:schemeClr>
                  </a:solidFill>
                  <a:cs typeface="Times New Roman" panose="02020603050405020304" pitchFamily="18" charset="0"/>
                </a:rPr>
                <a:t>RECIST v1.1</a:t>
              </a:r>
              <a:r>
                <a:rPr lang="zh-CN" altLang="en-US" sz="1400" b="1" dirty="0">
                  <a:solidFill>
                    <a:schemeClr val="tx1">
                      <a:lumMod val="75000"/>
                      <a:lumOff val="25000"/>
                    </a:schemeClr>
                  </a:solidFill>
                  <a:cs typeface="Times New Roman" panose="02020603050405020304" pitchFamily="18" charset="0"/>
                </a:rPr>
                <a:t>研究者评估的</a:t>
              </a:r>
              <a:r>
                <a:rPr lang="en-US" altLang="zh-CN" sz="1400" b="1" dirty="0">
                  <a:solidFill>
                    <a:schemeClr val="tx1">
                      <a:lumMod val="75000"/>
                      <a:lumOff val="25000"/>
                    </a:schemeClr>
                  </a:solidFill>
                  <a:cs typeface="Times New Roman" panose="02020603050405020304" pitchFamily="18" charset="0"/>
                </a:rPr>
                <a:t>PFS</a:t>
              </a:r>
              <a:endParaRPr lang="en-US" altLang="zh-CN" sz="1400" b="1" dirty="0">
                <a:solidFill>
                  <a:schemeClr val="tx1">
                    <a:lumMod val="75000"/>
                    <a:lumOff val="25000"/>
                  </a:schemeClr>
                </a:solidFill>
                <a:cs typeface="Times New Roman" panose="02020603050405020304" pitchFamily="18" charset="0"/>
              </a:endParaRPr>
            </a:p>
          </p:txBody>
        </p:sp>
        <p:sp>
          <p:nvSpPr>
            <p:cNvPr id="9" name="TextBox 6"/>
            <p:cNvSpPr txBox="1"/>
            <p:nvPr/>
          </p:nvSpPr>
          <p:spPr>
            <a:xfrm>
              <a:off x="7242266" y="1512568"/>
              <a:ext cx="1157689" cy="276999"/>
            </a:xfrm>
            <a:prstGeom prst="rect">
              <a:avLst/>
            </a:prstGeom>
            <a:noFill/>
          </p:spPr>
          <p:txBody>
            <a:bodyPr wrap="none">
              <a:spAutoFit/>
            </a:bodyPr>
            <a:lstStyle/>
            <a:p>
              <a:r>
                <a:rPr kumimoji="0" lang="zh-CN" altLang="en-US" sz="1200" b="1" i="0" u="none" strike="noStrike" kern="1200" cap="none" spc="0" normalizeH="0" baseline="0" noProof="0" dirty="0">
                  <a:ln>
                    <a:noFill/>
                  </a:ln>
                  <a:solidFill>
                    <a:schemeClr val="accent5">
                      <a:lumMod val="50000"/>
                    </a:schemeClr>
                  </a:solidFill>
                  <a:effectLst/>
                  <a:uLnTx/>
                  <a:uFillTx/>
                  <a:ea typeface="微软雅黑" panose="020B0503020204020204" charset="-122"/>
                  <a:cs typeface="Times New Roman" panose="02020603050405020304" pitchFamily="18" charset="0"/>
                  <a:sym typeface="Arial" panose="020B0604020202020204" pitchFamily="34" charset="0"/>
                </a:rPr>
                <a:t>鳞癌</a:t>
              </a:r>
              <a:r>
                <a:rPr kumimoji="0" lang="en-US" sz="1200" b="1" i="0" u="none" strike="noStrike" kern="1200" cap="none" spc="0" normalizeH="0" baseline="0" noProof="0" dirty="0">
                  <a:ln>
                    <a:noFill/>
                  </a:ln>
                  <a:solidFill>
                    <a:schemeClr val="accent5">
                      <a:lumMod val="50000"/>
                    </a:schemeClr>
                  </a:solidFill>
                  <a:effectLst/>
                  <a:uLnTx/>
                  <a:uFillTx/>
                  <a:ea typeface="微软雅黑" panose="020B0503020204020204" charset="-122"/>
                  <a:cs typeface="Times New Roman" panose="02020603050405020304" pitchFamily="18" charset="0"/>
                  <a:sym typeface="Arial" panose="020B0604020202020204" pitchFamily="34" charset="0"/>
                </a:rPr>
                <a:t> (n=220)</a:t>
              </a:r>
              <a:endParaRPr kumimoji="0" lang="en-US" sz="1200" b="1" i="0" u="none" strike="noStrike" kern="1200" cap="none" spc="0" normalizeH="0" baseline="0" noProof="0" dirty="0">
                <a:ln>
                  <a:noFill/>
                </a:ln>
                <a:solidFill>
                  <a:schemeClr val="accent5">
                    <a:lumMod val="50000"/>
                  </a:schemeClr>
                </a:solidFill>
                <a:effectLst/>
                <a:uLnTx/>
                <a:uFillTx/>
                <a:ea typeface="微软雅黑" panose="020B0503020204020204" charset="-122"/>
                <a:cs typeface="Times New Roman" panose="02020603050405020304" pitchFamily="18" charset="0"/>
                <a:sym typeface="Arial" panose="020B0604020202020204" pitchFamily="34" charset="0"/>
              </a:endParaRPr>
            </a:p>
          </p:txBody>
        </p:sp>
        <p:sp>
          <p:nvSpPr>
            <p:cNvPr id="10" name="TextBox 7"/>
            <p:cNvSpPr txBox="1"/>
            <p:nvPr/>
          </p:nvSpPr>
          <p:spPr>
            <a:xfrm>
              <a:off x="1723128" y="1512568"/>
              <a:ext cx="1311578" cy="276999"/>
            </a:xfrm>
            <a:prstGeom prst="rect">
              <a:avLst/>
            </a:prstGeom>
            <a:noFill/>
          </p:spPr>
          <p:txBody>
            <a:bodyPr wrap="none">
              <a:spAutoFit/>
            </a:bodyPr>
            <a:lstStyle/>
            <a:p>
              <a:pPr algn="ctr"/>
              <a:r>
                <a:rPr kumimoji="0" lang="zh-CN" altLang="en-US" sz="1200" b="1" i="0" u="none" strike="noStrike" kern="1200" cap="none" spc="0" normalizeH="0" baseline="0" noProof="0" dirty="0">
                  <a:ln>
                    <a:noFill/>
                  </a:ln>
                  <a:solidFill>
                    <a:schemeClr val="accent5">
                      <a:lumMod val="50000"/>
                    </a:schemeClr>
                  </a:solidFill>
                  <a:effectLst/>
                  <a:uLnTx/>
                  <a:uFillTx/>
                  <a:ea typeface="微软雅黑" panose="020B0503020204020204" charset="-122"/>
                  <a:cs typeface="Times New Roman" panose="02020603050405020304" pitchFamily="18" charset="0"/>
                  <a:sym typeface="Arial" panose="020B0604020202020204" pitchFamily="34" charset="0"/>
                </a:rPr>
                <a:t>非鳞癌</a:t>
              </a:r>
              <a:r>
                <a:rPr kumimoji="0" lang="en-US" sz="1200" b="1" i="0" u="none" strike="noStrike" kern="1200" cap="none" spc="0" normalizeH="0" baseline="0" noProof="0" dirty="0">
                  <a:ln>
                    <a:noFill/>
                  </a:ln>
                  <a:solidFill>
                    <a:schemeClr val="accent5">
                      <a:lumMod val="50000"/>
                    </a:schemeClr>
                  </a:solidFill>
                  <a:effectLst/>
                  <a:uLnTx/>
                  <a:uFillTx/>
                  <a:ea typeface="微软雅黑" panose="020B0503020204020204" charset="-122"/>
                  <a:cs typeface="Times New Roman" panose="02020603050405020304" pitchFamily="18" charset="0"/>
                  <a:sym typeface="Arial" panose="020B0604020202020204" pitchFamily="34" charset="0"/>
                </a:rPr>
                <a:t> (n=245)</a:t>
              </a:r>
              <a:endParaRPr kumimoji="0" lang="en-US" sz="1200" b="1" i="0" u="none" strike="noStrike" kern="1200" cap="none" spc="0" normalizeH="0" baseline="0" noProof="0" dirty="0">
                <a:ln>
                  <a:noFill/>
                </a:ln>
                <a:solidFill>
                  <a:schemeClr val="accent5">
                    <a:lumMod val="50000"/>
                  </a:schemeClr>
                </a:solidFill>
                <a:effectLst/>
                <a:uLnTx/>
                <a:uFillTx/>
                <a:ea typeface="微软雅黑" panose="020B0503020204020204" charset="-122"/>
                <a:cs typeface="Times New Roman" panose="02020603050405020304" pitchFamily="18" charset="0"/>
                <a:sym typeface="Arial" panose="020B0604020202020204" pitchFamily="34" charset="0"/>
              </a:endParaRPr>
            </a:p>
          </p:txBody>
        </p:sp>
        <p:sp>
          <p:nvSpPr>
            <p:cNvPr id="11" name="文本框 28"/>
            <p:cNvSpPr txBox="1"/>
            <p:nvPr/>
          </p:nvSpPr>
          <p:spPr>
            <a:xfrm>
              <a:off x="9133674" y="3621114"/>
              <a:ext cx="2081019" cy="276999"/>
            </a:xfrm>
            <a:prstGeom prst="rect">
              <a:avLst/>
            </a:prstGeom>
            <a:noFill/>
            <a:ln>
              <a:noFill/>
            </a:ln>
          </p:spPr>
          <p:txBody>
            <a:bodyPr wrap="none" rtlCol="0" anchor="ctr">
              <a:spAutoFit/>
            </a:bodyPr>
            <a:lstStyle/>
            <a:p>
              <a:r>
                <a:rPr lang="zh-CN" altLang="en-US" sz="1200" dirty="0">
                  <a:ea typeface="微软雅黑" panose="020B0503020204020204" charset="-122"/>
                  <a:cs typeface="Times New Roman" panose="02020603050405020304" pitchFamily="18" charset="0"/>
                  <a:sym typeface="Arial" panose="020B0604020202020204" pitchFamily="34" charset="0"/>
                </a:rPr>
                <a:t>特瑞普利单抗</a:t>
              </a:r>
              <a:r>
                <a:rPr lang="en-US" altLang="zh-CN" sz="1200" dirty="0">
                  <a:ea typeface="微软雅黑" panose="020B0503020204020204" charset="-122"/>
                  <a:cs typeface="Times New Roman" panose="02020603050405020304" pitchFamily="18" charset="0"/>
                  <a:sym typeface="Arial" panose="020B0604020202020204" pitchFamily="34" charset="0"/>
                </a:rPr>
                <a:t>+</a:t>
              </a:r>
              <a:r>
                <a:rPr lang="zh-CN" altLang="en-US" sz="1200" dirty="0">
                  <a:ea typeface="微软雅黑" panose="020B0503020204020204" charset="-122"/>
                  <a:cs typeface="Times New Roman" panose="02020603050405020304" pitchFamily="18" charset="0"/>
                  <a:sym typeface="Arial" panose="020B0604020202020204" pitchFamily="34" charset="0"/>
                </a:rPr>
                <a:t>化疗</a:t>
              </a:r>
              <a:r>
                <a:rPr lang="en-US" altLang="zh-CN" sz="1200" dirty="0">
                  <a:ea typeface="微软雅黑" panose="020B0503020204020204" charset="-122"/>
                  <a:cs typeface="Times New Roman" panose="02020603050405020304" pitchFamily="18" charset="0"/>
                  <a:sym typeface="Arial" panose="020B0604020202020204" pitchFamily="34" charset="0"/>
                </a:rPr>
                <a:t> (n=147)</a:t>
              </a:r>
              <a:endParaRPr lang="en-US" altLang="zh-CN" sz="1200" dirty="0">
                <a:ea typeface="微软雅黑" panose="020B0503020204020204" charset="-122"/>
                <a:cs typeface="Times New Roman" panose="02020603050405020304" pitchFamily="18" charset="0"/>
                <a:sym typeface="Arial" panose="020B0604020202020204" pitchFamily="34" charset="0"/>
              </a:endParaRPr>
            </a:p>
          </p:txBody>
        </p:sp>
        <p:sp>
          <p:nvSpPr>
            <p:cNvPr id="12" name="TextBox 20"/>
            <p:cNvSpPr txBox="1"/>
            <p:nvPr/>
          </p:nvSpPr>
          <p:spPr>
            <a:xfrm>
              <a:off x="342763" y="5190239"/>
              <a:ext cx="1285929" cy="400110"/>
            </a:xfrm>
            <a:prstGeom prst="rect">
              <a:avLst/>
            </a:prstGeom>
            <a:noFill/>
          </p:spPr>
          <p:txBody>
            <a:bodyPr wrap="none" rtlCol="0">
              <a:spAutoFit/>
            </a:bodyPr>
            <a:lstStyle/>
            <a:p>
              <a:r>
                <a:rPr lang="zh-CN" altLang="en-US" sz="1000" dirty="0">
                  <a:ea typeface="微软雅黑" panose="020B0503020204020204" charset="-122"/>
                  <a:cs typeface="Times New Roman" panose="02020603050405020304" pitchFamily="18" charset="0"/>
                  <a:sym typeface="Arial" panose="020B0604020202020204" pitchFamily="34" charset="0"/>
                </a:rPr>
                <a:t>特瑞普利单抗</a:t>
              </a:r>
              <a:r>
                <a:rPr lang="en-US" altLang="zh-CN" sz="1000" dirty="0">
                  <a:ea typeface="微软雅黑" panose="020B0503020204020204" charset="-122"/>
                  <a:cs typeface="Times New Roman" panose="02020603050405020304" pitchFamily="18" charset="0"/>
                  <a:sym typeface="Arial" panose="020B0604020202020204" pitchFamily="34" charset="0"/>
                </a:rPr>
                <a:t>+</a:t>
              </a:r>
              <a:r>
                <a:rPr lang="zh-CN" altLang="en-US" sz="1000" dirty="0">
                  <a:ea typeface="微软雅黑" panose="020B0503020204020204" charset="-122"/>
                  <a:cs typeface="Times New Roman" panose="02020603050405020304" pitchFamily="18" charset="0"/>
                  <a:sym typeface="Arial" panose="020B0604020202020204" pitchFamily="34" charset="0"/>
                </a:rPr>
                <a:t>化疗</a:t>
              </a:r>
              <a:endParaRPr lang="en-US" altLang="zh-CN" sz="1000" dirty="0">
                <a:ea typeface="微软雅黑" panose="020B0503020204020204" charset="-122"/>
                <a:cs typeface="Times New Roman" panose="02020603050405020304" pitchFamily="18" charset="0"/>
                <a:sym typeface="Arial" panose="020B0604020202020204" pitchFamily="34" charset="0"/>
              </a:endParaRPr>
            </a:p>
            <a:p>
              <a:r>
                <a:rPr lang="zh-CN" altLang="en-US" sz="1000" dirty="0">
                  <a:ea typeface="微软雅黑" panose="020B0503020204020204" charset="-122"/>
                  <a:cs typeface="Times New Roman" panose="02020603050405020304" pitchFamily="18" charset="0"/>
                  <a:sym typeface="Arial" panose="020B0604020202020204" pitchFamily="34" charset="0"/>
                </a:rPr>
                <a:t>安慰剂</a:t>
              </a:r>
              <a:r>
                <a:rPr lang="en-US" altLang="zh-CN" sz="1000" dirty="0">
                  <a:ea typeface="微软雅黑" panose="020B0503020204020204" charset="-122"/>
                  <a:cs typeface="Times New Roman" panose="02020603050405020304" pitchFamily="18" charset="0"/>
                  <a:sym typeface="Arial" panose="020B0604020202020204" pitchFamily="34" charset="0"/>
                </a:rPr>
                <a:t>+</a:t>
              </a:r>
              <a:r>
                <a:rPr lang="zh-CN" altLang="en-US" sz="1000" dirty="0">
                  <a:ea typeface="微软雅黑" panose="020B0503020204020204" charset="-122"/>
                  <a:cs typeface="Times New Roman" panose="02020603050405020304" pitchFamily="18" charset="0"/>
                  <a:sym typeface="Arial" panose="020B0604020202020204" pitchFamily="34" charset="0"/>
                </a:rPr>
                <a:t>化疗</a:t>
              </a:r>
              <a:endParaRPr lang="zh-CN" altLang="en-US" sz="1000" dirty="0">
                <a:ea typeface="微软雅黑" panose="020B0503020204020204" charset="-122"/>
                <a:cs typeface="Times New Roman" panose="02020603050405020304" pitchFamily="18" charset="0"/>
                <a:sym typeface="Arial" panose="020B0604020202020204" pitchFamily="34" charset="0"/>
              </a:endParaRPr>
            </a:p>
          </p:txBody>
        </p:sp>
        <p:sp>
          <p:nvSpPr>
            <p:cNvPr id="13" name="TextBox 25"/>
            <p:cNvSpPr txBox="1"/>
            <p:nvPr/>
          </p:nvSpPr>
          <p:spPr>
            <a:xfrm>
              <a:off x="3212953" y="1897727"/>
              <a:ext cx="673252" cy="276999"/>
            </a:xfrm>
            <a:prstGeom prst="rect">
              <a:avLst/>
            </a:prstGeom>
            <a:noFill/>
          </p:spPr>
          <p:txBody>
            <a:bodyPr wrap="square">
              <a:spAutoFit/>
            </a:bodyPr>
            <a:lstStyle/>
            <a:p>
              <a:r>
                <a:rPr lang="en-US" altLang="zh-CN" sz="1200" dirty="0">
                  <a:solidFill>
                    <a:schemeClr val="accent1"/>
                  </a:solidFill>
                  <a:ea typeface="微软雅黑" panose="020B0503020204020204" charset="-122"/>
                  <a:cs typeface="Times New Roman" panose="02020603050405020304" pitchFamily="18" charset="0"/>
                  <a:sym typeface="Arial" panose="020B0604020202020204" pitchFamily="34" charset="0"/>
                </a:rPr>
                <a:t>42.4%</a:t>
              </a:r>
              <a:endParaRPr lang="en-US" sz="1200" dirty="0">
                <a:solidFill>
                  <a:schemeClr val="accent1"/>
                </a:solidFill>
                <a:ea typeface="微软雅黑" panose="020B0503020204020204" charset="-122"/>
                <a:sym typeface="Arial" panose="020B0604020202020204" pitchFamily="34" charset="0"/>
              </a:endParaRPr>
            </a:p>
          </p:txBody>
        </p:sp>
        <p:sp>
          <p:nvSpPr>
            <p:cNvPr id="14" name="TextBox 26"/>
            <p:cNvSpPr txBox="1"/>
            <p:nvPr/>
          </p:nvSpPr>
          <p:spPr>
            <a:xfrm>
              <a:off x="3210666" y="2146588"/>
              <a:ext cx="673253" cy="276999"/>
            </a:xfrm>
            <a:prstGeom prst="rect">
              <a:avLst/>
            </a:prstGeom>
            <a:noFill/>
          </p:spPr>
          <p:txBody>
            <a:bodyPr wrap="square">
              <a:spAutoFit/>
            </a:bodyPr>
            <a:lstStyle/>
            <a:p>
              <a:r>
                <a:rPr lang="en-US" altLang="zh-CN" sz="1200" dirty="0">
                  <a:solidFill>
                    <a:srgbClr val="4EA74F"/>
                  </a:solidFill>
                  <a:ea typeface="微软雅黑" panose="020B0503020204020204" charset="-122"/>
                  <a:cs typeface="Times New Roman" panose="02020603050405020304" pitchFamily="18" charset="0"/>
                  <a:sym typeface="Arial" panose="020B0604020202020204" pitchFamily="34" charset="0"/>
                </a:rPr>
                <a:t>25.4%</a:t>
              </a:r>
              <a:endParaRPr lang="en-US" sz="1200" dirty="0">
                <a:solidFill>
                  <a:srgbClr val="4EA74F"/>
                </a:solidFill>
                <a:ea typeface="微软雅黑" panose="020B0503020204020204" charset="-122"/>
                <a:sym typeface="Arial" panose="020B0604020202020204" pitchFamily="34" charset="0"/>
              </a:endParaRPr>
            </a:p>
          </p:txBody>
        </p:sp>
        <p:cxnSp>
          <p:nvCxnSpPr>
            <p:cNvPr id="15" name="Straight Connector 27"/>
            <p:cNvCxnSpPr/>
            <p:nvPr/>
          </p:nvCxnSpPr>
          <p:spPr>
            <a:xfrm>
              <a:off x="8894484" y="1958705"/>
              <a:ext cx="0" cy="2651760"/>
            </a:xfrm>
            <a:prstGeom prst="line">
              <a:avLst/>
            </a:prstGeom>
            <a:ln>
              <a:solidFill>
                <a:schemeClr val="bg1"/>
              </a:solidFill>
              <a:prstDash val="lgDash"/>
            </a:ln>
          </p:spPr>
          <p:style>
            <a:lnRef idx="1">
              <a:schemeClr val="accent1"/>
            </a:lnRef>
            <a:fillRef idx="0">
              <a:schemeClr val="accent1"/>
            </a:fillRef>
            <a:effectRef idx="0">
              <a:schemeClr val="accent1"/>
            </a:effectRef>
            <a:fontRef idx="minor">
              <a:schemeClr val="tx1"/>
            </a:fontRef>
          </p:style>
        </p:cxnSp>
        <p:sp>
          <p:nvSpPr>
            <p:cNvPr id="16" name="TextBox 28"/>
            <p:cNvSpPr txBox="1"/>
            <p:nvPr/>
          </p:nvSpPr>
          <p:spPr>
            <a:xfrm>
              <a:off x="8887893" y="1897727"/>
              <a:ext cx="673252" cy="276999"/>
            </a:xfrm>
            <a:prstGeom prst="rect">
              <a:avLst/>
            </a:prstGeom>
            <a:noFill/>
          </p:spPr>
          <p:txBody>
            <a:bodyPr wrap="square">
              <a:spAutoFit/>
            </a:bodyPr>
            <a:lstStyle/>
            <a:p>
              <a:r>
                <a:rPr lang="en-US" altLang="zh-CN" sz="1200" dirty="0">
                  <a:solidFill>
                    <a:schemeClr val="accent1"/>
                  </a:solidFill>
                  <a:ea typeface="微软雅黑" panose="020B0503020204020204" charset="-122"/>
                  <a:cs typeface="Times New Roman" panose="02020603050405020304" pitchFamily="18" charset="0"/>
                  <a:sym typeface="Arial" panose="020B0604020202020204" pitchFamily="34" charset="0"/>
                </a:rPr>
                <a:t>29.9%</a:t>
              </a:r>
              <a:endParaRPr lang="en-US" sz="1200" dirty="0">
                <a:solidFill>
                  <a:schemeClr val="accent1"/>
                </a:solidFill>
                <a:ea typeface="微软雅黑" panose="020B0503020204020204" charset="-122"/>
                <a:sym typeface="Arial" panose="020B0604020202020204" pitchFamily="34" charset="0"/>
              </a:endParaRPr>
            </a:p>
          </p:txBody>
        </p:sp>
        <p:sp>
          <p:nvSpPr>
            <p:cNvPr id="17" name="TextBox 29"/>
            <p:cNvSpPr txBox="1"/>
            <p:nvPr/>
          </p:nvSpPr>
          <p:spPr>
            <a:xfrm>
              <a:off x="8886934" y="2146588"/>
              <a:ext cx="673253" cy="276999"/>
            </a:xfrm>
            <a:prstGeom prst="rect">
              <a:avLst/>
            </a:prstGeom>
            <a:noFill/>
          </p:spPr>
          <p:txBody>
            <a:bodyPr wrap="square">
              <a:spAutoFit/>
            </a:bodyPr>
            <a:lstStyle/>
            <a:p>
              <a:r>
                <a:rPr lang="en-US" altLang="zh-CN" sz="1200" dirty="0">
                  <a:solidFill>
                    <a:srgbClr val="4EA74F"/>
                  </a:solidFill>
                  <a:ea typeface="微软雅黑" panose="020B0503020204020204" charset="-122"/>
                  <a:cs typeface="Times New Roman" panose="02020603050405020304" pitchFamily="18" charset="0"/>
                  <a:sym typeface="Arial" panose="020B0604020202020204" pitchFamily="34" charset="0"/>
                </a:rPr>
                <a:t>7.9%</a:t>
              </a:r>
              <a:endParaRPr lang="en-US" sz="1200" dirty="0">
                <a:solidFill>
                  <a:srgbClr val="4EA74F"/>
                </a:solidFill>
                <a:ea typeface="微软雅黑" panose="020B0503020204020204" charset="-122"/>
                <a:sym typeface="Arial" panose="020B0604020202020204" pitchFamily="34" charset="0"/>
              </a:endParaRPr>
            </a:p>
          </p:txBody>
        </p:sp>
        <p:cxnSp>
          <p:nvCxnSpPr>
            <p:cNvPr id="18" name="直接连接符 17"/>
            <p:cNvCxnSpPr/>
            <p:nvPr/>
          </p:nvCxnSpPr>
          <p:spPr>
            <a:xfrm>
              <a:off x="7493631" y="1804126"/>
              <a:ext cx="0" cy="287867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7436450" y="4603422"/>
              <a:ext cx="367782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7436450" y="4333521"/>
              <a:ext cx="5639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7436450" y="4063623"/>
              <a:ext cx="5639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7436450" y="3793726"/>
              <a:ext cx="5639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7436450" y="3523828"/>
              <a:ext cx="5639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7436450" y="3253931"/>
              <a:ext cx="5639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7436450" y="2984033"/>
              <a:ext cx="5639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7436450" y="2714136"/>
              <a:ext cx="5639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7436450" y="2444238"/>
              <a:ext cx="5639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7436450" y="2174341"/>
              <a:ext cx="5639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7436450" y="1904443"/>
              <a:ext cx="5639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6987177" y="1768801"/>
              <a:ext cx="439544" cy="276999"/>
            </a:xfrm>
            <a:prstGeom prst="rect">
              <a:avLst/>
            </a:prstGeom>
            <a:noFill/>
            <a:ln>
              <a:noFill/>
            </a:ln>
          </p:spPr>
          <p:txBody>
            <a:bodyPr wrap="none" rtlCol="0" anchor="ctr">
              <a:spAutoFit/>
            </a:bodyPr>
            <a:lstStyle/>
            <a:p>
              <a:pPr algn="r"/>
              <a:r>
                <a:rPr lang="en-US" altLang="zh-CN" sz="1200" dirty="0">
                  <a:ea typeface="微软雅黑" panose="020B0503020204020204" charset="-122"/>
                  <a:sym typeface="Arial" panose="020B0604020202020204" pitchFamily="34" charset="0"/>
                </a:rPr>
                <a:t>100</a:t>
              </a:r>
              <a:endParaRPr lang="zh-CN" altLang="en-US" sz="1200" dirty="0">
                <a:ea typeface="微软雅黑" panose="020B0503020204020204" charset="-122"/>
                <a:sym typeface="Arial" panose="020B0604020202020204" pitchFamily="34" charset="0"/>
              </a:endParaRPr>
            </a:p>
          </p:txBody>
        </p:sp>
        <p:sp>
          <p:nvSpPr>
            <p:cNvPr id="31" name="文本框 30"/>
            <p:cNvSpPr txBox="1"/>
            <p:nvPr/>
          </p:nvSpPr>
          <p:spPr>
            <a:xfrm>
              <a:off x="7072137" y="2038737"/>
              <a:ext cx="354584" cy="276999"/>
            </a:xfrm>
            <a:prstGeom prst="rect">
              <a:avLst/>
            </a:prstGeom>
            <a:noFill/>
            <a:ln>
              <a:noFill/>
            </a:ln>
          </p:spPr>
          <p:txBody>
            <a:bodyPr wrap="none" rtlCol="0" anchor="ctr">
              <a:spAutoFit/>
            </a:bodyPr>
            <a:lstStyle/>
            <a:p>
              <a:pPr algn="r"/>
              <a:r>
                <a:rPr lang="en-US" altLang="zh-CN" sz="1200" dirty="0">
                  <a:ea typeface="微软雅黑" panose="020B0503020204020204" charset="-122"/>
                  <a:sym typeface="Arial" panose="020B0604020202020204" pitchFamily="34" charset="0"/>
                </a:rPr>
                <a:t>90</a:t>
              </a:r>
              <a:endParaRPr lang="zh-CN" altLang="en-US" sz="1200" dirty="0">
                <a:ea typeface="微软雅黑" panose="020B0503020204020204" charset="-122"/>
                <a:sym typeface="Arial" panose="020B0604020202020204" pitchFamily="34" charset="0"/>
              </a:endParaRPr>
            </a:p>
          </p:txBody>
        </p:sp>
        <p:sp>
          <p:nvSpPr>
            <p:cNvPr id="32" name="文本框 31"/>
            <p:cNvSpPr txBox="1"/>
            <p:nvPr/>
          </p:nvSpPr>
          <p:spPr>
            <a:xfrm>
              <a:off x="7072137" y="2308675"/>
              <a:ext cx="354584" cy="276999"/>
            </a:xfrm>
            <a:prstGeom prst="rect">
              <a:avLst/>
            </a:prstGeom>
            <a:noFill/>
            <a:ln>
              <a:noFill/>
            </a:ln>
          </p:spPr>
          <p:txBody>
            <a:bodyPr wrap="none" rtlCol="0" anchor="ctr">
              <a:spAutoFit/>
            </a:bodyPr>
            <a:lstStyle/>
            <a:p>
              <a:pPr algn="r"/>
              <a:r>
                <a:rPr lang="en-US" altLang="zh-CN" sz="1200" dirty="0">
                  <a:ea typeface="微软雅黑" panose="020B0503020204020204" charset="-122"/>
                  <a:sym typeface="Arial" panose="020B0604020202020204" pitchFamily="34" charset="0"/>
                </a:rPr>
                <a:t>80</a:t>
              </a:r>
              <a:endParaRPr lang="zh-CN" altLang="en-US" sz="1200" dirty="0">
                <a:ea typeface="微软雅黑" panose="020B0503020204020204" charset="-122"/>
                <a:sym typeface="Arial" panose="020B0604020202020204" pitchFamily="34" charset="0"/>
              </a:endParaRPr>
            </a:p>
          </p:txBody>
        </p:sp>
        <p:sp>
          <p:nvSpPr>
            <p:cNvPr id="33" name="文本框 32"/>
            <p:cNvSpPr txBox="1"/>
            <p:nvPr/>
          </p:nvSpPr>
          <p:spPr>
            <a:xfrm>
              <a:off x="7072137" y="2578612"/>
              <a:ext cx="354584" cy="276999"/>
            </a:xfrm>
            <a:prstGeom prst="rect">
              <a:avLst/>
            </a:prstGeom>
            <a:noFill/>
            <a:ln>
              <a:noFill/>
            </a:ln>
          </p:spPr>
          <p:txBody>
            <a:bodyPr wrap="none" rtlCol="0" anchor="ctr">
              <a:spAutoFit/>
            </a:bodyPr>
            <a:lstStyle/>
            <a:p>
              <a:pPr algn="r"/>
              <a:r>
                <a:rPr lang="en-US" altLang="zh-CN" sz="1200" dirty="0">
                  <a:ea typeface="微软雅黑" panose="020B0503020204020204" charset="-122"/>
                  <a:sym typeface="Arial" panose="020B0604020202020204" pitchFamily="34" charset="0"/>
                </a:rPr>
                <a:t>70</a:t>
              </a:r>
              <a:endParaRPr lang="zh-CN" altLang="en-US" sz="1200" dirty="0">
                <a:ea typeface="微软雅黑" panose="020B0503020204020204" charset="-122"/>
                <a:sym typeface="Arial" panose="020B0604020202020204" pitchFamily="34" charset="0"/>
              </a:endParaRPr>
            </a:p>
          </p:txBody>
        </p:sp>
        <p:sp>
          <p:nvSpPr>
            <p:cNvPr id="34" name="文本框 33"/>
            <p:cNvSpPr txBox="1"/>
            <p:nvPr/>
          </p:nvSpPr>
          <p:spPr>
            <a:xfrm>
              <a:off x="7072137" y="2848548"/>
              <a:ext cx="354584" cy="276999"/>
            </a:xfrm>
            <a:prstGeom prst="rect">
              <a:avLst/>
            </a:prstGeom>
            <a:noFill/>
            <a:ln>
              <a:noFill/>
            </a:ln>
          </p:spPr>
          <p:txBody>
            <a:bodyPr wrap="none" rtlCol="0" anchor="ctr">
              <a:spAutoFit/>
            </a:bodyPr>
            <a:lstStyle/>
            <a:p>
              <a:pPr algn="r"/>
              <a:r>
                <a:rPr lang="en-US" altLang="zh-CN" sz="1200" dirty="0">
                  <a:ea typeface="微软雅黑" panose="020B0503020204020204" charset="-122"/>
                  <a:sym typeface="Arial" panose="020B0604020202020204" pitchFamily="34" charset="0"/>
                </a:rPr>
                <a:t>60</a:t>
              </a:r>
              <a:endParaRPr lang="zh-CN" altLang="en-US" sz="1200" dirty="0">
                <a:ea typeface="微软雅黑" panose="020B0503020204020204" charset="-122"/>
                <a:sym typeface="Arial" panose="020B0604020202020204" pitchFamily="34" charset="0"/>
              </a:endParaRPr>
            </a:p>
          </p:txBody>
        </p:sp>
        <p:sp>
          <p:nvSpPr>
            <p:cNvPr id="35" name="文本框 34"/>
            <p:cNvSpPr txBox="1"/>
            <p:nvPr/>
          </p:nvSpPr>
          <p:spPr>
            <a:xfrm>
              <a:off x="7072137" y="3118486"/>
              <a:ext cx="354584" cy="276999"/>
            </a:xfrm>
            <a:prstGeom prst="rect">
              <a:avLst/>
            </a:prstGeom>
            <a:noFill/>
            <a:ln>
              <a:noFill/>
            </a:ln>
          </p:spPr>
          <p:txBody>
            <a:bodyPr wrap="none" rtlCol="0" anchor="ctr">
              <a:spAutoFit/>
            </a:bodyPr>
            <a:lstStyle/>
            <a:p>
              <a:pPr algn="r"/>
              <a:r>
                <a:rPr lang="en-US" altLang="zh-CN" sz="1200" dirty="0">
                  <a:ea typeface="微软雅黑" panose="020B0503020204020204" charset="-122"/>
                  <a:sym typeface="Arial" panose="020B0604020202020204" pitchFamily="34" charset="0"/>
                </a:rPr>
                <a:t>50</a:t>
              </a:r>
              <a:endParaRPr lang="zh-CN" altLang="en-US" sz="1200" dirty="0">
                <a:ea typeface="微软雅黑" panose="020B0503020204020204" charset="-122"/>
                <a:sym typeface="Arial" panose="020B0604020202020204" pitchFamily="34" charset="0"/>
              </a:endParaRPr>
            </a:p>
          </p:txBody>
        </p:sp>
        <p:sp>
          <p:nvSpPr>
            <p:cNvPr id="36" name="文本框 35"/>
            <p:cNvSpPr txBox="1"/>
            <p:nvPr/>
          </p:nvSpPr>
          <p:spPr>
            <a:xfrm>
              <a:off x="7072137" y="3388422"/>
              <a:ext cx="354584" cy="276999"/>
            </a:xfrm>
            <a:prstGeom prst="rect">
              <a:avLst/>
            </a:prstGeom>
            <a:noFill/>
            <a:ln>
              <a:noFill/>
            </a:ln>
          </p:spPr>
          <p:txBody>
            <a:bodyPr wrap="none" rtlCol="0" anchor="ctr">
              <a:spAutoFit/>
            </a:bodyPr>
            <a:lstStyle/>
            <a:p>
              <a:pPr algn="r"/>
              <a:r>
                <a:rPr lang="en-US" altLang="zh-CN" sz="1200" dirty="0">
                  <a:ea typeface="微软雅黑" panose="020B0503020204020204" charset="-122"/>
                  <a:sym typeface="Arial" panose="020B0604020202020204" pitchFamily="34" charset="0"/>
                </a:rPr>
                <a:t>40</a:t>
              </a:r>
              <a:endParaRPr lang="zh-CN" altLang="en-US" sz="1200" dirty="0">
                <a:ea typeface="微软雅黑" panose="020B0503020204020204" charset="-122"/>
                <a:sym typeface="Arial" panose="020B0604020202020204" pitchFamily="34" charset="0"/>
              </a:endParaRPr>
            </a:p>
          </p:txBody>
        </p:sp>
        <p:sp>
          <p:nvSpPr>
            <p:cNvPr id="37" name="文本框 36"/>
            <p:cNvSpPr txBox="1"/>
            <p:nvPr/>
          </p:nvSpPr>
          <p:spPr>
            <a:xfrm>
              <a:off x="7072137" y="3658359"/>
              <a:ext cx="354584" cy="276999"/>
            </a:xfrm>
            <a:prstGeom prst="rect">
              <a:avLst/>
            </a:prstGeom>
            <a:noFill/>
            <a:ln>
              <a:noFill/>
            </a:ln>
          </p:spPr>
          <p:txBody>
            <a:bodyPr wrap="none" rtlCol="0" anchor="ctr">
              <a:spAutoFit/>
            </a:bodyPr>
            <a:lstStyle/>
            <a:p>
              <a:pPr algn="r"/>
              <a:r>
                <a:rPr lang="en-US" altLang="zh-CN" sz="1200" dirty="0">
                  <a:ea typeface="微软雅黑" panose="020B0503020204020204" charset="-122"/>
                  <a:sym typeface="Arial" panose="020B0604020202020204" pitchFamily="34" charset="0"/>
                </a:rPr>
                <a:t>30</a:t>
              </a:r>
              <a:endParaRPr lang="zh-CN" altLang="en-US" sz="1200" dirty="0">
                <a:ea typeface="微软雅黑" panose="020B0503020204020204" charset="-122"/>
                <a:sym typeface="Arial" panose="020B0604020202020204" pitchFamily="34" charset="0"/>
              </a:endParaRPr>
            </a:p>
          </p:txBody>
        </p:sp>
        <p:sp>
          <p:nvSpPr>
            <p:cNvPr id="38" name="文本框 37"/>
            <p:cNvSpPr txBox="1"/>
            <p:nvPr/>
          </p:nvSpPr>
          <p:spPr>
            <a:xfrm>
              <a:off x="7072137" y="3928297"/>
              <a:ext cx="354584" cy="276999"/>
            </a:xfrm>
            <a:prstGeom prst="rect">
              <a:avLst/>
            </a:prstGeom>
            <a:noFill/>
            <a:ln>
              <a:noFill/>
            </a:ln>
          </p:spPr>
          <p:txBody>
            <a:bodyPr wrap="none" rtlCol="0" anchor="ctr">
              <a:spAutoFit/>
            </a:bodyPr>
            <a:lstStyle/>
            <a:p>
              <a:pPr algn="r"/>
              <a:r>
                <a:rPr lang="en-US" altLang="zh-CN" sz="1200" dirty="0">
                  <a:ea typeface="微软雅黑" panose="020B0503020204020204" charset="-122"/>
                  <a:sym typeface="Arial" panose="020B0604020202020204" pitchFamily="34" charset="0"/>
                </a:rPr>
                <a:t>20</a:t>
              </a:r>
              <a:endParaRPr lang="zh-CN" altLang="en-US" sz="1200" dirty="0">
                <a:ea typeface="微软雅黑" panose="020B0503020204020204" charset="-122"/>
                <a:sym typeface="Arial" panose="020B0604020202020204" pitchFamily="34" charset="0"/>
              </a:endParaRPr>
            </a:p>
          </p:txBody>
        </p:sp>
        <p:sp>
          <p:nvSpPr>
            <p:cNvPr id="39" name="文本框 38"/>
            <p:cNvSpPr txBox="1"/>
            <p:nvPr/>
          </p:nvSpPr>
          <p:spPr>
            <a:xfrm>
              <a:off x="7072137" y="4198229"/>
              <a:ext cx="354584" cy="276999"/>
            </a:xfrm>
            <a:prstGeom prst="rect">
              <a:avLst/>
            </a:prstGeom>
            <a:noFill/>
            <a:ln>
              <a:noFill/>
            </a:ln>
          </p:spPr>
          <p:txBody>
            <a:bodyPr wrap="none" rtlCol="0" anchor="ctr">
              <a:spAutoFit/>
            </a:bodyPr>
            <a:lstStyle/>
            <a:p>
              <a:pPr algn="r"/>
              <a:r>
                <a:rPr lang="en-US" altLang="zh-CN" sz="1200" dirty="0">
                  <a:ea typeface="微软雅黑" panose="020B0503020204020204" charset="-122"/>
                  <a:sym typeface="Arial" panose="020B0604020202020204" pitchFamily="34" charset="0"/>
                </a:rPr>
                <a:t>10</a:t>
              </a:r>
              <a:endParaRPr lang="zh-CN" altLang="en-US" sz="1200" dirty="0">
                <a:ea typeface="微软雅黑" panose="020B0503020204020204" charset="-122"/>
                <a:sym typeface="Arial" panose="020B0604020202020204" pitchFamily="34" charset="0"/>
              </a:endParaRPr>
            </a:p>
          </p:txBody>
        </p:sp>
        <p:sp>
          <p:nvSpPr>
            <p:cNvPr id="40" name="文本框 39"/>
            <p:cNvSpPr txBox="1"/>
            <p:nvPr/>
          </p:nvSpPr>
          <p:spPr>
            <a:xfrm>
              <a:off x="7157095" y="4466231"/>
              <a:ext cx="269626" cy="276999"/>
            </a:xfrm>
            <a:prstGeom prst="rect">
              <a:avLst/>
            </a:prstGeom>
            <a:noFill/>
            <a:ln>
              <a:noFill/>
            </a:ln>
          </p:spPr>
          <p:txBody>
            <a:bodyPr wrap="none" rtlCol="0" anchor="ctr">
              <a:spAutoFit/>
            </a:bodyPr>
            <a:lstStyle/>
            <a:p>
              <a:pPr algn="r"/>
              <a:r>
                <a:rPr lang="en-US" altLang="zh-CN" sz="1200" dirty="0">
                  <a:ea typeface="微软雅黑" panose="020B0503020204020204" charset="-122"/>
                  <a:sym typeface="Arial" panose="020B0604020202020204" pitchFamily="34" charset="0"/>
                </a:rPr>
                <a:t>0</a:t>
              </a:r>
              <a:endParaRPr lang="zh-CN" altLang="en-US" sz="1200" dirty="0">
                <a:ea typeface="微软雅黑" panose="020B0503020204020204" charset="-122"/>
                <a:sym typeface="Arial" panose="020B0604020202020204" pitchFamily="34" charset="0"/>
              </a:endParaRPr>
            </a:p>
          </p:txBody>
        </p:sp>
        <p:sp>
          <p:nvSpPr>
            <p:cNvPr id="41" name="文本框 40"/>
            <p:cNvSpPr txBox="1"/>
            <p:nvPr/>
          </p:nvSpPr>
          <p:spPr>
            <a:xfrm>
              <a:off x="7358766" y="4650814"/>
              <a:ext cx="269626" cy="276999"/>
            </a:xfrm>
            <a:prstGeom prst="rect">
              <a:avLst/>
            </a:prstGeom>
            <a:noFill/>
            <a:ln>
              <a:noFill/>
            </a:ln>
          </p:spPr>
          <p:txBody>
            <a:bodyPr wrap="none" rtlCol="0" anchor="ctr">
              <a:spAutoFit/>
            </a:bodyPr>
            <a:lstStyle/>
            <a:p>
              <a:pPr algn="ctr"/>
              <a:r>
                <a:rPr lang="en-US" altLang="zh-CN" sz="1200" dirty="0">
                  <a:ea typeface="微软雅黑" panose="020B0503020204020204" charset="-122"/>
                  <a:sym typeface="Arial" panose="020B0604020202020204" pitchFamily="34" charset="0"/>
                </a:rPr>
                <a:t>0</a:t>
              </a:r>
              <a:endParaRPr lang="zh-CN" altLang="en-US" sz="1200" dirty="0">
                <a:ea typeface="微软雅黑" panose="020B0503020204020204" charset="-122"/>
                <a:sym typeface="Arial" panose="020B0604020202020204" pitchFamily="34" charset="0"/>
              </a:endParaRPr>
            </a:p>
          </p:txBody>
        </p:sp>
        <p:sp>
          <p:nvSpPr>
            <p:cNvPr id="42" name="文本框 41"/>
            <p:cNvSpPr txBox="1"/>
            <p:nvPr/>
          </p:nvSpPr>
          <p:spPr>
            <a:xfrm>
              <a:off x="8063737" y="4650816"/>
              <a:ext cx="269626" cy="276999"/>
            </a:xfrm>
            <a:prstGeom prst="rect">
              <a:avLst/>
            </a:prstGeom>
            <a:noFill/>
            <a:ln>
              <a:noFill/>
            </a:ln>
          </p:spPr>
          <p:txBody>
            <a:bodyPr wrap="none" rtlCol="0" anchor="ctr">
              <a:spAutoFit/>
            </a:bodyPr>
            <a:lstStyle/>
            <a:p>
              <a:pPr algn="ctr"/>
              <a:r>
                <a:rPr lang="en-US" altLang="zh-CN" sz="1200" dirty="0">
                  <a:ea typeface="微软雅黑" panose="020B0503020204020204" charset="-122"/>
                  <a:sym typeface="Arial" panose="020B0604020202020204" pitchFamily="34" charset="0"/>
                </a:rPr>
                <a:t>6</a:t>
              </a:r>
              <a:endParaRPr lang="zh-CN" altLang="en-US" sz="1200" dirty="0">
                <a:ea typeface="微软雅黑" panose="020B0503020204020204" charset="-122"/>
                <a:sym typeface="Arial" panose="020B0604020202020204" pitchFamily="34" charset="0"/>
              </a:endParaRPr>
            </a:p>
          </p:txBody>
        </p:sp>
        <p:sp>
          <p:nvSpPr>
            <p:cNvPr id="43" name="文本框 42"/>
            <p:cNvSpPr txBox="1"/>
            <p:nvPr/>
          </p:nvSpPr>
          <p:spPr>
            <a:xfrm>
              <a:off x="8726228" y="4650816"/>
              <a:ext cx="354585" cy="276999"/>
            </a:xfrm>
            <a:prstGeom prst="rect">
              <a:avLst/>
            </a:prstGeom>
            <a:noFill/>
            <a:ln>
              <a:noFill/>
            </a:ln>
          </p:spPr>
          <p:txBody>
            <a:bodyPr wrap="none" rtlCol="0" anchor="ctr">
              <a:spAutoFit/>
            </a:bodyPr>
            <a:lstStyle/>
            <a:p>
              <a:pPr algn="ctr"/>
              <a:r>
                <a:rPr lang="en-US" altLang="zh-CN" sz="1200" dirty="0">
                  <a:ea typeface="微软雅黑" panose="020B0503020204020204" charset="-122"/>
                  <a:sym typeface="Arial" panose="020B0604020202020204" pitchFamily="34" charset="0"/>
                </a:rPr>
                <a:t>12</a:t>
              </a:r>
              <a:endParaRPr lang="zh-CN" altLang="en-US" sz="1200" dirty="0">
                <a:ea typeface="微软雅黑" panose="020B0503020204020204" charset="-122"/>
                <a:sym typeface="Arial" panose="020B0604020202020204" pitchFamily="34" charset="0"/>
              </a:endParaRPr>
            </a:p>
          </p:txBody>
        </p:sp>
        <p:sp>
          <p:nvSpPr>
            <p:cNvPr id="44" name="文本框 43"/>
            <p:cNvSpPr txBox="1"/>
            <p:nvPr/>
          </p:nvSpPr>
          <p:spPr>
            <a:xfrm>
              <a:off x="9431198" y="4650816"/>
              <a:ext cx="354585" cy="276999"/>
            </a:xfrm>
            <a:prstGeom prst="rect">
              <a:avLst/>
            </a:prstGeom>
            <a:noFill/>
            <a:ln>
              <a:noFill/>
            </a:ln>
          </p:spPr>
          <p:txBody>
            <a:bodyPr wrap="none" rtlCol="0" anchor="ctr">
              <a:spAutoFit/>
            </a:bodyPr>
            <a:lstStyle/>
            <a:p>
              <a:pPr algn="ctr"/>
              <a:r>
                <a:rPr lang="en-US" altLang="zh-CN" sz="1200" dirty="0">
                  <a:ea typeface="微软雅黑" panose="020B0503020204020204" charset="-122"/>
                  <a:sym typeface="Arial" panose="020B0604020202020204" pitchFamily="34" charset="0"/>
                </a:rPr>
                <a:t>18</a:t>
              </a:r>
              <a:endParaRPr lang="zh-CN" altLang="en-US" sz="1200" dirty="0">
                <a:ea typeface="微软雅黑" panose="020B0503020204020204" charset="-122"/>
                <a:sym typeface="Arial" panose="020B0604020202020204" pitchFamily="34" charset="0"/>
              </a:endParaRPr>
            </a:p>
          </p:txBody>
        </p:sp>
        <p:sp>
          <p:nvSpPr>
            <p:cNvPr id="45" name="文本框 44"/>
            <p:cNvSpPr txBox="1"/>
            <p:nvPr/>
          </p:nvSpPr>
          <p:spPr>
            <a:xfrm>
              <a:off x="10136169" y="4650816"/>
              <a:ext cx="354585" cy="276999"/>
            </a:xfrm>
            <a:prstGeom prst="rect">
              <a:avLst/>
            </a:prstGeom>
            <a:noFill/>
            <a:ln>
              <a:noFill/>
            </a:ln>
          </p:spPr>
          <p:txBody>
            <a:bodyPr wrap="none" rtlCol="0" anchor="ctr">
              <a:spAutoFit/>
            </a:bodyPr>
            <a:lstStyle/>
            <a:p>
              <a:pPr algn="ctr"/>
              <a:r>
                <a:rPr lang="en-US" altLang="zh-CN" sz="1200" dirty="0">
                  <a:ea typeface="微软雅黑" panose="020B0503020204020204" charset="-122"/>
                  <a:sym typeface="Arial" panose="020B0604020202020204" pitchFamily="34" charset="0"/>
                </a:rPr>
                <a:t>24</a:t>
              </a:r>
              <a:endParaRPr lang="zh-CN" altLang="en-US" sz="1200" dirty="0">
                <a:ea typeface="微软雅黑" panose="020B0503020204020204" charset="-122"/>
                <a:sym typeface="Arial" panose="020B0604020202020204" pitchFamily="34" charset="0"/>
              </a:endParaRPr>
            </a:p>
          </p:txBody>
        </p:sp>
        <p:sp>
          <p:nvSpPr>
            <p:cNvPr id="46" name="文本框 45"/>
            <p:cNvSpPr txBox="1"/>
            <p:nvPr/>
          </p:nvSpPr>
          <p:spPr>
            <a:xfrm>
              <a:off x="10841141" y="4650816"/>
              <a:ext cx="354585" cy="276999"/>
            </a:xfrm>
            <a:prstGeom prst="rect">
              <a:avLst/>
            </a:prstGeom>
            <a:noFill/>
            <a:ln>
              <a:noFill/>
            </a:ln>
          </p:spPr>
          <p:txBody>
            <a:bodyPr wrap="none" rtlCol="0" anchor="ctr">
              <a:spAutoFit/>
            </a:bodyPr>
            <a:lstStyle/>
            <a:p>
              <a:pPr algn="ctr"/>
              <a:r>
                <a:rPr lang="en-US" altLang="zh-CN" sz="1200" dirty="0">
                  <a:ea typeface="微软雅黑" panose="020B0503020204020204" charset="-122"/>
                  <a:sym typeface="Arial" panose="020B0604020202020204" pitchFamily="34" charset="0"/>
                </a:rPr>
                <a:t>30</a:t>
              </a:r>
              <a:endParaRPr lang="zh-CN" altLang="en-US" sz="1200" dirty="0">
                <a:ea typeface="微软雅黑" panose="020B0503020204020204" charset="-122"/>
                <a:sym typeface="Arial" panose="020B0604020202020204" pitchFamily="34" charset="0"/>
              </a:endParaRPr>
            </a:p>
          </p:txBody>
        </p:sp>
        <p:cxnSp>
          <p:nvCxnSpPr>
            <p:cNvPr id="47" name="直接连接符 46"/>
            <p:cNvCxnSpPr/>
            <p:nvPr/>
          </p:nvCxnSpPr>
          <p:spPr>
            <a:xfrm>
              <a:off x="8198483" y="4610111"/>
              <a:ext cx="0" cy="7269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8903335" y="4610111"/>
              <a:ext cx="0" cy="7269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9608187" y="4610111"/>
              <a:ext cx="0" cy="7269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10313039" y="4610111"/>
              <a:ext cx="0" cy="7269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11017893" y="4610111"/>
              <a:ext cx="0" cy="7269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1830578" y="1803569"/>
              <a:ext cx="0" cy="28322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1774552" y="4557713"/>
              <a:ext cx="360355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1774552" y="4292165"/>
              <a:ext cx="5525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1774552" y="4026621"/>
              <a:ext cx="5525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1774552" y="3761077"/>
              <a:ext cx="5525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1774552" y="3495533"/>
              <a:ext cx="5525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1774552" y="3229989"/>
              <a:ext cx="5525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1774552" y="2964445"/>
              <a:ext cx="5525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1774552" y="2698900"/>
              <a:ext cx="5525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1774552" y="2433356"/>
              <a:ext cx="5525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1774552" y="2167812"/>
              <a:ext cx="5525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1774552" y="1902268"/>
              <a:ext cx="5525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4" name="文本框 63"/>
            <p:cNvSpPr txBox="1"/>
            <p:nvPr/>
          </p:nvSpPr>
          <p:spPr>
            <a:xfrm>
              <a:off x="1325475" y="1766579"/>
              <a:ext cx="439544" cy="276999"/>
            </a:xfrm>
            <a:prstGeom prst="rect">
              <a:avLst/>
            </a:prstGeom>
            <a:noFill/>
            <a:ln>
              <a:noFill/>
            </a:ln>
          </p:spPr>
          <p:txBody>
            <a:bodyPr wrap="none" rtlCol="0" anchor="ctr">
              <a:spAutoFit/>
            </a:bodyPr>
            <a:lstStyle/>
            <a:p>
              <a:pPr algn="r"/>
              <a:r>
                <a:rPr lang="en-US" altLang="zh-CN" sz="1200" dirty="0">
                  <a:ea typeface="微软雅黑" panose="020B0503020204020204" charset="-122"/>
                  <a:sym typeface="Arial" panose="020B0604020202020204" pitchFamily="34" charset="0"/>
                </a:rPr>
                <a:t>100</a:t>
              </a:r>
              <a:endParaRPr lang="zh-CN" altLang="en-US" sz="1200" dirty="0">
                <a:ea typeface="微软雅黑" panose="020B0503020204020204" charset="-122"/>
                <a:sym typeface="Arial" panose="020B0604020202020204" pitchFamily="34" charset="0"/>
              </a:endParaRPr>
            </a:p>
          </p:txBody>
        </p:sp>
        <p:sp>
          <p:nvSpPr>
            <p:cNvPr id="65" name="文本框 64"/>
            <p:cNvSpPr txBox="1"/>
            <p:nvPr/>
          </p:nvSpPr>
          <p:spPr>
            <a:xfrm>
              <a:off x="1410435" y="2032161"/>
              <a:ext cx="354584" cy="276999"/>
            </a:xfrm>
            <a:prstGeom prst="rect">
              <a:avLst/>
            </a:prstGeom>
            <a:noFill/>
            <a:ln>
              <a:noFill/>
            </a:ln>
          </p:spPr>
          <p:txBody>
            <a:bodyPr wrap="none" rtlCol="0" anchor="ctr">
              <a:spAutoFit/>
            </a:bodyPr>
            <a:lstStyle/>
            <a:p>
              <a:pPr algn="r"/>
              <a:r>
                <a:rPr lang="en-US" altLang="zh-CN" sz="1200" dirty="0">
                  <a:ea typeface="微软雅黑" panose="020B0503020204020204" charset="-122"/>
                  <a:sym typeface="Arial" panose="020B0604020202020204" pitchFamily="34" charset="0"/>
                </a:rPr>
                <a:t>90</a:t>
              </a:r>
              <a:endParaRPr lang="zh-CN" altLang="en-US" sz="1200" dirty="0">
                <a:ea typeface="微软雅黑" panose="020B0503020204020204" charset="-122"/>
                <a:sym typeface="Arial" panose="020B0604020202020204" pitchFamily="34" charset="0"/>
              </a:endParaRPr>
            </a:p>
          </p:txBody>
        </p:sp>
        <p:sp>
          <p:nvSpPr>
            <p:cNvPr id="66" name="文本框 65"/>
            <p:cNvSpPr txBox="1"/>
            <p:nvPr/>
          </p:nvSpPr>
          <p:spPr>
            <a:xfrm>
              <a:off x="1410435" y="2297745"/>
              <a:ext cx="354584" cy="276999"/>
            </a:xfrm>
            <a:prstGeom prst="rect">
              <a:avLst/>
            </a:prstGeom>
            <a:noFill/>
            <a:ln>
              <a:noFill/>
            </a:ln>
          </p:spPr>
          <p:txBody>
            <a:bodyPr wrap="none" rtlCol="0" anchor="ctr">
              <a:spAutoFit/>
            </a:bodyPr>
            <a:lstStyle/>
            <a:p>
              <a:pPr algn="r"/>
              <a:r>
                <a:rPr lang="en-US" altLang="zh-CN" sz="1200" dirty="0">
                  <a:ea typeface="微软雅黑" panose="020B0503020204020204" charset="-122"/>
                  <a:sym typeface="Arial" panose="020B0604020202020204" pitchFamily="34" charset="0"/>
                </a:rPr>
                <a:t>80</a:t>
              </a:r>
              <a:endParaRPr lang="zh-CN" altLang="en-US" sz="1200" dirty="0">
                <a:ea typeface="微软雅黑" panose="020B0503020204020204" charset="-122"/>
                <a:sym typeface="Arial" panose="020B0604020202020204" pitchFamily="34" charset="0"/>
              </a:endParaRPr>
            </a:p>
          </p:txBody>
        </p:sp>
        <p:sp>
          <p:nvSpPr>
            <p:cNvPr id="67" name="文本框 66"/>
            <p:cNvSpPr txBox="1"/>
            <p:nvPr/>
          </p:nvSpPr>
          <p:spPr>
            <a:xfrm>
              <a:off x="1410435" y="2563328"/>
              <a:ext cx="354584" cy="276999"/>
            </a:xfrm>
            <a:prstGeom prst="rect">
              <a:avLst/>
            </a:prstGeom>
            <a:noFill/>
            <a:ln>
              <a:noFill/>
            </a:ln>
          </p:spPr>
          <p:txBody>
            <a:bodyPr wrap="none" rtlCol="0" anchor="ctr">
              <a:spAutoFit/>
            </a:bodyPr>
            <a:lstStyle/>
            <a:p>
              <a:pPr algn="r"/>
              <a:r>
                <a:rPr lang="en-US" altLang="zh-CN" sz="1200" dirty="0">
                  <a:ea typeface="微软雅黑" panose="020B0503020204020204" charset="-122"/>
                  <a:sym typeface="Arial" panose="020B0604020202020204" pitchFamily="34" charset="0"/>
                </a:rPr>
                <a:t>70</a:t>
              </a:r>
              <a:endParaRPr lang="zh-CN" altLang="en-US" sz="1200" dirty="0">
                <a:ea typeface="微软雅黑" panose="020B0503020204020204" charset="-122"/>
                <a:sym typeface="Arial" panose="020B0604020202020204" pitchFamily="34" charset="0"/>
              </a:endParaRPr>
            </a:p>
          </p:txBody>
        </p:sp>
        <p:sp>
          <p:nvSpPr>
            <p:cNvPr id="68" name="文本框 67"/>
            <p:cNvSpPr txBox="1"/>
            <p:nvPr/>
          </p:nvSpPr>
          <p:spPr>
            <a:xfrm>
              <a:off x="1410435" y="2828910"/>
              <a:ext cx="354584" cy="276999"/>
            </a:xfrm>
            <a:prstGeom prst="rect">
              <a:avLst/>
            </a:prstGeom>
            <a:noFill/>
            <a:ln>
              <a:noFill/>
            </a:ln>
          </p:spPr>
          <p:txBody>
            <a:bodyPr wrap="none" rtlCol="0" anchor="ctr">
              <a:spAutoFit/>
            </a:bodyPr>
            <a:lstStyle/>
            <a:p>
              <a:pPr algn="r"/>
              <a:r>
                <a:rPr lang="en-US" altLang="zh-CN" sz="1200" dirty="0">
                  <a:ea typeface="微软雅黑" panose="020B0503020204020204" charset="-122"/>
                  <a:sym typeface="Arial" panose="020B0604020202020204" pitchFamily="34" charset="0"/>
                </a:rPr>
                <a:t>60</a:t>
              </a:r>
              <a:endParaRPr lang="zh-CN" altLang="en-US" sz="1200" dirty="0">
                <a:ea typeface="微软雅黑" panose="020B0503020204020204" charset="-122"/>
                <a:sym typeface="Arial" panose="020B0604020202020204" pitchFamily="34" charset="0"/>
              </a:endParaRPr>
            </a:p>
          </p:txBody>
        </p:sp>
        <p:sp>
          <p:nvSpPr>
            <p:cNvPr id="69" name="文本框 68"/>
            <p:cNvSpPr txBox="1"/>
            <p:nvPr/>
          </p:nvSpPr>
          <p:spPr>
            <a:xfrm>
              <a:off x="1410435" y="3094494"/>
              <a:ext cx="354584" cy="276999"/>
            </a:xfrm>
            <a:prstGeom prst="rect">
              <a:avLst/>
            </a:prstGeom>
            <a:noFill/>
            <a:ln>
              <a:noFill/>
            </a:ln>
          </p:spPr>
          <p:txBody>
            <a:bodyPr wrap="none" rtlCol="0" anchor="ctr">
              <a:spAutoFit/>
            </a:bodyPr>
            <a:lstStyle/>
            <a:p>
              <a:pPr algn="r"/>
              <a:r>
                <a:rPr lang="en-US" altLang="zh-CN" sz="1200" dirty="0">
                  <a:ea typeface="微软雅黑" panose="020B0503020204020204" charset="-122"/>
                  <a:sym typeface="Arial" panose="020B0604020202020204" pitchFamily="34" charset="0"/>
                </a:rPr>
                <a:t>50</a:t>
              </a:r>
              <a:endParaRPr lang="zh-CN" altLang="en-US" sz="1200" dirty="0">
                <a:ea typeface="微软雅黑" panose="020B0503020204020204" charset="-122"/>
                <a:sym typeface="Arial" panose="020B0604020202020204" pitchFamily="34" charset="0"/>
              </a:endParaRPr>
            </a:p>
          </p:txBody>
        </p:sp>
        <p:sp>
          <p:nvSpPr>
            <p:cNvPr id="70" name="文本框 69"/>
            <p:cNvSpPr txBox="1"/>
            <p:nvPr/>
          </p:nvSpPr>
          <p:spPr>
            <a:xfrm>
              <a:off x="1410435" y="3360076"/>
              <a:ext cx="354584" cy="276999"/>
            </a:xfrm>
            <a:prstGeom prst="rect">
              <a:avLst/>
            </a:prstGeom>
            <a:noFill/>
            <a:ln>
              <a:noFill/>
            </a:ln>
          </p:spPr>
          <p:txBody>
            <a:bodyPr wrap="none" rtlCol="0" anchor="ctr">
              <a:spAutoFit/>
            </a:bodyPr>
            <a:lstStyle/>
            <a:p>
              <a:pPr algn="r"/>
              <a:r>
                <a:rPr lang="en-US" altLang="zh-CN" sz="1200" dirty="0">
                  <a:ea typeface="微软雅黑" panose="020B0503020204020204" charset="-122"/>
                  <a:sym typeface="Arial" panose="020B0604020202020204" pitchFamily="34" charset="0"/>
                </a:rPr>
                <a:t>40</a:t>
              </a:r>
              <a:endParaRPr lang="zh-CN" altLang="en-US" sz="1200" dirty="0">
                <a:ea typeface="微软雅黑" panose="020B0503020204020204" charset="-122"/>
                <a:sym typeface="Arial" panose="020B0604020202020204" pitchFamily="34" charset="0"/>
              </a:endParaRPr>
            </a:p>
          </p:txBody>
        </p:sp>
        <p:sp>
          <p:nvSpPr>
            <p:cNvPr id="71" name="文本框 70"/>
            <p:cNvSpPr txBox="1"/>
            <p:nvPr/>
          </p:nvSpPr>
          <p:spPr>
            <a:xfrm>
              <a:off x="1410435" y="3625659"/>
              <a:ext cx="354584" cy="276999"/>
            </a:xfrm>
            <a:prstGeom prst="rect">
              <a:avLst/>
            </a:prstGeom>
            <a:noFill/>
            <a:ln>
              <a:noFill/>
            </a:ln>
          </p:spPr>
          <p:txBody>
            <a:bodyPr wrap="none" rtlCol="0" anchor="ctr">
              <a:spAutoFit/>
            </a:bodyPr>
            <a:lstStyle/>
            <a:p>
              <a:pPr algn="r"/>
              <a:r>
                <a:rPr lang="en-US" altLang="zh-CN" sz="1200" dirty="0">
                  <a:ea typeface="微软雅黑" panose="020B0503020204020204" charset="-122"/>
                  <a:sym typeface="Arial" panose="020B0604020202020204" pitchFamily="34" charset="0"/>
                </a:rPr>
                <a:t>30</a:t>
              </a:r>
              <a:endParaRPr lang="zh-CN" altLang="en-US" sz="1200" dirty="0">
                <a:ea typeface="微软雅黑" panose="020B0503020204020204" charset="-122"/>
                <a:sym typeface="Arial" panose="020B0604020202020204" pitchFamily="34" charset="0"/>
              </a:endParaRPr>
            </a:p>
          </p:txBody>
        </p:sp>
        <p:sp>
          <p:nvSpPr>
            <p:cNvPr id="72" name="文本框 71"/>
            <p:cNvSpPr txBox="1"/>
            <p:nvPr/>
          </p:nvSpPr>
          <p:spPr>
            <a:xfrm>
              <a:off x="1410435" y="3891243"/>
              <a:ext cx="354584" cy="276999"/>
            </a:xfrm>
            <a:prstGeom prst="rect">
              <a:avLst/>
            </a:prstGeom>
            <a:noFill/>
            <a:ln>
              <a:noFill/>
            </a:ln>
          </p:spPr>
          <p:txBody>
            <a:bodyPr wrap="none" rtlCol="0" anchor="ctr">
              <a:spAutoFit/>
            </a:bodyPr>
            <a:lstStyle/>
            <a:p>
              <a:pPr algn="r"/>
              <a:r>
                <a:rPr lang="en-US" altLang="zh-CN" sz="1200" dirty="0">
                  <a:ea typeface="微软雅黑" panose="020B0503020204020204" charset="-122"/>
                  <a:sym typeface="Arial" panose="020B0604020202020204" pitchFamily="34" charset="0"/>
                </a:rPr>
                <a:t>20</a:t>
              </a:r>
              <a:endParaRPr lang="zh-CN" altLang="en-US" sz="1200" dirty="0">
                <a:ea typeface="微软雅黑" panose="020B0503020204020204" charset="-122"/>
                <a:sym typeface="Arial" panose="020B0604020202020204" pitchFamily="34" charset="0"/>
              </a:endParaRPr>
            </a:p>
          </p:txBody>
        </p:sp>
        <p:sp>
          <p:nvSpPr>
            <p:cNvPr id="73" name="文本框 72"/>
            <p:cNvSpPr txBox="1"/>
            <p:nvPr/>
          </p:nvSpPr>
          <p:spPr>
            <a:xfrm>
              <a:off x="1410435" y="4156821"/>
              <a:ext cx="354584" cy="276999"/>
            </a:xfrm>
            <a:prstGeom prst="rect">
              <a:avLst/>
            </a:prstGeom>
            <a:noFill/>
            <a:ln>
              <a:noFill/>
            </a:ln>
          </p:spPr>
          <p:txBody>
            <a:bodyPr wrap="none" rtlCol="0" anchor="ctr">
              <a:spAutoFit/>
            </a:bodyPr>
            <a:lstStyle/>
            <a:p>
              <a:pPr algn="r"/>
              <a:r>
                <a:rPr lang="en-US" altLang="zh-CN" sz="1200" dirty="0">
                  <a:ea typeface="微软雅黑" panose="020B0503020204020204" charset="-122"/>
                  <a:sym typeface="Arial" panose="020B0604020202020204" pitchFamily="34" charset="0"/>
                </a:rPr>
                <a:t>10</a:t>
              </a:r>
              <a:endParaRPr lang="zh-CN" altLang="en-US" sz="1200" dirty="0">
                <a:ea typeface="微软雅黑" panose="020B0503020204020204" charset="-122"/>
                <a:sym typeface="Arial" panose="020B0604020202020204" pitchFamily="34" charset="0"/>
              </a:endParaRPr>
            </a:p>
          </p:txBody>
        </p:sp>
        <p:sp>
          <p:nvSpPr>
            <p:cNvPr id="74" name="文本框 73"/>
            <p:cNvSpPr txBox="1"/>
            <p:nvPr/>
          </p:nvSpPr>
          <p:spPr>
            <a:xfrm>
              <a:off x="1495393" y="4420499"/>
              <a:ext cx="269626" cy="276999"/>
            </a:xfrm>
            <a:prstGeom prst="rect">
              <a:avLst/>
            </a:prstGeom>
            <a:noFill/>
            <a:ln>
              <a:noFill/>
            </a:ln>
          </p:spPr>
          <p:txBody>
            <a:bodyPr wrap="none" rtlCol="0" anchor="ctr">
              <a:spAutoFit/>
            </a:bodyPr>
            <a:lstStyle/>
            <a:p>
              <a:pPr algn="r"/>
              <a:r>
                <a:rPr lang="en-US" altLang="zh-CN" sz="1200" dirty="0">
                  <a:ea typeface="微软雅黑" panose="020B0503020204020204" charset="-122"/>
                  <a:sym typeface="Arial" panose="020B0604020202020204" pitchFamily="34" charset="0"/>
                </a:rPr>
                <a:t>0</a:t>
              </a:r>
              <a:endParaRPr lang="zh-CN" altLang="en-US" sz="1200" dirty="0">
                <a:ea typeface="微软雅黑" panose="020B0503020204020204" charset="-122"/>
                <a:sym typeface="Arial" panose="020B0604020202020204" pitchFamily="34" charset="0"/>
              </a:endParaRPr>
            </a:p>
          </p:txBody>
        </p:sp>
        <p:sp>
          <p:nvSpPr>
            <p:cNvPr id="75" name="文本框 74"/>
            <p:cNvSpPr txBox="1"/>
            <p:nvPr/>
          </p:nvSpPr>
          <p:spPr>
            <a:xfrm>
              <a:off x="1695715" y="4602106"/>
              <a:ext cx="269625" cy="276999"/>
            </a:xfrm>
            <a:prstGeom prst="rect">
              <a:avLst/>
            </a:prstGeom>
            <a:noFill/>
            <a:ln>
              <a:noFill/>
            </a:ln>
          </p:spPr>
          <p:txBody>
            <a:bodyPr wrap="none" rtlCol="0" anchor="ctr">
              <a:spAutoFit/>
            </a:bodyPr>
            <a:lstStyle/>
            <a:p>
              <a:pPr algn="ctr"/>
              <a:r>
                <a:rPr lang="en-US" altLang="zh-CN" sz="1200" dirty="0">
                  <a:ea typeface="微软雅黑" panose="020B0503020204020204" charset="-122"/>
                  <a:sym typeface="Arial" panose="020B0604020202020204" pitchFamily="34" charset="0"/>
                </a:rPr>
                <a:t>0</a:t>
              </a:r>
              <a:endParaRPr lang="zh-CN" altLang="en-US" sz="1200" dirty="0">
                <a:ea typeface="微软雅黑" panose="020B0503020204020204" charset="-122"/>
                <a:sym typeface="Arial" panose="020B0604020202020204" pitchFamily="34" charset="0"/>
              </a:endParaRPr>
            </a:p>
          </p:txBody>
        </p:sp>
        <p:sp>
          <p:nvSpPr>
            <p:cNvPr id="76" name="文本框 75"/>
            <p:cNvSpPr txBox="1"/>
            <p:nvPr/>
          </p:nvSpPr>
          <p:spPr>
            <a:xfrm>
              <a:off x="2386450" y="4602107"/>
              <a:ext cx="269625" cy="276999"/>
            </a:xfrm>
            <a:prstGeom prst="rect">
              <a:avLst/>
            </a:prstGeom>
            <a:noFill/>
            <a:ln>
              <a:noFill/>
            </a:ln>
          </p:spPr>
          <p:txBody>
            <a:bodyPr wrap="none" rtlCol="0" anchor="ctr">
              <a:spAutoFit/>
            </a:bodyPr>
            <a:lstStyle/>
            <a:p>
              <a:pPr algn="ctr"/>
              <a:r>
                <a:rPr lang="en-US" altLang="zh-CN" sz="1200" dirty="0">
                  <a:ea typeface="微软雅黑" panose="020B0503020204020204" charset="-122"/>
                  <a:sym typeface="Arial" panose="020B0604020202020204" pitchFamily="34" charset="0"/>
                </a:rPr>
                <a:t>6</a:t>
              </a:r>
              <a:endParaRPr lang="zh-CN" altLang="en-US" sz="1200" dirty="0">
                <a:ea typeface="微软雅黑" panose="020B0503020204020204" charset="-122"/>
                <a:sym typeface="Arial" panose="020B0604020202020204" pitchFamily="34" charset="0"/>
              </a:endParaRPr>
            </a:p>
          </p:txBody>
        </p:sp>
        <p:sp>
          <p:nvSpPr>
            <p:cNvPr id="77" name="文本框 76"/>
            <p:cNvSpPr txBox="1"/>
            <p:nvPr/>
          </p:nvSpPr>
          <p:spPr>
            <a:xfrm>
              <a:off x="3034706" y="4602107"/>
              <a:ext cx="354584" cy="276999"/>
            </a:xfrm>
            <a:prstGeom prst="rect">
              <a:avLst/>
            </a:prstGeom>
            <a:noFill/>
            <a:ln>
              <a:noFill/>
            </a:ln>
          </p:spPr>
          <p:txBody>
            <a:bodyPr wrap="none" rtlCol="0" anchor="ctr">
              <a:spAutoFit/>
            </a:bodyPr>
            <a:lstStyle/>
            <a:p>
              <a:pPr algn="ctr"/>
              <a:r>
                <a:rPr lang="en-US" altLang="zh-CN" sz="1200" dirty="0">
                  <a:ea typeface="微软雅黑" panose="020B0503020204020204" charset="-122"/>
                  <a:sym typeface="Arial" panose="020B0604020202020204" pitchFamily="34" charset="0"/>
                </a:rPr>
                <a:t>12</a:t>
              </a:r>
              <a:endParaRPr lang="zh-CN" altLang="en-US" sz="1200" dirty="0">
                <a:ea typeface="微软雅黑" panose="020B0503020204020204" charset="-122"/>
                <a:sym typeface="Arial" panose="020B0604020202020204" pitchFamily="34" charset="0"/>
              </a:endParaRPr>
            </a:p>
          </p:txBody>
        </p:sp>
        <p:sp>
          <p:nvSpPr>
            <p:cNvPr id="78" name="文本框 77"/>
            <p:cNvSpPr txBox="1"/>
            <p:nvPr/>
          </p:nvSpPr>
          <p:spPr>
            <a:xfrm>
              <a:off x="3725440" y="4602107"/>
              <a:ext cx="354584" cy="276999"/>
            </a:xfrm>
            <a:prstGeom prst="rect">
              <a:avLst/>
            </a:prstGeom>
            <a:noFill/>
            <a:ln>
              <a:noFill/>
            </a:ln>
          </p:spPr>
          <p:txBody>
            <a:bodyPr wrap="none" rtlCol="0" anchor="ctr">
              <a:spAutoFit/>
            </a:bodyPr>
            <a:lstStyle/>
            <a:p>
              <a:pPr algn="ctr"/>
              <a:r>
                <a:rPr lang="en-US" altLang="zh-CN" sz="1200" dirty="0">
                  <a:ea typeface="微软雅黑" panose="020B0503020204020204" charset="-122"/>
                  <a:sym typeface="Arial" panose="020B0604020202020204" pitchFamily="34" charset="0"/>
                </a:rPr>
                <a:t>18</a:t>
              </a:r>
              <a:endParaRPr lang="zh-CN" altLang="en-US" sz="1200" dirty="0">
                <a:ea typeface="微软雅黑" panose="020B0503020204020204" charset="-122"/>
                <a:sym typeface="Arial" panose="020B0604020202020204" pitchFamily="34" charset="0"/>
              </a:endParaRPr>
            </a:p>
          </p:txBody>
        </p:sp>
        <p:sp>
          <p:nvSpPr>
            <p:cNvPr id="79" name="文本框 78"/>
            <p:cNvSpPr txBox="1"/>
            <p:nvPr/>
          </p:nvSpPr>
          <p:spPr>
            <a:xfrm>
              <a:off x="4416176" y="4602107"/>
              <a:ext cx="354584" cy="276999"/>
            </a:xfrm>
            <a:prstGeom prst="rect">
              <a:avLst/>
            </a:prstGeom>
            <a:noFill/>
            <a:ln>
              <a:noFill/>
            </a:ln>
          </p:spPr>
          <p:txBody>
            <a:bodyPr wrap="none" rtlCol="0" anchor="ctr">
              <a:spAutoFit/>
            </a:bodyPr>
            <a:lstStyle/>
            <a:p>
              <a:pPr algn="ctr"/>
              <a:r>
                <a:rPr lang="en-US" altLang="zh-CN" sz="1200" dirty="0">
                  <a:ea typeface="微软雅黑" panose="020B0503020204020204" charset="-122"/>
                  <a:sym typeface="Arial" panose="020B0604020202020204" pitchFamily="34" charset="0"/>
                </a:rPr>
                <a:t>24</a:t>
              </a:r>
              <a:endParaRPr lang="zh-CN" altLang="en-US" sz="1200" dirty="0">
                <a:ea typeface="微软雅黑" panose="020B0503020204020204" charset="-122"/>
                <a:sym typeface="Arial" panose="020B0604020202020204" pitchFamily="34" charset="0"/>
              </a:endParaRPr>
            </a:p>
          </p:txBody>
        </p:sp>
        <p:sp>
          <p:nvSpPr>
            <p:cNvPr id="80" name="文本框 79"/>
            <p:cNvSpPr txBox="1"/>
            <p:nvPr/>
          </p:nvSpPr>
          <p:spPr>
            <a:xfrm>
              <a:off x="5106912" y="4602107"/>
              <a:ext cx="354584" cy="276999"/>
            </a:xfrm>
            <a:prstGeom prst="rect">
              <a:avLst/>
            </a:prstGeom>
            <a:noFill/>
            <a:ln>
              <a:noFill/>
            </a:ln>
          </p:spPr>
          <p:txBody>
            <a:bodyPr wrap="none" rtlCol="0" anchor="ctr">
              <a:spAutoFit/>
            </a:bodyPr>
            <a:lstStyle/>
            <a:p>
              <a:pPr algn="ctr"/>
              <a:r>
                <a:rPr lang="en-US" altLang="zh-CN" sz="1200" dirty="0">
                  <a:ea typeface="微软雅黑" panose="020B0503020204020204" charset="-122"/>
                  <a:sym typeface="Arial" panose="020B0604020202020204" pitchFamily="34" charset="0"/>
                </a:rPr>
                <a:t>30</a:t>
              </a:r>
              <a:endParaRPr lang="zh-CN" altLang="en-US" sz="1200" dirty="0">
                <a:ea typeface="微软雅黑" panose="020B0503020204020204" charset="-122"/>
                <a:sym typeface="Arial" panose="020B0604020202020204" pitchFamily="34" charset="0"/>
              </a:endParaRPr>
            </a:p>
          </p:txBody>
        </p:sp>
        <p:cxnSp>
          <p:nvCxnSpPr>
            <p:cNvPr id="81" name="直接连接符 80"/>
            <p:cNvCxnSpPr/>
            <p:nvPr/>
          </p:nvCxnSpPr>
          <p:spPr>
            <a:xfrm>
              <a:off x="2521197" y="4564294"/>
              <a:ext cx="0" cy="7152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3211816" y="4564294"/>
              <a:ext cx="0" cy="7152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a:off x="3902435" y="4564294"/>
              <a:ext cx="0" cy="7152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4593054" y="4564294"/>
              <a:ext cx="0" cy="7152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5283674" y="4564294"/>
              <a:ext cx="0" cy="7152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6" name="TextBox 18"/>
            <p:cNvSpPr txBox="1"/>
            <p:nvPr/>
          </p:nvSpPr>
          <p:spPr>
            <a:xfrm>
              <a:off x="3087295" y="4866054"/>
              <a:ext cx="792205" cy="276999"/>
            </a:xfrm>
            <a:prstGeom prst="rect">
              <a:avLst/>
            </a:prstGeom>
            <a:noFill/>
          </p:spPr>
          <p:txBody>
            <a:bodyPr wrap="none" rtlCol="0">
              <a:spAutoFit/>
            </a:bodyPr>
            <a:lstStyle/>
            <a:p>
              <a:pPr algn="ctr"/>
              <a:r>
                <a:rPr lang="zh-CN" altLang="en-US" sz="1200" dirty="0">
                  <a:ea typeface="微软雅黑" panose="020B0503020204020204" charset="-122"/>
                  <a:cs typeface="Times New Roman" panose="02020603050405020304" pitchFamily="18" charset="0"/>
                  <a:sym typeface="Arial" panose="020B0604020202020204" pitchFamily="34" charset="0"/>
                </a:rPr>
                <a:t>时间 </a:t>
              </a:r>
              <a:r>
                <a:rPr lang="en-US" altLang="zh-CN" sz="1200" dirty="0">
                  <a:ea typeface="微软雅黑" panose="020B0503020204020204" charset="-122"/>
                  <a:cs typeface="Times New Roman" panose="02020603050405020304" pitchFamily="18" charset="0"/>
                  <a:sym typeface="Arial" panose="020B0604020202020204" pitchFamily="34" charset="0"/>
                </a:rPr>
                <a:t>(</a:t>
              </a:r>
              <a:r>
                <a:rPr lang="zh-CN" altLang="en-US" sz="1200" dirty="0">
                  <a:ea typeface="微软雅黑" panose="020B0503020204020204" charset="-122"/>
                  <a:cs typeface="Times New Roman" panose="02020603050405020304" pitchFamily="18" charset="0"/>
                  <a:sym typeface="Arial" panose="020B0604020202020204" pitchFamily="34" charset="0"/>
                </a:rPr>
                <a:t>月</a:t>
              </a:r>
              <a:r>
                <a:rPr lang="en-US" altLang="zh-CN" sz="1200" dirty="0">
                  <a:ea typeface="微软雅黑" panose="020B0503020204020204" charset="-122"/>
                  <a:cs typeface="Times New Roman" panose="02020603050405020304" pitchFamily="18" charset="0"/>
                  <a:sym typeface="Arial" panose="020B0604020202020204" pitchFamily="34" charset="0"/>
                </a:rPr>
                <a:t>)</a:t>
              </a:r>
              <a:endParaRPr lang="zh-CN" altLang="en-US" sz="1200" dirty="0">
                <a:ea typeface="微软雅黑" panose="020B0503020204020204" charset="-122"/>
                <a:cs typeface="Times New Roman" panose="02020603050405020304" pitchFamily="18" charset="0"/>
                <a:sym typeface="Arial" panose="020B0604020202020204" pitchFamily="34" charset="0"/>
              </a:endParaRPr>
            </a:p>
          </p:txBody>
        </p:sp>
        <p:sp>
          <p:nvSpPr>
            <p:cNvPr id="87" name="Rectangle 19"/>
            <p:cNvSpPr/>
            <p:nvPr/>
          </p:nvSpPr>
          <p:spPr>
            <a:xfrm>
              <a:off x="342763" y="5008582"/>
              <a:ext cx="825867" cy="246221"/>
            </a:xfrm>
            <a:prstGeom prst="rect">
              <a:avLst/>
            </a:prstGeom>
          </p:spPr>
          <p:txBody>
            <a:bodyPr wrap="none">
              <a:spAutoFit/>
            </a:bodyPr>
            <a:lstStyle/>
            <a:p>
              <a:r>
                <a:rPr lang="zh-CN" altLang="en-US" sz="1000" b="1" dirty="0">
                  <a:ea typeface="微软雅黑" panose="020B0503020204020204" charset="-122"/>
                  <a:cs typeface="Times New Roman" panose="02020603050405020304" pitchFamily="18" charset="0"/>
                  <a:sym typeface="Arial" panose="020B0604020202020204" pitchFamily="34" charset="0"/>
                </a:rPr>
                <a:t>风险患者数</a:t>
              </a:r>
              <a:endParaRPr lang="en-US" sz="1000" dirty="0">
                <a:ea typeface="微软雅黑" panose="020B0503020204020204" charset="-122"/>
                <a:sym typeface="Arial" panose="020B0604020202020204" pitchFamily="34" charset="0"/>
              </a:endParaRPr>
            </a:p>
          </p:txBody>
        </p:sp>
        <p:sp>
          <p:nvSpPr>
            <p:cNvPr id="88" name="TextBox 18"/>
            <p:cNvSpPr txBox="1"/>
            <p:nvPr/>
          </p:nvSpPr>
          <p:spPr>
            <a:xfrm>
              <a:off x="8833135" y="4866054"/>
              <a:ext cx="792205" cy="276999"/>
            </a:xfrm>
            <a:prstGeom prst="rect">
              <a:avLst/>
            </a:prstGeom>
            <a:noFill/>
          </p:spPr>
          <p:txBody>
            <a:bodyPr wrap="none" rtlCol="0">
              <a:spAutoFit/>
            </a:bodyPr>
            <a:lstStyle/>
            <a:p>
              <a:pPr algn="ctr"/>
              <a:r>
                <a:rPr lang="zh-CN" altLang="en-US" sz="1200" dirty="0">
                  <a:ea typeface="微软雅黑" panose="020B0503020204020204" charset="-122"/>
                  <a:cs typeface="Times New Roman" panose="02020603050405020304" pitchFamily="18" charset="0"/>
                  <a:sym typeface="Arial" panose="020B0604020202020204" pitchFamily="34" charset="0"/>
                </a:rPr>
                <a:t>时间 </a:t>
              </a:r>
              <a:r>
                <a:rPr lang="en-US" altLang="zh-CN" sz="1200" dirty="0">
                  <a:ea typeface="微软雅黑" panose="020B0503020204020204" charset="-122"/>
                  <a:cs typeface="Times New Roman" panose="02020603050405020304" pitchFamily="18" charset="0"/>
                  <a:sym typeface="Arial" panose="020B0604020202020204" pitchFamily="34" charset="0"/>
                </a:rPr>
                <a:t>(</a:t>
              </a:r>
              <a:r>
                <a:rPr lang="zh-CN" altLang="en-US" sz="1200" dirty="0">
                  <a:ea typeface="微软雅黑" panose="020B0503020204020204" charset="-122"/>
                  <a:cs typeface="Times New Roman" panose="02020603050405020304" pitchFamily="18" charset="0"/>
                  <a:sym typeface="Arial" panose="020B0604020202020204" pitchFamily="34" charset="0"/>
                </a:rPr>
                <a:t>月</a:t>
              </a:r>
              <a:r>
                <a:rPr lang="en-US" altLang="zh-CN" sz="1200" dirty="0">
                  <a:ea typeface="微软雅黑" panose="020B0503020204020204" charset="-122"/>
                  <a:cs typeface="Times New Roman" panose="02020603050405020304" pitchFamily="18" charset="0"/>
                  <a:sym typeface="Arial" panose="020B0604020202020204" pitchFamily="34" charset="0"/>
                </a:rPr>
                <a:t>)</a:t>
              </a:r>
              <a:endParaRPr lang="zh-CN" altLang="en-US" sz="1200" dirty="0">
                <a:ea typeface="微软雅黑" panose="020B0503020204020204" charset="-122"/>
                <a:cs typeface="Times New Roman" panose="02020603050405020304" pitchFamily="18" charset="0"/>
                <a:sym typeface="Arial" panose="020B0604020202020204" pitchFamily="34" charset="0"/>
              </a:endParaRPr>
            </a:p>
          </p:txBody>
        </p:sp>
        <p:sp>
          <p:nvSpPr>
            <p:cNvPr id="89" name="矩形 7"/>
            <p:cNvSpPr/>
            <p:nvPr/>
          </p:nvSpPr>
          <p:spPr>
            <a:xfrm rot="16200000">
              <a:off x="646853" y="3309912"/>
              <a:ext cx="766555" cy="276999"/>
            </a:xfrm>
            <a:prstGeom prst="rect">
              <a:avLst/>
            </a:prstGeom>
          </p:spPr>
          <p:txBody>
            <a:bodyPr wrap="none">
              <a:spAutoFit/>
            </a:bodyPr>
            <a:lstStyle/>
            <a:p>
              <a:pPr algn="ctr"/>
              <a:r>
                <a:rPr lang="en-US" altLang="zh-CN" sz="1200" dirty="0">
                  <a:ea typeface="微软雅黑" panose="020B0503020204020204" charset="-122"/>
                  <a:cs typeface="Times New Roman" panose="02020603050405020304" pitchFamily="18" charset="0"/>
                  <a:sym typeface="Arial" panose="020B0604020202020204" pitchFamily="34" charset="0"/>
                </a:rPr>
                <a:t>PFS (%)</a:t>
              </a:r>
              <a:endParaRPr lang="en-US" altLang="zh-CN" sz="1200" dirty="0">
                <a:ea typeface="微软雅黑" panose="020B0503020204020204" charset="-122"/>
                <a:cs typeface="Times New Roman" panose="02020603050405020304" pitchFamily="18" charset="0"/>
                <a:sym typeface="Arial" panose="020B0604020202020204" pitchFamily="34" charset="0"/>
              </a:endParaRPr>
            </a:p>
          </p:txBody>
        </p:sp>
        <p:sp>
          <p:nvSpPr>
            <p:cNvPr id="90" name="矩形 7"/>
            <p:cNvSpPr/>
            <p:nvPr/>
          </p:nvSpPr>
          <p:spPr>
            <a:xfrm rot="16200000">
              <a:off x="6420172" y="3258550"/>
              <a:ext cx="766555" cy="276999"/>
            </a:xfrm>
            <a:prstGeom prst="rect">
              <a:avLst/>
            </a:prstGeom>
          </p:spPr>
          <p:txBody>
            <a:bodyPr wrap="none">
              <a:spAutoFit/>
            </a:bodyPr>
            <a:lstStyle/>
            <a:p>
              <a:pPr algn="ctr"/>
              <a:r>
                <a:rPr lang="en-US" altLang="zh-CN" sz="1200" dirty="0">
                  <a:ea typeface="微软雅黑" panose="020B0503020204020204" charset="-122"/>
                  <a:cs typeface="Times New Roman" panose="02020603050405020304" pitchFamily="18" charset="0"/>
                  <a:sym typeface="Arial" panose="020B0604020202020204" pitchFamily="34" charset="0"/>
                </a:rPr>
                <a:t>PFS (%)</a:t>
              </a:r>
              <a:endParaRPr lang="en-US" altLang="zh-CN" sz="1200" dirty="0">
                <a:ea typeface="微软雅黑" panose="020B0503020204020204" charset="-122"/>
                <a:cs typeface="Times New Roman" panose="02020603050405020304" pitchFamily="18" charset="0"/>
                <a:sym typeface="Arial" panose="020B0604020202020204" pitchFamily="34" charset="0"/>
              </a:endParaRPr>
            </a:p>
          </p:txBody>
        </p:sp>
        <p:sp>
          <p:nvSpPr>
            <p:cNvPr id="91" name="文本框 28"/>
            <p:cNvSpPr txBox="1"/>
            <p:nvPr/>
          </p:nvSpPr>
          <p:spPr>
            <a:xfrm>
              <a:off x="3532456" y="3206128"/>
              <a:ext cx="2081019" cy="276999"/>
            </a:xfrm>
            <a:prstGeom prst="rect">
              <a:avLst/>
            </a:prstGeom>
            <a:noFill/>
          </p:spPr>
          <p:txBody>
            <a:bodyPr wrap="none" rtlCol="0" anchor="ctr">
              <a:spAutoFit/>
            </a:bodyPr>
            <a:lstStyle/>
            <a:p>
              <a:r>
                <a:rPr lang="zh-CN" altLang="en-US" sz="1200" dirty="0">
                  <a:ea typeface="微软雅黑" panose="020B0503020204020204" charset="-122"/>
                  <a:cs typeface="Times New Roman" panose="02020603050405020304" pitchFamily="18" charset="0"/>
                  <a:sym typeface="Arial" panose="020B0604020202020204" pitchFamily="34" charset="0"/>
                </a:rPr>
                <a:t>特瑞普利单抗</a:t>
              </a:r>
              <a:r>
                <a:rPr lang="en-US" altLang="zh-CN" sz="1200" dirty="0">
                  <a:ea typeface="微软雅黑" panose="020B0503020204020204" charset="-122"/>
                  <a:cs typeface="Times New Roman" panose="02020603050405020304" pitchFamily="18" charset="0"/>
                  <a:sym typeface="Arial" panose="020B0604020202020204" pitchFamily="34" charset="0"/>
                </a:rPr>
                <a:t>+</a:t>
              </a:r>
              <a:r>
                <a:rPr lang="zh-CN" altLang="en-US" sz="1200" dirty="0">
                  <a:ea typeface="微软雅黑" panose="020B0503020204020204" charset="-122"/>
                  <a:cs typeface="Times New Roman" panose="02020603050405020304" pitchFamily="18" charset="0"/>
                  <a:sym typeface="Arial" panose="020B0604020202020204" pitchFamily="34" charset="0"/>
                </a:rPr>
                <a:t>化疗</a:t>
              </a:r>
              <a:r>
                <a:rPr lang="en-US" altLang="zh-CN" sz="1200" dirty="0">
                  <a:ea typeface="微软雅黑" panose="020B0503020204020204" charset="-122"/>
                  <a:cs typeface="Times New Roman" panose="02020603050405020304" pitchFamily="18" charset="0"/>
                  <a:sym typeface="Arial" panose="020B0604020202020204" pitchFamily="34" charset="0"/>
                </a:rPr>
                <a:t> (n=162)</a:t>
              </a:r>
              <a:endParaRPr lang="en-US" altLang="zh-CN" sz="1200" dirty="0">
                <a:ea typeface="微软雅黑" panose="020B0503020204020204" charset="-122"/>
                <a:cs typeface="Times New Roman" panose="02020603050405020304" pitchFamily="18" charset="0"/>
                <a:sym typeface="Arial" panose="020B0604020202020204" pitchFamily="34" charset="0"/>
              </a:endParaRPr>
            </a:p>
          </p:txBody>
        </p:sp>
        <p:sp>
          <p:nvSpPr>
            <p:cNvPr id="92" name="文本框 28"/>
            <p:cNvSpPr txBox="1"/>
            <p:nvPr/>
          </p:nvSpPr>
          <p:spPr>
            <a:xfrm>
              <a:off x="3962711" y="4098382"/>
              <a:ext cx="1534394" cy="276999"/>
            </a:xfrm>
            <a:prstGeom prst="rect">
              <a:avLst/>
            </a:prstGeom>
            <a:noFill/>
          </p:spPr>
          <p:txBody>
            <a:bodyPr wrap="none" rtlCol="0" anchor="ctr">
              <a:spAutoFit/>
            </a:bodyPr>
            <a:lstStyle/>
            <a:p>
              <a:r>
                <a:rPr lang="zh-CN" altLang="en-US" sz="1200" dirty="0">
                  <a:ea typeface="微软雅黑" panose="020B0503020204020204" charset="-122"/>
                  <a:cs typeface="Times New Roman" panose="02020603050405020304" pitchFamily="18" charset="0"/>
                  <a:sym typeface="Arial" panose="020B0604020202020204" pitchFamily="34" charset="0"/>
                </a:rPr>
                <a:t>安慰剂</a:t>
              </a:r>
              <a:r>
                <a:rPr lang="en-US" altLang="zh-CN" sz="1200" dirty="0">
                  <a:ea typeface="微软雅黑" panose="020B0503020204020204" charset="-122"/>
                  <a:cs typeface="Times New Roman" panose="02020603050405020304" pitchFamily="18" charset="0"/>
                  <a:sym typeface="Arial" panose="020B0604020202020204" pitchFamily="34" charset="0"/>
                </a:rPr>
                <a:t>+</a:t>
              </a:r>
              <a:r>
                <a:rPr lang="zh-CN" altLang="en-US" sz="1200" dirty="0">
                  <a:ea typeface="微软雅黑" panose="020B0503020204020204" charset="-122"/>
                  <a:cs typeface="Times New Roman" panose="02020603050405020304" pitchFamily="18" charset="0"/>
                  <a:sym typeface="Arial" panose="020B0604020202020204" pitchFamily="34" charset="0"/>
                </a:rPr>
                <a:t>化疗</a:t>
              </a:r>
              <a:r>
                <a:rPr lang="en-US" altLang="zh-CN" sz="1200" dirty="0">
                  <a:ea typeface="微软雅黑" panose="020B0503020204020204" charset="-122"/>
                  <a:cs typeface="Times New Roman" panose="02020603050405020304" pitchFamily="18" charset="0"/>
                  <a:sym typeface="Arial" panose="020B0604020202020204" pitchFamily="34" charset="0"/>
                </a:rPr>
                <a:t> (n=83)</a:t>
              </a:r>
              <a:endParaRPr lang="zh-CN" altLang="en-US" sz="1200" dirty="0">
                <a:ea typeface="微软雅黑" panose="020B0503020204020204" charset="-122"/>
                <a:cs typeface="Times New Roman" panose="02020603050405020304" pitchFamily="18" charset="0"/>
                <a:sym typeface="Arial" panose="020B0604020202020204" pitchFamily="34" charset="0"/>
              </a:endParaRPr>
            </a:p>
          </p:txBody>
        </p:sp>
        <p:sp>
          <p:nvSpPr>
            <p:cNvPr id="93" name="文本框 28"/>
            <p:cNvSpPr txBox="1"/>
            <p:nvPr/>
          </p:nvSpPr>
          <p:spPr>
            <a:xfrm>
              <a:off x="9406986" y="4285643"/>
              <a:ext cx="1534394" cy="276999"/>
            </a:xfrm>
            <a:prstGeom prst="rect">
              <a:avLst/>
            </a:prstGeom>
            <a:noFill/>
            <a:ln>
              <a:noFill/>
            </a:ln>
          </p:spPr>
          <p:txBody>
            <a:bodyPr wrap="none" rtlCol="0" anchor="ctr">
              <a:spAutoFit/>
            </a:bodyPr>
            <a:lstStyle/>
            <a:p>
              <a:r>
                <a:rPr lang="zh-CN" altLang="en-US" sz="1200" dirty="0">
                  <a:ea typeface="微软雅黑" panose="020B0503020204020204" charset="-122"/>
                  <a:cs typeface="Times New Roman" panose="02020603050405020304" pitchFamily="18" charset="0"/>
                  <a:sym typeface="Arial" panose="020B0604020202020204" pitchFamily="34" charset="0"/>
                </a:rPr>
                <a:t>安慰剂</a:t>
              </a:r>
              <a:r>
                <a:rPr lang="en-US" altLang="zh-CN" sz="1200" dirty="0">
                  <a:ea typeface="微软雅黑" panose="020B0503020204020204" charset="-122"/>
                  <a:cs typeface="Times New Roman" panose="02020603050405020304" pitchFamily="18" charset="0"/>
                  <a:sym typeface="Arial" panose="020B0604020202020204" pitchFamily="34" charset="0"/>
                </a:rPr>
                <a:t>+</a:t>
              </a:r>
              <a:r>
                <a:rPr lang="zh-CN" altLang="en-US" sz="1200" dirty="0">
                  <a:ea typeface="微软雅黑" panose="020B0503020204020204" charset="-122"/>
                  <a:cs typeface="Times New Roman" panose="02020603050405020304" pitchFamily="18" charset="0"/>
                  <a:sym typeface="Arial" panose="020B0604020202020204" pitchFamily="34" charset="0"/>
                </a:rPr>
                <a:t>化疗</a:t>
              </a:r>
              <a:r>
                <a:rPr lang="en-US" altLang="zh-CN" sz="1200" dirty="0">
                  <a:ea typeface="微软雅黑" panose="020B0503020204020204" charset="-122"/>
                  <a:cs typeface="Times New Roman" panose="02020603050405020304" pitchFamily="18" charset="0"/>
                  <a:sym typeface="Arial" panose="020B0604020202020204" pitchFamily="34" charset="0"/>
                </a:rPr>
                <a:t> (n=73)</a:t>
              </a:r>
              <a:endParaRPr lang="zh-CN" altLang="en-US" sz="1200" dirty="0">
                <a:ea typeface="微软雅黑" panose="020B0503020204020204" charset="-122"/>
                <a:cs typeface="Times New Roman" panose="02020603050405020304" pitchFamily="18" charset="0"/>
                <a:sym typeface="Arial" panose="020B0604020202020204" pitchFamily="34" charset="0"/>
              </a:endParaRPr>
            </a:p>
          </p:txBody>
        </p:sp>
        <p:sp>
          <p:nvSpPr>
            <p:cNvPr id="94" name="TextBox 20"/>
            <p:cNvSpPr txBox="1"/>
            <p:nvPr/>
          </p:nvSpPr>
          <p:spPr>
            <a:xfrm>
              <a:off x="6052460" y="5190239"/>
              <a:ext cx="1285929" cy="400110"/>
            </a:xfrm>
            <a:prstGeom prst="rect">
              <a:avLst/>
            </a:prstGeom>
            <a:noFill/>
          </p:spPr>
          <p:txBody>
            <a:bodyPr wrap="none" rtlCol="0">
              <a:spAutoFit/>
            </a:bodyPr>
            <a:lstStyle/>
            <a:p>
              <a:r>
                <a:rPr lang="zh-CN" altLang="en-US" sz="1000" dirty="0">
                  <a:ea typeface="微软雅黑" panose="020B0503020204020204" charset="-122"/>
                  <a:cs typeface="Times New Roman" panose="02020603050405020304" pitchFamily="18" charset="0"/>
                  <a:sym typeface="Arial" panose="020B0604020202020204" pitchFamily="34" charset="0"/>
                </a:rPr>
                <a:t>特瑞普利单抗</a:t>
              </a:r>
              <a:r>
                <a:rPr lang="en-US" altLang="zh-CN" sz="1000" dirty="0">
                  <a:ea typeface="微软雅黑" panose="020B0503020204020204" charset="-122"/>
                  <a:cs typeface="Times New Roman" panose="02020603050405020304" pitchFamily="18" charset="0"/>
                  <a:sym typeface="Arial" panose="020B0604020202020204" pitchFamily="34" charset="0"/>
                </a:rPr>
                <a:t>+</a:t>
              </a:r>
              <a:r>
                <a:rPr lang="zh-CN" altLang="en-US" sz="1000" dirty="0">
                  <a:ea typeface="微软雅黑" panose="020B0503020204020204" charset="-122"/>
                  <a:cs typeface="Times New Roman" panose="02020603050405020304" pitchFamily="18" charset="0"/>
                  <a:sym typeface="Arial" panose="020B0604020202020204" pitchFamily="34" charset="0"/>
                </a:rPr>
                <a:t>化疗</a:t>
              </a:r>
              <a:endParaRPr lang="en-US" altLang="zh-CN" sz="1000" dirty="0">
                <a:ea typeface="微软雅黑" panose="020B0503020204020204" charset="-122"/>
                <a:cs typeface="Times New Roman" panose="02020603050405020304" pitchFamily="18" charset="0"/>
                <a:sym typeface="Arial" panose="020B0604020202020204" pitchFamily="34" charset="0"/>
              </a:endParaRPr>
            </a:p>
            <a:p>
              <a:r>
                <a:rPr lang="zh-CN" altLang="en-US" sz="1000" dirty="0">
                  <a:ea typeface="微软雅黑" panose="020B0503020204020204" charset="-122"/>
                  <a:cs typeface="Times New Roman" panose="02020603050405020304" pitchFamily="18" charset="0"/>
                  <a:sym typeface="Arial" panose="020B0604020202020204" pitchFamily="34" charset="0"/>
                </a:rPr>
                <a:t>安慰剂</a:t>
              </a:r>
              <a:r>
                <a:rPr lang="en-US" altLang="zh-CN" sz="1000" dirty="0">
                  <a:ea typeface="微软雅黑" panose="020B0503020204020204" charset="-122"/>
                  <a:cs typeface="Times New Roman" panose="02020603050405020304" pitchFamily="18" charset="0"/>
                  <a:sym typeface="Arial" panose="020B0604020202020204" pitchFamily="34" charset="0"/>
                </a:rPr>
                <a:t>+</a:t>
              </a:r>
              <a:r>
                <a:rPr lang="zh-CN" altLang="en-US" sz="1000" dirty="0">
                  <a:ea typeface="微软雅黑" panose="020B0503020204020204" charset="-122"/>
                  <a:cs typeface="Times New Roman" panose="02020603050405020304" pitchFamily="18" charset="0"/>
                  <a:sym typeface="Arial" panose="020B0604020202020204" pitchFamily="34" charset="0"/>
                </a:rPr>
                <a:t>化疗</a:t>
              </a:r>
              <a:endParaRPr lang="zh-CN" altLang="en-US" sz="1000" dirty="0">
                <a:ea typeface="微软雅黑" panose="020B0503020204020204" charset="-122"/>
                <a:cs typeface="Times New Roman" panose="02020603050405020304" pitchFamily="18" charset="0"/>
                <a:sym typeface="Arial" panose="020B0604020202020204" pitchFamily="34" charset="0"/>
              </a:endParaRPr>
            </a:p>
          </p:txBody>
        </p:sp>
        <p:sp>
          <p:nvSpPr>
            <p:cNvPr id="95" name="Rectangle 19"/>
            <p:cNvSpPr/>
            <p:nvPr/>
          </p:nvSpPr>
          <p:spPr>
            <a:xfrm>
              <a:off x="6052460" y="5008582"/>
              <a:ext cx="825867" cy="246221"/>
            </a:xfrm>
            <a:prstGeom prst="rect">
              <a:avLst/>
            </a:prstGeom>
          </p:spPr>
          <p:txBody>
            <a:bodyPr wrap="none">
              <a:spAutoFit/>
            </a:bodyPr>
            <a:lstStyle/>
            <a:p>
              <a:r>
                <a:rPr lang="zh-CN" altLang="en-US" sz="1000" b="1" dirty="0">
                  <a:ea typeface="微软雅黑" panose="020B0503020204020204" charset="-122"/>
                  <a:cs typeface="Times New Roman" panose="02020603050405020304" pitchFamily="18" charset="0"/>
                  <a:sym typeface="Arial" panose="020B0604020202020204" pitchFamily="34" charset="0"/>
                </a:rPr>
                <a:t>风险患者数</a:t>
              </a:r>
              <a:endParaRPr lang="en-US" sz="1000" dirty="0">
                <a:ea typeface="微软雅黑" panose="020B0503020204020204" charset="-122"/>
                <a:sym typeface="Arial" panose="020B0604020202020204" pitchFamily="34" charset="0"/>
              </a:endParaRPr>
            </a:p>
          </p:txBody>
        </p:sp>
        <p:sp>
          <p:nvSpPr>
            <p:cNvPr id="96" name="任意多边形: 形状 95"/>
            <p:cNvSpPr/>
            <p:nvPr/>
          </p:nvSpPr>
          <p:spPr>
            <a:xfrm>
              <a:off x="1828800" y="1902460"/>
              <a:ext cx="3360420" cy="1963420"/>
            </a:xfrm>
            <a:custGeom>
              <a:avLst/>
              <a:gdLst>
                <a:gd name="connsiteX0" fmla="*/ 3360420 w 3360420"/>
                <a:gd name="connsiteY0" fmla="*/ 1963420 h 1963420"/>
                <a:gd name="connsiteX1" fmla="*/ 2603500 w 3360420"/>
                <a:gd name="connsiteY1" fmla="*/ 1963420 h 1963420"/>
                <a:gd name="connsiteX2" fmla="*/ 2603500 w 3360420"/>
                <a:gd name="connsiteY2" fmla="*/ 1884680 h 1963420"/>
                <a:gd name="connsiteX3" fmla="*/ 2151380 w 3360420"/>
                <a:gd name="connsiteY3" fmla="*/ 1884680 h 1963420"/>
                <a:gd name="connsiteX4" fmla="*/ 2151380 w 3360420"/>
                <a:gd name="connsiteY4" fmla="*/ 1833880 h 1963420"/>
                <a:gd name="connsiteX5" fmla="*/ 2125980 w 3360420"/>
                <a:gd name="connsiteY5" fmla="*/ 1833880 h 1963420"/>
                <a:gd name="connsiteX6" fmla="*/ 2125980 w 3360420"/>
                <a:gd name="connsiteY6" fmla="*/ 1798320 h 1963420"/>
                <a:gd name="connsiteX7" fmla="*/ 2047240 w 3360420"/>
                <a:gd name="connsiteY7" fmla="*/ 1798320 h 1963420"/>
                <a:gd name="connsiteX8" fmla="*/ 2047240 w 3360420"/>
                <a:gd name="connsiteY8" fmla="*/ 1757680 h 1963420"/>
                <a:gd name="connsiteX9" fmla="*/ 1912620 w 3360420"/>
                <a:gd name="connsiteY9" fmla="*/ 1757680 h 1963420"/>
                <a:gd name="connsiteX10" fmla="*/ 1912620 w 3360420"/>
                <a:gd name="connsiteY10" fmla="*/ 1722120 h 1963420"/>
                <a:gd name="connsiteX11" fmla="*/ 1899920 w 3360420"/>
                <a:gd name="connsiteY11" fmla="*/ 1722120 h 1963420"/>
                <a:gd name="connsiteX12" fmla="*/ 1899920 w 3360420"/>
                <a:gd name="connsiteY12" fmla="*/ 1691640 h 1963420"/>
                <a:gd name="connsiteX13" fmla="*/ 1762760 w 3360420"/>
                <a:gd name="connsiteY13" fmla="*/ 1691640 h 1963420"/>
                <a:gd name="connsiteX14" fmla="*/ 1762760 w 3360420"/>
                <a:gd name="connsiteY14" fmla="*/ 1666240 h 1963420"/>
                <a:gd name="connsiteX15" fmla="*/ 1689100 w 3360420"/>
                <a:gd name="connsiteY15" fmla="*/ 1666240 h 1963420"/>
                <a:gd name="connsiteX16" fmla="*/ 1689100 w 3360420"/>
                <a:gd name="connsiteY16" fmla="*/ 1638300 h 1963420"/>
                <a:gd name="connsiteX17" fmla="*/ 1676400 w 3360420"/>
                <a:gd name="connsiteY17" fmla="*/ 1638300 h 1963420"/>
                <a:gd name="connsiteX18" fmla="*/ 1676400 w 3360420"/>
                <a:gd name="connsiteY18" fmla="*/ 1612900 h 1963420"/>
                <a:gd name="connsiteX19" fmla="*/ 1663700 w 3360420"/>
                <a:gd name="connsiteY19" fmla="*/ 1612900 h 1963420"/>
                <a:gd name="connsiteX20" fmla="*/ 1663700 w 3360420"/>
                <a:gd name="connsiteY20" fmla="*/ 1584960 h 1963420"/>
                <a:gd name="connsiteX21" fmla="*/ 1651000 w 3360420"/>
                <a:gd name="connsiteY21" fmla="*/ 1584960 h 1963420"/>
                <a:gd name="connsiteX22" fmla="*/ 1651000 w 3360420"/>
                <a:gd name="connsiteY22" fmla="*/ 1557020 h 1963420"/>
                <a:gd name="connsiteX23" fmla="*/ 1511300 w 3360420"/>
                <a:gd name="connsiteY23" fmla="*/ 1557020 h 1963420"/>
                <a:gd name="connsiteX24" fmla="*/ 1511300 w 3360420"/>
                <a:gd name="connsiteY24" fmla="*/ 1536700 h 1963420"/>
                <a:gd name="connsiteX25" fmla="*/ 1267460 w 3360420"/>
                <a:gd name="connsiteY25" fmla="*/ 1536700 h 1963420"/>
                <a:gd name="connsiteX26" fmla="*/ 1267460 w 3360420"/>
                <a:gd name="connsiteY26" fmla="*/ 1496060 h 1963420"/>
                <a:gd name="connsiteX27" fmla="*/ 1188720 w 3360420"/>
                <a:gd name="connsiteY27" fmla="*/ 1496060 h 1963420"/>
                <a:gd name="connsiteX28" fmla="*/ 1188720 w 3360420"/>
                <a:gd name="connsiteY28" fmla="*/ 1478280 h 1963420"/>
                <a:gd name="connsiteX29" fmla="*/ 1155700 w 3360420"/>
                <a:gd name="connsiteY29" fmla="*/ 1478280 h 1963420"/>
                <a:gd name="connsiteX30" fmla="*/ 1155700 w 3360420"/>
                <a:gd name="connsiteY30" fmla="*/ 1455420 h 1963420"/>
                <a:gd name="connsiteX31" fmla="*/ 1137920 w 3360420"/>
                <a:gd name="connsiteY31" fmla="*/ 1455420 h 1963420"/>
                <a:gd name="connsiteX32" fmla="*/ 1137920 w 3360420"/>
                <a:gd name="connsiteY32" fmla="*/ 1417320 h 1963420"/>
                <a:gd name="connsiteX33" fmla="*/ 1130300 w 3360420"/>
                <a:gd name="connsiteY33" fmla="*/ 1417320 h 1963420"/>
                <a:gd name="connsiteX34" fmla="*/ 1130300 w 3360420"/>
                <a:gd name="connsiteY34" fmla="*/ 1402080 h 1963420"/>
                <a:gd name="connsiteX35" fmla="*/ 1117600 w 3360420"/>
                <a:gd name="connsiteY35" fmla="*/ 1402080 h 1963420"/>
                <a:gd name="connsiteX36" fmla="*/ 1117600 w 3360420"/>
                <a:gd name="connsiteY36" fmla="*/ 1323340 h 1963420"/>
                <a:gd name="connsiteX37" fmla="*/ 1097280 w 3360420"/>
                <a:gd name="connsiteY37" fmla="*/ 1323340 h 1963420"/>
                <a:gd name="connsiteX38" fmla="*/ 1097280 w 3360420"/>
                <a:gd name="connsiteY38" fmla="*/ 1308100 h 1963420"/>
                <a:gd name="connsiteX39" fmla="*/ 1023620 w 3360420"/>
                <a:gd name="connsiteY39" fmla="*/ 1308100 h 1963420"/>
                <a:gd name="connsiteX40" fmla="*/ 1023620 w 3360420"/>
                <a:gd name="connsiteY40" fmla="*/ 1282700 h 1963420"/>
                <a:gd name="connsiteX41" fmla="*/ 980440 w 3360420"/>
                <a:gd name="connsiteY41" fmla="*/ 1282700 h 1963420"/>
                <a:gd name="connsiteX42" fmla="*/ 980440 w 3360420"/>
                <a:gd name="connsiteY42" fmla="*/ 1249680 h 1963420"/>
                <a:gd name="connsiteX43" fmla="*/ 965200 w 3360420"/>
                <a:gd name="connsiteY43" fmla="*/ 1249680 h 1963420"/>
                <a:gd name="connsiteX44" fmla="*/ 965200 w 3360420"/>
                <a:gd name="connsiteY44" fmla="*/ 1206500 h 1963420"/>
                <a:gd name="connsiteX45" fmla="*/ 957580 w 3360420"/>
                <a:gd name="connsiteY45" fmla="*/ 1206500 h 1963420"/>
                <a:gd name="connsiteX46" fmla="*/ 957580 w 3360420"/>
                <a:gd name="connsiteY46" fmla="*/ 1170940 h 1963420"/>
                <a:gd name="connsiteX47" fmla="*/ 952500 w 3360420"/>
                <a:gd name="connsiteY47" fmla="*/ 1170940 h 1963420"/>
                <a:gd name="connsiteX48" fmla="*/ 952500 w 3360420"/>
                <a:gd name="connsiteY48" fmla="*/ 1092200 h 1963420"/>
                <a:gd name="connsiteX49" fmla="*/ 927100 w 3360420"/>
                <a:gd name="connsiteY49" fmla="*/ 1092200 h 1963420"/>
                <a:gd name="connsiteX50" fmla="*/ 927100 w 3360420"/>
                <a:gd name="connsiteY50" fmla="*/ 1071880 h 1963420"/>
                <a:gd name="connsiteX51" fmla="*/ 899160 w 3360420"/>
                <a:gd name="connsiteY51" fmla="*/ 1071880 h 1963420"/>
                <a:gd name="connsiteX52" fmla="*/ 899160 w 3360420"/>
                <a:gd name="connsiteY52" fmla="*/ 1056640 h 1963420"/>
                <a:gd name="connsiteX53" fmla="*/ 843280 w 3360420"/>
                <a:gd name="connsiteY53" fmla="*/ 1056640 h 1963420"/>
                <a:gd name="connsiteX54" fmla="*/ 843280 w 3360420"/>
                <a:gd name="connsiteY54" fmla="*/ 1026160 h 1963420"/>
                <a:gd name="connsiteX55" fmla="*/ 833120 w 3360420"/>
                <a:gd name="connsiteY55" fmla="*/ 1026160 h 1963420"/>
                <a:gd name="connsiteX56" fmla="*/ 833120 w 3360420"/>
                <a:gd name="connsiteY56" fmla="*/ 988060 h 1963420"/>
                <a:gd name="connsiteX57" fmla="*/ 822960 w 3360420"/>
                <a:gd name="connsiteY57" fmla="*/ 988060 h 1963420"/>
                <a:gd name="connsiteX58" fmla="*/ 822960 w 3360420"/>
                <a:gd name="connsiteY58" fmla="*/ 957580 h 1963420"/>
                <a:gd name="connsiteX59" fmla="*/ 805180 w 3360420"/>
                <a:gd name="connsiteY59" fmla="*/ 957580 h 1963420"/>
                <a:gd name="connsiteX60" fmla="*/ 805180 w 3360420"/>
                <a:gd name="connsiteY60" fmla="*/ 919480 h 1963420"/>
                <a:gd name="connsiteX61" fmla="*/ 784860 w 3360420"/>
                <a:gd name="connsiteY61" fmla="*/ 919480 h 1963420"/>
                <a:gd name="connsiteX62" fmla="*/ 784860 w 3360420"/>
                <a:gd name="connsiteY62" fmla="*/ 883920 h 1963420"/>
                <a:gd name="connsiteX63" fmla="*/ 762000 w 3360420"/>
                <a:gd name="connsiteY63" fmla="*/ 883920 h 1963420"/>
                <a:gd name="connsiteX64" fmla="*/ 762000 w 3360420"/>
                <a:gd name="connsiteY64" fmla="*/ 866140 h 1963420"/>
                <a:gd name="connsiteX65" fmla="*/ 726440 w 3360420"/>
                <a:gd name="connsiteY65" fmla="*/ 866140 h 1963420"/>
                <a:gd name="connsiteX66" fmla="*/ 726440 w 3360420"/>
                <a:gd name="connsiteY66" fmla="*/ 840740 h 1963420"/>
                <a:gd name="connsiteX67" fmla="*/ 673100 w 3360420"/>
                <a:gd name="connsiteY67" fmla="*/ 840740 h 1963420"/>
                <a:gd name="connsiteX68" fmla="*/ 673100 w 3360420"/>
                <a:gd name="connsiteY68" fmla="*/ 800100 h 1963420"/>
                <a:gd name="connsiteX69" fmla="*/ 652780 w 3360420"/>
                <a:gd name="connsiteY69" fmla="*/ 800100 h 1963420"/>
                <a:gd name="connsiteX70" fmla="*/ 652780 w 3360420"/>
                <a:gd name="connsiteY70" fmla="*/ 767080 h 1963420"/>
                <a:gd name="connsiteX71" fmla="*/ 637540 w 3360420"/>
                <a:gd name="connsiteY71" fmla="*/ 767080 h 1963420"/>
                <a:gd name="connsiteX72" fmla="*/ 637540 w 3360420"/>
                <a:gd name="connsiteY72" fmla="*/ 668020 h 1963420"/>
                <a:gd name="connsiteX73" fmla="*/ 624840 w 3360420"/>
                <a:gd name="connsiteY73" fmla="*/ 668020 h 1963420"/>
                <a:gd name="connsiteX74" fmla="*/ 624840 w 3360420"/>
                <a:gd name="connsiteY74" fmla="*/ 574040 h 1963420"/>
                <a:gd name="connsiteX75" fmla="*/ 617220 w 3360420"/>
                <a:gd name="connsiteY75" fmla="*/ 574040 h 1963420"/>
                <a:gd name="connsiteX76" fmla="*/ 617220 w 3360420"/>
                <a:gd name="connsiteY76" fmla="*/ 533400 h 1963420"/>
                <a:gd name="connsiteX77" fmla="*/ 594360 w 3360420"/>
                <a:gd name="connsiteY77" fmla="*/ 533400 h 1963420"/>
                <a:gd name="connsiteX78" fmla="*/ 594360 w 3360420"/>
                <a:gd name="connsiteY78" fmla="*/ 520700 h 1963420"/>
                <a:gd name="connsiteX79" fmla="*/ 579120 w 3360420"/>
                <a:gd name="connsiteY79" fmla="*/ 520700 h 1963420"/>
                <a:gd name="connsiteX80" fmla="*/ 579120 w 3360420"/>
                <a:gd name="connsiteY80" fmla="*/ 502920 h 1963420"/>
                <a:gd name="connsiteX81" fmla="*/ 533400 w 3360420"/>
                <a:gd name="connsiteY81" fmla="*/ 502920 h 1963420"/>
                <a:gd name="connsiteX82" fmla="*/ 533400 w 3360420"/>
                <a:gd name="connsiteY82" fmla="*/ 472440 h 1963420"/>
                <a:gd name="connsiteX83" fmla="*/ 513080 w 3360420"/>
                <a:gd name="connsiteY83" fmla="*/ 472440 h 1963420"/>
                <a:gd name="connsiteX84" fmla="*/ 513080 w 3360420"/>
                <a:gd name="connsiteY84" fmla="*/ 452120 h 1963420"/>
                <a:gd name="connsiteX85" fmla="*/ 482600 w 3360420"/>
                <a:gd name="connsiteY85" fmla="*/ 452120 h 1963420"/>
                <a:gd name="connsiteX86" fmla="*/ 482600 w 3360420"/>
                <a:gd name="connsiteY86" fmla="*/ 426720 h 1963420"/>
                <a:gd name="connsiteX87" fmla="*/ 474980 w 3360420"/>
                <a:gd name="connsiteY87" fmla="*/ 426720 h 1963420"/>
                <a:gd name="connsiteX88" fmla="*/ 474980 w 3360420"/>
                <a:gd name="connsiteY88" fmla="*/ 342900 h 1963420"/>
                <a:gd name="connsiteX89" fmla="*/ 459740 w 3360420"/>
                <a:gd name="connsiteY89" fmla="*/ 342900 h 1963420"/>
                <a:gd name="connsiteX90" fmla="*/ 459740 w 3360420"/>
                <a:gd name="connsiteY90" fmla="*/ 307340 h 1963420"/>
                <a:gd name="connsiteX91" fmla="*/ 452120 w 3360420"/>
                <a:gd name="connsiteY91" fmla="*/ 307340 h 1963420"/>
                <a:gd name="connsiteX92" fmla="*/ 452120 w 3360420"/>
                <a:gd name="connsiteY92" fmla="*/ 274320 h 1963420"/>
                <a:gd name="connsiteX93" fmla="*/ 411480 w 3360420"/>
                <a:gd name="connsiteY93" fmla="*/ 274320 h 1963420"/>
                <a:gd name="connsiteX94" fmla="*/ 411480 w 3360420"/>
                <a:gd name="connsiteY94" fmla="*/ 256540 h 1963420"/>
                <a:gd name="connsiteX95" fmla="*/ 350520 w 3360420"/>
                <a:gd name="connsiteY95" fmla="*/ 256540 h 1963420"/>
                <a:gd name="connsiteX96" fmla="*/ 350520 w 3360420"/>
                <a:gd name="connsiteY96" fmla="*/ 236220 h 1963420"/>
                <a:gd name="connsiteX97" fmla="*/ 330200 w 3360420"/>
                <a:gd name="connsiteY97" fmla="*/ 236220 h 1963420"/>
                <a:gd name="connsiteX98" fmla="*/ 330200 w 3360420"/>
                <a:gd name="connsiteY98" fmla="*/ 193040 h 1963420"/>
                <a:gd name="connsiteX99" fmla="*/ 314960 w 3360420"/>
                <a:gd name="connsiteY99" fmla="*/ 193040 h 1963420"/>
                <a:gd name="connsiteX100" fmla="*/ 314960 w 3360420"/>
                <a:gd name="connsiteY100" fmla="*/ 172720 h 1963420"/>
                <a:gd name="connsiteX101" fmla="*/ 299720 w 3360420"/>
                <a:gd name="connsiteY101" fmla="*/ 172720 h 1963420"/>
                <a:gd name="connsiteX102" fmla="*/ 299720 w 3360420"/>
                <a:gd name="connsiteY102" fmla="*/ 139700 h 1963420"/>
                <a:gd name="connsiteX103" fmla="*/ 187960 w 3360420"/>
                <a:gd name="connsiteY103" fmla="*/ 139700 h 1963420"/>
                <a:gd name="connsiteX104" fmla="*/ 187960 w 3360420"/>
                <a:gd name="connsiteY104" fmla="*/ 101600 h 1963420"/>
                <a:gd name="connsiteX105" fmla="*/ 147320 w 3360420"/>
                <a:gd name="connsiteY105" fmla="*/ 101600 h 1963420"/>
                <a:gd name="connsiteX106" fmla="*/ 147320 w 3360420"/>
                <a:gd name="connsiteY106" fmla="*/ 55880 h 1963420"/>
                <a:gd name="connsiteX107" fmla="*/ 121920 w 3360420"/>
                <a:gd name="connsiteY107" fmla="*/ 55880 h 1963420"/>
                <a:gd name="connsiteX108" fmla="*/ 121920 w 3360420"/>
                <a:gd name="connsiteY108" fmla="*/ 20320 h 1963420"/>
                <a:gd name="connsiteX109" fmla="*/ 91440 w 3360420"/>
                <a:gd name="connsiteY109" fmla="*/ 20320 h 1963420"/>
                <a:gd name="connsiteX110" fmla="*/ 91440 w 3360420"/>
                <a:gd name="connsiteY110" fmla="*/ 0 h 1963420"/>
                <a:gd name="connsiteX111" fmla="*/ 0 w 3360420"/>
                <a:gd name="connsiteY111" fmla="*/ 0 h 1963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60420" h="1963420">
                  <a:moveTo>
                    <a:pt x="3360420" y="1963420"/>
                  </a:moveTo>
                  <a:lnTo>
                    <a:pt x="2603500" y="1963420"/>
                  </a:lnTo>
                  <a:lnTo>
                    <a:pt x="2603500" y="1884680"/>
                  </a:lnTo>
                  <a:lnTo>
                    <a:pt x="2151380" y="1884680"/>
                  </a:lnTo>
                  <a:lnTo>
                    <a:pt x="2151380" y="1833880"/>
                  </a:lnTo>
                  <a:lnTo>
                    <a:pt x="2125980" y="1833880"/>
                  </a:lnTo>
                  <a:lnTo>
                    <a:pt x="2125980" y="1798320"/>
                  </a:lnTo>
                  <a:lnTo>
                    <a:pt x="2047240" y="1798320"/>
                  </a:lnTo>
                  <a:lnTo>
                    <a:pt x="2047240" y="1757680"/>
                  </a:lnTo>
                  <a:lnTo>
                    <a:pt x="1912620" y="1757680"/>
                  </a:lnTo>
                  <a:lnTo>
                    <a:pt x="1912620" y="1722120"/>
                  </a:lnTo>
                  <a:lnTo>
                    <a:pt x="1899920" y="1722120"/>
                  </a:lnTo>
                  <a:lnTo>
                    <a:pt x="1899920" y="1691640"/>
                  </a:lnTo>
                  <a:lnTo>
                    <a:pt x="1762760" y="1691640"/>
                  </a:lnTo>
                  <a:lnTo>
                    <a:pt x="1762760" y="1666240"/>
                  </a:lnTo>
                  <a:lnTo>
                    <a:pt x="1689100" y="1666240"/>
                  </a:lnTo>
                  <a:lnTo>
                    <a:pt x="1689100" y="1638300"/>
                  </a:lnTo>
                  <a:lnTo>
                    <a:pt x="1676400" y="1638300"/>
                  </a:lnTo>
                  <a:lnTo>
                    <a:pt x="1676400" y="1612900"/>
                  </a:lnTo>
                  <a:lnTo>
                    <a:pt x="1663700" y="1612900"/>
                  </a:lnTo>
                  <a:lnTo>
                    <a:pt x="1663700" y="1584960"/>
                  </a:lnTo>
                  <a:lnTo>
                    <a:pt x="1651000" y="1584960"/>
                  </a:lnTo>
                  <a:lnTo>
                    <a:pt x="1651000" y="1557020"/>
                  </a:lnTo>
                  <a:lnTo>
                    <a:pt x="1511300" y="1557020"/>
                  </a:lnTo>
                  <a:lnTo>
                    <a:pt x="1511300" y="1536700"/>
                  </a:lnTo>
                  <a:lnTo>
                    <a:pt x="1267460" y="1536700"/>
                  </a:lnTo>
                  <a:lnTo>
                    <a:pt x="1267460" y="1496060"/>
                  </a:lnTo>
                  <a:lnTo>
                    <a:pt x="1188720" y="1496060"/>
                  </a:lnTo>
                  <a:lnTo>
                    <a:pt x="1188720" y="1478280"/>
                  </a:lnTo>
                  <a:lnTo>
                    <a:pt x="1155700" y="1478280"/>
                  </a:lnTo>
                  <a:lnTo>
                    <a:pt x="1155700" y="1455420"/>
                  </a:lnTo>
                  <a:lnTo>
                    <a:pt x="1137920" y="1455420"/>
                  </a:lnTo>
                  <a:lnTo>
                    <a:pt x="1137920" y="1417320"/>
                  </a:lnTo>
                  <a:lnTo>
                    <a:pt x="1130300" y="1417320"/>
                  </a:lnTo>
                  <a:lnTo>
                    <a:pt x="1130300" y="1402080"/>
                  </a:lnTo>
                  <a:lnTo>
                    <a:pt x="1117600" y="1402080"/>
                  </a:lnTo>
                  <a:lnTo>
                    <a:pt x="1117600" y="1323340"/>
                  </a:lnTo>
                  <a:lnTo>
                    <a:pt x="1097280" y="1323340"/>
                  </a:lnTo>
                  <a:lnTo>
                    <a:pt x="1097280" y="1308100"/>
                  </a:lnTo>
                  <a:lnTo>
                    <a:pt x="1023620" y="1308100"/>
                  </a:lnTo>
                  <a:lnTo>
                    <a:pt x="1023620" y="1282700"/>
                  </a:lnTo>
                  <a:lnTo>
                    <a:pt x="980440" y="1282700"/>
                  </a:lnTo>
                  <a:lnTo>
                    <a:pt x="980440" y="1249680"/>
                  </a:lnTo>
                  <a:lnTo>
                    <a:pt x="965200" y="1249680"/>
                  </a:lnTo>
                  <a:lnTo>
                    <a:pt x="965200" y="1206500"/>
                  </a:lnTo>
                  <a:lnTo>
                    <a:pt x="957580" y="1206500"/>
                  </a:lnTo>
                  <a:lnTo>
                    <a:pt x="957580" y="1170940"/>
                  </a:lnTo>
                  <a:lnTo>
                    <a:pt x="952500" y="1170940"/>
                  </a:lnTo>
                  <a:lnTo>
                    <a:pt x="952500" y="1092200"/>
                  </a:lnTo>
                  <a:lnTo>
                    <a:pt x="927100" y="1092200"/>
                  </a:lnTo>
                  <a:lnTo>
                    <a:pt x="927100" y="1071880"/>
                  </a:lnTo>
                  <a:lnTo>
                    <a:pt x="899160" y="1071880"/>
                  </a:lnTo>
                  <a:lnTo>
                    <a:pt x="899160" y="1056640"/>
                  </a:lnTo>
                  <a:lnTo>
                    <a:pt x="843280" y="1056640"/>
                  </a:lnTo>
                  <a:lnTo>
                    <a:pt x="843280" y="1026160"/>
                  </a:lnTo>
                  <a:lnTo>
                    <a:pt x="833120" y="1026160"/>
                  </a:lnTo>
                  <a:lnTo>
                    <a:pt x="833120" y="988060"/>
                  </a:lnTo>
                  <a:lnTo>
                    <a:pt x="822960" y="988060"/>
                  </a:lnTo>
                  <a:lnTo>
                    <a:pt x="822960" y="957580"/>
                  </a:lnTo>
                  <a:lnTo>
                    <a:pt x="805180" y="957580"/>
                  </a:lnTo>
                  <a:lnTo>
                    <a:pt x="805180" y="919480"/>
                  </a:lnTo>
                  <a:lnTo>
                    <a:pt x="784860" y="919480"/>
                  </a:lnTo>
                  <a:lnTo>
                    <a:pt x="784860" y="883920"/>
                  </a:lnTo>
                  <a:lnTo>
                    <a:pt x="762000" y="883920"/>
                  </a:lnTo>
                  <a:lnTo>
                    <a:pt x="762000" y="866140"/>
                  </a:lnTo>
                  <a:lnTo>
                    <a:pt x="726440" y="866140"/>
                  </a:lnTo>
                  <a:lnTo>
                    <a:pt x="726440" y="840740"/>
                  </a:lnTo>
                  <a:lnTo>
                    <a:pt x="673100" y="840740"/>
                  </a:lnTo>
                  <a:lnTo>
                    <a:pt x="673100" y="800100"/>
                  </a:lnTo>
                  <a:lnTo>
                    <a:pt x="652780" y="800100"/>
                  </a:lnTo>
                  <a:lnTo>
                    <a:pt x="652780" y="767080"/>
                  </a:lnTo>
                  <a:lnTo>
                    <a:pt x="637540" y="767080"/>
                  </a:lnTo>
                  <a:lnTo>
                    <a:pt x="637540" y="668020"/>
                  </a:lnTo>
                  <a:lnTo>
                    <a:pt x="624840" y="668020"/>
                  </a:lnTo>
                  <a:lnTo>
                    <a:pt x="624840" y="574040"/>
                  </a:lnTo>
                  <a:lnTo>
                    <a:pt x="617220" y="574040"/>
                  </a:lnTo>
                  <a:lnTo>
                    <a:pt x="617220" y="533400"/>
                  </a:lnTo>
                  <a:lnTo>
                    <a:pt x="594360" y="533400"/>
                  </a:lnTo>
                  <a:lnTo>
                    <a:pt x="594360" y="520700"/>
                  </a:lnTo>
                  <a:lnTo>
                    <a:pt x="579120" y="520700"/>
                  </a:lnTo>
                  <a:lnTo>
                    <a:pt x="579120" y="502920"/>
                  </a:lnTo>
                  <a:lnTo>
                    <a:pt x="533400" y="502920"/>
                  </a:lnTo>
                  <a:lnTo>
                    <a:pt x="533400" y="472440"/>
                  </a:lnTo>
                  <a:lnTo>
                    <a:pt x="513080" y="472440"/>
                  </a:lnTo>
                  <a:lnTo>
                    <a:pt x="513080" y="452120"/>
                  </a:lnTo>
                  <a:lnTo>
                    <a:pt x="482600" y="452120"/>
                  </a:lnTo>
                  <a:lnTo>
                    <a:pt x="482600" y="426720"/>
                  </a:lnTo>
                  <a:lnTo>
                    <a:pt x="474980" y="426720"/>
                  </a:lnTo>
                  <a:lnTo>
                    <a:pt x="474980" y="342900"/>
                  </a:lnTo>
                  <a:lnTo>
                    <a:pt x="459740" y="342900"/>
                  </a:lnTo>
                  <a:lnTo>
                    <a:pt x="459740" y="307340"/>
                  </a:lnTo>
                  <a:lnTo>
                    <a:pt x="452120" y="307340"/>
                  </a:lnTo>
                  <a:lnTo>
                    <a:pt x="452120" y="274320"/>
                  </a:lnTo>
                  <a:lnTo>
                    <a:pt x="411480" y="274320"/>
                  </a:lnTo>
                  <a:lnTo>
                    <a:pt x="411480" y="256540"/>
                  </a:lnTo>
                  <a:lnTo>
                    <a:pt x="350520" y="256540"/>
                  </a:lnTo>
                  <a:lnTo>
                    <a:pt x="350520" y="236220"/>
                  </a:lnTo>
                  <a:lnTo>
                    <a:pt x="330200" y="236220"/>
                  </a:lnTo>
                  <a:lnTo>
                    <a:pt x="330200" y="193040"/>
                  </a:lnTo>
                  <a:lnTo>
                    <a:pt x="314960" y="193040"/>
                  </a:lnTo>
                  <a:lnTo>
                    <a:pt x="314960" y="172720"/>
                  </a:lnTo>
                  <a:lnTo>
                    <a:pt x="299720" y="172720"/>
                  </a:lnTo>
                  <a:lnTo>
                    <a:pt x="299720" y="139700"/>
                  </a:lnTo>
                  <a:lnTo>
                    <a:pt x="187960" y="139700"/>
                  </a:lnTo>
                  <a:lnTo>
                    <a:pt x="187960" y="101600"/>
                  </a:lnTo>
                  <a:lnTo>
                    <a:pt x="147320" y="101600"/>
                  </a:lnTo>
                  <a:lnTo>
                    <a:pt x="147320" y="55880"/>
                  </a:lnTo>
                  <a:lnTo>
                    <a:pt x="121920" y="55880"/>
                  </a:lnTo>
                  <a:lnTo>
                    <a:pt x="121920" y="20320"/>
                  </a:lnTo>
                  <a:lnTo>
                    <a:pt x="91440" y="20320"/>
                  </a:lnTo>
                  <a:lnTo>
                    <a:pt x="91440" y="0"/>
                  </a:lnTo>
                  <a:lnTo>
                    <a:pt x="0" y="0"/>
                  </a:lnTo>
                </a:path>
              </a:pathLst>
            </a:custGeom>
            <a:noFill/>
            <a:ln w="28575" cap="flat">
              <a:solidFill>
                <a:schemeClr val="accent1"/>
              </a:solidFill>
              <a:prstDash val="solid"/>
              <a:miter/>
            </a:ln>
          </p:spPr>
          <p:txBody>
            <a:bodyPr rtlCol="0" anchor="ctr"/>
            <a:lstStyle/>
            <a:p>
              <a:endParaRPr lang="zh-CN" altLang="en-US">
                <a:solidFill>
                  <a:schemeClr val="tx1"/>
                </a:solidFill>
              </a:endParaRPr>
            </a:p>
          </p:txBody>
        </p:sp>
        <p:sp>
          <p:nvSpPr>
            <p:cNvPr id="97" name="任意多边形: 形状 96"/>
            <p:cNvSpPr/>
            <p:nvPr/>
          </p:nvSpPr>
          <p:spPr>
            <a:xfrm>
              <a:off x="1828800" y="1901407"/>
              <a:ext cx="2400584" cy="2588910"/>
            </a:xfrm>
            <a:custGeom>
              <a:avLst/>
              <a:gdLst>
                <a:gd name="connsiteX0" fmla="*/ 2400584 w 2400584"/>
                <a:gd name="connsiteY0" fmla="*/ 2588910 h 2588910"/>
                <a:gd name="connsiteX1" fmla="*/ 2273521 w 2400584"/>
                <a:gd name="connsiteY1" fmla="*/ 2588910 h 2588910"/>
                <a:gd name="connsiteX2" fmla="*/ 2273521 w 2400584"/>
                <a:gd name="connsiteY2" fmla="*/ 2502688 h 2588910"/>
                <a:gd name="connsiteX3" fmla="*/ 2166878 w 2400584"/>
                <a:gd name="connsiteY3" fmla="*/ 2502688 h 2588910"/>
                <a:gd name="connsiteX4" fmla="*/ 2166878 w 2400584"/>
                <a:gd name="connsiteY4" fmla="*/ 2427812 h 2588910"/>
                <a:gd name="connsiteX5" fmla="*/ 2130575 w 2400584"/>
                <a:gd name="connsiteY5" fmla="*/ 2427812 h 2588910"/>
                <a:gd name="connsiteX6" fmla="*/ 2130575 w 2400584"/>
                <a:gd name="connsiteY6" fmla="*/ 2350666 h 2588910"/>
                <a:gd name="connsiteX7" fmla="*/ 1719889 w 2400584"/>
                <a:gd name="connsiteY7" fmla="*/ 2350666 h 2588910"/>
                <a:gd name="connsiteX8" fmla="*/ 1719889 w 2400584"/>
                <a:gd name="connsiteY8" fmla="*/ 2296211 h 2588910"/>
                <a:gd name="connsiteX9" fmla="*/ 1672240 w 2400584"/>
                <a:gd name="connsiteY9" fmla="*/ 2296211 h 2588910"/>
                <a:gd name="connsiteX10" fmla="*/ 1672240 w 2400584"/>
                <a:gd name="connsiteY10" fmla="*/ 2255369 h 2588910"/>
                <a:gd name="connsiteX11" fmla="*/ 1651819 w 2400584"/>
                <a:gd name="connsiteY11" fmla="*/ 2255369 h 2588910"/>
                <a:gd name="connsiteX12" fmla="*/ 1651819 w 2400584"/>
                <a:gd name="connsiteY12" fmla="*/ 2219065 h 2588910"/>
                <a:gd name="connsiteX13" fmla="*/ 1622323 w 2400584"/>
                <a:gd name="connsiteY13" fmla="*/ 2219065 h 2588910"/>
                <a:gd name="connsiteX14" fmla="*/ 1622323 w 2400584"/>
                <a:gd name="connsiteY14" fmla="*/ 2175955 h 2588910"/>
                <a:gd name="connsiteX15" fmla="*/ 1461225 w 2400584"/>
                <a:gd name="connsiteY15" fmla="*/ 2175955 h 2588910"/>
                <a:gd name="connsiteX16" fmla="*/ 1461225 w 2400584"/>
                <a:gd name="connsiteY16" fmla="*/ 2098809 h 2588910"/>
                <a:gd name="connsiteX17" fmla="*/ 1429459 w 2400584"/>
                <a:gd name="connsiteY17" fmla="*/ 2098809 h 2588910"/>
                <a:gd name="connsiteX18" fmla="*/ 1429459 w 2400584"/>
                <a:gd name="connsiteY18" fmla="*/ 2062506 h 2588910"/>
                <a:gd name="connsiteX19" fmla="*/ 1418114 w 2400584"/>
                <a:gd name="connsiteY19" fmla="*/ 2062506 h 2588910"/>
                <a:gd name="connsiteX20" fmla="*/ 1418114 w 2400584"/>
                <a:gd name="connsiteY20" fmla="*/ 2026202 h 2588910"/>
                <a:gd name="connsiteX21" fmla="*/ 1406769 w 2400584"/>
                <a:gd name="connsiteY21" fmla="*/ 2026202 h 2588910"/>
                <a:gd name="connsiteX22" fmla="*/ 1406769 w 2400584"/>
                <a:gd name="connsiteY22" fmla="*/ 1992167 h 2588910"/>
                <a:gd name="connsiteX23" fmla="*/ 1272899 w 2400584"/>
                <a:gd name="connsiteY23" fmla="*/ 1992167 h 2588910"/>
                <a:gd name="connsiteX24" fmla="*/ 1272899 w 2400584"/>
                <a:gd name="connsiteY24" fmla="*/ 1942250 h 2588910"/>
                <a:gd name="connsiteX25" fmla="*/ 1268361 w 2400584"/>
                <a:gd name="connsiteY25" fmla="*/ 1942250 h 2588910"/>
                <a:gd name="connsiteX26" fmla="*/ 1268361 w 2400584"/>
                <a:gd name="connsiteY26" fmla="*/ 1871911 h 2588910"/>
                <a:gd name="connsiteX27" fmla="*/ 1261554 w 2400584"/>
                <a:gd name="connsiteY27" fmla="*/ 1878718 h 2588910"/>
                <a:gd name="connsiteX28" fmla="*/ 1261554 w 2400584"/>
                <a:gd name="connsiteY28" fmla="*/ 1835607 h 2588910"/>
                <a:gd name="connsiteX29" fmla="*/ 1120877 w 2400584"/>
                <a:gd name="connsiteY29" fmla="*/ 1835607 h 2588910"/>
                <a:gd name="connsiteX30" fmla="*/ 1120877 w 2400584"/>
                <a:gd name="connsiteY30" fmla="*/ 1801573 h 2588910"/>
                <a:gd name="connsiteX31" fmla="*/ 1107264 w 2400584"/>
                <a:gd name="connsiteY31" fmla="*/ 1801573 h 2588910"/>
                <a:gd name="connsiteX32" fmla="*/ 1107264 w 2400584"/>
                <a:gd name="connsiteY32" fmla="*/ 1760731 h 2588910"/>
                <a:gd name="connsiteX33" fmla="*/ 1100457 w 2400584"/>
                <a:gd name="connsiteY33" fmla="*/ 1760731 h 2588910"/>
                <a:gd name="connsiteX34" fmla="*/ 1100457 w 2400584"/>
                <a:gd name="connsiteY34" fmla="*/ 1724427 h 2588910"/>
                <a:gd name="connsiteX35" fmla="*/ 959780 w 2400584"/>
                <a:gd name="connsiteY35" fmla="*/ 1724427 h 2588910"/>
                <a:gd name="connsiteX36" fmla="*/ 959780 w 2400584"/>
                <a:gd name="connsiteY36" fmla="*/ 1690393 h 2588910"/>
                <a:gd name="connsiteX37" fmla="*/ 946166 w 2400584"/>
                <a:gd name="connsiteY37" fmla="*/ 1690393 h 2588910"/>
                <a:gd name="connsiteX38" fmla="*/ 946166 w 2400584"/>
                <a:gd name="connsiteY38" fmla="*/ 1615516 h 2588910"/>
                <a:gd name="connsiteX39" fmla="*/ 814565 w 2400584"/>
                <a:gd name="connsiteY39" fmla="*/ 1615516 h 2588910"/>
                <a:gd name="connsiteX40" fmla="*/ 814565 w 2400584"/>
                <a:gd name="connsiteY40" fmla="*/ 1570136 h 2588910"/>
                <a:gd name="connsiteX41" fmla="*/ 791875 w 2400584"/>
                <a:gd name="connsiteY41" fmla="*/ 1570136 h 2588910"/>
                <a:gd name="connsiteX42" fmla="*/ 791875 w 2400584"/>
                <a:gd name="connsiteY42" fmla="*/ 1506605 h 2588910"/>
                <a:gd name="connsiteX43" fmla="*/ 775992 w 2400584"/>
                <a:gd name="connsiteY43" fmla="*/ 1506605 h 2588910"/>
                <a:gd name="connsiteX44" fmla="*/ 775992 w 2400584"/>
                <a:gd name="connsiteY44" fmla="*/ 1429460 h 2588910"/>
                <a:gd name="connsiteX45" fmla="*/ 728343 w 2400584"/>
                <a:gd name="connsiteY45" fmla="*/ 1429460 h 2588910"/>
                <a:gd name="connsiteX46" fmla="*/ 728343 w 2400584"/>
                <a:gd name="connsiteY46" fmla="*/ 1388618 h 2588910"/>
                <a:gd name="connsiteX47" fmla="*/ 669350 w 2400584"/>
                <a:gd name="connsiteY47" fmla="*/ 1388618 h 2588910"/>
                <a:gd name="connsiteX48" fmla="*/ 669350 w 2400584"/>
                <a:gd name="connsiteY48" fmla="*/ 1354583 h 2588910"/>
                <a:gd name="connsiteX49" fmla="*/ 633046 w 2400584"/>
                <a:gd name="connsiteY49" fmla="*/ 1354583 h 2588910"/>
                <a:gd name="connsiteX50" fmla="*/ 633046 w 2400584"/>
                <a:gd name="connsiteY50" fmla="*/ 1286514 h 2588910"/>
                <a:gd name="connsiteX51" fmla="*/ 626239 w 2400584"/>
                <a:gd name="connsiteY51" fmla="*/ 1286514 h 2588910"/>
                <a:gd name="connsiteX52" fmla="*/ 626239 w 2400584"/>
                <a:gd name="connsiteY52" fmla="*/ 1207099 h 2588910"/>
                <a:gd name="connsiteX53" fmla="*/ 617163 w 2400584"/>
                <a:gd name="connsiteY53" fmla="*/ 1207099 h 2588910"/>
                <a:gd name="connsiteX54" fmla="*/ 617163 w 2400584"/>
                <a:gd name="connsiteY54" fmla="*/ 1143568 h 2588910"/>
                <a:gd name="connsiteX55" fmla="*/ 612625 w 2400584"/>
                <a:gd name="connsiteY55" fmla="*/ 1143568 h 2588910"/>
                <a:gd name="connsiteX56" fmla="*/ 612625 w 2400584"/>
                <a:gd name="connsiteY56" fmla="*/ 1100457 h 2588910"/>
                <a:gd name="connsiteX57" fmla="*/ 599011 w 2400584"/>
                <a:gd name="connsiteY57" fmla="*/ 1100457 h 2588910"/>
                <a:gd name="connsiteX58" fmla="*/ 599011 w 2400584"/>
                <a:gd name="connsiteY58" fmla="*/ 1034657 h 2588910"/>
                <a:gd name="connsiteX59" fmla="*/ 476486 w 2400584"/>
                <a:gd name="connsiteY59" fmla="*/ 1034657 h 2588910"/>
                <a:gd name="connsiteX60" fmla="*/ 476486 w 2400584"/>
                <a:gd name="connsiteY60" fmla="*/ 930283 h 2588910"/>
                <a:gd name="connsiteX61" fmla="*/ 467410 w 2400584"/>
                <a:gd name="connsiteY61" fmla="*/ 930283 h 2588910"/>
                <a:gd name="connsiteX62" fmla="*/ 467410 w 2400584"/>
                <a:gd name="connsiteY62" fmla="*/ 830448 h 2588910"/>
                <a:gd name="connsiteX63" fmla="*/ 458334 w 2400584"/>
                <a:gd name="connsiteY63" fmla="*/ 830448 h 2588910"/>
                <a:gd name="connsiteX64" fmla="*/ 458334 w 2400584"/>
                <a:gd name="connsiteY64" fmla="*/ 794144 h 2588910"/>
                <a:gd name="connsiteX65" fmla="*/ 437914 w 2400584"/>
                <a:gd name="connsiteY65" fmla="*/ 794144 h 2588910"/>
                <a:gd name="connsiteX66" fmla="*/ 437914 w 2400584"/>
                <a:gd name="connsiteY66" fmla="*/ 757841 h 2588910"/>
                <a:gd name="connsiteX67" fmla="*/ 408417 w 2400584"/>
                <a:gd name="connsiteY67" fmla="*/ 757841 h 2588910"/>
                <a:gd name="connsiteX68" fmla="*/ 408417 w 2400584"/>
                <a:gd name="connsiteY68" fmla="*/ 698847 h 2588910"/>
                <a:gd name="connsiteX69" fmla="*/ 347154 w 2400584"/>
                <a:gd name="connsiteY69" fmla="*/ 698847 h 2588910"/>
                <a:gd name="connsiteX70" fmla="*/ 347154 w 2400584"/>
                <a:gd name="connsiteY70" fmla="*/ 662543 h 2588910"/>
                <a:gd name="connsiteX71" fmla="*/ 342616 w 2400584"/>
                <a:gd name="connsiteY71" fmla="*/ 662543 h 2588910"/>
                <a:gd name="connsiteX72" fmla="*/ 342616 w 2400584"/>
                <a:gd name="connsiteY72" fmla="*/ 594474 h 2588910"/>
                <a:gd name="connsiteX73" fmla="*/ 338078 w 2400584"/>
                <a:gd name="connsiteY73" fmla="*/ 594474 h 2588910"/>
                <a:gd name="connsiteX74" fmla="*/ 338078 w 2400584"/>
                <a:gd name="connsiteY74" fmla="*/ 528673 h 2588910"/>
                <a:gd name="connsiteX75" fmla="*/ 326733 w 2400584"/>
                <a:gd name="connsiteY75" fmla="*/ 528673 h 2588910"/>
                <a:gd name="connsiteX76" fmla="*/ 326733 w 2400584"/>
                <a:gd name="connsiteY76" fmla="*/ 492370 h 2588910"/>
                <a:gd name="connsiteX77" fmla="*/ 317658 w 2400584"/>
                <a:gd name="connsiteY77" fmla="*/ 492370 h 2588910"/>
                <a:gd name="connsiteX78" fmla="*/ 317658 w 2400584"/>
                <a:gd name="connsiteY78" fmla="*/ 458335 h 2588910"/>
                <a:gd name="connsiteX79" fmla="*/ 313120 w 2400584"/>
                <a:gd name="connsiteY79" fmla="*/ 458335 h 2588910"/>
                <a:gd name="connsiteX80" fmla="*/ 313120 w 2400584"/>
                <a:gd name="connsiteY80" fmla="*/ 392534 h 2588910"/>
                <a:gd name="connsiteX81" fmla="*/ 294968 w 2400584"/>
                <a:gd name="connsiteY81" fmla="*/ 392534 h 2588910"/>
                <a:gd name="connsiteX82" fmla="*/ 294968 w 2400584"/>
                <a:gd name="connsiteY82" fmla="*/ 329003 h 2588910"/>
                <a:gd name="connsiteX83" fmla="*/ 220091 w 2400584"/>
                <a:gd name="connsiteY83" fmla="*/ 329003 h 2588910"/>
                <a:gd name="connsiteX84" fmla="*/ 220091 w 2400584"/>
                <a:gd name="connsiteY84" fmla="*/ 299506 h 2588910"/>
                <a:gd name="connsiteX85" fmla="*/ 167905 w 2400584"/>
                <a:gd name="connsiteY85" fmla="*/ 299506 h 2588910"/>
                <a:gd name="connsiteX86" fmla="*/ 167905 w 2400584"/>
                <a:gd name="connsiteY86" fmla="*/ 260933 h 2588910"/>
                <a:gd name="connsiteX87" fmla="*/ 158829 w 2400584"/>
                <a:gd name="connsiteY87" fmla="*/ 260933 h 2588910"/>
                <a:gd name="connsiteX88" fmla="*/ 158829 w 2400584"/>
                <a:gd name="connsiteY88" fmla="*/ 199671 h 2588910"/>
                <a:gd name="connsiteX89" fmla="*/ 147484 w 2400584"/>
                <a:gd name="connsiteY89" fmla="*/ 199671 h 2588910"/>
                <a:gd name="connsiteX90" fmla="*/ 147484 w 2400584"/>
                <a:gd name="connsiteY90" fmla="*/ 34035 h 2588910"/>
                <a:gd name="connsiteX91" fmla="*/ 131601 w 2400584"/>
                <a:gd name="connsiteY91" fmla="*/ 34035 h 2588910"/>
                <a:gd name="connsiteX92" fmla="*/ 131601 w 2400584"/>
                <a:gd name="connsiteY92" fmla="*/ 0 h 2588910"/>
                <a:gd name="connsiteX93" fmla="*/ 0 w 2400584"/>
                <a:gd name="connsiteY93" fmla="*/ 0 h 2588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2400584" h="2588910">
                  <a:moveTo>
                    <a:pt x="2400584" y="2588910"/>
                  </a:moveTo>
                  <a:lnTo>
                    <a:pt x="2273521" y="2588910"/>
                  </a:lnTo>
                  <a:lnTo>
                    <a:pt x="2273521" y="2502688"/>
                  </a:lnTo>
                  <a:lnTo>
                    <a:pt x="2166878" y="2502688"/>
                  </a:lnTo>
                  <a:lnTo>
                    <a:pt x="2166878" y="2427812"/>
                  </a:lnTo>
                  <a:lnTo>
                    <a:pt x="2130575" y="2427812"/>
                  </a:lnTo>
                  <a:lnTo>
                    <a:pt x="2130575" y="2350666"/>
                  </a:lnTo>
                  <a:lnTo>
                    <a:pt x="1719889" y="2350666"/>
                  </a:lnTo>
                  <a:lnTo>
                    <a:pt x="1719889" y="2296211"/>
                  </a:lnTo>
                  <a:lnTo>
                    <a:pt x="1672240" y="2296211"/>
                  </a:lnTo>
                  <a:lnTo>
                    <a:pt x="1672240" y="2255369"/>
                  </a:lnTo>
                  <a:lnTo>
                    <a:pt x="1651819" y="2255369"/>
                  </a:lnTo>
                  <a:lnTo>
                    <a:pt x="1651819" y="2219065"/>
                  </a:lnTo>
                  <a:lnTo>
                    <a:pt x="1622323" y="2219065"/>
                  </a:lnTo>
                  <a:lnTo>
                    <a:pt x="1622323" y="2175955"/>
                  </a:lnTo>
                  <a:lnTo>
                    <a:pt x="1461225" y="2175955"/>
                  </a:lnTo>
                  <a:lnTo>
                    <a:pt x="1461225" y="2098809"/>
                  </a:lnTo>
                  <a:lnTo>
                    <a:pt x="1429459" y="2098809"/>
                  </a:lnTo>
                  <a:lnTo>
                    <a:pt x="1429459" y="2062506"/>
                  </a:lnTo>
                  <a:lnTo>
                    <a:pt x="1418114" y="2062506"/>
                  </a:lnTo>
                  <a:lnTo>
                    <a:pt x="1418114" y="2026202"/>
                  </a:lnTo>
                  <a:lnTo>
                    <a:pt x="1406769" y="2026202"/>
                  </a:lnTo>
                  <a:lnTo>
                    <a:pt x="1406769" y="1992167"/>
                  </a:lnTo>
                  <a:lnTo>
                    <a:pt x="1272899" y="1992167"/>
                  </a:lnTo>
                  <a:lnTo>
                    <a:pt x="1272899" y="1942250"/>
                  </a:lnTo>
                  <a:lnTo>
                    <a:pt x="1268361" y="1942250"/>
                  </a:lnTo>
                  <a:lnTo>
                    <a:pt x="1268361" y="1871911"/>
                  </a:lnTo>
                  <a:lnTo>
                    <a:pt x="1261554" y="1878718"/>
                  </a:lnTo>
                  <a:lnTo>
                    <a:pt x="1261554" y="1835607"/>
                  </a:lnTo>
                  <a:lnTo>
                    <a:pt x="1120877" y="1835607"/>
                  </a:lnTo>
                  <a:lnTo>
                    <a:pt x="1120877" y="1801573"/>
                  </a:lnTo>
                  <a:lnTo>
                    <a:pt x="1107264" y="1801573"/>
                  </a:lnTo>
                  <a:lnTo>
                    <a:pt x="1107264" y="1760731"/>
                  </a:lnTo>
                  <a:lnTo>
                    <a:pt x="1100457" y="1760731"/>
                  </a:lnTo>
                  <a:lnTo>
                    <a:pt x="1100457" y="1724427"/>
                  </a:lnTo>
                  <a:lnTo>
                    <a:pt x="959780" y="1724427"/>
                  </a:lnTo>
                  <a:lnTo>
                    <a:pt x="959780" y="1690393"/>
                  </a:lnTo>
                  <a:lnTo>
                    <a:pt x="946166" y="1690393"/>
                  </a:lnTo>
                  <a:lnTo>
                    <a:pt x="946166" y="1615516"/>
                  </a:lnTo>
                  <a:lnTo>
                    <a:pt x="814565" y="1615516"/>
                  </a:lnTo>
                  <a:lnTo>
                    <a:pt x="814565" y="1570136"/>
                  </a:lnTo>
                  <a:lnTo>
                    <a:pt x="791875" y="1570136"/>
                  </a:lnTo>
                  <a:lnTo>
                    <a:pt x="791875" y="1506605"/>
                  </a:lnTo>
                  <a:lnTo>
                    <a:pt x="775992" y="1506605"/>
                  </a:lnTo>
                  <a:lnTo>
                    <a:pt x="775992" y="1429460"/>
                  </a:lnTo>
                  <a:lnTo>
                    <a:pt x="728343" y="1429460"/>
                  </a:lnTo>
                  <a:lnTo>
                    <a:pt x="728343" y="1388618"/>
                  </a:lnTo>
                  <a:lnTo>
                    <a:pt x="669350" y="1388618"/>
                  </a:lnTo>
                  <a:lnTo>
                    <a:pt x="669350" y="1354583"/>
                  </a:lnTo>
                  <a:lnTo>
                    <a:pt x="633046" y="1354583"/>
                  </a:lnTo>
                  <a:lnTo>
                    <a:pt x="633046" y="1286514"/>
                  </a:lnTo>
                  <a:lnTo>
                    <a:pt x="626239" y="1286514"/>
                  </a:lnTo>
                  <a:lnTo>
                    <a:pt x="626239" y="1207099"/>
                  </a:lnTo>
                  <a:lnTo>
                    <a:pt x="617163" y="1207099"/>
                  </a:lnTo>
                  <a:lnTo>
                    <a:pt x="617163" y="1143568"/>
                  </a:lnTo>
                  <a:lnTo>
                    <a:pt x="612625" y="1143568"/>
                  </a:lnTo>
                  <a:lnTo>
                    <a:pt x="612625" y="1100457"/>
                  </a:lnTo>
                  <a:lnTo>
                    <a:pt x="599011" y="1100457"/>
                  </a:lnTo>
                  <a:lnTo>
                    <a:pt x="599011" y="1034657"/>
                  </a:lnTo>
                  <a:lnTo>
                    <a:pt x="476486" y="1034657"/>
                  </a:lnTo>
                  <a:lnTo>
                    <a:pt x="476486" y="930283"/>
                  </a:lnTo>
                  <a:lnTo>
                    <a:pt x="467410" y="930283"/>
                  </a:lnTo>
                  <a:lnTo>
                    <a:pt x="467410" y="830448"/>
                  </a:lnTo>
                  <a:lnTo>
                    <a:pt x="458334" y="830448"/>
                  </a:lnTo>
                  <a:lnTo>
                    <a:pt x="458334" y="794144"/>
                  </a:lnTo>
                  <a:lnTo>
                    <a:pt x="437914" y="794144"/>
                  </a:lnTo>
                  <a:lnTo>
                    <a:pt x="437914" y="757841"/>
                  </a:lnTo>
                  <a:lnTo>
                    <a:pt x="408417" y="757841"/>
                  </a:lnTo>
                  <a:lnTo>
                    <a:pt x="408417" y="698847"/>
                  </a:lnTo>
                  <a:lnTo>
                    <a:pt x="347154" y="698847"/>
                  </a:lnTo>
                  <a:lnTo>
                    <a:pt x="347154" y="662543"/>
                  </a:lnTo>
                  <a:lnTo>
                    <a:pt x="342616" y="662543"/>
                  </a:lnTo>
                  <a:lnTo>
                    <a:pt x="342616" y="594474"/>
                  </a:lnTo>
                  <a:lnTo>
                    <a:pt x="338078" y="594474"/>
                  </a:lnTo>
                  <a:lnTo>
                    <a:pt x="338078" y="528673"/>
                  </a:lnTo>
                  <a:lnTo>
                    <a:pt x="326733" y="528673"/>
                  </a:lnTo>
                  <a:lnTo>
                    <a:pt x="326733" y="492370"/>
                  </a:lnTo>
                  <a:lnTo>
                    <a:pt x="317658" y="492370"/>
                  </a:lnTo>
                  <a:lnTo>
                    <a:pt x="317658" y="458335"/>
                  </a:lnTo>
                  <a:lnTo>
                    <a:pt x="313120" y="458335"/>
                  </a:lnTo>
                  <a:lnTo>
                    <a:pt x="313120" y="392534"/>
                  </a:lnTo>
                  <a:lnTo>
                    <a:pt x="294968" y="392534"/>
                  </a:lnTo>
                  <a:lnTo>
                    <a:pt x="294968" y="329003"/>
                  </a:lnTo>
                  <a:lnTo>
                    <a:pt x="220091" y="329003"/>
                  </a:lnTo>
                  <a:lnTo>
                    <a:pt x="220091" y="299506"/>
                  </a:lnTo>
                  <a:lnTo>
                    <a:pt x="167905" y="299506"/>
                  </a:lnTo>
                  <a:lnTo>
                    <a:pt x="167905" y="260933"/>
                  </a:lnTo>
                  <a:lnTo>
                    <a:pt x="158829" y="260933"/>
                  </a:lnTo>
                  <a:lnTo>
                    <a:pt x="158829" y="199671"/>
                  </a:lnTo>
                  <a:lnTo>
                    <a:pt x="147484" y="199671"/>
                  </a:lnTo>
                  <a:lnTo>
                    <a:pt x="147484" y="34035"/>
                  </a:lnTo>
                  <a:lnTo>
                    <a:pt x="131601" y="34035"/>
                  </a:lnTo>
                  <a:lnTo>
                    <a:pt x="131601" y="0"/>
                  </a:lnTo>
                  <a:lnTo>
                    <a:pt x="0" y="0"/>
                  </a:lnTo>
                </a:path>
              </a:pathLst>
            </a:custGeom>
            <a:noFill/>
            <a:ln w="28575" cap="flat">
              <a:solidFill>
                <a:srgbClr val="4EA74F"/>
              </a:solidFill>
              <a:prstDash val="solid"/>
              <a:miter/>
            </a:ln>
          </p:spPr>
          <p:txBody>
            <a:bodyPr rtlCol="0" anchor="ctr"/>
            <a:lstStyle/>
            <a:p>
              <a:endParaRPr lang="zh-CN" altLang="en-US">
                <a:solidFill>
                  <a:schemeClr val="tx1"/>
                </a:solidFill>
              </a:endParaRPr>
            </a:p>
          </p:txBody>
        </p:sp>
        <p:sp>
          <p:nvSpPr>
            <p:cNvPr id="98" name="任意多边形: 形状 97"/>
            <p:cNvSpPr/>
            <p:nvPr/>
          </p:nvSpPr>
          <p:spPr>
            <a:xfrm>
              <a:off x="7495117" y="1902883"/>
              <a:ext cx="2914650" cy="2237317"/>
            </a:xfrm>
            <a:custGeom>
              <a:avLst/>
              <a:gdLst>
                <a:gd name="connsiteX0" fmla="*/ 2914650 w 2914650"/>
                <a:gd name="connsiteY0" fmla="*/ 2237317 h 2237317"/>
                <a:gd name="connsiteX1" fmla="*/ 2461683 w 2914650"/>
                <a:gd name="connsiteY1" fmla="*/ 2237317 h 2237317"/>
                <a:gd name="connsiteX2" fmla="*/ 2461683 w 2914650"/>
                <a:gd name="connsiteY2" fmla="*/ 2165350 h 2237317"/>
                <a:gd name="connsiteX3" fmla="*/ 2186516 w 2914650"/>
                <a:gd name="connsiteY3" fmla="*/ 2165350 h 2237317"/>
                <a:gd name="connsiteX4" fmla="*/ 2186516 w 2914650"/>
                <a:gd name="connsiteY4" fmla="*/ 2131484 h 2237317"/>
                <a:gd name="connsiteX5" fmla="*/ 1945216 w 2914650"/>
                <a:gd name="connsiteY5" fmla="*/ 2131484 h 2237317"/>
                <a:gd name="connsiteX6" fmla="*/ 1945216 w 2914650"/>
                <a:gd name="connsiteY6" fmla="*/ 2093384 h 2237317"/>
                <a:gd name="connsiteX7" fmla="*/ 1921933 w 2914650"/>
                <a:gd name="connsiteY7" fmla="*/ 2093384 h 2237317"/>
                <a:gd name="connsiteX8" fmla="*/ 1921933 w 2914650"/>
                <a:gd name="connsiteY8" fmla="*/ 2059517 h 2237317"/>
                <a:gd name="connsiteX9" fmla="*/ 1718733 w 2914650"/>
                <a:gd name="connsiteY9" fmla="*/ 2059517 h 2237317"/>
                <a:gd name="connsiteX10" fmla="*/ 1718733 w 2914650"/>
                <a:gd name="connsiteY10" fmla="*/ 2025650 h 2237317"/>
                <a:gd name="connsiteX11" fmla="*/ 1462616 w 2914650"/>
                <a:gd name="connsiteY11" fmla="*/ 2025650 h 2237317"/>
                <a:gd name="connsiteX12" fmla="*/ 1462616 w 2914650"/>
                <a:gd name="connsiteY12" fmla="*/ 1981200 h 2237317"/>
                <a:gd name="connsiteX13" fmla="*/ 1456266 w 2914650"/>
                <a:gd name="connsiteY13" fmla="*/ 1981200 h 2237317"/>
                <a:gd name="connsiteX14" fmla="*/ 1456266 w 2914650"/>
                <a:gd name="connsiteY14" fmla="*/ 1951567 h 2237317"/>
                <a:gd name="connsiteX15" fmla="*/ 1454149 w 2914650"/>
                <a:gd name="connsiteY15" fmla="*/ 1949450 h 2237317"/>
                <a:gd name="connsiteX16" fmla="*/ 1454149 w 2914650"/>
                <a:gd name="connsiteY16" fmla="*/ 1921934 h 2237317"/>
                <a:gd name="connsiteX17" fmla="*/ 1437216 w 2914650"/>
                <a:gd name="connsiteY17" fmla="*/ 1921934 h 2237317"/>
                <a:gd name="connsiteX18" fmla="*/ 1437216 w 2914650"/>
                <a:gd name="connsiteY18" fmla="*/ 1898650 h 2237317"/>
                <a:gd name="connsiteX19" fmla="*/ 1325033 w 2914650"/>
                <a:gd name="connsiteY19" fmla="*/ 1898650 h 2237317"/>
                <a:gd name="connsiteX20" fmla="*/ 1325033 w 2914650"/>
                <a:gd name="connsiteY20" fmla="*/ 1869017 h 2237317"/>
                <a:gd name="connsiteX21" fmla="*/ 1291166 w 2914650"/>
                <a:gd name="connsiteY21" fmla="*/ 1869017 h 2237317"/>
                <a:gd name="connsiteX22" fmla="*/ 1291166 w 2914650"/>
                <a:gd name="connsiteY22" fmla="*/ 1847850 h 2237317"/>
                <a:gd name="connsiteX23" fmla="*/ 1278466 w 2914650"/>
                <a:gd name="connsiteY23" fmla="*/ 1847850 h 2237317"/>
                <a:gd name="connsiteX24" fmla="*/ 1278466 w 2914650"/>
                <a:gd name="connsiteY24" fmla="*/ 1822450 h 2237317"/>
                <a:gd name="connsiteX25" fmla="*/ 1214966 w 2914650"/>
                <a:gd name="connsiteY25" fmla="*/ 1822450 h 2237317"/>
                <a:gd name="connsiteX26" fmla="*/ 1214966 w 2914650"/>
                <a:gd name="connsiteY26" fmla="*/ 1794934 h 2237317"/>
                <a:gd name="connsiteX27" fmla="*/ 1191683 w 2914650"/>
                <a:gd name="connsiteY27" fmla="*/ 1794934 h 2237317"/>
                <a:gd name="connsiteX28" fmla="*/ 1191683 w 2914650"/>
                <a:gd name="connsiteY28" fmla="*/ 1773767 h 2237317"/>
                <a:gd name="connsiteX29" fmla="*/ 1136650 w 2914650"/>
                <a:gd name="connsiteY29" fmla="*/ 1773767 h 2237317"/>
                <a:gd name="connsiteX30" fmla="*/ 1136650 w 2914650"/>
                <a:gd name="connsiteY30" fmla="*/ 1718734 h 2237317"/>
                <a:gd name="connsiteX31" fmla="*/ 1117600 w 2914650"/>
                <a:gd name="connsiteY31" fmla="*/ 1718734 h 2237317"/>
                <a:gd name="connsiteX32" fmla="*/ 1117600 w 2914650"/>
                <a:gd name="connsiteY32" fmla="*/ 1691217 h 2237317"/>
                <a:gd name="connsiteX33" fmla="*/ 1109133 w 2914650"/>
                <a:gd name="connsiteY33" fmla="*/ 1691217 h 2237317"/>
                <a:gd name="connsiteX34" fmla="*/ 1109133 w 2914650"/>
                <a:gd name="connsiteY34" fmla="*/ 1672167 h 2237317"/>
                <a:gd name="connsiteX35" fmla="*/ 1068916 w 2914650"/>
                <a:gd name="connsiteY35" fmla="*/ 1672167 h 2237317"/>
                <a:gd name="connsiteX36" fmla="*/ 1068916 w 2914650"/>
                <a:gd name="connsiteY36" fmla="*/ 1655234 h 2237317"/>
                <a:gd name="connsiteX37" fmla="*/ 1049866 w 2914650"/>
                <a:gd name="connsiteY37" fmla="*/ 1655234 h 2237317"/>
                <a:gd name="connsiteX38" fmla="*/ 1049866 w 2914650"/>
                <a:gd name="connsiteY38" fmla="*/ 1625600 h 2237317"/>
                <a:gd name="connsiteX39" fmla="*/ 1030816 w 2914650"/>
                <a:gd name="connsiteY39" fmla="*/ 1625600 h 2237317"/>
                <a:gd name="connsiteX40" fmla="*/ 1030816 w 2914650"/>
                <a:gd name="connsiteY40" fmla="*/ 1581150 h 2237317"/>
                <a:gd name="connsiteX41" fmla="*/ 1011766 w 2914650"/>
                <a:gd name="connsiteY41" fmla="*/ 1581150 h 2237317"/>
                <a:gd name="connsiteX42" fmla="*/ 1011766 w 2914650"/>
                <a:gd name="connsiteY42" fmla="*/ 1559984 h 2237317"/>
                <a:gd name="connsiteX43" fmla="*/ 999066 w 2914650"/>
                <a:gd name="connsiteY43" fmla="*/ 1559984 h 2237317"/>
                <a:gd name="connsiteX44" fmla="*/ 999066 w 2914650"/>
                <a:gd name="connsiteY44" fmla="*/ 1534584 h 2237317"/>
                <a:gd name="connsiteX45" fmla="*/ 990600 w 2914650"/>
                <a:gd name="connsiteY45" fmla="*/ 1534584 h 2237317"/>
                <a:gd name="connsiteX46" fmla="*/ 990600 w 2914650"/>
                <a:gd name="connsiteY46" fmla="*/ 1511300 h 2237317"/>
                <a:gd name="connsiteX47" fmla="*/ 977900 w 2914650"/>
                <a:gd name="connsiteY47" fmla="*/ 1511300 h 2237317"/>
                <a:gd name="connsiteX48" fmla="*/ 977900 w 2914650"/>
                <a:gd name="connsiteY48" fmla="*/ 1367367 h 2237317"/>
                <a:gd name="connsiteX49" fmla="*/ 960966 w 2914650"/>
                <a:gd name="connsiteY49" fmla="*/ 1367367 h 2237317"/>
                <a:gd name="connsiteX50" fmla="*/ 960966 w 2914650"/>
                <a:gd name="connsiteY50" fmla="*/ 1325034 h 2237317"/>
                <a:gd name="connsiteX51" fmla="*/ 910166 w 2914650"/>
                <a:gd name="connsiteY51" fmla="*/ 1325034 h 2237317"/>
                <a:gd name="connsiteX52" fmla="*/ 910166 w 2914650"/>
                <a:gd name="connsiteY52" fmla="*/ 1301750 h 2237317"/>
                <a:gd name="connsiteX53" fmla="*/ 899583 w 2914650"/>
                <a:gd name="connsiteY53" fmla="*/ 1301750 h 2237317"/>
                <a:gd name="connsiteX54" fmla="*/ 899583 w 2914650"/>
                <a:gd name="connsiteY54" fmla="*/ 1274234 h 2237317"/>
                <a:gd name="connsiteX55" fmla="*/ 869950 w 2914650"/>
                <a:gd name="connsiteY55" fmla="*/ 1274234 h 2237317"/>
                <a:gd name="connsiteX56" fmla="*/ 869950 w 2914650"/>
                <a:gd name="connsiteY56" fmla="*/ 1257300 h 2237317"/>
                <a:gd name="connsiteX57" fmla="*/ 836083 w 2914650"/>
                <a:gd name="connsiteY57" fmla="*/ 1257300 h 2237317"/>
                <a:gd name="connsiteX58" fmla="*/ 836083 w 2914650"/>
                <a:gd name="connsiteY58" fmla="*/ 1212850 h 2237317"/>
                <a:gd name="connsiteX59" fmla="*/ 819150 w 2914650"/>
                <a:gd name="connsiteY59" fmla="*/ 1212850 h 2237317"/>
                <a:gd name="connsiteX60" fmla="*/ 819150 w 2914650"/>
                <a:gd name="connsiteY60" fmla="*/ 1140884 h 2237317"/>
                <a:gd name="connsiteX61" fmla="*/ 808566 w 2914650"/>
                <a:gd name="connsiteY61" fmla="*/ 1140884 h 2237317"/>
                <a:gd name="connsiteX62" fmla="*/ 808566 w 2914650"/>
                <a:gd name="connsiteY62" fmla="*/ 1100667 h 2237317"/>
                <a:gd name="connsiteX63" fmla="*/ 793750 w 2914650"/>
                <a:gd name="connsiteY63" fmla="*/ 1100667 h 2237317"/>
                <a:gd name="connsiteX64" fmla="*/ 793750 w 2914650"/>
                <a:gd name="connsiteY64" fmla="*/ 1060450 h 2237317"/>
                <a:gd name="connsiteX65" fmla="*/ 704850 w 2914650"/>
                <a:gd name="connsiteY65" fmla="*/ 1060450 h 2237317"/>
                <a:gd name="connsiteX66" fmla="*/ 704850 w 2914650"/>
                <a:gd name="connsiteY66" fmla="*/ 1030817 h 2237317"/>
                <a:gd name="connsiteX67" fmla="*/ 675216 w 2914650"/>
                <a:gd name="connsiteY67" fmla="*/ 1030817 h 2237317"/>
                <a:gd name="connsiteX68" fmla="*/ 675216 w 2914650"/>
                <a:gd name="connsiteY68" fmla="*/ 1013884 h 2237317"/>
                <a:gd name="connsiteX69" fmla="*/ 673100 w 2914650"/>
                <a:gd name="connsiteY69" fmla="*/ 1011768 h 2237317"/>
                <a:gd name="connsiteX70" fmla="*/ 673100 w 2914650"/>
                <a:gd name="connsiteY70" fmla="*/ 969434 h 2237317"/>
                <a:gd name="connsiteX71" fmla="*/ 664633 w 2914650"/>
                <a:gd name="connsiteY71" fmla="*/ 969434 h 2237317"/>
                <a:gd name="connsiteX72" fmla="*/ 664633 w 2914650"/>
                <a:gd name="connsiteY72" fmla="*/ 927100 h 2237317"/>
                <a:gd name="connsiteX73" fmla="*/ 654050 w 2914650"/>
                <a:gd name="connsiteY73" fmla="*/ 927100 h 2237317"/>
                <a:gd name="connsiteX74" fmla="*/ 654050 w 2914650"/>
                <a:gd name="connsiteY74" fmla="*/ 859367 h 2237317"/>
                <a:gd name="connsiteX75" fmla="*/ 645583 w 2914650"/>
                <a:gd name="connsiteY75" fmla="*/ 859367 h 2237317"/>
                <a:gd name="connsiteX76" fmla="*/ 645583 w 2914650"/>
                <a:gd name="connsiteY76" fmla="*/ 768350 h 2237317"/>
                <a:gd name="connsiteX77" fmla="*/ 643466 w 2914650"/>
                <a:gd name="connsiteY77" fmla="*/ 770467 h 2237317"/>
                <a:gd name="connsiteX78" fmla="*/ 643466 w 2914650"/>
                <a:gd name="connsiteY78" fmla="*/ 747184 h 2237317"/>
                <a:gd name="connsiteX79" fmla="*/ 630766 w 2914650"/>
                <a:gd name="connsiteY79" fmla="*/ 747184 h 2237317"/>
                <a:gd name="connsiteX80" fmla="*/ 630766 w 2914650"/>
                <a:gd name="connsiteY80" fmla="*/ 709084 h 2237317"/>
                <a:gd name="connsiteX81" fmla="*/ 615950 w 2914650"/>
                <a:gd name="connsiteY81" fmla="*/ 709084 h 2237317"/>
                <a:gd name="connsiteX82" fmla="*/ 615950 w 2914650"/>
                <a:gd name="connsiteY82" fmla="*/ 687917 h 2237317"/>
                <a:gd name="connsiteX83" fmla="*/ 594783 w 2914650"/>
                <a:gd name="connsiteY83" fmla="*/ 687917 h 2237317"/>
                <a:gd name="connsiteX84" fmla="*/ 594783 w 2914650"/>
                <a:gd name="connsiteY84" fmla="*/ 664634 h 2237317"/>
                <a:gd name="connsiteX85" fmla="*/ 571500 w 2914650"/>
                <a:gd name="connsiteY85" fmla="*/ 664634 h 2237317"/>
                <a:gd name="connsiteX86" fmla="*/ 571500 w 2914650"/>
                <a:gd name="connsiteY86" fmla="*/ 620184 h 2237317"/>
                <a:gd name="connsiteX87" fmla="*/ 516466 w 2914650"/>
                <a:gd name="connsiteY87" fmla="*/ 620184 h 2237317"/>
                <a:gd name="connsiteX88" fmla="*/ 516466 w 2914650"/>
                <a:gd name="connsiteY88" fmla="*/ 584200 h 2237317"/>
                <a:gd name="connsiteX89" fmla="*/ 505883 w 2914650"/>
                <a:gd name="connsiteY89" fmla="*/ 584200 h 2237317"/>
                <a:gd name="connsiteX90" fmla="*/ 505883 w 2914650"/>
                <a:gd name="connsiteY90" fmla="*/ 539750 h 2237317"/>
                <a:gd name="connsiteX91" fmla="*/ 497416 w 2914650"/>
                <a:gd name="connsiteY91" fmla="*/ 539750 h 2237317"/>
                <a:gd name="connsiteX92" fmla="*/ 497416 w 2914650"/>
                <a:gd name="connsiteY92" fmla="*/ 495300 h 2237317"/>
                <a:gd name="connsiteX93" fmla="*/ 486833 w 2914650"/>
                <a:gd name="connsiteY93" fmla="*/ 495300 h 2237317"/>
                <a:gd name="connsiteX94" fmla="*/ 486833 w 2914650"/>
                <a:gd name="connsiteY94" fmla="*/ 433917 h 2237317"/>
                <a:gd name="connsiteX95" fmla="*/ 484716 w 2914650"/>
                <a:gd name="connsiteY95" fmla="*/ 436034 h 2237317"/>
                <a:gd name="connsiteX96" fmla="*/ 484716 w 2914650"/>
                <a:gd name="connsiteY96" fmla="*/ 400050 h 2237317"/>
                <a:gd name="connsiteX97" fmla="*/ 467783 w 2914650"/>
                <a:gd name="connsiteY97" fmla="*/ 400050 h 2237317"/>
                <a:gd name="connsiteX98" fmla="*/ 467783 w 2914650"/>
                <a:gd name="connsiteY98" fmla="*/ 311150 h 2237317"/>
                <a:gd name="connsiteX99" fmla="*/ 444500 w 2914650"/>
                <a:gd name="connsiteY99" fmla="*/ 311150 h 2237317"/>
                <a:gd name="connsiteX100" fmla="*/ 444500 w 2914650"/>
                <a:gd name="connsiteY100" fmla="*/ 273050 h 2237317"/>
                <a:gd name="connsiteX101" fmla="*/ 416983 w 2914650"/>
                <a:gd name="connsiteY101" fmla="*/ 273050 h 2237317"/>
                <a:gd name="connsiteX102" fmla="*/ 416983 w 2914650"/>
                <a:gd name="connsiteY102" fmla="*/ 256117 h 2237317"/>
                <a:gd name="connsiteX103" fmla="*/ 338666 w 2914650"/>
                <a:gd name="connsiteY103" fmla="*/ 256117 h 2237317"/>
                <a:gd name="connsiteX104" fmla="*/ 338666 w 2914650"/>
                <a:gd name="connsiteY104" fmla="*/ 228600 h 2237317"/>
                <a:gd name="connsiteX105" fmla="*/ 328083 w 2914650"/>
                <a:gd name="connsiteY105" fmla="*/ 228600 h 2237317"/>
                <a:gd name="connsiteX106" fmla="*/ 328083 w 2914650"/>
                <a:gd name="connsiteY106" fmla="*/ 209550 h 2237317"/>
                <a:gd name="connsiteX107" fmla="*/ 317500 w 2914650"/>
                <a:gd name="connsiteY107" fmla="*/ 209550 h 2237317"/>
                <a:gd name="connsiteX108" fmla="*/ 317500 w 2914650"/>
                <a:gd name="connsiteY108" fmla="*/ 188384 h 2237317"/>
                <a:gd name="connsiteX109" fmla="*/ 298450 w 2914650"/>
                <a:gd name="connsiteY109" fmla="*/ 188384 h 2237317"/>
                <a:gd name="connsiteX110" fmla="*/ 298450 w 2914650"/>
                <a:gd name="connsiteY110" fmla="*/ 173567 h 2237317"/>
                <a:gd name="connsiteX111" fmla="*/ 186266 w 2914650"/>
                <a:gd name="connsiteY111" fmla="*/ 173567 h 2237317"/>
                <a:gd name="connsiteX112" fmla="*/ 186266 w 2914650"/>
                <a:gd name="connsiteY112" fmla="*/ 129117 h 2237317"/>
                <a:gd name="connsiteX113" fmla="*/ 162983 w 2914650"/>
                <a:gd name="connsiteY113" fmla="*/ 129117 h 2237317"/>
                <a:gd name="connsiteX114" fmla="*/ 162983 w 2914650"/>
                <a:gd name="connsiteY114" fmla="*/ 91017 h 2237317"/>
                <a:gd name="connsiteX115" fmla="*/ 154516 w 2914650"/>
                <a:gd name="connsiteY115" fmla="*/ 91017 h 2237317"/>
                <a:gd name="connsiteX116" fmla="*/ 154516 w 2914650"/>
                <a:gd name="connsiteY116" fmla="*/ 31750 h 2237317"/>
                <a:gd name="connsiteX117" fmla="*/ 103716 w 2914650"/>
                <a:gd name="connsiteY117" fmla="*/ 31750 h 2237317"/>
                <a:gd name="connsiteX118" fmla="*/ 103716 w 2914650"/>
                <a:gd name="connsiteY118" fmla="*/ 21167 h 2237317"/>
                <a:gd name="connsiteX119" fmla="*/ 76200 w 2914650"/>
                <a:gd name="connsiteY119" fmla="*/ 21167 h 2237317"/>
                <a:gd name="connsiteX120" fmla="*/ 76200 w 2914650"/>
                <a:gd name="connsiteY120" fmla="*/ 0 h 2237317"/>
                <a:gd name="connsiteX121" fmla="*/ 0 w 2914650"/>
                <a:gd name="connsiteY121" fmla="*/ 0 h 223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2914650" h="2237317">
                  <a:moveTo>
                    <a:pt x="2914650" y="2237317"/>
                  </a:moveTo>
                  <a:lnTo>
                    <a:pt x="2461683" y="2237317"/>
                  </a:lnTo>
                  <a:lnTo>
                    <a:pt x="2461683" y="2165350"/>
                  </a:lnTo>
                  <a:lnTo>
                    <a:pt x="2186516" y="2165350"/>
                  </a:lnTo>
                  <a:lnTo>
                    <a:pt x="2186516" y="2131484"/>
                  </a:lnTo>
                  <a:lnTo>
                    <a:pt x="1945216" y="2131484"/>
                  </a:lnTo>
                  <a:lnTo>
                    <a:pt x="1945216" y="2093384"/>
                  </a:lnTo>
                  <a:lnTo>
                    <a:pt x="1921933" y="2093384"/>
                  </a:lnTo>
                  <a:lnTo>
                    <a:pt x="1921933" y="2059517"/>
                  </a:lnTo>
                  <a:lnTo>
                    <a:pt x="1718733" y="2059517"/>
                  </a:lnTo>
                  <a:lnTo>
                    <a:pt x="1718733" y="2025650"/>
                  </a:lnTo>
                  <a:lnTo>
                    <a:pt x="1462616" y="2025650"/>
                  </a:lnTo>
                  <a:lnTo>
                    <a:pt x="1462616" y="1981200"/>
                  </a:lnTo>
                  <a:lnTo>
                    <a:pt x="1456266" y="1981200"/>
                  </a:lnTo>
                  <a:lnTo>
                    <a:pt x="1456266" y="1951567"/>
                  </a:lnTo>
                  <a:lnTo>
                    <a:pt x="1454149" y="1949450"/>
                  </a:lnTo>
                  <a:lnTo>
                    <a:pt x="1454149" y="1921934"/>
                  </a:lnTo>
                  <a:lnTo>
                    <a:pt x="1437216" y="1921934"/>
                  </a:lnTo>
                  <a:lnTo>
                    <a:pt x="1437216" y="1898650"/>
                  </a:lnTo>
                  <a:lnTo>
                    <a:pt x="1325033" y="1898650"/>
                  </a:lnTo>
                  <a:lnTo>
                    <a:pt x="1325033" y="1869017"/>
                  </a:lnTo>
                  <a:lnTo>
                    <a:pt x="1291166" y="1869017"/>
                  </a:lnTo>
                  <a:lnTo>
                    <a:pt x="1291166" y="1847850"/>
                  </a:lnTo>
                  <a:lnTo>
                    <a:pt x="1278466" y="1847850"/>
                  </a:lnTo>
                  <a:lnTo>
                    <a:pt x="1278466" y="1822450"/>
                  </a:lnTo>
                  <a:lnTo>
                    <a:pt x="1214966" y="1822450"/>
                  </a:lnTo>
                  <a:lnTo>
                    <a:pt x="1214966" y="1794934"/>
                  </a:lnTo>
                  <a:lnTo>
                    <a:pt x="1191683" y="1794934"/>
                  </a:lnTo>
                  <a:lnTo>
                    <a:pt x="1191683" y="1773767"/>
                  </a:lnTo>
                  <a:lnTo>
                    <a:pt x="1136650" y="1773767"/>
                  </a:lnTo>
                  <a:lnTo>
                    <a:pt x="1136650" y="1718734"/>
                  </a:lnTo>
                  <a:lnTo>
                    <a:pt x="1117600" y="1718734"/>
                  </a:lnTo>
                  <a:lnTo>
                    <a:pt x="1117600" y="1691217"/>
                  </a:lnTo>
                  <a:lnTo>
                    <a:pt x="1109133" y="1691217"/>
                  </a:lnTo>
                  <a:lnTo>
                    <a:pt x="1109133" y="1672167"/>
                  </a:lnTo>
                  <a:lnTo>
                    <a:pt x="1068916" y="1672167"/>
                  </a:lnTo>
                  <a:lnTo>
                    <a:pt x="1068916" y="1655234"/>
                  </a:lnTo>
                  <a:lnTo>
                    <a:pt x="1049866" y="1655234"/>
                  </a:lnTo>
                  <a:lnTo>
                    <a:pt x="1049866" y="1625600"/>
                  </a:lnTo>
                  <a:lnTo>
                    <a:pt x="1030816" y="1625600"/>
                  </a:lnTo>
                  <a:lnTo>
                    <a:pt x="1030816" y="1581150"/>
                  </a:lnTo>
                  <a:lnTo>
                    <a:pt x="1011766" y="1581150"/>
                  </a:lnTo>
                  <a:lnTo>
                    <a:pt x="1011766" y="1559984"/>
                  </a:lnTo>
                  <a:lnTo>
                    <a:pt x="999066" y="1559984"/>
                  </a:lnTo>
                  <a:lnTo>
                    <a:pt x="999066" y="1534584"/>
                  </a:lnTo>
                  <a:lnTo>
                    <a:pt x="990600" y="1534584"/>
                  </a:lnTo>
                  <a:lnTo>
                    <a:pt x="990600" y="1511300"/>
                  </a:lnTo>
                  <a:lnTo>
                    <a:pt x="977900" y="1511300"/>
                  </a:lnTo>
                  <a:lnTo>
                    <a:pt x="977900" y="1367367"/>
                  </a:lnTo>
                  <a:lnTo>
                    <a:pt x="960966" y="1367367"/>
                  </a:lnTo>
                  <a:lnTo>
                    <a:pt x="960966" y="1325034"/>
                  </a:lnTo>
                  <a:lnTo>
                    <a:pt x="910166" y="1325034"/>
                  </a:lnTo>
                  <a:lnTo>
                    <a:pt x="910166" y="1301750"/>
                  </a:lnTo>
                  <a:lnTo>
                    <a:pt x="899583" y="1301750"/>
                  </a:lnTo>
                  <a:lnTo>
                    <a:pt x="899583" y="1274234"/>
                  </a:lnTo>
                  <a:lnTo>
                    <a:pt x="869950" y="1274234"/>
                  </a:lnTo>
                  <a:lnTo>
                    <a:pt x="869950" y="1257300"/>
                  </a:lnTo>
                  <a:lnTo>
                    <a:pt x="836083" y="1257300"/>
                  </a:lnTo>
                  <a:lnTo>
                    <a:pt x="836083" y="1212850"/>
                  </a:lnTo>
                  <a:lnTo>
                    <a:pt x="819150" y="1212850"/>
                  </a:lnTo>
                  <a:lnTo>
                    <a:pt x="819150" y="1140884"/>
                  </a:lnTo>
                  <a:lnTo>
                    <a:pt x="808566" y="1140884"/>
                  </a:lnTo>
                  <a:lnTo>
                    <a:pt x="808566" y="1100667"/>
                  </a:lnTo>
                  <a:lnTo>
                    <a:pt x="793750" y="1100667"/>
                  </a:lnTo>
                  <a:lnTo>
                    <a:pt x="793750" y="1060450"/>
                  </a:lnTo>
                  <a:lnTo>
                    <a:pt x="704850" y="1060450"/>
                  </a:lnTo>
                  <a:lnTo>
                    <a:pt x="704850" y="1030817"/>
                  </a:lnTo>
                  <a:lnTo>
                    <a:pt x="675216" y="1030817"/>
                  </a:lnTo>
                  <a:lnTo>
                    <a:pt x="675216" y="1013884"/>
                  </a:lnTo>
                  <a:lnTo>
                    <a:pt x="673100" y="1011768"/>
                  </a:lnTo>
                  <a:lnTo>
                    <a:pt x="673100" y="969434"/>
                  </a:lnTo>
                  <a:lnTo>
                    <a:pt x="664633" y="969434"/>
                  </a:lnTo>
                  <a:lnTo>
                    <a:pt x="664633" y="927100"/>
                  </a:lnTo>
                  <a:lnTo>
                    <a:pt x="654050" y="927100"/>
                  </a:lnTo>
                  <a:lnTo>
                    <a:pt x="654050" y="859367"/>
                  </a:lnTo>
                  <a:lnTo>
                    <a:pt x="645583" y="859367"/>
                  </a:lnTo>
                  <a:lnTo>
                    <a:pt x="645583" y="768350"/>
                  </a:lnTo>
                  <a:lnTo>
                    <a:pt x="643466" y="770467"/>
                  </a:lnTo>
                  <a:lnTo>
                    <a:pt x="643466" y="747184"/>
                  </a:lnTo>
                  <a:lnTo>
                    <a:pt x="630766" y="747184"/>
                  </a:lnTo>
                  <a:lnTo>
                    <a:pt x="630766" y="709084"/>
                  </a:lnTo>
                  <a:lnTo>
                    <a:pt x="615950" y="709084"/>
                  </a:lnTo>
                  <a:lnTo>
                    <a:pt x="615950" y="687917"/>
                  </a:lnTo>
                  <a:lnTo>
                    <a:pt x="594783" y="687917"/>
                  </a:lnTo>
                  <a:lnTo>
                    <a:pt x="594783" y="664634"/>
                  </a:lnTo>
                  <a:lnTo>
                    <a:pt x="571500" y="664634"/>
                  </a:lnTo>
                  <a:lnTo>
                    <a:pt x="571500" y="620184"/>
                  </a:lnTo>
                  <a:lnTo>
                    <a:pt x="516466" y="620184"/>
                  </a:lnTo>
                  <a:lnTo>
                    <a:pt x="516466" y="584200"/>
                  </a:lnTo>
                  <a:lnTo>
                    <a:pt x="505883" y="584200"/>
                  </a:lnTo>
                  <a:lnTo>
                    <a:pt x="505883" y="539750"/>
                  </a:lnTo>
                  <a:lnTo>
                    <a:pt x="497416" y="539750"/>
                  </a:lnTo>
                  <a:lnTo>
                    <a:pt x="497416" y="495300"/>
                  </a:lnTo>
                  <a:lnTo>
                    <a:pt x="486833" y="495300"/>
                  </a:lnTo>
                  <a:lnTo>
                    <a:pt x="486833" y="433917"/>
                  </a:lnTo>
                  <a:lnTo>
                    <a:pt x="484716" y="436034"/>
                  </a:lnTo>
                  <a:lnTo>
                    <a:pt x="484716" y="400050"/>
                  </a:lnTo>
                  <a:lnTo>
                    <a:pt x="467783" y="400050"/>
                  </a:lnTo>
                  <a:lnTo>
                    <a:pt x="467783" y="311150"/>
                  </a:lnTo>
                  <a:lnTo>
                    <a:pt x="444500" y="311150"/>
                  </a:lnTo>
                  <a:lnTo>
                    <a:pt x="444500" y="273050"/>
                  </a:lnTo>
                  <a:lnTo>
                    <a:pt x="416983" y="273050"/>
                  </a:lnTo>
                  <a:lnTo>
                    <a:pt x="416983" y="256117"/>
                  </a:lnTo>
                  <a:lnTo>
                    <a:pt x="338666" y="256117"/>
                  </a:lnTo>
                  <a:lnTo>
                    <a:pt x="338666" y="228600"/>
                  </a:lnTo>
                  <a:lnTo>
                    <a:pt x="328083" y="228600"/>
                  </a:lnTo>
                  <a:lnTo>
                    <a:pt x="328083" y="209550"/>
                  </a:lnTo>
                  <a:lnTo>
                    <a:pt x="317500" y="209550"/>
                  </a:lnTo>
                  <a:lnTo>
                    <a:pt x="317500" y="188384"/>
                  </a:lnTo>
                  <a:lnTo>
                    <a:pt x="298450" y="188384"/>
                  </a:lnTo>
                  <a:lnTo>
                    <a:pt x="298450" y="173567"/>
                  </a:lnTo>
                  <a:lnTo>
                    <a:pt x="186266" y="173567"/>
                  </a:lnTo>
                  <a:lnTo>
                    <a:pt x="186266" y="129117"/>
                  </a:lnTo>
                  <a:lnTo>
                    <a:pt x="162983" y="129117"/>
                  </a:lnTo>
                  <a:lnTo>
                    <a:pt x="162983" y="91017"/>
                  </a:lnTo>
                  <a:lnTo>
                    <a:pt x="154516" y="91017"/>
                  </a:lnTo>
                  <a:lnTo>
                    <a:pt x="154516" y="31750"/>
                  </a:lnTo>
                  <a:lnTo>
                    <a:pt x="103716" y="31750"/>
                  </a:lnTo>
                  <a:lnTo>
                    <a:pt x="103716" y="21167"/>
                  </a:lnTo>
                  <a:lnTo>
                    <a:pt x="76200" y="21167"/>
                  </a:lnTo>
                  <a:lnTo>
                    <a:pt x="76200" y="0"/>
                  </a:lnTo>
                  <a:lnTo>
                    <a:pt x="0" y="0"/>
                  </a:lnTo>
                </a:path>
              </a:pathLst>
            </a:custGeom>
            <a:noFill/>
            <a:ln w="28575" cap="flat">
              <a:solidFill>
                <a:schemeClr val="accent1"/>
              </a:solidFill>
              <a:prstDash val="solid"/>
              <a:miter/>
            </a:ln>
          </p:spPr>
          <p:txBody>
            <a:bodyPr rtlCol="0" anchor="ctr"/>
            <a:lstStyle/>
            <a:p>
              <a:endParaRPr lang="zh-CN" altLang="en-US">
                <a:solidFill>
                  <a:schemeClr val="tx1"/>
                </a:solidFill>
              </a:endParaRPr>
            </a:p>
          </p:txBody>
        </p:sp>
        <p:sp>
          <p:nvSpPr>
            <p:cNvPr id="99" name="任意多边形: 形状 98"/>
            <p:cNvSpPr/>
            <p:nvPr/>
          </p:nvSpPr>
          <p:spPr>
            <a:xfrm>
              <a:off x="7499350" y="1898650"/>
              <a:ext cx="1928283" cy="2709333"/>
            </a:xfrm>
            <a:custGeom>
              <a:avLst/>
              <a:gdLst>
                <a:gd name="connsiteX0" fmla="*/ 1928283 w 1928283"/>
                <a:gd name="connsiteY0" fmla="*/ 2709333 h 2709333"/>
                <a:gd name="connsiteX1" fmla="*/ 1928283 w 1928283"/>
                <a:gd name="connsiteY1" fmla="*/ 2586567 h 2709333"/>
                <a:gd name="connsiteX2" fmla="*/ 1676400 w 1928283"/>
                <a:gd name="connsiteY2" fmla="*/ 2586567 h 2709333"/>
                <a:gd name="connsiteX3" fmla="*/ 1676400 w 1928283"/>
                <a:gd name="connsiteY3" fmla="*/ 2542117 h 2709333"/>
                <a:gd name="connsiteX4" fmla="*/ 1483783 w 1928283"/>
                <a:gd name="connsiteY4" fmla="*/ 2542117 h 2709333"/>
                <a:gd name="connsiteX5" fmla="*/ 1483783 w 1928283"/>
                <a:gd name="connsiteY5" fmla="*/ 2497667 h 2709333"/>
                <a:gd name="connsiteX6" fmla="*/ 1308100 w 1928283"/>
                <a:gd name="connsiteY6" fmla="*/ 2497667 h 2709333"/>
                <a:gd name="connsiteX7" fmla="*/ 1308100 w 1928283"/>
                <a:gd name="connsiteY7" fmla="*/ 2453217 h 2709333"/>
                <a:gd name="connsiteX8" fmla="*/ 1295400 w 1928283"/>
                <a:gd name="connsiteY8" fmla="*/ 2453217 h 2709333"/>
                <a:gd name="connsiteX9" fmla="*/ 1295400 w 1928283"/>
                <a:gd name="connsiteY9" fmla="*/ 2408767 h 2709333"/>
                <a:gd name="connsiteX10" fmla="*/ 1286933 w 1928283"/>
                <a:gd name="connsiteY10" fmla="*/ 2408767 h 2709333"/>
                <a:gd name="connsiteX11" fmla="*/ 1286933 w 1928283"/>
                <a:gd name="connsiteY11" fmla="*/ 2368550 h 2709333"/>
                <a:gd name="connsiteX12" fmla="*/ 1166283 w 1928283"/>
                <a:gd name="connsiteY12" fmla="*/ 2368550 h 2709333"/>
                <a:gd name="connsiteX13" fmla="*/ 1166283 w 1928283"/>
                <a:gd name="connsiteY13" fmla="*/ 2324100 h 2709333"/>
                <a:gd name="connsiteX14" fmla="*/ 1134533 w 1928283"/>
                <a:gd name="connsiteY14" fmla="*/ 2324100 h 2709333"/>
                <a:gd name="connsiteX15" fmla="*/ 1134533 w 1928283"/>
                <a:gd name="connsiteY15" fmla="*/ 2201333 h 2709333"/>
                <a:gd name="connsiteX16" fmla="*/ 999067 w 1928283"/>
                <a:gd name="connsiteY16" fmla="*/ 2201333 h 2709333"/>
                <a:gd name="connsiteX17" fmla="*/ 999067 w 1928283"/>
                <a:gd name="connsiteY17" fmla="*/ 2152650 h 2709333"/>
                <a:gd name="connsiteX18" fmla="*/ 960967 w 1928283"/>
                <a:gd name="connsiteY18" fmla="*/ 2152650 h 2709333"/>
                <a:gd name="connsiteX19" fmla="*/ 960967 w 1928283"/>
                <a:gd name="connsiteY19" fmla="*/ 2120900 h 2709333"/>
                <a:gd name="connsiteX20" fmla="*/ 935567 w 1928283"/>
                <a:gd name="connsiteY20" fmla="*/ 2120900 h 2709333"/>
                <a:gd name="connsiteX21" fmla="*/ 935567 w 1928283"/>
                <a:gd name="connsiteY21" fmla="*/ 2067983 h 2709333"/>
                <a:gd name="connsiteX22" fmla="*/ 895350 w 1928283"/>
                <a:gd name="connsiteY22" fmla="*/ 2067983 h 2709333"/>
                <a:gd name="connsiteX23" fmla="*/ 895350 w 1928283"/>
                <a:gd name="connsiteY23" fmla="*/ 2032000 h 2709333"/>
                <a:gd name="connsiteX24" fmla="*/ 846667 w 1928283"/>
                <a:gd name="connsiteY24" fmla="*/ 2032000 h 2709333"/>
                <a:gd name="connsiteX25" fmla="*/ 846667 w 1928283"/>
                <a:gd name="connsiteY25" fmla="*/ 1983317 h 2709333"/>
                <a:gd name="connsiteX26" fmla="*/ 833967 w 1928283"/>
                <a:gd name="connsiteY26" fmla="*/ 1983317 h 2709333"/>
                <a:gd name="connsiteX27" fmla="*/ 833967 w 1928283"/>
                <a:gd name="connsiteY27" fmla="*/ 1945217 h 2709333"/>
                <a:gd name="connsiteX28" fmla="*/ 825500 w 1928283"/>
                <a:gd name="connsiteY28" fmla="*/ 1945217 h 2709333"/>
                <a:gd name="connsiteX29" fmla="*/ 825500 w 1928283"/>
                <a:gd name="connsiteY29" fmla="*/ 1902883 h 2709333"/>
                <a:gd name="connsiteX30" fmla="*/ 812800 w 1928283"/>
                <a:gd name="connsiteY30" fmla="*/ 1902883 h 2709333"/>
                <a:gd name="connsiteX31" fmla="*/ 812800 w 1928283"/>
                <a:gd name="connsiteY31" fmla="*/ 1849967 h 2709333"/>
                <a:gd name="connsiteX32" fmla="*/ 804333 w 1928283"/>
                <a:gd name="connsiteY32" fmla="*/ 1849967 h 2709333"/>
                <a:gd name="connsiteX33" fmla="*/ 804333 w 1928283"/>
                <a:gd name="connsiteY33" fmla="*/ 1731433 h 2709333"/>
                <a:gd name="connsiteX34" fmla="*/ 797983 w 1928283"/>
                <a:gd name="connsiteY34" fmla="*/ 1731433 h 2709333"/>
                <a:gd name="connsiteX35" fmla="*/ 797983 w 1928283"/>
                <a:gd name="connsiteY35" fmla="*/ 1682750 h 2709333"/>
                <a:gd name="connsiteX36" fmla="*/ 791633 w 1928283"/>
                <a:gd name="connsiteY36" fmla="*/ 1676400 h 2709333"/>
                <a:gd name="connsiteX37" fmla="*/ 791633 w 1928283"/>
                <a:gd name="connsiteY37" fmla="*/ 1648883 h 2709333"/>
                <a:gd name="connsiteX38" fmla="*/ 768350 w 1928283"/>
                <a:gd name="connsiteY38" fmla="*/ 1648883 h 2709333"/>
                <a:gd name="connsiteX39" fmla="*/ 768350 w 1928283"/>
                <a:gd name="connsiteY39" fmla="*/ 1602317 h 2709333"/>
                <a:gd name="connsiteX40" fmla="*/ 668867 w 1928283"/>
                <a:gd name="connsiteY40" fmla="*/ 1602317 h 2709333"/>
                <a:gd name="connsiteX41" fmla="*/ 668867 w 1928283"/>
                <a:gd name="connsiteY41" fmla="*/ 1515533 h 2709333"/>
                <a:gd name="connsiteX42" fmla="*/ 660400 w 1928283"/>
                <a:gd name="connsiteY42" fmla="*/ 1515533 h 2709333"/>
                <a:gd name="connsiteX43" fmla="*/ 660400 w 1928283"/>
                <a:gd name="connsiteY43" fmla="*/ 1430867 h 2709333"/>
                <a:gd name="connsiteX44" fmla="*/ 649817 w 1928283"/>
                <a:gd name="connsiteY44" fmla="*/ 1430867 h 2709333"/>
                <a:gd name="connsiteX45" fmla="*/ 649817 w 1928283"/>
                <a:gd name="connsiteY45" fmla="*/ 1259417 h 2709333"/>
                <a:gd name="connsiteX46" fmla="*/ 645583 w 1928283"/>
                <a:gd name="connsiteY46" fmla="*/ 1259417 h 2709333"/>
                <a:gd name="connsiteX47" fmla="*/ 645583 w 1928283"/>
                <a:gd name="connsiteY47" fmla="*/ 1058333 h 2709333"/>
                <a:gd name="connsiteX48" fmla="*/ 643467 w 1928283"/>
                <a:gd name="connsiteY48" fmla="*/ 1058333 h 2709333"/>
                <a:gd name="connsiteX49" fmla="*/ 643467 w 1928283"/>
                <a:gd name="connsiteY49" fmla="*/ 1005417 h 2709333"/>
                <a:gd name="connsiteX50" fmla="*/ 635000 w 1928283"/>
                <a:gd name="connsiteY50" fmla="*/ 1005417 h 2709333"/>
                <a:gd name="connsiteX51" fmla="*/ 635000 w 1928283"/>
                <a:gd name="connsiteY51" fmla="*/ 965200 h 2709333"/>
                <a:gd name="connsiteX52" fmla="*/ 632883 w 1928283"/>
                <a:gd name="connsiteY52" fmla="*/ 965200 h 2709333"/>
                <a:gd name="connsiteX53" fmla="*/ 632883 w 1928283"/>
                <a:gd name="connsiteY53" fmla="*/ 880533 h 2709333"/>
                <a:gd name="connsiteX54" fmla="*/ 622300 w 1928283"/>
                <a:gd name="connsiteY54" fmla="*/ 880533 h 2709333"/>
                <a:gd name="connsiteX55" fmla="*/ 622300 w 1928283"/>
                <a:gd name="connsiteY55" fmla="*/ 804333 h 2709333"/>
                <a:gd name="connsiteX56" fmla="*/ 603250 w 1928283"/>
                <a:gd name="connsiteY56" fmla="*/ 804333 h 2709333"/>
                <a:gd name="connsiteX57" fmla="*/ 603250 w 1928283"/>
                <a:gd name="connsiteY57" fmla="*/ 764117 h 2709333"/>
                <a:gd name="connsiteX58" fmla="*/ 599017 w 1928283"/>
                <a:gd name="connsiteY58" fmla="*/ 764117 h 2709333"/>
                <a:gd name="connsiteX59" fmla="*/ 599017 w 1928283"/>
                <a:gd name="connsiteY59" fmla="*/ 723900 h 2709333"/>
                <a:gd name="connsiteX60" fmla="*/ 510117 w 1928283"/>
                <a:gd name="connsiteY60" fmla="*/ 723900 h 2709333"/>
                <a:gd name="connsiteX61" fmla="*/ 510117 w 1928283"/>
                <a:gd name="connsiteY61" fmla="*/ 637117 h 2709333"/>
                <a:gd name="connsiteX62" fmla="*/ 486833 w 1928283"/>
                <a:gd name="connsiteY62" fmla="*/ 637117 h 2709333"/>
                <a:gd name="connsiteX63" fmla="*/ 486833 w 1928283"/>
                <a:gd name="connsiteY63" fmla="*/ 474133 h 2709333"/>
                <a:gd name="connsiteX64" fmla="*/ 467783 w 1928283"/>
                <a:gd name="connsiteY64" fmla="*/ 474133 h 2709333"/>
                <a:gd name="connsiteX65" fmla="*/ 467783 w 1928283"/>
                <a:gd name="connsiteY65" fmla="*/ 421217 h 2709333"/>
                <a:gd name="connsiteX66" fmla="*/ 457200 w 1928283"/>
                <a:gd name="connsiteY66" fmla="*/ 421217 h 2709333"/>
                <a:gd name="connsiteX67" fmla="*/ 457200 w 1928283"/>
                <a:gd name="connsiteY67" fmla="*/ 353483 h 2709333"/>
                <a:gd name="connsiteX68" fmla="*/ 429683 w 1928283"/>
                <a:gd name="connsiteY68" fmla="*/ 353483 h 2709333"/>
                <a:gd name="connsiteX69" fmla="*/ 429683 w 1928283"/>
                <a:gd name="connsiteY69" fmla="*/ 315383 h 2709333"/>
                <a:gd name="connsiteX70" fmla="*/ 353483 w 1928283"/>
                <a:gd name="connsiteY70" fmla="*/ 315383 h 2709333"/>
                <a:gd name="connsiteX71" fmla="*/ 353483 w 1928283"/>
                <a:gd name="connsiteY71" fmla="*/ 251883 h 2709333"/>
                <a:gd name="connsiteX72" fmla="*/ 332317 w 1928283"/>
                <a:gd name="connsiteY72" fmla="*/ 251883 h 2709333"/>
                <a:gd name="connsiteX73" fmla="*/ 332317 w 1928283"/>
                <a:gd name="connsiteY73" fmla="*/ 154517 h 2709333"/>
                <a:gd name="connsiteX74" fmla="*/ 266700 w 1928283"/>
                <a:gd name="connsiteY74" fmla="*/ 154517 h 2709333"/>
                <a:gd name="connsiteX75" fmla="*/ 266700 w 1928283"/>
                <a:gd name="connsiteY75" fmla="*/ 110067 h 2709333"/>
                <a:gd name="connsiteX76" fmla="*/ 241300 w 1928283"/>
                <a:gd name="connsiteY76" fmla="*/ 110067 h 2709333"/>
                <a:gd name="connsiteX77" fmla="*/ 241300 w 1928283"/>
                <a:gd name="connsiteY77" fmla="*/ 76200 h 2709333"/>
                <a:gd name="connsiteX78" fmla="*/ 179917 w 1928283"/>
                <a:gd name="connsiteY78" fmla="*/ 76200 h 2709333"/>
                <a:gd name="connsiteX79" fmla="*/ 179917 w 1928283"/>
                <a:gd name="connsiteY79" fmla="*/ 38100 h 2709333"/>
                <a:gd name="connsiteX80" fmla="*/ 152400 w 1928283"/>
                <a:gd name="connsiteY80" fmla="*/ 38100 h 2709333"/>
                <a:gd name="connsiteX81" fmla="*/ 152400 w 1928283"/>
                <a:gd name="connsiteY81" fmla="*/ 0 h 2709333"/>
                <a:gd name="connsiteX82" fmla="*/ 0 w 1928283"/>
                <a:gd name="connsiteY82" fmla="*/ 0 h 2709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928283" h="2709333">
                  <a:moveTo>
                    <a:pt x="1928283" y="2709333"/>
                  </a:moveTo>
                  <a:lnTo>
                    <a:pt x="1928283" y="2586567"/>
                  </a:lnTo>
                  <a:lnTo>
                    <a:pt x="1676400" y="2586567"/>
                  </a:lnTo>
                  <a:lnTo>
                    <a:pt x="1676400" y="2542117"/>
                  </a:lnTo>
                  <a:lnTo>
                    <a:pt x="1483783" y="2542117"/>
                  </a:lnTo>
                  <a:lnTo>
                    <a:pt x="1483783" y="2497667"/>
                  </a:lnTo>
                  <a:lnTo>
                    <a:pt x="1308100" y="2497667"/>
                  </a:lnTo>
                  <a:lnTo>
                    <a:pt x="1308100" y="2453217"/>
                  </a:lnTo>
                  <a:lnTo>
                    <a:pt x="1295400" y="2453217"/>
                  </a:lnTo>
                  <a:lnTo>
                    <a:pt x="1295400" y="2408767"/>
                  </a:lnTo>
                  <a:lnTo>
                    <a:pt x="1286933" y="2408767"/>
                  </a:lnTo>
                  <a:lnTo>
                    <a:pt x="1286933" y="2368550"/>
                  </a:lnTo>
                  <a:lnTo>
                    <a:pt x="1166283" y="2368550"/>
                  </a:lnTo>
                  <a:lnTo>
                    <a:pt x="1166283" y="2324100"/>
                  </a:lnTo>
                  <a:lnTo>
                    <a:pt x="1134533" y="2324100"/>
                  </a:lnTo>
                  <a:lnTo>
                    <a:pt x="1134533" y="2201333"/>
                  </a:lnTo>
                  <a:lnTo>
                    <a:pt x="999067" y="2201333"/>
                  </a:lnTo>
                  <a:lnTo>
                    <a:pt x="999067" y="2152650"/>
                  </a:lnTo>
                  <a:lnTo>
                    <a:pt x="960967" y="2152650"/>
                  </a:lnTo>
                  <a:lnTo>
                    <a:pt x="960967" y="2120900"/>
                  </a:lnTo>
                  <a:lnTo>
                    <a:pt x="935567" y="2120900"/>
                  </a:lnTo>
                  <a:lnTo>
                    <a:pt x="935567" y="2067983"/>
                  </a:lnTo>
                  <a:lnTo>
                    <a:pt x="895350" y="2067983"/>
                  </a:lnTo>
                  <a:lnTo>
                    <a:pt x="895350" y="2032000"/>
                  </a:lnTo>
                  <a:lnTo>
                    <a:pt x="846667" y="2032000"/>
                  </a:lnTo>
                  <a:lnTo>
                    <a:pt x="846667" y="1983317"/>
                  </a:lnTo>
                  <a:lnTo>
                    <a:pt x="833967" y="1983317"/>
                  </a:lnTo>
                  <a:lnTo>
                    <a:pt x="833967" y="1945217"/>
                  </a:lnTo>
                  <a:lnTo>
                    <a:pt x="825500" y="1945217"/>
                  </a:lnTo>
                  <a:lnTo>
                    <a:pt x="825500" y="1902883"/>
                  </a:lnTo>
                  <a:lnTo>
                    <a:pt x="812800" y="1902883"/>
                  </a:lnTo>
                  <a:lnTo>
                    <a:pt x="812800" y="1849967"/>
                  </a:lnTo>
                  <a:lnTo>
                    <a:pt x="804333" y="1849967"/>
                  </a:lnTo>
                  <a:lnTo>
                    <a:pt x="804333" y="1731433"/>
                  </a:lnTo>
                  <a:lnTo>
                    <a:pt x="797983" y="1731433"/>
                  </a:lnTo>
                  <a:lnTo>
                    <a:pt x="797983" y="1682750"/>
                  </a:lnTo>
                  <a:lnTo>
                    <a:pt x="791633" y="1676400"/>
                  </a:lnTo>
                  <a:lnTo>
                    <a:pt x="791633" y="1648883"/>
                  </a:lnTo>
                  <a:lnTo>
                    <a:pt x="768350" y="1648883"/>
                  </a:lnTo>
                  <a:lnTo>
                    <a:pt x="768350" y="1602317"/>
                  </a:lnTo>
                  <a:lnTo>
                    <a:pt x="668867" y="1602317"/>
                  </a:lnTo>
                  <a:lnTo>
                    <a:pt x="668867" y="1515533"/>
                  </a:lnTo>
                  <a:lnTo>
                    <a:pt x="660400" y="1515533"/>
                  </a:lnTo>
                  <a:lnTo>
                    <a:pt x="660400" y="1430867"/>
                  </a:lnTo>
                  <a:lnTo>
                    <a:pt x="649817" y="1430867"/>
                  </a:lnTo>
                  <a:lnTo>
                    <a:pt x="649817" y="1259417"/>
                  </a:lnTo>
                  <a:lnTo>
                    <a:pt x="645583" y="1259417"/>
                  </a:lnTo>
                  <a:lnTo>
                    <a:pt x="645583" y="1058333"/>
                  </a:lnTo>
                  <a:lnTo>
                    <a:pt x="643467" y="1058333"/>
                  </a:lnTo>
                  <a:lnTo>
                    <a:pt x="643467" y="1005417"/>
                  </a:lnTo>
                  <a:lnTo>
                    <a:pt x="635000" y="1005417"/>
                  </a:lnTo>
                  <a:lnTo>
                    <a:pt x="635000" y="965200"/>
                  </a:lnTo>
                  <a:lnTo>
                    <a:pt x="632883" y="965200"/>
                  </a:lnTo>
                  <a:lnTo>
                    <a:pt x="632883" y="880533"/>
                  </a:lnTo>
                  <a:lnTo>
                    <a:pt x="622300" y="880533"/>
                  </a:lnTo>
                  <a:lnTo>
                    <a:pt x="622300" y="804333"/>
                  </a:lnTo>
                  <a:lnTo>
                    <a:pt x="603250" y="804333"/>
                  </a:lnTo>
                  <a:lnTo>
                    <a:pt x="603250" y="764117"/>
                  </a:lnTo>
                  <a:lnTo>
                    <a:pt x="599017" y="764117"/>
                  </a:lnTo>
                  <a:lnTo>
                    <a:pt x="599017" y="723900"/>
                  </a:lnTo>
                  <a:lnTo>
                    <a:pt x="510117" y="723900"/>
                  </a:lnTo>
                  <a:lnTo>
                    <a:pt x="510117" y="637117"/>
                  </a:lnTo>
                  <a:lnTo>
                    <a:pt x="486833" y="637117"/>
                  </a:lnTo>
                  <a:lnTo>
                    <a:pt x="486833" y="474133"/>
                  </a:lnTo>
                  <a:lnTo>
                    <a:pt x="467783" y="474133"/>
                  </a:lnTo>
                  <a:lnTo>
                    <a:pt x="467783" y="421217"/>
                  </a:lnTo>
                  <a:lnTo>
                    <a:pt x="457200" y="421217"/>
                  </a:lnTo>
                  <a:lnTo>
                    <a:pt x="457200" y="353483"/>
                  </a:lnTo>
                  <a:lnTo>
                    <a:pt x="429683" y="353483"/>
                  </a:lnTo>
                  <a:lnTo>
                    <a:pt x="429683" y="315383"/>
                  </a:lnTo>
                  <a:lnTo>
                    <a:pt x="353483" y="315383"/>
                  </a:lnTo>
                  <a:lnTo>
                    <a:pt x="353483" y="251883"/>
                  </a:lnTo>
                  <a:lnTo>
                    <a:pt x="332317" y="251883"/>
                  </a:lnTo>
                  <a:lnTo>
                    <a:pt x="332317" y="154517"/>
                  </a:lnTo>
                  <a:lnTo>
                    <a:pt x="266700" y="154517"/>
                  </a:lnTo>
                  <a:lnTo>
                    <a:pt x="266700" y="110067"/>
                  </a:lnTo>
                  <a:lnTo>
                    <a:pt x="241300" y="110067"/>
                  </a:lnTo>
                  <a:lnTo>
                    <a:pt x="241300" y="76200"/>
                  </a:lnTo>
                  <a:lnTo>
                    <a:pt x="179917" y="76200"/>
                  </a:lnTo>
                  <a:lnTo>
                    <a:pt x="179917" y="38100"/>
                  </a:lnTo>
                  <a:lnTo>
                    <a:pt x="152400" y="38100"/>
                  </a:lnTo>
                  <a:lnTo>
                    <a:pt x="152400" y="0"/>
                  </a:lnTo>
                  <a:lnTo>
                    <a:pt x="0" y="0"/>
                  </a:lnTo>
                </a:path>
              </a:pathLst>
            </a:custGeom>
            <a:noFill/>
            <a:ln w="28575" cap="flat">
              <a:solidFill>
                <a:srgbClr val="4EA74F"/>
              </a:solidFill>
              <a:prstDash val="solid"/>
              <a:miter/>
            </a:ln>
          </p:spPr>
          <p:txBody>
            <a:bodyPr rtlCol="0" anchor="ctr"/>
            <a:lstStyle/>
            <a:p>
              <a:endParaRPr lang="zh-CN" altLang="en-US">
                <a:solidFill>
                  <a:schemeClr val="tx1"/>
                </a:solidFill>
              </a:endParaRPr>
            </a:p>
          </p:txBody>
        </p:sp>
        <p:sp>
          <p:nvSpPr>
            <p:cNvPr id="100" name="文本框 99"/>
            <p:cNvSpPr txBox="1"/>
            <p:nvPr/>
          </p:nvSpPr>
          <p:spPr>
            <a:xfrm>
              <a:off x="1632396" y="5190239"/>
              <a:ext cx="396262" cy="400110"/>
            </a:xfrm>
            <a:prstGeom prst="rect">
              <a:avLst/>
            </a:prstGeom>
            <a:noFill/>
            <a:ln>
              <a:noFill/>
            </a:ln>
          </p:spPr>
          <p:txBody>
            <a:bodyPr wrap="none" rtlCol="0" anchor="t">
              <a:spAutoFit/>
            </a:bodyPr>
            <a:lstStyle/>
            <a:p>
              <a:pPr algn="ctr"/>
              <a:r>
                <a:rPr lang="en-US" altLang="zh-CN" sz="1000" dirty="0">
                  <a:ea typeface="微软雅黑" panose="020B0503020204020204" charset="-122"/>
                  <a:sym typeface="Arial" panose="020B0604020202020204" pitchFamily="34" charset="0"/>
                </a:rPr>
                <a:t>162</a:t>
              </a:r>
              <a:endParaRPr lang="en-US" altLang="zh-CN" sz="1000" dirty="0">
                <a:ea typeface="微软雅黑" panose="020B0503020204020204" charset="-122"/>
                <a:sym typeface="Arial" panose="020B0604020202020204" pitchFamily="34" charset="0"/>
              </a:endParaRPr>
            </a:p>
            <a:p>
              <a:pPr algn="ctr"/>
              <a:r>
                <a:rPr lang="en-US" altLang="zh-CN" sz="1000" dirty="0">
                  <a:ea typeface="微软雅黑" panose="020B0503020204020204" charset="-122"/>
                  <a:sym typeface="Arial" panose="020B0604020202020204" pitchFamily="34" charset="0"/>
                </a:rPr>
                <a:t>83</a:t>
              </a:r>
              <a:endParaRPr lang="zh-CN" altLang="en-US" sz="1000" dirty="0">
                <a:ea typeface="微软雅黑" panose="020B0503020204020204" charset="-122"/>
                <a:sym typeface="Arial" panose="020B0604020202020204" pitchFamily="34" charset="0"/>
              </a:endParaRPr>
            </a:p>
          </p:txBody>
        </p:sp>
        <p:sp>
          <p:nvSpPr>
            <p:cNvPr id="101" name="文本框 100"/>
            <p:cNvSpPr txBox="1"/>
            <p:nvPr/>
          </p:nvSpPr>
          <p:spPr>
            <a:xfrm>
              <a:off x="2323131" y="5190239"/>
              <a:ext cx="396262" cy="400110"/>
            </a:xfrm>
            <a:prstGeom prst="rect">
              <a:avLst/>
            </a:prstGeom>
            <a:noFill/>
            <a:ln>
              <a:noFill/>
            </a:ln>
          </p:spPr>
          <p:txBody>
            <a:bodyPr wrap="none" rtlCol="0" anchor="t">
              <a:spAutoFit/>
            </a:bodyPr>
            <a:lstStyle/>
            <a:p>
              <a:pPr algn="ctr"/>
              <a:r>
                <a:rPr lang="en-US" altLang="zh-CN" sz="1000" dirty="0">
                  <a:ea typeface="微软雅黑" panose="020B0503020204020204" charset="-122"/>
                  <a:sym typeface="Arial" panose="020B0604020202020204" pitchFamily="34" charset="0"/>
                </a:rPr>
                <a:t>100</a:t>
              </a:r>
              <a:endParaRPr lang="en-US" altLang="zh-CN" sz="1000" dirty="0">
                <a:ea typeface="微软雅黑" panose="020B0503020204020204" charset="-122"/>
                <a:sym typeface="Arial" panose="020B0604020202020204" pitchFamily="34" charset="0"/>
              </a:endParaRPr>
            </a:p>
            <a:p>
              <a:pPr algn="ctr"/>
              <a:r>
                <a:rPr lang="en-US" altLang="zh-CN" sz="1000" dirty="0">
                  <a:ea typeface="微软雅黑" panose="020B0503020204020204" charset="-122"/>
                  <a:sym typeface="Arial" panose="020B0604020202020204" pitchFamily="34" charset="0"/>
                </a:rPr>
                <a:t>35</a:t>
              </a:r>
              <a:endParaRPr lang="zh-CN" altLang="en-US" sz="1000" dirty="0">
                <a:ea typeface="微软雅黑" panose="020B0503020204020204" charset="-122"/>
                <a:sym typeface="Arial" panose="020B0604020202020204" pitchFamily="34" charset="0"/>
              </a:endParaRPr>
            </a:p>
          </p:txBody>
        </p:sp>
        <p:sp>
          <p:nvSpPr>
            <p:cNvPr id="102" name="文本框 101"/>
            <p:cNvSpPr txBox="1"/>
            <p:nvPr/>
          </p:nvSpPr>
          <p:spPr>
            <a:xfrm>
              <a:off x="3049133" y="5190239"/>
              <a:ext cx="325730" cy="400110"/>
            </a:xfrm>
            <a:prstGeom prst="rect">
              <a:avLst/>
            </a:prstGeom>
            <a:noFill/>
            <a:ln>
              <a:noFill/>
            </a:ln>
          </p:spPr>
          <p:txBody>
            <a:bodyPr wrap="none" rtlCol="0" anchor="t">
              <a:spAutoFit/>
            </a:bodyPr>
            <a:lstStyle/>
            <a:p>
              <a:pPr algn="ctr"/>
              <a:r>
                <a:rPr lang="en-US" altLang="zh-CN" sz="1000" dirty="0">
                  <a:ea typeface="微软雅黑" panose="020B0503020204020204" charset="-122"/>
                  <a:sym typeface="Arial" panose="020B0604020202020204" pitchFamily="34" charset="0"/>
                </a:rPr>
                <a:t>59</a:t>
              </a:r>
              <a:endParaRPr lang="en-US" altLang="zh-CN" sz="1000" dirty="0">
                <a:ea typeface="微软雅黑" panose="020B0503020204020204" charset="-122"/>
                <a:sym typeface="Arial" panose="020B0604020202020204" pitchFamily="34" charset="0"/>
              </a:endParaRPr>
            </a:p>
            <a:p>
              <a:pPr algn="ctr"/>
              <a:r>
                <a:rPr lang="en-US" altLang="zh-CN" sz="1000" dirty="0">
                  <a:ea typeface="微软雅黑" panose="020B0503020204020204" charset="-122"/>
                  <a:sym typeface="Arial" panose="020B0604020202020204" pitchFamily="34" charset="0"/>
                </a:rPr>
                <a:t>18</a:t>
              </a:r>
              <a:endParaRPr lang="zh-CN" altLang="en-US" sz="1000" dirty="0">
                <a:ea typeface="微软雅黑" panose="020B0503020204020204" charset="-122"/>
                <a:sym typeface="Arial" panose="020B0604020202020204" pitchFamily="34" charset="0"/>
              </a:endParaRPr>
            </a:p>
          </p:txBody>
        </p:sp>
        <p:sp>
          <p:nvSpPr>
            <p:cNvPr id="103" name="文本框 102"/>
            <p:cNvSpPr txBox="1"/>
            <p:nvPr/>
          </p:nvSpPr>
          <p:spPr>
            <a:xfrm>
              <a:off x="3739867" y="5190239"/>
              <a:ext cx="325730" cy="400110"/>
            </a:xfrm>
            <a:prstGeom prst="rect">
              <a:avLst/>
            </a:prstGeom>
            <a:noFill/>
            <a:ln>
              <a:noFill/>
            </a:ln>
          </p:spPr>
          <p:txBody>
            <a:bodyPr wrap="none" rtlCol="0" anchor="t">
              <a:spAutoFit/>
            </a:bodyPr>
            <a:lstStyle/>
            <a:p>
              <a:pPr algn="ctr"/>
              <a:r>
                <a:rPr lang="en-US" altLang="zh-CN" sz="1000" dirty="0">
                  <a:ea typeface="微软雅黑" panose="020B0503020204020204" charset="-122"/>
                  <a:sym typeface="Arial" panose="020B0604020202020204" pitchFamily="34" charset="0"/>
                </a:rPr>
                <a:t>21</a:t>
              </a:r>
              <a:endParaRPr lang="en-US" altLang="zh-CN" sz="1000" dirty="0">
                <a:ea typeface="微软雅黑" panose="020B0503020204020204" charset="-122"/>
                <a:sym typeface="Arial" panose="020B0604020202020204" pitchFamily="34" charset="0"/>
              </a:endParaRPr>
            </a:p>
            <a:p>
              <a:pPr algn="ctr"/>
              <a:r>
                <a:rPr lang="en-US" altLang="zh-CN" sz="1000" dirty="0">
                  <a:ea typeface="微软雅黑" panose="020B0503020204020204" charset="-122"/>
                  <a:sym typeface="Arial" panose="020B0604020202020204" pitchFamily="34" charset="0"/>
                </a:rPr>
                <a:t>4</a:t>
              </a:r>
              <a:endParaRPr lang="zh-CN" altLang="en-US" sz="1000" dirty="0">
                <a:ea typeface="微软雅黑" panose="020B0503020204020204" charset="-122"/>
                <a:sym typeface="Arial" panose="020B0604020202020204" pitchFamily="34" charset="0"/>
              </a:endParaRPr>
            </a:p>
          </p:txBody>
        </p:sp>
        <p:sp>
          <p:nvSpPr>
            <p:cNvPr id="104" name="文本框 103"/>
            <p:cNvSpPr txBox="1"/>
            <p:nvPr/>
          </p:nvSpPr>
          <p:spPr>
            <a:xfrm>
              <a:off x="4465869" y="5190239"/>
              <a:ext cx="255198" cy="400110"/>
            </a:xfrm>
            <a:prstGeom prst="rect">
              <a:avLst/>
            </a:prstGeom>
            <a:noFill/>
            <a:ln>
              <a:noFill/>
            </a:ln>
          </p:spPr>
          <p:txBody>
            <a:bodyPr wrap="none" rtlCol="0" anchor="t">
              <a:spAutoFit/>
            </a:bodyPr>
            <a:lstStyle/>
            <a:p>
              <a:pPr algn="ctr"/>
              <a:r>
                <a:rPr lang="en-US" altLang="zh-CN" sz="1000" dirty="0">
                  <a:ea typeface="微软雅黑" panose="020B0503020204020204" charset="-122"/>
                  <a:sym typeface="Arial" panose="020B0604020202020204" pitchFamily="34" charset="0"/>
                </a:rPr>
                <a:t>4</a:t>
              </a:r>
              <a:endParaRPr lang="en-US" altLang="zh-CN" sz="1000" dirty="0">
                <a:ea typeface="微软雅黑" panose="020B0503020204020204" charset="-122"/>
                <a:sym typeface="Arial" panose="020B0604020202020204" pitchFamily="34" charset="0"/>
              </a:endParaRPr>
            </a:p>
            <a:p>
              <a:pPr algn="ctr"/>
              <a:r>
                <a:rPr lang="en-US" altLang="zh-CN" sz="1000" dirty="0">
                  <a:ea typeface="微软雅黑" panose="020B0503020204020204" charset="-122"/>
                  <a:sym typeface="Arial" panose="020B0604020202020204" pitchFamily="34" charset="0"/>
                </a:rPr>
                <a:t>0</a:t>
              </a:r>
              <a:endParaRPr lang="zh-CN" altLang="en-US" sz="1000" dirty="0">
                <a:ea typeface="微软雅黑" panose="020B0503020204020204" charset="-122"/>
                <a:sym typeface="Arial" panose="020B0604020202020204" pitchFamily="34" charset="0"/>
              </a:endParaRPr>
            </a:p>
          </p:txBody>
        </p:sp>
        <p:sp>
          <p:nvSpPr>
            <p:cNvPr id="105" name="文本框 104"/>
            <p:cNvSpPr txBox="1"/>
            <p:nvPr/>
          </p:nvSpPr>
          <p:spPr>
            <a:xfrm>
              <a:off x="5156605" y="5190239"/>
              <a:ext cx="255198" cy="400110"/>
            </a:xfrm>
            <a:prstGeom prst="rect">
              <a:avLst/>
            </a:prstGeom>
            <a:noFill/>
            <a:ln>
              <a:noFill/>
            </a:ln>
          </p:spPr>
          <p:txBody>
            <a:bodyPr wrap="none" rtlCol="0" anchor="t">
              <a:spAutoFit/>
            </a:bodyPr>
            <a:lstStyle/>
            <a:p>
              <a:pPr algn="ctr"/>
              <a:r>
                <a:rPr lang="en-US" altLang="zh-CN" sz="1000" dirty="0">
                  <a:ea typeface="微软雅黑" panose="020B0503020204020204" charset="-122"/>
                  <a:sym typeface="Arial" panose="020B0604020202020204" pitchFamily="34" charset="0"/>
                </a:rPr>
                <a:t>0</a:t>
              </a:r>
              <a:endParaRPr lang="en-US" altLang="zh-CN" sz="1000" dirty="0">
                <a:ea typeface="微软雅黑" panose="020B0503020204020204" charset="-122"/>
                <a:sym typeface="Arial" panose="020B0604020202020204" pitchFamily="34" charset="0"/>
              </a:endParaRPr>
            </a:p>
            <a:p>
              <a:pPr algn="ctr"/>
              <a:r>
                <a:rPr lang="en-US" altLang="zh-CN" sz="1000" dirty="0">
                  <a:ea typeface="微软雅黑" panose="020B0503020204020204" charset="-122"/>
                  <a:sym typeface="Arial" panose="020B0604020202020204" pitchFamily="34" charset="0"/>
                </a:rPr>
                <a:t>0</a:t>
              </a:r>
              <a:endParaRPr lang="zh-CN" altLang="en-US" sz="1000" dirty="0">
                <a:ea typeface="微软雅黑" panose="020B0503020204020204" charset="-122"/>
                <a:sym typeface="Arial" panose="020B0604020202020204" pitchFamily="34" charset="0"/>
              </a:endParaRPr>
            </a:p>
          </p:txBody>
        </p:sp>
        <p:sp>
          <p:nvSpPr>
            <p:cNvPr id="106" name="文本框 105"/>
            <p:cNvSpPr txBox="1"/>
            <p:nvPr/>
          </p:nvSpPr>
          <p:spPr>
            <a:xfrm>
              <a:off x="7289572" y="5190239"/>
              <a:ext cx="396262" cy="400110"/>
            </a:xfrm>
            <a:prstGeom prst="rect">
              <a:avLst/>
            </a:prstGeom>
            <a:noFill/>
            <a:ln>
              <a:noFill/>
            </a:ln>
          </p:spPr>
          <p:txBody>
            <a:bodyPr wrap="none" rtlCol="0" anchor="t">
              <a:spAutoFit/>
            </a:bodyPr>
            <a:lstStyle/>
            <a:p>
              <a:pPr algn="ctr"/>
              <a:r>
                <a:rPr lang="en-US" altLang="zh-CN" sz="1000" dirty="0">
                  <a:ea typeface="微软雅黑" panose="020B0503020204020204" charset="-122"/>
                  <a:sym typeface="Arial" panose="020B0604020202020204" pitchFamily="34" charset="0"/>
                </a:rPr>
                <a:t>147</a:t>
              </a:r>
              <a:endParaRPr lang="en-US" altLang="zh-CN" sz="1000" dirty="0">
                <a:ea typeface="微软雅黑" panose="020B0503020204020204" charset="-122"/>
                <a:sym typeface="Arial" panose="020B0604020202020204" pitchFamily="34" charset="0"/>
              </a:endParaRPr>
            </a:p>
            <a:p>
              <a:pPr algn="ctr"/>
              <a:r>
                <a:rPr lang="en-US" altLang="zh-CN" sz="1000" dirty="0">
                  <a:ea typeface="微软雅黑" panose="020B0503020204020204" charset="-122"/>
                  <a:sym typeface="Arial" panose="020B0604020202020204" pitchFamily="34" charset="0"/>
                </a:rPr>
                <a:t>73</a:t>
              </a:r>
              <a:endParaRPr lang="zh-CN" altLang="en-US" sz="1000" dirty="0">
                <a:ea typeface="微软雅黑" panose="020B0503020204020204" charset="-122"/>
                <a:sym typeface="Arial" panose="020B0604020202020204" pitchFamily="34" charset="0"/>
              </a:endParaRPr>
            </a:p>
          </p:txBody>
        </p:sp>
        <p:sp>
          <p:nvSpPr>
            <p:cNvPr id="107" name="文本框 106"/>
            <p:cNvSpPr txBox="1"/>
            <p:nvPr/>
          </p:nvSpPr>
          <p:spPr>
            <a:xfrm>
              <a:off x="8013168" y="5190239"/>
              <a:ext cx="330540" cy="400110"/>
            </a:xfrm>
            <a:prstGeom prst="rect">
              <a:avLst/>
            </a:prstGeom>
            <a:noFill/>
            <a:ln>
              <a:noFill/>
            </a:ln>
          </p:spPr>
          <p:txBody>
            <a:bodyPr wrap="none" rtlCol="0" anchor="t">
              <a:spAutoFit/>
            </a:bodyPr>
            <a:lstStyle/>
            <a:p>
              <a:pPr algn="ctr"/>
              <a:r>
                <a:rPr lang="en-US" altLang="zh-CN" sz="1000" dirty="0">
                  <a:ea typeface="微软雅黑" panose="020B0503020204020204" charset="-122"/>
                  <a:sym typeface="Arial" panose="020B0604020202020204" pitchFamily="34" charset="0"/>
                </a:rPr>
                <a:t>75</a:t>
              </a:r>
              <a:endParaRPr lang="en-US" altLang="zh-CN" sz="1000" dirty="0">
                <a:ea typeface="微软雅黑" panose="020B0503020204020204" charset="-122"/>
                <a:sym typeface="Arial" panose="020B0604020202020204" pitchFamily="34" charset="0"/>
              </a:endParaRPr>
            </a:p>
            <a:p>
              <a:pPr algn="ctr"/>
              <a:r>
                <a:rPr lang="en-US" altLang="zh-CN" sz="1000" dirty="0">
                  <a:ea typeface="微软雅黑" panose="020B0503020204020204" charset="-122"/>
                  <a:sym typeface="Arial" panose="020B0604020202020204" pitchFamily="34" charset="0"/>
                </a:rPr>
                <a:t>26</a:t>
              </a:r>
              <a:endParaRPr lang="zh-CN" altLang="en-US" sz="1000" dirty="0">
                <a:ea typeface="微软雅黑" panose="020B0503020204020204" charset="-122"/>
                <a:sym typeface="Arial" panose="020B0604020202020204" pitchFamily="34" charset="0"/>
              </a:endParaRPr>
            </a:p>
          </p:txBody>
        </p:sp>
        <p:sp>
          <p:nvSpPr>
            <p:cNvPr id="108" name="文本框 107"/>
            <p:cNvSpPr txBox="1"/>
            <p:nvPr/>
          </p:nvSpPr>
          <p:spPr>
            <a:xfrm>
              <a:off x="8740470" y="5190239"/>
              <a:ext cx="325730" cy="400110"/>
            </a:xfrm>
            <a:prstGeom prst="rect">
              <a:avLst/>
            </a:prstGeom>
            <a:noFill/>
            <a:ln>
              <a:noFill/>
            </a:ln>
          </p:spPr>
          <p:txBody>
            <a:bodyPr wrap="none" rtlCol="0" anchor="t">
              <a:spAutoFit/>
            </a:bodyPr>
            <a:lstStyle/>
            <a:p>
              <a:pPr algn="ctr"/>
              <a:r>
                <a:rPr lang="en-US" altLang="zh-CN" sz="1000" dirty="0">
                  <a:ea typeface="微软雅黑" panose="020B0503020204020204" charset="-122"/>
                  <a:sym typeface="Arial" panose="020B0604020202020204" pitchFamily="34" charset="0"/>
                </a:rPr>
                <a:t>31</a:t>
              </a:r>
              <a:endParaRPr lang="en-US" altLang="zh-CN" sz="1000" dirty="0">
                <a:ea typeface="微软雅黑" panose="020B0503020204020204" charset="-122"/>
                <a:sym typeface="Arial" panose="020B0604020202020204" pitchFamily="34" charset="0"/>
              </a:endParaRPr>
            </a:p>
            <a:p>
              <a:pPr algn="ctr"/>
              <a:r>
                <a:rPr lang="en-US" altLang="zh-CN" sz="1000" dirty="0">
                  <a:ea typeface="微软雅黑" panose="020B0503020204020204" charset="-122"/>
                  <a:sym typeface="Arial" panose="020B0604020202020204" pitchFamily="34" charset="0"/>
                </a:rPr>
                <a:t>5</a:t>
              </a:r>
              <a:endParaRPr lang="zh-CN" altLang="en-US" sz="1000" dirty="0">
                <a:ea typeface="微软雅黑" panose="020B0503020204020204" charset="-122"/>
                <a:sym typeface="Arial" panose="020B0604020202020204" pitchFamily="34" charset="0"/>
              </a:endParaRPr>
            </a:p>
          </p:txBody>
        </p:sp>
        <p:sp>
          <p:nvSpPr>
            <p:cNvPr id="109" name="文本框 108"/>
            <p:cNvSpPr txBox="1"/>
            <p:nvPr/>
          </p:nvSpPr>
          <p:spPr>
            <a:xfrm>
              <a:off x="9479512" y="5190239"/>
              <a:ext cx="325730" cy="400110"/>
            </a:xfrm>
            <a:prstGeom prst="rect">
              <a:avLst/>
            </a:prstGeom>
            <a:noFill/>
            <a:ln>
              <a:noFill/>
            </a:ln>
          </p:spPr>
          <p:txBody>
            <a:bodyPr wrap="none" rtlCol="0" anchor="t">
              <a:spAutoFit/>
            </a:bodyPr>
            <a:lstStyle/>
            <a:p>
              <a:pPr algn="ctr"/>
              <a:r>
                <a:rPr lang="en-US" altLang="zh-CN" sz="1000" dirty="0">
                  <a:ea typeface="微软雅黑" panose="020B0503020204020204" charset="-122"/>
                  <a:sym typeface="Arial" panose="020B0604020202020204" pitchFamily="34" charset="0"/>
                </a:rPr>
                <a:t>16</a:t>
              </a:r>
              <a:endParaRPr lang="en-US" altLang="zh-CN" sz="1000" dirty="0">
                <a:ea typeface="微软雅黑" panose="020B0503020204020204" charset="-122"/>
                <a:sym typeface="Arial" panose="020B0604020202020204" pitchFamily="34" charset="0"/>
              </a:endParaRPr>
            </a:p>
            <a:p>
              <a:pPr algn="ctr"/>
              <a:r>
                <a:rPr lang="en-US" altLang="zh-CN" sz="1000" dirty="0">
                  <a:ea typeface="微软雅黑" panose="020B0503020204020204" charset="-122"/>
                  <a:sym typeface="Arial" panose="020B0604020202020204" pitchFamily="34" charset="0"/>
                </a:rPr>
                <a:t>0</a:t>
              </a:r>
              <a:endParaRPr lang="zh-CN" altLang="en-US" sz="1000" dirty="0">
                <a:ea typeface="微软雅黑" panose="020B0503020204020204" charset="-122"/>
                <a:sym typeface="Arial" panose="020B0604020202020204" pitchFamily="34" charset="0"/>
              </a:endParaRPr>
            </a:p>
          </p:txBody>
        </p:sp>
        <p:sp>
          <p:nvSpPr>
            <p:cNvPr id="110" name="文本框 109"/>
            <p:cNvSpPr txBox="1"/>
            <p:nvPr/>
          </p:nvSpPr>
          <p:spPr>
            <a:xfrm>
              <a:off x="10218554" y="5190239"/>
              <a:ext cx="255198" cy="400110"/>
            </a:xfrm>
            <a:prstGeom prst="rect">
              <a:avLst/>
            </a:prstGeom>
            <a:noFill/>
            <a:ln>
              <a:noFill/>
            </a:ln>
          </p:spPr>
          <p:txBody>
            <a:bodyPr wrap="none" rtlCol="0" anchor="t">
              <a:spAutoFit/>
            </a:bodyPr>
            <a:lstStyle/>
            <a:p>
              <a:pPr algn="ctr"/>
              <a:r>
                <a:rPr lang="en-US" altLang="zh-CN" sz="1000" dirty="0">
                  <a:ea typeface="微软雅黑" panose="020B0503020204020204" charset="-122"/>
                  <a:sym typeface="Arial" panose="020B0604020202020204" pitchFamily="34" charset="0"/>
                </a:rPr>
                <a:t>1</a:t>
              </a:r>
              <a:endParaRPr lang="en-US" altLang="zh-CN" sz="1000" dirty="0">
                <a:ea typeface="微软雅黑" panose="020B0503020204020204" charset="-122"/>
                <a:sym typeface="Arial" panose="020B0604020202020204" pitchFamily="34" charset="0"/>
              </a:endParaRPr>
            </a:p>
            <a:p>
              <a:pPr algn="ctr"/>
              <a:r>
                <a:rPr lang="en-US" altLang="zh-CN" sz="1000" dirty="0">
                  <a:ea typeface="微软雅黑" panose="020B0503020204020204" charset="-122"/>
                  <a:sym typeface="Arial" panose="020B0604020202020204" pitchFamily="34" charset="0"/>
                </a:rPr>
                <a:t>0</a:t>
              </a:r>
              <a:endParaRPr lang="zh-CN" altLang="en-US" sz="1000" dirty="0">
                <a:ea typeface="微软雅黑" panose="020B0503020204020204" charset="-122"/>
                <a:sym typeface="Arial" panose="020B0604020202020204" pitchFamily="34" charset="0"/>
              </a:endParaRPr>
            </a:p>
          </p:txBody>
        </p:sp>
        <p:sp>
          <p:nvSpPr>
            <p:cNvPr id="111" name="文本框 110"/>
            <p:cNvSpPr txBox="1"/>
            <p:nvPr/>
          </p:nvSpPr>
          <p:spPr>
            <a:xfrm>
              <a:off x="10887064" y="5190239"/>
              <a:ext cx="255198" cy="400110"/>
            </a:xfrm>
            <a:prstGeom prst="rect">
              <a:avLst/>
            </a:prstGeom>
            <a:noFill/>
            <a:ln>
              <a:noFill/>
            </a:ln>
          </p:spPr>
          <p:txBody>
            <a:bodyPr wrap="none" rtlCol="0" anchor="t">
              <a:spAutoFit/>
            </a:bodyPr>
            <a:lstStyle/>
            <a:p>
              <a:pPr algn="ctr"/>
              <a:r>
                <a:rPr lang="en-US" altLang="zh-CN" sz="1000" dirty="0">
                  <a:ea typeface="微软雅黑" panose="020B0503020204020204" charset="-122"/>
                  <a:sym typeface="Arial" panose="020B0604020202020204" pitchFamily="34" charset="0"/>
                </a:rPr>
                <a:t>0</a:t>
              </a:r>
              <a:endParaRPr lang="en-US" altLang="zh-CN" sz="1000" dirty="0">
                <a:ea typeface="微软雅黑" panose="020B0503020204020204" charset="-122"/>
                <a:sym typeface="Arial" panose="020B0604020202020204" pitchFamily="34" charset="0"/>
              </a:endParaRPr>
            </a:p>
            <a:p>
              <a:pPr algn="ctr"/>
              <a:r>
                <a:rPr lang="en-US" altLang="zh-CN" sz="1000" dirty="0">
                  <a:ea typeface="微软雅黑" panose="020B0503020204020204" charset="-122"/>
                  <a:sym typeface="Arial" panose="020B0604020202020204" pitchFamily="34" charset="0"/>
                </a:rPr>
                <a:t>0</a:t>
              </a:r>
              <a:endParaRPr lang="zh-CN" altLang="en-US" sz="1000" dirty="0">
                <a:ea typeface="微软雅黑" panose="020B0503020204020204" charset="-122"/>
                <a:sym typeface="Arial" panose="020B0604020202020204" pitchFamily="34" charset="0"/>
              </a:endParaRPr>
            </a:p>
          </p:txBody>
        </p:sp>
        <p:cxnSp>
          <p:nvCxnSpPr>
            <p:cNvPr id="112" name="Straight Connector 24"/>
            <p:cNvCxnSpPr/>
            <p:nvPr/>
          </p:nvCxnSpPr>
          <p:spPr>
            <a:xfrm>
              <a:off x="3215435" y="1962720"/>
              <a:ext cx="0" cy="2651760"/>
            </a:xfrm>
            <a:prstGeom prst="line">
              <a:avLst/>
            </a:prstGeom>
            <a:ln w="1905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113" name="Straight Connector 24"/>
            <p:cNvCxnSpPr/>
            <p:nvPr/>
          </p:nvCxnSpPr>
          <p:spPr>
            <a:xfrm>
              <a:off x="8903541" y="1962720"/>
              <a:ext cx="0" cy="2651760"/>
            </a:xfrm>
            <a:prstGeom prst="line">
              <a:avLst/>
            </a:prstGeom>
            <a:ln w="19050">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sp>
        <p:nvSpPr>
          <p:cNvPr id="6" name="TextBox 12"/>
          <p:cNvSpPr txBox="1"/>
          <p:nvPr/>
        </p:nvSpPr>
        <p:spPr>
          <a:xfrm>
            <a:off x="1580553" y="5949576"/>
            <a:ext cx="3795654" cy="276999"/>
          </a:xfrm>
          <a:prstGeom prst="rect">
            <a:avLst/>
          </a:prstGeom>
          <a:solidFill>
            <a:srgbClr val="005696"/>
          </a:solidFill>
          <a:ln>
            <a:solidFill>
              <a:srgbClr val="225E7F"/>
            </a:solidFill>
          </a:ln>
        </p:spPr>
        <p:txBody>
          <a:bodyPr wrap="none">
            <a:spAutoFit/>
          </a:bodyPr>
          <a:lstStyle/>
          <a:p>
            <a:pPr>
              <a:spcAft>
                <a:spcPts val="600"/>
              </a:spcAft>
            </a:pPr>
            <a:r>
              <a:rPr lang="en-US" sz="1200" dirty="0">
                <a:solidFill>
                  <a:schemeClr val="bg1"/>
                </a:solidFill>
                <a:ea typeface="微软雅黑" panose="020B0503020204020204" charset="-122"/>
                <a:cs typeface="Times New Roman" panose="02020603050405020304" pitchFamily="18" charset="0"/>
                <a:sym typeface="Arial" panose="020B0604020202020204" pitchFamily="34" charset="0"/>
              </a:rPr>
              <a:t> </a:t>
            </a:r>
            <a:r>
              <a:rPr lang="en-US" sz="1200" dirty="0" err="1">
                <a:solidFill>
                  <a:schemeClr val="bg1"/>
                </a:solidFill>
                <a:ea typeface="微软雅黑" panose="020B0503020204020204" charset="-122"/>
                <a:cs typeface="Times New Roman" panose="02020603050405020304" pitchFamily="18" charset="0"/>
                <a:sym typeface="Arial" panose="020B0604020202020204" pitchFamily="34" charset="0"/>
              </a:rPr>
              <a:t>mPFS</a:t>
            </a:r>
            <a:r>
              <a:rPr lang="en-US" sz="1200" dirty="0">
                <a:solidFill>
                  <a:schemeClr val="bg1"/>
                </a:solidFill>
                <a:ea typeface="微软雅黑" panose="020B0503020204020204" charset="-122"/>
                <a:cs typeface="Times New Roman" panose="02020603050405020304" pitchFamily="18" charset="0"/>
                <a:sym typeface="Arial" panose="020B0604020202020204" pitchFamily="34" charset="0"/>
              </a:rPr>
              <a:t> 9.7 vs 5.5 </a:t>
            </a:r>
            <a:r>
              <a:rPr lang="zh-CN" altLang="en-US" sz="1200" dirty="0">
                <a:solidFill>
                  <a:schemeClr val="bg1"/>
                </a:solidFill>
                <a:ea typeface="微软雅黑" panose="020B0503020204020204" charset="-122"/>
                <a:cs typeface="Times New Roman" panose="02020603050405020304" pitchFamily="18" charset="0"/>
                <a:sym typeface="Arial" panose="020B0604020202020204" pitchFamily="34" charset="0"/>
              </a:rPr>
              <a:t>个月</a:t>
            </a:r>
            <a:r>
              <a:rPr lang="en-US" sz="1200" dirty="0">
                <a:solidFill>
                  <a:schemeClr val="bg1"/>
                </a:solidFill>
                <a:ea typeface="微软雅黑" panose="020B0503020204020204" charset="-122"/>
                <a:cs typeface="Times New Roman" panose="02020603050405020304" pitchFamily="18" charset="0"/>
                <a:sym typeface="Arial" panose="020B0604020202020204" pitchFamily="34" charset="0"/>
              </a:rPr>
              <a:t>, </a:t>
            </a:r>
            <a:r>
              <a:rPr lang="en-US" sz="1200" b="1" dirty="0">
                <a:solidFill>
                  <a:srgbClr val="FFFF00"/>
                </a:solidFill>
                <a:ea typeface="微软雅黑" panose="020B0503020204020204" charset="-122"/>
                <a:cs typeface="Times New Roman" panose="02020603050405020304" pitchFamily="18" charset="0"/>
                <a:sym typeface="Arial" panose="020B0604020202020204" pitchFamily="34" charset="0"/>
              </a:rPr>
              <a:t>HR=0.48 </a:t>
            </a:r>
            <a:r>
              <a:rPr lang="en-US" sz="1200" dirty="0">
                <a:solidFill>
                  <a:schemeClr val="bg1"/>
                </a:solidFill>
                <a:ea typeface="微软雅黑" panose="020B0503020204020204" charset="-122"/>
                <a:cs typeface="Times New Roman" panose="02020603050405020304" pitchFamily="18" charset="0"/>
                <a:sym typeface="Arial" panose="020B0604020202020204" pitchFamily="34" charset="0"/>
              </a:rPr>
              <a:t>(95%CI:0.35-0.66)</a:t>
            </a:r>
            <a:endParaRPr lang="en-US" sz="1200" dirty="0">
              <a:solidFill>
                <a:schemeClr val="bg1"/>
              </a:solidFill>
              <a:ea typeface="微软雅黑" panose="020B0503020204020204" charset="-122"/>
              <a:cs typeface="Times New Roman" panose="02020603050405020304" pitchFamily="18" charset="0"/>
              <a:sym typeface="Arial" panose="020B0604020202020204" pitchFamily="34" charset="0"/>
            </a:endParaRPr>
          </a:p>
        </p:txBody>
      </p:sp>
      <p:sp>
        <p:nvSpPr>
          <p:cNvPr id="7" name="TextBox 12"/>
          <p:cNvSpPr txBox="1"/>
          <p:nvPr/>
        </p:nvSpPr>
        <p:spPr>
          <a:xfrm>
            <a:off x="7498343" y="5949576"/>
            <a:ext cx="3795654" cy="276999"/>
          </a:xfrm>
          <a:prstGeom prst="rect">
            <a:avLst/>
          </a:prstGeom>
          <a:solidFill>
            <a:srgbClr val="005696"/>
          </a:solidFill>
          <a:ln>
            <a:solidFill>
              <a:srgbClr val="225E7F"/>
            </a:solidFill>
          </a:ln>
        </p:spPr>
        <p:txBody>
          <a:bodyPr wrap="none">
            <a:spAutoFit/>
          </a:bodyPr>
          <a:lstStyle/>
          <a:p>
            <a:pPr>
              <a:spcAft>
                <a:spcPts val="600"/>
              </a:spcAft>
            </a:pPr>
            <a:r>
              <a:rPr lang="en-US" sz="1200" dirty="0">
                <a:solidFill>
                  <a:schemeClr val="bg1"/>
                </a:solidFill>
                <a:ea typeface="微软雅黑" panose="020B0503020204020204" charset="-122"/>
                <a:cs typeface="Times New Roman" panose="02020603050405020304" pitchFamily="18" charset="0"/>
                <a:sym typeface="Arial" panose="020B0604020202020204" pitchFamily="34" charset="0"/>
              </a:rPr>
              <a:t> </a:t>
            </a:r>
            <a:r>
              <a:rPr lang="en-US" sz="1200" dirty="0" err="1">
                <a:solidFill>
                  <a:schemeClr val="bg1"/>
                </a:solidFill>
                <a:ea typeface="微软雅黑" panose="020B0503020204020204" charset="-122"/>
                <a:cs typeface="Times New Roman" panose="02020603050405020304" pitchFamily="18" charset="0"/>
                <a:sym typeface="Arial" panose="020B0604020202020204" pitchFamily="34" charset="0"/>
              </a:rPr>
              <a:t>mPFS</a:t>
            </a:r>
            <a:r>
              <a:rPr lang="en-US" sz="1200" dirty="0">
                <a:solidFill>
                  <a:schemeClr val="bg1"/>
                </a:solidFill>
                <a:ea typeface="微软雅黑" panose="020B0503020204020204" charset="-122"/>
                <a:cs typeface="Times New Roman" panose="02020603050405020304" pitchFamily="18" charset="0"/>
                <a:sym typeface="Arial" panose="020B0604020202020204" pitchFamily="34" charset="0"/>
              </a:rPr>
              <a:t> 8.1 vs 5.6 </a:t>
            </a:r>
            <a:r>
              <a:rPr lang="zh-CN" altLang="en-US" sz="1200" dirty="0">
                <a:solidFill>
                  <a:schemeClr val="bg1"/>
                </a:solidFill>
                <a:ea typeface="微软雅黑" panose="020B0503020204020204" charset="-122"/>
                <a:cs typeface="Times New Roman" panose="02020603050405020304" pitchFamily="18" charset="0"/>
                <a:sym typeface="Arial" panose="020B0604020202020204" pitchFamily="34" charset="0"/>
              </a:rPr>
              <a:t>个月</a:t>
            </a:r>
            <a:r>
              <a:rPr lang="en-US" sz="1200" dirty="0">
                <a:solidFill>
                  <a:schemeClr val="bg1"/>
                </a:solidFill>
                <a:ea typeface="微软雅黑" panose="020B0503020204020204" charset="-122"/>
                <a:cs typeface="Times New Roman" panose="02020603050405020304" pitchFamily="18" charset="0"/>
                <a:sym typeface="Arial" panose="020B0604020202020204" pitchFamily="34" charset="0"/>
              </a:rPr>
              <a:t>, </a:t>
            </a:r>
            <a:r>
              <a:rPr lang="en-US" sz="1200" b="1" dirty="0">
                <a:solidFill>
                  <a:srgbClr val="FFFF00"/>
                </a:solidFill>
                <a:ea typeface="微软雅黑" panose="020B0503020204020204" charset="-122"/>
                <a:cs typeface="Times New Roman" panose="02020603050405020304" pitchFamily="18" charset="0"/>
                <a:sym typeface="Arial" panose="020B0604020202020204" pitchFamily="34" charset="0"/>
              </a:rPr>
              <a:t>HR=0.49 </a:t>
            </a:r>
            <a:r>
              <a:rPr lang="en-US" sz="1200" dirty="0">
                <a:solidFill>
                  <a:schemeClr val="bg1"/>
                </a:solidFill>
                <a:ea typeface="微软雅黑" panose="020B0503020204020204" charset="-122"/>
                <a:cs typeface="Times New Roman" panose="02020603050405020304" pitchFamily="18" charset="0"/>
                <a:sym typeface="Arial" panose="020B0604020202020204" pitchFamily="34" charset="0"/>
              </a:rPr>
              <a:t>(95%CI:0.35-0.69)</a:t>
            </a:r>
            <a:endParaRPr lang="en-US" sz="1200" dirty="0">
              <a:solidFill>
                <a:schemeClr val="bg1"/>
              </a:solidFill>
              <a:ea typeface="微软雅黑" panose="020B0503020204020204" charset="-122"/>
              <a:cs typeface="Times New Roman" panose="02020603050405020304" pitchFamily="18" charset="0"/>
              <a:sym typeface="Arial" panose="020B0604020202020204" pitchFamily="34" charset="0"/>
            </a:endParaRPr>
          </a:p>
        </p:txBody>
      </p:sp>
      <p:sp>
        <p:nvSpPr>
          <p:cNvPr id="114" name="文本框 113"/>
          <p:cNvSpPr txBox="1"/>
          <p:nvPr/>
        </p:nvSpPr>
        <p:spPr>
          <a:xfrm>
            <a:off x="2469391" y="2096822"/>
            <a:ext cx="1264766" cy="307777"/>
          </a:xfrm>
          <a:prstGeom prst="rect">
            <a:avLst/>
          </a:prstGeom>
          <a:noFill/>
        </p:spPr>
        <p:txBody>
          <a:bodyPr wrap="square" rtlCol="0">
            <a:spAutoFit/>
          </a:bodyPr>
          <a:lstStyle/>
          <a:p>
            <a:pPr algn="ctr"/>
            <a:r>
              <a:rPr kumimoji="1" lang="en-US" altLang="zh-CN" sz="1400" b="1" dirty="0">
                <a:solidFill>
                  <a:schemeClr val="tx1">
                    <a:lumMod val="75000"/>
                    <a:lumOff val="25000"/>
                  </a:schemeClr>
                </a:solidFill>
                <a:latin typeface="微软雅黑" panose="020B0503020204020204" charset="-122"/>
                <a:ea typeface="微软雅黑" panose="020B0503020204020204" charset="-122"/>
              </a:rPr>
              <a:t>1</a:t>
            </a:r>
            <a:r>
              <a:rPr kumimoji="1" lang="zh-CN" altLang="en-US" sz="1400" b="1" dirty="0">
                <a:solidFill>
                  <a:schemeClr val="tx1">
                    <a:lumMod val="75000"/>
                    <a:lumOff val="25000"/>
                  </a:schemeClr>
                </a:solidFill>
                <a:latin typeface="微软雅黑" panose="020B0503020204020204" charset="-122"/>
                <a:ea typeface="微软雅黑" panose="020B0503020204020204" charset="-122"/>
              </a:rPr>
              <a:t>年</a:t>
            </a:r>
            <a:r>
              <a:rPr kumimoji="1" lang="en-US" altLang="zh-CN" sz="1400" b="1" dirty="0">
                <a:solidFill>
                  <a:schemeClr val="tx1">
                    <a:lumMod val="75000"/>
                    <a:lumOff val="25000"/>
                  </a:schemeClr>
                </a:solidFill>
                <a:latin typeface="微软雅黑" panose="020B0503020204020204" charset="-122"/>
                <a:ea typeface="微软雅黑" panose="020B0503020204020204" charset="-122"/>
              </a:rPr>
              <a:t>PFS</a:t>
            </a:r>
            <a:r>
              <a:rPr kumimoji="1" lang="zh-CN" altLang="en-US" sz="1400" b="1" dirty="0">
                <a:solidFill>
                  <a:schemeClr val="tx1">
                    <a:lumMod val="75000"/>
                    <a:lumOff val="25000"/>
                  </a:schemeClr>
                </a:solidFill>
                <a:latin typeface="微软雅黑" panose="020B0503020204020204" charset="-122"/>
                <a:ea typeface="微软雅黑" panose="020B0503020204020204" charset="-122"/>
              </a:rPr>
              <a:t>率</a:t>
            </a:r>
            <a:endParaRPr kumimoji="1" lang="zh-CN" altLang="en-US" sz="1400" b="1" dirty="0">
              <a:solidFill>
                <a:schemeClr val="tx1">
                  <a:lumMod val="75000"/>
                  <a:lumOff val="25000"/>
                </a:schemeClr>
              </a:solidFill>
              <a:latin typeface="微软雅黑" panose="020B0503020204020204" charset="-122"/>
              <a:ea typeface="微软雅黑" panose="020B0503020204020204" charset="-122"/>
            </a:endParaRPr>
          </a:p>
        </p:txBody>
      </p:sp>
      <p:sp>
        <p:nvSpPr>
          <p:cNvPr id="115" name="文本框 114"/>
          <p:cNvSpPr txBox="1"/>
          <p:nvPr/>
        </p:nvSpPr>
        <p:spPr>
          <a:xfrm>
            <a:off x="8131404" y="2070774"/>
            <a:ext cx="1264766" cy="307777"/>
          </a:xfrm>
          <a:prstGeom prst="rect">
            <a:avLst/>
          </a:prstGeom>
          <a:noFill/>
        </p:spPr>
        <p:txBody>
          <a:bodyPr wrap="square" rtlCol="0">
            <a:spAutoFit/>
          </a:bodyPr>
          <a:lstStyle/>
          <a:p>
            <a:pPr algn="ctr"/>
            <a:r>
              <a:rPr kumimoji="1" lang="en-US" altLang="zh-CN" sz="1400" b="1" dirty="0">
                <a:solidFill>
                  <a:schemeClr val="tx1">
                    <a:lumMod val="75000"/>
                    <a:lumOff val="25000"/>
                  </a:schemeClr>
                </a:solidFill>
                <a:latin typeface="微软雅黑" panose="020B0503020204020204" charset="-122"/>
                <a:ea typeface="微软雅黑" panose="020B0503020204020204" charset="-122"/>
              </a:rPr>
              <a:t>1</a:t>
            </a:r>
            <a:r>
              <a:rPr kumimoji="1" lang="zh-CN" altLang="en-US" sz="1400" b="1" dirty="0">
                <a:solidFill>
                  <a:schemeClr val="tx1">
                    <a:lumMod val="75000"/>
                    <a:lumOff val="25000"/>
                  </a:schemeClr>
                </a:solidFill>
                <a:latin typeface="微软雅黑" panose="020B0503020204020204" charset="-122"/>
                <a:ea typeface="微软雅黑" panose="020B0503020204020204" charset="-122"/>
              </a:rPr>
              <a:t>年</a:t>
            </a:r>
            <a:r>
              <a:rPr kumimoji="1" lang="en-US" altLang="zh-CN" sz="1400" b="1" dirty="0">
                <a:solidFill>
                  <a:schemeClr val="tx1">
                    <a:lumMod val="75000"/>
                    <a:lumOff val="25000"/>
                  </a:schemeClr>
                </a:solidFill>
                <a:latin typeface="微软雅黑" panose="020B0503020204020204" charset="-122"/>
                <a:ea typeface="微软雅黑" panose="020B0503020204020204" charset="-122"/>
              </a:rPr>
              <a:t>PFS</a:t>
            </a:r>
            <a:r>
              <a:rPr kumimoji="1" lang="zh-CN" altLang="en-US" sz="1400" b="1" dirty="0">
                <a:solidFill>
                  <a:schemeClr val="tx1">
                    <a:lumMod val="75000"/>
                    <a:lumOff val="25000"/>
                  </a:schemeClr>
                </a:solidFill>
                <a:latin typeface="微软雅黑" panose="020B0503020204020204" charset="-122"/>
                <a:ea typeface="微软雅黑" panose="020B0503020204020204" charset="-122"/>
              </a:rPr>
              <a:t>率</a:t>
            </a:r>
            <a:endParaRPr kumimoji="1" lang="zh-CN" altLang="en-US" sz="1400" b="1" dirty="0">
              <a:solidFill>
                <a:schemeClr val="tx1">
                  <a:lumMod val="75000"/>
                  <a:lumOff val="25000"/>
                </a:schemeClr>
              </a:solidFill>
              <a:latin typeface="微软雅黑" panose="020B0503020204020204" charset="-122"/>
              <a:ea typeface="微软雅黑" panose="020B0503020204020204" charset="-122"/>
            </a:endParaRPr>
          </a:p>
        </p:txBody>
      </p:sp>
      <p:sp>
        <p:nvSpPr>
          <p:cNvPr id="116" name="文本框 115"/>
          <p:cNvSpPr txBox="1"/>
          <p:nvPr/>
        </p:nvSpPr>
        <p:spPr>
          <a:xfrm>
            <a:off x="9892431" y="6422707"/>
            <a:ext cx="2240726" cy="436866"/>
          </a:xfrm>
          <a:prstGeom prst="rect">
            <a:avLst/>
          </a:prstGeom>
          <a:noFill/>
        </p:spPr>
        <p:txBody>
          <a:bodyPr wrap="square" rtlCol="0" anchor="ctr">
            <a:noAutofit/>
          </a:bodyPr>
          <a:lstStyle/>
          <a:p>
            <a:r>
              <a:rPr lang="en-US" altLang="zh-CN" sz="1000" dirty="0">
                <a:solidFill>
                  <a:schemeClr val="tx1">
                    <a:lumMod val="90000"/>
                    <a:lumOff val="10000"/>
                  </a:schemeClr>
                </a:solidFill>
                <a:latin typeface="Arial" panose="020B0604020202020204"/>
              </a:rPr>
              <a:t>Data cut-off date: October 31, 2021</a:t>
            </a:r>
            <a:endParaRPr lang="en-US" altLang="zh-CN" sz="1000" dirty="0">
              <a:solidFill>
                <a:schemeClr val="tx1">
                  <a:lumMod val="90000"/>
                  <a:lumOff val="10000"/>
                </a:schemeClr>
              </a:solidFill>
              <a:latin typeface="Arial" panose="020B0604020202020204"/>
            </a:endParaRPr>
          </a:p>
        </p:txBody>
      </p:sp>
      <p:pic>
        <p:nvPicPr>
          <p:cNvPr id="117" name="图形 116"/>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676817" y="2621677"/>
            <a:ext cx="963026" cy="795646"/>
          </a:xfrm>
          <a:prstGeom prst="rect">
            <a:avLst/>
          </a:prstGeom>
        </p:spPr>
      </p:pic>
      <p:sp>
        <p:nvSpPr>
          <p:cNvPr id="118" name="文本框 117"/>
          <p:cNvSpPr txBox="1"/>
          <p:nvPr/>
        </p:nvSpPr>
        <p:spPr>
          <a:xfrm>
            <a:off x="4567961" y="2654737"/>
            <a:ext cx="1190233" cy="53091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050" b="1"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rPr>
              <a:t>进展风险下降</a:t>
            </a:r>
            <a:endParaRPr kumimoji="0" lang="en-US" altLang="zh-CN" sz="1050" b="1"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defRPr/>
            </a:pPr>
            <a:r>
              <a:rPr lang="en-US" altLang="zh-CN" b="1" dirty="0">
                <a:solidFill>
                  <a:prstClr val="white"/>
                </a:solidFill>
                <a:latin typeface="微软雅黑" panose="020B0503020204020204" charset="-122"/>
                <a:ea typeface="微软雅黑" panose="020B0503020204020204" charset="-122"/>
                <a:cs typeface="Arial" panose="020B0604020202020204" pitchFamily="34" charset="0"/>
              </a:rPr>
              <a:t>52</a:t>
            </a:r>
            <a:r>
              <a:rPr kumimoji="0" lang="en-US" altLang="zh-CN" b="1"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rPr>
              <a:t>%</a:t>
            </a:r>
            <a:endParaRPr kumimoji="0" lang="zh-CN" altLang="en-US" b="1"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endParaRPr>
          </a:p>
        </p:txBody>
      </p:sp>
      <p:pic>
        <p:nvPicPr>
          <p:cNvPr id="119" name="图形 118"/>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0368406" y="2616323"/>
            <a:ext cx="963026" cy="795646"/>
          </a:xfrm>
          <a:prstGeom prst="rect">
            <a:avLst/>
          </a:prstGeom>
        </p:spPr>
      </p:pic>
      <p:sp>
        <p:nvSpPr>
          <p:cNvPr id="120" name="文本框 119"/>
          <p:cNvSpPr txBox="1"/>
          <p:nvPr/>
        </p:nvSpPr>
        <p:spPr>
          <a:xfrm>
            <a:off x="10259550" y="2649383"/>
            <a:ext cx="1190233" cy="53091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050" b="1"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rPr>
              <a:t>进展风险下降</a:t>
            </a:r>
            <a:endParaRPr kumimoji="0" lang="en-US" altLang="zh-CN" sz="1050" b="1"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defRPr/>
            </a:pPr>
            <a:r>
              <a:rPr lang="en-US" altLang="zh-CN" b="1" dirty="0">
                <a:solidFill>
                  <a:prstClr val="white"/>
                </a:solidFill>
                <a:latin typeface="微软雅黑" panose="020B0503020204020204" charset="-122"/>
                <a:ea typeface="微软雅黑" panose="020B0503020204020204" charset="-122"/>
                <a:cs typeface="Arial" panose="020B0604020202020204" pitchFamily="34" charset="0"/>
              </a:rPr>
              <a:t>51</a:t>
            </a:r>
            <a:r>
              <a:rPr kumimoji="0" lang="en-US" altLang="zh-CN" b="1"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rPr>
              <a:t>%</a:t>
            </a:r>
            <a:endParaRPr kumimoji="0" lang="zh-CN" altLang="en-US" b="1"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endParaRPr>
          </a:p>
        </p:txBody>
      </p:sp>
      <p:sp>
        <p:nvSpPr>
          <p:cNvPr id="121" name="圆角矩形 120"/>
          <p:cNvSpPr/>
          <p:nvPr/>
        </p:nvSpPr>
        <p:spPr>
          <a:xfrm>
            <a:off x="2679263" y="2054680"/>
            <a:ext cx="1527182" cy="542095"/>
          </a:xfrm>
          <a:prstGeom prst="roundRect">
            <a:avLst/>
          </a:prstGeom>
          <a:no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2" name="圆角矩形 121"/>
          <p:cNvSpPr/>
          <p:nvPr/>
        </p:nvSpPr>
        <p:spPr>
          <a:xfrm>
            <a:off x="8308812" y="2040936"/>
            <a:ext cx="1527182" cy="542095"/>
          </a:xfrm>
          <a:prstGeom prst="roundRect">
            <a:avLst/>
          </a:prstGeom>
          <a:no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79691" y="1724541"/>
            <a:ext cx="11520200" cy="4458978"/>
            <a:chOff x="255487" y="1495297"/>
            <a:chExt cx="11520200" cy="4458978"/>
          </a:xfrm>
        </p:grpSpPr>
        <p:sp>
          <p:nvSpPr>
            <p:cNvPr id="8" name="TextBox 4"/>
            <p:cNvSpPr txBox="1"/>
            <p:nvPr/>
          </p:nvSpPr>
          <p:spPr>
            <a:xfrm>
              <a:off x="8545922" y="1495297"/>
              <a:ext cx="1627369" cy="338554"/>
            </a:xfrm>
            <a:prstGeom prst="rect">
              <a:avLst/>
            </a:prstGeom>
            <a:noFill/>
          </p:spPr>
          <p:txBody>
            <a:bodyPr wrap="none" anchor="ctr">
              <a:spAutoFit/>
            </a:bodyPr>
            <a:lstStyle/>
            <a:p>
              <a:pPr algn="ctr"/>
              <a:r>
                <a:rPr kumimoji="0" lang="en-US" sz="1600" b="1" i="0" u="none" strike="noStrike" kern="1200" cap="none" spc="0" normalizeH="0" baseline="0" noProof="0" dirty="0">
                  <a:ln>
                    <a:noFill/>
                  </a:ln>
                  <a:effectLst/>
                  <a:uLnTx/>
                  <a:uFillTx/>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PD-L1- (n=161)</a:t>
              </a:r>
              <a:endParaRPr lang="en-US" sz="1100" dirty="0">
                <a:latin typeface="Arial" panose="020B0604020202020204" pitchFamily="34" charset="0"/>
                <a:ea typeface="微软雅黑" panose="020B0503020204020204" charset="-122"/>
                <a:sym typeface="Arial" panose="020B0604020202020204" pitchFamily="34" charset="0"/>
              </a:endParaRPr>
            </a:p>
          </p:txBody>
        </p:sp>
        <p:sp>
          <p:nvSpPr>
            <p:cNvPr id="9" name="TextBox 5"/>
            <p:cNvSpPr txBox="1"/>
            <p:nvPr/>
          </p:nvSpPr>
          <p:spPr>
            <a:xfrm>
              <a:off x="2715914" y="1495297"/>
              <a:ext cx="1678665" cy="338554"/>
            </a:xfrm>
            <a:prstGeom prst="rect">
              <a:avLst/>
            </a:prstGeom>
            <a:noFill/>
          </p:spPr>
          <p:txBody>
            <a:bodyPr wrap="none" anchor="ctr">
              <a:spAutoFit/>
            </a:bodyPr>
            <a:lstStyle/>
            <a:p>
              <a:pPr algn="ctr"/>
              <a:r>
                <a:rPr kumimoji="0" lang="en-US" sz="1600" b="1" i="0" u="none" strike="noStrike" kern="1200" cap="none" spc="0" normalizeH="0" baseline="0" noProof="0">
                  <a:ln>
                    <a:noFill/>
                  </a:ln>
                  <a:effectLst/>
                  <a:uLnTx/>
                  <a:uFillTx/>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PD-L1+ (n=304)</a:t>
              </a:r>
              <a:endParaRPr lang="en-US" sz="1100" dirty="0">
                <a:latin typeface="Arial" panose="020B0604020202020204" pitchFamily="34" charset="0"/>
                <a:ea typeface="微软雅黑" panose="020B0503020204020204" charset="-122"/>
                <a:sym typeface="Arial" panose="020B0604020202020204" pitchFamily="34" charset="0"/>
              </a:endParaRPr>
            </a:p>
          </p:txBody>
        </p:sp>
        <p:sp>
          <p:nvSpPr>
            <p:cNvPr id="10" name="文本框 28"/>
            <p:cNvSpPr txBox="1"/>
            <p:nvPr/>
          </p:nvSpPr>
          <p:spPr>
            <a:xfrm>
              <a:off x="3236620" y="3335757"/>
              <a:ext cx="2081019" cy="276999"/>
            </a:xfrm>
            <a:prstGeom prst="rect">
              <a:avLst/>
            </a:prstGeom>
            <a:noFill/>
          </p:spPr>
          <p:txBody>
            <a:bodyPr wrap="none" rtlCol="0" anchor="ctr">
              <a:spAutoFit/>
            </a:bodyPr>
            <a:lstStyle/>
            <a:p>
              <a:r>
                <a:rPr lang="zh-CN" altLang="en-US"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特瑞普利单抗</a:t>
              </a:r>
              <a:r>
                <a:rPr lang="en-US" altLang="zh-CN"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a:t>
              </a:r>
              <a:r>
                <a:rPr lang="zh-CN" altLang="en-US"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化疗</a:t>
              </a:r>
              <a:r>
                <a:rPr lang="en-US" altLang="zh-CN"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 (n=201)</a:t>
              </a:r>
              <a:endParaRPr lang="en-US" altLang="zh-CN"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11" name="文本框 28"/>
            <p:cNvSpPr txBox="1"/>
            <p:nvPr/>
          </p:nvSpPr>
          <p:spPr>
            <a:xfrm>
              <a:off x="8907664" y="3603354"/>
              <a:ext cx="2081019" cy="276999"/>
            </a:xfrm>
            <a:prstGeom prst="rect">
              <a:avLst/>
            </a:prstGeom>
            <a:noFill/>
          </p:spPr>
          <p:txBody>
            <a:bodyPr wrap="none" rtlCol="0" anchor="ctr">
              <a:spAutoFit/>
            </a:bodyPr>
            <a:lstStyle/>
            <a:p>
              <a:r>
                <a:rPr lang="zh-CN" altLang="en-US"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特瑞普利单抗</a:t>
              </a:r>
              <a:r>
                <a:rPr lang="en-US" altLang="zh-CN"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a:t>
              </a:r>
              <a:r>
                <a:rPr lang="zh-CN" altLang="en-US"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化疗</a:t>
              </a:r>
              <a:r>
                <a:rPr lang="en-US" altLang="zh-CN"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 (n=108)</a:t>
              </a:r>
              <a:endParaRPr lang="en-US" altLang="zh-CN"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12" name="TextBox 12"/>
            <p:cNvSpPr txBox="1"/>
            <p:nvPr/>
          </p:nvSpPr>
          <p:spPr>
            <a:xfrm>
              <a:off x="1125159" y="5677276"/>
              <a:ext cx="3786614" cy="276999"/>
            </a:xfrm>
            <a:prstGeom prst="rect">
              <a:avLst/>
            </a:prstGeom>
            <a:solidFill>
              <a:srgbClr val="005696"/>
            </a:solidFill>
            <a:ln>
              <a:solidFill>
                <a:srgbClr val="225E7F"/>
              </a:solidFill>
            </a:ln>
          </p:spPr>
          <p:txBody>
            <a:bodyPr wrap="none">
              <a:spAutoFit/>
            </a:bodyPr>
            <a:lstStyle>
              <a:defPPr>
                <a:defRPr lang="zh-CN"/>
              </a:defPPr>
              <a:lvl1pPr>
                <a:spcAft>
                  <a:spcPts val="600"/>
                </a:spcAft>
                <a:defRPr sz="1200">
                  <a:solidFill>
                    <a:schemeClr val="bg1"/>
                  </a:solidFill>
                  <a:ea typeface="微软雅黑" panose="020B0503020204020204" charset="-122"/>
                  <a:cs typeface="Times New Roman" panose="02020603050405020304" pitchFamily="18" charset="0"/>
                </a:defRPr>
              </a:lvl1pPr>
            </a:lstStyle>
            <a:p>
              <a:r>
                <a:rPr lang="en-US" dirty="0">
                  <a:sym typeface="Arial" panose="020B0604020202020204" pitchFamily="34" charset="0"/>
                </a:rPr>
                <a:t> mPFS 8.9 vs 6.4 </a:t>
              </a:r>
              <a:r>
                <a:rPr lang="zh-CN" altLang="en-US" dirty="0">
                  <a:sym typeface="Arial" panose="020B0604020202020204" pitchFamily="34" charset="0"/>
                </a:rPr>
                <a:t>个月</a:t>
              </a:r>
              <a:r>
                <a:rPr lang="en-US" dirty="0">
                  <a:sym typeface="Arial" panose="020B0604020202020204" pitchFamily="34" charset="0"/>
                </a:rPr>
                <a:t>, </a:t>
              </a:r>
              <a:r>
                <a:rPr lang="en-US" b="1" dirty="0">
                  <a:solidFill>
                    <a:srgbClr val="FFFF00"/>
                  </a:solidFill>
                  <a:sym typeface="Arial" panose="020B0604020202020204" pitchFamily="34" charset="0"/>
                </a:rPr>
                <a:t>HR=0.52 </a:t>
              </a:r>
              <a:r>
                <a:rPr lang="en-US" dirty="0">
                  <a:sym typeface="Arial" panose="020B0604020202020204" pitchFamily="34" charset="0"/>
                </a:rPr>
                <a:t>(95%CI 0.39-0.69)</a:t>
              </a:r>
              <a:endParaRPr lang="en-US" dirty="0">
                <a:sym typeface="Arial" panose="020B0604020202020204" pitchFamily="34" charset="0"/>
              </a:endParaRPr>
            </a:p>
          </p:txBody>
        </p:sp>
        <p:sp>
          <p:nvSpPr>
            <p:cNvPr id="13" name="矩形 7"/>
            <p:cNvSpPr/>
            <p:nvPr/>
          </p:nvSpPr>
          <p:spPr>
            <a:xfrm rot="16200000">
              <a:off x="646853" y="3309912"/>
              <a:ext cx="766557" cy="276999"/>
            </a:xfrm>
            <a:prstGeom prst="rect">
              <a:avLst/>
            </a:prstGeom>
          </p:spPr>
          <p:txBody>
            <a:bodyPr wrap="none">
              <a:spAutoFit/>
            </a:bodyPr>
            <a:lstStyle/>
            <a:p>
              <a:pPr algn="ctr"/>
              <a:r>
                <a:rPr lang="en-US" altLang="zh-CN"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PFS (%)</a:t>
              </a:r>
              <a:endParaRPr lang="en-US" altLang="zh-CN"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14" name="矩形 7"/>
            <p:cNvSpPr/>
            <p:nvPr/>
          </p:nvSpPr>
          <p:spPr>
            <a:xfrm rot="16200000">
              <a:off x="6420172" y="3258550"/>
              <a:ext cx="766555" cy="276999"/>
            </a:xfrm>
            <a:prstGeom prst="rect">
              <a:avLst/>
            </a:prstGeom>
          </p:spPr>
          <p:txBody>
            <a:bodyPr wrap="none">
              <a:spAutoFit/>
            </a:bodyPr>
            <a:lstStyle/>
            <a:p>
              <a:pPr algn="ctr"/>
              <a:r>
                <a:rPr lang="en-US" altLang="zh-CN"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PFS (%)</a:t>
              </a:r>
              <a:endParaRPr lang="en-US" altLang="zh-CN"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15" name="TextBox 18"/>
            <p:cNvSpPr txBox="1"/>
            <p:nvPr/>
          </p:nvSpPr>
          <p:spPr>
            <a:xfrm>
              <a:off x="3087295" y="4866054"/>
              <a:ext cx="338554" cy="276999"/>
            </a:xfrm>
            <a:prstGeom prst="rect">
              <a:avLst/>
            </a:prstGeom>
            <a:noFill/>
          </p:spPr>
          <p:txBody>
            <a:bodyPr wrap="none" rtlCol="0">
              <a:spAutoFit/>
            </a:bodyPr>
            <a:lstStyle/>
            <a:p>
              <a:r>
                <a:rPr lang="zh-CN" altLang="en-US"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月</a:t>
              </a:r>
              <a:endParaRPr lang="zh-CN" altLang="en-US"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16" name="Rectangle 19"/>
            <p:cNvSpPr/>
            <p:nvPr/>
          </p:nvSpPr>
          <p:spPr>
            <a:xfrm>
              <a:off x="271173" y="5008582"/>
              <a:ext cx="825867" cy="246221"/>
            </a:xfrm>
            <a:prstGeom prst="rect">
              <a:avLst/>
            </a:prstGeom>
          </p:spPr>
          <p:txBody>
            <a:bodyPr wrap="none">
              <a:spAutoFit/>
            </a:bodyPr>
            <a:lstStyle/>
            <a:p>
              <a:r>
                <a:rPr lang="zh-CN" altLang="en-US" sz="1000" b="1"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风险患者数</a:t>
              </a:r>
              <a:endParaRPr lang="en-US" sz="1000" dirty="0">
                <a:latin typeface="Arial" panose="020B0604020202020204" pitchFamily="34" charset="0"/>
                <a:ea typeface="微软雅黑" panose="020B0503020204020204" charset="-122"/>
                <a:sym typeface="Arial" panose="020B0604020202020204" pitchFamily="34" charset="0"/>
              </a:endParaRPr>
            </a:p>
          </p:txBody>
        </p:sp>
        <p:sp>
          <p:nvSpPr>
            <p:cNvPr id="17" name="TextBox 20"/>
            <p:cNvSpPr txBox="1"/>
            <p:nvPr/>
          </p:nvSpPr>
          <p:spPr>
            <a:xfrm>
              <a:off x="255487" y="5190239"/>
              <a:ext cx="5490009" cy="400110"/>
            </a:xfrm>
            <a:prstGeom prst="rect">
              <a:avLst/>
            </a:prstGeom>
            <a:noFill/>
          </p:spPr>
          <p:txBody>
            <a:bodyPr wrap="square" rtlCol="0">
              <a:spAutoFit/>
            </a:bodyPr>
            <a:lstStyle/>
            <a:p>
              <a:r>
                <a:rPr lang="zh-CN" altLang="en-US"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特瑞普利单抗</a:t>
              </a:r>
              <a:r>
                <a:rPr lang="en-US" altLang="zh-CN"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a:t>
              </a:r>
              <a:r>
                <a:rPr lang="zh-CN" altLang="en-US"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化疗</a:t>
              </a:r>
              <a:r>
                <a:rPr lang="en-US" altLang="zh-CN"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   201             116              66               24                 3                 0</a:t>
              </a:r>
              <a:endParaRPr lang="en-US" altLang="zh-CN"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a:p>
              <a:r>
                <a:rPr lang="zh-CN" altLang="en-US"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安慰剂</a:t>
              </a:r>
              <a:r>
                <a:rPr lang="en-US" altLang="zh-CN"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a:t>
              </a:r>
              <a:r>
                <a:rPr lang="zh-CN" altLang="en-US"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化疗</a:t>
              </a:r>
              <a:r>
                <a:rPr lang="en-US" altLang="zh-CN"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              103              45               18                2                  0                 0</a:t>
              </a:r>
              <a:endParaRPr lang="zh-CN" altLang="en-US"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cxnSp>
          <p:nvCxnSpPr>
            <p:cNvPr id="18" name="Straight Connector 21"/>
            <p:cNvCxnSpPr/>
            <p:nvPr/>
          </p:nvCxnSpPr>
          <p:spPr>
            <a:xfrm>
              <a:off x="3108513" y="2012071"/>
              <a:ext cx="0" cy="2651760"/>
            </a:xfrm>
            <a:prstGeom prst="line">
              <a:avLst/>
            </a:prstGeom>
            <a:ln w="19050">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19" name="TextBox 22"/>
            <p:cNvSpPr txBox="1"/>
            <p:nvPr/>
          </p:nvSpPr>
          <p:spPr>
            <a:xfrm>
              <a:off x="3088033" y="1951708"/>
              <a:ext cx="619080" cy="276999"/>
            </a:xfrm>
            <a:prstGeom prst="rect">
              <a:avLst/>
            </a:prstGeom>
            <a:noFill/>
          </p:spPr>
          <p:txBody>
            <a:bodyPr wrap="none">
              <a:spAutoFit/>
            </a:bodyPr>
            <a:lstStyle/>
            <a:p>
              <a:r>
                <a:rPr lang="en-US" altLang="zh-CN" sz="1200" dirty="0">
                  <a:solidFill>
                    <a:schemeClr val="accent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42.0%</a:t>
              </a:r>
              <a:endParaRPr lang="en-US" sz="1200" dirty="0">
                <a:solidFill>
                  <a:schemeClr val="accent1"/>
                </a:solidFill>
                <a:latin typeface="Arial" panose="020B0604020202020204" pitchFamily="34" charset="0"/>
                <a:ea typeface="微软雅黑" panose="020B0503020204020204" charset="-122"/>
                <a:sym typeface="Arial" panose="020B0604020202020204" pitchFamily="34" charset="0"/>
              </a:endParaRPr>
            </a:p>
          </p:txBody>
        </p:sp>
        <p:sp>
          <p:nvSpPr>
            <p:cNvPr id="20" name="TextBox 23"/>
            <p:cNvSpPr txBox="1"/>
            <p:nvPr/>
          </p:nvSpPr>
          <p:spPr>
            <a:xfrm>
              <a:off x="3085746" y="2213944"/>
              <a:ext cx="619080" cy="276999"/>
            </a:xfrm>
            <a:prstGeom prst="rect">
              <a:avLst/>
            </a:prstGeom>
            <a:noFill/>
          </p:spPr>
          <p:txBody>
            <a:bodyPr wrap="none">
              <a:spAutoFit/>
            </a:bodyPr>
            <a:lstStyle/>
            <a:p>
              <a:r>
                <a:rPr lang="en-US" altLang="zh-CN" sz="1200" dirty="0">
                  <a:solidFill>
                    <a:srgbClr val="4EA74F"/>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20.7%</a:t>
              </a:r>
              <a:endParaRPr lang="en-US" sz="1200" dirty="0">
                <a:solidFill>
                  <a:srgbClr val="4EA74F"/>
                </a:solidFill>
                <a:latin typeface="Arial" panose="020B0604020202020204" pitchFamily="34" charset="0"/>
                <a:ea typeface="微软雅黑" panose="020B0503020204020204" charset="-122"/>
                <a:sym typeface="Arial" panose="020B0604020202020204" pitchFamily="34" charset="0"/>
              </a:endParaRPr>
            </a:p>
          </p:txBody>
        </p:sp>
        <p:sp>
          <p:nvSpPr>
            <p:cNvPr id="21" name="Rectangle 25"/>
            <p:cNvSpPr/>
            <p:nvPr/>
          </p:nvSpPr>
          <p:spPr>
            <a:xfrm>
              <a:off x="6098576" y="4999738"/>
              <a:ext cx="825867" cy="246221"/>
            </a:xfrm>
            <a:prstGeom prst="rect">
              <a:avLst/>
            </a:prstGeom>
          </p:spPr>
          <p:txBody>
            <a:bodyPr wrap="none">
              <a:spAutoFit/>
            </a:bodyPr>
            <a:lstStyle/>
            <a:p>
              <a:r>
                <a:rPr lang="zh-CN" altLang="en-US" sz="1000" b="1"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风险患者数</a:t>
              </a:r>
              <a:endParaRPr lang="en-US" sz="1000" dirty="0">
                <a:latin typeface="Arial" panose="020B0604020202020204" pitchFamily="34" charset="0"/>
                <a:ea typeface="微软雅黑" panose="020B0503020204020204" charset="-122"/>
                <a:sym typeface="Arial" panose="020B0604020202020204" pitchFamily="34" charset="0"/>
              </a:endParaRPr>
            </a:p>
          </p:txBody>
        </p:sp>
        <p:sp>
          <p:nvSpPr>
            <p:cNvPr id="22" name="TextBox 26"/>
            <p:cNvSpPr txBox="1"/>
            <p:nvPr/>
          </p:nvSpPr>
          <p:spPr>
            <a:xfrm>
              <a:off x="6082890" y="5181395"/>
              <a:ext cx="5692797" cy="400110"/>
            </a:xfrm>
            <a:prstGeom prst="rect">
              <a:avLst/>
            </a:prstGeom>
            <a:noFill/>
          </p:spPr>
          <p:txBody>
            <a:bodyPr wrap="square" rtlCol="0">
              <a:spAutoFit/>
            </a:bodyPr>
            <a:lstStyle/>
            <a:p>
              <a:r>
                <a:rPr lang="zh-CN" altLang="en-US"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特瑞普利单抗</a:t>
              </a:r>
              <a:r>
                <a:rPr lang="en-US" altLang="zh-CN"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a:t>
              </a:r>
              <a:r>
                <a:rPr lang="zh-CN" altLang="en-US"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化疗</a:t>
              </a:r>
              <a:r>
                <a:rPr lang="en-US" altLang="zh-CN"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 108              59               24               13                2                 0</a:t>
              </a:r>
              <a:endParaRPr lang="en-US" altLang="zh-CN"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a:p>
              <a:r>
                <a:rPr lang="zh-CN" altLang="en-US"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安慰剂</a:t>
              </a:r>
              <a:r>
                <a:rPr lang="en-US" altLang="zh-CN"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a:t>
              </a:r>
              <a:r>
                <a:rPr lang="zh-CN" altLang="en-US"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化疗</a:t>
              </a:r>
              <a:r>
                <a:rPr lang="en-US" altLang="zh-CN"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              53               16                5                 2                 0                 0</a:t>
              </a:r>
              <a:endParaRPr lang="zh-CN" altLang="en-US"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cxnSp>
          <p:nvCxnSpPr>
            <p:cNvPr id="23" name="Straight Connector 27"/>
            <p:cNvCxnSpPr/>
            <p:nvPr/>
          </p:nvCxnSpPr>
          <p:spPr>
            <a:xfrm>
              <a:off x="8843254" y="2003227"/>
              <a:ext cx="0" cy="2651760"/>
            </a:xfrm>
            <a:prstGeom prst="line">
              <a:avLst/>
            </a:prstGeom>
            <a:ln w="19050">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24" name="TextBox 28"/>
            <p:cNvSpPr txBox="1"/>
            <p:nvPr/>
          </p:nvSpPr>
          <p:spPr>
            <a:xfrm>
              <a:off x="8813249" y="1951708"/>
              <a:ext cx="619080" cy="276999"/>
            </a:xfrm>
            <a:prstGeom prst="rect">
              <a:avLst/>
            </a:prstGeom>
            <a:noFill/>
          </p:spPr>
          <p:txBody>
            <a:bodyPr wrap="none">
              <a:spAutoFit/>
            </a:bodyPr>
            <a:lstStyle/>
            <a:p>
              <a:r>
                <a:rPr lang="en-US" altLang="zh-CN" sz="1200" dirty="0">
                  <a:solidFill>
                    <a:schemeClr val="accent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26.9%</a:t>
              </a:r>
              <a:endParaRPr lang="en-US" sz="1200" dirty="0">
                <a:solidFill>
                  <a:schemeClr val="accent1"/>
                </a:solidFill>
                <a:latin typeface="Arial" panose="020B0604020202020204" pitchFamily="34" charset="0"/>
                <a:ea typeface="微软雅黑" panose="020B0503020204020204" charset="-122"/>
                <a:sym typeface="Arial" panose="020B0604020202020204" pitchFamily="34" charset="0"/>
              </a:endParaRPr>
            </a:p>
          </p:txBody>
        </p:sp>
        <p:sp>
          <p:nvSpPr>
            <p:cNvPr id="25" name="TextBox 29"/>
            <p:cNvSpPr txBox="1"/>
            <p:nvPr/>
          </p:nvSpPr>
          <p:spPr>
            <a:xfrm>
              <a:off x="8810962" y="2213944"/>
              <a:ext cx="619080" cy="276999"/>
            </a:xfrm>
            <a:prstGeom prst="rect">
              <a:avLst/>
            </a:prstGeom>
            <a:noFill/>
          </p:spPr>
          <p:txBody>
            <a:bodyPr wrap="none">
              <a:spAutoFit/>
            </a:bodyPr>
            <a:lstStyle/>
            <a:p>
              <a:r>
                <a:rPr lang="en-US" altLang="zh-CN" sz="1200" dirty="0">
                  <a:solidFill>
                    <a:srgbClr val="4EA74F"/>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10.6%</a:t>
              </a:r>
              <a:endParaRPr lang="en-US" sz="1200" dirty="0">
                <a:solidFill>
                  <a:srgbClr val="4EA74F"/>
                </a:solidFill>
                <a:latin typeface="Arial" panose="020B0604020202020204" pitchFamily="34" charset="0"/>
                <a:ea typeface="微软雅黑" panose="020B0503020204020204" charset="-122"/>
                <a:sym typeface="Arial" panose="020B0604020202020204" pitchFamily="34" charset="0"/>
              </a:endParaRPr>
            </a:p>
          </p:txBody>
        </p:sp>
        <p:grpSp>
          <p:nvGrpSpPr>
            <p:cNvPr id="26" name="组合 25"/>
            <p:cNvGrpSpPr/>
            <p:nvPr/>
          </p:nvGrpSpPr>
          <p:grpSpPr>
            <a:xfrm>
              <a:off x="1260614" y="1921125"/>
              <a:ext cx="4029815" cy="3015380"/>
              <a:chOff x="1065310" y="1639420"/>
              <a:chExt cx="5646812" cy="3465215"/>
            </a:xfrm>
          </p:grpSpPr>
          <p:cxnSp>
            <p:nvCxnSpPr>
              <p:cNvPr id="72" name="直接连接符 40"/>
              <p:cNvCxnSpPr/>
              <p:nvPr/>
            </p:nvCxnSpPr>
            <p:spPr>
              <a:xfrm>
                <a:off x="1770318" y="1685925"/>
                <a:ext cx="0" cy="314325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直接连接符 41"/>
              <p:cNvCxnSpPr/>
              <p:nvPr/>
            </p:nvCxnSpPr>
            <p:spPr>
              <a:xfrm>
                <a:off x="1694180" y="4742496"/>
                <a:ext cx="489712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直接连接符 42"/>
              <p:cNvCxnSpPr/>
              <p:nvPr/>
            </p:nvCxnSpPr>
            <p:spPr>
              <a:xfrm>
                <a:off x="1694180" y="4447789"/>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直接连接符 43"/>
              <p:cNvCxnSpPr/>
              <p:nvPr/>
            </p:nvCxnSpPr>
            <p:spPr>
              <a:xfrm>
                <a:off x="1694180" y="4153086"/>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直接连接符 44"/>
              <p:cNvCxnSpPr/>
              <p:nvPr/>
            </p:nvCxnSpPr>
            <p:spPr>
              <a:xfrm>
                <a:off x="1694180" y="3858383"/>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直接连接符 45"/>
              <p:cNvCxnSpPr/>
              <p:nvPr/>
            </p:nvCxnSpPr>
            <p:spPr>
              <a:xfrm>
                <a:off x="1694180" y="3563680"/>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直接连接符 46"/>
              <p:cNvCxnSpPr/>
              <p:nvPr/>
            </p:nvCxnSpPr>
            <p:spPr>
              <a:xfrm>
                <a:off x="1694180" y="3268977"/>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直接连接符 47"/>
              <p:cNvCxnSpPr/>
              <p:nvPr/>
            </p:nvCxnSpPr>
            <p:spPr>
              <a:xfrm>
                <a:off x="1694180" y="2974274"/>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直接连接符 48"/>
              <p:cNvCxnSpPr/>
              <p:nvPr/>
            </p:nvCxnSpPr>
            <p:spPr>
              <a:xfrm>
                <a:off x="1694180" y="2679571"/>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直接连接符 49"/>
              <p:cNvCxnSpPr/>
              <p:nvPr/>
            </p:nvCxnSpPr>
            <p:spPr>
              <a:xfrm>
                <a:off x="1694180" y="2384868"/>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直接连接符 50"/>
              <p:cNvCxnSpPr/>
              <p:nvPr/>
            </p:nvCxnSpPr>
            <p:spPr>
              <a:xfrm>
                <a:off x="1694180" y="2090165"/>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直接连接符 51"/>
              <p:cNvCxnSpPr/>
              <p:nvPr/>
            </p:nvCxnSpPr>
            <p:spPr>
              <a:xfrm>
                <a:off x="1694180" y="1795462"/>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4" name="文本框 83"/>
              <p:cNvSpPr txBox="1"/>
              <p:nvPr/>
            </p:nvSpPr>
            <p:spPr>
              <a:xfrm>
                <a:off x="1065310" y="1639420"/>
                <a:ext cx="615915" cy="318322"/>
              </a:xfrm>
              <a:prstGeom prst="rect">
                <a:avLst/>
              </a:prstGeom>
              <a:noFill/>
              <a:ln>
                <a:noFill/>
              </a:ln>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100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85" name="文本框 84"/>
              <p:cNvSpPr txBox="1"/>
              <p:nvPr/>
            </p:nvSpPr>
            <p:spPr>
              <a:xfrm>
                <a:off x="1184361" y="1934166"/>
                <a:ext cx="496864" cy="318322"/>
              </a:xfrm>
              <a:prstGeom prst="rect">
                <a:avLst/>
              </a:prstGeom>
              <a:noFill/>
              <a:ln>
                <a:noFill/>
              </a:ln>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90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86" name="文本框 85"/>
              <p:cNvSpPr txBox="1"/>
              <p:nvPr/>
            </p:nvSpPr>
            <p:spPr>
              <a:xfrm>
                <a:off x="1184361" y="2228913"/>
                <a:ext cx="496864" cy="318322"/>
              </a:xfrm>
              <a:prstGeom prst="rect">
                <a:avLst/>
              </a:prstGeom>
              <a:noFill/>
              <a:ln>
                <a:noFill/>
              </a:ln>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80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87" name="文本框 86"/>
              <p:cNvSpPr txBox="1"/>
              <p:nvPr/>
            </p:nvSpPr>
            <p:spPr>
              <a:xfrm>
                <a:off x="1184361" y="2523659"/>
                <a:ext cx="496864" cy="318322"/>
              </a:xfrm>
              <a:prstGeom prst="rect">
                <a:avLst/>
              </a:prstGeom>
              <a:noFill/>
              <a:ln>
                <a:noFill/>
              </a:ln>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70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88" name="文本框 87"/>
              <p:cNvSpPr txBox="1"/>
              <p:nvPr/>
            </p:nvSpPr>
            <p:spPr>
              <a:xfrm>
                <a:off x="1184361" y="2818404"/>
                <a:ext cx="496864" cy="318322"/>
              </a:xfrm>
              <a:prstGeom prst="rect">
                <a:avLst/>
              </a:prstGeom>
              <a:noFill/>
              <a:ln>
                <a:noFill/>
              </a:ln>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60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89" name="文本框 88"/>
              <p:cNvSpPr txBox="1"/>
              <p:nvPr/>
            </p:nvSpPr>
            <p:spPr>
              <a:xfrm>
                <a:off x="1184361" y="3113152"/>
                <a:ext cx="496864" cy="318322"/>
              </a:xfrm>
              <a:prstGeom prst="rect">
                <a:avLst/>
              </a:prstGeom>
              <a:noFill/>
              <a:ln>
                <a:noFill/>
              </a:ln>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50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90" name="文本框 89"/>
              <p:cNvSpPr txBox="1"/>
              <p:nvPr/>
            </p:nvSpPr>
            <p:spPr>
              <a:xfrm>
                <a:off x="1184361" y="3407897"/>
                <a:ext cx="496864" cy="318322"/>
              </a:xfrm>
              <a:prstGeom prst="rect">
                <a:avLst/>
              </a:prstGeom>
              <a:noFill/>
              <a:ln>
                <a:noFill/>
              </a:ln>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40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91" name="文本框 90"/>
              <p:cNvSpPr txBox="1"/>
              <p:nvPr/>
            </p:nvSpPr>
            <p:spPr>
              <a:xfrm>
                <a:off x="1184361" y="3702643"/>
                <a:ext cx="496864" cy="318322"/>
              </a:xfrm>
              <a:prstGeom prst="rect">
                <a:avLst/>
              </a:prstGeom>
              <a:noFill/>
              <a:ln>
                <a:noFill/>
              </a:ln>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30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92" name="文本框 91"/>
              <p:cNvSpPr txBox="1"/>
              <p:nvPr/>
            </p:nvSpPr>
            <p:spPr>
              <a:xfrm>
                <a:off x="1184361" y="3997389"/>
                <a:ext cx="496864" cy="318322"/>
              </a:xfrm>
              <a:prstGeom prst="rect">
                <a:avLst/>
              </a:prstGeom>
              <a:noFill/>
              <a:ln>
                <a:noFill/>
              </a:ln>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20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93" name="文本框 92"/>
              <p:cNvSpPr txBox="1"/>
              <p:nvPr/>
            </p:nvSpPr>
            <p:spPr>
              <a:xfrm>
                <a:off x="1184361" y="4292131"/>
                <a:ext cx="496864" cy="318322"/>
              </a:xfrm>
              <a:prstGeom prst="rect">
                <a:avLst/>
              </a:prstGeom>
              <a:noFill/>
              <a:ln>
                <a:noFill/>
              </a:ln>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10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94" name="文本框 93"/>
              <p:cNvSpPr txBox="1"/>
              <p:nvPr/>
            </p:nvSpPr>
            <p:spPr>
              <a:xfrm>
                <a:off x="1303409" y="4584763"/>
                <a:ext cx="377816" cy="318322"/>
              </a:xfrm>
              <a:prstGeom prst="rect">
                <a:avLst/>
              </a:prstGeom>
              <a:noFill/>
              <a:ln>
                <a:noFill/>
              </a:ln>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95" name="文本框 94"/>
              <p:cNvSpPr txBox="1"/>
              <p:nvPr/>
            </p:nvSpPr>
            <p:spPr>
              <a:xfrm>
                <a:off x="1598822" y="4786312"/>
                <a:ext cx="377816" cy="318322"/>
              </a:xfrm>
              <a:prstGeom prst="rect">
                <a:avLst/>
              </a:prstGeom>
              <a:noFill/>
              <a:ln>
                <a:noFill/>
              </a:ln>
            </p:spPr>
            <p:txBody>
              <a:bodyPr wrap="none" rtlCol="0" anchor="ctr">
                <a:spAutoFit/>
              </a:bodyPr>
              <a:lstStyle/>
              <a:p>
                <a:pPr algn="ctr"/>
                <a:r>
                  <a:rPr lang="en-US" altLang="zh-CN" sz="1200" dirty="0">
                    <a:latin typeface="Arial" panose="020B0604020202020204" pitchFamily="34" charset="0"/>
                    <a:ea typeface="微软雅黑" panose="020B0503020204020204" charset="-122"/>
                    <a:sym typeface="Arial" panose="020B0604020202020204" pitchFamily="34" charset="0"/>
                  </a:rPr>
                  <a:t>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96" name="文本框 95"/>
              <p:cNvSpPr txBox="1"/>
              <p:nvPr/>
            </p:nvSpPr>
            <p:spPr>
              <a:xfrm>
                <a:off x="2537511" y="4786313"/>
                <a:ext cx="377816" cy="318322"/>
              </a:xfrm>
              <a:prstGeom prst="rect">
                <a:avLst/>
              </a:prstGeom>
              <a:noFill/>
              <a:ln>
                <a:noFill/>
              </a:ln>
            </p:spPr>
            <p:txBody>
              <a:bodyPr wrap="none" rtlCol="0" anchor="ctr">
                <a:spAutoFit/>
              </a:bodyPr>
              <a:lstStyle/>
              <a:p>
                <a:pPr algn="ctr"/>
                <a:r>
                  <a:rPr lang="en-US" altLang="zh-CN" sz="1200" dirty="0">
                    <a:latin typeface="Arial" panose="020B0604020202020204" pitchFamily="34" charset="0"/>
                    <a:ea typeface="微软雅黑" panose="020B0503020204020204" charset="-122"/>
                    <a:sym typeface="Arial" panose="020B0604020202020204" pitchFamily="34" charset="0"/>
                  </a:rPr>
                  <a:t>6</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97" name="文本框 96"/>
              <p:cNvSpPr txBox="1"/>
              <p:nvPr/>
            </p:nvSpPr>
            <p:spPr>
              <a:xfrm>
                <a:off x="3416673" y="4786313"/>
                <a:ext cx="496865" cy="318322"/>
              </a:xfrm>
              <a:prstGeom prst="rect">
                <a:avLst/>
              </a:prstGeom>
              <a:noFill/>
              <a:ln>
                <a:noFill/>
              </a:ln>
            </p:spPr>
            <p:txBody>
              <a:bodyPr wrap="none" rtlCol="0" anchor="ctr">
                <a:spAutoFit/>
              </a:bodyPr>
              <a:lstStyle/>
              <a:p>
                <a:pPr algn="ctr"/>
                <a:r>
                  <a:rPr lang="en-US" altLang="zh-CN" sz="1200" dirty="0">
                    <a:latin typeface="Arial" panose="020B0604020202020204" pitchFamily="34" charset="0"/>
                    <a:ea typeface="微软雅黑" panose="020B0503020204020204" charset="-122"/>
                    <a:sym typeface="Arial" panose="020B0604020202020204" pitchFamily="34" charset="0"/>
                  </a:rPr>
                  <a:t>12</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98" name="文本框 97"/>
              <p:cNvSpPr txBox="1"/>
              <p:nvPr/>
            </p:nvSpPr>
            <p:spPr>
              <a:xfrm>
                <a:off x="4337879" y="4786313"/>
                <a:ext cx="496865" cy="318322"/>
              </a:xfrm>
              <a:prstGeom prst="rect">
                <a:avLst/>
              </a:prstGeom>
              <a:noFill/>
              <a:ln>
                <a:noFill/>
              </a:ln>
            </p:spPr>
            <p:txBody>
              <a:bodyPr wrap="none" rtlCol="0" anchor="ctr">
                <a:spAutoFit/>
              </a:bodyPr>
              <a:lstStyle/>
              <a:p>
                <a:pPr algn="ctr"/>
                <a:r>
                  <a:rPr lang="en-US" altLang="zh-CN" sz="1200" dirty="0">
                    <a:latin typeface="Arial" panose="020B0604020202020204" pitchFamily="34" charset="0"/>
                    <a:ea typeface="微软雅黑" panose="020B0503020204020204" charset="-122"/>
                    <a:sym typeface="Arial" panose="020B0604020202020204" pitchFamily="34" charset="0"/>
                  </a:rPr>
                  <a:t>18</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99" name="文本框 98"/>
              <p:cNvSpPr txBox="1"/>
              <p:nvPr/>
            </p:nvSpPr>
            <p:spPr>
              <a:xfrm>
                <a:off x="5276568" y="4786313"/>
                <a:ext cx="496865" cy="318322"/>
              </a:xfrm>
              <a:prstGeom prst="rect">
                <a:avLst/>
              </a:prstGeom>
              <a:noFill/>
              <a:ln>
                <a:noFill/>
              </a:ln>
            </p:spPr>
            <p:txBody>
              <a:bodyPr wrap="none" rtlCol="0" anchor="ctr">
                <a:spAutoFit/>
              </a:bodyPr>
              <a:lstStyle/>
              <a:p>
                <a:pPr algn="ctr"/>
                <a:r>
                  <a:rPr lang="en-US" altLang="zh-CN" sz="1200" dirty="0">
                    <a:latin typeface="Arial" panose="020B0604020202020204" pitchFamily="34" charset="0"/>
                    <a:ea typeface="微软雅黑" panose="020B0503020204020204" charset="-122"/>
                    <a:sym typeface="Arial" panose="020B0604020202020204" pitchFamily="34" charset="0"/>
                  </a:rPr>
                  <a:t>24</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100" name="文本框 99"/>
              <p:cNvSpPr txBox="1"/>
              <p:nvPr/>
            </p:nvSpPr>
            <p:spPr>
              <a:xfrm>
                <a:off x="6215257" y="4786313"/>
                <a:ext cx="496865" cy="318322"/>
              </a:xfrm>
              <a:prstGeom prst="rect">
                <a:avLst/>
              </a:prstGeom>
              <a:noFill/>
              <a:ln>
                <a:noFill/>
              </a:ln>
            </p:spPr>
            <p:txBody>
              <a:bodyPr wrap="none" rtlCol="0" anchor="ctr">
                <a:spAutoFit/>
              </a:bodyPr>
              <a:lstStyle/>
              <a:p>
                <a:pPr algn="ctr"/>
                <a:r>
                  <a:rPr lang="en-US" altLang="zh-CN" sz="1200" dirty="0">
                    <a:latin typeface="Arial" panose="020B0604020202020204" pitchFamily="34" charset="0"/>
                    <a:ea typeface="微软雅黑" panose="020B0503020204020204" charset="-122"/>
                    <a:sym typeface="Arial" panose="020B0604020202020204" pitchFamily="34" charset="0"/>
                  </a:rPr>
                  <a:t>30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cxnSp>
            <p:nvCxnSpPr>
              <p:cNvPr id="101" name="直接连接符 69"/>
              <p:cNvCxnSpPr/>
              <p:nvPr/>
            </p:nvCxnSpPr>
            <p:spPr>
              <a:xfrm>
                <a:off x="2708848" y="4749800"/>
                <a:ext cx="0" cy="793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直接连接符 70"/>
              <p:cNvCxnSpPr/>
              <p:nvPr/>
            </p:nvCxnSpPr>
            <p:spPr>
              <a:xfrm>
                <a:off x="3647378" y="4749800"/>
                <a:ext cx="0" cy="793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直接连接符 71"/>
              <p:cNvCxnSpPr/>
              <p:nvPr/>
            </p:nvCxnSpPr>
            <p:spPr>
              <a:xfrm>
                <a:off x="4585908" y="4749800"/>
                <a:ext cx="0" cy="793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直接连接符 72"/>
              <p:cNvCxnSpPr/>
              <p:nvPr/>
            </p:nvCxnSpPr>
            <p:spPr>
              <a:xfrm>
                <a:off x="5524438" y="4749800"/>
                <a:ext cx="0" cy="793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直接连接符 73"/>
              <p:cNvCxnSpPr/>
              <p:nvPr/>
            </p:nvCxnSpPr>
            <p:spPr>
              <a:xfrm>
                <a:off x="6462970" y="4749800"/>
                <a:ext cx="0" cy="793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a:off x="6991214" y="1898265"/>
              <a:ext cx="4029815" cy="3015380"/>
              <a:chOff x="1065310" y="1639420"/>
              <a:chExt cx="5646812" cy="3465215"/>
            </a:xfrm>
          </p:grpSpPr>
          <p:cxnSp>
            <p:nvCxnSpPr>
              <p:cNvPr id="38" name="直接连接符 75"/>
              <p:cNvCxnSpPr/>
              <p:nvPr/>
            </p:nvCxnSpPr>
            <p:spPr>
              <a:xfrm>
                <a:off x="1770318" y="1685925"/>
                <a:ext cx="0" cy="314325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直接连接符 76"/>
              <p:cNvCxnSpPr/>
              <p:nvPr/>
            </p:nvCxnSpPr>
            <p:spPr>
              <a:xfrm>
                <a:off x="1694180" y="4742496"/>
                <a:ext cx="489712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直接连接符 77"/>
              <p:cNvCxnSpPr/>
              <p:nvPr/>
            </p:nvCxnSpPr>
            <p:spPr>
              <a:xfrm>
                <a:off x="1694180" y="4447789"/>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直接连接符 78"/>
              <p:cNvCxnSpPr/>
              <p:nvPr/>
            </p:nvCxnSpPr>
            <p:spPr>
              <a:xfrm>
                <a:off x="1694180" y="4153086"/>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直接连接符 79"/>
              <p:cNvCxnSpPr/>
              <p:nvPr/>
            </p:nvCxnSpPr>
            <p:spPr>
              <a:xfrm>
                <a:off x="1694180" y="3858383"/>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直接连接符 80"/>
              <p:cNvCxnSpPr/>
              <p:nvPr/>
            </p:nvCxnSpPr>
            <p:spPr>
              <a:xfrm>
                <a:off x="1694180" y="3563680"/>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直接连接符 81"/>
              <p:cNvCxnSpPr/>
              <p:nvPr/>
            </p:nvCxnSpPr>
            <p:spPr>
              <a:xfrm>
                <a:off x="1694180" y="3268977"/>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直接连接符 82"/>
              <p:cNvCxnSpPr/>
              <p:nvPr/>
            </p:nvCxnSpPr>
            <p:spPr>
              <a:xfrm>
                <a:off x="1694180" y="2974274"/>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直接连接符 83"/>
              <p:cNvCxnSpPr/>
              <p:nvPr/>
            </p:nvCxnSpPr>
            <p:spPr>
              <a:xfrm>
                <a:off x="1694180" y="2679571"/>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直接连接符 84"/>
              <p:cNvCxnSpPr/>
              <p:nvPr/>
            </p:nvCxnSpPr>
            <p:spPr>
              <a:xfrm>
                <a:off x="1694180" y="2384868"/>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直接连接符 85"/>
              <p:cNvCxnSpPr/>
              <p:nvPr/>
            </p:nvCxnSpPr>
            <p:spPr>
              <a:xfrm>
                <a:off x="1694180" y="2090165"/>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直接连接符 86"/>
              <p:cNvCxnSpPr/>
              <p:nvPr/>
            </p:nvCxnSpPr>
            <p:spPr>
              <a:xfrm>
                <a:off x="1694180" y="1795462"/>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文本框 49"/>
              <p:cNvSpPr txBox="1"/>
              <p:nvPr/>
            </p:nvSpPr>
            <p:spPr>
              <a:xfrm>
                <a:off x="1065310" y="1639420"/>
                <a:ext cx="615915" cy="318322"/>
              </a:xfrm>
              <a:prstGeom prst="rect">
                <a:avLst/>
              </a:prstGeom>
              <a:noFill/>
              <a:ln>
                <a:noFill/>
              </a:ln>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100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51" name="文本框 50"/>
              <p:cNvSpPr txBox="1"/>
              <p:nvPr/>
            </p:nvSpPr>
            <p:spPr>
              <a:xfrm>
                <a:off x="1184361" y="1934166"/>
                <a:ext cx="496864" cy="318322"/>
              </a:xfrm>
              <a:prstGeom prst="rect">
                <a:avLst/>
              </a:prstGeom>
              <a:noFill/>
              <a:ln>
                <a:noFill/>
              </a:ln>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90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52" name="文本框 51"/>
              <p:cNvSpPr txBox="1"/>
              <p:nvPr/>
            </p:nvSpPr>
            <p:spPr>
              <a:xfrm>
                <a:off x="1184361" y="2228913"/>
                <a:ext cx="496864" cy="318322"/>
              </a:xfrm>
              <a:prstGeom prst="rect">
                <a:avLst/>
              </a:prstGeom>
              <a:noFill/>
              <a:ln>
                <a:noFill/>
              </a:ln>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80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53" name="文本框 52"/>
              <p:cNvSpPr txBox="1"/>
              <p:nvPr/>
            </p:nvSpPr>
            <p:spPr>
              <a:xfrm>
                <a:off x="1184361" y="2523659"/>
                <a:ext cx="496864" cy="318322"/>
              </a:xfrm>
              <a:prstGeom prst="rect">
                <a:avLst/>
              </a:prstGeom>
              <a:noFill/>
              <a:ln>
                <a:noFill/>
              </a:ln>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70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54" name="文本框 53"/>
              <p:cNvSpPr txBox="1"/>
              <p:nvPr/>
            </p:nvSpPr>
            <p:spPr>
              <a:xfrm>
                <a:off x="1184361" y="2818404"/>
                <a:ext cx="496864" cy="318322"/>
              </a:xfrm>
              <a:prstGeom prst="rect">
                <a:avLst/>
              </a:prstGeom>
              <a:noFill/>
              <a:ln>
                <a:noFill/>
              </a:ln>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60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55" name="文本框 54"/>
              <p:cNvSpPr txBox="1"/>
              <p:nvPr/>
            </p:nvSpPr>
            <p:spPr>
              <a:xfrm>
                <a:off x="1184361" y="3113152"/>
                <a:ext cx="496864" cy="318322"/>
              </a:xfrm>
              <a:prstGeom prst="rect">
                <a:avLst/>
              </a:prstGeom>
              <a:noFill/>
              <a:ln>
                <a:noFill/>
              </a:ln>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50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56" name="文本框 55"/>
              <p:cNvSpPr txBox="1"/>
              <p:nvPr/>
            </p:nvSpPr>
            <p:spPr>
              <a:xfrm>
                <a:off x="1184361" y="3407897"/>
                <a:ext cx="496864" cy="318322"/>
              </a:xfrm>
              <a:prstGeom prst="rect">
                <a:avLst/>
              </a:prstGeom>
              <a:noFill/>
              <a:ln>
                <a:noFill/>
              </a:ln>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40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57" name="文本框 56"/>
              <p:cNvSpPr txBox="1"/>
              <p:nvPr/>
            </p:nvSpPr>
            <p:spPr>
              <a:xfrm>
                <a:off x="1184361" y="3702643"/>
                <a:ext cx="496864" cy="318322"/>
              </a:xfrm>
              <a:prstGeom prst="rect">
                <a:avLst/>
              </a:prstGeom>
              <a:noFill/>
              <a:ln>
                <a:noFill/>
              </a:ln>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30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58" name="文本框 57"/>
              <p:cNvSpPr txBox="1"/>
              <p:nvPr/>
            </p:nvSpPr>
            <p:spPr>
              <a:xfrm>
                <a:off x="1184361" y="3997389"/>
                <a:ext cx="496864" cy="318322"/>
              </a:xfrm>
              <a:prstGeom prst="rect">
                <a:avLst/>
              </a:prstGeom>
              <a:noFill/>
              <a:ln>
                <a:noFill/>
              </a:ln>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20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59" name="文本框 58"/>
              <p:cNvSpPr txBox="1"/>
              <p:nvPr/>
            </p:nvSpPr>
            <p:spPr>
              <a:xfrm>
                <a:off x="1184361" y="4292131"/>
                <a:ext cx="496864" cy="318322"/>
              </a:xfrm>
              <a:prstGeom prst="rect">
                <a:avLst/>
              </a:prstGeom>
              <a:noFill/>
              <a:ln>
                <a:noFill/>
              </a:ln>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10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60" name="文本框 59"/>
              <p:cNvSpPr txBox="1"/>
              <p:nvPr/>
            </p:nvSpPr>
            <p:spPr>
              <a:xfrm>
                <a:off x="1303409" y="4584763"/>
                <a:ext cx="377816" cy="318322"/>
              </a:xfrm>
              <a:prstGeom prst="rect">
                <a:avLst/>
              </a:prstGeom>
              <a:noFill/>
              <a:ln>
                <a:noFill/>
              </a:ln>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61" name="文本框 60"/>
              <p:cNvSpPr txBox="1"/>
              <p:nvPr/>
            </p:nvSpPr>
            <p:spPr>
              <a:xfrm>
                <a:off x="1581340" y="4786312"/>
                <a:ext cx="377816" cy="318322"/>
              </a:xfrm>
              <a:prstGeom prst="rect">
                <a:avLst/>
              </a:prstGeom>
              <a:noFill/>
              <a:ln>
                <a:noFill/>
              </a:ln>
            </p:spPr>
            <p:txBody>
              <a:bodyPr wrap="none" rtlCol="0" anchor="ctr">
                <a:spAutoFit/>
              </a:bodyPr>
              <a:lstStyle/>
              <a:p>
                <a:pPr algn="ctr"/>
                <a:r>
                  <a:rPr lang="en-US" altLang="zh-CN" sz="1200" dirty="0">
                    <a:latin typeface="Arial" panose="020B0604020202020204" pitchFamily="34" charset="0"/>
                    <a:ea typeface="微软雅黑" panose="020B0503020204020204" charset="-122"/>
                    <a:sym typeface="Arial" panose="020B0604020202020204" pitchFamily="34" charset="0"/>
                  </a:rPr>
                  <a:t>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62" name="文本框 61"/>
              <p:cNvSpPr txBox="1"/>
              <p:nvPr/>
            </p:nvSpPr>
            <p:spPr>
              <a:xfrm>
                <a:off x="2520029" y="4786313"/>
                <a:ext cx="377816" cy="318322"/>
              </a:xfrm>
              <a:prstGeom prst="rect">
                <a:avLst/>
              </a:prstGeom>
              <a:noFill/>
              <a:ln>
                <a:noFill/>
              </a:ln>
            </p:spPr>
            <p:txBody>
              <a:bodyPr wrap="none" rtlCol="0" anchor="ctr">
                <a:spAutoFit/>
              </a:bodyPr>
              <a:lstStyle/>
              <a:p>
                <a:pPr algn="ctr"/>
                <a:r>
                  <a:rPr lang="en-US" altLang="zh-CN" sz="1200" dirty="0">
                    <a:latin typeface="Arial" panose="020B0604020202020204" pitchFamily="34" charset="0"/>
                    <a:ea typeface="微软雅黑" panose="020B0503020204020204" charset="-122"/>
                    <a:sym typeface="Arial" panose="020B0604020202020204" pitchFamily="34" charset="0"/>
                  </a:rPr>
                  <a:t>6</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63" name="文本框 62"/>
              <p:cNvSpPr txBox="1"/>
              <p:nvPr/>
            </p:nvSpPr>
            <p:spPr>
              <a:xfrm>
                <a:off x="3399193" y="4786313"/>
                <a:ext cx="496865" cy="318322"/>
              </a:xfrm>
              <a:prstGeom prst="rect">
                <a:avLst/>
              </a:prstGeom>
              <a:noFill/>
              <a:ln>
                <a:noFill/>
              </a:ln>
            </p:spPr>
            <p:txBody>
              <a:bodyPr wrap="none" rtlCol="0" anchor="ctr">
                <a:spAutoFit/>
              </a:bodyPr>
              <a:lstStyle/>
              <a:p>
                <a:pPr algn="ctr"/>
                <a:r>
                  <a:rPr lang="en-US" altLang="zh-CN" sz="1200" dirty="0">
                    <a:latin typeface="Arial" panose="020B0604020202020204" pitchFamily="34" charset="0"/>
                    <a:ea typeface="微软雅黑" panose="020B0503020204020204" charset="-122"/>
                    <a:sym typeface="Arial" panose="020B0604020202020204" pitchFamily="34" charset="0"/>
                  </a:rPr>
                  <a:t>12</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64" name="文本框 63"/>
              <p:cNvSpPr txBox="1"/>
              <p:nvPr/>
            </p:nvSpPr>
            <p:spPr>
              <a:xfrm>
                <a:off x="4337879" y="4786313"/>
                <a:ext cx="496865" cy="318322"/>
              </a:xfrm>
              <a:prstGeom prst="rect">
                <a:avLst/>
              </a:prstGeom>
              <a:noFill/>
              <a:ln>
                <a:noFill/>
              </a:ln>
            </p:spPr>
            <p:txBody>
              <a:bodyPr wrap="none" rtlCol="0" anchor="ctr">
                <a:spAutoFit/>
              </a:bodyPr>
              <a:lstStyle/>
              <a:p>
                <a:pPr algn="ctr"/>
                <a:r>
                  <a:rPr lang="en-US" altLang="zh-CN" sz="1200" dirty="0">
                    <a:latin typeface="Arial" panose="020B0604020202020204" pitchFamily="34" charset="0"/>
                    <a:ea typeface="微软雅黑" panose="020B0503020204020204" charset="-122"/>
                    <a:sym typeface="Arial" panose="020B0604020202020204" pitchFamily="34" charset="0"/>
                  </a:rPr>
                  <a:t>18</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65" name="文本框 64"/>
              <p:cNvSpPr txBox="1"/>
              <p:nvPr/>
            </p:nvSpPr>
            <p:spPr>
              <a:xfrm>
                <a:off x="5276568" y="4786313"/>
                <a:ext cx="496865" cy="318322"/>
              </a:xfrm>
              <a:prstGeom prst="rect">
                <a:avLst/>
              </a:prstGeom>
              <a:noFill/>
              <a:ln>
                <a:noFill/>
              </a:ln>
            </p:spPr>
            <p:txBody>
              <a:bodyPr wrap="none" rtlCol="0" anchor="ctr">
                <a:spAutoFit/>
              </a:bodyPr>
              <a:lstStyle/>
              <a:p>
                <a:pPr algn="ctr"/>
                <a:r>
                  <a:rPr lang="en-US" altLang="zh-CN" sz="1200" dirty="0">
                    <a:latin typeface="Arial" panose="020B0604020202020204" pitchFamily="34" charset="0"/>
                    <a:ea typeface="微软雅黑" panose="020B0503020204020204" charset="-122"/>
                    <a:sym typeface="Arial" panose="020B0604020202020204" pitchFamily="34" charset="0"/>
                  </a:rPr>
                  <a:t>24</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66" name="文本框 65"/>
              <p:cNvSpPr txBox="1"/>
              <p:nvPr/>
            </p:nvSpPr>
            <p:spPr>
              <a:xfrm>
                <a:off x="6215257" y="4786313"/>
                <a:ext cx="496865" cy="318322"/>
              </a:xfrm>
              <a:prstGeom prst="rect">
                <a:avLst/>
              </a:prstGeom>
              <a:noFill/>
              <a:ln>
                <a:noFill/>
              </a:ln>
            </p:spPr>
            <p:txBody>
              <a:bodyPr wrap="none" rtlCol="0" anchor="ctr">
                <a:spAutoFit/>
              </a:bodyPr>
              <a:lstStyle/>
              <a:p>
                <a:pPr algn="ctr"/>
                <a:r>
                  <a:rPr lang="en-US" altLang="zh-CN" sz="1200" dirty="0">
                    <a:latin typeface="Arial" panose="020B0604020202020204" pitchFamily="34" charset="0"/>
                    <a:ea typeface="微软雅黑" panose="020B0503020204020204" charset="-122"/>
                    <a:sym typeface="Arial" panose="020B0604020202020204" pitchFamily="34" charset="0"/>
                  </a:rPr>
                  <a:t>30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cxnSp>
            <p:nvCxnSpPr>
              <p:cNvPr id="67" name="直接连接符 104"/>
              <p:cNvCxnSpPr/>
              <p:nvPr/>
            </p:nvCxnSpPr>
            <p:spPr>
              <a:xfrm>
                <a:off x="2708848" y="4749800"/>
                <a:ext cx="0" cy="793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直接连接符 105"/>
              <p:cNvCxnSpPr/>
              <p:nvPr/>
            </p:nvCxnSpPr>
            <p:spPr>
              <a:xfrm>
                <a:off x="3647378" y="4749800"/>
                <a:ext cx="0" cy="793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直接连接符 106"/>
              <p:cNvCxnSpPr/>
              <p:nvPr/>
            </p:nvCxnSpPr>
            <p:spPr>
              <a:xfrm>
                <a:off x="4585908" y="4749800"/>
                <a:ext cx="0" cy="793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直接连接符 107"/>
              <p:cNvCxnSpPr/>
              <p:nvPr/>
            </p:nvCxnSpPr>
            <p:spPr>
              <a:xfrm>
                <a:off x="5524438" y="4749800"/>
                <a:ext cx="0" cy="793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直接连接符 108"/>
              <p:cNvCxnSpPr/>
              <p:nvPr/>
            </p:nvCxnSpPr>
            <p:spPr>
              <a:xfrm>
                <a:off x="6462970" y="4749800"/>
                <a:ext cx="0" cy="793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8" name="TextBox 12"/>
            <p:cNvSpPr txBox="1"/>
            <p:nvPr/>
          </p:nvSpPr>
          <p:spPr>
            <a:xfrm>
              <a:off x="7061502" y="5677276"/>
              <a:ext cx="3758786" cy="276999"/>
            </a:xfrm>
            <a:prstGeom prst="rect">
              <a:avLst/>
            </a:prstGeom>
            <a:solidFill>
              <a:srgbClr val="005696"/>
            </a:solidFill>
            <a:ln>
              <a:solidFill>
                <a:srgbClr val="225E7F"/>
              </a:solidFill>
            </a:ln>
          </p:spPr>
          <p:txBody>
            <a:bodyPr wrap="none">
              <a:spAutoFit/>
            </a:bodyPr>
            <a:lstStyle>
              <a:defPPr>
                <a:defRPr lang="zh-CN"/>
              </a:defPPr>
              <a:lvl1pPr>
                <a:spcAft>
                  <a:spcPts val="600"/>
                </a:spcAft>
                <a:defRPr sz="1200">
                  <a:solidFill>
                    <a:schemeClr val="bg1"/>
                  </a:solidFill>
                  <a:ea typeface="微软雅黑" panose="020B0503020204020204" charset="-122"/>
                  <a:cs typeface="Times New Roman" panose="02020603050405020304" pitchFamily="18" charset="0"/>
                </a:defRPr>
              </a:lvl1pPr>
            </a:lstStyle>
            <a:p>
              <a:r>
                <a:rPr lang="en-US" dirty="0" err="1">
                  <a:sym typeface="Arial" panose="020B0604020202020204" pitchFamily="34" charset="0"/>
                </a:rPr>
                <a:t>mPFS</a:t>
              </a:r>
              <a:r>
                <a:rPr lang="en-US" dirty="0">
                  <a:sym typeface="Arial" panose="020B0604020202020204" pitchFamily="34" charset="0"/>
                </a:rPr>
                <a:t> 8.3 vs 5.5 </a:t>
              </a:r>
              <a:r>
                <a:rPr lang="zh-CN" altLang="en-US" dirty="0">
                  <a:sym typeface="Arial" panose="020B0604020202020204" pitchFamily="34" charset="0"/>
                </a:rPr>
                <a:t>个月</a:t>
              </a:r>
              <a:r>
                <a:rPr lang="en-US" dirty="0">
                  <a:sym typeface="Arial" panose="020B0604020202020204" pitchFamily="34" charset="0"/>
                </a:rPr>
                <a:t>, </a:t>
              </a:r>
              <a:r>
                <a:rPr lang="en-US" b="1" dirty="0">
                  <a:solidFill>
                    <a:srgbClr val="FFFF00"/>
                  </a:solidFill>
                  <a:sym typeface="Arial" panose="020B0604020202020204" pitchFamily="34" charset="0"/>
                </a:rPr>
                <a:t>HR=0.49 </a:t>
              </a:r>
              <a:r>
                <a:rPr lang="en-US" dirty="0">
                  <a:sym typeface="Arial" panose="020B0604020202020204" pitchFamily="34" charset="0"/>
                </a:rPr>
                <a:t>(95%CI 0.34-0.71)</a:t>
              </a:r>
              <a:endParaRPr lang="en-US" dirty="0">
                <a:sym typeface="Arial" panose="020B0604020202020204" pitchFamily="34" charset="0"/>
              </a:endParaRPr>
            </a:p>
          </p:txBody>
        </p:sp>
        <p:sp>
          <p:nvSpPr>
            <p:cNvPr id="29" name="TextBox 18"/>
            <p:cNvSpPr txBox="1"/>
            <p:nvPr/>
          </p:nvSpPr>
          <p:spPr>
            <a:xfrm>
              <a:off x="8833135" y="4866054"/>
              <a:ext cx="338554" cy="276999"/>
            </a:xfrm>
            <a:prstGeom prst="rect">
              <a:avLst/>
            </a:prstGeom>
            <a:noFill/>
          </p:spPr>
          <p:txBody>
            <a:bodyPr wrap="none" rtlCol="0">
              <a:spAutoFit/>
            </a:bodyPr>
            <a:lstStyle/>
            <a:p>
              <a:r>
                <a:rPr lang="zh-CN" altLang="en-US"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月</a:t>
              </a:r>
              <a:endParaRPr lang="zh-CN" altLang="en-US"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grpSp>
          <p:nvGrpSpPr>
            <p:cNvPr id="30" name="组合 29"/>
            <p:cNvGrpSpPr/>
            <p:nvPr/>
          </p:nvGrpSpPr>
          <p:grpSpPr>
            <a:xfrm>
              <a:off x="1775936" y="2054688"/>
              <a:ext cx="3222784" cy="2563032"/>
              <a:chOff x="1775936" y="2054688"/>
              <a:chExt cx="3257548" cy="2578244"/>
            </a:xfrm>
          </p:grpSpPr>
          <p:sp>
            <p:nvSpPr>
              <p:cNvPr id="36" name="任意多边形: 形状 122"/>
              <p:cNvSpPr/>
              <p:nvPr/>
            </p:nvSpPr>
            <p:spPr>
              <a:xfrm>
                <a:off x="1775936" y="2054688"/>
                <a:ext cx="3257548" cy="1983425"/>
              </a:xfrm>
              <a:custGeom>
                <a:avLst/>
                <a:gdLst>
                  <a:gd name="connsiteX0" fmla="*/ 0 w 3265865"/>
                  <a:gd name="connsiteY0" fmla="*/ 0 h 1976928"/>
                  <a:gd name="connsiteX1" fmla="*/ 106714 w 3265865"/>
                  <a:gd name="connsiteY1" fmla="*/ 0 h 1976928"/>
                  <a:gd name="connsiteX2" fmla="*/ 106714 w 3265865"/>
                  <a:gd name="connsiteY2" fmla="*/ 27408 h 1976928"/>
                  <a:gd name="connsiteX3" fmla="*/ 121940 w 3265865"/>
                  <a:gd name="connsiteY3" fmla="*/ 27408 h 1976928"/>
                  <a:gd name="connsiteX4" fmla="*/ 121940 w 3265865"/>
                  <a:gd name="connsiteY4" fmla="*/ 39589 h 1976928"/>
                  <a:gd name="connsiteX5" fmla="*/ 149348 w 3265865"/>
                  <a:gd name="connsiteY5" fmla="*/ 39589 h 1976928"/>
                  <a:gd name="connsiteX6" fmla="*/ 149348 w 3265865"/>
                  <a:gd name="connsiteY6" fmla="*/ 66997 h 1976928"/>
                  <a:gd name="connsiteX7" fmla="*/ 152394 w 3265865"/>
                  <a:gd name="connsiteY7" fmla="*/ 66997 h 1976928"/>
                  <a:gd name="connsiteX8" fmla="*/ 152394 w 3265865"/>
                  <a:gd name="connsiteY8" fmla="*/ 82097 h 1976928"/>
                  <a:gd name="connsiteX9" fmla="*/ 158484 w 3265865"/>
                  <a:gd name="connsiteY9" fmla="*/ 82097 h 1976928"/>
                  <a:gd name="connsiteX10" fmla="*/ 158484 w 3265865"/>
                  <a:gd name="connsiteY10" fmla="*/ 94278 h 1976928"/>
                  <a:gd name="connsiteX11" fmla="*/ 161530 w 3265865"/>
                  <a:gd name="connsiteY11" fmla="*/ 94278 h 1976928"/>
                  <a:gd name="connsiteX12" fmla="*/ 161530 w 3265865"/>
                  <a:gd name="connsiteY12" fmla="*/ 106460 h 1976928"/>
                  <a:gd name="connsiteX13" fmla="*/ 164575 w 3265865"/>
                  <a:gd name="connsiteY13" fmla="*/ 106460 h 1976928"/>
                  <a:gd name="connsiteX14" fmla="*/ 164575 w 3265865"/>
                  <a:gd name="connsiteY14" fmla="*/ 118641 h 1976928"/>
                  <a:gd name="connsiteX15" fmla="*/ 167620 w 3265865"/>
                  <a:gd name="connsiteY15" fmla="*/ 118641 h 1976928"/>
                  <a:gd name="connsiteX16" fmla="*/ 167620 w 3265865"/>
                  <a:gd name="connsiteY16" fmla="*/ 133868 h 1976928"/>
                  <a:gd name="connsiteX17" fmla="*/ 179802 w 3265865"/>
                  <a:gd name="connsiteY17" fmla="*/ 133868 h 1976928"/>
                  <a:gd name="connsiteX18" fmla="*/ 179802 w 3265865"/>
                  <a:gd name="connsiteY18" fmla="*/ 146049 h 1976928"/>
                  <a:gd name="connsiteX19" fmla="*/ 195028 w 3265865"/>
                  <a:gd name="connsiteY19" fmla="*/ 146049 h 1976928"/>
                  <a:gd name="connsiteX20" fmla="*/ 195028 w 3265865"/>
                  <a:gd name="connsiteY20" fmla="*/ 161276 h 1976928"/>
                  <a:gd name="connsiteX21" fmla="*/ 201119 w 3265865"/>
                  <a:gd name="connsiteY21" fmla="*/ 161276 h 1976928"/>
                  <a:gd name="connsiteX22" fmla="*/ 201119 w 3265865"/>
                  <a:gd name="connsiteY22" fmla="*/ 173457 h 1976928"/>
                  <a:gd name="connsiteX23" fmla="*/ 286261 w 3265865"/>
                  <a:gd name="connsiteY23" fmla="*/ 173457 h 1976928"/>
                  <a:gd name="connsiteX24" fmla="*/ 286261 w 3265865"/>
                  <a:gd name="connsiteY24" fmla="*/ 188557 h 1976928"/>
                  <a:gd name="connsiteX25" fmla="*/ 307579 w 3265865"/>
                  <a:gd name="connsiteY25" fmla="*/ 188557 h 1976928"/>
                  <a:gd name="connsiteX26" fmla="*/ 307579 w 3265865"/>
                  <a:gd name="connsiteY26" fmla="*/ 200738 h 1976928"/>
                  <a:gd name="connsiteX27" fmla="*/ 310624 w 3265865"/>
                  <a:gd name="connsiteY27" fmla="*/ 200738 h 1976928"/>
                  <a:gd name="connsiteX28" fmla="*/ 310624 w 3265865"/>
                  <a:gd name="connsiteY28" fmla="*/ 215965 h 1976928"/>
                  <a:gd name="connsiteX29" fmla="*/ 322805 w 3265865"/>
                  <a:gd name="connsiteY29" fmla="*/ 215965 h 1976928"/>
                  <a:gd name="connsiteX30" fmla="*/ 322805 w 3265865"/>
                  <a:gd name="connsiteY30" fmla="*/ 228146 h 1976928"/>
                  <a:gd name="connsiteX31" fmla="*/ 325851 w 3265865"/>
                  <a:gd name="connsiteY31" fmla="*/ 228146 h 1976928"/>
                  <a:gd name="connsiteX32" fmla="*/ 325851 w 3265865"/>
                  <a:gd name="connsiteY32" fmla="*/ 243373 h 1976928"/>
                  <a:gd name="connsiteX33" fmla="*/ 328896 w 3265865"/>
                  <a:gd name="connsiteY33" fmla="*/ 243373 h 1976928"/>
                  <a:gd name="connsiteX34" fmla="*/ 328896 w 3265865"/>
                  <a:gd name="connsiteY34" fmla="*/ 255554 h 1976928"/>
                  <a:gd name="connsiteX35" fmla="*/ 356304 w 3265865"/>
                  <a:gd name="connsiteY35" fmla="*/ 255554 h 1976928"/>
                  <a:gd name="connsiteX36" fmla="*/ 356304 w 3265865"/>
                  <a:gd name="connsiteY36" fmla="*/ 270781 h 1976928"/>
                  <a:gd name="connsiteX37" fmla="*/ 398812 w 3265865"/>
                  <a:gd name="connsiteY37" fmla="*/ 270781 h 1976928"/>
                  <a:gd name="connsiteX38" fmla="*/ 398812 w 3265865"/>
                  <a:gd name="connsiteY38" fmla="*/ 285881 h 1976928"/>
                  <a:gd name="connsiteX39" fmla="*/ 414038 w 3265865"/>
                  <a:gd name="connsiteY39" fmla="*/ 285881 h 1976928"/>
                  <a:gd name="connsiteX40" fmla="*/ 414038 w 3265865"/>
                  <a:gd name="connsiteY40" fmla="*/ 298062 h 1976928"/>
                  <a:gd name="connsiteX41" fmla="*/ 450582 w 3265865"/>
                  <a:gd name="connsiteY41" fmla="*/ 298062 h 1976928"/>
                  <a:gd name="connsiteX42" fmla="*/ 450582 w 3265865"/>
                  <a:gd name="connsiteY42" fmla="*/ 325470 h 1976928"/>
                  <a:gd name="connsiteX43" fmla="*/ 453628 w 3265865"/>
                  <a:gd name="connsiteY43" fmla="*/ 325470 h 1976928"/>
                  <a:gd name="connsiteX44" fmla="*/ 453628 w 3265865"/>
                  <a:gd name="connsiteY44" fmla="*/ 352878 h 1976928"/>
                  <a:gd name="connsiteX45" fmla="*/ 465809 w 3265865"/>
                  <a:gd name="connsiteY45" fmla="*/ 352878 h 1976928"/>
                  <a:gd name="connsiteX46" fmla="*/ 465809 w 3265865"/>
                  <a:gd name="connsiteY46" fmla="*/ 368105 h 1976928"/>
                  <a:gd name="connsiteX47" fmla="*/ 468854 w 3265865"/>
                  <a:gd name="connsiteY47" fmla="*/ 368105 h 1976928"/>
                  <a:gd name="connsiteX48" fmla="*/ 468854 w 3265865"/>
                  <a:gd name="connsiteY48" fmla="*/ 380159 h 1976928"/>
                  <a:gd name="connsiteX49" fmla="*/ 471900 w 3265865"/>
                  <a:gd name="connsiteY49" fmla="*/ 380159 h 1976928"/>
                  <a:gd name="connsiteX50" fmla="*/ 471900 w 3265865"/>
                  <a:gd name="connsiteY50" fmla="*/ 407567 h 1976928"/>
                  <a:gd name="connsiteX51" fmla="*/ 474945 w 3265865"/>
                  <a:gd name="connsiteY51" fmla="*/ 407567 h 1976928"/>
                  <a:gd name="connsiteX52" fmla="*/ 474945 w 3265865"/>
                  <a:gd name="connsiteY52" fmla="*/ 450202 h 1976928"/>
                  <a:gd name="connsiteX53" fmla="*/ 481036 w 3265865"/>
                  <a:gd name="connsiteY53" fmla="*/ 450202 h 1976928"/>
                  <a:gd name="connsiteX54" fmla="*/ 481036 w 3265865"/>
                  <a:gd name="connsiteY54" fmla="*/ 477483 h 1976928"/>
                  <a:gd name="connsiteX55" fmla="*/ 484081 w 3265865"/>
                  <a:gd name="connsiteY55" fmla="*/ 477483 h 1976928"/>
                  <a:gd name="connsiteX56" fmla="*/ 484081 w 3265865"/>
                  <a:gd name="connsiteY56" fmla="*/ 504891 h 1976928"/>
                  <a:gd name="connsiteX57" fmla="*/ 487126 w 3265865"/>
                  <a:gd name="connsiteY57" fmla="*/ 504891 h 1976928"/>
                  <a:gd name="connsiteX58" fmla="*/ 487126 w 3265865"/>
                  <a:gd name="connsiteY58" fmla="*/ 520118 h 1976928"/>
                  <a:gd name="connsiteX59" fmla="*/ 493217 w 3265865"/>
                  <a:gd name="connsiteY59" fmla="*/ 520118 h 1976928"/>
                  <a:gd name="connsiteX60" fmla="*/ 493217 w 3265865"/>
                  <a:gd name="connsiteY60" fmla="*/ 532299 h 1976928"/>
                  <a:gd name="connsiteX61" fmla="*/ 499308 w 3265865"/>
                  <a:gd name="connsiteY61" fmla="*/ 532299 h 1976928"/>
                  <a:gd name="connsiteX62" fmla="*/ 499308 w 3265865"/>
                  <a:gd name="connsiteY62" fmla="*/ 547526 h 1976928"/>
                  <a:gd name="connsiteX63" fmla="*/ 532680 w 3265865"/>
                  <a:gd name="connsiteY63" fmla="*/ 547526 h 1976928"/>
                  <a:gd name="connsiteX64" fmla="*/ 532680 w 3265865"/>
                  <a:gd name="connsiteY64" fmla="*/ 562625 h 1976928"/>
                  <a:gd name="connsiteX65" fmla="*/ 572269 w 3265865"/>
                  <a:gd name="connsiteY65" fmla="*/ 562625 h 1976928"/>
                  <a:gd name="connsiteX66" fmla="*/ 572269 w 3265865"/>
                  <a:gd name="connsiteY66" fmla="*/ 574807 h 1976928"/>
                  <a:gd name="connsiteX67" fmla="*/ 605768 w 3265865"/>
                  <a:gd name="connsiteY67" fmla="*/ 574807 h 1976928"/>
                  <a:gd name="connsiteX68" fmla="*/ 605768 w 3265865"/>
                  <a:gd name="connsiteY68" fmla="*/ 590033 h 1976928"/>
                  <a:gd name="connsiteX69" fmla="*/ 611858 w 3265865"/>
                  <a:gd name="connsiteY69" fmla="*/ 590033 h 1976928"/>
                  <a:gd name="connsiteX70" fmla="*/ 611858 w 3265865"/>
                  <a:gd name="connsiteY70" fmla="*/ 620487 h 1976928"/>
                  <a:gd name="connsiteX71" fmla="*/ 617949 w 3265865"/>
                  <a:gd name="connsiteY71" fmla="*/ 620487 h 1976928"/>
                  <a:gd name="connsiteX72" fmla="*/ 617949 w 3265865"/>
                  <a:gd name="connsiteY72" fmla="*/ 632668 h 1976928"/>
                  <a:gd name="connsiteX73" fmla="*/ 624040 w 3265865"/>
                  <a:gd name="connsiteY73" fmla="*/ 632668 h 1976928"/>
                  <a:gd name="connsiteX74" fmla="*/ 624040 w 3265865"/>
                  <a:gd name="connsiteY74" fmla="*/ 717810 h 1976928"/>
                  <a:gd name="connsiteX75" fmla="*/ 627085 w 3265865"/>
                  <a:gd name="connsiteY75" fmla="*/ 717810 h 1976928"/>
                  <a:gd name="connsiteX76" fmla="*/ 627085 w 3265865"/>
                  <a:gd name="connsiteY76" fmla="*/ 733037 h 1976928"/>
                  <a:gd name="connsiteX77" fmla="*/ 630130 w 3265865"/>
                  <a:gd name="connsiteY77" fmla="*/ 733037 h 1976928"/>
                  <a:gd name="connsiteX78" fmla="*/ 630130 w 3265865"/>
                  <a:gd name="connsiteY78" fmla="*/ 790772 h 1976928"/>
                  <a:gd name="connsiteX79" fmla="*/ 633176 w 3265865"/>
                  <a:gd name="connsiteY79" fmla="*/ 790772 h 1976928"/>
                  <a:gd name="connsiteX80" fmla="*/ 633176 w 3265865"/>
                  <a:gd name="connsiteY80" fmla="*/ 818180 h 1976928"/>
                  <a:gd name="connsiteX81" fmla="*/ 642312 w 3265865"/>
                  <a:gd name="connsiteY81" fmla="*/ 818180 h 1976928"/>
                  <a:gd name="connsiteX82" fmla="*/ 642312 w 3265865"/>
                  <a:gd name="connsiteY82" fmla="*/ 833406 h 1976928"/>
                  <a:gd name="connsiteX83" fmla="*/ 645357 w 3265865"/>
                  <a:gd name="connsiteY83" fmla="*/ 833406 h 1976928"/>
                  <a:gd name="connsiteX84" fmla="*/ 645357 w 3265865"/>
                  <a:gd name="connsiteY84" fmla="*/ 848633 h 1976928"/>
                  <a:gd name="connsiteX85" fmla="*/ 651448 w 3265865"/>
                  <a:gd name="connsiteY85" fmla="*/ 848633 h 1976928"/>
                  <a:gd name="connsiteX86" fmla="*/ 651448 w 3265865"/>
                  <a:gd name="connsiteY86" fmla="*/ 863733 h 1976928"/>
                  <a:gd name="connsiteX87" fmla="*/ 675683 w 3265865"/>
                  <a:gd name="connsiteY87" fmla="*/ 863733 h 1976928"/>
                  <a:gd name="connsiteX88" fmla="*/ 675683 w 3265865"/>
                  <a:gd name="connsiteY88" fmla="*/ 875914 h 1976928"/>
                  <a:gd name="connsiteX89" fmla="*/ 718318 w 3265865"/>
                  <a:gd name="connsiteY89" fmla="*/ 875914 h 1976928"/>
                  <a:gd name="connsiteX90" fmla="*/ 718318 w 3265865"/>
                  <a:gd name="connsiteY90" fmla="*/ 894186 h 1976928"/>
                  <a:gd name="connsiteX91" fmla="*/ 748771 w 3265865"/>
                  <a:gd name="connsiteY91" fmla="*/ 894186 h 1976928"/>
                  <a:gd name="connsiteX92" fmla="*/ 748771 w 3265865"/>
                  <a:gd name="connsiteY92" fmla="*/ 906367 h 1976928"/>
                  <a:gd name="connsiteX93" fmla="*/ 760953 w 3265865"/>
                  <a:gd name="connsiteY93" fmla="*/ 906367 h 1976928"/>
                  <a:gd name="connsiteX94" fmla="*/ 760953 w 3265865"/>
                  <a:gd name="connsiteY94" fmla="*/ 921594 h 1976928"/>
                  <a:gd name="connsiteX95" fmla="*/ 767043 w 3265865"/>
                  <a:gd name="connsiteY95" fmla="*/ 921594 h 1976928"/>
                  <a:gd name="connsiteX96" fmla="*/ 767043 w 3265865"/>
                  <a:gd name="connsiteY96" fmla="*/ 936821 h 1976928"/>
                  <a:gd name="connsiteX97" fmla="*/ 776179 w 3265865"/>
                  <a:gd name="connsiteY97" fmla="*/ 936821 h 1976928"/>
                  <a:gd name="connsiteX98" fmla="*/ 776179 w 3265865"/>
                  <a:gd name="connsiteY98" fmla="*/ 967147 h 1976928"/>
                  <a:gd name="connsiteX99" fmla="*/ 779225 w 3265865"/>
                  <a:gd name="connsiteY99" fmla="*/ 967147 h 1976928"/>
                  <a:gd name="connsiteX100" fmla="*/ 779225 w 3265865"/>
                  <a:gd name="connsiteY100" fmla="*/ 982374 h 1976928"/>
                  <a:gd name="connsiteX101" fmla="*/ 782270 w 3265865"/>
                  <a:gd name="connsiteY101" fmla="*/ 982374 h 1976928"/>
                  <a:gd name="connsiteX102" fmla="*/ 782270 w 3265865"/>
                  <a:gd name="connsiteY102" fmla="*/ 1009782 h 1976928"/>
                  <a:gd name="connsiteX103" fmla="*/ 788361 w 3265865"/>
                  <a:gd name="connsiteY103" fmla="*/ 1009782 h 1976928"/>
                  <a:gd name="connsiteX104" fmla="*/ 788361 w 3265865"/>
                  <a:gd name="connsiteY104" fmla="*/ 1040235 h 1976928"/>
                  <a:gd name="connsiteX105" fmla="*/ 824778 w 3265865"/>
                  <a:gd name="connsiteY105" fmla="*/ 1040235 h 1976928"/>
                  <a:gd name="connsiteX106" fmla="*/ 824778 w 3265865"/>
                  <a:gd name="connsiteY106" fmla="*/ 1055335 h 1976928"/>
                  <a:gd name="connsiteX107" fmla="*/ 830868 w 3265865"/>
                  <a:gd name="connsiteY107" fmla="*/ 1055335 h 1976928"/>
                  <a:gd name="connsiteX108" fmla="*/ 830868 w 3265865"/>
                  <a:gd name="connsiteY108" fmla="*/ 1070562 h 1976928"/>
                  <a:gd name="connsiteX109" fmla="*/ 833914 w 3265865"/>
                  <a:gd name="connsiteY109" fmla="*/ 1070562 h 1976928"/>
                  <a:gd name="connsiteX110" fmla="*/ 833914 w 3265865"/>
                  <a:gd name="connsiteY110" fmla="*/ 1088834 h 1976928"/>
                  <a:gd name="connsiteX111" fmla="*/ 840004 w 3265865"/>
                  <a:gd name="connsiteY111" fmla="*/ 1088834 h 1976928"/>
                  <a:gd name="connsiteX112" fmla="*/ 840004 w 3265865"/>
                  <a:gd name="connsiteY112" fmla="*/ 1101015 h 1976928"/>
                  <a:gd name="connsiteX113" fmla="*/ 913092 w 3265865"/>
                  <a:gd name="connsiteY113" fmla="*/ 1101015 h 1976928"/>
                  <a:gd name="connsiteX114" fmla="*/ 913092 w 3265865"/>
                  <a:gd name="connsiteY114" fmla="*/ 1134514 h 1976928"/>
                  <a:gd name="connsiteX115" fmla="*/ 937455 w 3265865"/>
                  <a:gd name="connsiteY115" fmla="*/ 1134514 h 1976928"/>
                  <a:gd name="connsiteX116" fmla="*/ 937455 w 3265865"/>
                  <a:gd name="connsiteY116" fmla="*/ 1180067 h 1976928"/>
                  <a:gd name="connsiteX117" fmla="*/ 940500 w 3265865"/>
                  <a:gd name="connsiteY117" fmla="*/ 1180067 h 1976928"/>
                  <a:gd name="connsiteX118" fmla="*/ 940500 w 3265865"/>
                  <a:gd name="connsiteY118" fmla="*/ 1195293 h 1976928"/>
                  <a:gd name="connsiteX119" fmla="*/ 949636 w 3265865"/>
                  <a:gd name="connsiteY119" fmla="*/ 1195293 h 1976928"/>
                  <a:gd name="connsiteX120" fmla="*/ 949636 w 3265865"/>
                  <a:gd name="connsiteY120" fmla="*/ 1210520 h 1976928"/>
                  <a:gd name="connsiteX121" fmla="*/ 952682 w 3265865"/>
                  <a:gd name="connsiteY121" fmla="*/ 1210520 h 1976928"/>
                  <a:gd name="connsiteX122" fmla="*/ 952682 w 3265865"/>
                  <a:gd name="connsiteY122" fmla="*/ 1225747 h 1976928"/>
                  <a:gd name="connsiteX123" fmla="*/ 958772 w 3265865"/>
                  <a:gd name="connsiteY123" fmla="*/ 1225747 h 1976928"/>
                  <a:gd name="connsiteX124" fmla="*/ 958772 w 3265865"/>
                  <a:gd name="connsiteY124" fmla="*/ 1240846 h 1976928"/>
                  <a:gd name="connsiteX125" fmla="*/ 967781 w 3265865"/>
                  <a:gd name="connsiteY125" fmla="*/ 1240846 h 1976928"/>
                  <a:gd name="connsiteX126" fmla="*/ 967781 w 3265865"/>
                  <a:gd name="connsiteY126" fmla="*/ 1256073 h 1976928"/>
                  <a:gd name="connsiteX127" fmla="*/ 986053 w 3265865"/>
                  <a:gd name="connsiteY127" fmla="*/ 1256073 h 1976928"/>
                  <a:gd name="connsiteX128" fmla="*/ 986053 w 3265865"/>
                  <a:gd name="connsiteY128" fmla="*/ 1274345 h 1976928"/>
                  <a:gd name="connsiteX129" fmla="*/ 1004326 w 3265865"/>
                  <a:gd name="connsiteY129" fmla="*/ 1274345 h 1976928"/>
                  <a:gd name="connsiteX130" fmla="*/ 1004326 w 3265865"/>
                  <a:gd name="connsiteY130" fmla="*/ 1289572 h 1976928"/>
                  <a:gd name="connsiteX131" fmla="*/ 1068278 w 3265865"/>
                  <a:gd name="connsiteY131" fmla="*/ 1289572 h 1976928"/>
                  <a:gd name="connsiteX132" fmla="*/ 1068278 w 3265865"/>
                  <a:gd name="connsiteY132" fmla="*/ 1304798 h 1976928"/>
                  <a:gd name="connsiteX133" fmla="*/ 1077414 w 3265865"/>
                  <a:gd name="connsiteY133" fmla="*/ 1304798 h 1976928"/>
                  <a:gd name="connsiteX134" fmla="*/ 1077414 w 3265865"/>
                  <a:gd name="connsiteY134" fmla="*/ 1320025 h 1976928"/>
                  <a:gd name="connsiteX135" fmla="*/ 1092640 w 3265865"/>
                  <a:gd name="connsiteY135" fmla="*/ 1320025 h 1976928"/>
                  <a:gd name="connsiteX136" fmla="*/ 1092640 w 3265865"/>
                  <a:gd name="connsiteY136" fmla="*/ 1350352 h 1976928"/>
                  <a:gd name="connsiteX137" fmla="*/ 1095685 w 3265865"/>
                  <a:gd name="connsiteY137" fmla="*/ 1350352 h 1976928"/>
                  <a:gd name="connsiteX138" fmla="*/ 1095685 w 3265865"/>
                  <a:gd name="connsiteY138" fmla="*/ 1365578 h 1976928"/>
                  <a:gd name="connsiteX139" fmla="*/ 1117003 w 3265865"/>
                  <a:gd name="connsiteY139" fmla="*/ 1365578 h 1976928"/>
                  <a:gd name="connsiteX140" fmla="*/ 1117003 w 3265865"/>
                  <a:gd name="connsiteY140" fmla="*/ 1380805 h 1976928"/>
                  <a:gd name="connsiteX141" fmla="*/ 1129057 w 3265865"/>
                  <a:gd name="connsiteY141" fmla="*/ 1380805 h 1976928"/>
                  <a:gd name="connsiteX142" fmla="*/ 1129057 w 3265865"/>
                  <a:gd name="connsiteY142" fmla="*/ 1396032 h 1976928"/>
                  <a:gd name="connsiteX143" fmla="*/ 1141239 w 3265865"/>
                  <a:gd name="connsiteY143" fmla="*/ 1396032 h 1976928"/>
                  <a:gd name="connsiteX144" fmla="*/ 1141239 w 3265865"/>
                  <a:gd name="connsiteY144" fmla="*/ 1414304 h 1976928"/>
                  <a:gd name="connsiteX145" fmla="*/ 1159511 w 3265865"/>
                  <a:gd name="connsiteY145" fmla="*/ 1414304 h 1976928"/>
                  <a:gd name="connsiteX146" fmla="*/ 1159511 w 3265865"/>
                  <a:gd name="connsiteY146" fmla="*/ 1444630 h 1976928"/>
                  <a:gd name="connsiteX147" fmla="*/ 1238689 w 3265865"/>
                  <a:gd name="connsiteY147" fmla="*/ 1444630 h 1976928"/>
                  <a:gd name="connsiteX148" fmla="*/ 1238689 w 3265865"/>
                  <a:gd name="connsiteY148" fmla="*/ 1462902 h 1976928"/>
                  <a:gd name="connsiteX149" fmla="*/ 1244780 w 3265865"/>
                  <a:gd name="connsiteY149" fmla="*/ 1462902 h 1976928"/>
                  <a:gd name="connsiteX150" fmla="*/ 1244780 w 3265865"/>
                  <a:gd name="connsiteY150" fmla="*/ 1478129 h 1976928"/>
                  <a:gd name="connsiteX151" fmla="*/ 1266097 w 3265865"/>
                  <a:gd name="connsiteY151" fmla="*/ 1478129 h 1976928"/>
                  <a:gd name="connsiteX152" fmla="*/ 1266097 w 3265865"/>
                  <a:gd name="connsiteY152" fmla="*/ 1496401 h 1976928"/>
                  <a:gd name="connsiteX153" fmla="*/ 1381693 w 3265865"/>
                  <a:gd name="connsiteY153" fmla="*/ 1496401 h 1976928"/>
                  <a:gd name="connsiteX154" fmla="*/ 1381693 w 3265865"/>
                  <a:gd name="connsiteY154" fmla="*/ 1511627 h 1976928"/>
                  <a:gd name="connsiteX155" fmla="*/ 1390829 w 3265865"/>
                  <a:gd name="connsiteY155" fmla="*/ 1511627 h 1976928"/>
                  <a:gd name="connsiteX156" fmla="*/ 1390829 w 3265865"/>
                  <a:gd name="connsiteY156" fmla="*/ 1526854 h 1976928"/>
                  <a:gd name="connsiteX157" fmla="*/ 1399965 w 3265865"/>
                  <a:gd name="connsiteY157" fmla="*/ 1526854 h 1976928"/>
                  <a:gd name="connsiteX158" fmla="*/ 1399965 w 3265865"/>
                  <a:gd name="connsiteY158" fmla="*/ 1544999 h 1976928"/>
                  <a:gd name="connsiteX159" fmla="*/ 1472926 w 3265865"/>
                  <a:gd name="connsiteY159" fmla="*/ 1544999 h 1976928"/>
                  <a:gd name="connsiteX160" fmla="*/ 1472926 w 3265865"/>
                  <a:gd name="connsiteY160" fmla="*/ 1560226 h 1976928"/>
                  <a:gd name="connsiteX161" fmla="*/ 1597658 w 3265865"/>
                  <a:gd name="connsiteY161" fmla="*/ 1560226 h 1976928"/>
                  <a:gd name="connsiteX162" fmla="*/ 1597658 w 3265865"/>
                  <a:gd name="connsiteY162" fmla="*/ 1578498 h 1976928"/>
                  <a:gd name="connsiteX163" fmla="*/ 1606794 w 3265865"/>
                  <a:gd name="connsiteY163" fmla="*/ 1578498 h 1976928"/>
                  <a:gd name="connsiteX164" fmla="*/ 1606794 w 3265865"/>
                  <a:gd name="connsiteY164" fmla="*/ 1596770 h 1976928"/>
                  <a:gd name="connsiteX165" fmla="*/ 1615930 w 3265865"/>
                  <a:gd name="connsiteY165" fmla="*/ 1596770 h 1976928"/>
                  <a:gd name="connsiteX166" fmla="*/ 1615930 w 3265865"/>
                  <a:gd name="connsiteY166" fmla="*/ 1611996 h 1976928"/>
                  <a:gd name="connsiteX167" fmla="*/ 1640293 w 3265865"/>
                  <a:gd name="connsiteY167" fmla="*/ 1611996 h 1976928"/>
                  <a:gd name="connsiteX168" fmla="*/ 1640293 w 3265865"/>
                  <a:gd name="connsiteY168" fmla="*/ 1633187 h 1976928"/>
                  <a:gd name="connsiteX169" fmla="*/ 1722517 w 3265865"/>
                  <a:gd name="connsiteY169" fmla="*/ 1633187 h 1976928"/>
                  <a:gd name="connsiteX170" fmla="*/ 1722517 w 3265865"/>
                  <a:gd name="connsiteY170" fmla="*/ 1657550 h 1976928"/>
                  <a:gd name="connsiteX171" fmla="*/ 1835067 w 3265865"/>
                  <a:gd name="connsiteY171" fmla="*/ 1657550 h 1976928"/>
                  <a:gd name="connsiteX172" fmla="*/ 1835067 w 3265865"/>
                  <a:gd name="connsiteY172" fmla="*/ 1678867 h 1976928"/>
                  <a:gd name="connsiteX173" fmla="*/ 1847248 w 3265865"/>
                  <a:gd name="connsiteY173" fmla="*/ 1678867 h 1976928"/>
                  <a:gd name="connsiteX174" fmla="*/ 1847248 w 3265865"/>
                  <a:gd name="connsiteY174" fmla="*/ 1703229 h 1976928"/>
                  <a:gd name="connsiteX175" fmla="*/ 1856384 w 3265865"/>
                  <a:gd name="connsiteY175" fmla="*/ 1703229 h 1976928"/>
                  <a:gd name="connsiteX176" fmla="*/ 1856384 w 3265865"/>
                  <a:gd name="connsiteY176" fmla="*/ 1727465 h 1976928"/>
                  <a:gd name="connsiteX177" fmla="*/ 1859430 w 3265865"/>
                  <a:gd name="connsiteY177" fmla="*/ 1727465 h 1976928"/>
                  <a:gd name="connsiteX178" fmla="*/ 1859430 w 3265865"/>
                  <a:gd name="connsiteY178" fmla="*/ 1754873 h 1976928"/>
                  <a:gd name="connsiteX179" fmla="*/ 1990252 w 3265865"/>
                  <a:gd name="connsiteY179" fmla="*/ 1754873 h 1976928"/>
                  <a:gd name="connsiteX180" fmla="*/ 1990252 w 3265865"/>
                  <a:gd name="connsiteY180" fmla="*/ 1785327 h 1976928"/>
                  <a:gd name="connsiteX181" fmla="*/ 2075394 w 3265865"/>
                  <a:gd name="connsiteY181" fmla="*/ 1785327 h 1976928"/>
                  <a:gd name="connsiteX182" fmla="*/ 2075394 w 3265865"/>
                  <a:gd name="connsiteY182" fmla="*/ 1818825 h 1976928"/>
                  <a:gd name="connsiteX183" fmla="*/ 2090621 w 3265865"/>
                  <a:gd name="connsiteY183" fmla="*/ 1818825 h 1976928"/>
                  <a:gd name="connsiteX184" fmla="*/ 2090621 w 3265865"/>
                  <a:gd name="connsiteY184" fmla="*/ 1852197 h 1976928"/>
                  <a:gd name="connsiteX185" fmla="*/ 2346175 w 3265865"/>
                  <a:gd name="connsiteY185" fmla="*/ 1852197 h 1976928"/>
                  <a:gd name="connsiteX186" fmla="*/ 2346175 w 3265865"/>
                  <a:gd name="connsiteY186" fmla="*/ 1910058 h 1976928"/>
                  <a:gd name="connsiteX187" fmla="*/ 2528768 w 3265865"/>
                  <a:gd name="connsiteY187" fmla="*/ 1910058 h 1976928"/>
                  <a:gd name="connsiteX188" fmla="*/ 2528768 w 3265865"/>
                  <a:gd name="connsiteY188" fmla="*/ 1976929 h 1976928"/>
                  <a:gd name="connsiteX189" fmla="*/ 3265866 w 3265865"/>
                  <a:gd name="connsiteY189" fmla="*/ 1976929 h 1976928"/>
                  <a:gd name="connsiteX0-1" fmla="*/ 0 w 3246878"/>
                  <a:gd name="connsiteY0-2" fmla="*/ 0 h 1976929"/>
                  <a:gd name="connsiteX1-3" fmla="*/ 106714 w 3246878"/>
                  <a:gd name="connsiteY1-4" fmla="*/ 0 h 1976929"/>
                  <a:gd name="connsiteX2-5" fmla="*/ 106714 w 3246878"/>
                  <a:gd name="connsiteY2-6" fmla="*/ 27408 h 1976929"/>
                  <a:gd name="connsiteX3-7" fmla="*/ 121940 w 3246878"/>
                  <a:gd name="connsiteY3-8" fmla="*/ 27408 h 1976929"/>
                  <a:gd name="connsiteX4-9" fmla="*/ 121940 w 3246878"/>
                  <a:gd name="connsiteY4-10" fmla="*/ 39589 h 1976929"/>
                  <a:gd name="connsiteX5-11" fmla="*/ 149348 w 3246878"/>
                  <a:gd name="connsiteY5-12" fmla="*/ 39589 h 1976929"/>
                  <a:gd name="connsiteX6-13" fmla="*/ 149348 w 3246878"/>
                  <a:gd name="connsiteY6-14" fmla="*/ 66997 h 1976929"/>
                  <a:gd name="connsiteX7-15" fmla="*/ 152394 w 3246878"/>
                  <a:gd name="connsiteY7-16" fmla="*/ 66997 h 1976929"/>
                  <a:gd name="connsiteX8-17" fmla="*/ 152394 w 3246878"/>
                  <a:gd name="connsiteY8-18" fmla="*/ 82097 h 1976929"/>
                  <a:gd name="connsiteX9-19" fmla="*/ 158484 w 3246878"/>
                  <a:gd name="connsiteY9-20" fmla="*/ 82097 h 1976929"/>
                  <a:gd name="connsiteX10-21" fmla="*/ 158484 w 3246878"/>
                  <a:gd name="connsiteY10-22" fmla="*/ 94278 h 1976929"/>
                  <a:gd name="connsiteX11-23" fmla="*/ 161530 w 3246878"/>
                  <a:gd name="connsiteY11-24" fmla="*/ 94278 h 1976929"/>
                  <a:gd name="connsiteX12-25" fmla="*/ 161530 w 3246878"/>
                  <a:gd name="connsiteY12-26" fmla="*/ 106460 h 1976929"/>
                  <a:gd name="connsiteX13-27" fmla="*/ 164575 w 3246878"/>
                  <a:gd name="connsiteY13-28" fmla="*/ 106460 h 1976929"/>
                  <a:gd name="connsiteX14-29" fmla="*/ 164575 w 3246878"/>
                  <a:gd name="connsiteY14-30" fmla="*/ 118641 h 1976929"/>
                  <a:gd name="connsiteX15-31" fmla="*/ 167620 w 3246878"/>
                  <a:gd name="connsiteY15-32" fmla="*/ 118641 h 1976929"/>
                  <a:gd name="connsiteX16-33" fmla="*/ 167620 w 3246878"/>
                  <a:gd name="connsiteY16-34" fmla="*/ 133868 h 1976929"/>
                  <a:gd name="connsiteX17-35" fmla="*/ 179802 w 3246878"/>
                  <a:gd name="connsiteY17-36" fmla="*/ 133868 h 1976929"/>
                  <a:gd name="connsiteX18-37" fmla="*/ 179802 w 3246878"/>
                  <a:gd name="connsiteY18-38" fmla="*/ 146049 h 1976929"/>
                  <a:gd name="connsiteX19-39" fmla="*/ 195028 w 3246878"/>
                  <a:gd name="connsiteY19-40" fmla="*/ 146049 h 1976929"/>
                  <a:gd name="connsiteX20-41" fmla="*/ 195028 w 3246878"/>
                  <a:gd name="connsiteY20-42" fmla="*/ 161276 h 1976929"/>
                  <a:gd name="connsiteX21-43" fmla="*/ 201119 w 3246878"/>
                  <a:gd name="connsiteY21-44" fmla="*/ 161276 h 1976929"/>
                  <a:gd name="connsiteX22-45" fmla="*/ 201119 w 3246878"/>
                  <a:gd name="connsiteY22-46" fmla="*/ 173457 h 1976929"/>
                  <a:gd name="connsiteX23-47" fmla="*/ 286261 w 3246878"/>
                  <a:gd name="connsiteY23-48" fmla="*/ 173457 h 1976929"/>
                  <a:gd name="connsiteX24-49" fmla="*/ 286261 w 3246878"/>
                  <a:gd name="connsiteY24-50" fmla="*/ 188557 h 1976929"/>
                  <a:gd name="connsiteX25-51" fmla="*/ 307579 w 3246878"/>
                  <a:gd name="connsiteY25-52" fmla="*/ 188557 h 1976929"/>
                  <a:gd name="connsiteX26-53" fmla="*/ 307579 w 3246878"/>
                  <a:gd name="connsiteY26-54" fmla="*/ 200738 h 1976929"/>
                  <a:gd name="connsiteX27-55" fmla="*/ 310624 w 3246878"/>
                  <a:gd name="connsiteY27-56" fmla="*/ 200738 h 1976929"/>
                  <a:gd name="connsiteX28-57" fmla="*/ 310624 w 3246878"/>
                  <a:gd name="connsiteY28-58" fmla="*/ 215965 h 1976929"/>
                  <a:gd name="connsiteX29-59" fmla="*/ 322805 w 3246878"/>
                  <a:gd name="connsiteY29-60" fmla="*/ 215965 h 1976929"/>
                  <a:gd name="connsiteX30-61" fmla="*/ 322805 w 3246878"/>
                  <a:gd name="connsiteY30-62" fmla="*/ 228146 h 1976929"/>
                  <a:gd name="connsiteX31-63" fmla="*/ 325851 w 3246878"/>
                  <a:gd name="connsiteY31-64" fmla="*/ 228146 h 1976929"/>
                  <a:gd name="connsiteX32-65" fmla="*/ 325851 w 3246878"/>
                  <a:gd name="connsiteY32-66" fmla="*/ 243373 h 1976929"/>
                  <a:gd name="connsiteX33-67" fmla="*/ 328896 w 3246878"/>
                  <a:gd name="connsiteY33-68" fmla="*/ 243373 h 1976929"/>
                  <a:gd name="connsiteX34-69" fmla="*/ 328896 w 3246878"/>
                  <a:gd name="connsiteY34-70" fmla="*/ 255554 h 1976929"/>
                  <a:gd name="connsiteX35-71" fmla="*/ 356304 w 3246878"/>
                  <a:gd name="connsiteY35-72" fmla="*/ 255554 h 1976929"/>
                  <a:gd name="connsiteX36-73" fmla="*/ 356304 w 3246878"/>
                  <a:gd name="connsiteY36-74" fmla="*/ 270781 h 1976929"/>
                  <a:gd name="connsiteX37-75" fmla="*/ 398812 w 3246878"/>
                  <a:gd name="connsiteY37-76" fmla="*/ 270781 h 1976929"/>
                  <a:gd name="connsiteX38-77" fmla="*/ 398812 w 3246878"/>
                  <a:gd name="connsiteY38-78" fmla="*/ 285881 h 1976929"/>
                  <a:gd name="connsiteX39-79" fmla="*/ 414038 w 3246878"/>
                  <a:gd name="connsiteY39-80" fmla="*/ 285881 h 1976929"/>
                  <a:gd name="connsiteX40-81" fmla="*/ 414038 w 3246878"/>
                  <a:gd name="connsiteY40-82" fmla="*/ 298062 h 1976929"/>
                  <a:gd name="connsiteX41-83" fmla="*/ 450582 w 3246878"/>
                  <a:gd name="connsiteY41-84" fmla="*/ 298062 h 1976929"/>
                  <a:gd name="connsiteX42-85" fmla="*/ 450582 w 3246878"/>
                  <a:gd name="connsiteY42-86" fmla="*/ 325470 h 1976929"/>
                  <a:gd name="connsiteX43-87" fmla="*/ 453628 w 3246878"/>
                  <a:gd name="connsiteY43-88" fmla="*/ 325470 h 1976929"/>
                  <a:gd name="connsiteX44-89" fmla="*/ 453628 w 3246878"/>
                  <a:gd name="connsiteY44-90" fmla="*/ 352878 h 1976929"/>
                  <a:gd name="connsiteX45-91" fmla="*/ 465809 w 3246878"/>
                  <a:gd name="connsiteY45-92" fmla="*/ 352878 h 1976929"/>
                  <a:gd name="connsiteX46-93" fmla="*/ 465809 w 3246878"/>
                  <a:gd name="connsiteY46-94" fmla="*/ 368105 h 1976929"/>
                  <a:gd name="connsiteX47-95" fmla="*/ 468854 w 3246878"/>
                  <a:gd name="connsiteY47-96" fmla="*/ 368105 h 1976929"/>
                  <a:gd name="connsiteX48-97" fmla="*/ 468854 w 3246878"/>
                  <a:gd name="connsiteY48-98" fmla="*/ 380159 h 1976929"/>
                  <a:gd name="connsiteX49-99" fmla="*/ 471900 w 3246878"/>
                  <a:gd name="connsiteY49-100" fmla="*/ 380159 h 1976929"/>
                  <a:gd name="connsiteX50-101" fmla="*/ 471900 w 3246878"/>
                  <a:gd name="connsiteY50-102" fmla="*/ 407567 h 1976929"/>
                  <a:gd name="connsiteX51-103" fmla="*/ 474945 w 3246878"/>
                  <a:gd name="connsiteY51-104" fmla="*/ 407567 h 1976929"/>
                  <a:gd name="connsiteX52-105" fmla="*/ 474945 w 3246878"/>
                  <a:gd name="connsiteY52-106" fmla="*/ 450202 h 1976929"/>
                  <a:gd name="connsiteX53-107" fmla="*/ 481036 w 3246878"/>
                  <a:gd name="connsiteY53-108" fmla="*/ 450202 h 1976929"/>
                  <a:gd name="connsiteX54-109" fmla="*/ 481036 w 3246878"/>
                  <a:gd name="connsiteY54-110" fmla="*/ 477483 h 1976929"/>
                  <a:gd name="connsiteX55-111" fmla="*/ 484081 w 3246878"/>
                  <a:gd name="connsiteY55-112" fmla="*/ 477483 h 1976929"/>
                  <a:gd name="connsiteX56-113" fmla="*/ 484081 w 3246878"/>
                  <a:gd name="connsiteY56-114" fmla="*/ 504891 h 1976929"/>
                  <a:gd name="connsiteX57-115" fmla="*/ 487126 w 3246878"/>
                  <a:gd name="connsiteY57-116" fmla="*/ 504891 h 1976929"/>
                  <a:gd name="connsiteX58-117" fmla="*/ 487126 w 3246878"/>
                  <a:gd name="connsiteY58-118" fmla="*/ 520118 h 1976929"/>
                  <a:gd name="connsiteX59-119" fmla="*/ 493217 w 3246878"/>
                  <a:gd name="connsiteY59-120" fmla="*/ 520118 h 1976929"/>
                  <a:gd name="connsiteX60-121" fmla="*/ 493217 w 3246878"/>
                  <a:gd name="connsiteY60-122" fmla="*/ 532299 h 1976929"/>
                  <a:gd name="connsiteX61-123" fmla="*/ 499308 w 3246878"/>
                  <a:gd name="connsiteY61-124" fmla="*/ 532299 h 1976929"/>
                  <a:gd name="connsiteX62-125" fmla="*/ 499308 w 3246878"/>
                  <a:gd name="connsiteY62-126" fmla="*/ 547526 h 1976929"/>
                  <a:gd name="connsiteX63-127" fmla="*/ 532680 w 3246878"/>
                  <a:gd name="connsiteY63-128" fmla="*/ 547526 h 1976929"/>
                  <a:gd name="connsiteX64-129" fmla="*/ 532680 w 3246878"/>
                  <a:gd name="connsiteY64-130" fmla="*/ 562625 h 1976929"/>
                  <a:gd name="connsiteX65-131" fmla="*/ 572269 w 3246878"/>
                  <a:gd name="connsiteY65-132" fmla="*/ 562625 h 1976929"/>
                  <a:gd name="connsiteX66-133" fmla="*/ 572269 w 3246878"/>
                  <a:gd name="connsiteY66-134" fmla="*/ 574807 h 1976929"/>
                  <a:gd name="connsiteX67-135" fmla="*/ 605768 w 3246878"/>
                  <a:gd name="connsiteY67-136" fmla="*/ 574807 h 1976929"/>
                  <a:gd name="connsiteX68-137" fmla="*/ 605768 w 3246878"/>
                  <a:gd name="connsiteY68-138" fmla="*/ 590033 h 1976929"/>
                  <a:gd name="connsiteX69-139" fmla="*/ 611858 w 3246878"/>
                  <a:gd name="connsiteY69-140" fmla="*/ 590033 h 1976929"/>
                  <a:gd name="connsiteX70-141" fmla="*/ 611858 w 3246878"/>
                  <a:gd name="connsiteY70-142" fmla="*/ 620487 h 1976929"/>
                  <a:gd name="connsiteX71-143" fmla="*/ 617949 w 3246878"/>
                  <a:gd name="connsiteY71-144" fmla="*/ 620487 h 1976929"/>
                  <a:gd name="connsiteX72-145" fmla="*/ 617949 w 3246878"/>
                  <a:gd name="connsiteY72-146" fmla="*/ 632668 h 1976929"/>
                  <a:gd name="connsiteX73-147" fmla="*/ 624040 w 3246878"/>
                  <a:gd name="connsiteY73-148" fmla="*/ 632668 h 1976929"/>
                  <a:gd name="connsiteX74-149" fmla="*/ 624040 w 3246878"/>
                  <a:gd name="connsiteY74-150" fmla="*/ 717810 h 1976929"/>
                  <a:gd name="connsiteX75-151" fmla="*/ 627085 w 3246878"/>
                  <a:gd name="connsiteY75-152" fmla="*/ 717810 h 1976929"/>
                  <a:gd name="connsiteX76-153" fmla="*/ 627085 w 3246878"/>
                  <a:gd name="connsiteY76-154" fmla="*/ 733037 h 1976929"/>
                  <a:gd name="connsiteX77-155" fmla="*/ 630130 w 3246878"/>
                  <a:gd name="connsiteY77-156" fmla="*/ 733037 h 1976929"/>
                  <a:gd name="connsiteX78-157" fmla="*/ 630130 w 3246878"/>
                  <a:gd name="connsiteY78-158" fmla="*/ 790772 h 1976929"/>
                  <a:gd name="connsiteX79-159" fmla="*/ 633176 w 3246878"/>
                  <a:gd name="connsiteY79-160" fmla="*/ 790772 h 1976929"/>
                  <a:gd name="connsiteX80-161" fmla="*/ 633176 w 3246878"/>
                  <a:gd name="connsiteY80-162" fmla="*/ 818180 h 1976929"/>
                  <a:gd name="connsiteX81-163" fmla="*/ 642312 w 3246878"/>
                  <a:gd name="connsiteY81-164" fmla="*/ 818180 h 1976929"/>
                  <a:gd name="connsiteX82-165" fmla="*/ 642312 w 3246878"/>
                  <a:gd name="connsiteY82-166" fmla="*/ 833406 h 1976929"/>
                  <a:gd name="connsiteX83-167" fmla="*/ 645357 w 3246878"/>
                  <a:gd name="connsiteY83-168" fmla="*/ 833406 h 1976929"/>
                  <a:gd name="connsiteX84-169" fmla="*/ 645357 w 3246878"/>
                  <a:gd name="connsiteY84-170" fmla="*/ 848633 h 1976929"/>
                  <a:gd name="connsiteX85-171" fmla="*/ 651448 w 3246878"/>
                  <a:gd name="connsiteY85-172" fmla="*/ 848633 h 1976929"/>
                  <a:gd name="connsiteX86-173" fmla="*/ 651448 w 3246878"/>
                  <a:gd name="connsiteY86-174" fmla="*/ 863733 h 1976929"/>
                  <a:gd name="connsiteX87-175" fmla="*/ 675683 w 3246878"/>
                  <a:gd name="connsiteY87-176" fmla="*/ 863733 h 1976929"/>
                  <a:gd name="connsiteX88-177" fmla="*/ 675683 w 3246878"/>
                  <a:gd name="connsiteY88-178" fmla="*/ 875914 h 1976929"/>
                  <a:gd name="connsiteX89-179" fmla="*/ 718318 w 3246878"/>
                  <a:gd name="connsiteY89-180" fmla="*/ 875914 h 1976929"/>
                  <a:gd name="connsiteX90-181" fmla="*/ 718318 w 3246878"/>
                  <a:gd name="connsiteY90-182" fmla="*/ 894186 h 1976929"/>
                  <a:gd name="connsiteX91-183" fmla="*/ 748771 w 3246878"/>
                  <a:gd name="connsiteY91-184" fmla="*/ 894186 h 1976929"/>
                  <a:gd name="connsiteX92-185" fmla="*/ 748771 w 3246878"/>
                  <a:gd name="connsiteY92-186" fmla="*/ 906367 h 1976929"/>
                  <a:gd name="connsiteX93-187" fmla="*/ 760953 w 3246878"/>
                  <a:gd name="connsiteY93-188" fmla="*/ 906367 h 1976929"/>
                  <a:gd name="connsiteX94-189" fmla="*/ 760953 w 3246878"/>
                  <a:gd name="connsiteY94-190" fmla="*/ 921594 h 1976929"/>
                  <a:gd name="connsiteX95-191" fmla="*/ 767043 w 3246878"/>
                  <a:gd name="connsiteY95-192" fmla="*/ 921594 h 1976929"/>
                  <a:gd name="connsiteX96-193" fmla="*/ 767043 w 3246878"/>
                  <a:gd name="connsiteY96-194" fmla="*/ 936821 h 1976929"/>
                  <a:gd name="connsiteX97-195" fmla="*/ 776179 w 3246878"/>
                  <a:gd name="connsiteY97-196" fmla="*/ 936821 h 1976929"/>
                  <a:gd name="connsiteX98-197" fmla="*/ 776179 w 3246878"/>
                  <a:gd name="connsiteY98-198" fmla="*/ 967147 h 1976929"/>
                  <a:gd name="connsiteX99-199" fmla="*/ 779225 w 3246878"/>
                  <a:gd name="connsiteY99-200" fmla="*/ 967147 h 1976929"/>
                  <a:gd name="connsiteX100-201" fmla="*/ 779225 w 3246878"/>
                  <a:gd name="connsiteY100-202" fmla="*/ 982374 h 1976929"/>
                  <a:gd name="connsiteX101-203" fmla="*/ 782270 w 3246878"/>
                  <a:gd name="connsiteY101-204" fmla="*/ 982374 h 1976929"/>
                  <a:gd name="connsiteX102-205" fmla="*/ 782270 w 3246878"/>
                  <a:gd name="connsiteY102-206" fmla="*/ 1009782 h 1976929"/>
                  <a:gd name="connsiteX103-207" fmla="*/ 788361 w 3246878"/>
                  <a:gd name="connsiteY103-208" fmla="*/ 1009782 h 1976929"/>
                  <a:gd name="connsiteX104-209" fmla="*/ 788361 w 3246878"/>
                  <a:gd name="connsiteY104-210" fmla="*/ 1040235 h 1976929"/>
                  <a:gd name="connsiteX105-211" fmla="*/ 824778 w 3246878"/>
                  <a:gd name="connsiteY105-212" fmla="*/ 1040235 h 1976929"/>
                  <a:gd name="connsiteX106-213" fmla="*/ 824778 w 3246878"/>
                  <a:gd name="connsiteY106-214" fmla="*/ 1055335 h 1976929"/>
                  <a:gd name="connsiteX107-215" fmla="*/ 830868 w 3246878"/>
                  <a:gd name="connsiteY107-216" fmla="*/ 1055335 h 1976929"/>
                  <a:gd name="connsiteX108-217" fmla="*/ 830868 w 3246878"/>
                  <a:gd name="connsiteY108-218" fmla="*/ 1070562 h 1976929"/>
                  <a:gd name="connsiteX109-219" fmla="*/ 833914 w 3246878"/>
                  <a:gd name="connsiteY109-220" fmla="*/ 1070562 h 1976929"/>
                  <a:gd name="connsiteX110-221" fmla="*/ 833914 w 3246878"/>
                  <a:gd name="connsiteY110-222" fmla="*/ 1088834 h 1976929"/>
                  <a:gd name="connsiteX111-223" fmla="*/ 840004 w 3246878"/>
                  <a:gd name="connsiteY111-224" fmla="*/ 1088834 h 1976929"/>
                  <a:gd name="connsiteX112-225" fmla="*/ 840004 w 3246878"/>
                  <a:gd name="connsiteY112-226" fmla="*/ 1101015 h 1976929"/>
                  <a:gd name="connsiteX113-227" fmla="*/ 913092 w 3246878"/>
                  <a:gd name="connsiteY113-228" fmla="*/ 1101015 h 1976929"/>
                  <a:gd name="connsiteX114-229" fmla="*/ 913092 w 3246878"/>
                  <a:gd name="connsiteY114-230" fmla="*/ 1134514 h 1976929"/>
                  <a:gd name="connsiteX115-231" fmla="*/ 937455 w 3246878"/>
                  <a:gd name="connsiteY115-232" fmla="*/ 1134514 h 1976929"/>
                  <a:gd name="connsiteX116-233" fmla="*/ 937455 w 3246878"/>
                  <a:gd name="connsiteY116-234" fmla="*/ 1180067 h 1976929"/>
                  <a:gd name="connsiteX117-235" fmla="*/ 940500 w 3246878"/>
                  <a:gd name="connsiteY117-236" fmla="*/ 1180067 h 1976929"/>
                  <a:gd name="connsiteX118-237" fmla="*/ 940500 w 3246878"/>
                  <a:gd name="connsiteY118-238" fmla="*/ 1195293 h 1976929"/>
                  <a:gd name="connsiteX119-239" fmla="*/ 949636 w 3246878"/>
                  <a:gd name="connsiteY119-240" fmla="*/ 1195293 h 1976929"/>
                  <a:gd name="connsiteX120-241" fmla="*/ 949636 w 3246878"/>
                  <a:gd name="connsiteY120-242" fmla="*/ 1210520 h 1976929"/>
                  <a:gd name="connsiteX121-243" fmla="*/ 952682 w 3246878"/>
                  <a:gd name="connsiteY121-244" fmla="*/ 1210520 h 1976929"/>
                  <a:gd name="connsiteX122-245" fmla="*/ 952682 w 3246878"/>
                  <a:gd name="connsiteY122-246" fmla="*/ 1225747 h 1976929"/>
                  <a:gd name="connsiteX123-247" fmla="*/ 958772 w 3246878"/>
                  <a:gd name="connsiteY123-248" fmla="*/ 1225747 h 1976929"/>
                  <a:gd name="connsiteX124-249" fmla="*/ 958772 w 3246878"/>
                  <a:gd name="connsiteY124-250" fmla="*/ 1240846 h 1976929"/>
                  <a:gd name="connsiteX125-251" fmla="*/ 967781 w 3246878"/>
                  <a:gd name="connsiteY125-252" fmla="*/ 1240846 h 1976929"/>
                  <a:gd name="connsiteX126-253" fmla="*/ 967781 w 3246878"/>
                  <a:gd name="connsiteY126-254" fmla="*/ 1256073 h 1976929"/>
                  <a:gd name="connsiteX127-255" fmla="*/ 986053 w 3246878"/>
                  <a:gd name="connsiteY127-256" fmla="*/ 1256073 h 1976929"/>
                  <a:gd name="connsiteX128-257" fmla="*/ 986053 w 3246878"/>
                  <a:gd name="connsiteY128-258" fmla="*/ 1274345 h 1976929"/>
                  <a:gd name="connsiteX129-259" fmla="*/ 1004326 w 3246878"/>
                  <a:gd name="connsiteY129-260" fmla="*/ 1274345 h 1976929"/>
                  <a:gd name="connsiteX130-261" fmla="*/ 1004326 w 3246878"/>
                  <a:gd name="connsiteY130-262" fmla="*/ 1289572 h 1976929"/>
                  <a:gd name="connsiteX131-263" fmla="*/ 1068278 w 3246878"/>
                  <a:gd name="connsiteY131-264" fmla="*/ 1289572 h 1976929"/>
                  <a:gd name="connsiteX132-265" fmla="*/ 1068278 w 3246878"/>
                  <a:gd name="connsiteY132-266" fmla="*/ 1304798 h 1976929"/>
                  <a:gd name="connsiteX133-267" fmla="*/ 1077414 w 3246878"/>
                  <a:gd name="connsiteY133-268" fmla="*/ 1304798 h 1976929"/>
                  <a:gd name="connsiteX134-269" fmla="*/ 1077414 w 3246878"/>
                  <a:gd name="connsiteY134-270" fmla="*/ 1320025 h 1976929"/>
                  <a:gd name="connsiteX135-271" fmla="*/ 1092640 w 3246878"/>
                  <a:gd name="connsiteY135-272" fmla="*/ 1320025 h 1976929"/>
                  <a:gd name="connsiteX136-273" fmla="*/ 1092640 w 3246878"/>
                  <a:gd name="connsiteY136-274" fmla="*/ 1350352 h 1976929"/>
                  <a:gd name="connsiteX137-275" fmla="*/ 1095685 w 3246878"/>
                  <a:gd name="connsiteY137-276" fmla="*/ 1350352 h 1976929"/>
                  <a:gd name="connsiteX138-277" fmla="*/ 1095685 w 3246878"/>
                  <a:gd name="connsiteY138-278" fmla="*/ 1365578 h 1976929"/>
                  <a:gd name="connsiteX139-279" fmla="*/ 1117003 w 3246878"/>
                  <a:gd name="connsiteY139-280" fmla="*/ 1365578 h 1976929"/>
                  <a:gd name="connsiteX140-281" fmla="*/ 1117003 w 3246878"/>
                  <a:gd name="connsiteY140-282" fmla="*/ 1380805 h 1976929"/>
                  <a:gd name="connsiteX141-283" fmla="*/ 1129057 w 3246878"/>
                  <a:gd name="connsiteY141-284" fmla="*/ 1380805 h 1976929"/>
                  <a:gd name="connsiteX142-285" fmla="*/ 1129057 w 3246878"/>
                  <a:gd name="connsiteY142-286" fmla="*/ 1396032 h 1976929"/>
                  <a:gd name="connsiteX143-287" fmla="*/ 1141239 w 3246878"/>
                  <a:gd name="connsiteY143-288" fmla="*/ 1396032 h 1976929"/>
                  <a:gd name="connsiteX144-289" fmla="*/ 1141239 w 3246878"/>
                  <a:gd name="connsiteY144-290" fmla="*/ 1414304 h 1976929"/>
                  <a:gd name="connsiteX145-291" fmla="*/ 1159511 w 3246878"/>
                  <a:gd name="connsiteY145-292" fmla="*/ 1414304 h 1976929"/>
                  <a:gd name="connsiteX146-293" fmla="*/ 1159511 w 3246878"/>
                  <a:gd name="connsiteY146-294" fmla="*/ 1444630 h 1976929"/>
                  <a:gd name="connsiteX147-295" fmla="*/ 1238689 w 3246878"/>
                  <a:gd name="connsiteY147-296" fmla="*/ 1444630 h 1976929"/>
                  <a:gd name="connsiteX148-297" fmla="*/ 1238689 w 3246878"/>
                  <a:gd name="connsiteY148-298" fmla="*/ 1462902 h 1976929"/>
                  <a:gd name="connsiteX149-299" fmla="*/ 1244780 w 3246878"/>
                  <a:gd name="connsiteY149-300" fmla="*/ 1462902 h 1976929"/>
                  <a:gd name="connsiteX150-301" fmla="*/ 1244780 w 3246878"/>
                  <a:gd name="connsiteY150-302" fmla="*/ 1478129 h 1976929"/>
                  <a:gd name="connsiteX151-303" fmla="*/ 1266097 w 3246878"/>
                  <a:gd name="connsiteY151-304" fmla="*/ 1478129 h 1976929"/>
                  <a:gd name="connsiteX152-305" fmla="*/ 1266097 w 3246878"/>
                  <a:gd name="connsiteY152-306" fmla="*/ 1496401 h 1976929"/>
                  <a:gd name="connsiteX153-307" fmla="*/ 1381693 w 3246878"/>
                  <a:gd name="connsiteY153-308" fmla="*/ 1496401 h 1976929"/>
                  <a:gd name="connsiteX154-309" fmla="*/ 1381693 w 3246878"/>
                  <a:gd name="connsiteY154-310" fmla="*/ 1511627 h 1976929"/>
                  <a:gd name="connsiteX155-311" fmla="*/ 1390829 w 3246878"/>
                  <a:gd name="connsiteY155-312" fmla="*/ 1511627 h 1976929"/>
                  <a:gd name="connsiteX156-313" fmla="*/ 1390829 w 3246878"/>
                  <a:gd name="connsiteY156-314" fmla="*/ 1526854 h 1976929"/>
                  <a:gd name="connsiteX157-315" fmla="*/ 1399965 w 3246878"/>
                  <a:gd name="connsiteY157-316" fmla="*/ 1526854 h 1976929"/>
                  <a:gd name="connsiteX158-317" fmla="*/ 1399965 w 3246878"/>
                  <a:gd name="connsiteY158-318" fmla="*/ 1544999 h 1976929"/>
                  <a:gd name="connsiteX159-319" fmla="*/ 1472926 w 3246878"/>
                  <a:gd name="connsiteY159-320" fmla="*/ 1544999 h 1976929"/>
                  <a:gd name="connsiteX160-321" fmla="*/ 1472926 w 3246878"/>
                  <a:gd name="connsiteY160-322" fmla="*/ 1560226 h 1976929"/>
                  <a:gd name="connsiteX161-323" fmla="*/ 1597658 w 3246878"/>
                  <a:gd name="connsiteY161-324" fmla="*/ 1560226 h 1976929"/>
                  <a:gd name="connsiteX162-325" fmla="*/ 1597658 w 3246878"/>
                  <a:gd name="connsiteY162-326" fmla="*/ 1578498 h 1976929"/>
                  <a:gd name="connsiteX163-327" fmla="*/ 1606794 w 3246878"/>
                  <a:gd name="connsiteY163-328" fmla="*/ 1578498 h 1976929"/>
                  <a:gd name="connsiteX164-329" fmla="*/ 1606794 w 3246878"/>
                  <a:gd name="connsiteY164-330" fmla="*/ 1596770 h 1976929"/>
                  <a:gd name="connsiteX165-331" fmla="*/ 1615930 w 3246878"/>
                  <a:gd name="connsiteY165-332" fmla="*/ 1596770 h 1976929"/>
                  <a:gd name="connsiteX166-333" fmla="*/ 1615930 w 3246878"/>
                  <a:gd name="connsiteY166-334" fmla="*/ 1611996 h 1976929"/>
                  <a:gd name="connsiteX167-335" fmla="*/ 1640293 w 3246878"/>
                  <a:gd name="connsiteY167-336" fmla="*/ 1611996 h 1976929"/>
                  <a:gd name="connsiteX168-337" fmla="*/ 1640293 w 3246878"/>
                  <a:gd name="connsiteY168-338" fmla="*/ 1633187 h 1976929"/>
                  <a:gd name="connsiteX169-339" fmla="*/ 1722517 w 3246878"/>
                  <a:gd name="connsiteY169-340" fmla="*/ 1633187 h 1976929"/>
                  <a:gd name="connsiteX170-341" fmla="*/ 1722517 w 3246878"/>
                  <a:gd name="connsiteY170-342" fmla="*/ 1657550 h 1976929"/>
                  <a:gd name="connsiteX171-343" fmla="*/ 1835067 w 3246878"/>
                  <a:gd name="connsiteY171-344" fmla="*/ 1657550 h 1976929"/>
                  <a:gd name="connsiteX172-345" fmla="*/ 1835067 w 3246878"/>
                  <a:gd name="connsiteY172-346" fmla="*/ 1678867 h 1976929"/>
                  <a:gd name="connsiteX173-347" fmla="*/ 1847248 w 3246878"/>
                  <a:gd name="connsiteY173-348" fmla="*/ 1678867 h 1976929"/>
                  <a:gd name="connsiteX174-349" fmla="*/ 1847248 w 3246878"/>
                  <a:gd name="connsiteY174-350" fmla="*/ 1703229 h 1976929"/>
                  <a:gd name="connsiteX175-351" fmla="*/ 1856384 w 3246878"/>
                  <a:gd name="connsiteY175-352" fmla="*/ 1703229 h 1976929"/>
                  <a:gd name="connsiteX176-353" fmla="*/ 1856384 w 3246878"/>
                  <a:gd name="connsiteY176-354" fmla="*/ 1727465 h 1976929"/>
                  <a:gd name="connsiteX177-355" fmla="*/ 1859430 w 3246878"/>
                  <a:gd name="connsiteY177-356" fmla="*/ 1727465 h 1976929"/>
                  <a:gd name="connsiteX178-357" fmla="*/ 1859430 w 3246878"/>
                  <a:gd name="connsiteY178-358" fmla="*/ 1754873 h 1976929"/>
                  <a:gd name="connsiteX179-359" fmla="*/ 1990252 w 3246878"/>
                  <a:gd name="connsiteY179-360" fmla="*/ 1754873 h 1976929"/>
                  <a:gd name="connsiteX180-361" fmla="*/ 1990252 w 3246878"/>
                  <a:gd name="connsiteY180-362" fmla="*/ 1785327 h 1976929"/>
                  <a:gd name="connsiteX181-363" fmla="*/ 2075394 w 3246878"/>
                  <a:gd name="connsiteY181-364" fmla="*/ 1785327 h 1976929"/>
                  <a:gd name="connsiteX182-365" fmla="*/ 2075394 w 3246878"/>
                  <a:gd name="connsiteY182-366" fmla="*/ 1818825 h 1976929"/>
                  <a:gd name="connsiteX183-367" fmla="*/ 2090621 w 3246878"/>
                  <a:gd name="connsiteY183-368" fmla="*/ 1818825 h 1976929"/>
                  <a:gd name="connsiteX184-369" fmla="*/ 2090621 w 3246878"/>
                  <a:gd name="connsiteY184-370" fmla="*/ 1852197 h 1976929"/>
                  <a:gd name="connsiteX185-371" fmla="*/ 2346175 w 3246878"/>
                  <a:gd name="connsiteY185-372" fmla="*/ 1852197 h 1976929"/>
                  <a:gd name="connsiteX186-373" fmla="*/ 2346175 w 3246878"/>
                  <a:gd name="connsiteY186-374" fmla="*/ 1910058 h 1976929"/>
                  <a:gd name="connsiteX187-375" fmla="*/ 2528768 w 3246878"/>
                  <a:gd name="connsiteY187-376" fmla="*/ 1910058 h 1976929"/>
                  <a:gd name="connsiteX188-377" fmla="*/ 2528768 w 3246878"/>
                  <a:gd name="connsiteY188-378" fmla="*/ 1976929 h 1976929"/>
                  <a:gd name="connsiteX189-379" fmla="*/ 3246878 w 3246878"/>
                  <a:gd name="connsiteY189-380" fmla="*/ 1976929 h 197692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 ang="0">
                    <a:pos x="connsiteX66-133" y="connsiteY66-134"/>
                  </a:cxn>
                  <a:cxn ang="0">
                    <a:pos x="connsiteX67-135" y="connsiteY67-136"/>
                  </a:cxn>
                  <a:cxn ang="0">
                    <a:pos x="connsiteX68-137" y="connsiteY68-138"/>
                  </a:cxn>
                  <a:cxn ang="0">
                    <a:pos x="connsiteX69-139" y="connsiteY69-140"/>
                  </a:cxn>
                  <a:cxn ang="0">
                    <a:pos x="connsiteX70-141" y="connsiteY70-142"/>
                  </a:cxn>
                  <a:cxn ang="0">
                    <a:pos x="connsiteX71-143" y="connsiteY71-144"/>
                  </a:cxn>
                  <a:cxn ang="0">
                    <a:pos x="connsiteX72-145" y="connsiteY72-146"/>
                  </a:cxn>
                  <a:cxn ang="0">
                    <a:pos x="connsiteX73-147" y="connsiteY73-148"/>
                  </a:cxn>
                  <a:cxn ang="0">
                    <a:pos x="connsiteX74-149" y="connsiteY74-150"/>
                  </a:cxn>
                  <a:cxn ang="0">
                    <a:pos x="connsiteX75-151" y="connsiteY75-152"/>
                  </a:cxn>
                  <a:cxn ang="0">
                    <a:pos x="connsiteX76-153" y="connsiteY76-154"/>
                  </a:cxn>
                  <a:cxn ang="0">
                    <a:pos x="connsiteX77-155" y="connsiteY77-156"/>
                  </a:cxn>
                  <a:cxn ang="0">
                    <a:pos x="connsiteX78-157" y="connsiteY78-158"/>
                  </a:cxn>
                  <a:cxn ang="0">
                    <a:pos x="connsiteX79-159" y="connsiteY79-160"/>
                  </a:cxn>
                  <a:cxn ang="0">
                    <a:pos x="connsiteX80-161" y="connsiteY80-162"/>
                  </a:cxn>
                  <a:cxn ang="0">
                    <a:pos x="connsiteX81-163" y="connsiteY81-164"/>
                  </a:cxn>
                  <a:cxn ang="0">
                    <a:pos x="connsiteX82-165" y="connsiteY82-166"/>
                  </a:cxn>
                  <a:cxn ang="0">
                    <a:pos x="connsiteX83-167" y="connsiteY83-168"/>
                  </a:cxn>
                  <a:cxn ang="0">
                    <a:pos x="connsiteX84-169" y="connsiteY84-170"/>
                  </a:cxn>
                  <a:cxn ang="0">
                    <a:pos x="connsiteX85-171" y="connsiteY85-172"/>
                  </a:cxn>
                  <a:cxn ang="0">
                    <a:pos x="connsiteX86-173" y="connsiteY86-174"/>
                  </a:cxn>
                  <a:cxn ang="0">
                    <a:pos x="connsiteX87-175" y="connsiteY87-176"/>
                  </a:cxn>
                  <a:cxn ang="0">
                    <a:pos x="connsiteX88-177" y="connsiteY88-178"/>
                  </a:cxn>
                  <a:cxn ang="0">
                    <a:pos x="connsiteX89-179" y="connsiteY89-180"/>
                  </a:cxn>
                  <a:cxn ang="0">
                    <a:pos x="connsiteX90-181" y="connsiteY90-182"/>
                  </a:cxn>
                  <a:cxn ang="0">
                    <a:pos x="connsiteX91-183" y="connsiteY91-184"/>
                  </a:cxn>
                  <a:cxn ang="0">
                    <a:pos x="connsiteX92-185" y="connsiteY92-186"/>
                  </a:cxn>
                  <a:cxn ang="0">
                    <a:pos x="connsiteX93-187" y="connsiteY93-188"/>
                  </a:cxn>
                  <a:cxn ang="0">
                    <a:pos x="connsiteX94-189" y="connsiteY94-190"/>
                  </a:cxn>
                  <a:cxn ang="0">
                    <a:pos x="connsiteX95-191" y="connsiteY95-192"/>
                  </a:cxn>
                  <a:cxn ang="0">
                    <a:pos x="connsiteX96-193" y="connsiteY96-194"/>
                  </a:cxn>
                  <a:cxn ang="0">
                    <a:pos x="connsiteX97-195" y="connsiteY97-196"/>
                  </a:cxn>
                  <a:cxn ang="0">
                    <a:pos x="connsiteX98-197" y="connsiteY98-198"/>
                  </a:cxn>
                  <a:cxn ang="0">
                    <a:pos x="connsiteX99-199" y="connsiteY99-200"/>
                  </a:cxn>
                  <a:cxn ang="0">
                    <a:pos x="connsiteX100-201" y="connsiteY100-202"/>
                  </a:cxn>
                  <a:cxn ang="0">
                    <a:pos x="connsiteX101-203" y="connsiteY101-204"/>
                  </a:cxn>
                  <a:cxn ang="0">
                    <a:pos x="connsiteX102-205" y="connsiteY102-206"/>
                  </a:cxn>
                  <a:cxn ang="0">
                    <a:pos x="connsiteX103-207" y="connsiteY103-208"/>
                  </a:cxn>
                  <a:cxn ang="0">
                    <a:pos x="connsiteX104-209" y="connsiteY104-210"/>
                  </a:cxn>
                  <a:cxn ang="0">
                    <a:pos x="connsiteX105-211" y="connsiteY105-212"/>
                  </a:cxn>
                  <a:cxn ang="0">
                    <a:pos x="connsiteX106-213" y="connsiteY106-214"/>
                  </a:cxn>
                  <a:cxn ang="0">
                    <a:pos x="connsiteX107-215" y="connsiteY107-216"/>
                  </a:cxn>
                  <a:cxn ang="0">
                    <a:pos x="connsiteX108-217" y="connsiteY108-218"/>
                  </a:cxn>
                  <a:cxn ang="0">
                    <a:pos x="connsiteX109-219" y="connsiteY109-220"/>
                  </a:cxn>
                  <a:cxn ang="0">
                    <a:pos x="connsiteX110-221" y="connsiteY110-222"/>
                  </a:cxn>
                  <a:cxn ang="0">
                    <a:pos x="connsiteX111-223" y="connsiteY111-224"/>
                  </a:cxn>
                  <a:cxn ang="0">
                    <a:pos x="connsiteX112-225" y="connsiteY112-226"/>
                  </a:cxn>
                  <a:cxn ang="0">
                    <a:pos x="connsiteX113-227" y="connsiteY113-228"/>
                  </a:cxn>
                  <a:cxn ang="0">
                    <a:pos x="connsiteX114-229" y="connsiteY114-230"/>
                  </a:cxn>
                  <a:cxn ang="0">
                    <a:pos x="connsiteX115-231" y="connsiteY115-232"/>
                  </a:cxn>
                  <a:cxn ang="0">
                    <a:pos x="connsiteX116-233" y="connsiteY116-234"/>
                  </a:cxn>
                  <a:cxn ang="0">
                    <a:pos x="connsiteX117-235" y="connsiteY117-236"/>
                  </a:cxn>
                  <a:cxn ang="0">
                    <a:pos x="connsiteX118-237" y="connsiteY118-238"/>
                  </a:cxn>
                  <a:cxn ang="0">
                    <a:pos x="connsiteX119-239" y="connsiteY119-240"/>
                  </a:cxn>
                  <a:cxn ang="0">
                    <a:pos x="connsiteX120-241" y="connsiteY120-242"/>
                  </a:cxn>
                  <a:cxn ang="0">
                    <a:pos x="connsiteX121-243" y="connsiteY121-244"/>
                  </a:cxn>
                  <a:cxn ang="0">
                    <a:pos x="connsiteX122-245" y="connsiteY122-246"/>
                  </a:cxn>
                  <a:cxn ang="0">
                    <a:pos x="connsiteX123-247" y="connsiteY123-248"/>
                  </a:cxn>
                  <a:cxn ang="0">
                    <a:pos x="connsiteX124-249" y="connsiteY124-250"/>
                  </a:cxn>
                  <a:cxn ang="0">
                    <a:pos x="connsiteX125-251" y="connsiteY125-252"/>
                  </a:cxn>
                  <a:cxn ang="0">
                    <a:pos x="connsiteX126-253" y="connsiteY126-254"/>
                  </a:cxn>
                  <a:cxn ang="0">
                    <a:pos x="connsiteX127-255" y="connsiteY127-256"/>
                  </a:cxn>
                  <a:cxn ang="0">
                    <a:pos x="connsiteX128-257" y="connsiteY128-258"/>
                  </a:cxn>
                  <a:cxn ang="0">
                    <a:pos x="connsiteX129-259" y="connsiteY129-260"/>
                  </a:cxn>
                  <a:cxn ang="0">
                    <a:pos x="connsiteX130-261" y="connsiteY130-262"/>
                  </a:cxn>
                  <a:cxn ang="0">
                    <a:pos x="connsiteX131-263" y="connsiteY131-264"/>
                  </a:cxn>
                  <a:cxn ang="0">
                    <a:pos x="connsiteX132-265" y="connsiteY132-266"/>
                  </a:cxn>
                  <a:cxn ang="0">
                    <a:pos x="connsiteX133-267" y="connsiteY133-268"/>
                  </a:cxn>
                  <a:cxn ang="0">
                    <a:pos x="connsiteX134-269" y="connsiteY134-270"/>
                  </a:cxn>
                  <a:cxn ang="0">
                    <a:pos x="connsiteX135-271" y="connsiteY135-272"/>
                  </a:cxn>
                  <a:cxn ang="0">
                    <a:pos x="connsiteX136-273" y="connsiteY136-274"/>
                  </a:cxn>
                  <a:cxn ang="0">
                    <a:pos x="connsiteX137-275" y="connsiteY137-276"/>
                  </a:cxn>
                  <a:cxn ang="0">
                    <a:pos x="connsiteX138-277" y="connsiteY138-278"/>
                  </a:cxn>
                  <a:cxn ang="0">
                    <a:pos x="connsiteX139-279" y="connsiteY139-280"/>
                  </a:cxn>
                  <a:cxn ang="0">
                    <a:pos x="connsiteX140-281" y="connsiteY140-282"/>
                  </a:cxn>
                  <a:cxn ang="0">
                    <a:pos x="connsiteX141-283" y="connsiteY141-284"/>
                  </a:cxn>
                  <a:cxn ang="0">
                    <a:pos x="connsiteX142-285" y="connsiteY142-286"/>
                  </a:cxn>
                  <a:cxn ang="0">
                    <a:pos x="connsiteX143-287" y="connsiteY143-288"/>
                  </a:cxn>
                  <a:cxn ang="0">
                    <a:pos x="connsiteX144-289" y="connsiteY144-290"/>
                  </a:cxn>
                  <a:cxn ang="0">
                    <a:pos x="connsiteX145-291" y="connsiteY145-292"/>
                  </a:cxn>
                  <a:cxn ang="0">
                    <a:pos x="connsiteX146-293" y="connsiteY146-294"/>
                  </a:cxn>
                  <a:cxn ang="0">
                    <a:pos x="connsiteX147-295" y="connsiteY147-296"/>
                  </a:cxn>
                  <a:cxn ang="0">
                    <a:pos x="connsiteX148-297" y="connsiteY148-298"/>
                  </a:cxn>
                  <a:cxn ang="0">
                    <a:pos x="connsiteX149-299" y="connsiteY149-300"/>
                  </a:cxn>
                  <a:cxn ang="0">
                    <a:pos x="connsiteX150-301" y="connsiteY150-302"/>
                  </a:cxn>
                  <a:cxn ang="0">
                    <a:pos x="connsiteX151-303" y="connsiteY151-304"/>
                  </a:cxn>
                  <a:cxn ang="0">
                    <a:pos x="connsiteX152-305" y="connsiteY152-306"/>
                  </a:cxn>
                  <a:cxn ang="0">
                    <a:pos x="connsiteX153-307" y="connsiteY153-308"/>
                  </a:cxn>
                  <a:cxn ang="0">
                    <a:pos x="connsiteX154-309" y="connsiteY154-310"/>
                  </a:cxn>
                  <a:cxn ang="0">
                    <a:pos x="connsiteX155-311" y="connsiteY155-312"/>
                  </a:cxn>
                  <a:cxn ang="0">
                    <a:pos x="connsiteX156-313" y="connsiteY156-314"/>
                  </a:cxn>
                  <a:cxn ang="0">
                    <a:pos x="connsiteX157-315" y="connsiteY157-316"/>
                  </a:cxn>
                  <a:cxn ang="0">
                    <a:pos x="connsiteX158-317" y="connsiteY158-318"/>
                  </a:cxn>
                  <a:cxn ang="0">
                    <a:pos x="connsiteX159-319" y="connsiteY159-320"/>
                  </a:cxn>
                  <a:cxn ang="0">
                    <a:pos x="connsiteX160-321" y="connsiteY160-322"/>
                  </a:cxn>
                  <a:cxn ang="0">
                    <a:pos x="connsiteX161-323" y="connsiteY161-324"/>
                  </a:cxn>
                  <a:cxn ang="0">
                    <a:pos x="connsiteX162-325" y="connsiteY162-326"/>
                  </a:cxn>
                  <a:cxn ang="0">
                    <a:pos x="connsiteX163-327" y="connsiteY163-328"/>
                  </a:cxn>
                  <a:cxn ang="0">
                    <a:pos x="connsiteX164-329" y="connsiteY164-330"/>
                  </a:cxn>
                  <a:cxn ang="0">
                    <a:pos x="connsiteX165-331" y="connsiteY165-332"/>
                  </a:cxn>
                  <a:cxn ang="0">
                    <a:pos x="connsiteX166-333" y="connsiteY166-334"/>
                  </a:cxn>
                  <a:cxn ang="0">
                    <a:pos x="connsiteX167-335" y="connsiteY167-336"/>
                  </a:cxn>
                  <a:cxn ang="0">
                    <a:pos x="connsiteX168-337" y="connsiteY168-338"/>
                  </a:cxn>
                  <a:cxn ang="0">
                    <a:pos x="connsiteX169-339" y="connsiteY169-340"/>
                  </a:cxn>
                  <a:cxn ang="0">
                    <a:pos x="connsiteX170-341" y="connsiteY170-342"/>
                  </a:cxn>
                  <a:cxn ang="0">
                    <a:pos x="connsiteX171-343" y="connsiteY171-344"/>
                  </a:cxn>
                  <a:cxn ang="0">
                    <a:pos x="connsiteX172-345" y="connsiteY172-346"/>
                  </a:cxn>
                  <a:cxn ang="0">
                    <a:pos x="connsiteX173-347" y="connsiteY173-348"/>
                  </a:cxn>
                  <a:cxn ang="0">
                    <a:pos x="connsiteX174-349" y="connsiteY174-350"/>
                  </a:cxn>
                  <a:cxn ang="0">
                    <a:pos x="connsiteX175-351" y="connsiteY175-352"/>
                  </a:cxn>
                  <a:cxn ang="0">
                    <a:pos x="connsiteX176-353" y="connsiteY176-354"/>
                  </a:cxn>
                  <a:cxn ang="0">
                    <a:pos x="connsiteX177-355" y="connsiteY177-356"/>
                  </a:cxn>
                  <a:cxn ang="0">
                    <a:pos x="connsiteX178-357" y="connsiteY178-358"/>
                  </a:cxn>
                  <a:cxn ang="0">
                    <a:pos x="connsiteX179-359" y="connsiteY179-360"/>
                  </a:cxn>
                  <a:cxn ang="0">
                    <a:pos x="connsiteX180-361" y="connsiteY180-362"/>
                  </a:cxn>
                  <a:cxn ang="0">
                    <a:pos x="connsiteX181-363" y="connsiteY181-364"/>
                  </a:cxn>
                  <a:cxn ang="0">
                    <a:pos x="connsiteX182-365" y="connsiteY182-366"/>
                  </a:cxn>
                  <a:cxn ang="0">
                    <a:pos x="connsiteX183-367" y="connsiteY183-368"/>
                  </a:cxn>
                  <a:cxn ang="0">
                    <a:pos x="connsiteX184-369" y="connsiteY184-370"/>
                  </a:cxn>
                  <a:cxn ang="0">
                    <a:pos x="connsiteX185-371" y="connsiteY185-372"/>
                  </a:cxn>
                  <a:cxn ang="0">
                    <a:pos x="connsiteX186-373" y="connsiteY186-374"/>
                  </a:cxn>
                  <a:cxn ang="0">
                    <a:pos x="connsiteX187-375" y="connsiteY187-376"/>
                  </a:cxn>
                  <a:cxn ang="0">
                    <a:pos x="connsiteX188-377" y="connsiteY188-378"/>
                  </a:cxn>
                  <a:cxn ang="0">
                    <a:pos x="connsiteX189-379" y="connsiteY189-380"/>
                  </a:cxn>
                </a:cxnLst>
                <a:rect l="l" t="t" r="r" b="b"/>
                <a:pathLst>
                  <a:path w="3246878" h="1976929">
                    <a:moveTo>
                      <a:pt x="0" y="0"/>
                    </a:moveTo>
                    <a:lnTo>
                      <a:pt x="106714" y="0"/>
                    </a:lnTo>
                    <a:lnTo>
                      <a:pt x="106714" y="27408"/>
                    </a:lnTo>
                    <a:lnTo>
                      <a:pt x="121940" y="27408"/>
                    </a:lnTo>
                    <a:lnTo>
                      <a:pt x="121940" y="39589"/>
                    </a:lnTo>
                    <a:lnTo>
                      <a:pt x="149348" y="39589"/>
                    </a:lnTo>
                    <a:lnTo>
                      <a:pt x="149348" y="66997"/>
                    </a:lnTo>
                    <a:lnTo>
                      <a:pt x="152394" y="66997"/>
                    </a:lnTo>
                    <a:lnTo>
                      <a:pt x="152394" y="82097"/>
                    </a:lnTo>
                    <a:lnTo>
                      <a:pt x="158484" y="82097"/>
                    </a:lnTo>
                    <a:lnTo>
                      <a:pt x="158484" y="94278"/>
                    </a:lnTo>
                    <a:lnTo>
                      <a:pt x="161530" y="94278"/>
                    </a:lnTo>
                    <a:lnTo>
                      <a:pt x="161530" y="106460"/>
                    </a:lnTo>
                    <a:lnTo>
                      <a:pt x="164575" y="106460"/>
                    </a:lnTo>
                    <a:lnTo>
                      <a:pt x="164575" y="118641"/>
                    </a:lnTo>
                    <a:lnTo>
                      <a:pt x="167620" y="118641"/>
                    </a:lnTo>
                    <a:lnTo>
                      <a:pt x="167620" y="133868"/>
                    </a:lnTo>
                    <a:lnTo>
                      <a:pt x="179802" y="133868"/>
                    </a:lnTo>
                    <a:lnTo>
                      <a:pt x="179802" y="146049"/>
                    </a:lnTo>
                    <a:lnTo>
                      <a:pt x="195028" y="146049"/>
                    </a:lnTo>
                    <a:lnTo>
                      <a:pt x="195028" y="161276"/>
                    </a:lnTo>
                    <a:lnTo>
                      <a:pt x="201119" y="161276"/>
                    </a:lnTo>
                    <a:lnTo>
                      <a:pt x="201119" y="173457"/>
                    </a:lnTo>
                    <a:lnTo>
                      <a:pt x="286261" y="173457"/>
                    </a:lnTo>
                    <a:lnTo>
                      <a:pt x="286261" y="188557"/>
                    </a:lnTo>
                    <a:lnTo>
                      <a:pt x="307579" y="188557"/>
                    </a:lnTo>
                    <a:lnTo>
                      <a:pt x="307579" y="200738"/>
                    </a:lnTo>
                    <a:lnTo>
                      <a:pt x="310624" y="200738"/>
                    </a:lnTo>
                    <a:lnTo>
                      <a:pt x="310624" y="215965"/>
                    </a:lnTo>
                    <a:lnTo>
                      <a:pt x="322805" y="215965"/>
                    </a:lnTo>
                    <a:lnTo>
                      <a:pt x="322805" y="228146"/>
                    </a:lnTo>
                    <a:lnTo>
                      <a:pt x="325851" y="228146"/>
                    </a:lnTo>
                    <a:lnTo>
                      <a:pt x="325851" y="243373"/>
                    </a:lnTo>
                    <a:lnTo>
                      <a:pt x="328896" y="243373"/>
                    </a:lnTo>
                    <a:lnTo>
                      <a:pt x="328896" y="255554"/>
                    </a:lnTo>
                    <a:lnTo>
                      <a:pt x="356304" y="255554"/>
                    </a:lnTo>
                    <a:lnTo>
                      <a:pt x="356304" y="270781"/>
                    </a:lnTo>
                    <a:lnTo>
                      <a:pt x="398812" y="270781"/>
                    </a:lnTo>
                    <a:lnTo>
                      <a:pt x="398812" y="285881"/>
                    </a:lnTo>
                    <a:lnTo>
                      <a:pt x="414038" y="285881"/>
                    </a:lnTo>
                    <a:lnTo>
                      <a:pt x="414038" y="298062"/>
                    </a:lnTo>
                    <a:lnTo>
                      <a:pt x="450582" y="298062"/>
                    </a:lnTo>
                    <a:lnTo>
                      <a:pt x="450582" y="325470"/>
                    </a:lnTo>
                    <a:lnTo>
                      <a:pt x="453628" y="325470"/>
                    </a:lnTo>
                    <a:lnTo>
                      <a:pt x="453628" y="352878"/>
                    </a:lnTo>
                    <a:lnTo>
                      <a:pt x="465809" y="352878"/>
                    </a:lnTo>
                    <a:lnTo>
                      <a:pt x="465809" y="368105"/>
                    </a:lnTo>
                    <a:lnTo>
                      <a:pt x="468854" y="368105"/>
                    </a:lnTo>
                    <a:lnTo>
                      <a:pt x="468854" y="380159"/>
                    </a:lnTo>
                    <a:lnTo>
                      <a:pt x="471900" y="380159"/>
                    </a:lnTo>
                    <a:lnTo>
                      <a:pt x="471900" y="407567"/>
                    </a:lnTo>
                    <a:lnTo>
                      <a:pt x="474945" y="407567"/>
                    </a:lnTo>
                    <a:lnTo>
                      <a:pt x="474945" y="450202"/>
                    </a:lnTo>
                    <a:lnTo>
                      <a:pt x="481036" y="450202"/>
                    </a:lnTo>
                    <a:lnTo>
                      <a:pt x="481036" y="477483"/>
                    </a:lnTo>
                    <a:lnTo>
                      <a:pt x="484081" y="477483"/>
                    </a:lnTo>
                    <a:lnTo>
                      <a:pt x="484081" y="504891"/>
                    </a:lnTo>
                    <a:lnTo>
                      <a:pt x="487126" y="504891"/>
                    </a:lnTo>
                    <a:lnTo>
                      <a:pt x="487126" y="520118"/>
                    </a:lnTo>
                    <a:lnTo>
                      <a:pt x="493217" y="520118"/>
                    </a:lnTo>
                    <a:lnTo>
                      <a:pt x="493217" y="532299"/>
                    </a:lnTo>
                    <a:lnTo>
                      <a:pt x="499308" y="532299"/>
                    </a:lnTo>
                    <a:lnTo>
                      <a:pt x="499308" y="547526"/>
                    </a:lnTo>
                    <a:lnTo>
                      <a:pt x="532680" y="547526"/>
                    </a:lnTo>
                    <a:lnTo>
                      <a:pt x="532680" y="562625"/>
                    </a:lnTo>
                    <a:lnTo>
                      <a:pt x="572269" y="562625"/>
                    </a:lnTo>
                    <a:lnTo>
                      <a:pt x="572269" y="574807"/>
                    </a:lnTo>
                    <a:lnTo>
                      <a:pt x="605768" y="574807"/>
                    </a:lnTo>
                    <a:lnTo>
                      <a:pt x="605768" y="590033"/>
                    </a:lnTo>
                    <a:lnTo>
                      <a:pt x="611858" y="590033"/>
                    </a:lnTo>
                    <a:lnTo>
                      <a:pt x="611858" y="620487"/>
                    </a:lnTo>
                    <a:lnTo>
                      <a:pt x="617949" y="620487"/>
                    </a:lnTo>
                    <a:lnTo>
                      <a:pt x="617949" y="632668"/>
                    </a:lnTo>
                    <a:lnTo>
                      <a:pt x="624040" y="632668"/>
                    </a:lnTo>
                    <a:lnTo>
                      <a:pt x="624040" y="717810"/>
                    </a:lnTo>
                    <a:lnTo>
                      <a:pt x="627085" y="717810"/>
                    </a:lnTo>
                    <a:lnTo>
                      <a:pt x="627085" y="733037"/>
                    </a:lnTo>
                    <a:lnTo>
                      <a:pt x="630130" y="733037"/>
                    </a:lnTo>
                    <a:lnTo>
                      <a:pt x="630130" y="790772"/>
                    </a:lnTo>
                    <a:lnTo>
                      <a:pt x="633176" y="790772"/>
                    </a:lnTo>
                    <a:lnTo>
                      <a:pt x="633176" y="818180"/>
                    </a:lnTo>
                    <a:lnTo>
                      <a:pt x="642312" y="818180"/>
                    </a:lnTo>
                    <a:lnTo>
                      <a:pt x="642312" y="833406"/>
                    </a:lnTo>
                    <a:lnTo>
                      <a:pt x="645357" y="833406"/>
                    </a:lnTo>
                    <a:lnTo>
                      <a:pt x="645357" y="848633"/>
                    </a:lnTo>
                    <a:lnTo>
                      <a:pt x="651448" y="848633"/>
                    </a:lnTo>
                    <a:lnTo>
                      <a:pt x="651448" y="863733"/>
                    </a:lnTo>
                    <a:lnTo>
                      <a:pt x="675683" y="863733"/>
                    </a:lnTo>
                    <a:lnTo>
                      <a:pt x="675683" y="875914"/>
                    </a:lnTo>
                    <a:lnTo>
                      <a:pt x="718318" y="875914"/>
                    </a:lnTo>
                    <a:lnTo>
                      <a:pt x="718318" y="894186"/>
                    </a:lnTo>
                    <a:lnTo>
                      <a:pt x="748771" y="894186"/>
                    </a:lnTo>
                    <a:lnTo>
                      <a:pt x="748771" y="906367"/>
                    </a:lnTo>
                    <a:lnTo>
                      <a:pt x="760953" y="906367"/>
                    </a:lnTo>
                    <a:lnTo>
                      <a:pt x="760953" y="921594"/>
                    </a:lnTo>
                    <a:lnTo>
                      <a:pt x="767043" y="921594"/>
                    </a:lnTo>
                    <a:lnTo>
                      <a:pt x="767043" y="936821"/>
                    </a:lnTo>
                    <a:lnTo>
                      <a:pt x="776179" y="936821"/>
                    </a:lnTo>
                    <a:lnTo>
                      <a:pt x="776179" y="967147"/>
                    </a:lnTo>
                    <a:lnTo>
                      <a:pt x="779225" y="967147"/>
                    </a:lnTo>
                    <a:lnTo>
                      <a:pt x="779225" y="982374"/>
                    </a:lnTo>
                    <a:lnTo>
                      <a:pt x="782270" y="982374"/>
                    </a:lnTo>
                    <a:lnTo>
                      <a:pt x="782270" y="1009782"/>
                    </a:lnTo>
                    <a:lnTo>
                      <a:pt x="788361" y="1009782"/>
                    </a:lnTo>
                    <a:lnTo>
                      <a:pt x="788361" y="1040235"/>
                    </a:lnTo>
                    <a:lnTo>
                      <a:pt x="824778" y="1040235"/>
                    </a:lnTo>
                    <a:lnTo>
                      <a:pt x="824778" y="1055335"/>
                    </a:lnTo>
                    <a:lnTo>
                      <a:pt x="830868" y="1055335"/>
                    </a:lnTo>
                    <a:lnTo>
                      <a:pt x="830868" y="1070562"/>
                    </a:lnTo>
                    <a:lnTo>
                      <a:pt x="833914" y="1070562"/>
                    </a:lnTo>
                    <a:lnTo>
                      <a:pt x="833914" y="1088834"/>
                    </a:lnTo>
                    <a:lnTo>
                      <a:pt x="840004" y="1088834"/>
                    </a:lnTo>
                    <a:lnTo>
                      <a:pt x="840004" y="1101015"/>
                    </a:lnTo>
                    <a:lnTo>
                      <a:pt x="913092" y="1101015"/>
                    </a:lnTo>
                    <a:lnTo>
                      <a:pt x="913092" y="1134514"/>
                    </a:lnTo>
                    <a:lnTo>
                      <a:pt x="937455" y="1134514"/>
                    </a:lnTo>
                    <a:lnTo>
                      <a:pt x="937455" y="1180067"/>
                    </a:lnTo>
                    <a:lnTo>
                      <a:pt x="940500" y="1180067"/>
                    </a:lnTo>
                    <a:lnTo>
                      <a:pt x="940500" y="1195293"/>
                    </a:lnTo>
                    <a:lnTo>
                      <a:pt x="949636" y="1195293"/>
                    </a:lnTo>
                    <a:lnTo>
                      <a:pt x="949636" y="1210520"/>
                    </a:lnTo>
                    <a:lnTo>
                      <a:pt x="952682" y="1210520"/>
                    </a:lnTo>
                    <a:lnTo>
                      <a:pt x="952682" y="1225747"/>
                    </a:lnTo>
                    <a:lnTo>
                      <a:pt x="958772" y="1225747"/>
                    </a:lnTo>
                    <a:lnTo>
                      <a:pt x="958772" y="1240846"/>
                    </a:lnTo>
                    <a:lnTo>
                      <a:pt x="967781" y="1240846"/>
                    </a:lnTo>
                    <a:lnTo>
                      <a:pt x="967781" y="1256073"/>
                    </a:lnTo>
                    <a:lnTo>
                      <a:pt x="986053" y="1256073"/>
                    </a:lnTo>
                    <a:lnTo>
                      <a:pt x="986053" y="1274345"/>
                    </a:lnTo>
                    <a:lnTo>
                      <a:pt x="1004326" y="1274345"/>
                    </a:lnTo>
                    <a:lnTo>
                      <a:pt x="1004326" y="1289572"/>
                    </a:lnTo>
                    <a:lnTo>
                      <a:pt x="1068278" y="1289572"/>
                    </a:lnTo>
                    <a:lnTo>
                      <a:pt x="1068278" y="1304798"/>
                    </a:lnTo>
                    <a:lnTo>
                      <a:pt x="1077414" y="1304798"/>
                    </a:lnTo>
                    <a:lnTo>
                      <a:pt x="1077414" y="1320025"/>
                    </a:lnTo>
                    <a:lnTo>
                      <a:pt x="1092640" y="1320025"/>
                    </a:lnTo>
                    <a:lnTo>
                      <a:pt x="1092640" y="1350352"/>
                    </a:lnTo>
                    <a:lnTo>
                      <a:pt x="1095685" y="1350352"/>
                    </a:lnTo>
                    <a:lnTo>
                      <a:pt x="1095685" y="1365578"/>
                    </a:lnTo>
                    <a:lnTo>
                      <a:pt x="1117003" y="1365578"/>
                    </a:lnTo>
                    <a:lnTo>
                      <a:pt x="1117003" y="1380805"/>
                    </a:lnTo>
                    <a:lnTo>
                      <a:pt x="1129057" y="1380805"/>
                    </a:lnTo>
                    <a:lnTo>
                      <a:pt x="1129057" y="1396032"/>
                    </a:lnTo>
                    <a:lnTo>
                      <a:pt x="1141239" y="1396032"/>
                    </a:lnTo>
                    <a:lnTo>
                      <a:pt x="1141239" y="1414304"/>
                    </a:lnTo>
                    <a:lnTo>
                      <a:pt x="1159511" y="1414304"/>
                    </a:lnTo>
                    <a:lnTo>
                      <a:pt x="1159511" y="1444630"/>
                    </a:lnTo>
                    <a:lnTo>
                      <a:pt x="1238689" y="1444630"/>
                    </a:lnTo>
                    <a:lnTo>
                      <a:pt x="1238689" y="1462902"/>
                    </a:lnTo>
                    <a:lnTo>
                      <a:pt x="1244780" y="1462902"/>
                    </a:lnTo>
                    <a:lnTo>
                      <a:pt x="1244780" y="1478129"/>
                    </a:lnTo>
                    <a:lnTo>
                      <a:pt x="1266097" y="1478129"/>
                    </a:lnTo>
                    <a:lnTo>
                      <a:pt x="1266097" y="1496401"/>
                    </a:lnTo>
                    <a:lnTo>
                      <a:pt x="1381693" y="1496401"/>
                    </a:lnTo>
                    <a:lnTo>
                      <a:pt x="1381693" y="1511627"/>
                    </a:lnTo>
                    <a:lnTo>
                      <a:pt x="1390829" y="1511627"/>
                    </a:lnTo>
                    <a:lnTo>
                      <a:pt x="1390829" y="1526854"/>
                    </a:lnTo>
                    <a:lnTo>
                      <a:pt x="1399965" y="1526854"/>
                    </a:lnTo>
                    <a:lnTo>
                      <a:pt x="1399965" y="1544999"/>
                    </a:lnTo>
                    <a:lnTo>
                      <a:pt x="1472926" y="1544999"/>
                    </a:lnTo>
                    <a:lnTo>
                      <a:pt x="1472926" y="1560226"/>
                    </a:lnTo>
                    <a:lnTo>
                      <a:pt x="1597658" y="1560226"/>
                    </a:lnTo>
                    <a:lnTo>
                      <a:pt x="1597658" y="1578498"/>
                    </a:lnTo>
                    <a:lnTo>
                      <a:pt x="1606794" y="1578498"/>
                    </a:lnTo>
                    <a:lnTo>
                      <a:pt x="1606794" y="1596770"/>
                    </a:lnTo>
                    <a:lnTo>
                      <a:pt x="1615930" y="1596770"/>
                    </a:lnTo>
                    <a:lnTo>
                      <a:pt x="1615930" y="1611996"/>
                    </a:lnTo>
                    <a:lnTo>
                      <a:pt x="1640293" y="1611996"/>
                    </a:lnTo>
                    <a:lnTo>
                      <a:pt x="1640293" y="1633187"/>
                    </a:lnTo>
                    <a:lnTo>
                      <a:pt x="1722517" y="1633187"/>
                    </a:lnTo>
                    <a:lnTo>
                      <a:pt x="1722517" y="1657550"/>
                    </a:lnTo>
                    <a:lnTo>
                      <a:pt x="1835067" y="1657550"/>
                    </a:lnTo>
                    <a:lnTo>
                      <a:pt x="1835067" y="1678867"/>
                    </a:lnTo>
                    <a:lnTo>
                      <a:pt x="1847248" y="1678867"/>
                    </a:lnTo>
                    <a:lnTo>
                      <a:pt x="1847248" y="1703229"/>
                    </a:lnTo>
                    <a:lnTo>
                      <a:pt x="1856384" y="1703229"/>
                    </a:lnTo>
                    <a:lnTo>
                      <a:pt x="1856384" y="1727465"/>
                    </a:lnTo>
                    <a:lnTo>
                      <a:pt x="1859430" y="1727465"/>
                    </a:lnTo>
                    <a:lnTo>
                      <a:pt x="1859430" y="1754873"/>
                    </a:lnTo>
                    <a:lnTo>
                      <a:pt x="1990252" y="1754873"/>
                    </a:lnTo>
                    <a:lnTo>
                      <a:pt x="1990252" y="1785327"/>
                    </a:lnTo>
                    <a:lnTo>
                      <a:pt x="2075394" y="1785327"/>
                    </a:lnTo>
                    <a:lnTo>
                      <a:pt x="2075394" y="1818825"/>
                    </a:lnTo>
                    <a:lnTo>
                      <a:pt x="2090621" y="1818825"/>
                    </a:lnTo>
                    <a:lnTo>
                      <a:pt x="2090621" y="1852197"/>
                    </a:lnTo>
                    <a:lnTo>
                      <a:pt x="2346175" y="1852197"/>
                    </a:lnTo>
                    <a:lnTo>
                      <a:pt x="2346175" y="1910058"/>
                    </a:lnTo>
                    <a:lnTo>
                      <a:pt x="2528768" y="1910058"/>
                    </a:lnTo>
                    <a:lnTo>
                      <a:pt x="2528768" y="1976929"/>
                    </a:lnTo>
                    <a:lnTo>
                      <a:pt x="3246878" y="1976929"/>
                    </a:lnTo>
                  </a:path>
                </a:pathLst>
              </a:custGeom>
              <a:noFill/>
              <a:ln w="28575" cap="flat">
                <a:solidFill>
                  <a:schemeClr val="accent1"/>
                </a:solidFill>
                <a:prstDash val="solid"/>
                <a:miter/>
              </a:ln>
            </p:spPr>
            <p:txBody>
              <a:bodyPr rtlCol="0" anchor="ctr"/>
              <a:lstStyle/>
              <a:p>
                <a:endParaRPr lang="zh-CN" altLang="en-US"/>
              </a:p>
            </p:txBody>
          </p:sp>
          <p:sp>
            <p:nvSpPr>
              <p:cNvPr id="37" name="任意多边形: 形状 123"/>
              <p:cNvSpPr/>
              <p:nvPr/>
            </p:nvSpPr>
            <p:spPr>
              <a:xfrm>
                <a:off x="1775936" y="2054688"/>
                <a:ext cx="2223143" cy="2578244"/>
              </a:xfrm>
              <a:custGeom>
                <a:avLst/>
                <a:gdLst>
                  <a:gd name="connsiteX0" fmla="*/ 0 w 2215860"/>
                  <a:gd name="connsiteY0" fmla="*/ 0 h 2588787"/>
                  <a:gd name="connsiteX1" fmla="*/ 158992 w 2215860"/>
                  <a:gd name="connsiteY1" fmla="*/ 0 h 2588787"/>
                  <a:gd name="connsiteX2" fmla="*/ 158992 w 2215860"/>
                  <a:gd name="connsiteY2" fmla="*/ 27408 h 2588787"/>
                  <a:gd name="connsiteX3" fmla="*/ 162037 w 2215860"/>
                  <a:gd name="connsiteY3" fmla="*/ 27408 h 2588787"/>
                  <a:gd name="connsiteX4" fmla="*/ 162037 w 2215860"/>
                  <a:gd name="connsiteY4" fmla="*/ 76006 h 2588787"/>
                  <a:gd name="connsiteX5" fmla="*/ 168128 w 2215860"/>
                  <a:gd name="connsiteY5" fmla="*/ 76006 h 2588787"/>
                  <a:gd name="connsiteX6" fmla="*/ 168128 w 2215860"/>
                  <a:gd name="connsiteY6" fmla="*/ 100369 h 2588787"/>
                  <a:gd name="connsiteX7" fmla="*/ 177264 w 2215860"/>
                  <a:gd name="connsiteY7" fmla="*/ 100369 h 2588787"/>
                  <a:gd name="connsiteX8" fmla="*/ 177264 w 2215860"/>
                  <a:gd name="connsiteY8" fmla="*/ 127777 h 2588787"/>
                  <a:gd name="connsiteX9" fmla="*/ 183354 w 2215860"/>
                  <a:gd name="connsiteY9" fmla="*/ 127777 h 2588787"/>
                  <a:gd name="connsiteX10" fmla="*/ 183354 w 2215860"/>
                  <a:gd name="connsiteY10" fmla="*/ 152013 h 2588787"/>
                  <a:gd name="connsiteX11" fmla="*/ 268497 w 2215860"/>
                  <a:gd name="connsiteY11" fmla="*/ 152013 h 2588787"/>
                  <a:gd name="connsiteX12" fmla="*/ 268497 w 2215860"/>
                  <a:gd name="connsiteY12" fmla="*/ 179421 h 2588787"/>
                  <a:gd name="connsiteX13" fmla="*/ 305041 w 2215860"/>
                  <a:gd name="connsiteY13" fmla="*/ 179421 h 2588787"/>
                  <a:gd name="connsiteX14" fmla="*/ 305041 w 2215860"/>
                  <a:gd name="connsiteY14" fmla="*/ 203784 h 2588787"/>
                  <a:gd name="connsiteX15" fmla="*/ 320268 w 2215860"/>
                  <a:gd name="connsiteY15" fmla="*/ 203784 h 2588787"/>
                  <a:gd name="connsiteX16" fmla="*/ 320268 w 2215860"/>
                  <a:gd name="connsiteY16" fmla="*/ 255427 h 2588787"/>
                  <a:gd name="connsiteX17" fmla="*/ 326358 w 2215860"/>
                  <a:gd name="connsiteY17" fmla="*/ 255427 h 2588787"/>
                  <a:gd name="connsiteX18" fmla="*/ 326358 w 2215860"/>
                  <a:gd name="connsiteY18" fmla="*/ 307198 h 2588787"/>
                  <a:gd name="connsiteX19" fmla="*/ 329404 w 2215860"/>
                  <a:gd name="connsiteY19" fmla="*/ 307198 h 2588787"/>
                  <a:gd name="connsiteX20" fmla="*/ 329404 w 2215860"/>
                  <a:gd name="connsiteY20" fmla="*/ 331561 h 2588787"/>
                  <a:gd name="connsiteX21" fmla="*/ 344630 w 2215860"/>
                  <a:gd name="connsiteY21" fmla="*/ 331561 h 2588787"/>
                  <a:gd name="connsiteX22" fmla="*/ 344630 w 2215860"/>
                  <a:gd name="connsiteY22" fmla="*/ 383204 h 2588787"/>
                  <a:gd name="connsiteX23" fmla="*/ 347676 w 2215860"/>
                  <a:gd name="connsiteY23" fmla="*/ 383204 h 2588787"/>
                  <a:gd name="connsiteX24" fmla="*/ 347676 w 2215860"/>
                  <a:gd name="connsiteY24" fmla="*/ 462256 h 2588787"/>
                  <a:gd name="connsiteX25" fmla="*/ 350721 w 2215860"/>
                  <a:gd name="connsiteY25" fmla="*/ 462256 h 2588787"/>
                  <a:gd name="connsiteX26" fmla="*/ 350721 w 2215860"/>
                  <a:gd name="connsiteY26" fmla="*/ 489664 h 2588787"/>
                  <a:gd name="connsiteX27" fmla="*/ 411501 w 2215860"/>
                  <a:gd name="connsiteY27" fmla="*/ 489664 h 2588787"/>
                  <a:gd name="connsiteX28" fmla="*/ 411501 w 2215860"/>
                  <a:gd name="connsiteY28" fmla="*/ 514027 h 2588787"/>
                  <a:gd name="connsiteX29" fmla="*/ 420637 w 2215860"/>
                  <a:gd name="connsiteY29" fmla="*/ 514027 h 2588787"/>
                  <a:gd name="connsiteX30" fmla="*/ 420637 w 2215860"/>
                  <a:gd name="connsiteY30" fmla="*/ 541308 h 2588787"/>
                  <a:gd name="connsiteX31" fmla="*/ 444999 w 2215860"/>
                  <a:gd name="connsiteY31" fmla="*/ 541308 h 2588787"/>
                  <a:gd name="connsiteX32" fmla="*/ 444999 w 2215860"/>
                  <a:gd name="connsiteY32" fmla="*/ 568716 h 2588787"/>
                  <a:gd name="connsiteX33" fmla="*/ 448045 w 2215860"/>
                  <a:gd name="connsiteY33" fmla="*/ 568716 h 2588787"/>
                  <a:gd name="connsiteX34" fmla="*/ 448045 w 2215860"/>
                  <a:gd name="connsiteY34" fmla="*/ 593079 h 2588787"/>
                  <a:gd name="connsiteX35" fmla="*/ 454135 w 2215860"/>
                  <a:gd name="connsiteY35" fmla="*/ 593079 h 2588787"/>
                  <a:gd name="connsiteX36" fmla="*/ 454135 w 2215860"/>
                  <a:gd name="connsiteY36" fmla="*/ 620487 h 2588787"/>
                  <a:gd name="connsiteX37" fmla="*/ 460226 w 2215860"/>
                  <a:gd name="connsiteY37" fmla="*/ 620487 h 2588787"/>
                  <a:gd name="connsiteX38" fmla="*/ 460226 w 2215860"/>
                  <a:gd name="connsiteY38" fmla="*/ 675176 h 2588787"/>
                  <a:gd name="connsiteX39" fmla="*/ 472407 w 2215860"/>
                  <a:gd name="connsiteY39" fmla="*/ 675176 h 2588787"/>
                  <a:gd name="connsiteX40" fmla="*/ 472407 w 2215860"/>
                  <a:gd name="connsiteY40" fmla="*/ 699538 h 2588787"/>
                  <a:gd name="connsiteX41" fmla="*/ 481543 w 2215860"/>
                  <a:gd name="connsiteY41" fmla="*/ 699538 h 2588787"/>
                  <a:gd name="connsiteX42" fmla="*/ 481543 w 2215860"/>
                  <a:gd name="connsiteY42" fmla="*/ 757273 h 2588787"/>
                  <a:gd name="connsiteX43" fmla="*/ 493725 w 2215860"/>
                  <a:gd name="connsiteY43" fmla="*/ 757273 h 2588787"/>
                  <a:gd name="connsiteX44" fmla="*/ 493725 w 2215860"/>
                  <a:gd name="connsiteY44" fmla="*/ 784681 h 2588787"/>
                  <a:gd name="connsiteX45" fmla="*/ 584958 w 2215860"/>
                  <a:gd name="connsiteY45" fmla="*/ 784681 h 2588787"/>
                  <a:gd name="connsiteX46" fmla="*/ 584958 w 2215860"/>
                  <a:gd name="connsiteY46" fmla="*/ 812089 h 2588787"/>
                  <a:gd name="connsiteX47" fmla="*/ 591048 w 2215860"/>
                  <a:gd name="connsiteY47" fmla="*/ 812089 h 2588787"/>
                  <a:gd name="connsiteX48" fmla="*/ 591048 w 2215860"/>
                  <a:gd name="connsiteY48" fmla="*/ 894186 h 2588787"/>
                  <a:gd name="connsiteX49" fmla="*/ 609320 w 2215860"/>
                  <a:gd name="connsiteY49" fmla="*/ 894186 h 2588787"/>
                  <a:gd name="connsiteX50" fmla="*/ 609320 w 2215860"/>
                  <a:gd name="connsiteY50" fmla="*/ 921467 h 2588787"/>
                  <a:gd name="connsiteX51" fmla="*/ 612366 w 2215860"/>
                  <a:gd name="connsiteY51" fmla="*/ 921467 h 2588787"/>
                  <a:gd name="connsiteX52" fmla="*/ 612366 w 2215860"/>
                  <a:gd name="connsiteY52" fmla="*/ 976283 h 2588787"/>
                  <a:gd name="connsiteX53" fmla="*/ 615411 w 2215860"/>
                  <a:gd name="connsiteY53" fmla="*/ 976283 h 2588787"/>
                  <a:gd name="connsiteX54" fmla="*/ 615411 w 2215860"/>
                  <a:gd name="connsiteY54" fmla="*/ 1030972 h 2588787"/>
                  <a:gd name="connsiteX55" fmla="*/ 624547 w 2215860"/>
                  <a:gd name="connsiteY55" fmla="*/ 1030972 h 2588787"/>
                  <a:gd name="connsiteX56" fmla="*/ 624547 w 2215860"/>
                  <a:gd name="connsiteY56" fmla="*/ 1061426 h 2588787"/>
                  <a:gd name="connsiteX57" fmla="*/ 627592 w 2215860"/>
                  <a:gd name="connsiteY57" fmla="*/ 1061426 h 2588787"/>
                  <a:gd name="connsiteX58" fmla="*/ 627592 w 2215860"/>
                  <a:gd name="connsiteY58" fmla="*/ 1088834 h 2588787"/>
                  <a:gd name="connsiteX59" fmla="*/ 630638 w 2215860"/>
                  <a:gd name="connsiteY59" fmla="*/ 1088834 h 2588787"/>
                  <a:gd name="connsiteX60" fmla="*/ 630638 w 2215860"/>
                  <a:gd name="connsiteY60" fmla="*/ 1167885 h 2588787"/>
                  <a:gd name="connsiteX61" fmla="*/ 633683 w 2215860"/>
                  <a:gd name="connsiteY61" fmla="*/ 1167885 h 2588787"/>
                  <a:gd name="connsiteX62" fmla="*/ 633683 w 2215860"/>
                  <a:gd name="connsiteY62" fmla="*/ 1225620 h 2588787"/>
                  <a:gd name="connsiteX63" fmla="*/ 636728 w 2215860"/>
                  <a:gd name="connsiteY63" fmla="*/ 1225620 h 2588787"/>
                  <a:gd name="connsiteX64" fmla="*/ 636728 w 2215860"/>
                  <a:gd name="connsiteY64" fmla="*/ 1253028 h 2588787"/>
                  <a:gd name="connsiteX65" fmla="*/ 645864 w 2215860"/>
                  <a:gd name="connsiteY65" fmla="*/ 1253028 h 2588787"/>
                  <a:gd name="connsiteX66" fmla="*/ 645864 w 2215860"/>
                  <a:gd name="connsiteY66" fmla="*/ 1283481 h 2588787"/>
                  <a:gd name="connsiteX67" fmla="*/ 721871 w 2215860"/>
                  <a:gd name="connsiteY67" fmla="*/ 1283481 h 2588787"/>
                  <a:gd name="connsiteX68" fmla="*/ 721871 w 2215860"/>
                  <a:gd name="connsiteY68" fmla="*/ 1310762 h 2588787"/>
                  <a:gd name="connsiteX69" fmla="*/ 761460 w 2215860"/>
                  <a:gd name="connsiteY69" fmla="*/ 1310762 h 2588787"/>
                  <a:gd name="connsiteX70" fmla="*/ 761460 w 2215860"/>
                  <a:gd name="connsiteY70" fmla="*/ 1338170 h 2588787"/>
                  <a:gd name="connsiteX71" fmla="*/ 767551 w 2215860"/>
                  <a:gd name="connsiteY71" fmla="*/ 1338170 h 2588787"/>
                  <a:gd name="connsiteX72" fmla="*/ 767551 w 2215860"/>
                  <a:gd name="connsiteY72" fmla="*/ 1368624 h 2588787"/>
                  <a:gd name="connsiteX73" fmla="*/ 770596 w 2215860"/>
                  <a:gd name="connsiteY73" fmla="*/ 1368624 h 2588787"/>
                  <a:gd name="connsiteX74" fmla="*/ 770596 w 2215860"/>
                  <a:gd name="connsiteY74" fmla="*/ 1396032 h 2588787"/>
                  <a:gd name="connsiteX75" fmla="*/ 773642 w 2215860"/>
                  <a:gd name="connsiteY75" fmla="*/ 1396032 h 2588787"/>
                  <a:gd name="connsiteX76" fmla="*/ 773642 w 2215860"/>
                  <a:gd name="connsiteY76" fmla="*/ 1426358 h 2588787"/>
                  <a:gd name="connsiteX77" fmla="*/ 776687 w 2215860"/>
                  <a:gd name="connsiteY77" fmla="*/ 1426358 h 2588787"/>
                  <a:gd name="connsiteX78" fmla="*/ 776687 w 2215860"/>
                  <a:gd name="connsiteY78" fmla="*/ 1484219 h 2588787"/>
                  <a:gd name="connsiteX79" fmla="*/ 782777 w 2215860"/>
                  <a:gd name="connsiteY79" fmla="*/ 1484219 h 2588787"/>
                  <a:gd name="connsiteX80" fmla="*/ 782777 w 2215860"/>
                  <a:gd name="connsiteY80" fmla="*/ 1538908 h 2588787"/>
                  <a:gd name="connsiteX81" fmla="*/ 801049 w 2215860"/>
                  <a:gd name="connsiteY81" fmla="*/ 1538908 h 2588787"/>
                  <a:gd name="connsiteX82" fmla="*/ 801049 w 2215860"/>
                  <a:gd name="connsiteY82" fmla="*/ 1569362 h 2588787"/>
                  <a:gd name="connsiteX83" fmla="*/ 810185 w 2215860"/>
                  <a:gd name="connsiteY83" fmla="*/ 1569362 h 2588787"/>
                  <a:gd name="connsiteX84" fmla="*/ 810185 w 2215860"/>
                  <a:gd name="connsiteY84" fmla="*/ 1599688 h 2588787"/>
                  <a:gd name="connsiteX85" fmla="*/ 813231 w 2215860"/>
                  <a:gd name="connsiteY85" fmla="*/ 1599688 h 2588787"/>
                  <a:gd name="connsiteX86" fmla="*/ 813231 w 2215860"/>
                  <a:gd name="connsiteY86" fmla="*/ 1630142 h 2588787"/>
                  <a:gd name="connsiteX87" fmla="*/ 925781 w 2215860"/>
                  <a:gd name="connsiteY87" fmla="*/ 1630142 h 2588787"/>
                  <a:gd name="connsiteX88" fmla="*/ 925781 w 2215860"/>
                  <a:gd name="connsiteY88" fmla="*/ 1657550 h 2588787"/>
                  <a:gd name="connsiteX89" fmla="*/ 934917 w 2215860"/>
                  <a:gd name="connsiteY89" fmla="*/ 1657550 h 2588787"/>
                  <a:gd name="connsiteX90" fmla="*/ 934917 w 2215860"/>
                  <a:gd name="connsiteY90" fmla="*/ 1718329 h 2588787"/>
                  <a:gd name="connsiteX91" fmla="*/ 965371 w 2215860"/>
                  <a:gd name="connsiteY91" fmla="*/ 1718329 h 2588787"/>
                  <a:gd name="connsiteX92" fmla="*/ 965371 w 2215860"/>
                  <a:gd name="connsiteY92" fmla="*/ 1748783 h 2588787"/>
                  <a:gd name="connsiteX93" fmla="*/ 1080966 w 2215860"/>
                  <a:gd name="connsiteY93" fmla="*/ 1748783 h 2588787"/>
                  <a:gd name="connsiteX94" fmla="*/ 1080966 w 2215860"/>
                  <a:gd name="connsiteY94" fmla="*/ 1776191 h 2588787"/>
                  <a:gd name="connsiteX95" fmla="*/ 1090102 w 2215860"/>
                  <a:gd name="connsiteY95" fmla="*/ 1776191 h 2588787"/>
                  <a:gd name="connsiteX96" fmla="*/ 1090102 w 2215860"/>
                  <a:gd name="connsiteY96" fmla="*/ 1806517 h 2588787"/>
                  <a:gd name="connsiteX97" fmla="*/ 1093148 w 2215860"/>
                  <a:gd name="connsiteY97" fmla="*/ 1806517 h 2588787"/>
                  <a:gd name="connsiteX98" fmla="*/ 1093148 w 2215860"/>
                  <a:gd name="connsiteY98" fmla="*/ 1836970 h 2588787"/>
                  <a:gd name="connsiteX99" fmla="*/ 1096193 w 2215860"/>
                  <a:gd name="connsiteY99" fmla="*/ 1836970 h 2588787"/>
                  <a:gd name="connsiteX100" fmla="*/ 1096193 w 2215860"/>
                  <a:gd name="connsiteY100" fmla="*/ 1864378 h 2588787"/>
                  <a:gd name="connsiteX101" fmla="*/ 1239197 w 2215860"/>
                  <a:gd name="connsiteY101" fmla="*/ 1864378 h 2588787"/>
                  <a:gd name="connsiteX102" fmla="*/ 1239197 w 2215860"/>
                  <a:gd name="connsiteY102" fmla="*/ 1894705 h 2588787"/>
                  <a:gd name="connsiteX103" fmla="*/ 1242242 w 2215860"/>
                  <a:gd name="connsiteY103" fmla="*/ 1894705 h 2588787"/>
                  <a:gd name="connsiteX104" fmla="*/ 1242242 w 2215860"/>
                  <a:gd name="connsiteY104" fmla="*/ 1955611 h 2588787"/>
                  <a:gd name="connsiteX105" fmla="*/ 1245287 w 2215860"/>
                  <a:gd name="connsiteY105" fmla="*/ 1955611 h 2588787"/>
                  <a:gd name="connsiteX106" fmla="*/ 1245287 w 2215860"/>
                  <a:gd name="connsiteY106" fmla="*/ 1982893 h 2588787"/>
                  <a:gd name="connsiteX107" fmla="*/ 1248333 w 2215860"/>
                  <a:gd name="connsiteY107" fmla="*/ 1982893 h 2588787"/>
                  <a:gd name="connsiteX108" fmla="*/ 1248333 w 2215860"/>
                  <a:gd name="connsiteY108" fmla="*/ 2013346 h 2588787"/>
                  <a:gd name="connsiteX109" fmla="*/ 1257469 w 2215860"/>
                  <a:gd name="connsiteY109" fmla="*/ 2013346 h 2588787"/>
                  <a:gd name="connsiteX110" fmla="*/ 1257469 w 2215860"/>
                  <a:gd name="connsiteY110" fmla="*/ 2043799 h 2588787"/>
                  <a:gd name="connsiteX111" fmla="*/ 1400473 w 2215860"/>
                  <a:gd name="connsiteY111" fmla="*/ 2043799 h 2588787"/>
                  <a:gd name="connsiteX112" fmla="*/ 1400473 w 2215860"/>
                  <a:gd name="connsiteY112" fmla="*/ 2074126 h 2588787"/>
                  <a:gd name="connsiteX113" fmla="*/ 1421790 w 2215860"/>
                  <a:gd name="connsiteY113" fmla="*/ 2074126 h 2588787"/>
                  <a:gd name="connsiteX114" fmla="*/ 1421790 w 2215860"/>
                  <a:gd name="connsiteY114" fmla="*/ 2101534 h 2588787"/>
                  <a:gd name="connsiteX115" fmla="*/ 1424835 w 2215860"/>
                  <a:gd name="connsiteY115" fmla="*/ 2101534 h 2588787"/>
                  <a:gd name="connsiteX116" fmla="*/ 1424835 w 2215860"/>
                  <a:gd name="connsiteY116" fmla="*/ 2162440 h 2588787"/>
                  <a:gd name="connsiteX117" fmla="*/ 1583066 w 2215860"/>
                  <a:gd name="connsiteY117" fmla="*/ 2162440 h 2588787"/>
                  <a:gd name="connsiteX118" fmla="*/ 1583066 w 2215860"/>
                  <a:gd name="connsiteY118" fmla="*/ 2192767 h 2588787"/>
                  <a:gd name="connsiteX119" fmla="*/ 1604256 w 2215860"/>
                  <a:gd name="connsiteY119" fmla="*/ 2192767 h 2588787"/>
                  <a:gd name="connsiteX120" fmla="*/ 1604256 w 2215860"/>
                  <a:gd name="connsiteY120" fmla="*/ 2220175 h 2588787"/>
                  <a:gd name="connsiteX121" fmla="*/ 1622528 w 2215860"/>
                  <a:gd name="connsiteY121" fmla="*/ 2220175 h 2588787"/>
                  <a:gd name="connsiteX122" fmla="*/ 1622528 w 2215860"/>
                  <a:gd name="connsiteY122" fmla="*/ 2253674 h 2588787"/>
                  <a:gd name="connsiteX123" fmla="*/ 1677344 w 2215860"/>
                  <a:gd name="connsiteY123" fmla="*/ 2253674 h 2588787"/>
                  <a:gd name="connsiteX124" fmla="*/ 1677344 w 2215860"/>
                  <a:gd name="connsiteY124" fmla="*/ 2305317 h 2588787"/>
                  <a:gd name="connsiteX125" fmla="*/ 1838620 w 2215860"/>
                  <a:gd name="connsiteY125" fmla="*/ 2305317 h 2588787"/>
                  <a:gd name="connsiteX126" fmla="*/ 1838620 w 2215860"/>
                  <a:gd name="connsiteY126" fmla="*/ 2360133 h 2588787"/>
                  <a:gd name="connsiteX127" fmla="*/ 2075902 w 2215860"/>
                  <a:gd name="connsiteY127" fmla="*/ 2360133 h 2588787"/>
                  <a:gd name="connsiteX128" fmla="*/ 2075902 w 2215860"/>
                  <a:gd name="connsiteY128" fmla="*/ 2469512 h 2588787"/>
                  <a:gd name="connsiteX129" fmla="*/ 2215861 w 2215860"/>
                  <a:gd name="connsiteY129" fmla="*/ 2469512 h 2588787"/>
                  <a:gd name="connsiteX130" fmla="*/ 2215861 w 2215860"/>
                  <a:gd name="connsiteY130" fmla="*/ 2588787 h 2588787"/>
                  <a:gd name="connsiteX0-1" fmla="*/ 0 w 2215861"/>
                  <a:gd name="connsiteY0-2" fmla="*/ 0 h 2569799"/>
                  <a:gd name="connsiteX1-3" fmla="*/ 158992 w 2215861"/>
                  <a:gd name="connsiteY1-4" fmla="*/ 0 h 2569799"/>
                  <a:gd name="connsiteX2-5" fmla="*/ 158992 w 2215861"/>
                  <a:gd name="connsiteY2-6" fmla="*/ 27408 h 2569799"/>
                  <a:gd name="connsiteX3-7" fmla="*/ 162037 w 2215861"/>
                  <a:gd name="connsiteY3-8" fmla="*/ 27408 h 2569799"/>
                  <a:gd name="connsiteX4-9" fmla="*/ 162037 w 2215861"/>
                  <a:gd name="connsiteY4-10" fmla="*/ 76006 h 2569799"/>
                  <a:gd name="connsiteX5-11" fmla="*/ 168128 w 2215861"/>
                  <a:gd name="connsiteY5-12" fmla="*/ 76006 h 2569799"/>
                  <a:gd name="connsiteX6-13" fmla="*/ 168128 w 2215861"/>
                  <a:gd name="connsiteY6-14" fmla="*/ 100369 h 2569799"/>
                  <a:gd name="connsiteX7-15" fmla="*/ 177264 w 2215861"/>
                  <a:gd name="connsiteY7-16" fmla="*/ 100369 h 2569799"/>
                  <a:gd name="connsiteX8-17" fmla="*/ 177264 w 2215861"/>
                  <a:gd name="connsiteY8-18" fmla="*/ 127777 h 2569799"/>
                  <a:gd name="connsiteX9-19" fmla="*/ 183354 w 2215861"/>
                  <a:gd name="connsiteY9-20" fmla="*/ 127777 h 2569799"/>
                  <a:gd name="connsiteX10-21" fmla="*/ 183354 w 2215861"/>
                  <a:gd name="connsiteY10-22" fmla="*/ 152013 h 2569799"/>
                  <a:gd name="connsiteX11-23" fmla="*/ 268497 w 2215861"/>
                  <a:gd name="connsiteY11-24" fmla="*/ 152013 h 2569799"/>
                  <a:gd name="connsiteX12-25" fmla="*/ 268497 w 2215861"/>
                  <a:gd name="connsiteY12-26" fmla="*/ 179421 h 2569799"/>
                  <a:gd name="connsiteX13-27" fmla="*/ 305041 w 2215861"/>
                  <a:gd name="connsiteY13-28" fmla="*/ 179421 h 2569799"/>
                  <a:gd name="connsiteX14-29" fmla="*/ 305041 w 2215861"/>
                  <a:gd name="connsiteY14-30" fmla="*/ 203784 h 2569799"/>
                  <a:gd name="connsiteX15-31" fmla="*/ 320268 w 2215861"/>
                  <a:gd name="connsiteY15-32" fmla="*/ 203784 h 2569799"/>
                  <a:gd name="connsiteX16-33" fmla="*/ 320268 w 2215861"/>
                  <a:gd name="connsiteY16-34" fmla="*/ 255427 h 2569799"/>
                  <a:gd name="connsiteX17-35" fmla="*/ 326358 w 2215861"/>
                  <a:gd name="connsiteY17-36" fmla="*/ 255427 h 2569799"/>
                  <a:gd name="connsiteX18-37" fmla="*/ 326358 w 2215861"/>
                  <a:gd name="connsiteY18-38" fmla="*/ 307198 h 2569799"/>
                  <a:gd name="connsiteX19-39" fmla="*/ 329404 w 2215861"/>
                  <a:gd name="connsiteY19-40" fmla="*/ 307198 h 2569799"/>
                  <a:gd name="connsiteX20-41" fmla="*/ 329404 w 2215861"/>
                  <a:gd name="connsiteY20-42" fmla="*/ 331561 h 2569799"/>
                  <a:gd name="connsiteX21-43" fmla="*/ 344630 w 2215861"/>
                  <a:gd name="connsiteY21-44" fmla="*/ 331561 h 2569799"/>
                  <a:gd name="connsiteX22-45" fmla="*/ 344630 w 2215861"/>
                  <a:gd name="connsiteY22-46" fmla="*/ 383204 h 2569799"/>
                  <a:gd name="connsiteX23-47" fmla="*/ 347676 w 2215861"/>
                  <a:gd name="connsiteY23-48" fmla="*/ 383204 h 2569799"/>
                  <a:gd name="connsiteX24-49" fmla="*/ 347676 w 2215861"/>
                  <a:gd name="connsiteY24-50" fmla="*/ 462256 h 2569799"/>
                  <a:gd name="connsiteX25-51" fmla="*/ 350721 w 2215861"/>
                  <a:gd name="connsiteY25-52" fmla="*/ 462256 h 2569799"/>
                  <a:gd name="connsiteX26-53" fmla="*/ 350721 w 2215861"/>
                  <a:gd name="connsiteY26-54" fmla="*/ 489664 h 2569799"/>
                  <a:gd name="connsiteX27-55" fmla="*/ 411501 w 2215861"/>
                  <a:gd name="connsiteY27-56" fmla="*/ 489664 h 2569799"/>
                  <a:gd name="connsiteX28-57" fmla="*/ 411501 w 2215861"/>
                  <a:gd name="connsiteY28-58" fmla="*/ 514027 h 2569799"/>
                  <a:gd name="connsiteX29-59" fmla="*/ 420637 w 2215861"/>
                  <a:gd name="connsiteY29-60" fmla="*/ 514027 h 2569799"/>
                  <a:gd name="connsiteX30-61" fmla="*/ 420637 w 2215861"/>
                  <a:gd name="connsiteY30-62" fmla="*/ 541308 h 2569799"/>
                  <a:gd name="connsiteX31-63" fmla="*/ 444999 w 2215861"/>
                  <a:gd name="connsiteY31-64" fmla="*/ 541308 h 2569799"/>
                  <a:gd name="connsiteX32-65" fmla="*/ 444999 w 2215861"/>
                  <a:gd name="connsiteY32-66" fmla="*/ 568716 h 2569799"/>
                  <a:gd name="connsiteX33-67" fmla="*/ 448045 w 2215861"/>
                  <a:gd name="connsiteY33-68" fmla="*/ 568716 h 2569799"/>
                  <a:gd name="connsiteX34-69" fmla="*/ 448045 w 2215861"/>
                  <a:gd name="connsiteY34-70" fmla="*/ 593079 h 2569799"/>
                  <a:gd name="connsiteX35-71" fmla="*/ 454135 w 2215861"/>
                  <a:gd name="connsiteY35-72" fmla="*/ 593079 h 2569799"/>
                  <a:gd name="connsiteX36-73" fmla="*/ 454135 w 2215861"/>
                  <a:gd name="connsiteY36-74" fmla="*/ 620487 h 2569799"/>
                  <a:gd name="connsiteX37-75" fmla="*/ 460226 w 2215861"/>
                  <a:gd name="connsiteY37-76" fmla="*/ 620487 h 2569799"/>
                  <a:gd name="connsiteX38-77" fmla="*/ 460226 w 2215861"/>
                  <a:gd name="connsiteY38-78" fmla="*/ 675176 h 2569799"/>
                  <a:gd name="connsiteX39-79" fmla="*/ 472407 w 2215861"/>
                  <a:gd name="connsiteY39-80" fmla="*/ 675176 h 2569799"/>
                  <a:gd name="connsiteX40-81" fmla="*/ 472407 w 2215861"/>
                  <a:gd name="connsiteY40-82" fmla="*/ 699538 h 2569799"/>
                  <a:gd name="connsiteX41-83" fmla="*/ 481543 w 2215861"/>
                  <a:gd name="connsiteY41-84" fmla="*/ 699538 h 2569799"/>
                  <a:gd name="connsiteX42-85" fmla="*/ 481543 w 2215861"/>
                  <a:gd name="connsiteY42-86" fmla="*/ 757273 h 2569799"/>
                  <a:gd name="connsiteX43-87" fmla="*/ 493725 w 2215861"/>
                  <a:gd name="connsiteY43-88" fmla="*/ 757273 h 2569799"/>
                  <a:gd name="connsiteX44-89" fmla="*/ 493725 w 2215861"/>
                  <a:gd name="connsiteY44-90" fmla="*/ 784681 h 2569799"/>
                  <a:gd name="connsiteX45-91" fmla="*/ 584958 w 2215861"/>
                  <a:gd name="connsiteY45-92" fmla="*/ 784681 h 2569799"/>
                  <a:gd name="connsiteX46-93" fmla="*/ 584958 w 2215861"/>
                  <a:gd name="connsiteY46-94" fmla="*/ 812089 h 2569799"/>
                  <a:gd name="connsiteX47-95" fmla="*/ 591048 w 2215861"/>
                  <a:gd name="connsiteY47-96" fmla="*/ 812089 h 2569799"/>
                  <a:gd name="connsiteX48-97" fmla="*/ 591048 w 2215861"/>
                  <a:gd name="connsiteY48-98" fmla="*/ 894186 h 2569799"/>
                  <a:gd name="connsiteX49-99" fmla="*/ 609320 w 2215861"/>
                  <a:gd name="connsiteY49-100" fmla="*/ 894186 h 2569799"/>
                  <a:gd name="connsiteX50-101" fmla="*/ 609320 w 2215861"/>
                  <a:gd name="connsiteY50-102" fmla="*/ 921467 h 2569799"/>
                  <a:gd name="connsiteX51-103" fmla="*/ 612366 w 2215861"/>
                  <a:gd name="connsiteY51-104" fmla="*/ 921467 h 2569799"/>
                  <a:gd name="connsiteX52-105" fmla="*/ 612366 w 2215861"/>
                  <a:gd name="connsiteY52-106" fmla="*/ 976283 h 2569799"/>
                  <a:gd name="connsiteX53-107" fmla="*/ 615411 w 2215861"/>
                  <a:gd name="connsiteY53-108" fmla="*/ 976283 h 2569799"/>
                  <a:gd name="connsiteX54-109" fmla="*/ 615411 w 2215861"/>
                  <a:gd name="connsiteY54-110" fmla="*/ 1030972 h 2569799"/>
                  <a:gd name="connsiteX55-111" fmla="*/ 624547 w 2215861"/>
                  <a:gd name="connsiteY55-112" fmla="*/ 1030972 h 2569799"/>
                  <a:gd name="connsiteX56-113" fmla="*/ 624547 w 2215861"/>
                  <a:gd name="connsiteY56-114" fmla="*/ 1061426 h 2569799"/>
                  <a:gd name="connsiteX57-115" fmla="*/ 627592 w 2215861"/>
                  <a:gd name="connsiteY57-116" fmla="*/ 1061426 h 2569799"/>
                  <a:gd name="connsiteX58-117" fmla="*/ 627592 w 2215861"/>
                  <a:gd name="connsiteY58-118" fmla="*/ 1088834 h 2569799"/>
                  <a:gd name="connsiteX59-119" fmla="*/ 630638 w 2215861"/>
                  <a:gd name="connsiteY59-120" fmla="*/ 1088834 h 2569799"/>
                  <a:gd name="connsiteX60-121" fmla="*/ 630638 w 2215861"/>
                  <a:gd name="connsiteY60-122" fmla="*/ 1167885 h 2569799"/>
                  <a:gd name="connsiteX61-123" fmla="*/ 633683 w 2215861"/>
                  <a:gd name="connsiteY61-124" fmla="*/ 1167885 h 2569799"/>
                  <a:gd name="connsiteX62-125" fmla="*/ 633683 w 2215861"/>
                  <a:gd name="connsiteY62-126" fmla="*/ 1225620 h 2569799"/>
                  <a:gd name="connsiteX63-127" fmla="*/ 636728 w 2215861"/>
                  <a:gd name="connsiteY63-128" fmla="*/ 1225620 h 2569799"/>
                  <a:gd name="connsiteX64-129" fmla="*/ 636728 w 2215861"/>
                  <a:gd name="connsiteY64-130" fmla="*/ 1253028 h 2569799"/>
                  <a:gd name="connsiteX65-131" fmla="*/ 645864 w 2215861"/>
                  <a:gd name="connsiteY65-132" fmla="*/ 1253028 h 2569799"/>
                  <a:gd name="connsiteX66-133" fmla="*/ 645864 w 2215861"/>
                  <a:gd name="connsiteY66-134" fmla="*/ 1283481 h 2569799"/>
                  <a:gd name="connsiteX67-135" fmla="*/ 721871 w 2215861"/>
                  <a:gd name="connsiteY67-136" fmla="*/ 1283481 h 2569799"/>
                  <a:gd name="connsiteX68-137" fmla="*/ 721871 w 2215861"/>
                  <a:gd name="connsiteY68-138" fmla="*/ 1310762 h 2569799"/>
                  <a:gd name="connsiteX69-139" fmla="*/ 761460 w 2215861"/>
                  <a:gd name="connsiteY69-140" fmla="*/ 1310762 h 2569799"/>
                  <a:gd name="connsiteX70-141" fmla="*/ 761460 w 2215861"/>
                  <a:gd name="connsiteY70-142" fmla="*/ 1338170 h 2569799"/>
                  <a:gd name="connsiteX71-143" fmla="*/ 767551 w 2215861"/>
                  <a:gd name="connsiteY71-144" fmla="*/ 1338170 h 2569799"/>
                  <a:gd name="connsiteX72-145" fmla="*/ 767551 w 2215861"/>
                  <a:gd name="connsiteY72-146" fmla="*/ 1368624 h 2569799"/>
                  <a:gd name="connsiteX73-147" fmla="*/ 770596 w 2215861"/>
                  <a:gd name="connsiteY73-148" fmla="*/ 1368624 h 2569799"/>
                  <a:gd name="connsiteX74-149" fmla="*/ 770596 w 2215861"/>
                  <a:gd name="connsiteY74-150" fmla="*/ 1396032 h 2569799"/>
                  <a:gd name="connsiteX75-151" fmla="*/ 773642 w 2215861"/>
                  <a:gd name="connsiteY75-152" fmla="*/ 1396032 h 2569799"/>
                  <a:gd name="connsiteX76-153" fmla="*/ 773642 w 2215861"/>
                  <a:gd name="connsiteY76-154" fmla="*/ 1426358 h 2569799"/>
                  <a:gd name="connsiteX77-155" fmla="*/ 776687 w 2215861"/>
                  <a:gd name="connsiteY77-156" fmla="*/ 1426358 h 2569799"/>
                  <a:gd name="connsiteX78-157" fmla="*/ 776687 w 2215861"/>
                  <a:gd name="connsiteY78-158" fmla="*/ 1484219 h 2569799"/>
                  <a:gd name="connsiteX79-159" fmla="*/ 782777 w 2215861"/>
                  <a:gd name="connsiteY79-160" fmla="*/ 1484219 h 2569799"/>
                  <a:gd name="connsiteX80-161" fmla="*/ 782777 w 2215861"/>
                  <a:gd name="connsiteY80-162" fmla="*/ 1538908 h 2569799"/>
                  <a:gd name="connsiteX81-163" fmla="*/ 801049 w 2215861"/>
                  <a:gd name="connsiteY81-164" fmla="*/ 1538908 h 2569799"/>
                  <a:gd name="connsiteX82-165" fmla="*/ 801049 w 2215861"/>
                  <a:gd name="connsiteY82-166" fmla="*/ 1569362 h 2569799"/>
                  <a:gd name="connsiteX83-167" fmla="*/ 810185 w 2215861"/>
                  <a:gd name="connsiteY83-168" fmla="*/ 1569362 h 2569799"/>
                  <a:gd name="connsiteX84-169" fmla="*/ 810185 w 2215861"/>
                  <a:gd name="connsiteY84-170" fmla="*/ 1599688 h 2569799"/>
                  <a:gd name="connsiteX85-171" fmla="*/ 813231 w 2215861"/>
                  <a:gd name="connsiteY85-172" fmla="*/ 1599688 h 2569799"/>
                  <a:gd name="connsiteX86-173" fmla="*/ 813231 w 2215861"/>
                  <a:gd name="connsiteY86-174" fmla="*/ 1630142 h 2569799"/>
                  <a:gd name="connsiteX87-175" fmla="*/ 925781 w 2215861"/>
                  <a:gd name="connsiteY87-176" fmla="*/ 1630142 h 2569799"/>
                  <a:gd name="connsiteX88-177" fmla="*/ 925781 w 2215861"/>
                  <a:gd name="connsiteY88-178" fmla="*/ 1657550 h 2569799"/>
                  <a:gd name="connsiteX89-179" fmla="*/ 934917 w 2215861"/>
                  <a:gd name="connsiteY89-180" fmla="*/ 1657550 h 2569799"/>
                  <a:gd name="connsiteX90-181" fmla="*/ 934917 w 2215861"/>
                  <a:gd name="connsiteY90-182" fmla="*/ 1718329 h 2569799"/>
                  <a:gd name="connsiteX91-183" fmla="*/ 965371 w 2215861"/>
                  <a:gd name="connsiteY91-184" fmla="*/ 1718329 h 2569799"/>
                  <a:gd name="connsiteX92-185" fmla="*/ 965371 w 2215861"/>
                  <a:gd name="connsiteY92-186" fmla="*/ 1748783 h 2569799"/>
                  <a:gd name="connsiteX93-187" fmla="*/ 1080966 w 2215861"/>
                  <a:gd name="connsiteY93-188" fmla="*/ 1748783 h 2569799"/>
                  <a:gd name="connsiteX94-189" fmla="*/ 1080966 w 2215861"/>
                  <a:gd name="connsiteY94-190" fmla="*/ 1776191 h 2569799"/>
                  <a:gd name="connsiteX95-191" fmla="*/ 1090102 w 2215861"/>
                  <a:gd name="connsiteY95-192" fmla="*/ 1776191 h 2569799"/>
                  <a:gd name="connsiteX96-193" fmla="*/ 1090102 w 2215861"/>
                  <a:gd name="connsiteY96-194" fmla="*/ 1806517 h 2569799"/>
                  <a:gd name="connsiteX97-195" fmla="*/ 1093148 w 2215861"/>
                  <a:gd name="connsiteY97-196" fmla="*/ 1806517 h 2569799"/>
                  <a:gd name="connsiteX98-197" fmla="*/ 1093148 w 2215861"/>
                  <a:gd name="connsiteY98-198" fmla="*/ 1836970 h 2569799"/>
                  <a:gd name="connsiteX99-199" fmla="*/ 1096193 w 2215861"/>
                  <a:gd name="connsiteY99-200" fmla="*/ 1836970 h 2569799"/>
                  <a:gd name="connsiteX100-201" fmla="*/ 1096193 w 2215861"/>
                  <a:gd name="connsiteY100-202" fmla="*/ 1864378 h 2569799"/>
                  <a:gd name="connsiteX101-203" fmla="*/ 1239197 w 2215861"/>
                  <a:gd name="connsiteY101-204" fmla="*/ 1864378 h 2569799"/>
                  <a:gd name="connsiteX102-205" fmla="*/ 1239197 w 2215861"/>
                  <a:gd name="connsiteY102-206" fmla="*/ 1894705 h 2569799"/>
                  <a:gd name="connsiteX103-207" fmla="*/ 1242242 w 2215861"/>
                  <a:gd name="connsiteY103-208" fmla="*/ 1894705 h 2569799"/>
                  <a:gd name="connsiteX104-209" fmla="*/ 1242242 w 2215861"/>
                  <a:gd name="connsiteY104-210" fmla="*/ 1955611 h 2569799"/>
                  <a:gd name="connsiteX105-211" fmla="*/ 1245287 w 2215861"/>
                  <a:gd name="connsiteY105-212" fmla="*/ 1955611 h 2569799"/>
                  <a:gd name="connsiteX106-213" fmla="*/ 1245287 w 2215861"/>
                  <a:gd name="connsiteY106-214" fmla="*/ 1982893 h 2569799"/>
                  <a:gd name="connsiteX107-215" fmla="*/ 1248333 w 2215861"/>
                  <a:gd name="connsiteY107-216" fmla="*/ 1982893 h 2569799"/>
                  <a:gd name="connsiteX108-217" fmla="*/ 1248333 w 2215861"/>
                  <a:gd name="connsiteY108-218" fmla="*/ 2013346 h 2569799"/>
                  <a:gd name="connsiteX109-219" fmla="*/ 1257469 w 2215861"/>
                  <a:gd name="connsiteY109-220" fmla="*/ 2013346 h 2569799"/>
                  <a:gd name="connsiteX110-221" fmla="*/ 1257469 w 2215861"/>
                  <a:gd name="connsiteY110-222" fmla="*/ 2043799 h 2569799"/>
                  <a:gd name="connsiteX111-223" fmla="*/ 1400473 w 2215861"/>
                  <a:gd name="connsiteY111-224" fmla="*/ 2043799 h 2569799"/>
                  <a:gd name="connsiteX112-225" fmla="*/ 1400473 w 2215861"/>
                  <a:gd name="connsiteY112-226" fmla="*/ 2074126 h 2569799"/>
                  <a:gd name="connsiteX113-227" fmla="*/ 1421790 w 2215861"/>
                  <a:gd name="connsiteY113-228" fmla="*/ 2074126 h 2569799"/>
                  <a:gd name="connsiteX114-229" fmla="*/ 1421790 w 2215861"/>
                  <a:gd name="connsiteY114-230" fmla="*/ 2101534 h 2569799"/>
                  <a:gd name="connsiteX115-231" fmla="*/ 1424835 w 2215861"/>
                  <a:gd name="connsiteY115-232" fmla="*/ 2101534 h 2569799"/>
                  <a:gd name="connsiteX116-233" fmla="*/ 1424835 w 2215861"/>
                  <a:gd name="connsiteY116-234" fmla="*/ 2162440 h 2569799"/>
                  <a:gd name="connsiteX117-235" fmla="*/ 1583066 w 2215861"/>
                  <a:gd name="connsiteY117-236" fmla="*/ 2162440 h 2569799"/>
                  <a:gd name="connsiteX118-237" fmla="*/ 1583066 w 2215861"/>
                  <a:gd name="connsiteY118-238" fmla="*/ 2192767 h 2569799"/>
                  <a:gd name="connsiteX119-239" fmla="*/ 1604256 w 2215861"/>
                  <a:gd name="connsiteY119-240" fmla="*/ 2192767 h 2569799"/>
                  <a:gd name="connsiteX120-241" fmla="*/ 1604256 w 2215861"/>
                  <a:gd name="connsiteY120-242" fmla="*/ 2220175 h 2569799"/>
                  <a:gd name="connsiteX121-243" fmla="*/ 1622528 w 2215861"/>
                  <a:gd name="connsiteY121-244" fmla="*/ 2220175 h 2569799"/>
                  <a:gd name="connsiteX122-245" fmla="*/ 1622528 w 2215861"/>
                  <a:gd name="connsiteY122-246" fmla="*/ 2253674 h 2569799"/>
                  <a:gd name="connsiteX123-247" fmla="*/ 1677344 w 2215861"/>
                  <a:gd name="connsiteY123-248" fmla="*/ 2253674 h 2569799"/>
                  <a:gd name="connsiteX124-249" fmla="*/ 1677344 w 2215861"/>
                  <a:gd name="connsiteY124-250" fmla="*/ 2305317 h 2569799"/>
                  <a:gd name="connsiteX125-251" fmla="*/ 1838620 w 2215861"/>
                  <a:gd name="connsiteY125-252" fmla="*/ 2305317 h 2569799"/>
                  <a:gd name="connsiteX126-253" fmla="*/ 1838620 w 2215861"/>
                  <a:gd name="connsiteY126-254" fmla="*/ 2360133 h 2569799"/>
                  <a:gd name="connsiteX127-255" fmla="*/ 2075902 w 2215861"/>
                  <a:gd name="connsiteY127-256" fmla="*/ 2360133 h 2569799"/>
                  <a:gd name="connsiteX128-257" fmla="*/ 2075902 w 2215861"/>
                  <a:gd name="connsiteY128-258" fmla="*/ 2469512 h 2569799"/>
                  <a:gd name="connsiteX129-259" fmla="*/ 2215861 w 2215861"/>
                  <a:gd name="connsiteY129-260" fmla="*/ 2469512 h 2569799"/>
                  <a:gd name="connsiteX130-261" fmla="*/ 2215861 w 2215861"/>
                  <a:gd name="connsiteY130-262" fmla="*/ 2569799 h 256979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 ang="0">
                    <a:pos x="connsiteX66-133" y="connsiteY66-134"/>
                  </a:cxn>
                  <a:cxn ang="0">
                    <a:pos x="connsiteX67-135" y="connsiteY67-136"/>
                  </a:cxn>
                  <a:cxn ang="0">
                    <a:pos x="connsiteX68-137" y="connsiteY68-138"/>
                  </a:cxn>
                  <a:cxn ang="0">
                    <a:pos x="connsiteX69-139" y="connsiteY69-140"/>
                  </a:cxn>
                  <a:cxn ang="0">
                    <a:pos x="connsiteX70-141" y="connsiteY70-142"/>
                  </a:cxn>
                  <a:cxn ang="0">
                    <a:pos x="connsiteX71-143" y="connsiteY71-144"/>
                  </a:cxn>
                  <a:cxn ang="0">
                    <a:pos x="connsiteX72-145" y="connsiteY72-146"/>
                  </a:cxn>
                  <a:cxn ang="0">
                    <a:pos x="connsiteX73-147" y="connsiteY73-148"/>
                  </a:cxn>
                  <a:cxn ang="0">
                    <a:pos x="connsiteX74-149" y="connsiteY74-150"/>
                  </a:cxn>
                  <a:cxn ang="0">
                    <a:pos x="connsiteX75-151" y="connsiteY75-152"/>
                  </a:cxn>
                  <a:cxn ang="0">
                    <a:pos x="connsiteX76-153" y="connsiteY76-154"/>
                  </a:cxn>
                  <a:cxn ang="0">
                    <a:pos x="connsiteX77-155" y="connsiteY77-156"/>
                  </a:cxn>
                  <a:cxn ang="0">
                    <a:pos x="connsiteX78-157" y="connsiteY78-158"/>
                  </a:cxn>
                  <a:cxn ang="0">
                    <a:pos x="connsiteX79-159" y="connsiteY79-160"/>
                  </a:cxn>
                  <a:cxn ang="0">
                    <a:pos x="connsiteX80-161" y="connsiteY80-162"/>
                  </a:cxn>
                  <a:cxn ang="0">
                    <a:pos x="connsiteX81-163" y="connsiteY81-164"/>
                  </a:cxn>
                  <a:cxn ang="0">
                    <a:pos x="connsiteX82-165" y="connsiteY82-166"/>
                  </a:cxn>
                  <a:cxn ang="0">
                    <a:pos x="connsiteX83-167" y="connsiteY83-168"/>
                  </a:cxn>
                  <a:cxn ang="0">
                    <a:pos x="connsiteX84-169" y="connsiteY84-170"/>
                  </a:cxn>
                  <a:cxn ang="0">
                    <a:pos x="connsiteX85-171" y="connsiteY85-172"/>
                  </a:cxn>
                  <a:cxn ang="0">
                    <a:pos x="connsiteX86-173" y="connsiteY86-174"/>
                  </a:cxn>
                  <a:cxn ang="0">
                    <a:pos x="connsiteX87-175" y="connsiteY87-176"/>
                  </a:cxn>
                  <a:cxn ang="0">
                    <a:pos x="connsiteX88-177" y="connsiteY88-178"/>
                  </a:cxn>
                  <a:cxn ang="0">
                    <a:pos x="connsiteX89-179" y="connsiteY89-180"/>
                  </a:cxn>
                  <a:cxn ang="0">
                    <a:pos x="connsiteX90-181" y="connsiteY90-182"/>
                  </a:cxn>
                  <a:cxn ang="0">
                    <a:pos x="connsiteX91-183" y="connsiteY91-184"/>
                  </a:cxn>
                  <a:cxn ang="0">
                    <a:pos x="connsiteX92-185" y="connsiteY92-186"/>
                  </a:cxn>
                  <a:cxn ang="0">
                    <a:pos x="connsiteX93-187" y="connsiteY93-188"/>
                  </a:cxn>
                  <a:cxn ang="0">
                    <a:pos x="connsiteX94-189" y="connsiteY94-190"/>
                  </a:cxn>
                  <a:cxn ang="0">
                    <a:pos x="connsiteX95-191" y="connsiteY95-192"/>
                  </a:cxn>
                  <a:cxn ang="0">
                    <a:pos x="connsiteX96-193" y="connsiteY96-194"/>
                  </a:cxn>
                  <a:cxn ang="0">
                    <a:pos x="connsiteX97-195" y="connsiteY97-196"/>
                  </a:cxn>
                  <a:cxn ang="0">
                    <a:pos x="connsiteX98-197" y="connsiteY98-198"/>
                  </a:cxn>
                  <a:cxn ang="0">
                    <a:pos x="connsiteX99-199" y="connsiteY99-200"/>
                  </a:cxn>
                  <a:cxn ang="0">
                    <a:pos x="connsiteX100-201" y="connsiteY100-202"/>
                  </a:cxn>
                  <a:cxn ang="0">
                    <a:pos x="connsiteX101-203" y="connsiteY101-204"/>
                  </a:cxn>
                  <a:cxn ang="0">
                    <a:pos x="connsiteX102-205" y="connsiteY102-206"/>
                  </a:cxn>
                  <a:cxn ang="0">
                    <a:pos x="connsiteX103-207" y="connsiteY103-208"/>
                  </a:cxn>
                  <a:cxn ang="0">
                    <a:pos x="connsiteX104-209" y="connsiteY104-210"/>
                  </a:cxn>
                  <a:cxn ang="0">
                    <a:pos x="connsiteX105-211" y="connsiteY105-212"/>
                  </a:cxn>
                  <a:cxn ang="0">
                    <a:pos x="connsiteX106-213" y="connsiteY106-214"/>
                  </a:cxn>
                  <a:cxn ang="0">
                    <a:pos x="connsiteX107-215" y="connsiteY107-216"/>
                  </a:cxn>
                  <a:cxn ang="0">
                    <a:pos x="connsiteX108-217" y="connsiteY108-218"/>
                  </a:cxn>
                  <a:cxn ang="0">
                    <a:pos x="connsiteX109-219" y="connsiteY109-220"/>
                  </a:cxn>
                  <a:cxn ang="0">
                    <a:pos x="connsiteX110-221" y="connsiteY110-222"/>
                  </a:cxn>
                  <a:cxn ang="0">
                    <a:pos x="connsiteX111-223" y="connsiteY111-224"/>
                  </a:cxn>
                  <a:cxn ang="0">
                    <a:pos x="connsiteX112-225" y="connsiteY112-226"/>
                  </a:cxn>
                  <a:cxn ang="0">
                    <a:pos x="connsiteX113-227" y="connsiteY113-228"/>
                  </a:cxn>
                  <a:cxn ang="0">
                    <a:pos x="connsiteX114-229" y="connsiteY114-230"/>
                  </a:cxn>
                  <a:cxn ang="0">
                    <a:pos x="connsiteX115-231" y="connsiteY115-232"/>
                  </a:cxn>
                  <a:cxn ang="0">
                    <a:pos x="connsiteX116-233" y="connsiteY116-234"/>
                  </a:cxn>
                  <a:cxn ang="0">
                    <a:pos x="connsiteX117-235" y="connsiteY117-236"/>
                  </a:cxn>
                  <a:cxn ang="0">
                    <a:pos x="connsiteX118-237" y="connsiteY118-238"/>
                  </a:cxn>
                  <a:cxn ang="0">
                    <a:pos x="connsiteX119-239" y="connsiteY119-240"/>
                  </a:cxn>
                  <a:cxn ang="0">
                    <a:pos x="connsiteX120-241" y="connsiteY120-242"/>
                  </a:cxn>
                  <a:cxn ang="0">
                    <a:pos x="connsiteX121-243" y="connsiteY121-244"/>
                  </a:cxn>
                  <a:cxn ang="0">
                    <a:pos x="connsiteX122-245" y="connsiteY122-246"/>
                  </a:cxn>
                  <a:cxn ang="0">
                    <a:pos x="connsiteX123-247" y="connsiteY123-248"/>
                  </a:cxn>
                  <a:cxn ang="0">
                    <a:pos x="connsiteX124-249" y="connsiteY124-250"/>
                  </a:cxn>
                  <a:cxn ang="0">
                    <a:pos x="connsiteX125-251" y="connsiteY125-252"/>
                  </a:cxn>
                  <a:cxn ang="0">
                    <a:pos x="connsiteX126-253" y="connsiteY126-254"/>
                  </a:cxn>
                  <a:cxn ang="0">
                    <a:pos x="connsiteX127-255" y="connsiteY127-256"/>
                  </a:cxn>
                  <a:cxn ang="0">
                    <a:pos x="connsiteX128-257" y="connsiteY128-258"/>
                  </a:cxn>
                  <a:cxn ang="0">
                    <a:pos x="connsiteX129-259" y="connsiteY129-260"/>
                  </a:cxn>
                  <a:cxn ang="0">
                    <a:pos x="connsiteX130-261" y="connsiteY130-262"/>
                  </a:cxn>
                </a:cxnLst>
                <a:rect l="l" t="t" r="r" b="b"/>
                <a:pathLst>
                  <a:path w="2215861" h="2569799">
                    <a:moveTo>
                      <a:pt x="0" y="0"/>
                    </a:moveTo>
                    <a:lnTo>
                      <a:pt x="158992" y="0"/>
                    </a:lnTo>
                    <a:lnTo>
                      <a:pt x="158992" y="27408"/>
                    </a:lnTo>
                    <a:lnTo>
                      <a:pt x="162037" y="27408"/>
                    </a:lnTo>
                    <a:lnTo>
                      <a:pt x="162037" y="76006"/>
                    </a:lnTo>
                    <a:lnTo>
                      <a:pt x="168128" y="76006"/>
                    </a:lnTo>
                    <a:lnTo>
                      <a:pt x="168128" y="100369"/>
                    </a:lnTo>
                    <a:lnTo>
                      <a:pt x="177264" y="100369"/>
                    </a:lnTo>
                    <a:lnTo>
                      <a:pt x="177264" y="127777"/>
                    </a:lnTo>
                    <a:lnTo>
                      <a:pt x="183354" y="127777"/>
                    </a:lnTo>
                    <a:lnTo>
                      <a:pt x="183354" y="152013"/>
                    </a:lnTo>
                    <a:lnTo>
                      <a:pt x="268497" y="152013"/>
                    </a:lnTo>
                    <a:lnTo>
                      <a:pt x="268497" y="179421"/>
                    </a:lnTo>
                    <a:lnTo>
                      <a:pt x="305041" y="179421"/>
                    </a:lnTo>
                    <a:lnTo>
                      <a:pt x="305041" y="203784"/>
                    </a:lnTo>
                    <a:lnTo>
                      <a:pt x="320268" y="203784"/>
                    </a:lnTo>
                    <a:lnTo>
                      <a:pt x="320268" y="255427"/>
                    </a:lnTo>
                    <a:lnTo>
                      <a:pt x="326358" y="255427"/>
                    </a:lnTo>
                    <a:lnTo>
                      <a:pt x="326358" y="307198"/>
                    </a:lnTo>
                    <a:lnTo>
                      <a:pt x="329404" y="307198"/>
                    </a:lnTo>
                    <a:lnTo>
                      <a:pt x="329404" y="331561"/>
                    </a:lnTo>
                    <a:lnTo>
                      <a:pt x="344630" y="331561"/>
                    </a:lnTo>
                    <a:lnTo>
                      <a:pt x="344630" y="383204"/>
                    </a:lnTo>
                    <a:lnTo>
                      <a:pt x="347676" y="383204"/>
                    </a:lnTo>
                    <a:lnTo>
                      <a:pt x="347676" y="462256"/>
                    </a:lnTo>
                    <a:lnTo>
                      <a:pt x="350721" y="462256"/>
                    </a:lnTo>
                    <a:lnTo>
                      <a:pt x="350721" y="489664"/>
                    </a:lnTo>
                    <a:lnTo>
                      <a:pt x="411501" y="489664"/>
                    </a:lnTo>
                    <a:lnTo>
                      <a:pt x="411501" y="514027"/>
                    </a:lnTo>
                    <a:lnTo>
                      <a:pt x="420637" y="514027"/>
                    </a:lnTo>
                    <a:lnTo>
                      <a:pt x="420637" y="541308"/>
                    </a:lnTo>
                    <a:lnTo>
                      <a:pt x="444999" y="541308"/>
                    </a:lnTo>
                    <a:lnTo>
                      <a:pt x="444999" y="568716"/>
                    </a:lnTo>
                    <a:lnTo>
                      <a:pt x="448045" y="568716"/>
                    </a:lnTo>
                    <a:lnTo>
                      <a:pt x="448045" y="593079"/>
                    </a:lnTo>
                    <a:lnTo>
                      <a:pt x="454135" y="593079"/>
                    </a:lnTo>
                    <a:lnTo>
                      <a:pt x="454135" y="620487"/>
                    </a:lnTo>
                    <a:lnTo>
                      <a:pt x="460226" y="620487"/>
                    </a:lnTo>
                    <a:lnTo>
                      <a:pt x="460226" y="675176"/>
                    </a:lnTo>
                    <a:lnTo>
                      <a:pt x="472407" y="675176"/>
                    </a:lnTo>
                    <a:lnTo>
                      <a:pt x="472407" y="699538"/>
                    </a:lnTo>
                    <a:lnTo>
                      <a:pt x="481543" y="699538"/>
                    </a:lnTo>
                    <a:lnTo>
                      <a:pt x="481543" y="757273"/>
                    </a:lnTo>
                    <a:lnTo>
                      <a:pt x="493725" y="757273"/>
                    </a:lnTo>
                    <a:lnTo>
                      <a:pt x="493725" y="784681"/>
                    </a:lnTo>
                    <a:lnTo>
                      <a:pt x="584958" y="784681"/>
                    </a:lnTo>
                    <a:lnTo>
                      <a:pt x="584958" y="812089"/>
                    </a:lnTo>
                    <a:lnTo>
                      <a:pt x="591048" y="812089"/>
                    </a:lnTo>
                    <a:lnTo>
                      <a:pt x="591048" y="894186"/>
                    </a:lnTo>
                    <a:lnTo>
                      <a:pt x="609320" y="894186"/>
                    </a:lnTo>
                    <a:lnTo>
                      <a:pt x="609320" y="921467"/>
                    </a:lnTo>
                    <a:lnTo>
                      <a:pt x="612366" y="921467"/>
                    </a:lnTo>
                    <a:lnTo>
                      <a:pt x="612366" y="976283"/>
                    </a:lnTo>
                    <a:lnTo>
                      <a:pt x="615411" y="976283"/>
                    </a:lnTo>
                    <a:lnTo>
                      <a:pt x="615411" y="1030972"/>
                    </a:lnTo>
                    <a:lnTo>
                      <a:pt x="624547" y="1030972"/>
                    </a:lnTo>
                    <a:lnTo>
                      <a:pt x="624547" y="1061426"/>
                    </a:lnTo>
                    <a:lnTo>
                      <a:pt x="627592" y="1061426"/>
                    </a:lnTo>
                    <a:lnTo>
                      <a:pt x="627592" y="1088834"/>
                    </a:lnTo>
                    <a:lnTo>
                      <a:pt x="630638" y="1088834"/>
                    </a:lnTo>
                    <a:lnTo>
                      <a:pt x="630638" y="1167885"/>
                    </a:lnTo>
                    <a:lnTo>
                      <a:pt x="633683" y="1167885"/>
                    </a:lnTo>
                    <a:lnTo>
                      <a:pt x="633683" y="1225620"/>
                    </a:lnTo>
                    <a:lnTo>
                      <a:pt x="636728" y="1225620"/>
                    </a:lnTo>
                    <a:lnTo>
                      <a:pt x="636728" y="1253028"/>
                    </a:lnTo>
                    <a:lnTo>
                      <a:pt x="645864" y="1253028"/>
                    </a:lnTo>
                    <a:lnTo>
                      <a:pt x="645864" y="1283481"/>
                    </a:lnTo>
                    <a:lnTo>
                      <a:pt x="721871" y="1283481"/>
                    </a:lnTo>
                    <a:lnTo>
                      <a:pt x="721871" y="1310762"/>
                    </a:lnTo>
                    <a:lnTo>
                      <a:pt x="761460" y="1310762"/>
                    </a:lnTo>
                    <a:lnTo>
                      <a:pt x="761460" y="1338170"/>
                    </a:lnTo>
                    <a:lnTo>
                      <a:pt x="767551" y="1338170"/>
                    </a:lnTo>
                    <a:lnTo>
                      <a:pt x="767551" y="1368624"/>
                    </a:lnTo>
                    <a:lnTo>
                      <a:pt x="770596" y="1368624"/>
                    </a:lnTo>
                    <a:lnTo>
                      <a:pt x="770596" y="1396032"/>
                    </a:lnTo>
                    <a:lnTo>
                      <a:pt x="773642" y="1396032"/>
                    </a:lnTo>
                    <a:lnTo>
                      <a:pt x="773642" y="1426358"/>
                    </a:lnTo>
                    <a:lnTo>
                      <a:pt x="776687" y="1426358"/>
                    </a:lnTo>
                    <a:lnTo>
                      <a:pt x="776687" y="1484219"/>
                    </a:lnTo>
                    <a:lnTo>
                      <a:pt x="782777" y="1484219"/>
                    </a:lnTo>
                    <a:lnTo>
                      <a:pt x="782777" y="1538908"/>
                    </a:lnTo>
                    <a:lnTo>
                      <a:pt x="801049" y="1538908"/>
                    </a:lnTo>
                    <a:lnTo>
                      <a:pt x="801049" y="1569362"/>
                    </a:lnTo>
                    <a:lnTo>
                      <a:pt x="810185" y="1569362"/>
                    </a:lnTo>
                    <a:lnTo>
                      <a:pt x="810185" y="1599688"/>
                    </a:lnTo>
                    <a:lnTo>
                      <a:pt x="813231" y="1599688"/>
                    </a:lnTo>
                    <a:lnTo>
                      <a:pt x="813231" y="1630142"/>
                    </a:lnTo>
                    <a:lnTo>
                      <a:pt x="925781" y="1630142"/>
                    </a:lnTo>
                    <a:lnTo>
                      <a:pt x="925781" y="1657550"/>
                    </a:lnTo>
                    <a:lnTo>
                      <a:pt x="934917" y="1657550"/>
                    </a:lnTo>
                    <a:lnTo>
                      <a:pt x="934917" y="1718329"/>
                    </a:lnTo>
                    <a:lnTo>
                      <a:pt x="965371" y="1718329"/>
                    </a:lnTo>
                    <a:lnTo>
                      <a:pt x="965371" y="1748783"/>
                    </a:lnTo>
                    <a:lnTo>
                      <a:pt x="1080966" y="1748783"/>
                    </a:lnTo>
                    <a:lnTo>
                      <a:pt x="1080966" y="1776191"/>
                    </a:lnTo>
                    <a:lnTo>
                      <a:pt x="1090102" y="1776191"/>
                    </a:lnTo>
                    <a:lnTo>
                      <a:pt x="1090102" y="1806517"/>
                    </a:lnTo>
                    <a:lnTo>
                      <a:pt x="1093148" y="1806517"/>
                    </a:lnTo>
                    <a:lnTo>
                      <a:pt x="1093148" y="1836970"/>
                    </a:lnTo>
                    <a:lnTo>
                      <a:pt x="1096193" y="1836970"/>
                    </a:lnTo>
                    <a:lnTo>
                      <a:pt x="1096193" y="1864378"/>
                    </a:lnTo>
                    <a:lnTo>
                      <a:pt x="1239197" y="1864378"/>
                    </a:lnTo>
                    <a:lnTo>
                      <a:pt x="1239197" y="1894705"/>
                    </a:lnTo>
                    <a:lnTo>
                      <a:pt x="1242242" y="1894705"/>
                    </a:lnTo>
                    <a:lnTo>
                      <a:pt x="1242242" y="1955611"/>
                    </a:lnTo>
                    <a:lnTo>
                      <a:pt x="1245287" y="1955611"/>
                    </a:lnTo>
                    <a:lnTo>
                      <a:pt x="1245287" y="1982893"/>
                    </a:lnTo>
                    <a:lnTo>
                      <a:pt x="1248333" y="1982893"/>
                    </a:lnTo>
                    <a:lnTo>
                      <a:pt x="1248333" y="2013346"/>
                    </a:lnTo>
                    <a:lnTo>
                      <a:pt x="1257469" y="2013346"/>
                    </a:lnTo>
                    <a:lnTo>
                      <a:pt x="1257469" y="2043799"/>
                    </a:lnTo>
                    <a:lnTo>
                      <a:pt x="1400473" y="2043799"/>
                    </a:lnTo>
                    <a:lnTo>
                      <a:pt x="1400473" y="2074126"/>
                    </a:lnTo>
                    <a:lnTo>
                      <a:pt x="1421790" y="2074126"/>
                    </a:lnTo>
                    <a:lnTo>
                      <a:pt x="1421790" y="2101534"/>
                    </a:lnTo>
                    <a:lnTo>
                      <a:pt x="1424835" y="2101534"/>
                    </a:lnTo>
                    <a:lnTo>
                      <a:pt x="1424835" y="2162440"/>
                    </a:lnTo>
                    <a:lnTo>
                      <a:pt x="1583066" y="2162440"/>
                    </a:lnTo>
                    <a:lnTo>
                      <a:pt x="1583066" y="2192767"/>
                    </a:lnTo>
                    <a:lnTo>
                      <a:pt x="1604256" y="2192767"/>
                    </a:lnTo>
                    <a:lnTo>
                      <a:pt x="1604256" y="2220175"/>
                    </a:lnTo>
                    <a:lnTo>
                      <a:pt x="1622528" y="2220175"/>
                    </a:lnTo>
                    <a:lnTo>
                      <a:pt x="1622528" y="2253674"/>
                    </a:lnTo>
                    <a:lnTo>
                      <a:pt x="1677344" y="2253674"/>
                    </a:lnTo>
                    <a:lnTo>
                      <a:pt x="1677344" y="2305317"/>
                    </a:lnTo>
                    <a:lnTo>
                      <a:pt x="1838620" y="2305317"/>
                    </a:lnTo>
                    <a:lnTo>
                      <a:pt x="1838620" y="2360133"/>
                    </a:lnTo>
                    <a:lnTo>
                      <a:pt x="2075902" y="2360133"/>
                    </a:lnTo>
                    <a:lnTo>
                      <a:pt x="2075902" y="2469512"/>
                    </a:lnTo>
                    <a:lnTo>
                      <a:pt x="2215861" y="2469512"/>
                    </a:lnTo>
                    <a:lnTo>
                      <a:pt x="2215861" y="2569799"/>
                    </a:lnTo>
                  </a:path>
                </a:pathLst>
              </a:custGeom>
              <a:noFill/>
              <a:ln w="28575" cap="sq">
                <a:solidFill>
                  <a:srgbClr val="4EA74F"/>
                </a:solidFill>
                <a:prstDash val="solid"/>
                <a:miter/>
              </a:ln>
            </p:spPr>
            <p:txBody>
              <a:bodyPr rtlCol="0" anchor="ctr"/>
              <a:lstStyle/>
              <a:p>
                <a:endParaRPr lang="zh-CN" altLang="en-US"/>
              </a:p>
            </p:txBody>
          </p:sp>
        </p:grpSp>
        <p:sp>
          <p:nvSpPr>
            <p:cNvPr id="31" name="任意多边形: 形状 125"/>
            <p:cNvSpPr/>
            <p:nvPr/>
          </p:nvSpPr>
          <p:spPr>
            <a:xfrm>
              <a:off x="7482840" y="2033819"/>
              <a:ext cx="2773679" cy="2057245"/>
            </a:xfrm>
            <a:custGeom>
              <a:avLst/>
              <a:gdLst>
                <a:gd name="connsiteX0" fmla="*/ 0 w 2756438"/>
                <a:gd name="connsiteY0" fmla="*/ 0 h 2038067"/>
                <a:gd name="connsiteX1" fmla="*/ 84862 w 2756438"/>
                <a:gd name="connsiteY1" fmla="*/ 0 h 2038067"/>
                <a:gd name="connsiteX2" fmla="*/ 84862 w 2756438"/>
                <a:gd name="connsiteY2" fmla="*/ 24138 h 2038067"/>
                <a:gd name="connsiteX3" fmla="*/ 124087 w 2756438"/>
                <a:gd name="connsiteY3" fmla="*/ 24138 h 2038067"/>
                <a:gd name="connsiteX4" fmla="*/ 124087 w 2756438"/>
                <a:gd name="connsiteY4" fmla="*/ 51294 h 2038067"/>
                <a:gd name="connsiteX5" fmla="*/ 157277 w 2756438"/>
                <a:gd name="connsiteY5" fmla="*/ 51294 h 2038067"/>
                <a:gd name="connsiteX6" fmla="*/ 157277 w 2756438"/>
                <a:gd name="connsiteY6" fmla="*/ 75433 h 2038067"/>
                <a:gd name="connsiteX7" fmla="*/ 184307 w 2756438"/>
                <a:gd name="connsiteY7" fmla="*/ 75433 h 2038067"/>
                <a:gd name="connsiteX8" fmla="*/ 184307 w 2756438"/>
                <a:gd name="connsiteY8" fmla="*/ 99571 h 2038067"/>
                <a:gd name="connsiteX9" fmla="*/ 305000 w 2756438"/>
                <a:gd name="connsiteY9" fmla="*/ 99571 h 2038067"/>
                <a:gd name="connsiteX10" fmla="*/ 305000 w 2756438"/>
                <a:gd name="connsiteY10" fmla="*/ 123710 h 2038067"/>
                <a:gd name="connsiteX11" fmla="*/ 314052 w 2756438"/>
                <a:gd name="connsiteY11" fmla="*/ 123710 h 2038067"/>
                <a:gd name="connsiteX12" fmla="*/ 314052 w 2756438"/>
                <a:gd name="connsiteY12" fmla="*/ 147722 h 2038067"/>
                <a:gd name="connsiteX13" fmla="*/ 317069 w 2756438"/>
                <a:gd name="connsiteY13" fmla="*/ 147722 h 2038067"/>
                <a:gd name="connsiteX14" fmla="*/ 317069 w 2756438"/>
                <a:gd name="connsiteY14" fmla="*/ 174878 h 2038067"/>
                <a:gd name="connsiteX15" fmla="*/ 323104 w 2756438"/>
                <a:gd name="connsiteY15" fmla="*/ 174878 h 2038067"/>
                <a:gd name="connsiteX16" fmla="*/ 323104 w 2756438"/>
                <a:gd name="connsiteY16" fmla="*/ 199017 h 2038067"/>
                <a:gd name="connsiteX17" fmla="*/ 422549 w 2756438"/>
                <a:gd name="connsiteY17" fmla="*/ 199017 h 2038067"/>
                <a:gd name="connsiteX18" fmla="*/ 422549 w 2756438"/>
                <a:gd name="connsiteY18" fmla="*/ 226173 h 2038067"/>
                <a:gd name="connsiteX19" fmla="*/ 425566 w 2756438"/>
                <a:gd name="connsiteY19" fmla="*/ 226173 h 2038067"/>
                <a:gd name="connsiteX20" fmla="*/ 425566 w 2756438"/>
                <a:gd name="connsiteY20" fmla="*/ 250311 h 2038067"/>
                <a:gd name="connsiteX21" fmla="*/ 446688 w 2756438"/>
                <a:gd name="connsiteY21" fmla="*/ 250311 h 2038067"/>
                <a:gd name="connsiteX22" fmla="*/ 446688 w 2756438"/>
                <a:gd name="connsiteY22" fmla="*/ 304497 h 2038067"/>
                <a:gd name="connsiteX23" fmla="*/ 455740 w 2756438"/>
                <a:gd name="connsiteY23" fmla="*/ 304497 h 2038067"/>
                <a:gd name="connsiteX24" fmla="*/ 455740 w 2756438"/>
                <a:gd name="connsiteY24" fmla="*/ 331653 h 2038067"/>
                <a:gd name="connsiteX25" fmla="*/ 461774 w 2756438"/>
                <a:gd name="connsiteY25" fmla="*/ 331653 h 2038067"/>
                <a:gd name="connsiteX26" fmla="*/ 461774 w 2756438"/>
                <a:gd name="connsiteY26" fmla="*/ 355791 h 2038067"/>
                <a:gd name="connsiteX27" fmla="*/ 464792 w 2756438"/>
                <a:gd name="connsiteY27" fmla="*/ 355791 h 2038067"/>
                <a:gd name="connsiteX28" fmla="*/ 464792 w 2756438"/>
                <a:gd name="connsiteY28" fmla="*/ 382947 h 2038067"/>
                <a:gd name="connsiteX29" fmla="*/ 467809 w 2756438"/>
                <a:gd name="connsiteY29" fmla="*/ 382947 h 2038067"/>
                <a:gd name="connsiteX30" fmla="*/ 467809 w 2756438"/>
                <a:gd name="connsiteY30" fmla="*/ 410103 h 2038067"/>
                <a:gd name="connsiteX31" fmla="*/ 470826 w 2756438"/>
                <a:gd name="connsiteY31" fmla="*/ 410103 h 2038067"/>
                <a:gd name="connsiteX32" fmla="*/ 470826 w 2756438"/>
                <a:gd name="connsiteY32" fmla="*/ 437133 h 2038067"/>
                <a:gd name="connsiteX33" fmla="*/ 500874 w 2756438"/>
                <a:gd name="connsiteY33" fmla="*/ 437133 h 2038067"/>
                <a:gd name="connsiteX34" fmla="*/ 500874 w 2756438"/>
                <a:gd name="connsiteY34" fmla="*/ 464289 h 2038067"/>
                <a:gd name="connsiteX35" fmla="*/ 537081 w 2756438"/>
                <a:gd name="connsiteY35" fmla="*/ 464289 h 2038067"/>
                <a:gd name="connsiteX36" fmla="*/ 537081 w 2756438"/>
                <a:gd name="connsiteY36" fmla="*/ 491444 h 2038067"/>
                <a:gd name="connsiteX37" fmla="*/ 546133 w 2756438"/>
                <a:gd name="connsiteY37" fmla="*/ 491444 h 2038067"/>
                <a:gd name="connsiteX38" fmla="*/ 546133 w 2756438"/>
                <a:gd name="connsiteY38" fmla="*/ 518600 h 2038067"/>
                <a:gd name="connsiteX39" fmla="*/ 549151 w 2756438"/>
                <a:gd name="connsiteY39" fmla="*/ 518600 h 2038067"/>
                <a:gd name="connsiteX40" fmla="*/ 549151 w 2756438"/>
                <a:gd name="connsiteY40" fmla="*/ 545756 h 2038067"/>
                <a:gd name="connsiteX41" fmla="*/ 570272 w 2756438"/>
                <a:gd name="connsiteY41" fmla="*/ 545756 h 2038067"/>
                <a:gd name="connsiteX42" fmla="*/ 570272 w 2756438"/>
                <a:gd name="connsiteY42" fmla="*/ 572912 h 2038067"/>
                <a:gd name="connsiteX43" fmla="*/ 588376 w 2756438"/>
                <a:gd name="connsiteY43" fmla="*/ 572912 h 2038067"/>
                <a:gd name="connsiteX44" fmla="*/ 588376 w 2756438"/>
                <a:gd name="connsiteY44" fmla="*/ 627098 h 2038067"/>
                <a:gd name="connsiteX45" fmla="*/ 606479 w 2756438"/>
                <a:gd name="connsiteY45" fmla="*/ 627098 h 2038067"/>
                <a:gd name="connsiteX46" fmla="*/ 606479 w 2756438"/>
                <a:gd name="connsiteY46" fmla="*/ 654253 h 2038067"/>
                <a:gd name="connsiteX47" fmla="*/ 612514 w 2756438"/>
                <a:gd name="connsiteY47" fmla="*/ 654253 h 2038067"/>
                <a:gd name="connsiteX48" fmla="*/ 612514 w 2756438"/>
                <a:gd name="connsiteY48" fmla="*/ 735595 h 2038067"/>
                <a:gd name="connsiteX49" fmla="*/ 621566 w 2756438"/>
                <a:gd name="connsiteY49" fmla="*/ 735595 h 2038067"/>
                <a:gd name="connsiteX50" fmla="*/ 621566 w 2756438"/>
                <a:gd name="connsiteY50" fmla="*/ 789907 h 2038067"/>
                <a:gd name="connsiteX51" fmla="*/ 624583 w 2756438"/>
                <a:gd name="connsiteY51" fmla="*/ 789907 h 2038067"/>
                <a:gd name="connsiteX52" fmla="*/ 624583 w 2756438"/>
                <a:gd name="connsiteY52" fmla="*/ 817062 h 2038067"/>
                <a:gd name="connsiteX53" fmla="*/ 630492 w 2756438"/>
                <a:gd name="connsiteY53" fmla="*/ 817062 h 2038067"/>
                <a:gd name="connsiteX54" fmla="*/ 630492 w 2756438"/>
                <a:gd name="connsiteY54" fmla="*/ 847235 h 2038067"/>
                <a:gd name="connsiteX55" fmla="*/ 639544 w 2756438"/>
                <a:gd name="connsiteY55" fmla="*/ 847235 h 2038067"/>
                <a:gd name="connsiteX56" fmla="*/ 639544 w 2756438"/>
                <a:gd name="connsiteY56" fmla="*/ 874391 h 2038067"/>
                <a:gd name="connsiteX57" fmla="*/ 651613 w 2756438"/>
                <a:gd name="connsiteY57" fmla="*/ 874391 h 2038067"/>
                <a:gd name="connsiteX58" fmla="*/ 651613 w 2756438"/>
                <a:gd name="connsiteY58" fmla="*/ 901421 h 2038067"/>
                <a:gd name="connsiteX59" fmla="*/ 657648 w 2756438"/>
                <a:gd name="connsiteY59" fmla="*/ 901421 h 2038067"/>
                <a:gd name="connsiteX60" fmla="*/ 657648 w 2756438"/>
                <a:gd name="connsiteY60" fmla="*/ 928577 h 2038067"/>
                <a:gd name="connsiteX61" fmla="*/ 702908 w 2756438"/>
                <a:gd name="connsiteY61" fmla="*/ 928577 h 2038067"/>
                <a:gd name="connsiteX62" fmla="*/ 702908 w 2756438"/>
                <a:gd name="connsiteY62" fmla="*/ 955733 h 2038067"/>
                <a:gd name="connsiteX63" fmla="*/ 772306 w 2756438"/>
                <a:gd name="connsiteY63" fmla="*/ 955733 h 2038067"/>
                <a:gd name="connsiteX64" fmla="*/ 772306 w 2756438"/>
                <a:gd name="connsiteY64" fmla="*/ 982889 h 2038067"/>
                <a:gd name="connsiteX65" fmla="*/ 775323 w 2756438"/>
                <a:gd name="connsiteY65" fmla="*/ 982889 h 2038067"/>
                <a:gd name="connsiteX66" fmla="*/ 775323 w 2756438"/>
                <a:gd name="connsiteY66" fmla="*/ 1013062 h 2038067"/>
                <a:gd name="connsiteX67" fmla="*/ 793301 w 2756438"/>
                <a:gd name="connsiteY67" fmla="*/ 1013062 h 2038067"/>
                <a:gd name="connsiteX68" fmla="*/ 793301 w 2756438"/>
                <a:gd name="connsiteY68" fmla="*/ 1067248 h 2038067"/>
                <a:gd name="connsiteX69" fmla="*/ 802353 w 2756438"/>
                <a:gd name="connsiteY69" fmla="*/ 1067248 h 2038067"/>
                <a:gd name="connsiteX70" fmla="*/ 802353 w 2756438"/>
                <a:gd name="connsiteY70" fmla="*/ 1094404 h 2038067"/>
                <a:gd name="connsiteX71" fmla="*/ 808388 w 2756438"/>
                <a:gd name="connsiteY71" fmla="*/ 1094404 h 2038067"/>
                <a:gd name="connsiteX72" fmla="*/ 808388 w 2756438"/>
                <a:gd name="connsiteY72" fmla="*/ 1121559 h 2038067"/>
                <a:gd name="connsiteX73" fmla="*/ 856665 w 2756438"/>
                <a:gd name="connsiteY73" fmla="*/ 1121559 h 2038067"/>
                <a:gd name="connsiteX74" fmla="*/ 856665 w 2756438"/>
                <a:gd name="connsiteY74" fmla="*/ 1151732 h 2038067"/>
                <a:gd name="connsiteX75" fmla="*/ 859682 w 2756438"/>
                <a:gd name="connsiteY75" fmla="*/ 1151732 h 2038067"/>
                <a:gd name="connsiteX76" fmla="*/ 859682 w 2756438"/>
                <a:gd name="connsiteY76" fmla="*/ 1178888 h 2038067"/>
                <a:gd name="connsiteX77" fmla="*/ 877786 w 2756438"/>
                <a:gd name="connsiteY77" fmla="*/ 1178888 h 2038067"/>
                <a:gd name="connsiteX78" fmla="*/ 877786 w 2756438"/>
                <a:gd name="connsiteY78" fmla="*/ 1205918 h 2038067"/>
                <a:gd name="connsiteX79" fmla="*/ 910976 w 2756438"/>
                <a:gd name="connsiteY79" fmla="*/ 1205918 h 2038067"/>
                <a:gd name="connsiteX80" fmla="*/ 910976 w 2756438"/>
                <a:gd name="connsiteY80" fmla="*/ 1236091 h 2038067"/>
                <a:gd name="connsiteX81" fmla="*/ 923046 w 2756438"/>
                <a:gd name="connsiteY81" fmla="*/ 1236091 h 2038067"/>
                <a:gd name="connsiteX82" fmla="*/ 923046 w 2756438"/>
                <a:gd name="connsiteY82" fmla="*/ 1263247 h 2038067"/>
                <a:gd name="connsiteX83" fmla="*/ 928954 w 2756438"/>
                <a:gd name="connsiteY83" fmla="*/ 1263247 h 2038067"/>
                <a:gd name="connsiteX84" fmla="*/ 928954 w 2756438"/>
                <a:gd name="connsiteY84" fmla="*/ 1320576 h 2038067"/>
                <a:gd name="connsiteX85" fmla="*/ 932097 w 2756438"/>
                <a:gd name="connsiteY85" fmla="*/ 1320576 h 2038067"/>
                <a:gd name="connsiteX86" fmla="*/ 932097 w 2756438"/>
                <a:gd name="connsiteY86" fmla="*/ 1435108 h 2038067"/>
                <a:gd name="connsiteX87" fmla="*/ 934989 w 2756438"/>
                <a:gd name="connsiteY87" fmla="*/ 1435108 h 2038067"/>
                <a:gd name="connsiteX88" fmla="*/ 934989 w 2756438"/>
                <a:gd name="connsiteY88" fmla="*/ 1465281 h 2038067"/>
                <a:gd name="connsiteX89" fmla="*/ 941024 w 2756438"/>
                <a:gd name="connsiteY89" fmla="*/ 1465281 h 2038067"/>
                <a:gd name="connsiteX90" fmla="*/ 941024 w 2756438"/>
                <a:gd name="connsiteY90" fmla="*/ 1522484 h 2038067"/>
                <a:gd name="connsiteX91" fmla="*/ 947058 w 2756438"/>
                <a:gd name="connsiteY91" fmla="*/ 1522484 h 2038067"/>
                <a:gd name="connsiteX92" fmla="*/ 947058 w 2756438"/>
                <a:gd name="connsiteY92" fmla="*/ 1549640 h 2038067"/>
                <a:gd name="connsiteX93" fmla="*/ 974214 w 2756438"/>
                <a:gd name="connsiteY93" fmla="*/ 1549640 h 2038067"/>
                <a:gd name="connsiteX94" fmla="*/ 974214 w 2756438"/>
                <a:gd name="connsiteY94" fmla="*/ 1579813 h 2038067"/>
                <a:gd name="connsiteX95" fmla="*/ 1001370 w 2756438"/>
                <a:gd name="connsiteY95" fmla="*/ 1579813 h 2038067"/>
                <a:gd name="connsiteX96" fmla="*/ 1001370 w 2756438"/>
                <a:gd name="connsiteY96" fmla="*/ 1606969 h 2038067"/>
                <a:gd name="connsiteX97" fmla="*/ 1013439 w 2756438"/>
                <a:gd name="connsiteY97" fmla="*/ 1606969 h 2038067"/>
                <a:gd name="connsiteX98" fmla="*/ 1013439 w 2756438"/>
                <a:gd name="connsiteY98" fmla="*/ 1637016 h 2038067"/>
                <a:gd name="connsiteX99" fmla="*/ 1055682 w 2756438"/>
                <a:gd name="connsiteY99" fmla="*/ 1637016 h 2038067"/>
                <a:gd name="connsiteX100" fmla="*/ 1055682 w 2756438"/>
                <a:gd name="connsiteY100" fmla="*/ 1664172 h 2038067"/>
                <a:gd name="connsiteX101" fmla="*/ 1082837 w 2756438"/>
                <a:gd name="connsiteY101" fmla="*/ 1664172 h 2038067"/>
                <a:gd name="connsiteX102" fmla="*/ 1082837 w 2756438"/>
                <a:gd name="connsiteY102" fmla="*/ 1694345 h 2038067"/>
                <a:gd name="connsiteX103" fmla="*/ 1085729 w 2756438"/>
                <a:gd name="connsiteY103" fmla="*/ 1694345 h 2038067"/>
                <a:gd name="connsiteX104" fmla="*/ 1085729 w 2756438"/>
                <a:gd name="connsiteY104" fmla="*/ 1751674 h 2038067"/>
                <a:gd name="connsiteX105" fmla="*/ 1097798 w 2756438"/>
                <a:gd name="connsiteY105" fmla="*/ 1751674 h 2038067"/>
                <a:gd name="connsiteX106" fmla="*/ 1097798 w 2756438"/>
                <a:gd name="connsiteY106" fmla="*/ 1778704 h 2038067"/>
                <a:gd name="connsiteX107" fmla="*/ 1106850 w 2756438"/>
                <a:gd name="connsiteY107" fmla="*/ 1778704 h 2038067"/>
                <a:gd name="connsiteX108" fmla="*/ 1106850 w 2756438"/>
                <a:gd name="connsiteY108" fmla="*/ 1808877 h 2038067"/>
                <a:gd name="connsiteX109" fmla="*/ 1212456 w 2756438"/>
                <a:gd name="connsiteY109" fmla="*/ 1808877 h 2038067"/>
                <a:gd name="connsiteX110" fmla="*/ 1212456 w 2756438"/>
                <a:gd name="connsiteY110" fmla="*/ 1836033 h 2038067"/>
                <a:gd name="connsiteX111" fmla="*/ 1230560 w 2756438"/>
                <a:gd name="connsiteY111" fmla="*/ 1836033 h 2038067"/>
                <a:gd name="connsiteX112" fmla="*/ 1230560 w 2756438"/>
                <a:gd name="connsiteY112" fmla="*/ 1866206 h 2038067"/>
                <a:gd name="connsiteX113" fmla="*/ 1372248 w 2756438"/>
                <a:gd name="connsiteY113" fmla="*/ 1866206 h 2038067"/>
                <a:gd name="connsiteX114" fmla="*/ 1372248 w 2756438"/>
                <a:gd name="connsiteY114" fmla="*/ 1893362 h 2038067"/>
                <a:gd name="connsiteX115" fmla="*/ 1384191 w 2756438"/>
                <a:gd name="connsiteY115" fmla="*/ 1893362 h 2038067"/>
                <a:gd name="connsiteX116" fmla="*/ 1384191 w 2756438"/>
                <a:gd name="connsiteY116" fmla="*/ 1923535 h 2038067"/>
                <a:gd name="connsiteX117" fmla="*/ 1622433 w 2756438"/>
                <a:gd name="connsiteY117" fmla="*/ 1923535 h 2038067"/>
                <a:gd name="connsiteX118" fmla="*/ 1622433 w 2756438"/>
                <a:gd name="connsiteY118" fmla="*/ 1956600 h 2038067"/>
                <a:gd name="connsiteX119" fmla="*/ 1634502 w 2756438"/>
                <a:gd name="connsiteY119" fmla="*/ 1956600 h 2038067"/>
                <a:gd name="connsiteX120" fmla="*/ 1634502 w 2756438"/>
                <a:gd name="connsiteY120" fmla="*/ 1995825 h 2038067"/>
                <a:gd name="connsiteX121" fmla="*/ 2050514 w 2756438"/>
                <a:gd name="connsiteY121" fmla="*/ 1995825 h 2038067"/>
                <a:gd name="connsiteX122" fmla="*/ 2050514 w 2756438"/>
                <a:gd name="connsiteY122" fmla="*/ 2038067 h 2038067"/>
                <a:gd name="connsiteX123" fmla="*/ 2756439 w 2756438"/>
                <a:gd name="connsiteY123" fmla="*/ 2038067 h 2038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2756438" h="2038067">
                  <a:moveTo>
                    <a:pt x="0" y="0"/>
                  </a:moveTo>
                  <a:lnTo>
                    <a:pt x="84862" y="0"/>
                  </a:lnTo>
                  <a:lnTo>
                    <a:pt x="84862" y="24138"/>
                  </a:lnTo>
                  <a:lnTo>
                    <a:pt x="124087" y="24138"/>
                  </a:lnTo>
                  <a:lnTo>
                    <a:pt x="124087" y="51294"/>
                  </a:lnTo>
                  <a:lnTo>
                    <a:pt x="157277" y="51294"/>
                  </a:lnTo>
                  <a:lnTo>
                    <a:pt x="157277" y="75433"/>
                  </a:lnTo>
                  <a:lnTo>
                    <a:pt x="184307" y="75433"/>
                  </a:lnTo>
                  <a:lnTo>
                    <a:pt x="184307" y="99571"/>
                  </a:lnTo>
                  <a:lnTo>
                    <a:pt x="305000" y="99571"/>
                  </a:lnTo>
                  <a:lnTo>
                    <a:pt x="305000" y="123710"/>
                  </a:lnTo>
                  <a:lnTo>
                    <a:pt x="314052" y="123710"/>
                  </a:lnTo>
                  <a:lnTo>
                    <a:pt x="314052" y="147722"/>
                  </a:lnTo>
                  <a:lnTo>
                    <a:pt x="317069" y="147722"/>
                  </a:lnTo>
                  <a:lnTo>
                    <a:pt x="317069" y="174878"/>
                  </a:lnTo>
                  <a:lnTo>
                    <a:pt x="323104" y="174878"/>
                  </a:lnTo>
                  <a:lnTo>
                    <a:pt x="323104" y="199017"/>
                  </a:lnTo>
                  <a:lnTo>
                    <a:pt x="422549" y="199017"/>
                  </a:lnTo>
                  <a:lnTo>
                    <a:pt x="422549" y="226173"/>
                  </a:lnTo>
                  <a:lnTo>
                    <a:pt x="425566" y="226173"/>
                  </a:lnTo>
                  <a:lnTo>
                    <a:pt x="425566" y="250311"/>
                  </a:lnTo>
                  <a:lnTo>
                    <a:pt x="446688" y="250311"/>
                  </a:lnTo>
                  <a:lnTo>
                    <a:pt x="446688" y="304497"/>
                  </a:lnTo>
                  <a:lnTo>
                    <a:pt x="455740" y="304497"/>
                  </a:lnTo>
                  <a:lnTo>
                    <a:pt x="455740" y="331653"/>
                  </a:lnTo>
                  <a:lnTo>
                    <a:pt x="461774" y="331653"/>
                  </a:lnTo>
                  <a:lnTo>
                    <a:pt x="461774" y="355791"/>
                  </a:lnTo>
                  <a:lnTo>
                    <a:pt x="464792" y="355791"/>
                  </a:lnTo>
                  <a:lnTo>
                    <a:pt x="464792" y="382947"/>
                  </a:lnTo>
                  <a:lnTo>
                    <a:pt x="467809" y="382947"/>
                  </a:lnTo>
                  <a:lnTo>
                    <a:pt x="467809" y="410103"/>
                  </a:lnTo>
                  <a:lnTo>
                    <a:pt x="470826" y="410103"/>
                  </a:lnTo>
                  <a:lnTo>
                    <a:pt x="470826" y="437133"/>
                  </a:lnTo>
                  <a:lnTo>
                    <a:pt x="500874" y="437133"/>
                  </a:lnTo>
                  <a:lnTo>
                    <a:pt x="500874" y="464289"/>
                  </a:lnTo>
                  <a:lnTo>
                    <a:pt x="537081" y="464289"/>
                  </a:lnTo>
                  <a:lnTo>
                    <a:pt x="537081" y="491444"/>
                  </a:lnTo>
                  <a:lnTo>
                    <a:pt x="546133" y="491444"/>
                  </a:lnTo>
                  <a:lnTo>
                    <a:pt x="546133" y="518600"/>
                  </a:lnTo>
                  <a:lnTo>
                    <a:pt x="549151" y="518600"/>
                  </a:lnTo>
                  <a:lnTo>
                    <a:pt x="549151" y="545756"/>
                  </a:lnTo>
                  <a:lnTo>
                    <a:pt x="570272" y="545756"/>
                  </a:lnTo>
                  <a:lnTo>
                    <a:pt x="570272" y="572912"/>
                  </a:lnTo>
                  <a:lnTo>
                    <a:pt x="588376" y="572912"/>
                  </a:lnTo>
                  <a:lnTo>
                    <a:pt x="588376" y="627098"/>
                  </a:lnTo>
                  <a:lnTo>
                    <a:pt x="606479" y="627098"/>
                  </a:lnTo>
                  <a:lnTo>
                    <a:pt x="606479" y="654253"/>
                  </a:lnTo>
                  <a:lnTo>
                    <a:pt x="612514" y="654253"/>
                  </a:lnTo>
                  <a:lnTo>
                    <a:pt x="612514" y="735595"/>
                  </a:lnTo>
                  <a:lnTo>
                    <a:pt x="621566" y="735595"/>
                  </a:lnTo>
                  <a:lnTo>
                    <a:pt x="621566" y="789907"/>
                  </a:lnTo>
                  <a:lnTo>
                    <a:pt x="624583" y="789907"/>
                  </a:lnTo>
                  <a:lnTo>
                    <a:pt x="624583" y="817062"/>
                  </a:lnTo>
                  <a:lnTo>
                    <a:pt x="630492" y="817062"/>
                  </a:lnTo>
                  <a:lnTo>
                    <a:pt x="630492" y="847235"/>
                  </a:lnTo>
                  <a:lnTo>
                    <a:pt x="639544" y="847235"/>
                  </a:lnTo>
                  <a:lnTo>
                    <a:pt x="639544" y="874391"/>
                  </a:lnTo>
                  <a:lnTo>
                    <a:pt x="651613" y="874391"/>
                  </a:lnTo>
                  <a:lnTo>
                    <a:pt x="651613" y="901421"/>
                  </a:lnTo>
                  <a:lnTo>
                    <a:pt x="657648" y="901421"/>
                  </a:lnTo>
                  <a:lnTo>
                    <a:pt x="657648" y="928577"/>
                  </a:lnTo>
                  <a:lnTo>
                    <a:pt x="702908" y="928577"/>
                  </a:lnTo>
                  <a:lnTo>
                    <a:pt x="702908" y="955733"/>
                  </a:lnTo>
                  <a:lnTo>
                    <a:pt x="772306" y="955733"/>
                  </a:lnTo>
                  <a:lnTo>
                    <a:pt x="772306" y="982889"/>
                  </a:lnTo>
                  <a:lnTo>
                    <a:pt x="775323" y="982889"/>
                  </a:lnTo>
                  <a:lnTo>
                    <a:pt x="775323" y="1013062"/>
                  </a:lnTo>
                  <a:lnTo>
                    <a:pt x="793301" y="1013062"/>
                  </a:lnTo>
                  <a:lnTo>
                    <a:pt x="793301" y="1067248"/>
                  </a:lnTo>
                  <a:lnTo>
                    <a:pt x="802353" y="1067248"/>
                  </a:lnTo>
                  <a:lnTo>
                    <a:pt x="802353" y="1094404"/>
                  </a:lnTo>
                  <a:lnTo>
                    <a:pt x="808388" y="1094404"/>
                  </a:lnTo>
                  <a:lnTo>
                    <a:pt x="808388" y="1121559"/>
                  </a:lnTo>
                  <a:lnTo>
                    <a:pt x="856665" y="1121559"/>
                  </a:lnTo>
                  <a:lnTo>
                    <a:pt x="856665" y="1151732"/>
                  </a:lnTo>
                  <a:lnTo>
                    <a:pt x="859682" y="1151732"/>
                  </a:lnTo>
                  <a:lnTo>
                    <a:pt x="859682" y="1178888"/>
                  </a:lnTo>
                  <a:lnTo>
                    <a:pt x="877786" y="1178888"/>
                  </a:lnTo>
                  <a:lnTo>
                    <a:pt x="877786" y="1205918"/>
                  </a:lnTo>
                  <a:lnTo>
                    <a:pt x="910976" y="1205918"/>
                  </a:lnTo>
                  <a:lnTo>
                    <a:pt x="910976" y="1236091"/>
                  </a:lnTo>
                  <a:lnTo>
                    <a:pt x="923046" y="1236091"/>
                  </a:lnTo>
                  <a:lnTo>
                    <a:pt x="923046" y="1263247"/>
                  </a:lnTo>
                  <a:lnTo>
                    <a:pt x="928954" y="1263247"/>
                  </a:lnTo>
                  <a:lnTo>
                    <a:pt x="928954" y="1320576"/>
                  </a:lnTo>
                  <a:lnTo>
                    <a:pt x="932097" y="1320576"/>
                  </a:lnTo>
                  <a:lnTo>
                    <a:pt x="932097" y="1435108"/>
                  </a:lnTo>
                  <a:lnTo>
                    <a:pt x="934989" y="1435108"/>
                  </a:lnTo>
                  <a:lnTo>
                    <a:pt x="934989" y="1465281"/>
                  </a:lnTo>
                  <a:lnTo>
                    <a:pt x="941024" y="1465281"/>
                  </a:lnTo>
                  <a:lnTo>
                    <a:pt x="941024" y="1522484"/>
                  </a:lnTo>
                  <a:lnTo>
                    <a:pt x="947058" y="1522484"/>
                  </a:lnTo>
                  <a:lnTo>
                    <a:pt x="947058" y="1549640"/>
                  </a:lnTo>
                  <a:lnTo>
                    <a:pt x="974214" y="1549640"/>
                  </a:lnTo>
                  <a:lnTo>
                    <a:pt x="974214" y="1579813"/>
                  </a:lnTo>
                  <a:lnTo>
                    <a:pt x="1001370" y="1579813"/>
                  </a:lnTo>
                  <a:lnTo>
                    <a:pt x="1001370" y="1606969"/>
                  </a:lnTo>
                  <a:lnTo>
                    <a:pt x="1013439" y="1606969"/>
                  </a:lnTo>
                  <a:lnTo>
                    <a:pt x="1013439" y="1637016"/>
                  </a:lnTo>
                  <a:lnTo>
                    <a:pt x="1055682" y="1637016"/>
                  </a:lnTo>
                  <a:lnTo>
                    <a:pt x="1055682" y="1664172"/>
                  </a:lnTo>
                  <a:lnTo>
                    <a:pt x="1082837" y="1664172"/>
                  </a:lnTo>
                  <a:lnTo>
                    <a:pt x="1082837" y="1694345"/>
                  </a:lnTo>
                  <a:lnTo>
                    <a:pt x="1085729" y="1694345"/>
                  </a:lnTo>
                  <a:lnTo>
                    <a:pt x="1085729" y="1751674"/>
                  </a:lnTo>
                  <a:lnTo>
                    <a:pt x="1097798" y="1751674"/>
                  </a:lnTo>
                  <a:lnTo>
                    <a:pt x="1097798" y="1778704"/>
                  </a:lnTo>
                  <a:lnTo>
                    <a:pt x="1106850" y="1778704"/>
                  </a:lnTo>
                  <a:lnTo>
                    <a:pt x="1106850" y="1808877"/>
                  </a:lnTo>
                  <a:lnTo>
                    <a:pt x="1212456" y="1808877"/>
                  </a:lnTo>
                  <a:lnTo>
                    <a:pt x="1212456" y="1836033"/>
                  </a:lnTo>
                  <a:lnTo>
                    <a:pt x="1230560" y="1836033"/>
                  </a:lnTo>
                  <a:lnTo>
                    <a:pt x="1230560" y="1866206"/>
                  </a:lnTo>
                  <a:lnTo>
                    <a:pt x="1372248" y="1866206"/>
                  </a:lnTo>
                  <a:lnTo>
                    <a:pt x="1372248" y="1893362"/>
                  </a:lnTo>
                  <a:lnTo>
                    <a:pt x="1384191" y="1893362"/>
                  </a:lnTo>
                  <a:lnTo>
                    <a:pt x="1384191" y="1923535"/>
                  </a:lnTo>
                  <a:lnTo>
                    <a:pt x="1622433" y="1923535"/>
                  </a:lnTo>
                  <a:lnTo>
                    <a:pt x="1622433" y="1956600"/>
                  </a:lnTo>
                  <a:lnTo>
                    <a:pt x="1634502" y="1956600"/>
                  </a:lnTo>
                  <a:lnTo>
                    <a:pt x="1634502" y="1995825"/>
                  </a:lnTo>
                  <a:lnTo>
                    <a:pt x="2050514" y="1995825"/>
                  </a:lnTo>
                  <a:lnTo>
                    <a:pt x="2050514" y="2038067"/>
                  </a:lnTo>
                  <a:lnTo>
                    <a:pt x="2756439" y="2038067"/>
                  </a:lnTo>
                </a:path>
              </a:pathLst>
            </a:custGeom>
            <a:noFill/>
            <a:ln w="28575" cap="sq">
              <a:solidFill>
                <a:schemeClr val="accent1"/>
              </a:solidFill>
              <a:prstDash val="solid"/>
              <a:miter/>
            </a:ln>
          </p:spPr>
          <p:txBody>
            <a:bodyPr rtlCol="0" anchor="ctr"/>
            <a:lstStyle/>
            <a:p>
              <a:endParaRPr lang="zh-CN" altLang="en-US"/>
            </a:p>
          </p:txBody>
        </p:sp>
        <p:sp>
          <p:nvSpPr>
            <p:cNvPr id="32" name="任意多边形: 形状 126"/>
            <p:cNvSpPr/>
            <p:nvPr/>
          </p:nvSpPr>
          <p:spPr>
            <a:xfrm>
              <a:off x="7482840" y="2033819"/>
              <a:ext cx="2336469" cy="2522729"/>
            </a:xfrm>
            <a:custGeom>
              <a:avLst/>
              <a:gdLst>
                <a:gd name="connsiteX0" fmla="*/ 0 w 2321946"/>
                <a:gd name="connsiteY0" fmla="*/ 0 h 2499212"/>
                <a:gd name="connsiteX1" fmla="*/ 151243 w 2321946"/>
                <a:gd name="connsiteY1" fmla="*/ 0 h 2499212"/>
                <a:gd name="connsiteX2" fmla="*/ 151243 w 2321946"/>
                <a:gd name="connsiteY2" fmla="*/ 51294 h 2499212"/>
                <a:gd name="connsiteX3" fmla="*/ 157277 w 2321946"/>
                <a:gd name="connsiteY3" fmla="*/ 51294 h 2499212"/>
                <a:gd name="connsiteX4" fmla="*/ 157277 w 2321946"/>
                <a:gd name="connsiteY4" fmla="*/ 99446 h 2499212"/>
                <a:gd name="connsiteX5" fmla="*/ 160295 w 2321946"/>
                <a:gd name="connsiteY5" fmla="*/ 99446 h 2499212"/>
                <a:gd name="connsiteX6" fmla="*/ 160295 w 2321946"/>
                <a:gd name="connsiteY6" fmla="*/ 205051 h 2499212"/>
                <a:gd name="connsiteX7" fmla="*/ 166329 w 2321946"/>
                <a:gd name="connsiteY7" fmla="*/ 205051 h 2499212"/>
                <a:gd name="connsiteX8" fmla="*/ 166329 w 2321946"/>
                <a:gd name="connsiteY8" fmla="*/ 256220 h 2499212"/>
                <a:gd name="connsiteX9" fmla="*/ 232584 w 2321946"/>
                <a:gd name="connsiteY9" fmla="*/ 256220 h 2499212"/>
                <a:gd name="connsiteX10" fmla="*/ 232584 w 2321946"/>
                <a:gd name="connsiteY10" fmla="*/ 304497 h 2499212"/>
                <a:gd name="connsiteX11" fmla="*/ 235602 w 2321946"/>
                <a:gd name="connsiteY11" fmla="*/ 304497 h 2499212"/>
                <a:gd name="connsiteX12" fmla="*/ 235602 w 2321946"/>
                <a:gd name="connsiteY12" fmla="*/ 355791 h 2499212"/>
                <a:gd name="connsiteX13" fmla="*/ 301983 w 2321946"/>
                <a:gd name="connsiteY13" fmla="*/ 355791 h 2499212"/>
                <a:gd name="connsiteX14" fmla="*/ 301983 w 2321946"/>
                <a:gd name="connsiteY14" fmla="*/ 406960 h 2499212"/>
                <a:gd name="connsiteX15" fmla="*/ 323104 w 2321946"/>
                <a:gd name="connsiteY15" fmla="*/ 406960 h 2499212"/>
                <a:gd name="connsiteX16" fmla="*/ 323104 w 2321946"/>
                <a:gd name="connsiteY16" fmla="*/ 458254 h 2499212"/>
                <a:gd name="connsiteX17" fmla="*/ 335047 w 2321946"/>
                <a:gd name="connsiteY17" fmla="*/ 458254 h 2499212"/>
                <a:gd name="connsiteX18" fmla="*/ 335047 w 2321946"/>
                <a:gd name="connsiteY18" fmla="*/ 512440 h 2499212"/>
                <a:gd name="connsiteX19" fmla="*/ 407463 w 2321946"/>
                <a:gd name="connsiteY19" fmla="*/ 512440 h 2499212"/>
                <a:gd name="connsiteX20" fmla="*/ 407463 w 2321946"/>
                <a:gd name="connsiteY20" fmla="*/ 563734 h 2499212"/>
                <a:gd name="connsiteX21" fmla="*/ 464792 w 2321946"/>
                <a:gd name="connsiteY21" fmla="*/ 563734 h 2499212"/>
                <a:gd name="connsiteX22" fmla="*/ 464792 w 2321946"/>
                <a:gd name="connsiteY22" fmla="*/ 720508 h 2499212"/>
                <a:gd name="connsiteX23" fmla="*/ 467809 w 2321946"/>
                <a:gd name="connsiteY23" fmla="*/ 720508 h 2499212"/>
                <a:gd name="connsiteX24" fmla="*/ 467809 w 2321946"/>
                <a:gd name="connsiteY24" fmla="*/ 825989 h 2499212"/>
                <a:gd name="connsiteX25" fmla="*/ 470826 w 2321946"/>
                <a:gd name="connsiteY25" fmla="*/ 825989 h 2499212"/>
                <a:gd name="connsiteX26" fmla="*/ 470826 w 2321946"/>
                <a:gd name="connsiteY26" fmla="*/ 931594 h 2499212"/>
                <a:gd name="connsiteX27" fmla="*/ 488804 w 2321946"/>
                <a:gd name="connsiteY27" fmla="*/ 931594 h 2499212"/>
                <a:gd name="connsiteX28" fmla="*/ 488804 w 2321946"/>
                <a:gd name="connsiteY28" fmla="*/ 985780 h 2499212"/>
                <a:gd name="connsiteX29" fmla="*/ 600445 w 2321946"/>
                <a:gd name="connsiteY29" fmla="*/ 985780 h 2499212"/>
                <a:gd name="connsiteX30" fmla="*/ 600445 w 2321946"/>
                <a:gd name="connsiteY30" fmla="*/ 1040092 h 2499212"/>
                <a:gd name="connsiteX31" fmla="*/ 603462 w 2321946"/>
                <a:gd name="connsiteY31" fmla="*/ 1040092 h 2499212"/>
                <a:gd name="connsiteX32" fmla="*/ 603462 w 2321946"/>
                <a:gd name="connsiteY32" fmla="*/ 1094404 h 2499212"/>
                <a:gd name="connsiteX33" fmla="*/ 612514 w 2321946"/>
                <a:gd name="connsiteY33" fmla="*/ 1094404 h 2499212"/>
                <a:gd name="connsiteX34" fmla="*/ 612514 w 2321946"/>
                <a:gd name="connsiteY34" fmla="*/ 1148589 h 2499212"/>
                <a:gd name="connsiteX35" fmla="*/ 618549 w 2321946"/>
                <a:gd name="connsiteY35" fmla="*/ 1148589 h 2499212"/>
                <a:gd name="connsiteX36" fmla="*/ 618549 w 2321946"/>
                <a:gd name="connsiteY36" fmla="*/ 1254195 h 2499212"/>
                <a:gd name="connsiteX37" fmla="*/ 621566 w 2321946"/>
                <a:gd name="connsiteY37" fmla="*/ 1254195 h 2499212"/>
                <a:gd name="connsiteX38" fmla="*/ 621566 w 2321946"/>
                <a:gd name="connsiteY38" fmla="*/ 1308381 h 2499212"/>
                <a:gd name="connsiteX39" fmla="*/ 624583 w 2321946"/>
                <a:gd name="connsiteY39" fmla="*/ 1308381 h 2499212"/>
                <a:gd name="connsiteX40" fmla="*/ 624583 w 2321946"/>
                <a:gd name="connsiteY40" fmla="*/ 1416878 h 2499212"/>
                <a:gd name="connsiteX41" fmla="*/ 627601 w 2321946"/>
                <a:gd name="connsiteY41" fmla="*/ 1416878 h 2499212"/>
                <a:gd name="connsiteX42" fmla="*/ 627601 w 2321946"/>
                <a:gd name="connsiteY42" fmla="*/ 1525502 h 2499212"/>
                <a:gd name="connsiteX43" fmla="*/ 630492 w 2321946"/>
                <a:gd name="connsiteY43" fmla="*/ 1525502 h 2499212"/>
                <a:gd name="connsiteX44" fmla="*/ 630492 w 2321946"/>
                <a:gd name="connsiteY44" fmla="*/ 1579688 h 2499212"/>
                <a:gd name="connsiteX45" fmla="*/ 639544 w 2321946"/>
                <a:gd name="connsiteY45" fmla="*/ 1579688 h 2499212"/>
                <a:gd name="connsiteX46" fmla="*/ 639544 w 2321946"/>
                <a:gd name="connsiteY46" fmla="*/ 1633999 h 2499212"/>
                <a:gd name="connsiteX47" fmla="*/ 654631 w 2321946"/>
                <a:gd name="connsiteY47" fmla="*/ 1633999 h 2499212"/>
                <a:gd name="connsiteX48" fmla="*/ 654631 w 2321946"/>
                <a:gd name="connsiteY48" fmla="*/ 1688311 h 2499212"/>
                <a:gd name="connsiteX49" fmla="*/ 733081 w 2321946"/>
                <a:gd name="connsiteY49" fmla="*/ 1688311 h 2499212"/>
                <a:gd name="connsiteX50" fmla="*/ 733081 w 2321946"/>
                <a:gd name="connsiteY50" fmla="*/ 1742497 h 2499212"/>
                <a:gd name="connsiteX51" fmla="*/ 769288 w 2321946"/>
                <a:gd name="connsiteY51" fmla="*/ 1742497 h 2499212"/>
                <a:gd name="connsiteX52" fmla="*/ 769288 w 2321946"/>
                <a:gd name="connsiteY52" fmla="*/ 1796808 h 2499212"/>
                <a:gd name="connsiteX53" fmla="*/ 772306 w 2321946"/>
                <a:gd name="connsiteY53" fmla="*/ 1796808 h 2499212"/>
                <a:gd name="connsiteX54" fmla="*/ 772306 w 2321946"/>
                <a:gd name="connsiteY54" fmla="*/ 1851120 h 2499212"/>
                <a:gd name="connsiteX55" fmla="*/ 793301 w 2321946"/>
                <a:gd name="connsiteY55" fmla="*/ 1851120 h 2499212"/>
                <a:gd name="connsiteX56" fmla="*/ 793301 w 2321946"/>
                <a:gd name="connsiteY56" fmla="*/ 1905306 h 2499212"/>
                <a:gd name="connsiteX57" fmla="*/ 853647 w 2321946"/>
                <a:gd name="connsiteY57" fmla="*/ 1905306 h 2499212"/>
                <a:gd name="connsiteX58" fmla="*/ 853647 w 2321946"/>
                <a:gd name="connsiteY58" fmla="*/ 1959617 h 2499212"/>
                <a:gd name="connsiteX59" fmla="*/ 895890 w 2321946"/>
                <a:gd name="connsiteY59" fmla="*/ 1959617 h 2499212"/>
                <a:gd name="connsiteX60" fmla="*/ 895890 w 2321946"/>
                <a:gd name="connsiteY60" fmla="*/ 2010786 h 2499212"/>
                <a:gd name="connsiteX61" fmla="*/ 928954 w 2321946"/>
                <a:gd name="connsiteY61" fmla="*/ 2010786 h 2499212"/>
                <a:gd name="connsiteX62" fmla="*/ 928954 w 2321946"/>
                <a:gd name="connsiteY62" fmla="*/ 2068115 h 2499212"/>
                <a:gd name="connsiteX63" fmla="*/ 1082837 w 2321946"/>
                <a:gd name="connsiteY63" fmla="*/ 2068115 h 2499212"/>
                <a:gd name="connsiteX64" fmla="*/ 1082837 w 2321946"/>
                <a:gd name="connsiteY64" fmla="*/ 2119409 h 2499212"/>
                <a:gd name="connsiteX65" fmla="*/ 1085729 w 2321946"/>
                <a:gd name="connsiteY65" fmla="*/ 2119409 h 2499212"/>
                <a:gd name="connsiteX66" fmla="*/ 1085729 w 2321946"/>
                <a:gd name="connsiteY66" fmla="*/ 2173595 h 2499212"/>
                <a:gd name="connsiteX67" fmla="*/ 1109867 w 2321946"/>
                <a:gd name="connsiteY67" fmla="*/ 2173595 h 2499212"/>
                <a:gd name="connsiteX68" fmla="*/ 1109867 w 2321946"/>
                <a:gd name="connsiteY68" fmla="*/ 2227906 h 2499212"/>
                <a:gd name="connsiteX69" fmla="*/ 1233451 w 2321946"/>
                <a:gd name="connsiteY69" fmla="*/ 2227906 h 2499212"/>
                <a:gd name="connsiteX70" fmla="*/ 1233451 w 2321946"/>
                <a:gd name="connsiteY70" fmla="*/ 2282218 h 2499212"/>
                <a:gd name="connsiteX71" fmla="*/ 1363196 w 2321946"/>
                <a:gd name="connsiteY71" fmla="*/ 2282218 h 2499212"/>
                <a:gd name="connsiteX72" fmla="*/ 1363196 w 2321946"/>
                <a:gd name="connsiteY72" fmla="*/ 2336404 h 2499212"/>
                <a:gd name="connsiteX73" fmla="*/ 1378282 w 2321946"/>
                <a:gd name="connsiteY73" fmla="*/ 2336404 h 2499212"/>
                <a:gd name="connsiteX74" fmla="*/ 1378282 w 2321946"/>
                <a:gd name="connsiteY74" fmla="*/ 2390715 h 2499212"/>
                <a:gd name="connsiteX75" fmla="*/ 1601312 w 2321946"/>
                <a:gd name="connsiteY75" fmla="*/ 2390715 h 2499212"/>
                <a:gd name="connsiteX76" fmla="*/ 1601312 w 2321946"/>
                <a:gd name="connsiteY76" fmla="*/ 2445027 h 2499212"/>
                <a:gd name="connsiteX77" fmla="*/ 2089739 w 2321946"/>
                <a:gd name="connsiteY77" fmla="*/ 2445027 h 2499212"/>
                <a:gd name="connsiteX78" fmla="*/ 2089739 w 2321946"/>
                <a:gd name="connsiteY78" fmla="*/ 2499213 h 2499212"/>
                <a:gd name="connsiteX79" fmla="*/ 2321946 w 2321946"/>
                <a:gd name="connsiteY79" fmla="*/ 2499213 h 2499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2321946" h="2499212">
                  <a:moveTo>
                    <a:pt x="0" y="0"/>
                  </a:moveTo>
                  <a:lnTo>
                    <a:pt x="151243" y="0"/>
                  </a:lnTo>
                  <a:lnTo>
                    <a:pt x="151243" y="51294"/>
                  </a:lnTo>
                  <a:lnTo>
                    <a:pt x="157277" y="51294"/>
                  </a:lnTo>
                  <a:lnTo>
                    <a:pt x="157277" y="99446"/>
                  </a:lnTo>
                  <a:lnTo>
                    <a:pt x="160295" y="99446"/>
                  </a:lnTo>
                  <a:lnTo>
                    <a:pt x="160295" y="205051"/>
                  </a:lnTo>
                  <a:lnTo>
                    <a:pt x="166329" y="205051"/>
                  </a:lnTo>
                  <a:lnTo>
                    <a:pt x="166329" y="256220"/>
                  </a:lnTo>
                  <a:lnTo>
                    <a:pt x="232584" y="256220"/>
                  </a:lnTo>
                  <a:lnTo>
                    <a:pt x="232584" y="304497"/>
                  </a:lnTo>
                  <a:lnTo>
                    <a:pt x="235602" y="304497"/>
                  </a:lnTo>
                  <a:lnTo>
                    <a:pt x="235602" y="355791"/>
                  </a:lnTo>
                  <a:lnTo>
                    <a:pt x="301983" y="355791"/>
                  </a:lnTo>
                  <a:lnTo>
                    <a:pt x="301983" y="406960"/>
                  </a:lnTo>
                  <a:lnTo>
                    <a:pt x="323104" y="406960"/>
                  </a:lnTo>
                  <a:lnTo>
                    <a:pt x="323104" y="458254"/>
                  </a:lnTo>
                  <a:lnTo>
                    <a:pt x="335047" y="458254"/>
                  </a:lnTo>
                  <a:lnTo>
                    <a:pt x="335047" y="512440"/>
                  </a:lnTo>
                  <a:lnTo>
                    <a:pt x="407463" y="512440"/>
                  </a:lnTo>
                  <a:lnTo>
                    <a:pt x="407463" y="563734"/>
                  </a:lnTo>
                  <a:lnTo>
                    <a:pt x="464792" y="563734"/>
                  </a:lnTo>
                  <a:lnTo>
                    <a:pt x="464792" y="720508"/>
                  </a:lnTo>
                  <a:lnTo>
                    <a:pt x="467809" y="720508"/>
                  </a:lnTo>
                  <a:lnTo>
                    <a:pt x="467809" y="825989"/>
                  </a:lnTo>
                  <a:lnTo>
                    <a:pt x="470826" y="825989"/>
                  </a:lnTo>
                  <a:lnTo>
                    <a:pt x="470826" y="931594"/>
                  </a:lnTo>
                  <a:lnTo>
                    <a:pt x="488804" y="931594"/>
                  </a:lnTo>
                  <a:lnTo>
                    <a:pt x="488804" y="985780"/>
                  </a:lnTo>
                  <a:lnTo>
                    <a:pt x="600445" y="985780"/>
                  </a:lnTo>
                  <a:lnTo>
                    <a:pt x="600445" y="1040092"/>
                  </a:lnTo>
                  <a:lnTo>
                    <a:pt x="603462" y="1040092"/>
                  </a:lnTo>
                  <a:lnTo>
                    <a:pt x="603462" y="1094404"/>
                  </a:lnTo>
                  <a:lnTo>
                    <a:pt x="612514" y="1094404"/>
                  </a:lnTo>
                  <a:lnTo>
                    <a:pt x="612514" y="1148589"/>
                  </a:lnTo>
                  <a:lnTo>
                    <a:pt x="618549" y="1148589"/>
                  </a:lnTo>
                  <a:lnTo>
                    <a:pt x="618549" y="1254195"/>
                  </a:lnTo>
                  <a:lnTo>
                    <a:pt x="621566" y="1254195"/>
                  </a:lnTo>
                  <a:lnTo>
                    <a:pt x="621566" y="1308381"/>
                  </a:lnTo>
                  <a:lnTo>
                    <a:pt x="624583" y="1308381"/>
                  </a:lnTo>
                  <a:lnTo>
                    <a:pt x="624583" y="1416878"/>
                  </a:lnTo>
                  <a:lnTo>
                    <a:pt x="627601" y="1416878"/>
                  </a:lnTo>
                  <a:lnTo>
                    <a:pt x="627601" y="1525502"/>
                  </a:lnTo>
                  <a:lnTo>
                    <a:pt x="630492" y="1525502"/>
                  </a:lnTo>
                  <a:lnTo>
                    <a:pt x="630492" y="1579688"/>
                  </a:lnTo>
                  <a:lnTo>
                    <a:pt x="639544" y="1579688"/>
                  </a:lnTo>
                  <a:lnTo>
                    <a:pt x="639544" y="1633999"/>
                  </a:lnTo>
                  <a:lnTo>
                    <a:pt x="654631" y="1633999"/>
                  </a:lnTo>
                  <a:lnTo>
                    <a:pt x="654631" y="1688311"/>
                  </a:lnTo>
                  <a:lnTo>
                    <a:pt x="733081" y="1688311"/>
                  </a:lnTo>
                  <a:lnTo>
                    <a:pt x="733081" y="1742497"/>
                  </a:lnTo>
                  <a:lnTo>
                    <a:pt x="769288" y="1742497"/>
                  </a:lnTo>
                  <a:lnTo>
                    <a:pt x="769288" y="1796808"/>
                  </a:lnTo>
                  <a:lnTo>
                    <a:pt x="772306" y="1796808"/>
                  </a:lnTo>
                  <a:lnTo>
                    <a:pt x="772306" y="1851120"/>
                  </a:lnTo>
                  <a:lnTo>
                    <a:pt x="793301" y="1851120"/>
                  </a:lnTo>
                  <a:lnTo>
                    <a:pt x="793301" y="1905306"/>
                  </a:lnTo>
                  <a:lnTo>
                    <a:pt x="853647" y="1905306"/>
                  </a:lnTo>
                  <a:lnTo>
                    <a:pt x="853647" y="1959617"/>
                  </a:lnTo>
                  <a:lnTo>
                    <a:pt x="895890" y="1959617"/>
                  </a:lnTo>
                  <a:lnTo>
                    <a:pt x="895890" y="2010786"/>
                  </a:lnTo>
                  <a:lnTo>
                    <a:pt x="928954" y="2010786"/>
                  </a:lnTo>
                  <a:lnTo>
                    <a:pt x="928954" y="2068115"/>
                  </a:lnTo>
                  <a:lnTo>
                    <a:pt x="1082837" y="2068115"/>
                  </a:lnTo>
                  <a:lnTo>
                    <a:pt x="1082837" y="2119409"/>
                  </a:lnTo>
                  <a:lnTo>
                    <a:pt x="1085729" y="2119409"/>
                  </a:lnTo>
                  <a:lnTo>
                    <a:pt x="1085729" y="2173595"/>
                  </a:lnTo>
                  <a:lnTo>
                    <a:pt x="1109867" y="2173595"/>
                  </a:lnTo>
                  <a:lnTo>
                    <a:pt x="1109867" y="2227906"/>
                  </a:lnTo>
                  <a:lnTo>
                    <a:pt x="1233451" y="2227906"/>
                  </a:lnTo>
                  <a:lnTo>
                    <a:pt x="1233451" y="2282218"/>
                  </a:lnTo>
                  <a:lnTo>
                    <a:pt x="1363196" y="2282218"/>
                  </a:lnTo>
                  <a:lnTo>
                    <a:pt x="1363196" y="2336404"/>
                  </a:lnTo>
                  <a:lnTo>
                    <a:pt x="1378282" y="2336404"/>
                  </a:lnTo>
                  <a:lnTo>
                    <a:pt x="1378282" y="2390715"/>
                  </a:lnTo>
                  <a:lnTo>
                    <a:pt x="1601312" y="2390715"/>
                  </a:lnTo>
                  <a:lnTo>
                    <a:pt x="1601312" y="2445027"/>
                  </a:lnTo>
                  <a:lnTo>
                    <a:pt x="2089739" y="2445027"/>
                  </a:lnTo>
                  <a:lnTo>
                    <a:pt x="2089739" y="2499213"/>
                  </a:lnTo>
                  <a:lnTo>
                    <a:pt x="2321946" y="2499213"/>
                  </a:lnTo>
                </a:path>
              </a:pathLst>
            </a:custGeom>
            <a:noFill/>
            <a:ln w="28575" cap="sq">
              <a:solidFill>
                <a:srgbClr val="4EA74F"/>
              </a:solidFill>
              <a:prstDash val="solid"/>
              <a:miter/>
            </a:ln>
          </p:spPr>
          <p:txBody>
            <a:bodyPr rtlCol="0" anchor="ctr"/>
            <a:lstStyle/>
            <a:p>
              <a:endParaRPr lang="zh-CN" altLang="en-US"/>
            </a:p>
          </p:txBody>
        </p:sp>
        <p:sp>
          <p:nvSpPr>
            <p:cNvPr id="33" name="文本框 28"/>
            <p:cNvSpPr txBox="1"/>
            <p:nvPr/>
          </p:nvSpPr>
          <p:spPr>
            <a:xfrm>
              <a:off x="8907664" y="4127250"/>
              <a:ext cx="1534394" cy="276999"/>
            </a:xfrm>
            <a:prstGeom prst="rect">
              <a:avLst/>
            </a:prstGeom>
            <a:noFill/>
          </p:spPr>
          <p:txBody>
            <a:bodyPr wrap="none" rtlCol="0" anchor="ctr">
              <a:spAutoFit/>
            </a:bodyPr>
            <a:lstStyle/>
            <a:p>
              <a:r>
                <a:rPr lang="zh-CN" altLang="en-US"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安慰剂</a:t>
              </a:r>
              <a:r>
                <a:rPr lang="en-US" altLang="zh-CN"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a:t>
              </a:r>
              <a:r>
                <a:rPr lang="zh-CN" altLang="en-US"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化疗</a:t>
              </a:r>
              <a:r>
                <a:rPr lang="en-US" altLang="zh-CN"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 (n=53)</a:t>
              </a:r>
              <a:endParaRPr lang="zh-CN" altLang="en-US"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34" name="文本框 28"/>
            <p:cNvSpPr txBox="1"/>
            <p:nvPr/>
          </p:nvSpPr>
          <p:spPr>
            <a:xfrm>
              <a:off x="3236620" y="4012163"/>
              <a:ext cx="1619354" cy="276999"/>
            </a:xfrm>
            <a:prstGeom prst="rect">
              <a:avLst/>
            </a:prstGeom>
            <a:noFill/>
          </p:spPr>
          <p:txBody>
            <a:bodyPr wrap="none" rtlCol="0" anchor="ctr">
              <a:spAutoFit/>
            </a:bodyPr>
            <a:lstStyle/>
            <a:p>
              <a:r>
                <a:rPr lang="zh-CN" altLang="en-US"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安慰剂</a:t>
              </a:r>
              <a:r>
                <a:rPr lang="en-US" altLang="zh-CN"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a:t>
              </a:r>
              <a:r>
                <a:rPr lang="zh-CN" altLang="en-US"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化疗</a:t>
              </a:r>
              <a:r>
                <a:rPr lang="en-US" altLang="zh-CN"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 (n=103)</a:t>
              </a:r>
              <a:endParaRPr lang="zh-CN" altLang="en-US"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grpSp>
      <p:sp>
        <p:nvSpPr>
          <p:cNvPr id="2" name="文本框 1"/>
          <p:cNvSpPr txBox="1"/>
          <p:nvPr/>
        </p:nvSpPr>
        <p:spPr>
          <a:xfrm>
            <a:off x="241411" y="205005"/>
            <a:ext cx="11796761" cy="461665"/>
          </a:xfrm>
          <a:prstGeom prst="rect">
            <a:avLst/>
          </a:prstGeom>
          <a:noFill/>
        </p:spPr>
        <p:txBody>
          <a:bodyPr wrap="square" rtlCol="0">
            <a:spAutoFit/>
          </a:bodyPr>
          <a:lstStyle/>
          <a:p>
            <a:r>
              <a:rPr lang="en-US" altLang="zh-CN" sz="2400" b="1" dirty="0">
                <a:solidFill>
                  <a:schemeClr val="tx1">
                    <a:lumMod val="75000"/>
                    <a:lumOff val="25000"/>
                  </a:schemeClr>
                </a:solidFill>
                <a:latin typeface="+mn-ea"/>
                <a:sym typeface="Arial" panose="020B0604020202020204" pitchFamily="34" charset="0"/>
              </a:rPr>
              <a:t>CHOICE-01</a:t>
            </a:r>
            <a:r>
              <a:rPr lang="zh-CN" altLang="en-US" sz="2400" b="1" dirty="0">
                <a:solidFill>
                  <a:schemeClr val="tx1">
                    <a:lumMod val="75000"/>
                    <a:lumOff val="25000"/>
                  </a:schemeClr>
                </a:solidFill>
                <a:latin typeface="+mn-ea"/>
                <a:sym typeface="Arial" panose="020B0604020202020204" pitchFamily="34" charset="0"/>
              </a:rPr>
              <a:t>研究</a:t>
            </a:r>
            <a:r>
              <a:rPr lang="en-US" altLang="zh-CN" sz="2400" b="1" dirty="0">
                <a:solidFill>
                  <a:schemeClr val="tx1">
                    <a:lumMod val="75000"/>
                    <a:lumOff val="25000"/>
                  </a:schemeClr>
                </a:solidFill>
                <a:latin typeface="+mn-ea"/>
                <a:sym typeface="Arial" panose="020B0604020202020204" pitchFamily="34" charset="0"/>
              </a:rPr>
              <a:t>-</a:t>
            </a:r>
            <a:r>
              <a:rPr lang="en-US" altLang="zh-CN" sz="2400" b="1" dirty="0">
                <a:solidFill>
                  <a:srgbClr val="1F578A"/>
                </a:solidFill>
                <a:latin typeface="微软雅黑" panose="020B0503020204020204" charset="-122"/>
                <a:ea typeface="微软雅黑" panose="020B0503020204020204" charset="-122"/>
              </a:rPr>
              <a:t>PFS</a:t>
            </a:r>
            <a:endParaRPr lang="en-US" altLang="zh-CN" sz="2400" b="1" dirty="0">
              <a:solidFill>
                <a:schemeClr val="tx1">
                  <a:lumMod val="75000"/>
                  <a:lumOff val="25000"/>
                </a:schemeClr>
              </a:solidFill>
              <a:latin typeface="+mn-ea"/>
              <a:sym typeface="Arial" panose="020B0604020202020204" pitchFamily="34" charset="0"/>
            </a:endParaRPr>
          </a:p>
        </p:txBody>
      </p:sp>
      <p:sp>
        <p:nvSpPr>
          <p:cNvPr id="106" name="矩形 7"/>
          <p:cNvSpPr/>
          <p:nvPr/>
        </p:nvSpPr>
        <p:spPr>
          <a:xfrm>
            <a:off x="10081794" y="1098605"/>
            <a:ext cx="1903085" cy="400110"/>
          </a:xfrm>
          <a:prstGeom prst="rect">
            <a:avLst/>
          </a:prstGeom>
        </p:spPr>
        <p:txBody>
          <a:bodyPr wrap="none">
            <a:spAutoFit/>
          </a:bodyPr>
          <a:lstStyle/>
          <a:p>
            <a:r>
              <a:rPr lang="zh-CN" altLang="en-US" sz="1000" b="0" i="0" dirty="0">
                <a:solidFill>
                  <a:srgbClr val="333333"/>
                </a:solidFill>
                <a:effectLst/>
                <a:latin typeface="Tahoma" panose="020B0604030504040204" pitchFamily="34" charset="0"/>
              </a:rPr>
              <a:t>数据截止日期</a:t>
            </a:r>
            <a:r>
              <a:rPr lang="en-US" altLang="zh-CN" sz="1000" b="0" i="0" dirty="0">
                <a:solidFill>
                  <a:srgbClr val="333333"/>
                </a:solidFill>
                <a:effectLst/>
                <a:latin typeface="Tahoma" panose="020B0604030504040204" pitchFamily="34" charset="0"/>
              </a:rPr>
              <a:t>2021</a:t>
            </a:r>
            <a:r>
              <a:rPr lang="zh-CN" altLang="en-US" sz="1000" b="0" i="0" dirty="0">
                <a:solidFill>
                  <a:srgbClr val="333333"/>
                </a:solidFill>
                <a:effectLst/>
                <a:latin typeface="Tahoma" panose="020B0604030504040204" pitchFamily="34" charset="0"/>
              </a:rPr>
              <a:t>年</a:t>
            </a:r>
            <a:r>
              <a:rPr lang="en-US" altLang="zh-CN" sz="1000" b="0" i="0" dirty="0">
                <a:solidFill>
                  <a:srgbClr val="333333"/>
                </a:solidFill>
                <a:effectLst/>
                <a:latin typeface="Tahoma" panose="020B0604030504040204" pitchFamily="34" charset="0"/>
              </a:rPr>
              <a:t>10</a:t>
            </a:r>
            <a:r>
              <a:rPr lang="zh-CN" altLang="en-US" sz="1000" b="0" i="0" dirty="0">
                <a:solidFill>
                  <a:srgbClr val="333333"/>
                </a:solidFill>
                <a:effectLst/>
                <a:latin typeface="Tahoma" panose="020B0604030504040204" pitchFamily="34" charset="0"/>
              </a:rPr>
              <a:t>月</a:t>
            </a:r>
            <a:r>
              <a:rPr lang="en-US" altLang="zh-CN" sz="1000" b="0" i="0" dirty="0">
                <a:solidFill>
                  <a:srgbClr val="333333"/>
                </a:solidFill>
                <a:effectLst/>
                <a:latin typeface="Tahoma" panose="020B0604030504040204" pitchFamily="34" charset="0"/>
              </a:rPr>
              <a:t>31</a:t>
            </a:r>
            <a:r>
              <a:rPr lang="zh-CN" altLang="en-US" sz="1000" b="0" i="0" dirty="0">
                <a:solidFill>
                  <a:srgbClr val="333333"/>
                </a:solidFill>
                <a:effectLst/>
                <a:latin typeface="Tahoma" panose="020B0604030504040204" pitchFamily="34" charset="0"/>
              </a:rPr>
              <a:t>日</a:t>
            </a:r>
            <a:endParaRPr lang="en-US" altLang="zh-CN"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a:p>
            <a:r>
              <a:rPr lang="en-US" altLang="zh-CN"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PD-L1+ </a:t>
            </a:r>
            <a:r>
              <a:rPr lang="zh-CN" altLang="en-US"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肿瘤细胞</a:t>
            </a:r>
            <a:r>
              <a:rPr lang="en-US" altLang="zh-CN"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 1%</a:t>
            </a:r>
            <a:endParaRPr lang="en-US" altLang="zh-CN"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107" name="文本框 106"/>
          <p:cNvSpPr txBox="1"/>
          <p:nvPr/>
        </p:nvSpPr>
        <p:spPr>
          <a:xfrm>
            <a:off x="2215317" y="2196341"/>
            <a:ext cx="1264766" cy="261610"/>
          </a:xfrm>
          <a:prstGeom prst="rect">
            <a:avLst/>
          </a:prstGeom>
          <a:noFill/>
        </p:spPr>
        <p:txBody>
          <a:bodyPr wrap="square" rtlCol="0">
            <a:spAutoFit/>
          </a:bodyPr>
          <a:lstStyle/>
          <a:p>
            <a:pPr algn="ctr"/>
            <a:r>
              <a:rPr kumimoji="1" lang="en-US" altLang="zh-CN" sz="1050" b="1" dirty="0">
                <a:solidFill>
                  <a:schemeClr val="tx1">
                    <a:lumMod val="75000"/>
                    <a:lumOff val="25000"/>
                  </a:schemeClr>
                </a:solidFill>
                <a:latin typeface="微软雅黑" panose="020B0503020204020204" charset="-122"/>
                <a:ea typeface="微软雅黑" panose="020B0503020204020204" charset="-122"/>
              </a:rPr>
              <a:t>1</a:t>
            </a:r>
            <a:r>
              <a:rPr kumimoji="1" lang="zh-CN" altLang="en-US" sz="1050" b="1" dirty="0">
                <a:solidFill>
                  <a:schemeClr val="tx1">
                    <a:lumMod val="75000"/>
                    <a:lumOff val="25000"/>
                  </a:schemeClr>
                </a:solidFill>
                <a:latin typeface="微软雅黑" panose="020B0503020204020204" charset="-122"/>
                <a:ea typeface="微软雅黑" panose="020B0503020204020204" charset="-122"/>
              </a:rPr>
              <a:t>年</a:t>
            </a:r>
            <a:r>
              <a:rPr kumimoji="1" lang="en-US" altLang="zh-CN" sz="1050" b="1" dirty="0">
                <a:solidFill>
                  <a:schemeClr val="tx1">
                    <a:lumMod val="75000"/>
                    <a:lumOff val="25000"/>
                  </a:schemeClr>
                </a:solidFill>
                <a:latin typeface="微软雅黑" panose="020B0503020204020204" charset="-122"/>
                <a:ea typeface="微软雅黑" panose="020B0503020204020204" charset="-122"/>
              </a:rPr>
              <a:t>PFS</a:t>
            </a:r>
            <a:r>
              <a:rPr kumimoji="1" lang="zh-CN" altLang="en-US" sz="1050" b="1" dirty="0">
                <a:solidFill>
                  <a:schemeClr val="tx1">
                    <a:lumMod val="75000"/>
                    <a:lumOff val="25000"/>
                  </a:schemeClr>
                </a:solidFill>
                <a:latin typeface="微软雅黑" panose="020B0503020204020204" charset="-122"/>
                <a:ea typeface="微软雅黑" panose="020B0503020204020204" charset="-122"/>
              </a:rPr>
              <a:t>率</a:t>
            </a:r>
            <a:endParaRPr kumimoji="1" lang="zh-CN" altLang="en-US" sz="1050" b="1" dirty="0">
              <a:solidFill>
                <a:schemeClr val="tx1">
                  <a:lumMod val="75000"/>
                  <a:lumOff val="25000"/>
                </a:schemeClr>
              </a:solidFill>
              <a:latin typeface="微软雅黑" panose="020B0503020204020204" charset="-122"/>
              <a:ea typeface="微软雅黑" panose="020B0503020204020204" charset="-122"/>
            </a:endParaRPr>
          </a:p>
        </p:txBody>
      </p:sp>
      <p:sp>
        <p:nvSpPr>
          <p:cNvPr id="108" name="文本框 107"/>
          <p:cNvSpPr txBox="1"/>
          <p:nvPr/>
        </p:nvSpPr>
        <p:spPr>
          <a:xfrm>
            <a:off x="7913516" y="2202696"/>
            <a:ext cx="1264766" cy="261610"/>
          </a:xfrm>
          <a:prstGeom prst="rect">
            <a:avLst/>
          </a:prstGeom>
          <a:noFill/>
        </p:spPr>
        <p:txBody>
          <a:bodyPr wrap="square" rtlCol="0">
            <a:spAutoFit/>
          </a:bodyPr>
          <a:lstStyle/>
          <a:p>
            <a:pPr algn="ctr"/>
            <a:r>
              <a:rPr kumimoji="1" lang="en-US" altLang="zh-CN" sz="1050" b="1" dirty="0">
                <a:solidFill>
                  <a:schemeClr val="tx1">
                    <a:lumMod val="75000"/>
                    <a:lumOff val="25000"/>
                  </a:schemeClr>
                </a:solidFill>
                <a:latin typeface="微软雅黑" panose="020B0503020204020204" charset="-122"/>
                <a:ea typeface="微软雅黑" panose="020B0503020204020204" charset="-122"/>
              </a:rPr>
              <a:t>1</a:t>
            </a:r>
            <a:r>
              <a:rPr kumimoji="1" lang="zh-CN" altLang="en-US" sz="1050" b="1" dirty="0">
                <a:solidFill>
                  <a:schemeClr val="tx1">
                    <a:lumMod val="75000"/>
                    <a:lumOff val="25000"/>
                  </a:schemeClr>
                </a:solidFill>
                <a:latin typeface="微软雅黑" panose="020B0503020204020204" charset="-122"/>
                <a:ea typeface="微软雅黑" panose="020B0503020204020204" charset="-122"/>
              </a:rPr>
              <a:t>年</a:t>
            </a:r>
            <a:r>
              <a:rPr kumimoji="1" lang="en-US" altLang="zh-CN" sz="1050" b="1" dirty="0">
                <a:solidFill>
                  <a:schemeClr val="tx1">
                    <a:lumMod val="75000"/>
                    <a:lumOff val="25000"/>
                  </a:schemeClr>
                </a:solidFill>
                <a:latin typeface="微软雅黑" panose="020B0503020204020204" charset="-122"/>
                <a:ea typeface="微软雅黑" panose="020B0503020204020204" charset="-122"/>
              </a:rPr>
              <a:t>PFS</a:t>
            </a:r>
            <a:r>
              <a:rPr kumimoji="1" lang="zh-CN" altLang="en-US" sz="1050" b="1" dirty="0">
                <a:solidFill>
                  <a:schemeClr val="tx1">
                    <a:lumMod val="75000"/>
                    <a:lumOff val="25000"/>
                  </a:schemeClr>
                </a:solidFill>
                <a:latin typeface="微软雅黑" panose="020B0503020204020204" charset="-122"/>
                <a:ea typeface="微软雅黑" panose="020B0503020204020204" charset="-122"/>
              </a:rPr>
              <a:t>率</a:t>
            </a:r>
            <a:endParaRPr kumimoji="1" lang="zh-CN" altLang="en-US" sz="1050" b="1" dirty="0">
              <a:solidFill>
                <a:schemeClr val="tx1">
                  <a:lumMod val="75000"/>
                  <a:lumOff val="25000"/>
                </a:schemeClr>
              </a:solidFill>
              <a:latin typeface="微软雅黑" panose="020B0503020204020204" charset="-122"/>
              <a:ea typeface="微软雅黑" panose="020B0503020204020204" charset="-122"/>
            </a:endParaRPr>
          </a:p>
        </p:txBody>
      </p:sp>
      <p:sp>
        <p:nvSpPr>
          <p:cNvPr id="109" name="标题 1"/>
          <p:cNvSpPr txBox="1"/>
          <p:nvPr/>
        </p:nvSpPr>
        <p:spPr>
          <a:xfrm>
            <a:off x="241411" y="763401"/>
            <a:ext cx="11967870" cy="808110"/>
          </a:xfr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r>
              <a:rPr lang="zh-CN" altLang="en-US" sz="1800" b="1" dirty="0">
                <a:solidFill>
                  <a:srgbClr val="1F578A"/>
                </a:solidFill>
                <a:latin typeface="微软雅黑" panose="020B0503020204020204" charset="-122"/>
                <a:ea typeface="微软雅黑" panose="020B0503020204020204" charset="-122"/>
              </a:rPr>
              <a:t>无论</a:t>
            </a:r>
            <a:r>
              <a:rPr lang="en-US" altLang="zh-CN" sz="1800" b="1" dirty="0">
                <a:solidFill>
                  <a:srgbClr val="1F578A"/>
                </a:solidFill>
                <a:latin typeface="微软雅黑" panose="020B0503020204020204" charset="-122"/>
                <a:ea typeface="微软雅黑" panose="020B0503020204020204" charset="-122"/>
              </a:rPr>
              <a:t>PD-L1</a:t>
            </a:r>
            <a:r>
              <a:rPr lang="zh-CN" altLang="en-US" sz="1800" b="1" dirty="0">
                <a:solidFill>
                  <a:srgbClr val="1F578A"/>
                </a:solidFill>
                <a:latin typeface="微软雅黑" panose="020B0503020204020204" charset="-122"/>
                <a:ea typeface="微软雅黑" panose="020B0503020204020204" charset="-122"/>
              </a:rPr>
              <a:t>表达情况，治疗组均能显著降低疾病进展风险</a:t>
            </a:r>
            <a:r>
              <a:rPr lang="zh-CN" altLang="en-US" sz="1800" b="1" dirty="0">
                <a:solidFill>
                  <a:srgbClr val="C00000"/>
                </a:solidFill>
                <a:latin typeface="微软雅黑" panose="020B0503020204020204" charset="-122"/>
                <a:ea typeface="微软雅黑" panose="020B0503020204020204" charset="-122"/>
              </a:rPr>
              <a:t>（分别下降</a:t>
            </a:r>
            <a:r>
              <a:rPr lang="en-US" altLang="zh-CN" sz="1800" b="1" dirty="0">
                <a:solidFill>
                  <a:srgbClr val="C00000"/>
                </a:solidFill>
                <a:latin typeface="微软雅黑" panose="020B0503020204020204" charset="-122"/>
                <a:ea typeface="微软雅黑" panose="020B0503020204020204" charset="-122"/>
              </a:rPr>
              <a:t>48%</a:t>
            </a:r>
            <a:r>
              <a:rPr lang="zh-CN" altLang="en-US" sz="1800" b="1" dirty="0">
                <a:solidFill>
                  <a:srgbClr val="C00000"/>
                </a:solidFill>
                <a:latin typeface="微软雅黑" panose="020B0503020204020204" charset="-122"/>
                <a:ea typeface="微软雅黑" panose="020B0503020204020204" charset="-122"/>
              </a:rPr>
              <a:t> 和 </a:t>
            </a:r>
            <a:r>
              <a:rPr lang="en-US" altLang="zh-CN" sz="1800" b="1" dirty="0">
                <a:solidFill>
                  <a:srgbClr val="C00000"/>
                </a:solidFill>
                <a:latin typeface="微软雅黑" panose="020B0503020204020204" charset="-122"/>
                <a:ea typeface="微软雅黑" panose="020B0503020204020204" charset="-122"/>
              </a:rPr>
              <a:t>51%</a:t>
            </a:r>
            <a:r>
              <a:rPr lang="zh-CN" altLang="en-US" sz="1800" b="1" dirty="0">
                <a:solidFill>
                  <a:srgbClr val="C00000"/>
                </a:solidFill>
                <a:latin typeface="微软雅黑" panose="020B0503020204020204" charset="-122"/>
                <a:ea typeface="微软雅黑" panose="020B0503020204020204" charset="-122"/>
              </a:rPr>
              <a:t>）；</a:t>
            </a:r>
            <a:endParaRPr lang="en-US" altLang="zh-CN" sz="1800" b="1" dirty="0">
              <a:solidFill>
                <a:srgbClr val="C00000"/>
              </a:solidFill>
              <a:latin typeface="微软雅黑" panose="020B0503020204020204" charset="-122"/>
              <a:ea typeface="微软雅黑" panose="020B0503020204020204" charset="-122"/>
            </a:endParaRPr>
          </a:p>
          <a:p>
            <a:pPr>
              <a:lnSpc>
                <a:spcPct val="120000"/>
              </a:lnSpc>
            </a:pPr>
            <a:r>
              <a:rPr lang="zh-CN" altLang="en-US" sz="1800" b="1" dirty="0">
                <a:solidFill>
                  <a:srgbClr val="1F578A"/>
                </a:solidFill>
                <a:latin typeface="微软雅黑" panose="020B0503020204020204" charset="-122"/>
                <a:ea typeface="微软雅黑" panose="020B0503020204020204" charset="-122"/>
              </a:rPr>
              <a:t>无论</a:t>
            </a:r>
            <a:r>
              <a:rPr lang="en-US" altLang="zh-CN" sz="1800" b="1" dirty="0">
                <a:solidFill>
                  <a:srgbClr val="1F578A"/>
                </a:solidFill>
                <a:latin typeface="微软雅黑" panose="020B0503020204020204" charset="-122"/>
                <a:ea typeface="微软雅黑" panose="020B0503020204020204" charset="-122"/>
              </a:rPr>
              <a:t>PD-L1</a:t>
            </a:r>
            <a:r>
              <a:rPr lang="zh-CN" altLang="en-US" sz="1800" b="1" dirty="0">
                <a:solidFill>
                  <a:srgbClr val="1F578A"/>
                </a:solidFill>
                <a:latin typeface="微软雅黑" panose="020B0503020204020204" charset="-122"/>
                <a:ea typeface="微软雅黑" panose="020B0503020204020204" charset="-122"/>
              </a:rPr>
              <a:t>表达情况，治疗组</a:t>
            </a:r>
            <a:r>
              <a:rPr lang="en-US" altLang="zh-CN" sz="1800" b="1" dirty="0">
                <a:solidFill>
                  <a:srgbClr val="C00000"/>
                </a:solidFill>
                <a:latin typeface="微软雅黑" panose="020B0503020204020204" charset="-122"/>
                <a:ea typeface="微软雅黑" panose="020B0503020204020204" charset="-122"/>
              </a:rPr>
              <a:t>1</a:t>
            </a:r>
            <a:r>
              <a:rPr lang="zh-CN" altLang="en-US" sz="1800" b="1" dirty="0">
                <a:solidFill>
                  <a:srgbClr val="C00000"/>
                </a:solidFill>
                <a:latin typeface="微软雅黑" panose="020B0503020204020204" charset="-122"/>
                <a:ea typeface="微软雅黑" panose="020B0503020204020204" charset="-122"/>
              </a:rPr>
              <a:t>年</a:t>
            </a:r>
            <a:r>
              <a:rPr lang="en-US" altLang="zh-CN" sz="1800" b="1" dirty="0">
                <a:solidFill>
                  <a:srgbClr val="C00000"/>
                </a:solidFill>
                <a:latin typeface="微软雅黑" panose="020B0503020204020204" charset="-122"/>
                <a:ea typeface="微软雅黑" panose="020B0503020204020204" charset="-122"/>
              </a:rPr>
              <a:t>PFS</a:t>
            </a:r>
            <a:r>
              <a:rPr lang="zh-CN" altLang="en-US" sz="1800" b="1" dirty="0">
                <a:solidFill>
                  <a:srgbClr val="C00000"/>
                </a:solidFill>
                <a:latin typeface="微软雅黑" panose="020B0503020204020204" charset="-122"/>
                <a:ea typeface="微软雅黑" panose="020B0503020204020204" charset="-122"/>
              </a:rPr>
              <a:t>率</a:t>
            </a:r>
            <a:r>
              <a:rPr lang="zh-CN" altLang="en-US" sz="1800" b="1" dirty="0">
                <a:solidFill>
                  <a:srgbClr val="1F578A"/>
                </a:solidFill>
                <a:latin typeface="微软雅黑" panose="020B0503020204020204" charset="-122"/>
                <a:ea typeface="微软雅黑" panose="020B0503020204020204" charset="-122"/>
              </a:rPr>
              <a:t>均超过对照组的</a:t>
            </a:r>
            <a:r>
              <a:rPr lang="en-US" altLang="zh-CN" sz="1800" b="1" dirty="0">
                <a:solidFill>
                  <a:srgbClr val="C00000"/>
                </a:solidFill>
                <a:latin typeface="微软雅黑" panose="020B0503020204020204" charset="-122"/>
                <a:ea typeface="微软雅黑" panose="020B0503020204020204" charset="-122"/>
              </a:rPr>
              <a:t>2</a:t>
            </a:r>
            <a:r>
              <a:rPr lang="zh-CN" altLang="en-US" sz="1800" b="1" dirty="0">
                <a:solidFill>
                  <a:srgbClr val="C00000"/>
                </a:solidFill>
                <a:latin typeface="微软雅黑" panose="020B0503020204020204" charset="-122"/>
                <a:ea typeface="微软雅黑" panose="020B0503020204020204" charset="-122"/>
              </a:rPr>
              <a:t>倍；</a:t>
            </a:r>
            <a:endParaRPr lang="zh-CN" altLang="en-US" sz="1800" b="1" dirty="0">
              <a:solidFill>
                <a:srgbClr val="C00000"/>
              </a:solidFill>
              <a:latin typeface="微软雅黑" panose="020B0503020204020204" charset="-122"/>
              <a:ea typeface="微软雅黑" panose="020B0503020204020204" charset="-122"/>
            </a:endParaRPr>
          </a:p>
        </p:txBody>
      </p:sp>
      <p:sp>
        <p:nvSpPr>
          <p:cNvPr id="3" name="圆角矩形 2"/>
          <p:cNvSpPr/>
          <p:nvPr/>
        </p:nvSpPr>
        <p:spPr>
          <a:xfrm>
            <a:off x="2471072" y="2127509"/>
            <a:ext cx="1461826" cy="599033"/>
          </a:xfrm>
          <a:prstGeom prst="roundRect">
            <a:avLst/>
          </a:prstGeom>
          <a:no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0" name="圆角矩形 109"/>
          <p:cNvSpPr/>
          <p:nvPr/>
        </p:nvSpPr>
        <p:spPr>
          <a:xfrm>
            <a:off x="8204253" y="2125426"/>
            <a:ext cx="1461826" cy="599033"/>
          </a:xfrm>
          <a:prstGeom prst="roundRect">
            <a:avLst/>
          </a:prstGeom>
          <a:no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1" name="文本框 110"/>
          <p:cNvSpPr txBox="1"/>
          <p:nvPr/>
        </p:nvSpPr>
        <p:spPr>
          <a:xfrm>
            <a:off x="9892431" y="6422707"/>
            <a:ext cx="2240726" cy="436866"/>
          </a:xfrm>
          <a:prstGeom prst="rect">
            <a:avLst/>
          </a:prstGeom>
          <a:noFill/>
        </p:spPr>
        <p:txBody>
          <a:bodyPr wrap="square" rtlCol="0" anchor="ctr">
            <a:noAutofit/>
          </a:bodyPr>
          <a:lstStyle/>
          <a:p>
            <a:r>
              <a:rPr lang="en-US" altLang="zh-CN" sz="1000" dirty="0">
                <a:solidFill>
                  <a:schemeClr val="tx1">
                    <a:lumMod val="90000"/>
                    <a:lumOff val="10000"/>
                  </a:schemeClr>
                </a:solidFill>
                <a:latin typeface="Arial" panose="020B0604020202020204"/>
              </a:rPr>
              <a:t>Data cut-off date: October 31, 2021</a:t>
            </a:r>
            <a:endParaRPr lang="en-US" altLang="zh-CN" sz="1000" dirty="0">
              <a:solidFill>
                <a:schemeClr val="tx1">
                  <a:lumMod val="90000"/>
                  <a:lumOff val="10000"/>
                </a:schemeClr>
              </a:solidFill>
              <a:latin typeface="Arial" panose="020B0604020202020204"/>
            </a:endParaRPr>
          </a:p>
        </p:txBody>
      </p:sp>
      <p:pic>
        <p:nvPicPr>
          <p:cNvPr id="112" name="图形 111"/>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676817" y="2621677"/>
            <a:ext cx="963026" cy="795646"/>
          </a:xfrm>
          <a:prstGeom prst="rect">
            <a:avLst/>
          </a:prstGeom>
        </p:spPr>
      </p:pic>
      <p:sp>
        <p:nvSpPr>
          <p:cNvPr id="113" name="文本框 112"/>
          <p:cNvSpPr txBox="1"/>
          <p:nvPr/>
        </p:nvSpPr>
        <p:spPr>
          <a:xfrm>
            <a:off x="4567961" y="2654737"/>
            <a:ext cx="1190233" cy="53091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050" b="1"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rPr>
              <a:t>进展风险下降</a:t>
            </a:r>
            <a:endParaRPr kumimoji="0" lang="en-US" altLang="zh-CN" sz="1050" b="1"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zh-CN" b="1"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rPr>
              <a:t>48%</a:t>
            </a:r>
            <a:endParaRPr kumimoji="0" lang="zh-CN" altLang="en-US" b="1"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endParaRPr>
          </a:p>
        </p:txBody>
      </p:sp>
      <p:pic>
        <p:nvPicPr>
          <p:cNvPr id="114" name="图形 113"/>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0368406" y="2616323"/>
            <a:ext cx="963026" cy="795646"/>
          </a:xfrm>
          <a:prstGeom prst="rect">
            <a:avLst/>
          </a:prstGeom>
        </p:spPr>
      </p:pic>
      <p:sp>
        <p:nvSpPr>
          <p:cNvPr id="115" name="文本框 114"/>
          <p:cNvSpPr txBox="1"/>
          <p:nvPr/>
        </p:nvSpPr>
        <p:spPr>
          <a:xfrm>
            <a:off x="10259550" y="2649383"/>
            <a:ext cx="1190233" cy="53091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050" b="1"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rPr>
              <a:t>进展风险下降</a:t>
            </a:r>
            <a:endParaRPr kumimoji="0" lang="en-US" altLang="zh-CN" sz="1050" b="1"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defRPr/>
            </a:pPr>
            <a:r>
              <a:rPr lang="en-US" altLang="zh-CN" b="1" dirty="0">
                <a:solidFill>
                  <a:prstClr val="white"/>
                </a:solidFill>
                <a:latin typeface="微软雅黑" panose="020B0503020204020204" charset="-122"/>
                <a:ea typeface="微软雅黑" panose="020B0503020204020204" charset="-122"/>
                <a:cs typeface="Arial" panose="020B0604020202020204" pitchFamily="34" charset="0"/>
              </a:rPr>
              <a:t>51</a:t>
            </a:r>
            <a:r>
              <a:rPr kumimoji="0" lang="en-US" altLang="zh-CN" b="1"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rPr>
              <a:t>%</a:t>
            </a:r>
            <a:endParaRPr kumimoji="0" lang="zh-CN" altLang="en-US" b="1"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41411" y="205005"/>
            <a:ext cx="11796761" cy="461665"/>
          </a:xfrm>
          <a:prstGeom prst="rect">
            <a:avLst/>
          </a:prstGeom>
          <a:noFill/>
        </p:spPr>
        <p:txBody>
          <a:bodyPr wrap="square" rtlCol="0">
            <a:spAutoFit/>
          </a:bodyPr>
          <a:lstStyle/>
          <a:p>
            <a:r>
              <a:rPr lang="en-US" altLang="zh-CN" sz="2400" b="1" dirty="0">
                <a:solidFill>
                  <a:schemeClr val="tx1">
                    <a:lumMod val="75000"/>
                    <a:lumOff val="25000"/>
                  </a:schemeClr>
                </a:solidFill>
                <a:latin typeface="+mn-ea"/>
                <a:sym typeface="Arial" panose="020B0604020202020204" pitchFamily="34" charset="0"/>
              </a:rPr>
              <a:t>CHOICE-01</a:t>
            </a:r>
            <a:r>
              <a:rPr lang="zh-CN" altLang="en-US" sz="2400" b="1" dirty="0">
                <a:solidFill>
                  <a:schemeClr val="tx1">
                    <a:lumMod val="75000"/>
                    <a:lumOff val="25000"/>
                  </a:schemeClr>
                </a:solidFill>
                <a:latin typeface="+mn-ea"/>
                <a:sym typeface="Arial" panose="020B0604020202020204" pitchFamily="34" charset="0"/>
              </a:rPr>
              <a:t>研究</a:t>
            </a:r>
            <a:r>
              <a:rPr lang="en-US" altLang="zh-CN" sz="2400" b="1" dirty="0">
                <a:solidFill>
                  <a:schemeClr val="tx1">
                    <a:lumMod val="75000"/>
                    <a:lumOff val="25000"/>
                  </a:schemeClr>
                </a:solidFill>
                <a:latin typeface="+mn-ea"/>
                <a:sym typeface="Arial" panose="020B0604020202020204" pitchFamily="34" charset="0"/>
              </a:rPr>
              <a:t>-</a:t>
            </a:r>
            <a:r>
              <a:rPr lang="en-US" altLang="zh-CN" sz="2400" b="1" dirty="0">
                <a:solidFill>
                  <a:srgbClr val="1F578A"/>
                </a:solidFill>
                <a:latin typeface="微软雅黑" panose="020B0503020204020204" charset="-122"/>
                <a:ea typeface="微软雅黑" panose="020B0503020204020204" charset="-122"/>
              </a:rPr>
              <a:t>PFS</a:t>
            </a:r>
            <a:endParaRPr lang="en-US" altLang="zh-CN" sz="2400" b="1" dirty="0">
              <a:solidFill>
                <a:schemeClr val="tx1">
                  <a:lumMod val="75000"/>
                  <a:lumOff val="25000"/>
                </a:schemeClr>
              </a:solidFill>
              <a:latin typeface="+mn-ea"/>
              <a:sym typeface="Arial" panose="020B0604020202020204" pitchFamily="34" charset="0"/>
            </a:endParaRPr>
          </a:p>
        </p:txBody>
      </p:sp>
      <p:grpSp>
        <p:nvGrpSpPr>
          <p:cNvPr id="7" name="组合 6"/>
          <p:cNvGrpSpPr/>
          <p:nvPr/>
        </p:nvGrpSpPr>
        <p:grpSpPr>
          <a:xfrm>
            <a:off x="396850" y="1761887"/>
            <a:ext cx="11485882" cy="4465669"/>
            <a:chOff x="271173" y="1488606"/>
            <a:chExt cx="11485882" cy="4465669"/>
          </a:xfrm>
        </p:grpSpPr>
        <p:sp>
          <p:nvSpPr>
            <p:cNvPr id="8" name="TextBox 6"/>
            <p:cNvSpPr txBox="1"/>
            <p:nvPr/>
          </p:nvSpPr>
          <p:spPr>
            <a:xfrm>
              <a:off x="8576444" y="1488606"/>
              <a:ext cx="1601208" cy="338554"/>
            </a:xfrm>
            <a:prstGeom prst="rect">
              <a:avLst/>
            </a:prstGeom>
            <a:noFill/>
          </p:spPr>
          <p:txBody>
            <a:bodyPr wrap="none">
              <a:spAutoFit/>
            </a:bodyPr>
            <a:lstStyle/>
            <a:p>
              <a:r>
                <a:rPr kumimoji="0" lang="en-US" sz="1600" b="1"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TMB-L (n=272)</a:t>
              </a:r>
              <a:endParaRPr lang="en-US" sz="11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9" name="TextBox 7"/>
            <p:cNvSpPr txBox="1"/>
            <p:nvPr/>
          </p:nvSpPr>
          <p:spPr>
            <a:xfrm>
              <a:off x="2739618" y="1488606"/>
              <a:ext cx="1672253" cy="338554"/>
            </a:xfrm>
            <a:prstGeom prst="rect">
              <a:avLst/>
            </a:prstGeom>
            <a:noFill/>
          </p:spPr>
          <p:txBody>
            <a:bodyPr wrap="none">
              <a:spAutoFit/>
            </a:bodyPr>
            <a:lstStyle/>
            <a:p>
              <a:r>
                <a:rPr kumimoji="0" lang="en-US" sz="1600" b="1"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TMB–H (n=122)</a:t>
              </a:r>
              <a:endParaRPr lang="en-US" sz="11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10" name="文本框 28"/>
            <p:cNvSpPr txBox="1"/>
            <p:nvPr/>
          </p:nvSpPr>
          <p:spPr>
            <a:xfrm>
              <a:off x="9133674" y="3621114"/>
              <a:ext cx="2081019" cy="276999"/>
            </a:xfrm>
            <a:prstGeom prst="rect">
              <a:avLst/>
            </a:prstGeom>
            <a:noFill/>
            <a:ln>
              <a:noFill/>
            </a:ln>
          </p:spPr>
          <p:txBody>
            <a:bodyPr wrap="none" rtlCol="0" anchor="ctr">
              <a:spAutoFit/>
            </a:bodyPr>
            <a:lstStyle/>
            <a:p>
              <a:r>
                <a:rPr lang="zh-CN" altLang="en-US"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特瑞普利单抗</a:t>
              </a:r>
              <a:r>
                <a:rPr lang="en-US" altLang="zh-CN"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a:t>
              </a:r>
              <a:r>
                <a:rPr lang="zh-CN" altLang="en-US"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化疗</a:t>
              </a:r>
              <a:r>
                <a:rPr lang="en-US" altLang="zh-CN"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 (n=187)</a:t>
              </a:r>
              <a:endParaRPr lang="en-US" altLang="zh-CN"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11" name="TextBox 20"/>
            <p:cNvSpPr txBox="1"/>
            <p:nvPr/>
          </p:nvSpPr>
          <p:spPr>
            <a:xfrm>
              <a:off x="338577" y="5190239"/>
              <a:ext cx="5582756" cy="400110"/>
            </a:xfrm>
            <a:prstGeom prst="rect">
              <a:avLst/>
            </a:prstGeom>
            <a:noFill/>
          </p:spPr>
          <p:txBody>
            <a:bodyPr wrap="square" rtlCol="0">
              <a:spAutoFit/>
            </a:bodyPr>
            <a:lstStyle/>
            <a:p>
              <a:r>
                <a:rPr lang="zh-CN" altLang="en-US"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特瑞普利单抗</a:t>
              </a:r>
              <a:r>
                <a:rPr lang="en-US" altLang="zh-CN"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a:t>
              </a:r>
              <a:r>
                <a:rPr lang="zh-CN" altLang="en-US"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化疗</a:t>
              </a:r>
              <a:r>
                <a:rPr lang="en-US" altLang="zh-CN"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   77                48                33                12                 0                  0</a:t>
              </a:r>
              <a:endParaRPr lang="en-US" altLang="zh-CN"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a:p>
              <a:r>
                <a:rPr lang="zh-CN" altLang="en-US"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安慰剂</a:t>
              </a:r>
              <a:r>
                <a:rPr lang="en-US" altLang="zh-CN"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a:t>
              </a:r>
              <a:r>
                <a:rPr lang="zh-CN" altLang="en-US"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化疗</a:t>
              </a:r>
              <a:r>
                <a:rPr lang="en-US" altLang="zh-CN"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              45                13                 6                  1                  0                  0</a:t>
              </a:r>
              <a:endParaRPr lang="zh-CN" altLang="en-US"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12" name="TextBox 23"/>
            <p:cNvSpPr txBox="1"/>
            <p:nvPr/>
          </p:nvSpPr>
          <p:spPr>
            <a:xfrm>
              <a:off x="6052232" y="5190239"/>
              <a:ext cx="5704823" cy="400110"/>
            </a:xfrm>
            <a:prstGeom prst="rect">
              <a:avLst/>
            </a:prstGeom>
            <a:noFill/>
          </p:spPr>
          <p:txBody>
            <a:bodyPr wrap="square" rtlCol="0">
              <a:spAutoFit/>
            </a:bodyPr>
            <a:lstStyle/>
            <a:p>
              <a:r>
                <a:rPr lang="zh-CN" altLang="en-US"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特瑞普利单抗</a:t>
              </a:r>
              <a:r>
                <a:rPr lang="en-US" altLang="zh-CN"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a:t>
              </a:r>
              <a:r>
                <a:rPr lang="zh-CN" altLang="en-US"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化疗</a:t>
              </a:r>
              <a:r>
                <a:rPr lang="en-US" altLang="zh-CN"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  187              100               48                20                 3                   0</a:t>
              </a:r>
              <a:endParaRPr lang="en-US" altLang="zh-CN"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a:p>
              <a:r>
                <a:rPr lang="zh-CN" altLang="en-US"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安慰剂</a:t>
              </a:r>
              <a:r>
                <a:rPr lang="en-US" altLang="zh-CN"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a:t>
              </a:r>
              <a:r>
                <a:rPr lang="zh-CN" altLang="en-US"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化疗</a:t>
              </a:r>
              <a:r>
                <a:rPr lang="en-US" altLang="zh-CN"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              85                39                14                 3                  0                   0</a:t>
              </a:r>
              <a:endParaRPr lang="zh-CN" altLang="en-US"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cxnSp>
          <p:nvCxnSpPr>
            <p:cNvPr id="13" name="Straight Connector 24"/>
            <p:cNvCxnSpPr/>
            <p:nvPr/>
          </p:nvCxnSpPr>
          <p:spPr>
            <a:xfrm>
              <a:off x="3215435" y="1962720"/>
              <a:ext cx="0" cy="2651760"/>
            </a:xfrm>
            <a:prstGeom prst="line">
              <a:avLst/>
            </a:prstGeom>
            <a:ln w="19050">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14" name="TextBox 25"/>
            <p:cNvSpPr txBox="1"/>
            <p:nvPr/>
          </p:nvSpPr>
          <p:spPr>
            <a:xfrm>
              <a:off x="3212953" y="1897727"/>
              <a:ext cx="673252" cy="276999"/>
            </a:xfrm>
            <a:prstGeom prst="rect">
              <a:avLst/>
            </a:prstGeom>
            <a:noFill/>
          </p:spPr>
          <p:txBody>
            <a:bodyPr wrap="square">
              <a:spAutoFit/>
            </a:bodyPr>
            <a:lstStyle/>
            <a:p>
              <a:r>
                <a:rPr lang="en-US" altLang="zh-CN" sz="1200" dirty="0">
                  <a:solidFill>
                    <a:schemeClr val="accent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52.5%</a:t>
              </a:r>
              <a:endParaRPr lang="en-US" sz="1200" dirty="0">
                <a:solidFill>
                  <a:schemeClr val="accent1"/>
                </a:solidFill>
                <a:latin typeface="Arial" panose="020B0604020202020204" pitchFamily="34" charset="0"/>
                <a:ea typeface="微软雅黑" panose="020B0503020204020204" charset="-122"/>
                <a:sym typeface="Arial" panose="020B0604020202020204" pitchFamily="34" charset="0"/>
              </a:endParaRPr>
            </a:p>
          </p:txBody>
        </p:sp>
        <p:sp>
          <p:nvSpPr>
            <p:cNvPr id="15" name="TextBox 26"/>
            <p:cNvSpPr txBox="1"/>
            <p:nvPr/>
          </p:nvSpPr>
          <p:spPr>
            <a:xfrm>
              <a:off x="3210666" y="2146588"/>
              <a:ext cx="673253" cy="276999"/>
            </a:xfrm>
            <a:prstGeom prst="rect">
              <a:avLst/>
            </a:prstGeom>
            <a:noFill/>
          </p:spPr>
          <p:txBody>
            <a:bodyPr wrap="square">
              <a:spAutoFit/>
            </a:bodyPr>
            <a:lstStyle/>
            <a:p>
              <a:r>
                <a:rPr lang="en-US" altLang="zh-CN" sz="1200" dirty="0">
                  <a:solidFill>
                    <a:srgbClr val="4EA74F"/>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15.3%</a:t>
              </a:r>
              <a:endParaRPr lang="en-US" sz="1200" dirty="0">
                <a:solidFill>
                  <a:srgbClr val="4EA74F"/>
                </a:solidFill>
                <a:latin typeface="Arial" panose="020B0604020202020204" pitchFamily="34" charset="0"/>
                <a:ea typeface="微软雅黑" panose="020B0503020204020204" charset="-122"/>
                <a:sym typeface="Arial" panose="020B0604020202020204" pitchFamily="34" charset="0"/>
              </a:endParaRPr>
            </a:p>
          </p:txBody>
        </p:sp>
        <p:cxnSp>
          <p:nvCxnSpPr>
            <p:cNvPr id="16" name="Straight Connector 27"/>
            <p:cNvCxnSpPr/>
            <p:nvPr/>
          </p:nvCxnSpPr>
          <p:spPr>
            <a:xfrm>
              <a:off x="8894484" y="1958705"/>
              <a:ext cx="0" cy="2651760"/>
            </a:xfrm>
            <a:prstGeom prst="line">
              <a:avLst/>
            </a:prstGeom>
            <a:ln>
              <a:solidFill>
                <a:schemeClr val="bg1"/>
              </a:solidFill>
              <a:prstDash val="lgDash"/>
            </a:ln>
          </p:spPr>
          <p:style>
            <a:lnRef idx="1">
              <a:schemeClr val="accent1"/>
            </a:lnRef>
            <a:fillRef idx="0">
              <a:schemeClr val="accent1"/>
            </a:fillRef>
            <a:effectRef idx="0">
              <a:schemeClr val="accent1"/>
            </a:effectRef>
            <a:fontRef idx="minor">
              <a:schemeClr val="tx1"/>
            </a:fontRef>
          </p:style>
        </p:cxnSp>
        <p:sp>
          <p:nvSpPr>
            <p:cNvPr id="17" name="TextBox 28"/>
            <p:cNvSpPr txBox="1"/>
            <p:nvPr/>
          </p:nvSpPr>
          <p:spPr>
            <a:xfrm>
              <a:off x="8887893" y="1897727"/>
              <a:ext cx="673252" cy="276999"/>
            </a:xfrm>
            <a:prstGeom prst="rect">
              <a:avLst/>
            </a:prstGeom>
            <a:noFill/>
          </p:spPr>
          <p:txBody>
            <a:bodyPr wrap="square">
              <a:spAutoFit/>
            </a:bodyPr>
            <a:lstStyle/>
            <a:p>
              <a:r>
                <a:rPr lang="en-US" altLang="zh-CN" sz="1200" dirty="0">
                  <a:solidFill>
                    <a:schemeClr val="accent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32.8%</a:t>
              </a:r>
              <a:endParaRPr lang="en-US" sz="1200" dirty="0">
                <a:solidFill>
                  <a:schemeClr val="accent1"/>
                </a:solidFill>
                <a:latin typeface="Arial" panose="020B0604020202020204" pitchFamily="34" charset="0"/>
                <a:ea typeface="微软雅黑" panose="020B0503020204020204" charset="-122"/>
                <a:sym typeface="Arial" panose="020B0604020202020204" pitchFamily="34" charset="0"/>
              </a:endParaRPr>
            </a:p>
          </p:txBody>
        </p:sp>
        <p:sp>
          <p:nvSpPr>
            <p:cNvPr id="18" name="TextBox 29"/>
            <p:cNvSpPr txBox="1"/>
            <p:nvPr/>
          </p:nvSpPr>
          <p:spPr>
            <a:xfrm>
              <a:off x="8886934" y="2146588"/>
              <a:ext cx="673253" cy="276999"/>
            </a:xfrm>
            <a:prstGeom prst="rect">
              <a:avLst/>
            </a:prstGeom>
            <a:noFill/>
          </p:spPr>
          <p:txBody>
            <a:bodyPr wrap="square">
              <a:spAutoFit/>
            </a:bodyPr>
            <a:lstStyle/>
            <a:p>
              <a:r>
                <a:rPr lang="en-US" altLang="zh-CN" sz="1200" dirty="0">
                  <a:solidFill>
                    <a:srgbClr val="4EA74F"/>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18.5%</a:t>
              </a:r>
              <a:endParaRPr lang="en-US" sz="1200" dirty="0">
                <a:solidFill>
                  <a:srgbClr val="4EA74F"/>
                </a:solidFill>
                <a:latin typeface="Arial" panose="020B0604020202020204" pitchFamily="34" charset="0"/>
                <a:ea typeface="微软雅黑" panose="020B0503020204020204" charset="-122"/>
                <a:sym typeface="Arial" panose="020B0604020202020204" pitchFamily="34" charset="0"/>
              </a:endParaRPr>
            </a:p>
          </p:txBody>
        </p:sp>
        <p:grpSp>
          <p:nvGrpSpPr>
            <p:cNvPr id="19" name="组合 18"/>
            <p:cNvGrpSpPr/>
            <p:nvPr/>
          </p:nvGrpSpPr>
          <p:grpSpPr>
            <a:xfrm>
              <a:off x="6987177" y="1768801"/>
              <a:ext cx="4208549" cy="3159014"/>
              <a:chOff x="1095960" y="1647353"/>
              <a:chExt cx="5603800" cy="3449350"/>
            </a:xfrm>
          </p:grpSpPr>
          <p:cxnSp>
            <p:nvCxnSpPr>
              <p:cNvPr id="72" name="直接连接符 41"/>
              <p:cNvCxnSpPr/>
              <p:nvPr/>
            </p:nvCxnSpPr>
            <p:spPr>
              <a:xfrm>
                <a:off x="1770318" y="1685925"/>
                <a:ext cx="0" cy="314325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直接连接符 42"/>
              <p:cNvCxnSpPr/>
              <p:nvPr/>
            </p:nvCxnSpPr>
            <p:spPr>
              <a:xfrm>
                <a:off x="1694180" y="4742496"/>
                <a:ext cx="489712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直接连接符 43"/>
              <p:cNvCxnSpPr/>
              <p:nvPr/>
            </p:nvCxnSpPr>
            <p:spPr>
              <a:xfrm>
                <a:off x="1694180" y="4447789"/>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直接连接符 44"/>
              <p:cNvCxnSpPr/>
              <p:nvPr/>
            </p:nvCxnSpPr>
            <p:spPr>
              <a:xfrm>
                <a:off x="1694180" y="4153086"/>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直接连接符 45"/>
              <p:cNvCxnSpPr/>
              <p:nvPr/>
            </p:nvCxnSpPr>
            <p:spPr>
              <a:xfrm>
                <a:off x="1694180" y="3858383"/>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直接连接符 46"/>
              <p:cNvCxnSpPr/>
              <p:nvPr/>
            </p:nvCxnSpPr>
            <p:spPr>
              <a:xfrm>
                <a:off x="1694180" y="3563680"/>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直接连接符 47"/>
              <p:cNvCxnSpPr/>
              <p:nvPr/>
            </p:nvCxnSpPr>
            <p:spPr>
              <a:xfrm>
                <a:off x="1694180" y="3268977"/>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直接连接符 48"/>
              <p:cNvCxnSpPr/>
              <p:nvPr/>
            </p:nvCxnSpPr>
            <p:spPr>
              <a:xfrm>
                <a:off x="1694180" y="2974274"/>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直接连接符 49"/>
              <p:cNvCxnSpPr/>
              <p:nvPr/>
            </p:nvCxnSpPr>
            <p:spPr>
              <a:xfrm>
                <a:off x="1694180" y="2679571"/>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直接连接符 50"/>
              <p:cNvCxnSpPr/>
              <p:nvPr/>
            </p:nvCxnSpPr>
            <p:spPr>
              <a:xfrm>
                <a:off x="1694180" y="2384868"/>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直接连接符 51"/>
              <p:cNvCxnSpPr/>
              <p:nvPr/>
            </p:nvCxnSpPr>
            <p:spPr>
              <a:xfrm>
                <a:off x="1694180" y="2090165"/>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直接连接符 52"/>
              <p:cNvCxnSpPr/>
              <p:nvPr/>
            </p:nvCxnSpPr>
            <p:spPr>
              <a:xfrm>
                <a:off x="1694180" y="1795462"/>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4" name="文本框 83"/>
              <p:cNvSpPr txBox="1"/>
              <p:nvPr/>
            </p:nvSpPr>
            <p:spPr>
              <a:xfrm>
                <a:off x="1095960" y="1647353"/>
                <a:ext cx="585265" cy="302457"/>
              </a:xfrm>
              <a:prstGeom prst="rect">
                <a:avLst/>
              </a:prstGeom>
              <a:noFill/>
              <a:ln>
                <a:noFill/>
              </a:ln>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100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85" name="文本框 84"/>
              <p:cNvSpPr txBox="1"/>
              <p:nvPr/>
            </p:nvSpPr>
            <p:spPr>
              <a:xfrm>
                <a:off x="1209087" y="1942098"/>
                <a:ext cx="472138" cy="302457"/>
              </a:xfrm>
              <a:prstGeom prst="rect">
                <a:avLst/>
              </a:prstGeom>
              <a:noFill/>
              <a:ln>
                <a:noFill/>
              </a:ln>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90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86" name="文本框 85"/>
              <p:cNvSpPr txBox="1"/>
              <p:nvPr/>
            </p:nvSpPr>
            <p:spPr>
              <a:xfrm>
                <a:off x="1209087" y="2236845"/>
                <a:ext cx="472138" cy="302457"/>
              </a:xfrm>
              <a:prstGeom prst="rect">
                <a:avLst/>
              </a:prstGeom>
              <a:noFill/>
              <a:ln>
                <a:noFill/>
              </a:ln>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80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87" name="文本框 86"/>
              <p:cNvSpPr txBox="1"/>
              <p:nvPr/>
            </p:nvSpPr>
            <p:spPr>
              <a:xfrm>
                <a:off x="1209087" y="2531591"/>
                <a:ext cx="472138" cy="302457"/>
              </a:xfrm>
              <a:prstGeom prst="rect">
                <a:avLst/>
              </a:prstGeom>
              <a:noFill/>
              <a:ln>
                <a:noFill/>
              </a:ln>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70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88" name="文本框 87"/>
              <p:cNvSpPr txBox="1"/>
              <p:nvPr/>
            </p:nvSpPr>
            <p:spPr>
              <a:xfrm>
                <a:off x="1209087" y="2826337"/>
                <a:ext cx="472138" cy="302457"/>
              </a:xfrm>
              <a:prstGeom prst="rect">
                <a:avLst/>
              </a:prstGeom>
              <a:noFill/>
              <a:ln>
                <a:noFill/>
              </a:ln>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60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89" name="文本框 88"/>
              <p:cNvSpPr txBox="1"/>
              <p:nvPr/>
            </p:nvSpPr>
            <p:spPr>
              <a:xfrm>
                <a:off x="1209087" y="3121084"/>
                <a:ext cx="472138" cy="302457"/>
              </a:xfrm>
              <a:prstGeom prst="rect">
                <a:avLst/>
              </a:prstGeom>
              <a:noFill/>
              <a:ln>
                <a:noFill/>
              </a:ln>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50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90" name="文本框 89"/>
              <p:cNvSpPr txBox="1"/>
              <p:nvPr/>
            </p:nvSpPr>
            <p:spPr>
              <a:xfrm>
                <a:off x="1209087" y="3415829"/>
                <a:ext cx="472138" cy="302457"/>
              </a:xfrm>
              <a:prstGeom prst="rect">
                <a:avLst/>
              </a:prstGeom>
              <a:noFill/>
              <a:ln>
                <a:noFill/>
              </a:ln>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40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91" name="文本框 90"/>
              <p:cNvSpPr txBox="1"/>
              <p:nvPr/>
            </p:nvSpPr>
            <p:spPr>
              <a:xfrm>
                <a:off x="1209087" y="3710575"/>
                <a:ext cx="472138" cy="302457"/>
              </a:xfrm>
              <a:prstGeom prst="rect">
                <a:avLst/>
              </a:prstGeom>
              <a:noFill/>
              <a:ln>
                <a:noFill/>
              </a:ln>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30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92" name="文本框 91"/>
              <p:cNvSpPr txBox="1"/>
              <p:nvPr/>
            </p:nvSpPr>
            <p:spPr>
              <a:xfrm>
                <a:off x="1209087" y="4005322"/>
                <a:ext cx="472138" cy="302457"/>
              </a:xfrm>
              <a:prstGeom prst="rect">
                <a:avLst/>
              </a:prstGeom>
              <a:noFill/>
              <a:ln>
                <a:noFill/>
              </a:ln>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20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93" name="文本框 92"/>
              <p:cNvSpPr txBox="1"/>
              <p:nvPr/>
            </p:nvSpPr>
            <p:spPr>
              <a:xfrm>
                <a:off x="1209087" y="4300063"/>
                <a:ext cx="472138" cy="302457"/>
              </a:xfrm>
              <a:prstGeom prst="rect">
                <a:avLst/>
              </a:prstGeom>
              <a:noFill/>
              <a:ln>
                <a:noFill/>
              </a:ln>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10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94" name="文本框 93"/>
              <p:cNvSpPr txBox="1"/>
              <p:nvPr/>
            </p:nvSpPr>
            <p:spPr>
              <a:xfrm>
                <a:off x="1322211" y="4592696"/>
                <a:ext cx="359015" cy="302457"/>
              </a:xfrm>
              <a:prstGeom prst="rect">
                <a:avLst/>
              </a:prstGeom>
              <a:noFill/>
              <a:ln>
                <a:noFill/>
              </a:ln>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95" name="文本框 94"/>
              <p:cNvSpPr txBox="1"/>
              <p:nvPr/>
            </p:nvSpPr>
            <p:spPr>
              <a:xfrm>
                <a:off x="1590741" y="4794244"/>
                <a:ext cx="359015" cy="302457"/>
              </a:xfrm>
              <a:prstGeom prst="rect">
                <a:avLst/>
              </a:prstGeom>
              <a:noFill/>
              <a:ln>
                <a:noFill/>
              </a:ln>
            </p:spPr>
            <p:txBody>
              <a:bodyPr wrap="none" rtlCol="0" anchor="ctr">
                <a:spAutoFit/>
              </a:bodyPr>
              <a:lstStyle/>
              <a:p>
                <a:pPr algn="ctr"/>
                <a:r>
                  <a:rPr lang="en-US" altLang="zh-CN" sz="1200" dirty="0">
                    <a:latin typeface="Arial" panose="020B0604020202020204" pitchFamily="34" charset="0"/>
                    <a:ea typeface="微软雅黑" panose="020B0503020204020204" charset="-122"/>
                    <a:sym typeface="Arial" panose="020B0604020202020204" pitchFamily="34" charset="0"/>
                  </a:rPr>
                  <a:t>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96" name="文本框 95"/>
              <p:cNvSpPr txBox="1"/>
              <p:nvPr/>
            </p:nvSpPr>
            <p:spPr>
              <a:xfrm>
                <a:off x="2529430" y="4794246"/>
                <a:ext cx="359015" cy="302457"/>
              </a:xfrm>
              <a:prstGeom prst="rect">
                <a:avLst/>
              </a:prstGeom>
              <a:noFill/>
              <a:ln>
                <a:noFill/>
              </a:ln>
            </p:spPr>
            <p:txBody>
              <a:bodyPr wrap="none" rtlCol="0" anchor="ctr">
                <a:spAutoFit/>
              </a:bodyPr>
              <a:lstStyle/>
              <a:p>
                <a:pPr algn="ctr"/>
                <a:r>
                  <a:rPr lang="en-US" altLang="zh-CN" sz="1200" dirty="0">
                    <a:latin typeface="Arial" panose="020B0604020202020204" pitchFamily="34" charset="0"/>
                    <a:ea typeface="微软雅黑" panose="020B0503020204020204" charset="-122"/>
                    <a:sym typeface="Arial" panose="020B0604020202020204" pitchFamily="34" charset="0"/>
                  </a:rPr>
                  <a:t>6</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97" name="文本框 96"/>
              <p:cNvSpPr txBox="1"/>
              <p:nvPr/>
            </p:nvSpPr>
            <p:spPr>
              <a:xfrm>
                <a:off x="3411555" y="4794246"/>
                <a:ext cx="472140" cy="302457"/>
              </a:xfrm>
              <a:prstGeom prst="rect">
                <a:avLst/>
              </a:prstGeom>
              <a:noFill/>
              <a:ln>
                <a:noFill/>
              </a:ln>
            </p:spPr>
            <p:txBody>
              <a:bodyPr wrap="none" rtlCol="0" anchor="ctr">
                <a:spAutoFit/>
              </a:bodyPr>
              <a:lstStyle/>
              <a:p>
                <a:pPr algn="ctr"/>
                <a:r>
                  <a:rPr lang="en-US" altLang="zh-CN" sz="1200" dirty="0">
                    <a:latin typeface="Arial" panose="020B0604020202020204" pitchFamily="34" charset="0"/>
                    <a:ea typeface="微软雅黑" panose="020B0503020204020204" charset="-122"/>
                    <a:sym typeface="Arial" panose="020B0604020202020204" pitchFamily="34" charset="0"/>
                  </a:rPr>
                  <a:t>12</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98" name="文本框 97"/>
              <p:cNvSpPr txBox="1"/>
              <p:nvPr/>
            </p:nvSpPr>
            <p:spPr>
              <a:xfrm>
                <a:off x="4350242" y="4794246"/>
                <a:ext cx="472140" cy="302457"/>
              </a:xfrm>
              <a:prstGeom prst="rect">
                <a:avLst/>
              </a:prstGeom>
              <a:noFill/>
              <a:ln>
                <a:noFill/>
              </a:ln>
            </p:spPr>
            <p:txBody>
              <a:bodyPr wrap="none" rtlCol="0" anchor="ctr">
                <a:spAutoFit/>
              </a:bodyPr>
              <a:lstStyle/>
              <a:p>
                <a:pPr algn="ctr"/>
                <a:r>
                  <a:rPr lang="en-US" altLang="zh-CN" sz="1200" dirty="0">
                    <a:latin typeface="Arial" panose="020B0604020202020204" pitchFamily="34" charset="0"/>
                    <a:ea typeface="微软雅黑" panose="020B0503020204020204" charset="-122"/>
                    <a:sym typeface="Arial" panose="020B0604020202020204" pitchFamily="34" charset="0"/>
                  </a:rPr>
                  <a:t>18</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99" name="文本框 98"/>
              <p:cNvSpPr txBox="1"/>
              <p:nvPr/>
            </p:nvSpPr>
            <p:spPr>
              <a:xfrm>
                <a:off x="5288930" y="4794246"/>
                <a:ext cx="472140" cy="302457"/>
              </a:xfrm>
              <a:prstGeom prst="rect">
                <a:avLst/>
              </a:prstGeom>
              <a:noFill/>
              <a:ln>
                <a:noFill/>
              </a:ln>
            </p:spPr>
            <p:txBody>
              <a:bodyPr wrap="none" rtlCol="0" anchor="ctr">
                <a:spAutoFit/>
              </a:bodyPr>
              <a:lstStyle/>
              <a:p>
                <a:pPr algn="ctr"/>
                <a:r>
                  <a:rPr lang="en-US" altLang="zh-CN" sz="1200" dirty="0">
                    <a:latin typeface="Arial" panose="020B0604020202020204" pitchFamily="34" charset="0"/>
                    <a:ea typeface="微软雅黑" panose="020B0503020204020204" charset="-122"/>
                    <a:sym typeface="Arial" panose="020B0604020202020204" pitchFamily="34" charset="0"/>
                  </a:rPr>
                  <a:t>24</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100" name="文本框 99"/>
              <p:cNvSpPr txBox="1"/>
              <p:nvPr/>
            </p:nvSpPr>
            <p:spPr>
              <a:xfrm>
                <a:off x="6227620" y="4794246"/>
                <a:ext cx="472140" cy="302457"/>
              </a:xfrm>
              <a:prstGeom prst="rect">
                <a:avLst/>
              </a:prstGeom>
              <a:noFill/>
              <a:ln>
                <a:noFill/>
              </a:ln>
            </p:spPr>
            <p:txBody>
              <a:bodyPr wrap="none" rtlCol="0" anchor="ctr">
                <a:spAutoFit/>
              </a:bodyPr>
              <a:lstStyle/>
              <a:p>
                <a:pPr algn="ctr"/>
                <a:r>
                  <a:rPr lang="en-US" altLang="zh-CN" sz="1200" dirty="0">
                    <a:latin typeface="Arial" panose="020B0604020202020204" pitchFamily="34" charset="0"/>
                    <a:ea typeface="微软雅黑" panose="020B0503020204020204" charset="-122"/>
                    <a:sym typeface="Arial" panose="020B0604020202020204" pitchFamily="34" charset="0"/>
                  </a:rPr>
                  <a:t>30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cxnSp>
            <p:nvCxnSpPr>
              <p:cNvPr id="101" name="直接连接符 70"/>
              <p:cNvCxnSpPr/>
              <p:nvPr/>
            </p:nvCxnSpPr>
            <p:spPr>
              <a:xfrm>
                <a:off x="2708848" y="4749800"/>
                <a:ext cx="0" cy="793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直接连接符 71"/>
              <p:cNvCxnSpPr/>
              <p:nvPr/>
            </p:nvCxnSpPr>
            <p:spPr>
              <a:xfrm>
                <a:off x="3647378" y="4749800"/>
                <a:ext cx="0" cy="793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直接连接符 72"/>
              <p:cNvCxnSpPr/>
              <p:nvPr/>
            </p:nvCxnSpPr>
            <p:spPr>
              <a:xfrm>
                <a:off x="4585908" y="4749800"/>
                <a:ext cx="0" cy="793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直接连接符 73"/>
              <p:cNvCxnSpPr/>
              <p:nvPr/>
            </p:nvCxnSpPr>
            <p:spPr>
              <a:xfrm>
                <a:off x="5524438" y="4749800"/>
                <a:ext cx="0" cy="793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直接连接符 74"/>
              <p:cNvCxnSpPr/>
              <p:nvPr/>
            </p:nvCxnSpPr>
            <p:spPr>
              <a:xfrm>
                <a:off x="6462970" y="4749800"/>
                <a:ext cx="0" cy="793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1325475" y="1766579"/>
              <a:ext cx="4136021" cy="3112527"/>
              <a:chOff x="1083898" y="1644873"/>
              <a:chExt cx="5620726" cy="3454308"/>
            </a:xfrm>
          </p:grpSpPr>
          <p:cxnSp>
            <p:nvCxnSpPr>
              <p:cNvPr id="38" name="直接连接符 77"/>
              <p:cNvCxnSpPr/>
              <p:nvPr/>
            </p:nvCxnSpPr>
            <p:spPr>
              <a:xfrm>
                <a:off x="1770318" y="1685925"/>
                <a:ext cx="0" cy="314325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直接连接符 78"/>
              <p:cNvCxnSpPr/>
              <p:nvPr/>
            </p:nvCxnSpPr>
            <p:spPr>
              <a:xfrm>
                <a:off x="1694180" y="4742496"/>
                <a:ext cx="489712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直接连接符 79"/>
              <p:cNvCxnSpPr/>
              <p:nvPr/>
            </p:nvCxnSpPr>
            <p:spPr>
              <a:xfrm>
                <a:off x="1694180" y="4447789"/>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直接连接符 80"/>
              <p:cNvCxnSpPr/>
              <p:nvPr/>
            </p:nvCxnSpPr>
            <p:spPr>
              <a:xfrm>
                <a:off x="1694180" y="4153086"/>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直接连接符 81"/>
              <p:cNvCxnSpPr/>
              <p:nvPr/>
            </p:nvCxnSpPr>
            <p:spPr>
              <a:xfrm>
                <a:off x="1694180" y="3858383"/>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直接连接符 82"/>
              <p:cNvCxnSpPr/>
              <p:nvPr/>
            </p:nvCxnSpPr>
            <p:spPr>
              <a:xfrm>
                <a:off x="1694180" y="3563680"/>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直接连接符 83"/>
              <p:cNvCxnSpPr/>
              <p:nvPr/>
            </p:nvCxnSpPr>
            <p:spPr>
              <a:xfrm>
                <a:off x="1694180" y="3268977"/>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直接连接符 84"/>
              <p:cNvCxnSpPr/>
              <p:nvPr/>
            </p:nvCxnSpPr>
            <p:spPr>
              <a:xfrm>
                <a:off x="1694180" y="2974274"/>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直接连接符 85"/>
              <p:cNvCxnSpPr/>
              <p:nvPr/>
            </p:nvCxnSpPr>
            <p:spPr>
              <a:xfrm>
                <a:off x="1694180" y="2679571"/>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直接连接符 86"/>
              <p:cNvCxnSpPr/>
              <p:nvPr/>
            </p:nvCxnSpPr>
            <p:spPr>
              <a:xfrm>
                <a:off x="1694180" y="2384868"/>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直接连接符 87"/>
              <p:cNvCxnSpPr/>
              <p:nvPr/>
            </p:nvCxnSpPr>
            <p:spPr>
              <a:xfrm>
                <a:off x="1694180" y="2090165"/>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直接连接符 88"/>
              <p:cNvCxnSpPr/>
              <p:nvPr/>
            </p:nvCxnSpPr>
            <p:spPr>
              <a:xfrm>
                <a:off x="1694180" y="1795462"/>
                <a:ext cx="75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文本框 49"/>
              <p:cNvSpPr txBox="1"/>
              <p:nvPr/>
            </p:nvSpPr>
            <p:spPr>
              <a:xfrm>
                <a:off x="1083898" y="1644873"/>
                <a:ext cx="597327" cy="307416"/>
              </a:xfrm>
              <a:prstGeom prst="rect">
                <a:avLst/>
              </a:prstGeom>
              <a:noFill/>
              <a:ln>
                <a:noFill/>
              </a:ln>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100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51" name="文本框 50"/>
              <p:cNvSpPr txBox="1"/>
              <p:nvPr/>
            </p:nvSpPr>
            <p:spPr>
              <a:xfrm>
                <a:off x="1199356" y="1939618"/>
                <a:ext cx="481869" cy="307416"/>
              </a:xfrm>
              <a:prstGeom prst="rect">
                <a:avLst/>
              </a:prstGeom>
              <a:noFill/>
              <a:ln>
                <a:noFill/>
              </a:ln>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90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52" name="文本框 51"/>
              <p:cNvSpPr txBox="1"/>
              <p:nvPr/>
            </p:nvSpPr>
            <p:spPr>
              <a:xfrm>
                <a:off x="1199356" y="2234365"/>
                <a:ext cx="481869" cy="307416"/>
              </a:xfrm>
              <a:prstGeom prst="rect">
                <a:avLst/>
              </a:prstGeom>
              <a:noFill/>
              <a:ln>
                <a:noFill/>
              </a:ln>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80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53" name="文本框 52"/>
              <p:cNvSpPr txBox="1"/>
              <p:nvPr/>
            </p:nvSpPr>
            <p:spPr>
              <a:xfrm>
                <a:off x="1199356" y="2529112"/>
                <a:ext cx="481869" cy="307416"/>
              </a:xfrm>
              <a:prstGeom prst="rect">
                <a:avLst/>
              </a:prstGeom>
              <a:noFill/>
              <a:ln>
                <a:noFill/>
              </a:ln>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70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54" name="文本框 53"/>
              <p:cNvSpPr txBox="1"/>
              <p:nvPr/>
            </p:nvSpPr>
            <p:spPr>
              <a:xfrm>
                <a:off x="1199356" y="2823857"/>
                <a:ext cx="481869" cy="307416"/>
              </a:xfrm>
              <a:prstGeom prst="rect">
                <a:avLst/>
              </a:prstGeom>
              <a:noFill/>
              <a:ln>
                <a:noFill/>
              </a:ln>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60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55" name="文本框 54"/>
              <p:cNvSpPr txBox="1"/>
              <p:nvPr/>
            </p:nvSpPr>
            <p:spPr>
              <a:xfrm>
                <a:off x="1199356" y="3118604"/>
                <a:ext cx="481869" cy="307416"/>
              </a:xfrm>
              <a:prstGeom prst="rect">
                <a:avLst/>
              </a:prstGeom>
              <a:noFill/>
              <a:ln>
                <a:noFill/>
              </a:ln>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50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56" name="文本框 55"/>
              <p:cNvSpPr txBox="1"/>
              <p:nvPr/>
            </p:nvSpPr>
            <p:spPr>
              <a:xfrm>
                <a:off x="1199356" y="3413349"/>
                <a:ext cx="481869" cy="307416"/>
              </a:xfrm>
              <a:prstGeom prst="rect">
                <a:avLst/>
              </a:prstGeom>
              <a:noFill/>
              <a:ln>
                <a:noFill/>
              </a:ln>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40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57" name="文本框 56"/>
              <p:cNvSpPr txBox="1"/>
              <p:nvPr/>
            </p:nvSpPr>
            <p:spPr>
              <a:xfrm>
                <a:off x="1199356" y="3708095"/>
                <a:ext cx="481869" cy="307416"/>
              </a:xfrm>
              <a:prstGeom prst="rect">
                <a:avLst/>
              </a:prstGeom>
              <a:noFill/>
              <a:ln>
                <a:noFill/>
              </a:ln>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30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58" name="文本框 57"/>
              <p:cNvSpPr txBox="1"/>
              <p:nvPr/>
            </p:nvSpPr>
            <p:spPr>
              <a:xfrm>
                <a:off x="1199356" y="4002842"/>
                <a:ext cx="481869" cy="307416"/>
              </a:xfrm>
              <a:prstGeom prst="rect">
                <a:avLst/>
              </a:prstGeom>
              <a:noFill/>
              <a:ln>
                <a:noFill/>
              </a:ln>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20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59" name="文本框 58"/>
              <p:cNvSpPr txBox="1"/>
              <p:nvPr/>
            </p:nvSpPr>
            <p:spPr>
              <a:xfrm>
                <a:off x="1199356" y="4297583"/>
                <a:ext cx="481869" cy="307416"/>
              </a:xfrm>
              <a:prstGeom prst="rect">
                <a:avLst/>
              </a:prstGeom>
              <a:noFill/>
              <a:ln>
                <a:noFill/>
              </a:ln>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10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60" name="文本框 59"/>
              <p:cNvSpPr txBox="1"/>
              <p:nvPr/>
            </p:nvSpPr>
            <p:spPr>
              <a:xfrm>
                <a:off x="1314811" y="4590215"/>
                <a:ext cx="366413" cy="307416"/>
              </a:xfrm>
              <a:prstGeom prst="rect">
                <a:avLst/>
              </a:prstGeom>
              <a:noFill/>
              <a:ln>
                <a:noFill/>
              </a:ln>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61" name="文本框 60"/>
              <p:cNvSpPr txBox="1"/>
              <p:nvPr/>
            </p:nvSpPr>
            <p:spPr>
              <a:xfrm>
                <a:off x="1587043" y="4791764"/>
                <a:ext cx="366412" cy="307416"/>
              </a:xfrm>
              <a:prstGeom prst="rect">
                <a:avLst/>
              </a:prstGeom>
              <a:noFill/>
              <a:ln>
                <a:noFill/>
              </a:ln>
            </p:spPr>
            <p:txBody>
              <a:bodyPr wrap="none" rtlCol="0" anchor="ctr">
                <a:spAutoFit/>
              </a:bodyPr>
              <a:lstStyle/>
              <a:p>
                <a:pPr algn="ctr"/>
                <a:r>
                  <a:rPr lang="en-US" altLang="zh-CN" sz="1200" dirty="0">
                    <a:latin typeface="Arial" panose="020B0604020202020204" pitchFamily="34" charset="0"/>
                    <a:ea typeface="微软雅黑" panose="020B0503020204020204" charset="-122"/>
                    <a:sym typeface="Arial" panose="020B0604020202020204" pitchFamily="34" charset="0"/>
                  </a:rPr>
                  <a:t>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62" name="文本框 61"/>
              <p:cNvSpPr txBox="1"/>
              <p:nvPr/>
            </p:nvSpPr>
            <p:spPr>
              <a:xfrm>
                <a:off x="2525730" y="4791765"/>
                <a:ext cx="366412" cy="307416"/>
              </a:xfrm>
              <a:prstGeom prst="rect">
                <a:avLst/>
              </a:prstGeom>
              <a:noFill/>
              <a:ln>
                <a:noFill/>
              </a:ln>
            </p:spPr>
            <p:txBody>
              <a:bodyPr wrap="none" rtlCol="0" anchor="ctr">
                <a:spAutoFit/>
              </a:bodyPr>
              <a:lstStyle/>
              <a:p>
                <a:pPr algn="ctr"/>
                <a:r>
                  <a:rPr lang="en-US" altLang="zh-CN" sz="1200" dirty="0">
                    <a:latin typeface="Arial" panose="020B0604020202020204" pitchFamily="34" charset="0"/>
                    <a:ea typeface="微软雅黑" panose="020B0503020204020204" charset="-122"/>
                    <a:sym typeface="Arial" panose="020B0604020202020204" pitchFamily="34" charset="0"/>
                  </a:rPr>
                  <a:t>6</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63" name="文本框 62"/>
              <p:cNvSpPr txBox="1"/>
              <p:nvPr/>
            </p:nvSpPr>
            <p:spPr>
              <a:xfrm>
                <a:off x="3406691" y="4791765"/>
                <a:ext cx="481869" cy="307416"/>
              </a:xfrm>
              <a:prstGeom prst="rect">
                <a:avLst/>
              </a:prstGeom>
              <a:noFill/>
              <a:ln>
                <a:noFill/>
              </a:ln>
            </p:spPr>
            <p:txBody>
              <a:bodyPr wrap="none" rtlCol="0" anchor="ctr">
                <a:spAutoFit/>
              </a:bodyPr>
              <a:lstStyle/>
              <a:p>
                <a:pPr algn="ctr"/>
                <a:r>
                  <a:rPr lang="en-US" altLang="zh-CN" sz="1200" dirty="0">
                    <a:latin typeface="Arial" panose="020B0604020202020204" pitchFamily="34" charset="0"/>
                    <a:ea typeface="微软雅黑" panose="020B0503020204020204" charset="-122"/>
                    <a:sym typeface="Arial" panose="020B0604020202020204" pitchFamily="34" charset="0"/>
                  </a:rPr>
                  <a:t>12</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64" name="文本框 63"/>
              <p:cNvSpPr txBox="1"/>
              <p:nvPr/>
            </p:nvSpPr>
            <p:spPr>
              <a:xfrm>
                <a:off x="4345377" y="4791765"/>
                <a:ext cx="481869" cy="307416"/>
              </a:xfrm>
              <a:prstGeom prst="rect">
                <a:avLst/>
              </a:prstGeom>
              <a:noFill/>
              <a:ln>
                <a:noFill/>
              </a:ln>
            </p:spPr>
            <p:txBody>
              <a:bodyPr wrap="none" rtlCol="0" anchor="ctr">
                <a:spAutoFit/>
              </a:bodyPr>
              <a:lstStyle/>
              <a:p>
                <a:pPr algn="ctr"/>
                <a:r>
                  <a:rPr lang="en-US" altLang="zh-CN" sz="1200" dirty="0">
                    <a:latin typeface="Arial" panose="020B0604020202020204" pitchFamily="34" charset="0"/>
                    <a:ea typeface="微软雅黑" panose="020B0503020204020204" charset="-122"/>
                    <a:sym typeface="Arial" panose="020B0604020202020204" pitchFamily="34" charset="0"/>
                  </a:rPr>
                  <a:t>18</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65" name="文本框 64"/>
              <p:cNvSpPr txBox="1"/>
              <p:nvPr/>
            </p:nvSpPr>
            <p:spPr>
              <a:xfrm>
                <a:off x="5284066" y="4791765"/>
                <a:ext cx="481869" cy="307416"/>
              </a:xfrm>
              <a:prstGeom prst="rect">
                <a:avLst/>
              </a:prstGeom>
              <a:noFill/>
              <a:ln>
                <a:noFill/>
              </a:ln>
            </p:spPr>
            <p:txBody>
              <a:bodyPr wrap="none" rtlCol="0" anchor="ctr">
                <a:spAutoFit/>
              </a:bodyPr>
              <a:lstStyle/>
              <a:p>
                <a:pPr algn="ctr"/>
                <a:r>
                  <a:rPr lang="en-US" altLang="zh-CN" sz="1200" dirty="0">
                    <a:latin typeface="Arial" panose="020B0604020202020204" pitchFamily="34" charset="0"/>
                    <a:ea typeface="微软雅黑" panose="020B0503020204020204" charset="-122"/>
                    <a:sym typeface="Arial" panose="020B0604020202020204" pitchFamily="34" charset="0"/>
                  </a:rPr>
                  <a:t>24</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66" name="文本框 65"/>
              <p:cNvSpPr txBox="1"/>
              <p:nvPr/>
            </p:nvSpPr>
            <p:spPr>
              <a:xfrm>
                <a:off x="6222755" y="4791765"/>
                <a:ext cx="481869" cy="307416"/>
              </a:xfrm>
              <a:prstGeom prst="rect">
                <a:avLst/>
              </a:prstGeom>
              <a:noFill/>
              <a:ln>
                <a:noFill/>
              </a:ln>
            </p:spPr>
            <p:txBody>
              <a:bodyPr wrap="none" rtlCol="0" anchor="ctr">
                <a:spAutoFit/>
              </a:bodyPr>
              <a:lstStyle/>
              <a:p>
                <a:pPr algn="ctr"/>
                <a:r>
                  <a:rPr lang="en-US" altLang="zh-CN" sz="1200" dirty="0">
                    <a:latin typeface="Arial" panose="020B0604020202020204" pitchFamily="34" charset="0"/>
                    <a:ea typeface="微软雅黑" panose="020B0503020204020204" charset="-122"/>
                    <a:sym typeface="Arial" panose="020B0604020202020204" pitchFamily="34" charset="0"/>
                  </a:rPr>
                  <a:t>30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cxnSp>
            <p:nvCxnSpPr>
              <p:cNvPr id="67" name="直接连接符 106"/>
              <p:cNvCxnSpPr/>
              <p:nvPr/>
            </p:nvCxnSpPr>
            <p:spPr>
              <a:xfrm>
                <a:off x="2708848" y="4749800"/>
                <a:ext cx="0" cy="793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直接连接符 107"/>
              <p:cNvCxnSpPr/>
              <p:nvPr/>
            </p:nvCxnSpPr>
            <p:spPr>
              <a:xfrm>
                <a:off x="3647378" y="4749800"/>
                <a:ext cx="0" cy="793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直接连接符 108"/>
              <p:cNvCxnSpPr/>
              <p:nvPr/>
            </p:nvCxnSpPr>
            <p:spPr>
              <a:xfrm>
                <a:off x="4585908" y="4749800"/>
                <a:ext cx="0" cy="793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直接连接符 109"/>
              <p:cNvCxnSpPr/>
              <p:nvPr/>
            </p:nvCxnSpPr>
            <p:spPr>
              <a:xfrm>
                <a:off x="5524438" y="4749800"/>
                <a:ext cx="0" cy="793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直接连接符 110"/>
              <p:cNvCxnSpPr/>
              <p:nvPr/>
            </p:nvCxnSpPr>
            <p:spPr>
              <a:xfrm>
                <a:off x="6462970" y="4749800"/>
                <a:ext cx="0" cy="793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TextBox 12"/>
            <p:cNvSpPr txBox="1"/>
            <p:nvPr/>
          </p:nvSpPr>
          <p:spPr>
            <a:xfrm>
              <a:off x="1125159" y="5677276"/>
              <a:ext cx="3794629" cy="276999"/>
            </a:xfrm>
            <a:prstGeom prst="rect">
              <a:avLst/>
            </a:prstGeom>
            <a:solidFill>
              <a:srgbClr val="005696"/>
            </a:solidFill>
          </p:spPr>
          <p:txBody>
            <a:bodyPr wrap="none">
              <a:spAutoFit/>
            </a:bodyPr>
            <a:lstStyle/>
            <a:p>
              <a:pPr>
                <a:spcAft>
                  <a:spcPts val="600"/>
                </a:spcAft>
              </a:pPr>
              <a:r>
                <a:rPr lang="en-US" sz="1200" dirty="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 </a:t>
              </a:r>
              <a:r>
                <a:rPr lang="en-US" sz="1200" dirty="0" err="1">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mPFS</a:t>
              </a:r>
              <a:r>
                <a:rPr lang="en-US" sz="1200" dirty="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 13.1 vs 5.5 </a:t>
              </a:r>
              <a:r>
                <a:rPr lang="zh-CN" altLang="en-US" sz="1200" dirty="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个月</a:t>
              </a:r>
              <a:r>
                <a:rPr lang="en-US" sz="1200" dirty="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 </a:t>
              </a:r>
              <a:r>
                <a:rPr lang="en-US" sz="1200" b="1" dirty="0">
                  <a:solidFill>
                    <a:srgbClr val="FFFF00"/>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HR=0.34 </a:t>
              </a:r>
              <a:r>
                <a:rPr lang="en-US" sz="1200" dirty="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(95%CI 0.21-0.54)</a:t>
              </a:r>
              <a:endParaRPr lang="en-US" sz="1200" dirty="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22" name="TextBox 12"/>
            <p:cNvSpPr txBox="1"/>
            <p:nvPr/>
          </p:nvSpPr>
          <p:spPr>
            <a:xfrm>
              <a:off x="7061502" y="5677276"/>
              <a:ext cx="3666388" cy="276999"/>
            </a:xfrm>
            <a:prstGeom prst="rect">
              <a:avLst/>
            </a:prstGeom>
            <a:solidFill>
              <a:srgbClr val="005696"/>
            </a:solidFill>
          </p:spPr>
          <p:txBody>
            <a:bodyPr wrap="none">
              <a:spAutoFit/>
            </a:bodyPr>
            <a:lstStyle/>
            <a:p>
              <a:pPr>
                <a:spcAft>
                  <a:spcPts val="600"/>
                </a:spcAft>
              </a:pPr>
              <a:r>
                <a:rPr lang="en-US" sz="1200" dirty="0" err="1">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mPFS</a:t>
              </a:r>
              <a:r>
                <a:rPr lang="en-US" sz="1200" dirty="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 8.3 vs 6.5 </a:t>
              </a:r>
              <a:r>
                <a:rPr lang="zh-CN" altLang="en-US" sz="1200" dirty="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个月</a:t>
              </a:r>
              <a:r>
                <a:rPr lang="en-US" sz="1200" dirty="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 </a:t>
              </a:r>
              <a:r>
                <a:rPr lang="en-US" sz="1200" b="1" dirty="0">
                  <a:solidFill>
                    <a:srgbClr val="FFFF00"/>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HR=0.62 </a:t>
              </a:r>
              <a:r>
                <a:rPr lang="en-US" sz="1200" dirty="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(95%CI 0.46-0.83)</a:t>
              </a:r>
              <a:endParaRPr lang="en-US" sz="1200" dirty="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23" name="TextBox 18"/>
            <p:cNvSpPr txBox="1"/>
            <p:nvPr/>
          </p:nvSpPr>
          <p:spPr>
            <a:xfrm>
              <a:off x="3087295" y="4866054"/>
              <a:ext cx="338554" cy="276999"/>
            </a:xfrm>
            <a:prstGeom prst="rect">
              <a:avLst/>
            </a:prstGeom>
            <a:noFill/>
          </p:spPr>
          <p:txBody>
            <a:bodyPr wrap="none" rtlCol="0">
              <a:spAutoFit/>
            </a:bodyPr>
            <a:lstStyle/>
            <a:p>
              <a:r>
                <a:rPr lang="zh-CN" altLang="en-US"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月</a:t>
              </a:r>
              <a:endParaRPr lang="zh-CN" altLang="en-US"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24" name="Rectangle 19"/>
            <p:cNvSpPr/>
            <p:nvPr/>
          </p:nvSpPr>
          <p:spPr>
            <a:xfrm>
              <a:off x="271173" y="5008582"/>
              <a:ext cx="825867" cy="246221"/>
            </a:xfrm>
            <a:prstGeom prst="rect">
              <a:avLst/>
            </a:prstGeom>
          </p:spPr>
          <p:txBody>
            <a:bodyPr wrap="none">
              <a:spAutoFit/>
            </a:bodyPr>
            <a:lstStyle/>
            <a:p>
              <a:r>
                <a:rPr lang="zh-CN" altLang="en-US" sz="1000" b="1"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风险患者数</a:t>
              </a:r>
              <a:endParaRPr lang="en-US" sz="1000" dirty="0">
                <a:latin typeface="Arial" panose="020B0604020202020204" pitchFamily="34" charset="0"/>
                <a:ea typeface="微软雅黑" panose="020B0503020204020204" charset="-122"/>
                <a:sym typeface="Arial" panose="020B0604020202020204" pitchFamily="34" charset="0"/>
              </a:endParaRPr>
            </a:p>
          </p:txBody>
        </p:sp>
        <p:sp>
          <p:nvSpPr>
            <p:cNvPr id="25" name="Rectangle 25"/>
            <p:cNvSpPr/>
            <p:nvPr/>
          </p:nvSpPr>
          <p:spPr>
            <a:xfrm>
              <a:off x="6098576" y="4999738"/>
              <a:ext cx="825867" cy="246221"/>
            </a:xfrm>
            <a:prstGeom prst="rect">
              <a:avLst/>
            </a:prstGeom>
          </p:spPr>
          <p:txBody>
            <a:bodyPr wrap="none">
              <a:spAutoFit/>
            </a:bodyPr>
            <a:lstStyle/>
            <a:p>
              <a:r>
                <a:rPr lang="zh-CN" altLang="en-US" sz="1000" b="1"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风险患者数</a:t>
              </a:r>
              <a:endParaRPr lang="en-US" sz="1000" dirty="0">
                <a:latin typeface="Arial" panose="020B0604020202020204" pitchFamily="34" charset="0"/>
                <a:ea typeface="微软雅黑" panose="020B0503020204020204" charset="-122"/>
                <a:sym typeface="Arial" panose="020B0604020202020204" pitchFamily="34" charset="0"/>
              </a:endParaRPr>
            </a:p>
          </p:txBody>
        </p:sp>
        <p:sp>
          <p:nvSpPr>
            <p:cNvPr id="26" name="TextBox 18"/>
            <p:cNvSpPr txBox="1"/>
            <p:nvPr/>
          </p:nvSpPr>
          <p:spPr>
            <a:xfrm>
              <a:off x="8833135" y="4866054"/>
              <a:ext cx="338554" cy="276999"/>
            </a:xfrm>
            <a:prstGeom prst="rect">
              <a:avLst/>
            </a:prstGeom>
            <a:noFill/>
          </p:spPr>
          <p:txBody>
            <a:bodyPr wrap="none" rtlCol="0">
              <a:spAutoFit/>
            </a:bodyPr>
            <a:lstStyle/>
            <a:p>
              <a:r>
                <a:rPr lang="zh-CN" altLang="en-US"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月</a:t>
              </a:r>
              <a:endParaRPr lang="zh-CN" altLang="en-US"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27" name="矩形 7"/>
            <p:cNvSpPr/>
            <p:nvPr/>
          </p:nvSpPr>
          <p:spPr>
            <a:xfrm rot="16200000">
              <a:off x="646853" y="3309912"/>
              <a:ext cx="766555" cy="276999"/>
            </a:xfrm>
            <a:prstGeom prst="rect">
              <a:avLst/>
            </a:prstGeom>
          </p:spPr>
          <p:txBody>
            <a:bodyPr wrap="none">
              <a:spAutoFit/>
            </a:bodyPr>
            <a:lstStyle/>
            <a:p>
              <a:pPr algn="ctr"/>
              <a:r>
                <a:rPr lang="en-US" altLang="zh-CN"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PFS (%)</a:t>
              </a:r>
              <a:endParaRPr lang="en-US" altLang="zh-CN"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28" name="矩形 7"/>
            <p:cNvSpPr/>
            <p:nvPr/>
          </p:nvSpPr>
          <p:spPr>
            <a:xfrm rot="16200000">
              <a:off x="6420172" y="3258550"/>
              <a:ext cx="766555" cy="276999"/>
            </a:xfrm>
            <a:prstGeom prst="rect">
              <a:avLst/>
            </a:prstGeom>
          </p:spPr>
          <p:txBody>
            <a:bodyPr wrap="none">
              <a:spAutoFit/>
            </a:bodyPr>
            <a:lstStyle/>
            <a:p>
              <a:pPr algn="ctr"/>
              <a:r>
                <a:rPr lang="en-US" altLang="zh-CN"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PFS (%)</a:t>
              </a:r>
              <a:endParaRPr lang="en-US" altLang="zh-CN"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cxnSp>
          <p:nvCxnSpPr>
            <p:cNvPr id="29" name="Straight Connector 24"/>
            <p:cNvCxnSpPr/>
            <p:nvPr/>
          </p:nvCxnSpPr>
          <p:spPr>
            <a:xfrm>
              <a:off x="8903541" y="1962720"/>
              <a:ext cx="0" cy="2651760"/>
            </a:xfrm>
            <a:prstGeom prst="line">
              <a:avLst/>
            </a:prstGeom>
            <a:ln w="19050">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30" name="任意多边形: 形状 229"/>
            <p:cNvSpPr/>
            <p:nvPr/>
          </p:nvSpPr>
          <p:spPr>
            <a:xfrm>
              <a:off x="1839389" y="1911158"/>
              <a:ext cx="2643874" cy="1746444"/>
            </a:xfrm>
            <a:custGeom>
              <a:avLst/>
              <a:gdLst>
                <a:gd name="connsiteX0" fmla="*/ 0 w 2619321"/>
                <a:gd name="connsiteY0" fmla="*/ 0 h 1724591"/>
                <a:gd name="connsiteX1" fmla="*/ 121455 w 2619321"/>
                <a:gd name="connsiteY1" fmla="*/ 0 h 1724591"/>
                <a:gd name="connsiteX2" fmla="*/ 121455 w 2619321"/>
                <a:gd name="connsiteY2" fmla="*/ 36135 h 1724591"/>
                <a:gd name="connsiteX3" fmla="*/ 136512 w 2619321"/>
                <a:gd name="connsiteY3" fmla="*/ 36135 h 1724591"/>
                <a:gd name="connsiteX4" fmla="*/ 136512 w 2619321"/>
                <a:gd name="connsiteY4" fmla="*/ 72271 h 1724591"/>
                <a:gd name="connsiteX5" fmla="*/ 166625 w 2619321"/>
                <a:gd name="connsiteY5" fmla="*/ 72271 h 1724591"/>
                <a:gd name="connsiteX6" fmla="*/ 166625 w 2619321"/>
                <a:gd name="connsiteY6" fmla="*/ 105270 h 1724591"/>
                <a:gd name="connsiteX7" fmla="*/ 172647 w 2619321"/>
                <a:gd name="connsiteY7" fmla="*/ 105270 h 1724591"/>
                <a:gd name="connsiteX8" fmla="*/ 172647 w 2619321"/>
                <a:gd name="connsiteY8" fmla="*/ 141405 h 1724591"/>
                <a:gd name="connsiteX9" fmla="*/ 184693 w 2619321"/>
                <a:gd name="connsiteY9" fmla="*/ 141405 h 1724591"/>
                <a:gd name="connsiteX10" fmla="*/ 184693 w 2619321"/>
                <a:gd name="connsiteY10" fmla="*/ 177541 h 1724591"/>
                <a:gd name="connsiteX11" fmla="*/ 335132 w 2619321"/>
                <a:gd name="connsiteY11" fmla="*/ 177541 h 1724591"/>
                <a:gd name="connsiteX12" fmla="*/ 335132 w 2619321"/>
                <a:gd name="connsiteY12" fmla="*/ 213676 h 1724591"/>
                <a:gd name="connsiteX13" fmla="*/ 344166 w 2619321"/>
                <a:gd name="connsiteY13" fmla="*/ 213676 h 1724591"/>
                <a:gd name="connsiteX14" fmla="*/ 344166 w 2619321"/>
                <a:gd name="connsiteY14" fmla="*/ 249812 h 1724591"/>
                <a:gd name="connsiteX15" fmla="*/ 350188 w 2619321"/>
                <a:gd name="connsiteY15" fmla="*/ 249812 h 1724591"/>
                <a:gd name="connsiteX16" fmla="*/ 350188 w 2619321"/>
                <a:gd name="connsiteY16" fmla="*/ 285947 h 1724591"/>
                <a:gd name="connsiteX17" fmla="*/ 374278 w 2619321"/>
                <a:gd name="connsiteY17" fmla="*/ 285947 h 1724591"/>
                <a:gd name="connsiteX18" fmla="*/ 374278 w 2619321"/>
                <a:gd name="connsiteY18" fmla="*/ 325094 h 1724591"/>
                <a:gd name="connsiteX19" fmla="*/ 434379 w 2619321"/>
                <a:gd name="connsiteY19" fmla="*/ 325094 h 1724591"/>
                <a:gd name="connsiteX20" fmla="*/ 434379 w 2619321"/>
                <a:gd name="connsiteY20" fmla="*/ 361104 h 1724591"/>
                <a:gd name="connsiteX21" fmla="*/ 449435 w 2619321"/>
                <a:gd name="connsiteY21" fmla="*/ 361104 h 1724591"/>
                <a:gd name="connsiteX22" fmla="*/ 449435 w 2619321"/>
                <a:gd name="connsiteY22" fmla="*/ 400251 h 1724591"/>
                <a:gd name="connsiteX23" fmla="*/ 494605 w 2619321"/>
                <a:gd name="connsiteY23" fmla="*/ 400251 h 1724591"/>
                <a:gd name="connsiteX24" fmla="*/ 494605 w 2619321"/>
                <a:gd name="connsiteY24" fmla="*/ 439398 h 1724591"/>
                <a:gd name="connsiteX25" fmla="*/ 503639 w 2619321"/>
                <a:gd name="connsiteY25" fmla="*/ 439398 h 1724591"/>
                <a:gd name="connsiteX26" fmla="*/ 503639 w 2619321"/>
                <a:gd name="connsiteY26" fmla="*/ 478544 h 1724591"/>
                <a:gd name="connsiteX27" fmla="*/ 521706 w 2619321"/>
                <a:gd name="connsiteY27" fmla="*/ 478544 h 1724591"/>
                <a:gd name="connsiteX28" fmla="*/ 521706 w 2619321"/>
                <a:gd name="connsiteY28" fmla="*/ 517691 h 1724591"/>
                <a:gd name="connsiteX29" fmla="*/ 654078 w 2619321"/>
                <a:gd name="connsiteY29" fmla="*/ 517691 h 1724591"/>
                <a:gd name="connsiteX30" fmla="*/ 654078 w 2619321"/>
                <a:gd name="connsiteY30" fmla="*/ 556838 h 1724591"/>
                <a:gd name="connsiteX31" fmla="*/ 669134 w 2619321"/>
                <a:gd name="connsiteY31" fmla="*/ 556838 h 1724591"/>
                <a:gd name="connsiteX32" fmla="*/ 669134 w 2619321"/>
                <a:gd name="connsiteY32" fmla="*/ 598996 h 1724591"/>
                <a:gd name="connsiteX33" fmla="*/ 672145 w 2619321"/>
                <a:gd name="connsiteY33" fmla="*/ 598996 h 1724591"/>
                <a:gd name="connsiteX34" fmla="*/ 672145 w 2619321"/>
                <a:gd name="connsiteY34" fmla="*/ 641029 h 1724591"/>
                <a:gd name="connsiteX35" fmla="*/ 690213 w 2619321"/>
                <a:gd name="connsiteY35" fmla="*/ 641029 h 1724591"/>
                <a:gd name="connsiteX36" fmla="*/ 690213 w 2619321"/>
                <a:gd name="connsiteY36" fmla="*/ 680175 h 1724591"/>
                <a:gd name="connsiteX37" fmla="*/ 747428 w 2619321"/>
                <a:gd name="connsiteY37" fmla="*/ 680175 h 1724591"/>
                <a:gd name="connsiteX38" fmla="*/ 747428 w 2619321"/>
                <a:gd name="connsiteY38" fmla="*/ 722334 h 1724591"/>
                <a:gd name="connsiteX39" fmla="*/ 789586 w 2619321"/>
                <a:gd name="connsiteY39" fmla="*/ 722334 h 1724591"/>
                <a:gd name="connsiteX40" fmla="*/ 789586 w 2619321"/>
                <a:gd name="connsiteY40" fmla="*/ 761480 h 1724591"/>
                <a:gd name="connsiteX41" fmla="*/ 810539 w 2619321"/>
                <a:gd name="connsiteY41" fmla="*/ 761480 h 1724591"/>
                <a:gd name="connsiteX42" fmla="*/ 810539 w 2619321"/>
                <a:gd name="connsiteY42" fmla="*/ 800627 h 1724591"/>
                <a:gd name="connsiteX43" fmla="*/ 813551 w 2619321"/>
                <a:gd name="connsiteY43" fmla="*/ 800627 h 1724591"/>
                <a:gd name="connsiteX44" fmla="*/ 813551 w 2619321"/>
                <a:gd name="connsiteY44" fmla="*/ 884818 h 1724591"/>
                <a:gd name="connsiteX45" fmla="*/ 943036 w 2619321"/>
                <a:gd name="connsiteY45" fmla="*/ 884818 h 1724591"/>
                <a:gd name="connsiteX46" fmla="*/ 943036 w 2619321"/>
                <a:gd name="connsiteY46" fmla="*/ 923965 h 1724591"/>
                <a:gd name="connsiteX47" fmla="*/ 970138 w 2619321"/>
                <a:gd name="connsiteY47" fmla="*/ 923965 h 1724591"/>
                <a:gd name="connsiteX48" fmla="*/ 970138 w 2619321"/>
                <a:gd name="connsiteY48" fmla="*/ 963111 h 1724591"/>
                <a:gd name="connsiteX49" fmla="*/ 982183 w 2619321"/>
                <a:gd name="connsiteY49" fmla="*/ 963111 h 1724591"/>
                <a:gd name="connsiteX50" fmla="*/ 982183 w 2619321"/>
                <a:gd name="connsiteY50" fmla="*/ 1005269 h 1724591"/>
                <a:gd name="connsiteX51" fmla="*/ 1000251 w 2619321"/>
                <a:gd name="connsiteY51" fmla="*/ 1005269 h 1724591"/>
                <a:gd name="connsiteX52" fmla="*/ 1000251 w 2619321"/>
                <a:gd name="connsiteY52" fmla="*/ 1047428 h 1724591"/>
                <a:gd name="connsiteX53" fmla="*/ 1036261 w 2619321"/>
                <a:gd name="connsiteY53" fmla="*/ 1047428 h 1724591"/>
                <a:gd name="connsiteX54" fmla="*/ 1036261 w 2619321"/>
                <a:gd name="connsiteY54" fmla="*/ 1086574 h 1724591"/>
                <a:gd name="connsiteX55" fmla="*/ 1105520 w 2619321"/>
                <a:gd name="connsiteY55" fmla="*/ 1086574 h 1724591"/>
                <a:gd name="connsiteX56" fmla="*/ 1105520 w 2619321"/>
                <a:gd name="connsiteY56" fmla="*/ 1125596 h 1724591"/>
                <a:gd name="connsiteX57" fmla="*/ 1126600 w 2619321"/>
                <a:gd name="connsiteY57" fmla="*/ 1125596 h 1724591"/>
                <a:gd name="connsiteX58" fmla="*/ 1126600 w 2619321"/>
                <a:gd name="connsiteY58" fmla="*/ 1167754 h 1724591"/>
                <a:gd name="connsiteX59" fmla="*/ 1153701 w 2619321"/>
                <a:gd name="connsiteY59" fmla="*/ 1167754 h 1724591"/>
                <a:gd name="connsiteX60" fmla="*/ 1153701 w 2619321"/>
                <a:gd name="connsiteY60" fmla="*/ 1209912 h 1724591"/>
                <a:gd name="connsiteX61" fmla="*/ 1261982 w 2619321"/>
                <a:gd name="connsiteY61" fmla="*/ 1209912 h 1724591"/>
                <a:gd name="connsiteX62" fmla="*/ 1261982 w 2619321"/>
                <a:gd name="connsiteY62" fmla="*/ 1252070 h 1724591"/>
                <a:gd name="connsiteX63" fmla="*/ 1424466 w 2619321"/>
                <a:gd name="connsiteY63" fmla="*/ 1252070 h 1724591"/>
                <a:gd name="connsiteX64" fmla="*/ 1424466 w 2619321"/>
                <a:gd name="connsiteY64" fmla="*/ 1294228 h 1724591"/>
                <a:gd name="connsiteX65" fmla="*/ 1517816 w 2619321"/>
                <a:gd name="connsiteY65" fmla="*/ 1294228 h 1724591"/>
                <a:gd name="connsiteX66" fmla="*/ 1517816 w 2619321"/>
                <a:gd name="connsiteY66" fmla="*/ 1339397 h 1724591"/>
                <a:gd name="connsiteX67" fmla="*/ 1644165 w 2619321"/>
                <a:gd name="connsiteY67" fmla="*/ 1339397 h 1724591"/>
                <a:gd name="connsiteX68" fmla="*/ 1644165 w 2619321"/>
                <a:gd name="connsiteY68" fmla="*/ 1381430 h 1724591"/>
                <a:gd name="connsiteX69" fmla="*/ 1689335 w 2619321"/>
                <a:gd name="connsiteY69" fmla="*/ 1381430 h 1724591"/>
                <a:gd name="connsiteX70" fmla="*/ 1689335 w 2619321"/>
                <a:gd name="connsiteY70" fmla="*/ 1438645 h 1724591"/>
                <a:gd name="connsiteX71" fmla="*/ 1896988 w 2619321"/>
                <a:gd name="connsiteY71" fmla="*/ 1438645 h 1724591"/>
                <a:gd name="connsiteX72" fmla="*/ 1896988 w 2619321"/>
                <a:gd name="connsiteY72" fmla="*/ 1495859 h 1724591"/>
                <a:gd name="connsiteX73" fmla="*/ 1909033 w 2619321"/>
                <a:gd name="connsiteY73" fmla="*/ 1495859 h 1724591"/>
                <a:gd name="connsiteX74" fmla="*/ 1909033 w 2619321"/>
                <a:gd name="connsiteY74" fmla="*/ 1559096 h 1724591"/>
                <a:gd name="connsiteX75" fmla="*/ 2044416 w 2619321"/>
                <a:gd name="connsiteY75" fmla="*/ 1559096 h 1724591"/>
                <a:gd name="connsiteX76" fmla="*/ 2044416 w 2619321"/>
                <a:gd name="connsiteY76" fmla="*/ 1643287 h 1724591"/>
                <a:gd name="connsiteX77" fmla="*/ 2134755 w 2619321"/>
                <a:gd name="connsiteY77" fmla="*/ 1643287 h 1724591"/>
                <a:gd name="connsiteX78" fmla="*/ 2134755 w 2619321"/>
                <a:gd name="connsiteY78" fmla="*/ 1724592 h 1724591"/>
                <a:gd name="connsiteX79" fmla="*/ 2619322 w 2619321"/>
                <a:gd name="connsiteY79" fmla="*/ 1724592 h 1724591"/>
                <a:gd name="connsiteX0-1" fmla="*/ 0 w 2591315"/>
                <a:gd name="connsiteY0-2" fmla="*/ 0 h 1724592"/>
                <a:gd name="connsiteX1-3" fmla="*/ 93448 w 2591315"/>
                <a:gd name="connsiteY1-4" fmla="*/ 0 h 1724592"/>
                <a:gd name="connsiteX2-5" fmla="*/ 93448 w 2591315"/>
                <a:gd name="connsiteY2-6" fmla="*/ 36135 h 1724592"/>
                <a:gd name="connsiteX3-7" fmla="*/ 108505 w 2591315"/>
                <a:gd name="connsiteY3-8" fmla="*/ 36135 h 1724592"/>
                <a:gd name="connsiteX4-9" fmla="*/ 108505 w 2591315"/>
                <a:gd name="connsiteY4-10" fmla="*/ 72271 h 1724592"/>
                <a:gd name="connsiteX5-11" fmla="*/ 138618 w 2591315"/>
                <a:gd name="connsiteY5-12" fmla="*/ 72271 h 1724592"/>
                <a:gd name="connsiteX6-13" fmla="*/ 138618 w 2591315"/>
                <a:gd name="connsiteY6-14" fmla="*/ 105270 h 1724592"/>
                <a:gd name="connsiteX7-15" fmla="*/ 144640 w 2591315"/>
                <a:gd name="connsiteY7-16" fmla="*/ 105270 h 1724592"/>
                <a:gd name="connsiteX8-17" fmla="*/ 144640 w 2591315"/>
                <a:gd name="connsiteY8-18" fmla="*/ 141405 h 1724592"/>
                <a:gd name="connsiteX9-19" fmla="*/ 156686 w 2591315"/>
                <a:gd name="connsiteY9-20" fmla="*/ 141405 h 1724592"/>
                <a:gd name="connsiteX10-21" fmla="*/ 156686 w 2591315"/>
                <a:gd name="connsiteY10-22" fmla="*/ 177541 h 1724592"/>
                <a:gd name="connsiteX11-23" fmla="*/ 307125 w 2591315"/>
                <a:gd name="connsiteY11-24" fmla="*/ 177541 h 1724592"/>
                <a:gd name="connsiteX12-25" fmla="*/ 307125 w 2591315"/>
                <a:gd name="connsiteY12-26" fmla="*/ 213676 h 1724592"/>
                <a:gd name="connsiteX13-27" fmla="*/ 316159 w 2591315"/>
                <a:gd name="connsiteY13-28" fmla="*/ 213676 h 1724592"/>
                <a:gd name="connsiteX14-29" fmla="*/ 316159 w 2591315"/>
                <a:gd name="connsiteY14-30" fmla="*/ 249812 h 1724592"/>
                <a:gd name="connsiteX15-31" fmla="*/ 322181 w 2591315"/>
                <a:gd name="connsiteY15-32" fmla="*/ 249812 h 1724592"/>
                <a:gd name="connsiteX16-33" fmla="*/ 322181 w 2591315"/>
                <a:gd name="connsiteY16-34" fmla="*/ 285947 h 1724592"/>
                <a:gd name="connsiteX17-35" fmla="*/ 346271 w 2591315"/>
                <a:gd name="connsiteY17-36" fmla="*/ 285947 h 1724592"/>
                <a:gd name="connsiteX18-37" fmla="*/ 346271 w 2591315"/>
                <a:gd name="connsiteY18-38" fmla="*/ 325094 h 1724592"/>
                <a:gd name="connsiteX19-39" fmla="*/ 406372 w 2591315"/>
                <a:gd name="connsiteY19-40" fmla="*/ 325094 h 1724592"/>
                <a:gd name="connsiteX20-41" fmla="*/ 406372 w 2591315"/>
                <a:gd name="connsiteY20-42" fmla="*/ 361104 h 1724592"/>
                <a:gd name="connsiteX21-43" fmla="*/ 421428 w 2591315"/>
                <a:gd name="connsiteY21-44" fmla="*/ 361104 h 1724592"/>
                <a:gd name="connsiteX22-45" fmla="*/ 421428 w 2591315"/>
                <a:gd name="connsiteY22-46" fmla="*/ 400251 h 1724592"/>
                <a:gd name="connsiteX23-47" fmla="*/ 466598 w 2591315"/>
                <a:gd name="connsiteY23-48" fmla="*/ 400251 h 1724592"/>
                <a:gd name="connsiteX24-49" fmla="*/ 466598 w 2591315"/>
                <a:gd name="connsiteY24-50" fmla="*/ 439398 h 1724592"/>
                <a:gd name="connsiteX25-51" fmla="*/ 475632 w 2591315"/>
                <a:gd name="connsiteY25-52" fmla="*/ 439398 h 1724592"/>
                <a:gd name="connsiteX26-53" fmla="*/ 475632 w 2591315"/>
                <a:gd name="connsiteY26-54" fmla="*/ 478544 h 1724592"/>
                <a:gd name="connsiteX27-55" fmla="*/ 493699 w 2591315"/>
                <a:gd name="connsiteY27-56" fmla="*/ 478544 h 1724592"/>
                <a:gd name="connsiteX28-57" fmla="*/ 493699 w 2591315"/>
                <a:gd name="connsiteY28-58" fmla="*/ 517691 h 1724592"/>
                <a:gd name="connsiteX29-59" fmla="*/ 626071 w 2591315"/>
                <a:gd name="connsiteY29-60" fmla="*/ 517691 h 1724592"/>
                <a:gd name="connsiteX30-61" fmla="*/ 626071 w 2591315"/>
                <a:gd name="connsiteY30-62" fmla="*/ 556838 h 1724592"/>
                <a:gd name="connsiteX31-63" fmla="*/ 641127 w 2591315"/>
                <a:gd name="connsiteY31-64" fmla="*/ 556838 h 1724592"/>
                <a:gd name="connsiteX32-65" fmla="*/ 641127 w 2591315"/>
                <a:gd name="connsiteY32-66" fmla="*/ 598996 h 1724592"/>
                <a:gd name="connsiteX33-67" fmla="*/ 644138 w 2591315"/>
                <a:gd name="connsiteY33-68" fmla="*/ 598996 h 1724592"/>
                <a:gd name="connsiteX34-69" fmla="*/ 644138 w 2591315"/>
                <a:gd name="connsiteY34-70" fmla="*/ 641029 h 1724592"/>
                <a:gd name="connsiteX35-71" fmla="*/ 662206 w 2591315"/>
                <a:gd name="connsiteY35-72" fmla="*/ 641029 h 1724592"/>
                <a:gd name="connsiteX36-73" fmla="*/ 662206 w 2591315"/>
                <a:gd name="connsiteY36-74" fmla="*/ 680175 h 1724592"/>
                <a:gd name="connsiteX37-75" fmla="*/ 719421 w 2591315"/>
                <a:gd name="connsiteY37-76" fmla="*/ 680175 h 1724592"/>
                <a:gd name="connsiteX38-77" fmla="*/ 719421 w 2591315"/>
                <a:gd name="connsiteY38-78" fmla="*/ 722334 h 1724592"/>
                <a:gd name="connsiteX39-79" fmla="*/ 761579 w 2591315"/>
                <a:gd name="connsiteY39-80" fmla="*/ 722334 h 1724592"/>
                <a:gd name="connsiteX40-81" fmla="*/ 761579 w 2591315"/>
                <a:gd name="connsiteY40-82" fmla="*/ 761480 h 1724592"/>
                <a:gd name="connsiteX41-83" fmla="*/ 782532 w 2591315"/>
                <a:gd name="connsiteY41-84" fmla="*/ 761480 h 1724592"/>
                <a:gd name="connsiteX42-85" fmla="*/ 782532 w 2591315"/>
                <a:gd name="connsiteY42-86" fmla="*/ 800627 h 1724592"/>
                <a:gd name="connsiteX43-87" fmla="*/ 785544 w 2591315"/>
                <a:gd name="connsiteY43-88" fmla="*/ 800627 h 1724592"/>
                <a:gd name="connsiteX44-89" fmla="*/ 785544 w 2591315"/>
                <a:gd name="connsiteY44-90" fmla="*/ 884818 h 1724592"/>
                <a:gd name="connsiteX45-91" fmla="*/ 915029 w 2591315"/>
                <a:gd name="connsiteY45-92" fmla="*/ 884818 h 1724592"/>
                <a:gd name="connsiteX46-93" fmla="*/ 915029 w 2591315"/>
                <a:gd name="connsiteY46-94" fmla="*/ 923965 h 1724592"/>
                <a:gd name="connsiteX47-95" fmla="*/ 942131 w 2591315"/>
                <a:gd name="connsiteY47-96" fmla="*/ 923965 h 1724592"/>
                <a:gd name="connsiteX48-97" fmla="*/ 942131 w 2591315"/>
                <a:gd name="connsiteY48-98" fmla="*/ 963111 h 1724592"/>
                <a:gd name="connsiteX49-99" fmla="*/ 954176 w 2591315"/>
                <a:gd name="connsiteY49-100" fmla="*/ 963111 h 1724592"/>
                <a:gd name="connsiteX50-101" fmla="*/ 954176 w 2591315"/>
                <a:gd name="connsiteY50-102" fmla="*/ 1005269 h 1724592"/>
                <a:gd name="connsiteX51-103" fmla="*/ 972244 w 2591315"/>
                <a:gd name="connsiteY51-104" fmla="*/ 1005269 h 1724592"/>
                <a:gd name="connsiteX52-105" fmla="*/ 972244 w 2591315"/>
                <a:gd name="connsiteY52-106" fmla="*/ 1047428 h 1724592"/>
                <a:gd name="connsiteX53-107" fmla="*/ 1008254 w 2591315"/>
                <a:gd name="connsiteY53-108" fmla="*/ 1047428 h 1724592"/>
                <a:gd name="connsiteX54-109" fmla="*/ 1008254 w 2591315"/>
                <a:gd name="connsiteY54-110" fmla="*/ 1086574 h 1724592"/>
                <a:gd name="connsiteX55-111" fmla="*/ 1077513 w 2591315"/>
                <a:gd name="connsiteY55-112" fmla="*/ 1086574 h 1724592"/>
                <a:gd name="connsiteX56-113" fmla="*/ 1077513 w 2591315"/>
                <a:gd name="connsiteY56-114" fmla="*/ 1125596 h 1724592"/>
                <a:gd name="connsiteX57-115" fmla="*/ 1098593 w 2591315"/>
                <a:gd name="connsiteY57-116" fmla="*/ 1125596 h 1724592"/>
                <a:gd name="connsiteX58-117" fmla="*/ 1098593 w 2591315"/>
                <a:gd name="connsiteY58-118" fmla="*/ 1167754 h 1724592"/>
                <a:gd name="connsiteX59-119" fmla="*/ 1125694 w 2591315"/>
                <a:gd name="connsiteY59-120" fmla="*/ 1167754 h 1724592"/>
                <a:gd name="connsiteX60-121" fmla="*/ 1125694 w 2591315"/>
                <a:gd name="connsiteY60-122" fmla="*/ 1209912 h 1724592"/>
                <a:gd name="connsiteX61-123" fmla="*/ 1233975 w 2591315"/>
                <a:gd name="connsiteY61-124" fmla="*/ 1209912 h 1724592"/>
                <a:gd name="connsiteX62-125" fmla="*/ 1233975 w 2591315"/>
                <a:gd name="connsiteY62-126" fmla="*/ 1252070 h 1724592"/>
                <a:gd name="connsiteX63-127" fmla="*/ 1396459 w 2591315"/>
                <a:gd name="connsiteY63-128" fmla="*/ 1252070 h 1724592"/>
                <a:gd name="connsiteX64-129" fmla="*/ 1396459 w 2591315"/>
                <a:gd name="connsiteY64-130" fmla="*/ 1294228 h 1724592"/>
                <a:gd name="connsiteX65-131" fmla="*/ 1489809 w 2591315"/>
                <a:gd name="connsiteY65-132" fmla="*/ 1294228 h 1724592"/>
                <a:gd name="connsiteX66-133" fmla="*/ 1489809 w 2591315"/>
                <a:gd name="connsiteY66-134" fmla="*/ 1339397 h 1724592"/>
                <a:gd name="connsiteX67-135" fmla="*/ 1616158 w 2591315"/>
                <a:gd name="connsiteY67-136" fmla="*/ 1339397 h 1724592"/>
                <a:gd name="connsiteX68-137" fmla="*/ 1616158 w 2591315"/>
                <a:gd name="connsiteY68-138" fmla="*/ 1381430 h 1724592"/>
                <a:gd name="connsiteX69-139" fmla="*/ 1661328 w 2591315"/>
                <a:gd name="connsiteY69-140" fmla="*/ 1381430 h 1724592"/>
                <a:gd name="connsiteX70-141" fmla="*/ 1661328 w 2591315"/>
                <a:gd name="connsiteY70-142" fmla="*/ 1438645 h 1724592"/>
                <a:gd name="connsiteX71-143" fmla="*/ 1868981 w 2591315"/>
                <a:gd name="connsiteY71-144" fmla="*/ 1438645 h 1724592"/>
                <a:gd name="connsiteX72-145" fmla="*/ 1868981 w 2591315"/>
                <a:gd name="connsiteY72-146" fmla="*/ 1495859 h 1724592"/>
                <a:gd name="connsiteX73-147" fmla="*/ 1881026 w 2591315"/>
                <a:gd name="connsiteY73-148" fmla="*/ 1495859 h 1724592"/>
                <a:gd name="connsiteX74-149" fmla="*/ 1881026 w 2591315"/>
                <a:gd name="connsiteY74-150" fmla="*/ 1559096 h 1724592"/>
                <a:gd name="connsiteX75-151" fmla="*/ 2016409 w 2591315"/>
                <a:gd name="connsiteY75-152" fmla="*/ 1559096 h 1724592"/>
                <a:gd name="connsiteX76-153" fmla="*/ 2016409 w 2591315"/>
                <a:gd name="connsiteY76-154" fmla="*/ 1643287 h 1724592"/>
                <a:gd name="connsiteX77-155" fmla="*/ 2106748 w 2591315"/>
                <a:gd name="connsiteY77-156" fmla="*/ 1643287 h 1724592"/>
                <a:gd name="connsiteX78-157" fmla="*/ 2106748 w 2591315"/>
                <a:gd name="connsiteY78-158" fmla="*/ 1724592 h 1724592"/>
                <a:gd name="connsiteX79-159" fmla="*/ 2591315 w 2591315"/>
                <a:gd name="connsiteY79-160" fmla="*/ 1724592 h 172459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 ang="0">
                  <a:pos x="connsiteX66-133" y="connsiteY66-134"/>
                </a:cxn>
                <a:cxn ang="0">
                  <a:pos x="connsiteX67-135" y="connsiteY67-136"/>
                </a:cxn>
                <a:cxn ang="0">
                  <a:pos x="connsiteX68-137" y="connsiteY68-138"/>
                </a:cxn>
                <a:cxn ang="0">
                  <a:pos x="connsiteX69-139" y="connsiteY69-140"/>
                </a:cxn>
                <a:cxn ang="0">
                  <a:pos x="connsiteX70-141" y="connsiteY70-142"/>
                </a:cxn>
                <a:cxn ang="0">
                  <a:pos x="connsiteX71-143" y="connsiteY71-144"/>
                </a:cxn>
                <a:cxn ang="0">
                  <a:pos x="connsiteX72-145" y="connsiteY72-146"/>
                </a:cxn>
                <a:cxn ang="0">
                  <a:pos x="connsiteX73-147" y="connsiteY73-148"/>
                </a:cxn>
                <a:cxn ang="0">
                  <a:pos x="connsiteX74-149" y="connsiteY74-150"/>
                </a:cxn>
                <a:cxn ang="0">
                  <a:pos x="connsiteX75-151" y="connsiteY75-152"/>
                </a:cxn>
                <a:cxn ang="0">
                  <a:pos x="connsiteX76-153" y="connsiteY76-154"/>
                </a:cxn>
                <a:cxn ang="0">
                  <a:pos x="connsiteX77-155" y="connsiteY77-156"/>
                </a:cxn>
                <a:cxn ang="0">
                  <a:pos x="connsiteX78-157" y="connsiteY78-158"/>
                </a:cxn>
                <a:cxn ang="0">
                  <a:pos x="connsiteX79-159" y="connsiteY79-160"/>
                </a:cxn>
              </a:cxnLst>
              <a:rect l="l" t="t" r="r" b="b"/>
              <a:pathLst>
                <a:path w="2591315" h="1724592">
                  <a:moveTo>
                    <a:pt x="0" y="0"/>
                  </a:moveTo>
                  <a:lnTo>
                    <a:pt x="93448" y="0"/>
                  </a:lnTo>
                  <a:lnTo>
                    <a:pt x="93448" y="36135"/>
                  </a:lnTo>
                  <a:lnTo>
                    <a:pt x="108505" y="36135"/>
                  </a:lnTo>
                  <a:lnTo>
                    <a:pt x="108505" y="72271"/>
                  </a:lnTo>
                  <a:lnTo>
                    <a:pt x="138618" y="72271"/>
                  </a:lnTo>
                  <a:lnTo>
                    <a:pt x="138618" y="105270"/>
                  </a:lnTo>
                  <a:lnTo>
                    <a:pt x="144640" y="105270"/>
                  </a:lnTo>
                  <a:lnTo>
                    <a:pt x="144640" y="141405"/>
                  </a:lnTo>
                  <a:lnTo>
                    <a:pt x="156686" y="141405"/>
                  </a:lnTo>
                  <a:lnTo>
                    <a:pt x="156686" y="177541"/>
                  </a:lnTo>
                  <a:lnTo>
                    <a:pt x="307125" y="177541"/>
                  </a:lnTo>
                  <a:lnTo>
                    <a:pt x="307125" y="213676"/>
                  </a:lnTo>
                  <a:lnTo>
                    <a:pt x="316159" y="213676"/>
                  </a:lnTo>
                  <a:lnTo>
                    <a:pt x="316159" y="249812"/>
                  </a:lnTo>
                  <a:lnTo>
                    <a:pt x="322181" y="249812"/>
                  </a:lnTo>
                  <a:lnTo>
                    <a:pt x="322181" y="285947"/>
                  </a:lnTo>
                  <a:lnTo>
                    <a:pt x="346271" y="285947"/>
                  </a:lnTo>
                  <a:lnTo>
                    <a:pt x="346271" y="325094"/>
                  </a:lnTo>
                  <a:lnTo>
                    <a:pt x="406372" y="325094"/>
                  </a:lnTo>
                  <a:lnTo>
                    <a:pt x="406372" y="361104"/>
                  </a:lnTo>
                  <a:lnTo>
                    <a:pt x="421428" y="361104"/>
                  </a:lnTo>
                  <a:lnTo>
                    <a:pt x="421428" y="400251"/>
                  </a:lnTo>
                  <a:lnTo>
                    <a:pt x="466598" y="400251"/>
                  </a:lnTo>
                  <a:lnTo>
                    <a:pt x="466598" y="439398"/>
                  </a:lnTo>
                  <a:lnTo>
                    <a:pt x="475632" y="439398"/>
                  </a:lnTo>
                  <a:lnTo>
                    <a:pt x="475632" y="478544"/>
                  </a:lnTo>
                  <a:lnTo>
                    <a:pt x="493699" y="478544"/>
                  </a:lnTo>
                  <a:lnTo>
                    <a:pt x="493699" y="517691"/>
                  </a:lnTo>
                  <a:lnTo>
                    <a:pt x="626071" y="517691"/>
                  </a:lnTo>
                  <a:lnTo>
                    <a:pt x="626071" y="556838"/>
                  </a:lnTo>
                  <a:lnTo>
                    <a:pt x="641127" y="556838"/>
                  </a:lnTo>
                  <a:lnTo>
                    <a:pt x="641127" y="598996"/>
                  </a:lnTo>
                  <a:lnTo>
                    <a:pt x="644138" y="598996"/>
                  </a:lnTo>
                  <a:lnTo>
                    <a:pt x="644138" y="641029"/>
                  </a:lnTo>
                  <a:lnTo>
                    <a:pt x="662206" y="641029"/>
                  </a:lnTo>
                  <a:lnTo>
                    <a:pt x="662206" y="680175"/>
                  </a:lnTo>
                  <a:lnTo>
                    <a:pt x="719421" y="680175"/>
                  </a:lnTo>
                  <a:lnTo>
                    <a:pt x="719421" y="722334"/>
                  </a:lnTo>
                  <a:lnTo>
                    <a:pt x="761579" y="722334"/>
                  </a:lnTo>
                  <a:lnTo>
                    <a:pt x="761579" y="761480"/>
                  </a:lnTo>
                  <a:lnTo>
                    <a:pt x="782532" y="761480"/>
                  </a:lnTo>
                  <a:lnTo>
                    <a:pt x="782532" y="800627"/>
                  </a:lnTo>
                  <a:lnTo>
                    <a:pt x="785544" y="800627"/>
                  </a:lnTo>
                  <a:lnTo>
                    <a:pt x="785544" y="884818"/>
                  </a:lnTo>
                  <a:lnTo>
                    <a:pt x="915029" y="884818"/>
                  </a:lnTo>
                  <a:lnTo>
                    <a:pt x="915029" y="923965"/>
                  </a:lnTo>
                  <a:lnTo>
                    <a:pt x="942131" y="923965"/>
                  </a:lnTo>
                  <a:lnTo>
                    <a:pt x="942131" y="963111"/>
                  </a:lnTo>
                  <a:lnTo>
                    <a:pt x="954176" y="963111"/>
                  </a:lnTo>
                  <a:lnTo>
                    <a:pt x="954176" y="1005269"/>
                  </a:lnTo>
                  <a:lnTo>
                    <a:pt x="972244" y="1005269"/>
                  </a:lnTo>
                  <a:lnTo>
                    <a:pt x="972244" y="1047428"/>
                  </a:lnTo>
                  <a:lnTo>
                    <a:pt x="1008254" y="1047428"/>
                  </a:lnTo>
                  <a:lnTo>
                    <a:pt x="1008254" y="1086574"/>
                  </a:lnTo>
                  <a:lnTo>
                    <a:pt x="1077513" y="1086574"/>
                  </a:lnTo>
                  <a:lnTo>
                    <a:pt x="1077513" y="1125596"/>
                  </a:lnTo>
                  <a:lnTo>
                    <a:pt x="1098593" y="1125596"/>
                  </a:lnTo>
                  <a:lnTo>
                    <a:pt x="1098593" y="1167754"/>
                  </a:lnTo>
                  <a:lnTo>
                    <a:pt x="1125694" y="1167754"/>
                  </a:lnTo>
                  <a:lnTo>
                    <a:pt x="1125694" y="1209912"/>
                  </a:lnTo>
                  <a:lnTo>
                    <a:pt x="1233975" y="1209912"/>
                  </a:lnTo>
                  <a:lnTo>
                    <a:pt x="1233975" y="1252070"/>
                  </a:lnTo>
                  <a:lnTo>
                    <a:pt x="1396459" y="1252070"/>
                  </a:lnTo>
                  <a:lnTo>
                    <a:pt x="1396459" y="1294228"/>
                  </a:lnTo>
                  <a:lnTo>
                    <a:pt x="1489809" y="1294228"/>
                  </a:lnTo>
                  <a:lnTo>
                    <a:pt x="1489809" y="1339397"/>
                  </a:lnTo>
                  <a:lnTo>
                    <a:pt x="1616158" y="1339397"/>
                  </a:lnTo>
                  <a:lnTo>
                    <a:pt x="1616158" y="1381430"/>
                  </a:lnTo>
                  <a:lnTo>
                    <a:pt x="1661328" y="1381430"/>
                  </a:lnTo>
                  <a:lnTo>
                    <a:pt x="1661328" y="1438645"/>
                  </a:lnTo>
                  <a:lnTo>
                    <a:pt x="1868981" y="1438645"/>
                  </a:lnTo>
                  <a:lnTo>
                    <a:pt x="1868981" y="1495859"/>
                  </a:lnTo>
                  <a:lnTo>
                    <a:pt x="1881026" y="1495859"/>
                  </a:lnTo>
                  <a:lnTo>
                    <a:pt x="1881026" y="1559096"/>
                  </a:lnTo>
                  <a:lnTo>
                    <a:pt x="2016409" y="1559096"/>
                  </a:lnTo>
                  <a:lnTo>
                    <a:pt x="2016409" y="1643287"/>
                  </a:lnTo>
                  <a:lnTo>
                    <a:pt x="2106748" y="1643287"/>
                  </a:lnTo>
                  <a:lnTo>
                    <a:pt x="2106748" y="1724592"/>
                  </a:lnTo>
                  <a:lnTo>
                    <a:pt x="2591315" y="1724592"/>
                  </a:lnTo>
                </a:path>
              </a:pathLst>
            </a:custGeom>
            <a:noFill/>
            <a:ln w="28575" cap="flat">
              <a:solidFill>
                <a:schemeClr val="accent1"/>
              </a:solidFill>
              <a:prstDash val="solid"/>
              <a:miter/>
            </a:ln>
          </p:spPr>
          <p:txBody>
            <a:bodyPr rtlCol="0" anchor="ctr"/>
            <a:lstStyle/>
            <a:p>
              <a:endParaRPr lang="zh-CN" altLang="en-US"/>
            </a:p>
          </p:txBody>
        </p:sp>
        <p:sp>
          <p:nvSpPr>
            <p:cNvPr id="31" name="任意多边形: 形状 230"/>
            <p:cNvSpPr/>
            <p:nvPr/>
          </p:nvSpPr>
          <p:spPr>
            <a:xfrm>
              <a:off x="1841894" y="1911324"/>
              <a:ext cx="2282867" cy="2669877"/>
            </a:xfrm>
            <a:custGeom>
              <a:avLst/>
              <a:gdLst>
                <a:gd name="connsiteX0" fmla="*/ 0 w 2276159"/>
                <a:gd name="connsiteY0" fmla="*/ 0 h 2658719"/>
                <a:gd name="connsiteX1" fmla="*/ 178544 w 2276159"/>
                <a:gd name="connsiteY1" fmla="*/ 0 h 2658719"/>
                <a:gd name="connsiteX2" fmla="*/ 178544 w 2276159"/>
                <a:gd name="connsiteY2" fmla="*/ 123463 h 2658719"/>
                <a:gd name="connsiteX3" fmla="*/ 199624 w 2276159"/>
                <a:gd name="connsiteY3" fmla="*/ 123463 h 2658719"/>
                <a:gd name="connsiteX4" fmla="*/ 199624 w 2276159"/>
                <a:gd name="connsiteY4" fmla="*/ 186575 h 2658719"/>
                <a:gd name="connsiteX5" fmla="*/ 286951 w 2276159"/>
                <a:gd name="connsiteY5" fmla="*/ 186575 h 2658719"/>
                <a:gd name="connsiteX6" fmla="*/ 286951 w 2276159"/>
                <a:gd name="connsiteY6" fmla="*/ 246800 h 2658719"/>
                <a:gd name="connsiteX7" fmla="*/ 344040 w 2276159"/>
                <a:gd name="connsiteY7" fmla="*/ 246800 h 2658719"/>
                <a:gd name="connsiteX8" fmla="*/ 344040 w 2276159"/>
                <a:gd name="connsiteY8" fmla="*/ 373275 h 2658719"/>
                <a:gd name="connsiteX9" fmla="*/ 356085 w 2276159"/>
                <a:gd name="connsiteY9" fmla="*/ 373275 h 2658719"/>
                <a:gd name="connsiteX10" fmla="*/ 356085 w 2276159"/>
                <a:gd name="connsiteY10" fmla="*/ 436386 h 2658719"/>
                <a:gd name="connsiteX11" fmla="*/ 365119 w 2276159"/>
                <a:gd name="connsiteY11" fmla="*/ 436386 h 2658719"/>
                <a:gd name="connsiteX12" fmla="*/ 365119 w 2276159"/>
                <a:gd name="connsiteY12" fmla="*/ 496612 h 2658719"/>
                <a:gd name="connsiteX13" fmla="*/ 443413 w 2276159"/>
                <a:gd name="connsiteY13" fmla="*/ 496612 h 2658719"/>
                <a:gd name="connsiteX14" fmla="*/ 443413 w 2276159"/>
                <a:gd name="connsiteY14" fmla="*/ 559849 h 2658719"/>
                <a:gd name="connsiteX15" fmla="*/ 482559 w 2276159"/>
                <a:gd name="connsiteY15" fmla="*/ 559849 h 2658719"/>
                <a:gd name="connsiteX16" fmla="*/ 482559 w 2276159"/>
                <a:gd name="connsiteY16" fmla="*/ 623086 h 2658719"/>
                <a:gd name="connsiteX17" fmla="*/ 491593 w 2276159"/>
                <a:gd name="connsiteY17" fmla="*/ 623086 h 2658719"/>
                <a:gd name="connsiteX18" fmla="*/ 491593 w 2276159"/>
                <a:gd name="connsiteY18" fmla="*/ 686198 h 2658719"/>
                <a:gd name="connsiteX19" fmla="*/ 494605 w 2276159"/>
                <a:gd name="connsiteY19" fmla="*/ 686198 h 2658719"/>
                <a:gd name="connsiteX20" fmla="*/ 494605 w 2276159"/>
                <a:gd name="connsiteY20" fmla="*/ 749435 h 2658719"/>
                <a:gd name="connsiteX21" fmla="*/ 497616 w 2276159"/>
                <a:gd name="connsiteY21" fmla="*/ 749435 h 2658719"/>
                <a:gd name="connsiteX22" fmla="*/ 497616 w 2276159"/>
                <a:gd name="connsiteY22" fmla="*/ 812672 h 2658719"/>
                <a:gd name="connsiteX23" fmla="*/ 503639 w 2276159"/>
                <a:gd name="connsiteY23" fmla="*/ 812672 h 2658719"/>
                <a:gd name="connsiteX24" fmla="*/ 503639 w 2276159"/>
                <a:gd name="connsiteY24" fmla="*/ 872898 h 2658719"/>
                <a:gd name="connsiteX25" fmla="*/ 518695 w 2276159"/>
                <a:gd name="connsiteY25" fmla="*/ 872898 h 2658719"/>
                <a:gd name="connsiteX26" fmla="*/ 518695 w 2276159"/>
                <a:gd name="connsiteY26" fmla="*/ 999247 h 2658719"/>
                <a:gd name="connsiteX27" fmla="*/ 614931 w 2276159"/>
                <a:gd name="connsiteY27" fmla="*/ 999247 h 2658719"/>
                <a:gd name="connsiteX28" fmla="*/ 614931 w 2276159"/>
                <a:gd name="connsiteY28" fmla="*/ 1062484 h 2658719"/>
                <a:gd name="connsiteX29" fmla="*/ 632999 w 2276159"/>
                <a:gd name="connsiteY29" fmla="*/ 1062484 h 2658719"/>
                <a:gd name="connsiteX30" fmla="*/ 632999 w 2276159"/>
                <a:gd name="connsiteY30" fmla="*/ 1125721 h 2658719"/>
                <a:gd name="connsiteX31" fmla="*/ 639021 w 2276159"/>
                <a:gd name="connsiteY31" fmla="*/ 1125721 h 2658719"/>
                <a:gd name="connsiteX32" fmla="*/ 639021 w 2276159"/>
                <a:gd name="connsiteY32" fmla="*/ 1188833 h 2658719"/>
                <a:gd name="connsiteX33" fmla="*/ 642032 w 2276159"/>
                <a:gd name="connsiteY33" fmla="*/ 1188833 h 2658719"/>
                <a:gd name="connsiteX34" fmla="*/ 642032 w 2276159"/>
                <a:gd name="connsiteY34" fmla="*/ 1252070 h 2658719"/>
                <a:gd name="connsiteX35" fmla="*/ 648055 w 2276159"/>
                <a:gd name="connsiteY35" fmla="*/ 1252070 h 2658719"/>
                <a:gd name="connsiteX36" fmla="*/ 648055 w 2276159"/>
                <a:gd name="connsiteY36" fmla="*/ 1378544 h 2658719"/>
                <a:gd name="connsiteX37" fmla="*/ 654078 w 2276159"/>
                <a:gd name="connsiteY37" fmla="*/ 1378544 h 2658719"/>
                <a:gd name="connsiteX38" fmla="*/ 654078 w 2276159"/>
                <a:gd name="connsiteY38" fmla="*/ 1438645 h 2658719"/>
                <a:gd name="connsiteX39" fmla="*/ 660100 w 2276159"/>
                <a:gd name="connsiteY39" fmla="*/ 1438645 h 2658719"/>
                <a:gd name="connsiteX40" fmla="*/ 660100 w 2276159"/>
                <a:gd name="connsiteY40" fmla="*/ 1628356 h 2658719"/>
                <a:gd name="connsiteX41" fmla="*/ 672145 w 2276159"/>
                <a:gd name="connsiteY41" fmla="*/ 1628356 h 2658719"/>
                <a:gd name="connsiteX42" fmla="*/ 672145 w 2276159"/>
                <a:gd name="connsiteY42" fmla="*/ 1691467 h 2658719"/>
                <a:gd name="connsiteX43" fmla="*/ 687202 w 2276159"/>
                <a:gd name="connsiteY43" fmla="*/ 1691467 h 2658719"/>
                <a:gd name="connsiteX44" fmla="*/ 687202 w 2276159"/>
                <a:gd name="connsiteY44" fmla="*/ 1757716 h 2658719"/>
                <a:gd name="connsiteX45" fmla="*/ 813551 w 2276159"/>
                <a:gd name="connsiteY45" fmla="*/ 1757716 h 2658719"/>
                <a:gd name="connsiteX46" fmla="*/ 813551 w 2276159"/>
                <a:gd name="connsiteY46" fmla="*/ 1823964 h 2658719"/>
                <a:gd name="connsiteX47" fmla="*/ 843664 w 2276159"/>
                <a:gd name="connsiteY47" fmla="*/ 1823964 h 2658719"/>
                <a:gd name="connsiteX48" fmla="*/ 843664 w 2276159"/>
                <a:gd name="connsiteY48" fmla="*/ 1893224 h 2658719"/>
                <a:gd name="connsiteX49" fmla="*/ 967001 w 2276159"/>
                <a:gd name="connsiteY49" fmla="*/ 1893224 h 2658719"/>
                <a:gd name="connsiteX50" fmla="*/ 967001 w 2276159"/>
                <a:gd name="connsiteY50" fmla="*/ 1959347 h 2658719"/>
                <a:gd name="connsiteX51" fmla="*/ 997114 w 2276159"/>
                <a:gd name="connsiteY51" fmla="*/ 1959347 h 2658719"/>
                <a:gd name="connsiteX52" fmla="*/ 997114 w 2276159"/>
                <a:gd name="connsiteY52" fmla="*/ 2025595 h 2658719"/>
                <a:gd name="connsiteX53" fmla="*/ 1114554 w 2276159"/>
                <a:gd name="connsiteY53" fmla="*/ 2025595 h 2658719"/>
                <a:gd name="connsiteX54" fmla="*/ 1114554 w 2276159"/>
                <a:gd name="connsiteY54" fmla="*/ 2094855 h 2658719"/>
                <a:gd name="connsiteX55" fmla="*/ 1126600 w 2276159"/>
                <a:gd name="connsiteY55" fmla="*/ 2094855 h 2658719"/>
                <a:gd name="connsiteX56" fmla="*/ 1126600 w 2276159"/>
                <a:gd name="connsiteY56" fmla="*/ 2160978 h 2658719"/>
                <a:gd name="connsiteX57" fmla="*/ 1277039 w 2276159"/>
                <a:gd name="connsiteY57" fmla="*/ 2160978 h 2658719"/>
                <a:gd name="connsiteX58" fmla="*/ 1277039 w 2276159"/>
                <a:gd name="connsiteY58" fmla="*/ 2227226 h 2658719"/>
                <a:gd name="connsiteX59" fmla="*/ 1442534 w 2276159"/>
                <a:gd name="connsiteY59" fmla="*/ 2227226 h 2658719"/>
                <a:gd name="connsiteX60" fmla="*/ 1442534 w 2276159"/>
                <a:gd name="connsiteY60" fmla="*/ 2296486 h 2658719"/>
                <a:gd name="connsiteX61" fmla="*/ 1662233 w 2276159"/>
                <a:gd name="connsiteY61" fmla="*/ 2296486 h 2658719"/>
                <a:gd name="connsiteX62" fmla="*/ 1662233 w 2276159"/>
                <a:gd name="connsiteY62" fmla="*/ 2362735 h 2658719"/>
                <a:gd name="connsiteX63" fmla="*/ 1890966 w 2276159"/>
                <a:gd name="connsiteY63" fmla="*/ 2362735 h 2658719"/>
                <a:gd name="connsiteX64" fmla="*/ 1890966 w 2276159"/>
                <a:gd name="connsiteY64" fmla="*/ 2498117 h 2658719"/>
                <a:gd name="connsiteX65" fmla="*/ 2276160 w 2276159"/>
                <a:gd name="connsiteY65" fmla="*/ 2498117 h 2658719"/>
                <a:gd name="connsiteX66" fmla="*/ 2276160 w 2276159"/>
                <a:gd name="connsiteY66" fmla="*/ 2658719 h 2658719"/>
                <a:gd name="connsiteX0-1" fmla="*/ 0 w 2257326"/>
                <a:gd name="connsiteY0-2" fmla="*/ 0 h 2658719"/>
                <a:gd name="connsiteX1-3" fmla="*/ 159710 w 2257326"/>
                <a:gd name="connsiteY1-4" fmla="*/ 0 h 2658719"/>
                <a:gd name="connsiteX2-5" fmla="*/ 159710 w 2257326"/>
                <a:gd name="connsiteY2-6" fmla="*/ 123463 h 2658719"/>
                <a:gd name="connsiteX3-7" fmla="*/ 180790 w 2257326"/>
                <a:gd name="connsiteY3-8" fmla="*/ 123463 h 2658719"/>
                <a:gd name="connsiteX4-9" fmla="*/ 180790 w 2257326"/>
                <a:gd name="connsiteY4-10" fmla="*/ 186575 h 2658719"/>
                <a:gd name="connsiteX5-11" fmla="*/ 268117 w 2257326"/>
                <a:gd name="connsiteY5-12" fmla="*/ 186575 h 2658719"/>
                <a:gd name="connsiteX6-13" fmla="*/ 268117 w 2257326"/>
                <a:gd name="connsiteY6-14" fmla="*/ 246800 h 2658719"/>
                <a:gd name="connsiteX7-15" fmla="*/ 325206 w 2257326"/>
                <a:gd name="connsiteY7-16" fmla="*/ 246800 h 2658719"/>
                <a:gd name="connsiteX8-17" fmla="*/ 325206 w 2257326"/>
                <a:gd name="connsiteY8-18" fmla="*/ 373275 h 2658719"/>
                <a:gd name="connsiteX9-19" fmla="*/ 337251 w 2257326"/>
                <a:gd name="connsiteY9-20" fmla="*/ 373275 h 2658719"/>
                <a:gd name="connsiteX10-21" fmla="*/ 337251 w 2257326"/>
                <a:gd name="connsiteY10-22" fmla="*/ 436386 h 2658719"/>
                <a:gd name="connsiteX11-23" fmla="*/ 346285 w 2257326"/>
                <a:gd name="connsiteY11-24" fmla="*/ 436386 h 2658719"/>
                <a:gd name="connsiteX12-25" fmla="*/ 346285 w 2257326"/>
                <a:gd name="connsiteY12-26" fmla="*/ 496612 h 2658719"/>
                <a:gd name="connsiteX13-27" fmla="*/ 424579 w 2257326"/>
                <a:gd name="connsiteY13-28" fmla="*/ 496612 h 2658719"/>
                <a:gd name="connsiteX14-29" fmla="*/ 424579 w 2257326"/>
                <a:gd name="connsiteY14-30" fmla="*/ 559849 h 2658719"/>
                <a:gd name="connsiteX15-31" fmla="*/ 463725 w 2257326"/>
                <a:gd name="connsiteY15-32" fmla="*/ 559849 h 2658719"/>
                <a:gd name="connsiteX16-33" fmla="*/ 463725 w 2257326"/>
                <a:gd name="connsiteY16-34" fmla="*/ 623086 h 2658719"/>
                <a:gd name="connsiteX17-35" fmla="*/ 472759 w 2257326"/>
                <a:gd name="connsiteY17-36" fmla="*/ 623086 h 2658719"/>
                <a:gd name="connsiteX18-37" fmla="*/ 472759 w 2257326"/>
                <a:gd name="connsiteY18-38" fmla="*/ 686198 h 2658719"/>
                <a:gd name="connsiteX19-39" fmla="*/ 475771 w 2257326"/>
                <a:gd name="connsiteY19-40" fmla="*/ 686198 h 2658719"/>
                <a:gd name="connsiteX20-41" fmla="*/ 475771 w 2257326"/>
                <a:gd name="connsiteY20-42" fmla="*/ 749435 h 2658719"/>
                <a:gd name="connsiteX21-43" fmla="*/ 478782 w 2257326"/>
                <a:gd name="connsiteY21-44" fmla="*/ 749435 h 2658719"/>
                <a:gd name="connsiteX22-45" fmla="*/ 478782 w 2257326"/>
                <a:gd name="connsiteY22-46" fmla="*/ 812672 h 2658719"/>
                <a:gd name="connsiteX23-47" fmla="*/ 484805 w 2257326"/>
                <a:gd name="connsiteY23-48" fmla="*/ 812672 h 2658719"/>
                <a:gd name="connsiteX24-49" fmla="*/ 484805 w 2257326"/>
                <a:gd name="connsiteY24-50" fmla="*/ 872898 h 2658719"/>
                <a:gd name="connsiteX25-51" fmla="*/ 499861 w 2257326"/>
                <a:gd name="connsiteY25-52" fmla="*/ 872898 h 2658719"/>
                <a:gd name="connsiteX26-53" fmla="*/ 499861 w 2257326"/>
                <a:gd name="connsiteY26-54" fmla="*/ 999247 h 2658719"/>
                <a:gd name="connsiteX27-55" fmla="*/ 596097 w 2257326"/>
                <a:gd name="connsiteY27-56" fmla="*/ 999247 h 2658719"/>
                <a:gd name="connsiteX28-57" fmla="*/ 596097 w 2257326"/>
                <a:gd name="connsiteY28-58" fmla="*/ 1062484 h 2658719"/>
                <a:gd name="connsiteX29-59" fmla="*/ 614165 w 2257326"/>
                <a:gd name="connsiteY29-60" fmla="*/ 1062484 h 2658719"/>
                <a:gd name="connsiteX30-61" fmla="*/ 614165 w 2257326"/>
                <a:gd name="connsiteY30-62" fmla="*/ 1125721 h 2658719"/>
                <a:gd name="connsiteX31-63" fmla="*/ 620187 w 2257326"/>
                <a:gd name="connsiteY31-64" fmla="*/ 1125721 h 2658719"/>
                <a:gd name="connsiteX32-65" fmla="*/ 620187 w 2257326"/>
                <a:gd name="connsiteY32-66" fmla="*/ 1188833 h 2658719"/>
                <a:gd name="connsiteX33-67" fmla="*/ 623198 w 2257326"/>
                <a:gd name="connsiteY33-68" fmla="*/ 1188833 h 2658719"/>
                <a:gd name="connsiteX34-69" fmla="*/ 623198 w 2257326"/>
                <a:gd name="connsiteY34-70" fmla="*/ 1252070 h 2658719"/>
                <a:gd name="connsiteX35-71" fmla="*/ 629221 w 2257326"/>
                <a:gd name="connsiteY35-72" fmla="*/ 1252070 h 2658719"/>
                <a:gd name="connsiteX36-73" fmla="*/ 629221 w 2257326"/>
                <a:gd name="connsiteY36-74" fmla="*/ 1378544 h 2658719"/>
                <a:gd name="connsiteX37-75" fmla="*/ 635244 w 2257326"/>
                <a:gd name="connsiteY37-76" fmla="*/ 1378544 h 2658719"/>
                <a:gd name="connsiteX38-77" fmla="*/ 635244 w 2257326"/>
                <a:gd name="connsiteY38-78" fmla="*/ 1438645 h 2658719"/>
                <a:gd name="connsiteX39-79" fmla="*/ 641266 w 2257326"/>
                <a:gd name="connsiteY39-80" fmla="*/ 1438645 h 2658719"/>
                <a:gd name="connsiteX40-81" fmla="*/ 641266 w 2257326"/>
                <a:gd name="connsiteY40-82" fmla="*/ 1628356 h 2658719"/>
                <a:gd name="connsiteX41-83" fmla="*/ 653311 w 2257326"/>
                <a:gd name="connsiteY41-84" fmla="*/ 1628356 h 2658719"/>
                <a:gd name="connsiteX42-85" fmla="*/ 653311 w 2257326"/>
                <a:gd name="connsiteY42-86" fmla="*/ 1691467 h 2658719"/>
                <a:gd name="connsiteX43-87" fmla="*/ 668368 w 2257326"/>
                <a:gd name="connsiteY43-88" fmla="*/ 1691467 h 2658719"/>
                <a:gd name="connsiteX44-89" fmla="*/ 668368 w 2257326"/>
                <a:gd name="connsiteY44-90" fmla="*/ 1757716 h 2658719"/>
                <a:gd name="connsiteX45-91" fmla="*/ 794717 w 2257326"/>
                <a:gd name="connsiteY45-92" fmla="*/ 1757716 h 2658719"/>
                <a:gd name="connsiteX46-93" fmla="*/ 794717 w 2257326"/>
                <a:gd name="connsiteY46-94" fmla="*/ 1823964 h 2658719"/>
                <a:gd name="connsiteX47-95" fmla="*/ 824830 w 2257326"/>
                <a:gd name="connsiteY47-96" fmla="*/ 1823964 h 2658719"/>
                <a:gd name="connsiteX48-97" fmla="*/ 824830 w 2257326"/>
                <a:gd name="connsiteY48-98" fmla="*/ 1893224 h 2658719"/>
                <a:gd name="connsiteX49-99" fmla="*/ 948167 w 2257326"/>
                <a:gd name="connsiteY49-100" fmla="*/ 1893224 h 2658719"/>
                <a:gd name="connsiteX50-101" fmla="*/ 948167 w 2257326"/>
                <a:gd name="connsiteY50-102" fmla="*/ 1959347 h 2658719"/>
                <a:gd name="connsiteX51-103" fmla="*/ 978280 w 2257326"/>
                <a:gd name="connsiteY51-104" fmla="*/ 1959347 h 2658719"/>
                <a:gd name="connsiteX52-105" fmla="*/ 978280 w 2257326"/>
                <a:gd name="connsiteY52-106" fmla="*/ 2025595 h 2658719"/>
                <a:gd name="connsiteX53-107" fmla="*/ 1095720 w 2257326"/>
                <a:gd name="connsiteY53-108" fmla="*/ 2025595 h 2658719"/>
                <a:gd name="connsiteX54-109" fmla="*/ 1095720 w 2257326"/>
                <a:gd name="connsiteY54-110" fmla="*/ 2094855 h 2658719"/>
                <a:gd name="connsiteX55-111" fmla="*/ 1107766 w 2257326"/>
                <a:gd name="connsiteY55-112" fmla="*/ 2094855 h 2658719"/>
                <a:gd name="connsiteX56-113" fmla="*/ 1107766 w 2257326"/>
                <a:gd name="connsiteY56-114" fmla="*/ 2160978 h 2658719"/>
                <a:gd name="connsiteX57-115" fmla="*/ 1258205 w 2257326"/>
                <a:gd name="connsiteY57-116" fmla="*/ 2160978 h 2658719"/>
                <a:gd name="connsiteX58-117" fmla="*/ 1258205 w 2257326"/>
                <a:gd name="connsiteY58-118" fmla="*/ 2227226 h 2658719"/>
                <a:gd name="connsiteX59-119" fmla="*/ 1423700 w 2257326"/>
                <a:gd name="connsiteY59-120" fmla="*/ 2227226 h 2658719"/>
                <a:gd name="connsiteX60-121" fmla="*/ 1423700 w 2257326"/>
                <a:gd name="connsiteY60-122" fmla="*/ 2296486 h 2658719"/>
                <a:gd name="connsiteX61-123" fmla="*/ 1643399 w 2257326"/>
                <a:gd name="connsiteY61-124" fmla="*/ 2296486 h 2658719"/>
                <a:gd name="connsiteX62-125" fmla="*/ 1643399 w 2257326"/>
                <a:gd name="connsiteY62-126" fmla="*/ 2362735 h 2658719"/>
                <a:gd name="connsiteX63-127" fmla="*/ 1872132 w 2257326"/>
                <a:gd name="connsiteY63-128" fmla="*/ 2362735 h 2658719"/>
                <a:gd name="connsiteX64-129" fmla="*/ 1872132 w 2257326"/>
                <a:gd name="connsiteY64-130" fmla="*/ 2498117 h 2658719"/>
                <a:gd name="connsiteX65-131" fmla="*/ 2257326 w 2257326"/>
                <a:gd name="connsiteY65-132" fmla="*/ 2498117 h 2658719"/>
                <a:gd name="connsiteX66-133" fmla="*/ 2257326 w 2257326"/>
                <a:gd name="connsiteY66-134" fmla="*/ 2658719 h 2658719"/>
                <a:gd name="connsiteX0-135" fmla="*/ 0 w 2257326"/>
                <a:gd name="connsiteY0-136" fmla="*/ 0 h 2632888"/>
                <a:gd name="connsiteX1-137" fmla="*/ 159710 w 2257326"/>
                <a:gd name="connsiteY1-138" fmla="*/ 0 h 2632888"/>
                <a:gd name="connsiteX2-139" fmla="*/ 159710 w 2257326"/>
                <a:gd name="connsiteY2-140" fmla="*/ 123463 h 2632888"/>
                <a:gd name="connsiteX3-141" fmla="*/ 180790 w 2257326"/>
                <a:gd name="connsiteY3-142" fmla="*/ 123463 h 2632888"/>
                <a:gd name="connsiteX4-143" fmla="*/ 180790 w 2257326"/>
                <a:gd name="connsiteY4-144" fmla="*/ 186575 h 2632888"/>
                <a:gd name="connsiteX5-145" fmla="*/ 268117 w 2257326"/>
                <a:gd name="connsiteY5-146" fmla="*/ 186575 h 2632888"/>
                <a:gd name="connsiteX6-147" fmla="*/ 268117 w 2257326"/>
                <a:gd name="connsiteY6-148" fmla="*/ 246800 h 2632888"/>
                <a:gd name="connsiteX7-149" fmla="*/ 325206 w 2257326"/>
                <a:gd name="connsiteY7-150" fmla="*/ 246800 h 2632888"/>
                <a:gd name="connsiteX8-151" fmla="*/ 325206 w 2257326"/>
                <a:gd name="connsiteY8-152" fmla="*/ 373275 h 2632888"/>
                <a:gd name="connsiteX9-153" fmla="*/ 337251 w 2257326"/>
                <a:gd name="connsiteY9-154" fmla="*/ 373275 h 2632888"/>
                <a:gd name="connsiteX10-155" fmla="*/ 337251 w 2257326"/>
                <a:gd name="connsiteY10-156" fmla="*/ 436386 h 2632888"/>
                <a:gd name="connsiteX11-157" fmla="*/ 346285 w 2257326"/>
                <a:gd name="connsiteY11-158" fmla="*/ 436386 h 2632888"/>
                <a:gd name="connsiteX12-159" fmla="*/ 346285 w 2257326"/>
                <a:gd name="connsiteY12-160" fmla="*/ 496612 h 2632888"/>
                <a:gd name="connsiteX13-161" fmla="*/ 424579 w 2257326"/>
                <a:gd name="connsiteY13-162" fmla="*/ 496612 h 2632888"/>
                <a:gd name="connsiteX14-163" fmla="*/ 424579 w 2257326"/>
                <a:gd name="connsiteY14-164" fmla="*/ 559849 h 2632888"/>
                <a:gd name="connsiteX15-165" fmla="*/ 463725 w 2257326"/>
                <a:gd name="connsiteY15-166" fmla="*/ 559849 h 2632888"/>
                <a:gd name="connsiteX16-167" fmla="*/ 463725 w 2257326"/>
                <a:gd name="connsiteY16-168" fmla="*/ 623086 h 2632888"/>
                <a:gd name="connsiteX17-169" fmla="*/ 472759 w 2257326"/>
                <a:gd name="connsiteY17-170" fmla="*/ 623086 h 2632888"/>
                <a:gd name="connsiteX18-171" fmla="*/ 472759 w 2257326"/>
                <a:gd name="connsiteY18-172" fmla="*/ 686198 h 2632888"/>
                <a:gd name="connsiteX19-173" fmla="*/ 475771 w 2257326"/>
                <a:gd name="connsiteY19-174" fmla="*/ 686198 h 2632888"/>
                <a:gd name="connsiteX20-175" fmla="*/ 475771 w 2257326"/>
                <a:gd name="connsiteY20-176" fmla="*/ 749435 h 2632888"/>
                <a:gd name="connsiteX21-177" fmla="*/ 478782 w 2257326"/>
                <a:gd name="connsiteY21-178" fmla="*/ 749435 h 2632888"/>
                <a:gd name="connsiteX22-179" fmla="*/ 478782 w 2257326"/>
                <a:gd name="connsiteY22-180" fmla="*/ 812672 h 2632888"/>
                <a:gd name="connsiteX23-181" fmla="*/ 484805 w 2257326"/>
                <a:gd name="connsiteY23-182" fmla="*/ 812672 h 2632888"/>
                <a:gd name="connsiteX24-183" fmla="*/ 484805 w 2257326"/>
                <a:gd name="connsiteY24-184" fmla="*/ 872898 h 2632888"/>
                <a:gd name="connsiteX25-185" fmla="*/ 499861 w 2257326"/>
                <a:gd name="connsiteY25-186" fmla="*/ 872898 h 2632888"/>
                <a:gd name="connsiteX26-187" fmla="*/ 499861 w 2257326"/>
                <a:gd name="connsiteY26-188" fmla="*/ 999247 h 2632888"/>
                <a:gd name="connsiteX27-189" fmla="*/ 596097 w 2257326"/>
                <a:gd name="connsiteY27-190" fmla="*/ 999247 h 2632888"/>
                <a:gd name="connsiteX28-191" fmla="*/ 596097 w 2257326"/>
                <a:gd name="connsiteY28-192" fmla="*/ 1062484 h 2632888"/>
                <a:gd name="connsiteX29-193" fmla="*/ 614165 w 2257326"/>
                <a:gd name="connsiteY29-194" fmla="*/ 1062484 h 2632888"/>
                <a:gd name="connsiteX30-195" fmla="*/ 614165 w 2257326"/>
                <a:gd name="connsiteY30-196" fmla="*/ 1125721 h 2632888"/>
                <a:gd name="connsiteX31-197" fmla="*/ 620187 w 2257326"/>
                <a:gd name="connsiteY31-198" fmla="*/ 1125721 h 2632888"/>
                <a:gd name="connsiteX32-199" fmla="*/ 620187 w 2257326"/>
                <a:gd name="connsiteY32-200" fmla="*/ 1188833 h 2632888"/>
                <a:gd name="connsiteX33-201" fmla="*/ 623198 w 2257326"/>
                <a:gd name="connsiteY33-202" fmla="*/ 1188833 h 2632888"/>
                <a:gd name="connsiteX34-203" fmla="*/ 623198 w 2257326"/>
                <a:gd name="connsiteY34-204" fmla="*/ 1252070 h 2632888"/>
                <a:gd name="connsiteX35-205" fmla="*/ 629221 w 2257326"/>
                <a:gd name="connsiteY35-206" fmla="*/ 1252070 h 2632888"/>
                <a:gd name="connsiteX36-207" fmla="*/ 629221 w 2257326"/>
                <a:gd name="connsiteY36-208" fmla="*/ 1378544 h 2632888"/>
                <a:gd name="connsiteX37-209" fmla="*/ 635244 w 2257326"/>
                <a:gd name="connsiteY37-210" fmla="*/ 1378544 h 2632888"/>
                <a:gd name="connsiteX38-211" fmla="*/ 635244 w 2257326"/>
                <a:gd name="connsiteY38-212" fmla="*/ 1438645 h 2632888"/>
                <a:gd name="connsiteX39-213" fmla="*/ 641266 w 2257326"/>
                <a:gd name="connsiteY39-214" fmla="*/ 1438645 h 2632888"/>
                <a:gd name="connsiteX40-215" fmla="*/ 641266 w 2257326"/>
                <a:gd name="connsiteY40-216" fmla="*/ 1628356 h 2632888"/>
                <a:gd name="connsiteX41-217" fmla="*/ 653311 w 2257326"/>
                <a:gd name="connsiteY41-218" fmla="*/ 1628356 h 2632888"/>
                <a:gd name="connsiteX42-219" fmla="*/ 653311 w 2257326"/>
                <a:gd name="connsiteY42-220" fmla="*/ 1691467 h 2632888"/>
                <a:gd name="connsiteX43-221" fmla="*/ 668368 w 2257326"/>
                <a:gd name="connsiteY43-222" fmla="*/ 1691467 h 2632888"/>
                <a:gd name="connsiteX44-223" fmla="*/ 668368 w 2257326"/>
                <a:gd name="connsiteY44-224" fmla="*/ 1757716 h 2632888"/>
                <a:gd name="connsiteX45-225" fmla="*/ 794717 w 2257326"/>
                <a:gd name="connsiteY45-226" fmla="*/ 1757716 h 2632888"/>
                <a:gd name="connsiteX46-227" fmla="*/ 794717 w 2257326"/>
                <a:gd name="connsiteY46-228" fmla="*/ 1823964 h 2632888"/>
                <a:gd name="connsiteX47-229" fmla="*/ 824830 w 2257326"/>
                <a:gd name="connsiteY47-230" fmla="*/ 1823964 h 2632888"/>
                <a:gd name="connsiteX48-231" fmla="*/ 824830 w 2257326"/>
                <a:gd name="connsiteY48-232" fmla="*/ 1893224 h 2632888"/>
                <a:gd name="connsiteX49-233" fmla="*/ 948167 w 2257326"/>
                <a:gd name="connsiteY49-234" fmla="*/ 1893224 h 2632888"/>
                <a:gd name="connsiteX50-235" fmla="*/ 948167 w 2257326"/>
                <a:gd name="connsiteY50-236" fmla="*/ 1959347 h 2632888"/>
                <a:gd name="connsiteX51-237" fmla="*/ 978280 w 2257326"/>
                <a:gd name="connsiteY51-238" fmla="*/ 1959347 h 2632888"/>
                <a:gd name="connsiteX52-239" fmla="*/ 978280 w 2257326"/>
                <a:gd name="connsiteY52-240" fmla="*/ 2025595 h 2632888"/>
                <a:gd name="connsiteX53-241" fmla="*/ 1095720 w 2257326"/>
                <a:gd name="connsiteY53-242" fmla="*/ 2025595 h 2632888"/>
                <a:gd name="connsiteX54-243" fmla="*/ 1095720 w 2257326"/>
                <a:gd name="connsiteY54-244" fmla="*/ 2094855 h 2632888"/>
                <a:gd name="connsiteX55-245" fmla="*/ 1107766 w 2257326"/>
                <a:gd name="connsiteY55-246" fmla="*/ 2094855 h 2632888"/>
                <a:gd name="connsiteX56-247" fmla="*/ 1107766 w 2257326"/>
                <a:gd name="connsiteY56-248" fmla="*/ 2160978 h 2632888"/>
                <a:gd name="connsiteX57-249" fmla="*/ 1258205 w 2257326"/>
                <a:gd name="connsiteY57-250" fmla="*/ 2160978 h 2632888"/>
                <a:gd name="connsiteX58-251" fmla="*/ 1258205 w 2257326"/>
                <a:gd name="connsiteY58-252" fmla="*/ 2227226 h 2632888"/>
                <a:gd name="connsiteX59-253" fmla="*/ 1423700 w 2257326"/>
                <a:gd name="connsiteY59-254" fmla="*/ 2227226 h 2632888"/>
                <a:gd name="connsiteX60-255" fmla="*/ 1423700 w 2257326"/>
                <a:gd name="connsiteY60-256" fmla="*/ 2296486 h 2632888"/>
                <a:gd name="connsiteX61-257" fmla="*/ 1643399 w 2257326"/>
                <a:gd name="connsiteY61-258" fmla="*/ 2296486 h 2632888"/>
                <a:gd name="connsiteX62-259" fmla="*/ 1643399 w 2257326"/>
                <a:gd name="connsiteY62-260" fmla="*/ 2362735 h 2632888"/>
                <a:gd name="connsiteX63-261" fmla="*/ 1872132 w 2257326"/>
                <a:gd name="connsiteY63-262" fmla="*/ 2362735 h 2632888"/>
                <a:gd name="connsiteX64-263" fmla="*/ 1872132 w 2257326"/>
                <a:gd name="connsiteY64-264" fmla="*/ 2498117 h 2632888"/>
                <a:gd name="connsiteX65-265" fmla="*/ 2257326 w 2257326"/>
                <a:gd name="connsiteY65-266" fmla="*/ 2498117 h 2632888"/>
                <a:gd name="connsiteX66-267" fmla="*/ 2257326 w 2257326"/>
                <a:gd name="connsiteY66-268" fmla="*/ 2632888 h 26328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 ang="0">
                  <a:pos x="connsiteX66-133" y="connsiteY66-134"/>
                </a:cxn>
              </a:cxnLst>
              <a:rect l="l" t="t" r="r" b="b"/>
              <a:pathLst>
                <a:path w="2257326" h="2632888">
                  <a:moveTo>
                    <a:pt x="0" y="0"/>
                  </a:moveTo>
                  <a:lnTo>
                    <a:pt x="159710" y="0"/>
                  </a:lnTo>
                  <a:lnTo>
                    <a:pt x="159710" y="123463"/>
                  </a:lnTo>
                  <a:lnTo>
                    <a:pt x="180790" y="123463"/>
                  </a:lnTo>
                  <a:lnTo>
                    <a:pt x="180790" y="186575"/>
                  </a:lnTo>
                  <a:lnTo>
                    <a:pt x="268117" y="186575"/>
                  </a:lnTo>
                  <a:lnTo>
                    <a:pt x="268117" y="246800"/>
                  </a:lnTo>
                  <a:lnTo>
                    <a:pt x="325206" y="246800"/>
                  </a:lnTo>
                  <a:lnTo>
                    <a:pt x="325206" y="373275"/>
                  </a:lnTo>
                  <a:lnTo>
                    <a:pt x="337251" y="373275"/>
                  </a:lnTo>
                  <a:lnTo>
                    <a:pt x="337251" y="436386"/>
                  </a:lnTo>
                  <a:lnTo>
                    <a:pt x="346285" y="436386"/>
                  </a:lnTo>
                  <a:lnTo>
                    <a:pt x="346285" y="496612"/>
                  </a:lnTo>
                  <a:lnTo>
                    <a:pt x="424579" y="496612"/>
                  </a:lnTo>
                  <a:lnTo>
                    <a:pt x="424579" y="559849"/>
                  </a:lnTo>
                  <a:lnTo>
                    <a:pt x="463725" y="559849"/>
                  </a:lnTo>
                  <a:lnTo>
                    <a:pt x="463725" y="623086"/>
                  </a:lnTo>
                  <a:lnTo>
                    <a:pt x="472759" y="623086"/>
                  </a:lnTo>
                  <a:lnTo>
                    <a:pt x="472759" y="686198"/>
                  </a:lnTo>
                  <a:lnTo>
                    <a:pt x="475771" y="686198"/>
                  </a:lnTo>
                  <a:lnTo>
                    <a:pt x="475771" y="749435"/>
                  </a:lnTo>
                  <a:lnTo>
                    <a:pt x="478782" y="749435"/>
                  </a:lnTo>
                  <a:lnTo>
                    <a:pt x="478782" y="812672"/>
                  </a:lnTo>
                  <a:lnTo>
                    <a:pt x="484805" y="812672"/>
                  </a:lnTo>
                  <a:lnTo>
                    <a:pt x="484805" y="872898"/>
                  </a:lnTo>
                  <a:lnTo>
                    <a:pt x="499861" y="872898"/>
                  </a:lnTo>
                  <a:lnTo>
                    <a:pt x="499861" y="999247"/>
                  </a:lnTo>
                  <a:lnTo>
                    <a:pt x="596097" y="999247"/>
                  </a:lnTo>
                  <a:lnTo>
                    <a:pt x="596097" y="1062484"/>
                  </a:lnTo>
                  <a:lnTo>
                    <a:pt x="614165" y="1062484"/>
                  </a:lnTo>
                  <a:lnTo>
                    <a:pt x="614165" y="1125721"/>
                  </a:lnTo>
                  <a:lnTo>
                    <a:pt x="620187" y="1125721"/>
                  </a:lnTo>
                  <a:lnTo>
                    <a:pt x="620187" y="1188833"/>
                  </a:lnTo>
                  <a:lnTo>
                    <a:pt x="623198" y="1188833"/>
                  </a:lnTo>
                  <a:lnTo>
                    <a:pt x="623198" y="1252070"/>
                  </a:lnTo>
                  <a:lnTo>
                    <a:pt x="629221" y="1252070"/>
                  </a:lnTo>
                  <a:lnTo>
                    <a:pt x="629221" y="1378544"/>
                  </a:lnTo>
                  <a:lnTo>
                    <a:pt x="635244" y="1378544"/>
                  </a:lnTo>
                  <a:lnTo>
                    <a:pt x="635244" y="1438645"/>
                  </a:lnTo>
                  <a:lnTo>
                    <a:pt x="641266" y="1438645"/>
                  </a:lnTo>
                  <a:lnTo>
                    <a:pt x="641266" y="1628356"/>
                  </a:lnTo>
                  <a:lnTo>
                    <a:pt x="653311" y="1628356"/>
                  </a:lnTo>
                  <a:lnTo>
                    <a:pt x="653311" y="1691467"/>
                  </a:lnTo>
                  <a:lnTo>
                    <a:pt x="668368" y="1691467"/>
                  </a:lnTo>
                  <a:lnTo>
                    <a:pt x="668368" y="1757716"/>
                  </a:lnTo>
                  <a:lnTo>
                    <a:pt x="794717" y="1757716"/>
                  </a:lnTo>
                  <a:lnTo>
                    <a:pt x="794717" y="1823964"/>
                  </a:lnTo>
                  <a:lnTo>
                    <a:pt x="824830" y="1823964"/>
                  </a:lnTo>
                  <a:lnTo>
                    <a:pt x="824830" y="1893224"/>
                  </a:lnTo>
                  <a:lnTo>
                    <a:pt x="948167" y="1893224"/>
                  </a:lnTo>
                  <a:lnTo>
                    <a:pt x="948167" y="1959347"/>
                  </a:lnTo>
                  <a:lnTo>
                    <a:pt x="978280" y="1959347"/>
                  </a:lnTo>
                  <a:lnTo>
                    <a:pt x="978280" y="2025595"/>
                  </a:lnTo>
                  <a:lnTo>
                    <a:pt x="1095720" y="2025595"/>
                  </a:lnTo>
                  <a:lnTo>
                    <a:pt x="1095720" y="2094855"/>
                  </a:lnTo>
                  <a:lnTo>
                    <a:pt x="1107766" y="2094855"/>
                  </a:lnTo>
                  <a:lnTo>
                    <a:pt x="1107766" y="2160978"/>
                  </a:lnTo>
                  <a:lnTo>
                    <a:pt x="1258205" y="2160978"/>
                  </a:lnTo>
                  <a:lnTo>
                    <a:pt x="1258205" y="2227226"/>
                  </a:lnTo>
                  <a:lnTo>
                    <a:pt x="1423700" y="2227226"/>
                  </a:lnTo>
                  <a:lnTo>
                    <a:pt x="1423700" y="2296486"/>
                  </a:lnTo>
                  <a:lnTo>
                    <a:pt x="1643399" y="2296486"/>
                  </a:lnTo>
                  <a:lnTo>
                    <a:pt x="1643399" y="2362735"/>
                  </a:lnTo>
                  <a:lnTo>
                    <a:pt x="1872132" y="2362735"/>
                  </a:lnTo>
                  <a:lnTo>
                    <a:pt x="1872132" y="2498117"/>
                  </a:lnTo>
                  <a:lnTo>
                    <a:pt x="2257326" y="2498117"/>
                  </a:lnTo>
                  <a:lnTo>
                    <a:pt x="2257326" y="2632888"/>
                  </a:lnTo>
                </a:path>
              </a:pathLst>
            </a:custGeom>
            <a:noFill/>
            <a:ln w="28575" cap="flat">
              <a:solidFill>
                <a:srgbClr val="4EA74F"/>
              </a:solidFill>
              <a:prstDash val="solid"/>
              <a:miter/>
            </a:ln>
          </p:spPr>
          <p:txBody>
            <a:bodyPr rtlCol="0" anchor="ctr"/>
            <a:lstStyle/>
            <a:p>
              <a:endParaRPr lang="zh-CN" altLang="en-US" dirty="0"/>
            </a:p>
          </p:txBody>
        </p:sp>
        <p:sp>
          <p:nvSpPr>
            <p:cNvPr id="32" name="任意多边形: 形状 232"/>
            <p:cNvSpPr/>
            <p:nvPr/>
          </p:nvSpPr>
          <p:spPr>
            <a:xfrm>
              <a:off x="7502360" y="1915815"/>
              <a:ext cx="3410308" cy="2243712"/>
            </a:xfrm>
            <a:custGeom>
              <a:avLst/>
              <a:gdLst>
                <a:gd name="connsiteX0" fmla="*/ 0 w 3430586"/>
                <a:gd name="connsiteY0" fmla="*/ 0 h 2257054"/>
                <a:gd name="connsiteX1" fmla="*/ 85290 w 3430586"/>
                <a:gd name="connsiteY1" fmla="*/ 382 h 2257054"/>
                <a:gd name="connsiteX2" fmla="*/ 85290 w 3430586"/>
                <a:gd name="connsiteY2" fmla="*/ 15681 h 2257054"/>
                <a:gd name="connsiteX3" fmla="*/ 127361 w 3430586"/>
                <a:gd name="connsiteY3" fmla="*/ 15809 h 2257054"/>
                <a:gd name="connsiteX4" fmla="*/ 127233 w 3430586"/>
                <a:gd name="connsiteY4" fmla="*/ 31107 h 2257054"/>
                <a:gd name="connsiteX5" fmla="*/ 153751 w 3430586"/>
                <a:gd name="connsiteY5" fmla="*/ 31235 h 2257054"/>
                <a:gd name="connsiteX6" fmla="*/ 153751 w 3430586"/>
                <a:gd name="connsiteY6" fmla="*/ 46533 h 2257054"/>
                <a:gd name="connsiteX7" fmla="*/ 157958 w 3430586"/>
                <a:gd name="connsiteY7" fmla="*/ 46533 h 2257054"/>
                <a:gd name="connsiteX8" fmla="*/ 157958 w 3430586"/>
                <a:gd name="connsiteY8" fmla="*/ 61832 h 2257054"/>
                <a:gd name="connsiteX9" fmla="*/ 162165 w 3430586"/>
                <a:gd name="connsiteY9" fmla="*/ 61832 h 2257054"/>
                <a:gd name="connsiteX10" fmla="*/ 162038 w 3430586"/>
                <a:gd name="connsiteY10" fmla="*/ 77130 h 2257054"/>
                <a:gd name="connsiteX11" fmla="*/ 166245 w 3430586"/>
                <a:gd name="connsiteY11" fmla="*/ 77130 h 2257054"/>
                <a:gd name="connsiteX12" fmla="*/ 166245 w 3430586"/>
                <a:gd name="connsiteY12" fmla="*/ 92429 h 2257054"/>
                <a:gd name="connsiteX13" fmla="*/ 170452 w 3430586"/>
                <a:gd name="connsiteY13" fmla="*/ 92429 h 2257054"/>
                <a:gd name="connsiteX14" fmla="*/ 170325 w 3430586"/>
                <a:gd name="connsiteY14" fmla="*/ 107728 h 2257054"/>
                <a:gd name="connsiteX15" fmla="*/ 185751 w 3430586"/>
                <a:gd name="connsiteY15" fmla="*/ 107855 h 2257054"/>
                <a:gd name="connsiteX16" fmla="*/ 185751 w 3430586"/>
                <a:gd name="connsiteY16" fmla="*/ 123154 h 2257054"/>
                <a:gd name="connsiteX17" fmla="*/ 192763 w 3430586"/>
                <a:gd name="connsiteY17" fmla="*/ 123154 h 2257054"/>
                <a:gd name="connsiteX18" fmla="*/ 192635 w 3430586"/>
                <a:gd name="connsiteY18" fmla="*/ 138452 h 2257054"/>
                <a:gd name="connsiteX19" fmla="*/ 201049 w 3430586"/>
                <a:gd name="connsiteY19" fmla="*/ 138452 h 2257054"/>
                <a:gd name="connsiteX20" fmla="*/ 201049 w 3430586"/>
                <a:gd name="connsiteY20" fmla="*/ 153751 h 2257054"/>
                <a:gd name="connsiteX21" fmla="*/ 208061 w 3430586"/>
                <a:gd name="connsiteY21" fmla="*/ 153751 h 2257054"/>
                <a:gd name="connsiteX22" fmla="*/ 207934 w 3430586"/>
                <a:gd name="connsiteY22" fmla="*/ 169050 h 2257054"/>
                <a:gd name="connsiteX23" fmla="*/ 297431 w 3430586"/>
                <a:gd name="connsiteY23" fmla="*/ 169432 h 2257054"/>
                <a:gd name="connsiteX24" fmla="*/ 297431 w 3430586"/>
                <a:gd name="connsiteY24" fmla="*/ 184731 h 2257054"/>
                <a:gd name="connsiteX25" fmla="*/ 319869 w 3430586"/>
                <a:gd name="connsiteY25" fmla="*/ 184858 h 2257054"/>
                <a:gd name="connsiteX26" fmla="*/ 319741 w 3430586"/>
                <a:gd name="connsiteY26" fmla="*/ 215455 h 2257054"/>
                <a:gd name="connsiteX27" fmla="*/ 323948 w 3430586"/>
                <a:gd name="connsiteY27" fmla="*/ 215455 h 2257054"/>
                <a:gd name="connsiteX28" fmla="*/ 323948 w 3430586"/>
                <a:gd name="connsiteY28" fmla="*/ 232156 h 2257054"/>
                <a:gd name="connsiteX29" fmla="*/ 335167 w 3430586"/>
                <a:gd name="connsiteY29" fmla="*/ 232156 h 2257054"/>
                <a:gd name="connsiteX30" fmla="*/ 335040 w 3430586"/>
                <a:gd name="connsiteY30" fmla="*/ 247455 h 2257054"/>
                <a:gd name="connsiteX31" fmla="*/ 339247 w 3430586"/>
                <a:gd name="connsiteY31" fmla="*/ 247455 h 2257054"/>
                <a:gd name="connsiteX32" fmla="*/ 339247 w 3430586"/>
                <a:gd name="connsiteY32" fmla="*/ 262626 h 2257054"/>
                <a:gd name="connsiteX33" fmla="*/ 416122 w 3430586"/>
                <a:gd name="connsiteY33" fmla="*/ 263009 h 2257054"/>
                <a:gd name="connsiteX34" fmla="*/ 415995 w 3430586"/>
                <a:gd name="connsiteY34" fmla="*/ 279710 h 2257054"/>
                <a:gd name="connsiteX35" fmla="*/ 444042 w 3430586"/>
                <a:gd name="connsiteY35" fmla="*/ 279710 h 2257054"/>
                <a:gd name="connsiteX36" fmla="*/ 444042 w 3430586"/>
                <a:gd name="connsiteY36" fmla="*/ 295008 h 2257054"/>
                <a:gd name="connsiteX37" fmla="*/ 470687 w 3430586"/>
                <a:gd name="connsiteY37" fmla="*/ 295136 h 2257054"/>
                <a:gd name="connsiteX38" fmla="*/ 470432 w 3430586"/>
                <a:gd name="connsiteY38" fmla="*/ 343836 h 2257054"/>
                <a:gd name="connsiteX39" fmla="*/ 474640 w 3430586"/>
                <a:gd name="connsiteY39" fmla="*/ 343836 h 2257054"/>
                <a:gd name="connsiteX40" fmla="*/ 474512 w 3430586"/>
                <a:gd name="connsiteY40" fmla="*/ 375836 h 2257054"/>
                <a:gd name="connsiteX41" fmla="*/ 481524 w 3430586"/>
                <a:gd name="connsiteY41" fmla="*/ 375836 h 2257054"/>
                <a:gd name="connsiteX42" fmla="*/ 481524 w 3430586"/>
                <a:gd name="connsiteY42" fmla="*/ 391262 h 2257054"/>
                <a:gd name="connsiteX43" fmla="*/ 485731 w 3430586"/>
                <a:gd name="connsiteY43" fmla="*/ 391262 h 2257054"/>
                <a:gd name="connsiteX44" fmla="*/ 485604 w 3430586"/>
                <a:gd name="connsiteY44" fmla="*/ 423262 h 2257054"/>
                <a:gd name="connsiteX45" fmla="*/ 489683 w 3430586"/>
                <a:gd name="connsiteY45" fmla="*/ 423262 h 2257054"/>
                <a:gd name="connsiteX46" fmla="*/ 489556 w 3430586"/>
                <a:gd name="connsiteY46" fmla="*/ 455261 h 2257054"/>
                <a:gd name="connsiteX47" fmla="*/ 493763 w 3430586"/>
                <a:gd name="connsiteY47" fmla="*/ 455261 h 2257054"/>
                <a:gd name="connsiteX48" fmla="*/ 493635 w 3430586"/>
                <a:gd name="connsiteY48" fmla="*/ 487133 h 2257054"/>
                <a:gd name="connsiteX49" fmla="*/ 496440 w 3430586"/>
                <a:gd name="connsiteY49" fmla="*/ 487133 h 2257054"/>
                <a:gd name="connsiteX50" fmla="*/ 496185 w 3430586"/>
                <a:gd name="connsiteY50" fmla="*/ 551132 h 2257054"/>
                <a:gd name="connsiteX51" fmla="*/ 500392 w 3430586"/>
                <a:gd name="connsiteY51" fmla="*/ 551132 h 2257054"/>
                <a:gd name="connsiteX52" fmla="*/ 500392 w 3430586"/>
                <a:gd name="connsiteY52" fmla="*/ 566431 h 2257054"/>
                <a:gd name="connsiteX53" fmla="*/ 504599 w 3430586"/>
                <a:gd name="connsiteY53" fmla="*/ 566431 h 2257054"/>
                <a:gd name="connsiteX54" fmla="*/ 504472 w 3430586"/>
                <a:gd name="connsiteY54" fmla="*/ 598431 h 2257054"/>
                <a:gd name="connsiteX55" fmla="*/ 508679 w 3430586"/>
                <a:gd name="connsiteY55" fmla="*/ 598431 h 2257054"/>
                <a:gd name="connsiteX56" fmla="*/ 508551 w 3430586"/>
                <a:gd name="connsiteY56" fmla="*/ 615132 h 2257054"/>
                <a:gd name="connsiteX57" fmla="*/ 515563 w 3430586"/>
                <a:gd name="connsiteY57" fmla="*/ 615259 h 2257054"/>
                <a:gd name="connsiteX58" fmla="*/ 515563 w 3430586"/>
                <a:gd name="connsiteY58" fmla="*/ 630430 h 2257054"/>
                <a:gd name="connsiteX59" fmla="*/ 528185 w 3430586"/>
                <a:gd name="connsiteY59" fmla="*/ 630558 h 2257054"/>
                <a:gd name="connsiteX60" fmla="*/ 528057 w 3430586"/>
                <a:gd name="connsiteY60" fmla="*/ 647259 h 2257054"/>
                <a:gd name="connsiteX61" fmla="*/ 554702 w 3430586"/>
                <a:gd name="connsiteY61" fmla="*/ 647386 h 2257054"/>
                <a:gd name="connsiteX62" fmla="*/ 554702 w 3430586"/>
                <a:gd name="connsiteY62" fmla="*/ 662685 h 2257054"/>
                <a:gd name="connsiteX63" fmla="*/ 574208 w 3430586"/>
                <a:gd name="connsiteY63" fmla="*/ 662685 h 2257054"/>
                <a:gd name="connsiteX64" fmla="*/ 574081 w 3430586"/>
                <a:gd name="connsiteY64" fmla="*/ 679258 h 2257054"/>
                <a:gd name="connsiteX65" fmla="*/ 596519 w 3430586"/>
                <a:gd name="connsiteY65" fmla="*/ 679386 h 2257054"/>
                <a:gd name="connsiteX66" fmla="*/ 596519 w 3430586"/>
                <a:gd name="connsiteY66" fmla="*/ 696087 h 2257054"/>
                <a:gd name="connsiteX67" fmla="*/ 620359 w 3430586"/>
                <a:gd name="connsiteY67" fmla="*/ 696214 h 2257054"/>
                <a:gd name="connsiteX68" fmla="*/ 620231 w 3430586"/>
                <a:gd name="connsiteY68" fmla="*/ 728214 h 2257054"/>
                <a:gd name="connsiteX69" fmla="*/ 631323 w 3430586"/>
                <a:gd name="connsiteY69" fmla="*/ 728214 h 2257054"/>
                <a:gd name="connsiteX70" fmla="*/ 631323 w 3430586"/>
                <a:gd name="connsiteY70" fmla="*/ 743512 h 2257054"/>
                <a:gd name="connsiteX71" fmla="*/ 639737 w 3430586"/>
                <a:gd name="connsiteY71" fmla="*/ 743512 h 2257054"/>
                <a:gd name="connsiteX72" fmla="*/ 639610 w 3430586"/>
                <a:gd name="connsiteY72" fmla="*/ 775512 h 2257054"/>
                <a:gd name="connsiteX73" fmla="*/ 646621 w 3430586"/>
                <a:gd name="connsiteY73" fmla="*/ 775512 h 2257054"/>
                <a:gd name="connsiteX74" fmla="*/ 646366 w 3430586"/>
                <a:gd name="connsiteY74" fmla="*/ 824213 h 2257054"/>
                <a:gd name="connsiteX75" fmla="*/ 650574 w 3430586"/>
                <a:gd name="connsiteY75" fmla="*/ 824213 h 2257054"/>
                <a:gd name="connsiteX76" fmla="*/ 650319 w 3430586"/>
                <a:gd name="connsiteY76" fmla="*/ 906188 h 2257054"/>
                <a:gd name="connsiteX77" fmla="*/ 654526 w 3430586"/>
                <a:gd name="connsiteY77" fmla="*/ 906315 h 2257054"/>
                <a:gd name="connsiteX78" fmla="*/ 654398 w 3430586"/>
                <a:gd name="connsiteY78" fmla="*/ 921614 h 2257054"/>
                <a:gd name="connsiteX79" fmla="*/ 657203 w 3430586"/>
                <a:gd name="connsiteY79" fmla="*/ 921614 h 2257054"/>
                <a:gd name="connsiteX80" fmla="*/ 656948 w 3430586"/>
                <a:gd name="connsiteY80" fmla="*/ 988418 h 2257054"/>
                <a:gd name="connsiteX81" fmla="*/ 661155 w 3430586"/>
                <a:gd name="connsiteY81" fmla="*/ 988418 h 2257054"/>
                <a:gd name="connsiteX82" fmla="*/ 661028 w 3430586"/>
                <a:gd name="connsiteY82" fmla="*/ 1020417 h 2257054"/>
                <a:gd name="connsiteX83" fmla="*/ 673649 w 3430586"/>
                <a:gd name="connsiteY83" fmla="*/ 1020417 h 2257054"/>
                <a:gd name="connsiteX84" fmla="*/ 673649 w 3430586"/>
                <a:gd name="connsiteY84" fmla="*/ 1036991 h 2257054"/>
                <a:gd name="connsiteX85" fmla="*/ 680661 w 3430586"/>
                <a:gd name="connsiteY85" fmla="*/ 1036991 h 2257054"/>
                <a:gd name="connsiteX86" fmla="*/ 680533 w 3430586"/>
                <a:gd name="connsiteY86" fmla="*/ 1053692 h 2257054"/>
                <a:gd name="connsiteX87" fmla="*/ 707051 w 3430586"/>
                <a:gd name="connsiteY87" fmla="*/ 1053819 h 2257054"/>
                <a:gd name="connsiteX88" fmla="*/ 707051 w 3430586"/>
                <a:gd name="connsiteY88" fmla="*/ 1070520 h 2257054"/>
                <a:gd name="connsiteX89" fmla="*/ 781249 w 3430586"/>
                <a:gd name="connsiteY89" fmla="*/ 1070775 h 2257054"/>
                <a:gd name="connsiteX90" fmla="*/ 781249 w 3430586"/>
                <a:gd name="connsiteY90" fmla="*/ 1087476 h 2257054"/>
                <a:gd name="connsiteX91" fmla="*/ 800882 w 3430586"/>
                <a:gd name="connsiteY91" fmla="*/ 1087604 h 2257054"/>
                <a:gd name="connsiteX92" fmla="*/ 800755 w 3430586"/>
                <a:gd name="connsiteY92" fmla="*/ 1104305 h 2257054"/>
                <a:gd name="connsiteX93" fmla="*/ 811974 w 3430586"/>
                <a:gd name="connsiteY93" fmla="*/ 1104305 h 2257054"/>
                <a:gd name="connsiteX94" fmla="*/ 811846 w 3430586"/>
                <a:gd name="connsiteY94" fmla="*/ 1137707 h 2257054"/>
                <a:gd name="connsiteX95" fmla="*/ 816054 w 3430586"/>
                <a:gd name="connsiteY95" fmla="*/ 1137707 h 2257054"/>
                <a:gd name="connsiteX96" fmla="*/ 816054 w 3430586"/>
                <a:gd name="connsiteY96" fmla="*/ 1154408 h 2257054"/>
                <a:gd name="connsiteX97" fmla="*/ 818858 w 3430586"/>
                <a:gd name="connsiteY97" fmla="*/ 1154408 h 2257054"/>
                <a:gd name="connsiteX98" fmla="*/ 818731 w 3430586"/>
                <a:gd name="connsiteY98" fmla="*/ 1170981 h 2257054"/>
                <a:gd name="connsiteX99" fmla="*/ 838237 w 3430586"/>
                <a:gd name="connsiteY99" fmla="*/ 1171109 h 2257054"/>
                <a:gd name="connsiteX100" fmla="*/ 838109 w 3430586"/>
                <a:gd name="connsiteY100" fmla="*/ 1205913 h 2257054"/>
                <a:gd name="connsiteX101" fmla="*/ 846523 w 3430586"/>
                <a:gd name="connsiteY101" fmla="*/ 1205913 h 2257054"/>
                <a:gd name="connsiteX102" fmla="*/ 846396 w 3430586"/>
                <a:gd name="connsiteY102" fmla="*/ 1224016 h 2257054"/>
                <a:gd name="connsiteX103" fmla="*/ 861822 w 3430586"/>
                <a:gd name="connsiteY103" fmla="*/ 1224144 h 2257054"/>
                <a:gd name="connsiteX104" fmla="*/ 861822 w 3430586"/>
                <a:gd name="connsiteY104" fmla="*/ 1240845 h 2257054"/>
                <a:gd name="connsiteX105" fmla="*/ 873041 w 3430586"/>
                <a:gd name="connsiteY105" fmla="*/ 1240845 h 2257054"/>
                <a:gd name="connsiteX106" fmla="*/ 872913 w 3430586"/>
                <a:gd name="connsiteY106" fmla="*/ 1258821 h 2257054"/>
                <a:gd name="connsiteX107" fmla="*/ 877121 w 3430586"/>
                <a:gd name="connsiteY107" fmla="*/ 1258821 h 2257054"/>
                <a:gd name="connsiteX108" fmla="*/ 877121 w 3430586"/>
                <a:gd name="connsiteY108" fmla="*/ 1275522 h 2257054"/>
                <a:gd name="connsiteX109" fmla="*/ 954124 w 3430586"/>
                <a:gd name="connsiteY109" fmla="*/ 1275777 h 2257054"/>
                <a:gd name="connsiteX110" fmla="*/ 953996 w 3430586"/>
                <a:gd name="connsiteY110" fmla="*/ 1293880 h 2257054"/>
                <a:gd name="connsiteX111" fmla="*/ 962410 w 3430586"/>
                <a:gd name="connsiteY111" fmla="*/ 1294007 h 2257054"/>
                <a:gd name="connsiteX112" fmla="*/ 962410 w 3430586"/>
                <a:gd name="connsiteY112" fmla="*/ 1312111 h 2257054"/>
                <a:gd name="connsiteX113" fmla="*/ 973502 w 3430586"/>
                <a:gd name="connsiteY113" fmla="*/ 1312111 h 2257054"/>
                <a:gd name="connsiteX114" fmla="*/ 973374 w 3430586"/>
                <a:gd name="connsiteY114" fmla="*/ 1330214 h 2257054"/>
                <a:gd name="connsiteX115" fmla="*/ 981789 w 3430586"/>
                <a:gd name="connsiteY115" fmla="*/ 1330214 h 2257054"/>
                <a:gd name="connsiteX116" fmla="*/ 981534 w 3430586"/>
                <a:gd name="connsiteY116" fmla="*/ 1401098 h 2257054"/>
                <a:gd name="connsiteX117" fmla="*/ 984338 w 3430586"/>
                <a:gd name="connsiteY117" fmla="*/ 1401098 h 2257054"/>
                <a:gd name="connsiteX118" fmla="*/ 984211 w 3430586"/>
                <a:gd name="connsiteY118" fmla="*/ 1455280 h 2257054"/>
                <a:gd name="connsiteX119" fmla="*/ 988418 w 3430586"/>
                <a:gd name="connsiteY119" fmla="*/ 1455280 h 2257054"/>
                <a:gd name="connsiteX120" fmla="*/ 988290 w 3430586"/>
                <a:gd name="connsiteY120" fmla="*/ 1471981 h 2257054"/>
                <a:gd name="connsiteX121" fmla="*/ 992498 w 3430586"/>
                <a:gd name="connsiteY121" fmla="*/ 1472109 h 2257054"/>
                <a:gd name="connsiteX122" fmla="*/ 992498 w 3430586"/>
                <a:gd name="connsiteY122" fmla="*/ 1490212 h 2257054"/>
                <a:gd name="connsiteX123" fmla="*/ 996705 w 3430586"/>
                <a:gd name="connsiteY123" fmla="*/ 1490212 h 2257054"/>
                <a:gd name="connsiteX124" fmla="*/ 996577 w 3430586"/>
                <a:gd name="connsiteY124" fmla="*/ 1508315 h 2257054"/>
                <a:gd name="connsiteX125" fmla="*/ 999382 w 3430586"/>
                <a:gd name="connsiteY125" fmla="*/ 1508315 h 2257054"/>
                <a:gd name="connsiteX126" fmla="*/ 999382 w 3430586"/>
                <a:gd name="connsiteY126" fmla="*/ 1526291 h 2257054"/>
                <a:gd name="connsiteX127" fmla="*/ 1003589 w 3430586"/>
                <a:gd name="connsiteY127" fmla="*/ 1526291 h 2257054"/>
                <a:gd name="connsiteX128" fmla="*/ 1003462 w 3430586"/>
                <a:gd name="connsiteY128" fmla="*/ 1544395 h 2257054"/>
                <a:gd name="connsiteX129" fmla="*/ 1027302 w 3430586"/>
                <a:gd name="connsiteY129" fmla="*/ 1544522 h 2257054"/>
                <a:gd name="connsiteX130" fmla="*/ 1027302 w 3430586"/>
                <a:gd name="connsiteY130" fmla="*/ 1562626 h 2257054"/>
                <a:gd name="connsiteX131" fmla="*/ 1030107 w 3430586"/>
                <a:gd name="connsiteY131" fmla="*/ 1562626 h 2257054"/>
                <a:gd name="connsiteX132" fmla="*/ 1029979 w 3430586"/>
                <a:gd name="connsiteY132" fmla="*/ 1580729 h 2257054"/>
                <a:gd name="connsiteX133" fmla="*/ 1069118 w 3430586"/>
                <a:gd name="connsiteY133" fmla="*/ 1580856 h 2257054"/>
                <a:gd name="connsiteX134" fmla="*/ 1069118 w 3430586"/>
                <a:gd name="connsiteY134" fmla="*/ 1597557 h 2257054"/>
                <a:gd name="connsiteX135" fmla="*/ 1115269 w 3430586"/>
                <a:gd name="connsiteY135" fmla="*/ 1597685 h 2257054"/>
                <a:gd name="connsiteX136" fmla="*/ 1115142 w 3430586"/>
                <a:gd name="connsiteY136" fmla="*/ 1615661 h 2257054"/>
                <a:gd name="connsiteX137" fmla="*/ 1143189 w 3430586"/>
                <a:gd name="connsiteY137" fmla="*/ 1615788 h 2257054"/>
                <a:gd name="connsiteX138" fmla="*/ 1143062 w 3430586"/>
                <a:gd name="connsiteY138" fmla="*/ 1651995 h 2257054"/>
                <a:gd name="connsiteX139" fmla="*/ 1145866 w 3430586"/>
                <a:gd name="connsiteY139" fmla="*/ 1651995 h 2257054"/>
                <a:gd name="connsiteX140" fmla="*/ 1145611 w 3430586"/>
                <a:gd name="connsiteY140" fmla="*/ 1706178 h 2257054"/>
                <a:gd name="connsiteX141" fmla="*/ 1169452 w 3430586"/>
                <a:gd name="connsiteY141" fmla="*/ 1706305 h 2257054"/>
                <a:gd name="connsiteX142" fmla="*/ 1169452 w 3430586"/>
                <a:gd name="connsiteY142" fmla="*/ 1723006 h 2257054"/>
                <a:gd name="connsiteX143" fmla="*/ 1180543 w 3430586"/>
                <a:gd name="connsiteY143" fmla="*/ 1723006 h 2257054"/>
                <a:gd name="connsiteX144" fmla="*/ 1180416 w 3430586"/>
                <a:gd name="connsiteY144" fmla="*/ 1741109 h 2257054"/>
                <a:gd name="connsiteX145" fmla="*/ 1195842 w 3430586"/>
                <a:gd name="connsiteY145" fmla="*/ 1741237 h 2257054"/>
                <a:gd name="connsiteX146" fmla="*/ 1195842 w 3430586"/>
                <a:gd name="connsiteY146" fmla="*/ 1759340 h 2257054"/>
                <a:gd name="connsiteX147" fmla="*/ 1296685 w 3430586"/>
                <a:gd name="connsiteY147" fmla="*/ 1759595 h 2257054"/>
                <a:gd name="connsiteX148" fmla="*/ 1296558 w 3430586"/>
                <a:gd name="connsiteY148" fmla="*/ 1779101 h 2257054"/>
                <a:gd name="connsiteX149" fmla="*/ 1300765 w 3430586"/>
                <a:gd name="connsiteY149" fmla="*/ 1779228 h 2257054"/>
                <a:gd name="connsiteX150" fmla="*/ 1300765 w 3430586"/>
                <a:gd name="connsiteY150" fmla="*/ 1797204 h 2257054"/>
                <a:gd name="connsiteX151" fmla="*/ 1304972 w 3430586"/>
                <a:gd name="connsiteY151" fmla="*/ 1797204 h 2257054"/>
                <a:gd name="connsiteX152" fmla="*/ 1304844 w 3430586"/>
                <a:gd name="connsiteY152" fmla="*/ 1815308 h 2257054"/>
                <a:gd name="connsiteX153" fmla="*/ 1327155 w 3430586"/>
                <a:gd name="connsiteY153" fmla="*/ 1815308 h 2257054"/>
                <a:gd name="connsiteX154" fmla="*/ 1327155 w 3430586"/>
                <a:gd name="connsiteY154" fmla="*/ 1834813 h 2257054"/>
                <a:gd name="connsiteX155" fmla="*/ 1458850 w 3430586"/>
                <a:gd name="connsiteY155" fmla="*/ 1835323 h 2257054"/>
                <a:gd name="connsiteX156" fmla="*/ 1458723 w 3430586"/>
                <a:gd name="connsiteY156" fmla="*/ 1853427 h 2257054"/>
                <a:gd name="connsiteX157" fmla="*/ 1462803 w 3430586"/>
                <a:gd name="connsiteY157" fmla="*/ 1853427 h 2257054"/>
                <a:gd name="connsiteX158" fmla="*/ 1462803 w 3430586"/>
                <a:gd name="connsiteY158" fmla="*/ 1872805 h 2257054"/>
                <a:gd name="connsiteX159" fmla="*/ 1467010 w 3430586"/>
                <a:gd name="connsiteY159" fmla="*/ 1872805 h 2257054"/>
                <a:gd name="connsiteX160" fmla="*/ 1466882 w 3430586"/>
                <a:gd name="connsiteY160" fmla="*/ 1890908 h 2257054"/>
                <a:gd name="connsiteX161" fmla="*/ 1686672 w 3430586"/>
                <a:gd name="connsiteY161" fmla="*/ 1891801 h 2257054"/>
                <a:gd name="connsiteX162" fmla="*/ 1686545 w 3430586"/>
                <a:gd name="connsiteY162" fmla="*/ 1911306 h 2257054"/>
                <a:gd name="connsiteX163" fmla="*/ 1694959 w 3430586"/>
                <a:gd name="connsiteY163" fmla="*/ 1911306 h 2257054"/>
                <a:gd name="connsiteX164" fmla="*/ 1694959 w 3430586"/>
                <a:gd name="connsiteY164" fmla="*/ 1930685 h 2257054"/>
                <a:gd name="connsiteX165" fmla="*/ 1717397 w 3430586"/>
                <a:gd name="connsiteY165" fmla="*/ 1930812 h 2257054"/>
                <a:gd name="connsiteX166" fmla="*/ 1717269 w 3430586"/>
                <a:gd name="connsiteY166" fmla="*/ 1953123 h 2257054"/>
                <a:gd name="connsiteX167" fmla="*/ 1729891 w 3430586"/>
                <a:gd name="connsiteY167" fmla="*/ 1953123 h 2257054"/>
                <a:gd name="connsiteX168" fmla="*/ 1729763 w 3430586"/>
                <a:gd name="connsiteY168" fmla="*/ 1976708 h 2257054"/>
                <a:gd name="connsiteX169" fmla="*/ 1806639 w 3430586"/>
                <a:gd name="connsiteY169" fmla="*/ 1976963 h 2257054"/>
                <a:gd name="connsiteX170" fmla="*/ 1806639 w 3430586"/>
                <a:gd name="connsiteY170" fmla="*/ 2002078 h 2257054"/>
                <a:gd name="connsiteX171" fmla="*/ 1925713 w 3430586"/>
                <a:gd name="connsiteY171" fmla="*/ 2002588 h 2257054"/>
                <a:gd name="connsiteX172" fmla="*/ 1925586 w 3430586"/>
                <a:gd name="connsiteY172" fmla="*/ 2026173 h 2257054"/>
                <a:gd name="connsiteX173" fmla="*/ 1953506 w 3430586"/>
                <a:gd name="connsiteY173" fmla="*/ 2026301 h 2257054"/>
                <a:gd name="connsiteX174" fmla="*/ 1953378 w 3430586"/>
                <a:gd name="connsiteY174" fmla="*/ 2055496 h 2257054"/>
                <a:gd name="connsiteX175" fmla="*/ 2173168 w 3430586"/>
                <a:gd name="connsiteY175" fmla="*/ 2056261 h 2257054"/>
                <a:gd name="connsiteX176" fmla="*/ 2173041 w 3430586"/>
                <a:gd name="connsiteY176" fmla="*/ 2089663 h 2257054"/>
                <a:gd name="connsiteX177" fmla="*/ 2196881 w 3430586"/>
                <a:gd name="connsiteY177" fmla="*/ 2089790 h 2257054"/>
                <a:gd name="connsiteX178" fmla="*/ 2196754 w 3430586"/>
                <a:gd name="connsiteY178" fmla="*/ 2132881 h 2257054"/>
                <a:gd name="connsiteX179" fmla="*/ 2466902 w 3430586"/>
                <a:gd name="connsiteY179" fmla="*/ 2133901 h 2257054"/>
                <a:gd name="connsiteX180" fmla="*/ 2466647 w 3430586"/>
                <a:gd name="connsiteY180" fmla="*/ 2193693 h 2257054"/>
                <a:gd name="connsiteX181" fmla="*/ 2656987 w 3430586"/>
                <a:gd name="connsiteY181" fmla="*/ 2194331 h 2257054"/>
                <a:gd name="connsiteX182" fmla="*/ 2656732 w 3430586"/>
                <a:gd name="connsiteY182" fmla="*/ 2254123 h 2257054"/>
                <a:gd name="connsiteX183" fmla="*/ 3430587 w 3430586"/>
                <a:gd name="connsiteY183" fmla="*/ 2257055 h 2257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3430586" h="2257054">
                  <a:moveTo>
                    <a:pt x="0" y="0"/>
                  </a:moveTo>
                  <a:lnTo>
                    <a:pt x="85290" y="382"/>
                  </a:lnTo>
                  <a:lnTo>
                    <a:pt x="85290" y="15681"/>
                  </a:lnTo>
                  <a:lnTo>
                    <a:pt x="127361" y="15809"/>
                  </a:lnTo>
                  <a:lnTo>
                    <a:pt x="127233" y="31107"/>
                  </a:lnTo>
                  <a:lnTo>
                    <a:pt x="153751" y="31235"/>
                  </a:lnTo>
                  <a:lnTo>
                    <a:pt x="153751" y="46533"/>
                  </a:lnTo>
                  <a:lnTo>
                    <a:pt x="157958" y="46533"/>
                  </a:lnTo>
                  <a:lnTo>
                    <a:pt x="157958" y="61832"/>
                  </a:lnTo>
                  <a:lnTo>
                    <a:pt x="162165" y="61832"/>
                  </a:lnTo>
                  <a:lnTo>
                    <a:pt x="162038" y="77130"/>
                  </a:lnTo>
                  <a:lnTo>
                    <a:pt x="166245" y="77130"/>
                  </a:lnTo>
                  <a:lnTo>
                    <a:pt x="166245" y="92429"/>
                  </a:lnTo>
                  <a:lnTo>
                    <a:pt x="170452" y="92429"/>
                  </a:lnTo>
                  <a:lnTo>
                    <a:pt x="170325" y="107728"/>
                  </a:lnTo>
                  <a:lnTo>
                    <a:pt x="185751" y="107855"/>
                  </a:lnTo>
                  <a:lnTo>
                    <a:pt x="185751" y="123154"/>
                  </a:lnTo>
                  <a:lnTo>
                    <a:pt x="192763" y="123154"/>
                  </a:lnTo>
                  <a:lnTo>
                    <a:pt x="192635" y="138452"/>
                  </a:lnTo>
                  <a:lnTo>
                    <a:pt x="201049" y="138452"/>
                  </a:lnTo>
                  <a:lnTo>
                    <a:pt x="201049" y="153751"/>
                  </a:lnTo>
                  <a:lnTo>
                    <a:pt x="208061" y="153751"/>
                  </a:lnTo>
                  <a:lnTo>
                    <a:pt x="207934" y="169050"/>
                  </a:lnTo>
                  <a:lnTo>
                    <a:pt x="297431" y="169432"/>
                  </a:lnTo>
                  <a:lnTo>
                    <a:pt x="297431" y="184731"/>
                  </a:lnTo>
                  <a:lnTo>
                    <a:pt x="319869" y="184858"/>
                  </a:lnTo>
                  <a:lnTo>
                    <a:pt x="319741" y="215455"/>
                  </a:lnTo>
                  <a:lnTo>
                    <a:pt x="323948" y="215455"/>
                  </a:lnTo>
                  <a:lnTo>
                    <a:pt x="323948" y="232156"/>
                  </a:lnTo>
                  <a:lnTo>
                    <a:pt x="335167" y="232156"/>
                  </a:lnTo>
                  <a:lnTo>
                    <a:pt x="335040" y="247455"/>
                  </a:lnTo>
                  <a:lnTo>
                    <a:pt x="339247" y="247455"/>
                  </a:lnTo>
                  <a:lnTo>
                    <a:pt x="339247" y="262626"/>
                  </a:lnTo>
                  <a:lnTo>
                    <a:pt x="416122" y="263009"/>
                  </a:lnTo>
                  <a:lnTo>
                    <a:pt x="415995" y="279710"/>
                  </a:lnTo>
                  <a:lnTo>
                    <a:pt x="444042" y="279710"/>
                  </a:lnTo>
                  <a:lnTo>
                    <a:pt x="444042" y="295008"/>
                  </a:lnTo>
                  <a:lnTo>
                    <a:pt x="470687" y="295136"/>
                  </a:lnTo>
                  <a:lnTo>
                    <a:pt x="470432" y="343836"/>
                  </a:lnTo>
                  <a:lnTo>
                    <a:pt x="474640" y="343836"/>
                  </a:lnTo>
                  <a:lnTo>
                    <a:pt x="474512" y="375836"/>
                  </a:lnTo>
                  <a:lnTo>
                    <a:pt x="481524" y="375836"/>
                  </a:lnTo>
                  <a:lnTo>
                    <a:pt x="481524" y="391262"/>
                  </a:lnTo>
                  <a:lnTo>
                    <a:pt x="485731" y="391262"/>
                  </a:lnTo>
                  <a:lnTo>
                    <a:pt x="485604" y="423262"/>
                  </a:lnTo>
                  <a:lnTo>
                    <a:pt x="489683" y="423262"/>
                  </a:lnTo>
                  <a:lnTo>
                    <a:pt x="489556" y="455261"/>
                  </a:lnTo>
                  <a:lnTo>
                    <a:pt x="493763" y="455261"/>
                  </a:lnTo>
                  <a:lnTo>
                    <a:pt x="493635" y="487133"/>
                  </a:lnTo>
                  <a:lnTo>
                    <a:pt x="496440" y="487133"/>
                  </a:lnTo>
                  <a:lnTo>
                    <a:pt x="496185" y="551132"/>
                  </a:lnTo>
                  <a:lnTo>
                    <a:pt x="500392" y="551132"/>
                  </a:lnTo>
                  <a:lnTo>
                    <a:pt x="500392" y="566431"/>
                  </a:lnTo>
                  <a:lnTo>
                    <a:pt x="504599" y="566431"/>
                  </a:lnTo>
                  <a:lnTo>
                    <a:pt x="504472" y="598431"/>
                  </a:lnTo>
                  <a:lnTo>
                    <a:pt x="508679" y="598431"/>
                  </a:lnTo>
                  <a:lnTo>
                    <a:pt x="508551" y="615132"/>
                  </a:lnTo>
                  <a:lnTo>
                    <a:pt x="515563" y="615259"/>
                  </a:lnTo>
                  <a:lnTo>
                    <a:pt x="515563" y="630430"/>
                  </a:lnTo>
                  <a:lnTo>
                    <a:pt x="528185" y="630558"/>
                  </a:lnTo>
                  <a:lnTo>
                    <a:pt x="528057" y="647259"/>
                  </a:lnTo>
                  <a:lnTo>
                    <a:pt x="554702" y="647386"/>
                  </a:lnTo>
                  <a:lnTo>
                    <a:pt x="554702" y="662685"/>
                  </a:lnTo>
                  <a:lnTo>
                    <a:pt x="574208" y="662685"/>
                  </a:lnTo>
                  <a:lnTo>
                    <a:pt x="574081" y="679258"/>
                  </a:lnTo>
                  <a:lnTo>
                    <a:pt x="596519" y="679386"/>
                  </a:lnTo>
                  <a:lnTo>
                    <a:pt x="596519" y="696087"/>
                  </a:lnTo>
                  <a:lnTo>
                    <a:pt x="620359" y="696214"/>
                  </a:lnTo>
                  <a:lnTo>
                    <a:pt x="620231" y="728214"/>
                  </a:lnTo>
                  <a:lnTo>
                    <a:pt x="631323" y="728214"/>
                  </a:lnTo>
                  <a:lnTo>
                    <a:pt x="631323" y="743512"/>
                  </a:lnTo>
                  <a:lnTo>
                    <a:pt x="639737" y="743512"/>
                  </a:lnTo>
                  <a:lnTo>
                    <a:pt x="639610" y="775512"/>
                  </a:lnTo>
                  <a:lnTo>
                    <a:pt x="646621" y="775512"/>
                  </a:lnTo>
                  <a:lnTo>
                    <a:pt x="646366" y="824213"/>
                  </a:lnTo>
                  <a:lnTo>
                    <a:pt x="650574" y="824213"/>
                  </a:lnTo>
                  <a:lnTo>
                    <a:pt x="650319" y="906188"/>
                  </a:lnTo>
                  <a:lnTo>
                    <a:pt x="654526" y="906315"/>
                  </a:lnTo>
                  <a:lnTo>
                    <a:pt x="654398" y="921614"/>
                  </a:lnTo>
                  <a:lnTo>
                    <a:pt x="657203" y="921614"/>
                  </a:lnTo>
                  <a:lnTo>
                    <a:pt x="656948" y="988418"/>
                  </a:lnTo>
                  <a:lnTo>
                    <a:pt x="661155" y="988418"/>
                  </a:lnTo>
                  <a:lnTo>
                    <a:pt x="661028" y="1020417"/>
                  </a:lnTo>
                  <a:lnTo>
                    <a:pt x="673649" y="1020417"/>
                  </a:lnTo>
                  <a:lnTo>
                    <a:pt x="673649" y="1036991"/>
                  </a:lnTo>
                  <a:lnTo>
                    <a:pt x="680661" y="1036991"/>
                  </a:lnTo>
                  <a:lnTo>
                    <a:pt x="680533" y="1053692"/>
                  </a:lnTo>
                  <a:lnTo>
                    <a:pt x="707051" y="1053819"/>
                  </a:lnTo>
                  <a:lnTo>
                    <a:pt x="707051" y="1070520"/>
                  </a:lnTo>
                  <a:lnTo>
                    <a:pt x="781249" y="1070775"/>
                  </a:lnTo>
                  <a:lnTo>
                    <a:pt x="781249" y="1087476"/>
                  </a:lnTo>
                  <a:lnTo>
                    <a:pt x="800882" y="1087604"/>
                  </a:lnTo>
                  <a:lnTo>
                    <a:pt x="800755" y="1104305"/>
                  </a:lnTo>
                  <a:lnTo>
                    <a:pt x="811974" y="1104305"/>
                  </a:lnTo>
                  <a:lnTo>
                    <a:pt x="811846" y="1137707"/>
                  </a:lnTo>
                  <a:lnTo>
                    <a:pt x="816054" y="1137707"/>
                  </a:lnTo>
                  <a:lnTo>
                    <a:pt x="816054" y="1154408"/>
                  </a:lnTo>
                  <a:lnTo>
                    <a:pt x="818858" y="1154408"/>
                  </a:lnTo>
                  <a:lnTo>
                    <a:pt x="818731" y="1170981"/>
                  </a:lnTo>
                  <a:lnTo>
                    <a:pt x="838237" y="1171109"/>
                  </a:lnTo>
                  <a:lnTo>
                    <a:pt x="838109" y="1205913"/>
                  </a:lnTo>
                  <a:lnTo>
                    <a:pt x="846523" y="1205913"/>
                  </a:lnTo>
                  <a:lnTo>
                    <a:pt x="846396" y="1224016"/>
                  </a:lnTo>
                  <a:lnTo>
                    <a:pt x="861822" y="1224144"/>
                  </a:lnTo>
                  <a:lnTo>
                    <a:pt x="861822" y="1240845"/>
                  </a:lnTo>
                  <a:lnTo>
                    <a:pt x="873041" y="1240845"/>
                  </a:lnTo>
                  <a:lnTo>
                    <a:pt x="872913" y="1258821"/>
                  </a:lnTo>
                  <a:lnTo>
                    <a:pt x="877121" y="1258821"/>
                  </a:lnTo>
                  <a:lnTo>
                    <a:pt x="877121" y="1275522"/>
                  </a:lnTo>
                  <a:lnTo>
                    <a:pt x="954124" y="1275777"/>
                  </a:lnTo>
                  <a:lnTo>
                    <a:pt x="953996" y="1293880"/>
                  </a:lnTo>
                  <a:lnTo>
                    <a:pt x="962410" y="1294007"/>
                  </a:lnTo>
                  <a:lnTo>
                    <a:pt x="962410" y="1312111"/>
                  </a:lnTo>
                  <a:lnTo>
                    <a:pt x="973502" y="1312111"/>
                  </a:lnTo>
                  <a:lnTo>
                    <a:pt x="973374" y="1330214"/>
                  </a:lnTo>
                  <a:lnTo>
                    <a:pt x="981789" y="1330214"/>
                  </a:lnTo>
                  <a:lnTo>
                    <a:pt x="981534" y="1401098"/>
                  </a:lnTo>
                  <a:lnTo>
                    <a:pt x="984338" y="1401098"/>
                  </a:lnTo>
                  <a:lnTo>
                    <a:pt x="984211" y="1455280"/>
                  </a:lnTo>
                  <a:lnTo>
                    <a:pt x="988418" y="1455280"/>
                  </a:lnTo>
                  <a:lnTo>
                    <a:pt x="988290" y="1471981"/>
                  </a:lnTo>
                  <a:lnTo>
                    <a:pt x="992498" y="1472109"/>
                  </a:lnTo>
                  <a:lnTo>
                    <a:pt x="992498" y="1490212"/>
                  </a:lnTo>
                  <a:lnTo>
                    <a:pt x="996705" y="1490212"/>
                  </a:lnTo>
                  <a:lnTo>
                    <a:pt x="996577" y="1508315"/>
                  </a:lnTo>
                  <a:lnTo>
                    <a:pt x="999382" y="1508315"/>
                  </a:lnTo>
                  <a:lnTo>
                    <a:pt x="999382" y="1526291"/>
                  </a:lnTo>
                  <a:lnTo>
                    <a:pt x="1003589" y="1526291"/>
                  </a:lnTo>
                  <a:lnTo>
                    <a:pt x="1003462" y="1544395"/>
                  </a:lnTo>
                  <a:lnTo>
                    <a:pt x="1027302" y="1544522"/>
                  </a:lnTo>
                  <a:lnTo>
                    <a:pt x="1027302" y="1562626"/>
                  </a:lnTo>
                  <a:lnTo>
                    <a:pt x="1030107" y="1562626"/>
                  </a:lnTo>
                  <a:lnTo>
                    <a:pt x="1029979" y="1580729"/>
                  </a:lnTo>
                  <a:lnTo>
                    <a:pt x="1069118" y="1580856"/>
                  </a:lnTo>
                  <a:lnTo>
                    <a:pt x="1069118" y="1597557"/>
                  </a:lnTo>
                  <a:lnTo>
                    <a:pt x="1115269" y="1597685"/>
                  </a:lnTo>
                  <a:lnTo>
                    <a:pt x="1115142" y="1615661"/>
                  </a:lnTo>
                  <a:lnTo>
                    <a:pt x="1143189" y="1615788"/>
                  </a:lnTo>
                  <a:lnTo>
                    <a:pt x="1143062" y="1651995"/>
                  </a:lnTo>
                  <a:lnTo>
                    <a:pt x="1145866" y="1651995"/>
                  </a:lnTo>
                  <a:lnTo>
                    <a:pt x="1145611" y="1706178"/>
                  </a:lnTo>
                  <a:lnTo>
                    <a:pt x="1169452" y="1706305"/>
                  </a:lnTo>
                  <a:lnTo>
                    <a:pt x="1169452" y="1723006"/>
                  </a:lnTo>
                  <a:lnTo>
                    <a:pt x="1180543" y="1723006"/>
                  </a:lnTo>
                  <a:lnTo>
                    <a:pt x="1180416" y="1741109"/>
                  </a:lnTo>
                  <a:lnTo>
                    <a:pt x="1195842" y="1741237"/>
                  </a:lnTo>
                  <a:lnTo>
                    <a:pt x="1195842" y="1759340"/>
                  </a:lnTo>
                  <a:lnTo>
                    <a:pt x="1296685" y="1759595"/>
                  </a:lnTo>
                  <a:lnTo>
                    <a:pt x="1296558" y="1779101"/>
                  </a:lnTo>
                  <a:lnTo>
                    <a:pt x="1300765" y="1779228"/>
                  </a:lnTo>
                  <a:lnTo>
                    <a:pt x="1300765" y="1797204"/>
                  </a:lnTo>
                  <a:lnTo>
                    <a:pt x="1304972" y="1797204"/>
                  </a:lnTo>
                  <a:lnTo>
                    <a:pt x="1304844" y="1815308"/>
                  </a:lnTo>
                  <a:lnTo>
                    <a:pt x="1327155" y="1815308"/>
                  </a:lnTo>
                  <a:lnTo>
                    <a:pt x="1327155" y="1834813"/>
                  </a:lnTo>
                  <a:lnTo>
                    <a:pt x="1458850" y="1835323"/>
                  </a:lnTo>
                  <a:lnTo>
                    <a:pt x="1458723" y="1853427"/>
                  </a:lnTo>
                  <a:lnTo>
                    <a:pt x="1462803" y="1853427"/>
                  </a:lnTo>
                  <a:lnTo>
                    <a:pt x="1462803" y="1872805"/>
                  </a:lnTo>
                  <a:lnTo>
                    <a:pt x="1467010" y="1872805"/>
                  </a:lnTo>
                  <a:lnTo>
                    <a:pt x="1466882" y="1890908"/>
                  </a:lnTo>
                  <a:lnTo>
                    <a:pt x="1686672" y="1891801"/>
                  </a:lnTo>
                  <a:lnTo>
                    <a:pt x="1686545" y="1911306"/>
                  </a:lnTo>
                  <a:lnTo>
                    <a:pt x="1694959" y="1911306"/>
                  </a:lnTo>
                  <a:lnTo>
                    <a:pt x="1694959" y="1930685"/>
                  </a:lnTo>
                  <a:lnTo>
                    <a:pt x="1717397" y="1930812"/>
                  </a:lnTo>
                  <a:lnTo>
                    <a:pt x="1717269" y="1953123"/>
                  </a:lnTo>
                  <a:lnTo>
                    <a:pt x="1729891" y="1953123"/>
                  </a:lnTo>
                  <a:lnTo>
                    <a:pt x="1729763" y="1976708"/>
                  </a:lnTo>
                  <a:lnTo>
                    <a:pt x="1806639" y="1976963"/>
                  </a:lnTo>
                  <a:lnTo>
                    <a:pt x="1806639" y="2002078"/>
                  </a:lnTo>
                  <a:lnTo>
                    <a:pt x="1925713" y="2002588"/>
                  </a:lnTo>
                  <a:lnTo>
                    <a:pt x="1925586" y="2026173"/>
                  </a:lnTo>
                  <a:lnTo>
                    <a:pt x="1953506" y="2026301"/>
                  </a:lnTo>
                  <a:lnTo>
                    <a:pt x="1953378" y="2055496"/>
                  </a:lnTo>
                  <a:lnTo>
                    <a:pt x="2173168" y="2056261"/>
                  </a:lnTo>
                  <a:lnTo>
                    <a:pt x="2173041" y="2089663"/>
                  </a:lnTo>
                  <a:lnTo>
                    <a:pt x="2196881" y="2089790"/>
                  </a:lnTo>
                  <a:lnTo>
                    <a:pt x="2196754" y="2132881"/>
                  </a:lnTo>
                  <a:lnTo>
                    <a:pt x="2466902" y="2133901"/>
                  </a:lnTo>
                  <a:lnTo>
                    <a:pt x="2466647" y="2193693"/>
                  </a:lnTo>
                  <a:lnTo>
                    <a:pt x="2656987" y="2194331"/>
                  </a:lnTo>
                  <a:lnTo>
                    <a:pt x="2656732" y="2254123"/>
                  </a:lnTo>
                  <a:lnTo>
                    <a:pt x="3430587" y="2257055"/>
                  </a:lnTo>
                </a:path>
              </a:pathLst>
            </a:custGeom>
            <a:noFill/>
            <a:ln w="28575" cap="sq">
              <a:solidFill>
                <a:schemeClr val="accent1"/>
              </a:solidFill>
              <a:prstDash val="solid"/>
              <a:miter/>
            </a:ln>
          </p:spPr>
          <p:txBody>
            <a:bodyPr rtlCol="0" anchor="ctr"/>
            <a:lstStyle/>
            <a:p>
              <a:endParaRPr lang="zh-CN" altLang="en-US"/>
            </a:p>
          </p:txBody>
        </p:sp>
        <p:sp>
          <p:nvSpPr>
            <p:cNvPr id="33" name="任意多边形: 形状 233"/>
            <p:cNvSpPr/>
            <p:nvPr/>
          </p:nvSpPr>
          <p:spPr>
            <a:xfrm>
              <a:off x="7502360" y="1915815"/>
              <a:ext cx="2459036" cy="2616440"/>
            </a:xfrm>
            <a:custGeom>
              <a:avLst/>
              <a:gdLst>
                <a:gd name="connsiteX0" fmla="*/ 0 w 2473658"/>
                <a:gd name="connsiteY0" fmla="*/ 0 h 2631998"/>
                <a:gd name="connsiteX1" fmla="*/ 161910 w 2473658"/>
                <a:gd name="connsiteY1" fmla="*/ 0 h 2631998"/>
                <a:gd name="connsiteX2" fmla="*/ 161910 w 2473658"/>
                <a:gd name="connsiteY2" fmla="*/ 33402 h 2631998"/>
                <a:gd name="connsiteX3" fmla="*/ 170325 w 2473658"/>
                <a:gd name="connsiteY3" fmla="*/ 33402 h 2631998"/>
                <a:gd name="connsiteX4" fmla="*/ 170325 w 2473658"/>
                <a:gd name="connsiteY4" fmla="*/ 98676 h 2631998"/>
                <a:gd name="connsiteX5" fmla="*/ 177336 w 2473658"/>
                <a:gd name="connsiteY5" fmla="*/ 98676 h 2631998"/>
                <a:gd name="connsiteX6" fmla="*/ 177336 w 2473658"/>
                <a:gd name="connsiteY6" fmla="*/ 132078 h 2631998"/>
                <a:gd name="connsiteX7" fmla="*/ 185751 w 2473658"/>
                <a:gd name="connsiteY7" fmla="*/ 132078 h 2631998"/>
                <a:gd name="connsiteX8" fmla="*/ 185751 w 2473658"/>
                <a:gd name="connsiteY8" fmla="*/ 164078 h 2631998"/>
                <a:gd name="connsiteX9" fmla="*/ 247328 w 2473658"/>
                <a:gd name="connsiteY9" fmla="*/ 164078 h 2631998"/>
                <a:gd name="connsiteX10" fmla="*/ 247328 w 2473658"/>
                <a:gd name="connsiteY10" fmla="*/ 197480 h 2631998"/>
                <a:gd name="connsiteX11" fmla="*/ 251535 w 2473658"/>
                <a:gd name="connsiteY11" fmla="*/ 197480 h 2631998"/>
                <a:gd name="connsiteX12" fmla="*/ 251535 w 2473658"/>
                <a:gd name="connsiteY12" fmla="*/ 229352 h 2631998"/>
                <a:gd name="connsiteX13" fmla="*/ 321526 w 2473658"/>
                <a:gd name="connsiteY13" fmla="*/ 229352 h 2631998"/>
                <a:gd name="connsiteX14" fmla="*/ 321526 w 2473658"/>
                <a:gd name="connsiteY14" fmla="*/ 262754 h 2631998"/>
                <a:gd name="connsiteX15" fmla="*/ 336952 w 2473658"/>
                <a:gd name="connsiteY15" fmla="*/ 262754 h 2631998"/>
                <a:gd name="connsiteX16" fmla="*/ 336952 w 2473658"/>
                <a:gd name="connsiteY16" fmla="*/ 328155 h 2631998"/>
                <a:gd name="connsiteX17" fmla="*/ 343964 w 2473658"/>
                <a:gd name="connsiteY17" fmla="*/ 328155 h 2631998"/>
                <a:gd name="connsiteX18" fmla="*/ 343964 w 2473658"/>
                <a:gd name="connsiteY18" fmla="*/ 361430 h 2631998"/>
                <a:gd name="connsiteX19" fmla="*/ 348171 w 2473658"/>
                <a:gd name="connsiteY19" fmla="*/ 361430 h 2631998"/>
                <a:gd name="connsiteX20" fmla="*/ 348171 w 2473658"/>
                <a:gd name="connsiteY20" fmla="*/ 394832 h 2631998"/>
                <a:gd name="connsiteX21" fmla="*/ 363470 w 2473658"/>
                <a:gd name="connsiteY21" fmla="*/ 394832 h 2631998"/>
                <a:gd name="connsiteX22" fmla="*/ 363470 w 2473658"/>
                <a:gd name="connsiteY22" fmla="*/ 428234 h 2631998"/>
                <a:gd name="connsiteX23" fmla="*/ 367677 w 2473658"/>
                <a:gd name="connsiteY23" fmla="*/ 428234 h 2631998"/>
                <a:gd name="connsiteX24" fmla="*/ 367677 w 2473658"/>
                <a:gd name="connsiteY24" fmla="*/ 528312 h 2631998"/>
                <a:gd name="connsiteX25" fmla="*/ 370481 w 2473658"/>
                <a:gd name="connsiteY25" fmla="*/ 528312 h 2631998"/>
                <a:gd name="connsiteX26" fmla="*/ 370481 w 2473658"/>
                <a:gd name="connsiteY26" fmla="*/ 560312 h 2631998"/>
                <a:gd name="connsiteX27" fmla="*/ 468520 w 2473658"/>
                <a:gd name="connsiteY27" fmla="*/ 560312 h 2631998"/>
                <a:gd name="connsiteX28" fmla="*/ 468520 w 2473658"/>
                <a:gd name="connsiteY28" fmla="*/ 595116 h 2631998"/>
                <a:gd name="connsiteX29" fmla="*/ 471325 w 2473658"/>
                <a:gd name="connsiteY29" fmla="*/ 595116 h 2631998"/>
                <a:gd name="connsiteX30" fmla="*/ 471325 w 2473658"/>
                <a:gd name="connsiteY30" fmla="*/ 628390 h 2631998"/>
                <a:gd name="connsiteX31" fmla="*/ 479739 w 2473658"/>
                <a:gd name="connsiteY31" fmla="*/ 628390 h 2631998"/>
                <a:gd name="connsiteX32" fmla="*/ 479739 w 2473658"/>
                <a:gd name="connsiteY32" fmla="*/ 661792 h 2631998"/>
                <a:gd name="connsiteX33" fmla="*/ 486751 w 2473658"/>
                <a:gd name="connsiteY33" fmla="*/ 661792 h 2631998"/>
                <a:gd name="connsiteX34" fmla="*/ 486751 w 2473658"/>
                <a:gd name="connsiteY34" fmla="*/ 695194 h 2631998"/>
                <a:gd name="connsiteX35" fmla="*/ 495038 w 2473658"/>
                <a:gd name="connsiteY35" fmla="*/ 695194 h 2631998"/>
                <a:gd name="connsiteX36" fmla="*/ 495038 w 2473658"/>
                <a:gd name="connsiteY36" fmla="*/ 763273 h 2631998"/>
                <a:gd name="connsiteX37" fmla="*/ 499245 w 2473658"/>
                <a:gd name="connsiteY37" fmla="*/ 763273 h 2631998"/>
                <a:gd name="connsiteX38" fmla="*/ 499245 w 2473658"/>
                <a:gd name="connsiteY38" fmla="*/ 831479 h 2631998"/>
                <a:gd name="connsiteX39" fmla="*/ 502050 w 2473658"/>
                <a:gd name="connsiteY39" fmla="*/ 831479 h 2631998"/>
                <a:gd name="connsiteX40" fmla="*/ 502050 w 2473658"/>
                <a:gd name="connsiteY40" fmla="*/ 864881 h 2631998"/>
                <a:gd name="connsiteX41" fmla="*/ 506257 w 2473658"/>
                <a:gd name="connsiteY41" fmla="*/ 864881 h 2631998"/>
                <a:gd name="connsiteX42" fmla="*/ 506257 w 2473658"/>
                <a:gd name="connsiteY42" fmla="*/ 899558 h 2631998"/>
                <a:gd name="connsiteX43" fmla="*/ 618319 w 2473658"/>
                <a:gd name="connsiteY43" fmla="*/ 899558 h 2631998"/>
                <a:gd name="connsiteX44" fmla="*/ 618319 w 2473658"/>
                <a:gd name="connsiteY44" fmla="*/ 934363 h 2631998"/>
                <a:gd name="connsiteX45" fmla="*/ 622526 w 2473658"/>
                <a:gd name="connsiteY45" fmla="*/ 934363 h 2631998"/>
                <a:gd name="connsiteX46" fmla="*/ 622526 w 2473658"/>
                <a:gd name="connsiteY46" fmla="*/ 969039 h 2631998"/>
                <a:gd name="connsiteX47" fmla="*/ 646239 w 2473658"/>
                <a:gd name="connsiteY47" fmla="*/ 969039 h 2631998"/>
                <a:gd name="connsiteX48" fmla="*/ 646239 w 2473658"/>
                <a:gd name="connsiteY48" fmla="*/ 1005246 h 2631998"/>
                <a:gd name="connsiteX49" fmla="*/ 649044 w 2473658"/>
                <a:gd name="connsiteY49" fmla="*/ 1005246 h 2631998"/>
                <a:gd name="connsiteX50" fmla="*/ 649044 w 2473658"/>
                <a:gd name="connsiteY50" fmla="*/ 1040051 h 2631998"/>
                <a:gd name="connsiteX51" fmla="*/ 653251 w 2473658"/>
                <a:gd name="connsiteY51" fmla="*/ 1040051 h 2631998"/>
                <a:gd name="connsiteX52" fmla="*/ 653251 w 2473658"/>
                <a:gd name="connsiteY52" fmla="*/ 1074727 h 2631998"/>
                <a:gd name="connsiteX53" fmla="*/ 657458 w 2473658"/>
                <a:gd name="connsiteY53" fmla="*/ 1074727 h 2631998"/>
                <a:gd name="connsiteX54" fmla="*/ 657458 w 2473658"/>
                <a:gd name="connsiteY54" fmla="*/ 1109532 h 2631998"/>
                <a:gd name="connsiteX55" fmla="*/ 661665 w 2473658"/>
                <a:gd name="connsiteY55" fmla="*/ 1109532 h 2631998"/>
                <a:gd name="connsiteX56" fmla="*/ 661665 w 2473658"/>
                <a:gd name="connsiteY56" fmla="*/ 1144336 h 2631998"/>
                <a:gd name="connsiteX57" fmla="*/ 664470 w 2473658"/>
                <a:gd name="connsiteY57" fmla="*/ 1144336 h 2631998"/>
                <a:gd name="connsiteX58" fmla="*/ 664470 w 2473658"/>
                <a:gd name="connsiteY58" fmla="*/ 1250024 h 2631998"/>
                <a:gd name="connsiteX59" fmla="*/ 668677 w 2473658"/>
                <a:gd name="connsiteY59" fmla="*/ 1250024 h 2631998"/>
                <a:gd name="connsiteX60" fmla="*/ 668677 w 2473658"/>
                <a:gd name="connsiteY60" fmla="*/ 1286103 h 2631998"/>
                <a:gd name="connsiteX61" fmla="*/ 672884 w 2473658"/>
                <a:gd name="connsiteY61" fmla="*/ 1286103 h 2631998"/>
                <a:gd name="connsiteX62" fmla="*/ 672884 w 2473658"/>
                <a:gd name="connsiteY62" fmla="*/ 1320908 h 2631998"/>
                <a:gd name="connsiteX63" fmla="*/ 762508 w 2473658"/>
                <a:gd name="connsiteY63" fmla="*/ 1320908 h 2631998"/>
                <a:gd name="connsiteX64" fmla="*/ 762508 w 2473658"/>
                <a:gd name="connsiteY64" fmla="*/ 1356987 h 2631998"/>
                <a:gd name="connsiteX65" fmla="*/ 780612 w 2473658"/>
                <a:gd name="connsiteY65" fmla="*/ 1356987 h 2631998"/>
                <a:gd name="connsiteX66" fmla="*/ 780612 w 2473658"/>
                <a:gd name="connsiteY66" fmla="*/ 1393193 h 2631998"/>
                <a:gd name="connsiteX67" fmla="*/ 804452 w 2473658"/>
                <a:gd name="connsiteY67" fmla="*/ 1393193 h 2631998"/>
                <a:gd name="connsiteX68" fmla="*/ 804452 w 2473658"/>
                <a:gd name="connsiteY68" fmla="*/ 1429273 h 2631998"/>
                <a:gd name="connsiteX69" fmla="*/ 808659 w 2473658"/>
                <a:gd name="connsiteY69" fmla="*/ 1429273 h 2631998"/>
                <a:gd name="connsiteX70" fmla="*/ 808659 w 2473658"/>
                <a:gd name="connsiteY70" fmla="*/ 1465479 h 2631998"/>
                <a:gd name="connsiteX71" fmla="*/ 811464 w 2473658"/>
                <a:gd name="connsiteY71" fmla="*/ 1465479 h 2631998"/>
                <a:gd name="connsiteX72" fmla="*/ 811464 w 2473658"/>
                <a:gd name="connsiteY72" fmla="*/ 1500284 h 2631998"/>
                <a:gd name="connsiteX73" fmla="*/ 815671 w 2473658"/>
                <a:gd name="connsiteY73" fmla="*/ 1500284 h 2631998"/>
                <a:gd name="connsiteX74" fmla="*/ 815671 w 2473658"/>
                <a:gd name="connsiteY74" fmla="*/ 1536363 h 2631998"/>
                <a:gd name="connsiteX75" fmla="*/ 819878 w 2473658"/>
                <a:gd name="connsiteY75" fmla="*/ 1536363 h 2631998"/>
                <a:gd name="connsiteX76" fmla="*/ 819878 w 2473658"/>
                <a:gd name="connsiteY76" fmla="*/ 1644856 h 2631998"/>
                <a:gd name="connsiteX77" fmla="*/ 826890 w 2473658"/>
                <a:gd name="connsiteY77" fmla="*/ 1644856 h 2631998"/>
                <a:gd name="connsiteX78" fmla="*/ 826890 w 2473658"/>
                <a:gd name="connsiteY78" fmla="*/ 1679660 h 2631998"/>
                <a:gd name="connsiteX79" fmla="*/ 843591 w 2473658"/>
                <a:gd name="connsiteY79" fmla="*/ 1679660 h 2631998"/>
                <a:gd name="connsiteX80" fmla="*/ 843591 w 2473658"/>
                <a:gd name="connsiteY80" fmla="*/ 1715739 h 2631998"/>
                <a:gd name="connsiteX81" fmla="*/ 846396 w 2473658"/>
                <a:gd name="connsiteY81" fmla="*/ 1715739 h 2631998"/>
                <a:gd name="connsiteX82" fmla="*/ 846396 w 2473658"/>
                <a:gd name="connsiteY82" fmla="*/ 1751946 h 2631998"/>
                <a:gd name="connsiteX83" fmla="*/ 854810 w 2473658"/>
                <a:gd name="connsiteY83" fmla="*/ 1751946 h 2631998"/>
                <a:gd name="connsiteX84" fmla="*/ 854810 w 2473658"/>
                <a:gd name="connsiteY84" fmla="*/ 1788025 h 2631998"/>
                <a:gd name="connsiteX85" fmla="*/ 955653 w 2473658"/>
                <a:gd name="connsiteY85" fmla="*/ 1788025 h 2631998"/>
                <a:gd name="connsiteX86" fmla="*/ 955653 w 2473658"/>
                <a:gd name="connsiteY86" fmla="*/ 1824232 h 2631998"/>
                <a:gd name="connsiteX87" fmla="*/ 978091 w 2473658"/>
                <a:gd name="connsiteY87" fmla="*/ 1824232 h 2631998"/>
                <a:gd name="connsiteX88" fmla="*/ 978091 w 2473658"/>
                <a:gd name="connsiteY88" fmla="*/ 1859036 h 2631998"/>
                <a:gd name="connsiteX89" fmla="*/ 986378 w 2473658"/>
                <a:gd name="connsiteY89" fmla="*/ 1859036 h 2631998"/>
                <a:gd name="connsiteX90" fmla="*/ 986378 w 2473658"/>
                <a:gd name="connsiteY90" fmla="*/ 1895115 h 2631998"/>
                <a:gd name="connsiteX91" fmla="*/ 1148798 w 2473658"/>
                <a:gd name="connsiteY91" fmla="*/ 1895115 h 2631998"/>
                <a:gd name="connsiteX92" fmla="*/ 1148798 w 2473658"/>
                <a:gd name="connsiteY92" fmla="*/ 1931322 h 2631998"/>
                <a:gd name="connsiteX93" fmla="*/ 1153006 w 2473658"/>
                <a:gd name="connsiteY93" fmla="*/ 1931322 h 2631998"/>
                <a:gd name="connsiteX94" fmla="*/ 1153006 w 2473658"/>
                <a:gd name="connsiteY94" fmla="*/ 1967401 h 2631998"/>
                <a:gd name="connsiteX95" fmla="*/ 1155810 w 2473658"/>
                <a:gd name="connsiteY95" fmla="*/ 1967401 h 2631998"/>
                <a:gd name="connsiteX96" fmla="*/ 1155810 w 2473658"/>
                <a:gd name="connsiteY96" fmla="*/ 2038285 h 2631998"/>
                <a:gd name="connsiteX97" fmla="*/ 1311219 w 2473658"/>
                <a:gd name="connsiteY97" fmla="*/ 2038285 h 2631998"/>
                <a:gd name="connsiteX98" fmla="*/ 1311219 w 2473658"/>
                <a:gd name="connsiteY98" fmla="*/ 2110698 h 2631998"/>
                <a:gd name="connsiteX99" fmla="*/ 1315426 w 2473658"/>
                <a:gd name="connsiteY99" fmla="*/ 2110698 h 2631998"/>
                <a:gd name="connsiteX100" fmla="*/ 1315426 w 2473658"/>
                <a:gd name="connsiteY100" fmla="*/ 2182984 h 2631998"/>
                <a:gd name="connsiteX101" fmla="*/ 1326517 w 2473658"/>
                <a:gd name="connsiteY101" fmla="*/ 2182984 h 2631998"/>
                <a:gd name="connsiteX102" fmla="*/ 1326517 w 2473658"/>
                <a:gd name="connsiteY102" fmla="*/ 2217661 h 2631998"/>
                <a:gd name="connsiteX103" fmla="*/ 1500157 w 2473658"/>
                <a:gd name="connsiteY103" fmla="*/ 2217661 h 2631998"/>
                <a:gd name="connsiteX104" fmla="*/ 1500157 w 2473658"/>
                <a:gd name="connsiteY104" fmla="*/ 2253868 h 2631998"/>
                <a:gd name="connsiteX105" fmla="*/ 1504364 w 2473658"/>
                <a:gd name="connsiteY105" fmla="*/ 2253868 h 2631998"/>
                <a:gd name="connsiteX106" fmla="*/ 1504364 w 2473658"/>
                <a:gd name="connsiteY106" fmla="*/ 2289947 h 2631998"/>
                <a:gd name="connsiteX107" fmla="*/ 1670991 w 2473658"/>
                <a:gd name="connsiteY107" fmla="*/ 2289947 h 2631998"/>
                <a:gd name="connsiteX108" fmla="*/ 1670991 w 2473658"/>
                <a:gd name="connsiteY108" fmla="*/ 2326154 h 2631998"/>
                <a:gd name="connsiteX109" fmla="*/ 1693302 w 2473658"/>
                <a:gd name="connsiteY109" fmla="*/ 2326154 h 2631998"/>
                <a:gd name="connsiteX110" fmla="*/ 1693302 w 2473658"/>
                <a:gd name="connsiteY110" fmla="*/ 2362360 h 2631998"/>
                <a:gd name="connsiteX111" fmla="*/ 1712935 w 2473658"/>
                <a:gd name="connsiteY111" fmla="*/ 2362360 h 2631998"/>
                <a:gd name="connsiteX112" fmla="*/ 1712935 w 2473658"/>
                <a:gd name="connsiteY112" fmla="*/ 2401244 h 2631998"/>
                <a:gd name="connsiteX113" fmla="*/ 1771707 w 2473658"/>
                <a:gd name="connsiteY113" fmla="*/ 2401244 h 2631998"/>
                <a:gd name="connsiteX114" fmla="*/ 1771707 w 2473658"/>
                <a:gd name="connsiteY114" fmla="*/ 2454025 h 2631998"/>
                <a:gd name="connsiteX115" fmla="*/ 2193056 w 2473658"/>
                <a:gd name="connsiteY115" fmla="*/ 2454025 h 2631998"/>
                <a:gd name="connsiteX116" fmla="*/ 2193056 w 2473658"/>
                <a:gd name="connsiteY116" fmla="*/ 2543012 h 2631998"/>
                <a:gd name="connsiteX117" fmla="*/ 2228116 w 2473658"/>
                <a:gd name="connsiteY117" fmla="*/ 2543012 h 2631998"/>
                <a:gd name="connsiteX118" fmla="*/ 2228116 w 2473658"/>
                <a:gd name="connsiteY118" fmla="*/ 2631998 h 2631998"/>
                <a:gd name="connsiteX119" fmla="*/ 2473659 w 2473658"/>
                <a:gd name="connsiteY119" fmla="*/ 2631998 h 2631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2473658" h="2631998">
                  <a:moveTo>
                    <a:pt x="0" y="0"/>
                  </a:moveTo>
                  <a:lnTo>
                    <a:pt x="161910" y="0"/>
                  </a:lnTo>
                  <a:lnTo>
                    <a:pt x="161910" y="33402"/>
                  </a:lnTo>
                  <a:lnTo>
                    <a:pt x="170325" y="33402"/>
                  </a:lnTo>
                  <a:lnTo>
                    <a:pt x="170325" y="98676"/>
                  </a:lnTo>
                  <a:lnTo>
                    <a:pt x="177336" y="98676"/>
                  </a:lnTo>
                  <a:lnTo>
                    <a:pt x="177336" y="132078"/>
                  </a:lnTo>
                  <a:lnTo>
                    <a:pt x="185751" y="132078"/>
                  </a:lnTo>
                  <a:lnTo>
                    <a:pt x="185751" y="164078"/>
                  </a:lnTo>
                  <a:lnTo>
                    <a:pt x="247328" y="164078"/>
                  </a:lnTo>
                  <a:lnTo>
                    <a:pt x="247328" y="197480"/>
                  </a:lnTo>
                  <a:lnTo>
                    <a:pt x="251535" y="197480"/>
                  </a:lnTo>
                  <a:lnTo>
                    <a:pt x="251535" y="229352"/>
                  </a:lnTo>
                  <a:lnTo>
                    <a:pt x="321526" y="229352"/>
                  </a:lnTo>
                  <a:lnTo>
                    <a:pt x="321526" y="262754"/>
                  </a:lnTo>
                  <a:lnTo>
                    <a:pt x="336952" y="262754"/>
                  </a:lnTo>
                  <a:lnTo>
                    <a:pt x="336952" y="328155"/>
                  </a:lnTo>
                  <a:lnTo>
                    <a:pt x="343964" y="328155"/>
                  </a:lnTo>
                  <a:lnTo>
                    <a:pt x="343964" y="361430"/>
                  </a:lnTo>
                  <a:lnTo>
                    <a:pt x="348171" y="361430"/>
                  </a:lnTo>
                  <a:lnTo>
                    <a:pt x="348171" y="394832"/>
                  </a:lnTo>
                  <a:lnTo>
                    <a:pt x="363470" y="394832"/>
                  </a:lnTo>
                  <a:lnTo>
                    <a:pt x="363470" y="428234"/>
                  </a:lnTo>
                  <a:lnTo>
                    <a:pt x="367677" y="428234"/>
                  </a:lnTo>
                  <a:lnTo>
                    <a:pt x="367677" y="528312"/>
                  </a:lnTo>
                  <a:lnTo>
                    <a:pt x="370481" y="528312"/>
                  </a:lnTo>
                  <a:lnTo>
                    <a:pt x="370481" y="560312"/>
                  </a:lnTo>
                  <a:lnTo>
                    <a:pt x="468520" y="560312"/>
                  </a:lnTo>
                  <a:lnTo>
                    <a:pt x="468520" y="595116"/>
                  </a:lnTo>
                  <a:lnTo>
                    <a:pt x="471325" y="595116"/>
                  </a:lnTo>
                  <a:lnTo>
                    <a:pt x="471325" y="628390"/>
                  </a:lnTo>
                  <a:lnTo>
                    <a:pt x="479739" y="628390"/>
                  </a:lnTo>
                  <a:lnTo>
                    <a:pt x="479739" y="661792"/>
                  </a:lnTo>
                  <a:lnTo>
                    <a:pt x="486751" y="661792"/>
                  </a:lnTo>
                  <a:lnTo>
                    <a:pt x="486751" y="695194"/>
                  </a:lnTo>
                  <a:lnTo>
                    <a:pt x="495038" y="695194"/>
                  </a:lnTo>
                  <a:lnTo>
                    <a:pt x="495038" y="763273"/>
                  </a:lnTo>
                  <a:lnTo>
                    <a:pt x="499245" y="763273"/>
                  </a:lnTo>
                  <a:lnTo>
                    <a:pt x="499245" y="831479"/>
                  </a:lnTo>
                  <a:lnTo>
                    <a:pt x="502050" y="831479"/>
                  </a:lnTo>
                  <a:lnTo>
                    <a:pt x="502050" y="864881"/>
                  </a:lnTo>
                  <a:lnTo>
                    <a:pt x="506257" y="864881"/>
                  </a:lnTo>
                  <a:lnTo>
                    <a:pt x="506257" y="899558"/>
                  </a:lnTo>
                  <a:lnTo>
                    <a:pt x="618319" y="899558"/>
                  </a:lnTo>
                  <a:lnTo>
                    <a:pt x="618319" y="934363"/>
                  </a:lnTo>
                  <a:lnTo>
                    <a:pt x="622526" y="934363"/>
                  </a:lnTo>
                  <a:lnTo>
                    <a:pt x="622526" y="969039"/>
                  </a:lnTo>
                  <a:lnTo>
                    <a:pt x="646239" y="969039"/>
                  </a:lnTo>
                  <a:lnTo>
                    <a:pt x="646239" y="1005246"/>
                  </a:lnTo>
                  <a:lnTo>
                    <a:pt x="649044" y="1005246"/>
                  </a:lnTo>
                  <a:lnTo>
                    <a:pt x="649044" y="1040051"/>
                  </a:lnTo>
                  <a:lnTo>
                    <a:pt x="653251" y="1040051"/>
                  </a:lnTo>
                  <a:lnTo>
                    <a:pt x="653251" y="1074727"/>
                  </a:lnTo>
                  <a:lnTo>
                    <a:pt x="657458" y="1074727"/>
                  </a:lnTo>
                  <a:lnTo>
                    <a:pt x="657458" y="1109532"/>
                  </a:lnTo>
                  <a:lnTo>
                    <a:pt x="661665" y="1109532"/>
                  </a:lnTo>
                  <a:lnTo>
                    <a:pt x="661665" y="1144336"/>
                  </a:lnTo>
                  <a:lnTo>
                    <a:pt x="664470" y="1144336"/>
                  </a:lnTo>
                  <a:lnTo>
                    <a:pt x="664470" y="1250024"/>
                  </a:lnTo>
                  <a:lnTo>
                    <a:pt x="668677" y="1250024"/>
                  </a:lnTo>
                  <a:lnTo>
                    <a:pt x="668677" y="1286103"/>
                  </a:lnTo>
                  <a:lnTo>
                    <a:pt x="672884" y="1286103"/>
                  </a:lnTo>
                  <a:lnTo>
                    <a:pt x="672884" y="1320908"/>
                  </a:lnTo>
                  <a:lnTo>
                    <a:pt x="762508" y="1320908"/>
                  </a:lnTo>
                  <a:lnTo>
                    <a:pt x="762508" y="1356987"/>
                  </a:lnTo>
                  <a:lnTo>
                    <a:pt x="780612" y="1356987"/>
                  </a:lnTo>
                  <a:lnTo>
                    <a:pt x="780612" y="1393193"/>
                  </a:lnTo>
                  <a:lnTo>
                    <a:pt x="804452" y="1393193"/>
                  </a:lnTo>
                  <a:lnTo>
                    <a:pt x="804452" y="1429273"/>
                  </a:lnTo>
                  <a:lnTo>
                    <a:pt x="808659" y="1429273"/>
                  </a:lnTo>
                  <a:lnTo>
                    <a:pt x="808659" y="1465479"/>
                  </a:lnTo>
                  <a:lnTo>
                    <a:pt x="811464" y="1465479"/>
                  </a:lnTo>
                  <a:lnTo>
                    <a:pt x="811464" y="1500284"/>
                  </a:lnTo>
                  <a:lnTo>
                    <a:pt x="815671" y="1500284"/>
                  </a:lnTo>
                  <a:lnTo>
                    <a:pt x="815671" y="1536363"/>
                  </a:lnTo>
                  <a:lnTo>
                    <a:pt x="819878" y="1536363"/>
                  </a:lnTo>
                  <a:lnTo>
                    <a:pt x="819878" y="1644856"/>
                  </a:lnTo>
                  <a:lnTo>
                    <a:pt x="826890" y="1644856"/>
                  </a:lnTo>
                  <a:lnTo>
                    <a:pt x="826890" y="1679660"/>
                  </a:lnTo>
                  <a:lnTo>
                    <a:pt x="843591" y="1679660"/>
                  </a:lnTo>
                  <a:lnTo>
                    <a:pt x="843591" y="1715739"/>
                  </a:lnTo>
                  <a:lnTo>
                    <a:pt x="846396" y="1715739"/>
                  </a:lnTo>
                  <a:lnTo>
                    <a:pt x="846396" y="1751946"/>
                  </a:lnTo>
                  <a:lnTo>
                    <a:pt x="854810" y="1751946"/>
                  </a:lnTo>
                  <a:lnTo>
                    <a:pt x="854810" y="1788025"/>
                  </a:lnTo>
                  <a:lnTo>
                    <a:pt x="955653" y="1788025"/>
                  </a:lnTo>
                  <a:lnTo>
                    <a:pt x="955653" y="1824232"/>
                  </a:lnTo>
                  <a:lnTo>
                    <a:pt x="978091" y="1824232"/>
                  </a:lnTo>
                  <a:lnTo>
                    <a:pt x="978091" y="1859036"/>
                  </a:lnTo>
                  <a:lnTo>
                    <a:pt x="986378" y="1859036"/>
                  </a:lnTo>
                  <a:lnTo>
                    <a:pt x="986378" y="1895115"/>
                  </a:lnTo>
                  <a:lnTo>
                    <a:pt x="1148798" y="1895115"/>
                  </a:lnTo>
                  <a:lnTo>
                    <a:pt x="1148798" y="1931322"/>
                  </a:lnTo>
                  <a:lnTo>
                    <a:pt x="1153006" y="1931322"/>
                  </a:lnTo>
                  <a:lnTo>
                    <a:pt x="1153006" y="1967401"/>
                  </a:lnTo>
                  <a:lnTo>
                    <a:pt x="1155810" y="1967401"/>
                  </a:lnTo>
                  <a:lnTo>
                    <a:pt x="1155810" y="2038285"/>
                  </a:lnTo>
                  <a:lnTo>
                    <a:pt x="1311219" y="2038285"/>
                  </a:lnTo>
                  <a:lnTo>
                    <a:pt x="1311219" y="2110698"/>
                  </a:lnTo>
                  <a:lnTo>
                    <a:pt x="1315426" y="2110698"/>
                  </a:lnTo>
                  <a:lnTo>
                    <a:pt x="1315426" y="2182984"/>
                  </a:lnTo>
                  <a:lnTo>
                    <a:pt x="1326517" y="2182984"/>
                  </a:lnTo>
                  <a:lnTo>
                    <a:pt x="1326517" y="2217661"/>
                  </a:lnTo>
                  <a:lnTo>
                    <a:pt x="1500157" y="2217661"/>
                  </a:lnTo>
                  <a:lnTo>
                    <a:pt x="1500157" y="2253868"/>
                  </a:lnTo>
                  <a:lnTo>
                    <a:pt x="1504364" y="2253868"/>
                  </a:lnTo>
                  <a:lnTo>
                    <a:pt x="1504364" y="2289947"/>
                  </a:lnTo>
                  <a:lnTo>
                    <a:pt x="1670991" y="2289947"/>
                  </a:lnTo>
                  <a:lnTo>
                    <a:pt x="1670991" y="2326154"/>
                  </a:lnTo>
                  <a:lnTo>
                    <a:pt x="1693302" y="2326154"/>
                  </a:lnTo>
                  <a:lnTo>
                    <a:pt x="1693302" y="2362360"/>
                  </a:lnTo>
                  <a:lnTo>
                    <a:pt x="1712935" y="2362360"/>
                  </a:lnTo>
                  <a:lnTo>
                    <a:pt x="1712935" y="2401244"/>
                  </a:lnTo>
                  <a:lnTo>
                    <a:pt x="1771707" y="2401244"/>
                  </a:lnTo>
                  <a:lnTo>
                    <a:pt x="1771707" y="2454025"/>
                  </a:lnTo>
                  <a:lnTo>
                    <a:pt x="2193056" y="2454025"/>
                  </a:lnTo>
                  <a:lnTo>
                    <a:pt x="2193056" y="2543012"/>
                  </a:lnTo>
                  <a:lnTo>
                    <a:pt x="2228116" y="2543012"/>
                  </a:lnTo>
                  <a:lnTo>
                    <a:pt x="2228116" y="2631998"/>
                  </a:lnTo>
                  <a:lnTo>
                    <a:pt x="2473659" y="2631998"/>
                  </a:lnTo>
                </a:path>
              </a:pathLst>
            </a:custGeom>
            <a:noFill/>
            <a:ln w="28575" cap="sq">
              <a:solidFill>
                <a:srgbClr val="4EA74F"/>
              </a:solidFill>
              <a:prstDash val="solid"/>
              <a:miter/>
            </a:ln>
          </p:spPr>
          <p:txBody>
            <a:bodyPr rtlCol="0" anchor="ctr"/>
            <a:lstStyle/>
            <a:p>
              <a:endParaRPr lang="zh-CN" altLang="en-US"/>
            </a:p>
          </p:txBody>
        </p:sp>
        <p:sp>
          <p:nvSpPr>
            <p:cNvPr id="34" name="文本框 28"/>
            <p:cNvSpPr txBox="1"/>
            <p:nvPr/>
          </p:nvSpPr>
          <p:spPr>
            <a:xfrm>
              <a:off x="3799117" y="3236905"/>
              <a:ext cx="1996059" cy="276999"/>
            </a:xfrm>
            <a:prstGeom prst="rect">
              <a:avLst/>
            </a:prstGeom>
            <a:noFill/>
          </p:spPr>
          <p:txBody>
            <a:bodyPr wrap="none" rtlCol="0" anchor="ctr">
              <a:spAutoFit/>
            </a:bodyPr>
            <a:lstStyle/>
            <a:p>
              <a:r>
                <a:rPr lang="zh-CN" altLang="en-US"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特瑞普利单抗</a:t>
              </a:r>
              <a:r>
                <a:rPr lang="en-US" altLang="zh-CN"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a:t>
              </a:r>
              <a:r>
                <a:rPr lang="zh-CN" altLang="en-US"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化疗</a:t>
              </a:r>
              <a:r>
                <a:rPr lang="en-US" altLang="zh-CN"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 (n=77)</a:t>
              </a:r>
              <a:endParaRPr lang="en-US" altLang="zh-CN"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35" name="文本框 28"/>
            <p:cNvSpPr txBox="1"/>
            <p:nvPr/>
          </p:nvSpPr>
          <p:spPr>
            <a:xfrm>
              <a:off x="3499870" y="3879506"/>
              <a:ext cx="1534394" cy="276999"/>
            </a:xfrm>
            <a:prstGeom prst="rect">
              <a:avLst/>
            </a:prstGeom>
            <a:noFill/>
          </p:spPr>
          <p:txBody>
            <a:bodyPr wrap="none" rtlCol="0" anchor="ctr">
              <a:spAutoFit/>
            </a:bodyPr>
            <a:lstStyle/>
            <a:p>
              <a:r>
                <a:rPr lang="zh-CN" altLang="en-US"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安慰剂</a:t>
              </a:r>
              <a:r>
                <a:rPr lang="en-US" altLang="zh-CN"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a:t>
              </a:r>
              <a:r>
                <a:rPr lang="zh-CN" altLang="en-US"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化疗</a:t>
              </a:r>
              <a:r>
                <a:rPr lang="en-US" altLang="zh-CN"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 (n=45)</a:t>
              </a:r>
              <a:endParaRPr lang="zh-CN" altLang="en-US"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36" name="文本框 28"/>
            <p:cNvSpPr txBox="1"/>
            <p:nvPr/>
          </p:nvSpPr>
          <p:spPr>
            <a:xfrm>
              <a:off x="9374974" y="4116414"/>
              <a:ext cx="1534394" cy="276999"/>
            </a:xfrm>
            <a:prstGeom prst="rect">
              <a:avLst/>
            </a:prstGeom>
            <a:noFill/>
            <a:ln>
              <a:noFill/>
            </a:ln>
          </p:spPr>
          <p:txBody>
            <a:bodyPr wrap="none" rtlCol="0" anchor="ctr">
              <a:spAutoFit/>
            </a:bodyPr>
            <a:lstStyle/>
            <a:p>
              <a:r>
                <a:rPr lang="zh-CN" altLang="en-US"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安慰剂</a:t>
              </a:r>
              <a:r>
                <a:rPr lang="en-US" altLang="zh-CN"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a:t>
              </a:r>
              <a:r>
                <a:rPr lang="zh-CN" altLang="en-US"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化疗</a:t>
              </a:r>
              <a:r>
                <a:rPr lang="en-US" altLang="zh-CN"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 (n=85)</a:t>
              </a:r>
              <a:endParaRPr lang="zh-CN" altLang="en-US"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grpSp>
      <p:sp>
        <p:nvSpPr>
          <p:cNvPr id="106" name="矩形 7"/>
          <p:cNvSpPr/>
          <p:nvPr/>
        </p:nvSpPr>
        <p:spPr>
          <a:xfrm>
            <a:off x="9733864" y="1284239"/>
            <a:ext cx="1986441" cy="415498"/>
          </a:xfrm>
          <a:prstGeom prst="rect">
            <a:avLst/>
          </a:prstGeom>
        </p:spPr>
        <p:txBody>
          <a:bodyPr wrap="none">
            <a:spAutoFit/>
          </a:bodyPr>
          <a:lstStyle/>
          <a:p>
            <a:r>
              <a:rPr lang="zh-CN" altLang="en-US" sz="1050" b="0" i="0" dirty="0">
                <a:solidFill>
                  <a:srgbClr val="333333"/>
                </a:solidFill>
                <a:effectLst/>
                <a:latin typeface="Tahoma" panose="020B0604030504040204" pitchFamily="34" charset="0"/>
              </a:rPr>
              <a:t>数据截止日期</a:t>
            </a:r>
            <a:r>
              <a:rPr lang="en-US" altLang="zh-CN" sz="1050" b="0" i="0" dirty="0">
                <a:solidFill>
                  <a:srgbClr val="333333"/>
                </a:solidFill>
                <a:effectLst/>
                <a:latin typeface="Tahoma" panose="020B0604030504040204" pitchFamily="34" charset="0"/>
              </a:rPr>
              <a:t>2021</a:t>
            </a:r>
            <a:r>
              <a:rPr lang="zh-CN" altLang="en-US" sz="1050" b="0" i="0" dirty="0">
                <a:solidFill>
                  <a:srgbClr val="333333"/>
                </a:solidFill>
                <a:effectLst/>
                <a:latin typeface="Tahoma" panose="020B0604030504040204" pitchFamily="34" charset="0"/>
              </a:rPr>
              <a:t>年</a:t>
            </a:r>
            <a:r>
              <a:rPr lang="en-US" altLang="zh-CN" sz="1050" b="0" i="0" dirty="0">
                <a:solidFill>
                  <a:srgbClr val="333333"/>
                </a:solidFill>
                <a:effectLst/>
                <a:latin typeface="Tahoma" panose="020B0604030504040204" pitchFamily="34" charset="0"/>
              </a:rPr>
              <a:t>10</a:t>
            </a:r>
            <a:r>
              <a:rPr lang="zh-CN" altLang="en-US" sz="1050" b="0" i="0" dirty="0">
                <a:solidFill>
                  <a:srgbClr val="333333"/>
                </a:solidFill>
                <a:effectLst/>
                <a:latin typeface="Tahoma" panose="020B0604030504040204" pitchFamily="34" charset="0"/>
              </a:rPr>
              <a:t>月</a:t>
            </a:r>
            <a:r>
              <a:rPr lang="en-US" altLang="zh-CN" sz="1050" b="0" i="0" dirty="0">
                <a:solidFill>
                  <a:srgbClr val="333333"/>
                </a:solidFill>
                <a:effectLst/>
                <a:latin typeface="Tahoma" panose="020B0604030504040204" pitchFamily="34" charset="0"/>
              </a:rPr>
              <a:t>31</a:t>
            </a:r>
            <a:r>
              <a:rPr lang="zh-CN" altLang="en-US" sz="1050" b="0" i="0" dirty="0">
                <a:solidFill>
                  <a:srgbClr val="333333"/>
                </a:solidFill>
                <a:effectLst/>
                <a:latin typeface="Tahoma" panose="020B0604030504040204" pitchFamily="34" charset="0"/>
              </a:rPr>
              <a:t>日</a:t>
            </a:r>
            <a:endParaRPr lang="en-US" altLang="zh-CN" sz="105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a:p>
            <a:r>
              <a:rPr lang="en-US" altLang="zh-CN" sz="105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TMB-H ≥ 10</a:t>
            </a:r>
            <a:r>
              <a:rPr lang="zh-CN" altLang="en-US" sz="105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 </a:t>
            </a:r>
            <a:r>
              <a:rPr lang="en-US" altLang="zh-CN" sz="105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mut/Mb</a:t>
            </a:r>
            <a:endParaRPr lang="en-US" altLang="zh-CN" sz="105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107" name="文本框 106"/>
          <p:cNvSpPr txBox="1"/>
          <p:nvPr/>
        </p:nvSpPr>
        <p:spPr>
          <a:xfrm>
            <a:off x="2322195" y="2196341"/>
            <a:ext cx="1264766" cy="261610"/>
          </a:xfrm>
          <a:prstGeom prst="rect">
            <a:avLst/>
          </a:prstGeom>
          <a:noFill/>
        </p:spPr>
        <p:txBody>
          <a:bodyPr wrap="square" rtlCol="0">
            <a:spAutoFit/>
          </a:bodyPr>
          <a:lstStyle/>
          <a:p>
            <a:pPr algn="ctr"/>
            <a:r>
              <a:rPr kumimoji="1" lang="en-US" altLang="zh-CN" sz="1050" b="1" dirty="0">
                <a:solidFill>
                  <a:schemeClr val="tx1">
                    <a:lumMod val="75000"/>
                    <a:lumOff val="25000"/>
                  </a:schemeClr>
                </a:solidFill>
                <a:latin typeface="微软雅黑" panose="020B0503020204020204" charset="-122"/>
                <a:ea typeface="微软雅黑" panose="020B0503020204020204" charset="-122"/>
              </a:rPr>
              <a:t>1</a:t>
            </a:r>
            <a:r>
              <a:rPr kumimoji="1" lang="zh-CN" altLang="en-US" sz="1050" b="1" dirty="0">
                <a:solidFill>
                  <a:schemeClr val="tx1">
                    <a:lumMod val="75000"/>
                    <a:lumOff val="25000"/>
                  </a:schemeClr>
                </a:solidFill>
                <a:latin typeface="微软雅黑" panose="020B0503020204020204" charset="-122"/>
                <a:ea typeface="微软雅黑" panose="020B0503020204020204" charset="-122"/>
              </a:rPr>
              <a:t>年</a:t>
            </a:r>
            <a:r>
              <a:rPr kumimoji="1" lang="en-US" altLang="zh-CN" sz="1050" b="1" dirty="0">
                <a:solidFill>
                  <a:schemeClr val="tx1">
                    <a:lumMod val="75000"/>
                    <a:lumOff val="25000"/>
                  </a:schemeClr>
                </a:solidFill>
                <a:latin typeface="微软雅黑" panose="020B0503020204020204" charset="-122"/>
                <a:ea typeface="微软雅黑" panose="020B0503020204020204" charset="-122"/>
              </a:rPr>
              <a:t>PFS</a:t>
            </a:r>
            <a:r>
              <a:rPr kumimoji="1" lang="zh-CN" altLang="en-US" sz="1050" b="1" dirty="0">
                <a:solidFill>
                  <a:schemeClr val="tx1">
                    <a:lumMod val="75000"/>
                    <a:lumOff val="25000"/>
                  </a:schemeClr>
                </a:solidFill>
                <a:latin typeface="微软雅黑" panose="020B0503020204020204" charset="-122"/>
                <a:ea typeface="微软雅黑" panose="020B0503020204020204" charset="-122"/>
              </a:rPr>
              <a:t>率</a:t>
            </a:r>
            <a:endParaRPr kumimoji="1" lang="zh-CN" altLang="en-US" sz="1050" b="1" dirty="0">
              <a:solidFill>
                <a:schemeClr val="tx1">
                  <a:lumMod val="75000"/>
                  <a:lumOff val="25000"/>
                </a:schemeClr>
              </a:solidFill>
              <a:latin typeface="微软雅黑" panose="020B0503020204020204" charset="-122"/>
              <a:ea typeface="微软雅黑" panose="020B0503020204020204" charset="-122"/>
            </a:endParaRPr>
          </a:p>
        </p:txBody>
      </p:sp>
      <p:sp>
        <p:nvSpPr>
          <p:cNvPr id="108" name="文本框 107"/>
          <p:cNvSpPr txBox="1"/>
          <p:nvPr/>
        </p:nvSpPr>
        <p:spPr>
          <a:xfrm>
            <a:off x="8008517" y="2202696"/>
            <a:ext cx="1264766" cy="261610"/>
          </a:xfrm>
          <a:prstGeom prst="rect">
            <a:avLst/>
          </a:prstGeom>
          <a:noFill/>
        </p:spPr>
        <p:txBody>
          <a:bodyPr wrap="square" rtlCol="0">
            <a:spAutoFit/>
          </a:bodyPr>
          <a:lstStyle/>
          <a:p>
            <a:pPr algn="ctr"/>
            <a:r>
              <a:rPr kumimoji="1" lang="en-US" altLang="zh-CN" sz="1050" b="1" dirty="0">
                <a:solidFill>
                  <a:schemeClr val="tx1">
                    <a:lumMod val="75000"/>
                    <a:lumOff val="25000"/>
                  </a:schemeClr>
                </a:solidFill>
                <a:latin typeface="微软雅黑" panose="020B0503020204020204" charset="-122"/>
                <a:ea typeface="微软雅黑" panose="020B0503020204020204" charset="-122"/>
              </a:rPr>
              <a:t>1</a:t>
            </a:r>
            <a:r>
              <a:rPr kumimoji="1" lang="zh-CN" altLang="en-US" sz="1050" b="1" dirty="0">
                <a:solidFill>
                  <a:schemeClr val="tx1">
                    <a:lumMod val="75000"/>
                    <a:lumOff val="25000"/>
                  </a:schemeClr>
                </a:solidFill>
                <a:latin typeface="微软雅黑" panose="020B0503020204020204" charset="-122"/>
                <a:ea typeface="微软雅黑" panose="020B0503020204020204" charset="-122"/>
              </a:rPr>
              <a:t>年</a:t>
            </a:r>
            <a:r>
              <a:rPr kumimoji="1" lang="en-US" altLang="zh-CN" sz="1050" b="1" dirty="0">
                <a:solidFill>
                  <a:schemeClr val="tx1">
                    <a:lumMod val="75000"/>
                    <a:lumOff val="25000"/>
                  </a:schemeClr>
                </a:solidFill>
                <a:latin typeface="微软雅黑" panose="020B0503020204020204" charset="-122"/>
                <a:ea typeface="微软雅黑" panose="020B0503020204020204" charset="-122"/>
              </a:rPr>
              <a:t>PFS</a:t>
            </a:r>
            <a:r>
              <a:rPr kumimoji="1" lang="zh-CN" altLang="en-US" sz="1050" b="1" dirty="0">
                <a:solidFill>
                  <a:schemeClr val="tx1">
                    <a:lumMod val="75000"/>
                    <a:lumOff val="25000"/>
                  </a:schemeClr>
                </a:solidFill>
                <a:latin typeface="微软雅黑" panose="020B0503020204020204" charset="-122"/>
                <a:ea typeface="微软雅黑" panose="020B0503020204020204" charset="-122"/>
              </a:rPr>
              <a:t>率</a:t>
            </a:r>
            <a:endParaRPr kumimoji="1" lang="zh-CN" altLang="en-US" sz="1050" b="1" dirty="0">
              <a:solidFill>
                <a:schemeClr val="tx1">
                  <a:lumMod val="75000"/>
                  <a:lumOff val="25000"/>
                </a:schemeClr>
              </a:solidFill>
              <a:latin typeface="微软雅黑" panose="020B0503020204020204" charset="-122"/>
              <a:ea typeface="微软雅黑" panose="020B0503020204020204" charset="-122"/>
            </a:endParaRPr>
          </a:p>
        </p:txBody>
      </p:sp>
      <p:sp>
        <p:nvSpPr>
          <p:cNvPr id="109" name="标题 1"/>
          <p:cNvSpPr txBox="1"/>
          <p:nvPr/>
        </p:nvSpPr>
        <p:spPr>
          <a:xfrm>
            <a:off x="241411" y="763401"/>
            <a:ext cx="11967870" cy="808110"/>
          </a:xfr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r>
              <a:rPr lang="zh-CN" altLang="en-US" sz="1800" b="1" dirty="0">
                <a:solidFill>
                  <a:srgbClr val="1F578A"/>
                </a:solidFill>
                <a:latin typeface="微软雅黑" panose="020B0503020204020204" charset="-122"/>
                <a:ea typeface="微软雅黑" panose="020B0503020204020204" charset="-122"/>
              </a:rPr>
              <a:t>无论肿瘤突变负荷（</a:t>
            </a:r>
            <a:r>
              <a:rPr lang="en-US" altLang="zh-CN" sz="1800" b="1" dirty="0">
                <a:solidFill>
                  <a:srgbClr val="1F578A"/>
                </a:solidFill>
                <a:latin typeface="微软雅黑" panose="020B0503020204020204" charset="-122"/>
                <a:ea typeface="微软雅黑" panose="020B0503020204020204" charset="-122"/>
              </a:rPr>
              <a:t>TMB</a:t>
            </a:r>
            <a:r>
              <a:rPr lang="zh-CN" altLang="en-US" sz="1800" b="1" dirty="0">
                <a:solidFill>
                  <a:srgbClr val="1F578A"/>
                </a:solidFill>
                <a:latin typeface="微软雅黑" panose="020B0503020204020204" charset="-122"/>
                <a:ea typeface="微软雅黑" panose="020B0503020204020204" charset="-122"/>
              </a:rPr>
              <a:t>）情况，治疗组均能显著降低疾病进展风险</a:t>
            </a:r>
            <a:r>
              <a:rPr lang="zh-CN" altLang="en-US" sz="1800" b="1" dirty="0">
                <a:solidFill>
                  <a:srgbClr val="C00000"/>
                </a:solidFill>
                <a:latin typeface="微软雅黑" panose="020B0503020204020204" charset="-122"/>
                <a:ea typeface="微软雅黑" panose="020B0503020204020204" charset="-122"/>
              </a:rPr>
              <a:t>（分别下降</a:t>
            </a:r>
            <a:r>
              <a:rPr lang="en-US" altLang="zh-CN" sz="1800" b="1" dirty="0">
                <a:solidFill>
                  <a:srgbClr val="C00000"/>
                </a:solidFill>
                <a:latin typeface="微软雅黑" panose="020B0503020204020204" charset="-122"/>
                <a:ea typeface="微软雅黑" panose="020B0503020204020204" charset="-122"/>
              </a:rPr>
              <a:t>66%</a:t>
            </a:r>
            <a:r>
              <a:rPr lang="zh-CN" altLang="en-US" sz="1800" b="1" dirty="0">
                <a:solidFill>
                  <a:srgbClr val="C00000"/>
                </a:solidFill>
                <a:latin typeface="微软雅黑" panose="020B0503020204020204" charset="-122"/>
                <a:ea typeface="微软雅黑" panose="020B0503020204020204" charset="-122"/>
              </a:rPr>
              <a:t> 和 </a:t>
            </a:r>
            <a:r>
              <a:rPr lang="en-US" altLang="zh-CN" sz="1800" b="1" dirty="0">
                <a:solidFill>
                  <a:srgbClr val="C00000"/>
                </a:solidFill>
                <a:latin typeface="微软雅黑" panose="020B0503020204020204" charset="-122"/>
                <a:ea typeface="微软雅黑" panose="020B0503020204020204" charset="-122"/>
              </a:rPr>
              <a:t>38%</a:t>
            </a:r>
            <a:r>
              <a:rPr lang="zh-CN" altLang="en-US" sz="1800" b="1" dirty="0">
                <a:solidFill>
                  <a:srgbClr val="C00000"/>
                </a:solidFill>
                <a:latin typeface="微软雅黑" panose="020B0503020204020204" charset="-122"/>
                <a:ea typeface="微软雅黑" panose="020B0503020204020204" charset="-122"/>
              </a:rPr>
              <a:t>）；</a:t>
            </a:r>
            <a:endParaRPr lang="en-US" altLang="zh-CN" sz="1800" b="1" dirty="0">
              <a:solidFill>
                <a:srgbClr val="C00000"/>
              </a:solidFill>
              <a:latin typeface="微软雅黑" panose="020B0503020204020204" charset="-122"/>
              <a:ea typeface="微软雅黑" panose="020B0503020204020204" charset="-122"/>
            </a:endParaRPr>
          </a:p>
          <a:p>
            <a:pPr>
              <a:lnSpc>
                <a:spcPct val="120000"/>
              </a:lnSpc>
            </a:pPr>
            <a:r>
              <a:rPr lang="zh-CN" altLang="en-US" sz="1800" b="1" dirty="0">
                <a:solidFill>
                  <a:srgbClr val="1F578A"/>
                </a:solidFill>
                <a:latin typeface="微软雅黑" panose="020B0503020204020204" charset="-122"/>
                <a:ea typeface="微软雅黑" panose="020B0503020204020204" charset="-122"/>
              </a:rPr>
              <a:t>尤其是</a:t>
            </a:r>
            <a:r>
              <a:rPr lang="en-US" altLang="zh-CN" sz="1800" b="1" dirty="0">
                <a:solidFill>
                  <a:srgbClr val="1F578A"/>
                </a:solidFill>
                <a:latin typeface="微软雅黑" panose="020B0503020204020204" charset="-122"/>
                <a:ea typeface="微软雅黑" panose="020B0503020204020204" charset="-122"/>
              </a:rPr>
              <a:t>TMB-H</a:t>
            </a:r>
            <a:r>
              <a:rPr lang="zh-CN" altLang="en-US" sz="1800" b="1" dirty="0">
                <a:solidFill>
                  <a:srgbClr val="1F578A"/>
                </a:solidFill>
                <a:latin typeface="微软雅黑" panose="020B0503020204020204" charset="-122"/>
                <a:ea typeface="微软雅黑" panose="020B0503020204020204" charset="-122"/>
              </a:rPr>
              <a:t>的人群，治疗组</a:t>
            </a:r>
            <a:r>
              <a:rPr lang="en-US" altLang="zh-CN" sz="1800" b="1" dirty="0">
                <a:solidFill>
                  <a:srgbClr val="C00000"/>
                </a:solidFill>
                <a:latin typeface="微软雅黑" panose="020B0503020204020204" charset="-122"/>
                <a:ea typeface="微软雅黑" panose="020B0503020204020204" charset="-122"/>
              </a:rPr>
              <a:t>1</a:t>
            </a:r>
            <a:r>
              <a:rPr lang="zh-CN" altLang="en-US" sz="1800" b="1" dirty="0">
                <a:solidFill>
                  <a:srgbClr val="C00000"/>
                </a:solidFill>
                <a:latin typeface="微软雅黑" panose="020B0503020204020204" charset="-122"/>
                <a:ea typeface="微软雅黑" panose="020B0503020204020204" charset="-122"/>
              </a:rPr>
              <a:t>年</a:t>
            </a:r>
            <a:r>
              <a:rPr lang="en-US" altLang="zh-CN" sz="1800" b="1" dirty="0">
                <a:solidFill>
                  <a:srgbClr val="C00000"/>
                </a:solidFill>
                <a:latin typeface="微软雅黑" panose="020B0503020204020204" charset="-122"/>
                <a:ea typeface="微软雅黑" panose="020B0503020204020204" charset="-122"/>
              </a:rPr>
              <a:t>PFS</a:t>
            </a:r>
            <a:r>
              <a:rPr lang="zh-CN" altLang="en-US" sz="1800" b="1" dirty="0">
                <a:solidFill>
                  <a:srgbClr val="C00000"/>
                </a:solidFill>
                <a:latin typeface="微软雅黑" panose="020B0503020204020204" charset="-122"/>
                <a:ea typeface="微软雅黑" panose="020B0503020204020204" charset="-122"/>
              </a:rPr>
              <a:t>率</a:t>
            </a:r>
            <a:r>
              <a:rPr lang="zh-CN" altLang="en-US" sz="1800" b="1" dirty="0">
                <a:solidFill>
                  <a:srgbClr val="1F578A"/>
                </a:solidFill>
                <a:latin typeface="微软雅黑" panose="020B0503020204020204" charset="-122"/>
                <a:ea typeface="微软雅黑" panose="020B0503020204020204" charset="-122"/>
              </a:rPr>
              <a:t>超过对照组的</a:t>
            </a:r>
            <a:r>
              <a:rPr lang="en-US" altLang="zh-CN" sz="1800" b="1" dirty="0">
                <a:solidFill>
                  <a:srgbClr val="C00000"/>
                </a:solidFill>
                <a:latin typeface="微软雅黑" panose="020B0503020204020204" charset="-122"/>
                <a:ea typeface="微软雅黑" panose="020B0503020204020204" charset="-122"/>
              </a:rPr>
              <a:t>3</a:t>
            </a:r>
            <a:r>
              <a:rPr lang="zh-CN" altLang="en-US" sz="1800" b="1" dirty="0">
                <a:solidFill>
                  <a:srgbClr val="C00000"/>
                </a:solidFill>
                <a:latin typeface="微软雅黑" panose="020B0503020204020204" charset="-122"/>
                <a:ea typeface="微软雅黑" panose="020B0503020204020204" charset="-122"/>
              </a:rPr>
              <a:t>倍；</a:t>
            </a:r>
            <a:endParaRPr lang="zh-CN" altLang="en-US" sz="1800" b="1" dirty="0">
              <a:solidFill>
                <a:srgbClr val="C00000"/>
              </a:solidFill>
              <a:latin typeface="微软雅黑" panose="020B0503020204020204" charset="-122"/>
              <a:ea typeface="微软雅黑" panose="020B0503020204020204" charset="-122"/>
            </a:endParaRPr>
          </a:p>
        </p:txBody>
      </p:sp>
      <p:pic>
        <p:nvPicPr>
          <p:cNvPr id="110" name="图形 109"/>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522442" y="2491051"/>
            <a:ext cx="963026" cy="795646"/>
          </a:xfrm>
          <a:prstGeom prst="rect">
            <a:avLst/>
          </a:prstGeom>
        </p:spPr>
      </p:pic>
      <p:sp>
        <p:nvSpPr>
          <p:cNvPr id="111" name="文本框 110"/>
          <p:cNvSpPr txBox="1"/>
          <p:nvPr/>
        </p:nvSpPr>
        <p:spPr>
          <a:xfrm>
            <a:off x="4413586" y="2524111"/>
            <a:ext cx="1190233" cy="53091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050" b="1"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rPr>
              <a:t>进展风险下降</a:t>
            </a:r>
            <a:endParaRPr kumimoji="0" lang="en-US" altLang="zh-CN" sz="1050" b="1"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defRPr/>
            </a:pPr>
            <a:r>
              <a:rPr lang="en-US" altLang="zh-CN" b="1" dirty="0">
                <a:solidFill>
                  <a:prstClr val="white"/>
                </a:solidFill>
                <a:latin typeface="微软雅黑" panose="020B0503020204020204" charset="-122"/>
                <a:ea typeface="微软雅黑" panose="020B0503020204020204" charset="-122"/>
                <a:cs typeface="Arial" panose="020B0604020202020204" pitchFamily="34" charset="0"/>
              </a:rPr>
              <a:t>66</a:t>
            </a:r>
            <a:r>
              <a:rPr kumimoji="0" lang="en-US" altLang="zh-CN" b="1"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rPr>
              <a:t>%</a:t>
            </a:r>
            <a:endParaRPr kumimoji="0" lang="zh-CN" altLang="en-US" b="1"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endParaRPr>
          </a:p>
        </p:txBody>
      </p:sp>
      <p:pic>
        <p:nvPicPr>
          <p:cNvPr id="112" name="图形 111"/>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0214031" y="2485697"/>
            <a:ext cx="963026" cy="795646"/>
          </a:xfrm>
          <a:prstGeom prst="rect">
            <a:avLst/>
          </a:prstGeom>
        </p:spPr>
      </p:pic>
      <p:sp>
        <p:nvSpPr>
          <p:cNvPr id="113" name="文本框 112"/>
          <p:cNvSpPr txBox="1"/>
          <p:nvPr/>
        </p:nvSpPr>
        <p:spPr>
          <a:xfrm>
            <a:off x="10105175" y="2518757"/>
            <a:ext cx="1190233" cy="53091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050" b="1"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rPr>
              <a:t>进展风险下降</a:t>
            </a:r>
            <a:endParaRPr kumimoji="0" lang="en-US" altLang="zh-CN" sz="1050" b="1"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zh-CN" b="1"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rPr>
              <a:t>38%</a:t>
            </a:r>
            <a:endParaRPr kumimoji="0" lang="zh-CN" altLang="en-US" b="1"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41411" y="205005"/>
            <a:ext cx="11796761" cy="461665"/>
          </a:xfrm>
          <a:prstGeom prst="rect">
            <a:avLst/>
          </a:prstGeom>
          <a:noFill/>
        </p:spPr>
        <p:txBody>
          <a:bodyPr wrap="square" rtlCol="0">
            <a:spAutoFit/>
          </a:bodyPr>
          <a:lstStyle/>
          <a:p>
            <a:r>
              <a:rPr lang="en-US" altLang="zh-CN" sz="2400" b="1" dirty="0">
                <a:solidFill>
                  <a:schemeClr val="tx1">
                    <a:lumMod val="75000"/>
                    <a:lumOff val="25000"/>
                  </a:schemeClr>
                </a:solidFill>
                <a:latin typeface="+mn-ea"/>
                <a:sym typeface="Arial" panose="020B0604020202020204" pitchFamily="34" charset="0"/>
              </a:rPr>
              <a:t>CHOICE-01</a:t>
            </a:r>
            <a:r>
              <a:rPr lang="zh-CN" altLang="en-US" sz="2400" b="1" dirty="0">
                <a:solidFill>
                  <a:schemeClr val="tx1">
                    <a:lumMod val="75000"/>
                    <a:lumOff val="25000"/>
                  </a:schemeClr>
                </a:solidFill>
                <a:latin typeface="+mn-ea"/>
                <a:sym typeface="Arial" panose="020B0604020202020204" pitchFamily="34" charset="0"/>
              </a:rPr>
              <a:t>研究</a:t>
            </a:r>
            <a:r>
              <a:rPr lang="en-US" altLang="zh-CN" sz="2400" b="1" dirty="0">
                <a:solidFill>
                  <a:schemeClr val="tx1">
                    <a:lumMod val="75000"/>
                    <a:lumOff val="25000"/>
                  </a:schemeClr>
                </a:solidFill>
                <a:latin typeface="+mn-ea"/>
                <a:sym typeface="Arial" panose="020B0604020202020204" pitchFamily="34" charset="0"/>
              </a:rPr>
              <a:t>-</a:t>
            </a:r>
            <a:r>
              <a:rPr lang="en-US" altLang="zh-CN" sz="2400" b="1" dirty="0">
                <a:solidFill>
                  <a:srgbClr val="1F578A"/>
                </a:solidFill>
                <a:latin typeface="微软雅黑" panose="020B0503020204020204" charset="-122"/>
                <a:ea typeface="微软雅黑" panose="020B0503020204020204" charset="-122"/>
              </a:rPr>
              <a:t>PFS</a:t>
            </a:r>
            <a:endParaRPr lang="en-US" altLang="zh-CN" sz="2400" b="1" dirty="0">
              <a:solidFill>
                <a:schemeClr val="tx1">
                  <a:lumMod val="75000"/>
                  <a:lumOff val="25000"/>
                </a:schemeClr>
              </a:solidFill>
              <a:latin typeface="+mn-ea"/>
              <a:sym typeface="Arial" panose="020B0604020202020204" pitchFamily="34" charset="0"/>
            </a:endParaRPr>
          </a:p>
        </p:txBody>
      </p:sp>
      <p:cxnSp>
        <p:nvCxnSpPr>
          <p:cNvPr id="6" name="Straight Arrow Connector 10"/>
          <p:cNvCxnSpPr/>
          <p:nvPr/>
        </p:nvCxnSpPr>
        <p:spPr>
          <a:xfrm rot="10800000" flipH="1">
            <a:off x="5546259" y="6662253"/>
            <a:ext cx="2103120" cy="0"/>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11"/>
          <p:cNvCxnSpPr/>
          <p:nvPr/>
        </p:nvCxnSpPr>
        <p:spPr>
          <a:xfrm flipH="1">
            <a:off x="3416051" y="6665653"/>
            <a:ext cx="2103120" cy="0"/>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9" name="标题 1"/>
          <p:cNvSpPr txBox="1"/>
          <p:nvPr/>
        </p:nvSpPr>
        <p:spPr>
          <a:xfrm>
            <a:off x="241411" y="763401"/>
            <a:ext cx="11967870" cy="461665"/>
          </a:xfr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r>
              <a:rPr lang="zh-CN" altLang="en-US" sz="1800" b="1" dirty="0">
                <a:solidFill>
                  <a:srgbClr val="1F578A"/>
                </a:solidFill>
                <a:latin typeface="微软雅黑" panose="020B0503020204020204" charset="-122"/>
                <a:ea typeface="微软雅黑" panose="020B0503020204020204" charset="-122"/>
              </a:rPr>
              <a:t>各亚组结果提示，特瑞普利单抗联合化疗组</a:t>
            </a:r>
            <a:r>
              <a:rPr lang="en-US" altLang="zh-CN" sz="1800" b="1" dirty="0">
                <a:solidFill>
                  <a:srgbClr val="1F578A"/>
                </a:solidFill>
                <a:latin typeface="微软雅黑" panose="020B0503020204020204" charset="-122"/>
                <a:ea typeface="微软雅黑" panose="020B0503020204020204" charset="-122"/>
              </a:rPr>
              <a:t>PFS</a:t>
            </a:r>
            <a:r>
              <a:rPr lang="zh-CN" altLang="en-US" sz="1800" b="1" dirty="0">
                <a:solidFill>
                  <a:srgbClr val="1F578A"/>
                </a:solidFill>
                <a:latin typeface="微软雅黑" panose="020B0503020204020204" charset="-122"/>
                <a:ea typeface="微软雅黑" panose="020B0503020204020204" charset="-122"/>
              </a:rPr>
              <a:t>均显著获益</a:t>
            </a:r>
            <a:endParaRPr lang="zh-CN" altLang="en-US" sz="1800" b="1" dirty="0">
              <a:solidFill>
                <a:srgbClr val="C00000"/>
              </a:solidFill>
              <a:latin typeface="微软雅黑" panose="020B0503020204020204" charset="-122"/>
              <a:ea typeface="微软雅黑" panose="020B0503020204020204" charset="-122"/>
            </a:endParaRPr>
          </a:p>
        </p:txBody>
      </p:sp>
      <p:pic>
        <p:nvPicPr>
          <p:cNvPr id="3" name="图片 2"/>
          <p:cNvPicPr>
            <a:picLocks noChangeAspect="1"/>
          </p:cNvPicPr>
          <p:nvPr/>
        </p:nvPicPr>
        <p:blipFill>
          <a:blip r:embed="rId1"/>
          <a:stretch>
            <a:fillRect/>
          </a:stretch>
        </p:blipFill>
        <p:spPr>
          <a:xfrm>
            <a:off x="857513" y="1163944"/>
            <a:ext cx="10476974" cy="5370348"/>
          </a:xfrm>
          <a:prstGeom prst="rect">
            <a:avLst/>
          </a:prstGeom>
        </p:spPr>
      </p:pic>
      <p:sp>
        <p:nvSpPr>
          <p:cNvPr id="4" name="圆角矩形 3"/>
          <p:cNvSpPr/>
          <p:nvPr/>
        </p:nvSpPr>
        <p:spPr>
          <a:xfrm>
            <a:off x="3425071" y="1225066"/>
            <a:ext cx="1790319" cy="5309226"/>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41411" y="205005"/>
            <a:ext cx="11796761" cy="461665"/>
          </a:xfrm>
          <a:prstGeom prst="rect">
            <a:avLst/>
          </a:prstGeom>
          <a:noFill/>
        </p:spPr>
        <p:txBody>
          <a:bodyPr wrap="square" rtlCol="0">
            <a:spAutoFit/>
          </a:bodyPr>
          <a:lstStyle/>
          <a:p>
            <a:r>
              <a:rPr lang="en-US" altLang="zh-CN" sz="2400" b="1" dirty="0">
                <a:solidFill>
                  <a:schemeClr val="tx1">
                    <a:lumMod val="75000"/>
                    <a:lumOff val="25000"/>
                  </a:schemeClr>
                </a:solidFill>
                <a:latin typeface="+mn-ea"/>
                <a:sym typeface="Arial" panose="020B0604020202020204" pitchFamily="34" charset="0"/>
              </a:rPr>
              <a:t>CHOICE-01</a:t>
            </a:r>
            <a:r>
              <a:rPr lang="zh-CN" altLang="en-US" sz="2400" b="1" dirty="0">
                <a:solidFill>
                  <a:schemeClr val="tx1">
                    <a:lumMod val="75000"/>
                    <a:lumOff val="25000"/>
                  </a:schemeClr>
                </a:solidFill>
                <a:latin typeface="+mn-ea"/>
                <a:sym typeface="Arial" panose="020B0604020202020204" pitchFamily="34" charset="0"/>
              </a:rPr>
              <a:t>研究</a:t>
            </a:r>
            <a:r>
              <a:rPr lang="en-US" altLang="zh-CN" sz="2400" b="1" dirty="0">
                <a:solidFill>
                  <a:schemeClr val="tx1">
                    <a:lumMod val="75000"/>
                    <a:lumOff val="25000"/>
                  </a:schemeClr>
                </a:solidFill>
                <a:latin typeface="+mn-ea"/>
                <a:sym typeface="Arial" panose="020B0604020202020204" pitchFamily="34" charset="0"/>
              </a:rPr>
              <a:t>-</a:t>
            </a:r>
            <a:r>
              <a:rPr lang="en-US" altLang="zh-CN" sz="2400" b="1" dirty="0">
                <a:solidFill>
                  <a:srgbClr val="005696"/>
                </a:solidFill>
                <a:latin typeface="+mn-ea"/>
                <a:sym typeface="Arial" panose="020B0604020202020204" pitchFamily="34" charset="0"/>
              </a:rPr>
              <a:t>OS</a:t>
            </a:r>
            <a:endParaRPr lang="en-US" altLang="zh-CN" sz="2400" b="1" dirty="0">
              <a:solidFill>
                <a:srgbClr val="005696"/>
              </a:solidFill>
              <a:latin typeface="+mn-ea"/>
              <a:sym typeface="Arial" panose="020B0604020202020204" pitchFamily="34" charset="0"/>
            </a:endParaRPr>
          </a:p>
        </p:txBody>
      </p:sp>
      <p:grpSp>
        <p:nvGrpSpPr>
          <p:cNvPr id="5" name="组合 4"/>
          <p:cNvGrpSpPr/>
          <p:nvPr/>
        </p:nvGrpSpPr>
        <p:grpSpPr>
          <a:xfrm>
            <a:off x="334611" y="1824095"/>
            <a:ext cx="6962003" cy="3959296"/>
            <a:chOff x="52388" y="2000165"/>
            <a:chExt cx="6962003" cy="3959296"/>
          </a:xfrm>
        </p:grpSpPr>
        <p:sp>
          <p:nvSpPr>
            <p:cNvPr id="6" name="TextBox 6"/>
            <p:cNvSpPr txBox="1"/>
            <p:nvPr/>
          </p:nvSpPr>
          <p:spPr>
            <a:xfrm>
              <a:off x="3667860" y="5340856"/>
              <a:ext cx="338554" cy="276999"/>
            </a:xfrm>
            <a:prstGeom prst="rect">
              <a:avLst/>
            </a:prstGeom>
            <a:noFill/>
            <a:ln>
              <a:noFill/>
            </a:ln>
          </p:spPr>
          <p:txBody>
            <a:bodyPr wrap="none" rtlCol="0" anchor="ctr">
              <a:spAutoFit/>
            </a:bodyPr>
            <a:lstStyle/>
            <a:p>
              <a:pPr algn="ctr"/>
              <a:r>
                <a:rPr lang="zh-CN" altLang="en-US"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月</a:t>
              </a:r>
              <a:endParaRPr lang="zh-CN" altLang="en-US"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7" name="矩形 6"/>
            <p:cNvSpPr/>
            <p:nvPr/>
          </p:nvSpPr>
          <p:spPr>
            <a:xfrm rot="16200000">
              <a:off x="507461" y="3491540"/>
              <a:ext cx="689612" cy="276999"/>
            </a:xfrm>
            <a:prstGeom prst="rect">
              <a:avLst/>
            </a:prstGeom>
          </p:spPr>
          <p:txBody>
            <a:bodyPr wrap="none" anchor="ctr">
              <a:spAutoFit/>
            </a:bodyPr>
            <a:lstStyle/>
            <a:p>
              <a:pPr algn="ctr"/>
              <a:r>
                <a:rPr lang="en-US" altLang="zh-CN"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OS (%)</a:t>
              </a:r>
              <a:endParaRPr lang="en-US" altLang="zh-CN"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8" name="TextBox 11"/>
            <p:cNvSpPr txBox="1"/>
            <p:nvPr/>
          </p:nvSpPr>
          <p:spPr>
            <a:xfrm>
              <a:off x="4627418" y="3150350"/>
              <a:ext cx="1505540" cy="276999"/>
            </a:xfrm>
            <a:prstGeom prst="rect">
              <a:avLst/>
            </a:prstGeom>
            <a:noFill/>
          </p:spPr>
          <p:txBody>
            <a:bodyPr wrap="none" rtlCol="0">
              <a:spAutoFit/>
            </a:bodyPr>
            <a:lstStyle/>
            <a:p>
              <a:r>
                <a:rPr lang="zh-CN" altLang="en-US"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特瑞普利单抗</a:t>
              </a:r>
              <a:r>
                <a:rPr lang="en-US" altLang="zh-CN"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a:t>
              </a:r>
              <a:r>
                <a:rPr lang="zh-CN" altLang="en-US"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化疗</a:t>
              </a:r>
              <a:endParaRPr lang="en-US" altLang="zh-CN"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9" name="Rectangle 12"/>
            <p:cNvSpPr/>
            <p:nvPr/>
          </p:nvSpPr>
          <p:spPr>
            <a:xfrm>
              <a:off x="68074" y="5377694"/>
              <a:ext cx="825867" cy="246221"/>
            </a:xfrm>
            <a:prstGeom prst="rect">
              <a:avLst/>
            </a:prstGeom>
          </p:spPr>
          <p:txBody>
            <a:bodyPr wrap="none">
              <a:spAutoFit/>
            </a:bodyPr>
            <a:lstStyle/>
            <a:p>
              <a:r>
                <a:rPr lang="zh-CN" altLang="en-US" sz="1000" b="1"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风险患者数</a:t>
              </a:r>
              <a:endParaRPr lang="en-US" sz="1000" dirty="0">
                <a:latin typeface="Arial" panose="020B0604020202020204" pitchFamily="34" charset="0"/>
                <a:ea typeface="微软雅黑" panose="020B0503020204020204" charset="-122"/>
                <a:sym typeface="Arial" panose="020B0604020202020204" pitchFamily="34" charset="0"/>
              </a:endParaRPr>
            </a:p>
          </p:txBody>
        </p:sp>
        <p:sp>
          <p:nvSpPr>
            <p:cNvPr id="10" name="TextBox 13"/>
            <p:cNvSpPr txBox="1"/>
            <p:nvPr/>
          </p:nvSpPr>
          <p:spPr>
            <a:xfrm>
              <a:off x="52388" y="5559351"/>
              <a:ext cx="6962003" cy="400110"/>
            </a:xfrm>
            <a:prstGeom prst="rect">
              <a:avLst/>
            </a:prstGeom>
            <a:noFill/>
          </p:spPr>
          <p:txBody>
            <a:bodyPr wrap="square" rtlCol="0">
              <a:spAutoFit/>
            </a:bodyPr>
            <a:lstStyle/>
            <a:p>
              <a:r>
                <a:rPr lang="zh-CN" altLang="en-US"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特瑞普利单抗</a:t>
              </a:r>
              <a:r>
                <a:rPr lang="en-US" altLang="zh-CN"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a:t>
              </a:r>
              <a:r>
                <a:rPr lang="zh-CN" altLang="en-US"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化疗</a:t>
              </a:r>
              <a:r>
                <a:rPr lang="en-US" altLang="zh-CN"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 309                 273                 224                116                 23                    1                    0</a:t>
              </a:r>
              <a:endParaRPr lang="en-US" altLang="zh-CN"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a:p>
              <a:r>
                <a:rPr lang="zh-CN" altLang="en-US"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安慰剂</a:t>
              </a:r>
              <a:r>
                <a:rPr lang="en-US" altLang="zh-CN"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a:t>
              </a:r>
              <a:r>
                <a:rPr lang="zh-CN" altLang="en-US"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化疗</a:t>
              </a:r>
              <a:r>
                <a:rPr lang="en-US" altLang="zh-CN"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            156                 138                 112                 50                   8                     0                    0</a:t>
              </a:r>
              <a:endParaRPr lang="zh-CN" altLang="en-US" sz="10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11" name="TextBox 17"/>
            <p:cNvSpPr txBox="1"/>
            <p:nvPr/>
          </p:nvSpPr>
          <p:spPr>
            <a:xfrm>
              <a:off x="4665518" y="3703194"/>
              <a:ext cx="1043876" cy="276999"/>
            </a:xfrm>
            <a:prstGeom prst="rect">
              <a:avLst/>
            </a:prstGeom>
            <a:noFill/>
          </p:spPr>
          <p:txBody>
            <a:bodyPr wrap="none" rtlCol="0">
              <a:spAutoFit/>
            </a:bodyPr>
            <a:lstStyle/>
            <a:p>
              <a:r>
                <a:rPr lang="zh-CN" altLang="en-US"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安慰剂</a:t>
              </a:r>
              <a:r>
                <a:rPr lang="en-US" altLang="zh-CN"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a:t>
              </a:r>
              <a:r>
                <a:rPr lang="zh-CN" altLang="en-US"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化疗</a:t>
              </a:r>
              <a:endParaRPr lang="en-US" altLang="zh-CN" sz="12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cxnSp>
          <p:nvCxnSpPr>
            <p:cNvPr id="12" name="Straight Connector 20"/>
            <p:cNvCxnSpPr/>
            <p:nvPr/>
          </p:nvCxnSpPr>
          <p:spPr>
            <a:xfrm>
              <a:off x="4625089" y="2038300"/>
              <a:ext cx="0" cy="310896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13" name="TextBox 21"/>
            <p:cNvSpPr txBox="1"/>
            <p:nvPr/>
          </p:nvSpPr>
          <p:spPr>
            <a:xfrm>
              <a:off x="4618498" y="2028596"/>
              <a:ext cx="673252" cy="276999"/>
            </a:xfrm>
            <a:prstGeom prst="rect">
              <a:avLst/>
            </a:prstGeom>
            <a:noFill/>
          </p:spPr>
          <p:txBody>
            <a:bodyPr wrap="square">
              <a:spAutoFit/>
            </a:bodyPr>
            <a:lstStyle/>
            <a:p>
              <a:r>
                <a:rPr lang="en-US" altLang="zh-CN" sz="1200" dirty="0">
                  <a:solidFill>
                    <a:schemeClr val="accent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51.2%</a:t>
              </a:r>
              <a:endParaRPr lang="en-US" sz="1200" dirty="0">
                <a:solidFill>
                  <a:schemeClr val="accent1"/>
                </a:solidFill>
                <a:latin typeface="Arial" panose="020B0604020202020204" pitchFamily="34" charset="0"/>
                <a:ea typeface="微软雅黑" panose="020B0503020204020204" charset="-122"/>
                <a:sym typeface="Arial" panose="020B0604020202020204" pitchFamily="34" charset="0"/>
              </a:endParaRPr>
            </a:p>
          </p:txBody>
        </p:sp>
        <p:sp>
          <p:nvSpPr>
            <p:cNvPr id="14" name="TextBox 22"/>
            <p:cNvSpPr txBox="1"/>
            <p:nvPr/>
          </p:nvSpPr>
          <p:spPr>
            <a:xfrm>
              <a:off x="4616211" y="2275252"/>
              <a:ext cx="673253" cy="276999"/>
            </a:xfrm>
            <a:prstGeom prst="rect">
              <a:avLst/>
            </a:prstGeom>
            <a:noFill/>
          </p:spPr>
          <p:txBody>
            <a:bodyPr wrap="square">
              <a:spAutoFit/>
            </a:bodyPr>
            <a:lstStyle/>
            <a:p>
              <a:r>
                <a:rPr lang="en-US" altLang="zh-CN" sz="1200" dirty="0">
                  <a:solidFill>
                    <a:srgbClr val="4EA74F"/>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33.9%</a:t>
              </a:r>
              <a:endParaRPr lang="en-US" sz="1200" dirty="0">
                <a:solidFill>
                  <a:srgbClr val="4EA74F"/>
                </a:solidFill>
                <a:latin typeface="Arial" panose="020B0604020202020204" pitchFamily="34" charset="0"/>
                <a:ea typeface="微软雅黑" panose="020B0503020204020204" charset="-122"/>
                <a:sym typeface="Arial" panose="020B0604020202020204" pitchFamily="34" charset="0"/>
              </a:endParaRPr>
            </a:p>
          </p:txBody>
        </p:sp>
        <p:cxnSp>
          <p:nvCxnSpPr>
            <p:cNvPr id="15" name="Straight Connector 23"/>
            <p:cNvCxnSpPr/>
            <p:nvPr/>
          </p:nvCxnSpPr>
          <p:spPr>
            <a:xfrm>
              <a:off x="3064098" y="2048654"/>
              <a:ext cx="0" cy="310896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16" name="TextBox 24"/>
            <p:cNvSpPr txBox="1"/>
            <p:nvPr/>
          </p:nvSpPr>
          <p:spPr>
            <a:xfrm>
              <a:off x="3057507" y="2028596"/>
              <a:ext cx="673252" cy="276999"/>
            </a:xfrm>
            <a:prstGeom prst="rect">
              <a:avLst/>
            </a:prstGeom>
            <a:noFill/>
          </p:spPr>
          <p:txBody>
            <a:bodyPr wrap="square">
              <a:spAutoFit/>
            </a:bodyPr>
            <a:lstStyle/>
            <a:p>
              <a:r>
                <a:rPr lang="en-US" altLang="zh-CN" sz="1200" dirty="0">
                  <a:solidFill>
                    <a:schemeClr val="accent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74.0%</a:t>
              </a:r>
              <a:endParaRPr lang="en-US" sz="1200" dirty="0">
                <a:solidFill>
                  <a:schemeClr val="accent1"/>
                </a:solidFill>
                <a:latin typeface="Arial" panose="020B0604020202020204" pitchFamily="34" charset="0"/>
                <a:ea typeface="微软雅黑" panose="020B0503020204020204" charset="-122"/>
                <a:sym typeface="Arial" panose="020B0604020202020204" pitchFamily="34" charset="0"/>
              </a:endParaRPr>
            </a:p>
          </p:txBody>
        </p:sp>
        <p:sp>
          <p:nvSpPr>
            <p:cNvPr id="17" name="TextBox 25"/>
            <p:cNvSpPr txBox="1"/>
            <p:nvPr/>
          </p:nvSpPr>
          <p:spPr>
            <a:xfrm>
              <a:off x="3055220" y="2275252"/>
              <a:ext cx="673253" cy="276999"/>
            </a:xfrm>
            <a:prstGeom prst="rect">
              <a:avLst/>
            </a:prstGeom>
            <a:noFill/>
          </p:spPr>
          <p:txBody>
            <a:bodyPr wrap="square">
              <a:spAutoFit/>
            </a:bodyPr>
            <a:lstStyle/>
            <a:p>
              <a:r>
                <a:rPr lang="en-US" altLang="zh-CN" sz="1200" dirty="0">
                  <a:solidFill>
                    <a:srgbClr val="4EA74F"/>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72.8%</a:t>
              </a:r>
              <a:endParaRPr lang="en-US" sz="1200" dirty="0">
                <a:solidFill>
                  <a:srgbClr val="4EA74F"/>
                </a:solidFill>
                <a:latin typeface="Arial" panose="020B0604020202020204" pitchFamily="34" charset="0"/>
                <a:ea typeface="微软雅黑" panose="020B0503020204020204" charset="-122"/>
                <a:sym typeface="Arial" panose="020B0604020202020204" pitchFamily="34" charset="0"/>
              </a:endParaRPr>
            </a:p>
          </p:txBody>
        </p:sp>
        <p:cxnSp>
          <p:nvCxnSpPr>
            <p:cNvPr id="18" name="直接连接符 33"/>
            <p:cNvCxnSpPr/>
            <p:nvPr/>
          </p:nvCxnSpPr>
          <p:spPr>
            <a:xfrm>
              <a:off x="1507409" y="2026365"/>
              <a:ext cx="0" cy="313330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接连接符 34"/>
            <p:cNvCxnSpPr/>
            <p:nvPr/>
          </p:nvCxnSpPr>
          <p:spPr>
            <a:xfrm>
              <a:off x="1451573" y="5073263"/>
              <a:ext cx="490052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接连接符 35"/>
            <p:cNvCxnSpPr/>
            <p:nvPr/>
          </p:nvCxnSpPr>
          <p:spPr>
            <a:xfrm>
              <a:off x="1451573" y="4779489"/>
              <a:ext cx="5506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直接连接符 36"/>
            <p:cNvCxnSpPr/>
            <p:nvPr/>
          </p:nvCxnSpPr>
          <p:spPr>
            <a:xfrm>
              <a:off x="1451573" y="4485718"/>
              <a:ext cx="5506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接连接符 37"/>
            <p:cNvCxnSpPr/>
            <p:nvPr/>
          </p:nvCxnSpPr>
          <p:spPr>
            <a:xfrm>
              <a:off x="1451573" y="4191948"/>
              <a:ext cx="5506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接连接符 38"/>
            <p:cNvCxnSpPr/>
            <p:nvPr/>
          </p:nvCxnSpPr>
          <p:spPr>
            <a:xfrm>
              <a:off x="1451573" y="3898177"/>
              <a:ext cx="5506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直接连接符 39"/>
            <p:cNvCxnSpPr/>
            <p:nvPr/>
          </p:nvCxnSpPr>
          <p:spPr>
            <a:xfrm>
              <a:off x="1451573" y="3604407"/>
              <a:ext cx="5506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接连接符 40"/>
            <p:cNvCxnSpPr/>
            <p:nvPr/>
          </p:nvCxnSpPr>
          <p:spPr>
            <a:xfrm>
              <a:off x="1451573" y="3310637"/>
              <a:ext cx="5506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接连接符 41"/>
            <p:cNvCxnSpPr/>
            <p:nvPr/>
          </p:nvCxnSpPr>
          <p:spPr>
            <a:xfrm>
              <a:off x="1451573" y="3016866"/>
              <a:ext cx="5506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接连接符 42"/>
            <p:cNvCxnSpPr/>
            <p:nvPr/>
          </p:nvCxnSpPr>
          <p:spPr>
            <a:xfrm>
              <a:off x="1451573" y="2723096"/>
              <a:ext cx="5506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接连接符 43"/>
            <p:cNvCxnSpPr/>
            <p:nvPr/>
          </p:nvCxnSpPr>
          <p:spPr>
            <a:xfrm>
              <a:off x="1451573" y="2429326"/>
              <a:ext cx="5506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接连接符 44"/>
            <p:cNvCxnSpPr/>
            <p:nvPr/>
          </p:nvCxnSpPr>
          <p:spPr>
            <a:xfrm>
              <a:off x="1451573" y="2135555"/>
              <a:ext cx="5506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1002529" y="2000165"/>
              <a:ext cx="439544" cy="276999"/>
            </a:xfrm>
            <a:prstGeom prst="rect">
              <a:avLst/>
            </a:prstGeom>
            <a:noFill/>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100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31" name="文本框 30"/>
            <p:cNvSpPr txBox="1"/>
            <p:nvPr/>
          </p:nvSpPr>
          <p:spPr>
            <a:xfrm>
              <a:off x="1087489" y="2293978"/>
              <a:ext cx="354584" cy="276999"/>
            </a:xfrm>
            <a:prstGeom prst="rect">
              <a:avLst/>
            </a:prstGeom>
            <a:noFill/>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90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32" name="文本框 31"/>
            <p:cNvSpPr txBox="1"/>
            <p:nvPr/>
          </p:nvSpPr>
          <p:spPr>
            <a:xfrm>
              <a:off x="1087489" y="2587792"/>
              <a:ext cx="354584" cy="276999"/>
            </a:xfrm>
            <a:prstGeom prst="rect">
              <a:avLst/>
            </a:prstGeom>
            <a:noFill/>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80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33" name="文本框 32"/>
            <p:cNvSpPr txBox="1"/>
            <p:nvPr/>
          </p:nvSpPr>
          <p:spPr>
            <a:xfrm>
              <a:off x="1087489" y="2881606"/>
              <a:ext cx="354584" cy="276999"/>
            </a:xfrm>
            <a:prstGeom prst="rect">
              <a:avLst/>
            </a:prstGeom>
            <a:noFill/>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70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34" name="文本框 33"/>
            <p:cNvSpPr txBox="1"/>
            <p:nvPr/>
          </p:nvSpPr>
          <p:spPr>
            <a:xfrm>
              <a:off x="1087489" y="3175418"/>
              <a:ext cx="354584" cy="276999"/>
            </a:xfrm>
            <a:prstGeom prst="rect">
              <a:avLst/>
            </a:prstGeom>
            <a:noFill/>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60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35" name="文本框 34"/>
            <p:cNvSpPr txBox="1"/>
            <p:nvPr/>
          </p:nvSpPr>
          <p:spPr>
            <a:xfrm>
              <a:off x="1087489" y="3469232"/>
              <a:ext cx="354584" cy="276999"/>
            </a:xfrm>
            <a:prstGeom prst="rect">
              <a:avLst/>
            </a:prstGeom>
            <a:noFill/>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50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36" name="文本框 35"/>
            <p:cNvSpPr txBox="1"/>
            <p:nvPr/>
          </p:nvSpPr>
          <p:spPr>
            <a:xfrm>
              <a:off x="1087489" y="3763046"/>
              <a:ext cx="354584" cy="276999"/>
            </a:xfrm>
            <a:prstGeom prst="rect">
              <a:avLst/>
            </a:prstGeom>
            <a:noFill/>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40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37" name="文本框 36"/>
            <p:cNvSpPr txBox="1"/>
            <p:nvPr/>
          </p:nvSpPr>
          <p:spPr>
            <a:xfrm>
              <a:off x="1087489" y="4056859"/>
              <a:ext cx="354584" cy="276999"/>
            </a:xfrm>
            <a:prstGeom prst="rect">
              <a:avLst/>
            </a:prstGeom>
            <a:noFill/>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30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38" name="文本框 37"/>
            <p:cNvSpPr txBox="1"/>
            <p:nvPr/>
          </p:nvSpPr>
          <p:spPr>
            <a:xfrm>
              <a:off x="1087489" y="4350672"/>
              <a:ext cx="354584" cy="276999"/>
            </a:xfrm>
            <a:prstGeom prst="rect">
              <a:avLst/>
            </a:prstGeom>
            <a:noFill/>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20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39" name="文本框 38"/>
            <p:cNvSpPr txBox="1"/>
            <p:nvPr/>
          </p:nvSpPr>
          <p:spPr>
            <a:xfrm>
              <a:off x="1087489" y="4644481"/>
              <a:ext cx="354584" cy="276999"/>
            </a:xfrm>
            <a:prstGeom prst="rect">
              <a:avLst/>
            </a:prstGeom>
            <a:noFill/>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10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40" name="文本框 39"/>
            <p:cNvSpPr txBox="1"/>
            <p:nvPr/>
          </p:nvSpPr>
          <p:spPr>
            <a:xfrm>
              <a:off x="1172447" y="4936187"/>
              <a:ext cx="269626" cy="276999"/>
            </a:xfrm>
            <a:prstGeom prst="rect">
              <a:avLst/>
            </a:prstGeom>
            <a:noFill/>
          </p:spPr>
          <p:txBody>
            <a:bodyPr wrap="none" rtlCol="0" anchor="ctr">
              <a:spAutoFit/>
            </a:bodyPr>
            <a:lstStyle/>
            <a:p>
              <a:pPr algn="r"/>
              <a:r>
                <a:rPr lang="en-US" altLang="zh-CN" sz="1200" dirty="0">
                  <a:latin typeface="Arial" panose="020B0604020202020204" pitchFamily="34" charset="0"/>
                  <a:ea typeface="微软雅黑" panose="020B0503020204020204" charset="-122"/>
                  <a:sym typeface="Arial" panose="020B0604020202020204" pitchFamily="34" charset="0"/>
                </a:rPr>
                <a:t>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41" name="文本框 40"/>
            <p:cNvSpPr txBox="1"/>
            <p:nvPr/>
          </p:nvSpPr>
          <p:spPr>
            <a:xfrm>
              <a:off x="1372545" y="5137098"/>
              <a:ext cx="269626" cy="276999"/>
            </a:xfrm>
            <a:prstGeom prst="rect">
              <a:avLst/>
            </a:prstGeom>
            <a:noFill/>
          </p:spPr>
          <p:txBody>
            <a:bodyPr wrap="none" rtlCol="0" anchor="ctr">
              <a:spAutoFit/>
            </a:bodyPr>
            <a:lstStyle/>
            <a:p>
              <a:pPr algn="ctr"/>
              <a:r>
                <a:rPr lang="en-US" altLang="zh-CN" sz="1200" dirty="0">
                  <a:latin typeface="Arial" panose="020B0604020202020204" pitchFamily="34" charset="0"/>
                  <a:ea typeface="微软雅黑" panose="020B0503020204020204" charset="-122"/>
                  <a:sym typeface="Arial" panose="020B0604020202020204" pitchFamily="34" charset="0"/>
                </a:rPr>
                <a:t>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42" name="文本框 41"/>
            <p:cNvSpPr txBox="1"/>
            <p:nvPr/>
          </p:nvSpPr>
          <p:spPr>
            <a:xfrm>
              <a:off x="2153800" y="5137099"/>
              <a:ext cx="269626" cy="276999"/>
            </a:xfrm>
            <a:prstGeom prst="rect">
              <a:avLst/>
            </a:prstGeom>
            <a:noFill/>
          </p:spPr>
          <p:txBody>
            <a:bodyPr wrap="none" rtlCol="0" anchor="ctr">
              <a:spAutoFit/>
            </a:bodyPr>
            <a:lstStyle/>
            <a:p>
              <a:pPr algn="ctr"/>
              <a:r>
                <a:rPr lang="en-US" altLang="zh-CN" sz="1200" dirty="0">
                  <a:latin typeface="Arial" panose="020B0604020202020204" pitchFamily="34" charset="0"/>
                  <a:ea typeface="微软雅黑" panose="020B0503020204020204" charset="-122"/>
                  <a:sym typeface="Arial" panose="020B0604020202020204" pitchFamily="34" charset="0"/>
                </a:rPr>
                <a:t>6</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43" name="文本框 42"/>
            <p:cNvSpPr txBox="1"/>
            <p:nvPr/>
          </p:nvSpPr>
          <p:spPr>
            <a:xfrm>
              <a:off x="2892577" y="5137099"/>
              <a:ext cx="354585" cy="276999"/>
            </a:xfrm>
            <a:prstGeom prst="rect">
              <a:avLst/>
            </a:prstGeom>
            <a:noFill/>
          </p:spPr>
          <p:txBody>
            <a:bodyPr wrap="none" rtlCol="0" anchor="ctr">
              <a:spAutoFit/>
            </a:bodyPr>
            <a:lstStyle/>
            <a:p>
              <a:pPr algn="ctr"/>
              <a:r>
                <a:rPr lang="en-US" altLang="zh-CN" sz="1200" dirty="0">
                  <a:latin typeface="Arial" panose="020B0604020202020204" pitchFamily="34" charset="0"/>
                  <a:ea typeface="微软雅黑" panose="020B0503020204020204" charset="-122"/>
                  <a:sym typeface="Arial" panose="020B0604020202020204" pitchFamily="34" charset="0"/>
                </a:rPr>
                <a:t>12</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44" name="文本框 43"/>
            <p:cNvSpPr txBox="1"/>
            <p:nvPr/>
          </p:nvSpPr>
          <p:spPr>
            <a:xfrm>
              <a:off x="3673790" y="5137099"/>
              <a:ext cx="354585" cy="276999"/>
            </a:xfrm>
            <a:prstGeom prst="rect">
              <a:avLst/>
            </a:prstGeom>
            <a:noFill/>
          </p:spPr>
          <p:txBody>
            <a:bodyPr wrap="none" rtlCol="0" anchor="ctr">
              <a:spAutoFit/>
            </a:bodyPr>
            <a:lstStyle/>
            <a:p>
              <a:pPr algn="ctr"/>
              <a:r>
                <a:rPr lang="en-US" altLang="zh-CN" sz="1200" dirty="0">
                  <a:latin typeface="Arial" panose="020B0604020202020204" pitchFamily="34" charset="0"/>
                  <a:ea typeface="微软雅黑" panose="020B0503020204020204" charset="-122"/>
                  <a:sym typeface="Arial" panose="020B0604020202020204" pitchFamily="34" charset="0"/>
                </a:rPr>
                <a:t>18</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45" name="文本框 44"/>
            <p:cNvSpPr txBox="1"/>
            <p:nvPr/>
          </p:nvSpPr>
          <p:spPr>
            <a:xfrm>
              <a:off x="4455003" y="5137099"/>
              <a:ext cx="354585" cy="276999"/>
            </a:xfrm>
            <a:prstGeom prst="rect">
              <a:avLst/>
            </a:prstGeom>
            <a:noFill/>
          </p:spPr>
          <p:txBody>
            <a:bodyPr wrap="none" rtlCol="0" anchor="ctr">
              <a:spAutoFit/>
            </a:bodyPr>
            <a:lstStyle/>
            <a:p>
              <a:pPr algn="ctr"/>
              <a:r>
                <a:rPr lang="en-US" altLang="zh-CN" sz="1200" dirty="0">
                  <a:latin typeface="Arial" panose="020B0604020202020204" pitchFamily="34" charset="0"/>
                  <a:ea typeface="微软雅黑" panose="020B0503020204020204" charset="-122"/>
                  <a:sym typeface="Arial" panose="020B0604020202020204" pitchFamily="34" charset="0"/>
                </a:rPr>
                <a:t>24</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sp>
          <p:nvSpPr>
            <p:cNvPr id="46" name="文本框 45"/>
            <p:cNvSpPr txBox="1"/>
            <p:nvPr/>
          </p:nvSpPr>
          <p:spPr>
            <a:xfrm>
              <a:off x="5236216" y="5137099"/>
              <a:ext cx="354585" cy="276999"/>
            </a:xfrm>
            <a:prstGeom prst="rect">
              <a:avLst/>
            </a:prstGeom>
            <a:noFill/>
          </p:spPr>
          <p:txBody>
            <a:bodyPr wrap="none" rtlCol="0" anchor="ctr">
              <a:spAutoFit/>
            </a:bodyPr>
            <a:lstStyle/>
            <a:p>
              <a:pPr algn="ctr"/>
              <a:r>
                <a:rPr lang="en-US" altLang="zh-CN" sz="1200" dirty="0">
                  <a:latin typeface="Arial" panose="020B0604020202020204" pitchFamily="34" charset="0"/>
                  <a:ea typeface="微软雅黑" panose="020B0503020204020204" charset="-122"/>
                  <a:sym typeface="Arial" panose="020B0604020202020204" pitchFamily="34" charset="0"/>
                </a:rPr>
                <a:t>30</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cxnSp>
          <p:nvCxnSpPr>
            <p:cNvPr id="47" name="直接连接符 62"/>
            <p:cNvCxnSpPr/>
            <p:nvPr/>
          </p:nvCxnSpPr>
          <p:spPr>
            <a:xfrm>
              <a:off x="2288540" y="5080544"/>
              <a:ext cx="0" cy="7912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直接连接符 63"/>
            <p:cNvCxnSpPr/>
            <p:nvPr/>
          </p:nvCxnSpPr>
          <p:spPr>
            <a:xfrm>
              <a:off x="3069671" y="5080544"/>
              <a:ext cx="0" cy="7912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直接连接符 64"/>
            <p:cNvCxnSpPr/>
            <p:nvPr/>
          </p:nvCxnSpPr>
          <p:spPr>
            <a:xfrm>
              <a:off x="3850802" y="5080544"/>
              <a:ext cx="0" cy="7912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直接连接符 65"/>
            <p:cNvCxnSpPr/>
            <p:nvPr/>
          </p:nvCxnSpPr>
          <p:spPr>
            <a:xfrm>
              <a:off x="4631933" y="5080544"/>
              <a:ext cx="0" cy="7912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直接连接符 66"/>
            <p:cNvCxnSpPr/>
            <p:nvPr/>
          </p:nvCxnSpPr>
          <p:spPr>
            <a:xfrm>
              <a:off x="5413064" y="5080544"/>
              <a:ext cx="0" cy="7912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文本框 51"/>
            <p:cNvSpPr txBox="1"/>
            <p:nvPr/>
          </p:nvSpPr>
          <p:spPr>
            <a:xfrm>
              <a:off x="6017430" y="5137099"/>
              <a:ext cx="354585" cy="276999"/>
            </a:xfrm>
            <a:prstGeom prst="rect">
              <a:avLst/>
            </a:prstGeom>
            <a:noFill/>
          </p:spPr>
          <p:txBody>
            <a:bodyPr wrap="none" rtlCol="0" anchor="ctr">
              <a:spAutoFit/>
            </a:bodyPr>
            <a:lstStyle/>
            <a:p>
              <a:pPr algn="ctr"/>
              <a:r>
                <a:rPr lang="en-US" altLang="zh-CN" sz="1200" dirty="0">
                  <a:latin typeface="Arial" panose="020B0604020202020204" pitchFamily="34" charset="0"/>
                  <a:ea typeface="微软雅黑" panose="020B0503020204020204" charset="-122"/>
                  <a:sym typeface="Arial" panose="020B0604020202020204" pitchFamily="34" charset="0"/>
                </a:rPr>
                <a:t>36</a:t>
              </a:r>
              <a:endParaRPr lang="zh-CN" altLang="en-US" sz="1200" dirty="0">
                <a:latin typeface="Arial" panose="020B0604020202020204" pitchFamily="34" charset="0"/>
                <a:ea typeface="微软雅黑" panose="020B0503020204020204" charset="-122"/>
                <a:sym typeface="Arial" panose="020B0604020202020204" pitchFamily="34" charset="0"/>
              </a:endParaRPr>
            </a:p>
          </p:txBody>
        </p:sp>
        <p:cxnSp>
          <p:nvCxnSpPr>
            <p:cNvPr id="53" name="直接连接符 68"/>
            <p:cNvCxnSpPr/>
            <p:nvPr/>
          </p:nvCxnSpPr>
          <p:spPr>
            <a:xfrm>
              <a:off x="6194195" y="5080544"/>
              <a:ext cx="0" cy="7912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4" name="任意多边形: 形状 72"/>
            <p:cNvSpPr/>
            <p:nvPr/>
          </p:nvSpPr>
          <p:spPr>
            <a:xfrm>
              <a:off x="1506664" y="2124167"/>
              <a:ext cx="3880338" cy="1954545"/>
            </a:xfrm>
            <a:custGeom>
              <a:avLst/>
              <a:gdLst>
                <a:gd name="connsiteX0" fmla="*/ 0 w 3880338"/>
                <a:gd name="connsiteY0" fmla="*/ 0 h 1954545"/>
                <a:gd name="connsiteX1" fmla="*/ 269206 w 3880338"/>
                <a:gd name="connsiteY1" fmla="*/ 0 h 1954545"/>
                <a:gd name="connsiteX2" fmla="*/ 269206 w 3880338"/>
                <a:gd name="connsiteY2" fmla="*/ 16539 h 1954545"/>
                <a:gd name="connsiteX3" fmla="*/ 333073 w 3880338"/>
                <a:gd name="connsiteY3" fmla="*/ 16539 h 1954545"/>
                <a:gd name="connsiteX4" fmla="*/ 333073 w 3880338"/>
                <a:gd name="connsiteY4" fmla="*/ 22900 h 1954545"/>
                <a:gd name="connsiteX5" fmla="*/ 336890 w 3880338"/>
                <a:gd name="connsiteY5" fmla="*/ 22900 h 1954545"/>
                <a:gd name="connsiteX6" fmla="*/ 336890 w 3880338"/>
                <a:gd name="connsiteY6" fmla="*/ 32697 h 1954545"/>
                <a:gd name="connsiteX7" fmla="*/ 397703 w 3880338"/>
                <a:gd name="connsiteY7" fmla="*/ 32697 h 1954545"/>
                <a:gd name="connsiteX8" fmla="*/ 397703 w 3880338"/>
                <a:gd name="connsiteY8" fmla="*/ 40457 h 1954545"/>
                <a:gd name="connsiteX9" fmla="*/ 404064 w 3880338"/>
                <a:gd name="connsiteY9" fmla="*/ 40457 h 1954545"/>
                <a:gd name="connsiteX10" fmla="*/ 404064 w 3880338"/>
                <a:gd name="connsiteY10" fmla="*/ 46564 h 1954545"/>
                <a:gd name="connsiteX11" fmla="*/ 410298 w 3880338"/>
                <a:gd name="connsiteY11" fmla="*/ 46564 h 1954545"/>
                <a:gd name="connsiteX12" fmla="*/ 410298 w 3880338"/>
                <a:gd name="connsiteY12" fmla="*/ 53943 h 1954545"/>
                <a:gd name="connsiteX13" fmla="*/ 462333 w 3880338"/>
                <a:gd name="connsiteY13" fmla="*/ 53943 h 1954545"/>
                <a:gd name="connsiteX14" fmla="*/ 462333 w 3880338"/>
                <a:gd name="connsiteY14" fmla="*/ 60432 h 1954545"/>
                <a:gd name="connsiteX15" fmla="*/ 465768 w 3880338"/>
                <a:gd name="connsiteY15" fmla="*/ 60432 h 1954545"/>
                <a:gd name="connsiteX16" fmla="*/ 465768 w 3880338"/>
                <a:gd name="connsiteY16" fmla="*/ 75062 h 1954545"/>
                <a:gd name="connsiteX17" fmla="*/ 471239 w 3880338"/>
                <a:gd name="connsiteY17" fmla="*/ 75062 h 1954545"/>
                <a:gd name="connsiteX18" fmla="*/ 471239 w 3880338"/>
                <a:gd name="connsiteY18" fmla="*/ 79006 h 1954545"/>
                <a:gd name="connsiteX19" fmla="*/ 492358 w 3880338"/>
                <a:gd name="connsiteY19" fmla="*/ 79006 h 1954545"/>
                <a:gd name="connsiteX20" fmla="*/ 492358 w 3880338"/>
                <a:gd name="connsiteY20" fmla="*/ 90456 h 1954545"/>
                <a:gd name="connsiteX21" fmla="*/ 498210 w 3880338"/>
                <a:gd name="connsiteY21" fmla="*/ 90456 h 1954545"/>
                <a:gd name="connsiteX22" fmla="*/ 498210 w 3880338"/>
                <a:gd name="connsiteY22" fmla="*/ 96054 h 1954545"/>
                <a:gd name="connsiteX23" fmla="*/ 523782 w 3880338"/>
                <a:gd name="connsiteY23" fmla="*/ 96054 h 1954545"/>
                <a:gd name="connsiteX24" fmla="*/ 523782 w 3880338"/>
                <a:gd name="connsiteY24" fmla="*/ 110431 h 1954545"/>
                <a:gd name="connsiteX25" fmla="*/ 533706 w 3880338"/>
                <a:gd name="connsiteY25" fmla="*/ 110431 h 1954545"/>
                <a:gd name="connsiteX26" fmla="*/ 533706 w 3880338"/>
                <a:gd name="connsiteY26" fmla="*/ 131168 h 1954545"/>
                <a:gd name="connsiteX27" fmla="*/ 547828 w 3880338"/>
                <a:gd name="connsiteY27" fmla="*/ 131168 h 1954545"/>
                <a:gd name="connsiteX28" fmla="*/ 547828 w 3880338"/>
                <a:gd name="connsiteY28" fmla="*/ 147962 h 1954545"/>
                <a:gd name="connsiteX29" fmla="*/ 554443 w 3880338"/>
                <a:gd name="connsiteY29" fmla="*/ 147962 h 1954545"/>
                <a:gd name="connsiteX30" fmla="*/ 554443 w 3880338"/>
                <a:gd name="connsiteY30" fmla="*/ 164883 h 1954545"/>
                <a:gd name="connsiteX31" fmla="*/ 561441 w 3880338"/>
                <a:gd name="connsiteY31" fmla="*/ 164883 h 1954545"/>
                <a:gd name="connsiteX32" fmla="*/ 561441 w 3880338"/>
                <a:gd name="connsiteY32" fmla="*/ 170226 h 1954545"/>
                <a:gd name="connsiteX33" fmla="*/ 577852 w 3880338"/>
                <a:gd name="connsiteY33" fmla="*/ 170226 h 1954545"/>
                <a:gd name="connsiteX34" fmla="*/ 577852 w 3880338"/>
                <a:gd name="connsiteY34" fmla="*/ 188037 h 1954545"/>
                <a:gd name="connsiteX35" fmla="*/ 655205 w 3880338"/>
                <a:gd name="connsiteY35" fmla="*/ 188037 h 1954545"/>
                <a:gd name="connsiteX36" fmla="*/ 655205 w 3880338"/>
                <a:gd name="connsiteY36" fmla="*/ 193508 h 1954545"/>
                <a:gd name="connsiteX37" fmla="*/ 659530 w 3880338"/>
                <a:gd name="connsiteY37" fmla="*/ 193508 h 1954545"/>
                <a:gd name="connsiteX38" fmla="*/ 659530 w 3880338"/>
                <a:gd name="connsiteY38" fmla="*/ 205213 h 1954545"/>
                <a:gd name="connsiteX39" fmla="*/ 668436 w 3880338"/>
                <a:gd name="connsiteY39" fmla="*/ 205213 h 1954545"/>
                <a:gd name="connsiteX40" fmla="*/ 668436 w 3880338"/>
                <a:gd name="connsiteY40" fmla="*/ 226968 h 1954545"/>
                <a:gd name="connsiteX41" fmla="*/ 678996 w 3880338"/>
                <a:gd name="connsiteY41" fmla="*/ 226968 h 1954545"/>
                <a:gd name="connsiteX42" fmla="*/ 678996 w 3880338"/>
                <a:gd name="connsiteY42" fmla="*/ 232948 h 1954545"/>
                <a:gd name="connsiteX43" fmla="*/ 683957 w 3880338"/>
                <a:gd name="connsiteY43" fmla="*/ 232948 h 1954545"/>
                <a:gd name="connsiteX44" fmla="*/ 683957 w 3880338"/>
                <a:gd name="connsiteY44" fmla="*/ 250123 h 1954545"/>
                <a:gd name="connsiteX45" fmla="*/ 710929 w 3880338"/>
                <a:gd name="connsiteY45" fmla="*/ 250123 h 1954545"/>
                <a:gd name="connsiteX46" fmla="*/ 710929 w 3880338"/>
                <a:gd name="connsiteY46" fmla="*/ 253176 h 1954545"/>
                <a:gd name="connsiteX47" fmla="*/ 714491 w 3880338"/>
                <a:gd name="connsiteY47" fmla="*/ 253176 h 1954545"/>
                <a:gd name="connsiteX48" fmla="*/ 714491 w 3880338"/>
                <a:gd name="connsiteY48" fmla="*/ 268316 h 1954545"/>
                <a:gd name="connsiteX49" fmla="*/ 733193 w 3880338"/>
                <a:gd name="connsiteY49" fmla="*/ 268316 h 1954545"/>
                <a:gd name="connsiteX50" fmla="*/ 733193 w 3880338"/>
                <a:gd name="connsiteY50" fmla="*/ 284473 h 1954545"/>
                <a:gd name="connsiteX51" fmla="*/ 771742 w 3880338"/>
                <a:gd name="connsiteY51" fmla="*/ 284473 h 1954545"/>
                <a:gd name="connsiteX52" fmla="*/ 771742 w 3880338"/>
                <a:gd name="connsiteY52" fmla="*/ 296687 h 1954545"/>
                <a:gd name="connsiteX53" fmla="*/ 776577 w 3880338"/>
                <a:gd name="connsiteY53" fmla="*/ 296687 h 1954545"/>
                <a:gd name="connsiteX54" fmla="*/ 776577 w 3880338"/>
                <a:gd name="connsiteY54" fmla="*/ 304575 h 1954545"/>
                <a:gd name="connsiteX55" fmla="*/ 799731 w 3880338"/>
                <a:gd name="connsiteY55" fmla="*/ 304575 h 1954545"/>
                <a:gd name="connsiteX56" fmla="*/ 799731 w 3880338"/>
                <a:gd name="connsiteY56" fmla="*/ 318061 h 1954545"/>
                <a:gd name="connsiteX57" fmla="*/ 802785 w 3880338"/>
                <a:gd name="connsiteY57" fmla="*/ 318061 h 1954545"/>
                <a:gd name="connsiteX58" fmla="*/ 802785 w 3880338"/>
                <a:gd name="connsiteY58" fmla="*/ 322005 h 1954545"/>
                <a:gd name="connsiteX59" fmla="*/ 948584 w 3880338"/>
                <a:gd name="connsiteY59" fmla="*/ 322005 h 1954545"/>
                <a:gd name="connsiteX60" fmla="*/ 948584 w 3880338"/>
                <a:gd name="connsiteY60" fmla="*/ 324422 h 1954545"/>
                <a:gd name="connsiteX61" fmla="*/ 954945 w 3880338"/>
                <a:gd name="connsiteY61" fmla="*/ 324422 h 1954545"/>
                <a:gd name="connsiteX62" fmla="*/ 954945 w 3880338"/>
                <a:gd name="connsiteY62" fmla="*/ 331037 h 1954545"/>
                <a:gd name="connsiteX63" fmla="*/ 960543 w 3880338"/>
                <a:gd name="connsiteY63" fmla="*/ 331037 h 1954545"/>
                <a:gd name="connsiteX64" fmla="*/ 960543 w 3880338"/>
                <a:gd name="connsiteY64" fmla="*/ 343124 h 1954545"/>
                <a:gd name="connsiteX65" fmla="*/ 967922 w 3880338"/>
                <a:gd name="connsiteY65" fmla="*/ 343124 h 1954545"/>
                <a:gd name="connsiteX66" fmla="*/ 967922 w 3880338"/>
                <a:gd name="connsiteY66" fmla="*/ 350376 h 1954545"/>
                <a:gd name="connsiteX67" fmla="*/ 973520 w 3880338"/>
                <a:gd name="connsiteY67" fmla="*/ 350376 h 1954545"/>
                <a:gd name="connsiteX68" fmla="*/ 973520 w 3880338"/>
                <a:gd name="connsiteY68" fmla="*/ 364625 h 1954545"/>
                <a:gd name="connsiteX69" fmla="*/ 980390 w 3880338"/>
                <a:gd name="connsiteY69" fmla="*/ 364625 h 1954545"/>
                <a:gd name="connsiteX70" fmla="*/ 980390 w 3880338"/>
                <a:gd name="connsiteY70" fmla="*/ 376965 h 1954545"/>
                <a:gd name="connsiteX71" fmla="*/ 986369 w 3880338"/>
                <a:gd name="connsiteY71" fmla="*/ 376965 h 1954545"/>
                <a:gd name="connsiteX72" fmla="*/ 986369 w 3880338"/>
                <a:gd name="connsiteY72" fmla="*/ 384217 h 1954545"/>
                <a:gd name="connsiteX73" fmla="*/ 1035096 w 3880338"/>
                <a:gd name="connsiteY73" fmla="*/ 384217 h 1954545"/>
                <a:gd name="connsiteX74" fmla="*/ 1035096 w 3880338"/>
                <a:gd name="connsiteY74" fmla="*/ 408008 h 1954545"/>
                <a:gd name="connsiteX75" fmla="*/ 1041712 w 3880338"/>
                <a:gd name="connsiteY75" fmla="*/ 408008 h 1954545"/>
                <a:gd name="connsiteX76" fmla="*/ 1041712 w 3880338"/>
                <a:gd name="connsiteY76" fmla="*/ 422639 h 1954545"/>
                <a:gd name="connsiteX77" fmla="*/ 1051763 w 3880338"/>
                <a:gd name="connsiteY77" fmla="*/ 422639 h 1954545"/>
                <a:gd name="connsiteX78" fmla="*/ 1051763 w 3880338"/>
                <a:gd name="connsiteY78" fmla="*/ 440450 h 1954545"/>
                <a:gd name="connsiteX79" fmla="*/ 1055834 w 3880338"/>
                <a:gd name="connsiteY79" fmla="*/ 440450 h 1954545"/>
                <a:gd name="connsiteX80" fmla="*/ 1055834 w 3880338"/>
                <a:gd name="connsiteY80" fmla="*/ 452028 h 1954545"/>
                <a:gd name="connsiteX81" fmla="*/ 1060287 w 3880338"/>
                <a:gd name="connsiteY81" fmla="*/ 452028 h 1954545"/>
                <a:gd name="connsiteX82" fmla="*/ 1060287 w 3880338"/>
                <a:gd name="connsiteY82" fmla="*/ 496302 h 1954545"/>
                <a:gd name="connsiteX83" fmla="*/ 1067666 w 3880338"/>
                <a:gd name="connsiteY83" fmla="*/ 496302 h 1954545"/>
                <a:gd name="connsiteX84" fmla="*/ 1067666 w 3880338"/>
                <a:gd name="connsiteY84" fmla="*/ 500246 h 1954545"/>
                <a:gd name="connsiteX85" fmla="*/ 1080388 w 3880338"/>
                <a:gd name="connsiteY85" fmla="*/ 500246 h 1954545"/>
                <a:gd name="connsiteX86" fmla="*/ 1080388 w 3880338"/>
                <a:gd name="connsiteY86" fmla="*/ 512968 h 1954545"/>
                <a:gd name="connsiteX87" fmla="*/ 1083823 w 3880338"/>
                <a:gd name="connsiteY87" fmla="*/ 512968 h 1954545"/>
                <a:gd name="connsiteX88" fmla="*/ 1083823 w 3880338"/>
                <a:gd name="connsiteY88" fmla="*/ 518057 h 1954545"/>
                <a:gd name="connsiteX89" fmla="*/ 1092729 w 3880338"/>
                <a:gd name="connsiteY89" fmla="*/ 518057 h 1954545"/>
                <a:gd name="connsiteX90" fmla="*/ 1092729 w 3880338"/>
                <a:gd name="connsiteY90" fmla="*/ 532052 h 1954545"/>
                <a:gd name="connsiteX91" fmla="*/ 1097563 w 3880338"/>
                <a:gd name="connsiteY91" fmla="*/ 532052 h 1954545"/>
                <a:gd name="connsiteX92" fmla="*/ 1097563 w 3880338"/>
                <a:gd name="connsiteY92" fmla="*/ 535741 h 1954545"/>
                <a:gd name="connsiteX93" fmla="*/ 1148453 w 3880338"/>
                <a:gd name="connsiteY93" fmla="*/ 535741 h 1954545"/>
                <a:gd name="connsiteX94" fmla="*/ 1148453 w 3880338"/>
                <a:gd name="connsiteY94" fmla="*/ 572000 h 1954545"/>
                <a:gd name="connsiteX95" fmla="*/ 1185857 w 3880338"/>
                <a:gd name="connsiteY95" fmla="*/ 572000 h 1954545"/>
                <a:gd name="connsiteX96" fmla="*/ 1185857 w 3880338"/>
                <a:gd name="connsiteY96" fmla="*/ 604824 h 1954545"/>
                <a:gd name="connsiteX97" fmla="*/ 1189292 w 3880338"/>
                <a:gd name="connsiteY97" fmla="*/ 604824 h 1954545"/>
                <a:gd name="connsiteX98" fmla="*/ 1189292 w 3880338"/>
                <a:gd name="connsiteY98" fmla="*/ 611185 h 1954545"/>
                <a:gd name="connsiteX99" fmla="*/ 1195144 w 3880338"/>
                <a:gd name="connsiteY99" fmla="*/ 611185 h 1954545"/>
                <a:gd name="connsiteX100" fmla="*/ 1195144 w 3880338"/>
                <a:gd name="connsiteY100" fmla="*/ 632559 h 1954545"/>
                <a:gd name="connsiteX101" fmla="*/ 1202523 w 3880338"/>
                <a:gd name="connsiteY101" fmla="*/ 632559 h 1954545"/>
                <a:gd name="connsiteX102" fmla="*/ 1202523 w 3880338"/>
                <a:gd name="connsiteY102" fmla="*/ 649607 h 1954545"/>
                <a:gd name="connsiteX103" fmla="*/ 1207231 w 3880338"/>
                <a:gd name="connsiteY103" fmla="*/ 649607 h 1954545"/>
                <a:gd name="connsiteX104" fmla="*/ 1207231 w 3880338"/>
                <a:gd name="connsiteY104" fmla="*/ 652406 h 1954545"/>
                <a:gd name="connsiteX105" fmla="*/ 1262700 w 3880338"/>
                <a:gd name="connsiteY105" fmla="*/ 652406 h 1954545"/>
                <a:gd name="connsiteX106" fmla="*/ 1262700 w 3880338"/>
                <a:gd name="connsiteY106" fmla="*/ 665892 h 1954545"/>
                <a:gd name="connsiteX107" fmla="*/ 1265627 w 3880338"/>
                <a:gd name="connsiteY107" fmla="*/ 665892 h 1954545"/>
                <a:gd name="connsiteX108" fmla="*/ 1265627 w 3880338"/>
                <a:gd name="connsiteY108" fmla="*/ 670217 h 1954545"/>
                <a:gd name="connsiteX109" fmla="*/ 1337127 w 3880338"/>
                <a:gd name="connsiteY109" fmla="*/ 670217 h 1954545"/>
                <a:gd name="connsiteX110" fmla="*/ 1337127 w 3880338"/>
                <a:gd name="connsiteY110" fmla="*/ 688665 h 1954545"/>
                <a:gd name="connsiteX111" fmla="*/ 1366897 w 3880338"/>
                <a:gd name="connsiteY111" fmla="*/ 688665 h 1954545"/>
                <a:gd name="connsiteX112" fmla="*/ 1366897 w 3880338"/>
                <a:gd name="connsiteY112" fmla="*/ 707112 h 1954545"/>
                <a:gd name="connsiteX113" fmla="*/ 1382164 w 3880338"/>
                <a:gd name="connsiteY113" fmla="*/ 707112 h 1954545"/>
                <a:gd name="connsiteX114" fmla="*/ 1382164 w 3880338"/>
                <a:gd name="connsiteY114" fmla="*/ 712329 h 1954545"/>
                <a:gd name="connsiteX115" fmla="*/ 1387507 w 3880338"/>
                <a:gd name="connsiteY115" fmla="*/ 712329 h 1954545"/>
                <a:gd name="connsiteX116" fmla="*/ 1387507 w 3880338"/>
                <a:gd name="connsiteY116" fmla="*/ 724288 h 1954545"/>
                <a:gd name="connsiteX117" fmla="*/ 1414225 w 3880338"/>
                <a:gd name="connsiteY117" fmla="*/ 724288 h 1954545"/>
                <a:gd name="connsiteX118" fmla="*/ 1414225 w 3880338"/>
                <a:gd name="connsiteY118" fmla="*/ 729249 h 1954545"/>
                <a:gd name="connsiteX119" fmla="*/ 1417023 w 3880338"/>
                <a:gd name="connsiteY119" fmla="*/ 729249 h 1954545"/>
                <a:gd name="connsiteX120" fmla="*/ 1417023 w 3880338"/>
                <a:gd name="connsiteY120" fmla="*/ 743117 h 1954545"/>
                <a:gd name="connsiteX121" fmla="*/ 1450483 w 3880338"/>
                <a:gd name="connsiteY121" fmla="*/ 743117 h 1954545"/>
                <a:gd name="connsiteX122" fmla="*/ 1450483 w 3880338"/>
                <a:gd name="connsiteY122" fmla="*/ 748333 h 1954545"/>
                <a:gd name="connsiteX123" fmla="*/ 1452901 w 3880338"/>
                <a:gd name="connsiteY123" fmla="*/ 748333 h 1954545"/>
                <a:gd name="connsiteX124" fmla="*/ 1452901 w 3880338"/>
                <a:gd name="connsiteY124" fmla="*/ 767671 h 1954545"/>
                <a:gd name="connsiteX125" fmla="*/ 1460280 w 3880338"/>
                <a:gd name="connsiteY125" fmla="*/ 767671 h 1954545"/>
                <a:gd name="connsiteX126" fmla="*/ 1460280 w 3880338"/>
                <a:gd name="connsiteY126" fmla="*/ 782811 h 1954545"/>
                <a:gd name="connsiteX127" fmla="*/ 1465241 w 3880338"/>
                <a:gd name="connsiteY127" fmla="*/ 782811 h 1954545"/>
                <a:gd name="connsiteX128" fmla="*/ 1465241 w 3880338"/>
                <a:gd name="connsiteY128" fmla="*/ 787391 h 1954545"/>
                <a:gd name="connsiteX129" fmla="*/ 1472875 w 3880338"/>
                <a:gd name="connsiteY129" fmla="*/ 787391 h 1954545"/>
                <a:gd name="connsiteX130" fmla="*/ 1472875 w 3880338"/>
                <a:gd name="connsiteY130" fmla="*/ 799732 h 1954545"/>
                <a:gd name="connsiteX131" fmla="*/ 1477200 w 3880338"/>
                <a:gd name="connsiteY131" fmla="*/ 799732 h 1954545"/>
                <a:gd name="connsiteX132" fmla="*/ 1477200 w 3880338"/>
                <a:gd name="connsiteY132" fmla="*/ 804948 h 1954545"/>
                <a:gd name="connsiteX133" fmla="*/ 1568420 w 3880338"/>
                <a:gd name="connsiteY133" fmla="*/ 804948 h 1954545"/>
                <a:gd name="connsiteX134" fmla="*/ 1568420 w 3880338"/>
                <a:gd name="connsiteY134" fmla="*/ 821360 h 1954545"/>
                <a:gd name="connsiteX135" fmla="*/ 1583305 w 3880338"/>
                <a:gd name="connsiteY135" fmla="*/ 821360 h 1954545"/>
                <a:gd name="connsiteX136" fmla="*/ 1583305 w 3880338"/>
                <a:gd name="connsiteY136" fmla="*/ 827975 h 1954545"/>
                <a:gd name="connsiteX137" fmla="*/ 1590557 w 3880338"/>
                <a:gd name="connsiteY137" fmla="*/ 827975 h 1954545"/>
                <a:gd name="connsiteX138" fmla="*/ 1590557 w 3880338"/>
                <a:gd name="connsiteY138" fmla="*/ 842988 h 1954545"/>
                <a:gd name="connsiteX139" fmla="*/ 1600608 w 3880338"/>
                <a:gd name="connsiteY139" fmla="*/ 842988 h 1954545"/>
                <a:gd name="connsiteX140" fmla="*/ 1600608 w 3880338"/>
                <a:gd name="connsiteY140" fmla="*/ 854184 h 1954545"/>
                <a:gd name="connsiteX141" fmla="*/ 1606587 w 3880338"/>
                <a:gd name="connsiteY141" fmla="*/ 854184 h 1954545"/>
                <a:gd name="connsiteX142" fmla="*/ 1606587 w 3880338"/>
                <a:gd name="connsiteY142" fmla="*/ 877211 h 1954545"/>
                <a:gd name="connsiteX143" fmla="*/ 1652134 w 3880338"/>
                <a:gd name="connsiteY143" fmla="*/ 877211 h 1954545"/>
                <a:gd name="connsiteX144" fmla="*/ 1652134 w 3880338"/>
                <a:gd name="connsiteY144" fmla="*/ 882300 h 1954545"/>
                <a:gd name="connsiteX145" fmla="*/ 1655442 w 3880338"/>
                <a:gd name="connsiteY145" fmla="*/ 882300 h 1954545"/>
                <a:gd name="connsiteX146" fmla="*/ 1655442 w 3880338"/>
                <a:gd name="connsiteY146" fmla="*/ 917414 h 1954545"/>
                <a:gd name="connsiteX147" fmla="*/ 1659258 w 3880338"/>
                <a:gd name="connsiteY147" fmla="*/ 917414 h 1954545"/>
                <a:gd name="connsiteX148" fmla="*/ 1659258 w 3880338"/>
                <a:gd name="connsiteY148" fmla="*/ 921612 h 1954545"/>
                <a:gd name="connsiteX149" fmla="*/ 1671090 w 3880338"/>
                <a:gd name="connsiteY149" fmla="*/ 921612 h 1954545"/>
                <a:gd name="connsiteX150" fmla="*/ 1671090 w 3880338"/>
                <a:gd name="connsiteY150" fmla="*/ 927974 h 1954545"/>
                <a:gd name="connsiteX151" fmla="*/ 1675416 w 3880338"/>
                <a:gd name="connsiteY151" fmla="*/ 927974 h 1954545"/>
                <a:gd name="connsiteX152" fmla="*/ 1675416 w 3880338"/>
                <a:gd name="connsiteY152" fmla="*/ 940060 h 1954545"/>
                <a:gd name="connsiteX153" fmla="*/ 1716764 w 3880338"/>
                <a:gd name="connsiteY153" fmla="*/ 940060 h 1954545"/>
                <a:gd name="connsiteX154" fmla="*/ 1716764 w 3880338"/>
                <a:gd name="connsiteY154" fmla="*/ 954055 h 1954545"/>
                <a:gd name="connsiteX155" fmla="*/ 1729995 w 3880338"/>
                <a:gd name="connsiteY155" fmla="*/ 954055 h 1954545"/>
                <a:gd name="connsiteX156" fmla="*/ 1729995 w 3880338"/>
                <a:gd name="connsiteY156" fmla="*/ 959525 h 1954545"/>
                <a:gd name="connsiteX157" fmla="*/ 1733939 w 3880338"/>
                <a:gd name="connsiteY157" fmla="*/ 959525 h 1954545"/>
                <a:gd name="connsiteX158" fmla="*/ 1733939 w 3880338"/>
                <a:gd name="connsiteY158" fmla="*/ 1007870 h 1954545"/>
                <a:gd name="connsiteX159" fmla="*/ 1740555 w 3880338"/>
                <a:gd name="connsiteY159" fmla="*/ 1007870 h 1954545"/>
                <a:gd name="connsiteX160" fmla="*/ 1740555 w 3880338"/>
                <a:gd name="connsiteY160" fmla="*/ 1013595 h 1954545"/>
                <a:gd name="connsiteX161" fmla="*/ 1744117 w 3880338"/>
                <a:gd name="connsiteY161" fmla="*/ 1013595 h 1954545"/>
                <a:gd name="connsiteX162" fmla="*/ 1744117 w 3880338"/>
                <a:gd name="connsiteY162" fmla="*/ 1051763 h 1954545"/>
                <a:gd name="connsiteX163" fmla="*/ 1752387 w 3880338"/>
                <a:gd name="connsiteY163" fmla="*/ 1051763 h 1954545"/>
                <a:gd name="connsiteX164" fmla="*/ 1752387 w 3880338"/>
                <a:gd name="connsiteY164" fmla="*/ 1069065 h 1954545"/>
                <a:gd name="connsiteX165" fmla="*/ 1757730 w 3880338"/>
                <a:gd name="connsiteY165" fmla="*/ 1069065 h 1954545"/>
                <a:gd name="connsiteX166" fmla="*/ 1757730 w 3880338"/>
                <a:gd name="connsiteY166" fmla="*/ 1072755 h 1954545"/>
                <a:gd name="connsiteX167" fmla="*/ 1787882 w 3880338"/>
                <a:gd name="connsiteY167" fmla="*/ 1072755 h 1954545"/>
                <a:gd name="connsiteX168" fmla="*/ 1787882 w 3880338"/>
                <a:gd name="connsiteY168" fmla="*/ 1081152 h 1954545"/>
                <a:gd name="connsiteX169" fmla="*/ 1791317 w 3880338"/>
                <a:gd name="connsiteY169" fmla="*/ 1081152 h 1954545"/>
                <a:gd name="connsiteX170" fmla="*/ 1791317 w 3880338"/>
                <a:gd name="connsiteY170" fmla="*/ 1093874 h 1954545"/>
                <a:gd name="connsiteX171" fmla="*/ 1797042 w 3880338"/>
                <a:gd name="connsiteY171" fmla="*/ 1093874 h 1954545"/>
                <a:gd name="connsiteX172" fmla="*/ 1797042 w 3880338"/>
                <a:gd name="connsiteY172" fmla="*/ 1112576 h 1954545"/>
                <a:gd name="connsiteX173" fmla="*/ 1814981 w 3880338"/>
                <a:gd name="connsiteY173" fmla="*/ 1112576 h 1954545"/>
                <a:gd name="connsiteX174" fmla="*/ 1814981 w 3880338"/>
                <a:gd name="connsiteY174" fmla="*/ 1124535 h 1954545"/>
                <a:gd name="connsiteX175" fmla="*/ 1819179 w 3880338"/>
                <a:gd name="connsiteY175" fmla="*/ 1124535 h 1954545"/>
                <a:gd name="connsiteX176" fmla="*/ 1819179 w 3880338"/>
                <a:gd name="connsiteY176" fmla="*/ 1129624 h 1954545"/>
                <a:gd name="connsiteX177" fmla="*/ 1824268 w 3880338"/>
                <a:gd name="connsiteY177" fmla="*/ 1129624 h 1954545"/>
                <a:gd name="connsiteX178" fmla="*/ 1824268 w 3880338"/>
                <a:gd name="connsiteY178" fmla="*/ 1165247 h 1954545"/>
                <a:gd name="connsiteX179" fmla="*/ 1837118 w 3880338"/>
                <a:gd name="connsiteY179" fmla="*/ 1165247 h 1954545"/>
                <a:gd name="connsiteX180" fmla="*/ 1837118 w 3880338"/>
                <a:gd name="connsiteY180" fmla="*/ 1170336 h 1954545"/>
                <a:gd name="connsiteX181" fmla="*/ 1841698 w 3880338"/>
                <a:gd name="connsiteY181" fmla="*/ 1170336 h 1954545"/>
                <a:gd name="connsiteX182" fmla="*/ 1841698 w 3880338"/>
                <a:gd name="connsiteY182" fmla="*/ 1177079 h 1954545"/>
                <a:gd name="connsiteX183" fmla="*/ 1847805 w 3880338"/>
                <a:gd name="connsiteY183" fmla="*/ 1177079 h 1954545"/>
                <a:gd name="connsiteX184" fmla="*/ 1847805 w 3880338"/>
                <a:gd name="connsiteY184" fmla="*/ 1183949 h 1954545"/>
                <a:gd name="connsiteX185" fmla="*/ 1853530 w 3880338"/>
                <a:gd name="connsiteY185" fmla="*/ 1183949 h 1954545"/>
                <a:gd name="connsiteX186" fmla="*/ 1853530 w 3880338"/>
                <a:gd name="connsiteY186" fmla="*/ 1187765 h 1954545"/>
                <a:gd name="connsiteX187" fmla="*/ 1863072 w 3880338"/>
                <a:gd name="connsiteY187" fmla="*/ 1187765 h 1954545"/>
                <a:gd name="connsiteX188" fmla="*/ 1863072 w 3880338"/>
                <a:gd name="connsiteY188" fmla="*/ 1203541 h 1954545"/>
                <a:gd name="connsiteX189" fmla="*/ 1869560 w 3880338"/>
                <a:gd name="connsiteY189" fmla="*/ 1203541 h 1954545"/>
                <a:gd name="connsiteX190" fmla="*/ 1869560 w 3880338"/>
                <a:gd name="connsiteY190" fmla="*/ 1223515 h 1954545"/>
                <a:gd name="connsiteX191" fmla="*/ 1876048 w 3880338"/>
                <a:gd name="connsiteY191" fmla="*/ 1223515 h 1954545"/>
                <a:gd name="connsiteX192" fmla="*/ 1876048 w 3880338"/>
                <a:gd name="connsiteY192" fmla="*/ 1241200 h 1954545"/>
                <a:gd name="connsiteX193" fmla="*/ 1877702 w 3880338"/>
                <a:gd name="connsiteY193" fmla="*/ 1241200 h 1954545"/>
                <a:gd name="connsiteX194" fmla="*/ 1877702 w 3880338"/>
                <a:gd name="connsiteY194" fmla="*/ 1245780 h 1954545"/>
                <a:gd name="connsiteX195" fmla="*/ 1921976 w 3880338"/>
                <a:gd name="connsiteY195" fmla="*/ 1245780 h 1954545"/>
                <a:gd name="connsiteX196" fmla="*/ 1921976 w 3880338"/>
                <a:gd name="connsiteY196" fmla="*/ 1255703 h 1954545"/>
                <a:gd name="connsiteX197" fmla="*/ 1926047 w 3880338"/>
                <a:gd name="connsiteY197" fmla="*/ 1255703 h 1954545"/>
                <a:gd name="connsiteX198" fmla="*/ 1926047 w 3880338"/>
                <a:gd name="connsiteY198" fmla="*/ 1261428 h 1954545"/>
                <a:gd name="connsiteX199" fmla="*/ 1935844 w 3880338"/>
                <a:gd name="connsiteY199" fmla="*/ 1261428 h 1954545"/>
                <a:gd name="connsiteX200" fmla="*/ 1935844 w 3880338"/>
                <a:gd name="connsiteY200" fmla="*/ 1279749 h 1954545"/>
                <a:gd name="connsiteX201" fmla="*/ 1961797 w 3880338"/>
                <a:gd name="connsiteY201" fmla="*/ 1279749 h 1954545"/>
                <a:gd name="connsiteX202" fmla="*/ 1961797 w 3880338"/>
                <a:gd name="connsiteY202" fmla="*/ 1298069 h 1954545"/>
                <a:gd name="connsiteX203" fmla="*/ 2010270 w 3880338"/>
                <a:gd name="connsiteY203" fmla="*/ 1298069 h 1954545"/>
                <a:gd name="connsiteX204" fmla="*/ 2010270 w 3880338"/>
                <a:gd name="connsiteY204" fmla="*/ 1317153 h 1954545"/>
                <a:gd name="connsiteX205" fmla="*/ 2015613 w 3880338"/>
                <a:gd name="connsiteY205" fmla="*/ 1317153 h 1954545"/>
                <a:gd name="connsiteX206" fmla="*/ 2015613 w 3880338"/>
                <a:gd name="connsiteY206" fmla="*/ 1325168 h 1954545"/>
                <a:gd name="connsiteX207" fmla="*/ 2071719 w 3880338"/>
                <a:gd name="connsiteY207" fmla="*/ 1325168 h 1954545"/>
                <a:gd name="connsiteX208" fmla="*/ 2071719 w 3880338"/>
                <a:gd name="connsiteY208" fmla="*/ 1341325 h 1954545"/>
                <a:gd name="connsiteX209" fmla="*/ 2076808 w 3880338"/>
                <a:gd name="connsiteY209" fmla="*/ 1341325 h 1954545"/>
                <a:gd name="connsiteX210" fmla="*/ 2076808 w 3880338"/>
                <a:gd name="connsiteY210" fmla="*/ 1366134 h 1954545"/>
                <a:gd name="connsiteX211" fmla="*/ 2082279 w 3880338"/>
                <a:gd name="connsiteY211" fmla="*/ 1366134 h 1954545"/>
                <a:gd name="connsiteX212" fmla="*/ 2082279 w 3880338"/>
                <a:gd name="connsiteY212" fmla="*/ 1385981 h 1954545"/>
                <a:gd name="connsiteX213" fmla="*/ 2089531 w 3880338"/>
                <a:gd name="connsiteY213" fmla="*/ 1385981 h 1954545"/>
                <a:gd name="connsiteX214" fmla="*/ 2089531 w 3880338"/>
                <a:gd name="connsiteY214" fmla="*/ 1407863 h 1954545"/>
                <a:gd name="connsiteX215" fmla="*/ 2118029 w 3880338"/>
                <a:gd name="connsiteY215" fmla="*/ 1407863 h 1954545"/>
                <a:gd name="connsiteX216" fmla="*/ 2118029 w 3880338"/>
                <a:gd name="connsiteY216" fmla="*/ 1432418 h 1954545"/>
                <a:gd name="connsiteX217" fmla="*/ 2213320 w 3880338"/>
                <a:gd name="connsiteY217" fmla="*/ 1432418 h 1954545"/>
                <a:gd name="connsiteX218" fmla="*/ 2213320 w 3880338"/>
                <a:gd name="connsiteY218" fmla="*/ 1458117 h 1954545"/>
                <a:gd name="connsiteX219" fmla="*/ 2234693 w 3880338"/>
                <a:gd name="connsiteY219" fmla="*/ 1458117 h 1954545"/>
                <a:gd name="connsiteX220" fmla="*/ 2234693 w 3880338"/>
                <a:gd name="connsiteY220" fmla="*/ 1480127 h 1954545"/>
                <a:gd name="connsiteX221" fmla="*/ 2304158 w 3880338"/>
                <a:gd name="connsiteY221" fmla="*/ 1480127 h 1954545"/>
                <a:gd name="connsiteX222" fmla="*/ 2304158 w 3880338"/>
                <a:gd name="connsiteY222" fmla="*/ 1510152 h 1954545"/>
                <a:gd name="connsiteX223" fmla="*/ 2308102 w 3880338"/>
                <a:gd name="connsiteY223" fmla="*/ 1510152 h 1954545"/>
                <a:gd name="connsiteX224" fmla="*/ 2308102 w 3880338"/>
                <a:gd name="connsiteY224" fmla="*/ 1514477 h 1954545"/>
                <a:gd name="connsiteX225" fmla="*/ 2355938 w 3880338"/>
                <a:gd name="connsiteY225" fmla="*/ 1514477 h 1954545"/>
                <a:gd name="connsiteX226" fmla="*/ 2355938 w 3880338"/>
                <a:gd name="connsiteY226" fmla="*/ 1541322 h 1954545"/>
                <a:gd name="connsiteX227" fmla="*/ 2363953 w 3880338"/>
                <a:gd name="connsiteY227" fmla="*/ 1541322 h 1954545"/>
                <a:gd name="connsiteX228" fmla="*/ 2363953 w 3880338"/>
                <a:gd name="connsiteY228" fmla="*/ 1546283 h 1954545"/>
                <a:gd name="connsiteX229" fmla="*/ 2472857 w 3880338"/>
                <a:gd name="connsiteY229" fmla="*/ 1546283 h 1954545"/>
                <a:gd name="connsiteX230" fmla="*/ 2472857 w 3880338"/>
                <a:gd name="connsiteY230" fmla="*/ 1577199 h 1954545"/>
                <a:gd name="connsiteX231" fmla="*/ 2640539 w 3880338"/>
                <a:gd name="connsiteY231" fmla="*/ 1577199 h 1954545"/>
                <a:gd name="connsiteX232" fmla="*/ 2640539 w 3880338"/>
                <a:gd name="connsiteY232" fmla="*/ 1583814 h 1954545"/>
                <a:gd name="connsiteX233" fmla="*/ 2645501 w 3880338"/>
                <a:gd name="connsiteY233" fmla="*/ 1583814 h 1954545"/>
                <a:gd name="connsiteX234" fmla="*/ 2645501 w 3880338"/>
                <a:gd name="connsiteY234" fmla="*/ 1614348 h 1954545"/>
                <a:gd name="connsiteX235" fmla="*/ 2648681 w 3880338"/>
                <a:gd name="connsiteY235" fmla="*/ 1614348 h 1954545"/>
                <a:gd name="connsiteX236" fmla="*/ 2648681 w 3880338"/>
                <a:gd name="connsiteY236" fmla="*/ 1650607 h 1954545"/>
                <a:gd name="connsiteX237" fmla="*/ 2654025 w 3880338"/>
                <a:gd name="connsiteY237" fmla="*/ 1650607 h 1954545"/>
                <a:gd name="connsiteX238" fmla="*/ 2654025 w 3880338"/>
                <a:gd name="connsiteY238" fmla="*/ 1654170 h 1954545"/>
                <a:gd name="connsiteX239" fmla="*/ 2772725 w 3880338"/>
                <a:gd name="connsiteY239" fmla="*/ 1654170 h 1954545"/>
                <a:gd name="connsiteX240" fmla="*/ 2772725 w 3880338"/>
                <a:gd name="connsiteY240" fmla="*/ 1694627 h 1954545"/>
                <a:gd name="connsiteX241" fmla="*/ 2895878 w 3880338"/>
                <a:gd name="connsiteY241" fmla="*/ 1694627 h 1954545"/>
                <a:gd name="connsiteX242" fmla="*/ 2895878 w 3880338"/>
                <a:gd name="connsiteY242" fmla="*/ 1700479 h 1954545"/>
                <a:gd name="connsiteX243" fmla="*/ 2900585 w 3880338"/>
                <a:gd name="connsiteY243" fmla="*/ 1700479 h 1954545"/>
                <a:gd name="connsiteX244" fmla="*/ 2900585 w 3880338"/>
                <a:gd name="connsiteY244" fmla="*/ 1756076 h 1954545"/>
                <a:gd name="connsiteX245" fmla="*/ 3025138 w 3880338"/>
                <a:gd name="connsiteY245" fmla="*/ 1756076 h 1954545"/>
                <a:gd name="connsiteX246" fmla="*/ 3025138 w 3880338"/>
                <a:gd name="connsiteY246" fmla="*/ 1760275 h 1954545"/>
                <a:gd name="connsiteX247" fmla="*/ 3028191 w 3880338"/>
                <a:gd name="connsiteY247" fmla="*/ 1760275 h 1954545"/>
                <a:gd name="connsiteX248" fmla="*/ 3028191 w 3880338"/>
                <a:gd name="connsiteY248" fmla="*/ 1848314 h 1954545"/>
                <a:gd name="connsiteX249" fmla="*/ 3067758 w 3880338"/>
                <a:gd name="connsiteY249" fmla="*/ 1848314 h 1954545"/>
                <a:gd name="connsiteX250" fmla="*/ 3067758 w 3880338"/>
                <a:gd name="connsiteY250" fmla="*/ 1852003 h 1954545"/>
                <a:gd name="connsiteX251" fmla="*/ 3072592 w 3880338"/>
                <a:gd name="connsiteY251" fmla="*/ 1852003 h 1954545"/>
                <a:gd name="connsiteX252" fmla="*/ 3072592 w 3880338"/>
                <a:gd name="connsiteY252" fmla="*/ 1949966 h 1954545"/>
                <a:gd name="connsiteX253" fmla="*/ 3075773 w 3880338"/>
                <a:gd name="connsiteY253" fmla="*/ 1949966 h 1954545"/>
                <a:gd name="connsiteX254" fmla="*/ 3075773 w 3880338"/>
                <a:gd name="connsiteY254" fmla="*/ 1954546 h 1954545"/>
                <a:gd name="connsiteX255" fmla="*/ 3880339 w 3880338"/>
                <a:gd name="connsiteY255" fmla="*/ 1954546 h 1954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Lst>
              <a:rect l="l" t="t" r="r" b="b"/>
              <a:pathLst>
                <a:path w="3880338" h="1954545">
                  <a:moveTo>
                    <a:pt x="0" y="0"/>
                  </a:moveTo>
                  <a:lnTo>
                    <a:pt x="269206" y="0"/>
                  </a:lnTo>
                  <a:lnTo>
                    <a:pt x="269206" y="16539"/>
                  </a:lnTo>
                  <a:lnTo>
                    <a:pt x="333073" y="16539"/>
                  </a:lnTo>
                  <a:lnTo>
                    <a:pt x="333073" y="22900"/>
                  </a:lnTo>
                  <a:lnTo>
                    <a:pt x="336890" y="22900"/>
                  </a:lnTo>
                  <a:lnTo>
                    <a:pt x="336890" y="32697"/>
                  </a:lnTo>
                  <a:lnTo>
                    <a:pt x="397703" y="32697"/>
                  </a:lnTo>
                  <a:lnTo>
                    <a:pt x="397703" y="40457"/>
                  </a:lnTo>
                  <a:lnTo>
                    <a:pt x="404064" y="40457"/>
                  </a:lnTo>
                  <a:lnTo>
                    <a:pt x="404064" y="46564"/>
                  </a:lnTo>
                  <a:lnTo>
                    <a:pt x="410298" y="46564"/>
                  </a:lnTo>
                  <a:lnTo>
                    <a:pt x="410298" y="53943"/>
                  </a:lnTo>
                  <a:lnTo>
                    <a:pt x="462333" y="53943"/>
                  </a:lnTo>
                  <a:lnTo>
                    <a:pt x="462333" y="60432"/>
                  </a:lnTo>
                  <a:lnTo>
                    <a:pt x="465768" y="60432"/>
                  </a:lnTo>
                  <a:lnTo>
                    <a:pt x="465768" y="75062"/>
                  </a:lnTo>
                  <a:lnTo>
                    <a:pt x="471239" y="75062"/>
                  </a:lnTo>
                  <a:lnTo>
                    <a:pt x="471239" y="79006"/>
                  </a:lnTo>
                  <a:lnTo>
                    <a:pt x="492358" y="79006"/>
                  </a:lnTo>
                  <a:lnTo>
                    <a:pt x="492358" y="90456"/>
                  </a:lnTo>
                  <a:lnTo>
                    <a:pt x="498210" y="90456"/>
                  </a:lnTo>
                  <a:lnTo>
                    <a:pt x="498210" y="96054"/>
                  </a:lnTo>
                  <a:lnTo>
                    <a:pt x="523782" y="96054"/>
                  </a:lnTo>
                  <a:lnTo>
                    <a:pt x="523782" y="110431"/>
                  </a:lnTo>
                  <a:lnTo>
                    <a:pt x="533706" y="110431"/>
                  </a:lnTo>
                  <a:lnTo>
                    <a:pt x="533706" y="131168"/>
                  </a:lnTo>
                  <a:lnTo>
                    <a:pt x="547828" y="131168"/>
                  </a:lnTo>
                  <a:lnTo>
                    <a:pt x="547828" y="147962"/>
                  </a:lnTo>
                  <a:lnTo>
                    <a:pt x="554443" y="147962"/>
                  </a:lnTo>
                  <a:lnTo>
                    <a:pt x="554443" y="164883"/>
                  </a:lnTo>
                  <a:lnTo>
                    <a:pt x="561441" y="164883"/>
                  </a:lnTo>
                  <a:lnTo>
                    <a:pt x="561441" y="170226"/>
                  </a:lnTo>
                  <a:lnTo>
                    <a:pt x="577852" y="170226"/>
                  </a:lnTo>
                  <a:lnTo>
                    <a:pt x="577852" y="188037"/>
                  </a:lnTo>
                  <a:lnTo>
                    <a:pt x="655205" y="188037"/>
                  </a:lnTo>
                  <a:lnTo>
                    <a:pt x="655205" y="193508"/>
                  </a:lnTo>
                  <a:lnTo>
                    <a:pt x="659530" y="193508"/>
                  </a:lnTo>
                  <a:lnTo>
                    <a:pt x="659530" y="205213"/>
                  </a:lnTo>
                  <a:lnTo>
                    <a:pt x="668436" y="205213"/>
                  </a:lnTo>
                  <a:lnTo>
                    <a:pt x="668436" y="226968"/>
                  </a:lnTo>
                  <a:lnTo>
                    <a:pt x="678996" y="226968"/>
                  </a:lnTo>
                  <a:lnTo>
                    <a:pt x="678996" y="232948"/>
                  </a:lnTo>
                  <a:lnTo>
                    <a:pt x="683957" y="232948"/>
                  </a:lnTo>
                  <a:lnTo>
                    <a:pt x="683957" y="250123"/>
                  </a:lnTo>
                  <a:lnTo>
                    <a:pt x="710929" y="250123"/>
                  </a:lnTo>
                  <a:lnTo>
                    <a:pt x="710929" y="253176"/>
                  </a:lnTo>
                  <a:lnTo>
                    <a:pt x="714491" y="253176"/>
                  </a:lnTo>
                  <a:lnTo>
                    <a:pt x="714491" y="268316"/>
                  </a:lnTo>
                  <a:lnTo>
                    <a:pt x="733193" y="268316"/>
                  </a:lnTo>
                  <a:lnTo>
                    <a:pt x="733193" y="284473"/>
                  </a:lnTo>
                  <a:lnTo>
                    <a:pt x="771742" y="284473"/>
                  </a:lnTo>
                  <a:lnTo>
                    <a:pt x="771742" y="296687"/>
                  </a:lnTo>
                  <a:lnTo>
                    <a:pt x="776577" y="296687"/>
                  </a:lnTo>
                  <a:lnTo>
                    <a:pt x="776577" y="304575"/>
                  </a:lnTo>
                  <a:lnTo>
                    <a:pt x="799731" y="304575"/>
                  </a:lnTo>
                  <a:lnTo>
                    <a:pt x="799731" y="318061"/>
                  </a:lnTo>
                  <a:lnTo>
                    <a:pt x="802785" y="318061"/>
                  </a:lnTo>
                  <a:lnTo>
                    <a:pt x="802785" y="322005"/>
                  </a:lnTo>
                  <a:lnTo>
                    <a:pt x="948584" y="322005"/>
                  </a:lnTo>
                  <a:lnTo>
                    <a:pt x="948584" y="324422"/>
                  </a:lnTo>
                  <a:lnTo>
                    <a:pt x="954945" y="324422"/>
                  </a:lnTo>
                  <a:lnTo>
                    <a:pt x="954945" y="331037"/>
                  </a:lnTo>
                  <a:lnTo>
                    <a:pt x="960543" y="331037"/>
                  </a:lnTo>
                  <a:lnTo>
                    <a:pt x="960543" y="343124"/>
                  </a:lnTo>
                  <a:lnTo>
                    <a:pt x="967922" y="343124"/>
                  </a:lnTo>
                  <a:lnTo>
                    <a:pt x="967922" y="350376"/>
                  </a:lnTo>
                  <a:lnTo>
                    <a:pt x="973520" y="350376"/>
                  </a:lnTo>
                  <a:lnTo>
                    <a:pt x="973520" y="364625"/>
                  </a:lnTo>
                  <a:lnTo>
                    <a:pt x="980390" y="364625"/>
                  </a:lnTo>
                  <a:lnTo>
                    <a:pt x="980390" y="376965"/>
                  </a:lnTo>
                  <a:lnTo>
                    <a:pt x="986369" y="376965"/>
                  </a:lnTo>
                  <a:lnTo>
                    <a:pt x="986369" y="384217"/>
                  </a:lnTo>
                  <a:lnTo>
                    <a:pt x="1035096" y="384217"/>
                  </a:lnTo>
                  <a:lnTo>
                    <a:pt x="1035096" y="408008"/>
                  </a:lnTo>
                  <a:lnTo>
                    <a:pt x="1041712" y="408008"/>
                  </a:lnTo>
                  <a:lnTo>
                    <a:pt x="1041712" y="422639"/>
                  </a:lnTo>
                  <a:lnTo>
                    <a:pt x="1051763" y="422639"/>
                  </a:lnTo>
                  <a:lnTo>
                    <a:pt x="1051763" y="440450"/>
                  </a:lnTo>
                  <a:lnTo>
                    <a:pt x="1055834" y="440450"/>
                  </a:lnTo>
                  <a:lnTo>
                    <a:pt x="1055834" y="452028"/>
                  </a:lnTo>
                  <a:lnTo>
                    <a:pt x="1060287" y="452028"/>
                  </a:lnTo>
                  <a:lnTo>
                    <a:pt x="1060287" y="496302"/>
                  </a:lnTo>
                  <a:lnTo>
                    <a:pt x="1067666" y="496302"/>
                  </a:lnTo>
                  <a:lnTo>
                    <a:pt x="1067666" y="500246"/>
                  </a:lnTo>
                  <a:lnTo>
                    <a:pt x="1080388" y="500246"/>
                  </a:lnTo>
                  <a:lnTo>
                    <a:pt x="1080388" y="512968"/>
                  </a:lnTo>
                  <a:lnTo>
                    <a:pt x="1083823" y="512968"/>
                  </a:lnTo>
                  <a:lnTo>
                    <a:pt x="1083823" y="518057"/>
                  </a:lnTo>
                  <a:lnTo>
                    <a:pt x="1092729" y="518057"/>
                  </a:lnTo>
                  <a:lnTo>
                    <a:pt x="1092729" y="532052"/>
                  </a:lnTo>
                  <a:lnTo>
                    <a:pt x="1097563" y="532052"/>
                  </a:lnTo>
                  <a:lnTo>
                    <a:pt x="1097563" y="535741"/>
                  </a:lnTo>
                  <a:lnTo>
                    <a:pt x="1148453" y="535741"/>
                  </a:lnTo>
                  <a:lnTo>
                    <a:pt x="1148453" y="572000"/>
                  </a:lnTo>
                  <a:lnTo>
                    <a:pt x="1185857" y="572000"/>
                  </a:lnTo>
                  <a:lnTo>
                    <a:pt x="1185857" y="604824"/>
                  </a:lnTo>
                  <a:lnTo>
                    <a:pt x="1189292" y="604824"/>
                  </a:lnTo>
                  <a:lnTo>
                    <a:pt x="1189292" y="611185"/>
                  </a:lnTo>
                  <a:lnTo>
                    <a:pt x="1195144" y="611185"/>
                  </a:lnTo>
                  <a:lnTo>
                    <a:pt x="1195144" y="632559"/>
                  </a:lnTo>
                  <a:lnTo>
                    <a:pt x="1202523" y="632559"/>
                  </a:lnTo>
                  <a:lnTo>
                    <a:pt x="1202523" y="649607"/>
                  </a:lnTo>
                  <a:lnTo>
                    <a:pt x="1207231" y="649607"/>
                  </a:lnTo>
                  <a:lnTo>
                    <a:pt x="1207231" y="652406"/>
                  </a:lnTo>
                  <a:lnTo>
                    <a:pt x="1262700" y="652406"/>
                  </a:lnTo>
                  <a:lnTo>
                    <a:pt x="1262700" y="665892"/>
                  </a:lnTo>
                  <a:lnTo>
                    <a:pt x="1265627" y="665892"/>
                  </a:lnTo>
                  <a:lnTo>
                    <a:pt x="1265627" y="670217"/>
                  </a:lnTo>
                  <a:lnTo>
                    <a:pt x="1337127" y="670217"/>
                  </a:lnTo>
                  <a:lnTo>
                    <a:pt x="1337127" y="688665"/>
                  </a:lnTo>
                  <a:lnTo>
                    <a:pt x="1366897" y="688665"/>
                  </a:lnTo>
                  <a:lnTo>
                    <a:pt x="1366897" y="707112"/>
                  </a:lnTo>
                  <a:lnTo>
                    <a:pt x="1382164" y="707112"/>
                  </a:lnTo>
                  <a:lnTo>
                    <a:pt x="1382164" y="712329"/>
                  </a:lnTo>
                  <a:lnTo>
                    <a:pt x="1387507" y="712329"/>
                  </a:lnTo>
                  <a:lnTo>
                    <a:pt x="1387507" y="724288"/>
                  </a:lnTo>
                  <a:lnTo>
                    <a:pt x="1414225" y="724288"/>
                  </a:lnTo>
                  <a:lnTo>
                    <a:pt x="1414225" y="729249"/>
                  </a:lnTo>
                  <a:lnTo>
                    <a:pt x="1417023" y="729249"/>
                  </a:lnTo>
                  <a:lnTo>
                    <a:pt x="1417023" y="743117"/>
                  </a:lnTo>
                  <a:lnTo>
                    <a:pt x="1450483" y="743117"/>
                  </a:lnTo>
                  <a:lnTo>
                    <a:pt x="1450483" y="748333"/>
                  </a:lnTo>
                  <a:lnTo>
                    <a:pt x="1452901" y="748333"/>
                  </a:lnTo>
                  <a:lnTo>
                    <a:pt x="1452901" y="767671"/>
                  </a:lnTo>
                  <a:lnTo>
                    <a:pt x="1460280" y="767671"/>
                  </a:lnTo>
                  <a:lnTo>
                    <a:pt x="1460280" y="782811"/>
                  </a:lnTo>
                  <a:lnTo>
                    <a:pt x="1465241" y="782811"/>
                  </a:lnTo>
                  <a:lnTo>
                    <a:pt x="1465241" y="787391"/>
                  </a:lnTo>
                  <a:lnTo>
                    <a:pt x="1472875" y="787391"/>
                  </a:lnTo>
                  <a:lnTo>
                    <a:pt x="1472875" y="799732"/>
                  </a:lnTo>
                  <a:lnTo>
                    <a:pt x="1477200" y="799732"/>
                  </a:lnTo>
                  <a:lnTo>
                    <a:pt x="1477200" y="804948"/>
                  </a:lnTo>
                  <a:lnTo>
                    <a:pt x="1568420" y="804948"/>
                  </a:lnTo>
                  <a:lnTo>
                    <a:pt x="1568420" y="821360"/>
                  </a:lnTo>
                  <a:lnTo>
                    <a:pt x="1583305" y="821360"/>
                  </a:lnTo>
                  <a:lnTo>
                    <a:pt x="1583305" y="827975"/>
                  </a:lnTo>
                  <a:lnTo>
                    <a:pt x="1590557" y="827975"/>
                  </a:lnTo>
                  <a:lnTo>
                    <a:pt x="1590557" y="842988"/>
                  </a:lnTo>
                  <a:lnTo>
                    <a:pt x="1600608" y="842988"/>
                  </a:lnTo>
                  <a:lnTo>
                    <a:pt x="1600608" y="854184"/>
                  </a:lnTo>
                  <a:lnTo>
                    <a:pt x="1606587" y="854184"/>
                  </a:lnTo>
                  <a:lnTo>
                    <a:pt x="1606587" y="877211"/>
                  </a:lnTo>
                  <a:lnTo>
                    <a:pt x="1652134" y="877211"/>
                  </a:lnTo>
                  <a:lnTo>
                    <a:pt x="1652134" y="882300"/>
                  </a:lnTo>
                  <a:lnTo>
                    <a:pt x="1655442" y="882300"/>
                  </a:lnTo>
                  <a:lnTo>
                    <a:pt x="1655442" y="917414"/>
                  </a:lnTo>
                  <a:lnTo>
                    <a:pt x="1659258" y="917414"/>
                  </a:lnTo>
                  <a:lnTo>
                    <a:pt x="1659258" y="921612"/>
                  </a:lnTo>
                  <a:lnTo>
                    <a:pt x="1671090" y="921612"/>
                  </a:lnTo>
                  <a:lnTo>
                    <a:pt x="1671090" y="927974"/>
                  </a:lnTo>
                  <a:lnTo>
                    <a:pt x="1675416" y="927974"/>
                  </a:lnTo>
                  <a:lnTo>
                    <a:pt x="1675416" y="940060"/>
                  </a:lnTo>
                  <a:lnTo>
                    <a:pt x="1716764" y="940060"/>
                  </a:lnTo>
                  <a:lnTo>
                    <a:pt x="1716764" y="954055"/>
                  </a:lnTo>
                  <a:lnTo>
                    <a:pt x="1729995" y="954055"/>
                  </a:lnTo>
                  <a:lnTo>
                    <a:pt x="1729995" y="959525"/>
                  </a:lnTo>
                  <a:lnTo>
                    <a:pt x="1733939" y="959525"/>
                  </a:lnTo>
                  <a:lnTo>
                    <a:pt x="1733939" y="1007870"/>
                  </a:lnTo>
                  <a:lnTo>
                    <a:pt x="1740555" y="1007870"/>
                  </a:lnTo>
                  <a:lnTo>
                    <a:pt x="1740555" y="1013595"/>
                  </a:lnTo>
                  <a:lnTo>
                    <a:pt x="1744117" y="1013595"/>
                  </a:lnTo>
                  <a:lnTo>
                    <a:pt x="1744117" y="1051763"/>
                  </a:lnTo>
                  <a:lnTo>
                    <a:pt x="1752387" y="1051763"/>
                  </a:lnTo>
                  <a:lnTo>
                    <a:pt x="1752387" y="1069065"/>
                  </a:lnTo>
                  <a:lnTo>
                    <a:pt x="1757730" y="1069065"/>
                  </a:lnTo>
                  <a:lnTo>
                    <a:pt x="1757730" y="1072755"/>
                  </a:lnTo>
                  <a:lnTo>
                    <a:pt x="1787882" y="1072755"/>
                  </a:lnTo>
                  <a:lnTo>
                    <a:pt x="1787882" y="1081152"/>
                  </a:lnTo>
                  <a:lnTo>
                    <a:pt x="1791317" y="1081152"/>
                  </a:lnTo>
                  <a:lnTo>
                    <a:pt x="1791317" y="1093874"/>
                  </a:lnTo>
                  <a:lnTo>
                    <a:pt x="1797042" y="1093874"/>
                  </a:lnTo>
                  <a:lnTo>
                    <a:pt x="1797042" y="1112576"/>
                  </a:lnTo>
                  <a:lnTo>
                    <a:pt x="1814981" y="1112576"/>
                  </a:lnTo>
                  <a:lnTo>
                    <a:pt x="1814981" y="1124535"/>
                  </a:lnTo>
                  <a:lnTo>
                    <a:pt x="1819179" y="1124535"/>
                  </a:lnTo>
                  <a:lnTo>
                    <a:pt x="1819179" y="1129624"/>
                  </a:lnTo>
                  <a:lnTo>
                    <a:pt x="1824268" y="1129624"/>
                  </a:lnTo>
                  <a:lnTo>
                    <a:pt x="1824268" y="1165247"/>
                  </a:lnTo>
                  <a:lnTo>
                    <a:pt x="1837118" y="1165247"/>
                  </a:lnTo>
                  <a:lnTo>
                    <a:pt x="1837118" y="1170336"/>
                  </a:lnTo>
                  <a:lnTo>
                    <a:pt x="1841698" y="1170336"/>
                  </a:lnTo>
                  <a:lnTo>
                    <a:pt x="1841698" y="1177079"/>
                  </a:lnTo>
                  <a:lnTo>
                    <a:pt x="1847805" y="1177079"/>
                  </a:lnTo>
                  <a:lnTo>
                    <a:pt x="1847805" y="1183949"/>
                  </a:lnTo>
                  <a:lnTo>
                    <a:pt x="1853530" y="1183949"/>
                  </a:lnTo>
                  <a:lnTo>
                    <a:pt x="1853530" y="1187765"/>
                  </a:lnTo>
                  <a:lnTo>
                    <a:pt x="1863072" y="1187765"/>
                  </a:lnTo>
                  <a:lnTo>
                    <a:pt x="1863072" y="1203541"/>
                  </a:lnTo>
                  <a:lnTo>
                    <a:pt x="1869560" y="1203541"/>
                  </a:lnTo>
                  <a:lnTo>
                    <a:pt x="1869560" y="1223515"/>
                  </a:lnTo>
                  <a:lnTo>
                    <a:pt x="1876048" y="1223515"/>
                  </a:lnTo>
                  <a:lnTo>
                    <a:pt x="1876048" y="1241200"/>
                  </a:lnTo>
                  <a:lnTo>
                    <a:pt x="1877702" y="1241200"/>
                  </a:lnTo>
                  <a:lnTo>
                    <a:pt x="1877702" y="1245780"/>
                  </a:lnTo>
                  <a:lnTo>
                    <a:pt x="1921976" y="1245780"/>
                  </a:lnTo>
                  <a:lnTo>
                    <a:pt x="1921976" y="1255703"/>
                  </a:lnTo>
                  <a:lnTo>
                    <a:pt x="1926047" y="1255703"/>
                  </a:lnTo>
                  <a:lnTo>
                    <a:pt x="1926047" y="1261428"/>
                  </a:lnTo>
                  <a:lnTo>
                    <a:pt x="1935844" y="1261428"/>
                  </a:lnTo>
                  <a:lnTo>
                    <a:pt x="1935844" y="1279749"/>
                  </a:lnTo>
                  <a:lnTo>
                    <a:pt x="1961797" y="1279749"/>
                  </a:lnTo>
                  <a:lnTo>
                    <a:pt x="1961797" y="1298069"/>
                  </a:lnTo>
                  <a:lnTo>
                    <a:pt x="2010270" y="1298069"/>
                  </a:lnTo>
                  <a:lnTo>
                    <a:pt x="2010270" y="1317153"/>
                  </a:lnTo>
                  <a:lnTo>
                    <a:pt x="2015613" y="1317153"/>
                  </a:lnTo>
                  <a:lnTo>
                    <a:pt x="2015613" y="1325168"/>
                  </a:lnTo>
                  <a:lnTo>
                    <a:pt x="2071719" y="1325168"/>
                  </a:lnTo>
                  <a:lnTo>
                    <a:pt x="2071719" y="1341325"/>
                  </a:lnTo>
                  <a:lnTo>
                    <a:pt x="2076808" y="1341325"/>
                  </a:lnTo>
                  <a:lnTo>
                    <a:pt x="2076808" y="1366134"/>
                  </a:lnTo>
                  <a:lnTo>
                    <a:pt x="2082279" y="1366134"/>
                  </a:lnTo>
                  <a:lnTo>
                    <a:pt x="2082279" y="1385981"/>
                  </a:lnTo>
                  <a:lnTo>
                    <a:pt x="2089531" y="1385981"/>
                  </a:lnTo>
                  <a:lnTo>
                    <a:pt x="2089531" y="1407863"/>
                  </a:lnTo>
                  <a:lnTo>
                    <a:pt x="2118029" y="1407863"/>
                  </a:lnTo>
                  <a:lnTo>
                    <a:pt x="2118029" y="1432418"/>
                  </a:lnTo>
                  <a:lnTo>
                    <a:pt x="2213320" y="1432418"/>
                  </a:lnTo>
                  <a:lnTo>
                    <a:pt x="2213320" y="1458117"/>
                  </a:lnTo>
                  <a:lnTo>
                    <a:pt x="2234693" y="1458117"/>
                  </a:lnTo>
                  <a:lnTo>
                    <a:pt x="2234693" y="1480127"/>
                  </a:lnTo>
                  <a:lnTo>
                    <a:pt x="2304158" y="1480127"/>
                  </a:lnTo>
                  <a:lnTo>
                    <a:pt x="2304158" y="1510152"/>
                  </a:lnTo>
                  <a:lnTo>
                    <a:pt x="2308102" y="1510152"/>
                  </a:lnTo>
                  <a:lnTo>
                    <a:pt x="2308102" y="1514477"/>
                  </a:lnTo>
                  <a:lnTo>
                    <a:pt x="2355938" y="1514477"/>
                  </a:lnTo>
                  <a:lnTo>
                    <a:pt x="2355938" y="1541322"/>
                  </a:lnTo>
                  <a:lnTo>
                    <a:pt x="2363953" y="1541322"/>
                  </a:lnTo>
                  <a:lnTo>
                    <a:pt x="2363953" y="1546283"/>
                  </a:lnTo>
                  <a:lnTo>
                    <a:pt x="2472857" y="1546283"/>
                  </a:lnTo>
                  <a:lnTo>
                    <a:pt x="2472857" y="1577199"/>
                  </a:lnTo>
                  <a:lnTo>
                    <a:pt x="2640539" y="1577199"/>
                  </a:lnTo>
                  <a:lnTo>
                    <a:pt x="2640539" y="1583814"/>
                  </a:lnTo>
                  <a:lnTo>
                    <a:pt x="2645501" y="1583814"/>
                  </a:lnTo>
                  <a:lnTo>
                    <a:pt x="2645501" y="1614348"/>
                  </a:lnTo>
                  <a:lnTo>
                    <a:pt x="2648681" y="1614348"/>
                  </a:lnTo>
                  <a:lnTo>
                    <a:pt x="2648681" y="1650607"/>
                  </a:lnTo>
                  <a:lnTo>
                    <a:pt x="2654025" y="1650607"/>
                  </a:lnTo>
                  <a:lnTo>
                    <a:pt x="2654025" y="1654170"/>
                  </a:lnTo>
                  <a:lnTo>
                    <a:pt x="2772725" y="1654170"/>
                  </a:lnTo>
                  <a:lnTo>
                    <a:pt x="2772725" y="1694627"/>
                  </a:lnTo>
                  <a:lnTo>
                    <a:pt x="2895878" y="1694627"/>
                  </a:lnTo>
                  <a:lnTo>
                    <a:pt x="2895878" y="1700479"/>
                  </a:lnTo>
                  <a:lnTo>
                    <a:pt x="2900585" y="1700479"/>
                  </a:lnTo>
                  <a:lnTo>
                    <a:pt x="2900585" y="1756076"/>
                  </a:lnTo>
                  <a:lnTo>
                    <a:pt x="3025138" y="1756076"/>
                  </a:lnTo>
                  <a:lnTo>
                    <a:pt x="3025138" y="1760275"/>
                  </a:lnTo>
                  <a:lnTo>
                    <a:pt x="3028191" y="1760275"/>
                  </a:lnTo>
                  <a:lnTo>
                    <a:pt x="3028191" y="1848314"/>
                  </a:lnTo>
                  <a:lnTo>
                    <a:pt x="3067758" y="1848314"/>
                  </a:lnTo>
                  <a:lnTo>
                    <a:pt x="3067758" y="1852003"/>
                  </a:lnTo>
                  <a:lnTo>
                    <a:pt x="3072592" y="1852003"/>
                  </a:lnTo>
                  <a:lnTo>
                    <a:pt x="3072592" y="1949966"/>
                  </a:lnTo>
                  <a:lnTo>
                    <a:pt x="3075773" y="1949966"/>
                  </a:lnTo>
                  <a:lnTo>
                    <a:pt x="3075773" y="1954546"/>
                  </a:lnTo>
                  <a:lnTo>
                    <a:pt x="3880339" y="1954546"/>
                  </a:lnTo>
                </a:path>
              </a:pathLst>
            </a:custGeom>
            <a:noFill/>
            <a:ln w="28575" cap="flat">
              <a:solidFill>
                <a:srgbClr val="4EA74F"/>
              </a:solidFill>
              <a:prstDash val="solid"/>
              <a:miter/>
            </a:ln>
          </p:spPr>
          <p:txBody>
            <a:bodyPr rtlCol="0" anchor="ctr"/>
            <a:lstStyle/>
            <a:p>
              <a:endParaRPr lang="zh-CN" altLang="en-US"/>
            </a:p>
          </p:txBody>
        </p:sp>
        <p:sp>
          <p:nvSpPr>
            <p:cNvPr id="55" name="任意多边形: 形状 73"/>
            <p:cNvSpPr/>
            <p:nvPr/>
          </p:nvSpPr>
          <p:spPr>
            <a:xfrm>
              <a:off x="1506664" y="2124167"/>
              <a:ext cx="3985680" cy="1435979"/>
            </a:xfrm>
            <a:custGeom>
              <a:avLst/>
              <a:gdLst>
                <a:gd name="connsiteX0" fmla="*/ 0 w 3985680"/>
                <a:gd name="connsiteY0" fmla="*/ 0 h 1435979"/>
                <a:gd name="connsiteX1" fmla="*/ 87530 w 3985680"/>
                <a:gd name="connsiteY1" fmla="*/ 0 h 1435979"/>
                <a:gd name="connsiteX2" fmla="*/ 87530 w 3985680"/>
                <a:gd name="connsiteY2" fmla="*/ 7379 h 1435979"/>
                <a:gd name="connsiteX3" fmla="*/ 89693 w 3985680"/>
                <a:gd name="connsiteY3" fmla="*/ 7379 h 1435979"/>
                <a:gd name="connsiteX4" fmla="*/ 89693 w 3985680"/>
                <a:gd name="connsiteY4" fmla="*/ 11196 h 1435979"/>
                <a:gd name="connsiteX5" fmla="*/ 108395 w 3985680"/>
                <a:gd name="connsiteY5" fmla="*/ 11196 h 1435979"/>
                <a:gd name="connsiteX6" fmla="*/ 108395 w 3985680"/>
                <a:gd name="connsiteY6" fmla="*/ 24045 h 1435979"/>
                <a:gd name="connsiteX7" fmla="*/ 114375 w 3985680"/>
                <a:gd name="connsiteY7" fmla="*/ 24045 h 1435979"/>
                <a:gd name="connsiteX8" fmla="*/ 114375 w 3985680"/>
                <a:gd name="connsiteY8" fmla="*/ 30279 h 1435979"/>
                <a:gd name="connsiteX9" fmla="*/ 127479 w 3985680"/>
                <a:gd name="connsiteY9" fmla="*/ 30279 h 1435979"/>
                <a:gd name="connsiteX10" fmla="*/ 127479 w 3985680"/>
                <a:gd name="connsiteY10" fmla="*/ 38294 h 1435979"/>
                <a:gd name="connsiteX11" fmla="*/ 136384 w 3985680"/>
                <a:gd name="connsiteY11" fmla="*/ 38294 h 1435979"/>
                <a:gd name="connsiteX12" fmla="*/ 136384 w 3985680"/>
                <a:gd name="connsiteY12" fmla="*/ 45165 h 1435979"/>
                <a:gd name="connsiteX13" fmla="*/ 165137 w 3985680"/>
                <a:gd name="connsiteY13" fmla="*/ 45165 h 1435979"/>
                <a:gd name="connsiteX14" fmla="*/ 165137 w 3985680"/>
                <a:gd name="connsiteY14" fmla="*/ 58396 h 1435979"/>
                <a:gd name="connsiteX15" fmla="*/ 175442 w 3985680"/>
                <a:gd name="connsiteY15" fmla="*/ 58396 h 1435979"/>
                <a:gd name="connsiteX16" fmla="*/ 175442 w 3985680"/>
                <a:gd name="connsiteY16" fmla="*/ 62340 h 1435979"/>
                <a:gd name="connsiteX17" fmla="*/ 294906 w 3985680"/>
                <a:gd name="connsiteY17" fmla="*/ 62340 h 1435979"/>
                <a:gd name="connsiteX18" fmla="*/ 294906 w 3985680"/>
                <a:gd name="connsiteY18" fmla="*/ 72136 h 1435979"/>
                <a:gd name="connsiteX19" fmla="*/ 301140 w 3985680"/>
                <a:gd name="connsiteY19" fmla="*/ 72136 h 1435979"/>
                <a:gd name="connsiteX20" fmla="*/ 301140 w 3985680"/>
                <a:gd name="connsiteY20" fmla="*/ 77480 h 1435979"/>
                <a:gd name="connsiteX21" fmla="*/ 324422 w 3985680"/>
                <a:gd name="connsiteY21" fmla="*/ 77480 h 1435979"/>
                <a:gd name="connsiteX22" fmla="*/ 324422 w 3985680"/>
                <a:gd name="connsiteY22" fmla="*/ 82696 h 1435979"/>
                <a:gd name="connsiteX23" fmla="*/ 327730 w 3985680"/>
                <a:gd name="connsiteY23" fmla="*/ 82696 h 1435979"/>
                <a:gd name="connsiteX24" fmla="*/ 327730 w 3985680"/>
                <a:gd name="connsiteY24" fmla="*/ 84604 h 1435979"/>
                <a:gd name="connsiteX25" fmla="*/ 339434 w 3985680"/>
                <a:gd name="connsiteY25" fmla="*/ 84604 h 1435979"/>
                <a:gd name="connsiteX26" fmla="*/ 339434 w 3985680"/>
                <a:gd name="connsiteY26" fmla="*/ 94146 h 1435979"/>
                <a:gd name="connsiteX27" fmla="*/ 389942 w 3985680"/>
                <a:gd name="connsiteY27" fmla="*/ 94146 h 1435979"/>
                <a:gd name="connsiteX28" fmla="*/ 389942 w 3985680"/>
                <a:gd name="connsiteY28" fmla="*/ 101270 h 1435979"/>
                <a:gd name="connsiteX29" fmla="*/ 394650 w 3985680"/>
                <a:gd name="connsiteY29" fmla="*/ 101270 h 1435979"/>
                <a:gd name="connsiteX30" fmla="*/ 394650 w 3985680"/>
                <a:gd name="connsiteY30" fmla="*/ 108777 h 1435979"/>
                <a:gd name="connsiteX31" fmla="*/ 437651 w 3985680"/>
                <a:gd name="connsiteY31" fmla="*/ 108777 h 1435979"/>
                <a:gd name="connsiteX32" fmla="*/ 437651 w 3985680"/>
                <a:gd name="connsiteY32" fmla="*/ 113738 h 1435979"/>
                <a:gd name="connsiteX33" fmla="*/ 465005 w 3985680"/>
                <a:gd name="connsiteY33" fmla="*/ 113738 h 1435979"/>
                <a:gd name="connsiteX34" fmla="*/ 465005 w 3985680"/>
                <a:gd name="connsiteY34" fmla="*/ 118191 h 1435979"/>
                <a:gd name="connsiteX35" fmla="*/ 477600 w 3985680"/>
                <a:gd name="connsiteY35" fmla="*/ 118191 h 1435979"/>
                <a:gd name="connsiteX36" fmla="*/ 477600 w 3985680"/>
                <a:gd name="connsiteY36" fmla="*/ 130787 h 1435979"/>
                <a:gd name="connsiteX37" fmla="*/ 505716 w 3985680"/>
                <a:gd name="connsiteY37" fmla="*/ 130787 h 1435979"/>
                <a:gd name="connsiteX38" fmla="*/ 505716 w 3985680"/>
                <a:gd name="connsiteY38" fmla="*/ 136384 h 1435979"/>
                <a:gd name="connsiteX39" fmla="*/ 514368 w 3985680"/>
                <a:gd name="connsiteY39" fmla="*/ 136384 h 1435979"/>
                <a:gd name="connsiteX40" fmla="*/ 514368 w 3985680"/>
                <a:gd name="connsiteY40" fmla="*/ 143636 h 1435979"/>
                <a:gd name="connsiteX41" fmla="*/ 537522 w 3985680"/>
                <a:gd name="connsiteY41" fmla="*/ 143636 h 1435979"/>
                <a:gd name="connsiteX42" fmla="*/ 537522 w 3985680"/>
                <a:gd name="connsiteY42" fmla="*/ 152160 h 1435979"/>
                <a:gd name="connsiteX43" fmla="*/ 545919 w 3985680"/>
                <a:gd name="connsiteY43" fmla="*/ 152160 h 1435979"/>
                <a:gd name="connsiteX44" fmla="*/ 545919 w 3985680"/>
                <a:gd name="connsiteY44" fmla="*/ 161066 h 1435979"/>
                <a:gd name="connsiteX45" fmla="*/ 568819 w 3985680"/>
                <a:gd name="connsiteY45" fmla="*/ 161066 h 1435979"/>
                <a:gd name="connsiteX46" fmla="*/ 568819 w 3985680"/>
                <a:gd name="connsiteY46" fmla="*/ 179513 h 1435979"/>
                <a:gd name="connsiteX47" fmla="*/ 593119 w 3985680"/>
                <a:gd name="connsiteY47" fmla="*/ 179513 h 1435979"/>
                <a:gd name="connsiteX48" fmla="*/ 593119 w 3985680"/>
                <a:gd name="connsiteY48" fmla="*/ 194144 h 1435979"/>
                <a:gd name="connsiteX49" fmla="*/ 632304 w 3985680"/>
                <a:gd name="connsiteY49" fmla="*/ 194144 h 1435979"/>
                <a:gd name="connsiteX50" fmla="*/ 632304 w 3985680"/>
                <a:gd name="connsiteY50" fmla="*/ 201650 h 1435979"/>
                <a:gd name="connsiteX51" fmla="*/ 652151 w 3985680"/>
                <a:gd name="connsiteY51" fmla="*/ 201650 h 1435979"/>
                <a:gd name="connsiteX52" fmla="*/ 652151 w 3985680"/>
                <a:gd name="connsiteY52" fmla="*/ 207121 h 1435979"/>
                <a:gd name="connsiteX53" fmla="*/ 659149 w 3985680"/>
                <a:gd name="connsiteY53" fmla="*/ 207121 h 1435979"/>
                <a:gd name="connsiteX54" fmla="*/ 659149 w 3985680"/>
                <a:gd name="connsiteY54" fmla="*/ 213101 h 1435979"/>
                <a:gd name="connsiteX55" fmla="*/ 696425 w 3985680"/>
                <a:gd name="connsiteY55" fmla="*/ 213101 h 1435979"/>
                <a:gd name="connsiteX56" fmla="*/ 696425 w 3985680"/>
                <a:gd name="connsiteY56" fmla="*/ 226586 h 1435979"/>
                <a:gd name="connsiteX57" fmla="*/ 704059 w 3985680"/>
                <a:gd name="connsiteY57" fmla="*/ 226586 h 1435979"/>
                <a:gd name="connsiteX58" fmla="*/ 704059 w 3985680"/>
                <a:gd name="connsiteY58" fmla="*/ 234347 h 1435979"/>
                <a:gd name="connsiteX59" fmla="*/ 712456 w 3985680"/>
                <a:gd name="connsiteY59" fmla="*/ 234347 h 1435979"/>
                <a:gd name="connsiteX60" fmla="*/ 712456 w 3985680"/>
                <a:gd name="connsiteY60" fmla="*/ 240963 h 1435979"/>
                <a:gd name="connsiteX61" fmla="*/ 720980 w 3985680"/>
                <a:gd name="connsiteY61" fmla="*/ 240963 h 1435979"/>
                <a:gd name="connsiteX62" fmla="*/ 720980 w 3985680"/>
                <a:gd name="connsiteY62" fmla="*/ 247706 h 1435979"/>
                <a:gd name="connsiteX63" fmla="*/ 724796 w 3985680"/>
                <a:gd name="connsiteY63" fmla="*/ 247706 h 1435979"/>
                <a:gd name="connsiteX64" fmla="*/ 724796 w 3985680"/>
                <a:gd name="connsiteY64" fmla="*/ 258520 h 1435979"/>
                <a:gd name="connsiteX65" fmla="*/ 736883 w 3985680"/>
                <a:gd name="connsiteY65" fmla="*/ 258520 h 1435979"/>
                <a:gd name="connsiteX66" fmla="*/ 736883 w 3985680"/>
                <a:gd name="connsiteY66" fmla="*/ 268443 h 1435979"/>
                <a:gd name="connsiteX67" fmla="*/ 742099 w 3985680"/>
                <a:gd name="connsiteY67" fmla="*/ 268443 h 1435979"/>
                <a:gd name="connsiteX68" fmla="*/ 742099 w 3985680"/>
                <a:gd name="connsiteY68" fmla="*/ 275440 h 1435979"/>
                <a:gd name="connsiteX69" fmla="*/ 756602 w 3985680"/>
                <a:gd name="connsiteY69" fmla="*/ 275440 h 1435979"/>
                <a:gd name="connsiteX70" fmla="*/ 756602 w 3985680"/>
                <a:gd name="connsiteY70" fmla="*/ 281674 h 1435979"/>
                <a:gd name="connsiteX71" fmla="*/ 764490 w 3985680"/>
                <a:gd name="connsiteY71" fmla="*/ 281674 h 1435979"/>
                <a:gd name="connsiteX72" fmla="*/ 764490 w 3985680"/>
                <a:gd name="connsiteY72" fmla="*/ 292870 h 1435979"/>
                <a:gd name="connsiteX73" fmla="*/ 785864 w 3985680"/>
                <a:gd name="connsiteY73" fmla="*/ 292870 h 1435979"/>
                <a:gd name="connsiteX74" fmla="*/ 785864 w 3985680"/>
                <a:gd name="connsiteY74" fmla="*/ 315643 h 1435979"/>
                <a:gd name="connsiteX75" fmla="*/ 804948 w 3985680"/>
                <a:gd name="connsiteY75" fmla="*/ 315643 h 1435979"/>
                <a:gd name="connsiteX76" fmla="*/ 804948 w 3985680"/>
                <a:gd name="connsiteY76" fmla="*/ 324040 h 1435979"/>
                <a:gd name="connsiteX77" fmla="*/ 813472 w 3985680"/>
                <a:gd name="connsiteY77" fmla="*/ 324040 h 1435979"/>
                <a:gd name="connsiteX78" fmla="*/ 813472 w 3985680"/>
                <a:gd name="connsiteY78" fmla="*/ 337780 h 1435979"/>
                <a:gd name="connsiteX79" fmla="*/ 817288 w 3985680"/>
                <a:gd name="connsiteY79" fmla="*/ 337780 h 1435979"/>
                <a:gd name="connsiteX80" fmla="*/ 817288 w 3985680"/>
                <a:gd name="connsiteY80" fmla="*/ 343505 h 1435979"/>
                <a:gd name="connsiteX81" fmla="*/ 824031 w 3985680"/>
                <a:gd name="connsiteY81" fmla="*/ 343505 h 1435979"/>
                <a:gd name="connsiteX82" fmla="*/ 824031 w 3985680"/>
                <a:gd name="connsiteY82" fmla="*/ 348849 h 1435979"/>
                <a:gd name="connsiteX83" fmla="*/ 827594 w 3985680"/>
                <a:gd name="connsiteY83" fmla="*/ 348849 h 1435979"/>
                <a:gd name="connsiteX84" fmla="*/ 827594 w 3985680"/>
                <a:gd name="connsiteY84" fmla="*/ 357500 h 1435979"/>
                <a:gd name="connsiteX85" fmla="*/ 850876 w 3985680"/>
                <a:gd name="connsiteY85" fmla="*/ 357500 h 1435979"/>
                <a:gd name="connsiteX86" fmla="*/ 850876 w 3985680"/>
                <a:gd name="connsiteY86" fmla="*/ 367424 h 1435979"/>
                <a:gd name="connsiteX87" fmla="*/ 857237 w 3985680"/>
                <a:gd name="connsiteY87" fmla="*/ 367424 h 1435979"/>
                <a:gd name="connsiteX88" fmla="*/ 857237 w 3985680"/>
                <a:gd name="connsiteY88" fmla="*/ 375439 h 1435979"/>
                <a:gd name="connsiteX89" fmla="*/ 860036 w 3985680"/>
                <a:gd name="connsiteY89" fmla="*/ 375439 h 1435979"/>
                <a:gd name="connsiteX90" fmla="*/ 860036 w 3985680"/>
                <a:gd name="connsiteY90" fmla="*/ 381545 h 1435979"/>
                <a:gd name="connsiteX91" fmla="*/ 886244 w 3985680"/>
                <a:gd name="connsiteY91" fmla="*/ 381545 h 1435979"/>
                <a:gd name="connsiteX92" fmla="*/ 886244 w 3985680"/>
                <a:gd name="connsiteY92" fmla="*/ 386126 h 1435979"/>
                <a:gd name="connsiteX93" fmla="*/ 891842 w 3985680"/>
                <a:gd name="connsiteY93" fmla="*/ 386126 h 1435979"/>
                <a:gd name="connsiteX94" fmla="*/ 891842 w 3985680"/>
                <a:gd name="connsiteY94" fmla="*/ 402537 h 1435979"/>
                <a:gd name="connsiteX95" fmla="*/ 896931 w 3985680"/>
                <a:gd name="connsiteY95" fmla="*/ 402537 h 1435979"/>
                <a:gd name="connsiteX96" fmla="*/ 896931 w 3985680"/>
                <a:gd name="connsiteY96" fmla="*/ 404064 h 1435979"/>
                <a:gd name="connsiteX97" fmla="*/ 926701 w 3985680"/>
                <a:gd name="connsiteY97" fmla="*/ 404064 h 1435979"/>
                <a:gd name="connsiteX98" fmla="*/ 926701 w 3985680"/>
                <a:gd name="connsiteY98" fmla="*/ 409535 h 1435979"/>
                <a:gd name="connsiteX99" fmla="*/ 945530 w 3985680"/>
                <a:gd name="connsiteY99" fmla="*/ 409535 h 1435979"/>
                <a:gd name="connsiteX100" fmla="*/ 945530 w 3985680"/>
                <a:gd name="connsiteY100" fmla="*/ 416023 h 1435979"/>
                <a:gd name="connsiteX101" fmla="*/ 949983 w 3985680"/>
                <a:gd name="connsiteY101" fmla="*/ 416023 h 1435979"/>
                <a:gd name="connsiteX102" fmla="*/ 949983 w 3985680"/>
                <a:gd name="connsiteY102" fmla="*/ 423529 h 1435979"/>
                <a:gd name="connsiteX103" fmla="*/ 989168 w 3985680"/>
                <a:gd name="connsiteY103" fmla="*/ 423529 h 1435979"/>
                <a:gd name="connsiteX104" fmla="*/ 989168 w 3985680"/>
                <a:gd name="connsiteY104" fmla="*/ 429127 h 1435979"/>
                <a:gd name="connsiteX105" fmla="*/ 1002145 w 3985680"/>
                <a:gd name="connsiteY105" fmla="*/ 429127 h 1435979"/>
                <a:gd name="connsiteX106" fmla="*/ 1002145 w 3985680"/>
                <a:gd name="connsiteY106" fmla="*/ 446175 h 1435979"/>
                <a:gd name="connsiteX107" fmla="*/ 1025173 w 3985680"/>
                <a:gd name="connsiteY107" fmla="*/ 446175 h 1435979"/>
                <a:gd name="connsiteX108" fmla="*/ 1025173 w 3985680"/>
                <a:gd name="connsiteY108" fmla="*/ 451646 h 1435979"/>
                <a:gd name="connsiteX109" fmla="*/ 1038404 w 3985680"/>
                <a:gd name="connsiteY109" fmla="*/ 451646 h 1435979"/>
                <a:gd name="connsiteX110" fmla="*/ 1038404 w 3985680"/>
                <a:gd name="connsiteY110" fmla="*/ 459025 h 1435979"/>
                <a:gd name="connsiteX111" fmla="*/ 1077080 w 3985680"/>
                <a:gd name="connsiteY111" fmla="*/ 459025 h 1435979"/>
                <a:gd name="connsiteX112" fmla="*/ 1077080 w 3985680"/>
                <a:gd name="connsiteY112" fmla="*/ 463351 h 1435979"/>
                <a:gd name="connsiteX113" fmla="*/ 1084841 w 3985680"/>
                <a:gd name="connsiteY113" fmla="*/ 463351 h 1435979"/>
                <a:gd name="connsiteX114" fmla="*/ 1084841 w 3985680"/>
                <a:gd name="connsiteY114" fmla="*/ 474292 h 1435979"/>
                <a:gd name="connsiteX115" fmla="*/ 1103288 w 3985680"/>
                <a:gd name="connsiteY115" fmla="*/ 474292 h 1435979"/>
                <a:gd name="connsiteX116" fmla="*/ 1103288 w 3985680"/>
                <a:gd name="connsiteY116" fmla="*/ 480526 h 1435979"/>
                <a:gd name="connsiteX117" fmla="*/ 1111940 w 3985680"/>
                <a:gd name="connsiteY117" fmla="*/ 480526 h 1435979"/>
                <a:gd name="connsiteX118" fmla="*/ 1111940 w 3985680"/>
                <a:gd name="connsiteY118" fmla="*/ 488032 h 1435979"/>
                <a:gd name="connsiteX119" fmla="*/ 1127207 w 3985680"/>
                <a:gd name="connsiteY119" fmla="*/ 488032 h 1435979"/>
                <a:gd name="connsiteX120" fmla="*/ 1127207 w 3985680"/>
                <a:gd name="connsiteY120" fmla="*/ 501136 h 1435979"/>
                <a:gd name="connsiteX121" fmla="*/ 1129497 w 3985680"/>
                <a:gd name="connsiteY121" fmla="*/ 501136 h 1435979"/>
                <a:gd name="connsiteX122" fmla="*/ 1129497 w 3985680"/>
                <a:gd name="connsiteY122" fmla="*/ 505207 h 1435979"/>
                <a:gd name="connsiteX123" fmla="*/ 1137639 w 3985680"/>
                <a:gd name="connsiteY123" fmla="*/ 505207 h 1435979"/>
                <a:gd name="connsiteX124" fmla="*/ 1137639 w 3985680"/>
                <a:gd name="connsiteY124" fmla="*/ 522764 h 1435979"/>
                <a:gd name="connsiteX125" fmla="*/ 1159013 w 3985680"/>
                <a:gd name="connsiteY125" fmla="*/ 522764 h 1435979"/>
                <a:gd name="connsiteX126" fmla="*/ 1159013 w 3985680"/>
                <a:gd name="connsiteY126" fmla="*/ 532306 h 1435979"/>
                <a:gd name="connsiteX127" fmla="*/ 1169700 w 3985680"/>
                <a:gd name="connsiteY127" fmla="*/ 532306 h 1435979"/>
                <a:gd name="connsiteX128" fmla="*/ 1169700 w 3985680"/>
                <a:gd name="connsiteY128" fmla="*/ 542102 h 1435979"/>
                <a:gd name="connsiteX129" fmla="*/ 1183440 w 3985680"/>
                <a:gd name="connsiteY129" fmla="*/ 542102 h 1435979"/>
                <a:gd name="connsiteX130" fmla="*/ 1183440 w 3985680"/>
                <a:gd name="connsiteY130" fmla="*/ 547319 h 1435979"/>
                <a:gd name="connsiteX131" fmla="*/ 1189419 w 3985680"/>
                <a:gd name="connsiteY131" fmla="*/ 547319 h 1435979"/>
                <a:gd name="connsiteX132" fmla="*/ 1189419 w 3985680"/>
                <a:gd name="connsiteY132" fmla="*/ 558133 h 1435979"/>
                <a:gd name="connsiteX133" fmla="*/ 1212574 w 3985680"/>
                <a:gd name="connsiteY133" fmla="*/ 558133 h 1435979"/>
                <a:gd name="connsiteX134" fmla="*/ 1212574 w 3985680"/>
                <a:gd name="connsiteY134" fmla="*/ 572127 h 1435979"/>
                <a:gd name="connsiteX135" fmla="*/ 1224915 w 3985680"/>
                <a:gd name="connsiteY135" fmla="*/ 572127 h 1435979"/>
                <a:gd name="connsiteX136" fmla="*/ 1224915 w 3985680"/>
                <a:gd name="connsiteY136" fmla="*/ 577852 h 1435979"/>
                <a:gd name="connsiteX137" fmla="*/ 1269952 w 3985680"/>
                <a:gd name="connsiteY137" fmla="*/ 577852 h 1435979"/>
                <a:gd name="connsiteX138" fmla="*/ 1269952 w 3985680"/>
                <a:gd name="connsiteY138" fmla="*/ 581542 h 1435979"/>
                <a:gd name="connsiteX139" fmla="*/ 1273642 w 3985680"/>
                <a:gd name="connsiteY139" fmla="*/ 581542 h 1435979"/>
                <a:gd name="connsiteX140" fmla="*/ 1273642 w 3985680"/>
                <a:gd name="connsiteY140" fmla="*/ 589812 h 1435979"/>
                <a:gd name="connsiteX141" fmla="*/ 1315117 w 3985680"/>
                <a:gd name="connsiteY141" fmla="*/ 589812 h 1435979"/>
                <a:gd name="connsiteX142" fmla="*/ 1315117 w 3985680"/>
                <a:gd name="connsiteY142" fmla="*/ 597191 h 1435979"/>
                <a:gd name="connsiteX143" fmla="*/ 1323259 w 3985680"/>
                <a:gd name="connsiteY143" fmla="*/ 597191 h 1435979"/>
                <a:gd name="connsiteX144" fmla="*/ 1323259 w 3985680"/>
                <a:gd name="connsiteY144" fmla="*/ 604315 h 1435979"/>
                <a:gd name="connsiteX145" fmla="*/ 1347305 w 3985680"/>
                <a:gd name="connsiteY145" fmla="*/ 604315 h 1435979"/>
                <a:gd name="connsiteX146" fmla="*/ 1347305 w 3985680"/>
                <a:gd name="connsiteY146" fmla="*/ 615511 h 1435979"/>
                <a:gd name="connsiteX147" fmla="*/ 1352902 w 3985680"/>
                <a:gd name="connsiteY147" fmla="*/ 615511 h 1435979"/>
                <a:gd name="connsiteX148" fmla="*/ 1352902 w 3985680"/>
                <a:gd name="connsiteY148" fmla="*/ 628742 h 1435979"/>
                <a:gd name="connsiteX149" fmla="*/ 1359009 w 3985680"/>
                <a:gd name="connsiteY149" fmla="*/ 628742 h 1435979"/>
                <a:gd name="connsiteX150" fmla="*/ 1359009 w 3985680"/>
                <a:gd name="connsiteY150" fmla="*/ 634467 h 1435979"/>
                <a:gd name="connsiteX151" fmla="*/ 1365116 w 3985680"/>
                <a:gd name="connsiteY151" fmla="*/ 634467 h 1435979"/>
                <a:gd name="connsiteX152" fmla="*/ 1365116 w 3985680"/>
                <a:gd name="connsiteY152" fmla="*/ 640701 h 1435979"/>
                <a:gd name="connsiteX153" fmla="*/ 1373640 w 3985680"/>
                <a:gd name="connsiteY153" fmla="*/ 640701 h 1435979"/>
                <a:gd name="connsiteX154" fmla="*/ 1373640 w 3985680"/>
                <a:gd name="connsiteY154" fmla="*/ 658131 h 1435979"/>
                <a:gd name="connsiteX155" fmla="*/ 1403538 w 3985680"/>
                <a:gd name="connsiteY155" fmla="*/ 658131 h 1435979"/>
                <a:gd name="connsiteX156" fmla="*/ 1403538 w 3985680"/>
                <a:gd name="connsiteY156" fmla="*/ 670217 h 1435979"/>
                <a:gd name="connsiteX157" fmla="*/ 1412316 w 3985680"/>
                <a:gd name="connsiteY157" fmla="*/ 670217 h 1435979"/>
                <a:gd name="connsiteX158" fmla="*/ 1412316 w 3985680"/>
                <a:gd name="connsiteY158" fmla="*/ 676197 h 1435979"/>
                <a:gd name="connsiteX159" fmla="*/ 1418804 w 3985680"/>
                <a:gd name="connsiteY159" fmla="*/ 676197 h 1435979"/>
                <a:gd name="connsiteX160" fmla="*/ 1418804 w 3985680"/>
                <a:gd name="connsiteY160" fmla="*/ 685230 h 1435979"/>
                <a:gd name="connsiteX161" fmla="*/ 1422494 w 3985680"/>
                <a:gd name="connsiteY161" fmla="*/ 685230 h 1435979"/>
                <a:gd name="connsiteX162" fmla="*/ 1422494 w 3985680"/>
                <a:gd name="connsiteY162" fmla="*/ 689937 h 1435979"/>
                <a:gd name="connsiteX163" fmla="*/ 1452010 w 3985680"/>
                <a:gd name="connsiteY163" fmla="*/ 689937 h 1435979"/>
                <a:gd name="connsiteX164" fmla="*/ 1452010 w 3985680"/>
                <a:gd name="connsiteY164" fmla="*/ 697571 h 1435979"/>
                <a:gd name="connsiteX165" fmla="*/ 1472493 w 3985680"/>
                <a:gd name="connsiteY165" fmla="*/ 697571 h 1435979"/>
                <a:gd name="connsiteX166" fmla="*/ 1472493 w 3985680"/>
                <a:gd name="connsiteY166" fmla="*/ 717163 h 1435979"/>
                <a:gd name="connsiteX167" fmla="*/ 1495775 w 3985680"/>
                <a:gd name="connsiteY167" fmla="*/ 717163 h 1435979"/>
                <a:gd name="connsiteX168" fmla="*/ 1495775 w 3985680"/>
                <a:gd name="connsiteY168" fmla="*/ 727214 h 1435979"/>
                <a:gd name="connsiteX169" fmla="*/ 1499974 w 3985680"/>
                <a:gd name="connsiteY169" fmla="*/ 727214 h 1435979"/>
                <a:gd name="connsiteX170" fmla="*/ 1499974 w 3985680"/>
                <a:gd name="connsiteY170" fmla="*/ 733575 h 1435979"/>
                <a:gd name="connsiteX171" fmla="*/ 1525164 w 3985680"/>
                <a:gd name="connsiteY171" fmla="*/ 733575 h 1435979"/>
                <a:gd name="connsiteX172" fmla="*/ 1525164 w 3985680"/>
                <a:gd name="connsiteY172" fmla="*/ 740445 h 1435979"/>
                <a:gd name="connsiteX173" fmla="*/ 1529235 w 3985680"/>
                <a:gd name="connsiteY173" fmla="*/ 740445 h 1435979"/>
                <a:gd name="connsiteX174" fmla="*/ 1529235 w 3985680"/>
                <a:gd name="connsiteY174" fmla="*/ 753167 h 1435979"/>
                <a:gd name="connsiteX175" fmla="*/ 1534324 w 3985680"/>
                <a:gd name="connsiteY175" fmla="*/ 753167 h 1435979"/>
                <a:gd name="connsiteX176" fmla="*/ 1534324 w 3985680"/>
                <a:gd name="connsiteY176" fmla="*/ 763600 h 1435979"/>
                <a:gd name="connsiteX177" fmla="*/ 1541449 w 3985680"/>
                <a:gd name="connsiteY177" fmla="*/ 763600 h 1435979"/>
                <a:gd name="connsiteX178" fmla="*/ 1541449 w 3985680"/>
                <a:gd name="connsiteY178" fmla="*/ 767417 h 1435979"/>
                <a:gd name="connsiteX179" fmla="*/ 1569565 w 3985680"/>
                <a:gd name="connsiteY179" fmla="*/ 767417 h 1435979"/>
                <a:gd name="connsiteX180" fmla="*/ 1569565 w 3985680"/>
                <a:gd name="connsiteY180" fmla="*/ 774668 h 1435979"/>
                <a:gd name="connsiteX181" fmla="*/ 1585468 w 3985680"/>
                <a:gd name="connsiteY181" fmla="*/ 774668 h 1435979"/>
                <a:gd name="connsiteX182" fmla="*/ 1585468 w 3985680"/>
                <a:gd name="connsiteY182" fmla="*/ 779121 h 1435979"/>
                <a:gd name="connsiteX183" fmla="*/ 1590303 w 3985680"/>
                <a:gd name="connsiteY183" fmla="*/ 779121 h 1435979"/>
                <a:gd name="connsiteX184" fmla="*/ 1590303 w 3985680"/>
                <a:gd name="connsiteY184" fmla="*/ 785737 h 1435979"/>
                <a:gd name="connsiteX185" fmla="*/ 1624908 w 3985680"/>
                <a:gd name="connsiteY185" fmla="*/ 785737 h 1435979"/>
                <a:gd name="connsiteX186" fmla="*/ 1624908 w 3985680"/>
                <a:gd name="connsiteY186" fmla="*/ 791589 h 1435979"/>
                <a:gd name="connsiteX187" fmla="*/ 1635849 w 3985680"/>
                <a:gd name="connsiteY187" fmla="*/ 791589 h 1435979"/>
                <a:gd name="connsiteX188" fmla="*/ 1635849 w 3985680"/>
                <a:gd name="connsiteY188" fmla="*/ 799223 h 1435979"/>
                <a:gd name="connsiteX189" fmla="*/ 1640047 w 3985680"/>
                <a:gd name="connsiteY189" fmla="*/ 799223 h 1435979"/>
                <a:gd name="connsiteX190" fmla="*/ 1640047 w 3985680"/>
                <a:gd name="connsiteY190" fmla="*/ 804439 h 1435979"/>
                <a:gd name="connsiteX191" fmla="*/ 1643737 w 3985680"/>
                <a:gd name="connsiteY191" fmla="*/ 804439 h 1435979"/>
                <a:gd name="connsiteX192" fmla="*/ 1643737 w 3985680"/>
                <a:gd name="connsiteY192" fmla="*/ 811182 h 1435979"/>
                <a:gd name="connsiteX193" fmla="*/ 1652388 w 3985680"/>
                <a:gd name="connsiteY193" fmla="*/ 811182 h 1435979"/>
                <a:gd name="connsiteX194" fmla="*/ 1652388 w 3985680"/>
                <a:gd name="connsiteY194" fmla="*/ 822377 h 1435979"/>
                <a:gd name="connsiteX195" fmla="*/ 1700861 w 3985680"/>
                <a:gd name="connsiteY195" fmla="*/ 822377 h 1435979"/>
                <a:gd name="connsiteX196" fmla="*/ 1700861 w 3985680"/>
                <a:gd name="connsiteY196" fmla="*/ 827721 h 1435979"/>
                <a:gd name="connsiteX197" fmla="*/ 1707858 w 3985680"/>
                <a:gd name="connsiteY197" fmla="*/ 827721 h 1435979"/>
                <a:gd name="connsiteX198" fmla="*/ 1707858 w 3985680"/>
                <a:gd name="connsiteY198" fmla="*/ 834973 h 1435979"/>
                <a:gd name="connsiteX199" fmla="*/ 1716891 w 3985680"/>
                <a:gd name="connsiteY199" fmla="*/ 834973 h 1435979"/>
                <a:gd name="connsiteX200" fmla="*/ 1716891 w 3985680"/>
                <a:gd name="connsiteY200" fmla="*/ 842606 h 1435979"/>
                <a:gd name="connsiteX201" fmla="*/ 1719308 w 3985680"/>
                <a:gd name="connsiteY201" fmla="*/ 842606 h 1435979"/>
                <a:gd name="connsiteX202" fmla="*/ 1719308 w 3985680"/>
                <a:gd name="connsiteY202" fmla="*/ 846168 h 1435979"/>
                <a:gd name="connsiteX203" fmla="*/ 1740427 w 3985680"/>
                <a:gd name="connsiteY203" fmla="*/ 846168 h 1435979"/>
                <a:gd name="connsiteX204" fmla="*/ 1740427 w 3985680"/>
                <a:gd name="connsiteY204" fmla="*/ 851130 h 1435979"/>
                <a:gd name="connsiteX205" fmla="*/ 1746916 w 3985680"/>
                <a:gd name="connsiteY205" fmla="*/ 851130 h 1435979"/>
                <a:gd name="connsiteX206" fmla="*/ 1746916 w 3985680"/>
                <a:gd name="connsiteY206" fmla="*/ 859781 h 1435979"/>
                <a:gd name="connsiteX207" fmla="*/ 1755185 w 3985680"/>
                <a:gd name="connsiteY207" fmla="*/ 859781 h 1435979"/>
                <a:gd name="connsiteX208" fmla="*/ 1755185 w 3985680"/>
                <a:gd name="connsiteY208" fmla="*/ 867033 h 1435979"/>
                <a:gd name="connsiteX209" fmla="*/ 1760020 w 3985680"/>
                <a:gd name="connsiteY209" fmla="*/ 867033 h 1435979"/>
                <a:gd name="connsiteX210" fmla="*/ 1760020 w 3985680"/>
                <a:gd name="connsiteY210" fmla="*/ 874412 h 1435979"/>
                <a:gd name="connsiteX211" fmla="*/ 1762437 w 3985680"/>
                <a:gd name="connsiteY211" fmla="*/ 874412 h 1435979"/>
                <a:gd name="connsiteX212" fmla="*/ 1762437 w 3985680"/>
                <a:gd name="connsiteY212" fmla="*/ 884081 h 1435979"/>
                <a:gd name="connsiteX213" fmla="*/ 1770834 w 3985680"/>
                <a:gd name="connsiteY213" fmla="*/ 884081 h 1435979"/>
                <a:gd name="connsiteX214" fmla="*/ 1770834 w 3985680"/>
                <a:gd name="connsiteY214" fmla="*/ 889170 h 1435979"/>
                <a:gd name="connsiteX215" fmla="*/ 1790808 w 3985680"/>
                <a:gd name="connsiteY215" fmla="*/ 889170 h 1435979"/>
                <a:gd name="connsiteX216" fmla="*/ 1790808 w 3985680"/>
                <a:gd name="connsiteY216" fmla="*/ 901384 h 1435979"/>
                <a:gd name="connsiteX217" fmla="*/ 1804803 w 3985680"/>
                <a:gd name="connsiteY217" fmla="*/ 901384 h 1435979"/>
                <a:gd name="connsiteX218" fmla="*/ 1804803 w 3985680"/>
                <a:gd name="connsiteY218" fmla="*/ 913088 h 1435979"/>
                <a:gd name="connsiteX219" fmla="*/ 1854802 w 3985680"/>
                <a:gd name="connsiteY219" fmla="*/ 913088 h 1435979"/>
                <a:gd name="connsiteX220" fmla="*/ 1854802 w 3985680"/>
                <a:gd name="connsiteY220" fmla="*/ 923902 h 1435979"/>
                <a:gd name="connsiteX221" fmla="*/ 1859000 w 3985680"/>
                <a:gd name="connsiteY221" fmla="*/ 923902 h 1435979"/>
                <a:gd name="connsiteX222" fmla="*/ 1859000 w 3985680"/>
                <a:gd name="connsiteY222" fmla="*/ 932681 h 1435979"/>
                <a:gd name="connsiteX223" fmla="*/ 1927320 w 3985680"/>
                <a:gd name="connsiteY223" fmla="*/ 932681 h 1435979"/>
                <a:gd name="connsiteX224" fmla="*/ 1927320 w 3985680"/>
                <a:gd name="connsiteY224" fmla="*/ 938915 h 1435979"/>
                <a:gd name="connsiteX225" fmla="*/ 1933554 w 3985680"/>
                <a:gd name="connsiteY225" fmla="*/ 938915 h 1435979"/>
                <a:gd name="connsiteX226" fmla="*/ 1933554 w 3985680"/>
                <a:gd name="connsiteY226" fmla="*/ 949729 h 1435979"/>
                <a:gd name="connsiteX227" fmla="*/ 1952128 w 3985680"/>
                <a:gd name="connsiteY227" fmla="*/ 949729 h 1435979"/>
                <a:gd name="connsiteX228" fmla="*/ 1952128 w 3985680"/>
                <a:gd name="connsiteY228" fmla="*/ 958380 h 1435979"/>
                <a:gd name="connsiteX229" fmla="*/ 1957854 w 3985680"/>
                <a:gd name="connsiteY229" fmla="*/ 958380 h 1435979"/>
                <a:gd name="connsiteX230" fmla="*/ 1957854 w 3985680"/>
                <a:gd name="connsiteY230" fmla="*/ 965505 h 1435979"/>
                <a:gd name="connsiteX231" fmla="*/ 1968413 w 3985680"/>
                <a:gd name="connsiteY231" fmla="*/ 965505 h 1435979"/>
                <a:gd name="connsiteX232" fmla="*/ 1968413 w 3985680"/>
                <a:gd name="connsiteY232" fmla="*/ 978609 h 1435979"/>
                <a:gd name="connsiteX233" fmla="*/ 1974393 w 3985680"/>
                <a:gd name="connsiteY233" fmla="*/ 978609 h 1435979"/>
                <a:gd name="connsiteX234" fmla="*/ 1974393 w 3985680"/>
                <a:gd name="connsiteY234" fmla="*/ 981280 h 1435979"/>
                <a:gd name="connsiteX235" fmla="*/ 1995512 w 3985680"/>
                <a:gd name="connsiteY235" fmla="*/ 981280 h 1435979"/>
                <a:gd name="connsiteX236" fmla="*/ 1995512 w 3985680"/>
                <a:gd name="connsiteY236" fmla="*/ 990059 h 1435979"/>
                <a:gd name="connsiteX237" fmla="*/ 2000219 w 3985680"/>
                <a:gd name="connsiteY237" fmla="*/ 990059 h 1435979"/>
                <a:gd name="connsiteX238" fmla="*/ 2000219 w 3985680"/>
                <a:gd name="connsiteY238" fmla="*/ 993621 h 1435979"/>
                <a:gd name="connsiteX239" fmla="*/ 2008489 w 3985680"/>
                <a:gd name="connsiteY239" fmla="*/ 993621 h 1435979"/>
                <a:gd name="connsiteX240" fmla="*/ 2008489 w 3985680"/>
                <a:gd name="connsiteY240" fmla="*/ 1011305 h 1435979"/>
                <a:gd name="connsiteX241" fmla="*/ 2046656 w 3985680"/>
                <a:gd name="connsiteY241" fmla="*/ 1011305 h 1435979"/>
                <a:gd name="connsiteX242" fmla="*/ 2046656 w 3985680"/>
                <a:gd name="connsiteY242" fmla="*/ 1019321 h 1435979"/>
                <a:gd name="connsiteX243" fmla="*/ 2074009 w 3985680"/>
                <a:gd name="connsiteY243" fmla="*/ 1019321 h 1435979"/>
                <a:gd name="connsiteX244" fmla="*/ 2074009 w 3985680"/>
                <a:gd name="connsiteY244" fmla="*/ 1026191 h 1435979"/>
                <a:gd name="connsiteX245" fmla="*/ 2082915 w 3985680"/>
                <a:gd name="connsiteY245" fmla="*/ 1026191 h 1435979"/>
                <a:gd name="connsiteX246" fmla="*/ 2082915 w 3985680"/>
                <a:gd name="connsiteY246" fmla="*/ 1037895 h 1435979"/>
                <a:gd name="connsiteX247" fmla="*/ 2090803 w 3985680"/>
                <a:gd name="connsiteY247" fmla="*/ 1037895 h 1435979"/>
                <a:gd name="connsiteX248" fmla="*/ 2090803 w 3985680"/>
                <a:gd name="connsiteY248" fmla="*/ 1056216 h 1435979"/>
                <a:gd name="connsiteX249" fmla="*/ 2096146 w 3985680"/>
                <a:gd name="connsiteY249" fmla="*/ 1056216 h 1435979"/>
                <a:gd name="connsiteX250" fmla="*/ 2096146 w 3985680"/>
                <a:gd name="connsiteY250" fmla="*/ 1062704 h 1435979"/>
                <a:gd name="connsiteX251" fmla="*/ 2102889 w 3985680"/>
                <a:gd name="connsiteY251" fmla="*/ 1062704 h 1435979"/>
                <a:gd name="connsiteX252" fmla="*/ 2102889 w 3985680"/>
                <a:gd name="connsiteY252" fmla="*/ 1068684 h 1435979"/>
                <a:gd name="connsiteX253" fmla="*/ 2219681 w 3985680"/>
                <a:gd name="connsiteY253" fmla="*/ 1068684 h 1435979"/>
                <a:gd name="connsiteX254" fmla="*/ 2219681 w 3985680"/>
                <a:gd name="connsiteY254" fmla="*/ 1076826 h 1435979"/>
                <a:gd name="connsiteX255" fmla="*/ 2258993 w 3985680"/>
                <a:gd name="connsiteY255" fmla="*/ 1076826 h 1435979"/>
                <a:gd name="connsiteX256" fmla="*/ 2258993 w 3985680"/>
                <a:gd name="connsiteY256" fmla="*/ 1090057 h 1435979"/>
                <a:gd name="connsiteX257" fmla="*/ 2267517 w 3985680"/>
                <a:gd name="connsiteY257" fmla="*/ 1090057 h 1435979"/>
                <a:gd name="connsiteX258" fmla="*/ 2267517 w 3985680"/>
                <a:gd name="connsiteY258" fmla="*/ 1104815 h 1435979"/>
                <a:gd name="connsiteX259" fmla="*/ 2274642 w 3985680"/>
                <a:gd name="connsiteY259" fmla="*/ 1104815 h 1435979"/>
                <a:gd name="connsiteX260" fmla="*/ 2274642 w 3985680"/>
                <a:gd name="connsiteY260" fmla="*/ 1109904 h 1435979"/>
                <a:gd name="connsiteX261" fmla="*/ 2283039 w 3985680"/>
                <a:gd name="connsiteY261" fmla="*/ 1109904 h 1435979"/>
                <a:gd name="connsiteX262" fmla="*/ 2283039 w 3985680"/>
                <a:gd name="connsiteY262" fmla="*/ 1117665 h 1435979"/>
                <a:gd name="connsiteX263" fmla="*/ 2288637 w 3985680"/>
                <a:gd name="connsiteY263" fmla="*/ 1117665 h 1435979"/>
                <a:gd name="connsiteX264" fmla="*/ 2288637 w 3985680"/>
                <a:gd name="connsiteY264" fmla="*/ 1122118 h 1435979"/>
                <a:gd name="connsiteX265" fmla="*/ 2706187 w 3985680"/>
                <a:gd name="connsiteY265" fmla="*/ 1122118 h 1435979"/>
                <a:gd name="connsiteX266" fmla="*/ 2706187 w 3985680"/>
                <a:gd name="connsiteY266" fmla="*/ 1140565 h 1435979"/>
                <a:gd name="connsiteX267" fmla="*/ 2730868 w 3985680"/>
                <a:gd name="connsiteY267" fmla="*/ 1140565 h 1435979"/>
                <a:gd name="connsiteX268" fmla="*/ 2730868 w 3985680"/>
                <a:gd name="connsiteY268" fmla="*/ 1146418 h 1435979"/>
                <a:gd name="connsiteX269" fmla="*/ 2737738 w 3985680"/>
                <a:gd name="connsiteY269" fmla="*/ 1146418 h 1435979"/>
                <a:gd name="connsiteX270" fmla="*/ 2737738 w 3985680"/>
                <a:gd name="connsiteY270" fmla="*/ 1167791 h 1435979"/>
                <a:gd name="connsiteX271" fmla="*/ 2742954 w 3985680"/>
                <a:gd name="connsiteY271" fmla="*/ 1167791 h 1435979"/>
                <a:gd name="connsiteX272" fmla="*/ 2742954 w 3985680"/>
                <a:gd name="connsiteY272" fmla="*/ 1226442 h 1435979"/>
                <a:gd name="connsiteX273" fmla="*/ 2752242 w 3985680"/>
                <a:gd name="connsiteY273" fmla="*/ 1226442 h 1435979"/>
                <a:gd name="connsiteX274" fmla="*/ 2752242 w 3985680"/>
                <a:gd name="connsiteY274" fmla="*/ 1231531 h 1435979"/>
                <a:gd name="connsiteX275" fmla="*/ 2775015 w 3985680"/>
                <a:gd name="connsiteY275" fmla="*/ 1231531 h 1435979"/>
                <a:gd name="connsiteX276" fmla="*/ 2775015 w 3985680"/>
                <a:gd name="connsiteY276" fmla="*/ 1245525 h 1435979"/>
                <a:gd name="connsiteX277" fmla="*/ 2816617 w 3985680"/>
                <a:gd name="connsiteY277" fmla="*/ 1245525 h 1435979"/>
                <a:gd name="connsiteX278" fmla="*/ 2816617 w 3985680"/>
                <a:gd name="connsiteY278" fmla="*/ 1269952 h 1435979"/>
                <a:gd name="connsiteX279" fmla="*/ 2820688 w 3985680"/>
                <a:gd name="connsiteY279" fmla="*/ 1269952 h 1435979"/>
                <a:gd name="connsiteX280" fmla="*/ 2820688 w 3985680"/>
                <a:gd name="connsiteY280" fmla="*/ 1276186 h 1435979"/>
                <a:gd name="connsiteX281" fmla="*/ 2824251 w 3985680"/>
                <a:gd name="connsiteY281" fmla="*/ 1276186 h 1435979"/>
                <a:gd name="connsiteX282" fmla="*/ 2824251 w 3985680"/>
                <a:gd name="connsiteY282" fmla="*/ 1296033 h 1435979"/>
                <a:gd name="connsiteX283" fmla="*/ 2828322 w 3985680"/>
                <a:gd name="connsiteY283" fmla="*/ 1296033 h 1435979"/>
                <a:gd name="connsiteX284" fmla="*/ 2828322 w 3985680"/>
                <a:gd name="connsiteY284" fmla="*/ 1299087 h 1435979"/>
                <a:gd name="connsiteX285" fmla="*/ 2852876 w 3985680"/>
                <a:gd name="connsiteY285" fmla="*/ 1299087 h 1435979"/>
                <a:gd name="connsiteX286" fmla="*/ 2852876 w 3985680"/>
                <a:gd name="connsiteY286" fmla="*/ 1322623 h 1435979"/>
                <a:gd name="connsiteX287" fmla="*/ 2856565 w 3985680"/>
                <a:gd name="connsiteY287" fmla="*/ 1322623 h 1435979"/>
                <a:gd name="connsiteX288" fmla="*/ 2856565 w 3985680"/>
                <a:gd name="connsiteY288" fmla="*/ 1329621 h 1435979"/>
                <a:gd name="connsiteX289" fmla="*/ 2933027 w 3985680"/>
                <a:gd name="connsiteY289" fmla="*/ 1329621 h 1435979"/>
                <a:gd name="connsiteX290" fmla="*/ 2933027 w 3985680"/>
                <a:gd name="connsiteY290" fmla="*/ 1352394 h 1435979"/>
                <a:gd name="connsiteX291" fmla="*/ 2937480 w 3985680"/>
                <a:gd name="connsiteY291" fmla="*/ 1352394 h 1435979"/>
                <a:gd name="connsiteX292" fmla="*/ 2937480 w 3985680"/>
                <a:gd name="connsiteY292" fmla="*/ 1359773 h 1435979"/>
                <a:gd name="connsiteX293" fmla="*/ 2985062 w 3985680"/>
                <a:gd name="connsiteY293" fmla="*/ 1359773 h 1435979"/>
                <a:gd name="connsiteX294" fmla="*/ 2985062 w 3985680"/>
                <a:gd name="connsiteY294" fmla="*/ 1367406 h 1435979"/>
                <a:gd name="connsiteX295" fmla="*/ 2987861 w 3985680"/>
                <a:gd name="connsiteY295" fmla="*/ 1367406 h 1435979"/>
                <a:gd name="connsiteX296" fmla="*/ 2987861 w 3985680"/>
                <a:gd name="connsiteY296" fmla="*/ 1435980 h 1435979"/>
                <a:gd name="connsiteX297" fmla="*/ 3985680 w 3985680"/>
                <a:gd name="connsiteY297" fmla="*/ 1435980 h 143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Lst>
              <a:rect l="l" t="t" r="r" b="b"/>
              <a:pathLst>
                <a:path w="3985680" h="1435979">
                  <a:moveTo>
                    <a:pt x="0" y="0"/>
                  </a:moveTo>
                  <a:lnTo>
                    <a:pt x="87530" y="0"/>
                  </a:lnTo>
                  <a:lnTo>
                    <a:pt x="87530" y="7379"/>
                  </a:lnTo>
                  <a:lnTo>
                    <a:pt x="89693" y="7379"/>
                  </a:lnTo>
                  <a:lnTo>
                    <a:pt x="89693" y="11196"/>
                  </a:lnTo>
                  <a:lnTo>
                    <a:pt x="108395" y="11196"/>
                  </a:lnTo>
                  <a:lnTo>
                    <a:pt x="108395" y="24045"/>
                  </a:lnTo>
                  <a:lnTo>
                    <a:pt x="114375" y="24045"/>
                  </a:lnTo>
                  <a:lnTo>
                    <a:pt x="114375" y="30279"/>
                  </a:lnTo>
                  <a:lnTo>
                    <a:pt x="127479" y="30279"/>
                  </a:lnTo>
                  <a:lnTo>
                    <a:pt x="127479" y="38294"/>
                  </a:lnTo>
                  <a:lnTo>
                    <a:pt x="136384" y="38294"/>
                  </a:lnTo>
                  <a:lnTo>
                    <a:pt x="136384" y="45165"/>
                  </a:lnTo>
                  <a:lnTo>
                    <a:pt x="165137" y="45165"/>
                  </a:lnTo>
                  <a:lnTo>
                    <a:pt x="165137" y="58396"/>
                  </a:lnTo>
                  <a:lnTo>
                    <a:pt x="175442" y="58396"/>
                  </a:lnTo>
                  <a:lnTo>
                    <a:pt x="175442" y="62340"/>
                  </a:lnTo>
                  <a:lnTo>
                    <a:pt x="294906" y="62340"/>
                  </a:lnTo>
                  <a:lnTo>
                    <a:pt x="294906" y="72136"/>
                  </a:lnTo>
                  <a:lnTo>
                    <a:pt x="301140" y="72136"/>
                  </a:lnTo>
                  <a:lnTo>
                    <a:pt x="301140" y="77480"/>
                  </a:lnTo>
                  <a:lnTo>
                    <a:pt x="324422" y="77480"/>
                  </a:lnTo>
                  <a:lnTo>
                    <a:pt x="324422" y="82696"/>
                  </a:lnTo>
                  <a:lnTo>
                    <a:pt x="327730" y="82696"/>
                  </a:lnTo>
                  <a:lnTo>
                    <a:pt x="327730" y="84604"/>
                  </a:lnTo>
                  <a:lnTo>
                    <a:pt x="339434" y="84604"/>
                  </a:lnTo>
                  <a:lnTo>
                    <a:pt x="339434" y="94146"/>
                  </a:lnTo>
                  <a:lnTo>
                    <a:pt x="389942" y="94146"/>
                  </a:lnTo>
                  <a:lnTo>
                    <a:pt x="389942" y="101270"/>
                  </a:lnTo>
                  <a:lnTo>
                    <a:pt x="394650" y="101270"/>
                  </a:lnTo>
                  <a:lnTo>
                    <a:pt x="394650" y="108777"/>
                  </a:lnTo>
                  <a:lnTo>
                    <a:pt x="437651" y="108777"/>
                  </a:lnTo>
                  <a:lnTo>
                    <a:pt x="437651" y="113738"/>
                  </a:lnTo>
                  <a:lnTo>
                    <a:pt x="465005" y="113738"/>
                  </a:lnTo>
                  <a:lnTo>
                    <a:pt x="465005" y="118191"/>
                  </a:lnTo>
                  <a:lnTo>
                    <a:pt x="477600" y="118191"/>
                  </a:lnTo>
                  <a:lnTo>
                    <a:pt x="477600" y="130787"/>
                  </a:lnTo>
                  <a:lnTo>
                    <a:pt x="505716" y="130787"/>
                  </a:lnTo>
                  <a:lnTo>
                    <a:pt x="505716" y="136384"/>
                  </a:lnTo>
                  <a:lnTo>
                    <a:pt x="514368" y="136384"/>
                  </a:lnTo>
                  <a:lnTo>
                    <a:pt x="514368" y="143636"/>
                  </a:lnTo>
                  <a:lnTo>
                    <a:pt x="537522" y="143636"/>
                  </a:lnTo>
                  <a:lnTo>
                    <a:pt x="537522" y="152160"/>
                  </a:lnTo>
                  <a:lnTo>
                    <a:pt x="545919" y="152160"/>
                  </a:lnTo>
                  <a:lnTo>
                    <a:pt x="545919" y="161066"/>
                  </a:lnTo>
                  <a:lnTo>
                    <a:pt x="568819" y="161066"/>
                  </a:lnTo>
                  <a:lnTo>
                    <a:pt x="568819" y="179513"/>
                  </a:lnTo>
                  <a:lnTo>
                    <a:pt x="593119" y="179513"/>
                  </a:lnTo>
                  <a:lnTo>
                    <a:pt x="593119" y="194144"/>
                  </a:lnTo>
                  <a:lnTo>
                    <a:pt x="632304" y="194144"/>
                  </a:lnTo>
                  <a:lnTo>
                    <a:pt x="632304" y="201650"/>
                  </a:lnTo>
                  <a:lnTo>
                    <a:pt x="652151" y="201650"/>
                  </a:lnTo>
                  <a:lnTo>
                    <a:pt x="652151" y="207121"/>
                  </a:lnTo>
                  <a:lnTo>
                    <a:pt x="659149" y="207121"/>
                  </a:lnTo>
                  <a:lnTo>
                    <a:pt x="659149" y="213101"/>
                  </a:lnTo>
                  <a:lnTo>
                    <a:pt x="696425" y="213101"/>
                  </a:lnTo>
                  <a:lnTo>
                    <a:pt x="696425" y="226586"/>
                  </a:lnTo>
                  <a:lnTo>
                    <a:pt x="704059" y="226586"/>
                  </a:lnTo>
                  <a:lnTo>
                    <a:pt x="704059" y="234347"/>
                  </a:lnTo>
                  <a:lnTo>
                    <a:pt x="712456" y="234347"/>
                  </a:lnTo>
                  <a:lnTo>
                    <a:pt x="712456" y="240963"/>
                  </a:lnTo>
                  <a:lnTo>
                    <a:pt x="720980" y="240963"/>
                  </a:lnTo>
                  <a:lnTo>
                    <a:pt x="720980" y="247706"/>
                  </a:lnTo>
                  <a:lnTo>
                    <a:pt x="724796" y="247706"/>
                  </a:lnTo>
                  <a:lnTo>
                    <a:pt x="724796" y="258520"/>
                  </a:lnTo>
                  <a:lnTo>
                    <a:pt x="736883" y="258520"/>
                  </a:lnTo>
                  <a:lnTo>
                    <a:pt x="736883" y="268443"/>
                  </a:lnTo>
                  <a:lnTo>
                    <a:pt x="742099" y="268443"/>
                  </a:lnTo>
                  <a:lnTo>
                    <a:pt x="742099" y="275440"/>
                  </a:lnTo>
                  <a:lnTo>
                    <a:pt x="756602" y="275440"/>
                  </a:lnTo>
                  <a:lnTo>
                    <a:pt x="756602" y="281674"/>
                  </a:lnTo>
                  <a:lnTo>
                    <a:pt x="764490" y="281674"/>
                  </a:lnTo>
                  <a:lnTo>
                    <a:pt x="764490" y="292870"/>
                  </a:lnTo>
                  <a:lnTo>
                    <a:pt x="785864" y="292870"/>
                  </a:lnTo>
                  <a:lnTo>
                    <a:pt x="785864" y="315643"/>
                  </a:lnTo>
                  <a:lnTo>
                    <a:pt x="804948" y="315643"/>
                  </a:lnTo>
                  <a:lnTo>
                    <a:pt x="804948" y="324040"/>
                  </a:lnTo>
                  <a:lnTo>
                    <a:pt x="813472" y="324040"/>
                  </a:lnTo>
                  <a:lnTo>
                    <a:pt x="813472" y="337780"/>
                  </a:lnTo>
                  <a:lnTo>
                    <a:pt x="817288" y="337780"/>
                  </a:lnTo>
                  <a:lnTo>
                    <a:pt x="817288" y="343505"/>
                  </a:lnTo>
                  <a:lnTo>
                    <a:pt x="824031" y="343505"/>
                  </a:lnTo>
                  <a:lnTo>
                    <a:pt x="824031" y="348849"/>
                  </a:lnTo>
                  <a:lnTo>
                    <a:pt x="827594" y="348849"/>
                  </a:lnTo>
                  <a:lnTo>
                    <a:pt x="827594" y="357500"/>
                  </a:lnTo>
                  <a:lnTo>
                    <a:pt x="850876" y="357500"/>
                  </a:lnTo>
                  <a:lnTo>
                    <a:pt x="850876" y="367424"/>
                  </a:lnTo>
                  <a:lnTo>
                    <a:pt x="857237" y="367424"/>
                  </a:lnTo>
                  <a:lnTo>
                    <a:pt x="857237" y="375439"/>
                  </a:lnTo>
                  <a:lnTo>
                    <a:pt x="860036" y="375439"/>
                  </a:lnTo>
                  <a:lnTo>
                    <a:pt x="860036" y="381545"/>
                  </a:lnTo>
                  <a:lnTo>
                    <a:pt x="886244" y="381545"/>
                  </a:lnTo>
                  <a:lnTo>
                    <a:pt x="886244" y="386126"/>
                  </a:lnTo>
                  <a:lnTo>
                    <a:pt x="891842" y="386126"/>
                  </a:lnTo>
                  <a:lnTo>
                    <a:pt x="891842" y="402537"/>
                  </a:lnTo>
                  <a:lnTo>
                    <a:pt x="896931" y="402537"/>
                  </a:lnTo>
                  <a:lnTo>
                    <a:pt x="896931" y="404064"/>
                  </a:lnTo>
                  <a:lnTo>
                    <a:pt x="926701" y="404064"/>
                  </a:lnTo>
                  <a:lnTo>
                    <a:pt x="926701" y="409535"/>
                  </a:lnTo>
                  <a:lnTo>
                    <a:pt x="945530" y="409535"/>
                  </a:lnTo>
                  <a:lnTo>
                    <a:pt x="945530" y="416023"/>
                  </a:lnTo>
                  <a:lnTo>
                    <a:pt x="949983" y="416023"/>
                  </a:lnTo>
                  <a:lnTo>
                    <a:pt x="949983" y="423529"/>
                  </a:lnTo>
                  <a:lnTo>
                    <a:pt x="989168" y="423529"/>
                  </a:lnTo>
                  <a:lnTo>
                    <a:pt x="989168" y="429127"/>
                  </a:lnTo>
                  <a:lnTo>
                    <a:pt x="1002145" y="429127"/>
                  </a:lnTo>
                  <a:lnTo>
                    <a:pt x="1002145" y="446175"/>
                  </a:lnTo>
                  <a:lnTo>
                    <a:pt x="1025173" y="446175"/>
                  </a:lnTo>
                  <a:lnTo>
                    <a:pt x="1025173" y="451646"/>
                  </a:lnTo>
                  <a:lnTo>
                    <a:pt x="1038404" y="451646"/>
                  </a:lnTo>
                  <a:lnTo>
                    <a:pt x="1038404" y="459025"/>
                  </a:lnTo>
                  <a:lnTo>
                    <a:pt x="1077080" y="459025"/>
                  </a:lnTo>
                  <a:lnTo>
                    <a:pt x="1077080" y="463351"/>
                  </a:lnTo>
                  <a:lnTo>
                    <a:pt x="1084841" y="463351"/>
                  </a:lnTo>
                  <a:lnTo>
                    <a:pt x="1084841" y="474292"/>
                  </a:lnTo>
                  <a:lnTo>
                    <a:pt x="1103288" y="474292"/>
                  </a:lnTo>
                  <a:lnTo>
                    <a:pt x="1103288" y="480526"/>
                  </a:lnTo>
                  <a:lnTo>
                    <a:pt x="1111940" y="480526"/>
                  </a:lnTo>
                  <a:lnTo>
                    <a:pt x="1111940" y="488032"/>
                  </a:lnTo>
                  <a:lnTo>
                    <a:pt x="1127207" y="488032"/>
                  </a:lnTo>
                  <a:lnTo>
                    <a:pt x="1127207" y="501136"/>
                  </a:lnTo>
                  <a:lnTo>
                    <a:pt x="1129497" y="501136"/>
                  </a:lnTo>
                  <a:lnTo>
                    <a:pt x="1129497" y="505207"/>
                  </a:lnTo>
                  <a:lnTo>
                    <a:pt x="1137639" y="505207"/>
                  </a:lnTo>
                  <a:lnTo>
                    <a:pt x="1137639" y="522764"/>
                  </a:lnTo>
                  <a:lnTo>
                    <a:pt x="1159013" y="522764"/>
                  </a:lnTo>
                  <a:lnTo>
                    <a:pt x="1159013" y="532306"/>
                  </a:lnTo>
                  <a:lnTo>
                    <a:pt x="1169700" y="532306"/>
                  </a:lnTo>
                  <a:lnTo>
                    <a:pt x="1169700" y="542102"/>
                  </a:lnTo>
                  <a:lnTo>
                    <a:pt x="1183440" y="542102"/>
                  </a:lnTo>
                  <a:lnTo>
                    <a:pt x="1183440" y="547319"/>
                  </a:lnTo>
                  <a:lnTo>
                    <a:pt x="1189419" y="547319"/>
                  </a:lnTo>
                  <a:lnTo>
                    <a:pt x="1189419" y="558133"/>
                  </a:lnTo>
                  <a:lnTo>
                    <a:pt x="1212574" y="558133"/>
                  </a:lnTo>
                  <a:lnTo>
                    <a:pt x="1212574" y="572127"/>
                  </a:lnTo>
                  <a:lnTo>
                    <a:pt x="1224915" y="572127"/>
                  </a:lnTo>
                  <a:lnTo>
                    <a:pt x="1224915" y="577852"/>
                  </a:lnTo>
                  <a:lnTo>
                    <a:pt x="1269952" y="577852"/>
                  </a:lnTo>
                  <a:lnTo>
                    <a:pt x="1269952" y="581542"/>
                  </a:lnTo>
                  <a:lnTo>
                    <a:pt x="1273642" y="581542"/>
                  </a:lnTo>
                  <a:lnTo>
                    <a:pt x="1273642" y="589812"/>
                  </a:lnTo>
                  <a:lnTo>
                    <a:pt x="1315117" y="589812"/>
                  </a:lnTo>
                  <a:lnTo>
                    <a:pt x="1315117" y="597191"/>
                  </a:lnTo>
                  <a:lnTo>
                    <a:pt x="1323259" y="597191"/>
                  </a:lnTo>
                  <a:lnTo>
                    <a:pt x="1323259" y="604315"/>
                  </a:lnTo>
                  <a:lnTo>
                    <a:pt x="1347305" y="604315"/>
                  </a:lnTo>
                  <a:lnTo>
                    <a:pt x="1347305" y="615511"/>
                  </a:lnTo>
                  <a:lnTo>
                    <a:pt x="1352902" y="615511"/>
                  </a:lnTo>
                  <a:lnTo>
                    <a:pt x="1352902" y="628742"/>
                  </a:lnTo>
                  <a:lnTo>
                    <a:pt x="1359009" y="628742"/>
                  </a:lnTo>
                  <a:lnTo>
                    <a:pt x="1359009" y="634467"/>
                  </a:lnTo>
                  <a:lnTo>
                    <a:pt x="1365116" y="634467"/>
                  </a:lnTo>
                  <a:lnTo>
                    <a:pt x="1365116" y="640701"/>
                  </a:lnTo>
                  <a:lnTo>
                    <a:pt x="1373640" y="640701"/>
                  </a:lnTo>
                  <a:lnTo>
                    <a:pt x="1373640" y="658131"/>
                  </a:lnTo>
                  <a:lnTo>
                    <a:pt x="1403538" y="658131"/>
                  </a:lnTo>
                  <a:lnTo>
                    <a:pt x="1403538" y="670217"/>
                  </a:lnTo>
                  <a:lnTo>
                    <a:pt x="1412316" y="670217"/>
                  </a:lnTo>
                  <a:lnTo>
                    <a:pt x="1412316" y="676197"/>
                  </a:lnTo>
                  <a:lnTo>
                    <a:pt x="1418804" y="676197"/>
                  </a:lnTo>
                  <a:lnTo>
                    <a:pt x="1418804" y="685230"/>
                  </a:lnTo>
                  <a:lnTo>
                    <a:pt x="1422494" y="685230"/>
                  </a:lnTo>
                  <a:lnTo>
                    <a:pt x="1422494" y="689937"/>
                  </a:lnTo>
                  <a:lnTo>
                    <a:pt x="1452010" y="689937"/>
                  </a:lnTo>
                  <a:lnTo>
                    <a:pt x="1452010" y="697571"/>
                  </a:lnTo>
                  <a:lnTo>
                    <a:pt x="1472493" y="697571"/>
                  </a:lnTo>
                  <a:lnTo>
                    <a:pt x="1472493" y="717163"/>
                  </a:lnTo>
                  <a:lnTo>
                    <a:pt x="1495775" y="717163"/>
                  </a:lnTo>
                  <a:lnTo>
                    <a:pt x="1495775" y="727214"/>
                  </a:lnTo>
                  <a:lnTo>
                    <a:pt x="1499974" y="727214"/>
                  </a:lnTo>
                  <a:lnTo>
                    <a:pt x="1499974" y="733575"/>
                  </a:lnTo>
                  <a:lnTo>
                    <a:pt x="1525164" y="733575"/>
                  </a:lnTo>
                  <a:lnTo>
                    <a:pt x="1525164" y="740445"/>
                  </a:lnTo>
                  <a:lnTo>
                    <a:pt x="1529235" y="740445"/>
                  </a:lnTo>
                  <a:lnTo>
                    <a:pt x="1529235" y="753167"/>
                  </a:lnTo>
                  <a:lnTo>
                    <a:pt x="1534324" y="753167"/>
                  </a:lnTo>
                  <a:lnTo>
                    <a:pt x="1534324" y="763600"/>
                  </a:lnTo>
                  <a:lnTo>
                    <a:pt x="1541449" y="763600"/>
                  </a:lnTo>
                  <a:lnTo>
                    <a:pt x="1541449" y="767417"/>
                  </a:lnTo>
                  <a:lnTo>
                    <a:pt x="1569565" y="767417"/>
                  </a:lnTo>
                  <a:lnTo>
                    <a:pt x="1569565" y="774668"/>
                  </a:lnTo>
                  <a:lnTo>
                    <a:pt x="1585468" y="774668"/>
                  </a:lnTo>
                  <a:lnTo>
                    <a:pt x="1585468" y="779121"/>
                  </a:lnTo>
                  <a:lnTo>
                    <a:pt x="1590303" y="779121"/>
                  </a:lnTo>
                  <a:lnTo>
                    <a:pt x="1590303" y="785737"/>
                  </a:lnTo>
                  <a:lnTo>
                    <a:pt x="1624908" y="785737"/>
                  </a:lnTo>
                  <a:lnTo>
                    <a:pt x="1624908" y="791589"/>
                  </a:lnTo>
                  <a:lnTo>
                    <a:pt x="1635849" y="791589"/>
                  </a:lnTo>
                  <a:lnTo>
                    <a:pt x="1635849" y="799223"/>
                  </a:lnTo>
                  <a:lnTo>
                    <a:pt x="1640047" y="799223"/>
                  </a:lnTo>
                  <a:lnTo>
                    <a:pt x="1640047" y="804439"/>
                  </a:lnTo>
                  <a:lnTo>
                    <a:pt x="1643737" y="804439"/>
                  </a:lnTo>
                  <a:lnTo>
                    <a:pt x="1643737" y="811182"/>
                  </a:lnTo>
                  <a:lnTo>
                    <a:pt x="1652388" y="811182"/>
                  </a:lnTo>
                  <a:lnTo>
                    <a:pt x="1652388" y="822377"/>
                  </a:lnTo>
                  <a:lnTo>
                    <a:pt x="1700861" y="822377"/>
                  </a:lnTo>
                  <a:lnTo>
                    <a:pt x="1700861" y="827721"/>
                  </a:lnTo>
                  <a:lnTo>
                    <a:pt x="1707858" y="827721"/>
                  </a:lnTo>
                  <a:lnTo>
                    <a:pt x="1707858" y="834973"/>
                  </a:lnTo>
                  <a:lnTo>
                    <a:pt x="1716891" y="834973"/>
                  </a:lnTo>
                  <a:lnTo>
                    <a:pt x="1716891" y="842606"/>
                  </a:lnTo>
                  <a:lnTo>
                    <a:pt x="1719308" y="842606"/>
                  </a:lnTo>
                  <a:lnTo>
                    <a:pt x="1719308" y="846168"/>
                  </a:lnTo>
                  <a:lnTo>
                    <a:pt x="1740427" y="846168"/>
                  </a:lnTo>
                  <a:lnTo>
                    <a:pt x="1740427" y="851130"/>
                  </a:lnTo>
                  <a:lnTo>
                    <a:pt x="1746916" y="851130"/>
                  </a:lnTo>
                  <a:lnTo>
                    <a:pt x="1746916" y="859781"/>
                  </a:lnTo>
                  <a:lnTo>
                    <a:pt x="1755185" y="859781"/>
                  </a:lnTo>
                  <a:lnTo>
                    <a:pt x="1755185" y="867033"/>
                  </a:lnTo>
                  <a:lnTo>
                    <a:pt x="1760020" y="867033"/>
                  </a:lnTo>
                  <a:lnTo>
                    <a:pt x="1760020" y="874412"/>
                  </a:lnTo>
                  <a:lnTo>
                    <a:pt x="1762437" y="874412"/>
                  </a:lnTo>
                  <a:lnTo>
                    <a:pt x="1762437" y="884081"/>
                  </a:lnTo>
                  <a:lnTo>
                    <a:pt x="1770834" y="884081"/>
                  </a:lnTo>
                  <a:lnTo>
                    <a:pt x="1770834" y="889170"/>
                  </a:lnTo>
                  <a:lnTo>
                    <a:pt x="1790808" y="889170"/>
                  </a:lnTo>
                  <a:lnTo>
                    <a:pt x="1790808" y="901384"/>
                  </a:lnTo>
                  <a:lnTo>
                    <a:pt x="1804803" y="901384"/>
                  </a:lnTo>
                  <a:lnTo>
                    <a:pt x="1804803" y="913088"/>
                  </a:lnTo>
                  <a:lnTo>
                    <a:pt x="1854802" y="913088"/>
                  </a:lnTo>
                  <a:lnTo>
                    <a:pt x="1854802" y="923902"/>
                  </a:lnTo>
                  <a:lnTo>
                    <a:pt x="1859000" y="923902"/>
                  </a:lnTo>
                  <a:lnTo>
                    <a:pt x="1859000" y="932681"/>
                  </a:lnTo>
                  <a:lnTo>
                    <a:pt x="1927320" y="932681"/>
                  </a:lnTo>
                  <a:lnTo>
                    <a:pt x="1927320" y="938915"/>
                  </a:lnTo>
                  <a:lnTo>
                    <a:pt x="1933554" y="938915"/>
                  </a:lnTo>
                  <a:lnTo>
                    <a:pt x="1933554" y="949729"/>
                  </a:lnTo>
                  <a:lnTo>
                    <a:pt x="1952128" y="949729"/>
                  </a:lnTo>
                  <a:lnTo>
                    <a:pt x="1952128" y="958380"/>
                  </a:lnTo>
                  <a:lnTo>
                    <a:pt x="1957854" y="958380"/>
                  </a:lnTo>
                  <a:lnTo>
                    <a:pt x="1957854" y="965505"/>
                  </a:lnTo>
                  <a:lnTo>
                    <a:pt x="1968413" y="965505"/>
                  </a:lnTo>
                  <a:lnTo>
                    <a:pt x="1968413" y="978609"/>
                  </a:lnTo>
                  <a:lnTo>
                    <a:pt x="1974393" y="978609"/>
                  </a:lnTo>
                  <a:lnTo>
                    <a:pt x="1974393" y="981280"/>
                  </a:lnTo>
                  <a:lnTo>
                    <a:pt x="1995512" y="981280"/>
                  </a:lnTo>
                  <a:lnTo>
                    <a:pt x="1995512" y="990059"/>
                  </a:lnTo>
                  <a:lnTo>
                    <a:pt x="2000219" y="990059"/>
                  </a:lnTo>
                  <a:lnTo>
                    <a:pt x="2000219" y="993621"/>
                  </a:lnTo>
                  <a:lnTo>
                    <a:pt x="2008489" y="993621"/>
                  </a:lnTo>
                  <a:lnTo>
                    <a:pt x="2008489" y="1011305"/>
                  </a:lnTo>
                  <a:lnTo>
                    <a:pt x="2046656" y="1011305"/>
                  </a:lnTo>
                  <a:lnTo>
                    <a:pt x="2046656" y="1019321"/>
                  </a:lnTo>
                  <a:lnTo>
                    <a:pt x="2074009" y="1019321"/>
                  </a:lnTo>
                  <a:lnTo>
                    <a:pt x="2074009" y="1026191"/>
                  </a:lnTo>
                  <a:lnTo>
                    <a:pt x="2082915" y="1026191"/>
                  </a:lnTo>
                  <a:lnTo>
                    <a:pt x="2082915" y="1037895"/>
                  </a:lnTo>
                  <a:lnTo>
                    <a:pt x="2090803" y="1037895"/>
                  </a:lnTo>
                  <a:lnTo>
                    <a:pt x="2090803" y="1056216"/>
                  </a:lnTo>
                  <a:lnTo>
                    <a:pt x="2096146" y="1056216"/>
                  </a:lnTo>
                  <a:lnTo>
                    <a:pt x="2096146" y="1062704"/>
                  </a:lnTo>
                  <a:lnTo>
                    <a:pt x="2102889" y="1062704"/>
                  </a:lnTo>
                  <a:lnTo>
                    <a:pt x="2102889" y="1068684"/>
                  </a:lnTo>
                  <a:lnTo>
                    <a:pt x="2219681" y="1068684"/>
                  </a:lnTo>
                  <a:lnTo>
                    <a:pt x="2219681" y="1076826"/>
                  </a:lnTo>
                  <a:lnTo>
                    <a:pt x="2258993" y="1076826"/>
                  </a:lnTo>
                  <a:lnTo>
                    <a:pt x="2258993" y="1090057"/>
                  </a:lnTo>
                  <a:lnTo>
                    <a:pt x="2267517" y="1090057"/>
                  </a:lnTo>
                  <a:lnTo>
                    <a:pt x="2267517" y="1104815"/>
                  </a:lnTo>
                  <a:lnTo>
                    <a:pt x="2274642" y="1104815"/>
                  </a:lnTo>
                  <a:lnTo>
                    <a:pt x="2274642" y="1109904"/>
                  </a:lnTo>
                  <a:lnTo>
                    <a:pt x="2283039" y="1109904"/>
                  </a:lnTo>
                  <a:lnTo>
                    <a:pt x="2283039" y="1117665"/>
                  </a:lnTo>
                  <a:lnTo>
                    <a:pt x="2288637" y="1117665"/>
                  </a:lnTo>
                  <a:lnTo>
                    <a:pt x="2288637" y="1122118"/>
                  </a:lnTo>
                  <a:lnTo>
                    <a:pt x="2706187" y="1122118"/>
                  </a:lnTo>
                  <a:lnTo>
                    <a:pt x="2706187" y="1140565"/>
                  </a:lnTo>
                  <a:lnTo>
                    <a:pt x="2730868" y="1140565"/>
                  </a:lnTo>
                  <a:lnTo>
                    <a:pt x="2730868" y="1146418"/>
                  </a:lnTo>
                  <a:lnTo>
                    <a:pt x="2737738" y="1146418"/>
                  </a:lnTo>
                  <a:lnTo>
                    <a:pt x="2737738" y="1167791"/>
                  </a:lnTo>
                  <a:lnTo>
                    <a:pt x="2742954" y="1167791"/>
                  </a:lnTo>
                  <a:lnTo>
                    <a:pt x="2742954" y="1226442"/>
                  </a:lnTo>
                  <a:lnTo>
                    <a:pt x="2752242" y="1226442"/>
                  </a:lnTo>
                  <a:lnTo>
                    <a:pt x="2752242" y="1231531"/>
                  </a:lnTo>
                  <a:lnTo>
                    <a:pt x="2775015" y="1231531"/>
                  </a:lnTo>
                  <a:lnTo>
                    <a:pt x="2775015" y="1245525"/>
                  </a:lnTo>
                  <a:lnTo>
                    <a:pt x="2816617" y="1245525"/>
                  </a:lnTo>
                  <a:lnTo>
                    <a:pt x="2816617" y="1269952"/>
                  </a:lnTo>
                  <a:lnTo>
                    <a:pt x="2820688" y="1269952"/>
                  </a:lnTo>
                  <a:lnTo>
                    <a:pt x="2820688" y="1276186"/>
                  </a:lnTo>
                  <a:lnTo>
                    <a:pt x="2824251" y="1276186"/>
                  </a:lnTo>
                  <a:lnTo>
                    <a:pt x="2824251" y="1296033"/>
                  </a:lnTo>
                  <a:lnTo>
                    <a:pt x="2828322" y="1296033"/>
                  </a:lnTo>
                  <a:lnTo>
                    <a:pt x="2828322" y="1299087"/>
                  </a:lnTo>
                  <a:lnTo>
                    <a:pt x="2852876" y="1299087"/>
                  </a:lnTo>
                  <a:lnTo>
                    <a:pt x="2852876" y="1322623"/>
                  </a:lnTo>
                  <a:lnTo>
                    <a:pt x="2856565" y="1322623"/>
                  </a:lnTo>
                  <a:lnTo>
                    <a:pt x="2856565" y="1329621"/>
                  </a:lnTo>
                  <a:lnTo>
                    <a:pt x="2933027" y="1329621"/>
                  </a:lnTo>
                  <a:lnTo>
                    <a:pt x="2933027" y="1352394"/>
                  </a:lnTo>
                  <a:lnTo>
                    <a:pt x="2937480" y="1352394"/>
                  </a:lnTo>
                  <a:lnTo>
                    <a:pt x="2937480" y="1359773"/>
                  </a:lnTo>
                  <a:lnTo>
                    <a:pt x="2985062" y="1359773"/>
                  </a:lnTo>
                  <a:lnTo>
                    <a:pt x="2985062" y="1367406"/>
                  </a:lnTo>
                  <a:lnTo>
                    <a:pt x="2987861" y="1367406"/>
                  </a:lnTo>
                  <a:lnTo>
                    <a:pt x="2987861" y="1435980"/>
                  </a:lnTo>
                  <a:lnTo>
                    <a:pt x="3985680" y="1435980"/>
                  </a:lnTo>
                </a:path>
              </a:pathLst>
            </a:custGeom>
            <a:noFill/>
            <a:ln w="28575" cap="flat">
              <a:solidFill>
                <a:schemeClr val="accent1"/>
              </a:solidFill>
              <a:prstDash val="solid"/>
              <a:miter/>
            </a:ln>
          </p:spPr>
          <p:txBody>
            <a:bodyPr rtlCol="0" anchor="ctr"/>
            <a:lstStyle/>
            <a:p>
              <a:endParaRPr lang="zh-CN" altLang="en-US"/>
            </a:p>
          </p:txBody>
        </p:sp>
      </p:grpSp>
      <p:grpSp>
        <p:nvGrpSpPr>
          <p:cNvPr id="56" name="组合 55"/>
          <p:cNvGrpSpPr/>
          <p:nvPr/>
        </p:nvGrpSpPr>
        <p:grpSpPr>
          <a:xfrm>
            <a:off x="6389337" y="1829420"/>
            <a:ext cx="5639104" cy="859301"/>
            <a:chOff x="6299308" y="1175998"/>
            <a:chExt cx="5955193" cy="859301"/>
          </a:xfrm>
        </p:grpSpPr>
        <p:sp>
          <p:nvSpPr>
            <p:cNvPr id="57" name="TextBox 4"/>
            <p:cNvSpPr txBox="1"/>
            <p:nvPr/>
          </p:nvSpPr>
          <p:spPr>
            <a:xfrm>
              <a:off x="7259696" y="1604412"/>
              <a:ext cx="4994805" cy="430887"/>
            </a:xfrm>
            <a:prstGeom prst="rect">
              <a:avLst/>
            </a:prstGeom>
            <a:noFill/>
          </p:spPr>
          <p:txBody>
            <a:bodyPr wrap="square" rtlCol="0">
              <a:spAutoFit/>
            </a:bodyPr>
            <a:lstStyle/>
            <a:p>
              <a:pPr algn="ctr"/>
              <a:r>
                <a:rPr lang="en-US" altLang="zh-CN" sz="105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125/309      NE (21.7, NE)      74.0 (68.7, 78.6)     51.2 (43.6, 58.3)           </a:t>
              </a:r>
              <a:endParaRPr lang="en-US" altLang="zh-CN" sz="105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a:p>
              <a:pPr algn="ctr"/>
              <a:r>
                <a:rPr lang="en-US" altLang="zh-CN" sz="105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85/156      17.1 (14.4, 22.2)     72.8 (65.0, 79.1)    33.9 (22.9, 45.2)</a:t>
              </a:r>
              <a:endParaRPr lang="zh-CN" altLang="en-US" sz="105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58" name="TextBox 5"/>
            <p:cNvSpPr txBox="1"/>
            <p:nvPr/>
          </p:nvSpPr>
          <p:spPr>
            <a:xfrm>
              <a:off x="6299308" y="1595722"/>
              <a:ext cx="1340432" cy="415498"/>
            </a:xfrm>
            <a:prstGeom prst="rect">
              <a:avLst/>
            </a:prstGeom>
            <a:noFill/>
          </p:spPr>
          <p:txBody>
            <a:bodyPr wrap="none" rtlCol="0">
              <a:spAutoFit/>
            </a:bodyPr>
            <a:lstStyle/>
            <a:p>
              <a:pPr algn="r"/>
              <a:r>
                <a:rPr lang="zh-CN" altLang="en-US" sz="1050" b="1"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特瑞普利单抗</a:t>
              </a:r>
              <a:r>
                <a:rPr lang="en-US" altLang="zh-CN" sz="1050" b="1"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a:t>
              </a:r>
              <a:r>
                <a:rPr lang="zh-CN" altLang="en-US" sz="1050" b="1"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化疗</a:t>
              </a:r>
              <a:endParaRPr lang="en-US" altLang="zh-CN" sz="1050" b="1"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a:p>
              <a:pPr algn="r"/>
              <a:r>
                <a:rPr lang="zh-CN" altLang="en-US" sz="1050" b="1"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安慰剂</a:t>
              </a:r>
              <a:r>
                <a:rPr lang="en-US" altLang="zh-CN" sz="1050" b="1"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a:t>
              </a:r>
              <a:r>
                <a:rPr lang="zh-CN" altLang="en-US" sz="1050" b="1"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化疗</a:t>
              </a:r>
              <a:endParaRPr lang="en-US" altLang="zh-CN" sz="1050" b="1"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59" name="TextBox 14"/>
            <p:cNvSpPr txBox="1"/>
            <p:nvPr/>
          </p:nvSpPr>
          <p:spPr>
            <a:xfrm>
              <a:off x="7574711" y="1175998"/>
              <a:ext cx="751755" cy="323165"/>
            </a:xfrm>
            <a:prstGeom prst="rect">
              <a:avLst/>
            </a:prstGeom>
            <a:noFill/>
          </p:spPr>
          <p:txBody>
            <a:bodyPr wrap="square" lIns="0" tIns="0" rIns="0" bIns="0" rtlCol="0">
              <a:spAutoFit/>
            </a:bodyPr>
            <a:lstStyle/>
            <a:p>
              <a:pPr algn="ctr"/>
              <a:r>
                <a:rPr lang="zh-CN" altLang="en-US" sz="1050" b="1"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死亡数</a:t>
              </a:r>
              <a:r>
                <a:rPr lang="en-US" altLang="zh-CN" sz="1050" b="1"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a:t>
              </a:r>
              <a:endParaRPr lang="en-US" altLang="zh-CN" sz="1050" b="1"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a:p>
              <a:pPr algn="ctr"/>
              <a:r>
                <a:rPr lang="zh-CN" altLang="en-US" sz="1050" b="1"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患者总数</a:t>
              </a:r>
              <a:endParaRPr lang="zh-CN" altLang="en-US" sz="1050" b="1"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60" name="TextBox 15"/>
            <p:cNvSpPr txBox="1"/>
            <p:nvPr/>
          </p:nvSpPr>
          <p:spPr>
            <a:xfrm>
              <a:off x="8594563" y="1175998"/>
              <a:ext cx="751755" cy="323165"/>
            </a:xfrm>
            <a:prstGeom prst="rect">
              <a:avLst/>
            </a:prstGeom>
            <a:noFill/>
          </p:spPr>
          <p:txBody>
            <a:bodyPr wrap="square" lIns="0" tIns="0" rIns="0" bIns="0" rtlCol="0">
              <a:spAutoFit/>
            </a:bodyPr>
            <a:lstStyle/>
            <a:p>
              <a:pPr algn="ctr"/>
              <a:r>
                <a:rPr lang="zh-CN" altLang="en-US" sz="1050" b="1"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中位</a:t>
              </a:r>
              <a:r>
                <a:rPr lang="en-US" altLang="zh-CN" sz="1050" b="1"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OS, </a:t>
              </a:r>
              <a:r>
                <a:rPr lang="zh-CN" altLang="en-US" sz="1050" b="1"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月</a:t>
              </a:r>
              <a:r>
                <a:rPr lang="en-US" altLang="zh-CN" sz="1050" b="1"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 (95% CI)</a:t>
              </a:r>
              <a:endParaRPr lang="en-US" altLang="zh-CN" sz="1050" b="1"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61" name="TextBox 16"/>
            <p:cNvSpPr txBox="1"/>
            <p:nvPr/>
          </p:nvSpPr>
          <p:spPr>
            <a:xfrm>
              <a:off x="9432139" y="1175998"/>
              <a:ext cx="1073586" cy="323165"/>
            </a:xfrm>
            <a:prstGeom prst="rect">
              <a:avLst/>
            </a:prstGeom>
            <a:noFill/>
          </p:spPr>
          <p:txBody>
            <a:bodyPr wrap="square" lIns="0" tIns="0" rIns="0" bIns="0" rtlCol="0">
              <a:spAutoFit/>
            </a:bodyPr>
            <a:lstStyle/>
            <a:p>
              <a:pPr algn="ctr"/>
              <a:r>
                <a:rPr lang="en-US" altLang="zh-CN" sz="1050" b="1"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1</a:t>
              </a:r>
              <a:r>
                <a:rPr lang="zh-CN" altLang="en-US" sz="1050" b="1"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年</a:t>
              </a:r>
              <a:r>
                <a:rPr lang="en-US" altLang="zh-CN" sz="1050" b="1"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OS</a:t>
              </a:r>
              <a:r>
                <a:rPr lang="zh-CN" altLang="en-US" sz="1050" b="1"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率</a:t>
              </a:r>
              <a:r>
                <a:rPr lang="en-US" altLang="zh-CN" sz="1050" b="1"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 %</a:t>
              </a:r>
              <a:endParaRPr lang="en-US" altLang="zh-CN" sz="1050" b="1"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a:p>
              <a:pPr algn="ctr"/>
              <a:r>
                <a:rPr lang="en-US" altLang="zh-CN" sz="1050" b="1"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 (95% CI)</a:t>
              </a:r>
              <a:endParaRPr lang="en-US" altLang="zh-CN" sz="1050" b="1"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62" name="TextBox 18"/>
            <p:cNvSpPr txBox="1"/>
            <p:nvPr/>
          </p:nvSpPr>
          <p:spPr>
            <a:xfrm>
              <a:off x="10542413" y="1175998"/>
              <a:ext cx="1099974" cy="323165"/>
            </a:xfrm>
            <a:prstGeom prst="rect">
              <a:avLst/>
            </a:prstGeom>
            <a:noFill/>
          </p:spPr>
          <p:txBody>
            <a:bodyPr wrap="square" lIns="0" tIns="0" rIns="0" bIns="0" rtlCol="0">
              <a:spAutoFit/>
            </a:bodyPr>
            <a:lstStyle/>
            <a:p>
              <a:pPr algn="ctr"/>
              <a:r>
                <a:rPr lang="en-US" altLang="zh-CN" sz="1050" b="1"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2</a:t>
              </a:r>
              <a:r>
                <a:rPr lang="zh-CN" altLang="en-US" sz="1050" b="1"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年</a:t>
              </a:r>
              <a:r>
                <a:rPr lang="en-US" altLang="zh-CN" sz="1050" b="1"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OS</a:t>
              </a:r>
              <a:r>
                <a:rPr lang="zh-CN" altLang="en-US" sz="1050" b="1"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率</a:t>
              </a:r>
              <a:r>
                <a:rPr lang="en-US" altLang="zh-CN" sz="1050" b="1"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 %</a:t>
              </a:r>
              <a:endParaRPr lang="en-US" altLang="zh-CN" sz="1050" b="1"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a:p>
              <a:pPr algn="ctr"/>
              <a:r>
                <a:rPr lang="en-US" altLang="zh-CN" sz="1050" b="1"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 (95% CI)</a:t>
              </a:r>
              <a:endParaRPr lang="en-US" altLang="zh-CN" sz="1050" b="1"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grpSp>
      <p:sp>
        <p:nvSpPr>
          <p:cNvPr id="64" name="Rectangle 29"/>
          <p:cNvSpPr/>
          <p:nvPr/>
        </p:nvSpPr>
        <p:spPr>
          <a:xfrm>
            <a:off x="7062556" y="5174877"/>
            <a:ext cx="4571912" cy="936538"/>
          </a:xfrm>
          <a:prstGeom prst="rect">
            <a:avLst/>
          </a:prstGeom>
          <a:solidFill>
            <a:schemeClr val="accent5">
              <a:lumMod val="20000"/>
              <a:lumOff val="80000"/>
            </a:schemeClr>
          </a:solidFill>
          <a:ln>
            <a:noFill/>
          </a:ln>
        </p:spPr>
        <p:txBody>
          <a:bodyPr wrap="square">
            <a:spAutoFit/>
          </a:bodyPr>
          <a:lstStyle/>
          <a:p>
            <a:pPr>
              <a:lnSpc>
                <a:spcPct val="150000"/>
              </a:lnSpc>
            </a:pPr>
            <a:r>
              <a:rPr lang="zh-CN" altLang="en-US" sz="1200" b="1" dirty="0">
                <a:solidFill>
                  <a:schemeClr val="tx1">
                    <a:lumMod val="75000"/>
                    <a:lumOff val="25000"/>
                  </a:schemeClr>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安慰剂组</a:t>
            </a:r>
            <a:r>
              <a:rPr lang="zh-CN" altLang="en-US" sz="1200" b="1" dirty="0">
                <a:solidFill>
                  <a:srgbClr val="005696"/>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广泛交叉治疗</a:t>
            </a:r>
            <a:r>
              <a:rPr lang="zh-CN" altLang="en-US" sz="1200" b="1" dirty="0">
                <a:solidFill>
                  <a:schemeClr val="tx1">
                    <a:lumMod val="75000"/>
                    <a:lumOff val="25000"/>
                  </a:schemeClr>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a:t>
            </a:r>
            <a:endParaRPr lang="en-US" sz="1100" dirty="0">
              <a:solidFill>
                <a:schemeClr val="tx1">
                  <a:lumMod val="75000"/>
                  <a:lumOff val="25000"/>
                </a:schemeClr>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a:p>
            <a:pPr marL="285750" indent="-285750">
              <a:lnSpc>
                <a:spcPct val="150000"/>
              </a:lnSpc>
              <a:buFont typeface="Arial" panose="020B0604020202020204" pitchFamily="34" charset="0"/>
              <a:buChar char="•"/>
            </a:pPr>
            <a:r>
              <a:rPr lang="en-US" altLang="zh-CN" sz="1400" b="1" dirty="0">
                <a:solidFill>
                  <a:srgbClr val="C00000"/>
                </a:solidFill>
                <a:latin typeface="Arial" panose="020B0604020202020204" pitchFamily="34" charset="0"/>
                <a:ea typeface="微软雅黑" panose="020B0503020204020204" charset="-122"/>
                <a:sym typeface="Arial" panose="020B0604020202020204" pitchFamily="34" charset="0"/>
              </a:rPr>
              <a:t>102/156 (65.4%) </a:t>
            </a:r>
            <a:r>
              <a:rPr lang="zh-CN" altLang="en-US" sz="12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患者接受后续抗</a:t>
            </a:r>
            <a:r>
              <a:rPr lang="en-US" altLang="zh-CN" sz="12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PD-1 /PD-L1</a:t>
            </a:r>
            <a:r>
              <a:rPr lang="zh-CN" altLang="en-US" sz="12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治疗</a:t>
            </a:r>
            <a:endParaRPr lang="en-US" altLang="zh-CN" sz="12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a:p>
            <a:pPr marL="285750" indent="-285750">
              <a:lnSpc>
                <a:spcPct val="150000"/>
              </a:lnSpc>
              <a:buFont typeface="Arial" panose="020B0604020202020204" pitchFamily="34" charset="0"/>
              <a:buChar char="•"/>
            </a:pPr>
            <a:r>
              <a:rPr lang="en-US" sz="1200" b="1" dirty="0">
                <a:solidFill>
                  <a:srgbClr val="005696"/>
                </a:solidFill>
                <a:effectLst/>
                <a:latin typeface="Arial" panose="020B0604020202020204" pitchFamily="34" charset="0"/>
                <a:ea typeface="微软雅黑" panose="020B0503020204020204" charset="-122"/>
                <a:sym typeface="Arial" panose="020B0604020202020204" pitchFamily="34" charset="0"/>
              </a:rPr>
              <a:t>81/88 (92.0%) </a:t>
            </a:r>
            <a:r>
              <a:rPr lang="zh-CN" altLang="en-US" sz="1200" dirty="0">
                <a:solidFill>
                  <a:schemeClr val="tx1">
                    <a:lumMod val="75000"/>
                    <a:lumOff val="25000"/>
                  </a:schemeClr>
                </a:solidFill>
                <a:effectLst/>
                <a:latin typeface="Arial" panose="020B0604020202020204" pitchFamily="34" charset="0"/>
                <a:ea typeface="微软雅黑" panose="020B0503020204020204" charset="-122"/>
                <a:sym typeface="Arial" panose="020B0604020202020204" pitchFamily="34" charset="0"/>
              </a:rPr>
              <a:t>患者在疾病进展时接受特瑞普利单抗治疗</a:t>
            </a:r>
            <a:endParaRPr lang="en-US" altLang="zh-CN" sz="1200" dirty="0">
              <a:solidFill>
                <a:schemeClr val="tx1">
                  <a:lumMod val="75000"/>
                  <a:lumOff val="25000"/>
                </a:schemeClr>
              </a:solidFill>
              <a:effectLst/>
              <a:latin typeface="Arial" panose="020B0604020202020204" pitchFamily="34" charset="0"/>
              <a:ea typeface="微软雅黑" panose="020B0503020204020204" charset="-122"/>
              <a:sym typeface="Arial" panose="020B0604020202020204" pitchFamily="34" charset="0"/>
            </a:endParaRPr>
          </a:p>
        </p:txBody>
      </p:sp>
      <p:grpSp>
        <p:nvGrpSpPr>
          <p:cNvPr id="65" name="组合 64"/>
          <p:cNvGrpSpPr/>
          <p:nvPr/>
        </p:nvGrpSpPr>
        <p:grpSpPr>
          <a:xfrm>
            <a:off x="9640767" y="3444984"/>
            <a:ext cx="2156243" cy="973630"/>
            <a:chOff x="7269480" y="4000500"/>
            <a:chExt cx="2156243" cy="973630"/>
          </a:xfrm>
        </p:grpSpPr>
        <p:sp>
          <p:nvSpPr>
            <p:cNvPr id="66" name="下箭头 65"/>
            <p:cNvSpPr/>
            <p:nvPr/>
          </p:nvSpPr>
          <p:spPr>
            <a:xfrm>
              <a:off x="7269480" y="4000500"/>
              <a:ext cx="834390" cy="973630"/>
            </a:xfrm>
            <a:prstGeom prst="downArrow">
              <a:avLst/>
            </a:prstGeom>
            <a:solidFill>
              <a:srgbClr val="C00000"/>
            </a:solidFill>
            <a:ln>
              <a:solidFill>
                <a:schemeClr val="tx1">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7" name="文本框 66"/>
            <p:cNvSpPr txBox="1"/>
            <p:nvPr/>
          </p:nvSpPr>
          <p:spPr>
            <a:xfrm>
              <a:off x="8081292" y="4338595"/>
              <a:ext cx="1165860" cy="584775"/>
            </a:xfrm>
            <a:prstGeom prst="rect">
              <a:avLst/>
            </a:prstGeom>
            <a:noFill/>
          </p:spPr>
          <p:txBody>
            <a:bodyPr wrap="square" rtlCol="0">
              <a:spAutoFit/>
            </a:bodyPr>
            <a:lstStyle/>
            <a:p>
              <a:pPr algn="ctr"/>
              <a:r>
                <a:rPr kumimoji="1" lang="en-US" altLang="zh-CN" sz="3200" b="1" dirty="0">
                  <a:solidFill>
                    <a:srgbClr val="C00000"/>
                  </a:solidFill>
                  <a:latin typeface="Arial" panose="020B0604020202020204" pitchFamily="34" charset="0"/>
                  <a:cs typeface="Arial" panose="020B0604020202020204" pitchFamily="34" charset="0"/>
                </a:rPr>
                <a:t>31%</a:t>
              </a:r>
              <a:endParaRPr kumimoji="1" lang="zh-CN" altLang="en-US" sz="3200" b="1" dirty="0">
                <a:solidFill>
                  <a:srgbClr val="C00000"/>
                </a:solidFill>
                <a:latin typeface="Arial" panose="020B0604020202020204" pitchFamily="34" charset="0"/>
                <a:cs typeface="Arial" panose="020B0604020202020204" pitchFamily="34" charset="0"/>
              </a:endParaRPr>
            </a:p>
          </p:txBody>
        </p:sp>
        <p:sp>
          <p:nvSpPr>
            <p:cNvPr id="68" name="文本框 67"/>
            <p:cNvSpPr txBox="1"/>
            <p:nvPr/>
          </p:nvSpPr>
          <p:spPr>
            <a:xfrm>
              <a:off x="7810595" y="4030818"/>
              <a:ext cx="1615128" cy="338554"/>
            </a:xfrm>
            <a:prstGeom prst="rect">
              <a:avLst/>
            </a:prstGeom>
            <a:noFill/>
          </p:spPr>
          <p:txBody>
            <a:bodyPr wrap="square" rtlCol="0">
              <a:spAutoFit/>
            </a:bodyPr>
            <a:lstStyle/>
            <a:p>
              <a:pPr algn="ctr"/>
              <a:r>
                <a:rPr lang="zh-CN" altLang="en-US" sz="1600" b="1" dirty="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rPr>
                <a:t>死亡风险</a:t>
              </a:r>
              <a:endParaRPr lang="zh-CN" altLang="en-US" sz="1600" b="1" dirty="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endParaRPr>
            </a:p>
          </p:txBody>
        </p:sp>
      </p:grpSp>
      <p:sp>
        <p:nvSpPr>
          <p:cNvPr id="69" name="文本框 68"/>
          <p:cNvSpPr txBox="1"/>
          <p:nvPr/>
        </p:nvSpPr>
        <p:spPr>
          <a:xfrm>
            <a:off x="6262314" y="3497686"/>
            <a:ext cx="3648070" cy="646331"/>
          </a:xfrm>
          <a:prstGeom prst="rect">
            <a:avLst/>
          </a:prstGeom>
          <a:noFill/>
        </p:spPr>
        <p:txBody>
          <a:bodyPr wrap="square">
            <a:spAutoFit/>
          </a:bodyPr>
          <a:lstStyle/>
          <a:p>
            <a:pPr algn="ctr"/>
            <a:r>
              <a:rPr lang="zh-CN" altLang="en-US" sz="1600" b="1" dirty="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rPr>
              <a:t>死亡分层</a:t>
            </a:r>
            <a:r>
              <a:rPr lang="en-US" altLang="zh-CN" sz="1600" b="1" dirty="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rPr>
              <a:t>HR</a:t>
            </a:r>
            <a:r>
              <a:rPr lang="zh-CN" altLang="en-US" sz="1600" b="1" dirty="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rPr>
              <a:t> </a:t>
            </a:r>
            <a:r>
              <a:rPr lang="it-IT" altLang="zh-CN" sz="1600" b="1" dirty="0">
                <a:solidFill>
                  <a:srgbClr val="C00000"/>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rPr>
              <a:t>0.</a:t>
            </a:r>
            <a:r>
              <a:rPr lang="en-US" altLang="zh-CN" sz="1600" b="1" dirty="0">
                <a:solidFill>
                  <a:srgbClr val="C00000"/>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rPr>
              <a:t>69</a:t>
            </a:r>
            <a:r>
              <a:rPr lang="it-IT" altLang="zh-CN" sz="1600" b="1" dirty="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rPr>
              <a:t> </a:t>
            </a:r>
            <a:r>
              <a:rPr lang="it-IT" altLang="zh-CN" sz="1400" dirty="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rPr>
              <a:t>(95% CI 0.</a:t>
            </a:r>
            <a:r>
              <a:rPr lang="en-US" altLang="zh-CN" sz="1400" dirty="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rPr>
              <a:t>52</a:t>
            </a:r>
            <a:r>
              <a:rPr lang="it-IT" altLang="zh-CN" sz="1400" dirty="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rPr>
              <a:t>-0.</a:t>
            </a:r>
            <a:r>
              <a:rPr lang="en-US" altLang="zh-CN" sz="1400" dirty="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rPr>
              <a:t>92</a:t>
            </a:r>
            <a:r>
              <a:rPr lang="it-IT" altLang="zh-CN" sz="1400" dirty="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rPr>
              <a:t>)</a:t>
            </a:r>
            <a:endParaRPr lang="it-IT" altLang="zh-CN" sz="1400" dirty="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a:p>
            <a:pPr algn="ctr"/>
            <a:r>
              <a:rPr lang="it-IT" altLang="zh-CN" sz="2000" b="1" dirty="0" err="1">
                <a:solidFill>
                  <a:srgbClr val="C00000"/>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rPr>
              <a:t>P</a:t>
            </a:r>
            <a:r>
              <a:rPr lang="en-US" altLang="zh-CN" sz="2000" b="1" dirty="0">
                <a:solidFill>
                  <a:srgbClr val="C00000"/>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rPr>
              <a:t>=</a:t>
            </a:r>
            <a:r>
              <a:rPr lang="it-IT" altLang="zh-CN" sz="2000" b="1" dirty="0">
                <a:solidFill>
                  <a:srgbClr val="C00000"/>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rPr>
              <a:t>0.00</a:t>
            </a:r>
            <a:r>
              <a:rPr lang="en-US" altLang="zh-CN" sz="2000" b="1" dirty="0">
                <a:solidFill>
                  <a:srgbClr val="C00000"/>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rPr>
              <a:t>99</a:t>
            </a:r>
            <a:endParaRPr lang="it-IT" altLang="zh-CN" sz="2000" b="1" dirty="0">
              <a:solidFill>
                <a:srgbClr val="C00000"/>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p:txBody>
      </p:sp>
      <p:sp>
        <p:nvSpPr>
          <p:cNvPr id="70" name="矩形 7"/>
          <p:cNvSpPr/>
          <p:nvPr/>
        </p:nvSpPr>
        <p:spPr>
          <a:xfrm>
            <a:off x="4829408" y="5883285"/>
            <a:ext cx="1736373" cy="230832"/>
          </a:xfrm>
          <a:prstGeom prst="rect">
            <a:avLst/>
          </a:prstGeom>
        </p:spPr>
        <p:txBody>
          <a:bodyPr wrap="none">
            <a:spAutoFit/>
          </a:bodyPr>
          <a:lstStyle/>
          <a:p>
            <a:r>
              <a:rPr lang="zh-CN" altLang="en-US" sz="9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数据截止日期</a:t>
            </a:r>
            <a:r>
              <a:rPr lang="en-US" altLang="zh-CN" sz="9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2021</a:t>
            </a:r>
            <a:r>
              <a:rPr lang="zh-CN" altLang="en-US" sz="9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年</a:t>
            </a:r>
            <a:r>
              <a:rPr lang="en-US" altLang="zh-CN" sz="9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10</a:t>
            </a:r>
            <a:r>
              <a:rPr lang="zh-CN" altLang="en-US" sz="9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月</a:t>
            </a:r>
            <a:r>
              <a:rPr lang="en-US" altLang="zh-CN" sz="9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31</a:t>
            </a:r>
            <a:r>
              <a:rPr lang="zh-CN" altLang="en-US" sz="9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日</a:t>
            </a:r>
            <a:endParaRPr lang="en-US" altLang="zh-CN" sz="9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71" name="文本框 70"/>
          <p:cNvSpPr txBox="1"/>
          <p:nvPr/>
        </p:nvSpPr>
        <p:spPr>
          <a:xfrm>
            <a:off x="4253673" y="1619258"/>
            <a:ext cx="1264766" cy="261610"/>
          </a:xfrm>
          <a:prstGeom prst="rect">
            <a:avLst/>
          </a:prstGeom>
          <a:noFill/>
        </p:spPr>
        <p:txBody>
          <a:bodyPr wrap="square" rtlCol="0">
            <a:spAutoFit/>
          </a:bodyPr>
          <a:lstStyle/>
          <a:p>
            <a:pPr algn="ctr"/>
            <a:r>
              <a:rPr kumimoji="1" lang="en-US" altLang="zh-CN" sz="1050" b="1" dirty="0">
                <a:solidFill>
                  <a:schemeClr val="tx1">
                    <a:lumMod val="75000"/>
                    <a:lumOff val="25000"/>
                  </a:schemeClr>
                </a:solidFill>
                <a:latin typeface="微软雅黑" panose="020B0503020204020204" charset="-122"/>
                <a:ea typeface="微软雅黑" panose="020B0503020204020204" charset="-122"/>
              </a:rPr>
              <a:t>2</a:t>
            </a:r>
            <a:r>
              <a:rPr kumimoji="1" lang="zh-CN" altLang="en-US" sz="1050" b="1" dirty="0">
                <a:solidFill>
                  <a:schemeClr val="tx1">
                    <a:lumMod val="75000"/>
                    <a:lumOff val="25000"/>
                  </a:schemeClr>
                </a:solidFill>
                <a:latin typeface="微软雅黑" panose="020B0503020204020204" charset="-122"/>
                <a:ea typeface="微软雅黑" panose="020B0503020204020204" charset="-122"/>
              </a:rPr>
              <a:t>年</a:t>
            </a:r>
            <a:r>
              <a:rPr kumimoji="1" lang="en-US" altLang="zh-CN" sz="1050" b="1" dirty="0">
                <a:solidFill>
                  <a:schemeClr val="tx1">
                    <a:lumMod val="75000"/>
                    <a:lumOff val="25000"/>
                  </a:schemeClr>
                </a:solidFill>
                <a:latin typeface="微软雅黑" panose="020B0503020204020204" charset="-122"/>
                <a:ea typeface="微软雅黑" panose="020B0503020204020204" charset="-122"/>
              </a:rPr>
              <a:t>OS</a:t>
            </a:r>
            <a:r>
              <a:rPr kumimoji="1" lang="zh-CN" altLang="en-US" sz="1050" b="1" dirty="0">
                <a:solidFill>
                  <a:schemeClr val="tx1">
                    <a:lumMod val="75000"/>
                    <a:lumOff val="25000"/>
                  </a:schemeClr>
                </a:solidFill>
                <a:latin typeface="微软雅黑" panose="020B0503020204020204" charset="-122"/>
                <a:ea typeface="微软雅黑" panose="020B0503020204020204" charset="-122"/>
              </a:rPr>
              <a:t>率</a:t>
            </a:r>
            <a:endParaRPr kumimoji="1" lang="zh-CN" altLang="en-US" sz="1050" b="1" dirty="0">
              <a:solidFill>
                <a:schemeClr val="tx1">
                  <a:lumMod val="75000"/>
                  <a:lumOff val="25000"/>
                </a:schemeClr>
              </a:solidFill>
              <a:latin typeface="微软雅黑" panose="020B0503020204020204" charset="-122"/>
              <a:ea typeface="微软雅黑" panose="020B0503020204020204" charset="-122"/>
            </a:endParaRPr>
          </a:p>
        </p:txBody>
      </p:sp>
      <p:sp>
        <p:nvSpPr>
          <p:cNvPr id="72" name="文本框 71"/>
          <p:cNvSpPr txBox="1"/>
          <p:nvPr/>
        </p:nvSpPr>
        <p:spPr>
          <a:xfrm>
            <a:off x="2705215" y="1619258"/>
            <a:ext cx="1264766" cy="261610"/>
          </a:xfrm>
          <a:prstGeom prst="rect">
            <a:avLst/>
          </a:prstGeom>
          <a:noFill/>
        </p:spPr>
        <p:txBody>
          <a:bodyPr wrap="square" rtlCol="0">
            <a:spAutoFit/>
          </a:bodyPr>
          <a:lstStyle/>
          <a:p>
            <a:pPr algn="ctr"/>
            <a:r>
              <a:rPr kumimoji="1" lang="en-US" altLang="zh-CN" sz="1050" b="1" dirty="0">
                <a:solidFill>
                  <a:schemeClr val="tx1">
                    <a:lumMod val="75000"/>
                    <a:lumOff val="25000"/>
                  </a:schemeClr>
                </a:solidFill>
                <a:latin typeface="微软雅黑" panose="020B0503020204020204" charset="-122"/>
                <a:ea typeface="微软雅黑" panose="020B0503020204020204" charset="-122"/>
              </a:rPr>
              <a:t>1</a:t>
            </a:r>
            <a:r>
              <a:rPr kumimoji="1" lang="zh-CN" altLang="en-US" sz="1050" b="1" dirty="0">
                <a:solidFill>
                  <a:schemeClr val="tx1">
                    <a:lumMod val="75000"/>
                    <a:lumOff val="25000"/>
                  </a:schemeClr>
                </a:solidFill>
                <a:latin typeface="微软雅黑" panose="020B0503020204020204" charset="-122"/>
                <a:ea typeface="微软雅黑" panose="020B0503020204020204" charset="-122"/>
              </a:rPr>
              <a:t>年</a:t>
            </a:r>
            <a:r>
              <a:rPr kumimoji="1" lang="en-US" altLang="zh-CN" sz="1050" b="1" dirty="0">
                <a:solidFill>
                  <a:schemeClr val="tx1">
                    <a:lumMod val="75000"/>
                    <a:lumOff val="25000"/>
                  </a:schemeClr>
                </a:solidFill>
                <a:latin typeface="微软雅黑" panose="020B0503020204020204" charset="-122"/>
                <a:ea typeface="微软雅黑" panose="020B0503020204020204" charset="-122"/>
              </a:rPr>
              <a:t>OS</a:t>
            </a:r>
            <a:r>
              <a:rPr kumimoji="1" lang="zh-CN" altLang="en-US" sz="1050" b="1" dirty="0">
                <a:solidFill>
                  <a:schemeClr val="tx1">
                    <a:lumMod val="75000"/>
                    <a:lumOff val="25000"/>
                  </a:schemeClr>
                </a:solidFill>
                <a:latin typeface="微软雅黑" panose="020B0503020204020204" charset="-122"/>
                <a:ea typeface="微软雅黑" panose="020B0503020204020204" charset="-122"/>
              </a:rPr>
              <a:t>率</a:t>
            </a:r>
            <a:endParaRPr kumimoji="1" lang="zh-CN" altLang="en-US" sz="1050" b="1" dirty="0">
              <a:solidFill>
                <a:schemeClr val="tx1">
                  <a:lumMod val="75000"/>
                  <a:lumOff val="25000"/>
                </a:schemeClr>
              </a:solidFill>
              <a:latin typeface="微软雅黑" panose="020B0503020204020204" charset="-122"/>
              <a:ea typeface="微软雅黑" panose="020B0503020204020204" charset="-122"/>
            </a:endParaRPr>
          </a:p>
        </p:txBody>
      </p:sp>
      <p:sp>
        <p:nvSpPr>
          <p:cNvPr id="73" name="标题 1"/>
          <p:cNvSpPr txBox="1"/>
          <p:nvPr/>
        </p:nvSpPr>
        <p:spPr>
          <a:xfrm>
            <a:off x="241411" y="763401"/>
            <a:ext cx="11967870" cy="461665"/>
          </a:xfr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r>
              <a:rPr lang="zh-CN" altLang="en-US" sz="1800" b="1" dirty="0">
                <a:solidFill>
                  <a:srgbClr val="1F578A"/>
                </a:solidFill>
                <a:latin typeface="微软雅黑" panose="020B0503020204020204" charset="-122"/>
                <a:ea typeface="微软雅黑" panose="020B0503020204020204" charset="-122"/>
              </a:rPr>
              <a:t>与对照组相比，</a:t>
            </a:r>
            <a:r>
              <a:rPr lang="en-US" altLang="zh-CN" sz="1800" b="1" dirty="0">
                <a:solidFill>
                  <a:srgbClr val="1F578A"/>
                </a:solidFill>
                <a:latin typeface="微软雅黑" panose="020B0503020204020204" charset="-122"/>
                <a:ea typeface="微软雅黑" panose="020B0503020204020204" charset="-122"/>
              </a:rPr>
              <a:t>ITT</a:t>
            </a:r>
            <a:r>
              <a:rPr lang="zh-CN" altLang="en-US" sz="1800" b="1" dirty="0">
                <a:solidFill>
                  <a:srgbClr val="1F578A"/>
                </a:solidFill>
                <a:latin typeface="微软雅黑" panose="020B0503020204020204" charset="-122"/>
                <a:ea typeface="微软雅黑" panose="020B0503020204020204" charset="-122"/>
              </a:rPr>
              <a:t>人群</a:t>
            </a:r>
            <a:r>
              <a:rPr lang="en-US" altLang="zh-CN" sz="1800" b="1" dirty="0">
                <a:solidFill>
                  <a:srgbClr val="1F578A"/>
                </a:solidFill>
                <a:latin typeface="微软雅黑" panose="020B0503020204020204" charset="-122"/>
                <a:ea typeface="微软雅黑" panose="020B0503020204020204" charset="-122"/>
              </a:rPr>
              <a:t>OS</a:t>
            </a:r>
            <a:r>
              <a:rPr lang="zh-CN" altLang="en-US" sz="1800" b="1" dirty="0">
                <a:solidFill>
                  <a:srgbClr val="1F578A"/>
                </a:solidFill>
                <a:latin typeface="微软雅黑" panose="020B0503020204020204" charset="-122"/>
                <a:ea typeface="微软雅黑" panose="020B0503020204020204" charset="-122"/>
              </a:rPr>
              <a:t>显著获益，</a:t>
            </a:r>
            <a:r>
              <a:rPr lang="en-US" altLang="zh-CN" sz="1800" b="1" dirty="0">
                <a:solidFill>
                  <a:srgbClr val="C00000"/>
                </a:solidFill>
                <a:latin typeface="微软雅黑" panose="020B0503020204020204" charset="-122"/>
                <a:ea typeface="微软雅黑" panose="020B0503020204020204" charset="-122"/>
              </a:rPr>
              <a:t>HR</a:t>
            </a:r>
            <a:r>
              <a:rPr lang="zh-CN" altLang="en-US" sz="1800" b="1" dirty="0">
                <a:solidFill>
                  <a:srgbClr val="1F578A"/>
                </a:solidFill>
                <a:latin typeface="微软雅黑" panose="020B0503020204020204" charset="-122"/>
                <a:ea typeface="微软雅黑" panose="020B0503020204020204" charset="-122"/>
              </a:rPr>
              <a:t> </a:t>
            </a:r>
            <a:r>
              <a:rPr lang="en-US" altLang="zh-CN" sz="1800" b="1" dirty="0">
                <a:solidFill>
                  <a:srgbClr val="C00000"/>
                </a:solidFill>
                <a:latin typeface="微软雅黑" panose="020B0503020204020204" charset="-122"/>
                <a:ea typeface="微软雅黑" panose="020B0503020204020204" charset="-122"/>
              </a:rPr>
              <a:t>0.69</a:t>
            </a:r>
            <a:r>
              <a:rPr lang="zh-CN" altLang="en-US" sz="1800" b="1" dirty="0">
                <a:solidFill>
                  <a:srgbClr val="C00000"/>
                </a:solidFill>
                <a:latin typeface="微软雅黑" panose="020B0503020204020204" charset="-122"/>
                <a:ea typeface="微软雅黑" panose="020B0503020204020204" charset="-122"/>
              </a:rPr>
              <a:t> </a:t>
            </a:r>
            <a:r>
              <a:rPr lang="zh-CN" altLang="it-IT" sz="1800" b="1" dirty="0">
                <a:solidFill>
                  <a:srgbClr val="1F578A"/>
                </a:solidFill>
                <a:latin typeface="微软雅黑" panose="020B0503020204020204" charset="-122"/>
                <a:ea typeface="微软雅黑" panose="020B0503020204020204" charset="-122"/>
                <a:sym typeface="Arial" panose="020B0604020202020204" pitchFamily="34" charset="0"/>
              </a:rPr>
              <a:t>死亡</a:t>
            </a:r>
            <a:r>
              <a:rPr lang="zh-CN" altLang="en-US" sz="1800" b="1" dirty="0">
                <a:solidFill>
                  <a:srgbClr val="1F578A"/>
                </a:solidFill>
                <a:latin typeface="微软雅黑" panose="020B0503020204020204" charset="-122"/>
                <a:ea typeface="微软雅黑" panose="020B0503020204020204" charset="-122"/>
                <a:sym typeface="Arial" panose="020B0604020202020204" pitchFamily="34" charset="0"/>
              </a:rPr>
              <a:t>风险降低 </a:t>
            </a:r>
            <a:r>
              <a:rPr lang="en-US" altLang="zh-CN" sz="1800" b="1" dirty="0">
                <a:solidFill>
                  <a:srgbClr val="C00000"/>
                </a:solidFill>
                <a:latin typeface="微软雅黑" panose="020B0503020204020204" charset="-122"/>
                <a:ea typeface="微软雅黑" panose="020B0503020204020204" charset="-122"/>
                <a:sym typeface="Arial" panose="020B0604020202020204" pitchFamily="34" charset="0"/>
              </a:rPr>
              <a:t>31%</a:t>
            </a:r>
            <a:r>
              <a:rPr lang="zh-CN" altLang="en-US" sz="1800" b="1" dirty="0">
                <a:solidFill>
                  <a:srgbClr val="C00000"/>
                </a:solidFill>
                <a:latin typeface="微软雅黑" panose="020B0503020204020204" charset="-122"/>
                <a:ea typeface="微软雅黑" panose="020B0503020204020204" charset="-122"/>
                <a:sym typeface="Arial" panose="020B0604020202020204" pitchFamily="34" charset="0"/>
              </a:rPr>
              <a:t>，</a:t>
            </a:r>
            <a:r>
              <a:rPr lang="en-US" altLang="zh-CN" sz="1800" b="1" dirty="0">
                <a:solidFill>
                  <a:srgbClr val="005696"/>
                </a:solidFill>
                <a:latin typeface="微软雅黑" panose="020B0503020204020204" charset="-122"/>
                <a:ea typeface="微软雅黑" panose="020B0503020204020204" charset="-122"/>
                <a:sym typeface="Arial" panose="020B0604020202020204" pitchFamily="34" charset="0"/>
              </a:rPr>
              <a:t>P</a:t>
            </a:r>
            <a:r>
              <a:rPr lang="zh-CN" altLang="en-US" sz="1800" b="1" dirty="0">
                <a:solidFill>
                  <a:srgbClr val="005696"/>
                </a:solidFill>
                <a:latin typeface="微软雅黑" panose="020B0503020204020204" charset="-122"/>
                <a:ea typeface="微软雅黑" panose="020B0503020204020204" charset="-122"/>
                <a:sym typeface="Arial" panose="020B0604020202020204" pitchFamily="34" charset="0"/>
              </a:rPr>
              <a:t>值</a:t>
            </a:r>
            <a:r>
              <a:rPr lang="zh-CN" altLang="en-US" sz="1800" b="1" dirty="0">
                <a:solidFill>
                  <a:srgbClr val="C00000"/>
                </a:solidFill>
                <a:latin typeface="微软雅黑" panose="020B0503020204020204" charset="-122"/>
                <a:ea typeface="微软雅黑" panose="020B0503020204020204" charset="-122"/>
                <a:sym typeface="Arial" panose="020B0604020202020204" pitchFamily="34" charset="0"/>
              </a:rPr>
              <a:t>具有显著统计学意义</a:t>
            </a:r>
            <a:endParaRPr lang="it-IT" altLang="zh-CN" sz="1800" b="1" dirty="0">
              <a:solidFill>
                <a:srgbClr val="C00000"/>
              </a:solidFill>
              <a:latin typeface="微软雅黑" panose="020B0503020204020204" charset="-122"/>
              <a:ea typeface="微软雅黑" panose="020B0503020204020204" charset="-122"/>
              <a:sym typeface="Arial" panose="020B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5"/>
          <p:cNvGraphicFramePr>
            <a:graphicFrameLocks noGrp="1"/>
          </p:cNvGraphicFramePr>
          <p:nvPr/>
        </p:nvGraphicFramePr>
        <p:xfrm>
          <a:off x="876332" y="1692229"/>
          <a:ext cx="10407252" cy="3793294"/>
        </p:xfrm>
        <a:graphic>
          <a:graphicData uri="http://schemas.openxmlformats.org/drawingml/2006/table">
            <a:tbl>
              <a:tblPr firstRow="1" bandRow="1">
                <a:tableStyleId>{5C22544A-7EE6-4342-B048-85BDC9FD1C3A}</a:tableStyleId>
              </a:tblPr>
              <a:tblGrid>
                <a:gridCol w="3469084"/>
                <a:gridCol w="3469084"/>
                <a:gridCol w="3469084"/>
              </a:tblGrid>
              <a:tr h="389068">
                <a:tc gridSpan="3">
                  <a:txBody>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rPr>
                        <a:t>研究者评估的</a:t>
                      </a:r>
                      <a:r>
                        <a:rPr kumimoji="0" lang="en-US" altLang="zh-CN" sz="1600" b="1"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rPr>
                        <a:t>ITT</a:t>
                      </a:r>
                      <a:r>
                        <a:rPr kumimoji="0" lang="zh-CN" altLang="en-US" sz="1600" b="1"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rPr>
                        <a:t>人群</a:t>
                      </a:r>
                      <a:r>
                        <a:rPr kumimoji="0" lang="en-US" altLang="zh-CN" sz="1600" b="1"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rPr>
                        <a:t>ORR</a:t>
                      </a:r>
                      <a:r>
                        <a:rPr kumimoji="0" lang="zh-CN" altLang="en-US" sz="1600" b="1"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rPr>
                        <a:t>和</a:t>
                      </a:r>
                      <a:r>
                        <a:rPr kumimoji="0" lang="en-US" altLang="zh-CN" sz="1600" b="1"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rPr>
                        <a:t>DOR</a:t>
                      </a:r>
                      <a:r>
                        <a:rPr kumimoji="0" lang="zh-CN" altLang="en-US" sz="1400" b="0"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rPr>
                        <a:t>（</a:t>
                      </a:r>
                      <a:r>
                        <a:rPr kumimoji="0" lang="en-US" altLang="zh-CN" sz="1400" b="0"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rPr>
                        <a:t>RECIST v1.1</a:t>
                      </a:r>
                      <a:r>
                        <a:rPr kumimoji="0" lang="zh-CN" altLang="en-US" sz="1400" b="0"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rPr>
                        <a:t>）</a:t>
                      </a:r>
                      <a:endParaRPr kumimoji="0" lang="en-US" altLang="zh-CN" sz="1600" b="0"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endParaRPr>
                    </a:p>
                  </a:txBody>
                  <a:tcPr anchor="ctr">
                    <a:lnB w="12700" cap="flat" cmpd="sng" algn="ctr">
                      <a:solidFill>
                        <a:schemeClr val="bg1">
                          <a:lumMod val="85000"/>
                        </a:schemeClr>
                      </a:solidFill>
                      <a:prstDash val="sysDash"/>
                      <a:round/>
                      <a:headEnd type="none" w="med" len="med"/>
                      <a:tailEnd type="none" w="med" len="med"/>
                    </a:lnB>
                    <a:solidFill>
                      <a:srgbClr val="022357"/>
                    </a:solidFill>
                  </a:tcPr>
                </a:tc>
                <a:tc hMerge="1">
                  <a:tcPr>
                    <a:solidFill>
                      <a:schemeClr val="accent1">
                        <a:lumMod val="50000"/>
                      </a:schemeClr>
                    </a:solidFill>
                  </a:tcPr>
                </a:tc>
                <a:tc hMerge="1">
                  <a:tcPr>
                    <a:solidFill>
                      <a:schemeClr val="accent1">
                        <a:lumMod val="50000"/>
                      </a:schemeClr>
                    </a:solidFill>
                  </a:tcPr>
                </a:tc>
              </a:tr>
              <a:tr h="389068">
                <a:tc>
                  <a:txBody>
                    <a:bodyPr/>
                    <a:lstStyle/>
                    <a:p>
                      <a:pPr algn="l"/>
                      <a:endParaRPr lang="zh-CN" altLang="en-US" sz="1600" b="1" i="0" dirty="0">
                        <a:solidFill>
                          <a:srgbClr val="022357"/>
                        </a:solidFill>
                        <a:latin typeface="Arial" panose="020B0604020202020204" pitchFamily="34" charset="0"/>
                        <a:cs typeface="Arial" panose="020B0604020202020204" pitchFamily="34" charset="0"/>
                      </a:endParaRPr>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solidFill>
                      <a:schemeClr val="accent5">
                        <a:lumMod val="20000"/>
                        <a:lumOff val="80000"/>
                      </a:schemeClr>
                    </a:solidFill>
                  </a:tcPr>
                </a:tc>
                <a:tc>
                  <a:txBody>
                    <a:bodyPr/>
                    <a:lstStyle/>
                    <a:p>
                      <a:pPr marL="0" algn="ctr" defTabSz="1219200" rtl="0" eaLnBrk="1" latinLnBrk="0" hangingPunct="1"/>
                      <a:r>
                        <a:rPr lang="zh-CN" altLang="en-US" sz="1400" b="1" i="0" kern="1200" dirty="0">
                          <a:solidFill>
                            <a:schemeClr val="tx1">
                              <a:lumMod val="90000"/>
                              <a:lumOff val="10000"/>
                            </a:schemeClr>
                          </a:solidFill>
                          <a:latin typeface="Arial" panose="020B0604020202020204" pitchFamily="34" charset="0"/>
                          <a:ea typeface="+mn-ea"/>
                          <a:cs typeface="Arial" panose="020B0604020202020204" pitchFamily="34" charset="0"/>
                        </a:rPr>
                        <a:t>特瑞普利单抗</a:t>
                      </a:r>
                      <a:r>
                        <a:rPr lang="en-US" altLang="zh-CN" sz="1400" b="1" i="0" kern="1200" dirty="0">
                          <a:solidFill>
                            <a:schemeClr val="tx1">
                              <a:lumMod val="90000"/>
                              <a:lumOff val="10000"/>
                            </a:schemeClr>
                          </a:solidFill>
                          <a:latin typeface="Arial" panose="020B0604020202020204" pitchFamily="34" charset="0"/>
                          <a:ea typeface="+mn-ea"/>
                          <a:cs typeface="Arial" panose="020B0604020202020204" pitchFamily="34" charset="0"/>
                        </a:rPr>
                        <a:t>+</a:t>
                      </a:r>
                      <a:r>
                        <a:rPr lang="zh-CN" altLang="en-US" sz="1400" b="1" i="0" kern="1200" dirty="0">
                          <a:solidFill>
                            <a:schemeClr val="tx1">
                              <a:lumMod val="90000"/>
                              <a:lumOff val="10000"/>
                            </a:schemeClr>
                          </a:solidFill>
                          <a:latin typeface="Arial" panose="020B0604020202020204" pitchFamily="34" charset="0"/>
                          <a:ea typeface="+mn-ea"/>
                          <a:cs typeface="Arial" panose="020B0604020202020204" pitchFamily="34" charset="0"/>
                        </a:rPr>
                        <a:t>化疗</a:t>
                      </a:r>
                      <a:endParaRPr lang="zh-CN" altLang="en-US" sz="1400" b="1" i="0" kern="1200" dirty="0">
                        <a:solidFill>
                          <a:schemeClr val="tx1">
                            <a:lumMod val="90000"/>
                            <a:lumOff val="10000"/>
                          </a:schemeClr>
                        </a:solidFill>
                        <a:latin typeface="Arial" panose="020B0604020202020204" pitchFamily="34" charset="0"/>
                        <a:ea typeface="+mn-ea"/>
                        <a:cs typeface="Arial" panose="020B0604020202020204" pitchFamily="34" charset="0"/>
                      </a:endParaRPr>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solidFill>
                      <a:schemeClr val="accent5">
                        <a:lumMod val="20000"/>
                        <a:lumOff val="80000"/>
                      </a:schemeClr>
                    </a:solidFill>
                  </a:tcPr>
                </a:tc>
                <a:tc>
                  <a:txBody>
                    <a:bodyPr/>
                    <a:lstStyle/>
                    <a:p>
                      <a:pPr marL="0" algn="ctr" defTabSz="1219200" rtl="0" eaLnBrk="1" latinLnBrk="0" hangingPunct="1"/>
                      <a:r>
                        <a:rPr lang="zh-CN" altLang="en-US" sz="1400" b="1" i="0" kern="1200" dirty="0">
                          <a:solidFill>
                            <a:schemeClr val="tx1">
                              <a:lumMod val="90000"/>
                              <a:lumOff val="10000"/>
                            </a:schemeClr>
                          </a:solidFill>
                          <a:latin typeface="Arial" panose="020B0604020202020204" pitchFamily="34" charset="0"/>
                          <a:ea typeface="+mn-ea"/>
                          <a:cs typeface="Arial" panose="020B0604020202020204" pitchFamily="34" charset="0"/>
                        </a:rPr>
                        <a:t>安慰剂</a:t>
                      </a:r>
                      <a:r>
                        <a:rPr lang="en-US" altLang="zh-CN" sz="1400" b="1" i="0" kern="1200" dirty="0">
                          <a:solidFill>
                            <a:schemeClr val="tx1">
                              <a:lumMod val="90000"/>
                              <a:lumOff val="10000"/>
                            </a:schemeClr>
                          </a:solidFill>
                          <a:latin typeface="Arial" panose="020B0604020202020204" pitchFamily="34" charset="0"/>
                          <a:ea typeface="+mn-ea"/>
                          <a:cs typeface="Arial" panose="020B0604020202020204" pitchFamily="34" charset="0"/>
                        </a:rPr>
                        <a:t>+</a:t>
                      </a:r>
                      <a:r>
                        <a:rPr lang="zh-CN" altLang="en-US" sz="1400" b="1" i="0" kern="1200" dirty="0">
                          <a:solidFill>
                            <a:schemeClr val="tx1">
                              <a:lumMod val="90000"/>
                              <a:lumOff val="10000"/>
                            </a:schemeClr>
                          </a:solidFill>
                          <a:latin typeface="Arial" panose="020B0604020202020204" pitchFamily="34" charset="0"/>
                          <a:ea typeface="+mn-ea"/>
                          <a:cs typeface="Arial" panose="020B0604020202020204" pitchFamily="34" charset="0"/>
                        </a:rPr>
                        <a:t>化疗</a:t>
                      </a:r>
                      <a:endParaRPr lang="zh-CN" altLang="en-US" sz="1400" b="1" i="0" kern="1200" dirty="0">
                        <a:solidFill>
                          <a:schemeClr val="tx1">
                            <a:lumMod val="90000"/>
                            <a:lumOff val="10000"/>
                          </a:schemeClr>
                        </a:solidFill>
                        <a:latin typeface="Arial" panose="020B0604020202020204" pitchFamily="34" charset="0"/>
                        <a:ea typeface="+mn-ea"/>
                        <a:cs typeface="Arial" panose="020B0604020202020204" pitchFamily="34" charset="0"/>
                      </a:endParaRPr>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solidFill>
                      <a:schemeClr val="accent5">
                        <a:lumMod val="20000"/>
                        <a:lumOff val="80000"/>
                      </a:schemeClr>
                    </a:solidFill>
                  </a:tcPr>
                </a:tc>
              </a:tr>
              <a:tr h="389068">
                <a:tc>
                  <a:txBody>
                    <a:bodyPr/>
                    <a:lstStyle/>
                    <a:p>
                      <a:pPr algn="l"/>
                      <a:r>
                        <a:rPr lang="en-US" altLang="zh-CN" sz="1600" b="1" i="0" dirty="0">
                          <a:solidFill>
                            <a:srgbClr val="022357"/>
                          </a:solidFill>
                          <a:latin typeface="Arial" panose="020B0604020202020204" pitchFamily="34" charset="0"/>
                          <a:cs typeface="Arial" panose="020B0604020202020204" pitchFamily="34" charset="0"/>
                        </a:rPr>
                        <a:t>ORR</a:t>
                      </a:r>
                      <a:r>
                        <a:rPr lang="zh-CN" altLang="en-US" sz="1600" b="1" i="0" dirty="0">
                          <a:solidFill>
                            <a:srgbClr val="022357"/>
                          </a:solidFill>
                          <a:latin typeface="Arial" panose="020B0604020202020204" pitchFamily="34" charset="0"/>
                          <a:cs typeface="Arial" panose="020B0604020202020204" pitchFamily="34" charset="0"/>
                        </a:rPr>
                        <a:t> </a:t>
                      </a:r>
                      <a:r>
                        <a:rPr lang="en-US" altLang="zh-CN" sz="1600" b="1" i="0" dirty="0">
                          <a:solidFill>
                            <a:srgbClr val="022357"/>
                          </a:solidFill>
                          <a:latin typeface="Arial" panose="020B0604020202020204" pitchFamily="34" charset="0"/>
                          <a:cs typeface="Arial" panose="020B0604020202020204" pitchFamily="34" charset="0"/>
                        </a:rPr>
                        <a:t>(%)(95%CI)</a:t>
                      </a:r>
                      <a:r>
                        <a:rPr lang="en-US" altLang="zh-CN" sz="1600" b="1" i="0" baseline="30000" dirty="0">
                          <a:solidFill>
                            <a:srgbClr val="022357"/>
                          </a:solidFill>
                          <a:latin typeface="Arial" panose="020B0604020202020204" pitchFamily="34" charset="0"/>
                          <a:cs typeface="Arial" panose="020B0604020202020204" pitchFamily="34" charset="0"/>
                        </a:rPr>
                        <a:t>1</a:t>
                      </a:r>
                      <a:endParaRPr lang="zh-CN" altLang="en-US" sz="1600" b="1" i="0" dirty="0">
                        <a:solidFill>
                          <a:srgbClr val="022357"/>
                        </a:solidFill>
                        <a:latin typeface="Arial" panose="020B0604020202020204" pitchFamily="34" charset="0"/>
                        <a:cs typeface="Arial" panose="020B0604020202020204" pitchFamily="34" charset="0"/>
                      </a:endParaRPr>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solidFill>
                      <a:schemeClr val="accent5">
                        <a:lumMod val="20000"/>
                        <a:lumOff val="80000"/>
                        <a:alpha val="41176"/>
                      </a:schemeClr>
                    </a:solidFill>
                  </a:tcPr>
                </a:tc>
                <a:tc>
                  <a:txBody>
                    <a:bodyPr/>
                    <a:lstStyle/>
                    <a:p>
                      <a:pPr marL="0" algn="ctr" defTabSz="1219200" rtl="0" eaLnBrk="1" latinLnBrk="0" hangingPunct="1"/>
                      <a:r>
                        <a:rPr lang="en-US" altLang="zh-CN" sz="1400" b="1" i="0" kern="1200" dirty="0">
                          <a:solidFill>
                            <a:schemeClr val="tx1">
                              <a:lumMod val="90000"/>
                              <a:lumOff val="10000"/>
                            </a:schemeClr>
                          </a:solidFill>
                          <a:latin typeface="Arial" panose="020B0604020202020204" pitchFamily="34" charset="0"/>
                          <a:ea typeface="+mn-ea"/>
                          <a:cs typeface="Arial" panose="020B0604020202020204" pitchFamily="34" charset="0"/>
                        </a:rPr>
                        <a:t>65.7</a:t>
                      </a:r>
                      <a:r>
                        <a:rPr lang="zh-CN" altLang="en-US" sz="1400" b="1" i="0" kern="1200" dirty="0">
                          <a:solidFill>
                            <a:schemeClr val="tx1">
                              <a:lumMod val="90000"/>
                              <a:lumOff val="10000"/>
                            </a:schemeClr>
                          </a:solidFill>
                          <a:latin typeface="Arial" panose="020B0604020202020204" pitchFamily="34" charset="0"/>
                          <a:ea typeface="+mn-ea"/>
                          <a:cs typeface="Arial" panose="020B0604020202020204" pitchFamily="34" charset="0"/>
                        </a:rPr>
                        <a:t> </a:t>
                      </a:r>
                      <a:r>
                        <a:rPr lang="en-US" altLang="zh-CN" sz="1400" b="1" i="0" kern="1200" dirty="0">
                          <a:solidFill>
                            <a:schemeClr val="tx1">
                              <a:lumMod val="90000"/>
                              <a:lumOff val="10000"/>
                            </a:schemeClr>
                          </a:solidFill>
                          <a:latin typeface="Arial" panose="020B0604020202020204" pitchFamily="34" charset="0"/>
                          <a:ea typeface="+mn-ea"/>
                          <a:cs typeface="Arial" panose="020B0604020202020204" pitchFamily="34" charset="0"/>
                        </a:rPr>
                        <a:t>(60.1,71.0)</a:t>
                      </a:r>
                      <a:endParaRPr lang="zh-CN" altLang="en-US" sz="1400" b="1" i="0" kern="1200" dirty="0">
                        <a:solidFill>
                          <a:schemeClr val="tx1">
                            <a:lumMod val="90000"/>
                            <a:lumOff val="10000"/>
                          </a:schemeClr>
                        </a:solidFill>
                        <a:latin typeface="Arial" panose="020B0604020202020204" pitchFamily="34" charset="0"/>
                        <a:ea typeface="+mn-ea"/>
                        <a:cs typeface="Arial" panose="020B0604020202020204" pitchFamily="34" charset="0"/>
                      </a:endParaRPr>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c>
                  <a:txBody>
                    <a:bodyPr/>
                    <a:lstStyle/>
                    <a:p>
                      <a:pPr marL="0" algn="ctr" defTabSz="1219200" rtl="0" eaLnBrk="1" latinLnBrk="0" hangingPunct="1"/>
                      <a:r>
                        <a:rPr lang="en-US" altLang="zh-CN" sz="1400" b="1" i="0" kern="1200" dirty="0">
                          <a:solidFill>
                            <a:schemeClr val="tx1">
                              <a:lumMod val="90000"/>
                              <a:lumOff val="10000"/>
                            </a:schemeClr>
                          </a:solidFill>
                          <a:latin typeface="Arial" panose="020B0604020202020204" pitchFamily="34" charset="0"/>
                          <a:ea typeface="+mn-ea"/>
                          <a:cs typeface="Arial" panose="020B0604020202020204" pitchFamily="34" charset="0"/>
                        </a:rPr>
                        <a:t>46.2</a:t>
                      </a:r>
                      <a:r>
                        <a:rPr lang="zh-CN" altLang="en-US" sz="1400" b="1" i="0" kern="1200" dirty="0">
                          <a:solidFill>
                            <a:schemeClr val="tx1">
                              <a:lumMod val="90000"/>
                              <a:lumOff val="10000"/>
                            </a:schemeClr>
                          </a:solidFill>
                          <a:latin typeface="Arial" panose="020B0604020202020204" pitchFamily="34" charset="0"/>
                          <a:ea typeface="+mn-ea"/>
                          <a:cs typeface="Arial" panose="020B0604020202020204" pitchFamily="34" charset="0"/>
                        </a:rPr>
                        <a:t> </a:t>
                      </a:r>
                      <a:r>
                        <a:rPr lang="en-US" altLang="zh-CN" sz="1400" b="1" i="0" kern="1200" dirty="0">
                          <a:solidFill>
                            <a:schemeClr val="tx1">
                              <a:lumMod val="90000"/>
                              <a:lumOff val="10000"/>
                            </a:schemeClr>
                          </a:solidFill>
                          <a:latin typeface="Arial" panose="020B0604020202020204" pitchFamily="34" charset="0"/>
                          <a:ea typeface="+mn-ea"/>
                          <a:cs typeface="Arial" panose="020B0604020202020204" pitchFamily="34" charset="0"/>
                        </a:rPr>
                        <a:t>(38.2,54.3)</a:t>
                      </a:r>
                      <a:endParaRPr lang="zh-CN" altLang="en-US" sz="1400" b="1" i="0" kern="1200" dirty="0">
                        <a:solidFill>
                          <a:schemeClr val="tx1">
                            <a:lumMod val="90000"/>
                            <a:lumOff val="10000"/>
                          </a:schemeClr>
                        </a:solidFill>
                        <a:latin typeface="Arial" panose="020B0604020202020204" pitchFamily="34" charset="0"/>
                        <a:ea typeface="+mn-ea"/>
                        <a:cs typeface="Arial" panose="020B0604020202020204" pitchFamily="34" charset="0"/>
                      </a:endParaRPr>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r>
              <a:tr h="372837">
                <a:tc>
                  <a:txBody>
                    <a:bodyPr/>
                    <a:lstStyle/>
                    <a:p>
                      <a:pPr marL="609600" lvl="1" algn="l" defTabSz="1219200" rtl="0" eaLnBrk="1" latinLnBrk="0" hangingPunct="1"/>
                      <a:r>
                        <a:rPr lang="en-US" altLang="zh-CN" sz="1400" b="1" i="0" kern="1200" dirty="0">
                          <a:solidFill>
                            <a:schemeClr val="tx1">
                              <a:lumMod val="90000"/>
                              <a:lumOff val="10000"/>
                            </a:schemeClr>
                          </a:solidFill>
                          <a:latin typeface="Arial" panose="020B0604020202020204" pitchFamily="34" charset="0"/>
                          <a:ea typeface="+mn-ea"/>
                          <a:cs typeface="Arial" panose="020B0604020202020204" pitchFamily="34" charset="0"/>
                        </a:rPr>
                        <a:t>CR</a:t>
                      </a:r>
                      <a:endParaRPr lang="zh-CN" altLang="en-US" sz="1400" b="1" i="0" kern="1200" dirty="0">
                        <a:solidFill>
                          <a:schemeClr val="tx1">
                            <a:lumMod val="90000"/>
                            <a:lumOff val="10000"/>
                          </a:schemeClr>
                        </a:solidFill>
                        <a:latin typeface="Arial" panose="020B0604020202020204" pitchFamily="34" charset="0"/>
                        <a:ea typeface="+mn-ea"/>
                        <a:cs typeface="Arial" panose="020B0604020202020204" pitchFamily="34" charset="0"/>
                      </a:endParaRPr>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c>
                  <a:txBody>
                    <a:bodyPr/>
                    <a:lstStyle/>
                    <a:p>
                      <a:pPr marL="0" algn="ctr" defTabSz="1219200" rtl="0" eaLnBrk="1" latinLnBrk="0" hangingPunct="1"/>
                      <a:r>
                        <a:rPr lang="en-US" altLang="zh-CN" sz="1400" b="1" i="0" kern="1200" dirty="0">
                          <a:solidFill>
                            <a:schemeClr val="tx1">
                              <a:lumMod val="90000"/>
                              <a:lumOff val="10000"/>
                            </a:schemeClr>
                          </a:solidFill>
                          <a:latin typeface="Arial" panose="020B0604020202020204" pitchFamily="34" charset="0"/>
                          <a:ea typeface="+mn-ea"/>
                          <a:cs typeface="Arial" panose="020B0604020202020204" pitchFamily="34" charset="0"/>
                        </a:rPr>
                        <a:t>0</a:t>
                      </a:r>
                      <a:endParaRPr lang="zh-CN" altLang="en-US" sz="1400" b="1" i="0" kern="1200" dirty="0">
                        <a:solidFill>
                          <a:schemeClr val="tx1">
                            <a:lumMod val="90000"/>
                            <a:lumOff val="10000"/>
                          </a:schemeClr>
                        </a:solidFill>
                        <a:latin typeface="Arial" panose="020B0604020202020204" pitchFamily="34" charset="0"/>
                        <a:ea typeface="+mn-ea"/>
                        <a:cs typeface="Arial" panose="020B0604020202020204" pitchFamily="34" charset="0"/>
                      </a:endParaRPr>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c>
                  <a:txBody>
                    <a:bodyPr/>
                    <a:lstStyle/>
                    <a:p>
                      <a:pPr marL="0" algn="ctr" defTabSz="1219200" rtl="0" eaLnBrk="1" latinLnBrk="0" hangingPunct="1"/>
                      <a:r>
                        <a:rPr lang="en-US" altLang="zh-CN" sz="1400" b="1" i="0" kern="1200" dirty="0">
                          <a:solidFill>
                            <a:schemeClr val="tx1">
                              <a:lumMod val="90000"/>
                              <a:lumOff val="10000"/>
                            </a:schemeClr>
                          </a:solidFill>
                          <a:latin typeface="Arial" panose="020B0604020202020204" pitchFamily="34" charset="0"/>
                          <a:ea typeface="+mn-ea"/>
                          <a:cs typeface="Arial" panose="020B0604020202020204" pitchFamily="34" charset="0"/>
                        </a:rPr>
                        <a:t>0</a:t>
                      </a:r>
                      <a:endParaRPr lang="zh-CN" altLang="en-US" sz="1400" b="1" i="0" kern="1200" dirty="0">
                        <a:solidFill>
                          <a:schemeClr val="tx1">
                            <a:lumMod val="90000"/>
                            <a:lumOff val="10000"/>
                          </a:schemeClr>
                        </a:solidFill>
                        <a:latin typeface="Arial" panose="020B0604020202020204" pitchFamily="34" charset="0"/>
                        <a:ea typeface="+mn-ea"/>
                        <a:cs typeface="Arial" panose="020B0604020202020204" pitchFamily="34" charset="0"/>
                      </a:endParaRPr>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r>
              <a:tr h="372837">
                <a:tc>
                  <a:txBody>
                    <a:bodyPr/>
                    <a:lstStyle/>
                    <a:p>
                      <a:pPr marL="609600" lvl="1" algn="l" defTabSz="1219200" rtl="0" eaLnBrk="1" latinLnBrk="0" hangingPunct="1"/>
                      <a:r>
                        <a:rPr lang="en-US" altLang="zh-CN" sz="1400" b="1" i="0" kern="1200" dirty="0">
                          <a:solidFill>
                            <a:schemeClr val="tx1">
                              <a:lumMod val="90000"/>
                              <a:lumOff val="10000"/>
                            </a:schemeClr>
                          </a:solidFill>
                          <a:latin typeface="Arial" panose="020B0604020202020204" pitchFamily="34" charset="0"/>
                          <a:ea typeface="+mn-ea"/>
                          <a:cs typeface="Arial" panose="020B0604020202020204" pitchFamily="34" charset="0"/>
                        </a:rPr>
                        <a:t>PR</a:t>
                      </a:r>
                      <a:endParaRPr lang="zh-CN" altLang="en-US" sz="1400" b="1" i="0" kern="1200" dirty="0">
                        <a:solidFill>
                          <a:schemeClr val="tx1">
                            <a:lumMod val="90000"/>
                            <a:lumOff val="10000"/>
                          </a:schemeClr>
                        </a:solidFill>
                        <a:latin typeface="Arial" panose="020B0604020202020204" pitchFamily="34" charset="0"/>
                        <a:ea typeface="+mn-ea"/>
                        <a:cs typeface="Arial" panose="020B0604020202020204" pitchFamily="34" charset="0"/>
                      </a:endParaRPr>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c>
                  <a:txBody>
                    <a:bodyPr/>
                    <a:lstStyle/>
                    <a:p>
                      <a:pPr marL="0" algn="ctr" defTabSz="1219200" rtl="0" eaLnBrk="1" latinLnBrk="0" hangingPunct="1"/>
                      <a:r>
                        <a:rPr lang="en-US" altLang="zh-CN" sz="1400" b="1" i="0" kern="1200" dirty="0">
                          <a:solidFill>
                            <a:schemeClr val="tx1">
                              <a:lumMod val="90000"/>
                              <a:lumOff val="10000"/>
                            </a:schemeClr>
                          </a:solidFill>
                          <a:latin typeface="Arial" panose="020B0604020202020204" pitchFamily="34" charset="0"/>
                          <a:ea typeface="+mn-ea"/>
                          <a:cs typeface="Arial" panose="020B0604020202020204" pitchFamily="34" charset="0"/>
                        </a:rPr>
                        <a:t>65.7</a:t>
                      </a:r>
                      <a:endParaRPr lang="zh-CN" altLang="en-US" sz="1400" b="1" i="0" kern="1200" dirty="0">
                        <a:solidFill>
                          <a:schemeClr val="tx1">
                            <a:lumMod val="90000"/>
                            <a:lumOff val="10000"/>
                          </a:schemeClr>
                        </a:solidFill>
                        <a:latin typeface="Arial" panose="020B0604020202020204" pitchFamily="34" charset="0"/>
                        <a:ea typeface="+mn-ea"/>
                        <a:cs typeface="Arial" panose="020B0604020202020204" pitchFamily="34" charset="0"/>
                      </a:endParaRPr>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c>
                  <a:txBody>
                    <a:bodyPr/>
                    <a:lstStyle/>
                    <a:p>
                      <a:pPr marL="0" algn="ctr" defTabSz="1219200" rtl="0" eaLnBrk="1" latinLnBrk="0" hangingPunct="1"/>
                      <a:r>
                        <a:rPr lang="en-US" altLang="zh-CN" sz="1400" b="1" i="0" kern="1200" dirty="0">
                          <a:solidFill>
                            <a:schemeClr val="tx1">
                              <a:lumMod val="90000"/>
                              <a:lumOff val="10000"/>
                            </a:schemeClr>
                          </a:solidFill>
                          <a:latin typeface="Arial" panose="020B0604020202020204" pitchFamily="34" charset="0"/>
                          <a:ea typeface="+mn-ea"/>
                          <a:cs typeface="Arial" panose="020B0604020202020204" pitchFamily="34" charset="0"/>
                        </a:rPr>
                        <a:t>46.2</a:t>
                      </a:r>
                      <a:endParaRPr lang="zh-CN" altLang="en-US" sz="1400" b="1" i="0" kern="1200" dirty="0">
                        <a:solidFill>
                          <a:schemeClr val="tx1">
                            <a:lumMod val="90000"/>
                            <a:lumOff val="10000"/>
                          </a:schemeClr>
                        </a:solidFill>
                        <a:latin typeface="Arial" panose="020B0604020202020204" pitchFamily="34" charset="0"/>
                        <a:ea typeface="+mn-ea"/>
                        <a:cs typeface="Arial" panose="020B0604020202020204" pitchFamily="34" charset="0"/>
                      </a:endParaRPr>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r>
              <a:tr h="372837">
                <a:tc>
                  <a:txBody>
                    <a:bodyPr/>
                    <a:lstStyle/>
                    <a:p>
                      <a:pPr marL="609600" lvl="1" algn="l" defTabSz="1219200" rtl="0" eaLnBrk="1" latinLnBrk="0" hangingPunct="1"/>
                      <a:r>
                        <a:rPr lang="zh-CN" altLang="en-US" sz="1400" b="1" i="0" kern="1200" dirty="0">
                          <a:solidFill>
                            <a:schemeClr val="tx1">
                              <a:lumMod val="90000"/>
                              <a:lumOff val="10000"/>
                            </a:schemeClr>
                          </a:solidFill>
                          <a:latin typeface="Arial" panose="020B0604020202020204" pitchFamily="34" charset="0"/>
                          <a:ea typeface="+mn-ea"/>
                          <a:cs typeface="Arial" panose="020B0604020202020204" pitchFamily="34" charset="0"/>
                        </a:rPr>
                        <a:t>组间差异 </a:t>
                      </a:r>
                      <a:r>
                        <a:rPr lang="en-US" altLang="zh-CN" sz="1400" b="1" i="0" dirty="0">
                          <a:solidFill>
                            <a:schemeClr val="tx1">
                              <a:lumMod val="90000"/>
                              <a:lumOff val="10000"/>
                            </a:schemeClr>
                          </a:solidFill>
                          <a:latin typeface="Arial" panose="020B0604020202020204" pitchFamily="34" charset="0"/>
                          <a:cs typeface="Arial" panose="020B0604020202020204" pitchFamily="34" charset="0"/>
                        </a:rPr>
                        <a:t>(%)(95%CI)</a:t>
                      </a:r>
                      <a:r>
                        <a:rPr lang="en-US" altLang="zh-CN" sz="1400" b="1" i="0" baseline="30000" dirty="0">
                          <a:solidFill>
                            <a:schemeClr val="tx1">
                              <a:lumMod val="90000"/>
                              <a:lumOff val="10000"/>
                            </a:schemeClr>
                          </a:solidFill>
                          <a:latin typeface="Arial" panose="020B0604020202020204" pitchFamily="34" charset="0"/>
                          <a:cs typeface="Arial" panose="020B0604020202020204" pitchFamily="34" charset="0"/>
                        </a:rPr>
                        <a:t>2</a:t>
                      </a:r>
                      <a:endParaRPr lang="zh-CN" altLang="en-US" sz="1400" b="1" i="0" kern="1200" dirty="0">
                        <a:solidFill>
                          <a:schemeClr val="tx1">
                            <a:lumMod val="90000"/>
                            <a:lumOff val="10000"/>
                          </a:schemeClr>
                        </a:solidFill>
                        <a:latin typeface="Arial" panose="020B0604020202020204" pitchFamily="34" charset="0"/>
                        <a:ea typeface="+mn-ea"/>
                        <a:cs typeface="Arial" panose="020B0604020202020204" pitchFamily="34" charset="0"/>
                      </a:endParaRPr>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c gridSpan="2">
                  <a:txBody>
                    <a:bodyPr/>
                    <a:lstStyle/>
                    <a:p>
                      <a:pPr marL="0" algn="ctr" defTabSz="1219200" rtl="0" eaLnBrk="1" latinLnBrk="0" hangingPunct="1"/>
                      <a:r>
                        <a:rPr lang="en-US" altLang="zh-CN" sz="1400" b="1" i="0" kern="1200" dirty="0">
                          <a:solidFill>
                            <a:schemeClr val="tx1">
                              <a:lumMod val="90000"/>
                              <a:lumOff val="10000"/>
                            </a:schemeClr>
                          </a:solidFill>
                          <a:latin typeface="Arial" panose="020B0604020202020204" pitchFamily="34" charset="0"/>
                          <a:ea typeface="+mn-ea"/>
                          <a:cs typeface="Arial" panose="020B0604020202020204" pitchFamily="34" charset="0"/>
                        </a:rPr>
                        <a:t>19.5</a:t>
                      </a:r>
                      <a:r>
                        <a:rPr lang="zh-CN" altLang="en-US" sz="1400" b="1" i="0" kern="1200" dirty="0">
                          <a:solidFill>
                            <a:schemeClr val="tx1">
                              <a:lumMod val="90000"/>
                              <a:lumOff val="10000"/>
                            </a:schemeClr>
                          </a:solidFill>
                          <a:latin typeface="Arial" panose="020B0604020202020204" pitchFamily="34" charset="0"/>
                          <a:ea typeface="+mn-ea"/>
                          <a:cs typeface="Arial" panose="020B0604020202020204" pitchFamily="34" charset="0"/>
                        </a:rPr>
                        <a:t> </a:t>
                      </a:r>
                      <a:r>
                        <a:rPr lang="en-US" altLang="zh-CN" sz="1400" b="1" i="0" kern="1200" dirty="0">
                          <a:solidFill>
                            <a:schemeClr val="tx1">
                              <a:lumMod val="90000"/>
                              <a:lumOff val="10000"/>
                            </a:schemeClr>
                          </a:solidFill>
                          <a:latin typeface="Arial" panose="020B0604020202020204" pitchFamily="34" charset="0"/>
                          <a:ea typeface="+mn-ea"/>
                          <a:cs typeface="Arial" panose="020B0604020202020204" pitchFamily="34" charset="0"/>
                        </a:rPr>
                        <a:t>(10.1,28.8)</a:t>
                      </a:r>
                      <a:endParaRPr lang="zh-CN" altLang="en-US" sz="1400" b="1" i="0" kern="1200" dirty="0">
                        <a:solidFill>
                          <a:schemeClr val="tx1">
                            <a:lumMod val="90000"/>
                            <a:lumOff val="10000"/>
                          </a:schemeClr>
                        </a:solidFill>
                        <a:latin typeface="Arial" panose="020B0604020202020204" pitchFamily="34" charset="0"/>
                        <a:ea typeface="+mn-ea"/>
                        <a:cs typeface="Arial" panose="020B0604020202020204" pitchFamily="34" charset="0"/>
                      </a:endParaRPr>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c hMerge="1">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r>
              <a:tr h="372837">
                <a:tc>
                  <a:txBody>
                    <a:bodyPr/>
                    <a:lstStyle/>
                    <a:p>
                      <a:pPr marL="609600" lvl="1" algn="l" defTabSz="1219200" rtl="0" eaLnBrk="1" latinLnBrk="0" hangingPunct="1"/>
                      <a:r>
                        <a:rPr lang="en-US" altLang="zh-CN" sz="1400" b="1" i="0" kern="1200" dirty="0">
                          <a:solidFill>
                            <a:schemeClr val="tx1">
                              <a:lumMod val="90000"/>
                              <a:lumOff val="10000"/>
                            </a:schemeClr>
                          </a:solidFill>
                          <a:latin typeface="Arial" panose="020B0604020202020204" pitchFamily="34" charset="0"/>
                          <a:ea typeface="+mn-ea"/>
                          <a:cs typeface="Arial" panose="020B0604020202020204" pitchFamily="34" charset="0"/>
                        </a:rPr>
                        <a:t>P</a:t>
                      </a:r>
                      <a:r>
                        <a:rPr lang="zh-CN" altLang="en-US" sz="1400" b="1" i="0" kern="1200" dirty="0">
                          <a:solidFill>
                            <a:schemeClr val="tx1">
                              <a:lumMod val="90000"/>
                              <a:lumOff val="10000"/>
                            </a:schemeClr>
                          </a:solidFill>
                          <a:latin typeface="Arial" panose="020B0604020202020204" pitchFamily="34" charset="0"/>
                          <a:ea typeface="+mn-ea"/>
                          <a:cs typeface="Arial" panose="020B0604020202020204" pitchFamily="34" charset="0"/>
                        </a:rPr>
                        <a:t>值</a:t>
                      </a:r>
                      <a:r>
                        <a:rPr lang="en-US" altLang="zh-CN" sz="1400" b="1" i="0" kern="1200" baseline="30000" dirty="0">
                          <a:solidFill>
                            <a:schemeClr val="tx1">
                              <a:lumMod val="90000"/>
                              <a:lumOff val="10000"/>
                            </a:schemeClr>
                          </a:solidFill>
                          <a:latin typeface="Arial" panose="020B0604020202020204" pitchFamily="34" charset="0"/>
                          <a:ea typeface="+mn-ea"/>
                          <a:cs typeface="Arial" panose="020B0604020202020204" pitchFamily="34" charset="0"/>
                        </a:rPr>
                        <a:t>3</a:t>
                      </a:r>
                      <a:endParaRPr lang="zh-CN" altLang="en-US" sz="1400" b="1" i="0" kern="1200" dirty="0">
                        <a:solidFill>
                          <a:schemeClr val="tx1">
                            <a:lumMod val="90000"/>
                            <a:lumOff val="10000"/>
                          </a:schemeClr>
                        </a:solidFill>
                        <a:latin typeface="Arial" panose="020B0604020202020204" pitchFamily="34" charset="0"/>
                        <a:ea typeface="+mn-ea"/>
                        <a:cs typeface="Arial" panose="020B0604020202020204" pitchFamily="34" charset="0"/>
                      </a:endParaRPr>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c gridSpan="2">
                  <a:txBody>
                    <a:bodyPr/>
                    <a:lstStyle/>
                    <a:p>
                      <a:pPr marL="0" algn="ctr" defTabSz="1219200" rtl="0" eaLnBrk="1" latinLnBrk="0" hangingPunct="1"/>
                      <a:r>
                        <a:rPr lang="zh-CN" altLang="en-US" sz="1600" b="1" i="0" kern="1200" dirty="0">
                          <a:solidFill>
                            <a:srgbClr val="C00000"/>
                          </a:solidFill>
                          <a:latin typeface="Arial" panose="020B0604020202020204" pitchFamily="34" charset="0"/>
                          <a:ea typeface="+mn-ea"/>
                          <a:cs typeface="Arial" panose="020B0604020202020204" pitchFamily="34" charset="0"/>
                        </a:rPr>
                        <a:t>＜</a:t>
                      </a:r>
                      <a:r>
                        <a:rPr lang="en-US" altLang="zh-CN" sz="1600" b="1" i="0" kern="1200" dirty="0">
                          <a:solidFill>
                            <a:srgbClr val="C00000"/>
                          </a:solidFill>
                          <a:latin typeface="Arial" panose="020B0604020202020204" pitchFamily="34" charset="0"/>
                          <a:ea typeface="+mn-ea"/>
                          <a:cs typeface="Arial" panose="020B0604020202020204" pitchFamily="34" charset="0"/>
                        </a:rPr>
                        <a:t>0.0001</a:t>
                      </a:r>
                      <a:endParaRPr lang="zh-CN" altLang="en-US" sz="1600" b="1" i="0" kern="1200" dirty="0">
                        <a:solidFill>
                          <a:srgbClr val="C00000"/>
                        </a:solidFill>
                        <a:latin typeface="Arial" panose="020B0604020202020204" pitchFamily="34" charset="0"/>
                        <a:ea typeface="+mn-ea"/>
                        <a:cs typeface="Arial" panose="020B0604020202020204" pitchFamily="34" charset="0"/>
                      </a:endParaRPr>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c hMerge="1">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r>
              <a:tr h="389068">
                <a:tc>
                  <a:txBody>
                    <a:bodyPr/>
                    <a:lstStyle/>
                    <a:p>
                      <a:pPr marL="0" algn="l" defTabSz="1219200" rtl="0" eaLnBrk="1" latinLnBrk="0" hangingPunct="1"/>
                      <a:r>
                        <a:rPr lang="zh-CN" altLang="en-US" sz="1600" b="1" i="0" kern="1200" dirty="0">
                          <a:solidFill>
                            <a:srgbClr val="022357"/>
                          </a:solidFill>
                          <a:latin typeface="Arial" panose="020B0604020202020204" pitchFamily="34" charset="0"/>
                          <a:ea typeface="+mn-ea"/>
                          <a:cs typeface="Arial" panose="020B0604020202020204" pitchFamily="34" charset="0"/>
                        </a:rPr>
                        <a:t>中位 </a:t>
                      </a:r>
                      <a:r>
                        <a:rPr lang="en-US" altLang="zh-CN" sz="1600" b="1" i="0" kern="1200" dirty="0" err="1">
                          <a:solidFill>
                            <a:srgbClr val="022357"/>
                          </a:solidFill>
                          <a:latin typeface="Arial" panose="020B0604020202020204" pitchFamily="34" charset="0"/>
                          <a:ea typeface="+mn-ea"/>
                          <a:cs typeface="Arial" panose="020B0604020202020204" pitchFamily="34" charset="0"/>
                        </a:rPr>
                        <a:t>DoR</a:t>
                      </a:r>
                      <a:r>
                        <a:rPr lang="zh-CN" altLang="en-US" sz="1600" b="1" i="0" kern="1200" dirty="0">
                          <a:solidFill>
                            <a:srgbClr val="022357"/>
                          </a:solidFill>
                          <a:latin typeface="Arial" panose="020B0604020202020204" pitchFamily="34" charset="0"/>
                          <a:ea typeface="+mn-ea"/>
                          <a:cs typeface="Arial" panose="020B0604020202020204" pitchFamily="34" charset="0"/>
                        </a:rPr>
                        <a:t> </a:t>
                      </a:r>
                      <a:r>
                        <a:rPr lang="en-US" altLang="zh-CN" sz="1600" b="1" i="0" kern="1200" dirty="0">
                          <a:solidFill>
                            <a:srgbClr val="022357"/>
                          </a:solidFill>
                          <a:latin typeface="Arial" panose="020B0604020202020204" pitchFamily="34" charset="0"/>
                          <a:ea typeface="+mn-ea"/>
                          <a:cs typeface="Arial" panose="020B0604020202020204" pitchFamily="34" charset="0"/>
                        </a:rPr>
                        <a:t>(</a:t>
                      </a:r>
                      <a:r>
                        <a:rPr lang="en-US" altLang="zh-CN" sz="1600" b="1" i="0" dirty="0">
                          <a:solidFill>
                            <a:srgbClr val="022357"/>
                          </a:solidFill>
                          <a:latin typeface="Arial" panose="020B0604020202020204" pitchFamily="34" charset="0"/>
                          <a:cs typeface="Arial" panose="020B0604020202020204" pitchFamily="34" charset="0"/>
                        </a:rPr>
                        <a:t>95%CI</a:t>
                      </a:r>
                      <a:r>
                        <a:rPr lang="en-US" altLang="zh-CN" sz="1600" b="1" i="0" kern="1200" dirty="0">
                          <a:solidFill>
                            <a:srgbClr val="022357"/>
                          </a:solidFill>
                          <a:latin typeface="Arial" panose="020B0604020202020204" pitchFamily="34" charset="0"/>
                          <a:ea typeface="+mn-ea"/>
                          <a:cs typeface="Arial" panose="020B0604020202020204" pitchFamily="34" charset="0"/>
                        </a:rPr>
                        <a:t>),</a:t>
                      </a:r>
                      <a:r>
                        <a:rPr lang="zh-CN" altLang="en-US" sz="1600" b="1" i="0" kern="1200" dirty="0">
                          <a:solidFill>
                            <a:srgbClr val="022357"/>
                          </a:solidFill>
                          <a:latin typeface="Arial" panose="020B0604020202020204" pitchFamily="34" charset="0"/>
                          <a:ea typeface="+mn-ea"/>
                          <a:cs typeface="Arial" panose="020B0604020202020204" pitchFamily="34" charset="0"/>
                        </a:rPr>
                        <a:t>月</a:t>
                      </a:r>
                      <a:endParaRPr lang="zh-CN" altLang="en-US" sz="1600" b="1" i="0" kern="1200" dirty="0">
                        <a:solidFill>
                          <a:srgbClr val="022357"/>
                        </a:solidFill>
                        <a:latin typeface="Arial" panose="020B0604020202020204" pitchFamily="34" charset="0"/>
                        <a:ea typeface="+mn-ea"/>
                        <a:cs typeface="Arial" panose="020B0604020202020204" pitchFamily="34" charset="0"/>
                      </a:endParaRPr>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solidFill>
                      <a:schemeClr val="accent5">
                        <a:lumMod val="20000"/>
                        <a:lumOff val="80000"/>
                        <a:alpha val="41176"/>
                      </a:schemeClr>
                    </a:solidFill>
                  </a:tcPr>
                </a:tc>
                <a:tc>
                  <a:txBody>
                    <a:bodyPr/>
                    <a:lstStyle/>
                    <a:p>
                      <a:pPr marL="0" algn="ctr" defTabSz="1219200" rtl="0" eaLnBrk="1" latinLnBrk="0" hangingPunct="1"/>
                      <a:r>
                        <a:rPr lang="en-US" altLang="zh-CN" sz="1600" b="1" i="0" kern="1200" dirty="0">
                          <a:solidFill>
                            <a:schemeClr val="tx1">
                              <a:lumMod val="90000"/>
                              <a:lumOff val="10000"/>
                            </a:schemeClr>
                          </a:solidFill>
                          <a:latin typeface="Arial" panose="020B0604020202020204" pitchFamily="34" charset="0"/>
                          <a:ea typeface="+mn-ea"/>
                          <a:cs typeface="Arial" panose="020B0604020202020204" pitchFamily="34" charset="0"/>
                        </a:rPr>
                        <a:t>8.4</a:t>
                      </a:r>
                      <a:r>
                        <a:rPr lang="zh-CN" altLang="en-US" sz="1400" b="1" i="0" kern="1200" dirty="0">
                          <a:solidFill>
                            <a:schemeClr val="tx1">
                              <a:lumMod val="90000"/>
                              <a:lumOff val="10000"/>
                            </a:schemeClr>
                          </a:solidFill>
                          <a:latin typeface="Arial" panose="020B0604020202020204" pitchFamily="34" charset="0"/>
                          <a:ea typeface="+mn-ea"/>
                          <a:cs typeface="Arial" panose="020B0604020202020204" pitchFamily="34" charset="0"/>
                        </a:rPr>
                        <a:t> </a:t>
                      </a:r>
                      <a:r>
                        <a:rPr lang="en-US" altLang="zh-CN" sz="1400" b="1" i="0" kern="1200" dirty="0">
                          <a:solidFill>
                            <a:schemeClr val="tx1">
                              <a:lumMod val="90000"/>
                              <a:lumOff val="10000"/>
                            </a:schemeClr>
                          </a:solidFill>
                          <a:latin typeface="Arial" panose="020B0604020202020204" pitchFamily="34" charset="0"/>
                          <a:ea typeface="+mn-ea"/>
                          <a:cs typeface="Arial" panose="020B0604020202020204" pitchFamily="34" charset="0"/>
                        </a:rPr>
                        <a:t>(6.9,12.9)</a:t>
                      </a:r>
                      <a:endParaRPr lang="zh-CN" altLang="en-US" sz="1400" b="1" i="0" kern="1200" dirty="0">
                        <a:solidFill>
                          <a:schemeClr val="tx1">
                            <a:lumMod val="90000"/>
                            <a:lumOff val="10000"/>
                          </a:schemeClr>
                        </a:solidFill>
                        <a:latin typeface="Arial" panose="020B0604020202020204" pitchFamily="34" charset="0"/>
                        <a:ea typeface="+mn-ea"/>
                        <a:cs typeface="Arial" panose="020B0604020202020204" pitchFamily="34" charset="0"/>
                      </a:endParaRPr>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c>
                  <a:txBody>
                    <a:bodyPr/>
                    <a:lstStyle/>
                    <a:p>
                      <a:pPr marL="0" algn="ctr" defTabSz="1219200" rtl="0" eaLnBrk="1" latinLnBrk="0" hangingPunct="1"/>
                      <a:r>
                        <a:rPr lang="en-US" altLang="zh-CN" sz="1600" b="1" i="0" kern="1200" dirty="0">
                          <a:solidFill>
                            <a:schemeClr val="tx1">
                              <a:lumMod val="90000"/>
                              <a:lumOff val="10000"/>
                            </a:schemeClr>
                          </a:solidFill>
                          <a:latin typeface="Arial" panose="020B0604020202020204" pitchFamily="34" charset="0"/>
                          <a:ea typeface="+mn-ea"/>
                          <a:cs typeface="Arial" panose="020B0604020202020204" pitchFamily="34" charset="0"/>
                        </a:rPr>
                        <a:t>4.2</a:t>
                      </a:r>
                      <a:r>
                        <a:rPr lang="zh-CN" altLang="en-US" sz="1400" b="1" i="0" kern="1200" dirty="0">
                          <a:solidFill>
                            <a:schemeClr val="tx1">
                              <a:lumMod val="90000"/>
                              <a:lumOff val="10000"/>
                            </a:schemeClr>
                          </a:solidFill>
                          <a:latin typeface="Arial" panose="020B0604020202020204" pitchFamily="34" charset="0"/>
                          <a:ea typeface="+mn-ea"/>
                          <a:cs typeface="Arial" panose="020B0604020202020204" pitchFamily="34" charset="0"/>
                        </a:rPr>
                        <a:t> </a:t>
                      </a:r>
                      <a:r>
                        <a:rPr lang="en-US" altLang="zh-CN" sz="1400" b="1" i="0" kern="1200" dirty="0">
                          <a:solidFill>
                            <a:schemeClr val="tx1">
                              <a:lumMod val="90000"/>
                              <a:lumOff val="10000"/>
                            </a:schemeClr>
                          </a:solidFill>
                          <a:latin typeface="Arial" panose="020B0604020202020204" pitchFamily="34" charset="0"/>
                          <a:ea typeface="+mn-ea"/>
                          <a:cs typeface="Arial" panose="020B0604020202020204" pitchFamily="34" charset="0"/>
                        </a:rPr>
                        <a:t>(4.0,5.6)</a:t>
                      </a:r>
                      <a:endParaRPr lang="zh-CN" altLang="en-US" sz="1400" b="1" i="0" kern="1200" dirty="0">
                        <a:solidFill>
                          <a:schemeClr val="tx1">
                            <a:lumMod val="90000"/>
                            <a:lumOff val="10000"/>
                          </a:schemeClr>
                        </a:solidFill>
                        <a:latin typeface="Arial" panose="020B0604020202020204" pitchFamily="34" charset="0"/>
                        <a:ea typeface="+mn-ea"/>
                        <a:cs typeface="Arial" panose="020B0604020202020204" pitchFamily="34" charset="0"/>
                      </a:endParaRPr>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r>
              <a:tr h="372837">
                <a:tc>
                  <a:txBody>
                    <a:bodyPr/>
                    <a:lstStyle/>
                    <a:p>
                      <a:pPr marL="609600" lvl="1" algn="l" defTabSz="1219200" rtl="0" eaLnBrk="1" latinLnBrk="0" hangingPunct="1"/>
                      <a:r>
                        <a:rPr lang="en-US" altLang="zh-CN" sz="1400" b="1" i="0" kern="1200" dirty="0">
                          <a:solidFill>
                            <a:schemeClr val="tx1">
                              <a:lumMod val="90000"/>
                              <a:lumOff val="10000"/>
                            </a:schemeClr>
                          </a:solidFill>
                          <a:latin typeface="Arial" panose="020B0604020202020204" pitchFamily="34" charset="0"/>
                          <a:ea typeface="+mn-ea"/>
                          <a:cs typeface="Arial" panose="020B0604020202020204" pitchFamily="34" charset="0"/>
                        </a:rPr>
                        <a:t>HR</a:t>
                      </a:r>
                      <a:r>
                        <a:rPr lang="zh-CN" altLang="en-US" sz="1400" b="1" i="0" kern="1200" dirty="0">
                          <a:solidFill>
                            <a:schemeClr val="tx1">
                              <a:lumMod val="90000"/>
                              <a:lumOff val="10000"/>
                            </a:schemeClr>
                          </a:solidFill>
                          <a:latin typeface="Arial" panose="020B0604020202020204" pitchFamily="34" charset="0"/>
                          <a:ea typeface="+mn-ea"/>
                          <a:cs typeface="Arial" panose="020B0604020202020204" pitchFamily="34" charset="0"/>
                        </a:rPr>
                        <a:t>值</a:t>
                      </a:r>
                      <a:endParaRPr lang="zh-CN" altLang="en-US" sz="1400" b="1" i="0" kern="1200" dirty="0">
                        <a:solidFill>
                          <a:schemeClr val="tx1">
                            <a:lumMod val="90000"/>
                            <a:lumOff val="10000"/>
                          </a:schemeClr>
                        </a:solidFill>
                        <a:latin typeface="Arial" panose="020B0604020202020204" pitchFamily="34" charset="0"/>
                        <a:ea typeface="+mn-ea"/>
                        <a:cs typeface="Arial" panose="020B0604020202020204" pitchFamily="34" charset="0"/>
                      </a:endParaRPr>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c gridSpan="2">
                  <a:txBody>
                    <a:bodyPr/>
                    <a:lstStyle/>
                    <a:p>
                      <a:pPr marL="0" algn="ctr" defTabSz="1219200" rtl="0" eaLnBrk="1" latinLnBrk="0" hangingPunct="1"/>
                      <a:r>
                        <a:rPr lang="en-US" altLang="zh-CN" sz="1400" b="1" i="0" kern="1200" dirty="0">
                          <a:solidFill>
                            <a:schemeClr val="tx1">
                              <a:lumMod val="90000"/>
                              <a:lumOff val="10000"/>
                            </a:schemeClr>
                          </a:solidFill>
                          <a:latin typeface="Arial" panose="020B0604020202020204" pitchFamily="34" charset="0"/>
                          <a:ea typeface="+mn-ea"/>
                          <a:cs typeface="Arial" panose="020B0604020202020204" pitchFamily="34" charset="0"/>
                        </a:rPr>
                        <a:t>0.38</a:t>
                      </a:r>
                      <a:r>
                        <a:rPr lang="zh-CN" altLang="en-US" sz="1400" b="1" i="0" kern="1200" dirty="0">
                          <a:solidFill>
                            <a:schemeClr val="tx1">
                              <a:lumMod val="90000"/>
                              <a:lumOff val="10000"/>
                            </a:schemeClr>
                          </a:solidFill>
                          <a:latin typeface="Arial" panose="020B0604020202020204" pitchFamily="34" charset="0"/>
                          <a:ea typeface="+mn-ea"/>
                          <a:cs typeface="Arial" panose="020B0604020202020204" pitchFamily="34" charset="0"/>
                        </a:rPr>
                        <a:t> </a:t>
                      </a:r>
                      <a:r>
                        <a:rPr lang="en-US" altLang="zh-CN" sz="1400" b="1" i="0" kern="1200" dirty="0">
                          <a:solidFill>
                            <a:schemeClr val="tx1">
                              <a:lumMod val="90000"/>
                              <a:lumOff val="10000"/>
                            </a:schemeClr>
                          </a:solidFill>
                          <a:latin typeface="Arial" panose="020B0604020202020204" pitchFamily="34" charset="0"/>
                          <a:ea typeface="+mn-ea"/>
                          <a:cs typeface="Arial" panose="020B0604020202020204" pitchFamily="34" charset="0"/>
                        </a:rPr>
                        <a:t>(0.28,0.53)</a:t>
                      </a:r>
                      <a:endParaRPr lang="zh-CN" altLang="en-US" sz="1400" b="1" i="0" kern="1200" dirty="0">
                        <a:solidFill>
                          <a:schemeClr val="tx1">
                            <a:lumMod val="90000"/>
                            <a:lumOff val="10000"/>
                          </a:schemeClr>
                        </a:solidFill>
                        <a:latin typeface="Arial" panose="020B0604020202020204" pitchFamily="34" charset="0"/>
                        <a:ea typeface="+mn-ea"/>
                        <a:cs typeface="Arial" panose="020B0604020202020204" pitchFamily="34" charset="0"/>
                      </a:endParaRPr>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c hMerge="1">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r>
              <a:tr h="372837">
                <a:tc>
                  <a:txBody>
                    <a:bodyPr/>
                    <a:lstStyle/>
                    <a:p>
                      <a:pPr marL="609600" lvl="1" algn="l" defTabSz="1219200" rtl="0" eaLnBrk="1" latinLnBrk="0" hangingPunct="1"/>
                      <a:r>
                        <a:rPr lang="en-US" altLang="zh-CN" sz="1400" b="1" i="0" kern="1200" dirty="0">
                          <a:solidFill>
                            <a:schemeClr val="tx1">
                              <a:lumMod val="90000"/>
                              <a:lumOff val="10000"/>
                            </a:schemeClr>
                          </a:solidFill>
                          <a:latin typeface="Arial" panose="020B0604020202020204" pitchFamily="34" charset="0"/>
                          <a:ea typeface="+mn-ea"/>
                          <a:cs typeface="Arial" panose="020B0604020202020204" pitchFamily="34" charset="0"/>
                        </a:rPr>
                        <a:t>P</a:t>
                      </a:r>
                      <a:r>
                        <a:rPr lang="zh-CN" altLang="en-US" sz="1400" b="1" i="0" kern="1200" dirty="0">
                          <a:solidFill>
                            <a:schemeClr val="tx1">
                              <a:lumMod val="90000"/>
                              <a:lumOff val="10000"/>
                            </a:schemeClr>
                          </a:solidFill>
                          <a:latin typeface="Arial" panose="020B0604020202020204" pitchFamily="34" charset="0"/>
                          <a:ea typeface="+mn-ea"/>
                          <a:cs typeface="Arial" panose="020B0604020202020204" pitchFamily="34" charset="0"/>
                        </a:rPr>
                        <a:t>值</a:t>
                      </a:r>
                      <a:endParaRPr lang="zh-CN" altLang="en-US" sz="1400" b="1" i="0" kern="1200" dirty="0">
                        <a:solidFill>
                          <a:schemeClr val="tx1">
                            <a:lumMod val="90000"/>
                            <a:lumOff val="10000"/>
                          </a:schemeClr>
                        </a:solidFill>
                        <a:latin typeface="Arial" panose="020B0604020202020204" pitchFamily="34" charset="0"/>
                        <a:ea typeface="+mn-ea"/>
                        <a:cs typeface="Arial" panose="020B0604020202020204" pitchFamily="34" charset="0"/>
                      </a:endParaRPr>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c gridSpan="2">
                  <a:txBody>
                    <a:bodyPr/>
                    <a:lstStyle/>
                    <a:p>
                      <a:pPr marL="0" marR="0" lvl="0" indent="0" algn="ctr" defTabSz="1219200" rtl="0" eaLnBrk="1" fontAlgn="auto" latinLnBrk="0" hangingPunct="1">
                        <a:lnSpc>
                          <a:spcPct val="100000"/>
                        </a:lnSpc>
                        <a:spcBef>
                          <a:spcPts val="0"/>
                        </a:spcBef>
                        <a:spcAft>
                          <a:spcPts val="0"/>
                        </a:spcAft>
                        <a:buClrTx/>
                        <a:buSzTx/>
                        <a:buFontTx/>
                        <a:buNone/>
                        <a:defRPr/>
                      </a:pPr>
                      <a:r>
                        <a:rPr lang="zh-CN" altLang="en-US" sz="1600" b="1" i="0" kern="1200" dirty="0">
                          <a:solidFill>
                            <a:srgbClr val="C00000"/>
                          </a:solidFill>
                          <a:latin typeface="Arial" panose="020B0604020202020204" pitchFamily="34" charset="0"/>
                          <a:ea typeface="+mn-ea"/>
                          <a:cs typeface="Arial" panose="020B0604020202020204" pitchFamily="34" charset="0"/>
                        </a:rPr>
                        <a:t>＜</a:t>
                      </a:r>
                      <a:r>
                        <a:rPr lang="en-US" altLang="zh-CN" sz="1600" b="1" i="0" kern="1200" dirty="0">
                          <a:solidFill>
                            <a:srgbClr val="C00000"/>
                          </a:solidFill>
                          <a:latin typeface="Arial" panose="020B0604020202020204" pitchFamily="34" charset="0"/>
                          <a:ea typeface="+mn-ea"/>
                          <a:cs typeface="Arial" panose="020B0604020202020204" pitchFamily="34" charset="0"/>
                        </a:rPr>
                        <a:t>0.0001</a:t>
                      </a:r>
                      <a:endParaRPr lang="zh-CN" altLang="en-US" sz="1600" b="1" i="0" kern="1200" dirty="0">
                        <a:solidFill>
                          <a:srgbClr val="C00000"/>
                        </a:solidFill>
                        <a:latin typeface="Arial" panose="020B0604020202020204" pitchFamily="34" charset="0"/>
                        <a:ea typeface="+mn-ea"/>
                        <a:cs typeface="Arial" panose="020B0604020202020204" pitchFamily="34" charset="0"/>
                      </a:endParaRPr>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c hMerge="1">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r>
            </a:tbl>
          </a:graphicData>
        </a:graphic>
      </p:graphicFrame>
      <p:sp>
        <p:nvSpPr>
          <p:cNvPr id="3" name="文本框 2"/>
          <p:cNvSpPr txBox="1"/>
          <p:nvPr/>
        </p:nvSpPr>
        <p:spPr>
          <a:xfrm>
            <a:off x="241411" y="205005"/>
            <a:ext cx="11796761" cy="461665"/>
          </a:xfrm>
          <a:prstGeom prst="rect">
            <a:avLst/>
          </a:prstGeom>
          <a:noFill/>
        </p:spPr>
        <p:txBody>
          <a:bodyPr wrap="square" rtlCol="0">
            <a:spAutoFit/>
          </a:bodyPr>
          <a:lstStyle/>
          <a:p>
            <a:r>
              <a:rPr lang="en-US" altLang="zh-CN" sz="2400" b="1" dirty="0">
                <a:solidFill>
                  <a:schemeClr val="tx1">
                    <a:lumMod val="75000"/>
                    <a:lumOff val="25000"/>
                  </a:schemeClr>
                </a:solidFill>
                <a:latin typeface="+mn-ea"/>
                <a:sym typeface="Arial" panose="020B0604020202020204" pitchFamily="34" charset="0"/>
              </a:rPr>
              <a:t>CHOICE-01</a:t>
            </a:r>
            <a:r>
              <a:rPr lang="zh-CN" altLang="en-US" sz="2400" b="1" dirty="0">
                <a:solidFill>
                  <a:schemeClr val="tx1">
                    <a:lumMod val="75000"/>
                    <a:lumOff val="25000"/>
                  </a:schemeClr>
                </a:solidFill>
                <a:latin typeface="+mn-ea"/>
                <a:sym typeface="Arial" panose="020B0604020202020204" pitchFamily="34" charset="0"/>
              </a:rPr>
              <a:t>研究</a:t>
            </a:r>
            <a:r>
              <a:rPr lang="en-US" altLang="zh-CN" sz="2400" b="1" dirty="0">
                <a:solidFill>
                  <a:schemeClr val="tx1">
                    <a:lumMod val="75000"/>
                    <a:lumOff val="25000"/>
                  </a:schemeClr>
                </a:solidFill>
                <a:latin typeface="+mn-ea"/>
                <a:sym typeface="Arial" panose="020B0604020202020204" pitchFamily="34" charset="0"/>
              </a:rPr>
              <a:t>-</a:t>
            </a:r>
            <a:r>
              <a:rPr lang="en-US" altLang="zh-CN" sz="2400" b="1" dirty="0">
                <a:solidFill>
                  <a:srgbClr val="1F578A"/>
                </a:solidFill>
                <a:latin typeface="微软雅黑" panose="020B0503020204020204" charset="-122"/>
                <a:ea typeface="微软雅黑" panose="020B0503020204020204" charset="-122"/>
              </a:rPr>
              <a:t>ORR</a:t>
            </a:r>
            <a:r>
              <a:rPr lang="zh-CN" altLang="en-US" sz="2400" b="1" dirty="0">
                <a:solidFill>
                  <a:srgbClr val="1F578A"/>
                </a:solidFill>
                <a:latin typeface="微软雅黑" panose="020B0503020204020204" charset="-122"/>
                <a:ea typeface="微软雅黑" panose="020B0503020204020204" charset="-122"/>
              </a:rPr>
              <a:t> </a:t>
            </a:r>
            <a:r>
              <a:rPr lang="en-US" altLang="zh-CN" sz="2400" b="1" dirty="0">
                <a:solidFill>
                  <a:srgbClr val="1F578A"/>
                </a:solidFill>
                <a:latin typeface="微软雅黑" panose="020B0503020204020204" charset="-122"/>
                <a:ea typeface="微软雅黑" panose="020B0503020204020204" charset="-122"/>
              </a:rPr>
              <a:t>&amp;</a:t>
            </a:r>
            <a:r>
              <a:rPr lang="zh-CN" altLang="en-US" sz="2400" b="1" dirty="0">
                <a:solidFill>
                  <a:srgbClr val="1F578A"/>
                </a:solidFill>
                <a:latin typeface="微软雅黑" panose="020B0503020204020204" charset="-122"/>
                <a:ea typeface="微软雅黑" panose="020B0503020204020204" charset="-122"/>
              </a:rPr>
              <a:t> </a:t>
            </a:r>
            <a:r>
              <a:rPr lang="en-US" altLang="zh-CN" sz="2400" b="1" dirty="0">
                <a:solidFill>
                  <a:srgbClr val="1F578A"/>
                </a:solidFill>
                <a:latin typeface="微软雅黑" panose="020B0503020204020204" charset="-122"/>
                <a:ea typeface="微软雅黑" panose="020B0503020204020204" charset="-122"/>
              </a:rPr>
              <a:t>DOR</a:t>
            </a:r>
            <a:endParaRPr lang="zh-CN" altLang="en-US" sz="2400" b="1" dirty="0">
              <a:solidFill>
                <a:srgbClr val="1F578A"/>
              </a:solidFill>
              <a:latin typeface="微软雅黑" panose="020B0503020204020204" charset="-122"/>
              <a:ea typeface="微软雅黑" panose="020B0503020204020204" charset="-122"/>
            </a:endParaRPr>
          </a:p>
        </p:txBody>
      </p:sp>
      <p:sp>
        <p:nvSpPr>
          <p:cNvPr id="7" name="文本框 6"/>
          <p:cNvSpPr txBox="1"/>
          <p:nvPr/>
        </p:nvSpPr>
        <p:spPr>
          <a:xfrm>
            <a:off x="473034" y="5783391"/>
            <a:ext cx="10678614" cy="507831"/>
          </a:xfrm>
          <a:prstGeom prst="rect">
            <a:avLst/>
          </a:prstGeom>
          <a:noFill/>
        </p:spPr>
        <p:txBody>
          <a:bodyPr wrap="square" rtlCol="0">
            <a:spAutoFit/>
          </a:bodyPr>
          <a:lstStyle/>
          <a:p>
            <a:r>
              <a:rPr kumimoji="1" lang="en-US" altLang="zh-CN" sz="900" baseline="30000" dirty="0">
                <a:solidFill>
                  <a:schemeClr val="tx1">
                    <a:lumMod val="75000"/>
                    <a:lumOff val="25000"/>
                  </a:schemeClr>
                </a:solidFill>
              </a:rPr>
              <a:t>1</a:t>
            </a:r>
            <a:r>
              <a:rPr kumimoji="1" lang="zh-CN" altLang="en-US" sz="900" dirty="0">
                <a:solidFill>
                  <a:schemeClr val="tx1">
                    <a:lumMod val="75000"/>
                    <a:lumOff val="25000"/>
                  </a:schemeClr>
                </a:solidFill>
              </a:rPr>
              <a:t>使用精确的</a:t>
            </a:r>
            <a:r>
              <a:rPr kumimoji="1" lang="en-US" altLang="zh-CN" sz="900" dirty="0">
                <a:solidFill>
                  <a:schemeClr val="tx1">
                    <a:lumMod val="75000"/>
                    <a:lumOff val="25000"/>
                  </a:schemeClr>
                </a:solidFill>
              </a:rPr>
              <a:t>Clopper-Pearson</a:t>
            </a:r>
            <a:r>
              <a:rPr kumimoji="1" lang="zh-CN" altLang="en-US" sz="900" dirty="0">
                <a:solidFill>
                  <a:schemeClr val="tx1">
                    <a:lumMod val="75000"/>
                    <a:lumOff val="25000"/>
                  </a:schemeClr>
                </a:solidFill>
              </a:rPr>
              <a:t>方法计算的</a:t>
            </a:r>
            <a:r>
              <a:rPr kumimoji="1" lang="en-US" altLang="zh-CN" sz="900" dirty="0">
                <a:solidFill>
                  <a:schemeClr val="tx1">
                    <a:lumMod val="75000"/>
                    <a:lumOff val="25000"/>
                  </a:schemeClr>
                </a:solidFill>
              </a:rPr>
              <a:t>95%</a:t>
            </a:r>
            <a:r>
              <a:rPr kumimoji="1" lang="zh-CN" altLang="en-US" sz="900" dirty="0">
                <a:solidFill>
                  <a:schemeClr val="tx1">
                    <a:lumMod val="75000"/>
                    <a:lumOff val="25000"/>
                  </a:schemeClr>
                </a:solidFill>
              </a:rPr>
              <a:t>置信区间</a:t>
            </a:r>
            <a:r>
              <a:rPr kumimoji="1" lang="en-US" altLang="zh-CN" sz="900" dirty="0">
                <a:solidFill>
                  <a:schemeClr val="tx1">
                    <a:lumMod val="75000"/>
                    <a:lumOff val="25000"/>
                  </a:schemeClr>
                </a:solidFill>
              </a:rPr>
              <a:t>.</a:t>
            </a:r>
            <a:endParaRPr kumimoji="1" lang="en-US" altLang="zh-CN" sz="900" dirty="0">
              <a:solidFill>
                <a:schemeClr val="tx1">
                  <a:lumMod val="75000"/>
                  <a:lumOff val="25000"/>
                </a:schemeClr>
              </a:solidFill>
            </a:endParaRPr>
          </a:p>
          <a:p>
            <a:r>
              <a:rPr kumimoji="1" lang="en-US" altLang="zh-CN" sz="900" baseline="30000" dirty="0">
                <a:solidFill>
                  <a:schemeClr val="tx1">
                    <a:lumMod val="75000"/>
                    <a:lumOff val="25000"/>
                  </a:schemeClr>
                </a:solidFill>
              </a:rPr>
              <a:t>2</a:t>
            </a:r>
            <a:r>
              <a:rPr kumimoji="1" lang="zh-CN" altLang="en-US" sz="900" dirty="0">
                <a:solidFill>
                  <a:schemeClr val="tx1">
                    <a:lumMod val="75000"/>
                    <a:lumOff val="25000"/>
                  </a:schemeClr>
                </a:solidFill>
              </a:rPr>
              <a:t>使用</a:t>
            </a:r>
            <a:r>
              <a:rPr kumimoji="1" lang="en-US" altLang="zh-CN" sz="900" dirty="0">
                <a:solidFill>
                  <a:schemeClr val="tx1">
                    <a:lumMod val="75000"/>
                    <a:lumOff val="25000"/>
                  </a:schemeClr>
                </a:solidFill>
              </a:rPr>
              <a:t>Mantel-Haenszel</a:t>
            </a:r>
            <a:r>
              <a:rPr kumimoji="1" lang="zh-CN" altLang="en-US" sz="900" dirty="0">
                <a:solidFill>
                  <a:schemeClr val="tx1">
                    <a:lumMod val="75000"/>
                    <a:lumOff val="25000"/>
                  </a:schemeClr>
                </a:solidFill>
              </a:rPr>
              <a:t>方法计算的</a:t>
            </a:r>
            <a:r>
              <a:rPr kumimoji="1" lang="en-US" altLang="zh-CN" sz="900" dirty="0">
                <a:solidFill>
                  <a:schemeClr val="tx1">
                    <a:lumMod val="75000"/>
                    <a:lumOff val="25000"/>
                  </a:schemeClr>
                </a:solidFill>
              </a:rPr>
              <a:t>95%</a:t>
            </a:r>
            <a:r>
              <a:rPr kumimoji="1" lang="zh-CN" altLang="en-US" sz="900" dirty="0">
                <a:solidFill>
                  <a:schemeClr val="tx1">
                    <a:lumMod val="75000"/>
                    <a:lumOff val="25000"/>
                  </a:schemeClr>
                </a:solidFill>
              </a:rPr>
              <a:t>置信区间</a:t>
            </a:r>
            <a:r>
              <a:rPr kumimoji="1" lang="en-US" altLang="zh-CN" sz="900" dirty="0">
                <a:solidFill>
                  <a:schemeClr val="tx1">
                    <a:lumMod val="75000"/>
                    <a:lumOff val="25000"/>
                  </a:schemeClr>
                </a:solidFill>
              </a:rPr>
              <a:t>.</a:t>
            </a:r>
            <a:endParaRPr kumimoji="1" lang="en-US" altLang="zh-CN" sz="900" dirty="0">
              <a:solidFill>
                <a:schemeClr val="tx1">
                  <a:lumMod val="75000"/>
                  <a:lumOff val="25000"/>
                </a:schemeClr>
              </a:solidFill>
            </a:endParaRPr>
          </a:p>
          <a:p>
            <a:r>
              <a:rPr kumimoji="1" lang="en-US" altLang="zh-CN" sz="900" baseline="30000" dirty="0">
                <a:solidFill>
                  <a:schemeClr val="tx1">
                    <a:lumMod val="75000"/>
                    <a:lumOff val="25000"/>
                  </a:schemeClr>
                </a:solidFill>
              </a:rPr>
              <a:t>3</a:t>
            </a:r>
            <a:r>
              <a:rPr kumimoji="1" lang="zh-CN" altLang="en-US" sz="900" dirty="0">
                <a:solidFill>
                  <a:schemeClr val="tx1">
                    <a:lumMod val="75000"/>
                    <a:lumOff val="25000"/>
                  </a:schemeClr>
                </a:solidFill>
              </a:rPr>
              <a:t>使用</a:t>
            </a:r>
            <a:r>
              <a:rPr kumimoji="1" lang="en-GB" altLang="zh-CN" sz="900" dirty="0">
                <a:solidFill>
                  <a:schemeClr val="tx1">
                    <a:lumMod val="75000"/>
                    <a:lumOff val="25000"/>
                  </a:schemeClr>
                </a:solidFill>
              </a:rPr>
              <a:t>Cochran-Mantel-Haenszel</a:t>
            </a:r>
            <a:r>
              <a:rPr kumimoji="1" lang="zh-CN" altLang="en-US" sz="900" dirty="0">
                <a:solidFill>
                  <a:schemeClr val="tx1">
                    <a:lumMod val="75000"/>
                    <a:lumOff val="25000"/>
                  </a:schemeClr>
                </a:solidFill>
              </a:rPr>
              <a:t>方法和随机分层因素：</a:t>
            </a:r>
            <a:r>
              <a:rPr kumimoji="1" lang="en-GB" altLang="zh-CN" sz="900" dirty="0">
                <a:solidFill>
                  <a:schemeClr val="tx1">
                    <a:lumMod val="75000"/>
                    <a:lumOff val="25000"/>
                  </a:schemeClr>
                </a:solidFill>
              </a:rPr>
              <a:t>PD-L1</a:t>
            </a:r>
            <a:r>
              <a:rPr kumimoji="1" lang="zh-CN" altLang="en-US" sz="900" dirty="0">
                <a:solidFill>
                  <a:schemeClr val="tx1">
                    <a:lumMod val="75000"/>
                    <a:lumOff val="25000"/>
                  </a:schemeClr>
                </a:solidFill>
              </a:rPr>
              <a:t>状态、吸烟状态和组织病理学</a:t>
            </a:r>
            <a:r>
              <a:rPr kumimoji="1" lang="en-US" altLang="zh-CN" sz="900" dirty="0">
                <a:solidFill>
                  <a:schemeClr val="tx1">
                    <a:lumMod val="75000"/>
                    <a:lumOff val="25000"/>
                  </a:schemeClr>
                </a:solidFill>
              </a:rPr>
              <a:t>.</a:t>
            </a:r>
            <a:endParaRPr kumimoji="1" lang="zh-CN" altLang="en-US" sz="900" dirty="0">
              <a:solidFill>
                <a:schemeClr val="tx1">
                  <a:lumMod val="75000"/>
                  <a:lumOff val="25000"/>
                </a:schemeClr>
              </a:solidFill>
            </a:endParaRPr>
          </a:p>
        </p:txBody>
      </p:sp>
      <p:sp>
        <p:nvSpPr>
          <p:cNvPr id="8" name="矩形 7"/>
          <p:cNvSpPr/>
          <p:nvPr/>
        </p:nvSpPr>
        <p:spPr>
          <a:xfrm>
            <a:off x="9713924" y="5648569"/>
            <a:ext cx="1569660" cy="215444"/>
          </a:xfrm>
          <a:prstGeom prst="rect">
            <a:avLst/>
          </a:prstGeom>
        </p:spPr>
        <p:txBody>
          <a:bodyPr wrap="none">
            <a:spAutoFit/>
          </a:bodyPr>
          <a:lstStyle/>
          <a:p>
            <a:r>
              <a:rPr lang="zh-CN" altLang="en-US" sz="8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数据截止日期</a:t>
            </a:r>
            <a:r>
              <a:rPr lang="en-US" altLang="zh-CN" sz="8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2021</a:t>
            </a:r>
            <a:r>
              <a:rPr lang="zh-CN" altLang="en-US" sz="8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年</a:t>
            </a:r>
            <a:r>
              <a:rPr lang="en-US" altLang="zh-CN" sz="8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10</a:t>
            </a:r>
            <a:r>
              <a:rPr lang="zh-CN" altLang="en-US" sz="8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月</a:t>
            </a:r>
            <a:r>
              <a:rPr lang="en-US" altLang="zh-CN" sz="8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31</a:t>
            </a:r>
            <a:r>
              <a:rPr lang="zh-CN" altLang="en-US" sz="8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日</a:t>
            </a:r>
            <a:endParaRPr lang="en-US" altLang="zh-CN" sz="8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9" name="标题 1"/>
          <p:cNvSpPr txBox="1"/>
          <p:nvPr/>
        </p:nvSpPr>
        <p:spPr>
          <a:xfrm>
            <a:off x="241411" y="763401"/>
            <a:ext cx="11967870" cy="461665"/>
          </a:xfr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r>
              <a:rPr lang="zh-CN" altLang="en-US" sz="1800" b="1" dirty="0">
                <a:solidFill>
                  <a:srgbClr val="005696"/>
                </a:solidFill>
                <a:latin typeface="Arial" panose="020B0604020202020204" pitchFamily="34" charset="0"/>
                <a:ea typeface="微软雅黑" panose="020B0503020204020204" charset="-122"/>
              </a:rPr>
              <a:t>与对照组相比，特瑞普利单抗联合化疗一线治疗 </a:t>
            </a:r>
            <a:r>
              <a:rPr lang="en-US" altLang="zh-CN" sz="1800" b="1" dirty="0">
                <a:solidFill>
                  <a:srgbClr val="C00000"/>
                </a:solidFill>
                <a:latin typeface="Arial" panose="020B0604020202020204" pitchFamily="34" charset="0"/>
                <a:ea typeface="微软雅黑" panose="020B0503020204020204" charset="-122"/>
              </a:rPr>
              <a:t>ORR</a:t>
            </a:r>
            <a:r>
              <a:rPr lang="zh-CN" altLang="en-US" sz="1800" b="1" dirty="0">
                <a:solidFill>
                  <a:srgbClr val="C00000"/>
                </a:solidFill>
                <a:latin typeface="Arial" panose="020B0604020202020204" pitchFamily="34" charset="0"/>
                <a:ea typeface="微软雅黑" panose="020B0503020204020204" charset="-122"/>
              </a:rPr>
              <a:t>提升近</a:t>
            </a:r>
            <a:r>
              <a:rPr lang="en-US" altLang="zh-CN" sz="1800" b="1" dirty="0">
                <a:solidFill>
                  <a:srgbClr val="C00000"/>
                </a:solidFill>
                <a:latin typeface="Arial" panose="020B0604020202020204" pitchFamily="34" charset="0"/>
                <a:ea typeface="微软雅黑" panose="020B0503020204020204" charset="-122"/>
              </a:rPr>
              <a:t>20%</a:t>
            </a:r>
            <a:r>
              <a:rPr lang="zh-CN" altLang="en-US" sz="1800" b="1" dirty="0">
                <a:solidFill>
                  <a:srgbClr val="C00000"/>
                </a:solidFill>
                <a:latin typeface="Arial" panose="020B0604020202020204" pitchFamily="34" charset="0"/>
                <a:ea typeface="微软雅黑" panose="020B0503020204020204" charset="-122"/>
              </a:rPr>
              <a:t>，</a:t>
            </a:r>
            <a:r>
              <a:rPr lang="en-US" altLang="zh-CN" sz="1800" b="1" dirty="0">
                <a:solidFill>
                  <a:srgbClr val="C00000"/>
                </a:solidFill>
                <a:latin typeface="Arial" panose="020B0604020202020204" pitchFamily="34" charset="0"/>
                <a:ea typeface="微软雅黑" panose="020B0503020204020204" charset="-122"/>
              </a:rPr>
              <a:t>DOR</a:t>
            </a:r>
            <a:r>
              <a:rPr lang="zh-CN" altLang="en-US" sz="1800" b="1" dirty="0">
                <a:solidFill>
                  <a:srgbClr val="C00000"/>
                </a:solidFill>
                <a:latin typeface="Arial" panose="020B0604020202020204" pitchFamily="34" charset="0"/>
                <a:ea typeface="微软雅黑" panose="020B0503020204020204" charset="-122"/>
              </a:rPr>
              <a:t>延长</a:t>
            </a:r>
            <a:r>
              <a:rPr lang="en-US" altLang="zh-CN" sz="1800" b="1" dirty="0">
                <a:solidFill>
                  <a:srgbClr val="C00000"/>
                </a:solidFill>
                <a:latin typeface="Arial" panose="020B0604020202020204" pitchFamily="34" charset="0"/>
                <a:ea typeface="微软雅黑" panose="020B0503020204020204" charset="-122"/>
              </a:rPr>
              <a:t>2</a:t>
            </a:r>
            <a:r>
              <a:rPr lang="zh-CN" altLang="en-US" sz="1800" b="1" dirty="0">
                <a:solidFill>
                  <a:srgbClr val="C00000"/>
                </a:solidFill>
                <a:latin typeface="Arial" panose="020B0604020202020204" pitchFamily="34" charset="0"/>
                <a:ea typeface="微软雅黑" panose="020B0503020204020204" charset="-122"/>
              </a:rPr>
              <a:t>倍，且均具有显著统计学差异</a:t>
            </a:r>
            <a:endParaRPr lang="en-US" altLang="zh-CN" sz="1800" b="1" dirty="0">
              <a:solidFill>
                <a:srgbClr val="C00000"/>
              </a:solidFill>
              <a:latin typeface="Arial" panose="020B0604020202020204" pitchFamily="34" charset="0"/>
              <a:ea typeface="微软雅黑" panose="020B0503020204020204" charset="-122"/>
              <a:sym typeface="Arial" panose="020B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3"/>
          <p:cNvGraphicFramePr>
            <a:graphicFrameLocks noGrp="1"/>
          </p:cNvGraphicFramePr>
          <p:nvPr/>
        </p:nvGraphicFramePr>
        <p:xfrm>
          <a:off x="847105" y="1663320"/>
          <a:ext cx="10497789" cy="3500880"/>
        </p:xfrm>
        <a:graphic>
          <a:graphicData uri="http://schemas.openxmlformats.org/drawingml/2006/table">
            <a:tbl>
              <a:tblPr firstRow="1" bandRow="1">
                <a:tableStyleId>{5C22544A-7EE6-4342-B048-85BDC9FD1C3A}</a:tableStyleId>
              </a:tblPr>
              <a:tblGrid>
                <a:gridCol w="3499263"/>
                <a:gridCol w="3499263"/>
                <a:gridCol w="3499263"/>
              </a:tblGrid>
              <a:tr h="467803">
                <a:tc>
                  <a:txBody>
                    <a:bodyPr/>
                    <a:lstStyle/>
                    <a:p>
                      <a:pPr algn="ctr"/>
                      <a:r>
                        <a:rPr lang="zh-CN" altLang="en-US" sz="1400" dirty="0"/>
                        <a:t>不良事件类型</a:t>
                      </a:r>
                      <a:endParaRPr lang="zh-CN" altLang="en-US" sz="1400" dirty="0"/>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tcPr>
                </a:tc>
                <a:tc>
                  <a:txBody>
                    <a:bodyPr/>
                    <a:lstStyle/>
                    <a:p>
                      <a:pPr algn="ctr"/>
                      <a:r>
                        <a:rPr lang="zh-CN" altLang="en-US" sz="1400" dirty="0"/>
                        <a:t>特瑞普利单抗</a:t>
                      </a:r>
                      <a:r>
                        <a:rPr lang="en-US" altLang="zh-CN" sz="1400" dirty="0"/>
                        <a:t>+</a:t>
                      </a:r>
                      <a:r>
                        <a:rPr lang="zh-CN" altLang="en-US" sz="1400" dirty="0"/>
                        <a:t>化疗</a:t>
                      </a:r>
                      <a:endParaRPr lang="en-US" altLang="zh-CN" sz="1400" dirty="0"/>
                    </a:p>
                    <a:p>
                      <a:pPr algn="ctr"/>
                      <a:r>
                        <a:rPr lang="en-US" altLang="zh-CN" sz="1200" b="0" dirty="0"/>
                        <a:t>N=308(%)</a:t>
                      </a:r>
                      <a:endParaRPr lang="zh-CN" altLang="en-US" sz="1200" b="0" dirty="0"/>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tcPr>
                </a:tc>
                <a:tc>
                  <a:txBody>
                    <a:bodyPr/>
                    <a:lstStyle/>
                    <a:p>
                      <a:pPr algn="ctr"/>
                      <a:r>
                        <a:rPr lang="zh-CN" altLang="en-US" sz="1400" dirty="0"/>
                        <a:t>安慰剂</a:t>
                      </a:r>
                      <a:r>
                        <a:rPr lang="en-US" altLang="zh-CN" sz="1400" dirty="0"/>
                        <a:t>+</a:t>
                      </a:r>
                      <a:r>
                        <a:rPr lang="zh-CN" altLang="en-US" sz="1400" dirty="0"/>
                        <a:t>化疗</a:t>
                      </a:r>
                      <a:endParaRPr lang="en-US" altLang="zh-CN" sz="1400" dirty="0"/>
                    </a:p>
                    <a:p>
                      <a:pPr algn="ctr"/>
                      <a:r>
                        <a:rPr lang="en-US" altLang="zh-CN" sz="1200" b="0" dirty="0"/>
                        <a:t>N=156(%)</a:t>
                      </a:r>
                      <a:endParaRPr lang="zh-CN" altLang="en-US" sz="1200" b="0" dirty="0"/>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tcPr>
                </a:tc>
              </a:tr>
              <a:tr h="334800">
                <a:tc>
                  <a:txBody>
                    <a:bodyPr/>
                    <a:lstStyle/>
                    <a:p>
                      <a:pPr algn="l"/>
                      <a:r>
                        <a:rPr lang="zh-CN" altLang="en-US" sz="1400" dirty="0"/>
                        <a:t>任何</a:t>
                      </a:r>
                      <a:r>
                        <a:rPr lang="en-US" altLang="zh-CN" sz="1400" dirty="0"/>
                        <a:t>TEAE</a:t>
                      </a:r>
                      <a:endParaRPr lang="zh-CN" altLang="en-US" sz="1400" dirty="0"/>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solidFill>
                      <a:schemeClr val="accent5">
                        <a:lumMod val="20000"/>
                        <a:lumOff val="80000"/>
                      </a:schemeClr>
                    </a:solidFill>
                  </a:tcPr>
                </a:tc>
                <a:tc>
                  <a:txBody>
                    <a:bodyPr/>
                    <a:lstStyle/>
                    <a:p>
                      <a:pPr algn="ctr"/>
                      <a:r>
                        <a:rPr lang="en-US" altLang="zh-CN" sz="1400" dirty="0"/>
                        <a:t>99.0</a:t>
                      </a:r>
                      <a:endParaRPr lang="zh-CN" altLang="en-US" sz="1400" dirty="0"/>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c>
                  <a:txBody>
                    <a:bodyPr/>
                    <a:lstStyle/>
                    <a:p>
                      <a:pPr algn="ctr"/>
                      <a:r>
                        <a:rPr lang="en-US" altLang="zh-CN" sz="1400" dirty="0"/>
                        <a:t>100</a:t>
                      </a:r>
                      <a:endParaRPr lang="zh-CN" altLang="en-US" sz="1400" dirty="0"/>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r>
              <a:tr h="334800">
                <a:tc>
                  <a:txBody>
                    <a:bodyPr/>
                    <a:lstStyle/>
                    <a:p>
                      <a:pPr marL="179705" lvl="1" indent="0" algn="l">
                        <a:buFont typeface="系统字体常规体"/>
                        <a:buNone/>
                      </a:pPr>
                      <a:r>
                        <a:rPr lang="en-US" altLang="zh-CN" sz="1400" dirty="0"/>
                        <a:t>≥3</a:t>
                      </a:r>
                      <a:r>
                        <a:rPr lang="zh-CN" altLang="en-US" sz="1400" dirty="0"/>
                        <a:t>级的</a:t>
                      </a:r>
                      <a:r>
                        <a:rPr lang="en-US" altLang="zh-CN" sz="1400" dirty="0"/>
                        <a:t>TEAE</a:t>
                      </a:r>
                      <a:endParaRPr lang="zh-CN" altLang="en-US" sz="1400" dirty="0"/>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c>
                  <a:txBody>
                    <a:bodyPr/>
                    <a:lstStyle/>
                    <a:p>
                      <a:pPr algn="ctr"/>
                      <a:r>
                        <a:rPr lang="en-US" altLang="zh-CN" sz="1400" dirty="0"/>
                        <a:t>78.6</a:t>
                      </a:r>
                      <a:endParaRPr lang="zh-CN" altLang="en-US" sz="1400" dirty="0"/>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c>
                  <a:txBody>
                    <a:bodyPr/>
                    <a:lstStyle/>
                    <a:p>
                      <a:pPr algn="ctr"/>
                      <a:r>
                        <a:rPr lang="en-US" altLang="zh-CN" sz="1400" dirty="0"/>
                        <a:t>82.1</a:t>
                      </a:r>
                      <a:endParaRPr lang="zh-CN" altLang="en-US" sz="1400" dirty="0"/>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r>
              <a:tr h="334800">
                <a:tc>
                  <a:txBody>
                    <a:bodyPr/>
                    <a:lstStyle/>
                    <a:p>
                      <a:pPr marL="179705" lvl="1" indent="0" algn="l">
                        <a:buFont typeface="系统字体常规体"/>
                        <a:buNone/>
                      </a:pPr>
                      <a:r>
                        <a:rPr lang="zh-CN" altLang="en-US" sz="1400" dirty="0"/>
                        <a:t>任何</a:t>
                      </a:r>
                      <a:r>
                        <a:rPr lang="en-US" altLang="zh-CN" sz="1400" dirty="0"/>
                        <a:t>SAE</a:t>
                      </a:r>
                      <a:endParaRPr lang="zh-CN" altLang="en-US" sz="1400" dirty="0"/>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c>
                  <a:txBody>
                    <a:bodyPr/>
                    <a:lstStyle/>
                    <a:p>
                      <a:pPr algn="ctr"/>
                      <a:r>
                        <a:rPr lang="en-US" altLang="zh-CN" sz="1400" dirty="0"/>
                        <a:t>44.8</a:t>
                      </a:r>
                      <a:endParaRPr lang="zh-CN" altLang="en-US" sz="1400" dirty="0"/>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c>
                  <a:txBody>
                    <a:bodyPr/>
                    <a:lstStyle/>
                    <a:p>
                      <a:pPr algn="ctr"/>
                      <a:r>
                        <a:rPr lang="en-US" altLang="zh-CN" sz="1400" dirty="0"/>
                        <a:t>35.3</a:t>
                      </a:r>
                      <a:endParaRPr lang="zh-CN" altLang="en-US" sz="1400" dirty="0"/>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r>
              <a:tr h="334800">
                <a:tc>
                  <a:txBody>
                    <a:bodyPr/>
                    <a:lstStyle/>
                    <a:p>
                      <a:pPr marL="179705" lvl="1" algn="l"/>
                      <a:r>
                        <a:rPr lang="zh-CN" altLang="en-US" sz="1400" dirty="0"/>
                        <a:t>致死性</a:t>
                      </a:r>
                      <a:r>
                        <a:rPr lang="en-US" altLang="zh-CN" sz="1400" dirty="0"/>
                        <a:t>TEAE</a:t>
                      </a:r>
                      <a:endParaRPr lang="zh-CN" altLang="en-US" sz="1400" dirty="0"/>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c>
                  <a:txBody>
                    <a:bodyPr/>
                    <a:lstStyle/>
                    <a:p>
                      <a:pPr algn="ctr"/>
                      <a:r>
                        <a:rPr lang="en-US" altLang="zh-CN" sz="1400" dirty="0"/>
                        <a:t>5.5</a:t>
                      </a:r>
                      <a:endParaRPr lang="zh-CN" altLang="en-US" sz="1400" dirty="0"/>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c>
                  <a:txBody>
                    <a:bodyPr/>
                    <a:lstStyle/>
                    <a:p>
                      <a:pPr algn="ctr"/>
                      <a:r>
                        <a:rPr lang="en-US" altLang="zh-CN" sz="1400" dirty="0"/>
                        <a:t>2.6</a:t>
                      </a:r>
                      <a:endParaRPr lang="zh-CN" altLang="en-US" sz="1400" dirty="0"/>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r>
              <a:tr h="334800">
                <a:tc>
                  <a:txBody>
                    <a:bodyPr/>
                    <a:lstStyle/>
                    <a:p>
                      <a:pPr marL="179705" algn="l"/>
                      <a:r>
                        <a:rPr lang="zh-CN" altLang="en-US" sz="1400" dirty="0"/>
                        <a:t>导致治疗终止的</a:t>
                      </a:r>
                      <a:r>
                        <a:rPr lang="en-US" altLang="zh-CN" sz="1400" dirty="0"/>
                        <a:t>TEAE</a:t>
                      </a:r>
                      <a:endParaRPr lang="zh-CN" altLang="en-US" sz="1400" dirty="0"/>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c>
                  <a:txBody>
                    <a:bodyPr/>
                    <a:lstStyle/>
                    <a:p>
                      <a:pPr algn="ctr"/>
                      <a:r>
                        <a:rPr lang="en-US" altLang="zh-CN" sz="1400" dirty="0"/>
                        <a:t>14.3</a:t>
                      </a:r>
                      <a:endParaRPr lang="zh-CN" altLang="en-US" sz="1400" dirty="0"/>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c>
                  <a:txBody>
                    <a:bodyPr/>
                    <a:lstStyle/>
                    <a:p>
                      <a:pPr algn="ctr"/>
                      <a:r>
                        <a:rPr lang="en-US" altLang="zh-CN" sz="1400" dirty="0"/>
                        <a:t>3.2</a:t>
                      </a:r>
                      <a:endParaRPr lang="zh-CN" altLang="en-US" sz="1400" dirty="0"/>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r>
              <a:tr h="334800">
                <a:tc>
                  <a:txBody>
                    <a:bodyPr/>
                    <a:lstStyle/>
                    <a:p>
                      <a:pPr marL="179705" marR="0" lvl="0" indent="0" algn="l" defTabSz="1219200" rtl="0" eaLnBrk="1" fontAlgn="auto" latinLnBrk="0" hangingPunct="1">
                        <a:lnSpc>
                          <a:spcPct val="100000"/>
                        </a:lnSpc>
                        <a:spcBef>
                          <a:spcPts val="0"/>
                        </a:spcBef>
                        <a:spcAft>
                          <a:spcPts val="0"/>
                        </a:spcAft>
                        <a:buClrTx/>
                        <a:buSzTx/>
                        <a:buFontTx/>
                        <a:buNone/>
                        <a:defRPr/>
                      </a:pPr>
                      <a:r>
                        <a:rPr lang="zh-CN" altLang="en-US" sz="1400" dirty="0"/>
                        <a:t>导致治疗中断的</a:t>
                      </a:r>
                      <a:r>
                        <a:rPr lang="en-US" altLang="zh-CN" sz="1400" dirty="0"/>
                        <a:t>TEAE</a:t>
                      </a:r>
                      <a:endParaRPr lang="zh-CN" altLang="en-US" sz="1400" dirty="0"/>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c>
                  <a:txBody>
                    <a:bodyPr/>
                    <a:lstStyle/>
                    <a:p>
                      <a:pPr algn="ctr"/>
                      <a:r>
                        <a:rPr lang="en-US" altLang="zh-CN" sz="1400" dirty="0"/>
                        <a:t>63.0</a:t>
                      </a:r>
                      <a:endParaRPr lang="zh-CN" altLang="en-US" sz="1400" dirty="0"/>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c>
                  <a:txBody>
                    <a:bodyPr/>
                    <a:lstStyle/>
                    <a:p>
                      <a:pPr algn="ctr"/>
                      <a:r>
                        <a:rPr lang="en-US" altLang="zh-CN" sz="1400" dirty="0"/>
                        <a:t>55.1</a:t>
                      </a:r>
                      <a:endParaRPr lang="zh-CN" altLang="en-US" sz="1400" dirty="0"/>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r>
              <a:tr h="334800">
                <a:tc>
                  <a:txBody>
                    <a:bodyPr/>
                    <a:lstStyle/>
                    <a:p>
                      <a:pPr algn="l"/>
                      <a:r>
                        <a:rPr lang="zh-CN" altLang="en-US" sz="1400" dirty="0"/>
                        <a:t>研究者确认的</a:t>
                      </a:r>
                      <a:r>
                        <a:rPr lang="en-US" altLang="zh-CN" sz="1400" dirty="0" err="1"/>
                        <a:t>irAE</a:t>
                      </a:r>
                      <a:endParaRPr lang="zh-CN" altLang="en-US" sz="1400" dirty="0"/>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solidFill>
                      <a:schemeClr val="accent5">
                        <a:lumMod val="20000"/>
                        <a:lumOff val="80000"/>
                      </a:schemeClr>
                    </a:solidFill>
                  </a:tcPr>
                </a:tc>
                <a:tc>
                  <a:txBody>
                    <a:bodyPr/>
                    <a:lstStyle/>
                    <a:p>
                      <a:pPr algn="ctr"/>
                      <a:r>
                        <a:rPr lang="en-US" altLang="zh-CN" sz="1400" b="0" dirty="0"/>
                        <a:t>49.4</a:t>
                      </a:r>
                      <a:endParaRPr lang="zh-CN" altLang="en-US" sz="1400" b="0" dirty="0"/>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c>
                  <a:txBody>
                    <a:bodyPr/>
                    <a:lstStyle/>
                    <a:p>
                      <a:pPr algn="ctr"/>
                      <a:r>
                        <a:rPr lang="en-US" altLang="zh-CN" sz="1400" b="0" dirty="0"/>
                        <a:t>21.2</a:t>
                      </a:r>
                      <a:endParaRPr lang="zh-CN" altLang="en-US" sz="1400" b="0" dirty="0"/>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r>
              <a:tr h="334800">
                <a:tc>
                  <a:txBody>
                    <a:bodyPr/>
                    <a:lstStyle/>
                    <a:p>
                      <a:pPr marL="179705" marR="0" lvl="1" indent="0" algn="l" defTabSz="1219200" rtl="0" eaLnBrk="1" fontAlgn="auto" latinLnBrk="0" hangingPunct="1">
                        <a:lnSpc>
                          <a:spcPct val="100000"/>
                        </a:lnSpc>
                        <a:spcBef>
                          <a:spcPts val="0"/>
                        </a:spcBef>
                        <a:spcAft>
                          <a:spcPts val="0"/>
                        </a:spcAft>
                        <a:buClrTx/>
                        <a:buSzTx/>
                        <a:buFontTx/>
                        <a:buNone/>
                        <a:defRPr/>
                      </a:pPr>
                      <a:r>
                        <a:rPr lang="zh-CN" altLang="en-US" sz="1400" dirty="0"/>
                        <a:t>研究者确认的</a:t>
                      </a:r>
                      <a:r>
                        <a:rPr lang="en-US" altLang="zh-CN" sz="1400" dirty="0"/>
                        <a:t>≥3</a:t>
                      </a:r>
                      <a:r>
                        <a:rPr lang="zh-CN" altLang="en-US" sz="1400" dirty="0"/>
                        <a:t>级的</a:t>
                      </a:r>
                      <a:r>
                        <a:rPr lang="en-US" altLang="zh-CN" sz="1400" dirty="0"/>
                        <a:t>TEAE</a:t>
                      </a:r>
                      <a:endParaRPr lang="zh-CN" altLang="en-US" sz="1400" dirty="0"/>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solidFill>
                      <a:srgbClr val="DEEBF6">
                        <a:alpha val="23137"/>
                      </a:srgbClr>
                    </a:solidFill>
                  </a:tcPr>
                </a:tc>
                <a:tc>
                  <a:txBody>
                    <a:bodyPr/>
                    <a:lstStyle/>
                    <a:p>
                      <a:pPr algn="ctr"/>
                      <a:r>
                        <a:rPr lang="en-US" altLang="zh-CN" sz="1400" b="0" dirty="0"/>
                        <a:t>15.6</a:t>
                      </a:r>
                      <a:endParaRPr lang="zh-CN" altLang="en-US" sz="1400" b="0" dirty="0"/>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c>
                  <a:txBody>
                    <a:bodyPr/>
                    <a:lstStyle/>
                    <a:p>
                      <a:pPr algn="ctr"/>
                      <a:r>
                        <a:rPr lang="en-US" altLang="zh-CN" sz="1400" b="0" dirty="0"/>
                        <a:t>3.2</a:t>
                      </a:r>
                      <a:endParaRPr lang="zh-CN" altLang="en-US" sz="1400" b="0" dirty="0"/>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r>
              <a:tr h="334800">
                <a:tc>
                  <a:txBody>
                    <a:bodyPr/>
                    <a:lstStyle/>
                    <a:p>
                      <a:pPr algn="l"/>
                      <a:r>
                        <a:rPr lang="zh-CN" altLang="en-US" sz="1400" dirty="0"/>
                        <a:t>任何输液相关反应</a:t>
                      </a:r>
                      <a:endParaRPr lang="zh-CN" altLang="en-US" sz="1400" dirty="0"/>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c>
                  <a:txBody>
                    <a:bodyPr/>
                    <a:lstStyle/>
                    <a:p>
                      <a:pPr algn="ctr"/>
                      <a:r>
                        <a:rPr lang="en-US" altLang="zh-CN" sz="1400" dirty="0"/>
                        <a:t>2.6</a:t>
                      </a:r>
                      <a:endParaRPr lang="zh-CN" altLang="en-US" sz="1400" dirty="0"/>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c>
                  <a:txBody>
                    <a:bodyPr/>
                    <a:lstStyle/>
                    <a:p>
                      <a:pPr algn="ctr"/>
                      <a:r>
                        <a:rPr lang="en-US" altLang="zh-CN" sz="1400" dirty="0"/>
                        <a:t>1.3</a:t>
                      </a:r>
                      <a:endParaRPr lang="zh-CN" altLang="en-US" sz="1400" dirty="0"/>
                    </a:p>
                  </a:txBody>
                  <a:tcPr anchor="ctr">
                    <a:lnL w="12700" cap="flat" cmpd="sng" algn="ctr">
                      <a:solidFill>
                        <a:schemeClr val="bg1">
                          <a:lumMod val="85000"/>
                        </a:schemeClr>
                      </a:solidFill>
                      <a:prstDash val="sysDash"/>
                      <a:round/>
                      <a:headEnd type="none" w="med" len="med"/>
                      <a:tailEnd type="none" w="med" len="med"/>
                    </a:lnL>
                    <a:lnR w="12700" cap="flat" cmpd="sng" algn="ctr">
                      <a:solidFill>
                        <a:schemeClr val="bg1">
                          <a:lumMod val="85000"/>
                        </a:schemeClr>
                      </a:solidFill>
                      <a:prstDash val="sysDash"/>
                      <a:round/>
                      <a:headEnd type="none" w="med" len="med"/>
                      <a:tailEnd type="none" w="med" len="med"/>
                    </a:lnR>
                    <a:lnT w="12700" cap="flat" cmpd="sng" algn="ctr">
                      <a:solidFill>
                        <a:schemeClr val="bg1">
                          <a:lumMod val="85000"/>
                        </a:schemeClr>
                      </a:solidFill>
                      <a:prstDash val="sysDash"/>
                      <a:round/>
                      <a:headEnd type="none" w="med" len="med"/>
                      <a:tailEnd type="none" w="med" len="med"/>
                    </a:lnT>
                    <a:lnB w="12700" cap="flat" cmpd="sng" algn="ctr">
                      <a:solidFill>
                        <a:schemeClr val="bg1">
                          <a:lumMod val="85000"/>
                        </a:schemeClr>
                      </a:solidFill>
                      <a:prstDash val="sysDash"/>
                      <a:round/>
                      <a:headEnd type="none" w="med" len="med"/>
                      <a:tailEnd type="none" w="med" len="med"/>
                    </a:lnB>
                    <a:noFill/>
                  </a:tcPr>
                </a:tc>
              </a:tr>
            </a:tbl>
          </a:graphicData>
        </a:graphic>
      </p:graphicFrame>
      <p:sp>
        <p:nvSpPr>
          <p:cNvPr id="4" name="文本框 3"/>
          <p:cNvSpPr txBox="1"/>
          <p:nvPr/>
        </p:nvSpPr>
        <p:spPr>
          <a:xfrm>
            <a:off x="758290" y="5396089"/>
            <a:ext cx="5381501" cy="790858"/>
          </a:xfrm>
          <a:prstGeom prst="rect">
            <a:avLst/>
          </a:prstGeom>
          <a:noFill/>
        </p:spPr>
        <p:txBody>
          <a:bodyPr wrap="square" rtlCol="0">
            <a:spAutoFit/>
          </a:bodyPr>
          <a:lstStyle/>
          <a:p>
            <a:pPr>
              <a:lnSpc>
                <a:spcPct val="150000"/>
              </a:lnSpc>
            </a:pPr>
            <a:r>
              <a:rPr kumimoji="1" lang="en-US" altLang="zh-CN" sz="1050" dirty="0"/>
              <a:t>TEAE</a:t>
            </a:r>
            <a:r>
              <a:rPr kumimoji="1" lang="zh-CN" altLang="en-US" sz="1050" dirty="0"/>
              <a:t>：治疗引起的紧急不良事件 </a:t>
            </a:r>
            <a:r>
              <a:rPr kumimoji="1" lang="en-US" altLang="zh-CN" sz="1050" dirty="0"/>
              <a:t>(treatment-emergent</a:t>
            </a:r>
            <a:r>
              <a:rPr kumimoji="1" lang="zh-CN" altLang="en-US" sz="1050" dirty="0"/>
              <a:t> </a:t>
            </a:r>
            <a:r>
              <a:rPr kumimoji="1" lang="en-US" altLang="zh-CN" sz="1050" dirty="0"/>
              <a:t>adverse</a:t>
            </a:r>
            <a:r>
              <a:rPr kumimoji="1" lang="zh-CN" altLang="en-US" sz="1050" dirty="0"/>
              <a:t> </a:t>
            </a:r>
            <a:r>
              <a:rPr kumimoji="1" lang="en-US" altLang="zh-CN" sz="1050" dirty="0"/>
              <a:t>event)</a:t>
            </a:r>
            <a:endParaRPr kumimoji="1" lang="en-US" altLang="zh-CN" sz="1050" dirty="0"/>
          </a:p>
          <a:p>
            <a:pPr>
              <a:lnSpc>
                <a:spcPct val="150000"/>
              </a:lnSpc>
            </a:pPr>
            <a:r>
              <a:rPr kumimoji="1" lang="en-US" altLang="zh-CN" sz="1050" dirty="0"/>
              <a:t>SAE</a:t>
            </a:r>
            <a:r>
              <a:rPr kumimoji="1" lang="zh-CN" altLang="en-US" sz="1050" dirty="0"/>
              <a:t>： 严重不良事件 </a:t>
            </a:r>
            <a:r>
              <a:rPr kumimoji="1" lang="en-US" altLang="zh-CN" sz="1050" dirty="0"/>
              <a:t>(serious</a:t>
            </a:r>
            <a:r>
              <a:rPr kumimoji="1" lang="zh-CN" altLang="en-US" sz="1050" dirty="0"/>
              <a:t> </a:t>
            </a:r>
            <a:r>
              <a:rPr kumimoji="1" lang="en-US" altLang="zh-CN" sz="1050" dirty="0"/>
              <a:t>adverse</a:t>
            </a:r>
            <a:r>
              <a:rPr kumimoji="1" lang="zh-CN" altLang="en-US" sz="1050" dirty="0"/>
              <a:t> </a:t>
            </a:r>
            <a:r>
              <a:rPr kumimoji="1" lang="en-US" altLang="zh-CN" sz="1050" dirty="0"/>
              <a:t>event)</a:t>
            </a:r>
            <a:endParaRPr kumimoji="1" lang="en-US" altLang="zh-CN" sz="1050" dirty="0"/>
          </a:p>
          <a:p>
            <a:pPr>
              <a:lnSpc>
                <a:spcPct val="150000"/>
              </a:lnSpc>
            </a:pPr>
            <a:r>
              <a:rPr kumimoji="1" lang="en-US" altLang="zh-CN" sz="1050" dirty="0" err="1"/>
              <a:t>irAE</a:t>
            </a:r>
            <a:r>
              <a:rPr kumimoji="1" lang="zh-CN" altLang="en-US" sz="1050" dirty="0"/>
              <a:t>：免疫相关不良事件 </a:t>
            </a:r>
            <a:r>
              <a:rPr kumimoji="1" lang="en-US" altLang="zh-CN" sz="1050" dirty="0"/>
              <a:t>(immune-related</a:t>
            </a:r>
            <a:r>
              <a:rPr kumimoji="1" lang="zh-CN" altLang="en-US" sz="1050" dirty="0"/>
              <a:t> </a:t>
            </a:r>
            <a:r>
              <a:rPr kumimoji="1" lang="en-US" altLang="zh-CN" sz="1050" dirty="0"/>
              <a:t>adverse</a:t>
            </a:r>
            <a:r>
              <a:rPr kumimoji="1" lang="zh-CN" altLang="en-US" sz="1050" dirty="0"/>
              <a:t> </a:t>
            </a:r>
            <a:r>
              <a:rPr kumimoji="1" lang="en-US" altLang="zh-CN" sz="1050" dirty="0"/>
              <a:t>event)</a:t>
            </a:r>
            <a:endParaRPr kumimoji="1" lang="zh-CN" altLang="en-US" sz="1050" dirty="0"/>
          </a:p>
        </p:txBody>
      </p:sp>
      <p:sp>
        <p:nvSpPr>
          <p:cNvPr id="6" name="标题 1"/>
          <p:cNvSpPr txBox="1"/>
          <p:nvPr/>
        </p:nvSpPr>
        <p:spPr>
          <a:xfrm>
            <a:off x="241410" y="1074609"/>
            <a:ext cx="2062403" cy="432411"/>
          </a:xfr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endParaRPr lang="zh-CN" altLang="en-US" sz="2000" b="1" dirty="0">
              <a:solidFill>
                <a:srgbClr val="1F578A"/>
              </a:solidFill>
              <a:latin typeface="微软雅黑" panose="020B0503020204020204" charset="-122"/>
              <a:ea typeface="微软雅黑" panose="020B0503020204020204" charset="-122"/>
            </a:endParaRPr>
          </a:p>
        </p:txBody>
      </p:sp>
      <p:sp>
        <p:nvSpPr>
          <p:cNvPr id="7" name="文本框 6"/>
          <p:cNvSpPr txBox="1"/>
          <p:nvPr/>
        </p:nvSpPr>
        <p:spPr>
          <a:xfrm>
            <a:off x="241411" y="205005"/>
            <a:ext cx="11796761" cy="461665"/>
          </a:xfrm>
          <a:prstGeom prst="rect">
            <a:avLst/>
          </a:prstGeom>
          <a:noFill/>
        </p:spPr>
        <p:txBody>
          <a:bodyPr wrap="square" rtlCol="0">
            <a:spAutoFit/>
          </a:bodyPr>
          <a:lstStyle/>
          <a:p>
            <a:r>
              <a:rPr lang="en-US" altLang="zh-CN" sz="2400" b="1" dirty="0">
                <a:solidFill>
                  <a:schemeClr val="tx1">
                    <a:lumMod val="75000"/>
                    <a:lumOff val="25000"/>
                  </a:schemeClr>
                </a:solidFill>
                <a:latin typeface="+mn-ea"/>
                <a:sym typeface="Arial" panose="020B0604020202020204" pitchFamily="34" charset="0"/>
              </a:rPr>
              <a:t>CHOICE-01</a:t>
            </a:r>
            <a:r>
              <a:rPr lang="zh-CN" altLang="en-US" sz="2400" b="1" dirty="0">
                <a:solidFill>
                  <a:schemeClr val="tx1">
                    <a:lumMod val="75000"/>
                    <a:lumOff val="25000"/>
                  </a:schemeClr>
                </a:solidFill>
                <a:latin typeface="+mn-ea"/>
                <a:sym typeface="Arial" panose="020B0604020202020204" pitchFamily="34" charset="0"/>
              </a:rPr>
              <a:t>研究</a:t>
            </a:r>
            <a:r>
              <a:rPr lang="en-US" altLang="zh-CN" sz="2400" b="1" dirty="0">
                <a:solidFill>
                  <a:schemeClr val="tx1">
                    <a:lumMod val="75000"/>
                    <a:lumOff val="25000"/>
                  </a:schemeClr>
                </a:solidFill>
                <a:latin typeface="+mn-ea"/>
                <a:sym typeface="Arial" panose="020B0604020202020204" pitchFamily="34" charset="0"/>
              </a:rPr>
              <a:t>-</a:t>
            </a:r>
            <a:r>
              <a:rPr lang="zh-CN" altLang="en-US" sz="2400" b="1" dirty="0">
                <a:solidFill>
                  <a:srgbClr val="1F578A"/>
                </a:solidFill>
                <a:latin typeface="微软雅黑" panose="020B0503020204020204" charset="-122"/>
                <a:ea typeface="微软雅黑" panose="020B0503020204020204" charset="-122"/>
              </a:rPr>
              <a:t>安全性</a:t>
            </a:r>
            <a:endParaRPr lang="zh-CN" altLang="en-US" sz="2400" b="1" dirty="0">
              <a:solidFill>
                <a:srgbClr val="1F578A"/>
              </a:solidFill>
              <a:latin typeface="微软雅黑" panose="020B0503020204020204" charset="-122"/>
              <a:ea typeface="微软雅黑" panose="020B0503020204020204" charset="-122"/>
            </a:endParaRPr>
          </a:p>
        </p:txBody>
      </p:sp>
      <p:sp>
        <p:nvSpPr>
          <p:cNvPr id="8" name="标题 1"/>
          <p:cNvSpPr txBox="1"/>
          <p:nvPr/>
        </p:nvSpPr>
        <p:spPr>
          <a:xfrm>
            <a:off x="241411" y="763401"/>
            <a:ext cx="11967870" cy="461665"/>
          </a:xfr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r>
              <a:rPr lang="zh-CN" altLang="en-US" sz="1800" b="1" dirty="0">
                <a:solidFill>
                  <a:srgbClr val="005696"/>
                </a:solidFill>
                <a:latin typeface="Arial" panose="020B0604020202020204" pitchFamily="34" charset="0"/>
                <a:ea typeface="微软雅黑" panose="020B0503020204020204" charset="-122"/>
              </a:rPr>
              <a:t>与对照组相比，特瑞普利单抗联合化疗一线治疗，</a:t>
            </a:r>
            <a:r>
              <a:rPr lang="zh-CN" altLang="en-US" sz="1800" b="1" dirty="0">
                <a:solidFill>
                  <a:srgbClr val="C00000"/>
                </a:solidFill>
                <a:latin typeface="微软雅黑" panose="020B0503020204020204" charset="-122"/>
                <a:ea typeface="微软雅黑" panose="020B0503020204020204" charset="-122"/>
              </a:rPr>
              <a:t>总体安全可控、且未增加新的安全性事件</a:t>
            </a:r>
            <a:endParaRPr lang="en-US" altLang="zh-CN" sz="1800" b="1" dirty="0">
              <a:solidFill>
                <a:srgbClr val="C00000"/>
              </a:solidFill>
              <a:latin typeface="微软雅黑" panose="020B0503020204020204" charset="-122"/>
              <a:ea typeface="微软雅黑" panose="020B0503020204020204" charset="-122"/>
              <a:sym typeface="Arial" panose="020B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252185" y="1821593"/>
            <a:ext cx="11775211" cy="5079761"/>
            <a:chOff x="241411" y="1573234"/>
            <a:chExt cx="11775211" cy="5079761"/>
          </a:xfrm>
        </p:grpSpPr>
        <p:graphicFrame>
          <p:nvGraphicFramePr>
            <p:cNvPr id="5" name="Chart 12"/>
            <p:cNvGraphicFramePr/>
            <p:nvPr/>
          </p:nvGraphicFramePr>
          <p:xfrm>
            <a:off x="516596" y="1573234"/>
            <a:ext cx="11289380" cy="5079761"/>
          </p:xfrm>
          <a:graphic>
            <a:graphicData uri="http://schemas.openxmlformats.org/drawingml/2006/chart">
              <c:chart xmlns:c="http://schemas.openxmlformats.org/drawingml/2006/chart" xmlns:r="http://schemas.openxmlformats.org/officeDocument/2006/relationships" r:id="rId1"/>
            </a:graphicData>
          </a:graphic>
        </p:graphicFrame>
        <p:sp>
          <p:nvSpPr>
            <p:cNvPr id="6" name="TextBox 13"/>
            <p:cNvSpPr txBox="1"/>
            <p:nvPr/>
          </p:nvSpPr>
          <p:spPr>
            <a:xfrm>
              <a:off x="241411" y="2908850"/>
              <a:ext cx="369332" cy="1378361"/>
            </a:xfrm>
            <a:prstGeom prst="rect">
              <a:avLst/>
            </a:prstGeom>
            <a:noFill/>
          </p:spPr>
          <p:txBody>
            <a:bodyPr vert="eaVert" wrap="square" rtlCol="0" anchor="ctr">
              <a:spAutoFit/>
            </a:bodyPr>
            <a:lstStyle/>
            <a:p>
              <a:pPr algn="ctr"/>
              <a:r>
                <a:rPr lang="zh-CN" altLang="en-US" sz="1200" dirty="0">
                  <a:latin typeface="Arial" panose="020B0604020202020204" pitchFamily="34" charset="0"/>
                  <a:ea typeface="微软雅黑" panose="020B0503020204020204" charset="-122"/>
                  <a:sym typeface="Arial" panose="020B0604020202020204" pitchFamily="34" charset="0"/>
                </a:rPr>
                <a:t>患者</a:t>
              </a:r>
              <a:r>
                <a:rPr lang="en-US" sz="1200" dirty="0">
                  <a:latin typeface="Arial" panose="020B0604020202020204" pitchFamily="34" charset="0"/>
                  <a:ea typeface="微软雅黑" panose="020B0503020204020204" charset="-122"/>
                  <a:sym typeface="Arial" panose="020B0604020202020204" pitchFamily="34" charset="0"/>
                </a:rPr>
                <a:t>, %</a:t>
              </a:r>
              <a:endParaRPr lang="en-US" sz="1200" dirty="0">
                <a:latin typeface="Arial" panose="020B0604020202020204" pitchFamily="34" charset="0"/>
                <a:ea typeface="微软雅黑" panose="020B0503020204020204" charset="-122"/>
                <a:sym typeface="Arial" panose="020B0604020202020204" pitchFamily="34" charset="0"/>
              </a:endParaRPr>
            </a:p>
          </p:txBody>
        </p:sp>
        <p:sp>
          <p:nvSpPr>
            <p:cNvPr id="7" name="矩形 6"/>
            <p:cNvSpPr/>
            <p:nvPr/>
          </p:nvSpPr>
          <p:spPr>
            <a:xfrm>
              <a:off x="1122112" y="5405686"/>
              <a:ext cx="10894510" cy="9632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dirty="0"/>
            </a:p>
          </p:txBody>
        </p:sp>
        <p:grpSp>
          <p:nvGrpSpPr>
            <p:cNvPr id="8" name="组合 7"/>
            <p:cNvGrpSpPr/>
            <p:nvPr/>
          </p:nvGrpSpPr>
          <p:grpSpPr>
            <a:xfrm>
              <a:off x="893927" y="5431994"/>
              <a:ext cx="10685721" cy="508000"/>
              <a:chOff x="887576" y="5133386"/>
              <a:chExt cx="10685721" cy="508000"/>
            </a:xfrm>
          </p:grpSpPr>
          <p:sp>
            <p:nvSpPr>
              <p:cNvPr id="9" name="矩形 8"/>
              <p:cNvSpPr/>
              <p:nvPr/>
            </p:nvSpPr>
            <p:spPr>
              <a:xfrm>
                <a:off x="887576" y="5133386"/>
                <a:ext cx="820128" cy="5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rPr>
                  <a:t>贫血</a:t>
                </a:r>
                <a:endParaRPr lang="zh-CN" altLang="en-US" sz="1200" dirty="0">
                  <a:solidFill>
                    <a:schemeClr val="tx1"/>
                  </a:solidFill>
                </a:endParaRPr>
              </a:p>
            </p:txBody>
          </p:sp>
          <p:sp>
            <p:nvSpPr>
              <p:cNvPr id="10" name="矩形 9"/>
              <p:cNvSpPr/>
              <p:nvPr/>
            </p:nvSpPr>
            <p:spPr>
              <a:xfrm>
                <a:off x="1522532" y="5133386"/>
                <a:ext cx="951491" cy="5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rPr>
                  <a:t>中性粒细胞减少</a:t>
                </a:r>
                <a:endParaRPr lang="zh-CN" altLang="en-US" sz="1200" dirty="0">
                  <a:solidFill>
                    <a:schemeClr val="tx1"/>
                  </a:solidFill>
                </a:endParaRPr>
              </a:p>
            </p:txBody>
          </p:sp>
          <p:sp>
            <p:nvSpPr>
              <p:cNvPr id="11" name="矩形 10"/>
              <p:cNvSpPr/>
              <p:nvPr/>
            </p:nvSpPr>
            <p:spPr>
              <a:xfrm>
                <a:off x="2368956" y="5133386"/>
                <a:ext cx="951491" cy="5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rPr>
                  <a:t>白细胞</a:t>
                </a:r>
                <a:endParaRPr lang="en-US" altLang="zh-CN" sz="1200" dirty="0">
                  <a:solidFill>
                    <a:schemeClr val="tx1"/>
                  </a:solidFill>
                </a:endParaRPr>
              </a:p>
              <a:p>
                <a:pPr algn="ctr"/>
                <a:r>
                  <a:rPr lang="zh-CN" altLang="en-US" sz="1200" dirty="0">
                    <a:solidFill>
                      <a:schemeClr val="tx1"/>
                    </a:solidFill>
                  </a:rPr>
                  <a:t>减少</a:t>
                </a:r>
                <a:endParaRPr lang="zh-CN" altLang="en-US" sz="1200" dirty="0">
                  <a:solidFill>
                    <a:schemeClr val="tx1"/>
                  </a:solidFill>
                </a:endParaRPr>
              </a:p>
            </p:txBody>
          </p:sp>
          <p:sp>
            <p:nvSpPr>
              <p:cNvPr id="12" name="矩形 11"/>
              <p:cNvSpPr/>
              <p:nvPr/>
            </p:nvSpPr>
            <p:spPr>
              <a:xfrm>
                <a:off x="3102476" y="5133386"/>
                <a:ext cx="951491" cy="5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rPr>
                  <a:t>血小板</a:t>
                </a:r>
                <a:endParaRPr lang="en-US" altLang="zh-CN" sz="1200" dirty="0">
                  <a:solidFill>
                    <a:schemeClr val="tx1"/>
                  </a:solidFill>
                </a:endParaRPr>
              </a:p>
              <a:p>
                <a:pPr algn="ctr"/>
                <a:r>
                  <a:rPr lang="zh-CN" altLang="en-US" sz="1200" dirty="0">
                    <a:solidFill>
                      <a:schemeClr val="tx1"/>
                    </a:solidFill>
                  </a:rPr>
                  <a:t>减少</a:t>
                </a:r>
                <a:endParaRPr lang="zh-CN" altLang="en-US" sz="1200" dirty="0">
                  <a:solidFill>
                    <a:schemeClr val="tx1"/>
                  </a:solidFill>
                </a:endParaRPr>
              </a:p>
            </p:txBody>
          </p:sp>
          <p:sp>
            <p:nvSpPr>
              <p:cNvPr id="13" name="矩形 12"/>
              <p:cNvSpPr/>
              <p:nvPr/>
            </p:nvSpPr>
            <p:spPr>
              <a:xfrm>
                <a:off x="3857506" y="5133386"/>
                <a:ext cx="951491" cy="5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tx1"/>
                    </a:solidFill>
                  </a:rPr>
                  <a:t>ALT</a:t>
                </a:r>
                <a:r>
                  <a:rPr lang="zh-CN" altLang="en-US" sz="1200" dirty="0">
                    <a:solidFill>
                      <a:schemeClr val="tx1"/>
                    </a:solidFill>
                  </a:rPr>
                  <a:t>升高</a:t>
                </a:r>
                <a:endParaRPr lang="zh-CN" altLang="en-US" sz="1200" dirty="0">
                  <a:solidFill>
                    <a:schemeClr val="tx1"/>
                  </a:solidFill>
                </a:endParaRPr>
              </a:p>
            </p:txBody>
          </p:sp>
          <p:sp>
            <p:nvSpPr>
              <p:cNvPr id="14" name="矩形 13"/>
              <p:cNvSpPr/>
              <p:nvPr/>
            </p:nvSpPr>
            <p:spPr>
              <a:xfrm>
                <a:off x="4636196" y="5133386"/>
                <a:ext cx="951491" cy="5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tx1"/>
                    </a:solidFill>
                  </a:rPr>
                  <a:t>AST</a:t>
                </a:r>
                <a:r>
                  <a:rPr lang="zh-CN" altLang="en-US" sz="1200" dirty="0">
                    <a:solidFill>
                      <a:schemeClr val="tx1"/>
                    </a:solidFill>
                  </a:rPr>
                  <a:t>升高</a:t>
                </a:r>
                <a:endParaRPr lang="zh-CN" altLang="en-US" sz="1200" dirty="0">
                  <a:solidFill>
                    <a:schemeClr val="tx1"/>
                  </a:solidFill>
                </a:endParaRPr>
              </a:p>
            </p:txBody>
          </p:sp>
          <p:sp>
            <p:nvSpPr>
              <p:cNvPr id="15" name="矩形 14"/>
              <p:cNvSpPr/>
              <p:nvPr/>
            </p:nvSpPr>
            <p:spPr>
              <a:xfrm>
                <a:off x="5586605" y="5133386"/>
                <a:ext cx="628453" cy="5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rPr>
                  <a:t>乏力</a:t>
                </a:r>
                <a:endParaRPr lang="zh-CN" altLang="en-US" sz="1200" dirty="0">
                  <a:solidFill>
                    <a:schemeClr val="tx1"/>
                  </a:solidFill>
                </a:endParaRPr>
              </a:p>
            </p:txBody>
          </p:sp>
          <p:sp>
            <p:nvSpPr>
              <p:cNvPr id="16" name="矩形 15"/>
              <p:cNvSpPr/>
              <p:nvPr/>
            </p:nvSpPr>
            <p:spPr>
              <a:xfrm>
                <a:off x="6327813" y="5133386"/>
                <a:ext cx="628453" cy="5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rPr>
                  <a:t>食欲减退</a:t>
                </a:r>
                <a:endParaRPr lang="zh-CN" altLang="en-US" sz="1200" dirty="0">
                  <a:solidFill>
                    <a:schemeClr val="tx1"/>
                  </a:solidFill>
                </a:endParaRPr>
              </a:p>
            </p:txBody>
          </p:sp>
          <p:sp>
            <p:nvSpPr>
              <p:cNvPr id="17" name="矩形 16"/>
              <p:cNvSpPr/>
              <p:nvPr/>
            </p:nvSpPr>
            <p:spPr>
              <a:xfrm>
                <a:off x="7072622" y="5133386"/>
                <a:ext cx="628453" cy="5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rPr>
                  <a:t>恶心</a:t>
                </a:r>
                <a:endParaRPr lang="zh-CN" altLang="en-US" sz="1200" dirty="0">
                  <a:solidFill>
                    <a:schemeClr val="tx1"/>
                  </a:solidFill>
                </a:endParaRPr>
              </a:p>
            </p:txBody>
          </p:sp>
          <p:sp>
            <p:nvSpPr>
              <p:cNvPr id="18" name="矩形 17"/>
              <p:cNvSpPr/>
              <p:nvPr/>
            </p:nvSpPr>
            <p:spPr>
              <a:xfrm>
                <a:off x="7838941" y="5133386"/>
                <a:ext cx="628453" cy="5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rPr>
                  <a:t>发热</a:t>
                </a:r>
                <a:endParaRPr lang="zh-CN" altLang="en-US" sz="1200" dirty="0">
                  <a:solidFill>
                    <a:schemeClr val="tx1"/>
                  </a:solidFill>
                </a:endParaRPr>
              </a:p>
            </p:txBody>
          </p:sp>
          <p:sp>
            <p:nvSpPr>
              <p:cNvPr id="19" name="矩形 18"/>
              <p:cNvSpPr/>
              <p:nvPr/>
            </p:nvSpPr>
            <p:spPr>
              <a:xfrm>
                <a:off x="8398592" y="5133386"/>
                <a:ext cx="959943" cy="5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rPr>
                  <a:t>低白蛋白</a:t>
                </a:r>
                <a:endParaRPr lang="en-US" altLang="zh-CN" sz="1200" dirty="0">
                  <a:solidFill>
                    <a:schemeClr val="tx1"/>
                  </a:solidFill>
                </a:endParaRPr>
              </a:p>
              <a:p>
                <a:pPr algn="ctr"/>
                <a:r>
                  <a:rPr lang="zh-CN" altLang="en-US" sz="1200" dirty="0">
                    <a:solidFill>
                      <a:schemeClr val="tx1"/>
                    </a:solidFill>
                  </a:rPr>
                  <a:t>血症</a:t>
                </a:r>
                <a:endParaRPr lang="zh-CN" altLang="en-US" sz="1200" dirty="0">
                  <a:solidFill>
                    <a:schemeClr val="tx1"/>
                  </a:solidFill>
                </a:endParaRPr>
              </a:p>
            </p:txBody>
          </p:sp>
          <p:sp>
            <p:nvSpPr>
              <p:cNvPr id="20" name="矩形 19"/>
              <p:cNvSpPr/>
              <p:nvPr/>
            </p:nvSpPr>
            <p:spPr>
              <a:xfrm>
                <a:off x="9226845" y="5133386"/>
                <a:ext cx="959943" cy="5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rPr>
                  <a:t>骨骼肌肉</a:t>
                </a:r>
                <a:endParaRPr lang="en-US" altLang="zh-CN" sz="1200" dirty="0">
                  <a:solidFill>
                    <a:schemeClr val="tx1"/>
                  </a:solidFill>
                </a:endParaRPr>
              </a:p>
              <a:p>
                <a:pPr algn="ctr"/>
                <a:r>
                  <a:rPr lang="zh-CN" altLang="en-US" sz="1200" dirty="0">
                    <a:solidFill>
                      <a:schemeClr val="tx1"/>
                    </a:solidFill>
                  </a:rPr>
                  <a:t>疼痛</a:t>
                </a:r>
                <a:endParaRPr lang="zh-CN" altLang="en-US" sz="1200" dirty="0">
                  <a:solidFill>
                    <a:schemeClr val="tx1"/>
                  </a:solidFill>
                </a:endParaRPr>
              </a:p>
            </p:txBody>
          </p:sp>
          <p:sp>
            <p:nvSpPr>
              <p:cNvPr id="21" name="矩形 20"/>
              <p:cNvSpPr/>
              <p:nvPr/>
            </p:nvSpPr>
            <p:spPr>
              <a:xfrm>
                <a:off x="10197002" y="5133386"/>
                <a:ext cx="628453" cy="5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rPr>
                  <a:t>便秘</a:t>
                </a:r>
                <a:endParaRPr lang="zh-CN" altLang="en-US" sz="1200" dirty="0">
                  <a:solidFill>
                    <a:schemeClr val="tx1"/>
                  </a:solidFill>
                </a:endParaRPr>
              </a:p>
            </p:txBody>
          </p:sp>
          <p:sp>
            <p:nvSpPr>
              <p:cNvPr id="22" name="矩形 21"/>
              <p:cNvSpPr/>
              <p:nvPr/>
            </p:nvSpPr>
            <p:spPr>
              <a:xfrm>
                <a:off x="10944844" y="5133386"/>
                <a:ext cx="628453" cy="5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rPr>
                  <a:t>呕吐</a:t>
                </a:r>
                <a:endParaRPr lang="zh-CN" altLang="en-US" sz="1200" dirty="0">
                  <a:solidFill>
                    <a:schemeClr val="tx1"/>
                  </a:solidFill>
                </a:endParaRPr>
              </a:p>
            </p:txBody>
          </p:sp>
        </p:grpSp>
      </p:grpSp>
      <p:graphicFrame>
        <p:nvGraphicFramePr>
          <p:cNvPr id="26" name="表格 2"/>
          <p:cNvGraphicFramePr>
            <a:graphicFrameLocks noGrp="1"/>
          </p:cNvGraphicFramePr>
          <p:nvPr/>
        </p:nvGraphicFramePr>
        <p:xfrm>
          <a:off x="5360874" y="2102895"/>
          <a:ext cx="2495192" cy="914400"/>
        </p:xfrm>
        <a:graphic>
          <a:graphicData uri="http://schemas.openxmlformats.org/drawingml/2006/table">
            <a:tbl>
              <a:tblPr firstRow="1" bandRow="1"/>
              <a:tblGrid>
                <a:gridCol w="1445460"/>
                <a:gridCol w="524866"/>
                <a:gridCol w="524866"/>
              </a:tblGrid>
              <a:tr h="157402">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altLang="zh-CN" sz="9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TEAEs</a:t>
                      </a:r>
                      <a:endParaRPr lang="en-US" altLang="zh-CN" sz="9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a:p>
                      <a:pPr algn="ctr"/>
                      <a:r>
                        <a:rPr lang="zh-CN" altLang="en-US" sz="9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治疗中出现的不良事件</a:t>
                      </a:r>
                      <a:endParaRPr lang="en-US" sz="9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zh-CN" altLang="en-US" sz="9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级别</a:t>
                      </a:r>
                      <a:endParaRPr lang="en-US" sz="9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cPr/>
                </a:tc>
              </a:tr>
              <a:tr h="159005">
                <a:tc vMerge="1">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9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1-2</a:t>
                      </a:r>
                      <a:r>
                        <a:rPr lang="zh-CN" altLang="en-US" sz="9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级</a:t>
                      </a:r>
                      <a:endParaRPr lang="en-US" sz="9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zh-CN" altLang="en-US" sz="9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a:t>
                      </a:r>
                      <a:r>
                        <a:rPr lang="en-US" altLang="zh-CN" sz="9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3</a:t>
                      </a:r>
                      <a:r>
                        <a:rPr lang="zh-CN" altLang="en-US" sz="9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级</a:t>
                      </a:r>
                      <a:endParaRPr lang="en-US" sz="9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5740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zh-CN" altLang="en-US" sz="9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特瑞普利单抗</a:t>
                      </a:r>
                      <a:r>
                        <a:rPr lang="en-US" altLang="zh-CN" sz="9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a:t>
                      </a:r>
                      <a:r>
                        <a:rPr lang="zh-CN" altLang="en-US" sz="9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化疗</a:t>
                      </a:r>
                      <a:endParaRPr lang="en-US" sz="9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en-US" sz="900" dirty="0">
                        <a:latin typeface="Arial" panose="020B0604020202020204" pitchFamily="34" charset="0"/>
                        <a:ea typeface="微软雅黑" panose="020B0503020204020204" charset="-122"/>
                        <a:sym typeface="Arial" panose="020B0604020202020204" pitchFamily="34" charset="0"/>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7E1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en-US" sz="900" dirty="0">
                        <a:latin typeface="Arial" panose="020B0604020202020204" pitchFamily="34" charset="0"/>
                        <a:ea typeface="微软雅黑" panose="020B0503020204020204" charset="-122"/>
                        <a:sym typeface="Arial" panose="020B0604020202020204" pitchFamily="34" charset="0"/>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005696"/>
                    </a:solidFill>
                  </a:tcPr>
                </a:tc>
              </a:tr>
              <a:tr h="15740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zh-CN" altLang="en-US" sz="9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安慰剂</a:t>
                      </a:r>
                      <a:r>
                        <a:rPr lang="en-US" altLang="zh-CN" sz="9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a:t>
                      </a:r>
                      <a:r>
                        <a:rPr lang="zh-CN" altLang="en-US" sz="9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化疗</a:t>
                      </a:r>
                      <a:endParaRPr lang="en-US" sz="9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en-US" sz="900" dirty="0">
                        <a:latin typeface="Arial" panose="020B0604020202020204" pitchFamily="34" charset="0"/>
                        <a:ea typeface="微软雅黑" panose="020B0503020204020204" charset="-122"/>
                        <a:sym typeface="Arial" panose="020B0604020202020204" pitchFamily="34" charset="0"/>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E2F0D9"/>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en-US" sz="900" dirty="0">
                        <a:latin typeface="Arial" panose="020B0604020202020204" pitchFamily="34" charset="0"/>
                        <a:ea typeface="微软雅黑" panose="020B0503020204020204" charset="-122"/>
                        <a:sym typeface="Arial" panose="020B0604020202020204" pitchFamily="34" charset="0"/>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4DA74E"/>
                    </a:solidFill>
                  </a:tcPr>
                </a:tc>
              </a:tr>
            </a:tbl>
          </a:graphicData>
        </a:graphic>
      </p:graphicFrame>
      <p:sp>
        <p:nvSpPr>
          <p:cNvPr id="27" name="矩形 7"/>
          <p:cNvSpPr/>
          <p:nvPr/>
        </p:nvSpPr>
        <p:spPr>
          <a:xfrm>
            <a:off x="10020762" y="6295119"/>
            <a:ext cx="1569660" cy="215444"/>
          </a:xfrm>
          <a:prstGeom prst="rect">
            <a:avLst/>
          </a:prstGeom>
        </p:spPr>
        <p:txBody>
          <a:bodyPr wrap="none">
            <a:spAutoFit/>
          </a:bodyPr>
          <a:lstStyle/>
          <a:p>
            <a:r>
              <a:rPr lang="zh-CN" altLang="en-US" sz="8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数据截止日期</a:t>
            </a:r>
            <a:r>
              <a:rPr lang="en-US" altLang="zh-CN" sz="8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2021</a:t>
            </a:r>
            <a:r>
              <a:rPr lang="zh-CN" altLang="en-US" sz="8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年</a:t>
            </a:r>
            <a:r>
              <a:rPr lang="en-US" altLang="zh-CN" sz="8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10</a:t>
            </a:r>
            <a:r>
              <a:rPr lang="zh-CN" altLang="en-US" sz="8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月</a:t>
            </a:r>
            <a:r>
              <a:rPr lang="en-US" altLang="zh-CN" sz="8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31</a:t>
            </a:r>
            <a:r>
              <a:rPr lang="zh-CN" altLang="en-US" sz="8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日</a:t>
            </a:r>
            <a:endParaRPr lang="en-US" altLang="zh-CN" sz="8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29" name="文本框 28"/>
          <p:cNvSpPr txBox="1"/>
          <p:nvPr/>
        </p:nvSpPr>
        <p:spPr>
          <a:xfrm>
            <a:off x="5402316" y="6248953"/>
            <a:ext cx="1885244" cy="307777"/>
          </a:xfrm>
          <a:prstGeom prst="rect">
            <a:avLst/>
          </a:prstGeom>
          <a:noFill/>
        </p:spPr>
        <p:txBody>
          <a:bodyPr wrap="square">
            <a:spAutoFit/>
          </a:bodyPr>
          <a:lstStyle/>
          <a:p>
            <a:pPr algn="ctr"/>
            <a:r>
              <a:rPr lang="zh-CN" altLang="en-US" sz="1400" b="1" dirty="0">
                <a:solidFill>
                  <a:schemeClr val="tx1">
                    <a:lumMod val="75000"/>
                    <a:lumOff val="25000"/>
                  </a:schemeClr>
                </a:solidFill>
                <a:latin typeface="微软雅黑" panose="020B0503020204020204" charset="-122"/>
                <a:ea typeface="微软雅黑" panose="020B0503020204020204" charset="-122"/>
              </a:rPr>
              <a:t>最常见的</a:t>
            </a:r>
            <a:r>
              <a:rPr lang="en-US" altLang="zh-CN" sz="1400" b="1" dirty="0">
                <a:solidFill>
                  <a:schemeClr val="tx1">
                    <a:lumMod val="75000"/>
                    <a:lumOff val="25000"/>
                  </a:schemeClr>
                </a:solidFill>
                <a:latin typeface="微软雅黑" panose="020B0503020204020204" charset="-122"/>
                <a:ea typeface="微软雅黑" panose="020B0503020204020204" charset="-122"/>
              </a:rPr>
              <a:t>TEAEs</a:t>
            </a:r>
            <a:endParaRPr lang="zh-CN" altLang="en-US" sz="1400" dirty="0">
              <a:solidFill>
                <a:schemeClr val="tx1">
                  <a:lumMod val="75000"/>
                  <a:lumOff val="25000"/>
                </a:schemeClr>
              </a:solidFill>
            </a:endParaRPr>
          </a:p>
        </p:txBody>
      </p:sp>
      <p:sp>
        <p:nvSpPr>
          <p:cNvPr id="28" name="文本框 27"/>
          <p:cNvSpPr txBox="1"/>
          <p:nvPr/>
        </p:nvSpPr>
        <p:spPr>
          <a:xfrm>
            <a:off x="241411" y="205005"/>
            <a:ext cx="11796761" cy="461665"/>
          </a:xfrm>
          <a:prstGeom prst="rect">
            <a:avLst/>
          </a:prstGeom>
          <a:noFill/>
        </p:spPr>
        <p:txBody>
          <a:bodyPr wrap="square" rtlCol="0">
            <a:spAutoFit/>
          </a:bodyPr>
          <a:lstStyle/>
          <a:p>
            <a:r>
              <a:rPr lang="en-US" altLang="zh-CN" sz="2400" b="1" dirty="0">
                <a:solidFill>
                  <a:schemeClr val="tx1">
                    <a:lumMod val="75000"/>
                    <a:lumOff val="25000"/>
                  </a:schemeClr>
                </a:solidFill>
                <a:latin typeface="+mn-ea"/>
                <a:sym typeface="Arial" panose="020B0604020202020204" pitchFamily="34" charset="0"/>
              </a:rPr>
              <a:t>CHOICE-01</a:t>
            </a:r>
            <a:r>
              <a:rPr lang="zh-CN" altLang="en-US" sz="2400" b="1" dirty="0">
                <a:solidFill>
                  <a:schemeClr val="tx1">
                    <a:lumMod val="75000"/>
                    <a:lumOff val="25000"/>
                  </a:schemeClr>
                </a:solidFill>
                <a:latin typeface="+mn-ea"/>
                <a:sym typeface="Arial" panose="020B0604020202020204" pitchFamily="34" charset="0"/>
              </a:rPr>
              <a:t>研究</a:t>
            </a:r>
            <a:r>
              <a:rPr lang="en-US" altLang="zh-CN" sz="2400" b="1" dirty="0">
                <a:solidFill>
                  <a:schemeClr val="tx1">
                    <a:lumMod val="75000"/>
                    <a:lumOff val="25000"/>
                  </a:schemeClr>
                </a:solidFill>
                <a:latin typeface="+mn-ea"/>
                <a:sym typeface="Arial" panose="020B0604020202020204" pitchFamily="34" charset="0"/>
              </a:rPr>
              <a:t>-</a:t>
            </a:r>
            <a:r>
              <a:rPr lang="zh-CN" altLang="en-US" sz="2400" b="1" dirty="0">
                <a:solidFill>
                  <a:srgbClr val="1F578A"/>
                </a:solidFill>
                <a:latin typeface="微软雅黑" panose="020B0503020204020204" charset="-122"/>
                <a:ea typeface="微软雅黑" panose="020B0503020204020204" charset="-122"/>
              </a:rPr>
              <a:t>安全性</a:t>
            </a:r>
            <a:endParaRPr lang="zh-CN" altLang="en-US" sz="2400" b="1" dirty="0">
              <a:solidFill>
                <a:srgbClr val="1F578A"/>
              </a:solidFill>
              <a:latin typeface="微软雅黑" panose="020B0503020204020204" charset="-122"/>
              <a:ea typeface="微软雅黑" panose="020B0503020204020204" charset="-122"/>
            </a:endParaRPr>
          </a:p>
        </p:txBody>
      </p:sp>
      <p:sp>
        <p:nvSpPr>
          <p:cNvPr id="30" name="标题 1"/>
          <p:cNvSpPr txBox="1"/>
          <p:nvPr/>
        </p:nvSpPr>
        <p:spPr>
          <a:xfrm>
            <a:off x="241411" y="763401"/>
            <a:ext cx="11967870" cy="461665"/>
          </a:xfr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r>
              <a:rPr lang="zh-CN" altLang="en-US" sz="1800" b="1" dirty="0">
                <a:solidFill>
                  <a:srgbClr val="005696"/>
                </a:solidFill>
                <a:latin typeface="Arial" panose="020B0604020202020204" pitchFamily="34" charset="0"/>
                <a:ea typeface="微软雅黑" panose="020B0503020204020204" charset="-122"/>
              </a:rPr>
              <a:t>与对照组相比，特瑞普利单抗联合化疗一线治疗，</a:t>
            </a:r>
            <a:r>
              <a:rPr lang="zh-CN" altLang="en-US" sz="1800" b="1" dirty="0">
                <a:solidFill>
                  <a:srgbClr val="C00000"/>
                </a:solidFill>
                <a:latin typeface="微软雅黑" panose="020B0503020204020204" charset="-122"/>
                <a:ea typeface="微软雅黑" panose="020B0503020204020204" charset="-122"/>
              </a:rPr>
              <a:t>总体安全可控、且未增加新的安全性事件</a:t>
            </a:r>
            <a:endParaRPr lang="en-US" altLang="zh-CN" sz="1800" b="1" dirty="0">
              <a:solidFill>
                <a:srgbClr val="C00000"/>
              </a:solidFill>
              <a:latin typeface="微软雅黑" panose="020B0503020204020204" charset="-122"/>
              <a:ea typeface="微软雅黑" panose="020B0503020204020204" charset="-122"/>
              <a:sym typeface="Arial" panose="020B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34963" y="1604028"/>
            <a:ext cx="11534461" cy="4588022"/>
            <a:chOff x="280098" y="1157195"/>
            <a:chExt cx="8744825" cy="3478399"/>
          </a:xfrm>
        </p:grpSpPr>
        <p:grpSp>
          <p:nvGrpSpPr>
            <p:cNvPr id="5" name="组合 4"/>
            <p:cNvGrpSpPr/>
            <p:nvPr/>
          </p:nvGrpSpPr>
          <p:grpSpPr>
            <a:xfrm>
              <a:off x="280098" y="1157195"/>
              <a:ext cx="8708813" cy="3478399"/>
              <a:chOff x="280098" y="1157195"/>
              <a:chExt cx="8708813" cy="3478399"/>
            </a:xfrm>
          </p:grpSpPr>
          <p:sp>
            <p:nvSpPr>
              <p:cNvPr id="7" name="圆角矩形 30"/>
              <p:cNvSpPr/>
              <p:nvPr/>
            </p:nvSpPr>
            <p:spPr>
              <a:xfrm>
                <a:off x="349862" y="1157195"/>
                <a:ext cx="8639049" cy="3478399"/>
              </a:xfrm>
              <a:prstGeom prst="roundRect">
                <a:avLst>
                  <a:gd name="adj" fmla="val 6463"/>
                </a:avLst>
              </a:prstGeom>
              <a:solidFill>
                <a:schemeClr val="bg1"/>
              </a:solidFill>
              <a:ln>
                <a:noFill/>
                <a:prstDash val="dashDot"/>
              </a:ln>
              <a:effectLst>
                <a:outerShdw blurRad="635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8" name="矩形: 对角圆角 8"/>
              <p:cNvSpPr/>
              <p:nvPr/>
            </p:nvSpPr>
            <p:spPr>
              <a:xfrm>
                <a:off x="280098" y="1325185"/>
                <a:ext cx="236429" cy="3162996"/>
              </a:xfrm>
              <a:prstGeom prst="round2DiagRect">
                <a:avLst>
                  <a:gd name="adj1" fmla="val 50000"/>
                  <a:gd name="adj2" fmla="val 0"/>
                </a:avLst>
              </a:prstGeom>
              <a:gradFill flip="none" rotWithShape="1">
                <a:gsLst>
                  <a:gs pos="23000">
                    <a:srgbClr val="4472C4"/>
                  </a:gs>
                  <a:gs pos="0">
                    <a:schemeClr val="accent1">
                      <a:lumMod val="20000"/>
                      <a:lumOff val="80000"/>
                    </a:schemeClr>
                  </a:gs>
                  <a:gs pos="76000">
                    <a:srgbClr val="4472C4"/>
                  </a:gs>
                  <a:gs pos="100000">
                    <a:schemeClr val="accent1">
                      <a:lumMod val="20000"/>
                      <a:lumOff val="80000"/>
                    </a:schemeClr>
                  </a:gs>
                </a:gsLst>
                <a:lin ang="13200000" scaled="0"/>
                <a:tileRect/>
              </a:gradFill>
              <a:ln w="3175" cap="flat" cmpd="sng" algn="ctr">
                <a:noFill/>
                <a:prstDash val="solid"/>
                <a:miter lim="800000"/>
              </a:ln>
              <a:effectLst>
                <a:outerShdw blurRad="50800" dist="38100" dir="5400000" sx="98000" sy="98000" algn="t" rotWithShape="0">
                  <a:schemeClr val="accent3">
                    <a:alpha val="40000"/>
                  </a:schemeClr>
                </a:outerShdw>
              </a:effectLst>
            </p:spPr>
            <p:txBody>
              <a:bodyPr rtlCol="0" anchor="ctr"/>
              <a:lstStyle/>
              <a:p>
                <a:pPr marL="285750" lvl="0" indent="-285750">
                  <a:lnSpc>
                    <a:spcPct val="120000"/>
                  </a:lnSpc>
                  <a:spcBef>
                    <a:spcPts val="1200"/>
                  </a:spcBef>
                  <a:spcAft>
                    <a:spcPts val="400"/>
                  </a:spcAft>
                  <a:buFont typeface="Wingdings" panose="05000000000000000000" pitchFamily="2" charset="2"/>
                  <a:buChar char="Ø"/>
                  <a:defRPr/>
                </a:pPr>
                <a:endParaRPr lang="en-US" altLang="zh-CN" b="1" dirty="0">
                  <a:solidFill>
                    <a:srgbClr val="00377F"/>
                  </a:solidFill>
                  <a:latin typeface="Arial" panose="020B0604020202020204" pitchFamily="34" charset="0"/>
                  <a:ea typeface="微软雅黑" panose="020B0503020204020204" charset="-122"/>
                  <a:cs typeface="Arial" panose="020B0604020202020204" pitchFamily="34" charset="0"/>
                </a:endParaRPr>
              </a:p>
            </p:txBody>
          </p:sp>
        </p:grpSp>
        <p:sp>
          <p:nvSpPr>
            <p:cNvPr id="6" name="内容占位符 2"/>
            <p:cNvSpPr txBox="1"/>
            <p:nvPr/>
          </p:nvSpPr>
          <p:spPr>
            <a:xfrm>
              <a:off x="574224" y="1458546"/>
              <a:ext cx="8450699" cy="2804118"/>
            </a:xfrm>
            <a:prstGeom prst="rect">
              <a:avLst/>
            </a:prstGeom>
          </p:spPr>
          <p:txBody>
            <a:bodyPr/>
            <a:lstStyle>
              <a:lvl1pPr marL="342900" indent="-342900" algn="l" rtl="0" eaLnBrk="1" fontAlgn="base" hangingPunct="1">
                <a:spcBef>
                  <a:spcPct val="20000"/>
                </a:spcBef>
                <a:spcAft>
                  <a:spcPct val="0"/>
                </a:spcAft>
                <a:buClr>
                  <a:schemeClr val="accent3"/>
                </a:buClr>
                <a:buChar char="•"/>
                <a:defRPr sz="2200">
                  <a:solidFill>
                    <a:schemeClr val="tx1"/>
                  </a:solidFill>
                  <a:latin typeface="Arial" panose="020B0604020202020204" pitchFamily="34" charset="0"/>
                  <a:ea typeface="微软雅黑" panose="020B0503020204020204" charset="-122"/>
                  <a:cs typeface="Arial" panose="020B0604020202020204" pitchFamily="34" charset="0"/>
                </a:defRPr>
              </a:lvl1pPr>
              <a:lvl2pPr marL="742950" indent="-285750" algn="l" rtl="0" eaLnBrk="1" fontAlgn="base" hangingPunct="1">
                <a:spcBef>
                  <a:spcPct val="20000"/>
                </a:spcBef>
                <a:spcAft>
                  <a:spcPct val="0"/>
                </a:spcAft>
                <a:buClr>
                  <a:schemeClr val="accent3"/>
                </a:buClr>
                <a:buChar char="•"/>
                <a:defRPr sz="2200">
                  <a:solidFill>
                    <a:schemeClr val="tx1"/>
                  </a:solidFill>
                  <a:latin typeface="Arial" panose="020B0604020202020204" pitchFamily="34" charset="0"/>
                  <a:ea typeface="微软雅黑" panose="020B0503020204020204" charset="-122"/>
                  <a:cs typeface="Arial" panose="020B0604020202020204" pitchFamily="34" charset="0"/>
                </a:defRPr>
              </a:lvl2pPr>
              <a:lvl3pPr marL="1143000" indent="-228600" algn="l" rtl="0" eaLnBrk="1" fontAlgn="base" hangingPunct="1">
                <a:spcBef>
                  <a:spcPct val="20000"/>
                </a:spcBef>
                <a:spcAft>
                  <a:spcPct val="0"/>
                </a:spcAft>
                <a:buClr>
                  <a:schemeClr val="accent3"/>
                </a:buClr>
                <a:buChar char="•"/>
                <a:defRPr sz="2200">
                  <a:solidFill>
                    <a:schemeClr val="tx1"/>
                  </a:solidFill>
                  <a:latin typeface="Arial" panose="020B0604020202020204" pitchFamily="34" charset="0"/>
                  <a:ea typeface="微软雅黑" panose="020B0503020204020204" charset="-122"/>
                  <a:cs typeface="Arial" panose="020B0604020202020204" pitchFamily="34" charset="0"/>
                </a:defRPr>
              </a:lvl3pPr>
              <a:lvl4pPr marL="1600200" indent="-228600" algn="l" rtl="0" eaLnBrk="1" fontAlgn="base" hangingPunct="1">
                <a:spcBef>
                  <a:spcPct val="20000"/>
                </a:spcBef>
                <a:spcAft>
                  <a:spcPct val="0"/>
                </a:spcAft>
                <a:buClr>
                  <a:schemeClr val="accent3"/>
                </a:buClr>
                <a:buChar char="•"/>
                <a:defRPr sz="2200">
                  <a:solidFill>
                    <a:schemeClr val="tx1"/>
                  </a:solidFill>
                  <a:latin typeface="Arial" panose="020B0604020202020204" pitchFamily="34" charset="0"/>
                  <a:ea typeface="微软雅黑" panose="020B0503020204020204" charset="-122"/>
                  <a:cs typeface="Arial" panose="020B0604020202020204" pitchFamily="34" charset="0"/>
                </a:defRPr>
              </a:lvl4pPr>
              <a:lvl5pPr marL="2057400" indent="-228600" algn="l" rtl="0" eaLnBrk="1" fontAlgn="base" hangingPunct="1">
                <a:spcBef>
                  <a:spcPct val="20000"/>
                </a:spcBef>
                <a:spcAft>
                  <a:spcPct val="0"/>
                </a:spcAft>
                <a:buClr>
                  <a:schemeClr val="accent3"/>
                </a:buClr>
                <a:buChar char="•"/>
                <a:defRPr sz="2200">
                  <a:solidFill>
                    <a:schemeClr val="tx1"/>
                  </a:solidFill>
                  <a:latin typeface="Arial" panose="020B0604020202020204" pitchFamily="34" charset="0"/>
                  <a:ea typeface="微软雅黑" panose="020B0503020204020204" charset="-122"/>
                  <a:cs typeface="Arial" panose="020B0604020202020204" pitchFamily="34" charset="0"/>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a:lnSpc>
                  <a:spcPct val="150000"/>
                </a:lnSpc>
                <a:spcBef>
                  <a:spcPts val="600"/>
                </a:spcBef>
                <a:spcAft>
                  <a:spcPts val="600"/>
                </a:spcAft>
                <a:buClr>
                  <a:srgbClr val="4472C4"/>
                </a:buClr>
              </a:pPr>
              <a:r>
                <a:rPr lang="en-US" altLang="zh-CN" sz="1600" b="1" kern="0" dirty="0">
                  <a:solidFill>
                    <a:srgbClr val="C00000"/>
                  </a:solidFill>
                  <a:latin typeface="+mn-lt"/>
                  <a:ea typeface="+mn-ea"/>
                  <a:cs typeface="+mn-ea"/>
                  <a:sym typeface="+mn-lt"/>
                </a:rPr>
                <a:t>CHOICE-01</a:t>
              </a:r>
              <a:r>
                <a:rPr lang="zh-CN" altLang="en-US" sz="1600" b="1" kern="0" dirty="0">
                  <a:solidFill>
                    <a:srgbClr val="C00000"/>
                  </a:solidFill>
                  <a:latin typeface="+mn-lt"/>
                  <a:ea typeface="+mn-ea"/>
                  <a:cs typeface="+mn-ea"/>
                  <a:sym typeface="+mn-lt"/>
                </a:rPr>
                <a:t>研究</a:t>
              </a:r>
              <a:r>
                <a:rPr lang="zh-CN" altLang="en-US" sz="1600" b="1" kern="0" dirty="0">
                  <a:latin typeface="+mn-lt"/>
                  <a:ea typeface="+mn-ea"/>
                  <a:cs typeface="+mn-ea"/>
                  <a:sym typeface="+mn-lt"/>
                </a:rPr>
                <a:t>是一项关于特瑞普利单抗联合标准化疗一线治疗晚期</a:t>
              </a:r>
              <a:r>
                <a:rPr lang="zh-CN" altLang="en-US" sz="1600" b="1" kern="0" dirty="0">
                  <a:solidFill>
                    <a:srgbClr val="C00000"/>
                  </a:solidFill>
                  <a:latin typeface="+mn-lt"/>
                  <a:ea typeface="+mn-ea"/>
                  <a:cs typeface="+mn-ea"/>
                  <a:sym typeface="+mn-lt"/>
                </a:rPr>
                <a:t>鳞或非鳞</a:t>
              </a:r>
              <a:r>
                <a:rPr lang="en-US" altLang="zh-CN" sz="1600" b="1" kern="0" dirty="0">
                  <a:latin typeface="+mn-lt"/>
                  <a:ea typeface="+mn-ea"/>
                  <a:cs typeface="+mn-ea"/>
                  <a:sym typeface="+mn-lt"/>
                </a:rPr>
                <a:t>NSCLC</a:t>
              </a:r>
              <a:r>
                <a:rPr lang="zh-CN" altLang="en-US" sz="1600" b="1" kern="0" dirty="0">
                  <a:latin typeface="+mn-lt"/>
                  <a:ea typeface="+mn-ea"/>
                  <a:cs typeface="+mn-ea"/>
                  <a:sym typeface="+mn-lt"/>
                </a:rPr>
                <a:t>的随机双盲多中心</a:t>
              </a:r>
              <a:r>
                <a:rPr lang="en-US" altLang="zh-CN" sz="1600" b="1" kern="0" dirty="0">
                  <a:latin typeface="+mn-lt"/>
                  <a:ea typeface="+mn-ea"/>
                  <a:cs typeface="+mn-ea"/>
                  <a:sym typeface="+mn-lt"/>
                </a:rPr>
                <a:t>III</a:t>
              </a:r>
              <a:r>
                <a:rPr lang="zh-CN" altLang="en-US" sz="1600" b="1" kern="0" dirty="0">
                  <a:latin typeface="+mn-lt"/>
                  <a:ea typeface="+mn-ea"/>
                  <a:cs typeface="+mn-ea"/>
                  <a:sym typeface="+mn-lt"/>
                </a:rPr>
                <a:t>期临床试验</a:t>
              </a:r>
              <a:endParaRPr lang="zh-CN" altLang="en-US" sz="1600" b="1" kern="0" dirty="0">
                <a:latin typeface="+mn-lt"/>
                <a:ea typeface="+mn-ea"/>
                <a:cs typeface="+mn-ea"/>
                <a:sym typeface="+mn-lt"/>
              </a:endParaRPr>
            </a:p>
            <a:p>
              <a:pPr>
                <a:lnSpc>
                  <a:spcPct val="150000"/>
                </a:lnSpc>
                <a:spcBef>
                  <a:spcPts val="600"/>
                </a:spcBef>
                <a:spcAft>
                  <a:spcPts val="600"/>
                </a:spcAft>
                <a:buClr>
                  <a:srgbClr val="4472C4"/>
                </a:buClr>
              </a:pPr>
              <a:r>
                <a:rPr lang="zh-CN" altLang="en-US" sz="1600" b="1" kern="0" dirty="0">
                  <a:latin typeface="+mn-lt"/>
                  <a:ea typeface="+mn-ea"/>
                  <a:cs typeface="+mn-ea"/>
                  <a:sym typeface="+mn-lt"/>
                </a:rPr>
                <a:t>与单纯化疗相比，特瑞普利单抗联合化疗显著改善</a:t>
              </a:r>
              <a:r>
                <a:rPr lang="en-US" altLang="zh-CN" sz="1600" b="1" kern="0" dirty="0">
                  <a:solidFill>
                    <a:srgbClr val="C00000"/>
                  </a:solidFill>
                  <a:latin typeface="+mn-lt"/>
                  <a:ea typeface="+mn-ea"/>
                  <a:cs typeface="+mn-ea"/>
                  <a:sym typeface="+mn-lt"/>
                </a:rPr>
                <a:t>PFS</a:t>
              </a:r>
              <a:endParaRPr lang="en-US" altLang="zh-CN" sz="1600" b="1" kern="0" dirty="0">
                <a:solidFill>
                  <a:srgbClr val="C00000"/>
                </a:solidFill>
                <a:latin typeface="+mn-lt"/>
                <a:ea typeface="+mn-ea"/>
                <a:cs typeface="+mn-ea"/>
                <a:sym typeface="+mn-lt"/>
              </a:endParaRPr>
            </a:p>
            <a:p>
              <a:pPr marL="400050" lvl="1" indent="0">
                <a:lnSpc>
                  <a:spcPct val="150000"/>
                </a:lnSpc>
                <a:spcBef>
                  <a:spcPts val="600"/>
                </a:spcBef>
                <a:spcAft>
                  <a:spcPts val="600"/>
                </a:spcAft>
                <a:buClr>
                  <a:srgbClr val="4472C4"/>
                </a:buClr>
                <a:buNone/>
              </a:pPr>
              <a:r>
                <a:rPr lang="en-US" altLang="zh-CN" sz="1200" kern="0" dirty="0">
                  <a:latin typeface="+mn-lt"/>
                  <a:ea typeface="+mn-ea"/>
                  <a:cs typeface="+mn-ea"/>
                </a:rPr>
                <a:t>-</a:t>
              </a:r>
              <a:r>
                <a:rPr lang="zh-CN" altLang="en-US" sz="1200" kern="0" dirty="0">
                  <a:latin typeface="+mn-lt"/>
                  <a:ea typeface="+mn-ea"/>
                  <a:cs typeface="+mn-ea"/>
                </a:rPr>
                <a:t> 中位</a:t>
              </a:r>
              <a:r>
                <a:rPr lang="en-US" altLang="zh-CN" sz="1200" kern="0" dirty="0">
                  <a:latin typeface="+mn-lt"/>
                  <a:ea typeface="+mn-ea"/>
                  <a:cs typeface="+mn-ea"/>
                </a:rPr>
                <a:t>PFS</a:t>
              </a:r>
              <a:r>
                <a:rPr lang="zh-CN" altLang="en-US" sz="1200" kern="0" dirty="0">
                  <a:latin typeface="+mn-lt"/>
                  <a:ea typeface="+mn-ea"/>
                  <a:cs typeface="+mn-ea"/>
                </a:rPr>
                <a:t> </a:t>
              </a:r>
              <a:r>
                <a:rPr lang="en-US" altLang="zh-CN" sz="1200" kern="0" dirty="0">
                  <a:latin typeface="+mn-lt"/>
                  <a:ea typeface="+mn-ea"/>
                  <a:cs typeface="+mn-ea"/>
                </a:rPr>
                <a:t>8.4</a:t>
              </a:r>
              <a:r>
                <a:rPr lang="zh-CN" altLang="en-US" sz="1200" kern="0" dirty="0">
                  <a:latin typeface="+mn-lt"/>
                  <a:ea typeface="+mn-ea"/>
                  <a:cs typeface="+mn-ea"/>
                </a:rPr>
                <a:t>月</a:t>
              </a:r>
              <a:r>
                <a:rPr lang="en-US" altLang="zh-CN" sz="1200" kern="0" dirty="0">
                  <a:latin typeface="+mn-lt"/>
                  <a:ea typeface="+mn-ea"/>
                  <a:cs typeface="+mn-ea"/>
                </a:rPr>
                <a:t>vs5.6</a:t>
              </a:r>
              <a:r>
                <a:rPr lang="zh-CN" altLang="en-US" sz="1200" kern="0" dirty="0">
                  <a:latin typeface="+mn-lt"/>
                  <a:ea typeface="+mn-ea"/>
                  <a:cs typeface="+mn-ea"/>
                </a:rPr>
                <a:t>月 </a:t>
              </a:r>
              <a:r>
                <a:rPr lang="en-US" altLang="zh-CN" sz="1200" kern="0" dirty="0">
                  <a:latin typeface="+mn-lt"/>
                  <a:ea typeface="+mn-ea"/>
                  <a:cs typeface="+mn-ea"/>
                </a:rPr>
                <a:t>(HR</a:t>
              </a:r>
              <a:r>
                <a:rPr lang="en-US" altLang="zh-CN" sz="1200" b="1" kern="0" dirty="0">
                  <a:solidFill>
                    <a:srgbClr val="C00000"/>
                  </a:solidFill>
                  <a:latin typeface="+mn-lt"/>
                  <a:ea typeface="+mn-ea"/>
                  <a:cs typeface="+mn-ea"/>
                </a:rPr>
                <a:t>0.49</a:t>
              </a:r>
              <a:r>
                <a:rPr lang="en-US" altLang="zh-CN" sz="1200" kern="0" dirty="0">
                  <a:latin typeface="+mn-lt"/>
                  <a:ea typeface="+mn-ea"/>
                  <a:cs typeface="+mn-ea"/>
                </a:rPr>
                <a:t>,</a:t>
              </a:r>
              <a:r>
                <a:rPr lang="en-US" altLang="zh-CN" sz="1200" b="1" kern="0" dirty="0">
                  <a:latin typeface="+mn-lt"/>
                  <a:ea typeface="+mn-ea"/>
                  <a:cs typeface="+mn-ea"/>
                </a:rPr>
                <a:t>P</a:t>
              </a:r>
              <a:r>
                <a:rPr lang="zh-CN" altLang="en-US" sz="1200" b="1" kern="0" dirty="0">
                  <a:latin typeface="+mn-lt"/>
                  <a:ea typeface="+mn-ea"/>
                  <a:cs typeface="+mn-ea"/>
                </a:rPr>
                <a:t>＜</a:t>
              </a:r>
              <a:r>
                <a:rPr lang="en-US" altLang="zh-CN" sz="1200" b="1" kern="0" dirty="0">
                  <a:latin typeface="+mn-lt"/>
                  <a:ea typeface="+mn-ea"/>
                  <a:cs typeface="+mn-ea"/>
                </a:rPr>
                <a:t>0.0001</a:t>
              </a:r>
              <a:r>
                <a:rPr lang="zh-CN" altLang="en-US" sz="1200" kern="0" dirty="0">
                  <a:latin typeface="+mn-lt"/>
                  <a:ea typeface="+mn-ea"/>
                  <a:cs typeface="+mn-ea"/>
                </a:rPr>
                <a:t>）降低疾病进展风险高达</a:t>
              </a:r>
              <a:r>
                <a:rPr lang="en-US" altLang="zh-CN" sz="1200" b="1" kern="0" dirty="0">
                  <a:solidFill>
                    <a:srgbClr val="C00000"/>
                  </a:solidFill>
                  <a:latin typeface="+mn-lt"/>
                  <a:ea typeface="+mn-ea"/>
                  <a:cs typeface="+mn-ea"/>
                </a:rPr>
                <a:t>51%</a:t>
              </a:r>
              <a:r>
                <a:rPr lang="en-US" altLang="zh-CN" sz="1200" b="1" kern="0" dirty="0">
                  <a:latin typeface="+mn-lt"/>
                  <a:ea typeface="+mn-ea"/>
                  <a:cs typeface="+mn-ea"/>
                </a:rPr>
                <a:t> </a:t>
              </a:r>
              <a:r>
                <a:rPr lang="zh-CN" altLang="en-US" sz="1200" kern="0" dirty="0">
                  <a:latin typeface="+mn-lt"/>
                  <a:ea typeface="+mn-ea"/>
                  <a:cs typeface="+mn-ea"/>
                </a:rPr>
                <a:t>；</a:t>
              </a:r>
              <a:endParaRPr lang="en-US" altLang="zh-CN" sz="1200" kern="0" dirty="0">
                <a:latin typeface="+mn-lt"/>
                <a:ea typeface="+mn-ea"/>
                <a:cs typeface="+mn-ea"/>
              </a:endParaRPr>
            </a:p>
            <a:p>
              <a:pPr marL="400050" lvl="1" indent="0">
                <a:lnSpc>
                  <a:spcPct val="150000"/>
                </a:lnSpc>
                <a:spcBef>
                  <a:spcPts val="600"/>
                </a:spcBef>
                <a:spcAft>
                  <a:spcPts val="600"/>
                </a:spcAft>
                <a:buClr>
                  <a:srgbClr val="4472C4"/>
                </a:buClr>
                <a:buNone/>
              </a:pPr>
              <a:r>
                <a:rPr lang="en-US" altLang="zh-CN" sz="1200" kern="0" dirty="0">
                  <a:cs typeface="+mn-ea"/>
                </a:rPr>
                <a:t>-</a:t>
              </a:r>
              <a:r>
                <a:rPr lang="zh-CN" altLang="en-US" sz="1200" kern="0" dirty="0">
                  <a:cs typeface="+mn-ea"/>
                </a:rPr>
                <a:t> </a:t>
              </a:r>
              <a:r>
                <a:rPr lang="zh-CN" altLang="en-US" sz="1200" kern="0" dirty="0">
                  <a:latin typeface="+mn-lt"/>
                  <a:ea typeface="+mn-ea"/>
                  <a:cs typeface="+mn-ea"/>
                </a:rPr>
                <a:t>无论</a:t>
              </a:r>
              <a:r>
                <a:rPr lang="en-US" altLang="zh-CN" sz="1200" kern="0" dirty="0">
                  <a:latin typeface="+mn-lt"/>
                  <a:ea typeface="+mn-ea"/>
                  <a:cs typeface="+mn-ea"/>
                </a:rPr>
                <a:t>PD-L1</a:t>
              </a:r>
              <a:r>
                <a:rPr lang="zh-CN" altLang="en-US" sz="1200" kern="0" dirty="0">
                  <a:latin typeface="+mn-lt"/>
                  <a:ea typeface="+mn-ea"/>
                  <a:cs typeface="+mn-ea"/>
                </a:rPr>
                <a:t>表达情况</a:t>
              </a:r>
              <a:r>
                <a:rPr lang="en-US" altLang="zh-CN" sz="1200" kern="0" dirty="0">
                  <a:latin typeface="+mn-lt"/>
                  <a:ea typeface="+mn-ea"/>
                  <a:cs typeface="+mn-ea"/>
                </a:rPr>
                <a:t>/</a:t>
              </a:r>
              <a:r>
                <a:rPr lang="zh-CN" altLang="en-US" sz="1200" kern="0" dirty="0">
                  <a:latin typeface="+mn-lt"/>
                  <a:ea typeface="+mn-ea"/>
                  <a:cs typeface="+mn-ea"/>
                </a:rPr>
                <a:t>肿瘤突变负荷</a:t>
              </a:r>
              <a:r>
                <a:rPr lang="en-US" altLang="zh-CN" sz="1200" kern="0" dirty="0">
                  <a:latin typeface="+mn-lt"/>
                  <a:ea typeface="+mn-ea"/>
                  <a:cs typeface="+mn-ea"/>
                </a:rPr>
                <a:t>(TMB)</a:t>
              </a:r>
              <a:r>
                <a:rPr lang="zh-CN" altLang="en-US" sz="1200" kern="0" dirty="0">
                  <a:latin typeface="+mn-lt"/>
                  <a:ea typeface="+mn-ea"/>
                  <a:cs typeface="+mn-ea"/>
                </a:rPr>
                <a:t>情况，治疗组</a:t>
              </a:r>
              <a:r>
                <a:rPr lang="en-US" altLang="zh-CN" sz="1200" kern="0" dirty="0">
                  <a:latin typeface="+mn-lt"/>
                  <a:ea typeface="+mn-ea"/>
                  <a:cs typeface="+mn-ea"/>
                </a:rPr>
                <a:t>PFS</a:t>
              </a:r>
              <a:r>
                <a:rPr lang="zh-CN" altLang="en-US" sz="1200" kern="0" dirty="0">
                  <a:latin typeface="+mn-lt"/>
                  <a:ea typeface="+mn-ea"/>
                  <a:cs typeface="+mn-ea"/>
                </a:rPr>
                <a:t>均显著获益，</a:t>
              </a:r>
              <a:r>
                <a:rPr lang="zh-CN" altLang="en-US" sz="1200" b="1" kern="0" dirty="0">
                  <a:cs typeface="+mn-ea"/>
                  <a:sym typeface="+mn-lt"/>
                </a:rPr>
                <a:t>治疗效果与</a:t>
              </a:r>
              <a:r>
                <a:rPr lang="en-US" altLang="zh-CN" sz="1200" b="1" kern="0" dirty="0">
                  <a:cs typeface="+mn-ea"/>
                  <a:sym typeface="+mn-lt"/>
                </a:rPr>
                <a:t>PD-L1</a:t>
              </a:r>
              <a:r>
                <a:rPr lang="zh-CN" altLang="en-US" sz="1200" b="1" kern="0" dirty="0">
                  <a:cs typeface="+mn-ea"/>
                  <a:sym typeface="+mn-lt"/>
                </a:rPr>
                <a:t>表达及</a:t>
              </a:r>
              <a:r>
                <a:rPr lang="en-US" altLang="zh-CN" sz="1200" b="1" kern="0" dirty="0">
                  <a:cs typeface="+mn-ea"/>
                  <a:sym typeface="+mn-lt"/>
                </a:rPr>
                <a:t>TMB</a:t>
              </a:r>
              <a:r>
                <a:rPr lang="zh-CN" altLang="en-US" sz="1200" b="1" kern="0" dirty="0">
                  <a:cs typeface="+mn-ea"/>
                  <a:sym typeface="+mn-lt"/>
                </a:rPr>
                <a:t>值无关</a:t>
              </a:r>
              <a:r>
                <a:rPr lang="zh-CN" altLang="en-US" sz="1200" kern="0" dirty="0">
                  <a:cs typeface="+mn-ea"/>
                  <a:sym typeface="+mn-lt"/>
                </a:rPr>
                <a:t>；</a:t>
              </a:r>
              <a:endParaRPr lang="en-US" altLang="zh-CN" sz="1200" kern="0" dirty="0">
                <a:latin typeface="+mn-lt"/>
                <a:ea typeface="+mn-ea"/>
                <a:cs typeface="+mn-ea"/>
              </a:endParaRPr>
            </a:p>
            <a:p>
              <a:pPr marL="342900" lvl="1" indent="-342900">
                <a:lnSpc>
                  <a:spcPct val="150000"/>
                </a:lnSpc>
                <a:spcBef>
                  <a:spcPts val="600"/>
                </a:spcBef>
                <a:spcAft>
                  <a:spcPts val="600"/>
                </a:spcAft>
                <a:buClr>
                  <a:srgbClr val="4472C4"/>
                </a:buClr>
              </a:pPr>
              <a:r>
                <a:rPr lang="zh-CN" altLang="en-US" sz="1600" b="1" kern="0" dirty="0">
                  <a:latin typeface="+mn-lt"/>
                  <a:ea typeface="+mn-ea"/>
                  <a:cs typeface="+mn-ea"/>
                  <a:sym typeface="+mn-lt"/>
                </a:rPr>
                <a:t>与单纯化疗相比，特瑞普利单抗联合化疗显著改善</a:t>
              </a:r>
              <a:r>
                <a:rPr lang="en-US" altLang="zh-CN" sz="1600" b="1" kern="0" dirty="0">
                  <a:solidFill>
                    <a:srgbClr val="C00000"/>
                  </a:solidFill>
                  <a:latin typeface="+mn-lt"/>
                  <a:ea typeface="+mn-ea"/>
                  <a:cs typeface="+mn-ea"/>
                  <a:sym typeface="+mn-lt"/>
                </a:rPr>
                <a:t>OS</a:t>
              </a:r>
              <a:r>
                <a:rPr lang="zh-CN" altLang="en-US" sz="1600" b="1" kern="0" dirty="0">
                  <a:latin typeface="+mn-lt"/>
                  <a:ea typeface="+mn-ea"/>
                  <a:cs typeface="+mn-ea"/>
                  <a:sym typeface="+mn-lt"/>
                </a:rPr>
                <a:t>，</a:t>
              </a:r>
              <a:r>
                <a:rPr lang="zh-CN" altLang="en-US" sz="1600" b="1" kern="0" dirty="0">
                  <a:solidFill>
                    <a:srgbClr val="C00000"/>
                  </a:solidFill>
                  <a:latin typeface="+mn-lt"/>
                  <a:ea typeface="+mn-ea"/>
                  <a:cs typeface="+mn-ea"/>
                  <a:sym typeface="+mn-lt"/>
                </a:rPr>
                <a:t>预设</a:t>
              </a:r>
              <a:r>
                <a:rPr lang="zh-CN" altLang="en-US" sz="1600" b="1" kern="0" dirty="0">
                  <a:latin typeface="+mn-lt"/>
                  <a:ea typeface="+mn-ea"/>
                  <a:cs typeface="+mn-ea"/>
                  <a:sym typeface="+mn-lt"/>
                </a:rPr>
                <a:t>的期中</a:t>
              </a:r>
              <a:r>
                <a:rPr lang="en-US" altLang="zh-CN" sz="1600" b="1" kern="0" dirty="0">
                  <a:latin typeface="+mn-lt"/>
                  <a:ea typeface="+mn-ea"/>
                  <a:cs typeface="+mn-ea"/>
                  <a:sym typeface="+mn-lt"/>
                </a:rPr>
                <a:t>OS</a:t>
              </a:r>
              <a:r>
                <a:rPr lang="zh-CN" altLang="en-US" sz="1600" b="1" kern="0" dirty="0">
                  <a:latin typeface="+mn-lt"/>
                  <a:ea typeface="+mn-ea"/>
                  <a:cs typeface="+mn-ea"/>
                  <a:sym typeface="+mn-lt"/>
                </a:rPr>
                <a:t>分析跨越了疗效边界值</a:t>
              </a:r>
              <a:endParaRPr lang="en-US" altLang="zh-CN" sz="1600" b="1" kern="0" dirty="0">
                <a:latin typeface="+mn-lt"/>
                <a:ea typeface="+mn-ea"/>
                <a:cs typeface="+mn-ea"/>
                <a:sym typeface="+mn-lt"/>
              </a:endParaRPr>
            </a:p>
            <a:p>
              <a:pPr marL="400050" lvl="2" indent="0">
                <a:lnSpc>
                  <a:spcPct val="150000"/>
                </a:lnSpc>
                <a:spcBef>
                  <a:spcPts val="600"/>
                </a:spcBef>
                <a:spcAft>
                  <a:spcPts val="600"/>
                </a:spcAft>
                <a:buClr>
                  <a:srgbClr val="4472C4"/>
                </a:buClr>
                <a:buNone/>
              </a:pPr>
              <a:r>
                <a:rPr lang="en-US" altLang="zh-CN" sz="1200" kern="0" dirty="0">
                  <a:cs typeface="+mn-ea"/>
                </a:rPr>
                <a:t>-</a:t>
              </a:r>
              <a:r>
                <a:rPr lang="zh-CN" altLang="en-US" sz="1200" kern="0" dirty="0">
                  <a:cs typeface="+mn-ea"/>
                </a:rPr>
                <a:t> </a:t>
              </a:r>
              <a:r>
                <a:rPr lang="en-US" altLang="zh-CN" sz="1200" kern="0" dirty="0">
                  <a:latin typeface="+mn-lt"/>
                  <a:ea typeface="+mn-ea"/>
                  <a:cs typeface="+mn-ea"/>
                </a:rPr>
                <a:t>OS</a:t>
              </a:r>
              <a:r>
                <a:rPr lang="zh-CN" altLang="en-US" sz="1200" kern="0" dirty="0">
                  <a:latin typeface="+mn-lt"/>
                  <a:ea typeface="+mn-ea"/>
                  <a:cs typeface="+mn-ea"/>
                </a:rPr>
                <a:t>期中分析显示，</a:t>
              </a:r>
              <a:r>
                <a:rPr lang="en-US" altLang="zh-CN" sz="1200" kern="0" dirty="0">
                  <a:latin typeface="+mn-lt"/>
                  <a:ea typeface="+mn-ea"/>
                  <a:cs typeface="+mn-ea"/>
                </a:rPr>
                <a:t>ITT</a:t>
              </a:r>
              <a:r>
                <a:rPr lang="zh-CN" altLang="en-US" sz="1200" kern="0" dirty="0">
                  <a:latin typeface="+mn-lt"/>
                  <a:ea typeface="+mn-ea"/>
                  <a:cs typeface="+mn-ea"/>
                </a:rPr>
                <a:t>总人群特瑞普利单抗组</a:t>
              </a:r>
              <a:r>
                <a:rPr lang="en-US" altLang="zh-CN" sz="1200" kern="0" dirty="0">
                  <a:latin typeface="+mn-lt"/>
                  <a:ea typeface="+mn-ea"/>
                  <a:cs typeface="+mn-ea"/>
                </a:rPr>
                <a:t>OS</a:t>
              </a:r>
              <a:r>
                <a:rPr lang="zh-CN" altLang="en-US" sz="1200" kern="0" dirty="0">
                  <a:latin typeface="+mn-lt"/>
                  <a:ea typeface="+mn-ea"/>
                  <a:cs typeface="+mn-ea"/>
                </a:rPr>
                <a:t>显著延长</a:t>
              </a:r>
              <a:r>
                <a:rPr lang="en-US" altLang="zh-CN" sz="1200" kern="0" dirty="0">
                  <a:latin typeface="+mn-lt"/>
                  <a:ea typeface="+mn-ea"/>
                  <a:cs typeface="+mn-ea"/>
                </a:rPr>
                <a:t>(</a:t>
              </a:r>
              <a:r>
                <a:rPr lang="en-US" altLang="zh-CN" sz="1200" kern="0" dirty="0">
                  <a:latin typeface="+mn-lt"/>
                  <a:ea typeface="+mn-ea"/>
                  <a:cs typeface="+mn-ea"/>
                  <a:sym typeface="Arial" panose="020B0604020202020204" pitchFamily="34" charset="0"/>
                </a:rPr>
                <a:t>HR</a:t>
              </a:r>
              <a:r>
                <a:rPr lang="zh-CN" altLang="en-US" sz="1200" kern="0" dirty="0">
                  <a:latin typeface="+mn-lt"/>
                  <a:ea typeface="+mn-ea"/>
                  <a:cs typeface="+mn-ea"/>
                  <a:sym typeface="Arial" panose="020B0604020202020204" pitchFamily="34" charset="0"/>
                </a:rPr>
                <a:t> </a:t>
              </a:r>
              <a:r>
                <a:rPr lang="it-IT" altLang="zh-CN" sz="1200" b="1" kern="0" dirty="0">
                  <a:solidFill>
                    <a:srgbClr val="C00000"/>
                  </a:solidFill>
                  <a:latin typeface="+mn-lt"/>
                  <a:ea typeface="+mn-ea"/>
                  <a:cs typeface="+mn-ea"/>
                  <a:sym typeface="Arial" panose="020B0604020202020204" pitchFamily="34" charset="0"/>
                </a:rPr>
                <a:t>0.</a:t>
              </a:r>
              <a:r>
                <a:rPr lang="en-US" altLang="zh-CN" sz="1200" b="1" kern="0" dirty="0">
                  <a:solidFill>
                    <a:srgbClr val="C00000"/>
                  </a:solidFill>
                  <a:latin typeface="+mn-lt"/>
                  <a:ea typeface="+mn-ea"/>
                  <a:cs typeface="+mn-ea"/>
                  <a:sym typeface="Arial" panose="020B0604020202020204" pitchFamily="34" charset="0"/>
                </a:rPr>
                <a:t>69</a:t>
              </a:r>
              <a:r>
                <a:rPr lang="it-IT" altLang="zh-CN" sz="1200" b="1" kern="0" dirty="0">
                  <a:solidFill>
                    <a:srgbClr val="C00000"/>
                  </a:solidFill>
                  <a:latin typeface="+mn-lt"/>
                  <a:ea typeface="+mn-ea"/>
                  <a:cs typeface="+mn-ea"/>
                  <a:sym typeface="Arial" panose="020B0604020202020204" pitchFamily="34" charset="0"/>
                </a:rPr>
                <a:t> </a:t>
              </a:r>
              <a:r>
                <a:rPr lang="it-IT" altLang="zh-CN" sz="1200" b="1" kern="0" dirty="0" err="1">
                  <a:latin typeface="+mn-lt"/>
                  <a:ea typeface="+mn-ea"/>
                  <a:cs typeface="+mn-ea"/>
                  <a:sym typeface="Arial" panose="020B0604020202020204" pitchFamily="34" charset="0"/>
                </a:rPr>
                <a:t>P</a:t>
              </a:r>
              <a:r>
                <a:rPr lang="en-US" altLang="zh-CN" sz="1200" b="1" kern="0" dirty="0">
                  <a:latin typeface="+mn-lt"/>
                  <a:ea typeface="+mn-ea"/>
                  <a:cs typeface="+mn-ea"/>
                  <a:sym typeface="Arial" panose="020B0604020202020204" pitchFamily="34" charset="0"/>
                </a:rPr>
                <a:t>=</a:t>
              </a:r>
              <a:r>
                <a:rPr lang="it-IT" altLang="zh-CN" sz="1200" b="1" kern="0" dirty="0">
                  <a:latin typeface="+mn-lt"/>
                  <a:ea typeface="+mn-ea"/>
                  <a:cs typeface="+mn-ea"/>
                  <a:sym typeface="Arial" panose="020B0604020202020204" pitchFamily="34" charset="0"/>
                </a:rPr>
                <a:t>0.00</a:t>
              </a:r>
              <a:r>
                <a:rPr lang="en-US" altLang="zh-CN" sz="1200" b="1" kern="0" dirty="0">
                  <a:latin typeface="+mn-lt"/>
                  <a:ea typeface="+mn-ea"/>
                  <a:cs typeface="+mn-ea"/>
                  <a:sym typeface="Arial" panose="020B0604020202020204" pitchFamily="34" charset="0"/>
                </a:rPr>
                <a:t>99</a:t>
              </a:r>
              <a:r>
                <a:rPr lang="en-US" altLang="zh-CN" sz="1200" kern="0" dirty="0">
                  <a:latin typeface="+mn-lt"/>
                  <a:ea typeface="+mn-ea"/>
                  <a:cs typeface="+mn-ea"/>
                  <a:sym typeface="Arial" panose="020B0604020202020204" pitchFamily="34" charset="0"/>
                </a:rPr>
                <a:t>),</a:t>
              </a:r>
              <a:r>
                <a:rPr lang="zh-CN" altLang="en-US" sz="1200" kern="0" dirty="0">
                  <a:latin typeface="+mn-lt"/>
                  <a:ea typeface="+mn-ea"/>
                  <a:cs typeface="+mn-ea"/>
                  <a:sym typeface="Arial" panose="020B0604020202020204" pitchFamily="34" charset="0"/>
                </a:rPr>
                <a:t>死亡风险降低</a:t>
              </a:r>
              <a:r>
                <a:rPr lang="en-US" altLang="zh-CN" sz="1200" b="1" kern="0" dirty="0">
                  <a:solidFill>
                    <a:srgbClr val="C00000"/>
                  </a:solidFill>
                  <a:latin typeface="+mn-lt"/>
                  <a:ea typeface="+mn-ea"/>
                  <a:cs typeface="+mn-ea"/>
                  <a:sym typeface="Arial" panose="020B0604020202020204" pitchFamily="34" charset="0"/>
                </a:rPr>
                <a:t>31%</a:t>
              </a:r>
              <a:r>
                <a:rPr lang="zh-CN" altLang="en-US" sz="1200" kern="0" dirty="0">
                  <a:latin typeface="+mn-lt"/>
                  <a:ea typeface="+mn-ea"/>
                  <a:cs typeface="+mn-ea"/>
                  <a:sym typeface="Arial" panose="020B0604020202020204" pitchFamily="34" charset="0"/>
                </a:rPr>
                <a:t>；</a:t>
              </a:r>
              <a:endParaRPr lang="en-US" altLang="zh-CN" sz="1200" kern="0" dirty="0">
                <a:latin typeface="+mn-lt"/>
                <a:ea typeface="+mn-ea"/>
                <a:cs typeface="+mn-ea"/>
                <a:sym typeface="Arial" panose="020B0604020202020204" pitchFamily="34" charset="0"/>
              </a:endParaRPr>
            </a:p>
            <a:p>
              <a:pPr marL="400050" lvl="1" indent="0">
                <a:lnSpc>
                  <a:spcPct val="150000"/>
                </a:lnSpc>
                <a:buNone/>
              </a:pPr>
              <a:r>
                <a:rPr lang="en-US" altLang="zh-CN" sz="1200" kern="0" dirty="0">
                  <a:cs typeface="+mn-ea"/>
                </a:rPr>
                <a:t>-</a:t>
              </a:r>
              <a:r>
                <a:rPr lang="zh-CN" altLang="en-US" sz="1200" kern="0" dirty="0">
                  <a:cs typeface="+mn-ea"/>
                </a:rPr>
                <a:t> </a:t>
              </a:r>
              <a:r>
                <a:rPr lang="zh-CN" altLang="en-US" sz="1200" kern="0" dirty="0">
                  <a:latin typeface="+mn-lt"/>
                  <a:ea typeface="+mn-ea"/>
                  <a:cs typeface="+mn-ea"/>
                  <a:sym typeface="Arial" panose="020B0604020202020204" pitchFamily="34" charset="0"/>
                </a:rPr>
                <a:t>安慰剂组</a:t>
              </a:r>
              <a:r>
                <a:rPr lang="zh-CN" altLang="en-US" sz="1200" b="1" kern="0" dirty="0">
                  <a:solidFill>
                    <a:srgbClr val="C00000"/>
                  </a:solidFill>
                  <a:latin typeface="+mn-lt"/>
                  <a:ea typeface="+mn-ea"/>
                  <a:cs typeface="+mn-ea"/>
                  <a:sym typeface="Arial" panose="020B0604020202020204" pitchFamily="34" charset="0"/>
                </a:rPr>
                <a:t>广泛交叉</a:t>
              </a:r>
              <a:r>
                <a:rPr lang="zh-CN" altLang="en-US" sz="1200" kern="0" dirty="0">
                  <a:latin typeface="+mn-lt"/>
                  <a:ea typeface="+mn-ea"/>
                  <a:cs typeface="+mn-ea"/>
                  <a:sym typeface="Arial" panose="020B0604020202020204" pitchFamily="34" charset="0"/>
                </a:rPr>
                <a:t>治疗组：对照组</a:t>
              </a:r>
              <a:r>
                <a:rPr lang="en-US" altLang="zh-CN" sz="1200" b="1" kern="0" dirty="0">
                  <a:solidFill>
                    <a:srgbClr val="C00000"/>
                  </a:solidFill>
                  <a:latin typeface="+mn-lt"/>
                  <a:ea typeface="+mn-ea"/>
                  <a:cs typeface="+mn-ea"/>
                  <a:sym typeface="Arial" panose="020B0604020202020204" pitchFamily="34" charset="0"/>
                </a:rPr>
                <a:t>92.0%</a:t>
              </a:r>
              <a:r>
                <a:rPr lang="zh-CN" altLang="en-US" sz="1200" kern="0" dirty="0">
                  <a:latin typeface="+mn-lt"/>
                  <a:ea typeface="+mn-ea"/>
                  <a:cs typeface="+mn-ea"/>
                  <a:sym typeface="Arial" panose="020B0604020202020204" pitchFamily="34" charset="0"/>
                </a:rPr>
                <a:t>的疾病进展患者接受特瑞普利单抗治疗；</a:t>
              </a:r>
              <a:endParaRPr lang="en-US" altLang="zh-CN" sz="1200" kern="0" dirty="0">
                <a:latin typeface="+mn-lt"/>
                <a:ea typeface="+mn-ea"/>
                <a:cs typeface="+mn-ea"/>
                <a:sym typeface="Arial" panose="020B0604020202020204" pitchFamily="34" charset="0"/>
              </a:endParaRPr>
            </a:p>
            <a:p>
              <a:pPr>
                <a:lnSpc>
                  <a:spcPct val="150000"/>
                </a:lnSpc>
                <a:spcBef>
                  <a:spcPts val="600"/>
                </a:spcBef>
                <a:spcAft>
                  <a:spcPts val="600"/>
                </a:spcAft>
                <a:buClr>
                  <a:srgbClr val="4472C4"/>
                </a:buClr>
              </a:pPr>
              <a:r>
                <a:rPr lang="zh-CN" altLang="en-US" sz="1600" b="1" kern="0" dirty="0">
                  <a:latin typeface="+mn-lt"/>
                  <a:ea typeface="+mn-ea"/>
                  <a:cs typeface="+mn-ea"/>
                  <a:sym typeface="+mn-lt"/>
                </a:rPr>
                <a:t>特瑞普利单抗联合化疗治疗晚期一线</a:t>
              </a:r>
              <a:r>
                <a:rPr lang="en-US" altLang="zh-CN" sz="1600" b="1" kern="0" dirty="0">
                  <a:latin typeface="+mn-lt"/>
                  <a:ea typeface="+mn-ea"/>
                  <a:cs typeface="+mn-ea"/>
                  <a:sym typeface="+mn-lt"/>
                </a:rPr>
                <a:t>NSCLC</a:t>
              </a:r>
              <a:r>
                <a:rPr lang="zh-CN" altLang="en-US" sz="1600" b="1" kern="0" dirty="0">
                  <a:latin typeface="+mn-lt"/>
                  <a:ea typeface="+mn-ea"/>
                  <a:cs typeface="+mn-ea"/>
                  <a:sym typeface="+mn-lt"/>
                </a:rPr>
                <a:t>，安全性良好可控，没有发现新的不良事件</a:t>
              </a:r>
              <a:endParaRPr lang="zh-CN" altLang="en-US" sz="1600" b="1" kern="0" dirty="0">
                <a:latin typeface="+mn-lt"/>
                <a:ea typeface="+mn-ea"/>
                <a:cs typeface="+mn-ea"/>
                <a:sym typeface="+mn-lt"/>
              </a:endParaRPr>
            </a:p>
          </p:txBody>
        </p:sp>
      </p:grpSp>
      <p:sp>
        <p:nvSpPr>
          <p:cNvPr id="2" name="文本框 1"/>
          <p:cNvSpPr txBox="1"/>
          <p:nvPr/>
        </p:nvSpPr>
        <p:spPr>
          <a:xfrm>
            <a:off x="241411" y="205005"/>
            <a:ext cx="11796761" cy="830997"/>
          </a:xfrm>
          <a:prstGeom prst="rect">
            <a:avLst/>
          </a:prstGeom>
          <a:noFill/>
        </p:spPr>
        <p:txBody>
          <a:bodyPr wrap="square" rtlCol="0">
            <a:spAutoFit/>
          </a:bodyPr>
          <a:lstStyle/>
          <a:p>
            <a:r>
              <a:rPr lang="en-US" altLang="zh-CN" sz="2400" b="1" dirty="0">
                <a:solidFill>
                  <a:schemeClr val="tx1">
                    <a:lumMod val="75000"/>
                    <a:lumOff val="25000"/>
                  </a:schemeClr>
                </a:solidFill>
                <a:latin typeface="+mn-ea"/>
                <a:sym typeface="Arial" panose="020B0604020202020204" pitchFamily="34" charset="0"/>
              </a:rPr>
              <a:t>CHOICE-01</a:t>
            </a:r>
            <a:r>
              <a:rPr lang="zh-CN" altLang="en-US" sz="2400" b="1" dirty="0">
                <a:solidFill>
                  <a:schemeClr val="tx1">
                    <a:lumMod val="75000"/>
                    <a:lumOff val="25000"/>
                  </a:schemeClr>
                </a:solidFill>
                <a:latin typeface="+mn-ea"/>
                <a:sym typeface="Arial" panose="020B0604020202020204" pitchFamily="34" charset="0"/>
              </a:rPr>
              <a:t>研究</a:t>
            </a:r>
            <a:endParaRPr lang="en-US" altLang="zh-CN" sz="2400" b="1" dirty="0">
              <a:solidFill>
                <a:schemeClr val="tx1">
                  <a:lumMod val="75000"/>
                  <a:lumOff val="25000"/>
                </a:schemeClr>
              </a:solidFill>
              <a:latin typeface="+mn-ea"/>
              <a:sym typeface="Arial" panose="020B0604020202020204" pitchFamily="34" charset="0"/>
            </a:endParaRPr>
          </a:p>
          <a:p>
            <a:r>
              <a:rPr lang="zh-CN" altLang="en-US" sz="2400" b="1" dirty="0">
                <a:solidFill>
                  <a:schemeClr val="tx1">
                    <a:lumMod val="75000"/>
                    <a:lumOff val="25000"/>
                  </a:schemeClr>
                </a:solidFill>
                <a:latin typeface="+mn-ea"/>
                <a:sym typeface="Arial" panose="020B0604020202020204" pitchFamily="34" charset="0"/>
              </a:rPr>
              <a:t>特瑞普利单抗联合化疗一线治疗驱动基因阴性晚期</a:t>
            </a:r>
            <a:r>
              <a:rPr lang="en-US" altLang="zh-CN" sz="2400" b="1" dirty="0">
                <a:solidFill>
                  <a:schemeClr val="tx1">
                    <a:lumMod val="75000"/>
                    <a:lumOff val="25000"/>
                  </a:schemeClr>
                </a:solidFill>
                <a:latin typeface="+mn-ea"/>
                <a:sym typeface="Arial" panose="020B0604020202020204" pitchFamily="34" charset="0"/>
              </a:rPr>
              <a:t>NSCLC</a:t>
            </a:r>
            <a:r>
              <a:rPr lang="zh-CN" altLang="en-US" sz="2400" b="1" dirty="0">
                <a:solidFill>
                  <a:srgbClr val="C00000"/>
                </a:solidFill>
                <a:latin typeface="+mn-ea"/>
                <a:sym typeface="Arial" panose="020B0604020202020204" pitchFamily="34" charset="0"/>
              </a:rPr>
              <a:t>（鳞癌</a:t>
            </a:r>
            <a:r>
              <a:rPr lang="en-US" altLang="zh-CN" sz="2400" b="1" dirty="0">
                <a:solidFill>
                  <a:srgbClr val="C00000"/>
                </a:solidFill>
                <a:latin typeface="+mn-ea"/>
                <a:sym typeface="Arial" panose="020B0604020202020204" pitchFamily="34" charset="0"/>
              </a:rPr>
              <a:t>+</a:t>
            </a:r>
            <a:r>
              <a:rPr lang="zh-CN" altLang="en-US" sz="2400" b="1" dirty="0">
                <a:solidFill>
                  <a:srgbClr val="C00000"/>
                </a:solidFill>
                <a:latin typeface="+mn-ea"/>
                <a:sym typeface="Arial" panose="020B0604020202020204" pitchFamily="34" charset="0"/>
              </a:rPr>
              <a:t>非鳞癌）</a:t>
            </a:r>
            <a:endParaRPr lang="zh-CN" altLang="en-US" sz="2400" b="1" dirty="0">
              <a:solidFill>
                <a:srgbClr val="C00000"/>
              </a:solidFill>
              <a:latin typeface="+mn-ea"/>
              <a:sym typeface="Arial" panose="020B0604020202020204" pitchFamily="34" charset="0"/>
            </a:endParaRPr>
          </a:p>
        </p:txBody>
      </p:sp>
      <p:sp>
        <p:nvSpPr>
          <p:cNvPr id="3" name="标题 1"/>
          <p:cNvSpPr txBox="1"/>
          <p:nvPr/>
        </p:nvSpPr>
        <p:spPr>
          <a:xfrm>
            <a:off x="287711" y="1074609"/>
            <a:ext cx="1321172" cy="432411"/>
          </a:xfrm>
        </p:spPr>
        <p:txBody>
          <a:bodyP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r>
              <a:rPr lang="zh-CN" altLang="en-US" sz="2400" b="1" dirty="0">
                <a:solidFill>
                  <a:srgbClr val="1F578A"/>
                </a:solidFill>
                <a:latin typeface="微软雅黑" panose="020B0503020204020204" charset="-122"/>
                <a:ea typeface="微软雅黑" panose="020B0503020204020204" charset="-122"/>
              </a:rPr>
              <a:t>研究小结</a:t>
            </a:r>
            <a:endParaRPr lang="zh-CN" altLang="en-US" sz="2400" b="1" dirty="0">
              <a:solidFill>
                <a:srgbClr val="1F578A"/>
              </a:solidFill>
              <a:latin typeface="微软雅黑" panose="020B0503020204020204" charset="-122"/>
              <a:ea typeface="微软雅黑" panose="020B0503020204020204" charset="-122"/>
            </a:endParaRPr>
          </a:p>
        </p:txBody>
      </p:sp>
      <p:sp>
        <p:nvSpPr>
          <p:cNvPr id="10" name="矩形 7"/>
          <p:cNvSpPr/>
          <p:nvPr/>
        </p:nvSpPr>
        <p:spPr>
          <a:xfrm>
            <a:off x="10020762" y="6295119"/>
            <a:ext cx="1569660" cy="215444"/>
          </a:xfrm>
          <a:prstGeom prst="rect">
            <a:avLst/>
          </a:prstGeom>
        </p:spPr>
        <p:txBody>
          <a:bodyPr wrap="none">
            <a:spAutoFit/>
          </a:bodyPr>
          <a:lstStyle/>
          <a:p>
            <a:r>
              <a:rPr lang="zh-CN" altLang="en-US" sz="8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数据截止日期</a:t>
            </a:r>
            <a:r>
              <a:rPr lang="en-US" altLang="zh-CN" sz="8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2021</a:t>
            </a:r>
            <a:r>
              <a:rPr lang="zh-CN" altLang="en-US" sz="8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年</a:t>
            </a:r>
            <a:r>
              <a:rPr lang="en-US" altLang="zh-CN" sz="8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10</a:t>
            </a:r>
            <a:r>
              <a:rPr lang="zh-CN" altLang="en-US" sz="8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月</a:t>
            </a:r>
            <a:r>
              <a:rPr lang="en-US" altLang="zh-CN" sz="8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31</a:t>
            </a:r>
            <a:r>
              <a:rPr lang="zh-CN" altLang="en-US" sz="8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日</a:t>
            </a:r>
            <a:endParaRPr lang="en-US" altLang="zh-CN" sz="800" dirty="0">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6521143" y="778306"/>
            <a:ext cx="4267891" cy="3000860"/>
          </a:xfrm>
          <a:prstGeom prst="rect">
            <a:avLst/>
          </a:prstGeom>
        </p:spPr>
      </p:pic>
      <p:pic>
        <p:nvPicPr>
          <p:cNvPr id="13" name="图片 12"/>
          <p:cNvPicPr>
            <a:picLocks noChangeAspect="1"/>
          </p:cNvPicPr>
          <p:nvPr/>
        </p:nvPicPr>
        <p:blipFill>
          <a:blip r:embed="rId2"/>
          <a:stretch>
            <a:fillRect/>
          </a:stretch>
        </p:blipFill>
        <p:spPr>
          <a:xfrm>
            <a:off x="8205092" y="4395986"/>
            <a:ext cx="1778198" cy="1359798"/>
          </a:xfrm>
          <a:prstGeom prst="rect">
            <a:avLst/>
          </a:prstGeom>
        </p:spPr>
      </p:pic>
      <p:sp>
        <p:nvSpPr>
          <p:cNvPr id="14" name="文本框 13"/>
          <p:cNvSpPr txBox="1"/>
          <p:nvPr/>
        </p:nvSpPr>
        <p:spPr>
          <a:xfrm>
            <a:off x="241411" y="205005"/>
            <a:ext cx="11796761" cy="461665"/>
          </a:xfrm>
          <a:prstGeom prst="rect">
            <a:avLst/>
          </a:prstGeom>
          <a:noFill/>
        </p:spPr>
        <p:txBody>
          <a:bodyPr wrap="square" rtlCol="0">
            <a:spAutoFit/>
          </a:bodyPr>
          <a:lstStyle/>
          <a:p>
            <a:r>
              <a:rPr lang="zh-CN" altLang="en-US" sz="2400" b="1" dirty="0">
                <a:solidFill>
                  <a:schemeClr val="tx1">
                    <a:lumMod val="75000"/>
                    <a:lumOff val="25000"/>
                  </a:schemeClr>
                </a:solidFill>
                <a:latin typeface="+mn-ea"/>
                <a:sym typeface="Arial" panose="020B0604020202020204" pitchFamily="34" charset="0"/>
              </a:rPr>
              <a:t>肺癌及其他各瘤种</a:t>
            </a:r>
            <a:r>
              <a:rPr lang="zh-CN" altLang="en-US" sz="2400" b="1" dirty="0">
                <a:solidFill>
                  <a:srgbClr val="C00000"/>
                </a:solidFill>
                <a:latin typeface="+mn-ea"/>
                <a:sym typeface="Arial" panose="020B0604020202020204" pitchFamily="34" charset="0"/>
              </a:rPr>
              <a:t>肩并肩</a:t>
            </a:r>
            <a:r>
              <a:rPr lang="zh-CN" altLang="en-US" sz="2400" b="1" dirty="0">
                <a:solidFill>
                  <a:schemeClr val="tx1">
                    <a:lumMod val="75000"/>
                    <a:lumOff val="25000"/>
                  </a:schemeClr>
                </a:solidFill>
                <a:latin typeface="+mn-ea"/>
                <a:sym typeface="Arial" panose="020B0604020202020204" pitchFamily="34" charset="0"/>
              </a:rPr>
              <a:t>实验结果显示，特瑞普利单抗</a:t>
            </a:r>
            <a:r>
              <a:rPr lang="zh-CN" altLang="en-US" sz="2400" b="1" dirty="0">
                <a:solidFill>
                  <a:srgbClr val="C00000"/>
                </a:solidFill>
                <a:latin typeface="+mn-ea"/>
                <a:sym typeface="Arial" panose="020B0604020202020204" pitchFamily="34" charset="0"/>
              </a:rPr>
              <a:t>疗效一流</a:t>
            </a:r>
            <a:endParaRPr lang="zh-CN" altLang="en-US" sz="2400" b="1" dirty="0">
              <a:solidFill>
                <a:srgbClr val="C00000"/>
              </a:solidFill>
              <a:latin typeface="+mn-ea"/>
              <a:sym typeface="Arial" panose="020B0604020202020204" pitchFamily="34" charset="0"/>
            </a:endParaRPr>
          </a:p>
        </p:txBody>
      </p:sp>
      <p:sp>
        <p:nvSpPr>
          <p:cNvPr id="15" name="矩形 14"/>
          <p:cNvSpPr/>
          <p:nvPr/>
        </p:nvSpPr>
        <p:spPr>
          <a:xfrm>
            <a:off x="0" y="6276622"/>
            <a:ext cx="6395772"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4" name="图片 3"/>
          <p:cNvPicPr>
            <a:picLocks noChangeAspect="1"/>
          </p:cNvPicPr>
          <p:nvPr/>
        </p:nvPicPr>
        <p:blipFill>
          <a:blip r:embed="rId3"/>
          <a:stretch>
            <a:fillRect/>
          </a:stretch>
        </p:blipFill>
        <p:spPr>
          <a:xfrm>
            <a:off x="1484454" y="3857140"/>
            <a:ext cx="4561030" cy="3000860"/>
          </a:xfrm>
          <a:prstGeom prst="rect">
            <a:avLst/>
          </a:prstGeom>
        </p:spPr>
      </p:pic>
      <p:grpSp>
        <p:nvGrpSpPr>
          <p:cNvPr id="5" name="组合 4"/>
          <p:cNvGrpSpPr/>
          <p:nvPr/>
        </p:nvGrpSpPr>
        <p:grpSpPr>
          <a:xfrm>
            <a:off x="-47037" y="1245704"/>
            <a:ext cx="1022480" cy="4823792"/>
            <a:chOff x="534857" y="1269455"/>
            <a:chExt cx="1022480" cy="4823792"/>
          </a:xfrm>
        </p:grpSpPr>
        <p:sp>
          <p:nvSpPr>
            <p:cNvPr id="9" name="五边形 8"/>
            <p:cNvSpPr/>
            <p:nvPr/>
          </p:nvSpPr>
          <p:spPr>
            <a:xfrm>
              <a:off x="581894" y="1269455"/>
              <a:ext cx="975443" cy="4823792"/>
            </a:xfrm>
            <a:prstGeom prst="homePlate">
              <a:avLst/>
            </a:prstGeom>
            <a:solidFill>
              <a:schemeClr val="accent4">
                <a:lumMod val="40000"/>
                <a:lumOff val="6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8" name="组合 7"/>
            <p:cNvGrpSpPr/>
            <p:nvPr/>
          </p:nvGrpSpPr>
          <p:grpSpPr>
            <a:xfrm>
              <a:off x="534857" y="1689041"/>
              <a:ext cx="775252" cy="3945147"/>
              <a:chOff x="941797" y="1665290"/>
              <a:chExt cx="775252" cy="3945147"/>
            </a:xfrm>
          </p:grpSpPr>
          <p:pic>
            <p:nvPicPr>
              <p:cNvPr id="6" name="图形 5" descr="天使的脸轮廓 纯色填充"/>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24719" y="1665290"/>
                <a:ext cx="629478" cy="629478"/>
              </a:xfrm>
              <a:prstGeom prst="rect">
                <a:avLst/>
              </a:prstGeom>
            </p:spPr>
          </p:pic>
          <p:sp>
            <p:nvSpPr>
              <p:cNvPr id="7" name="文本框 6"/>
              <p:cNvSpPr txBox="1"/>
              <p:nvPr/>
            </p:nvSpPr>
            <p:spPr>
              <a:xfrm>
                <a:off x="941797" y="2501894"/>
                <a:ext cx="775252" cy="3108543"/>
              </a:xfrm>
              <a:prstGeom prst="rect">
                <a:avLst/>
              </a:prstGeom>
              <a:noFill/>
            </p:spPr>
            <p:txBody>
              <a:bodyPr wrap="square" rtlCol="0">
                <a:spAutoFit/>
              </a:bodyPr>
              <a:lstStyle/>
              <a:p>
                <a:pPr algn="ctr"/>
                <a:r>
                  <a:rPr kumimoji="1" lang="zh-CN" altLang="en-US" sz="2800" b="1" dirty="0">
                    <a:solidFill>
                      <a:srgbClr val="C00000"/>
                    </a:solidFill>
                  </a:rPr>
                  <a:t>疗</a:t>
                </a:r>
                <a:endParaRPr kumimoji="1" lang="en-US" altLang="zh-CN" sz="2800" b="1" dirty="0">
                  <a:solidFill>
                    <a:srgbClr val="C00000"/>
                  </a:solidFill>
                </a:endParaRPr>
              </a:p>
              <a:p>
                <a:pPr algn="ctr"/>
                <a:endParaRPr kumimoji="1" lang="en-US" altLang="zh-CN" sz="2800" b="1" dirty="0">
                  <a:solidFill>
                    <a:srgbClr val="C00000"/>
                  </a:solidFill>
                </a:endParaRPr>
              </a:p>
              <a:p>
                <a:pPr algn="ctr"/>
                <a:r>
                  <a:rPr kumimoji="1" lang="zh-CN" altLang="en-US" sz="2800" b="1" dirty="0">
                    <a:solidFill>
                      <a:srgbClr val="C00000"/>
                    </a:solidFill>
                  </a:rPr>
                  <a:t>效</a:t>
                </a:r>
                <a:endParaRPr kumimoji="1" lang="en-US" altLang="zh-CN" sz="2800" b="1" dirty="0">
                  <a:solidFill>
                    <a:srgbClr val="C00000"/>
                  </a:solidFill>
                </a:endParaRPr>
              </a:p>
              <a:p>
                <a:pPr algn="ctr"/>
                <a:endParaRPr kumimoji="1" lang="en-US" altLang="zh-CN" sz="2800" b="1" dirty="0">
                  <a:solidFill>
                    <a:srgbClr val="C00000"/>
                  </a:solidFill>
                </a:endParaRPr>
              </a:p>
              <a:p>
                <a:pPr algn="ctr"/>
                <a:r>
                  <a:rPr kumimoji="1" lang="zh-CN" altLang="en-US" sz="2800" b="1" dirty="0">
                    <a:solidFill>
                      <a:srgbClr val="C00000"/>
                    </a:solidFill>
                  </a:rPr>
                  <a:t>一</a:t>
                </a:r>
                <a:endParaRPr kumimoji="1" lang="en-US" altLang="zh-CN" sz="2800" b="1" dirty="0">
                  <a:solidFill>
                    <a:srgbClr val="C00000"/>
                  </a:solidFill>
                </a:endParaRPr>
              </a:p>
              <a:p>
                <a:pPr algn="ctr"/>
                <a:endParaRPr kumimoji="1" lang="en-US" altLang="zh-CN" sz="2800" b="1" dirty="0">
                  <a:solidFill>
                    <a:srgbClr val="C00000"/>
                  </a:solidFill>
                </a:endParaRPr>
              </a:p>
              <a:p>
                <a:pPr algn="ctr"/>
                <a:r>
                  <a:rPr kumimoji="1" lang="zh-CN" altLang="en-US" sz="2800" b="1" dirty="0">
                    <a:solidFill>
                      <a:srgbClr val="C00000"/>
                    </a:solidFill>
                  </a:rPr>
                  <a:t>流</a:t>
                </a:r>
                <a:endParaRPr kumimoji="1" lang="zh-CN" altLang="en-US" sz="2800" b="1" dirty="0">
                  <a:solidFill>
                    <a:srgbClr val="C00000"/>
                  </a:solidFill>
                </a:endParaRPr>
              </a:p>
            </p:txBody>
          </p:sp>
        </p:grpSp>
      </p:grpSp>
      <p:pic>
        <p:nvPicPr>
          <p:cNvPr id="10" name="图片 9"/>
          <p:cNvPicPr>
            <a:picLocks noChangeAspect="1"/>
          </p:cNvPicPr>
          <p:nvPr/>
        </p:nvPicPr>
        <p:blipFill>
          <a:blip r:embed="rId6"/>
          <a:stretch>
            <a:fillRect/>
          </a:stretch>
        </p:blipFill>
        <p:spPr>
          <a:xfrm>
            <a:off x="1498325" y="780422"/>
            <a:ext cx="4427461" cy="300086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41411" y="205005"/>
            <a:ext cx="11796761" cy="461665"/>
          </a:xfrm>
          <a:prstGeom prst="rect">
            <a:avLst/>
          </a:prstGeom>
          <a:noFill/>
        </p:spPr>
        <p:txBody>
          <a:bodyPr wrap="square" rtlCol="0">
            <a:spAutoFit/>
          </a:bodyPr>
          <a:lstStyle/>
          <a:p>
            <a:r>
              <a:rPr lang="zh-CN" altLang="en-US" sz="2400" b="1" dirty="0">
                <a:solidFill>
                  <a:schemeClr val="tx1">
                    <a:lumMod val="75000"/>
                    <a:lumOff val="25000"/>
                  </a:schemeClr>
                </a:solidFill>
                <a:latin typeface="+mn-ea"/>
                <a:sym typeface="Arial" panose="020B0604020202020204" pitchFamily="34" charset="0"/>
              </a:rPr>
              <a:t>特瑞普利单抗</a:t>
            </a:r>
            <a:r>
              <a:rPr lang="zh-CN" altLang="en-US" sz="2400" b="1" dirty="0">
                <a:solidFill>
                  <a:srgbClr val="C00000"/>
                </a:solidFill>
                <a:latin typeface="+mn-ea"/>
                <a:sym typeface="Arial" panose="020B0604020202020204" pitchFamily="34" charset="0"/>
              </a:rPr>
              <a:t>关键性</a:t>
            </a:r>
            <a:r>
              <a:rPr lang="en-US" altLang="zh-CN" sz="2400" b="1" dirty="0" err="1">
                <a:solidFill>
                  <a:srgbClr val="C00000"/>
                </a:solidFill>
                <a:latin typeface="+mn-ea"/>
                <a:sym typeface="Arial" panose="020B0604020202020204" pitchFamily="34" charset="0"/>
              </a:rPr>
              <a:t>irAE</a:t>
            </a:r>
            <a:r>
              <a:rPr lang="en-US" altLang="zh-CN" sz="2400" b="1" dirty="0">
                <a:solidFill>
                  <a:srgbClr val="C00000"/>
                </a:solidFill>
                <a:latin typeface="+mn-ea"/>
                <a:sym typeface="Arial" panose="020B0604020202020204" pitchFamily="34" charset="0"/>
              </a:rPr>
              <a:t>*</a:t>
            </a:r>
            <a:r>
              <a:rPr lang="zh-CN" altLang="en-US" sz="2400" b="1" dirty="0">
                <a:solidFill>
                  <a:srgbClr val="C00000"/>
                </a:solidFill>
                <a:latin typeface="+mn-ea"/>
                <a:sym typeface="Arial" panose="020B0604020202020204" pitchFamily="34" charset="0"/>
              </a:rPr>
              <a:t>发生率最低，安全性最优</a:t>
            </a:r>
            <a:endParaRPr lang="en-US" altLang="zh-CN" sz="2400" b="1" dirty="0">
              <a:solidFill>
                <a:srgbClr val="C00000"/>
              </a:solidFill>
              <a:latin typeface="+mn-ea"/>
              <a:sym typeface="Arial" panose="020B0604020202020204" pitchFamily="34" charset="0"/>
            </a:endParaRPr>
          </a:p>
        </p:txBody>
      </p:sp>
      <p:sp>
        <p:nvSpPr>
          <p:cNvPr id="8" name="文本框 7"/>
          <p:cNvSpPr txBox="1"/>
          <p:nvPr/>
        </p:nvSpPr>
        <p:spPr>
          <a:xfrm>
            <a:off x="601015" y="877715"/>
            <a:ext cx="4567276" cy="338554"/>
          </a:xfrm>
          <a:prstGeom prst="rect">
            <a:avLst/>
          </a:prstGeom>
          <a:noFill/>
        </p:spPr>
        <p:txBody>
          <a:bodyPr wrap="none" rtlCol="0">
            <a:spAutoFit/>
          </a:bodyPr>
          <a:lstStyle/>
          <a:p>
            <a:pPr marL="342900" indent="-342900">
              <a:buFont typeface="Wingdings" panose="05000000000000000000" pitchFamily="2" charset="2"/>
              <a:buChar char="Ø"/>
            </a:pPr>
            <a:r>
              <a:rPr lang="zh-CN" altLang="en-US" sz="16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安全性：国内外</a:t>
            </a:r>
            <a:r>
              <a:rPr lang="en-US" altLang="zh-CN" sz="16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PD-1/L1</a:t>
            </a:r>
            <a:r>
              <a:rPr lang="zh-CN" altLang="en-US" sz="16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抑制剂的</a:t>
            </a:r>
            <a:r>
              <a:rPr lang="en-US" altLang="zh-CN" sz="1600" b="1" dirty="0" err="1">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irAEs</a:t>
            </a:r>
            <a:r>
              <a:rPr lang="zh-CN" altLang="en-US" sz="16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汇总</a:t>
            </a:r>
            <a:endParaRPr lang="zh-CN" altLang="en-US" sz="16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grpSp>
        <p:nvGrpSpPr>
          <p:cNvPr id="17" name="组合 16"/>
          <p:cNvGrpSpPr/>
          <p:nvPr/>
        </p:nvGrpSpPr>
        <p:grpSpPr>
          <a:xfrm>
            <a:off x="848334" y="1216269"/>
            <a:ext cx="11104023" cy="4823792"/>
            <a:chOff x="413450" y="1001485"/>
            <a:chExt cx="11387834" cy="5005668"/>
          </a:xfrm>
        </p:grpSpPr>
        <p:sp>
          <p:nvSpPr>
            <p:cNvPr id="4" name="object 233"/>
            <p:cNvSpPr/>
            <p:nvPr/>
          </p:nvSpPr>
          <p:spPr>
            <a:xfrm rot="10800000">
              <a:off x="6616695" y="1676389"/>
              <a:ext cx="1308104" cy="4330764"/>
            </a:xfrm>
            <a:prstGeom prst="rect">
              <a:avLst/>
            </a:prstGeom>
            <a:solidFill>
              <a:schemeClr val="accent4">
                <a:lumMod val="20000"/>
                <a:lumOff val="80000"/>
              </a:schemeClr>
            </a:solidFill>
            <a:ln w="12700">
              <a:noFill/>
            </a:ln>
            <a:effectLst>
              <a:outerShdw blurRad="63500" algn="ctr" rotWithShape="0">
                <a:prstClr val="black">
                  <a:alpha val="40000"/>
                </a:prstClr>
              </a:outerShdw>
            </a:effectLst>
          </p:spPr>
          <p:txBody>
            <a:bodyPr wrap="square" lIns="0" tIns="0" rIns="0" bIns="0" rtlCol="0"/>
            <a:lstStyle/>
            <a:p>
              <a:endParaRPr>
                <a:latin typeface="Arial" panose="020B0604020202020204" pitchFamily="34" charset="0"/>
                <a:ea typeface="微软雅黑" panose="020B0503020204020204" charset="-122"/>
                <a:sym typeface="Arial" panose="020B0604020202020204" pitchFamily="34" charset="0"/>
              </a:endParaRPr>
            </a:p>
          </p:txBody>
        </p:sp>
        <p:sp>
          <p:nvSpPr>
            <p:cNvPr id="5" name="矩形: 圆顶角 16"/>
            <p:cNvSpPr/>
            <p:nvPr/>
          </p:nvSpPr>
          <p:spPr>
            <a:xfrm rot="10800000">
              <a:off x="413450" y="1370816"/>
              <a:ext cx="11365098" cy="4258691"/>
            </a:xfrm>
            <a:prstGeom prst="round2SameRect">
              <a:avLst>
                <a:gd name="adj1" fmla="val 4003"/>
                <a:gd name="adj2" fmla="val 0"/>
              </a:avLst>
            </a:prstGeom>
            <a:solidFill>
              <a:schemeClr val="bg1">
                <a:lumMod val="95000"/>
                <a:alpha val="27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sym typeface="Arial" panose="020B0604020202020204" pitchFamily="34" charset="0"/>
              </a:endParaRPr>
            </a:p>
          </p:txBody>
        </p:sp>
        <p:sp>
          <p:nvSpPr>
            <p:cNvPr id="6" name="矩形: 圆顶角 17"/>
            <p:cNvSpPr/>
            <p:nvPr/>
          </p:nvSpPr>
          <p:spPr>
            <a:xfrm>
              <a:off x="424818" y="1306285"/>
              <a:ext cx="11365097" cy="524255"/>
            </a:xfrm>
            <a:prstGeom prst="round2SameRect">
              <a:avLst>
                <a:gd name="adj1" fmla="val 26744"/>
                <a:gd name="adj2" fmla="val 0"/>
              </a:avLst>
            </a:prstGeom>
            <a:gradFill flip="none" rotWithShape="1">
              <a:gsLst>
                <a:gs pos="0">
                  <a:srgbClr val="0070C0"/>
                </a:gs>
                <a:gs pos="73000">
                  <a:srgbClr val="005083"/>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sym typeface="Arial" panose="020B0604020202020204" pitchFamily="34" charset="0"/>
              </a:endParaRPr>
            </a:p>
          </p:txBody>
        </p:sp>
        <p:graphicFrame>
          <p:nvGraphicFramePr>
            <p:cNvPr id="7" name="表格 6"/>
            <p:cNvGraphicFramePr/>
            <p:nvPr/>
          </p:nvGraphicFramePr>
          <p:xfrm>
            <a:off x="424818" y="1328872"/>
            <a:ext cx="11376466" cy="4655002"/>
          </p:xfrm>
          <a:graphic>
            <a:graphicData uri="http://schemas.openxmlformats.org/drawingml/2006/table">
              <a:tbl>
                <a:tblPr firstRow="1" bandRow="1">
                  <a:tableStyleId>{5C22544A-7EE6-4342-B048-85BDC9FD1C3A}</a:tableStyleId>
                </a:tblPr>
                <a:tblGrid>
                  <a:gridCol w="1457178"/>
                  <a:gridCol w="1201611"/>
                  <a:gridCol w="1201611"/>
                  <a:gridCol w="1165743"/>
                  <a:gridCol w="1020563"/>
                  <a:gridCol w="1277521"/>
                  <a:gridCol w="1303613"/>
                  <a:gridCol w="1232549"/>
                  <a:gridCol w="1232549"/>
                </a:tblGrid>
                <a:tr h="515210">
                  <a:tc>
                    <a:txBody>
                      <a:bodyPr/>
                      <a:lstStyle/>
                      <a:p>
                        <a:pPr marL="0" indent="0">
                          <a:buFont typeface="Arial" panose="020B0604020202020204" pitchFamily="34" charset="0"/>
                          <a:buNone/>
                        </a:pPr>
                        <a:r>
                          <a:rPr lang="zh-CN" altLang="en-US" sz="1050" dirty="0">
                            <a:latin typeface="Arial" panose="020B0604020202020204" pitchFamily="34" charset="0"/>
                            <a:ea typeface="微软雅黑" panose="020B0503020204020204" charset="-122"/>
                            <a:sym typeface="Arial" panose="020B0604020202020204" pitchFamily="34" charset="0"/>
                          </a:rPr>
                          <a:t>                    药物类别</a:t>
                        </a:r>
                        <a:endParaRPr lang="en-US" altLang="zh-CN" sz="1050" dirty="0">
                          <a:latin typeface="Arial" panose="020B0604020202020204" pitchFamily="34" charset="0"/>
                          <a:ea typeface="微软雅黑" panose="020B0503020204020204" charset="-122"/>
                          <a:sym typeface="Arial" panose="020B0604020202020204" pitchFamily="34" charset="0"/>
                        </a:endParaRPr>
                      </a:p>
                      <a:p>
                        <a:pPr marL="0" indent="0">
                          <a:buFont typeface="Arial" panose="020B0604020202020204" pitchFamily="34" charset="0"/>
                          <a:buNone/>
                        </a:pPr>
                        <a:r>
                          <a:rPr lang="zh-CN" altLang="en-US" sz="1050" dirty="0">
                            <a:latin typeface="Arial" panose="020B0604020202020204" pitchFamily="34" charset="0"/>
                            <a:ea typeface="微软雅黑" panose="020B0503020204020204" charset="-122"/>
                            <a:sym typeface="Arial" panose="020B0604020202020204" pitchFamily="34" charset="0"/>
                          </a:rPr>
                          <a:t>不良反应</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6350" cap="flat" cmpd="sng" algn="ctr">
                        <a:solidFill>
                          <a:schemeClr val="bg1">
                            <a:lumMod val="85000"/>
                          </a:schemeClr>
                        </a:solidFill>
                        <a:prstDash val="solid"/>
                        <a:round/>
                        <a:headEnd type="none" w="med" len="med"/>
                        <a:tailEnd type="none" w="med" len="med"/>
                      </a:lnTlToBr>
                      <a:noFill/>
                    </a:tcPr>
                  </a:tc>
                  <a:tc>
                    <a:txBody>
                      <a:bodyPr/>
                      <a:lstStyle/>
                      <a:p>
                        <a:pPr algn="ctr"/>
                        <a:r>
                          <a:rPr lang="zh-CN" altLang="en-US" sz="1050" dirty="0">
                            <a:latin typeface="Arial" panose="020B0604020202020204" pitchFamily="34" charset="0"/>
                            <a:ea typeface="微软雅黑" panose="020B0503020204020204" charset="-122"/>
                            <a:sym typeface="Arial" panose="020B0604020202020204" pitchFamily="34" charset="0"/>
                          </a:rPr>
                          <a:t>帕博利珠单抗</a:t>
                        </a:r>
                        <a:endParaRPr lang="en-US" altLang="zh-CN" sz="1050" dirty="0">
                          <a:latin typeface="Arial" panose="020B0604020202020204" pitchFamily="34" charset="0"/>
                          <a:ea typeface="微软雅黑" panose="020B0503020204020204" charset="-122"/>
                          <a:sym typeface="Arial" panose="020B0604020202020204" pitchFamily="34" charset="0"/>
                        </a:endParaRPr>
                      </a:p>
                      <a:p>
                        <a:pPr algn="ctr"/>
                        <a:r>
                          <a:rPr lang="zh-CN" altLang="en-US" sz="1050" dirty="0">
                            <a:latin typeface="Arial" panose="020B0604020202020204" pitchFamily="34" charset="0"/>
                            <a:ea typeface="微软雅黑" panose="020B0503020204020204" charset="-122"/>
                            <a:sym typeface="Arial" panose="020B0604020202020204" pitchFamily="34" charset="0"/>
                          </a:rPr>
                          <a:t>（可瑞达</a:t>
                        </a:r>
                        <a:r>
                          <a:rPr lang="en-US" altLang="zh-CN" sz="1050" dirty="0">
                            <a:latin typeface="Arial" panose="020B0604020202020204" pitchFamily="34" charset="0"/>
                            <a:ea typeface="微软雅黑" panose="020B0503020204020204" charset="-122"/>
                            <a:sym typeface="Arial" panose="020B0604020202020204" pitchFamily="34" charset="0"/>
                          </a:rPr>
                          <a:t>®</a:t>
                        </a:r>
                        <a:r>
                          <a:rPr lang="zh-CN" altLang="en-US" sz="1050" dirty="0">
                            <a:latin typeface="Arial" panose="020B0604020202020204" pitchFamily="34" charset="0"/>
                            <a:ea typeface="微软雅黑" panose="020B0503020204020204" charset="-122"/>
                            <a:sym typeface="Arial" panose="020B0604020202020204" pitchFamily="34" charset="0"/>
                          </a:rPr>
                          <a:t>）</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r>
                          <a:rPr lang="zh-CN" altLang="en-US" sz="1050" dirty="0">
                            <a:latin typeface="Arial" panose="020B0604020202020204" pitchFamily="34" charset="0"/>
                            <a:ea typeface="微软雅黑" panose="020B0503020204020204" charset="-122"/>
                            <a:sym typeface="Arial" panose="020B0604020202020204" pitchFamily="34" charset="0"/>
                          </a:rPr>
                          <a:t>纳武利尤单抗</a:t>
                        </a:r>
                        <a:endParaRPr lang="en-US" altLang="zh-CN" sz="1050" dirty="0">
                          <a:latin typeface="Arial" panose="020B0604020202020204" pitchFamily="34" charset="0"/>
                          <a:ea typeface="微软雅黑" panose="020B0503020204020204" charset="-122"/>
                          <a:sym typeface="Arial" panose="020B0604020202020204" pitchFamily="34" charset="0"/>
                        </a:endParaRPr>
                      </a:p>
                      <a:p>
                        <a:pPr algn="ctr"/>
                        <a:r>
                          <a:rPr lang="zh-CN" altLang="en-US" sz="1050" dirty="0">
                            <a:latin typeface="Arial" panose="020B0604020202020204" pitchFamily="34" charset="0"/>
                            <a:ea typeface="微软雅黑" panose="020B0503020204020204" charset="-122"/>
                            <a:sym typeface="Arial" panose="020B0604020202020204" pitchFamily="34" charset="0"/>
                          </a:rPr>
                          <a:t>（欧狄沃</a:t>
                        </a:r>
                        <a:r>
                          <a:rPr lang="en-US" altLang="zh-CN" sz="1050" dirty="0">
                            <a:latin typeface="Arial" panose="020B0604020202020204" pitchFamily="34" charset="0"/>
                            <a:ea typeface="微软雅黑" panose="020B0503020204020204" charset="-122"/>
                            <a:sym typeface="Arial" panose="020B0604020202020204" pitchFamily="34" charset="0"/>
                          </a:rPr>
                          <a:t>®</a:t>
                        </a:r>
                        <a:r>
                          <a:rPr lang="zh-CN" altLang="en-US" sz="1050" dirty="0">
                            <a:latin typeface="Arial" panose="020B0604020202020204" pitchFamily="34" charset="0"/>
                            <a:ea typeface="微软雅黑" panose="020B0503020204020204" charset="-122"/>
                            <a:sym typeface="Arial" panose="020B0604020202020204" pitchFamily="34" charset="0"/>
                          </a:rPr>
                          <a:t>）</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r>
                          <a:rPr lang="zh-CN" altLang="en-US" sz="1050" dirty="0">
                            <a:latin typeface="Arial" panose="020B0604020202020204" pitchFamily="34" charset="0"/>
                            <a:ea typeface="微软雅黑" panose="020B0503020204020204" charset="-122"/>
                            <a:sym typeface="Arial" panose="020B0604020202020204" pitchFamily="34" charset="0"/>
                          </a:rPr>
                          <a:t>阿替利珠单抗（</a:t>
                        </a:r>
                        <a:r>
                          <a:rPr lang="en-US" altLang="zh-CN" sz="1050" dirty="0" err="1">
                            <a:latin typeface="Arial" panose="020B0604020202020204" pitchFamily="34" charset="0"/>
                            <a:ea typeface="微软雅黑" panose="020B0503020204020204" charset="-122"/>
                            <a:sym typeface="Arial" panose="020B0604020202020204" pitchFamily="34" charset="0"/>
                          </a:rPr>
                          <a:t>Tecentriq</a:t>
                        </a:r>
                        <a:r>
                          <a:rPr lang="en-US" altLang="zh-CN" sz="1050" dirty="0">
                            <a:latin typeface="Arial" panose="020B0604020202020204" pitchFamily="34" charset="0"/>
                            <a:ea typeface="微软雅黑" panose="020B0503020204020204" charset="-122"/>
                            <a:sym typeface="Arial" panose="020B0604020202020204" pitchFamily="34" charset="0"/>
                          </a:rPr>
                          <a:t>)</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r>
                          <a:rPr lang="zh-CN" altLang="en-US" sz="1050" dirty="0">
                            <a:latin typeface="Arial" panose="020B0604020202020204" pitchFamily="34" charset="0"/>
                            <a:ea typeface="微软雅黑" panose="020B0503020204020204" charset="-122"/>
                            <a:sym typeface="Arial" panose="020B0604020202020204" pitchFamily="34" charset="0"/>
                          </a:rPr>
                          <a:t>度伐利尤单抗（</a:t>
                        </a:r>
                        <a:r>
                          <a:rPr lang="en-US" altLang="zh-CN" sz="1050" dirty="0" err="1">
                            <a:latin typeface="Arial" panose="020B0604020202020204" pitchFamily="34" charset="0"/>
                            <a:ea typeface="微软雅黑" panose="020B0503020204020204" charset="-122"/>
                            <a:sym typeface="Arial" panose="020B0604020202020204" pitchFamily="34" charset="0"/>
                          </a:rPr>
                          <a:t>lmfinzi</a:t>
                        </a:r>
                        <a:r>
                          <a:rPr lang="en-US" altLang="zh-CN" sz="1050" dirty="0">
                            <a:latin typeface="Arial" panose="020B0604020202020204" pitchFamily="34" charset="0"/>
                            <a:ea typeface="微软雅黑" panose="020B0503020204020204" charset="-122"/>
                            <a:sym typeface="Arial" panose="020B0604020202020204" pitchFamily="34" charset="0"/>
                          </a:rPr>
                          <a:t>)</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r>
                          <a:rPr lang="zh-CN" altLang="en-US" sz="1100" dirty="0">
                            <a:solidFill>
                              <a:srgbClr val="FFFF00"/>
                            </a:solidFill>
                            <a:latin typeface="Arial" panose="020B0604020202020204" pitchFamily="34" charset="0"/>
                            <a:ea typeface="微软雅黑" panose="020B0503020204020204" charset="-122"/>
                            <a:sym typeface="Arial" panose="020B0604020202020204" pitchFamily="34" charset="0"/>
                          </a:rPr>
                          <a:t>特瑞普利单抗</a:t>
                        </a:r>
                        <a:endParaRPr lang="en-US" altLang="zh-CN" sz="1100" dirty="0">
                          <a:solidFill>
                            <a:srgbClr val="FFFF00"/>
                          </a:solidFill>
                          <a:latin typeface="Arial" panose="020B0604020202020204" pitchFamily="34" charset="0"/>
                          <a:ea typeface="微软雅黑" panose="020B0503020204020204" charset="-122"/>
                          <a:sym typeface="Arial" panose="020B0604020202020204" pitchFamily="34" charset="0"/>
                        </a:endParaRPr>
                      </a:p>
                      <a:p>
                        <a:pPr algn="ctr"/>
                        <a:r>
                          <a:rPr lang="en-US" altLang="zh-CN" sz="1100" dirty="0">
                            <a:solidFill>
                              <a:srgbClr val="FFFF00"/>
                            </a:solidFill>
                            <a:latin typeface="Arial" panose="020B0604020202020204" pitchFamily="34" charset="0"/>
                            <a:ea typeface="微软雅黑" panose="020B0503020204020204" charset="-122"/>
                            <a:sym typeface="Arial" panose="020B0604020202020204" pitchFamily="34" charset="0"/>
                          </a:rPr>
                          <a:t>(</a:t>
                        </a:r>
                        <a:r>
                          <a:rPr lang="zh-CN" altLang="en-US" sz="1100" dirty="0">
                            <a:solidFill>
                              <a:srgbClr val="FFFF00"/>
                            </a:solidFill>
                            <a:latin typeface="Arial" panose="020B0604020202020204" pitchFamily="34" charset="0"/>
                            <a:ea typeface="微软雅黑" panose="020B0503020204020204" charset="-122"/>
                            <a:sym typeface="Arial" panose="020B0604020202020204" pitchFamily="34" charset="0"/>
                          </a:rPr>
                          <a:t>拓益</a:t>
                        </a:r>
                        <a:r>
                          <a:rPr lang="en-US" altLang="zh-CN" sz="1100" dirty="0">
                            <a:solidFill>
                              <a:srgbClr val="FFFF00"/>
                            </a:solidFill>
                            <a:latin typeface="Arial" panose="020B0604020202020204" pitchFamily="34" charset="0"/>
                            <a:ea typeface="微软雅黑" panose="020B0503020204020204" charset="-122"/>
                            <a:sym typeface="Arial" panose="020B0604020202020204" pitchFamily="34" charset="0"/>
                          </a:rPr>
                          <a:t>®)</a:t>
                        </a:r>
                        <a:endParaRPr lang="zh-CN" altLang="en-US" sz="1100" dirty="0">
                          <a:solidFill>
                            <a:srgbClr val="FFFF00"/>
                          </a:solidFill>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r>
                          <a:rPr lang="zh-CN" altLang="en-US" sz="1050" dirty="0">
                            <a:latin typeface="Arial" panose="020B0604020202020204" pitchFamily="34" charset="0"/>
                            <a:ea typeface="微软雅黑" panose="020B0503020204020204" charset="-122"/>
                            <a:sym typeface="Arial" panose="020B0604020202020204" pitchFamily="34" charset="0"/>
                          </a:rPr>
                          <a:t>信迪利单抗</a:t>
                        </a:r>
                        <a:endParaRPr lang="en-US" altLang="zh-CN" sz="1050" dirty="0">
                          <a:latin typeface="Arial" panose="020B0604020202020204" pitchFamily="34" charset="0"/>
                          <a:ea typeface="微软雅黑" panose="020B0503020204020204" charset="-122"/>
                          <a:sym typeface="Arial" panose="020B0604020202020204" pitchFamily="34" charset="0"/>
                        </a:endParaRPr>
                      </a:p>
                      <a:p>
                        <a:pPr algn="ctr"/>
                        <a:r>
                          <a:rPr lang="zh-CN" altLang="en-US" sz="1050" dirty="0">
                            <a:latin typeface="Arial" panose="020B0604020202020204" pitchFamily="34" charset="0"/>
                            <a:ea typeface="微软雅黑" panose="020B0503020204020204" charset="-122"/>
                            <a:sym typeface="Arial" panose="020B0604020202020204" pitchFamily="34" charset="0"/>
                          </a:rPr>
                          <a:t>（达伯舒</a:t>
                        </a:r>
                        <a:r>
                          <a:rPr lang="en-US" altLang="zh-CN" sz="1050" dirty="0">
                            <a:latin typeface="Arial" panose="020B0604020202020204" pitchFamily="34" charset="0"/>
                            <a:ea typeface="微软雅黑" panose="020B0503020204020204" charset="-122"/>
                            <a:sym typeface="Arial" panose="020B0604020202020204" pitchFamily="34" charset="0"/>
                          </a:rPr>
                          <a:t>®</a:t>
                        </a:r>
                        <a:r>
                          <a:rPr lang="zh-CN" altLang="en-US" sz="1050" dirty="0">
                            <a:latin typeface="Arial" panose="020B0604020202020204" pitchFamily="34" charset="0"/>
                            <a:ea typeface="微软雅黑" panose="020B0503020204020204" charset="-122"/>
                            <a:sym typeface="Arial" panose="020B0604020202020204" pitchFamily="34" charset="0"/>
                          </a:rPr>
                          <a:t>）</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r>
                          <a:rPr lang="zh-CN" altLang="en-US" sz="1050" dirty="0">
                            <a:latin typeface="Arial" panose="020B0604020202020204" pitchFamily="34" charset="0"/>
                            <a:ea typeface="微软雅黑" panose="020B0503020204020204" charset="-122"/>
                            <a:sym typeface="Arial" panose="020B0604020202020204" pitchFamily="34" charset="0"/>
                          </a:rPr>
                          <a:t>卡瑞利珠单抗</a:t>
                        </a:r>
                        <a:endParaRPr lang="en-US" altLang="zh-CN" sz="1050" dirty="0">
                          <a:latin typeface="Arial" panose="020B0604020202020204" pitchFamily="34" charset="0"/>
                          <a:ea typeface="微软雅黑" panose="020B0503020204020204" charset="-122"/>
                          <a:sym typeface="Arial" panose="020B0604020202020204" pitchFamily="34" charset="0"/>
                        </a:endParaRPr>
                      </a:p>
                      <a:p>
                        <a:pPr algn="ctr"/>
                        <a:r>
                          <a:rPr lang="zh-CN" altLang="en-US" sz="1050" dirty="0">
                            <a:latin typeface="Arial" panose="020B0604020202020204" pitchFamily="34" charset="0"/>
                            <a:ea typeface="微软雅黑" panose="020B0503020204020204" charset="-122"/>
                            <a:sym typeface="Arial" panose="020B0604020202020204" pitchFamily="34" charset="0"/>
                          </a:rPr>
                          <a:t>（艾瑞卡</a:t>
                        </a:r>
                        <a:r>
                          <a:rPr lang="en-US" altLang="zh-CN" sz="1050" dirty="0">
                            <a:latin typeface="Arial" panose="020B0604020202020204" pitchFamily="34" charset="0"/>
                            <a:ea typeface="微软雅黑" panose="020B0503020204020204" charset="-122"/>
                            <a:sym typeface="Arial" panose="020B0604020202020204" pitchFamily="34" charset="0"/>
                          </a:rPr>
                          <a:t>®</a:t>
                        </a:r>
                        <a:r>
                          <a:rPr lang="zh-CN" altLang="en-US" sz="1050" dirty="0">
                            <a:latin typeface="Arial" panose="020B0604020202020204" pitchFamily="34" charset="0"/>
                            <a:ea typeface="微软雅黑" panose="020B0503020204020204" charset="-122"/>
                            <a:sym typeface="Arial" panose="020B0604020202020204" pitchFamily="34" charset="0"/>
                          </a:rPr>
                          <a:t>）</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a:r>
                          <a:rPr lang="zh-CN" altLang="en-US" sz="1050" dirty="0">
                            <a:latin typeface="Arial" panose="020B0604020202020204" pitchFamily="34" charset="0"/>
                            <a:ea typeface="微软雅黑" panose="020B0503020204020204" charset="-122"/>
                            <a:sym typeface="Arial" panose="020B0604020202020204" pitchFamily="34" charset="0"/>
                          </a:rPr>
                          <a:t>替雷利珠单抗</a:t>
                        </a:r>
                        <a:endParaRPr lang="en-US" altLang="zh-CN" sz="1050" dirty="0">
                          <a:latin typeface="Arial" panose="020B0604020202020204" pitchFamily="34" charset="0"/>
                          <a:ea typeface="微软雅黑" panose="020B0503020204020204" charset="-122"/>
                          <a:sym typeface="Arial" panose="020B0604020202020204" pitchFamily="34" charset="0"/>
                        </a:endParaRPr>
                      </a:p>
                      <a:p>
                        <a:pPr algn="ctr"/>
                        <a:r>
                          <a:rPr lang="zh-CN" altLang="en-US" sz="1050" dirty="0">
                            <a:latin typeface="Arial" panose="020B0604020202020204" pitchFamily="34" charset="0"/>
                            <a:ea typeface="微软雅黑" panose="020B0503020204020204" charset="-122"/>
                            <a:sym typeface="Arial" panose="020B0604020202020204" pitchFamily="34" charset="0"/>
                          </a:rPr>
                          <a:t>（百泽安</a:t>
                        </a:r>
                        <a:r>
                          <a:rPr lang="en-US" altLang="zh-CN" sz="1050" dirty="0">
                            <a:latin typeface="Arial" panose="020B0604020202020204" pitchFamily="34" charset="0"/>
                            <a:ea typeface="微软雅黑" panose="020B0503020204020204" charset="-122"/>
                            <a:sym typeface="Arial" panose="020B0604020202020204" pitchFamily="34" charset="0"/>
                          </a:rPr>
                          <a:t>®</a:t>
                        </a:r>
                        <a:r>
                          <a:rPr lang="zh-CN" altLang="en-US" sz="1050" dirty="0">
                            <a:latin typeface="Arial" panose="020B0604020202020204" pitchFamily="34" charset="0"/>
                            <a:ea typeface="微软雅黑" panose="020B0503020204020204" charset="-122"/>
                            <a:sym typeface="Arial" panose="020B0604020202020204" pitchFamily="34" charset="0"/>
                          </a:rPr>
                          <a:t>）</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r>
                <a:tr h="578220">
                  <a:tc>
                    <a:txBody>
                      <a:bodyPr/>
                      <a:lstStyle/>
                      <a:p>
                        <a:pPr algn="ctr"/>
                        <a:r>
                          <a:rPr lang="zh-CN" altLang="en-US" sz="1050" b="1" dirty="0">
                            <a:latin typeface="Arial" panose="020B0604020202020204" pitchFamily="34" charset="0"/>
                            <a:ea typeface="微软雅黑" panose="020B0503020204020204" charset="-122"/>
                            <a:sym typeface="Arial" panose="020B0604020202020204" pitchFamily="34" charset="0"/>
                          </a:rPr>
                          <a:t>斑丘疹</a:t>
                        </a:r>
                        <a:r>
                          <a:rPr lang="en-US" altLang="zh-CN" sz="1050" b="1" dirty="0">
                            <a:latin typeface="Arial" panose="020B0604020202020204" pitchFamily="34" charset="0"/>
                            <a:ea typeface="微软雅黑" panose="020B0503020204020204" charset="-122"/>
                            <a:sym typeface="Arial" panose="020B0604020202020204" pitchFamily="34" charset="0"/>
                          </a:rPr>
                          <a:t>/</a:t>
                        </a:r>
                        <a:r>
                          <a:rPr lang="zh-CN" altLang="en-US" sz="1050" b="1" dirty="0">
                            <a:latin typeface="Arial" panose="020B0604020202020204" pitchFamily="34" charset="0"/>
                            <a:ea typeface="微软雅黑" panose="020B0503020204020204" charset="-122"/>
                            <a:sym typeface="Arial" panose="020B0604020202020204" pitchFamily="34" charset="0"/>
                          </a:rPr>
                          <a:t>皮疹</a:t>
                        </a:r>
                        <a:endParaRPr lang="en-US" altLang="zh-CN" sz="1050" b="1"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r>
                          <a:rPr lang="zh-CN" altLang="en-US" sz="1050" kern="1200" dirty="0">
                            <a:solidFill>
                              <a:schemeClr val="dk1"/>
                            </a:solidFill>
                            <a:latin typeface="Arial" panose="020B0604020202020204" pitchFamily="34" charset="0"/>
                            <a:ea typeface="微软雅黑" panose="020B0503020204020204" charset="-122"/>
                            <a:cs typeface="+mn-cs"/>
                            <a:sym typeface="Arial" panose="020B0604020202020204" pitchFamily="34" charset="0"/>
                          </a:rPr>
                          <a:t>重度皮肤反应</a:t>
                        </a:r>
                        <a:r>
                          <a:rPr lang="en-US" altLang="zh-CN" sz="1050" kern="1200" dirty="0">
                            <a:solidFill>
                              <a:schemeClr val="dk1"/>
                            </a:solidFill>
                            <a:latin typeface="Arial" panose="020B0604020202020204" pitchFamily="34" charset="0"/>
                            <a:ea typeface="微软雅黑" panose="020B0503020204020204" charset="-122"/>
                            <a:cs typeface="+mn-cs"/>
                            <a:sym typeface="Arial" panose="020B0604020202020204" pitchFamily="34" charset="0"/>
                          </a:rPr>
                          <a:t>1.3%</a:t>
                        </a:r>
                        <a:endParaRPr lang="zh-CN" altLang="en-US" sz="1050" kern="1200" dirty="0">
                          <a:solidFill>
                            <a:schemeClr val="dk1"/>
                          </a:solidFill>
                          <a:latin typeface="Arial" panose="020B0604020202020204" pitchFamily="34" charset="0"/>
                          <a:ea typeface="微软雅黑" panose="020B0503020204020204" charset="-122"/>
                          <a:cs typeface="+mn-cs"/>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r>
                          <a:rPr lang="en-US" altLang="zh-CN" sz="1050" kern="1200" dirty="0">
                            <a:solidFill>
                              <a:schemeClr val="dk1"/>
                            </a:solidFill>
                            <a:latin typeface="Arial" panose="020B0604020202020204" pitchFamily="34" charset="0"/>
                            <a:ea typeface="微软雅黑" panose="020B0503020204020204" charset="-122"/>
                            <a:cs typeface="+mn-cs"/>
                            <a:sym typeface="Arial" panose="020B0604020202020204" pitchFamily="34" charset="0"/>
                          </a:rPr>
                          <a:t>25.1%</a:t>
                        </a:r>
                        <a:endParaRPr lang="zh-CN" altLang="en-US" sz="1050" kern="1200" dirty="0">
                          <a:solidFill>
                            <a:schemeClr val="dk1"/>
                          </a:solidFill>
                          <a:latin typeface="Arial" panose="020B0604020202020204" pitchFamily="34" charset="0"/>
                          <a:ea typeface="微软雅黑" panose="020B0503020204020204" charset="-122"/>
                          <a:cs typeface="+mn-cs"/>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050" kern="1200" dirty="0">
                            <a:solidFill>
                              <a:schemeClr val="dk1"/>
                            </a:solidFill>
                            <a:latin typeface="Arial" panose="020B0604020202020204" pitchFamily="34" charset="0"/>
                            <a:ea typeface="微软雅黑" panose="020B0503020204020204" charset="-122"/>
                            <a:cs typeface="+mn-cs"/>
                            <a:sym typeface="Arial" panose="020B0604020202020204" pitchFamily="34" charset="0"/>
                          </a:rPr>
                          <a:t>/</a:t>
                        </a:r>
                        <a:endParaRPr lang="zh-CN" altLang="en-US" sz="1050" kern="1200" dirty="0">
                          <a:solidFill>
                            <a:schemeClr val="dk1"/>
                          </a:solidFill>
                          <a:latin typeface="Arial" panose="020B0604020202020204" pitchFamily="34" charset="0"/>
                          <a:ea typeface="微软雅黑" panose="020B0503020204020204" charset="-122"/>
                          <a:cs typeface="+mn-cs"/>
                          <a:sym typeface="Arial" panose="020B0604020202020204" pitchFamily="34" charset="0"/>
                        </a:endParaRPr>
                      </a:p>
                      <a:p>
                        <a:pPr marL="0" algn="ctr" defTabSz="914400" rtl="0" eaLnBrk="1" latinLnBrk="0" hangingPunct="1"/>
                        <a:endParaRPr lang="zh-CN" altLang="en-US" sz="1050" kern="1200" dirty="0">
                          <a:solidFill>
                            <a:schemeClr val="dk1"/>
                          </a:solidFill>
                          <a:latin typeface="Arial" panose="020B0604020202020204" pitchFamily="34" charset="0"/>
                          <a:ea typeface="微软雅黑" panose="020B0503020204020204" charset="-122"/>
                          <a:cs typeface="+mn-cs"/>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r>
                          <a:rPr lang="en-US" altLang="zh-CN" sz="1050" kern="1200" dirty="0">
                            <a:solidFill>
                              <a:schemeClr val="dk1"/>
                            </a:solidFill>
                            <a:latin typeface="Arial" panose="020B0604020202020204" pitchFamily="34" charset="0"/>
                            <a:ea typeface="微软雅黑" panose="020B0503020204020204" charset="-122"/>
                            <a:cs typeface="+mn-cs"/>
                            <a:sym typeface="Arial" panose="020B0604020202020204" pitchFamily="34" charset="0"/>
                          </a:rPr>
                          <a:t>26%</a:t>
                        </a:r>
                        <a:endParaRPr lang="zh-CN" altLang="en-US" sz="1050" kern="1200" dirty="0">
                          <a:solidFill>
                            <a:schemeClr val="dk1"/>
                          </a:solidFill>
                          <a:latin typeface="Arial" panose="020B0604020202020204" pitchFamily="34" charset="0"/>
                          <a:ea typeface="微软雅黑" panose="020B0503020204020204" charset="-122"/>
                          <a:cs typeface="+mn-cs"/>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r>
                          <a:rPr lang="en-US" altLang="zh-CN" sz="1100" kern="1200" dirty="0">
                            <a:solidFill>
                              <a:schemeClr val="dk1"/>
                            </a:solidFill>
                            <a:latin typeface="Arial" panose="020B0604020202020204" pitchFamily="34" charset="0"/>
                            <a:ea typeface="微软雅黑" panose="020B0503020204020204" charset="-122"/>
                            <a:cs typeface="+mn-cs"/>
                            <a:sym typeface="Arial" panose="020B0604020202020204" pitchFamily="34" charset="0"/>
                          </a:rPr>
                          <a:t>3.2%</a:t>
                        </a:r>
                        <a:r>
                          <a:rPr lang="zh-CN" altLang="en-US" sz="1100" kern="1200" dirty="0">
                            <a:solidFill>
                              <a:schemeClr val="dk1"/>
                            </a:solidFill>
                            <a:latin typeface="Arial" panose="020B0604020202020204" pitchFamily="34" charset="0"/>
                            <a:ea typeface="微软雅黑" panose="020B0503020204020204" charset="-122"/>
                            <a:cs typeface="+mn-cs"/>
                            <a:sym typeface="Arial" panose="020B0604020202020204" pitchFamily="34" charset="0"/>
                          </a:rPr>
                          <a:t>发生免疫相关性皮肤不良反应</a:t>
                        </a:r>
                        <a:endParaRPr lang="zh-CN" altLang="en-US" sz="1100" kern="1200" dirty="0">
                          <a:solidFill>
                            <a:schemeClr val="dk1"/>
                          </a:solidFill>
                          <a:latin typeface="Arial" panose="020B0604020202020204" pitchFamily="34" charset="0"/>
                          <a:ea typeface="微软雅黑" panose="020B0503020204020204" charset="-122"/>
                          <a:cs typeface="+mn-cs"/>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r>
                          <a:rPr lang="en-US" altLang="zh-CN" sz="1050" kern="1200" dirty="0">
                            <a:solidFill>
                              <a:schemeClr val="dk1"/>
                            </a:solidFill>
                            <a:latin typeface="Arial" panose="020B0604020202020204" pitchFamily="34" charset="0"/>
                            <a:ea typeface="微软雅黑" panose="020B0503020204020204" charset="-122"/>
                            <a:cs typeface="+mn-cs"/>
                            <a:sym typeface="Arial" panose="020B0604020202020204" pitchFamily="34" charset="0"/>
                          </a:rPr>
                          <a:t>3.5%</a:t>
                        </a:r>
                        <a:r>
                          <a:rPr lang="zh-CN" altLang="en-US" sz="1050" kern="1200" dirty="0">
                            <a:solidFill>
                              <a:schemeClr val="dk1"/>
                            </a:solidFill>
                            <a:latin typeface="Arial" panose="020B0604020202020204" pitchFamily="34" charset="0"/>
                            <a:ea typeface="微软雅黑" panose="020B0503020204020204" charset="-122"/>
                            <a:cs typeface="+mn-cs"/>
                            <a:sym typeface="Arial" panose="020B0604020202020204" pitchFamily="34" charset="0"/>
                          </a:rPr>
                          <a:t>发生免疫相关性皮肤不良反应</a:t>
                        </a:r>
                        <a:endParaRPr lang="zh-CN" altLang="en-US" sz="1050" kern="1200" dirty="0">
                          <a:solidFill>
                            <a:schemeClr val="dk1"/>
                          </a:solidFill>
                          <a:latin typeface="Arial" panose="020B0604020202020204" pitchFamily="34" charset="0"/>
                          <a:ea typeface="微软雅黑" panose="020B0503020204020204" charset="-122"/>
                          <a:cs typeface="+mn-cs"/>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r>
                          <a:rPr lang="en-US" altLang="zh-CN" sz="1050" kern="1200" dirty="0">
                            <a:solidFill>
                              <a:schemeClr val="dk1"/>
                            </a:solidFill>
                            <a:latin typeface="Arial" panose="020B0604020202020204" pitchFamily="34" charset="0"/>
                            <a:ea typeface="微软雅黑" panose="020B0503020204020204" charset="-122"/>
                            <a:cs typeface="+mn-cs"/>
                            <a:sym typeface="Arial" panose="020B0604020202020204" pitchFamily="34" charset="0"/>
                          </a:rPr>
                          <a:t>2.8%</a:t>
                        </a:r>
                        <a:r>
                          <a:rPr lang="zh-CN" altLang="en-US" sz="1050" kern="1200" dirty="0">
                            <a:solidFill>
                              <a:schemeClr val="dk1"/>
                            </a:solidFill>
                            <a:latin typeface="Arial" panose="020B0604020202020204" pitchFamily="34" charset="0"/>
                            <a:ea typeface="微软雅黑" panose="020B0503020204020204" charset="-122"/>
                            <a:cs typeface="+mn-cs"/>
                            <a:sym typeface="Arial" panose="020B0604020202020204" pitchFamily="34" charset="0"/>
                          </a:rPr>
                          <a:t>发生免疫相关性皮肤不良反应</a:t>
                        </a:r>
                        <a:endParaRPr lang="zh-CN" altLang="en-US" sz="1050" kern="1200" dirty="0">
                          <a:solidFill>
                            <a:schemeClr val="dk1"/>
                          </a:solidFill>
                          <a:latin typeface="Arial" panose="020B0604020202020204" pitchFamily="34" charset="0"/>
                          <a:ea typeface="微软雅黑" panose="020B0503020204020204" charset="-122"/>
                          <a:cs typeface="+mn-cs"/>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algn="ctr" defTabSz="914400" rtl="0" eaLnBrk="1" latinLnBrk="0" hangingPunct="1"/>
                        <a:r>
                          <a:rPr lang="en-US" altLang="zh-CN" sz="1050" kern="1200" dirty="0">
                            <a:solidFill>
                              <a:schemeClr val="dk1"/>
                            </a:solidFill>
                            <a:latin typeface="Arial" panose="020B0604020202020204" pitchFamily="34" charset="0"/>
                            <a:ea typeface="微软雅黑" panose="020B0503020204020204" charset="-122"/>
                            <a:cs typeface="+mn-cs"/>
                            <a:sym typeface="Arial" panose="020B0604020202020204" pitchFamily="34" charset="0"/>
                          </a:rPr>
                          <a:t>7.2%</a:t>
                        </a:r>
                        <a:r>
                          <a:rPr lang="zh-CN" altLang="en-US" sz="1050" kern="1200" dirty="0">
                            <a:solidFill>
                              <a:schemeClr val="dk1"/>
                            </a:solidFill>
                            <a:latin typeface="Arial" panose="020B0604020202020204" pitchFamily="34" charset="0"/>
                            <a:ea typeface="微软雅黑" panose="020B0503020204020204" charset="-122"/>
                            <a:cs typeface="+mn-cs"/>
                            <a:sym typeface="Arial" panose="020B0604020202020204" pitchFamily="34" charset="0"/>
                          </a:rPr>
                          <a:t>发生免疫相关性皮肤不良反应</a:t>
                        </a:r>
                        <a:endParaRPr lang="zh-CN" altLang="en-US" sz="1050" kern="1200" dirty="0">
                          <a:solidFill>
                            <a:schemeClr val="dk1"/>
                          </a:solidFill>
                          <a:latin typeface="Arial" panose="020B0604020202020204" pitchFamily="34" charset="0"/>
                          <a:ea typeface="微软雅黑" panose="020B0503020204020204" charset="-122"/>
                          <a:cs typeface="+mn-cs"/>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r>
                <a:tr h="331892">
                  <a:tc>
                    <a:txBody>
                      <a:bodyPr/>
                      <a:lstStyle/>
                      <a:p>
                        <a:pPr algn="ctr"/>
                        <a:r>
                          <a:rPr lang="zh-CN" altLang="en-US" sz="1050" b="1" dirty="0">
                            <a:latin typeface="Arial" panose="020B0604020202020204" pitchFamily="34" charset="0"/>
                            <a:ea typeface="微软雅黑" panose="020B0503020204020204" charset="-122"/>
                            <a:sym typeface="Arial" panose="020B0604020202020204" pitchFamily="34" charset="0"/>
                          </a:rPr>
                          <a:t>甲状腺功能减退</a:t>
                        </a:r>
                        <a:endParaRPr lang="zh-CN" altLang="en-US" sz="1050" b="1"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10.4%</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rowSpan="2">
                    <a:txBody>
                      <a:bodyPr/>
                      <a:lstStyle/>
                      <a:p>
                        <a:pPr algn="ctr"/>
                        <a:r>
                          <a:rPr lang="zh-CN" altLang="en-US" sz="1050" dirty="0">
                            <a:latin typeface="Arial" panose="020B0604020202020204" pitchFamily="34" charset="0"/>
                            <a:ea typeface="微软雅黑" panose="020B0503020204020204" charset="-122"/>
                            <a:sym typeface="Arial" panose="020B0604020202020204" pitchFamily="34" charset="0"/>
                          </a:rPr>
                          <a:t>共</a:t>
                        </a:r>
                        <a:r>
                          <a:rPr lang="en-US" altLang="zh-CN" sz="1050" dirty="0">
                            <a:latin typeface="Arial" panose="020B0604020202020204" pitchFamily="34" charset="0"/>
                            <a:ea typeface="微软雅黑" panose="020B0503020204020204" charset="-122"/>
                            <a:sym typeface="Arial" panose="020B0604020202020204" pitchFamily="34" charset="0"/>
                          </a:rPr>
                          <a:t>9%</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5.2%</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11%</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r>
                          <a:rPr lang="en-US" altLang="zh-CN" sz="1100" dirty="0">
                            <a:latin typeface="Arial" panose="020B0604020202020204" pitchFamily="34" charset="0"/>
                            <a:ea typeface="微软雅黑" panose="020B0503020204020204" charset="-122"/>
                            <a:sym typeface="Arial" panose="020B0604020202020204" pitchFamily="34" charset="0"/>
                          </a:rPr>
                          <a:t>12.9%</a:t>
                        </a:r>
                        <a:endParaRPr lang="zh-CN" altLang="en-US" sz="110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8.5%</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20.5%</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7.5%</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r>
                <a:tr h="396019">
                  <a:tc>
                    <a:txBody>
                      <a:bodyPr/>
                      <a:lstStyle/>
                      <a:p>
                        <a:pPr algn="ctr"/>
                        <a:r>
                          <a:rPr lang="zh-CN" altLang="en-US" sz="1050" b="1" dirty="0">
                            <a:latin typeface="Arial" panose="020B0604020202020204" pitchFamily="34" charset="0"/>
                            <a:ea typeface="微软雅黑" panose="020B0503020204020204" charset="-122"/>
                            <a:sym typeface="Arial" panose="020B0604020202020204" pitchFamily="34" charset="0"/>
                          </a:rPr>
                          <a:t>甲状腺功能亢进</a:t>
                        </a:r>
                        <a:endParaRPr lang="zh-CN" altLang="en-US" sz="1050" b="1"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4.0%</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vMerge="1">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0.9%</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7%</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r>
                          <a:rPr lang="en-US" altLang="zh-CN" sz="1100" dirty="0">
                            <a:latin typeface="Arial" panose="020B0604020202020204" pitchFamily="34" charset="0"/>
                            <a:ea typeface="微软雅黑" panose="020B0503020204020204" charset="-122"/>
                            <a:sym typeface="Arial" panose="020B0604020202020204" pitchFamily="34" charset="0"/>
                          </a:rPr>
                          <a:t>4.8%</a:t>
                        </a:r>
                        <a:endParaRPr lang="zh-CN" altLang="en-US" sz="110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4.3%</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6.7%</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3.7%</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r>
                <a:tr h="405459">
                  <a:tc>
                    <a:txBody>
                      <a:bodyPr/>
                      <a:lstStyle/>
                      <a:p>
                        <a:pPr algn="ctr"/>
                        <a:r>
                          <a:rPr lang="zh-CN" altLang="en-US" sz="1050" b="1" dirty="0">
                            <a:latin typeface="Arial" panose="020B0604020202020204" pitchFamily="34" charset="0"/>
                            <a:ea typeface="微软雅黑" panose="020B0503020204020204" charset="-122"/>
                            <a:sym typeface="Arial" panose="020B0604020202020204" pitchFamily="34" charset="0"/>
                          </a:rPr>
                          <a:t>垂体炎</a:t>
                        </a:r>
                        <a:endParaRPr lang="zh-CN" altLang="en-US" sz="1050" b="1"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1">
                          <a:lumMod val="20000"/>
                          <a:lumOff val="80000"/>
                          <a:alpha val="55000"/>
                        </a:schemeClr>
                      </a:solid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0.6%</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1">
                          <a:lumMod val="20000"/>
                          <a:lumOff val="80000"/>
                          <a:alpha val="5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050" dirty="0">
                            <a:latin typeface="Arial" panose="020B0604020202020204" pitchFamily="34" charset="0"/>
                            <a:ea typeface="微软雅黑" panose="020B0503020204020204" charset="-122"/>
                            <a:sym typeface="Arial" panose="020B0604020202020204" pitchFamily="34" charset="0"/>
                          </a:rPr>
                          <a:t>/</a:t>
                        </a:r>
                        <a:endParaRPr lang="zh-CN" altLang="en-US" sz="1050" dirty="0">
                          <a:latin typeface="Arial" panose="020B0604020202020204" pitchFamily="34" charset="0"/>
                          <a:ea typeface="微软雅黑" panose="020B0503020204020204" charset="-122"/>
                          <a:sym typeface="Arial" panose="020B0604020202020204" pitchFamily="34" charset="0"/>
                        </a:endParaRPr>
                      </a:p>
                      <a:p>
                        <a:pPr algn="ct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1">
                          <a:lumMod val="20000"/>
                          <a:lumOff val="80000"/>
                          <a:alpha val="55000"/>
                        </a:schemeClr>
                      </a:solid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&lt;0.1%</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1">
                          <a:lumMod val="20000"/>
                          <a:lumOff val="80000"/>
                          <a:alpha val="55000"/>
                        </a:schemeClr>
                      </a:solid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&lt;0.1%</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1">
                          <a:lumMod val="20000"/>
                          <a:lumOff val="80000"/>
                          <a:alpha val="55000"/>
                        </a:schemeClr>
                      </a:solidFill>
                    </a:tcPr>
                  </a:tc>
                  <a:tc>
                    <a:txBody>
                      <a:bodyPr/>
                      <a:lstStyle/>
                      <a:p>
                        <a:pPr algn="ctr"/>
                        <a:r>
                          <a:rPr lang="en-US" altLang="zh-CN" sz="1600" b="1" dirty="0">
                            <a:solidFill>
                              <a:srgbClr val="DAB939"/>
                            </a:solidFill>
                            <a:latin typeface="Arial" panose="020B0604020202020204" pitchFamily="34" charset="0"/>
                            <a:ea typeface="微软雅黑" panose="020B0503020204020204" charset="-122"/>
                            <a:sym typeface="Arial" panose="020B0604020202020204" pitchFamily="34" charset="0"/>
                          </a:rPr>
                          <a:t>0.2%</a:t>
                        </a:r>
                        <a:endParaRPr lang="zh-CN" altLang="en-US" sz="1600" b="1" dirty="0">
                          <a:solidFill>
                            <a:srgbClr val="DAB939"/>
                          </a:solidFill>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BF2D6"/>
                      </a:solid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0.4%</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1">
                          <a:lumMod val="20000"/>
                          <a:lumOff val="80000"/>
                          <a:alpha val="55000"/>
                        </a:schemeClr>
                      </a:solid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0.1%</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1">
                          <a:lumMod val="20000"/>
                          <a:lumOff val="80000"/>
                          <a:alpha val="55000"/>
                        </a:schemeClr>
                      </a:solid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1">
                          <a:lumMod val="20000"/>
                          <a:lumOff val="80000"/>
                          <a:alpha val="55000"/>
                        </a:schemeClr>
                      </a:solidFill>
                    </a:tcPr>
                  </a:tc>
                </a:tr>
                <a:tr h="405459">
                  <a:tc>
                    <a:txBody>
                      <a:bodyPr/>
                      <a:lstStyle/>
                      <a:p>
                        <a:pPr algn="ctr"/>
                        <a:r>
                          <a:rPr lang="zh-CN" altLang="en-US" sz="1050" b="1" dirty="0">
                            <a:latin typeface="Arial" panose="020B0604020202020204" pitchFamily="34" charset="0"/>
                            <a:ea typeface="微软雅黑" panose="020B0503020204020204" charset="-122"/>
                            <a:sym typeface="Arial" panose="020B0604020202020204" pitchFamily="34" charset="0"/>
                          </a:rPr>
                          <a:t>肾上腺功能不全</a:t>
                        </a:r>
                        <a:endParaRPr lang="zh-CN" altLang="en-US" sz="1050" b="1"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0.8%</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050" dirty="0">
                            <a:latin typeface="Arial" panose="020B0604020202020204" pitchFamily="34" charset="0"/>
                            <a:ea typeface="微软雅黑" panose="020B0503020204020204" charset="-122"/>
                            <a:sym typeface="Arial" panose="020B0604020202020204" pitchFamily="34" charset="0"/>
                          </a:rPr>
                          <a:t>/</a:t>
                        </a:r>
                        <a:endParaRPr lang="zh-CN" altLang="en-US" sz="1050" dirty="0">
                          <a:latin typeface="Arial" panose="020B0604020202020204" pitchFamily="34" charset="0"/>
                          <a:ea typeface="微软雅黑" panose="020B0503020204020204" charset="-122"/>
                          <a:sym typeface="Arial" panose="020B0604020202020204" pitchFamily="34" charset="0"/>
                        </a:endParaRPr>
                      </a:p>
                      <a:p>
                        <a:pPr algn="ct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0.3%</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0.7%</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r>
                          <a:rPr lang="en-US" altLang="zh-CN" sz="1100" dirty="0">
                            <a:latin typeface="Arial" panose="020B0604020202020204" pitchFamily="34" charset="0"/>
                            <a:ea typeface="微软雅黑" panose="020B0503020204020204" charset="-122"/>
                            <a:sym typeface="Arial" panose="020B0604020202020204" pitchFamily="34" charset="0"/>
                          </a:rPr>
                          <a:t>0.3%</a:t>
                        </a:r>
                        <a:endParaRPr lang="zh-CN" altLang="en-US" sz="110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0.4%</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0.2%</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r>
                <a:tr h="331892">
                  <a:tc>
                    <a:txBody>
                      <a:bodyPr/>
                      <a:lstStyle/>
                      <a:p>
                        <a:pPr algn="ctr"/>
                        <a:r>
                          <a:rPr lang="zh-CN" altLang="en-US" sz="1050" b="1" dirty="0">
                            <a:latin typeface="Arial" panose="020B0604020202020204" pitchFamily="34" charset="0"/>
                            <a:ea typeface="微软雅黑" panose="020B0503020204020204" charset="-122"/>
                            <a:sym typeface="Arial" panose="020B0604020202020204" pitchFamily="34" charset="0"/>
                          </a:rPr>
                          <a:t>肝炎</a:t>
                        </a:r>
                        <a:endParaRPr lang="zh-CN" altLang="en-US" sz="1050" b="1"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1">
                          <a:lumMod val="20000"/>
                          <a:lumOff val="80000"/>
                          <a:alpha val="55000"/>
                        </a:schemeClr>
                      </a:solid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0.8%</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1">
                          <a:lumMod val="20000"/>
                          <a:lumOff val="80000"/>
                          <a:alpha val="55000"/>
                        </a:schemeClr>
                      </a:solid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6.5%</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1">
                          <a:lumMod val="20000"/>
                          <a:lumOff val="80000"/>
                          <a:alpha val="55000"/>
                        </a:schemeClr>
                      </a:solid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2.0%</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1">
                          <a:lumMod val="20000"/>
                          <a:lumOff val="80000"/>
                          <a:alpha val="55000"/>
                        </a:schemeClr>
                      </a:solid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12%</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1">
                          <a:lumMod val="20000"/>
                          <a:lumOff val="80000"/>
                          <a:alpha val="55000"/>
                        </a:schemeClr>
                      </a:solidFill>
                    </a:tcPr>
                  </a:tc>
                  <a:tc>
                    <a:txBody>
                      <a:bodyPr/>
                      <a:lstStyle/>
                      <a:p>
                        <a:pPr algn="ctr"/>
                        <a:r>
                          <a:rPr lang="en-US" altLang="zh-CN" sz="1600" b="1" dirty="0">
                            <a:solidFill>
                              <a:srgbClr val="DAB939"/>
                            </a:solidFill>
                            <a:latin typeface="Arial" panose="020B0604020202020204" pitchFamily="34" charset="0"/>
                            <a:ea typeface="微软雅黑" panose="020B0503020204020204" charset="-122"/>
                            <a:sym typeface="Arial" panose="020B0604020202020204" pitchFamily="34" charset="0"/>
                          </a:rPr>
                          <a:t>3.5%</a:t>
                        </a:r>
                        <a:endParaRPr lang="zh-CN" altLang="en-US" sz="1600" b="1" dirty="0">
                          <a:solidFill>
                            <a:srgbClr val="DAB939"/>
                          </a:solidFill>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BF2D6"/>
                      </a:solid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3.5%</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1">
                          <a:lumMod val="20000"/>
                          <a:lumOff val="80000"/>
                          <a:alpha val="55000"/>
                        </a:schemeClr>
                      </a:solid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9.1%</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1">
                          <a:lumMod val="20000"/>
                          <a:lumOff val="80000"/>
                          <a:alpha val="55000"/>
                        </a:schemeClr>
                      </a:solid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2.1%</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1">
                          <a:lumMod val="20000"/>
                          <a:lumOff val="80000"/>
                          <a:alpha val="55000"/>
                        </a:schemeClr>
                      </a:solidFill>
                    </a:tcPr>
                  </a:tc>
                </a:tr>
                <a:tr h="405459">
                  <a:tc>
                    <a:txBody>
                      <a:bodyPr/>
                      <a:lstStyle/>
                      <a:p>
                        <a:pPr algn="ctr"/>
                        <a:r>
                          <a:rPr lang="zh-CN" altLang="en-US" sz="1050" b="1" dirty="0">
                            <a:latin typeface="Arial" panose="020B0604020202020204" pitchFamily="34" charset="0"/>
                            <a:ea typeface="微软雅黑" panose="020B0503020204020204" charset="-122"/>
                            <a:sym typeface="Arial" panose="020B0604020202020204" pitchFamily="34" charset="0"/>
                          </a:rPr>
                          <a:t>腹泻</a:t>
                        </a:r>
                        <a:r>
                          <a:rPr lang="en-US" altLang="zh-CN" sz="1050" b="1" dirty="0">
                            <a:latin typeface="Arial" panose="020B0604020202020204" pitchFamily="34" charset="0"/>
                            <a:ea typeface="微软雅黑" panose="020B0503020204020204" charset="-122"/>
                            <a:sym typeface="Arial" panose="020B0604020202020204" pitchFamily="34" charset="0"/>
                          </a:rPr>
                          <a:t>/</a:t>
                        </a:r>
                        <a:r>
                          <a:rPr lang="zh-CN" altLang="en-US" sz="1050" b="1" dirty="0">
                            <a:latin typeface="Arial" panose="020B0604020202020204" pitchFamily="34" charset="0"/>
                            <a:ea typeface="微软雅黑" panose="020B0503020204020204" charset="-122"/>
                            <a:sym typeface="Arial" panose="020B0604020202020204" pitchFamily="34" charset="0"/>
                          </a:rPr>
                          <a:t>结肠炎</a:t>
                        </a:r>
                        <a:endParaRPr lang="zh-CN" altLang="en-US" sz="1050" b="1"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2.0%</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12.5%</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1.1%</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18%</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r>
                          <a:rPr lang="en-US" altLang="zh-CN" sz="1100" dirty="0">
                            <a:latin typeface="Arial" panose="020B0604020202020204" pitchFamily="34" charset="0"/>
                            <a:ea typeface="微软雅黑" panose="020B0503020204020204" charset="-122"/>
                            <a:sym typeface="Arial" panose="020B0604020202020204" pitchFamily="34" charset="0"/>
                          </a:rPr>
                          <a:t>0.2%</a:t>
                        </a:r>
                        <a:endParaRPr lang="zh-CN" altLang="en-US" sz="110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0.2%</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050" dirty="0">
                            <a:latin typeface="Arial" panose="020B0604020202020204" pitchFamily="34" charset="0"/>
                            <a:ea typeface="微软雅黑" panose="020B0503020204020204" charset="-122"/>
                            <a:sym typeface="Arial" panose="020B0604020202020204" pitchFamily="34" charset="0"/>
                          </a:rPr>
                          <a:t>/</a:t>
                        </a:r>
                        <a:endParaRPr lang="zh-CN" altLang="en-US" sz="1050" dirty="0">
                          <a:latin typeface="Arial" panose="020B0604020202020204" pitchFamily="34" charset="0"/>
                          <a:ea typeface="微软雅黑" panose="020B0503020204020204" charset="-122"/>
                          <a:sym typeface="Arial" panose="020B0604020202020204" pitchFamily="34" charset="0"/>
                        </a:endParaRPr>
                      </a:p>
                      <a:p>
                        <a:pPr algn="ct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1.1%</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r>
                <a:tr h="331892">
                  <a:tc>
                    <a:txBody>
                      <a:bodyPr/>
                      <a:lstStyle/>
                      <a:p>
                        <a:pPr algn="ctr"/>
                        <a:r>
                          <a:rPr lang="zh-CN" altLang="en-US" sz="1050" b="1" dirty="0">
                            <a:latin typeface="Arial" panose="020B0604020202020204" pitchFamily="34" charset="0"/>
                            <a:ea typeface="微软雅黑" panose="020B0503020204020204" charset="-122"/>
                            <a:sym typeface="Arial" panose="020B0604020202020204" pitchFamily="34" charset="0"/>
                          </a:rPr>
                          <a:t>肺炎</a:t>
                        </a:r>
                        <a:endParaRPr lang="zh-CN" altLang="en-US" sz="1050" b="1"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1">
                          <a:lumMod val="20000"/>
                          <a:lumOff val="80000"/>
                          <a:alpha val="55000"/>
                        </a:schemeClr>
                      </a:solid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3.7%</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1">
                          <a:lumMod val="20000"/>
                          <a:lumOff val="80000"/>
                          <a:alpha val="55000"/>
                        </a:schemeClr>
                      </a:solid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3.3%</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1">
                          <a:lumMod val="20000"/>
                          <a:lumOff val="80000"/>
                          <a:alpha val="55000"/>
                        </a:schemeClr>
                      </a:solid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2.7%</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1">
                          <a:lumMod val="20000"/>
                          <a:lumOff val="80000"/>
                          <a:alpha val="55000"/>
                        </a:schemeClr>
                      </a:solid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5%</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1">
                          <a:lumMod val="20000"/>
                          <a:lumOff val="80000"/>
                          <a:alpha val="55000"/>
                        </a:schemeClr>
                      </a:solidFill>
                    </a:tcPr>
                  </a:tc>
                  <a:tc>
                    <a:txBody>
                      <a:bodyPr/>
                      <a:lstStyle/>
                      <a:p>
                        <a:pPr algn="ctr"/>
                        <a:r>
                          <a:rPr lang="en-US" altLang="zh-CN" sz="1600" b="1" dirty="0">
                            <a:solidFill>
                              <a:srgbClr val="DAB939"/>
                            </a:solidFill>
                            <a:latin typeface="Arial" panose="020B0604020202020204" pitchFamily="34" charset="0"/>
                            <a:ea typeface="微软雅黑" panose="020B0503020204020204" charset="-122"/>
                            <a:sym typeface="Arial" panose="020B0604020202020204" pitchFamily="34" charset="0"/>
                          </a:rPr>
                          <a:t>1.8%</a:t>
                        </a:r>
                        <a:endParaRPr lang="zh-CN" altLang="en-US" sz="1600" b="1" dirty="0">
                          <a:solidFill>
                            <a:srgbClr val="DAB939"/>
                          </a:solidFill>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BF2D6"/>
                      </a:solid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6.9%</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1">
                          <a:lumMod val="20000"/>
                          <a:lumOff val="80000"/>
                          <a:alpha val="55000"/>
                        </a:schemeClr>
                      </a:solid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2.7%</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1">
                          <a:lumMod val="20000"/>
                          <a:lumOff val="80000"/>
                          <a:alpha val="55000"/>
                        </a:schemeClr>
                      </a:solid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2.7%</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1">
                          <a:lumMod val="20000"/>
                          <a:lumOff val="80000"/>
                          <a:alpha val="55000"/>
                        </a:schemeClr>
                      </a:solidFill>
                    </a:tcPr>
                  </a:tc>
                </a:tr>
                <a:tr h="405459">
                  <a:tc>
                    <a:txBody>
                      <a:bodyPr/>
                      <a:lstStyle/>
                      <a:p>
                        <a:pPr algn="ctr"/>
                        <a:r>
                          <a:rPr lang="zh-CN" altLang="en-US" sz="1050" b="1" dirty="0">
                            <a:latin typeface="Arial" panose="020B0604020202020204" pitchFamily="34" charset="0"/>
                            <a:ea typeface="微软雅黑" panose="020B0503020204020204" charset="-122"/>
                            <a:sym typeface="Arial" panose="020B0604020202020204" pitchFamily="34" charset="0"/>
                          </a:rPr>
                          <a:t>心肌炎</a:t>
                        </a:r>
                        <a:endParaRPr lang="zh-CN" altLang="en-US" sz="1050" b="1"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1">
                          <a:lumMod val="20000"/>
                          <a:lumOff val="80000"/>
                          <a:alpha val="55000"/>
                        </a:schemeClr>
                      </a:solid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1">
                          <a:lumMod val="20000"/>
                          <a:lumOff val="80000"/>
                          <a:alpha val="5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050" dirty="0">
                            <a:latin typeface="Arial" panose="020B0604020202020204" pitchFamily="34" charset="0"/>
                            <a:ea typeface="微软雅黑" panose="020B0503020204020204" charset="-122"/>
                            <a:sym typeface="Arial" panose="020B0604020202020204" pitchFamily="34" charset="0"/>
                          </a:rPr>
                          <a:t>/</a:t>
                        </a:r>
                        <a:endParaRPr lang="zh-CN" altLang="en-US" sz="1050" dirty="0">
                          <a:latin typeface="Arial" panose="020B0604020202020204" pitchFamily="34" charset="0"/>
                          <a:ea typeface="微软雅黑" panose="020B0503020204020204" charset="-122"/>
                          <a:sym typeface="Arial" panose="020B0604020202020204" pitchFamily="34" charset="0"/>
                        </a:endParaRPr>
                      </a:p>
                      <a:p>
                        <a:pPr algn="ct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1">
                          <a:lumMod val="20000"/>
                          <a:lumOff val="80000"/>
                          <a:alpha val="55000"/>
                        </a:schemeClr>
                      </a:solid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1">
                          <a:lumMod val="20000"/>
                          <a:lumOff val="80000"/>
                          <a:alpha val="55000"/>
                        </a:schemeClr>
                      </a:solid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&lt;1%</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1">
                          <a:lumMod val="20000"/>
                          <a:lumOff val="80000"/>
                          <a:alpha val="55000"/>
                        </a:schemeClr>
                      </a:solidFill>
                    </a:tcPr>
                  </a:tc>
                  <a:tc>
                    <a:txBody>
                      <a:bodyPr/>
                      <a:lstStyle/>
                      <a:p>
                        <a:pPr algn="ctr"/>
                        <a:r>
                          <a:rPr lang="en-US" altLang="zh-CN" sz="1100" b="1" dirty="0">
                            <a:solidFill>
                              <a:srgbClr val="DAB939"/>
                            </a:solidFill>
                            <a:latin typeface="Arial" panose="020B0604020202020204" pitchFamily="34" charset="0"/>
                            <a:ea typeface="微软雅黑" panose="020B0503020204020204" charset="-122"/>
                            <a:sym typeface="Arial" panose="020B0604020202020204" pitchFamily="34" charset="0"/>
                          </a:rPr>
                          <a:t>/</a:t>
                        </a:r>
                        <a:endParaRPr lang="zh-CN" altLang="en-US" sz="1100" b="1" dirty="0">
                          <a:solidFill>
                            <a:srgbClr val="DAB939"/>
                          </a:solidFill>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BF2D6"/>
                      </a:solid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0.6%</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1">
                          <a:lumMod val="20000"/>
                          <a:lumOff val="80000"/>
                          <a:alpha val="55000"/>
                        </a:schemeClr>
                      </a:solid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0.3%</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1">
                          <a:lumMod val="20000"/>
                          <a:lumOff val="80000"/>
                          <a:alpha val="55000"/>
                        </a:schemeClr>
                      </a:solid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0.2%</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1">
                          <a:lumMod val="20000"/>
                          <a:lumOff val="80000"/>
                          <a:alpha val="55000"/>
                        </a:schemeClr>
                      </a:solidFill>
                    </a:tcPr>
                  </a:tc>
                </a:tr>
                <a:tr h="331892">
                  <a:tc>
                    <a:txBody>
                      <a:bodyPr/>
                      <a:lstStyle/>
                      <a:p>
                        <a:pPr algn="ctr"/>
                        <a:r>
                          <a:rPr lang="zh-CN" altLang="en-US" sz="1050" b="1" dirty="0">
                            <a:latin typeface="Arial" panose="020B0604020202020204" pitchFamily="34" charset="0"/>
                            <a:ea typeface="微软雅黑" panose="020B0503020204020204" charset="-122"/>
                            <a:sym typeface="Arial" panose="020B0604020202020204" pitchFamily="34" charset="0"/>
                          </a:rPr>
                          <a:t>肾炎</a:t>
                        </a:r>
                        <a:endParaRPr lang="zh-CN" altLang="en-US" sz="1050" b="1"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0.3%</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2.4%</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&lt;0.1%</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6.3%</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a:r>
                          <a:rPr lang="en-US" altLang="zh-CN" sz="1100" dirty="0">
                            <a:latin typeface="Arial" panose="020B0604020202020204" pitchFamily="34" charset="0"/>
                            <a:ea typeface="微软雅黑" panose="020B0503020204020204" charset="-122"/>
                            <a:sym typeface="Arial" panose="020B0604020202020204" pitchFamily="34" charset="0"/>
                          </a:rPr>
                          <a:t>0.8%</a:t>
                        </a:r>
                        <a:endParaRPr lang="zh-CN" altLang="en-US" sz="110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0.4%</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0.4%</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a:r>
                          <a:rPr lang="en-US" altLang="zh-CN" sz="1050" dirty="0">
                            <a:latin typeface="Arial" panose="020B0604020202020204" pitchFamily="34" charset="0"/>
                            <a:ea typeface="微软雅黑" panose="020B0503020204020204" charset="-122"/>
                            <a:sym typeface="Arial" panose="020B0604020202020204" pitchFamily="34" charset="0"/>
                          </a:rPr>
                          <a:t>0.6%</a:t>
                        </a:r>
                        <a:endParaRPr lang="zh-CN" altLang="en-US" sz="1050" dirty="0">
                          <a:latin typeface="Arial" panose="020B0604020202020204" pitchFamily="34" charset="0"/>
                          <a:ea typeface="微软雅黑" panose="020B0503020204020204" charset="-122"/>
                          <a:sym typeface="Arial" panose="020B0604020202020204" pitchFamily="34"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noFill/>
                    </a:tcPr>
                  </a:tc>
                </a:tr>
              </a:tbl>
            </a:graphicData>
          </a:graphic>
        </p:graphicFrame>
        <p:sp>
          <p:nvSpPr>
            <p:cNvPr id="9" name="矩形: 单圆角 21"/>
            <p:cNvSpPr/>
            <p:nvPr/>
          </p:nvSpPr>
          <p:spPr>
            <a:xfrm>
              <a:off x="6616697" y="1306272"/>
              <a:ext cx="1308103" cy="524255"/>
            </a:xfrm>
            <a:prstGeom prst="round1Rect">
              <a:avLst>
                <a:gd name="adj" fmla="val 0"/>
              </a:avLst>
            </a:prstGeom>
            <a:gradFill flip="none" rotWithShape="1">
              <a:gsLst>
                <a:gs pos="0">
                  <a:srgbClr val="DAB939"/>
                </a:gs>
                <a:gs pos="73000">
                  <a:schemeClr val="accent4">
                    <a:lumMod val="5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217930" rtl="0" eaLnBrk="1" latinLnBrk="0" hangingPunct="1"/>
              <a:r>
                <a:rPr lang="zh-CN" altLang="en-US" sz="1200" b="1" kern="1200" dirty="0">
                  <a:solidFill>
                    <a:schemeClr val="bg1"/>
                  </a:solidFill>
                  <a:latin typeface="Arial" panose="020B0604020202020204" pitchFamily="34" charset="0"/>
                  <a:ea typeface="微软雅黑" panose="020B0503020204020204" charset="-122"/>
                  <a:sym typeface="Arial" panose="020B0604020202020204" pitchFamily="34" charset="0"/>
                </a:rPr>
                <a:t>特瑞普利单抗</a:t>
              </a:r>
              <a:endParaRPr lang="zh-CN" altLang="en-US" sz="1200" b="1" kern="1200" dirty="0">
                <a:solidFill>
                  <a:schemeClr val="bg1"/>
                </a:solidFill>
                <a:latin typeface="Arial" panose="020B0604020202020204" pitchFamily="34" charset="0"/>
                <a:ea typeface="微软雅黑" panose="020B0503020204020204" charset="-122"/>
                <a:sym typeface="Arial" panose="020B0604020202020204" pitchFamily="34" charset="0"/>
              </a:endParaRPr>
            </a:p>
            <a:p>
              <a:pPr marL="0" algn="ctr" defTabSz="1217930" rtl="0" eaLnBrk="1" latinLnBrk="0" hangingPunct="1"/>
              <a:r>
                <a:rPr lang="en-US" altLang="zh-CN" sz="1200" b="1" kern="1200" dirty="0">
                  <a:solidFill>
                    <a:schemeClr val="bg1"/>
                  </a:solidFill>
                  <a:latin typeface="Arial" panose="020B0604020202020204" pitchFamily="34" charset="0"/>
                  <a:ea typeface="微软雅黑" panose="020B0503020204020204" charset="-122"/>
                  <a:sym typeface="Arial" panose="020B0604020202020204" pitchFamily="34" charset="0"/>
                </a:rPr>
                <a:t>(</a:t>
              </a:r>
              <a:r>
                <a:rPr lang="zh-CN" altLang="en-US" sz="1200" b="1" kern="1200" dirty="0">
                  <a:solidFill>
                    <a:schemeClr val="bg1"/>
                  </a:solidFill>
                  <a:latin typeface="Arial" panose="020B0604020202020204" pitchFamily="34" charset="0"/>
                  <a:ea typeface="微软雅黑" panose="020B0503020204020204" charset="-122"/>
                  <a:sym typeface="Arial" panose="020B0604020202020204" pitchFamily="34" charset="0"/>
                </a:rPr>
                <a:t>拓益</a:t>
              </a:r>
              <a:r>
                <a:rPr lang="en-US" altLang="zh-CN" sz="1200" b="1" kern="1200" baseline="30000" dirty="0">
                  <a:solidFill>
                    <a:schemeClr val="bg1"/>
                  </a:solidFill>
                  <a:latin typeface="Arial" panose="020B0604020202020204" pitchFamily="34" charset="0"/>
                  <a:ea typeface="微软雅黑" panose="020B0503020204020204" charset="-122"/>
                  <a:sym typeface="Arial" panose="020B0604020202020204" pitchFamily="34" charset="0"/>
                </a:rPr>
                <a:t>®</a:t>
              </a:r>
              <a:r>
                <a:rPr lang="en-US" altLang="zh-CN" sz="1200" b="1" kern="1200" dirty="0">
                  <a:solidFill>
                    <a:schemeClr val="bg1"/>
                  </a:solidFill>
                  <a:latin typeface="Arial" panose="020B0604020202020204" pitchFamily="34" charset="0"/>
                  <a:ea typeface="微软雅黑" panose="020B0503020204020204" charset="-122"/>
                  <a:sym typeface="Arial" panose="020B0604020202020204" pitchFamily="34" charset="0"/>
                </a:rPr>
                <a:t>)</a:t>
              </a:r>
              <a:endParaRPr lang="en-US" altLang="zh-CN" sz="1200" b="1" kern="1200"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0" name="iconfont-1043-237262"/>
            <p:cNvSpPr>
              <a:spLocks noChangeAspect="1"/>
            </p:cNvSpPr>
            <p:nvPr/>
          </p:nvSpPr>
          <p:spPr bwMode="auto">
            <a:xfrm>
              <a:off x="7531187" y="1001485"/>
              <a:ext cx="531021" cy="566713"/>
            </a:xfrm>
            <a:custGeom>
              <a:avLst/>
              <a:gdLst>
                <a:gd name="T0" fmla="*/ 3444 w 11994"/>
                <a:gd name="T1" fmla="*/ 5261 h 12800"/>
                <a:gd name="T2" fmla="*/ 3023 w 11994"/>
                <a:gd name="T3" fmla="*/ 7015 h 12800"/>
                <a:gd name="T4" fmla="*/ 4983 w 11994"/>
                <a:gd name="T5" fmla="*/ 9583 h 12800"/>
                <a:gd name="T6" fmla="*/ 6113 w 11994"/>
                <a:gd name="T7" fmla="*/ 9956 h 12800"/>
                <a:gd name="T8" fmla="*/ 11994 w 11994"/>
                <a:gd name="T9" fmla="*/ 1709 h 12800"/>
                <a:gd name="T10" fmla="*/ 11591 w 11994"/>
                <a:gd name="T11" fmla="*/ 0 h 12800"/>
                <a:gd name="T12" fmla="*/ 5747 w 11994"/>
                <a:gd name="T13" fmla="*/ 8161 h 12800"/>
                <a:gd name="T14" fmla="*/ 3444 w 11994"/>
                <a:gd name="T15" fmla="*/ 5261 h 12800"/>
                <a:gd name="T16" fmla="*/ 11516 w 11994"/>
                <a:gd name="T17" fmla="*/ 6941 h 12800"/>
                <a:gd name="T18" fmla="*/ 5859 w 11994"/>
                <a:gd name="T19" fmla="*/ 12599 h 12800"/>
                <a:gd name="T20" fmla="*/ 201 w 11994"/>
                <a:gd name="T21" fmla="*/ 6941 h 12800"/>
                <a:gd name="T22" fmla="*/ 5858 w 11994"/>
                <a:gd name="T23" fmla="*/ 1284 h 12800"/>
                <a:gd name="T24" fmla="*/ 8873 w 11994"/>
                <a:gd name="T25" fmla="*/ 2157 h 12800"/>
                <a:gd name="T26" fmla="*/ 9006 w 11994"/>
                <a:gd name="T27" fmla="*/ 2004 h 12800"/>
                <a:gd name="T28" fmla="*/ 5858 w 11994"/>
                <a:gd name="T29" fmla="*/ 1083 h 12800"/>
                <a:gd name="T30" fmla="*/ 0 w 11994"/>
                <a:gd name="T31" fmla="*/ 6941 h 12800"/>
                <a:gd name="T32" fmla="*/ 5858 w 11994"/>
                <a:gd name="T33" fmla="*/ 12800 h 12800"/>
                <a:gd name="T34" fmla="*/ 11717 w 11994"/>
                <a:gd name="T35" fmla="*/ 6941 h 12800"/>
                <a:gd name="T36" fmla="*/ 10634 w 11994"/>
                <a:gd name="T37" fmla="*/ 3554 h 12800"/>
                <a:gd name="T38" fmla="*/ 10495 w 11994"/>
                <a:gd name="T39" fmla="*/ 3706 h 12800"/>
                <a:gd name="T40" fmla="*/ 11516 w 11994"/>
                <a:gd name="T41" fmla="*/ 6941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994" h="12800">
                  <a:moveTo>
                    <a:pt x="3444" y="5261"/>
                  </a:moveTo>
                  <a:lnTo>
                    <a:pt x="3023" y="7015"/>
                  </a:lnTo>
                  <a:cubicBezTo>
                    <a:pt x="3023" y="7015"/>
                    <a:pt x="4576" y="8212"/>
                    <a:pt x="4983" y="9583"/>
                  </a:cubicBezTo>
                  <a:cubicBezTo>
                    <a:pt x="5305" y="10668"/>
                    <a:pt x="5749" y="10789"/>
                    <a:pt x="6113" y="9956"/>
                  </a:cubicBezTo>
                  <a:cubicBezTo>
                    <a:pt x="6640" y="8748"/>
                    <a:pt x="8738" y="4313"/>
                    <a:pt x="11994" y="1709"/>
                  </a:cubicBezTo>
                  <a:cubicBezTo>
                    <a:pt x="11864" y="807"/>
                    <a:pt x="11591" y="0"/>
                    <a:pt x="11591" y="0"/>
                  </a:cubicBezTo>
                  <a:cubicBezTo>
                    <a:pt x="11591" y="0"/>
                    <a:pt x="7559" y="3062"/>
                    <a:pt x="5747" y="8161"/>
                  </a:cubicBezTo>
                  <a:cubicBezTo>
                    <a:pt x="5407" y="7018"/>
                    <a:pt x="4406" y="6035"/>
                    <a:pt x="3444" y="5261"/>
                  </a:cubicBezTo>
                  <a:close/>
                  <a:moveTo>
                    <a:pt x="11516" y="6941"/>
                  </a:moveTo>
                  <a:cubicBezTo>
                    <a:pt x="11516" y="10061"/>
                    <a:pt x="8978" y="12599"/>
                    <a:pt x="5859" y="12599"/>
                  </a:cubicBezTo>
                  <a:cubicBezTo>
                    <a:pt x="2739" y="12599"/>
                    <a:pt x="201" y="10061"/>
                    <a:pt x="201" y="6941"/>
                  </a:cubicBezTo>
                  <a:cubicBezTo>
                    <a:pt x="201" y="3822"/>
                    <a:pt x="2739" y="1284"/>
                    <a:pt x="5858" y="1284"/>
                  </a:cubicBezTo>
                  <a:cubicBezTo>
                    <a:pt x="6966" y="1284"/>
                    <a:pt x="8000" y="1605"/>
                    <a:pt x="8873" y="2157"/>
                  </a:cubicBezTo>
                  <a:cubicBezTo>
                    <a:pt x="8917" y="2105"/>
                    <a:pt x="8961" y="2054"/>
                    <a:pt x="9006" y="2004"/>
                  </a:cubicBezTo>
                  <a:cubicBezTo>
                    <a:pt x="8096" y="1422"/>
                    <a:pt x="7016" y="1083"/>
                    <a:pt x="5858" y="1083"/>
                  </a:cubicBezTo>
                  <a:cubicBezTo>
                    <a:pt x="2628" y="1083"/>
                    <a:pt x="0" y="3711"/>
                    <a:pt x="0" y="6941"/>
                  </a:cubicBezTo>
                  <a:cubicBezTo>
                    <a:pt x="0" y="10172"/>
                    <a:pt x="2628" y="12800"/>
                    <a:pt x="5858" y="12800"/>
                  </a:cubicBezTo>
                  <a:cubicBezTo>
                    <a:pt x="9089" y="12800"/>
                    <a:pt x="11717" y="10172"/>
                    <a:pt x="11717" y="6941"/>
                  </a:cubicBezTo>
                  <a:cubicBezTo>
                    <a:pt x="11717" y="5680"/>
                    <a:pt x="11315" y="4511"/>
                    <a:pt x="10634" y="3554"/>
                  </a:cubicBezTo>
                  <a:cubicBezTo>
                    <a:pt x="10588" y="3605"/>
                    <a:pt x="10541" y="3655"/>
                    <a:pt x="10495" y="3706"/>
                  </a:cubicBezTo>
                  <a:cubicBezTo>
                    <a:pt x="11138" y="4624"/>
                    <a:pt x="11516" y="5739"/>
                    <a:pt x="11516" y="6941"/>
                  </a:cubicBezTo>
                  <a:close/>
                </a:path>
              </a:pathLst>
            </a:custGeom>
            <a:solidFill>
              <a:srgbClr val="DAB939"/>
            </a:solidFill>
            <a:ln>
              <a:noFill/>
            </a:ln>
            <a:effectLst>
              <a:outerShdw blurRad="63500" sx="102000" sy="102000" algn="ctr" rotWithShape="0">
                <a:prstClr val="black">
                  <a:alpha val="40000"/>
                </a:prstClr>
              </a:outerShdw>
            </a:effectLst>
          </p:spPr>
          <p:txBody>
            <a:bodyPr/>
            <a:lstStyle/>
            <a:p>
              <a:endParaRPr lang="zh-CN" altLang="en-US" dirty="0">
                <a:latin typeface="Arial" panose="020B0604020202020204" pitchFamily="34" charset="0"/>
                <a:ea typeface="微软雅黑" panose="020B0503020204020204" charset="-122"/>
                <a:sym typeface="Arial" panose="020B0604020202020204" pitchFamily="34" charset="0"/>
              </a:endParaRPr>
            </a:p>
          </p:txBody>
        </p:sp>
      </p:grpSp>
      <p:sp>
        <p:nvSpPr>
          <p:cNvPr id="11" name="文本框 10"/>
          <p:cNvSpPr txBox="1"/>
          <p:nvPr/>
        </p:nvSpPr>
        <p:spPr>
          <a:xfrm>
            <a:off x="153828" y="6381831"/>
            <a:ext cx="10639926" cy="461665"/>
          </a:xfrm>
          <a:prstGeom prst="rect">
            <a:avLst/>
          </a:prstGeom>
          <a:solidFill>
            <a:schemeClr val="bg1"/>
          </a:solidFill>
        </p:spPr>
        <p:txBody>
          <a:bodyPr wrap="square" rtlCol="0" anchor="b">
            <a:spAutoFit/>
          </a:bodyPr>
          <a:lstStyle/>
          <a:p>
            <a:r>
              <a:rPr lang="zh-CN" altLang="en-US" sz="800" dirty="0">
                <a:latin typeface="Arial" panose="020B0604020202020204" pitchFamily="34" charset="0"/>
                <a:ea typeface="微软雅黑" panose="020B0503020204020204" charset="-122"/>
                <a:sym typeface="Arial" panose="020B0604020202020204" pitchFamily="34" charset="0"/>
              </a:rPr>
              <a:t>可瑞达</a:t>
            </a:r>
            <a:r>
              <a:rPr lang="en-US" altLang="zh-CN" sz="800" baseline="30000" dirty="0">
                <a:latin typeface="Arial" panose="020B0604020202020204" pitchFamily="34" charset="0"/>
                <a:ea typeface="微软雅黑" panose="020B0503020204020204" charset="-122"/>
                <a:sym typeface="Arial" panose="020B0604020202020204" pitchFamily="34" charset="0"/>
              </a:rPr>
              <a:t>®</a:t>
            </a:r>
            <a:r>
              <a:rPr lang="zh-CN" altLang="en-US" sz="800" dirty="0">
                <a:latin typeface="Arial" panose="020B0604020202020204" pitchFamily="34" charset="0"/>
                <a:ea typeface="微软雅黑" panose="020B0503020204020204" charset="-122"/>
                <a:sym typeface="Arial" panose="020B0604020202020204" pitchFamily="34" charset="0"/>
              </a:rPr>
              <a:t>说明书；欧狄沃</a:t>
            </a:r>
            <a:r>
              <a:rPr lang="en-US" altLang="zh-CN" sz="800" baseline="30000" dirty="0">
                <a:latin typeface="Arial" panose="020B0604020202020204" pitchFamily="34" charset="0"/>
                <a:ea typeface="微软雅黑" panose="020B0503020204020204" charset="-122"/>
                <a:sym typeface="Arial" panose="020B0604020202020204" pitchFamily="34" charset="0"/>
              </a:rPr>
              <a:t>®</a:t>
            </a:r>
            <a:r>
              <a:rPr lang="zh-CN" altLang="en-US" sz="800" dirty="0">
                <a:latin typeface="Arial" panose="020B0604020202020204" pitchFamily="34" charset="0"/>
                <a:ea typeface="微软雅黑" panose="020B0503020204020204" charset="-122"/>
                <a:sym typeface="Arial" panose="020B0604020202020204" pitchFamily="34" charset="0"/>
              </a:rPr>
              <a:t>说明书；</a:t>
            </a:r>
            <a:r>
              <a:rPr lang="en-US" altLang="zh-CN" sz="800" dirty="0" err="1">
                <a:latin typeface="Arial" panose="020B0604020202020204" pitchFamily="34" charset="0"/>
                <a:ea typeface="微软雅黑" panose="020B0503020204020204" charset="-122"/>
                <a:sym typeface="Arial" panose="020B0604020202020204" pitchFamily="34" charset="0"/>
              </a:rPr>
              <a:t>Tecentriq</a:t>
            </a:r>
            <a:r>
              <a:rPr lang="zh-CN" altLang="en-US" sz="800" dirty="0">
                <a:latin typeface="Arial" panose="020B0604020202020204" pitchFamily="34" charset="0"/>
                <a:ea typeface="微软雅黑" panose="020B0503020204020204" charset="-122"/>
                <a:sym typeface="Arial" panose="020B0604020202020204" pitchFamily="34" charset="0"/>
              </a:rPr>
              <a:t>说明书（</a:t>
            </a:r>
            <a:r>
              <a:rPr lang="en-US" altLang="zh-CN" sz="800" dirty="0">
                <a:latin typeface="Arial" panose="020B0604020202020204" pitchFamily="34" charset="0"/>
                <a:ea typeface="微软雅黑" panose="020B0503020204020204" charset="-122"/>
                <a:sym typeface="Arial" panose="020B0604020202020204" pitchFamily="34" charset="0"/>
              </a:rPr>
              <a:t>http://drugs.medlive.cn/drugref/html/21990.shtml); </a:t>
            </a:r>
            <a:r>
              <a:rPr lang="en-US" altLang="zh-CN" sz="800" dirty="0" err="1">
                <a:latin typeface="Arial" panose="020B0604020202020204" pitchFamily="34" charset="0"/>
                <a:ea typeface="微软雅黑" panose="020B0503020204020204" charset="-122"/>
                <a:sym typeface="Arial" panose="020B0604020202020204" pitchFamily="34" charset="0"/>
              </a:rPr>
              <a:t>lmfinzi</a:t>
            </a:r>
            <a:r>
              <a:rPr lang="zh-CN" altLang="en-US" sz="800" dirty="0">
                <a:latin typeface="Arial" panose="020B0604020202020204" pitchFamily="34" charset="0"/>
                <a:ea typeface="微软雅黑" panose="020B0503020204020204" charset="-122"/>
                <a:sym typeface="Arial" panose="020B0604020202020204" pitchFamily="34" charset="0"/>
              </a:rPr>
              <a:t>说明书（</a:t>
            </a:r>
            <a:r>
              <a:rPr lang="en-US" altLang="zh-CN" sz="800" dirty="0">
                <a:latin typeface="Arial" panose="020B0604020202020204" pitchFamily="34" charset="0"/>
                <a:ea typeface="微软雅黑" panose="020B0503020204020204" charset="-122"/>
                <a:sym typeface="Arial" panose="020B0604020202020204" pitchFamily="34" charset="0"/>
              </a:rPr>
              <a:t> </a:t>
            </a:r>
            <a:r>
              <a:rPr lang="en-US" altLang="zh-CN" sz="800" dirty="0">
                <a:latin typeface="Arial" panose="020B0604020202020204" pitchFamily="34" charset="0"/>
                <a:ea typeface="微软雅黑" panose="020B0503020204020204" charset="-122"/>
                <a:sym typeface="Arial" panose="020B0604020202020204" pitchFamily="34" charset="0"/>
                <a:hlinkClick r:id="rId1"/>
              </a:rPr>
              <a:t>http://drugs.medlive.cn/drugref/html/22003.shtml</a:t>
            </a:r>
            <a:r>
              <a:rPr lang="zh-CN" altLang="en-US" sz="800" dirty="0">
                <a:latin typeface="Arial" panose="020B0604020202020204" pitchFamily="34" charset="0"/>
                <a:ea typeface="微软雅黑" panose="020B0503020204020204" charset="-122"/>
                <a:sym typeface="Arial" panose="020B0604020202020204" pitchFamily="34" charset="0"/>
              </a:rPr>
              <a:t>）；</a:t>
            </a:r>
            <a:endParaRPr lang="en-US" altLang="zh-CN" sz="800" dirty="0">
              <a:latin typeface="Arial" panose="020B0604020202020204" pitchFamily="34" charset="0"/>
              <a:ea typeface="微软雅黑" panose="020B0503020204020204" charset="-122"/>
              <a:sym typeface="Arial" panose="020B0604020202020204" pitchFamily="34" charset="0"/>
            </a:endParaRPr>
          </a:p>
          <a:p>
            <a:r>
              <a:rPr lang="en-US" altLang="zh-CN" sz="800" dirty="0">
                <a:latin typeface="Arial" panose="020B0604020202020204" pitchFamily="34" charset="0"/>
                <a:ea typeface="微软雅黑" panose="020B0503020204020204" charset="-122"/>
                <a:sym typeface="Arial" panose="020B0604020202020204" pitchFamily="34" charset="0"/>
              </a:rPr>
              <a:t>Bavencio</a:t>
            </a:r>
            <a:r>
              <a:rPr lang="zh-CN" altLang="en-US" sz="800" dirty="0">
                <a:latin typeface="Arial" panose="020B0604020202020204" pitchFamily="34" charset="0"/>
                <a:ea typeface="微软雅黑" panose="020B0503020204020204" charset="-122"/>
                <a:sym typeface="Arial" panose="020B0604020202020204" pitchFamily="34" charset="0"/>
              </a:rPr>
              <a:t>说明书（</a:t>
            </a:r>
            <a:r>
              <a:rPr lang="en-US" altLang="zh-CN" sz="800" dirty="0">
                <a:latin typeface="Arial" panose="020B0604020202020204" pitchFamily="34" charset="0"/>
                <a:ea typeface="微软雅黑" panose="020B0503020204020204" charset="-122"/>
                <a:sym typeface="Arial" panose="020B0604020202020204" pitchFamily="34" charset="0"/>
              </a:rPr>
              <a:t> </a:t>
            </a:r>
            <a:r>
              <a:rPr lang="en-US" altLang="zh-CN" sz="800" dirty="0">
                <a:latin typeface="Arial" panose="020B0604020202020204" pitchFamily="34" charset="0"/>
                <a:ea typeface="微软雅黑" panose="020B0503020204020204" charset="-122"/>
                <a:sym typeface="Arial" panose="020B0604020202020204" pitchFamily="34" charset="0"/>
                <a:hlinkClick r:id="rId2"/>
              </a:rPr>
              <a:t>http://drugs.medlive.cn/drugref/html/21986.shtml</a:t>
            </a:r>
            <a:r>
              <a:rPr lang="zh-CN" altLang="en-US" sz="800" dirty="0">
                <a:latin typeface="Arial" panose="020B0604020202020204" pitchFamily="34" charset="0"/>
                <a:ea typeface="微软雅黑" panose="020B0503020204020204" charset="-122"/>
                <a:sym typeface="Arial" panose="020B0604020202020204" pitchFamily="34" charset="0"/>
              </a:rPr>
              <a:t>）；拓益</a:t>
            </a:r>
            <a:r>
              <a:rPr lang="en-US" altLang="zh-CN" sz="800" baseline="30000" dirty="0">
                <a:latin typeface="Arial" panose="020B0604020202020204" pitchFamily="34" charset="0"/>
                <a:ea typeface="微软雅黑" panose="020B0503020204020204" charset="-122"/>
                <a:sym typeface="Arial" panose="020B0604020202020204" pitchFamily="34" charset="0"/>
              </a:rPr>
              <a:t>®</a:t>
            </a:r>
            <a:r>
              <a:rPr lang="zh-CN" altLang="en-US" sz="800" dirty="0">
                <a:latin typeface="Arial" panose="020B0604020202020204" pitchFamily="34" charset="0"/>
                <a:ea typeface="微软雅黑" panose="020B0503020204020204" charset="-122"/>
                <a:sym typeface="Arial" panose="020B0604020202020204" pitchFamily="34" charset="0"/>
              </a:rPr>
              <a:t>说明书；达伯舒</a:t>
            </a:r>
            <a:r>
              <a:rPr lang="en-US" altLang="zh-CN" sz="800" baseline="30000" dirty="0">
                <a:latin typeface="Arial" panose="020B0604020202020204" pitchFamily="34" charset="0"/>
                <a:ea typeface="微软雅黑" panose="020B0503020204020204" charset="-122"/>
                <a:sym typeface="Arial" panose="020B0604020202020204" pitchFamily="34" charset="0"/>
              </a:rPr>
              <a:t>®</a:t>
            </a:r>
            <a:r>
              <a:rPr lang="zh-CN" altLang="en-US" sz="800" dirty="0">
                <a:latin typeface="Arial" panose="020B0604020202020204" pitchFamily="34" charset="0"/>
                <a:ea typeface="微软雅黑" panose="020B0503020204020204" charset="-122"/>
                <a:sym typeface="Arial" panose="020B0604020202020204" pitchFamily="34" charset="0"/>
              </a:rPr>
              <a:t>说明书；艾瑞卡</a:t>
            </a:r>
            <a:r>
              <a:rPr lang="en-US" altLang="zh-CN" sz="800" baseline="30000" dirty="0">
                <a:latin typeface="Arial" panose="020B0604020202020204" pitchFamily="34" charset="0"/>
                <a:ea typeface="微软雅黑" panose="020B0503020204020204" charset="-122"/>
                <a:sym typeface="Arial" panose="020B0604020202020204" pitchFamily="34" charset="0"/>
              </a:rPr>
              <a:t>®</a:t>
            </a:r>
            <a:r>
              <a:rPr lang="zh-CN" altLang="en-US" sz="800" dirty="0">
                <a:latin typeface="Arial" panose="020B0604020202020204" pitchFamily="34" charset="0"/>
                <a:ea typeface="微软雅黑" panose="020B0503020204020204" charset="-122"/>
                <a:sym typeface="Arial" panose="020B0604020202020204" pitchFamily="34" charset="0"/>
              </a:rPr>
              <a:t>说明书（</a:t>
            </a:r>
            <a:r>
              <a:rPr lang="en-US" altLang="zh-CN" sz="800" dirty="0">
                <a:latin typeface="Arial" panose="020B0604020202020204" pitchFamily="34" charset="0"/>
                <a:ea typeface="微软雅黑" panose="020B0503020204020204" charset="-122"/>
                <a:sym typeface="Arial" panose="020B0604020202020204" pitchFamily="34" charset="0"/>
              </a:rPr>
              <a:t> </a:t>
            </a:r>
            <a:r>
              <a:rPr lang="en-US" altLang="zh-CN" sz="800" dirty="0">
                <a:latin typeface="Arial" panose="020B0604020202020204" pitchFamily="34" charset="0"/>
                <a:ea typeface="微软雅黑" panose="020B0503020204020204" charset="-122"/>
                <a:sym typeface="Arial" panose="020B0604020202020204" pitchFamily="34" charset="0"/>
                <a:hlinkClick r:id="rId3"/>
              </a:rPr>
              <a:t>http://drugs.medlive.cn/drugref/html/21700.shtml</a:t>
            </a:r>
            <a:r>
              <a:rPr lang="zh-CN" altLang="en-US" sz="800" dirty="0">
                <a:latin typeface="Arial" panose="020B0604020202020204" pitchFamily="34" charset="0"/>
                <a:ea typeface="微软雅黑" panose="020B0503020204020204" charset="-122"/>
                <a:sym typeface="Arial" panose="020B0604020202020204" pitchFamily="34" charset="0"/>
              </a:rPr>
              <a:t>）；</a:t>
            </a:r>
            <a:endParaRPr lang="en-US" altLang="zh-CN" sz="800" dirty="0">
              <a:latin typeface="Arial" panose="020B0604020202020204" pitchFamily="34" charset="0"/>
              <a:ea typeface="微软雅黑" panose="020B0503020204020204" charset="-122"/>
              <a:sym typeface="Arial" panose="020B0604020202020204" pitchFamily="34" charset="0"/>
            </a:endParaRPr>
          </a:p>
          <a:p>
            <a:r>
              <a:rPr lang="zh-CN" altLang="en-US" sz="800" dirty="0">
                <a:latin typeface="Arial" panose="020B0604020202020204" pitchFamily="34" charset="0"/>
                <a:ea typeface="微软雅黑" panose="020B0503020204020204" charset="-122"/>
                <a:sym typeface="Arial" panose="020B0604020202020204" pitchFamily="34" charset="0"/>
              </a:rPr>
              <a:t>百泽安</a:t>
            </a:r>
            <a:r>
              <a:rPr lang="en-US" altLang="zh-CN" sz="800" baseline="30000" dirty="0">
                <a:latin typeface="Arial" panose="020B0604020202020204" pitchFamily="34" charset="0"/>
                <a:ea typeface="微软雅黑" panose="020B0503020204020204" charset="-122"/>
                <a:sym typeface="Arial" panose="020B0604020202020204" pitchFamily="34" charset="0"/>
              </a:rPr>
              <a:t>®</a:t>
            </a:r>
            <a:r>
              <a:rPr lang="zh-CN" altLang="en-US" sz="800" dirty="0">
                <a:latin typeface="Arial" panose="020B0604020202020204" pitchFamily="34" charset="0"/>
                <a:ea typeface="微软雅黑" panose="020B0503020204020204" charset="-122"/>
                <a:sym typeface="Arial" panose="020B0604020202020204" pitchFamily="34" charset="0"/>
              </a:rPr>
              <a:t>说明书（</a:t>
            </a:r>
            <a:r>
              <a:rPr lang="en-US" altLang="zh-CN" sz="800" dirty="0">
                <a:latin typeface="Arial" panose="020B0604020202020204" pitchFamily="34" charset="0"/>
                <a:ea typeface="微软雅黑" panose="020B0503020204020204" charset="-122"/>
                <a:sym typeface="Arial" panose="020B0604020202020204" pitchFamily="34" charset="0"/>
              </a:rPr>
              <a:t> </a:t>
            </a:r>
            <a:r>
              <a:rPr lang="en-US" altLang="zh-CN" sz="800" dirty="0">
                <a:latin typeface="Arial" panose="020B0604020202020204" pitchFamily="34" charset="0"/>
                <a:ea typeface="微软雅黑" panose="020B0503020204020204" charset="-122"/>
                <a:sym typeface="Arial" panose="020B0604020202020204" pitchFamily="34" charset="0"/>
                <a:hlinkClick r:id="rId4"/>
              </a:rPr>
              <a:t>http://drugs.medlive.cn/drugref/html/21697.shtml</a:t>
            </a:r>
            <a:r>
              <a:rPr lang="zh-CN" altLang="en-US" sz="800" dirty="0">
                <a:latin typeface="Arial" panose="020B0604020202020204" pitchFamily="34" charset="0"/>
                <a:ea typeface="微软雅黑" panose="020B0503020204020204" charset="-122"/>
                <a:sym typeface="Arial" panose="020B0604020202020204" pitchFamily="34" charset="0"/>
              </a:rPr>
              <a:t>）</a:t>
            </a:r>
            <a:endParaRPr lang="zh-CN" altLang="en-US" sz="800" dirty="0">
              <a:latin typeface="Arial" panose="020B0604020202020204" pitchFamily="34" charset="0"/>
              <a:ea typeface="微软雅黑" panose="020B0503020204020204" charset="-122"/>
              <a:sym typeface="Arial" panose="020B0604020202020204" pitchFamily="34" charset="0"/>
            </a:endParaRPr>
          </a:p>
        </p:txBody>
      </p:sp>
      <p:grpSp>
        <p:nvGrpSpPr>
          <p:cNvPr id="12" name="组合 11"/>
          <p:cNvGrpSpPr/>
          <p:nvPr/>
        </p:nvGrpSpPr>
        <p:grpSpPr>
          <a:xfrm>
            <a:off x="1313" y="1225939"/>
            <a:ext cx="984340" cy="4823792"/>
            <a:chOff x="581895" y="1269455"/>
            <a:chExt cx="984340" cy="4823792"/>
          </a:xfrm>
        </p:grpSpPr>
        <p:sp>
          <p:nvSpPr>
            <p:cNvPr id="13" name="五边形 12"/>
            <p:cNvSpPr/>
            <p:nvPr/>
          </p:nvSpPr>
          <p:spPr>
            <a:xfrm>
              <a:off x="581895" y="1269455"/>
              <a:ext cx="984340" cy="4823792"/>
            </a:xfrm>
            <a:prstGeom prst="homePlate">
              <a:avLst/>
            </a:prstGeom>
            <a:solidFill>
              <a:schemeClr val="accent4">
                <a:lumMod val="40000"/>
                <a:lumOff val="6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14" name="组合 13"/>
            <p:cNvGrpSpPr/>
            <p:nvPr/>
          </p:nvGrpSpPr>
          <p:grpSpPr>
            <a:xfrm>
              <a:off x="617779" y="1673228"/>
              <a:ext cx="775252" cy="3531932"/>
              <a:chOff x="1024719" y="1649477"/>
              <a:chExt cx="775252" cy="3531932"/>
            </a:xfrm>
          </p:grpSpPr>
          <p:pic>
            <p:nvPicPr>
              <p:cNvPr id="15" name="图形 14" descr="天使的脸轮廓 纯色填充"/>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24719" y="1649477"/>
                <a:ext cx="629478" cy="629478"/>
              </a:xfrm>
              <a:prstGeom prst="rect">
                <a:avLst/>
              </a:prstGeom>
            </p:spPr>
          </p:pic>
          <p:sp>
            <p:nvSpPr>
              <p:cNvPr id="16" name="文本框 15"/>
              <p:cNvSpPr txBox="1"/>
              <p:nvPr/>
            </p:nvSpPr>
            <p:spPr>
              <a:xfrm>
                <a:off x="1024719" y="2503753"/>
                <a:ext cx="775252" cy="2677656"/>
              </a:xfrm>
              <a:prstGeom prst="rect">
                <a:avLst/>
              </a:prstGeom>
              <a:noFill/>
            </p:spPr>
            <p:txBody>
              <a:bodyPr wrap="square" rtlCol="0">
                <a:spAutoFit/>
              </a:bodyPr>
              <a:lstStyle/>
              <a:p>
                <a:pPr algn="ctr"/>
                <a:r>
                  <a:rPr kumimoji="1" lang="zh-CN" altLang="en-US" sz="2800" b="1" dirty="0">
                    <a:solidFill>
                      <a:srgbClr val="C00000"/>
                    </a:solidFill>
                  </a:rPr>
                  <a:t>安全性</a:t>
                </a:r>
                <a:endParaRPr kumimoji="1" lang="en-US" altLang="zh-CN" sz="2800" b="1" dirty="0">
                  <a:solidFill>
                    <a:srgbClr val="C00000"/>
                  </a:solidFill>
                </a:endParaRPr>
              </a:p>
              <a:p>
                <a:pPr algn="ctr"/>
                <a:endParaRPr kumimoji="1" lang="en-US" altLang="zh-CN" sz="2800" b="1" dirty="0">
                  <a:solidFill>
                    <a:srgbClr val="C00000"/>
                  </a:solidFill>
                </a:endParaRPr>
              </a:p>
              <a:p>
                <a:pPr algn="ctr"/>
                <a:r>
                  <a:rPr kumimoji="1" lang="zh-CN" altLang="en-US" sz="2800" b="1" dirty="0">
                    <a:solidFill>
                      <a:srgbClr val="C00000"/>
                    </a:solidFill>
                  </a:rPr>
                  <a:t>最优</a:t>
                </a:r>
                <a:endParaRPr kumimoji="1" lang="zh-CN" altLang="en-US" sz="2800" b="1" dirty="0">
                  <a:solidFill>
                    <a:srgbClr val="C00000"/>
                  </a:solidFill>
                </a:endParaRPr>
              </a:p>
            </p:txBody>
          </p:sp>
        </p:grpSp>
      </p:grpSp>
      <p:sp>
        <p:nvSpPr>
          <p:cNvPr id="3" name="文本框 2"/>
          <p:cNvSpPr txBox="1"/>
          <p:nvPr/>
        </p:nvSpPr>
        <p:spPr>
          <a:xfrm>
            <a:off x="8418270" y="6391385"/>
            <a:ext cx="3619902" cy="261610"/>
          </a:xfrm>
          <a:prstGeom prst="rect">
            <a:avLst/>
          </a:prstGeom>
          <a:noFill/>
        </p:spPr>
        <p:txBody>
          <a:bodyPr wrap="none" rtlCol="0">
            <a:spAutoFit/>
          </a:bodyPr>
          <a:lstStyle/>
          <a:p>
            <a:r>
              <a:rPr lang="zh-CN" altLang="en-US" sz="1100" dirty="0">
                <a:latin typeface="Arial" panose="020B0604020202020204" pitchFamily="34" charset="0"/>
                <a:ea typeface="微软雅黑" panose="020B0503020204020204" charset="-122"/>
                <a:sym typeface="Arial" panose="020B0604020202020204" pitchFamily="34" charset="0"/>
              </a:rPr>
              <a:t>备注：</a:t>
            </a:r>
            <a:r>
              <a:rPr lang="en-US" altLang="zh-CN" sz="1100" dirty="0">
                <a:latin typeface="Arial" panose="020B0604020202020204" pitchFamily="34" charset="0"/>
                <a:ea typeface="微软雅黑" panose="020B0503020204020204" charset="-122"/>
                <a:sym typeface="Arial" panose="020B0604020202020204" pitchFamily="34" charset="0"/>
              </a:rPr>
              <a:t>*</a:t>
            </a:r>
            <a:r>
              <a:rPr lang="zh-CN" altLang="en-US" sz="1100" dirty="0">
                <a:latin typeface="Arial" panose="020B0604020202020204" pitchFamily="34" charset="0"/>
                <a:ea typeface="微软雅黑" panose="020B0503020204020204" charset="-122"/>
                <a:sym typeface="Arial" panose="020B0604020202020204" pitchFamily="34" charset="0"/>
              </a:rPr>
              <a:t>关键性</a:t>
            </a:r>
            <a:r>
              <a:rPr lang="en-US" altLang="zh-CN" sz="1100" dirty="0" err="1">
                <a:latin typeface="Arial" panose="020B0604020202020204" pitchFamily="34" charset="0"/>
                <a:ea typeface="微软雅黑" panose="020B0503020204020204" charset="-122"/>
                <a:sym typeface="Arial" panose="020B0604020202020204" pitchFamily="34" charset="0"/>
              </a:rPr>
              <a:t>irAE</a:t>
            </a:r>
            <a:r>
              <a:rPr lang="zh-CN" altLang="en-US" sz="1100" dirty="0">
                <a:latin typeface="Arial" panose="020B0604020202020204" pitchFamily="34" charset="0"/>
                <a:ea typeface="微软雅黑" panose="020B0503020204020204" charset="-122"/>
                <a:sym typeface="Arial" panose="020B0604020202020204" pitchFamily="34" charset="0"/>
              </a:rPr>
              <a:t>包括：肺炎、心肌炎、垂体炎、肝炎</a:t>
            </a:r>
            <a:endParaRPr lang="zh-CN" altLang="en-US" sz="1100" dirty="0">
              <a:latin typeface="Arial" panose="020B0604020202020204" pitchFamily="34" charset="0"/>
              <a:ea typeface="微软雅黑" panose="020B0503020204020204" charset="-122"/>
              <a:sym typeface="Arial" panose="020B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6276622"/>
            <a:ext cx="6395772"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 name="文本框 3"/>
          <p:cNvSpPr txBox="1"/>
          <p:nvPr/>
        </p:nvSpPr>
        <p:spPr>
          <a:xfrm>
            <a:off x="241411" y="205005"/>
            <a:ext cx="11796761" cy="461665"/>
          </a:xfrm>
          <a:prstGeom prst="rect">
            <a:avLst/>
          </a:prstGeom>
          <a:noFill/>
        </p:spPr>
        <p:txBody>
          <a:bodyPr wrap="square" rtlCol="0">
            <a:spAutoFit/>
          </a:bodyPr>
          <a:lstStyle/>
          <a:p>
            <a:r>
              <a:rPr lang="zh-CN" altLang="en-US" sz="2400" b="1" dirty="0">
                <a:solidFill>
                  <a:schemeClr val="tx1">
                    <a:lumMod val="75000"/>
                    <a:lumOff val="25000"/>
                  </a:schemeClr>
                </a:solidFill>
                <a:latin typeface="+mn-ea"/>
                <a:sym typeface="Arial" panose="020B0604020202020204" pitchFamily="34" charset="0"/>
              </a:rPr>
              <a:t>特瑞普利单抗</a:t>
            </a:r>
            <a:r>
              <a:rPr lang="zh-CN" altLang="en-US" sz="2400" b="1" dirty="0">
                <a:solidFill>
                  <a:srgbClr val="C00000"/>
                </a:solidFill>
                <a:latin typeface="+mn-ea"/>
                <a:sym typeface="Arial" panose="020B0604020202020204" pitchFamily="34" charset="0"/>
              </a:rPr>
              <a:t>四大临床注册研究</a:t>
            </a:r>
            <a:r>
              <a:rPr lang="en-US" altLang="zh-CN" sz="2400" b="1" dirty="0">
                <a:solidFill>
                  <a:schemeClr val="tx1">
                    <a:lumMod val="75000"/>
                    <a:lumOff val="25000"/>
                  </a:schemeClr>
                </a:solidFill>
                <a:latin typeface="+mn-ea"/>
                <a:sym typeface="Arial" panose="020B0604020202020204" pitchFamily="34" charset="0"/>
              </a:rPr>
              <a:t>-</a:t>
            </a:r>
            <a:r>
              <a:rPr lang="zh-CN" altLang="en-US" sz="2400" b="1" dirty="0">
                <a:solidFill>
                  <a:srgbClr val="C00000"/>
                </a:solidFill>
                <a:latin typeface="+mn-ea"/>
                <a:sym typeface="Arial" panose="020B0604020202020204" pitchFamily="34" charset="0"/>
              </a:rPr>
              <a:t>全人群布局</a:t>
            </a:r>
            <a:endParaRPr lang="zh-CN" altLang="en-US" sz="2400" b="1" dirty="0">
              <a:solidFill>
                <a:srgbClr val="C00000"/>
              </a:solidFill>
              <a:latin typeface="+mn-ea"/>
            </a:endParaRPr>
          </a:p>
        </p:txBody>
      </p:sp>
      <p:sp>
        <p:nvSpPr>
          <p:cNvPr id="5" name="矩形: 圆顶角 7"/>
          <p:cNvSpPr/>
          <p:nvPr/>
        </p:nvSpPr>
        <p:spPr>
          <a:xfrm>
            <a:off x="824778" y="1506607"/>
            <a:ext cx="10536071" cy="491892"/>
          </a:xfrm>
          <a:prstGeom prst="round2SameRect">
            <a:avLst>
              <a:gd name="adj1" fmla="val 50000"/>
              <a:gd name="adj2" fmla="val 0"/>
            </a:avLst>
          </a:prstGeom>
          <a:gradFill flip="none" rotWithShape="1">
            <a:gsLst>
              <a:gs pos="0">
                <a:srgbClr val="0070C0"/>
              </a:gs>
              <a:gs pos="73000">
                <a:srgbClr val="005083"/>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sym typeface="Arial" panose="020B0604020202020204" pitchFamily="34" charset="0"/>
            </a:endParaRPr>
          </a:p>
        </p:txBody>
      </p:sp>
      <p:graphicFrame>
        <p:nvGraphicFramePr>
          <p:cNvPr id="2" name="表格 6"/>
          <p:cNvGraphicFramePr>
            <a:graphicFrameLocks noGrp="1"/>
          </p:cNvGraphicFramePr>
          <p:nvPr/>
        </p:nvGraphicFramePr>
        <p:xfrm>
          <a:off x="824778" y="1423529"/>
          <a:ext cx="10542444" cy="3788970"/>
        </p:xfrm>
        <a:graphic>
          <a:graphicData uri="http://schemas.openxmlformats.org/drawingml/2006/table">
            <a:tbl>
              <a:tblPr firstRow="1" bandRow="1">
                <a:tableStyleId>{5C22544A-7EE6-4342-B048-85BDC9FD1C3A}</a:tableStyleId>
              </a:tblPr>
              <a:tblGrid>
                <a:gridCol w="512996"/>
                <a:gridCol w="772619"/>
                <a:gridCol w="1964118"/>
                <a:gridCol w="1359968"/>
                <a:gridCol w="2410352"/>
                <a:gridCol w="1691668"/>
                <a:gridCol w="1622443"/>
                <a:gridCol w="208280"/>
              </a:tblGrid>
              <a:tr h="631495">
                <a:tc gridSpan="8">
                  <a:txBody>
                    <a:bodyPr/>
                    <a:lstStyle/>
                    <a:p>
                      <a:pPr algn="ctr"/>
                      <a:r>
                        <a:rPr lang="zh-CN" altLang="en-US" sz="2000" b="1" i="0" dirty="0">
                          <a:solidFill>
                            <a:schemeClr val="bg1"/>
                          </a:solidFill>
                          <a:latin typeface="微软雅黑" panose="020B0503020204020204" charset="-122"/>
                          <a:ea typeface="微软雅黑" panose="020B0503020204020204" charset="-122"/>
                        </a:rPr>
                        <a:t>拓  益</a:t>
                      </a:r>
                      <a:r>
                        <a:rPr lang="en-US" altLang="zh-CN" sz="2000" b="1" i="0" dirty="0">
                          <a:solidFill>
                            <a:schemeClr val="bg1"/>
                          </a:solidFill>
                          <a:latin typeface="微软雅黑" panose="020B0503020204020204" charset="-122"/>
                          <a:ea typeface="微软雅黑" panose="020B0503020204020204" charset="-122"/>
                        </a:rPr>
                        <a:t>---</a:t>
                      </a:r>
                      <a:r>
                        <a:rPr lang="zh-CN" altLang="en-US" sz="2000" b="1" i="0" dirty="0">
                          <a:solidFill>
                            <a:schemeClr val="bg1"/>
                          </a:solidFill>
                          <a:latin typeface="微软雅黑" panose="020B0503020204020204" charset="-122"/>
                          <a:ea typeface="微软雅黑" panose="020B0503020204020204" charset="-122"/>
                        </a:rPr>
                        <a:t>四大临床注册研究  概 览</a:t>
                      </a:r>
                      <a:endParaRPr lang="zh-CN" altLang="en-US" sz="2000" b="1" i="0" dirty="0">
                        <a:solidFill>
                          <a:schemeClr val="bg1"/>
                        </a:solidFill>
                        <a:latin typeface="微软雅黑" panose="020B0503020204020204" charset="-122"/>
                        <a:ea typeface="微软雅黑" panose="020B0503020204020204" charset="-122"/>
                      </a:endParaRPr>
                    </a:p>
                  </a:txBody>
                  <a:tcPr anchor="ctr">
                    <a:lnL w="3175" cap="flat" cmpd="sng" algn="ctr">
                      <a:noFill/>
                      <a:prstDash val="sysDot"/>
                      <a:round/>
                      <a:headEnd type="none" w="med" len="med"/>
                      <a:tailEnd type="none" w="med" len="med"/>
                    </a:lnL>
                    <a:lnR w="3175" cap="flat" cmpd="sng" algn="ctr">
                      <a:noFill/>
                      <a:prstDash val="sysDot"/>
                      <a:round/>
                      <a:headEnd type="none" w="med" len="med"/>
                      <a:tailEnd type="none" w="med" len="med"/>
                    </a:lnR>
                    <a:lnT w="3175" cap="flat" cmpd="sng" algn="ctr">
                      <a:noFill/>
                      <a:prstDash val="sysDot"/>
                      <a:round/>
                      <a:headEnd type="none" w="med" len="med"/>
                      <a:tailEnd type="none" w="med" len="med"/>
                    </a:lnT>
                    <a:lnB w="3175" cap="flat" cmpd="sng" algn="ctr">
                      <a:noFill/>
                      <a:prstDash val="sysDot"/>
                      <a:round/>
                      <a:headEnd type="none" w="med" len="med"/>
                      <a:tailEnd type="none" w="med" len="med"/>
                    </a:lnB>
                    <a:lnTlToBr w="12700" cmpd="sng">
                      <a:noFill/>
                      <a:prstDash val="solid"/>
                    </a:lnTlToBr>
                    <a:lnBlToTr w="12700" cmpd="sng">
                      <a:noFill/>
                      <a:prstDash val="solid"/>
                    </a:lnBlToTr>
                    <a:noFill/>
                  </a:tcPr>
                </a:tc>
                <a:tc hMerge="1">
                  <a:tcPr/>
                </a:tc>
                <a:tc hMerge="1">
                  <a:tcPr/>
                </a:tc>
                <a:tc hMerge="1">
                  <a:tcPr/>
                </a:tc>
                <a:tc hMerge="1">
                  <a:tcPr/>
                </a:tc>
                <a:tc hMerge="1">
                  <a:tcPr/>
                </a:tc>
                <a:tc hMerge="1">
                  <a:tcPr/>
                </a:tc>
                <a:tc hMerge="1">
                  <a:tcPr/>
                </a:tc>
              </a:tr>
              <a:tr h="631495">
                <a:tc>
                  <a:txBody>
                    <a:bodyPr/>
                    <a:lstStyle/>
                    <a:p>
                      <a:pPr algn="ctr"/>
                      <a:endParaRPr lang="zh-CN" altLang="en-US" sz="1400" b="1" i="0" dirty="0">
                        <a:solidFill>
                          <a:schemeClr val="tx1">
                            <a:lumMod val="85000"/>
                            <a:lumOff val="15000"/>
                          </a:schemeClr>
                        </a:solidFill>
                        <a:latin typeface="微软雅黑" panose="020B0503020204020204" charset="-122"/>
                        <a:ea typeface="微软雅黑" panose="020B0503020204020204" charset="-122"/>
                      </a:endParaRPr>
                    </a:p>
                  </a:txBody>
                  <a:tcPr anchor="ctr">
                    <a:lnL w="3175" cap="flat" cmpd="sng" algn="ctr">
                      <a:solidFill>
                        <a:schemeClr val="tx1">
                          <a:lumMod val="50000"/>
                          <a:lumOff val="50000"/>
                        </a:schemeClr>
                      </a:solidFill>
                      <a:prstDash val="sysDot"/>
                      <a:round/>
                      <a:headEnd type="none" w="med" len="med"/>
                      <a:tailEnd type="none" w="med" len="med"/>
                    </a:lnL>
                    <a:lnR w="3175" cap="flat" cmpd="sng" algn="ctr">
                      <a:solidFill>
                        <a:schemeClr val="tx1">
                          <a:lumMod val="50000"/>
                          <a:lumOff val="50000"/>
                        </a:schemeClr>
                      </a:solidFill>
                      <a:prstDash val="sysDot"/>
                      <a:round/>
                      <a:headEnd type="none" w="med" len="med"/>
                      <a:tailEnd type="none" w="med" len="med"/>
                    </a:lnR>
                    <a:lnT w="3175" cap="flat" cmpd="sng" algn="ctr">
                      <a:noFill/>
                      <a:prstDash val="sysDot"/>
                      <a:round/>
                      <a:headEnd type="none" w="med" len="med"/>
                      <a:tailEnd type="none" w="med" len="med"/>
                    </a:lnT>
                    <a:lnB w="3175" cap="flat" cmpd="sng" algn="ctr">
                      <a:solidFill>
                        <a:schemeClr val="tx1">
                          <a:lumMod val="50000"/>
                          <a:lumOff val="50000"/>
                        </a:schemeClr>
                      </a:solidFill>
                      <a:prstDash val="sysDot"/>
                      <a:round/>
                      <a:headEnd type="none" w="med" len="med"/>
                      <a:tailEnd type="none" w="med" len="med"/>
                    </a:lnB>
                    <a:solidFill>
                      <a:schemeClr val="bg1">
                        <a:lumMod val="95000"/>
                      </a:schemeClr>
                    </a:solidFill>
                  </a:tcPr>
                </a:tc>
                <a:tc gridSpan="2">
                  <a:txBody>
                    <a:bodyPr/>
                    <a:lstStyle/>
                    <a:p>
                      <a:pPr algn="ctr"/>
                      <a:r>
                        <a:rPr lang="zh-CN" altLang="en-US" sz="1400" b="1" i="0" dirty="0">
                          <a:solidFill>
                            <a:schemeClr val="tx1">
                              <a:lumMod val="85000"/>
                              <a:lumOff val="15000"/>
                            </a:schemeClr>
                          </a:solidFill>
                          <a:latin typeface="微软雅黑" panose="020B0503020204020204" charset="-122"/>
                          <a:ea typeface="微软雅黑" panose="020B0503020204020204" charset="-122"/>
                        </a:rPr>
                        <a:t>研究名称</a:t>
                      </a:r>
                      <a:endParaRPr lang="zh-CN" altLang="en-US" sz="1400" b="1" i="0" dirty="0">
                        <a:solidFill>
                          <a:schemeClr val="tx1">
                            <a:lumMod val="85000"/>
                            <a:lumOff val="15000"/>
                          </a:schemeClr>
                        </a:solidFill>
                        <a:latin typeface="微软雅黑" panose="020B0503020204020204" charset="-122"/>
                        <a:ea typeface="微软雅黑" panose="020B0503020204020204" charset="-122"/>
                      </a:endParaRPr>
                    </a:p>
                  </a:txBody>
                  <a:tcPr anchor="ctr">
                    <a:lnL w="3175" cap="flat" cmpd="sng" algn="ctr">
                      <a:solidFill>
                        <a:schemeClr val="tx1">
                          <a:lumMod val="50000"/>
                          <a:lumOff val="50000"/>
                        </a:schemeClr>
                      </a:solidFill>
                      <a:prstDash val="sysDot"/>
                      <a:round/>
                      <a:headEnd type="none" w="med" len="med"/>
                      <a:tailEnd type="none" w="med" len="med"/>
                    </a:lnL>
                    <a:lnR w="3175" cap="flat" cmpd="sng" algn="ctr">
                      <a:solidFill>
                        <a:schemeClr val="tx1">
                          <a:lumMod val="50000"/>
                          <a:lumOff val="50000"/>
                        </a:schemeClr>
                      </a:solidFill>
                      <a:prstDash val="sysDot"/>
                      <a:round/>
                      <a:headEnd type="none" w="med" len="med"/>
                      <a:tailEnd type="none" w="med" len="med"/>
                    </a:lnR>
                    <a:lnT w="3175" cap="flat" cmpd="sng" algn="ctr">
                      <a:noFill/>
                      <a:prstDash val="sysDot"/>
                      <a:round/>
                      <a:headEnd type="none" w="med" len="med"/>
                      <a:tailEnd type="none" w="med" len="med"/>
                    </a:lnT>
                    <a:lnB w="3175" cap="flat" cmpd="sng" algn="ctr">
                      <a:solidFill>
                        <a:schemeClr val="tx1">
                          <a:lumMod val="50000"/>
                          <a:lumOff val="50000"/>
                        </a:schemeClr>
                      </a:solidFill>
                      <a:prstDash val="sysDot"/>
                      <a:round/>
                      <a:headEnd type="none" w="med" len="med"/>
                      <a:tailEnd type="none" w="med" len="med"/>
                    </a:lnB>
                    <a:solidFill>
                      <a:schemeClr val="bg1">
                        <a:lumMod val="95000"/>
                      </a:schemeClr>
                    </a:solidFill>
                  </a:tcPr>
                </a:tc>
                <a:tc hMerge="1">
                  <a:tcPr/>
                </a:tc>
                <a:tc>
                  <a:txBody>
                    <a:bodyPr/>
                    <a:lstStyle/>
                    <a:p>
                      <a:pPr algn="ctr"/>
                      <a:r>
                        <a:rPr lang="zh-CN" altLang="en-US" sz="1400" b="1" i="0" dirty="0">
                          <a:solidFill>
                            <a:schemeClr val="tx1">
                              <a:lumMod val="85000"/>
                              <a:lumOff val="15000"/>
                            </a:schemeClr>
                          </a:solidFill>
                          <a:latin typeface="微软雅黑" panose="020B0503020204020204" charset="-122"/>
                          <a:ea typeface="微软雅黑" panose="020B0503020204020204" charset="-122"/>
                        </a:rPr>
                        <a:t>研究类型</a:t>
                      </a:r>
                      <a:endParaRPr lang="zh-CN" altLang="en-US" sz="1400" b="1" i="0" dirty="0">
                        <a:solidFill>
                          <a:schemeClr val="tx1">
                            <a:lumMod val="85000"/>
                            <a:lumOff val="15000"/>
                          </a:schemeClr>
                        </a:solidFill>
                        <a:latin typeface="微软雅黑" panose="020B0503020204020204" charset="-122"/>
                        <a:ea typeface="微软雅黑" panose="020B0503020204020204" charset="-122"/>
                      </a:endParaRPr>
                    </a:p>
                  </a:txBody>
                  <a:tcPr anchor="ctr">
                    <a:lnL w="3175" cap="flat" cmpd="sng" algn="ctr">
                      <a:solidFill>
                        <a:schemeClr val="tx1">
                          <a:lumMod val="50000"/>
                          <a:lumOff val="50000"/>
                        </a:schemeClr>
                      </a:solidFill>
                      <a:prstDash val="sysDot"/>
                      <a:round/>
                      <a:headEnd type="none" w="med" len="med"/>
                      <a:tailEnd type="none" w="med" len="med"/>
                    </a:lnL>
                    <a:lnR w="3175" cap="flat" cmpd="sng" algn="ctr">
                      <a:solidFill>
                        <a:schemeClr val="tx1">
                          <a:lumMod val="50000"/>
                          <a:lumOff val="50000"/>
                        </a:schemeClr>
                      </a:solidFill>
                      <a:prstDash val="sysDot"/>
                      <a:round/>
                      <a:headEnd type="none" w="med" len="med"/>
                      <a:tailEnd type="none" w="med" len="med"/>
                    </a:lnR>
                    <a:lnT w="3175" cap="flat" cmpd="sng" algn="ctr">
                      <a:noFill/>
                      <a:prstDash val="sysDot"/>
                      <a:round/>
                      <a:headEnd type="none" w="med" len="med"/>
                      <a:tailEnd type="none" w="med" len="med"/>
                    </a:lnT>
                    <a:lnB w="3175" cap="flat" cmpd="sng" algn="ctr">
                      <a:solidFill>
                        <a:schemeClr val="tx1">
                          <a:lumMod val="50000"/>
                          <a:lumOff val="50000"/>
                        </a:schemeClr>
                      </a:solidFill>
                      <a:prstDash val="sysDot"/>
                      <a:round/>
                      <a:headEnd type="none" w="med" len="med"/>
                      <a:tailEnd type="none" w="med" len="med"/>
                    </a:lnB>
                    <a:solidFill>
                      <a:schemeClr val="bg1">
                        <a:lumMod val="95000"/>
                      </a:schemeClr>
                    </a:solidFill>
                  </a:tcPr>
                </a:tc>
                <a:tc>
                  <a:txBody>
                    <a:bodyPr/>
                    <a:lstStyle/>
                    <a:p>
                      <a:pPr algn="ctr"/>
                      <a:r>
                        <a:rPr lang="zh-CN" altLang="en-US" sz="1400" b="1" i="0" dirty="0">
                          <a:solidFill>
                            <a:schemeClr val="tx1">
                              <a:lumMod val="85000"/>
                              <a:lumOff val="15000"/>
                            </a:schemeClr>
                          </a:solidFill>
                          <a:latin typeface="微软雅黑" panose="020B0503020204020204" charset="-122"/>
                          <a:ea typeface="微软雅黑" panose="020B0503020204020204" charset="-122"/>
                        </a:rPr>
                        <a:t>研究人群</a:t>
                      </a:r>
                      <a:endParaRPr lang="zh-CN" altLang="en-US" sz="1400" b="1" i="0" dirty="0">
                        <a:solidFill>
                          <a:schemeClr val="tx1">
                            <a:lumMod val="85000"/>
                            <a:lumOff val="15000"/>
                          </a:schemeClr>
                        </a:solidFill>
                        <a:latin typeface="微软雅黑" panose="020B0503020204020204" charset="-122"/>
                        <a:ea typeface="微软雅黑" panose="020B0503020204020204" charset="-122"/>
                      </a:endParaRPr>
                    </a:p>
                  </a:txBody>
                  <a:tcPr anchor="ctr">
                    <a:lnL w="3175" cap="flat" cmpd="sng" algn="ctr">
                      <a:solidFill>
                        <a:schemeClr val="tx1">
                          <a:lumMod val="50000"/>
                          <a:lumOff val="50000"/>
                        </a:schemeClr>
                      </a:solidFill>
                      <a:prstDash val="sysDot"/>
                      <a:round/>
                      <a:headEnd type="none" w="med" len="med"/>
                      <a:tailEnd type="none" w="med" len="med"/>
                    </a:lnL>
                    <a:lnR w="3175" cap="flat" cmpd="sng" algn="ctr">
                      <a:solidFill>
                        <a:schemeClr val="tx1">
                          <a:lumMod val="50000"/>
                          <a:lumOff val="50000"/>
                        </a:schemeClr>
                      </a:solidFill>
                      <a:prstDash val="sysDot"/>
                      <a:round/>
                      <a:headEnd type="none" w="med" len="med"/>
                      <a:tailEnd type="none" w="med" len="med"/>
                    </a:lnR>
                    <a:lnT w="3175" cap="flat" cmpd="sng" algn="ctr">
                      <a:noFill/>
                      <a:prstDash val="sysDot"/>
                      <a:round/>
                      <a:headEnd type="none" w="med" len="med"/>
                      <a:tailEnd type="none" w="med" len="med"/>
                    </a:lnT>
                    <a:lnB w="3175" cap="flat" cmpd="sng" algn="ctr">
                      <a:solidFill>
                        <a:schemeClr val="tx1">
                          <a:lumMod val="50000"/>
                          <a:lumOff val="50000"/>
                        </a:schemeClr>
                      </a:solidFill>
                      <a:prstDash val="sysDot"/>
                      <a:round/>
                      <a:headEnd type="none" w="med" len="med"/>
                      <a:tailEnd type="none" w="med" len="med"/>
                    </a:lnB>
                    <a:solidFill>
                      <a:schemeClr val="bg1">
                        <a:lumMod val="95000"/>
                      </a:schemeClr>
                    </a:solidFill>
                  </a:tcPr>
                </a:tc>
                <a:tc>
                  <a:txBody>
                    <a:bodyPr/>
                    <a:lstStyle/>
                    <a:p>
                      <a:pPr algn="ctr"/>
                      <a:r>
                        <a:rPr lang="en-US" altLang="zh-CN" sz="1400" b="1" i="0" dirty="0">
                          <a:solidFill>
                            <a:schemeClr val="tx1">
                              <a:lumMod val="85000"/>
                              <a:lumOff val="15000"/>
                            </a:schemeClr>
                          </a:solidFill>
                          <a:latin typeface="微软雅黑" panose="020B0503020204020204" charset="-122"/>
                          <a:ea typeface="微软雅黑" panose="020B0503020204020204" charset="-122"/>
                        </a:rPr>
                        <a:t>Leading-PI</a:t>
                      </a:r>
                      <a:endParaRPr lang="zh-CN" altLang="en-US" sz="1400" b="1" i="0" dirty="0">
                        <a:solidFill>
                          <a:schemeClr val="tx1">
                            <a:lumMod val="85000"/>
                            <a:lumOff val="15000"/>
                          </a:schemeClr>
                        </a:solidFill>
                        <a:latin typeface="微软雅黑" panose="020B0503020204020204" charset="-122"/>
                        <a:ea typeface="微软雅黑" panose="020B0503020204020204" charset="-122"/>
                      </a:endParaRPr>
                    </a:p>
                  </a:txBody>
                  <a:tcPr anchor="ctr">
                    <a:lnL w="3175" cap="flat" cmpd="sng" algn="ctr">
                      <a:solidFill>
                        <a:schemeClr val="tx1">
                          <a:lumMod val="50000"/>
                          <a:lumOff val="50000"/>
                        </a:schemeClr>
                      </a:solidFill>
                      <a:prstDash val="sysDot"/>
                      <a:round/>
                      <a:headEnd type="none" w="med" len="med"/>
                      <a:tailEnd type="none" w="med" len="med"/>
                    </a:lnL>
                    <a:lnR w="3175" cap="flat" cmpd="sng" algn="ctr">
                      <a:solidFill>
                        <a:schemeClr val="tx1">
                          <a:lumMod val="50000"/>
                          <a:lumOff val="50000"/>
                        </a:schemeClr>
                      </a:solidFill>
                      <a:prstDash val="sysDot"/>
                      <a:round/>
                      <a:headEnd type="none" w="med" len="med"/>
                      <a:tailEnd type="none" w="med" len="med"/>
                    </a:lnR>
                    <a:lnT w="3175" cap="flat" cmpd="sng" algn="ctr">
                      <a:noFill/>
                      <a:prstDash val="sysDot"/>
                      <a:round/>
                      <a:headEnd type="none" w="med" len="med"/>
                      <a:tailEnd type="none" w="med" len="med"/>
                    </a:lnT>
                    <a:lnB w="3175" cap="flat" cmpd="sng" algn="ctr">
                      <a:solidFill>
                        <a:schemeClr val="tx1">
                          <a:lumMod val="50000"/>
                          <a:lumOff val="50000"/>
                        </a:schemeClr>
                      </a:solidFill>
                      <a:prstDash val="sysDot"/>
                      <a:round/>
                      <a:headEnd type="none" w="med" len="med"/>
                      <a:tailEnd type="none" w="med" len="med"/>
                    </a:lnB>
                    <a:solidFill>
                      <a:schemeClr val="bg1">
                        <a:lumMod val="95000"/>
                      </a:schemeClr>
                    </a:solidFill>
                  </a:tcPr>
                </a:tc>
                <a:tc>
                  <a:txBody>
                    <a:bodyPr/>
                    <a:lstStyle/>
                    <a:p>
                      <a:pPr algn="ctr"/>
                      <a:r>
                        <a:rPr lang="zh-CN" altLang="en-US" sz="1400" b="1" i="0" dirty="0">
                          <a:solidFill>
                            <a:schemeClr val="tx1">
                              <a:lumMod val="85000"/>
                              <a:lumOff val="15000"/>
                            </a:schemeClr>
                          </a:solidFill>
                          <a:latin typeface="微软雅黑" panose="020B0503020204020204" charset="-122"/>
                          <a:ea typeface="微软雅黑" panose="020B0503020204020204" charset="-122"/>
                        </a:rPr>
                        <a:t>进度预估</a:t>
                      </a:r>
                      <a:endParaRPr lang="zh-CN" altLang="en-US" sz="1400" b="1" i="0" dirty="0">
                        <a:solidFill>
                          <a:schemeClr val="tx1">
                            <a:lumMod val="85000"/>
                            <a:lumOff val="15000"/>
                          </a:schemeClr>
                        </a:solidFill>
                        <a:latin typeface="微软雅黑" panose="020B0503020204020204" charset="-122"/>
                        <a:ea typeface="微软雅黑" panose="020B0503020204020204" charset="-122"/>
                      </a:endParaRPr>
                    </a:p>
                  </a:txBody>
                  <a:tcPr anchor="ctr">
                    <a:lnL w="3175" cap="flat" cmpd="sng" algn="ctr">
                      <a:solidFill>
                        <a:schemeClr val="tx1">
                          <a:lumMod val="50000"/>
                          <a:lumOff val="50000"/>
                        </a:schemeClr>
                      </a:solidFill>
                      <a:prstDash val="sysDot"/>
                      <a:round/>
                      <a:headEnd type="none" w="med" len="med"/>
                      <a:tailEnd type="none" w="med" len="med"/>
                    </a:lnL>
                    <a:lnR w="3175" cap="flat" cmpd="sng" algn="ctr">
                      <a:solidFill>
                        <a:schemeClr val="tx1">
                          <a:lumMod val="50000"/>
                          <a:lumOff val="50000"/>
                        </a:schemeClr>
                      </a:solidFill>
                      <a:prstDash val="sysDot"/>
                      <a:round/>
                      <a:headEnd type="none" w="med" len="med"/>
                      <a:tailEnd type="none" w="med" len="med"/>
                    </a:lnR>
                    <a:lnT w="3175" cap="flat" cmpd="sng" algn="ctr">
                      <a:noFill/>
                      <a:prstDash val="sysDot"/>
                      <a:round/>
                      <a:headEnd type="none" w="med" len="med"/>
                      <a:tailEnd type="none" w="med" len="med"/>
                    </a:lnT>
                    <a:lnB w="3175" cap="flat" cmpd="sng" algn="ctr">
                      <a:solidFill>
                        <a:schemeClr val="tx1">
                          <a:lumMod val="50000"/>
                          <a:lumOff val="50000"/>
                        </a:schemeClr>
                      </a:solidFill>
                      <a:prstDash val="sysDot"/>
                      <a:round/>
                      <a:headEnd type="none" w="med" len="med"/>
                      <a:tailEnd type="none" w="med" len="med"/>
                    </a:lnB>
                    <a:solidFill>
                      <a:schemeClr val="bg1">
                        <a:lumMod val="95000"/>
                      </a:schemeClr>
                    </a:solidFill>
                  </a:tcPr>
                </a:tc>
                <a:tc>
                  <a:txBody>
                    <a:bodyPr/>
                    <a:lstStyle/>
                    <a:p>
                      <a:pPr algn="ctr"/>
                      <a:endParaRPr lang="zh-CN" altLang="en-US" sz="1400" b="1" i="0" dirty="0">
                        <a:solidFill>
                          <a:schemeClr val="tx1">
                            <a:lumMod val="85000"/>
                            <a:lumOff val="15000"/>
                          </a:schemeClr>
                        </a:solidFill>
                        <a:latin typeface="微软雅黑" panose="020B0503020204020204" charset="-122"/>
                        <a:ea typeface="微软雅黑" panose="020B0503020204020204" charset="-122"/>
                      </a:endParaRPr>
                    </a:p>
                  </a:txBody>
                  <a:tcPr anchor="ctr">
                    <a:lnL w="3175" cap="flat" cmpd="sng" algn="ctr">
                      <a:solidFill>
                        <a:schemeClr val="tx1">
                          <a:lumMod val="50000"/>
                          <a:lumOff val="50000"/>
                        </a:schemeClr>
                      </a:solidFill>
                      <a:prstDash val="sysDot"/>
                      <a:round/>
                      <a:headEnd type="none" w="med" len="med"/>
                      <a:tailEnd type="none" w="med" len="med"/>
                    </a:lnL>
                    <a:lnR w="3175" cap="flat" cmpd="sng" algn="ctr">
                      <a:solidFill>
                        <a:schemeClr val="tx1">
                          <a:lumMod val="50000"/>
                          <a:lumOff val="50000"/>
                        </a:schemeClr>
                      </a:solidFill>
                      <a:prstDash val="sysDot"/>
                      <a:round/>
                      <a:headEnd type="none" w="med" len="med"/>
                      <a:tailEnd type="none" w="med" len="med"/>
                    </a:lnR>
                    <a:lnT w="3175" cap="flat" cmpd="sng" algn="ctr">
                      <a:noFill/>
                      <a:prstDash val="sysDot"/>
                      <a:round/>
                      <a:headEnd type="none" w="med" len="med"/>
                      <a:tailEnd type="none" w="med" len="med"/>
                    </a:lnT>
                    <a:lnB w="3175" cap="flat" cmpd="sng" algn="ctr">
                      <a:solidFill>
                        <a:schemeClr val="tx1">
                          <a:lumMod val="50000"/>
                          <a:lumOff val="50000"/>
                        </a:schemeClr>
                      </a:solidFill>
                      <a:prstDash val="sysDot"/>
                      <a:round/>
                      <a:headEnd type="none" w="med" len="med"/>
                      <a:tailEnd type="none" w="med" len="med"/>
                    </a:lnB>
                    <a:solidFill>
                      <a:schemeClr val="bg1">
                        <a:lumMod val="95000"/>
                      </a:schemeClr>
                    </a:solidFill>
                  </a:tcPr>
                </a:tc>
              </a:tr>
              <a:tr h="631495">
                <a:tc>
                  <a:txBody>
                    <a:bodyPr/>
                    <a:lstStyle/>
                    <a:p>
                      <a:pPr algn="ctr"/>
                      <a:r>
                        <a:rPr lang="en-US" altLang="zh-CN" sz="1400" b="0" i="0" dirty="0">
                          <a:solidFill>
                            <a:schemeClr val="tx1">
                              <a:lumMod val="85000"/>
                              <a:lumOff val="15000"/>
                            </a:schemeClr>
                          </a:solidFill>
                          <a:latin typeface="微软雅黑" panose="020B0503020204020204" charset="-122"/>
                          <a:ea typeface="微软雅黑" panose="020B0503020204020204" charset="-122"/>
                        </a:rPr>
                        <a:t>1</a:t>
                      </a:r>
                      <a:endParaRPr lang="zh-CN" altLang="en-US" sz="1400" b="0" i="0" dirty="0">
                        <a:solidFill>
                          <a:schemeClr val="tx1">
                            <a:lumMod val="85000"/>
                            <a:lumOff val="15000"/>
                          </a:schemeClr>
                        </a:solidFill>
                        <a:latin typeface="微软雅黑" panose="020B0503020204020204" charset="-122"/>
                        <a:ea typeface="微软雅黑" panose="020B0503020204020204" charset="-122"/>
                      </a:endParaRPr>
                    </a:p>
                  </a:txBody>
                  <a:tcPr anchor="ctr">
                    <a:lnL w="3175" cap="flat" cmpd="sng" algn="ctr">
                      <a:solidFill>
                        <a:schemeClr val="tx1">
                          <a:lumMod val="50000"/>
                          <a:lumOff val="50000"/>
                        </a:schemeClr>
                      </a:solidFill>
                      <a:prstDash val="sysDot"/>
                      <a:round/>
                      <a:headEnd type="none" w="med" len="med"/>
                      <a:tailEnd type="none" w="med" len="med"/>
                    </a:lnL>
                    <a:lnR w="3175" cap="flat" cmpd="sng" algn="ctr">
                      <a:solidFill>
                        <a:schemeClr val="tx1">
                          <a:lumMod val="50000"/>
                          <a:lumOff val="50000"/>
                        </a:schemeClr>
                      </a:solidFill>
                      <a:prstDash val="sysDot"/>
                      <a:round/>
                      <a:headEnd type="none" w="med" len="med"/>
                      <a:tailEnd type="none" w="med" len="med"/>
                    </a:lnR>
                    <a:lnT w="3175" cap="flat" cmpd="sng" algn="ctr">
                      <a:solidFill>
                        <a:schemeClr val="tx1">
                          <a:lumMod val="50000"/>
                          <a:lumOff val="50000"/>
                        </a:schemeClr>
                      </a:solidFill>
                      <a:prstDash val="sysDot"/>
                      <a:round/>
                      <a:headEnd type="none" w="med" len="med"/>
                      <a:tailEnd type="none" w="med" len="med"/>
                    </a:lnT>
                    <a:lnB w="3175" cap="flat" cmpd="sng" algn="ctr">
                      <a:solidFill>
                        <a:schemeClr val="tx1">
                          <a:lumMod val="50000"/>
                          <a:lumOff val="50000"/>
                        </a:schemeClr>
                      </a:solidFill>
                      <a:prstDash val="sysDot"/>
                      <a:round/>
                      <a:headEnd type="none" w="med" len="med"/>
                      <a:tailEnd type="none" w="med" len="med"/>
                    </a:lnB>
                    <a:noFill/>
                  </a:tcPr>
                </a:tc>
                <a:tc>
                  <a:txBody>
                    <a:bodyPr/>
                    <a:lstStyle/>
                    <a:p>
                      <a:pPr algn="ctr"/>
                      <a:r>
                        <a:rPr lang="en-US" altLang="zh-CN" sz="1400" b="0" i="0" dirty="0">
                          <a:solidFill>
                            <a:schemeClr val="tx1">
                              <a:lumMod val="85000"/>
                              <a:lumOff val="15000"/>
                            </a:schemeClr>
                          </a:solidFill>
                          <a:latin typeface="微软雅黑" panose="020B0503020204020204" charset="-122"/>
                          <a:ea typeface="微软雅黑" panose="020B0503020204020204" charset="-122"/>
                        </a:rPr>
                        <a:t>CT19</a:t>
                      </a:r>
                      <a:endParaRPr lang="zh-CN" altLang="en-US" sz="1400" b="0" i="0" dirty="0">
                        <a:solidFill>
                          <a:schemeClr val="tx1">
                            <a:lumMod val="85000"/>
                            <a:lumOff val="15000"/>
                          </a:schemeClr>
                        </a:solidFill>
                        <a:latin typeface="微软雅黑" panose="020B0503020204020204" charset="-122"/>
                        <a:ea typeface="微软雅黑" panose="020B0503020204020204" charset="-122"/>
                      </a:endParaRPr>
                    </a:p>
                  </a:txBody>
                  <a:tcPr anchor="ctr">
                    <a:lnL w="3175" cap="flat" cmpd="sng" algn="ctr">
                      <a:solidFill>
                        <a:schemeClr val="tx1">
                          <a:lumMod val="50000"/>
                          <a:lumOff val="50000"/>
                        </a:schemeClr>
                      </a:solidFill>
                      <a:prstDash val="sysDot"/>
                      <a:round/>
                      <a:headEnd type="none" w="med" len="med"/>
                      <a:tailEnd type="none" w="med" len="med"/>
                    </a:lnL>
                    <a:lnR w="3175" cap="flat" cmpd="sng" algn="ctr">
                      <a:solidFill>
                        <a:schemeClr val="tx1">
                          <a:lumMod val="50000"/>
                          <a:lumOff val="50000"/>
                        </a:schemeClr>
                      </a:solidFill>
                      <a:prstDash val="sysDot"/>
                      <a:round/>
                      <a:headEnd type="none" w="med" len="med"/>
                      <a:tailEnd type="none" w="med" len="med"/>
                    </a:lnR>
                    <a:lnT w="3175" cap="flat" cmpd="sng" algn="ctr">
                      <a:solidFill>
                        <a:schemeClr val="tx1">
                          <a:lumMod val="50000"/>
                          <a:lumOff val="50000"/>
                        </a:schemeClr>
                      </a:solidFill>
                      <a:prstDash val="sysDot"/>
                      <a:round/>
                      <a:headEnd type="none" w="med" len="med"/>
                      <a:tailEnd type="none" w="med" len="med"/>
                    </a:lnT>
                    <a:lnB w="3175" cap="flat" cmpd="sng" algn="ctr">
                      <a:solidFill>
                        <a:schemeClr val="tx1">
                          <a:lumMod val="50000"/>
                          <a:lumOff val="50000"/>
                        </a:schemeClr>
                      </a:solidFill>
                      <a:prstDash val="sysDot"/>
                      <a:round/>
                      <a:headEnd type="none" w="med" len="med"/>
                      <a:tailEnd type="none" w="med" len="med"/>
                    </a:lnB>
                    <a:noFill/>
                  </a:tcPr>
                </a:tc>
                <a:tc>
                  <a:txBody>
                    <a:bodyPr/>
                    <a:lstStyle/>
                    <a:p>
                      <a:pPr algn="ctr"/>
                      <a:r>
                        <a:rPr lang="en-US" altLang="zh-CN" sz="1400" b="1" i="0" dirty="0">
                          <a:solidFill>
                            <a:schemeClr val="tx1">
                              <a:lumMod val="85000"/>
                              <a:lumOff val="15000"/>
                            </a:schemeClr>
                          </a:solidFill>
                          <a:latin typeface="微软雅黑" panose="020B0503020204020204" charset="-122"/>
                          <a:ea typeface="微软雅黑" panose="020B0503020204020204" charset="-122"/>
                        </a:rPr>
                        <a:t>CHOICE-01</a:t>
                      </a:r>
                      <a:r>
                        <a:rPr lang="zh-CN" altLang="en-US" sz="1400" b="1" i="0" dirty="0">
                          <a:solidFill>
                            <a:schemeClr val="tx1">
                              <a:lumMod val="85000"/>
                              <a:lumOff val="15000"/>
                            </a:schemeClr>
                          </a:solidFill>
                          <a:latin typeface="微软雅黑" panose="020B0503020204020204" charset="-122"/>
                          <a:ea typeface="微软雅黑" panose="020B0503020204020204" charset="-122"/>
                        </a:rPr>
                        <a:t> 研究</a:t>
                      </a:r>
                      <a:endParaRPr lang="zh-CN" altLang="en-US" sz="1400" b="1" i="0" dirty="0">
                        <a:solidFill>
                          <a:schemeClr val="tx1">
                            <a:lumMod val="85000"/>
                            <a:lumOff val="15000"/>
                          </a:schemeClr>
                        </a:solidFill>
                        <a:latin typeface="微软雅黑" panose="020B0503020204020204" charset="-122"/>
                        <a:ea typeface="微软雅黑" panose="020B0503020204020204" charset="-122"/>
                      </a:endParaRPr>
                    </a:p>
                  </a:txBody>
                  <a:tcPr anchor="ctr">
                    <a:lnL w="3175" cap="flat" cmpd="sng" algn="ctr">
                      <a:solidFill>
                        <a:schemeClr val="tx1">
                          <a:lumMod val="50000"/>
                          <a:lumOff val="50000"/>
                        </a:schemeClr>
                      </a:solidFill>
                      <a:prstDash val="sysDot"/>
                      <a:round/>
                      <a:headEnd type="none" w="med" len="med"/>
                      <a:tailEnd type="none" w="med" len="med"/>
                    </a:lnL>
                    <a:lnR w="3175" cap="flat" cmpd="sng" algn="ctr">
                      <a:solidFill>
                        <a:schemeClr val="tx1">
                          <a:lumMod val="50000"/>
                          <a:lumOff val="50000"/>
                        </a:schemeClr>
                      </a:solidFill>
                      <a:prstDash val="sysDot"/>
                      <a:round/>
                      <a:headEnd type="none" w="med" len="med"/>
                      <a:tailEnd type="none" w="med" len="med"/>
                    </a:lnR>
                    <a:lnT w="3175" cap="flat" cmpd="sng" algn="ctr">
                      <a:solidFill>
                        <a:schemeClr val="tx1">
                          <a:lumMod val="50000"/>
                          <a:lumOff val="50000"/>
                        </a:schemeClr>
                      </a:solidFill>
                      <a:prstDash val="sysDot"/>
                      <a:round/>
                      <a:headEnd type="none" w="med" len="med"/>
                      <a:tailEnd type="none" w="med" len="med"/>
                    </a:lnT>
                    <a:lnB w="3175" cap="flat" cmpd="sng" algn="ctr">
                      <a:solidFill>
                        <a:schemeClr val="tx1">
                          <a:lumMod val="50000"/>
                          <a:lumOff val="50000"/>
                        </a:schemeClr>
                      </a:solidFill>
                      <a:prstDash val="sysDot"/>
                      <a:round/>
                      <a:headEnd type="none" w="med" len="med"/>
                      <a:tailEnd type="none" w="med" len="med"/>
                    </a:lnB>
                    <a:noFill/>
                  </a:tcPr>
                </a:tc>
                <a:tc>
                  <a:txBody>
                    <a:bodyPr/>
                    <a:lstStyle/>
                    <a:p>
                      <a:pPr algn="ctr"/>
                      <a:r>
                        <a:rPr lang="en-US" altLang="zh-CN" sz="1400" b="0" i="0" dirty="0">
                          <a:solidFill>
                            <a:schemeClr val="tx1">
                              <a:lumMod val="85000"/>
                              <a:lumOff val="15000"/>
                            </a:schemeClr>
                          </a:solidFill>
                          <a:latin typeface="微软雅黑" panose="020B0503020204020204" charset="-122"/>
                          <a:ea typeface="微软雅黑" panose="020B0503020204020204" charset="-122"/>
                        </a:rPr>
                        <a:t>III</a:t>
                      </a:r>
                      <a:r>
                        <a:rPr lang="zh-CN" altLang="en-US" sz="1400" b="0" i="0" dirty="0">
                          <a:solidFill>
                            <a:schemeClr val="tx1">
                              <a:lumMod val="85000"/>
                              <a:lumOff val="15000"/>
                            </a:schemeClr>
                          </a:solidFill>
                          <a:latin typeface="微软雅黑" panose="020B0503020204020204" charset="-122"/>
                          <a:ea typeface="微软雅黑" panose="020B0503020204020204" charset="-122"/>
                        </a:rPr>
                        <a:t>期注册</a:t>
                      </a:r>
                      <a:endParaRPr lang="zh-CN" altLang="en-US" sz="1400" b="0" i="0" dirty="0">
                        <a:solidFill>
                          <a:schemeClr val="tx1">
                            <a:lumMod val="85000"/>
                            <a:lumOff val="15000"/>
                          </a:schemeClr>
                        </a:solidFill>
                        <a:latin typeface="微软雅黑" panose="020B0503020204020204" charset="-122"/>
                        <a:ea typeface="微软雅黑" panose="020B0503020204020204" charset="-122"/>
                      </a:endParaRPr>
                    </a:p>
                  </a:txBody>
                  <a:tcPr anchor="ctr">
                    <a:lnL w="3175" cap="flat" cmpd="sng" algn="ctr">
                      <a:solidFill>
                        <a:schemeClr val="tx1">
                          <a:lumMod val="50000"/>
                          <a:lumOff val="50000"/>
                        </a:schemeClr>
                      </a:solidFill>
                      <a:prstDash val="sysDot"/>
                      <a:round/>
                      <a:headEnd type="none" w="med" len="med"/>
                      <a:tailEnd type="none" w="med" len="med"/>
                    </a:lnL>
                    <a:lnR w="3175" cap="flat" cmpd="sng" algn="ctr">
                      <a:solidFill>
                        <a:schemeClr val="tx1">
                          <a:lumMod val="50000"/>
                          <a:lumOff val="50000"/>
                        </a:schemeClr>
                      </a:solidFill>
                      <a:prstDash val="sysDot"/>
                      <a:round/>
                      <a:headEnd type="none" w="med" len="med"/>
                      <a:tailEnd type="none" w="med" len="med"/>
                    </a:lnR>
                    <a:lnT w="3175" cap="flat" cmpd="sng" algn="ctr">
                      <a:solidFill>
                        <a:schemeClr val="tx1">
                          <a:lumMod val="50000"/>
                          <a:lumOff val="50000"/>
                        </a:schemeClr>
                      </a:solidFill>
                      <a:prstDash val="sysDot"/>
                      <a:round/>
                      <a:headEnd type="none" w="med" len="med"/>
                      <a:tailEnd type="none" w="med" len="med"/>
                    </a:lnT>
                    <a:lnB w="3175" cap="flat" cmpd="sng" algn="ctr">
                      <a:solidFill>
                        <a:schemeClr val="tx1">
                          <a:lumMod val="50000"/>
                          <a:lumOff val="50000"/>
                        </a:schemeClr>
                      </a:solidFill>
                      <a:prstDash val="sysDot"/>
                      <a:round/>
                      <a:headEnd type="none" w="med" len="med"/>
                      <a:tailEnd type="none" w="med" len="med"/>
                    </a:lnB>
                    <a:noFill/>
                  </a:tcPr>
                </a:tc>
                <a:tc>
                  <a:txBody>
                    <a:bodyPr/>
                    <a:lstStyle/>
                    <a:p>
                      <a:pPr algn="ctr"/>
                      <a:r>
                        <a:rPr lang="zh-CN" altLang="en-US" sz="1400" b="0" i="0" dirty="0">
                          <a:solidFill>
                            <a:schemeClr val="tx1">
                              <a:lumMod val="85000"/>
                              <a:lumOff val="15000"/>
                            </a:schemeClr>
                          </a:solidFill>
                          <a:latin typeface="微软雅黑" panose="020B0503020204020204" charset="-122"/>
                          <a:ea typeface="微软雅黑" panose="020B0503020204020204" charset="-122"/>
                        </a:rPr>
                        <a:t>野生一线</a:t>
                      </a:r>
                      <a:r>
                        <a:rPr lang="en-US" altLang="zh-CN" sz="1400" b="0" i="0" dirty="0">
                          <a:solidFill>
                            <a:schemeClr val="tx1">
                              <a:lumMod val="85000"/>
                              <a:lumOff val="15000"/>
                            </a:schemeClr>
                          </a:solidFill>
                          <a:latin typeface="微软雅黑" panose="020B0503020204020204" charset="-122"/>
                          <a:ea typeface="微软雅黑" panose="020B0503020204020204" charset="-122"/>
                        </a:rPr>
                        <a:t>NSCLC</a:t>
                      </a:r>
                      <a:endParaRPr lang="en-US" altLang="zh-CN" sz="1400" b="0" i="0" dirty="0">
                        <a:solidFill>
                          <a:schemeClr val="tx1">
                            <a:lumMod val="85000"/>
                            <a:lumOff val="15000"/>
                          </a:schemeClr>
                        </a:solidFill>
                        <a:latin typeface="微软雅黑" panose="020B0503020204020204" charset="-122"/>
                        <a:ea typeface="微软雅黑" panose="020B0503020204020204" charset="-122"/>
                      </a:endParaRPr>
                    </a:p>
                    <a:p>
                      <a:pPr algn="ctr"/>
                      <a:r>
                        <a:rPr lang="zh-CN" altLang="en-US" sz="1050" b="0" i="0" dirty="0">
                          <a:solidFill>
                            <a:schemeClr val="tx1">
                              <a:lumMod val="85000"/>
                              <a:lumOff val="15000"/>
                            </a:schemeClr>
                          </a:solidFill>
                          <a:latin typeface="微软雅黑" panose="020B0503020204020204" charset="-122"/>
                          <a:ea typeface="微软雅黑" panose="020B0503020204020204" charset="-122"/>
                        </a:rPr>
                        <a:t>（</a:t>
                      </a:r>
                      <a:r>
                        <a:rPr lang="en-US" altLang="zh-CN" sz="1050" b="0" i="0" dirty="0">
                          <a:solidFill>
                            <a:schemeClr val="tx1">
                              <a:lumMod val="85000"/>
                              <a:lumOff val="15000"/>
                            </a:schemeClr>
                          </a:solidFill>
                          <a:latin typeface="微软雅黑" panose="020B0503020204020204" charset="-122"/>
                          <a:ea typeface="微软雅黑" panose="020B0503020204020204" charset="-122"/>
                        </a:rPr>
                        <a:t>1L</a:t>
                      </a:r>
                      <a:r>
                        <a:rPr lang="zh-CN" altLang="en-US" sz="1050" b="0" i="0" dirty="0">
                          <a:solidFill>
                            <a:schemeClr val="tx1">
                              <a:lumMod val="85000"/>
                              <a:lumOff val="15000"/>
                            </a:schemeClr>
                          </a:solidFill>
                          <a:latin typeface="微软雅黑" panose="020B0503020204020204" charset="-122"/>
                          <a:ea typeface="微软雅黑" panose="020B0503020204020204" charset="-122"/>
                        </a:rPr>
                        <a:t>）</a:t>
                      </a:r>
                      <a:endParaRPr lang="zh-CN" altLang="en-US" sz="1050" b="0" i="0" dirty="0">
                        <a:solidFill>
                          <a:schemeClr val="tx1">
                            <a:lumMod val="85000"/>
                            <a:lumOff val="15000"/>
                          </a:schemeClr>
                        </a:solidFill>
                        <a:latin typeface="微软雅黑" panose="020B0503020204020204" charset="-122"/>
                        <a:ea typeface="微软雅黑" panose="020B0503020204020204" charset="-122"/>
                      </a:endParaRPr>
                    </a:p>
                  </a:txBody>
                  <a:tcPr anchor="ctr">
                    <a:lnL w="3175" cap="flat" cmpd="sng" algn="ctr">
                      <a:solidFill>
                        <a:schemeClr val="tx1">
                          <a:lumMod val="50000"/>
                          <a:lumOff val="50000"/>
                        </a:schemeClr>
                      </a:solidFill>
                      <a:prstDash val="sysDot"/>
                      <a:round/>
                      <a:headEnd type="none" w="med" len="med"/>
                      <a:tailEnd type="none" w="med" len="med"/>
                    </a:lnL>
                    <a:lnR w="3175" cap="flat" cmpd="sng" algn="ctr">
                      <a:solidFill>
                        <a:schemeClr val="tx1">
                          <a:lumMod val="50000"/>
                          <a:lumOff val="50000"/>
                        </a:schemeClr>
                      </a:solidFill>
                      <a:prstDash val="sysDot"/>
                      <a:round/>
                      <a:headEnd type="none" w="med" len="med"/>
                      <a:tailEnd type="none" w="med" len="med"/>
                    </a:lnR>
                    <a:lnT w="3175" cap="flat" cmpd="sng" algn="ctr">
                      <a:solidFill>
                        <a:schemeClr val="tx1">
                          <a:lumMod val="50000"/>
                          <a:lumOff val="50000"/>
                        </a:schemeClr>
                      </a:solidFill>
                      <a:prstDash val="sysDot"/>
                      <a:round/>
                      <a:headEnd type="none" w="med" len="med"/>
                      <a:tailEnd type="none" w="med" len="med"/>
                    </a:lnT>
                    <a:lnB w="3175" cap="flat" cmpd="sng" algn="ctr">
                      <a:solidFill>
                        <a:schemeClr val="tx1">
                          <a:lumMod val="50000"/>
                          <a:lumOff val="50000"/>
                        </a:schemeClr>
                      </a:solidFill>
                      <a:prstDash val="sysDot"/>
                      <a:round/>
                      <a:headEnd type="none" w="med" len="med"/>
                      <a:tailEnd type="none" w="med" len="med"/>
                    </a:lnB>
                    <a:noFill/>
                  </a:tcPr>
                </a:tc>
                <a:tc>
                  <a:txBody>
                    <a:bodyPr/>
                    <a:lstStyle/>
                    <a:p>
                      <a:pPr algn="ctr"/>
                      <a:r>
                        <a:rPr lang="zh-CN" altLang="en-US" sz="1400" b="0" i="0" dirty="0">
                          <a:solidFill>
                            <a:schemeClr val="tx1">
                              <a:lumMod val="85000"/>
                              <a:lumOff val="15000"/>
                            </a:schemeClr>
                          </a:solidFill>
                          <a:latin typeface="微软雅黑" panose="020B0503020204020204" charset="-122"/>
                          <a:ea typeface="微软雅黑" panose="020B0503020204020204" charset="-122"/>
                        </a:rPr>
                        <a:t>王   洁 教授</a:t>
                      </a:r>
                      <a:endParaRPr lang="zh-CN" altLang="en-US" sz="1400" b="0" i="0" dirty="0">
                        <a:solidFill>
                          <a:schemeClr val="tx1">
                            <a:lumMod val="85000"/>
                            <a:lumOff val="15000"/>
                          </a:schemeClr>
                        </a:solidFill>
                        <a:latin typeface="微软雅黑" panose="020B0503020204020204" charset="-122"/>
                        <a:ea typeface="微软雅黑" panose="020B0503020204020204" charset="-122"/>
                      </a:endParaRPr>
                    </a:p>
                  </a:txBody>
                  <a:tcPr anchor="ctr">
                    <a:lnL w="3175" cap="flat" cmpd="sng" algn="ctr">
                      <a:solidFill>
                        <a:schemeClr val="tx1">
                          <a:lumMod val="50000"/>
                          <a:lumOff val="50000"/>
                        </a:schemeClr>
                      </a:solidFill>
                      <a:prstDash val="sysDot"/>
                      <a:round/>
                      <a:headEnd type="none" w="med" len="med"/>
                      <a:tailEnd type="none" w="med" len="med"/>
                    </a:lnL>
                    <a:lnR w="3175" cap="flat" cmpd="sng" algn="ctr">
                      <a:solidFill>
                        <a:schemeClr val="tx1">
                          <a:lumMod val="50000"/>
                          <a:lumOff val="50000"/>
                        </a:schemeClr>
                      </a:solidFill>
                      <a:prstDash val="sysDot"/>
                      <a:round/>
                      <a:headEnd type="none" w="med" len="med"/>
                      <a:tailEnd type="none" w="med" len="med"/>
                    </a:lnR>
                    <a:lnT w="3175" cap="flat" cmpd="sng" algn="ctr">
                      <a:solidFill>
                        <a:schemeClr val="tx1">
                          <a:lumMod val="50000"/>
                          <a:lumOff val="50000"/>
                        </a:schemeClr>
                      </a:solidFill>
                      <a:prstDash val="sysDot"/>
                      <a:round/>
                      <a:headEnd type="none" w="med" len="med"/>
                      <a:tailEnd type="none" w="med" len="med"/>
                    </a:lnT>
                    <a:lnB w="3175" cap="flat" cmpd="sng" algn="ctr">
                      <a:solidFill>
                        <a:schemeClr val="tx1">
                          <a:lumMod val="50000"/>
                          <a:lumOff val="50000"/>
                        </a:schemeClr>
                      </a:solidFill>
                      <a:prstDash val="sysDot"/>
                      <a:round/>
                      <a:headEnd type="none" w="med" len="med"/>
                      <a:tailEnd type="none" w="med" len="med"/>
                    </a:lnB>
                    <a:noFill/>
                  </a:tcPr>
                </a:tc>
                <a:tc>
                  <a:txBody>
                    <a:bodyPr/>
                    <a:lstStyle/>
                    <a:p>
                      <a:pPr algn="ctr"/>
                      <a:r>
                        <a:rPr lang="en-US" altLang="zh-CN" sz="1400" b="0" i="0" dirty="0">
                          <a:solidFill>
                            <a:schemeClr val="tx1">
                              <a:lumMod val="85000"/>
                              <a:lumOff val="15000"/>
                            </a:schemeClr>
                          </a:solidFill>
                          <a:latin typeface="微软雅黑" panose="020B0503020204020204" charset="-122"/>
                          <a:ea typeface="微软雅黑" panose="020B0503020204020204" charset="-122"/>
                        </a:rPr>
                        <a:t>CDE</a:t>
                      </a:r>
                      <a:r>
                        <a:rPr lang="zh-CN" altLang="en-US" sz="1400" b="0" i="0" dirty="0">
                          <a:solidFill>
                            <a:schemeClr val="tx1">
                              <a:lumMod val="85000"/>
                              <a:lumOff val="15000"/>
                            </a:schemeClr>
                          </a:solidFill>
                          <a:latin typeface="微软雅黑" panose="020B0503020204020204" charset="-122"/>
                          <a:ea typeface="微软雅黑" panose="020B0503020204020204" charset="-122"/>
                        </a:rPr>
                        <a:t>已受理</a:t>
                      </a:r>
                      <a:endParaRPr lang="zh-CN" altLang="en-US" sz="1400" b="0" i="0" dirty="0">
                        <a:solidFill>
                          <a:schemeClr val="tx1">
                            <a:lumMod val="85000"/>
                            <a:lumOff val="15000"/>
                          </a:schemeClr>
                        </a:solidFill>
                        <a:latin typeface="微软雅黑" panose="020B0503020204020204" charset="-122"/>
                        <a:ea typeface="微软雅黑" panose="020B0503020204020204" charset="-122"/>
                      </a:endParaRPr>
                    </a:p>
                  </a:txBody>
                  <a:tcPr anchor="ctr">
                    <a:lnL w="3175" cap="flat" cmpd="sng" algn="ctr">
                      <a:solidFill>
                        <a:schemeClr val="tx1">
                          <a:lumMod val="50000"/>
                          <a:lumOff val="50000"/>
                        </a:schemeClr>
                      </a:solidFill>
                      <a:prstDash val="sysDot"/>
                      <a:round/>
                      <a:headEnd type="none" w="med" len="med"/>
                      <a:tailEnd type="none" w="med" len="med"/>
                    </a:lnL>
                    <a:lnR w="3175" cap="flat" cmpd="sng" algn="ctr">
                      <a:solidFill>
                        <a:schemeClr val="tx1">
                          <a:lumMod val="50000"/>
                          <a:lumOff val="50000"/>
                        </a:schemeClr>
                      </a:solidFill>
                      <a:prstDash val="sysDot"/>
                      <a:round/>
                      <a:headEnd type="none" w="med" len="med"/>
                      <a:tailEnd type="none" w="med" len="med"/>
                    </a:lnR>
                    <a:lnT w="3175" cap="flat" cmpd="sng" algn="ctr">
                      <a:solidFill>
                        <a:schemeClr val="tx1">
                          <a:lumMod val="50000"/>
                          <a:lumOff val="50000"/>
                        </a:schemeClr>
                      </a:solidFill>
                      <a:prstDash val="sysDot"/>
                      <a:round/>
                      <a:headEnd type="none" w="med" len="med"/>
                      <a:tailEnd type="none" w="med" len="med"/>
                    </a:lnT>
                    <a:lnB w="3175" cap="flat" cmpd="sng" algn="ctr">
                      <a:solidFill>
                        <a:schemeClr val="tx1">
                          <a:lumMod val="50000"/>
                          <a:lumOff val="50000"/>
                        </a:schemeClr>
                      </a:solidFill>
                      <a:prstDash val="sysDot"/>
                      <a:round/>
                      <a:headEnd type="none" w="med" len="med"/>
                      <a:tailEnd type="none" w="med" len="med"/>
                    </a:lnB>
                    <a:noFill/>
                  </a:tcPr>
                </a:tc>
                <a:tc>
                  <a:txBody>
                    <a:bodyPr/>
                    <a:lstStyle/>
                    <a:p>
                      <a:pPr algn="ctr"/>
                      <a:endParaRPr lang="zh-CN" altLang="en-US" sz="1400" b="0" i="0" dirty="0">
                        <a:solidFill>
                          <a:schemeClr val="tx1">
                            <a:lumMod val="85000"/>
                            <a:lumOff val="15000"/>
                          </a:schemeClr>
                        </a:solidFill>
                        <a:latin typeface="微软雅黑" panose="020B0503020204020204" charset="-122"/>
                        <a:ea typeface="微软雅黑" panose="020B0503020204020204" charset="-122"/>
                      </a:endParaRPr>
                    </a:p>
                  </a:txBody>
                  <a:tcPr anchor="ctr">
                    <a:lnL w="3175" cap="flat" cmpd="sng" algn="ctr">
                      <a:solidFill>
                        <a:schemeClr val="tx1">
                          <a:lumMod val="50000"/>
                          <a:lumOff val="50000"/>
                        </a:schemeClr>
                      </a:solidFill>
                      <a:prstDash val="sysDot"/>
                      <a:round/>
                      <a:headEnd type="none" w="med" len="med"/>
                      <a:tailEnd type="none" w="med" len="med"/>
                    </a:lnL>
                    <a:lnR w="3175" cap="flat" cmpd="sng" algn="ctr">
                      <a:solidFill>
                        <a:schemeClr val="tx1">
                          <a:lumMod val="50000"/>
                          <a:lumOff val="50000"/>
                        </a:schemeClr>
                      </a:solidFill>
                      <a:prstDash val="sysDot"/>
                      <a:round/>
                      <a:headEnd type="none" w="med" len="med"/>
                      <a:tailEnd type="none" w="med" len="med"/>
                    </a:lnR>
                    <a:lnT w="3175" cap="flat" cmpd="sng" algn="ctr">
                      <a:solidFill>
                        <a:schemeClr val="tx1">
                          <a:lumMod val="50000"/>
                          <a:lumOff val="50000"/>
                        </a:schemeClr>
                      </a:solidFill>
                      <a:prstDash val="sysDot"/>
                      <a:round/>
                      <a:headEnd type="none" w="med" len="med"/>
                      <a:tailEnd type="none" w="med" len="med"/>
                    </a:lnT>
                    <a:lnB w="3175" cap="flat" cmpd="sng" algn="ctr">
                      <a:solidFill>
                        <a:schemeClr val="tx1">
                          <a:lumMod val="50000"/>
                          <a:lumOff val="50000"/>
                        </a:schemeClr>
                      </a:solidFill>
                      <a:prstDash val="sysDot"/>
                      <a:round/>
                      <a:headEnd type="none" w="med" len="med"/>
                      <a:tailEnd type="none" w="med" len="med"/>
                    </a:lnB>
                    <a:noFill/>
                  </a:tcPr>
                </a:tc>
              </a:tr>
              <a:tr h="631495">
                <a:tc>
                  <a:txBody>
                    <a:bodyPr/>
                    <a:lstStyle/>
                    <a:p>
                      <a:pPr algn="ctr"/>
                      <a:r>
                        <a:rPr lang="en-US" altLang="zh-CN" sz="1400" b="0" i="0" dirty="0">
                          <a:solidFill>
                            <a:schemeClr val="tx1">
                              <a:lumMod val="85000"/>
                              <a:lumOff val="15000"/>
                            </a:schemeClr>
                          </a:solidFill>
                          <a:latin typeface="微软雅黑" panose="020B0503020204020204" charset="-122"/>
                          <a:ea typeface="微软雅黑" panose="020B0503020204020204" charset="-122"/>
                        </a:rPr>
                        <a:t>2</a:t>
                      </a:r>
                      <a:endParaRPr lang="zh-CN" altLang="en-US" sz="1400" b="0" i="0" dirty="0">
                        <a:solidFill>
                          <a:schemeClr val="tx1">
                            <a:lumMod val="85000"/>
                            <a:lumOff val="15000"/>
                          </a:schemeClr>
                        </a:solidFill>
                        <a:latin typeface="微软雅黑" panose="020B0503020204020204" charset="-122"/>
                        <a:ea typeface="微软雅黑" panose="020B0503020204020204" charset="-122"/>
                      </a:endParaRPr>
                    </a:p>
                  </a:txBody>
                  <a:tcPr anchor="ctr">
                    <a:lnL w="3175" cap="flat" cmpd="sng" algn="ctr">
                      <a:solidFill>
                        <a:schemeClr val="tx1">
                          <a:lumMod val="50000"/>
                          <a:lumOff val="50000"/>
                        </a:schemeClr>
                      </a:solidFill>
                      <a:prstDash val="sysDot"/>
                      <a:round/>
                      <a:headEnd type="none" w="med" len="med"/>
                      <a:tailEnd type="none" w="med" len="med"/>
                    </a:lnL>
                    <a:lnR w="3175" cap="flat" cmpd="sng" algn="ctr">
                      <a:solidFill>
                        <a:schemeClr val="tx1">
                          <a:lumMod val="50000"/>
                          <a:lumOff val="50000"/>
                        </a:schemeClr>
                      </a:solidFill>
                      <a:prstDash val="sysDot"/>
                      <a:round/>
                      <a:headEnd type="none" w="med" len="med"/>
                      <a:tailEnd type="none" w="med" len="med"/>
                    </a:lnR>
                    <a:lnT w="3175" cap="flat" cmpd="sng" algn="ctr">
                      <a:solidFill>
                        <a:schemeClr val="tx1">
                          <a:lumMod val="50000"/>
                          <a:lumOff val="50000"/>
                        </a:schemeClr>
                      </a:solidFill>
                      <a:prstDash val="sysDot"/>
                      <a:round/>
                      <a:headEnd type="none" w="med" len="med"/>
                      <a:tailEnd type="none" w="med" len="med"/>
                    </a:lnT>
                    <a:lnB w="3175" cap="flat" cmpd="sng" algn="ctr">
                      <a:solidFill>
                        <a:schemeClr val="tx1">
                          <a:lumMod val="50000"/>
                          <a:lumOff val="50000"/>
                        </a:schemeClr>
                      </a:solidFill>
                      <a:prstDash val="sysDot"/>
                      <a:round/>
                      <a:headEnd type="none" w="med" len="med"/>
                      <a:tailEnd type="none" w="med" len="med"/>
                    </a:lnB>
                    <a:noFill/>
                  </a:tcPr>
                </a:tc>
                <a:tc>
                  <a:txBody>
                    <a:bodyPr/>
                    <a:lstStyle/>
                    <a:p>
                      <a:pPr algn="ctr"/>
                      <a:r>
                        <a:rPr lang="en-US" altLang="zh-CN" sz="1400" b="0" i="0" dirty="0">
                          <a:solidFill>
                            <a:schemeClr val="tx1">
                              <a:lumMod val="85000"/>
                              <a:lumOff val="15000"/>
                            </a:schemeClr>
                          </a:solidFill>
                          <a:latin typeface="微软雅黑" panose="020B0503020204020204" charset="-122"/>
                          <a:ea typeface="微软雅黑" panose="020B0503020204020204" charset="-122"/>
                        </a:rPr>
                        <a:t>CT25</a:t>
                      </a:r>
                      <a:endParaRPr lang="zh-CN" altLang="en-US" sz="1400" b="0" i="0" dirty="0">
                        <a:solidFill>
                          <a:schemeClr val="tx1">
                            <a:lumMod val="85000"/>
                            <a:lumOff val="15000"/>
                          </a:schemeClr>
                        </a:solidFill>
                        <a:latin typeface="微软雅黑" panose="020B0503020204020204" charset="-122"/>
                        <a:ea typeface="微软雅黑" panose="020B0503020204020204" charset="-122"/>
                      </a:endParaRPr>
                    </a:p>
                  </a:txBody>
                  <a:tcPr anchor="ctr">
                    <a:lnL w="3175" cap="flat" cmpd="sng" algn="ctr">
                      <a:solidFill>
                        <a:schemeClr val="tx1">
                          <a:lumMod val="50000"/>
                          <a:lumOff val="50000"/>
                        </a:schemeClr>
                      </a:solidFill>
                      <a:prstDash val="sysDot"/>
                      <a:round/>
                      <a:headEnd type="none" w="med" len="med"/>
                      <a:tailEnd type="none" w="med" len="med"/>
                    </a:lnL>
                    <a:lnR w="3175" cap="flat" cmpd="sng" algn="ctr">
                      <a:solidFill>
                        <a:schemeClr val="tx1">
                          <a:lumMod val="50000"/>
                          <a:lumOff val="50000"/>
                        </a:schemeClr>
                      </a:solidFill>
                      <a:prstDash val="sysDot"/>
                      <a:round/>
                      <a:headEnd type="none" w="med" len="med"/>
                      <a:tailEnd type="none" w="med" len="med"/>
                    </a:lnR>
                    <a:lnT w="3175" cap="flat" cmpd="sng" algn="ctr">
                      <a:solidFill>
                        <a:schemeClr val="tx1">
                          <a:lumMod val="50000"/>
                          <a:lumOff val="50000"/>
                        </a:schemeClr>
                      </a:solidFill>
                      <a:prstDash val="sysDot"/>
                      <a:round/>
                      <a:headEnd type="none" w="med" len="med"/>
                      <a:tailEnd type="none" w="med" len="med"/>
                    </a:lnT>
                    <a:lnB w="3175" cap="flat" cmpd="sng" algn="ctr">
                      <a:solidFill>
                        <a:schemeClr val="tx1">
                          <a:lumMod val="50000"/>
                          <a:lumOff val="50000"/>
                        </a:schemeClr>
                      </a:solidFill>
                      <a:prstDash val="sysDot"/>
                      <a:round/>
                      <a:headEnd type="none" w="med" len="med"/>
                      <a:tailEnd type="none" w="med" len="med"/>
                    </a:lnB>
                    <a:noFill/>
                  </a:tcPr>
                </a:tc>
                <a:tc>
                  <a:txBody>
                    <a:bodyPr/>
                    <a:lstStyle/>
                    <a:p>
                      <a:pPr algn="ctr"/>
                      <a:r>
                        <a:rPr lang="en-US" altLang="zh-CN" sz="1400" b="1" i="0" dirty="0">
                          <a:solidFill>
                            <a:schemeClr val="tx1">
                              <a:lumMod val="85000"/>
                              <a:lumOff val="15000"/>
                            </a:schemeClr>
                          </a:solidFill>
                          <a:latin typeface="微软雅黑" panose="020B0503020204020204" charset="-122"/>
                          <a:ea typeface="微软雅黑" panose="020B0503020204020204" charset="-122"/>
                        </a:rPr>
                        <a:t>TREASURE</a:t>
                      </a:r>
                      <a:r>
                        <a:rPr lang="zh-CN" altLang="en-US" sz="1400" b="1" i="0" dirty="0">
                          <a:solidFill>
                            <a:schemeClr val="tx1">
                              <a:lumMod val="85000"/>
                              <a:lumOff val="15000"/>
                            </a:schemeClr>
                          </a:solidFill>
                          <a:latin typeface="微软雅黑" panose="020B0503020204020204" charset="-122"/>
                          <a:ea typeface="微软雅黑" panose="020B0503020204020204" charset="-122"/>
                        </a:rPr>
                        <a:t> 研究</a:t>
                      </a:r>
                      <a:endParaRPr lang="zh-CN" altLang="en-US" sz="1400" b="1" i="0" dirty="0">
                        <a:solidFill>
                          <a:schemeClr val="tx1">
                            <a:lumMod val="85000"/>
                            <a:lumOff val="15000"/>
                          </a:schemeClr>
                        </a:solidFill>
                        <a:latin typeface="微软雅黑" panose="020B0503020204020204" charset="-122"/>
                        <a:ea typeface="微软雅黑" panose="020B0503020204020204" charset="-122"/>
                      </a:endParaRPr>
                    </a:p>
                  </a:txBody>
                  <a:tcPr anchor="ctr">
                    <a:lnL w="3175" cap="flat" cmpd="sng" algn="ctr">
                      <a:solidFill>
                        <a:schemeClr val="tx1">
                          <a:lumMod val="50000"/>
                          <a:lumOff val="50000"/>
                        </a:schemeClr>
                      </a:solidFill>
                      <a:prstDash val="sysDot"/>
                      <a:round/>
                      <a:headEnd type="none" w="med" len="med"/>
                      <a:tailEnd type="none" w="med" len="med"/>
                    </a:lnL>
                    <a:lnR w="3175" cap="flat" cmpd="sng" algn="ctr">
                      <a:solidFill>
                        <a:schemeClr val="tx1">
                          <a:lumMod val="50000"/>
                          <a:lumOff val="50000"/>
                        </a:schemeClr>
                      </a:solidFill>
                      <a:prstDash val="sysDot"/>
                      <a:round/>
                      <a:headEnd type="none" w="med" len="med"/>
                      <a:tailEnd type="none" w="med" len="med"/>
                    </a:lnR>
                    <a:lnT w="3175" cap="flat" cmpd="sng" algn="ctr">
                      <a:solidFill>
                        <a:schemeClr val="tx1">
                          <a:lumMod val="50000"/>
                          <a:lumOff val="50000"/>
                        </a:schemeClr>
                      </a:solidFill>
                      <a:prstDash val="sysDot"/>
                      <a:round/>
                      <a:headEnd type="none" w="med" len="med"/>
                      <a:tailEnd type="none" w="med" len="med"/>
                    </a:lnT>
                    <a:lnB w="3175" cap="flat" cmpd="sng" algn="ctr">
                      <a:solidFill>
                        <a:schemeClr val="tx1">
                          <a:lumMod val="50000"/>
                          <a:lumOff val="50000"/>
                        </a:schemeClr>
                      </a:solidFill>
                      <a:prstDash val="sysDot"/>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400" b="0" i="0" dirty="0">
                          <a:solidFill>
                            <a:schemeClr val="tx1">
                              <a:lumMod val="85000"/>
                              <a:lumOff val="15000"/>
                            </a:schemeClr>
                          </a:solidFill>
                          <a:latin typeface="微软雅黑" panose="020B0503020204020204" charset="-122"/>
                          <a:ea typeface="微软雅黑" panose="020B0503020204020204" charset="-122"/>
                        </a:rPr>
                        <a:t>III</a:t>
                      </a:r>
                      <a:r>
                        <a:rPr lang="zh-CN" altLang="en-US" sz="1400" b="0" i="0" dirty="0">
                          <a:solidFill>
                            <a:schemeClr val="tx1">
                              <a:lumMod val="85000"/>
                              <a:lumOff val="15000"/>
                            </a:schemeClr>
                          </a:solidFill>
                          <a:latin typeface="微软雅黑" panose="020B0503020204020204" charset="-122"/>
                          <a:ea typeface="微软雅黑" panose="020B0503020204020204" charset="-122"/>
                        </a:rPr>
                        <a:t>期注册</a:t>
                      </a:r>
                      <a:endParaRPr lang="zh-CN" altLang="en-US" sz="1400" b="0" i="0" dirty="0">
                        <a:solidFill>
                          <a:schemeClr val="tx1">
                            <a:lumMod val="85000"/>
                            <a:lumOff val="15000"/>
                          </a:schemeClr>
                        </a:solidFill>
                        <a:latin typeface="微软雅黑" panose="020B0503020204020204" charset="-122"/>
                        <a:ea typeface="微软雅黑" panose="020B0503020204020204" charset="-122"/>
                      </a:endParaRPr>
                    </a:p>
                  </a:txBody>
                  <a:tcPr anchor="ctr">
                    <a:lnL w="3175" cap="flat" cmpd="sng" algn="ctr">
                      <a:solidFill>
                        <a:schemeClr val="tx1">
                          <a:lumMod val="50000"/>
                          <a:lumOff val="50000"/>
                        </a:schemeClr>
                      </a:solidFill>
                      <a:prstDash val="sysDot"/>
                      <a:round/>
                      <a:headEnd type="none" w="med" len="med"/>
                      <a:tailEnd type="none" w="med" len="med"/>
                    </a:lnL>
                    <a:lnR w="3175" cap="flat" cmpd="sng" algn="ctr">
                      <a:solidFill>
                        <a:schemeClr val="tx1">
                          <a:lumMod val="50000"/>
                          <a:lumOff val="50000"/>
                        </a:schemeClr>
                      </a:solidFill>
                      <a:prstDash val="sysDot"/>
                      <a:round/>
                      <a:headEnd type="none" w="med" len="med"/>
                      <a:tailEnd type="none" w="med" len="med"/>
                    </a:lnR>
                    <a:lnT w="3175" cap="flat" cmpd="sng" algn="ctr">
                      <a:solidFill>
                        <a:schemeClr val="tx1">
                          <a:lumMod val="50000"/>
                          <a:lumOff val="50000"/>
                        </a:schemeClr>
                      </a:solidFill>
                      <a:prstDash val="sysDot"/>
                      <a:round/>
                      <a:headEnd type="none" w="med" len="med"/>
                      <a:tailEnd type="none" w="med" len="med"/>
                    </a:lnT>
                    <a:lnB w="3175" cap="flat" cmpd="sng" algn="ctr">
                      <a:solidFill>
                        <a:schemeClr val="tx1">
                          <a:lumMod val="50000"/>
                          <a:lumOff val="50000"/>
                        </a:schemeClr>
                      </a:solidFill>
                      <a:prstDash val="sysDot"/>
                      <a:round/>
                      <a:headEnd type="none" w="med" len="med"/>
                      <a:tailEnd type="none" w="med" len="med"/>
                    </a:lnB>
                    <a:noFill/>
                  </a:tcPr>
                </a:tc>
                <a:tc>
                  <a:txBody>
                    <a:bodyPr/>
                    <a:lstStyle/>
                    <a:p>
                      <a:pPr algn="ctr"/>
                      <a:r>
                        <a:rPr lang="en-US" altLang="zh-CN" sz="1400" b="0" i="0" dirty="0">
                          <a:solidFill>
                            <a:schemeClr val="tx1">
                              <a:lumMod val="85000"/>
                              <a:lumOff val="15000"/>
                            </a:schemeClr>
                          </a:solidFill>
                          <a:latin typeface="微软雅黑" panose="020B0503020204020204" charset="-122"/>
                          <a:ea typeface="微软雅黑" panose="020B0503020204020204" charset="-122"/>
                        </a:rPr>
                        <a:t>EGFR-TKI</a:t>
                      </a:r>
                      <a:r>
                        <a:rPr lang="zh-CN" altLang="en-US" sz="1400" b="0" i="0" dirty="0">
                          <a:solidFill>
                            <a:schemeClr val="tx1">
                              <a:lumMod val="85000"/>
                              <a:lumOff val="15000"/>
                            </a:schemeClr>
                          </a:solidFill>
                          <a:latin typeface="微软雅黑" panose="020B0503020204020204" charset="-122"/>
                          <a:ea typeface="微软雅黑" panose="020B0503020204020204" charset="-122"/>
                        </a:rPr>
                        <a:t>耐药</a:t>
                      </a:r>
                      <a:r>
                        <a:rPr lang="en-US" altLang="zh-CN" sz="1400" b="0" i="0" dirty="0">
                          <a:solidFill>
                            <a:schemeClr val="tx1">
                              <a:lumMod val="85000"/>
                              <a:lumOff val="15000"/>
                            </a:schemeClr>
                          </a:solidFill>
                          <a:latin typeface="微软雅黑" panose="020B0503020204020204" charset="-122"/>
                          <a:ea typeface="微软雅黑" panose="020B0503020204020204" charset="-122"/>
                        </a:rPr>
                        <a:t>NSCLC</a:t>
                      </a:r>
                      <a:endParaRPr lang="en-US" altLang="zh-CN" sz="1400" b="0" i="0" dirty="0">
                        <a:solidFill>
                          <a:schemeClr val="tx1">
                            <a:lumMod val="85000"/>
                            <a:lumOff val="15000"/>
                          </a:schemeClr>
                        </a:solidFill>
                        <a:latin typeface="微软雅黑" panose="020B0503020204020204" charset="-122"/>
                        <a:ea typeface="微软雅黑" panose="020B0503020204020204" charset="-122"/>
                      </a:endParaRPr>
                    </a:p>
                    <a:p>
                      <a:pPr marL="0" algn="ctr" defTabSz="914400" rtl="0" eaLnBrk="1" latinLnBrk="0" hangingPunct="1"/>
                      <a:r>
                        <a:rPr lang="zh-CN" altLang="en-US" sz="1050" b="0" i="0" kern="1200" dirty="0">
                          <a:solidFill>
                            <a:schemeClr val="tx1">
                              <a:lumMod val="85000"/>
                              <a:lumOff val="15000"/>
                            </a:schemeClr>
                          </a:solidFill>
                          <a:latin typeface="微软雅黑" panose="020B0503020204020204" charset="-122"/>
                          <a:ea typeface="微软雅黑" panose="020B0503020204020204" charset="-122"/>
                          <a:cs typeface="+mn-cs"/>
                        </a:rPr>
                        <a:t>（</a:t>
                      </a:r>
                      <a:r>
                        <a:rPr lang="en-US" altLang="zh-CN" sz="1050" b="0" i="0" kern="1200" dirty="0">
                          <a:solidFill>
                            <a:schemeClr val="tx1">
                              <a:lumMod val="85000"/>
                              <a:lumOff val="15000"/>
                            </a:schemeClr>
                          </a:solidFill>
                          <a:latin typeface="微软雅黑" panose="020B0503020204020204" charset="-122"/>
                          <a:ea typeface="微软雅黑" panose="020B0503020204020204" charset="-122"/>
                          <a:cs typeface="+mn-cs"/>
                        </a:rPr>
                        <a:t>2L</a:t>
                      </a:r>
                      <a:r>
                        <a:rPr lang="zh-CN" altLang="en-US" sz="1050" b="0" i="0" kern="1200" dirty="0">
                          <a:solidFill>
                            <a:schemeClr val="tx1">
                              <a:lumMod val="85000"/>
                              <a:lumOff val="15000"/>
                            </a:schemeClr>
                          </a:solidFill>
                          <a:latin typeface="微软雅黑" panose="020B0503020204020204" charset="-122"/>
                          <a:ea typeface="微软雅黑" panose="020B0503020204020204" charset="-122"/>
                          <a:cs typeface="+mn-cs"/>
                        </a:rPr>
                        <a:t>）</a:t>
                      </a:r>
                      <a:endParaRPr lang="zh-CN" altLang="en-US" sz="1050" b="0" i="0" kern="1200" dirty="0">
                        <a:solidFill>
                          <a:schemeClr val="tx1">
                            <a:lumMod val="85000"/>
                            <a:lumOff val="15000"/>
                          </a:schemeClr>
                        </a:solidFill>
                        <a:latin typeface="微软雅黑" panose="020B0503020204020204" charset="-122"/>
                        <a:ea typeface="微软雅黑" panose="020B0503020204020204" charset="-122"/>
                        <a:cs typeface="+mn-cs"/>
                      </a:endParaRPr>
                    </a:p>
                  </a:txBody>
                  <a:tcPr anchor="ctr">
                    <a:lnL w="3175" cap="flat" cmpd="sng" algn="ctr">
                      <a:solidFill>
                        <a:schemeClr val="tx1">
                          <a:lumMod val="50000"/>
                          <a:lumOff val="50000"/>
                        </a:schemeClr>
                      </a:solidFill>
                      <a:prstDash val="sysDot"/>
                      <a:round/>
                      <a:headEnd type="none" w="med" len="med"/>
                      <a:tailEnd type="none" w="med" len="med"/>
                    </a:lnL>
                    <a:lnR w="3175" cap="flat" cmpd="sng" algn="ctr">
                      <a:solidFill>
                        <a:schemeClr val="tx1">
                          <a:lumMod val="50000"/>
                          <a:lumOff val="50000"/>
                        </a:schemeClr>
                      </a:solidFill>
                      <a:prstDash val="sysDot"/>
                      <a:round/>
                      <a:headEnd type="none" w="med" len="med"/>
                      <a:tailEnd type="none" w="med" len="med"/>
                    </a:lnR>
                    <a:lnT w="3175" cap="flat" cmpd="sng" algn="ctr">
                      <a:solidFill>
                        <a:schemeClr val="tx1">
                          <a:lumMod val="50000"/>
                          <a:lumOff val="50000"/>
                        </a:schemeClr>
                      </a:solidFill>
                      <a:prstDash val="sysDot"/>
                      <a:round/>
                      <a:headEnd type="none" w="med" len="med"/>
                      <a:tailEnd type="none" w="med" len="med"/>
                    </a:lnT>
                    <a:lnB w="3175" cap="flat" cmpd="sng" algn="ctr">
                      <a:solidFill>
                        <a:schemeClr val="tx1">
                          <a:lumMod val="50000"/>
                          <a:lumOff val="50000"/>
                        </a:schemeClr>
                      </a:solidFill>
                      <a:prstDash val="sysDot"/>
                      <a:round/>
                      <a:headEnd type="none" w="med" len="med"/>
                      <a:tailEnd type="none" w="med" len="med"/>
                    </a:lnB>
                    <a:noFill/>
                  </a:tcPr>
                </a:tc>
                <a:tc>
                  <a:txBody>
                    <a:bodyPr/>
                    <a:lstStyle/>
                    <a:p>
                      <a:pPr algn="ctr"/>
                      <a:r>
                        <a:rPr lang="zh-CN" altLang="en-US" sz="1400" b="0" i="0" dirty="0">
                          <a:solidFill>
                            <a:schemeClr val="tx1">
                              <a:lumMod val="85000"/>
                              <a:lumOff val="15000"/>
                            </a:schemeClr>
                          </a:solidFill>
                          <a:latin typeface="微软雅黑" panose="020B0503020204020204" charset="-122"/>
                          <a:ea typeface="微软雅黑" panose="020B0503020204020204" charset="-122"/>
                        </a:rPr>
                        <a:t>周彩存 教授</a:t>
                      </a:r>
                      <a:endParaRPr lang="zh-CN" altLang="en-US" sz="1400" b="0" i="0" dirty="0">
                        <a:solidFill>
                          <a:schemeClr val="tx1">
                            <a:lumMod val="85000"/>
                            <a:lumOff val="15000"/>
                          </a:schemeClr>
                        </a:solidFill>
                        <a:latin typeface="微软雅黑" panose="020B0503020204020204" charset="-122"/>
                        <a:ea typeface="微软雅黑" panose="020B0503020204020204" charset="-122"/>
                      </a:endParaRPr>
                    </a:p>
                  </a:txBody>
                  <a:tcPr anchor="ctr">
                    <a:lnL w="3175" cap="flat" cmpd="sng" algn="ctr">
                      <a:solidFill>
                        <a:schemeClr val="tx1">
                          <a:lumMod val="50000"/>
                          <a:lumOff val="50000"/>
                        </a:schemeClr>
                      </a:solidFill>
                      <a:prstDash val="sysDot"/>
                      <a:round/>
                      <a:headEnd type="none" w="med" len="med"/>
                      <a:tailEnd type="none" w="med" len="med"/>
                    </a:lnL>
                    <a:lnR w="3175" cap="flat" cmpd="sng" algn="ctr">
                      <a:solidFill>
                        <a:schemeClr val="tx1">
                          <a:lumMod val="50000"/>
                          <a:lumOff val="50000"/>
                        </a:schemeClr>
                      </a:solidFill>
                      <a:prstDash val="sysDot"/>
                      <a:round/>
                      <a:headEnd type="none" w="med" len="med"/>
                      <a:tailEnd type="none" w="med" len="med"/>
                    </a:lnR>
                    <a:lnT w="3175" cap="flat" cmpd="sng" algn="ctr">
                      <a:solidFill>
                        <a:schemeClr val="tx1">
                          <a:lumMod val="50000"/>
                          <a:lumOff val="50000"/>
                        </a:schemeClr>
                      </a:solidFill>
                      <a:prstDash val="sysDot"/>
                      <a:round/>
                      <a:headEnd type="none" w="med" len="med"/>
                      <a:tailEnd type="none" w="med" len="med"/>
                    </a:lnT>
                    <a:lnB w="3175" cap="flat" cmpd="sng" algn="ctr">
                      <a:solidFill>
                        <a:schemeClr val="tx1">
                          <a:lumMod val="50000"/>
                          <a:lumOff val="50000"/>
                        </a:schemeClr>
                      </a:solidFill>
                      <a:prstDash val="sysDot"/>
                      <a:round/>
                      <a:headEnd type="none" w="med" len="med"/>
                      <a:tailEnd type="none" w="med" len="med"/>
                    </a:lnB>
                    <a:noFill/>
                  </a:tcPr>
                </a:tc>
                <a:tc>
                  <a:txBody>
                    <a:bodyPr/>
                    <a:lstStyle/>
                    <a:p>
                      <a:pPr algn="ctr"/>
                      <a:r>
                        <a:rPr lang="zh-CN" altLang="en-US" sz="1400" b="0" i="0" dirty="0">
                          <a:solidFill>
                            <a:schemeClr val="tx1">
                              <a:lumMod val="85000"/>
                              <a:lumOff val="15000"/>
                            </a:schemeClr>
                          </a:solidFill>
                          <a:latin typeface="微软雅黑" panose="020B0503020204020204" charset="-122"/>
                          <a:ea typeface="微软雅黑" panose="020B0503020204020204" charset="-122"/>
                        </a:rPr>
                        <a:t>进行中</a:t>
                      </a:r>
                      <a:endParaRPr lang="zh-CN" altLang="en-US" sz="1400" b="0" i="0" dirty="0">
                        <a:solidFill>
                          <a:schemeClr val="tx1">
                            <a:lumMod val="85000"/>
                            <a:lumOff val="15000"/>
                          </a:schemeClr>
                        </a:solidFill>
                        <a:latin typeface="微软雅黑" panose="020B0503020204020204" charset="-122"/>
                        <a:ea typeface="微软雅黑" panose="020B0503020204020204" charset="-122"/>
                      </a:endParaRPr>
                    </a:p>
                  </a:txBody>
                  <a:tcPr anchor="ctr">
                    <a:lnL w="3175" cap="flat" cmpd="sng" algn="ctr">
                      <a:solidFill>
                        <a:schemeClr val="tx1">
                          <a:lumMod val="50000"/>
                          <a:lumOff val="50000"/>
                        </a:schemeClr>
                      </a:solidFill>
                      <a:prstDash val="sysDot"/>
                      <a:round/>
                      <a:headEnd type="none" w="med" len="med"/>
                      <a:tailEnd type="none" w="med" len="med"/>
                    </a:lnL>
                    <a:lnR w="3175" cap="flat" cmpd="sng" algn="ctr">
                      <a:solidFill>
                        <a:schemeClr val="tx1">
                          <a:lumMod val="50000"/>
                          <a:lumOff val="50000"/>
                        </a:schemeClr>
                      </a:solidFill>
                      <a:prstDash val="sysDot"/>
                      <a:round/>
                      <a:headEnd type="none" w="med" len="med"/>
                      <a:tailEnd type="none" w="med" len="med"/>
                    </a:lnR>
                    <a:lnT w="3175" cap="flat" cmpd="sng" algn="ctr">
                      <a:solidFill>
                        <a:schemeClr val="tx1">
                          <a:lumMod val="50000"/>
                          <a:lumOff val="50000"/>
                        </a:schemeClr>
                      </a:solidFill>
                      <a:prstDash val="sysDot"/>
                      <a:round/>
                      <a:headEnd type="none" w="med" len="med"/>
                      <a:tailEnd type="none" w="med" len="med"/>
                    </a:lnT>
                    <a:lnB w="3175" cap="flat" cmpd="sng" algn="ctr">
                      <a:solidFill>
                        <a:schemeClr val="tx1">
                          <a:lumMod val="50000"/>
                          <a:lumOff val="50000"/>
                        </a:schemeClr>
                      </a:solidFill>
                      <a:prstDash val="sysDot"/>
                      <a:round/>
                      <a:headEnd type="none" w="med" len="med"/>
                      <a:tailEnd type="none" w="med" len="med"/>
                    </a:lnB>
                    <a:noFill/>
                  </a:tcPr>
                </a:tc>
                <a:tc>
                  <a:txBody>
                    <a:bodyPr/>
                    <a:lstStyle/>
                    <a:p>
                      <a:pPr algn="ctr"/>
                      <a:endParaRPr lang="zh-CN" altLang="en-US" sz="1400" b="0" i="0">
                        <a:solidFill>
                          <a:schemeClr val="tx1">
                            <a:lumMod val="85000"/>
                            <a:lumOff val="15000"/>
                          </a:schemeClr>
                        </a:solidFill>
                        <a:latin typeface="微软雅黑" panose="020B0503020204020204" charset="-122"/>
                        <a:ea typeface="微软雅黑" panose="020B0503020204020204" charset="-122"/>
                      </a:endParaRPr>
                    </a:p>
                  </a:txBody>
                  <a:tcPr anchor="ctr">
                    <a:lnL w="3175" cap="flat" cmpd="sng" algn="ctr">
                      <a:solidFill>
                        <a:schemeClr val="tx1">
                          <a:lumMod val="50000"/>
                          <a:lumOff val="50000"/>
                        </a:schemeClr>
                      </a:solidFill>
                      <a:prstDash val="sysDot"/>
                      <a:round/>
                      <a:headEnd type="none" w="med" len="med"/>
                      <a:tailEnd type="none" w="med" len="med"/>
                    </a:lnL>
                    <a:lnR w="3175" cap="flat" cmpd="sng" algn="ctr">
                      <a:solidFill>
                        <a:schemeClr val="tx1">
                          <a:lumMod val="50000"/>
                          <a:lumOff val="50000"/>
                        </a:schemeClr>
                      </a:solidFill>
                      <a:prstDash val="sysDot"/>
                      <a:round/>
                      <a:headEnd type="none" w="med" len="med"/>
                      <a:tailEnd type="none" w="med" len="med"/>
                    </a:lnR>
                    <a:lnT w="3175" cap="flat" cmpd="sng" algn="ctr">
                      <a:solidFill>
                        <a:schemeClr val="tx1">
                          <a:lumMod val="50000"/>
                          <a:lumOff val="50000"/>
                        </a:schemeClr>
                      </a:solidFill>
                      <a:prstDash val="sysDot"/>
                      <a:round/>
                      <a:headEnd type="none" w="med" len="med"/>
                      <a:tailEnd type="none" w="med" len="med"/>
                    </a:lnT>
                    <a:lnB w="3175" cap="flat" cmpd="sng" algn="ctr">
                      <a:solidFill>
                        <a:schemeClr val="tx1">
                          <a:lumMod val="50000"/>
                          <a:lumOff val="50000"/>
                        </a:schemeClr>
                      </a:solidFill>
                      <a:prstDash val="sysDot"/>
                      <a:round/>
                      <a:headEnd type="none" w="med" len="med"/>
                      <a:tailEnd type="none" w="med" len="med"/>
                    </a:lnB>
                    <a:noFill/>
                  </a:tcPr>
                </a:tc>
              </a:tr>
              <a:tr h="631495">
                <a:tc>
                  <a:txBody>
                    <a:bodyPr/>
                    <a:lstStyle/>
                    <a:p>
                      <a:pPr algn="ctr"/>
                      <a:r>
                        <a:rPr lang="en-US" altLang="zh-CN" sz="1400" b="0" i="0" dirty="0">
                          <a:solidFill>
                            <a:schemeClr val="tx1">
                              <a:lumMod val="85000"/>
                              <a:lumOff val="15000"/>
                            </a:schemeClr>
                          </a:solidFill>
                          <a:latin typeface="微软雅黑" panose="020B0503020204020204" charset="-122"/>
                          <a:ea typeface="微软雅黑" panose="020B0503020204020204" charset="-122"/>
                        </a:rPr>
                        <a:t>3</a:t>
                      </a:r>
                      <a:endParaRPr lang="zh-CN" altLang="en-US" sz="1400" b="0" i="0" dirty="0">
                        <a:solidFill>
                          <a:schemeClr val="tx1">
                            <a:lumMod val="85000"/>
                            <a:lumOff val="15000"/>
                          </a:schemeClr>
                        </a:solidFill>
                        <a:latin typeface="微软雅黑" panose="020B0503020204020204" charset="-122"/>
                        <a:ea typeface="微软雅黑" panose="020B0503020204020204" charset="-122"/>
                      </a:endParaRPr>
                    </a:p>
                  </a:txBody>
                  <a:tcPr anchor="ctr">
                    <a:lnL w="3175" cap="flat" cmpd="sng" algn="ctr">
                      <a:solidFill>
                        <a:schemeClr val="tx1">
                          <a:lumMod val="50000"/>
                          <a:lumOff val="50000"/>
                        </a:schemeClr>
                      </a:solidFill>
                      <a:prstDash val="sysDot"/>
                      <a:round/>
                      <a:headEnd type="none" w="med" len="med"/>
                      <a:tailEnd type="none" w="med" len="med"/>
                    </a:lnL>
                    <a:lnR w="3175" cap="flat" cmpd="sng" algn="ctr">
                      <a:solidFill>
                        <a:schemeClr val="tx1">
                          <a:lumMod val="50000"/>
                          <a:lumOff val="50000"/>
                        </a:schemeClr>
                      </a:solidFill>
                      <a:prstDash val="sysDot"/>
                      <a:round/>
                      <a:headEnd type="none" w="med" len="med"/>
                      <a:tailEnd type="none" w="med" len="med"/>
                    </a:lnR>
                    <a:lnT w="3175" cap="flat" cmpd="sng" algn="ctr">
                      <a:solidFill>
                        <a:schemeClr val="tx1">
                          <a:lumMod val="50000"/>
                          <a:lumOff val="50000"/>
                        </a:schemeClr>
                      </a:solidFill>
                      <a:prstDash val="sysDot"/>
                      <a:round/>
                      <a:headEnd type="none" w="med" len="med"/>
                      <a:tailEnd type="none" w="med" len="med"/>
                    </a:lnT>
                    <a:lnB w="3175" cap="flat" cmpd="sng" algn="ctr">
                      <a:solidFill>
                        <a:schemeClr val="tx1">
                          <a:lumMod val="50000"/>
                          <a:lumOff val="50000"/>
                        </a:schemeClr>
                      </a:solidFill>
                      <a:prstDash val="sysDot"/>
                      <a:round/>
                      <a:headEnd type="none" w="med" len="med"/>
                      <a:tailEnd type="none" w="med" len="med"/>
                    </a:lnB>
                    <a:noFill/>
                  </a:tcPr>
                </a:tc>
                <a:tc>
                  <a:txBody>
                    <a:bodyPr/>
                    <a:lstStyle/>
                    <a:p>
                      <a:pPr algn="ctr"/>
                      <a:r>
                        <a:rPr lang="en-US" altLang="zh-CN" sz="1400" b="0" i="0" dirty="0">
                          <a:solidFill>
                            <a:schemeClr val="tx1">
                              <a:lumMod val="85000"/>
                              <a:lumOff val="15000"/>
                            </a:schemeClr>
                          </a:solidFill>
                          <a:latin typeface="微软雅黑" panose="020B0503020204020204" charset="-122"/>
                          <a:ea typeface="微软雅黑" panose="020B0503020204020204" charset="-122"/>
                        </a:rPr>
                        <a:t>CT29</a:t>
                      </a:r>
                      <a:endParaRPr lang="zh-CN" altLang="en-US" sz="1400" b="0" i="0" dirty="0">
                        <a:solidFill>
                          <a:schemeClr val="tx1">
                            <a:lumMod val="85000"/>
                            <a:lumOff val="15000"/>
                          </a:schemeClr>
                        </a:solidFill>
                        <a:latin typeface="微软雅黑" panose="020B0503020204020204" charset="-122"/>
                        <a:ea typeface="微软雅黑" panose="020B0503020204020204" charset="-122"/>
                      </a:endParaRPr>
                    </a:p>
                  </a:txBody>
                  <a:tcPr anchor="ctr">
                    <a:lnL w="3175" cap="flat" cmpd="sng" algn="ctr">
                      <a:solidFill>
                        <a:schemeClr val="tx1">
                          <a:lumMod val="50000"/>
                          <a:lumOff val="50000"/>
                        </a:schemeClr>
                      </a:solidFill>
                      <a:prstDash val="sysDot"/>
                      <a:round/>
                      <a:headEnd type="none" w="med" len="med"/>
                      <a:tailEnd type="none" w="med" len="med"/>
                    </a:lnL>
                    <a:lnR w="3175" cap="flat" cmpd="sng" algn="ctr">
                      <a:solidFill>
                        <a:schemeClr val="tx1">
                          <a:lumMod val="50000"/>
                          <a:lumOff val="50000"/>
                        </a:schemeClr>
                      </a:solidFill>
                      <a:prstDash val="sysDot"/>
                      <a:round/>
                      <a:headEnd type="none" w="med" len="med"/>
                      <a:tailEnd type="none" w="med" len="med"/>
                    </a:lnR>
                    <a:lnT w="3175" cap="flat" cmpd="sng" algn="ctr">
                      <a:solidFill>
                        <a:schemeClr val="tx1">
                          <a:lumMod val="50000"/>
                          <a:lumOff val="50000"/>
                        </a:schemeClr>
                      </a:solidFill>
                      <a:prstDash val="sysDot"/>
                      <a:round/>
                      <a:headEnd type="none" w="med" len="med"/>
                      <a:tailEnd type="none" w="med" len="med"/>
                    </a:lnT>
                    <a:lnB w="3175" cap="flat" cmpd="sng" algn="ctr">
                      <a:solidFill>
                        <a:schemeClr val="tx1">
                          <a:lumMod val="50000"/>
                          <a:lumOff val="50000"/>
                        </a:schemeClr>
                      </a:solidFill>
                      <a:prstDash val="sysDot"/>
                      <a:round/>
                      <a:headEnd type="none" w="med" len="med"/>
                      <a:tailEnd type="none" w="med" len="med"/>
                    </a:lnB>
                    <a:noFill/>
                  </a:tcPr>
                </a:tc>
                <a:tc>
                  <a:txBody>
                    <a:bodyPr/>
                    <a:lstStyle/>
                    <a:p>
                      <a:pPr algn="ctr"/>
                      <a:r>
                        <a:rPr lang="en-US" altLang="zh-CN" sz="1400" b="1" i="0" dirty="0">
                          <a:solidFill>
                            <a:schemeClr val="tx1">
                              <a:lumMod val="85000"/>
                              <a:lumOff val="15000"/>
                            </a:schemeClr>
                          </a:solidFill>
                          <a:latin typeface="微软雅黑" panose="020B0503020204020204" charset="-122"/>
                          <a:ea typeface="微软雅黑" panose="020B0503020204020204" charset="-122"/>
                        </a:rPr>
                        <a:t>NEOTORCH</a:t>
                      </a:r>
                      <a:r>
                        <a:rPr lang="zh-CN" altLang="en-US" sz="1400" b="1" i="0" dirty="0">
                          <a:solidFill>
                            <a:schemeClr val="tx1">
                              <a:lumMod val="85000"/>
                              <a:lumOff val="15000"/>
                            </a:schemeClr>
                          </a:solidFill>
                          <a:latin typeface="微软雅黑" panose="020B0503020204020204" charset="-122"/>
                          <a:ea typeface="微软雅黑" panose="020B0503020204020204" charset="-122"/>
                        </a:rPr>
                        <a:t> 研究</a:t>
                      </a:r>
                      <a:endParaRPr lang="zh-CN" altLang="en-US" sz="1400" b="1" i="0" dirty="0">
                        <a:solidFill>
                          <a:schemeClr val="tx1">
                            <a:lumMod val="85000"/>
                            <a:lumOff val="15000"/>
                          </a:schemeClr>
                        </a:solidFill>
                        <a:latin typeface="微软雅黑" panose="020B0503020204020204" charset="-122"/>
                        <a:ea typeface="微软雅黑" panose="020B0503020204020204" charset="-122"/>
                      </a:endParaRPr>
                    </a:p>
                  </a:txBody>
                  <a:tcPr anchor="ctr">
                    <a:lnL w="3175" cap="flat" cmpd="sng" algn="ctr">
                      <a:solidFill>
                        <a:schemeClr val="tx1">
                          <a:lumMod val="50000"/>
                          <a:lumOff val="50000"/>
                        </a:schemeClr>
                      </a:solidFill>
                      <a:prstDash val="sysDot"/>
                      <a:round/>
                      <a:headEnd type="none" w="med" len="med"/>
                      <a:tailEnd type="none" w="med" len="med"/>
                    </a:lnL>
                    <a:lnR w="3175" cap="flat" cmpd="sng" algn="ctr">
                      <a:solidFill>
                        <a:schemeClr val="tx1">
                          <a:lumMod val="50000"/>
                          <a:lumOff val="50000"/>
                        </a:schemeClr>
                      </a:solidFill>
                      <a:prstDash val="sysDot"/>
                      <a:round/>
                      <a:headEnd type="none" w="med" len="med"/>
                      <a:tailEnd type="none" w="med" len="med"/>
                    </a:lnR>
                    <a:lnT w="3175" cap="flat" cmpd="sng" algn="ctr">
                      <a:solidFill>
                        <a:schemeClr val="tx1">
                          <a:lumMod val="50000"/>
                          <a:lumOff val="50000"/>
                        </a:schemeClr>
                      </a:solidFill>
                      <a:prstDash val="sysDot"/>
                      <a:round/>
                      <a:headEnd type="none" w="med" len="med"/>
                      <a:tailEnd type="none" w="med" len="med"/>
                    </a:lnT>
                    <a:lnB w="3175" cap="flat" cmpd="sng" algn="ctr">
                      <a:solidFill>
                        <a:schemeClr val="tx1">
                          <a:lumMod val="50000"/>
                          <a:lumOff val="50000"/>
                        </a:schemeClr>
                      </a:solidFill>
                      <a:prstDash val="sysDot"/>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400" b="0" i="0" dirty="0">
                          <a:solidFill>
                            <a:schemeClr val="tx1">
                              <a:lumMod val="85000"/>
                              <a:lumOff val="15000"/>
                            </a:schemeClr>
                          </a:solidFill>
                          <a:latin typeface="微软雅黑" panose="020B0503020204020204" charset="-122"/>
                          <a:ea typeface="微软雅黑" panose="020B0503020204020204" charset="-122"/>
                        </a:rPr>
                        <a:t>III</a:t>
                      </a:r>
                      <a:r>
                        <a:rPr lang="zh-CN" altLang="en-US" sz="1400" b="0" i="0" dirty="0">
                          <a:solidFill>
                            <a:schemeClr val="tx1">
                              <a:lumMod val="85000"/>
                              <a:lumOff val="15000"/>
                            </a:schemeClr>
                          </a:solidFill>
                          <a:latin typeface="微软雅黑" panose="020B0503020204020204" charset="-122"/>
                          <a:ea typeface="微软雅黑" panose="020B0503020204020204" charset="-122"/>
                        </a:rPr>
                        <a:t>期注册</a:t>
                      </a:r>
                      <a:endParaRPr lang="zh-CN" altLang="en-US" sz="1400" b="0" i="0" dirty="0">
                        <a:solidFill>
                          <a:schemeClr val="tx1">
                            <a:lumMod val="85000"/>
                            <a:lumOff val="15000"/>
                          </a:schemeClr>
                        </a:solidFill>
                        <a:latin typeface="微软雅黑" panose="020B0503020204020204" charset="-122"/>
                        <a:ea typeface="微软雅黑" panose="020B0503020204020204" charset="-122"/>
                      </a:endParaRPr>
                    </a:p>
                  </a:txBody>
                  <a:tcPr anchor="ctr">
                    <a:lnL w="3175" cap="flat" cmpd="sng" algn="ctr">
                      <a:solidFill>
                        <a:schemeClr val="tx1">
                          <a:lumMod val="50000"/>
                          <a:lumOff val="50000"/>
                        </a:schemeClr>
                      </a:solidFill>
                      <a:prstDash val="sysDot"/>
                      <a:round/>
                      <a:headEnd type="none" w="med" len="med"/>
                      <a:tailEnd type="none" w="med" len="med"/>
                    </a:lnL>
                    <a:lnR w="3175" cap="flat" cmpd="sng" algn="ctr">
                      <a:solidFill>
                        <a:schemeClr val="tx1">
                          <a:lumMod val="50000"/>
                          <a:lumOff val="50000"/>
                        </a:schemeClr>
                      </a:solidFill>
                      <a:prstDash val="sysDot"/>
                      <a:round/>
                      <a:headEnd type="none" w="med" len="med"/>
                      <a:tailEnd type="none" w="med" len="med"/>
                    </a:lnR>
                    <a:lnT w="3175" cap="flat" cmpd="sng" algn="ctr">
                      <a:solidFill>
                        <a:schemeClr val="tx1">
                          <a:lumMod val="50000"/>
                          <a:lumOff val="50000"/>
                        </a:schemeClr>
                      </a:solidFill>
                      <a:prstDash val="sysDot"/>
                      <a:round/>
                      <a:headEnd type="none" w="med" len="med"/>
                      <a:tailEnd type="none" w="med" len="med"/>
                    </a:lnT>
                    <a:lnB w="3175" cap="flat" cmpd="sng" algn="ctr">
                      <a:solidFill>
                        <a:schemeClr val="tx1">
                          <a:lumMod val="50000"/>
                          <a:lumOff val="50000"/>
                        </a:schemeClr>
                      </a:solidFill>
                      <a:prstDash val="sysDot"/>
                      <a:round/>
                      <a:headEnd type="none" w="med" len="med"/>
                      <a:tailEnd type="none" w="med" len="med"/>
                    </a:lnB>
                    <a:noFill/>
                  </a:tcPr>
                </a:tc>
                <a:tc>
                  <a:txBody>
                    <a:bodyPr/>
                    <a:lstStyle/>
                    <a:p>
                      <a:pPr algn="ctr"/>
                      <a:r>
                        <a:rPr lang="zh-CN" altLang="en-US" sz="1400" b="0" i="0" dirty="0">
                          <a:solidFill>
                            <a:schemeClr val="tx1">
                              <a:lumMod val="85000"/>
                              <a:lumOff val="15000"/>
                            </a:schemeClr>
                          </a:solidFill>
                          <a:latin typeface="微软雅黑" panose="020B0503020204020204" charset="-122"/>
                          <a:ea typeface="微软雅黑" panose="020B0503020204020204" charset="-122"/>
                        </a:rPr>
                        <a:t>早期</a:t>
                      </a:r>
                      <a:r>
                        <a:rPr lang="en-US" altLang="zh-CN" sz="1400" b="0" i="0" dirty="0">
                          <a:solidFill>
                            <a:schemeClr val="tx1">
                              <a:lumMod val="85000"/>
                              <a:lumOff val="15000"/>
                            </a:schemeClr>
                          </a:solidFill>
                          <a:latin typeface="微软雅黑" panose="020B0503020204020204" charset="-122"/>
                          <a:ea typeface="微软雅黑" panose="020B0503020204020204" charset="-122"/>
                        </a:rPr>
                        <a:t>NSCLC</a:t>
                      </a:r>
                      <a:endParaRPr lang="en-US" altLang="zh-CN" sz="1400" b="0" i="0" dirty="0">
                        <a:solidFill>
                          <a:schemeClr val="tx1">
                            <a:lumMod val="85000"/>
                            <a:lumOff val="15000"/>
                          </a:schemeClr>
                        </a:solidFill>
                        <a:latin typeface="微软雅黑" panose="020B0503020204020204" charset="-122"/>
                        <a:ea typeface="微软雅黑" panose="020B0503020204020204" charset="-122"/>
                      </a:endParaRPr>
                    </a:p>
                    <a:p>
                      <a:pPr marL="0" algn="ctr" defTabSz="914400" rtl="0" eaLnBrk="1" latinLnBrk="0" hangingPunct="1"/>
                      <a:r>
                        <a:rPr lang="zh-CN" altLang="en-US" sz="1050" b="0" i="0" kern="1200" dirty="0">
                          <a:solidFill>
                            <a:schemeClr val="tx1">
                              <a:lumMod val="85000"/>
                              <a:lumOff val="15000"/>
                            </a:schemeClr>
                          </a:solidFill>
                          <a:latin typeface="微软雅黑" panose="020B0503020204020204" charset="-122"/>
                          <a:ea typeface="微软雅黑" panose="020B0503020204020204" charset="-122"/>
                          <a:cs typeface="+mn-cs"/>
                        </a:rPr>
                        <a:t>（</a:t>
                      </a:r>
                      <a:r>
                        <a:rPr lang="en-US" altLang="zh-CN" sz="1050" b="0" i="0" kern="1200" dirty="0">
                          <a:solidFill>
                            <a:schemeClr val="tx1">
                              <a:lumMod val="85000"/>
                              <a:lumOff val="15000"/>
                            </a:schemeClr>
                          </a:solidFill>
                          <a:latin typeface="微软雅黑" panose="020B0503020204020204" charset="-122"/>
                          <a:ea typeface="微软雅黑" panose="020B0503020204020204" charset="-122"/>
                          <a:cs typeface="+mn-cs"/>
                        </a:rPr>
                        <a:t>1L</a:t>
                      </a:r>
                      <a:r>
                        <a:rPr lang="zh-CN" altLang="en-US" sz="1050" b="0" i="0" kern="1200" dirty="0">
                          <a:solidFill>
                            <a:schemeClr val="tx1">
                              <a:lumMod val="85000"/>
                              <a:lumOff val="15000"/>
                            </a:schemeClr>
                          </a:solidFill>
                          <a:latin typeface="微软雅黑" panose="020B0503020204020204" charset="-122"/>
                          <a:ea typeface="微软雅黑" panose="020B0503020204020204" charset="-122"/>
                          <a:cs typeface="+mn-cs"/>
                        </a:rPr>
                        <a:t>）</a:t>
                      </a:r>
                      <a:endParaRPr lang="zh-CN" altLang="en-US" sz="1050" b="0" i="0" kern="1200" dirty="0">
                        <a:solidFill>
                          <a:schemeClr val="tx1">
                            <a:lumMod val="85000"/>
                            <a:lumOff val="15000"/>
                          </a:schemeClr>
                        </a:solidFill>
                        <a:latin typeface="微软雅黑" panose="020B0503020204020204" charset="-122"/>
                        <a:ea typeface="微软雅黑" panose="020B0503020204020204" charset="-122"/>
                        <a:cs typeface="+mn-cs"/>
                      </a:endParaRPr>
                    </a:p>
                  </a:txBody>
                  <a:tcPr anchor="ctr">
                    <a:lnL w="3175" cap="flat" cmpd="sng" algn="ctr">
                      <a:solidFill>
                        <a:schemeClr val="tx1">
                          <a:lumMod val="50000"/>
                          <a:lumOff val="50000"/>
                        </a:schemeClr>
                      </a:solidFill>
                      <a:prstDash val="sysDot"/>
                      <a:round/>
                      <a:headEnd type="none" w="med" len="med"/>
                      <a:tailEnd type="none" w="med" len="med"/>
                    </a:lnL>
                    <a:lnR w="3175" cap="flat" cmpd="sng" algn="ctr">
                      <a:solidFill>
                        <a:schemeClr val="tx1">
                          <a:lumMod val="50000"/>
                          <a:lumOff val="50000"/>
                        </a:schemeClr>
                      </a:solidFill>
                      <a:prstDash val="sysDot"/>
                      <a:round/>
                      <a:headEnd type="none" w="med" len="med"/>
                      <a:tailEnd type="none" w="med" len="med"/>
                    </a:lnR>
                    <a:lnT w="3175" cap="flat" cmpd="sng" algn="ctr">
                      <a:solidFill>
                        <a:schemeClr val="tx1">
                          <a:lumMod val="50000"/>
                          <a:lumOff val="50000"/>
                        </a:schemeClr>
                      </a:solidFill>
                      <a:prstDash val="sysDot"/>
                      <a:round/>
                      <a:headEnd type="none" w="med" len="med"/>
                      <a:tailEnd type="none" w="med" len="med"/>
                    </a:lnT>
                    <a:lnB w="3175" cap="flat" cmpd="sng" algn="ctr">
                      <a:solidFill>
                        <a:schemeClr val="tx1">
                          <a:lumMod val="50000"/>
                          <a:lumOff val="50000"/>
                        </a:schemeClr>
                      </a:solidFill>
                      <a:prstDash val="sysDot"/>
                      <a:round/>
                      <a:headEnd type="none" w="med" len="med"/>
                      <a:tailEnd type="none" w="med" len="med"/>
                    </a:lnB>
                    <a:noFill/>
                  </a:tcPr>
                </a:tc>
                <a:tc>
                  <a:txBody>
                    <a:bodyPr/>
                    <a:lstStyle/>
                    <a:p>
                      <a:pPr algn="ctr"/>
                      <a:r>
                        <a:rPr lang="zh-CN" altLang="en-US" sz="1400" b="0" i="0" dirty="0">
                          <a:solidFill>
                            <a:schemeClr val="tx1">
                              <a:lumMod val="85000"/>
                              <a:lumOff val="15000"/>
                            </a:schemeClr>
                          </a:solidFill>
                          <a:latin typeface="微软雅黑" panose="020B0503020204020204" charset="-122"/>
                          <a:ea typeface="微软雅黑" panose="020B0503020204020204" charset="-122"/>
                        </a:rPr>
                        <a:t>陆   舜 教授</a:t>
                      </a:r>
                      <a:endParaRPr lang="zh-CN" altLang="en-US" sz="1400" b="0" i="0" dirty="0">
                        <a:solidFill>
                          <a:schemeClr val="tx1">
                            <a:lumMod val="85000"/>
                            <a:lumOff val="15000"/>
                          </a:schemeClr>
                        </a:solidFill>
                        <a:latin typeface="微软雅黑" panose="020B0503020204020204" charset="-122"/>
                        <a:ea typeface="微软雅黑" panose="020B0503020204020204" charset="-122"/>
                      </a:endParaRPr>
                    </a:p>
                  </a:txBody>
                  <a:tcPr anchor="ctr">
                    <a:lnL w="3175" cap="flat" cmpd="sng" algn="ctr">
                      <a:solidFill>
                        <a:schemeClr val="tx1">
                          <a:lumMod val="50000"/>
                          <a:lumOff val="50000"/>
                        </a:schemeClr>
                      </a:solidFill>
                      <a:prstDash val="sysDot"/>
                      <a:round/>
                      <a:headEnd type="none" w="med" len="med"/>
                      <a:tailEnd type="none" w="med" len="med"/>
                    </a:lnL>
                    <a:lnR w="3175" cap="flat" cmpd="sng" algn="ctr">
                      <a:solidFill>
                        <a:schemeClr val="tx1">
                          <a:lumMod val="50000"/>
                          <a:lumOff val="50000"/>
                        </a:schemeClr>
                      </a:solidFill>
                      <a:prstDash val="sysDot"/>
                      <a:round/>
                      <a:headEnd type="none" w="med" len="med"/>
                      <a:tailEnd type="none" w="med" len="med"/>
                    </a:lnR>
                    <a:lnT w="3175" cap="flat" cmpd="sng" algn="ctr">
                      <a:solidFill>
                        <a:schemeClr val="tx1">
                          <a:lumMod val="50000"/>
                          <a:lumOff val="50000"/>
                        </a:schemeClr>
                      </a:solidFill>
                      <a:prstDash val="sysDot"/>
                      <a:round/>
                      <a:headEnd type="none" w="med" len="med"/>
                      <a:tailEnd type="none" w="med" len="med"/>
                    </a:lnT>
                    <a:lnB w="3175" cap="flat" cmpd="sng" algn="ctr">
                      <a:solidFill>
                        <a:schemeClr val="tx1">
                          <a:lumMod val="50000"/>
                          <a:lumOff val="50000"/>
                        </a:schemeClr>
                      </a:solidFill>
                      <a:prstDash val="sysDot"/>
                      <a:round/>
                      <a:headEnd type="none" w="med" len="med"/>
                      <a:tailEnd type="none" w="med" len="med"/>
                    </a:lnB>
                    <a:noFill/>
                  </a:tcPr>
                </a:tc>
                <a:tc>
                  <a:txBody>
                    <a:bodyPr/>
                    <a:lstStyle/>
                    <a:p>
                      <a:pPr algn="ctr"/>
                      <a:r>
                        <a:rPr lang="zh-CN" altLang="en-US" sz="1400" b="0" i="0" dirty="0">
                          <a:solidFill>
                            <a:schemeClr val="tx1">
                              <a:lumMod val="85000"/>
                              <a:lumOff val="15000"/>
                            </a:schemeClr>
                          </a:solidFill>
                          <a:latin typeface="微软雅黑" panose="020B0503020204020204" charset="-122"/>
                          <a:ea typeface="微软雅黑" panose="020B0503020204020204" charset="-122"/>
                        </a:rPr>
                        <a:t>进行中</a:t>
                      </a:r>
                      <a:endParaRPr lang="zh-CN" altLang="en-US" sz="1400" b="0" i="0" dirty="0">
                        <a:solidFill>
                          <a:schemeClr val="tx1">
                            <a:lumMod val="85000"/>
                            <a:lumOff val="15000"/>
                          </a:schemeClr>
                        </a:solidFill>
                        <a:latin typeface="微软雅黑" panose="020B0503020204020204" charset="-122"/>
                        <a:ea typeface="微软雅黑" panose="020B0503020204020204" charset="-122"/>
                      </a:endParaRPr>
                    </a:p>
                  </a:txBody>
                  <a:tcPr anchor="ctr">
                    <a:lnL w="3175" cap="flat" cmpd="sng" algn="ctr">
                      <a:solidFill>
                        <a:schemeClr val="tx1">
                          <a:lumMod val="50000"/>
                          <a:lumOff val="50000"/>
                        </a:schemeClr>
                      </a:solidFill>
                      <a:prstDash val="sysDot"/>
                      <a:round/>
                      <a:headEnd type="none" w="med" len="med"/>
                      <a:tailEnd type="none" w="med" len="med"/>
                    </a:lnL>
                    <a:lnR w="3175" cap="flat" cmpd="sng" algn="ctr">
                      <a:solidFill>
                        <a:schemeClr val="tx1">
                          <a:lumMod val="50000"/>
                          <a:lumOff val="50000"/>
                        </a:schemeClr>
                      </a:solidFill>
                      <a:prstDash val="sysDot"/>
                      <a:round/>
                      <a:headEnd type="none" w="med" len="med"/>
                      <a:tailEnd type="none" w="med" len="med"/>
                    </a:lnR>
                    <a:lnT w="3175" cap="flat" cmpd="sng" algn="ctr">
                      <a:solidFill>
                        <a:schemeClr val="tx1">
                          <a:lumMod val="50000"/>
                          <a:lumOff val="50000"/>
                        </a:schemeClr>
                      </a:solidFill>
                      <a:prstDash val="sysDot"/>
                      <a:round/>
                      <a:headEnd type="none" w="med" len="med"/>
                      <a:tailEnd type="none" w="med" len="med"/>
                    </a:lnT>
                    <a:lnB w="3175" cap="flat" cmpd="sng" algn="ctr">
                      <a:solidFill>
                        <a:schemeClr val="tx1">
                          <a:lumMod val="50000"/>
                          <a:lumOff val="50000"/>
                        </a:schemeClr>
                      </a:solidFill>
                      <a:prstDash val="sysDot"/>
                      <a:round/>
                      <a:headEnd type="none" w="med" len="med"/>
                      <a:tailEnd type="none" w="med" len="med"/>
                    </a:lnB>
                    <a:noFill/>
                  </a:tcPr>
                </a:tc>
                <a:tc>
                  <a:txBody>
                    <a:bodyPr/>
                    <a:lstStyle/>
                    <a:p>
                      <a:pPr algn="ctr"/>
                      <a:endParaRPr lang="zh-CN" altLang="en-US" sz="1400" b="0" i="0" dirty="0">
                        <a:solidFill>
                          <a:schemeClr val="tx1">
                            <a:lumMod val="85000"/>
                            <a:lumOff val="15000"/>
                          </a:schemeClr>
                        </a:solidFill>
                        <a:latin typeface="微软雅黑" panose="020B0503020204020204" charset="-122"/>
                        <a:ea typeface="微软雅黑" panose="020B0503020204020204" charset="-122"/>
                      </a:endParaRPr>
                    </a:p>
                  </a:txBody>
                  <a:tcPr anchor="ctr">
                    <a:lnL w="3175" cap="flat" cmpd="sng" algn="ctr">
                      <a:solidFill>
                        <a:schemeClr val="tx1">
                          <a:lumMod val="50000"/>
                          <a:lumOff val="50000"/>
                        </a:schemeClr>
                      </a:solidFill>
                      <a:prstDash val="sysDot"/>
                      <a:round/>
                      <a:headEnd type="none" w="med" len="med"/>
                      <a:tailEnd type="none" w="med" len="med"/>
                    </a:lnL>
                    <a:lnR w="3175" cap="flat" cmpd="sng" algn="ctr">
                      <a:solidFill>
                        <a:schemeClr val="tx1">
                          <a:lumMod val="50000"/>
                          <a:lumOff val="50000"/>
                        </a:schemeClr>
                      </a:solidFill>
                      <a:prstDash val="sysDot"/>
                      <a:round/>
                      <a:headEnd type="none" w="med" len="med"/>
                      <a:tailEnd type="none" w="med" len="med"/>
                    </a:lnR>
                    <a:lnT w="3175" cap="flat" cmpd="sng" algn="ctr">
                      <a:solidFill>
                        <a:schemeClr val="tx1">
                          <a:lumMod val="50000"/>
                          <a:lumOff val="50000"/>
                        </a:schemeClr>
                      </a:solidFill>
                      <a:prstDash val="sysDot"/>
                      <a:round/>
                      <a:headEnd type="none" w="med" len="med"/>
                      <a:tailEnd type="none" w="med" len="med"/>
                    </a:lnT>
                    <a:lnB w="3175" cap="flat" cmpd="sng" algn="ctr">
                      <a:solidFill>
                        <a:schemeClr val="tx1">
                          <a:lumMod val="50000"/>
                          <a:lumOff val="50000"/>
                        </a:schemeClr>
                      </a:solidFill>
                      <a:prstDash val="sysDot"/>
                      <a:round/>
                      <a:headEnd type="none" w="med" len="med"/>
                      <a:tailEnd type="none" w="med" len="med"/>
                    </a:lnB>
                    <a:noFill/>
                  </a:tcPr>
                </a:tc>
              </a:tr>
              <a:tr h="631495">
                <a:tc>
                  <a:txBody>
                    <a:bodyPr/>
                    <a:lstStyle/>
                    <a:p>
                      <a:pPr algn="ctr"/>
                      <a:r>
                        <a:rPr lang="en-US" altLang="zh-CN" sz="1400" b="0" i="0" dirty="0">
                          <a:solidFill>
                            <a:schemeClr val="tx1">
                              <a:lumMod val="85000"/>
                              <a:lumOff val="15000"/>
                            </a:schemeClr>
                          </a:solidFill>
                          <a:latin typeface="微软雅黑" panose="020B0503020204020204" charset="-122"/>
                          <a:ea typeface="微软雅黑" panose="020B0503020204020204" charset="-122"/>
                        </a:rPr>
                        <a:t>4</a:t>
                      </a:r>
                      <a:endParaRPr lang="zh-CN" altLang="en-US" sz="1400" b="0" i="0" dirty="0">
                        <a:solidFill>
                          <a:schemeClr val="tx1">
                            <a:lumMod val="85000"/>
                            <a:lumOff val="15000"/>
                          </a:schemeClr>
                        </a:solidFill>
                        <a:latin typeface="微软雅黑" panose="020B0503020204020204" charset="-122"/>
                        <a:ea typeface="微软雅黑" panose="020B0503020204020204" charset="-122"/>
                      </a:endParaRPr>
                    </a:p>
                  </a:txBody>
                  <a:tcPr anchor="ctr">
                    <a:lnL w="3175" cap="flat" cmpd="sng" algn="ctr">
                      <a:solidFill>
                        <a:schemeClr val="tx1">
                          <a:lumMod val="50000"/>
                          <a:lumOff val="50000"/>
                        </a:schemeClr>
                      </a:solidFill>
                      <a:prstDash val="sysDot"/>
                      <a:round/>
                      <a:headEnd type="none" w="med" len="med"/>
                      <a:tailEnd type="none" w="med" len="med"/>
                    </a:lnL>
                    <a:lnR w="3175" cap="flat" cmpd="sng" algn="ctr">
                      <a:solidFill>
                        <a:schemeClr val="tx1">
                          <a:lumMod val="50000"/>
                          <a:lumOff val="50000"/>
                        </a:schemeClr>
                      </a:solidFill>
                      <a:prstDash val="sysDot"/>
                      <a:round/>
                      <a:headEnd type="none" w="med" len="med"/>
                      <a:tailEnd type="none" w="med" len="med"/>
                    </a:lnR>
                    <a:lnT w="3175" cap="flat" cmpd="sng" algn="ctr">
                      <a:solidFill>
                        <a:schemeClr val="tx1">
                          <a:lumMod val="50000"/>
                          <a:lumOff val="50000"/>
                        </a:schemeClr>
                      </a:solidFill>
                      <a:prstDash val="sysDot"/>
                      <a:round/>
                      <a:headEnd type="none" w="med" len="med"/>
                      <a:tailEnd type="none" w="med" len="med"/>
                    </a:lnT>
                    <a:lnB w="3175" cap="flat" cmpd="sng" algn="ctr">
                      <a:solidFill>
                        <a:schemeClr val="tx1">
                          <a:lumMod val="50000"/>
                          <a:lumOff val="50000"/>
                        </a:schemeClr>
                      </a:solidFill>
                      <a:prstDash val="sysDot"/>
                      <a:round/>
                      <a:headEnd type="none" w="med" len="med"/>
                      <a:tailEnd type="none" w="med" len="med"/>
                    </a:lnB>
                    <a:noFill/>
                  </a:tcPr>
                </a:tc>
                <a:tc>
                  <a:txBody>
                    <a:bodyPr/>
                    <a:lstStyle/>
                    <a:p>
                      <a:pPr algn="ctr"/>
                      <a:r>
                        <a:rPr lang="en-US" altLang="zh-CN" sz="1400" b="0" i="0" dirty="0">
                          <a:solidFill>
                            <a:schemeClr val="tx1">
                              <a:lumMod val="85000"/>
                              <a:lumOff val="15000"/>
                            </a:schemeClr>
                          </a:solidFill>
                          <a:latin typeface="微软雅黑" panose="020B0503020204020204" charset="-122"/>
                          <a:ea typeface="微软雅黑" panose="020B0503020204020204" charset="-122"/>
                        </a:rPr>
                        <a:t>CT28</a:t>
                      </a:r>
                      <a:endParaRPr lang="zh-CN" altLang="en-US" sz="1400" b="0" i="0" dirty="0">
                        <a:solidFill>
                          <a:schemeClr val="tx1">
                            <a:lumMod val="85000"/>
                            <a:lumOff val="15000"/>
                          </a:schemeClr>
                        </a:solidFill>
                        <a:latin typeface="微软雅黑" panose="020B0503020204020204" charset="-122"/>
                        <a:ea typeface="微软雅黑" panose="020B0503020204020204" charset="-122"/>
                      </a:endParaRPr>
                    </a:p>
                  </a:txBody>
                  <a:tcPr anchor="ctr">
                    <a:lnL w="3175" cap="flat" cmpd="sng" algn="ctr">
                      <a:solidFill>
                        <a:schemeClr val="tx1">
                          <a:lumMod val="50000"/>
                          <a:lumOff val="50000"/>
                        </a:schemeClr>
                      </a:solidFill>
                      <a:prstDash val="sysDot"/>
                      <a:round/>
                      <a:headEnd type="none" w="med" len="med"/>
                      <a:tailEnd type="none" w="med" len="med"/>
                    </a:lnL>
                    <a:lnR w="3175" cap="flat" cmpd="sng" algn="ctr">
                      <a:solidFill>
                        <a:schemeClr val="tx1">
                          <a:lumMod val="50000"/>
                          <a:lumOff val="50000"/>
                        </a:schemeClr>
                      </a:solidFill>
                      <a:prstDash val="sysDot"/>
                      <a:round/>
                      <a:headEnd type="none" w="med" len="med"/>
                      <a:tailEnd type="none" w="med" len="med"/>
                    </a:lnR>
                    <a:lnT w="3175" cap="flat" cmpd="sng" algn="ctr">
                      <a:solidFill>
                        <a:schemeClr val="tx1">
                          <a:lumMod val="50000"/>
                          <a:lumOff val="50000"/>
                        </a:schemeClr>
                      </a:solidFill>
                      <a:prstDash val="sysDot"/>
                      <a:round/>
                      <a:headEnd type="none" w="med" len="med"/>
                      <a:tailEnd type="none" w="med" len="med"/>
                    </a:lnT>
                    <a:lnB w="3175" cap="flat" cmpd="sng" algn="ctr">
                      <a:solidFill>
                        <a:schemeClr val="tx1">
                          <a:lumMod val="50000"/>
                          <a:lumOff val="50000"/>
                        </a:schemeClr>
                      </a:solidFill>
                      <a:prstDash val="sysDot"/>
                      <a:round/>
                      <a:headEnd type="none" w="med" len="med"/>
                      <a:tailEnd type="none" w="med" len="med"/>
                    </a:lnB>
                    <a:noFill/>
                  </a:tcPr>
                </a:tc>
                <a:tc>
                  <a:txBody>
                    <a:bodyPr/>
                    <a:lstStyle/>
                    <a:p>
                      <a:pPr algn="ctr"/>
                      <a:r>
                        <a:rPr lang="en-US" altLang="zh-CN" sz="1400" b="1" i="0" dirty="0">
                          <a:solidFill>
                            <a:schemeClr val="tx1">
                              <a:lumMod val="85000"/>
                              <a:lumOff val="15000"/>
                            </a:schemeClr>
                          </a:solidFill>
                          <a:latin typeface="微软雅黑" panose="020B0503020204020204" charset="-122"/>
                          <a:ea typeface="微软雅黑" panose="020B0503020204020204" charset="-122"/>
                        </a:rPr>
                        <a:t>JUPITER-08</a:t>
                      </a:r>
                      <a:r>
                        <a:rPr lang="zh-CN" altLang="en-US" sz="1400" b="1" i="0" dirty="0">
                          <a:solidFill>
                            <a:schemeClr val="tx1">
                              <a:lumMod val="85000"/>
                              <a:lumOff val="15000"/>
                            </a:schemeClr>
                          </a:solidFill>
                          <a:latin typeface="微软雅黑" panose="020B0503020204020204" charset="-122"/>
                          <a:ea typeface="微软雅黑" panose="020B0503020204020204" charset="-122"/>
                        </a:rPr>
                        <a:t>研究</a:t>
                      </a:r>
                      <a:endParaRPr lang="zh-CN" altLang="en-US" sz="1400" b="1" i="0" dirty="0">
                        <a:solidFill>
                          <a:schemeClr val="tx1">
                            <a:lumMod val="85000"/>
                            <a:lumOff val="15000"/>
                          </a:schemeClr>
                        </a:solidFill>
                        <a:latin typeface="微软雅黑" panose="020B0503020204020204" charset="-122"/>
                        <a:ea typeface="微软雅黑" panose="020B0503020204020204" charset="-122"/>
                      </a:endParaRPr>
                    </a:p>
                  </a:txBody>
                  <a:tcPr anchor="ctr">
                    <a:lnL w="3175" cap="flat" cmpd="sng" algn="ctr">
                      <a:solidFill>
                        <a:schemeClr val="tx1">
                          <a:lumMod val="50000"/>
                          <a:lumOff val="50000"/>
                        </a:schemeClr>
                      </a:solidFill>
                      <a:prstDash val="sysDot"/>
                      <a:round/>
                      <a:headEnd type="none" w="med" len="med"/>
                      <a:tailEnd type="none" w="med" len="med"/>
                    </a:lnL>
                    <a:lnR w="3175" cap="flat" cmpd="sng" algn="ctr">
                      <a:solidFill>
                        <a:schemeClr val="tx1">
                          <a:lumMod val="50000"/>
                          <a:lumOff val="50000"/>
                        </a:schemeClr>
                      </a:solidFill>
                      <a:prstDash val="sysDot"/>
                      <a:round/>
                      <a:headEnd type="none" w="med" len="med"/>
                      <a:tailEnd type="none" w="med" len="med"/>
                    </a:lnR>
                    <a:lnT w="3175" cap="flat" cmpd="sng" algn="ctr">
                      <a:solidFill>
                        <a:schemeClr val="tx1">
                          <a:lumMod val="50000"/>
                          <a:lumOff val="50000"/>
                        </a:schemeClr>
                      </a:solidFill>
                      <a:prstDash val="sysDot"/>
                      <a:round/>
                      <a:headEnd type="none" w="med" len="med"/>
                      <a:tailEnd type="none" w="med" len="med"/>
                    </a:lnT>
                    <a:lnB w="3175" cap="flat" cmpd="sng" algn="ctr">
                      <a:solidFill>
                        <a:schemeClr val="tx1">
                          <a:lumMod val="50000"/>
                          <a:lumOff val="50000"/>
                        </a:schemeClr>
                      </a:solidFill>
                      <a:prstDash val="sysDot"/>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400" b="0" i="0" dirty="0">
                          <a:solidFill>
                            <a:schemeClr val="tx1">
                              <a:lumMod val="85000"/>
                              <a:lumOff val="15000"/>
                            </a:schemeClr>
                          </a:solidFill>
                          <a:latin typeface="微软雅黑" panose="020B0503020204020204" charset="-122"/>
                          <a:ea typeface="微软雅黑" panose="020B0503020204020204" charset="-122"/>
                        </a:rPr>
                        <a:t>III</a:t>
                      </a:r>
                      <a:r>
                        <a:rPr lang="zh-CN" altLang="en-US" sz="1400" b="0" i="0" dirty="0">
                          <a:solidFill>
                            <a:schemeClr val="tx1">
                              <a:lumMod val="85000"/>
                              <a:lumOff val="15000"/>
                            </a:schemeClr>
                          </a:solidFill>
                          <a:latin typeface="微软雅黑" panose="020B0503020204020204" charset="-122"/>
                          <a:ea typeface="微软雅黑" panose="020B0503020204020204" charset="-122"/>
                        </a:rPr>
                        <a:t>期注册</a:t>
                      </a:r>
                      <a:endParaRPr lang="zh-CN" altLang="en-US" sz="1400" b="0" i="0" dirty="0">
                        <a:solidFill>
                          <a:schemeClr val="tx1">
                            <a:lumMod val="85000"/>
                            <a:lumOff val="15000"/>
                          </a:schemeClr>
                        </a:solidFill>
                        <a:latin typeface="微软雅黑" panose="020B0503020204020204" charset="-122"/>
                        <a:ea typeface="微软雅黑" panose="020B0503020204020204" charset="-122"/>
                      </a:endParaRPr>
                    </a:p>
                  </a:txBody>
                  <a:tcPr anchor="ctr">
                    <a:lnL w="3175" cap="flat" cmpd="sng" algn="ctr">
                      <a:solidFill>
                        <a:schemeClr val="tx1">
                          <a:lumMod val="50000"/>
                          <a:lumOff val="50000"/>
                        </a:schemeClr>
                      </a:solidFill>
                      <a:prstDash val="sysDot"/>
                      <a:round/>
                      <a:headEnd type="none" w="med" len="med"/>
                      <a:tailEnd type="none" w="med" len="med"/>
                    </a:lnL>
                    <a:lnR w="3175" cap="flat" cmpd="sng" algn="ctr">
                      <a:solidFill>
                        <a:schemeClr val="tx1">
                          <a:lumMod val="50000"/>
                          <a:lumOff val="50000"/>
                        </a:schemeClr>
                      </a:solidFill>
                      <a:prstDash val="sysDot"/>
                      <a:round/>
                      <a:headEnd type="none" w="med" len="med"/>
                      <a:tailEnd type="none" w="med" len="med"/>
                    </a:lnR>
                    <a:lnT w="3175" cap="flat" cmpd="sng" algn="ctr">
                      <a:solidFill>
                        <a:schemeClr val="tx1">
                          <a:lumMod val="50000"/>
                          <a:lumOff val="50000"/>
                        </a:schemeClr>
                      </a:solidFill>
                      <a:prstDash val="sysDot"/>
                      <a:round/>
                      <a:headEnd type="none" w="med" len="med"/>
                      <a:tailEnd type="none" w="med" len="med"/>
                    </a:lnT>
                    <a:lnB w="3175" cap="flat" cmpd="sng" algn="ctr">
                      <a:solidFill>
                        <a:schemeClr val="tx1">
                          <a:lumMod val="50000"/>
                          <a:lumOff val="50000"/>
                        </a:schemeClr>
                      </a:solidFill>
                      <a:prstDash val="sysDot"/>
                      <a:round/>
                      <a:headEnd type="none" w="med" len="med"/>
                      <a:tailEnd type="none" w="med" len="med"/>
                    </a:lnB>
                    <a:noFill/>
                  </a:tcPr>
                </a:tc>
                <a:tc>
                  <a:txBody>
                    <a:bodyPr/>
                    <a:lstStyle/>
                    <a:p>
                      <a:pPr algn="ctr"/>
                      <a:r>
                        <a:rPr lang="zh-CN" altLang="en-US" sz="1400" b="0" i="0" dirty="0">
                          <a:solidFill>
                            <a:schemeClr val="tx1">
                              <a:lumMod val="85000"/>
                              <a:lumOff val="15000"/>
                            </a:schemeClr>
                          </a:solidFill>
                          <a:latin typeface="微软雅黑" panose="020B0503020204020204" charset="-122"/>
                          <a:ea typeface="微软雅黑" panose="020B0503020204020204" charset="-122"/>
                        </a:rPr>
                        <a:t>广泛期</a:t>
                      </a:r>
                      <a:r>
                        <a:rPr lang="en-US" altLang="zh-CN" sz="1400" b="0" i="0" dirty="0">
                          <a:solidFill>
                            <a:schemeClr val="tx1">
                              <a:lumMod val="85000"/>
                              <a:lumOff val="15000"/>
                            </a:schemeClr>
                          </a:solidFill>
                          <a:latin typeface="微软雅黑" panose="020B0503020204020204" charset="-122"/>
                          <a:ea typeface="微软雅黑" panose="020B0503020204020204" charset="-122"/>
                        </a:rPr>
                        <a:t>SCLC</a:t>
                      </a:r>
                      <a:endParaRPr lang="en-US" altLang="zh-CN" sz="1400" b="0" i="0" dirty="0">
                        <a:solidFill>
                          <a:schemeClr val="tx1">
                            <a:lumMod val="85000"/>
                            <a:lumOff val="15000"/>
                          </a:schemeClr>
                        </a:solidFill>
                        <a:latin typeface="微软雅黑" panose="020B0503020204020204" charset="-122"/>
                        <a:ea typeface="微软雅黑" panose="020B0503020204020204" charset="-122"/>
                      </a:endParaRPr>
                    </a:p>
                    <a:p>
                      <a:pPr marL="0" algn="ctr" defTabSz="914400" rtl="0" eaLnBrk="1" latinLnBrk="0" hangingPunct="1"/>
                      <a:r>
                        <a:rPr lang="zh-CN" altLang="en-US" sz="1050" b="0" i="0" kern="1200" dirty="0">
                          <a:solidFill>
                            <a:schemeClr val="tx1">
                              <a:lumMod val="85000"/>
                              <a:lumOff val="15000"/>
                            </a:schemeClr>
                          </a:solidFill>
                          <a:latin typeface="微软雅黑" panose="020B0503020204020204" charset="-122"/>
                          <a:ea typeface="微软雅黑" panose="020B0503020204020204" charset="-122"/>
                          <a:cs typeface="+mn-cs"/>
                        </a:rPr>
                        <a:t>（</a:t>
                      </a:r>
                      <a:r>
                        <a:rPr lang="en-US" altLang="zh-CN" sz="1050" b="0" i="0" kern="1200" dirty="0">
                          <a:solidFill>
                            <a:schemeClr val="tx1">
                              <a:lumMod val="85000"/>
                              <a:lumOff val="15000"/>
                            </a:schemeClr>
                          </a:solidFill>
                          <a:latin typeface="微软雅黑" panose="020B0503020204020204" charset="-122"/>
                          <a:ea typeface="微软雅黑" panose="020B0503020204020204" charset="-122"/>
                          <a:cs typeface="+mn-cs"/>
                        </a:rPr>
                        <a:t>1L</a:t>
                      </a:r>
                      <a:r>
                        <a:rPr lang="zh-CN" altLang="en-US" sz="1050" b="0" i="0" kern="1200" dirty="0">
                          <a:solidFill>
                            <a:schemeClr val="tx1">
                              <a:lumMod val="85000"/>
                              <a:lumOff val="15000"/>
                            </a:schemeClr>
                          </a:solidFill>
                          <a:latin typeface="微软雅黑" panose="020B0503020204020204" charset="-122"/>
                          <a:ea typeface="微软雅黑" panose="020B0503020204020204" charset="-122"/>
                          <a:cs typeface="+mn-cs"/>
                        </a:rPr>
                        <a:t>）</a:t>
                      </a:r>
                      <a:endParaRPr lang="zh-CN" altLang="en-US" sz="1050" b="0" i="0" kern="1200" dirty="0">
                        <a:solidFill>
                          <a:schemeClr val="tx1">
                            <a:lumMod val="85000"/>
                            <a:lumOff val="15000"/>
                          </a:schemeClr>
                        </a:solidFill>
                        <a:latin typeface="微软雅黑" panose="020B0503020204020204" charset="-122"/>
                        <a:ea typeface="微软雅黑" panose="020B0503020204020204" charset="-122"/>
                        <a:cs typeface="+mn-cs"/>
                      </a:endParaRPr>
                    </a:p>
                  </a:txBody>
                  <a:tcPr anchor="ctr">
                    <a:lnL w="3175" cap="flat" cmpd="sng" algn="ctr">
                      <a:solidFill>
                        <a:schemeClr val="tx1">
                          <a:lumMod val="50000"/>
                          <a:lumOff val="50000"/>
                        </a:schemeClr>
                      </a:solidFill>
                      <a:prstDash val="sysDot"/>
                      <a:round/>
                      <a:headEnd type="none" w="med" len="med"/>
                      <a:tailEnd type="none" w="med" len="med"/>
                    </a:lnL>
                    <a:lnR w="3175" cap="flat" cmpd="sng" algn="ctr">
                      <a:solidFill>
                        <a:schemeClr val="tx1">
                          <a:lumMod val="50000"/>
                          <a:lumOff val="50000"/>
                        </a:schemeClr>
                      </a:solidFill>
                      <a:prstDash val="sysDot"/>
                      <a:round/>
                      <a:headEnd type="none" w="med" len="med"/>
                      <a:tailEnd type="none" w="med" len="med"/>
                    </a:lnR>
                    <a:lnT w="3175" cap="flat" cmpd="sng" algn="ctr">
                      <a:solidFill>
                        <a:schemeClr val="tx1">
                          <a:lumMod val="50000"/>
                          <a:lumOff val="50000"/>
                        </a:schemeClr>
                      </a:solidFill>
                      <a:prstDash val="sysDot"/>
                      <a:round/>
                      <a:headEnd type="none" w="med" len="med"/>
                      <a:tailEnd type="none" w="med" len="med"/>
                    </a:lnT>
                    <a:lnB w="3175" cap="flat" cmpd="sng" algn="ctr">
                      <a:solidFill>
                        <a:schemeClr val="tx1">
                          <a:lumMod val="50000"/>
                          <a:lumOff val="50000"/>
                        </a:schemeClr>
                      </a:solidFill>
                      <a:prstDash val="sysDot"/>
                      <a:round/>
                      <a:headEnd type="none" w="med" len="med"/>
                      <a:tailEnd type="none" w="med" len="med"/>
                    </a:lnB>
                    <a:noFill/>
                  </a:tcPr>
                </a:tc>
                <a:tc>
                  <a:txBody>
                    <a:bodyPr/>
                    <a:lstStyle/>
                    <a:p>
                      <a:pPr algn="ctr"/>
                      <a:r>
                        <a:rPr lang="zh-CN" altLang="en-US" sz="1400" b="0" i="0" dirty="0">
                          <a:solidFill>
                            <a:schemeClr val="tx1">
                              <a:lumMod val="85000"/>
                              <a:lumOff val="15000"/>
                            </a:schemeClr>
                          </a:solidFill>
                          <a:latin typeface="微软雅黑" panose="020B0503020204020204" charset="-122"/>
                          <a:ea typeface="微软雅黑" panose="020B0503020204020204" charset="-122"/>
                        </a:rPr>
                        <a:t>程   颖 教授</a:t>
                      </a:r>
                      <a:endParaRPr lang="zh-CN" altLang="en-US" sz="1400" b="0" i="0" dirty="0">
                        <a:solidFill>
                          <a:schemeClr val="tx1">
                            <a:lumMod val="85000"/>
                            <a:lumOff val="15000"/>
                          </a:schemeClr>
                        </a:solidFill>
                        <a:latin typeface="微软雅黑" panose="020B0503020204020204" charset="-122"/>
                        <a:ea typeface="微软雅黑" panose="020B0503020204020204" charset="-122"/>
                      </a:endParaRPr>
                    </a:p>
                  </a:txBody>
                  <a:tcPr anchor="ctr">
                    <a:lnL w="3175" cap="flat" cmpd="sng" algn="ctr">
                      <a:solidFill>
                        <a:schemeClr val="tx1">
                          <a:lumMod val="50000"/>
                          <a:lumOff val="50000"/>
                        </a:schemeClr>
                      </a:solidFill>
                      <a:prstDash val="sysDot"/>
                      <a:round/>
                      <a:headEnd type="none" w="med" len="med"/>
                      <a:tailEnd type="none" w="med" len="med"/>
                    </a:lnL>
                    <a:lnR w="3175" cap="flat" cmpd="sng" algn="ctr">
                      <a:solidFill>
                        <a:schemeClr val="tx1">
                          <a:lumMod val="50000"/>
                          <a:lumOff val="50000"/>
                        </a:schemeClr>
                      </a:solidFill>
                      <a:prstDash val="sysDot"/>
                      <a:round/>
                      <a:headEnd type="none" w="med" len="med"/>
                      <a:tailEnd type="none" w="med" len="med"/>
                    </a:lnR>
                    <a:lnT w="3175" cap="flat" cmpd="sng" algn="ctr">
                      <a:solidFill>
                        <a:schemeClr val="tx1">
                          <a:lumMod val="50000"/>
                          <a:lumOff val="50000"/>
                        </a:schemeClr>
                      </a:solidFill>
                      <a:prstDash val="sysDot"/>
                      <a:round/>
                      <a:headEnd type="none" w="med" len="med"/>
                      <a:tailEnd type="none" w="med" len="med"/>
                    </a:lnT>
                    <a:lnB w="3175" cap="flat" cmpd="sng" algn="ctr">
                      <a:solidFill>
                        <a:schemeClr val="tx1">
                          <a:lumMod val="50000"/>
                          <a:lumOff val="50000"/>
                        </a:schemeClr>
                      </a:solidFill>
                      <a:prstDash val="sysDot"/>
                      <a:round/>
                      <a:headEnd type="none" w="med" len="med"/>
                      <a:tailEnd type="none" w="med" len="med"/>
                    </a:lnB>
                    <a:noFill/>
                  </a:tcPr>
                </a:tc>
                <a:tc>
                  <a:txBody>
                    <a:bodyPr/>
                    <a:lstStyle/>
                    <a:p>
                      <a:pPr algn="ctr"/>
                      <a:r>
                        <a:rPr lang="zh-CN" altLang="en-US" sz="1400" b="0" i="0" dirty="0">
                          <a:solidFill>
                            <a:schemeClr val="tx1">
                              <a:lumMod val="85000"/>
                              <a:lumOff val="15000"/>
                            </a:schemeClr>
                          </a:solidFill>
                          <a:latin typeface="微软雅黑" panose="020B0503020204020204" charset="-122"/>
                          <a:ea typeface="微软雅黑" panose="020B0503020204020204" charset="-122"/>
                        </a:rPr>
                        <a:t>进行中</a:t>
                      </a:r>
                      <a:endParaRPr lang="zh-CN" altLang="en-US" sz="1400" b="0" i="0" dirty="0">
                        <a:solidFill>
                          <a:schemeClr val="tx1">
                            <a:lumMod val="85000"/>
                            <a:lumOff val="15000"/>
                          </a:schemeClr>
                        </a:solidFill>
                        <a:latin typeface="微软雅黑" panose="020B0503020204020204" charset="-122"/>
                        <a:ea typeface="微软雅黑" panose="020B0503020204020204" charset="-122"/>
                      </a:endParaRPr>
                    </a:p>
                  </a:txBody>
                  <a:tcPr anchor="ctr">
                    <a:lnL w="3175" cap="flat" cmpd="sng" algn="ctr">
                      <a:solidFill>
                        <a:schemeClr val="tx1">
                          <a:lumMod val="50000"/>
                          <a:lumOff val="50000"/>
                        </a:schemeClr>
                      </a:solidFill>
                      <a:prstDash val="sysDot"/>
                      <a:round/>
                      <a:headEnd type="none" w="med" len="med"/>
                      <a:tailEnd type="none" w="med" len="med"/>
                    </a:lnL>
                    <a:lnR w="3175" cap="flat" cmpd="sng" algn="ctr">
                      <a:solidFill>
                        <a:schemeClr val="tx1">
                          <a:lumMod val="50000"/>
                          <a:lumOff val="50000"/>
                        </a:schemeClr>
                      </a:solidFill>
                      <a:prstDash val="sysDot"/>
                      <a:round/>
                      <a:headEnd type="none" w="med" len="med"/>
                      <a:tailEnd type="none" w="med" len="med"/>
                    </a:lnR>
                    <a:lnT w="3175" cap="flat" cmpd="sng" algn="ctr">
                      <a:solidFill>
                        <a:schemeClr val="tx1">
                          <a:lumMod val="50000"/>
                          <a:lumOff val="50000"/>
                        </a:schemeClr>
                      </a:solidFill>
                      <a:prstDash val="sysDot"/>
                      <a:round/>
                      <a:headEnd type="none" w="med" len="med"/>
                      <a:tailEnd type="none" w="med" len="med"/>
                    </a:lnT>
                    <a:lnB w="3175" cap="flat" cmpd="sng" algn="ctr">
                      <a:solidFill>
                        <a:schemeClr val="tx1">
                          <a:lumMod val="50000"/>
                          <a:lumOff val="50000"/>
                        </a:schemeClr>
                      </a:solidFill>
                      <a:prstDash val="sysDot"/>
                      <a:round/>
                      <a:headEnd type="none" w="med" len="med"/>
                      <a:tailEnd type="none" w="med" len="med"/>
                    </a:lnB>
                    <a:noFill/>
                  </a:tcPr>
                </a:tc>
                <a:tc>
                  <a:txBody>
                    <a:bodyPr/>
                    <a:lstStyle/>
                    <a:p>
                      <a:pPr algn="ctr"/>
                      <a:endParaRPr lang="zh-CN" altLang="en-US" sz="1400" b="0" i="0" dirty="0">
                        <a:solidFill>
                          <a:schemeClr val="tx1">
                            <a:lumMod val="85000"/>
                            <a:lumOff val="15000"/>
                          </a:schemeClr>
                        </a:solidFill>
                        <a:latin typeface="微软雅黑" panose="020B0503020204020204" charset="-122"/>
                        <a:ea typeface="微软雅黑" panose="020B0503020204020204" charset="-122"/>
                      </a:endParaRPr>
                    </a:p>
                  </a:txBody>
                  <a:tcPr anchor="ctr">
                    <a:lnL w="3175" cap="flat" cmpd="sng" algn="ctr">
                      <a:solidFill>
                        <a:schemeClr val="tx1">
                          <a:lumMod val="50000"/>
                          <a:lumOff val="50000"/>
                        </a:schemeClr>
                      </a:solidFill>
                      <a:prstDash val="sysDot"/>
                      <a:round/>
                      <a:headEnd type="none" w="med" len="med"/>
                      <a:tailEnd type="none" w="med" len="med"/>
                    </a:lnL>
                    <a:lnR w="3175" cap="flat" cmpd="sng" algn="ctr">
                      <a:solidFill>
                        <a:schemeClr val="tx1">
                          <a:lumMod val="50000"/>
                          <a:lumOff val="50000"/>
                        </a:schemeClr>
                      </a:solidFill>
                      <a:prstDash val="sysDot"/>
                      <a:round/>
                      <a:headEnd type="none" w="med" len="med"/>
                      <a:tailEnd type="none" w="med" len="med"/>
                    </a:lnR>
                    <a:lnT w="3175" cap="flat" cmpd="sng" algn="ctr">
                      <a:solidFill>
                        <a:schemeClr val="tx1">
                          <a:lumMod val="50000"/>
                          <a:lumOff val="50000"/>
                        </a:schemeClr>
                      </a:solidFill>
                      <a:prstDash val="sysDot"/>
                      <a:round/>
                      <a:headEnd type="none" w="med" len="med"/>
                      <a:tailEnd type="none" w="med" len="med"/>
                    </a:lnT>
                    <a:lnB w="3175" cap="flat" cmpd="sng" algn="ctr">
                      <a:solidFill>
                        <a:schemeClr val="tx1">
                          <a:lumMod val="50000"/>
                          <a:lumOff val="50000"/>
                        </a:schemeClr>
                      </a:solidFill>
                      <a:prstDash val="sysDot"/>
                      <a:round/>
                      <a:headEnd type="none" w="med" len="med"/>
                      <a:tailEnd type="none" w="med" len="med"/>
                    </a:lnB>
                    <a:noFill/>
                  </a:tcPr>
                </a:tc>
              </a:tr>
            </a:tbl>
          </a:graphicData>
        </a:graphic>
      </p:graphicFrame>
      <p:sp>
        <p:nvSpPr>
          <p:cNvPr id="8" name="文本框 7"/>
          <p:cNvSpPr txBox="1"/>
          <p:nvPr/>
        </p:nvSpPr>
        <p:spPr>
          <a:xfrm>
            <a:off x="581843" y="5384994"/>
            <a:ext cx="11115895" cy="515526"/>
          </a:xfrm>
          <a:prstGeom prst="rect">
            <a:avLst/>
          </a:prstGeom>
          <a:noFill/>
        </p:spPr>
        <p:txBody>
          <a:bodyPr wrap="square">
            <a:spAutoFit/>
          </a:bodyPr>
          <a:lstStyle/>
          <a:p>
            <a:pPr algn="ctr">
              <a:lnSpc>
                <a:spcPct val="150000"/>
              </a:lnSpc>
              <a:spcBef>
                <a:spcPts val="555"/>
              </a:spcBef>
            </a:pPr>
            <a:r>
              <a:rPr lang="en-US" altLang="zh-CN" sz="2000" b="1" dirty="0">
                <a:solidFill>
                  <a:schemeClr val="tx1">
                    <a:lumMod val="75000"/>
                    <a:lumOff val="25000"/>
                  </a:schemeClr>
                </a:solidFill>
                <a:latin typeface="Yuanti SC" panose="02010600040101010101" pitchFamily="2" charset="-122"/>
                <a:ea typeface="Yuanti SC" panose="02010600040101010101" pitchFamily="2" charset="-122"/>
              </a:rPr>
              <a:t>2022</a:t>
            </a:r>
            <a:r>
              <a:rPr lang="zh-CN" altLang="en-US" sz="2000" b="1" dirty="0">
                <a:solidFill>
                  <a:schemeClr val="tx1">
                    <a:lumMod val="75000"/>
                    <a:lumOff val="25000"/>
                  </a:schemeClr>
                </a:solidFill>
                <a:latin typeface="Yuanti SC" panose="02010600040101010101" pitchFamily="2" charset="-122"/>
                <a:ea typeface="Yuanti SC" panose="02010600040101010101" pitchFamily="2" charset="-122"/>
              </a:rPr>
              <a:t>年拓益的四大研究将陆续揭开面纱，敬请期待！</a:t>
            </a:r>
            <a:endParaRPr lang="zh-CN" altLang="en-US" sz="2000" b="1" dirty="0">
              <a:solidFill>
                <a:schemeClr val="tx1">
                  <a:lumMod val="75000"/>
                  <a:lumOff val="25000"/>
                </a:schemeClr>
              </a:solidFill>
              <a:latin typeface="Yuanti SC" panose="02010600040101010101" pitchFamily="2" charset="-122"/>
              <a:ea typeface="Yuanti SC" panose="02010600040101010101" pitchFamily="2"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cstate="print">
            <a:extLst>
              <a:ext uri="{28A0092B-C50C-407E-A947-70E740481C1C}">
                <a14:useLocalDpi xmlns:a14="http://schemas.microsoft.com/office/drawing/2010/main" val="0"/>
              </a:ext>
            </a:extLst>
          </a:blip>
          <a:srcRect r="12991"/>
          <a:stretch>
            <a:fillRect/>
          </a:stretch>
        </p:blipFill>
        <p:spPr>
          <a:xfrm>
            <a:off x="0" y="0"/>
            <a:ext cx="12192000" cy="6858000"/>
          </a:xfrm>
          <a:prstGeom prst="rect">
            <a:avLst/>
          </a:prstGeom>
        </p:spPr>
      </p:pic>
      <p:sp>
        <p:nvSpPr>
          <p:cNvPr id="3" name="内容占位符 2"/>
          <p:cNvSpPr txBox="1"/>
          <p:nvPr/>
        </p:nvSpPr>
        <p:spPr>
          <a:xfrm>
            <a:off x="735372" y="1334521"/>
            <a:ext cx="10721255" cy="4505743"/>
          </a:xfrm>
          <a:solidFill>
            <a:schemeClr val="bg1">
              <a:lumMod val="95000"/>
            </a:schemeClr>
          </a:solidFill>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2" indent="-285750">
              <a:lnSpc>
                <a:spcPct val="150000"/>
              </a:lnSpc>
              <a:buFont typeface="Wingdings" panose="05000000000000000000" pitchFamily="2" charset="2"/>
              <a:buChar char="u"/>
            </a:pPr>
            <a:r>
              <a:rPr lang="zh-CN" altLang="en-US" sz="1800" b="1" dirty="0">
                <a:solidFill>
                  <a:prstClr val="black"/>
                </a:solidFill>
                <a:latin typeface="微软雅黑" panose="020B0503020204020204" charset="-122"/>
                <a:ea typeface="微软雅黑" panose="020B0503020204020204" charset="-122"/>
              </a:rPr>
              <a:t>特瑞普利单抗具有独特作用机制</a:t>
            </a:r>
            <a:r>
              <a:rPr lang="en-US" altLang="zh-CN" sz="1800" b="1" dirty="0">
                <a:solidFill>
                  <a:prstClr val="black"/>
                </a:solidFill>
                <a:latin typeface="微软雅黑" panose="020B0503020204020204" charset="-122"/>
                <a:ea typeface="微软雅黑" panose="020B0503020204020204" charset="-122"/>
              </a:rPr>
              <a:t> </a:t>
            </a:r>
            <a:endParaRPr lang="en-US" altLang="zh-CN" sz="1800" b="1" dirty="0">
              <a:solidFill>
                <a:prstClr val="black"/>
              </a:solidFill>
              <a:latin typeface="微软雅黑" panose="020B0503020204020204" charset="-122"/>
              <a:ea typeface="微软雅黑" panose="020B0503020204020204" charset="-122"/>
            </a:endParaRPr>
          </a:p>
          <a:p>
            <a:pPr marL="0" lvl="2" indent="0">
              <a:lnSpc>
                <a:spcPct val="150000"/>
              </a:lnSpc>
              <a:buFont typeface="Arial" panose="020B0604020202020204" pitchFamily="34" charset="0"/>
              <a:buNone/>
            </a:pPr>
            <a:r>
              <a:rPr lang="en-US" altLang="zh-CN" sz="1800" dirty="0">
                <a:solidFill>
                  <a:prstClr val="black"/>
                </a:solidFill>
                <a:latin typeface="微软雅黑" panose="020B0503020204020204" charset="-122"/>
                <a:ea typeface="微软雅黑" panose="020B0503020204020204" charset="-122"/>
              </a:rPr>
              <a:t>    - </a:t>
            </a:r>
            <a:r>
              <a:rPr lang="zh-CN" altLang="en-US" sz="1800" dirty="0">
                <a:latin typeface="微软雅黑" panose="020B0503020204020204" charset="-122"/>
                <a:ea typeface="微软雅黑" panose="020B0503020204020204" charset="-122"/>
                <a:sym typeface="Arial" panose="020B0604020202020204" pitchFamily="34" charset="0"/>
              </a:rPr>
              <a:t>更高的亲和力，并</a:t>
            </a:r>
            <a:r>
              <a:rPr lang="zh-CN" altLang="en-US" sz="1800" dirty="0">
                <a:latin typeface="微软雅黑" panose="020B0503020204020204" charset="-122"/>
                <a:ea typeface="微软雅黑" panose="020B0503020204020204" charset="-122"/>
                <a:sym typeface="微软雅黑" panose="020B0503020204020204" charset="-122"/>
              </a:rPr>
              <a:t>强劲诱导</a:t>
            </a:r>
            <a:r>
              <a:rPr lang="en-US" altLang="zh-CN" sz="1800" dirty="0">
                <a:latin typeface="微软雅黑" panose="020B0503020204020204" charset="-122"/>
                <a:ea typeface="微软雅黑" panose="020B0503020204020204" charset="-122"/>
                <a:sym typeface="微软雅黑" panose="020B0503020204020204" charset="-122"/>
              </a:rPr>
              <a:t>PD-1</a:t>
            </a:r>
            <a:r>
              <a:rPr lang="zh-CN" altLang="en-US" sz="1800" dirty="0">
                <a:latin typeface="微软雅黑" panose="020B0503020204020204" charset="-122"/>
                <a:ea typeface="微软雅黑" panose="020B0503020204020204" charset="-122"/>
                <a:sym typeface="微软雅黑" panose="020B0503020204020204" charset="-122"/>
              </a:rPr>
              <a:t>受体内吞</a:t>
            </a:r>
            <a:r>
              <a:rPr lang="en-US" altLang="zh-CN" sz="1800" dirty="0">
                <a:solidFill>
                  <a:prstClr val="black"/>
                </a:solidFill>
                <a:latin typeface="微软雅黑" panose="020B0503020204020204" charset="-122"/>
                <a:ea typeface="微软雅黑" panose="020B0503020204020204" charset="-122"/>
                <a:sym typeface="Arial" panose="020B0604020202020204" pitchFamily="34" charset="0"/>
              </a:rPr>
              <a:t> </a:t>
            </a:r>
            <a:endParaRPr lang="en-US" altLang="zh-CN" sz="1800" dirty="0">
              <a:solidFill>
                <a:prstClr val="black"/>
              </a:solidFill>
              <a:latin typeface="微软雅黑" panose="020B0503020204020204" charset="-122"/>
              <a:ea typeface="微软雅黑" panose="020B0503020204020204" charset="-122"/>
              <a:sym typeface="Arial" panose="020B0604020202020204" pitchFamily="34" charset="0"/>
            </a:endParaRPr>
          </a:p>
          <a:p>
            <a:pPr>
              <a:lnSpc>
                <a:spcPct val="150000"/>
              </a:lnSpc>
              <a:buFont typeface="Wingdings" panose="05000000000000000000" pitchFamily="2" charset="2"/>
              <a:buChar char="u"/>
            </a:pPr>
            <a:r>
              <a:rPr lang="zh-CN" altLang="en-US" sz="1800" b="1" dirty="0">
                <a:solidFill>
                  <a:prstClr val="black"/>
                </a:solidFill>
                <a:latin typeface="微软雅黑" panose="020B0503020204020204" charset="-122"/>
                <a:ea typeface="微软雅黑" panose="020B0503020204020204" charset="-122"/>
              </a:rPr>
              <a:t>特瑞普利单抗在</a:t>
            </a:r>
            <a:r>
              <a:rPr lang="zh-CN" altLang="en-US" sz="1800" b="1" dirty="0">
                <a:solidFill>
                  <a:srgbClr val="C00000"/>
                </a:solidFill>
                <a:latin typeface="微软雅黑" panose="020B0503020204020204" charset="-122"/>
                <a:ea typeface="微软雅黑" panose="020B0503020204020204" charset="-122"/>
              </a:rPr>
              <a:t>驱动基因阴性</a:t>
            </a:r>
            <a:r>
              <a:rPr lang="zh-CN" altLang="en-US" sz="1800" b="1" dirty="0">
                <a:solidFill>
                  <a:prstClr val="black"/>
                </a:solidFill>
                <a:latin typeface="微软雅黑" panose="020B0503020204020204" charset="-122"/>
                <a:ea typeface="微软雅黑" panose="020B0503020204020204" charset="-122"/>
              </a:rPr>
              <a:t>晚期一线</a:t>
            </a:r>
            <a:r>
              <a:rPr lang="en-US" altLang="zh-CN" sz="1800" b="1" dirty="0">
                <a:solidFill>
                  <a:prstClr val="black"/>
                </a:solidFill>
                <a:latin typeface="微软雅黑" panose="020B0503020204020204" charset="-122"/>
                <a:ea typeface="微软雅黑" panose="020B0503020204020204" charset="-122"/>
              </a:rPr>
              <a:t>NSCLC</a:t>
            </a:r>
            <a:r>
              <a:rPr lang="zh-CN" altLang="en-US" sz="1800" b="1" dirty="0">
                <a:solidFill>
                  <a:prstClr val="black"/>
                </a:solidFill>
                <a:latin typeface="微软雅黑" panose="020B0503020204020204" charset="-122"/>
                <a:ea typeface="微软雅黑" panose="020B0503020204020204" charset="-122"/>
              </a:rPr>
              <a:t>的</a:t>
            </a:r>
            <a:r>
              <a:rPr lang="en-US" altLang="zh-CN" sz="1800" b="1" dirty="0">
                <a:solidFill>
                  <a:prstClr val="black"/>
                </a:solidFill>
                <a:latin typeface="微软雅黑" panose="020B0503020204020204" charset="-122"/>
                <a:ea typeface="微软雅黑" panose="020B0503020204020204" charset="-122"/>
              </a:rPr>
              <a:t>III</a:t>
            </a:r>
            <a:r>
              <a:rPr lang="zh-CN" altLang="en-US" sz="1800" b="1" dirty="0">
                <a:solidFill>
                  <a:prstClr val="black"/>
                </a:solidFill>
                <a:latin typeface="微软雅黑" panose="020B0503020204020204" charset="-122"/>
                <a:ea typeface="微软雅黑" panose="020B0503020204020204" charset="-122"/>
              </a:rPr>
              <a:t>期注册临床研究数据优越：</a:t>
            </a:r>
            <a:endParaRPr lang="en-US" altLang="zh-CN" sz="1800" b="1" dirty="0">
              <a:solidFill>
                <a:prstClr val="black"/>
              </a:solidFill>
              <a:latin typeface="微软雅黑" panose="020B0503020204020204" charset="-122"/>
              <a:ea typeface="微软雅黑" panose="020B0503020204020204" charset="-122"/>
            </a:endParaRPr>
          </a:p>
          <a:p>
            <a:pPr lvl="1">
              <a:lnSpc>
                <a:spcPct val="150000"/>
              </a:lnSpc>
              <a:spcBef>
                <a:spcPts val="600"/>
              </a:spcBef>
              <a:spcAft>
                <a:spcPts val="600"/>
              </a:spcAft>
              <a:buClr>
                <a:srgbClr val="4472C4"/>
              </a:buClr>
              <a:buFont typeface="Arial" panose="020B0604020202020204" pitchFamily="34" charset="0"/>
              <a:buChar char="•"/>
            </a:pPr>
            <a:r>
              <a:rPr lang="en-US" altLang="zh-CN" sz="1400" dirty="0">
                <a:solidFill>
                  <a:prstClr val="black"/>
                </a:solidFill>
                <a:latin typeface="微软雅黑" panose="020B0503020204020204" charset="-122"/>
                <a:ea typeface="微软雅黑" panose="020B0503020204020204" charset="-122"/>
                <a:sym typeface="Arial" panose="020B0604020202020204" pitchFamily="34" charset="0"/>
              </a:rPr>
              <a:t>CHOICE-01</a:t>
            </a:r>
            <a:r>
              <a:rPr lang="zh-CN" altLang="en-US" sz="1400" dirty="0">
                <a:solidFill>
                  <a:prstClr val="black"/>
                </a:solidFill>
                <a:latin typeface="微软雅黑" panose="020B0503020204020204" charset="-122"/>
                <a:ea typeface="微软雅黑" panose="020B0503020204020204" charset="-122"/>
                <a:sym typeface="Arial" panose="020B0604020202020204" pitchFamily="34" charset="0"/>
              </a:rPr>
              <a:t>研究结果显示，</a:t>
            </a:r>
            <a:r>
              <a:rPr lang="zh-CN" altLang="en-US" sz="1400" dirty="0">
                <a:solidFill>
                  <a:prstClr val="black"/>
                </a:solidFill>
                <a:latin typeface="微软雅黑" panose="020B0503020204020204" charset="-122"/>
                <a:ea typeface="微软雅黑" panose="020B0503020204020204" charset="-122"/>
                <a:sym typeface="+mn-lt"/>
              </a:rPr>
              <a:t>与单纯化疗相比，特瑞普利单抗联合化疗显著改善</a:t>
            </a:r>
            <a:r>
              <a:rPr lang="en-US" altLang="zh-CN" sz="1400" dirty="0">
                <a:solidFill>
                  <a:prstClr val="black"/>
                </a:solidFill>
                <a:latin typeface="微软雅黑" panose="020B0503020204020204" charset="-122"/>
                <a:ea typeface="微软雅黑" panose="020B0503020204020204" charset="-122"/>
                <a:sym typeface="+mn-lt"/>
              </a:rPr>
              <a:t>PFS</a:t>
            </a:r>
            <a:r>
              <a:rPr lang="zh-CN" altLang="en-US" sz="1400" dirty="0">
                <a:solidFill>
                  <a:prstClr val="black"/>
                </a:solidFill>
                <a:latin typeface="微软雅黑" panose="020B0503020204020204" charset="-122"/>
                <a:ea typeface="微软雅黑" panose="020B0503020204020204" charset="-122"/>
                <a:sym typeface="+mn-lt"/>
              </a:rPr>
              <a:t>；</a:t>
            </a:r>
            <a:r>
              <a:rPr lang="zh-CN" altLang="en-US" sz="1400" dirty="0">
                <a:solidFill>
                  <a:prstClr val="black"/>
                </a:solidFill>
                <a:latin typeface="微软雅黑" panose="020B0503020204020204" charset="-122"/>
                <a:ea typeface="微软雅黑" panose="020B0503020204020204" charset="-122"/>
              </a:rPr>
              <a:t>中位</a:t>
            </a:r>
            <a:r>
              <a:rPr lang="en-US" altLang="zh-CN" sz="1400" dirty="0">
                <a:solidFill>
                  <a:prstClr val="black"/>
                </a:solidFill>
                <a:latin typeface="微软雅黑" panose="020B0503020204020204" charset="-122"/>
                <a:ea typeface="微软雅黑" panose="020B0503020204020204" charset="-122"/>
              </a:rPr>
              <a:t>PFS</a:t>
            </a:r>
            <a:r>
              <a:rPr lang="zh-CN" altLang="en-US" sz="1400" dirty="0">
                <a:solidFill>
                  <a:prstClr val="black"/>
                </a:solidFill>
                <a:latin typeface="微软雅黑" panose="020B0503020204020204" charset="-122"/>
                <a:ea typeface="微软雅黑" panose="020B0503020204020204" charset="-122"/>
              </a:rPr>
              <a:t> </a:t>
            </a:r>
            <a:r>
              <a:rPr lang="en-US" altLang="zh-CN" sz="1400" dirty="0">
                <a:solidFill>
                  <a:prstClr val="black"/>
                </a:solidFill>
                <a:latin typeface="微软雅黑" panose="020B0503020204020204" charset="-122"/>
                <a:ea typeface="微软雅黑" panose="020B0503020204020204" charset="-122"/>
              </a:rPr>
              <a:t>8.4</a:t>
            </a:r>
            <a:r>
              <a:rPr lang="zh-CN" altLang="en-US" sz="1400" dirty="0">
                <a:solidFill>
                  <a:prstClr val="black"/>
                </a:solidFill>
                <a:latin typeface="微软雅黑" panose="020B0503020204020204" charset="-122"/>
                <a:ea typeface="微软雅黑" panose="020B0503020204020204" charset="-122"/>
              </a:rPr>
              <a:t>月</a:t>
            </a:r>
            <a:r>
              <a:rPr lang="en-US" altLang="zh-CN" sz="1400" dirty="0">
                <a:solidFill>
                  <a:prstClr val="black"/>
                </a:solidFill>
                <a:latin typeface="微软雅黑" panose="020B0503020204020204" charset="-122"/>
                <a:ea typeface="微软雅黑" panose="020B0503020204020204" charset="-122"/>
              </a:rPr>
              <a:t>vs5.6</a:t>
            </a:r>
            <a:r>
              <a:rPr lang="zh-CN" altLang="en-US" sz="1400" dirty="0">
                <a:solidFill>
                  <a:prstClr val="black"/>
                </a:solidFill>
                <a:latin typeface="微软雅黑" panose="020B0503020204020204" charset="-122"/>
                <a:ea typeface="微软雅黑" panose="020B0503020204020204" charset="-122"/>
              </a:rPr>
              <a:t>月 </a:t>
            </a:r>
            <a:r>
              <a:rPr lang="en-US" altLang="zh-CN" sz="1400" dirty="0">
                <a:solidFill>
                  <a:prstClr val="black"/>
                </a:solidFill>
                <a:latin typeface="微软雅黑" panose="020B0503020204020204" charset="-122"/>
                <a:ea typeface="微软雅黑" panose="020B0503020204020204" charset="-122"/>
              </a:rPr>
              <a:t>( HR 0.49, P</a:t>
            </a:r>
            <a:r>
              <a:rPr lang="zh-CN" altLang="en-US" sz="1400" dirty="0">
                <a:solidFill>
                  <a:prstClr val="black"/>
                </a:solidFill>
                <a:latin typeface="微软雅黑" panose="020B0503020204020204" charset="-122"/>
                <a:ea typeface="微软雅黑" panose="020B0503020204020204" charset="-122"/>
              </a:rPr>
              <a:t>＜</a:t>
            </a:r>
            <a:r>
              <a:rPr lang="en-US" altLang="zh-CN" sz="1400" dirty="0">
                <a:solidFill>
                  <a:prstClr val="black"/>
                </a:solidFill>
                <a:latin typeface="微软雅黑" panose="020B0503020204020204" charset="-122"/>
                <a:ea typeface="微软雅黑" panose="020B0503020204020204" charset="-122"/>
              </a:rPr>
              <a:t>0.0001</a:t>
            </a:r>
            <a:r>
              <a:rPr lang="zh-CN" altLang="en-US" sz="1400" dirty="0">
                <a:solidFill>
                  <a:prstClr val="black"/>
                </a:solidFill>
                <a:latin typeface="微软雅黑" panose="020B0503020204020204" charset="-122"/>
                <a:ea typeface="微软雅黑" panose="020B0503020204020204" charset="-122"/>
              </a:rPr>
              <a:t>）降低疾病进展风险高达</a:t>
            </a:r>
            <a:r>
              <a:rPr lang="en-US" altLang="zh-CN" sz="1400" dirty="0">
                <a:solidFill>
                  <a:prstClr val="black"/>
                </a:solidFill>
                <a:latin typeface="微软雅黑" panose="020B0503020204020204" charset="-122"/>
                <a:ea typeface="微软雅黑" panose="020B0503020204020204" charset="-122"/>
              </a:rPr>
              <a:t>51% </a:t>
            </a:r>
            <a:r>
              <a:rPr lang="zh-CN" altLang="en-US" sz="1400" dirty="0">
                <a:solidFill>
                  <a:prstClr val="black"/>
                </a:solidFill>
                <a:latin typeface="微软雅黑" panose="020B0503020204020204" charset="-122"/>
                <a:ea typeface="微软雅黑" panose="020B0503020204020204" charset="-122"/>
              </a:rPr>
              <a:t>；</a:t>
            </a:r>
            <a:endParaRPr lang="en-US" altLang="zh-CN" sz="1400" dirty="0">
              <a:solidFill>
                <a:prstClr val="black"/>
              </a:solidFill>
              <a:latin typeface="微软雅黑" panose="020B0503020204020204" charset="-122"/>
              <a:ea typeface="微软雅黑" panose="020B0503020204020204" charset="-122"/>
            </a:endParaRPr>
          </a:p>
          <a:p>
            <a:pPr lvl="1">
              <a:lnSpc>
                <a:spcPct val="150000"/>
              </a:lnSpc>
              <a:spcBef>
                <a:spcPts val="600"/>
              </a:spcBef>
              <a:spcAft>
                <a:spcPts val="600"/>
              </a:spcAft>
              <a:buClr>
                <a:srgbClr val="4472C4"/>
              </a:buClr>
              <a:buFont typeface="Arial" panose="020B0604020202020204" pitchFamily="34" charset="0"/>
              <a:buChar char="•"/>
            </a:pPr>
            <a:r>
              <a:rPr lang="zh-CN" altLang="en-US" sz="1400" dirty="0">
                <a:solidFill>
                  <a:prstClr val="black"/>
                </a:solidFill>
                <a:latin typeface="微软雅黑" panose="020B0503020204020204" charset="-122"/>
                <a:ea typeface="微软雅黑" panose="020B0503020204020204" charset="-122"/>
                <a:sym typeface="+mn-lt"/>
              </a:rPr>
              <a:t>与单纯化疗相比，特瑞普利单抗联合化疗显著改善</a:t>
            </a:r>
            <a:r>
              <a:rPr lang="en-US" altLang="zh-CN" sz="1400" dirty="0">
                <a:solidFill>
                  <a:prstClr val="black"/>
                </a:solidFill>
                <a:latin typeface="微软雅黑" panose="020B0503020204020204" charset="-122"/>
                <a:ea typeface="微软雅黑" panose="020B0503020204020204" charset="-122"/>
                <a:sym typeface="+mn-lt"/>
              </a:rPr>
              <a:t>OS</a:t>
            </a:r>
            <a:r>
              <a:rPr lang="zh-CN" altLang="en-US" sz="1400" dirty="0">
                <a:solidFill>
                  <a:prstClr val="black"/>
                </a:solidFill>
                <a:latin typeface="微软雅黑" panose="020B0503020204020204" charset="-122"/>
                <a:ea typeface="微软雅黑" panose="020B0503020204020204" charset="-122"/>
                <a:sym typeface="+mn-lt"/>
              </a:rPr>
              <a:t>，预设</a:t>
            </a:r>
            <a:r>
              <a:rPr lang="en-US" altLang="zh-CN" sz="1400" dirty="0">
                <a:solidFill>
                  <a:prstClr val="black"/>
                </a:solidFill>
                <a:latin typeface="微软雅黑" panose="020B0503020204020204" charset="-122"/>
                <a:ea typeface="微软雅黑" panose="020B0503020204020204" charset="-122"/>
              </a:rPr>
              <a:t>OS</a:t>
            </a:r>
            <a:r>
              <a:rPr lang="zh-CN" altLang="en-US" sz="1400" dirty="0">
                <a:solidFill>
                  <a:prstClr val="black"/>
                </a:solidFill>
                <a:latin typeface="微软雅黑" panose="020B0503020204020204" charset="-122"/>
                <a:ea typeface="微软雅黑" panose="020B0503020204020204" charset="-122"/>
              </a:rPr>
              <a:t>的优效性具有统计学意义</a:t>
            </a:r>
            <a:endParaRPr lang="en-US" altLang="zh-CN" sz="1400" dirty="0">
              <a:solidFill>
                <a:prstClr val="black"/>
              </a:solidFill>
              <a:latin typeface="微软雅黑" panose="020B0503020204020204" charset="-122"/>
              <a:ea typeface="微软雅黑" panose="020B0503020204020204" charset="-122"/>
            </a:endParaRPr>
          </a:p>
          <a:p>
            <a:pPr lvl="1">
              <a:lnSpc>
                <a:spcPct val="150000"/>
              </a:lnSpc>
              <a:spcBef>
                <a:spcPts val="600"/>
              </a:spcBef>
              <a:spcAft>
                <a:spcPts val="600"/>
              </a:spcAft>
              <a:buClr>
                <a:srgbClr val="4472C4"/>
              </a:buClr>
              <a:buFont typeface="Arial" panose="020B0604020202020204" pitchFamily="34" charset="0"/>
              <a:buChar char="•"/>
            </a:pPr>
            <a:endParaRPr lang="en-US" altLang="zh-CN" sz="1800" b="1" dirty="0">
              <a:solidFill>
                <a:prstClr val="black"/>
              </a:solidFill>
              <a:latin typeface="微软雅黑" panose="020B0503020204020204" charset="-122"/>
              <a:ea typeface="微软雅黑" panose="020B0503020204020204" charset="-122"/>
            </a:endParaRPr>
          </a:p>
        </p:txBody>
      </p:sp>
      <p:sp>
        <p:nvSpPr>
          <p:cNvPr id="5" name="文本框 4"/>
          <p:cNvSpPr txBox="1"/>
          <p:nvPr/>
        </p:nvSpPr>
        <p:spPr>
          <a:xfrm>
            <a:off x="197619" y="671818"/>
            <a:ext cx="1770078" cy="461665"/>
          </a:xfrm>
          <a:prstGeom prst="rect">
            <a:avLst/>
          </a:prstGeom>
          <a:noFill/>
        </p:spPr>
        <p:txBody>
          <a:bodyPr wrap="square" rtlCol="0">
            <a:spAutoFit/>
          </a:bodyPr>
          <a:lstStyle/>
          <a:p>
            <a:r>
              <a:rPr lang="zh-CN" altLang="en-US" sz="2400" b="1" dirty="0">
                <a:solidFill>
                  <a:schemeClr val="tx1">
                    <a:lumMod val="75000"/>
                    <a:lumOff val="25000"/>
                  </a:schemeClr>
                </a:solidFill>
                <a:latin typeface="+mn-ea"/>
                <a:sym typeface="Arial" panose="020B0604020202020204" pitchFamily="34" charset="0"/>
              </a:rPr>
              <a:t>总  结</a:t>
            </a:r>
            <a:endParaRPr lang="zh-CN" altLang="en-US" sz="2400" b="1" dirty="0">
              <a:solidFill>
                <a:schemeClr val="tx1">
                  <a:lumMod val="75000"/>
                  <a:lumOff val="25000"/>
                </a:schemeClr>
              </a:solidFill>
              <a:latin typeface="+mn-ea"/>
            </a:endParaRPr>
          </a:p>
        </p:txBody>
      </p:sp>
      <p:sp>
        <p:nvSpPr>
          <p:cNvPr id="7" name="文本框 6"/>
          <p:cNvSpPr txBox="1"/>
          <p:nvPr/>
        </p:nvSpPr>
        <p:spPr>
          <a:xfrm>
            <a:off x="735371" y="4118777"/>
            <a:ext cx="10721255" cy="874407"/>
          </a:xfrm>
          <a:prstGeom prst="rect">
            <a:avLst/>
          </a:prstGeom>
          <a:noFill/>
        </p:spPr>
        <p:txBody>
          <a:bodyPr wrap="square">
            <a:spAutoFit/>
          </a:bodyPr>
          <a:lstStyle/>
          <a:p>
            <a:pPr>
              <a:lnSpc>
                <a:spcPct val="150000"/>
              </a:lnSpc>
              <a:buFont typeface="Wingdings" panose="05000000000000000000" pitchFamily="2" charset="2"/>
              <a:buChar char="u"/>
            </a:pPr>
            <a:r>
              <a:rPr lang="zh-CN" altLang="en-US" sz="1800" b="1" dirty="0">
                <a:solidFill>
                  <a:prstClr val="black"/>
                </a:solidFill>
                <a:latin typeface="微软雅黑" panose="020B0503020204020204" charset="-122"/>
                <a:ea typeface="微软雅黑" panose="020B0503020204020204" charset="-122"/>
              </a:rPr>
              <a:t>特瑞普利单抗在肺癌领域</a:t>
            </a:r>
            <a:r>
              <a:rPr lang="en-US" altLang="zh-CN" sz="1800" b="1" dirty="0">
                <a:solidFill>
                  <a:prstClr val="black"/>
                </a:solidFill>
                <a:latin typeface="微软雅黑" panose="020B0503020204020204" charset="-122"/>
                <a:ea typeface="微软雅黑" panose="020B0503020204020204" charset="-122"/>
              </a:rPr>
              <a:t>2022</a:t>
            </a:r>
            <a:r>
              <a:rPr lang="zh-CN" altLang="en-US" sz="1800" b="1" dirty="0">
                <a:solidFill>
                  <a:prstClr val="black"/>
                </a:solidFill>
                <a:latin typeface="微软雅黑" panose="020B0503020204020204" charset="-122"/>
                <a:ea typeface="微软雅黑" panose="020B0503020204020204" charset="-122"/>
              </a:rPr>
              <a:t>年将全面亮相（</a:t>
            </a:r>
            <a:r>
              <a:rPr lang="zh-CN" altLang="en-US" sz="1800" b="1" dirty="0">
                <a:solidFill>
                  <a:srgbClr val="C00000"/>
                </a:solidFill>
                <a:latin typeface="微软雅黑" panose="020B0503020204020204" charset="-122"/>
                <a:ea typeface="微软雅黑" panose="020B0503020204020204" charset="-122"/>
              </a:rPr>
              <a:t>晚期一线驱动基因阴性人群、</a:t>
            </a:r>
            <a:r>
              <a:rPr lang="en-US" altLang="zh-CN" sz="1800" b="1" dirty="0">
                <a:solidFill>
                  <a:srgbClr val="C00000"/>
                </a:solidFill>
                <a:latin typeface="微软雅黑" panose="020B0503020204020204" charset="-122"/>
                <a:ea typeface="微软雅黑" panose="020B0503020204020204" charset="-122"/>
              </a:rPr>
              <a:t>EGFR</a:t>
            </a:r>
            <a:r>
              <a:rPr lang="zh-CN" altLang="en-US" sz="1800" b="1" dirty="0">
                <a:solidFill>
                  <a:srgbClr val="C00000"/>
                </a:solidFill>
                <a:latin typeface="微软雅黑" panose="020B0503020204020204" charset="-122"/>
                <a:ea typeface="微软雅黑" panose="020B0503020204020204" charset="-122"/>
              </a:rPr>
              <a:t>突变阳性人群、新辅助治疗人群、</a:t>
            </a:r>
            <a:r>
              <a:rPr lang="en-US" altLang="zh-CN" sz="1800" b="1" dirty="0">
                <a:solidFill>
                  <a:srgbClr val="C00000"/>
                </a:solidFill>
                <a:latin typeface="微软雅黑" panose="020B0503020204020204" charset="-122"/>
                <a:ea typeface="微软雅黑" panose="020B0503020204020204" charset="-122"/>
                <a:sym typeface="Arial" panose="020B0604020202020204" pitchFamily="34" charset="0"/>
              </a:rPr>
              <a:t> ES-SCLC</a:t>
            </a:r>
            <a:r>
              <a:rPr lang="zh-CN" altLang="en-US" sz="1800" b="1" dirty="0">
                <a:solidFill>
                  <a:srgbClr val="C00000"/>
                </a:solidFill>
                <a:latin typeface="微软雅黑" panose="020B0503020204020204" charset="-122"/>
                <a:ea typeface="微软雅黑" panose="020B0503020204020204" charset="-122"/>
                <a:sym typeface="Arial" panose="020B0604020202020204" pitchFamily="34" charset="0"/>
              </a:rPr>
              <a:t>人群</a:t>
            </a:r>
            <a:r>
              <a:rPr lang="zh-CN" altLang="en-US" sz="1800" b="1" dirty="0">
                <a:solidFill>
                  <a:prstClr val="black"/>
                </a:solidFill>
                <a:latin typeface="微软雅黑" panose="020B0503020204020204" charset="-122"/>
                <a:ea typeface="微软雅黑" panose="020B0503020204020204" charset="-122"/>
                <a:sym typeface="Arial" panose="020B0604020202020204" pitchFamily="34" charset="0"/>
              </a:rPr>
              <a:t>）</a:t>
            </a:r>
            <a:endParaRPr lang="en-US" altLang="zh-CN" sz="1800" b="1" dirty="0">
              <a:solidFill>
                <a:prstClr val="black"/>
              </a:solidFill>
              <a:latin typeface="微软雅黑" panose="020B0503020204020204" charset="-122"/>
              <a:ea typeface="微软雅黑" panose="020B0503020204020204" charset="-122"/>
              <a:sym typeface="Arial" panose="020B0604020202020204"/>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3048"/>
            <a:ext cx="12192000" cy="6851904"/>
          </a:xfrm>
          <a:prstGeom prst="rect">
            <a:avLst/>
          </a:prstGeom>
        </p:spPr>
      </p:pic>
      <p:sp>
        <p:nvSpPr>
          <p:cNvPr id="3" name="标题 1"/>
          <p:cNvSpPr txBox="1"/>
          <p:nvPr/>
        </p:nvSpPr>
        <p:spPr>
          <a:xfrm>
            <a:off x="1782414" y="1241618"/>
            <a:ext cx="8349380" cy="2313196"/>
          </a:xfrm>
          <a:prstGeom prst="rect">
            <a:avLst/>
          </a:prstGeom>
          <a:noFill/>
        </p:spPr>
        <p:txBody>
          <a:bodyPr vert="horz" wrap="none" lIns="91440" tIns="45720" rIns="91440" bIns="45720" rtlCol="0" anchor="b">
            <a:normAutofit lnSpcReduction="10000"/>
          </a:bodyPr>
          <a:lstStyle>
            <a:lvl1pPr algn="l" defTabSz="914400" rtl="0" eaLnBrk="1" latinLnBrk="0" hangingPunct="1">
              <a:lnSpc>
                <a:spcPct val="90000"/>
              </a:lnSpc>
              <a:spcBef>
                <a:spcPct val="0"/>
              </a:spcBef>
              <a:buNone/>
              <a:defRPr sz="2400" b="1" kern="1200">
                <a:solidFill>
                  <a:srgbClr val="234C73"/>
                </a:solidFill>
                <a:latin typeface="+mj-lt"/>
                <a:ea typeface="+mj-ea"/>
                <a:cs typeface="+mj-cs"/>
              </a:defRPr>
            </a:lvl1pPr>
          </a:lstStyle>
          <a:p>
            <a:pPr algn="ctr">
              <a:lnSpc>
                <a:spcPct val="110000"/>
              </a:lnSpc>
            </a:pPr>
            <a:r>
              <a:rPr lang="zh-CN" altLang="en-US" sz="2800" dirty="0">
                <a:solidFill>
                  <a:schemeClr val="bg1">
                    <a:lumMod val="95000"/>
                  </a:schemeClr>
                </a:solidFill>
                <a:latin typeface="微软雅黑" panose="020B0503020204020204" charset="-122"/>
                <a:ea typeface="微软雅黑" panose="020B0503020204020204" charset="-122"/>
              </a:rPr>
              <a:t>特瑞普利单抗 联合 化疗</a:t>
            </a:r>
            <a:endParaRPr lang="en-US" altLang="zh-CN" sz="2800" dirty="0">
              <a:solidFill>
                <a:schemeClr val="bg1">
                  <a:lumMod val="95000"/>
                </a:schemeClr>
              </a:solidFill>
              <a:latin typeface="微软雅黑" panose="020B0503020204020204" charset="-122"/>
              <a:ea typeface="微软雅黑" panose="020B0503020204020204" charset="-122"/>
            </a:endParaRPr>
          </a:p>
          <a:p>
            <a:pPr algn="ctr">
              <a:lnSpc>
                <a:spcPct val="110000"/>
              </a:lnSpc>
            </a:pPr>
            <a:br>
              <a:rPr lang="en-US" altLang="zh-CN" sz="2800" dirty="0">
                <a:solidFill>
                  <a:schemeClr val="bg1">
                    <a:lumMod val="95000"/>
                  </a:schemeClr>
                </a:solidFill>
                <a:latin typeface="微软雅黑" panose="020B0503020204020204" charset="-122"/>
                <a:ea typeface="微软雅黑" panose="020B0503020204020204" charset="-122"/>
              </a:rPr>
            </a:br>
            <a:r>
              <a:rPr lang="zh-CN" altLang="en-US" sz="2800" dirty="0">
                <a:solidFill>
                  <a:schemeClr val="bg1">
                    <a:lumMod val="95000"/>
                  </a:schemeClr>
                </a:solidFill>
                <a:latin typeface="微软雅黑" panose="020B0503020204020204" charset="-122"/>
                <a:ea typeface="微软雅黑" panose="020B0503020204020204" charset="-122"/>
              </a:rPr>
              <a:t>是 晚期驱动基因阴性</a:t>
            </a:r>
            <a:r>
              <a:rPr lang="en-US" altLang="zh-CN" sz="2800" dirty="0">
                <a:solidFill>
                  <a:schemeClr val="bg1">
                    <a:lumMod val="95000"/>
                  </a:schemeClr>
                </a:solidFill>
                <a:latin typeface="微软雅黑" panose="020B0503020204020204" charset="-122"/>
                <a:ea typeface="微软雅黑" panose="020B0503020204020204" charset="-122"/>
              </a:rPr>
              <a:t>NSCLC</a:t>
            </a:r>
            <a:r>
              <a:rPr lang="zh-CN" altLang="en-US" sz="2800" dirty="0">
                <a:solidFill>
                  <a:schemeClr val="bg1">
                    <a:lumMod val="95000"/>
                  </a:schemeClr>
                </a:solidFill>
                <a:latin typeface="微软雅黑" panose="020B0503020204020204" charset="-122"/>
                <a:ea typeface="微软雅黑" panose="020B0503020204020204" charset="-122"/>
              </a:rPr>
              <a:t>一线治疗</a:t>
            </a:r>
            <a:endParaRPr lang="en-US" altLang="zh-CN" sz="2800" dirty="0">
              <a:solidFill>
                <a:schemeClr val="bg1">
                  <a:lumMod val="95000"/>
                </a:schemeClr>
              </a:solidFill>
              <a:latin typeface="微软雅黑" panose="020B0503020204020204" charset="-122"/>
              <a:ea typeface="微软雅黑" panose="020B0503020204020204" charset="-122"/>
            </a:endParaRPr>
          </a:p>
          <a:p>
            <a:pPr algn="ctr">
              <a:lnSpc>
                <a:spcPct val="110000"/>
              </a:lnSpc>
            </a:pPr>
            <a:br>
              <a:rPr lang="en-US" altLang="zh-CN" sz="2800" dirty="0">
                <a:solidFill>
                  <a:schemeClr val="bg1">
                    <a:lumMod val="95000"/>
                  </a:schemeClr>
                </a:solidFill>
                <a:latin typeface="微软雅黑" panose="020B0503020204020204" charset="-122"/>
                <a:ea typeface="微软雅黑" panose="020B0503020204020204" charset="-122"/>
              </a:rPr>
            </a:br>
            <a:r>
              <a:rPr lang="zh-CN" altLang="en-US" sz="2800" dirty="0">
                <a:solidFill>
                  <a:srgbClr val="F14123"/>
                </a:solidFill>
                <a:latin typeface="微软雅黑" panose="020B0503020204020204" charset="-122"/>
                <a:ea typeface="微软雅黑" panose="020B0503020204020204" charset="-122"/>
              </a:rPr>
              <a:t>疗效一流、安全性最优之选</a:t>
            </a:r>
            <a:r>
              <a:rPr lang="en-US" altLang="zh-CN" sz="2800" dirty="0">
                <a:solidFill>
                  <a:srgbClr val="F14123"/>
                </a:solidFill>
                <a:latin typeface="微软雅黑" panose="020B0503020204020204" charset="-122"/>
                <a:ea typeface="微软雅黑" panose="020B0503020204020204" charset="-122"/>
              </a:rPr>
              <a:t>!</a:t>
            </a:r>
            <a:endParaRPr lang="zh-CN" altLang="en-US" sz="2800" dirty="0">
              <a:solidFill>
                <a:srgbClr val="F14123"/>
              </a:solidFill>
              <a:latin typeface="微软雅黑" panose="020B0503020204020204" charset="-122"/>
              <a:ea typeface="微软雅黑" panose="020B0503020204020204" charset="-122"/>
            </a:endParaRPr>
          </a:p>
        </p:txBody>
      </p:sp>
      <p:sp>
        <p:nvSpPr>
          <p:cNvPr id="4" name="文本框 3"/>
          <p:cNvSpPr txBox="1"/>
          <p:nvPr/>
        </p:nvSpPr>
        <p:spPr>
          <a:xfrm>
            <a:off x="3437682" y="4621830"/>
            <a:ext cx="5486400" cy="769441"/>
          </a:xfrm>
          <a:prstGeom prst="rect">
            <a:avLst/>
          </a:prstGeom>
          <a:noFill/>
        </p:spPr>
        <p:txBody>
          <a:bodyPr wrap="square" rtlCol="0">
            <a:spAutoFit/>
          </a:bodyPr>
          <a:lstStyle/>
          <a:p>
            <a:pPr algn="dist"/>
            <a:r>
              <a:rPr kumimoji="1" lang="en-US" altLang="zh-CN" sz="4400" dirty="0">
                <a:solidFill>
                  <a:schemeClr val="bg1">
                    <a:lumMod val="95000"/>
                  </a:schemeClr>
                </a:solidFill>
                <a:latin typeface="Algerian" pitchFamily="82" charset="0"/>
              </a:rPr>
              <a:t>Thank</a:t>
            </a:r>
            <a:r>
              <a:rPr kumimoji="1" lang="zh-CN" altLang="en-US" sz="4400" dirty="0">
                <a:solidFill>
                  <a:schemeClr val="bg1">
                    <a:lumMod val="95000"/>
                  </a:schemeClr>
                </a:solidFill>
                <a:latin typeface="Algerian" pitchFamily="82" charset="0"/>
              </a:rPr>
              <a:t> </a:t>
            </a:r>
            <a:r>
              <a:rPr kumimoji="1" lang="en-US" altLang="zh-CN" sz="4400" dirty="0">
                <a:solidFill>
                  <a:schemeClr val="bg1">
                    <a:lumMod val="95000"/>
                  </a:schemeClr>
                </a:solidFill>
                <a:latin typeface="Algerian" pitchFamily="82" charset="0"/>
              </a:rPr>
              <a:t>you!</a:t>
            </a:r>
            <a:endParaRPr kumimoji="1" lang="zh-CN" altLang="en-US" sz="4400" dirty="0">
              <a:solidFill>
                <a:schemeClr val="bg1">
                  <a:lumMod val="95000"/>
                </a:schemeClr>
              </a:solidFill>
              <a:latin typeface="Algerian" pitchFamily="82" charset="0"/>
            </a:endParaRPr>
          </a:p>
        </p:txBody>
      </p:sp>
    </p:spTree>
  </p:cSld>
  <p:clrMapOvr>
    <a:masterClrMapping/>
  </p:clrMapOvr>
</p:sld>
</file>

<file path=ppt/tags/tag1.xml><?xml version="1.0" encoding="utf-8"?>
<p:tagLst xmlns:p="http://schemas.openxmlformats.org/presentationml/2006/main">
  <p:tag name="FONT STYLE" val="SANS SERIF"/>
</p:tagLst>
</file>

<file path=ppt/tags/tag2.xml><?xml version="1.0" encoding="utf-8"?>
<p:tagLst xmlns:p="http://schemas.openxmlformats.org/presentationml/2006/main">
  <p:tag name="COMMONDATA" val="eyJoZGlkIjoiY2ZmMDA4YjM4Y2Y1ODA0YzBjZWU5MDJlM2ExZGRiOTkifQ=="/>
</p:tagLst>
</file>

<file path=ppt/theme/theme1.xml><?xml version="1.0" encoding="utf-8"?>
<a:theme xmlns:a="http://schemas.openxmlformats.org/drawingml/2006/main" name="13_自定义设计方案">
  <a:themeElements>
    <a:clrScheme name="自定义 9">
      <a:dk1>
        <a:srgbClr val="0C0C0C"/>
      </a:dk1>
      <a:lt1>
        <a:srgbClr val="FFFFFF"/>
      </a:lt1>
      <a:dk2>
        <a:srgbClr val="737070"/>
      </a:dk2>
      <a:lt2>
        <a:srgbClr val="E6E4E4"/>
      </a:lt2>
      <a:accent1>
        <a:srgbClr val="005696"/>
      </a:accent1>
      <a:accent2>
        <a:srgbClr val="575353"/>
      </a:accent2>
      <a:accent3>
        <a:srgbClr val="DCDCDC"/>
      </a:accent3>
      <a:accent4>
        <a:srgbClr val="FFBE00"/>
      </a:accent4>
      <a:accent5>
        <a:srgbClr val="5B9BD4"/>
      </a:accent5>
      <a:accent6>
        <a:srgbClr val="6EAC46"/>
      </a:accent6>
      <a:hlink>
        <a:srgbClr val="0563C1"/>
      </a:hlink>
      <a:folHlink>
        <a:srgbClr val="954D72"/>
      </a:folHlink>
    </a:clrScheme>
    <a:fontScheme name="自定义 1">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12597</Words>
  <Application>WPS 演示</Application>
  <PresentationFormat>宽屏</PresentationFormat>
  <Paragraphs>1786</Paragraphs>
  <Slides>28</Slides>
  <Notes>29</Notes>
  <HiddenSlides>0</HiddenSlides>
  <MMClips>0</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28</vt:i4>
      </vt:variant>
    </vt:vector>
  </HeadingPairs>
  <TitlesOfParts>
    <vt:vector size="52" baseType="lpstr">
      <vt:lpstr>Arial</vt:lpstr>
      <vt:lpstr>宋体</vt:lpstr>
      <vt:lpstr>Wingdings</vt:lpstr>
      <vt:lpstr>MHeiHK</vt:lpstr>
      <vt:lpstr>Microsoft JhengHei</vt:lpstr>
      <vt:lpstr>Arial Black</vt:lpstr>
      <vt:lpstr>Arial</vt:lpstr>
      <vt:lpstr>微软雅黑</vt:lpstr>
      <vt:lpstr>Malgun Gothic</vt:lpstr>
      <vt:lpstr>Times New Roman</vt:lpstr>
      <vt:lpstr>KaiTi_GB2312</vt:lpstr>
      <vt:lpstr>微软雅黑 Light</vt:lpstr>
      <vt:lpstr>等线</vt:lpstr>
      <vt:lpstr>等线</vt:lpstr>
      <vt:lpstr>Arial Unicode MS</vt:lpstr>
      <vt:lpstr>Calibri</vt:lpstr>
      <vt:lpstr>Segoe UI</vt:lpstr>
      <vt:lpstr>Times New Roman</vt:lpstr>
      <vt:lpstr>Tahoma</vt:lpstr>
      <vt:lpstr>系统字体常规体</vt:lpstr>
      <vt:lpstr>Segoe Print</vt:lpstr>
      <vt:lpstr>Yuanti SC</vt:lpstr>
      <vt:lpstr>Algerian</vt:lpstr>
      <vt:lpstr>13_自定义设计方案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stephen.zhang</dc:creator>
  <cp:lastModifiedBy>杨贺旻mmmmm</cp:lastModifiedBy>
  <cp:revision>151</cp:revision>
  <dcterms:created xsi:type="dcterms:W3CDTF">2021-11-08T09:47:00Z</dcterms:created>
  <dcterms:modified xsi:type="dcterms:W3CDTF">2022-05-14T00:16:18Z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2052-11.1.0.11636</vt:lpwstr>
  </property>
  <property fmtid="{D5CDD505-2E9C-101B-9397-08002B2CF9AE}" pid="3" name="ICV">
    <vt:lpwstr>D57FCF7DBB1C495F9C3DF4E5123D616B</vt:lpwstr>
  </property>
</Properties>
</file>