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
  </p:notesMasterIdLst>
  <p:sldIdLst>
    <p:sldId id="266" r:id="rId3"/>
    <p:sldId id="274" r:id="rId4"/>
    <p:sldId id="273" r:id="rId6"/>
    <p:sldId id="263" r:id="rId7"/>
    <p:sldId id="275" r:id="rId8"/>
    <p:sldId id="272" r:id="rId9"/>
    <p:sldId id="284" r:id="rId10"/>
    <p:sldId id="287" r:id="rId11"/>
    <p:sldId id="288" r:id="rId12"/>
    <p:sldId id="295" r:id="rId13"/>
    <p:sldId id="298" r:id="rId14"/>
    <p:sldId id="299" r:id="rId15"/>
    <p:sldId id="306" r:id="rId16"/>
    <p:sldId id="301" r:id="rId17"/>
    <p:sldId id="302" r:id="rId18"/>
    <p:sldId id="303" r:id="rId19"/>
    <p:sldId id="304" r:id="rId20"/>
    <p:sldId id="305" r:id="rId21"/>
    <p:sldId id="257" r:id="rId22"/>
    <p:sldId id="260" r:id="rId23"/>
    <p:sldId id="314" r:id="rId24"/>
  </p:sldIdLst>
  <p:sldSz cx="9144000" cy="6858000" type="screen4x3"/>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istrator" initials="A"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D9D9D9"/>
    <a:srgbClr val="FFFFFF"/>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99" d="100"/>
          <a:sy n="99" d="100"/>
        </p:scale>
        <p:origin x="84" y="582"/>
      </p:cViewPr>
      <p:guideLst>
        <p:guide orient="horz" pos="2102"/>
        <p:guide pos="2879"/>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notesMaster" Target="notesMasters/notesMaster1.xml"/><Relationship Id="rId4" Type="http://schemas.openxmlformats.org/officeDocument/2006/relationships/slide" Target="slides/slide2.xml"/><Relationship Id="rId3" Type="http://schemas.openxmlformats.org/officeDocument/2006/relationships/slide" Target="slides/slide1.xml"/><Relationship Id="rId29" Type="http://schemas.openxmlformats.org/officeDocument/2006/relationships/tags" Target="tags/tag169.xml"/><Relationship Id="rId28" Type="http://schemas.openxmlformats.org/officeDocument/2006/relationships/commentAuthors" Target="commentAuthors.xml"/><Relationship Id="rId27" Type="http://schemas.openxmlformats.org/officeDocument/2006/relationships/tableStyles" Target="tableStyles.xml"/><Relationship Id="rId26" Type="http://schemas.openxmlformats.org/officeDocument/2006/relationships/viewProps" Target="viewProps.xml"/><Relationship Id="rId25" Type="http://schemas.openxmlformats.org/officeDocument/2006/relationships/presProps" Target="presProps.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r>
              <a:rPr lang="zh-CN" altLang="en-US">
                <a:latin typeface="宋体" panose="02010600030101010101" pitchFamily="2" charset="-122"/>
                <a:ea typeface="宋体" panose="02010600030101010101" pitchFamily="2" charset="-122"/>
                <a:cs typeface="宋体" panose="02010600030101010101" pitchFamily="2" charset="-122"/>
                <a:sym typeface="+mn-ea"/>
              </a:rPr>
              <a:t>水迷宫实验是一种强迫实验动物(大鼠、小鼠)游泳，学习寻找隐藏在水中平台的一种实验，Morris水迷宫主要用于测试实验动物对空间位置感和方向感(空间定位)的学习记忆能力，被广泛应用于学习记忆、老年痴呆、海马/外海马研究、智力与衰老、新药开发/筛选/评价、药理学、毒理学、预防医学、神经生物学、动物心理学及行为生物学等多个学科的科学研究和计算机辅助教学(CAI)等领域，在世界上已经得到广泛认可，是医学院校开展行为学研究尤其是学习与记忆研究的首选经典实验。</a:t>
            </a:r>
            <a:endParaRPr lang="zh-CN" altLang="en-US">
              <a:latin typeface="宋体" panose="02010600030101010101" pitchFamily="2" charset="-122"/>
              <a:ea typeface="宋体" panose="02010600030101010101" pitchFamily="2" charset="-122"/>
              <a:cs typeface="宋体" panose="02010600030101010101" pitchFamily="2" charset="-122"/>
            </a:endParaRPr>
          </a:p>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r>
              <a:rPr lang="zh-CN" altLang="en-US"/>
              <a:t>根据文献报道，水迷宫平台隐藏期的寻找平台的所需时间、路径长度以及与平台的距离三者之间是高度相关的。而首次游动方向则与前三者相关性较弱，因此一般我们在文章中最多只需要列出前三个数据就可以说明问题了。</a:t>
            </a:r>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custDataLst>
              <p:tags r:id="rId2"/>
            </p:custDataLst>
          </p:nvPr>
        </p:nvSpPr>
        <p:spPr>
          <a:xfrm>
            <a:off x="899100" y="914400"/>
            <a:ext cx="7349400" cy="2570400"/>
          </a:xfrm>
        </p:spPr>
        <p:txBody>
          <a:bodyPr lIns="90000" tIns="46800" rIns="90000" bIns="46800" anchor="b" anchorCtr="0">
            <a:normAutofit/>
          </a:bodyPr>
          <a:lstStyle>
            <a:lvl1pPr algn="ctr">
              <a:defRPr sz="6000"/>
            </a:lvl1pPr>
          </a:lstStyle>
          <a:p>
            <a:r>
              <a:rPr lang="zh-CN" altLang="en-US" dirty="0"/>
              <a:t>单击此处编辑母版标题样式</a:t>
            </a:r>
            <a:endParaRPr lang="zh-CN" altLang="en-US" dirty="0"/>
          </a:p>
        </p:txBody>
      </p:sp>
      <p:sp>
        <p:nvSpPr>
          <p:cNvPr id="3" name="副标题 2"/>
          <p:cNvSpPr>
            <a:spLocks noGrp="1"/>
          </p:cNvSpPr>
          <p:nvPr>
            <p:ph type="subTitle" idx="1"/>
            <p:custDataLst>
              <p:tags r:id="rId3"/>
            </p:custDataLst>
          </p:nvPr>
        </p:nvSpPr>
        <p:spPr>
          <a:xfrm>
            <a:off x="899100" y="3560400"/>
            <a:ext cx="7349400" cy="1472400"/>
          </a:xfrm>
        </p:spPr>
        <p:txBody>
          <a:bodyPr lIns="90000" tIns="46800" rIns="90000" bIns="46800">
            <a:normAutofit/>
          </a:bodyPr>
          <a:lstStyle>
            <a:lvl1pPr marL="0" indent="0" algn="ctr">
              <a:lnSpc>
                <a:spcPct val="110000"/>
              </a:lnSpc>
              <a:buNone/>
              <a:defRPr sz="2400" spc="200">
                <a:uFillTx/>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456300" y="608400"/>
            <a:ext cx="82269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idx="1"/>
            <p:custDataLst>
              <p:tags r:id="rId3"/>
            </p:custDataLst>
          </p:nvPr>
        </p:nvSpPr>
        <p:spPr>
          <a:xfrm>
            <a:off x="456300" y="1490400"/>
            <a:ext cx="8226900" cy="47592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493100" y="3848400"/>
            <a:ext cx="5826600" cy="766800"/>
          </a:xfrm>
        </p:spPr>
        <p:txBody>
          <a:bodyPr lIns="90000" tIns="46800" rIns="90000" bIns="46800" anchor="b" anchorCtr="0">
            <a:normAutofit/>
          </a:bodyPr>
          <a:lstStyle>
            <a:lvl1pPr>
              <a:defRPr sz="4400"/>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493100" y="4615200"/>
            <a:ext cx="58266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456300" y="608400"/>
            <a:ext cx="82269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sz="half" idx="1"/>
            <p:custDataLst>
              <p:tags r:id="rId3"/>
            </p:custDataLst>
          </p:nvPr>
        </p:nvSpPr>
        <p:spPr>
          <a:xfrm>
            <a:off x="456300" y="1501200"/>
            <a:ext cx="3882600" cy="47484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custDataLst>
              <p:tags r:id="rId4"/>
            </p:custDataLst>
          </p:nvPr>
        </p:nvSpPr>
        <p:spPr>
          <a:xfrm>
            <a:off x="4808700" y="1501200"/>
            <a:ext cx="3882600" cy="4748400"/>
          </a:xfr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456300" y="608400"/>
            <a:ext cx="82269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456300" y="1429200"/>
            <a:ext cx="40068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456300" y="1854000"/>
            <a:ext cx="40068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5"/>
            </p:custDataLst>
          </p:nvPr>
        </p:nvSpPr>
        <p:spPr>
          <a:xfrm>
            <a:off x="4676813" y="1421729"/>
            <a:ext cx="40068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单击此处编辑文本</a:t>
            </a:r>
            <a:endParaRPr lang="zh-CN" altLang="en-US" smtClean="0"/>
          </a:p>
        </p:txBody>
      </p:sp>
      <p:sp>
        <p:nvSpPr>
          <p:cNvPr id="6" name="内容占位符 5"/>
          <p:cNvSpPr>
            <a:spLocks noGrp="1"/>
          </p:cNvSpPr>
          <p:nvPr>
            <p:ph sz="quarter" idx="4"/>
            <p:custDataLst>
              <p:tags r:id="rId6"/>
            </p:custDataLst>
          </p:nvPr>
        </p:nvSpPr>
        <p:spPr>
          <a:xfrm>
            <a:off x="4676813" y="1854000"/>
            <a:ext cx="40068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456300" y="608400"/>
            <a:ext cx="82269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456248" y="1555115"/>
            <a:ext cx="3924776" cy="4608195"/>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3"/>
            </p:custDataLst>
          </p:nvPr>
        </p:nvSpPr>
        <p:spPr>
          <a:xfrm>
            <a:off x="4762800" y="1555200"/>
            <a:ext cx="3920400" cy="4608000"/>
          </a:xfrm>
        </p:spPr>
        <p:txBody>
          <a:bodyPr vert="horz" lIns="90000" tIns="46800" rIns="90000" bIns="46800" rtlCol="0">
            <a:normAutofit/>
          </a:bodyPr>
          <a:lstStyle>
            <a:lvl1pPr>
              <a:buNone/>
              <a:defRPr sz="1600"/>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lstStyle/>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7676100" y="914400"/>
            <a:ext cx="783000" cy="5029200"/>
          </a:xfrm>
        </p:spPr>
        <p:txBody>
          <a:bodyPr vert="eaVert" lIns="90000" tIns="46800" rIns="90000" bIns="46800" rtlCol="0" anchor="ctr" anchorCtr="0">
            <a:normAutofit/>
          </a:bodyPr>
          <a:lstStyle>
            <a:lvl1pPr>
              <a:buNone/>
              <a:defRPr sz="280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3"/>
            </p:custDataLst>
          </p:nvPr>
        </p:nvSpPr>
        <p:spPr>
          <a:xfrm>
            <a:off x="685800" y="914400"/>
            <a:ext cx="68769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456300" y="774000"/>
            <a:ext cx="82296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899100" y="2484000"/>
            <a:ext cx="7349400" cy="1018800"/>
          </a:xfrm>
        </p:spPr>
        <p:txBody>
          <a:bodyPr vert="horz" lIns="90000" tIns="46800" rIns="90000" bIns="46800" rtlCol="0" anchor="t" anchorCtr="0">
            <a:normAutofit/>
          </a:bodyPr>
          <a:lstStyle>
            <a:lvl1pPr algn="ctr">
              <a:defRPr sz="6000"/>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6"/>
            </p:custDataLst>
          </p:nvPr>
        </p:nvSpPr>
        <p:spPr>
          <a:xfrm>
            <a:off x="899100" y="3560400"/>
            <a:ext cx="73494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tags" Target="../tags/tag62.xml"/><Relationship Id="rId16" Type="http://schemas.openxmlformats.org/officeDocument/2006/relationships/tags" Target="../tags/tag61.xml"/><Relationship Id="rId15" Type="http://schemas.openxmlformats.org/officeDocument/2006/relationships/tags" Target="../tags/tag60.xml"/><Relationship Id="rId14" Type="http://schemas.openxmlformats.org/officeDocument/2006/relationships/tags" Target="../tags/tag59.xml"/><Relationship Id="rId13" Type="http://schemas.openxmlformats.org/officeDocument/2006/relationships/tags" Target="../tags/tag58.xml"/><Relationship Id="rId12" Type="http://schemas.openxmlformats.org/officeDocument/2006/relationships/tags" Target="../tags/tag57.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1">
          <a:gsLst>
            <a:gs pos="0">
              <a:schemeClr val="bg2"/>
            </a:gs>
            <a:gs pos="100000">
              <a:schemeClr val="bg2">
                <a:lumMod val="85000"/>
              </a:schemeClr>
            </a:gs>
          </a:gsLst>
          <a:lin ang="5400000" scaled="0"/>
        </a:gra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456300" y="608400"/>
            <a:ext cx="82269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456300" y="1490400"/>
            <a:ext cx="82269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459000" y="6314400"/>
            <a:ext cx="2025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3087000" y="6314400"/>
            <a:ext cx="297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6658200" y="6314400"/>
            <a:ext cx="2025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fld id="{49AE70B2-8BF9-45C0-BB95-33D1B9D3A854}" type="slidenum">
              <a:rPr lang="zh-CN" altLang="en-US" smtClean="0"/>
            </a:fld>
            <a:endParaRPr lang="zh-CN" altLang="en-US" dirty="0"/>
          </a:p>
        </p:txBody>
      </p:sp>
    </p:spTree>
    <p:custDataLst>
      <p:tags r:id="rId17"/>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65.xml"/><Relationship Id="rId3" Type="http://schemas.openxmlformats.org/officeDocument/2006/relationships/tags" Target="../tags/tag64.xml"/><Relationship Id="rId2" Type="http://schemas.openxmlformats.org/officeDocument/2006/relationships/image" Target="../media/image1.jpeg"/><Relationship Id="rId1" Type="http://schemas.openxmlformats.org/officeDocument/2006/relationships/tags" Target="../tags/tag63.xml"/></Relationships>
</file>

<file path=ppt/slides/_rels/slide2.xml.rels><?xml version="1.0" encoding="UTF-8" standalone="yes"?>
<Relationships xmlns="http://schemas.openxmlformats.org/package/2006/relationships"><Relationship Id="rId9" Type="http://schemas.openxmlformats.org/officeDocument/2006/relationships/tags" Target="../tags/tag73.xml"/><Relationship Id="rId8" Type="http://schemas.openxmlformats.org/officeDocument/2006/relationships/tags" Target="../tags/tag72.xml"/><Relationship Id="rId7" Type="http://schemas.openxmlformats.org/officeDocument/2006/relationships/tags" Target="../tags/tag71.xml"/><Relationship Id="rId6" Type="http://schemas.openxmlformats.org/officeDocument/2006/relationships/tags" Target="../tags/tag70.xml"/><Relationship Id="rId5" Type="http://schemas.openxmlformats.org/officeDocument/2006/relationships/tags" Target="../tags/tag69.xml"/><Relationship Id="rId4" Type="http://schemas.openxmlformats.org/officeDocument/2006/relationships/tags" Target="../tags/tag68.xml"/><Relationship Id="rId3" Type="http://schemas.openxmlformats.org/officeDocument/2006/relationships/tags" Target="../tags/tag67.xml"/><Relationship Id="rId29" Type="http://schemas.openxmlformats.org/officeDocument/2006/relationships/notesSlide" Target="../notesSlides/notesSlide1.xml"/><Relationship Id="rId28" Type="http://schemas.openxmlformats.org/officeDocument/2006/relationships/slideLayout" Target="../slideLayouts/slideLayout1.xml"/><Relationship Id="rId27" Type="http://schemas.openxmlformats.org/officeDocument/2006/relationships/tags" Target="../tags/tag91.xml"/><Relationship Id="rId26" Type="http://schemas.openxmlformats.org/officeDocument/2006/relationships/tags" Target="../tags/tag90.xml"/><Relationship Id="rId25" Type="http://schemas.openxmlformats.org/officeDocument/2006/relationships/tags" Target="../tags/tag89.xml"/><Relationship Id="rId24" Type="http://schemas.openxmlformats.org/officeDocument/2006/relationships/tags" Target="../tags/tag88.xml"/><Relationship Id="rId23" Type="http://schemas.openxmlformats.org/officeDocument/2006/relationships/tags" Target="../tags/tag87.xml"/><Relationship Id="rId22" Type="http://schemas.openxmlformats.org/officeDocument/2006/relationships/tags" Target="../tags/tag86.xml"/><Relationship Id="rId21" Type="http://schemas.openxmlformats.org/officeDocument/2006/relationships/tags" Target="../tags/tag85.xml"/><Relationship Id="rId20" Type="http://schemas.openxmlformats.org/officeDocument/2006/relationships/tags" Target="../tags/tag84.xml"/><Relationship Id="rId2" Type="http://schemas.openxmlformats.org/officeDocument/2006/relationships/image" Target="../media/image1.jpeg"/><Relationship Id="rId19" Type="http://schemas.openxmlformats.org/officeDocument/2006/relationships/tags" Target="../tags/tag83.xml"/><Relationship Id="rId18" Type="http://schemas.openxmlformats.org/officeDocument/2006/relationships/tags" Target="../tags/tag82.xml"/><Relationship Id="rId17" Type="http://schemas.openxmlformats.org/officeDocument/2006/relationships/tags" Target="../tags/tag81.xml"/><Relationship Id="rId16" Type="http://schemas.openxmlformats.org/officeDocument/2006/relationships/tags" Target="../tags/tag80.xml"/><Relationship Id="rId15" Type="http://schemas.openxmlformats.org/officeDocument/2006/relationships/tags" Target="../tags/tag79.xml"/><Relationship Id="rId14" Type="http://schemas.openxmlformats.org/officeDocument/2006/relationships/tags" Target="../tags/tag78.xml"/><Relationship Id="rId13" Type="http://schemas.openxmlformats.org/officeDocument/2006/relationships/tags" Target="../tags/tag77.xml"/><Relationship Id="rId12" Type="http://schemas.openxmlformats.org/officeDocument/2006/relationships/tags" Target="../tags/tag76.xml"/><Relationship Id="rId11" Type="http://schemas.openxmlformats.org/officeDocument/2006/relationships/tags" Target="../tags/tag75.xml"/><Relationship Id="rId10" Type="http://schemas.openxmlformats.org/officeDocument/2006/relationships/tags" Target="../tags/tag74.xml"/><Relationship Id="rId1" Type="http://schemas.openxmlformats.org/officeDocument/2006/relationships/tags" Target="../tags/tag66.xml"/></Relationships>
</file>

<file path=ppt/slides/_rels/slide3.xml.rels><?xml version="1.0" encoding="UTF-8" standalone="yes"?>
<Relationships xmlns="http://schemas.openxmlformats.org/package/2006/relationships"><Relationship Id="rId7" Type="http://schemas.openxmlformats.org/officeDocument/2006/relationships/notesSlide" Target="../notesSlides/notesSlide2.xml"/><Relationship Id="rId6" Type="http://schemas.openxmlformats.org/officeDocument/2006/relationships/slideLayout" Target="../slideLayouts/slideLayout1.xml"/><Relationship Id="rId5" Type="http://schemas.openxmlformats.org/officeDocument/2006/relationships/tags" Target="../tags/tag95.xml"/><Relationship Id="rId4" Type="http://schemas.openxmlformats.org/officeDocument/2006/relationships/tags" Target="../tags/tag94.xml"/><Relationship Id="rId3" Type="http://schemas.openxmlformats.org/officeDocument/2006/relationships/tags" Target="../tags/tag93.xml"/><Relationship Id="rId2" Type="http://schemas.openxmlformats.org/officeDocument/2006/relationships/image" Target="../media/image1.jpeg"/><Relationship Id="rId1" Type="http://schemas.openxmlformats.org/officeDocument/2006/relationships/tags" Target="../tags/tag92.xml"/></Relationships>
</file>

<file path=ppt/slides/_rels/slide4.xml.rels><?xml version="1.0" encoding="UTF-8" standalone="yes"?>
<Relationships xmlns="http://schemas.openxmlformats.org/package/2006/relationships"><Relationship Id="rId7" Type="http://schemas.openxmlformats.org/officeDocument/2006/relationships/notesSlide" Target="../notesSlides/notesSlide3.xml"/><Relationship Id="rId6" Type="http://schemas.openxmlformats.org/officeDocument/2006/relationships/slideLayout" Target="../slideLayouts/slideLayout1.xml"/><Relationship Id="rId5" Type="http://schemas.openxmlformats.org/officeDocument/2006/relationships/tags" Target="../tags/tag99.xml"/><Relationship Id="rId4" Type="http://schemas.openxmlformats.org/officeDocument/2006/relationships/tags" Target="../tags/tag98.xml"/><Relationship Id="rId3" Type="http://schemas.openxmlformats.org/officeDocument/2006/relationships/tags" Target="../tags/tag97.xml"/><Relationship Id="rId2" Type="http://schemas.openxmlformats.org/officeDocument/2006/relationships/image" Target="../media/image1.jpeg"/><Relationship Id="rId1" Type="http://schemas.openxmlformats.org/officeDocument/2006/relationships/tags" Target="../tags/tag96.xml"/></Relationships>
</file>

<file path=ppt/slides/_rels/slide5.xml.rels><?xml version="1.0" encoding="UTF-8" standalone="yes"?>
<Relationships xmlns="http://schemas.openxmlformats.org/package/2006/relationships"><Relationship Id="rId9" Type="http://schemas.openxmlformats.org/officeDocument/2006/relationships/notesSlide" Target="../notesSlides/notesSlide4.xml"/><Relationship Id="rId8" Type="http://schemas.openxmlformats.org/officeDocument/2006/relationships/slideLayout" Target="../slideLayouts/slideLayout1.xml"/><Relationship Id="rId7" Type="http://schemas.openxmlformats.org/officeDocument/2006/relationships/image" Target="../media/image2.png"/><Relationship Id="rId6" Type="http://schemas.openxmlformats.org/officeDocument/2006/relationships/tags" Target="../tags/tag104.xml"/><Relationship Id="rId5" Type="http://schemas.openxmlformats.org/officeDocument/2006/relationships/tags" Target="../tags/tag103.xml"/><Relationship Id="rId4" Type="http://schemas.openxmlformats.org/officeDocument/2006/relationships/tags" Target="../tags/tag102.xml"/><Relationship Id="rId3" Type="http://schemas.openxmlformats.org/officeDocument/2006/relationships/tags" Target="../tags/tag101.xml"/><Relationship Id="rId2" Type="http://schemas.openxmlformats.org/officeDocument/2006/relationships/image" Target="../media/image1.jpeg"/><Relationship Id="rId1" Type="http://schemas.openxmlformats.org/officeDocument/2006/relationships/tags" Target="../tags/tag100.xml"/></Relationships>
</file>

<file path=ppt/slides/_rels/slide6.xml.rels><?xml version="1.0" encoding="UTF-8" standalone="yes"?>
<Relationships xmlns="http://schemas.openxmlformats.org/package/2006/relationships"><Relationship Id="rId8" Type="http://schemas.openxmlformats.org/officeDocument/2006/relationships/notesSlide" Target="../notesSlides/notesSlide5.xml"/><Relationship Id="rId7" Type="http://schemas.openxmlformats.org/officeDocument/2006/relationships/slideLayout" Target="../slideLayouts/slideLayout1.xml"/><Relationship Id="rId6" Type="http://schemas.openxmlformats.org/officeDocument/2006/relationships/tags" Target="../tags/tag109.xml"/><Relationship Id="rId5" Type="http://schemas.openxmlformats.org/officeDocument/2006/relationships/tags" Target="../tags/tag108.xml"/><Relationship Id="rId4" Type="http://schemas.openxmlformats.org/officeDocument/2006/relationships/tags" Target="../tags/tag107.xml"/><Relationship Id="rId3" Type="http://schemas.openxmlformats.org/officeDocument/2006/relationships/tags" Target="../tags/tag106.xml"/><Relationship Id="rId2" Type="http://schemas.openxmlformats.org/officeDocument/2006/relationships/image" Target="../media/image1.jpeg"/><Relationship Id="rId1" Type="http://schemas.openxmlformats.org/officeDocument/2006/relationships/tags" Target="../tags/tag105.xml"/></Relationships>
</file>

<file path=ppt/slides/_rels/slide7.xml.rels><?xml version="1.0" encoding="UTF-8" standalone="yes"?>
<Relationships xmlns="http://schemas.openxmlformats.org/package/2006/relationships"><Relationship Id="rId8" Type="http://schemas.openxmlformats.org/officeDocument/2006/relationships/notesSlide" Target="../notesSlides/notesSlide6.xml"/><Relationship Id="rId7"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tags" Target="../tags/tag113.xml"/><Relationship Id="rId4" Type="http://schemas.openxmlformats.org/officeDocument/2006/relationships/tags" Target="../tags/tag112.xml"/><Relationship Id="rId3" Type="http://schemas.openxmlformats.org/officeDocument/2006/relationships/tags" Target="../tags/tag111.xml"/><Relationship Id="rId2" Type="http://schemas.openxmlformats.org/officeDocument/2006/relationships/image" Target="../media/image1.jpeg"/><Relationship Id="rId1" Type="http://schemas.openxmlformats.org/officeDocument/2006/relationships/tags" Target="../tags/tag110.xml"/></Relationships>
</file>

<file path=ppt/slides/_rels/slide8.xml.rels><?xml version="1.0" encoding="UTF-8" standalone="yes"?>
<Relationships xmlns="http://schemas.openxmlformats.org/package/2006/relationships"><Relationship Id="rId7" Type="http://schemas.openxmlformats.org/officeDocument/2006/relationships/notesSlide" Target="../notesSlides/notesSlide7.xml"/><Relationship Id="rId6" Type="http://schemas.openxmlformats.org/officeDocument/2006/relationships/slideLayout" Target="../slideLayouts/slideLayout1.xml"/><Relationship Id="rId5" Type="http://schemas.openxmlformats.org/officeDocument/2006/relationships/tags" Target="../tags/tag117.xml"/><Relationship Id="rId4" Type="http://schemas.openxmlformats.org/officeDocument/2006/relationships/tags" Target="../tags/tag116.xml"/><Relationship Id="rId3" Type="http://schemas.openxmlformats.org/officeDocument/2006/relationships/tags" Target="../tags/tag115.xml"/><Relationship Id="rId2" Type="http://schemas.openxmlformats.org/officeDocument/2006/relationships/image" Target="../media/image1.jpeg"/><Relationship Id="rId1" Type="http://schemas.openxmlformats.org/officeDocument/2006/relationships/tags" Target="../tags/tag114.xml"/></Relationships>
</file>

<file path=ppt/slides/_rels/slide9.xml.rels><?xml version="1.0" encoding="UTF-8" standalone="yes"?>
<Relationships xmlns="http://schemas.openxmlformats.org/package/2006/relationships"><Relationship Id="rId7" Type="http://schemas.openxmlformats.org/officeDocument/2006/relationships/notesSlide" Target="../notesSlides/notesSlide8.xml"/><Relationship Id="rId6" Type="http://schemas.openxmlformats.org/officeDocument/2006/relationships/slideLayout" Target="../slideLayouts/slideLayout1.xml"/><Relationship Id="rId5" Type="http://schemas.openxmlformats.org/officeDocument/2006/relationships/tags" Target="../tags/tag121.xml"/><Relationship Id="rId4" Type="http://schemas.openxmlformats.org/officeDocument/2006/relationships/tags" Target="../tags/tag120.xml"/><Relationship Id="rId3" Type="http://schemas.openxmlformats.org/officeDocument/2006/relationships/tags" Target="../tags/tag119.xml"/><Relationship Id="rId2" Type="http://schemas.openxmlformats.org/officeDocument/2006/relationships/image" Target="../media/image1.jpeg"/><Relationship Id="rId1" Type="http://schemas.openxmlformats.org/officeDocument/2006/relationships/tags" Target="../tags/tag118.xml"/></Relationships>
</file>

<file path=ppt/slides/_rels/slide10.xml.rels><?xml version="1.0" encoding="UTF-8" standalone="yes"?>
<Relationships xmlns="http://schemas.openxmlformats.org/package/2006/relationships"><Relationship Id="rId7" Type="http://schemas.openxmlformats.org/officeDocument/2006/relationships/notesSlide" Target="../notesSlides/notesSlide9.xml"/><Relationship Id="rId6" Type="http://schemas.openxmlformats.org/officeDocument/2006/relationships/slideLayout" Target="../slideLayouts/slideLayout1.xml"/><Relationship Id="rId5" Type="http://schemas.openxmlformats.org/officeDocument/2006/relationships/tags" Target="../tags/tag125.xml"/><Relationship Id="rId4" Type="http://schemas.openxmlformats.org/officeDocument/2006/relationships/tags" Target="../tags/tag124.xml"/><Relationship Id="rId3" Type="http://schemas.openxmlformats.org/officeDocument/2006/relationships/tags" Target="../tags/tag123.xml"/><Relationship Id="rId2" Type="http://schemas.openxmlformats.org/officeDocument/2006/relationships/image" Target="../media/image1.jpeg"/><Relationship Id="rId1" Type="http://schemas.openxmlformats.org/officeDocument/2006/relationships/tags" Target="../tags/tag122.xml"/></Relationships>
</file>

<file path=ppt/slides/_rels/slide11.xml.rels><?xml version="1.0" encoding="UTF-8" standalone="yes"?>
<Relationships xmlns="http://schemas.openxmlformats.org/package/2006/relationships"><Relationship Id="rId9" Type="http://schemas.openxmlformats.org/officeDocument/2006/relationships/notesSlide" Target="../notesSlides/notesSlide10.xml"/><Relationship Id="rId8" Type="http://schemas.openxmlformats.org/officeDocument/2006/relationships/slideLayout" Target="../slideLayouts/slideLayout1.xml"/><Relationship Id="rId7" Type="http://schemas.openxmlformats.org/officeDocument/2006/relationships/image" Target="../media/image4.png"/><Relationship Id="rId6" Type="http://schemas.openxmlformats.org/officeDocument/2006/relationships/tags" Target="../tags/tag130.xml"/><Relationship Id="rId5" Type="http://schemas.openxmlformats.org/officeDocument/2006/relationships/tags" Target="../tags/tag129.xml"/><Relationship Id="rId4" Type="http://schemas.openxmlformats.org/officeDocument/2006/relationships/tags" Target="../tags/tag128.xml"/><Relationship Id="rId3" Type="http://schemas.openxmlformats.org/officeDocument/2006/relationships/tags" Target="../tags/tag127.xml"/><Relationship Id="rId2" Type="http://schemas.openxmlformats.org/officeDocument/2006/relationships/image" Target="../media/image1.jpeg"/><Relationship Id="rId1" Type="http://schemas.openxmlformats.org/officeDocument/2006/relationships/tags" Target="../tags/tag126.xml"/></Relationships>
</file>

<file path=ppt/slides/_rels/slide12.xml.rels><?xml version="1.0" encoding="UTF-8" standalone="yes"?>
<Relationships xmlns="http://schemas.openxmlformats.org/package/2006/relationships"><Relationship Id="rId7" Type="http://schemas.openxmlformats.org/officeDocument/2006/relationships/notesSlide" Target="../notesSlides/notesSlide11.xml"/><Relationship Id="rId6" Type="http://schemas.openxmlformats.org/officeDocument/2006/relationships/slideLayout" Target="../slideLayouts/slideLayout1.xml"/><Relationship Id="rId5" Type="http://schemas.openxmlformats.org/officeDocument/2006/relationships/tags" Target="../tags/tag134.xml"/><Relationship Id="rId4" Type="http://schemas.openxmlformats.org/officeDocument/2006/relationships/tags" Target="../tags/tag133.xml"/><Relationship Id="rId3" Type="http://schemas.openxmlformats.org/officeDocument/2006/relationships/tags" Target="../tags/tag132.xml"/><Relationship Id="rId2" Type="http://schemas.openxmlformats.org/officeDocument/2006/relationships/image" Target="../media/image1.jpeg"/><Relationship Id="rId1" Type="http://schemas.openxmlformats.org/officeDocument/2006/relationships/tags" Target="../tags/tag131.xml"/></Relationships>
</file>

<file path=ppt/slides/_rels/slide13.xml.rels><?xml version="1.0" encoding="UTF-8" standalone="yes"?>
<Relationships xmlns="http://schemas.openxmlformats.org/package/2006/relationships"><Relationship Id="rId9" Type="http://schemas.openxmlformats.org/officeDocument/2006/relationships/notesSlide" Target="../notesSlides/notesSlide12.xml"/><Relationship Id="rId8" Type="http://schemas.openxmlformats.org/officeDocument/2006/relationships/slideLayout" Target="../slideLayouts/slideLayout1.xml"/><Relationship Id="rId7" Type="http://schemas.openxmlformats.org/officeDocument/2006/relationships/image" Target="../media/image4.png"/><Relationship Id="rId6" Type="http://schemas.openxmlformats.org/officeDocument/2006/relationships/tags" Target="../tags/tag139.xml"/><Relationship Id="rId5" Type="http://schemas.openxmlformats.org/officeDocument/2006/relationships/tags" Target="../tags/tag138.xml"/><Relationship Id="rId4" Type="http://schemas.openxmlformats.org/officeDocument/2006/relationships/tags" Target="../tags/tag137.xml"/><Relationship Id="rId3" Type="http://schemas.openxmlformats.org/officeDocument/2006/relationships/tags" Target="../tags/tag136.xml"/><Relationship Id="rId2" Type="http://schemas.openxmlformats.org/officeDocument/2006/relationships/image" Target="../media/image1.jpeg"/><Relationship Id="rId1" Type="http://schemas.openxmlformats.org/officeDocument/2006/relationships/tags" Target="../tags/tag135.xml"/></Relationships>
</file>

<file path=ppt/slides/_rels/slide14.xml.rels><?xml version="1.0" encoding="UTF-8" standalone="yes"?>
<Relationships xmlns="http://schemas.openxmlformats.org/package/2006/relationships"><Relationship Id="rId9" Type="http://schemas.openxmlformats.org/officeDocument/2006/relationships/notesSlide" Target="../notesSlides/notesSlide13.xml"/><Relationship Id="rId8" Type="http://schemas.openxmlformats.org/officeDocument/2006/relationships/slideLayout" Target="../slideLayouts/slideLayout1.xml"/><Relationship Id="rId7" Type="http://schemas.openxmlformats.org/officeDocument/2006/relationships/image" Target="../media/image4.png"/><Relationship Id="rId6" Type="http://schemas.openxmlformats.org/officeDocument/2006/relationships/tags" Target="../tags/tag144.xml"/><Relationship Id="rId5" Type="http://schemas.openxmlformats.org/officeDocument/2006/relationships/tags" Target="../tags/tag143.xml"/><Relationship Id="rId4" Type="http://schemas.openxmlformats.org/officeDocument/2006/relationships/tags" Target="../tags/tag142.xml"/><Relationship Id="rId3" Type="http://schemas.openxmlformats.org/officeDocument/2006/relationships/tags" Target="../tags/tag141.xml"/><Relationship Id="rId2" Type="http://schemas.openxmlformats.org/officeDocument/2006/relationships/image" Target="../media/image1.jpeg"/><Relationship Id="rId1" Type="http://schemas.openxmlformats.org/officeDocument/2006/relationships/tags" Target="../tags/tag140.xml"/></Relationships>
</file>

<file path=ppt/slides/_rels/slide15.xml.rels><?xml version="1.0" encoding="UTF-8" standalone="yes"?>
<Relationships xmlns="http://schemas.openxmlformats.org/package/2006/relationships"><Relationship Id="rId7" Type="http://schemas.openxmlformats.org/officeDocument/2006/relationships/notesSlide" Target="../notesSlides/notesSlide14.xml"/><Relationship Id="rId6" Type="http://schemas.openxmlformats.org/officeDocument/2006/relationships/slideLayout" Target="../slideLayouts/slideLayout1.xml"/><Relationship Id="rId5" Type="http://schemas.openxmlformats.org/officeDocument/2006/relationships/tags" Target="../tags/tag148.xml"/><Relationship Id="rId4" Type="http://schemas.openxmlformats.org/officeDocument/2006/relationships/tags" Target="../tags/tag147.xml"/><Relationship Id="rId3" Type="http://schemas.openxmlformats.org/officeDocument/2006/relationships/tags" Target="../tags/tag146.xml"/><Relationship Id="rId2" Type="http://schemas.openxmlformats.org/officeDocument/2006/relationships/image" Target="../media/image1.jpeg"/><Relationship Id="rId1" Type="http://schemas.openxmlformats.org/officeDocument/2006/relationships/tags" Target="../tags/tag145.xml"/></Relationships>
</file>

<file path=ppt/slides/_rels/slide16.xml.rels><?xml version="1.0" encoding="UTF-8" standalone="yes"?>
<Relationships xmlns="http://schemas.openxmlformats.org/package/2006/relationships"><Relationship Id="rId7" Type="http://schemas.openxmlformats.org/officeDocument/2006/relationships/notesSlide" Target="../notesSlides/notesSlide15.xml"/><Relationship Id="rId6" Type="http://schemas.openxmlformats.org/officeDocument/2006/relationships/slideLayout" Target="../slideLayouts/slideLayout1.xml"/><Relationship Id="rId5" Type="http://schemas.openxmlformats.org/officeDocument/2006/relationships/tags" Target="../tags/tag152.xml"/><Relationship Id="rId4" Type="http://schemas.openxmlformats.org/officeDocument/2006/relationships/tags" Target="../tags/tag151.xml"/><Relationship Id="rId3" Type="http://schemas.openxmlformats.org/officeDocument/2006/relationships/tags" Target="../tags/tag150.xml"/><Relationship Id="rId2" Type="http://schemas.openxmlformats.org/officeDocument/2006/relationships/image" Target="../media/image1.jpeg"/><Relationship Id="rId1" Type="http://schemas.openxmlformats.org/officeDocument/2006/relationships/tags" Target="../tags/tag149.xml"/></Relationships>
</file>

<file path=ppt/slides/_rels/slide17.xml.rels><?xml version="1.0" encoding="UTF-8" standalone="yes"?>
<Relationships xmlns="http://schemas.openxmlformats.org/package/2006/relationships"><Relationship Id="rId7" Type="http://schemas.openxmlformats.org/officeDocument/2006/relationships/notesSlide" Target="../notesSlides/notesSlide16.xml"/><Relationship Id="rId6" Type="http://schemas.openxmlformats.org/officeDocument/2006/relationships/slideLayout" Target="../slideLayouts/slideLayout1.xml"/><Relationship Id="rId5" Type="http://schemas.openxmlformats.org/officeDocument/2006/relationships/tags" Target="../tags/tag156.xml"/><Relationship Id="rId4" Type="http://schemas.openxmlformats.org/officeDocument/2006/relationships/tags" Target="../tags/tag155.xml"/><Relationship Id="rId3" Type="http://schemas.openxmlformats.org/officeDocument/2006/relationships/tags" Target="../tags/tag154.xml"/><Relationship Id="rId2" Type="http://schemas.openxmlformats.org/officeDocument/2006/relationships/image" Target="../media/image1.jpeg"/><Relationship Id="rId1" Type="http://schemas.openxmlformats.org/officeDocument/2006/relationships/tags" Target="../tags/tag153.xml"/></Relationships>
</file>

<file path=ppt/slides/_rels/slide18.xml.rels><?xml version="1.0" encoding="UTF-8" standalone="yes"?>
<Relationships xmlns="http://schemas.openxmlformats.org/package/2006/relationships"><Relationship Id="rId7" Type="http://schemas.openxmlformats.org/officeDocument/2006/relationships/notesSlide" Target="../notesSlides/notesSlide17.xml"/><Relationship Id="rId6" Type="http://schemas.openxmlformats.org/officeDocument/2006/relationships/slideLayout" Target="../slideLayouts/slideLayout1.xml"/><Relationship Id="rId5" Type="http://schemas.openxmlformats.org/officeDocument/2006/relationships/tags" Target="../tags/tag160.xml"/><Relationship Id="rId4" Type="http://schemas.openxmlformats.org/officeDocument/2006/relationships/tags" Target="../tags/tag159.xml"/><Relationship Id="rId3" Type="http://schemas.openxmlformats.org/officeDocument/2006/relationships/tags" Target="../tags/tag158.xml"/><Relationship Id="rId2" Type="http://schemas.openxmlformats.org/officeDocument/2006/relationships/image" Target="../media/image1.jpeg"/><Relationship Id="rId1" Type="http://schemas.openxmlformats.org/officeDocument/2006/relationships/tags" Target="../tags/tag157.xml"/></Relationships>
</file>

<file path=ppt/slides/_rels/slide19.xml.rels><?xml version="1.0" encoding="UTF-8" standalone="yes"?>
<Relationships xmlns="http://schemas.openxmlformats.org/package/2006/relationships"><Relationship Id="rId7" Type="http://schemas.openxmlformats.org/officeDocument/2006/relationships/notesSlide" Target="../notesSlides/notesSlide18.xml"/><Relationship Id="rId6" Type="http://schemas.openxmlformats.org/officeDocument/2006/relationships/slideLayout" Target="../slideLayouts/slideLayout1.xml"/><Relationship Id="rId5" Type="http://schemas.openxmlformats.org/officeDocument/2006/relationships/tags" Target="../tags/tag164.xml"/><Relationship Id="rId4" Type="http://schemas.openxmlformats.org/officeDocument/2006/relationships/tags" Target="../tags/tag163.xml"/><Relationship Id="rId3" Type="http://schemas.openxmlformats.org/officeDocument/2006/relationships/tags" Target="../tags/tag162.xml"/><Relationship Id="rId2" Type="http://schemas.openxmlformats.org/officeDocument/2006/relationships/image" Target="../media/image1.jpeg"/><Relationship Id="rId1" Type="http://schemas.openxmlformats.org/officeDocument/2006/relationships/tags" Target="../tags/tag161.xml"/></Relationships>
</file>

<file path=ppt/slides/_rels/slide20.xml.rels><?xml version="1.0" encoding="UTF-8" standalone="yes"?>
<Relationships xmlns="http://schemas.openxmlformats.org/package/2006/relationships"><Relationship Id="rId7" Type="http://schemas.openxmlformats.org/officeDocument/2006/relationships/notesSlide" Target="../notesSlides/notesSlide19.xml"/><Relationship Id="rId6" Type="http://schemas.openxmlformats.org/officeDocument/2006/relationships/slideLayout" Target="../slideLayouts/slideLayout1.xml"/><Relationship Id="rId5" Type="http://schemas.openxmlformats.org/officeDocument/2006/relationships/tags" Target="../tags/tag168.xml"/><Relationship Id="rId4" Type="http://schemas.openxmlformats.org/officeDocument/2006/relationships/tags" Target="../tags/tag167.xml"/><Relationship Id="rId3" Type="http://schemas.openxmlformats.org/officeDocument/2006/relationships/tags" Target="../tags/tag166.xml"/><Relationship Id="rId2" Type="http://schemas.openxmlformats.org/officeDocument/2006/relationships/image" Target="../media/image1.jpeg"/><Relationship Id="rId1" Type="http://schemas.openxmlformats.org/officeDocument/2006/relationships/tags" Target="../tags/tag165.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图片 3" descr="图片1.jpg"/>
          <p:cNvPicPr>
            <a:picLocks noChangeAspect="1"/>
          </p:cNvPicPr>
          <p:nvPr>
            <p:custDataLst>
              <p:tags r:id="rId1"/>
            </p:custDataLst>
          </p:nvPr>
        </p:nvPicPr>
        <p:blipFill>
          <a:blip r:embed="rId2" cstate="print"/>
          <a:stretch>
            <a:fillRect/>
          </a:stretch>
        </p:blipFill>
        <p:spPr>
          <a:xfrm>
            <a:off x="-317" y="0"/>
            <a:ext cx="9144000" cy="6858000"/>
          </a:xfrm>
          <a:prstGeom prst="rect">
            <a:avLst/>
          </a:prstGeom>
          <a:noFill/>
          <a:ln w="9525">
            <a:noFill/>
          </a:ln>
        </p:spPr>
      </p:pic>
      <p:sp>
        <p:nvSpPr>
          <p:cNvPr id="5" name="文本框 4"/>
          <p:cNvSpPr txBox="1"/>
          <p:nvPr>
            <p:custDataLst>
              <p:tags r:id="rId3"/>
            </p:custDataLst>
          </p:nvPr>
        </p:nvSpPr>
        <p:spPr>
          <a:xfrm>
            <a:off x="512445" y="1219200"/>
            <a:ext cx="7897495" cy="1568450"/>
          </a:xfrm>
          <a:prstGeom prst="rect">
            <a:avLst/>
          </a:prstGeom>
          <a:noFill/>
        </p:spPr>
        <p:txBody>
          <a:bodyPr wrap="square" rtlCol="0">
            <a:spAutoFit/>
          </a:bodyPr>
          <a:lstStyle/>
          <a:p>
            <a:pPr algn="dist">
              <a:lnSpc>
                <a:spcPct val="200000"/>
              </a:lnSpc>
            </a:pPr>
            <a:r>
              <a:rPr lang="zh-CN" sz="4800" b="1" dirty="0" smtClean="0">
                <a:effectLst>
                  <a:outerShdw blurRad="38100" dist="38100" dir="2700000" algn="tl">
                    <a:srgbClr val="000000">
                      <a:alpha val="43137"/>
                    </a:srgbClr>
                  </a:outerShdw>
                </a:effectLst>
                <a:latin typeface="Times New Roman" panose="02020603050405020304" pitchFamily="18" charset="0"/>
                <a:ea typeface="宋体" panose="02010600030101010101" pitchFamily="2" charset="-122"/>
                <a:cs typeface="Times New Roman" panose="02020603050405020304" pitchFamily="18" charset="0"/>
              </a:rPr>
              <a:t>水迷宫实验操作流程</a:t>
            </a:r>
            <a:endParaRPr lang="zh-CN" sz="4800" b="1" dirty="0" smtClean="0">
              <a:effectLst>
                <a:outerShdw blurRad="38100" dist="38100" dir="2700000" algn="tl">
                  <a:srgbClr val="000000">
                    <a:alpha val="43137"/>
                  </a:srgbClr>
                </a:outerShdw>
              </a:effectLst>
              <a:latin typeface="Times New Roman" panose="02020603050405020304" pitchFamily="18" charset="0"/>
              <a:ea typeface="宋体" panose="02010600030101010101" pitchFamily="2" charset="-122"/>
              <a:cs typeface="Times New Roman" panose="02020603050405020304" pitchFamily="18" charset="0"/>
            </a:endParaRPr>
          </a:p>
        </p:txBody>
      </p:sp>
      <p:sp>
        <p:nvSpPr>
          <p:cNvPr id="4" name="TextBox 3"/>
          <p:cNvSpPr txBox="1"/>
          <p:nvPr>
            <p:custDataLst>
              <p:tags r:id="rId4"/>
            </p:custDataLst>
          </p:nvPr>
        </p:nvSpPr>
        <p:spPr>
          <a:xfrm>
            <a:off x="4168140" y="4343400"/>
            <a:ext cx="4442460" cy="1568450"/>
          </a:xfrm>
          <a:prstGeom prst="rect">
            <a:avLst/>
          </a:prstGeom>
          <a:noFill/>
        </p:spPr>
        <p:txBody>
          <a:bodyPr wrap="square" numCol="1" rtlCol="0">
            <a:spAutoFit/>
          </a:bodyPr>
          <a:lstStyle/>
          <a:p>
            <a:pPr>
              <a:lnSpc>
                <a:spcPct val="200000"/>
              </a:lnSpc>
            </a:pPr>
            <a:r>
              <a:rPr lang="en-US" altLang="zh-CN" sz="2000" b="1" dirty="0" smtClean="0">
                <a:sym typeface="+mn-ea"/>
              </a:rPr>
              <a:t>                  </a:t>
            </a:r>
            <a:r>
              <a:rPr lang="en-US" altLang="zh-CN" sz="2000" dirty="0" smtClean="0">
                <a:sym typeface="+mn-ea"/>
              </a:rPr>
              <a:t> </a:t>
            </a:r>
            <a:r>
              <a:rPr lang="zh-CN" altLang="en-US" sz="2000" dirty="0" smtClean="0">
                <a:sym typeface="+mn-ea"/>
              </a:rPr>
              <a:t>汇报人：杨贺旻</a:t>
            </a:r>
            <a:endParaRPr lang="en-US" altLang="zh-CN" sz="2000" dirty="0" smtClean="0"/>
          </a:p>
          <a:p>
            <a:pPr>
              <a:lnSpc>
                <a:spcPct val="200000"/>
              </a:lnSpc>
            </a:pPr>
            <a:r>
              <a:rPr lang="en-US" altLang="zh-CN" sz="2000" dirty="0" smtClean="0">
                <a:sym typeface="+mn-ea"/>
              </a:rPr>
              <a:t>                   2023.05.13</a:t>
            </a:r>
            <a:r>
              <a:rPr lang="en-US" altLang="zh-CN" sz="2800" dirty="0" smtClean="0"/>
              <a:t>    </a:t>
            </a:r>
            <a:endParaRPr lang="en-US" sz="2800"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图片 3" descr="图片1.jpg"/>
          <p:cNvPicPr>
            <a:picLocks noChangeAspect="1"/>
          </p:cNvPicPr>
          <p:nvPr>
            <p:custDataLst>
              <p:tags r:id="rId1"/>
            </p:custDataLst>
          </p:nvPr>
        </p:nvPicPr>
        <p:blipFill>
          <a:blip r:embed="rId2" cstate="print"/>
          <a:stretch>
            <a:fillRect/>
          </a:stretch>
        </p:blipFill>
        <p:spPr>
          <a:xfrm>
            <a:off x="-317" y="0"/>
            <a:ext cx="9144000" cy="6858000"/>
          </a:xfrm>
          <a:prstGeom prst="rect">
            <a:avLst/>
          </a:prstGeom>
          <a:noFill/>
          <a:ln w="9525">
            <a:noFill/>
          </a:ln>
        </p:spPr>
      </p:pic>
      <p:grpSp>
        <p:nvGrpSpPr>
          <p:cNvPr id="14" name="组合 13"/>
          <p:cNvGrpSpPr/>
          <p:nvPr/>
        </p:nvGrpSpPr>
        <p:grpSpPr>
          <a:xfrm>
            <a:off x="-635" y="367665"/>
            <a:ext cx="9144635" cy="708025"/>
            <a:chOff x="0" y="579"/>
            <a:chExt cx="14400" cy="1115"/>
          </a:xfrm>
        </p:grpSpPr>
        <p:sp>
          <p:nvSpPr>
            <p:cNvPr id="4" name="文本框 3"/>
            <p:cNvSpPr txBox="1"/>
            <p:nvPr>
              <p:custDataLst>
                <p:tags r:id="rId3"/>
              </p:custDataLst>
            </p:nvPr>
          </p:nvSpPr>
          <p:spPr>
            <a:xfrm>
              <a:off x="120" y="579"/>
              <a:ext cx="8196" cy="1016"/>
            </a:xfrm>
            <a:prstGeom prst="rect">
              <a:avLst/>
            </a:prstGeom>
            <a:noFill/>
          </p:spPr>
          <p:txBody>
            <a:bodyPr wrap="square" rtlCol="0" anchor="t">
              <a:spAutoFit/>
            </a:bodyPr>
            <a:p>
              <a:r>
                <a:rPr lang="zh-CN" altLang="en-US" sz="3600" b="1">
                  <a:solidFill>
                    <a:schemeClr val="tx1"/>
                  </a:solidFill>
                </a:rPr>
                <a:t>水迷宫实验</a:t>
              </a:r>
              <a:r>
                <a:rPr lang="en-US" altLang="zh-CN" sz="3600" b="1">
                  <a:solidFill>
                    <a:schemeClr val="tx1"/>
                  </a:solidFill>
                </a:rPr>
                <a:t> — </a:t>
              </a:r>
              <a:r>
                <a:rPr lang="zh-CN" altLang="en-US" sz="3000" b="1">
                  <a:solidFill>
                    <a:schemeClr val="tx1"/>
                  </a:solidFill>
                </a:rPr>
                <a:t>简介</a:t>
              </a:r>
              <a:r>
                <a:rPr lang="en-US" altLang="zh-CN" sz="3600" b="1">
                  <a:solidFill>
                    <a:schemeClr val="tx1"/>
                  </a:solidFill>
                </a:rPr>
                <a:t> </a:t>
              </a:r>
              <a:endParaRPr lang="zh-CN" altLang="en-US" sz="2800" b="1">
                <a:solidFill>
                  <a:schemeClr val="tx1"/>
                </a:solidFill>
              </a:endParaRPr>
            </a:p>
          </p:txBody>
        </p:sp>
        <p:cxnSp>
          <p:nvCxnSpPr>
            <p:cNvPr id="8" name="直接连接符 7"/>
            <p:cNvCxnSpPr/>
            <p:nvPr>
              <p:custDataLst>
                <p:tags r:id="rId4"/>
              </p:custDataLst>
            </p:nvPr>
          </p:nvCxnSpPr>
          <p:spPr>
            <a:xfrm flipV="1">
              <a:off x="0" y="1680"/>
              <a:ext cx="624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custDataLst>
                <p:tags r:id="rId5"/>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2" name="文本框 1"/>
          <p:cNvSpPr txBox="1"/>
          <p:nvPr/>
        </p:nvSpPr>
        <p:spPr>
          <a:xfrm>
            <a:off x="75565" y="1160145"/>
            <a:ext cx="9067800" cy="2122805"/>
          </a:xfrm>
          <a:prstGeom prst="rect">
            <a:avLst/>
          </a:prstGeom>
          <a:noFill/>
        </p:spPr>
        <p:txBody>
          <a:bodyPr wrap="square" rtlCol="0">
            <a:spAutoFit/>
          </a:bodyPr>
          <a:p>
            <a:pPr marL="285750" indent="-285750">
              <a:lnSpc>
                <a:spcPct val="200000"/>
              </a:lnSpc>
              <a:buClr>
                <a:srgbClr val="FF0000"/>
              </a:buClr>
              <a:buFont typeface="Wingdings" panose="05000000000000000000" charset="0"/>
              <a:buChar char="n"/>
            </a:pPr>
            <a:r>
              <a:rPr lang="zh-CN" altLang="en-US" sz="1900" b="1">
                <a:latin typeface="宋体" panose="02010600030101010101" pitchFamily="2" charset="-122"/>
                <a:ea typeface="宋体" panose="02010600030101010101" pitchFamily="2" charset="-122"/>
                <a:cs typeface="宋体" panose="02010600030101010101" pitchFamily="2" charset="-122"/>
              </a:rPr>
              <a:t>水迷宫实验是一种强迫实验动物(大鼠、小鼠)游泳，学习寻找隐藏在水中平台的一种实验。</a:t>
            </a:r>
            <a:endParaRPr lang="zh-CN" altLang="en-US" sz="1900" b="1">
              <a:latin typeface="宋体" panose="02010600030101010101" pitchFamily="2" charset="-122"/>
              <a:ea typeface="宋体" panose="02010600030101010101" pitchFamily="2" charset="-122"/>
              <a:cs typeface="宋体" panose="02010600030101010101" pitchFamily="2" charset="-122"/>
            </a:endParaRPr>
          </a:p>
          <a:p>
            <a:pPr marL="285750" indent="-285750">
              <a:lnSpc>
                <a:spcPct val="200000"/>
              </a:lnSpc>
              <a:buClr>
                <a:srgbClr val="FF0000"/>
              </a:buClr>
              <a:buFont typeface="Wingdings" panose="05000000000000000000" charset="0"/>
              <a:buChar char="n"/>
            </a:pPr>
            <a:r>
              <a:rPr lang="zh-CN" altLang="en-US" sz="1900" b="1">
                <a:latin typeface="宋体" panose="02010600030101010101" pitchFamily="2" charset="-122"/>
                <a:ea typeface="宋体" panose="02010600030101010101" pitchFamily="2" charset="-122"/>
                <a:cs typeface="宋体" panose="02010600030101010101" pitchFamily="2" charset="-122"/>
              </a:rPr>
              <a:t>水迷宫主要用于测试实验动物对</a:t>
            </a:r>
            <a:r>
              <a:rPr lang="zh-CN" altLang="en-US" sz="1900" b="1">
                <a:solidFill>
                  <a:srgbClr val="FF0000"/>
                </a:solidFill>
                <a:latin typeface="宋体" panose="02010600030101010101" pitchFamily="2" charset="-122"/>
                <a:ea typeface="宋体" panose="02010600030101010101" pitchFamily="2" charset="-122"/>
                <a:cs typeface="宋体" panose="02010600030101010101" pitchFamily="2" charset="-122"/>
              </a:rPr>
              <a:t>空间位置感</a:t>
            </a:r>
            <a:r>
              <a:rPr lang="zh-CN" altLang="en-US" sz="1900" b="1">
                <a:latin typeface="宋体" panose="02010600030101010101" pitchFamily="2" charset="-122"/>
                <a:ea typeface="宋体" panose="02010600030101010101" pitchFamily="2" charset="-122"/>
                <a:cs typeface="宋体" panose="02010600030101010101" pitchFamily="2" charset="-122"/>
              </a:rPr>
              <a:t>和</a:t>
            </a:r>
            <a:r>
              <a:rPr lang="zh-CN" altLang="en-US" sz="1900" b="1">
                <a:solidFill>
                  <a:srgbClr val="FF0000"/>
                </a:solidFill>
                <a:latin typeface="宋体" panose="02010600030101010101" pitchFamily="2" charset="-122"/>
                <a:ea typeface="宋体" panose="02010600030101010101" pitchFamily="2" charset="-122"/>
                <a:cs typeface="宋体" panose="02010600030101010101" pitchFamily="2" charset="-122"/>
              </a:rPr>
              <a:t>方向感(空间定位)</a:t>
            </a:r>
            <a:r>
              <a:rPr lang="zh-CN" altLang="en-US" sz="1900" b="1">
                <a:latin typeface="宋体" panose="02010600030101010101" pitchFamily="2" charset="-122"/>
                <a:ea typeface="宋体" panose="02010600030101010101" pitchFamily="2" charset="-122"/>
                <a:cs typeface="宋体" panose="02010600030101010101" pitchFamily="2" charset="-122"/>
              </a:rPr>
              <a:t>的</a:t>
            </a:r>
            <a:r>
              <a:rPr lang="zh-CN" altLang="en-US" sz="1900" b="1" u="sng">
                <a:latin typeface="宋体" panose="02010600030101010101" pitchFamily="2" charset="-122"/>
                <a:ea typeface="宋体" panose="02010600030101010101" pitchFamily="2" charset="-122"/>
                <a:cs typeface="宋体" panose="02010600030101010101" pitchFamily="2" charset="-122"/>
              </a:rPr>
              <a:t>学习记忆能力</a:t>
            </a:r>
            <a:r>
              <a:rPr lang="zh-CN" altLang="en-US" sz="1900" b="1">
                <a:latin typeface="宋体" panose="02010600030101010101" pitchFamily="2" charset="-122"/>
                <a:ea typeface="宋体" panose="02010600030101010101" pitchFamily="2" charset="-122"/>
                <a:cs typeface="宋体" panose="02010600030101010101" pitchFamily="2" charset="-122"/>
              </a:rPr>
              <a:t>。</a:t>
            </a:r>
            <a:endParaRPr lang="zh-CN" altLang="en-US">
              <a:latin typeface="宋体" panose="02010600030101010101" pitchFamily="2" charset="-122"/>
              <a:ea typeface="宋体" panose="02010600030101010101" pitchFamily="2" charset="-122"/>
              <a:cs typeface="宋体" panose="02010600030101010101" pitchFamily="2" charset="-122"/>
            </a:endParaRPr>
          </a:p>
          <a:p>
            <a:endParaRPr lang="zh-CN" altLang="en-US">
              <a:latin typeface="宋体" panose="02010600030101010101" pitchFamily="2" charset="-122"/>
              <a:ea typeface="宋体" panose="02010600030101010101" pitchFamily="2" charset="-122"/>
              <a:cs typeface="宋体" panose="02010600030101010101" pitchFamily="2" charset="-122"/>
            </a:endParaRPr>
          </a:p>
        </p:txBody>
      </p:sp>
      <p:grpSp>
        <p:nvGrpSpPr>
          <p:cNvPr id="53" name="组合 52"/>
          <p:cNvGrpSpPr/>
          <p:nvPr/>
        </p:nvGrpSpPr>
        <p:grpSpPr>
          <a:xfrm>
            <a:off x="429895" y="3242945"/>
            <a:ext cx="7951470" cy="2423795"/>
            <a:chOff x="886" y="6432"/>
            <a:chExt cx="12522" cy="3817"/>
          </a:xfrm>
        </p:grpSpPr>
        <p:sp>
          <p:nvSpPr>
            <p:cNvPr id="5" name="文本框 4"/>
            <p:cNvSpPr txBox="1"/>
            <p:nvPr/>
          </p:nvSpPr>
          <p:spPr>
            <a:xfrm>
              <a:off x="1031" y="6575"/>
              <a:ext cx="2096" cy="580"/>
            </a:xfrm>
            <a:prstGeom prst="rect">
              <a:avLst/>
            </a:prstGeom>
            <a:noFill/>
          </p:spPr>
          <p:txBody>
            <a:bodyPr wrap="square" rtlCol="0">
              <a:spAutoFit/>
            </a:bodyPr>
            <a:p>
              <a:pPr algn="ctr"/>
              <a:r>
                <a:rPr lang="zh-CN" altLang="en-US" b="1">
                  <a:latin typeface="宋体" panose="02010600030101010101" pitchFamily="2" charset="-122"/>
                  <a:ea typeface="宋体" panose="02010600030101010101" pitchFamily="2" charset="-122"/>
                  <a:sym typeface="+mn-ea"/>
                </a:rPr>
                <a:t>学习记忆</a:t>
              </a:r>
              <a:endParaRPr lang="zh-CN" altLang="en-US" b="1">
                <a:latin typeface="宋体" panose="02010600030101010101" pitchFamily="2" charset="-122"/>
                <a:ea typeface="宋体" panose="02010600030101010101" pitchFamily="2" charset="-122"/>
              </a:endParaRPr>
            </a:p>
          </p:txBody>
        </p:sp>
        <p:sp>
          <p:nvSpPr>
            <p:cNvPr id="3" name="圆角矩形 2"/>
            <p:cNvSpPr/>
            <p:nvPr/>
          </p:nvSpPr>
          <p:spPr>
            <a:xfrm>
              <a:off x="993" y="6432"/>
              <a:ext cx="2096" cy="808"/>
            </a:xfrm>
            <a:prstGeom prst="roundRect">
              <a:avLst/>
            </a:prstGeom>
            <a:noFill/>
            <a:ln w="25400" cmpd="sng">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18" name="组合 17"/>
            <p:cNvGrpSpPr/>
            <p:nvPr/>
          </p:nvGrpSpPr>
          <p:grpSpPr>
            <a:xfrm rot="0">
              <a:off x="4207" y="6432"/>
              <a:ext cx="2098" cy="808"/>
              <a:chOff x="3912" y="5854"/>
              <a:chExt cx="2098" cy="808"/>
            </a:xfrm>
          </p:grpSpPr>
          <p:sp>
            <p:nvSpPr>
              <p:cNvPr id="6" name="圆角矩形 5"/>
              <p:cNvSpPr/>
              <p:nvPr>
                <p:custDataLst>
                  <p:tags r:id="rId6"/>
                </p:custDataLst>
              </p:nvPr>
            </p:nvSpPr>
            <p:spPr>
              <a:xfrm>
                <a:off x="3913" y="5854"/>
                <a:ext cx="2096" cy="808"/>
              </a:xfrm>
              <a:prstGeom prst="roundRect">
                <a:avLst/>
              </a:prstGeom>
              <a:noFill/>
              <a:ln w="25400" cmpd="sng">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文本框 6"/>
              <p:cNvSpPr txBox="1"/>
              <p:nvPr>
                <p:custDataLst>
                  <p:tags r:id="rId7"/>
                </p:custDataLst>
              </p:nvPr>
            </p:nvSpPr>
            <p:spPr>
              <a:xfrm>
                <a:off x="3912" y="5997"/>
                <a:ext cx="2098" cy="580"/>
              </a:xfrm>
              <a:prstGeom prst="rect">
                <a:avLst/>
              </a:prstGeom>
              <a:noFill/>
            </p:spPr>
            <p:txBody>
              <a:bodyPr wrap="square" rtlCol="0">
                <a:spAutoFit/>
              </a:bodyPr>
              <a:p>
                <a:pPr algn="ctr"/>
                <a:r>
                  <a:rPr lang="zh-CN" altLang="en-US" b="1">
                    <a:latin typeface="宋体" panose="02010600030101010101" pitchFamily="2" charset="-122"/>
                    <a:ea typeface="宋体" panose="02010600030101010101" pitchFamily="2" charset="-122"/>
                    <a:cs typeface="宋体" panose="02010600030101010101" pitchFamily="2" charset="-122"/>
                    <a:sym typeface="+mn-ea"/>
                  </a:rPr>
                  <a:t>老年痴呆</a:t>
                </a:r>
                <a:endParaRPr lang="zh-CN" altLang="en-US" b="1">
                  <a:latin typeface="宋体" panose="02010600030101010101" pitchFamily="2" charset="-122"/>
                  <a:ea typeface="宋体" panose="02010600030101010101" pitchFamily="2" charset="-122"/>
                </a:endParaRPr>
              </a:p>
            </p:txBody>
          </p:sp>
        </p:grpSp>
        <p:grpSp>
          <p:nvGrpSpPr>
            <p:cNvPr id="17" name="组合 16"/>
            <p:cNvGrpSpPr/>
            <p:nvPr/>
          </p:nvGrpSpPr>
          <p:grpSpPr>
            <a:xfrm rot="0">
              <a:off x="7099" y="6432"/>
              <a:ext cx="3158" cy="808"/>
              <a:chOff x="556" y="8792"/>
              <a:chExt cx="3158" cy="808"/>
            </a:xfrm>
          </p:grpSpPr>
          <p:sp>
            <p:nvSpPr>
              <p:cNvPr id="10" name="圆角矩形 9"/>
              <p:cNvSpPr/>
              <p:nvPr>
                <p:custDataLst>
                  <p:tags r:id="rId8"/>
                </p:custDataLst>
              </p:nvPr>
            </p:nvSpPr>
            <p:spPr>
              <a:xfrm>
                <a:off x="699" y="8792"/>
                <a:ext cx="2898" cy="808"/>
              </a:xfrm>
              <a:prstGeom prst="roundRect">
                <a:avLst/>
              </a:prstGeom>
              <a:noFill/>
              <a:ln w="25400" cmpd="sng">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文本框 10"/>
              <p:cNvSpPr txBox="1"/>
              <p:nvPr>
                <p:custDataLst>
                  <p:tags r:id="rId9"/>
                </p:custDataLst>
              </p:nvPr>
            </p:nvSpPr>
            <p:spPr>
              <a:xfrm>
                <a:off x="556" y="8935"/>
                <a:ext cx="3159" cy="580"/>
              </a:xfrm>
              <a:prstGeom prst="rect">
                <a:avLst/>
              </a:prstGeom>
              <a:noFill/>
            </p:spPr>
            <p:txBody>
              <a:bodyPr wrap="square" rtlCol="0">
                <a:spAutoFit/>
              </a:bodyPr>
              <a:p>
                <a:pPr algn="ctr"/>
                <a:r>
                  <a:rPr lang="zh-CN" altLang="en-US" b="1">
                    <a:latin typeface="宋体" panose="02010600030101010101" pitchFamily="2" charset="-122"/>
                    <a:ea typeface="宋体" panose="02010600030101010101" pitchFamily="2" charset="-122"/>
                    <a:cs typeface="宋体" panose="02010600030101010101" pitchFamily="2" charset="-122"/>
                    <a:sym typeface="+mn-ea"/>
                  </a:rPr>
                  <a:t>海马/外海马研究</a:t>
                </a:r>
                <a:endParaRPr lang="zh-CN" altLang="en-US" b="1">
                  <a:latin typeface="宋体" panose="02010600030101010101" pitchFamily="2" charset="-122"/>
                  <a:ea typeface="宋体" panose="02010600030101010101" pitchFamily="2" charset="-122"/>
                </a:endParaRPr>
              </a:p>
            </p:txBody>
          </p:sp>
        </p:grpSp>
        <p:grpSp>
          <p:nvGrpSpPr>
            <p:cNvPr id="22" name="组合 21"/>
            <p:cNvGrpSpPr/>
            <p:nvPr/>
          </p:nvGrpSpPr>
          <p:grpSpPr>
            <a:xfrm rot="0">
              <a:off x="10966" y="6432"/>
              <a:ext cx="2443" cy="808"/>
              <a:chOff x="556" y="8792"/>
              <a:chExt cx="3159" cy="808"/>
            </a:xfrm>
          </p:grpSpPr>
          <p:sp>
            <p:nvSpPr>
              <p:cNvPr id="23" name="圆角矩形 22"/>
              <p:cNvSpPr/>
              <p:nvPr>
                <p:custDataLst>
                  <p:tags r:id="rId10"/>
                </p:custDataLst>
              </p:nvPr>
            </p:nvSpPr>
            <p:spPr>
              <a:xfrm>
                <a:off x="699" y="8792"/>
                <a:ext cx="2898" cy="808"/>
              </a:xfrm>
              <a:prstGeom prst="roundRect">
                <a:avLst/>
              </a:prstGeom>
              <a:noFill/>
              <a:ln w="25400" cmpd="sng">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4" name="文本框 23"/>
              <p:cNvSpPr txBox="1"/>
              <p:nvPr>
                <p:custDataLst>
                  <p:tags r:id="rId11"/>
                </p:custDataLst>
              </p:nvPr>
            </p:nvSpPr>
            <p:spPr>
              <a:xfrm>
                <a:off x="556" y="8935"/>
                <a:ext cx="3159" cy="580"/>
              </a:xfrm>
              <a:prstGeom prst="rect">
                <a:avLst/>
              </a:prstGeom>
              <a:noFill/>
            </p:spPr>
            <p:txBody>
              <a:bodyPr wrap="square" rtlCol="0">
                <a:spAutoFit/>
              </a:bodyPr>
              <a:p>
                <a:pPr algn="ctr"/>
                <a:r>
                  <a:rPr lang="zh-CN" altLang="en-US" b="1">
                    <a:latin typeface="宋体" panose="02010600030101010101" pitchFamily="2" charset="-122"/>
                    <a:ea typeface="宋体" panose="02010600030101010101" pitchFamily="2" charset="-122"/>
                    <a:cs typeface="宋体" panose="02010600030101010101" pitchFamily="2" charset="-122"/>
                    <a:sym typeface="+mn-ea"/>
                  </a:rPr>
                  <a:t>智力与衰老</a:t>
                </a:r>
                <a:endParaRPr lang="zh-CN" altLang="en-US" b="1">
                  <a:latin typeface="宋体" panose="02010600030101010101" pitchFamily="2" charset="-122"/>
                  <a:ea typeface="宋体" panose="02010600030101010101" pitchFamily="2" charset="-122"/>
                </a:endParaRPr>
              </a:p>
            </p:txBody>
          </p:sp>
        </p:grpSp>
        <p:grpSp>
          <p:nvGrpSpPr>
            <p:cNvPr id="26" name="组合 25"/>
            <p:cNvGrpSpPr/>
            <p:nvPr/>
          </p:nvGrpSpPr>
          <p:grpSpPr>
            <a:xfrm rot="0">
              <a:off x="977" y="7975"/>
              <a:ext cx="3596" cy="808"/>
              <a:chOff x="658" y="8792"/>
              <a:chExt cx="3596" cy="808"/>
            </a:xfrm>
          </p:grpSpPr>
          <p:sp>
            <p:nvSpPr>
              <p:cNvPr id="27" name="圆角矩形 26"/>
              <p:cNvSpPr/>
              <p:nvPr>
                <p:custDataLst>
                  <p:tags r:id="rId12"/>
                </p:custDataLst>
              </p:nvPr>
            </p:nvSpPr>
            <p:spPr>
              <a:xfrm>
                <a:off x="699" y="8792"/>
                <a:ext cx="3555" cy="808"/>
              </a:xfrm>
              <a:prstGeom prst="roundRect">
                <a:avLst/>
              </a:prstGeom>
              <a:noFill/>
              <a:ln w="25400" cmpd="sng">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8" name="文本框 27"/>
              <p:cNvSpPr txBox="1"/>
              <p:nvPr>
                <p:custDataLst>
                  <p:tags r:id="rId13"/>
                </p:custDataLst>
              </p:nvPr>
            </p:nvSpPr>
            <p:spPr>
              <a:xfrm>
                <a:off x="658" y="8935"/>
                <a:ext cx="3595" cy="580"/>
              </a:xfrm>
              <a:prstGeom prst="rect">
                <a:avLst/>
              </a:prstGeom>
              <a:noFill/>
            </p:spPr>
            <p:txBody>
              <a:bodyPr wrap="square" rtlCol="0">
                <a:spAutoFit/>
              </a:bodyPr>
              <a:p>
                <a:pPr algn="ctr"/>
                <a:r>
                  <a:rPr lang="zh-CN" altLang="en-US" b="1">
                    <a:latin typeface="宋体" panose="02010600030101010101" pitchFamily="2" charset="-122"/>
                    <a:ea typeface="宋体" panose="02010600030101010101" pitchFamily="2" charset="-122"/>
                    <a:cs typeface="宋体" panose="02010600030101010101" pitchFamily="2" charset="-122"/>
                    <a:sym typeface="+mn-ea"/>
                  </a:rPr>
                  <a:t>新药开发/筛选/评价</a:t>
                </a:r>
                <a:endParaRPr lang="zh-CN" altLang="en-US" b="1">
                  <a:latin typeface="宋体" panose="02010600030101010101" pitchFamily="2" charset="-122"/>
                  <a:ea typeface="宋体" panose="02010600030101010101" pitchFamily="2" charset="-122"/>
                </a:endParaRPr>
              </a:p>
            </p:txBody>
          </p:sp>
        </p:grpSp>
        <p:grpSp>
          <p:nvGrpSpPr>
            <p:cNvPr id="29" name="组合 28"/>
            <p:cNvGrpSpPr/>
            <p:nvPr/>
          </p:nvGrpSpPr>
          <p:grpSpPr>
            <a:xfrm rot="0">
              <a:off x="5581" y="7972"/>
              <a:ext cx="1661" cy="808"/>
              <a:chOff x="3912" y="5854"/>
              <a:chExt cx="2098" cy="808"/>
            </a:xfrm>
          </p:grpSpPr>
          <p:sp>
            <p:nvSpPr>
              <p:cNvPr id="30" name="圆角矩形 29"/>
              <p:cNvSpPr/>
              <p:nvPr>
                <p:custDataLst>
                  <p:tags r:id="rId14"/>
                </p:custDataLst>
              </p:nvPr>
            </p:nvSpPr>
            <p:spPr>
              <a:xfrm>
                <a:off x="3913" y="5854"/>
                <a:ext cx="2096" cy="808"/>
              </a:xfrm>
              <a:prstGeom prst="roundRect">
                <a:avLst/>
              </a:prstGeom>
              <a:noFill/>
              <a:ln w="25400" cmpd="sng">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1" name="文本框 30"/>
              <p:cNvSpPr txBox="1"/>
              <p:nvPr>
                <p:custDataLst>
                  <p:tags r:id="rId15"/>
                </p:custDataLst>
              </p:nvPr>
            </p:nvSpPr>
            <p:spPr>
              <a:xfrm>
                <a:off x="3912" y="5997"/>
                <a:ext cx="2098" cy="665"/>
              </a:xfrm>
              <a:prstGeom prst="rect">
                <a:avLst/>
              </a:prstGeom>
              <a:noFill/>
            </p:spPr>
            <p:txBody>
              <a:bodyPr wrap="square" rtlCol="0">
                <a:noAutofit/>
              </a:bodyPr>
              <a:p>
                <a:pPr algn="ctr"/>
                <a:r>
                  <a:rPr lang="zh-CN" altLang="en-US" b="1">
                    <a:latin typeface="宋体" panose="02010600030101010101" pitchFamily="2" charset="-122"/>
                    <a:ea typeface="宋体" panose="02010600030101010101" pitchFamily="2" charset="-122"/>
                    <a:cs typeface="宋体" panose="02010600030101010101" pitchFamily="2" charset="-122"/>
                    <a:sym typeface="+mn-ea"/>
                  </a:rPr>
                  <a:t>药理学</a:t>
                </a:r>
                <a:endParaRPr lang="zh-CN" altLang="en-US" b="1">
                  <a:latin typeface="宋体" panose="02010600030101010101" pitchFamily="2" charset="-122"/>
                  <a:ea typeface="宋体" panose="02010600030101010101" pitchFamily="2" charset="-122"/>
                </a:endParaRPr>
              </a:p>
            </p:txBody>
          </p:sp>
        </p:grpSp>
        <p:grpSp>
          <p:nvGrpSpPr>
            <p:cNvPr id="32" name="组合 31"/>
            <p:cNvGrpSpPr/>
            <p:nvPr/>
          </p:nvGrpSpPr>
          <p:grpSpPr>
            <a:xfrm rot="0">
              <a:off x="8316" y="7965"/>
              <a:ext cx="1661" cy="808"/>
              <a:chOff x="3912" y="5854"/>
              <a:chExt cx="2098" cy="808"/>
            </a:xfrm>
          </p:grpSpPr>
          <p:sp>
            <p:nvSpPr>
              <p:cNvPr id="33" name="圆角矩形 32"/>
              <p:cNvSpPr/>
              <p:nvPr>
                <p:custDataLst>
                  <p:tags r:id="rId16"/>
                </p:custDataLst>
              </p:nvPr>
            </p:nvSpPr>
            <p:spPr>
              <a:xfrm>
                <a:off x="3913" y="5854"/>
                <a:ext cx="2096" cy="808"/>
              </a:xfrm>
              <a:prstGeom prst="roundRect">
                <a:avLst/>
              </a:prstGeom>
              <a:noFill/>
              <a:ln w="25400" cmpd="sng">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4" name="文本框 33"/>
              <p:cNvSpPr txBox="1"/>
              <p:nvPr>
                <p:custDataLst>
                  <p:tags r:id="rId17"/>
                </p:custDataLst>
              </p:nvPr>
            </p:nvSpPr>
            <p:spPr>
              <a:xfrm>
                <a:off x="3912" y="5980"/>
                <a:ext cx="2098" cy="665"/>
              </a:xfrm>
              <a:prstGeom prst="rect">
                <a:avLst/>
              </a:prstGeom>
              <a:noFill/>
            </p:spPr>
            <p:txBody>
              <a:bodyPr wrap="square" rtlCol="0">
                <a:noAutofit/>
              </a:bodyPr>
              <a:p>
                <a:pPr algn="ctr"/>
                <a:r>
                  <a:rPr lang="zh-CN" altLang="en-US" b="1">
                    <a:latin typeface="宋体" panose="02010600030101010101" pitchFamily="2" charset="-122"/>
                    <a:ea typeface="宋体" panose="02010600030101010101" pitchFamily="2" charset="-122"/>
                    <a:cs typeface="宋体" panose="02010600030101010101" pitchFamily="2" charset="-122"/>
                    <a:sym typeface="+mn-ea"/>
                  </a:rPr>
                  <a:t>毒理学</a:t>
                </a:r>
                <a:endParaRPr lang="zh-CN" altLang="en-US" b="1">
                  <a:latin typeface="宋体" panose="02010600030101010101" pitchFamily="2" charset="-122"/>
                  <a:ea typeface="宋体" panose="02010600030101010101" pitchFamily="2" charset="-122"/>
                  <a:cs typeface="宋体" panose="02010600030101010101" pitchFamily="2" charset="-122"/>
                  <a:sym typeface="+mn-ea"/>
                </a:endParaRPr>
              </a:p>
            </p:txBody>
          </p:sp>
        </p:grpSp>
        <p:grpSp>
          <p:nvGrpSpPr>
            <p:cNvPr id="35" name="组合 34"/>
            <p:cNvGrpSpPr/>
            <p:nvPr/>
          </p:nvGrpSpPr>
          <p:grpSpPr>
            <a:xfrm rot="0">
              <a:off x="11208" y="7933"/>
              <a:ext cx="1992" cy="808"/>
              <a:chOff x="3912" y="5854"/>
              <a:chExt cx="2516" cy="808"/>
            </a:xfrm>
          </p:grpSpPr>
          <p:sp>
            <p:nvSpPr>
              <p:cNvPr id="36" name="圆角矩形 35"/>
              <p:cNvSpPr/>
              <p:nvPr>
                <p:custDataLst>
                  <p:tags r:id="rId18"/>
                </p:custDataLst>
              </p:nvPr>
            </p:nvSpPr>
            <p:spPr>
              <a:xfrm>
                <a:off x="3913" y="5854"/>
                <a:ext cx="2514" cy="808"/>
              </a:xfrm>
              <a:prstGeom prst="roundRect">
                <a:avLst/>
              </a:prstGeom>
              <a:noFill/>
              <a:ln w="25400" cmpd="sng">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7" name="文本框 36"/>
              <p:cNvSpPr txBox="1"/>
              <p:nvPr>
                <p:custDataLst>
                  <p:tags r:id="rId19"/>
                </p:custDataLst>
              </p:nvPr>
            </p:nvSpPr>
            <p:spPr>
              <a:xfrm>
                <a:off x="3912" y="5997"/>
                <a:ext cx="2516" cy="665"/>
              </a:xfrm>
              <a:prstGeom prst="rect">
                <a:avLst/>
              </a:prstGeom>
              <a:noFill/>
            </p:spPr>
            <p:txBody>
              <a:bodyPr wrap="square" rtlCol="0">
                <a:noAutofit/>
              </a:bodyPr>
              <a:p>
                <a:pPr algn="ctr"/>
                <a:r>
                  <a:rPr lang="zh-CN" altLang="en-US" b="1">
                    <a:latin typeface="宋体" panose="02010600030101010101" pitchFamily="2" charset="-122"/>
                    <a:ea typeface="宋体" panose="02010600030101010101" pitchFamily="2" charset="-122"/>
                    <a:cs typeface="宋体" panose="02010600030101010101" pitchFamily="2" charset="-122"/>
                    <a:sym typeface="+mn-ea"/>
                  </a:rPr>
                  <a:t>预防医学</a:t>
                </a:r>
                <a:endParaRPr lang="zh-CN" altLang="en-US" b="1">
                  <a:latin typeface="宋体" panose="02010600030101010101" pitchFamily="2" charset="-122"/>
                  <a:ea typeface="宋体" panose="02010600030101010101" pitchFamily="2" charset="-122"/>
                  <a:cs typeface="宋体" panose="02010600030101010101" pitchFamily="2" charset="-122"/>
                  <a:sym typeface="+mn-ea"/>
                </a:endParaRPr>
              </a:p>
            </p:txBody>
          </p:sp>
        </p:grpSp>
        <p:grpSp>
          <p:nvGrpSpPr>
            <p:cNvPr id="38" name="组合 37"/>
            <p:cNvGrpSpPr/>
            <p:nvPr/>
          </p:nvGrpSpPr>
          <p:grpSpPr>
            <a:xfrm rot="0">
              <a:off x="886" y="9441"/>
              <a:ext cx="2443" cy="808"/>
              <a:chOff x="556" y="8792"/>
              <a:chExt cx="3159" cy="808"/>
            </a:xfrm>
          </p:grpSpPr>
          <p:sp>
            <p:nvSpPr>
              <p:cNvPr id="39" name="圆角矩形 38"/>
              <p:cNvSpPr/>
              <p:nvPr>
                <p:custDataLst>
                  <p:tags r:id="rId20"/>
                </p:custDataLst>
              </p:nvPr>
            </p:nvSpPr>
            <p:spPr>
              <a:xfrm>
                <a:off x="699" y="8792"/>
                <a:ext cx="2898" cy="808"/>
              </a:xfrm>
              <a:prstGeom prst="roundRect">
                <a:avLst/>
              </a:prstGeom>
              <a:noFill/>
              <a:ln w="25400" cmpd="sng">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0" name="文本框 39"/>
              <p:cNvSpPr txBox="1"/>
              <p:nvPr>
                <p:custDataLst>
                  <p:tags r:id="rId21"/>
                </p:custDataLst>
              </p:nvPr>
            </p:nvSpPr>
            <p:spPr>
              <a:xfrm>
                <a:off x="556" y="8935"/>
                <a:ext cx="3159" cy="580"/>
              </a:xfrm>
              <a:prstGeom prst="rect">
                <a:avLst/>
              </a:prstGeom>
              <a:noFill/>
            </p:spPr>
            <p:txBody>
              <a:bodyPr wrap="square" rtlCol="0">
                <a:spAutoFit/>
              </a:bodyPr>
              <a:p>
                <a:pPr algn="ctr"/>
                <a:r>
                  <a:rPr lang="zh-CN" altLang="en-US" b="1">
                    <a:latin typeface="宋体" panose="02010600030101010101" pitchFamily="2" charset="-122"/>
                    <a:ea typeface="宋体" panose="02010600030101010101" pitchFamily="2" charset="-122"/>
                    <a:cs typeface="宋体" panose="02010600030101010101" pitchFamily="2" charset="-122"/>
                    <a:sym typeface="+mn-ea"/>
                  </a:rPr>
                  <a:t>神经生物学</a:t>
                </a:r>
                <a:endParaRPr lang="zh-CN" altLang="en-US" b="1">
                  <a:latin typeface="宋体" panose="02010600030101010101" pitchFamily="2" charset="-122"/>
                  <a:ea typeface="宋体" panose="02010600030101010101" pitchFamily="2" charset="-122"/>
                </a:endParaRPr>
              </a:p>
            </p:txBody>
          </p:sp>
        </p:grpSp>
        <p:grpSp>
          <p:nvGrpSpPr>
            <p:cNvPr id="41" name="组合 40"/>
            <p:cNvGrpSpPr/>
            <p:nvPr/>
          </p:nvGrpSpPr>
          <p:grpSpPr>
            <a:xfrm rot="0">
              <a:off x="3862" y="9441"/>
              <a:ext cx="2443" cy="808"/>
              <a:chOff x="556" y="8792"/>
              <a:chExt cx="3159" cy="808"/>
            </a:xfrm>
          </p:grpSpPr>
          <p:sp>
            <p:nvSpPr>
              <p:cNvPr id="42" name="圆角矩形 41"/>
              <p:cNvSpPr/>
              <p:nvPr>
                <p:custDataLst>
                  <p:tags r:id="rId22"/>
                </p:custDataLst>
              </p:nvPr>
            </p:nvSpPr>
            <p:spPr>
              <a:xfrm>
                <a:off x="699" y="8792"/>
                <a:ext cx="2898" cy="808"/>
              </a:xfrm>
              <a:prstGeom prst="roundRect">
                <a:avLst/>
              </a:prstGeom>
              <a:noFill/>
              <a:ln w="25400" cmpd="sng">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3" name="文本框 42"/>
              <p:cNvSpPr txBox="1"/>
              <p:nvPr>
                <p:custDataLst>
                  <p:tags r:id="rId23"/>
                </p:custDataLst>
              </p:nvPr>
            </p:nvSpPr>
            <p:spPr>
              <a:xfrm>
                <a:off x="556" y="8935"/>
                <a:ext cx="3159" cy="580"/>
              </a:xfrm>
              <a:prstGeom prst="rect">
                <a:avLst/>
              </a:prstGeom>
              <a:noFill/>
            </p:spPr>
            <p:txBody>
              <a:bodyPr wrap="square" rtlCol="0">
                <a:spAutoFit/>
              </a:bodyPr>
              <a:p>
                <a:pPr algn="ctr"/>
                <a:r>
                  <a:rPr lang="zh-CN" altLang="en-US" b="1">
                    <a:latin typeface="宋体" panose="02010600030101010101" pitchFamily="2" charset="-122"/>
                    <a:ea typeface="宋体" panose="02010600030101010101" pitchFamily="2" charset="-122"/>
                    <a:cs typeface="宋体" panose="02010600030101010101" pitchFamily="2" charset="-122"/>
                    <a:sym typeface="+mn-ea"/>
                  </a:rPr>
                  <a:t>动物心理学</a:t>
                </a:r>
                <a:endParaRPr lang="zh-CN" altLang="en-US" b="1">
                  <a:latin typeface="宋体" panose="02010600030101010101" pitchFamily="2" charset="-122"/>
                  <a:ea typeface="宋体" panose="02010600030101010101" pitchFamily="2" charset="-122"/>
                </a:endParaRPr>
              </a:p>
            </p:txBody>
          </p:sp>
        </p:grpSp>
        <p:grpSp>
          <p:nvGrpSpPr>
            <p:cNvPr id="44" name="组合 43"/>
            <p:cNvGrpSpPr/>
            <p:nvPr/>
          </p:nvGrpSpPr>
          <p:grpSpPr>
            <a:xfrm rot="0">
              <a:off x="6747" y="9441"/>
              <a:ext cx="2443" cy="808"/>
              <a:chOff x="556" y="8792"/>
              <a:chExt cx="3159" cy="808"/>
            </a:xfrm>
          </p:grpSpPr>
          <p:sp>
            <p:nvSpPr>
              <p:cNvPr id="45" name="圆角矩形 44"/>
              <p:cNvSpPr/>
              <p:nvPr>
                <p:custDataLst>
                  <p:tags r:id="rId24"/>
                </p:custDataLst>
              </p:nvPr>
            </p:nvSpPr>
            <p:spPr>
              <a:xfrm>
                <a:off x="699" y="8792"/>
                <a:ext cx="2898" cy="808"/>
              </a:xfrm>
              <a:prstGeom prst="roundRect">
                <a:avLst/>
              </a:prstGeom>
              <a:noFill/>
              <a:ln w="25400" cmpd="sng">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b="1"/>
              </a:p>
            </p:txBody>
          </p:sp>
          <p:sp>
            <p:nvSpPr>
              <p:cNvPr id="46" name="文本框 45"/>
              <p:cNvSpPr txBox="1"/>
              <p:nvPr>
                <p:custDataLst>
                  <p:tags r:id="rId25"/>
                </p:custDataLst>
              </p:nvPr>
            </p:nvSpPr>
            <p:spPr>
              <a:xfrm>
                <a:off x="556" y="8935"/>
                <a:ext cx="3159" cy="580"/>
              </a:xfrm>
              <a:prstGeom prst="rect">
                <a:avLst/>
              </a:prstGeom>
              <a:noFill/>
            </p:spPr>
            <p:txBody>
              <a:bodyPr wrap="square" rtlCol="0">
                <a:spAutoFit/>
              </a:bodyPr>
              <a:p>
                <a:pPr algn="ctr"/>
                <a:r>
                  <a:rPr lang="zh-CN" altLang="en-US" b="1">
                    <a:latin typeface="宋体" panose="02010600030101010101" pitchFamily="2" charset="-122"/>
                    <a:ea typeface="宋体" panose="02010600030101010101" pitchFamily="2" charset="-122"/>
                    <a:cs typeface="宋体" panose="02010600030101010101" pitchFamily="2" charset="-122"/>
                    <a:sym typeface="+mn-ea"/>
                  </a:rPr>
                  <a:t>行为生物学</a:t>
                </a:r>
                <a:endParaRPr lang="zh-CN" altLang="en-US" b="1">
                  <a:latin typeface="宋体" panose="02010600030101010101" pitchFamily="2" charset="-122"/>
                  <a:ea typeface="宋体" panose="02010600030101010101" pitchFamily="2" charset="-122"/>
                  <a:cs typeface="宋体" panose="02010600030101010101" pitchFamily="2" charset="-122"/>
                  <a:sym typeface="+mn-ea"/>
                </a:endParaRPr>
              </a:p>
            </p:txBody>
          </p:sp>
        </p:grpSp>
        <p:grpSp>
          <p:nvGrpSpPr>
            <p:cNvPr id="48" name="组合 47"/>
            <p:cNvGrpSpPr/>
            <p:nvPr/>
          </p:nvGrpSpPr>
          <p:grpSpPr>
            <a:xfrm rot="0">
              <a:off x="10159" y="9433"/>
              <a:ext cx="3159" cy="808"/>
              <a:chOff x="556" y="8792"/>
              <a:chExt cx="3159" cy="808"/>
            </a:xfrm>
          </p:grpSpPr>
          <p:sp>
            <p:nvSpPr>
              <p:cNvPr id="49" name="圆角矩形 48"/>
              <p:cNvSpPr/>
              <p:nvPr>
                <p:custDataLst>
                  <p:tags r:id="rId26"/>
                </p:custDataLst>
              </p:nvPr>
            </p:nvSpPr>
            <p:spPr>
              <a:xfrm>
                <a:off x="699" y="8792"/>
                <a:ext cx="2898" cy="808"/>
              </a:xfrm>
              <a:prstGeom prst="roundRect">
                <a:avLst/>
              </a:prstGeom>
              <a:noFill/>
              <a:ln w="25400" cmpd="sng">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0" name="文本框 49"/>
              <p:cNvSpPr txBox="1"/>
              <p:nvPr>
                <p:custDataLst>
                  <p:tags r:id="rId27"/>
                </p:custDataLst>
              </p:nvPr>
            </p:nvSpPr>
            <p:spPr>
              <a:xfrm>
                <a:off x="556" y="8935"/>
                <a:ext cx="3159" cy="580"/>
              </a:xfrm>
              <a:prstGeom prst="rect">
                <a:avLst/>
              </a:prstGeom>
              <a:noFill/>
            </p:spPr>
            <p:txBody>
              <a:bodyPr wrap="square" rtlCol="0">
                <a:spAutoFit/>
              </a:bodyPr>
              <a:p>
                <a:pPr algn="ctr"/>
                <a:r>
                  <a:rPr lang="zh-CN" altLang="en-US" b="1">
                    <a:latin typeface="宋体" panose="02010600030101010101" pitchFamily="2" charset="-122"/>
                    <a:ea typeface="宋体" panose="02010600030101010101" pitchFamily="2" charset="-122"/>
                    <a:cs typeface="宋体" panose="02010600030101010101" pitchFamily="2" charset="-122"/>
                    <a:sym typeface="+mn-ea"/>
                  </a:rPr>
                  <a:t>计算机辅助教学</a:t>
                </a:r>
                <a:endParaRPr lang="zh-CN" altLang="en-US" b="1">
                  <a:latin typeface="宋体" panose="02010600030101010101" pitchFamily="2" charset="-122"/>
                  <a:ea typeface="宋体" panose="02010600030101010101" pitchFamily="2" charset="-122"/>
                </a:endParaRPr>
              </a:p>
            </p:txBody>
          </p:sp>
        </p:grpSp>
      </p:grpSp>
      <p:sp>
        <p:nvSpPr>
          <p:cNvPr id="56" name="文本框 55"/>
          <p:cNvSpPr txBox="1"/>
          <p:nvPr/>
        </p:nvSpPr>
        <p:spPr>
          <a:xfrm>
            <a:off x="197485" y="5875020"/>
            <a:ext cx="8761095" cy="1260475"/>
          </a:xfrm>
          <a:prstGeom prst="rect">
            <a:avLst/>
          </a:prstGeom>
          <a:noFill/>
        </p:spPr>
        <p:txBody>
          <a:bodyPr wrap="square" rtlCol="0">
            <a:spAutoFit/>
          </a:bodyPr>
          <a:p>
            <a:pPr marL="285750" indent="-285750">
              <a:lnSpc>
                <a:spcPct val="150000"/>
              </a:lnSpc>
              <a:buClr>
                <a:srgbClr val="FF0000"/>
              </a:buClr>
              <a:buFont typeface="Wingdings" panose="05000000000000000000" charset="0"/>
              <a:buChar char="n"/>
            </a:pPr>
            <a:r>
              <a:rPr lang="zh-CN" altLang="en-US" sz="1900" b="1">
                <a:latin typeface="宋体" panose="02010600030101010101" pitchFamily="2" charset="-122"/>
                <a:ea typeface="宋体" panose="02010600030101010101" pitchFamily="2" charset="-122"/>
                <a:cs typeface="宋体" panose="02010600030101010101" pitchFamily="2" charset="-122"/>
                <a:sym typeface="+mn-ea"/>
              </a:rPr>
              <a:t>所涉及到的领域，在世界上已经得到广泛认可，水迷宫实验是医学院校开展行为学研究尤其是学习与记忆研究的首选经典实验</a:t>
            </a:r>
            <a:r>
              <a:rPr lang="zh-CN" altLang="en-US" sz="1900">
                <a:latin typeface="宋体" panose="02010600030101010101" pitchFamily="2" charset="-122"/>
                <a:ea typeface="宋体" panose="02010600030101010101" pitchFamily="2" charset="-122"/>
                <a:cs typeface="宋体" panose="02010600030101010101" pitchFamily="2" charset="-122"/>
                <a:sym typeface="+mn-ea"/>
              </a:rPr>
              <a:t>。</a:t>
            </a:r>
            <a:endParaRPr lang="zh-CN" altLang="en-US" sz="1900">
              <a:latin typeface="宋体" panose="02010600030101010101" pitchFamily="2" charset="-122"/>
              <a:ea typeface="宋体" panose="02010600030101010101" pitchFamily="2" charset="-122"/>
              <a:cs typeface="宋体" panose="02010600030101010101" pitchFamily="2" charset="-122"/>
            </a:endParaRPr>
          </a:p>
          <a:p>
            <a:endParaRPr lang="zh-CN" altLang="en-US" sz="190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635" y="367665"/>
            <a:ext cx="9144635" cy="708025"/>
            <a:chOff x="0" y="579"/>
            <a:chExt cx="14400" cy="1115"/>
          </a:xfrm>
        </p:grpSpPr>
        <p:sp>
          <p:nvSpPr>
            <p:cNvPr id="4" name="文本框 3"/>
            <p:cNvSpPr txBox="1"/>
            <p:nvPr>
              <p:custDataLst>
                <p:tags r:id="rId3"/>
              </p:custDataLst>
            </p:nvPr>
          </p:nvSpPr>
          <p:spPr>
            <a:xfrm>
              <a:off x="120" y="579"/>
              <a:ext cx="8196" cy="1016"/>
            </a:xfrm>
            <a:prstGeom prst="rect">
              <a:avLst/>
            </a:prstGeom>
            <a:noFill/>
          </p:spPr>
          <p:txBody>
            <a:bodyPr wrap="square" rtlCol="0" anchor="t">
              <a:spAutoFit/>
            </a:bodyPr>
            <a:p>
              <a:r>
                <a:rPr lang="zh-CN" altLang="en-US" sz="3600" b="1">
                  <a:solidFill>
                    <a:schemeClr val="tx1"/>
                  </a:solidFill>
                </a:rPr>
                <a:t>水迷宫实验</a:t>
              </a:r>
              <a:r>
                <a:rPr lang="en-US" altLang="zh-CN" sz="3600" b="1">
                  <a:solidFill>
                    <a:schemeClr val="tx1"/>
                  </a:solidFill>
                </a:rPr>
                <a:t> — </a:t>
              </a:r>
              <a:r>
                <a:rPr lang="zh-CN" altLang="en-US" sz="3000" b="1">
                  <a:solidFill>
                    <a:schemeClr val="tx1"/>
                  </a:solidFill>
                </a:rPr>
                <a:t>原理</a:t>
              </a:r>
              <a:endParaRPr lang="zh-CN" altLang="en-US" sz="3000" b="1">
                <a:solidFill>
                  <a:schemeClr val="tx1"/>
                </a:solidFill>
              </a:endParaRPr>
            </a:p>
          </p:txBody>
        </p:sp>
        <p:cxnSp>
          <p:nvCxnSpPr>
            <p:cNvPr id="8" name="直接连接符 7"/>
            <p:cNvCxnSpPr/>
            <p:nvPr>
              <p:custDataLst>
                <p:tags r:id="rId4"/>
              </p:custDataLst>
            </p:nvPr>
          </p:nvCxnSpPr>
          <p:spPr>
            <a:xfrm flipV="1">
              <a:off x="0" y="1680"/>
              <a:ext cx="624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custDataLst>
                <p:tags r:id="rId5"/>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2" name="文本框 1"/>
          <p:cNvSpPr txBox="1"/>
          <p:nvPr/>
        </p:nvSpPr>
        <p:spPr>
          <a:xfrm>
            <a:off x="343535" y="1387475"/>
            <a:ext cx="8330565" cy="5169535"/>
          </a:xfrm>
          <a:prstGeom prst="rect">
            <a:avLst/>
          </a:prstGeom>
          <a:noFill/>
        </p:spPr>
        <p:txBody>
          <a:bodyPr wrap="square" rtlCol="0">
            <a:spAutoFit/>
          </a:bodyPr>
          <a:p>
            <a:pPr marL="342900" indent="-342900" algn="just">
              <a:lnSpc>
                <a:spcPct val="150000"/>
              </a:lnSpc>
              <a:buClr>
                <a:srgbClr val="FF0000"/>
              </a:buClr>
              <a:buFont typeface="Wingdings" panose="05000000000000000000" charset="0"/>
              <a:buChar char="n"/>
            </a:pPr>
            <a:r>
              <a:rPr lang="zh-CN" altLang="en-US" sz="2000">
                <a:latin typeface="宋体" panose="02010600030101010101" pitchFamily="2" charset="-122"/>
                <a:ea typeface="宋体" panose="02010600030101010101" pitchFamily="2" charset="-122"/>
              </a:rPr>
              <a:t>虽然鼠是天生的游泳健将，但是它们却厌恶处于水中的状态，同时游泳对于鼠来说是十分消耗体力的活动，他们会本能的寻找水中的休息场所。寻找休息场所的行为涉及到一个复杂的记忆过程，包括收集与空间定位有关的视觉信息，再对这些信息进行处理、整理、记忆、加固、然后再取出，目的是能成功的航行并且找到隐藏在水中的站台，终从水中逃脱。</a:t>
            </a:r>
            <a:endParaRPr lang="zh-CN" altLang="en-US" sz="2000">
              <a:latin typeface="宋体" panose="02010600030101010101" pitchFamily="2" charset="-122"/>
              <a:ea typeface="宋体" panose="02010600030101010101" pitchFamily="2" charset="-122"/>
            </a:endParaRPr>
          </a:p>
          <a:p>
            <a:pPr marL="342900" indent="-342900" algn="just">
              <a:lnSpc>
                <a:spcPct val="150000"/>
              </a:lnSpc>
              <a:buClr>
                <a:srgbClr val="FF0000"/>
              </a:buClr>
              <a:buFont typeface="Wingdings" panose="05000000000000000000" charset="0"/>
              <a:buChar char="n"/>
            </a:pPr>
            <a:r>
              <a:rPr lang="zh-CN" altLang="en-US" sz="2000" b="1">
                <a:latin typeface="Times New Roman" panose="02020603050405020304" pitchFamily="18" charset="0"/>
                <a:ea typeface="宋体" panose="02010600030101010101" pitchFamily="2" charset="-122"/>
                <a:cs typeface="Times New Roman" panose="02020603050405020304" pitchFamily="18" charset="0"/>
              </a:rPr>
              <a:t>通过观察并记录动物学会在水箱内游泳并找到藏在水下逃避平台所需的时间、采用的策略和它们的游泳轨迹，分析和推断动物的学习、记忆和空间认知等方面的能力，能比较客观地衡量动物空间记忆(spatial memory)，工作记忆(working memory)以及空间辨别能力(spatial discriminability)的改变。</a:t>
            </a:r>
            <a:endParaRPr lang="zh-CN" altLang="en-US" sz="2000" b="1">
              <a:latin typeface="Times New Roman" panose="02020603050405020304" pitchFamily="18" charset="0"/>
              <a:ea typeface="宋体" panose="02010600030101010101" pitchFamily="2" charset="-122"/>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635" y="367665"/>
            <a:ext cx="9144635" cy="708025"/>
            <a:chOff x="0" y="579"/>
            <a:chExt cx="14400" cy="1115"/>
          </a:xfrm>
        </p:grpSpPr>
        <p:sp>
          <p:nvSpPr>
            <p:cNvPr id="4" name="文本框 3"/>
            <p:cNvSpPr txBox="1"/>
            <p:nvPr>
              <p:custDataLst>
                <p:tags r:id="rId3"/>
              </p:custDataLst>
            </p:nvPr>
          </p:nvSpPr>
          <p:spPr>
            <a:xfrm>
              <a:off x="120" y="579"/>
              <a:ext cx="8196" cy="1016"/>
            </a:xfrm>
            <a:prstGeom prst="rect">
              <a:avLst/>
            </a:prstGeom>
            <a:noFill/>
          </p:spPr>
          <p:txBody>
            <a:bodyPr wrap="square" rtlCol="0" anchor="t">
              <a:spAutoFit/>
            </a:bodyPr>
            <a:p>
              <a:r>
                <a:rPr lang="zh-CN" altLang="en-US" sz="3600" b="1">
                  <a:solidFill>
                    <a:schemeClr val="tx1"/>
                  </a:solidFill>
                </a:rPr>
                <a:t>水迷宫实验</a:t>
              </a:r>
              <a:r>
                <a:rPr lang="en-US" altLang="zh-CN" sz="3600" b="1">
                  <a:solidFill>
                    <a:schemeClr val="tx1"/>
                  </a:solidFill>
                </a:rPr>
                <a:t> — </a:t>
              </a:r>
              <a:r>
                <a:rPr lang="zh-CN" altLang="en-US" sz="3000" b="1">
                  <a:solidFill>
                    <a:schemeClr val="tx1"/>
                  </a:solidFill>
                </a:rPr>
                <a:t>实验仪器</a:t>
              </a:r>
              <a:r>
                <a:rPr lang="en-US" altLang="zh-CN" sz="3600" b="1">
                  <a:solidFill>
                    <a:schemeClr val="tx1"/>
                  </a:solidFill>
                </a:rPr>
                <a:t> </a:t>
              </a:r>
              <a:endParaRPr lang="zh-CN" altLang="en-US" sz="2800" b="1">
                <a:solidFill>
                  <a:schemeClr val="tx1"/>
                </a:solidFill>
              </a:endParaRPr>
            </a:p>
          </p:txBody>
        </p:sp>
        <p:cxnSp>
          <p:nvCxnSpPr>
            <p:cNvPr id="8" name="直接连接符 7"/>
            <p:cNvCxnSpPr/>
            <p:nvPr>
              <p:custDataLst>
                <p:tags r:id="rId4"/>
              </p:custDataLst>
            </p:nvPr>
          </p:nvCxnSpPr>
          <p:spPr>
            <a:xfrm flipV="1">
              <a:off x="0" y="1680"/>
              <a:ext cx="624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custDataLst>
                <p:tags r:id="rId5"/>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5" name="文本框 4"/>
          <p:cNvSpPr txBox="1"/>
          <p:nvPr/>
        </p:nvSpPr>
        <p:spPr>
          <a:xfrm>
            <a:off x="2806065" y="1539240"/>
            <a:ext cx="3983355" cy="3938270"/>
          </a:xfrm>
          <a:prstGeom prst="rect">
            <a:avLst/>
          </a:prstGeom>
          <a:noFill/>
        </p:spPr>
        <p:txBody>
          <a:bodyPr wrap="square" rtlCol="0">
            <a:spAutoFit/>
          </a:bodyPr>
          <a:p>
            <a:pPr>
              <a:lnSpc>
                <a:spcPct val="250000"/>
              </a:lnSpc>
            </a:pPr>
            <a:r>
              <a:rPr lang="zh-CN" altLang="en-US" sz="2800" b="1">
                <a:solidFill>
                  <a:srgbClr val="FF0000"/>
                </a:solidFill>
                <a:latin typeface="宋体" panose="02010600030101010101" pitchFamily="2" charset="-122"/>
                <a:ea typeface="宋体" panose="02010600030101010101" pitchFamily="2" charset="-122"/>
              </a:rPr>
              <a:t>水迷宫实验系统</a:t>
            </a:r>
            <a:endParaRPr lang="zh-CN" altLang="en-US" sz="2800" b="1">
              <a:solidFill>
                <a:srgbClr val="FF0000"/>
              </a:solidFill>
              <a:latin typeface="宋体" panose="02010600030101010101" pitchFamily="2" charset="-122"/>
              <a:ea typeface="宋体" panose="02010600030101010101" pitchFamily="2" charset="-122"/>
            </a:endParaRPr>
          </a:p>
          <a:p>
            <a:pPr marL="285750" indent="-285750">
              <a:lnSpc>
                <a:spcPct val="250000"/>
              </a:lnSpc>
              <a:buClr>
                <a:srgbClr val="FF0000"/>
              </a:buClr>
              <a:buFont typeface="Wingdings" panose="05000000000000000000" charset="0"/>
              <a:buChar char="n"/>
            </a:pPr>
            <a:r>
              <a:rPr lang="zh-CN" altLang="en-US" sz="2400" b="1">
                <a:latin typeface="宋体" panose="02010600030101010101" pitchFamily="2" charset="-122"/>
                <a:ea typeface="宋体" panose="02010600030101010101" pitchFamily="2" charset="-122"/>
              </a:rPr>
              <a:t>水迷宫装置</a:t>
            </a:r>
            <a:endParaRPr lang="zh-CN" altLang="en-US" sz="2400" b="1">
              <a:latin typeface="宋体" panose="02010600030101010101" pitchFamily="2" charset="-122"/>
              <a:ea typeface="宋体" panose="02010600030101010101" pitchFamily="2" charset="-122"/>
            </a:endParaRPr>
          </a:p>
          <a:p>
            <a:pPr marL="285750" indent="-285750">
              <a:lnSpc>
                <a:spcPct val="250000"/>
              </a:lnSpc>
              <a:buClr>
                <a:srgbClr val="FF0000"/>
              </a:buClr>
              <a:buFont typeface="Wingdings" panose="05000000000000000000" charset="0"/>
              <a:buChar char="n"/>
            </a:pPr>
            <a:r>
              <a:rPr lang="zh-CN" altLang="en-US" sz="2400" b="1">
                <a:latin typeface="宋体" panose="02010600030101010101" pitchFamily="2" charset="-122"/>
                <a:ea typeface="宋体" panose="02010600030101010101" pitchFamily="2" charset="-122"/>
              </a:rPr>
              <a:t>水迷宫图像自动采集</a:t>
            </a:r>
            <a:endParaRPr lang="zh-CN" altLang="en-US" sz="2400" b="1">
              <a:latin typeface="宋体" panose="02010600030101010101" pitchFamily="2" charset="-122"/>
              <a:ea typeface="宋体" panose="02010600030101010101" pitchFamily="2" charset="-122"/>
            </a:endParaRPr>
          </a:p>
          <a:p>
            <a:pPr marL="285750" indent="-285750">
              <a:lnSpc>
                <a:spcPct val="250000"/>
              </a:lnSpc>
              <a:buClr>
                <a:srgbClr val="FF0000"/>
              </a:buClr>
              <a:buFont typeface="Wingdings" panose="05000000000000000000" charset="0"/>
              <a:buChar char="n"/>
            </a:pPr>
            <a:r>
              <a:rPr lang="zh-CN" altLang="en-US" sz="2400" b="1">
                <a:latin typeface="宋体" panose="02010600030101010101" pitchFamily="2" charset="-122"/>
                <a:ea typeface="宋体" panose="02010600030101010101" pitchFamily="2" charset="-122"/>
              </a:rPr>
              <a:t>软件分析系统组成。</a:t>
            </a:r>
            <a:endParaRPr lang="zh-CN" altLang="en-US" sz="2400" b="1">
              <a:latin typeface="宋体" panose="02010600030101010101" pitchFamily="2" charset="-122"/>
              <a:ea typeface="宋体" panose="02010600030101010101" pitchFamily="2" charset="-122"/>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635" y="367665"/>
            <a:ext cx="9144635" cy="708025"/>
            <a:chOff x="0" y="579"/>
            <a:chExt cx="14400" cy="1115"/>
          </a:xfrm>
        </p:grpSpPr>
        <p:sp>
          <p:nvSpPr>
            <p:cNvPr id="4" name="文本框 3"/>
            <p:cNvSpPr txBox="1"/>
            <p:nvPr>
              <p:custDataLst>
                <p:tags r:id="rId3"/>
              </p:custDataLst>
            </p:nvPr>
          </p:nvSpPr>
          <p:spPr>
            <a:xfrm>
              <a:off x="120" y="579"/>
              <a:ext cx="8196" cy="1016"/>
            </a:xfrm>
            <a:prstGeom prst="rect">
              <a:avLst/>
            </a:prstGeom>
            <a:noFill/>
          </p:spPr>
          <p:txBody>
            <a:bodyPr wrap="square" rtlCol="0" anchor="t">
              <a:spAutoFit/>
            </a:bodyPr>
            <a:p>
              <a:r>
                <a:rPr lang="zh-CN" altLang="en-US" sz="3600" b="1">
                  <a:solidFill>
                    <a:schemeClr val="tx1"/>
                  </a:solidFill>
                </a:rPr>
                <a:t>水迷宫实验</a:t>
              </a:r>
              <a:r>
                <a:rPr lang="en-US" altLang="zh-CN" sz="3600" b="1">
                  <a:solidFill>
                    <a:schemeClr val="tx1"/>
                  </a:solidFill>
                </a:rPr>
                <a:t> — </a:t>
              </a:r>
              <a:r>
                <a:rPr lang="zh-CN" altLang="en-US" sz="3000" b="1">
                  <a:solidFill>
                    <a:schemeClr val="tx1"/>
                  </a:solidFill>
                </a:rPr>
                <a:t>实验仪器</a:t>
              </a:r>
              <a:r>
                <a:rPr lang="en-US" altLang="zh-CN" sz="3600" b="1">
                  <a:solidFill>
                    <a:schemeClr val="tx1"/>
                  </a:solidFill>
                </a:rPr>
                <a:t> </a:t>
              </a:r>
              <a:endParaRPr lang="zh-CN" altLang="en-US" sz="2800" b="1">
                <a:solidFill>
                  <a:schemeClr val="tx1"/>
                </a:solidFill>
              </a:endParaRPr>
            </a:p>
          </p:txBody>
        </p:sp>
        <p:cxnSp>
          <p:nvCxnSpPr>
            <p:cNvPr id="8" name="直接连接符 7"/>
            <p:cNvCxnSpPr/>
            <p:nvPr>
              <p:custDataLst>
                <p:tags r:id="rId4"/>
              </p:custDataLst>
            </p:nvPr>
          </p:nvCxnSpPr>
          <p:spPr>
            <a:xfrm flipV="1">
              <a:off x="0" y="1680"/>
              <a:ext cx="624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custDataLst>
                <p:tags r:id="rId5"/>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5" name="文本框 4"/>
          <p:cNvSpPr txBox="1"/>
          <p:nvPr/>
        </p:nvSpPr>
        <p:spPr>
          <a:xfrm>
            <a:off x="210185" y="1336675"/>
            <a:ext cx="2163445" cy="707390"/>
          </a:xfrm>
          <a:prstGeom prst="rect">
            <a:avLst/>
          </a:prstGeom>
          <a:noFill/>
        </p:spPr>
        <p:txBody>
          <a:bodyPr wrap="square" rtlCol="0">
            <a:noAutofit/>
          </a:bodyPr>
          <a:p>
            <a:pPr marL="285750" indent="-285750">
              <a:lnSpc>
                <a:spcPct val="150000"/>
              </a:lnSpc>
              <a:buClr>
                <a:srgbClr val="FF0000"/>
              </a:buClr>
              <a:buFont typeface="Wingdings" panose="05000000000000000000" charset="0"/>
              <a:buChar char="n"/>
            </a:pPr>
            <a:r>
              <a:rPr lang="zh-CN" altLang="en-US" sz="2600" b="1">
                <a:latin typeface="宋体" panose="02010600030101010101" pitchFamily="2" charset="-122"/>
                <a:ea typeface="宋体" panose="02010600030101010101" pitchFamily="2" charset="-122"/>
              </a:rPr>
              <a:t>水迷宫装置</a:t>
            </a:r>
            <a:endParaRPr lang="zh-CN" altLang="en-US" sz="2600" b="1">
              <a:latin typeface="宋体" panose="02010600030101010101" pitchFamily="2" charset="-122"/>
              <a:ea typeface="宋体" panose="02010600030101010101" pitchFamily="2" charset="-122"/>
            </a:endParaRPr>
          </a:p>
          <a:p>
            <a:pPr indent="0">
              <a:lnSpc>
                <a:spcPct val="150000"/>
              </a:lnSpc>
              <a:buClr>
                <a:srgbClr val="FF0000"/>
              </a:buClr>
              <a:buFont typeface="Wingdings" panose="05000000000000000000" charset="0"/>
              <a:buNone/>
            </a:pPr>
            <a:endParaRPr lang="zh-CN" altLang="en-US" sz="2000" b="1">
              <a:latin typeface="宋体" panose="02010600030101010101" pitchFamily="2" charset="-122"/>
              <a:ea typeface="宋体" panose="02010600030101010101" pitchFamily="2" charset="-122"/>
            </a:endParaRPr>
          </a:p>
        </p:txBody>
      </p:sp>
      <p:sp>
        <p:nvSpPr>
          <p:cNvPr id="2" name="文本框 1"/>
          <p:cNvSpPr txBox="1"/>
          <p:nvPr/>
        </p:nvSpPr>
        <p:spPr>
          <a:xfrm>
            <a:off x="210185" y="2121535"/>
            <a:ext cx="2439670" cy="2861310"/>
          </a:xfrm>
          <a:prstGeom prst="rect">
            <a:avLst/>
          </a:prstGeom>
          <a:noFill/>
        </p:spPr>
        <p:txBody>
          <a:bodyPr wrap="square" rtlCol="0">
            <a:spAutoFit/>
          </a:bodyPr>
          <a:p>
            <a:pPr marL="342900" indent="-342900">
              <a:lnSpc>
                <a:spcPct val="200000"/>
              </a:lnSpc>
              <a:buAutoNum type="arabicPeriod"/>
            </a:pPr>
            <a:r>
              <a:rPr lang="zh-CN" altLang="en-US" b="1">
                <a:latin typeface="宋体" panose="02010600030101010101" pitchFamily="2" charset="-122"/>
                <a:ea typeface="宋体" panose="02010600030101010101" pitchFamily="2" charset="-122"/>
                <a:cs typeface="宋体" panose="02010600030101010101" pitchFamily="2" charset="-122"/>
              </a:rPr>
              <a:t>圆形水池</a:t>
            </a:r>
            <a:endParaRPr lang="zh-CN" altLang="en-US" b="1">
              <a:latin typeface="宋体" panose="02010600030101010101" pitchFamily="2" charset="-122"/>
              <a:ea typeface="宋体" panose="02010600030101010101" pitchFamily="2" charset="-122"/>
              <a:cs typeface="宋体" panose="02010600030101010101" pitchFamily="2" charset="-122"/>
            </a:endParaRPr>
          </a:p>
          <a:p>
            <a:pPr marL="342900" indent="-342900" algn="l">
              <a:lnSpc>
                <a:spcPct val="200000"/>
              </a:lnSpc>
              <a:buAutoNum type="arabicPeriod"/>
            </a:pPr>
            <a:r>
              <a:rPr lang="zh-CN" altLang="en-US" b="1">
                <a:latin typeface="宋体" panose="02010600030101010101" pitchFamily="2" charset="-122"/>
                <a:ea typeface="宋体" panose="02010600030101010101" pitchFamily="2" charset="-122"/>
                <a:cs typeface="宋体" panose="02010600030101010101" pitchFamily="2" charset="-122"/>
              </a:rPr>
              <a:t>一个可调节高度和</a:t>
            </a:r>
            <a:r>
              <a:rPr lang="en-US" altLang="zh-CN" b="1">
                <a:latin typeface="宋体" panose="02010600030101010101" pitchFamily="2" charset="-122"/>
                <a:ea typeface="宋体" panose="02010600030101010101" pitchFamily="2" charset="-122"/>
                <a:cs typeface="宋体" panose="02010600030101010101" pitchFamily="2" charset="-122"/>
              </a:rPr>
              <a:t>    </a:t>
            </a:r>
            <a:r>
              <a:rPr lang="zh-CN" altLang="en-US" b="1">
                <a:latin typeface="宋体" panose="02010600030101010101" pitchFamily="2" charset="-122"/>
                <a:ea typeface="宋体" panose="02010600030101010101" pitchFamily="2" charset="-122"/>
                <a:cs typeface="宋体" panose="02010600030101010101" pitchFamily="2" charset="-122"/>
              </a:rPr>
              <a:t>可移动位置的站台</a:t>
            </a:r>
            <a:endParaRPr lang="zh-CN" altLang="en-US" b="1">
              <a:latin typeface="宋体" panose="02010600030101010101" pitchFamily="2" charset="-122"/>
              <a:ea typeface="宋体" panose="02010600030101010101" pitchFamily="2" charset="-122"/>
              <a:cs typeface="宋体" panose="02010600030101010101" pitchFamily="2" charset="-122"/>
            </a:endParaRPr>
          </a:p>
          <a:p>
            <a:pPr marL="342900" indent="-342900" algn="l">
              <a:lnSpc>
                <a:spcPct val="200000"/>
              </a:lnSpc>
              <a:buAutoNum type="arabicPeriod"/>
            </a:pPr>
            <a:r>
              <a:rPr lang="zh-CN" altLang="en-US" b="1">
                <a:latin typeface="宋体" panose="02010600030101010101" pitchFamily="2" charset="-122"/>
                <a:ea typeface="宋体" panose="02010600030101010101" pitchFamily="2" charset="-122"/>
                <a:cs typeface="宋体" panose="02010600030101010101" pitchFamily="2" charset="-122"/>
              </a:rPr>
              <a:t>遮光帘</a:t>
            </a:r>
            <a:endParaRPr lang="zh-CN" altLang="en-US" b="1">
              <a:latin typeface="宋体" panose="02010600030101010101" pitchFamily="2" charset="-122"/>
              <a:ea typeface="宋体" panose="02010600030101010101" pitchFamily="2" charset="-122"/>
              <a:cs typeface="宋体" panose="02010600030101010101" pitchFamily="2" charset="-122"/>
            </a:endParaRPr>
          </a:p>
          <a:p>
            <a:pPr indent="0" algn="l">
              <a:lnSpc>
                <a:spcPct val="200000"/>
              </a:lnSpc>
              <a:buNone/>
            </a:pPr>
            <a:endParaRPr lang="zh-CN" altLang="en-US" b="1">
              <a:latin typeface="宋体" panose="02010600030101010101" pitchFamily="2" charset="-122"/>
              <a:ea typeface="宋体" panose="02010600030101010101" pitchFamily="2" charset="-122"/>
              <a:cs typeface="宋体" panose="02010600030101010101" pitchFamily="2" charset="-122"/>
            </a:endParaRPr>
          </a:p>
        </p:txBody>
      </p:sp>
      <p:pic>
        <p:nvPicPr>
          <p:cNvPr id="3" name="图片 2"/>
          <p:cNvPicPr>
            <a:picLocks noChangeAspect="1"/>
          </p:cNvPicPr>
          <p:nvPr>
            <p:custDataLst>
              <p:tags r:id="rId6"/>
            </p:custDataLst>
          </p:nvPr>
        </p:nvPicPr>
        <p:blipFill>
          <a:blip r:embed="rId7"/>
          <a:stretch>
            <a:fillRect/>
          </a:stretch>
        </p:blipFill>
        <p:spPr>
          <a:xfrm>
            <a:off x="2896235" y="1705610"/>
            <a:ext cx="5972175" cy="4000500"/>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635" y="-9175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635" y="367665"/>
            <a:ext cx="9144635" cy="1198783"/>
            <a:chOff x="0" y="579"/>
            <a:chExt cx="14400" cy="1871"/>
          </a:xfrm>
        </p:grpSpPr>
        <p:sp>
          <p:nvSpPr>
            <p:cNvPr id="4" name="文本框 3"/>
            <p:cNvSpPr txBox="1"/>
            <p:nvPr>
              <p:custDataLst>
                <p:tags r:id="rId3"/>
              </p:custDataLst>
            </p:nvPr>
          </p:nvSpPr>
          <p:spPr>
            <a:xfrm>
              <a:off x="120" y="579"/>
              <a:ext cx="8196" cy="1871"/>
            </a:xfrm>
            <a:prstGeom prst="rect">
              <a:avLst/>
            </a:prstGeom>
            <a:noFill/>
          </p:spPr>
          <p:txBody>
            <a:bodyPr wrap="square" rtlCol="0" anchor="t">
              <a:spAutoFit/>
            </a:bodyPr>
            <a:p>
              <a:r>
                <a:rPr lang="zh-CN" altLang="en-US" sz="3600" b="1">
                  <a:solidFill>
                    <a:schemeClr val="tx1"/>
                  </a:solidFill>
                </a:rPr>
                <a:t>水迷宫实验</a:t>
              </a:r>
              <a:r>
                <a:rPr lang="en-US" altLang="zh-CN" sz="3600" b="1">
                  <a:solidFill>
                    <a:schemeClr val="tx1"/>
                  </a:solidFill>
                </a:rPr>
                <a:t> — </a:t>
              </a:r>
              <a:r>
                <a:rPr lang="zh-CN" altLang="en-US" sz="3000" b="1"/>
                <a:t>实验仪器</a:t>
              </a:r>
              <a:endParaRPr lang="zh-CN" altLang="en-US" sz="3600">
                <a:latin typeface="宋体" panose="02010600030101010101" pitchFamily="2" charset="-122"/>
                <a:ea typeface="宋体" panose="02010600030101010101" pitchFamily="2" charset="-122"/>
                <a:cs typeface="宋体" panose="02010600030101010101" pitchFamily="2" charset="-122"/>
              </a:endParaRPr>
            </a:p>
            <a:p>
              <a:r>
                <a:rPr lang="en-US" altLang="zh-CN" sz="3600" b="1">
                  <a:solidFill>
                    <a:schemeClr val="tx1"/>
                  </a:solidFill>
                </a:rPr>
                <a:t> </a:t>
              </a:r>
              <a:endParaRPr lang="zh-CN" altLang="en-US" sz="2800" b="1">
                <a:solidFill>
                  <a:schemeClr val="tx1"/>
                </a:solidFill>
              </a:endParaRPr>
            </a:p>
          </p:txBody>
        </p:sp>
        <p:cxnSp>
          <p:nvCxnSpPr>
            <p:cNvPr id="8" name="直接连接符 7"/>
            <p:cNvCxnSpPr/>
            <p:nvPr>
              <p:custDataLst>
                <p:tags r:id="rId4"/>
              </p:custDataLst>
            </p:nvPr>
          </p:nvCxnSpPr>
          <p:spPr>
            <a:xfrm flipV="1">
              <a:off x="0" y="1680"/>
              <a:ext cx="624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custDataLst>
                <p:tags r:id="rId5"/>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graphicFrame>
        <p:nvGraphicFramePr>
          <p:cNvPr id="2" name="表格 1"/>
          <p:cNvGraphicFramePr/>
          <p:nvPr>
            <p:custDataLst>
              <p:tags r:id="rId6"/>
            </p:custDataLst>
          </p:nvPr>
        </p:nvGraphicFramePr>
        <p:xfrm>
          <a:off x="1077595" y="2162810"/>
          <a:ext cx="6522085" cy="3622040"/>
        </p:xfrm>
        <a:graphic>
          <a:graphicData uri="http://schemas.openxmlformats.org/drawingml/2006/table">
            <a:tbl>
              <a:tblPr firstRow="1" bandRow="1">
                <a:tableStyleId>{5C22544A-7EE6-4342-B048-85BDC9FD1C3A}</a:tableStyleId>
              </a:tblPr>
              <a:tblGrid>
                <a:gridCol w="2174240"/>
                <a:gridCol w="2152015"/>
                <a:gridCol w="2195830"/>
              </a:tblGrid>
              <a:tr h="600075">
                <a:tc>
                  <a:txBody>
                    <a:bodyPr/>
                    <a:p>
                      <a:pPr>
                        <a:buNone/>
                      </a:pPr>
                      <a:endParaRPr lang="zh-CN" altLang="en-US"/>
                    </a:p>
                  </a:txBody>
                  <a:tcPr/>
                </a:tc>
                <a:tc>
                  <a:txBody>
                    <a:bodyPr/>
                    <a:p>
                      <a:pPr algn="ctr">
                        <a:lnSpc>
                          <a:spcPct val="150000"/>
                        </a:lnSpc>
                        <a:buNone/>
                      </a:pPr>
                      <a:r>
                        <a:rPr lang="zh-CN" altLang="en-US">
                          <a:solidFill>
                            <a:schemeClr val="tx1"/>
                          </a:solidFill>
                        </a:rPr>
                        <a:t>大鼠</a:t>
                      </a:r>
                      <a:endParaRPr lang="zh-CN" altLang="en-US">
                        <a:solidFill>
                          <a:schemeClr val="tx1"/>
                        </a:solidFill>
                      </a:endParaRPr>
                    </a:p>
                  </a:txBody>
                  <a:tcPr/>
                </a:tc>
                <a:tc>
                  <a:txBody>
                    <a:bodyPr/>
                    <a:p>
                      <a:pPr algn="ctr">
                        <a:lnSpc>
                          <a:spcPct val="150000"/>
                        </a:lnSpc>
                        <a:buNone/>
                      </a:pPr>
                      <a:r>
                        <a:rPr lang="zh-CN" altLang="en-US">
                          <a:solidFill>
                            <a:schemeClr val="tx1"/>
                          </a:solidFill>
                        </a:rPr>
                        <a:t>小鼠</a:t>
                      </a:r>
                      <a:endParaRPr lang="zh-CN" altLang="en-US">
                        <a:solidFill>
                          <a:schemeClr val="tx1"/>
                        </a:solidFill>
                      </a:endParaRPr>
                    </a:p>
                  </a:txBody>
                  <a:tcPr/>
                </a:tc>
              </a:tr>
              <a:tr h="601345">
                <a:tc>
                  <a:txBody>
                    <a:bodyPr/>
                    <a:p>
                      <a:pPr algn="ctr">
                        <a:lnSpc>
                          <a:spcPct val="150000"/>
                        </a:lnSpc>
                        <a:buClrTx/>
                        <a:buSzTx/>
                        <a:buFontTx/>
                        <a:buNone/>
                      </a:pPr>
                      <a:r>
                        <a:rPr lang="zh-CN" altLang="en-US" b="1">
                          <a:solidFill>
                            <a:schemeClr val="tx1"/>
                          </a:solidFill>
                        </a:rPr>
                        <a:t>迷宫直径</a:t>
                      </a:r>
                      <a:endParaRPr lang="zh-CN" altLang="en-US" b="1">
                        <a:solidFill>
                          <a:schemeClr val="tx1"/>
                        </a:solidFill>
                      </a:endParaRPr>
                    </a:p>
                  </a:txBody>
                  <a:tcPr/>
                </a:tc>
                <a:tc>
                  <a:txBody>
                    <a:bodyPr/>
                    <a:p>
                      <a:pPr algn="ctr">
                        <a:lnSpc>
                          <a:spcPct val="150000"/>
                        </a:lnSpc>
                        <a:buNone/>
                      </a:pPr>
                      <a:r>
                        <a:rPr lang="zh-CN" altLang="en-US" b="1">
                          <a:solidFill>
                            <a:schemeClr val="tx1"/>
                          </a:solidFill>
                          <a:latin typeface="Times New Roman" panose="02020603050405020304" pitchFamily="18" charset="0"/>
                          <a:cs typeface="Times New Roman" panose="02020603050405020304" pitchFamily="18" charset="0"/>
                        </a:rPr>
                        <a:t>150cm</a:t>
                      </a:r>
                      <a:endParaRPr lang="zh-CN" altLang="en-US" b="1">
                        <a:solidFill>
                          <a:schemeClr val="tx1"/>
                        </a:solidFill>
                        <a:latin typeface="Times New Roman" panose="02020603050405020304" pitchFamily="18" charset="0"/>
                        <a:cs typeface="Times New Roman" panose="02020603050405020304" pitchFamily="18" charset="0"/>
                      </a:endParaRPr>
                    </a:p>
                  </a:txBody>
                  <a:tcPr/>
                </a:tc>
                <a:tc>
                  <a:txBody>
                    <a:bodyPr/>
                    <a:p>
                      <a:pPr algn="ctr">
                        <a:lnSpc>
                          <a:spcPct val="150000"/>
                        </a:lnSpc>
                        <a:buNone/>
                      </a:pPr>
                      <a:r>
                        <a:rPr lang="zh-CN" altLang="en-US" b="1">
                          <a:solidFill>
                            <a:schemeClr val="tx1"/>
                          </a:solidFill>
                          <a:latin typeface="Times New Roman" panose="02020603050405020304" pitchFamily="18" charset="0"/>
                          <a:cs typeface="Times New Roman" panose="02020603050405020304" pitchFamily="18" charset="0"/>
                        </a:rPr>
                        <a:t>120cm</a:t>
                      </a:r>
                      <a:endParaRPr lang="zh-CN" altLang="en-US" b="1">
                        <a:solidFill>
                          <a:schemeClr val="tx1"/>
                        </a:solidFill>
                        <a:latin typeface="Times New Roman" panose="02020603050405020304" pitchFamily="18" charset="0"/>
                        <a:cs typeface="Times New Roman" panose="02020603050405020304" pitchFamily="18" charset="0"/>
                      </a:endParaRPr>
                    </a:p>
                  </a:txBody>
                  <a:tcPr/>
                </a:tc>
              </a:tr>
              <a:tr h="600710">
                <a:tc>
                  <a:txBody>
                    <a:bodyPr/>
                    <a:p>
                      <a:pPr algn="ctr">
                        <a:lnSpc>
                          <a:spcPct val="150000"/>
                        </a:lnSpc>
                        <a:buClrTx/>
                        <a:buSzTx/>
                        <a:buFontTx/>
                        <a:buNone/>
                      </a:pPr>
                      <a:r>
                        <a:rPr lang="zh-CN" altLang="en-US" b="1">
                          <a:solidFill>
                            <a:schemeClr val="tx1"/>
                          </a:solidFill>
                        </a:rPr>
                        <a:t>迷宫侧面</a:t>
                      </a:r>
                      <a:endParaRPr lang="zh-CN" altLang="en-US" b="1">
                        <a:solidFill>
                          <a:schemeClr val="tx1"/>
                        </a:solidFill>
                      </a:endParaRPr>
                    </a:p>
                  </a:txBody>
                  <a:tcPr/>
                </a:tc>
                <a:tc>
                  <a:txBody>
                    <a:bodyPr/>
                    <a:p>
                      <a:pPr algn="ctr">
                        <a:lnSpc>
                          <a:spcPct val="150000"/>
                        </a:lnSpc>
                        <a:buNone/>
                      </a:pPr>
                      <a:r>
                        <a:rPr lang="zh-CN" altLang="en-US" b="1">
                          <a:solidFill>
                            <a:schemeClr val="tx1"/>
                          </a:solidFill>
                          <a:latin typeface="Times New Roman" panose="02020603050405020304" pitchFamily="18" charset="0"/>
                          <a:cs typeface="Times New Roman" panose="02020603050405020304" pitchFamily="18" charset="0"/>
                        </a:rPr>
                        <a:t>60cm</a:t>
                      </a:r>
                      <a:endParaRPr lang="zh-CN" altLang="en-US" b="1">
                        <a:solidFill>
                          <a:schemeClr val="tx1"/>
                        </a:solidFill>
                        <a:latin typeface="Times New Roman" panose="02020603050405020304" pitchFamily="18" charset="0"/>
                        <a:cs typeface="Times New Roman" panose="02020603050405020304" pitchFamily="18" charset="0"/>
                      </a:endParaRPr>
                    </a:p>
                  </a:txBody>
                  <a:tcPr/>
                </a:tc>
                <a:tc>
                  <a:txBody>
                    <a:bodyPr/>
                    <a:p>
                      <a:pPr algn="ctr">
                        <a:lnSpc>
                          <a:spcPct val="150000"/>
                        </a:lnSpc>
                        <a:buNone/>
                      </a:pPr>
                      <a:r>
                        <a:rPr lang="zh-CN" altLang="en-US" b="1">
                          <a:solidFill>
                            <a:schemeClr val="tx1"/>
                          </a:solidFill>
                          <a:latin typeface="Times New Roman" panose="02020603050405020304" pitchFamily="18" charset="0"/>
                          <a:cs typeface="Times New Roman" panose="02020603050405020304" pitchFamily="18" charset="0"/>
                        </a:rPr>
                        <a:t>40cm</a:t>
                      </a:r>
                      <a:endParaRPr lang="zh-CN" altLang="en-US" b="1">
                        <a:solidFill>
                          <a:schemeClr val="tx1"/>
                        </a:solidFill>
                        <a:latin typeface="Times New Roman" panose="02020603050405020304" pitchFamily="18" charset="0"/>
                        <a:cs typeface="Times New Roman" panose="02020603050405020304" pitchFamily="18" charset="0"/>
                      </a:endParaRPr>
                    </a:p>
                  </a:txBody>
                  <a:tcPr/>
                </a:tc>
              </a:tr>
              <a:tr h="601345">
                <a:tc>
                  <a:txBody>
                    <a:bodyPr/>
                    <a:p>
                      <a:pPr algn="ctr">
                        <a:lnSpc>
                          <a:spcPct val="150000"/>
                        </a:lnSpc>
                        <a:buClrTx/>
                        <a:buSzTx/>
                        <a:buFontTx/>
                        <a:buNone/>
                      </a:pPr>
                      <a:r>
                        <a:rPr lang="zh-CN" altLang="en-US" b="1">
                          <a:solidFill>
                            <a:schemeClr val="tx1"/>
                          </a:solidFill>
                        </a:rPr>
                        <a:t>站台直径</a:t>
                      </a:r>
                      <a:endParaRPr lang="zh-CN" altLang="en-US" b="1">
                        <a:solidFill>
                          <a:schemeClr val="tx1"/>
                        </a:solidFill>
                      </a:endParaRPr>
                    </a:p>
                  </a:txBody>
                  <a:tcPr/>
                </a:tc>
                <a:tc>
                  <a:txBody>
                    <a:bodyPr/>
                    <a:p>
                      <a:pPr algn="ctr">
                        <a:lnSpc>
                          <a:spcPct val="150000"/>
                        </a:lnSpc>
                        <a:buNone/>
                      </a:pPr>
                      <a:r>
                        <a:rPr lang="zh-CN" altLang="en-US" b="1">
                          <a:solidFill>
                            <a:schemeClr val="tx1"/>
                          </a:solidFill>
                          <a:latin typeface="Times New Roman" panose="02020603050405020304" pitchFamily="18" charset="0"/>
                          <a:cs typeface="Times New Roman" panose="02020603050405020304" pitchFamily="18" charset="0"/>
                        </a:rPr>
                        <a:t>12cm</a:t>
                      </a:r>
                      <a:endParaRPr lang="zh-CN" altLang="en-US" b="1">
                        <a:solidFill>
                          <a:schemeClr val="tx1"/>
                        </a:solidFill>
                        <a:latin typeface="Times New Roman" panose="02020603050405020304" pitchFamily="18" charset="0"/>
                        <a:cs typeface="Times New Roman" panose="02020603050405020304" pitchFamily="18" charset="0"/>
                      </a:endParaRPr>
                    </a:p>
                  </a:txBody>
                  <a:tcPr/>
                </a:tc>
                <a:tc>
                  <a:txBody>
                    <a:bodyPr/>
                    <a:p>
                      <a:pPr algn="ctr">
                        <a:lnSpc>
                          <a:spcPct val="150000"/>
                        </a:lnSpc>
                        <a:buNone/>
                      </a:pPr>
                      <a:r>
                        <a:rPr lang="zh-CN" altLang="en-US" b="1">
                          <a:solidFill>
                            <a:schemeClr val="tx1"/>
                          </a:solidFill>
                          <a:latin typeface="Times New Roman" panose="02020603050405020304" pitchFamily="18" charset="0"/>
                          <a:cs typeface="Times New Roman" panose="02020603050405020304" pitchFamily="18" charset="0"/>
                        </a:rPr>
                        <a:t>8cm</a:t>
                      </a:r>
                      <a:endParaRPr lang="zh-CN" altLang="en-US" b="1">
                        <a:solidFill>
                          <a:schemeClr val="tx1"/>
                        </a:solidFill>
                        <a:latin typeface="Times New Roman" panose="02020603050405020304" pitchFamily="18" charset="0"/>
                        <a:cs typeface="Times New Roman" panose="02020603050405020304" pitchFamily="18" charset="0"/>
                      </a:endParaRPr>
                    </a:p>
                  </a:txBody>
                  <a:tcPr/>
                </a:tc>
              </a:tr>
              <a:tr h="601980">
                <a:tc>
                  <a:txBody>
                    <a:bodyPr/>
                    <a:p>
                      <a:pPr algn="ctr">
                        <a:lnSpc>
                          <a:spcPct val="150000"/>
                        </a:lnSpc>
                        <a:buClrTx/>
                        <a:buSzTx/>
                        <a:buFontTx/>
                        <a:buNone/>
                      </a:pPr>
                      <a:r>
                        <a:rPr lang="zh-CN" altLang="en-US" b="1">
                          <a:solidFill>
                            <a:schemeClr val="tx1"/>
                          </a:solidFill>
                        </a:rPr>
                        <a:t>站台高度</a:t>
                      </a:r>
                      <a:endParaRPr lang="zh-CN" altLang="en-US" b="1">
                        <a:solidFill>
                          <a:schemeClr val="tx1"/>
                        </a:solidFill>
                      </a:endParaRPr>
                    </a:p>
                  </a:txBody>
                  <a:tcPr/>
                </a:tc>
                <a:tc>
                  <a:txBody>
                    <a:bodyPr/>
                    <a:p>
                      <a:pPr algn="ctr">
                        <a:lnSpc>
                          <a:spcPct val="150000"/>
                        </a:lnSpc>
                        <a:buNone/>
                      </a:pPr>
                      <a:r>
                        <a:rPr lang="zh-CN" altLang="en-US" b="1">
                          <a:solidFill>
                            <a:schemeClr val="tx1"/>
                          </a:solidFill>
                          <a:latin typeface="Times New Roman" panose="02020603050405020304" pitchFamily="18" charset="0"/>
                          <a:cs typeface="Times New Roman" panose="02020603050405020304" pitchFamily="18" charset="0"/>
                        </a:rPr>
                        <a:t>20-35cm</a:t>
                      </a:r>
                      <a:endParaRPr lang="zh-CN" altLang="en-US" b="1">
                        <a:solidFill>
                          <a:schemeClr val="tx1"/>
                        </a:solidFill>
                        <a:latin typeface="Times New Roman" panose="02020603050405020304" pitchFamily="18" charset="0"/>
                        <a:cs typeface="Times New Roman" panose="02020603050405020304" pitchFamily="18" charset="0"/>
                      </a:endParaRPr>
                    </a:p>
                  </a:txBody>
                  <a:tcPr/>
                </a:tc>
                <a:tc>
                  <a:txBody>
                    <a:bodyPr/>
                    <a:p>
                      <a:pPr algn="ctr">
                        <a:lnSpc>
                          <a:spcPct val="150000"/>
                        </a:lnSpc>
                        <a:buNone/>
                      </a:pPr>
                      <a:r>
                        <a:rPr lang="zh-CN" altLang="en-US" b="1">
                          <a:solidFill>
                            <a:schemeClr val="tx1"/>
                          </a:solidFill>
                          <a:latin typeface="Times New Roman" panose="02020603050405020304" pitchFamily="18" charset="0"/>
                          <a:cs typeface="Times New Roman" panose="02020603050405020304" pitchFamily="18" charset="0"/>
                        </a:rPr>
                        <a:t>20-35cm</a:t>
                      </a:r>
                      <a:endParaRPr lang="zh-CN" altLang="en-US" b="1">
                        <a:solidFill>
                          <a:schemeClr val="tx1"/>
                        </a:solidFill>
                        <a:latin typeface="Times New Roman" panose="02020603050405020304" pitchFamily="18" charset="0"/>
                        <a:cs typeface="Times New Roman" panose="02020603050405020304" pitchFamily="18" charset="0"/>
                      </a:endParaRPr>
                    </a:p>
                  </a:txBody>
                  <a:tcPr/>
                </a:tc>
              </a:tr>
              <a:tr h="616585">
                <a:tc>
                  <a:txBody>
                    <a:bodyPr/>
                    <a:p>
                      <a:pPr algn="ctr">
                        <a:lnSpc>
                          <a:spcPct val="150000"/>
                        </a:lnSpc>
                        <a:buClrTx/>
                        <a:buSzTx/>
                        <a:buFontTx/>
                        <a:buNone/>
                      </a:pPr>
                      <a:r>
                        <a:rPr lang="zh-CN" altLang="en-US" b="1">
                          <a:solidFill>
                            <a:schemeClr val="tx1"/>
                          </a:solidFill>
                        </a:rPr>
                        <a:t>水温</a:t>
                      </a:r>
                      <a:endParaRPr lang="zh-CN" altLang="en-US" b="1">
                        <a:solidFill>
                          <a:schemeClr val="tx1"/>
                        </a:solidFill>
                      </a:endParaRPr>
                    </a:p>
                  </a:txBody>
                  <a:tcPr/>
                </a:tc>
                <a:tc>
                  <a:txBody>
                    <a:bodyPr/>
                    <a:p>
                      <a:pPr algn="ctr">
                        <a:lnSpc>
                          <a:spcPct val="150000"/>
                        </a:lnSpc>
                        <a:buNone/>
                      </a:pPr>
                      <a:r>
                        <a:rPr lang="zh-CN" altLang="en-US" b="1">
                          <a:solidFill>
                            <a:schemeClr val="tx1"/>
                          </a:solidFill>
                          <a:latin typeface="Times New Roman" panose="02020603050405020304" pitchFamily="18" charset="0"/>
                          <a:cs typeface="Times New Roman" panose="02020603050405020304" pitchFamily="18" charset="0"/>
                        </a:rPr>
                        <a:t>19-22℃</a:t>
                      </a:r>
                      <a:endParaRPr lang="zh-CN" altLang="en-US" b="1">
                        <a:solidFill>
                          <a:schemeClr val="tx1"/>
                        </a:solidFill>
                        <a:latin typeface="Times New Roman" panose="02020603050405020304" pitchFamily="18" charset="0"/>
                        <a:cs typeface="Times New Roman" panose="02020603050405020304" pitchFamily="18" charset="0"/>
                      </a:endParaRPr>
                    </a:p>
                  </a:txBody>
                  <a:tcPr/>
                </a:tc>
                <a:tc>
                  <a:txBody>
                    <a:bodyPr/>
                    <a:p>
                      <a:pPr algn="ctr">
                        <a:lnSpc>
                          <a:spcPct val="150000"/>
                        </a:lnSpc>
                        <a:buNone/>
                      </a:pPr>
                      <a:r>
                        <a:rPr lang="zh-CN" altLang="en-US" sz="1800" b="1">
                          <a:solidFill>
                            <a:schemeClr val="tx1"/>
                          </a:solidFill>
                          <a:latin typeface="Times New Roman" panose="02020603050405020304" pitchFamily="18" charset="0"/>
                          <a:cs typeface="Times New Roman" panose="02020603050405020304" pitchFamily="18" charset="0"/>
                          <a:sym typeface="+mn-ea"/>
                        </a:rPr>
                        <a:t>19-22℃</a:t>
                      </a:r>
                      <a:endParaRPr lang="zh-CN" altLang="en-US" b="1">
                        <a:solidFill>
                          <a:schemeClr val="tx1"/>
                        </a:solidFill>
                        <a:latin typeface="Times New Roman" panose="02020603050405020304" pitchFamily="18" charset="0"/>
                        <a:cs typeface="Times New Roman" panose="02020603050405020304" pitchFamily="18" charset="0"/>
                      </a:endParaRPr>
                    </a:p>
                  </a:txBody>
                  <a:tcPr/>
                </a:tc>
              </a:tr>
            </a:tbl>
          </a:graphicData>
        </a:graphic>
      </p:graphicFrame>
      <p:sp>
        <p:nvSpPr>
          <p:cNvPr id="3" name="文本框 2"/>
          <p:cNvSpPr txBox="1"/>
          <p:nvPr/>
        </p:nvSpPr>
        <p:spPr>
          <a:xfrm>
            <a:off x="187960" y="1419860"/>
            <a:ext cx="8888095" cy="460375"/>
          </a:xfrm>
          <a:prstGeom prst="rect">
            <a:avLst/>
          </a:prstGeom>
          <a:noFill/>
        </p:spPr>
        <p:txBody>
          <a:bodyPr wrap="square" rtlCol="0">
            <a:spAutoFit/>
          </a:bodyPr>
          <a:p>
            <a:pPr marL="285750" indent="-285750">
              <a:buClr>
                <a:srgbClr val="FF0000"/>
              </a:buClr>
              <a:buFont typeface="Wingdings" panose="05000000000000000000" charset="0"/>
              <a:buChar char="n"/>
            </a:pPr>
            <a:r>
              <a:rPr lang="zh-CN" altLang="en-US" sz="2400" b="1">
                <a:latin typeface="宋体" panose="02010600030101010101" pitchFamily="2" charset="-122"/>
                <a:ea typeface="宋体" panose="02010600030101010101" pitchFamily="2" charset="-122"/>
              </a:rPr>
              <a:t>圆形水池：</a:t>
            </a:r>
            <a:r>
              <a:rPr lang="zh-CN" altLang="en-US" sz="2000">
                <a:latin typeface="宋体" panose="02010600030101010101" pitchFamily="2" charset="-122"/>
                <a:ea typeface="宋体" panose="02010600030101010101" pitchFamily="2" charset="-122"/>
              </a:rPr>
              <a:t>实验可以用于大鼠或小鼠。大小鼠使用的水迷宫大小有所不同。</a:t>
            </a:r>
            <a:endParaRPr lang="zh-CN" altLang="en-US" sz="2000">
              <a:latin typeface="宋体" panose="02010600030101010101" pitchFamily="2" charset="-122"/>
              <a:ea typeface="宋体" panose="02010600030101010101" pitchFamily="2" charset="-122"/>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635" y="-9175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635" y="367665"/>
            <a:ext cx="9144635" cy="708025"/>
            <a:chOff x="0" y="579"/>
            <a:chExt cx="14400" cy="1115"/>
          </a:xfrm>
        </p:grpSpPr>
        <p:sp>
          <p:nvSpPr>
            <p:cNvPr id="4" name="文本框 3"/>
            <p:cNvSpPr txBox="1"/>
            <p:nvPr>
              <p:custDataLst>
                <p:tags r:id="rId3"/>
              </p:custDataLst>
            </p:nvPr>
          </p:nvSpPr>
          <p:spPr>
            <a:xfrm>
              <a:off x="120" y="579"/>
              <a:ext cx="8196" cy="1016"/>
            </a:xfrm>
            <a:prstGeom prst="rect">
              <a:avLst/>
            </a:prstGeom>
            <a:noFill/>
          </p:spPr>
          <p:txBody>
            <a:bodyPr wrap="square" rtlCol="0" anchor="t">
              <a:spAutoFit/>
            </a:bodyPr>
            <a:p>
              <a:r>
                <a:rPr lang="zh-CN" altLang="en-US" sz="3600" b="1">
                  <a:solidFill>
                    <a:schemeClr val="tx1"/>
                  </a:solidFill>
                </a:rPr>
                <a:t>水迷宫实验</a:t>
              </a:r>
              <a:r>
                <a:rPr lang="en-US" altLang="zh-CN" sz="3600" b="1">
                  <a:solidFill>
                    <a:schemeClr val="tx1"/>
                  </a:solidFill>
                </a:rPr>
                <a:t> — </a:t>
              </a:r>
              <a:r>
                <a:rPr lang="zh-CN" altLang="en-US" sz="3000" b="1">
                  <a:sym typeface="+mn-ea"/>
                </a:rPr>
                <a:t>实验仪器</a:t>
              </a:r>
              <a:r>
                <a:rPr lang="en-US" altLang="zh-CN" sz="3600" b="1">
                  <a:solidFill>
                    <a:schemeClr val="tx1"/>
                  </a:solidFill>
                </a:rPr>
                <a:t> </a:t>
              </a:r>
              <a:endParaRPr lang="zh-CN" altLang="en-US" sz="2800" b="1">
                <a:solidFill>
                  <a:schemeClr val="tx1"/>
                </a:solidFill>
              </a:endParaRPr>
            </a:p>
          </p:txBody>
        </p:sp>
        <p:cxnSp>
          <p:nvCxnSpPr>
            <p:cNvPr id="8" name="直接连接符 7"/>
            <p:cNvCxnSpPr/>
            <p:nvPr>
              <p:custDataLst>
                <p:tags r:id="rId4"/>
              </p:custDataLst>
            </p:nvPr>
          </p:nvCxnSpPr>
          <p:spPr>
            <a:xfrm flipV="1">
              <a:off x="0" y="1680"/>
              <a:ext cx="624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custDataLst>
                <p:tags r:id="rId5"/>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3" name="文本框 2"/>
          <p:cNvSpPr txBox="1"/>
          <p:nvPr/>
        </p:nvSpPr>
        <p:spPr>
          <a:xfrm>
            <a:off x="349250" y="1464310"/>
            <a:ext cx="8244205" cy="3014980"/>
          </a:xfrm>
          <a:prstGeom prst="rect">
            <a:avLst/>
          </a:prstGeom>
          <a:noFill/>
        </p:spPr>
        <p:txBody>
          <a:bodyPr wrap="square" rtlCol="0">
            <a:spAutoFit/>
          </a:bodyPr>
          <a:p>
            <a:pPr marL="342900" indent="-342900" algn="just">
              <a:lnSpc>
                <a:spcPct val="200000"/>
              </a:lnSpc>
              <a:buClr>
                <a:srgbClr val="FF0000"/>
              </a:buClr>
              <a:buFont typeface="Wingdings" panose="05000000000000000000" charset="0"/>
              <a:buChar char="n"/>
            </a:pPr>
            <a:r>
              <a:rPr lang="zh-CN" altLang="en-US" sz="1900" b="1">
                <a:latin typeface="宋体" panose="02010600030101010101" pitchFamily="2" charset="-122"/>
                <a:ea typeface="宋体" panose="02010600030101010101" pitchFamily="2" charset="-122"/>
                <a:cs typeface="宋体" panose="02010600030101010101" pitchFamily="2" charset="-122"/>
              </a:rPr>
              <a:t>圆形水池池壁上标记四个等距离点N、E、S、W作为实验的起始点，将水池分为四个象限，任选—象限在中央放置站台。</a:t>
            </a:r>
            <a:endParaRPr lang="zh-CN" altLang="en-US" sz="1900" b="1">
              <a:latin typeface="宋体" panose="02010600030101010101" pitchFamily="2" charset="-122"/>
              <a:ea typeface="宋体" panose="02010600030101010101" pitchFamily="2" charset="-122"/>
              <a:cs typeface="宋体" panose="02010600030101010101" pitchFamily="2" charset="-122"/>
            </a:endParaRPr>
          </a:p>
          <a:p>
            <a:pPr marL="342900" indent="-342900" algn="just">
              <a:lnSpc>
                <a:spcPct val="200000"/>
              </a:lnSpc>
              <a:buClr>
                <a:srgbClr val="FF0000"/>
              </a:buClr>
              <a:buFont typeface="Wingdings" panose="05000000000000000000" charset="0"/>
              <a:buChar char="n"/>
            </a:pPr>
            <a:r>
              <a:rPr lang="zh-CN" altLang="en-US" sz="1900" b="1">
                <a:latin typeface="宋体" panose="02010600030101010101" pitchFamily="2" charset="-122"/>
                <a:ea typeface="宋体" panose="02010600030101010101" pitchFamily="2" charset="-122"/>
                <a:cs typeface="宋体" panose="02010600030101010101" pitchFamily="2" charset="-122"/>
              </a:rPr>
              <a:t>站台呈黑色，没于水下1cm，使平台不可见。</a:t>
            </a:r>
            <a:endParaRPr lang="zh-CN" altLang="en-US" sz="1900" b="1">
              <a:latin typeface="宋体" panose="02010600030101010101" pitchFamily="2" charset="-122"/>
              <a:ea typeface="宋体" panose="02010600030101010101" pitchFamily="2" charset="-122"/>
              <a:cs typeface="宋体" panose="02010600030101010101" pitchFamily="2" charset="-122"/>
            </a:endParaRPr>
          </a:p>
          <a:p>
            <a:pPr marL="342900" indent="-342900" algn="just">
              <a:lnSpc>
                <a:spcPct val="200000"/>
              </a:lnSpc>
              <a:buClr>
                <a:srgbClr val="FF0000"/>
              </a:buClr>
              <a:buFont typeface="Wingdings" panose="05000000000000000000" charset="0"/>
              <a:buChar char="n"/>
            </a:pPr>
            <a:r>
              <a:rPr lang="zh-CN" altLang="en-US" sz="1900" b="1">
                <a:latin typeface="宋体" panose="02010600030101010101" pitchFamily="2" charset="-122"/>
                <a:ea typeface="宋体" panose="02010600030101010101" pitchFamily="2" charset="-122"/>
                <a:cs typeface="宋体" panose="02010600030101010101" pitchFamily="2" charset="-122"/>
              </a:rPr>
              <a:t>水池周围贴有丰富的参照线索(如三角形、四方形、圆、菱形等几何图形置于各个象限)且保持不变，供鼠用来定位平台。</a:t>
            </a:r>
            <a:endParaRPr lang="zh-CN" altLang="en-US" sz="1900" b="1">
              <a:latin typeface="宋体" panose="02010600030101010101" pitchFamily="2" charset="-122"/>
              <a:ea typeface="宋体" panose="02010600030101010101" pitchFamily="2" charset="-122"/>
              <a:cs typeface="宋体" panose="02010600030101010101" pitchFamily="2" charset="-122"/>
            </a:endParaRPr>
          </a:p>
        </p:txBody>
      </p:sp>
      <p:pic>
        <p:nvPicPr>
          <p:cNvPr id="2" name="图片 1"/>
          <p:cNvPicPr>
            <a:picLocks noChangeAspect="1"/>
          </p:cNvPicPr>
          <p:nvPr/>
        </p:nvPicPr>
        <p:blipFill>
          <a:blip r:embed="rId6"/>
          <a:srcRect l="8552" t="23140" r="1777"/>
          <a:stretch>
            <a:fillRect/>
          </a:stretch>
        </p:blipFill>
        <p:spPr>
          <a:xfrm>
            <a:off x="6313170" y="4086860"/>
            <a:ext cx="2563495" cy="2604770"/>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635" y="-9175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635" y="367665"/>
            <a:ext cx="9144635" cy="708025"/>
            <a:chOff x="0" y="579"/>
            <a:chExt cx="14400" cy="1115"/>
          </a:xfrm>
        </p:grpSpPr>
        <p:sp>
          <p:nvSpPr>
            <p:cNvPr id="4" name="文本框 3"/>
            <p:cNvSpPr txBox="1"/>
            <p:nvPr>
              <p:custDataLst>
                <p:tags r:id="rId3"/>
              </p:custDataLst>
            </p:nvPr>
          </p:nvSpPr>
          <p:spPr>
            <a:xfrm>
              <a:off x="120" y="579"/>
              <a:ext cx="8196" cy="1016"/>
            </a:xfrm>
            <a:prstGeom prst="rect">
              <a:avLst/>
            </a:prstGeom>
            <a:noFill/>
          </p:spPr>
          <p:txBody>
            <a:bodyPr wrap="square" rtlCol="0" anchor="t">
              <a:spAutoFit/>
            </a:bodyPr>
            <a:p>
              <a:r>
                <a:rPr lang="zh-CN" altLang="en-US" sz="3600" b="1">
                  <a:solidFill>
                    <a:schemeClr val="tx1"/>
                  </a:solidFill>
                </a:rPr>
                <a:t>水迷宫实验</a:t>
              </a:r>
              <a:r>
                <a:rPr lang="en-US" altLang="zh-CN" sz="3600" b="1">
                  <a:solidFill>
                    <a:schemeClr val="tx1"/>
                  </a:solidFill>
                </a:rPr>
                <a:t> — </a:t>
              </a:r>
              <a:r>
                <a:rPr lang="zh-CN" altLang="en-US" sz="3000" b="1">
                  <a:sym typeface="+mn-ea"/>
                </a:rPr>
                <a:t>实验仪器</a:t>
              </a:r>
              <a:r>
                <a:rPr lang="en-US" altLang="zh-CN" sz="3600" b="1">
                  <a:solidFill>
                    <a:schemeClr val="tx1"/>
                  </a:solidFill>
                </a:rPr>
                <a:t> </a:t>
              </a:r>
              <a:endParaRPr lang="zh-CN" altLang="en-US" sz="2800" b="1">
                <a:solidFill>
                  <a:schemeClr val="tx1"/>
                </a:solidFill>
              </a:endParaRPr>
            </a:p>
          </p:txBody>
        </p:sp>
        <p:cxnSp>
          <p:nvCxnSpPr>
            <p:cNvPr id="8" name="直接连接符 7"/>
            <p:cNvCxnSpPr/>
            <p:nvPr>
              <p:custDataLst>
                <p:tags r:id="rId4"/>
              </p:custDataLst>
            </p:nvPr>
          </p:nvCxnSpPr>
          <p:spPr>
            <a:xfrm flipV="1">
              <a:off x="0" y="1680"/>
              <a:ext cx="624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custDataLst>
                <p:tags r:id="rId5"/>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3" name="文本框 2"/>
          <p:cNvSpPr txBox="1"/>
          <p:nvPr/>
        </p:nvSpPr>
        <p:spPr>
          <a:xfrm>
            <a:off x="349250" y="1183640"/>
            <a:ext cx="8244205" cy="5815965"/>
          </a:xfrm>
          <a:prstGeom prst="rect">
            <a:avLst/>
          </a:prstGeom>
          <a:noFill/>
        </p:spPr>
        <p:txBody>
          <a:bodyPr wrap="square" rtlCol="0">
            <a:spAutoFit/>
          </a:bodyPr>
          <a:p>
            <a:pPr marL="342900" indent="-342900" algn="just">
              <a:lnSpc>
                <a:spcPct val="200000"/>
              </a:lnSpc>
              <a:buClr>
                <a:srgbClr val="FF0000"/>
              </a:buClr>
              <a:buFont typeface="Wingdings" panose="05000000000000000000" charset="0"/>
              <a:buChar char="n"/>
            </a:pPr>
            <a:r>
              <a:rPr lang="zh-CN" altLang="en-US" sz="2000" b="1">
                <a:latin typeface="宋体" panose="02010600030101010101" pitchFamily="2" charset="-122"/>
                <a:ea typeface="宋体" panose="02010600030101010101" pitchFamily="2" charset="-122"/>
                <a:cs typeface="宋体" panose="02010600030101010101" pitchFamily="2" charset="-122"/>
              </a:rPr>
              <a:t>遮光帘：</a:t>
            </a:r>
            <a:r>
              <a:rPr lang="zh-CN" altLang="en-US">
                <a:latin typeface="宋体" panose="02010600030101010101" pitchFamily="2" charset="-122"/>
                <a:ea typeface="宋体" panose="02010600030101010101" pitchFamily="2" charset="-122"/>
              </a:rPr>
              <a:t>可有效遮蔽杂散光进入实验区域。采用遮光帘和间接光源避免光对图像采集时的干扰。</a:t>
            </a:r>
            <a:endParaRPr lang="zh-CN" altLang="en-US">
              <a:latin typeface="宋体" panose="02010600030101010101" pitchFamily="2" charset="-122"/>
              <a:ea typeface="宋体" panose="02010600030101010101" pitchFamily="2" charset="-122"/>
            </a:endParaRPr>
          </a:p>
          <a:p>
            <a:pPr marL="342900" indent="-342900" algn="just">
              <a:lnSpc>
                <a:spcPct val="200000"/>
              </a:lnSpc>
              <a:buClr>
                <a:srgbClr val="FF0000"/>
              </a:buClr>
              <a:buSzTx/>
              <a:buFont typeface="Wingdings" panose="05000000000000000000" charset="0"/>
              <a:buChar char="n"/>
            </a:pPr>
            <a:r>
              <a:rPr lang="zh-CN" altLang="en-US" sz="2000" b="1">
                <a:latin typeface="宋体" panose="02010600030101010101" pitchFamily="2" charset="-122"/>
                <a:ea typeface="宋体" panose="02010600030101010101" pitchFamily="2" charset="-122"/>
                <a:cs typeface="宋体" panose="02010600030101010101" pitchFamily="2" charset="-122"/>
              </a:rPr>
              <a:t>自动录像记录系统：</a:t>
            </a:r>
            <a:r>
              <a:rPr lang="zh-CN" altLang="en-US" sz="1800">
                <a:latin typeface="宋体" panose="02010600030101010101" pitchFamily="2" charset="-122"/>
                <a:ea typeface="宋体" panose="02010600030101010101" pitchFamily="2" charset="-122"/>
              </a:rPr>
              <a:t>包括摄像机、监视器、计算机（装有图象采集卡及分析软件），</a:t>
            </a:r>
            <a:r>
              <a:rPr lang="zh-CN" altLang="en-US" sz="1800">
                <a:latin typeface="Times New Roman" panose="02020603050405020304" pitchFamily="18" charset="0"/>
                <a:ea typeface="宋体" panose="02010600030101010101" pitchFamily="2" charset="-122"/>
                <a:cs typeface="Times New Roman" panose="02020603050405020304" pitchFamily="18" charset="0"/>
              </a:rPr>
              <a:t>摄像机装于水池上方约3米处，并与监视器和计算机相连接。实现了实验过程的自动化，避免了人工计数引入的主观误差和对实验动物的干扰，增加了实验结果的真实性和可靠性。 </a:t>
            </a:r>
            <a:endParaRPr lang="zh-CN" altLang="en-US" sz="1800">
              <a:latin typeface="Times New Roman" panose="02020603050405020304" pitchFamily="18" charset="0"/>
              <a:ea typeface="宋体" panose="02010600030101010101" pitchFamily="2" charset="-122"/>
              <a:cs typeface="Times New Roman" panose="02020603050405020304" pitchFamily="18" charset="0"/>
            </a:endParaRPr>
          </a:p>
          <a:p>
            <a:pPr marL="342900" indent="-342900" algn="just">
              <a:lnSpc>
                <a:spcPct val="200000"/>
              </a:lnSpc>
              <a:buClr>
                <a:srgbClr val="FF0000"/>
              </a:buClr>
              <a:buSzTx/>
              <a:buFont typeface="Wingdings" panose="05000000000000000000" charset="0"/>
              <a:buChar char="n"/>
            </a:pPr>
            <a:r>
              <a:rPr lang="zh-CN" altLang="en-US" sz="2000" b="1">
                <a:latin typeface="Times New Roman" panose="02020603050405020304" pitchFamily="18" charset="0"/>
                <a:ea typeface="宋体" panose="02010600030101010101" pitchFamily="2" charset="-122"/>
                <a:cs typeface="Times New Roman" panose="02020603050405020304" pitchFamily="18" charset="0"/>
              </a:rPr>
              <a:t>电脑及分析软件：</a:t>
            </a:r>
            <a:r>
              <a:rPr lang="en-US" altLang="zh-CN" sz="1800">
                <a:latin typeface="Times New Roman" panose="02020603050405020304" pitchFamily="18" charset="0"/>
                <a:ea typeface="宋体" panose="02010600030101010101" pitchFamily="2" charset="-122"/>
                <a:cs typeface="Times New Roman" panose="02020603050405020304" pitchFamily="18" charset="0"/>
              </a:rPr>
              <a:t>提取出水迷宫实验中实验动物的运动轨迹，并据此计算出丰富的行为学定量指标，增加了实验结果的可信性；实验结果可直接生成Excel文件，便于SPSS、SAS等分析统计软件中作进一步分析处理</a:t>
            </a:r>
            <a:r>
              <a:rPr lang="en-US" altLang="zh-CN" sz="1800">
                <a:latin typeface="宋体" panose="02010600030101010101" pitchFamily="2" charset="-122"/>
                <a:ea typeface="宋体" panose="02010600030101010101" pitchFamily="2" charset="-122"/>
              </a:rPr>
              <a:t>。</a:t>
            </a:r>
            <a:endParaRPr lang="en-US" altLang="zh-CN" sz="1800">
              <a:latin typeface="宋体" panose="02010600030101010101" pitchFamily="2" charset="-122"/>
              <a:ea typeface="宋体" panose="02010600030101010101" pitchFamily="2" charset="-122"/>
            </a:endParaRPr>
          </a:p>
          <a:p>
            <a:pPr marL="342900" indent="-342900" algn="just">
              <a:lnSpc>
                <a:spcPct val="200000"/>
              </a:lnSpc>
              <a:buClr>
                <a:srgbClr val="FF0000"/>
              </a:buClr>
              <a:buFont typeface="Wingdings" panose="05000000000000000000" charset="0"/>
              <a:buChar char="n"/>
            </a:pPr>
            <a:endParaRPr lang="zh-CN" altLang="en-US">
              <a:latin typeface="宋体" panose="02010600030101010101" pitchFamily="2" charset="-122"/>
              <a:ea typeface="宋体" panose="02010600030101010101" pitchFamily="2" charset="-122"/>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635" y="-91757"/>
            <a:ext cx="9144000" cy="6858000"/>
          </a:xfrm>
          <a:prstGeom prst="rect">
            <a:avLst/>
          </a:prstGeom>
          <a:noFill/>
          <a:ln w="9525">
            <a:noFill/>
          </a:ln>
        </p:spPr>
      </p:pic>
      <p:grpSp>
        <p:nvGrpSpPr>
          <p:cNvPr id="14" name="组合 13"/>
          <p:cNvGrpSpPr/>
          <p:nvPr/>
        </p:nvGrpSpPr>
        <p:grpSpPr>
          <a:xfrm>
            <a:off x="-635" y="367665"/>
            <a:ext cx="9144635" cy="708025"/>
            <a:chOff x="0" y="579"/>
            <a:chExt cx="14400" cy="1115"/>
          </a:xfrm>
        </p:grpSpPr>
        <p:sp>
          <p:nvSpPr>
            <p:cNvPr id="4" name="文本框 3"/>
            <p:cNvSpPr txBox="1"/>
            <p:nvPr>
              <p:custDataLst>
                <p:tags r:id="rId3"/>
              </p:custDataLst>
            </p:nvPr>
          </p:nvSpPr>
          <p:spPr>
            <a:xfrm>
              <a:off x="120" y="579"/>
              <a:ext cx="8196" cy="1016"/>
            </a:xfrm>
            <a:prstGeom prst="rect">
              <a:avLst/>
            </a:prstGeom>
            <a:noFill/>
          </p:spPr>
          <p:txBody>
            <a:bodyPr wrap="square" rtlCol="0" anchor="t">
              <a:spAutoFit/>
            </a:bodyPr>
            <a:p>
              <a:r>
                <a:rPr lang="zh-CN" altLang="en-US" sz="3600" b="1">
                  <a:solidFill>
                    <a:schemeClr val="tx1"/>
                  </a:solidFill>
                </a:rPr>
                <a:t>水迷宫实验</a:t>
              </a:r>
              <a:r>
                <a:rPr lang="en-US" altLang="zh-CN" sz="3600" b="1">
                  <a:solidFill>
                    <a:schemeClr val="tx1"/>
                  </a:solidFill>
                </a:rPr>
                <a:t> — </a:t>
              </a:r>
              <a:r>
                <a:rPr lang="zh-CN" sz="3000" b="1">
                  <a:sym typeface="+mn-ea"/>
                </a:rPr>
                <a:t>实验步骤</a:t>
              </a:r>
              <a:endParaRPr lang="zh-CN" sz="2800" b="1">
                <a:solidFill>
                  <a:schemeClr val="tx1"/>
                </a:solidFill>
              </a:endParaRPr>
            </a:p>
          </p:txBody>
        </p:sp>
        <p:cxnSp>
          <p:nvCxnSpPr>
            <p:cNvPr id="8" name="直接连接符 7"/>
            <p:cNvCxnSpPr/>
            <p:nvPr>
              <p:custDataLst>
                <p:tags r:id="rId4"/>
              </p:custDataLst>
            </p:nvPr>
          </p:nvCxnSpPr>
          <p:spPr>
            <a:xfrm flipV="1">
              <a:off x="0" y="1680"/>
              <a:ext cx="624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custDataLst>
                <p:tags r:id="rId5"/>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3" name="文本框 2"/>
          <p:cNvSpPr txBox="1"/>
          <p:nvPr/>
        </p:nvSpPr>
        <p:spPr>
          <a:xfrm>
            <a:off x="521970" y="1711325"/>
            <a:ext cx="8100695" cy="4062730"/>
          </a:xfrm>
          <a:prstGeom prst="rect">
            <a:avLst/>
          </a:prstGeom>
          <a:noFill/>
        </p:spPr>
        <p:txBody>
          <a:bodyPr wrap="square" rtlCol="0">
            <a:noAutofit/>
          </a:bodyPr>
          <a:p>
            <a:pPr marL="285750" indent="-285750">
              <a:lnSpc>
                <a:spcPct val="200000"/>
              </a:lnSpc>
              <a:buClr>
                <a:srgbClr val="FF0000"/>
              </a:buClr>
              <a:buFont typeface="Wingdings" panose="05000000000000000000" charset="0"/>
              <a:buChar char="n"/>
            </a:pPr>
            <a:r>
              <a:rPr lang="zh-CN" altLang="en-US" sz="2200" b="1">
                <a:latin typeface="宋体" panose="02010600030101010101" pitchFamily="2" charset="-122"/>
                <a:ea typeface="宋体" panose="02010600030101010101" pitchFamily="2" charset="-122"/>
                <a:cs typeface="宋体" panose="02010600030101010101" pitchFamily="2" charset="-122"/>
              </a:rPr>
              <a:t>可视平台实验：</a:t>
            </a:r>
            <a:r>
              <a:rPr lang="zh-CN" altLang="en-US" sz="2000">
                <a:latin typeface="宋体" panose="02010600030101010101" pitchFamily="2" charset="-122"/>
                <a:ea typeface="宋体" panose="02010600030101010101" pitchFamily="2" charset="-122"/>
                <a:cs typeface="宋体" panose="02010600030101010101" pitchFamily="2" charset="-122"/>
              </a:rPr>
              <a:t>检测动物的游泳能力和视力是否正常。</a:t>
            </a:r>
            <a:endParaRPr lang="zh-CN" altLang="en-US" sz="2200" b="1">
              <a:latin typeface="宋体" panose="02010600030101010101" pitchFamily="2" charset="-122"/>
              <a:ea typeface="宋体" panose="02010600030101010101" pitchFamily="2" charset="-122"/>
              <a:cs typeface="宋体" panose="02010600030101010101" pitchFamily="2" charset="-122"/>
            </a:endParaRPr>
          </a:p>
          <a:p>
            <a:pPr marL="285750" indent="-285750" algn="just">
              <a:lnSpc>
                <a:spcPct val="200000"/>
              </a:lnSpc>
              <a:buClr>
                <a:srgbClr val="FF0000"/>
              </a:buClr>
              <a:buFont typeface="Wingdings" panose="05000000000000000000" charset="0"/>
              <a:buChar char="n"/>
            </a:pPr>
            <a:r>
              <a:rPr lang="zh-CN" altLang="en-US" sz="2200" b="1">
                <a:latin typeface="宋体" panose="02010600030101010101" pitchFamily="2" charset="-122"/>
                <a:ea typeface="宋体" panose="02010600030101010101" pitchFamily="2" charset="-122"/>
                <a:cs typeface="宋体" panose="02010600030101010101" pitchFamily="2" charset="-122"/>
              </a:rPr>
              <a:t>定位航行实验：</a:t>
            </a:r>
            <a:r>
              <a:rPr lang="zh-CN" altLang="en-US" sz="2000">
                <a:latin typeface="宋体" panose="02010600030101010101" pitchFamily="2" charset="-122"/>
                <a:ea typeface="宋体" panose="02010600030101010101" pitchFamily="2" charset="-122"/>
                <a:cs typeface="宋体" panose="02010600030101010101" pitchFamily="2" charset="-122"/>
              </a:rPr>
              <a:t>主要反映的是小鼠的记忆能力和对物体的识别能力。</a:t>
            </a:r>
            <a:endParaRPr lang="zh-CN" altLang="en-US" sz="2000">
              <a:latin typeface="宋体" panose="02010600030101010101" pitchFamily="2" charset="-122"/>
              <a:ea typeface="宋体" panose="02010600030101010101" pitchFamily="2" charset="-122"/>
              <a:cs typeface="宋体" panose="02010600030101010101" pitchFamily="2" charset="-122"/>
            </a:endParaRPr>
          </a:p>
          <a:p>
            <a:pPr marL="285750" indent="-285750" algn="just">
              <a:lnSpc>
                <a:spcPct val="200000"/>
              </a:lnSpc>
              <a:buClr>
                <a:srgbClr val="FF0000"/>
              </a:buClr>
              <a:buFont typeface="Wingdings" panose="05000000000000000000" charset="0"/>
              <a:buChar char="n"/>
            </a:pPr>
            <a:r>
              <a:rPr lang="zh-CN" altLang="en-US" sz="2200" b="1">
                <a:latin typeface="宋体" panose="02010600030101010101" pitchFamily="2" charset="-122"/>
                <a:ea typeface="宋体" panose="02010600030101010101" pitchFamily="2" charset="-122"/>
                <a:cs typeface="宋体" panose="02010600030101010101" pitchFamily="2" charset="-122"/>
              </a:rPr>
              <a:t>空间探索</a:t>
            </a:r>
            <a:r>
              <a:rPr lang="zh-CN" altLang="en-US" sz="2200" b="1">
                <a:latin typeface="宋体" panose="02010600030101010101" pitchFamily="2" charset="-122"/>
                <a:ea typeface="宋体" panose="02010600030101010101" pitchFamily="2" charset="-122"/>
                <a:cs typeface="宋体" panose="02010600030101010101" pitchFamily="2" charset="-122"/>
                <a:sym typeface="+mn-ea"/>
              </a:rPr>
              <a:t>实验：</a:t>
            </a:r>
            <a:r>
              <a:rPr lang="zh-CN" altLang="en-US" sz="2000">
                <a:latin typeface="宋体" panose="02010600030101010101" pitchFamily="2" charset="-122"/>
                <a:ea typeface="宋体" panose="02010600030101010101" pitchFamily="2" charset="-122"/>
                <a:cs typeface="宋体" panose="02010600030101010101" pitchFamily="2" charset="-122"/>
                <a:sym typeface="+mn-ea"/>
              </a:rPr>
              <a:t>主要反映的是</a:t>
            </a:r>
            <a:r>
              <a:rPr lang="zh-CN" altLang="en-US" sz="2000">
                <a:latin typeface="宋体" panose="02010600030101010101" pitchFamily="2" charset="-122"/>
                <a:ea typeface="宋体" panose="02010600030101010101" pitchFamily="2" charset="-122"/>
                <a:cs typeface="宋体" panose="02010600030101010101" pitchFamily="2" charset="-122"/>
                <a:sym typeface="+mn-ea"/>
              </a:rPr>
              <a:t>动物的空间定位能力，及在空间探索。过程中的变化规律。</a:t>
            </a:r>
            <a:endParaRPr lang="zh-CN" altLang="en-US" sz="2000">
              <a:latin typeface="宋体" panose="02010600030101010101" pitchFamily="2" charset="-122"/>
              <a:ea typeface="宋体" panose="02010600030101010101" pitchFamily="2" charset="-122"/>
              <a:cs typeface="宋体" panose="02010600030101010101" pitchFamily="2" charset="-122"/>
              <a:sym typeface="+mn-ea"/>
            </a:endParaRPr>
          </a:p>
          <a:p>
            <a:pPr marL="285750" indent="-285750">
              <a:lnSpc>
                <a:spcPct val="200000"/>
              </a:lnSpc>
              <a:buClr>
                <a:srgbClr val="FF0000"/>
              </a:buClr>
              <a:buFont typeface="Wingdings" panose="05000000000000000000" charset="0"/>
              <a:buChar char="n"/>
            </a:pPr>
            <a:r>
              <a:rPr lang="zh-CN" altLang="en-US" sz="2200" b="1">
                <a:latin typeface="宋体" panose="02010600030101010101" pitchFamily="2" charset="-122"/>
                <a:ea typeface="宋体" panose="02010600030101010101" pitchFamily="2" charset="-122"/>
                <a:cs typeface="宋体" panose="02010600030101010101" pitchFamily="2" charset="-122"/>
                <a:sym typeface="+mn-ea"/>
              </a:rPr>
              <a:t>工作记忆实验：</a:t>
            </a:r>
            <a:r>
              <a:rPr lang="zh-CN" altLang="en-US" sz="2000">
                <a:latin typeface="宋体" panose="02010600030101010101" pitchFamily="2" charset="-122"/>
                <a:ea typeface="宋体" panose="02010600030101010101" pitchFamily="2" charset="-122"/>
                <a:cs typeface="宋体" panose="02010600030101010101" pitchFamily="2" charset="-122"/>
                <a:sym typeface="+mn-ea"/>
              </a:rPr>
              <a:t>主要反应的是小鼠对复杂的认知工作所必需的信息进行临时存储和处理的能力。</a:t>
            </a:r>
            <a:endParaRPr lang="zh-CN" altLang="en-US" sz="2200" b="1">
              <a:latin typeface="宋体" panose="02010600030101010101" pitchFamily="2" charset="-122"/>
              <a:ea typeface="宋体" panose="02010600030101010101" pitchFamily="2" charset="-122"/>
              <a:cs typeface="宋体" panose="02010600030101010101" pitchFamily="2" charset="-122"/>
              <a:sym typeface="+mn-ea"/>
            </a:endParaRPr>
          </a:p>
          <a:p>
            <a:pPr marL="285750" indent="-285750">
              <a:buClr>
                <a:srgbClr val="FF0000"/>
              </a:buClr>
              <a:buFont typeface="Wingdings" panose="05000000000000000000" charset="0"/>
              <a:buChar char="n"/>
            </a:pPr>
            <a:endParaRPr lang="zh-CN" altLang="en-US" sz="2000" b="1">
              <a:latin typeface="宋体" panose="02010600030101010101" pitchFamily="2" charset="-122"/>
              <a:ea typeface="宋体" panose="02010600030101010101" pitchFamily="2" charset="-122"/>
              <a:cs typeface="宋体" panose="02010600030101010101" pitchFamily="2" charset="-122"/>
            </a:endParaRPr>
          </a:p>
          <a:p>
            <a:pPr marL="285750" indent="-285750">
              <a:buClr>
                <a:srgbClr val="FF0000"/>
              </a:buClr>
              <a:buFont typeface="Wingdings" panose="05000000000000000000" charset="0"/>
              <a:buChar char="n"/>
            </a:pPr>
            <a:endParaRPr lang="zh-CN" altLang="en-US" sz="2000" b="1">
              <a:latin typeface="宋体" panose="02010600030101010101" pitchFamily="2" charset="-122"/>
              <a:ea typeface="宋体" panose="02010600030101010101" pitchFamily="2" charset="-122"/>
              <a:cs typeface="宋体" panose="02010600030101010101" pitchFamily="2" charset="-122"/>
            </a:endParaRPr>
          </a:p>
          <a:p>
            <a:pPr marL="285750" indent="-285750">
              <a:buClr>
                <a:srgbClr val="FF0000"/>
              </a:buClr>
              <a:buFont typeface="Wingdings" panose="05000000000000000000" charset="0"/>
              <a:buChar char="n"/>
            </a:pPr>
            <a:endParaRPr lang="zh-CN" altLang="en-US" sz="2000" b="1">
              <a:latin typeface="宋体" panose="02010600030101010101" pitchFamily="2" charset="-122"/>
              <a:ea typeface="宋体" panose="02010600030101010101" pitchFamily="2" charset="-122"/>
              <a:cs typeface="宋体" panose="02010600030101010101" pitchFamily="2" charset="-122"/>
            </a:endParaRPr>
          </a:p>
          <a:p>
            <a:pPr marL="285750" indent="-285750">
              <a:buClr>
                <a:srgbClr val="FF0000"/>
              </a:buClr>
              <a:buFont typeface="Wingdings" panose="05000000000000000000" charset="0"/>
              <a:buChar char="n"/>
            </a:pPr>
            <a:endParaRPr lang="zh-CN" altLang="en-US" sz="2000" b="1">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635" y="-91757"/>
            <a:ext cx="9144000" cy="6858000"/>
          </a:xfrm>
          <a:prstGeom prst="rect">
            <a:avLst/>
          </a:prstGeom>
          <a:noFill/>
          <a:ln w="9525">
            <a:noFill/>
          </a:ln>
        </p:spPr>
      </p:pic>
      <p:grpSp>
        <p:nvGrpSpPr>
          <p:cNvPr id="14" name="组合 13"/>
          <p:cNvGrpSpPr/>
          <p:nvPr/>
        </p:nvGrpSpPr>
        <p:grpSpPr>
          <a:xfrm>
            <a:off x="-635" y="367665"/>
            <a:ext cx="9144635" cy="708025"/>
            <a:chOff x="0" y="579"/>
            <a:chExt cx="14400" cy="1115"/>
          </a:xfrm>
        </p:grpSpPr>
        <p:sp>
          <p:nvSpPr>
            <p:cNvPr id="4" name="文本框 3"/>
            <p:cNvSpPr txBox="1"/>
            <p:nvPr>
              <p:custDataLst>
                <p:tags r:id="rId3"/>
              </p:custDataLst>
            </p:nvPr>
          </p:nvSpPr>
          <p:spPr>
            <a:xfrm>
              <a:off x="120" y="579"/>
              <a:ext cx="8196" cy="1016"/>
            </a:xfrm>
            <a:prstGeom prst="rect">
              <a:avLst/>
            </a:prstGeom>
            <a:noFill/>
          </p:spPr>
          <p:txBody>
            <a:bodyPr wrap="square" rtlCol="0" anchor="t">
              <a:spAutoFit/>
            </a:bodyPr>
            <a:p>
              <a:r>
                <a:rPr lang="zh-CN" altLang="en-US" sz="3600" b="1">
                  <a:solidFill>
                    <a:schemeClr val="tx1"/>
                  </a:solidFill>
                </a:rPr>
                <a:t>水迷宫实验</a:t>
              </a:r>
              <a:r>
                <a:rPr lang="en-US" altLang="zh-CN" sz="3600" b="1">
                  <a:solidFill>
                    <a:schemeClr val="tx1"/>
                  </a:solidFill>
                </a:rPr>
                <a:t> — </a:t>
              </a:r>
              <a:r>
                <a:rPr lang="zh-CN" sz="3000" b="1">
                  <a:sym typeface="+mn-ea"/>
                </a:rPr>
                <a:t>实验步骤</a:t>
              </a:r>
              <a:endParaRPr lang="zh-CN" sz="2800" b="1">
                <a:solidFill>
                  <a:schemeClr val="tx1"/>
                </a:solidFill>
              </a:endParaRPr>
            </a:p>
          </p:txBody>
        </p:sp>
        <p:cxnSp>
          <p:nvCxnSpPr>
            <p:cNvPr id="8" name="直接连接符 7"/>
            <p:cNvCxnSpPr/>
            <p:nvPr>
              <p:custDataLst>
                <p:tags r:id="rId4"/>
              </p:custDataLst>
            </p:nvPr>
          </p:nvCxnSpPr>
          <p:spPr>
            <a:xfrm flipV="1">
              <a:off x="0" y="1680"/>
              <a:ext cx="624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custDataLst>
                <p:tags r:id="rId5"/>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3" name="文本框 2"/>
          <p:cNvSpPr txBox="1"/>
          <p:nvPr/>
        </p:nvSpPr>
        <p:spPr>
          <a:xfrm>
            <a:off x="222885" y="988695"/>
            <a:ext cx="8776970" cy="5160645"/>
          </a:xfrm>
          <a:prstGeom prst="rect">
            <a:avLst/>
          </a:prstGeom>
          <a:noFill/>
        </p:spPr>
        <p:txBody>
          <a:bodyPr wrap="square" rtlCol="0">
            <a:noAutofit/>
          </a:bodyPr>
          <a:p>
            <a:pPr marL="285750" indent="-285750">
              <a:lnSpc>
                <a:spcPct val="200000"/>
              </a:lnSpc>
              <a:buClr>
                <a:srgbClr val="FF0000"/>
              </a:buClr>
              <a:buFont typeface="Wingdings" panose="05000000000000000000" charset="0"/>
              <a:buChar char="n"/>
            </a:pPr>
            <a:r>
              <a:rPr lang="zh-CN" altLang="en-US" sz="2200" b="1">
                <a:latin typeface="宋体" panose="02010600030101010101" pitchFamily="2" charset="-122"/>
                <a:ea typeface="宋体" panose="02010600030101010101" pitchFamily="2" charset="-122"/>
                <a:cs typeface="宋体" panose="02010600030101010101" pitchFamily="2" charset="-122"/>
              </a:rPr>
              <a:t>可视平台实验：</a:t>
            </a:r>
            <a:endParaRPr lang="zh-CN" altLang="en-US" sz="2200" b="1">
              <a:latin typeface="宋体" panose="02010600030101010101" pitchFamily="2" charset="-122"/>
              <a:ea typeface="宋体" panose="02010600030101010101" pitchFamily="2" charset="-122"/>
              <a:cs typeface="宋体" panose="02010600030101010101" pitchFamily="2" charset="-122"/>
            </a:endParaRPr>
          </a:p>
          <a:p>
            <a:pPr marL="457200" indent="-457200" algn="just">
              <a:lnSpc>
                <a:spcPct val="150000"/>
              </a:lnSpc>
              <a:buClr>
                <a:srgbClr val="000000"/>
              </a:buClr>
              <a:buFont typeface="+mj-lt"/>
              <a:buAutoNum type="arabicPeriod"/>
            </a:pPr>
            <a:r>
              <a:rPr lang="zh-CN" altLang="en-US" sz="1900">
                <a:latin typeface="宋体" panose="02010600030101010101" pitchFamily="2" charset="-122"/>
                <a:ea typeface="宋体" panose="02010600030101010101" pitchFamily="2" charset="-122"/>
                <a:cs typeface="宋体" panose="02010600030101010101" pitchFamily="2" charset="-122"/>
              </a:rPr>
              <a:t>根据实验要求搭建水迷宫实验设施，调整水位</a:t>
            </a:r>
            <a:r>
              <a:rPr lang="zh-CN" altLang="en-US" sz="1900">
                <a:solidFill>
                  <a:srgbClr val="FF0000"/>
                </a:solidFill>
                <a:latin typeface="宋体" panose="02010600030101010101" pitchFamily="2" charset="-122"/>
                <a:ea typeface="宋体" panose="02010600030101010101" pitchFamily="2" charset="-122"/>
                <a:cs typeface="宋体" panose="02010600030101010101" pitchFamily="2" charset="-122"/>
              </a:rPr>
              <a:t>低于</a:t>
            </a:r>
            <a:r>
              <a:rPr lang="zh-CN" altLang="en-US" sz="1900">
                <a:latin typeface="宋体" panose="02010600030101010101" pitchFamily="2" charset="-122"/>
                <a:ea typeface="宋体" panose="02010600030101010101" pitchFamily="2" charset="-122"/>
                <a:cs typeface="宋体" panose="02010600030101010101" pitchFamily="2" charset="-122"/>
              </a:rPr>
              <a:t>平台1cm左右，并在水池内部粘贴方位提示物。</a:t>
            </a:r>
            <a:endParaRPr lang="zh-CN" altLang="en-US" sz="1900">
              <a:latin typeface="宋体" panose="02010600030101010101" pitchFamily="2" charset="-122"/>
              <a:ea typeface="宋体" panose="02010600030101010101" pitchFamily="2" charset="-122"/>
              <a:cs typeface="宋体" panose="02010600030101010101" pitchFamily="2" charset="-122"/>
            </a:endParaRPr>
          </a:p>
          <a:p>
            <a:pPr marL="457200" indent="-457200" algn="just">
              <a:lnSpc>
                <a:spcPct val="150000"/>
              </a:lnSpc>
              <a:buClr>
                <a:srgbClr val="000000"/>
              </a:buClr>
              <a:buFont typeface="+mj-lt"/>
              <a:buAutoNum type="arabicPeriod"/>
            </a:pPr>
            <a:r>
              <a:rPr lang="zh-CN" altLang="en-US" sz="1900">
                <a:latin typeface="宋体" panose="02010600030101010101" pitchFamily="2" charset="-122"/>
                <a:ea typeface="宋体" panose="02010600030101010101" pitchFamily="2" charset="-122"/>
                <a:cs typeface="宋体" panose="02010600030101010101" pitchFamily="2" charset="-122"/>
              </a:rPr>
              <a:t>将水池分为四个象限，分别用 N，S，W，E命名。</a:t>
            </a:r>
            <a:endParaRPr lang="zh-CN" altLang="en-US" sz="1900" b="1">
              <a:latin typeface="宋体" panose="02010600030101010101" pitchFamily="2" charset="-122"/>
              <a:ea typeface="宋体" panose="02010600030101010101" pitchFamily="2" charset="-122"/>
              <a:cs typeface="宋体" panose="02010600030101010101" pitchFamily="2" charset="-122"/>
            </a:endParaRPr>
          </a:p>
          <a:p>
            <a:pPr marL="457200" indent="-457200" algn="just">
              <a:lnSpc>
                <a:spcPct val="150000"/>
              </a:lnSpc>
              <a:buClr>
                <a:srgbClr val="000000"/>
              </a:buClr>
              <a:buSzTx/>
              <a:buFont typeface="+mj-lt"/>
              <a:buAutoNum type="arabicPeriod"/>
            </a:pPr>
            <a:r>
              <a:rPr lang="zh-CN" altLang="en-US" sz="1900">
                <a:latin typeface="宋体" panose="02010600030101010101" pitchFamily="2" charset="-122"/>
                <a:ea typeface="宋体" panose="02010600030101010101" pitchFamily="2" charset="-122"/>
                <a:cs typeface="宋体" panose="02010600030101010101" pitchFamily="2" charset="-122"/>
              </a:rPr>
              <a:t>每天每只小鼠进行4次实验，站台分别放在四个象限的中心位置，小鼠分别在象限中心位置头部面向水槽壁轻放入水，不要让小鼠呛水。</a:t>
            </a:r>
            <a:endParaRPr lang="zh-CN" altLang="en-US" sz="1900">
              <a:latin typeface="宋体" panose="02010600030101010101" pitchFamily="2" charset="-122"/>
              <a:ea typeface="宋体" panose="02010600030101010101" pitchFamily="2" charset="-122"/>
              <a:cs typeface="宋体" panose="02010600030101010101" pitchFamily="2" charset="-122"/>
            </a:endParaRPr>
          </a:p>
          <a:p>
            <a:pPr marL="457200" indent="-457200" algn="just">
              <a:lnSpc>
                <a:spcPct val="150000"/>
              </a:lnSpc>
              <a:buClr>
                <a:srgbClr val="000000"/>
              </a:buClr>
              <a:buSzTx/>
              <a:buFont typeface="+mj-lt"/>
              <a:buAutoNum type="arabicPeriod"/>
            </a:pPr>
            <a:r>
              <a:rPr lang="zh-CN" altLang="en-US" sz="1900">
                <a:latin typeface="宋体" panose="02010600030101010101" pitchFamily="2" charset="-122"/>
                <a:ea typeface="宋体" panose="02010600030101010101" pitchFamily="2" charset="-122"/>
                <a:cs typeface="宋体" panose="02010600030101010101" pitchFamily="2" charset="-122"/>
              </a:rPr>
              <a:t>小鼠在水中自由探索1分钟，超过1分钟未找到平台，则引导小鼠到平台并让小鼠在平台上停留15s。</a:t>
            </a:r>
            <a:endParaRPr lang="zh-CN" altLang="en-US" sz="1900">
              <a:latin typeface="宋体" panose="02010600030101010101" pitchFamily="2" charset="-122"/>
              <a:ea typeface="宋体" panose="02010600030101010101" pitchFamily="2" charset="-122"/>
              <a:cs typeface="宋体" panose="02010600030101010101" pitchFamily="2" charset="-122"/>
            </a:endParaRPr>
          </a:p>
          <a:p>
            <a:pPr marL="457200" indent="-457200" algn="just">
              <a:lnSpc>
                <a:spcPct val="150000"/>
              </a:lnSpc>
              <a:buClr>
                <a:srgbClr val="000000"/>
              </a:buClr>
              <a:buSzTx/>
              <a:buFont typeface="+mj-lt"/>
              <a:buAutoNum type="arabicPeriod"/>
            </a:pPr>
            <a:r>
              <a:rPr lang="zh-CN" altLang="en-US" sz="1900">
                <a:latin typeface="宋体" panose="02010600030101010101" pitchFamily="2" charset="-122"/>
                <a:ea typeface="宋体" panose="02010600030101010101" pitchFamily="2" charset="-122"/>
                <a:cs typeface="宋体" panose="02010600030101010101" pitchFamily="2" charset="-122"/>
              </a:rPr>
              <a:t>轻轻拿出小鼠，将小鼠擦干，防止热量损失过多，有条件的话擦干后的小鼠放在31-33度左右的鼠笼中进行“烘烤”</a:t>
            </a:r>
            <a:r>
              <a:rPr lang="en-US" altLang="zh-CN" sz="1900">
                <a:latin typeface="宋体" panose="02010600030101010101" pitchFamily="2" charset="-122"/>
                <a:ea typeface="宋体" panose="02010600030101010101" pitchFamily="2" charset="-122"/>
                <a:cs typeface="宋体" panose="02010600030101010101" pitchFamily="2" charset="-122"/>
              </a:rPr>
              <a:t>1</a:t>
            </a:r>
            <a:r>
              <a:rPr lang="zh-CN" altLang="en-US" sz="1900">
                <a:latin typeface="宋体" panose="02010600030101010101" pitchFamily="2" charset="-122"/>
                <a:ea typeface="宋体" panose="02010600030101010101" pitchFamily="2" charset="-122"/>
                <a:cs typeface="宋体" panose="02010600030101010101" pitchFamily="2" charset="-122"/>
              </a:rPr>
              <a:t>分钟左右再放入临时笼中。</a:t>
            </a:r>
            <a:endParaRPr lang="zh-CN" altLang="en-US" sz="1900">
              <a:latin typeface="宋体" panose="02010600030101010101" pitchFamily="2" charset="-122"/>
              <a:ea typeface="宋体" panose="02010600030101010101" pitchFamily="2" charset="-122"/>
              <a:cs typeface="宋体" panose="02010600030101010101" pitchFamily="2" charset="-122"/>
            </a:endParaRPr>
          </a:p>
          <a:p>
            <a:pPr marL="457200" indent="-457200" algn="just">
              <a:lnSpc>
                <a:spcPct val="150000"/>
              </a:lnSpc>
              <a:buClr>
                <a:srgbClr val="000000"/>
              </a:buClr>
              <a:buSzTx/>
              <a:buFont typeface="+mj-lt"/>
              <a:buAutoNum type="arabicPeriod"/>
            </a:pPr>
            <a:r>
              <a:rPr lang="zh-CN" altLang="en-US" sz="1900">
                <a:latin typeface="宋体" panose="02010600030101010101" pitchFamily="2" charset="-122"/>
                <a:ea typeface="宋体" panose="02010600030101010101" pitchFamily="2" charset="-122"/>
                <a:cs typeface="宋体" panose="02010600030101010101" pitchFamily="2" charset="-122"/>
              </a:rPr>
              <a:t>清理水池表面的粪便（可以连续2-4只小鼠实验后清理，在水迷宫实验中少量粪便影响不大）。</a:t>
            </a:r>
            <a:endParaRPr lang="zh-CN" altLang="en-US" sz="1900">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635" y="-91757"/>
            <a:ext cx="9144000" cy="6858000"/>
          </a:xfrm>
          <a:prstGeom prst="rect">
            <a:avLst/>
          </a:prstGeom>
          <a:noFill/>
          <a:ln w="9525">
            <a:noFill/>
          </a:ln>
        </p:spPr>
      </p:pic>
      <p:grpSp>
        <p:nvGrpSpPr>
          <p:cNvPr id="14" name="组合 13"/>
          <p:cNvGrpSpPr/>
          <p:nvPr/>
        </p:nvGrpSpPr>
        <p:grpSpPr>
          <a:xfrm>
            <a:off x="-635" y="367665"/>
            <a:ext cx="9144635" cy="708025"/>
            <a:chOff x="0" y="579"/>
            <a:chExt cx="14400" cy="1115"/>
          </a:xfrm>
        </p:grpSpPr>
        <p:sp>
          <p:nvSpPr>
            <p:cNvPr id="4" name="文本框 3"/>
            <p:cNvSpPr txBox="1"/>
            <p:nvPr>
              <p:custDataLst>
                <p:tags r:id="rId3"/>
              </p:custDataLst>
            </p:nvPr>
          </p:nvSpPr>
          <p:spPr>
            <a:xfrm>
              <a:off x="120" y="579"/>
              <a:ext cx="8196" cy="1016"/>
            </a:xfrm>
            <a:prstGeom prst="rect">
              <a:avLst/>
            </a:prstGeom>
            <a:noFill/>
          </p:spPr>
          <p:txBody>
            <a:bodyPr wrap="square" rtlCol="0" anchor="t">
              <a:spAutoFit/>
            </a:bodyPr>
            <a:p>
              <a:r>
                <a:rPr lang="zh-CN" altLang="en-US" sz="3600" b="1">
                  <a:solidFill>
                    <a:schemeClr val="tx1"/>
                  </a:solidFill>
                </a:rPr>
                <a:t>水迷宫实验</a:t>
              </a:r>
              <a:r>
                <a:rPr lang="en-US" altLang="zh-CN" sz="3600" b="1">
                  <a:solidFill>
                    <a:schemeClr val="tx1"/>
                  </a:solidFill>
                </a:rPr>
                <a:t> — </a:t>
              </a:r>
              <a:r>
                <a:rPr lang="zh-CN" sz="3000" b="1">
                  <a:sym typeface="+mn-ea"/>
                </a:rPr>
                <a:t>实验步骤</a:t>
              </a:r>
              <a:endParaRPr lang="zh-CN" sz="2800" b="1">
                <a:solidFill>
                  <a:schemeClr val="tx1"/>
                </a:solidFill>
              </a:endParaRPr>
            </a:p>
          </p:txBody>
        </p:sp>
        <p:cxnSp>
          <p:nvCxnSpPr>
            <p:cNvPr id="8" name="直接连接符 7"/>
            <p:cNvCxnSpPr/>
            <p:nvPr>
              <p:custDataLst>
                <p:tags r:id="rId4"/>
              </p:custDataLst>
            </p:nvPr>
          </p:nvCxnSpPr>
          <p:spPr>
            <a:xfrm flipV="1">
              <a:off x="0" y="1680"/>
              <a:ext cx="624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custDataLst>
                <p:tags r:id="rId5"/>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3" name="文本框 2"/>
          <p:cNvSpPr txBox="1"/>
          <p:nvPr/>
        </p:nvSpPr>
        <p:spPr>
          <a:xfrm>
            <a:off x="222885" y="988695"/>
            <a:ext cx="8776970" cy="5160645"/>
          </a:xfrm>
          <a:prstGeom prst="rect">
            <a:avLst/>
          </a:prstGeom>
          <a:noFill/>
        </p:spPr>
        <p:txBody>
          <a:bodyPr wrap="square" rtlCol="0">
            <a:noAutofit/>
          </a:bodyPr>
          <a:p>
            <a:pPr marL="285750" indent="-285750">
              <a:lnSpc>
                <a:spcPct val="200000"/>
              </a:lnSpc>
              <a:buClr>
                <a:srgbClr val="FF0000"/>
              </a:buClr>
              <a:buFont typeface="Wingdings" panose="05000000000000000000" charset="0"/>
              <a:buChar char="n"/>
            </a:pPr>
            <a:r>
              <a:rPr lang="zh-CN" altLang="en-US" sz="2200" b="1">
                <a:latin typeface="宋体" panose="02010600030101010101" pitchFamily="2" charset="-122"/>
                <a:ea typeface="宋体" panose="02010600030101010101" pitchFamily="2" charset="-122"/>
                <a:cs typeface="宋体" panose="02010600030101010101" pitchFamily="2" charset="-122"/>
              </a:rPr>
              <a:t>可视平台实验：</a:t>
            </a:r>
            <a:endParaRPr lang="zh-CN" altLang="en-US" sz="2200" b="1">
              <a:latin typeface="宋体" panose="02010600030101010101" pitchFamily="2" charset="-122"/>
              <a:ea typeface="宋体" panose="02010600030101010101" pitchFamily="2" charset="-122"/>
              <a:cs typeface="宋体" panose="02010600030101010101" pitchFamily="2" charset="-122"/>
            </a:endParaRPr>
          </a:p>
          <a:p>
            <a:pPr marL="457200" indent="-457200" algn="just">
              <a:lnSpc>
                <a:spcPct val="150000"/>
              </a:lnSpc>
              <a:buClr>
                <a:srgbClr val="000000"/>
              </a:buClr>
              <a:buFont typeface="+mj-lt"/>
              <a:buAutoNum type="arabicPeriod" startAt="7"/>
            </a:pPr>
            <a:r>
              <a:rPr lang="zh-CN" altLang="en-US" sz="1900">
                <a:latin typeface="宋体" panose="02010600030101010101" pitchFamily="2" charset="-122"/>
                <a:ea typeface="宋体" panose="02010600030101010101" pitchFamily="2" charset="-122"/>
                <a:cs typeface="宋体" panose="02010600030101010101" pitchFamily="2" charset="-122"/>
              </a:rPr>
              <a:t>每只小鼠相邻两次下水的时间间隔不少于20min。 </a:t>
            </a:r>
            <a:endParaRPr lang="zh-CN" altLang="en-US" sz="1900">
              <a:latin typeface="宋体" panose="02010600030101010101" pitchFamily="2" charset="-122"/>
              <a:ea typeface="宋体" panose="02010600030101010101" pitchFamily="2" charset="-122"/>
              <a:cs typeface="宋体" panose="02010600030101010101" pitchFamily="2" charset="-122"/>
            </a:endParaRPr>
          </a:p>
          <a:p>
            <a:pPr marL="457200" indent="-457200" algn="just">
              <a:lnSpc>
                <a:spcPct val="150000"/>
              </a:lnSpc>
              <a:buClr>
                <a:srgbClr val="000000"/>
              </a:buClr>
              <a:buFont typeface="+mj-lt"/>
              <a:buAutoNum type="arabicPeriod" startAt="7"/>
            </a:pPr>
            <a:r>
              <a:rPr lang="zh-CN" altLang="en-US" sz="1900">
                <a:latin typeface="宋体" panose="02010600030101010101" pitchFamily="2" charset="-122"/>
                <a:ea typeface="宋体" panose="02010600030101010101" pitchFamily="2" charset="-122"/>
                <a:cs typeface="宋体" panose="02010600030101010101" pitchFamily="2" charset="-122"/>
              </a:rPr>
              <a:t>平台可见的实验有时1天以内就可以检测到小鼠运动和视力是否有明显问题，所以根据实验情况，有时也只需要</a:t>
            </a:r>
            <a:r>
              <a:rPr lang="en-US" altLang="zh-CN" sz="1900">
                <a:latin typeface="宋体" panose="02010600030101010101" pitchFamily="2" charset="-122"/>
                <a:ea typeface="宋体" panose="02010600030101010101" pitchFamily="2" charset="-122"/>
                <a:cs typeface="宋体" panose="02010600030101010101" pitchFamily="2" charset="-122"/>
              </a:rPr>
              <a:t>1</a:t>
            </a:r>
            <a:r>
              <a:rPr lang="zh-CN" altLang="en-US" sz="1900">
                <a:latin typeface="宋体" panose="02010600030101010101" pitchFamily="2" charset="-122"/>
                <a:ea typeface="宋体" panose="02010600030101010101" pitchFamily="2" charset="-122"/>
                <a:cs typeface="宋体" panose="02010600030101010101" pitchFamily="2" charset="-122"/>
              </a:rPr>
              <a:t>天时间。</a:t>
            </a:r>
            <a:endParaRPr lang="zh-CN" altLang="en-US" sz="1900">
              <a:latin typeface="宋体" panose="02010600030101010101" pitchFamily="2" charset="-122"/>
              <a:ea typeface="宋体" panose="02010600030101010101" pitchFamily="2" charset="-122"/>
              <a:cs typeface="宋体" panose="02010600030101010101" pitchFamily="2" charset="-122"/>
            </a:endParaRPr>
          </a:p>
        </p:txBody>
      </p:sp>
      <p:pic>
        <p:nvPicPr>
          <p:cNvPr id="2" name="图片 1"/>
          <p:cNvPicPr>
            <a:picLocks noChangeAspect="1"/>
          </p:cNvPicPr>
          <p:nvPr>
            <p:custDataLst>
              <p:tags r:id="rId6"/>
            </p:custDataLst>
          </p:nvPr>
        </p:nvPicPr>
        <p:blipFill>
          <a:blip r:embed="rId7"/>
          <a:stretch>
            <a:fillRect/>
          </a:stretch>
        </p:blipFill>
        <p:spPr>
          <a:xfrm>
            <a:off x="1728470" y="3219450"/>
            <a:ext cx="6260465" cy="3191510"/>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635" y="-91757"/>
            <a:ext cx="9144000" cy="6858000"/>
          </a:xfrm>
          <a:prstGeom prst="rect">
            <a:avLst/>
          </a:prstGeom>
          <a:noFill/>
          <a:ln w="9525">
            <a:noFill/>
          </a:ln>
        </p:spPr>
      </p:pic>
      <p:grpSp>
        <p:nvGrpSpPr>
          <p:cNvPr id="14" name="组合 13"/>
          <p:cNvGrpSpPr/>
          <p:nvPr/>
        </p:nvGrpSpPr>
        <p:grpSpPr>
          <a:xfrm>
            <a:off x="-635" y="367665"/>
            <a:ext cx="9144635" cy="708025"/>
            <a:chOff x="0" y="579"/>
            <a:chExt cx="14400" cy="1115"/>
          </a:xfrm>
        </p:grpSpPr>
        <p:sp>
          <p:nvSpPr>
            <p:cNvPr id="4" name="文本框 3"/>
            <p:cNvSpPr txBox="1"/>
            <p:nvPr>
              <p:custDataLst>
                <p:tags r:id="rId3"/>
              </p:custDataLst>
            </p:nvPr>
          </p:nvSpPr>
          <p:spPr>
            <a:xfrm>
              <a:off x="120" y="579"/>
              <a:ext cx="8196" cy="1016"/>
            </a:xfrm>
            <a:prstGeom prst="rect">
              <a:avLst/>
            </a:prstGeom>
            <a:noFill/>
          </p:spPr>
          <p:txBody>
            <a:bodyPr wrap="square" rtlCol="0" anchor="t">
              <a:spAutoFit/>
            </a:bodyPr>
            <a:p>
              <a:r>
                <a:rPr lang="zh-CN" altLang="en-US" sz="3600" b="1">
                  <a:solidFill>
                    <a:schemeClr val="tx1"/>
                  </a:solidFill>
                </a:rPr>
                <a:t>水迷宫实验</a:t>
              </a:r>
              <a:r>
                <a:rPr lang="en-US" altLang="zh-CN" sz="3600" b="1">
                  <a:solidFill>
                    <a:schemeClr val="tx1"/>
                  </a:solidFill>
                </a:rPr>
                <a:t> — </a:t>
              </a:r>
              <a:r>
                <a:rPr lang="zh-CN" sz="3000" b="1">
                  <a:sym typeface="+mn-ea"/>
                </a:rPr>
                <a:t>实验步骤</a:t>
              </a:r>
              <a:endParaRPr lang="zh-CN" sz="2800" b="1">
                <a:solidFill>
                  <a:schemeClr val="tx1"/>
                </a:solidFill>
              </a:endParaRPr>
            </a:p>
          </p:txBody>
        </p:sp>
        <p:cxnSp>
          <p:nvCxnSpPr>
            <p:cNvPr id="8" name="直接连接符 7"/>
            <p:cNvCxnSpPr/>
            <p:nvPr>
              <p:custDataLst>
                <p:tags r:id="rId4"/>
              </p:custDataLst>
            </p:nvPr>
          </p:nvCxnSpPr>
          <p:spPr>
            <a:xfrm flipV="1">
              <a:off x="0" y="1680"/>
              <a:ext cx="624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custDataLst>
                <p:tags r:id="rId5"/>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3" name="文本框 2"/>
          <p:cNvSpPr txBox="1"/>
          <p:nvPr/>
        </p:nvSpPr>
        <p:spPr>
          <a:xfrm>
            <a:off x="321945" y="1032510"/>
            <a:ext cx="8522970" cy="5448935"/>
          </a:xfrm>
          <a:prstGeom prst="rect">
            <a:avLst/>
          </a:prstGeom>
          <a:noFill/>
        </p:spPr>
        <p:txBody>
          <a:bodyPr wrap="square" rtlCol="0">
            <a:noAutofit/>
          </a:bodyPr>
          <a:p>
            <a:pPr marL="285750" indent="-285750">
              <a:lnSpc>
                <a:spcPct val="200000"/>
              </a:lnSpc>
              <a:buClr>
                <a:srgbClr val="FF0000"/>
              </a:buClr>
              <a:buFont typeface="Wingdings" panose="05000000000000000000" charset="0"/>
              <a:buChar char="n"/>
            </a:pPr>
            <a:r>
              <a:rPr lang="zh-CN" altLang="en-US" sz="2200" b="1">
                <a:latin typeface="宋体" panose="02010600030101010101" pitchFamily="2" charset="-122"/>
                <a:ea typeface="宋体" panose="02010600030101010101" pitchFamily="2" charset="-122"/>
                <a:cs typeface="宋体" panose="02010600030101010101" pitchFamily="2" charset="-122"/>
                <a:sym typeface="+mn-ea"/>
              </a:rPr>
              <a:t>定位航行实验</a:t>
            </a:r>
            <a:r>
              <a:rPr lang="zh-CN" altLang="en-US" sz="2200">
                <a:latin typeface="宋体" panose="02010600030101010101" pitchFamily="2" charset="-122"/>
                <a:ea typeface="宋体" panose="02010600030101010101" pitchFamily="2" charset="-122"/>
                <a:cs typeface="宋体" panose="02010600030101010101" pitchFamily="2" charset="-122"/>
                <a:sym typeface="+mn-ea"/>
              </a:rPr>
              <a:t>（</a:t>
            </a:r>
            <a:r>
              <a:rPr lang="zh-CN" altLang="en-US" sz="2200">
                <a:latin typeface="宋体" panose="02010600030101010101" pitchFamily="2" charset="-122"/>
                <a:ea typeface="宋体" panose="02010600030101010101" pitchFamily="2" charset="-122"/>
                <a:cs typeface="宋体" panose="02010600030101010101" pitchFamily="2" charset="-122"/>
                <a:sym typeface="+mn-ea"/>
              </a:rPr>
              <a:t>平台隐藏期实验</a:t>
            </a:r>
            <a:r>
              <a:rPr lang="zh-CN" altLang="en-US" sz="2200">
                <a:latin typeface="宋体" panose="02010600030101010101" pitchFamily="2" charset="-122"/>
                <a:ea typeface="宋体" panose="02010600030101010101" pitchFamily="2" charset="-122"/>
                <a:cs typeface="宋体" panose="02010600030101010101" pitchFamily="2" charset="-122"/>
                <a:sym typeface="+mn-ea"/>
              </a:rPr>
              <a:t>）</a:t>
            </a:r>
            <a:r>
              <a:rPr lang="zh-CN" altLang="en-US" sz="2200" b="1">
                <a:latin typeface="宋体" panose="02010600030101010101" pitchFamily="2" charset="-122"/>
                <a:ea typeface="宋体" panose="02010600030101010101" pitchFamily="2" charset="-122"/>
                <a:cs typeface="宋体" panose="02010600030101010101" pitchFamily="2" charset="-122"/>
                <a:sym typeface="+mn-ea"/>
              </a:rPr>
              <a:t>：</a:t>
            </a:r>
            <a:endParaRPr lang="zh-CN" altLang="en-US" sz="2200" b="1">
              <a:latin typeface="宋体" panose="02010600030101010101" pitchFamily="2" charset="-122"/>
              <a:ea typeface="宋体" panose="02010600030101010101" pitchFamily="2" charset="-122"/>
              <a:cs typeface="宋体" panose="02010600030101010101" pitchFamily="2" charset="-122"/>
              <a:sym typeface="+mn-ea"/>
            </a:endParaRPr>
          </a:p>
          <a:p>
            <a:pPr marL="457200" indent="-457200" algn="just">
              <a:lnSpc>
                <a:spcPct val="150000"/>
              </a:lnSpc>
              <a:buClr>
                <a:srgbClr val="000000"/>
              </a:buClr>
              <a:buSzTx/>
              <a:buFont typeface="+mj-lt"/>
              <a:buAutoNum type="arabicPeriod"/>
            </a:pPr>
            <a:r>
              <a:rPr lang="zh-CN" altLang="en-US" sz="1900">
                <a:latin typeface="宋体" panose="02010600030101010101" pitchFamily="2" charset="-122"/>
                <a:ea typeface="宋体" panose="02010600030101010101" pitchFamily="2" charset="-122"/>
                <a:cs typeface="宋体" panose="02010600030101010101" pitchFamily="2" charset="-122"/>
                <a:sym typeface="+mn-ea"/>
              </a:rPr>
              <a:t>根据实验要求搭建水迷宫实验设施，调整水位</a:t>
            </a:r>
            <a:r>
              <a:rPr lang="zh-CN" altLang="en-US" sz="1900">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高于</a:t>
            </a:r>
            <a:r>
              <a:rPr lang="zh-CN" altLang="en-US" sz="1900">
                <a:latin typeface="宋体" panose="02010600030101010101" pitchFamily="2" charset="-122"/>
                <a:ea typeface="宋体" panose="02010600030101010101" pitchFamily="2" charset="-122"/>
                <a:cs typeface="宋体" panose="02010600030101010101" pitchFamily="2" charset="-122"/>
                <a:sym typeface="+mn-ea"/>
              </a:rPr>
              <a:t>平台表面将近1cm，并在水池内部粘贴方位提示物，在定位航行期内的站台位置固定。</a:t>
            </a:r>
            <a:endParaRPr lang="zh-CN" altLang="en-US" sz="1900">
              <a:latin typeface="宋体" panose="02010600030101010101" pitchFamily="2" charset="-122"/>
              <a:ea typeface="宋体" panose="02010600030101010101" pitchFamily="2" charset="-122"/>
              <a:cs typeface="宋体" panose="02010600030101010101" pitchFamily="2" charset="-122"/>
              <a:sym typeface="+mn-ea"/>
            </a:endParaRPr>
          </a:p>
          <a:p>
            <a:pPr marL="457200" indent="-457200" algn="just">
              <a:lnSpc>
                <a:spcPct val="150000"/>
              </a:lnSpc>
              <a:buClr>
                <a:srgbClr val="000000"/>
              </a:buClr>
              <a:buSzTx/>
              <a:buFont typeface="+mj-lt"/>
              <a:buAutoNum type="arabicPeriod"/>
            </a:pPr>
            <a:r>
              <a:rPr lang="zh-CN" altLang="en-US" sz="1900">
                <a:latin typeface="宋体" panose="02010600030101010101" pitchFamily="2" charset="-122"/>
                <a:ea typeface="宋体" panose="02010600030101010101" pitchFamily="2" charset="-122"/>
                <a:cs typeface="宋体" panose="02010600030101010101" pitchFamily="2" charset="-122"/>
                <a:sym typeface="+mn-ea"/>
              </a:rPr>
              <a:t>连续实验</a:t>
            </a:r>
            <a:r>
              <a:rPr lang="en-US" altLang="zh-CN" sz="1900">
                <a:latin typeface="宋体" panose="02010600030101010101" pitchFamily="2" charset="-122"/>
                <a:ea typeface="宋体" panose="02010600030101010101" pitchFamily="2" charset="-122"/>
                <a:cs typeface="宋体" panose="02010600030101010101" pitchFamily="2" charset="-122"/>
                <a:sym typeface="+mn-ea"/>
              </a:rPr>
              <a:t>5</a:t>
            </a:r>
            <a:r>
              <a:rPr lang="zh-CN" altLang="en-US" sz="1900">
                <a:latin typeface="宋体" panose="02010600030101010101" pitchFamily="2" charset="-122"/>
                <a:ea typeface="宋体" panose="02010600030101010101" pitchFamily="2" charset="-122"/>
                <a:cs typeface="宋体" panose="02010600030101010101" pitchFamily="2" charset="-122"/>
                <a:sym typeface="+mn-ea"/>
              </a:rPr>
              <a:t>天，每天每只小鼠进行4次实验，</a:t>
            </a:r>
            <a:r>
              <a:rPr lang="zh-CN" altLang="en-US" sz="1900">
                <a:latin typeface="宋体" panose="02010600030101010101" pitchFamily="2" charset="-122"/>
                <a:ea typeface="宋体" panose="02010600030101010101" pitchFamily="2" charset="-122"/>
                <a:cs typeface="宋体" panose="02010600030101010101" pitchFamily="2" charset="-122"/>
                <a:sym typeface="+mn-ea"/>
              </a:rPr>
              <a:t>将小鼠面朝水池壁轻轻放入水中。</a:t>
            </a:r>
            <a:r>
              <a:rPr lang="zh-CN" altLang="en-US" sz="1900">
                <a:latin typeface="宋体" panose="02010600030101010101" pitchFamily="2" charset="-122"/>
                <a:ea typeface="宋体" panose="02010600030101010101" pitchFamily="2" charset="-122"/>
                <a:cs typeface="宋体" panose="02010600030101010101" pitchFamily="2" charset="-122"/>
                <a:sym typeface="+mn-ea"/>
              </a:rPr>
              <a:t>站台位置不变，第一天放入小鼠的顺序分别为</a:t>
            </a:r>
            <a:r>
              <a:rPr lang="en-US" altLang="zh-CN" sz="1900">
                <a:latin typeface="宋体" panose="02010600030101010101" pitchFamily="2" charset="-122"/>
                <a:ea typeface="宋体" panose="02010600030101010101" pitchFamily="2" charset="-122"/>
                <a:cs typeface="宋体" panose="02010600030101010101" pitchFamily="2" charset="-122"/>
                <a:sym typeface="+mn-ea"/>
              </a:rPr>
              <a:t>1</a:t>
            </a:r>
            <a:r>
              <a:rPr lang="zh-CN" altLang="en-US" sz="1900">
                <a:latin typeface="宋体" panose="02010600030101010101" pitchFamily="2" charset="-122"/>
                <a:ea typeface="宋体" panose="02010600030101010101" pitchFamily="2" charset="-122"/>
                <a:cs typeface="宋体" panose="02010600030101010101" pitchFamily="2" charset="-122"/>
                <a:sym typeface="+mn-ea"/>
              </a:rPr>
              <a:t>、</a:t>
            </a:r>
            <a:r>
              <a:rPr lang="en-US" altLang="zh-CN" sz="1900">
                <a:latin typeface="宋体" panose="02010600030101010101" pitchFamily="2" charset="-122"/>
                <a:ea typeface="宋体" panose="02010600030101010101" pitchFamily="2" charset="-122"/>
                <a:cs typeface="宋体" panose="02010600030101010101" pitchFamily="2" charset="-122"/>
                <a:sym typeface="+mn-ea"/>
              </a:rPr>
              <a:t>5</a:t>
            </a:r>
            <a:r>
              <a:rPr lang="zh-CN" altLang="en-US" sz="1900">
                <a:latin typeface="宋体" panose="02010600030101010101" pitchFamily="2" charset="-122"/>
                <a:ea typeface="宋体" panose="02010600030101010101" pitchFamily="2" charset="-122"/>
                <a:cs typeface="宋体" panose="02010600030101010101" pitchFamily="2" charset="-122"/>
                <a:sym typeface="+mn-ea"/>
              </a:rPr>
              <a:t>、</a:t>
            </a:r>
            <a:r>
              <a:rPr lang="en-US" altLang="zh-CN" sz="1900">
                <a:latin typeface="宋体" panose="02010600030101010101" pitchFamily="2" charset="-122"/>
                <a:ea typeface="宋体" panose="02010600030101010101" pitchFamily="2" charset="-122"/>
                <a:cs typeface="宋体" panose="02010600030101010101" pitchFamily="2" charset="-122"/>
                <a:sym typeface="+mn-ea"/>
              </a:rPr>
              <a:t>3</a:t>
            </a:r>
            <a:r>
              <a:rPr lang="zh-CN" altLang="en-US" sz="1900">
                <a:latin typeface="宋体" panose="02010600030101010101" pitchFamily="2" charset="-122"/>
                <a:ea typeface="宋体" panose="02010600030101010101" pitchFamily="2" charset="-122"/>
                <a:cs typeface="宋体" panose="02010600030101010101" pitchFamily="2" charset="-122"/>
                <a:sym typeface="+mn-ea"/>
              </a:rPr>
              <a:t>、</a:t>
            </a:r>
            <a:r>
              <a:rPr lang="en-US" altLang="zh-CN" sz="1900">
                <a:latin typeface="宋体" panose="02010600030101010101" pitchFamily="2" charset="-122"/>
                <a:ea typeface="宋体" panose="02010600030101010101" pitchFamily="2" charset="-122"/>
                <a:cs typeface="宋体" panose="02010600030101010101" pitchFamily="2" charset="-122"/>
                <a:sym typeface="+mn-ea"/>
              </a:rPr>
              <a:t>7</a:t>
            </a:r>
            <a:r>
              <a:rPr lang="zh-CN" altLang="en-US" sz="1900">
                <a:latin typeface="宋体" panose="02010600030101010101" pitchFamily="2" charset="-122"/>
                <a:ea typeface="宋体" panose="02010600030101010101" pitchFamily="2" charset="-122"/>
                <a:cs typeface="宋体" panose="02010600030101010101" pitchFamily="2" charset="-122"/>
                <a:sym typeface="+mn-ea"/>
              </a:rPr>
              <a:t>；</a:t>
            </a:r>
            <a:r>
              <a:rPr lang="zh-CN" altLang="en-US" sz="1900">
                <a:latin typeface="宋体" panose="02010600030101010101" pitchFamily="2" charset="-122"/>
                <a:ea typeface="宋体" panose="02010600030101010101" pitchFamily="2" charset="-122"/>
                <a:cs typeface="宋体" panose="02010600030101010101" pitchFamily="2" charset="-122"/>
                <a:sym typeface="+mn-ea"/>
              </a:rPr>
              <a:t>第二天放入小鼠的顺序分别为</a:t>
            </a:r>
            <a:r>
              <a:rPr lang="en-US" altLang="zh-CN" sz="1900">
                <a:latin typeface="宋体" panose="02010600030101010101" pitchFamily="2" charset="-122"/>
                <a:ea typeface="宋体" panose="02010600030101010101" pitchFamily="2" charset="-122"/>
                <a:cs typeface="宋体" panose="02010600030101010101" pitchFamily="2" charset="-122"/>
                <a:sym typeface="+mn-ea"/>
              </a:rPr>
              <a:t>7</a:t>
            </a:r>
            <a:r>
              <a:rPr lang="zh-CN" altLang="en-US" sz="1900">
                <a:latin typeface="宋体" panose="02010600030101010101" pitchFamily="2" charset="-122"/>
                <a:ea typeface="宋体" panose="02010600030101010101" pitchFamily="2" charset="-122"/>
                <a:cs typeface="宋体" panose="02010600030101010101" pitchFamily="2" charset="-122"/>
                <a:sym typeface="+mn-ea"/>
              </a:rPr>
              <a:t>、</a:t>
            </a:r>
            <a:r>
              <a:rPr lang="en-US" altLang="zh-CN" sz="1900">
                <a:latin typeface="宋体" panose="02010600030101010101" pitchFamily="2" charset="-122"/>
                <a:ea typeface="宋体" panose="02010600030101010101" pitchFamily="2" charset="-122"/>
                <a:cs typeface="宋体" panose="02010600030101010101" pitchFamily="2" charset="-122"/>
                <a:sym typeface="+mn-ea"/>
              </a:rPr>
              <a:t>3</a:t>
            </a:r>
            <a:r>
              <a:rPr lang="zh-CN" altLang="en-US" sz="1900">
                <a:latin typeface="宋体" panose="02010600030101010101" pitchFamily="2" charset="-122"/>
                <a:ea typeface="宋体" panose="02010600030101010101" pitchFamily="2" charset="-122"/>
                <a:cs typeface="宋体" panose="02010600030101010101" pitchFamily="2" charset="-122"/>
                <a:sym typeface="+mn-ea"/>
              </a:rPr>
              <a:t>、</a:t>
            </a:r>
            <a:r>
              <a:rPr lang="en-US" altLang="zh-CN" sz="1900">
                <a:latin typeface="宋体" panose="02010600030101010101" pitchFamily="2" charset="-122"/>
                <a:ea typeface="宋体" panose="02010600030101010101" pitchFamily="2" charset="-122"/>
                <a:cs typeface="宋体" panose="02010600030101010101" pitchFamily="2" charset="-122"/>
                <a:sym typeface="+mn-ea"/>
              </a:rPr>
              <a:t>5</a:t>
            </a:r>
            <a:r>
              <a:rPr lang="zh-CN" altLang="en-US" sz="1900">
                <a:latin typeface="宋体" panose="02010600030101010101" pitchFamily="2" charset="-122"/>
                <a:ea typeface="宋体" panose="02010600030101010101" pitchFamily="2" charset="-122"/>
                <a:cs typeface="宋体" panose="02010600030101010101" pitchFamily="2" charset="-122"/>
                <a:sym typeface="+mn-ea"/>
              </a:rPr>
              <a:t>、</a:t>
            </a:r>
            <a:r>
              <a:rPr lang="en-US" altLang="zh-CN" sz="1900">
                <a:latin typeface="宋体" panose="02010600030101010101" pitchFamily="2" charset="-122"/>
                <a:ea typeface="宋体" panose="02010600030101010101" pitchFamily="2" charset="-122"/>
                <a:cs typeface="宋体" panose="02010600030101010101" pitchFamily="2" charset="-122"/>
                <a:sym typeface="+mn-ea"/>
              </a:rPr>
              <a:t>1</a:t>
            </a:r>
            <a:r>
              <a:rPr lang="zh-CN" altLang="en-US" sz="1900">
                <a:latin typeface="宋体" panose="02010600030101010101" pitchFamily="2" charset="-122"/>
                <a:ea typeface="宋体" panose="02010600030101010101" pitchFamily="2" charset="-122"/>
                <a:cs typeface="宋体" panose="02010600030101010101" pitchFamily="2" charset="-122"/>
                <a:sym typeface="+mn-ea"/>
              </a:rPr>
              <a:t>，以此类推。</a:t>
            </a:r>
            <a:endParaRPr lang="zh-CN" altLang="en-US" sz="1900">
              <a:latin typeface="宋体" panose="02010600030101010101" pitchFamily="2" charset="-122"/>
              <a:ea typeface="宋体" panose="02010600030101010101" pitchFamily="2" charset="-122"/>
              <a:cs typeface="宋体" panose="02010600030101010101" pitchFamily="2" charset="-122"/>
              <a:sym typeface="+mn-ea"/>
            </a:endParaRPr>
          </a:p>
          <a:p>
            <a:pPr marL="457200" indent="-457200" algn="just">
              <a:lnSpc>
                <a:spcPct val="150000"/>
              </a:lnSpc>
              <a:buClr>
                <a:srgbClr val="000000"/>
              </a:buClr>
              <a:buSzTx/>
              <a:buFont typeface="+mj-lt"/>
              <a:buAutoNum type="arabicPeriod"/>
            </a:pPr>
            <a:r>
              <a:rPr lang="zh-CN" altLang="en-US" sz="1900">
                <a:latin typeface="宋体" panose="02010600030101010101" pitchFamily="2" charset="-122"/>
                <a:ea typeface="宋体" panose="02010600030101010101" pitchFamily="2" charset="-122"/>
                <a:cs typeface="宋体" panose="02010600030101010101" pitchFamily="2" charset="-122"/>
                <a:sym typeface="+mn-ea"/>
              </a:rPr>
              <a:t>鼠在水中自由探索</a:t>
            </a:r>
            <a:r>
              <a:rPr lang="en-US" altLang="zh-CN" sz="1900">
                <a:latin typeface="宋体" panose="02010600030101010101" pitchFamily="2" charset="-122"/>
                <a:ea typeface="宋体" panose="02010600030101010101" pitchFamily="2" charset="-122"/>
                <a:cs typeface="宋体" panose="02010600030101010101" pitchFamily="2" charset="-122"/>
                <a:sym typeface="+mn-ea"/>
              </a:rPr>
              <a:t>90s</a:t>
            </a:r>
            <a:r>
              <a:rPr lang="zh-CN" altLang="en-US" sz="1900">
                <a:latin typeface="宋体" panose="02010600030101010101" pitchFamily="2" charset="-122"/>
                <a:ea typeface="宋体" panose="02010600030101010101" pitchFamily="2" charset="-122"/>
                <a:cs typeface="宋体" panose="02010600030101010101" pitchFamily="2" charset="-122"/>
                <a:sym typeface="+mn-ea"/>
              </a:rPr>
              <a:t>，超过</a:t>
            </a:r>
            <a:r>
              <a:rPr lang="en-US" altLang="zh-CN" sz="1900">
                <a:latin typeface="宋体" panose="02010600030101010101" pitchFamily="2" charset="-122"/>
                <a:ea typeface="宋体" panose="02010600030101010101" pitchFamily="2" charset="-122"/>
                <a:cs typeface="宋体" panose="02010600030101010101" pitchFamily="2" charset="-122"/>
                <a:sym typeface="+mn-ea"/>
              </a:rPr>
              <a:t>90s</a:t>
            </a:r>
            <a:r>
              <a:rPr lang="zh-CN" altLang="en-US" sz="1900">
                <a:latin typeface="宋体" panose="02010600030101010101" pitchFamily="2" charset="-122"/>
                <a:ea typeface="宋体" panose="02010600030101010101" pitchFamily="2" charset="-122"/>
                <a:cs typeface="宋体" panose="02010600030101010101" pitchFamily="2" charset="-122"/>
                <a:sym typeface="+mn-ea"/>
              </a:rPr>
              <a:t>未找到平台，则引导小鼠到平台并让小鼠在平台上停留15s；</a:t>
            </a:r>
            <a:endParaRPr lang="zh-CN" altLang="en-US" sz="1900">
              <a:latin typeface="宋体" panose="02010600030101010101" pitchFamily="2" charset="-122"/>
              <a:ea typeface="宋体" panose="02010600030101010101" pitchFamily="2" charset="-122"/>
              <a:cs typeface="宋体" panose="02010600030101010101" pitchFamily="2" charset="-122"/>
              <a:sym typeface="+mn-ea"/>
            </a:endParaRPr>
          </a:p>
          <a:p>
            <a:pPr marL="457200" indent="-457200" algn="just">
              <a:lnSpc>
                <a:spcPct val="150000"/>
              </a:lnSpc>
              <a:buClr>
                <a:srgbClr val="000000"/>
              </a:buClr>
              <a:buSzTx/>
              <a:buFont typeface="+mj-lt"/>
              <a:buAutoNum type="arabicPeriod"/>
            </a:pPr>
            <a:r>
              <a:rPr lang="zh-CN" altLang="en-US" sz="1900">
                <a:latin typeface="宋体" panose="02010600030101010101" pitchFamily="2" charset="-122"/>
                <a:ea typeface="宋体" panose="02010600030101010101" pitchFamily="2" charset="-122"/>
                <a:cs typeface="宋体" panose="02010600030101010101" pitchFamily="2" charset="-122"/>
                <a:sym typeface="+mn-ea"/>
              </a:rPr>
              <a:t>将小鼠擦干，防止热量损失过多，有条件的话擦干后的小鼠放在31-33 度左右的鼠笼中进行“烘烤”一分钟左右再放入临时笼中。</a:t>
            </a:r>
            <a:endParaRPr lang="zh-CN" altLang="en-US" sz="1900">
              <a:latin typeface="宋体" panose="02010600030101010101" pitchFamily="2" charset="-122"/>
              <a:ea typeface="宋体" panose="02010600030101010101" pitchFamily="2" charset="-122"/>
              <a:cs typeface="宋体" panose="02010600030101010101" pitchFamily="2" charset="-122"/>
              <a:sym typeface="+mn-ea"/>
            </a:endParaRPr>
          </a:p>
          <a:p>
            <a:pPr marL="457200" indent="-457200" algn="just">
              <a:lnSpc>
                <a:spcPct val="150000"/>
              </a:lnSpc>
              <a:buClr>
                <a:srgbClr val="000000"/>
              </a:buClr>
              <a:buSzTx/>
              <a:buFont typeface="+mj-lt"/>
              <a:buAutoNum type="arabicPeriod"/>
            </a:pPr>
            <a:r>
              <a:rPr lang="zh-CN" altLang="en-US" sz="1900">
                <a:latin typeface="宋体" panose="02010600030101010101" pitchFamily="2" charset="-122"/>
                <a:ea typeface="宋体" panose="02010600030101010101" pitchFamily="2" charset="-122"/>
                <a:cs typeface="宋体" panose="02010600030101010101" pitchFamily="2" charset="-122"/>
                <a:sym typeface="+mn-ea"/>
              </a:rPr>
              <a:t>轻轻拿出小鼠，将小鼠擦干，防止热量损失过多，有条件的话擦干后的小鼠放在31-33度左右的鼠笼中进行“烘烤”</a:t>
            </a:r>
            <a:r>
              <a:rPr lang="en-US" altLang="zh-CN" sz="1900">
                <a:latin typeface="宋体" panose="02010600030101010101" pitchFamily="2" charset="-122"/>
                <a:ea typeface="宋体" panose="02010600030101010101" pitchFamily="2" charset="-122"/>
                <a:cs typeface="宋体" panose="02010600030101010101" pitchFamily="2" charset="-122"/>
                <a:sym typeface="+mn-ea"/>
              </a:rPr>
              <a:t>1</a:t>
            </a:r>
            <a:r>
              <a:rPr lang="zh-CN" altLang="en-US" sz="1900">
                <a:latin typeface="宋体" panose="02010600030101010101" pitchFamily="2" charset="-122"/>
                <a:ea typeface="宋体" panose="02010600030101010101" pitchFamily="2" charset="-122"/>
                <a:cs typeface="宋体" panose="02010600030101010101" pitchFamily="2" charset="-122"/>
                <a:sym typeface="+mn-ea"/>
              </a:rPr>
              <a:t>分钟左右再放入临时笼中。</a:t>
            </a:r>
            <a:endParaRPr lang="zh-CN" altLang="en-US" sz="1900">
              <a:latin typeface="宋体" panose="02010600030101010101" pitchFamily="2" charset="-122"/>
              <a:ea typeface="宋体" panose="02010600030101010101" pitchFamily="2" charset="-122"/>
              <a:cs typeface="宋体" panose="02010600030101010101" pitchFamily="2" charset="-122"/>
              <a:sym typeface="+mn-ea"/>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635" y="-91757"/>
            <a:ext cx="9144000" cy="6858000"/>
          </a:xfrm>
          <a:prstGeom prst="rect">
            <a:avLst/>
          </a:prstGeom>
          <a:noFill/>
          <a:ln w="9525">
            <a:noFill/>
          </a:ln>
        </p:spPr>
      </p:pic>
      <p:grpSp>
        <p:nvGrpSpPr>
          <p:cNvPr id="14" name="组合 13"/>
          <p:cNvGrpSpPr/>
          <p:nvPr/>
        </p:nvGrpSpPr>
        <p:grpSpPr>
          <a:xfrm>
            <a:off x="-635" y="367665"/>
            <a:ext cx="9144635" cy="708025"/>
            <a:chOff x="0" y="579"/>
            <a:chExt cx="14400" cy="1115"/>
          </a:xfrm>
        </p:grpSpPr>
        <p:sp>
          <p:nvSpPr>
            <p:cNvPr id="4" name="文本框 3"/>
            <p:cNvSpPr txBox="1"/>
            <p:nvPr>
              <p:custDataLst>
                <p:tags r:id="rId3"/>
              </p:custDataLst>
            </p:nvPr>
          </p:nvSpPr>
          <p:spPr>
            <a:xfrm>
              <a:off x="120" y="579"/>
              <a:ext cx="8196" cy="1016"/>
            </a:xfrm>
            <a:prstGeom prst="rect">
              <a:avLst/>
            </a:prstGeom>
            <a:noFill/>
          </p:spPr>
          <p:txBody>
            <a:bodyPr wrap="square" rtlCol="0" anchor="t">
              <a:spAutoFit/>
            </a:bodyPr>
            <a:p>
              <a:r>
                <a:rPr lang="zh-CN" altLang="en-US" sz="3600" b="1">
                  <a:solidFill>
                    <a:schemeClr val="tx1"/>
                  </a:solidFill>
                </a:rPr>
                <a:t>水迷宫实验</a:t>
              </a:r>
              <a:r>
                <a:rPr lang="en-US" altLang="zh-CN" sz="3600" b="1">
                  <a:solidFill>
                    <a:schemeClr val="tx1"/>
                  </a:solidFill>
                </a:rPr>
                <a:t> — </a:t>
              </a:r>
              <a:r>
                <a:rPr lang="zh-CN" sz="3000" b="1">
                  <a:sym typeface="+mn-ea"/>
                </a:rPr>
                <a:t>实验步骤</a:t>
              </a:r>
              <a:endParaRPr lang="zh-CN" sz="2800" b="1">
                <a:solidFill>
                  <a:schemeClr val="tx1"/>
                </a:solidFill>
              </a:endParaRPr>
            </a:p>
          </p:txBody>
        </p:sp>
        <p:cxnSp>
          <p:nvCxnSpPr>
            <p:cNvPr id="8" name="直接连接符 7"/>
            <p:cNvCxnSpPr/>
            <p:nvPr>
              <p:custDataLst>
                <p:tags r:id="rId4"/>
              </p:custDataLst>
            </p:nvPr>
          </p:nvCxnSpPr>
          <p:spPr>
            <a:xfrm flipV="1">
              <a:off x="0" y="1680"/>
              <a:ext cx="624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custDataLst>
                <p:tags r:id="rId5"/>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3" name="文本框 2"/>
          <p:cNvSpPr txBox="1"/>
          <p:nvPr/>
        </p:nvSpPr>
        <p:spPr>
          <a:xfrm>
            <a:off x="321945" y="1032510"/>
            <a:ext cx="8522970" cy="5448935"/>
          </a:xfrm>
          <a:prstGeom prst="rect">
            <a:avLst/>
          </a:prstGeom>
          <a:noFill/>
        </p:spPr>
        <p:txBody>
          <a:bodyPr wrap="square" rtlCol="0">
            <a:noAutofit/>
          </a:bodyPr>
          <a:p>
            <a:pPr marL="285750" indent="-285750">
              <a:lnSpc>
                <a:spcPct val="200000"/>
              </a:lnSpc>
              <a:buClr>
                <a:srgbClr val="FF0000"/>
              </a:buClr>
              <a:buFont typeface="Wingdings" panose="05000000000000000000" charset="0"/>
              <a:buChar char="n"/>
            </a:pPr>
            <a:r>
              <a:rPr lang="zh-CN" altLang="en-US" sz="2200" b="1">
                <a:latin typeface="宋体" panose="02010600030101010101" pitchFamily="2" charset="-122"/>
                <a:ea typeface="宋体" panose="02010600030101010101" pitchFamily="2" charset="-122"/>
                <a:cs typeface="宋体" panose="02010600030101010101" pitchFamily="2" charset="-122"/>
                <a:sym typeface="+mn-ea"/>
              </a:rPr>
              <a:t>定位航行实验</a:t>
            </a:r>
            <a:r>
              <a:rPr lang="zh-CN" altLang="en-US" sz="2200">
                <a:latin typeface="宋体" panose="02010600030101010101" pitchFamily="2" charset="-122"/>
                <a:ea typeface="宋体" panose="02010600030101010101" pitchFamily="2" charset="-122"/>
                <a:cs typeface="宋体" panose="02010600030101010101" pitchFamily="2" charset="-122"/>
                <a:sym typeface="+mn-ea"/>
              </a:rPr>
              <a:t>（</a:t>
            </a:r>
            <a:r>
              <a:rPr lang="zh-CN" altLang="en-US" sz="2200">
                <a:latin typeface="宋体" panose="02010600030101010101" pitchFamily="2" charset="-122"/>
                <a:ea typeface="宋体" panose="02010600030101010101" pitchFamily="2" charset="-122"/>
                <a:cs typeface="宋体" panose="02010600030101010101" pitchFamily="2" charset="-122"/>
                <a:sym typeface="+mn-ea"/>
              </a:rPr>
              <a:t>平台隐藏期实验</a:t>
            </a:r>
            <a:r>
              <a:rPr lang="zh-CN" altLang="en-US" sz="2200">
                <a:latin typeface="宋体" panose="02010600030101010101" pitchFamily="2" charset="-122"/>
                <a:ea typeface="宋体" panose="02010600030101010101" pitchFamily="2" charset="-122"/>
                <a:cs typeface="宋体" panose="02010600030101010101" pitchFamily="2" charset="-122"/>
                <a:sym typeface="+mn-ea"/>
              </a:rPr>
              <a:t>）</a:t>
            </a:r>
            <a:r>
              <a:rPr lang="zh-CN" altLang="en-US" sz="2200" b="1">
                <a:latin typeface="宋体" panose="02010600030101010101" pitchFamily="2" charset="-122"/>
                <a:ea typeface="宋体" panose="02010600030101010101" pitchFamily="2" charset="-122"/>
                <a:cs typeface="宋体" panose="02010600030101010101" pitchFamily="2" charset="-122"/>
                <a:sym typeface="+mn-ea"/>
              </a:rPr>
              <a:t>：</a:t>
            </a:r>
            <a:endParaRPr lang="zh-CN" altLang="en-US" sz="2200" b="1">
              <a:latin typeface="宋体" panose="02010600030101010101" pitchFamily="2" charset="-122"/>
              <a:ea typeface="宋体" panose="02010600030101010101" pitchFamily="2" charset="-122"/>
              <a:cs typeface="宋体" panose="02010600030101010101" pitchFamily="2" charset="-122"/>
              <a:sym typeface="+mn-ea"/>
            </a:endParaRPr>
          </a:p>
          <a:p>
            <a:pPr marL="457200" indent="-457200" algn="just">
              <a:lnSpc>
                <a:spcPct val="150000"/>
              </a:lnSpc>
              <a:buClr>
                <a:srgbClr val="000000"/>
              </a:buClr>
              <a:buSzTx/>
              <a:buFont typeface="+mj-lt"/>
              <a:buAutoNum type="arabicPeriod" startAt="6"/>
            </a:pPr>
            <a:r>
              <a:rPr lang="zh-CN" altLang="en-US" sz="1900">
                <a:latin typeface="宋体" panose="02010600030101010101" pitchFamily="2" charset="-122"/>
                <a:ea typeface="宋体" panose="02010600030101010101" pitchFamily="2" charset="-122"/>
                <a:cs typeface="宋体" panose="02010600030101010101" pitchFamily="2" charset="-122"/>
                <a:sym typeface="+mn-ea"/>
              </a:rPr>
              <a:t>清理水池表面的粪便（可以连续2-4只小鼠实验后清理，在水迷宫实验中少量粪便影响不大）。</a:t>
            </a:r>
            <a:endParaRPr lang="zh-CN" altLang="en-US" sz="1900">
              <a:latin typeface="宋体" panose="02010600030101010101" pitchFamily="2" charset="-122"/>
              <a:ea typeface="宋体" panose="02010600030101010101" pitchFamily="2" charset="-122"/>
              <a:cs typeface="宋体" panose="02010600030101010101" pitchFamily="2" charset="-122"/>
              <a:sym typeface="+mn-ea"/>
            </a:endParaRPr>
          </a:p>
          <a:p>
            <a:pPr marL="457200" indent="-457200" algn="just">
              <a:lnSpc>
                <a:spcPct val="150000"/>
              </a:lnSpc>
              <a:buClr>
                <a:srgbClr val="000000"/>
              </a:buClr>
              <a:buSzTx/>
              <a:buFont typeface="+mj-lt"/>
              <a:buAutoNum type="arabicPeriod" startAt="6"/>
            </a:pPr>
            <a:r>
              <a:rPr lang="zh-CN" altLang="en-US" sz="1900">
                <a:latin typeface="宋体" panose="02010600030101010101" pitchFamily="2" charset="-122"/>
                <a:ea typeface="宋体" panose="02010600030101010101" pitchFamily="2" charset="-122"/>
                <a:cs typeface="宋体" panose="02010600030101010101" pitchFamily="2" charset="-122"/>
                <a:sym typeface="+mn-ea"/>
              </a:rPr>
              <a:t>每只小鼠两次下水的时间间隔不少于20min。 </a:t>
            </a:r>
            <a:endParaRPr lang="zh-CN" altLang="en-US" sz="1900">
              <a:latin typeface="宋体" panose="02010600030101010101" pitchFamily="2" charset="-122"/>
              <a:ea typeface="宋体" panose="02010600030101010101" pitchFamily="2" charset="-122"/>
              <a:cs typeface="宋体" panose="02010600030101010101" pitchFamily="2" charset="-122"/>
              <a:sym typeface="+mn-ea"/>
            </a:endParaRPr>
          </a:p>
          <a:p>
            <a:pPr marL="457200" indent="-457200" algn="just">
              <a:lnSpc>
                <a:spcPct val="150000"/>
              </a:lnSpc>
              <a:buClr>
                <a:srgbClr val="000000"/>
              </a:buClr>
              <a:buSzTx/>
              <a:buFont typeface="+mj-lt"/>
              <a:buAutoNum type="arabicPeriod" startAt="6"/>
            </a:pPr>
            <a:r>
              <a:rPr lang="zh-CN" altLang="en-US" sz="1900">
                <a:latin typeface="宋体" panose="02010600030101010101" pitchFamily="2" charset="-122"/>
                <a:ea typeface="宋体" panose="02010600030101010101" pitchFamily="2" charset="-122"/>
                <a:cs typeface="宋体" panose="02010600030101010101" pitchFamily="2" charset="-122"/>
                <a:sym typeface="+mn-ea"/>
              </a:rPr>
              <a:t>记录全部过程影像资料以便后续分析。</a:t>
            </a:r>
            <a:endParaRPr lang="zh-CN" altLang="en-US" sz="1900">
              <a:latin typeface="宋体" panose="02010600030101010101" pitchFamily="2" charset="-122"/>
              <a:ea typeface="宋体" panose="02010600030101010101" pitchFamily="2" charset="-122"/>
              <a:cs typeface="宋体" panose="02010600030101010101" pitchFamily="2" charset="-122"/>
              <a:sym typeface="+mn-ea"/>
            </a:endParaRPr>
          </a:p>
        </p:txBody>
      </p:sp>
      <p:pic>
        <p:nvPicPr>
          <p:cNvPr id="2" name="图片 1"/>
          <p:cNvPicPr>
            <a:picLocks noChangeAspect="1"/>
          </p:cNvPicPr>
          <p:nvPr>
            <p:custDataLst>
              <p:tags r:id="rId6"/>
            </p:custDataLst>
          </p:nvPr>
        </p:nvPicPr>
        <p:blipFill>
          <a:blip r:embed="rId7"/>
          <a:stretch>
            <a:fillRect/>
          </a:stretch>
        </p:blipFill>
        <p:spPr>
          <a:xfrm>
            <a:off x="1453515" y="3575050"/>
            <a:ext cx="6260465" cy="3191510"/>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635" y="-91757"/>
            <a:ext cx="9144000" cy="6858000"/>
          </a:xfrm>
          <a:prstGeom prst="rect">
            <a:avLst/>
          </a:prstGeom>
          <a:noFill/>
          <a:ln w="9525">
            <a:noFill/>
          </a:ln>
        </p:spPr>
      </p:pic>
      <p:grpSp>
        <p:nvGrpSpPr>
          <p:cNvPr id="14" name="组合 13"/>
          <p:cNvGrpSpPr/>
          <p:nvPr/>
        </p:nvGrpSpPr>
        <p:grpSpPr>
          <a:xfrm>
            <a:off x="-635" y="367665"/>
            <a:ext cx="9144635" cy="708025"/>
            <a:chOff x="0" y="579"/>
            <a:chExt cx="14400" cy="1115"/>
          </a:xfrm>
        </p:grpSpPr>
        <p:sp>
          <p:nvSpPr>
            <p:cNvPr id="4" name="文本框 3"/>
            <p:cNvSpPr txBox="1"/>
            <p:nvPr>
              <p:custDataLst>
                <p:tags r:id="rId3"/>
              </p:custDataLst>
            </p:nvPr>
          </p:nvSpPr>
          <p:spPr>
            <a:xfrm>
              <a:off x="120" y="579"/>
              <a:ext cx="8196" cy="1016"/>
            </a:xfrm>
            <a:prstGeom prst="rect">
              <a:avLst/>
            </a:prstGeom>
            <a:noFill/>
          </p:spPr>
          <p:txBody>
            <a:bodyPr wrap="square" rtlCol="0" anchor="t">
              <a:spAutoFit/>
            </a:bodyPr>
            <a:p>
              <a:r>
                <a:rPr lang="zh-CN" altLang="en-US" sz="3600" b="1">
                  <a:solidFill>
                    <a:schemeClr val="tx1"/>
                  </a:solidFill>
                </a:rPr>
                <a:t>水迷宫实验</a:t>
              </a:r>
              <a:r>
                <a:rPr lang="en-US" altLang="zh-CN" sz="3600" b="1">
                  <a:solidFill>
                    <a:schemeClr val="tx1"/>
                  </a:solidFill>
                </a:rPr>
                <a:t> — </a:t>
              </a:r>
              <a:r>
                <a:rPr lang="zh-CN" sz="3000" b="1">
                  <a:sym typeface="+mn-ea"/>
                </a:rPr>
                <a:t>实验步骤</a:t>
              </a:r>
              <a:endParaRPr lang="zh-CN" sz="2800" b="1">
                <a:solidFill>
                  <a:schemeClr val="tx1"/>
                </a:solidFill>
              </a:endParaRPr>
            </a:p>
          </p:txBody>
        </p:sp>
        <p:cxnSp>
          <p:nvCxnSpPr>
            <p:cNvPr id="8" name="直接连接符 7"/>
            <p:cNvCxnSpPr/>
            <p:nvPr>
              <p:custDataLst>
                <p:tags r:id="rId4"/>
              </p:custDataLst>
            </p:nvPr>
          </p:nvCxnSpPr>
          <p:spPr>
            <a:xfrm flipV="1">
              <a:off x="0" y="1680"/>
              <a:ext cx="624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custDataLst>
                <p:tags r:id="rId5"/>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3" name="文本框 2"/>
          <p:cNvSpPr txBox="1"/>
          <p:nvPr/>
        </p:nvSpPr>
        <p:spPr>
          <a:xfrm>
            <a:off x="321945" y="1151255"/>
            <a:ext cx="8545195" cy="3395980"/>
          </a:xfrm>
          <a:prstGeom prst="rect">
            <a:avLst/>
          </a:prstGeom>
          <a:noFill/>
        </p:spPr>
        <p:txBody>
          <a:bodyPr wrap="square" rtlCol="0">
            <a:noAutofit/>
          </a:bodyPr>
          <a:p>
            <a:pPr marL="285750" indent="-285750">
              <a:lnSpc>
                <a:spcPct val="150000"/>
              </a:lnSpc>
              <a:buClr>
                <a:srgbClr val="FF0000"/>
              </a:buClr>
              <a:buFont typeface="Wingdings" panose="05000000000000000000" charset="0"/>
              <a:buChar char="n"/>
            </a:pPr>
            <a:r>
              <a:rPr lang="zh-CN" altLang="en-US" sz="2200" b="1">
                <a:latin typeface="宋体" panose="02010600030101010101" pitchFamily="2" charset="-122"/>
                <a:ea typeface="宋体" panose="02010600030101010101" pitchFamily="2" charset="-122"/>
                <a:cs typeface="宋体" panose="02010600030101010101" pitchFamily="2" charset="-122"/>
                <a:sym typeface="+mn-ea"/>
              </a:rPr>
              <a:t>空间探索</a:t>
            </a:r>
            <a:r>
              <a:rPr lang="zh-CN" altLang="en-US" sz="2200" b="1">
                <a:latin typeface="宋体" panose="02010600030101010101" pitchFamily="2" charset="-122"/>
                <a:ea typeface="宋体" panose="02010600030101010101" pitchFamily="2" charset="-122"/>
                <a:cs typeface="宋体" panose="02010600030101010101" pitchFamily="2" charset="-122"/>
                <a:sym typeface="+mn-ea"/>
              </a:rPr>
              <a:t>实验</a:t>
            </a:r>
            <a:r>
              <a:rPr lang="zh-CN" altLang="en-US" sz="2200">
                <a:latin typeface="宋体" panose="02010600030101010101" pitchFamily="2" charset="-122"/>
                <a:ea typeface="宋体" panose="02010600030101010101" pitchFamily="2" charset="-122"/>
                <a:cs typeface="宋体" panose="02010600030101010101" pitchFamily="2" charset="-122"/>
                <a:sym typeface="+mn-ea"/>
              </a:rPr>
              <a:t>（无平台探索期实验）</a:t>
            </a:r>
            <a:r>
              <a:rPr lang="zh-CN" altLang="en-US" sz="2200" b="1">
                <a:latin typeface="宋体" panose="02010600030101010101" pitchFamily="2" charset="-122"/>
                <a:ea typeface="宋体" panose="02010600030101010101" pitchFamily="2" charset="-122"/>
                <a:cs typeface="宋体" panose="02010600030101010101" pitchFamily="2" charset="-122"/>
                <a:sym typeface="+mn-ea"/>
              </a:rPr>
              <a:t>：</a:t>
            </a:r>
            <a:endParaRPr lang="zh-CN" altLang="en-US" sz="2200" b="1">
              <a:latin typeface="宋体" panose="02010600030101010101" pitchFamily="2" charset="-122"/>
              <a:ea typeface="宋体" panose="02010600030101010101" pitchFamily="2" charset="-122"/>
              <a:cs typeface="宋体" panose="02010600030101010101" pitchFamily="2" charset="-122"/>
              <a:sym typeface="+mn-ea"/>
            </a:endParaRPr>
          </a:p>
          <a:p>
            <a:pPr indent="0" algn="just">
              <a:lnSpc>
                <a:spcPct val="200000"/>
              </a:lnSpc>
              <a:buClr>
                <a:srgbClr val="000000"/>
              </a:buClr>
              <a:buSzTx/>
              <a:buFont typeface="+mj-lt"/>
              <a:buNone/>
            </a:pPr>
            <a:r>
              <a:rPr lang="en-US" altLang="zh-CN" sz="1900">
                <a:latin typeface="宋体" panose="02010600030101010101" pitchFamily="2" charset="-122"/>
                <a:ea typeface="宋体" panose="02010600030101010101" pitchFamily="2" charset="-122"/>
                <a:cs typeface="宋体" panose="02010600030101010101" pitchFamily="2" charset="-122"/>
                <a:sym typeface="+mn-ea"/>
              </a:rPr>
              <a:t>   </a:t>
            </a:r>
            <a:r>
              <a:rPr lang="zh-CN" altLang="en-US" sz="1900">
                <a:latin typeface="宋体" panose="02010600030101010101" pitchFamily="2" charset="-122"/>
                <a:ea typeface="宋体" panose="02010600030101010101" pitchFamily="2" charset="-122"/>
                <a:cs typeface="宋体" panose="02010600030101010101" pitchFamily="2" charset="-122"/>
                <a:sym typeface="+mn-ea"/>
              </a:rPr>
              <a:t>定位航行试验结束24h后，撤除站台。然后任选一相同入水点将动物放入水中，记录动物在90s内的游泳路径，记录动物在目标象限的停留时间和穿越目标象限的次数，观察动物的空间定位能力，及在空间探索过程中的变化规律。</a:t>
            </a:r>
            <a:endParaRPr lang="zh-CN" altLang="en-US" sz="1900">
              <a:latin typeface="宋体" panose="02010600030101010101" pitchFamily="2" charset="-122"/>
              <a:ea typeface="宋体" panose="02010600030101010101" pitchFamily="2" charset="-122"/>
              <a:cs typeface="宋体" panose="02010600030101010101" pitchFamily="2" charset="-122"/>
              <a:sym typeface="+mn-ea"/>
            </a:endParaRPr>
          </a:p>
        </p:txBody>
      </p:sp>
      <p:pic>
        <p:nvPicPr>
          <p:cNvPr id="2" name="图片 1"/>
          <p:cNvPicPr>
            <a:picLocks noChangeAspect="1"/>
          </p:cNvPicPr>
          <p:nvPr>
            <p:custDataLst>
              <p:tags r:id="rId6"/>
            </p:custDataLst>
          </p:nvPr>
        </p:nvPicPr>
        <p:blipFill>
          <a:blip r:embed="rId7"/>
          <a:stretch>
            <a:fillRect/>
          </a:stretch>
        </p:blipFill>
        <p:spPr>
          <a:xfrm>
            <a:off x="1453515" y="3575050"/>
            <a:ext cx="6260465" cy="3191510"/>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635" y="-91757"/>
            <a:ext cx="9144000" cy="6858000"/>
          </a:xfrm>
          <a:prstGeom prst="rect">
            <a:avLst/>
          </a:prstGeom>
          <a:noFill/>
          <a:ln w="9525">
            <a:noFill/>
          </a:ln>
        </p:spPr>
      </p:pic>
      <p:grpSp>
        <p:nvGrpSpPr>
          <p:cNvPr id="14" name="组合 13"/>
          <p:cNvGrpSpPr/>
          <p:nvPr/>
        </p:nvGrpSpPr>
        <p:grpSpPr>
          <a:xfrm>
            <a:off x="-635" y="367665"/>
            <a:ext cx="9144635" cy="708025"/>
            <a:chOff x="0" y="579"/>
            <a:chExt cx="14400" cy="1115"/>
          </a:xfrm>
        </p:grpSpPr>
        <p:sp>
          <p:nvSpPr>
            <p:cNvPr id="4" name="文本框 3"/>
            <p:cNvSpPr txBox="1"/>
            <p:nvPr>
              <p:custDataLst>
                <p:tags r:id="rId3"/>
              </p:custDataLst>
            </p:nvPr>
          </p:nvSpPr>
          <p:spPr>
            <a:xfrm>
              <a:off x="120" y="579"/>
              <a:ext cx="8196" cy="1016"/>
            </a:xfrm>
            <a:prstGeom prst="rect">
              <a:avLst/>
            </a:prstGeom>
            <a:noFill/>
          </p:spPr>
          <p:txBody>
            <a:bodyPr wrap="square" rtlCol="0" anchor="t">
              <a:spAutoFit/>
            </a:bodyPr>
            <a:p>
              <a:r>
                <a:rPr lang="zh-CN" altLang="en-US" sz="3600" b="1">
                  <a:solidFill>
                    <a:schemeClr val="tx1"/>
                  </a:solidFill>
                </a:rPr>
                <a:t>水迷宫实验</a:t>
              </a:r>
              <a:r>
                <a:rPr lang="en-US" altLang="zh-CN" sz="3600" b="1">
                  <a:solidFill>
                    <a:schemeClr val="tx1"/>
                  </a:solidFill>
                </a:rPr>
                <a:t> — </a:t>
              </a:r>
              <a:r>
                <a:rPr lang="zh-CN" sz="3000" b="1">
                  <a:sym typeface="+mn-ea"/>
                </a:rPr>
                <a:t>实验步骤</a:t>
              </a:r>
              <a:endParaRPr lang="zh-CN" sz="2800" b="1">
                <a:solidFill>
                  <a:schemeClr val="tx1"/>
                </a:solidFill>
              </a:endParaRPr>
            </a:p>
          </p:txBody>
        </p:sp>
        <p:cxnSp>
          <p:nvCxnSpPr>
            <p:cNvPr id="8" name="直接连接符 7"/>
            <p:cNvCxnSpPr/>
            <p:nvPr>
              <p:custDataLst>
                <p:tags r:id="rId4"/>
              </p:custDataLst>
            </p:nvPr>
          </p:nvCxnSpPr>
          <p:spPr>
            <a:xfrm flipV="1">
              <a:off x="0" y="1680"/>
              <a:ext cx="624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custDataLst>
                <p:tags r:id="rId5"/>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3" name="文本框 2"/>
          <p:cNvSpPr txBox="1"/>
          <p:nvPr/>
        </p:nvSpPr>
        <p:spPr>
          <a:xfrm>
            <a:off x="321945" y="1129665"/>
            <a:ext cx="8100695" cy="2753360"/>
          </a:xfrm>
          <a:prstGeom prst="rect">
            <a:avLst/>
          </a:prstGeom>
          <a:noFill/>
        </p:spPr>
        <p:txBody>
          <a:bodyPr wrap="square" rtlCol="0">
            <a:noAutofit/>
          </a:bodyPr>
          <a:p>
            <a:pPr marL="285750" indent="-285750">
              <a:lnSpc>
                <a:spcPct val="200000"/>
              </a:lnSpc>
              <a:buClr>
                <a:srgbClr val="FF0000"/>
              </a:buClr>
              <a:buFont typeface="Wingdings" panose="05000000000000000000" charset="0"/>
              <a:buChar char="n"/>
            </a:pPr>
            <a:r>
              <a:rPr lang="zh-CN" altLang="en-US" sz="2200" b="1">
                <a:latin typeface="宋体" panose="02010600030101010101" pitchFamily="2" charset="-122"/>
                <a:ea typeface="宋体" panose="02010600030101010101" pitchFamily="2" charset="-122"/>
                <a:cs typeface="宋体" panose="02010600030101010101" pitchFamily="2" charset="-122"/>
                <a:sym typeface="+mn-ea"/>
              </a:rPr>
              <a:t>工作记忆实验：</a:t>
            </a:r>
            <a:endParaRPr lang="zh-CN" altLang="en-US" sz="2200" b="1">
              <a:latin typeface="宋体" panose="02010600030101010101" pitchFamily="2" charset="-122"/>
              <a:ea typeface="宋体" panose="02010600030101010101" pitchFamily="2" charset="-122"/>
              <a:cs typeface="宋体" panose="02010600030101010101" pitchFamily="2" charset="-122"/>
              <a:sym typeface="+mn-ea"/>
            </a:endParaRPr>
          </a:p>
          <a:p>
            <a:pPr marL="285750" indent="-285750">
              <a:lnSpc>
                <a:spcPct val="200000"/>
              </a:lnSpc>
              <a:buClr>
                <a:srgbClr val="FF0000"/>
              </a:buClr>
              <a:buFont typeface="Wingdings" panose="05000000000000000000" charset="0"/>
              <a:buChar char="n"/>
            </a:pPr>
            <a:r>
              <a:rPr lang="zh-CN" altLang="en-US" sz="1900">
                <a:latin typeface="宋体" panose="02010600030101010101" pitchFamily="2" charset="-122"/>
                <a:ea typeface="宋体" panose="02010600030101010101" pitchFamily="2" charset="-122"/>
                <a:cs typeface="宋体" panose="02010600030101010101" pitchFamily="2" charset="-122"/>
              </a:rPr>
              <a:t>探查训练结束后的第二天，开始维持4天的对位训练。将平台放在原先平台所在象限的对侧象限，方法与</a:t>
            </a:r>
            <a:r>
              <a:rPr lang="zh-CN" altLang="en-US" sz="1900">
                <a:latin typeface="宋体" panose="02010600030101010101" pitchFamily="2" charset="-122"/>
                <a:ea typeface="宋体" panose="02010600030101010101" pitchFamily="2" charset="-122"/>
                <a:cs typeface="宋体" panose="02010600030101010101" pitchFamily="2" charset="-122"/>
                <a:sym typeface="+mn-ea"/>
              </a:rPr>
              <a:t>定位航行实验</a:t>
            </a:r>
            <a:r>
              <a:rPr lang="zh-CN" altLang="en-US" sz="1900">
                <a:latin typeface="宋体" panose="02010600030101010101" pitchFamily="2" charset="-122"/>
                <a:ea typeface="宋体" panose="02010600030101010101" pitchFamily="2" charset="-122"/>
                <a:cs typeface="宋体" panose="02010600030101010101" pitchFamily="2" charset="-122"/>
              </a:rPr>
              <a:t>相同。每天训练4次。每次记录找到平台的时间和游泳距离以及游泳速度。</a:t>
            </a:r>
            <a:endParaRPr lang="zh-CN" altLang="en-US" sz="1900">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635" y="-91757"/>
            <a:ext cx="9144000" cy="6858000"/>
          </a:xfrm>
          <a:prstGeom prst="rect">
            <a:avLst/>
          </a:prstGeom>
          <a:noFill/>
          <a:ln w="9525">
            <a:noFill/>
          </a:ln>
        </p:spPr>
      </p:pic>
      <p:grpSp>
        <p:nvGrpSpPr>
          <p:cNvPr id="14" name="组合 13"/>
          <p:cNvGrpSpPr/>
          <p:nvPr/>
        </p:nvGrpSpPr>
        <p:grpSpPr>
          <a:xfrm>
            <a:off x="-635" y="367665"/>
            <a:ext cx="9144635" cy="708025"/>
            <a:chOff x="0" y="579"/>
            <a:chExt cx="14400" cy="1115"/>
          </a:xfrm>
        </p:grpSpPr>
        <p:sp>
          <p:nvSpPr>
            <p:cNvPr id="4" name="文本框 3"/>
            <p:cNvSpPr txBox="1"/>
            <p:nvPr>
              <p:custDataLst>
                <p:tags r:id="rId3"/>
              </p:custDataLst>
            </p:nvPr>
          </p:nvSpPr>
          <p:spPr>
            <a:xfrm>
              <a:off x="120" y="579"/>
              <a:ext cx="8196" cy="1016"/>
            </a:xfrm>
            <a:prstGeom prst="rect">
              <a:avLst/>
            </a:prstGeom>
            <a:noFill/>
          </p:spPr>
          <p:txBody>
            <a:bodyPr wrap="square" rtlCol="0" anchor="t">
              <a:spAutoFit/>
            </a:bodyPr>
            <a:p>
              <a:r>
                <a:rPr lang="zh-CN" altLang="en-US" sz="3600" b="1">
                  <a:solidFill>
                    <a:schemeClr val="tx1"/>
                  </a:solidFill>
                </a:rPr>
                <a:t>水迷宫实验</a:t>
              </a:r>
              <a:r>
                <a:rPr lang="en-US" altLang="zh-CN" sz="3600" b="1">
                  <a:solidFill>
                    <a:schemeClr val="tx1"/>
                  </a:solidFill>
                </a:rPr>
                <a:t> — </a:t>
              </a:r>
              <a:r>
                <a:rPr lang="zh-CN" sz="3000" b="1">
                  <a:sym typeface="+mn-ea"/>
                </a:rPr>
                <a:t>实验步骤</a:t>
              </a:r>
              <a:endParaRPr lang="zh-CN" sz="2800" b="1">
                <a:solidFill>
                  <a:schemeClr val="tx1"/>
                </a:solidFill>
              </a:endParaRPr>
            </a:p>
          </p:txBody>
        </p:sp>
        <p:cxnSp>
          <p:nvCxnSpPr>
            <p:cNvPr id="8" name="直接连接符 7"/>
            <p:cNvCxnSpPr/>
            <p:nvPr>
              <p:custDataLst>
                <p:tags r:id="rId4"/>
              </p:custDataLst>
            </p:nvPr>
          </p:nvCxnSpPr>
          <p:spPr>
            <a:xfrm flipV="1">
              <a:off x="0" y="1680"/>
              <a:ext cx="624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custDataLst>
                <p:tags r:id="rId5"/>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3" name="文本框 2"/>
          <p:cNvSpPr txBox="1"/>
          <p:nvPr/>
        </p:nvSpPr>
        <p:spPr>
          <a:xfrm>
            <a:off x="321945" y="1129665"/>
            <a:ext cx="8100695" cy="2009775"/>
          </a:xfrm>
          <a:prstGeom prst="rect">
            <a:avLst/>
          </a:prstGeom>
          <a:noFill/>
        </p:spPr>
        <p:txBody>
          <a:bodyPr wrap="square" rtlCol="0">
            <a:noAutofit/>
          </a:bodyPr>
          <a:p>
            <a:pPr marL="285750" indent="-285750">
              <a:lnSpc>
                <a:spcPct val="200000"/>
              </a:lnSpc>
              <a:buClr>
                <a:srgbClr val="FF0000"/>
              </a:buClr>
              <a:buFont typeface="Wingdings" panose="05000000000000000000" charset="0"/>
              <a:buChar char="n"/>
            </a:pPr>
            <a:r>
              <a:rPr lang="zh-CN" altLang="en-US" sz="2200" b="1">
                <a:latin typeface="宋体" panose="02010600030101010101" pitchFamily="2" charset="-122"/>
                <a:ea typeface="宋体" panose="02010600030101010101" pitchFamily="2" charset="-122"/>
                <a:cs typeface="宋体" panose="02010600030101010101" pitchFamily="2" charset="-122"/>
              </a:rPr>
              <a:t>可视平台实验：</a:t>
            </a:r>
            <a:endParaRPr lang="zh-CN" altLang="en-US" sz="2200" b="1">
              <a:latin typeface="宋体" panose="02010600030101010101" pitchFamily="2" charset="-122"/>
              <a:ea typeface="宋体" panose="02010600030101010101" pitchFamily="2" charset="-122"/>
              <a:cs typeface="宋体" panose="02010600030101010101" pitchFamily="2" charset="-122"/>
            </a:endParaRPr>
          </a:p>
          <a:p>
            <a:pPr marL="457200" indent="-457200" algn="just">
              <a:lnSpc>
                <a:spcPct val="150000"/>
              </a:lnSpc>
              <a:buClr>
                <a:srgbClr val="000000"/>
              </a:buClr>
              <a:buSzTx/>
              <a:buFont typeface="+mj-lt"/>
              <a:buAutoNum type="arabicPeriod"/>
            </a:pPr>
            <a:r>
              <a:rPr lang="zh-CN" altLang="en-US" sz="1900">
                <a:solidFill>
                  <a:srgbClr val="FF0000"/>
                </a:solidFill>
                <a:latin typeface="宋体" panose="02010600030101010101" pitchFamily="2" charset="-122"/>
                <a:ea typeface="宋体" panose="02010600030101010101" pitchFamily="2" charset="-122"/>
                <a:cs typeface="宋体" panose="02010600030101010101" pitchFamily="2" charset="-122"/>
              </a:rPr>
              <a:t>从放小鼠入水到小鼠爬上平台所需时间</a:t>
            </a:r>
            <a:r>
              <a:rPr lang="zh-CN" altLang="en-US" sz="1900">
                <a:latin typeface="宋体" panose="02010600030101010101" pitchFamily="2" charset="-122"/>
                <a:ea typeface="宋体" panose="02010600030101010101" pitchFamily="2" charset="-122"/>
                <a:cs typeface="宋体" panose="02010600030101010101" pitchFamily="2" charset="-122"/>
              </a:rPr>
              <a:t>（较重要，这个主要是检测动物的运动能力）。</a:t>
            </a:r>
            <a:endParaRPr lang="zh-CN" altLang="en-US" sz="1900">
              <a:latin typeface="宋体" panose="02010600030101010101" pitchFamily="2" charset="-122"/>
              <a:ea typeface="宋体" panose="02010600030101010101" pitchFamily="2" charset="-122"/>
              <a:cs typeface="宋体" panose="02010600030101010101" pitchFamily="2" charset="-122"/>
            </a:endParaRPr>
          </a:p>
          <a:p>
            <a:pPr marL="457200" indent="-457200" algn="just">
              <a:lnSpc>
                <a:spcPct val="150000"/>
              </a:lnSpc>
              <a:buClr>
                <a:srgbClr val="000000"/>
              </a:buClr>
              <a:buSzTx/>
              <a:buFont typeface="+mj-lt"/>
              <a:buAutoNum type="arabicPeriod"/>
            </a:pPr>
            <a:r>
              <a:rPr lang="zh-CN" altLang="en-US" sz="1900">
                <a:solidFill>
                  <a:srgbClr val="FF0000"/>
                </a:solidFill>
                <a:latin typeface="宋体" panose="02010600030101010101" pitchFamily="2" charset="-122"/>
                <a:ea typeface="宋体" panose="02010600030101010101" pitchFamily="2" charset="-122"/>
                <a:cs typeface="宋体" panose="02010600030101010101" pitchFamily="2" charset="-122"/>
              </a:rPr>
              <a:t>从放小鼠入水到小鼠爬上平台的路径长度</a:t>
            </a:r>
            <a:r>
              <a:rPr lang="zh-CN" altLang="en-US" sz="1900">
                <a:latin typeface="宋体" panose="02010600030101010101" pitchFamily="2" charset="-122"/>
                <a:ea typeface="宋体" panose="02010600030101010101" pitchFamily="2" charset="-122"/>
                <a:cs typeface="宋体" panose="02010600030101010101" pitchFamily="2" charset="-122"/>
              </a:rPr>
              <a:t>（较重要，检测动物寻找平台的策略，特别是检测老年小鼠是否视力有问题）。</a:t>
            </a:r>
            <a:endParaRPr lang="zh-CN" altLang="en-US" sz="1900">
              <a:latin typeface="宋体" panose="02010600030101010101" pitchFamily="2" charset="-122"/>
              <a:ea typeface="宋体" panose="02010600030101010101" pitchFamily="2" charset="-122"/>
              <a:cs typeface="宋体" panose="02010600030101010101" pitchFamily="2" charset="-122"/>
            </a:endParaRPr>
          </a:p>
          <a:p>
            <a:pPr marL="457200" indent="-457200" algn="just">
              <a:lnSpc>
                <a:spcPct val="150000"/>
              </a:lnSpc>
              <a:buClr>
                <a:srgbClr val="000000"/>
              </a:buClr>
              <a:buSzTx/>
              <a:buFont typeface="+mj-lt"/>
              <a:buAutoNum type="arabicPeriod"/>
            </a:pPr>
            <a:r>
              <a:rPr lang="zh-CN" altLang="en-US" sz="1900">
                <a:solidFill>
                  <a:srgbClr val="FF0000"/>
                </a:solidFill>
                <a:latin typeface="宋体" panose="02010600030101010101" pitchFamily="2" charset="-122"/>
                <a:ea typeface="宋体" panose="02010600030101010101" pitchFamily="2" charset="-122"/>
                <a:cs typeface="宋体" panose="02010600030101010101" pitchFamily="2" charset="-122"/>
              </a:rPr>
              <a:t>小鼠游泳的游泳速度</a:t>
            </a:r>
            <a:r>
              <a:rPr lang="zh-CN" altLang="en-US" sz="1900">
                <a:latin typeface="宋体" panose="02010600030101010101" pitchFamily="2" charset="-122"/>
                <a:ea typeface="宋体" panose="02010600030101010101" pitchFamily="2" charset="-122"/>
                <a:cs typeface="宋体" panose="02010600030101010101" pitchFamily="2" charset="-122"/>
              </a:rPr>
              <a:t>（重要，由前面两个数据相除得到） 需要关注的行为（用于排除部分无用小鼠数据）</a:t>
            </a:r>
            <a:endParaRPr lang="zh-CN" altLang="en-US" sz="1900">
              <a:latin typeface="宋体" panose="02010600030101010101" pitchFamily="2" charset="-122"/>
              <a:ea typeface="宋体" panose="02010600030101010101" pitchFamily="2" charset="-122"/>
              <a:cs typeface="宋体" panose="02010600030101010101" pitchFamily="2" charset="-122"/>
            </a:endParaRPr>
          </a:p>
          <a:p>
            <a:pPr marL="457200" indent="-457200" algn="just">
              <a:lnSpc>
                <a:spcPct val="150000"/>
              </a:lnSpc>
              <a:buClr>
                <a:srgbClr val="000000"/>
              </a:buClr>
              <a:buSzTx/>
              <a:buFont typeface="+mj-lt"/>
              <a:buAutoNum type="arabicPeriod"/>
            </a:pPr>
            <a:r>
              <a:rPr lang="zh-CN" altLang="en-US" sz="1900">
                <a:solidFill>
                  <a:srgbClr val="FF0000"/>
                </a:solidFill>
                <a:latin typeface="宋体" panose="02010600030101010101" pitchFamily="2" charset="-122"/>
                <a:ea typeface="宋体" panose="02010600030101010101" pitchFamily="2" charset="-122"/>
                <a:cs typeface="宋体" panose="02010600030101010101" pitchFamily="2" charset="-122"/>
              </a:rPr>
              <a:t>小鼠漂浮不动的时间和次数</a:t>
            </a:r>
            <a:endParaRPr lang="zh-CN" altLang="en-US" sz="1900">
              <a:solidFill>
                <a:srgbClr val="FF0000"/>
              </a:solidFill>
              <a:latin typeface="宋体" panose="02010600030101010101" pitchFamily="2" charset="-122"/>
              <a:ea typeface="宋体" panose="02010600030101010101" pitchFamily="2" charset="-122"/>
              <a:cs typeface="宋体" panose="02010600030101010101" pitchFamily="2" charset="-122"/>
            </a:endParaRPr>
          </a:p>
          <a:p>
            <a:pPr marL="457200" indent="-457200" algn="just">
              <a:lnSpc>
                <a:spcPct val="150000"/>
              </a:lnSpc>
              <a:buClr>
                <a:srgbClr val="000000"/>
              </a:buClr>
              <a:buSzTx/>
              <a:buFont typeface="+mj-lt"/>
              <a:buAutoNum type="arabicPeriod"/>
            </a:pPr>
            <a:r>
              <a:rPr lang="zh-CN" altLang="en-US" sz="1900">
                <a:solidFill>
                  <a:srgbClr val="FF0000"/>
                </a:solidFill>
                <a:latin typeface="宋体" panose="02010600030101010101" pitchFamily="2" charset="-122"/>
                <a:ea typeface="宋体" panose="02010600030101010101" pitchFamily="2" charset="-122"/>
                <a:cs typeface="宋体" panose="02010600030101010101" pitchFamily="2" charset="-122"/>
              </a:rPr>
              <a:t>小鼠是否会爬上平台后跳下来</a:t>
            </a:r>
            <a:endParaRPr lang="zh-CN" altLang="en-US" sz="1900">
              <a:solidFill>
                <a:srgbClr val="FF0000"/>
              </a:solidFill>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635" y="-91757"/>
            <a:ext cx="9144000" cy="6858000"/>
          </a:xfrm>
          <a:prstGeom prst="rect">
            <a:avLst/>
          </a:prstGeom>
          <a:noFill/>
          <a:ln w="9525">
            <a:noFill/>
          </a:ln>
        </p:spPr>
      </p:pic>
      <p:grpSp>
        <p:nvGrpSpPr>
          <p:cNvPr id="14" name="组合 13"/>
          <p:cNvGrpSpPr/>
          <p:nvPr/>
        </p:nvGrpSpPr>
        <p:grpSpPr>
          <a:xfrm>
            <a:off x="-635" y="367665"/>
            <a:ext cx="9144635" cy="708025"/>
            <a:chOff x="0" y="579"/>
            <a:chExt cx="14400" cy="1115"/>
          </a:xfrm>
        </p:grpSpPr>
        <p:sp>
          <p:nvSpPr>
            <p:cNvPr id="4" name="文本框 3"/>
            <p:cNvSpPr txBox="1"/>
            <p:nvPr>
              <p:custDataLst>
                <p:tags r:id="rId3"/>
              </p:custDataLst>
            </p:nvPr>
          </p:nvSpPr>
          <p:spPr>
            <a:xfrm>
              <a:off x="120" y="579"/>
              <a:ext cx="8196" cy="1016"/>
            </a:xfrm>
            <a:prstGeom prst="rect">
              <a:avLst/>
            </a:prstGeom>
            <a:noFill/>
          </p:spPr>
          <p:txBody>
            <a:bodyPr wrap="square" rtlCol="0" anchor="t">
              <a:spAutoFit/>
            </a:bodyPr>
            <a:p>
              <a:r>
                <a:rPr lang="zh-CN" altLang="en-US" sz="3600" b="1">
                  <a:solidFill>
                    <a:schemeClr val="tx1"/>
                  </a:solidFill>
                </a:rPr>
                <a:t>水迷宫实验</a:t>
              </a:r>
              <a:r>
                <a:rPr lang="en-US" altLang="zh-CN" sz="3600" b="1">
                  <a:solidFill>
                    <a:schemeClr val="tx1"/>
                  </a:solidFill>
                </a:rPr>
                <a:t> — </a:t>
              </a:r>
              <a:r>
                <a:rPr lang="zh-CN" sz="3000" b="1">
                  <a:sym typeface="+mn-ea"/>
                </a:rPr>
                <a:t>实验步骤</a:t>
              </a:r>
              <a:endParaRPr lang="zh-CN" sz="2800" b="1">
                <a:solidFill>
                  <a:schemeClr val="tx1"/>
                </a:solidFill>
              </a:endParaRPr>
            </a:p>
          </p:txBody>
        </p:sp>
        <p:cxnSp>
          <p:nvCxnSpPr>
            <p:cNvPr id="8" name="直接连接符 7"/>
            <p:cNvCxnSpPr/>
            <p:nvPr>
              <p:custDataLst>
                <p:tags r:id="rId4"/>
              </p:custDataLst>
            </p:nvPr>
          </p:nvCxnSpPr>
          <p:spPr>
            <a:xfrm flipV="1">
              <a:off x="0" y="1680"/>
              <a:ext cx="624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custDataLst>
                <p:tags r:id="rId5"/>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3" name="文本框 2"/>
          <p:cNvSpPr txBox="1"/>
          <p:nvPr/>
        </p:nvSpPr>
        <p:spPr>
          <a:xfrm>
            <a:off x="321945" y="1129665"/>
            <a:ext cx="8100695" cy="2009775"/>
          </a:xfrm>
          <a:prstGeom prst="rect">
            <a:avLst/>
          </a:prstGeom>
          <a:noFill/>
        </p:spPr>
        <p:txBody>
          <a:bodyPr wrap="square" rtlCol="0">
            <a:noAutofit/>
          </a:bodyPr>
          <a:p>
            <a:pPr marL="285750" indent="-285750">
              <a:lnSpc>
                <a:spcPct val="200000"/>
              </a:lnSpc>
              <a:buClr>
                <a:srgbClr val="FF0000"/>
              </a:buClr>
              <a:buFont typeface="Wingdings" panose="05000000000000000000" charset="0"/>
              <a:buChar char="n"/>
            </a:pPr>
            <a:r>
              <a:rPr lang="zh-CN" altLang="en-US" sz="2200" b="1">
                <a:latin typeface="宋体" panose="02010600030101010101" pitchFamily="2" charset="-122"/>
                <a:ea typeface="宋体" panose="02010600030101010101" pitchFamily="2" charset="-122"/>
                <a:cs typeface="宋体" panose="02010600030101010101" pitchFamily="2" charset="-122"/>
              </a:rPr>
              <a:t>定位航行实验</a:t>
            </a:r>
            <a:r>
              <a:rPr lang="zh-CN" altLang="en-US" sz="2200">
                <a:latin typeface="宋体" panose="02010600030101010101" pitchFamily="2" charset="-122"/>
                <a:ea typeface="宋体" panose="02010600030101010101" pitchFamily="2" charset="-122"/>
                <a:cs typeface="宋体" panose="02010600030101010101" pitchFamily="2" charset="-122"/>
                <a:sym typeface="+mn-ea"/>
              </a:rPr>
              <a:t>（平台隐藏期实验）</a:t>
            </a:r>
            <a:r>
              <a:rPr lang="zh-CN" altLang="en-US" sz="2200" b="1">
                <a:latin typeface="宋体" panose="02010600030101010101" pitchFamily="2" charset="-122"/>
                <a:ea typeface="宋体" panose="02010600030101010101" pitchFamily="2" charset="-122"/>
                <a:cs typeface="宋体" panose="02010600030101010101" pitchFamily="2" charset="-122"/>
              </a:rPr>
              <a:t>：</a:t>
            </a:r>
            <a:endParaRPr lang="zh-CN" altLang="en-US" sz="2200" b="1">
              <a:latin typeface="宋体" panose="02010600030101010101" pitchFamily="2" charset="-122"/>
              <a:ea typeface="宋体" panose="02010600030101010101" pitchFamily="2" charset="-122"/>
              <a:cs typeface="宋体" panose="02010600030101010101" pitchFamily="2" charset="-122"/>
            </a:endParaRPr>
          </a:p>
          <a:p>
            <a:pPr marL="457200" indent="-457200" algn="just">
              <a:lnSpc>
                <a:spcPct val="150000"/>
              </a:lnSpc>
              <a:buClr>
                <a:srgbClr val="000000"/>
              </a:buClr>
              <a:buSzTx/>
              <a:buFont typeface="+mj-lt"/>
              <a:buAutoNum type="arabicPeriod"/>
            </a:pPr>
            <a:r>
              <a:rPr lang="zh-CN" altLang="en-US" sz="1900">
                <a:solidFill>
                  <a:srgbClr val="FF0000"/>
                </a:solidFill>
                <a:latin typeface="宋体" panose="02010600030101010101" pitchFamily="2" charset="-122"/>
                <a:ea typeface="宋体" panose="02010600030101010101" pitchFamily="2" charset="-122"/>
                <a:cs typeface="宋体" panose="02010600030101010101" pitchFamily="2" charset="-122"/>
              </a:rPr>
              <a:t>从放小鼠入水到小鼠爬上平台所需时间</a:t>
            </a:r>
            <a:r>
              <a:rPr lang="zh-CN" altLang="en-US" sz="1900">
                <a:solidFill>
                  <a:schemeClr val="tx1"/>
                </a:solidFill>
                <a:latin typeface="宋体" panose="02010600030101010101" pitchFamily="2" charset="-122"/>
                <a:ea typeface="宋体" panose="02010600030101010101" pitchFamily="2" charset="-122"/>
                <a:cs typeface="宋体" panose="02010600030101010101" pitchFamily="2" charset="-122"/>
              </a:rPr>
              <a:t>（最重要，最核心的数据，因为有分组和时间两个维度）。</a:t>
            </a:r>
            <a:endParaRPr lang="zh-CN" altLang="en-US" sz="1900">
              <a:solidFill>
                <a:srgbClr val="FF0000"/>
              </a:solidFill>
              <a:latin typeface="宋体" panose="02010600030101010101" pitchFamily="2" charset="-122"/>
              <a:ea typeface="宋体" panose="02010600030101010101" pitchFamily="2" charset="-122"/>
              <a:cs typeface="宋体" panose="02010600030101010101" pitchFamily="2" charset="-122"/>
            </a:endParaRPr>
          </a:p>
          <a:p>
            <a:pPr marL="457200" indent="-457200" algn="just">
              <a:lnSpc>
                <a:spcPct val="150000"/>
              </a:lnSpc>
              <a:buClr>
                <a:srgbClr val="000000"/>
              </a:buClr>
              <a:buSzTx/>
              <a:buFont typeface="+mj-lt"/>
              <a:buAutoNum type="arabicPeriod"/>
            </a:pPr>
            <a:r>
              <a:rPr lang="zh-CN" altLang="en-US" sz="1900">
                <a:solidFill>
                  <a:srgbClr val="FF0000"/>
                </a:solidFill>
                <a:latin typeface="宋体" panose="02010600030101010101" pitchFamily="2" charset="-122"/>
                <a:ea typeface="宋体" panose="02010600030101010101" pitchFamily="2" charset="-122"/>
                <a:cs typeface="宋体" panose="02010600030101010101" pitchFamily="2" charset="-122"/>
              </a:rPr>
              <a:t>从放小鼠入水到小鼠爬上平台的路径长度</a:t>
            </a:r>
            <a:r>
              <a:rPr lang="zh-CN" altLang="en-US" sz="1900">
                <a:solidFill>
                  <a:schemeClr val="tx1"/>
                </a:solidFill>
                <a:latin typeface="宋体" panose="02010600030101010101" pitchFamily="2" charset="-122"/>
                <a:ea typeface="宋体" panose="02010600030101010101" pitchFamily="2" charset="-122"/>
                <a:cs typeface="宋体" panose="02010600030101010101" pitchFamily="2" charset="-122"/>
              </a:rPr>
              <a:t>（同样也是动物的搜索策略问题）。</a:t>
            </a:r>
            <a:endParaRPr lang="zh-CN" altLang="en-US" sz="1900">
              <a:solidFill>
                <a:srgbClr val="FF0000"/>
              </a:solidFill>
              <a:latin typeface="宋体" panose="02010600030101010101" pitchFamily="2" charset="-122"/>
              <a:ea typeface="宋体" panose="02010600030101010101" pitchFamily="2" charset="-122"/>
              <a:cs typeface="宋体" panose="02010600030101010101" pitchFamily="2" charset="-122"/>
            </a:endParaRPr>
          </a:p>
          <a:p>
            <a:pPr marL="457200" indent="-457200" algn="just">
              <a:lnSpc>
                <a:spcPct val="150000"/>
              </a:lnSpc>
              <a:buClr>
                <a:srgbClr val="000000"/>
              </a:buClr>
              <a:buSzTx/>
              <a:buFont typeface="+mj-lt"/>
              <a:buAutoNum type="arabicPeriod"/>
            </a:pPr>
            <a:r>
              <a:rPr lang="zh-CN" altLang="en-US" sz="1900">
                <a:solidFill>
                  <a:srgbClr val="FF0000"/>
                </a:solidFill>
                <a:latin typeface="宋体" panose="02010600030101010101" pitchFamily="2" charset="-122"/>
                <a:ea typeface="宋体" panose="02010600030101010101" pitchFamily="2" charset="-122"/>
                <a:cs typeface="宋体" panose="02010600030101010101" pitchFamily="2" charset="-122"/>
              </a:rPr>
              <a:t>小鼠游泳的游泳速度。</a:t>
            </a:r>
            <a:endParaRPr lang="zh-CN" altLang="en-US" sz="1900">
              <a:solidFill>
                <a:srgbClr val="FF0000"/>
              </a:solidFill>
              <a:latin typeface="宋体" panose="02010600030101010101" pitchFamily="2" charset="-122"/>
              <a:ea typeface="宋体" panose="02010600030101010101" pitchFamily="2" charset="-122"/>
              <a:cs typeface="宋体" panose="02010600030101010101" pitchFamily="2" charset="-122"/>
            </a:endParaRPr>
          </a:p>
          <a:p>
            <a:pPr marL="457200" indent="-457200" algn="just">
              <a:lnSpc>
                <a:spcPct val="150000"/>
              </a:lnSpc>
              <a:buClr>
                <a:srgbClr val="000000"/>
              </a:buClr>
              <a:buSzTx/>
              <a:buFont typeface="+mj-lt"/>
              <a:buAutoNum type="arabicPeriod"/>
            </a:pPr>
            <a:r>
              <a:rPr lang="zh-CN" altLang="en-US" sz="1900">
                <a:solidFill>
                  <a:srgbClr val="FF0000"/>
                </a:solidFill>
                <a:latin typeface="宋体" panose="02010600030101010101" pitchFamily="2" charset="-122"/>
                <a:ea typeface="宋体" panose="02010600030101010101" pitchFamily="2" charset="-122"/>
                <a:cs typeface="宋体" panose="02010600030101010101" pitchFamily="2" charset="-122"/>
              </a:rPr>
              <a:t>在整个过程中小鼠与平台中心的距离之和</a:t>
            </a:r>
            <a:r>
              <a:rPr lang="zh-CN" altLang="en-US" sz="1900">
                <a:solidFill>
                  <a:schemeClr val="tx1"/>
                </a:solidFill>
                <a:latin typeface="宋体" panose="02010600030101010101" pitchFamily="2" charset="-122"/>
                <a:ea typeface="宋体" panose="02010600030101010101" pitchFamily="2" charset="-122"/>
                <a:cs typeface="宋体" panose="02010600030101010101" pitchFamily="2" charset="-122"/>
              </a:rPr>
              <a:t>（另一种判断学习能力的方法，比较少见）。</a:t>
            </a:r>
            <a:endParaRPr lang="zh-CN" altLang="en-US" sz="190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457200" indent="-457200" algn="just">
              <a:lnSpc>
                <a:spcPct val="150000"/>
              </a:lnSpc>
              <a:buClr>
                <a:srgbClr val="000000"/>
              </a:buClr>
              <a:buSzTx/>
              <a:buFont typeface="+mj-lt"/>
              <a:buAutoNum type="arabicPeriod"/>
            </a:pPr>
            <a:r>
              <a:rPr lang="zh-CN" altLang="en-US" sz="1900">
                <a:solidFill>
                  <a:srgbClr val="FF0000"/>
                </a:solidFill>
                <a:latin typeface="宋体" panose="02010600030101010101" pitchFamily="2" charset="-122"/>
                <a:ea typeface="宋体" panose="02010600030101010101" pitchFamily="2" charset="-122"/>
                <a:cs typeface="宋体" panose="02010600030101010101" pitchFamily="2" charset="-122"/>
              </a:rPr>
              <a:t>小鼠刚入水后的第一次向中心游动时的方向与起点-平台直线的夹角</a:t>
            </a:r>
            <a:r>
              <a:rPr lang="zh-CN" altLang="en-US" sz="1900">
                <a:solidFill>
                  <a:schemeClr val="tx1"/>
                </a:solidFill>
                <a:latin typeface="宋体" panose="02010600030101010101" pitchFamily="2" charset="-122"/>
                <a:ea typeface="宋体" panose="02010600030101010101" pitchFamily="2" charset="-122"/>
                <a:cs typeface="宋体" panose="02010600030101010101" pitchFamily="2" charset="-122"/>
              </a:rPr>
              <a:t>（这个就更少了）。</a:t>
            </a:r>
            <a:endParaRPr lang="zh-CN" altLang="en-US" sz="1900">
              <a:solidFill>
                <a:schemeClr val="tx1"/>
              </a:solidFill>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635" y="-91757"/>
            <a:ext cx="9144000" cy="6858000"/>
          </a:xfrm>
          <a:prstGeom prst="rect">
            <a:avLst/>
          </a:prstGeom>
          <a:noFill/>
          <a:ln w="9525">
            <a:noFill/>
          </a:ln>
        </p:spPr>
      </p:pic>
      <p:grpSp>
        <p:nvGrpSpPr>
          <p:cNvPr id="14" name="组合 13"/>
          <p:cNvGrpSpPr/>
          <p:nvPr/>
        </p:nvGrpSpPr>
        <p:grpSpPr>
          <a:xfrm>
            <a:off x="-635" y="367665"/>
            <a:ext cx="9144635" cy="708025"/>
            <a:chOff x="0" y="579"/>
            <a:chExt cx="14400" cy="1115"/>
          </a:xfrm>
        </p:grpSpPr>
        <p:sp>
          <p:nvSpPr>
            <p:cNvPr id="4" name="文本框 3"/>
            <p:cNvSpPr txBox="1"/>
            <p:nvPr>
              <p:custDataLst>
                <p:tags r:id="rId3"/>
              </p:custDataLst>
            </p:nvPr>
          </p:nvSpPr>
          <p:spPr>
            <a:xfrm>
              <a:off x="120" y="579"/>
              <a:ext cx="8196" cy="1016"/>
            </a:xfrm>
            <a:prstGeom prst="rect">
              <a:avLst/>
            </a:prstGeom>
            <a:noFill/>
          </p:spPr>
          <p:txBody>
            <a:bodyPr wrap="square" rtlCol="0" anchor="t">
              <a:spAutoFit/>
            </a:bodyPr>
            <a:p>
              <a:r>
                <a:rPr lang="zh-CN" altLang="en-US" sz="3600" b="1">
                  <a:solidFill>
                    <a:schemeClr val="tx1"/>
                  </a:solidFill>
                </a:rPr>
                <a:t>水迷宫实验</a:t>
              </a:r>
              <a:r>
                <a:rPr lang="en-US" altLang="zh-CN" sz="3600" b="1">
                  <a:solidFill>
                    <a:schemeClr val="tx1"/>
                  </a:solidFill>
                </a:rPr>
                <a:t> — </a:t>
              </a:r>
              <a:r>
                <a:rPr lang="zh-CN" sz="3000" b="1">
                  <a:sym typeface="+mn-ea"/>
                </a:rPr>
                <a:t>实验步骤</a:t>
              </a:r>
              <a:endParaRPr lang="zh-CN" sz="2800" b="1">
                <a:solidFill>
                  <a:schemeClr val="tx1"/>
                </a:solidFill>
              </a:endParaRPr>
            </a:p>
          </p:txBody>
        </p:sp>
        <p:cxnSp>
          <p:nvCxnSpPr>
            <p:cNvPr id="8" name="直接连接符 7"/>
            <p:cNvCxnSpPr/>
            <p:nvPr>
              <p:custDataLst>
                <p:tags r:id="rId4"/>
              </p:custDataLst>
            </p:nvPr>
          </p:nvCxnSpPr>
          <p:spPr>
            <a:xfrm flipV="1">
              <a:off x="0" y="1680"/>
              <a:ext cx="624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custDataLst>
                <p:tags r:id="rId5"/>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3" name="文本框 2"/>
          <p:cNvSpPr txBox="1"/>
          <p:nvPr/>
        </p:nvSpPr>
        <p:spPr>
          <a:xfrm>
            <a:off x="321945" y="1129665"/>
            <a:ext cx="8100695" cy="2009775"/>
          </a:xfrm>
          <a:prstGeom prst="rect">
            <a:avLst/>
          </a:prstGeom>
          <a:noFill/>
        </p:spPr>
        <p:txBody>
          <a:bodyPr wrap="square" rtlCol="0">
            <a:noAutofit/>
          </a:bodyPr>
          <a:p>
            <a:pPr marL="285750" indent="-285750">
              <a:lnSpc>
                <a:spcPct val="200000"/>
              </a:lnSpc>
              <a:buClr>
                <a:srgbClr val="FF0000"/>
              </a:buClr>
              <a:buFont typeface="Wingdings" panose="05000000000000000000" charset="0"/>
              <a:buChar char="n"/>
            </a:pPr>
            <a:r>
              <a:rPr lang="zh-CN" altLang="en-US" sz="2200" b="1">
                <a:latin typeface="宋体" panose="02010600030101010101" pitchFamily="2" charset="-122"/>
                <a:ea typeface="宋体" panose="02010600030101010101" pitchFamily="2" charset="-122"/>
                <a:cs typeface="宋体" panose="02010600030101010101" pitchFamily="2" charset="-122"/>
                <a:sym typeface="+mn-ea"/>
              </a:rPr>
              <a:t>空间探索实验</a:t>
            </a:r>
            <a:r>
              <a:rPr lang="zh-CN" altLang="en-US" sz="2200">
                <a:latin typeface="宋体" panose="02010600030101010101" pitchFamily="2" charset="-122"/>
                <a:ea typeface="宋体" panose="02010600030101010101" pitchFamily="2" charset="-122"/>
                <a:cs typeface="宋体" panose="02010600030101010101" pitchFamily="2" charset="-122"/>
                <a:sym typeface="+mn-ea"/>
              </a:rPr>
              <a:t>（无平台探索期实验）</a:t>
            </a:r>
            <a:r>
              <a:rPr lang="zh-CN" altLang="en-US" sz="2200" b="1">
                <a:latin typeface="宋体" panose="02010600030101010101" pitchFamily="2" charset="-122"/>
                <a:ea typeface="宋体" panose="02010600030101010101" pitchFamily="2" charset="-122"/>
                <a:cs typeface="宋体" panose="02010600030101010101" pitchFamily="2" charset="-122"/>
                <a:sym typeface="+mn-ea"/>
              </a:rPr>
              <a:t>：</a:t>
            </a:r>
            <a:endParaRPr lang="zh-CN" altLang="en-US" sz="2200" b="1">
              <a:latin typeface="宋体" panose="02010600030101010101" pitchFamily="2" charset="-122"/>
              <a:ea typeface="宋体" panose="02010600030101010101" pitchFamily="2" charset="-122"/>
              <a:cs typeface="宋体" panose="02010600030101010101" pitchFamily="2" charset="-122"/>
              <a:sym typeface="+mn-ea"/>
            </a:endParaRPr>
          </a:p>
          <a:p>
            <a:pPr marL="457200" indent="-457200" algn="just">
              <a:lnSpc>
                <a:spcPct val="150000"/>
              </a:lnSpc>
              <a:buClr>
                <a:srgbClr val="000000"/>
              </a:buClr>
              <a:buSzTx/>
              <a:buFont typeface="+mj-lt"/>
              <a:buAutoNum type="arabicPeriod"/>
            </a:pPr>
            <a:r>
              <a:rPr lang="zh-CN" altLang="en-US" sz="1900">
                <a:solidFill>
                  <a:srgbClr val="FF0000"/>
                </a:solidFill>
                <a:latin typeface="宋体" panose="02010600030101010101" pitchFamily="2" charset="-122"/>
                <a:ea typeface="宋体" panose="02010600030101010101" pitchFamily="2" charset="-122"/>
                <a:cs typeface="宋体" panose="02010600030101010101" pitchFamily="2" charset="-122"/>
              </a:rPr>
              <a:t>小鼠在每个象限停留的时间。</a:t>
            </a:r>
            <a:endParaRPr lang="zh-CN" altLang="en-US" sz="1900">
              <a:solidFill>
                <a:srgbClr val="FF0000"/>
              </a:solidFill>
              <a:latin typeface="宋体" panose="02010600030101010101" pitchFamily="2" charset="-122"/>
              <a:ea typeface="宋体" panose="02010600030101010101" pitchFamily="2" charset="-122"/>
              <a:cs typeface="宋体" panose="02010600030101010101" pitchFamily="2" charset="-122"/>
            </a:endParaRPr>
          </a:p>
          <a:p>
            <a:pPr marL="457200" indent="-457200" algn="just">
              <a:lnSpc>
                <a:spcPct val="150000"/>
              </a:lnSpc>
              <a:buClr>
                <a:srgbClr val="000000"/>
              </a:buClr>
              <a:buSzTx/>
              <a:buFont typeface="+mj-lt"/>
              <a:buAutoNum type="arabicPeriod"/>
            </a:pPr>
            <a:r>
              <a:rPr lang="zh-CN" altLang="en-US" sz="1900">
                <a:solidFill>
                  <a:srgbClr val="FF0000"/>
                </a:solidFill>
                <a:latin typeface="宋体" panose="02010600030101010101" pitchFamily="2" charset="-122"/>
                <a:ea typeface="宋体" panose="02010600030101010101" pitchFamily="2" charset="-122"/>
                <a:cs typeface="宋体" panose="02010600030101010101" pitchFamily="2" charset="-122"/>
              </a:rPr>
              <a:t>小鼠在每个象限的路径长度。</a:t>
            </a:r>
            <a:endParaRPr lang="zh-CN" altLang="en-US" sz="1900">
              <a:solidFill>
                <a:srgbClr val="FF0000"/>
              </a:solidFill>
              <a:latin typeface="宋体" panose="02010600030101010101" pitchFamily="2" charset="-122"/>
              <a:ea typeface="宋体" panose="02010600030101010101" pitchFamily="2" charset="-122"/>
              <a:cs typeface="宋体" panose="02010600030101010101" pitchFamily="2" charset="-122"/>
            </a:endParaRPr>
          </a:p>
          <a:p>
            <a:pPr marL="457200" indent="-457200" algn="just">
              <a:lnSpc>
                <a:spcPct val="150000"/>
              </a:lnSpc>
              <a:buClr>
                <a:srgbClr val="000000"/>
              </a:buClr>
              <a:buSzTx/>
              <a:buFont typeface="+mj-lt"/>
              <a:buAutoNum type="arabicPeriod"/>
            </a:pPr>
            <a:r>
              <a:rPr lang="zh-CN" altLang="en-US" sz="1900">
                <a:solidFill>
                  <a:srgbClr val="FF0000"/>
                </a:solidFill>
                <a:latin typeface="宋体" panose="02010600030101010101" pitchFamily="2" charset="-122"/>
                <a:ea typeface="宋体" panose="02010600030101010101" pitchFamily="2" charset="-122"/>
                <a:cs typeface="宋体" panose="02010600030101010101" pitchFamily="2" charset="-122"/>
              </a:rPr>
              <a:t>小鼠第一次到达原平台位置的时间和路径长度。</a:t>
            </a:r>
            <a:endParaRPr lang="zh-CN" altLang="en-US" sz="1900">
              <a:solidFill>
                <a:srgbClr val="FF0000"/>
              </a:solidFill>
              <a:latin typeface="宋体" panose="02010600030101010101" pitchFamily="2" charset="-122"/>
              <a:ea typeface="宋体" panose="02010600030101010101" pitchFamily="2" charset="-122"/>
              <a:cs typeface="宋体" panose="02010600030101010101" pitchFamily="2" charset="-122"/>
            </a:endParaRPr>
          </a:p>
          <a:p>
            <a:pPr marL="457200" indent="-457200" algn="just">
              <a:lnSpc>
                <a:spcPct val="150000"/>
              </a:lnSpc>
              <a:buClr>
                <a:srgbClr val="000000"/>
              </a:buClr>
              <a:buSzTx/>
              <a:buFont typeface="+mj-lt"/>
              <a:buAutoNum type="arabicPeriod"/>
            </a:pPr>
            <a:r>
              <a:rPr lang="zh-CN" altLang="en-US" sz="1900">
                <a:solidFill>
                  <a:srgbClr val="FF0000"/>
                </a:solidFill>
                <a:latin typeface="宋体" panose="02010600030101010101" pitchFamily="2" charset="-122"/>
                <a:ea typeface="宋体" panose="02010600030101010101" pitchFamily="2" charset="-122"/>
                <a:cs typeface="宋体" panose="02010600030101010101" pitchFamily="2" charset="-122"/>
              </a:rPr>
              <a:t>小鼠穿过原平台位置的次数。</a:t>
            </a:r>
            <a:endParaRPr lang="zh-CN" altLang="en-US" sz="1900">
              <a:solidFill>
                <a:srgbClr val="FF0000"/>
              </a:solidFill>
              <a:latin typeface="宋体" panose="02010600030101010101" pitchFamily="2" charset="-122"/>
              <a:ea typeface="宋体" panose="02010600030101010101" pitchFamily="2" charset="-122"/>
              <a:cs typeface="宋体" panose="02010600030101010101" pitchFamily="2" charset="-122"/>
            </a:endParaRPr>
          </a:p>
          <a:p>
            <a:pPr indent="0" algn="just">
              <a:lnSpc>
                <a:spcPct val="150000"/>
              </a:lnSpc>
              <a:buClr>
                <a:srgbClr val="000000"/>
              </a:buClr>
              <a:buSzTx/>
              <a:buFont typeface="+mj-lt"/>
              <a:buNone/>
            </a:pPr>
            <a:endParaRPr lang="zh-CN" altLang="en-US" sz="1900">
              <a:solidFill>
                <a:srgbClr val="FF0000"/>
              </a:solidFill>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635" y="367665"/>
            <a:ext cx="9144635" cy="708025"/>
            <a:chOff x="0" y="579"/>
            <a:chExt cx="14400" cy="1115"/>
          </a:xfrm>
        </p:grpSpPr>
        <p:sp>
          <p:nvSpPr>
            <p:cNvPr id="4" name="文本框 3"/>
            <p:cNvSpPr txBox="1"/>
            <p:nvPr>
              <p:custDataLst>
                <p:tags r:id="rId3"/>
              </p:custDataLst>
            </p:nvPr>
          </p:nvSpPr>
          <p:spPr>
            <a:xfrm>
              <a:off x="120" y="579"/>
              <a:ext cx="8196" cy="1016"/>
            </a:xfrm>
            <a:prstGeom prst="rect">
              <a:avLst/>
            </a:prstGeom>
            <a:noFill/>
          </p:spPr>
          <p:txBody>
            <a:bodyPr wrap="square" rtlCol="0" anchor="t">
              <a:spAutoFit/>
            </a:bodyPr>
            <a:p>
              <a:r>
                <a:rPr lang="zh-CN" altLang="en-US" sz="3600" b="1">
                  <a:solidFill>
                    <a:schemeClr val="tx1"/>
                  </a:solidFill>
                </a:rPr>
                <a:t>水迷宫实验</a:t>
              </a:r>
              <a:r>
                <a:rPr lang="en-US" altLang="zh-CN" sz="3600" b="1">
                  <a:solidFill>
                    <a:schemeClr val="tx1"/>
                  </a:solidFill>
                </a:rPr>
                <a:t> — </a:t>
              </a:r>
              <a:r>
                <a:rPr lang="zh-CN" altLang="en-US" sz="2800" b="1">
                  <a:solidFill>
                    <a:schemeClr val="tx1"/>
                  </a:solidFill>
                </a:rPr>
                <a:t>注意事项</a:t>
              </a:r>
              <a:endParaRPr lang="zh-CN" altLang="en-US" sz="2800" b="1">
                <a:solidFill>
                  <a:schemeClr val="tx1"/>
                </a:solidFill>
              </a:endParaRPr>
            </a:p>
          </p:txBody>
        </p:sp>
        <p:cxnSp>
          <p:nvCxnSpPr>
            <p:cNvPr id="8" name="直接连接符 7"/>
            <p:cNvCxnSpPr/>
            <p:nvPr>
              <p:custDataLst>
                <p:tags r:id="rId4"/>
              </p:custDataLst>
            </p:nvPr>
          </p:nvCxnSpPr>
          <p:spPr>
            <a:xfrm flipV="1">
              <a:off x="0" y="1680"/>
              <a:ext cx="624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custDataLst>
                <p:tags r:id="rId5"/>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2" name="文本框 1"/>
          <p:cNvSpPr txBox="1"/>
          <p:nvPr/>
        </p:nvSpPr>
        <p:spPr>
          <a:xfrm>
            <a:off x="242570" y="1129665"/>
            <a:ext cx="8595995" cy="5397500"/>
          </a:xfrm>
          <a:prstGeom prst="rect">
            <a:avLst/>
          </a:prstGeom>
          <a:noFill/>
        </p:spPr>
        <p:txBody>
          <a:bodyPr wrap="square" rtlCol="0">
            <a:spAutoFit/>
          </a:bodyPr>
          <a:p>
            <a:pPr marL="342900" indent="-342900" algn="just" fontAlgn="base">
              <a:lnSpc>
                <a:spcPct val="170000"/>
              </a:lnSpc>
              <a:buClrTx/>
              <a:buSzTx/>
              <a:buFont typeface="Wingdings" panose="05000000000000000000" charset="0"/>
              <a:buChar char="p"/>
            </a:pPr>
            <a:r>
              <a:rPr lang="zh-CN" altLang="en-US" sz="2400" b="1">
                <a:solidFill>
                  <a:srgbClr val="FF0000"/>
                </a:solidFill>
                <a:latin typeface="Arial" panose="020B0604020202020204" pitchFamily="34" charset="0"/>
                <a:ea typeface="宋体" panose="02010600030101010101" pitchFamily="2" charset="-122"/>
              </a:rPr>
              <a:t>注意事项</a:t>
            </a:r>
            <a:endParaRPr lang="zh-CN" altLang="en-US" sz="2400" b="1">
              <a:solidFill>
                <a:srgbClr val="FF0000"/>
              </a:solidFill>
              <a:latin typeface="Arial" panose="020B0604020202020204" pitchFamily="34" charset="0"/>
              <a:ea typeface="宋体" panose="02010600030101010101" pitchFamily="2" charset="-122"/>
            </a:endParaRPr>
          </a:p>
          <a:p>
            <a:pPr marL="457200" indent="-457200" algn="just" fontAlgn="base">
              <a:lnSpc>
                <a:spcPct val="200000"/>
              </a:lnSpc>
              <a:buClrTx/>
              <a:buSzTx/>
              <a:buFont typeface="+mj-lt"/>
              <a:buAutoNum type="arabicPeriod"/>
            </a:pPr>
            <a:r>
              <a:rPr lang="zh-CN" altLang="en-US" sz="1900">
                <a:latin typeface="Arial" panose="020B0604020202020204" pitchFamily="34" charset="0"/>
                <a:ea typeface="宋体" panose="02010600030101010101" pitchFamily="2" charset="-122"/>
              </a:rPr>
              <a:t>实验环境要求安静，保证隔音，环境噪声控制在 60dB 以下。</a:t>
            </a:r>
            <a:endParaRPr lang="zh-CN" altLang="en-US" sz="1900">
              <a:latin typeface="Arial" panose="020B0604020202020204" pitchFamily="34" charset="0"/>
              <a:ea typeface="宋体" panose="02010600030101010101" pitchFamily="2" charset="-122"/>
            </a:endParaRPr>
          </a:p>
          <a:p>
            <a:pPr marL="457200" indent="-457200" algn="just" fontAlgn="base">
              <a:lnSpc>
                <a:spcPct val="200000"/>
              </a:lnSpc>
              <a:buClrTx/>
              <a:buSzTx/>
              <a:buFont typeface="+mj-lt"/>
              <a:buAutoNum type="arabicPeriod"/>
            </a:pPr>
            <a:r>
              <a:rPr lang="zh-CN" altLang="en-US" sz="1900">
                <a:latin typeface="Arial" panose="020B0604020202020204" pitchFamily="34" charset="0"/>
                <a:ea typeface="宋体" panose="02010600030101010101" pitchFamily="2" charset="-122"/>
              </a:rPr>
              <a:t>实验环境需要弱光照明，照明度控制在 100Lux 以下。</a:t>
            </a:r>
            <a:endParaRPr lang="zh-CN" altLang="en-US" sz="1900">
              <a:latin typeface="Arial" panose="020B0604020202020204" pitchFamily="34" charset="0"/>
              <a:ea typeface="宋体" panose="02010600030101010101" pitchFamily="2" charset="-122"/>
            </a:endParaRPr>
          </a:p>
          <a:p>
            <a:pPr marL="457200" indent="-457200" algn="just" fontAlgn="base">
              <a:lnSpc>
                <a:spcPct val="200000"/>
              </a:lnSpc>
              <a:buClrTx/>
              <a:buSzTx/>
              <a:buFont typeface="+mj-lt"/>
              <a:buAutoNum type="arabicPeriod"/>
            </a:pPr>
            <a:r>
              <a:rPr lang="zh-CN" altLang="en-US" sz="1900">
                <a:latin typeface="Arial" panose="020B0604020202020204" pitchFamily="34" charset="0"/>
                <a:ea typeface="宋体" panose="02010600030101010101" pitchFamily="2" charset="-122"/>
              </a:rPr>
              <a:t>有条件的话小鼠应该在正式实验前 1 周移入水迷宫实验房间进行饲养。如果没有这 样的条件，也应该尽量将小鼠至少连续三天每天移入水迷宫房间 2-4 小时，适应实验环境。</a:t>
            </a:r>
            <a:endParaRPr lang="zh-CN" altLang="en-US" sz="1900">
              <a:latin typeface="Arial" panose="020B0604020202020204" pitchFamily="34" charset="0"/>
              <a:ea typeface="宋体" panose="02010600030101010101" pitchFamily="2" charset="-122"/>
            </a:endParaRPr>
          </a:p>
          <a:p>
            <a:pPr marL="457200" indent="-457200" algn="just" fontAlgn="base">
              <a:lnSpc>
                <a:spcPct val="200000"/>
              </a:lnSpc>
              <a:buClrTx/>
              <a:buSzTx/>
              <a:buFont typeface="+mj-lt"/>
              <a:buAutoNum type="arabicPeriod"/>
            </a:pPr>
            <a:r>
              <a:rPr lang="zh-CN" altLang="en-US" sz="1900">
                <a:latin typeface="Arial" panose="020B0604020202020204" pitchFamily="34" charset="0"/>
                <a:ea typeface="宋体" panose="02010600030101010101" pitchFamily="2" charset="-122"/>
              </a:rPr>
              <a:t>实验前需要固定操作者对实验动物每天抚摸 1</a:t>
            </a:r>
            <a:r>
              <a:rPr lang="en-US" altLang="zh-CN" sz="1900">
                <a:latin typeface="Arial" panose="020B0604020202020204" pitchFamily="34" charset="0"/>
                <a:ea typeface="宋体" panose="02010600030101010101" pitchFamily="2" charset="-122"/>
              </a:rPr>
              <a:t>-</a:t>
            </a:r>
            <a:r>
              <a:rPr lang="zh-CN" altLang="en-US" sz="1900">
                <a:latin typeface="Arial" panose="020B0604020202020204" pitchFamily="34" charset="0"/>
                <a:ea typeface="宋体" panose="02010600030101010101" pitchFamily="2" charset="-122"/>
              </a:rPr>
              <a:t>2min，连续 5 天以上，以减少非特异性应激刺激对实验动物检测中的影响。</a:t>
            </a:r>
            <a:endParaRPr lang="zh-CN" altLang="en-US" sz="1900">
              <a:latin typeface="Arial" panose="020B0604020202020204" pitchFamily="34" charset="0"/>
              <a:ea typeface="宋体" panose="02010600030101010101" pitchFamily="2" charset="-122"/>
            </a:endParaRPr>
          </a:p>
          <a:p>
            <a:pPr marL="457200" indent="-457200" algn="just" fontAlgn="base">
              <a:lnSpc>
                <a:spcPct val="200000"/>
              </a:lnSpc>
              <a:buClrTx/>
              <a:buSzTx/>
              <a:buFont typeface="+mj-lt"/>
              <a:buAutoNum type="arabicPeriod"/>
            </a:pPr>
            <a:r>
              <a:rPr lang="zh-CN" altLang="en-US" sz="1900">
                <a:latin typeface="Arial" panose="020B0604020202020204" pitchFamily="34" charset="0"/>
                <a:ea typeface="宋体" panose="02010600030101010101" pitchFamily="2" charset="-122"/>
              </a:rPr>
              <a:t>实验动物的性别、周龄尽量保持一致，因为激素水平可能会影响动物行为。</a:t>
            </a:r>
            <a:endParaRPr lang="zh-CN" altLang="en-US" sz="1900">
              <a:latin typeface="Arial" panose="020B060402020202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635" y="367665"/>
            <a:ext cx="9144635" cy="708025"/>
            <a:chOff x="0" y="579"/>
            <a:chExt cx="14400" cy="1115"/>
          </a:xfrm>
        </p:grpSpPr>
        <p:sp>
          <p:nvSpPr>
            <p:cNvPr id="4" name="文本框 3"/>
            <p:cNvSpPr txBox="1"/>
            <p:nvPr>
              <p:custDataLst>
                <p:tags r:id="rId3"/>
              </p:custDataLst>
            </p:nvPr>
          </p:nvSpPr>
          <p:spPr>
            <a:xfrm>
              <a:off x="120" y="579"/>
              <a:ext cx="8196" cy="1016"/>
            </a:xfrm>
            <a:prstGeom prst="rect">
              <a:avLst/>
            </a:prstGeom>
            <a:noFill/>
          </p:spPr>
          <p:txBody>
            <a:bodyPr wrap="square" rtlCol="0" anchor="t">
              <a:spAutoFit/>
            </a:bodyPr>
            <a:p>
              <a:r>
                <a:rPr lang="zh-CN" altLang="en-US" sz="3600" b="1">
                  <a:solidFill>
                    <a:schemeClr val="tx1"/>
                  </a:solidFill>
                </a:rPr>
                <a:t>水迷宫实验</a:t>
              </a:r>
              <a:r>
                <a:rPr lang="en-US" altLang="zh-CN" sz="3600" b="1">
                  <a:solidFill>
                    <a:schemeClr val="tx1"/>
                  </a:solidFill>
                </a:rPr>
                <a:t> — </a:t>
              </a:r>
              <a:r>
                <a:rPr lang="zh-CN" altLang="en-US" sz="2800" b="1">
                  <a:solidFill>
                    <a:schemeClr val="tx1"/>
                  </a:solidFill>
                </a:rPr>
                <a:t>注意事项</a:t>
              </a:r>
              <a:endParaRPr lang="zh-CN" altLang="en-US" sz="2800" b="1">
                <a:solidFill>
                  <a:schemeClr val="tx1"/>
                </a:solidFill>
              </a:endParaRPr>
            </a:p>
          </p:txBody>
        </p:sp>
        <p:cxnSp>
          <p:nvCxnSpPr>
            <p:cNvPr id="8" name="直接连接符 7"/>
            <p:cNvCxnSpPr/>
            <p:nvPr>
              <p:custDataLst>
                <p:tags r:id="rId4"/>
              </p:custDataLst>
            </p:nvPr>
          </p:nvCxnSpPr>
          <p:spPr>
            <a:xfrm flipV="1">
              <a:off x="0" y="1680"/>
              <a:ext cx="624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custDataLst>
                <p:tags r:id="rId5"/>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2" name="文本框 1"/>
          <p:cNvSpPr txBox="1"/>
          <p:nvPr/>
        </p:nvSpPr>
        <p:spPr>
          <a:xfrm>
            <a:off x="75565" y="1217295"/>
            <a:ext cx="8861425" cy="5397500"/>
          </a:xfrm>
          <a:prstGeom prst="rect">
            <a:avLst/>
          </a:prstGeom>
          <a:noFill/>
        </p:spPr>
        <p:txBody>
          <a:bodyPr wrap="square" rtlCol="0">
            <a:spAutoFit/>
          </a:bodyPr>
          <a:p>
            <a:pPr marL="342900" indent="-342900" algn="just" fontAlgn="base">
              <a:lnSpc>
                <a:spcPct val="170000"/>
              </a:lnSpc>
              <a:buClrTx/>
              <a:buSzTx/>
              <a:buFont typeface="Wingdings" panose="05000000000000000000" charset="0"/>
              <a:buChar char="p"/>
            </a:pPr>
            <a:r>
              <a:rPr lang="zh-CN" altLang="en-US" sz="2400" b="1">
                <a:solidFill>
                  <a:srgbClr val="FF0000"/>
                </a:solidFill>
                <a:latin typeface="Arial" panose="020B0604020202020204" pitchFamily="34" charset="0"/>
                <a:ea typeface="宋体" panose="02010600030101010101" pitchFamily="2" charset="-122"/>
              </a:rPr>
              <a:t>注意事项</a:t>
            </a:r>
            <a:endParaRPr lang="zh-CN" altLang="en-US" sz="2400" b="1">
              <a:solidFill>
                <a:srgbClr val="FF0000"/>
              </a:solidFill>
              <a:latin typeface="Arial" panose="020B0604020202020204" pitchFamily="34" charset="0"/>
              <a:ea typeface="宋体" panose="02010600030101010101" pitchFamily="2" charset="-122"/>
            </a:endParaRPr>
          </a:p>
          <a:p>
            <a:pPr marL="457200" indent="-457200" algn="just" fontAlgn="base">
              <a:lnSpc>
                <a:spcPct val="200000"/>
              </a:lnSpc>
              <a:buClrTx/>
              <a:buSzTx/>
              <a:buFont typeface="+mj-lt"/>
              <a:buAutoNum type="arabicPeriod" startAt="6"/>
            </a:pPr>
            <a:r>
              <a:rPr lang="zh-CN" altLang="en-US" sz="1900">
                <a:latin typeface="Arial" panose="020B0604020202020204" pitchFamily="34" charset="0"/>
                <a:ea typeface="宋体" panose="02010600030101010101" pitchFamily="2" charset="-122"/>
                <a:sym typeface="+mn-ea"/>
              </a:rPr>
              <a:t>注意实验动物的昼夜节律，尽量选择同一时间段开展实验，一般为每天正常光周期 的开灯后1小时开始检测。</a:t>
            </a:r>
            <a:endParaRPr lang="zh-CN" altLang="en-US" sz="1900">
              <a:latin typeface="Arial" panose="020B0604020202020204" pitchFamily="34" charset="0"/>
              <a:ea typeface="宋体" panose="02010600030101010101" pitchFamily="2" charset="-122"/>
            </a:endParaRPr>
          </a:p>
          <a:p>
            <a:pPr marL="457200" indent="-457200" algn="just" fontAlgn="base">
              <a:lnSpc>
                <a:spcPct val="200000"/>
              </a:lnSpc>
              <a:buClrTx/>
              <a:buSzTx/>
              <a:buFont typeface="+mj-lt"/>
              <a:buAutoNum type="arabicPeriod" startAt="6"/>
            </a:pPr>
            <a:r>
              <a:rPr lang="zh-CN" altLang="en-US" sz="1900">
                <a:latin typeface="Arial" panose="020B0604020202020204" pitchFamily="34" charset="0"/>
                <a:ea typeface="宋体" panose="02010600030101010101" pitchFamily="2" charset="-122"/>
                <a:sym typeface="+mn-ea"/>
              </a:rPr>
              <a:t>水迷宫实验“三件套”：金鱼网、玻璃棒、吹风机。金鱼网用于快速捞起动物，玻璃棒用于引导动物找到平台，吹风机用于快速蒸发水分，防止动物感冒。</a:t>
            </a:r>
            <a:endParaRPr lang="zh-CN" altLang="en-US" sz="1900">
              <a:latin typeface="Arial" panose="020B0604020202020204" pitchFamily="34" charset="0"/>
              <a:ea typeface="宋体" panose="02010600030101010101" pitchFamily="2" charset="-122"/>
            </a:endParaRPr>
          </a:p>
          <a:p>
            <a:pPr marL="457200" indent="-457200" algn="just" fontAlgn="base">
              <a:lnSpc>
                <a:spcPct val="200000"/>
              </a:lnSpc>
              <a:buClrTx/>
              <a:buSzTx/>
              <a:buFont typeface="+mj-lt"/>
              <a:buAutoNum type="arabicPeriod" startAt="6"/>
            </a:pPr>
            <a:r>
              <a:rPr lang="zh-CN" altLang="en-US" sz="1900">
                <a:latin typeface="Arial" panose="020B0604020202020204" pitchFamily="34" charset="0"/>
                <a:ea typeface="宋体" panose="02010600030101010101" pitchFamily="2" charset="-122"/>
                <a:sym typeface="+mn-ea"/>
              </a:rPr>
              <a:t>注意水温控制在 22℃，保持相对恒温，低于 20℃要及时加热。</a:t>
            </a:r>
            <a:endParaRPr lang="zh-CN" altLang="en-US" sz="1900">
              <a:latin typeface="Arial" panose="020B0604020202020204" pitchFamily="34" charset="0"/>
              <a:ea typeface="宋体" panose="02010600030101010101" pitchFamily="2" charset="-122"/>
            </a:endParaRPr>
          </a:p>
          <a:p>
            <a:pPr marL="457200" indent="-457200" algn="just" fontAlgn="base">
              <a:lnSpc>
                <a:spcPct val="200000"/>
              </a:lnSpc>
              <a:buClrTx/>
              <a:buSzTx/>
              <a:buFont typeface="+mj-lt"/>
              <a:buAutoNum type="arabicPeriod" startAt="6"/>
            </a:pPr>
            <a:r>
              <a:rPr lang="zh-CN" altLang="en-US" sz="1900">
                <a:latin typeface="Arial" panose="020B0604020202020204" pitchFamily="34" charset="0"/>
                <a:ea typeface="宋体" panose="02010600030101010101" pitchFamily="2" charset="-122"/>
                <a:sym typeface="+mn-ea"/>
              </a:rPr>
              <a:t>为了适应动物的趋暗性，实验室挂窗帘严密避光且整个水池周围挂遮光布帘，保证 其内部无灯光直射。实验期间打开水池外的白炽灯，功率≤13 瓦，灯光直射墙面，使墙面 反光分散的分布于水池内。</a:t>
            </a:r>
            <a:endParaRPr lang="zh-CN" altLang="en-US" sz="1900">
              <a:latin typeface="Arial" panose="020B060402020202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图片 3" descr="图片1.jpg"/>
          <p:cNvPicPr>
            <a:picLocks noChangeAspect="1"/>
          </p:cNvPicPr>
          <p:nvPr/>
        </p:nvPicPr>
        <p:blipFill>
          <a:blip r:embed="rId1" cstate="print"/>
          <a:stretch>
            <a:fillRect/>
          </a:stretch>
        </p:blipFill>
        <p:spPr>
          <a:xfrm>
            <a:off x="0" y="-158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sp>
        <p:nvSpPr>
          <p:cNvPr id="2" name="文本框 1"/>
          <p:cNvSpPr txBox="1"/>
          <p:nvPr/>
        </p:nvSpPr>
        <p:spPr>
          <a:xfrm>
            <a:off x="1518920" y="2331085"/>
            <a:ext cx="6106160" cy="1322070"/>
          </a:xfrm>
          <a:prstGeom prst="rect">
            <a:avLst/>
          </a:prstGeom>
          <a:noFill/>
        </p:spPr>
        <p:txBody>
          <a:bodyPr wrap="square" rtlCol="0">
            <a:spAutoFit/>
            <a:scene3d>
              <a:camera prst="orthographicFront"/>
              <a:lightRig rig="threePt" dir="t"/>
            </a:scene3d>
          </a:bodyPr>
          <a:p>
            <a:r>
              <a:rPr lang="en-US" altLang="zh-CN" sz="8000" i="1">
                <a:solidFill>
                  <a:schemeClr val="tx1"/>
                </a:solidFill>
                <a:effectLst>
                  <a:outerShdw blurRad="38100" dist="19050" dir="2700000" algn="tl" rotWithShape="0">
                    <a:schemeClr val="dk1">
                      <a:alpha val="40000"/>
                    </a:schemeClr>
                  </a:outerShdw>
                </a:effectLst>
              </a:rPr>
              <a:t>Thank  You  !</a:t>
            </a:r>
            <a:endParaRPr lang="en-US" altLang="zh-CN" sz="8000" i="1">
              <a:solidFill>
                <a:schemeClr val="tx1"/>
              </a:solidFill>
              <a:effectLst>
                <a:outerShdw blurRad="38100" dist="19050" dir="2700000" algn="tl" rotWithShape="0">
                  <a:schemeClr val="dk1">
                    <a:alpha val="40000"/>
                  </a:schemeClr>
                </a:outerShdw>
              </a:effectLst>
            </a:endParaRPr>
          </a:p>
        </p:txBody>
      </p:sp>
    </p:spTree>
  </p:cSld>
  <p:clrMapOvr>
    <a:masterClrMapping/>
  </p:clrMapOvr>
  <p:timing>
    <p:tnLst>
      <p:par>
        <p:cTn id="1" dur="indefinite" restart="never" nodeType="tmRoot"/>
      </p:par>
    </p:tnLst>
  </p:timing>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176"/>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176"/>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176"/>
  <p:tag name="KSO_WM_TEMPLATE_MASTER_TYPE" val="0"/>
  <p:tag name="KSO_WM_TEMPLATE_COLOR_TYPE" val="1"/>
  <p:tag name="KSO_WM_UNIT_SHOW_EDIT_AREA_INDICATION" val="1"/>
</p:tagLst>
</file>

<file path=ppt/tags/tag63.xml><?xml version="1.0" encoding="utf-8"?>
<p:tagLst xmlns:p="http://schemas.openxmlformats.org/presentationml/2006/main">
  <p:tag name="KSO_WM_UNIT_PLACING_PICTURE_USER_VIEWPORT" val="{&quot;height&quot;:10800,&quot;width&quot;:14400}"/>
</p:tagLst>
</file>

<file path=ppt/tags/tag64.xml><?xml version="1.0" encoding="utf-8"?>
<p:tagLst xmlns:p="http://schemas.openxmlformats.org/presentationml/2006/main">
  <p:tag name="KSO_WM_UNIT_PLACING_PICTURE_USER_VIEWPORT" val="{&quot;height&quot;:1791,&quot;width&quot;:12437}"/>
</p:tagLst>
</file>

<file path=ppt/tags/tag65.xml><?xml version="1.0" encoding="utf-8"?>
<p:tagLst xmlns:p="http://schemas.openxmlformats.org/presentationml/2006/main">
  <p:tag name="KSO_WM_UNIT_PLACING_PICTURE_USER_VIEWPORT" val="{&quot;height&quot;:2858,&quot;width&quot;:4320}"/>
</p:tagLst>
</file>

<file path=ppt/tags/tag66.xml><?xml version="1.0" encoding="utf-8"?>
<p:tagLst xmlns:p="http://schemas.openxmlformats.org/presentationml/2006/main">
  <p:tag name="KSO_WM_BEAUTIFY_FLAG" val=""/>
</p:tagLst>
</file>

<file path=ppt/tags/tag67.xml><?xml version="1.0" encoding="utf-8"?>
<p:tagLst xmlns:p="http://schemas.openxmlformats.org/presentationml/2006/main">
  <p:tag name="KSO_WM_BEAUTIFY_FLAG" val=""/>
</p:tagLst>
</file>

<file path=ppt/tags/tag68.xml><?xml version="1.0" encoding="utf-8"?>
<p:tagLst xmlns:p="http://schemas.openxmlformats.org/presentationml/2006/main">
  <p:tag name="KSO_WM_BEAUTIFY_FLAG" val=""/>
</p:tagLst>
</file>

<file path=ppt/tags/tag69.xml><?xml version="1.0" encoding="utf-8"?>
<p:tagLst xmlns:p="http://schemas.openxmlformats.org/presentationml/2006/main">
  <p:tag name="KSO_WM_BEAUTIFY_FLAG" val=""/>
</p:tagLst>
</file>

<file path=ppt/tags/tag70.xml><?xml version="1.0" encoding="utf-8"?>
<p:tagLst xmlns:p="http://schemas.openxmlformats.org/presentationml/2006/main">
  <p:tag name="KSO_WM_BEAUTIFY_FLAG" val=""/>
</p:tagLst>
</file>

<file path=ppt/tags/tag71.xml><?xml version="1.0" encoding="utf-8"?>
<p:tagLst xmlns:p="http://schemas.openxmlformats.org/presentationml/2006/main">
  <p:tag name="KSO_WM_BEAUTIFY_FLAG" val=""/>
</p:tagLst>
</file>

<file path=ppt/tags/tag72.xml><?xml version="1.0" encoding="utf-8"?>
<p:tagLst xmlns:p="http://schemas.openxmlformats.org/presentationml/2006/main">
  <p:tag name="KSO_WM_BEAUTIFY_FLAG" val=""/>
</p:tagLst>
</file>

<file path=ppt/tags/tag73.xml><?xml version="1.0" encoding="utf-8"?>
<p:tagLst xmlns:p="http://schemas.openxmlformats.org/presentationml/2006/main">
  <p:tag name="KSO_WM_BEAUTIFY_FLAG" val=""/>
</p:tagLst>
</file>

<file path=ppt/tags/tag74.xml><?xml version="1.0" encoding="utf-8"?>
<p:tagLst xmlns:p="http://schemas.openxmlformats.org/presentationml/2006/main">
  <p:tag name="KSO_WM_BEAUTIFY_FLAG" val=""/>
</p:tagLst>
</file>

<file path=ppt/tags/tag75.xml><?xml version="1.0" encoding="utf-8"?>
<p:tagLst xmlns:p="http://schemas.openxmlformats.org/presentationml/2006/main">
  <p:tag name="KSO_WM_BEAUTIFY_FLAG" val=""/>
</p:tagLst>
</file>

<file path=ppt/tags/tag76.xml><?xml version="1.0" encoding="utf-8"?>
<p:tagLst xmlns:p="http://schemas.openxmlformats.org/presentationml/2006/main">
  <p:tag name="KSO_WM_BEAUTIFY_FLAG" val=""/>
</p:tagLst>
</file>

<file path=ppt/tags/tag77.xml><?xml version="1.0" encoding="utf-8"?>
<p:tagLst xmlns:p="http://schemas.openxmlformats.org/presentationml/2006/main">
  <p:tag name="KSO_WM_BEAUTIFY_FLAG" val=""/>
</p:tagLst>
</file>

<file path=ppt/tags/tag78.xml><?xml version="1.0" encoding="utf-8"?>
<p:tagLst xmlns:p="http://schemas.openxmlformats.org/presentationml/2006/main">
  <p:tag name="KSO_WM_BEAUTIFY_FLAG" val=""/>
</p:tagLst>
</file>

<file path=ppt/tags/tag79.xml><?xml version="1.0" encoding="utf-8"?>
<p:tagLst xmlns:p="http://schemas.openxmlformats.org/presentationml/2006/main">
  <p:tag name="KSO_WM_BEAUTIFY_FLAG" val=""/>
</p:tagLst>
</file>

<file path=ppt/tags/tag80.xml><?xml version="1.0" encoding="utf-8"?>
<p:tagLst xmlns:p="http://schemas.openxmlformats.org/presentationml/2006/main">
  <p:tag name="KSO_WM_BEAUTIFY_FLAG" val=""/>
</p:tagLst>
</file>

<file path=ppt/tags/tag81.xml><?xml version="1.0" encoding="utf-8"?>
<p:tagLst xmlns:p="http://schemas.openxmlformats.org/presentationml/2006/main">
  <p:tag name="KSO_WM_BEAUTIFY_FLAG" val=""/>
</p:tagLst>
</file>

<file path=ppt/tags/tag82.xml><?xml version="1.0" encoding="utf-8"?>
<p:tagLst xmlns:p="http://schemas.openxmlformats.org/presentationml/2006/main">
  <p:tag name="KSO_WM_BEAUTIFY_FLAG" val=""/>
</p:tagLst>
</file>

<file path=ppt/tags/tag83.xml><?xml version="1.0" encoding="utf-8"?>
<p:tagLst xmlns:p="http://schemas.openxmlformats.org/presentationml/2006/main">
  <p:tag name="KSO_WM_BEAUTIFY_FLAG" val=""/>
</p:tagLst>
</file>

<file path=ppt/tags/tag84.xml><?xml version="1.0" encoding="utf-8"?>
<p:tagLst xmlns:p="http://schemas.openxmlformats.org/presentationml/2006/main">
  <p:tag name="KSO_WM_BEAUTIFY_FLAG" val=""/>
</p:tagLst>
</file>

<file path=ppt/tags/tag85.xml><?xml version="1.0" encoding="utf-8"?>
<p:tagLst xmlns:p="http://schemas.openxmlformats.org/presentationml/2006/main">
  <p:tag name="KSO_WM_BEAUTIFY_FLAG" val=""/>
</p:tagLst>
</file>

<file path=ppt/tags/tag86.xml><?xml version="1.0" encoding="utf-8"?>
<p:tagLst xmlns:p="http://schemas.openxmlformats.org/presentationml/2006/main">
  <p:tag name="KSO_WM_BEAUTIFY_FLAG" val=""/>
</p:tagLst>
</file>

<file path=ppt/tags/tag87.xml><?xml version="1.0" encoding="utf-8"?>
<p:tagLst xmlns:p="http://schemas.openxmlformats.org/presentationml/2006/main">
  <p:tag name="KSO_WM_BEAUTIFY_FLAG" val=""/>
</p:tagLst>
</file>

<file path=ppt/tags/tag88.xml><?xml version="1.0" encoding="utf-8"?>
<p:tagLst xmlns:p="http://schemas.openxmlformats.org/presentationml/2006/main">
  <p:tag name="KSO_WM_BEAUTIFY_FLAG" val=""/>
</p:tagLst>
</file>

<file path=ppt/tags/tag89.xml><?xml version="1.0" encoding="utf-8"?>
<p:tagLst xmlns:p="http://schemas.openxmlformats.org/presentationml/2006/main">
  <p:tag name="KSO_WM_BEAUTIFY_FLAG" val=""/>
</p:tagLst>
</file>

<file path=ppt/tags/tag90.xml><?xml version="1.0" encoding="utf-8"?>
<p:tagLst xmlns:p="http://schemas.openxmlformats.org/presentationml/2006/main">
  <p:tag name="KSO_WM_BEAUTIFY_FLAG" val=""/>
</p:tagLst>
</file>

<file path=ppt/tags/tag91.xml><?xml version="1.0" encoding="utf-8"?>
<p:tagLst xmlns:p="http://schemas.openxmlformats.org/presentationml/2006/main">
  <p:tag name="KSO_WM_BEAUTIFY_FLAG" val=""/>
</p:tagLst>
</file>

<file path=ppt/tags/tag92.xml><?xml version="1.0" encoding="utf-8"?>
<p:tagLst xmlns:p="http://schemas.openxmlformats.org/presentationml/2006/main">
  <p:tag name="KSO_WM_BEAUTIFY_FLAG" val=""/>
</p:tagLst>
</file>

<file path=ppt/tags/tag93.xml><?xml version="1.0" encoding="utf-8"?>
<p:tagLst xmlns:p="http://schemas.openxmlformats.org/presentationml/2006/main">
  <p:tag name="KSO_WM_BEAUTIFY_FLAG" val=""/>
</p:tagLst>
</file>

<file path=ppt/tags/tag94.xml><?xml version="1.0" encoding="utf-8"?>
<p:tagLst xmlns:p="http://schemas.openxmlformats.org/presentationml/2006/main">
  <p:tag name="KSO_WM_BEAUTIFY_FLAG" val=""/>
</p:tagLst>
</file>

<file path=ppt/tags/tag95.xml><?xml version="1.0" encoding="utf-8"?>
<p:tagLst xmlns:p="http://schemas.openxmlformats.org/presentationml/2006/main">
  <p:tag name="KSO_WM_BEAUTIFY_FLAG" val=""/>
</p:tagLst>
</file>

<file path=ppt/tags/tag96.xml><?xml version="1.0" encoding="utf-8"?>
<p:tagLst xmlns:p="http://schemas.openxmlformats.org/presentationml/2006/main">
  <p:tag name="KSO_WM_BEAUTIFY_FLAG" val=""/>
</p:tagLst>
</file>

<file path=ppt/tags/tag97.xml><?xml version="1.0" encoding="utf-8"?>
<p:tagLst xmlns:p="http://schemas.openxmlformats.org/presentationml/2006/main">
  <p:tag name="KSO_WM_BEAUTIFY_FLAG" val=""/>
</p:tagLst>
</file>

<file path=ppt/tags/tag98.xml><?xml version="1.0" encoding="utf-8"?>
<p:tagLst xmlns:p="http://schemas.openxmlformats.org/presentationml/2006/main">
  <p:tag name="KSO_WM_BEAUTIFY_FLAG" val=""/>
</p:tagLst>
</file>

<file path=ppt/tags/tag99.xml><?xml version="1.0" encoding="utf-8"?>
<p:tagLst xmlns:p="http://schemas.openxmlformats.org/presentationml/2006/main">
  <p:tag name="KSO_WM_BEAUTIFY_FLAG" val=""/>
</p:tagLst>
</file>

<file path=ppt/tags/tag100.xml><?xml version="1.0" encoding="utf-8"?>
<p:tagLst xmlns:p="http://schemas.openxmlformats.org/presentationml/2006/main">
  <p:tag name="KSO_WM_BEAUTIFY_FLAG" val=""/>
  <p:tag name="KSO_WM_UNIT_PLACING_PICTURE_USER_VIEWPORT" val="{&quot;height&quot;:10800,&quot;width&quot;:14400}"/>
</p:tagLst>
</file>

<file path=ppt/tags/tag101.xml><?xml version="1.0" encoding="utf-8"?>
<p:tagLst xmlns:p="http://schemas.openxmlformats.org/presentationml/2006/main">
  <p:tag name="KSO_WM_BEAUTIFY_FLAG" val=""/>
</p:tagLst>
</file>

<file path=ppt/tags/tag102.xml><?xml version="1.0" encoding="utf-8"?>
<p:tagLst xmlns:p="http://schemas.openxmlformats.org/presentationml/2006/main">
  <p:tag name="KSO_WM_BEAUTIFY_FLAG" val=""/>
</p:tagLst>
</file>

<file path=ppt/tags/tag103.xml><?xml version="1.0" encoding="utf-8"?>
<p:tagLst xmlns:p="http://schemas.openxmlformats.org/presentationml/2006/main">
  <p:tag name="KSO_WM_BEAUTIFY_FLAG" val=""/>
</p:tagLst>
</file>

<file path=ppt/tags/tag104.xml><?xml version="1.0" encoding="utf-8"?>
<p:tagLst xmlns:p="http://schemas.openxmlformats.org/presentationml/2006/main">
  <p:tag name="KSO_WM_BEAUTIFY_FLAG" val=""/>
</p:tagLst>
</file>

<file path=ppt/tags/tag105.xml><?xml version="1.0" encoding="utf-8"?>
<p:tagLst xmlns:p="http://schemas.openxmlformats.org/presentationml/2006/main">
  <p:tag name="KSO_WM_BEAUTIFY_FLAG" val=""/>
</p:tagLst>
</file>

<file path=ppt/tags/tag106.xml><?xml version="1.0" encoding="utf-8"?>
<p:tagLst xmlns:p="http://schemas.openxmlformats.org/presentationml/2006/main">
  <p:tag name="KSO_WM_BEAUTIFY_FLAG" val=""/>
</p:tagLst>
</file>

<file path=ppt/tags/tag107.xml><?xml version="1.0" encoding="utf-8"?>
<p:tagLst xmlns:p="http://schemas.openxmlformats.org/presentationml/2006/main">
  <p:tag name="KSO_WM_BEAUTIFY_FLAG" val=""/>
</p:tagLst>
</file>

<file path=ppt/tags/tag108.xml><?xml version="1.0" encoding="utf-8"?>
<p:tagLst xmlns:p="http://schemas.openxmlformats.org/presentationml/2006/main">
  <p:tag name="KSO_WM_BEAUTIFY_FLAG" val=""/>
</p:tagLst>
</file>

<file path=ppt/tags/tag109.xml><?xml version="1.0" encoding="utf-8"?>
<p:tagLst xmlns:p="http://schemas.openxmlformats.org/presentationml/2006/main">
  <p:tag name="KSO_WM_UNIT_TABLE_BEAUTIFY" val="smartTable{b1c5f090-f091-41a9-96b2-ba323a92d41f}"/>
  <p:tag name="TABLE_ENDDRAG_ORIGIN_RECT" val="513*302"/>
  <p:tag name="TABLE_ENDDRAG_RECT" val="108*166*513*302"/>
</p:tagLst>
</file>

<file path=ppt/tags/tag110.xml><?xml version="1.0" encoding="utf-8"?>
<p:tagLst xmlns:p="http://schemas.openxmlformats.org/presentationml/2006/main">
  <p:tag name="KSO_WM_BEAUTIFY_FLAG" val=""/>
</p:tagLst>
</file>

<file path=ppt/tags/tag111.xml><?xml version="1.0" encoding="utf-8"?>
<p:tagLst xmlns:p="http://schemas.openxmlformats.org/presentationml/2006/main">
  <p:tag name="KSO_WM_BEAUTIFY_FLAG" val=""/>
</p:tagLst>
</file>

<file path=ppt/tags/tag112.xml><?xml version="1.0" encoding="utf-8"?>
<p:tagLst xmlns:p="http://schemas.openxmlformats.org/presentationml/2006/main">
  <p:tag name="KSO_WM_BEAUTIFY_FLAG" val=""/>
</p:tagLst>
</file>

<file path=ppt/tags/tag113.xml><?xml version="1.0" encoding="utf-8"?>
<p:tagLst xmlns:p="http://schemas.openxmlformats.org/presentationml/2006/main">
  <p:tag name="KSO_WM_BEAUTIFY_FLAG" val=""/>
</p:tagLst>
</file>

<file path=ppt/tags/tag114.xml><?xml version="1.0" encoding="utf-8"?>
<p:tagLst xmlns:p="http://schemas.openxmlformats.org/presentationml/2006/main">
  <p:tag name="KSO_WM_BEAUTIFY_FLAG" val=""/>
</p:tagLst>
</file>

<file path=ppt/tags/tag115.xml><?xml version="1.0" encoding="utf-8"?>
<p:tagLst xmlns:p="http://schemas.openxmlformats.org/presentationml/2006/main">
  <p:tag name="KSO_WM_BEAUTIFY_FLAG" val=""/>
</p:tagLst>
</file>

<file path=ppt/tags/tag116.xml><?xml version="1.0" encoding="utf-8"?>
<p:tagLst xmlns:p="http://schemas.openxmlformats.org/presentationml/2006/main">
  <p:tag name="KSO_WM_BEAUTIFY_FLAG" val=""/>
</p:tagLst>
</file>

<file path=ppt/tags/tag117.xml><?xml version="1.0" encoding="utf-8"?>
<p:tagLst xmlns:p="http://schemas.openxmlformats.org/presentationml/2006/main">
  <p:tag name="KSO_WM_BEAUTIFY_FLAG" val=""/>
</p:tagLst>
</file>

<file path=ppt/tags/tag118.xml><?xml version="1.0" encoding="utf-8"?>
<p:tagLst xmlns:p="http://schemas.openxmlformats.org/presentationml/2006/main">
  <p:tag name="KSO_WM_BEAUTIFY_FLAG" val=""/>
</p:tagLst>
</file>

<file path=ppt/tags/tag119.xml><?xml version="1.0" encoding="utf-8"?>
<p:tagLst xmlns:p="http://schemas.openxmlformats.org/presentationml/2006/main">
  <p:tag name="KSO_WM_BEAUTIFY_FLAG" val=""/>
</p:tagLst>
</file>

<file path=ppt/tags/tag120.xml><?xml version="1.0" encoding="utf-8"?>
<p:tagLst xmlns:p="http://schemas.openxmlformats.org/presentationml/2006/main">
  <p:tag name="KSO_WM_BEAUTIFY_FLAG" val=""/>
</p:tagLst>
</file>

<file path=ppt/tags/tag121.xml><?xml version="1.0" encoding="utf-8"?>
<p:tagLst xmlns:p="http://schemas.openxmlformats.org/presentationml/2006/main">
  <p:tag name="KSO_WM_BEAUTIFY_FLAG" val=""/>
</p:tagLst>
</file>

<file path=ppt/tags/tag122.xml><?xml version="1.0" encoding="utf-8"?>
<p:tagLst xmlns:p="http://schemas.openxmlformats.org/presentationml/2006/main">
  <p:tag name="KSO_WM_BEAUTIFY_FLAG" val=""/>
</p:tagLst>
</file>

<file path=ppt/tags/tag123.xml><?xml version="1.0" encoding="utf-8"?>
<p:tagLst xmlns:p="http://schemas.openxmlformats.org/presentationml/2006/main">
  <p:tag name="KSO_WM_BEAUTIFY_FLAG" val=""/>
</p:tagLst>
</file>

<file path=ppt/tags/tag124.xml><?xml version="1.0" encoding="utf-8"?>
<p:tagLst xmlns:p="http://schemas.openxmlformats.org/presentationml/2006/main">
  <p:tag name="KSO_WM_BEAUTIFY_FLAG" val=""/>
</p:tagLst>
</file>

<file path=ppt/tags/tag125.xml><?xml version="1.0" encoding="utf-8"?>
<p:tagLst xmlns:p="http://schemas.openxmlformats.org/presentationml/2006/main">
  <p:tag name="KSO_WM_BEAUTIFY_FLAG" val=""/>
</p:tagLst>
</file>

<file path=ppt/tags/tag126.xml><?xml version="1.0" encoding="utf-8"?>
<p:tagLst xmlns:p="http://schemas.openxmlformats.org/presentationml/2006/main">
  <p:tag name="KSO_WM_BEAUTIFY_FLAG" val=""/>
</p:tagLst>
</file>

<file path=ppt/tags/tag127.xml><?xml version="1.0" encoding="utf-8"?>
<p:tagLst xmlns:p="http://schemas.openxmlformats.org/presentationml/2006/main">
  <p:tag name="KSO_WM_BEAUTIFY_FLAG" val=""/>
</p:tagLst>
</file>

<file path=ppt/tags/tag128.xml><?xml version="1.0" encoding="utf-8"?>
<p:tagLst xmlns:p="http://schemas.openxmlformats.org/presentationml/2006/main">
  <p:tag name="KSO_WM_BEAUTIFY_FLAG" val=""/>
</p:tagLst>
</file>

<file path=ppt/tags/tag129.xml><?xml version="1.0" encoding="utf-8"?>
<p:tagLst xmlns:p="http://schemas.openxmlformats.org/presentationml/2006/main">
  <p:tag name="KSO_WM_BEAUTIFY_FLAG" val=""/>
</p:tagLst>
</file>

<file path=ppt/tags/tag130.xml><?xml version="1.0" encoding="utf-8"?>
<p:tagLst xmlns:p="http://schemas.openxmlformats.org/presentationml/2006/main">
  <p:tag name="KSO_WM_BEAUTIFY_FLAG" val=""/>
  <p:tag name="KSO_WM_UNIT_PLACING_PICTURE_USER_VIEWPORT" val="{&quot;height&quot;:5026,&quot;width&quot;:9859}"/>
</p:tagLst>
</file>

<file path=ppt/tags/tag131.xml><?xml version="1.0" encoding="utf-8"?>
<p:tagLst xmlns:p="http://schemas.openxmlformats.org/presentationml/2006/main">
  <p:tag name="KSO_WM_BEAUTIFY_FLAG" val=""/>
</p:tagLst>
</file>

<file path=ppt/tags/tag132.xml><?xml version="1.0" encoding="utf-8"?>
<p:tagLst xmlns:p="http://schemas.openxmlformats.org/presentationml/2006/main">
  <p:tag name="KSO_WM_BEAUTIFY_FLAG" val=""/>
</p:tagLst>
</file>

<file path=ppt/tags/tag133.xml><?xml version="1.0" encoding="utf-8"?>
<p:tagLst xmlns:p="http://schemas.openxmlformats.org/presentationml/2006/main">
  <p:tag name="KSO_WM_BEAUTIFY_FLAG" val=""/>
</p:tagLst>
</file>

<file path=ppt/tags/tag134.xml><?xml version="1.0" encoding="utf-8"?>
<p:tagLst xmlns:p="http://schemas.openxmlformats.org/presentationml/2006/main">
  <p:tag name="KSO_WM_BEAUTIFY_FLAG" val=""/>
</p:tagLst>
</file>

<file path=ppt/tags/tag135.xml><?xml version="1.0" encoding="utf-8"?>
<p:tagLst xmlns:p="http://schemas.openxmlformats.org/presentationml/2006/main">
  <p:tag name="KSO_WM_BEAUTIFY_FLAG" val=""/>
</p:tagLst>
</file>

<file path=ppt/tags/tag136.xml><?xml version="1.0" encoding="utf-8"?>
<p:tagLst xmlns:p="http://schemas.openxmlformats.org/presentationml/2006/main">
  <p:tag name="KSO_WM_BEAUTIFY_FLAG" val=""/>
</p:tagLst>
</file>

<file path=ppt/tags/tag137.xml><?xml version="1.0" encoding="utf-8"?>
<p:tagLst xmlns:p="http://schemas.openxmlformats.org/presentationml/2006/main">
  <p:tag name="KSO_WM_BEAUTIFY_FLAG" val=""/>
</p:tagLst>
</file>

<file path=ppt/tags/tag138.xml><?xml version="1.0" encoding="utf-8"?>
<p:tagLst xmlns:p="http://schemas.openxmlformats.org/presentationml/2006/main">
  <p:tag name="KSO_WM_BEAUTIFY_FLAG" val=""/>
</p:tagLst>
</file>

<file path=ppt/tags/tag139.xml><?xml version="1.0" encoding="utf-8"?>
<p:tagLst xmlns:p="http://schemas.openxmlformats.org/presentationml/2006/main">
  <p:tag name="KSO_WM_BEAUTIFY_FLAG" val=""/>
  <p:tag name="KSO_WM_UNIT_PLACING_PICTURE_USER_VIEWPORT" val="{&quot;height&quot;:5026,&quot;width&quot;:9859}"/>
</p:tagLst>
</file>

<file path=ppt/tags/tag140.xml><?xml version="1.0" encoding="utf-8"?>
<p:tagLst xmlns:p="http://schemas.openxmlformats.org/presentationml/2006/main">
  <p:tag name="KSO_WM_BEAUTIFY_FLAG" val=""/>
</p:tagLst>
</file>

<file path=ppt/tags/tag141.xml><?xml version="1.0" encoding="utf-8"?>
<p:tagLst xmlns:p="http://schemas.openxmlformats.org/presentationml/2006/main">
  <p:tag name="KSO_WM_BEAUTIFY_FLAG" val=""/>
</p:tagLst>
</file>

<file path=ppt/tags/tag142.xml><?xml version="1.0" encoding="utf-8"?>
<p:tagLst xmlns:p="http://schemas.openxmlformats.org/presentationml/2006/main">
  <p:tag name="KSO_WM_BEAUTIFY_FLAG" val=""/>
</p:tagLst>
</file>

<file path=ppt/tags/tag143.xml><?xml version="1.0" encoding="utf-8"?>
<p:tagLst xmlns:p="http://schemas.openxmlformats.org/presentationml/2006/main">
  <p:tag name="KSO_WM_BEAUTIFY_FLAG" val=""/>
</p:tagLst>
</file>

<file path=ppt/tags/tag144.xml><?xml version="1.0" encoding="utf-8"?>
<p:tagLst xmlns:p="http://schemas.openxmlformats.org/presentationml/2006/main">
  <p:tag name="KSO_WM_BEAUTIFY_FLAG" val=""/>
  <p:tag name="KSO_WM_UNIT_PLACING_PICTURE_USER_VIEWPORT" val="{&quot;height&quot;:5026,&quot;width&quot;:9859}"/>
</p:tagLst>
</file>

<file path=ppt/tags/tag145.xml><?xml version="1.0" encoding="utf-8"?>
<p:tagLst xmlns:p="http://schemas.openxmlformats.org/presentationml/2006/main">
  <p:tag name="KSO_WM_BEAUTIFY_FLAG" val=""/>
</p:tagLst>
</file>

<file path=ppt/tags/tag146.xml><?xml version="1.0" encoding="utf-8"?>
<p:tagLst xmlns:p="http://schemas.openxmlformats.org/presentationml/2006/main">
  <p:tag name="KSO_WM_BEAUTIFY_FLAG" val=""/>
</p:tagLst>
</file>

<file path=ppt/tags/tag147.xml><?xml version="1.0" encoding="utf-8"?>
<p:tagLst xmlns:p="http://schemas.openxmlformats.org/presentationml/2006/main">
  <p:tag name="KSO_WM_BEAUTIFY_FLAG" val=""/>
</p:tagLst>
</file>

<file path=ppt/tags/tag148.xml><?xml version="1.0" encoding="utf-8"?>
<p:tagLst xmlns:p="http://schemas.openxmlformats.org/presentationml/2006/main">
  <p:tag name="KSO_WM_BEAUTIFY_FLAG" val=""/>
</p:tagLst>
</file>

<file path=ppt/tags/tag149.xml><?xml version="1.0" encoding="utf-8"?>
<p:tagLst xmlns:p="http://schemas.openxmlformats.org/presentationml/2006/main">
  <p:tag name="KSO_WM_BEAUTIFY_FLAG" val=""/>
</p:tagLst>
</file>

<file path=ppt/tags/tag150.xml><?xml version="1.0" encoding="utf-8"?>
<p:tagLst xmlns:p="http://schemas.openxmlformats.org/presentationml/2006/main">
  <p:tag name="KSO_WM_BEAUTIFY_FLAG" val=""/>
</p:tagLst>
</file>

<file path=ppt/tags/tag151.xml><?xml version="1.0" encoding="utf-8"?>
<p:tagLst xmlns:p="http://schemas.openxmlformats.org/presentationml/2006/main">
  <p:tag name="KSO_WM_BEAUTIFY_FLAG" val=""/>
</p:tagLst>
</file>

<file path=ppt/tags/tag152.xml><?xml version="1.0" encoding="utf-8"?>
<p:tagLst xmlns:p="http://schemas.openxmlformats.org/presentationml/2006/main">
  <p:tag name="KSO_WM_BEAUTIFY_FLAG" val=""/>
</p:tagLst>
</file>

<file path=ppt/tags/tag153.xml><?xml version="1.0" encoding="utf-8"?>
<p:tagLst xmlns:p="http://schemas.openxmlformats.org/presentationml/2006/main">
  <p:tag name="KSO_WM_BEAUTIFY_FLAG" val=""/>
</p:tagLst>
</file>

<file path=ppt/tags/tag154.xml><?xml version="1.0" encoding="utf-8"?>
<p:tagLst xmlns:p="http://schemas.openxmlformats.org/presentationml/2006/main">
  <p:tag name="KSO_WM_BEAUTIFY_FLAG" val=""/>
</p:tagLst>
</file>

<file path=ppt/tags/tag155.xml><?xml version="1.0" encoding="utf-8"?>
<p:tagLst xmlns:p="http://schemas.openxmlformats.org/presentationml/2006/main">
  <p:tag name="KSO_WM_BEAUTIFY_FLAG" val=""/>
</p:tagLst>
</file>

<file path=ppt/tags/tag156.xml><?xml version="1.0" encoding="utf-8"?>
<p:tagLst xmlns:p="http://schemas.openxmlformats.org/presentationml/2006/main">
  <p:tag name="KSO_WM_BEAUTIFY_FLAG" val=""/>
</p:tagLst>
</file>

<file path=ppt/tags/tag157.xml><?xml version="1.0" encoding="utf-8"?>
<p:tagLst xmlns:p="http://schemas.openxmlformats.org/presentationml/2006/main">
  <p:tag name="KSO_WM_BEAUTIFY_FLAG" val=""/>
</p:tagLst>
</file>

<file path=ppt/tags/tag158.xml><?xml version="1.0" encoding="utf-8"?>
<p:tagLst xmlns:p="http://schemas.openxmlformats.org/presentationml/2006/main">
  <p:tag name="KSO_WM_BEAUTIFY_FLAG" val=""/>
</p:tagLst>
</file>

<file path=ppt/tags/tag159.xml><?xml version="1.0" encoding="utf-8"?>
<p:tagLst xmlns:p="http://schemas.openxmlformats.org/presentationml/2006/main">
  <p:tag name="KSO_WM_BEAUTIFY_FLAG" val=""/>
</p:tagLst>
</file>

<file path=ppt/tags/tag160.xml><?xml version="1.0" encoding="utf-8"?>
<p:tagLst xmlns:p="http://schemas.openxmlformats.org/presentationml/2006/main">
  <p:tag name="KSO_WM_BEAUTIFY_FLAG" val=""/>
</p:tagLst>
</file>

<file path=ppt/tags/tag161.xml><?xml version="1.0" encoding="utf-8"?>
<p:tagLst xmlns:p="http://schemas.openxmlformats.org/presentationml/2006/main">
  <p:tag name="KSO_WM_BEAUTIFY_FLAG" val=""/>
</p:tagLst>
</file>

<file path=ppt/tags/tag162.xml><?xml version="1.0" encoding="utf-8"?>
<p:tagLst xmlns:p="http://schemas.openxmlformats.org/presentationml/2006/main">
  <p:tag name="KSO_WM_BEAUTIFY_FLAG" val=""/>
</p:tagLst>
</file>

<file path=ppt/tags/tag163.xml><?xml version="1.0" encoding="utf-8"?>
<p:tagLst xmlns:p="http://schemas.openxmlformats.org/presentationml/2006/main">
  <p:tag name="KSO_WM_BEAUTIFY_FLAG" val=""/>
</p:tagLst>
</file>

<file path=ppt/tags/tag164.xml><?xml version="1.0" encoding="utf-8"?>
<p:tagLst xmlns:p="http://schemas.openxmlformats.org/presentationml/2006/main">
  <p:tag name="KSO_WM_BEAUTIFY_FLAG" val=""/>
</p:tagLst>
</file>

<file path=ppt/tags/tag165.xml><?xml version="1.0" encoding="utf-8"?>
<p:tagLst xmlns:p="http://schemas.openxmlformats.org/presentationml/2006/main">
  <p:tag name="KSO_WM_BEAUTIFY_FLAG" val=""/>
</p:tagLst>
</file>

<file path=ppt/tags/tag166.xml><?xml version="1.0" encoding="utf-8"?>
<p:tagLst xmlns:p="http://schemas.openxmlformats.org/presentationml/2006/main">
  <p:tag name="KSO_WM_BEAUTIFY_FLAG" val=""/>
</p:tagLst>
</file>

<file path=ppt/tags/tag167.xml><?xml version="1.0" encoding="utf-8"?>
<p:tagLst xmlns:p="http://schemas.openxmlformats.org/presentationml/2006/main">
  <p:tag name="KSO_WM_BEAUTIFY_FLAG" val=""/>
</p:tagLst>
</file>

<file path=ppt/tags/tag168.xml><?xml version="1.0" encoding="utf-8"?>
<p:tagLst xmlns:p="http://schemas.openxmlformats.org/presentationml/2006/main">
  <p:tag name="KSO_WM_BEAUTIFY_FLAG" val=""/>
</p:tagLst>
</file>

<file path=ppt/tags/tag169.xml><?xml version="1.0" encoding="utf-8"?>
<p:tagLst xmlns:p="http://schemas.openxmlformats.org/presentationml/2006/main">
  <p:tag name="COMMONDATA" val="eyJoZGlkIjoiNzYyM2Q4MDM1ZWM1NjRhYTI2M2QwNzBiNDhkZTY1YjAifQ=="/>
  <p:tag name="KSO_WPP_MARK_KEY" val="ce8023f2-ea58-43f7-9f38-f1cfbf9dbdaa"/>
</p:tagLst>
</file>

<file path=ppt/theme/theme1.xml><?xml version="1.0" encoding="utf-8"?>
<a:theme xmlns:a="http://schemas.openxmlformats.org/drawingml/2006/main" name="Office 主题​​">
  <a:themeElements>
    <a:clrScheme name="新版空白演示配色">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gs>
            <a:gs pos="100000">
              <a:schemeClr val="phClr">
                <a:lumMod val="85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3496</Words>
  <Application>WPS 演示</Application>
  <PresentationFormat>宽屏</PresentationFormat>
  <Paragraphs>229</Paragraphs>
  <Slides>21</Slides>
  <Notes>4</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21</vt:i4>
      </vt:variant>
    </vt:vector>
  </HeadingPairs>
  <TitlesOfParts>
    <vt:vector size="30" baseType="lpstr">
      <vt:lpstr>Arial</vt:lpstr>
      <vt:lpstr>宋体</vt:lpstr>
      <vt:lpstr>Wingdings</vt:lpstr>
      <vt:lpstr>Wingdings</vt:lpstr>
      <vt:lpstr>Times New Roman</vt:lpstr>
      <vt:lpstr>微软雅黑</vt:lpstr>
      <vt:lpstr>Arial Unicode MS</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admin</cp:lastModifiedBy>
  <cp:revision>192</cp:revision>
  <dcterms:created xsi:type="dcterms:W3CDTF">2019-06-19T02:08:00Z</dcterms:created>
  <dcterms:modified xsi:type="dcterms:W3CDTF">2023-05-12T22:11:13Z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2052-11.1.0.12763</vt:lpwstr>
  </property>
  <property fmtid="{D5CDD505-2E9C-101B-9397-08002B2CF9AE}" pid="3" name="ICV">
    <vt:lpwstr>E04A0C235E4744DEA12E690238A51078</vt:lpwstr>
  </property>
</Properties>
</file>