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79" r:id="rId3"/>
    <p:sldId id="294" r:id="rId5"/>
    <p:sldId id="327" r:id="rId6"/>
    <p:sldId id="385" r:id="rId7"/>
    <p:sldId id="384" r:id="rId8"/>
    <p:sldId id="378" r:id="rId9"/>
    <p:sldId id="404" r:id="rId10"/>
    <p:sldId id="379" r:id="rId11"/>
    <p:sldId id="403" r:id="rId12"/>
    <p:sldId id="420" r:id="rId13"/>
    <p:sldId id="381" r:id="rId14"/>
    <p:sldId id="421" r:id="rId15"/>
    <p:sldId id="422" r:id="rId16"/>
    <p:sldId id="375" r:id="rId17"/>
    <p:sldId id="376" r:id="rId18"/>
    <p:sldId id="402" r:id="rId19"/>
    <p:sldId id="331" r:id="rId20"/>
    <p:sldId id="332" r:id="rId21"/>
  </p:sldIdLst>
  <p:sldSz cx="9144000" cy="6858000" type="screen4x3"/>
  <p:notesSz cx="6858000" cy="9144000"/>
  <p:custDataLst>
    <p:tags r:id="rId26"/>
  </p:custDataLst>
  <p:defaultTextStyle>
    <a:defPPr>
      <a:defRPr lang="en-US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400" userDrawn="1">
          <p15:clr>
            <a:srgbClr val="A4A3A4"/>
          </p15:clr>
        </p15:guide>
        <p15:guide id="2" pos="576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CCECFF"/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7198" autoAdjust="0"/>
  </p:normalViewPr>
  <p:slideViewPr>
    <p:cSldViewPr showGuides="1">
      <p:cViewPr varScale="1">
        <p:scale>
          <a:sx n="64" d="100"/>
          <a:sy n="64" d="100"/>
        </p:scale>
        <p:origin x="-2076" y="-96"/>
      </p:cViewPr>
      <p:guideLst>
        <p:guide orient="horz" pos="4400"/>
        <p:guide pos="57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6" Type="http://schemas.openxmlformats.org/officeDocument/2006/relationships/tags" Target="tags/tag40.xml"/><Relationship Id="rId25" Type="http://schemas.openxmlformats.org/officeDocument/2006/relationships/commentAuthors" Target="commentAuthors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 smtClean="0">
                <a:ea typeface="+mn-ea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 smtClean="0">
                <a:ea typeface="+mn-ea"/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3342C4F-6F7C-4793-AEB9-AF1067D58B7E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 smtClean="0">
                <a:ea typeface="+mn-ea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/>
          <a:p>
            <a:pPr lvl="0" algn="r">
              <a:buNone/>
            </a:pPr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  <p:sp>
        <p:nvSpPr>
          <p:cNvPr id="2" name="文本占位符 1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纹状体的形态学异常是 ASD 报道的最一致的异常之一。为了分析 VPA 对纹状体树突状结构的影响，对10周龄小鼠脑组织进行了高尔基染色。值得注意的是，与 DMS 中的 SAL 小鼠相比，VPA 小鼠的树突棘密度显着降低(p = 0.036) ，</a:t>
            </a:r>
            <a:r>
              <a:t>图B 显示了 DMS 和 DLS 中高尔基染色神经元的代表性图像。树突棘根据脊柱头部的长度和宽度分类为丝状伪足，细，短粗，蘑菇和分支型。</a:t>
            </a:r>
            <a:r>
              <a:rPr lang="zh-CN"/>
              <a:t>分为成熟型和未成熟型，</a:t>
            </a:r>
            <a:r>
              <a:t>丝状伪足和薄型分为未成熟</a:t>
            </a:r>
            <a:r>
              <a:rPr lang="zh-CN"/>
              <a:t>型</a:t>
            </a:r>
            <a:r>
              <a:t>，粗短型、蘑菇型和分枝型分为成熟</a:t>
            </a:r>
            <a:r>
              <a:rPr lang="zh-CN"/>
              <a:t>型</a:t>
            </a:r>
            <a:r>
              <a:t>。成熟棘的数量在 DMS 中显著减少。相比之下，VPA 小鼠 DMS 中未成熟刺的数量与 SAL 小鼠没有差异</a:t>
            </a:r>
            <a:r>
              <a:rPr lang="zh-CN"/>
              <a:t>，</a:t>
            </a:r>
            <a:r>
              <a:rPr lang="zh-CN" altLang="en-US"/>
              <a:t>结果表明其DMS神经元活动下降。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WB实验发现VPA小鼠纹状体中表达D1和D2受体的MSN神经元数量分别减少和增加，提示这可能是VPA小鼠DMS中树突棘密度降低的基础。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  <p:sp>
        <p:nvSpPr>
          <p:cNvPr id="2" name="文本占位符 1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随后，课题组对两组小鼠纹状体进行RNA测序，结果显示VPA小鼠纹状体中共有348个基因上调，而258个基因下调。</a:t>
            </a:r>
            <a:r>
              <a:rPr lang="en-US" altLang="zh-CN"/>
              <a:t>B</a:t>
            </a:r>
            <a:r>
              <a:rPr lang="zh-CN" altLang="en-US"/>
              <a:t>图是</a:t>
            </a:r>
            <a:r>
              <a:rPr lang="en-US" altLang="zh-CN"/>
              <a:t>10</a:t>
            </a:r>
            <a:r>
              <a:rPr lang="zh-CN" altLang="en-US"/>
              <a:t>个最明显的，差异最大的基因，随后，课题组选取了10个差异最大的基因进一步研究。GO分析显示上调的基因与神经元兴奋性和ASD症状有关，而下调的基因主要与骨发育相关。而对上调基因的PCR和WB结果表明VPA小鼠纹状体中Nurr1在转录和翻译水平上都异常活跃。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上调基因与生物过程中的钾离子转运 离子转运 转运 神经发生有关</a:t>
            </a:r>
            <a:endParaRPr lang="zh-CN" altLang="en-US"/>
          </a:p>
          <a:p>
            <a:r>
              <a:rPr lang="zh-CN" altLang="en-US"/>
              <a:t>与分子功能中的 电压门控通道 离子通道 钾离子通道 钙调素结合 有关</a:t>
            </a:r>
            <a:endParaRPr lang="zh-CN" altLang="en-US"/>
          </a:p>
          <a:p>
            <a:r>
              <a:rPr lang="zh-CN" altLang="en-US"/>
              <a:t>这些对神经元的兴奋性起着重要作用</a:t>
            </a:r>
            <a:endParaRPr lang="zh-CN" altLang="en-US"/>
          </a:p>
          <a:p>
            <a:r>
              <a:rPr lang="zh-CN" altLang="en-US"/>
              <a:t>对细胞成分分析表明，上调基因主要表达于神经元特异性部位，如突触 细胞连接 突触后细胞膜 细胞膜 </a:t>
            </a:r>
            <a:endParaRPr lang="zh-CN" altLang="en-US"/>
          </a:p>
          <a:p>
            <a:r>
              <a:rPr lang="zh-CN" altLang="en-US"/>
              <a:t>MGI 还测试了用于小鼠表型术语富集的上调基因</a:t>
            </a:r>
            <a:endParaRPr lang="zh-CN" altLang="en-US"/>
          </a:p>
          <a:p>
            <a:r>
              <a:rPr lang="zh-CN" altLang="en-US"/>
              <a:t>平滑肌收缩能力受损</a:t>
            </a:r>
            <a:endParaRPr lang="zh-CN" altLang="en-US"/>
          </a:p>
          <a:p>
            <a:r>
              <a:rPr lang="zh-CN" altLang="en-US"/>
              <a:t>异常焦虑相关反应</a:t>
            </a:r>
            <a:endParaRPr lang="zh-CN" altLang="en-US"/>
          </a:p>
          <a:p>
            <a:r>
              <a:rPr lang="zh-CN" altLang="en-US"/>
              <a:t>过度抓挠</a:t>
            </a:r>
            <a:endParaRPr lang="zh-CN" altLang="en-US"/>
          </a:p>
          <a:p>
            <a:r>
              <a:rPr lang="zh-CN" altLang="en-US"/>
              <a:t>没有母亲般的安抚</a:t>
            </a:r>
            <a:endParaRPr lang="zh-CN" altLang="en-US"/>
          </a:p>
          <a:p>
            <a:r>
              <a:rPr lang="zh-CN" altLang="en-US"/>
              <a:t>其中典型的是丰富了“异常焦虑相关反应”和“过度抓挠”这两种ASD相关表型。 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对下调基因的分析表明，生物过程中的 srp依赖的共翻译靶向膜蛋白. 细胞质翻译 共翻译靶向膜蛋白  内质网靶蛋白</a:t>
            </a:r>
            <a:endParaRPr lang="zh-CN" altLang="en-US"/>
          </a:p>
          <a:p>
            <a:r>
              <a:rPr lang="zh-CN" altLang="en-US"/>
              <a:t>分子功能中的核糖体蛋白  核糖核蛋白 钙离子结合  RNA结合</a:t>
            </a:r>
            <a:endParaRPr lang="zh-CN" altLang="en-US"/>
          </a:p>
          <a:p>
            <a:r>
              <a:rPr lang="zh-CN" altLang="en-US"/>
              <a:t>细胞成分中的核糖体  细胞质核糖体亚单位  分泌性  细胞膜有关</a:t>
            </a:r>
            <a:endParaRPr lang="zh-CN" altLang="en-US"/>
          </a:p>
          <a:p>
            <a:r>
              <a:rPr lang="zh-CN" altLang="en-US"/>
              <a:t>下调基因与骨发育相关的小鼠表型 血气水平异常 外生骨疣  坐骨形态异常  耻骨形态异常相关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由于上调的基因集与神经元功能和ASD症状的相关性比下调的基因集更强，所以我们特别关注上调的基因集</a:t>
            </a:r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为了验证这些基因，用QPCR方法对10周龄小鼠纹状体mRNA的前10个上调基因进行分析。 发现QPCR提高了NURR1和CBLN1mRNA的表达水平(P=0.014)。 HSPA1A mRNA在RNA-SEQ</a:t>
            </a:r>
            <a:r>
              <a:rPr lang="en-US" altLang="zh-CN"/>
              <a:t>(</a:t>
            </a:r>
            <a:r>
              <a:rPr lang="zh-CN" altLang="en-US"/>
              <a:t>转录组测序</a:t>
            </a:r>
            <a:r>
              <a:rPr lang="en-US" altLang="zh-CN"/>
              <a:t>)</a:t>
            </a:r>
            <a:r>
              <a:rPr lang="zh-CN" altLang="en-US"/>
              <a:t>中增加，但在QPCR（图2G)后仅有增加的趋势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为了证明蛋白表达的变化，我们用RNA-SEQ和QPCR对两个增加的基因进行了Western blot分析。 我们发现10周龄VPA小鼠纹状体中只有NURR1蛋白水平显著升高</a:t>
            </a:r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  <p:sp>
        <p:nvSpPr>
          <p:cNvPr id="2" name="文本占位符 1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  <p:sp>
        <p:nvSpPr>
          <p:cNvPr id="2" name="文本占位符 1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既然</a:t>
            </a:r>
            <a:r>
              <a:rPr lang="en-US" altLang="zh-CN"/>
              <a:t>VPA</a:t>
            </a:r>
            <a:r>
              <a:rPr lang="zh-CN" altLang="en-US"/>
              <a:t>组的蛋白水平是显著增高的。那么如果下调Nurr1对VPA小鼠是否有治疗作用呢？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课题组应用</a:t>
            </a:r>
            <a:r>
              <a:rPr lang="zh-CN" altLang="en-US">
                <a:sym typeface="+mn-ea"/>
              </a:rPr>
              <a:t>脑立体定位技术</a:t>
            </a:r>
            <a:r>
              <a:rPr lang="zh-CN" altLang="en-US"/>
              <a:t>在VPA小鼠出生后第三周注射sh-RNA慢病毒至背侧纹状体将Nurr1敲除，行为学测试结果显示：在三箱社交第二阶段，VPA小鼠在熟悉鼠和陌生鼠附近停留时间没有差异，表现出社交新颖性缺陷，而敲掉Nurr1后则恢复了其社交新颖性。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纹状体慢病毒NURR1基因敲除可挽救10周龄VPA暴露前小鼠的自闭症样社交缺陷和分子/突触改变</a:t>
            </a:r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为了进一步说明Nurr1与ASD样行为的显著相关性，课题组最后研究了Nurr1在其他ASD模型鼠中的表达水平，并发现Nurr1在,PatDp+/-小鼠中表达量也显著增加。这进一步证明了Nurr1在ASD发病过程中的重要性。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0" hangingPunct="0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0" hangingPunct="0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0" hangingPunct="0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0" hangingPunct="0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0" hangingPunct="0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0" hangingPunct="0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0" hangingPunct="0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0" hangingPunct="0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0" hangingPunct="0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0" hangingPunct="0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0" hangingPunct="0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0" hangingPunct="0">
              <a:defRPr sz="1200" smtClean="0">
                <a:solidFill>
                  <a:schemeClr val="tx1">
                    <a:tint val="75000"/>
                  </a:schemeClr>
                </a:solidFill>
                <a:ea typeface="+mn-ea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0" hangingPunct="0">
              <a:defRPr sz="1200" smtClean="0">
                <a:solidFill>
                  <a:schemeClr val="tx1">
                    <a:tint val="75000"/>
                  </a:schemeClr>
                </a:solidFill>
                <a:ea typeface="+mn-ea"/>
              </a:defRPr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 lvl="0" eaLnBrk="0" hangingPunct="0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.png"/><Relationship Id="rId3" Type="http://schemas.openxmlformats.org/officeDocument/2006/relationships/tags" Target="../tags/tag2.xml"/><Relationship Id="rId2" Type="http://schemas.openxmlformats.org/officeDocument/2006/relationships/image" Target="../media/image1.jpeg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1.xml"/><Relationship Id="rId3" Type="http://schemas.openxmlformats.org/officeDocument/2006/relationships/tags" Target="../tags/tag4.xml"/><Relationship Id="rId2" Type="http://schemas.openxmlformats.org/officeDocument/2006/relationships/image" Target="../media/image1.jpeg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.jpeg"/><Relationship Id="rId3" Type="http://schemas.openxmlformats.org/officeDocument/2006/relationships/tags" Target="../tags/tag6.xml"/><Relationship Id="rId2" Type="http://schemas.openxmlformats.org/officeDocument/2006/relationships/image" Target="../media/image1.jpeg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5.xml"/><Relationship Id="rId7" Type="http://schemas.openxmlformats.org/officeDocument/2006/relationships/slideLayout" Target="../slideLayouts/slideLayout1.xml"/><Relationship Id="rId6" Type="http://schemas.openxmlformats.org/officeDocument/2006/relationships/tags" Target="../tags/tag11.xml"/><Relationship Id="rId5" Type="http://schemas.openxmlformats.org/officeDocument/2006/relationships/tags" Target="../tags/tag10.xml"/><Relationship Id="rId4" Type="http://schemas.openxmlformats.org/officeDocument/2006/relationships/tags" Target="../tags/tag9.xml"/><Relationship Id="rId3" Type="http://schemas.openxmlformats.org/officeDocument/2006/relationships/tags" Target="../tags/tag8.xml"/><Relationship Id="rId2" Type="http://schemas.openxmlformats.org/officeDocument/2006/relationships/image" Target="../media/image1.jpeg"/><Relationship Id="rId1" Type="http://schemas.openxmlformats.org/officeDocument/2006/relationships/tags" Target="../tags/tag7.xml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6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14.xml"/><Relationship Id="rId4" Type="http://schemas.openxmlformats.org/officeDocument/2006/relationships/image" Target="../media/image4.png"/><Relationship Id="rId3" Type="http://schemas.openxmlformats.org/officeDocument/2006/relationships/tags" Target="../tags/tag13.xml"/><Relationship Id="rId2" Type="http://schemas.openxmlformats.org/officeDocument/2006/relationships/image" Target="../media/image1.jpeg"/><Relationship Id="rId1" Type="http://schemas.openxmlformats.org/officeDocument/2006/relationships/tags" Target="../tags/tag12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7.xml"/><Relationship Id="rId8" Type="http://schemas.openxmlformats.org/officeDocument/2006/relationships/slideLayout" Target="../slideLayouts/slideLayout1.xml"/><Relationship Id="rId7" Type="http://schemas.openxmlformats.org/officeDocument/2006/relationships/tags" Target="../tags/tag19.xml"/><Relationship Id="rId6" Type="http://schemas.openxmlformats.org/officeDocument/2006/relationships/tags" Target="../tags/tag18.xml"/><Relationship Id="rId5" Type="http://schemas.openxmlformats.org/officeDocument/2006/relationships/image" Target="../media/image5.png"/><Relationship Id="rId4" Type="http://schemas.openxmlformats.org/officeDocument/2006/relationships/tags" Target="../tags/tag17.xml"/><Relationship Id="rId3" Type="http://schemas.openxmlformats.org/officeDocument/2006/relationships/tags" Target="../tags/tag16.xml"/><Relationship Id="rId2" Type="http://schemas.openxmlformats.org/officeDocument/2006/relationships/image" Target="../media/image1.jpeg"/><Relationship Id="rId1" Type="http://schemas.openxmlformats.org/officeDocument/2006/relationships/tags" Target="../tags/tag15.xml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6.png"/><Relationship Id="rId3" Type="http://schemas.openxmlformats.org/officeDocument/2006/relationships/tags" Target="../tags/tag21.xml"/><Relationship Id="rId2" Type="http://schemas.openxmlformats.org/officeDocument/2006/relationships/image" Target="../media/image1.jpeg"/><Relationship Id="rId1" Type="http://schemas.openxmlformats.org/officeDocument/2006/relationships/tags" Target="../tags/tag20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9.xml"/><Relationship Id="rId7" Type="http://schemas.openxmlformats.org/officeDocument/2006/relationships/slideLayout" Target="../slideLayouts/slideLayout1.xml"/><Relationship Id="rId6" Type="http://schemas.openxmlformats.org/officeDocument/2006/relationships/tags" Target="../tags/tag25.xml"/><Relationship Id="rId5" Type="http://schemas.openxmlformats.org/officeDocument/2006/relationships/tags" Target="../tags/tag24.xml"/><Relationship Id="rId4" Type="http://schemas.openxmlformats.org/officeDocument/2006/relationships/image" Target="../media/image7.png"/><Relationship Id="rId3" Type="http://schemas.openxmlformats.org/officeDocument/2006/relationships/tags" Target="../tags/tag23.xml"/><Relationship Id="rId2" Type="http://schemas.openxmlformats.org/officeDocument/2006/relationships/image" Target="../media/image1.jpeg"/><Relationship Id="rId1" Type="http://schemas.openxmlformats.org/officeDocument/2006/relationships/tags" Target="../tags/tag22.xml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0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29.xml"/><Relationship Id="rId4" Type="http://schemas.openxmlformats.org/officeDocument/2006/relationships/tags" Target="../tags/tag28.xml"/><Relationship Id="rId3" Type="http://schemas.openxmlformats.org/officeDocument/2006/relationships/tags" Target="../tags/tag27.xml"/><Relationship Id="rId2" Type="http://schemas.openxmlformats.org/officeDocument/2006/relationships/image" Target="../media/image1.jpeg"/><Relationship Id="rId1" Type="http://schemas.openxmlformats.org/officeDocument/2006/relationships/tags" Target="../tags/tag26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1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tags" Target="../tags/tag32.xml"/><Relationship Id="rId4" Type="http://schemas.openxmlformats.org/officeDocument/2006/relationships/image" Target="../media/image8.png"/><Relationship Id="rId3" Type="http://schemas.openxmlformats.org/officeDocument/2006/relationships/tags" Target="../tags/tag31.xml"/><Relationship Id="rId2" Type="http://schemas.openxmlformats.org/officeDocument/2006/relationships/image" Target="../media/image1.jpeg"/><Relationship Id="rId1" Type="http://schemas.openxmlformats.org/officeDocument/2006/relationships/tags" Target="../tags/tag30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2.xml"/><Relationship Id="rId7" Type="http://schemas.openxmlformats.org/officeDocument/2006/relationships/slideLayout" Target="../slideLayouts/slideLayout1.xml"/><Relationship Id="rId6" Type="http://schemas.openxmlformats.org/officeDocument/2006/relationships/tags" Target="../tags/tag36.xml"/><Relationship Id="rId5" Type="http://schemas.openxmlformats.org/officeDocument/2006/relationships/tags" Target="../tags/tag35.xml"/><Relationship Id="rId4" Type="http://schemas.openxmlformats.org/officeDocument/2006/relationships/image" Target="../media/image10.png"/><Relationship Id="rId3" Type="http://schemas.openxmlformats.org/officeDocument/2006/relationships/tags" Target="../tags/tag34.xml"/><Relationship Id="rId2" Type="http://schemas.openxmlformats.org/officeDocument/2006/relationships/image" Target="../media/image1.jpeg"/><Relationship Id="rId1" Type="http://schemas.openxmlformats.org/officeDocument/2006/relationships/tags" Target="../tags/tag33.xml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图片 3" descr="图片1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-317" y="-127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文本框 4"/>
          <p:cNvSpPr txBox="1"/>
          <p:nvPr/>
        </p:nvSpPr>
        <p:spPr>
          <a:xfrm>
            <a:off x="1295400" y="1295400"/>
            <a:ext cx="6737985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3600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Nurr1调控产前暴露于丙戊酸的雄性小鼠的社交行为</a:t>
            </a:r>
            <a:endParaRPr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257800" y="4343400"/>
            <a:ext cx="2743200" cy="156845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400" b="1" dirty="0" smtClean="0"/>
              <a:t>汇报人：杨贺旻</a:t>
            </a:r>
            <a:endParaRPr lang="en-US" altLang="zh-CN" sz="2400" b="1" dirty="0" smtClean="0"/>
          </a:p>
          <a:p>
            <a:pPr>
              <a:lnSpc>
                <a:spcPct val="200000"/>
              </a:lnSpc>
            </a:pPr>
            <a:r>
              <a:rPr lang="en-US" altLang="zh-CN" sz="2400" dirty="0" smtClean="0"/>
              <a:t>2023.01.14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3" descr="图片1.jp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>
            <a:off x="0" y="-317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文本框 2"/>
          <p:cNvSpPr txBox="1"/>
          <p:nvPr/>
        </p:nvSpPr>
        <p:spPr>
          <a:xfrm>
            <a:off x="685800" y="685800"/>
            <a:ext cx="790448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2022年8月</a:t>
            </a:r>
            <a:r>
              <a:rPr lang="en-US" altLang="zh-CN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zh-CN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日</a:t>
            </a:r>
            <a:r>
              <a:rPr lang="en-US" altLang="zh-CN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     IF=7.989       Translational Psychiatry</a:t>
            </a:r>
            <a:endParaRPr lang="en-US" altLang="zh-CN" sz="2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28600" y="5486400"/>
            <a:ext cx="84194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Nurr1调控产前暴露于丙戊酸的雄性小鼠的社交行为</a:t>
            </a:r>
            <a:endParaRPr lang="zh-CN" altLang="en-US" sz="2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85800" y="1604010"/>
            <a:ext cx="866965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首尔国立大学医学院药理学和生物医学系Hye-Sun Kim课题组合作</a:t>
            </a:r>
            <a:endParaRPr lang="zh-CN" altLang="en-US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8200" y="2286000"/>
            <a:ext cx="7229475" cy="2743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3" descr="图片1.jp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>
            <a:off x="0" y="-317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105" name="文本框 14"/>
          <p:cNvSpPr txBox="1"/>
          <p:nvPr/>
        </p:nvSpPr>
        <p:spPr>
          <a:xfrm>
            <a:off x="5189538" y="5334000"/>
            <a:ext cx="3954462" cy="45082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b="1" dirty="0">
                <a:latin typeface="Arial" panose="020B0604020202020204" pitchFamily="34" charset="0"/>
              </a:rPr>
              <a:t>     </a:t>
            </a:r>
            <a:endParaRPr lang="zh-CN" altLang="en-US" sz="2000" b="1" dirty="0">
              <a:latin typeface="Arial" panose="020B0604020202020204" pitchFamily="34" charset="0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304800" y="260985"/>
            <a:ext cx="3041650" cy="609600"/>
            <a:chOff x="480" y="771"/>
            <a:chExt cx="4790" cy="960"/>
          </a:xfrm>
        </p:grpSpPr>
        <p:sp>
          <p:nvSpPr>
            <p:cNvPr id="2" name="流程图: 可选过程 1"/>
            <p:cNvSpPr/>
            <p:nvPr/>
          </p:nvSpPr>
          <p:spPr>
            <a:xfrm>
              <a:off x="480" y="771"/>
              <a:ext cx="3977" cy="960"/>
            </a:xfrm>
            <a:prstGeom prst="flowChartAlternateProcess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840" y="840"/>
              <a:ext cx="4430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28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Introduction </a:t>
              </a:r>
              <a:endPara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81000" y="1295400"/>
            <a:ext cx="8383270" cy="5207000"/>
            <a:chOff x="599" y="3120"/>
            <a:chExt cx="13202" cy="8200"/>
          </a:xfrm>
        </p:grpSpPr>
        <p:sp>
          <p:nvSpPr>
            <p:cNvPr id="3" name="文本框 2"/>
            <p:cNvSpPr txBox="1"/>
            <p:nvPr/>
          </p:nvSpPr>
          <p:spPr>
            <a:xfrm>
              <a:off x="960" y="3240"/>
              <a:ext cx="12537" cy="612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pPr algn="just">
                <a:lnSpc>
                  <a:spcPct val="200000"/>
                </a:lnSpc>
              </a:pPr>
              <a:r>
                <a:rPr lang="en-US" altLang="zh-CN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</a:t>
              </a:r>
              <a:r>
                <a:rPr lang="zh-CN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自闭症谱系障碍(ASD)是一种神经发育障碍，主要表现为社交障碍、交流障碍、兴趣受限和重复行为。临床研究表明，怀孕期间使用VPA增加了儿童智力残疾和ASD行为症状的风险。 根据临床证据，产前暴露于VPA的小鼠在社会交往、运动活动和重复行为方面表现出行为缺陷。</a:t>
              </a:r>
              <a:endParaRPr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just">
                <a:lnSpc>
                  <a:spcPct val="200000"/>
                </a:lnSpc>
              </a:pPr>
              <a:r>
                <a:rPr lang="en-US" altLang="zh-CN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</a:t>
              </a:r>
              <a:r>
                <a:rPr lang="zh-CN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研究表明，皮质-纹状体功能缺陷与ASD的发病机制有关。而磁共振成像（MRI）也发现ASD患者大脑纹状体表面损伤与行为缺陷的相关性。</a:t>
              </a:r>
              <a:endParaRPr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圆角矩形 14"/>
            <p:cNvSpPr/>
            <p:nvPr>
              <p:custDataLst>
                <p:tags r:id="rId3"/>
              </p:custDataLst>
            </p:nvPr>
          </p:nvSpPr>
          <p:spPr>
            <a:xfrm>
              <a:off x="599" y="3120"/>
              <a:ext cx="13202" cy="8200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3" descr="图片1.jp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>
            <a:off x="0" y="-317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105" name="文本框 14"/>
          <p:cNvSpPr txBox="1"/>
          <p:nvPr/>
        </p:nvSpPr>
        <p:spPr>
          <a:xfrm>
            <a:off x="5189538" y="5334000"/>
            <a:ext cx="3954462" cy="45082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b="1" dirty="0">
                <a:latin typeface="Arial" panose="020B0604020202020204" pitchFamily="34" charset="0"/>
              </a:rPr>
              <a:t>     </a:t>
            </a:r>
            <a:endParaRPr lang="zh-CN" altLang="en-US" sz="2000" b="1" dirty="0">
              <a:latin typeface="Arial" panose="020B0604020202020204" pitchFamily="34" charset="0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304800" y="260985"/>
            <a:ext cx="3041650" cy="609600"/>
            <a:chOff x="480" y="771"/>
            <a:chExt cx="4790" cy="960"/>
          </a:xfrm>
        </p:grpSpPr>
        <p:sp>
          <p:nvSpPr>
            <p:cNvPr id="2" name="流程图: 可选过程 1"/>
            <p:cNvSpPr/>
            <p:nvPr/>
          </p:nvSpPr>
          <p:spPr>
            <a:xfrm>
              <a:off x="480" y="771"/>
              <a:ext cx="3977" cy="960"/>
            </a:xfrm>
            <a:prstGeom prst="flowChartAlternateProcess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840" y="840"/>
              <a:ext cx="4430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28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Introduction </a:t>
              </a:r>
              <a:endPara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750945" y="717550"/>
            <a:ext cx="5361940" cy="5984240"/>
            <a:chOff x="2230" y="2040"/>
            <a:chExt cx="11571" cy="9663"/>
          </a:xfrm>
        </p:grpSpPr>
        <p:sp>
          <p:nvSpPr>
            <p:cNvPr id="15" name="圆角矩形 14"/>
            <p:cNvSpPr/>
            <p:nvPr>
              <p:custDataLst>
                <p:tags r:id="rId3"/>
              </p:custDataLst>
            </p:nvPr>
          </p:nvSpPr>
          <p:spPr>
            <a:xfrm>
              <a:off x="2230" y="2040"/>
              <a:ext cx="11571" cy="9663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2397" y="2395"/>
              <a:ext cx="11134" cy="875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pPr algn="just">
                <a:lnSpc>
                  <a:spcPct val="150000"/>
                </a:lnSpc>
              </a:pPr>
              <a:r>
                <a:rPr lang="en-US" altLang="zh-CN" b="1"/>
                <a:t>        </a:t>
              </a:r>
              <a:r>
                <a:rPr lang="zh-CN" altLang="en-US" sz="1800" b="1"/>
                <a:t>纹状体</a:t>
              </a:r>
              <a:r>
                <a:rPr lang="zh-CN" altLang="en-US" sz="1800"/>
                <a:t>是基底神经节的主要输入结构，它整合了包括皮层和丘脑在内的多个脑区的兴奋性输入，以控制不同的功能。  磁共振成像(MRI)研究表明，在对社会行为（包括社会奖励）的反应中，纹状体激活，并且与双侧内侧尾状脑的互惠社会互动和交流技能呈正相关。 </a:t>
              </a:r>
              <a:endParaRPr lang="zh-CN" altLang="en-US" sz="1800"/>
            </a:p>
            <a:p>
              <a:pPr algn="just">
                <a:lnSpc>
                  <a:spcPct val="150000"/>
                </a:lnSpc>
              </a:pPr>
              <a:r>
                <a:rPr lang="zh-CN" altLang="en-US" sz="1800"/>
                <a:t> </a:t>
              </a:r>
              <a:r>
                <a:rPr lang="en-US" altLang="zh-CN" sz="1800"/>
                <a:t>       </a:t>
              </a:r>
              <a:r>
                <a:rPr lang="zh-CN" altLang="en-US" sz="1800" b="1"/>
                <a:t>纹状体</a:t>
              </a:r>
              <a:r>
                <a:rPr lang="zh-CN" altLang="en-US" sz="1800"/>
                <a:t>由背内侧纹状体(DMS)、背外侧纹状体(DLS)和腹侧纹状体(VS)组成。 重要的是，DMS接收来自联想皮层、丘脑、海马和杏仁核的传入投射。 在不同脑区，如皮质纹状体和丘脑纹状体回路中观察到的突触连接对各种ASD小鼠模型的社交功能缺陷至关重要。 因此，DMS可能在社交中起重要作用。</a:t>
              </a:r>
              <a:endParaRPr lang="zh-CN" altLang="en-US" sz="1800"/>
            </a:p>
          </p:txBody>
        </p:sp>
      </p:grpSp>
      <p:pic>
        <p:nvPicPr>
          <p:cNvPr id="7" name="图片 6" descr="17_202001100903211Dswz"/>
          <p:cNvPicPr>
            <a:picLocks noChangeAspect="1"/>
          </p:cNvPicPr>
          <p:nvPr/>
        </p:nvPicPr>
        <p:blipFill>
          <a:blip r:embed="rId4"/>
          <a:srcRect l="3624" t="-2403" r="3173"/>
          <a:stretch>
            <a:fillRect/>
          </a:stretch>
        </p:blipFill>
        <p:spPr>
          <a:xfrm>
            <a:off x="152400" y="2133600"/>
            <a:ext cx="3543935" cy="32473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3" descr="图片1.jp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>
            <a:off x="0" y="-317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文本框 2"/>
          <p:cNvSpPr txBox="1"/>
          <p:nvPr/>
        </p:nvSpPr>
        <p:spPr>
          <a:xfrm>
            <a:off x="533400" y="4267200"/>
            <a:ext cx="8301355" cy="1337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-457200" algn="just">
              <a:lnSpc>
                <a:spcPct val="150000"/>
              </a:lnSpc>
            </a:pPr>
            <a:r>
              <a:rPr lang="zh-CN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造模：在</a:t>
            </a:r>
            <a:r>
              <a:rPr lang="en-US" altLang="zh-CN" b="1">
                <a:latin typeface="Times New Roman" panose="02020603050405020304" pitchFamily="18" charset="0"/>
                <a:cs typeface="Times New Roman" panose="02020603050405020304" pitchFamily="18" charset="0"/>
              </a:rPr>
              <a:t>12.5</a:t>
            </a:r>
            <a:r>
              <a:rPr lang="zh-CN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天给予</a:t>
            </a:r>
            <a:r>
              <a:rPr lang="en-US" altLang="zh-CN" b="1">
                <a:latin typeface="Times New Roman" panose="02020603050405020304" pitchFamily="18" charset="0"/>
                <a:cs typeface="Times New Roman" panose="02020603050405020304" pitchFamily="18" charset="0"/>
              </a:rPr>
              <a:t>妊娠BALB/c小鼠皮下注射单剂量VPA（600 mg/kg生理盐   水 ）</a:t>
            </a:r>
            <a:r>
              <a:rPr lang="zh-CN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只有雄性幼崽被包括在本研究中。动物在24±1°C的温度下，光/暗循环12/12h，自由获得食物和水。</a:t>
            </a:r>
            <a:endParaRPr lang="en-US" altLang="zh-CN" b="1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grpSp>
        <p:nvGrpSpPr>
          <p:cNvPr id="10" name="组合 9"/>
          <p:cNvGrpSpPr/>
          <p:nvPr>
            <p:custDataLst>
              <p:tags r:id="rId3"/>
            </p:custDataLst>
          </p:nvPr>
        </p:nvGrpSpPr>
        <p:grpSpPr>
          <a:xfrm>
            <a:off x="2155825" y="1380490"/>
            <a:ext cx="4002405" cy="2463165"/>
            <a:chOff x="3395" y="1986"/>
            <a:chExt cx="6405" cy="4067"/>
          </a:xfrm>
        </p:grpSpPr>
        <p:sp>
          <p:nvSpPr>
            <p:cNvPr id="6" name="云形 5"/>
            <p:cNvSpPr/>
            <p:nvPr>
              <p:custDataLst>
                <p:tags r:id="rId4"/>
              </p:custDataLst>
            </p:nvPr>
          </p:nvSpPr>
          <p:spPr>
            <a:xfrm>
              <a:off x="3395" y="1986"/>
              <a:ext cx="6405" cy="4067"/>
            </a:xfrm>
            <a:prstGeom prst="cloud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4200" y="3120"/>
              <a:ext cx="4796" cy="24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1800" b="1">
                  <a:latin typeface="Times New Roman" panose="02020603050405020304" pitchFamily="18" charset="0"/>
                  <a:cs typeface="Times New Roman" panose="02020603050405020304" pitchFamily="18" charset="0"/>
                  <a:sym typeface="+mn-ea"/>
                </a:rPr>
                <a:t>BALB/c小鼠</a:t>
              </a:r>
              <a:r>
                <a:rPr lang="zh-CN" altLang="en-US" sz="1800">
                  <a:latin typeface="Times New Roman" panose="02020603050405020304" pitchFamily="18" charset="0"/>
                  <a:cs typeface="Times New Roman" panose="02020603050405020304" pitchFamily="18" charset="0"/>
                </a:rPr>
                <a:t>是一种广泛使用的实验小鼠。这个品系具有白化、免疫缺陷的特征，是一个近交品系。</a:t>
              </a:r>
              <a:endParaRPr lang="zh-CN" altLang="en-US" sz="18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zh-CN" altLang="en-US" sz="18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304800" y="228600"/>
            <a:ext cx="4208780" cy="609600"/>
            <a:chOff x="480" y="771"/>
            <a:chExt cx="6628" cy="960"/>
          </a:xfrm>
        </p:grpSpPr>
        <p:sp>
          <p:nvSpPr>
            <p:cNvPr id="8" name="流程图: 可选过程 7"/>
            <p:cNvSpPr/>
            <p:nvPr>
              <p:custDataLst>
                <p:tags r:id="rId5"/>
              </p:custDataLst>
            </p:nvPr>
          </p:nvSpPr>
          <p:spPr>
            <a:xfrm>
              <a:off x="480" y="771"/>
              <a:ext cx="6589" cy="960"/>
            </a:xfrm>
            <a:prstGeom prst="flowChartAlternateProcess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" name="文本框 8"/>
            <p:cNvSpPr txBox="1"/>
            <p:nvPr>
              <p:custDataLst>
                <p:tags r:id="rId6"/>
              </p:custDataLst>
            </p:nvPr>
          </p:nvSpPr>
          <p:spPr>
            <a:xfrm>
              <a:off x="840" y="840"/>
              <a:ext cx="6268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28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Materials and Methods</a:t>
              </a:r>
              <a:endPara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3" descr="图片1.jp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>
            <a:off x="0" y="-317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105" name="文本框 14"/>
          <p:cNvSpPr txBox="1"/>
          <p:nvPr/>
        </p:nvSpPr>
        <p:spPr>
          <a:xfrm>
            <a:off x="5189538" y="5334000"/>
            <a:ext cx="3954462" cy="45082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b="1" dirty="0">
                <a:latin typeface="Arial" panose="020B0604020202020204" pitchFamily="34" charset="0"/>
              </a:rPr>
              <a:t>     </a:t>
            </a:r>
            <a:endParaRPr lang="zh-CN" altLang="en-US" sz="2000" b="1" dirty="0">
              <a:latin typeface="Arial" panose="020B0604020202020204" pitchFamily="34" charset="0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304800" y="260985"/>
            <a:ext cx="3422650" cy="609600"/>
            <a:chOff x="480" y="771"/>
            <a:chExt cx="5390" cy="960"/>
          </a:xfrm>
        </p:grpSpPr>
        <p:sp>
          <p:nvSpPr>
            <p:cNvPr id="2" name="流程图: 可选过程 1"/>
            <p:cNvSpPr/>
            <p:nvPr/>
          </p:nvSpPr>
          <p:spPr>
            <a:xfrm>
              <a:off x="480" y="771"/>
              <a:ext cx="3977" cy="960"/>
            </a:xfrm>
            <a:prstGeom prst="flowChartAlternateProcess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1440" y="840"/>
              <a:ext cx="4430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28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Result</a:t>
              </a:r>
              <a:endPara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4" name="图片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609600" y="1246505"/>
            <a:ext cx="8001000" cy="4181475"/>
          </a:xfrm>
          <a:prstGeom prst="rect">
            <a:avLst/>
          </a:prstGeom>
        </p:spPr>
      </p:pic>
      <p:sp>
        <p:nvSpPr>
          <p:cNvPr id="3" name="文本框 2"/>
          <p:cNvSpPr txBox="1"/>
          <p:nvPr>
            <p:custDataLst>
              <p:tags r:id="rId5"/>
            </p:custDataLst>
          </p:nvPr>
        </p:nvSpPr>
        <p:spPr>
          <a:xfrm>
            <a:off x="564515" y="5638800"/>
            <a:ext cx="8046085" cy="6140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/>
            <a:r>
              <a:rPr lang="en-US" altLang="zh-CN" sz="1700">
                <a:latin typeface="Times New Roman" panose="02020603050405020304" pitchFamily="18" charset="0"/>
                <a:cs typeface="Times New Roman" panose="02020603050405020304" pitchFamily="18" charset="0"/>
              </a:rPr>
              <a:t>Figure 1. </a:t>
            </a:r>
            <a:r>
              <a:rPr lang="zh-CN" altLang="en-US" sz="1700">
                <a:latin typeface="Times New Roman" panose="02020603050405020304" pitchFamily="18" charset="0"/>
                <a:cs typeface="Times New Roman" panose="02020603050405020304" pitchFamily="18" charset="0"/>
              </a:rPr>
              <a:t>Abnormalities in the density and morphology of dendritic</a:t>
            </a:r>
            <a:r>
              <a:rPr lang="en-US" altLang="zh-CN" sz="17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en-US" sz="1700">
                <a:latin typeface="Times New Roman" panose="02020603050405020304" pitchFamily="18" charset="0"/>
                <a:cs typeface="Times New Roman" panose="02020603050405020304" pitchFamily="18" charset="0"/>
              </a:rPr>
              <a:t>spines in the striatum </a:t>
            </a:r>
            <a:r>
              <a:rPr lang="en-US" altLang="zh-CN" sz="170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zh-CN" altLang="en-US" sz="1700">
                <a:latin typeface="Times New Roman" panose="02020603050405020304" pitchFamily="18" charset="0"/>
                <a:cs typeface="Times New Roman" panose="02020603050405020304" pitchFamily="18" charset="0"/>
              </a:rPr>
              <a:t>of prenatally VPA-exposed 10-week-old</a:t>
            </a:r>
            <a:r>
              <a:rPr lang="en-US" altLang="zh-CN" sz="17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en-US" sz="1700">
                <a:latin typeface="Times New Roman" panose="02020603050405020304" pitchFamily="18" charset="0"/>
                <a:cs typeface="Times New Roman" panose="02020603050405020304" pitchFamily="18" charset="0"/>
              </a:rPr>
              <a:t>mice</a:t>
            </a:r>
            <a:r>
              <a:rPr lang="en-US" altLang="zh-CN" sz="170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zh-CN" sz="17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3" descr="图片1.jp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>
            <a:off x="0" y="-1587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文本框 5"/>
          <p:cNvSpPr txBox="1"/>
          <p:nvPr/>
        </p:nvSpPr>
        <p:spPr>
          <a:xfrm>
            <a:off x="457200" y="990600"/>
            <a:ext cx="8437245" cy="21685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50000"/>
              </a:lnSpc>
            </a:pP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纹状体的主要神经元类型是表达多巴胺受体的中棘神经元。研究发现，多巴胺作为中枢神经系统中的一种内源性神经递质, 其主要功能的发挥依赖于多巴胺受体（DA-R， Dopamine Receptor） 的调控，多巴胺受体主要分为 D1 类受体和 D2 类受体，接下来通过</a:t>
            </a: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分析D1或D2的差异表达，以探讨产前VPA暴露是否与多巴胺受体表达异常有关？</a:t>
            </a:r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5" name="圆角矩形 14"/>
          <p:cNvSpPr/>
          <p:nvPr>
            <p:custDataLst>
              <p:tags r:id="rId3"/>
            </p:custDataLst>
          </p:nvPr>
        </p:nvSpPr>
        <p:spPr>
          <a:xfrm>
            <a:off x="231775" y="990600"/>
            <a:ext cx="8881110" cy="216217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524000" y="3581400"/>
            <a:ext cx="5848350" cy="2552700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304800" y="260985"/>
            <a:ext cx="3422650" cy="609600"/>
            <a:chOff x="480" y="771"/>
            <a:chExt cx="5390" cy="960"/>
          </a:xfrm>
        </p:grpSpPr>
        <p:sp>
          <p:nvSpPr>
            <p:cNvPr id="9" name="流程图: 可选过程 8"/>
            <p:cNvSpPr/>
            <p:nvPr>
              <p:custDataLst>
                <p:tags r:id="rId6"/>
              </p:custDataLst>
            </p:nvPr>
          </p:nvSpPr>
          <p:spPr>
            <a:xfrm>
              <a:off x="480" y="771"/>
              <a:ext cx="3977" cy="960"/>
            </a:xfrm>
            <a:prstGeom prst="flowChartAlternateProcess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0" name="文本框 9"/>
            <p:cNvSpPr txBox="1"/>
            <p:nvPr>
              <p:custDataLst>
                <p:tags r:id="rId7"/>
              </p:custDataLst>
            </p:nvPr>
          </p:nvSpPr>
          <p:spPr>
            <a:xfrm>
              <a:off x="1440" y="840"/>
              <a:ext cx="4430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28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Result</a:t>
              </a:r>
              <a:endPara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3" descr="图片1.jp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>
            <a:off x="0" y="-317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105" name="文本框 14"/>
          <p:cNvSpPr txBox="1"/>
          <p:nvPr/>
        </p:nvSpPr>
        <p:spPr>
          <a:xfrm>
            <a:off x="5189538" y="5334000"/>
            <a:ext cx="3954462" cy="45082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b="1" dirty="0">
                <a:latin typeface="Arial" panose="020B0604020202020204" pitchFamily="34" charset="0"/>
              </a:rPr>
              <a:t>     </a:t>
            </a:r>
            <a:endParaRPr lang="zh-CN" altLang="en-US" sz="2000" b="1" dirty="0">
              <a:latin typeface="Arial" panose="020B0604020202020204" pitchFamily="34" charset="0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304800" y="260985"/>
            <a:ext cx="3422650" cy="609600"/>
            <a:chOff x="480" y="771"/>
            <a:chExt cx="5390" cy="960"/>
          </a:xfrm>
        </p:grpSpPr>
        <p:sp>
          <p:nvSpPr>
            <p:cNvPr id="2" name="流程图: 可选过程 1"/>
            <p:cNvSpPr/>
            <p:nvPr/>
          </p:nvSpPr>
          <p:spPr>
            <a:xfrm>
              <a:off x="480" y="771"/>
              <a:ext cx="3977" cy="960"/>
            </a:xfrm>
            <a:prstGeom prst="flowChartAlternateProcess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1440" y="840"/>
              <a:ext cx="4430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28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Result</a:t>
              </a:r>
              <a:endPara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219200" y="988695"/>
            <a:ext cx="7108825" cy="541210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85800" y="6400800"/>
            <a:ext cx="83312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Figure 2.</a:t>
            </a:r>
            <a:r>
              <a:rPr lang="en-US" altLang="zh-CN" sz="1800">
                <a:latin typeface="Times New Roman" panose="02020603050405020304" pitchFamily="18" charset="0"/>
                <a:cs typeface="Times New Roman" panose="02020603050405020304" pitchFamily="18" charset="0"/>
              </a:rPr>
              <a:t>Striatal transcriptome analysis of prenatally VPA-exposed 10-week-old mice</a:t>
            </a:r>
            <a:endParaRPr lang="en-US" altLang="zh-CN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3" descr="图片1.jp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>
            <a:off x="0" y="-1587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685800" y="914400"/>
            <a:ext cx="7900035" cy="5401310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304800" y="108585"/>
            <a:ext cx="3422650" cy="609600"/>
            <a:chOff x="480" y="771"/>
            <a:chExt cx="5390" cy="960"/>
          </a:xfrm>
        </p:grpSpPr>
        <p:sp>
          <p:nvSpPr>
            <p:cNvPr id="8" name="流程图: 可选过程 7"/>
            <p:cNvSpPr/>
            <p:nvPr>
              <p:custDataLst>
                <p:tags r:id="rId5"/>
              </p:custDataLst>
            </p:nvPr>
          </p:nvSpPr>
          <p:spPr>
            <a:xfrm>
              <a:off x="480" y="771"/>
              <a:ext cx="3977" cy="960"/>
            </a:xfrm>
            <a:prstGeom prst="flowChartAlternateProcess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" name="文本框 8"/>
            <p:cNvSpPr txBox="1"/>
            <p:nvPr>
              <p:custDataLst>
                <p:tags r:id="rId6"/>
              </p:custDataLst>
            </p:nvPr>
          </p:nvSpPr>
          <p:spPr>
            <a:xfrm>
              <a:off x="1440" y="840"/>
              <a:ext cx="4430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28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Result</a:t>
              </a:r>
              <a:endPara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3" descr="图片1.jp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>
            <a:off x="0" y="-317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105" name="文本框 14"/>
          <p:cNvSpPr txBox="1"/>
          <p:nvPr/>
        </p:nvSpPr>
        <p:spPr>
          <a:xfrm>
            <a:off x="5189538" y="5334000"/>
            <a:ext cx="3954462" cy="45082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b="1" dirty="0">
                <a:latin typeface="Arial" panose="020B0604020202020204" pitchFamily="34" charset="0"/>
              </a:rPr>
              <a:t>     </a:t>
            </a:r>
            <a:endParaRPr lang="zh-CN" altLang="en-US" sz="2000" b="1" dirty="0">
              <a:latin typeface="Arial" panose="020B0604020202020204" pitchFamily="34" charset="0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510540" y="1905000"/>
            <a:ext cx="8234680" cy="2504440"/>
            <a:chOff x="804" y="1560"/>
            <a:chExt cx="12968" cy="3944"/>
          </a:xfrm>
        </p:grpSpPr>
        <p:sp>
          <p:nvSpPr>
            <p:cNvPr id="4" name="文本框 3"/>
            <p:cNvSpPr txBox="1"/>
            <p:nvPr/>
          </p:nvSpPr>
          <p:spPr>
            <a:xfrm>
              <a:off x="1044" y="1800"/>
              <a:ext cx="12385" cy="34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>
                <a:lnSpc>
                  <a:spcPct val="150000"/>
                </a:lnSpc>
              </a:pPr>
              <a:r>
                <a:rPr lang="en-US" altLang="zh-CN" sz="180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</a:t>
              </a:r>
              <a:r>
                <a:rPr lang="zh-CN" altLang="en-US" sz="1800">
                  <a:latin typeface="Times New Roman" panose="02020603050405020304" pitchFamily="18" charset="0"/>
                  <a:cs typeface="Times New Roman" panose="02020603050405020304" pitchFamily="18" charset="0"/>
                </a:rPr>
                <a:t>Nurr1是一种孤儿受体，在多巴胺能神经元的发育、维持、分化和存活中起着至关重要的作用。Nurr1调节多种必需蛋白质并激活酪氨酸蛋白激酶受体，以促进多巴胺能神经元生长和存活。研究表明一些神经发育疾病中存在Nurr1失调，而ASD家族的基因组和外显子组测序数据比较显示Nurr1存在移码变异。</a:t>
              </a:r>
              <a:endParaRPr lang="zh-CN" altLang="en-US" sz="18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圆角矩形 14"/>
            <p:cNvSpPr/>
            <p:nvPr>
              <p:custDataLst>
                <p:tags r:id="rId3"/>
              </p:custDataLst>
            </p:nvPr>
          </p:nvSpPr>
          <p:spPr>
            <a:xfrm>
              <a:off x="804" y="1560"/>
              <a:ext cx="12968" cy="3944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304800" y="260985"/>
            <a:ext cx="3041650" cy="609600"/>
            <a:chOff x="480" y="771"/>
            <a:chExt cx="4790" cy="960"/>
          </a:xfrm>
        </p:grpSpPr>
        <p:sp>
          <p:nvSpPr>
            <p:cNvPr id="8" name="流程图: 可选过程 7"/>
            <p:cNvSpPr/>
            <p:nvPr>
              <p:custDataLst>
                <p:tags r:id="rId4"/>
              </p:custDataLst>
            </p:nvPr>
          </p:nvSpPr>
          <p:spPr>
            <a:xfrm>
              <a:off x="480" y="771"/>
              <a:ext cx="3977" cy="960"/>
            </a:xfrm>
            <a:prstGeom prst="flowChartAlternateProcess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" name="文本框 8"/>
            <p:cNvSpPr txBox="1"/>
            <p:nvPr>
              <p:custDataLst>
                <p:tags r:id="rId5"/>
              </p:custDataLst>
            </p:nvPr>
          </p:nvSpPr>
          <p:spPr>
            <a:xfrm>
              <a:off x="840" y="840"/>
              <a:ext cx="4430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28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Introduction </a:t>
              </a:r>
              <a:endPara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3" descr="图片1.jp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>
            <a:off x="0" y="-317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105" name="文本框 14"/>
          <p:cNvSpPr txBox="1"/>
          <p:nvPr/>
        </p:nvSpPr>
        <p:spPr>
          <a:xfrm>
            <a:off x="5189538" y="5334000"/>
            <a:ext cx="3954462" cy="45082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b="1" dirty="0">
                <a:latin typeface="Arial" panose="020B0604020202020204" pitchFamily="34" charset="0"/>
              </a:rPr>
              <a:t>     </a:t>
            </a:r>
            <a:endParaRPr lang="zh-CN" altLang="en-US" sz="2000" b="1" dirty="0">
              <a:latin typeface="Arial" panose="020B0604020202020204" pitchFamily="34" charset="0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304800" y="260985"/>
            <a:ext cx="3422650" cy="609600"/>
            <a:chOff x="480" y="771"/>
            <a:chExt cx="5390" cy="960"/>
          </a:xfrm>
        </p:grpSpPr>
        <p:sp>
          <p:nvSpPr>
            <p:cNvPr id="2" name="流程图: 可选过程 1"/>
            <p:cNvSpPr/>
            <p:nvPr/>
          </p:nvSpPr>
          <p:spPr>
            <a:xfrm>
              <a:off x="480" y="771"/>
              <a:ext cx="3977" cy="960"/>
            </a:xfrm>
            <a:prstGeom prst="flowChartAlternateProcess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1440" y="840"/>
              <a:ext cx="4430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28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Result</a:t>
              </a:r>
              <a:endPara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914400" y="1371600"/>
            <a:ext cx="7306945" cy="1677035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1828800" y="3276600"/>
            <a:ext cx="5563870" cy="3155950"/>
            <a:chOff x="2760" y="5040"/>
            <a:chExt cx="8762" cy="4970"/>
          </a:xfrm>
        </p:grpSpPr>
        <p:pic>
          <p:nvPicPr>
            <p:cNvPr id="4" name="图片 3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2760" y="5040"/>
              <a:ext cx="8763" cy="4971"/>
            </a:xfrm>
            <a:prstGeom prst="rect">
              <a:avLst/>
            </a:prstGeom>
          </p:spPr>
        </p:pic>
        <p:sp>
          <p:nvSpPr>
            <p:cNvPr id="6" name="矩形 5"/>
            <p:cNvSpPr/>
            <p:nvPr/>
          </p:nvSpPr>
          <p:spPr>
            <a:xfrm>
              <a:off x="3000" y="5040"/>
              <a:ext cx="360" cy="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3" descr="图片1.jp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>
            <a:off x="0" y="-317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그림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057400" y="1600200"/>
            <a:ext cx="4820285" cy="440118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" name="组合 4"/>
          <p:cNvGrpSpPr/>
          <p:nvPr/>
        </p:nvGrpSpPr>
        <p:grpSpPr>
          <a:xfrm>
            <a:off x="304800" y="260985"/>
            <a:ext cx="3422650" cy="609600"/>
            <a:chOff x="480" y="771"/>
            <a:chExt cx="5390" cy="960"/>
          </a:xfrm>
        </p:grpSpPr>
        <p:sp>
          <p:nvSpPr>
            <p:cNvPr id="6" name="流程图: 可选过程 5"/>
            <p:cNvSpPr/>
            <p:nvPr>
              <p:custDataLst>
                <p:tags r:id="rId5"/>
              </p:custDataLst>
            </p:nvPr>
          </p:nvSpPr>
          <p:spPr>
            <a:xfrm>
              <a:off x="480" y="771"/>
              <a:ext cx="3977" cy="960"/>
            </a:xfrm>
            <a:prstGeom prst="flowChartAlternateProcess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" name="文本框 6"/>
            <p:cNvSpPr txBox="1"/>
            <p:nvPr>
              <p:custDataLst>
                <p:tags r:id="rId6"/>
              </p:custDataLst>
            </p:nvPr>
          </p:nvSpPr>
          <p:spPr>
            <a:xfrm>
              <a:off x="1440" y="840"/>
              <a:ext cx="4430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28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Result</a:t>
              </a:r>
              <a:endPara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3" descr="图片1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0" y="-317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1" name="组合 10"/>
          <p:cNvGrpSpPr/>
          <p:nvPr/>
        </p:nvGrpSpPr>
        <p:grpSpPr>
          <a:xfrm>
            <a:off x="304800" y="228600"/>
            <a:ext cx="3041650" cy="609600"/>
            <a:chOff x="480" y="771"/>
            <a:chExt cx="4790" cy="960"/>
          </a:xfrm>
        </p:grpSpPr>
        <p:sp>
          <p:nvSpPr>
            <p:cNvPr id="4" name="流程图: 可选过程 3"/>
            <p:cNvSpPr/>
            <p:nvPr/>
          </p:nvSpPr>
          <p:spPr>
            <a:xfrm>
              <a:off x="480" y="771"/>
              <a:ext cx="3977" cy="960"/>
            </a:xfrm>
            <a:prstGeom prst="flowChartAlternateProcess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" name="文本框 1"/>
            <p:cNvSpPr txBox="1"/>
            <p:nvPr/>
          </p:nvSpPr>
          <p:spPr>
            <a:xfrm>
              <a:off x="840" y="840"/>
              <a:ext cx="4430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28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Introduction </a:t>
              </a:r>
              <a:endPara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2819400" y="1219200"/>
            <a:ext cx="2741930" cy="1837690"/>
            <a:chOff x="4440" y="2400"/>
            <a:chExt cx="4318" cy="2894"/>
          </a:xfrm>
        </p:grpSpPr>
        <p:sp>
          <p:nvSpPr>
            <p:cNvPr id="3" name="文本框 2"/>
            <p:cNvSpPr txBox="1"/>
            <p:nvPr/>
          </p:nvSpPr>
          <p:spPr>
            <a:xfrm>
              <a:off x="5009" y="3480"/>
              <a:ext cx="3180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0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PATDP+/-小鼠</a:t>
              </a:r>
              <a:endParaRPr lang="zh-CN" altLang="en-US" sz="20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云形 5"/>
            <p:cNvSpPr/>
            <p:nvPr>
              <p:custDataLst>
                <p:tags r:id="rId2"/>
              </p:custDataLst>
            </p:nvPr>
          </p:nvSpPr>
          <p:spPr>
            <a:xfrm>
              <a:off x="4440" y="2400"/>
              <a:ext cx="4318" cy="2894"/>
            </a:xfrm>
            <a:prstGeom prst="cloud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381000" y="3429000"/>
            <a:ext cx="8248650" cy="2482215"/>
            <a:chOff x="550" y="6480"/>
            <a:chExt cx="12990" cy="3909"/>
          </a:xfrm>
        </p:grpSpPr>
        <p:sp>
          <p:nvSpPr>
            <p:cNvPr id="9" name="文本框 8"/>
            <p:cNvSpPr txBox="1"/>
            <p:nvPr>
              <p:custDataLst>
                <p:tags r:id="rId3"/>
              </p:custDataLst>
            </p:nvPr>
          </p:nvSpPr>
          <p:spPr>
            <a:xfrm>
              <a:off x="720" y="6480"/>
              <a:ext cx="12576" cy="36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just">
                <a:lnSpc>
                  <a:spcPct val="200000"/>
                </a:lnSpc>
              </a:pPr>
              <a:r>
                <a:rPr lang="en-US" altLang="zh-CN" sz="1800" b="1">
                  <a:latin typeface="Times New Roman" panose="02020603050405020304" pitchFamily="18" charset="0"/>
                  <a:cs typeface="Times New Roman" panose="02020603050405020304" pitchFamily="18" charset="0"/>
                  <a:sym typeface="+mn-ea"/>
                </a:rPr>
                <a:t>        </a:t>
              </a:r>
              <a:r>
                <a:rPr lang="zh-CN" altLang="en-US" sz="1800" b="1">
                  <a:latin typeface="Times New Roman" panose="02020603050405020304" pitchFamily="18" charset="0"/>
                  <a:cs typeface="Times New Roman" panose="02020603050405020304" pitchFamily="18" charset="0"/>
                  <a:sym typeface="+mn-ea"/>
                </a:rPr>
                <a:t>PATDP+/-小鼠</a:t>
              </a:r>
              <a:r>
                <a:rPr lang="zh-CN" altLang="en-US" sz="18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是一种常用的ASD遗传动物模型，</a:t>
              </a:r>
              <a:r>
                <a:rPr sz="18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该模型携带与人类15q11-q13基因座同源的6.3MB父本复制。 </a:t>
              </a:r>
              <a:r>
                <a:rPr lang="zh-CN" sz="18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研究发现，</a:t>
              </a:r>
              <a:r>
                <a:rPr sz="18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这一区域的染色体异常导致人类自闭症、Prader</a:t>
              </a:r>
              <a:r>
                <a:rPr lang="en-US" sz="18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sz="18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18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sz="18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Willi syndrome</a:t>
              </a:r>
              <a:r>
                <a:rPr lang="en-US" sz="18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 (PWS) and Angelman syndrome</a:t>
              </a:r>
              <a:r>
                <a:rPr lang="zh-CN" altLang="en-US" sz="18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。该区域的重复是导致ASD最常见的细胞遗传学异常。</a:t>
              </a:r>
              <a:endParaRPr lang="zh-CN" altLang="en-US" sz="18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圆角矩形 13"/>
            <p:cNvSpPr/>
            <p:nvPr>
              <p:custDataLst>
                <p:tags r:id="rId4"/>
              </p:custDataLst>
            </p:nvPr>
          </p:nvSpPr>
          <p:spPr>
            <a:xfrm>
              <a:off x="550" y="6480"/>
              <a:ext cx="12990" cy="3909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3" descr="图片1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0" y="-317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1" name="组合 10"/>
          <p:cNvGrpSpPr/>
          <p:nvPr/>
        </p:nvGrpSpPr>
        <p:grpSpPr>
          <a:xfrm>
            <a:off x="304800" y="228600"/>
            <a:ext cx="3932555" cy="609600"/>
            <a:chOff x="480" y="771"/>
            <a:chExt cx="6193" cy="960"/>
          </a:xfrm>
        </p:grpSpPr>
        <p:sp>
          <p:nvSpPr>
            <p:cNvPr id="4" name="流程图: 可选过程 3"/>
            <p:cNvSpPr/>
            <p:nvPr/>
          </p:nvSpPr>
          <p:spPr>
            <a:xfrm>
              <a:off x="480" y="771"/>
              <a:ext cx="5040" cy="960"/>
            </a:xfrm>
            <a:prstGeom prst="flowChartAlternateProcess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" name="文本框 1"/>
            <p:cNvSpPr txBox="1"/>
            <p:nvPr/>
          </p:nvSpPr>
          <p:spPr>
            <a:xfrm>
              <a:off x="600" y="937"/>
              <a:ext cx="6073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20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常用自闭症啮齿动物模型</a:t>
              </a:r>
              <a:endParaRPr lang="en-US" altLang="zh-CN" sz="20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304800" y="1219200"/>
            <a:ext cx="49561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olidFill>
                  <a:srgbClr val="FF0000"/>
                </a:solidFill>
              </a:rPr>
              <a:t>（一）基因遗传模型</a:t>
            </a:r>
            <a:r>
              <a:rPr lang="en-US" altLang="zh-CN" b="1">
                <a:solidFill>
                  <a:srgbClr val="FF0000"/>
                </a:solidFill>
              </a:rPr>
              <a:t> - </a:t>
            </a:r>
            <a:r>
              <a:rPr lang="en-US" altLang="zh-CN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Shanks相关的ASD模型</a:t>
            </a:r>
            <a:endParaRPr lang="en-US" altLang="zh-CN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57200" y="1600200"/>
            <a:ext cx="8249285" cy="38563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457200" algn="just">
              <a:lnSpc>
                <a:spcPct val="170000"/>
              </a:lnSpc>
            </a:pP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Shanks 是一类突触后密度蛋白，可同多种离子型和代谢型谷氨酸受体相互作用，并与肌动蛋白细胞骨架相联系。Shank3的突变与ASD和Phelan- McDermid综合征有关，</a:t>
            </a:r>
            <a:r>
              <a:rPr lang="zh-CN" altLang="en-US" u="sng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其特征包括全脑发育迟缓、智力残疾、言语延迟或缺失和轻微畸形等特征。</a:t>
            </a:r>
            <a:endParaRPr lang="zh-CN" altLang="en-US" u="sng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</a:pP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目前已构建了多种针对 Shank3 的多种动物模型，Shank3正在成为ASD研究的热点基因。每种 Shank3亚型都产生了突变小鼠，Shank3基因的各个区域都缺失，其中一些表现出社会性缺陷，而其他的表现出正常的社会性。社交能力降低、超声波发声减少和高水平的重复自我修饰取决于哪种异构体被删除。</a:t>
            </a:r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3" descr="图片1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0" y="-952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3" name="组合 2"/>
          <p:cNvGrpSpPr/>
          <p:nvPr/>
        </p:nvGrpSpPr>
        <p:grpSpPr>
          <a:xfrm>
            <a:off x="304800" y="228600"/>
            <a:ext cx="3932555" cy="609600"/>
            <a:chOff x="480" y="771"/>
            <a:chExt cx="6193" cy="960"/>
          </a:xfrm>
        </p:grpSpPr>
        <p:sp>
          <p:nvSpPr>
            <p:cNvPr id="5" name="流程图: 可选过程 4"/>
            <p:cNvSpPr/>
            <p:nvPr/>
          </p:nvSpPr>
          <p:spPr>
            <a:xfrm>
              <a:off x="480" y="771"/>
              <a:ext cx="5040" cy="960"/>
            </a:xfrm>
            <a:prstGeom prst="flowChartAlternateProcess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600" y="937"/>
              <a:ext cx="6073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20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常用自闭症啮齿动物模型</a:t>
              </a:r>
              <a:endParaRPr lang="en-US" altLang="zh-CN" sz="20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304800" y="1447800"/>
            <a:ext cx="8401050" cy="3796030"/>
            <a:chOff x="480" y="1920"/>
            <a:chExt cx="13230" cy="5978"/>
          </a:xfrm>
        </p:grpSpPr>
        <p:sp>
          <p:nvSpPr>
            <p:cNvPr id="7" name="文本框 6"/>
            <p:cNvSpPr txBox="1"/>
            <p:nvPr/>
          </p:nvSpPr>
          <p:spPr>
            <a:xfrm>
              <a:off x="480" y="1920"/>
              <a:ext cx="10261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b="1">
                  <a:solidFill>
                    <a:srgbClr val="FF0000"/>
                  </a:solidFill>
                </a:rPr>
                <a:t>（二）环境因素诱导的模型</a:t>
              </a:r>
              <a:r>
                <a:rPr lang="en-US" altLang="zh-CN" b="1">
                  <a:solidFill>
                    <a:srgbClr val="FF0000"/>
                  </a:solidFill>
                </a:rPr>
                <a:t> - </a:t>
              </a:r>
              <a:r>
                <a:rPr lang="en-US" altLang="zh-CN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丙戊酸( valproic acid，VPA)</a:t>
              </a:r>
              <a:endParaRPr lang="en-US" altLang="zh-CN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US" altLang="zh-CN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720" y="2520"/>
              <a:ext cx="12991" cy="53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indent="457200" algn="just">
                <a:lnSpc>
                  <a:spcPct val="200000"/>
                </a:lnSpc>
              </a:pPr>
              <a:r>
                <a:rPr lang="en-US" altLang="zh-CN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+mn-ea"/>
                </a:rPr>
                <a:t>VPA是一种常用的抗癫痫药物，也用于治疗双相情感障碍和神经性疼痛，主要通过调节 γ－氨基丁酸的浓度减低神经元的兴奋性而发挥药效。研究发现，</a:t>
              </a:r>
              <a:r>
                <a:rPr lang="en-US" altLang="zh-CN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+mn-ea"/>
                </a:rPr>
                <a:t>早期妊娠阶段服用 VPA后其子代存在较高的罹患ASD的风险</a:t>
              </a:r>
              <a:r>
                <a:rPr lang="en-US" altLang="zh-CN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+mn-ea"/>
                </a:rPr>
                <a:t>。在动物实验中，研究者通过母鼠孕期 VPA暴露模拟出新生鼠的典型 ASD 模型，</a:t>
              </a:r>
              <a:r>
                <a:rPr lang="en-US" altLang="zh-CN" u="sng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  <a:sym typeface="+mn-ea"/>
                </a:rPr>
                <a:t>表现出刻板、重复行为增加、对疼痛敏感性减低探索性活动减少、社会交流行为减少等典型行为异常，该模型也是国内报道较多的动物模型。</a:t>
              </a:r>
              <a:endParaRPr lang="en-US" altLang="zh-CN" u="sng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3" descr="图片1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0" y="-317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" name="组合 4"/>
          <p:cNvGrpSpPr/>
          <p:nvPr/>
        </p:nvGrpSpPr>
        <p:grpSpPr>
          <a:xfrm>
            <a:off x="304800" y="228600"/>
            <a:ext cx="3932555" cy="609600"/>
            <a:chOff x="480" y="771"/>
            <a:chExt cx="6193" cy="960"/>
          </a:xfrm>
        </p:grpSpPr>
        <p:sp>
          <p:nvSpPr>
            <p:cNvPr id="6" name="流程图: 可选过程 5"/>
            <p:cNvSpPr/>
            <p:nvPr/>
          </p:nvSpPr>
          <p:spPr>
            <a:xfrm>
              <a:off x="480" y="771"/>
              <a:ext cx="5040" cy="960"/>
            </a:xfrm>
            <a:prstGeom prst="flowChartAlternateProcess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600" y="937"/>
              <a:ext cx="6073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20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常用自闭症啮齿动物模型</a:t>
              </a:r>
              <a:endParaRPr lang="en-US" altLang="zh-CN" sz="20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304800" y="1219200"/>
            <a:ext cx="74218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olidFill>
                  <a:srgbClr val="FF0000"/>
                </a:solidFill>
              </a:rPr>
              <a:t>（三）特发性动物模型</a:t>
            </a:r>
            <a:r>
              <a:rPr lang="en-US" altLang="zh-CN" b="1">
                <a:solidFill>
                  <a:srgbClr val="FF0000"/>
                </a:solidFill>
              </a:rPr>
              <a:t> - </a:t>
            </a:r>
            <a:r>
              <a:rPr lang="en-US" altLang="zh-CN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BTBR小鼠模型</a:t>
            </a:r>
            <a:endParaRPr lang="en-US" altLang="zh-CN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47040" y="1676400"/>
            <a:ext cx="8249285" cy="29991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457200" algn="just">
              <a:lnSpc>
                <a:spcPct val="210000"/>
              </a:lnSpc>
            </a:pP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BTBR近交系小鼠是目前公认的最具ASD 核心临床特征且能够稳定子代复制的动物模型</a:t>
            </a: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，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通过改变C57BL/6J(C57)小鼠Disc1、Itpr3、T+ 3个基因得到。</a:t>
            </a:r>
            <a:endParaRPr lang="en-US" altLang="zh-CN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indent="457200" algn="just">
              <a:lnSpc>
                <a:spcPct val="210000"/>
              </a:lnSpc>
            </a:pP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在</a:t>
            </a:r>
            <a:r>
              <a:rPr lang="en-US" altLang="zh-CN" u="sng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行为学实验中BTBRT主要表现出交互性社交行为减少、发声能力降低和高度刻板重复的自我理毛行为，这与人类的 ASD 核心症状极为类似。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此外，BTBR小鼠的一个重要的解剖学特点是脑胼胝体缺失，海马连合减少。</a:t>
            </a:r>
            <a:endParaRPr lang="en-US" altLang="zh-CN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3" descr="图片1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0" y="-317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105" name="文本框 14"/>
          <p:cNvSpPr txBox="1"/>
          <p:nvPr/>
        </p:nvSpPr>
        <p:spPr>
          <a:xfrm>
            <a:off x="5189538" y="5334000"/>
            <a:ext cx="3954462" cy="45082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b="1" dirty="0">
                <a:latin typeface="Arial" panose="020B0604020202020204" pitchFamily="34" charset="0"/>
              </a:rPr>
              <a:t>     </a:t>
            </a:r>
            <a:endParaRPr lang="zh-CN" altLang="en-US" sz="2000" b="1" dirty="0">
              <a:latin typeface="Arial" panose="020B0604020202020204" pitchFamily="34" charset="0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245110" y="641985"/>
            <a:ext cx="2716722" cy="609600"/>
            <a:chOff x="480" y="771"/>
            <a:chExt cx="5674" cy="960"/>
          </a:xfrm>
        </p:grpSpPr>
        <p:sp>
          <p:nvSpPr>
            <p:cNvPr id="4" name="流程图: 可选过程 3"/>
            <p:cNvSpPr/>
            <p:nvPr/>
          </p:nvSpPr>
          <p:spPr>
            <a:xfrm>
              <a:off x="480" y="771"/>
              <a:ext cx="5674" cy="960"/>
            </a:xfrm>
            <a:prstGeom prst="flowChartAlternateProcess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1400" y="840"/>
              <a:ext cx="4430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28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Conclution</a:t>
              </a:r>
              <a:endPara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57200" y="2133600"/>
            <a:ext cx="8213090" cy="2769235"/>
            <a:chOff x="720" y="3600"/>
            <a:chExt cx="12934" cy="4361"/>
          </a:xfrm>
        </p:grpSpPr>
        <p:sp>
          <p:nvSpPr>
            <p:cNvPr id="100" name="文本框 99"/>
            <p:cNvSpPr txBox="1"/>
            <p:nvPr/>
          </p:nvSpPr>
          <p:spPr>
            <a:xfrm>
              <a:off x="960" y="3600"/>
              <a:ext cx="12422" cy="402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p>
              <a:pPr algn="l">
                <a:lnSpc>
                  <a:spcPct val="200000"/>
                </a:lnSpc>
                <a:buClrTx/>
                <a:buSzTx/>
                <a:buFontTx/>
              </a:pPr>
              <a:r>
                <a:rPr lang="en-US" altLang="zh-CN" sz="1800" b="1" dirty="0" smtClean="0">
                  <a:latin typeface="宋体" panose="02010600030101010101" pitchFamily="2" charset="-122"/>
                  <a:cs typeface="宋体" panose="02010600030101010101" pitchFamily="2" charset="-122"/>
                </a:rPr>
                <a:t>    </a:t>
              </a:r>
              <a:r>
                <a:rPr lang="en-US" altLang="zh-CN" sz="2000" b="1" dirty="0" smtClean="0"/>
                <a:t>总的来说，</a:t>
              </a:r>
              <a:r>
                <a:rPr lang="zh-CN" altLang="en-US" sz="2000" b="1" dirty="0" smtClean="0"/>
                <a:t>通过</a:t>
              </a:r>
              <a:r>
                <a:rPr lang="en-US" altLang="zh-CN" sz="2000" b="1" dirty="0" smtClean="0"/>
                <a:t>形态学染色、转录和翻译水平分析结合行为学测试发现VPA小鼠纹状体中Nurr1表达上调导致成熟型树突棘密度减少从而诱发ASD样社交新颖性缺陷。下调Nurr1的表达则可以缓解该症状，此研究结果为Nurr1作为ASD的治疗靶点提供了数据支撑。</a:t>
              </a:r>
              <a:endParaRPr lang="en-US" altLang="zh-CN" sz="2000" b="1" dirty="0" smtClean="0"/>
            </a:p>
          </p:txBody>
        </p:sp>
        <p:sp>
          <p:nvSpPr>
            <p:cNvPr id="8" name="圆角矩形 7"/>
            <p:cNvSpPr/>
            <p:nvPr/>
          </p:nvSpPr>
          <p:spPr>
            <a:xfrm>
              <a:off x="720" y="3601"/>
              <a:ext cx="12935" cy="4360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3" descr="图片1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0" y="-1587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105" name="文本框 14"/>
          <p:cNvSpPr txBox="1"/>
          <p:nvPr/>
        </p:nvSpPr>
        <p:spPr>
          <a:xfrm>
            <a:off x="5189538" y="5334000"/>
            <a:ext cx="3954462" cy="45082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b="1" dirty="0">
                <a:latin typeface="Arial" panose="020B0604020202020204" pitchFamily="34" charset="0"/>
              </a:rPr>
              <a:t>     </a:t>
            </a:r>
            <a:endParaRPr lang="zh-CN" altLang="en-US" sz="2000" b="1" dirty="0">
              <a:latin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518920" y="2331085"/>
            <a:ext cx="6106160" cy="132207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r>
              <a:rPr lang="en-US" altLang="zh-CN" sz="800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Thank  You  !</a:t>
            </a:r>
            <a:endParaRPr lang="en-US" altLang="zh-CN" sz="8000" i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  <p:tag name="KSO_WM_UNIT_PLACING_PICTURE_USER_VIEWPORT" val="{&quot;height&quot;:4320,&quot;width&quot;:11385}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UNIT_PLACING_PICTURE_USER_VIEWPORT" val="{&quot;height&quot;:2941,&quot;width&quot;:4379}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UNIT_PLACING_PICTURE_USER_VIEWPORT" val="{&quot;height&quot;:967,&quot;width&quot;:12671}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  <p:tag name="KSO_WM_UNIT_PLACING_PICTURE_USER_VIEWPORT" val="{&quot;height&quot;:4020,&quot;width&quot;:9210}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BEAUTIFY_FLAG" val=""/>
</p:tagLst>
</file>

<file path=ppt/tags/tag31.xml><?xml version="1.0" encoding="utf-8"?>
<p:tagLst xmlns:p="http://schemas.openxmlformats.org/presentationml/2006/main">
  <p:tag name="KSO_WM_BEAUTIFY_FLAG" val=""/>
  <p:tag name="KSO_WM_UNIT_PLACING_PICTURE_USER_VIEWPORT" val="{&quot;height&quot;:2641,&quot;width&quot;:11507}"/>
</p:tagLst>
</file>

<file path=ppt/tags/tag32.xml><?xml version="1.0" encoding="utf-8"?>
<p:tagLst xmlns:p="http://schemas.openxmlformats.org/presentationml/2006/main">
  <p:tag name="KSO_WM_BEAUTIFY_FLAG" val=""/>
</p:tagLst>
</file>

<file path=ppt/tags/tag33.xml><?xml version="1.0" encoding="utf-8"?>
<p:tagLst xmlns:p="http://schemas.openxmlformats.org/presentationml/2006/main">
  <p:tag name="KSO_WM_BEAUTIFY_FLAG" val=""/>
</p:tagLst>
</file>

<file path=ppt/tags/tag34.xml><?xml version="1.0" encoding="utf-8"?>
<p:tagLst xmlns:p="http://schemas.openxmlformats.org/presentationml/2006/main">
  <p:tag name="KSO_WM_BEAUTIFY_FLAG" val=""/>
  <p:tag name="KSO_WM_UNIT_PLACING_PICTURE_USER_VIEWPORT" val="{&quot;height&quot;:4259,&quot;width&quot;:4665}"/>
</p:tagLst>
</file>

<file path=ppt/tags/tag35.xml><?xml version="1.0" encoding="utf-8"?>
<p:tagLst xmlns:p="http://schemas.openxmlformats.org/presentationml/2006/main">
  <p:tag name="KSO_WM_BEAUTIFY_FLAG" val=""/>
</p:tagLst>
</file>

<file path=ppt/tags/tag36.xml><?xml version="1.0" encoding="utf-8"?>
<p:tagLst xmlns:p="http://schemas.openxmlformats.org/presentationml/2006/main">
  <p:tag name="KSO_WM_BEAUTIFY_FLAG" val=""/>
</p:tagLst>
</file>

<file path=ppt/tags/tag37.xml><?xml version="1.0" encoding="utf-8"?>
<p:tagLst xmlns:p="http://schemas.openxmlformats.org/presentationml/2006/main">
  <p:tag name="KSO_WM_BEAUTIFY_FLAG" val=""/>
</p:tagLst>
</file>

<file path=ppt/tags/tag38.xml><?xml version="1.0" encoding="utf-8"?>
<p:tagLst xmlns:p="http://schemas.openxmlformats.org/presentationml/2006/main">
  <p:tag name="KSO_WM_BEAUTIFY_FLAG" val=""/>
</p:tagLst>
</file>

<file path=ppt/tags/tag39.xml><?xml version="1.0" encoding="utf-8"?>
<p:tagLst xmlns:p="http://schemas.openxmlformats.org/presentationml/2006/main">
  <p:tag name="KSO_WM_BEAUTIFY_FLAG" val=""/>
</p:tagLst>
</file>

<file path=ppt/tags/tag40.xml><?xml version="1.0" encoding="utf-8"?>
<p:tagLst xmlns:p="http://schemas.openxmlformats.org/presentationml/2006/main">
  <p:tag name="COMMONDATA" val="eyJoZGlkIjoiY2ZmMDA4YjM4Y2Y1ODA0YzBjZWU5MDJlM2ExZGRiOTkifQ=="/>
  <p:tag name="KSO_WPP_MARK_KEY" val="9d95fddc-ee96-4680-aa17-4aeac1a80d10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2599</Words>
  <Application>WPS 演示</Application>
  <PresentationFormat>全屏显示(4:3)</PresentationFormat>
  <Paragraphs>99</Paragraphs>
  <Slides>18</Slides>
  <Notes>25</Notes>
  <HiddenSlides>0</HiddenSlides>
  <MMClips>6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7" baseType="lpstr">
      <vt:lpstr>Arial</vt:lpstr>
      <vt:lpstr>宋体</vt:lpstr>
      <vt:lpstr>Wingdings</vt:lpstr>
      <vt:lpstr>Calibri</vt:lpstr>
      <vt:lpstr>Segoe UI</vt:lpstr>
      <vt:lpstr>Times New Roman</vt:lpstr>
      <vt:lpstr>Arial Unicode MS</vt:lpstr>
      <vt:lpstr>微软雅黑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杨贺旻mmmmm</cp:lastModifiedBy>
  <cp:revision>369</cp:revision>
  <dcterms:created xsi:type="dcterms:W3CDTF">2021-08-30T00:29:00Z</dcterms:created>
  <dcterms:modified xsi:type="dcterms:W3CDTF">2023-01-14T00:47:30Z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  <property fmtid="{D5CDD505-2E9C-101B-9397-08002B2CF9AE}" pid="3" name="ICV">
    <vt:lpwstr>8FCDE56343EB4704B5F530AC1D16CAFB</vt:lpwstr>
  </property>
  <property fmtid="{D5CDD505-2E9C-101B-9397-08002B2CF9AE}" pid="4" name="KSOProductBuildVer">
    <vt:lpwstr>2052-11.1.0.12980</vt:lpwstr>
  </property>
</Properties>
</file>