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9" r:id="rId3"/>
    <p:sldId id="324" r:id="rId5"/>
    <p:sldId id="375" r:id="rId6"/>
    <p:sldId id="356" r:id="rId7"/>
    <p:sldId id="376" r:id="rId8"/>
    <p:sldId id="377" r:id="rId9"/>
    <p:sldId id="428" r:id="rId10"/>
    <p:sldId id="378" r:id="rId11"/>
    <p:sldId id="388" r:id="rId12"/>
    <p:sldId id="384" r:id="rId13"/>
    <p:sldId id="380" r:id="rId14"/>
    <p:sldId id="379" r:id="rId15"/>
    <p:sldId id="381" r:id="rId16"/>
    <p:sldId id="402" r:id="rId17"/>
    <p:sldId id="403" r:id="rId18"/>
    <p:sldId id="383" r:id="rId19"/>
    <p:sldId id="323" r:id="rId20"/>
    <p:sldId id="389" r:id="rId21"/>
    <p:sldId id="382" r:id="rId22"/>
    <p:sldId id="390" r:id="rId23"/>
    <p:sldId id="391" r:id="rId24"/>
    <p:sldId id="430" r:id="rId25"/>
    <p:sldId id="393" r:id="rId26"/>
    <p:sldId id="392" r:id="rId27"/>
    <p:sldId id="405" r:id="rId28"/>
    <p:sldId id="404" r:id="rId29"/>
    <p:sldId id="406" r:id="rId30"/>
    <p:sldId id="407" r:id="rId31"/>
    <p:sldId id="408" r:id="rId32"/>
    <p:sldId id="409" r:id="rId33"/>
    <p:sldId id="429" r:id="rId34"/>
    <p:sldId id="332" r:id="rId35"/>
    <p:sldId id="420" r:id="rId36"/>
    <p:sldId id="421" r:id="rId37"/>
    <p:sldId id="422" r:id="rId38"/>
    <p:sldId id="423" r:id="rId39"/>
    <p:sldId id="426" r:id="rId40"/>
    <p:sldId id="427" r:id="rId41"/>
    <p:sldId id="410" r:id="rId42"/>
    <p:sldId id="424" r:id="rId43"/>
  </p:sldIdLst>
  <p:sldSz cx="9144000" cy="6858000" type="screen4x3"/>
  <p:notesSz cx="6858000" cy="9144000"/>
  <p:custDataLst>
    <p:tags r:id="rId48"/>
  </p:custData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4352" userDrawn="1">
          <p15:clr>
            <a:srgbClr val="A4A3A4"/>
          </p15:clr>
        </p15:guide>
        <p15:guide id="2" pos="57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E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98" autoAdjust="0"/>
  </p:normalViewPr>
  <p:slideViewPr>
    <p:cSldViewPr showGuides="1">
      <p:cViewPr varScale="1">
        <p:scale>
          <a:sx n="64" d="100"/>
          <a:sy n="64" d="100"/>
        </p:scale>
        <p:origin x="-2076" y="-96"/>
      </p:cViewPr>
      <p:guideLst>
        <p:guide orient="horz" pos="4352"/>
        <p:guide pos="57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tags" Target="tags/tag11.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smtClean="0">
                <a:ea typeface="+mn-ea"/>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0" hangingPunct="0">
              <a:defRPr sz="1200" smtClean="0">
                <a:ea typeface="+mn-ea"/>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53342C4F-6F7C-4793-AEB9-AF1067D58B7E}"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0" hangingPunct="1">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0" hangingPunct="0">
              <a:defRPr sz="1200" smtClean="0">
                <a:ea typeface="+mn-ea"/>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p>
            <a:pPr lvl="0" algn="r">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
        <p:nvSpPr>
          <p:cNvPr id="2" name="文本占位符 1"/>
          <p:cNvSpPr/>
          <p:nvPr>
            <p:ph type="body" idx="3"/>
          </p:nvPr>
        </p:nvSpPr>
        <p:spPr/>
        <p:txBody>
          <a:bodyPr/>
          <a:p>
            <a:r>
              <a:rPr lang="zh-CN" altLang="en-US" dirty="0">
                <a:latin typeface="Times New Roman" panose="02020603050405020304" pitchFamily="18" charset="0"/>
                <a:cs typeface="Times New Roman" panose="02020603050405020304" pitchFamily="18" charset="0"/>
                <a:sym typeface="+mn-ea"/>
              </a:rPr>
              <a:t>，</a:t>
            </a:r>
            <a:r>
              <a:rPr lang="zh-CN" altLang="en-US">
                <a:latin typeface="微软雅黑" panose="020B0503020204020204" charset="-122"/>
                <a:ea typeface="微软雅黑" panose="020B0503020204020204" charset="-122"/>
                <a:cs typeface="微软雅黑" panose="020B0503020204020204" charset="-122"/>
                <a:sym typeface="+mn-ea"/>
              </a:rPr>
              <a:t>可用于帕金森氏病动物模型建立，癫痫动物模型建立，脑内肿瘤模型建立，学习记忆，脑内神经干细胞移植，脑缺血等研究。</a:t>
            </a:r>
            <a:endParaRPr lang="zh-CN" altLang="en-US"/>
          </a:p>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
        <p:nvSpPr>
          <p:cNvPr id="2" name="文本占位符 1"/>
          <p:cNvSpPr/>
          <p:nvPr>
            <p:ph type="body" idx="3"/>
          </p:nvPr>
        </p:nvSpPr>
        <p:spPr/>
        <p:txBody>
          <a:bodyPr/>
          <a:p>
            <a:r>
              <a:rPr lang="zh-CN" altLang="en-US" sz="1400"/>
              <a:t>精密手术显微镜</a:t>
            </a:r>
            <a:r>
              <a:rPr lang="en-US" altLang="zh-CN" sz="1400"/>
              <a:t>,是一种轻便的高质量手术显微镜，具有方便的角度调整臂和极佳的物体焦距，在保证位置精确的前提下提供了方便的可移动性和必要的可操作性。确保了仪器具有锐利的图像对比度和广阔的视野。</a:t>
            </a:r>
            <a:endParaRPr lang="en-US" altLang="zh-CN" sz="1400"/>
          </a:p>
          <a:p>
            <a:r>
              <a:rPr lang="en-US" altLang="zh-CN" sz="1400"/>
              <a:t>高速颅骨钻主要用于动物的开颅手术，颅钻由调速旋钮进行无级调速,</a:t>
            </a:r>
            <a:r>
              <a:rPr lang="zh-CN" altLang="en-US" sz="1400"/>
              <a:t>开颅做的更好</a:t>
            </a:r>
            <a:endParaRPr lang="en-US" altLang="zh-CN" sz="1400"/>
          </a:p>
          <a:p>
            <a:r>
              <a:rPr lang="zh-CN" altLang="en-US" sz="1400">
                <a:sym typeface="+mn-ea"/>
              </a:rPr>
              <a:t>动物体温维持仪</a:t>
            </a:r>
            <a:r>
              <a:rPr lang="en-US" altLang="zh-CN" sz="1400"/>
              <a:t>具有测温、控温和电加热功能，用于维持试验动物正常体温</a:t>
            </a:r>
            <a:endParaRPr lang="en-US" altLang="zh-CN" sz="1400"/>
          </a:p>
          <a:p>
            <a:r>
              <a:rPr lang="zh-CN" altLang="en-US" sz="1400"/>
              <a:t>各种</a:t>
            </a:r>
            <a:r>
              <a:rPr lang="en-US" altLang="zh-CN" sz="1400"/>
              <a:t>规格</a:t>
            </a:r>
            <a:r>
              <a:rPr lang="zh-CN" altLang="en-US" sz="1400"/>
              <a:t>的</a:t>
            </a:r>
            <a:r>
              <a:rPr lang="en-US" altLang="zh-CN" sz="1400"/>
              <a:t>适配器 </a:t>
            </a:r>
            <a:r>
              <a:rPr lang="zh-CN" altLang="en-US" sz="1400"/>
              <a:t>适合</a:t>
            </a:r>
            <a:r>
              <a:rPr lang="en-US" altLang="zh-CN" sz="1400"/>
              <a:t>小鼠，大鼠，初生鼠</a:t>
            </a:r>
            <a:r>
              <a:rPr lang="zh-CN" altLang="en-US" sz="1400"/>
              <a:t>等，耳杆的高度可以独立调节以适应颅骨，耳杆上面有刻度，刻度显示耳杆垂直位置，左右两侧要保持一致，牙杆和鼻夹可以固定鼻子</a:t>
            </a:r>
            <a:endParaRPr lang="zh-CN" altLang="en-US"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43000" y="778510"/>
            <a:ext cx="4572000" cy="3429000"/>
          </a:xfrm>
          <a:ln>
            <a:solidFill>
              <a:srgbClr val="000000"/>
            </a:solidFill>
            <a:miter lim="800000"/>
          </a:ln>
        </p:spPr>
      </p:sp>
      <p:sp>
        <p:nvSpPr>
          <p:cNvPr id="2" name="文本占位符 1"/>
          <p:cNvSpPr/>
          <p:nvPr>
            <p:ph type="body" idx="3"/>
          </p:nvPr>
        </p:nvSpPr>
        <p:spPr/>
        <p:txBody>
          <a:bodyPr/>
          <a:p>
            <a:r>
              <a:rPr lang="zh-CN" altLang="en-US" sz="1400"/>
              <a:t>液体直接通过注射器流入，注射器直接固定在泵头上，用针注射到脑区或组织中，注射量根据实验所需</a:t>
            </a:r>
            <a:endParaRPr lang="zh-CN" altLang="en-US" sz="1400"/>
          </a:p>
          <a:p>
            <a:r>
              <a:rPr lang="zh-CN" altLang="en-US" sz="1400"/>
              <a:t>手术无影灯满足实验所需的照明需求</a:t>
            </a:r>
            <a:endParaRPr lang="zh-CN" altLang="en-US"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
        <p:nvSpPr>
          <p:cNvPr id="2" name="文本占位符 1"/>
          <p:cNvSpPr/>
          <p:nvPr>
            <p:ph type="body" idx="3"/>
          </p:nvPr>
        </p:nvSpPr>
        <p:spPr/>
        <p:txBody>
          <a:bodyPr/>
          <a:p>
            <a:r>
              <a:rPr lang="zh-CN" altLang="en-US" sz="1600"/>
              <a:t>确定目标核团的坐标时，我们往往是参考文献上已有的坐标，然而却发现仅根据文献上的坐标去定位核团往往达不到理想的定位效果，所以我们要参考脑定位图谱，了解所需的目标核团的大小和形状，这样在进行病毒注射的时候，才能做到有的放矢</a:t>
            </a:r>
            <a:endParaRPr lang="zh-CN" altLang="en-US" sz="1600"/>
          </a:p>
          <a:p>
            <a:r>
              <a:rPr lang="zh-CN" altLang="en-US" sz="1600"/>
              <a:t>根据研究目的和小鼠种类不同，分别选择对应的不同的脑立体定位图谱，像给出的大鼠</a:t>
            </a:r>
            <a:r>
              <a:rPr lang="en-US" altLang="zh-CN" sz="1600"/>
              <a:t> </a:t>
            </a:r>
            <a:r>
              <a:rPr lang="zh-CN" altLang="en-US" sz="1600"/>
              <a:t>小鼠</a:t>
            </a:r>
            <a:r>
              <a:rPr lang="en-US" altLang="zh-CN" sz="1600"/>
              <a:t> </a:t>
            </a:r>
            <a:r>
              <a:rPr lang="zh-CN" altLang="en-US" sz="1600"/>
              <a:t>发育期小鼠。在选择了正确的图谱后，动物的体重应该和图谱尽量一致，例如：雄性</a:t>
            </a:r>
            <a:r>
              <a:rPr lang="en-US" altLang="zh-CN" sz="1600"/>
              <a:t>SD</a:t>
            </a:r>
            <a:r>
              <a:rPr lang="zh-CN" altLang="en-US" sz="1600"/>
              <a:t>大鼠，290g左右的海马脑区，就可以确定具体的位置。</a:t>
            </a:r>
            <a:endParaRPr lang="zh-CN" altLang="en-US" sz="16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sz="1600"/>
              <a:t>脑立体定位的中线旁开坐标以及深度坐标就是根据颅骨水平位来确定的（也就是前囟-人字点、人字点-对耳线两个平面来确定的</a:t>
            </a:r>
            <a:endParaRPr lang="zh-CN" altLang="en-US" sz="1600"/>
          </a:p>
          <a:p>
            <a:r>
              <a:rPr lang="zh-CN" altLang="en-US" sz="1600"/>
              <a:t>深度坐标（颅骨下多少mm）</a:t>
            </a:r>
            <a:endParaRPr lang="zh-CN" altLang="en-US" sz="1600"/>
          </a:p>
          <a:p>
            <a:r>
              <a:rPr lang="zh-CN" altLang="en-US" sz="1600"/>
              <a:t>核团左右坐标（中线旁开多少mm</a:t>
            </a:r>
            <a:endParaRPr lang="zh-CN" altLang="en-US" sz="1600"/>
          </a:p>
          <a:p>
            <a:r>
              <a:rPr lang="zh-CN" altLang="en-US" sz="1600"/>
              <a:t>核团的前后坐标（正值代表前囟前，负值代表前囟后，前囟是骨缝冠状缝和矢状缝的交点</a:t>
            </a:r>
            <a:endParaRPr lang="zh-CN" altLang="en-US" sz="1600"/>
          </a:p>
          <a:p>
            <a:endParaRPr lang="zh-CN" altLang="en-US" sz="1600"/>
          </a:p>
          <a:p>
            <a:r>
              <a:rPr lang="zh-CN" altLang="en-US" sz="1600"/>
              <a:t>从而较精准的确定好</a:t>
            </a:r>
            <a:r>
              <a:rPr lang="en-US" altLang="zh-CN" sz="1600"/>
              <a:t>XYZ</a:t>
            </a:r>
            <a:r>
              <a:rPr lang="zh-CN" altLang="en-US" sz="1600"/>
              <a:t>轴的坐标</a:t>
            </a:r>
            <a:endParaRPr lang="zh-CN" altLang="en-US" sz="16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sz="1600"/>
              <a:t>麻醉完成之后将小鼠固定在定位器适配器上，适配器的鼻夹上有一个连接在麻醉机上的麻醉面罩，这样可以保证小鼠后续实验过程中就可以一直吸入麻醉，并可以根据小鼠手术过程中的呼吸状态实时调整麻药浓度和供氧速率等。</a:t>
            </a:r>
            <a:endParaRPr lang="zh-CN" altLang="en-US" sz="1600"/>
          </a:p>
          <a:p>
            <a:endParaRPr lang="zh-CN" altLang="en-US" sz="1600"/>
          </a:p>
          <a:p>
            <a:r>
              <a:rPr lang="zh-CN" altLang="en-US" sz="1600"/>
              <a:t>比如当小鼠呼吸慢而深的时候，提示麻醉太深，需要减小麻药浓度，增大供氧；而当手术过程中小鼠会因为感到疼痛而摆动的时候，说明麻醉强度不够，就需要增大麻药浓度；理想的麻醉状态是小鼠呼吸均匀、快而浅。</a:t>
            </a:r>
            <a:endParaRPr lang="zh-CN" altLang="en-US" sz="1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sz="1600"/>
              <a:t>利用定位仪，保证前囟(Bregma，X=0,Y=0,Z=0)和后囟处于同一水平面上(X、Z值相差皆小于0.1)；</a:t>
            </a:r>
            <a:endParaRPr lang="zh-CN" altLang="en-US" sz="1600"/>
          </a:p>
          <a:p>
            <a:r>
              <a:rPr lang="zh-CN" altLang="en-US" sz="1600"/>
              <a:t>脑内核团定位，根据脑图谱，确定待注射脑区的位置参数，包含离前卤和后卤点的距离以及核团深度，例如内侧前额叶皮层mPFC)的位置是：前卤向后1.96mm,中线往左或往右0.42mm，深度向下1.62mm；</a:t>
            </a:r>
            <a:endParaRPr lang="zh-CN" altLang="en-US" sz="1600"/>
          </a:p>
          <a:p>
            <a:r>
              <a:rPr lang="zh-CN" altLang="en-US" sz="1600"/>
              <a:t>利用定位仪找到要注射病毒的位置，用Marker笔或定位针在颅骨上做好标记；</a:t>
            </a:r>
            <a:endParaRPr lang="zh-CN" altLang="en-US" sz="16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幻灯片图像占位符 1"/>
          <p:cNvSpPr/>
          <p:nvPr>
            <p:ph type="sldImg" idx="2"/>
          </p:nvPr>
        </p:nvSpPr>
        <p:spPr/>
      </p:sp>
      <p:sp>
        <p:nvSpPr>
          <p:cNvPr id="3" name="文本占位符 2"/>
          <p:cNvSpPr/>
          <p:nvPr>
            <p:ph type="body" idx="3"/>
          </p:nvPr>
        </p:nvSpPr>
        <p:spPr/>
        <p:txBody>
          <a:bodyPr/>
          <a:p>
            <a:r>
              <a:rPr lang="zh-CN" altLang="en-US" sz="1600"/>
              <a:t>缝合注射针完全拔出来后将头皮缝合；</a:t>
            </a:r>
            <a:endParaRPr lang="zh-CN" altLang="en-US" sz="1600"/>
          </a:p>
          <a:p>
            <a:endParaRPr lang="zh-CN" altLang="en-US" sz="1600"/>
          </a:p>
          <a:p>
            <a:r>
              <a:rPr lang="zh-CN" altLang="en-US" sz="1600"/>
              <a:t>实验结束后，将大鼠放在温度合适（25℃左右）的地方（如恒温加热板）恢复，等大鼠清醒即可放回笼子中</a:t>
            </a:r>
            <a:endParaRPr lang="zh-CN" altLang="en-US" sz="16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43000" y="685800"/>
            <a:ext cx="3651250" cy="2738755"/>
          </a:xfrm>
          <a:ln>
            <a:solidFill>
              <a:srgbClr val="000000"/>
            </a:solidFill>
            <a:miter lim="800000"/>
          </a:ln>
        </p:spPr>
      </p:sp>
      <p:sp>
        <p:nvSpPr>
          <p:cNvPr id="2" name="文本占位符 1"/>
          <p:cNvSpPr/>
          <p:nvPr>
            <p:ph type="body" idx="3"/>
          </p:nvPr>
        </p:nvSpPr>
        <p:spPr>
          <a:xfrm>
            <a:off x="1143000" y="3751580"/>
            <a:ext cx="5486400" cy="4114800"/>
          </a:xfrm>
        </p:spPr>
        <p:txBody>
          <a:bodyPr/>
          <a:p>
            <a:r>
              <a:rPr lang="zh-CN" altLang="en-US" sz="1600"/>
              <a:t>检测病毒的表达</a:t>
            </a:r>
            <a:endParaRPr lang="zh-CN" altLang="en-US" sz="1600"/>
          </a:p>
          <a:p>
            <a:r>
              <a:rPr lang="zh-CN" altLang="en-US" sz="1600">
                <a:sym typeface="+mn-ea"/>
              </a:rPr>
              <a:t>（AAV的表达至少需要2周左右的时间</a:t>
            </a:r>
            <a:endParaRPr lang="zh-CN" altLang="en-US" sz="1600"/>
          </a:p>
          <a:p>
            <a:endParaRPr lang="zh-CN" altLang="en-US" sz="16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大概在</a:t>
            </a:r>
            <a:r>
              <a:rPr lang="en-US" altLang="zh-CN" dirty="0"/>
              <a:t>10</a:t>
            </a:r>
            <a:r>
              <a:rPr lang="zh-CN" altLang="en-US" dirty="0"/>
              <a:t>年前，我们全球启动了人类脑计划</a:t>
            </a:r>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a:t>注意事项</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a:t>注意事项</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a:t>麻醉：将小鼠用异氟烷快速麻醉后，放置于操作台面上，将其口鼻置于连同麻醉系统的软管内，持续给异氟烷使其保持麻醉状态，并在小鼠眼部涂抹金霉素眼膏保护眼睛；</a:t>
            </a:r>
            <a:endParaRPr lang="zh-CN" altLang="en-US"/>
          </a:p>
          <a:p>
            <a:endParaRPr lang="zh-CN" altLang="en-US"/>
          </a:p>
          <a:p>
            <a:endParaRPr lang="zh-CN" altLang="en-US"/>
          </a:p>
          <a:p>
            <a:endParaRPr lang="zh-CN" altLang="en-US"/>
          </a:p>
          <a:p>
            <a:r>
              <a:rPr lang="zh-CN" altLang="en-US"/>
              <a:t>b.在小鼠的脊柱注射目标位置下方放置一15ml离心管，使其拱起，用剃毛器将拱起部位毛发剃去。</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a:t>当感染整个脊髓时，脊髓定点注射的方法便不再适用，这时就需要用鞘内注射</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a:t>眼部注射</a:t>
            </a:r>
            <a:r>
              <a:rPr lang="en-US" altLang="zh-CN"/>
              <a:t> 感染眼部神经细胞时，常用眼部原位注射</a:t>
            </a:r>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r>
              <a:rPr lang="zh-CN" altLang="en-US"/>
              <a:t>尾静脉注射</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2" name="文本占位符 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43000" y="685800"/>
            <a:ext cx="4122420" cy="3091815"/>
          </a:xfrm>
          <a:ln>
            <a:solidFill>
              <a:srgbClr val="000000"/>
            </a:solidFill>
            <a:miter lim="800000"/>
          </a:ln>
        </p:spPr>
      </p:sp>
      <p:sp>
        <p:nvSpPr>
          <p:cNvPr id="2" name="文本占位符 1"/>
          <p:cNvSpPr/>
          <p:nvPr>
            <p:ph type="body" idx="3"/>
          </p:nvPr>
        </p:nvSpPr>
        <p:spPr>
          <a:xfrm>
            <a:off x="291465" y="3963035"/>
            <a:ext cx="6105525" cy="4114800"/>
          </a:xfrm>
        </p:spPr>
        <p:txBody>
          <a:bodyPr/>
          <a:p>
            <a:r>
              <a:rPr lang="en-US" altLang="zh-CN" sz="1600">
                <a:latin typeface="微软雅黑" panose="020B0503020204020204" charset="-122"/>
                <a:ea typeface="微软雅黑" panose="020B0503020204020204" charset="-122"/>
                <a:cs typeface="微软雅黑" panose="020B0503020204020204" charset="-122"/>
                <a:sym typeface="+mn-ea"/>
              </a:rPr>
              <a:t>65</a:t>
            </a:r>
            <a:r>
              <a:rPr lang="zh-CN" altLang="en-US" sz="1600">
                <a:latin typeface="微软雅黑" panose="020B0503020204020204" charset="-122"/>
                <a:ea typeface="微软雅黑" panose="020B0503020204020204" charset="-122"/>
                <a:cs typeface="微软雅黑" panose="020B0503020204020204" charset="-122"/>
                <a:sym typeface="+mn-ea"/>
              </a:rPr>
              <a:t>岁以上的老人</a:t>
            </a:r>
            <a:r>
              <a:rPr lang="en-US" altLang="zh-CN" sz="1600">
                <a:latin typeface="微软雅黑" panose="020B0503020204020204" charset="-122"/>
                <a:ea typeface="微软雅黑" panose="020B0503020204020204" charset="-122"/>
                <a:cs typeface="微软雅黑" panose="020B0503020204020204" charset="-122"/>
                <a:sym typeface="+mn-ea"/>
              </a:rPr>
              <a:t> </a:t>
            </a:r>
            <a:r>
              <a:rPr lang="zh-CN" altLang="en-US" sz="1600">
                <a:latin typeface="微软雅黑" panose="020B0503020204020204" charset="-122"/>
                <a:ea typeface="微软雅黑" panose="020B0503020204020204" charset="-122"/>
                <a:cs typeface="微软雅黑" panose="020B0503020204020204" charset="-122"/>
                <a:sym typeface="+mn-ea"/>
              </a:rPr>
              <a:t>印度和中国对比</a:t>
            </a:r>
            <a:endParaRPr lang="zh-CN" altLang="en-US" sz="1600">
              <a:latin typeface="微软雅黑" panose="020B0503020204020204" charset="-122"/>
              <a:ea typeface="微软雅黑" panose="020B0503020204020204" charset="-122"/>
              <a:cs typeface="微软雅黑" panose="020B0503020204020204" charset="-122"/>
              <a:sym typeface="+mn-ea"/>
            </a:endParaRPr>
          </a:p>
          <a:p>
            <a:r>
              <a:rPr lang="zh-CN" altLang="en-US" sz="1600">
                <a:latin typeface="微软雅黑" panose="020B0503020204020204" charset="-122"/>
                <a:ea typeface="微软雅黑" panose="020B0503020204020204" charset="-122"/>
                <a:cs typeface="微软雅黑" panose="020B0503020204020204" charset="-122"/>
                <a:sym typeface="+mn-ea"/>
              </a:rPr>
              <a:t>据国际阿尔茨海默症协会（ADI）发布的报告，到2050年，全球患有阿尔茨海默症的人数将增加至1.315亿人，这是一个非常可怕的数字，不但老龄化程度加剧，而且老年人患病也在增多</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205605" cy="3154045"/>
          </a:xfrm>
          <a:ln>
            <a:solidFill>
              <a:srgbClr val="000000"/>
            </a:solidFill>
            <a:miter lim="800000"/>
          </a:ln>
        </p:spPr>
      </p:sp>
      <p:sp>
        <p:nvSpPr>
          <p:cNvPr id="2" name="文本占位符 1"/>
          <p:cNvSpPr/>
          <p:nvPr>
            <p:ph type="body" idx="3"/>
          </p:nvPr>
        </p:nvSpPr>
        <p:spPr/>
        <p:txBody>
          <a:bodyPr/>
          <a:p>
            <a:r>
              <a:rPr lang="zh-CN" altLang="en-US"/>
              <a:t>接下来，我们来看一下脑立体定位技术是怎样协助我们来探索大脑的秘密以及进一步研究脑相关的疾病的</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008120" cy="3006090"/>
          </a:xfrm>
          <a:ln>
            <a:solidFill>
              <a:srgbClr val="000000"/>
            </a:solidFill>
            <a:miter lim="800000"/>
          </a:ln>
        </p:spPr>
      </p:sp>
      <p:sp>
        <p:nvSpPr>
          <p:cNvPr id="2" name="文本占位符 1"/>
          <p:cNvSpPr/>
          <p:nvPr>
            <p:ph type="body" idx="3"/>
          </p:nvPr>
        </p:nvSpPr>
        <p:spPr>
          <a:xfrm>
            <a:off x="685800" y="4173855"/>
            <a:ext cx="5486400" cy="4114800"/>
          </a:xfrm>
        </p:spPr>
        <p:txBody>
          <a:bodyPr/>
          <a:p>
            <a:r>
              <a:rPr lang="zh-CN" altLang="en-US">
                <a:sym typeface="+mn-ea"/>
              </a:rPr>
              <a:t>主要应用有：核团微量注射；电位引导；核团的刺激或损毁。核团微量注射（包括脑室注射）是最为常见的应用，一是因为对于区域和核团精确定位的要求，二是由于血脑屏障的存在，很多药物无法直接通过口服或者注射作用于大脑。</a:t>
            </a:r>
            <a:endParaRPr lang="zh-CN" altLang="en-US"/>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1183005" y="933450"/>
            <a:ext cx="4572000" cy="3429000"/>
          </a:xfrm>
          <a:ln>
            <a:solidFill>
              <a:srgbClr val="000000"/>
            </a:solidFill>
            <a:miter lim="800000"/>
          </a:ln>
        </p:spPr>
      </p:sp>
      <p:sp>
        <p:nvSpPr>
          <p:cNvPr id="2" name="文本占位符 1"/>
          <p:cNvSpPr/>
          <p:nvPr>
            <p:ph type="body" idx="3"/>
          </p:nvPr>
        </p:nvSpPr>
        <p:spPr/>
        <p:txBody>
          <a:bodyPr/>
          <a:p>
            <a:r>
              <a:rPr lang="zh-CN" altLang="en-US">
                <a:sym typeface="+mn-ea"/>
              </a:rPr>
              <a:t>主要应用有：核团微量注射；电位引导；核团的刺激或损毁。核团微量注射（包括脑室注射）是最为常见的应用，一是因为对于区域和核团精确定位的要求，二是由于血脑屏障的存在，很多药物无法直接通过口服或者注射作用于大脑。</a:t>
            </a:r>
            <a:endParaRPr lang="zh-CN" altLang="en-US"/>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灯片编号占位符 8"/>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灯片编号占位符 4"/>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4" name="灯片编号占位符 3"/>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7" name="灯片编号占位符 6"/>
          <p:cNvSpPr>
            <a:spLocks noGrp="1"/>
          </p:cNvSpPr>
          <p:nvPr>
            <p:ph type="sldNum" sz="quarter" idx="12"/>
          </p:nvPr>
        </p:nvSpPr>
        <p:spPr/>
        <p:txBody>
          <a:body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457200" y="1600200"/>
            <a:ext cx="82296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ea typeface="+mn-ea"/>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smtClean="0">
                <a:solidFill>
                  <a:schemeClr val="tx1">
                    <a:tint val="75000"/>
                  </a:schemeClr>
                </a:solidFill>
                <a:ea typeface="+mn-ea"/>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898989"/>
                </a:solidFill>
              </a:defRPr>
            </a:lvl1pPr>
          </a:lstStyle>
          <a:p>
            <a:pPr lvl="0" eaLnBrk="0" hangingPunct="0">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18.pn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7.jpeg"/><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1.jpeg"/><Relationship Id="rId13" Type="http://schemas.openxmlformats.org/officeDocument/2006/relationships/notesSlide" Target="../notesSlides/notesSlide18.xml"/><Relationship Id="rId12" Type="http://schemas.openxmlformats.org/officeDocument/2006/relationships/slideLayout" Target="../slideLayouts/slideLayout1.xml"/><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tags" Target="../tags/tag3.xml"/><Relationship Id="rId3" Type="http://schemas.openxmlformats.org/officeDocument/2006/relationships/image" Target="../media/image3.png"/><Relationship Id="rId2" Type="http://schemas.openxmlformats.org/officeDocument/2006/relationships/tags" Target="../tags/tag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tags" Target="../tags/tag6.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tags" Target="../tags/tag7.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43.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44.pn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tags" Target="../tags/tag8.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46.jpe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tags" Target="../tags/tag9.xml"/><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52.png"/><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图片 3" descr="图片1.jpg"/>
          <p:cNvPicPr>
            <a:picLocks noChangeAspect="1"/>
          </p:cNvPicPr>
          <p:nvPr/>
        </p:nvPicPr>
        <p:blipFill>
          <a:blip r:embed="rId1" cstate="print"/>
          <a:stretch>
            <a:fillRect/>
          </a:stretch>
        </p:blipFill>
        <p:spPr>
          <a:xfrm>
            <a:off x="-317" y="0"/>
            <a:ext cx="9144000" cy="6858000"/>
          </a:xfrm>
          <a:prstGeom prst="rect">
            <a:avLst/>
          </a:prstGeom>
          <a:noFill/>
          <a:ln w="9525">
            <a:noFill/>
          </a:ln>
        </p:spPr>
      </p:pic>
      <p:sp>
        <p:nvSpPr>
          <p:cNvPr id="5" name="文本框 4"/>
          <p:cNvSpPr txBox="1"/>
          <p:nvPr>
            <p:custDataLst>
              <p:tags r:id="rId2"/>
            </p:custDataLst>
          </p:nvPr>
        </p:nvSpPr>
        <p:spPr>
          <a:xfrm>
            <a:off x="-76200" y="1447800"/>
            <a:ext cx="9164955" cy="2916555"/>
          </a:xfrm>
          <a:prstGeom prst="rect">
            <a:avLst/>
          </a:prstGeom>
          <a:noFill/>
        </p:spPr>
        <p:txBody>
          <a:bodyPr wrap="square" rtlCol="0">
            <a:spAutoFit/>
          </a:bodyPr>
          <a:lstStyle/>
          <a:p>
            <a:pPr algn="ctr">
              <a:lnSpc>
                <a:spcPct val="170000"/>
              </a:lnSpc>
            </a:pPr>
            <a:r>
              <a:rPr lang="zh-CN" altLang="en-US" sz="5400" b="1" dirty="0" smtClean="0">
                <a:effectLst>
                  <a:outerShdw blurRad="38100" dist="38100" dir="2700000" algn="tl">
                    <a:srgbClr val="000000">
                      <a:alpha val="43137"/>
                    </a:srgbClr>
                  </a:outerShdw>
                </a:effectLst>
              </a:rPr>
              <a:t>精确定位大脑的</a:t>
            </a:r>
            <a:r>
              <a:rPr lang="en-US" altLang="zh-CN" sz="5400" b="1" dirty="0" smtClean="0">
                <a:effectLst>
                  <a:outerShdw blurRad="38100" dist="38100" dir="2700000" algn="tl">
                    <a:srgbClr val="000000">
                      <a:alpha val="43137"/>
                    </a:srgbClr>
                  </a:outerShdw>
                </a:effectLst>
              </a:rPr>
              <a:t>“GPS” </a:t>
            </a:r>
            <a:endParaRPr lang="en-US" altLang="zh-CN" sz="5400" b="1" dirty="0" smtClean="0">
              <a:effectLst>
                <a:outerShdw blurRad="38100" dist="38100" dir="2700000" algn="tl">
                  <a:srgbClr val="000000">
                    <a:alpha val="43137"/>
                  </a:srgbClr>
                </a:outerShdw>
              </a:effectLst>
            </a:endParaRPr>
          </a:p>
          <a:p>
            <a:pPr algn="ctr">
              <a:lnSpc>
                <a:spcPct val="170000"/>
              </a:lnSpc>
            </a:pPr>
            <a:r>
              <a:rPr lang="zh-CN" altLang="en-US" sz="5400" b="1" dirty="0" smtClean="0">
                <a:effectLst>
                  <a:outerShdw blurRad="38100" dist="38100" dir="2700000" algn="tl">
                    <a:srgbClr val="000000">
                      <a:alpha val="43137"/>
                    </a:srgbClr>
                  </a:outerShdw>
                </a:effectLst>
              </a:rPr>
              <a:t>脑立体定位技术</a:t>
            </a:r>
            <a:endParaRPr lang="zh-CN" altLang="en-US" sz="5400" b="1" dirty="0" smtClean="0">
              <a:effectLst>
                <a:outerShdw blurRad="38100" dist="38100" dir="2700000" algn="tl">
                  <a:srgbClr val="000000">
                    <a:alpha val="43137"/>
                  </a:srgbClr>
                </a:outerShdw>
              </a:effectLst>
            </a:endParaRPr>
          </a:p>
        </p:txBody>
      </p:sp>
      <p:sp>
        <p:nvSpPr>
          <p:cNvPr id="4" name="TextBox 3"/>
          <p:cNvSpPr txBox="1"/>
          <p:nvPr/>
        </p:nvSpPr>
        <p:spPr>
          <a:xfrm>
            <a:off x="5334000" y="4648200"/>
            <a:ext cx="2743200" cy="1198880"/>
          </a:xfrm>
          <a:prstGeom prst="rect">
            <a:avLst/>
          </a:prstGeom>
          <a:noFill/>
        </p:spPr>
        <p:txBody>
          <a:bodyPr wrap="square" numCol="1" rtlCol="0">
            <a:spAutoFit/>
          </a:bodyPr>
          <a:lstStyle/>
          <a:p>
            <a:pPr>
              <a:lnSpc>
                <a:spcPct val="150000"/>
              </a:lnSpc>
            </a:pPr>
            <a:r>
              <a:rPr lang="zh-CN" altLang="en-US" sz="2400" b="1" dirty="0" smtClean="0"/>
              <a:t>汇报人：杨贺旻</a:t>
            </a:r>
            <a:endParaRPr lang="en-US" altLang="zh-CN" sz="2400" b="1" dirty="0" smtClean="0"/>
          </a:p>
          <a:p>
            <a:pPr>
              <a:lnSpc>
                <a:spcPct val="150000"/>
              </a:lnSpc>
            </a:pPr>
            <a:r>
              <a:rPr lang="en-US" altLang="zh-CN" sz="2400" dirty="0" smtClean="0"/>
              <a:t>         2026.1.16</a:t>
            </a:r>
            <a:endParaRPr lang="zh-CN" altLang="en-US" sz="2400" dirty="0" smtClean="0"/>
          </a:p>
        </p:txBody>
      </p:sp>
      <p:pic>
        <p:nvPicPr>
          <p:cNvPr id="2" name="图片 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0" y="0"/>
            <a:ext cx="3566160" cy="88201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sp>
        <p:nvSpPr>
          <p:cNvPr id="2" name="文本框 1"/>
          <p:cNvSpPr txBox="1"/>
          <p:nvPr/>
        </p:nvSpPr>
        <p:spPr>
          <a:xfrm>
            <a:off x="363855" y="1066800"/>
            <a:ext cx="8208645" cy="1814830"/>
          </a:xfrm>
          <a:prstGeom prst="rect">
            <a:avLst/>
          </a:prstGeom>
          <a:noFill/>
        </p:spPr>
        <p:txBody>
          <a:bodyPr wrap="square" rtlCol="0">
            <a:spAutoFit/>
          </a:bodyPr>
          <a:p>
            <a:pPr algn="just">
              <a:lnSpc>
                <a:spcPct val="200000"/>
              </a:lnSpc>
            </a:pPr>
            <a:r>
              <a:rPr lang="en-US" altLang="zh-CN" sz="2000" dirty="0">
                <a:latin typeface="Times New Roman" panose="02020603050405020304" pitchFamily="18" charset="0"/>
                <a:cs typeface="Times New Roman" panose="02020603050405020304" pitchFamily="18" charset="0"/>
                <a:sym typeface="+mn-ea"/>
              </a:rPr>
              <a:t>         </a:t>
            </a:r>
            <a:r>
              <a:rPr lang="zh-CN" altLang="en-US" sz="1800" dirty="0">
                <a:latin typeface="Times New Roman" panose="02020603050405020304" pitchFamily="18" charset="0"/>
                <a:cs typeface="Times New Roman" panose="02020603050405020304" pitchFamily="18" charset="0"/>
                <a:sym typeface="+mn-ea"/>
              </a:rPr>
              <a:t>脑立体定位仪是</a:t>
            </a:r>
            <a:r>
              <a:rPr lang="zh-CN" altLang="en-US" sz="1800" dirty="0">
                <a:solidFill>
                  <a:srgbClr val="FF0000"/>
                </a:solidFill>
                <a:latin typeface="Times New Roman" panose="02020603050405020304" pitchFamily="18" charset="0"/>
                <a:cs typeface="Times New Roman" panose="02020603050405020304" pitchFamily="18" charset="0"/>
                <a:sym typeface="+mn-ea"/>
              </a:rPr>
              <a:t>神经环路研究</a:t>
            </a:r>
            <a:r>
              <a:rPr lang="zh-CN" altLang="en-US" sz="1800" dirty="0">
                <a:latin typeface="Times New Roman" panose="02020603050405020304" pitchFamily="18" charset="0"/>
                <a:cs typeface="Times New Roman" panose="02020603050405020304" pitchFamily="18" charset="0"/>
                <a:sym typeface="+mn-ea"/>
              </a:rPr>
              <a:t>、</a:t>
            </a:r>
            <a:r>
              <a:rPr lang="zh-CN" altLang="en-US" sz="1800" dirty="0">
                <a:solidFill>
                  <a:srgbClr val="FF0000"/>
                </a:solidFill>
                <a:latin typeface="Times New Roman" panose="02020603050405020304" pitchFamily="18" charset="0"/>
                <a:cs typeface="Times New Roman" panose="02020603050405020304" pitchFamily="18" charset="0"/>
                <a:sym typeface="+mn-ea"/>
              </a:rPr>
              <a:t>神经系统性疾病（阿尔兹海默症、亨廷顿症、帕金森等）、神经药理</a:t>
            </a:r>
            <a:r>
              <a:rPr lang="zh-CN" altLang="en-US" sz="1800" dirty="0">
                <a:latin typeface="Times New Roman" panose="02020603050405020304" pitchFamily="18" charset="0"/>
                <a:cs typeface="Times New Roman" panose="02020603050405020304" pitchFamily="18" charset="0"/>
                <a:sym typeface="+mn-ea"/>
              </a:rPr>
              <a:t>等领域内的重要研究设备，用于对神经结构进行定向的</a:t>
            </a:r>
            <a:r>
              <a:rPr lang="zh-CN" altLang="en-US" sz="1800" dirty="0">
                <a:solidFill>
                  <a:srgbClr val="FF0000"/>
                </a:solidFill>
                <a:latin typeface="Times New Roman" panose="02020603050405020304" pitchFamily="18" charset="0"/>
                <a:cs typeface="Times New Roman" panose="02020603050405020304" pitchFamily="18" charset="0"/>
                <a:sym typeface="+mn-ea"/>
              </a:rPr>
              <a:t>注射、刺激、破坏、记录</a:t>
            </a:r>
            <a:r>
              <a:rPr lang="zh-CN" altLang="en-US" sz="1800" dirty="0">
                <a:latin typeface="Times New Roman" panose="02020603050405020304" pitchFamily="18" charset="0"/>
                <a:cs typeface="Times New Roman" panose="02020603050405020304" pitchFamily="18" charset="0"/>
                <a:sym typeface="+mn-ea"/>
              </a:rPr>
              <a:t>等操作。</a:t>
            </a:r>
            <a:endParaRPr lang="zh-CN" altLang="en-US" sz="1800" dirty="0">
              <a:latin typeface="Times New Roman" panose="02020603050405020304" pitchFamily="18" charset="0"/>
              <a:cs typeface="Times New Roman" panose="02020603050405020304" pitchFamily="18" charset="0"/>
              <a:sym typeface="+mn-ea"/>
            </a:endParaRPr>
          </a:p>
        </p:txBody>
      </p:sp>
      <p:grpSp>
        <p:nvGrpSpPr>
          <p:cNvPr id="4" name="组合 3"/>
          <p:cNvGrpSpPr/>
          <p:nvPr/>
        </p:nvGrpSpPr>
        <p:grpSpPr>
          <a:xfrm>
            <a:off x="304800" y="228600"/>
            <a:ext cx="3575050" cy="609600"/>
            <a:chOff x="480" y="771"/>
            <a:chExt cx="5630" cy="960"/>
          </a:xfrm>
        </p:grpSpPr>
        <p:sp>
          <p:nvSpPr>
            <p:cNvPr id="6" name="流程图: 可选过程 5"/>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68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应用</a:t>
              </a:r>
              <a:endParaRPr lang="zh-CN" altLang="en-US" sz="2800" b="1">
                <a:latin typeface="Times New Roman" panose="02020603050405020304" pitchFamily="18" charset="0"/>
                <a:cs typeface="Times New Roman" panose="02020603050405020304" pitchFamily="18" charset="0"/>
              </a:endParaRPr>
            </a:p>
          </p:txBody>
        </p:sp>
      </p:grpSp>
      <p:sp>
        <p:nvSpPr>
          <p:cNvPr id="5" name="圆角矩形 4"/>
          <p:cNvSpPr/>
          <p:nvPr/>
        </p:nvSpPr>
        <p:spPr>
          <a:xfrm>
            <a:off x="228600" y="1179195"/>
            <a:ext cx="8627110" cy="17335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609600" y="3120390"/>
            <a:ext cx="3402965" cy="601980"/>
            <a:chOff x="1363" y="5435"/>
            <a:chExt cx="3727" cy="948"/>
          </a:xfrm>
        </p:grpSpPr>
        <p:sp>
          <p:nvSpPr>
            <p:cNvPr id="3" name="圆角矩形 2"/>
            <p:cNvSpPr/>
            <p:nvPr/>
          </p:nvSpPr>
          <p:spPr>
            <a:xfrm>
              <a:off x="1363" y="5435"/>
              <a:ext cx="3094"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sp>
          <p:nvSpPr>
            <p:cNvPr id="9" name="文本框 8"/>
            <p:cNvSpPr txBox="1"/>
            <p:nvPr/>
          </p:nvSpPr>
          <p:spPr>
            <a:xfrm>
              <a:off x="1560" y="5595"/>
              <a:ext cx="3530" cy="628"/>
            </a:xfrm>
            <a:prstGeom prst="rect">
              <a:avLst/>
            </a:prstGeom>
            <a:noFill/>
          </p:spPr>
          <p:txBody>
            <a:bodyPr wrap="square" rtlCol="0">
              <a:spAutoFit/>
            </a:bodyPr>
            <a:p>
              <a:r>
                <a:rPr lang="zh-CN" altLang="en-US" sz="2000">
                  <a:latin typeface="宋体" panose="02010600030101010101" pitchFamily="2" charset="-122"/>
                  <a:cs typeface="微软雅黑" panose="020B0503020204020204" charset="-122"/>
                  <a:sym typeface="+mn-ea"/>
                </a:rPr>
                <a:t>帕金森氏病动物模型</a:t>
              </a:r>
              <a:endParaRPr lang="zh-CN" altLang="en-US" sz="2000" b="1">
                <a:latin typeface="宋体" panose="02010600030101010101" pitchFamily="2" charset="-122"/>
                <a:cs typeface="微软雅黑" panose="020B0503020204020204" charset="-122"/>
                <a:sym typeface="+mn-ea"/>
              </a:endParaRPr>
            </a:p>
          </p:txBody>
        </p:sp>
      </p:grpSp>
      <p:grpSp>
        <p:nvGrpSpPr>
          <p:cNvPr id="8" name="组合 7"/>
          <p:cNvGrpSpPr/>
          <p:nvPr/>
        </p:nvGrpSpPr>
        <p:grpSpPr>
          <a:xfrm>
            <a:off x="1447800" y="4343400"/>
            <a:ext cx="2200468" cy="601980"/>
            <a:chOff x="1363" y="5435"/>
            <a:chExt cx="2410" cy="948"/>
          </a:xfrm>
        </p:grpSpPr>
        <p:sp>
          <p:nvSpPr>
            <p:cNvPr id="11" name="圆角矩形 10"/>
            <p:cNvSpPr/>
            <p:nvPr/>
          </p:nvSpPr>
          <p:spPr>
            <a:xfrm>
              <a:off x="1363" y="5435"/>
              <a:ext cx="2410"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sp>
          <p:nvSpPr>
            <p:cNvPr id="12" name="文本框 11"/>
            <p:cNvSpPr txBox="1"/>
            <p:nvPr/>
          </p:nvSpPr>
          <p:spPr>
            <a:xfrm>
              <a:off x="1560" y="5595"/>
              <a:ext cx="2167" cy="628"/>
            </a:xfrm>
            <a:prstGeom prst="rect">
              <a:avLst/>
            </a:prstGeom>
            <a:noFill/>
          </p:spPr>
          <p:txBody>
            <a:bodyPr wrap="square" rtlCol="0">
              <a:spAutoFit/>
            </a:bodyPr>
            <a:p>
              <a:r>
                <a:rPr lang="zh-CN" altLang="en-US" sz="2000">
                  <a:latin typeface="宋体" panose="02010600030101010101" pitchFamily="2" charset="-122"/>
                  <a:cs typeface="微软雅黑" panose="020B0503020204020204" charset="-122"/>
                  <a:sym typeface="+mn-ea"/>
                </a:rPr>
                <a:t>癫痫动物模型</a:t>
              </a:r>
              <a:endParaRPr lang="zh-CN" altLang="en-US" sz="2000" b="1">
                <a:latin typeface="宋体" panose="02010600030101010101" pitchFamily="2" charset="-122"/>
                <a:cs typeface="微软雅黑" panose="020B0503020204020204" charset="-122"/>
                <a:sym typeface="+mn-ea"/>
              </a:endParaRPr>
            </a:p>
          </p:txBody>
        </p:sp>
      </p:grpSp>
      <p:grpSp>
        <p:nvGrpSpPr>
          <p:cNvPr id="13" name="组合 12"/>
          <p:cNvGrpSpPr/>
          <p:nvPr/>
        </p:nvGrpSpPr>
        <p:grpSpPr>
          <a:xfrm>
            <a:off x="2487295" y="5486400"/>
            <a:ext cx="2200468" cy="601980"/>
            <a:chOff x="1363" y="5435"/>
            <a:chExt cx="2410" cy="948"/>
          </a:xfrm>
        </p:grpSpPr>
        <p:sp>
          <p:nvSpPr>
            <p:cNvPr id="14" name="圆角矩形 13"/>
            <p:cNvSpPr/>
            <p:nvPr/>
          </p:nvSpPr>
          <p:spPr>
            <a:xfrm>
              <a:off x="1363" y="5435"/>
              <a:ext cx="2410"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sp>
          <p:nvSpPr>
            <p:cNvPr id="15" name="文本框 14"/>
            <p:cNvSpPr txBox="1"/>
            <p:nvPr/>
          </p:nvSpPr>
          <p:spPr>
            <a:xfrm>
              <a:off x="1560" y="5595"/>
              <a:ext cx="2167" cy="628"/>
            </a:xfrm>
            <a:prstGeom prst="rect">
              <a:avLst/>
            </a:prstGeom>
            <a:noFill/>
          </p:spPr>
          <p:txBody>
            <a:bodyPr wrap="square" rtlCol="0">
              <a:spAutoFit/>
            </a:bodyPr>
            <a:p>
              <a:r>
                <a:rPr lang="zh-CN" altLang="en-US" sz="2000">
                  <a:latin typeface="宋体" panose="02010600030101010101" pitchFamily="2" charset="-122"/>
                  <a:cs typeface="微软雅黑" panose="020B0503020204020204" charset="-122"/>
                  <a:sym typeface="+mn-ea"/>
                </a:rPr>
                <a:t>脑内肿瘤模型</a:t>
              </a:r>
              <a:endParaRPr lang="zh-CN" altLang="en-US" sz="2000" b="1">
                <a:latin typeface="宋体" panose="02010600030101010101" pitchFamily="2" charset="-122"/>
                <a:cs typeface="微软雅黑" panose="020B0503020204020204" charset="-122"/>
                <a:sym typeface="+mn-ea"/>
              </a:endParaRPr>
            </a:p>
          </p:txBody>
        </p:sp>
      </p:grpSp>
      <p:grpSp>
        <p:nvGrpSpPr>
          <p:cNvPr id="19" name="组合 18"/>
          <p:cNvGrpSpPr/>
          <p:nvPr/>
        </p:nvGrpSpPr>
        <p:grpSpPr>
          <a:xfrm>
            <a:off x="5867400" y="5486400"/>
            <a:ext cx="2200468" cy="601980"/>
            <a:chOff x="1363" y="5435"/>
            <a:chExt cx="2410" cy="948"/>
          </a:xfrm>
        </p:grpSpPr>
        <p:sp>
          <p:nvSpPr>
            <p:cNvPr id="20" name="圆角矩形 19"/>
            <p:cNvSpPr/>
            <p:nvPr/>
          </p:nvSpPr>
          <p:spPr>
            <a:xfrm>
              <a:off x="1363" y="5435"/>
              <a:ext cx="2410"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sp>
          <p:nvSpPr>
            <p:cNvPr id="21" name="文本框 20"/>
            <p:cNvSpPr txBox="1"/>
            <p:nvPr/>
          </p:nvSpPr>
          <p:spPr>
            <a:xfrm>
              <a:off x="1560" y="5595"/>
              <a:ext cx="2167" cy="628"/>
            </a:xfrm>
            <a:prstGeom prst="rect">
              <a:avLst/>
            </a:prstGeom>
            <a:noFill/>
          </p:spPr>
          <p:txBody>
            <a:bodyPr wrap="square" rtlCol="0">
              <a:spAutoFit/>
            </a:bodyPr>
            <a:p>
              <a:r>
                <a:rPr lang="zh-CN" altLang="en-US" sz="2000">
                  <a:latin typeface="宋体" panose="02010600030101010101" pitchFamily="2" charset="-122"/>
                  <a:cs typeface="微软雅黑" panose="020B0503020204020204" charset="-122"/>
                  <a:sym typeface="+mn-ea"/>
                </a:rPr>
                <a:t>学习记忆模型</a:t>
              </a:r>
              <a:endParaRPr lang="zh-CN" altLang="en-US" sz="2000" b="1">
                <a:latin typeface="宋体" panose="02010600030101010101" pitchFamily="2" charset="-122"/>
                <a:cs typeface="微软雅黑" panose="020B0503020204020204" charset="-122"/>
                <a:sym typeface="+mn-ea"/>
              </a:endParaRPr>
            </a:p>
          </p:txBody>
        </p:sp>
      </p:grpSp>
      <p:grpSp>
        <p:nvGrpSpPr>
          <p:cNvPr id="22" name="组合 21"/>
          <p:cNvGrpSpPr/>
          <p:nvPr/>
        </p:nvGrpSpPr>
        <p:grpSpPr>
          <a:xfrm>
            <a:off x="5189855" y="4343400"/>
            <a:ext cx="3239770" cy="601980"/>
            <a:chOff x="1363" y="5435"/>
            <a:chExt cx="3705" cy="948"/>
          </a:xfrm>
        </p:grpSpPr>
        <p:sp>
          <p:nvSpPr>
            <p:cNvPr id="23" name="圆角矩形 22"/>
            <p:cNvSpPr/>
            <p:nvPr/>
          </p:nvSpPr>
          <p:spPr>
            <a:xfrm>
              <a:off x="1363" y="5435"/>
              <a:ext cx="3705"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sp>
          <p:nvSpPr>
            <p:cNvPr id="24" name="文本框 23"/>
            <p:cNvSpPr txBox="1"/>
            <p:nvPr/>
          </p:nvSpPr>
          <p:spPr>
            <a:xfrm>
              <a:off x="1560" y="5595"/>
              <a:ext cx="3508" cy="628"/>
            </a:xfrm>
            <a:prstGeom prst="rect">
              <a:avLst/>
            </a:prstGeom>
            <a:noFill/>
          </p:spPr>
          <p:txBody>
            <a:bodyPr wrap="square" rtlCol="0">
              <a:spAutoFit/>
            </a:bodyPr>
            <a:p>
              <a:r>
                <a:rPr lang="zh-CN" altLang="en-US" sz="2000">
                  <a:latin typeface="宋体" panose="02010600030101010101" pitchFamily="2" charset="-122"/>
                  <a:cs typeface="微软雅黑" panose="020B0503020204020204" charset="-122"/>
                  <a:sym typeface="+mn-ea"/>
                </a:rPr>
                <a:t>脑内神经干细胞移植模型</a:t>
              </a:r>
              <a:endParaRPr lang="zh-CN" altLang="en-US" sz="2000" b="1">
                <a:latin typeface="宋体" panose="02010600030101010101" pitchFamily="2" charset="-122"/>
                <a:cs typeface="微软雅黑" panose="020B0503020204020204" charset="-122"/>
                <a:sym typeface="+mn-ea"/>
              </a:endParaRPr>
            </a:p>
          </p:txBody>
        </p:sp>
      </p:grpSp>
      <p:grpSp>
        <p:nvGrpSpPr>
          <p:cNvPr id="25" name="组合 24"/>
          <p:cNvGrpSpPr/>
          <p:nvPr/>
        </p:nvGrpSpPr>
        <p:grpSpPr>
          <a:xfrm>
            <a:off x="4495800" y="3120390"/>
            <a:ext cx="2310035" cy="601980"/>
            <a:chOff x="1363" y="5435"/>
            <a:chExt cx="2530" cy="948"/>
          </a:xfrm>
        </p:grpSpPr>
        <p:sp>
          <p:nvSpPr>
            <p:cNvPr id="26" name="圆角矩形 25"/>
            <p:cNvSpPr/>
            <p:nvPr/>
          </p:nvSpPr>
          <p:spPr>
            <a:xfrm>
              <a:off x="1363" y="5435"/>
              <a:ext cx="2410"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宋体" panose="02010600030101010101" pitchFamily="2" charset="-122"/>
                <a:ea typeface="宋体" panose="02010600030101010101" pitchFamily="2" charset="-122"/>
              </a:endParaRPr>
            </a:p>
          </p:txBody>
        </p:sp>
        <p:sp>
          <p:nvSpPr>
            <p:cNvPr id="27" name="文本框 26"/>
            <p:cNvSpPr txBox="1"/>
            <p:nvPr/>
          </p:nvSpPr>
          <p:spPr>
            <a:xfrm>
              <a:off x="1726" y="5595"/>
              <a:ext cx="2167" cy="628"/>
            </a:xfrm>
            <a:prstGeom prst="rect">
              <a:avLst/>
            </a:prstGeom>
            <a:noFill/>
          </p:spPr>
          <p:txBody>
            <a:bodyPr wrap="square" rtlCol="0">
              <a:spAutoFit/>
            </a:bodyPr>
            <a:p>
              <a:r>
                <a:rPr lang="zh-CN" altLang="en-US" sz="2000">
                  <a:latin typeface="宋体" panose="02010600030101010101" pitchFamily="2" charset="-122"/>
                  <a:cs typeface="微软雅黑" panose="020B0503020204020204" charset="-122"/>
                  <a:sym typeface="+mn-ea"/>
                </a:rPr>
                <a:t>脑缺血模型</a:t>
              </a:r>
              <a:endParaRPr lang="zh-CN" altLang="en-US" sz="2000" b="1">
                <a:latin typeface="宋体" panose="02010600030101010101" pitchFamily="2" charset="-122"/>
                <a:cs typeface="微软雅黑" panose="020B0503020204020204" charset="-122"/>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pic>
        <p:nvPicPr>
          <p:cNvPr id="14" name="Picture 3" descr="C:\Users\PC0181\Desktop\图片1.png"/>
          <p:cNvPicPr>
            <a:picLocks noChangeAspect="1" noChangeArrowheads="1"/>
          </p:cNvPicPr>
          <p:nvPr/>
        </p:nvPicPr>
        <p:blipFill>
          <a:blip r:embed="rId2"/>
          <a:srcRect/>
          <a:stretch>
            <a:fillRect/>
          </a:stretch>
        </p:blipFill>
        <p:spPr bwMode="auto">
          <a:xfrm>
            <a:off x="12065" y="914400"/>
            <a:ext cx="4788535" cy="5281930"/>
          </a:xfrm>
          <a:prstGeom prst="rect">
            <a:avLst/>
          </a:prstGeom>
          <a:noFill/>
        </p:spPr>
      </p:pic>
      <p:grpSp>
        <p:nvGrpSpPr>
          <p:cNvPr id="8" name="组合 7"/>
          <p:cNvGrpSpPr/>
          <p:nvPr/>
        </p:nvGrpSpPr>
        <p:grpSpPr>
          <a:xfrm>
            <a:off x="304800" y="228600"/>
            <a:ext cx="3194050" cy="609600"/>
            <a:chOff x="480" y="771"/>
            <a:chExt cx="5030" cy="960"/>
          </a:xfrm>
        </p:grpSpPr>
        <p:sp>
          <p:nvSpPr>
            <p:cNvPr id="9" name="流程图: 可选过程 8"/>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08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基本结构</a:t>
              </a:r>
              <a:endParaRPr lang="zh-CN" altLang="en-US" sz="2800" b="1">
                <a:latin typeface="Times New Roman" panose="02020603050405020304" pitchFamily="18" charset="0"/>
                <a:cs typeface="Times New Roman" panose="02020603050405020304" pitchFamily="18" charset="0"/>
              </a:endParaRPr>
            </a:p>
          </p:txBody>
        </p:sp>
      </p:grpSp>
      <p:sp>
        <p:nvSpPr>
          <p:cNvPr id="11" name="TextBox 5"/>
          <p:cNvSpPr txBox="1"/>
          <p:nvPr/>
        </p:nvSpPr>
        <p:spPr>
          <a:xfrm>
            <a:off x="4800600" y="850900"/>
            <a:ext cx="4286250" cy="3599815"/>
          </a:xfrm>
          <a:prstGeom prst="rect">
            <a:avLst/>
          </a:prstGeom>
          <a:noFill/>
        </p:spPr>
        <p:txBody>
          <a:bodyPr wrap="square" rtlCol="0">
            <a:spAutoFit/>
          </a:bodyPr>
          <a:p>
            <a:pPr marL="514350" indent="-514350">
              <a:lnSpc>
                <a:spcPct val="150000"/>
              </a:lnSpc>
              <a:buFont typeface="+mj-ea"/>
              <a:buAutoNum type="circleNumDbPlain"/>
            </a:pPr>
            <a:r>
              <a:rPr lang="zh-CN" altLang="en-US" sz="1900" dirty="0">
                <a:latin typeface="Times New Roman" panose="02020603050405020304" pitchFamily="18" charset="0"/>
                <a:cs typeface="Times New Roman" panose="02020603050405020304" pitchFamily="18" charset="0"/>
              </a:rPr>
              <a:t>底座</a:t>
            </a:r>
            <a:endParaRPr lang="zh-CN" altLang="en-US" sz="1900" dirty="0">
              <a:latin typeface="Times New Roman" panose="02020603050405020304" pitchFamily="18" charset="0"/>
              <a:cs typeface="Times New Roman" panose="02020603050405020304" pitchFamily="18" charset="0"/>
            </a:endParaRPr>
          </a:p>
          <a:p>
            <a:pPr marL="514350" indent="-514350">
              <a:lnSpc>
                <a:spcPct val="150000"/>
              </a:lnSpc>
              <a:buFont typeface="+mj-ea"/>
              <a:buAutoNum type="circleNumDbPlain"/>
            </a:pPr>
            <a:r>
              <a:rPr lang="zh-CN" altLang="en-US" sz="1900" dirty="0">
                <a:latin typeface="Times New Roman" panose="02020603050405020304" pitchFamily="18" charset="0"/>
                <a:cs typeface="Times New Roman" panose="02020603050405020304" pitchFamily="18" charset="0"/>
              </a:rPr>
              <a:t>操作臂</a:t>
            </a:r>
            <a:r>
              <a:rPr lang="zh-CN" altLang="en-US" sz="1900" dirty="0">
                <a:latin typeface="Times New Roman" panose="02020603050405020304" pitchFamily="18" charset="0"/>
                <a:cs typeface="Times New Roman" panose="02020603050405020304" pitchFamily="18" charset="0"/>
                <a:sym typeface="Wingdings" panose="05000000000000000000" pitchFamily="2" charset="2"/>
              </a:rPr>
              <a:t>: 三维操作臂、二维操作臂</a:t>
            </a:r>
            <a:endParaRPr lang="zh-CN" altLang="en-US" sz="1900" dirty="0">
              <a:latin typeface="Times New Roman" panose="02020603050405020304" pitchFamily="18" charset="0"/>
              <a:cs typeface="Times New Roman" panose="02020603050405020304" pitchFamily="18" charset="0"/>
            </a:endParaRPr>
          </a:p>
          <a:p>
            <a:pPr marL="514350" indent="-514350">
              <a:lnSpc>
                <a:spcPct val="150000"/>
              </a:lnSpc>
              <a:buFont typeface="+mj-ea"/>
              <a:buAutoNum type="circleNumDbPlain"/>
            </a:pPr>
            <a:r>
              <a:rPr lang="zh-CN" altLang="en-US" sz="1900" dirty="0">
                <a:latin typeface="Times New Roman" panose="02020603050405020304" pitchFamily="18" charset="0"/>
                <a:cs typeface="Times New Roman" panose="02020603050405020304" pitchFamily="18" charset="0"/>
              </a:rPr>
              <a:t>适配器</a:t>
            </a:r>
            <a:r>
              <a:rPr lang="zh-CN" altLang="en-US" sz="1900" dirty="0">
                <a:latin typeface="Times New Roman" panose="02020603050405020304" pitchFamily="18" charset="0"/>
                <a:cs typeface="Times New Roman" panose="02020603050405020304" pitchFamily="18" charset="0"/>
                <a:sym typeface="Wingdings" panose="05000000000000000000" pitchFamily="2" charset="2"/>
              </a:rPr>
              <a:t>:大鼠、小鼠、兔子、猴、猪、猫</a:t>
            </a:r>
            <a:endParaRPr lang="zh-CN" altLang="en-US" sz="1900" dirty="0">
              <a:latin typeface="Times New Roman" panose="02020603050405020304" pitchFamily="18" charset="0"/>
              <a:cs typeface="Times New Roman" panose="02020603050405020304" pitchFamily="18" charset="0"/>
              <a:sym typeface="Wingdings" panose="05000000000000000000" pitchFamily="2" charset="2"/>
            </a:endParaRPr>
          </a:p>
          <a:p>
            <a:pPr marL="514350" indent="-514350">
              <a:lnSpc>
                <a:spcPct val="150000"/>
              </a:lnSpc>
              <a:buFont typeface="+mj-ea"/>
              <a:buAutoNum type="circleNumDbPlain"/>
            </a:pPr>
            <a:r>
              <a:rPr lang="zh-CN" altLang="en-US" sz="1900" dirty="0">
                <a:latin typeface="Times New Roman" panose="02020603050405020304" pitchFamily="18" charset="0"/>
                <a:cs typeface="Times New Roman" panose="02020603050405020304" pitchFamily="18" charset="0"/>
              </a:rPr>
              <a:t>耳杆:  大鼠、小鼠、大动物</a:t>
            </a:r>
            <a:endParaRPr lang="zh-CN" altLang="en-US" sz="1900" dirty="0">
              <a:latin typeface="Times New Roman" panose="02020603050405020304" pitchFamily="18" charset="0"/>
              <a:cs typeface="Times New Roman" panose="02020603050405020304" pitchFamily="18" charset="0"/>
            </a:endParaRPr>
          </a:p>
          <a:p>
            <a:pPr marL="514350" indent="-514350">
              <a:lnSpc>
                <a:spcPct val="150000"/>
              </a:lnSpc>
              <a:buFont typeface="+mj-ea"/>
              <a:buAutoNum type="circleNumDbPlain"/>
            </a:pPr>
            <a:r>
              <a:rPr lang="zh-CN" altLang="en-US" sz="1900" dirty="0">
                <a:latin typeface="Times New Roman" panose="02020603050405020304" pitchFamily="18" charset="0"/>
                <a:cs typeface="Times New Roman" panose="02020603050405020304" pitchFamily="18" charset="0"/>
              </a:rPr>
              <a:t>夹持器: 套管类、电极类、管状</a:t>
            </a:r>
            <a:endParaRPr lang="zh-CN" altLang="en-US" sz="1900" dirty="0">
              <a:latin typeface="Times New Roman" panose="02020603050405020304" pitchFamily="18" charset="0"/>
              <a:cs typeface="Times New Roman" panose="02020603050405020304" pitchFamily="18" charset="0"/>
            </a:endParaRPr>
          </a:p>
          <a:p>
            <a:pPr marL="514350" indent="-514350">
              <a:lnSpc>
                <a:spcPct val="150000"/>
              </a:lnSpc>
              <a:buFont typeface="+mj-ea"/>
              <a:buAutoNum type="circleNumDbPlain"/>
            </a:pPr>
            <a:r>
              <a:rPr lang="zh-CN" altLang="en-US" sz="1900" dirty="0">
                <a:solidFill>
                  <a:schemeClr val="tx1"/>
                </a:solidFill>
                <a:latin typeface="Times New Roman" panose="02020603050405020304" pitchFamily="18" charset="0"/>
                <a:cs typeface="Times New Roman" panose="02020603050405020304" pitchFamily="18" charset="0"/>
                <a:sym typeface="+mn-ea"/>
              </a:rPr>
              <a:t>数显模块：三维数显模块、二维</a:t>
            </a:r>
            <a:r>
              <a:rPr lang="en-US" altLang="zh-CN" sz="1900" dirty="0">
                <a:solidFill>
                  <a:schemeClr val="tx1"/>
                </a:solidFill>
                <a:latin typeface="Times New Roman" panose="02020603050405020304" pitchFamily="18" charset="0"/>
                <a:cs typeface="Times New Roman" panose="02020603050405020304" pitchFamily="18" charset="0"/>
                <a:sym typeface="+mn-ea"/>
              </a:rPr>
              <a:t>  </a:t>
            </a:r>
            <a:r>
              <a:rPr lang="zh-CN" altLang="en-US" sz="1900" dirty="0">
                <a:solidFill>
                  <a:schemeClr val="tx1"/>
                </a:solidFill>
                <a:latin typeface="Times New Roman" panose="02020603050405020304" pitchFamily="18" charset="0"/>
                <a:cs typeface="Times New Roman" panose="02020603050405020304" pitchFamily="18" charset="0"/>
                <a:sym typeface="+mn-ea"/>
              </a:rPr>
              <a:t>数显模块</a:t>
            </a:r>
            <a:endParaRPr lang="zh-CN" altLang="en-US" sz="1900" dirty="0">
              <a:solidFill>
                <a:schemeClr val="tx1"/>
              </a:solidFill>
              <a:latin typeface="Times New Roman" panose="02020603050405020304" pitchFamily="18" charset="0"/>
              <a:cs typeface="Times New Roman" panose="02020603050405020304" pitchFamily="18" charset="0"/>
              <a:sym typeface="+mn-ea"/>
            </a:endParaRPr>
          </a:p>
        </p:txBody>
      </p:sp>
      <p:grpSp>
        <p:nvGrpSpPr>
          <p:cNvPr id="12" name="组合 11"/>
          <p:cNvGrpSpPr/>
          <p:nvPr/>
        </p:nvGrpSpPr>
        <p:grpSpPr>
          <a:xfrm>
            <a:off x="5150485" y="4724400"/>
            <a:ext cx="2405380" cy="2127250"/>
            <a:chOff x="8429" y="6632"/>
            <a:chExt cx="3788" cy="3350"/>
          </a:xfrm>
        </p:grpSpPr>
        <p:pic>
          <p:nvPicPr>
            <p:cNvPr id="13" name="图片 12"/>
            <p:cNvPicPr>
              <a:picLocks noChangeAspect="1"/>
            </p:cNvPicPr>
            <p:nvPr/>
          </p:nvPicPr>
          <p:blipFill>
            <a:blip r:embed="rId3"/>
            <a:stretch>
              <a:fillRect/>
            </a:stretch>
          </p:blipFill>
          <p:spPr>
            <a:xfrm>
              <a:off x="9078" y="6632"/>
              <a:ext cx="2490" cy="2535"/>
            </a:xfrm>
            <a:prstGeom prst="rect">
              <a:avLst/>
            </a:prstGeom>
          </p:spPr>
        </p:pic>
        <p:sp>
          <p:nvSpPr>
            <p:cNvPr id="15" name="椭圆 14"/>
            <p:cNvSpPr/>
            <p:nvPr/>
          </p:nvSpPr>
          <p:spPr>
            <a:xfrm>
              <a:off x="8429" y="6632"/>
              <a:ext cx="3789" cy="2818"/>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10153" y="9500"/>
              <a:ext cx="826" cy="483"/>
            </a:xfrm>
            <a:prstGeom prst="rect">
              <a:avLst/>
            </a:prstGeom>
            <a:noFill/>
          </p:spPr>
          <p:txBody>
            <a:bodyPr wrap="square" rtlCol="0">
              <a:spAutoFit/>
            </a:bodyPr>
            <a:p>
              <a:r>
                <a:rPr lang="zh-CN" altLang="en-US" sz="1400">
                  <a:solidFill>
                    <a:srgbClr val="FF0000"/>
                  </a:solidFill>
                  <a:latin typeface="仿宋" panose="02010609060101010101" pitchFamily="49" charset="-122"/>
                  <a:ea typeface="仿宋" panose="02010609060101010101" pitchFamily="49" charset="-122"/>
                </a:rPr>
                <a:t>⑥</a:t>
              </a:r>
              <a:endParaRPr lang="zh-CN" altLang="en-US" sz="1400">
                <a:solidFill>
                  <a:srgbClr val="FF0000"/>
                </a:solidFill>
                <a:latin typeface="仿宋" panose="02010609060101010101" pitchFamily="49" charset="-122"/>
                <a:ea typeface="仿宋" panose="02010609060101010101" pitchFamily="49" charset="-122"/>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sp>
        <p:nvSpPr>
          <p:cNvPr id="18" name="文本框 17"/>
          <p:cNvSpPr txBox="1"/>
          <p:nvPr/>
        </p:nvSpPr>
        <p:spPr>
          <a:xfrm>
            <a:off x="457200" y="914400"/>
            <a:ext cx="8866505" cy="398780"/>
          </a:xfrm>
          <a:prstGeom prst="rect">
            <a:avLst/>
          </a:prstGeom>
          <a:noFill/>
        </p:spPr>
        <p:txBody>
          <a:bodyPr wrap="square" rtlCol="0">
            <a:spAutoFit/>
          </a:bodyPr>
          <a:p>
            <a:r>
              <a:rPr lang="zh-CN" altLang="en-US" sz="2000" dirty="0">
                <a:latin typeface="Times New Roman" panose="02020603050405020304" pitchFamily="18" charset="0"/>
                <a:cs typeface="Times New Roman" panose="02020603050405020304" pitchFamily="18" charset="0"/>
              </a:rPr>
              <a:t>脑立体定位仪种类丰富，可用于大小鼠、兔子、猴、鱼、猪等不同种类动物</a:t>
            </a:r>
            <a:endParaRPr lang="zh-CN" altLang="en-US" sz="2000" dirty="0">
              <a:latin typeface="Times New Roman" panose="02020603050405020304" pitchFamily="18" charset="0"/>
              <a:cs typeface="Times New Roman" panose="02020603050405020304" pitchFamily="18" charset="0"/>
            </a:endParaRPr>
          </a:p>
        </p:txBody>
      </p:sp>
      <p:grpSp>
        <p:nvGrpSpPr>
          <p:cNvPr id="3" name="组合 2"/>
          <p:cNvGrpSpPr/>
          <p:nvPr/>
        </p:nvGrpSpPr>
        <p:grpSpPr>
          <a:xfrm>
            <a:off x="457200" y="1524000"/>
            <a:ext cx="8548370" cy="5163185"/>
            <a:chOff x="600" y="2160"/>
            <a:chExt cx="13462" cy="8131"/>
          </a:xfrm>
        </p:grpSpPr>
        <p:pic>
          <p:nvPicPr>
            <p:cNvPr id="11" name="图片 10"/>
            <p:cNvPicPr>
              <a:picLocks noChangeAspect="1"/>
            </p:cNvPicPr>
            <p:nvPr/>
          </p:nvPicPr>
          <p:blipFill rotWithShape="1">
            <a:blip r:embed="rId2"/>
            <a:srcRect/>
            <a:stretch>
              <a:fillRect/>
            </a:stretch>
          </p:blipFill>
          <p:spPr>
            <a:xfrm>
              <a:off x="5998" y="6069"/>
              <a:ext cx="4442" cy="4222"/>
            </a:xfrm>
            <a:prstGeom prst="rect">
              <a:avLst/>
            </a:prstGeom>
          </p:spPr>
        </p:pic>
        <p:pic>
          <p:nvPicPr>
            <p:cNvPr id="13" name="图片 12"/>
            <p:cNvPicPr>
              <a:picLocks noChangeAspect="1"/>
            </p:cNvPicPr>
            <p:nvPr/>
          </p:nvPicPr>
          <p:blipFill rotWithShape="1">
            <a:blip r:embed="rId3"/>
            <a:srcRect/>
            <a:stretch>
              <a:fillRect/>
            </a:stretch>
          </p:blipFill>
          <p:spPr>
            <a:xfrm rot="16200000">
              <a:off x="9822" y="2778"/>
              <a:ext cx="4858" cy="3622"/>
            </a:xfrm>
            <a:prstGeom prst="rect">
              <a:avLst/>
            </a:prstGeom>
          </p:spPr>
        </p:pic>
        <p:pic>
          <p:nvPicPr>
            <p:cNvPr id="14" name="Picture 3" descr="C:\Users\PC0181\Desktop\新建文件夹\云南昆明动物研究所05.JPG"/>
            <p:cNvPicPr>
              <a:picLocks noChangeAspect="1" noChangeArrowheads="1"/>
            </p:cNvPicPr>
            <p:nvPr/>
          </p:nvPicPr>
          <p:blipFill>
            <a:blip r:embed="rId4"/>
            <a:srcRect/>
            <a:stretch>
              <a:fillRect/>
            </a:stretch>
          </p:blipFill>
          <p:spPr bwMode="auto">
            <a:xfrm>
              <a:off x="600" y="6210"/>
              <a:ext cx="5440" cy="4081"/>
            </a:xfrm>
            <a:prstGeom prst="rect">
              <a:avLst/>
            </a:prstGeom>
            <a:noFill/>
          </p:spPr>
        </p:pic>
        <p:pic>
          <p:nvPicPr>
            <p:cNvPr id="16" name="图片 15"/>
            <p:cNvPicPr>
              <a:picLocks noChangeAspect="1"/>
            </p:cNvPicPr>
            <p:nvPr/>
          </p:nvPicPr>
          <p:blipFill>
            <a:blip r:embed="rId5"/>
            <a:stretch>
              <a:fillRect/>
            </a:stretch>
          </p:blipFill>
          <p:spPr>
            <a:xfrm>
              <a:off x="600" y="2160"/>
              <a:ext cx="5400" cy="4051"/>
            </a:xfrm>
            <a:prstGeom prst="rect">
              <a:avLst/>
            </a:prstGeom>
          </p:spPr>
        </p:pic>
        <p:pic>
          <p:nvPicPr>
            <p:cNvPr id="17" name="图片 16"/>
            <p:cNvPicPr>
              <a:picLocks noChangeAspect="1"/>
            </p:cNvPicPr>
            <p:nvPr/>
          </p:nvPicPr>
          <p:blipFill>
            <a:blip r:embed="rId6"/>
            <a:stretch>
              <a:fillRect/>
            </a:stretch>
          </p:blipFill>
          <p:spPr>
            <a:xfrm>
              <a:off x="6000" y="2160"/>
              <a:ext cx="4400" cy="3959"/>
            </a:xfrm>
            <a:prstGeom prst="rect">
              <a:avLst/>
            </a:prstGeom>
          </p:spPr>
        </p:pic>
        <p:pic>
          <p:nvPicPr>
            <p:cNvPr id="10" name="图片 9"/>
            <p:cNvPicPr>
              <a:picLocks noChangeAspect="1"/>
            </p:cNvPicPr>
            <p:nvPr/>
          </p:nvPicPr>
          <p:blipFill rotWithShape="1">
            <a:blip r:embed="rId7"/>
            <a:srcRect t="1950" r="37228"/>
            <a:stretch>
              <a:fillRect/>
            </a:stretch>
          </p:blipFill>
          <p:spPr>
            <a:xfrm>
              <a:off x="10440" y="6960"/>
              <a:ext cx="3600" cy="3330"/>
            </a:xfrm>
            <a:prstGeom prst="rect">
              <a:avLst/>
            </a:prstGeom>
          </p:spPr>
        </p:pic>
      </p:grpSp>
      <p:grpSp>
        <p:nvGrpSpPr>
          <p:cNvPr id="8" name="组合 7"/>
          <p:cNvGrpSpPr/>
          <p:nvPr/>
        </p:nvGrpSpPr>
        <p:grpSpPr>
          <a:xfrm>
            <a:off x="228600" y="108585"/>
            <a:ext cx="3270250" cy="609600"/>
            <a:chOff x="480" y="771"/>
            <a:chExt cx="5150" cy="960"/>
          </a:xfrm>
        </p:grpSpPr>
        <p:sp>
          <p:nvSpPr>
            <p:cNvPr id="9" name="流程图: 可选过程 8"/>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200" y="825"/>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动物种类</a:t>
              </a:r>
              <a:endParaRPr lang="zh-CN" altLang="en-US" sz="2800" b="1">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pic>
        <p:nvPicPr>
          <p:cNvPr id="49" name="图片 48" descr="68001"/>
          <p:cNvPicPr>
            <a:picLocks noChangeAspect="1"/>
          </p:cNvPicPr>
          <p:nvPr/>
        </p:nvPicPr>
        <p:blipFill>
          <a:blip r:embed="rId2"/>
          <a:stretch>
            <a:fillRect/>
          </a:stretch>
        </p:blipFill>
        <p:spPr>
          <a:xfrm>
            <a:off x="314325" y="1981200"/>
            <a:ext cx="2507615" cy="2507615"/>
          </a:xfrm>
          <a:prstGeom prst="rect">
            <a:avLst/>
          </a:prstGeom>
        </p:spPr>
      </p:pic>
      <p:pic>
        <p:nvPicPr>
          <p:cNvPr id="50" name="图片 49" descr="68025"/>
          <p:cNvPicPr>
            <a:picLocks noChangeAspect="1"/>
          </p:cNvPicPr>
          <p:nvPr/>
        </p:nvPicPr>
        <p:blipFill>
          <a:blip r:embed="rId3"/>
          <a:stretch>
            <a:fillRect/>
          </a:stretch>
        </p:blipFill>
        <p:spPr>
          <a:xfrm>
            <a:off x="3200400" y="1982470"/>
            <a:ext cx="2540635" cy="2540635"/>
          </a:xfrm>
          <a:prstGeom prst="rect">
            <a:avLst/>
          </a:prstGeom>
        </p:spPr>
      </p:pic>
      <p:pic>
        <p:nvPicPr>
          <p:cNvPr id="51" name="图片 50"/>
          <p:cNvPicPr>
            <a:picLocks noChangeAspect="1"/>
          </p:cNvPicPr>
          <p:nvPr/>
        </p:nvPicPr>
        <p:blipFill rotWithShape="1">
          <a:blip r:embed="rId4"/>
          <a:srcRect t="3238" b="2476"/>
          <a:stretch>
            <a:fillRect/>
          </a:stretch>
        </p:blipFill>
        <p:spPr>
          <a:xfrm>
            <a:off x="6019800" y="2286000"/>
            <a:ext cx="2994660" cy="2101215"/>
          </a:xfrm>
          <a:prstGeom prst="rect">
            <a:avLst/>
          </a:prstGeom>
        </p:spPr>
      </p:pic>
      <p:sp>
        <p:nvSpPr>
          <p:cNvPr id="52" name="文本框 51"/>
          <p:cNvSpPr txBox="1"/>
          <p:nvPr/>
        </p:nvSpPr>
        <p:spPr>
          <a:xfrm>
            <a:off x="381000" y="4724400"/>
            <a:ext cx="2155825" cy="337185"/>
          </a:xfrm>
          <a:prstGeom prst="rect">
            <a:avLst/>
          </a:prstGeom>
          <a:noFill/>
        </p:spPr>
        <p:txBody>
          <a:bodyPr wrap="square" rtlCol="0">
            <a:spAutoFit/>
          </a:bodyPr>
          <a:p>
            <a:pPr indent="0">
              <a:buFont typeface="Wingdings" panose="05000000000000000000" charset="0"/>
              <a:buNone/>
            </a:pPr>
            <a:r>
              <a:rPr lang="zh-CN" sz="1600">
                <a:latin typeface="微软雅黑" panose="020B0503020204020204" charset="-122"/>
                <a:ea typeface="微软雅黑" panose="020B0503020204020204" charset="-122"/>
                <a:cs typeface="微软雅黑" panose="020B0503020204020204" charset="-122"/>
              </a:rPr>
              <a:t>标准型</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精度</a:t>
            </a:r>
            <a:r>
              <a:rPr lang="en-US" altLang="zh-CN" sz="1600">
                <a:latin typeface="微软雅黑" panose="020B0503020204020204" charset="-122"/>
                <a:ea typeface="微软雅黑" panose="020B0503020204020204" charset="-122"/>
                <a:cs typeface="微软雅黑" panose="020B0503020204020204" charset="-122"/>
              </a:rPr>
              <a:t>100μm</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53" name="文本框 52"/>
          <p:cNvSpPr txBox="1"/>
          <p:nvPr/>
        </p:nvSpPr>
        <p:spPr>
          <a:xfrm>
            <a:off x="3429000" y="4741545"/>
            <a:ext cx="2204085" cy="337185"/>
          </a:xfrm>
          <a:prstGeom prst="rect">
            <a:avLst/>
          </a:prstGeom>
          <a:noFill/>
        </p:spPr>
        <p:txBody>
          <a:bodyPr wrap="square" rtlCol="0">
            <a:spAutoFit/>
          </a:bodyPr>
          <a:p>
            <a:pPr indent="0">
              <a:buFont typeface="Wingdings" panose="05000000000000000000" charset="0"/>
              <a:buNone/>
            </a:pPr>
            <a:r>
              <a:rPr lang="zh-CN" sz="1600">
                <a:latin typeface="微软雅黑" panose="020B0503020204020204" charset="-122"/>
                <a:ea typeface="微软雅黑" panose="020B0503020204020204" charset="-122"/>
                <a:cs typeface="微软雅黑" panose="020B0503020204020204" charset="-122"/>
              </a:rPr>
              <a:t>数显型</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精度</a:t>
            </a:r>
            <a:r>
              <a:rPr lang="en-US" altLang="zh-CN" sz="1600">
                <a:latin typeface="微软雅黑" panose="020B0503020204020204" charset="-122"/>
                <a:ea typeface="微软雅黑" panose="020B0503020204020204" charset="-122"/>
                <a:cs typeface="微软雅黑" panose="020B0503020204020204" charset="-122"/>
              </a:rPr>
              <a:t>10μm</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58" name="文本框 57"/>
          <p:cNvSpPr txBox="1"/>
          <p:nvPr/>
        </p:nvSpPr>
        <p:spPr>
          <a:xfrm>
            <a:off x="6705600" y="4741545"/>
            <a:ext cx="2136775" cy="337185"/>
          </a:xfrm>
          <a:prstGeom prst="rect">
            <a:avLst/>
          </a:prstGeom>
          <a:noFill/>
        </p:spPr>
        <p:txBody>
          <a:bodyPr wrap="square" rtlCol="0">
            <a:spAutoFit/>
          </a:bodyPr>
          <a:p>
            <a:pPr indent="0">
              <a:buFont typeface="Wingdings" panose="05000000000000000000" charset="0"/>
              <a:buNone/>
            </a:pPr>
            <a:r>
              <a:rPr lang="zh-CN" sz="1600">
                <a:latin typeface="微软雅黑" panose="020B0503020204020204" charset="-122"/>
                <a:ea typeface="微软雅黑" panose="020B0503020204020204" charset="-122"/>
                <a:cs typeface="微软雅黑" panose="020B0503020204020204" charset="-122"/>
              </a:rPr>
              <a:t>全自动型</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精度</a:t>
            </a:r>
            <a:r>
              <a:rPr lang="en-US" altLang="zh-CN" sz="1600">
                <a:latin typeface="微软雅黑" panose="020B0503020204020204" charset="-122"/>
                <a:ea typeface="微软雅黑" panose="020B0503020204020204" charset="-122"/>
                <a:cs typeface="微软雅黑" panose="020B0503020204020204" charset="-122"/>
              </a:rPr>
              <a:t>1μm</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59" name="TextBox 2"/>
          <p:cNvSpPr txBox="1"/>
          <p:nvPr/>
        </p:nvSpPr>
        <p:spPr>
          <a:xfrm>
            <a:off x="201930" y="1219200"/>
            <a:ext cx="7522210" cy="398780"/>
          </a:xfrm>
          <a:prstGeom prst="rect">
            <a:avLst/>
          </a:prstGeom>
          <a:noFill/>
        </p:spPr>
        <p:txBody>
          <a:bodyPr wrap="square" rtlCol="0">
            <a:spAutoFit/>
          </a:bodyPr>
          <a:p>
            <a:r>
              <a:rPr lang="zh-CN" altLang="en-US" sz="2000" dirty="0">
                <a:latin typeface="Times New Roman" panose="02020603050405020304" pitchFamily="18" charset="0"/>
                <a:cs typeface="Times New Roman" panose="02020603050405020304" pitchFamily="18" charset="0"/>
              </a:rPr>
              <a:t>可根据实验需求选择不同精度定位仪</a:t>
            </a:r>
            <a:endParaRPr lang="zh-CN" altLang="en-US" sz="2000" dirty="0">
              <a:latin typeface="Times New Roman" panose="02020603050405020304" pitchFamily="18" charset="0"/>
              <a:cs typeface="Times New Roman" panose="02020603050405020304" pitchFamily="18" charset="0"/>
            </a:endParaRPr>
          </a:p>
        </p:txBody>
      </p:sp>
      <p:grpSp>
        <p:nvGrpSpPr>
          <p:cNvPr id="8" name="组合 7"/>
          <p:cNvGrpSpPr/>
          <p:nvPr/>
        </p:nvGrpSpPr>
        <p:grpSpPr>
          <a:xfrm>
            <a:off x="292464" y="228600"/>
            <a:ext cx="3375387" cy="998220"/>
            <a:chOff x="-4528" y="888"/>
            <a:chExt cx="4087" cy="1572"/>
          </a:xfrm>
        </p:grpSpPr>
        <p:sp>
          <p:nvSpPr>
            <p:cNvPr id="9" name="流程图: 可选过程 8"/>
            <p:cNvSpPr/>
            <p:nvPr/>
          </p:nvSpPr>
          <p:spPr>
            <a:xfrm>
              <a:off x="-4528" y="888"/>
              <a:ext cx="408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4328" y="1008"/>
              <a:ext cx="3795" cy="1452"/>
            </a:xfrm>
            <a:prstGeom prst="rect">
              <a:avLst/>
            </a:prstGeom>
            <a:noFill/>
          </p:spPr>
          <p:txBody>
            <a:bodyPr wrap="square" rtlCol="0">
              <a:spAutoFit/>
            </a:bodyPr>
            <a:p>
              <a:r>
                <a:rPr lang="zh-CN" altLang="en-US" sz="2700" b="1">
                  <a:latin typeface="Times New Roman" panose="02020603050405020304" pitchFamily="18" charset="0"/>
                  <a:cs typeface="Times New Roman" panose="02020603050405020304" pitchFamily="18" charset="0"/>
                  <a:sym typeface="+mn-ea"/>
                </a:rPr>
                <a:t>仪器-多种精度可选</a:t>
              </a:r>
              <a:endParaRPr lang="zh-CN" altLang="en-US" sz="2700" b="1">
                <a:latin typeface="Times New Roman" panose="02020603050405020304" pitchFamily="18" charset="0"/>
                <a:cs typeface="Times New Roman" panose="02020603050405020304" pitchFamily="18" charset="0"/>
              </a:endParaRPr>
            </a:p>
            <a:p>
              <a:endParaRPr lang="zh-CN" altLang="en-US" sz="2700" b="1">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8" name="组合 7"/>
          <p:cNvGrpSpPr/>
          <p:nvPr/>
        </p:nvGrpSpPr>
        <p:grpSpPr>
          <a:xfrm>
            <a:off x="292464" y="228600"/>
            <a:ext cx="3984889" cy="609600"/>
            <a:chOff x="-4528" y="888"/>
            <a:chExt cx="4825" cy="960"/>
          </a:xfrm>
        </p:grpSpPr>
        <p:sp>
          <p:nvSpPr>
            <p:cNvPr id="9" name="流程图: 可选过程 8"/>
            <p:cNvSpPr/>
            <p:nvPr/>
          </p:nvSpPr>
          <p:spPr>
            <a:xfrm>
              <a:off x="-4528" y="888"/>
              <a:ext cx="408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498" y="994"/>
              <a:ext cx="3795" cy="798"/>
            </a:xfrm>
            <a:prstGeom prst="rect">
              <a:avLst/>
            </a:prstGeom>
            <a:noFill/>
          </p:spPr>
          <p:txBody>
            <a:bodyPr wrap="square" rtlCol="0">
              <a:spAutoFit/>
            </a:bodyPr>
            <a:p>
              <a:r>
                <a:rPr lang="zh-CN" altLang="en-US" sz="2700" b="1">
                  <a:latin typeface="Times New Roman" panose="02020603050405020304" pitchFamily="18" charset="0"/>
                  <a:cs typeface="Times New Roman" panose="02020603050405020304" pitchFamily="18" charset="0"/>
                </a:rPr>
                <a:t>相关配件</a:t>
              </a:r>
              <a:endParaRPr lang="zh-CN" altLang="en-US" sz="2700" b="1">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304800" y="1128395"/>
            <a:ext cx="3756660" cy="2334895"/>
            <a:chOff x="720" y="2130"/>
            <a:chExt cx="8235" cy="6540"/>
          </a:xfrm>
        </p:grpSpPr>
        <p:pic>
          <p:nvPicPr>
            <p:cNvPr id="2" name="图片 1"/>
            <p:cNvPicPr>
              <a:picLocks noChangeAspect="1"/>
            </p:cNvPicPr>
            <p:nvPr/>
          </p:nvPicPr>
          <p:blipFill>
            <a:blip r:embed="rId2"/>
            <a:stretch>
              <a:fillRect/>
            </a:stretch>
          </p:blipFill>
          <p:spPr>
            <a:xfrm>
              <a:off x="720" y="2130"/>
              <a:ext cx="8235" cy="6540"/>
            </a:xfrm>
            <a:prstGeom prst="rect">
              <a:avLst/>
            </a:prstGeom>
          </p:spPr>
        </p:pic>
        <p:sp>
          <p:nvSpPr>
            <p:cNvPr id="3" name="矩形 2"/>
            <p:cNvSpPr/>
            <p:nvPr/>
          </p:nvSpPr>
          <p:spPr>
            <a:xfrm>
              <a:off x="5281" y="7950"/>
              <a:ext cx="3674" cy="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 name="图片 5"/>
          <p:cNvPicPr>
            <a:picLocks noChangeAspect="1"/>
          </p:cNvPicPr>
          <p:nvPr/>
        </p:nvPicPr>
        <p:blipFill>
          <a:blip r:embed="rId3"/>
          <a:stretch>
            <a:fillRect/>
          </a:stretch>
        </p:blipFill>
        <p:spPr>
          <a:xfrm>
            <a:off x="4343400" y="1128395"/>
            <a:ext cx="4471035" cy="2351405"/>
          </a:xfrm>
          <a:prstGeom prst="rect">
            <a:avLst/>
          </a:prstGeom>
        </p:spPr>
      </p:pic>
      <p:sp>
        <p:nvSpPr>
          <p:cNvPr id="7" name="文本框 6"/>
          <p:cNvSpPr txBox="1"/>
          <p:nvPr/>
        </p:nvSpPr>
        <p:spPr>
          <a:xfrm>
            <a:off x="5791200" y="3581400"/>
            <a:ext cx="2327910" cy="368300"/>
          </a:xfrm>
          <a:prstGeom prst="rect">
            <a:avLst/>
          </a:prstGeom>
          <a:noFill/>
        </p:spPr>
        <p:txBody>
          <a:bodyPr wrap="square" rtlCol="0">
            <a:spAutoFit/>
          </a:bodyPr>
          <a:p>
            <a:r>
              <a:rPr lang="zh-CN" altLang="en-US"/>
              <a:t>高速颅骨钻</a:t>
            </a:r>
            <a:endParaRPr lang="zh-CN" altLang="en-US"/>
          </a:p>
        </p:txBody>
      </p:sp>
      <p:sp>
        <p:nvSpPr>
          <p:cNvPr id="10" name="文本框 9"/>
          <p:cNvSpPr txBox="1"/>
          <p:nvPr/>
        </p:nvSpPr>
        <p:spPr>
          <a:xfrm>
            <a:off x="1371600" y="3505200"/>
            <a:ext cx="2000250" cy="368300"/>
          </a:xfrm>
          <a:prstGeom prst="rect">
            <a:avLst/>
          </a:prstGeom>
          <a:noFill/>
        </p:spPr>
        <p:txBody>
          <a:bodyPr wrap="square" rtlCol="0">
            <a:spAutoFit/>
          </a:bodyPr>
          <a:p>
            <a:r>
              <a:rPr lang="zh-CN" altLang="en-US">
                <a:sym typeface="+mn-ea"/>
              </a:rPr>
              <a:t>精密手术显微镜</a:t>
            </a:r>
            <a:endParaRPr lang="zh-CN" altLang="en-US"/>
          </a:p>
        </p:txBody>
      </p:sp>
      <p:pic>
        <p:nvPicPr>
          <p:cNvPr id="11" name="图片 10"/>
          <p:cNvPicPr>
            <a:picLocks noChangeAspect="1"/>
          </p:cNvPicPr>
          <p:nvPr/>
        </p:nvPicPr>
        <p:blipFill>
          <a:blip r:embed="rId4"/>
          <a:stretch>
            <a:fillRect/>
          </a:stretch>
        </p:blipFill>
        <p:spPr>
          <a:xfrm>
            <a:off x="381000" y="3886200"/>
            <a:ext cx="3622675" cy="2484755"/>
          </a:xfrm>
          <a:prstGeom prst="rect">
            <a:avLst/>
          </a:prstGeom>
        </p:spPr>
      </p:pic>
      <p:sp>
        <p:nvSpPr>
          <p:cNvPr id="12" name="文本框 11"/>
          <p:cNvSpPr txBox="1"/>
          <p:nvPr/>
        </p:nvSpPr>
        <p:spPr>
          <a:xfrm>
            <a:off x="1295400" y="6464300"/>
            <a:ext cx="2635250" cy="368300"/>
          </a:xfrm>
          <a:prstGeom prst="rect">
            <a:avLst/>
          </a:prstGeom>
          <a:noFill/>
        </p:spPr>
        <p:txBody>
          <a:bodyPr wrap="square" rtlCol="0">
            <a:spAutoFit/>
          </a:bodyPr>
          <a:p>
            <a:r>
              <a:rPr lang="zh-CN" altLang="en-US"/>
              <a:t>动物体温维持仪</a:t>
            </a:r>
            <a:endParaRPr lang="zh-CN" altLang="en-US"/>
          </a:p>
        </p:txBody>
      </p:sp>
      <p:sp>
        <p:nvSpPr>
          <p:cNvPr id="14" name="文本框 13"/>
          <p:cNvSpPr txBox="1"/>
          <p:nvPr/>
        </p:nvSpPr>
        <p:spPr>
          <a:xfrm>
            <a:off x="5867400" y="5774690"/>
            <a:ext cx="2357755" cy="368300"/>
          </a:xfrm>
          <a:prstGeom prst="rect">
            <a:avLst/>
          </a:prstGeom>
          <a:noFill/>
        </p:spPr>
        <p:txBody>
          <a:bodyPr wrap="square" rtlCol="0">
            <a:spAutoFit/>
          </a:bodyPr>
          <a:p>
            <a:r>
              <a:rPr lang="zh-CN" altLang="en-US"/>
              <a:t>适配器、耳杆和鼻夹</a:t>
            </a:r>
            <a:endParaRPr lang="zh-CN" altLang="en-US"/>
          </a:p>
        </p:txBody>
      </p:sp>
      <p:grpSp>
        <p:nvGrpSpPr>
          <p:cNvPr id="16" name="组合 15"/>
          <p:cNvGrpSpPr/>
          <p:nvPr/>
        </p:nvGrpSpPr>
        <p:grpSpPr>
          <a:xfrm>
            <a:off x="4343400" y="4343400"/>
            <a:ext cx="4765040" cy="1247140"/>
            <a:chOff x="6840" y="6840"/>
            <a:chExt cx="7504" cy="1964"/>
          </a:xfrm>
        </p:grpSpPr>
        <p:pic>
          <p:nvPicPr>
            <p:cNvPr id="13" name="图片 12"/>
            <p:cNvPicPr>
              <a:picLocks noChangeAspect="1"/>
            </p:cNvPicPr>
            <p:nvPr/>
          </p:nvPicPr>
          <p:blipFill>
            <a:blip r:embed="rId5"/>
            <a:stretch>
              <a:fillRect/>
            </a:stretch>
          </p:blipFill>
          <p:spPr>
            <a:xfrm>
              <a:off x="6840" y="6840"/>
              <a:ext cx="5280" cy="1965"/>
            </a:xfrm>
            <a:prstGeom prst="rect">
              <a:avLst/>
            </a:prstGeom>
          </p:spPr>
        </p:pic>
        <p:pic>
          <p:nvPicPr>
            <p:cNvPr id="15" name="图片 14"/>
            <p:cNvPicPr>
              <a:picLocks noChangeAspect="1"/>
            </p:cNvPicPr>
            <p:nvPr/>
          </p:nvPicPr>
          <p:blipFill>
            <a:blip r:embed="rId6"/>
            <a:stretch>
              <a:fillRect/>
            </a:stretch>
          </p:blipFill>
          <p:spPr>
            <a:xfrm>
              <a:off x="12120" y="6840"/>
              <a:ext cx="2224" cy="1965"/>
            </a:xfrm>
            <a:prstGeom prst="rect">
              <a:avLst/>
            </a:prstGeom>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 descr="图片1.jpg"/>
          <p:cNvPicPr>
            <a:picLocks noChangeAspect="1"/>
          </p:cNvPicPr>
          <p:nvPr/>
        </p:nvPicPr>
        <p:blipFill>
          <a:blip r:embed="rId1" cstate="print"/>
          <a:stretch>
            <a:fillRect/>
          </a:stretch>
        </p:blipFill>
        <p:spPr>
          <a:xfrm>
            <a:off x="1270" y="-317"/>
            <a:ext cx="9144000" cy="6858000"/>
          </a:xfrm>
          <a:prstGeom prst="rect">
            <a:avLst/>
          </a:prstGeom>
          <a:noFill/>
          <a:ln w="9525">
            <a:noFill/>
          </a:ln>
        </p:spPr>
      </p:pic>
      <p:grpSp>
        <p:nvGrpSpPr>
          <p:cNvPr id="8" name="组合 7"/>
          <p:cNvGrpSpPr/>
          <p:nvPr/>
        </p:nvGrpSpPr>
        <p:grpSpPr>
          <a:xfrm>
            <a:off x="292464" y="228600"/>
            <a:ext cx="3984889" cy="609600"/>
            <a:chOff x="-4528" y="888"/>
            <a:chExt cx="4825" cy="960"/>
          </a:xfrm>
        </p:grpSpPr>
        <p:sp>
          <p:nvSpPr>
            <p:cNvPr id="9" name="流程图: 可选过程 8"/>
            <p:cNvSpPr/>
            <p:nvPr/>
          </p:nvSpPr>
          <p:spPr>
            <a:xfrm>
              <a:off x="-4528" y="888"/>
              <a:ext cx="408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498" y="994"/>
              <a:ext cx="3795" cy="798"/>
            </a:xfrm>
            <a:prstGeom prst="rect">
              <a:avLst/>
            </a:prstGeom>
            <a:noFill/>
          </p:spPr>
          <p:txBody>
            <a:bodyPr wrap="square" rtlCol="0">
              <a:spAutoFit/>
            </a:bodyPr>
            <a:p>
              <a:r>
                <a:rPr lang="zh-CN" altLang="en-US" sz="2700" b="1">
                  <a:latin typeface="Times New Roman" panose="02020603050405020304" pitchFamily="18" charset="0"/>
                  <a:cs typeface="Times New Roman" panose="02020603050405020304" pitchFamily="18" charset="0"/>
                </a:rPr>
                <a:t>相关配件</a:t>
              </a:r>
              <a:endParaRPr lang="zh-CN" altLang="en-US" sz="2700" b="1">
                <a:latin typeface="Times New Roman" panose="02020603050405020304" pitchFamily="18" charset="0"/>
                <a:cs typeface="Times New Roman" panose="02020603050405020304" pitchFamily="18" charset="0"/>
              </a:endParaRPr>
            </a:p>
          </p:txBody>
        </p:sp>
      </p:grpSp>
      <p:pic>
        <p:nvPicPr>
          <p:cNvPr id="17" name="图片 16"/>
          <p:cNvPicPr>
            <a:picLocks noChangeAspect="1"/>
          </p:cNvPicPr>
          <p:nvPr/>
        </p:nvPicPr>
        <p:blipFill>
          <a:blip r:embed="rId2"/>
          <a:stretch>
            <a:fillRect/>
          </a:stretch>
        </p:blipFill>
        <p:spPr>
          <a:xfrm>
            <a:off x="533400" y="1295400"/>
            <a:ext cx="4267200" cy="3105150"/>
          </a:xfrm>
          <a:prstGeom prst="rect">
            <a:avLst/>
          </a:prstGeom>
        </p:spPr>
      </p:pic>
      <p:sp>
        <p:nvSpPr>
          <p:cNvPr id="18" name="文本框 17"/>
          <p:cNvSpPr txBox="1"/>
          <p:nvPr/>
        </p:nvSpPr>
        <p:spPr>
          <a:xfrm>
            <a:off x="1676400" y="4648200"/>
            <a:ext cx="2235200" cy="368300"/>
          </a:xfrm>
          <a:prstGeom prst="rect">
            <a:avLst/>
          </a:prstGeom>
          <a:noFill/>
        </p:spPr>
        <p:txBody>
          <a:bodyPr wrap="square" rtlCol="0">
            <a:spAutoFit/>
          </a:bodyPr>
          <a:p>
            <a:r>
              <a:rPr lang="zh-CN" altLang="en-US"/>
              <a:t>微量注射泵</a:t>
            </a:r>
            <a:endParaRPr lang="zh-CN" altLang="en-US"/>
          </a:p>
        </p:txBody>
      </p:sp>
      <p:pic>
        <p:nvPicPr>
          <p:cNvPr id="19" name="图片 18"/>
          <p:cNvPicPr>
            <a:picLocks noChangeAspect="1"/>
          </p:cNvPicPr>
          <p:nvPr/>
        </p:nvPicPr>
        <p:blipFill>
          <a:blip r:embed="rId3"/>
          <a:stretch>
            <a:fillRect/>
          </a:stretch>
        </p:blipFill>
        <p:spPr>
          <a:xfrm>
            <a:off x="5791200" y="1109345"/>
            <a:ext cx="2095500" cy="3476625"/>
          </a:xfrm>
          <a:prstGeom prst="rect">
            <a:avLst/>
          </a:prstGeom>
        </p:spPr>
      </p:pic>
      <p:sp>
        <p:nvSpPr>
          <p:cNvPr id="20" name="文本框 19"/>
          <p:cNvSpPr txBox="1"/>
          <p:nvPr/>
        </p:nvSpPr>
        <p:spPr>
          <a:xfrm>
            <a:off x="6248400" y="4800600"/>
            <a:ext cx="1636395" cy="368300"/>
          </a:xfrm>
          <a:prstGeom prst="rect">
            <a:avLst/>
          </a:prstGeom>
          <a:noFill/>
        </p:spPr>
        <p:txBody>
          <a:bodyPr wrap="square" rtlCol="0">
            <a:spAutoFit/>
          </a:bodyPr>
          <a:p>
            <a:r>
              <a:rPr lang="zh-CN" altLang="en-US"/>
              <a:t>手术无影灯</a:t>
            </a:r>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 descr="图片1.jpg"/>
          <p:cNvPicPr>
            <a:picLocks noChangeAspect="1"/>
          </p:cNvPicPr>
          <p:nvPr/>
        </p:nvPicPr>
        <p:blipFill>
          <a:blip r:embed="rId1" cstate="print"/>
          <a:stretch>
            <a:fillRect/>
          </a:stretch>
        </p:blipFill>
        <p:spPr>
          <a:xfrm>
            <a:off x="1270" y="-317"/>
            <a:ext cx="9144000" cy="6858000"/>
          </a:xfrm>
          <a:prstGeom prst="rect">
            <a:avLst/>
          </a:prstGeom>
          <a:noFill/>
          <a:ln w="9525">
            <a:noFill/>
          </a:ln>
        </p:spPr>
      </p:pic>
      <p:grpSp>
        <p:nvGrpSpPr>
          <p:cNvPr id="36" name="组合 35"/>
          <p:cNvGrpSpPr/>
          <p:nvPr/>
        </p:nvGrpSpPr>
        <p:grpSpPr>
          <a:xfrm>
            <a:off x="76200" y="762000"/>
            <a:ext cx="9069070" cy="6030595"/>
            <a:chOff x="120" y="840"/>
            <a:chExt cx="14282" cy="9497"/>
          </a:xfrm>
        </p:grpSpPr>
        <p:sp>
          <p:nvSpPr>
            <p:cNvPr id="4105" name="文本框 14"/>
            <p:cNvSpPr txBox="1"/>
            <p:nvPr/>
          </p:nvSpPr>
          <p:spPr>
            <a:xfrm>
              <a:off x="8173" y="8400"/>
              <a:ext cx="6227" cy="710"/>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pic>
          <p:nvPicPr>
            <p:cNvPr id="30" name="图片 29"/>
            <p:cNvPicPr>
              <a:picLocks noChangeAspect="1"/>
            </p:cNvPicPr>
            <p:nvPr/>
          </p:nvPicPr>
          <p:blipFill rotWithShape="1">
            <a:blip r:embed="rId2" cstate="print">
              <a:extLst>
                <a:ext uri="{28A0092B-C50C-407E-A947-70E740481C1C}">
                  <a14:useLocalDpi xmlns:a14="http://schemas.microsoft.com/office/drawing/2010/main" val="0"/>
                </a:ext>
              </a:extLst>
            </a:blip>
            <a:srcRect r="11710"/>
            <a:stretch>
              <a:fillRect/>
            </a:stretch>
          </p:blipFill>
          <p:spPr>
            <a:xfrm>
              <a:off x="9360" y="7143"/>
              <a:ext cx="3594" cy="2711"/>
            </a:xfrm>
            <a:prstGeom prst="rect">
              <a:avLst/>
            </a:prstGeom>
          </p:spPr>
        </p:pic>
        <p:pic>
          <p:nvPicPr>
            <p:cNvPr id="4" name="图片 3" descr="68001"/>
            <p:cNvPicPr>
              <a:picLocks noChangeAspect="1"/>
            </p:cNvPicPr>
            <p:nvPr/>
          </p:nvPicPr>
          <p:blipFill>
            <a:blip r:embed="rId3"/>
            <a:stretch>
              <a:fillRect/>
            </a:stretch>
          </p:blipFill>
          <p:spPr>
            <a:xfrm>
              <a:off x="6851" y="2280"/>
              <a:ext cx="3949" cy="3949"/>
            </a:xfrm>
            <a:prstGeom prst="rect">
              <a:avLst/>
            </a:prstGeom>
          </p:spPr>
        </p:pic>
        <p:pic>
          <p:nvPicPr>
            <p:cNvPr id="6" name="图片 5" descr="68025"/>
            <p:cNvPicPr>
              <a:picLocks noChangeAspect="1"/>
            </p:cNvPicPr>
            <p:nvPr/>
          </p:nvPicPr>
          <p:blipFill>
            <a:blip r:embed="rId4"/>
            <a:srcRect t="4974" r="2185"/>
            <a:stretch>
              <a:fillRect/>
            </a:stretch>
          </p:blipFill>
          <p:spPr>
            <a:xfrm>
              <a:off x="3360" y="1200"/>
              <a:ext cx="3000" cy="2885"/>
            </a:xfrm>
            <a:prstGeom prst="rect">
              <a:avLst/>
            </a:prstGeom>
          </p:spPr>
        </p:pic>
        <p:pic>
          <p:nvPicPr>
            <p:cNvPr id="7" name="图片 6" descr="68506"/>
            <p:cNvPicPr>
              <a:picLocks noChangeAspect="1"/>
            </p:cNvPicPr>
            <p:nvPr/>
          </p:nvPicPr>
          <p:blipFill>
            <a:blip r:embed="rId5"/>
            <a:srcRect r="4240" b="2759"/>
            <a:stretch>
              <a:fillRect/>
            </a:stretch>
          </p:blipFill>
          <p:spPr>
            <a:xfrm>
              <a:off x="3394" y="4190"/>
              <a:ext cx="2846" cy="2890"/>
            </a:xfrm>
            <a:prstGeom prst="rect">
              <a:avLst/>
            </a:prstGeom>
          </p:spPr>
        </p:pic>
        <p:cxnSp>
          <p:nvCxnSpPr>
            <p:cNvPr id="8" name="直接箭头连接符 7"/>
            <p:cNvCxnSpPr>
              <a:endCxn id="12" idx="6"/>
            </p:cNvCxnSpPr>
            <p:nvPr/>
          </p:nvCxnSpPr>
          <p:spPr>
            <a:xfrm flipH="1" flipV="1">
              <a:off x="6551" y="3054"/>
              <a:ext cx="1210" cy="13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a:off x="6002" y="5438"/>
              <a:ext cx="1109" cy="39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541" y="5089"/>
              <a:ext cx="2254" cy="483"/>
            </a:xfrm>
            <a:prstGeom prst="rect">
              <a:avLst/>
            </a:prstGeom>
            <a:noFill/>
          </p:spPr>
          <p:txBody>
            <a:bodyPr wrap="square" rtlCol="0">
              <a:spAutoFit/>
            </a:bodyPr>
            <a:p>
              <a:pPr algn="ctr"/>
              <a:r>
                <a:rPr lang="zh-CN" altLang="en-US" sz="1400" b="1">
                  <a:latin typeface="微软雅黑" panose="020B0503020204020204" charset="-122"/>
                  <a:ea typeface="微软雅黑" panose="020B0503020204020204" charset="-122"/>
                </a:rPr>
                <a:t>标准型</a:t>
              </a:r>
              <a:endParaRPr lang="zh-CN" altLang="en-US" sz="1400" b="1">
                <a:latin typeface="微软雅黑" panose="020B0503020204020204" charset="-122"/>
                <a:ea typeface="微软雅黑" panose="020B0503020204020204" charset="-122"/>
              </a:endParaRPr>
            </a:p>
          </p:txBody>
        </p:sp>
        <p:sp>
          <p:nvSpPr>
            <p:cNvPr id="12" name="椭圆 11"/>
            <p:cNvSpPr/>
            <p:nvPr/>
          </p:nvSpPr>
          <p:spPr>
            <a:xfrm>
              <a:off x="5130" y="2242"/>
              <a:ext cx="1421" cy="1624"/>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1" name="组合 30"/>
            <p:cNvGrpSpPr/>
            <p:nvPr/>
          </p:nvGrpSpPr>
          <p:grpSpPr>
            <a:xfrm>
              <a:off x="3360" y="7261"/>
              <a:ext cx="4042" cy="2986"/>
              <a:chOff x="3130" y="6820"/>
              <a:chExt cx="4042" cy="2986"/>
            </a:xfrm>
          </p:grpSpPr>
          <p:pic>
            <p:nvPicPr>
              <p:cNvPr id="5" name="图片 4" descr="68516"/>
              <p:cNvPicPr>
                <a:picLocks noChangeAspect="1"/>
              </p:cNvPicPr>
              <p:nvPr/>
            </p:nvPicPr>
            <p:blipFill>
              <a:blip r:embed="rId6"/>
              <a:stretch>
                <a:fillRect/>
              </a:stretch>
            </p:blipFill>
            <p:spPr>
              <a:xfrm>
                <a:off x="3130" y="6820"/>
                <a:ext cx="2986" cy="2986"/>
              </a:xfrm>
              <a:prstGeom prst="rect">
                <a:avLst/>
              </a:prstGeom>
            </p:spPr>
          </p:pic>
          <p:grpSp>
            <p:nvGrpSpPr>
              <p:cNvPr id="28" name="组合 27"/>
              <p:cNvGrpSpPr/>
              <p:nvPr/>
            </p:nvGrpSpPr>
            <p:grpSpPr>
              <a:xfrm>
                <a:off x="4420" y="7064"/>
                <a:ext cx="2753" cy="1816"/>
                <a:chOff x="4420" y="7064"/>
                <a:chExt cx="2753" cy="1816"/>
              </a:xfrm>
            </p:grpSpPr>
            <p:sp>
              <p:nvSpPr>
                <p:cNvPr id="13" name="椭圆 12"/>
                <p:cNvSpPr/>
                <p:nvPr/>
              </p:nvSpPr>
              <p:spPr>
                <a:xfrm>
                  <a:off x="4420" y="8284"/>
                  <a:ext cx="596" cy="596"/>
                </a:xfrm>
                <a:prstGeom prst="ellipse">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连接符 13"/>
                <p:cNvCxnSpPr>
                  <a:stCxn id="13" idx="6"/>
                </p:cNvCxnSpPr>
                <p:nvPr/>
              </p:nvCxnSpPr>
              <p:spPr>
                <a:xfrm flipV="1">
                  <a:off x="5016" y="8199"/>
                  <a:ext cx="525" cy="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图片 14" descr="68516"/>
                <p:cNvPicPr>
                  <a:picLocks noChangeAspect="1"/>
                </p:cNvPicPr>
                <p:nvPr/>
              </p:nvPicPr>
              <p:blipFill>
                <a:blip r:embed="rId6"/>
                <a:srcRect l="42725" t="48738" r="36857" b="33244"/>
                <a:stretch>
                  <a:fillRect/>
                </a:stretch>
              </p:blipFill>
              <p:spPr>
                <a:xfrm>
                  <a:off x="5337" y="7064"/>
                  <a:ext cx="1837" cy="1621"/>
                </a:xfrm>
                <a:prstGeom prst="ellipse">
                  <a:avLst/>
                </a:prstGeom>
              </p:spPr>
            </p:pic>
          </p:grpSp>
        </p:grpSp>
        <p:sp>
          <p:nvSpPr>
            <p:cNvPr id="16" name="文本框 15"/>
            <p:cNvSpPr txBox="1"/>
            <p:nvPr/>
          </p:nvSpPr>
          <p:spPr>
            <a:xfrm>
              <a:off x="120" y="1435"/>
              <a:ext cx="3602" cy="1501"/>
            </a:xfrm>
            <a:prstGeom prst="rect">
              <a:avLst/>
            </a:prstGeom>
            <a:noFill/>
          </p:spPr>
          <p:txBody>
            <a:bodyPr wrap="square" rtlCol="0">
              <a:spAutoFit/>
            </a:bodyPr>
            <a:p>
              <a:pPr marL="285750" indent="-285750">
                <a:buFont typeface="Wingdings" panose="05000000000000000000" charset="0"/>
                <a:buChar char="l"/>
              </a:pPr>
              <a:r>
                <a:rPr lang="zh-CN" sz="1400" b="1">
                  <a:latin typeface="微软雅黑" panose="020B0503020204020204" charset="-122"/>
                  <a:ea typeface="微软雅黑" panose="020B0503020204020204" charset="-122"/>
                </a:rPr>
                <a:t>数显型：</a:t>
              </a:r>
              <a:endParaRPr lang="zh-CN" sz="1400" b="1">
                <a:latin typeface="微软雅黑" panose="020B0503020204020204" charset="-122"/>
                <a:ea typeface="微软雅黑" panose="020B0503020204020204" charset="-122"/>
              </a:endParaRPr>
            </a:p>
            <a:p>
              <a:pPr>
                <a:buFont typeface="Wingdings" panose="05000000000000000000" charset="0"/>
              </a:pPr>
              <a:r>
                <a:rPr lang="en-US" altLang="zh-CN" sz="1400">
                  <a:latin typeface="微软雅黑" panose="020B0503020204020204" charset="-122"/>
                  <a:ea typeface="微软雅黑" panose="020B0503020204020204" charset="-122"/>
                </a:rPr>
                <a:t>     </a:t>
              </a:r>
              <a:r>
                <a:rPr lang="zh-CN" sz="1400">
                  <a:latin typeface="微软雅黑" panose="020B0503020204020204" charset="-122"/>
                  <a:ea typeface="微软雅黑" panose="020B0503020204020204" charset="-122"/>
                </a:rPr>
                <a:t>数显模块，</a:t>
              </a:r>
              <a:endParaRPr lang="zh-CN" sz="1400">
                <a:latin typeface="微软雅黑" panose="020B0503020204020204" charset="-122"/>
                <a:ea typeface="微软雅黑" panose="020B0503020204020204" charset="-122"/>
              </a:endParaRPr>
            </a:p>
            <a:p>
              <a:pPr>
                <a:buFont typeface="Wingdings" panose="05000000000000000000" charset="0"/>
              </a:pPr>
              <a:r>
                <a:rPr lang="zh-CN" sz="1400">
                  <a:latin typeface="微软雅黑" panose="020B0503020204020204" charset="-122"/>
                  <a:ea typeface="微软雅黑" panose="020B0503020204020204" charset="-122"/>
                </a:rPr>
                <a:t> </a:t>
              </a:r>
              <a:r>
                <a:rPr lang="en-US" altLang="zh-CN" sz="1400">
                  <a:latin typeface="微软雅黑" panose="020B0503020204020204" charset="-122"/>
                  <a:ea typeface="微软雅黑" panose="020B0503020204020204" charset="-122"/>
                </a:rPr>
                <a:t>    </a:t>
              </a:r>
              <a:r>
                <a:rPr lang="zh-CN" sz="1400">
                  <a:latin typeface="微软雅黑" panose="020B0503020204020204" charset="-122"/>
                  <a:ea typeface="微软雅黑" panose="020B0503020204020204" charset="-122"/>
                </a:rPr>
                <a:t>位移分辨率</a:t>
              </a:r>
              <a:r>
                <a:rPr lang="en-US" altLang="zh-CN" sz="1400">
                  <a:latin typeface="微软雅黑" panose="020B0503020204020204" charset="-122"/>
                  <a:ea typeface="微软雅黑" panose="020B0503020204020204" charset="-122"/>
                </a:rPr>
                <a:t>10μm</a:t>
              </a:r>
              <a:r>
                <a:rPr lang="zh-CN" altLang="en-US" sz="1400">
                  <a:latin typeface="微软雅黑" panose="020B0503020204020204" charset="-122"/>
                  <a:ea typeface="微软雅黑" panose="020B0503020204020204" charset="-122"/>
                </a:rPr>
                <a:t>，</a:t>
              </a:r>
              <a:endParaRPr lang="zh-CN" altLang="en-US" sz="1400">
                <a:latin typeface="微软雅黑" panose="020B0503020204020204" charset="-122"/>
                <a:ea typeface="微软雅黑" panose="020B0503020204020204" charset="-122"/>
              </a:endParaRPr>
            </a:p>
            <a:p>
              <a:pPr>
                <a:buFont typeface="Wingdings" panose="05000000000000000000" charset="0"/>
              </a:pPr>
              <a:r>
                <a:rPr lang="zh-CN" altLang="en-US" sz="1400">
                  <a:latin typeface="微软雅黑" panose="020B0503020204020204" charset="-122"/>
                  <a:ea typeface="微软雅黑" panose="020B0503020204020204" charset="-122"/>
                </a:rPr>
                <a:t> </a:t>
              </a: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较标准型精度高</a:t>
              </a:r>
              <a:endParaRPr lang="zh-CN" altLang="en-US" sz="1400">
                <a:latin typeface="微软雅黑" panose="020B0503020204020204" charset="-122"/>
                <a:ea typeface="微软雅黑" panose="020B0503020204020204" charset="-122"/>
              </a:endParaRPr>
            </a:p>
          </p:txBody>
        </p:sp>
        <p:sp>
          <p:nvSpPr>
            <p:cNvPr id="17" name="文本框 16"/>
            <p:cNvSpPr txBox="1"/>
            <p:nvPr/>
          </p:nvSpPr>
          <p:spPr>
            <a:xfrm>
              <a:off x="120" y="4824"/>
              <a:ext cx="3008" cy="1501"/>
            </a:xfrm>
            <a:prstGeom prst="rect">
              <a:avLst/>
            </a:prstGeom>
            <a:noFill/>
          </p:spPr>
          <p:txBody>
            <a:bodyPr wrap="square" rtlCol="0">
              <a:spAutoFit/>
            </a:bodyPr>
            <a:p>
              <a:pPr marL="285750" indent="-285750">
                <a:buFont typeface="Wingdings" panose="05000000000000000000" charset="0"/>
                <a:buChar char="l"/>
              </a:pPr>
              <a:r>
                <a:rPr lang="zh-CN" altLang="en-US" sz="1400" b="1">
                  <a:latin typeface="微软雅黑" panose="020B0503020204020204" charset="-122"/>
                  <a:ea typeface="微软雅黑" panose="020B0503020204020204" charset="-122"/>
                </a:rPr>
                <a:t>滑轨型：</a:t>
              </a:r>
              <a:endParaRPr lang="zh-CN" altLang="en-US" sz="1400" b="1">
                <a:latin typeface="微软雅黑" panose="020B0503020204020204" charset="-122"/>
                <a:ea typeface="微软雅黑" panose="020B0503020204020204" charset="-122"/>
              </a:endParaRPr>
            </a:p>
            <a:p>
              <a:pPr>
                <a:buFont typeface="Wingdings" panose="05000000000000000000" charset="0"/>
              </a:pPr>
              <a:r>
                <a:rPr lang="en-US" altLang="zh-CN" sz="1400">
                  <a:latin typeface="微软雅黑" panose="020B0503020204020204" charset="-122"/>
                  <a:ea typeface="微软雅黑" panose="020B0503020204020204" charset="-122"/>
                </a:rPr>
                <a:t>     AP</a:t>
              </a:r>
              <a:r>
                <a:rPr lang="zh-CN" altLang="en-US" sz="1400">
                  <a:latin typeface="微软雅黑" panose="020B0503020204020204" charset="-122"/>
                  <a:ea typeface="微软雅黑" panose="020B0503020204020204" charset="-122"/>
                </a:rPr>
                <a:t>轴</a:t>
              </a:r>
              <a:r>
                <a:rPr lang="zh-CN" sz="1400">
                  <a:latin typeface="微软雅黑" panose="020B0503020204020204" charset="-122"/>
                  <a:ea typeface="微软雅黑" panose="020B0503020204020204" charset="-122"/>
                </a:rPr>
                <a:t>滑轨，</a:t>
              </a:r>
              <a:endParaRPr lang="zh-CN" sz="1400">
                <a:latin typeface="微软雅黑" panose="020B0503020204020204" charset="-122"/>
                <a:ea typeface="微软雅黑" panose="020B0503020204020204" charset="-122"/>
              </a:endParaRPr>
            </a:p>
            <a:p>
              <a:pPr>
                <a:buFont typeface="Wingdings" panose="05000000000000000000" charset="0"/>
              </a:pPr>
              <a:r>
                <a:rPr lang="en-US" altLang="zh-CN" sz="1400">
                  <a:latin typeface="微软雅黑" panose="020B0503020204020204" charset="-122"/>
                  <a:ea typeface="微软雅黑" panose="020B0503020204020204" charset="-122"/>
                </a:rPr>
                <a:t>     </a:t>
              </a:r>
              <a:r>
                <a:rPr lang="zh-CN" sz="1400">
                  <a:latin typeface="微软雅黑" panose="020B0503020204020204" charset="-122"/>
                  <a:ea typeface="微软雅黑" panose="020B0503020204020204" charset="-122"/>
                </a:rPr>
                <a:t>量程</a:t>
              </a:r>
              <a:r>
                <a:rPr lang="en-US" altLang="zh-CN" sz="1400">
                  <a:latin typeface="微软雅黑" panose="020B0503020204020204" charset="-122"/>
                  <a:ea typeface="微软雅黑" panose="020B0503020204020204" charset="-122"/>
                </a:rPr>
                <a:t>200mm</a:t>
              </a:r>
              <a:r>
                <a:rPr lang="zh-CN" altLang="en-US" sz="1400">
                  <a:latin typeface="微软雅黑" panose="020B0503020204020204" charset="-122"/>
                  <a:ea typeface="微软雅黑" panose="020B0503020204020204" charset="-122"/>
                </a:rPr>
                <a:t>，</a:t>
              </a:r>
              <a:endParaRPr lang="zh-CN" altLang="en-US" sz="1400">
                <a:latin typeface="微软雅黑" panose="020B0503020204020204" charset="-122"/>
                <a:ea typeface="微软雅黑" panose="020B0503020204020204" charset="-122"/>
              </a:endParaRPr>
            </a:p>
            <a:p>
              <a:pPr>
                <a:buFont typeface="Wingdings" panose="05000000000000000000" charset="0"/>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实验操作空间更大</a:t>
              </a:r>
              <a:endParaRPr lang="zh-CN" altLang="en-US" sz="1400">
                <a:latin typeface="微软雅黑" panose="020B0503020204020204" charset="-122"/>
                <a:ea typeface="微软雅黑" panose="020B0503020204020204" charset="-122"/>
              </a:endParaRPr>
            </a:p>
          </p:txBody>
        </p:sp>
        <p:sp>
          <p:nvSpPr>
            <p:cNvPr id="18" name="文本框 17"/>
            <p:cNvSpPr txBox="1"/>
            <p:nvPr/>
          </p:nvSpPr>
          <p:spPr>
            <a:xfrm>
              <a:off x="177" y="7830"/>
              <a:ext cx="3217" cy="1501"/>
            </a:xfrm>
            <a:prstGeom prst="rect">
              <a:avLst/>
            </a:prstGeom>
            <a:noFill/>
          </p:spPr>
          <p:txBody>
            <a:bodyPr wrap="square" rtlCol="0">
              <a:spAutoFit/>
            </a:bodyPr>
            <a:p>
              <a:pPr marL="285750" indent="-285750">
                <a:buFont typeface="Wingdings" panose="05000000000000000000" charset="0"/>
                <a:buChar char="l"/>
              </a:pPr>
              <a:r>
                <a:rPr lang="zh-CN" sz="1400" b="1">
                  <a:latin typeface="微软雅黑" panose="020B0503020204020204" charset="-122"/>
                  <a:ea typeface="微软雅黑" panose="020B0503020204020204" charset="-122"/>
                </a:rPr>
                <a:t>轻便型：</a:t>
              </a:r>
              <a:endParaRPr lang="zh-CN" sz="1400" b="1">
                <a:latin typeface="微软雅黑" panose="020B0503020204020204" charset="-122"/>
                <a:ea typeface="微软雅黑" panose="020B0503020204020204" charset="-122"/>
              </a:endParaRPr>
            </a:p>
            <a:p>
              <a:pPr indent="-720090" algn="just">
                <a:buFont typeface="Wingdings" panose="05000000000000000000" charset="0"/>
              </a:pPr>
              <a:r>
                <a:rPr lang="en-US" altLang="zh-CN" sz="1400">
                  <a:latin typeface="微软雅黑" panose="020B0503020204020204" charset="-122"/>
                  <a:ea typeface="微软雅黑" panose="020B0503020204020204" charset="-122"/>
                </a:rPr>
                <a:t>     </a:t>
              </a:r>
              <a:r>
                <a:rPr lang="zh-CN" sz="1400">
                  <a:latin typeface="微软雅黑" panose="020B0503020204020204" charset="-122"/>
                  <a:ea typeface="微软雅黑" panose="020B0503020204020204" charset="-122"/>
                </a:rPr>
                <a:t>鼻夹和耳杆高度可</a:t>
              </a:r>
              <a:r>
                <a:rPr lang="en-US" altLang="zh-CN" sz="1400">
                  <a:latin typeface="微软雅黑" panose="020B0503020204020204" charset="-122"/>
                  <a:ea typeface="微软雅黑" panose="020B0503020204020204" charset="-122"/>
                </a:rPr>
                <a:t>   </a:t>
              </a:r>
              <a:r>
                <a:rPr lang="zh-CN" sz="1400">
                  <a:latin typeface="微软雅黑" panose="020B0503020204020204" charset="-122"/>
                  <a:ea typeface="微软雅黑" panose="020B0503020204020204" charset="-122"/>
                </a:rPr>
                <a:t>调节，便于调节颅骨水平</a:t>
              </a:r>
              <a:endParaRPr lang="zh-CN" sz="1400">
                <a:latin typeface="微软雅黑" panose="020B0503020204020204" charset="-122"/>
                <a:ea typeface="微软雅黑" panose="020B0503020204020204" charset="-122"/>
              </a:endParaRPr>
            </a:p>
          </p:txBody>
        </p:sp>
        <p:cxnSp>
          <p:nvCxnSpPr>
            <p:cNvPr id="19" name="直接箭头连接符 18"/>
            <p:cNvCxnSpPr/>
            <p:nvPr/>
          </p:nvCxnSpPr>
          <p:spPr>
            <a:xfrm flipV="1">
              <a:off x="9680" y="3648"/>
              <a:ext cx="720" cy="3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0800" y="3928"/>
              <a:ext cx="3602" cy="1501"/>
            </a:xfrm>
            <a:prstGeom prst="rect">
              <a:avLst/>
            </a:prstGeom>
            <a:noFill/>
          </p:spPr>
          <p:txBody>
            <a:bodyPr wrap="square" rtlCol="0">
              <a:spAutoFit/>
            </a:bodyPr>
            <a:p>
              <a:pPr marL="285750" indent="-285750">
                <a:buFont typeface="Wingdings" panose="05000000000000000000" charset="0"/>
                <a:buChar char="l"/>
              </a:pPr>
              <a:r>
                <a:rPr lang="zh-CN" sz="1400" b="1">
                  <a:latin typeface="微软雅黑" panose="020B0503020204020204" charset="-122"/>
                  <a:ea typeface="微软雅黑" panose="020B0503020204020204" charset="-122"/>
                </a:rPr>
                <a:t>全自动：</a:t>
              </a:r>
              <a:endParaRPr lang="zh-CN" sz="1400" b="1">
                <a:latin typeface="微软雅黑" panose="020B0503020204020204" charset="-122"/>
                <a:ea typeface="微软雅黑" panose="020B0503020204020204" charset="-122"/>
              </a:endParaRPr>
            </a:p>
            <a:p>
              <a:pPr>
                <a:buFont typeface="Wingdings" panose="05000000000000000000" charset="0"/>
              </a:pPr>
              <a:r>
                <a:rPr lang="en-US" altLang="zh-CN" sz="1400">
                  <a:latin typeface="微软雅黑" panose="020B0503020204020204" charset="-122"/>
                  <a:ea typeface="微软雅黑" panose="020B0503020204020204" charset="-122"/>
                </a:rPr>
                <a:t>     </a:t>
              </a:r>
              <a:r>
                <a:rPr lang="zh-CN" sz="1400">
                  <a:latin typeface="微软雅黑" panose="020B0503020204020204" charset="-122"/>
                  <a:ea typeface="微软雅黑" panose="020B0503020204020204" charset="-122"/>
                </a:rPr>
                <a:t>运行精度</a:t>
              </a:r>
              <a:r>
                <a:rPr lang="en-US" altLang="zh-CN" sz="1400">
                  <a:latin typeface="微软雅黑" panose="020B0503020204020204" charset="-122"/>
                  <a:ea typeface="微软雅黑" panose="020B0503020204020204" charset="-122"/>
                </a:rPr>
                <a:t>1μm</a:t>
              </a:r>
              <a:r>
                <a:rPr lang="zh-CN" altLang="en-US" sz="1400">
                  <a:latin typeface="微软雅黑" panose="020B0503020204020204" charset="-122"/>
                  <a:ea typeface="微软雅黑" panose="020B0503020204020204" charset="-122"/>
                </a:rPr>
                <a:t>，</a:t>
              </a:r>
              <a:endParaRPr lang="zh-CN" altLang="en-US" sz="1400">
                <a:latin typeface="微软雅黑" panose="020B0503020204020204" charset="-122"/>
                <a:ea typeface="微软雅黑" panose="020B0503020204020204" charset="-122"/>
              </a:endParaRPr>
            </a:p>
            <a:p>
              <a:pPr>
                <a:buFont typeface="Wingdings" panose="05000000000000000000" charset="0"/>
              </a:pPr>
              <a:r>
                <a:rPr lang="zh-CN" altLang="en-US" sz="1400">
                  <a:latin typeface="微软雅黑" panose="020B0503020204020204" charset="-122"/>
                  <a:ea typeface="微软雅黑" panose="020B0503020204020204" charset="-122"/>
                </a:rPr>
                <a:t> </a:t>
              </a: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内置脑图谱和三大自动</a:t>
              </a:r>
              <a:r>
                <a:rPr lang="en-US" altLang="zh-CN" sz="1400">
                  <a:latin typeface="微软雅黑" panose="020B0503020204020204" charset="-122"/>
                  <a:ea typeface="微软雅黑" panose="020B0503020204020204" charset="-122"/>
                </a:rPr>
                <a:t>  </a:t>
              </a:r>
              <a:endParaRPr lang="en-US" altLang="zh-CN" sz="1400">
                <a:latin typeface="微软雅黑" panose="020B0503020204020204" charset="-122"/>
                <a:ea typeface="微软雅黑" panose="020B0503020204020204" charset="-122"/>
              </a:endParaRPr>
            </a:p>
            <a:p>
              <a:pPr>
                <a:buFont typeface="Wingdings" panose="05000000000000000000" charset="0"/>
              </a:pPr>
              <a:r>
                <a:rPr lang="zh-CN" altLang="en-US" sz="1400">
                  <a:latin typeface="微软雅黑" panose="020B0503020204020204" charset="-122"/>
                  <a:ea typeface="微软雅黑" panose="020B0503020204020204" charset="-122"/>
                </a:rPr>
                <a:t>化程序</a:t>
              </a:r>
              <a:endParaRPr lang="zh-CN" altLang="en-US" sz="1400">
                <a:latin typeface="微软雅黑" panose="020B0503020204020204" charset="-122"/>
                <a:ea typeface="微软雅黑" panose="020B0503020204020204" charset="-122"/>
              </a:endParaRPr>
            </a:p>
          </p:txBody>
        </p:sp>
        <p:sp>
          <p:nvSpPr>
            <p:cNvPr id="22" name="文本框 21"/>
            <p:cNvSpPr txBox="1"/>
            <p:nvPr/>
          </p:nvSpPr>
          <p:spPr>
            <a:xfrm>
              <a:off x="9120" y="9854"/>
              <a:ext cx="4304" cy="483"/>
            </a:xfrm>
            <a:prstGeom prst="rect">
              <a:avLst/>
            </a:prstGeom>
            <a:noFill/>
          </p:spPr>
          <p:txBody>
            <a:bodyPr wrap="square" rtlCol="0">
              <a:spAutoFit/>
            </a:bodyPr>
            <a:p>
              <a:pPr marL="285750" indent="-285750">
                <a:buFont typeface="Wingdings" panose="05000000000000000000" charset="0"/>
                <a:buChar char="l"/>
              </a:pPr>
              <a:r>
                <a:rPr lang="zh-CN" sz="1400" b="1">
                  <a:latin typeface="微软雅黑" panose="020B0503020204020204" charset="-122"/>
                  <a:ea typeface="微软雅黑" panose="020B0503020204020204" charset="-122"/>
                </a:rPr>
                <a:t>旋转型：</a:t>
              </a:r>
              <a:r>
                <a:rPr lang="zh-CN" sz="1400">
                  <a:latin typeface="微软雅黑" panose="020B0503020204020204" charset="-122"/>
                  <a:ea typeface="微软雅黑" panose="020B0503020204020204" charset="-122"/>
                </a:rPr>
                <a:t>便于调节颅骨水平</a:t>
              </a:r>
              <a:endParaRPr lang="zh-CN" sz="1400">
                <a:latin typeface="微软雅黑" panose="020B0503020204020204" charset="-122"/>
                <a:ea typeface="微软雅黑" panose="020B0503020204020204" charset="-122"/>
              </a:endParaRPr>
            </a:p>
          </p:txBody>
        </p:sp>
        <p:cxnSp>
          <p:nvCxnSpPr>
            <p:cNvPr id="25" name="直接箭头连接符 24"/>
            <p:cNvCxnSpPr/>
            <p:nvPr/>
          </p:nvCxnSpPr>
          <p:spPr>
            <a:xfrm>
              <a:off x="9615" y="5669"/>
              <a:ext cx="1462" cy="13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6960" y="5996"/>
              <a:ext cx="924" cy="10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rotWithShape="1">
            <a:blip r:embed="rId7"/>
            <a:srcRect t="3238" b="2476"/>
            <a:stretch>
              <a:fillRect/>
            </a:stretch>
          </p:blipFill>
          <p:spPr>
            <a:xfrm>
              <a:off x="10400" y="840"/>
              <a:ext cx="4002" cy="2808"/>
            </a:xfrm>
            <a:prstGeom prst="rect">
              <a:avLst/>
            </a:prstGeom>
          </p:spPr>
        </p:pic>
      </p:grpSp>
      <p:grpSp>
        <p:nvGrpSpPr>
          <p:cNvPr id="33" name="组合 32"/>
          <p:cNvGrpSpPr/>
          <p:nvPr/>
        </p:nvGrpSpPr>
        <p:grpSpPr>
          <a:xfrm>
            <a:off x="149225" y="189230"/>
            <a:ext cx="3004820" cy="543560"/>
            <a:chOff x="480" y="771"/>
            <a:chExt cx="4550" cy="960"/>
          </a:xfrm>
        </p:grpSpPr>
        <p:sp>
          <p:nvSpPr>
            <p:cNvPr id="34" name="流程图: 可选过程 33"/>
            <p:cNvSpPr/>
            <p:nvPr/>
          </p:nvSpPr>
          <p:spPr>
            <a:xfrm>
              <a:off x="480" y="771"/>
              <a:ext cx="4470"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600" y="840"/>
              <a:ext cx="4430" cy="813"/>
            </a:xfrm>
            <a:prstGeom prst="rect">
              <a:avLst/>
            </a:prstGeom>
            <a:noFill/>
          </p:spPr>
          <p:txBody>
            <a:bodyPr wrap="square" rtlCol="0">
              <a:spAutoFit/>
            </a:bodyPr>
            <a:p>
              <a:r>
                <a:rPr lang="zh-CN" altLang="en-US" sz="2400" b="1">
                  <a:solidFill>
                    <a:schemeClr val="tx1"/>
                  </a:solidFill>
                  <a:sym typeface="+mn-ea"/>
                </a:rPr>
                <a:t>脑立体定位仪</a:t>
              </a:r>
              <a:r>
                <a:rPr lang="en-US" altLang="zh-CN" sz="2400" b="1">
                  <a:solidFill>
                    <a:schemeClr val="tx1"/>
                  </a:solidFill>
                  <a:sym typeface="+mn-ea"/>
                </a:rPr>
                <a:t>-</a:t>
              </a:r>
              <a:r>
                <a:rPr lang="zh-CN" altLang="en-US" sz="2400" b="1">
                  <a:solidFill>
                    <a:schemeClr val="tx1"/>
                  </a:solidFill>
                  <a:sym typeface="+mn-ea"/>
                </a:rPr>
                <a:t>种类</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381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sp>
        <p:nvSpPr>
          <p:cNvPr id="4" name="矩形 3"/>
          <p:cNvSpPr/>
          <p:nvPr/>
        </p:nvSpPr>
        <p:spPr>
          <a:xfrm>
            <a:off x="114935" y="909955"/>
            <a:ext cx="7519670" cy="553085"/>
          </a:xfrm>
          <a:prstGeom prst="rect">
            <a:avLst/>
          </a:prstGeom>
        </p:spPr>
        <p:txBody>
          <a:bodyPr wrap="square">
            <a:spAutoFit/>
          </a:bodyPr>
          <a:p>
            <a:pPr>
              <a:lnSpc>
                <a:spcPct val="150000"/>
              </a:lnSpc>
            </a:pPr>
            <a:r>
              <a:rPr lang="en-US" altLang="zh-CN" sz="2000" b="1" dirty="0" smtClean="0">
                <a:solidFill>
                  <a:srgbClr val="FF0000"/>
                </a:solidFill>
                <a:latin typeface="宋体" panose="02010600030101010101" pitchFamily="2" charset="-122"/>
                <a:cs typeface="宋体" panose="02010600030101010101" pitchFamily="2" charset="-122"/>
              </a:rPr>
              <a:t>71000</a:t>
            </a:r>
            <a:r>
              <a:rPr lang="zh-CN" altLang="en-US" sz="2000" b="1" dirty="0">
                <a:solidFill>
                  <a:srgbClr val="FF0000"/>
                </a:solidFill>
                <a:latin typeface="宋体" panose="02010600030101010101" pitchFamily="2" charset="-122"/>
                <a:cs typeface="宋体" panose="02010600030101010101" pitchFamily="2" charset="-122"/>
              </a:rPr>
              <a:t>全自动脑</a:t>
            </a:r>
            <a:r>
              <a:rPr lang="zh-CN" altLang="en-US" sz="2000" b="1" dirty="0" smtClean="0">
                <a:solidFill>
                  <a:srgbClr val="FF0000"/>
                </a:solidFill>
                <a:latin typeface="宋体" panose="02010600030101010101" pitchFamily="2" charset="-122"/>
                <a:cs typeface="宋体" panose="02010600030101010101" pitchFamily="2" charset="-122"/>
              </a:rPr>
              <a:t>立体定位仪</a:t>
            </a:r>
            <a:r>
              <a:rPr lang="zh-CN" altLang="en-US" sz="2000" dirty="0" smtClean="0">
                <a:latin typeface="宋体" panose="02010600030101010101" pitchFamily="2" charset="-122"/>
                <a:cs typeface="宋体" panose="02010600030101010101" pitchFamily="2" charset="-122"/>
              </a:rPr>
              <a:t>一款自动化</a:t>
            </a:r>
            <a:r>
              <a:rPr lang="zh-CN" altLang="en-US" sz="2000" dirty="0">
                <a:latin typeface="宋体" panose="02010600030101010101" pitchFamily="2" charset="-122"/>
                <a:cs typeface="宋体" panose="02010600030101010101" pitchFamily="2" charset="-122"/>
              </a:rPr>
              <a:t>、智能化的脑</a:t>
            </a:r>
            <a:r>
              <a:rPr lang="zh-CN" altLang="en-US" sz="2000" dirty="0" smtClean="0">
                <a:latin typeface="宋体" panose="02010600030101010101" pitchFamily="2" charset="-122"/>
                <a:cs typeface="宋体" panose="02010600030101010101" pitchFamily="2" charset="-122"/>
              </a:rPr>
              <a:t>立体定位仪。</a:t>
            </a:r>
            <a:endParaRPr lang="zh-CN" altLang="en-US" sz="2000" dirty="0" smtClean="0">
              <a:latin typeface="宋体" panose="02010600030101010101" pitchFamily="2" charset="-122"/>
              <a:cs typeface="宋体" panose="02010600030101010101" pitchFamily="2" charset="-122"/>
            </a:endParaRPr>
          </a:p>
        </p:txBody>
      </p:sp>
      <p:pic>
        <p:nvPicPr>
          <p:cNvPr id="5" name="图片 4"/>
          <p:cNvPicPr>
            <a:picLocks noChangeAspect="1"/>
          </p:cNvPicPr>
          <p:nvPr/>
        </p:nvPicPr>
        <p:blipFill rotWithShape="1">
          <a:blip r:embed="rId2"/>
          <a:srcRect t="3238" b="2476"/>
          <a:stretch>
            <a:fillRect/>
          </a:stretch>
        </p:blipFill>
        <p:spPr>
          <a:xfrm>
            <a:off x="2286000" y="2971800"/>
            <a:ext cx="4423410" cy="3653155"/>
          </a:xfrm>
          <a:prstGeom prst="rect">
            <a:avLst/>
          </a:prstGeom>
        </p:spPr>
      </p:pic>
      <p:sp>
        <p:nvSpPr>
          <p:cNvPr id="6" name="矩形 5"/>
          <p:cNvSpPr/>
          <p:nvPr/>
        </p:nvSpPr>
        <p:spPr>
          <a:xfrm>
            <a:off x="187325" y="1463040"/>
            <a:ext cx="8957945" cy="1337945"/>
          </a:xfrm>
          <a:prstGeom prst="rect">
            <a:avLst/>
          </a:prstGeom>
        </p:spPr>
        <p:txBody>
          <a:bodyPr wrap="square">
            <a:spAutoFit/>
          </a:bodyPr>
          <a:p>
            <a:pPr marL="342900" indent="-342900">
              <a:lnSpc>
                <a:spcPct val="150000"/>
              </a:lnSpc>
              <a:buFont typeface="Wingdings" panose="05000000000000000000" pitchFamily="2" charset="2"/>
              <a:buChar char="Ø"/>
            </a:pPr>
            <a:r>
              <a:rPr lang="zh-CN" altLang="en-US" dirty="0">
                <a:latin typeface="宋体" panose="02010600030101010101" pitchFamily="2" charset="-122"/>
              </a:rPr>
              <a:t>电机精确控制步进，可自动化运行，减少人为操作带来的</a:t>
            </a:r>
            <a:r>
              <a:rPr lang="zh-CN" altLang="en-US" dirty="0" smtClean="0">
                <a:latin typeface="宋体" panose="02010600030101010101" pitchFamily="2" charset="-122"/>
              </a:rPr>
              <a:t>误差，解放双手，节省人工成本。</a:t>
            </a:r>
            <a:endParaRPr lang="en-US" altLang="zh-CN" dirty="0">
              <a:latin typeface="宋体" panose="02010600030101010101" pitchFamily="2" charset="-122"/>
            </a:endParaRPr>
          </a:p>
          <a:p>
            <a:pPr marL="342900" indent="-342900">
              <a:lnSpc>
                <a:spcPct val="150000"/>
              </a:lnSpc>
              <a:buFont typeface="Wingdings" panose="05000000000000000000" pitchFamily="2" charset="2"/>
              <a:buChar char="Ø"/>
            </a:pPr>
            <a:r>
              <a:rPr lang="zh-CN" altLang="en-US" dirty="0">
                <a:latin typeface="宋体" panose="02010600030101010101" pitchFamily="2" charset="-122"/>
              </a:rPr>
              <a:t>内置大小鼠脑图谱和常用实验任务模块，更加方便和直观的进行脑立体定位。</a:t>
            </a:r>
            <a:endParaRPr lang="en-US" altLang="zh-CN" dirty="0">
              <a:latin typeface="宋体" panose="02010600030101010101" pitchFamily="2" charset="-122"/>
            </a:endParaRPr>
          </a:p>
        </p:txBody>
      </p:sp>
      <p:grpSp>
        <p:nvGrpSpPr>
          <p:cNvPr id="33" name="组合 32"/>
          <p:cNvGrpSpPr/>
          <p:nvPr/>
        </p:nvGrpSpPr>
        <p:grpSpPr>
          <a:xfrm>
            <a:off x="149225" y="189230"/>
            <a:ext cx="4009914" cy="530225"/>
            <a:chOff x="480" y="771"/>
            <a:chExt cx="6221" cy="960"/>
          </a:xfrm>
        </p:grpSpPr>
        <p:sp>
          <p:nvSpPr>
            <p:cNvPr id="34" name="流程图: 可选过程 33"/>
            <p:cNvSpPr/>
            <p:nvPr/>
          </p:nvSpPr>
          <p:spPr>
            <a:xfrm>
              <a:off x="480" y="771"/>
              <a:ext cx="5971"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721" y="893"/>
              <a:ext cx="5980" cy="716"/>
            </a:xfrm>
            <a:prstGeom prst="rect">
              <a:avLst/>
            </a:prstGeom>
            <a:noFill/>
          </p:spPr>
          <p:txBody>
            <a:bodyPr wrap="square" rtlCol="0">
              <a:spAutoFit/>
            </a:bodyPr>
            <a:p>
              <a:pPr algn="l">
                <a:lnSpc>
                  <a:spcPct val="90000"/>
                </a:lnSpc>
              </a:pPr>
              <a:r>
                <a:rPr lang="zh-CN" altLang="en-US" sz="2200" b="1">
                  <a:sym typeface="+mn-ea"/>
                </a:rPr>
                <a:t>71000全自动脑立体定位仪</a:t>
              </a:r>
              <a:endParaRPr lang="zh-CN" altLang="en-US" sz="2200" b="1">
                <a:solidFill>
                  <a:schemeClr val="tx1"/>
                </a:solidFill>
                <a:sym typeface="+mn-ea"/>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jpg"/>
          <p:cNvPicPr>
            <a:picLocks noChangeAspect="1"/>
          </p:cNvPicPr>
          <p:nvPr>
            <p:custDataLst>
              <p:tags r:id="rId1"/>
            </p:custDataLst>
          </p:nvPr>
        </p:nvPicPr>
        <p:blipFill>
          <a:blip r:embed="rId2"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pic>
        <p:nvPicPr>
          <p:cNvPr id="13" name="Picture 2"/>
          <p:cNvPicPr>
            <a:picLocks noChangeAspect="1" noChangeArrowheads="1"/>
          </p:cNvPicPr>
          <p:nvPr/>
        </p:nvPicPr>
        <p:blipFill>
          <a:blip r:embed="rId3"/>
          <a:srcRect/>
          <a:stretch>
            <a:fillRect/>
          </a:stretch>
        </p:blipFill>
        <p:spPr bwMode="auto">
          <a:xfrm>
            <a:off x="153035" y="914400"/>
            <a:ext cx="2136775" cy="1614805"/>
          </a:xfrm>
          <a:prstGeom prst="rect">
            <a:avLst/>
          </a:prstGeom>
          <a:noFill/>
          <a:ln w="9525">
            <a:noFill/>
            <a:miter lim="800000"/>
            <a:headEnd/>
            <a:tailEnd/>
          </a:ln>
          <a:effectLst/>
        </p:spPr>
      </p:pic>
      <p:sp>
        <p:nvSpPr>
          <p:cNvPr id="14" name="文本框 13"/>
          <p:cNvSpPr txBox="1"/>
          <p:nvPr/>
        </p:nvSpPr>
        <p:spPr>
          <a:xfrm>
            <a:off x="270510" y="2583180"/>
            <a:ext cx="1891030" cy="377190"/>
          </a:xfrm>
          <a:prstGeom prst="rect">
            <a:avLst/>
          </a:prstGeom>
          <a:noFill/>
        </p:spPr>
        <p:txBody>
          <a:bodyPr wrap="square" rtlCol="0">
            <a:noAutofit/>
          </a:bodyPr>
          <a:p>
            <a:pPr algn="ctr"/>
            <a:r>
              <a:rPr lang="zh-CN" altLang="en-US" sz="1400" b="1">
                <a:latin typeface="微软雅黑" panose="020B0503020204020204" charset="-122"/>
                <a:ea typeface="微软雅黑" panose="020B0503020204020204" charset="-122"/>
              </a:rPr>
              <a:t>① 找坐标</a:t>
            </a:r>
            <a:endParaRPr lang="zh-CN" altLang="en-US" sz="1400" b="1">
              <a:latin typeface="微软雅黑" panose="020B0503020204020204" charset="-122"/>
              <a:ea typeface="微软雅黑" panose="020B0503020204020204" charset="-122"/>
            </a:endParaRPr>
          </a:p>
          <a:p>
            <a:pPr algn="ctr"/>
            <a:r>
              <a:rPr lang="zh-CN" altLang="en-US" sz="1400">
                <a:latin typeface="微软雅黑" panose="020B0503020204020204" charset="-122"/>
                <a:ea typeface="微软雅黑" panose="020B0503020204020204" charset="-122"/>
              </a:rPr>
              <a:t>脑图谱（脑内的地图）</a:t>
            </a:r>
            <a:endParaRPr lang="zh-CN" altLang="en-US" sz="1400">
              <a:latin typeface="微软雅黑" panose="020B0503020204020204" charset="-122"/>
              <a:ea typeface="微软雅黑" panose="020B0503020204020204" charset="-122"/>
            </a:endParaRPr>
          </a:p>
        </p:txBody>
      </p:sp>
      <p:pic>
        <p:nvPicPr>
          <p:cNvPr id="16" name="图片 15"/>
          <p:cNvPicPr>
            <a:picLocks noChangeAspect="1"/>
          </p:cNvPicPr>
          <p:nvPr/>
        </p:nvPicPr>
        <p:blipFill>
          <a:blip r:embed="rId4"/>
          <a:srcRect/>
          <a:stretch>
            <a:fillRect/>
          </a:stretch>
        </p:blipFill>
        <p:spPr>
          <a:xfrm>
            <a:off x="153035" y="3715385"/>
            <a:ext cx="1943100" cy="2380615"/>
          </a:xfrm>
          <a:prstGeom prst="rect">
            <a:avLst/>
          </a:prstGeom>
        </p:spPr>
      </p:pic>
      <p:sp>
        <p:nvSpPr>
          <p:cNvPr id="17" name="文本框 16"/>
          <p:cNvSpPr txBox="1"/>
          <p:nvPr/>
        </p:nvSpPr>
        <p:spPr>
          <a:xfrm>
            <a:off x="0" y="6019800"/>
            <a:ext cx="2354580" cy="521970"/>
          </a:xfrm>
          <a:prstGeom prst="rect">
            <a:avLst/>
          </a:prstGeom>
          <a:noFill/>
        </p:spPr>
        <p:txBody>
          <a:bodyPr wrap="square" rtlCol="0">
            <a:spAutoFit/>
          </a:bodyPr>
          <a:p>
            <a:pPr algn="ctr"/>
            <a:r>
              <a:rPr lang="zh-CN" altLang="en-US" sz="1400" b="1">
                <a:latin typeface="仿宋" panose="02010609060101010101" pitchFamily="49" charset="-122"/>
                <a:ea typeface="仿宋" panose="02010609060101010101" pitchFamily="49" charset="-122"/>
              </a:rPr>
              <a:t>②</a:t>
            </a:r>
            <a:r>
              <a:rPr lang="zh-CN" altLang="en-US" sz="1400" b="1">
                <a:latin typeface="微软雅黑" panose="020B0503020204020204" charset="-122"/>
                <a:ea typeface="微软雅黑" panose="020B0503020204020204" charset="-122"/>
              </a:rPr>
              <a:t> 定位坐标</a:t>
            </a:r>
            <a:endParaRPr lang="zh-CN" altLang="en-US" sz="1400" b="1">
              <a:latin typeface="微软雅黑" panose="020B0503020204020204" charset="-122"/>
              <a:ea typeface="微软雅黑" panose="020B0503020204020204" charset="-122"/>
            </a:endParaRPr>
          </a:p>
          <a:p>
            <a:pPr algn="ctr"/>
            <a:r>
              <a:rPr lang="zh-CN" altLang="en-US" sz="1400">
                <a:latin typeface="微软雅黑" panose="020B0503020204020204" charset="-122"/>
                <a:ea typeface="微软雅黑" panose="020B0503020204020204" charset="-122"/>
              </a:rPr>
              <a:t>脑立体定位仪定位</a:t>
            </a:r>
            <a:r>
              <a:rPr lang="en-US" altLang="zh-CN" sz="1400">
                <a:latin typeface="微软雅黑" panose="020B0503020204020204" charset="-122"/>
                <a:ea typeface="微软雅黑" panose="020B0503020204020204" charset="-122"/>
              </a:rPr>
              <a:t>3D</a:t>
            </a:r>
            <a:r>
              <a:rPr lang="zh-CN" altLang="en-US" sz="1400">
                <a:latin typeface="微软雅黑" panose="020B0503020204020204" charset="-122"/>
                <a:ea typeface="微软雅黑" panose="020B0503020204020204" charset="-122"/>
              </a:rPr>
              <a:t>坐标</a:t>
            </a:r>
            <a:endParaRPr lang="zh-CN" altLang="en-US" sz="1400">
              <a:latin typeface="微软雅黑" panose="020B0503020204020204" charset="-122"/>
              <a:ea typeface="微软雅黑" panose="020B0503020204020204" charset="-122"/>
            </a:endParaRPr>
          </a:p>
        </p:txBody>
      </p:sp>
      <p:sp>
        <p:nvSpPr>
          <p:cNvPr id="33" name="右箭头 32"/>
          <p:cNvSpPr/>
          <p:nvPr/>
        </p:nvSpPr>
        <p:spPr>
          <a:xfrm rot="5400000" flipV="1">
            <a:off x="855980" y="3338195"/>
            <a:ext cx="551180" cy="203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右箭头 33"/>
          <p:cNvSpPr/>
          <p:nvPr/>
        </p:nvSpPr>
        <p:spPr>
          <a:xfrm>
            <a:off x="2085340" y="4453255"/>
            <a:ext cx="577850" cy="1854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 name="组合 2"/>
          <p:cNvGrpSpPr/>
          <p:nvPr/>
        </p:nvGrpSpPr>
        <p:grpSpPr>
          <a:xfrm>
            <a:off x="2840990" y="1764030"/>
            <a:ext cx="6247765" cy="4184015"/>
            <a:chOff x="9240" y="4207"/>
            <a:chExt cx="9839" cy="6589"/>
          </a:xfrm>
        </p:grpSpPr>
        <p:pic>
          <p:nvPicPr>
            <p:cNvPr id="18" name="图片 17" descr="图片6"/>
            <p:cNvPicPr>
              <a:picLocks noChangeAspect="1"/>
            </p:cNvPicPr>
            <p:nvPr/>
          </p:nvPicPr>
          <p:blipFill>
            <a:blip r:embed="rId5"/>
            <a:srcRect/>
            <a:stretch>
              <a:fillRect/>
            </a:stretch>
          </p:blipFill>
          <p:spPr>
            <a:xfrm>
              <a:off x="9240" y="4207"/>
              <a:ext cx="2967" cy="2254"/>
            </a:xfrm>
            <a:prstGeom prst="rect">
              <a:avLst/>
            </a:prstGeom>
          </p:spPr>
        </p:pic>
        <p:grpSp>
          <p:nvGrpSpPr>
            <p:cNvPr id="19" name="组合 5"/>
            <p:cNvGrpSpPr/>
            <p:nvPr/>
          </p:nvGrpSpPr>
          <p:grpSpPr>
            <a:xfrm rot="0">
              <a:off x="9240" y="7237"/>
              <a:ext cx="3603" cy="2544"/>
              <a:chOff x="227122" y="4021159"/>
              <a:chExt cx="4039189" cy="2800560"/>
            </a:xfrm>
          </p:grpSpPr>
          <p:sp>
            <p:nvSpPr>
              <p:cNvPr id="20" name="文本框 19"/>
              <p:cNvSpPr txBox="1"/>
              <p:nvPr/>
            </p:nvSpPr>
            <p:spPr>
              <a:xfrm>
                <a:off x="469271" y="6290009"/>
                <a:ext cx="3163639" cy="531710"/>
              </a:xfrm>
              <a:prstGeom prst="rect">
                <a:avLst/>
              </a:prstGeom>
              <a:noFill/>
            </p:spPr>
            <p:txBody>
              <a:bodyPr wrap="square" rtlCol="0">
                <a:spAutoFit/>
              </a:bodyPr>
              <a:p>
                <a:r>
                  <a:rPr lang="zh-CN" altLang="en-US" sz="1400" dirty="0" smtClean="0">
                    <a:latin typeface="微软雅黑" panose="020B0503020204020204" charset="-122"/>
                    <a:ea typeface="微软雅黑" panose="020B0503020204020204" charset="-122"/>
                  </a:rPr>
                  <a:t>微透析活性微量取样</a:t>
                </a:r>
                <a:endParaRPr lang="zh-CN" altLang="en-US" sz="1400" dirty="0" smtClean="0">
                  <a:latin typeface="微软雅黑" panose="020B0503020204020204" charset="-122"/>
                  <a:ea typeface="微软雅黑" panose="020B0503020204020204" charset="-122"/>
                </a:endParaRPr>
              </a:p>
            </p:txBody>
          </p:sp>
          <p:grpSp>
            <p:nvGrpSpPr>
              <p:cNvPr id="21" name="组合 3"/>
              <p:cNvGrpSpPr/>
              <p:nvPr/>
            </p:nvGrpSpPr>
            <p:grpSpPr>
              <a:xfrm>
                <a:off x="227122" y="4021159"/>
                <a:ext cx="4039189" cy="2195235"/>
                <a:chOff x="501724" y="3826797"/>
                <a:chExt cx="4039189" cy="2195235"/>
              </a:xfrm>
            </p:grpSpPr>
            <p:pic>
              <p:nvPicPr>
                <p:cNvPr id="22" name="图片 21"/>
                <p:cNvPicPr>
                  <a:picLocks noChangeAspect="1"/>
                </p:cNvPicPr>
                <p:nvPr/>
              </p:nvPicPr>
              <p:blipFill>
                <a:blip r:embed="rId6"/>
                <a:stretch>
                  <a:fillRect/>
                </a:stretch>
              </p:blipFill>
              <p:spPr>
                <a:xfrm>
                  <a:off x="501724" y="3826797"/>
                  <a:ext cx="2419239" cy="2195235"/>
                </a:xfrm>
                <a:prstGeom prst="rect">
                  <a:avLst/>
                </a:prstGeom>
              </p:spPr>
            </p:pic>
            <p:pic>
              <p:nvPicPr>
                <p:cNvPr id="23" name="图片 22"/>
                <p:cNvPicPr>
                  <a:picLocks noChangeAspect="1"/>
                </p:cNvPicPr>
                <p:nvPr/>
              </p:nvPicPr>
              <p:blipFill>
                <a:blip r:embed="rId7"/>
                <a:stretch>
                  <a:fillRect/>
                </a:stretch>
              </p:blipFill>
              <p:spPr>
                <a:xfrm>
                  <a:off x="2911994" y="3835093"/>
                  <a:ext cx="1628919" cy="2168225"/>
                </a:xfrm>
                <a:prstGeom prst="rect">
                  <a:avLst/>
                </a:prstGeom>
              </p:spPr>
            </p:pic>
          </p:grpSp>
        </p:grpSp>
        <p:grpSp>
          <p:nvGrpSpPr>
            <p:cNvPr id="24" name="组合 4"/>
            <p:cNvGrpSpPr/>
            <p:nvPr/>
          </p:nvGrpSpPr>
          <p:grpSpPr>
            <a:xfrm rot="0">
              <a:off x="13405" y="4449"/>
              <a:ext cx="4320" cy="1952"/>
              <a:chOff x="317877" y="1268760"/>
              <a:chExt cx="3870592" cy="1748970"/>
            </a:xfrm>
          </p:grpSpPr>
          <p:pic>
            <p:nvPicPr>
              <p:cNvPr id="25" name="图片 24"/>
              <p:cNvPicPr>
                <a:picLocks noChangeAspect="1"/>
              </p:cNvPicPr>
              <p:nvPr/>
            </p:nvPicPr>
            <p:blipFill>
              <a:blip r:embed="rId8"/>
              <a:stretch>
                <a:fillRect/>
              </a:stretch>
            </p:blipFill>
            <p:spPr>
              <a:xfrm>
                <a:off x="1265510" y="1272004"/>
                <a:ext cx="2922959" cy="1708695"/>
              </a:xfrm>
              <a:prstGeom prst="rect">
                <a:avLst/>
              </a:prstGeom>
            </p:spPr>
          </p:pic>
          <p:pic>
            <p:nvPicPr>
              <p:cNvPr id="26" name="图片 25"/>
              <p:cNvPicPr>
                <a:picLocks noChangeAspect="1"/>
              </p:cNvPicPr>
              <p:nvPr/>
            </p:nvPicPr>
            <p:blipFill rotWithShape="1">
              <a:blip r:embed="rId9"/>
              <a:srcRect/>
              <a:stretch>
                <a:fillRect/>
              </a:stretch>
            </p:blipFill>
            <p:spPr>
              <a:xfrm>
                <a:off x="317877" y="1268760"/>
                <a:ext cx="953587" cy="1748970"/>
              </a:xfrm>
              <a:prstGeom prst="rect">
                <a:avLst/>
              </a:prstGeom>
            </p:spPr>
          </p:pic>
        </p:grpSp>
        <p:sp>
          <p:nvSpPr>
            <p:cNvPr id="27" name="文本框 26"/>
            <p:cNvSpPr txBox="1"/>
            <p:nvPr/>
          </p:nvSpPr>
          <p:spPr>
            <a:xfrm>
              <a:off x="13897" y="6599"/>
              <a:ext cx="3955" cy="483"/>
            </a:xfrm>
            <a:prstGeom prst="rect">
              <a:avLst/>
            </a:prstGeom>
            <a:noFill/>
          </p:spPr>
          <p:txBody>
            <a:bodyPr wrap="square" rtlCol="0">
              <a:spAutoFit/>
            </a:bodyPr>
            <a:p>
              <a:r>
                <a:rPr lang="zh-CN" altLang="en-US" sz="1400" dirty="0" smtClean="0">
                  <a:latin typeface="微软雅黑" panose="020B0503020204020204" charset="-122"/>
                  <a:ea typeface="微软雅黑" panose="020B0503020204020204" charset="-122"/>
                </a:rPr>
                <a:t>陶瓷插针（光纤）植入光刺激</a:t>
              </a:r>
              <a:endParaRPr lang="zh-CN" altLang="en-US" sz="1400" dirty="0" smtClean="0">
                <a:latin typeface="微软雅黑" panose="020B0503020204020204" charset="-122"/>
                <a:ea typeface="微软雅黑" panose="020B0503020204020204" charset="-122"/>
              </a:endParaRPr>
            </a:p>
          </p:txBody>
        </p:sp>
        <p:sp>
          <p:nvSpPr>
            <p:cNvPr id="28" name="文本框 27"/>
            <p:cNvSpPr txBox="1"/>
            <p:nvPr/>
          </p:nvSpPr>
          <p:spPr>
            <a:xfrm>
              <a:off x="10020" y="6599"/>
              <a:ext cx="1561" cy="483"/>
            </a:xfrm>
            <a:prstGeom prst="rect">
              <a:avLst/>
            </a:prstGeom>
            <a:noFill/>
          </p:spPr>
          <p:txBody>
            <a:bodyPr wrap="square" rtlCol="0">
              <a:spAutoFit/>
            </a:bodyPr>
            <a:p>
              <a:r>
                <a:rPr lang="zh-CN" altLang="en-US" sz="1400" dirty="0" smtClean="0">
                  <a:latin typeface="微软雅黑" panose="020B0503020204020204" charset="-122"/>
                  <a:ea typeface="微软雅黑" panose="020B0503020204020204" charset="-122"/>
                </a:rPr>
                <a:t>颅内注射</a:t>
              </a:r>
              <a:endParaRPr lang="zh-CN" altLang="en-US" sz="1400" dirty="0" smtClean="0">
                <a:latin typeface="微软雅黑" panose="020B0503020204020204" charset="-122"/>
                <a:ea typeface="微软雅黑" panose="020B0503020204020204" charset="-122"/>
              </a:endParaRPr>
            </a:p>
          </p:txBody>
        </p:sp>
        <p:pic>
          <p:nvPicPr>
            <p:cNvPr id="29" name="Picture 2" descr="C:\Users\ecelerier\Documents\00 BEHAVIOR\PANLAB\Leaflet DataSheet\2016 Brochure Behavior Ephys Brochure DataSheet\Version 3 NOV 2016\mous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28" y="7196"/>
              <a:ext cx="3081" cy="2034"/>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11"/>
            <a:stretch>
              <a:fillRect/>
            </a:stretch>
          </p:blipFill>
          <p:spPr>
            <a:xfrm>
              <a:off x="16166" y="7189"/>
              <a:ext cx="2572" cy="1888"/>
            </a:xfrm>
            <a:prstGeom prst="rect">
              <a:avLst/>
            </a:prstGeom>
          </p:spPr>
        </p:pic>
        <p:sp>
          <p:nvSpPr>
            <p:cNvPr id="31" name="矩形 30"/>
            <p:cNvSpPr/>
            <p:nvPr/>
          </p:nvSpPr>
          <p:spPr>
            <a:xfrm>
              <a:off x="14244" y="9215"/>
              <a:ext cx="3699" cy="483"/>
            </a:xfrm>
            <a:prstGeom prst="rect">
              <a:avLst/>
            </a:prstGeom>
          </p:spPr>
          <p:txBody>
            <a:bodyPr wrap="square">
              <a:spAutoFit/>
            </a:bodyPr>
            <a:p>
              <a:r>
                <a:rPr lang="zh-CN" altLang="en-US" sz="1400" dirty="0" smtClean="0">
                  <a:latin typeface="微软雅黑" panose="020B0503020204020204" charset="-122"/>
                  <a:ea typeface="微软雅黑" panose="020B0503020204020204" charset="-122"/>
                </a:rPr>
                <a:t>电生理神经元动作电位记录</a:t>
              </a:r>
              <a:endParaRPr lang="zh-CN" altLang="en-US" sz="1400" dirty="0" smtClean="0">
                <a:latin typeface="微软雅黑" panose="020B0503020204020204" charset="-122"/>
                <a:ea typeface="微软雅黑" panose="020B0503020204020204" charset="-122"/>
              </a:endParaRPr>
            </a:p>
          </p:txBody>
        </p:sp>
        <p:sp>
          <p:nvSpPr>
            <p:cNvPr id="32" name="文本框 31"/>
            <p:cNvSpPr txBox="1"/>
            <p:nvPr/>
          </p:nvSpPr>
          <p:spPr>
            <a:xfrm>
              <a:off x="11938" y="9974"/>
              <a:ext cx="3708" cy="822"/>
            </a:xfrm>
            <a:prstGeom prst="rect">
              <a:avLst/>
            </a:prstGeom>
            <a:noFill/>
          </p:spPr>
          <p:txBody>
            <a:bodyPr wrap="square" rtlCol="0">
              <a:spAutoFit/>
            </a:bodyPr>
            <a:p>
              <a:pPr algn="ctr"/>
              <a:r>
                <a:rPr lang="zh-CN" altLang="en-US" sz="1400" b="1">
                  <a:latin typeface="仿宋" panose="02010609060101010101" pitchFamily="49" charset="-122"/>
                  <a:ea typeface="仿宋" panose="02010609060101010101" pitchFamily="49" charset="-122"/>
                </a:rPr>
                <a:t>③</a:t>
              </a:r>
              <a:r>
                <a:rPr lang="zh-CN" altLang="en-US" sz="1400" b="1">
                  <a:latin typeface="微软雅黑" panose="020B0503020204020204" charset="-122"/>
                  <a:ea typeface="微软雅黑" panose="020B0503020204020204" charset="-122"/>
                </a:rPr>
                <a:t> 颅内实验操作</a:t>
              </a:r>
              <a:endParaRPr lang="zh-CN" altLang="en-US" sz="1400" b="1">
                <a:latin typeface="微软雅黑" panose="020B0503020204020204" charset="-122"/>
                <a:ea typeface="微软雅黑" panose="020B0503020204020204" charset="-122"/>
              </a:endParaRPr>
            </a:p>
            <a:p>
              <a:pPr algn="ctr"/>
              <a:r>
                <a:rPr lang="zh-CN" sz="1400">
                  <a:latin typeface="微软雅黑" panose="020B0503020204020204" charset="-122"/>
                  <a:ea typeface="微软雅黑" panose="020B0503020204020204" charset="-122"/>
                </a:rPr>
                <a:t>注射、刺激、破坏、记录等</a:t>
              </a:r>
              <a:endParaRPr lang="zh-CN" sz="1400">
                <a:latin typeface="微软雅黑" panose="020B0503020204020204" charset="-122"/>
                <a:ea typeface="微软雅黑" panose="020B0503020204020204" charset="-122"/>
              </a:endParaRPr>
            </a:p>
          </p:txBody>
        </p:sp>
        <p:sp>
          <p:nvSpPr>
            <p:cNvPr id="35" name="矩形 34"/>
            <p:cNvSpPr/>
            <p:nvPr/>
          </p:nvSpPr>
          <p:spPr>
            <a:xfrm>
              <a:off x="9240" y="4214"/>
              <a:ext cx="9839" cy="5617"/>
            </a:xfrm>
            <a:prstGeom prst="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 name="组合 4"/>
          <p:cNvGrpSpPr/>
          <p:nvPr/>
        </p:nvGrpSpPr>
        <p:grpSpPr>
          <a:xfrm>
            <a:off x="149225" y="189230"/>
            <a:ext cx="4010025" cy="530225"/>
            <a:chOff x="480" y="771"/>
            <a:chExt cx="6221" cy="960"/>
          </a:xfrm>
        </p:grpSpPr>
        <p:sp>
          <p:nvSpPr>
            <p:cNvPr id="6" name="流程图: 可选过程 5"/>
            <p:cNvSpPr/>
            <p:nvPr/>
          </p:nvSpPr>
          <p:spPr>
            <a:xfrm>
              <a:off x="480" y="771"/>
              <a:ext cx="5971"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721" y="893"/>
              <a:ext cx="5980" cy="716"/>
            </a:xfrm>
            <a:prstGeom prst="rect">
              <a:avLst/>
            </a:prstGeom>
            <a:noFill/>
          </p:spPr>
          <p:txBody>
            <a:bodyPr wrap="square" rtlCol="0">
              <a:spAutoFit/>
            </a:bodyPr>
            <a:p>
              <a:pPr algn="l">
                <a:lnSpc>
                  <a:spcPct val="90000"/>
                </a:lnSpc>
              </a:pPr>
              <a:r>
                <a:rPr lang="zh-CN" altLang="en-US" sz="2200" b="1">
                  <a:solidFill>
                    <a:schemeClr val="tx1"/>
                  </a:solidFill>
                  <a:sym typeface="+mn-ea"/>
                </a:rPr>
                <a:t>脑立体定位仪</a:t>
              </a:r>
              <a:r>
                <a:rPr lang="en-US" altLang="zh-CN" sz="2200" b="1">
                  <a:solidFill>
                    <a:schemeClr val="tx1"/>
                  </a:solidFill>
                  <a:sym typeface="+mn-ea"/>
                </a:rPr>
                <a:t>— </a:t>
              </a:r>
              <a:r>
                <a:rPr lang="zh-CN" altLang="en-US" sz="2200" b="1">
                  <a:solidFill>
                    <a:schemeClr val="tx1"/>
                  </a:solidFill>
                  <a:sym typeface="+mn-ea"/>
                </a:rPr>
                <a:t>步骤</a:t>
              </a:r>
              <a:endParaRPr lang="zh-CN" altLang="en-US" sz="2200" b="1">
                <a:solidFill>
                  <a:schemeClr val="tx1"/>
                </a:solidFill>
                <a:sym typeface="+mn-ea"/>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sp>
        <p:nvSpPr>
          <p:cNvPr id="2" name="文本框 1"/>
          <p:cNvSpPr txBox="1"/>
          <p:nvPr/>
        </p:nvSpPr>
        <p:spPr>
          <a:xfrm>
            <a:off x="1905000" y="970280"/>
            <a:ext cx="5697855" cy="3415030"/>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b="1">
                <a:solidFill>
                  <a:srgbClr val="FF0000"/>
                </a:solidFill>
              </a:rPr>
              <a:t>大鼠脑立体定位图谱-中文版：</a:t>
            </a:r>
            <a:endParaRPr lang="zh-CN" altLang="en-US" b="1">
              <a:solidFill>
                <a:srgbClr val="FF0000"/>
              </a:solidFill>
            </a:endParaRPr>
          </a:p>
          <a:p>
            <a:pPr>
              <a:lnSpc>
                <a:spcPct val="150000"/>
              </a:lnSpc>
              <a:buFont typeface="Wingdings" panose="05000000000000000000" charset="0"/>
            </a:pPr>
            <a:r>
              <a:rPr lang="en-US" altLang="zh-CN"/>
              <a:t>     </a:t>
            </a:r>
            <a:r>
              <a:rPr lang="zh-CN" altLang="en-US"/>
              <a:t>http://anatomy.fmmu.edu.cn/atlas1.pdf</a:t>
            </a:r>
            <a:endParaRPr lang="zh-CN" altLang="en-US"/>
          </a:p>
          <a:p>
            <a:pPr marL="285750" indent="-285750">
              <a:lnSpc>
                <a:spcPct val="150000"/>
              </a:lnSpc>
              <a:buFont typeface="Wingdings" panose="05000000000000000000" charset="0"/>
              <a:buChar char="Ø"/>
            </a:pPr>
            <a:r>
              <a:rPr lang="zh-CN" altLang="en-US" b="1">
                <a:solidFill>
                  <a:srgbClr val="FF0000"/>
                </a:solidFill>
              </a:rPr>
              <a:t>大鼠脑立体定位图谱-英文版：</a:t>
            </a:r>
            <a:endParaRPr lang="zh-CN" altLang="en-US" b="1">
              <a:solidFill>
                <a:srgbClr val="FF0000"/>
              </a:solidFill>
            </a:endParaRPr>
          </a:p>
          <a:p>
            <a:pPr>
              <a:lnSpc>
                <a:spcPct val="150000"/>
              </a:lnSpc>
              <a:buFont typeface="Wingdings" panose="05000000000000000000" charset="0"/>
            </a:pPr>
            <a:r>
              <a:rPr lang="en-US" altLang="zh-CN"/>
              <a:t>     </a:t>
            </a:r>
            <a:r>
              <a:rPr lang="zh-CN" altLang="en-US"/>
              <a:t>http://anatomy.fmmu.edu.cn/atlas2.PDF</a:t>
            </a:r>
            <a:endParaRPr lang="zh-CN" altLang="en-US"/>
          </a:p>
          <a:p>
            <a:pPr marL="285750" indent="-285750">
              <a:lnSpc>
                <a:spcPct val="150000"/>
              </a:lnSpc>
              <a:buFont typeface="Wingdings" panose="05000000000000000000" charset="0"/>
              <a:buChar char="Ø"/>
            </a:pPr>
            <a:r>
              <a:rPr lang="zh-CN" altLang="en-US" b="1">
                <a:solidFill>
                  <a:srgbClr val="FF0000"/>
                </a:solidFill>
              </a:rPr>
              <a:t>小鼠脑立体定位图谱-英文版</a:t>
            </a:r>
            <a:r>
              <a:rPr lang="zh-CN" altLang="en-US"/>
              <a:t>http://anatomy.fmmu.edu.cn/atlas3.pdf</a:t>
            </a:r>
            <a:endParaRPr lang="zh-CN" altLang="en-US"/>
          </a:p>
          <a:p>
            <a:pPr marL="285750" indent="-285750">
              <a:lnSpc>
                <a:spcPct val="150000"/>
              </a:lnSpc>
              <a:buFont typeface="Wingdings" panose="05000000000000000000" charset="0"/>
              <a:buChar char="Ø"/>
            </a:pPr>
            <a:r>
              <a:rPr lang="zh-CN" altLang="en-US" b="1">
                <a:solidFill>
                  <a:srgbClr val="FF0000"/>
                </a:solidFill>
              </a:rPr>
              <a:t>发育期小鼠脑立体定位图谱-英文版：</a:t>
            </a:r>
            <a:r>
              <a:rPr lang="zh-CN" altLang="en-US"/>
              <a:t>http://anatomy.fmmu.edu.cn/atlas4.pdf</a:t>
            </a:r>
            <a:endParaRPr lang="zh-CN" altLang="en-US"/>
          </a:p>
        </p:txBody>
      </p:sp>
      <p:pic>
        <p:nvPicPr>
          <p:cNvPr id="3" name="图片 2"/>
          <p:cNvPicPr>
            <a:picLocks noChangeAspect="1"/>
          </p:cNvPicPr>
          <p:nvPr/>
        </p:nvPicPr>
        <p:blipFill>
          <a:blip r:embed="rId2"/>
          <a:stretch>
            <a:fillRect/>
          </a:stretch>
        </p:blipFill>
        <p:spPr>
          <a:xfrm>
            <a:off x="1447800" y="4419600"/>
            <a:ext cx="6027420" cy="2331720"/>
          </a:xfrm>
          <a:prstGeom prst="rect">
            <a:avLst/>
          </a:prstGeom>
        </p:spPr>
      </p:pic>
      <p:grpSp>
        <p:nvGrpSpPr>
          <p:cNvPr id="8" name="组合 7"/>
          <p:cNvGrpSpPr/>
          <p:nvPr/>
        </p:nvGrpSpPr>
        <p:grpSpPr>
          <a:xfrm>
            <a:off x="304800" y="228600"/>
            <a:ext cx="3244850" cy="609600"/>
            <a:chOff x="480" y="771"/>
            <a:chExt cx="4550" cy="960"/>
          </a:xfrm>
        </p:grpSpPr>
        <p:sp>
          <p:nvSpPr>
            <p:cNvPr id="9" name="流程图: 可选过程 8"/>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600" y="840"/>
              <a:ext cx="4430" cy="798"/>
            </a:xfrm>
            <a:prstGeom prst="rect">
              <a:avLst/>
            </a:prstGeom>
            <a:noFill/>
          </p:spPr>
          <p:txBody>
            <a:bodyPr wrap="square" rtlCol="0">
              <a:spAutoFit/>
            </a:bodyPr>
            <a:p>
              <a:r>
                <a:rPr lang="zh-CN" altLang="en-US" sz="2700" b="1">
                  <a:solidFill>
                    <a:schemeClr val="tx1"/>
                  </a:solidFill>
                  <a:sym typeface="+mn-ea"/>
                </a:rPr>
                <a:t>脑立体定位图谱</a:t>
              </a:r>
              <a:endParaRPr lang="zh-CN" altLang="en-US" sz="2700" b="1">
                <a:solidFill>
                  <a:schemeClr val="tx1"/>
                </a:solidFill>
                <a:latin typeface="Times New Roman" panose="02020603050405020304" pitchFamily="18" charset="0"/>
                <a:cs typeface="Times New Roman" panose="02020603050405020304" pitchFamily="18" charset="0"/>
                <a:sym typeface="+mn-ea"/>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18" name="文本框 17"/>
          <p:cNvSpPr txBox="1"/>
          <p:nvPr/>
        </p:nvSpPr>
        <p:spPr>
          <a:xfrm>
            <a:off x="294640" y="1143000"/>
            <a:ext cx="8554085" cy="2168525"/>
          </a:xfrm>
          <a:prstGeom prst="rect">
            <a:avLst/>
          </a:prstGeom>
          <a:noFill/>
        </p:spPr>
        <p:txBody>
          <a:bodyPr wrap="square" rtlCol="0">
            <a:spAutoFit/>
          </a:bodyPr>
          <a:p>
            <a:pPr algn="just">
              <a:lnSpc>
                <a:spcPct val="150000"/>
              </a:lnSpc>
            </a:pPr>
            <a:r>
              <a:rPr lang="en-US" altLang="zh-CN" dirty="0">
                <a:latin typeface="微软雅黑" panose="020B0503020204020204" charset="-122"/>
                <a:ea typeface="微软雅黑" panose="020B0503020204020204" charset="-122"/>
                <a:cs typeface="微软雅黑" panose="020B0503020204020204" charset="-122"/>
              </a:rPr>
              <a:t>      </a:t>
            </a:r>
            <a:r>
              <a:rPr lang="zh-CN" altLang="en-US" sz="1800" b="1" dirty="0"/>
              <a:t>据世界卫生组织的统计，包括各种神经类和精神类疾病在内的脑相关疾病，是所有疾病里社会负担最大的，占到了28%，超过了心血管疾病，也超过了癌症。</a:t>
            </a:r>
            <a:endParaRPr lang="zh-CN" altLang="en-US" sz="1800" b="1" dirty="0"/>
          </a:p>
          <a:p>
            <a:pPr algn="just">
              <a:lnSpc>
                <a:spcPct val="150000"/>
              </a:lnSpc>
            </a:pPr>
            <a:r>
              <a:rPr lang="zh-CN" altLang="en-US" sz="1800" b="1" dirty="0"/>
              <a:t> </a:t>
            </a:r>
            <a:r>
              <a:rPr lang="en-US" altLang="zh-CN" sz="1800" b="1" dirty="0"/>
              <a:t>     </a:t>
            </a:r>
            <a:r>
              <a:rPr lang="zh-CN" altLang="en-US" sz="1800" b="1" dirty="0"/>
              <a:t>根</a:t>
            </a:r>
            <a:r>
              <a:rPr lang="zh-CN" altLang="en-US" sz="1800" b="1" dirty="0"/>
              <a:t>据《全球疾病负担研究》显示，5岁以下婴幼儿中每49.5人就有1人患有脑相关疾病，如自闭症、多动症、发育障碍等。在中国，早产儿筛查异常率高达18%。</a:t>
            </a:r>
            <a:endParaRPr lang="zh-CN" altLang="en-US" sz="1800" b="1" dirty="0"/>
          </a:p>
          <a:p>
            <a:pPr algn="just">
              <a:lnSpc>
                <a:spcPct val="150000"/>
              </a:lnSpc>
            </a:pPr>
            <a:r>
              <a:rPr lang="zh-CN" altLang="en-US" sz="1800" b="1" dirty="0"/>
              <a:t> </a:t>
            </a:r>
            <a:r>
              <a:rPr lang="en-US" altLang="zh-CN" sz="1800" b="1" dirty="0"/>
              <a:t>      </a:t>
            </a:r>
            <a:r>
              <a:rPr lang="zh-CN" altLang="en-US" sz="1800" b="1" dirty="0"/>
              <a:t>因此，重大脑疾病的诊断和干预，是未来脑科技领域一项非常重要的研究内容。</a:t>
            </a:r>
            <a:endParaRPr lang="zh-CN" altLang="en-US" sz="1800" b="1" dirty="0"/>
          </a:p>
        </p:txBody>
      </p:sp>
      <p:pic>
        <p:nvPicPr>
          <p:cNvPr id="16" name="图片 15"/>
          <p:cNvPicPr>
            <a:picLocks noChangeAspect="1"/>
          </p:cNvPicPr>
          <p:nvPr>
            <p:custDataLst>
              <p:tags r:id="rId2"/>
            </p:custDataLst>
          </p:nvPr>
        </p:nvPicPr>
        <p:blipFill rotWithShape="1">
          <a:blip r:embed="rId3"/>
          <a:srcRect/>
          <a:stretch>
            <a:fillRect/>
          </a:stretch>
        </p:blipFill>
        <p:spPr>
          <a:xfrm>
            <a:off x="228600" y="3733800"/>
            <a:ext cx="3960495" cy="2826385"/>
          </a:xfrm>
          <a:prstGeom prst="rect">
            <a:avLst/>
          </a:prstGeom>
        </p:spPr>
      </p:pic>
      <p:pic>
        <p:nvPicPr>
          <p:cNvPr id="17" name="图片 16"/>
          <p:cNvPicPr>
            <a:picLocks noChangeAspect="1"/>
          </p:cNvPicPr>
          <p:nvPr>
            <p:custDataLst>
              <p:tags r:id="rId4"/>
            </p:custDataLst>
          </p:nvPr>
        </p:nvPicPr>
        <p:blipFill>
          <a:blip r:embed="rId5"/>
          <a:srcRect t="760" r="6089"/>
          <a:stretch>
            <a:fillRect/>
          </a:stretch>
        </p:blipFill>
        <p:spPr>
          <a:xfrm>
            <a:off x="4343400" y="3733800"/>
            <a:ext cx="4700905" cy="2820670"/>
          </a:xfrm>
          <a:prstGeom prst="rect">
            <a:avLst/>
          </a:prstGeom>
        </p:spPr>
      </p:pic>
      <p:grpSp>
        <p:nvGrpSpPr>
          <p:cNvPr id="3" name="组合 2"/>
          <p:cNvGrpSpPr/>
          <p:nvPr/>
        </p:nvGrpSpPr>
        <p:grpSpPr>
          <a:xfrm>
            <a:off x="304800" y="381000"/>
            <a:ext cx="3651250" cy="609600"/>
            <a:chOff x="480" y="771"/>
            <a:chExt cx="5750" cy="960"/>
          </a:xfrm>
        </p:grpSpPr>
        <p:sp>
          <p:nvSpPr>
            <p:cNvPr id="6" name="流程图: 可选过程 5"/>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80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背景</a:t>
              </a:r>
              <a:endParaRPr lang="zh-CN" altLang="en-US" sz="2800" b="1">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8" name="组合 7"/>
          <p:cNvGrpSpPr/>
          <p:nvPr/>
        </p:nvGrpSpPr>
        <p:grpSpPr>
          <a:xfrm>
            <a:off x="304800" y="228600"/>
            <a:ext cx="3606419" cy="609600"/>
            <a:chOff x="480" y="771"/>
            <a:chExt cx="5057"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600" y="840"/>
              <a:ext cx="4872" cy="798"/>
            </a:xfrm>
            <a:prstGeom prst="rect">
              <a:avLst/>
            </a:prstGeom>
            <a:noFill/>
          </p:spPr>
          <p:txBody>
            <a:bodyPr wrap="square" rtlCol="0">
              <a:spAutoFit/>
            </a:bodyPr>
            <a:p>
              <a:r>
                <a:rPr lang="zh-CN" altLang="en-US" sz="2700" b="1">
                  <a:solidFill>
                    <a:schemeClr val="tx1"/>
                  </a:solidFill>
                  <a:sym typeface="+mn-ea"/>
                </a:rPr>
                <a:t>查找目标核团的坐标</a:t>
              </a:r>
              <a:endParaRPr lang="zh-CN" altLang="en-US" sz="2700" b="1">
                <a:solidFill>
                  <a:schemeClr val="tx1"/>
                </a:solidFill>
                <a:sym typeface="+mn-ea"/>
              </a:endParaRPr>
            </a:p>
          </p:txBody>
        </p:sp>
      </p:grpSp>
      <p:sp>
        <p:nvSpPr>
          <p:cNvPr id="2" name="文本框 1"/>
          <p:cNvSpPr txBox="1"/>
          <p:nvPr/>
        </p:nvSpPr>
        <p:spPr>
          <a:xfrm>
            <a:off x="838200" y="1295400"/>
            <a:ext cx="7383145" cy="1322070"/>
          </a:xfrm>
          <a:prstGeom prst="rect">
            <a:avLst/>
          </a:prstGeom>
          <a:noFill/>
        </p:spPr>
        <p:txBody>
          <a:bodyPr wrap="square" rtlCol="0">
            <a:spAutoFit/>
          </a:bodyPr>
          <a:p>
            <a:pPr>
              <a:lnSpc>
                <a:spcPct val="200000"/>
              </a:lnSpc>
            </a:pPr>
            <a:r>
              <a:rPr lang="zh-CN" altLang="en-US" sz="2000" b="1">
                <a:latin typeface="Times New Roman" panose="02020603050405020304" pitchFamily="18" charset="0"/>
                <a:cs typeface="Times New Roman" panose="02020603050405020304" pitchFamily="18" charset="0"/>
              </a:rPr>
              <a:t>前囟（Bregma）：位于冠状缝和矢状缝的交界处</a:t>
            </a:r>
            <a:endParaRPr lang="zh-CN" altLang="en-US" sz="2000" b="1">
              <a:latin typeface="Times New Roman" panose="02020603050405020304" pitchFamily="18" charset="0"/>
              <a:cs typeface="Times New Roman" panose="02020603050405020304" pitchFamily="18" charset="0"/>
            </a:endParaRPr>
          </a:p>
          <a:p>
            <a:pPr>
              <a:lnSpc>
                <a:spcPct val="200000"/>
              </a:lnSpc>
            </a:pPr>
            <a:r>
              <a:rPr lang="zh-CN" altLang="en-US" sz="2000" b="1">
                <a:latin typeface="Times New Roman" panose="02020603050405020304" pitchFamily="18" charset="0"/>
                <a:cs typeface="Times New Roman" panose="02020603050405020304" pitchFamily="18" charset="0"/>
              </a:rPr>
              <a:t>人字缝尖（lambda）：位于后囟人字缝与矢状缝的交汇点</a:t>
            </a:r>
            <a:endParaRPr lang="zh-CN" altLang="en-US" sz="2000" b="1">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1676400" y="3048000"/>
            <a:ext cx="2057400" cy="3324225"/>
          </a:xfrm>
          <a:prstGeom prst="rect">
            <a:avLst/>
          </a:prstGeom>
        </p:spPr>
      </p:pic>
      <p:pic>
        <p:nvPicPr>
          <p:cNvPr id="5" name="图片 4"/>
          <p:cNvPicPr>
            <a:picLocks noChangeAspect="1"/>
          </p:cNvPicPr>
          <p:nvPr/>
        </p:nvPicPr>
        <p:blipFill>
          <a:blip r:embed="rId3"/>
          <a:stretch>
            <a:fillRect/>
          </a:stretch>
        </p:blipFill>
        <p:spPr>
          <a:xfrm>
            <a:off x="5029200" y="3124200"/>
            <a:ext cx="2581275" cy="31242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8" name="组合 7"/>
          <p:cNvGrpSpPr/>
          <p:nvPr/>
        </p:nvGrpSpPr>
        <p:grpSpPr>
          <a:xfrm>
            <a:off x="304800" y="228600"/>
            <a:ext cx="2546382" cy="609600"/>
            <a:chOff x="480" y="771"/>
            <a:chExt cx="5352"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960" y="891"/>
              <a:ext cx="4872" cy="798"/>
            </a:xfrm>
            <a:prstGeom prst="rect">
              <a:avLst/>
            </a:prstGeom>
            <a:noFill/>
          </p:spPr>
          <p:txBody>
            <a:bodyPr wrap="square" rtlCol="0">
              <a:spAutoFit/>
            </a:bodyPr>
            <a:p>
              <a:r>
                <a:rPr lang="zh-CN" altLang="en-US" sz="2700" b="1">
                  <a:solidFill>
                    <a:schemeClr val="tx1"/>
                  </a:solidFill>
                  <a:sym typeface="+mn-ea"/>
                </a:rPr>
                <a:t>实验前准备</a:t>
              </a:r>
              <a:endParaRPr lang="zh-CN" altLang="en-US" sz="2700" b="1">
                <a:solidFill>
                  <a:schemeClr val="tx1"/>
                </a:solidFill>
                <a:sym typeface="+mn-ea"/>
              </a:endParaRPr>
            </a:p>
          </p:txBody>
        </p:sp>
      </p:grpSp>
      <p:grpSp>
        <p:nvGrpSpPr>
          <p:cNvPr id="13" name="组合 12"/>
          <p:cNvGrpSpPr/>
          <p:nvPr/>
        </p:nvGrpSpPr>
        <p:grpSpPr>
          <a:xfrm>
            <a:off x="2590800" y="3276600"/>
            <a:ext cx="6136005" cy="1888490"/>
            <a:chOff x="4440" y="2689"/>
            <a:chExt cx="9663" cy="3169"/>
          </a:xfrm>
        </p:grpSpPr>
        <p:sp>
          <p:nvSpPr>
            <p:cNvPr id="6" name="文本框 5"/>
            <p:cNvSpPr txBox="1"/>
            <p:nvPr/>
          </p:nvSpPr>
          <p:spPr>
            <a:xfrm>
              <a:off x="4680" y="2760"/>
              <a:ext cx="9223" cy="2942"/>
            </a:xfrm>
            <a:prstGeom prst="rect">
              <a:avLst/>
            </a:prstGeom>
            <a:noFill/>
          </p:spPr>
          <p:txBody>
            <a:bodyPr wrap="square" rtlCol="0">
              <a:spAutoFit/>
            </a:bodyPr>
            <a:p>
              <a:pPr algn="just">
                <a:lnSpc>
                  <a:spcPct val="150000"/>
                </a:lnSpc>
              </a:pPr>
              <a:r>
                <a:rPr lang="en-US" altLang="zh-CN" sz="1800"/>
                <a:t>        </a:t>
              </a:r>
              <a:r>
                <a:rPr lang="zh-CN" altLang="en-US" sz="1800"/>
                <a:t>用麻药如戊巴比妥钠、水合氯醛（腹腔注射）或异氟烷/氧气混合气体将动物麻醉，麻醉程度适中。</a:t>
              </a:r>
              <a:endParaRPr lang="zh-CN" altLang="en-US" sz="1800"/>
            </a:p>
            <a:p>
              <a:pPr algn="just">
                <a:lnSpc>
                  <a:spcPct val="150000"/>
                </a:lnSpc>
              </a:pPr>
              <a:r>
                <a:rPr lang="zh-CN" altLang="en-US" sz="1800"/>
                <a:t>建议有条件最好用气体麻醉装置持续给药，手术效果最好，而且动物死亡率最小。</a:t>
              </a:r>
              <a:endParaRPr lang="zh-CN" altLang="en-US" sz="1800"/>
            </a:p>
          </p:txBody>
        </p:sp>
        <p:sp>
          <p:nvSpPr>
            <p:cNvPr id="7" name="圆角矩形 6"/>
            <p:cNvSpPr/>
            <p:nvPr/>
          </p:nvSpPr>
          <p:spPr>
            <a:xfrm>
              <a:off x="4440" y="2689"/>
              <a:ext cx="9663" cy="31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4" name="组合 13"/>
          <p:cNvGrpSpPr/>
          <p:nvPr/>
        </p:nvGrpSpPr>
        <p:grpSpPr>
          <a:xfrm>
            <a:off x="545465" y="1600200"/>
            <a:ext cx="2922270" cy="937260"/>
            <a:chOff x="1080" y="5160"/>
            <a:chExt cx="3708" cy="1476"/>
          </a:xfrm>
        </p:grpSpPr>
        <p:sp>
          <p:nvSpPr>
            <p:cNvPr id="15" name="下箭头标注 1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术前准备</a:t>
              </a:r>
              <a:endParaRPr lang="zh-CN" altLang="en-US" sz="2400" b="1">
                <a:solidFill>
                  <a:srgbClr val="FF0000"/>
                </a:solidFill>
                <a:sym typeface="+mn-ea"/>
              </a:endParaRPr>
            </a:p>
          </p:txBody>
        </p:sp>
      </p:grpSp>
      <p:grpSp>
        <p:nvGrpSpPr>
          <p:cNvPr id="17" name="组合 16"/>
          <p:cNvGrpSpPr/>
          <p:nvPr/>
        </p:nvGrpSpPr>
        <p:grpSpPr>
          <a:xfrm>
            <a:off x="544830" y="3733800"/>
            <a:ext cx="3228052" cy="937260"/>
            <a:chOff x="1080" y="5160"/>
            <a:chExt cx="4096" cy="1476"/>
          </a:xfrm>
        </p:grpSpPr>
        <p:sp>
          <p:nvSpPr>
            <p:cNvPr id="18" name="下箭头标注 17"/>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麻醉</a:t>
              </a:r>
              <a:endParaRPr lang="zh-CN" altLang="en-US" sz="2400" b="1">
                <a:solidFill>
                  <a:srgbClr val="FF0000"/>
                </a:solidFill>
                <a:sym typeface="+mn-ea"/>
              </a:endParaRPr>
            </a:p>
          </p:txBody>
        </p:sp>
      </p:grpSp>
      <p:grpSp>
        <p:nvGrpSpPr>
          <p:cNvPr id="30" name="组合 29"/>
          <p:cNvGrpSpPr/>
          <p:nvPr/>
        </p:nvGrpSpPr>
        <p:grpSpPr>
          <a:xfrm>
            <a:off x="2590800" y="1023620"/>
            <a:ext cx="6136005" cy="1409065"/>
            <a:chOff x="4080" y="1732"/>
            <a:chExt cx="9663" cy="2399"/>
          </a:xfrm>
        </p:grpSpPr>
        <p:sp>
          <p:nvSpPr>
            <p:cNvPr id="20" name="文本框 19"/>
            <p:cNvSpPr txBox="1"/>
            <p:nvPr/>
          </p:nvSpPr>
          <p:spPr>
            <a:xfrm>
              <a:off x="4320" y="1732"/>
              <a:ext cx="8942" cy="2278"/>
            </a:xfrm>
            <a:prstGeom prst="rect">
              <a:avLst/>
            </a:prstGeom>
            <a:noFill/>
          </p:spPr>
          <p:txBody>
            <a:bodyPr wrap="square" rtlCol="0">
              <a:spAutoFit/>
            </a:bodyPr>
            <a:p>
              <a:pPr algn="just">
                <a:lnSpc>
                  <a:spcPct val="150000"/>
                </a:lnSpc>
              </a:pPr>
              <a:r>
                <a:rPr lang="zh-CN" altLang="en-US" sz="1800"/>
                <a:t>脑立体定位仪，常规手术器械，颅骨钻，微量注射器，干棉球，1%的戊巴比妥钠，生理盐水，1ml注射器，实验用鼠</a:t>
              </a:r>
              <a:endParaRPr lang="zh-CN" altLang="en-US" sz="1800"/>
            </a:p>
          </p:txBody>
        </p:sp>
        <p:sp>
          <p:nvSpPr>
            <p:cNvPr id="24" name="圆角矩形 23"/>
            <p:cNvSpPr/>
            <p:nvPr/>
          </p:nvSpPr>
          <p:spPr>
            <a:xfrm>
              <a:off x="4080" y="1859"/>
              <a:ext cx="9663" cy="22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2"/>
          <a:stretch>
            <a:fillRect/>
          </a:stretch>
        </p:blipFill>
        <p:spPr>
          <a:xfrm>
            <a:off x="3627120" y="533400"/>
            <a:ext cx="4248150" cy="2790825"/>
          </a:xfrm>
          <a:prstGeom prst="rect">
            <a:avLst/>
          </a:prstGeom>
        </p:spPr>
      </p:pic>
      <p:grpSp>
        <p:nvGrpSpPr>
          <p:cNvPr id="27" name="组合 26"/>
          <p:cNvGrpSpPr/>
          <p:nvPr/>
        </p:nvGrpSpPr>
        <p:grpSpPr>
          <a:xfrm>
            <a:off x="545219" y="5894705"/>
            <a:ext cx="3228052" cy="937260"/>
            <a:chOff x="983" y="5160"/>
            <a:chExt cx="4096" cy="1476"/>
          </a:xfrm>
        </p:grpSpPr>
        <p:sp>
          <p:nvSpPr>
            <p:cNvPr id="28" name="下箭头标注 27"/>
            <p:cNvSpPr/>
            <p:nvPr/>
          </p:nvSpPr>
          <p:spPr>
            <a:xfrm>
              <a:off x="983"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549" y="5237"/>
              <a:ext cx="3530" cy="725"/>
            </a:xfrm>
            <a:prstGeom prst="rect">
              <a:avLst/>
            </a:prstGeom>
            <a:noFill/>
          </p:spPr>
          <p:txBody>
            <a:bodyPr wrap="square" rtlCol="0">
              <a:spAutoFit/>
            </a:bodyPr>
            <a:p>
              <a:r>
                <a:rPr lang="zh-CN" altLang="en-US" sz="2400" b="1">
                  <a:solidFill>
                    <a:srgbClr val="FF0000"/>
                  </a:solidFill>
                  <a:sym typeface="+mn-ea"/>
                </a:rPr>
                <a:t>剃毛</a:t>
              </a:r>
              <a:endParaRPr lang="zh-CN" altLang="en-US" sz="2400" b="1">
                <a:solidFill>
                  <a:srgbClr val="FF0000"/>
                </a:solidFill>
                <a:sym typeface="+mn-ea"/>
              </a:endParaRPr>
            </a:p>
          </p:txBody>
        </p:sp>
      </p:grpSp>
      <p:grpSp>
        <p:nvGrpSpPr>
          <p:cNvPr id="2" name="组合 1"/>
          <p:cNvGrpSpPr/>
          <p:nvPr/>
        </p:nvGrpSpPr>
        <p:grpSpPr>
          <a:xfrm>
            <a:off x="2590800" y="5906135"/>
            <a:ext cx="6135370" cy="563245"/>
            <a:chOff x="4080" y="9061"/>
            <a:chExt cx="9662" cy="887"/>
          </a:xfrm>
        </p:grpSpPr>
        <p:sp>
          <p:nvSpPr>
            <p:cNvPr id="31" name="文本框 30"/>
            <p:cNvSpPr txBox="1"/>
            <p:nvPr/>
          </p:nvSpPr>
          <p:spPr>
            <a:xfrm>
              <a:off x="4384" y="9061"/>
              <a:ext cx="9347" cy="798"/>
            </a:xfrm>
            <a:prstGeom prst="rect">
              <a:avLst/>
            </a:prstGeom>
            <a:noFill/>
          </p:spPr>
          <p:txBody>
            <a:bodyPr wrap="square" rtlCol="0">
              <a:spAutoFit/>
            </a:bodyPr>
            <a:p>
              <a:pPr>
                <a:lnSpc>
                  <a:spcPct val="150000"/>
                </a:lnSpc>
              </a:pPr>
              <a:r>
                <a:rPr lang="zh-CN" altLang="en-US" sz="1800"/>
                <a:t>待小鼠完全麻醉后，用剃毛器将小鼠头部毛发剃除干净</a:t>
              </a:r>
              <a:endParaRPr lang="zh-CN" altLang="en-US" sz="1800"/>
            </a:p>
          </p:txBody>
        </p:sp>
        <p:sp>
          <p:nvSpPr>
            <p:cNvPr id="32" name="圆角矩形 31"/>
            <p:cNvSpPr/>
            <p:nvPr/>
          </p:nvSpPr>
          <p:spPr>
            <a:xfrm>
              <a:off x="4080" y="9110"/>
              <a:ext cx="9663" cy="8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图片 3" descr="图片1.jpg"/>
          <p:cNvPicPr>
            <a:picLocks noChangeAspect="1"/>
          </p:cNvPicPr>
          <p:nvPr/>
        </p:nvPicPr>
        <p:blipFill>
          <a:blip r:embed="rId1" cstate="print"/>
          <a:stretch>
            <a:fillRect/>
          </a:stretch>
        </p:blipFill>
        <p:spPr>
          <a:xfrm>
            <a:off x="-317" y="0"/>
            <a:ext cx="9144000" cy="6858000"/>
          </a:xfrm>
          <a:prstGeom prst="rect">
            <a:avLst/>
          </a:prstGeom>
          <a:noFill/>
          <a:ln w="9525">
            <a:noFill/>
          </a:ln>
        </p:spPr>
      </p:pic>
      <p:sp>
        <p:nvSpPr>
          <p:cNvPr id="5" name="文本框 4"/>
          <p:cNvSpPr txBox="1"/>
          <p:nvPr>
            <p:custDataLst>
              <p:tags r:id="rId2"/>
            </p:custDataLst>
          </p:nvPr>
        </p:nvSpPr>
        <p:spPr>
          <a:xfrm>
            <a:off x="-20955" y="1447800"/>
            <a:ext cx="9164955" cy="2916555"/>
          </a:xfrm>
          <a:prstGeom prst="rect">
            <a:avLst/>
          </a:prstGeom>
          <a:noFill/>
        </p:spPr>
        <p:txBody>
          <a:bodyPr wrap="square" rtlCol="0">
            <a:spAutoFit/>
          </a:bodyPr>
          <a:lstStyle/>
          <a:p>
            <a:pPr algn="ctr">
              <a:lnSpc>
                <a:spcPct val="170000"/>
              </a:lnSpc>
            </a:pPr>
            <a:r>
              <a:rPr lang="zh-CN" altLang="en-US" sz="5400" b="1" dirty="0" smtClean="0">
                <a:effectLst>
                  <a:outerShdw blurRad="38100" dist="38100" dir="2700000" algn="tl">
                    <a:srgbClr val="000000">
                      <a:alpha val="43137"/>
                    </a:srgbClr>
                  </a:outerShdw>
                </a:effectLst>
              </a:rPr>
              <a:t>精确定位大脑的</a:t>
            </a:r>
            <a:r>
              <a:rPr lang="en-US" altLang="zh-CN" sz="5400" b="1" dirty="0" smtClean="0">
                <a:effectLst>
                  <a:outerShdw blurRad="38100" dist="38100" dir="2700000" algn="tl">
                    <a:srgbClr val="000000">
                      <a:alpha val="43137"/>
                    </a:srgbClr>
                  </a:outerShdw>
                </a:effectLst>
              </a:rPr>
              <a:t>“GPS” </a:t>
            </a:r>
            <a:endParaRPr lang="en-US" altLang="zh-CN" sz="5400" b="1" dirty="0" smtClean="0">
              <a:effectLst>
                <a:outerShdw blurRad="38100" dist="38100" dir="2700000" algn="tl">
                  <a:srgbClr val="000000">
                    <a:alpha val="43137"/>
                  </a:srgbClr>
                </a:outerShdw>
              </a:effectLst>
            </a:endParaRPr>
          </a:p>
          <a:p>
            <a:pPr algn="ctr">
              <a:lnSpc>
                <a:spcPct val="170000"/>
              </a:lnSpc>
            </a:pPr>
            <a:r>
              <a:rPr lang="zh-CN" altLang="en-US" sz="5400" b="1" dirty="0" smtClean="0">
                <a:effectLst>
                  <a:outerShdw blurRad="38100" dist="38100" dir="2700000" algn="tl">
                    <a:srgbClr val="000000">
                      <a:alpha val="43137"/>
                    </a:srgbClr>
                  </a:outerShdw>
                </a:effectLst>
              </a:rPr>
              <a:t>脑立体定位技术（二）</a:t>
            </a:r>
            <a:endParaRPr lang="zh-CN" altLang="en-US" sz="5400" b="1" dirty="0" smtClean="0">
              <a:effectLst>
                <a:outerShdw blurRad="38100" dist="38100" dir="2700000" algn="tl">
                  <a:srgbClr val="000000">
                    <a:alpha val="43137"/>
                  </a:srgbClr>
                </a:outerShdw>
              </a:effectLst>
            </a:endParaRPr>
          </a:p>
        </p:txBody>
      </p:sp>
      <p:sp>
        <p:nvSpPr>
          <p:cNvPr id="4" name="TextBox 3"/>
          <p:cNvSpPr txBox="1"/>
          <p:nvPr/>
        </p:nvSpPr>
        <p:spPr>
          <a:xfrm>
            <a:off x="5334000" y="4648200"/>
            <a:ext cx="2743200" cy="1198880"/>
          </a:xfrm>
          <a:prstGeom prst="rect">
            <a:avLst/>
          </a:prstGeom>
          <a:noFill/>
        </p:spPr>
        <p:txBody>
          <a:bodyPr wrap="square" numCol="1" rtlCol="0">
            <a:spAutoFit/>
          </a:bodyPr>
          <a:lstStyle/>
          <a:p>
            <a:pPr>
              <a:lnSpc>
                <a:spcPct val="150000"/>
              </a:lnSpc>
            </a:pPr>
            <a:r>
              <a:rPr lang="zh-CN" altLang="en-US" sz="2400" b="1" dirty="0" smtClean="0"/>
              <a:t>汇报人：杨贺旻</a:t>
            </a:r>
            <a:endParaRPr lang="en-US" altLang="zh-CN" sz="2400" b="1" dirty="0" smtClean="0"/>
          </a:p>
          <a:p>
            <a:pPr>
              <a:lnSpc>
                <a:spcPct val="150000"/>
              </a:lnSpc>
            </a:pPr>
            <a:r>
              <a:rPr lang="en-US" altLang="zh-CN" sz="2400" dirty="0" smtClean="0"/>
              <a:t>         2026.2.13</a:t>
            </a:r>
            <a:endParaRPr lang="zh-CN" altLang="en-US" sz="2400" dirty="0" smtClean="0"/>
          </a:p>
        </p:txBody>
      </p:sp>
      <p:pic>
        <p:nvPicPr>
          <p:cNvPr id="2" name="图片 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0" y="0"/>
            <a:ext cx="3566160" cy="88201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8" name="组合 7"/>
          <p:cNvGrpSpPr/>
          <p:nvPr/>
        </p:nvGrpSpPr>
        <p:grpSpPr>
          <a:xfrm>
            <a:off x="304800" y="228600"/>
            <a:ext cx="2546382" cy="609600"/>
            <a:chOff x="480" y="771"/>
            <a:chExt cx="5352"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960" y="891"/>
              <a:ext cx="4872" cy="798"/>
            </a:xfrm>
            <a:prstGeom prst="rect">
              <a:avLst/>
            </a:prstGeom>
            <a:noFill/>
          </p:spPr>
          <p:txBody>
            <a:bodyPr wrap="square" rtlCol="0">
              <a:spAutoFit/>
            </a:bodyPr>
            <a:p>
              <a:r>
                <a:rPr lang="zh-CN" altLang="en-US" sz="2700" b="1">
                  <a:solidFill>
                    <a:schemeClr val="tx1"/>
                  </a:solidFill>
                  <a:sym typeface="+mn-ea"/>
                </a:rPr>
                <a:t>实验前准备</a:t>
              </a:r>
              <a:endParaRPr lang="zh-CN" altLang="en-US" sz="2700" b="1">
                <a:solidFill>
                  <a:schemeClr val="tx1"/>
                </a:solidFill>
                <a:sym typeface="+mn-ea"/>
              </a:endParaRPr>
            </a:p>
          </p:txBody>
        </p:sp>
      </p:grpSp>
      <p:grpSp>
        <p:nvGrpSpPr>
          <p:cNvPr id="13" name="组合 12"/>
          <p:cNvGrpSpPr/>
          <p:nvPr/>
        </p:nvGrpSpPr>
        <p:grpSpPr>
          <a:xfrm>
            <a:off x="544830" y="1981200"/>
            <a:ext cx="3228975" cy="3174365"/>
            <a:chOff x="858" y="2520"/>
            <a:chExt cx="5085" cy="4999"/>
          </a:xfrm>
        </p:grpSpPr>
        <p:grpSp>
          <p:nvGrpSpPr>
            <p:cNvPr id="14" name="组合 13"/>
            <p:cNvGrpSpPr/>
            <p:nvPr/>
          </p:nvGrpSpPr>
          <p:grpSpPr>
            <a:xfrm>
              <a:off x="859" y="2520"/>
              <a:ext cx="4602" cy="1476"/>
              <a:chOff x="1080" y="5160"/>
              <a:chExt cx="3708" cy="1476"/>
            </a:xfrm>
          </p:grpSpPr>
          <p:sp>
            <p:nvSpPr>
              <p:cNvPr id="15" name="下箭头标注 1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术前准备</a:t>
                </a:r>
                <a:endParaRPr lang="zh-CN" altLang="en-US" sz="2400" b="1">
                  <a:solidFill>
                    <a:srgbClr val="FF0000"/>
                  </a:solidFill>
                  <a:sym typeface="+mn-ea"/>
                </a:endParaRPr>
              </a:p>
            </p:txBody>
          </p:sp>
        </p:grpSp>
        <p:grpSp>
          <p:nvGrpSpPr>
            <p:cNvPr id="6" name="组合 5"/>
            <p:cNvGrpSpPr/>
            <p:nvPr/>
          </p:nvGrpSpPr>
          <p:grpSpPr>
            <a:xfrm>
              <a:off x="858" y="4320"/>
              <a:ext cx="5084" cy="1476"/>
              <a:chOff x="1080" y="5160"/>
              <a:chExt cx="4096" cy="1476"/>
            </a:xfrm>
          </p:grpSpPr>
          <p:sp>
            <p:nvSpPr>
              <p:cNvPr id="7" name="下箭头标注 6"/>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麻醉</a:t>
                </a:r>
                <a:endParaRPr lang="zh-CN" altLang="en-US" sz="2400" b="1">
                  <a:solidFill>
                    <a:srgbClr val="FF0000"/>
                  </a:solidFill>
                  <a:sym typeface="+mn-ea"/>
                </a:endParaRPr>
              </a:p>
            </p:txBody>
          </p:sp>
        </p:grpSp>
        <p:grpSp>
          <p:nvGrpSpPr>
            <p:cNvPr id="27" name="组合 26"/>
            <p:cNvGrpSpPr/>
            <p:nvPr/>
          </p:nvGrpSpPr>
          <p:grpSpPr>
            <a:xfrm>
              <a:off x="859" y="6043"/>
              <a:ext cx="5084" cy="1476"/>
              <a:chOff x="983" y="5160"/>
              <a:chExt cx="4096" cy="1476"/>
            </a:xfrm>
          </p:grpSpPr>
          <p:sp>
            <p:nvSpPr>
              <p:cNvPr id="28" name="下箭头标注 27"/>
              <p:cNvSpPr/>
              <p:nvPr/>
            </p:nvSpPr>
            <p:spPr>
              <a:xfrm>
                <a:off x="983"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nvSpPr>
            <p:spPr>
              <a:xfrm>
                <a:off x="1549" y="5237"/>
                <a:ext cx="3530" cy="725"/>
              </a:xfrm>
              <a:prstGeom prst="rect">
                <a:avLst/>
              </a:prstGeom>
              <a:noFill/>
            </p:spPr>
            <p:txBody>
              <a:bodyPr wrap="square" rtlCol="0">
                <a:spAutoFit/>
              </a:bodyPr>
              <a:p>
                <a:r>
                  <a:rPr lang="zh-CN" altLang="en-US" sz="2400" b="1">
                    <a:solidFill>
                      <a:srgbClr val="FF0000"/>
                    </a:solidFill>
                    <a:sym typeface="+mn-ea"/>
                  </a:rPr>
                  <a:t>剃毛</a:t>
                </a:r>
                <a:endParaRPr lang="zh-CN" altLang="en-US" sz="2400" b="1">
                  <a:solidFill>
                    <a:srgbClr val="FF0000"/>
                  </a:solidFill>
                  <a:sym typeface="+mn-ea"/>
                </a:endParaRPr>
              </a:p>
            </p:txBody>
          </p:sp>
        </p:grpSp>
      </p:grpSp>
      <p:pic>
        <p:nvPicPr>
          <p:cNvPr id="12" name="实验前准备mp4">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2514600" y="1066800"/>
            <a:ext cx="6438900" cy="481965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12"/>
                </p:tgtEl>
              </p:cMediaNode>
            </p:vide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8" name="组合 7"/>
          <p:cNvGrpSpPr/>
          <p:nvPr/>
        </p:nvGrpSpPr>
        <p:grpSpPr>
          <a:xfrm>
            <a:off x="304800" y="228600"/>
            <a:ext cx="3003608" cy="609600"/>
            <a:chOff x="480" y="771"/>
            <a:chExt cx="631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921" y="852"/>
              <a:ext cx="4872" cy="798"/>
            </a:xfrm>
            <a:prstGeom prst="rect">
              <a:avLst/>
            </a:prstGeom>
            <a:noFill/>
          </p:spPr>
          <p:txBody>
            <a:bodyPr wrap="square" rtlCol="0">
              <a:spAutoFit/>
            </a:bodyPr>
            <a:p>
              <a:r>
                <a:rPr lang="zh-CN" altLang="en-US" sz="2700" b="1">
                  <a:solidFill>
                    <a:schemeClr val="tx1"/>
                  </a:solidFill>
                  <a:sym typeface="+mn-ea"/>
                </a:rPr>
                <a:t>手术</a:t>
              </a:r>
              <a:endParaRPr lang="zh-CN" altLang="en-US" sz="2700" b="1">
                <a:solidFill>
                  <a:schemeClr val="tx1"/>
                </a:solidFill>
                <a:sym typeface="+mn-ea"/>
              </a:endParaRPr>
            </a:p>
          </p:txBody>
        </p:sp>
      </p:grpSp>
      <p:grpSp>
        <p:nvGrpSpPr>
          <p:cNvPr id="17" name="组合 16"/>
          <p:cNvGrpSpPr/>
          <p:nvPr/>
        </p:nvGrpSpPr>
        <p:grpSpPr>
          <a:xfrm>
            <a:off x="313055" y="2743200"/>
            <a:ext cx="3228052" cy="937260"/>
            <a:chOff x="1080" y="5160"/>
            <a:chExt cx="4096" cy="1476"/>
          </a:xfrm>
        </p:grpSpPr>
        <p:sp>
          <p:nvSpPr>
            <p:cNvPr id="18" name="下箭头标注 17"/>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固定</a:t>
              </a:r>
              <a:endParaRPr lang="zh-CN" altLang="en-US" sz="2400" b="1">
                <a:solidFill>
                  <a:srgbClr val="FF0000"/>
                </a:solidFill>
                <a:sym typeface="+mn-ea"/>
              </a:endParaRPr>
            </a:p>
          </p:txBody>
        </p:sp>
      </p:grpSp>
      <p:sp>
        <p:nvSpPr>
          <p:cNvPr id="5" name="文本框 4"/>
          <p:cNvSpPr txBox="1"/>
          <p:nvPr/>
        </p:nvSpPr>
        <p:spPr>
          <a:xfrm>
            <a:off x="2667000" y="1304925"/>
            <a:ext cx="6048375" cy="4246245"/>
          </a:xfrm>
          <a:prstGeom prst="rect">
            <a:avLst/>
          </a:prstGeom>
          <a:noFill/>
        </p:spPr>
        <p:txBody>
          <a:bodyPr wrap="square" rtlCol="0">
            <a:spAutoFit/>
          </a:bodyPr>
          <a:p>
            <a:pPr marL="342900" indent="-342900">
              <a:lnSpc>
                <a:spcPct val="150000"/>
              </a:lnSpc>
              <a:buFont typeface="Wingdings" panose="05000000000000000000" charset="0"/>
              <a:buChar char="Ø"/>
            </a:pPr>
            <a:r>
              <a:rPr lang="zh-CN" altLang="en-US" sz="1800" b="1">
                <a:solidFill>
                  <a:srgbClr val="FF0000"/>
                </a:solidFill>
              </a:rPr>
              <a:t>固定头颅：</a:t>
            </a:r>
            <a:r>
              <a:rPr lang="zh-CN" altLang="en-US" sz="1800"/>
              <a:t>先将一侧耳棒轻轻插入外耳道，碰到骨性外耳道底后固定耳棒，继之同样插入固定另一耳棒，检查鼠头部固定是否稳定，松斜，两侧耳棒刻度是否对称，轻移耳棒使两侧刻度一致头位完全居中，再次固定耳棒；</a:t>
            </a:r>
            <a:endParaRPr lang="zh-CN" altLang="en-US" sz="1800"/>
          </a:p>
          <a:p>
            <a:pPr marL="342900" indent="-342900">
              <a:lnSpc>
                <a:spcPct val="150000"/>
              </a:lnSpc>
              <a:buFont typeface="Wingdings" panose="05000000000000000000" charset="0"/>
              <a:buChar char="Ø"/>
            </a:pPr>
            <a:r>
              <a:rPr lang="zh-CN" altLang="en-US" sz="1800" b="1">
                <a:solidFill>
                  <a:srgbClr val="FF0000"/>
                </a:solidFill>
              </a:rPr>
              <a:t>固定上颌：</a:t>
            </a:r>
            <a:r>
              <a:rPr lang="zh-CN" altLang="en-US" sz="1800"/>
              <a:t>将大鼠的上门牙塞进上齿固定板的槽内，旋紧螺丝。从各方向推压动物头部，均不应出现移动。通过定位针的测量调节前后囟在同一矢状线上，并使前囟(Bregma)和后囟(Lambda)尽量处于同一水平面上，检查是否固定好的标准主要有三个：鼻对正中、头部不动、提尾不掉。</a:t>
            </a:r>
            <a:endParaRPr lang="zh-CN" altLang="en-US" sz="1800"/>
          </a:p>
        </p:txBody>
      </p:sp>
      <p:sp>
        <p:nvSpPr>
          <p:cNvPr id="24" name="圆角矩形 23"/>
          <p:cNvSpPr/>
          <p:nvPr/>
        </p:nvSpPr>
        <p:spPr>
          <a:xfrm>
            <a:off x="2468880" y="1249680"/>
            <a:ext cx="6497955" cy="43472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0" name="图片 99"/>
          <p:cNvPicPr/>
          <p:nvPr/>
        </p:nvPicPr>
        <p:blipFill>
          <a:blip r:embed="rId2"/>
          <a:stretch>
            <a:fillRect/>
          </a:stretch>
        </p:blipFill>
        <p:spPr>
          <a:xfrm>
            <a:off x="3962400" y="1604645"/>
            <a:ext cx="3669030" cy="37293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17" name="组合 16"/>
          <p:cNvGrpSpPr/>
          <p:nvPr/>
        </p:nvGrpSpPr>
        <p:grpSpPr>
          <a:xfrm>
            <a:off x="544830" y="4495800"/>
            <a:ext cx="3228052" cy="937260"/>
            <a:chOff x="1080" y="5160"/>
            <a:chExt cx="4096" cy="1476"/>
          </a:xfrm>
        </p:grpSpPr>
        <p:sp>
          <p:nvSpPr>
            <p:cNvPr id="18" name="下箭头标注 17"/>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钻孔</a:t>
              </a:r>
              <a:endParaRPr lang="zh-CN" altLang="en-US" sz="2400" b="1">
                <a:solidFill>
                  <a:srgbClr val="FF0000"/>
                </a:solidFill>
                <a:sym typeface="+mn-ea"/>
              </a:endParaRPr>
            </a:p>
          </p:txBody>
        </p:sp>
      </p:grpSp>
      <p:grpSp>
        <p:nvGrpSpPr>
          <p:cNvPr id="8" name="组合 7"/>
          <p:cNvGrpSpPr/>
          <p:nvPr/>
        </p:nvGrpSpPr>
        <p:grpSpPr>
          <a:xfrm>
            <a:off x="304800" y="228600"/>
            <a:ext cx="3003608" cy="609600"/>
            <a:chOff x="480" y="771"/>
            <a:chExt cx="631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921" y="852"/>
              <a:ext cx="4872" cy="798"/>
            </a:xfrm>
            <a:prstGeom prst="rect">
              <a:avLst/>
            </a:prstGeom>
            <a:noFill/>
          </p:spPr>
          <p:txBody>
            <a:bodyPr wrap="square" rtlCol="0">
              <a:spAutoFit/>
            </a:bodyPr>
            <a:p>
              <a:r>
                <a:rPr lang="zh-CN" altLang="en-US" sz="2700" b="1">
                  <a:solidFill>
                    <a:schemeClr val="tx1"/>
                  </a:solidFill>
                  <a:sym typeface="+mn-ea"/>
                </a:rPr>
                <a:t>手术</a:t>
              </a:r>
              <a:endParaRPr lang="zh-CN" altLang="en-US" sz="2700" b="1">
                <a:solidFill>
                  <a:schemeClr val="tx1"/>
                </a:solidFill>
                <a:sym typeface="+mn-ea"/>
              </a:endParaRPr>
            </a:p>
          </p:txBody>
        </p:sp>
      </p:grpSp>
      <p:grpSp>
        <p:nvGrpSpPr>
          <p:cNvPr id="2" name="组合 1"/>
          <p:cNvGrpSpPr/>
          <p:nvPr/>
        </p:nvGrpSpPr>
        <p:grpSpPr>
          <a:xfrm>
            <a:off x="544830" y="1676400"/>
            <a:ext cx="2845824" cy="937260"/>
            <a:chOff x="1080" y="5160"/>
            <a:chExt cx="3611" cy="1476"/>
          </a:xfrm>
        </p:grpSpPr>
        <p:sp>
          <p:nvSpPr>
            <p:cNvPr id="3" name="下箭头标注 2"/>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1" y="5280"/>
              <a:ext cx="3530" cy="725"/>
            </a:xfrm>
            <a:prstGeom prst="rect">
              <a:avLst/>
            </a:prstGeom>
            <a:noFill/>
          </p:spPr>
          <p:txBody>
            <a:bodyPr wrap="square" rtlCol="0">
              <a:spAutoFit/>
            </a:bodyPr>
            <a:p>
              <a:r>
                <a:rPr lang="zh-CN" altLang="en-US" sz="2400" b="1">
                  <a:solidFill>
                    <a:srgbClr val="FF0000"/>
                  </a:solidFill>
                  <a:sym typeface="+mn-ea"/>
                </a:rPr>
                <a:t> 暴露头骨</a:t>
              </a:r>
              <a:endParaRPr lang="zh-CN" altLang="en-US" sz="2400" b="1">
                <a:solidFill>
                  <a:srgbClr val="FF0000"/>
                </a:solidFill>
                <a:sym typeface="+mn-ea"/>
              </a:endParaRPr>
            </a:p>
          </p:txBody>
        </p:sp>
      </p:grpSp>
      <p:sp>
        <p:nvSpPr>
          <p:cNvPr id="24" name="圆角矩形 23"/>
          <p:cNvSpPr/>
          <p:nvPr/>
        </p:nvSpPr>
        <p:spPr>
          <a:xfrm>
            <a:off x="2392680" y="1104265"/>
            <a:ext cx="6644005" cy="18700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2581275" y="1143000"/>
            <a:ext cx="6455410" cy="1890395"/>
          </a:xfrm>
          <a:prstGeom prst="rect">
            <a:avLst/>
          </a:prstGeom>
          <a:noFill/>
        </p:spPr>
        <p:txBody>
          <a:bodyPr wrap="square" rtlCol="0">
            <a:noAutofit/>
          </a:bodyPr>
          <a:p>
            <a:pPr marL="342900" indent="-342900">
              <a:lnSpc>
                <a:spcPct val="150000"/>
              </a:lnSpc>
              <a:buFont typeface="Wingdings" panose="05000000000000000000" charset="0"/>
              <a:buChar char="Ø"/>
            </a:pPr>
            <a:r>
              <a:rPr lang="zh-CN" altLang="en-US" sz="1800"/>
              <a:t>依次用碘伏和75%酒精对头顶皮肤进行消毒，之后用眼科剪沿中间位置剪开头部皮肤（长约0.8 cm）</a:t>
            </a:r>
            <a:endParaRPr lang="zh-CN" altLang="en-US" sz="1800"/>
          </a:p>
          <a:p>
            <a:pPr marL="342900" indent="-342900">
              <a:lnSpc>
                <a:spcPct val="150000"/>
              </a:lnSpc>
              <a:buFont typeface="Wingdings" panose="05000000000000000000" charset="0"/>
              <a:buChar char="Ø"/>
            </a:pPr>
            <a:r>
              <a:rPr lang="zh-CN" altLang="en-US" sz="1800"/>
              <a:t>去除颅骨表面的结缔组织并用双氧水擦拭，暴露出前囟、后囟</a:t>
            </a:r>
            <a:endParaRPr lang="zh-CN" altLang="en-US" sz="1800"/>
          </a:p>
        </p:txBody>
      </p:sp>
      <p:pic>
        <p:nvPicPr>
          <p:cNvPr id="6" name="图片 5"/>
          <p:cNvPicPr>
            <a:picLocks noChangeAspect="1"/>
          </p:cNvPicPr>
          <p:nvPr/>
        </p:nvPicPr>
        <p:blipFill>
          <a:blip r:embed="rId2"/>
          <a:stretch>
            <a:fillRect/>
          </a:stretch>
        </p:blipFill>
        <p:spPr>
          <a:xfrm>
            <a:off x="3013075" y="838200"/>
            <a:ext cx="5591175" cy="2390775"/>
          </a:xfrm>
          <a:prstGeom prst="rect">
            <a:avLst/>
          </a:prstGeom>
        </p:spPr>
      </p:pic>
      <p:sp>
        <p:nvSpPr>
          <p:cNvPr id="7" name="圆角矩形 6"/>
          <p:cNvSpPr/>
          <p:nvPr/>
        </p:nvSpPr>
        <p:spPr>
          <a:xfrm>
            <a:off x="2392680" y="3810000"/>
            <a:ext cx="6644005" cy="2374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549525" y="3886200"/>
            <a:ext cx="6329680" cy="2299335"/>
          </a:xfrm>
          <a:prstGeom prst="rect">
            <a:avLst/>
          </a:prstGeom>
          <a:noFill/>
        </p:spPr>
        <p:txBody>
          <a:bodyPr wrap="square" rtlCol="0">
            <a:noAutofit/>
          </a:bodyPr>
          <a:p>
            <a:pPr algn="just">
              <a:lnSpc>
                <a:spcPct val="150000"/>
              </a:lnSpc>
            </a:pPr>
            <a:r>
              <a:rPr lang="en-US" altLang="zh-CN" sz="1800"/>
              <a:t>       </a:t>
            </a:r>
            <a:r>
              <a:rPr lang="zh-CN" altLang="en-US" sz="1800"/>
              <a:t>用颅骨钻在注射位点处轻磨颅骨，将颅骨打薄，当颅骨出现裂缝的时候，用医用注射器的针头小心挑破，防止损伤，如果在此过程中有出血，可以用很小的医药棉球拉成长条形将血吸走，钻孔时一定要控制好力度，否则在钻通颅骨后不小心将钻头进入脑组织，造成严重损伤。</a:t>
            </a:r>
            <a:endParaRPr lang="zh-CN"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pic>
        <p:nvPicPr>
          <p:cNvPr id="2" name="固定">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2057400" y="1143000"/>
            <a:ext cx="6438900" cy="4800600"/>
          </a:xfrm>
          <a:prstGeom prst="rect">
            <a:avLst/>
          </a:prstGeom>
        </p:spPr>
      </p:pic>
      <p:grpSp>
        <p:nvGrpSpPr>
          <p:cNvPr id="17" name="组合 16"/>
          <p:cNvGrpSpPr/>
          <p:nvPr/>
        </p:nvGrpSpPr>
        <p:grpSpPr>
          <a:xfrm>
            <a:off x="163830" y="1600200"/>
            <a:ext cx="3228052" cy="937260"/>
            <a:chOff x="1080" y="5160"/>
            <a:chExt cx="4096" cy="1476"/>
          </a:xfrm>
        </p:grpSpPr>
        <p:sp>
          <p:nvSpPr>
            <p:cNvPr id="18" name="下箭头标注 17"/>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固定</a:t>
              </a:r>
              <a:endParaRPr lang="zh-CN" altLang="en-US" sz="2400" b="1">
                <a:solidFill>
                  <a:srgbClr val="FF0000"/>
                </a:solidFill>
                <a:sym typeface="+mn-ea"/>
              </a:endParaRPr>
            </a:p>
          </p:txBody>
        </p:sp>
      </p:grpSp>
      <p:grpSp>
        <p:nvGrpSpPr>
          <p:cNvPr id="8" name="组合 7"/>
          <p:cNvGrpSpPr/>
          <p:nvPr/>
        </p:nvGrpSpPr>
        <p:grpSpPr>
          <a:xfrm>
            <a:off x="304800" y="228600"/>
            <a:ext cx="3003608" cy="609600"/>
            <a:chOff x="480" y="771"/>
            <a:chExt cx="631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921" y="852"/>
              <a:ext cx="4872" cy="798"/>
            </a:xfrm>
            <a:prstGeom prst="rect">
              <a:avLst/>
            </a:prstGeom>
            <a:noFill/>
          </p:spPr>
          <p:txBody>
            <a:bodyPr wrap="square" rtlCol="0">
              <a:spAutoFit/>
            </a:bodyPr>
            <a:p>
              <a:r>
                <a:rPr lang="zh-CN" altLang="en-US" sz="2700" b="1">
                  <a:solidFill>
                    <a:schemeClr val="tx1"/>
                  </a:solidFill>
                  <a:sym typeface="+mn-ea"/>
                </a:rPr>
                <a:t>手术</a:t>
              </a:r>
              <a:endParaRPr lang="zh-CN" altLang="en-US" sz="2700" b="1">
                <a:solidFill>
                  <a:schemeClr val="tx1"/>
                </a:solidFill>
                <a:sym typeface="+mn-ea"/>
              </a:endParaRPr>
            </a:p>
          </p:txBody>
        </p:sp>
      </p:grpSp>
      <p:grpSp>
        <p:nvGrpSpPr>
          <p:cNvPr id="3" name="组合 2"/>
          <p:cNvGrpSpPr/>
          <p:nvPr/>
        </p:nvGrpSpPr>
        <p:grpSpPr>
          <a:xfrm>
            <a:off x="152400" y="2743200"/>
            <a:ext cx="2845824" cy="937260"/>
            <a:chOff x="1080" y="5160"/>
            <a:chExt cx="3611" cy="1476"/>
          </a:xfrm>
        </p:grpSpPr>
        <p:sp>
          <p:nvSpPr>
            <p:cNvPr id="4" name="下箭头标注 3"/>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161" y="5280"/>
              <a:ext cx="3530" cy="725"/>
            </a:xfrm>
            <a:prstGeom prst="rect">
              <a:avLst/>
            </a:prstGeom>
            <a:noFill/>
          </p:spPr>
          <p:txBody>
            <a:bodyPr wrap="square" rtlCol="0">
              <a:spAutoFit/>
            </a:bodyPr>
            <a:p>
              <a:r>
                <a:rPr lang="zh-CN" altLang="en-US" sz="2400" b="1">
                  <a:solidFill>
                    <a:srgbClr val="FF0000"/>
                  </a:solidFill>
                  <a:sym typeface="+mn-ea"/>
                </a:rPr>
                <a:t> 暴露头骨</a:t>
              </a:r>
              <a:endParaRPr lang="zh-CN" altLang="en-US" sz="2400" b="1">
                <a:solidFill>
                  <a:srgbClr val="FF0000"/>
                </a:solidFill>
                <a:sym typeface="+mn-ea"/>
              </a:endParaRPr>
            </a:p>
          </p:txBody>
        </p:sp>
      </p:grpSp>
      <p:grpSp>
        <p:nvGrpSpPr>
          <p:cNvPr id="6" name="组合 5"/>
          <p:cNvGrpSpPr/>
          <p:nvPr/>
        </p:nvGrpSpPr>
        <p:grpSpPr>
          <a:xfrm>
            <a:off x="164465" y="3884295"/>
            <a:ext cx="3228052" cy="937260"/>
            <a:chOff x="1080" y="5160"/>
            <a:chExt cx="4096" cy="1476"/>
          </a:xfrm>
        </p:grpSpPr>
        <p:sp>
          <p:nvSpPr>
            <p:cNvPr id="7" name="下箭头标注 6"/>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钻孔</a:t>
              </a:r>
              <a:endParaRPr lang="zh-CN" altLang="en-US" sz="2400" b="1">
                <a:solidFill>
                  <a:srgbClr val="FF0000"/>
                </a:solidFill>
                <a:sym typeface="+mn-ea"/>
              </a:endParaRPr>
            </a:p>
          </p:txBody>
        </p:sp>
      </p:grpSp>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2" name="组合 1"/>
          <p:cNvGrpSpPr/>
          <p:nvPr/>
        </p:nvGrpSpPr>
        <p:grpSpPr>
          <a:xfrm>
            <a:off x="392430" y="2590800"/>
            <a:ext cx="2845824" cy="937260"/>
            <a:chOff x="1080" y="5160"/>
            <a:chExt cx="3611" cy="1476"/>
          </a:xfrm>
        </p:grpSpPr>
        <p:sp>
          <p:nvSpPr>
            <p:cNvPr id="3" name="下箭头标注 2"/>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161" y="5280"/>
              <a:ext cx="3530" cy="725"/>
            </a:xfrm>
            <a:prstGeom prst="rect">
              <a:avLst/>
            </a:prstGeom>
            <a:noFill/>
          </p:spPr>
          <p:txBody>
            <a:bodyPr wrap="square" rtlCol="0">
              <a:spAutoFit/>
            </a:bodyPr>
            <a:p>
              <a:r>
                <a:rPr lang="zh-CN" altLang="en-US" sz="2400" b="1">
                  <a:solidFill>
                    <a:srgbClr val="FF0000"/>
                  </a:solidFill>
                  <a:sym typeface="+mn-ea"/>
                </a:rPr>
                <a:t> 病毒注射</a:t>
              </a:r>
              <a:endParaRPr lang="zh-CN" altLang="en-US" sz="2400" b="1">
                <a:solidFill>
                  <a:srgbClr val="FF0000"/>
                </a:solidFill>
                <a:sym typeface="+mn-ea"/>
              </a:endParaRPr>
            </a:p>
          </p:txBody>
        </p:sp>
      </p:grpSp>
      <p:grpSp>
        <p:nvGrpSpPr>
          <p:cNvPr id="8" name="组合 7"/>
          <p:cNvGrpSpPr/>
          <p:nvPr/>
        </p:nvGrpSpPr>
        <p:grpSpPr>
          <a:xfrm>
            <a:off x="304800" y="228600"/>
            <a:ext cx="3003608" cy="609600"/>
            <a:chOff x="480" y="771"/>
            <a:chExt cx="631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921" y="852"/>
              <a:ext cx="4872" cy="798"/>
            </a:xfrm>
            <a:prstGeom prst="rect">
              <a:avLst/>
            </a:prstGeom>
            <a:noFill/>
          </p:spPr>
          <p:txBody>
            <a:bodyPr wrap="square" rtlCol="0">
              <a:spAutoFit/>
            </a:bodyPr>
            <a:p>
              <a:r>
                <a:rPr lang="zh-CN" altLang="en-US" sz="2700" b="1">
                  <a:solidFill>
                    <a:schemeClr val="tx1"/>
                  </a:solidFill>
                  <a:sym typeface="+mn-ea"/>
                </a:rPr>
                <a:t>手术</a:t>
              </a:r>
              <a:endParaRPr lang="zh-CN" altLang="en-US" sz="2700" b="1">
                <a:solidFill>
                  <a:schemeClr val="tx1"/>
                </a:solidFill>
                <a:sym typeface="+mn-ea"/>
              </a:endParaRPr>
            </a:p>
          </p:txBody>
        </p:sp>
      </p:grpSp>
      <p:sp>
        <p:nvSpPr>
          <p:cNvPr id="5" name="文本框 4"/>
          <p:cNvSpPr txBox="1"/>
          <p:nvPr/>
        </p:nvSpPr>
        <p:spPr>
          <a:xfrm>
            <a:off x="2627630" y="1173480"/>
            <a:ext cx="6021705" cy="3830955"/>
          </a:xfrm>
          <a:prstGeom prst="rect">
            <a:avLst/>
          </a:prstGeom>
          <a:noFill/>
        </p:spPr>
        <p:txBody>
          <a:bodyPr wrap="square" rtlCol="0">
            <a:spAutoFit/>
          </a:bodyPr>
          <a:p>
            <a:pPr marL="285750" indent="-285750" algn="just">
              <a:lnSpc>
                <a:spcPct val="150000"/>
              </a:lnSpc>
              <a:buFont typeface="Wingdings" panose="05000000000000000000" charset="0"/>
              <a:buChar char="Ø"/>
            </a:pPr>
            <a:r>
              <a:rPr lang="zh-CN" altLang="en-US"/>
              <a:t>用PBS冲洗微量注射器3~5次（每次吸取5 μl）；</a:t>
            </a:r>
            <a:endParaRPr lang="zh-CN" altLang="en-US"/>
          </a:p>
          <a:p>
            <a:pPr marL="285750" indent="-285750" algn="just">
              <a:lnSpc>
                <a:spcPct val="150000"/>
              </a:lnSpc>
              <a:buFont typeface="Wingdings" panose="05000000000000000000" charset="0"/>
              <a:buChar char="Ø"/>
            </a:pPr>
            <a:r>
              <a:rPr lang="zh-CN" altLang="en-US"/>
              <a:t>吸取病毒：先吸取1μl空气，再吸取1 μl病毒（在空气中测试一下注射器是否通畅）；</a:t>
            </a:r>
            <a:endParaRPr lang="zh-CN" altLang="en-US"/>
          </a:p>
          <a:p>
            <a:pPr marL="285750" indent="-285750" algn="just">
              <a:lnSpc>
                <a:spcPct val="150000"/>
              </a:lnSpc>
              <a:buFont typeface="Wingdings" panose="05000000000000000000" charset="0"/>
              <a:buChar char="Ø"/>
            </a:pPr>
            <a:r>
              <a:rPr lang="zh-CN" altLang="en-US"/>
              <a:t>将微量注射器固定在脑立体定位仪上，并与微量注射泵相联，将微量注射器针头经颅骨钻孔处垂直插入脑内目标位置，启动微量注射泵开始注射（注射速度为0.2ul/min），注射完成后，留针</a:t>
            </a:r>
            <a:r>
              <a:rPr lang="en-US" altLang="zh-CN"/>
              <a:t>10</a:t>
            </a:r>
            <a:r>
              <a:rPr lang="zh-CN" altLang="en-US"/>
              <a:t>min左右，缓慢抽出注射器针头，一方面让病毒扩散，一方面防止病毒随着针拔出而漏出核团。</a:t>
            </a:r>
            <a:endParaRPr lang="zh-CN" altLang="en-US"/>
          </a:p>
        </p:txBody>
      </p:sp>
      <p:sp>
        <p:nvSpPr>
          <p:cNvPr id="7" name="圆角矩形 6"/>
          <p:cNvSpPr/>
          <p:nvPr/>
        </p:nvSpPr>
        <p:spPr>
          <a:xfrm>
            <a:off x="2438400" y="1066800"/>
            <a:ext cx="6456045" cy="39782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0" name="图片 99"/>
          <p:cNvPicPr/>
          <p:nvPr/>
        </p:nvPicPr>
        <p:blipFill>
          <a:blip r:embed="rId2"/>
          <a:stretch>
            <a:fillRect/>
          </a:stretch>
        </p:blipFill>
        <p:spPr>
          <a:xfrm>
            <a:off x="3604260" y="1720850"/>
            <a:ext cx="4068445" cy="2670175"/>
          </a:xfrm>
          <a:prstGeom prst="rect">
            <a:avLst/>
          </a:prstGeom>
          <a:noFill/>
          <a:ln w="9525">
            <a:noFill/>
          </a:ln>
        </p:spPr>
      </p:pic>
      <p:grpSp>
        <p:nvGrpSpPr>
          <p:cNvPr id="6" name="组合 5"/>
          <p:cNvGrpSpPr/>
          <p:nvPr/>
        </p:nvGrpSpPr>
        <p:grpSpPr>
          <a:xfrm>
            <a:off x="393065" y="5449570"/>
            <a:ext cx="3151606" cy="937260"/>
            <a:chOff x="1080" y="5160"/>
            <a:chExt cx="3999" cy="1476"/>
          </a:xfrm>
        </p:grpSpPr>
        <p:sp>
          <p:nvSpPr>
            <p:cNvPr id="11" name="下箭头标注 10"/>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549" y="5280"/>
              <a:ext cx="3530" cy="725"/>
            </a:xfrm>
            <a:prstGeom prst="rect">
              <a:avLst/>
            </a:prstGeom>
            <a:noFill/>
          </p:spPr>
          <p:txBody>
            <a:bodyPr wrap="square" rtlCol="0">
              <a:spAutoFit/>
            </a:bodyPr>
            <a:p>
              <a:r>
                <a:rPr lang="zh-CN" altLang="en-US" sz="2400" b="1">
                  <a:solidFill>
                    <a:srgbClr val="FF0000"/>
                  </a:solidFill>
                  <a:sym typeface="+mn-ea"/>
                </a:rPr>
                <a:t> 缝合</a:t>
              </a:r>
              <a:endParaRPr lang="zh-CN" altLang="en-US" sz="2400" b="1">
                <a:solidFill>
                  <a:srgbClr val="FF0000"/>
                </a:solidFill>
                <a:sym typeface="+mn-ea"/>
              </a:endParaRPr>
            </a:p>
          </p:txBody>
        </p:sp>
      </p:grpSp>
      <p:sp>
        <p:nvSpPr>
          <p:cNvPr id="13" name="圆角矩形 12"/>
          <p:cNvSpPr/>
          <p:nvPr/>
        </p:nvSpPr>
        <p:spPr>
          <a:xfrm>
            <a:off x="2463800" y="5435600"/>
            <a:ext cx="6484620" cy="12915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2628265" y="5373370"/>
            <a:ext cx="6139815" cy="1614805"/>
          </a:xfrm>
          <a:prstGeom prst="rect">
            <a:avLst/>
          </a:prstGeom>
          <a:noFill/>
        </p:spPr>
        <p:txBody>
          <a:bodyPr wrap="square" rtlCol="0">
            <a:spAutoFit/>
          </a:bodyPr>
          <a:p>
            <a:pPr marL="285750" indent="-285750" algn="just">
              <a:lnSpc>
                <a:spcPct val="150000"/>
              </a:lnSpc>
              <a:buFont typeface="Wingdings" panose="05000000000000000000" charset="0"/>
              <a:buChar char="Ø"/>
            </a:pPr>
            <a:r>
              <a:rPr lang="zh-CN" altLang="en-US" sz="1800">
                <a:sym typeface="+mn-ea"/>
              </a:rPr>
              <a:t>注射针完全拔出来后将头皮缝合。</a:t>
            </a:r>
            <a:endParaRPr lang="zh-CN" altLang="en-US" sz="1800">
              <a:sym typeface="+mn-ea"/>
            </a:endParaRPr>
          </a:p>
          <a:p>
            <a:pPr marL="285750" indent="-285750" algn="just">
              <a:lnSpc>
                <a:spcPct val="150000"/>
              </a:lnSpc>
              <a:buFont typeface="Wingdings" panose="05000000000000000000" charset="0"/>
              <a:buChar char="Ø"/>
            </a:pPr>
            <a:r>
              <a:rPr lang="zh-CN" altLang="en-US" sz="1800">
                <a:sym typeface="+mn-ea"/>
              </a:rPr>
              <a:t>实验结束后，将大鼠放在温度合适（25℃左右）的地方（如恒温加热板）恢复，等大鼠清醒即可放回笼子中。</a:t>
            </a:r>
            <a:endParaRPr lang="zh-CN" altLang="en-US" sz="1800"/>
          </a:p>
          <a:p>
            <a:pPr marL="285750" indent="-285750" algn="just">
              <a:buFont typeface="Wingdings" panose="05000000000000000000" charset="0"/>
              <a:buChar char="Ø"/>
            </a:pPr>
            <a:endParaRPr lang="zh-CN"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pic>
        <p:nvPicPr>
          <p:cNvPr id="2" name="注射">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2362200" y="965200"/>
            <a:ext cx="6438900" cy="4819650"/>
          </a:xfrm>
          <a:prstGeom prst="rect">
            <a:avLst/>
          </a:prstGeom>
        </p:spPr>
      </p:pic>
      <p:grpSp>
        <p:nvGrpSpPr>
          <p:cNvPr id="3" name="组合 2"/>
          <p:cNvGrpSpPr/>
          <p:nvPr/>
        </p:nvGrpSpPr>
        <p:grpSpPr>
          <a:xfrm>
            <a:off x="393065" y="1828800"/>
            <a:ext cx="2845824" cy="937260"/>
            <a:chOff x="1080" y="5160"/>
            <a:chExt cx="3611" cy="1476"/>
          </a:xfrm>
        </p:grpSpPr>
        <p:sp>
          <p:nvSpPr>
            <p:cNvPr id="4" name="下箭头标注 3"/>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161" y="5280"/>
              <a:ext cx="3530" cy="725"/>
            </a:xfrm>
            <a:prstGeom prst="rect">
              <a:avLst/>
            </a:prstGeom>
            <a:noFill/>
          </p:spPr>
          <p:txBody>
            <a:bodyPr wrap="square" rtlCol="0">
              <a:spAutoFit/>
            </a:bodyPr>
            <a:p>
              <a:r>
                <a:rPr lang="zh-CN" altLang="en-US" sz="2400" b="1">
                  <a:solidFill>
                    <a:srgbClr val="FF0000"/>
                  </a:solidFill>
                  <a:sym typeface="+mn-ea"/>
                </a:rPr>
                <a:t> 病毒注射</a:t>
              </a:r>
              <a:endParaRPr lang="zh-CN" altLang="en-US" sz="2400" b="1">
                <a:solidFill>
                  <a:srgbClr val="FF0000"/>
                </a:solidFill>
                <a:sym typeface="+mn-ea"/>
              </a:endParaRPr>
            </a:p>
          </p:txBody>
        </p:sp>
      </p:grpSp>
      <p:grpSp>
        <p:nvGrpSpPr>
          <p:cNvPr id="6" name="组合 5"/>
          <p:cNvGrpSpPr/>
          <p:nvPr/>
        </p:nvGrpSpPr>
        <p:grpSpPr>
          <a:xfrm>
            <a:off x="392430" y="3068320"/>
            <a:ext cx="3151606" cy="937260"/>
            <a:chOff x="1080" y="5160"/>
            <a:chExt cx="3999" cy="1476"/>
          </a:xfrm>
        </p:grpSpPr>
        <p:sp>
          <p:nvSpPr>
            <p:cNvPr id="11" name="下箭头标注 10"/>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549" y="5280"/>
              <a:ext cx="3530" cy="725"/>
            </a:xfrm>
            <a:prstGeom prst="rect">
              <a:avLst/>
            </a:prstGeom>
            <a:noFill/>
          </p:spPr>
          <p:txBody>
            <a:bodyPr wrap="square" rtlCol="0">
              <a:spAutoFit/>
            </a:bodyPr>
            <a:p>
              <a:r>
                <a:rPr lang="zh-CN" altLang="en-US" sz="2400" b="1">
                  <a:solidFill>
                    <a:srgbClr val="FF0000"/>
                  </a:solidFill>
                  <a:sym typeface="+mn-ea"/>
                </a:rPr>
                <a:t> 缝合</a:t>
              </a:r>
              <a:endParaRPr lang="zh-CN" altLang="en-US" sz="2400" b="1">
                <a:solidFill>
                  <a:srgbClr val="FF0000"/>
                </a:solidFill>
                <a:sym typeface="+mn-ea"/>
              </a:endParaRPr>
            </a:p>
          </p:txBody>
        </p:sp>
      </p:grpSp>
      <p:grpSp>
        <p:nvGrpSpPr>
          <p:cNvPr id="8" name="组合 7"/>
          <p:cNvGrpSpPr/>
          <p:nvPr/>
        </p:nvGrpSpPr>
        <p:grpSpPr>
          <a:xfrm>
            <a:off x="304800" y="228600"/>
            <a:ext cx="3003608" cy="609600"/>
            <a:chOff x="480" y="771"/>
            <a:chExt cx="631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921" y="852"/>
              <a:ext cx="4872" cy="798"/>
            </a:xfrm>
            <a:prstGeom prst="rect">
              <a:avLst/>
            </a:prstGeom>
            <a:noFill/>
          </p:spPr>
          <p:txBody>
            <a:bodyPr wrap="square" rtlCol="0">
              <a:spAutoFit/>
            </a:bodyPr>
            <a:p>
              <a:r>
                <a:rPr lang="zh-CN" altLang="en-US" sz="2700" b="1">
                  <a:solidFill>
                    <a:schemeClr val="tx1"/>
                  </a:solidFill>
                  <a:sym typeface="+mn-ea"/>
                </a:rPr>
                <a:t>手术</a:t>
              </a:r>
              <a:endParaRPr lang="zh-CN" altLang="en-US" sz="2700" b="1">
                <a:solidFill>
                  <a:schemeClr val="tx1"/>
                </a:solidFill>
                <a:sym typeface="+mn-ea"/>
              </a:endParaRPr>
            </a:p>
          </p:txBody>
        </p:sp>
      </p:grpSp>
      <p:grpSp>
        <p:nvGrpSpPr>
          <p:cNvPr id="24" name="组合 23"/>
          <p:cNvGrpSpPr/>
          <p:nvPr/>
        </p:nvGrpSpPr>
        <p:grpSpPr>
          <a:xfrm>
            <a:off x="393065" y="4267200"/>
            <a:ext cx="2862580" cy="937260"/>
            <a:chOff x="1080" y="5160"/>
            <a:chExt cx="3708" cy="1476"/>
          </a:xfrm>
        </p:grpSpPr>
        <p:sp>
          <p:nvSpPr>
            <p:cNvPr id="25" name="下箭头标注 2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动物复苏</a:t>
              </a:r>
              <a:endParaRPr lang="zh-CN" altLang="en-US" sz="2400" b="1">
                <a:solidFill>
                  <a:srgbClr val="FF0000"/>
                </a:solidFill>
                <a:sym typeface="+mn-ea"/>
              </a:endParaRPr>
            </a:p>
          </p:txBody>
        </p:sp>
      </p:grpSp>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grpSp>
        <p:nvGrpSpPr>
          <p:cNvPr id="4" name="组合 3"/>
          <p:cNvGrpSpPr/>
          <p:nvPr/>
        </p:nvGrpSpPr>
        <p:grpSpPr>
          <a:xfrm>
            <a:off x="381000" y="1976755"/>
            <a:ext cx="2781300" cy="621030"/>
            <a:chOff x="1080" y="2640"/>
            <a:chExt cx="4380" cy="978"/>
          </a:xfrm>
        </p:grpSpPr>
        <p:sp>
          <p:nvSpPr>
            <p:cNvPr id="2" name="矩形 1"/>
            <p:cNvSpPr/>
            <p:nvPr/>
          </p:nvSpPr>
          <p:spPr>
            <a:xfrm>
              <a:off x="1080" y="2640"/>
              <a:ext cx="3912" cy="97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r>
                <a:rPr lang="en-US" altLang="zh-CN"/>
                <a:t>.</a:t>
              </a:r>
              <a:endParaRPr lang="en-US" altLang="zh-CN"/>
            </a:p>
          </p:txBody>
        </p:sp>
        <p:sp>
          <p:nvSpPr>
            <p:cNvPr id="5" name="文本框 4"/>
            <p:cNvSpPr txBox="1"/>
            <p:nvPr/>
          </p:nvSpPr>
          <p:spPr>
            <a:xfrm>
              <a:off x="1080" y="2767"/>
              <a:ext cx="4381" cy="725"/>
            </a:xfrm>
            <a:prstGeom prst="rect">
              <a:avLst/>
            </a:prstGeom>
            <a:noFill/>
          </p:spPr>
          <p:txBody>
            <a:bodyPr wrap="square" rtlCol="0">
              <a:spAutoFit/>
            </a:bodyPr>
            <a:p>
              <a:r>
                <a:rPr lang="zh-CN" altLang="en-US" sz="2400" b="1">
                  <a:solidFill>
                    <a:srgbClr val="FF0000"/>
                  </a:solidFill>
                  <a:sym typeface="+mn-ea"/>
                </a:rPr>
                <a:t> </a:t>
              </a:r>
              <a:r>
                <a:rPr lang="zh-CN" altLang="en-US" sz="2400" b="1">
                  <a:solidFill>
                    <a:srgbClr val="FF0000"/>
                  </a:solidFill>
                  <a:sym typeface="+mn-ea"/>
                </a:rPr>
                <a:t>检测病毒的表达</a:t>
              </a:r>
              <a:endParaRPr lang="zh-CN" altLang="en-US" sz="2400" b="1">
                <a:solidFill>
                  <a:srgbClr val="FF0000"/>
                </a:solidFill>
                <a:sym typeface="+mn-ea"/>
              </a:endParaRPr>
            </a:p>
          </p:txBody>
        </p:sp>
      </p:grpSp>
      <p:grpSp>
        <p:nvGrpSpPr>
          <p:cNvPr id="8" name="组合 7"/>
          <p:cNvGrpSpPr/>
          <p:nvPr/>
        </p:nvGrpSpPr>
        <p:grpSpPr>
          <a:xfrm>
            <a:off x="304800" y="228600"/>
            <a:ext cx="2927483" cy="609600"/>
            <a:chOff x="480" y="771"/>
            <a:chExt cx="615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761" y="852"/>
              <a:ext cx="4872" cy="798"/>
            </a:xfrm>
            <a:prstGeom prst="rect">
              <a:avLst/>
            </a:prstGeom>
            <a:noFill/>
          </p:spPr>
          <p:txBody>
            <a:bodyPr wrap="square" rtlCol="0">
              <a:spAutoFit/>
            </a:bodyPr>
            <a:p>
              <a:r>
                <a:rPr lang="zh-CN" altLang="en-US" sz="2700" b="1">
                  <a:solidFill>
                    <a:schemeClr val="tx1"/>
                  </a:solidFill>
                  <a:sym typeface="+mn-ea"/>
                </a:rPr>
                <a:t>手术后</a:t>
              </a:r>
              <a:endParaRPr lang="en-US" altLang="zh-CN" sz="2700" b="1">
                <a:solidFill>
                  <a:schemeClr val="tx1"/>
                </a:solidFill>
                <a:sym typeface="+mn-ea"/>
              </a:endParaRPr>
            </a:p>
          </p:txBody>
        </p:sp>
      </p:grpSp>
      <p:grpSp>
        <p:nvGrpSpPr>
          <p:cNvPr id="14" name="组合 13"/>
          <p:cNvGrpSpPr/>
          <p:nvPr/>
        </p:nvGrpSpPr>
        <p:grpSpPr>
          <a:xfrm>
            <a:off x="3124200" y="1550035"/>
            <a:ext cx="5730240" cy="1473835"/>
            <a:chOff x="4920" y="3480"/>
            <a:chExt cx="8894" cy="2761"/>
          </a:xfrm>
        </p:grpSpPr>
        <p:sp>
          <p:nvSpPr>
            <p:cNvPr id="7" name="文本框 6"/>
            <p:cNvSpPr txBox="1"/>
            <p:nvPr/>
          </p:nvSpPr>
          <p:spPr>
            <a:xfrm>
              <a:off x="5160" y="3480"/>
              <a:ext cx="8349" cy="2506"/>
            </a:xfrm>
            <a:prstGeom prst="rect">
              <a:avLst/>
            </a:prstGeom>
            <a:noFill/>
          </p:spPr>
          <p:txBody>
            <a:bodyPr wrap="square" rtlCol="0">
              <a:spAutoFit/>
            </a:bodyPr>
            <a:p>
              <a:pPr algn="just">
                <a:lnSpc>
                  <a:spcPct val="150000"/>
                </a:lnSpc>
              </a:pPr>
              <a:r>
                <a:rPr lang="zh-CN" altLang="en-US"/>
                <a:t>病毒在注射几天后，即可用免疫组织化学实验检测表达情况，然后可以进行行为学分析。神经系统一般是病毒注射后4-5周取材、切片、观察病毒的表达。</a:t>
              </a:r>
              <a:endParaRPr lang="zh-CN" altLang="en-US"/>
            </a:p>
          </p:txBody>
        </p:sp>
        <p:sp>
          <p:nvSpPr>
            <p:cNvPr id="13" name="圆角矩形 12"/>
            <p:cNvSpPr/>
            <p:nvPr/>
          </p:nvSpPr>
          <p:spPr>
            <a:xfrm>
              <a:off x="4920" y="3480"/>
              <a:ext cx="8894" cy="27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5" name="图片 14"/>
          <p:cNvPicPr>
            <a:picLocks noChangeAspect="1"/>
          </p:cNvPicPr>
          <p:nvPr/>
        </p:nvPicPr>
        <p:blipFill>
          <a:blip r:embed="rId2"/>
          <a:stretch>
            <a:fillRect/>
          </a:stretch>
        </p:blipFill>
        <p:spPr>
          <a:xfrm>
            <a:off x="1295400" y="3429000"/>
            <a:ext cx="5659755" cy="2712720"/>
          </a:xfrm>
          <a:prstGeom prst="rect">
            <a:avLst/>
          </a:prstGeom>
        </p:spPr>
      </p:pic>
      <p:sp>
        <p:nvSpPr>
          <p:cNvPr id="18" name="文本框 17"/>
          <p:cNvSpPr txBox="1"/>
          <p:nvPr/>
        </p:nvSpPr>
        <p:spPr>
          <a:xfrm>
            <a:off x="1066800" y="6172200"/>
            <a:ext cx="7212330" cy="368300"/>
          </a:xfrm>
          <a:prstGeom prst="rect">
            <a:avLst/>
          </a:prstGeom>
          <a:noFill/>
        </p:spPr>
        <p:txBody>
          <a:bodyPr wrap="square" rtlCol="0">
            <a:spAutoFit/>
          </a:bodyPr>
          <a:p>
            <a:r>
              <a:rPr lang="zh-CN" altLang="en-US"/>
              <a:t>AAV-DIO-ChR2-mCherry病毒在小鼠内侧前额叶皮层的表达</a:t>
            </a:r>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3" descr="图片1.jpg"/>
          <p:cNvPicPr>
            <a:picLocks noChangeAspect="1"/>
          </p:cNvPicPr>
          <p:nvPr/>
        </p:nvPicPr>
        <p:blipFill>
          <a:blip r:embed="rId1" cstate="print"/>
          <a:stretch>
            <a:fillRect/>
          </a:stretch>
        </p:blipFill>
        <p:spPr>
          <a:xfrm>
            <a:off x="0" y="0"/>
            <a:ext cx="9144000" cy="6858000"/>
          </a:xfrm>
          <a:prstGeom prst="rect">
            <a:avLst/>
          </a:prstGeom>
          <a:noFill/>
          <a:ln w="9525">
            <a:noFill/>
          </a:ln>
        </p:spPr>
      </p:pic>
      <p:sp>
        <p:nvSpPr>
          <p:cNvPr id="3076" name="矩形 4"/>
          <p:cNvSpPr/>
          <p:nvPr/>
        </p:nvSpPr>
        <p:spPr>
          <a:xfrm>
            <a:off x="0" y="1493838"/>
            <a:ext cx="9144000" cy="2168525"/>
          </a:xfrm>
          <a:prstGeom prst="rect">
            <a:avLst/>
          </a:prstGeom>
          <a:noFill/>
          <a:ln w="9525">
            <a:noFill/>
          </a:ln>
        </p:spPr>
        <p:txBody>
          <a:bodyPr>
            <a:spAutoFit/>
          </a:bodyPr>
          <a:lstStyle/>
          <a:p>
            <a:pPr eaLnBrk="0" hangingPunct="0">
              <a:lnSpc>
                <a:spcPct val="150000"/>
              </a:lnSpc>
            </a:pPr>
            <a:r>
              <a:rPr lang="zh-CN" altLang="en-US" dirty="0">
                <a:latin typeface="Arial" panose="020B0604020202020204" pitchFamily="34" charset="0"/>
              </a:rPr>
              <a:t>      </a:t>
            </a:r>
            <a:r>
              <a:rPr lang="zh-CN" altLang="en-US" b="1" dirty="0">
                <a:latin typeface="Arial" panose="020B0604020202020204" pitchFamily="34" charset="0"/>
              </a:rPr>
              <a:t>  脑是支配人的一切生命活动的最高中枢，也是一切思维活动的物质基础，是人体内外环境信息获得、存储、处理、加工和整合的中枢。通过对大脑结构和功能的深入了解不仅有重大的科学价值，同时对于神经系统疾病的诊断、治疗和治愈手段的发展有着重大临床意义。</a:t>
            </a:r>
            <a:br>
              <a:rPr lang="zh-CN" altLang="en-US" dirty="0">
                <a:latin typeface="Arial" panose="020B0604020202020204" pitchFamily="34" charset="0"/>
              </a:rPr>
            </a:br>
            <a:r>
              <a:rPr lang="zh-CN" altLang="en-US" dirty="0">
                <a:latin typeface="Arial" panose="020B0604020202020204" pitchFamily="34" charset="0"/>
              </a:rPr>
              <a:t>    </a:t>
            </a:r>
            <a:endParaRPr lang="zh-CN" altLang="en-US" dirty="0">
              <a:latin typeface="Arial" panose="020B0604020202020204" pitchFamily="34" charset="0"/>
            </a:endParaRPr>
          </a:p>
        </p:txBody>
      </p:sp>
      <p:sp>
        <p:nvSpPr>
          <p:cNvPr id="3077" name="TextBox 11"/>
          <p:cNvSpPr txBox="1"/>
          <p:nvPr/>
        </p:nvSpPr>
        <p:spPr>
          <a:xfrm>
            <a:off x="38100" y="457200"/>
            <a:ext cx="9144000" cy="1076325"/>
          </a:xfrm>
          <a:prstGeom prst="rect">
            <a:avLst/>
          </a:prstGeom>
          <a:noFill/>
          <a:ln w="9525">
            <a:noFill/>
          </a:ln>
        </p:spPr>
        <p:txBody>
          <a:bodyPr>
            <a:spAutoFit/>
          </a:bodyPr>
          <a:lstStyle/>
          <a:p>
            <a:pPr algn="ctr" eaLnBrk="0" hangingPunct="0"/>
            <a:r>
              <a:rPr lang="zh-CN" altLang="en-US" sz="3200" b="1" dirty="0">
                <a:latin typeface="仿宋" panose="02010609060101010101" pitchFamily="49" charset="-122"/>
                <a:ea typeface="仿宋" panose="02010609060101010101" pitchFamily="49" charset="-122"/>
              </a:rPr>
              <a:t>人类脑计划</a:t>
            </a:r>
            <a:r>
              <a:rPr lang="zh-CN" altLang="en-US" sz="2000" b="1" dirty="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Human Brain Project</a:t>
            </a:r>
            <a:r>
              <a:rPr lang="zh-CN" altLang="en-US" sz="2000" b="1" dirty="0">
                <a:latin typeface="Times New Roman" panose="02020603050405020304" pitchFamily="18" charset="0"/>
                <a:cs typeface="Times New Roman" panose="02020603050405020304" pitchFamily="18" charset="0"/>
              </a:rPr>
              <a:t>，</a:t>
            </a:r>
            <a:r>
              <a:rPr lang="en-US" altLang="zh-CN" sz="2000" b="1" dirty="0">
                <a:latin typeface="Times New Roman" panose="02020603050405020304" pitchFamily="18" charset="0"/>
                <a:cs typeface="Times New Roman" panose="02020603050405020304" pitchFamily="18" charset="0"/>
              </a:rPr>
              <a:t>HBP</a:t>
            </a:r>
            <a:r>
              <a:rPr lang="zh-CN" altLang="en-US" sz="2000" b="1" dirty="0">
                <a:latin typeface="Times New Roman" panose="02020603050405020304" pitchFamily="18" charset="0"/>
                <a:cs typeface="Times New Roman" panose="02020603050405020304" pitchFamily="18" charset="0"/>
              </a:rPr>
              <a:t>）</a:t>
            </a:r>
            <a:br>
              <a:rPr lang="zh-CN" altLang="en-US" sz="3200" b="1" dirty="0">
                <a:latin typeface="Times New Roman" panose="02020603050405020304" pitchFamily="18" charset="0"/>
                <a:cs typeface="Times New Roman" panose="02020603050405020304" pitchFamily="18" charset="0"/>
              </a:rPr>
            </a:br>
            <a:endParaRPr lang="zh-CN" alt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78" name="矩形 7"/>
          <p:cNvSpPr/>
          <p:nvPr/>
        </p:nvSpPr>
        <p:spPr>
          <a:xfrm>
            <a:off x="38100" y="3276600"/>
            <a:ext cx="9144000" cy="922020"/>
          </a:xfrm>
          <a:prstGeom prst="rect">
            <a:avLst/>
          </a:prstGeom>
          <a:noFill/>
          <a:ln w="9525">
            <a:noFill/>
          </a:ln>
        </p:spPr>
        <p:txBody>
          <a:bodyPr>
            <a:spAutoFit/>
          </a:bodyPr>
          <a:lstStyle/>
          <a:p>
            <a:pPr eaLnBrk="0" hangingPunct="0">
              <a:lnSpc>
                <a:spcPct val="150000"/>
              </a:lnSpc>
            </a:pPr>
            <a:r>
              <a:rPr lang="zh-CN" altLang="en-US" dirty="0">
                <a:latin typeface="Arial" panose="020B0604020202020204" pitchFamily="34" charset="0"/>
              </a:rPr>
              <a:t>    </a:t>
            </a:r>
            <a:r>
              <a:rPr lang="zh-CN" altLang="en-US" b="1" dirty="0">
                <a:latin typeface="Arial" panose="020B0604020202020204" pitchFamily="34" charset="0"/>
              </a:rPr>
              <a:t>   近二十年来，脑科学已成为全世界科学研究的热点，世界各国已将脑方面的研究上升至国家战略。</a:t>
            </a:r>
            <a:endParaRPr lang="zh-CN" altLang="en-US" b="1" dirty="0">
              <a:latin typeface="Arial" panose="020B0604020202020204" pitchFamily="34" charset="0"/>
            </a:endParaRPr>
          </a:p>
        </p:txBody>
      </p:sp>
      <p:sp>
        <p:nvSpPr>
          <p:cNvPr id="13" name="圆角矩形 12"/>
          <p:cNvSpPr/>
          <p:nvPr/>
        </p:nvSpPr>
        <p:spPr>
          <a:xfrm>
            <a:off x="76200" y="4419600"/>
            <a:ext cx="2667000" cy="1905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lt1"/>
              </a:solidFill>
              <a:effectLst/>
              <a:uLnTx/>
              <a:uFillTx/>
              <a:latin typeface="+mn-lt"/>
              <a:ea typeface="+mn-ea"/>
              <a:cs typeface="+mn-cs"/>
            </a:endParaRPr>
          </a:p>
        </p:txBody>
      </p:sp>
      <p:sp>
        <p:nvSpPr>
          <p:cNvPr id="3080" name="矩形 15"/>
          <p:cNvSpPr/>
          <p:nvPr/>
        </p:nvSpPr>
        <p:spPr>
          <a:xfrm>
            <a:off x="152400" y="4572000"/>
            <a:ext cx="2590800" cy="1600200"/>
          </a:xfrm>
          <a:prstGeom prst="rect">
            <a:avLst/>
          </a:prstGeom>
          <a:noFill/>
          <a:ln w="9525">
            <a:noFill/>
          </a:ln>
        </p:spPr>
        <p:txBody>
          <a:bodyPr>
            <a:spAutoFit/>
          </a:bodyPr>
          <a:lstStyle/>
          <a:p>
            <a:r>
              <a:rPr lang="en-US" altLang="zh-CN" sz="1400" dirty="0" smtClean="0">
                <a:latin typeface="Arial" panose="020B0604020202020204" pitchFamily="34" charset="0"/>
              </a:rPr>
              <a:t>2013</a:t>
            </a:r>
            <a:r>
              <a:rPr lang="zh-CN" altLang="en-US" sz="1400" dirty="0" smtClean="0">
                <a:latin typeface="Arial" panose="020B0604020202020204" pitchFamily="34" charset="0"/>
              </a:rPr>
              <a:t>年</a:t>
            </a:r>
            <a:r>
              <a:rPr lang="en-US" altLang="zh-CN" sz="1400" dirty="0" smtClean="0">
                <a:latin typeface="Arial" panose="020B0604020202020204" pitchFamily="34" charset="0"/>
              </a:rPr>
              <a:t>1</a:t>
            </a:r>
            <a:r>
              <a:rPr lang="zh-CN" altLang="en-US" sz="1400" dirty="0" smtClean="0">
                <a:latin typeface="Arial" panose="020B0604020202020204" pitchFamily="34" charset="0"/>
              </a:rPr>
              <a:t>月，</a:t>
            </a:r>
            <a:r>
              <a:rPr lang="zh-CN" altLang="en-US" sz="1400" b="1" dirty="0" smtClean="0">
                <a:solidFill>
                  <a:srgbClr val="FF0000"/>
                </a:solidFill>
                <a:latin typeface="Arial" panose="020B0604020202020204" pitchFamily="34" charset="0"/>
              </a:rPr>
              <a:t>欧盟</a:t>
            </a:r>
            <a:r>
              <a:rPr lang="zh-CN" altLang="en-US" sz="1400" dirty="0" smtClean="0">
                <a:latin typeface="Arial" panose="020B0604020202020204" pitchFamily="34" charset="0"/>
              </a:rPr>
              <a:t>宣布开展为期十年的“人类脑计划”，</a:t>
            </a:r>
            <a:r>
              <a:rPr lang="zh-CN" altLang="en-US" sz="1400" dirty="0">
                <a:latin typeface="Arial" panose="020B0604020202020204" pitchFamily="34" charset="0"/>
              </a:rPr>
              <a:t>提出从大脑仿真出发，将信息技术和生命科学结合，整合海量生物医学数据进行仿真模拟，力图在认识脑、治疗脑疾病和类脑计算三个方面取得突破。</a:t>
            </a:r>
            <a:endParaRPr lang="zh-CN" altLang="en-US" sz="1400" dirty="0">
              <a:latin typeface="Arial" panose="020B0604020202020204" pitchFamily="34" charset="0"/>
            </a:endParaRPr>
          </a:p>
        </p:txBody>
      </p:sp>
      <p:cxnSp>
        <p:nvCxnSpPr>
          <p:cNvPr id="18" name="直接箭头连接符 17"/>
          <p:cNvCxnSpPr/>
          <p:nvPr/>
        </p:nvCxnSpPr>
        <p:spPr>
          <a:xfrm>
            <a:off x="2819400" y="53340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3276600" y="4419600"/>
            <a:ext cx="2667000" cy="1905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lt1"/>
              </a:solidFill>
              <a:effectLst/>
              <a:uLnTx/>
              <a:uFillTx/>
              <a:latin typeface="+mn-lt"/>
              <a:ea typeface="+mn-ea"/>
              <a:cs typeface="+mn-cs"/>
            </a:endParaRPr>
          </a:p>
        </p:txBody>
      </p:sp>
      <p:sp>
        <p:nvSpPr>
          <p:cNvPr id="3083" name="矩形 20"/>
          <p:cNvSpPr/>
          <p:nvPr/>
        </p:nvSpPr>
        <p:spPr>
          <a:xfrm>
            <a:off x="3505200" y="4459605"/>
            <a:ext cx="2318385" cy="1706880"/>
          </a:xfrm>
          <a:prstGeom prst="rect">
            <a:avLst/>
          </a:prstGeom>
          <a:noFill/>
          <a:ln w="9525">
            <a:noFill/>
          </a:ln>
        </p:spPr>
        <p:txBody>
          <a:bodyPr wrap="square">
            <a:spAutoFit/>
          </a:bodyPr>
          <a:lstStyle/>
          <a:p>
            <a:pPr>
              <a:lnSpc>
                <a:spcPct val="150000"/>
              </a:lnSpc>
            </a:pPr>
            <a:r>
              <a:rPr lang="en-US" altLang="zh-CN" sz="1400" dirty="0">
                <a:latin typeface="Arial" panose="020B0604020202020204" pitchFamily="34" charset="0"/>
              </a:rPr>
              <a:t>2013</a:t>
            </a:r>
            <a:r>
              <a:rPr lang="zh-CN" altLang="en-US" sz="1400" dirty="0">
                <a:latin typeface="Arial" panose="020B0604020202020204" pitchFamily="34" charset="0"/>
              </a:rPr>
              <a:t>年</a:t>
            </a:r>
            <a:r>
              <a:rPr lang="en-US" altLang="zh-CN" sz="1400" dirty="0">
                <a:latin typeface="Arial" panose="020B0604020202020204" pitchFamily="34" charset="0"/>
              </a:rPr>
              <a:t>4</a:t>
            </a:r>
            <a:r>
              <a:rPr lang="zh-CN" altLang="en-US" sz="1400" dirty="0">
                <a:latin typeface="Arial" panose="020B0604020202020204" pitchFamily="34" charset="0"/>
              </a:rPr>
              <a:t>月，</a:t>
            </a:r>
            <a:r>
              <a:rPr lang="zh-CN" altLang="en-US" sz="1400" b="1" dirty="0">
                <a:solidFill>
                  <a:srgbClr val="FF0000"/>
                </a:solidFill>
                <a:latin typeface="Arial" panose="020B0604020202020204" pitchFamily="34" charset="0"/>
              </a:rPr>
              <a:t>美国</a:t>
            </a:r>
            <a:r>
              <a:rPr lang="zh-CN" altLang="en-US" sz="1400" dirty="0">
                <a:latin typeface="Arial" panose="020B0604020202020204" pitchFamily="34" charset="0"/>
              </a:rPr>
              <a:t>启动脑科学研究计划，旨在探索人类大脑工作机制、绘制脑活动全图、开发针对目前无法治愈的大脑疾病的新疗法。</a:t>
            </a:r>
            <a:endParaRPr lang="zh-CN" altLang="en-US" sz="1400" dirty="0">
              <a:latin typeface="Arial" panose="020B0604020202020204" pitchFamily="34" charset="0"/>
            </a:endParaRPr>
          </a:p>
        </p:txBody>
      </p:sp>
      <p:cxnSp>
        <p:nvCxnSpPr>
          <p:cNvPr id="22" name="直接箭头连接符 21"/>
          <p:cNvCxnSpPr/>
          <p:nvPr/>
        </p:nvCxnSpPr>
        <p:spPr>
          <a:xfrm>
            <a:off x="5943600" y="5334000"/>
            <a:ext cx="457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6400800" y="4419600"/>
            <a:ext cx="2667000" cy="1905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chemeClr val="lt1"/>
              </a:solidFill>
              <a:effectLst/>
              <a:uLnTx/>
              <a:uFillTx/>
              <a:latin typeface="+mn-lt"/>
              <a:ea typeface="+mn-ea"/>
              <a:cs typeface="+mn-cs"/>
            </a:endParaRPr>
          </a:p>
        </p:txBody>
      </p:sp>
      <p:sp>
        <p:nvSpPr>
          <p:cNvPr id="3086" name="矩形 24"/>
          <p:cNvSpPr/>
          <p:nvPr/>
        </p:nvSpPr>
        <p:spPr>
          <a:xfrm>
            <a:off x="6617970" y="4581525"/>
            <a:ext cx="2209800" cy="1383665"/>
          </a:xfrm>
          <a:prstGeom prst="rect">
            <a:avLst/>
          </a:prstGeom>
          <a:noFill/>
          <a:ln w="9525">
            <a:noFill/>
          </a:ln>
        </p:spPr>
        <p:txBody>
          <a:bodyPr>
            <a:spAutoFit/>
          </a:bodyPr>
          <a:lstStyle/>
          <a:p>
            <a:pPr>
              <a:lnSpc>
                <a:spcPct val="150000"/>
              </a:lnSpc>
            </a:pPr>
            <a:r>
              <a:rPr lang="en-US" altLang="zh-CN" sz="1400" dirty="0">
                <a:latin typeface="Arial" panose="020B0604020202020204" pitchFamily="34" charset="0"/>
              </a:rPr>
              <a:t>2014</a:t>
            </a:r>
            <a:r>
              <a:rPr lang="zh-CN" altLang="en-US" sz="1400" dirty="0">
                <a:latin typeface="Arial" panose="020B0604020202020204" pitchFamily="34" charset="0"/>
              </a:rPr>
              <a:t>年</a:t>
            </a:r>
            <a:r>
              <a:rPr lang="en-US" altLang="zh-CN" sz="1400" dirty="0">
                <a:latin typeface="Arial" panose="020B0604020202020204" pitchFamily="34" charset="0"/>
              </a:rPr>
              <a:t>10</a:t>
            </a:r>
            <a:r>
              <a:rPr lang="zh-CN" altLang="en-US" sz="1400" dirty="0" smtClean="0">
                <a:latin typeface="Arial" panose="020B0604020202020204" pitchFamily="34" charset="0"/>
              </a:rPr>
              <a:t>月，</a:t>
            </a:r>
            <a:r>
              <a:rPr lang="zh-CN" altLang="en-US" sz="1400" b="1" dirty="0" smtClean="0">
                <a:solidFill>
                  <a:srgbClr val="FF0000"/>
                </a:solidFill>
                <a:latin typeface="Arial" panose="020B0604020202020204" pitchFamily="34" charset="0"/>
              </a:rPr>
              <a:t>日</a:t>
            </a:r>
            <a:r>
              <a:rPr lang="zh-CN" altLang="en-US" sz="1400" b="1" dirty="0">
                <a:solidFill>
                  <a:srgbClr val="FF0000"/>
                </a:solidFill>
                <a:latin typeface="Arial" panose="020B0604020202020204" pitchFamily="34" charset="0"/>
              </a:rPr>
              <a:t>本</a:t>
            </a:r>
            <a:r>
              <a:rPr lang="zh-CN" altLang="en-US" sz="1400" dirty="0">
                <a:latin typeface="Arial" panose="020B0604020202020204" pitchFamily="34" charset="0"/>
              </a:rPr>
              <a:t>也宣布脑科学研究计划，主要研究精神病和神经性疾病的诊断治疗方法。</a:t>
            </a:r>
            <a:endParaRPr lang="zh-CN" altLang="en-US" sz="1400" dirty="0">
              <a:latin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8" name="组合 7"/>
          <p:cNvGrpSpPr/>
          <p:nvPr/>
        </p:nvGrpSpPr>
        <p:grpSpPr>
          <a:xfrm>
            <a:off x="304800" y="381000"/>
            <a:ext cx="2614295" cy="609600"/>
            <a:chOff x="480" y="771"/>
            <a:chExt cx="567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281" y="852"/>
              <a:ext cx="4872" cy="798"/>
            </a:xfrm>
            <a:prstGeom prst="rect">
              <a:avLst/>
            </a:prstGeom>
            <a:noFill/>
          </p:spPr>
          <p:txBody>
            <a:bodyPr wrap="square" rtlCol="0">
              <a:spAutoFit/>
            </a:bodyPr>
            <a:p>
              <a:r>
                <a:rPr lang="zh-CN" altLang="en-US" sz="2700" b="1">
                  <a:solidFill>
                    <a:schemeClr val="tx1"/>
                  </a:solidFill>
                  <a:sym typeface="+mn-ea"/>
                </a:rPr>
                <a:t>注意事项</a:t>
              </a:r>
              <a:endParaRPr lang="zh-CN" altLang="en-US" sz="2700" b="1">
                <a:solidFill>
                  <a:schemeClr val="tx1"/>
                </a:solidFill>
                <a:sym typeface="+mn-ea"/>
              </a:endParaRPr>
            </a:p>
          </p:txBody>
        </p:sp>
      </p:grpSp>
      <p:sp>
        <p:nvSpPr>
          <p:cNvPr id="7" name="圆角矩形 6"/>
          <p:cNvSpPr/>
          <p:nvPr/>
        </p:nvSpPr>
        <p:spPr>
          <a:xfrm>
            <a:off x="559435" y="1371600"/>
            <a:ext cx="7856855" cy="47078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705485" y="1447800"/>
            <a:ext cx="7515225" cy="3629660"/>
          </a:xfrm>
          <a:prstGeom prst="rect">
            <a:avLst/>
          </a:prstGeom>
          <a:noFill/>
        </p:spPr>
        <p:txBody>
          <a:bodyPr wrap="square" rtlCol="0">
            <a:noAutofit/>
          </a:bodyPr>
          <a:p>
            <a:pPr marL="285750" indent="-285750">
              <a:lnSpc>
                <a:spcPct val="200000"/>
              </a:lnSpc>
              <a:buFont typeface="Wingdings" panose="05000000000000000000" charset="0"/>
              <a:buChar char="Ø"/>
            </a:pPr>
            <a:r>
              <a:rPr lang="zh-CN" altLang="en-US" sz="2000"/>
              <a:t>脑立体定位注射位点精确性要求高，坐标需精确，在正式病毒注射实验前可注射蓝墨水等染料确认注射坐标是否正确；</a:t>
            </a:r>
            <a:endParaRPr lang="zh-CN" altLang="en-US" sz="2000"/>
          </a:p>
          <a:p>
            <a:pPr marL="285750" indent="-285750">
              <a:lnSpc>
                <a:spcPct val="200000"/>
              </a:lnSpc>
              <a:buFont typeface="Wingdings" panose="05000000000000000000" charset="0"/>
              <a:buChar char="Ø"/>
            </a:pPr>
            <a:r>
              <a:rPr lang="zh-CN" altLang="en-US" sz="2000"/>
              <a:t>调平的质量保证了脑区注射点的准确性，确保在开始注射前调整前囟和后囟点位于同一水平面，两点连线左右相同距离的点也处在同一水平面；</a:t>
            </a:r>
            <a:endParaRPr lang="zh-CN" altLang="en-US" sz="2000"/>
          </a:p>
          <a:p>
            <a:pPr marL="285750" indent="-285750">
              <a:lnSpc>
                <a:spcPct val="200000"/>
              </a:lnSpc>
              <a:buFont typeface="Wingdings" panose="05000000000000000000" charset="0"/>
              <a:buChar char="Ø"/>
            </a:pPr>
            <a:r>
              <a:rPr lang="zh-CN" altLang="en-US" sz="2000"/>
              <a:t>操作过程中动作要轻柔，不要盲目用力或暴力操作，避免造成脑损伤、注射器针头折弯等影响实验。</a:t>
            </a:r>
            <a:endParaRPr lang="zh-CN" altLang="en-US" sz="20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5"/>
            <a:ext cx="9144000" cy="6911975"/>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sz="1800" b="1" dirty="0">
                <a:latin typeface="Arial" panose="020B0604020202020204" pitchFamily="34" charset="0"/>
              </a:rPr>
              <a:t>     </a:t>
            </a:r>
            <a:endParaRPr lang="en-US" altLang="zh-CN" sz="1800" b="1" dirty="0">
              <a:latin typeface="Arial" panose="020B0604020202020204" pitchFamily="34" charset="0"/>
            </a:endParaRPr>
          </a:p>
        </p:txBody>
      </p:sp>
      <p:grpSp>
        <p:nvGrpSpPr>
          <p:cNvPr id="8" name="组合 7"/>
          <p:cNvGrpSpPr/>
          <p:nvPr/>
        </p:nvGrpSpPr>
        <p:grpSpPr>
          <a:xfrm>
            <a:off x="304800" y="381000"/>
            <a:ext cx="2918444" cy="609600"/>
            <a:chOff x="480" y="771"/>
            <a:chExt cx="633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10" name="文本框 9"/>
            <p:cNvSpPr txBox="1"/>
            <p:nvPr/>
          </p:nvSpPr>
          <p:spPr>
            <a:xfrm>
              <a:off x="1941" y="852"/>
              <a:ext cx="4872" cy="798"/>
            </a:xfrm>
            <a:prstGeom prst="rect">
              <a:avLst/>
            </a:prstGeom>
            <a:noFill/>
          </p:spPr>
          <p:txBody>
            <a:bodyPr wrap="square" rtlCol="0">
              <a:spAutoFit/>
            </a:bodyPr>
            <a:p>
              <a:r>
                <a:rPr lang="zh-CN" altLang="en-US" sz="2700" b="1">
                  <a:solidFill>
                    <a:schemeClr val="tx1"/>
                  </a:solidFill>
                  <a:sym typeface="+mn-ea"/>
                </a:rPr>
                <a:t>应用</a:t>
              </a:r>
              <a:endParaRPr lang="zh-CN" altLang="en-US" sz="2700" b="1">
                <a:solidFill>
                  <a:schemeClr val="tx1"/>
                </a:solidFill>
                <a:sym typeface="+mn-ea"/>
              </a:endParaRPr>
            </a:p>
          </p:txBody>
        </p:sp>
      </p:grpSp>
      <p:pic>
        <p:nvPicPr>
          <p:cNvPr id="4" name="图片 3"/>
          <p:cNvPicPr/>
          <p:nvPr/>
        </p:nvPicPr>
        <p:blipFill>
          <a:blip r:embed="rId2"/>
          <a:stretch>
            <a:fillRect/>
          </a:stretch>
        </p:blipFill>
        <p:spPr>
          <a:xfrm>
            <a:off x="228441" y="1676241"/>
            <a:ext cx="2743517" cy="1829117"/>
          </a:xfrm>
          <a:prstGeom prst="rect">
            <a:avLst/>
          </a:prstGeom>
        </p:spPr>
      </p:pic>
      <p:pic>
        <p:nvPicPr>
          <p:cNvPr id="5" name="图片 4"/>
          <p:cNvPicPr/>
          <p:nvPr/>
        </p:nvPicPr>
        <p:blipFill>
          <a:blip r:embed="rId3"/>
          <a:stretch>
            <a:fillRect/>
          </a:stretch>
        </p:blipFill>
        <p:spPr>
          <a:xfrm>
            <a:off x="3245327" y="1676241"/>
            <a:ext cx="2735897" cy="1829117"/>
          </a:xfrm>
          <a:prstGeom prst="rect">
            <a:avLst/>
          </a:prstGeom>
        </p:spPr>
      </p:pic>
      <p:pic>
        <p:nvPicPr>
          <p:cNvPr id="6" name="图片 5"/>
          <p:cNvPicPr/>
          <p:nvPr/>
        </p:nvPicPr>
        <p:blipFill>
          <a:blip r:embed="rId4"/>
          <a:srcRect t="5966" b="4549"/>
          <a:stretch>
            <a:fillRect/>
          </a:stretch>
        </p:blipFill>
        <p:spPr>
          <a:xfrm>
            <a:off x="6254750" y="1676400"/>
            <a:ext cx="2580640" cy="1828165"/>
          </a:xfrm>
          <a:prstGeom prst="rect">
            <a:avLst/>
          </a:prstGeom>
        </p:spPr>
      </p:pic>
      <p:sp>
        <p:nvSpPr>
          <p:cNvPr id="12" name="文本框 11"/>
          <p:cNvSpPr txBox="1"/>
          <p:nvPr/>
        </p:nvSpPr>
        <p:spPr>
          <a:xfrm>
            <a:off x="212725" y="4114800"/>
            <a:ext cx="2791460" cy="1322070"/>
          </a:xfrm>
          <a:prstGeom prst="rect">
            <a:avLst/>
          </a:prstGeom>
          <a:noFill/>
        </p:spPr>
        <p:txBody>
          <a:bodyPr wrap="square" rtlCol="0">
            <a:spAutoFit/>
          </a:bodyPr>
          <a:p>
            <a:r>
              <a:rPr lang="en-US" altLang="zh-CN" sz="1600"/>
              <a:t>       </a:t>
            </a:r>
            <a:r>
              <a:rPr lang="zh-CN" altLang="en-US" sz="1600"/>
              <a:t>通过脑立体定位技术向大鼠特定脑区注射神经示踪剂，如在海马体植入微电极，可精准记录神经元放电模式，助力记忆机制研究。</a:t>
            </a:r>
            <a:endParaRPr lang="zh-CN" altLang="en-US" sz="1600"/>
          </a:p>
        </p:txBody>
      </p:sp>
      <p:sp>
        <p:nvSpPr>
          <p:cNvPr id="13" name="文本框 12"/>
          <p:cNvSpPr txBox="1"/>
          <p:nvPr/>
        </p:nvSpPr>
        <p:spPr>
          <a:xfrm>
            <a:off x="160020" y="3657600"/>
            <a:ext cx="2759075" cy="368300"/>
          </a:xfrm>
          <a:prstGeom prst="rect">
            <a:avLst/>
          </a:prstGeom>
          <a:noFill/>
        </p:spPr>
        <p:txBody>
          <a:bodyPr wrap="square" rtlCol="0">
            <a:spAutoFit/>
          </a:bodyPr>
          <a:p>
            <a:r>
              <a:rPr lang="zh-CN" altLang="en-US" b="1">
                <a:solidFill>
                  <a:srgbClr val="FF0000"/>
                </a:solidFill>
              </a:rPr>
              <a:t>脑区功能定位研究</a:t>
            </a:r>
            <a:endParaRPr lang="zh-CN" altLang="en-US" b="1">
              <a:solidFill>
                <a:srgbClr val="FF0000"/>
              </a:solidFill>
            </a:endParaRPr>
          </a:p>
        </p:txBody>
      </p:sp>
      <p:sp>
        <p:nvSpPr>
          <p:cNvPr id="14" name="文本框 13"/>
          <p:cNvSpPr txBox="1"/>
          <p:nvPr/>
        </p:nvSpPr>
        <p:spPr>
          <a:xfrm>
            <a:off x="3274695" y="4114800"/>
            <a:ext cx="2791460" cy="1322070"/>
          </a:xfrm>
          <a:prstGeom prst="rect">
            <a:avLst/>
          </a:prstGeom>
          <a:noFill/>
        </p:spPr>
        <p:txBody>
          <a:bodyPr wrap="square" rtlCol="0">
            <a:spAutoFit/>
          </a:bodyPr>
          <a:p>
            <a:r>
              <a:rPr lang="en-US" altLang="zh-CN" sz="1600"/>
              <a:t>       </a:t>
            </a:r>
            <a:r>
              <a:rPr lang="zh-CN" altLang="en-US" sz="1600"/>
              <a:t>利用该技术向小鼠纹状体注射</a:t>
            </a:r>
            <a:r>
              <a:rPr lang="en-US" altLang="zh-CN" sz="1600"/>
              <a:t>6-</a:t>
            </a:r>
            <a:r>
              <a:rPr lang="zh-CN" altLang="en-US" sz="1600"/>
              <a:t>羟基多巴胺</a:t>
            </a:r>
            <a:r>
              <a:rPr lang="zh-CN" altLang="en-US" sz="1600"/>
              <a:t>建立帕金森病模型，通过靶向损毁多巴胺能神经元，模拟疾病病理特征用于药物测试。</a:t>
            </a:r>
            <a:endParaRPr lang="zh-CN" altLang="en-US" sz="1600"/>
          </a:p>
        </p:txBody>
      </p:sp>
      <p:sp>
        <p:nvSpPr>
          <p:cNvPr id="15" name="文本框 14"/>
          <p:cNvSpPr txBox="1"/>
          <p:nvPr/>
        </p:nvSpPr>
        <p:spPr>
          <a:xfrm>
            <a:off x="3245485" y="3689350"/>
            <a:ext cx="2759075" cy="368300"/>
          </a:xfrm>
          <a:prstGeom prst="rect">
            <a:avLst/>
          </a:prstGeom>
          <a:noFill/>
        </p:spPr>
        <p:txBody>
          <a:bodyPr wrap="square" rtlCol="0">
            <a:spAutoFit/>
          </a:bodyPr>
          <a:p>
            <a:r>
              <a:rPr lang="zh-CN" altLang="en-US" b="1">
                <a:solidFill>
                  <a:srgbClr val="FF0000"/>
                </a:solidFill>
              </a:rPr>
              <a:t>神经疾病模型构建</a:t>
            </a:r>
            <a:endParaRPr lang="zh-CN" altLang="en-US" b="1">
              <a:solidFill>
                <a:srgbClr val="FF0000"/>
              </a:solidFill>
            </a:endParaRPr>
          </a:p>
        </p:txBody>
      </p:sp>
      <p:sp>
        <p:nvSpPr>
          <p:cNvPr id="16" name="文本框 15"/>
          <p:cNvSpPr txBox="1"/>
          <p:nvPr/>
        </p:nvSpPr>
        <p:spPr>
          <a:xfrm>
            <a:off x="6201410" y="4104640"/>
            <a:ext cx="2791460" cy="1322070"/>
          </a:xfrm>
          <a:prstGeom prst="rect">
            <a:avLst/>
          </a:prstGeom>
          <a:noFill/>
        </p:spPr>
        <p:txBody>
          <a:bodyPr wrap="square" rtlCol="0">
            <a:spAutoFit/>
          </a:bodyPr>
          <a:p>
            <a:r>
              <a:rPr lang="en-US" altLang="zh-CN" sz="1600"/>
              <a:t>       </a:t>
            </a:r>
            <a:r>
              <a:rPr lang="zh-CN" altLang="en-US" sz="1600"/>
              <a:t>在猕猴大脑前额叶皮层进行光遗传病毒注射，结合立体定位光刺激，可观察其对决策行为的影响，解析神经环路作用机制。</a:t>
            </a:r>
            <a:endParaRPr lang="zh-CN" altLang="en-US" sz="1600"/>
          </a:p>
        </p:txBody>
      </p:sp>
      <p:sp>
        <p:nvSpPr>
          <p:cNvPr id="17" name="文本框 16"/>
          <p:cNvSpPr txBox="1"/>
          <p:nvPr/>
        </p:nvSpPr>
        <p:spPr>
          <a:xfrm>
            <a:off x="6172200" y="3679190"/>
            <a:ext cx="2759075" cy="368300"/>
          </a:xfrm>
          <a:prstGeom prst="rect">
            <a:avLst/>
          </a:prstGeom>
          <a:noFill/>
        </p:spPr>
        <p:txBody>
          <a:bodyPr wrap="square" rtlCol="0">
            <a:spAutoFit/>
          </a:bodyPr>
          <a:p>
            <a:r>
              <a:rPr lang="zh-CN" altLang="en-US" b="1">
                <a:solidFill>
                  <a:srgbClr val="FF0000"/>
                </a:solidFill>
              </a:rPr>
              <a:t>神经环路调控实验</a:t>
            </a:r>
            <a:endParaRPr lang="zh-CN" altLang="en-US" b="1">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45085"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sp>
        <p:nvSpPr>
          <p:cNvPr id="2" name="文本框 1"/>
          <p:cNvSpPr txBox="1"/>
          <p:nvPr/>
        </p:nvSpPr>
        <p:spPr>
          <a:xfrm>
            <a:off x="1066800" y="685800"/>
            <a:ext cx="3032760" cy="1568450"/>
          </a:xfrm>
          <a:prstGeom prst="rect">
            <a:avLst/>
          </a:prstGeom>
          <a:noFill/>
        </p:spPr>
        <p:txBody>
          <a:bodyPr wrap="square" rtlCol="0">
            <a:spAutoFit/>
          </a:bodyPr>
          <a:p>
            <a:pPr algn="ctr">
              <a:lnSpc>
                <a:spcPct val="200000"/>
              </a:lnSpc>
            </a:pPr>
            <a:r>
              <a:rPr lang="zh-CN" altLang="en-US" sz="2400" b="1"/>
              <a:t>如果脑立体定位注射核团有难度怎么办？</a:t>
            </a:r>
            <a:endParaRPr lang="zh-CN" altLang="en-US" sz="2400" b="1"/>
          </a:p>
        </p:txBody>
      </p:sp>
      <p:sp>
        <p:nvSpPr>
          <p:cNvPr id="4" name="椭圆形标注 3"/>
          <p:cNvSpPr/>
          <p:nvPr/>
        </p:nvSpPr>
        <p:spPr>
          <a:xfrm flipH="1">
            <a:off x="866140" y="457200"/>
            <a:ext cx="3401060" cy="2272030"/>
          </a:xfrm>
          <a:prstGeom prst="wedgeEllipse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559435" y="3494405"/>
            <a:ext cx="7856855" cy="25850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838200" y="3505200"/>
            <a:ext cx="7377430" cy="2861310"/>
          </a:xfrm>
          <a:prstGeom prst="rect">
            <a:avLst/>
          </a:prstGeom>
          <a:noFill/>
        </p:spPr>
        <p:txBody>
          <a:bodyPr wrap="square" rtlCol="0">
            <a:spAutoFit/>
          </a:bodyPr>
          <a:p>
            <a:pPr>
              <a:lnSpc>
                <a:spcPct val="150000"/>
              </a:lnSpc>
            </a:pPr>
            <a:r>
              <a:rPr lang="en-US" altLang="zh-CN" sz="2000"/>
              <a:t>        </a:t>
            </a:r>
            <a:r>
              <a:rPr lang="zh-CN" altLang="en-US" sz="2000"/>
              <a:t>有一些核团很小，或者深度很深，或者想要研究神经发育，往往都是胚胎小鼠，无法进行脑立体定位注射，这样的难注射核团怎么办？</a:t>
            </a:r>
            <a:r>
              <a:rPr lang="zh-CN" altLang="en-US" sz="2000" b="1"/>
              <a:t>我们可以使用跨血脑屏障型AAV病毒，只要一针注射到小鼠的腹腔或者尾静脉，AAV病毒就可以自己跨越血脑屏障，并点亮整个脑区，规避掉脑立体定位注射的难题。</a:t>
            </a:r>
            <a:endParaRPr lang="zh-CN" altLang="en-US" sz="2000" b="1"/>
          </a:p>
          <a:p>
            <a:pPr>
              <a:lnSpc>
                <a:spcPct val="150000"/>
              </a:lnSpc>
            </a:pPr>
            <a:endParaRPr lang="zh-CN" altLang="en-US" sz="2000" b="1"/>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8" name="组合 7"/>
          <p:cNvGrpSpPr/>
          <p:nvPr/>
        </p:nvGrpSpPr>
        <p:grpSpPr>
          <a:xfrm>
            <a:off x="304800" y="228600"/>
            <a:ext cx="2699108" cy="609600"/>
            <a:chOff x="480" y="771"/>
            <a:chExt cx="567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281" y="852"/>
              <a:ext cx="4872" cy="798"/>
            </a:xfrm>
            <a:prstGeom prst="rect">
              <a:avLst/>
            </a:prstGeom>
            <a:noFill/>
          </p:spPr>
          <p:txBody>
            <a:bodyPr wrap="square" rtlCol="0">
              <a:spAutoFit/>
            </a:bodyPr>
            <a:p>
              <a:r>
                <a:rPr lang="zh-CN" altLang="en-US" sz="2700" b="1">
                  <a:solidFill>
                    <a:schemeClr val="tx1"/>
                  </a:solidFill>
                  <a:sym typeface="+mn-ea"/>
                </a:rPr>
                <a:t>脊髓注射</a:t>
              </a:r>
              <a:endParaRPr lang="zh-CN" altLang="en-US" sz="2700" b="1">
                <a:solidFill>
                  <a:schemeClr val="tx1"/>
                </a:solidFill>
                <a:sym typeface="+mn-ea"/>
              </a:endParaRPr>
            </a:p>
          </p:txBody>
        </p:sp>
      </p:grpSp>
      <p:sp>
        <p:nvSpPr>
          <p:cNvPr id="3" name="文本框 2"/>
          <p:cNvSpPr txBox="1"/>
          <p:nvPr/>
        </p:nvSpPr>
        <p:spPr>
          <a:xfrm>
            <a:off x="457200" y="1295400"/>
            <a:ext cx="7118985" cy="398780"/>
          </a:xfrm>
          <a:prstGeom prst="rect">
            <a:avLst/>
          </a:prstGeom>
          <a:noFill/>
        </p:spPr>
        <p:txBody>
          <a:bodyPr wrap="square" rtlCol="0">
            <a:spAutoFit/>
          </a:bodyPr>
          <a:p>
            <a:r>
              <a:rPr lang="zh-CN" altLang="en-US" sz="2000"/>
              <a:t>脊髓注射是脊髓神经节段感染常用的注射方法。</a:t>
            </a:r>
            <a:endParaRPr lang="zh-CN" altLang="en-US" sz="2000"/>
          </a:p>
        </p:txBody>
      </p:sp>
      <p:sp>
        <p:nvSpPr>
          <p:cNvPr id="7" name="圆角矩形 6"/>
          <p:cNvSpPr/>
          <p:nvPr/>
        </p:nvSpPr>
        <p:spPr>
          <a:xfrm>
            <a:off x="228600" y="1143000"/>
            <a:ext cx="5784850" cy="7188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621030" y="3657600"/>
            <a:ext cx="3228052" cy="937260"/>
            <a:chOff x="1080" y="5160"/>
            <a:chExt cx="4096" cy="1476"/>
          </a:xfrm>
        </p:grpSpPr>
        <p:sp>
          <p:nvSpPr>
            <p:cNvPr id="18" name="下箭头标注 17"/>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麻醉</a:t>
              </a:r>
              <a:endParaRPr lang="zh-CN" altLang="en-US" sz="2400" b="1">
                <a:solidFill>
                  <a:srgbClr val="FF0000"/>
                </a:solidFill>
                <a:sym typeface="+mn-ea"/>
              </a:endParaRPr>
            </a:p>
          </p:txBody>
        </p:sp>
      </p:grpSp>
      <p:grpSp>
        <p:nvGrpSpPr>
          <p:cNvPr id="14" name="组合 13"/>
          <p:cNvGrpSpPr/>
          <p:nvPr/>
        </p:nvGrpSpPr>
        <p:grpSpPr>
          <a:xfrm>
            <a:off x="621030" y="2166620"/>
            <a:ext cx="2922270" cy="937260"/>
            <a:chOff x="1080" y="5160"/>
            <a:chExt cx="3708" cy="1476"/>
          </a:xfrm>
        </p:grpSpPr>
        <p:sp>
          <p:nvSpPr>
            <p:cNvPr id="15" name="下箭头标注 1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术前准备</a:t>
              </a:r>
              <a:endParaRPr lang="zh-CN" altLang="en-US" sz="2400" b="1">
                <a:solidFill>
                  <a:srgbClr val="FF0000"/>
                </a:solidFill>
                <a:sym typeface="+mn-ea"/>
              </a:endParaRPr>
            </a:p>
          </p:txBody>
        </p:sp>
      </p:grpSp>
      <p:grpSp>
        <p:nvGrpSpPr>
          <p:cNvPr id="6" name="组合 5"/>
          <p:cNvGrpSpPr/>
          <p:nvPr/>
        </p:nvGrpSpPr>
        <p:grpSpPr>
          <a:xfrm>
            <a:off x="2710815" y="2895600"/>
            <a:ext cx="6261735" cy="1779905"/>
            <a:chOff x="4200" y="4789"/>
            <a:chExt cx="9588" cy="2803"/>
          </a:xfrm>
        </p:grpSpPr>
        <p:sp>
          <p:nvSpPr>
            <p:cNvPr id="4" name="文本框 3"/>
            <p:cNvSpPr txBox="1"/>
            <p:nvPr/>
          </p:nvSpPr>
          <p:spPr>
            <a:xfrm>
              <a:off x="4440" y="4800"/>
              <a:ext cx="9182" cy="2761"/>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a:t>麻醉：小鼠称重后腹腔注射1%的戊巴比妥（剂量为80mg/100g体重），放置于饲养笼内，约5~10 min；</a:t>
              </a:r>
              <a:endParaRPr lang="zh-CN" altLang="en-US"/>
            </a:p>
            <a:p>
              <a:pPr marL="285750" indent="-285750">
                <a:lnSpc>
                  <a:spcPct val="150000"/>
                </a:lnSpc>
                <a:buFont typeface="Wingdings" panose="05000000000000000000" charset="0"/>
                <a:buChar char="Ø"/>
              </a:pPr>
              <a:r>
                <a:rPr lang="zh-CN" altLang="en-US"/>
                <a:t>待小鼠完全麻醉后，</a:t>
              </a:r>
              <a:r>
                <a:rPr lang="zh-CN" altLang="en-US">
                  <a:solidFill>
                    <a:srgbClr val="FF0000"/>
                  </a:solidFill>
                </a:rPr>
                <a:t>剔除小鼠背部毛发</a:t>
              </a:r>
              <a:r>
                <a:rPr lang="zh-CN" altLang="en-US"/>
                <a:t>，眼部涂抹金霉素软膏以保持湿润。</a:t>
              </a:r>
              <a:endParaRPr lang="zh-CN" altLang="en-US"/>
            </a:p>
          </p:txBody>
        </p:sp>
        <p:sp>
          <p:nvSpPr>
            <p:cNvPr id="5" name="圆角矩形 4"/>
            <p:cNvSpPr/>
            <p:nvPr/>
          </p:nvSpPr>
          <p:spPr>
            <a:xfrm>
              <a:off x="4200" y="4789"/>
              <a:ext cx="9588" cy="28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1" name="组合 10"/>
          <p:cNvGrpSpPr/>
          <p:nvPr/>
        </p:nvGrpSpPr>
        <p:grpSpPr>
          <a:xfrm>
            <a:off x="500406" y="5334000"/>
            <a:ext cx="3196637" cy="937260"/>
            <a:chOff x="1056" y="5160"/>
            <a:chExt cx="3456" cy="1476"/>
          </a:xfrm>
        </p:grpSpPr>
        <p:sp>
          <p:nvSpPr>
            <p:cNvPr id="12" name="下箭头标注 11"/>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056" y="5293"/>
              <a:ext cx="3456" cy="1210"/>
            </a:xfrm>
            <a:prstGeom prst="rect">
              <a:avLst/>
            </a:prstGeom>
            <a:noFill/>
          </p:spPr>
          <p:txBody>
            <a:bodyPr wrap="square" rtlCol="0">
              <a:spAutoFit/>
            </a:bodyPr>
            <a:p>
              <a:r>
                <a:rPr lang="zh-CN" altLang="en-US" sz="2000" b="1">
                  <a:solidFill>
                    <a:srgbClr val="FF0000"/>
                  </a:solidFill>
                  <a:sym typeface="+mn-ea"/>
                </a:rPr>
                <a:t>脊髓暴露及固定</a:t>
              </a:r>
              <a:endParaRPr lang="zh-CN" altLang="en-US" sz="2400" b="1">
                <a:solidFill>
                  <a:srgbClr val="FF0000"/>
                </a:solidFill>
                <a:sym typeface="+mn-ea"/>
              </a:endParaRPr>
            </a:p>
            <a:p>
              <a:endParaRPr lang="zh-CN" altLang="en-US" sz="2400" b="1">
                <a:solidFill>
                  <a:srgbClr val="FF0000"/>
                </a:solidFill>
                <a:sym typeface="+mn-ea"/>
              </a:endParaRPr>
            </a:p>
          </p:txBody>
        </p:sp>
      </p:grpSp>
      <p:grpSp>
        <p:nvGrpSpPr>
          <p:cNvPr id="20" name="组合 19"/>
          <p:cNvGrpSpPr/>
          <p:nvPr/>
        </p:nvGrpSpPr>
        <p:grpSpPr>
          <a:xfrm>
            <a:off x="2710815" y="4914900"/>
            <a:ext cx="6261100" cy="2175510"/>
            <a:chOff x="4200" y="4789"/>
            <a:chExt cx="9860" cy="3426"/>
          </a:xfrm>
        </p:grpSpPr>
        <p:sp>
          <p:nvSpPr>
            <p:cNvPr id="21" name="文本框 20"/>
            <p:cNvSpPr txBox="1"/>
            <p:nvPr/>
          </p:nvSpPr>
          <p:spPr>
            <a:xfrm>
              <a:off x="4440" y="4800"/>
              <a:ext cx="9438" cy="3415"/>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a:t>背部皮肤消毒，用一次性手术刀片划开其背部（约在小鼠俯卧时背部隆起最高处）皮肤，暴露其椎骨；</a:t>
              </a:r>
              <a:endParaRPr lang="zh-CN" altLang="en-US"/>
            </a:p>
            <a:p>
              <a:pPr marL="285750" indent="-285750">
                <a:lnSpc>
                  <a:spcPct val="150000"/>
                </a:lnSpc>
                <a:buFont typeface="Wingdings" panose="05000000000000000000" charset="0"/>
                <a:buChar char="Ø"/>
              </a:pPr>
              <a:r>
                <a:rPr lang="zh-CN" altLang="en-US"/>
                <a:t>b.将小鼠脊椎固定在立体定位仪上，确保稳定，用镊子去除覆盖在椎间隙上的肌肉和硬脊膜，可见白色的脊髓。</a:t>
              </a:r>
              <a:endParaRPr lang="zh-CN" altLang="en-US"/>
            </a:p>
            <a:p>
              <a:pPr marL="285750" indent="-285750">
                <a:lnSpc>
                  <a:spcPct val="150000"/>
                </a:lnSpc>
                <a:buFont typeface="Wingdings" panose="05000000000000000000" charset="0"/>
                <a:buChar char="Ø"/>
              </a:pPr>
              <a:endParaRPr lang="zh-CN" altLang="en-US"/>
            </a:p>
          </p:txBody>
        </p:sp>
        <p:sp>
          <p:nvSpPr>
            <p:cNvPr id="22" name="圆角矩形 21"/>
            <p:cNvSpPr/>
            <p:nvPr/>
          </p:nvSpPr>
          <p:spPr>
            <a:xfrm>
              <a:off x="4200" y="4789"/>
              <a:ext cx="9860" cy="28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14" name="组合 13"/>
          <p:cNvGrpSpPr/>
          <p:nvPr/>
        </p:nvGrpSpPr>
        <p:grpSpPr>
          <a:xfrm>
            <a:off x="393065" y="1905000"/>
            <a:ext cx="2922270" cy="937260"/>
            <a:chOff x="1080" y="5160"/>
            <a:chExt cx="3708" cy="1476"/>
          </a:xfrm>
        </p:grpSpPr>
        <p:sp>
          <p:nvSpPr>
            <p:cNvPr id="15" name="下箭头标注 1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258" y="5280"/>
              <a:ext cx="3530" cy="1307"/>
            </a:xfrm>
            <a:prstGeom prst="rect">
              <a:avLst/>
            </a:prstGeom>
            <a:noFill/>
          </p:spPr>
          <p:txBody>
            <a:bodyPr wrap="square" rtlCol="0">
              <a:spAutoFit/>
            </a:bodyPr>
            <a:p>
              <a:r>
                <a:rPr lang="zh-CN" altLang="en-US" sz="2400" b="1">
                  <a:solidFill>
                    <a:srgbClr val="FF0000"/>
                  </a:solidFill>
                  <a:sym typeface="+mn-ea"/>
                </a:rPr>
                <a:t>病毒注射</a:t>
              </a:r>
              <a:endParaRPr lang="zh-CN" altLang="en-US" sz="2400" b="1">
                <a:solidFill>
                  <a:srgbClr val="FF0000"/>
                </a:solidFill>
                <a:sym typeface="+mn-ea"/>
              </a:endParaRPr>
            </a:p>
            <a:p>
              <a:endParaRPr lang="zh-CN" altLang="en-US" sz="2400" b="1">
                <a:solidFill>
                  <a:srgbClr val="FF0000"/>
                </a:solidFill>
                <a:sym typeface="+mn-ea"/>
              </a:endParaRPr>
            </a:p>
          </p:txBody>
        </p:sp>
      </p:grpSp>
      <p:grpSp>
        <p:nvGrpSpPr>
          <p:cNvPr id="8" name="组合 7"/>
          <p:cNvGrpSpPr/>
          <p:nvPr/>
        </p:nvGrpSpPr>
        <p:grpSpPr>
          <a:xfrm>
            <a:off x="304800" y="228600"/>
            <a:ext cx="2699108" cy="609600"/>
            <a:chOff x="480" y="771"/>
            <a:chExt cx="567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281" y="852"/>
              <a:ext cx="4872" cy="798"/>
            </a:xfrm>
            <a:prstGeom prst="rect">
              <a:avLst/>
            </a:prstGeom>
            <a:noFill/>
          </p:spPr>
          <p:txBody>
            <a:bodyPr wrap="square" rtlCol="0">
              <a:spAutoFit/>
            </a:bodyPr>
            <a:p>
              <a:r>
                <a:rPr lang="zh-CN" altLang="en-US" sz="2700" b="1">
                  <a:solidFill>
                    <a:schemeClr val="tx1"/>
                  </a:solidFill>
                  <a:sym typeface="+mn-ea"/>
                </a:rPr>
                <a:t>脊髓注射</a:t>
              </a:r>
              <a:endParaRPr lang="zh-CN" altLang="en-US" sz="2700" b="1">
                <a:solidFill>
                  <a:schemeClr val="tx1"/>
                </a:solidFill>
                <a:sym typeface="+mn-ea"/>
              </a:endParaRPr>
            </a:p>
          </p:txBody>
        </p:sp>
      </p:grpSp>
      <p:grpSp>
        <p:nvGrpSpPr>
          <p:cNvPr id="20" name="组合 19"/>
          <p:cNvGrpSpPr/>
          <p:nvPr/>
        </p:nvGrpSpPr>
        <p:grpSpPr>
          <a:xfrm>
            <a:off x="2307590" y="1085215"/>
            <a:ext cx="6683375" cy="2245517"/>
            <a:chOff x="3959" y="4789"/>
            <a:chExt cx="10320" cy="3226"/>
          </a:xfrm>
        </p:grpSpPr>
        <p:sp>
          <p:nvSpPr>
            <p:cNvPr id="21" name="文本框 20"/>
            <p:cNvSpPr txBox="1"/>
            <p:nvPr/>
          </p:nvSpPr>
          <p:spPr>
            <a:xfrm>
              <a:off x="3959" y="4800"/>
              <a:ext cx="10320" cy="3115"/>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a:t>清洗注射器：用PBS冲洗微量注射器3~5次（每次吸取5 μl）</a:t>
              </a:r>
              <a:endParaRPr lang="zh-CN" altLang="en-US"/>
            </a:p>
            <a:p>
              <a:pPr marL="285750" indent="-285750">
                <a:lnSpc>
                  <a:spcPct val="150000"/>
                </a:lnSpc>
                <a:buFont typeface="Wingdings" panose="05000000000000000000" charset="0"/>
                <a:buChar char="Ø"/>
              </a:pPr>
              <a:r>
                <a:rPr lang="zh-CN" altLang="en-US"/>
                <a:t>吸取病毒：先吸取0.5μl空气，再吸取适量病毒</a:t>
              </a:r>
              <a:endParaRPr lang="zh-CN" altLang="en-US"/>
            </a:p>
            <a:p>
              <a:pPr marL="285750" indent="-285750">
                <a:lnSpc>
                  <a:spcPct val="150000"/>
                </a:lnSpc>
                <a:buFont typeface="Wingdings" panose="05000000000000000000" charset="0"/>
                <a:buChar char="Ø"/>
              </a:pPr>
              <a:r>
                <a:rPr lang="zh-CN" altLang="en-US"/>
                <a:t>将微量注射器固定在立体定位仪上并移至脊髓表面，待其刚好接触脊髓表面时，以45°倾斜插入脊髓内，注射完毕后，留针</a:t>
              </a:r>
              <a:r>
                <a:rPr lang="en-US" altLang="zh-CN"/>
                <a:t>10</a:t>
              </a:r>
              <a:r>
                <a:rPr lang="zh-CN" altLang="en-US"/>
                <a:t>min左右将针头完全退出。</a:t>
              </a:r>
              <a:endParaRPr lang="zh-CN" altLang="en-US"/>
            </a:p>
          </p:txBody>
        </p:sp>
        <p:sp>
          <p:nvSpPr>
            <p:cNvPr id="22" name="圆角矩形 21"/>
            <p:cNvSpPr/>
            <p:nvPr/>
          </p:nvSpPr>
          <p:spPr>
            <a:xfrm>
              <a:off x="3994" y="4789"/>
              <a:ext cx="10241" cy="32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381000" y="4191000"/>
            <a:ext cx="2922270" cy="937260"/>
            <a:chOff x="1080" y="5160"/>
            <a:chExt cx="3708" cy="1476"/>
          </a:xfrm>
        </p:grpSpPr>
        <p:sp>
          <p:nvSpPr>
            <p:cNvPr id="3" name="下箭头标注 2"/>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动物复苏</a:t>
              </a:r>
              <a:endParaRPr lang="zh-CN" altLang="en-US" sz="2400" b="1">
                <a:solidFill>
                  <a:srgbClr val="FF0000"/>
                </a:solidFill>
                <a:sym typeface="+mn-ea"/>
              </a:endParaRPr>
            </a:p>
          </p:txBody>
        </p:sp>
      </p:grpSp>
      <p:grpSp>
        <p:nvGrpSpPr>
          <p:cNvPr id="11" name="组合 10"/>
          <p:cNvGrpSpPr/>
          <p:nvPr/>
        </p:nvGrpSpPr>
        <p:grpSpPr>
          <a:xfrm>
            <a:off x="2310765" y="3810000"/>
            <a:ext cx="6683375" cy="1552233"/>
            <a:chOff x="3959" y="4789"/>
            <a:chExt cx="10320" cy="2230"/>
          </a:xfrm>
        </p:grpSpPr>
        <p:sp>
          <p:nvSpPr>
            <p:cNvPr id="12" name="文本框 11"/>
            <p:cNvSpPr txBox="1"/>
            <p:nvPr/>
          </p:nvSpPr>
          <p:spPr>
            <a:xfrm>
              <a:off x="3959" y="4909"/>
              <a:ext cx="10320" cy="1922"/>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a:sym typeface="+mn-ea"/>
                </a:rPr>
                <a:t>将小鼠从立体定位仪上取下，对创口消毒后，将背部皮肤缝合并再次消毒；</a:t>
              </a:r>
              <a:endParaRPr lang="zh-CN" altLang="en-US"/>
            </a:p>
            <a:p>
              <a:pPr marL="285750" indent="-285750">
                <a:lnSpc>
                  <a:spcPct val="150000"/>
                </a:lnSpc>
                <a:buFont typeface="Wingdings" panose="05000000000000000000" charset="0"/>
                <a:buChar char="Ø"/>
              </a:pPr>
              <a:r>
                <a:rPr lang="zh-CN" altLang="en-US">
                  <a:sym typeface="+mn-ea"/>
                </a:rPr>
                <a:t>将小鼠放回饲养笼（可在旁边放置电暖器），待其苏醒。</a:t>
              </a:r>
              <a:endParaRPr lang="zh-CN" altLang="en-US"/>
            </a:p>
          </p:txBody>
        </p:sp>
        <p:sp>
          <p:nvSpPr>
            <p:cNvPr id="13" name="圆角矩形 12"/>
            <p:cNvSpPr/>
            <p:nvPr/>
          </p:nvSpPr>
          <p:spPr>
            <a:xfrm>
              <a:off x="3994" y="4789"/>
              <a:ext cx="10241" cy="22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8" name="组合 7"/>
          <p:cNvGrpSpPr/>
          <p:nvPr/>
        </p:nvGrpSpPr>
        <p:grpSpPr>
          <a:xfrm>
            <a:off x="304800" y="228600"/>
            <a:ext cx="2699108" cy="609600"/>
            <a:chOff x="480" y="771"/>
            <a:chExt cx="567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281" y="852"/>
              <a:ext cx="4872" cy="798"/>
            </a:xfrm>
            <a:prstGeom prst="rect">
              <a:avLst/>
            </a:prstGeom>
            <a:noFill/>
          </p:spPr>
          <p:txBody>
            <a:bodyPr wrap="square" rtlCol="0">
              <a:spAutoFit/>
            </a:bodyPr>
            <a:p>
              <a:r>
                <a:rPr lang="zh-CN" altLang="en-US" sz="2700" b="1">
                  <a:solidFill>
                    <a:schemeClr val="tx1"/>
                  </a:solidFill>
                  <a:sym typeface="+mn-ea"/>
                </a:rPr>
                <a:t>鞘内注射</a:t>
              </a:r>
              <a:endParaRPr lang="zh-CN" altLang="en-US" sz="2700" b="1">
                <a:solidFill>
                  <a:schemeClr val="tx1"/>
                </a:solidFill>
                <a:sym typeface="+mn-ea"/>
              </a:endParaRPr>
            </a:p>
          </p:txBody>
        </p:sp>
      </p:grpSp>
      <p:sp>
        <p:nvSpPr>
          <p:cNvPr id="7" name="圆角矩形 6"/>
          <p:cNvSpPr/>
          <p:nvPr/>
        </p:nvSpPr>
        <p:spPr>
          <a:xfrm>
            <a:off x="397510" y="1143000"/>
            <a:ext cx="8265160" cy="7188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480695" y="1295400"/>
            <a:ext cx="8098790" cy="675640"/>
          </a:xfrm>
          <a:prstGeom prst="rect">
            <a:avLst/>
          </a:prstGeom>
          <a:noFill/>
        </p:spPr>
        <p:txBody>
          <a:bodyPr wrap="square" rtlCol="0">
            <a:spAutoFit/>
          </a:bodyPr>
          <a:p>
            <a:pPr algn="just"/>
            <a:r>
              <a:rPr lang="zh-CN" altLang="en-US" sz="1800">
                <a:sym typeface="+mn-ea"/>
              </a:rPr>
              <a:t>当感染整个脊髓时，脊髓定点注射的方法便不再适用，这时就需要用鞘内注射</a:t>
            </a:r>
            <a:r>
              <a:rPr lang="zh-CN" altLang="en-US" sz="2000">
                <a:sym typeface="+mn-ea"/>
              </a:rPr>
              <a:t>。</a:t>
            </a:r>
            <a:endParaRPr lang="zh-CN" altLang="en-US"/>
          </a:p>
          <a:p>
            <a:endParaRPr lang="zh-CN" altLang="en-US"/>
          </a:p>
        </p:txBody>
      </p:sp>
      <p:grpSp>
        <p:nvGrpSpPr>
          <p:cNvPr id="17" name="组合 16"/>
          <p:cNvGrpSpPr/>
          <p:nvPr/>
        </p:nvGrpSpPr>
        <p:grpSpPr>
          <a:xfrm>
            <a:off x="621030" y="3962400"/>
            <a:ext cx="3228052" cy="937260"/>
            <a:chOff x="1080" y="5160"/>
            <a:chExt cx="4096" cy="1476"/>
          </a:xfrm>
        </p:grpSpPr>
        <p:sp>
          <p:nvSpPr>
            <p:cNvPr id="18" name="下箭头标注 17"/>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麻醉</a:t>
              </a:r>
              <a:endParaRPr lang="zh-CN" altLang="en-US" sz="2400" b="1">
                <a:solidFill>
                  <a:srgbClr val="FF0000"/>
                </a:solidFill>
                <a:sym typeface="+mn-ea"/>
              </a:endParaRPr>
            </a:p>
          </p:txBody>
        </p:sp>
      </p:grpSp>
      <p:grpSp>
        <p:nvGrpSpPr>
          <p:cNvPr id="14" name="组合 13"/>
          <p:cNvGrpSpPr/>
          <p:nvPr/>
        </p:nvGrpSpPr>
        <p:grpSpPr>
          <a:xfrm>
            <a:off x="621030" y="2166620"/>
            <a:ext cx="2922270" cy="937260"/>
            <a:chOff x="1080" y="5160"/>
            <a:chExt cx="3708" cy="1476"/>
          </a:xfrm>
        </p:grpSpPr>
        <p:sp>
          <p:nvSpPr>
            <p:cNvPr id="15" name="下箭头标注 1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术前准备</a:t>
              </a:r>
              <a:endParaRPr lang="zh-CN" altLang="en-US" sz="2400" b="1">
                <a:solidFill>
                  <a:srgbClr val="FF0000"/>
                </a:solidFill>
                <a:sym typeface="+mn-ea"/>
              </a:endParaRPr>
            </a:p>
          </p:txBody>
        </p:sp>
      </p:grpSp>
      <p:grpSp>
        <p:nvGrpSpPr>
          <p:cNvPr id="6" name="组合 5"/>
          <p:cNvGrpSpPr/>
          <p:nvPr/>
        </p:nvGrpSpPr>
        <p:grpSpPr>
          <a:xfrm>
            <a:off x="2710815" y="3352800"/>
            <a:ext cx="6261735" cy="1779905"/>
            <a:chOff x="4200" y="4789"/>
            <a:chExt cx="9588" cy="2803"/>
          </a:xfrm>
        </p:grpSpPr>
        <p:sp>
          <p:nvSpPr>
            <p:cNvPr id="4" name="文本框 3"/>
            <p:cNvSpPr txBox="1"/>
            <p:nvPr/>
          </p:nvSpPr>
          <p:spPr>
            <a:xfrm>
              <a:off x="4440" y="4800"/>
              <a:ext cx="9182" cy="2761"/>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a:t>麻醉：将小鼠用异氟烷快速麻醉后，放置于操作台面上，持续给异氟烷使其保持麻醉状态，</a:t>
              </a:r>
              <a:endParaRPr lang="zh-CN" altLang="en-US"/>
            </a:p>
            <a:p>
              <a:pPr marL="285750" indent="-285750">
                <a:lnSpc>
                  <a:spcPct val="150000"/>
                </a:lnSpc>
                <a:buFont typeface="Wingdings" panose="05000000000000000000" charset="0"/>
                <a:buChar char="Ø"/>
              </a:pPr>
              <a:r>
                <a:rPr lang="zh-CN" altLang="en-US"/>
                <a:t>在小鼠的脊柱注射目标位置下方放置一个15ml离心管，使其拱起，用剃毛器将拱起部位毛发剃去。</a:t>
              </a:r>
              <a:endParaRPr lang="zh-CN" altLang="en-US"/>
            </a:p>
          </p:txBody>
        </p:sp>
        <p:sp>
          <p:nvSpPr>
            <p:cNvPr id="5" name="圆角矩形 4"/>
            <p:cNvSpPr/>
            <p:nvPr/>
          </p:nvSpPr>
          <p:spPr>
            <a:xfrm>
              <a:off x="4200" y="4789"/>
              <a:ext cx="9588" cy="28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3" name="组合 2"/>
          <p:cNvGrpSpPr/>
          <p:nvPr/>
        </p:nvGrpSpPr>
        <p:grpSpPr>
          <a:xfrm>
            <a:off x="468630" y="2057400"/>
            <a:ext cx="2922270" cy="937260"/>
            <a:chOff x="1080" y="5160"/>
            <a:chExt cx="3708" cy="1476"/>
          </a:xfrm>
        </p:grpSpPr>
        <p:sp>
          <p:nvSpPr>
            <p:cNvPr id="11" name="下箭头标注 10"/>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258" y="5280"/>
              <a:ext cx="3530" cy="1307"/>
            </a:xfrm>
            <a:prstGeom prst="rect">
              <a:avLst/>
            </a:prstGeom>
            <a:noFill/>
          </p:spPr>
          <p:txBody>
            <a:bodyPr wrap="square" rtlCol="0">
              <a:spAutoFit/>
            </a:bodyPr>
            <a:p>
              <a:r>
                <a:rPr lang="zh-CN" altLang="en-US" sz="2400" b="1">
                  <a:solidFill>
                    <a:srgbClr val="FF0000"/>
                  </a:solidFill>
                  <a:sym typeface="+mn-ea"/>
                </a:rPr>
                <a:t>病毒注射</a:t>
              </a:r>
              <a:endParaRPr lang="zh-CN" altLang="en-US" sz="2400" b="1">
                <a:solidFill>
                  <a:srgbClr val="FF0000"/>
                </a:solidFill>
                <a:sym typeface="+mn-ea"/>
              </a:endParaRPr>
            </a:p>
            <a:p>
              <a:endParaRPr lang="zh-CN" altLang="en-US" sz="2400" b="1">
                <a:solidFill>
                  <a:srgbClr val="FF0000"/>
                </a:solidFill>
                <a:sym typeface="+mn-ea"/>
              </a:endParaRPr>
            </a:p>
          </p:txBody>
        </p:sp>
      </p:grpSp>
      <p:grpSp>
        <p:nvGrpSpPr>
          <p:cNvPr id="13" name="组合 12"/>
          <p:cNvGrpSpPr/>
          <p:nvPr/>
        </p:nvGrpSpPr>
        <p:grpSpPr>
          <a:xfrm>
            <a:off x="2514600" y="1066800"/>
            <a:ext cx="6261735" cy="2797810"/>
            <a:chOff x="4200" y="4789"/>
            <a:chExt cx="9588" cy="4406"/>
          </a:xfrm>
        </p:grpSpPr>
        <p:sp>
          <p:nvSpPr>
            <p:cNvPr id="20" name="文本框 19"/>
            <p:cNvSpPr txBox="1"/>
            <p:nvPr/>
          </p:nvSpPr>
          <p:spPr>
            <a:xfrm>
              <a:off x="4440" y="4800"/>
              <a:ext cx="9182" cy="4323"/>
            </a:xfrm>
            <a:prstGeom prst="rect">
              <a:avLst/>
            </a:prstGeom>
            <a:noFill/>
          </p:spPr>
          <p:txBody>
            <a:bodyPr wrap="square" rtlCol="0">
              <a:noAutofit/>
            </a:bodyPr>
            <a:p>
              <a:pPr marL="285750" indent="-285750">
                <a:lnSpc>
                  <a:spcPct val="150000"/>
                </a:lnSpc>
                <a:buFont typeface="Wingdings" panose="05000000000000000000" charset="0"/>
                <a:buChar char="Ø"/>
              </a:pPr>
              <a:r>
                <a:rPr lang="zh-CN" altLang="en-US"/>
                <a:t>对剃毛处皮肤进行消毒；</a:t>
              </a:r>
              <a:endParaRPr lang="zh-CN" altLang="en-US"/>
            </a:p>
            <a:p>
              <a:pPr marL="285750" indent="-285750">
                <a:lnSpc>
                  <a:spcPct val="150000"/>
                </a:lnSpc>
                <a:buFont typeface="Wingdings" panose="05000000000000000000" charset="0"/>
                <a:buChar char="Ø"/>
              </a:pPr>
              <a:r>
                <a:rPr lang="zh-CN" altLang="en-US"/>
                <a:t>用微量注射器吸取适量病毒，用手触摸找到要注射的脊髓节段，对着两个棘突中间位置扎针，当小鼠尾部轻微上翘时表示成功插入髓鞘，此时固定针头，缓慢注入适量病毒（一般5~10ul）;</a:t>
              </a:r>
              <a:endParaRPr lang="zh-CN" altLang="en-US"/>
            </a:p>
            <a:p>
              <a:pPr marL="285750" indent="-285750">
                <a:lnSpc>
                  <a:spcPct val="150000"/>
                </a:lnSpc>
                <a:buFont typeface="Wingdings" panose="05000000000000000000" charset="0"/>
                <a:buChar char="Ø"/>
              </a:pPr>
              <a:r>
                <a:rPr lang="zh-CN" altLang="en-US"/>
                <a:t>病毒注射完稍等片刻，拔出针头，用酒精棉球擦拭皮肤。</a:t>
              </a:r>
              <a:endParaRPr lang="zh-CN" altLang="en-US"/>
            </a:p>
            <a:p>
              <a:pPr>
                <a:lnSpc>
                  <a:spcPct val="150000"/>
                </a:lnSpc>
                <a:buFont typeface="Wingdings" panose="05000000000000000000" charset="0"/>
              </a:pPr>
              <a:endParaRPr lang="zh-CN" altLang="en-US"/>
            </a:p>
          </p:txBody>
        </p:sp>
        <p:sp>
          <p:nvSpPr>
            <p:cNvPr id="21" name="圆角矩形 20"/>
            <p:cNvSpPr/>
            <p:nvPr/>
          </p:nvSpPr>
          <p:spPr>
            <a:xfrm>
              <a:off x="4200" y="4789"/>
              <a:ext cx="9588" cy="44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485775" y="4648200"/>
            <a:ext cx="2862580" cy="937260"/>
            <a:chOff x="1080" y="5160"/>
            <a:chExt cx="3708" cy="1476"/>
          </a:xfrm>
        </p:grpSpPr>
        <p:sp>
          <p:nvSpPr>
            <p:cNvPr id="4" name="下箭头标注 3"/>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动物复苏</a:t>
              </a:r>
              <a:endParaRPr lang="zh-CN" altLang="en-US" sz="2400" b="1">
                <a:solidFill>
                  <a:srgbClr val="FF0000"/>
                </a:solidFill>
                <a:sym typeface="+mn-ea"/>
              </a:endParaRPr>
            </a:p>
          </p:txBody>
        </p:sp>
      </p:grpSp>
      <p:grpSp>
        <p:nvGrpSpPr>
          <p:cNvPr id="6" name="组合 5"/>
          <p:cNvGrpSpPr/>
          <p:nvPr/>
        </p:nvGrpSpPr>
        <p:grpSpPr>
          <a:xfrm>
            <a:off x="2531745" y="4419600"/>
            <a:ext cx="6244590" cy="1104265"/>
            <a:chOff x="3959" y="4789"/>
            <a:chExt cx="10320" cy="1835"/>
          </a:xfrm>
        </p:grpSpPr>
        <p:sp>
          <p:nvSpPr>
            <p:cNvPr id="7" name="文本框 6"/>
            <p:cNvSpPr txBox="1"/>
            <p:nvPr/>
          </p:nvSpPr>
          <p:spPr>
            <a:xfrm>
              <a:off x="3959" y="4909"/>
              <a:ext cx="10320" cy="1532"/>
            </a:xfrm>
            <a:prstGeom prst="rect">
              <a:avLst/>
            </a:prstGeom>
            <a:noFill/>
          </p:spPr>
          <p:txBody>
            <a:bodyPr wrap="square" rtlCol="0">
              <a:spAutoFit/>
            </a:bodyPr>
            <a:p>
              <a:pPr>
                <a:lnSpc>
                  <a:spcPct val="150000"/>
                </a:lnSpc>
                <a:buFont typeface="Wingdings" panose="05000000000000000000" charset="0"/>
              </a:pPr>
              <a:r>
                <a:rPr lang="zh-CN" altLang="en-US">
                  <a:sym typeface="+mn-ea"/>
                </a:rPr>
                <a:t>关闭气体麻醉系统，将小鼠放回饲养笼内（可在旁边放置电暖器），待其苏醒。</a:t>
              </a:r>
              <a:endParaRPr lang="zh-CN" altLang="en-US">
                <a:sym typeface="+mn-ea"/>
              </a:endParaRPr>
            </a:p>
          </p:txBody>
        </p:sp>
        <p:sp>
          <p:nvSpPr>
            <p:cNvPr id="8" name="圆角矩形 7"/>
            <p:cNvSpPr/>
            <p:nvPr/>
          </p:nvSpPr>
          <p:spPr>
            <a:xfrm>
              <a:off x="3994" y="4789"/>
              <a:ext cx="10241" cy="18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a:off x="304800" y="228600"/>
            <a:ext cx="2699108" cy="609600"/>
            <a:chOff x="480" y="771"/>
            <a:chExt cx="5673" cy="960"/>
          </a:xfrm>
        </p:grpSpPr>
        <p:sp>
          <p:nvSpPr>
            <p:cNvPr id="10" name="流程图: 可选过程 9"/>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281" y="852"/>
              <a:ext cx="4872" cy="798"/>
            </a:xfrm>
            <a:prstGeom prst="rect">
              <a:avLst/>
            </a:prstGeom>
            <a:noFill/>
          </p:spPr>
          <p:txBody>
            <a:bodyPr wrap="square" rtlCol="0">
              <a:spAutoFit/>
            </a:bodyPr>
            <a:p>
              <a:r>
                <a:rPr lang="zh-CN" altLang="en-US" sz="2700" b="1">
                  <a:solidFill>
                    <a:schemeClr val="tx1"/>
                  </a:solidFill>
                  <a:sym typeface="+mn-ea"/>
                </a:rPr>
                <a:t>鞘内注射</a:t>
              </a:r>
              <a:endParaRPr lang="zh-CN" altLang="en-US" sz="2700" b="1">
                <a:solidFill>
                  <a:schemeClr val="tx1"/>
                </a:solidFill>
                <a:sym typeface="+mn-ea"/>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9" name="组合 8"/>
          <p:cNvGrpSpPr/>
          <p:nvPr/>
        </p:nvGrpSpPr>
        <p:grpSpPr>
          <a:xfrm>
            <a:off x="304800" y="228600"/>
            <a:ext cx="2699108" cy="973455"/>
            <a:chOff x="480" y="771"/>
            <a:chExt cx="5673" cy="1533"/>
          </a:xfrm>
        </p:grpSpPr>
        <p:sp>
          <p:nvSpPr>
            <p:cNvPr id="10" name="流程图: 可选过程 9"/>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281" y="852"/>
              <a:ext cx="4872" cy="1452"/>
            </a:xfrm>
            <a:prstGeom prst="rect">
              <a:avLst/>
            </a:prstGeom>
            <a:noFill/>
          </p:spPr>
          <p:txBody>
            <a:bodyPr wrap="square" rtlCol="0">
              <a:spAutoFit/>
            </a:bodyPr>
            <a:p>
              <a:r>
                <a:rPr lang="zh-CN" altLang="en-US" sz="2700" b="1">
                  <a:sym typeface="+mn-ea"/>
                </a:rPr>
                <a:t>眼部注射</a:t>
              </a:r>
              <a:endParaRPr lang="zh-CN" altLang="en-US" sz="2700" b="1"/>
            </a:p>
            <a:p>
              <a:endParaRPr lang="zh-CN" altLang="en-US" sz="2700" b="1">
                <a:solidFill>
                  <a:schemeClr val="tx1"/>
                </a:solidFill>
                <a:sym typeface="+mn-ea"/>
              </a:endParaRPr>
            </a:p>
          </p:txBody>
        </p:sp>
      </p:grpSp>
      <p:sp>
        <p:nvSpPr>
          <p:cNvPr id="3" name="圆角矩形 2"/>
          <p:cNvSpPr/>
          <p:nvPr/>
        </p:nvSpPr>
        <p:spPr>
          <a:xfrm>
            <a:off x="524510" y="1117600"/>
            <a:ext cx="4822190" cy="7188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727075" y="1291590"/>
            <a:ext cx="7752715" cy="645160"/>
          </a:xfrm>
          <a:prstGeom prst="rect">
            <a:avLst/>
          </a:prstGeom>
          <a:noFill/>
        </p:spPr>
        <p:txBody>
          <a:bodyPr wrap="square" rtlCol="0">
            <a:spAutoFit/>
          </a:bodyPr>
          <a:p>
            <a:pPr algn="just"/>
            <a:r>
              <a:rPr lang="en-US" altLang="zh-CN" sz="1800">
                <a:sym typeface="+mn-ea"/>
              </a:rPr>
              <a:t>感染眼部神经细胞时，常用眼部原位注射</a:t>
            </a:r>
            <a:r>
              <a:rPr lang="zh-CN" altLang="en-US" sz="1800">
                <a:sym typeface="+mn-ea"/>
              </a:rPr>
              <a:t>。</a:t>
            </a:r>
            <a:endParaRPr lang="en-US" altLang="zh-CN" sz="1800"/>
          </a:p>
          <a:p>
            <a:endParaRPr lang="zh-CN" altLang="en-US"/>
          </a:p>
        </p:txBody>
      </p:sp>
      <p:grpSp>
        <p:nvGrpSpPr>
          <p:cNvPr id="17" name="组合 16"/>
          <p:cNvGrpSpPr/>
          <p:nvPr/>
        </p:nvGrpSpPr>
        <p:grpSpPr>
          <a:xfrm>
            <a:off x="621030" y="3200400"/>
            <a:ext cx="3228052" cy="937260"/>
            <a:chOff x="1080" y="5160"/>
            <a:chExt cx="4096" cy="1476"/>
          </a:xfrm>
        </p:grpSpPr>
        <p:sp>
          <p:nvSpPr>
            <p:cNvPr id="18" name="下箭头标注 17"/>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646" y="5280"/>
              <a:ext cx="3530" cy="725"/>
            </a:xfrm>
            <a:prstGeom prst="rect">
              <a:avLst/>
            </a:prstGeom>
            <a:noFill/>
          </p:spPr>
          <p:txBody>
            <a:bodyPr wrap="square" rtlCol="0">
              <a:spAutoFit/>
            </a:bodyPr>
            <a:p>
              <a:r>
                <a:rPr lang="zh-CN" altLang="en-US" sz="2400" b="1">
                  <a:solidFill>
                    <a:srgbClr val="FF0000"/>
                  </a:solidFill>
                  <a:sym typeface="+mn-ea"/>
                </a:rPr>
                <a:t>麻醉</a:t>
              </a:r>
              <a:endParaRPr lang="zh-CN" altLang="en-US" sz="2400" b="1">
                <a:solidFill>
                  <a:srgbClr val="FF0000"/>
                </a:solidFill>
                <a:sym typeface="+mn-ea"/>
              </a:endParaRPr>
            </a:p>
          </p:txBody>
        </p:sp>
      </p:grpSp>
      <p:grpSp>
        <p:nvGrpSpPr>
          <p:cNvPr id="5" name="组合 4"/>
          <p:cNvGrpSpPr/>
          <p:nvPr/>
        </p:nvGrpSpPr>
        <p:grpSpPr>
          <a:xfrm>
            <a:off x="621030" y="2090420"/>
            <a:ext cx="2922270" cy="937260"/>
            <a:chOff x="1080" y="5160"/>
            <a:chExt cx="3708" cy="1476"/>
          </a:xfrm>
        </p:grpSpPr>
        <p:sp>
          <p:nvSpPr>
            <p:cNvPr id="15" name="下箭头标注 1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术前准备</a:t>
              </a:r>
              <a:endParaRPr lang="zh-CN" altLang="en-US" sz="2400" b="1">
                <a:solidFill>
                  <a:srgbClr val="FF0000"/>
                </a:solidFill>
                <a:sym typeface="+mn-ea"/>
              </a:endParaRPr>
            </a:p>
          </p:txBody>
        </p:sp>
      </p:grpSp>
      <p:grpSp>
        <p:nvGrpSpPr>
          <p:cNvPr id="6" name="组合 5"/>
          <p:cNvGrpSpPr/>
          <p:nvPr/>
        </p:nvGrpSpPr>
        <p:grpSpPr>
          <a:xfrm>
            <a:off x="2558415" y="2895600"/>
            <a:ext cx="6261735" cy="1088390"/>
            <a:chOff x="4200" y="4789"/>
            <a:chExt cx="9588" cy="2803"/>
          </a:xfrm>
        </p:grpSpPr>
        <p:sp>
          <p:nvSpPr>
            <p:cNvPr id="8" name="文本框 7"/>
            <p:cNvSpPr txBox="1"/>
            <p:nvPr/>
          </p:nvSpPr>
          <p:spPr>
            <a:xfrm>
              <a:off x="4440" y="4800"/>
              <a:ext cx="9182" cy="2375"/>
            </a:xfrm>
            <a:prstGeom prst="rect">
              <a:avLst/>
            </a:prstGeom>
            <a:noFill/>
          </p:spPr>
          <p:txBody>
            <a:bodyPr wrap="square" rtlCol="0">
              <a:spAutoFit/>
            </a:bodyPr>
            <a:p>
              <a:pPr>
                <a:lnSpc>
                  <a:spcPct val="150000"/>
                </a:lnSpc>
                <a:buFont typeface="Wingdings" panose="05000000000000000000" charset="0"/>
              </a:pPr>
              <a:r>
                <a:rPr lang="zh-CN" altLang="en-US"/>
                <a:t>麻醉：小鼠称重后腹腔注射1%的戊巴比妥（剂量为80mg/100g体重），放置于饲养笼内，约5~10 min；</a:t>
              </a:r>
              <a:endParaRPr lang="zh-CN" altLang="en-US"/>
            </a:p>
          </p:txBody>
        </p:sp>
        <p:sp>
          <p:nvSpPr>
            <p:cNvPr id="11" name="圆角矩形 10"/>
            <p:cNvSpPr/>
            <p:nvPr/>
          </p:nvSpPr>
          <p:spPr>
            <a:xfrm>
              <a:off x="4200" y="4789"/>
              <a:ext cx="9588" cy="28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a:off x="621665" y="4432300"/>
            <a:ext cx="2922270" cy="937260"/>
            <a:chOff x="1080" y="5160"/>
            <a:chExt cx="3708" cy="1476"/>
          </a:xfrm>
        </p:grpSpPr>
        <p:sp>
          <p:nvSpPr>
            <p:cNvPr id="13" name="下箭头标注 12"/>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病毒注射</a:t>
              </a:r>
              <a:endParaRPr lang="zh-CN" altLang="en-US" sz="2400" b="1">
                <a:solidFill>
                  <a:srgbClr val="FF0000"/>
                </a:solidFill>
                <a:sym typeface="+mn-ea"/>
              </a:endParaRPr>
            </a:p>
          </p:txBody>
        </p:sp>
      </p:grpSp>
      <p:grpSp>
        <p:nvGrpSpPr>
          <p:cNvPr id="21" name="组合 20"/>
          <p:cNvGrpSpPr/>
          <p:nvPr/>
        </p:nvGrpSpPr>
        <p:grpSpPr>
          <a:xfrm>
            <a:off x="2580005" y="4226560"/>
            <a:ext cx="6392545" cy="2588892"/>
            <a:chOff x="4200" y="4789"/>
            <a:chExt cx="9588" cy="6668"/>
          </a:xfrm>
        </p:grpSpPr>
        <p:sp>
          <p:nvSpPr>
            <p:cNvPr id="22" name="文本框 21"/>
            <p:cNvSpPr txBox="1"/>
            <p:nvPr/>
          </p:nvSpPr>
          <p:spPr>
            <a:xfrm>
              <a:off x="4319" y="4800"/>
              <a:ext cx="9303" cy="6657"/>
            </a:xfrm>
            <a:prstGeom prst="rect">
              <a:avLst/>
            </a:prstGeom>
            <a:noFill/>
          </p:spPr>
          <p:txBody>
            <a:bodyPr wrap="square" rtlCol="0">
              <a:spAutoFit/>
            </a:bodyPr>
            <a:p>
              <a:pPr marL="285750" indent="-285750" algn="just">
                <a:lnSpc>
                  <a:spcPct val="150000"/>
                </a:lnSpc>
                <a:buFont typeface="Wingdings" panose="05000000000000000000" charset="0"/>
                <a:buChar char="Ø"/>
              </a:pPr>
              <a:r>
                <a:rPr lang="zh-CN" altLang="en-US"/>
                <a:t>用微量注射器吸取适量病毒备用；</a:t>
              </a:r>
              <a:endParaRPr lang="zh-CN" altLang="en-US"/>
            </a:p>
            <a:p>
              <a:pPr marL="285750" indent="-285750" algn="just">
                <a:lnSpc>
                  <a:spcPct val="150000"/>
                </a:lnSpc>
                <a:buFont typeface="Wingdings" panose="05000000000000000000" charset="0"/>
                <a:buChar char="Ø"/>
              </a:pPr>
              <a:r>
                <a:rPr lang="zh-CN" altLang="en-US"/>
                <a:t>取完全麻醉的小鼠置于台面上，并给予单一冷光源照射，左手按住头部，稍用力使其眼球部分突出，右手持微量注射器自角膜后缘1mm位置插入玻璃体腔内，针尖先垂直进入，随后倾斜，慢慢推注病毒（一般每只眼1~3ul）；</a:t>
              </a:r>
              <a:endParaRPr lang="zh-CN" altLang="en-US"/>
            </a:p>
            <a:p>
              <a:pPr marL="285750" indent="-285750" algn="just">
                <a:lnSpc>
                  <a:spcPct val="150000"/>
                </a:lnSpc>
                <a:buFont typeface="Wingdings" panose="05000000000000000000" charset="0"/>
                <a:buChar char="Ø"/>
              </a:pPr>
              <a:r>
                <a:rPr lang="zh-CN" altLang="en-US"/>
                <a:t>病毒注射完毕，慢慢抽出针头。</a:t>
              </a:r>
              <a:endParaRPr lang="zh-CN" altLang="en-US"/>
            </a:p>
          </p:txBody>
        </p:sp>
        <p:sp>
          <p:nvSpPr>
            <p:cNvPr id="23" name="圆角矩形 22"/>
            <p:cNvSpPr/>
            <p:nvPr/>
          </p:nvSpPr>
          <p:spPr>
            <a:xfrm>
              <a:off x="4200" y="4789"/>
              <a:ext cx="9588" cy="66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4" name="组合 23"/>
          <p:cNvGrpSpPr/>
          <p:nvPr/>
        </p:nvGrpSpPr>
        <p:grpSpPr>
          <a:xfrm>
            <a:off x="621665" y="5700395"/>
            <a:ext cx="2862580" cy="937260"/>
            <a:chOff x="1080" y="5160"/>
            <a:chExt cx="3708" cy="1476"/>
          </a:xfrm>
        </p:grpSpPr>
        <p:sp>
          <p:nvSpPr>
            <p:cNvPr id="25" name="下箭头标注 2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动物复苏</a:t>
              </a:r>
              <a:endParaRPr lang="zh-CN" altLang="en-US" sz="2400" b="1">
                <a:solidFill>
                  <a:srgbClr val="FF0000"/>
                </a:solidFill>
                <a:sym typeface="+mn-ea"/>
              </a:endParaRPr>
            </a:p>
          </p:txBody>
        </p:sp>
      </p:grpSp>
      <p:pic>
        <p:nvPicPr>
          <p:cNvPr id="27" name="图片 26"/>
          <p:cNvPicPr>
            <a:picLocks noChangeAspect="1"/>
          </p:cNvPicPr>
          <p:nvPr/>
        </p:nvPicPr>
        <p:blipFill>
          <a:blip r:embed="rId2"/>
          <a:stretch>
            <a:fillRect/>
          </a:stretch>
        </p:blipFill>
        <p:spPr>
          <a:xfrm>
            <a:off x="2971800" y="685800"/>
            <a:ext cx="5781675" cy="151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pSp>
        <p:nvGrpSpPr>
          <p:cNvPr id="9" name="组合 8"/>
          <p:cNvGrpSpPr/>
          <p:nvPr/>
        </p:nvGrpSpPr>
        <p:grpSpPr>
          <a:xfrm>
            <a:off x="304800" y="228600"/>
            <a:ext cx="2546858" cy="973455"/>
            <a:chOff x="480" y="771"/>
            <a:chExt cx="5353" cy="1533"/>
          </a:xfrm>
        </p:grpSpPr>
        <p:sp>
          <p:nvSpPr>
            <p:cNvPr id="10" name="流程图: 可选过程 9"/>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961" y="852"/>
              <a:ext cx="4872" cy="1452"/>
            </a:xfrm>
            <a:prstGeom prst="rect">
              <a:avLst/>
            </a:prstGeom>
            <a:noFill/>
          </p:spPr>
          <p:txBody>
            <a:bodyPr wrap="square" rtlCol="0">
              <a:spAutoFit/>
            </a:bodyPr>
            <a:p>
              <a:r>
                <a:rPr lang="zh-CN" altLang="en-US" sz="2700" b="1">
                  <a:sym typeface="+mn-ea"/>
                </a:rPr>
                <a:t>尾静脉注射</a:t>
              </a:r>
              <a:endParaRPr lang="zh-CN" altLang="en-US" sz="2700" b="1"/>
            </a:p>
            <a:p>
              <a:endParaRPr lang="zh-CN" altLang="en-US" sz="2700" b="1">
                <a:solidFill>
                  <a:schemeClr val="tx1"/>
                </a:solidFill>
                <a:sym typeface="+mn-ea"/>
              </a:endParaRPr>
            </a:p>
          </p:txBody>
        </p:sp>
      </p:grpSp>
      <p:grpSp>
        <p:nvGrpSpPr>
          <p:cNvPr id="33" name="组合 32"/>
          <p:cNvGrpSpPr/>
          <p:nvPr/>
        </p:nvGrpSpPr>
        <p:grpSpPr>
          <a:xfrm>
            <a:off x="3124200" y="177165"/>
            <a:ext cx="5365115" cy="718820"/>
            <a:chOff x="826" y="1760"/>
            <a:chExt cx="8449" cy="1132"/>
          </a:xfrm>
        </p:grpSpPr>
        <p:sp>
          <p:nvSpPr>
            <p:cNvPr id="4" name="圆角矩形 3"/>
            <p:cNvSpPr/>
            <p:nvPr/>
          </p:nvSpPr>
          <p:spPr>
            <a:xfrm>
              <a:off x="826" y="1760"/>
              <a:ext cx="7594" cy="1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095" y="2010"/>
              <a:ext cx="8180" cy="580"/>
            </a:xfrm>
            <a:prstGeom prst="rect">
              <a:avLst/>
            </a:prstGeom>
            <a:noFill/>
          </p:spPr>
          <p:txBody>
            <a:bodyPr wrap="square" rtlCol="0">
              <a:spAutoFit/>
            </a:bodyPr>
            <a:p>
              <a:pPr algn="just"/>
              <a:r>
                <a:rPr sz="1800">
                  <a:sym typeface="+mn-ea"/>
                </a:rPr>
                <a:t>当感染全身神经系统时常用尾静脉注射</a:t>
              </a:r>
              <a:r>
                <a:rPr lang="zh-CN" sz="1800">
                  <a:sym typeface="+mn-ea"/>
                </a:rPr>
                <a:t>。</a:t>
              </a:r>
              <a:endParaRPr lang="zh-CN" sz="1800">
                <a:sym typeface="+mn-ea"/>
              </a:endParaRPr>
            </a:p>
          </p:txBody>
        </p:sp>
      </p:grpSp>
      <p:grpSp>
        <p:nvGrpSpPr>
          <p:cNvPr id="6" name="组合 5"/>
          <p:cNvGrpSpPr/>
          <p:nvPr/>
        </p:nvGrpSpPr>
        <p:grpSpPr>
          <a:xfrm>
            <a:off x="533400" y="1981200"/>
            <a:ext cx="3228052" cy="937260"/>
            <a:chOff x="1080" y="5160"/>
            <a:chExt cx="4096" cy="1476"/>
          </a:xfrm>
        </p:grpSpPr>
        <p:sp>
          <p:nvSpPr>
            <p:cNvPr id="15" name="下箭头标注 1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646" y="5280"/>
              <a:ext cx="3530" cy="1307"/>
            </a:xfrm>
            <a:prstGeom prst="rect">
              <a:avLst/>
            </a:prstGeom>
            <a:noFill/>
          </p:spPr>
          <p:txBody>
            <a:bodyPr wrap="square" rtlCol="0">
              <a:spAutoFit/>
            </a:bodyPr>
            <a:p>
              <a:r>
                <a:rPr lang="zh-CN" altLang="en-US" sz="2400" b="1">
                  <a:solidFill>
                    <a:srgbClr val="FF0000"/>
                  </a:solidFill>
                  <a:sym typeface="+mn-ea"/>
                </a:rPr>
                <a:t>固定</a:t>
              </a:r>
              <a:endParaRPr lang="zh-CN" altLang="en-US" sz="2400" b="1">
                <a:solidFill>
                  <a:srgbClr val="FF0000"/>
                </a:solidFill>
                <a:sym typeface="+mn-ea"/>
              </a:endParaRPr>
            </a:p>
            <a:p>
              <a:endParaRPr lang="zh-CN" altLang="en-US" sz="2400" b="1">
                <a:solidFill>
                  <a:srgbClr val="FF0000"/>
                </a:solidFill>
                <a:sym typeface="+mn-ea"/>
              </a:endParaRPr>
            </a:p>
          </p:txBody>
        </p:sp>
      </p:grpSp>
      <p:grpSp>
        <p:nvGrpSpPr>
          <p:cNvPr id="7" name="组合 6"/>
          <p:cNvGrpSpPr/>
          <p:nvPr/>
        </p:nvGrpSpPr>
        <p:grpSpPr>
          <a:xfrm>
            <a:off x="2438400" y="1202055"/>
            <a:ext cx="6539230" cy="2602865"/>
            <a:chOff x="4200" y="4789"/>
            <a:chExt cx="9588" cy="6703"/>
          </a:xfrm>
        </p:grpSpPr>
        <p:sp>
          <p:nvSpPr>
            <p:cNvPr id="8" name="文本框 7"/>
            <p:cNvSpPr txBox="1"/>
            <p:nvPr/>
          </p:nvSpPr>
          <p:spPr>
            <a:xfrm>
              <a:off x="4201" y="4800"/>
              <a:ext cx="9516" cy="6656"/>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a:t>首先提取小鼠尾巴，将其放在鼠笼盖或手臂上，并进行适当安抚；</a:t>
              </a:r>
              <a:endParaRPr lang="zh-CN" altLang="en-US"/>
            </a:p>
            <a:p>
              <a:pPr marL="285750" indent="-285750">
                <a:lnSpc>
                  <a:spcPct val="150000"/>
                </a:lnSpc>
                <a:buFont typeface="Wingdings" panose="05000000000000000000" charset="0"/>
                <a:buChar char="Ø"/>
              </a:pPr>
              <a:r>
                <a:rPr lang="zh-CN" altLang="en-US"/>
                <a:t>将小鼠装入固定器（可用50ml离心管改造）中，盖紧盖子，并使其尾巴朝外露出；</a:t>
              </a:r>
              <a:endParaRPr lang="zh-CN" altLang="en-US"/>
            </a:p>
            <a:p>
              <a:pPr marL="285750" indent="-285750">
                <a:lnSpc>
                  <a:spcPct val="150000"/>
                </a:lnSpc>
                <a:buFont typeface="Wingdings" panose="05000000000000000000" charset="0"/>
                <a:buChar char="Ø"/>
              </a:pPr>
              <a:r>
                <a:rPr lang="zh-CN" altLang="en-US"/>
                <a:t>用酒精棉球擦拭小鼠尾巴，使其血管扩张（也可用热水、加热器等）。</a:t>
              </a:r>
              <a:endParaRPr lang="zh-CN" altLang="en-US"/>
            </a:p>
          </p:txBody>
        </p:sp>
        <p:sp>
          <p:nvSpPr>
            <p:cNvPr id="11" name="圆角矩形 10"/>
            <p:cNvSpPr/>
            <p:nvPr/>
          </p:nvSpPr>
          <p:spPr>
            <a:xfrm>
              <a:off x="4200" y="4789"/>
              <a:ext cx="9588" cy="67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a:off x="533400" y="4419600"/>
            <a:ext cx="2922270" cy="937260"/>
            <a:chOff x="1080" y="5160"/>
            <a:chExt cx="3708" cy="1476"/>
          </a:xfrm>
        </p:grpSpPr>
        <p:sp>
          <p:nvSpPr>
            <p:cNvPr id="13" name="下箭头标注 12"/>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病毒注射</a:t>
              </a:r>
              <a:endParaRPr lang="zh-CN" altLang="en-US" sz="2400" b="1">
                <a:solidFill>
                  <a:srgbClr val="FF0000"/>
                </a:solidFill>
                <a:sym typeface="+mn-ea"/>
              </a:endParaRPr>
            </a:p>
          </p:txBody>
        </p:sp>
      </p:grpSp>
      <p:grpSp>
        <p:nvGrpSpPr>
          <p:cNvPr id="24" name="组合 23"/>
          <p:cNvGrpSpPr/>
          <p:nvPr/>
        </p:nvGrpSpPr>
        <p:grpSpPr>
          <a:xfrm>
            <a:off x="536575" y="5870575"/>
            <a:ext cx="2862580" cy="937260"/>
            <a:chOff x="1080" y="5160"/>
            <a:chExt cx="3708" cy="1476"/>
          </a:xfrm>
        </p:grpSpPr>
        <p:sp>
          <p:nvSpPr>
            <p:cNvPr id="25" name="下箭头标注 24"/>
            <p:cNvSpPr/>
            <p:nvPr/>
          </p:nvSpPr>
          <p:spPr>
            <a:xfrm>
              <a:off x="1080" y="5160"/>
              <a:ext cx="2166" cy="1476"/>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1258" y="5280"/>
              <a:ext cx="3530" cy="725"/>
            </a:xfrm>
            <a:prstGeom prst="rect">
              <a:avLst/>
            </a:prstGeom>
            <a:noFill/>
          </p:spPr>
          <p:txBody>
            <a:bodyPr wrap="square" rtlCol="0">
              <a:spAutoFit/>
            </a:bodyPr>
            <a:p>
              <a:r>
                <a:rPr lang="zh-CN" altLang="en-US" sz="2400" b="1">
                  <a:solidFill>
                    <a:srgbClr val="FF0000"/>
                  </a:solidFill>
                  <a:sym typeface="+mn-ea"/>
                </a:rPr>
                <a:t>动物恢复</a:t>
              </a:r>
              <a:endParaRPr lang="zh-CN" altLang="en-US" sz="2400" b="1">
                <a:solidFill>
                  <a:srgbClr val="FF0000"/>
                </a:solidFill>
                <a:sym typeface="+mn-ea"/>
              </a:endParaRPr>
            </a:p>
          </p:txBody>
        </p:sp>
      </p:grpSp>
      <p:grpSp>
        <p:nvGrpSpPr>
          <p:cNvPr id="27" name="组合 26"/>
          <p:cNvGrpSpPr/>
          <p:nvPr/>
        </p:nvGrpSpPr>
        <p:grpSpPr>
          <a:xfrm>
            <a:off x="2414905" y="4114800"/>
            <a:ext cx="6539230" cy="1395324"/>
            <a:chOff x="4200" y="4789"/>
            <a:chExt cx="9588" cy="6703"/>
          </a:xfrm>
        </p:grpSpPr>
        <p:sp>
          <p:nvSpPr>
            <p:cNvPr id="28" name="文本框 27"/>
            <p:cNvSpPr txBox="1"/>
            <p:nvPr/>
          </p:nvSpPr>
          <p:spPr>
            <a:xfrm>
              <a:off x="4201" y="4800"/>
              <a:ext cx="9587" cy="6427"/>
            </a:xfrm>
            <a:prstGeom prst="rect">
              <a:avLst/>
            </a:prstGeom>
            <a:noFill/>
          </p:spPr>
          <p:txBody>
            <a:bodyPr wrap="square" rtlCol="0">
              <a:spAutoFit/>
            </a:bodyPr>
            <a:p>
              <a:pPr marL="285750" indent="-285750">
                <a:lnSpc>
                  <a:spcPct val="150000"/>
                </a:lnSpc>
                <a:buFont typeface="Wingdings" panose="05000000000000000000" charset="0"/>
                <a:buChar char="Ø"/>
              </a:pPr>
              <a:r>
                <a:rPr lang="zh-CN" altLang="en-US"/>
                <a:t>用1ml注射器吸取适量病毒；</a:t>
              </a:r>
              <a:endParaRPr lang="zh-CN" altLang="en-US"/>
            </a:p>
            <a:p>
              <a:pPr marL="285750" indent="-285750">
                <a:lnSpc>
                  <a:spcPct val="150000"/>
                </a:lnSpc>
                <a:buFont typeface="Wingdings" panose="05000000000000000000" charset="0"/>
                <a:buChar char="Ø"/>
              </a:pPr>
              <a:r>
                <a:rPr lang="zh-CN" altLang="en-US"/>
                <a:t>将小鼠尾巴拉直使其红色静脉清晰可见，在距尾尖1/3处进针，缓慢注入病毒后拔出，用棉球按压注射点1min左右以止血。</a:t>
              </a:r>
              <a:endParaRPr lang="zh-CN" altLang="en-US"/>
            </a:p>
          </p:txBody>
        </p:sp>
        <p:sp>
          <p:nvSpPr>
            <p:cNvPr id="29" name="圆角矩形 28"/>
            <p:cNvSpPr/>
            <p:nvPr/>
          </p:nvSpPr>
          <p:spPr>
            <a:xfrm>
              <a:off x="4200" y="4789"/>
              <a:ext cx="9588" cy="67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p:nvGrpSpPr>
        <p:grpSpPr>
          <a:xfrm>
            <a:off x="2514600" y="5819775"/>
            <a:ext cx="5836920" cy="718820"/>
            <a:chOff x="826" y="1760"/>
            <a:chExt cx="9192" cy="1132"/>
          </a:xfrm>
        </p:grpSpPr>
        <p:sp>
          <p:nvSpPr>
            <p:cNvPr id="35" name="圆角矩形 34"/>
            <p:cNvSpPr/>
            <p:nvPr/>
          </p:nvSpPr>
          <p:spPr>
            <a:xfrm>
              <a:off x="826" y="1760"/>
              <a:ext cx="7594" cy="1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855" y="2010"/>
              <a:ext cx="9163" cy="580"/>
            </a:xfrm>
            <a:prstGeom prst="rect">
              <a:avLst/>
            </a:prstGeom>
            <a:noFill/>
          </p:spPr>
          <p:txBody>
            <a:bodyPr wrap="square" rtlCol="0">
              <a:spAutoFit/>
            </a:bodyPr>
            <a:p>
              <a:pPr algn="just"/>
              <a:r>
                <a:rPr sz="1800">
                  <a:sym typeface="+mn-ea"/>
                </a:rPr>
                <a:t>将小鼠从固定器上取下，放回原饲养笼中。</a:t>
              </a:r>
              <a:endParaRPr lang="zh-CN" sz="1800">
                <a:sym typeface="+mn-ea"/>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graphicFrame>
        <p:nvGraphicFramePr>
          <p:cNvPr id="3" name="表格 2"/>
          <p:cNvGraphicFramePr/>
          <p:nvPr>
            <p:custDataLst>
              <p:tags r:id="rId2"/>
            </p:custDataLst>
          </p:nvPr>
        </p:nvGraphicFramePr>
        <p:xfrm>
          <a:off x="533400" y="1079500"/>
          <a:ext cx="8082280" cy="5587365"/>
        </p:xfrm>
        <a:graphic>
          <a:graphicData uri="http://schemas.openxmlformats.org/drawingml/2006/table">
            <a:tbl>
              <a:tblPr firstRow="1" bandRow="1">
                <a:tableStyleId>{5C22544A-7EE6-4342-B048-85BDC9FD1C3A}</a:tableStyleId>
              </a:tblPr>
              <a:tblGrid>
                <a:gridCol w="1912620"/>
                <a:gridCol w="2306955"/>
                <a:gridCol w="1898650"/>
                <a:gridCol w="1964055"/>
              </a:tblGrid>
              <a:tr h="527685">
                <a:tc>
                  <a:txBody>
                    <a:bodyPr/>
                    <a:p>
                      <a:pPr algn="ctr">
                        <a:lnSpc>
                          <a:spcPct val="150000"/>
                        </a:lnSpc>
                        <a:buNone/>
                      </a:pPr>
                      <a:r>
                        <a:rPr lang="zh-CN" altLang="en-US"/>
                        <a:t>注射方法</a:t>
                      </a:r>
                      <a:endParaRPr lang="zh-CN" altLang="en-US"/>
                    </a:p>
                  </a:txBody>
                  <a:tcPr/>
                </a:tc>
                <a:tc>
                  <a:txBody>
                    <a:bodyPr/>
                    <a:p>
                      <a:pPr algn="ctr">
                        <a:lnSpc>
                          <a:spcPct val="150000"/>
                        </a:lnSpc>
                        <a:buNone/>
                      </a:pPr>
                      <a:r>
                        <a:rPr lang="zh-CN" altLang="en-US"/>
                        <a:t>适用情况</a:t>
                      </a:r>
                      <a:endParaRPr lang="zh-CN" altLang="en-US"/>
                    </a:p>
                  </a:txBody>
                  <a:tcPr/>
                </a:tc>
                <a:tc>
                  <a:txBody>
                    <a:bodyPr/>
                    <a:p>
                      <a:pPr algn="ctr">
                        <a:lnSpc>
                          <a:spcPct val="150000"/>
                        </a:lnSpc>
                        <a:buNone/>
                      </a:pPr>
                      <a:r>
                        <a:rPr lang="zh-CN" altLang="en-US"/>
                        <a:t>优点</a:t>
                      </a:r>
                      <a:endParaRPr lang="zh-CN" altLang="en-US"/>
                    </a:p>
                  </a:txBody>
                  <a:tcPr/>
                </a:tc>
                <a:tc>
                  <a:txBody>
                    <a:bodyPr/>
                    <a:p>
                      <a:pPr algn="ctr">
                        <a:lnSpc>
                          <a:spcPct val="150000"/>
                        </a:lnSpc>
                        <a:buNone/>
                      </a:pPr>
                      <a:r>
                        <a:rPr lang="zh-CN" altLang="en-US"/>
                        <a:t>不足</a:t>
                      </a:r>
                      <a:endParaRPr lang="zh-CN" altLang="en-US"/>
                    </a:p>
                  </a:txBody>
                  <a:tcPr/>
                </a:tc>
              </a:tr>
              <a:tr h="1188720">
                <a:tc>
                  <a:txBody>
                    <a:bodyPr/>
                    <a:p>
                      <a:pPr algn="ctr">
                        <a:lnSpc>
                          <a:spcPct val="250000"/>
                        </a:lnSpc>
                        <a:buNone/>
                      </a:pPr>
                      <a:r>
                        <a:rPr lang="zh-CN" altLang="en-US" sz="1600"/>
                        <a:t>脑立体定位注射</a:t>
                      </a:r>
                      <a:endParaRPr lang="zh-CN" altLang="en-US" sz="1600"/>
                    </a:p>
                  </a:txBody>
                  <a:tcPr/>
                </a:tc>
                <a:tc>
                  <a:txBody>
                    <a:bodyPr/>
                    <a:p>
                      <a:pPr algn="ctr">
                        <a:lnSpc>
                          <a:spcPct val="250000"/>
                        </a:lnSpc>
                        <a:buNone/>
                      </a:pPr>
                      <a:r>
                        <a:rPr lang="zh-CN" altLang="en-US" sz="1600"/>
                        <a:t>全脑或部分脑区感染</a:t>
                      </a:r>
                      <a:endParaRPr lang="zh-CN" altLang="en-US" sz="1600"/>
                    </a:p>
                  </a:txBody>
                  <a:tcPr/>
                </a:tc>
                <a:tc>
                  <a:txBody>
                    <a:bodyPr/>
                    <a:p>
                      <a:pPr algn="just">
                        <a:lnSpc>
                          <a:spcPct val="150000"/>
                        </a:lnSpc>
                        <a:buNone/>
                      </a:pPr>
                      <a:r>
                        <a:rPr lang="zh-CN" altLang="en-US" sz="1600"/>
                        <a:t>摆脱血脑屏障，感染位点特异，病毒用量少</a:t>
                      </a:r>
                      <a:endParaRPr lang="zh-CN" altLang="en-US" sz="1600"/>
                    </a:p>
                  </a:txBody>
                  <a:tcPr/>
                </a:tc>
                <a:tc>
                  <a:txBody>
                    <a:bodyPr/>
                    <a:p>
                      <a:pPr algn="just">
                        <a:lnSpc>
                          <a:spcPct val="150000"/>
                        </a:lnSpc>
                        <a:buNone/>
                      </a:pPr>
                      <a:r>
                        <a:rPr lang="zh-CN" altLang="en-US" sz="1600"/>
                        <a:t>操作复杂且难度大，对动物损伤较大，感染范围有限</a:t>
                      </a:r>
                      <a:endParaRPr lang="zh-CN" altLang="en-US" sz="1600"/>
                    </a:p>
                  </a:txBody>
                  <a:tcPr/>
                </a:tc>
              </a:tr>
              <a:tr h="692785">
                <a:tc>
                  <a:txBody>
                    <a:bodyPr/>
                    <a:p>
                      <a:pPr algn="ctr">
                        <a:lnSpc>
                          <a:spcPct val="250000"/>
                        </a:lnSpc>
                        <a:buNone/>
                      </a:pPr>
                      <a:r>
                        <a:rPr lang="zh-CN" altLang="en-US" sz="1600"/>
                        <a:t>脊髓注射</a:t>
                      </a:r>
                      <a:endParaRPr lang="zh-CN" altLang="en-US" sz="1600"/>
                    </a:p>
                  </a:txBody>
                  <a:tcPr/>
                </a:tc>
                <a:tc>
                  <a:txBody>
                    <a:bodyPr/>
                    <a:p>
                      <a:pPr algn="ctr">
                        <a:lnSpc>
                          <a:spcPct val="250000"/>
                        </a:lnSpc>
                        <a:buNone/>
                      </a:pPr>
                      <a:r>
                        <a:rPr lang="zh-CN" altLang="en-US" sz="1600"/>
                        <a:t>脊髓特定节段感染</a:t>
                      </a:r>
                      <a:endParaRPr lang="zh-CN" altLang="en-US" sz="1600"/>
                    </a:p>
                  </a:txBody>
                  <a:tcPr/>
                </a:tc>
                <a:tc>
                  <a:txBody>
                    <a:bodyPr/>
                    <a:p>
                      <a:pPr algn="just">
                        <a:buNone/>
                      </a:pPr>
                      <a:r>
                        <a:rPr lang="zh-CN" altLang="en-US" sz="1600"/>
                        <a:t>感染位点特异，病毒用量少</a:t>
                      </a:r>
                      <a:endParaRPr lang="zh-CN" altLang="en-US" sz="1600"/>
                    </a:p>
                  </a:txBody>
                  <a:tcPr/>
                </a:tc>
                <a:tc>
                  <a:txBody>
                    <a:bodyPr/>
                    <a:p>
                      <a:pPr algn="just">
                        <a:buNone/>
                      </a:pPr>
                      <a:r>
                        <a:rPr lang="zh-CN" altLang="en-US" sz="1600"/>
                        <a:t>操作复杂且难度大，对动物损伤较大，感染范围有限</a:t>
                      </a:r>
                      <a:endParaRPr lang="zh-CN" altLang="en-US" sz="1600"/>
                    </a:p>
                  </a:txBody>
                  <a:tcPr/>
                </a:tc>
              </a:tr>
              <a:tr h="692785">
                <a:tc>
                  <a:txBody>
                    <a:bodyPr/>
                    <a:p>
                      <a:pPr algn="ctr">
                        <a:lnSpc>
                          <a:spcPct val="250000"/>
                        </a:lnSpc>
                        <a:buNone/>
                      </a:pPr>
                      <a:r>
                        <a:rPr lang="zh-CN" altLang="en-US" sz="1600"/>
                        <a:t>鞘内注射</a:t>
                      </a:r>
                      <a:endParaRPr lang="zh-CN" altLang="en-US" sz="1600"/>
                    </a:p>
                  </a:txBody>
                  <a:tcPr/>
                </a:tc>
                <a:tc>
                  <a:txBody>
                    <a:bodyPr/>
                    <a:p>
                      <a:pPr algn="ctr">
                        <a:lnSpc>
                          <a:spcPct val="250000"/>
                        </a:lnSpc>
                        <a:buNone/>
                      </a:pPr>
                      <a:r>
                        <a:rPr lang="zh-CN" altLang="en-US" sz="1600"/>
                        <a:t>脊髓全部</a:t>
                      </a:r>
                      <a:endParaRPr lang="zh-CN" altLang="en-US" sz="1600"/>
                    </a:p>
                  </a:txBody>
                  <a:tcPr/>
                </a:tc>
                <a:tc>
                  <a:txBody>
                    <a:bodyPr/>
                    <a:p>
                      <a:pPr algn="just">
                        <a:buNone/>
                      </a:pPr>
                      <a:r>
                        <a:rPr lang="zh-CN" altLang="en-US" sz="1600"/>
                        <a:t>可感染整个脊髓甚至脑部，对动物损伤小</a:t>
                      </a:r>
                      <a:endParaRPr lang="zh-CN" altLang="en-US" sz="1600"/>
                    </a:p>
                  </a:txBody>
                  <a:tcPr/>
                </a:tc>
                <a:tc>
                  <a:txBody>
                    <a:bodyPr/>
                    <a:p>
                      <a:pPr algn="just">
                        <a:buNone/>
                      </a:pPr>
                      <a:r>
                        <a:rPr lang="zh-CN" altLang="en-US" sz="1600"/>
                        <a:t>病毒用量大，不能实现位点特异性感染</a:t>
                      </a:r>
                      <a:endParaRPr lang="zh-CN" altLang="en-US" sz="1600"/>
                    </a:p>
                  </a:txBody>
                  <a:tcPr/>
                </a:tc>
              </a:tr>
              <a:tr h="914400">
                <a:tc>
                  <a:txBody>
                    <a:bodyPr/>
                    <a:p>
                      <a:pPr algn="ctr">
                        <a:lnSpc>
                          <a:spcPct val="250000"/>
                        </a:lnSpc>
                        <a:buNone/>
                      </a:pPr>
                      <a:r>
                        <a:rPr lang="zh-CN" altLang="en-US" sz="1600"/>
                        <a:t>眼部注射</a:t>
                      </a:r>
                      <a:endParaRPr lang="zh-CN" altLang="en-US" sz="1600"/>
                    </a:p>
                  </a:txBody>
                  <a:tcPr/>
                </a:tc>
                <a:tc>
                  <a:txBody>
                    <a:bodyPr/>
                    <a:p>
                      <a:pPr algn="ctr">
                        <a:lnSpc>
                          <a:spcPct val="250000"/>
                        </a:lnSpc>
                        <a:buNone/>
                      </a:pPr>
                      <a:r>
                        <a:rPr lang="zh-CN" altLang="en-US" sz="1600"/>
                        <a:t>视网膜等</a:t>
                      </a:r>
                      <a:endParaRPr lang="zh-CN" altLang="en-US" sz="1600"/>
                    </a:p>
                  </a:txBody>
                  <a:tcPr/>
                </a:tc>
                <a:tc>
                  <a:txBody>
                    <a:bodyPr/>
                    <a:p>
                      <a:pPr algn="just">
                        <a:buNone/>
                      </a:pPr>
                      <a:r>
                        <a:rPr lang="zh-CN" altLang="en-US" sz="1600"/>
                        <a:t>眼部特异性好，病毒用量少，损伤小</a:t>
                      </a:r>
                      <a:endParaRPr lang="zh-CN" altLang="en-US" sz="1600"/>
                    </a:p>
                  </a:txBody>
                  <a:tcPr/>
                </a:tc>
                <a:tc>
                  <a:txBody>
                    <a:bodyPr/>
                    <a:p>
                      <a:pPr algn="just">
                        <a:buNone/>
                      </a:pPr>
                      <a:r>
                        <a:rPr lang="zh-CN" altLang="en-US" sz="1600"/>
                        <a:t>应用较局限，仅适用于眼部感染</a:t>
                      </a:r>
                      <a:endParaRPr lang="zh-CN" altLang="en-US" sz="1600"/>
                    </a:p>
                  </a:txBody>
                  <a:tcPr/>
                </a:tc>
              </a:tr>
              <a:tr h="692785">
                <a:tc>
                  <a:txBody>
                    <a:bodyPr/>
                    <a:p>
                      <a:pPr algn="ctr">
                        <a:lnSpc>
                          <a:spcPct val="250000"/>
                        </a:lnSpc>
                        <a:buNone/>
                      </a:pPr>
                      <a:r>
                        <a:rPr lang="zh-CN" altLang="en-US" sz="1600"/>
                        <a:t>尾静脉注射</a:t>
                      </a:r>
                      <a:endParaRPr lang="zh-CN" altLang="en-US" sz="1600"/>
                    </a:p>
                  </a:txBody>
                  <a:tcPr/>
                </a:tc>
                <a:tc>
                  <a:txBody>
                    <a:bodyPr/>
                    <a:p>
                      <a:pPr algn="ctr">
                        <a:lnSpc>
                          <a:spcPct val="250000"/>
                        </a:lnSpc>
                        <a:buNone/>
                      </a:pPr>
                      <a:r>
                        <a:rPr lang="zh-CN" altLang="en-US" sz="1600"/>
                        <a:t>中枢神经系统</a:t>
                      </a:r>
                      <a:endParaRPr lang="zh-CN" altLang="en-US" sz="1600"/>
                    </a:p>
                    <a:p>
                      <a:pPr algn="ctr">
                        <a:buNone/>
                      </a:pPr>
                      <a:endParaRPr lang="zh-CN" altLang="en-US" sz="1600"/>
                    </a:p>
                  </a:txBody>
                  <a:tcPr/>
                </a:tc>
                <a:tc>
                  <a:txBody>
                    <a:bodyPr/>
                    <a:p>
                      <a:pPr algn="just">
                        <a:buNone/>
                      </a:pPr>
                      <a:r>
                        <a:rPr lang="zh-CN" altLang="en-US" sz="1600"/>
                        <a:t>操作简单，感染范围广，对动物无损伤</a:t>
                      </a:r>
                      <a:endParaRPr lang="zh-CN" altLang="en-US" sz="1600"/>
                    </a:p>
                  </a:txBody>
                  <a:tcPr/>
                </a:tc>
                <a:tc>
                  <a:txBody>
                    <a:bodyPr/>
                    <a:p>
                      <a:pPr algn="just">
                        <a:buNone/>
                      </a:pPr>
                      <a:r>
                        <a:rPr lang="zh-CN" altLang="en-US" sz="1600"/>
                        <a:t>病毒用量大，无区域特异性，仅PHP.eB、PHP.B、9等跨血脑屏障血清型的AAV适用</a:t>
                      </a:r>
                      <a:endParaRPr lang="zh-CN" altLang="en-US" sz="1600"/>
                    </a:p>
                  </a:txBody>
                  <a:tcPr/>
                </a:tc>
              </a:tr>
            </a:tbl>
          </a:graphicData>
        </a:graphic>
      </p:graphicFrame>
      <p:grpSp>
        <p:nvGrpSpPr>
          <p:cNvPr id="8" name="组合 7"/>
          <p:cNvGrpSpPr/>
          <p:nvPr/>
        </p:nvGrpSpPr>
        <p:grpSpPr>
          <a:xfrm>
            <a:off x="228600" y="177165"/>
            <a:ext cx="2927483" cy="609600"/>
            <a:chOff x="480" y="771"/>
            <a:chExt cx="6153" cy="960"/>
          </a:xfrm>
        </p:grpSpPr>
        <p:sp>
          <p:nvSpPr>
            <p:cNvPr id="9" name="流程图: 可选过程 8"/>
            <p:cNvSpPr/>
            <p:nvPr/>
          </p:nvSpPr>
          <p:spPr>
            <a:xfrm>
              <a:off x="480" y="771"/>
              <a:ext cx="505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1761" y="852"/>
              <a:ext cx="4872" cy="798"/>
            </a:xfrm>
            <a:prstGeom prst="rect">
              <a:avLst/>
            </a:prstGeom>
            <a:noFill/>
          </p:spPr>
          <p:txBody>
            <a:bodyPr wrap="square" rtlCol="0">
              <a:spAutoFit/>
            </a:bodyPr>
            <a:p>
              <a:r>
                <a:rPr lang="zh-CN" altLang="en-US" sz="2700" b="1">
                  <a:solidFill>
                    <a:schemeClr val="tx1"/>
                  </a:solidFill>
                  <a:sym typeface="+mn-ea"/>
                </a:rPr>
                <a:t>总结</a:t>
              </a:r>
              <a:endParaRPr lang="en-US" altLang="zh-CN" sz="2700" b="1">
                <a:solidFill>
                  <a:schemeClr val="tx1"/>
                </a:solidFill>
                <a:sym typeface="+mn-ea"/>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custDataLst>
              <p:tags r:id="rId1"/>
            </p:custDataLst>
          </p:nvPr>
        </p:nvPicPr>
        <p:blipFill>
          <a:blip r:embed="rId2" cstate="print"/>
          <a:stretch>
            <a:fillRect/>
          </a:stretch>
        </p:blipFill>
        <p:spPr>
          <a:xfrm>
            <a:off x="0" y="-317"/>
            <a:ext cx="9144000" cy="6858000"/>
          </a:xfrm>
          <a:prstGeom prst="rect">
            <a:avLst/>
          </a:prstGeom>
          <a:noFill/>
          <a:ln w="9525">
            <a:noFill/>
          </a:ln>
        </p:spPr>
      </p:pic>
      <p:sp>
        <p:nvSpPr>
          <p:cNvPr id="5" name="文本框 4"/>
          <p:cNvSpPr txBox="1"/>
          <p:nvPr/>
        </p:nvSpPr>
        <p:spPr>
          <a:xfrm>
            <a:off x="150495" y="1829435"/>
            <a:ext cx="8993505" cy="3692525"/>
          </a:xfrm>
          <a:prstGeom prst="rect">
            <a:avLst/>
          </a:prstGeom>
          <a:noFill/>
        </p:spPr>
        <p:txBody>
          <a:bodyPr wrap="square" rtlCol="0">
            <a:spAutoFit/>
          </a:bodyPr>
          <a:p>
            <a:pPr>
              <a:lnSpc>
                <a:spcPct val="150000"/>
              </a:lnSpc>
            </a:pPr>
            <a:r>
              <a:rPr lang="en-US" altLang="zh-CN" sz="1800" dirty="0"/>
              <a:t>        </a:t>
            </a:r>
            <a:r>
              <a:rPr lang="zh-CN" altLang="en-US" sz="1800" dirty="0"/>
              <a:t>脑科学与类脑科学研究”（Brain Science and Brain-Like Intelligence Technology）推进对人类大脑近千亿神经元的理解，加深对感知、行为和意识的研究。</a:t>
            </a:r>
            <a:endParaRPr lang="zh-CN" altLang="en-US" sz="1800" dirty="0"/>
          </a:p>
          <a:p>
            <a:pPr>
              <a:lnSpc>
                <a:spcPct val="200000"/>
              </a:lnSpc>
            </a:pPr>
            <a:r>
              <a:rPr lang="zh-CN" altLang="en-US" sz="1800" b="1" dirty="0">
                <a:solidFill>
                  <a:schemeClr val="tx1"/>
                </a:solidFill>
                <a:latin typeface="微软雅黑" panose="020B0503020204020204" charset="-122"/>
                <a:ea typeface="微软雅黑" panose="020B0503020204020204" charset="-122"/>
              </a:rPr>
              <a:t>三大发展方向：</a:t>
            </a:r>
            <a:endParaRPr lang="zh-CN" altLang="en-US" sz="1400" b="1" dirty="0">
              <a:solidFill>
                <a:schemeClr val="tx1"/>
              </a:solidFill>
              <a:latin typeface="仿宋" panose="02010609060101010101" pitchFamily="49" charset="-122"/>
              <a:ea typeface="仿宋" panose="02010609060101010101" pitchFamily="49" charset="-122"/>
            </a:endParaRPr>
          </a:p>
          <a:p>
            <a:pPr marL="342900" indent="-342900">
              <a:lnSpc>
                <a:spcPct val="200000"/>
              </a:lnSpc>
              <a:buFont typeface="Wingdings" panose="05000000000000000000" pitchFamily="2" charset="2"/>
              <a:buChar char="ü"/>
            </a:pPr>
            <a:r>
              <a:rPr lang="zh-CN" altLang="en-US" b="1" dirty="0">
                <a:solidFill>
                  <a:srgbClr val="FF0000"/>
                </a:solidFill>
                <a:latin typeface="微软雅黑" panose="020B0503020204020204" charset="-122"/>
                <a:ea typeface="微软雅黑" panose="020B0503020204020204" charset="-122"/>
              </a:rPr>
              <a:t>理解脑：</a:t>
            </a:r>
            <a:r>
              <a:rPr lang="zh-CN" altLang="en-US" sz="1800" dirty="0"/>
              <a:t>阐明脑认知功能的神经基础和工作原理以建立和发展人工智能技术为导向的类脑研究。</a:t>
            </a:r>
            <a:endParaRPr lang="zh-CN" altLang="en-US" sz="1800" dirty="0"/>
          </a:p>
          <a:p>
            <a:pPr marL="342900" indent="-342900">
              <a:lnSpc>
                <a:spcPct val="200000"/>
              </a:lnSpc>
              <a:buFont typeface="Wingdings" panose="05000000000000000000" pitchFamily="2" charset="2"/>
              <a:buChar char="ü"/>
            </a:pPr>
            <a:r>
              <a:rPr lang="zh-CN" altLang="en-US" b="1" dirty="0">
                <a:solidFill>
                  <a:srgbClr val="FF0000"/>
                </a:solidFill>
                <a:latin typeface="微软雅黑" panose="020B0503020204020204" charset="-122"/>
                <a:ea typeface="微软雅黑" panose="020B0503020204020204" charset="-122"/>
              </a:rPr>
              <a:t>保护脑：</a:t>
            </a:r>
            <a:r>
              <a:rPr lang="zh-CN" altLang="en-US" sz="1800" dirty="0"/>
              <a:t>促进智力发展，防止大脑的衰退以及脑疾病的产生。</a:t>
            </a:r>
            <a:endParaRPr lang="zh-CN" altLang="en-US" sz="1800" dirty="0"/>
          </a:p>
          <a:p>
            <a:pPr marL="342900" indent="-342900" algn="l">
              <a:lnSpc>
                <a:spcPct val="200000"/>
              </a:lnSpc>
              <a:buClrTx/>
              <a:buSzTx/>
              <a:buFont typeface="Wingdings" panose="05000000000000000000" pitchFamily="2" charset="2"/>
              <a:buChar char="ü"/>
            </a:pPr>
            <a:r>
              <a:rPr lang="zh-CN" altLang="en-US" b="1" dirty="0">
                <a:solidFill>
                  <a:srgbClr val="FF0000"/>
                </a:solidFill>
                <a:latin typeface="微软雅黑" panose="020B0503020204020204" charset="-122"/>
                <a:ea typeface="微软雅黑" panose="020B0503020204020204" charset="-122"/>
              </a:rPr>
              <a:t>模拟脑：</a:t>
            </a:r>
            <a:r>
              <a:rPr lang="zh-CN" altLang="en-US" sz="1800" dirty="0"/>
              <a:t>研发类脑计算方法和人工智能系统。</a:t>
            </a:r>
            <a:endParaRPr lang="zh-CN" altLang="en-US" sz="1800" dirty="0"/>
          </a:p>
        </p:txBody>
      </p:sp>
      <p:pic>
        <p:nvPicPr>
          <p:cNvPr id="3075" name="Picture 2" descr="https://5b0988e595225.cdn.sohucs.com/images/20180718/4ac717dc49284331a5630ed77feedb35.jpeg"/>
          <p:cNvPicPr>
            <a:picLocks noChangeAspect="1"/>
          </p:cNvPicPr>
          <p:nvPr/>
        </p:nvPicPr>
        <p:blipFill>
          <a:blip r:embed="rId3" cstate="print"/>
          <a:stretch>
            <a:fillRect/>
          </a:stretch>
        </p:blipFill>
        <p:spPr>
          <a:xfrm>
            <a:off x="6934200" y="152400"/>
            <a:ext cx="2022475" cy="1393825"/>
          </a:xfrm>
          <a:prstGeom prst="rect">
            <a:avLst/>
          </a:prstGeom>
          <a:noFill/>
          <a:ln w="9525">
            <a:noFill/>
          </a:ln>
        </p:spPr>
      </p:pic>
      <p:grpSp>
        <p:nvGrpSpPr>
          <p:cNvPr id="12" name="组合 11"/>
          <p:cNvGrpSpPr/>
          <p:nvPr/>
        </p:nvGrpSpPr>
        <p:grpSpPr>
          <a:xfrm>
            <a:off x="304800" y="260985"/>
            <a:ext cx="3651250" cy="609600"/>
            <a:chOff x="480" y="771"/>
            <a:chExt cx="5750" cy="960"/>
          </a:xfrm>
        </p:grpSpPr>
        <p:sp>
          <p:nvSpPr>
            <p:cNvPr id="14" name="流程图: 可选过程 13"/>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80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背景</a:t>
              </a:r>
              <a:endParaRPr lang="zh-CN" altLang="en-US" sz="2800" b="1">
                <a:latin typeface="Times New Roman" panose="02020603050405020304" pitchFamily="18" charset="0"/>
                <a:cs typeface="Times New Roman" panose="02020603050405020304" pitchFamily="18" charset="0"/>
              </a:endParaRPr>
            </a:p>
          </p:txBody>
        </p:sp>
      </p:grpSp>
      <p:sp>
        <p:nvSpPr>
          <p:cNvPr id="19" name="文本框 18"/>
          <p:cNvSpPr txBox="1"/>
          <p:nvPr/>
        </p:nvSpPr>
        <p:spPr>
          <a:xfrm>
            <a:off x="2590800" y="1036320"/>
            <a:ext cx="4572000" cy="583565"/>
          </a:xfrm>
          <a:prstGeom prst="rect">
            <a:avLst/>
          </a:prstGeom>
          <a:noFill/>
        </p:spPr>
        <p:txBody>
          <a:bodyPr wrap="square" rtlCol="0" anchor="t">
            <a:spAutoFit/>
          </a:bodyPr>
          <a:p>
            <a:r>
              <a:rPr lang="en-US" altLang="zh-CN" dirty="0">
                <a:sym typeface="+mn-ea"/>
              </a:rPr>
              <a:t> </a:t>
            </a:r>
            <a:r>
              <a:rPr lang="zh-CN" altLang="en-US" sz="3200" b="1" dirty="0">
                <a:latin typeface="仿宋" panose="02010609060101010101" pitchFamily="49" charset="-122"/>
                <a:ea typeface="仿宋" panose="02010609060101010101" pitchFamily="49" charset="-122"/>
                <a:sym typeface="+mn-ea"/>
              </a:rPr>
              <a:t>中国脑计划</a:t>
            </a:r>
            <a:endParaRPr lang="zh-CN" altLang="en-US" dirty="0">
              <a:latin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158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sp>
        <p:nvSpPr>
          <p:cNvPr id="2" name="文本框 1"/>
          <p:cNvSpPr txBox="1"/>
          <p:nvPr/>
        </p:nvSpPr>
        <p:spPr>
          <a:xfrm>
            <a:off x="1518920" y="2331085"/>
            <a:ext cx="6106160" cy="1322070"/>
          </a:xfrm>
          <a:prstGeom prst="rect">
            <a:avLst/>
          </a:prstGeom>
          <a:noFill/>
        </p:spPr>
        <p:txBody>
          <a:bodyPr wrap="square" rtlCol="0">
            <a:spAutoFit/>
            <a:scene3d>
              <a:camera prst="orthographicFront"/>
              <a:lightRig rig="threePt" dir="t"/>
            </a:scene3d>
          </a:bodyPr>
          <a:p>
            <a:r>
              <a:rPr lang="en-US" altLang="zh-CN" sz="8000" i="1">
                <a:solidFill>
                  <a:schemeClr val="tx1"/>
                </a:solidFill>
                <a:effectLst>
                  <a:outerShdw blurRad="38100" dist="19050" dir="2700000" algn="tl" rotWithShape="0">
                    <a:schemeClr val="dk1">
                      <a:alpha val="40000"/>
                    </a:schemeClr>
                  </a:outerShdw>
                </a:effectLst>
              </a:rPr>
              <a:t>Thank  You  !</a:t>
            </a:r>
            <a:endParaRPr lang="en-US" altLang="zh-CN" sz="8000" i="1">
              <a:solidFill>
                <a:schemeClr val="tx1"/>
              </a:solidFill>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0" y="0"/>
            <a:ext cx="3566160" cy="88201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sp>
        <p:nvSpPr>
          <p:cNvPr id="10" name="文本框 9"/>
          <p:cNvSpPr txBox="1"/>
          <p:nvPr/>
        </p:nvSpPr>
        <p:spPr>
          <a:xfrm>
            <a:off x="1295400" y="5565140"/>
            <a:ext cx="7764780" cy="1337945"/>
          </a:xfrm>
          <a:prstGeom prst="rect">
            <a:avLst/>
          </a:prstGeom>
          <a:noFill/>
        </p:spPr>
        <p:txBody>
          <a:bodyPr wrap="square" rtlCol="0">
            <a:spAutoFit/>
          </a:bodyPr>
          <a:p>
            <a:pPr marL="285750" indent="-285750">
              <a:lnSpc>
                <a:spcPct val="150000"/>
              </a:lnSpc>
              <a:buFont typeface="Wingdings" panose="05000000000000000000" charset="0"/>
              <a:buChar char="Ø"/>
            </a:pPr>
            <a:r>
              <a:rPr lang="en-US" altLang="zh-CN" dirty="0" err="1">
                <a:latin typeface="宋体" panose="02010600030101010101" pitchFamily="2" charset="-122"/>
                <a:cs typeface="宋体" panose="02010600030101010101" pitchFamily="2" charset="-122"/>
              </a:rPr>
              <a:t>人类认知的神经基础</a:t>
            </a:r>
            <a:r>
              <a:rPr lang="en-US" altLang="zh-CN" dirty="0">
                <a:solidFill>
                  <a:srgbClr val="FF0000"/>
                </a:solidFill>
                <a:latin typeface="宋体" panose="02010600030101010101" pitchFamily="2" charset="-122"/>
                <a:cs typeface="宋体" panose="02010600030101010101" pitchFamily="2" charset="-122"/>
              </a:rPr>
              <a:t>(</a:t>
            </a:r>
            <a:r>
              <a:rPr lang="zh-CN" altLang="en-US" dirty="0">
                <a:solidFill>
                  <a:srgbClr val="FF0000"/>
                </a:solidFill>
                <a:latin typeface="宋体" panose="02010600030101010101" pitchFamily="2" charset="-122"/>
                <a:cs typeface="宋体" panose="02010600030101010101" pitchFamily="2" charset="-122"/>
              </a:rPr>
              <a:t>理解</a:t>
            </a:r>
            <a:r>
              <a:rPr lang="en-US" altLang="zh-CN" dirty="0">
                <a:solidFill>
                  <a:srgbClr val="FF0000"/>
                </a:solidFill>
                <a:latin typeface="宋体" panose="02010600030101010101" pitchFamily="2" charset="-122"/>
                <a:cs typeface="宋体" panose="02010600030101010101" pitchFamily="2" charset="-122"/>
              </a:rPr>
              <a:t>脑)</a:t>
            </a:r>
            <a:r>
              <a:rPr lang="en-US" altLang="zh-CN" dirty="0" err="1">
                <a:latin typeface="宋体" panose="02010600030101010101" pitchFamily="2" charset="-122"/>
                <a:cs typeface="宋体" panose="02010600030101010101" pitchFamily="2" charset="-122"/>
              </a:rPr>
              <a:t>为主体和核心</a:t>
            </a:r>
            <a:r>
              <a:rPr lang="en-US" altLang="zh-CN" dirty="0">
                <a:latin typeface="宋体" panose="02010600030101010101" pitchFamily="2" charset="-122"/>
                <a:cs typeface="宋体" panose="02010600030101010101" pitchFamily="2" charset="-122"/>
              </a:rPr>
              <a:t> (</a:t>
            </a:r>
            <a:r>
              <a:rPr lang="en-US" altLang="zh-CN" dirty="0" err="1">
                <a:latin typeface="宋体" panose="02010600030101010101" pitchFamily="2" charset="-122"/>
                <a:cs typeface="宋体" panose="02010600030101010101" pitchFamily="2" charset="-122"/>
              </a:rPr>
              <a:t>一体</a:t>
            </a:r>
            <a:r>
              <a:rPr lang="en-US" altLang="zh-CN" dirty="0">
                <a:latin typeface="宋体" panose="02010600030101010101" pitchFamily="2" charset="-122"/>
                <a:cs typeface="宋体" panose="02010600030101010101" pitchFamily="2" charset="-122"/>
              </a:rPr>
              <a:t>)</a:t>
            </a:r>
            <a:r>
              <a:rPr lang="zh-CN" altLang="en-US" dirty="0">
                <a:latin typeface="宋体" panose="02010600030101010101" pitchFamily="2" charset="-122"/>
                <a:cs typeface="宋体" panose="02010600030101010101" pitchFamily="2" charset="-122"/>
              </a:rPr>
              <a:t>；</a:t>
            </a:r>
            <a:endParaRPr lang="en-US" altLang="zh-CN" dirty="0">
              <a:latin typeface="宋体" panose="02010600030101010101" pitchFamily="2" charset="-122"/>
              <a:cs typeface="宋体" panose="02010600030101010101" pitchFamily="2" charset="-122"/>
            </a:endParaRPr>
          </a:p>
          <a:p>
            <a:pPr marL="285750" indent="-285750">
              <a:lnSpc>
                <a:spcPct val="150000"/>
              </a:lnSpc>
              <a:buFont typeface="Wingdings" panose="05000000000000000000" charset="0"/>
              <a:buChar char="Ø"/>
            </a:pPr>
            <a:r>
              <a:rPr lang="en-US" altLang="zh-CN" dirty="0" err="1">
                <a:latin typeface="宋体" panose="02010600030101010101" pitchFamily="2" charset="-122"/>
                <a:cs typeface="宋体" panose="02010600030101010101" pitchFamily="2" charset="-122"/>
              </a:rPr>
              <a:t>其中一翼是大力加强预防、诊断和治疗脑重大疾病的研究</a:t>
            </a:r>
            <a:r>
              <a:rPr lang="en-US" altLang="zh-CN" dirty="0">
                <a:solidFill>
                  <a:srgbClr val="FF0000"/>
                </a:solidFill>
                <a:latin typeface="宋体" panose="02010600030101010101" pitchFamily="2" charset="-122"/>
                <a:cs typeface="宋体" panose="02010600030101010101" pitchFamily="2" charset="-122"/>
              </a:rPr>
              <a:t>(</a:t>
            </a:r>
            <a:r>
              <a:rPr lang="en-US" altLang="zh-CN" dirty="0" err="1">
                <a:solidFill>
                  <a:srgbClr val="FF0000"/>
                </a:solidFill>
                <a:latin typeface="宋体" panose="02010600030101010101" pitchFamily="2" charset="-122"/>
                <a:cs typeface="宋体" panose="02010600030101010101" pitchFamily="2" charset="-122"/>
              </a:rPr>
              <a:t>保护脑</a:t>
            </a:r>
            <a:r>
              <a:rPr lang="en-US" altLang="zh-CN" dirty="0">
                <a:solidFill>
                  <a:srgbClr val="FF0000"/>
                </a:solidFill>
                <a:latin typeface="宋体" panose="02010600030101010101" pitchFamily="2" charset="-122"/>
                <a:cs typeface="宋体" panose="02010600030101010101" pitchFamily="2" charset="-122"/>
              </a:rPr>
              <a:t>)</a:t>
            </a:r>
            <a:r>
              <a:rPr lang="en-US" altLang="zh-CN" dirty="0">
                <a:latin typeface="宋体" panose="02010600030101010101" pitchFamily="2" charset="-122"/>
                <a:cs typeface="宋体" panose="02010600030101010101" pitchFamily="2" charset="-122"/>
              </a:rPr>
              <a:t>;</a:t>
            </a:r>
            <a:endParaRPr lang="en-US" altLang="zh-CN" dirty="0">
              <a:latin typeface="宋体" panose="02010600030101010101" pitchFamily="2" charset="-122"/>
              <a:cs typeface="宋体" panose="02010600030101010101" pitchFamily="2" charset="-122"/>
            </a:endParaRPr>
          </a:p>
          <a:p>
            <a:pPr marL="285750" indent="-285750">
              <a:lnSpc>
                <a:spcPct val="150000"/>
              </a:lnSpc>
              <a:buFont typeface="Wingdings" panose="05000000000000000000" charset="0"/>
              <a:buChar char="Ø"/>
            </a:pPr>
            <a:r>
              <a:rPr lang="en-US" altLang="zh-CN" dirty="0" err="1">
                <a:latin typeface="宋体" panose="02010600030101010101" pitchFamily="2" charset="-122"/>
                <a:cs typeface="宋体" panose="02010600030101010101" pitchFamily="2" charset="-122"/>
              </a:rPr>
              <a:t>另一翼通过计算和系统模拟推进人工智能的研究</a:t>
            </a:r>
            <a:r>
              <a:rPr lang="en-US" altLang="zh-CN" dirty="0">
                <a:solidFill>
                  <a:srgbClr val="FF0000"/>
                </a:solidFill>
                <a:latin typeface="宋体" panose="02010600030101010101" pitchFamily="2" charset="-122"/>
                <a:cs typeface="宋体" panose="02010600030101010101" pitchFamily="2" charset="-122"/>
              </a:rPr>
              <a:t>(</a:t>
            </a:r>
            <a:r>
              <a:rPr lang="en-US" altLang="zh-CN" dirty="0" err="1">
                <a:solidFill>
                  <a:srgbClr val="FF0000"/>
                </a:solidFill>
                <a:latin typeface="宋体" panose="02010600030101010101" pitchFamily="2" charset="-122"/>
                <a:cs typeface="宋体" panose="02010600030101010101" pitchFamily="2" charset="-122"/>
              </a:rPr>
              <a:t>模拟脑</a:t>
            </a:r>
            <a:r>
              <a:rPr lang="en-US" altLang="zh-CN" dirty="0">
                <a:solidFill>
                  <a:srgbClr val="FF0000"/>
                </a:solidFill>
                <a:latin typeface="宋体" panose="02010600030101010101" pitchFamily="2" charset="-122"/>
                <a:cs typeface="宋体" panose="02010600030101010101" pitchFamily="2" charset="-122"/>
              </a:rPr>
              <a:t>)</a:t>
            </a:r>
            <a:r>
              <a:rPr lang="en-US" altLang="zh-CN" dirty="0">
                <a:latin typeface="宋体" panose="02010600030101010101" pitchFamily="2" charset="-122"/>
                <a:cs typeface="宋体" panose="02010600030101010101" pitchFamily="2" charset="-122"/>
              </a:rPr>
              <a:t>。</a:t>
            </a:r>
            <a:endParaRPr lang="en-US" altLang="zh-CN" dirty="0">
              <a:latin typeface="宋体" panose="02010600030101010101" pitchFamily="2" charset="-122"/>
              <a:cs typeface="宋体" panose="02010600030101010101" pitchFamily="2" charset="-122"/>
            </a:endParaRPr>
          </a:p>
        </p:txBody>
      </p:sp>
      <p:sp>
        <p:nvSpPr>
          <p:cNvPr id="2" name="文本框 1"/>
          <p:cNvSpPr txBox="1"/>
          <p:nvPr/>
        </p:nvSpPr>
        <p:spPr>
          <a:xfrm>
            <a:off x="3511550" y="304800"/>
            <a:ext cx="3332480" cy="860425"/>
          </a:xfrm>
          <a:prstGeom prst="rect">
            <a:avLst/>
          </a:prstGeom>
          <a:noFill/>
        </p:spPr>
        <p:txBody>
          <a:bodyPr wrap="square" rtlCol="0">
            <a:spAutoFit/>
          </a:bodyPr>
          <a:p>
            <a:r>
              <a:rPr lang="zh-CN" altLang="en-US" sz="3200" b="1" dirty="0">
                <a:latin typeface="仿宋" panose="02010609060101010101" pitchFamily="49" charset="-122"/>
                <a:ea typeface="仿宋" panose="02010609060101010101" pitchFamily="49" charset="-122"/>
                <a:sym typeface="+mn-ea"/>
              </a:rPr>
              <a:t>“一体两翼“</a:t>
            </a:r>
            <a:endParaRPr lang="zh-CN" altLang="en-US" sz="3200" b="1" dirty="0">
              <a:latin typeface="仿宋" panose="02010609060101010101" pitchFamily="49" charset="-122"/>
              <a:ea typeface="仿宋" panose="02010609060101010101" pitchFamily="49" charset="-122"/>
            </a:endParaRPr>
          </a:p>
          <a:p>
            <a:endParaRPr lang="zh-CN" altLang="en-US"/>
          </a:p>
        </p:txBody>
      </p:sp>
      <p:grpSp>
        <p:nvGrpSpPr>
          <p:cNvPr id="12" name="组合 11"/>
          <p:cNvGrpSpPr/>
          <p:nvPr/>
        </p:nvGrpSpPr>
        <p:grpSpPr>
          <a:xfrm>
            <a:off x="304800" y="152400"/>
            <a:ext cx="3651250" cy="609600"/>
            <a:chOff x="480" y="771"/>
            <a:chExt cx="5750" cy="960"/>
          </a:xfrm>
        </p:grpSpPr>
        <p:sp>
          <p:nvSpPr>
            <p:cNvPr id="14" name="流程图: 可选过程 13"/>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80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背景</a:t>
              </a:r>
              <a:endParaRPr lang="zh-CN" altLang="en-US" sz="2800" b="1">
                <a:latin typeface="Times New Roman" panose="02020603050405020304" pitchFamily="18" charset="0"/>
                <a:cs typeface="Times New Roman" panose="02020603050405020304" pitchFamily="18" charset="0"/>
              </a:endParaRPr>
            </a:p>
          </p:txBody>
        </p:sp>
      </p:grpSp>
      <p:pic>
        <p:nvPicPr>
          <p:cNvPr id="8" name="图片 7"/>
          <p:cNvPicPr>
            <a:picLocks noChangeAspect="1"/>
          </p:cNvPicPr>
          <p:nvPr/>
        </p:nvPicPr>
        <p:blipFill>
          <a:blip r:embed="rId2"/>
          <a:stretch>
            <a:fillRect/>
          </a:stretch>
        </p:blipFill>
        <p:spPr>
          <a:xfrm>
            <a:off x="1455420" y="969010"/>
            <a:ext cx="6233795" cy="45745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2" name="文本框 1"/>
          <p:cNvSpPr txBox="1"/>
          <p:nvPr/>
        </p:nvSpPr>
        <p:spPr>
          <a:xfrm>
            <a:off x="394335" y="1295400"/>
            <a:ext cx="8340725" cy="1868805"/>
          </a:xfrm>
          <a:prstGeom prst="rect">
            <a:avLst/>
          </a:prstGeom>
          <a:noFill/>
        </p:spPr>
        <p:txBody>
          <a:bodyPr wrap="square" rtlCol="0">
            <a:spAutoFit/>
          </a:bodyPr>
          <a:p>
            <a:pPr algn="just">
              <a:lnSpc>
                <a:spcPct val="150000"/>
              </a:lnSpc>
              <a:buClrTx/>
              <a:buSzTx/>
              <a:buNone/>
            </a:pPr>
            <a:r>
              <a:rPr lang="en-US" altLang="zh-CN" sz="1800" b="1" dirty="0"/>
              <a:t>      </a:t>
            </a:r>
            <a:r>
              <a:rPr lang="en-US" altLang="zh-CN" sz="2000" b="1" dirty="0"/>
              <a:t>  </a:t>
            </a:r>
            <a:r>
              <a:rPr lang="zh-CN" altLang="en-US" sz="1900" b="1" dirty="0">
                <a:latin typeface="Times New Roman" panose="02020603050405020304" pitchFamily="18" charset="0"/>
                <a:cs typeface="Times New Roman" panose="02020603050405020304" pitchFamily="18" charset="0"/>
              </a:rPr>
              <a:t>脑立体定位技术（stereotactic technique）</a:t>
            </a:r>
            <a:r>
              <a:rPr lang="zh-CN" altLang="en-US" sz="1900">
                <a:sym typeface="+mn-ea"/>
              </a:rPr>
              <a:t>是一种用于操纵活体动物大脑的方法，可以</a:t>
            </a:r>
            <a:r>
              <a:rPr lang="zh-CN" altLang="en-US" sz="1900"/>
              <a:t>精确确定脑结构特定位置的技术，</a:t>
            </a:r>
            <a:r>
              <a:rPr lang="zh-CN" altLang="en-US" sz="1900">
                <a:sym typeface="+mn-ea"/>
              </a:rPr>
              <a:t>对准特定的脑部位进行刺激、损伤或注射药物。常用于实验神经心理学和脑神经外科的手术，已成为研究脑结构和功能必不可少的工具。</a:t>
            </a:r>
            <a:endParaRPr lang="zh-CN" altLang="en-US" sz="1900" dirty="0">
              <a:latin typeface="Times New Roman" panose="02020603050405020304" pitchFamily="18" charset="0"/>
              <a:cs typeface="Times New Roman" panose="02020603050405020304" pitchFamily="18" charset="0"/>
            </a:endParaRPr>
          </a:p>
        </p:txBody>
      </p:sp>
      <p:grpSp>
        <p:nvGrpSpPr>
          <p:cNvPr id="4" name="组合 3"/>
          <p:cNvGrpSpPr/>
          <p:nvPr/>
        </p:nvGrpSpPr>
        <p:grpSpPr>
          <a:xfrm>
            <a:off x="304800" y="228600"/>
            <a:ext cx="3651250" cy="609600"/>
            <a:chOff x="480" y="771"/>
            <a:chExt cx="5750" cy="960"/>
          </a:xfrm>
        </p:grpSpPr>
        <p:sp>
          <p:nvSpPr>
            <p:cNvPr id="6" name="流程图: 可选过程 5"/>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80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概念</a:t>
              </a:r>
              <a:endParaRPr lang="zh-CN" altLang="en-US" sz="2800" b="1">
                <a:latin typeface="Times New Roman" panose="02020603050405020304" pitchFamily="18" charset="0"/>
                <a:cs typeface="Times New Roman" panose="02020603050405020304" pitchFamily="18" charset="0"/>
              </a:endParaRPr>
            </a:p>
          </p:txBody>
        </p:sp>
      </p:grpSp>
      <p:sp>
        <p:nvSpPr>
          <p:cNvPr id="5" name="圆角矩形 4"/>
          <p:cNvSpPr/>
          <p:nvPr/>
        </p:nvSpPr>
        <p:spPr>
          <a:xfrm>
            <a:off x="228600" y="1195070"/>
            <a:ext cx="8627110" cy="21609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68001"/>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438400" y="3355975"/>
            <a:ext cx="3552825" cy="355282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grpSp>
        <p:nvGrpSpPr>
          <p:cNvPr id="4" name="组合 3"/>
          <p:cNvGrpSpPr/>
          <p:nvPr/>
        </p:nvGrpSpPr>
        <p:grpSpPr>
          <a:xfrm>
            <a:off x="304800" y="272415"/>
            <a:ext cx="3575050" cy="609600"/>
            <a:chOff x="480" y="771"/>
            <a:chExt cx="5630" cy="960"/>
          </a:xfrm>
        </p:grpSpPr>
        <p:sp>
          <p:nvSpPr>
            <p:cNvPr id="6" name="流程图: 可选过程 5"/>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
          <p:nvSpPr>
            <p:cNvPr id="7" name="文本框 6"/>
            <p:cNvSpPr txBox="1"/>
            <p:nvPr/>
          </p:nvSpPr>
          <p:spPr>
            <a:xfrm>
              <a:off x="168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应用</a:t>
              </a:r>
              <a:endParaRPr lang="zh-CN" altLang="en-US" sz="2800" b="1">
                <a:latin typeface="Times New Roman" panose="02020603050405020304" pitchFamily="18" charset="0"/>
                <a:cs typeface="Times New Roman" panose="02020603050405020304" pitchFamily="18" charset="0"/>
              </a:endParaRPr>
            </a:p>
          </p:txBody>
        </p:sp>
      </p:grpSp>
      <p:pic>
        <p:nvPicPr>
          <p:cNvPr id="3" name="图片 2"/>
          <p:cNvPicPr/>
          <p:nvPr/>
        </p:nvPicPr>
        <p:blipFill>
          <a:blip r:embed="rId2"/>
          <a:stretch>
            <a:fillRect/>
          </a:stretch>
        </p:blipFill>
        <p:spPr>
          <a:xfrm>
            <a:off x="182721" y="1676241"/>
            <a:ext cx="8778557" cy="361981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sp>
        <p:nvSpPr>
          <p:cNvPr id="4105" name="文本框 14"/>
          <p:cNvSpPr txBox="1"/>
          <p:nvPr/>
        </p:nvSpPr>
        <p:spPr>
          <a:xfrm>
            <a:off x="5189538" y="5334000"/>
            <a:ext cx="3954462" cy="450829"/>
          </a:xfrm>
          <a:prstGeom prst="rect">
            <a:avLst/>
          </a:prstGeom>
          <a:noFill/>
          <a:ln w="9525">
            <a:noFill/>
          </a:ln>
        </p:spPr>
        <p:txBody>
          <a:bodyPr>
            <a:spAutoFit/>
          </a:bodyPr>
          <a:lstStyle/>
          <a:p>
            <a:pPr>
              <a:lnSpc>
                <a:spcPct val="130000"/>
              </a:lnSpc>
            </a:pPr>
            <a:r>
              <a:rPr lang="en-US" altLang="zh-CN" b="1" dirty="0">
                <a:latin typeface="Arial" panose="020B0604020202020204" pitchFamily="34" charset="0"/>
              </a:rPr>
              <a:t>     </a:t>
            </a:r>
            <a:endParaRPr lang="zh-CN" altLang="en-US" sz="2000" b="1" dirty="0">
              <a:latin typeface="Arial" panose="020B0604020202020204" pitchFamily="34" charset="0"/>
            </a:endParaRPr>
          </a:p>
        </p:txBody>
      </p:sp>
      <p:sp>
        <p:nvSpPr>
          <p:cNvPr id="2" name="文本框 1"/>
          <p:cNvSpPr txBox="1"/>
          <p:nvPr/>
        </p:nvSpPr>
        <p:spPr>
          <a:xfrm>
            <a:off x="346075" y="990600"/>
            <a:ext cx="8452485" cy="2399665"/>
          </a:xfrm>
          <a:prstGeom prst="rect">
            <a:avLst/>
          </a:prstGeom>
          <a:noFill/>
        </p:spPr>
        <p:txBody>
          <a:bodyPr wrap="square" rtlCol="0" anchor="t">
            <a:spAutoFit/>
          </a:bodyPr>
          <a:p>
            <a:pPr>
              <a:lnSpc>
                <a:spcPct val="200000"/>
              </a:lnSpc>
            </a:pPr>
            <a:r>
              <a:rPr lang="en-US" altLang="zh-CN" sz="2000" dirty="0">
                <a:latin typeface="Times New Roman" panose="02020603050405020304" pitchFamily="18" charset="0"/>
                <a:cs typeface="Times New Roman" panose="02020603050405020304" pitchFamily="18" charset="0"/>
              </a:rPr>
              <a:t>        </a:t>
            </a:r>
            <a:r>
              <a:rPr lang="zh-CN" altLang="en-US" sz="1800" dirty="0">
                <a:latin typeface="Times New Roman" panose="02020603050405020304" pitchFamily="18" charset="0"/>
                <a:cs typeface="Times New Roman" panose="02020603050405020304" pitchFamily="18" charset="0"/>
              </a:rPr>
              <a:t>哺乳动物的大脑是所有器官中最复杂的一部分，结构上分为很多区域和核团，在需要对某个特定核团进行研究的时候就需要通过脑立体定位技术对其进行精确定位和操作。</a:t>
            </a:r>
            <a:endParaRPr lang="zh-CN" altLang="en-US" sz="1800" dirty="0">
              <a:latin typeface="Times New Roman" panose="02020603050405020304" pitchFamily="18" charset="0"/>
              <a:cs typeface="Times New Roman" panose="02020603050405020304" pitchFamily="18" charset="0"/>
            </a:endParaRPr>
          </a:p>
          <a:p>
            <a:endParaRPr lang="zh-CN" altLang="en-US" sz="2000" dirty="0">
              <a:latin typeface="Times New Roman" panose="02020603050405020304" pitchFamily="18" charset="0"/>
              <a:cs typeface="Times New Roman" panose="02020603050405020304" pitchFamily="18" charset="0"/>
            </a:endParaRPr>
          </a:p>
          <a:p>
            <a:endParaRPr lang="zh-CN" altLang="en-US"/>
          </a:p>
        </p:txBody>
      </p:sp>
      <p:grpSp>
        <p:nvGrpSpPr>
          <p:cNvPr id="4" name="组合 3"/>
          <p:cNvGrpSpPr/>
          <p:nvPr/>
        </p:nvGrpSpPr>
        <p:grpSpPr>
          <a:xfrm>
            <a:off x="304800" y="228600"/>
            <a:ext cx="3651250" cy="609600"/>
            <a:chOff x="480" y="771"/>
            <a:chExt cx="5750" cy="960"/>
          </a:xfrm>
        </p:grpSpPr>
        <p:sp>
          <p:nvSpPr>
            <p:cNvPr id="6" name="流程图: 可选过程 5"/>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80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应用</a:t>
              </a:r>
              <a:endParaRPr lang="zh-CN" altLang="en-US" sz="2800" b="1">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1170305" y="3175000"/>
            <a:ext cx="2366645" cy="601980"/>
            <a:chOff x="1363" y="5435"/>
            <a:chExt cx="3727" cy="948"/>
          </a:xfrm>
        </p:grpSpPr>
        <p:sp>
          <p:nvSpPr>
            <p:cNvPr id="5" name="圆角矩形 4"/>
            <p:cNvSpPr/>
            <p:nvPr/>
          </p:nvSpPr>
          <p:spPr>
            <a:xfrm>
              <a:off x="1363" y="5435"/>
              <a:ext cx="3094"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560" y="5595"/>
              <a:ext cx="3530" cy="628"/>
            </a:xfrm>
            <a:prstGeom prst="rect">
              <a:avLst/>
            </a:prstGeom>
            <a:noFill/>
          </p:spPr>
          <p:txBody>
            <a:bodyPr wrap="square" rtlCol="0">
              <a:spAutoFit/>
            </a:bodyPr>
            <a:p>
              <a:r>
                <a:rPr lang="zh-CN" altLang="en-US" sz="2000" b="1">
                  <a:sym typeface="+mn-ea"/>
                </a:rPr>
                <a:t>核团微量注射</a:t>
              </a:r>
              <a:endParaRPr lang="zh-CN" altLang="en-US" sz="2000" b="1">
                <a:sym typeface="+mn-ea"/>
              </a:endParaRPr>
            </a:p>
          </p:txBody>
        </p:sp>
      </p:grpSp>
      <p:grpSp>
        <p:nvGrpSpPr>
          <p:cNvPr id="3" name="组合 2"/>
          <p:cNvGrpSpPr/>
          <p:nvPr/>
        </p:nvGrpSpPr>
        <p:grpSpPr>
          <a:xfrm>
            <a:off x="2895600" y="4191000"/>
            <a:ext cx="3101975" cy="601980"/>
            <a:chOff x="1363" y="5435"/>
            <a:chExt cx="3727" cy="948"/>
          </a:xfrm>
        </p:grpSpPr>
        <p:sp>
          <p:nvSpPr>
            <p:cNvPr id="8" name="圆角矩形 7"/>
            <p:cNvSpPr/>
            <p:nvPr/>
          </p:nvSpPr>
          <p:spPr>
            <a:xfrm>
              <a:off x="1363" y="5435"/>
              <a:ext cx="3094"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560" y="5595"/>
              <a:ext cx="3530" cy="628"/>
            </a:xfrm>
            <a:prstGeom prst="rect">
              <a:avLst/>
            </a:prstGeom>
            <a:noFill/>
          </p:spPr>
          <p:txBody>
            <a:bodyPr wrap="square" rtlCol="0">
              <a:spAutoFit/>
            </a:bodyPr>
            <a:p>
              <a:r>
                <a:rPr lang="zh-CN" altLang="en-US" sz="2000" b="1">
                  <a:sym typeface="+mn-ea"/>
                </a:rPr>
                <a:t>核团的刺激或损毁</a:t>
              </a:r>
              <a:endParaRPr lang="zh-CN" altLang="en-US" sz="2000" b="1">
                <a:sym typeface="+mn-ea"/>
              </a:endParaRPr>
            </a:p>
          </p:txBody>
        </p:sp>
      </p:grpSp>
      <p:grpSp>
        <p:nvGrpSpPr>
          <p:cNvPr id="12" name="组合 11"/>
          <p:cNvGrpSpPr/>
          <p:nvPr/>
        </p:nvGrpSpPr>
        <p:grpSpPr>
          <a:xfrm>
            <a:off x="5361305" y="5246370"/>
            <a:ext cx="2519045" cy="601980"/>
            <a:chOff x="1363" y="5435"/>
            <a:chExt cx="3967" cy="948"/>
          </a:xfrm>
        </p:grpSpPr>
        <p:sp>
          <p:nvSpPr>
            <p:cNvPr id="13" name="圆角矩形 12"/>
            <p:cNvSpPr/>
            <p:nvPr/>
          </p:nvSpPr>
          <p:spPr>
            <a:xfrm>
              <a:off x="1363" y="5435"/>
              <a:ext cx="3094"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800" y="5627"/>
              <a:ext cx="3530" cy="628"/>
            </a:xfrm>
            <a:prstGeom prst="rect">
              <a:avLst/>
            </a:prstGeom>
            <a:noFill/>
          </p:spPr>
          <p:txBody>
            <a:bodyPr wrap="square" rtlCol="0">
              <a:spAutoFit/>
            </a:bodyPr>
            <a:p>
              <a:r>
                <a:rPr lang="zh-CN" altLang="en-US" sz="2000" b="1">
                  <a:sym typeface="+mn-ea"/>
                </a:rPr>
                <a:t>脑电记录</a:t>
              </a:r>
              <a:endParaRPr lang="zh-CN" altLang="en-US" sz="2000" b="1">
                <a:sym typeface="+mn-ea"/>
              </a:endParaRPr>
            </a:p>
          </p:txBody>
        </p:sp>
      </p:grpSp>
      <p:sp>
        <p:nvSpPr>
          <p:cNvPr id="15" name="圆角矩形 14"/>
          <p:cNvSpPr/>
          <p:nvPr/>
        </p:nvSpPr>
        <p:spPr>
          <a:xfrm>
            <a:off x="228600" y="1118870"/>
            <a:ext cx="8627110" cy="1790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3" descr="图片1.jpg"/>
          <p:cNvPicPr>
            <a:picLocks noChangeAspect="1"/>
          </p:cNvPicPr>
          <p:nvPr/>
        </p:nvPicPr>
        <p:blipFill>
          <a:blip r:embed="rId1" cstate="print"/>
          <a:stretch>
            <a:fillRect/>
          </a:stretch>
        </p:blipFill>
        <p:spPr>
          <a:xfrm>
            <a:off x="0" y="-317"/>
            <a:ext cx="9144000" cy="6858000"/>
          </a:xfrm>
          <a:prstGeom prst="rect">
            <a:avLst/>
          </a:prstGeom>
          <a:noFill/>
          <a:ln w="9525">
            <a:noFill/>
          </a:ln>
        </p:spPr>
      </p:pic>
      <p:grpSp>
        <p:nvGrpSpPr>
          <p:cNvPr id="4" name="组合 3"/>
          <p:cNvGrpSpPr/>
          <p:nvPr/>
        </p:nvGrpSpPr>
        <p:grpSpPr>
          <a:xfrm>
            <a:off x="304800" y="228600"/>
            <a:ext cx="3651250" cy="609600"/>
            <a:chOff x="480" y="771"/>
            <a:chExt cx="5750" cy="960"/>
          </a:xfrm>
        </p:grpSpPr>
        <p:sp>
          <p:nvSpPr>
            <p:cNvPr id="6" name="流程图: 可选过程 5"/>
            <p:cNvSpPr/>
            <p:nvPr/>
          </p:nvSpPr>
          <p:spPr>
            <a:xfrm>
              <a:off x="480" y="771"/>
              <a:ext cx="3977" cy="960"/>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800" y="840"/>
              <a:ext cx="4430" cy="822"/>
            </a:xfrm>
            <a:prstGeom prst="rect">
              <a:avLst/>
            </a:prstGeom>
            <a:noFill/>
          </p:spPr>
          <p:txBody>
            <a:bodyPr wrap="square" rtlCol="0">
              <a:spAutoFit/>
            </a:bodyPr>
            <a:p>
              <a:r>
                <a:rPr lang="zh-CN" altLang="en-US" sz="2800" b="1">
                  <a:latin typeface="Times New Roman" panose="02020603050405020304" pitchFamily="18" charset="0"/>
                  <a:cs typeface="Times New Roman" panose="02020603050405020304" pitchFamily="18" charset="0"/>
                </a:rPr>
                <a:t>应用</a:t>
              </a:r>
              <a:endParaRPr lang="zh-CN" altLang="en-US" sz="2800" b="1">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533400" y="1524000"/>
            <a:ext cx="2366645" cy="601980"/>
            <a:chOff x="1363" y="5435"/>
            <a:chExt cx="3727" cy="948"/>
          </a:xfrm>
        </p:grpSpPr>
        <p:sp>
          <p:nvSpPr>
            <p:cNvPr id="5" name="圆角矩形 4"/>
            <p:cNvSpPr/>
            <p:nvPr/>
          </p:nvSpPr>
          <p:spPr>
            <a:xfrm>
              <a:off x="1363" y="5435"/>
              <a:ext cx="3094"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560" y="5595"/>
              <a:ext cx="3530" cy="628"/>
            </a:xfrm>
            <a:prstGeom prst="rect">
              <a:avLst/>
            </a:prstGeom>
            <a:noFill/>
          </p:spPr>
          <p:txBody>
            <a:bodyPr wrap="square" rtlCol="0">
              <a:spAutoFit/>
            </a:bodyPr>
            <a:p>
              <a:r>
                <a:rPr lang="zh-CN" altLang="en-US" sz="2000" b="1">
                  <a:sym typeface="+mn-ea"/>
                </a:rPr>
                <a:t>核团微量注射</a:t>
              </a:r>
              <a:endParaRPr lang="zh-CN" altLang="en-US" sz="2000" b="1">
                <a:sym typeface="+mn-ea"/>
              </a:endParaRPr>
            </a:p>
          </p:txBody>
        </p:sp>
      </p:grpSp>
      <p:grpSp>
        <p:nvGrpSpPr>
          <p:cNvPr id="12" name="组合 11"/>
          <p:cNvGrpSpPr/>
          <p:nvPr/>
        </p:nvGrpSpPr>
        <p:grpSpPr>
          <a:xfrm>
            <a:off x="636905" y="5212080"/>
            <a:ext cx="2693670" cy="601980"/>
            <a:chOff x="1363" y="5435"/>
            <a:chExt cx="4242" cy="948"/>
          </a:xfrm>
        </p:grpSpPr>
        <p:sp>
          <p:nvSpPr>
            <p:cNvPr id="13" name="圆角矩形 12"/>
            <p:cNvSpPr/>
            <p:nvPr/>
          </p:nvSpPr>
          <p:spPr>
            <a:xfrm>
              <a:off x="1363" y="5435"/>
              <a:ext cx="3094"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2075" y="5627"/>
              <a:ext cx="3530" cy="628"/>
            </a:xfrm>
            <a:prstGeom prst="rect">
              <a:avLst/>
            </a:prstGeom>
            <a:noFill/>
          </p:spPr>
          <p:txBody>
            <a:bodyPr wrap="square" rtlCol="0">
              <a:spAutoFit/>
            </a:bodyPr>
            <a:p>
              <a:r>
                <a:rPr lang="zh-CN" altLang="en-US" sz="2000" b="1">
                  <a:sym typeface="+mn-ea"/>
                </a:rPr>
                <a:t>脑电记录</a:t>
              </a:r>
              <a:endParaRPr lang="zh-CN" altLang="en-US" sz="2000" b="1">
                <a:sym typeface="+mn-ea"/>
              </a:endParaRPr>
            </a:p>
          </p:txBody>
        </p:sp>
      </p:grpSp>
      <p:sp>
        <p:nvSpPr>
          <p:cNvPr id="15" name="左大括号 14"/>
          <p:cNvSpPr/>
          <p:nvPr/>
        </p:nvSpPr>
        <p:spPr>
          <a:xfrm>
            <a:off x="2667000" y="1242060"/>
            <a:ext cx="304800" cy="1165860"/>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7" name="文本框 16"/>
          <p:cNvSpPr txBox="1"/>
          <p:nvPr/>
        </p:nvSpPr>
        <p:spPr>
          <a:xfrm>
            <a:off x="3048000" y="1066800"/>
            <a:ext cx="4578985" cy="368300"/>
          </a:xfrm>
          <a:prstGeom prst="rect">
            <a:avLst/>
          </a:prstGeom>
          <a:noFill/>
        </p:spPr>
        <p:txBody>
          <a:bodyPr wrap="square" rtlCol="0">
            <a:spAutoFit/>
          </a:bodyPr>
          <a:p>
            <a:r>
              <a:rPr lang="zh-CN" altLang="en-US" b="1">
                <a:sym typeface="+mn-ea"/>
              </a:rPr>
              <a:t>因为对于特定区域和核团精确定位的要求</a:t>
            </a:r>
            <a:endParaRPr lang="zh-CN" altLang="en-US" b="1">
              <a:sym typeface="+mn-ea"/>
            </a:endParaRPr>
          </a:p>
        </p:txBody>
      </p:sp>
      <p:sp>
        <p:nvSpPr>
          <p:cNvPr id="18" name="文本框 17"/>
          <p:cNvSpPr txBox="1"/>
          <p:nvPr/>
        </p:nvSpPr>
        <p:spPr>
          <a:xfrm>
            <a:off x="3048000" y="2024380"/>
            <a:ext cx="5732145" cy="922020"/>
          </a:xfrm>
          <a:prstGeom prst="rect">
            <a:avLst/>
          </a:prstGeom>
          <a:noFill/>
        </p:spPr>
        <p:txBody>
          <a:bodyPr wrap="square" rtlCol="0">
            <a:spAutoFit/>
          </a:bodyPr>
          <a:p>
            <a:pPr>
              <a:lnSpc>
                <a:spcPct val="150000"/>
              </a:lnSpc>
            </a:pPr>
            <a:r>
              <a:rPr lang="zh-CN" altLang="en-US" sz="1800" b="1">
                <a:sym typeface="+mn-ea"/>
              </a:rPr>
              <a:t>由于血脑屏障的存在，很多药物无法直接通过口服或者注射作用于大脑</a:t>
            </a:r>
            <a:endParaRPr lang="zh-CN" altLang="en-US" sz="1800" b="1"/>
          </a:p>
        </p:txBody>
      </p:sp>
      <p:sp>
        <p:nvSpPr>
          <p:cNvPr id="19" name="文本框 18"/>
          <p:cNvSpPr txBox="1"/>
          <p:nvPr/>
        </p:nvSpPr>
        <p:spPr>
          <a:xfrm>
            <a:off x="3113405" y="5226050"/>
            <a:ext cx="5958840" cy="506730"/>
          </a:xfrm>
          <a:prstGeom prst="rect">
            <a:avLst/>
          </a:prstGeom>
          <a:noFill/>
        </p:spPr>
        <p:txBody>
          <a:bodyPr wrap="square" rtlCol="0">
            <a:spAutoFit/>
          </a:bodyPr>
          <a:p>
            <a:pPr algn="just">
              <a:lnSpc>
                <a:spcPct val="150000"/>
              </a:lnSpc>
            </a:pPr>
            <a:r>
              <a:rPr lang="zh-CN" altLang="en-US" sz="1800" b="1">
                <a:sym typeface="+mn-ea"/>
              </a:rPr>
              <a:t>膜片钳技术记录神经元电活动</a:t>
            </a:r>
            <a:endParaRPr lang="zh-CN" altLang="en-US" sz="1800" b="1"/>
          </a:p>
        </p:txBody>
      </p:sp>
      <p:cxnSp>
        <p:nvCxnSpPr>
          <p:cNvPr id="22" name="直接箭头连接符 21"/>
          <p:cNvCxnSpPr/>
          <p:nvPr/>
        </p:nvCxnSpPr>
        <p:spPr>
          <a:xfrm>
            <a:off x="2667000" y="5533390"/>
            <a:ext cx="381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228600" y="3276600"/>
            <a:ext cx="8482330" cy="922020"/>
            <a:chOff x="360" y="4920"/>
            <a:chExt cx="13358" cy="1452"/>
          </a:xfrm>
        </p:grpSpPr>
        <p:grpSp>
          <p:nvGrpSpPr>
            <p:cNvPr id="3" name="组合 2"/>
            <p:cNvGrpSpPr/>
            <p:nvPr/>
          </p:nvGrpSpPr>
          <p:grpSpPr>
            <a:xfrm>
              <a:off x="360" y="5160"/>
              <a:ext cx="4885" cy="948"/>
              <a:chOff x="1363" y="5435"/>
              <a:chExt cx="3727" cy="948"/>
            </a:xfrm>
          </p:grpSpPr>
          <p:sp>
            <p:nvSpPr>
              <p:cNvPr id="8" name="圆角矩形 7"/>
              <p:cNvSpPr/>
              <p:nvPr/>
            </p:nvSpPr>
            <p:spPr>
              <a:xfrm>
                <a:off x="1363" y="5435"/>
                <a:ext cx="3094" cy="9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560" y="5595"/>
                <a:ext cx="3530" cy="628"/>
              </a:xfrm>
              <a:prstGeom prst="rect">
                <a:avLst/>
              </a:prstGeom>
              <a:noFill/>
            </p:spPr>
            <p:txBody>
              <a:bodyPr wrap="square" rtlCol="0">
                <a:spAutoFit/>
              </a:bodyPr>
              <a:p>
                <a:r>
                  <a:rPr lang="zh-CN" altLang="en-US" sz="2000" b="1">
                    <a:sym typeface="+mn-ea"/>
                  </a:rPr>
                  <a:t>核团的刺激或损毁</a:t>
                </a:r>
                <a:endParaRPr lang="zh-CN" altLang="en-US" sz="2000" b="1">
                  <a:sym typeface="+mn-ea"/>
                </a:endParaRPr>
              </a:p>
            </p:txBody>
          </p:sp>
        </p:grpSp>
        <p:cxnSp>
          <p:nvCxnSpPr>
            <p:cNvPr id="23" name="直接箭头连接符 22"/>
            <p:cNvCxnSpPr/>
            <p:nvPr/>
          </p:nvCxnSpPr>
          <p:spPr>
            <a:xfrm>
              <a:off x="4457" y="5629"/>
              <a:ext cx="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5057" y="4920"/>
              <a:ext cx="8661" cy="1452"/>
            </a:xfrm>
            <a:prstGeom prst="rect">
              <a:avLst/>
            </a:prstGeom>
            <a:noFill/>
          </p:spPr>
          <p:txBody>
            <a:bodyPr wrap="square" rtlCol="0">
              <a:spAutoFit/>
            </a:bodyPr>
            <a:p>
              <a:pPr>
                <a:lnSpc>
                  <a:spcPct val="150000"/>
                </a:lnSpc>
              </a:pPr>
              <a:r>
                <a:rPr lang="zh-CN" altLang="en-US" sz="1800" b="1"/>
                <a:t>射频毁损：</a:t>
              </a:r>
              <a:r>
                <a:rPr lang="zh-CN" altLang="en-US" sz="1800" b="1">
                  <a:latin typeface="Times New Roman" panose="02020603050405020304" pitchFamily="18" charset="0"/>
                  <a:cs typeface="Times New Roman" panose="02020603050405020304" pitchFamily="18" charset="0"/>
                </a:rPr>
                <a:t>45℃ 60s的可逆性损毁；</a:t>
              </a:r>
              <a:r>
                <a:rPr lang="zh-CN" altLang="en-US" sz="1800" b="1">
                  <a:latin typeface="Times New Roman" panose="02020603050405020304" pitchFamily="18" charset="0"/>
                  <a:cs typeface="Times New Roman" panose="02020603050405020304" pitchFamily="18" charset="0"/>
                  <a:sym typeface="+mn-ea"/>
                </a:rPr>
                <a:t>75℃ 60s的不可逆性损毁</a:t>
              </a:r>
              <a:endParaRPr lang="zh-CN" altLang="en-US" sz="1800" b="1">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1888,&quot;width&quot;:11071}"/>
</p:tagLst>
</file>

<file path=ppt/tags/tag10.xml><?xml version="1.0" encoding="utf-8"?>
<p:tagLst xmlns:p="http://schemas.openxmlformats.org/presentationml/2006/main">
  <p:tag name="KSO_WM_UNIT_TABLE_BEAUTIFY" val="smartTable{95da1caf-21a7-4a10-a3e0-b8f68df1243e}"/>
  <p:tag name="TABLE_ENDDRAG_ORIGIN_RECT" val="525*224"/>
  <p:tag name="TABLE_ENDDRAG_RECT" val="86*120*525*224"/>
</p:tagLst>
</file>

<file path=ppt/tags/tag11.xml><?xml version="1.0" encoding="utf-8"?>
<p:tagLst xmlns:p="http://schemas.openxmlformats.org/presentationml/2006/main">
  <p:tag name="COMMONDATA" val="eyJoZGlkIjoiY2ZmMDA4YjM4Y2Y1ODA0YzBjZWU5MDJlM2ExZGRiOTkifQ=="/>
  <p:tag name="KSO_WPP_MARK_KEY" val="2c2d89b1-b15e-40bb-a45d-e5e8eb014b72"/>
</p:tagLst>
</file>

<file path=ppt/tags/tag2.xml><?xml version="1.0" encoding="utf-8"?>
<p:tagLst xmlns:p="http://schemas.openxmlformats.org/presentationml/2006/main">
  <p:tag name="KSO_WM_UNIT_PLACING_PICTURE_USER_VIEWPORT" val="{&quot;height&quot;:5341.3338582677161,&quot;width&quot;:7483.7858267716538}"/>
</p:tagLst>
</file>

<file path=ppt/tags/tag3.xml><?xml version="1.0" encoding="utf-8"?>
<p:tagLst xmlns:p="http://schemas.openxmlformats.org/presentationml/2006/main">
  <p:tag name="KSO_WM_UNIT_PLACING_PICTURE_USER_VIEWPORT" val="{&quot;height&quot;:4215.5905511811025,&quot;width&quot;:7483.7858267716538}"/>
</p:tagLst>
</file>

<file path=ppt/tags/tag4.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5.xml><?xml version="1.0" encoding="utf-8"?>
<p:tagLst xmlns:p="http://schemas.openxmlformats.org/presentationml/2006/main">
  <p:tag name="KSO_WM_UNIT_PLACING_PICTURE_USER_VIEWPORT" val="{&quot;height&quot;:10800,&quot;width&quot;:14400}"/>
</p:tagLst>
</file>

<file path=ppt/tags/tag6.xml><?xml version="1.0" encoding="utf-8"?>
<p:tagLst xmlns:p="http://schemas.openxmlformats.org/presentationml/2006/main">
  <p:tag name="KSO_WM_UNIT_PLACING_PICTURE_USER_VIEWPORT" val="{&quot;height&quot;:1888,&quot;width&quot;:11071}"/>
</p:tagLst>
</file>

<file path=ppt/tags/tag7.xml><?xml version="1.0" encoding="utf-8"?>
<p:tagLst xmlns:p="http://schemas.openxmlformats.org/presentationml/2006/main">
  <p:tag name="KSO_WM_MEDIACOVER_FLAG" val="1"/>
  <p:tag name="KSO_WM_UNIT_MEDIACOVER_BTN_STATE" val="1"/>
  <p:tag name="KSO_WM_UNIT_MEDIACOVER_BTNRECT" val="0*0*0*0"/>
</p:tagLst>
</file>

<file path=ppt/tags/tag8.xml><?xml version="1.0" encoding="utf-8"?>
<p:tagLst xmlns:p="http://schemas.openxmlformats.org/presentationml/2006/main">
  <p:tag name="KSO_WM_MEDIACOVER_FLAG" val="1"/>
  <p:tag name="KSO_WM_UNIT_MEDIACOVER_BTN_STATE" val="1"/>
  <p:tag name="KSO_WM_UNIT_MEDIACOVER_BTNRECT" val="0*0*0*0"/>
</p:tagLst>
</file>

<file path=ppt/tags/tag9.xml><?xml version="1.0" encoding="utf-8"?>
<p:tagLst xmlns:p="http://schemas.openxmlformats.org/presentationml/2006/main">
  <p:tag name="KSO_WM_MEDIACOVER_FLAG" val="1"/>
  <p:tag name="KSO_WM_UNIT_MEDIACOVER_BTN_STATE" val="1"/>
  <p:tag name="KSO_WM_UNIT_MEDIACOVER_BTNRECT" val="0*0*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5579</Words>
  <Application>WPS 演示</Application>
  <PresentationFormat>全屏显示(4:3)</PresentationFormat>
  <Paragraphs>521</Paragraphs>
  <Slides>40</Slides>
  <Notes>25</Notes>
  <HiddenSlides>0</HiddenSlides>
  <MMClips>6</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40</vt:i4>
      </vt:variant>
    </vt:vector>
  </HeadingPairs>
  <TitlesOfParts>
    <vt:vector size="50" baseType="lpstr">
      <vt:lpstr>Arial</vt:lpstr>
      <vt:lpstr>宋体</vt:lpstr>
      <vt:lpstr>Wingdings</vt:lpstr>
      <vt:lpstr>Calibri</vt:lpstr>
      <vt:lpstr>微软雅黑</vt:lpstr>
      <vt:lpstr>Times New Roman</vt:lpstr>
      <vt:lpstr>仿宋</vt:lpstr>
      <vt:lpstr>Wingdings</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喵大王</cp:lastModifiedBy>
  <cp:revision>385</cp:revision>
  <dcterms:created xsi:type="dcterms:W3CDTF">2021-08-30T00:29:00Z</dcterms:created>
  <dcterms:modified xsi:type="dcterms:W3CDTF">2026-02-13T01:36:04Z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ICV">
    <vt:lpwstr>6370189B3E4F43E795C37793A58F6C82</vt:lpwstr>
  </property>
  <property fmtid="{D5CDD505-2E9C-101B-9397-08002B2CF9AE}" pid="4" name="KSOProductBuildVer">
    <vt:lpwstr>2052-12.1.0.25225</vt:lpwstr>
  </property>
</Properties>
</file>