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4" r:id="rId6"/>
    <p:sldId id="272" r:id="rId7"/>
    <p:sldId id="261" r:id="rId8"/>
    <p:sldId id="276" r:id="rId9"/>
    <p:sldId id="274" r:id="rId10"/>
    <p:sldId id="275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9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007082"/>
              </a:clrFrom>
              <a:clrTo>
                <a:srgbClr val="00708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0338"/>
            <a:ext cx="5114925" cy="1123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788669" y="1824990"/>
            <a:ext cx="7772400" cy="2141220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</a:bodyPr>
          <a:p>
            <a:pPr defTabSz="914400" fontAlgn="base">
              <a:buClrTx/>
              <a:buSzTx/>
              <a:buFontTx/>
            </a:pPr>
            <a:r>
              <a:rPr lang="zh-CN" sz="48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细胞死亡的分子机制</a:t>
            </a:r>
            <a:br>
              <a:rPr lang="zh-CN" sz="48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en-US" altLang="zh-CN" sz="48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--</a:t>
            </a:r>
            <a:r>
              <a:rPr lang="zh-CN" altLang="zh-CN" sz="4000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焦亡</a:t>
            </a:r>
            <a:endParaRPr lang="zh-CN" altLang="zh-CN" sz="4000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98" name="文本框 1"/>
          <p:cNvSpPr txBox="1"/>
          <p:nvPr/>
        </p:nvSpPr>
        <p:spPr>
          <a:xfrm>
            <a:off x="2822575" y="4495800"/>
            <a:ext cx="3500438" cy="9223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800" dirty="0">
                <a:latin typeface="华文新魏" pitchFamily="2" charset="-122"/>
                <a:ea typeface="华文新魏" pitchFamily="2" charset="-122"/>
              </a:rPr>
              <a:t>中心实验室</a:t>
            </a:r>
            <a:endParaRPr lang="zh-CN" altLang="en-US" sz="2800" dirty="0">
              <a:latin typeface="华文新魏" pitchFamily="2" charset="-122"/>
              <a:ea typeface="华文新魏" pitchFamily="2" charset="-122"/>
            </a:endParaRPr>
          </a:p>
          <a:p>
            <a:pPr algn="ctr"/>
            <a:r>
              <a:rPr lang="zh-CN" altLang="en-US" sz="2800" dirty="0">
                <a:latin typeface="华文新魏" pitchFamily="2" charset="-122"/>
                <a:ea typeface="华文新魏" pitchFamily="2" charset="-122"/>
              </a:rPr>
              <a:t>池涛</a:t>
            </a:r>
            <a:endParaRPr lang="zh-CN" altLang="en-US" sz="2800" dirty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48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" name="文本框 99"/>
          <p:cNvSpPr txBox="1"/>
          <p:nvPr/>
        </p:nvSpPr>
        <p:spPr>
          <a:xfrm>
            <a:off x="176530" y="4395470"/>
            <a:ext cx="17602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cell death </a:t>
            </a:r>
            <a:endParaRPr lang="en-US" altLang="zh-CN" sz="2800" b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1725930" y="2878455"/>
            <a:ext cx="337820" cy="364744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05305" y="2830195"/>
            <a:ext cx="32334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/>
              <a:t>accidental cell death</a:t>
            </a:r>
            <a:endParaRPr lang="zh-CN" altLang="en-US" sz="2400"/>
          </a:p>
          <a:p>
            <a:pPr algn="ctr"/>
            <a:r>
              <a:rPr lang="zh-CN" altLang="en-US" sz="2400"/>
              <a:t> (ACD) </a:t>
            </a: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1913573" y="4726305"/>
            <a:ext cx="270764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2400">
                <a:sym typeface="+mn-ea"/>
              </a:rPr>
              <a:t>regulated cell death </a:t>
            </a:r>
            <a:endParaRPr lang="zh-CN" altLang="en-US" sz="2400">
              <a:sym typeface="+mn-ea"/>
            </a:endParaRPr>
          </a:p>
          <a:p>
            <a:pPr algn="ctr"/>
            <a:r>
              <a:rPr lang="zh-CN" altLang="en-US" sz="2400">
                <a:sym typeface="+mn-ea"/>
              </a:rPr>
              <a:t>(RCD)</a:t>
            </a:r>
            <a:endParaRPr lang="zh-CN" altLang="en-US" sz="2400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790" y="981075"/>
            <a:ext cx="2301240" cy="5486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660" y="1259205"/>
            <a:ext cx="8458200" cy="14325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014210" y="1223010"/>
            <a:ext cx="11360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IF: 25.617</a:t>
            </a:r>
            <a:endParaRPr lang="zh-CN" altLang="en-US"/>
          </a:p>
        </p:txBody>
      </p:sp>
      <p:sp>
        <p:nvSpPr>
          <p:cNvPr id="11" name="左大括号 10"/>
          <p:cNvSpPr/>
          <p:nvPr/>
        </p:nvSpPr>
        <p:spPr>
          <a:xfrm>
            <a:off x="4561205" y="3321050"/>
            <a:ext cx="292735" cy="332168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793615" y="3237230"/>
            <a:ext cx="3357245" cy="34417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/>
              <a:t> apoptosis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zh-CN" altLang="en-US"/>
              <a:t>necroptosis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0000"/>
                </a:solidFill>
              </a:rPr>
              <a:t>pyroptosis</a:t>
            </a:r>
            <a:endParaRPr lang="zh-CN" altLang="en-US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solidFill>
                  <a:schemeClr val="tx1"/>
                </a:solidFill>
              </a:rPr>
              <a:t>ferroptosis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/>
              <a:t>entotic cell</a:t>
            </a:r>
            <a:r>
              <a:rPr lang="en-US" altLang="zh-CN"/>
              <a:t> </a:t>
            </a:r>
            <a:r>
              <a:rPr lang="zh-CN" altLang="en-US"/>
              <a:t>death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netotic cell death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parthanatos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lysosome-dependent cell death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autophagy-dependent cell death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alkaliptosis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oxeiptosis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395345" y="295275"/>
            <a:ext cx="26384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3600"/>
              <a:t>文献速递</a:t>
            </a:r>
            <a:endParaRPr lang="zh-CN" altLang="zh-CN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48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95" y="1300480"/>
            <a:ext cx="8792845" cy="52374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8310" y="1014730"/>
            <a:ext cx="26441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焦亡的发展过程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>
                <a:sym typeface="+mn-ea"/>
              </a:rPr>
              <a:t>P</a:t>
            </a:r>
            <a:r>
              <a:rPr lang="zh-CN" altLang="en-US" sz="3600">
                <a:sym typeface="+mn-ea"/>
              </a:rPr>
              <a:t>yroptosis</a:t>
            </a:r>
            <a:endParaRPr lang="zh-CN" altLang="en-US" sz="3600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>
                <a:sym typeface="+mn-ea"/>
              </a:rPr>
              <a:t>P</a:t>
            </a:r>
            <a:r>
              <a:rPr lang="zh-CN" altLang="en-US" sz="3600">
                <a:sym typeface="+mn-ea"/>
              </a:rPr>
              <a:t>yroptosis</a:t>
            </a:r>
            <a:endParaRPr lang="zh-CN" altLang="en-US" sz="3600">
              <a:sym typeface="+mn-ea"/>
            </a:endParaRPr>
          </a:p>
        </p:txBody>
      </p:sp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412115" y="1011555"/>
            <a:ext cx="85998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焦亡的形态学特征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细胞发生焦亡时，细胞会发生肿胀，在细胞破裂之前，细胞上形成凸出物（图A），之后细胞膜上形成孔隙，使细胞膜失去完整性，释放内容物，引起炎症反应，此时，细胞核位于细胞中央（图B），随着形态学的改变，细胞核固缩，DNA断裂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5" descr="IMG_2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675" y="2496185"/>
            <a:ext cx="7527290" cy="3670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12700" y="2463165"/>
            <a:ext cx="9006205" cy="41160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3075" y="619125"/>
            <a:ext cx="84194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与凋亡细胞形态变化不同：细胞凋亡表现为细胞基质溶解、染色质浓缩、细胞核碎裂和凋亡小体的形成；而细胞焦亡表现为细胞DNA 断裂，细胞核浓缩，细胞膜破裂。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3075" y="1541145"/>
            <a:ext cx="84188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与坏死性凋亡细胞形态变化不同：</a:t>
            </a:r>
            <a:r>
              <a:rPr lang="zh-CN" altLang="en-US"/>
              <a:t>坏死性凋亡主要由于细胞和细胞器肿胀，最终导致质膜完整性丧失；而细胞焦亡的特 点是细胞膜形成微小孔隙，水分内流，细胞肿胀，进而导致细胞膜破裂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-65405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>
                <a:sym typeface="+mn-ea"/>
              </a:rPr>
              <a:t>P</a:t>
            </a:r>
            <a:r>
              <a:rPr lang="zh-CN" altLang="en-US" sz="3600">
                <a:sym typeface="+mn-ea"/>
              </a:rPr>
              <a:t>yroptosis</a:t>
            </a:r>
            <a:endParaRPr lang="zh-CN" altLang="en-US" sz="3600">
              <a:sym typeface="+mn-ea"/>
            </a:endParaRPr>
          </a:p>
        </p:txBody>
      </p:sp>
      <p:cxnSp>
        <p:nvCxnSpPr>
          <p:cNvPr id="6" name="直接连接符 10"/>
          <p:cNvCxnSpPr>
            <a:cxnSpLocks noChangeShapeType="1"/>
          </p:cNvCxnSpPr>
          <p:nvPr/>
        </p:nvCxnSpPr>
        <p:spPr bwMode="auto">
          <a:xfrm flipV="1">
            <a:off x="592138" y="60356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187450"/>
            <a:ext cx="9107805" cy="5586095"/>
          </a:xfrm>
          <a:prstGeom prst="rect">
            <a:avLst/>
          </a:prstGeom>
        </p:spPr>
      </p:pic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412750" y="971550"/>
            <a:ext cx="3180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焦亡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通路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>
                <a:solidFill>
                  <a:schemeClr val="tx1"/>
                </a:solidFill>
                <a:sym typeface="+mn-ea"/>
              </a:rPr>
              <a:t>P</a:t>
            </a:r>
            <a:r>
              <a:rPr lang="zh-CN" altLang="en-US" sz="3600">
                <a:solidFill>
                  <a:schemeClr val="tx1"/>
                </a:solidFill>
                <a:sym typeface="+mn-ea"/>
              </a:rPr>
              <a:t>yroptosis</a:t>
            </a:r>
            <a:endParaRPr lang="zh-CN" altLang="en-US" sz="360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382905" y="971550"/>
            <a:ext cx="4938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焦亡与肿瘤的关系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>
                <a:solidFill>
                  <a:schemeClr val="tx1"/>
                </a:solidFill>
                <a:sym typeface="+mn-ea"/>
              </a:rPr>
              <a:t>P</a:t>
            </a:r>
            <a:r>
              <a:rPr lang="zh-CN" altLang="en-US" sz="3600">
                <a:solidFill>
                  <a:schemeClr val="tx1"/>
                </a:solidFill>
                <a:sym typeface="+mn-ea"/>
              </a:rPr>
              <a:t>yroptosis</a:t>
            </a:r>
            <a:endParaRPr lang="zh-CN" altLang="en-US" sz="360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0690" y="1570355"/>
            <a:ext cx="82626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）结直肠癌：LXR 受体激动剂——T0901317，通过诱导 NLRP3 炎症小体的组装激活 caspase 1，</a:t>
            </a:r>
            <a:r>
              <a:rPr lang="zh-CN" altLang="en-US" sz="2400">
                <a:solidFill>
                  <a:srgbClr val="FF0000"/>
                </a:solidFill>
              </a:rPr>
              <a:t>从而引起肿瘤细胞的焦亡，并阻止其进一步扩散</a:t>
            </a:r>
            <a:r>
              <a:rPr lang="zh-CN" altLang="en-US" sz="2400"/>
              <a:t>。</a:t>
            </a: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457835" y="2821940"/>
            <a:ext cx="77990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2</a:t>
            </a:r>
            <a:r>
              <a:rPr lang="zh-CN" altLang="en-US" sz="2400">
                <a:sym typeface="+mn-ea"/>
              </a:rPr>
              <a:t>）</a:t>
            </a:r>
            <a:r>
              <a:rPr lang="zh-CN" altLang="en-US" sz="2400"/>
              <a:t>胃癌：GSDMD 在胃癌中的表达水平较低，</a:t>
            </a:r>
            <a:r>
              <a:rPr lang="zh-CN" altLang="en-US" sz="2400">
                <a:solidFill>
                  <a:srgbClr val="FF0000"/>
                </a:solidFill>
              </a:rPr>
              <a:t>GSDMD 沉默可显著促进肿瘤细胞的增殖</a:t>
            </a:r>
            <a:r>
              <a:rPr lang="zh-CN" altLang="en-US" sz="2400"/>
              <a:t>。</a:t>
            </a:r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3710" y="3728720"/>
            <a:ext cx="77831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3</a:t>
            </a:r>
            <a:r>
              <a:rPr lang="zh-CN" altLang="en-US" sz="2400">
                <a:sym typeface="+mn-ea"/>
              </a:rPr>
              <a:t>）</a:t>
            </a:r>
            <a:r>
              <a:rPr lang="zh-CN" altLang="en-US" sz="2400">
                <a:sym typeface="+mn-ea"/>
              </a:rPr>
              <a:t>肝癌：肝癌患者肝癌组织中 NLRP3的表达水平与其病理分级、临床分期呈负相关，由此推测细胞焦亡可能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抑制了肝癌的发生发展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4970" y="5052695"/>
            <a:ext cx="84861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（</a:t>
            </a:r>
            <a:r>
              <a:rPr lang="en-US" altLang="zh-CN" sz="2400"/>
              <a:t>4</a:t>
            </a:r>
            <a:r>
              <a:rPr lang="zh-CN" altLang="en-US" sz="2400"/>
              <a:t>）乳腺癌：研究表明，NLRP3 炎症小体激活和 IL-1β产生营造的炎症微环境</a:t>
            </a:r>
            <a:r>
              <a:rPr lang="zh-CN" altLang="en-US" sz="2400">
                <a:solidFill>
                  <a:srgbClr val="FF0000"/>
                </a:solidFill>
              </a:rPr>
              <a:t>促进了乳腺癌的进展</a:t>
            </a:r>
            <a:r>
              <a:rPr lang="zh-CN" altLang="en-US" sz="2400"/>
              <a:t>，而在炎症小体缺失的乳腺癌小鼠中，肿瘤细胞的生长和转移能力明显降低。</a:t>
            </a:r>
            <a:endParaRPr lang="zh-CN" alt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10"/>
          <p:cNvCxnSpPr>
            <a:cxnSpLocks noChangeShapeType="1"/>
          </p:cNvCxnSpPr>
          <p:nvPr/>
        </p:nvCxnSpPr>
        <p:spPr bwMode="auto">
          <a:xfrm flipV="1">
            <a:off x="592138" y="941388"/>
            <a:ext cx="7664450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5"/>
          <p:cNvSpPr txBox="1"/>
          <p:nvPr/>
        </p:nvSpPr>
        <p:spPr>
          <a:xfrm>
            <a:off x="382905" y="971550"/>
            <a:ext cx="3547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焦亡与肿瘤的关系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212090"/>
            <a:ext cx="9144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/>
              <a:t>一</a:t>
            </a:r>
            <a:r>
              <a:rPr lang="zh-CN" altLang="zh-CN" sz="3600"/>
              <a:t>、</a:t>
            </a:r>
            <a:r>
              <a:rPr lang="en-US" altLang="zh-CN" sz="3600">
                <a:solidFill>
                  <a:schemeClr val="tx1"/>
                </a:solidFill>
                <a:sym typeface="+mn-ea"/>
              </a:rPr>
              <a:t>P</a:t>
            </a:r>
            <a:r>
              <a:rPr lang="zh-CN" altLang="en-US" sz="3600">
                <a:solidFill>
                  <a:schemeClr val="tx1"/>
                </a:solidFill>
                <a:sym typeface="+mn-ea"/>
              </a:rPr>
              <a:t>yroptosis</a:t>
            </a:r>
            <a:endParaRPr lang="zh-CN" altLang="en-US" sz="3600">
              <a:solidFill>
                <a:schemeClr val="tx1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1640" y="1517650"/>
            <a:ext cx="836803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zh-CN" altLang="en-US" sz="2400"/>
              <a:t>（</a:t>
            </a:r>
            <a:r>
              <a:rPr lang="en-US" altLang="zh-CN" sz="2400"/>
              <a:t>5</a:t>
            </a:r>
            <a:r>
              <a:rPr lang="zh-CN" altLang="en-US" sz="2400"/>
              <a:t>）肺癌：非小细胞肺癌（non-smallcell lung cancer，NSCLC）患者的肺癌组织中 GSDMD 蛋白表达水平明显高于癌旁组织。使用脂多糖和 ATP刺激肺腺癌 A549 细胞系后，观察到了 NLRP3 炎症小体的组装和活化，从而</a:t>
            </a:r>
            <a:r>
              <a:rPr lang="zh-CN" altLang="en-US" sz="2400">
                <a:solidFill>
                  <a:srgbClr val="FF0000"/>
                </a:solidFill>
              </a:rPr>
              <a:t>促进了疾病的进展。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6865" y="5368290"/>
            <a:ext cx="86258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/>
              <a:t>        </a:t>
            </a:r>
            <a:r>
              <a:rPr lang="zh-CN" altLang="en-US" sz="2400"/>
              <a:t>细胞焦亡在不同肿瘤、肿瘤的不同阶段或不同的肿瘤微环境中，对肿瘤的作用有可能是不一样的。</a:t>
            </a:r>
            <a:endParaRPr lang="zh-CN" alt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485775" y="3218815"/>
            <a:ext cx="793940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en-US" altLang="zh-CN" sz="2400">
                <a:sym typeface="+mn-ea"/>
              </a:rPr>
              <a:t>        </a:t>
            </a:r>
            <a:r>
              <a:rPr lang="zh-CN" altLang="en-US" sz="2400">
                <a:sym typeface="+mn-ea"/>
              </a:rPr>
              <a:t>研究显示，白藜芦醇葡萄糖甙可通过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抑制 NLRP3 炎症小体</a:t>
            </a:r>
            <a:r>
              <a:rPr lang="zh-CN" altLang="en-US" sz="2400">
                <a:sym typeface="+mn-ea"/>
              </a:rPr>
              <a:t>的组装和活化进而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抑制了 NSCLC 的进展</a:t>
            </a:r>
            <a:r>
              <a:rPr lang="zh-CN" altLang="en-US" sz="2400">
                <a:sym typeface="+mn-ea"/>
              </a:rPr>
              <a:t>。另一方面，Wang 等使用辛伐他汀治疗 NSCLC 小 鼠，结果发现，辛伐他汀可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诱导NLRP3炎症小体</a:t>
            </a:r>
            <a:r>
              <a:rPr lang="zh-CN" altLang="en-US" sz="2400">
                <a:sym typeface="+mn-ea"/>
              </a:rPr>
              <a:t>的组装，诱导了NSCLC细胞焦亡，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抑制了疾病进展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318510" y="2681605"/>
            <a:ext cx="27724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6600"/>
              <a:t>谢</a:t>
            </a:r>
            <a:r>
              <a:rPr lang="en-US" altLang="zh-CN" sz="6600"/>
              <a:t> </a:t>
            </a:r>
            <a:r>
              <a:rPr lang="zh-CN" altLang="zh-CN" sz="6600"/>
              <a:t>谢！</a:t>
            </a:r>
            <a:endParaRPr lang="zh-CN" altLang="zh-CN" sz="66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725,&quot;width&quot;:7410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1259</Words>
  <Application>WPS 演示</Application>
  <PresentationFormat>宽屏</PresentationFormat>
  <Paragraphs>72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华文新魏</vt:lpstr>
      <vt:lpstr>Times New Roman</vt:lpstr>
      <vt:lpstr>Arial Unicode MS</vt:lpstr>
      <vt:lpstr>Calibri</vt:lpstr>
      <vt:lpstr>Office 主题</vt:lpstr>
      <vt:lpstr>细胞死亡的分子机制 --焦亡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精气神</cp:lastModifiedBy>
  <cp:revision>113</cp:revision>
  <dcterms:created xsi:type="dcterms:W3CDTF">2022-02-07T01:58:00Z</dcterms:created>
  <dcterms:modified xsi:type="dcterms:W3CDTF">2022-03-25T01:49:27Z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B11C737A1AF44911B60849DE92B23221</vt:lpwstr>
  </property>
  <property fmtid="{D5CDD505-2E9C-101B-9397-08002B2CF9AE}" pid="3" name="KSOProductBuildVer">
    <vt:lpwstr>2052-11.1.0.11365</vt:lpwstr>
  </property>
</Properties>
</file>