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82" r:id="rId3"/>
    <p:sldId id="258" r:id="rId4"/>
    <p:sldId id="351" r:id="rId5"/>
    <p:sldId id="389" r:id="rId6"/>
    <p:sldId id="489" r:id="rId7"/>
    <p:sldId id="477" r:id="rId8"/>
    <p:sldId id="478" r:id="rId9"/>
    <p:sldId id="479" r:id="rId10"/>
    <p:sldId id="480" r:id="rId11"/>
    <p:sldId id="364" r:id="rId12"/>
    <p:sldId id="429" r:id="rId13"/>
    <p:sldId id="483" r:id="rId14"/>
    <p:sldId id="484" r:id="rId15"/>
    <p:sldId id="485" r:id="rId16"/>
    <p:sldId id="486" r:id="rId17"/>
    <p:sldId id="488" r:id="rId18"/>
    <p:sldId id="487" r:id="rId19"/>
    <p:sldId id="398" r:id="rId20"/>
    <p:sldId id="280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085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2" autoAdjust="0"/>
    <p:restoredTop sz="94581" autoAdjust="0"/>
  </p:normalViewPr>
  <p:slideViewPr>
    <p:cSldViewPr>
      <p:cViewPr varScale="1">
        <p:scale>
          <a:sx n="89" d="100"/>
          <a:sy n="89" d="100"/>
        </p:scale>
        <p:origin x="-85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5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50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1C9A83E-AB88-49D5-8DFB-C78884252FC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C3DB0-4C9E-4003-8619-DAA76AE2074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B6EEA-F02F-42C8-B393-5D6736B6ACA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6CFEC-D052-4D7A-B229-B36DE9A688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10AE-92DF-4E1E-9422-34FCB4423F1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2091E-C19A-41A4-BEC3-6A88072DC13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54343-9739-47DD-A8BD-86C6178C01F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514A9-4A23-4819-A7E4-E44A4D1107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5B21D-0318-42FD-994A-836F2A14673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50C1B-473D-4FFA-8142-7FE7DCDEEE4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3585F-F83E-4E21-B762-5EC7071D7E0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B450C-5B06-485B-9F74-455E5D2908E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6A8A6-3A1F-410D-84B2-C32A4C26DE3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0EABD-FE1B-45D7-985E-F63DA1B3F54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31085E"/>
            </a:gs>
            <a:gs pos="100000">
              <a:srgbClr val="17042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7EF2EE5-819E-4104-A9D2-AA9888E3BC8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600200"/>
            <a:ext cx="8382000" cy="1102519"/>
          </a:xfrm>
        </p:spPr>
        <p:txBody>
          <a:bodyPr/>
          <a:lstStyle/>
          <a:p>
            <a:pPr eaLnBrk="1" hangingPunct="1"/>
            <a:r>
              <a:rPr lang="zh-CN" altLang="zh-CN" b="1" smtClean="0">
                <a:ea typeface="宋体" pitchFamily="2" charset="-122"/>
              </a:rPr>
              <a:t>胰腺癌与维生素摄入之间的关系</a:t>
            </a:r>
            <a:endParaRPr lang="en-US" altLang="zh-CN" b="1" smtClean="0">
              <a:ea typeface="宋体" pitchFamily="2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657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zh-CN" sz="2800" smtClean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zh-CN" altLang="en-US" sz="2800" b="1" smtClean="0">
                <a:ea typeface="宋体" pitchFamily="2" charset="-122"/>
              </a:rPr>
              <a:t>刘适</a:t>
            </a:r>
            <a:endParaRPr lang="en-US" altLang="zh-CN" sz="2800" b="1" smtClean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800" b="1" smtClean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zh-CN" altLang="en-US" sz="2800" b="1" smtClean="0">
                <a:ea typeface="宋体" pitchFamily="2" charset="-122"/>
              </a:rPr>
              <a:t>齐齐哈尔医学院附属第三医院</a:t>
            </a:r>
            <a:endParaRPr lang="en-US" altLang="zh-CN" sz="2800" b="1" smtClean="0">
              <a:ea typeface="宋体" pitchFamily="2" charset="-122"/>
            </a:endParaRPr>
          </a:p>
        </p:txBody>
      </p:sp>
      <p:pic>
        <p:nvPicPr>
          <p:cNvPr id="2053" name="Picture 5" descr="C:\Users\Administrator\Desktop\图片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9550"/>
            <a:ext cx="1204470" cy="1204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28700"/>
            <a:ext cx="8305800" cy="3943350"/>
          </a:xfrm>
        </p:spPr>
        <p:txBody>
          <a:bodyPr/>
          <a:lstStyle/>
          <a:p>
            <a:pPr eaLnBrk="1" hangingPunct="1"/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胰腺癌是恶性程度最高的癌症之</a:t>
            </a:r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一</a:t>
            </a:r>
            <a:r>
              <a:rPr lang="en-US" altLang="zh-CN" sz="2500" dirty="0" smtClean="0">
                <a:latin typeface="Arial" pitchFamily="34" charset="0"/>
                <a:ea typeface="宋体" pitchFamily="2" charset="-122"/>
              </a:rPr>
              <a:t>;</a:t>
            </a:r>
            <a:endParaRPr lang="en-US" altLang="zh-CN" sz="2500" dirty="0" smtClean="0">
              <a:latin typeface="Arial" pitchFamily="34" charset="0"/>
              <a:ea typeface="宋体" pitchFamily="2" charset="-122"/>
            </a:endParaRPr>
          </a:p>
          <a:p>
            <a:pPr eaLnBrk="1" hangingPunct="1"/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在中国，近</a:t>
            </a:r>
            <a:r>
              <a:rPr lang="en-US" altLang="zh-CN" sz="2500" dirty="0" smtClean="0">
                <a:latin typeface="Arial" pitchFamily="34" charset="0"/>
                <a:ea typeface="宋体" pitchFamily="2" charset="-122"/>
              </a:rPr>
              <a:t>80%</a:t>
            </a:r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的胰腺癌患者在初诊时已处于晚期，且近年来发病率不断上</a:t>
            </a:r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升</a:t>
            </a:r>
            <a:r>
              <a:rPr lang="en-US" altLang="zh-CN" sz="2500" dirty="0" smtClean="0">
                <a:latin typeface="Arial" pitchFamily="34" charset="0"/>
                <a:ea typeface="宋体" pitchFamily="2" charset="-122"/>
              </a:rPr>
              <a:t>;</a:t>
            </a:r>
            <a:endParaRPr lang="en-US" altLang="zh-CN" sz="2500" dirty="0" smtClean="0">
              <a:latin typeface="Arial" pitchFamily="34" charset="0"/>
              <a:ea typeface="宋体" pitchFamily="2" charset="-122"/>
            </a:endParaRPr>
          </a:p>
          <a:p>
            <a:pPr eaLnBrk="1" hangingPunct="1"/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因此，对胰腺癌的有效预防方法，如维生素的摄入，已引起全世界的关注。然而，回顾性的病例对照研究、队列研究、随机安慰剂对照试</a:t>
            </a:r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验和</a:t>
            </a:r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一些荟萃分析对维生素摄入与胰腺癌风险的关系有不同的结</a:t>
            </a:r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果</a:t>
            </a:r>
            <a:r>
              <a:rPr lang="en-US" altLang="zh-CN" sz="2500" dirty="0" smtClean="0">
                <a:latin typeface="Arial" pitchFamily="34" charset="0"/>
                <a:ea typeface="宋体" pitchFamily="2" charset="-122"/>
              </a:rPr>
              <a:t>;</a:t>
            </a:r>
            <a:endParaRPr lang="en-US" altLang="zh-CN" sz="2500" dirty="0" smtClean="0">
              <a:latin typeface="Arial" pitchFamily="34" charset="0"/>
              <a:ea typeface="宋体" pitchFamily="2" charset="-122"/>
            </a:endParaRPr>
          </a:p>
          <a:p>
            <a:pPr eaLnBrk="1" hangingPunct="1"/>
            <a:r>
              <a:rPr lang="zh-CN" altLang="zh-CN" sz="2500" dirty="0" smtClean="0">
                <a:latin typeface="Arial" pitchFamily="34" charset="0"/>
                <a:ea typeface="宋体" pitchFamily="2" charset="-122"/>
              </a:rPr>
              <a:t>因此，我们旨在通过荟萃分析研究维生素摄入量与胰腺癌风险之间的关系。</a:t>
            </a:r>
            <a:endParaRPr lang="en-US" altLang="zh-CN" sz="2500" dirty="0" smtClean="0">
              <a:latin typeface="Arial" pitchFamily="34" charset="0"/>
              <a:ea typeface="宋体" pitchFamily="2" charset="-122"/>
            </a:endParaRPr>
          </a:p>
          <a:p>
            <a:pPr eaLnBrk="1" hangingPunct="1">
              <a:buFontTx/>
              <a:buNone/>
            </a:pPr>
            <a:endParaRPr lang="en-US" altLang="zh-CN" sz="2800" dirty="0" smtClean="0">
              <a:ea typeface="宋体" pitchFamily="2" charset="-122"/>
            </a:endParaRP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Search strategy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2" charset="-122"/>
              </a:rPr>
              <a:t>EMBASE, MEDLINE, and Cochrane </a:t>
            </a:r>
          </a:p>
          <a:p>
            <a:pPr eaLnBrk="1" hangingPunct="1"/>
            <a:r>
              <a:rPr lang="en-US" altLang="zh-CN" dirty="0" smtClean="0">
                <a:ea typeface="宋体" pitchFamily="2" charset="-122"/>
              </a:rPr>
              <a:t>(pancreas OR pancreatic) AND (cancer OR carcinoma OR neoplasm) AND (vitamin OR food OR diet OR nutrition)</a:t>
            </a:r>
          </a:p>
        </p:txBody>
      </p:sp>
      <p:sp>
        <p:nvSpPr>
          <p:cNvPr id="4100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Study selection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Case–control</a:t>
            </a:r>
            <a:r>
              <a:rPr lang="en-US" altLang="zh-CN" sz="2800" dirty="0" smtClean="0">
                <a:ea typeface="宋体" pitchFamily="2" charset="-122"/>
              </a:rPr>
              <a:t>, placebo–control, or cohort design;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Vitamin </a:t>
            </a:r>
            <a:r>
              <a:rPr lang="en-US" altLang="zh-CN" sz="2800" dirty="0" smtClean="0">
                <a:ea typeface="宋体" pitchFamily="2" charset="-122"/>
              </a:rPr>
              <a:t>intake as the independent variable of interest</a:t>
            </a:r>
            <a:r>
              <a:rPr lang="zh-CN" altLang="en-US" sz="2800" dirty="0" smtClean="0">
                <a:ea typeface="宋体" pitchFamily="2" charset="-122"/>
              </a:rPr>
              <a:t>；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PC as the dependent variable of interest plus reported PC incidence; and reported OR, RR, or HR, with 95% (CI</a:t>
            </a:r>
            <a:r>
              <a:rPr lang="en-US" altLang="zh-CN" sz="2800" dirty="0" smtClean="0">
                <a:ea typeface="宋体" pitchFamily="2" charset="-122"/>
              </a:rPr>
              <a:t>)</a:t>
            </a:r>
            <a:r>
              <a:rPr lang="en-US" altLang="zh-CN" sz="2800" dirty="0" smtClean="0">
                <a:ea typeface="宋体" pitchFamily="2" charset="-122"/>
              </a:rPr>
              <a:t>;</a:t>
            </a:r>
          </a:p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Nonhuman studies, mechanistic research, and review articles were excluded.</a:t>
            </a:r>
          </a:p>
        </p:txBody>
      </p:sp>
      <p:sp>
        <p:nvSpPr>
          <p:cNvPr id="5124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Data extraction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First author’s last name;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Year of publication;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Study design;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Geographic location;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The age and sex of participants;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Follow-up period;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6148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Data extraction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The size of study;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Type and doses of vitamins;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RR or OR with 95% CI for vitamin intake, and PC risk.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6148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Quality assessment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NOS (Newcastle–Ottawa Scale);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Selection of cohorts (0–4 points);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Comparability of cohorts (0–2 points);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Exposure/outcome of the participant (0–3 points);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itchFamily="2" charset="-122"/>
              </a:rPr>
              <a:t>7 to 9 points were marked as “high quality.”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7172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Statistical analysis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8195" name="内容占位符 2"/>
          <p:cNvSpPr>
            <a:spLocks noGrp="1" noChangeArrowheads="1"/>
          </p:cNvSpPr>
          <p:nvPr>
            <p:ph idx="1"/>
          </p:nvPr>
        </p:nvSpPr>
        <p:spPr>
          <a:xfrm>
            <a:off x="304800" y="1200151"/>
            <a:ext cx="8534400" cy="3394472"/>
          </a:xfrm>
        </p:spPr>
        <p:txBody>
          <a:bodyPr/>
          <a:lstStyle/>
          <a:p>
            <a:r>
              <a:rPr lang="en-US" altLang="zh-CN" sz="2800" dirty="0" smtClean="0">
                <a:ea typeface="宋体" pitchFamily="2" charset="-122"/>
              </a:rPr>
              <a:t>The random-effect model was used to combine RRs or ORs with 95% </a:t>
            </a:r>
            <a:r>
              <a:rPr lang="en-US" altLang="zh-CN" sz="2800" dirty="0" smtClean="0">
                <a:ea typeface="宋体" pitchFamily="2" charset="-122"/>
              </a:rPr>
              <a:t>CI; </a:t>
            </a:r>
            <a:endParaRPr lang="en-US" altLang="zh-CN" sz="2800" dirty="0" smtClean="0">
              <a:ea typeface="宋体" pitchFamily="2" charset="-122"/>
            </a:endParaRPr>
          </a:p>
          <a:p>
            <a:r>
              <a:rPr lang="en-US" altLang="zh-CN" sz="2800" i="1" dirty="0" smtClean="0">
                <a:ea typeface="宋体" pitchFamily="2" charset="-122"/>
              </a:rPr>
              <a:t>I</a:t>
            </a:r>
            <a:r>
              <a:rPr lang="en-US" altLang="zh-CN" sz="2800" baseline="30000" dirty="0" smtClean="0">
                <a:ea typeface="宋体" pitchFamily="2" charset="-122"/>
              </a:rPr>
              <a:t>2</a:t>
            </a:r>
            <a:r>
              <a:rPr lang="en-US" altLang="zh-CN" sz="2800" dirty="0" smtClean="0">
                <a:ea typeface="宋体" pitchFamily="2" charset="-122"/>
              </a:rPr>
              <a:t> values of 25%, 50%, and 75% </a:t>
            </a:r>
            <a:r>
              <a:rPr lang="en-US" altLang="zh-CN" sz="2800" dirty="0" smtClean="0">
                <a:ea typeface="宋体" pitchFamily="2" charset="-122"/>
              </a:rPr>
              <a:t>were considered </a:t>
            </a:r>
            <a:r>
              <a:rPr lang="en-US" altLang="zh-CN" sz="2800" dirty="0" smtClean="0">
                <a:ea typeface="宋体" pitchFamily="2" charset="-122"/>
              </a:rPr>
              <a:t>low, moderate, and high </a:t>
            </a:r>
            <a:r>
              <a:rPr lang="en-US" altLang="zh-CN" sz="2800" dirty="0" smtClean="0">
                <a:ea typeface="宋体" pitchFamily="2" charset="-122"/>
              </a:rPr>
              <a:t>heterogeneity, respectively; </a:t>
            </a:r>
            <a:endParaRPr lang="en-US" altLang="zh-CN" sz="2800" dirty="0" smtClean="0">
              <a:ea typeface="宋体" pitchFamily="2" charset="-122"/>
            </a:endParaRPr>
          </a:p>
          <a:p>
            <a:r>
              <a:rPr lang="en-US" altLang="zh-CN" sz="2800" dirty="0" smtClean="0">
                <a:ea typeface="宋体" pitchFamily="2" charset="-122"/>
              </a:rPr>
              <a:t>A fixed-effect model was utilized if </a:t>
            </a:r>
            <a:r>
              <a:rPr lang="en-US" altLang="zh-CN" sz="2800" i="1" dirty="0" smtClean="0">
                <a:ea typeface="宋体" pitchFamily="2" charset="-122"/>
              </a:rPr>
              <a:t>I</a:t>
            </a:r>
            <a:r>
              <a:rPr lang="en-US" altLang="zh-CN" sz="2800" baseline="30000" dirty="0" smtClean="0">
                <a:ea typeface="宋体" pitchFamily="2" charset="-122"/>
              </a:rPr>
              <a:t>2</a:t>
            </a:r>
            <a:r>
              <a:rPr lang="en-US" altLang="zh-CN" sz="2800" dirty="0" smtClean="0">
                <a:ea typeface="宋体" pitchFamily="2" charset="-122"/>
              </a:rPr>
              <a:t> values &lt;50%, otherwise </a:t>
            </a:r>
            <a:r>
              <a:rPr lang="en-US" altLang="zh-CN" sz="2800" dirty="0" smtClean="0">
                <a:ea typeface="宋体" pitchFamily="2" charset="-122"/>
              </a:rPr>
              <a:t>a random-effect model was selected. </a:t>
            </a: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8196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Statistical analysis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9219" name="内容占位符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Meta-regression of the variables of study design, vitamin dose, and geographic area of study was employed to assess heterogeneity among all included </a:t>
            </a:r>
            <a:r>
              <a:rPr lang="en-US" altLang="zh-CN" dirty="0" smtClean="0">
                <a:ea typeface="宋体" pitchFamily="2" charset="-122"/>
              </a:rPr>
              <a:t>studies; </a:t>
            </a:r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The influence of grouping on total results was evaluated by subgroup stratification analysis. </a:t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> </a:t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9220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Statistical analysis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10243" name="内容占位符 2"/>
          <p:cNvSpPr>
            <a:spLocks noGrp="1" noChangeArrowheads="1"/>
          </p:cNvSpPr>
          <p:nvPr>
            <p:ph idx="1"/>
          </p:nvPr>
        </p:nvSpPr>
        <p:spPr>
          <a:xfrm>
            <a:off x="457200" y="1123950"/>
            <a:ext cx="8229600" cy="3394472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Potential causes of heterogeneity were</a:t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>estimatedbythe sensitivity </a:t>
            </a:r>
            <a:r>
              <a:rPr lang="en-US" altLang="zh-CN" dirty="0" smtClean="0">
                <a:ea typeface="宋体" pitchFamily="2" charset="-122"/>
              </a:rPr>
              <a:t>analysis;</a:t>
            </a:r>
          </a:p>
          <a:p>
            <a:r>
              <a:rPr lang="en-US" altLang="zh-CN" dirty="0" smtClean="0">
                <a:ea typeface="宋体" pitchFamily="2" charset="-122"/>
              </a:rPr>
              <a:t> </a:t>
            </a:r>
            <a:r>
              <a:rPr lang="en-US" altLang="zh-CN" dirty="0" smtClean="0">
                <a:ea typeface="宋体" pitchFamily="2" charset="-122"/>
              </a:rPr>
              <a:t>Publication biaswas </a:t>
            </a:r>
            <a:r>
              <a:rPr lang="en-US" altLang="zh-CN" dirty="0" smtClean="0">
                <a:ea typeface="宋体" pitchFamily="2" charset="-122"/>
              </a:rPr>
              <a:t>evaluated by </a:t>
            </a:r>
            <a:r>
              <a:rPr lang="en-US" altLang="zh-CN" dirty="0" smtClean="0">
                <a:ea typeface="宋体" pitchFamily="2" charset="-122"/>
              </a:rPr>
              <a:t>means of funnel plots and Egger </a:t>
            </a:r>
            <a:r>
              <a:rPr lang="en-US" altLang="zh-CN" dirty="0" smtClean="0">
                <a:ea typeface="宋体" pitchFamily="2" charset="-122"/>
              </a:rPr>
              <a:t>test; </a:t>
            </a:r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This meta-analysis was carried out with Rev Man 5.3 or Stata 12.1, and </a:t>
            </a:r>
            <a:r>
              <a:rPr lang="en-US" altLang="zh-CN" dirty="0" smtClean="0">
                <a:ea typeface="宋体" pitchFamily="2" charset="-122"/>
              </a:rPr>
              <a:t>P&lt;0.05 was considered </a:t>
            </a:r>
            <a:r>
              <a:rPr lang="en-US" altLang="zh-CN" dirty="0" smtClean="0">
                <a:ea typeface="宋体" pitchFamily="2" charset="-122"/>
              </a:rPr>
              <a:t>statistically significant. </a:t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> </a:t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> </a:t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r>
              <a:rPr lang="en-US" altLang="zh-CN" dirty="0" smtClean="0">
                <a:ea typeface="宋体" pitchFamily="2" charset="-122"/>
              </a:rPr>
              <a:t/>
            </a:r>
            <a:br>
              <a:rPr lang="en-US" altLang="zh-CN" dirty="0" smtClean="0">
                <a:ea typeface="宋体" pitchFamily="2" charset="-122"/>
              </a:rPr>
            </a:b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10244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Search results </a:t>
            </a:r>
            <a:endParaRPr lang="zh-CN" altLang="en-US" smtClean="0">
              <a:ea typeface="宋体" pitchFamily="2" charset="-122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7404" y="1112710"/>
            <a:ext cx="4541996" cy="3973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Study characteristics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1123950"/>
            <a:ext cx="9148763" cy="391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4300"/>
            <a:ext cx="9144000" cy="857250"/>
          </a:xfrm>
        </p:spPr>
        <p:txBody>
          <a:bodyPr/>
          <a:lstStyle/>
          <a:p>
            <a:pPr eaLnBrk="1" hangingPunct="1"/>
            <a:r>
              <a:rPr lang="en-US" altLang="zh-CN" sz="3800" dirty="0" smtClean="0">
                <a:ea typeface="宋体" pitchFamily="2" charset="-122"/>
              </a:rPr>
              <a:t>Vitamin intake and pancreatic cancer risk </a:t>
            </a: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062990"/>
            <a:ext cx="5356098" cy="40233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Dose–response meta-analysis </a:t>
            </a: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-381"/>
            <a:ext cx="6329934" cy="50867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Subgroup analysis  </a:t>
            </a: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297" y="1089850"/>
            <a:ext cx="5853303" cy="3996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Subgroup analysis  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5950"/>
            <a:ext cx="9129713" cy="2220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5978"/>
            <a:ext cx="9144000" cy="857250"/>
          </a:xfrm>
        </p:spPr>
        <p:txBody>
          <a:bodyPr/>
          <a:lstStyle/>
          <a:p>
            <a:pPr eaLnBrk="1" hangingPunct="1"/>
            <a:r>
              <a:rPr lang="en-US" altLang="zh-CN" sz="3800" dirty="0" smtClean="0">
                <a:ea typeface="宋体" pitchFamily="2" charset="-122"/>
              </a:rPr>
              <a:t>Sensitivity analyses and meta-regression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82278"/>
            <a:ext cx="8229600" cy="339447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dirty="0" smtClean="0">
                <a:ea typeface="宋体" pitchFamily="2" charset="-122"/>
              </a:rPr>
              <a:t>After any single study was excluded, which did not affect the combined RRs.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dirty="0" smtClean="0">
                <a:ea typeface="宋体" pitchFamily="2" charset="-122"/>
              </a:rPr>
              <a:t>Meta-regression analysis demonstrated that study design included significant sources of heterogeneity.</a:t>
            </a:r>
            <a:endParaRPr lang="en-US" altLang="zh-CN" sz="2800" dirty="0" smtClean="0">
              <a:ea typeface="宋体" pitchFamily="2" charset="-122"/>
            </a:endParaRPr>
          </a:p>
        </p:txBody>
      </p:sp>
      <p:sp>
        <p:nvSpPr>
          <p:cNvPr id="17412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1430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Publication bias </a:t>
            </a:r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169670"/>
            <a:ext cx="5512118" cy="38404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Conclusion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dirty="0" smtClean="0">
                <a:ea typeface="宋体" pitchFamily="2" charset="-122"/>
              </a:rPr>
              <a:t>Vitamin </a:t>
            </a:r>
            <a:r>
              <a:rPr lang="en-US" altLang="zh-CN" sz="2800" dirty="0" smtClean="0">
                <a:ea typeface="宋体" pitchFamily="2" charset="-122"/>
              </a:rPr>
              <a:t>intake can moderately reduce the risk of PC, particularly the consumption of vitamin D and vitamin B12.</a:t>
            </a: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>
            <a:off x="457200" y="1028700"/>
            <a:ext cx="8305800" cy="0"/>
          </a:xfrm>
          <a:prstGeom prst="line">
            <a:avLst/>
          </a:prstGeom>
          <a:noFill/>
          <a:ln w="57150" cmpd="thickThin">
            <a:solidFill>
              <a:srgbClr val="CE136E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6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Thank You</a:t>
            </a:r>
          </a:p>
        </p:txBody>
      </p:sp>
      <p:pic>
        <p:nvPicPr>
          <p:cNvPr id="4" name="Picture 7" descr="mxcp20100918141416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46150"/>
            <a:ext cx="6096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566</Words>
  <Application>Microsoft Office PowerPoint</Application>
  <PresentationFormat>全屏显示(16:9)</PresentationFormat>
  <Paragraphs>59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3" baseType="lpstr">
      <vt:lpstr>Arial</vt:lpstr>
      <vt:lpstr>宋体</vt:lpstr>
      <vt:lpstr>Default Design</vt:lpstr>
      <vt:lpstr>胰腺癌与维生素摄入之间的关系</vt:lpstr>
      <vt:lpstr>Introduction</vt:lpstr>
      <vt:lpstr>Search strategy</vt:lpstr>
      <vt:lpstr>Study selection</vt:lpstr>
      <vt:lpstr>Data extraction</vt:lpstr>
      <vt:lpstr>Data extraction</vt:lpstr>
      <vt:lpstr>Quality assessment</vt:lpstr>
      <vt:lpstr>Statistical analysis</vt:lpstr>
      <vt:lpstr>Statistical analysis</vt:lpstr>
      <vt:lpstr>Statistical analysis</vt:lpstr>
      <vt:lpstr>Search results </vt:lpstr>
      <vt:lpstr>Study characteristics</vt:lpstr>
      <vt:lpstr>Vitamin intake and pancreatic cancer risk </vt:lpstr>
      <vt:lpstr>Dose–response meta-analysis </vt:lpstr>
      <vt:lpstr>Subgroup analysis  </vt:lpstr>
      <vt:lpstr>Subgroup analysis  </vt:lpstr>
      <vt:lpstr>Sensitivity analyses and meta-regression </vt:lpstr>
      <vt:lpstr>Publication bias </vt:lpstr>
      <vt:lpstr>Conclusion</vt:lpstr>
      <vt:lpstr>Thank You</vt:lpstr>
    </vt:vector>
  </TitlesOfParts>
  <Company>UNC - 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Pancreatic Cancer</dc:title>
  <dc:creator>School of Medicine</dc:creator>
  <cp:lastModifiedBy>xbany</cp:lastModifiedBy>
  <cp:revision>129</cp:revision>
  <dcterms:created xsi:type="dcterms:W3CDTF">2008-04-23T13:36:17Z</dcterms:created>
  <dcterms:modified xsi:type="dcterms:W3CDTF">2021-12-22T03:07:33Z</dcterms:modified>
</cp:coreProperties>
</file>