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382" r:id="rId3"/>
    <p:sldId id="490" r:id="rId4"/>
    <p:sldId id="491" r:id="rId5"/>
    <p:sldId id="492" r:id="rId6"/>
    <p:sldId id="495" r:id="rId7"/>
    <p:sldId id="493" r:id="rId8"/>
    <p:sldId id="494" r:id="rId9"/>
    <p:sldId id="258" r:id="rId10"/>
    <p:sldId id="351" r:id="rId11"/>
    <p:sldId id="497" r:id="rId12"/>
    <p:sldId id="496" r:id="rId13"/>
    <p:sldId id="498" r:id="rId14"/>
    <p:sldId id="499" r:id="rId15"/>
    <p:sldId id="500" r:id="rId16"/>
    <p:sldId id="503" r:id="rId17"/>
    <p:sldId id="501" r:id="rId18"/>
    <p:sldId id="502" r:id="rId19"/>
    <p:sldId id="506" r:id="rId20"/>
    <p:sldId id="504" r:id="rId21"/>
    <p:sldId id="505" r:id="rId22"/>
    <p:sldId id="507" r:id="rId23"/>
    <p:sldId id="508" r:id="rId24"/>
    <p:sldId id="510" r:id="rId25"/>
    <p:sldId id="509" r:id="rId26"/>
    <p:sldId id="398" r:id="rId27"/>
    <p:sldId id="280" r:id="rId28"/>
  </p:sldIdLst>
  <p:sldSz cx="9144000" cy="5143500" type="screen16x9"/>
  <p:notesSz cx="6858000" cy="9144000"/>
  <p:defaultTextStyle>
    <a:defPPr>
      <a:defRPr lang="en-US"/>
    </a:defPPr>
    <a:lvl1pPr algn="l" rtl="0" eaLnBrk="0" fontAlgn="base" hangingPunct="0">
      <a:spcBef>
        <a:spcPct val="0"/>
      </a:spcBef>
      <a:spcAft>
        <a:spcPct val="0"/>
      </a:spcAft>
      <a:defRPr sz="4400" kern="1200">
        <a:solidFill>
          <a:schemeClr val="tx2"/>
        </a:solidFill>
        <a:latin typeface="Arial" charset="0"/>
        <a:ea typeface="宋体" pitchFamily="2" charset="-122"/>
        <a:cs typeface="+mn-cs"/>
      </a:defRPr>
    </a:lvl1pPr>
    <a:lvl2pPr marL="457200" algn="l" rtl="0" eaLnBrk="0" fontAlgn="base" hangingPunct="0">
      <a:spcBef>
        <a:spcPct val="0"/>
      </a:spcBef>
      <a:spcAft>
        <a:spcPct val="0"/>
      </a:spcAft>
      <a:defRPr sz="4400" kern="1200">
        <a:solidFill>
          <a:schemeClr val="tx2"/>
        </a:solidFill>
        <a:latin typeface="Arial" charset="0"/>
        <a:ea typeface="宋体" pitchFamily="2" charset="-122"/>
        <a:cs typeface="+mn-cs"/>
      </a:defRPr>
    </a:lvl2pPr>
    <a:lvl3pPr marL="914400" algn="l" rtl="0" eaLnBrk="0" fontAlgn="base" hangingPunct="0">
      <a:spcBef>
        <a:spcPct val="0"/>
      </a:spcBef>
      <a:spcAft>
        <a:spcPct val="0"/>
      </a:spcAft>
      <a:defRPr sz="4400" kern="1200">
        <a:solidFill>
          <a:schemeClr val="tx2"/>
        </a:solidFill>
        <a:latin typeface="Arial" charset="0"/>
        <a:ea typeface="宋体" pitchFamily="2" charset="-122"/>
        <a:cs typeface="+mn-cs"/>
      </a:defRPr>
    </a:lvl3pPr>
    <a:lvl4pPr marL="1371600" algn="l" rtl="0" eaLnBrk="0" fontAlgn="base" hangingPunct="0">
      <a:spcBef>
        <a:spcPct val="0"/>
      </a:spcBef>
      <a:spcAft>
        <a:spcPct val="0"/>
      </a:spcAft>
      <a:defRPr sz="4400" kern="1200">
        <a:solidFill>
          <a:schemeClr val="tx2"/>
        </a:solidFill>
        <a:latin typeface="Arial" charset="0"/>
        <a:ea typeface="宋体" pitchFamily="2" charset="-122"/>
        <a:cs typeface="+mn-cs"/>
      </a:defRPr>
    </a:lvl4pPr>
    <a:lvl5pPr marL="1828800" algn="l" rtl="0" eaLnBrk="0" fontAlgn="base" hangingPunct="0">
      <a:spcBef>
        <a:spcPct val="0"/>
      </a:spcBef>
      <a:spcAft>
        <a:spcPct val="0"/>
      </a:spcAft>
      <a:defRPr sz="4400" kern="1200">
        <a:solidFill>
          <a:schemeClr val="tx2"/>
        </a:solidFill>
        <a:latin typeface="Arial" charset="0"/>
        <a:ea typeface="宋体" pitchFamily="2" charset="-122"/>
        <a:cs typeface="+mn-cs"/>
      </a:defRPr>
    </a:lvl5pPr>
    <a:lvl6pPr marL="2286000" algn="l" defTabSz="914400" rtl="0" eaLnBrk="1" latinLnBrk="0" hangingPunct="1">
      <a:defRPr sz="4400" kern="1200">
        <a:solidFill>
          <a:schemeClr val="tx2"/>
        </a:solidFill>
        <a:latin typeface="Arial" charset="0"/>
        <a:ea typeface="宋体" pitchFamily="2" charset="-122"/>
        <a:cs typeface="+mn-cs"/>
      </a:defRPr>
    </a:lvl6pPr>
    <a:lvl7pPr marL="2743200" algn="l" defTabSz="914400" rtl="0" eaLnBrk="1" latinLnBrk="0" hangingPunct="1">
      <a:defRPr sz="4400" kern="1200">
        <a:solidFill>
          <a:schemeClr val="tx2"/>
        </a:solidFill>
        <a:latin typeface="Arial" charset="0"/>
        <a:ea typeface="宋体" pitchFamily="2" charset="-122"/>
        <a:cs typeface="+mn-cs"/>
      </a:defRPr>
    </a:lvl7pPr>
    <a:lvl8pPr marL="3200400" algn="l" defTabSz="914400" rtl="0" eaLnBrk="1" latinLnBrk="0" hangingPunct="1">
      <a:defRPr sz="4400" kern="1200">
        <a:solidFill>
          <a:schemeClr val="tx2"/>
        </a:solidFill>
        <a:latin typeface="Arial" charset="0"/>
        <a:ea typeface="宋体" pitchFamily="2" charset="-122"/>
        <a:cs typeface="+mn-cs"/>
      </a:defRPr>
    </a:lvl8pPr>
    <a:lvl9pPr marL="3657600" algn="l" defTabSz="914400" rtl="0" eaLnBrk="1" latinLnBrk="0" hangingPunct="1">
      <a:defRPr sz="4400" kern="1200">
        <a:solidFill>
          <a:schemeClr val="tx2"/>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085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2" autoAdjust="0"/>
    <p:restoredTop sz="94581" autoAdjust="0"/>
  </p:normalViewPr>
  <p:slideViewPr>
    <p:cSldViewPr>
      <p:cViewPr varScale="1">
        <p:scale>
          <a:sx n="89" d="100"/>
          <a:sy n="89" d="100"/>
        </p:scale>
        <p:origin x="-858" y="-9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56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solidFill>
                  <a:schemeClr val="tx1"/>
                </a:solidFill>
                <a:latin typeface="Arial" charset="0"/>
              </a:defRPr>
            </a:lvl1pPr>
          </a:lstStyle>
          <a:p>
            <a:pPr>
              <a:defRPr/>
            </a:pPr>
            <a:endParaRPr lang="zh-CN" altLang="en-US"/>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solidFill>
                  <a:schemeClr val="tx1"/>
                </a:solidFill>
                <a:latin typeface="Arial" charset="0"/>
              </a:defRPr>
            </a:lvl1pPr>
          </a:lstStyle>
          <a:p>
            <a:pPr>
              <a:defRPr/>
            </a:pPr>
            <a:endParaRPr lang="en-US" altLang="zh-CN"/>
          </a:p>
        </p:txBody>
      </p:sp>
      <p:sp>
        <p:nvSpPr>
          <p:cNvPr id="215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solidFill>
                  <a:schemeClr val="tx1"/>
                </a:solidFill>
                <a:latin typeface="Arial" charset="0"/>
              </a:defRPr>
            </a:lvl1pPr>
          </a:lstStyle>
          <a:p>
            <a:pPr>
              <a:defRPr/>
            </a:pPr>
            <a:endParaRPr lang="en-US" altLang="zh-CN"/>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defRPr>
            </a:lvl1pPr>
          </a:lstStyle>
          <a:p>
            <a:pPr>
              <a:defRPr/>
            </a:pPr>
            <a:fld id="{B1C9A83E-AB88-49D5-8DFB-C78884252FCC}"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6C1C3DB0-4C9E-4003-8619-DAA76AE20743}" type="slidenum">
              <a:rPr lang="zh-CN" altLang="en-US"/>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9B7B6EEA-F02F-42C8-B393-5D6736B6ACAF}" type="slidenum">
              <a:rPr lang="zh-CN" altLang="en-US"/>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7606CFEC-D052-4D7A-B229-B36DE9A688C6}" type="slidenum">
              <a:rPr lang="zh-CN" altLang="en-US"/>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5FAB10AE-92DF-4E1E-9422-34FCB4423F17}" type="slidenum">
              <a:rPr lang="zh-CN" altLang="en-US"/>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61A2091E-C19A-41A4-BEC3-6A88072DC135}" type="slidenum">
              <a:rPr lang="zh-CN" altLang="en-US"/>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5F254343-9739-47DD-A8BD-86C6178C01FF}" type="slidenum">
              <a:rPr lang="zh-CN" altLang="en-US"/>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927514A9-4A23-4819-A7E4-E44A4D1107FA}" type="slidenum">
              <a:rPr lang="zh-CN" altLang="en-US"/>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1985B21D-0318-42FD-994A-836F2A146736}" type="slidenum">
              <a:rPr lang="zh-CN" altLang="en-US"/>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9B250C1B-473D-4FFA-8142-7FE7DCDEEE4B}" type="slidenum">
              <a:rPr lang="zh-CN" altLang="en-US"/>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D7B3585F-F83E-4E21-B762-5EC7071D7E04}" type="slidenum">
              <a:rPr lang="zh-CN" altLang="en-US"/>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508B450C-5B06-485B-9F74-455E5D2908E9}" type="slidenum">
              <a:rPr lang="zh-CN" altLang="en-US"/>
              <a:pPr>
                <a:defRPr/>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2896A8A6-3A1F-410D-84B2-C32A4C26DE3B}" type="slidenum">
              <a:rPr lang="zh-CN" altLang="en-US"/>
              <a:pPr>
                <a:defRPr/>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200150"/>
            <a:ext cx="4038600" cy="163949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2953942"/>
            <a:ext cx="4038600" cy="164068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a:ln/>
        </p:spPr>
        <p:txBody>
          <a:bodyPr/>
          <a:lstStyle>
            <a:lvl1pPr>
              <a:defRPr/>
            </a:lvl1pPr>
          </a:lstStyle>
          <a:p>
            <a:pPr>
              <a:defRPr/>
            </a:pPr>
            <a:fld id="{A8B0EABD-FE1B-45D7-985E-F63DA1B3F544}" type="slidenum">
              <a:rPr lang="zh-CN" altLang="en-US"/>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31085E"/>
            </a:gs>
            <a:gs pos="100000">
              <a:srgbClr val="17042C"/>
            </a:gs>
          </a:gsLst>
          <a:path path="shape">
            <a:fillToRect l="50000" t="50000" r="50000" b="50000"/>
          </a:path>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8"/>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27" name="Rectangle 3"/>
          <p:cNvSpPr>
            <a:spLocks noGrp="1" noChangeArrowheads="1"/>
          </p:cNvSpPr>
          <p:nvPr>
            <p:ph type="body" idx="1"/>
          </p:nvPr>
        </p:nvSpPr>
        <p:spPr bwMode="auto">
          <a:xfrm>
            <a:off x="457200" y="1200151"/>
            <a:ext cx="8229600" cy="3394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solidFill>
                  <a:schemeClr val="tx1"/>
                </a:solidFill>
                <a:latin typeface="Arial" charset="0"/>
              </a:defRPr>
            </a:lvl1pPr>
          </a:lstStyle>
          <a:p>
            <a:pPr>
              <a:defRPr/>
            </a:pPr>
            <a:endParaRPr lang="en-US" altLang="zh-CN"/>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chemeClr val="tx1"/>
                </a:solidFill>
                <a:latin typeface="Arial" charset="0"/>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defRPr>
            </a:lvl1pPr>
          </a:lstStyle>
          <a:p>
            <a:pPr>
              <a:defRPr/>
            </a:pPr>
            <a:fld id="{67EF2EE5-819E-4104-A9D2-AA9888E3BC88}" type="slidenum">
              <a:rPr lang="zh-CN" altLang="en-US"/>
              <a:pPr>
                <a:defRPr/>
              </a:pPr>
              <a:t>‹#›</a:t>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2612231"/>
            <a:ext cx="8382000" cy="1102519"/>
          </a:xfrm>
        </p:spPr>
        <p:txBody>
          <a:bodyPr/>
          <a:lstStyle/>
          <a:p>
            <a:pPr eaLnBrk="1" hangingPunct="1"/>
            <a:r>
              <a:rPr lang="zh-CN" altLang="en-US" sz="4000" b="1" dirty="0" smtClean="0">
                <a:latin typeface="仿宋" pitchFamily="49" charset="-122"/>
                <a:ea typeface="仿宋" pitchFamily="49" charset="-122"/>
              </a:rPr>
              <a:t>吉西他滨负载白蛋白纳米粒子对 </a:t>
            </a:r>
            <a:r>
              <a:rPr lang="en-US" altLang="zh-CN" sz="4000" b="1" dirty="0" smtClean="0">
                <a:latin typeface="仿宋" pitchFamily="49" charset="-122"/>
                <a:ea typeface="仿宋" pitchFamily="49" charset="-122"/>
              </a:rPr>
              <a:t>MDR1 </a:t>
            </a:r>
            <a:r>
              <a:rPr lang="zh-CN" altLang="en-US" sz="4000" b="1" dirty="0" smtClean="0">
                <a:latin typeface="仿宋" pitchFamily="49" charset="-122"/>
                <a:ea typeface="仿宋" pitchFamily="49" charset="-122"/>
              </a:rPr>
              <a:t>和 </a:t>
            </a:r>
            <a:r>
              <a:rPr lang="en-US" altLang="zh-CN" sz="4000" b="1" dirty="0" smtClean="0">
                <a:latin typeface="仿宋" pitchFamily="49" charset="-122"/>
                <a:ea typeface="仿宋" pitchFamily="49" charset="-122"/>
              </a:rPr>
              <a:t>MRP1 </a:t>
            </a:r>
            <a:r>
              <a:rPr lang="zh-CN" altLang="en-US" sz="4000" b="1" dirty="0" smtClean="0">
                <a:latin typeface="仿宋" pitchFamily="49" charset="-122"/>
                <a:ea typeface="仿宋" pitchFamily="49" charset="-122"/>
              </a:rPr>
              <a:t>过表达诱导的吉西他滨抗性胰腺癌细胞发挥抗肿瘤作用</a:t>
            </a:r>
            <a:r>
              <a:rPr lang="zh-CN" altLang="en-US" dirty="0" smtClean="0"/>
              <a:t> </a:t>
            </a:r>
            <a:br>
              <a:rPr lang="zh-CN" altLang="en-US" dirty="0" smtClean="0"/>
            </a:br>
            <a:endParaRPr lang="en-US" altLang="zh-CN" b="1" dirty="0" smtClean="0">
              <a:ea typeface="宋体" pitchFamily="2" charset="-122"/>
            </a:endParaRPr>
          </a:p>
        </p:txBody>
      </p:sp>
      <p:pic>
        <p:nvPicPr>
          <p:cNvPr id="2053" name="Picture 5" descr="C:\Users\Administrator\Desktop\图片2.png"/>
          <p:cNvPicPr>
            <a:picLocks noChangeAspect="1" noChangeArrowheads="1"/>
          </p:cNvPicPr>
          <p:nvPr/>
        </p:nvPicPr>
        <p:blipFill>
          <a:blip r:embed="rId2" cstate="print"/>
          <a:srcRect/>
          <a:stretch>
            <a:fillRect/>
          </a:stretch>
        </p:blipFill>
        <p:spPr bwMode="auto">
          <a:xfrm>
            <a:off x="304800" y="209550"/>
            <a:ext cx="1204470" cy="120447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mtClean="0">
                <a:ea typeface="宋体" pitchFamily="2" charset="-122"/>
              </a:rPr>
              <a:t>Introduction</a:t>
            </a: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吉西他滨</a:t>
            </a:r>
            <a:r>
              <a:rPr lang="en-US" altLang="zh-CN" sz="2800" dirty="0" smtClean="0"/>
              <a:t>(GEM) </a:t>
            </a:r>
            <a:r>
              <a:rPr lang="zh-CN" altLang="en-US" sz="2800" dirty="0" smtClean="0"/>
              <a:t>为胰腺癌的一线化疗药物。 </a:t>
            </a:r>
            <a:endParaRPr lang="en-US" altLang="zh-CN" sz="2800" dirty="0" smtClean="0"/>
          </a:p>
          <a:p>
            <a:pPr eaLnBrk="1" hangingPunct="1"/>
            <a:r>
              <a:rPr lang="zh-CN" altLang="en-US" sz="2800" dirty="0" smtClean="0"/>
              <a:t>由于耐药， 临床上只有 </a:t>
            </a:r>
            <a:r>
              <a:rPr lang="en-US" altLang="zh-CN" sz="2800" dirty="0" smtClean="0"/>
              <a:t>20-30%</a:t>
            </a:r>
            <a:r>
              <a:rPr lang="zh-CN" altLang="en-US" sz="2800" dirty="0" smtClean="0"/>
              <a:t>的胰腺癌患者可以使用 </a:t>
            </a:r>
            <a:r>
              <a:rPr lang="en-US" altLang="zh-CN" sz="2800" dirty="0" smtClean="0"/>
              <a:t>GEM </a:t>
            </a:r>
            <a:r>
              <a:rPr lang="zh-CN" altLang="en-US" sz="2800" dirty="0" smtClean="0"/>
              <a:t>化疗。 </a:t>
            </a:r>
            <a:endParaRPr lang="en-US" altLang="zh-CN" sz="2800" dirty="0" smtClean="0"/>
          </a:p>
          <a:p>
            <a:pPr eaLnBrk="1" hangingPunct="1"/>
            <a:r>
              <a:rPr lang="zh-CN" altLang="en-US" sz="2800" dirty="0" smtClean="0"/>
              <a:t>多种因素导致胰腺癌细胞对 </a:t>
            </a:r>
            <a:r>
              <a:rPr lang="en-US" altLang="zh-CN" sz="2800" dirty="0" smtClean="0"/>
              <a:t>GEM </a:t>
            </a:r>
            <a:r>
              <a:rPr lang="zh-CN" altLang="en-US" sz="2800" dirty="0" smtClean="0"/>
              <a:t>的耐药性， 包括人类核苷转运体（</a:t>
            </a:r>
            <a:r>
              <a:rPr lang="en-US" altLang="zh-CN" sz="2800" dirty="0" smtClean="0"/>
              <a:t>hNTs</a:t>
            </a:r>
            <a:r>
              <a:rPr lang="zh-CN" altLang="en-US" sz="2800" dirty="0" smtClean="0"/>
              <a:t>） 的缺乏或活性降低， </a:t>
            </a:r>
            <a:r>
              <a:rPr lang="en-US" altLang="zh-CN" sz="2800" dirty="0" smtClean="0"/>
              <a:t>GEM </a:t>
            </a:r>
            <a:r>
              <a:rPr lang="zh-CN" altLang="en-US" sz="2800" dirty="0" smtClean="0"/>
              <a:t>的细胞内代谢酶表达异常， 以及细胞膜上的药物外流泵效率提高。 </a:t>
            </a:r>
            <a:endParaRPr lang="en-US" altLang="zh-CN" sz="2800" dirty="0" smtClean="0"/>
          </a:p>
          <a:p>
            <a:pPr eaLnBrk="1" hangingPunct="1"/>
            <a:r>
              <a:rPr lang="en-US" altLang="zh-CN" sz="2800" dirty="0" smtClean="0"/>
              <a:t>GEM </a:t>
            </a:r>
            <a:r>
              <a:rPr lang="zh-CN" altLang="en-US" sz="2800" dirty="0" smtClean="0"/>
              <a:t>外流被认为是成功化疗的一个主要障碍。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mtClean="0">
                <a:ea typeface="宋体" pitchFamily="2" charset="-122"/>
              </a:rPr>
              <a:t>Introduction</a:t>
            </a: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癌细胞中 </a:t>
            </a:r>
            <a:r>
              <a:rPr lang="en-US" altLang="zh-CN" sz="2800" dirty="0" smtClean="0"/>
              <a:t>ATP </a:t>
            </a:r>
            <a:r>
              <a:rPr lang="zh-CN" altLang="en-US" sz="2800" dirty="0" smtClean="0"/>
              <a:t>结合盒（</a:t>
            </a:r>
            <a:r>
              <a:rPr lang="en-US" altLang="zh-CN" sz="2800" dirty="0" smtClean="0"/>
              <a:t>ABC</a:t>
            </a:r>
            <a:r>
              <a:rPr lang="zh-CN" altLang="en-US" sz="2800" dirty="0" smtClean="0"/>
              <a:t>） 转运体的过度表达是导致药物外流的主要机制之一。 </a:t>
            </a:r>
            <a:endParaRPr lang="en-US" altLang="zh-CN" sz="2800" dirty="0" smtClean="0"/>
          </a:p>
          <a:p>
            <a:pPr eaLnBrk="1" hangingPunct="1"/>
            <a:r>
              <a:rPr lang="en-US" altLang="zh-CN" sz="2800" dirty="0" smtClean="0"/>
              <a:t>ABC </a:t>
            </a:r>
            <a:r>
              <a:rPr lang="zh-CN" altLang="en-US" sz="2800" dirty="0" smtClean="0"/>
              <a:t>转运体是一大类膜蛋白复合物，</a:t>
            </a:r>
            <a:r>
              <a:rPr lang="en-US" altLang="zh-CN" sz="2800" dirty="0" smtClean="0"/>
              <a:t>ABC </a:t>
            </a:r>
            <a:r>
              <a:rPr lang="zh-CN" altLang="en-US" sz="2800" dirty="0" smtClean="0"/>
              <a:t>转运体能够介导癌症的多药耐药性，它利用 </a:t>
            </a:r>
            <a:r>
              <a:rPr lang="en-US" altLang="zh-CN" sz="2800" dirty="0" smtClean="0"/>
              <a:t>ATP </a:t>
            </a:r>
            <a:r>
              <a:rPr lang="zh-CN" altLang="en-US" sz="2800" dirty="0" smtClean="0"/>
              <a:t>水解为二磷酸腺苷（</a:t>
            </a:r>
            <a:r>
              <a:rPr lang="en-US" altLang="zh-CN" sz="2800" dirty="0" smtClean="0"/>
              <a:t>ADP</a:t>
            </a:r>
            <a:r>
              <a:rPr lang="zh-CN" altLang="en-US" sz="2800" dirty="0" smtClean="0"/>
              <a:t>） 所产生的能量，通过逆浓度梯度跨膜转运药物导致化疗耐药性，从而减少细胞内药物积累。 </a:t>
            </a:r>
            <a:br>
              <a:rPr lang="zh-CN" altLang="en-US" sz="2800" dirty="0" smtClean="0"/>
            </a:br>
            <a:r>
              <a:rPr lang="zh-CN" altLang="en-US" sz="2800" dirty="0" smtClean="0"/>
              <a:t>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mtClean="0">
                <a:ea typeface="宋体" pitchFamily="2" charset="-122"/>
              </a:rPr>
              <a:t>Introduction</a:t>
            </a: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多药耐药蛋白 </a:t>
            </a:r>
            <a:r>
              <a:rPr lang="en-US" altLang="zh-CN" sz="2800" dirty="0" smtClean="0"/>
              <a:t>1</a:t>
            </a:r>
            <a:r>
              <a:rPr lang="zh-CN" altLang="en-US" sz="2800" dirty="0" smtClean="0"/>
              <a:t>（</a:t>
            </a:r>
            <a:r>
              <a:rPr lang="en-US" altLang="zh-CN" sz="2800" dirty="0" smtClean="0"/>
              <a:t>MDR1</a:t>
            </a:r>
            <a:r>
              <a:rPr lang="zh-CN" altLang="en-US" sz="2800" dirty="0" smtClean="0"/>
              <a:t>） 和多药耐药相关蛋白 </a:t>
            </a:r>
            <a:r>
              <a:rPr lang="en-US" altLang="zh-CN" sz="2800" dirty="0" smtClean="0"/>
              <a:t>1</a:t>
            </a:r>
            <a:r>
              <a:rPr lang="zh-CN" altLang="en-US" sz="2800" dirty="0" smtClean="0"/>
              <a:t>（</a:t>
            </a:r>
            <a:r>
              <a:rPr lang="en-US" altLang="zh-CN" sz="2800" dirty="0" smtClean="0"/>
              <a:t>MRP1</a:t>
            </a:r>
            <a:r>
              <a:rPr lang="zh-CN" altLang="en-US" sz="2800" dirty="0" smtClean="0"/>
              <a:t>） 是 </a:t>
            </a:r>
            <a:r>
              <a:rPr lang="en-US" altLang="zh-CN" sz="2800" dirty="0" smtClean="0"/>
              <a:t>ABC </a:t>
            </a:r>
            <a:r>
              <a:rPr lang="zh-CN" altLang="en-US" sz="2800" dirty="0" smtClean="0"/>
              <a:t>转运体家族中重要成员。</a:t>
            </a:r>
            <a:endParaRPr lang="en-US" altLang="zh-CN" sz="2800" dirty="0" smtClean="0"/>
          </a:p>
          <a:p>
            <a:pPr eaLnBrk="1" hangingPunct="1"/>
            <a:r>
              <a:rPr lang="en-US" altLang="zh-CN" sz="2800" dirty="0" smtClean="0"/>
              <a:t>MDR1</a:t>
            </a:r>
            <a:r>
              <a:rPr lang="zh-CN" altLang="en-US" sz="2800" dirty="0" smtClean="0"/>
              <a:t>和 </a:t>
            </a:r>
            <a:r>
              <a:rPr lang="en-US" altLang="zh-CN" sz="2800" dirty="0" smtClean="0"/>
              <a:t>MRP1</a:t>
            </a:r>
            <a:r>
              <a:rPr lang="zh-CN" altLang="en-US" sz="2800" dirty="0" smtClean="0"/>
              <a:t>高表达的胰腺癌细胞对 </a:t>
            </a:r>
            <a:r>
              <a:rPr lang="en-US" altLang="zh-CN" sz="2800" dirty="0" smtClean="0"/>
              <a:t>GEM</a:t>
            </a:r>
            <a:br>
              <a:rPr lang="en-US" altLang="zh-CN" sz="2800" dirty="0" smtClean="0"/>
            </a:br>
            <a:r>
              <a:rPr lang="zh-CN" altLang="en-US" sz="2800" dirty="0" smtClean="0"/>
              <a:t>有很强的抵抗力。 </a:t>
            </a:r>
            <a:endParaRPr lang="en-US" altLang="zh-CN" sz="2800" dirty="0" smtClean="0"/>
          </a:p>
          <a:p>
            <a:pPr eaLnBrk="1" hangingPunct="1"/>
            <a:r>
              <a:rPr lang="zh-CN" altLang="en-US" sz="2800" dirty="0" smtClean="0"/>
              <a:t>临床研究证实， </a:t>
            </a:r>
            <a:r>
              <a:rPr lang="en-US" altLang="zh-CN" sz="2800" dirty="0" smtClean="0"/>
              <a:t>MDR1 </a:t>
            </a:r>
            <a:r>
              <a:rPr lang="zh-CN" altLang="en-US" sz="2800" dirty="0" smtClean="0"/>
              <a:t>和 </a:t>
            </a:r>
            <a:r>
              <a:rPr lang="en-US" altLang="zh-CN" sz="2800" dirty="0" smtClean="0"/>
              <a:t>MRP1 </a:t>
            </a:r>
            <a:r>
              <a:rPr lang="zh-CN" altLang="en-US" sz="2800" dirty="0" smtClean="0"/>
              <a:t>的高表达可导致 </a:t>
            </a:r>
            <a:r>
              <a:rPr lang="en-US" altLang="zh-CN" sz="2800" dirty="0" smtClean="0"/>
              <a:t>GEM </a:t>
            </a:r>
            <a:r>
              <a:rPr lang="zh-CN" altLang="en-US" sz="2800" dirty="0" smtClean="0"/>
              <a:t>耐药，而且这些蛋白的表达水平与 </a:t>
            </a:r>
            <a:r>
              <a:rPr lang="en-US" altLang="zh-CN" sz="2800" dirty="0" smtClean="0"/>
              <a:t>GEM </a:t>
            </a:r>
            <a:r>
              <a:rPr lang="zh-CN" altLang="en-US" sz="2800" dirty="0" smtClean="0"/>
              <a:t>治疗的胰腺癌患者的生存率成反比。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mtClean="0">
                <a:ea typeface="宋体" pitchFamily="2" charset="-122"/>
              </a:rPr>
              <a:t>Introduction</a:t>
            </a: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由于人血清白蛋白（</a:t>
            </a:r>
            <a:r>
              <a:rPr lang="en-US" altLang="zh-CN" sz="2800" dirty="0" smtClean="0"/>
              <a:t>HSA</a:t>
            </a:r>
            <a:r>
              <a:rPr lang="zh-CN" altLang="en-US" sz="2800" dirty="0" smtClean="0"/>
              <a:t>） 具有良好的生物相容性、 非免疫原性和无毒性， 因此被选为封装 </a:t>
            </a:r>
            <a:r>
              <a:rPr lang="en-US" altLang="zh-CN" sz="2800" dirty="0" smtClean="0"/>
              <a:t>GEM </a:t>
            </a:r>
            <a:r>
              <a:rPr lang="zh-CN" altLang="en-US" sz="2800" dirty="0" smtClean="0"/>
              <a:t>的药物载体。我们的团队之前报道了利用纳米颗粒白蛋白结合技术制备的吉西他滨负载人血清白蛋白纳米颗粒（</a:t>
            </a:r>
            <a:r>
              <a:rPr lang="en-US" altLang="zh-CN" sz="2800" dirty="0" smtClean="0"/>
              <a:t>GEM-HSA-NP</a:t>
            </a:r>
            <a:r>
              <a:rPr lang="zh-CN" altLang="en-US" sz="2800" dirty="0" smtClean="0"/>
              <a:t>）。 </a:t>
            </a:r>
            <a:endParaRPr lang="en-US" altLang="zh-CN" sz="2800" dirty="0" smtClean="0"/>
          </a:p>
          <a:p>
            <a:pPr eaLnBrk="1" hangingPunct="1"/>
            <a:r>
              <a:rPr lang="en-US" altLang="zh-CN" sz="2800" dirty="0" smtClean="0"/>
              <a:t>GEM-HSA-NP </a:t>
            </a:r>
            <a:r>
              <a:rPr lang="zh-CN" altLang="en-US" sz="2800" dirty="0" smtClean="0"/>
              <a:t>的平均尺寸为 </a:t>
            </a:r>
            <a:r>
              <a:rPr lang="en-US" altLang="zh-CN" sz="2800" dirty="0" smtClean="0"/>
              <a:t>150±27 </a:t>
            </a:r>
            <a:r>
              <a:rPr lang="zh-CN" altLang="en-US" sz="2800" dirty="0" smtClean="0"/>
              <a:t>纳米，在胰腺癌中表现出增强的细胞毒性和延长药物释放的特性。 </a:t>
            </a:r>
            <a:br>
              <a:rPr lang="zh-CN" altLang="en-US" sz="2800" dirty="0" smtClean="0"/>
            </a:br>
            <a:r>
              <a:rPr lang="zh-CN" altLang="en-US" sz="2800" dirty="0" smtClean="0"/>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mtClean="0">
                <a:ea typeface="宋体" pitchFamily="2" charset="-122"/>
              </a:rPr>
              <a:t>Introduction</a:t>
            </a: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我们评估了 </a:t>
            </a:r>
            <a:r>
              <a:rPr lang="en-US" altLang="zh-CN" sz="2800" dirty="0" smtClean="0"/>
              <a:t>GEM-HSA-NP </a:t>
            </a:r>
            <a:r>
              <a:rPr lang="zh-CN" altLang="en-US" sz="2800" dirty="0" smtClean="0"/>
              <a:t>对 </a:t>
            </a:r>
            <a:r>
              <a:rPr lang="en-US" altLang="zh-CN" sz="2800" dirty="0" smtClean="0"/>
              <a:t>GEM </a:t>
            </a:r>
            <a:r>
              <a:rPr lang="zh-CN" altLang="en-US" sz="2800" dirty="0" smtClean="0"/>
              <a:t>抗性胰腺癌细胞的抗肿瘤作用， 这些细胞是通过降低人平衡核苷转运体 </a:t>
            </a:r>
            <a:r>
              <a:rPr lang="en-US" altLang="zh-CN" sz="2800" dirty="0" smtClean="0"/>
              <a:t>1</a:t>
            </a:r>
            <a:r>
              <a:rPr lang="zh-CN" altLang="en-US" sz="2800" dirty="0" smtClean="0"/>
              <a:t>（</a:t>
            </a:r>
            <a:r>
              <a:rPr lang="en-US" altLang="zh-CN" sz="2800" dirty="0" smtClean="0"/>
              <a:t>hENT1</a:t>
            </a:r>
            <a:r>
              <a:rPr lang="zh-CN" altLang="en-US" sz="2800" dirty="0" smtClean="0"/>
              <a:t>） 的表达而诱发的。 </a:t>
            </a:r>
            <a:endParaRPr lang="en-US" altLang="zh-CN" sz="2800" dirty="0" smtClean="0"/>
          </a:p>
          <a:p>
            <a:pPr eaLnBrk="1" hangingPunct="1"/>
            <a:r>
              <a:rPr lang="zh-CN" altLang="en-US" sz="2800" dirty="0" smtClean="0"/>
              <a:t>我们发现，由于颗粒小， </a:t>
            </a:r>
            <a:r>
              <a:rPr lang="en-US" altLang="zh-CN" sz="2800" dirty="0" smtClean="0"/>
              <a:t>GEM-HSA-NP </a:t>
            </a:r>
            <a:r>
              <a:rPr lang="zh-CN" altLang="en-US" sz="2800" dirty="0" smtClean="0"/>
              <a:t>可以通过内吞途径被肿瘤细胞摄取，而不是依靠 </a:t>
            </a:r>
            <a:r>
              <a:rPr lang="en-US" altLang="zh-CN" sz="2800" dirty="0" smtClean="0"/>
              <a:t>hENT1 </a:t>
            </a:r>
            <a:r>
              <a:rPr lang="zh-CN" altLang="en-US" sz="2800" dirty="0" smtClean="0"/>
              <a:t>的运输，从而有效地克服 </a:t>
            </a:r>
            <a:r>
              <a:rPr lang="en-US" altLang="zh-CN" sz="2800" dirty="0" smtClean="0"/>
              <a:t>GEM </a:t>
            </a:r>
            <a:r>
              <a:rPr lang="zh-CN" altLang="en-US" sz="2800" dirty="0" smtClean="0"/>
              <a:t>抗性。 </a:t>
            </a:r>
            <a:br>
              <a:rPr lang="zh-CN" altLang="en-US" sz="2800" dirty="0" smtClean="0"/>
            </a:br>
            <a:r>
              <a:rPr lang="zh-CN" altLang="en-US" sz="2800" dirty="0" smtClean="0"/>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mtClean="0">
                <a:ea typeface="宋体" pitchFamily="2" charset="-122"/>
              </a:rPr>
              <a:t>Introduction</a:t>
            </a: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smtClean="0"/>
              <a:t>GEM-HSA-NP</a:t>
            </a:r>
            <a:r>
              <a:rPr lang="zh-CN" altLang="en-US" sz="2800" dirty="0" smtClean="0"/>
              <a:t>是由 </a:t>
            </a:r>
            <a:r>
              <a:rPr lang="en-US" altLang="zh-CN" sz="2800" dirty="0" smtClean="0"/>
              <a:t>GEM </a:t>
            </a:r>
            <a:r>
              <a:rPr lang="zh-CN" altLang="en-US" sz="2800" dirty="0" smtClean="0"/>
              <a:t>和白蛋白组成的，因此，从理论上讲，白蛋白成分在细胞内的降解将消耗大量的 </a:t>
            </a:r>
            <a:r>
              <a:rPr lang="en-US" altLang="zh-CN" sz="2800" dirty="0" smtClean="0"/>
              <a:t>ATP</a:t>
            </a:r>
            <a:r>
              <a:rPr lang="zh-CN" altLang="en-US" sz="2800" dirty="0" smtClean="0"/>
              <a:t>。</a:t>
            </a:r>
            <a:endParaRPr lang="en-US" altLang="zh-CN" sz="2800" dirty="0" smtClean="0"/>
          </a:p>
          <a:p>
            <a:pPr eaLnBrk="1" hangingPunct="1"/>
            <a:r>
              <a:rPr lang="zh-CN" altLang="en-US" sz="2800" dirty="0" smtClean="0"/>
              <a:t>由于 </a:t>
            </a:r>
            <a:r>
              <a:rPr lang="en-US" altLang="zh-CN" sz="2800" dirty="0" smtClean="0"/>
              <a:t>ABC </a:t>
            </a:r>
            <a:r>
              <a:rPr lang="zh-CN" altLang="en-US" sz="2800" dirty="0" smtClean="0"/>
              <a:t>转运体是依赖 </a:t>
            </a:r>
            <a:r>
              <a:rPr lang="en-US" altLang="zh-CN" sz="2800" dirty="0" smtClean="0"/>
              <a:t>ATP </a:t>
            </a:r>
            <a:r>
              <a:rPr lang="zh-CN" altLang="en-US" sz="2800" dirty="0" smtClean="0"/>
              <a:t>的膜蛋白，我们推测这种消耗 </a:t>
            </a:r>
            <a:r>
              <a:rPr lang="en-US" altLang="zh-CN" sz="2800" dirty="0" smtClean="0"/>
              <a:t>ATP </a:t>
            </a:r>
            <a:r>
              <a:rPr lang="zh-CN" altLang="en-US" sz="2800" dirty="0" smtClean="0"/>
              <a:t>的白蛋白降解过程可能会竞争性</a:t>
            </a:r>
            <a:br>
              <a:rPr lang="zh-CN" altLang="en-US" sz="2800" dirty="0" smtClean="0"/>
            </a:br>
            <a:r>
              <a:rPr lang="zh-CN" altLang="en-US" sz="2800" dirty="0" smtClean="0"/>
              <a:t>地限制 </a:t>
            </a:r>
            <a:r>
              <a:rPr lang="en-US" altLang="zh-CN" sz="2800" dirty="0" smtClean="0"/>
              <a:t>ABC </a:t>
            </a:r>
            <a:r>
              <a:rPr lang="zh-CN" altLang="en-US" sz="2800" dirty="0" smtClean="0"/>
              <a:t>转运体的 </a:t>
            </a:r>
            <a:r>
              <a:rPr lang="en-US" altLang="zh-CN" sz="2800" dirty="0" smtClean="0"/>
              <a:t>ATP </a:t>
            </a:r>
            <a:r>
              <a:rPr lang="zh-CN" altLang="en-US" sz="2800" dirty="0" smtClean="0"/>
              <a:t>供应， 从而降低其活性。 </a:t>
            </a:r>
            <a:br>
              <a:rPr lang="zh-CN" altLang="en-US" sz="2800" dirty="0" smtClean="0"/>
            </a:br>
            <a:r>
              <a:rPr lang="zh-CN" altLang="en-US" sz="2800" dirty="0" smtClean="0"/>
              <a:t>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mtClean="0">
                <a:ea typeface="宋体" pitchFamily="2" charset="-122"/>
              </a:rPr>
              <a:t>Introduction</a:t>
            </a: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在本研究中，我们通过慢病毒转导过度表达 </a:t>
            </a:r>
            <a:r>
              <a:rPr lang="en-US" altLang="zh-CN" sz="2800" dirty="0" smtClean="0"/>
              <a:t>MDR1 </a:t>
            </a:r>
            <a:r>
              <a:rPr lang="zh-CN" altLang="en-US" sz="2800" dirty="0" smtClean="0"/>
              <a:t>和 </a:t>
            </a:r>
            <a:r>
              <a:rPr lang="en-US" altLang="zh-CN" sz="2800" dirty="0" smtClean="0"/>
              <a:t>MRP1</a:t>
            </a:r>
            <a:r>
              <a:rPr lang="zh-CN" altLang="en-US" sz="2800" dirty="0" smtClean="0"/>
              <a:t>，构建了单因素 </a:t>
            </a:r>
            <a:r>
              <a:rPr lang="en-US" altLang="zh-CN" sz="2800" dirty="0" smtClean="0"/>
              <a:t>GEM </a:t>
            </a:r>
            <a:r>
              <a:rPr lang="zh-CN" altLang="en-US" sz="2800" dirty="0" smtClean="0"/>
              <a:t>抗性胰腺癌细胞系，并将其作为模型来评估 </a:t>
            </a:r>
            <a:r>
              <a:rPr lang="en-US" altLang="zh-CN" sz="2800" dirty="0" smtClean="0"/>
              <a:t>GEM-HSA-NP </a:t>
            </a:r>
            <a:r>
              <a:rPr lang="zh-CN" altLang="en-US" sz="2800" dirty="0" smtClean="0"/>
              <a:t>的抗肿瘤效果。</a:t>
            </a:r>
            <a:endParaRPr lang="en-US" altLang="zh-CN" sz="2800" dirty="0" smtClean="0"/>
          </a:p>
          <a:p>
            <a:pPr eaLnBrk="1" hangingPunct="1"/>
            <a:r>
              <a:rPr lang="zh-CN" altLang="en-US" sz="2800" dirty="0" smtClean="0"/>
              <a:t>此外，我们测量了细胞内 </a:t>
            </a:r>
            <a:r>
              <a:rPr lang="en-US" altLang="zh-CN" sz="2800" dirty="0" smtClean="0"/>
              <a:t>ATP </a:t>
            </a:r>
            <a:r>
              <a:rPr lang="zh-CN" altLang="en-US" sz="2800" dirty="0" smtClean="0"/>
              <a:t>水平的变化，以初步确认我们关于 </a:t>
            </a:r>
            <a:r>
              <a:rPr lang="en-US" altLang="zh-CN" sz="2800" dirty="0" smtClean="0"/>
              <a:t>GEM-HSA-NP </a:t>
            </a:r>
            <a:r>
              <a:rPr lang="zh-CN" altLang="en-US" sz="2800" dirty="0" smtClean="0"/>
              <a:t>对 </a:t>
            </a:r>
            <a:r>
              <a:rPr lang="en-US" altLang="zh-CN" sz="2800" dirty="0" smtClean="0"/>
              <a:t>ABC </a:t>
            </a:r>
            <a:r>
              <a:rPr lang="zh-CN" altLang="en-US" sz="2800" dirty="0" smtClean="0"/>
              <a:t>转运体活性影响的假设，并探究其消除 </a:t>
            </a:r>
            <a:r>
              <a:rPr lang="en-US" altLang="zh-CN" sz="2800" dirty="0" smtClean="0"/>
              <a:t>GEM </a:t>
            </a:r>
            <a:r>
              <a:rPr lang="zh-CN" altLang="en-US" sz="2800" dirty="0" smtClean="0"/>
              <a:t>抗性的潜在机制。 </a:t>
            </a:r>
            <a:br>
              <a:rPr lang="zh-CN" altLang="en-US" sz="2800" dirty="0" smtClean="0"/>
            </a:br>
            <a:r>
              <a:rPr lang="zh-CN" altLang="en-US" sz="2800" dirty="0" smtClean="0"/>
              <a:t>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zh-CN" altLang="en-US" b="1" i="1" dirty="0" smtClean="0"/>
              <a:t>慢病毒的构建和细胞转导</a:t>
            </a:r>
            <a:endParaRPr lang="en-US" altLang="zh-CN" dirty="0" smtClean="0">
              <a:ea typeface="宋体" pitchFamily="2" charset="-122"/>
            </a:endParaRPr>
          </a:p>
        </p:txBody>
      </p:sp>
      <p:sp>
        <p:nvSpPr>
          <p:cNvPr id="4099" name="Rectangle 3"/>
          <p:cNvSpPr>
            <a:spLocks noGrp="1" noChangeArrowheads="1"/>
          </p:cNvSpPr>
          <p:nvPr>
            <p:ph type="body" idx="1"/>
          </p:nvPr>
        </p:nvSpPr>
        <p:spPr/>
        <p:txBody>
          <a:bodyPr/>
          <a:lstStyle/>
          <a:p>
            <a:pPr eaLnBrk="1" hangingPunct="1"/>
            <a:r>
              <a:rPr lang="zh-CN" altLang="en-US" sz="2800" dirty="0" smtClean="0"/>
              <a:t>含有 </a:t>
            </a:r>
            <a:r>
              <a:rPr lang="en-US" altLang="zh-CN" sz="2800" i="1" dirty="0" smtClean="0"/>
              <a:t>MDR1 </a:t>
            </a:r>
            <a:r>
              <a:rPr lang="zh-CN" altLang="en-US" sz="2800" dirty="0" smtClean="0"/>
              <a:t>和 </a:t>
            </a:r>
            <a:r>
              <a:rPr lang="en-US" altLang="zh-CN" sz="2800" dirty="0" smtClean="0"/>
              <a:t>MRP1 </a:t>
            </a:r>
            <a:r>
              <a:rPr lang="zh-CN" altLang="en-US" sz="2800" dirty="0" smtClean="0"/>
              <a:t>的全长 </a:t>
            </a:r>
            <a:r>
              <a:rPr lang="en-US" altLang="zh-CN" sz="2800" dirty="0" smtClean="0"/>
              <a:t>cDNA </a:t>
            </a:r>
            <a:r>
              <a:rPr lang="zh-CN" altLang="en-US" sz="2800" dirty="0" smtClean="0"/>
              <a:t>质粒被扩增并克隆到基于慢病毒的载体中。将目标基因过表达质粒与辅助质粒一起转染到 </a:t>
            </a:r>
            <a:r>
              <a:rPr lang="en-US" altLang="zh-CN" sz="2800" dirty="0" smtClean="0"/>
              <a:t>293 T </a:t>
            </a:r>
            <a:r>
              <a:rPr lang="zh-CN" altLang="en-US" sz="2800" dirty="0" smtClean="0"/>
              <a:t>细胞，生成慢病毒颗粒，随后用于转导目标细胞。</a:t>
            </a:r>
            <a:endParaRPr lang="en-US" altLang="zh-CN" sz="2800" dirty="0" smtClean="0"/>
          </a:p>
          <a:p>
            <a:pPr eaLnBrk="1" hangingPunct="1"/>
            <a:r>
              <a:rPr lang="zh-CN" altLang="en-US" sz="2800" dirty="0" smtClean="0"/>
              <a:t>用空慢病毒载体转导的 </a:t>
            </a:r>
            <a:r>
              <a:rPr lang="en-US" altLang="zh-CN" sz="2800" dirty="0" smtClean="0"/>
              <a:t>BxPC3 </a:t>
            </a:r>
            <a:r>
              <a:rPr lang="zh-CN" altLang="en-US" sz="2800" dirty="0" smtClean="0"/>
              <a:t>和 </a:t>
            </a:r>
            <a:r>
              <a:rPr lang="en-US" altLang="zh-CN" sz="2800" dirty="0" smtClean="0"/>
              <a:t>PANC1 </a:t>
            </a:r>
            <a:r>
              <a:rPr lang="zh-CN" altLang="en-US" sz="2800" dirty="0" smtClean="0"/>
              <a:t>细胞系是阴性对照（</a:t>
            </a:r>
            <a:r>
              <a:rPr lang="en-US" altLang="zh-CN" sz="2800" dirty="0" smtClean="0"/>
              <a:t>NC</a:t>
            </a:r>
            <a:r>
              <a:rPr lang="zh-CN" altLang="en-US" sz="2800" dirty="0" smtClean="0"/>
              <a:t>） 组， 没有接触慢病毒的细胞是空白对照（</a:t>
            </a:r>
            <a:r>
              <a:rPr lang="en-US" altLang="zh-CN" sz="2800" dirty="0" smtClean="0"/>
              <a:t>CON</a:t>
            </a:r>
            <a:r>
              <a:rPr lang="zh-CN" altLang="en-US" sz="2800" dirty="0" smtClean="0"/>
              <a:t>）组。</a:t>
            </a:r>
            <a:r>
              <a:rPr lang="zh-CN" altLang="en-US" dirty="0" smtClean="0"/>
              <a:t/>
            </a:r>
            <a:br>
              <a:rPr lang="zh-CN" altLang="en-US" dirty="0" smtClean="0"/>
            </a:br>
            <a:r>
              <a:rPr lang="zh-CN" altLang="en-US" dirty="0" smtClean="0"/>
              <a:t> </a:t>
            </a:r>
            <a:br>
              <a:rPr lang="zh-CN" altLang="en-US" dirty="0" smtClean="0"/>
            </a:br>
            <a:endParaRPr lang="en-US" altLang="zh-CN" dirty="0" smtClean="0">
              <a:ea typeface="宋体" pitchFamily="2" charset="-122"/>
            </a:endParaRPr>
          </a:p>
        </p:txBody>
      </p:sp>
      <p:sp>
        <p:nvSpPr>
          <p:cNvPr id="4100"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zh-CN" altLang="en-US" dirty="0" smtClean="0">
                <a:ea typeface="宋体" pitchFamily="2" charset="-122"/>
              </a:rPr>
              <a:t>方法</a:t>
            </a:r>
            <a:endParaRPr lang="en-US" altLang="zh-CN"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en-US" altLang="zh-CN" sz="2800" b="1" i="1" dirty="0" smtClean="0"/>
              <a:t>RNA </a:t>
            </a:r>
            <a:r>
              <a:rPr lang="zh-CN" altLang="en-US" sz="2800" b="1" i="1" dirty="0" smtClean="0"/>
              <a:t>提取和 </a:t>
            </a:r>
            <a:r>
              <a:rPr lang="en-US" altLang="zh-CN" sz="2800" b="1" i="1" dirty="0" smtClean="0"/>
              <a:t>RT-qPCR</a:t>
            </a:r>
            <a:r>
              <a:rPr lang="en-US" altLang="zh-CN" sz="2800" dirty="0" smtClean="0"/>
              <a:t> </a:t>
            </a:r>
          </a:p>
          <a:p>
            <a:pPr eaLnBrk="1" hangingPunct="1"/>
            <a:r>
              <a:rPr lang="en-US" altLang="zh-CN" sz="2800" dirty="0" smtClean="0"/>
              <a:t>WB</a:t>
            </a:r>
          </a:p>
          <a:p>
            <a:pPr eaLnBrk="1" hangingPunct="1"/>
            <a:r>
              <a:rPr lang="zh-CN" altLang="en-US" sz="2800" b="1" i="1" dirty="0" smtClean="0"/>
              <a:t>生长抑制试验</a:t>
            </a:r>
            <a:r>
              <a:rPr lang="zh-CN" altLang="en-US" sz="2800" dirty="0" smtClean="0"/>
              <a:t> </a:t>
            </a:r>
            <a:r>
              <a:rPr lang="en-US" altLang="zh-CN" sz="2800" dirty="0" smtClean="0"/>
              <a:t>: GEM </a:t>
            </a:r>
            <a:r>
              <a:rPr lang="zh-CN" altLang="en-US" sz="2800" dirty="0" smtClean="0"/>
              <a:t>和 </a:t>
            </a:r>
            <a:r>
              <a:rPr lang="en-US" altLang="zh-CN" sz="2800" dirty="0" smtClean="0"/>
              <a:t>GEM-HSA-NP </a:t>
            </a:r>
            <a:r>
              <a:rPr lang="zh-CN" altLang="en-US" sz="2800" dirty="0" smtClean="0"/>
              <a:t>对转导的胰腺癌细胞的抗肿瘤作用是用 </a:t>
            </a:r>
            <a:r>
              <a:rPr lang="en-US" altLang="zh-CN" sz="2800" dirty="0" smtClean="0"/>
              <a:t>CCK8 </a:t>
            </a:r>
            <a:r>
              <a:rPr lang="zh-CN" altLang="en-US" sz="2800" dirty="0" smtClean="0"/>
              <a:t>检测法确定的。</a:t>
            </a:r>
            <a:endParaRPr lang="en-US" altLang="zh-CN" sz="2800" dirty="0" smtClean="0"/>
          </a:p>
          <a:p>
            <a:pPr eaLnBrk="1" hangingPunct="1"/>
            <a:r>
              <a:rPr lang="zh-CN" altLang="en-US" sz="2800" dirty="0" smtClean="0"/>
              <a:t>用 </a:t>
            </a:r>
            <a:r>
              <a:rPr lang="en-US" altLang="zh-CN" sz="2800" dirty="0" smtClean="0"/>
              <a:t>0.5</a:t>
            </a:r>
            <a:r>
              <a:rPr lang="el-GR" altLang="zh-CN" sz="2800" dirty="0" smtClean="0"/>
              <a:t>μ</a:t>
            </a:r>
            <a:r>
              <a:rPr lang="en-US" altLang="zh-CN" sz="2800" dirty="0" smtClean="0"/>
              <a:t>g/mL GEM </a:t>
            </a:r>
            <a:r>
              <a:rPr lang="zh-CN" altLang="en-US" sz="2800" dirty="0" smtClean="0"/>
              <a:t>和 </a:t>
            </a:r>
            <a:r>
              <a:rPr lang="en-US" altLang="zh-CN" sz="2800" dirty="0" smtClean="0"/>
              <a:t>23.12</a:t>
            </a:r>
            <a:r>
              <a:rPr lang="el-GR" altLang="zh-CN" sz="2800" dirty="0" smtClean="0"/>
              <a:t>μ</a:t>
            </a:r>
            <a:r>
              <a:rPr lang="en-US" altLang="zh-CN" sz="2800" dirty="0" smtClean="0"/>
              <a:t>g/mL GEM-HSA-NP </a:t>
            </a:r>
            <a:r>
              <a:rPr lang="zh-CN" altLang="en-US" sz="2800" dirty="0" smtClean="0"/>
              <a:t>培养转染的细胞 </a:t>
            </a:r>
            <a:r>
              <a:rPr lang="en-US" altLang="zh-CN" sz="2800" dirty="0" smtClean="0"/>
              <a:t>48 </a:t>
            </a:r>
            <a:r>
              <a:rPr lang="zh-CN" altLang="en-US" sz="2800" dirty="0" smtClean="0"/>
              <a:t>小时。 进行流式细胞周期和细胞凋亡分析。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r>
              <a:rPr lang="en-US" altLang="zh-CN" sz="2800" dirty="0" smtClean="0"/>
              <a:t/>
            </a:r>
            <a:br>
              <a:rPr lang="en-US" altLang="zh-CN" sz="2800" dirty="0" smtClean="0"/>
            </a:b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zh-CN" altLang="en-US" dirty="0" smtClean="0">
                <a:ea typeface="宋体" pitchFamily="2" charset="-122"/>
              </a:rPr>
              <a:t>方法</a:t>
            </a:r>
            <a:endParaRPr lang="en-US" altLang="zh-CN"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zh-CN" altLang="en-US" sz="2800" b="1" i="1" dirty="0" smtClean="0"/>
              <a:t>检测细胞内 </a:t>
            </a:r>
            <a:r>
              <a:rPr lang="en-US" altLang="zh-CN" sz="2800" b="1" i="1" dirty="0" smtClean="0"/>
              <a:t>ATP </a:t>
            </a:r>
            <a:r>
              <a:rPr lang="zh-CN" altLang="en-US" sz="2800" b="1" i="1" dirty="0" smtClean="0"/>
              <a:t>水平</a:t>
            </a:r>
            <a:r>
              <a:rPr lang="zh-CN" altLang="en-US" sz="2800" dirty="0" smtClean="0"/>
              <a:t> </a:t>
            </a:r>
            <a:r>
              <a:rPr lang="en-US" altLang="zh-CN" sz="2800" dirty="0" smtClean="0"/>
              <a:t>: </a:t>
            </a:r>
            <a:r>
              <a:rPr lang="zh-CN" altLang="en-US" sz="2800" dirty="0" smtClean="0"/>
              <a:t>用 </a:t>
            </a:r>
            <a:r>
              <a:rPr lang="en-US" altLang="zh-CN" sz="2800" dirty="0" smtClean="0"/>
              <a:t>GEM </a:t>
            </a:r>
            <a:r>
              <a:rPr lang="zh-CN" altLang="en-US" sz="2800" dirty="0" smtClean="0"/>
              <a:t>或 </a:t>
            </a:r>
            <a:r>
              <a:rPr lang="en-US" altLang="zh-CN" sz="2800" dirty="0" smtClean="0"/>
              <a:t>GEM-HSA-NP </a:t>
            </a:r>
            <a:r>
              <a:rPr lang="zh-CN" altLang="en-US" sz="2800" dirty="0" smtClean="0"/>
              <a:t>处理 </a:t>
            </a:r>
            <a:r>
              <a:rPr lang="en-US" altLang="zh-CN" sz="2800" dirty="0" smtClean="0"/>
              <a:t>48 </a:t>
            </a:r>
            <a:r>
              <a:rPr lang="zh-CN" altLang="en-US" sz="2800" dirty="0" smtClean="0"/>
              <a:t>小时后， 用荧光素</a:t>
            </a:r>
            <a:r>
              <a:rPr lang="en-US" altLang="zh-CN" sz="2800" dirty="0" smtClean="0"/>
              <a:t>-</a:t>
            </a:r>
            <a:r>
              <a:rPr lang="zh-CN" altLang="en-US" sz="2800" dirty="0" smtClean="0"/>
              <a:t>荧光酶法测定细胞内 </a:t>
            </a:r>
            <a:r>
              <a:rPr lang="en-US" altLang="zh-CN" sz="2800" dirty="0" smtClean="0"/>
              <a:t>ATP </a:t>
            </a:r>
            <a:r>
              <a:rPr lang="zh-CN" altLang="en-US" sz="2800" dirty="0" smtClean="0"/>
              <a:t>水平。</a:t>
            </a:r>
            <a:endParaRPr lang="en-US" altLang="zh-CN" sz="2800" dirty="0" smtClean="0"/>
          </a:p>
          <a:p>
            <a:pPr eaLnBrk="1" hangingPunct="1"/>
            <a:r>
              <a:rPr lang="zh-CN" altLang="en-US" sz="2800" b="1" i="1" dirty="0" smtClean="0"/>
              <a:t>统计分析</a:t>
            </a: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r>
              <a:rPr lang="en-US" altLang="zh-CN" sz="2800" dirty="0" smtClean="0"/>
              <a:t/>
            </a:r>
            <a:br>
              <a:rPr lang="en-US" altLang="zh-CN" sz="2800" dirty="0" smtClean="0"/>
            </a:b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8600" y="205978"/>
            <a:ext cx="8915400" cy="857250"/>
          </a:xfrm>
        </p:spPr>
        <p:txBody>
          <a:bodyPr/>
          <a:lstStyle/>
          <a:p>
            <a:pPr eaLnBrk="1" hangingPunct="1"/>
            <a:r>
              <a:rPr lang="zh-CN" altLang="en-US" sz="3500" b="1" i="1" dirty="0" smtClean="0"/>
              <a:t>建立 </a:t>
            </a:r>
            <a:r>
              <a:rPr lang="en-US" altLang="zh-CN" sz="3500" b="1" i="1" dirty="0" smtClean="0"/>
              <a:t>MDR1</a:t>
            </a:r>
            <a:r>
              <a:rPr lang="zh-CN" altLang="en-US" sz="3500" b="1" i="1" dirty="0" smtClean="0"/>
              <a:t>和 </a:t>
            </a:r>
            <a:r>
              <a:rPr lang="en-US" altLang="zh-CN" sz="3500" b="1" i="1" dirty="0" smtClean="0"/>
              <a:t>MRP1</a:t>
            </a:r>
            <a:r>
              <a:rPr lang="zh-CN" altLang="en-US" sz="3500" b="1" i="1" dirty="0" smtClean="0"/>
              <a:t>过度表达胰腺癌细胞系</a:t>
            </a:r>
            <a:endParaRPr lang="en-US" altLang="zh-CN" sz="3500"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en-US" altLang="zh-CN" sz="2800" dirty="0" smtClean="0"/>
              <a:t>OE </a:t>
            </a:r>
            <a:r>
              <a:rPr lang="zh-CN" altLang="en-US" sz="2800" dirty="0" smtClean="0"/>
              <a:t>组， 指用含 </a:t>
            </a:r>
            <a:r>
              <a:rPr lang="en-US" altLang="zh-CN" sz="2800" dirty="0" smtClean="0"/>
              <a:t>MDR1 </a:t>
            </a:r>
            <a:r>
              <a:rPr lang="zh-CN" altLang="en-US" sz="2800" dirty="0" smtClean="0"/>
              <a:t>或 </a:t>
            </a:r>
            <a:r>
              <a:rPr lang="en-US" altLang="zh-CN" sz="2800" dirty="0" smtClean="0"/>
              <a:t>MRP1 </a:t>
            </a:r>
            <a:r>
              <a:rPr lang="zh-CN" altLang="en-US" sz="2800" dirty="0" smtClean="0"/>
              <a:t>的慢病毒过表达载体转导的细胞</a:t>
            </a:r>
            <a:r>
              <a:rPr lang="zh-CN" altLang="en-US" sz="2800" dirty="0" smtClean="0"/>
              <a:t>。</a:t>
            </a:r>
            <a:endParaRPr lang="en-US" altLang="zh-CN" sz="2800" dirty="0" smtClean="0"/>
          </a:p>
          <a:p>
            <a:pPr eaLnBrk="1" hangingPunct="1"/>
            <a:r>
              <a:rPr lang="en-US" altLang="zh-CN" sz="2800" dirty="0" smtClean="0"/>
              <a:t>CON </a:t>
            </a:r>
            <a:r>
              <a:rPr lang="zh-CN" altLang="en-US" sz="2800" dirty="0" smtClean="0"/>
              <a:t>组，指没有经过慢病毒转导的细胞； </a:t>
            </a:r>
            <a:endParaRPr lang="en-US" altLang="zh-CN" sz="2800" dirty="0" smtClean="0"/>
          </a:p>
          <a:p>
            <a:pPr eaLnBrk="1" hangingPunct="1"/>
            <a:r>
              <a:rPr lang="en-US" altLang="zh-CN" sz="2800" dirty="0" smtClean="0"/>
              <a:t>NC </a:t>
            </a:r>
            <a:r>
              <a:rPr lang="zh-CN" altLang="en-US" sz="2800" dirty="0" smtClean="0"/>
              <a:t>组，指用空慢病</a:t>
            </a:r>
            <a:r>
              <a:rPr lang="zh-CN" altLang="en-US" sz="2800" dirty="0" smtClean="0"/>
              <a:t>毒载</a:t>
            </a:r>
            <a:r>
              <a:rPr lang="zh-CN" altLang="en-US" sz="2800" dirty="0" smtClean="0"/>
              <a:t>体转导的细胞</a:t>
            </a:r>
            <a:r>
              <a:rPr lang="zh-CN" altLang="en-US" sz="2800" dirty="0" smtClean="0"/>
              <a:t>。</a:t>
            </a:r>
            <a:endParaRPr lang="en-US" altLang="zh-CN" sz="2800" dirty="0" smtClean="0"/>
          </a:p>
          <a:p>
            <a:pPr eaLnBrk="1" hangingPunct="1"/>
            <a:r>
              <a:rPr lang="zh-CN" altLang="en-US" sz="2800" dirty="0" smtClean="0"/>
              <a:t>药物敏感性曲</a:t>
            </a:r>
            <a:r>
              <a:rPr lang="zh-CN" altLang="en-US" sz="2800" dirty="0" smtClean="0"/>
              <a:t>线中</a:t>
            </a:r>
            <a:r>
              <a:rPr lang="zh-CN" altLang="en-US" sz="2800" dirty="0" smtClean="0"/>
              <a:t>的实验点对应于 </a:t>
            </a:r>
            <a:r>
              <a:rPr lang="en-US" altLang="zh-CN" sz="2800" dirty="0" smtClean="0"/>
              <a:t>GEM </a:t>
            </a:r>
            <a:r>
              <a:rPr lang="zh-CN" altLang="en-US" sz="2800" dirty="0" smtClean="0"/>
              <a:t>浓度为 </a:t>
            </a:r>
            <a:r>
              <a:rPr lang="en-US" altLang="zh-CN" sz="2800" dirty="0" smtClean="0"/>
              <a:t>10</a:t>
            </a:r>
            <a:r>
              <a:rPr lang="zh-CN" altLang="en-US" sz="2800" dirty="0" smtClean="0"/>
              <a:t>、 </a:t>
            </a:r>
            <a:r>
              <a:rPr lang="en-US" altLang="zh-CN" sz="2800" dirty="0" smtClean="0"/>
              <a:t>50</a:t>
            </a:r>
            <a:r>
              <a:rPr lang="zh-CN" altLang="en-US" sz="2800" dirty="0" smtClean="0"/>
              <a:t>、 </a:t>
            </a:r>
            <a:r>
              <a:rPr lang="en-US" altLang="zh-CN" sz="2800" dirty="0" smtClean="0"/>
              <a:t>250</a:t>
            </a:r>
            <a:r>
              <a:rPr lang="zh-CN" altLang="en-US" sz="2800" dirty="0" smtClean="0"/>
              <a:t>、 </a:t>
            </a:r>
            <a:r>
              <a:rPr lang="en-US" altLang="zh-CN" sz="2800" dirty="0" smtClean="0"/>
              <a:t>1250</a:t>
            </a:r>
            <a:r>
              <a:rPr lang="zh-CN" altLang="en-US" sz="2800" dirty="0" smtClean="0"/>
              <a:t>、 </a:t>
            </a:r>
            <a:r>
              <a:rPr lang="en-US" altLang="zh-CN" sz="2800" dirty="0" smtClean="0"/>
              <a:t>6250</a:t>
            </a:r>
            <a:r>
              <a:rPr lang="zh-CN" altLang="en-US" sz="2800" dirty="0" smtClean="0"/>
              <a:t>、 </a:t>
            </a:r>
            <a:r>
              <a:rPr lang="en-US" altLang="zh-CN" sz="2800" dirty="0" smtClean="0"/>
              <a:t>31250 </a:t>
            </a:r>
            <a:r>
              <a:rPr lang="zh-CN" altLang="en-US" sz="2800" dirty="0" smtClean="0"/>
              <a:t>和 </a:t>
            </a:r>
            <a:r>
              <a:rPr lang="en-US" altLang="zh-CN" sz="2800" smtClean="0"/>
              <a:t>156250 ng/mL</a:t>
            </a:r>
            <a:r>
              <a:rPr lang="zh-CN" altLang="en-US" sz="2800" dirty="0" smtClean="0"/>
              <a:t>。 </a:t>
            </a:r>
            <a:r>
              <a:rPr lang="en-US" altLang="zh-CN" sz="2800" dirty="0" smtClean="0"/>
              <a:t/>
            </a:r>
            <a:br>
              <a:rPr lang="en-US" altLang="zh-CN" sz="2800" dirty="0" smtClean="0"/>
            </a:br>
            <a:r>
              <a:rPr lang="zh-CN" altLang="en-US" sz="2800" dirty="0" smtClean="0"/>
              <a:t> </a:t>
            </a:r>
            <a:r>
              <a:rPr lang="zh-CN" altLang="en-US" sz="2800" dirty="0" smtClean="0"/>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r>
              <a:rPr lang="en-US" altLang="zh-CN" sz="2800" dirty="0" smtClean="0"/>
              <a:t/>
            </a:r>
            <a:br>
              <a:rPr lang="en-US" altLang="zh-CN" sz="2800" dirty="0" smtClean="0"/>
            </a:b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pic>
        <p:nvPicPr>
          <p:cNvPr id="4" name="Picture 4"/>
          <p:cNvPicPr>
            <a:picLocks noChangeAspect="1"/>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val="0"/>
              </a:ext>
            </a:extLst>
          </a:blip>
          <a:srcRect/>
          <a:stretch>
            <a:fillRect/>
          </a:stretch>
        </p:blipFill>
        <p:spPr bwMode="auto">
          <a:xfrm>
            <a:off x="2819400" y="-19050"/>
            <a:ext cx="3725556" cy="51196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zh-CN" sz="4000" b="1" i="1" dirty="0" smtClean="0"/>
              <a:t>GEM-HSA-NP</a:t>
            </a:r>
            <a:r>
              <a:rPr lang="zh-CN" altLang="en-US" sz="4000" b="1" i="1" dirty="0" smtClean="0"/>
              <a:t>对生长抑制的影响</a:t>
            </a:r>
            <a:r>
              <a:rPr lang="zh-CN" altLang="en-US" sz="4000" dirty="0" smtClean="0"/>
              <a:t> </a:t>
            </a:r>
            <a:endParaRPr lang="en-US" altLang="zh-CN"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en-US" altLang="zh-CN" sz="2800" dirty="0" smtClean="0"/>
              <a:t>GEM </a:t>
            </a:r>
            <a:r>
              <a:rPr lang="zh-CN" altLang="en-US" sz="2800" dirty="0" smtClean="0"/>
              <a:t>对 </a:t>
            </a:r>
            <a:r>
              <a:rPr lang="en-US" altLang="zh-CN" sz="2800" dirty="0" smtClean="0"/>
              <a:t>OE </a:t>
            </a:r>
            <a:r>
              <a:rPr lang="zh-CN" altLang="en-US" sz="2800" dirty="0" smtClean="0"/>
              <a:t>细</a:t>
            </a:r>
            <a:r>
              <a:rPr lang="zh-CN" altLang="en-US" sz="2800" dirty="0" smtClean="0"/>
              <a:t>胞增</a:t>
            </a:r>
            <a:r>
              <a:rPr lang="zh-CN" altLang="en-US" sz="2800" dirty="0" smtClean="0"/>
              <a:t>殖的抑制作用要弱得多</a:t>
            </a:r>
            <a:r>
              <a:rPr lang="zh-CN" altLang="en-US" sz="2800" dirty="0" smtClean="0"/>
              <a:t>，表</a:t>
            </a:r>
            <a:r>
              <a:rPr lang="zh-CN" altLang="en-US" sz="2800" dirty="0" smtClean="0"/>
              <a:t>明过度表达 </a:t>
            </a:r>
            <a:r>
              <a:rPr lang="en-US" altLang="zh-CN" sz="2800" dirty="0" smtClean="0"/>
              <a:t>MDR1 </a:t>
            </a:r>
            <a:r>
              <a:rPr lang="zh-CN" altLang="en-US" sz="2800" dirty="0" smtClean="0"/>
              <a:t>的胰腺癌细胞对 </a:t>
            </a:r>
            <a:r>
              <a:rPr lang="en-US" altLang="zh-CN" sz="2800" dirty="0" smtClean="0"/>
              <a:t>GEM </a:t>
            </a:r>
            <a:r>
              <a:rPr lang="zh-CN" altLang="en-US" sz="2800" dirty="0" smtClean="0"/>
              <a:t>表现出明显的耐药</a:t>
            </a:r>
            <a:r>
              <a:rPr lang="zh-CN" altLang="en-US" sz="2800" dirty="0" smtClean="0"/>
              <a:t>性。</a:t>
            </a:r>
            <a:endParaRPr lang="en-US" altLang="zh-CN" sz="2800" dirty="0" smtClean="0"/>
          </a:p>
          <a:p>
            <a:pPr eaLnBrk="1" hangingPunct="1"/>
            <a:r>
              <a:rPr lang="zh-CN" altLang="en-US" sz="2800" dirty="0" smtClean="0"/>
              <a:t> </a:t>
            </a:r>
            <a:r>
              <a:rPr lang="en-US" altLang="zh-CN" sz="2800" dirty="0" smtClean="0"/>
              <a:t>GEM-HSA-NP </a:t>
            </a:r>
            <a:r>
              <a:rPr lang="zh-CN" altLang="en-US" sz="2800" dirty="0" smtClean="0"/>
              <a:t>的增殖抑制作</a:t>
            </a:r>
            <a:r>
              <a:rPr lang="zh-CN" altLang="en-US" sz="2800" dirty="0" smtClean="0"/>
              <a:t>用没</a:t>
            </a:r>
            <a:r>
              <a:rPr lang="zh-CN" altLang="en-US" sz="2800" dirty="0" smtClean="0"/>
              <a:t>有受到 </a:t>
            </a:r>
            <a:r>
              <a:rPr lang="en-US" altLang="zh-CN" sz="2800" dirty="0" smtClean="0"/>
              <a:t>MDR1 </a:t>
            </a:r>
            <a:r>
              <a:rPr lang="zh-CN" altLang="en-US" sz="2800" dirty="0" smtClean="0"/>
              <a:t>过表达的明显影</a:t>
            </a:r>
            <a:r>
              <a:rPr lang="zh-CN" altLang="en-US" sz="2800" dirty="0" smtClean="0"/>
              <a:t>响，</a:t>
            </a:r>
            <a:r>
              <a:rPr lang="en-US" altLang="zh-CN" sz="2800" dirty="0" smtClean="0"/>
              <a:t>GEM-HSA-NP </a:t>
            </a:r>
            <a:r>
              <a:rPr lang="zh-CN" altLang="en-US" sz="2800" dirty="0" smtClean="0"/>
              <a:t>继续有效地抑制胰腺癌细胞的增</a:t>
            </a:r>
            <a:r>
              <a:rPr lang="zh-CN" altLang="en-US" sz="2800" dirty="0" smtClean="0"/>
              <a:t>殖。</a:t>
            </a:r>
            <a:r>
              <a:rPr lang="zh-CN" altLang="en-US" sz="2800" dirty="0" smtClean="0"/>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r>
              <a:rPr lang="en-US" altLang="zh-CN" sz="2800" dirty="0" smtClean="0"/>
              <a:t/>
            </a:r>
            <a:br>
              <a:rPr lang="en-US" altLang="zh-CN" sz="2800" dirty="0" smtClean="0"/>
            </a:b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pic>
        <p:nvPicPr>
          <p:cNvPr id="5" name="Picture 5"/>
          <p:cNvPicPr>
            <a:picLocks noChangeAspect="1"/>
          </p:cNvPicPr>
          <p:nvPr/>
        </p:nvPicPr>
        <p:blipFill>
          <a:blip r:embed="rId2" cstate="print">
            <a:extLst>
              <a:ext uri="{28A0092B-C50C-407E-A947-70E740481C1C}">
                <a14:useLocalDpi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1676400" y="38862"/>
            <a:ext cx="5660968" cy="504748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pic>
        <p:nvPicPr>
          <p:cNvPr id="4" name="Picture 6"/>
          <p:cNvPicPr>
            <a:picLocks noChangeAspect="1"/>
          </p:cNvPicPr>
          <p:nvPr/>
        </p:nvPicPr>
        <p:blipFill>
          <a:blip r:embed="rId2" cstate="print">
            <a:extLst>
              <a:ext uri="{28A0092B-C50C-407E-A947-70E740481C1C}">
                <a14:useLocalDpi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1676400" y="38862"/>
            <a:ext cx="5660968" cy="504748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zh-CN" sz="4000" b="1" i="1" dirty="0" smtClean="0"/>
              <a:t>GEM-HSA-NP</a:t>
            </a:r>
            <a:r>
              <a:rPr lang="zh-CN" altLang="en-US" sz="4000" b="1" i="1" dirty="0" smtClean="0"/>
              <a:t>对细胞周期的影响</a:t>
            </a:r>
            <a:r>
              <a:rPr lang="zh-CN" altLang="en-US" sz="4000" dirty="0" smtClean="0"/>
              <a:t>  </a:t>
            </a:r>
            <a:endParaRPr lang="en-US" altLang="zh-CN"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zh-CN" altLang="en-US" sz="2800" dirty="0" smtClean="0"/>
              <a:t>经</a:t>
            </a:r>
            <a:r>
              <a:rPr lang="en-US" altLang="zh-CN" sz="2800" dirty="0" smtClean="0"/>
              <a:t>GEM</a:t>
            </a:r>
            <a:r>
              <a:rPr lang="zh-CN" altLang="en-US" sz="2800" dirty="0" smtClean="0"/>
              <a:t>处理的</a:t>
            </a:r>
            <a:r>
              <a:rPr lang="en-US" altLang="zh-CN" sz="2800" dirty="0" smtClean="0"/>
              <a:t>OE</a:t>
            </a:r>
            <a:r>
              <a:rPr lang="zh-CN" altLang="en-US" sz="2800" dirty="0" smtClean="0"/>
              <a:t>组</a:t>
            </a:r>
            <a:r>
              <a:rPr lang="zh-CN" altLang="en-US" sz="2800" dirty="0" smtClean="0"/>
              <a:t>细胞的细胞周期恢复到相对正常的水平，与</a:t>
            </a:r>
            <a:r>
              <a:rPr lang="en-US" altLang="zh-CN" sz="2800" dirty="0" smtClean="0"/>
              <a:t>NC</a:t>
            </a:r>
            <a:r>
              <a:rPr lang="zh-CN" altLang="en-US" sz="2800" dirty="0" smtClean="0"/>
              <a:t>组和未经处理的</a:t>
            </a:r>
            <a:r>
              <a:rPr lang="en-US" altLang="zh-CN" sz="2800" dirty="0" smtClean="0"/>
              <a:t>OE</a:t>
            </a:r>
            <a:r>
              <a:rPr lang="zh-CN" altLang="en-US" sz="2800" dirty="0" smtClean="0"/>
              <a:t>组相似，这表明</a:t>
            </a:r>
            <a:r>
              <a:rPr lang="en-US" altLang="zh-CN" sz="2800" dirty="0" smtClean="0"/>
              <a:t>MDR1-</a:t>
            </a:r>
            <a:r>
              <a:rPr lang="zh-CN" altLang="en-US" sz="2800" dirty="0" smtClean="0"/>
              <a:t>表</a:t>
            </a:r>
            <a:r>
              <a:rPr lang="zh-CN" altLang="en-US" sz="2800" dirty="0" smtClean="0"/>
              <a:t>达的癌细胞对</a:t>
            </a:r>
            <a:r>
              <a:rPr lang="en-US" altLang="zh-CN" sz="2800" dirty="0" smtClean="0"/>
              <a:t>GEM</a:t>
            </a:r>
            <a:r>
              <a:rPr lang="zh-CN" altLang="en-US" sz="2800" dirty="0" smtClean="0"/>
              <a:t>的抵抗力</a:t>
            </a:r>
            <a:r>
              <a:rPr lang="zh-CN" altLang="en-US" sz="2800" dirty="0" smtClean="0"/>
              <a:t>。</a:t>
            </a:r>
            <a:endParaRPr lang="en-US" altLang="zh-CN" sz="2800" dirty="0" smtClean="0"/>
          </a:p>
          <a:p>
            <a:pPr eaLnBrk="1" hangingPunct="1"/>
            <a:r>
              <a:rPr lang="zh-CN" altLang="en-US" sz="2800" dirty="0" smtClean="0"/>
              <a:t>然</a:t>
            </a:r>
            <a:r>
              <a:rPr lang="zh-CN" altLang="en-US" sz="2800" dirty="0" smtClean="0"/>
              <a:t>而，用</a:t>
            </a:r>
            <a:r>
              <a:rPr lang="en-US" altLang="zh-CN" sz="2800" dirty="0" smtClean="0"/>
              <a:t>GEM-HSA-NP</a:t>
            </a:r>
            <a:r>
              <a:rPr lang="zh-CN" altLang="en-US" sz="2800" dirty="0" smtClean="0"/>
              <a:t>处理的</a:t>
            </a:r>
            <a:r>
              <a:rPr lang="en-US" altLang="zh-CN" sz="2800" dirty="0" smtClean="0"/>
              <a:t>OE</a:t>
            </a:r>
            <a:r>
              <a:rPr lang="zh-CN" altLang="en-US" sz="2800" dirty="0" smtClean="0"/>
              <a:t>组细胞的细胞周期仍然停滞</a:t>
            </a:r>
            <a:r>
              <a:rPr lang="zh-CN" altLang="en-US" sz="2800" dirty="0" smtClean="0"/>
              <a:t>在一</a:t>
            </a:r>
            <a:r>
              <a:rPr lang="zh-CN" altLang="en-US" sz="2800" dirty="0" smtClean="0"/>
              <a:t>个相对较高的水平。 </a:t>
            </a:r>
            <a:endParaRPr lang="en-US" altLang="zh-CN" sz="2800" dirty="0" smtClean="0"/>
          </a:p>
          <a:p>
            <a:pPr eaLnBrk="1" hangingPunct="1"/>
            <a:r>
              <a:rPr lang="zh-CN" altLang="en-US" sz="2800" dirty="0" smtClean="0"/>
              <a:t>上述所有结果一致表明， </a:t>
            </a:r>
            <a:r>
              <a:rPr lang="en-US" altLang="zh-CN" sz="2800" dirty="0" smtClean="0"/>
              <a:t>GEM-HSA-NP</a:t>
            </a:r>
            <a:r>
              <a:rPr lang="zh-CN" altLang="en-US" sz="2800" dirty="0" smtClean="0"/>
              <a:t>能够诱导</a:t>
            </a:r>
            <a:r>
              <a:rPr lang="en-US" altLang="zh-CN" sz="2800" dirty="0" smtClean="0"/>
              <a:t>MDR1</a:t>
            </a:r>
            <a:r>
              <a:rPr lang="zh-CN" altLang="en-US" sz="2800" dirty="0" smtClean="0"/>
              <a:t>和</a:t>
            </a:r>
            <a:r>
              <a:rPr lang="en-US" altLang="zh-CN" sz="2800" dirty="0" smtClean="0"/>
              <a:t>MRP1</a:t>
            </a:r>
            <a:r>
              <a:rPr lang="zh-CN" altLang="en-US" sz="2800" dirty="0" smtClean="0"/>
              <a:t>过表达胰腺</a:t>
            </a:r>
            <a:r>
              <a:rPr lang="zh-CN" altLang="en-US" sz="2800" dirty="0" smtClean="0"/>
              <a:t>细胞的细胞周期停滞，并逆转</a:t>
            </a:r>
            <a:r>
              <a:rPr lang="en-US" altLang="zh-CN" sz="2800" dirty="0" smtClean="0"/>
              <a:t>GEM</a:t>
            </a:r>
            <a:r>
              <a:rPr lang="zh-CN" altLang="en-US" sz="2800" dirty="0" smtClean="0"/>
              <a:t>抗</a:t>
            </a:r>
            <a:r>
              <a:rPr lang="zh-CN" altLang="en-US" sz="2800" dirty="0" smtClean="0"/>
              <a:t>性。 </a:t>
            </a:r>
            <a:r>
              <a:rPr lang="zh-CN" altLang="en-US" sz="2800" dirty="0" smtClean="0"/>
              <a:t/>
            </a:r>
            <a:br>
              <a:rPr lang="zh-CN" altLang="en-US" sz="2800" dirty="0" smtClean="0"/>
            </a:br>
            <a:r>
              <a:rPr lang="zh-CN" altLang="en-US" sz="2800" dirty="0" smtClean="0"/>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r>
              <a:rPr lang="en-US" altLang="zh-CN" sz="2800" dirty="0" smtClean="0"/>
              <a:t/>
            </a:r>
            <a:br>
              <a:rPr lang="en-US" altLang="zh-CN" sz="2800" dirty="0" smtClean="0"/>
            </a:b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p:cNvPicPr>
            <a:picLocks noChangeAspect="1"/>
          </p:cNvPicPr>
          <p:nvPr/>
        </p:nvPicPr>
        <p:blipFill>
          <a:blip r:embed="rId2" cstate="print">
            <a:extLst>
              <a:ext uri="{28A0092B-C50C-407E-A947-70E740481C1C}">
                <a14:useLocalDpi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2107318" y="5819"/>
            <a:ext cx="4979282" cy="508053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p:cNvPicPr>
            <a:picLocks noChangeAspect="1"/>
          </p:cNvPicPr>
          <p:nvPr/>
        </p:nvPicPr>
        <p:blipFill>
          <a:blip r:embed="rId2" cstate="print">
            <a:extLst>
              <a:ext uri="{28A0092B-C50C-407E-A947-70E740481C1C}">
                <a14:useLocalDpi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2031118" y="5819"/>
            <a:ext cx="4979282" cy="508053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zh-CN" sz="4000" b="1" i="1" dirty="0" smtClean="0"/>
              <a:t>GEM-HSA-NP</a:t>
            </a:r>
            <a:r>
              <a:rPr lang="zh-CN" altLang="en-US" sz="4000" b="1" i="1" dirty="0" smtClean="0"/>
              <a:t>对细胞凋亡的影响</a:t>
            </a:r>
            <a:r>
              <a:rPr lang="zh-CN" altLang="en-US" sz="4000" dirty="0" smtClean="0"/>
              <a:t>   </a:t>
            </a:r>
            <a:endParaRPr lang="en-US" altLang="zh-CN"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zh-CN" altLang="en-US" sz="2800" dirty="0" smtClean="0"/>
              <a:t>当应用于 </a:t>
            </a:r>
            <a:r>
              <a:rPr lang="en-US" altLang="zh-CN" sz="2800" dirty="0" smtClean="0"/>
              <a:t>OE </a:t>
            </a:r>
            <a:r>
              <a:rPr lang="zh-CN" altLang="en-US" sz="2800" dirty="0" smtClean="0"/>
              <a:t>组内的细胞时， </a:t>
            </a:r>
            <a:r>
              <a:rPr lang="en-US" altLang="zh-CN" sz="2800" dirty="0" smtClean="0"/>
              <a:t>GEM </a:t>
            </a:r>
            <a:r>
              <a:rPr lang="zh-CN" altLang="en-US" sz="2800" dirty="0" smtClean="0"/>
              <a:t>的促凋亡作用明显减少， 这证实了 </a:t>
            </a:r>
            <a:r>
              <a:rPr lang="en-US" altLang="zh-CN" sz="2800" dirty="0" smtClean="0"/>
              <a:t>ABC </a:t>
            </a:r>
            <a:r>
              <a:rPr lang="zh-CN" altLang="en-US" sz="2800" dirty="0" smtClean="0"/>
              <a:t>转运</a:t>
            </a:r>
            <a:r>
              <a:rPr lang="zh-CN" altLang="en-US" sz="2800" dirty="0" smtClean="0"/>
              <a:t>体的过度表达导致了 </a:t>
            </a:r>
            <a:r>
              <a:rPr lang="en-US" altLang="zh-CN" sz="2800" dirty="0" smtClean="0"/>
              <a:t>GEM </a:t>
            </a:r>
            <a:r>
              <a:rPr lang="zh-CN" altLang="en-US" sz="2800" dirty="0" smtClean="0"/>
              <a:t>的抵抗</a:t>
            </a:r>
            <a:r>
              <a:rPr lang="zh-CN" altLang="en-US" sz="2800" dirty="0" smtClean="0"/>
              <a:t>。</a:t>
            </a:r>
            <a:endParaRPr lang="en-US" altLang="zh-CN" sz="2800" dirty="0" smtClean="0"/>
          </a:p>
          <a:p>
            <a:pPr eaLnBrk="1" hangingPunct="1"/>
            <a:r>
              <a:rPr lang="zh-CN" altLang="en-US" sz="2800" dirty="0" smtClean="0"/>
              <a:t>相</a:t>
            </a:r>
            <a:r>
              <a:rPr lang="zh-CN" altLang="en-US" sz="2800" dirty="0" smtClean="0"/>
              <a:t>反， </a:t>
            </a:r>
            <a:r>
              <a:rPr lang="en-US" altLang="zh-CN" sz="2800" dirty="0" smtClean="0"/>
              <a:t>GEM-HSA-NP </a:t>
            </a:r>
            <a:r>
              <a:rPr lang="zh-CN" altLang="en-US" sz="2800" dirty="0" smtClean="0"/>
              <a:t>处理引起的 </a:t>
            </a:r>
            <a:r>
              <a:rPr lang="en-US" altLang="zh-CN" sz="2800" dirty="0" smtClean="0"/>
              <a:t>OE </a:t>
            </a:r>
            <a:r>
              <a:rPr lang="zh-CN" altLang="en-US" sz="2800" dirty="0" smtClean="0"/>
              <a:t>组的细胞凋亡率仍</a:t>
            </a:r>
            <a:r>
              <a:rPr lang="zh-CN" altLang="en-US" sz="2800" dirty="0" smtClean="0"/>
              <a:t>保持</a:t>
            </a:r>
            <a:r>
              <a:rPr lang="zh-CN" altLang="en-US" sz="2800" dirty="0" smtClean="0"/>
              <a:t>在一个相对较高的水平。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r>
              <a:rPr lang="en-US" altLang="zh-CN" sz="2800" dirty="0" smtClean="0"/>
              <a:t/>
            </a:r>
            <a:br>
              <a:rPr lang="en-US" altLang="zh-CN" sz="2800" dirty="0" smtClean="0"/>
            </a:b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9"/>
          <p:cNvPicPr>
            <a:picLocks noChangeAspect="1"/>
          </p:cNvPicPr>
          <p:nvPr/>
        </p:nvPicPr>
        <p:blipFill>
          <a:blip r:embed="rId2" cstate="print">
            <a:extLst>
              <a:ext uri="{28A0092B-C50C-407E-A947-70E740481C1C}">
                <a14:useLocalDpi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2031118" y="57150"/>
            <a:ext cx="4979282" cy="502990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p:cNvPicPr>
            <a:picLocks noChangeAspect="1"/>
          </p:cNvPicPr>
          <p:nvPr/>
        </p:nvPicPr>
        <p:blipFill>
          <a:blip r:embed="rId2" cstate="print">
            <a:extLst>
              <a:ext uri="{28A0092B-C50C-407E-A947-70E740481C1C}">
                <a14:useLocalDpi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1954918" y="57150"/>
            <a:ext cx="4979282" cy="502990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8600" y="205978"/>
            <a:ext cx="8686800" cy="857250"/>
          </a:xfrm>
        </p:spPr>
        <p:txBody>
          <a:bodyPr/>
          <a:lstStyle/>
          <a:p>
            <a:pPr eaLnBrk="1" hangingPunct="1"/>
            <a:r>
              <a:rPr lang="en-US" altLang="zh-CN" sz="3600" b="1" i="1" dirty="0" smtClean="0"/>
              <a:t>GEM-HSA-NP</a:t>
            </a:r>
            <a:r>
              <a:rPr lang="zh-CN" altLang="en-US" sz="3600" b="1" i="1" dirty="0" smtClean="0"/>
              <a:t>对细胞内 </a:t>
            </a:r>
            <a:r>
              <a:rPr lang="en-US" altLang="zh-CN" sz="3600" b="1" i="1" dirty="0" smtClean="0"/>
              <a:t>ATP</a:t>
            </a:r>
            <a:r>
              <a:rPr lang="zh-CN" altLang="en-US" sz="3600" b="1" i="1" dirty="0" smtClean="0"/>
              <a:t>水平的影响</a:t>
            </a:r>
            <a:r>
              <a:rPr lang="zh-CN" altLang="en-US" sz="4000" dirty="0" smtClean="0"/>
              <a:t>    </a:t>
            </a:r>
            <a:endParaRPr lang="en-US" altLang="zh-CN"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zh-CN" altLang="en-US" sz="2800" dirty="0" smtClean="0"/>
              <a:t>在我们的研究中， 细胞内 </a:t>
            </a:r>
            <a:r>
              <a:rPr lang="en-US" altLang="zh-CN" sz="2800" dirty="0" smtClean="0"/>
              <a:t>ATP </a:t>
            </a:r>
            <a:r>
              <a:rPr lang="zh-CN" altLang="en-US" sz="2800" dirty="0" smtClean="0"/>
              <a:t>水平的降低主要是由于两个因素： </a:t>
            </a:r>
            <a:r>
              <a:rPr lang="en-US" altLang="zh-CN" sz="2800" dirty="0" smtClean="0"/>
              <a:t>GEM </a:t>
            </a:r>
            <a:r>
              <a:rPr lang="zh-CN" altLang="en-US" sz="2800" dirty="0" smtClean="0"/>
              <a:t>的细胞毒性作用和白蛋白的降解。 </a:t>
            </a:r>
            <a:endParaRPr lang="en-US" altLang="zh-CN" sz="2800" dirty="0" smtClean="0"/>
          </a:p>
          <a:p>
            <a:pPr eaLnBrk="1" hangingPunct="1"/>
            <a:r>
              <a:rPr lang="en-US" altLang="zh-CN" sz="2800" dirty="0" smtClean="0"/>
              <a:t>GEM-HSA-NP </a:t>
            </a:r>
            <a:r>
              <a:rPr lang="zh-CN" altLang="en-US" sz="2800" dirty="0" smtClean="0"/>
              <a:t>给药后， 白蛋白降解对 </a:t>
            </a:r>
            <a:r>
              <a:rPr lang="en-US" altLang="zh-CN" sz="2800" dirty="0" smtClean="0"/>
              <a:t>ATP </a:t>
            </a:r>
            <a:r>
              <a:rPr lang="zh-CN" altLang="en-US" sz="2800" dirty="0" smtClean="0"/>
              <a:t>的竞争性消耗可能是 </a:t>
            </a:r>
            <a:r>
              <a:rPr lang="en-US" altLang="zh-CN" sz="2800" dirty="0" smtClean="0"/>
              <a:t>GEM-HSA-NP </a:t>
            </a:r>
            <a:r>
              <a:rPr lang="zh-CN" altLang="en-US" sz="2800" dirty="0" smtClean="0"/>
              <a:t>逆转多药耐药性的一个因素。</a:t>
            </a: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8600" y="205978"/>
            <a:ext cx="8686800" cy="857250"/>
          </a:xfrm>
        </p:spPr>
        <p:txBody>
          <a:bodyPr/>
          <a:lstStyle/>
          <a:p>
            <a:pPr eaLnBrk="1" hangingPunct="1"/>
            <a:r>
              <a:rPr lang="en-US" altLang="zh-CN" sz="3600" b="1" i="1" dirty="0" smtClean="0"/>
              <a:t>GEM-HSA-NP</a:t>
            </a:r>
            <a:r>
              <a:rPr lang="zh-CN" altLang="en-US" sz="3600" b="1" i="1" dirty="0" smtClean="0"/>
              <a:t>对细胞内 </a:t>
            </a:r>
            <a:r>
              <a:rPr lang="en-US" altLang="zh-CN" sz="3600" b="1" i="1" dirty="0" smtClean="0"/>
              <a:t>ATP</a:t>
            </a:r>
            <a:r>
              <a:rPr lang="zh-CN" altLang="en-US" sz="3600" b="1" i="1" dirty="0" smtClean="0"/>
              <a:t>水平的影响</a:t>
            </a:r>
            <a:r>
              <a:rPr lang="zh-CN" altLang="en-US" sz="4000" dirty="0" smtClean="0"/>
              <a:t>    </a:t>
            </a:r>
            <a:endParaRPr lang="en-US" altLang="zh-CN"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zh-CN" altLang="en-US" sz="2800" dirty="0" smtClean="0"/>
              <a:t>然而，</a:t>
            </a:r>
            <a:r>
              <a:rPr lang="en-US" altLang="zh-CN" sz="2800" dirty="0" smtClean="0"/>
              <a:t>GEM-HSA-NP </a:t>
            </a:r>
            <a:r>
              <a:rPr lang="zh-CN" altLang="en-US" sz="2800" dirty="0" smtClean="0"/>
              <a:t>逆转</a:t>
            </a:r>
            <a:r>
              <a:rPr lang="en-US" altLang="zh-CN" sz="2800" dirty="0" smtClean="0"/>
              <a:t>GEM </a:t>
            </a:r>
            <a:r>
              <a:rPr lang="zh-CN" altLang="en-US" sz="2800" dirty="0" smtClean="0"/>
              <a:t>耐药性的能力在多大程度上来自于白蛋白降解对 </a:t>
            </a:r>
            <a:r>
              <a:rPr lang="en-US" altLang="zh-CN" sz="2800" dirty="0" smtClean="0"/>
              <a:t>ATP </a:t>
            </a:r>
            <a:r>
              <a:rPr lang="zh-CN" altLang="en-US" sz="2800" dirty="0" smtClean="0"/>
              <a:t>的消耗，或者 </a:t>
            </a:r>
            <a:r>
              <a:rPr lang="en-US" altLang="zh-CN" sz="2800" dirty="0" smtClean="0"/>
              <a:t>GEM-HSA-NP </a:t>
            </a:r>
            <a:r>
              <a:rPr lang="zh-CN" altLang="en-US" sz="2800" dirty="0" smtClean="0"/>
              <a:t>是否采用了其他影响 </a:t>
            </a:r>
            <a:r>
              <a:rPr lang="en-US" altLang="zh-CN" sz="2800" dirty="0" smtClean="0"/>
              <a:t>ABC </a:t>
            </a:r>
            <a:r>
              <a:rPr lang="zh-CN" altLang="en-US" sz="2800" dirty="0" smtClean="0"/>
              <a:t>转运体功能的机制， 这一点还有待确定。 </a:t>
            </a:r>
            <a:endParaRPr lang="en-US" altLang="zh-CN" sz="2800" dirty="0" smtClean="0"/>
          </a:p>
          <a:p>
            <a:pPr eaLnBrk="1" hangingPunct="1"/>
            <a:r>
              <a:rPr lang="zh-CN" altLang="en-US" sz="2800" dirty="0" smtClean="0"/>
              <a:t>此外， 我们所有的治疗评估都是在</a:t>
            </a:r>
            <a:r>
              <a:rPr lang="zh-CN" altLang="en-US" sz="2800" i="1" dirty="0" smtClean="0"/>
              <a:t>体外进行的</a:t>
            </a:r>
            <a:r>
              <a:rPr lang="zh-CN" altLang="en-US" sz="2800" dirty="0" smtClean="0"/>
              <a:t>，因此，</a:t>
            </a:r>
            <a:r>
              <a:rPr lang="en-US" altLang="zh-CN" sz="2800" dirty="0" smtClean="0"/>
              <a:t>GEM-HSA-NP </a:t>
            </a:r>
            <a:r>
              <a:rPr lang="zh-CN" altLang="en-US" sz="2800" dirty="0" smtClean="0"/>
              <a:t>对 </a:t>
            </a:r>
            <a:r>
              <a:rPr lang="en-US" altLang="zh-CN" sz="2800" dirty="0" smtClean="0"/>
              <a:t>MDR1 </a:t>
            </a:r>
            <a:r>
              <a:rPr lang="zh-CN" altLang="en-US" sz="2800" dirty="0" smtClean="0"/>
              <a:t>和 </a:t>
            </a:r>
            <a:r>
              <a:rPr lang="en-US" altLang="zh-CN" sz="2800" dirty="0" smtClean="0"/>
              <a:t>MRP1 </a:t>
            </a:r>
            <a:r>
              <a:rPr lang="zh-CN" altLang="en-US" sz="2800" dirty="0" smtClean="0"/>
              <a:t>表达的胰腺癌的卓越抗肿瘤作用需要在我们未来的工作中进一步</a:t>
            </a:r>
            <a:r>
              <a:rPr lang="zh-CN" altLang="en-US" sz="2800" smtClean="0"/>
              <a:t>阐明其</a:t>
            </a:r>
            <a:r>
              <a:rPr lang="zh-CN" altLang="en-US" sz="2800" i="1" smtClean="0"/>
              <a:t>体内</a:t>
            </a:r>
            <a:r>
              <a:rPr lang="zh-CN" altLang="en-US" sz="2800" smtClean="0"/>
              <a:t> 作用。</a:t>
            </a: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r>
              <a:rPr lang="en-US" altLang="zh-CN" sz="2800" dirty="0" smtClean="0"/>
              <a:t/>
            </a:r>
            <a:br>
              <a:rPr lang="en-US" altLang="zh-CN" sz="2800" dirty="0" smtClean="0"/>
            </a:b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1"/>
          <p:cNvPicPr>
            <a:picLocks noChangeAspect="1"/>
          </p:cNvPicPr>
          <p:nvPr/>
        </p:nvPicPr>
        <p:blipFill>
          <a:blip r:embed="rId2" cstate="print">
            <a:extLst>
              <a:ext uri="{28A0092B-C50C-407E-A947-70E740481C1C}">
                <a14:useLocalDpi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2514600" y="30272"/>
            <a:ext cx="4120785" cy="513227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zh-CN" smtClean="0">
                <a:ea typeface="宋体" pitchFamily="2" charset="-122"/>
              </a:rPr>
              <a:t>Conclusion</a:t>
            </a:r>
          </a:p>
        </p:txBody>
      </p:sp>
      <p:sp>
        <p:nvSpPr>
          <p:cNvPr id="19459" name="Rectangle 3"/>
          <p:cNvSpPr>
            <a:spLocks noGrp="1" noChangeArrowheads="1"/>
          </p:cNvSpPr>
          <p:nvPr>
            <p:ph type="body" idx="1"/>
          </p:nvPr>
        </p:nvSpPr>
        <p:spPr/>
        <p:txBody>
          <a:bodyPr/>
          <a:lstStyle/>
          <a:p>
            <a:pPr eaLnBrk="1" hangingPunct="1">
              <a:lnSpc>
                <a:spcPct val="90000"/>
              </a:lnSpc>
            </a:pPr>
            <a:r>
              <a:rPr lang="en-US" altLang="zh-CN" sz="2800" dirty="0" smtClean="0"/>
              <a:t>ABC</a:t>
            </a:r>
            <a:r>
              <a:rPr lang="zh-CN" altLang="en-US" sz="2800" dirty="0" smtClean="0"/>
              <a:t>转运体参与了</a:t>
            </a:r>
            <a:r>
              <a:rPr lang="en-US" altLang="zh-CN" sz="2800" dirty="0" smtClean="0"/>
              <a:t>GEM </a:t>
            </a:r>
            <a:r>
              <a:rPr lang="zh-CN" altLang="en-US" sz="2800" dirty="0" smtClean="0"/>
              <a:t>的外流，而</a:t>
            </a:r>
            <a:r>
              <a:rPr lang="en-US" altLang="zh-CN" sz="2800" dirty="0" smtClean="0"/>
              <a:t>MDR1</a:t>
            </a:r>
            <a:r>
              <a:rPr lang="zh-CN" altLang="en-US" sz="2800" dirty="0" smtClean="0"/>
              <a:t>和 </a:t>
            </a:r>
            <a:r>
              <a:rPr lang="en-US" altLang="zh-CN" sz="2800" dirty="0" smtClean="0"/>
              <a:t>MRP1</a:t>
            </a:r>
            <a:r>
              <a:rPr lang="zh-CN" altLang="en-US" sz="2800" dirty="0" smtClean="0"/>
              <a:t>的高表达可导致 </a:t>
            </a:r>
            <a:r>
              <a:rPr lang="en-US" altLang="zh-CN" sz="2800" dirty="0" smtClean="0"/>
              <a:t>GEM </a:t>
            </a:r>
            <a:r>
              <a:rPr lang="zh-CN" altLang="en-US" sz="2800" dirty="0" smtClean="0"/>
              <a:t>耐药。</a:t>
            </a:r>
            <a:endParaRPr lang="en-US" altLang="zh-CN" sz="2800" dirty="0" smtClean="0"/>
          </a:p>
          <a:p>
            <a:pPr eaLnBrk="1" hangingPunct="1">
              <a:lnSpc>
                <a:spcPct val="90000"/>
              </a:lnSpc>
            </a:pPr>
            <a:r>
              <a:rPr lang="en-US" altLang="zh-CN" sz="2800" dirty="0" smtClean="0"/>
              <a:t>GEM-HSA-NP</a:t>
            </a:r>
            <a:r>
              <a:rPr lang="zh-CN" altLang="en-US" sz="2800" dirty="0" smtClean="0"/>
              <a:t>能有效克服胰腺癌细胞中</a:t>
            </a:r>
            <a:r>
              <a:rPr lang="en-US" altLang="zh-CN" sz="2800" dirty="0" smtClean="0"/>
              <a:t>MDR1</a:t>
            </a:r>
            <a:r>
              <a:rPr lang="zh-CN" altLang="en-US" sz="2800" dirty="0" smtClean="0"/>
              <a:t>和 </a:t>
            </a:r>
            <a:r>
              <a:rPr lang="en-US" altLang="zh-CN" sz="2800" dirty="0" smtClean="0"/>
              <a:t>MRP1</a:t>
            </a:r>
            <a:r>
              <a:rPr lang="zh-CN" altLang="en-US" sz="2800" dirty="0" smtClean="0"/>
              <a:t>过量表达所引起的 </a:t>
            </a:r>
            <a:r>
              <a:rPr lang="en-US" altLang="zh-CN" sz="2800" dirty="0" smtClean="0"/>
              <a:t>GEM</a:t>
            </a:r>
            <a:r>
              <a:rPr lang="zh-CN" altLang="en-US" sz="2800" dirty="0" smtClean="0"/>
              <a:t>耐药性。</a:t>
            </a:r>
            <a:endParaRPr lang="en-US" altLang="zh-CN" sz="2800" dirty="0" smtClean="0"/>
          </a:p>
          <a:p>
            <a:pPr eaLnBrk="1" hangingPunct="1">
              <a:lnSpc>
                <a:spcPct val="90000"/>
              </a:lnSpc>
            </a:pPr>
            <a:r>
              <a:rPr lang="en-US" altLang="zh-CN" sz="2800" dirty="0" smtClean="0"/>
              <a:t>GEM-HSA-NP </a:t>
            </a:r>
            <a:r>
              <a:rPr lang="zh-CN" altLang="en-US" sz="2800" dirty="0" smtClean="0"/>
              <a:t>衍生的白蛋白降解而导致的竞争性 </a:t>
            </a:r>
            <a:r>
              <a:rPr lang="en-US" altLang="zh-CN" sz="2800" dirty="0" smtClean="0"/>
              <a:t>ATP </a:t>
            </a:r>
            <a:r>
              <a:rPr lang="zh-CN" altLang="en-US" sz="2800" dirty="0" smtClean="0"/>
              <a:t>耗竭可能是一个逆转耐药的促进因素。</a:t>
            </a:r>
            <a:br>
              <a:rPr lang="zh-CN" altLang="en-US" sz="2800" dirty="0" smtClean="0"/>
            </a:br>
            <a:endParaRPr lang="en-US" altLang="zh-CN" sz="2800" dirty="0" smtClean="0">
              <a:ea typeface="宋体" pitchFamily="2" charset="-122"/>
            </a:endParaRPr>
          </a:p>
        </p:txBody>
      </p:sp>
      <p:sp>
        <p:nvSpPr>
          <p:cNvPr id="19460"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3400" y="0"/>
            <a:ext cx="8229600" cy="857250"/>
          </a:xfrm>
        </p:spPr>
        <p:txBody>
          <a:bodyPr/>
          <a:lstStyle/>
          <a:p>
            <a:pPr eaLnBrk="1" hangingPunct="1">
              <a:defRPr/>
            </a:pPr>
            <a:r>
              <a:rPr lang="en-US" altLang="zh-CN" sz="6600" b="1">
                <a:solidFill>
                  <a:schemeClr val="tx1"/>
                </a:solidFill>
                <a:effectLst>
                  <a:outerShdw blurRad="38100" dist="38100" dir="2700000" algn="tl">
                    <a:srgbClr val="000000"/>
                  </a:outerShdw>
                </a:effectLst>
                <a:ea typeface="宋体" pitchFamily="2" charset="-122"/>
              </a:rPr>
              <a:t>Thank You</a:t>
            </a:r>
          </a:p>
        </p:txBody>
      </p:sp>
      <p:pic>
        <p:nvPicPr>
          <p:cNvPr id="4" name="Picture 7" descr="mxcp2010091814141601"/>
          <p:cNvPicPr>
            <a:picLocks noChangeAspect="1" noChangeArrowheads="1"/>
          </p:cNvPicPr>
          <p:nvPr/>
        </p:nvPicPr>
        <p:blipFill>
          <a:blip r:embed="rId2" cstate="print"/>
          <a:srcRect/>
          <a:stretch>
            <a:fillRect/>
          </a:stretch>
        </p:blipFill>
        <p:spPr bwMode="auto">
          <a:xfrm>
            <a:off x="1447800" y="946150"/>
            <a:ext cx="6096000" cy="406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chemeClr val="tx2"/>
            </a:solidFill>
            <a:effectLst/>
            <a:latin typeface="Arial" charset="0"/>
            <a:ea typeface="宋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chemeClr val="tx2"/>
            </a:solidFill>
            <a:effectLst/>
            <a:latin typeface="Arial" charset="0"/>
            <a:ea typeface="宋体" pitchFamily="2" charset="-122"/>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1466</TotalTime>
  <Words>1767</Words>
  <Application>Microsoft Office PowerPoint</Application>
  <PresentationFormat>全屏显示(16:9)</PresentationFormat>
  <Paragraphs>62</Paragraphs>
  <Slides>27</Slides>
  <Notes>0</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Default Design</vt:lpstr>
      <vt:lpstr>吉西他滨负载白蛋白纳米粒子对 MDR1 和 MRP1 过表达诱导的吉西他滨抗性胰腺癌细胞发挥抗肿瘤作用  </vt:lpstr>
      <vt:lpstr>Introduction</vt:lpstr>
      <vt:lpstr>Introduction</vt:lpstr>
      <vt:lpstr>Introduction</vt:lpstr>
      <vt:lpstr>Introduction</vt:lpstr>
      <vt:lpstr>Introduction</vt:lpstr>
      <vt:lpstr>Introduction</vt:lpstr>
      <vt:lpstr>Introduction</vt:lpstr>
      <vt:lpstr>慢病毒的构建和细胞转导</vt:lpstr>
      <vt:lpstr>方法</vt:lpstr>
      <vt:lpstr>方法</vt:lpstr>
      <vt:lpstr>建立 MDR1和 MRP1过度表达胰腺癌细胞系</vt:lpstr>
      <vt:lpstr>幻灯片 13</vt:lpstr>
      <vt:lpstr>GEM-HSA-NP对生长抑制的影响 </vt:lpstr>
      <vt:lpstr>幻灯片 15</vt:lpstr>
      <vt:lpstr>幻灯片 16</vt:lpstr>
      <vt:lpstr>GEM-HSA-NP对细胞周期的影响  </vt:lpstr>
      <vt:lpstr>幻灯片 18</vt:lpstr>
      <vt:lpstr>幻灯片 19</vt:lpstr>
      <vt:lpstr>GEM-HSA-NP对细胞凋亡的影响   </vt:lpstr>
      <vt:lpstr>幻灯片 21</vt:lpstr>
      <vt:lpstr>幻灯片 22</vt:lpstr>
      <vt:lpstr>GEM-HSA-NP对细胞内 ATP水平的影响    </vt:lpstr>
      <vt:lpstr>GEM-HSA-NP对细胞内 ATP水平的影响    </vt:lpstr>
      <vt:lpstr>幻灯片 25</vt:lpstr>
      <vt:lpstr>Conclusion</vt:lpstr>
      <vt:lpstr>Thank You</vt:lpstr>
    </vt:vector>
  </TitlesOfParts>
  <Company>UNC - 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Pancreatic Cancer</dc:title>
  <dc:creator>School of Medicine</dc:creator>
  <cp:lastModifiedBy>xbany</cp:lastModifiedBy>
  <cp:revision>157</cp:revision>
  <dcterms:created xsi:type="dcterms:W3CDTF">2008-04-23T13:36:17Z</dcterms:created>
  <dcterms:modified xsi:type="dcterms:W3CDTF">2022-02-08T07:31:40Z</dcterms:modified>
</cp:coreProperties>
</file>