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9" r:id="rId3"/>
    <p:sldId id="1543" r:id="rId5"/>
    <p:sldId id="1473" r:id="rId6"/>
    <p:sldId id="1542" r:id="rId7"/>
    <p:sldId id="1551" r:id="rId8"/>
    <p:sldId id="1539" r:id="rId9"/>
    <p:sldId id="1541" r:id="rId10"/>
    <p:sldId id="1554" r:id="rId11"/>
    <p:sldId id="1555" r:id="rId12"/>
    <p:sldId id="1557" r:id="rId13"/>
    <p:sldId id="1556" r:id="rId14"/>
    <p:sldId id="1558" r:id="rId15"/>
    <p:sldId id="1559" r:id="rId16"/>
    <p:sldId id="1560" r:id="rId17"/>
    <p:sldId id="1561" r:id="rId18"/>
    <p:sldId id="1185" r:id="rId19"/>
  </p:sldIdLst>
  <p:sldSz cx="9144000" cy="6858000" type="screen4x3"/>
  <p:notesSz cx="6858000" cy="9144000"/>
  <p:custDataLst>
    <p:tags r:id="rId24"/>
  </p:custDataLst>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396" userDrawn="1">
          <p15:clr>
            <a:srgbClr val="A4A3A4"/>
          </p15:clr>
        </p15:guide>
        <p15:guide id="2" pos="57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EDF4"/>
    <a:srgbClr val="0000FF"/>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98" autoAdjust="0"/>
  </p:normalViewPr>
  <p:slideViewPr>
    <p:cSldViewPr showGuides="1">
      <p:cViewPr varScale="1">
        <p:scale>
          <a:sx n="64" d="100"/>
          <a:sy n="64" d="100"/>
        </p:scale>
        <p:origin x="-2076" y="-96"/>
      </p:cViewPr>
      <p:guideLst>
        <p:guide orient="horz" pos="4396"/>
        <p:guide pos="57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gs" Target="tags/tag46.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smtClean="0">
                <a:ea typeface="+mn-ea"/>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53342C4F-6F7C-4793-AEB9-AF1067D58B7E}"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smtClean="0">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
        <p:nvSpPr>
          <p:cNvPr id="2" name="文本占位符 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solidFill>
            <a:miter lim="800000"/>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alpha val="12000"/>
          </a:schemeClr>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ea typeface="+mn-ea"/>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ea typeface="+mn-ea"/>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0" hangingPunct="0">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1.pn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image" Target="../media/image1.png"/><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image" Target="../media/image1.png"/><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image" Target="../media/image1.png"/><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image" Target="../media/image1.png"/><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image" Target="../media/image1.png"/><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image" Target="../media/image1.png"/><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image" Target="../media/image1.png"/><Relationship Id="rId1" Type="http://schemas.openxmlformats.org/officeDocument/2006/relationships/tags" Target="../tags/tag27.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image" Target="../media/image1.png"/><Relationship Id="rId1" Type="http://schemas.openxmlformats.org/officeDocument/2006/relationships/tags" Target="../tags/tag30.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image" Target="../media/image1.png"/><Relationship Id="rId1" Type="http://schemas.openxmlformats.org/officeDocument/2006/relationships/tags" Target="../tags/tag33.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image" Target="../media/image1.png"/><Relationship Id="rId1" Type="http://schemas.openxmlformats.org/officeDocument/2006/relationships/tags" Target="../tags/tag36.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image" Target="../media/image1.png"/><Relationship Id="rId1" Type="http://schemas.openxmlformats.org/officeDocument/2006/relationships/tags" Target="../tags/tag39.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image" Target="../media/image1.png"/><Relationship Id="rId1" Type="http://schemas.openxmlformats.org/officeDocument/2006/relationships/tags" Target="../tags/tag4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91200" y="4495800"/>
            <a:ext cx="3154680" cy="1863090"/>
          </a:xfrm>
          <a:prstGeom prst="rect">
            <a:avLst/>
          </a:prstGeom>
          <a:noFill/>
        </p:spPr>
        <p:txBody>
          <a:bodyPr wrap="square" numCol="1" rtlCol="0">
            <a:spAutoFit/>
          </a:bodyPr>
          <a:lstStyle/>
          <a:p>
            <a:pPr>
              <a:lnSpc>
                <a:spcPct val="160000"/>
              </a:lnSpc>
            </a:pPr>
            <a:r>
              <a:rPr lang="zh-CN" altLang="en-US" sz="2400" b="1" dirty="0" smtClean="0"/>
              <a:t>汇报人：杨贺旻</a:t>
            </a:r>
            <a:endParaRPr lang="zh-CN" altLang="en-US" sz="2400" b="1" dirty="0" smtClean="0"/>
          </a:p>
          <a:p>
            <a:pPr>
              <a:lnSpc>
                <a:spcPct val="160000"/>
              </a:lnSpc>
            </a:pPr>
            <a:r>
              <a:rPr lang="zh-CN" altLang="en-US" sz="2400" b="1" dirty="0" smtClean="0"/>
              <a:t>科室：中心实验室</a:t>
            </a:r>
            <a:endParaRPr lang="en-US" altLang="zh-CN" sz="2400" b="1" dirty="0" smtClean="0"/>
          </a:p>
          <a:p>
            <a:pPr>
              <a:lnSpc>
                <a:spcPct val="160000"/>
              </a:lnSpc>
            </a:pPr>
            <a:r>
              <a:rPr lang="zh-CN" altLang="en-US" sz="2400" b="1" dirty="0" smtClean="0"/>
              <a:t>日期：</a:t>
            </a:r>
            <a:r>
              <a:rPr lang="en-US" altLang="zh-CN" sz="2400" dirty="0" smtClean="0"/>
              <a:t>2026.09.04</a:t>
            </a:r>
            <a:endParaRPr lang="en-US" altLang="zh-CN" sz="2400" dirty="0" smtClean="0"/>
          </a:p>
        </p:txBody>
      </p:sp>
      <p:sp>
        <p:nvSpPr>
          <p:cNvPr id="2" name="文本框 1"/>
          <p:cNvSpPr txBox="1"/>
          <p:nvPr>
            <p:custDataLst>
              <p:tags r:id="rId1"/>
            </p:custDataLst>
          </p:nvPr>
        </p:nvSpPr>
        <p:spPr>
          <a:xfrm>
            <a:off x="0" y="2362200"/>
            <a:ext cx="9144635" cy="1753235"/>
          </a:xfrm>
          <a:prstGeom prst="rect">
            <a:avLst/>
          </a:prstGeom>
          <a:noFill/>
        </p:spPr>
        <p:txBody>
          <a:bodyPr wrap="square" rtlCol="0">
            <a:spAutoFit/>
          </a:bodyPr>
          <a:p>
            <a:pPr algn="ctr"/>
            <a:r>
              <a:rPr lang="zh-CN" altLang="en-US" sz="5400" b="1"/>
              <a:t>自闭谱系障碍中小脑功能异常的研究进展</a:t>
            </a:r>
            <a:endParaRPr lang="zh-CN" altLang="en-US" sz="5400" b="1"/>
          </a:p>
        </p:txBody>
      </p:sp>
      <p:pic>
        <p:nvPicPr>
          <p:cNvPr id="3" name="图片 2"/>
          <p:cNvPicPr>
            <a:picLocks noChangeAspect="1"/>
          </p:cNvPicPr>
          <p:nvPr>
            <p:custDataLst>
              <p:tags r:id="rId2"/>
            </p:custDataLst>
          </p:nvPr>
        </p:nvPicPr>
        <p:blipFill>
          <a:blip r:embed="rId3">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grpSp>
        <p:nvGrpSpPr>
          <p:cNvPr id="51" name="组合 50"/>
          <p:cNvGrpSpPr/>
          <p:nvPr/>
        </p:nvGrpSpPr>
        <p:grpSpPr>
          <a:xfrm>
            <a:off x="-762000" y="-609600"/>
            <a:ext cx="10591800" cy="8305800"/>
            <a:chOff x="-1200" y="-960"/>
            <a:chExt cx="16680" cy="13080"/>
          </a:xfrm>
        </p:grpSpPr>
        <p:grpSp>
          <p:nvGrpSpPr>
            <p:cNvPr id="40" name="组合 39"/>
            <p:cNvGrpSpPr/>
            <p:nvPr/>
          </p:nvGrpSpPr>
          <p:grpSpPr>
            <a:xfrm>
              <a:off x="12840" y="-960"/>
              <a:ext cx="2640" cy="2640"/>
              <a:chOff x="12840" y="-960"/>
              <a:chExt cx="2640" cy="2640"/>
            </a:xfrm>
          </p:grpSpPr>
          <p:sp>
            <p:nvSpPr>
              <p:cNvPr id="38" name="椭圆 37"/>
              <p:cNvSpPr/>
              <p:nvPr/>
            </p:nvSpPr>
            <p:spPr>
              <a:xfrm>
                <a:off x="12840" y="-960"/>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椭圆 38"/>
              <p:cNvSpPr/>
              <p:nvPr/>
            </p:nvSpPr>
            <p:spPr>
              <a:xfrm>
                <a:off x="13440" y="-720"/>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41" name="组合 40"/>
            <p:cNvGrpSpPr/>
            <p:nvPr/>
          </p:nvGrpSpPr>
          <p:grpSpPr>
            <a:xfrm>
              <a:off x="-1200" y="9480"/>
              <a:ext cx="2640" cy="264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50" name="组合 49"/>
            <p:cNvGrpSpPr/>
            <p:nvPr/>
          </p:nvGrpSpPr>
          <p:grpSpPr>
            <a:xfrm>
              <a:off x="11880" y="10320"/>
              <a:ext cx="2244" cy="312"/>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23545" y="1295400"/>
            <a:ext cx="8086090" cy="486664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3" name="文本框 2"/>
          <p:cNvSpPr txBox="1"/>
          <p:nvPr/>
        </p:nvSpPr>
        <p:spPr>
          <a:xfrm>
            <a:off x="758825" y="1371600"/>
            <a:ext cx="7394575" cy="478155"/>
          </a:xfrm>
          <a:prstGeom prst="rect">
            <a:avLst/>
          </a:prstGeom>
          <a:noFill/>
        </p:spPr>
        <p:txBody>
          <a:bodyPr wrap="square" rtlCol="0">
            <a:spAutoFit/>
          </a:bodyPr>
          <a:p>
            <a:pPr algn="just">
              <a:lnSpc>
                <a:spcPct val="140000"/>
              </a:lnSpc>
            </a:pPr>
            <a:r>
              <a:rPr lang="en-US" altLang="zh-CN"/>
              <a:t>       </a:t>
            </a:r>
            <a:r>
              <a:rPr lang="en-US" altLang="zh-CN">
                <a:latin typeface="Times New Roman" panose="02020603050405020304" pitchFamily="18" charset="0"/>
                <a:cs typeface="Times New Roman" panose="02020603050405020304" pitchFamily="18" charset="0"/>
              </a:rPr>
              <a:t> </a:t>
            </a:r>
            <a:endParaRPr lang="zh-CN" altLang="en-US">
              <a:latin typeface="Times New Roman" panose="02020603050405020304" pitchFamily="18" charset="0"/>
              <a:cs typeface="Times New Roman" panose="02020603050405020304" pitchFamily="18" charset="0"/>
            </a:endParaRPr>
          </a:p>
        </p:txBody>
      </p:sp>
      <p:sp>
        <p:nvSpPr>
          <p:cNvPr id="4" name="文本框 3"/>
          <p:cNvSpPr txBox="1"/>
          <p:nvPr/>
        </p:nvSpPr>
        <p:spPr>
          <a:xfrm>
            <a:off x="609600" y="1552575"/>
            <a:ext cx="7688580" cy="4246245"/>
          </a:xfrm>
          <a:prstGeom prst="rect">
            <a:avLst/>
          </a:prstGeom>
          <a:noFill/>
        </p:spPr>
        <p:txBody>
          <a:bodyPr wrap="square" rtlCol="0">
            <a:spAutoFit/>
          </a:bodyPr>
          <a:p>
            <a:pPr>
              <a:lnSpc>
                <a:spcPct val="150000"/>
              </a:lnSpc>
            </a:pPr>
            <a:r>
              <a:rPr lang="en-US" altLang="zh-CN" sz="2000"/>
              <a:t>       </a:t>
            </a:r>
            <a:r>
              <a:rPr lang="zh-CN" altLang="en-US" sz="2000"/>
              <a:t>现有的人类和动物模型研究表明，小脑在 </a:t>
            </a:r>
            <a:r>
              <a:rPr lang="en-US" altLang="zh-CN" sz="2000"/>
              <a:t>ASD </a:t>
            </a:r>
            <a:r>
              <a:rPr lang="zh-CN" altLang="en-US" sz="2000"/>
              <a:t>的病理机制中具有扮演重要角色。我们可以推测，遗传以及/或者环境因素造成的小脑的早期损伤，导致大脑-小脑环路结构和功能发生显著性变化，进而导致感觉运动和认知功能障碍。小脑是全脑中最早发育的区域之一，并且一直持续到成年。这使得小脑可以在寻找神经发育疾病的生物标记物和治疗靶点中起关键作用。然而，具体的遗传和神经机制，以及它们在小脑和皮层发育过程中发挥作用的具体时间窗口仍然不清楚。小脑在</a:t>
            </a:r>
            <a:r>
              <a:rPr lang="en-US" altLang="zh-CN" sz="2000"/>
              <a:t>ASD </a:t>
            </a:r>
            <a:r>
              <a:rPr lang="zh-CN" altLang="en-US" sz="2000"/>
              <a:t>中的研究仍然有几个问题需要在未来进行研究。</a:t>
            </a:r>
            <a:endParaRPr lang="zh-CN" altLang="en-US" sz="2000"/>
          </a:p>
        </p:txBody>
      </p:sp>
      <p:sp>
        <p:nvSpPr>
          <p:cNvPr id="6" name="文本框 5"/>
          <p:cNvSpPr txBox="1"/>
          <p:nvPr>
            <p:custDataLst>
              <p:tags r:id="rId4"/>
            </p:custDataLst>
          </p:nvPr>
        </p:nvSpPr>
        <p:spPr>
          <a:xfrm>
            <a:off x="228600" y="381000"/>
            <a:ext cx="7691120" cy="521970"/>
          </a:xfrm>
          <a:prstGeom prst="rect">
            <a:avLst/>
          </a:prstGeom>
          <a:noFill/>
        </p:spPr>
        <p:txBody>
          <a:bodyPr wrap="square" rtlCol="0">
            <a:spAutoFit/>
          </a:bodyPr>
          <a:p>
            <a:pPr algn="l"/>
            <a:r>
              <a:rPr lang="zh-CN" altLang="en-US" sz="2800" b="1"/>
              <a:t>在动物模型中研究小脑功能紊乱与 </a:t>
            </a:r>
            <a:r>
              <a:rPr lang="en-US" altLang="zh-CN" sz="2800" b="1"/>
              <a:t>ASD </a:t>
            </a:r>
            <a:r>
              <a:rPr lang="zh-CN" altLang="en-US" sz="2800" b="1"/>
              <a:t>的联系</a:t>
            </a:r>
            <a:endParaRPr lang="zh-CN" altLang="en-US" sz="2800" b="1"/>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16" name="组合 15"/>
          <p:cNvGrpSpPr/>
          <p:nvPr/>
        </p:nvGrpSpPr>
        <p:grpSpPr>
          <a:xfrm>
            <a:off x="444500" y="1357630"/>
            <a:ext cx="8243570" cy="4636135"/>
            <a:chOff x="9375" y="1920"/>
            <a:chExt cx="5183" cy="6774"/>
          </a:xfrm>
        </p:grpSpPr>
        <p:sp>
          <p:nvSpPr>
            <p:cNvPr id="7" name="文本框 6"/>
            <p:cNvSpPr txBox="1"/>
            <p:nvPr/>
          </p:nvSpPr>
          <p:spPr>
            <a:xfrm>
              <a:off x="9471" y="2063"/>
              <a:ext cx="5015" cy="6265"/>
            </a:xfrm>
            <a:prstGeom prst="rect">
              <a:avLst/>
            </a:prstGeom>
            <a:noFill/>
          </p:spPr>
          <p:txBody>
            <a:bodyPr wrap="square" rtlCol="0">
              <a:spAutoFit/>
            </a:bodyPr>
            <a:p>
              <a:pPr algn="just">
                <a:lnSpc>
                  <a:spcPct val="130000"/>
                </a:lnSpc>
                <a:buFont typeface="Wingdings" panose="05000000000000000000" charset="0"/>
              </a:pPr>
              <a:r>
                <a:rPr lang="en-US" altLang="zh-CN">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    </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是一种可伴随终生的具有高度遗传性的神经发育障碍疾病。</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患者通常在三岁前被诊断出来，其特征是社交障碍，沟通困难以及重复刻板行为，同时伴有运动障碍。至 2018 年，美国疾病控制与预防中心(</a:t>
              </a:r>
              <a:r>
                <a:rPr lang="en-US" altLang="zh-CN" sz="1900">
                  <a:latin typeface="Times New Roman" panose="02020603050405020304" pitchFamily="18" charset="0"/>
                  <a:cs typeface="Times New Roman" panose="02020603050405020304" pitchFamily="18" charset="0"/>
                </a:rPr>
                <a:t>Centers for Disease Control and Prevention, CDC)</a:t>
              </a:r>
              <a:r>
                <a:rPr lang="zh-CN" altLang="en-US" sz="1900">
                  <a:latin typeface="Times New Roman" panose="02020603050405020304" pitchFamily="18" charset="0"/>
                  <a:cs typeface="Times New Roman" panose="02020603050405020304" pitchFamily="18" charset="0"/>
                </a:rPr>
                <a:t>发布了两年一次的全国儿童自闭症流行率最新报告，报告显示，在美国，自闭症谱系障碍患病率比 2016 年发布的数据增加了 15%，从每 68 名儿童中有 1 名增加到每 59 名儿童中有 1 名 </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患者，男孩的发病率是女孩的 4.5</a:t>
              </a:r>
              <a:endParaRPr lang="zh-CN" altLang="en-US" sz="1900">
                <a:latin typeface="Times New Roman" panose="02020603050405020304" pitchFamily="18" charset="0"/>
                <a:cs typeface="Times New Roman" panose="02020603050405020304" pitchFamily="18" charset="0"/>
              </a:endParaRPr>
            </a:p>
            <a:p>
              <a:pPr algn="just">
                <a:lnSpc>
                  <a:spcPct val="130000"/>
                </a:lnSpc>
                <a:buFont typeface="Wingdings" panose="05000000000000000000" charset="0"/>
              </a:pPr>
              <a:r>
                <a:rPr lang="zh-CN" altLang="en-US" sz="1900">
                  <a:latin typeface="Times New Roman" panose="02020603050405020304" pitchFamily="18" charset="0"/>
                  <a:cs typeface="Times New Roman" panose="02020603050405020304" pitchFamily="18" charset="0"/>
                </a:rPr>
                <a:t>倍。</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目前还没有治愈的方法，在某些病例中通过行为干预治疗产生较为显著的疗效，早期诊断对更好的预后至关重要。目前的药理学治疗手段并没有解决最主要的 </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行为，而是针对改善一些并发症，如癫痫、焦虑、抑郁和注意力缺陷多动症等。</a:t>
              </a:r>
              <a:endParaRPr lang="zh-CN" altLang="en-US" sz="1900">
                <a:latin typeface="Times New Roman" panose="02020603050405020304" pitchFamily="18" charset="0"/>
                <a:cs typeface="Times New Roman" panose="02020603050405020304" pitchFamily="18" charset="0"/>
              </a:endParaRPr>
            </a:p>
          </p:txBody>
        </p:sp>
        <p:sp>
          <p:nvSpPr>
            <p:cNvPr id="10" name="圆角矩形 9"/>
            <p:cNvSpPr/>
            <p:nvPr>
              <p:custDataLst>
                <p:tags r:id="rId3"/>
              </p:custDataLst>
            </p:nvPr>
          </p:nvSpPr>
          <p:spPr>
            <a:xfrm>
              <a:off x="9375" y="1920"/>
              <a:ext cx="5183" cy="6774"/>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41" name="组合 40"/>
          <p:cNvGrpSpPr/>
          <p:nvPr/>
        </p:nvGrpSpPr>
        <p:grpSpPr>
          <a:xfrm rot="0">
            <a:off x="-685800" y="58674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 name="文本框 5"/>
          <p:cNvSpPr txBox="1"/>
          <p:nvPr>
            <p:custDataLst>
              <p:tags r:id="rId4"/>
            </p:custDataLst>
          </p:nvPr>
        </p:nvSpPr>
        <p:spPr>
          <a:xfrm>
            <a:off x="152400" y="457200"/>
            <a:ext cx="2718435" cy="521970"/>
          </a:xfrm>
          <a:prstGeom prst="rect">
            <a:avLst/>
          </a:prstGeom>
          <a:noFill/>
        </p:spPr>
        <p:txBody>
          <a:bodyPr wrap="square" rtlCol="0">
            <a:spAutoFit/>
          </a:bodyPr>
          <a:p>
            <a:pPr algn="l"/>
            <a:r>
              <a:rPr lang="zh-CN" altLang="en-US" sz="2800" b="1"/>
              <a:t>孤独症谱系障碍</a:t>
            </a:r>
            <a:endParaRPr lang="zh-CN" altLang="en-US" sz="2800"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372110" y="1491615"/>
            <a:ext cx="8411210" cy="478790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3" name="文本框 2"/>
          <p:cNvSpPr txBox="1"/>
          <p:nvPr/>
        </p:nvSpPr>
        <p:spPr>
          <a:xfrm>
            <a:off x="561975" y="1524000"/>
            <a:ext cx="7926705" cy="4606290"/>
          </a:xfrm>
          <a:prstGeom prst="rect">
            <a:avLst/>
          </a:prstGeom>
          <a:noFill/>
        </p:spPr>
        <p:txBody>
          <a:bodyPr wrap="square" rtlCol="0" anchor="t">
            <a:noAutofit/>
          </a:bodyPr>
          <a:p>
            <a:pPr algn="just">
              <a:lnSpc>
                <a:spcPct val="140000"/>
              </a:lnSpc>
            </a:pPr>
            <a:r>
              <a:rPr lang="en-US" altLang="zh-CN"/>
              <a:t>   </a:t>
            </a:r>
            <a:r>
              <a:rPr lang="en-US" altLang="zh-CN">
                <a:latin typeface="Times New Roman" panose="02020603050405020304" pitchFamily="18" charset="0"/>
                <a:cs typeface="Times New Roman" panose="02020603050405020304" pitchFamily="18" charset="0"/>
              </a:rPr>
              <a:t>   </a:t>
            </a:r>
            <a:r>
              <a:rPr lang="en-US" altLang="zh-CN" sz="1800">
                <a:latin typeface="Times New Roman" panose="02020603050405020304" pitchFamily="18" charset="0"/>
                <a:cs typeface="Times New Roman" panose="02020603050405020304" pitchFamily="18" charset="0"/>
              </a:rPr>
              <a:t>  </a:t>
            </a:r>
            <a:r>
              <a:rPr lang="zh-CN" altLang="en-US" sz="1800">
                <a:latin typeface="Times New Roman" panose="02020603050405020304" pitchFamily="18" charset="0"/>
                <a:cs typeface="Times New Roman" panose="02020603050405020304" pitchFamily="18" charset="0"/>
              </a:rPr>
              <a:t>尽管相关的研究层出不穷，但是目前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的发病机制仍不完全清楚。</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具有高度的遗传性和异质性，研究表明多达 1000 个风险基因携带从头编码突变，而且这个数字还在不断增长。通过对双胞胎和家庭的调查，</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的遗传率约为 60-90%。然而，已知的遗传变异只占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病例的 5-15%。这表明单靠遗传因素不足以解释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的病因。考虑到发育中的大脑在早期发育过程中容易受到环境损伤，因此产前或围产期的环境变化也可能导致 </a:t>
            </a:r>
            <a:r>
              <a:rPr lang="en-US" altLang="zh-CN" sz="1800">
                <a:latin typeface="Times New Roman" panose="02020603050405020304" pitchFamily="18" charset="0"/>
                <a:cs typeface="Times New Roman" panose="02020603050405020304" pitchFamily="18" charset="0"/>
              </a:rPr>
              <a:t>ASD。</a:t>
            </a:r>
            <a:endParaRPr lang="en-US" altLang="zh-CN" sz="1800">
              <a:latin typeface="Times New Roman" panose="02020603050405020304" pitchFamily="18" charset="0"/>
              <a:cs typeface="Times New Roman" panose="02020603050405020304" pitchFamily="18" charset="0"/>
            </a:endParaRPr>
          </a:p>
          <a:p>
            <a:pPr algn="just">
              <a:lnSpc>
                <a:spcPct val="140000"/>
              </a:lnSpc>
            </a:pPr>
            <a:r>
              <a:rPr lang="en-US" altLang="zh-CN" sz="1800">
                <a:latin typeface="Times New Roman" panose="02020603050405020304" pitchFamily="18" charset="0"/>
                <a:cs typeface="Times New Roman" panose="02020603050405020304" pitchFamily="18" charset="0"/>
              </a:rPr>
              <a:t>        </a:t>
            </a:r>
            <a:r>
              <a:rPr lang="zh-CN" altLang="en-US" sz="1800">
                <a:latin typeface="Times New Roman" panose="02020603050405020304" pitchFamily="18" charset="0"/>
                <a:cs typeface="Times New Roman" panose="02020603050405020304" pitchFamily="18" charset="0"/>
              </a:rPr>
              <a:t>虽然目前对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的病理研究主要集中在前额叶皮层和边缘系统，小脑一直以来被刻板印象地认为只参与调控运动协调能力，但是越来越多的证据表明，小脑与</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密切相关。小脑异常与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之间有怎样的紧密联系？这一问题在近十年内引发了广泛的讨论，有越来越多的研究表明在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这一疾病中小脑在遗传、结构和功能等多个水平上存在异常。</a:t>
            </a:r>
            <a:endParaRPr lang="zh-CN" altLang="en-US" sz="1800">
              <a:latin typeface="Times New Roman" panose="02020603050405020304" pitchFamily="18" charset="0"/>
              <a:cs typeface="Times New Roman" panose="02020603050405020304" pitchFamily="18" charset="0"/>
            </a:endParaRPr>
          </a:p>
        </p:txBody>
      </p:sp>
      <p:sp>
        <p:nvSpPr>
          <p:cNvPr id="4" name="文本框 3"/>
          <p:cNvSpPr txBox="1"/>
          <p:nvPr>
            <p:custDataLst>
              <p:tags r:id="rId4"/>
            </p:custDataLst>
          </p:nvPr>
        </p:nvSpPr>
        <p:spPr>
          <a:xfrm>
            <a:off x="152400" y="457200"/>
            <a:ext cx="2718435" cy="521970"/>
          </a:xfrm>
          <a:prstGeom prst="rect">
            <a:avLst/>
          </a:prstGeom>
          <a:noFill/>
        </p:spPr>
        <p:txBody>
          <a:bodyPr wrap="square" rtlCol="0">
            <a:spAutoFit/>
          </a:bodyPr>
          <a:p>
            <a:pPr algn="l"/>
            <a:r>
              <a:rPr lang="zh-CN" altLang="en-US" sz="2800" b="1"/>
              <a:t>孤独症谱系障碍</a:t>
            </a:r>
            <a:endParaRPr lang="zh-CN" altLang="en-US" sz="2800" b="1"/>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22275" y="1911985"/>
            <a:ext cx="8197850" cy="3005455"/>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3" name="文本框 2"/>
          <p:cNvSpPr txBox="1"/>
          <p:nvPr/>
        </p:nvSpPr>
        <p:spPr>
          <a:xfrm>
            <a:off x="616585" y="2209800"/>
            <a:ext cx="7750810" cy="2414905"/>
          </a:xfrm>
          <a:prstGeom prst="rect">
            <a:avLst/>
          </a:prstGeom>
          <a:noFill/>
        </p:spPr>
        <p:txBody>
          <a:bodyPr wrap="square" rtlCol="0" anchor="t">
            <a:spAutoFit/>
          </a:bodyPr>
          <a:p>
            <a:pPr algn="just">
              <a:lnSpc>
                <a:spcPct val="140000"/>
              </a:lnSpc>
            </a:pPr>
            <a:r>
              <a:rPr lang="en-US" altLang="zh-CN" sz="1800">
                <a:latin typeface="Times New Roman" panose="02020603050405020304" pitchFamily="18" charset="0"/>
                <a:cs typeface="Times New Roman" panose="02020603050405020304" pitchFamily="18" charset="0"/>
              </a:rPr>
              <a:t>        </a:t>
            </a:r>
            <a:r>
              <a:rPr lang="zh-CN" altLang="en-US" sz="1800">
                <a:latin typeface="Times New Roman" panose="02020603050405020304" pitchFamily="18" charset="0"/>
                <a:cs typeface="Times New Roman" panose="02020603050405020304" pitchFamily="18" charset="0"/>
              </a:rPr>
              <a:t>第一，一些小脑解剖学的改变与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密切相关，包括浦肯野细胞体积大小和数量的缩减，小脑蚓部的增生或者发育不全，以及小脑半球大小尺寸的异常等。第二，小脑的发育和功能异常不仅会导致运动行为的缺陷，还会导致认知和情绪相关行为的障碍。例如，小脑灰质体积的减少与社交能力障碍有关，在执行运动和认知相关的任务时，小脑被激活，以及 </a:t>
            </a:r>
            <a:r>
              <a:rPr lang="en-US" altLang="zh-CN" sz="1800">
                <a:latin typeface="Times New Roman" panose="02020603050405020304" pitchFamily="18" charset="0"/>
                <a:cs typeface="Times New Roman" panose="02020603050405020304" pitchFamily="18" charset="0"/>
              </a:rPr>
              <a:t>ASD </a:t>
            </a:r>
            <a:r>
              <a:rPr lang="zh-CN" altLang="en-US" sz="1800">
                <a:latin typeface="Times New Roman" panose="02020603050405020304" pitchFamily="18" charset="0"/>
                <a:cs typeface="Times New Roman" panose="02020603050405020304" pitchFamily="18" charset="0"/>
              </a:rPr>
              <a:t>患者在静息状态时，小脑功能性连接发生改变。</a:t>
            </a:r>
            <a:endParaRPr lang="zh-CN" altLang="en-US" sz="1800">
              <a:latin typeface="Times New Roman" panose="02020603050405020304" pitchFamily="18" charset="0"/>
              <a:cs typeface="Times New Roman" panose="02020603050405020304" pitchFamily="18" charset="0"/>
            </a:endParaRPr>
          </a:p>
        </p:txBody>
      </p:sp>
      <p:sp>
        <p:nvSpPr>
          <p:cNvPr id="4" name="文本框 3"/>
          <p:cNvSpPr txBox="1"/>
          <p:nvPr>
            <p:custDataLst>
              <p:tags r:id="rId4"/>
            </p:custDataLst>
          </p:nvPr>
        </p:nvSpPr>
        <p:spPr>
          <a:xfrm>
            <a:off x="76200" y="457200"/>
            <a:ext cx="2718435" cy="521970"/>
          </a:xfrm>
          <a:prstGeom prst="rect">
            <a:avLst/>
          </a:prstGeom>
          <a:noFill/>
        </p:spPr>
        <p:txBody>
          <a:bodyPr wrap="square" rtlCol="0">
            <a:spAutoFit/>
          </a:bodyPr>
          <a:p>
            <a:pPr algn="l"/>
            <a:r>
              <a:rPr lang="zh-CN" altLang="en-US" sz="2800" b="1"/>
              <a:t>孤独症谱系障碍</a:t>
            </a:r>
            <a:endParaRPr lang="zh-CN" altLang="en-US" sz="2800" b="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3" name="文本框 2"/>
          <p:cNvSpPr txBox="1"/>
          <p:nvPr/>
        </p:nvSpPr>
        <p:spPr>
          <a:xfrm>
            <a:off x="715010" y="1873885"/>
            <a:ext cx="7502525" cy="521970"/>
          </a:xfrm>
          <a:prstGeom prst="rect">
            <a:avLst/>
          </a:prstGeom>
          <a:noFill/>
        </p:spPr>
        <p:txBody>
          <a:bodyPr wrap="square" rtlCol="0" anchor="t">
            <a:spAutoFit/>
          </a:bodyPr>
          <a:p>
            <a:pPr algn="just">
              <a:lnSpc>
                <a:spcPct val="140000"/>
              </a:lnSpc>
              <a:buClrTx/>
              <a:buSzTx/>
              <a:buNone/>
            </a:pPr>
            <a:r>
              <a:rPr lang="en-US" altLang="zh-CN" sz="2000">
                <a:latin typeface="Times New Roman" panose="02020603050405020304" pitchFamily="18" charset="0"/>
                <a:cs typeface="Times New Roman" panose="02020603050405020304" pitchFamily="18" charset="0"/>
              </a:rPr>
              <a:t>      </a:t>
            </a:r>
            <a:endParaRPr lang="zh-CN" altLang="en-US" sz="2000">
              <a:latin typeface="Times New Roman" panose="02020603050405020304" pitchFamily="18" charset="0"/>
              <a:cs typeface="Times New Roman" panose="02020603050405020304" pitchFamily="18" charset="0"/>
            </a:endParaRPr>
          </a:p>
        </p:txBody>
      </p:sp>
      <p:sp>
        <p:nvSpPr>
          <p:cNvPr id="5" name="圆角矩形 4"/>
          <p:cNvSpPr/>
          <p:nvPr>
            <p:custDataLst>
              <p:tags r:id="rId3"/>
            </p:custDataLst>
          </p:nvPr>
        </p:nvSpPr>
        <p:spPr>
          <a:xfrm>
            <a:off x="296545" y="1278255"/>
            <a:ext cx="8521700" cy="491617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 name="文本框 3"/>
          <p:cNvSpPr txBox="1"/>
          <p:nvPr/>
        </p:nvSpPr>
        <p:spPr>
          <a:xfrm>
            <a:off x="469900" y="1571625"/>
            <a:ext cx="8029575" cy="4512945"/>
          </a:xfrm>
          <a:prstGeom prst="rect">
            <a:avLst/>
          </a:prstGeom>
          <a:noFill/>
        </p:spPr>
        <p:txBody>
          <a:bodyPr wrap="square" rtlCol="0" anchor="t">
            <a:noAutofit/>
          </a:bodyPr>
          <a:p>
            <a:pPr algn="just">
              <a:lnSpc>
                <a:spcPct val="140000"/>
              </a:lnSpc>
            </a:pPr>
            <a:r>
              <a:rPr lang="en-US" altLang="zh-CN" sz="2000">
                <a:latin typeface="Times New Roman" panose="02020603050405020304" pitchFamily="18" charset="0"/>
                <a:cs typeface="Times New Roman" panose="02020603050405020304" pitchFamily="18" charset="0"/>
              </a:rPr>
              <a:t>       </a:t>
            </a:r>
            <a:endParaRPr lang="en-US" altLang="zh-CN" sz="1800">
              <a:latin typeface="Times New Roman" panose="02020603050405020304" pitchFamily="18" charset="0"/>
              <a:cs typeface="Times New Roman" panose="02020603050405020304" pitchFamily="18" charset="0"/>
            </a:endParaRPr>
          </a:p>
        </p:txBody>
      </p:sp>
      <p:sp>
        <p:nvSpPr>
          <p:cNvPr id="6" name="文本框 5"/>
          <p:cNvSpPr txBox="1"/>
          <p:nvPr>
            <p:custDataLst>
              <p:tags r:id="rId4"/>
            </p:custDataLst>
          </p:nvPr>
        </p:nvSpPr>
        <p:spPr>
          <a:xfrm>
            <a:off x="228600" y="381000"/>
            <a:ext cx="7691120" cy="521970"/>
          </a:xfrm>
          <a:prstGeom prst="rect">
            <a:avLst/>
          </a:prstGeom>
          <a:noFill/>
        </p:spPr>
        <p:txBody>
          <a:bodyPr wrap="square" rtlCol="0">
            <a:spAutoFit/>
          </a:bodyPr>
          <a:p>
            <a:pPr algn="l"/>
            <a:r>
              <a:rPr lang="zh-CN" altLang="en-US" sz="2800" b="1"/>
              <a:t>在动物模型中研究小脑功能紊乱与 </a:t>
            </a:r>
            <a:r>
              <a:rPr lang="en-US" altLang="zh-CN" sz="2800" b="1"/>
              <a:t>ASD </a:t>
            </a:r>
            <a:r>
              <a:rPr lang="zh-CN" altLang="en-US" sz="2800" b="1"/>
              <a:t>的联系</a:t>
            </a:r>
            <a:endParaRPr lang="zh-CN" altLang="en-US" sz="2800" b="1"/>
          </a:p>
        </p:txBody>
      </p:sp>
      <p:sp>
        <p:nvSpPr>
          <p:cNvPr id="7" name="文本框 6"/>
          <p:cNvSpPr txBox="1"/>
          <p:nvPr/>
        </p:nvSpPr>
        <p:spPr>
          <a:xfrm>
            <a:off x="533400" y="1323975"/>
            <a:ext cx="8033385" cy="5306060"/>
          </a:xfrm>
          <a:prstGeom prst="rect">
            <a:avLst/>
          </a:prstGeom>
          <a:noFill/>
        </p:spPr>
        <p:txBody>
          <a:bodyPr wrap="square" rtlCol="0">
            <a:noAutofit/>
          </a:bodyPr>
          <a:p>
            <a:pPr algn="just">
              <a:lnSpc>
                <a:spcPct val="130000"/>
              </a:lnSpc>
            </a:pPr>
            <a:r>
              <a:rPr lang="en-US" altLang="zh-CN"/>
              <a:t>       </a:t>
            </a:r>
            <a:r>
              <a:rPr lang="zh-CN" altLang="en-US"/>
              <a:t>大部分的 </a:t>
            </a:r>
            <a:r>
              <a:rPr lang="en-US" altLang="zh-CN"/>
              <a:t>ASD </a:t>
            </a:r>
            <a:r>
              <a:rPr lang="zh-CN" altLang="en-US"/>
              <a:t>病例都是由于多种基因突变所导致，具有高度的遗传性。大多数已知 </a:t>
            </a:r>
            <a:r>
              <a:rPr lang="en-US" altLang="zh-CN"/>
              <a:t>ASD </a:t>
            </a:r>
            <a:r>
              <a:rPr lang="zh-CN" altLang="en-US"/>
              <a:t>风险基因的改变会影响蛋白表达水平或功能。这些蛋白在突触的形成、功能和维持或染色质重构中都有重要作用。为研究这种疾病中运动行为和情感，认知等非运动行为的障碍，建立 </a:t>
            </a:r>
            <a:r>
              <a:rPr lang="en-US" altLang="zh-CN"/>
              <a:t>ASD </a:t>
            </a:r>
            <a:r>
              <a:rPr lang="zh-CN" altLang="en-US"/>
              <a:t>相关基因突变的动物模型，包括啮齿类动物（大鼠或小鼠）和非人灵长类动物，是十分有效的手段。建立动物模型主要有以下几个优点：首先，动物模型的表型与患者临床症状高度相似；其次，体内有与人类疾病相似的潜在的生物功能障碍；最后，通过对动物模型的研究我们可以找到类似人类疾病治疗干预的方案。因此，我们利用动物模型可以精准控制遗传因素和环境因素的影响，有效地阐明 </a:t>
            </a:r>
            <a:r>
              <a:rPr lang="en-US" altLang="zh-CN"/>
              <a:t>ASD </a:t>
            </a:r>
            <a:r>
              <a:rPr lang="zh-CN" altLang="en-US"/>
              <a:t>远端和近端病因及其对小脑功能和大脑-小脑环路的潜在影响。另外，研究动物模型能够帮助我们更好地理解 </a:t>
            </a:r>
            <a:r>
              <a:rPr lang="en-US" altLang="zh-CN"/>
              <a:t>ASD </a:t>
            </a:r>
            <a:r>
              <a:rPr lang="zh-CN" altLang="en-US"/>
              <a:t>相关基因变异对神经化学和运动和非运动行为的影响，寻找用于早期 </a:t>
            </a:r>
            <a:r>
              <a:rPr lang="en-US" altLang="zh-CN"/>
              <a:t>ASD </a:t>
            </a:r>
            <a:r>
              <a:rPr lang="zh-CN" altLang="en-US"/>
              <a:t>诊断的生物标记物，以及探索小脑功能紊乱是否会导致 </a:t>
            </a:r>
            <a:r>
              <a:rPr lang="en-US" altLang="zh-CN"/>
              <a:t>ASD </a:t>
            </a:r>
            <a:r>
              <a:rPr lang="zh-CN" altLang="en-US"/>
              <a:t>相关的行为。</a:t>
            </a: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1363980"/>
            <a:ext cx="8225155" cy="453771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4" name="文本框 3"/>
          <p:cNvSpPr txBox="1"/>
          <p:nvPr/>
        </p:nvSpPr>
        <p:spPr>
          <a:xfrm>
            <a:off x="685800" y="1371600"/>
            <a:ext cx="7696835" cy="553085"/>
          </a:xfrm>
          <a:prstGeom prst="rect">
            <a:avLst/>
          </a:prstGeom>
          <a:noFill/>
        </p:spPr>
        <p:txBody>
          <a:bodyPr wrap="square" rtlCol="0" anchor="t">
            <a:spAutoFit/>
          </a:bodyPr>
          <a:p>
            <a:pPr algn="just">
              <a:lnSpc>
                <a:spcPct val="150000"/>
              </a:lnSpc>
            </a:pPr>
            <a:r>
              <a:rPr lang="en-US" altLang="zh-CN" sz="2000">
                <a:latin typeface="Times New Roman" panose="02020603050405020304" pitchFamily="18" charset="0"/>
                <a:cs typeface="Times New Roman" panose="02020603050405020304" pitchFamily="18" charset="0"/>
              </a:rPr>
              <a:t>        </a:t>
            </a:r>
            <a:endParaRPr lang="zh-CN" altLang="en-US" sz="1800">
              <a:latin typeface="Times New Roman" panose="02020603050405020304" pitchFamily="18" charset="0"/>
              <a:cs typeface="Times New Roman" panose="02020603050405020304" pitchFamily="18" charset="0"/>
            </a:endParaRPr>
          </a:p>
        </p:txBody>
      </p:sp>
      <p:sp>
        <p:nvSpPr>
          <p:cNvPr id="3" name="文本框 2"/>
          <p:cNvSpPr txBox="1"/>
          <p:nvPr/>
        </p:nvSpPr>
        <p:spPr>
          <a:xfrm>
            <a:off x="622935" y="1536065"/>
            <a:ext cx="7862570" cy="4246880"/>
          </a:xfrm>
          <a:prstGeom prst="rect">
            <a:avLst/>
          </a:prstGeom>
          <a:noFill/>
        </p:spPr>
        <p:txBody>
          <a:bodyPr wrap="square" rtlCol="0">
            <a:noAutofit/>
          </a:bodyPr>
          <a:p>
            <a:pPr algn="just">
              <a:lnSpc>
                <a:spcPct val="150000"/>
              </a:lnSpc>
            </a:pPr>
            <a:r>
              <a:rPr lang="en-US" altLang="zh-CN"/>
              <a:t>   </a:t>
            </a:r>
            <a:r>
              <a:rPr lang="en-US" altLang="zh-CN">
                <a:latin typeface="Times New Roman" panose="02020603050405020304" pitchFamily="18" charset="0"/>
                <a:cs typeface="Times New Roman" panose="02020603050405020304" pitchFamily="18" charset="0"/>
              </a:rPr>
              <a:t>   </a:t>
            </a:r>
            <a:r>
              <a:rPr lang="zh-CN" altLang="en-US" sz="1900">
                <a:latin typeface="Times New Roman" panose="02020603050405020304" pitchFamily="18" charset="0"/>
                <a:cs typeface="Times New Roman" panose="02020603050405020304" pitchFamily="18" charset="0"/>
              </a:rPr>
              <a:t>小脑功能紊乱的动物模型几乎都存在社交障碍，重复刻板行为和运动缺陷。那么，这些基因突变是否对运动和非运动行为产生不同的影响？已有研究报道五种患 </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小鼠模型的感觉信息处理过程都出现异常，例如，眨眼条件反射，一种小脑可塑性参与的一种联合多感觉学习过程。</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会导致这种基础行为反应，感觉信息处理的细微差别。自闭症引起的非运动行为也表现出相似和差异。一方面，浦肯野细胞特异性敲除 </a:t>
            </a:r>
            <a:r>
              <a:rPr lang="en-US" altLang="zh-CN" sz="1900">
                <a:latin typeface="Times New Roman" panose="02020603050405020304" pitchFamily="18" charset="0"/>
                <a:cs typeface="Times New Roman" panose="02020603050405020304" pitchFamily="18" charset="0"/>
              </a:rPr>
              <a:t>Pten </a:t>
            </a:r>
            <a:r>
              <a:rPr lang="zh-CN" altLang="en-US" sz="1900">
                <a:latin typeface="Times New Roman" panose="02020603050405020304" pitchFamily="18" charset="0"/>
                <a:cs typeface="Times New Roman" panose="02020603050405020304" pitchFamily="18" charset="0"/>
              </a:rPr>
              <a:t>导致小鼠自我理毛时间减少，但是，浦肯野细胞特异性敲除 </a:t>
            </a:r>
            <a:r>
              <a:rPr lang="en-US" altLang="zh-CN" sz="1900">
                <a:latin typeface="Times New Roman" panose="02020603050405020304" pitchFamily="18" charset="0"/>
                <a:cs typeface="Times New Roman" panose="02020603050405020304" pitchFamily="18" charset="0"/>
              </a:rPr>
              <a:t>Shank2 </a:t>
            </a:r>
            <a:r>
              <a:rPr lang="zh-CN" altLang="en-US" sz="1900">
                <a:latin typeface="Times New Roman" panose="02020603050405020304" pitchFamily="18" charset="0"/>
                <a:cs typeface="Times New Roman" panose="02020603050405020304" pitchFamily="18" charset="0"/>
              </a:rPr>
              <a:t>小鼠的理毛行为和埋珠行为却没有改变。另一方面，在浦肯野细胞中缺失 </a:t>
            </a:r>
            <a:r>
              <a:rPr lang="en-US" altLang="zh-CN" sz="1900">
                <a:latin typeface="Times New Roman" panose="02020603050405020304" pitchFamily="18" charset="0"/>
                <a:cs typeface="Times New Roman" panose="02020603050405020304" pitchFamily="18" charset="0"/>
              </a:rPr>
              <a:t>Pten </a:t>
            </a:r>
            <a:r>
              <a:rPr lang="zh-CN" altLang="en-US" sz="1900">
                <a:latin typeface="Times New Roman" panose="02020603050405020304" pitchFamily="18" charset="0"/>
                <a:cs typeface="Times New Roman" panose="02020603050405020304" pitchFamily="18" charset="0"/>
              </a:rPr>
              <a:t>或 </a:t>
            </a:r>
            <a:r>
              <a:rPr lang="en-US" altLang="zh-CN" sz="1900">
                <a:latin typeface="Times New Roman" panose="02020603050405020304" pitchFamily="18" charset="0"/>
                <a:cs typeface="Times New Roman" panose="02020603050405020304" pitchFamily="18" charset="0"/>
              </a:rPr>
              <a:t>Shank2 </a:t>
            </a:r>
            <a:r>
              <a:rPr lang="zh-CN" altLang="en-US" sz="1900">
                <a:latin typeface="Times New Roman" panose="02020603050405020304" pitchFamily="18" charset="0"/>
                <a:cs typeface="Times New Roman" panose="02020603050405020304" pitchFamily="18" charset="0"/>
              </a:rPr>
              <a:t>的小鼠都在三厢社交实验中表现明显的社交障碍。</a:t>
            </a:r>
            <a:endParaRPr lang="zh-CN" altLang="en-US" sz="1900"/>
          </a:p>
          <a:p>
            <a:pPr algn="just"/>
            <a:endParaRPr lang="zh-CN" altLang="en-US" sz="1900"/>
          </a:p>
        </p:txBody>
      </p:sp>
      <p:sp>
        <p:nvSpPr>
          <p:cNvPr id="7" name="文本框 6"/>
          <p:cNvSpPr txBox="1"/>
          <p:nvPr>
            <p:custDataLst>
              <p:tags r:id="rId4"/>
            </p:custDataLst>
          </p:nvPr>
        </p:nvSpPr>
        <p:spPr>
          <a:xfrm>
            <a:off x="228600" y="381000"/>
            <a:ext cx="7691120" cy="521970"/>
          </a:xfrm>
          <a:prstGeom prst="rect">
            <a:avLst/>
          </a:prstGeom>
          <a:noFill/>
        </p:spPr>
        <p:txBody>
          <a:bodyPr wrap="square" rtlCol="0">
            <a:spAutoFit/>
          </a:bodyPr>
          <a:p>
            <a:pPr algn="l"/>
            <a:r>
              <a:rPr lang="zh-CN" altLang="en-US" sz="2800" b="1"/>
              <a:t>在动物模型中研究小脑功能紊乱与 </a:t>
            </a:r>
            <a:r>
              <a:rPr lang="en-US" altLang="zh-CN" sz="2800" b="1"/>
              <a:t>ASD </a:t>
            </a:r>
            <a:r>
              <a:rPr lang="zh-CN" altLang="en-US" sz="2800" b="1"/>
              <a:t>的联系</a:t>
            </a:r>
            <a:endParaRPr lang="zh-CN" altLang="en-US" sz="2800" b="1"/>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1363980"/>
            <a:ext cx="8225155" cy="453771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4" name="文本框 3"/>
          <p:cNvSpPr txBox="1"/>
          <p:nvPr/>
        </p:nvSpPr>
        <p:spPr>
          <a:xfrm>
            <a:off x="685800" y="1524000"/>
            <a:ext cx="7696835" cy="553085"/>
          </a:xfrm>
          <a:prstGeom prst="rect">
            <a:avLst/>
          </a:prstGeom>
          <a:noFill/>
        </p:spPr>
        <p:txBody>
          <a:bodyPr wrap="square" rtlCol="0" anchor="t">
            <a:spAutoFit/>
          </a:bodyPr>
          <a:p>
            <a:pPr algn="just">
              <a:lnSpc>
                <a:spcPct val="150000"/>
              </a:lnSpc>
            </a:pPr>
            <a:r>
              <a:rPr lang="en-US" altLang="zh-CN" sz="2000">
                <a:latin typeface="Times New Roman" panose="02020603050405020304" pitchFamily="18" charset="0"/>
                <a:cs typeface="Times New Roman" panose="02020603050405020304" pitchFamily="18" charset="0"/>
              </a:rPr>
              <a:t>      </a:t>
            </a:r>
            <a:r>
              <a:rPr lang="en-US" altLang="zh-CN" sz="1900">
                <a:latin typeface="Times New Roman" panose="02020603050405020304" pitchFamily="18" charset="0"/>
                <a:cs typeface="Times New Roman" panose="02020603050405020304" pitchFamily="18" charset="0"/>
              </a:rPr>
              <a:t>  </a:t>
            </a:r>
            <a:endParaRPr lang="en-US" altLang="zh-CN" sz="1900">
              <a:latin typeface="Times New Roman" panose="02020603050405020304" pitchFamily="18" charset="0"/>
              <a:cs typeface="Times New Roman" panose="02020603050405020304" pitchFamily="18" charset="0"/>
            </a:endParaRPr>
          </a:p>
        </p:txBody>
      </p:sp>
      <p:sp>
        <p:nvSpPr>
          <p:cNvPr id="3" name="文本框 2"/>
          <p:cNvSpPr txBox="1"/>
          <p:nvPr/>
        </p:nvSpPr>
        <p:spPr>
          <a:xfrm>
            <a:off x="685800" y="1447800"/>
            <a:ext cx="7665085" cy="4323080"/>
          </a:xfrm>
          <a:prstGeom prst="rect">
            <a:avLst/>
          </a:prstGeom>
          <a:noFill/>
        </p:spPr>
        <p:txBody>
          <a:bodyPr wrap="square" rtlCol="0">
            <a:spAutoFit/>
          </a:bodyPr>
          <a:p>
            <a:pPr algn="just">
              <a:lnSpc>
                <a:spcPct val="160000"/>
              </a:lnSpc>
            </a:pPr>
            <a:r>
              <a:rPr lang="en-US" altLang="zh-CN"/>
              <a:t>   </a:t>
            </a:r>
            <a:r>
              <a:rPr lang="en-US" altLang="zh-CN" sz="2000"/>
              <a:t>    </a:t>
            </a:r>
            <a:r>
              <a:rPr lang="zh-CN" altLang="en-US" sz="1900">
                <a:latin typeface="Times New Roman" panose="02020603050405020304" pitchFamily="18" charset="0"/>
                <a:cs typeface="Times New Roman" panose="02020603050405020304" pitchFamily="18" charset="0"/>
              </a:rPr>
              <a:t>小脑一直被认为是精细复杂动作的处理器，但越来越多的研究让我们认识到它在认知和情感行为中扮演了重要角色。引起小脑异常发育或功能障碍的基因突变是否对运动和非运动行为产生同样的影响？浦肯野细胞条件性敲除转铁蛋白受体 1 (</a:t>
            </a:r>
            <a:r>
              <a:rPr lang="en-US" altLang="zh-CN" sz="1900">
                <a:latin typeface="Times New Roman" panose="02020603050405020304" pitchFamily="18" charset="0"/>
                <a:cs typeface="Times New Roman" panose="02020603050405020304" pitchFamily="18" charset="0"/>
              </a:rPr>
              <a:t>Transferrin Receptor 1，TFR1)(</a:t>
            </a:r>
            <a:r>
              <a:rPr lang="zh-CN" altLang="en-US" sz="1900">
                <a:latin typeface="Times New Roman" panose="02020603050405020304" pitchFamily="18" charset="0"/>
                <a:cs typeface="Times New Roman" panose="02020603050405020304" pitchFamily="18" charset="0"/>
              </a:rPr>
              <a:t>一种网格蛋白复合物的跨膜蛋白)会影响平行纤维-浦肯野细胞突触长时程抑制(</a:t>
            </a:r>
            <a:r>
              <a:rPr lang="en-US" altLang="zh-CN" sz="1900">
                <a:latin typeface="Times New Roman" panose="02020603050405020304" pitchFamily="18" charset="0"/>
                <a:cs typeface="Times New Roman" panose="02020603050405020304" pitchFamily="18" charset="0"/>
              </a:rPr>
              <a:t>LTD)</a:t>
            </a:r>
            <a:r>
              <a:rPr lang="zh-CN" altLang="en-US" sz="1900">
                <a:latin typeface="Times New Roman" panose="02020603050405020304" pitchFamily="18" charset="0"/>
                <a:cs typeface="Times New Roman" panose="02020603050405020304" pitchFamily="18" charset="0"/>
              </a:rPr>
              <a:t>和运动学习能力，但不影响 </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相关的社交行为。这些结果表明，</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相关基因突变对运动和非运动行为的影响是可以分离的。这一点在 </a:t>
            </a:r>
            <a:r>
              <a:rPr lang="en-US" altLang="zh-CN" sz="1900">
                <a:latin typeface="Times New Roman" panose="02020603050405020304" pitchFamily="18" charset="0"/>
                <a:cs typeface="Times New Roman" panose="02020603050405020304" pitchFamily="18" charset="0"/>
              </a:rPr>
              <a:t>Tsc1PC </a:t>
            </a:r>
            <a:r>
              <a:rPr lang="zh-CN" altLang="en-US" sz="1900">
                <a:latin typeface="Times New Roman" panose="02020603050405020304" pitchFamily="18" charset="0"/>
                <a:cs typeface="Times New Roman" panose="02020603050405020304" pitchFamily="18" charset="0"/>
              </a:rPr>
              <a:t>杂合子小鼠中也得到了证实，它们表现出社交缺陷但没有运动障碍，从另一个角度证明了运动缺陷与社交行为无关。</a:t>
            </a:r>
            <a:endParaRPr lang="zh-CN" altLang="en-US" sz="1900">
              <a:latin typeface="Times New Roman" panose="02020603050405020304" pitchFamily="18" charset="0"/>
              <a:cs typeface="Times New Roman" panose="02020603050405020304" pitchFamily="18" charset="0"/>
            </a:endParaRPr>
          </a:p>
        </p:txBody>
      </p:sp>
      <p:sp>
        <p:nvSpPr>
          <p:cNvPr id="7" name="文本框 6"/>
          <p:cNvSpPr txBox="1"/>
          <p:nvPr>
            <p:custDataLst>
              <p:tags r:id="rId4"/>
            </p:custDataLst>
          </p:nvPr>
        </p:nvSpPr>
        <p:spPr>
          <a:xfrm>
            <a:off x="59055" y="457200"/>
            <a:ext cx="7691120" cy="521970"/>
          </a:xfrm>
          <a:prstGeom prst="rect">
            <a:avLst/>
          </a:prstGeom>
          <a:noFill/>
        </p:spPr>
        <p:txBody>
          <a:bodyPr wrap="square" rtlCol="0">
            <a:spAutoFit/>
          </a:bodyPr>
          <a:p>
            <a:pPr algn="l"/>
            <a:r>
              <a:rPr lang="zh-CN" altLang="en-US" sz="2800" b="1"/>
              <a:t>在动物模型中研究小脑功能紊乱与 </a:t>
            </a:r>
            <a:r>
              <a:rPr lang="en-US" altLang="zh-CN" sz="2800" b="1"/>
              <a:t>ASD </a:t>
            </a:r>
            <a:r>
              <a:rPr lang="zh-CN" altLang="en-US" sz="2800" b="1"/>
              <a:t>的联系</a:t>
            </a:r>
            <a:endParaRPr lang="zh-CN" altLang="en-US" sz="2800" b="1"/>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1363980"/>
            <a:ext cx="8225155" cy="453771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6" name="文本框 5"/>
          <p:cNvSpPr txBox="1"/>
          <p:nvPr>
            <p:custDataLst>
              <p:tags r:id="rId4"/>
            </p:custDataLst>
          </p:nvPr>
        </p:nvSpPr>
        <p:spPr>
          <a:xfrm>
            <a:off x="228600" y="381000"/>
            <a:ext cx="6840220" cy="521970"/>
          </a:xfrm>
          <a:prstGeom prst="rect">
            <a:avLst/>
          </a:prstGeom>
          <a:noFill/>
        </p:spPr>
        <p:txBody>
          <a:bodyPr wrap="square" rtlCol="0">
            <a:spAutoFit/>
          </a:bodyPr>
          <a:p>
            <a:pPr algn="l"/>
            <a:r>
              <a:rPr lang="zh-CN" altLang="en-US" sz="2800" b="1">
                <a:sym typeface="+mn-ea"/>
              </a:rPr>
              <a:t>浦肯野细胞参与调控运动学习行为</a:t>
            </a:r>
            <a:endParaRPr lang="zh-CN" altLang="en-US" sz="2800" b="1">
              <a:sym typeface="+mn-ea"/>
            </a:endParaRPr>
          </a:p>
        </p:txBody>
      </p:sp>
      <p:sp>
        <p:nvSpPr>
          <p:cNvPr id="4" name="文本框 3"/>
          <p:cNvSpPr txBox="1"/>
          <p:nvPr/>
        </p:nvSpPr>
        <p:spPr>
          <a:xfrm>
            <a:off x="685800" y="1676400"/>
            <a:ext cx="7772400" cy="3784600"/>
          </a:xfrm>
          <a:prstGeom prst="rect">
            <a:avLst/>
          </a:prstGeom>
          <a:noFill/>
        </p:spPr>
        <p:txBody>
          <a:bodyPr wrap="square" rtlCol="0" anchor="t">
            <a:spAutoFit/>
          </a:bodyPr>
          <a:p>
            <a:pPr algn="just">
              <a:lnSpc>
                <a:spcPct val="150000"/>
              </a:lnSpc>
            </a:pPr>
            <a:r>
              <a:rPr lang="en-US" altLang="zh-CN" sz="19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浦肯野细胞的兴奋性和抑制性突触可以呈现多种形式的突触可塑性，这些突触可塑性结合浦肯野细胞的自身兴奋性共同参与调控运动学习行为。如平行纤维-浦肯野细胞突触长时程抑制（</a:t>
            </a:r>
            <a:r>
              <a:rPr lang="en-US" altLang="zh-CN" sz="2000">
                <a:latin typeface="Times New Roman" panose="02020603050405020304" pitchFamily="18" charset="0"/>
                <a:cs typeface="Times New Roman" panose="02020603050405020304" pitchFamily="18" charset="0"/>
              </a:rPr>
              <a:t>long-term depression, LTD）</a:t>
            </a:r>
            <a:r>
              <a:rPr lang="zh-CN" altLang="en-US" sz="2000">
                <a:latin typeface="Times New Roman" panose="02020603050405020304" pitchFamily="18" charset="0"/>
                <a:cs typeface="Times New Roman" panose="02020603050405020304" pitchFamily="18" charset="0"/>
              </a:rPr>
              <a:t>增强前庭动眼反射和眨眼条件反射。平行纤维—浦肯野突触的长时程增强（</a:t>
            </a:r>
            <a:r>
              <a:rPr lang="en-US" altLang="zh-CN" sz="2000">
                <a:latin typeface="Times New Roman" panose="02020603050405020304" pitchFamily="18" charset="0"/>
                <a:cs typeface="Times New Roman" panose="02020603050405020304" pitchFamily="18" charset="0"/>
              </a:rPr>
              <a:t>long-term potential, LTP）</a:t>
            </a:r>
            <a:r>
              <a:rPr lang="zh-CN" altLang="en-US" sz="2000">
                <a:latin typeface="Times New Roman" panose="02020603050405020304" pitchFamily="18" charset="0"/>
                <a:cs typeface="Times New Roman" panose="02020603050405020304" pitchFamily="18" charset="0"/>
              </a:rPr>
              <a:t>也参与了运动学习，并且 </a:t>
            </a:r>
            <a:r>
              <a:rPr lang="en-US" altLang="zh-CN" sz="2000">
                <a:latin typeface="Times New Roman" panose="02020603050405020304" pitchFamily="18" charset="0"/>
                <a:cs typeface="Times New Roman" panose="02020603050405020304" pitchFamily="18" charset="0"/>
              </a:rPr>
              <a:t>LTP </a:t>
            </a:r>
            <a:r>
              <a:rPr lang="zh-CN" altLang="en-US" sz="2000">
                <a:latin typeface="Times New Roman" panose="02020603050405020304" pitchFamily="18" charset="0"/>
                <a:cs typeface="Times New Roman" panose="02020603050405020304" pitchFamily="18" charset="0"/>
              </a:rPr>
              <a:t>和 </a:t>
            </a:r>
            <a:r>
              <a:rPr lang="en-US" altLang="zh-CN" sz="2000">
                <a:latin typeface="Times New Roman" panose="02020603050405020304" pitchFamily="18" charset="0"/>
                <a:cs typeface="Times New Roman" panose="02020603050405020304" pitchFamily="18" charset="0"/>
              </a:rPr>
              <a:t>LTD </a:t>
            </a:r>
            <a:r>
              <a:rPr lang="zh-CN" altLang="en-US" sz="2000">
                <a:latin typeface="Times New Roman" panose="02020603050405020304" pitchFamily="18" charset="0"/>
                <a:cs typeface="Times New Roman" panose="02020603050405020304" pitchFamily="18" charset="0"/>
              </a:rPr>
              <a:t>在运动学习行为中作用不同。共济失调综合征的主要病因是小脑功能失调，在共济失调患者和小鼠模型中都观察到了浦肯野细胞退化。</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1363980"/>
            <a:ext cx="8225155" cy="453771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6" name="文本框 5"/>
          <p:cNvSpPr txBox="1"/>
          <p:nvPr>
            <p:custDataLst>
              <p:tags r:id="rId4"/>
            </p:custDataLst>
          </p:nvPr>
        </p:nvSpPr>
        <p:spPr>
          <a:xfrm>
            <a:off x="228600" y="381000"/>
            <a:ext cx="7619365" cy="521970"/>
          </a:xfrm>
          <a:prstGeom prst="rect">
            <a:avLst/>
          </a:prstGeom>
          <a:noFill/>
        </p:spPr>
        <p:txBody>
          <a:bodyPr wrap="square" rtlCol="0">
            <a:spAutoFit/>
          </a:bodyPr>
          <a:p>
            <a:pPr algn="l"/>
            <a:r>
              <a:rPr lang="zh-CN" altLang="en-US" sz="2800" b="1">
                <a:sym typeface="+mn-ea"/>
              </a:rPr>
              <a:t>浦肯野细胞参与调控情感认知行为—临床观察</a:t>
            </a:r>
            <a:endParaRPr lang="zh-CN" altLang="en-US" sz="2800" b="1">
              <a:sym typeface="+mn-ea"/>
            </a:endParaRPr>
          </a:p>
        </p:txBody>
      </p:sp>
      <p:sp>
        <p:nvSpPr>
          <p:cNvPr id="4" name="文本框 3"/>
          <p:cNvSpPr txBox="1"/>
          <p:nvPr/>
        </p:nvSpPr>
        <p:spPr>
          <a:xfrm>
            <a:off x="685800" y="1524000"/>
            <a:ext cx="7696835" cy="529590"/>
          </a:xfrm>
          <a:prstGeom prst="rect">
            <a:avLst/>
          </a:prstGeom>
          <a:noFill/>
        </p:spPr>
        <p:txBody>
          <a:bodyPr wrap="square" rtlCol="0" anchor="t">
            <a:spAutoFit/>
          </a:bodyPr>
          <a:p>
            <a:pPr algn="just">
              <a:lnSpc>
                <a:spcPct val="150000"/>
              </a:lnSpc>
            </a:pPr>
            <a:r>
              <a:rPr lang="en-US" altLang="zh-CN" sz="1900">
                <a:latin typeface="Times New Roman" panose="02020603050405020304" pitchFamily="18" charset="0"/>
                <a:cs typeface="Times New Roman" panose="02020603050405020304" pitchFamily="18" charset="0"/>
              </a:rPr>
              <a:t>        </a:t>
            </a:r>
            <a:endParaRPr lang="zh-CN" altLang="en-US" sz="1900">
              <a:latin typeface="Times New Roman" panose="02020603050405020304" pitchFamily="18" charset="0"/>
              <a:cs typeface="Times New Roman" panose="02020603050405020304" pitchFamily="18" charset="0"/>
            </a:endParaRPr>
          </a:p>
        </p:txBody>
      </p:sp>
      <p:sp>
        <p:nvSpPr>
          <p:cNvPr id="3" name="文本框 2"/>
          <p:cNvSpPr txBox="1"/>
          <p:nvPr/>
        </p:nvSpPr>
        <p:spPr>
          <a:xfrm>
            <a:off x="749935" y="1497965"/>
            <a:ext cx="7633335" cy="4246245"/>
          </a:xfrm>
          <a:prstGeom prst="rect">
            <a:avLst/>
          </a:prstGeom>
          <a:noFill/>
        </p:spPr>
        <p:txBody>
          <a:bodyPr wrap="square" rtlCol="0">
            <a:spAutoFit/>
          </a:bodyPr>
          <a:p>
            <a:pPr algn="just">
              <a:lnSpc>
                <a:spcPct val="150000"/>
              </a:lnSpc>
            </a:pPr>
            <a:r>
              <a:rPr lang="en-US" altLang="zh-CN"/>
              <a:t>       </a:t>
            </a:r>
            <a:r>
              <a:rPr lang="zh-CN" altLang="en-US" sz="2000"/>
              <a:t>近年的研究表明，小脑尤其是浦肯野细胞不仅参与调控运动，还在认知和情感行为中有重要作用。临床发现小脑病变的患者不仅出现共济失调症状，还伴随着执行能力、视觉空间能力和语言能力的缺陷以及抑郁等情感障碍，病人认知过程的速度、抑制性和适当程度受损。小脑与大脑皮层和丘脑间有多个互相投射回路，小脑功能受损可能通过这些回路导致精神行为异常症状的产生。</a:t>
            </a:r>
            <a:r>
              <a:rPr lang="en-US" altLang="zh-CN" sz="2000"/>
              <a:t>Ito </a:t>
            </a:r>
            <a:r>
              <a:rPr lang="zh-CN" altLang="en-US" sz="2000"/>
              <a:t>曾提出内模型假说，解释小脑在调控精神行为中的作用，假说提出一个大型回路，包括前额叶皮层、颞顶叶皮层、小脑半球，共同参与编码精神活动。</a:t>
            </a:r>
            <a:endParaRPr lang="zh-CN" altLang="en-US" sz="2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378460" y="1339850"/>
            <a:ext cx="8351520" cy="504190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4" name="文本框 3"/>
          <p:cNvSpPr txBox="1"/>
          <p:nvPr/>
        </p:nvSpPr>
        <p:spPr>
          <a:xfrm>
            <a:off x="596900" y="1538605"/>
            <a:ext cx="7950835" cy="4646295"/>
          </a:xfrm>
          <a:prstGeom prst="rect">
            <a:avLst/>
          </a:prstGeom>
          <a:noFill/>
        </p:spPr>
        <p:txBody>
          <a:bodyPr wrap="square" rtlCol="0" anchor="t">
            <a:spAutoFit/>
          </a:bodyPr>
          <a:p>
            <a:pPr algn="just">
              <a:lnSpc>
                <a:spcPct val="130000"/>
              </a:lnSpc>
            </a:pPr>
            <a:r>
              <a:rPr lang="en-US" altLang="zh-CN" sz="1900">
                <a:latin typeface="Times New Roman" panose="02020603050405020304" pitchFamily="18" charset="0"/>
                <a:cs typeface="Times New Roman" panose="02020603050405020304" pitchFamily="18" charset="0"/>
              </a:rPr>
              <a:t>        </a:t>
            </a:r>
            <a:r>
              <a:rPr lang="zh-CN" altLang="en-US" sz="1900">
                <a:latin typeface="Times New Roman" panose="02020603050405020304" pitchFamily="18" charset="0"/>
                <a:cs typeface="Times New Roman" panose="02020603050405020304" pitchFamily="18" charset="0"/>
              </a:rPr>
              <a:t>功能性磁共振成像（</a:t>
            </a:r>
            <a:r>
              <a:rPr lang="en-US" altLang="zh-CN" sz="1900">
                <a:latin typeface="Times New Roman" panose="02020603050405020304" pitchFamily="18" charset="0"/>
                <a:cs typeface="Times New Roman" panose="02020603050405020304" pitchFamily="18" charset="0"/>
              </a:rPr>
              <a:t>functional magnetic resonance imaging，fMRI）</a:t>
            </a:r>
            <a:r>
              <a:rPr lang="zh-CN" altLang="en-US" sz="1900">
                <a:latin typeface="Times New Roman" panose="02020603050405020304" pitchFamily="18" charset="0"/>
                <a:cs typeface="Times New Roman" panose="02020603050405020304" pitchFamily="18" charset="0"/>
              </a:rPr>
              <a:t>观察到了自闭症患者的小脑—大脑回路有各种异常变化。小脑与感觉运动皮层是超连接的，小脑与感觉运动皮层是超连接的，而与大脑一个关键整合区（包含前额叶、后顶叶、颞下叶和颞中叶）是低连接的。小脑整合区（包含小脑的前部、下部和侧部区域）也和大脑感觉运动皮层连接增强，反之亦然。</a:t>
            </a:r>
            <a:r>
              <a:rPr lang="en-US" altLang="zh-CN" sz="1900">
                <a:latin typeface="Times New Roman" panose="02020603050405020304" pitchFamily="18" charset="0"/>
                <a:cs typeface="Times New Roman" panose="02020603050405020304" pitchFamily="18" charset="0"/>
              </a:rPr>
              <a:t>Igelstr</a:t>
            </a:r>
            <a:r>
              <a:rPr lang="en-US" altLang="en-US" sz="1900">
                <a:latin typeface="Times New Roman" panose="02020603050405020304" pitchFamily="18" charset="0"/>
                <a:cs typeface="Times New Roman" panose="02020603050405020304" pitchFamily="18" charset="0"/>
              </a:rPr>
              <a:t>ö</a:t>
            </a:r>
            <a:r>
              <a:rPr lang="en-US" altLang="zh-CN" sz="1900">
                <a:latin typeface="Times New Roman" panose="02020603050405020304" pitchFamily="18" charset="0"/>
                <a:cs typeface="Times New Roman" panose="02020603050405020304" pitchFamily="18" charset="0"/>
              </a:rPr>
              <a:t>m </a:t>
            </a:r>
            <a:r>
              <a:rPr lang="zh-CN" altLang="en-US" sz="1900">
                <a:latin typeface="Times New Roman" panose="02020603050405020304" pitchFamily="18" charset="0"/>
                <a:cs typeface="Times New Roman" panose="02020603050405020304" pitchFamily="18" charset="0"/>
              </a:rPr>
              <a:t>等发现自闭症患儿和青少年右背侧颞顶叶交界处与小脑左侧 </a:t>
            </a:r>
            <a:r>
              <a:rPr lang="en-US" altLang="zh-CN" sz="1900">
                <a:latin typeface="Times New Roman" panose="02020603050405020304" pitchFamily="18" charset="0"/>
                <a:cs typeface="Times New Roman" panose="02020603050405020304" pitchFamily="18" charset="0"/>
              </a:rPr>
              <a:t>Crus II </a:t>
            </a:r>
            <a:r>
              <a:rPr lang="zh-CN" altLang="en-US" sz="1900">
                <a:latin typeface="Times New Roman" panose="02020603050405020304" pitchFamily="18" charset="0"/>
                <a:cs typeface="Times New Roman" panose="02020603050405020304" pitchFamily="18" charset="0"/>
              </a:rPr>
              <a:t>区之间功能性连接下降。</a:t>
            </a:r>
            <a:r>
              <a:rPr lang="en-US" altLang="zh-CN" sz="1900">
                <a:latin typeface="Times New Roman" panose="02020603050405020304" pitchFamily="18" charset="0"/>
                <a:cs typeface="Times New Roman" panose="02020603050405020304" pitchFamily="18" charset="0"/>
              </a:rPr>
              <a:t>Olivito </a:t>
            </a:r>
            <a:r>
              <a:rPr lang="zh-CN" altLang="en-US" sz="1900">
                <a:latin typeface="Times New Roman" panose="02020603050405020304" pitchFamily="18" charset="0"/>
                <a:cs typeface="Times New Roman" panose="02020603050405020304" pitchFamily="18" charset="0"/>
              </a:rPr>
              <a:t>等发现 </a:t>
            </a:r>
            <a:r>
              <a:rPr lang="en-US" altLang="zh-CN" sz="1900">
                <a:latin typeface="Times New Roman" panose="02020603050405020304" pitchFamily="18" charset="0"/>
                <a:cs typeface="Times New Roman" panose="02020603050405020304" pitchFamily="18" charset="0"/>
              </a:rPr>
              <a:t>ASD </a:t>
            </a:r>
            <a:r>
              <a:rPr lang="zh-CN" altLang="en-US" sz="1900">
                <a:latin typeface="Times New Roman" panose="02020603050405020304" pitchFamily="18" charset="0"/>
                <a:cs typeface="Times New Roman" panose="02020603050405020304" pitchFamily="18" charset="0"/>
              </a:rPr>
              <a:t>成人患者小脑左侧齿状核和与思考和默认模式神经网络有关的大脑皮层区域之间的静息状态连接减少[20]。在自闭症患者中还观察到左侧齿状核与小脑上区之间的过度连接。另外，自闭症患者右侧 </a:t>
            </a:r>
            <a:r>
              <a:rPr lang="en-US" altLang="zh-CN" sz="1900">
                <a:latin typeface="Times New Roman" panose="02020603050405020304" pitchFamily="18" charset="0"/>
                <a:cs typeface="Times New Roman" panose="02020603050405020304" pitchFamily="18" charset="0"/>
              </a:rPr>
              <a:t>Crus II </a:t>
            </a:r>
            <a:r>
              <a:rPr lang="zh-CN" altLang="en-US" sz="1900">
                <a:latin typeface="Times New Roman" panose="02020603050405020304" pitchFamily="18" charset="0"/>
                <a:cs typeface="Times New Roman" panose="02020603050405020304" pitchFamily="18" charset="0"/>
              </a:rPr>
              <a:t>区灰质体积减少，右侧 </a:t>
            </a:r>
            <a:r>
              <a:rPr lang="en-US" altLang="zh-CN" sz="1900">
                <a:latin typeface="Times New Roman" panose="02020603050405020304" pitchFamily="18" charset="0"/>
                <a:cs typeface="Times New Roman" panose="02020603050405020304" pitchFamily="18" charset="0"/>
              </a:rPr>
              <a:t>Crus II </a:t>
            </a:r>
            <a:r>
              <a:rPr lang="zh-CN" altLang="en-US" sz="1900">
                <a:latin typeface="Times New Roman" panose="02020603050405020304" pitchFamily="18" charset="0"/>
                <a:cs typeface="Times New Roman" panose="02020603050405020304" pitchFamily="18" charset="0"/>
              </a:rPr>
              <a:t>区与额叶、颞叶、顶叶区域的连接性减弱。这些研究从不同方面表明大脑—小脑回路参与思考、认知、社交等高阶行为。</a:t>
            </a:r>
            <a:endParaRPr lang="zh-CN" altLang="en-US" sz="1900">
              <a:latin typeface="Times New Roman" panose="02020603050405020304" pitchFamily="18" charset="0"/>
              <a:cs typeface="Times New Roman" panose="02020603050405020304" pitchFamily="18" charset="0"/>
            </a:endParaRPr>
          </a:p>
        </p:txBody>
      </p:sp>
      <p:sp>
        <p:nvSpPr>
          <p:cNvPr id="3" name="文本框 2"/>
          <p:cNvSpPr txBox="1"/>
          <p:nvPr>
            <p:custDataLst>
              <p:tags r:id="rId4"/>
            </p:custDataLst>
          </p:nvPr>
        </p:nvSpPr>
        <p:spPr>
          <a:xfrm>
            <a:off x="228600" y="381000"/>
            <a:ext cx="7691120" cy="521970"/>
          </a:xfrm>
          <a:prstGeom prst="rect">
            <a:avLst/>
          </a:prstGeom>
          <a:noFill/>
        </p:spPr>
        <p:txBody>
          <a:bodyPr wrap="square" rtlCol="0">
            <a:spAutoFit/>
          </a:bodyPr>
          <a:p>
            <a:pPr algn="l"/>
            <a:r>
              <a:rPr lang="zh-CN" altLang="en-US" sz="2800" b="1"/>
              <a:t>在动物模型中研究小脑功能紊乱与 </a:t>
            </a:r>
            <a:r>
              <a:rPr lang="en-US" altLang="zh-CN" sz="2800" b="1"/>
              <a:t>ASD </a:t>
            </a:r>
            <a:r>
              <a:rPr lang="zh-CN" altLang="en-US" sz="2800" b="1"/>
              <a:t>的联系</a:t>
            </a:r>
            <a:endParaRPr lang="zh-CN" altLang="en-US" sz="2800" b="1"/>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2080895"/>
            <a:ext cx="8225155" cy="253746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6" name="文本框 5"/>
          <p:cNvSpPr txBox="1"/>
          <p:nvPr>
            <p:custDataLst>
              <p:tags r:id="rId4"/>
            </p:custDataLst>
          </p:nvPr>
        </p:nvSpPr>
        <p:spPr>
          <a:xfrm>
            <a:off x="228600" y="381000"/>
            <a:ext cx="6840220" cy="521970"/>
          </a:xfrm>
          <a:prstGeom prst="rect">
            <a:avLst/>
          </a:prstGeom>
          <a:noFill/>
        </p:spPr>
        <p:txBody>
          <a:bodyPr wrap="square" rtlCol="0">
            <a:spAutoFit/>
          </a:bodyPr>
          <a:p>
            <a:pPr algn="l"/>
            <a:r>
              <a:rPr lang="zh-CN" altLang="en-US" sz="2800" b="1">
                <a:sym typeface="+mn-ea"/>
              </a:rPr>
              <a:t>浦肯野细胞参与调控情感认知行为</a:t>
            </a:r>
            <a:endParaRPr lang="zh-CN" altLang="en-US" sz="2800" b="1">
              <a:sym typeface="+mn-ea"/>
            </a:endParaRPr>
          </a:p>
        </p:txBody>
      </p:sp>
      <p:sp>
        <p:nvSpPr>
          <p:cNvPr id="4" name="文本框 3"/>
          <p:cNvSpPr txBox="1"/>
          <p:nvPr/>
        </p:nvSpPr>
        <p:spPr>
          <a:xfrm>
            <a:off x="694055" y="2209800"/>
            <a:ext cx="7696835" cy="2284095"/>
          </a:xfrm>
          <a:prstGeom prst="rect">
            <a:avLst/>
          </a:prstGeom>
          <a:noFill/>
        </p:spPr>
        <p:txBody>
          <a:bodyPr wrap="square" rtlCol="0" anchor="t">
            <a:spAutoFit/>
          </a:bodyPr>
          <a:p>
            <a:pPr algn="just">
              <a:lnSpc>
                <a:spcPct val="150000"/>
              </a:lnSpc>
            </a:pPr>
            <a:r>
              <a:rPr lang="en-US" altLang="zh-CN" sz="1900">
                <a:latin typeface="Times New Roman" panose="02020603050405020304" pitchFamily="18" charset="0"/>
                <a:cs typeface="Times New Roman" panose="02020603050405020304" pitchFamily="18" charset="0"/>
              </a:rPr>
              <a:t>        </a:t>
            </a:r>
            <a:r>
              <a:rPr lang="zh-CN" altLang="en-US" sz="1900">
                <a:latin typeface="Times New Roman" panose="02020603050405020304" pitchFamily="18" charset="0"/>
                <a:cs typeface="Times New Roman" panose="02020603050405020304" pitchFamily="18" charset="0"/>
              </a:rPr>
              <a:t>自闭症患者死后进行的病例研究表明很多样本有浦肯野细胞数量减少的情况，还有部分患者的浦肯野细胞中的谷氨酸脱羧酶表达降低，即 </a:t>
            </a:r>
            <a:r>
              <a:rPr lang="en-US" altLang="zh-CN" sz="1900">
                <a:latin typeface="Times New Roman" panose="02020603050405020304" pitchFamily="18" charset="0"/>
                <a:cs typeface="Times New Roman" panose="02020603050405020304" pitchFamily="18" charset="0"/>
              </a:rPr>
              <a:t>γ-</a:t>
            </a:r>
            <a:r>
              <a:rPr lang="zh-CN" altLang="en-US" sz="1900">
                <a:latin typeface="Times New Roman" panose="02020603050405020304" pitchFamily="18" charset="0"/>
                <a:cs typeface="Times New Roman" panose="02020603050405020304" pitchFamily="18" charset="0"/>
              </a:rPr>
              <a:t>氨基丁酸（</a:t>
            </a:r>
            <a:r>
              <a:rPr lang="en-US" altLang="zh-CN" sz="1900">
                <a:latin typeface="Times New Roman" panose="02020603050405020304" pitchFamily="18" charset="0"/>
                <a:cs typeface="Times New Roman" panose="02020603050405020304" pitchFamily="18" charset="0"/>
              </a:rPr>
              <a:t>γ-aminobutyric acid, GABA）</a:t>
            </a:r>
            <a:r>
              <a:rPr lang="zh-CN" altLang="en-US" sz="1900">
                <a:latin typeface="Times New Roman" panose="02020603050405020304" pitchFamily="18" charset="0"/>
                <a:cs typeface="Times New Roman" panose="02020603050405020304" pitchFamily="18" charset="0"/>
              </a:rPr>
              <a:t>合成受到影响，而小脑中的其它抑制性 </a:t>
            </a:r>
            <a:r>
              <a:rPr lang="en-US" altLang="zh-CN" sz="1900">
                <a:latin typeface="Times New Roman" panose="02020603050405020304" pitchFamily="18" charset="0"/>
                <a:cs typeface="Times New Roman" panose="02020603050405020304" pitchFamily="18" charset="0"/>
              </a:rPr>
              <a:t>GABA </a:t>
            </a:r>
            <a:r>
              <a:rPr lang="zh-CN" altLang="en-US" sz="1900">
                <a:latin typeface="Times New Roman" panose="02020603050405020304" pitchFamily="18" charset="0"/>
                <a:cs typeface="Times New Roman" panose="02020603050405020304" pitchFamily="18" charset="0"/>
              </a:rPr>
              <a:t>能神经细胞，如篮状细胞和星状细胞都没有明显变化。以上研究从侧面反映了浦肯野细胞功能异常参与一些精神疾病。</a:t>
            </a:r>
            <a:endParaRPr lang="zh-CN" altLang="en-US" sz="19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1394460"/>
            <a:ext cx="8225155" cy="475996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6" name="文本框 5"/>
          <p:cNvSpPr txBox="1"/>
          <p:nvPr>
            <p:custDataLst>
              <p:tags r:id="rId4"/>
            </p:custDataLst>
          </p:nvPr>
        </p:nvSpPr>
        <p:spPr>
          <a:xfrm>
            <a:off x="76200" y="381000"/>
            <a:ext cx="7599045" cy="521970"/>
          </a:xfrm>
          <a:prstGeom prst="rect">
            <a:avLst/>
          </a:prstGeom>
          <a:noFill/>
        </p:spPr>
        <p:txBody>
          <a:bodyPr wrap="square" rtlCol="0">
            <a:spAutoFit/>
          </a:bodyPr>
          <a:p>
            <a:pPr algn="l"/>
            <a:r>
              <a:rPr lang="zh-CN" altLang="en-US" sz="2800" b="1">
                <a:sym typeface="+mn-ea"/>
              </a:rPr>
              <a:t>浦肯野细胞参与调控情感认知行为—动物模型</a:t>
            </a:r>
            <a:endParaRPr lang="zh-CN" altLang="en-US" sz="2800" b="1">
              <a:sym typeface="+mn-ea"/>
            </a:endParaRPr>
          </a:p>
        </p:txBody>
      </p:sp>
      <p:sp>
        <p:nvSpPr>
          <p:cNvPr id="4" name="文本框 3"/>
          <p:cNvSpPr txBox="1"/>
          <p:nvPr/>
        </p:nvSpPr>
        <p:spPr>
          <a:xfrm>
            <a:off x="694055" y="1524000"/>
            <a:ext cx="7696835" cy="4477385"/>
          </a:xfrm>
          <a:prstGeom prst="rect">
            <a:avLst/>
          </a:prstGeom>
          <a:noFill/>
        </p:spPr>
        <p:txBody>
          <a:bodyPr wrap="square" rtlCol="0" anchor="t">
            <a:spAutoFit/>
          </a:bodyPr>
          <a:p>
            <a:pPr algn="just">
              <a:lnSpc>
                <a:spcPct val="150000"/>
              </a:lnSpc>
            </a:pPr>
            <a:r>
              <a:rPr lang="en-US" altLang="zh-CN" sz="1900">
                <a:latin typeface="Times New Roman" panose="02020603050405020304" pitchFamily="18" charset="0"/>
                <a:cs typeface="Times New Roman" panose="02020603050405020304" pitchFamily="18" charset="0"/>
              </a:rPr>
              <a:t>        ASD </a:t>
            </a:r>
            <a:r>
              <a:rPr lang="zh-CN" altLang="en-US" sz="1900">
                <a:latin typeface="Times New Roman" panose="02020603050405020304" pitchFamily="18" charset="0"/>
                <a:cs typeface="Times New Roman" panose="02020603050405020304" pitchFamily="18" charset="0"/>
              </a:rPr>
              <a:t>致病基因动物模型也包括了小脑研究。例如，脆性智力低下基因 1（</a:t>
            </a:r>
            <a:r>
              <a:rPr lang="en-US" altLang="zh-CN" sz="1900">
                <a:latin typeface="Times New Roman" panose="02020603050405020304" pitchFamily="18" charset="0"/>
                <a:cs typeface="Times New Roman" panose="02020603050405020304" pitchFamily="18" charset="0"/>
              </a:rPr>
              <a:t>fragile X mental retardation 1, Fmr1）</a:t>
            </a:r>
            <a:r>
              <a:rPr lang="zh-CN" altLang="en-US" sz="1900">
                <a:latin typeface="Times New Roman" panose="02020603050405020304" pitchFamily="18" charset="0"/>
                <a:cs typeface="Times New Roman" panose="02020603050405020304" pitchFamily="18" charset="0"/>
              </a:rPr>
              <a:t>敲除小鼠浦肯野细胞形态异常，树突异常延长；小脑浦肯野细胞中特异性敲除 </a:t>
            </a:r>
            <a:r>
              <a:rPr lang="en-US" altLang="zh-CN" sz="1900">
                <a:latin typeface="Times New Roman" panose="02020603050405020304" pitchFamily="18" charset="0"/>
                <a:cs typeface="Times New Roman" panose="02020603050405020304" pitchFamily="18" charset="0"/>
              </a:rPr>
              <a:t>Tsc1（tuberous sclerosis complex 1）</a:t>
            </a:r>
            <a:r>
              <a:rPr lang="zh-CN" altLang="en-US" sz="1900">
                <a:latin typeface="Times New Roman" panose="02020603050405020304" pitchFamily="18" charset="0"/>
                <a:cs typeface="Times New Roman" panose="02020603050405020304" pitchFamily="18" charset="0"/>
              </a:rPr>
              <a:t>基因足以导致小鼠出现社交障碍，重复刻板行为等类自闭样行为，同时浦肯野细胞兴奋性受损；浦肯野细胞中条件性敲除 </a:t>
            </a:r>
            <a:r>
              <a:rPr lang="en-US" altLang="zh-CN" sz="1900">
                <a:latin typeface="Times New Roman" panose="02020603050405020304" pitchFamily="18" charset="0"/>
                <a:cs typeface="Times New Roman" panose="02020603050405020304" pitchFamily="18" charset="0"/>
              </a:rPr>
              <a:t>Tsc2 </a:t>
            </a:r>
            <a:r>
              <a:rPr lang="zh-CN" altLang="en-US" sz="1900">
                <a:latin typeface="Times New Roman" panose="02020603050405020304" pitchFamily="18" charset="0"/>
                <a:cs typeface="Times New Roman" panose="02020603050405020304" pitchFamily="18" charset="0"/>
              </a:rPr>
              <a:t>小鼠（</a:t>
            </a:r>
            <a:r>
              <a:rPr lang="en-US" altLang="zh-CN" sz="1900">
                <a:latin typeface="Times New Roman" panose="02020603050405020304" pitchFamily="18" charset="0"/>
                <a:cs typeface="Times New Roman" panose="02020603050405020304" pitchFamily="18" charset="0"/>
              </a:rPr>
              <a:t>Tsc2PC）</a:t>
            </a:r>
            <a:r>
              <a:rPr lang="zh-CN" altLang="en-US" sz="1900">
                <a:latin typeface="Times New Roman" panose="02020603050405020304" pitchFamily="18" charset="0"/>
                <a:cs typeface="Times New Roman" panose="02020603050405020304" pitchFamily="18" charset="0"/>
              </a:rPr>
              <a:t>同样表现出自闭症样行为，但是没有运动能力缺陷，同时伴有浦肯野细胞的体积减小和快速凋亡；</a:t>
            </a:r>
            <a:r>
              <a:rPr lang="en-US" altLang="zh-CN" sz="1900">
                <a:latin typeface="Times New Roman" panose="02020603050405020304" pitchFamily="18" charset="0"/>
                <a:cs typeface="Times New Roman" panose="02020603050405020304" pitchFamily="18" charset="0"/>
              </a:rPr>
              <a:t>Shank3 C </a:t>
            </a:r>
            <a:r>
              <a:rPr lang="zh-CN" altLang="en-US" sz="1900">
                <a:latin typeface="Times New Roman" panose="02020603050405020304" pitchFamily="18" charset="0"/>
                <a:cs typeface="Times New Roman" panose="02020603050405020304" pitchFamily="18" charset="0"/>
              </a:rPr>
              <a:t>末端敲除小鼠和 </a:t>
            </a:r>
            <a:r>
              <a:rPr lang="en-US" altLang="zh-CN" sz="1900">
                <a:latin typeface="Times New Roman" panose="02020603050405020304" pitchFamily="18" charset="0"/>
                <a:cs typeface="Times New Roman" panose="02020603050405020304" pitchFamily="18" charset="0"/>
              </a:rPr>
              <a:t>Mecp2308Y </a:t>
            </a:r>
            <a:r>
              <a:rPr lang="zh-CN" altLang="en-US" sz="1900">
                <a:latin typeface="Times New Roman" panose="02020603050405020304" pitchFamily="18" charset="0"/>
                <a:cs typeface="Times New Roman" panose="02020603050405020304" pitchFamily="18" charset="0"/>
              </a:rPr>
              <a:t>小鼠则出现浦肯野细胞树突密度减少的现象等等。虽然这些研究提示浦肯野细胞在精神疾病发生中的重要作用，但尚不清楚这些分子如何调控浦肯野细胞功能和影响运动和精神行为。</a:t>
            </a:r>
            <a:endParaRPr lang="zh-CN" altLang="en-US" sz="19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1394460"/>
            <a:ext cx="8225155" cy="475996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6" name="文本框 5"/>
          <p:cNvSpPr txBox="1"/>
          <p:nvPr>
            <p:custDataLst>
              <p:tags r:id="rId4"/>
            </p:custDataLst>
          </p:nvPr>
        </p:nvSpPr>
        <p:spPr>
          <a:xfrm>
            <a:off x="381000" y="381000"/>
            <a:ext cx="2566670" cy="537845"/>
          </a:xfrm>
          <a:prstGeom prst="rect">
            <a:avLst/>
          </a:prstGeom>
          <a:noFill/>
        </p:spPr>
        <p:txBody>
          <a:bodyPr wrap="square" rtlCol="0">
            <a:noAutofit/>
          </a:bodyPr>
          <a:p>
            <a:pPr algn="l"/>
            <a:r>
              <a:rPr lang="zh-CN" altLang="en-US" sz="2800" b="1">
                <a:sym typeface="+mn-ea"/>
              </a:rPr>
              <a:t>浦肯野细胞</a:t>
            </a:r>
            <a:endParaRPr lang="zh-CN" altLang="en-US" sz="2800" b="1">
              <a:sym typeface="+mn-ea"/>
            </a:endParaRPr>
          </a:p>
        </p:txBody>
      </p:sp>
      <p:sp>
        <p:nvSpPr>
          <p:cNvPr id="4" name="文本框 3"/>
          <p:cNvSpPr txBox="1"/>
          <p:nvPr/>
        </p:nvSpPr>
        <p:spPr>
          <a:xfrm>
            <a:off x="694055" y="1752600"/>
            <a:ext cx="7696835" cy="4038600"/>
          </a:xfrm>
          <a:prstGeom prst="rect">
            <a:avLst/>
          </a:prstGeom>
          <a:noFill/>
        </p:spPr>
        <p:txBody>
          <a:bodyPr wrap="square" rtlCol="0" anchor="t">
            <a:spAutoFit/>
          </a:bodyPr>
          <a:p>
            <a:pPr algn="just">
              <a:lnSpc>
                <a:spcPct val="150000"/>
              </a:lnSpc>
            </a:pPr>
            <a:r>
              <a:rPr lang="en-US" altLang="zh-CN" sz="1900">
                <a:latin typeface="Times New Roman" panose="02020603050405020304" pitchFamily="18" charset="0"/>
                <a:cs typeface="Times New Roman" panose="02020603050405020304" pitchFamily="18" charset="0"/>
              </a:rPr>
              <a:t>         </a:t>
            </a:r>
            <a:r>
              <a:rPr lang="zh-CN" altLang="en-US" sz="1900">
                <a:latin typeface="Times New Roman" panose="02020603050405020304" pitchFamily="18" charset="0"/>
                <a:cs typeface="Times New Roman" panose="02020603050405020304" pitchFamily="18" charset="0"/>
              </a:rPr>
              <a:t>浦肯野细胞功能和发育异常可以导致各种运动和精神行为障碍，如特异性敲除浦肯野细胞中 </a:t>
            </a:r>
            <a:r>
              <a:rPr lang="en-US" altLang="zh-CN" sz="1900">
                <a:latin typeface="Times New Roman" panose="02020603050405020304" pitchFamily="18" charset="0"/>
                <a:cs typeface="Times New Roman" panose="02020603050405020304" pitchFamily="18" charset="0"/>
              </a:rPr>
              <a:t>Tsc1、Shank2 </a:t>
            </a:r>
            <a:r>
              <a:rPr lang="zh-CN" altLang="en-US" sz="1900">
                <a:latin typeface="Times New Roman" panose="02020603050405020304" pitchFamily="18" charset="0"/>
                <a:cs typeface="Times New Roman" panose="02020603050405020304" pitchFamily="18" charset="0"/>
              </a:rPr>
              <a:t>或 </a:t>
            </a:r>
            <a:r>
              <a:rPr lang="en-US" altLang="zh-CN" sz="1900">
                <a:latin typeface="Times New Roman" panose="02020603050405020304" pitchFamily="18" charset="0"/>
                <a:cs typeface="Times New Roman" panose="02020603050405020304" pitchFamily="18" charset="0"/>
              </a:rPr>
              <a:t>Pten </a:t>
            </a:r>
            <a:r>
              <a:rPr lang="zh-CN" altLang="en-US" sz="1900">
                <a:latin typeface="Times New Roman" panose="02020603050405020304" pitchFamily="18" charset="0"/>
                <a:cs typeface="Times New Roman" panose="02020603050405020304" pitchFamily="18" charset="0"/>
              </a:rPr>
              <a:t>均可导致小鼠产生运动和社交障碍。但不清楚这些致病基因如何影响浦肯野细胞功能和发育。大多数研究根据神经元的突触效能，放电特性和兴奋—抑制平衡的改变来解释动物行为异常。但是，这些理论不能解释不同致病基因却导致相同的运动或精神行为障碍。例如，敲除 </a:t>
            </a:r>
            <a:r>
              <a:rPr lang="en-US" altLang="zh-CN" sz="1900">
                <a:latin typeface="Times New Roman" panose="02020603050405020304" pitchFamily="18" charset="0"/>
                <a:cs typeface="Times New Roman" panose="02020603050405020304" pitchFamily="18" charset="0"/>
              </a:rPr>
              <a:t>Tsc1 </a:t>
            </a:r>
            <a:r>
              <a:rPr lang="zh-CN" altLang="en-US" sz="1900">
                <a:latin typeface="Times New Roman" panose="02020603050405020304" pitchFamily="18" charset="0"/>
                <a:cs typeface="Times New Roman" panose="02020603050405020304" pitchFamily="18" charset="0"/>
              </a:rPr>
              <a:t>或 </a:t>
            </a:r>
            <a:r>
              <a:rPr lang="en-US" altLang="zh-CN" sz="1900">
                <a:latin typeface="Times New Roman" panose="02020603050405020304" pitchFamily="18" charset="0"/>
                <a:cs typeface="Times New Roman" panose="02020603050405020304" pitchFamily="18" charset="0"/>
              </a:rPr>
              <a:t>Pten</a:t>
            </a:r>
            <a:r>
              <a:rPr lang="zh-CN" altLang="en-US" sz="1900">
                <a:latin typeface="Times New Roman" panose="02020603050405020304" pitchFamily="18" charset="0"/>
                <a:cs typeface="Times New Roman" panose="02020603050405020304" pitchFamily="18" charset="0"/>
              </a:rPr>
              <a:t>均可导致浦肯野细胞兴奋—抑制平衡和放电能力降低，敲除 </a:t>
            </a:r>
            <a:r>
              <a:rPr lang="en-US" altLang="zh-CN" sz="1900">
                <a:latin typeface="Times New Roman" panose="02020603050405020304" pitchFamily="18" charset="0"/>
                <a:cs typeface="Times New Roman" panose="02020603050405020304" pitchFamily="18" charset="0"/>
              </a:rPr>
              <a:t>Shank2 </a:t>
            </a:r>
            <a:r>
              <a:rPr lang="zh-CN" altLang="en-US" sz="1900">
                <a:latin typeface="Times New Roman" panose="02020603050405020304" pitchFamily="18" charset="0"/>
                <a:cs typeface="Times New Roman" panose="02020603050405020304" pitchFamily="18" charset="0"/>
              </a:rPr>
              <a:t>不影响浦肯野细胞放电，但抑制突触可塑性。我们将通过调查 </a:t>
            </a:r>
            <a:r>
              <a:rPr lang="en-US" altLang="zh-CN" sz="1900">
                <a:latin typeface="Times New Roman" panose="02020603050405020304" pitchFamily="18" charset="0"/>
                <a:cs typeface="Times New Roman" panose="02020603050405020304" pitchFamily="18" charset="0"/>
              </a:rPr>
              <a:t>MeCP2 </a:t>
            </a:r>
            <a:r>
              <a:rPr lang="zh-CN" altLang="en-US" sz="1900">
                <a:latin typeface="Times New Roman" panose="02020603050405020304" pitchFamily="18" charset="0"/>
                <a:cs typeface="Times New Roman" panose="02020603050405020304" pitchFamily="18" charset="0"/>
              </a:rPr>
              <a:t>的调控机制来理解浦肯野细胞功能异常导致运动和精神行为异常的原因。</a:t>
            </a:r>
            <a:endParaRPr lang="zh-CN" altLang="en-US" sz="19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文本框 14"/>
          <p:cNvSpPr txBox="1"/>
          <p:nvPr/>
        </p:nvSpPr>
        <p:spPr>
          <a:xfrm>
            <a:off x="5189538" y="5334000"/>
            <a:ext cx="3954462" cy="450829"/>
          </a:xfrm>
          <a:prstGeom prst="rect">
            <a:avLst/>
          </a:prstGeom>
          <a:noFill/>
          <a:ln w="9525">
            <a:noFill/>
          </a:ln>
        </p:spPr>
        <p:txBody>
          <a:bodyPr>
            <a:spAutoFit/>
          </a:bodyPr>
          <a:lstStyle/>
          <a:p>
            <a:pPr>
              <a:lnSpc>
                <a:spcPct val="130000"/>
              </a:lnSpc>
            </a:pPr>
            <a:r>
              <a:rPr lang="en-US" altLang="zh-CN" sz="1800" b="1" dirty="0">
                <a:latin typeface="Arial" panose="020B0604020202020204" pitchFamily="34" charset="0"/>
              </a:rPr>
              <a:t>     </a:t>
            </a:r>
            <a:endParaRPr lang="en-US" altLang="zh-CN" sz="1800" b="1" dirty="0">
              <a:latin typeface="Arial" panose="020B0604020202020204" pitchFamily="34" charset="0"/>
            </a:endParaRPr>
          </a:p>
        </p:txBody>
      </p:sp>
      <p:grpSp>
        <p:nvGrpSpPr>
          <p:cNvPr id="14" name="组合 13"/>
          <p:cNvGrpSpPr/>
          <p:nvPr/>
        </p:nvGrpSpPr>
        <p:grpSpPr>
          <a:xfrm>
            <a:off x="0" y="1026160"/>
            <a:ext cx="9144000" cy="49530"/>
            <a:chOff x="0" y="1616"/>
            <a:chExt cx="14400" cy="78"/>
          </a:xfrm>
        </p:grpSpPr>
        <p:cxnSp>
          <p:nvCxnSpPr>
            <p:cNvPr id="8" name="直接连接符 7"/>
            <p:cNvCxnSpPr/>
            <p:nvPr/>
          </p:nvCxnSpPr>
          <p:spPr>
            <a:xfrm flipV="1">
              <a:off x="0" y="1680"/>
              <a:ext cx="5872" cy="14"/>
            </a:xfrm>
            <a:prstGeom prst="line">
              <a:avLst/>
            </a:prstGeom>
            <a:ln w="88900"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72" y="1616"/>
              <a:ext cx="85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rcRect l="2883" t="6400" r="76937" b="10400"/>
          <a:stretch>
            <a:fillRect/>
          </a:stretch>
        </p:blipFill>
        <p:spPr>
          <a:xfrm>
            <a:off x="8077200" y="0"/>
            <a:ext cx="1066800" cy="990600"/>
          </a:xfrm>
          <a:prstGeom prst="rect">
            <a:avLst/>
          </a:prstGeom>
        </p:spPr>
      </p:pic>
      <p:grpSp>
        <p:nvGrpSpPr>
          <p:cNvPr id="41" name="组合 40"/>
          <p:cNvGrpSpPr/>
          <p:nvPr/>
        </p:nvGrpSpPr>
        <p:grpSpPr>
          <a:xfrm rot="0">
            <a:off x="-762000" y="6019800"/>
            <a:ext cx="1676400" cy="1676400"/>
            <a:chOff x="12960" y="-1254"/>
            <a:chExt cx="2640" cy="2640"/>
          </a:xfrm>
        </p:grpSpPr>
        <p:sp>
          <p:nvSpPr>
            <p:cNvPr id="42" name="椭圆 41"/>
            <p:cNvSpPr/>
            <p:nvPr/>
          </p:nvSpPr>
          <p:spPr>
            <a:xfrm>
              <a:off x="12960" y="-1254"/>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3" name="椭圆 42"/>
            <p:cNvSpPr/>
            <p:nvPr/>
          </p:nvSpPr>
          <p:spPr>
            <a:xfrm>
              <a:off x="13320" y="-852"/>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grpSp>
        <p:nvGrpSpPr>
          <p:cNvPr id="50" name="组合 49"/>
          <p:cNvGrpSpPr/>
          <p:nvPr/>
        </p:nvGrpSpPr>
        <p:grpSpPr>
          <a:xfrm rot="0">
            <a:off x="7543800" y="6629400"/>
            <a:ext cx="1424940" cy="198120"/>
            <a:chOff x="3960" y="6360"/>
            <a:chExt cx="2244" cy="312"/>
          </a:xfrm>
        </p:grpSpPr>
        <p:sp>
          <p:nvSpPr>
            <p:cNvPr id="44" name="椭圆 43"/>
            <p:cNvSpPr/>
            <p:nvPr/>
          </p:nvSpPr>
          <p:spPr>
            <a:xfrm>
              <a:off x="396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5" name="椭圆 44"/>
            <p:cNvSpPr/>
            <p:nvPr/>
          </p:nvSpPr>
          <p:spPr>
            <a:xfrm>
              <a:off x="444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7" name="椭圆 46"/>
            <p:cNvSpPr/>
            <p:nvPr/>
          </p:nvSpPr>
          <p:spPr>
            <a:xfrm>
              <a:off x="492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8" name="椭圆 47"/>
            <p:cNvSpPr/>
            <p:nvPr/>
          </p:nvSpPr>
          <p:spPr>
            <a:xfrm>
              <a:off x="540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sp>
          <p:nvSpPr>
            <p:cNvPr id="49" name="椭圆 48"/>
            <p:cNvSpPr/>
            <p:nvPr/>
          </p:nvSpPr>
          <p:spPr>
            <a:xfrm>
              <a:off x="5880" y="636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p>
          </p:txBody>
        </p:sp>
      </p:grpSp>
      <p:sp>
        <p:nvSpPr>
          <p:cNvPr id="5" name="圆角矩形 4"/>
          <p:cNvSpPr/>
          <p:nvPr>
            <p:custDataLst>
              <p:tags r:id="rId3"/>
            </p:custDataLst>
          </p:nvPr>
        </p:nvSpPr>
        <p:spPr>
          <a:xfrm>
            <a:off x="457200" y="1394460"/>
            <a:ext cx="8225155" cy="4759960"/>
          </a:xfrm>
          <a:prstGeom prst="roundRect">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800">
              <a:latin typeface="Times New Roman" panose="02020603050405020304" pitchFamily="18" charset="0"/>
              <a:cs typeface="Times New Roman" panose="02020603050405020304" pitchFamily="18" charset="0"/>
            </a:endParaRPr>
          </a:p>
        </p:txBody>
      </p:sp>
      <p:sp>
        <p:nvSpPr>
          <p:cNvPr id="6" name="文本框 5"/>
          <p:cNvSpPr txBox="1"/>
          <p:nvPr>
            <p:custDataLst>
              <p:tags r:id="rId4"/>
            </p:custDataLst>
          </p:nvPr>
        </p:nvSpPr>
        <p:spPr>
          <a:xfrm>
            <a:off x="76200" y="381000"/>
            <a:ext cx="7599045" cy="521970"/>
          </a:xfrm>
          <a:prstGeom prst="rect">
            <a:avLst/>
          </a:prstGeom>
          <a:noFill/>
        </p:spPr>
        <p:txBody>
          <a:bodyPr wrap="square" rtlCol="0">
            <a:spAutoFit/>
          </a:bodyPr>
          <a:p>
            <a:pPr algn="l"/>
            <a:r>
              <a:rPr lang="zh-CN" altLang="en-US" sz="2800" b="1">
                <a:sym typeface="+mn-ea"/>
              </a:rPr>
              <a:t>浦肯野细胞参与调控情感认知行为—动物模型</a:t>
            </a:r>
            <a:endParaRPr lang="zh-CN" altLang="en-US" sz="2800" b="1">
              <a:sym typeface="+mn-ea"/>
            </a:endParaRPr>
          </a:p>
        </p:txBody>
      </p:sp>
      <p:sp>
        <p:nvSpPr>
          <p:cNvPr id="4" name="文本框 3"/>
          <p:cNvSpPr txBox="1"/>
          <p:nvPr/>
        </p:nvSpPr>
        <p:spPr>
          <a:xfrm>
            <a:off x="694055" y="1524000"/>
            <a:ext cx="7696835" cy="4477385"/>
          </a:xfrm>
          <a:prstGeom prst="rect">
            <a:avLst/>
          </a:prstGeom>
          <a:noFill/>
        </p:spPr>
        <p:txBody>
          <a:bodyPr wrap="square" rtlCol="0" anchor="t">
            <a:spAutoFit/>
          </a:bodyPr>
          <a:p>
            <a:pPr algn="just">
              <a:lnSpc>
                <a:spcPct val="150000"/>
              </a:lnSpc>
            </a:pPr>
            <a:r>
              <a:rPr lang="zh-CN" altLang="en-US" sz="1900">
                <a:latin typeface="Times New Roman" panose="02020603050405020304" pitchFamily="18" charset="0"/>
                <a:cs typeface="Times New Roman" panose="02020603050405020304" pitchFamily="18" charset="0"/>
              </a:rPr>
              <a:t>浦肯野细胞作为小脑皮层中主要的抑制性输出神经元，将信息整合传递至背侧耳蜗核（</a:t>
            </a:r>
            <a:r>
              <a:rPr lang="en-US" altLang="zh-CN" sz="1900">
                <a:latin typeface="Times New Roman" panose="02020603050405020304" pitchFamily="18" charset="0"/>
                <a:cs typeface="Times New Roman" panose="02020603050405020304" pitchFamily="18" charset="0"/>
              </a:rPr>
              <a:t>DCN</a:t>
            </a:r>
            <a:r>
              <a:rPr lang="zh-CN" altLang="en-US" sz="1900">
                <a:latin typeface="Times New Roman" panose="02020603050405020304" pitchFamily="18" charset="0"/>
                <a:cs typeface="Times New Roman" panose="02020603050405020304" pitchFamily="18" charset="0"/>
              </a:rPr>
              <a:t>）</a:t>
            </a:r>
            <a:r>
              <a:rPr lang="en-US" altLang="zh-CN" sz="1900">
                <a:latin typeface="Times New Roman" panose="02020603050405020304" pitchFamily="18" charset="0"/>
                <a:cs typeface="Times New Roman" panose="02020603050405020304" pitchFamily="18" charset="0"/>
              </a:rPr>
              <a:t>，</a:t>
            </a:r>
            <a:r>
              <a:rPr lang="zh-CN" altLang="en-US" sz="1900">
                <a:latin typeface="Times New Roman" panose="02020603050405020304" pitchFamily="18" charset="0"/>
                <a:cs typeface="Times New Roman" panose="02020603050405020304" pitchFamily="18" charset="0"/>
              </a:rPr>
              <a:t>继而再向前脑传递。已知 </a:t>
            </a:r>
            <a:r>
              <a:rPr lang="en-US" altLang="zh-CN" sz="1900">
                <a:latin typeface="Times New Roman" panose="02020603050405020304" pitchFamily="18" charset="0"/>
                <a:cs typeface="Times New Roman" panose="02020603050405020304" pitchFamily="18" charset="0"/>
              </a:rPr>
              <a:t>MeCP2 </a:t>
            </a:r>
            <a:r>
              <a:rPr lang="zh-CN" altLang="en-US" sz="1900">
                <a:latin typeface="Times New Roman" panose="02020603050405020304" pitchFamily="18" charset="0"/>
                <a:cs typeface="Times New Roman" panose="02020603050405020304" pitchFamily="18" charset="0"/>
              </a:rPr>
              <a:t>异常导致部分环路兴奋性改变：敲除 </a:t>
            </a:r>
            <a:r>
              <a:rPr lang="en-US" altLang="zh-CN" sz="1900">
                <a:latin typeface="Times New Roman" panose="02020603050405020304" pitchFamily="18" charset="0"/>
                <a:cs typeface="Times New Roman" panose="02020603050405020304" pitchFamily="18" charset="0"/>
              </a:rPr>
              <a:t>Mecp2</a:t>
            </a:r>
            <a:r>
              <a:rPr lang="zh-CN" altLang="en-US" sz="1900">
                <a:latin typeface="Times New Roman" panose="02020603050405020304" pitchFamily="18" charset="0"/>
                <a:cs typeface="Times New Roman" panose="02020603050405020304" pitchFamily="18" charset="0"/>
              </a:rPr>
              <a:t>导致大脑皮层兴奋性减弱，而海马区域、蓝斑核，腹外侧区和孤束核区域兴奋性增强。多数瑞氏综合征（ </a:t>
            </a:r>
            <a:r>
              <a:rPr lang="en-US" altLang="zh-CN" sz="1900">
                <a:latin typeface="Times New Roman" panose="02020603050405020304" pitchFamily="18" charset="0"/>
                <a:cs typeface="Times New Roman" panose="02020603050405020304" pitchFamily="18" charset="0"/>
              </a:rPr>
              <a:t>Rett</a:t>
            </a:r>
            <a:r>
              <a:rPr lang="zh-CN" altLang="en-US" sz="1900">
                <a:latin typeface="Times New Roman" panose="02020603050405020304" pitchFamily="18" charset="0"/>
                <a:cs typeface="Times New Roman" panose="02020603050405020304" pitchFamily="18" charset="0"/>
              </a:rPr>
              <a:t>）综合征患者伴有癫痫发作的倾向，表明抑制性通路受损导致神经环路过度兴奋是 </a:t>
            </a:r>
            <a:r>
              <a:rPr lang="en-US" altLang="zh-CN" sz="1900">
                <a:latin typeface="Times New Roman" panose="02020603050405020304" pitchFamily="18" charset="0"/>
                <a:cs typeface="Times New Roman" panose="02020603050405020304" pitchFamily="18" charset="0"/>
              </a:rPr>
              <a:t>Rett </a:t>
            </a:r>
            <a:r>
              <a:rPr lang="zh-CN" altLang="en-US" sz="1900">
                <a:latin typeface="Times New Roman" panose="02020603050405020304" pitchFamily="18" charset="0"/>
                <a:cs typeface="Times New Roman" panose="02020603050405020304" pitchFamily="18" charset="0"/>
              </a:rPr>
              <a:t>综合征患者运动障碍和自闭等症状的重要原因。那么浦肯野细胞中 </a:t>
            </a:r>
            <a:r>
              <a:rPr lang="en-US" altLang="zh-CN" sz="1900">
                <a:latin typeface="Times New Roman" panose="02020603050405020304" pitchFamily="18" charset="0"/>
                <a:cs typeface="Times New Roman" panose="02020603050405020304" pitchFamily="18" charset="0"/>
              </a:rPr>
              <a:t>MeCP2 </a:t>
            </a:r>
            <a:r>
              <a:rPr lang="zh-CN" altLang="en-US" sz="1900">
                <a:latin typeface="Times New Roman" panose="02020603050405020304" pitchFamily="18" charset="0"/>
                <a:cs typeface="Times New Roman" panose="02020603050405020304" pitchFamily="18" charset="0"/>
              </a:rPr>
              <a:t>异常是否也导致其下游核团产生变化？事实上，许多 </a:t>
            </a:r>
            <a:r>
              <a:rPr lang="en-US" altLang="zh-CN" sz="1900">
                <a:latin typeface="Times New Roman" panose="02020603050405020304" pitchFamily="18" charset="0"/>
                <a:cs typeface="Times New Roman" panose="02020603050405020304" pitchFamily="18" charset="0"/>
              </a:rPr>
              <a:t>RTT </a:t>
            </a:r>
            <a:r>
              <a:rPr lang="zh-CN" altLang="en-US" sz="1900">
                <a:latin typeface="Times New Roman" panose="02020603050405020304" pitchFamily="18" charset="0"/>
                <a:cs typeface="Times New Roman" panose="02020603050405020304" pitchFamily="18" charset="0"/>
              </a:rPr>
              <a:t>患者存在小脑相关的病变，同时伴有下丘脑功能紊乱，这些发现提示：</a:t>
            </a:r>
            <a:r>
              <a:rPr lang="en-US" altLang="zh-CN" sz="1900">
                <a:latin typeface="Times New Roman" panose="02020603050405020304" pitchFamily="18" charset="0"/>
                <a:cs typeface="Times New Roman" panose="02020603050405020304" pitchFamily="18" charset="0"/>
              </a:rPr>
              <a:t>DCN </a:t>
            </a:r>
            <a:r>
              <a:rPr lang="zh-CN" altLang="en-US" sz="1900">
                <a:latin typeface="Times New Roman" panose="02020603050405020304" pitchFamily="18" charset="0"/>
                <a:cs typeface="Times New Roman" panose="02020603050405020304" pitchFamily="18" charset="0"/>
              </a:rPr>
              <a:t>信号投射至下丘脑环路可能出现异常。研究 </a:t>
            </a:r>
            <a:r>
              <a:rPr lang="en-US" altLang="zh-CN" sz="1900">
                <a:latin typeface="Times New Roman" panose="02020603050405020304" pitchFamily="18" charset="0"/>
                <a:cs typeface="Times New Roman" panose="02020603050405020304" pitchFamily="18" charset="0"/>
              </a:rPr>
              <a:t>MeCP2 </a:t>
            </a:r>
            <a:r>
              <a:rPr lang="zh-CN" altLang="en-US" sz="1900">
                <a:latin typeface="Times New Roman" panose="02020603050405020304" pitchFamily="18" charset="0"/>
                <a:cs typeface="Times New Roman" panose="02020603050405020304" pitchFamily="18" charset="0"/>
              </a:rPr>
              <a:t>缺失对下游 </a:t>
            </a:r>
            <a:r>
              <a:rPr lang="en-US" altLang="zh-CN" sz="1900">
                <a:latin typeface="Times New Roman" panose="02020603050405020304" pitchFamily="18" charset="0"/>
                <a:cs typeface="Times New Roman" panose="02020603050405020304" pitchFamily="18" charset="0"/>
              </a:rPr>
              <a:t>DCN </a:t>
            </a:r>
            <a:r>
              <a:rPr lang="zh-CN" altLang="en-US" sz="1900">
                <a:latin typeface="Times New Roman" panose="02020603050405020304" pitchFamily="18" charset="0"/>
                <a:cs typeface="Times New Roman" panose="02020603050405020304" pitchFamily="18" charset="0"/>
              </a:rPr>
              <a:t>核团的影响对于理解 </a:t>
            </a:r>
            <a:r>
              <a:rPr lang="en-US" altLang="zh-CN" sz="1900">
                <a:latin typeface="Times New Roman" panose="02020603050405020304" pitchFamily="18" charset="0"/>
                <a:cs typeface="Times New Roman" panose="02020603050405020304" pitchFamily="18" charset="0"/>
              </a:rPr>
              <a:t>RTT </a:t>
            </a:r>
            <a:r>
              <a:rPr lang="zh-CN" altLang="en-US" sz="1900">
                <a:latin typeface="Times New Roman" panose="02020603050405020304" pitchFamily="18" charset="0"/>
                <a:cs typeface="Times New Roman" panose="02020603050405020304" pitchFamily="18" charset="0"/>
              </a:rPr>
              <a:t>的小脑功能障碍具有重要意义。</a:t>
            </a:r>
            <a:endParaRPr lang="zh-CN" altLang="en-US" sz="19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18920" y="2331085"/>
            <a:ext cx="6106160" cy="1322070"/>
          </a:xfrm>
          <a:prstGeom prst="rect">
            <a:avLst/>
          </a:prstGeom>
          <a:noFill/>
        </p:spPr>
        <p:txBody>
          <a:bodyPr wrap="square" rtlCol="0">
            <a:spAutoFit/>
            <a:scene3d>
              <a:camera prst="orthographicFront"/>
              <a:lightRig rig="threePt" dir="t"/>
            </a:scene3d>
          </a:bodyPr>
          <a:p>
            <a:r>
              <a:rPr lang="en-US" altLang="zh-CN" sz="8000" i="1">
                <a:solidFill>
                  <a:schemeClr val="tx1"/>
                </a:solidFill>
                <a:effectLst>
                  <a:outerShdw blurRad="38100" dist="19050" dir="2700000" algn="tl" rotWithShape="0">
                    <a:schemeClr val="dk1">
                      <a:alpha val="40000"/>
                    </a:schemeClr>
                  </a:outerShdw>
                </a:effectLst>
              </a:rPr>
              <a:t>Thank  You  !</a:t>
            </a:r>
            <a:endParaRPr lang="en-US" altLang="zh-CN" sz="8000" i="1">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custDataLst>
              <p:tags r:id="rId1"/>
            </p:custDataLst>
          </p:nvPr>
        </p:nvPicPr>
        <p:blipFill>
          <a:blip r:embed="rId2">
            <a:clrChange>
              <a:clrFrom>
                <a:srgbClr val="007082">
                  <a:alpha val="100000"/>
                </a:srgbClr>
              </a:clrFrom>
              <a:clrTo>
                <a:srgbClr val="007082">
                  <a:alpha val="100000"/>
                  <a:alpha val="0"/>
                </a:srgbClr>
              </a:clrTo>
            </a:clrChange>
          </a:blip>
          <a:stretch>
            <a:fillRect/>
          </a:stretch>
        </p:blipFill>
        <p:spPr>
          <a:xfrm>
            <a:off x="0" y="0"/>
            <a:ext cx="5286375" cy="1190625"/>
          </a:xfrm>
          <a:prstGeom prst="rect">
            <a:avLst/>
          </a:prstGeom>
        </p:spPr>
      </p:pic>
      <p:grpSp>
        <p:nvGrpSpPr>
          <p:cNvPr id="51" name="组合 50"/>
          <p:cNvGrpSpPr/>
          <p:nvPr/>
        </p:nvGrpSpPr>
        <p:grpSpPr>
          <a:xfrm>
            <a:off x="-852805" y="-685800"/>
            <a:ext cx="10714355" cy="8630285"/>
            <a:chOff x="-1319" y="-720"/>
            <a:chExt cx="16873" cy="13591"/>
          </a:xfrm>
        </p:grpSpPr>
        <p:grpSp>
          <p:nvGrpSpPr>
            <p:cNvPr id="40" name="组合 39"/>
            <p:cNvGrpSpPr/>
            <p:nvPr/>
          </p:nvGrpSpPr>
          <p:grpSpPr>
            <a:xfrm>
              <a:off x="12914" y="-720"/>
              <a:ext cx="2640" cy="2640"/>
              <a:chOff x="12914" y="-720"/>
              <a:chExt cx="2640" cy="2640"/>
            </a:xfrm>
          </p:grpSpPr>
          <p:sp>
            <p:nvSpPr>
              <p:cNvPr id="38" name="椭圆 37"/>
              <p:cNvSpPr/>
              <p:nvPr/>
            </p:nvSpPr>
            <p:spPr>
              <a:xfrm>
                <a:off x="12914" y="-720"/>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椭圆 38"/>
              <p:cNvSpPr/>
              <p:nvPr/>
            </p:nvSpPr>
            <p:spPr>
              <a:xfrm>
                <a:off x="13321" y="-480"/>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22" name="组合 21"/>
            <p:cNvGrpSpPr/>
            <p:nvPr/>
          </p:nvGrpSpPr>
          <p:grpSpPr>
            <a:xfrm>
              <a:off x="-1319" y="10158"/>
              <a:ext cx="2640" cy="2640"/>
              <a:chOff x="12841" y="-576"/>
              <a:chExt cx="2640" cy="2640"/>
            </a:xfrm>
          </p:grpSpPr>
          <p:sp>
            <p:nvSpPr>
              <p:cNvPr id="23" name="椭圆 22"/>
              <p:cNvSpPr/>
              <p:nvPr/>
            </p:nvSpPr>
            <p:spPr>
              <a:xfrm>
                <a:off x="12841" y="-576"/>
                <a:ext cx="2640" cy="2640"/>
              </a:xfrm>
              <a:prstGeom prst="ellipse">
                <a:avLst/>
              </a:prstGeom>
              <a:no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椭圆 23"/>
              <p:cNvSpPr/>
              <p:nvPr/>
            </p:nvSpPr>
            <p:spPr>
              <a:xfrm>
                <a:off x="13201" y="-174"/>
                <a:ext cx="1933" cy="1836"/>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25" name="组合 24"/>
            <p:cNvGrpSpPr/>
            <p:nvPr/>
          </p:nvGrpSpPr>
          <p:grpSpPr>
            <a:xfrm>
              <a:off x="12000" y="11160"/>
              <a:ext cx="1743" cy="1711"/>
              <a:chOff x="4080" y="7200"/>
              <a:chExt cx="1743" cy="1711"/>
            </a:xfrm>
          </p:grpSpPr>
          <p:sp>
            <p:nvSpPr>
              <p:cNvPr id="26" name="椭圆 25"/>
              <p:cNvSpPr/>
              <p:nvPr/>
            </p:nvSpPr>
            <p:spPr>
              <a:xfrm>
                <a:off x="4080" y="7211"/>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椭圆 26"/>
              <p:cNvSpPr/>
              <p:nvPr/>
            </p:nvSpPr>
            <p:spPr>
              <a:xfrm>
                <a:off x="4648" y="8598"/>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椭圆 27"/>
              <p:cNvSpPr/>
              <p:nvPr/>
            </p:nvSpPr>
            <p:spPr>
              <a:xfrm>
                <a:off x="4559" y="720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椭圆 28"/>
              <p:cNvSpPr/>
              <p:nvPr/>
            </p:nvSpPr>
            <p:spPr>
              <a:xfrm>
                <a:off x="4994" y="720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椭圆 29"/>
              <p:cNvSpPr/>
              <p:nvPr/>
            </p:nvSpPr>
            <p:spPr>
              <a:xfrm>
                <a:off x="5498" y="7200"/>
                <a:ext cx="325" cy="313"/>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sp>
        <p:nvSpPr>
          <p:cNvPr id="31" name="椭圆 30"/>
          <p:cNvSpPr/>
          <p:nvPr/>
        </p:nvSpPr>
        <p:spPr>
          <a:xfrm>
            <a:off x="8839835" y="6629400"/>
            <a:ext cx="206375" cy="198755"/>
          </a:xfrm>
          <a:prstGeom prst="ellipse">
            <a:avLst/>
          </a:prstGeom>
          <a:solidFill>
            <a:schemeClr val="accent6">
              <a:lumMod val="75000"/>
            </a:schemeClr>
          </a:solidFill>
          <a:ln>
            <a:solidFill>
              <a:schemeClr val="accent6">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INDEX" val="1"/>
  <p:tag name="KSO_WM_UNIT_TYPE" val="a"/>
  <p:tag name="KSO_WM_BEAUTIFY_FLAG" val="#wm#"/>
  <p:tag name="SlideZOrder" val="3"/>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INDEX" val="1"/>
  <p:tag name="KSO_WM_UNIT_TYPE" val="a"/>
  <p:tag name="KSO_WM_BEAUTIFY_FLAG" val="#wm#"/>
  <p:tag name="SlideZOrder" val="3"/>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UNIT_INDEX" val="1"/>
  <p:tag name="KSO_WM_UNIT_TYPE" val="a"/>
  <p:tag name="KSO_WM_BEAUTIFY_FLAG" val="#wm#"/>
  <p:tag name="SlideZOrder" val="3"/>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UNIT_INDEX" val="1"/>
  <p:tag name="KSO_WM_UNIT_TYPE" val="a"/>
  <p:tag name="KSO_WM_BEAUTIFY_FLAG" val="#wm#"/>
  <p:tag name="SlideZOrder" val="3"/>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UNIT_INDEX" val="1"/>
  <p:tag name="KSO_WM_UNIT_TYPE" val="a"/>
  <p:tag name="KSO_WM_BEAUTIFY_FLAG" val="#wm#"/>
  <p:tag name="SlideZOrder" val="3"/>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UNIT_INDEX" val="1"/>
  <p:tag name="KSO_WM_UNIT_TYPE" val="a"/>
  <p:tag name="KSO_WM_BEAUTIFY_FLAG" val="#wm#"/>
  <p:tag name="SlideZOrder" val="3"/>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UNIT_INDEX" val="1"/>
  <p:tag name="KSO_WM_UNIT_TYPE" val="a"/>
  <p:tag name="KSO_WM_BEAUTIFY_FLAG" val="#wm#"/>
  <p:tag name="SlideZOrder" val="3"/>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UNIT_INDEX" val="1"/>
  <p:tag name="KSO_WM_UNIT_TYPE" val="a"/>
  <p:tag name="KSO_WM_BEAUTIFY_FLAG" val="#wm#"/>
  <p:tag name="SlideZOrder" val="3"/>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UNIT_INDEX" val="1"/>
  <p:tag name="KSO_WM_UNIT_TYPE" val="a"/>
  <p:tag name="KSO_WM_BEAUTIFY_FLAG" val="#wm#"/>
  <p:tag name="SlideZOrder" val="3"/>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UNIT_INDEX" val="1"/>
  <p:tag name="KSO_WM_UNIT_TYPE" val="a"/>
  <p:tag name="KSO_WM_BEAUTIFY_FLAG" val="#wm#"/>
  <p:tag name="SlideZOrder" val="3"/>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UNIT_INDEX" val="1"/>
  <p:tag name="KSO_WM_UNIT_TYPE" val="a"/>
  <p:tag name="KSO_WM_BEAUTIFY_FLAG" val="#wm#"/>
  <p:tag name="SlideZOrder" val="3"/>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UNIT_INDEX" val="1"/>
  <p:tag name="KSO_WM_UNIT_TYPE" val="a"/>
  <p:tag name="KSO_WM_BEAUTIFY_FLAG" val="#wm#"/>
  <p:tag name="SlideZOrder" val="3"/>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UNIT_INDEX" val="1"/>
  <p:tag name="KSO_WM_UNIT_TYPE" val="a"/>
  <p:tag name="KSO_WM_BEAUTIFY_FLAG" val="#wm#"/>
  <p:tag name="SlideZOrder" val="3"/>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UNIT_INDEX" val="1"/>
  <p:tag name="KSO_WM_UNIT_TYPE" val="a"/>
  <p:tag name="KSO_WM_BEAUTIFY_FLAG" val="#wm#"/>
  <p:tag name="SlideZOrder" val="3"/>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UNIT_INDEX" val="1"/>
  <p:tag name="KSO_WM_UNIT_TYPE" val="a"/>
  <p:tag name="KSO_WM_BEAUTIFY_FLAG" val="#wm#"/>
  <p:tag name="SlideZOrder" val="3"/>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COMMONDATA" val="eyJoZGlkIjoiY2ZmMDA4YjM4Y2Y1ODA0YzBjZWU5MDJlM2ExZGRiOTkifQ=="/>
  <p:tag name="KSO_WPP_MARK_KEY" val="9d95fddc-ee96-4680-aa17-4aeac1a80d10"/>
  <p:tag name="resource_record_key" val="{&quot;13&quot;:[4670873,20468905,20209633,436488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4794</Words>
  <Application>WPS 演示</Application>
  <PresentationFormat>全屏显示(4:3)</PresentationFormat>
  <Paragraphs>105</Paragraphs>
  <Slides>16</Slides>
  <Notes>25</Notes>
  <HiddenSlides>0</HiddenSlides>
  <MMClips>6</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16</vt:i4>
      </vt:variant>
    </vt:vector>
  </HeadingPairs>
  <TitlesOfParts>
    <vt:vector size="25" baseType="lpstr">
      <vt:lpstr>Arial</vt:lpstr>
      <vt:lpstr>宋体</vt:lpstr>
      <vt:lpstr>Wingdings</vt:lpstr>
      <vt:lpstr>Calibri</vt:lpstr>
      <vt:lpstr>Wingdings</vt:lpstr>
      <vt:lpstr>Times New Roman</vt:lpstr>
      <vt:lpstr>Arial Unicode MS</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喵大王</cp:lastModifiedBy>
  <cp:revision>537</cp:revision>
  <dcterms:created xsi:type="dcterms:W3CDTF">2021-08-30T00:29:00Z</dcterms:created>
  <dcterms:modified xsi:type="dcterms:W3CDTF">2026-09-04T01:23:04Z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E6F755DD3B68468495DEB57FA5F712D8_13</vt:lpwstr>
  </property>
  <property fmtid="{D5CDD505-2E9C-101B-9397-08002B2CF9AE}" pid="4" name="KSOProductBuildVer">
    <vt:lpwstr>2052-12.1.0.28043</vt:lpwstr>
  </property>
</Properties>
</file>