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79" r:id="rId3"/>
    <p:sldId id="294" r:id="rId5"/>
    <p:sldId id="440" r:id="rId6"/>
    <p:sldId id="385" r:id="rId7"/>
    <p:sldId id="460" r:id="rId8"/>
    <p:sldId id="493" r:id="rId9"/>
    <p:sldId id="386" r:id="rId10"/>
    <p:sldId id="461" r:id="rId11"/>
    <p:sldId id="462" r:id="rId12"/>
    <p:sldId id="384" r:id="rId13"/>
    <p:sldId id="419" r:id="rId14"/>
    <p:sldId id="378" r:id="rId15"/>
    <p:sldId id="511" r:id="rId16"/>
    <p:sldId id="430" r:id="rId17"/>
    <p:sldId id="383" r:id="rId18"/>
    <p:sldId id="526" r:id="rId19"/>
    <p:sldId id="527" r:id="rId20"/>
    <p:sldId id="429" r:id="rId21"/>
    <p:sldId id="431" r:id="rId22"/>
    <p:sldId id="528" r:id="rId23"/>
    <p:sldId id="432" r:id="rId24"/>
    <p:sldId id="536" r:id="rId25"/>
    <p:sldId id="537" r:id="rId26"/>
    <p:sldId id="331" r:id="rId27"/>
    <p:sldId id="332" r:id="rId28"/>
  </p:sldIdLst>
  <p:sldSz cx="9144000" cy="6858000" type="screen4x3"/>
  <p:notesSz cx="6858000" cy="9144000"/>
  <p:custDataLst>
    <p:tags r:id="rId33"/>
  </p:custDataLst>
  <p:defaultTex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888" userDrawn="1">
          <p15:clr>
            <a:srgbClr val="A4A3A4"/>
          </p15:clr>
        </p15:guide>
        <p15:guide id="2" pos="576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CCECFF"/>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198" autoAdjust="0"/>
  </p:normalViewPr>
  <p:slideViewPr>
    <p:cSldViewPr showGuides="1">
      <p:cViewPr varScale="1">
        <p:scale>
          <a:sx n="64" d="100"/>
          <a:sy n="64" d="100"/>
        </p:scale>
        <p:origin x="-2076" y="-96"/>
      </p:cViewPr>
      <p:guideLst>
        <p:guide orient="horz" pos="3888"/>
        <p:guide pos="57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3" Type="http://schemas.openxmlformats.org/officeDocument/2006/relationships/tags" Target="tags/tag99.xml"/><Relationship Id="rId32" Type="http://schemas.openxmlformats.org/officeDocument/2006/relationships/commentAuthors" Target="commentAuthors.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eaLnBrk="0" hangingPunct="0">
              <a:defRPr sz="1200" smtClean="0">
                <a:ea typeface="+mn-ea"/>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eaLnBrk="0" hangingPunct="0">
              <a:defRPr sz="1200" smtClean="0">
                <a:ea typeface="+mn-ea"/>
              </a:defRPr>
            </a:lvl1pPr>
          </a:lstStyle>
          <a:p>
            <a:pPr marL="0" marR="0" lvl="0" indent="0" algn="r" defTabSz="914400" rtl="0" eaLnBrk="0" fontAlgn="base" latinLnBrk="0" hangingPunct="0">
              <a:lnSpc>
                <a:spcPct val="100000"/>
              </a:lnSpc>
              <a:spcBef>
                <a:spcPct val="0"/>
              </a:spcBef>
              <a:spcAft>
                <a:spcPct val="0"/>
              </a:spcAft>
              <a:buClrTx/>
              <a:buSzTx/>
              <a:buFontTx/>
              <a:buNone/>
              <a:defRPr/>
            </a:pPr>
            <a:fld id="{53342C4F-6F7C-4793-AEB9-AF1067D58B7E}" type="datetimeFigureOut">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rPr>
            </a:fld>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marL="0" marR="0" lvl="0" indent="0" algn="l" defTabSz="914400" rtl="0" eaLnBrk="1" fontAlgn="base" latinLnBrk="0" hangingPunct="1">
              <a:lnSpc>
                <a:spcPct val="100000"/>
              </a:lnSpc>
              <a:spcBef>
                <a:spcPct val="30000"/>
              </a:spcBef>
              <a:spcAft>
                <a:spcPct val="0"/>
              </a:spcAft>
              <a:buClrTx/>
              <a:buSzTx/>
              <a:buFontTx/>
              <a:buNone/>
              <a:defRPr/>
            </a:pP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0" hangingPunct="0">
              <a:defRPr sz="1200" smtClean="0">
                <a:ea typeface="+mn-ea"/>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p>
            <a:pPr lvl="0" algn="r">
              <a:buNone/>
            </a:pPr>
            <a:fld id="{9A0DB2DC-4C9A-4742-B13C-FB6460FD3503}" type="slidenum">
              <a:rPr lang="zh-CN" altLang="en-US" sz="1200" dirty="0"/>
            </a:fld>
            <a:endParaRPr lang="zh-CN" altLang="en-US" sz="1200" dirty="0"/>
          </a:p>
        </p:txBody>
      </p:sp>
    </p:spTree>
  </p:cSld>
  <p:clrMap bg1="lt1" tx1="dk1" bg2="lt2" tx2="dk2" accent1="accent1" accent2="accent2" accent3="accent3" accent4="accent4" accent5="accent5" accent6="accent6" hlink="hlink" folHlink="folHlink"/>
  <p:hf sldNum="0" hdr="0" ftr="0" dt="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sym typeface="+mn-ea"/>
              </a:rPr>
              <a:t>大家上午好</a:t>
            </a:r>
            <a:r>
              <a:rPr lang="en-US" altLang="zh-CN">
                <a:sym typeface="+mn-ea"/>
              </a:rPr>
              <a:t> </a:t>
            </a:r>
            <a:r>
              <a:rPr lang="zh-CN" altLang="en-US">
                <a:sym typeface="+mn-ea"/>
              </a:rPr>
              <a:t>我是中心实验室杨贺旻，今天的文献报告会和大家一起讨论学习的是</a:t>
            </a:r>
            <a:r>
              <a:rPr lang="zh-CN" altLang="en-US" b="1">
                <a:latin typeface="Times New Roman" panose="02020603050405020304" pitchFamily="18" charset="0"/>
                <a:cs typeface="Times New Roman" panose="02020603050405020304" pitchFamily="18" charset="0"/>
                <a:sym typeface="+mn-ea"/>
              </a:rPr>
              <a:t>探究紫苏精油的抗抑郁作用的机制</a:t>
            </a:r>
            <a:endParaRPr lang="zh-CN" altLang="en-US" b="1">
              <a:latin typeface="Times New Roman" panose="02020603050405020304" pitchFamily="18" charset="0"/>
              <a:cs typeface="Times New Roman" panose="02020603050405020304" pitchFamily="18" charset="0"/>
              <a:sym typeface="+mn-ea"/>
            </a:endParaRPr>
          </a:p>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幻灯片图像占位符 1"/>
          <p:cNvSpPr/>
          <p:nvPr>
            <p:ph type="sldImg" idx="2"/>
          </p:nvPr>
        </p:nvSpPr>
        <p:spPr/>
      </p:sp>
      <p:sp>
        <p:nvSpPr>
          <p:cNvPr id="3" name="文本占位符 2"/>
          <p:cNvSpPr/>
          <p:nvPr>
            <p:ph type="body" idx="3"/>
          </p:nvPr>
        </p:nvSpPr>
        <p:spPr/>
        <p:txBody>
          <a:bodyPr/>
          <a:p>
            <a:r>
              <a:rPr lang="zh-CN" altLang="en-US"/>
              <a:t>传统药理学杂志</a:t>
            </a:r>
            <a:r>
              <a:rPr lang="en-US" altLang="zh-CN"/>
              <a:t> </a:t>
            </a:r>
            <a:r>
              <a:rPr lang="zh-CN" altLang="en-US">
                <a:sym typeface="+mn-ea"/>
              </a:rPr>
              <a:t>选择这篇文献是因为这篇文献所用到的检测方法比较普遍，可以较方便的上手，像一些行为学实验和试剂盒的检测，</a:t>
            </a:r>
            <a:r>
              <a:rPr lang="en-US" altLang="zh-CN" b="1" dirty="0" smtClean="0">
                <a:latin typeface="Times New Roman" panose="02020603050405020304" pitchFamily="18" charset="0"/>
                <a:cs typeface="Times New Roman" panose="02020603050405020304" pitchFamily="18" charset="0"/>
                <a:sym typeface="+mn-ea"/>
              </a:rPr>
              <a:t>Western-blot和RT-PCR</a:t>
            </a:r>
            <a:r>
              <a:rPr lang="zh-CN" altLang="en-US" b="1" dirty="0" smtClean="0">
                <a:latin typeface="Times New Roman" panose="02020603050405020304" pitchFamily="18" charset="0"/>
                <a:cs typeface="Times New Roman" panose="02020603050405020304" pitchFamily="18" charset="0"/>
                <a:sym typeface="+mn-ea"/>
              </a:rPr>
              <a:t>等等，对于一些初学者比较容易上手，也说明并不是只有高大上的实验仪器才能出文章。</a:t>
            </a:r>
            <a:endParaRPr lang="en-US" altLang="zh-CN" b="1" dirty="0" smtClean="0">
              <a:latin typeface="Times New Roman" panose="02020603050405020304" pitchFamily="18" charset="0"/>
              <a:cs typeface="Times New Roman" panose="02020603050405020304" pitchFamily="18" charset="0"/>
              <a:sym typeface="+mn-ea"/>
            </a:endParaRPr>
          </a:p>
          <a:p>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r>
              <a:rPr lang="zh-CN" altLang="en-US"/>
              <a:t>这篇文章的作者主要依据的</a:t>
            </a:r>
            <a:r>
              <a:rPr lang="en-US" altLang="zh-CN"/>
              <a:t> </a:t>
            </a:r>
            <a:r>
              <a:rPr lang="zh-CN" altLang="en-US"/>
              <a:t>就是</a:t>
            </a:r>
            <a:r>
              <a:rPr lang="en-US" altLang="zh-CN" b="1">
                <a:solidFill>
                  <a:srgbClr val="FF0000"/>
                </a:solidFill>
                <a:sym typeface="+mn-ea"/>
              </a:rPr>
              <a:t>单胺类神经递质假说</a:t>
            </a:r>
            <a:r>
              <a:rPr lang="zh-CN" altLang="en-US" b="1">
                <a:solidFill>
                  <a:srgbClr val="FF0000"/>
                </a:solidFill>
                <a:sym typeface="+mn-ea"/>
              </a:rPr>
              <a:t>和</a:t>
            </a:r>
            <a:r>
              <a:rPr lang="zh-CN" altLang="en-US"/>
              <a:t>神经营养假说</a:t>
            </a:r>
            <a:endParaRPr lang="en-US" altLang="zh-CN" b="1">
              <a:latin typeface="宋体" panose="02010600030101010101" pitchFamily="2" charset="-122"/>
              <a:cs typeface="宋体" panose="02010600030101010101" pitchFamily="2" charset="-122"/>
              <a:sym typeface="+mn-ea"/>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幻灯片图像占位符 1"/>
          <p:cNvSpPr/>
          <p:nvPr>
            <p:ph type="sldImg" idx="2"/>
          </p:nvPr>
        </p:nvSpPr>
        <p:spPr/>
      </p:sp>
      <p:sp>
        <p:nvSpPr>
          <p:cNvPr id="3" name="文本占位符 2"/>
          <p:cNvSpPr/>
          <p:nvPr>
            <p:ph type="body" idx="3"/>
          </p:nvPr>
        </p:nvSpPr>
        <p:spPr/>
        <p:txBody>
          <a:bodyPr/>
          <a:p>
            <a:r>
              <a:rPr lang="zh-CN" altLang="en-US"/>
              <a:t>所以作者进行了紫苏精油抗抑郁作用机制的研究，下面让我们一起看一下是如何进行</a:t>
            </a:r>
            <a:r>
              <a:rPr lang="zh-CN" altLang="en-US"/>
              <a:t>研究的。</a:t>
            </a:r>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r>
              <a:rPr lang="zh-CN" altLang="en-US"/>
              <a:t>(1)药物学研究:大鼠的血压反应比家兔好，常用它来直接描记血压，进行降压药物的研究; 常用来灌流大鼠肢体血管或离体心脏， 进行心血管药理学研究及筛选有关新药。</a:t>
            </a:r>
            <a:endParaRPr lang="zh-CN" altLang="en-US"/>
          </a:p>
          <a:p>
            <a:r>
              <a:rPr lang="en-US" altLang="zh-CN"/>
              <a:t>(2)</a:t>
            </a:r>
            <a:r>
              <a:rPr lang="zh-CN" altLang="en-US"/>
              <a:t>营养、代谢方面的研究:大鼠是营养、代谢研究的重要材料。用于维生素、蛋白质、氨基酸、钙、 磷等代谢研究;动脉粥样硬化、淀粉样变性、酒精中毒、十二指肠溃疡、营养不良等方面的研究都可以使用大鼠。</a:t>
            </a:r>
            <a:endParaRPr lang="zh-CN" altLang="en-US"/>
          </a:p>
          <a:p>
            <a:r>
              <a:rPr lang="en-US"/>
              <a:t>(3)</a:t>
            </a:r>
            <a:r>
              <a:rPr lang="zh-CN" altLang="en-US"/>
              <a:t>神经、内分泌研究:大鼠的神经系统与人类相似，广泛用于高级神经活动的研究,如奖励和惩罚实验、迷宫实验、饮酒实验以及神经官能症、狂郁神经病、精神发育阻滞的研究。</a:t>
            </a:r>
            <a:endParaRPr lang="zh-CN" altLang="en-US"/>
          </a:p>
          <a:p>
            <a:r>
              <a:rPr lang="en-US" altLang="zh-CN"/>
              <a:t>(4)卫生学方面研究:大鼠还用于环境污染对人体健康造成危害的研究。如空气污染对人体的损害、重金属污染对健康的损害等，职业病如尘肺、有害气体慢性中毒以及放射性照射等的研究都可以用大鼠作模型。</a:t>
            </a:r>
            <a:endParaRPr lang="en-US" altLang="zh-CN"/>
          </a:p>
          <a:p>
            <a:endParaRPr lang="en-US"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9219" name="文本占位符 2"/>
          <p:cNvSpPr>
            <a:spLocks noGrp="1"/>
          </p:cNvSpPr>
          <p:nvPr>
            <p:ph type="body"/>
          </p:nvPr>
        </p:nvSpPr>
        <p:spPr>
          <a:noFill/>
          <a:ln>
            <a:noFill/>
          </a:ln>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r>
              <a:rPr lang="zh-CN" altLang="en-US">
                <a:sym typeface="+mn-ea"/>
              </a:rPr>
              <a:t>DW-B型压缩空气雾化吸入器；</a:t>
            </a:r>
            <a:endParaRPr lang="zh-CN" altLang="en-US">
              <a:sym typeface="+mn-ea"/>
            </a:endParaRPr>
          </a:p>
          <a:p>
            <a:r>
              <a:rPr lang="zh-CN" altLang="en-US">
                <a:sym typeface="+mn-ea"/>
              </a:rPr>
              <a:t>动物香薰室(有机玻璃(80 cm × 80 cm × 65 cm)大盒子结构，里面放置4个40 × 40 × 40 cm透气小盒子结构;</a:t>
            </a:r>
            <a:endParaRPr lang="zh-CN" altLang="en-US"/>
          </a:p>
          <a:p>
            <a:pPr marL="285750" indent="-285750">
              <a:buFont typeface="Wingdings" panose="05000000000000000000" charset="0"/>
              <a:buChar char="l"/>
            </a:pPr>
            <a:r>
              <a:rPr lang="zh-CN" altLang="en-US">
                <a:sym typeface="+mn-ea"/>
              </a:rPr>
              <a:t>按照2015年版《中国药典》挥发油A的提取方法，准确称量适量的紫苏叶，通过水蒸馏法提取挥发油，得到PFEO。PFEO的产率为2%。</a:t>
            </a:r>
            <a:endParaRPr lang="zh-CN" altLang="en-US"/>
          </a:p>
          <a:p>
            <a:pPr marL="285750" indent="-285750">
              <a:buFont typeface="Wingdings" panose="05000000000000000000" charset="0"/>
              <a:buChar char="l"/>
            </a:pPr>
            <a:r>
              <a:rPr lang="zh-CN" altLang="en-US">
                <a:sym typeface="+mn-ea"/>
              </a:rPr>
              <a:t>建立CUMS抑郁模型，同时给予大鼠，每日1次，连续21 d。低、中、高剂量组PFEO的吸入浓度分别为2 × 10−3,4 × 10−3和8 × 10−3。将PFEO用1%吐温80溶液稀释后，将DW-B压缩空气雾化吸入器置于动物香气室，使药物充分蒸发并弥漫整个香气室，然后将大鼠置于香气室，盖上盒盖，吸入给药时间为60min。</a:t>
            </a:r>
            <a:endParaRPr lang="zh-CN" altLang="en-US"/>
          </a:p>
          <a:p>
            <a:pPr marL="285750" indent="-285750">
              <a:buFont typeface="Wingdings" panose="05000000000000000000" charset="0"/>
              <a:buChar char="l"/>
            </a:pPr>
            <a:r>
              <a:rPr lang="zh-CN" altLang="en-US">
                <a:sym typeface="+mn-ea"/>
              </a:rPr>
              <a:t>氟西汀组灌胃剂量为10 mg/kg。对照组和模型组大鼠每天灌胃等量蒸馏水。</a:t>
            </a:r>
            <a:endParaRPr lang="zh-CN" altLang="en-US"/>
          </a:p>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pPr algn="l"/>
            <a:r>
              <a:rPr lang="zh-CN" altLang="en-US"/>
              <a:t>首先，作者观察吸入紫苏精油对大鼠糖水偏好的影响</a:t>
            </a:r>
            <a:r>
              <a:rPr lang="en-US" altLang="zh-CN"/>
              <a:t>.</a:t>
            </a:r>
            <a:endParaRPr lang="en-US" altLang="zh-CN"/>
          </a:p>
          <a:p>
            <a:pPr algn="l"/>
            <a:r>
              <a:rPr lang="zh-CN" altLang="en-US"/>
              <a:t>目的是采用行为学实验</a:t>
            </a:r>
            <a:r>
              <a:rPr lang="en-US" altLang="zh-CN"/>
              <a:t>-</a:t>
            </a:r>
            <a:r>
              <a:rPr lang="zh-CN" altLang="en-US"/>
              <a:t>蔗糖水偏好测试来评估大鼠是否有抑郁症状。介绍一下糖水偏好实验。</a:t>
            </a:r>
            <a:endParaRPr lang="zh-CN" altLang="en-US"/>
          </a:p>
          <a:p>
            <a:pPr algn="l"/>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r>
              <a:rPr lang="zh-CN" altLang="en-US"/>
              <a:t>分为两个阶段</a:t>
            </a:r>
            <a:r>
              <a:rPr lang="en-US" altLang="zh-CN"/>
              <a:t>:</a:t>
            </a:r>
            <a:r>
              <a:rPr lang="zh-CN" altLang="en-US"/>
              <a:t>第一阶段适应阶段，共适应</a:t>
            </a:r>
            <a:r>
              <a:rPr lang="en-US" altLang="zh-CN"/>
              <a:t>48</a:t>
            </a:r>
            <a:r>
              <a:rPr lang="zh-CN" altLang="en-US"/>
              <a:t>小时，前24小时给大鼠两瓶1%蔗糖溶液，后24小时给大鼠一瓶1%蔗糖溶液和一瓶普通自来水。禁水</a:t>
            </a:r>
            <a:r>
              <a:rPr lang="en-US" altLang="zh-CN"/>
              <a:t>24</a:t>
            </a:r>
            <a:r>
              <a:rPr lang="zh-CN" altLang="en-US"/>
              <a:t>小时后，进行第二阶段，测试阶段，在笼中给予小鼠</a:t>
            </a:r>
            <a:r>
              <a:rPr lang="zh-CN" altLang="en-US">
                <a:sym typeface="+mn-ea"/>
              </a:rPr>
              <a:t>一瓶1%蔗糖溶液和一瓶普通自来水</a:t>
            </a:r>
            <a:r>
              <a:rPr lang="zh-CN" altLang="en-US"/>
              <a:t>(各100ml)。小鼠自由饮水24小时后，通过量筒测量瓶中剩余水量，计算出小鼠对蔗糖溶液的偏好率。</a:t>
            </a:r>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pPr algn="l"/>
            <a:r>
              <a:rPr lang="zh-CN" altLang="en-US"/>
              <a:t>紫苏精油对糖水偏好率的影响</a:t>
            </a:r>
            <a:endParaRPr lang="zh-CN" altLang="en-US"/>
          </a:p>
          <a:p>
            <a:pPr algn="l"/>
            <a:r>
              <a:rPr lang="zh-CN" altLang="en-US"/>
              <a:t>在图中我们可以看出，</a:t>
            </a:r>
            <a:r>
              <a:rPr lang="en-US" altLang="zh-CN"/>
              <a:t>CUMS</a:t>
            </a:r>
            <a:r>
              <a:rPr lang="zh-CN" altLang="en-US"/>
              <a:t>模型组大鼠与空白对照组相比，蔗糖的偏好率减少，提示抑郁样会导致对蔗糖的偏好减少。经过</a:t>
            </a:r>
            <a:r>
              <a:rPr lang="en-US" altLang="zh-CN"/>
              <a:t>21</a:t>
            </a:r>
            <a:r>
              <a:rPr lang="zh-CN" altLang="en-US"/>
              <a:t>天给药后，氟西汀组，以及中高低吸入紫苏精油组与模型组相比较，对蔗糖的偏好均显著升高，</a:t>
            </a:r>
            <a:r>
              <a:rPr lang="en-US" altLang="zh-CN">
                <a:latin typeface="Times New Roman" panose="02020603050405020304" pitchFamily="18" charset="0"/>
                <a:ea typeface="微软雅黑" panose="020B0503020204020204" charset="-122"/>
                <a:cs typeface="Times New Roman" panose="02020603050405020304" pitchFamily="18" charset="0"/>
                <a:sym typeface="+mn-ea"/>
              </a:rPr>
              <a:t> </a:t>
            </a:r>
            <a:r>
              <a:rPr lang="zh-CN" b="1">
                <a:latin typeface="Times New Roman" panose="02020603050405020304" pitchFamily="18" charset="0"/>
                <a:cs typeface="Times New Roman" panose="02020603050405020304" pitchFamily="18" charset="0"/>
                <a:sym typeface="+mn-ea"/>
              </a:rPr>
              <a:t>表明</a:t>
            </a:r>
            <a:r>
              <a:rPr b="1">
                <a:latin typeface="Times New Roman" panose="02020603050405020304" pitchFamily="18" charset="0"/>
                <a:cs typeface="Times New Roman" panose="02020603050405020304" pitchFamily="18" charset="0"/>
                <a:sym typeface="+mn-ea"/>
              </a:rPr>
              <a:t>：吸入PFEO后，CUMS抑郁模型大鼠蔗糖偏好呈剂量依赖性增强，提示PFEO吸入给药具有抗抑郁作用。</a:t>
            </a:r>
            <a:endParaRPr b="1">
              <a:latin typeface="Times New Roman" panose="02020603050405020304" pitchFamily="18" charset="0"/>
              <a:cs typeface="Times New Roman" panose="02020603050405020304" pitchFamily="18" charset="0"/>
              <a:sym typeface="+mn-ea"/>
            </a:endParaRPr>
          </a:p>
          <a:p>
            <a:pPr algn="l"/>
            <a:r>
              <a:rPr lang="zh-CN" altLang="en-US"/>
              <a:t>说明一下，这里的Δ是与</a:t>
            </a:r>
            <a:r>
              <a:rPr lang="en-US" altLang="zh-CN"/>
              <a:t>control</a:t>
            </a:r>
            <a:r>
              <a:rPr lang="zh-CN" altLang="en-US"/>
              <a:t>组相比，</a:t>
            </a:r>
            <a:r>
              <a:rPr lang="en-US" altLang="zh-CN"/>
              <a:t>*</a:t>
            </a:r>
            <a:r>
              <a:rPr lang="zh-CN" altLang="en-US"/>
              <a:t>是与模型组相比较。</a:t>
            </a:r>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r>
              <a:rPr lang="zh-CN" altLang="en-US"/>
              <a:t>随后，为了评估大鼠抑郁状态进行了强迫游泳实验。</a:t>
            </a:r>
            <a:endParaRPr lang="zh-CN" altLang="en-US"/>
          </a:p>
          <a:p>
            <a:r>
              <a:rPr lang="zh-CN" altLang="en-US"/>
              <a:t>将小鼠放入水深约</a:t>
            </a:r>
            <a:r>
              <a:rPr lang="en-US" altLang="zh-CN"/>
              <a:t>18cm</a:t>
            </a:r>
            <a:r>
              <a:rPr lang="zh-CN" altLang="en-US"/>
              <a:t>的圆形玻璃容器中（高</a:t>
            </a:r>
            <a:r>
              <a:rPr lang="en-US" altLang="zh-CN"/>
              <a:t>25cm,</a:t>
            </a:r>
            <a:r>
              <a:rPr lang="zh-CN" altLang="en-US"/>
              <a:t>直径</a:t>
            </a:r>
            <a:r>
              <a:rPr lang="en-US" altLang="zh-CN"/>
              <a:t>18cm),</a:t>
            </a:r>
            <a:r>
              <a:rPr lang="zh-CN" altLang="en-US"/>
              <a:t>水温保持在</a:t>
            </a:r>
            <a:r>
              <a:rPr lang="en-US" altLang="zh-CN"/>
              <a:t>25</a:t>
            </a:r>
            <a:r>
              <a:rPr lang="zh-CN" altLang="en-US"/>
              <a:t>±</a:t>
            </a:r>
            <a:r>
              <a:rPr lang="en-US" altLang="zh-CN"/>
              <a:t>2</a:t>
            </a:r>
            <a:r>
              <a:rPr lang="zh-CN" altLang="en-US"/>
              <a:t>摄氏度，</a:t>
            </a:r>
            <a:r>
              <a:t>先适应游泳2 min，从第3 min开始记录接下来4 min的总漂浮不动时间。</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r>
              <a:rPr lang="zh-CN" altLang="en-US"/>
              <a:t>紫苏精油对大鼠强迫游泳实验中不动时间的影响。</a:t>
            </a:r>
            <a:endParaRPr lang="zh-CN" altLang="en-US"/>
          </a:p>
          <a:p>
            <a:r>
              <a:rPr lang="zh-CN" altLang="en-US"/>
              <a:t>从统计图中，我们可以看出，给药第21天后进行强迫游泳实验。结果显示：与对照组比较，</a:t>
            </a:r>
            <a:r>
              <a:rPr lang="en-US" altLang="zh-CN"/>
              <a:t>CUMS</a:t>
            </a:r>
            <a:r>
              <a:rPr lang="zh-CN" altLang="en-US"/>
              <a:t>模型组大鼠强迫游泳静止时间显著增加，说明抑郁的大鼠不愿意游动；与模型组比较，氟西汀组、低剂量组、中剂量组、高剂量组大鼠强迫游泳静止时间均显著缩短。这组实验表明：吸入PFEO后，CUMS抑郁模型大鼠强迫游泳静止时间呈剂量依赖性缩短，提示PFEO吸入给药具有抗抑郁作用。</a:t>
            </a:r>
            <a:endParaRPr lang="zh-CN" altLang="en-US"/>
          </a:p>
          <a:p>
            <a:endParaRPr lang="zh-CN" altLang="en-US"/>
          </a:p>
          <a:p>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r>
              <a:rPr lang="zh-CN" altLang="en-US"/>
              <a:t>接下来是对机制的研究。</a:t>
            </a:r>
            <a:endParaRPr lang="zh-CN" altLang="en-US"/>
          </a:p>
          <a:p>
            <a:r>
              <a:rPr lang="zh-CN" altLang="en-US"/>
              <a:t>前面我们有提到抑郁症发病机制假说中的</a:t>
            </a:r>
            <a:r>
              <a:rPr lang="en-US" altLang="zh-CN">
                <a:solidFill>
                  <a:srgbClr val="FF0000"/>
                </a:solidFill>
                <a:sym typeface="+mn-ea"/>
              </a:rPr>
              <a:t>单胺类神经递质假说</a:t>
            </a:r>
            <a:r>
              <a:rPr lang="zh-CN" altLang="en-US">
                <a:solidFill>
                  <a:srgbClr val="FF0000"/>
                </a:solidFill>
                <a:sym typeface="+mn-ea"/>
              </a:rPr>
              <a:t>提到</a:t>
            </a:r>
            <a:r>
              <a:rPr lang="en-US" altLang="zh-CN" b="1">
                <a:latin typeface="宋体" panose="02010600030101010101" pitchFamily="2" charset="-122"/>
                <a:cs typeface="宋体" panose="02010600030101010101" pitchFamily="2" charset="-122"/>
                <a:sym typeface="+mn-ea"/>
              </a:rPr>
              <a:t>抑郁症的潜在因素是大脑中单胺类神经递质的绝对缺乏，如5-羟色胺、去甲肾上腺素或多巴胺</a:t>
            </a:r>
            <a:r>
              <a:rPr lang="zh-CN" altLang="en-US" b="1">
                <a:latin typeface="宋体" panose="02010600030101010101" pitchFamily="2" charset="-122"/>
                <a:cs typeface="宋体" panose="02010600030101010101" pitchFamily="2" charset="-122"/>
                <a:sym typeface="+mn-ea"/>
              </a:rPr>
              <a:t>，所以本篇文章的作者接下来研究了PFEO吸入对大鼠海马和大脑皮质单胺类神经递质（5-HT、NE、DA）的影响，研究方法是用ELISA测定海马和大脑皮层5-HT、NE、DA的水平。</a:t>
            </a:r>
            <a:endParaRPr lang="zh-CN" altLang="en-US" b="1">
              <a:latin typeface="宋体" panose="02010600030101010101" pitchFamily="2" charset="-122"/>
              <a:cs typeface="宋体" panose="02010600030101010101" pitchFamily="2" charset="-122"/>
              <a:sym typeface="+mn-ea"/>
            </a:endParaRPr>
          </a:p>
          <a:p>
            <a:r>
              <a:rPr lang="en-US" altLang="zh-CN"/>
              <a:t>ACE</a:t>
            </a:r>
            <a:r>
              <a:rPr lang="zh-CN" altLang="en-US"/>
              <a:t>图是检测吸入紫苏精油对大鼠海马区单胺类神经递质的影响，</a:t>
            </a:r>
            <a:r>
              <a:rPr lang="en-US" altLang="zh-CN"/>
              <a:t>BDF</a:t>
            </a:r>
            <a:r>
              <a:rPr lang="zh-CN" altLang="en-US"/>
              <a:t>图是</a:t>
            </a:r>
            <a:r>
              <a:rPr lang="zh-CN" altLang="en-US">
                <a:sym typeface="+mn-ea"/>
              </a:rPr>
              <a:t>检测吸入紫苏精油对大鼠大脑皮层单胺类神经递质的影响。</a:t>
            </a:r>
            <a:endParaRPr lang="zh-CN" altLang="en-US">
              <a:sym typeface="+mn-ea"/>
            </a:endParaRPr>
          </a:p>
          <a:p>
            <a:r>
              <a:rPr lang="zh-CN" altLang="en-US"/>
              <a:t>从统计图中我们可以看出，</a:t>
            </a:r>
            <a:r>
              <a:rPr lang="en-US" altLang="zh-CN"/>
              <a:t>A</a:t>
            </a:r>
            <a:r>
              <a:rPr lang="zh-CN" altLang="en-US"/>
              <a:t>图，与对照组相比，模型组海马中5-HT含量显著降低；与模型组比较，氟西汀组、高剂量吸入紫苏精油组海马组织中的5-HT含量显著升高。去甲肾上腺素</a:t>
            </a:r>
            <a:r>
              <a:rPr lang="en-US" altLang="zh-CN"/>
              <a:t>NE</a:t>
            </a:r>
            <a:r>
              <a:rPr lang="zh-CN" altLang="en-US"/>
              <a:t>的结果也是一样的。（与对照组比较，模型组海马NE含量显著降低；与模型组比较，氟西汀组和高剂量组海马NE含量均显著升高）。</a:t>
            </a:r>
            <a:r>
              <a:rPr lang="en-US" altLang="zh-CN"/>
              <a:t>E</a:t>
            </a:r>
            <a:r>
              <a:rPr lang="zh-CN" altLang="en-US"/>
              <a:t>图中的</a:t>
            </a:r>
            <a:endParaRPr lang="zh-CN" altLang="en-US"/>
          </a:p>
          <a:p>
            <a:r>
              <a:rPr lang="zh-CN" altLang="en-US"/>
              <a:t>多巴胺可以看出，与对照组比较，模型组大鼠海马DA含量显著降低；相比之下,模型组、氟西汀组、中剂量组、高剂量组海马DA含量均显著升高。</a:t>
            </a:r>
            <a:endParaRPr lang="zh-CN" altLang="en-US"/>
          </a:p>
          <a:p>
            <a:r>
              <a:rPr lang="zh-CN" altLang="en-US"/>
              <a:t>接下来，我们来看一下大脑皮层中这几个单胺类神经递质的变化，与对照组比较，模型组大鼠大脑皮层5-HT、去甲肾上腺素、多巴胺含量显著降低。与模型组比较，氟西汀组、低中高剂量组大鼠大脑皮层5-HT和多巴胺的含量均显著升高。去甲肾上腺素中只有中和高剂量组与模型组比较是显著升高的。</a:t>
            </a:r>
            <a:endParaRPr lang="zh-CN" altLang="en-US"/>
          </a:p>
          <a:p>
            <a:r>
              <a:rPr lang="zh-CN" altLang="en-US"/>
              <a:t>这组实验表明：</a:t>
            </a:r>
            <a:r>
              <a:rPr lang="zh-CN" altLang="en-US" b="1"/>
              <a:t>与对照组相比，CUMS抑郁模型组大鼠脑内单胺类递质含量明显降低。吸入PFEO后，CUMS抑郁模型大鼠海马和大脑皮层单胺递质含量显著升高，</a:t>
            </a:r>
            <a:endParaRPr lang="zh-CN" altLang="en-US" b="1"/>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r>
              <a:rPr lang="zh-CN" altLang="en-US"/>
              <a:t>随后，课题组为了探究PFEO通过BDNF/TrkB信号通路的抗抑郁作用的机制</a:t>
            </a:r>
            <a:r>
              <a:rPr lang="en-US" altLang="zh-CN"/>
              <a:t>,研究了PFEO吸入对海马和大脑皮层中BDNF和TrkB蛋白表达水平的影响的。</a:t>
            </a:r>
            <a:r>
              <a:rPr lang="zh-CN" altLang="en-US"/>
              <a:t>用</a:t>
            </a:r>
            <a:r>
              <a:rPr lang="en-US" altLang="zh-CN"/>
              <a:t>wester-blot</a:t>
            </a:r>
            <a:r>
              <a:rPr lang="zh-CN" altLang="en-US"/>
              <a:t>实验来检测蛋白的表达，</a:t>
            </a:r>
            <a:r>
              <a:rPr lang="zh-CN" altLang="en-US">
                <a:sym typeface="+mn-ea"/>
              </a:rPr>
              <a:t>蛋白表达水平以靶基因条带与内参β-肌动蛋白（</a:t>
            </a:r>
            <a:r>
              <a:rPr lang="zh-CN" altLang="en-US">
                <a:sym typeface="+mn-ea"/>
              </a:rPr>
              <a:t>β-</a:t>
            </a:r>
            <a:r>
              <a:rPr lang="en-US" altLang="zh-CN">
                <a:sym typeface="+mn-ea"/>
              </a:rPr>
              <a:t>acting</a:t>
            </a:r>
            <a:r>
              <a:rPr lang="zh-CN" altLang="en-US">
                <a:sym typeface="+mn-ea"/>
              </a:rPr>
              <a:t>）</a:t>
            </a:r>
            <a:r>
              <a:rPr lang="zh-CN" altLang="en-US">
                <a:sym typeface="+mn-ea"/>
              </a:rPr>
              <a:t>的比值表示。</a:t>
            </a:r>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r>
              <a:rPr lang="zh-CN" altLang="en-US"/>
              <a:t>统计图中我们可以看出，与对照组比较，模型组海马组织BDNF蛋白表达水平显著降低；与模型组比较，氟西汀组大鼠中海马BDNF蛋白表达水平显著升高。虽然吸入紫苏精油低中高组没有统计学差异，但是也有上升的趋势，在检测海马组织中的</a:t>
            </a:r>
            <a:r>
              <a:rPr lang="zh-CN" altLang="en-US">
                <a:sym typeface="+mn-ea"/>
              </a:rPr>
              <a:t>TrkB蛋白表达可以看出，</a:t>
            </a:r>
            <a:r>
              <a:rPr lang="zh-CN" altLang="en-US"/>
              <a:t>与模型组比较，氟西汀组、低中剂高剂量组大鼠TrkB蛋白表达水平均显著升高。在大脑皮层皮层中</a:t>
            </a:r>
            <a:r>
              <a:rPr lang="en-US" altLang="zh-CN">
                <a:sym typeface="+mn-ea"/>
              </a:rPr>
              <a:t>TrkB蛋白表达水平</a:t>
            </a:r>
            <a:r>
              <a:rPr lang="zh-CN" altLang="en-US">
                <a:sym typeface="+mn-ea"/>
              </a:rPr>
              <a:t>也是同样的趋势。表明呢</a:t>
            </a:r>
            <a:endParaRPr lang="zh-CN" altLang="en-US">
              <a:sym typeface="+mn-ea"/>
            </a:endParaRPr>
          </a:p>
          <a:p>
            <a:endParaRPr lang="zh-CN" altLang="en-US">
              <a:sym typeface="+mn-ea"/>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r>
              <a:rPr lang="zh-CN" altLang="en-US"/>
              <a:t>最后，由于BNDF与靶细胞膜上的TrkB受体结合，能够促进学习记忆和认知功能。因此课题组想进一步在转录水平研究PFEO吸入对海马和大脑皮层中BDNF mRNA和TrkB mRNA表达水平的变化，因此做了</a:t>
            </a:r>
            <a:r>
              <a:rPr lang="en-US" altLang="zh-CN"/>
              <a:t>RT</a:t>
            </a:r>
            <a:r>
              <a:rPr lang="zh-CN" altLang="en-US"/>
              <a:t>qPCR。也是为了验证其抗抑郁作用是不是通过</a:t>
            </a:r>
            <a:r>
              <a:rPr b="1">
                <a:latin typeface="Times New Roman" panose="02020603050405020304" pitchFamily="18" charset="0"/>
                <a:cs typeface="Times New Roman" panose="02020603050405020304" pitchFamily="18" charset="0"/>
                <a:sym typeface="+mn-ea"/>
              </a:rPr>
              <a:t>BDNF/TrkB</a:t>
            </a:r>
            <a:r>
              <a:rPr lang="zh-CN" b="1">
                <a:latin typeface="Times New Roman" panose="02020603050405020304" pitchFamily="18" charset="0"/>
                <a:cs typeface="Times New Roman" panose="02020603050405020304" pitchFamily="18" charset="0"/>
                <a:sym typeface="+mn-ea"/>
              </a:rPr>
              <a:t>信号通路来介导的。实验结果</a:t>
            </a:r>
            <a:r>
              <a:rPr lang="zh-CN" b="1">
                <a:latin typeface="Times New Roman" panose="02020603050405020304" pitchFamily="18" charset="0"/>
                <a:cs typeface="Times New Roman" panose="02020603050405020304" pitchFamily="18" charset="0"/>
                <a:sym typeface="+mn-ea"/>
              </a:rPr>
              <a:t>表明。</a:t>
            </a:r>
            <a:endParaRPr lang="zh-CN" b="1">
              <a:latin typeface="Times New Roman" panose="02020603050405020304" pitchFamily="18" charset="0"/>
              <a:cs typeface="Times New Roman" panose="02020603050405020304" pitchFamily="18" charset="0"/>
              <a:sym typeface="+mn-ea"/>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en-US" altLang="zh-CN" b="1" dirty="0" smtClean="0">
              <a:latin typeface="Times New Roman" panose="02020603050405020304" pitchFamily="18" charset="0"/>
              <a:cs typeface="Times New Roman" panose="02020603050405020304" pitchFamily="18" charset="0"/>
              <a:sym typeface="+mn-ea"/>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8" name="页脚占位符 7"/>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9" name="灯片编号占位符 8"/>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灯片编号占位符 4"/>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3" name="页脚占位符 2"/>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4" name="灯片编号占位符 3"/>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rtlCol="0"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defRPr/>
            </a:pPr>
            <a:endParaRPr kumimoji="0" lang="zh-CN" alt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457200" y="274638"/>
            <a:ext cx="8229600" cy="1143000"/>
          </a:xfrm>
          <a:prstGeom prst="rect">
            <a:avLst/>
          </a:prstGeom>
          <a:noFill/>
          <a:ln w="9525">
            <a:noFill/>
          </a:ln>
        </p:spPr>
        <p:txBody>
          <a:bodyPr anchor="ctr" anchorCtr="0"/>
          <a:lstStyle/>
          <a:p>
            <a:pPr lvl="0"/>
            <a:r>
              <a:rPr lang="zh-CN" altLang="en-US" dirty="0"/>
              <a:t>单击此处编辑母版标题样式</a:t>
            </a:r>
            <a:endParaRPr lang="zh-CN" altLang="en-US" dirty="0"/>
          </a:p>
        </p:txBody>
      </p:sp>
      <p:sp>
        <p:nvSpPr>
          <p:cNvPr id="1027" name="文本占位符 2"/>
          <p:cNvSpPr>
            <a:spLocks noGrp="1"/>
          </p:cNvSpPr>
          <p:nvPr>
            <p:ph type="body" idx="1"/>
          </p:nvPr>
        </p:nvSpPr>
        <p:spPr>
          <a:xfrm>
            <a:off x="457200" y="1600200"/>
            <a:ext cx="8229600" cy="4525963"/>
          </a:xfrm>
          <a:prstGeom prst="rect">
            <a:avLst/>
          </a:prstGeom>
          <a:noFill/>
          <a:ln w="9525">
            <a:noFill/>
          </a:ln>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0" hangingPunct="0">
              <a:defRPr sz="1200" smtClean="0">
                <a:solidFill>
                  <a:schemeClr val="tx1">
                    <a:tint val="75000"/>
                  </a:schemeClr>
                </a:solidFill>
                <a:ea typeface="+mn-ea"/>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0" hangingPunct="0">
              <a:defRPr sz="1200" smtClean="0">
                <a:solidFill>
                  <a:schemeClr val="tx1">
                    <a:tint val="75000"/>
                  </a:schemeClr>
                </a:solidFill>
                <a:ea typeface="+mn-ea"/>
              </a:defRPr>
            </a:lvl1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rgbClr val="898989"/>
                </a:solidFill>
              </a:defRPr>
            </a:lvl1p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defRPr>
      </a:lvl2pPr>
      <a:lvl3pPr algn="ctr" rtl="0" fontAlgn="base">
        <a:spcBef>
          <a:spcPct val="0"/>
        </a:spcBef>
        <a:spcAft>
          <a:spcPct val="0"/>
        </a:spcAft>
        <a:defRPr sz="4400">
          <a:solidFill>
            <a:schemeClr val="tx1"/>
          </a:solidFill>
          <a:latin typeface="Calibri" panose="020F0502020204030204" pitchFamily="34" charset="0"/>
        </a:defRPr>
      </a:lvl3pPr>
      <a:lvl4pPr algn="ctr" rtl="0" fontAlgn="base">
        <a:spcBef>
          <a:spcPct val="0"/>
        </a:spcBef>
        <a:spcAft>
          <a:spcPct val="0"/>
        </a:spcAft>
        <a:defRPr sz="4400">
          <a:solidFill>
            <a:schemeClr val="tx1"/>
          </a:solidFill>
          <a:latin typeface="Calibri" panose="020F0502020204030204" pitchFamily="34" charset="0"/>
        </a:defRPr>
      </a:lvl4pPr>
      <a:lvl5pPr algn="ctr" rtl="0" fontAlgn="base">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tags" Target="../tags/tag2.xml"/><Relationship Id="rId2" Type="http://schemas.openxmlformats.org/officeDocument/2006/relationships/image" Target="../media/image1.jpeg"/><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tags" Target="../tags/tag5.xml"/><Relationship Id="rId3" Type="http://schemas.openxmlformats.org/officeDocument/2006/relationships/tags" Target="../tags/tag4.xml"/><Relationship Id="rId2" Type="http://schemas.openxmlformats.org/officeDocument/2006/relationships/image" Target="../media/image1.jpeg"/><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1.xml"/><Relationship Id="rId4" Type="http://schemas.openxmlformats.org/officeDocument/2006/relationships/image" Target="../media/image3.jpeg"/><Relationship Id="rId3" Type="http://schemas.openxmlformats.org/officeDocument/2006/relationships/tags" Target="../tags/tag7.xml"/><Relationship Id="rId2" Type="http://schemas.openxmlformats.org/officeDocument/2006/relationships/image" Target="../media/image1.jpeg"/><Relationship Id="rId1" Type="http://schemas.openxmlformats.org/officeDocument/2006/relationships/tags" Target="../tags/tag6.xml"/></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1.xml"/><Relationship Id="rId4" Type="http://schemas.openxmlformats.org/officeDocument/2006/relationships/tags" Target="../tags/tag10.xml"/><Relationship Id="rId3" Type="http://schemas.openxmlformats.org/officeDocument/2006/relationships/tags" Target="../tags/tag9.xml"/><Relationship Id="rId2" Type="http://schemas.openxmlformats.org/officeDocument/2006/relationships/image" Target="../media/image1.jpeg"/><Relationship Id="rId1" Type="http://schemas.openxmlformats.org/officeDocument/2006/relationships/tags" Target="../tags/tag8.xml"/></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1.xml"/><Relationship Id="rId3" Type="http://schemas.openxmlformats.org/officeDocument/2006/relationships/tags" Target="../tags/tag12.xml"/><Relationship Id="rId2" Type="http://schemas.openxmlformats.org/officeDocument/2006/relationships/image" Target="../media/image1.jpeg"/><Relationship Id="rId1" Type="http://schemas.openxmlformats.org/officeDocument/2006/relationships/tags" Target="../tags/tag11.xml"/></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2.xml"/><Relationship Id="rId4" Type="http://schemas.openxmlformats.org/officeDocument/2006/relationships/tags" Target="../tags/tag15.xml"/><Relationship Id="rId3" Type="http://schemas.openxmlformats.org/officeDocument/2006/relationships/tags" Target="../tags/tag14.xml"/><Relationship Id="rId2" Type="http://schemas.openxmlformats.org/officeDocument/2006/relationships/image" Target="../media/image1.jpeg"/><Relationship Id="rId1" Type="http://schemas.openxmlformats.org/officeDocument/2006/relationships/tags" Target="../tags/tag13.xml"/></Relationships>
</file>

<file path=ppt/slides/_rels/slide7.xml.rels><?xml version="1.0" encoding="UTF-8" standalone="yes"?>
<Relationships xmlns="http://schemas.openxmlformats.org/package/2006/relationships"><Relationship Id="rId7" Type="http://schemas.openxmlformats.org/officeDocument/2006/relationships/notesSlide" Target="../notesSlides/notesSlide7.xml"/><Relationship Id="rId6"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image" Target="../media/image1.jpeg"/><Relationship Id="rId1" Type="http://schemas.openxmlformats.org/officeDocument/2006/relationships/tags" Target="../tags/tag16.xml"/></Relationships>
</file>

<file path=ppt/slides/_rels/slide8.xml.rels><?xml version="1.0" encoding="UTF-8" standalone="yes"?>
<Relationships xmlns="http://schemas.openxmlformats.org/package/2006/relationships"><Relationship Id="rId9" Type="http://schemas.openxmlformats.org/officeDocument/2006/relationships/tags" Target="../tags/tag26.xml"/><Relationship Id="rId8" Type="http://schemas.openxmlformats.org/officeDocument/2006/relationships/tags" Target="../tags/tag25.xml"/><Relationship Id="rId7" Type="http://schemas.openxmlformats.org/officeDocument/2006/relationships/tags" Target="../tags/tag24.xml"/><Relationship Id="rId6" Type="http://schemas.openxmlformats.org/officeDocument/2006/relationships/tags" Target="../tags/tag23.xml"/><Relationship Id="rId5" Type="http://schemas.openxmlformats.org/officeDocument/2006/relationships/tags" Target="../tags/tag22.xml"/><Relationship Id="rId4" Type="http://schemas.openxmlformats.org/officeDocument/2006/relationships/tags" Target="../tags/tag21.xml"/><Relationship Id="rId3" Type="http://schemas.openxmlformats.org/officeDocument/2006/relationships/tags" Target="../tags/tag20.xml"/><Relationship Id="rId2" Type="http://schemas.openxmlformats.org/officeDocument/2006/relationships/image" Target="../media/image1.jpeg"/><Relationship Id="rId15" Type="http://schemas.openxmlformats.org/officeDocument/2006/relationships/notesSlide" Target="../notesSlides/notesSlide8.xml"/><Relationship Id="rId14" Type="http://schemas.openxmlformats.org/officeDocument/2006/relationships/slideLayout" Target="../slideLayouts/slideLayout1.xml"/><Relationship Id="rId13" Type="http://schemas.openxmlformats.org/officeDocument/2006/relationships/tags" Target="../tags/tag30.xml"/><Relationship Id="rId12" Type="http://schemas.openxmlformats.org/officeDocument/2006/relationships/tags" Target="../tags/tag29.xml"/><Relationship Id="rId11" Type="http://schemas.openxmlformats.org/officeDocument/2006/relationships/tags" Target="../tags/tag28.xml"/><Relationship Id="rId10" Type="http://schemas.openxmlformats.org/officeDocument/2006/relationships/tags" Target="../tags/tag27.xml"/><Relationship Id="rId1" Type="http://schemas.openxmlformats.org/officeDocument/2006/relationships/tags" Target="../tags/tag19.xml"/></Relationships>
</file>

<file path=ppt/slides/_rels/slide9.xml.rels><?xml version="1.0" encoding="UTF-8" standalone="yes"?>
<Relationships xmlns="http://schemas.openxmlformats.org/package/2006/relationships"><Relationship Id="rId7" Type="http://schemas.openxmlformats.org/officeDocument/2006/relationships/notesSlide" Target="../notesSlides/notesSlide9.xml"/><Relationship Id="rId6"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tags" Target="../tags/tag33.xml"/><Relationship Id="rId3" Type="http://schemas.openxmlformats.org/officeDocument/2006/relationships/tags" Target="../tags/tag32.xml"/><Relationship Id="rId2" Type="http://schemas.openxmlformats.org/officeDocument/2006/relationships/image" Target="../media/image1.jpeg"/><Relationship Id="rId1" Type="http://schemas.openxmlformats.org/officeDocument/2006/relationships/tags" Target="../tags/tag31.xml"/></Relationships>
</file>

<file path=ppt/slides/_rels/slide10.xml.rels><?xml version="1.0" encoding="UTF-8" standalone="yes"?>
<Relationships xmlns="http://schemas.openxmlformats.org/package/2006/relationships"><Relationship Id="rId9" Type="http://schemas.openxmlformats.org/officeDocument/2006/relationships/notesSlide" Target="../notesSlides/notesSlide10.xml"/><Relationship Id="rId8" Type="http://schemas.openxmlformats.org/officeDocument/2006/relationships/slideLayout" Target="../slideLayouts/slideLayout1.xml"/><Relationship Id="rId7" Type="http://schemas.openxmlformats.org/officeDocument/2006/relationships/image" Target="../media/image6.png"/><Relationship Id="rId6" Type="http://schemas.openxmlformats.org/officeDocument/2006/relationships/tags" Target="../tags/tag38.xml"/><Relationship Id="rId5" Type="http://schemas.openxmlformats.org/officeDocument/2006/relationships/tags" Target="../tags/tag37.xml"/><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image" Target="../media/image1.jpeg"/><Relationship Id="rId1" Type="http://schemas.openxmlformats.org/officeDocument/2006/relationships/tags" Target="../tags/tag34.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11.xml"/><Relationship Id="rId7" Type="http://schemas.openxmlformats.org/officeDocument/2006/relationships/slideLayout" Target="../slideLayouts/slideLayout1.xml"/><Relationship Id="rId6" Type="http://schemas.openxmlformats.org/officeDocument/2006/relationships/tags" Target="../tags/tag43.xml"/><Relationship Id="rId5" Type="http://schemas.openxmlformats.org/officeDocument/2006/relationships/tags" Target="../tags/tag42.xml"/><Relationship Id="rId4" Type="http://schemas.openxmlformats.org/officeDocument/2006/relationships/tags" Target="../tags/tag41.xml"/><Relationship Id="rId3" Type="http://schemas.openxmlformats.org/officeDocument/2006/relationships/tags" Target="../tags/tag40.xml"/><Relationship Id="rId2" Type="http://schemas.openxmlformats.org/officeDocument/2006/relationships/image" Target="../media/image1.jpeg"/><Relationship Id="rId1" Type="http://schemas.openxmlformats.org/officeDocument/2006/relationships/tags" Target="../tags/tag39.xml"/></Relationships>
</file>

<file path=ppt/slides/_rels/slide12.xml.rels><?xml version="1.0" encoding="UTF-8" standalone="yes"?>
<Relationships xmlns="http://schemas.openxmlformats.org/package/2006/relationships"><Relationship Id="rId9" Type="http://schemas.openxmlformats.org/officeDocument/2006/relationships/tags" Target="../tags/tag51.xml"/><Relationship Id="rId8" Type="http://schemas.openxmlformats.org/officeDocument/2006/relationships/tags" Target="../tags/tag50.xml"/><Relationship Id="rId7" Type="http://schemas.openxmlformats.org/officeDocument/2006/relationships/tags" Target="../tags/tag49.xml"/><Relationship Id="rId6" Type="http://schemas.openxmlformats.org/officeDocument/2006/relationships/tags" Target="../tags/tag48.xml"/><Relationship Id="rId5" Type="http://schemas.openxmlformats.org/officeDocument/2006/relationships/tags" Target="../tags/tag47.xml"/><Relationship Id="rId4" Type="http://schemas.openxmlformats.org/officeDocument/2006/relationships/tags" Target="../tags/tag46.xml"/><Relationship Id="rId3" Type="http://schemas.openxmlformats.org/officeDocument/2006/relationships/tags" Target="../tags/tag45.xml"/><Relationship Id="rId2" Type="http://schemas.openxmlformats.org/officeDocument/2006/relationships/image" Target="../media/image1.jpeg"/><Relationship Id="rId11" Type="http://schemas.openxmlformats.org/officeDocument/2006/relationships/notesSlide" Target="../notesSlides/notesSlide12.xml"/><Relationship Id="rId10" Type="http://schemas.openxmlformats.org/officeDocument/2006/relationships/slideLayout" Target="../slideLayouts/slideLayout1.xml"/><Relationship Id="rId1" Type="http://schemas.openxmlformats.org/officeDocument/2006/relationships/tags" Target="../tags/tag44.xml"/></Relationships>
</file>

<file path=ppt/slides/_rels/slide13.xml.rels><?xml version="1.0" encoding="UTF-8" standalone="yes"?>
<Relationships xmlns="http://schemas.openxmlformats.org/package/2006/relationships"><Relationship Id="rId9" Type="http://schemas.openxmlformats.org/officeDocument/2006/relationships/tags" Target="../tags/tag59.xml"/><Relationship Id="rId8" Type="http://schemas.openxmlformats.org/officeDocument/2006/relationships/tags" Target="../tags/tag58.xml"/><Relationship Id="rId7" Type="http://schemas.openxmlformats.org/officeDocument/2006/relationships/tags" Target="../tags/tag57.xml"/><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image" Target="../media/image1.jpeg"/><Relationship Id="rId17" Type="http://schemas.openxmlformats.org/officeDocument/2006/relationships/notesSlide" Target="../notesSlides/notesSlide13.xml"/><Relationship Id="rId16" Type="http://schemas.openxmlformats.org/officeDocument/2006/relationships/slideLayout" Target="../slideLayouts/slideLayout1.xml"/><Relationship Id="rId15" Type="http://schemas.openxmlformats.org/officeDocument/2006/relationships/tags" Target="../tags/tag65.xml"/><Relationship Id="rId14" Type="http://schemas.openxmlformats.org/officeDocument/2006/relationships/tags" Target="../tags/tag64.xml"/><Relationship Id="rId13" Type="http://schemas.openxmlformats.org/officeDocument/2006/relationships/tags" Target="../tags/tag63.xml"/><Relationship Id="rId12" Type="http://schemas.openxmlformats.org/officeDocument/2006/relationships/tags" Target="../tags/tag62.xml"/><Relationship Id="rId11" Type="http://schemas.openxmlformats.org/officeDocument/2006/relationships/tags" Target="../tags/tag61.xml"/><Relationship Id="rId10" Type="http://schemas.openxmlformats.org/officeDocument/2006/relationships/tags" Target="../tags/tag60.xml"/><Relationship Id="rId1" Type="http://schemas.openxmlformats.org/officeDocument/2006/relationships/tags" Target="../tags/tag52.xml"/></Relationships>
</file>

<file path=ppt/slides/_rels/slide14.xml.rels><?xml version="1.0" encoding="UTF-8" standalone="yes"?>
<Relationships xmlns="http://schemas.openxmlformats.org/package/2006/relationships"><Relationship Id="rId6" Type="http://schemas.openxmlformats.org/officeDocument/2006/relationships/notesSlide" Target="../notesSlides/notesSlide14.xml"/><Relationship Id="rId5" Type="http://schemas.openxmlformats.org/officeDocument/2006/relationships/slideLayout" Target="../slideLayouts/slideLayout1.xml"/><Relationship Id="rId4" Type="http://schemas.openxmlformats.org/officeDocument/2006/relationships/image" Target="../media/image7.png"/><Relationship Id="rId3" Type="http://schemas.openxmlformats.org/officeDocument/2006/relationships/tags" Target="../tags/tag67.xml"/><Relationship Id="rId2" Type="http://schemas.openxmlformats.org/officeDocument/2006/relationships/image" Target="../media/image1.jpeg"/><Relationship Id="rId1" Type="http://schemas.openxmlformats.org/officeDocument/2006/relationships/tags" Target="../tags/tag66.xml"/></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1.xml"/><Relationship Id="rId4" Type="http://schemas.openxmlformats.org/officeDocument/2006/relationships/image" Target="../media/image8.png"/><Relationship Id="rId3" Type="http://schemas.openxmlformats.org/officeDocument/2006/relationships/tags" Target="../tags/tag69.xml"/><Relationship Id="rId2" Type="http://schemas.openxmlformats.org/officeDocument/2006/relationships/image" Target="../media/image1.jpeg"/><Relationship Id="rId1" Type="http://schemas.openxmlformats.org/officeDocument/2006/relationships/tags" Target="../tags/tag68.xml"/></Relationships>
</file>

<file path=ppt/slides/_rels/slide16.xml.rels><?xml version="1.0" encoding="UTF-8" standalone="yes"?>
<Relationships xmlns="http://schemas.openxmlformats.org/package/2006/relationships"><Relationship Id="rId8" Type="http://schemas.openxmlformats.org/officeDocument/2006/relationships/notesSlide" Target="../notesSlides/notesSlide16.xml"/><Relationship Id="rId7" Type="http://schemas.openxmlformats.org/officeDocument/2006/relationships/slideLayout" Target="../slideLayouts/slideLayout1.xml"/><Relationship Id="rId6" Type="http://schemas.openxmlformats.org/officeDocument/2006/relationships/tags" Target="../tags/tag73.xml"/><Relationship Id="rId5" Type="http://schemas.openxmlformats.org/officeDocument/2006/relationships/tags" Target="../tags/tag72.xml"/><Relationship Id="rId4" Type="http://schemas.openxmlformats.org/officeDocument/2006/relationships/image" Target="../media/image7.png"/><Relationship Id="rId3" Type="http://schemas.openxmlformats.org/officeDocument/2006/relationships/tags" Target="../tags/tag71.xml"/><Relationship Id="rId2" Type="http://schemas.openxmlformats.org/officeDocument/2006/relationships/image" Target="../media/image1.jpeg"/><Relationship Id="rId1" Type="http://schemas.openxmlformats.org/officeDocument/2006/relationships/tags" Target="../tags/tag70.xml"/></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1.xml"/><Relationship Id="rId3"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tags" Target="../tags/tag74.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8.xml"/><Relationship Id="rId7" Type="http://schemas.openxmlformats.org/officeDocument/2006/relationships/slideLayout" Target="../slideLayouts/slideLayout1.xml"/><Relationship Id="rId6" Type="http://schemas.openxmlformats.org/officeDocument/2006/relationships/tags" Target="../tags/tag78.xml"/><Relationship Id="rId5" Type="http://schemas.openxmlformats.org/officeDocument/2006/relationships/tags" Target="../tags/tag77.xml"/><Relationship Id="rId4" Type="http://schemas.openxmlformats.org/officeDocument/2006/relationships/image" Target="../media/image10.png"/><Relationship Id="rId3" Type="http://schemas.openxmlformats.org/officeDocument/2006/relationships/tags" Target="../tags/tag76.xml"/><Relationship Id="rId2" Type="http://schemas.openxmlformats.org/officeDocument/2006/relationships/image" Target="../media/image1.jpeg"/><Relationship Id="rId1" Type="http://schemas.openxmlformats.org/officeDocument/2006/relationships/tags" Target="../tags/tag75.xml"/></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slideLayout" Target="../slideLayouts/slideLayout1.xml"/><Relationship Id="rId4" Type="http://schemas.openxmlformats.org/officeDocument/2006/relationships/image" Target="../media/image11.png"/><Relationship Id="rId3" Type="http://schemas.openxmlformats.org/officeDocument/2006/relationships/tags" Target="../tags/tag80.xml"/><Relationship Id="rId2" Type="http://schemas.openxmlformats.org/officeDocument/2006/relationships/image" Target="../media/image1.jpeg"/><Relationship Id="rId1" Type="http://schemas.openxmlformats.org/officeDocument/2006/relationships/tags" Target="../tags/tag79.xml"/></Relationships>
</file>

<file path=ppt/slides/_rels/slide20.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86.xml"/><Relationship Id="rId7" Type="http://schemas.openxmlformats.org/officeDocument/2006/relationships/tags" Target="../tags/tag85.xml"/><Relationship Id="rId6" Type="http://schemas.openxmlformats.org/officeDocument/2006/relationships/tags" Target="../tags/tag84.xml"/><Relationship Id="rId5" Type="http://schemas.openxmlformats.org/officeDocument/2006/relationships/tags" Target="../tags/tag83.xml"/><Relationship Id="rId4" Type="http://schemas.openxmlformats.org/officeDocument/2006/relationships/image" Target="../media/image12.png"/><Relationship Id="rId3" Type="http://schemas.openxmlformats.org/officeDocument/2006/relationships/tags" Target="../tags/tag82.xml"/><Relationship Id="rId2" Type="http://schemas.openxmlformats.org/officeDocument/2006/relationships/image" Target="../media/image1.jpeg"/><Relationship Id="rId10" Type="http://schemas.openxmlformats.org/officeDocument/2006/relationships/notesSlide" Target="../notesSlides/notesSlide20.xml"/><Relationship Id="rId1" Type="http://schemas.openxmlformats.org/officeDocument/2006/relationships/tags" Target="../tags/tag81.xml"/></Relationships>
</file>

<file path=ppt/slides/_rels/slide21.xml.rels><?xml version="1.0" encoding="UTF-8" standalone="yes"?>
<Relationships xmlns="http://schemas.openxmlformats.org/package/2006/relationships"><Relationship Id="rId6" Type="http://schemas.openxmlformats.org/officeDocument/2006/relationships/notesSlide" Target="../notesSlides/notesSlide21.xml"/><Relationship Id="rId5" Type="http://schemas.openxmlformats.org/officeDocument/2006/relationships/slideLayout" Target="../slideLayouts/slideLayout1.xml"/><Relationship Id="rId4" Type="http://schemas.openxmlformats.org/officeDocument/2006/relationships/image" Target="../media/image13.png"/><Relationship Id="rId3" Type="http://schemas.openxmlformats.org/officeDocument/2006/relationships/tags" Target="../tags/tag88.xml"/><Relationship Id="rId2" Type="http://schemas.openxmlformats.org/officeDocument/2006/relationships/image" Target="../media/image1.jpeg"/><Relationship Id="rId1" Type="http://schemas.openxmlformats.org/officeDocument/2006/relationships/tags" Target="../tags/tag87.xml"/></Relationships>
</file>

<file path=ppt/slides/_rels/slide22.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94.xml"/><Relationship Id="rId7" Type="http://schemas.openxmlformats.org/officeDocument/2006/relationships/tags" Target="../tags/tag93.xml"/><Relationship Id="rId6" Type="http://schemas.openxmlformats.org/officeDocument/2006/relationships/tags" Target="../tags/tag92.xml"/><Relationship Id="rId5" Type="http://schemas.openxmlformats.org/officeDocument/2006/relationships/tags" Target="../tags/tag91.xml"/><Relationship Id="rId4" Type="http://schemas.openxmlformats.org/officeDocument/2006/relationships/image" Target="../media/image14.png"/><Relationship Id="rId3" Type="http://schemas.openxmlformats.org/officeDocument/2006/relationships/tags" Target="../tags/tag90.xml"/><Relationship Id="rId2" Type="http://schemas.openxmlformats.org/officeDocument/2006/relationships/image" Target="../media/image1.jpeg"/><Relationship Id="rId10" Type="http://schemas.openxmlformats.org/officeDocument/2006/relationships/notesSlide" Target="../notesSlides/notesSlide22.xml"/><Relationship Id="rId1" Type="http://schemas.openxmlformats.org/officeDocument/2006/relationships/tags" Target="../tags/tag89.xml"/></Relationships>
</file>

<file path=ppt/slides/_rels/slide23.xml.rels><?xml version="1.0" encoding="UTF-8" standalone="yes"?>
<Relationships xmlns="http://schemas.openxmlformats.org/package/2006/relationships"><Relationship Id="rId8" Type="http://schemas.openxmlformats.org/officeDocument/2006/relationships/notesSlide" Target="../notesSlides/notesSlide23.xml"/><Relationship Id="rId7" Type="http://schemas.openxmlformats.org/officeDocument/2006/relationships/slideLayout" Target="../slideLayouts/slideLayout1.xml"/><Relationship Id="rId6" Type="http://schemas.openxmlformats.org/officeDocument/2006/relationships/tags" Target="../tags/tag98.xml"/><Relationship Id="rId5" Type="http://schemas.openxmlformats.org/officeDocument/2006/relationships/tags" Target="../tags/tag97.xml"/><Relationship Id="rId4" Type="http://schemas.openxmlformats.org/officeDocument/2006/relationships/image" Target="../media/image15.png"/><Relationship Id="rId3" Type="http://schemas.openxmlformats.org/officeDocument/2006/relationships/tags" Target="../tags/tag96.xml"/><Relationship Id="rId2" Type="http://schemas.openxmlformats.org/officeDocument/2006/relationships/image" Target="../media/image1.jpeg"/><Relationship Id="rId1" Type="http://schemas.openxmlformats.org/officeDocument/2006/relationships/tags" Target="../tags/tag95.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custDataLst>
              <p:tags r:id="rId1"/>
            </p:custDataLst>
          </p:nvPr>
        </p:nvPicPr>
        <p:blipFill>
          <a:blip r:embed="rId2" cstate="print"/>
          <a:stretch>
            <a:fillRect/>
          </a:stretch>
        </p:blipFill>
        <p:spPr>
          <a:xfrm>
            <a:off x="-317" y="-1270"/>
            <a:ext cx="9144000" cy="6858000"/>
          </a:xfrm>
          <a:prstGeom prst="rect">
            <a:avLst/>
          </a:prstGeom>
          <a:noFill/>
          <a:ln w="9525">
            <a:noFill/>
          </a:ln>
        </p:spPr>
      </p:pic>
      <p:sp>
        <p:nvSpPr>
          <p:cNvPr id="5" name="文本框 4"/>
          <p:cNvSpPr txBox="1"/>
          <p:nvPr>
            <p:custDataLst>
              <p:tags r:id="rId3"/>
            </p:custDataLst>
          </p:nvPr>
        </p:nvSpPr>
        <p:spPr>
          <a:xfrm>
            <a:off x="457200" y="1676400"/>
            <a:ext cx="8069580" cy="1198880"/>
          </a:xfrm>
          <a:prstGeom prst="rect">
            <a:avLst/>
          </a:prstGeom>
          <a:noFill/>
        </p:spPr>
        <p:txBody>
          <a:bodyPr wrap="square" rtlCol="0">
            <a:spAutoFit/>
          </a:bodyPr>
          <a:lstStyle/>
          <a:p>
            <a:pPr algn="ctr">
              <a:lnSpc>
                <a:spcPct val="200000"/>
              </a:lnSpc>
            </a:pPr>
            <a:r>
              <a:rPr lang="zh-CN" altLang="en-US" sz="3600" b="1">
                <a:latin typeface="Times New Roman" panose="02020603050405020304" pitchFamily="18" charset="0"/>
                <a:cs typeface="Times New Roman" panose="02020603050405020304" pitchFamily="18" charset="0"/>
                <a:sym typeface="+mn-ea"/>
              </a:rPr>
              <a:t>探究紫苏精油的抗抑郁作用的机制</a:t>
            </a:r>
            <a:endParaRPr lang="zh-CN" altLang="en-US" sz="3600" b="1">
              <a:latin typeface="Times New Roman" panose="02020603050405020304" pitchFamily="18" charset="0"/>
              <a:cs typeface="Times New Roman" panose="02020603050405020304" pitchFamily="18" charset="0"/>
              <a:sym typeface="+mn-ea"/>
            </a:endParaRPr>
          </a:p>
        </p:txBody>
      </p:sp>
      <p:sp>
        <p:nvSpPr>
          <p:cNvPr id="4" name="TextBox 3"/>
          <p:cNvSpPr txBox="1"/>
          <p:nvPr/>
        </p:nvSpPr>
        <p:spPr>
          <a:xfrm>
            <a:off x="5562600" y="4572000"/>
            <a:ext cx="2743200" cy="1753235"/>
          </a:xfrm>
          <a:prstGeom prst="rect">
            <a:avLst/>
          </a:prstGeom>
          <a:noFill/>
        </p:spPr>
        <p:txBody>
          <a:bodyPr wrap="square" numCol="1" rtlCol="0">
            <a:spAutoFit/>
          </a:bodyPr>
          <a:lstStyle/>
          <a:p>
            <a:pPr>
              <a:lnSpc>
                <a:spcPct val="150000"/>
              </a:lnSpc>
            </a:pPr>
            <a:r>
              <a:rPr lang="zh-CN" altLang="en-US" sz="2400" b="1" dirty="0" smtClean="0"/>
              <a:t>汇报人：杨贺旻</a:t>
            </a:r>
            <a:endParaRPr lang="zh-CN" altLang="en-US" sz="2400" b="1" dirty="0" smtClean="0"/>
          </a:p>
          <a:p>
            <a:pPr>
              <a:lnSpc>
                <a:spcPct val="150000"/>
              </a:lnSpc>
            </a:pPr>
            <a:r>
              <a:rPr lang="zh-CN" altLang="en-US" sz="2400" b="1" dirty="0" smtClean="0"/>
              <a:t>科室：中心实验室</a:t>
            </a:r>
            <a:endParaRPr lang="en-US" altLang="zh-CN" sz="2400" b="1" dirty="0" smtClean="0"/>
          </a:p>
          <a:p>
            <a:pPr>
              <a:lnSpc>
                <a:spcPct val="150000"/>
              </a:lnSpc>
            </a:pPr>
            <a:r>
              <a:rPr lang="zh-CN" altLang="en-US" sz="2400" b="1" dirty="0" smtClean="0"/>
              <a:t>日期：2023.09.16</a:t>
            </a:r>
            <a:endParaRPr lang="zh-CN" altLang="en-US" sz="2400" b="1"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3" name="文本框 2"/>
          <p:cNvSpPr txBox="1"/>
          <p:nvPr>
            <p:custDataLst>
              <p:tags r:id="rId3"/>
            </p:custDataLst>
          </p:nvPr>
        </p:nvSpPr>
        <p:spPr>
          <a:xfrm>
            <a:off x="229870" y="685800"/>
            <a:ext cx="8762365" cy="460375"/>
          </a:xfrm>
          <a:prstGeom prst="rect">
            <a:avLst/>
          </a:prstGeom>
          <a:noFill/>
        </p:spPr>
        <p:txBody>
          <a:bodyPr wrap="square" rtlCol="0">
            <a:spAutoFit/>
          </a:bodyPr>
          <a:p>
            <a:r>
              <a:rPr sz="2400" b="1">
                <a:latin typeface="Times New Roman" panose="02020603050405020304" pitchFamily="18" charset="0"/>
                <a:cs typeface="Times New Roman" panose="02020603050405020304" pitchFamily="18" charset="0"/>
              </a:rPr>
              <a:t>2023年</a:t>
            </a:r>
            <a:r>
              <a:rPr lang="en-US" sz="2400" b="1">
                <a:latin typeface="Times New Roman" panose="02020603050405020304" pitchFamily="18" charset="0"/>
                <a:cs typeface="Times New Roman" panose="02020603050405020304" pitchFamily="18" charset="0"/>
              </a:rPr>
              <a:t>08</a:t>
            </a:r>
            <a:r>
              <a:rPr sz="2400" b="1">
                <a:latin typeface="Times New Roman" panose="02020603050405020304" pitchFamily="18" charset="0"/>
                <a:cs typeface="Times New Roman" panose="02020603050405020304" pitchFamily="18" charset="0"/>
              </a:rPr>
              <a:t>月</a:t>
            </a:r>
            <a:r>
              <a:rPr lang="en-US" sz="2400" b="1">
                <a:latin typeface="Times New Roman" panose="02020603050405020304" pitchFamily="18" charset="0"/>
                <a:cs typeface="Times New Roman" panose="02020603050405020304" pitchFamily="18" charset="0"/>
              </a:rPr>
              <a:t>24</a:t>
            </a:r>
            <a:r>
              <a:rPr sz="2400" b="1">
                <a:latin typeface="Times New Roman" panose="02020603050405020304" pitchFamily="18" charset="0"/>
                <a:cs typeface="Times New Roman" panose="02020603050405020304" pitchFamily="18" charset="0"/>
              </a:rPr>
              <a:t>日</a:t>
            </a:r>
            <a:r>
              <a:rPr lang="en-US" altLang="zh-CN" sz="2400" b="1">
                <a:latin typeface="Times New Roman" panose="02020603050405020304" pitchFamily="18" charset="0"/>
                <a:cs typeface="Times New Roman" panose="02020603050405020304" pitchFamily="18" charset="0"/>
              </a:rPr>
              <a:t>      IF=5.195      Journal of Ethnopharmacology</a:t>
            </a:r>
            <a:endParaRPr lang="en-US" altLang="zh-CN" sz="2400" b="1">
              <a:latin typeface="Times New Roman" panose="02020603050405020304" pitchFamily="18" charset="0"/>
              <a:cs typeface="Times New Roman" panose="02020603050405020304" pitchFamily="18" charset="0"/>
            </a:endParaRPr>
          </a:p>
        </p:txBody>
      </p:sp>
      <p:sp>
        <p:nvSpPr>
          <p:cNvPr id="4" name="文本框 3"/>
          <p:cNvSpPr txBox="1"/>
          <p:nvPr/>
        </p:nvSpPr>
        <p:spPr>
          <a:xfrm>
            <a:off x="255905" y="5943600"/>
            <a:ext cx="8670290" cy="521970"/>
          </a:xfrm>
          <a:prstGeom prst="rect">
            <a:avLst/>
          </a:prstGeom>
          <a:noFill/>
        </p:spPr>
        <p:txBody>
          <a:bodyPr wrap="square" rtlCol="0">
            <a:spAutoFit/>
          </a:bodyPr>
          <a:p>
            <a:pPr algn="ctr">
              <a:lnSpc>
                <a:spcPct val="140000"/>
              </a:lnSpc>
            </a:pPr>
            <a:r>
              <a:rPr lang="zh-CN" altLang="en-US" sz="2000" b="1">
                <a:latin typeface="Times New Roman" panose="02020603050405020304" pitchFamily="18" charset="0"/>
                <a:cs typeface="Times New Roman" panose="02020603050405020304" pitchFamily="18" charset="0"/>
                <a:sym typeface="+mn-ea"/>
              </a:rPr>
              <a:t>紫苏精油通过单胺类神经递质和BDNF/TrkB信号通路的抗抑郁作用的机制。</a:t>
            </a:r>
            <a:endParaRPr lang="zh-CN" altLang="en-US" sz="2000" b="1">
              <a:latin typeface="Times New Roman" panose="02020603050405020304" pitchFamily="18" charset="0"/>
              <a:cs typeface="Times New Roman" panose="02020603050405020304" pitchFamily="18" charset="0"/>
              <a:sym typeface="+mn-ea"/>
            </a:endParaRPr>
          </a:p>
        </p:txBody>
      </p:sp>
      <p:sp>
        <p:nvSpPr>
          <p:cNvPr id="7" name="文本框 6"/>
          <p:cNvSpPr txBox="1"/>
          <p:nvPr/>
        </p:nvSpPr>
        <p:spPr>
          <a:xfrm>
            <a:off x="-26035" y="1371600"/>
            <a:ext cx="9305290" cy="398780"/>
          </a:xfrm>
          <a:prstGeom prst="rect">
            <a:avLst/>
          </a:prstGeom>
          <a:noFill/>
        </p:spPr>
        <p:txBody>
          <a:bodyPr wrap="square" rtlCol="0">
            <a:spAutoFit/>
          </a:bodyPr>
          <a:p>
            <a:pPr algn="ctr"/>
            <a:r>
              <a:rPr lang="zh-CN" altLang="en-US" sz="2000" b="1">
                <a:latin typeface="Times New Roman" panose="02020603050405020304" pitchFamily="18" charset="0"/>
                <a:cs typeface="Times New Roman" panose="02020603050405020304" pitchFamily="18" charset="0"/>
              </a:rPr>
              <a:t>江西中医药大学药学院的胡鹏翼团队</a:t>
            </a:r>
            <a:endParaRPr lang="zh-CN" altLang="en-US" sz="2000" b="1">
              <a:latin typeface="Times New Roman" panose="02020603050405020304" pitchFamily="18" charset="0"/>
              <a:cs typeface="Times New Roman" panose="02020603050405020304" pitchFamily="18" charset="0"/>
            </a:endParaRPr>
          </a:p>
        </p:txBody>
      </p:sp>
      <p:pic>
        <p:nvPicPr>
          <p:cNvPr id="2" name="图片 1"/>
          <p:cNvPicPr>
            <a:picLocks noChangeAspect="1"/>
          </p:cNvPicPr>
          <p:nvPr>
            <p:custDataLst>
              <p:tags r:id="rId4"/>
            </p:custDataLst>
          </p:nvPr>
        </p:nvPicPr>
        <p:blipFill>
          <a:blip r:embed="rId5"/>
          <a:stretch>
            <a:fillRect/>
          </a:stretch>
        </p:blipFill>
        <p:spPr>
          <a:xfrm>
            <a:off x="533400" y="1828800"/>
            <a:ext cx="8160385" cy="417449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1" name="组合 10"/>
          <p:cNvGrpSpPr/>
          <p:nvPr/>
        </p:nvGrpSpPr>
        <p:grpSpPr>
          <a:xfrm>
            <a:off x="304800" y="260985"/>
            <a:ext cx="3041650" cy="609600"/>
            <a:chOff x="480" y="771"/>
            <a:chExt cx="4790" cy="960"/>
          </a:xfrm>
        </p:grpSpPr>
        <p:sp>
          <p:nvSpPr>
            <p:cNvPr id="2" name="流程图: 可选过程 1"/>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84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Introduction </a:t>
              </a:r>
              <a:endParaRPr lang="en-US" altLang="zh-CN" sz="2800" b="1">
                <a:latin typeface="Times New Roman" panose="02020603050405020304" pitchFamily="18" charset="0"/>
                <a:cs typeface="Times New Roman" panose="02020603050405020304" pitchFamily="18" charset="0"/>
              </a:endParaRPr>
            </a:p>
          </p:txBody>
        </p:sp>
      </p:grpSp>
      <p:sp>
        <p:nvSpPr>
          <p:cNvPr id="3" name="文本框 2"/>
          <p:cNvSpPr txBox="1"/>
          <p:nvPr/>
        </p:nvSpPr>
        <p:spPr>
          <a:xfrm>
            <a:off x="304800" y="1143000"/>
            <a:ext cx="8614410" cy="5791200"/>
          </a:xfrm>
          <a:prstGeom prst="rect">
            <a:avLst/>
          </a:prstGeom>
          <a:noFill/>
        </p:spPr>
        <p:txBody>
          <a:bodyPr wrap="square" rtlCol="0">
            <a:noAutofit/>
          </a:bodyPr>
          <a:p>
            <a:pPr>
              <a:lnSpc>
                <a:spcPct val="150000"/>
              </a:lnSpc>
            </a:pPr>
            <a:r>
              <a:rPr lang="en-US" altLang="zh-CN" b="1"/>
              <a:t>      </a:t>
            </a:r>
            <a:r>
              <a:rPr lang="en-US" altLang="zh-CN" sz="1800" b="1"/>
              <a:t> </a:t>
            </a:r>
            <a:r>
              <a:rPr lang="zh-CN" altLang="en-US" sz="1800" b="1"/>
              <a:t>抑郁症是一种以持续的情绪低落、精神运动迟缓、焦虑和认知障碍为特征的精神障碍。其具有高自杀率、高自残率以及频繁复发的特点，会给患者及其家庭带来沉重的心理和经济负担。据世卫组织调查，我国患抑郁症人数在逐年增加，每年有超过1000万人因抑郁症而自杀，成为广泛关注的社会问题。</a:t>
            </a:r>
            <a:r>
              <a:rPr lang="en-US" altLang="zh-CN" sz="1800" b="1"/>
              <a:t>   </a:t>
            </a:r>
            <a:endParaRPr lang="zh-CN" altLang="en-US" sz="1800" b="1"/>
          </a:p>
        </p:txBody>
      </p:sp>
      <p:sp>
        <p:nvSpPr>
          <p:cNvPr id="15" name="圆角矩形 14"/>
          <p:cNvSpPr/>
          <p:nvPr>
            <p:custDataLst>
              <p:tags r:id="rId3"/>
            </p:custDataLst>
          </p:nvPr>
        </p:nvSpPr>
        <p:spPr>
          <a:xfrm>
            <a:off x="152400" y="1066800"/>
            <a:ext cx="8893175" cy="194945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4" name="图片 3" descr="01f185c5a9bd49d894225ff1d54be838"/>
          <p:cNvPicPr>
            <a:picLocks noChangeAspect="1"/>
          </p:cNvPicPr>
          <p:nvPr/>
        </p:nvPicPr>
        <p:blipFill>
          <a:blip r:embed="rId4"/>
          <a:srcRect l="3468" r="1734" b="3938"/>
          <a:stretch>
            <a:fillRect/>
          </a:stretch>
        </p:blipFill>
        <p:spPr>
          <a:xfrm>
            <a:off x="1905000" y="3124200"/>
            <a:ext cx="5301615" cy="365379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1" name="组合 10"/>
          <p:cNvGrpSpPr/>
          <p:nvPr/>
        </p:nvGrpSpPr>
        <p:grpSpPr>
          <a:xfrm>
            <a:off x="304800" y="260985"/>
            <a:ext cx="3041650" cy="609600"/>
            <a:chOff x="480" y="771"/>
            <a:chExt cx="4790" cy="960"/>
          </a:xfrm>
        </p:grpSpPr>
        <p:sp>
          <p:nvSpPr>
            <p:cNvPr id="2" name="流程图: 可选过程 1"/>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84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Introduction </a:t>
              </a:r>
              <a:endParaRPr lang="en-US" altLang="zh-CN" sz="2800" b="1">
                <a:latin typeface="Times New Roman" panose="02020603050405020304" pitchFamily="18" charset="0"/>
                <a:cs typeface="Times New Roman" panose="02020603050405020304" pitchFamily="18" charset="0"/>
              </a:endParaRPr>
            </a:p>
          </p:txBody>
        </p:sp>
      </p:grpSp>
      <p:grpSp>
        <p:nvGrpSpPr>
          <p:cNvPr id="4" name="组合 3"/>
          <p:cNvGrpSpPr/>
          <p:nvPr/>
        </p:nvGrpSpPr>
        <p:grpSpPr>
          <a:xfrm>
            <a:off x="179991" y="1637450"/>
            <a:ext cx="8837010" cy="1925370"/>
            <a:chOff x="2040" y="919"/>
            <a:chExt cx="11635" cy="4580"/>
          </a:xfrm>
        </p:grpSpPr>
        <p:sp>
          <p:nvSpPr>
            <p:cNvPr id="15" name="圆角矩形 14"/>
            <p:cNvSpPr/>
            <p:nvPr>
              <p:custDataLst>
                <p:tags r:id="rId3"/>
              </p:custDataLst>
            </p:nvPr>
          </p:nvSpPr>
          <p:spPr>
            <a:xfrm>
              <a:off x="2040" y="919"/>
              <a:ext cx="11635" cy="458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文本框 5"/>
            <p:cNvSpPr txBox="1"/>
            <p:nvPr/>
          </p:nvSpPr>
          <p:spPr>
            <a:xfrm>
              <a:off x="2237" y="1011"/>
              <a:ext cx="11268" cy="4288"/>
            </a:xfrm>
            <a:prstGeom prst="rect">
              <a:avLst/>
            </a:prstGeom>
            <a:noFill/>
          </p:spPr>
          <p:txBody>
            <a:bodyPr wrap="square" rtlCol="0">
              <a:noAutofit/>
            </a:bodyPr>
            <a:p>
              <a:pPr algn="just">
                <a:lnSpc>
                  <a:spcPct val="150000"/>
                </a:lnSpc>
              </a:pPr>
              <a:r>
                <a:rPr lang="en-US" altLang="zh-CN" b="1">
                  <a:solidFill>
                    <a:srgbClr val="FF0000"/>
                  </a:solidFill>
                </a:rPr>
                <a:t>1</a:t>
              </a:r>
              <a:r>
                <a:rPr lang="zh-CN" altLang="en-US" b="1">
                  <a:solidFill>
                    <a:srgbClr val="FF0000"/>
                  </a:solidFill>
                </a:rPr>
                <a:t>、</a:t>
              </a:r>
              <a:r>
                <a:rPr lang="en-US" altLang="zh-CN" b="1">
                  <a:solidFill>
                    <a:srgbClr val="FF0000"/>
                  </a:solidFill>
                  <a:sym typeface="+mn-ea"/>
                </a:rPr>
                <a:t>单胺类神经递质假说</a:t>
              </a:r>
              <a:endParaRPr lang="en-US" altLang="zh-CN" b="1">
                <a:solidFill>
                  <a:srgbClr val="FF0000"/>
                </a:solidFill>
                <a:sym typeface="+mn-ea"/>
              </a:endParaRPr>
            </a:p>
            <a:p>
              <a:pPr algn="just">
                <a:lnSpc>
                  <a:spcPct val="150000"/>
                </a:lnSpc>
              </a:pPr>
              <a:r>
                <a:rPr lang="en-US" altLang="zh-CN" sz="1600" b="1">
                  <a:latin typeface="宋体" panose="02010600030101010101" pitchFamily="2" charset="-122"/>
                  <a:cs typeface="宋体" panose="02010600030101010101" pitchFamily="2" charset="-122"/>
                </a:rPr>
                <a:t>    </a:t>
              </a:r>
              <a:r>
                <a:rPr lang="en-US" altLang="zh-CN" sz="1700" b="1">
                  <a:latin typeface="宋体" panose="02010600030101010101" pitchFamily="2" charset="-122"/>
                  <a:cs typeface="宋体" panose="02010600030101010101" pitchFamily="2" charset="-122"/>
                </a:rPr>
                <a:t>单胺类神经递质假说理论认为，抑郁症的潜在因素是大脑中单胺类神经递质的绝对缺乏，如5-羟色胺、去甲肾上腺素或多巴胺。</a:t>
              </a:r>
              <a:r>
                <a:rPr lang="en-US" altLang="zh-CN" sz="1700" b="1">
                  <a:latin typeface="宋体" panose="02010600030101010101" pitchFamily="2" charset="-122"/>
                  <a:cs typeface="宋体" panose="02010600030101010101" pitchFamily="2" charset="-122"/>
                  <a:sym typeface="+mn-ea"/>
                </a:rPr>
                <a:t>可以通过增加突触间隙的单胺类递质浓度改善抑郁症症状。</a:t>
              </a:r>
              <a:endParaRPr lang="en-US" altLang="zh-CN" sz="1700" b="1">
                <a:latin typeface="宋体" panose="02010600030101010101" pitchFamily="2" charset="-122"/>
                <a:cs typeface="宋体" panose="02010600030101010101" pitchFamily="2" charset="-122"/>
              </a:endParaRPr>
            </a:p>
          </p:txBody>
        </p:sp>
      </p:grpSp>
      <p:sp>
        <p:nvSpPr>
          <p:cNvPr id="3" name="文本框 2"/>
          <p:cNvSpPr txBox="1"/>
          <p:nvPr/>
        </p:nvSpPr>
        <p:spPr>
          <a:xfrm>
            <a:off x="0" y="903605"/>
            <a:ext cx="9163050" cy="460375"/>
          </a:xfrm>
          <a:prstGeom prst="rect">
            <a:avLst/>
          </a:prstGeom>
          <a:noFill/>
        </p:spPr>
        <p:txBody>
          <a:bodyPr wrap="square" rtlCol="0">
            <a:spAutoFit/>
          </a:bodyPr>
          <a:p>
            <a:pPr algn="ctr"/>
            <a:r>
              <a:rPr lang="zh-CN" altLang="en-US" sz="2400" b="1">
                <a:solidFill>
                  <a:schemeClr val="tx1"/>
                </a:solidFill>
              </a:rPr>
              <a:t>抑郁症发病机制假说</a:t>
            </a:r>
            <a:r>
              <a:rPr lang="en-US" altLang="zh-CN" sz="2400" b="1">
                <a:solidFill>
                  <a:schemeClr val="tx1"/>
                </a:solidFill>
              </a:rPr>
              <a:t> </a:t>
            </a:r>
            <a:endParaRPr lang="en-US" altLang="zh-CN" sz="1800" b="1">
              <a:solidFill>
                <a:schemeClr val="tx1"/>
              </a:solidFill>
            </a:endParaRPr>
          </a:p>
        </p:txBody>
      </p:sp>
      <p:sp>
        <p:nvSpPr>
          <p:cNvPr id="8" name="圆角矩形 7"/>
          <p:cNvSpPr/>
          <p:nvPr>
            <p:custDataLst>
              <p:tags r:id="rId4"/>
            </p:custDataLst>
          </p:nvPr>
        </p:nvSpPr>
        <p:spPr>
          <a:xfrm>
            <a:off x="179705" y="4023360"/>
            <a:ext cx="8788400" cy="249936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文本框 8"/>
          <p:cNvSpPr txBox="1"/>
          <p:nvPr/>
        </p:nvSpPr>
        <p:spPr>
          <a:xfrm>
            <a:off x="365760" y="4122420"/>
            <a:ext cx="8602345" cy="2330450"/>
          </a:xfrm>
          <a:prstGeom prst="rect">
            <a:avLst/>
          </a:prstGeom>
        </p:spPr>
        <p:txBody>
          <a:bodyPr wrap="square">
            <a:spAutoFit/>
            <a:extLst>
              <a:ext uri="{4A0BC546-FE56-4ADE-93B0-CB8AF2F6F144}">
                <wpsdc:textFrameExt xmlns:wpsdc="http://www.wps.cn/officeDocument/2022/drawingmlCustomData" type="text"/>
              </a:ext>
            </a:extLst>
          </a:bodyPr>
          <a:p>
            <a:pPr algn="l"/>
            <a:r>
              <a:rPr lang="zh-CN" altLang="en-US" sz="1800" b="1">
                <a:solidFill>
                  <a:srgbClr val="FF0000"/>
                </a:solidFill>
                <a:sym typeface="+mn-ea"/>
              </a:rPr>
              <a:t>2、</a:t>
            </a:r>
            <a:r>
              <a:rPr lang="en-US" altLang="zh-CN" sz="1800" b="1">
                <a:solidFill>
                  <a:srgbClr val="FF0000"/>
                </a:solidFill>
                <a:sym typeface="+mn-ea"/>
              </a:rPr>
              <a:t>炎症免疫因</a:t>
            </a:r>
            <a:r>
              <a:rPr lang="zh-CN" altLang="en-US" sz="1800" b="1">
                <a:solidFill>
                  <a:srgbClr val="FF0000"/>
                </a:solidFill>
                <a:sym typeface="+mn-ea"/>
              </a:rPr>
              <a:t>子</a:t>
            </a:r>
            <a:r>
              <a:rPr lang="zh-CN" altLang="en-US" sz="1800" b="1">
                <a:solidFill>
                  <a:srgbClr val="FF0000"/>
                </a:solidFill>
                <a:sym typeface="+mn-ea"/>
              </a:rPr>
              <a:t>假说</a:t>
            </a:r>
            <a:endParaRPr lang="zh-CN" altLang="en-US" sz="1800" b="1">
              <a:solidFill>
                <a:srgbClr val="FF0000"/>
              </a:solidFill>
            </a:endParaRPr>
          </a:p>
          <a:p>
            <a:pPr algn="l">
              <a:lnSpc>
                <a:spcPct val="150000"/>
              </a:lnSpc>
            </a:pPr>
            <a:r>
              <a:rPr lang="en-US" altLang="zh-CN" sz="1700" b="1">
                <a:latin typeface="宋体" panose="02010600030101010101" pitchFamily="2" charset="-122"/>
                <a:cs typeface="宋体" panose="02010600030101010101" pitchFamily="2" charset="-122"/>
              </a:rPr>
              <a:t>    神经系统与免疫系统之间存在复杂的双向调节作用，外周免疫功能改变</a:t>
            </a:r>
            <a:r>
              <a:rPr lang="zh-CN" altLang="en-US" sz="1700" b="1">
                <a:latin typeface="宋体" panose="02010600030101010101" pitchFamily="2" charset="-122"/>
                <a:cs typeface="宋体" panose="02010600030101010101" pitchFamily="2" charset="-122"/>
              </a:rPr>
              <a:t>可</a:t>
            </a:r>
            <a:r>
              <a:rPr lang="en-US" altLang="zh-CN" sz="1700" b="1">
                <a:latin typeface="宋体" panose="02010600030101010101" pitchFamily="2" charset="-122"/>
                <a:cs typeface="宋体" panose="02010600030101010101" pitchFamily="2" charset="-122"/>
              </a:rPr>
              <a:t>通过</a:t>
            </a:r>
            <a:r>
              <a:rPr lang="zh-CN" altLang="en-US" sz="1700" b="1">
                <a:latin typeface="宋体" panose="02010600030101010101" pitchFamily="2" charset="-122"/>
                <a:cs typeface="宋体" panose="02010600030101010101" pitchFamily="2" charset="-122"/>
              </a:rPr>
              <a:t>神经</a:t>
            </a:r>
            <a:r>
              <a:rPr lang="en-US" altLang="zh-CN" sz="1700" b="1">
                <a:latin typeface="宋体" panose="02010600030101010101" pitchFamily="2" charset="-122"/>
                <a:cs typeface="宋体" panose="02010600030101010101" pitchFamily="2" charset="-122"/>
              </a:rPr>
              <a:t>或体液途径将信息传入大脑，导致神经功能改变，出现躯体和心理行为的异常</a:t>
            </a:r>
            <a:r>
              <a:rPr lang="zh-CN" altLang="en-US" sz="1700" b="1">
                <a:latin typeface="宋体" panose="02010600030101010101" pitchFamily="2" charset="-122"/>
                <a:cs typeface="宋体" panose="02010600030101010101" pitchFamily="2" charset="-122"/>
              </a:rPr>
              <a:t>；而神经系统也通过某些神经或体液途径调节免疫功能，参与正常的神经免疫反应或免疫性疾病的病理过程。细胞因子、激素或神经递质是免疫系统和神经系统相互作用的共同信息物质。</a:t>
            </a:r>
            <a:endParaRPr lang="zh-CN" altLang="en-US" sz="1700" b="1">
              <a:latin typeface="宋体" panose="02010600030101010101" pitchFamily="2" charset="-122"/>
              <a:cs typeface="宋体" panose="02010600030101010101" pitchFamily="2" charset="-122"/>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1" name="组合 10"/>
          <p:cNvGrpSpPr/>
          <p:nvPr/>
        </p:nvGrpSpPr>
        <p:grpSpPr>
          <a:xfrm>
            <a:off x="304800" y="260985"/>
            <a:ext cx="3041650" cy="609600"/>
            <a:chOff x="480" y="771"/>
            <a:chExt cx="4790" cy="960"/>
          </a:xfrm>
        </p:grpSpPr>
        <p:sp>
          <p:nvSpPr>
            <p:cNvPr id="2" name="流程图: 可选过程 1"/>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84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Introduction </a:t>
              </a:r>
              <a:endParaRPr lang="en-US" altLang="zh-CN" sz="2800" b="1">
                <a:latin typeface="Times New Roman" panose="02020603050405020304" pitchFamily="18" charset="0"/>
                <a:cs typeface="Times New Roman" panose="02020603050405020304" pitchFamily="18" charset="0"/>
              </a:endParaRPr>
            </a:p>
          </p:txBody>
        </p:sp>
      </p:grpSp>
      <p:sp>
        <p:nvSpPr>
          <p:cNvPr id="3" name="文本框 2"/>
          <p:cNvSpPr txBox="1"/>
          <p:nvPr/>
        </p:nvSpPr>
        <p:spPr>
          <a:xfrm>
            <a:off x="-10795" y="1066800"/>
            <a:ext cx="9154795" cy="460375"/>
          </a:xfrm>
          <a:prstGeom prst="rect">
            <a:avLst/>
          </a:prstGeom>
          <a:noFill/>
        </p:spPr>
        <p:txBody>
          <a:bodyPr wrap="square" rtlCol="0">
            <a:spAutoFit/>
          </a:bodyPr>
          <a:p>
            <a:pPr algn="ctr"/>
            <a:r>
              <a:rPr lang="zh-CN" altLang="en-US" sz="2400" b="1">
                <a:solidFill>
                  <a:schemeClr val="tx1"/>
                </a:solidFill>
              </a:rPr>
              <a:t>抑郁症发病机制假说</a:t>
            </a:r>
            <a:endParaRPr lang="zh-CN" altLang="en-US" sz="2400" b="1">
              <a:solidFill>
                <a:schemeClr val="tx1"/>
              </a:solidFill>
            </a:endParaRPr>
          </a:p>
        </p:txBody>
      </p:sp>
      <p:grpSp>
        <p:nvGrpSpPr>
          <p:cNvPr id="7" name="组合 6"/>
          <p:cNvGrpSpPr/>
          <p:nvPr/>
        </p:nvGrpSpPr>
        <p:grpSpPr>
          <a:xfrm>
            <a:off x="152400" y="1828800"/>
            <a:ext cx="8788400" cy="3458845"/>
            <a:chOff x="283" y="6170"/>
            <a:chExt cx="13840" cy="5447"/>
          </a:xfrm>
        </p:grpSpPr>
        <p:sp>
          <p:nvSpPr>
            <p:cNvPr id="8" name="圆角矩形 7"/>
            <p:cNvSpPr/>
            <p:nvPr>
              <p:custDataLst>
                <p:tags r:id="rId3"/>
              </p:custDataLst>
            </p:nvPr>
          </p:nvSpPr>
          <p:spPr>
            <a:xfrm>
              <a:off x="283" y="6170"/>
              <a:ext cx="13840" cy="472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文本框 8"/>
            <p:cNvSpPr txBox="1"/>
            <p:nvPr/>
          </p:nvSpPr>
          <p:spPr>
            <a:xfrm>
              <a:off x="480" y="6360"/>
              <a:ext cx="13547" cy="5257"/>
            </a:xfrm>
            <a:prstGeom prst="rect">
              <a:avLst/>
            </a:prstGeom>
          </p:spPr>
          <p:txBody>
            <a:bodyPr wrap="square">
              <a:spAutoFit/>
              <a:extLst>
                <a:ext uri="{4A0BC546-FE56-4ADE-93B0-CB8AF2F6F144}">
                  <wpsdc:textFrameExt xmlns:wpsdc="http://www.wps.cn/officeDocument/2022/drawingmlCustomData" type="text"/>
                </a:ext>
              </a:extLst>
            </a:bodyPr>
            <a:p>
              <a:pPr algn="l"/>
              <a:r>
                <a:rPr lang="en-US" altLang="zh-CN" sz="1800" b="1">
                  <a:solidFill>
                    <a:srgbClr val="FF0000"/>
                  </a:solidFill>
                  <a:sym typeface="+mn-ea"/>
                </a:rPr>
                <a:t>3</a:t>
              </a:r>
              <a:r>
                <a:rPr lang="zh-CN" altLang="en-US" sz="1800" b="1">
                  <a:solidFill>
                    <a:srgbClr val="FF0000"/>
                  </a:solidFill>
                  <a:sym typeface="+mn-ea"/>
                </a:rPr>
                <a:t>、</a:t>
              </a:r>
              <a:r>
                <a:rPr lang="zh-CN" altLang="en-US" sz="1800" b="1">
                  <a:solidFill>
                    <a:srgbClr val="FF0000"/>
                  </a:solidFill>
                  <a:sym typeface="+mn-ea"/>
                </a:rPr>
                <a:t>神经营养假说</a:t>
              </a:r>
              <a:endParaRPr lang="zh-CN" altLang="en-US" sz="1800" b="1">
                <a:solidFill>
                  <a:srgbClr val="FF0000"/>
                </a:solidFill>
              </a:endParaRPr>
            </a:p>
            <a:p>
              <a:pPr algn="just">
                <a:lnSpc>
                  <a:spcPct val="150000"/>
                </a:lnSpc>
              </a:pPr>
              <a:r>
                <a:rPr lang="en-US" altLang="zh-CN" sz="1700" b="1">
                  <a:sym typeface="+mn-ea"/>
                </a:rPr>
                <a:t>     </a:t>
              </a:r>
              <a:r>
                <a:rPr lang="en-US" altLang="zh-CN" sz="1700" b="1">
                  <a:latin typeface="Times New Roman" panose="02020603050405020304" pitchFamily="18" charset="0"/>
                  <a:cs typeface="Times New Roman" panose="02020603050405020304" pitchFamily="18" charset="0"/>
                  <a:sym typeface="+mn-ea"/>
                </a:rPr>
                <a:t>  </a:t>
              </a:r>
              <a:r>
                <a:rPr lang="zh-CN" altLang="en-US" sz="1700" b="1">
                  <a:latin typeface="Times New Roman" panose="02020603050405020304" pitchFamily="18" charset="0"/>
                  <a:cs typeface="Times New Roman" panose="02020603050405020304" pitchFamily="18" charset="0"/>
                  <a:sym typeface="+mn-ea"/>
                </a:rPr>
                <a:t>一些临床数据结果显示，抑郁症大脑内脑源性神经营养因子表达减少或功能不足有关。比如：尸检显示抑郁症患者海马BDNF水平显著降低；实验动物的海马BDNF信号受损可诱发抑郁样行为；增加海马内BDNF水平会产生抗抑郁样作用。相关学者认为抑郁症患者表现出多种神经营养因子的表达上调或下调，环境变化（如应激等）、药物使用、表观遗传调控（如iRs等）均可影响神经营养因子的表达，这些变化在诸如海马、下丘脑等情感相关脑区更为明显，而运动则能逆转或缓解这种异常表达，进而改善抑郁行为</a:t>
              </a:r>
              <a:r>
                <a:rPr lang="zh-CN" altLang="en-US" sz="1700" b="1">
                  <a:sym typeface="+mn-ea"/>
                </a:rPr>
                <a:t>。</a:t>
              </a:r>
              <a:endParaRPr lang="zh-CN" altLang="en-US" sz="1700" b="1"/>
            </a:p>
            <a:p>
              <a:pPr algn="l">
                <a:lnSpc>
                  <a:spcPct val="150000"/>
                </a:lnSpc>
              </a:pPr>
              <a:endParaRPr lang="zh-CN" altLang="en-US" sz="1600" b="1"/>
            </a:p>
            <a:p>
              <a:pPr algn="l"/>
              <a:endParaRPr lang="zh-CN" altLang="en-US" sz="1600" b="1">
                <a:latin typeface="Arial" panose="020B0604020202020204" pitchFamily="34" charset="0"/>
                <a:ea typeface="微软雅黑" panose="020B0503020204020204" charset="-122"/>
              </a:endParaRPr>
            </a:p>
          </p:txBody>
        </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grpSp>
        <p:nvGrpSpPr>
          <p:cNvPr id="26" name="组合 25"/>
          <p:cNvGrpSpPr/>
          <p:nvPr/>
        </p:nvGrpSpPr>
        <p:grpSpPr>
          <a:xfrm>
            <a:off x="199390" y="2248535"/>
            <a:ext cx="3745865" cy="2404745"/>
            <a:chOff x="751" y="2261"/>
            <a:chExt cx="4572" cy="3045"/>
          </a:xfrm>
        </p:grpSpPr>
        <p:sp>
          <p:nvSpPr>
            <p:cNvPr id="27" name="云形 26"/>
            <p:cNvSpPr/>
            <p:nvPr/>
          </p:nvSpPr>
          <p:spPr>
            <a:xfrm>
              <a:off x="751" y="2261"/>
              <a:ext cx="4372" cy="3045"/>
            </a:xfrm>
            <a:prstGeom prst="cloud">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8" name="文本框 27"/>
            <p:cNvSpPr txBox="1"/>
            <p:nvPr/>
          </p:nvSpPr>
          <p:spPr>
            <a:xfrm>
              <a:off x="1042" y="2674"/>
              <a:ext cx="4281" cy="1986"/>
            </a:xfrm>
            <a:prstGeom prst="rect">
              <a:avLst/>
            </a:prstGeom>
            <a:noFill/>
          </p:spPr>
          <p:txBody>
            <a:bodyPr wrap="square" rtlCol="0">
              <a:spAutoFit/>
            </a:bodyPr>
            <a:p>
              <a:pPr>
                <a:lnSpc>
                  <a:spcPct val="120000"/>
                </a:lnSpc>
              </a:pPr>
              <a:r>
                <a:rPr lang="en-US" altLang="zh-CN" dirty="0" smtClean="0">
                  <a:sym typeface="+mn-ea"/>
                </a:rPr>
                <a:t>          </a:t>
              </a:r>
              <a:r>
                <a:rPr lang="en-US" altLang="zh-CN" dirty="0" smtClean="0">
                  <a:solidFill>
                    <a:srgbClr val="FF0000"/>
                  </a:solidFill>
                  <a:sym typeface="+mn-ea"/>
                </a:rPr>
                <a:t>       </a:t>
              </a:r>
              <a:r>
                <a:rPr lang="en-US" altLang="zh-CN" sz="1600" dirty="0" smtClean="0">
                  <a:solidFill>
                    <a:srgbClr val="FF0000"/>
                  </a:solidFill>
                  <a:sym typeface="+mn-ea"/>
                </a:rPr>
                <a:t> </a:t>
              </a:r>
              <a:r>
                <a:rPr lang="en-US" altLang="zh-CN" sz="2000" b="1" dirty="0" smtClean="0">
                  <a:solidFill>
                    <a:srgbClr val="FF0000"/>
                  </a:solidFill>
                  <a:sym typeface="+mn-ea"/>
                </a:rPr>
                <a:t>BDNF</a:t>
              </a:r>
              <a:endParaRPr lang="en-US" altLang="zh-CN" sz="2000" b="1" dirty="0" smtClean="0">
                <a:solidFill>
                  <a:srgbClr val="FF0000"/>
                </a:solidFill>
                <a:sym typeface="+mn-ea"/>
              </a:endParaRPr>
            </a:p>
            <a:p>
              <a:pPr>
                <a:lnSpc>
                  <a:spcPct val="120000"/>
                </a:lnSpc>
              </a:pPr>
              <a:r>
                <a:rPr lang="en-US" altLang="zh-CN" sz="2000" dirty="0" smtClean="0">
                  <a:solidFill>
                    <a:srgbClr val="FF0000"/>
                  </a:solidFill>
                  <a:sym typeface="+mn-ea"/>
                </a:rPr>
                <a:t>   </a:t>
              </a:r>
              <a:r>
                <a:rPr lang="zh-CN" altLang="en-US" sz="2000" b="1" dirty="0" smtClean="0">
                  <a:solidFill>
                    <a:srgbClr val="FF0000"/>
                  </a:solidFill>
                  <a:sym typeface="+mn-ea"/>
                </a:rPr>
                <a:t>脑源性神经营养因子（</a:t>
              </a:r>
              <a:r>
                <a:rPr lang="en-US" altLang="zh-CN" sz="2000" b="1" dirty="0" smtClean="0">
                  <a:solidFill>
                    <a:srgbClr val="FF0000"/>
                  </a:solidFill>
                  <a:sym typeface="+mn-ea"/>
                </a:rPr>
                <a:t>brain-derived neurotrophic factor</a:t>
              </a:r>
              <a:r>
                <a:rPr lang="zh-CN" altLang="en-US" sz="2000" b="1" dirty="0" smtClean="0">
                  <a:solidFill>
                    <a:srgbClr val="FF0000"/>
                  </a:solidFill>
                  <a:sym typeface="+mn-ea"/>
                </a:rPr>
                <a:t>）</a:t>
              </a:r>
              <a:endParaRPr lang="zh-CN" altLang="en-US" sz="2000" b="1" dirty="0" smtClean="0">
                <a:solidFill>
                  <a:srgbClr val="FF0000"/>
                </a:solidFill>
                <a:sym typeface="+mn-ea"/>
              </a:endParaRPr>
            </a:p>
          </p:txBody>
        </p:sp>
      </p:grpSp>
      <p:grpSp>
        <p:nvGrpSpPr>
          <p:cNvPr id="12" name="组合 11"/>
          <p:cNvGrpSpPr/>
          <p:nvPr/>
        </p:nvGrpSpPr>
        <p:grpSpPr>
          <a:xfrm>
            <a:off x="3945255" y="506095"/>
            <a:ext cx="5000625" cy="6379753"/>
            <a:chOff x="6016" y="2760"/>
            <a:chExt cx="7875" cy="6480"/>
          </a:xfrm>
        </p:grpSpPr>
        <p:sp>
          <p:nvSpPr>
            <p:cNvPr id="7" name="文本框 6"/>
            <p:cNvSpPr txBox="1"/>
            <p:nvPr/>
          </p:nvSpPr>
          <p:spPr>
            <a:xfrm>
              <a:off x="6217" y="2957"/>
              <a:ext cx="7422" cy="6283"/>
            </a:xfrm>
            <a:prstGeom prst="rect">
              <a:avLst/>
            </a:prstGeom>
            <a:noFill/>
          </p:spPr>
          <p:txBody>
            <a:bodyPr wrap="square" rtlCol="0" anchor="t">
              <a:spAutoFit/>
            </a:bodyPr>
            <a:p>
              <a:pPr marL="285750" lvl="0" indent="-285750" algn="just">
                <a:lnSpc>
                  <a:spcPct val="200000"/>
                </a:lnSpc>
                <a:buFont typeface="Wingdings" panose="05000000000000000000" charset="0"/>
                <a:buChar char="l"/>
              </a:pPr>
              <a:r>
                <a:rPr lang="zh-CN" altLang="en-US" sz="1800" b="1" dirty="0" smtClean="0">
                  <a:sym typeface="+mn-ea"/>
                </a:rPr>
                <a:t>1982年在猪脑中发现的一种具有神经营养作用的蛋白质。</a:t>
              </a:r>
              <a:endParaRPr lang="zh-CN" altLang="en-US" sz="1800" b="1" dirty="0" smtClean="0">
                <a:sym typeface="+mn-ea"/>
              </a:endParaRPr>
            </a:p>
            <a:p>
              <a:pPr marL="285750" lvl="0" indent="-285750" algn="just">
                <a:lnSpc>
                  <a:spcPct val="200000"/>
                </a:lnSpc>
                <a:buFont typeface="Wingdings" panose="05000000000000000000" charset="0"/>
                <a:buChar char="l"/>
              </a:pPr>
              <a:r>
                <a:rPr lang="zh-CN" altLang="en-US" sz="1800" b="1" dirty="0" smtClean="0">
                  <a:sym typeface="+mn-ea"/>
                </a:rPr>
                <a:t>性质：是一类可溶性的多肽因子</a:t>
              </a:r>
              <a:r>
                <a:rPr lang="en-US" altLang="zh-CN" sz="1800" b="1" dirty="0" smtClean="0">
                  <a:sym typeface="+mn-ea"/>
                </a:rPr>
                <a:t>,</a:t>
              </a:r>
              <a:r>
                <a:rPr lang="zh-CN" altLang="en-US" sz="1800" b="1" dirty="0" smtClean="0">
                  <a:sym typeface="+mn-ea"/>
                </a:rPr>
                <a:t>其表达是一个动态过程，具有周期性。</a:t>
              </a:r>
              <a:endParaRPr lang="zh-CN" altLang="en-US" sz="1800" b="1" dirty="0" smtClean="0">
                <a:sym typeface="+mn-ea"/>
              </a:endParaRPr>
            </a:p>
            <a:p>
              <a:pPr marL="285750" lvl="0" indent="-285750" algn="just">
                <a:lnSpc>
                  <a:spcPct val="200000"/>
                </a:lnSpc>
                <a:buFont typeface="Wingdings" panose="05000000000000000000" charset="0"/>
                <a:buChar char="l"/>
              </a:pPr>
              <a:r>
                <a:rPr lang="zh-CN" altLang="en-US" sz="1800" b="1" dirty="0" smtClean="0">
                  <a:sym typeface="+mn-ea"/>
                </a:rPr>
                <a:t>来源：靶细胞（逆行转运），传</a:t>
              </a:r>
              <a:r>
                <a:rPr lang="en-US" altLang="zh-CN" sz="1800" b="1" dirty="0" smtClean="0">
                  <a:sym typeface="+mn-ea"/>
                </a:rPr>
                <a:t>入神经元（自分泌）及神经鞘细胞（旁分泌）</a:t>
              </a:r>
              <a:r>
                <a:rPr lang="zh-CN" altLang="en-US" sz="1800" b="1" dirty="0" smtClean="0">
                  <a:sym typeface="+mn-ea"/>
                </a:rPr>
                <a:t>。</a:t>
              </a:r>
              <a:endParaRPr lang="zh-CN" altLang="en-US" sz="1800" b="1" dirty="0" smtClean="0">
                <a:sym typeface="+mn-ea"/>
              </a:endParaRPr>
            </a:p>
            <a:p>
              <a:pPr marL="285750" lvl="0" indent="-285750" algn="just">
                <a:lnSpc>
                  <a:spcPct val="200000"/>
                </a:lnSpc>
                <a:buFont typeface="Wingdings" panose="05000000000000000000" charset="0"/>
                <a:buChar char="l"/>
              </a:pPr>
              <a:r>
                <a:rPr lang="zh-CN" altLang="en-US" sz="1800" b="1" dirty="0" smtClean="0">
                  <a:latin typeface="Times New Roman" panose="02020603050405020304" pitchFamily="18" charset="0"/>
                  <a:cs typeface="Times New Roman" panose="02020603050405020304" pitchFamily="18" charset="0"/>
                  <a:sym typeface="+mn-ea"/>
                </a:rPr>
                <a:t>分布：</a:t>
              </a:r>
              <a:r>
                <a:rPr lang="en-US" altLang="zh-CN" sz="1800" b="1" dirty="0" smtClean="0">
                  <a:latin typeface="Times New Roman" panose="02020603050405020304" pitchFamily="18" charset="0"/>
                  <a:cs typeface="Times New Roman" panose="02020603050405020304" pitchFamily="18" charset="0"/>
                  <a:sym typeface="+mn-ea"/>
                </a:rPr>
                <a:t>BDNF</a:t>
              </a:r>
              <a:r>
                <a:rPr lang="zh-CN" altLang="en-US" sz="1800" b="1" dirty="0" smtClean="0">
                  <a:latin typeface="Times New Roman" panose="02020603050405020304" pitchFamily="18" charset="0"/>
                  <a:cs typeface="Times New Roman" panose="02020603050405020304" pitchFamily="18" charset="0"/>
                  <a:sym typeface="+mn-ea"/>
                </a:rPr>
                <a:t>分布在中枢神经系统、周围神经系统、内分泌系统、骨和软骨组织等广泛区域内，但主要是在中枢神经系统内表达，其中海马和皮质的含量最高。</a:t>
              </a:r>
              <a:endParaRPr lang="zh-CN" altLang="en-US" sz="1800" b="1" dirty="0" smtClean="0">
                <a:latin typeface="Times New Roman" panose="02020603050405020304" pitchFamily="18" charset="0"/>
                <a:cs typeface="Times New Roman" panose="02020603050405020304" pitchFamily="18" charset="0"/>
                <a:sym typeface="+mn-ea"/>
              </a:endParaRPr>
            </a:p>
            <a:p>
              <a:pPr marL="285750" lvl="0" indent="-285750" algn="just">
                <a:lnSpc>
                  <a:spcPct val="200000"/>
                </a:lnSpc>
                <a:buFont typeface="Wingdings" panose="05000000000000000000" charset="0"/>
                <a:buChar char="l"/>
              </a:pPr>
              <a:endParaRPr lang="zh-CN" altLang="en-US" sz="1800" b="1" dirty="0" smtClean="0">
                <a:sym typeface="+mn-ea"/>
              </a:endParaRPr>
            </a:p>
          </p:txBody>
        </p:sp>
        <p:sp>
          <p:nvSpPr>
            <p:cNvPr id="8" name="圆角矩形 7"/>
            <p:cNvSpPr/>
            <p:nvPr/>
          </p:nvSpPr>
          <p:spPr>
            <a:xfrm>
              <a:off x="6016" y="2760"/>
              <a:ext cx="7875" cy="611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1" name="组合 10"/>
          <p:cNvGrpSpPr/>
          <p:nvPr/>
        </p:nvGrpSpPr>
        <p:grpSpPr>
          <a:xfrm>
            <a:off x="304800" y="260985"/>
            <a:ext cx="3041650" cy="609600"/>
            <a:chOff x="480" y="771"/>
            <a:chExt cx="4790" cy="960"/>
          </a:xfrm>
        </p:grpSpPr>
        <p:sp>
          <p:nvSpPr>
            <p:cNvPr id="6" name="流程图: 可选过程 5"/>
            <p:cNvSpPr/>
            <p:nvPr>
              <p:custDataLst>
                <p:tags r:id="rId3"/>
              </p:custDataLst>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文本框 8"/>
            <p:cNvSpPr txBox="1"/>
            <p:nvPr>
              <p:custDataLst>
                <p:tags r:id="rId4"/>
              </p:custDataLst>
            </p:nvPr>
          </p:nvSpPr>
          <p:spPr>
            <a:xfrm>
              <a:off x="84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Introduction </a:t>
              </a:r>
              <a:endParaRPr lang="en-US" altLang="zh-CN" sz="2800" b="1">
                <a:latin typeface="Times New Roman" panose="02020603050405020304" pitchFamily="18" charset="0"/>
                <a:cs typeface="Times New Roman" panose="02020603050405020304" pitchFamily="18" charset="0"/>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图片1.jpg"/>
          <p:cNvPicPr>
            <a:picLocks noChangeAspect="1"/>
          </p:cNvPicPr>
          <p:nvPr>
            <p:custDataLst>
              <p:tags r:id="rId1"/>
            </p:custDataLst>
          </p:nvPr>
        </p:nvPicPr>
        <p:blipFill>
          <a:blip r:embed="rId2" cstate="print"/>
          <a:stretch>
            <a:fillRect/>
          </a:stretch>
        </p:blipFill>
        <p:spPr>
          <a:xfrm>
            <a:off x="0" y="-22542"/>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1" name="组合 10"/>
          <p:cNvGrpSpPr/>
          <p:nvPr/>
        </p:nvGrpSpPr>
        <p:grpSpPr>
          <a:xfrm>
            <a:off x="304800" y="260985"/>
            <a:ext cx="3041650" cy="609600"/>
            <a:chOff x="480" y="771"/>
            <a:chExt cx="4790" cy="960"/>
          </a:xfrm>
        </p:grpSpPr>
        <p:sp>
          <p:nvSpPr>
            <p:cNvPr id="2" name="流程图: 可选过程 1"/>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84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Introduction </a:t>
              </a:r>
              <a:endParaRPr lang="en-US" altLang="zh-CN" sz="2800" b="1">
                <a:latin typeface="Times New Roman" panose="02020603050405020304" pitchFamily="18" charset="0"/>
                <a:cs typeface="Times New Roman" panose="02020603050405020304" pitchFamily="18" charset="0"/>
              </a:endParaRPr>
            </a:p>
          </p:txBody>
        </p:sp>
      </p:grpSp>
      <p:grpSp>
        <p:nvGrpSpPr>
          <p:cNvPr id="7" name="组合 6"/>
          <p:cNvGrpSpPr/>
          <p:nvPr/>
        </p:nvGrpSpPr>
        <p:grpSpPr>
          <a:xfrm>
            <a:off x="439420" y="5262245"/>
            <a:ext cx="8430260" cy="1421130"/>
            <a:chOff x="692" y="8647"/>
            <a:chExt cx="13276" cy="2238"/>
          </a:xfrm>
        </p:grpSpPr>
        <p:sp>
          <p:nvSpPr>
            <p:cNvPr id="3" name="文本框 2"/>
            <p:cNvSpPr txBox="1"/>
            <p:nvPr/>
          </p:nvSpPr>
          <p:spPr>
            <a:xfrm>
              <a:off x="840" y="8647"/>
              <a:ext cx="12887" cy="2107"/>
            </a:xfrm>
            <a:prstGeom prst="rect">
              <a:avLst/>
            </a:prstGeom>
          </p:spPr>
          <p:txBody>
            <a:bodyPr wrap="square">
              <a:spAutoFit/>
              <a:extLst>
                <a:ext uri="{4A0BC546-FE56-4ADE-93B0-CB8AF2F6F144}">
                  <wpsdc:textFrameExt xmlns:wpsdc="http://www.wps.cn/officeDocument/2022/drawingmlCustomData" type="text"/>
                </a:ext>
              </a:extLst>
            </a:bodyPr>
            <a:p>
              <a:pPr algn="l">
                <a:lnSpc>
                  <a:spcPct val="150000"/>
                </a:lnSpc>
              </a:pPr>
              <a:r>
                <a:rPr lang="en-US" altLang="zh-CN" sz="1800">
                  <a:latin typeface="Arial" panose="020B0604020202020204" pitchFamily="34" charset="0"/>
                  <a:ea typeface="微软雅黑" panose="020B0503020204020204" charset="-122"/>
                </a:rPr>
                <a:t>       </a:t>
              </a:r>
              <a:r>
                <a:rPr sz="1800" b="1">
                  <a:latin typeface="宋体" panose="02010600030101010101" pitchFamily="2" charset="-122"/>
                  <a:cs typeface="宋体" panose="02010600030101010101" pitchFamily="2" charset="-122"/>
                </a:rPr>
                <a:t>大量研究表明，脑内BDNF/TrkB信号通路参与抑郁症的发生过程。BNDF通过高亲和力与其特异性受体TrkB结合，TrkB与BDNF结合后，调节突触可塑性，增强学习记忆能力，减少抑郁症的发生。</a:t>
              </a:r>
              <a:endParaRPr sz="1800" b="1">
                <a:latin typeface="宋体" panose="02010600030101010101" pitchFamily="2" charset="-122"/>
                <a:cs typeface="宋体" panose="02010600030101010101" pitchFamily="2" charset="-122"/>
              </a:endParaRPr>
            </a:p>
          </p:txBody>
        </p:sp>
        <p:sp>
          <p:nvSpPr>
            <p:cNvPr id="15" name="圆角矩形 14"/>
            <p:cNvSpPr/>
            <p:nvPr>
              <p:custDataLst>
                <p:tags r:id="rId3"/>
              </p:custDataLst>
            </p:nvPr>
          </p:nvSpPr>
          <p:spPr>
            <a:xfrm>
              <a:off x="692" y="8647"/>
              <a:ext cx="13276" cy="223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pic>
        <p:nvPicPr>
          <p:cNvPr id="6" name="图片 5"/>
          <p:cNvPicPr>
            <a:picLocks noChangeAspect="1"/>
          </p:cNvPicPr>
          <p:nvPr>
            <p:custDataLst>
              <p:tags r:id="rId4"/>
            </p:custDataLst>
          </p:nvPr>
        </p:nvPicPr>
        <p:blipFill>
          <a:blip r:embed="rId5"/>
          <a:stretch>
            <a:fillRect/>
          </a:stretch>
        </p:blipFill>
        <p:spPr>
          <a:xfrm>
            <a:off x="1600200" y="1066800"/>
            <a:ext cx="6144895" cy="3985895"/>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12383"/>
            <a:ext cx="9144000" cy="6858000"/>
          </a:xfrm>
          <a:prstGeom prst="rect">
            <a:avLst/>
          </a:prstGeom>
          <a:noFill/>
          <a:ln w="9525">
            <a:noFill/>
          </a:ln>
        </p:spPr>
      </p:pic>
      <p:grpSp>
        <p:nvGrpSpPr>
          <p:cNvPr id="11" name="组合 10"/>
          <p:cNvGrpSpPr/>
          <p:nvPr/>
        </p:nvGrpSpPr>
        <p:grpSpPr>
          <a:xfrm>
            <a:off x="304800" y="260985"/>
            <a:ext cx="3041650" cy="609600"/>
            <a:chOff x="480" y="771"/>
            <a:chExt cx="4790" cy="960"/>
          </a:xfrm>
        </p:grpSpPr>
        <p:sp>
          <p:nvSpPr>
            <p:cNvPr id="2" name="流程图: 可选过程 1"/>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84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Introduction </a:t>
              </a:r>
              <a:endParaRPr lang="en-US" altLang="zh-CN" sz="2800" b="1">
                <a:latin typeface="Times New Roman" panose="02020603050405020304" pitchFamily="18" charset="0"/>
                <a:cs typeface="Times New Roman" panose="02020603050405020304" pitchFamily="18" charset="0"/>
              </a:endParaRPr>
            </a:p>
          </p:txBody>
        </p:sp>
      </p:grpSp>
      <p:grpSp>
        <p:nvGrpSpPr>
          <p:cNvPr id="6" name="组合 5"/>
          <p:cNvGrpSpPr/>
          <p:nvPr>
            <p:custDataLst>
              <p:tags r:id="rId3"/>
            </p:custDataLst>
          </p:nvPr>
        </p:nvGrpSpPr>
        <p:grpSpPr>
          <a:xfrm>
            <a:off x="304800" y="1111250"/>
            <a:ext cx="4661535" cy="5835650"/>
            <a:chOff x="240" y="1680"/>
            <a:chExt cx="7028" cy="9120"/>
          </a:xfrm>
        </p:grpSpPr>
        <p:sp>
          <p:nvSpPr>
            <p:cNvPr id="3" name="文本框 2"/>
            <p:cNvSpPr txBox="1"/>
            <p:nvPr/>
          </p:nvSpPr>
          <p:spPr>
            <a:xfrm>
              <a:off x="479" y="1680"/>
              <a:ext cx="6439" cy="9120"/>
            </a:xfrm>
            <a:prstGeom prst="rect">
              <a:avLst/>
            </a:prstGeom>
            <a:noFill/>
          </p:spPr>
          <p:txBody>
            <a:bodyPr wrap="square" rtlCol="0">
              <a:noAutofit/>
            </a:bodyPr>
            <a:p>
              <a:pPr algn="just">
                <a:lnSpc>
                  <a:spcPct val="200000"/>
                </a:lnSpc>
              </a:pPr>
              <a:r>
                <a:rPr lang="en-US" altLang="zh-CN" b="1"/>
                <a:t>       </a:t>
              </a:r>
              <a:r>
                <a:rPr sz="1800" b="1"/>
                <a:t>目前常用的抗抑郁药大多具有增加单胺类神经递质的作用。常用药物有选择性5 -羟色胺再摄取抑制剂、单胺氧化酶抑制剂、三环抗抑郁药等，但其达到抗抑郁作用时间较长（几周甚至几个月），并且长期服用会产生一系列副作用，包括胃肠道反应、嗜睡、失眠、心血管疾病，甚至急性中毒死亡反应</a:t>
              </a:r>
              <a:r>
                <a:rPr lang="zh-CN" sz="1800" b="1"/>
                <a:t>。</a:t>
              </a:r>
              <a:endParaRPr lang="zh-CN" sz="1800" b="1"/>
            </a:p>
          </p:txBody>
        </p:sp>
        <p:sp>
          <p:nvSpPr>
            <p:cNvPr id="15" name="圆角矩形 14"/>
            <p:cNvSpPr/>
            <p:nvPr>
              <p:custDataLst>
                <p:tags r:id="rId4"/>
              </p:custDataLst>
            </p:nvPr>
          </p:nvSpPr>
          <p:spPr>
            <a:xfrm>
              <a:off x="240" y="1680"/>
              <a:ext cx="7028" cy="7431"/>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4" name="组合 13"/>
          <p:cNvGrpSpPr/>
          <p:nvPr/>
        </p:nvGrpSpPr>
        <p:grpSpPr>
          <a:xfrm>
            <a:off x="5772150" y="1066800"/>
            <a:ext cx="2278380" cy="648970"/>
            <a:chOff x="9090" y="2880"/>
            <a:chExt cx="3588" cy="1022"/>
          </a:xfrm>
        </p:grpSpPr>
        <p:sp>
          <p:nvSpPr>
            <p:cNvPr id="7" name="圆角矩形 6"/>
            <p:cNvSpPr/>
            <p:nvPr>
              <p:custDataLst>
                <p:tags r:id="rId5"/>
              </p:custDataLst>
            </p:nvPr>
          </p:nvSpPr>
          <p:spPr>
            <a:xfrm>
              <a:off x="9090" y="2880"/>
              <a:ext cx="3588" cy="1023"/>
            </a:xfrm>
            <a:prstGeom prst="roundRect">
              <a:avLst/>
            </a:prstGeom>
            <a:noFill/>
          </p:spPr>
          <p:style>
            <a:lnRef idx="2">
              <a:schemeClr val="dk1"/>
            </a:lnRef>
            <a:fillRef idx="1">
              <a:schemeClr val="lt1"/>
            </a:fillRef>
            <a:effectRef idx="0">
              <a:schemeClr val="dk1"/>
            </a:effectRef>
            <a:fontRef idx="minor">
              <a:schemeClr val="dk1"/>
            </a:fontRef>
          </p:style>
          <p:txBody>
            <a:bodyPr rtlCol="0" anchor="ctr"/>
            <a:p>
              <a:pPr algn="ctr"/>
              <a:endParaRPr lang="zh-CN" altLang="en-US"/>
            </a:p>
          </p:txBody>
        </p:sp>
        <p:sp>
          <p:nvSpPr>
            <p:cNvPr id="9" name="文本框 8"/>
            <p:cNvSpPr txBox="1"/>
            <p:nvPr/>
          </p:nvSpPr>
          <p:spPr>
            <a:xfrm>
              <a:off x="9647" y="3077"/>
              <a:ext cx="2626" cy="628"/>
            </a:xfrm>
            <a:prstGeom prst="rect">
              <a:avLst/>
            </a:prstGeom>
            <a:noFill/>
          </p:spPr>
          <p:txBody>
            <a:bodyPr wrap="square" rtlCol="0">
              <a:spAutoFit/>
            </a:bodyPr>
            <a:p>
              <a:r>
                <a:rPr lang="zh-CN" altLang="en-US" sz="2000" b="1">
                  <a:solidFill>
                    <a:srgbClr val="FF0000"/>
                  </a:solidFill>
                </a:rPr>
                <a:t>胃肠道反应</a:t>
              </a:r>
              <a:endParaRPr lang="zh-CN" altLang="en-US" sz="2000" b="1">
                <a:solidFill>
                  <a:srgbClr val="FF0000"/>
                </a:solidFill>
              </a:endParaRPr>
            </a:p>
          </p:txBody>
        </p:sp>
      </p:grpSp>
      <p:grpSp>
        <p:nvGrpSpPr>
          <p:cNvPr id="16" name="组合 15"/>
          <p:cNvGrpSpPr/>
          <p:nvPr/>
        </p:nvGrpSpPr>
        <p:grpSpPr>
          <a:xfrm>
            <a:off x="5771515" y="2057400"/>
            <a:ext cx="2288540" cy="649605"/>
            <a:chOff x="9074" y="2880"/>
            <a:chExt cx="3604" cy="1023"/>
          </a:xfrm>
        </p:grpSpPr>
        <p:sp>
          <p:nvSpPr>
            <p:cNvPr id="17" name="圆角矩形 16"/>
            <p:cNvSpPr/>
            <p:nvPr>
              <p:custDataLst>
                <p:tags r:id="rId6"/>
              </p:custDataLst>
            </p:nvPr>
          </p:nvSpPr>
          <p:spPr>
            <a:xfrm>
              <a:off x="9090" y="2880"/>
              <a:ext cx="3588" cy="1023"/>
            </a:xfrm>
            <a:prstGeom prst="roundRect">
              <a:avLst/>
            </a:prstGeom>
            <a:noFill/>
          </p:spPr>
          <p:style>
            <a:lnRef idx="2">
              <a:schemeClr val="dk1"/>
            </a:lnRef>
            <a:fillRef idx="1">
              <a:schemeClr val="lt1"/>
            </a:fillRef>
            <a:effectRef idx="0">
              <a:schemeClr val="dk1"/>
            </a:effectRef>
            <a:fontRef idx="minor">
              <a:schemeClr val="dk1"/>
            </a:fontRef>
          </p:style>
          <p:txBody>
            <a:bodyPr rtlCol="0" anchor="ctr"/>
            <a:p>
              <a:pPr algn="ctr"/>
              <a:endParaRPr lang="zh-CN" altLang="en-US"/>
            </a:p>
          </p:txBody>
        </p:sp>
        <p:sp>
          <p:nvSpPr>
            <p:cNvPr id="18" name="文本框 17"/>
            <p:cNvSpPr txBox="1"/>
            <p:nvPr>
              <p:custDataLst>
                <p:tags r:id="rId7"/>
              </p:custDataLst>
            </p:nvPr>
          </p:nvSpPr>
          <p:spPr>
            <a:xfrm>
              <a:off x="9074" y="3077"/>
              <a:ext cx="3604" cy="628"/>
            </a:xfrm>
            <a:prstGeom prst="rect">
              <a:avLst/>
            </a:prstGeom>
            <a:noFill/>
          </p:spPr>
          <p:txBody>
            <a:bodyPr wrap="square" rtlCol="0">
              <a:spAutoFit/>
            </a:bodyPr>
            <a:p>
              <a:pPr algn="ctr"/>
              <a:r>
                <a:rPr lang="zh-CN" altLang="en-US" sz="2000" b="1">
                  <a:solidFill>
                    <a:srgbClr val="FF0000"/>
                  </a:solidFill>
                </a:rPr>
                <a:t>嗜睡</a:t>
              </a:r>
              <a:endParaRPr lang="zh-CN" altLang="en-US" sz="2000" b="1">
                <a:solidFill>
                  <a:srgbClr val="FF0000"/>
                </a:solidFill>
              </a:endParaRPr>
            </a:p>
          </p:txBody>
        </p:sp>
      </p:grpSp>
      <p:grpSp>
        <p:nvGrpSpPr>
          <p:cNvPr id="19" name="组合 18"/>
          <p:cNvGrpSpPr/>
          <p:nvPr/>
        </p:nvGrpSpPr>
        <p:grpSpPr>
          <a:xfrm>
            <a:off x="5781040" y="3047365"/>
            <a:ext cx="2288540" cy="649605"/>
            <a:chOff x="9074" y="2880"/>
            <a:chExt cx="3604" cy="1023"/>
          </a:xfrm>
        </p:grpSpPr>
        <p:sp>
          <p:nvSpPr>
            <p:cNvPr id="20" name="圆角矩形 19"/>
            <p:cNvSpPr/>
            <p:nvPr>
              <p:custDataLst>
                <p:tags r:id="rId8"/>
              </p:custDataLst>
            </p:nvPr>
          </p:nvSpPr>
          <p:spPr>
            <a:xfrm>
              <a:off x="9090" y="2880"/>
              <a:ext cx="3588" cy="1023"/>
            </a:xfrm>
            <a:prstGeom prst="roundRect">
              <a:avLst/>
            </a:prstGeom>
            <a:noFill/>
          </p:spPr>
          <p:style>
            <a:lnRef idx="2">
              <a:schemeClr val="dk1"/>
            </a:lnRef>
            <a:fillRef idx="1">
              <a:schemeClr val="lt1"/>
            </a:fillRef>
            <a:effectRef idx="0">
              <a:schemeClr val="dk1"/>
            </a:effectRef>
            <a:fontRef idx="minor">
              <a:schemeClr val="dk1"/>
            </a:fontRef>
          </p:style>
          <p:txBody>
            <a:bodyPr rtlCol="0" anchor="ctr"/>
            <a:p>
              <a:pPr algn="ctr"/>
              <a:endParaRPr lang="zh-CN" altLang="en-US"/>
            </a:p>
          </p:txBody>
        </p:sp>
        <p:sp>
          <p:nvSpPr>
            <p:cNvPr id="21" name="文本框 20"/>
            <p:cNvSpPr txBox="1"/>
            <p:nvPr>
              <p:custDataLst>
                <p:tags r:id="rId9"/>
              </p:custDataLst>
            </p:nvPr>
          </p:nvSpPr>
          <p:spPr>
            <a:xfrm>
              <a:off x="9074" y="3077"/>
              <a:ext cx="3604" cy="628"/>
            </a:xfrm>
            <a:prstGeom prst="rect">
              <a:avLst/>
            </a:prstGeom>
            <a:noFill/>
          </p:spPr>
          <p:txBody>
            <a:bodyPr wrap="square" rtlCol="0">
              <a:spAutoFit/>
            </a:bodyPr>
            <a:p>
              <a:pPr algn="ctr"/>
              <a:r>
                <a:rPr sz="2000" b="1">
                  <a:solidFill>
                    <a:srgbClr val="FF0000"/>
                  </a:solidFill>
                  <a:sym typeface="+mn-ea"/>
                </a:rPr>
                <a:t>失眠</a:t>
              </a:r>
              <a:endParaRPr lang="zh-CN" altLang="en-US" sz="2000" b="1">
                <a:solidFill>
                  <a:srgbClr val="FF0000"/>
                </a:solidFill>
                <a:sym typeface="+mn-ea"/>
              </a:endParaRPr>
            </a:p>
          </p:txBody>
        </p:sp>
      </p:grpSp>
      <p:grpSp>
        <p:nvGrpSpPr>
          <p:cNvPr id="22" name="组合 21"/>
          <p:cNvGrpSpPr/>
          <p:nvPr/>
        </p:nvGrpSpPr>
        <p:grpSpPr>
          <a:xfrm>
            <a:off x="5810885" y="4038600"/>
            <a:ext cx="2307590" cy="649605"/>
            <a:chOff x="9090" y="2880"/>
            <a:chExt cx="3634" cy="1023"/>
          </a:xfrm>
        </p:grpSpPr>
        <p:sp>
          <p:nvSpPr>
            <p:cNvPr id="23" name="圆角矩形 22"/>
            <p:cNvSpPr/>
            <p:nvPr>
              <p:custDataLst>
                <p:tags r:id="rId10"/>
              </p:custDataLst>
            </p:nvPr>
          </p:nvSpPr>
          <p:spPr>
            <a:xfrm>
              <a:off x="9090" y="2880"/>
              <a:ext cx="3588" cy="1023"/>
            </a:xfrm>
            <a:prstGeom prst="roundRect">
              <a:avLst/>
            </a:prstGeom>
            <a:noFill/>
          </p:spPr>
          <p:style>
            <a:lnRef idx="2">
              <a:schemeClr val="dk1"/>
            </a:lnRef>
            <a:fillRef idx="1">
              <a:schemeClr val="lt1"/>
            </a:fillRef>
            <a:effectRef idx="0">
              <a:schemeClr val="dk1"/>
            </a:effectRef>
            <a:fontRef idx="minor">
              <a:schemeClr val="dk1"/>
            </a:fontRef>
          </p:style>
          <p:txBody>
            <a:bodyPr rtlCol="0" anchor="ctr"/>
            <a:p>
              <a:pPr algn="ctr"/>
              <a:endParaRPr lang="zh-CN" altLang="en-US"/>
            </a:p>
          </p:txBody>
        </p:sp>
        <p:sp>
          <p:nvSpPr>
            <p:cNvPr id="24" name="文本框 23"/>
            <p:cNvSpPr txBox="1"/>
            <p:nvPr>
              <p:custDataLst>
                <p:tags r:id="rId11"/>
              </p:custDataLst>
            </p:nvPr>
          </p:nvSpPr>
          <p:spPr>
            <a:xfrm>
              <a:off x="9120" y="3077"/>
              <a:ext cx="3604" cy="628"/>
            </a:xfrm>
            <a:prstGeom prst="rect">
              <a:avLst/>
            </a:prstGeom>
            <a:noFill/>
          </p:spPr>
          <p:txBody>
            <a:bodyPr wrap="square" rtlCol="0">
              <a:spAutoFit/>
            </a:bodyPr>
            <a:p>
              <a:pPr algn="ctr"/>
              <a:r>
                <a:rPr sz="2000" b="1">
                  <a:solidFill>
                    <a:srgbClr val="FF0000"/>
                  </a:solidFill>
                  <a:sym typeface="+mn-ea"/>
                </a:rPr>
                <a:t>心血管疾病</a:t>
              </a:r>
              <a:endParaRPr lang="zh-CN" altLang="en-US" sz="2000" b="1">
                <a:solidFill>
                  <a:srgbClr val="FF0000"/>
                </a:solidFill>
                <a:sym typeface="+mn-ea"/>
              </a:endParaRPr>
            </a:p>
          </p:txBody>
        </p:sp>
      </p:grpSp>
      <p:grpSp>
        <p:nvGrpSpPr>
          <p:cNvPr id="25" name="组合 24"/>
          <p:cNvGrpSpPr/>
          <p:nvPr/>
        </p:nvGrpSpPr>
        <p:grpSpPr>
          <a:xfrm>
            <a:off x="5810885" y="5029835"/>
            <a:ext cx="2307590" cy="649605"/>
            <a:chOff x="9090" y="2880"/>
            <a:chExt cx="3634" cy="1023"/>
          </a:xfrm>
        </p:grpSpPr>
        <p:sp>
          <p:nvSpPr>
            <p:cNvPr id="26" name="圆角矩形 25"/>
            <p:cNvSpPr/>
            <p:nvPr>
              <p:custDataLst>
                <p:tags r:id="rId12"/>
              </p:custDataLst>
            </p:nvPr>
          </p:nvSpPr>
          <p:spPr>
            <a:xfrm>
              <a:off x="9090" y="2880"/>
              <a:ext cx="3588" cy="1023"/>
            </a:xfrm>
            <a:prstGeom prst="roundRect">
              <a:avLst/>
            </a:prstGeom>
            <a:noFill/>
          </p:spPr>
          <p:style>
            <a:lnRef idx="2">
              <a:schemeClr val="dk1"/>
            </a:lnRef>
            <a:fillRef idx="1">
              <a:schemeClr val="lt1"/>
            </a:fillRef>
            <a:effectRef idx="0">
              <a:schemeClr val="dk1"/>
            </a:effectRef>
            <a:fontRef idx="minor">
              <a:schemeClr val="dk1"/>
            </a:fontRef>
          </p:style>
          <p:txBody>
            <a:bodyPr rtlCol="0" anchor="ctr"/>
            <a:p>
              <a:pPr algn="ctr"/>
              <a:endParaRPr lang="zh-CN" altLang="en-US"/>
            </a:p>
          </p:txBody>
        </p:sp>
        <p:sp>
          <p:nvSpPr>
            <p:cNvPr id="27" name="文本框 26"/>
            <p:cNvSpPr txBox="1"/>
            <p:nvPr>
              <p:custDataLst>
                <p:tags r:id="rId13"/>
              </p:custDataLst>
            </p:nvPr>
          </p:nvSpPr>
          <p:spPr>
            <a:xfrm>
              <a:off x="9120" y="3077"/>
              <a:ext cx="3604" cy="628"/>
            </a:xfrm>
            <a:prstGeom prst="rect">
              <a:avLst/>
            </a:prstGeom>
            <a:noFill/>
          </p:spPr>
          <p:txBody>
            <a:bodyPr wrap="square" rtlCol="0">
              <a:spAutoFit/>
            </a:bodyPr>
            <a:p>
              <a:pPr algn="ctr"/>
              <a:r>
                <a:rPr sz="2000" b="1">
                  <a:solidFill>
                    <a:srgbClr val="FF0000"/>
                  </a:solidFill>
                  <a:sym typeface="+mn-ea"/>
                </a:rPr>
                <a:t>急性中毒死亡反应</a:t>
              </a:r>
              <a:endParaRPr lang="zh-CN" altLang="en-US" sz="2000" b="1">
                <a:solidFill>
                  <a:srgbClr val="FF0000"/>
                </a:solidFill>
                <a:sym typeface="+mn-ea"/>
              </a:endParaRPr>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grpSp>
        <p:nvGrpSpPr>
          <p:cNvPr id="11" name="组合 10"/>
          <p:cNvGrpSpPr/>
          <p:nvPr/>
        </p:nvGrpSpPr>
        <p:grpSpPr>
          <a:xfrm>
            <a:off x="304800" y="260985"/>
            <a:ext cx="3041650" cy="609600"/>
            <a:chOff x="480" y="771"/>
            <a:chExt cx="4790" cy="960"/>
          </a:xfrm>
        </p:grpSpPr>
        <p:sp>
          <p:nvSpPr>
            <p:cNvPr id="2" name="流程图: 可选过程 1"/>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84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Introduction </a:t>
              </a:r>
              <a:endParaRPr lang="en-US" altLang="zh-CN" sz="2800" b="1">
                <a:latin typeface="Times New Roman" panose="02020603050405020304" pitchFamily="18" charset="0"/>
                <a:cs typeface="Times New Roman" panose="02020603050405020304" pitchFamily="18" charset="0"/>
              </a:endParaRPr>
            </a:p>
          </p:txBody>
        </p:sp>
      </p:grpSp>
      <p:sp>
        <p:nvSpPr>
          <p:cNvPr id="3" name="文本框 2"/>
          <p:cNvSpPr txBox="1"/>
          <p:nvPr/>
        </p:nvSpPr>
        <p:spPr>
          <a:xfrm>
            <a:off x="300990" y="1143000"/>
            <a:ext cx="8387715" cy="1852930"/>
          </a:xfrm>
          <a:prstGeom prst="rect">
            <a:avLst/>
          </a:prstGeom>
        </p:spPr>
        <p:txBody>
          <a:bodyPr wrap="square">
            <a:spAutoFit/>
            <a:extLst>
              <a:ext uri="{4A0BC546-FE56-4ADE-93B0-CB8AF2F6F144}">
                <wpsdc:textFrameExt xmlns:wpsdc="http://www.wps.cn/officeDocument/2022/drawingmlCustomData" type="text"/>
              </a:ext>
            </a:extLst>
          </a:bodyPr>
          <a:p>
            <a:pPr algn="just">
              <a:lnSpc>
                <a:spcPct val="150000"/>
              </a:lnSpc>
            </a:pPr>
            <a:r>
              <a:rPr lang="en-US" altLang="zh-CN" sz="1800" b="1">
                <a:latin typeface="宋体" panose="02010600030101010101" pitchFamily="2" charset="-122"/>
                <a:cs typeface="宋体" panose="02010600030101010101" pitchFamily="2" charset="-122"/>
              </a:rPr>
              <a:t>    </a:t>
            </a:r>
            <a:r>
              <a:rPr lang="zh-CN" altLang="en-US" sz="1750" b="1">
                <a:latin typeface="宋体" panose="02010600030101010101" pitchFamily="2" charset="-122"/>
                <a:cs typeface="宋体" panose="02010600030101010101" pitchFamily="2" charset="-122"/>
              </a:rPr>
              <a:t>既往研究表明，多种芳香类药物可刺激中枢神经系统加速神经冲动传导，调节大脑皮层兴奋与抑制平衡，显著改善抑郁症等心理生理障碍。因此，芳香型中草药精油具有良好的抗抑郁作用，值得进一步研究和开发。</a:t>
            </a:r>
            <a:endParaRPr lang="zh-CN" altLang="en-US" sz="1750" b="1">
              <a:latin typeface="宋体" panose="02010600030101010101" pitchFamily="2" charset="-122"/>
              <a:cs typeface="宋体" panose="02010600030101010101" pitchFamily="2" charset="-122"/>
            </a:endParaRPr>
          </a:p>
          <a:p>
            <a:pPr algn="just">
              <a:lnSpc>
                <a:spcPct val="200000"/>
              </a:lnSpc>
            </a:pPr>
            <a:endParaRPr lang="zh-CN" altLang="en-US" sz="1750" b="1">
              <a:latin typeface="宋体" panose="02010600030101010101" pitchFamily="2" charset="-122"/>
              <a:cs typeface="宋体" panose="02010600030101010101" pitchFamily="2" charset="-122"/>
            </a:endParaRPr>
          </a:p>
        </p:txBody>
      </p:sp>
      <p:sp>
        <p:nvSpPr>
          <p:cNvPr id="15" name="圆角矩形 14"/>
          <p:cNvSpPr/>
          <p:nvPr>
            <p:custDataLst>
              <p:tags r:id="rId3"/>
            </p:custDataLst>
          </p:nvPr>
        </p:nvSpPr>
        <p:spPr>
          <a:xfrm>
            <a:off x="152400" y="1143000"/>
            <a:ext cx="8789670" cy="140843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9" name="组合 8"/>
          <p:cNvGrpSpPr/>
          <p:nvPr/>
        </p:nvGrpSpPr>
        <p:grpSpPr>
          <a:xfrm>
            <a:off x="152400" y="2823845"/>
            <a:ext cx="8789670" cy="1762125"/>
            <a:chOff x="240" y="4990"/>
            <a:chExt cx="13842" cy="2775"/>
          </a:xfrm>
        </p:grpSpPr>
        <p:sp>
          <p:nvSpPr>
            <p:cNvPr id="4" name="圆角矩形 3"/>
            <p:cNvSpPr/>
            <p:nvPr>
              <p:custDataLst>
                <p:tags r:id="rId4"/>
              </p:custDataLst>
            </p:nvPr>
          </p:nvSpPr>
          <p:spPr>
            <a:xfrm>
              <a:off x="240" y="4990"/>
              <a:ext cx="13842" cy="2243"/>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文本框 5"/>
            <p:cNvSpPr txBox="1"/>
            <p:nvPr/>
          </p:nvSpPr>
          <p:spPr>
            <a:xfrm>
              <a:off x="480" y="5059"/>
              <a:ext cx="13144" cy="2706"/>
            </a:xfrm>
            <a:prstGeom prst="rect">
              <a:avLst/>
            </a:prstGeom>
            <a:noFill/>
          </p:spPr>
          <p:txBody>
            <a:bodyPr wrap="square" rtlCol="0">
              <a:spAutoFit/>
            </a:bodyPr>
            <a:p>
              <a:pPr algn="just">
                <a:lnSpc>
                  <a:spcPct val="150000"/>
                </a:lnSpc>
              </a:pPr>
              <a:r>
                <a:rPr lang="en-US" altLang="zh-CN" b="1">
                  <a:latin typeface="宋体" panose="02010600030101010101" pitchFamily="2" charset="-122"/>
                  <a:cs typeface="宋体" panose="02010600030101010101" pitchFamily="2" charset="-122"/>
                  <a:sym typeface="+mn-ea"/>
                </a:rPr>
                <a:t>    </a:t>
              </a:r>
              <a:r>
                <a:rPr lang="zh-CN" altLang="en-US" sz="1750" b="1">
                  <a:latin typeface="宋体" panose="02010600030101010101" pitchFamily="2" charset="-122"/>
                  <a:cs typeface="宋体" panose="02010600030101010101" pitchFamily="2" charset="-122"/>
                  <a:sym typeface="+mn-ea"/>
                </a:rPr>
                <a:t>中药药理特性表明紫苏具有散寒、解外、调气、缓解抑郁等作用，对抑郁症和其他神经精神疾病具有潜在的治疗作用。先前的研究报道了紫苏精油（PFEO）的抗抑郁特性，然而，其吸入介导的抗抑郁作用的潜在机制仍未被探索。</a:t>
              </a:r>
              <a:endParaRPr lang="zh-CN" altLang="en-US" sz="1750" b="1">
                <a:latin typeface="宋体" panose="02010600030101010101" pitchFamily="2" charset="-122"/>
                <a:cs typeface="宋体" panose="02010600030101010101" pitchFamily="2" charset="-122"/>
              </a:endParaRPr>
            </a:p>
            <a:p>
              <a:pPr algn="just">
                <a:lnSpc>
                  <a:spcPct val="150000"/>
                </a:lnSpc>
              </a:pPr>
              <a:endParaRPr lang="zh-CN" altLang="en-US" sz="1750"/>
            </a:p>
          </p:txBody>
        </p:sp>
      </p:grpSp>
      <p:pic>
        <p:nvPicPr>
          <p:cNvPr id="100" name="图片 99"/>
          <p:cNvPicPr/>
          <p:nvPr/>
        </p:nvPicPr>
        <p:blipFill>
          <a:blip r:embed="rId5"/>
          <a:stretch>
            <a:fillRect/>
          </a:stretch>
        </p:blipFill>
        <p:spPr>
          <a:xfrm>
            <a:off x="2438400" y="4419600"/>
            <a:ext cx="4543425" cy="2254885"/>
          </a:xfrm>
          <a:prstGeom prst="rect">
            <a:avLst/>
          </a:prstGeom>
          <a:noFill/>
          <a:ln w="9525">
            <a:noFill/>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3" name="文本框 2"/>
          <p:cNvSpPr txBox="1"/>
          <p:nvPr/>
        </p:nvSpPr>
        <p:spPr>
          <a:xfrm>
            <a:off x="533400" y="5791200"/>
            <a:ext cx="8301355" cy="922020"/>
          </a:xfrm>
          <a:prstGeom prst="rect">
            <a:avLst/>
          </a:prstGeom>
          <a:noFill/>
        </p:spPr>
        <p:txBody>
          <a:bodyPr wrap="square" rtlCol="0">
            <a:spAutoFit/>
          </a:bodyPr>
          <a:p>
            <a:pPr indent="-457200" algn="just">
              <a:lnSpc>
                <a:spcPct val="150000"/>
              </a:lnSpc>
            </a:pPr>
            <a:r>
              <a:rPr lang="zh-CN" b="1">
                <a:latin typeface="Times New Roman" panose="02020603050405020304" pitchFamily="18" charset="0"/>
                <a:cs typeface="Times New Roman" panose="02020603050405020304" pitchFamily="18" charset="0"/>
              </a:rPr>
              <a:t>动物：</a:t>
            </a:r>
            <a:r>
              <a:rPr b="1">
                <a:latin typeface="Times New Roman" panose="02020603050405020304" pitchFamily="18" charset="0"/>
                <a:cs typeface="Times New Roman" panose="02020603050405020304" pitchFamily="18" charset="0"/>
              </a:rPr>
              <a:t>雄性</a:t>
            </a:r>
            <a:r>
              <a:rPr lang="en-US" b="1">
                <a:latin typeface="Times New Roman" panose="02020603050405020304" pitchFamily="18" charset="0"/>
                <a:cs typeface="Times New Roman" panose="02020603050405020304" pitchFamily="18" charset="0"/>
              </a:rPr>
              <a:t>SD</a:t>
            </a:r>
            <a:r>
              <a:rPr lang="zh-CN" altLang="en-US" b="1">
                <a:latin typeface="Times New Roman" panose="02020603050405020304" pitchFamily="18" charset="0"/>
                <a:cs typeface="Times New Roman" panose="02020603050405020304" pitchFamily="18" charset="0"/>
              </a:rPr>
              <a:t>大鼠</a:t>
            </a:r>
            <a:r>
              <a:rPr b="1">
                <a:latin typeface="Times New Roman" panose="02020603050405020304" pitchFamily="18" charset="0"/>
                <a:cs typeface="Times New Roman" panose="02020603050405020304" pitchFamily="18" charset="0"/>
              </a:rPr>
              <a:t>，(200</a:t>
            </a:r>
            <a:r>
              <a:rPr lang="en-US" b="1">
                <a:latin typeface="Times New Roman" panose="02020603050405020304" pitchFamily="18" charset="0"/>
                <a:cs typeface="Times New Roman" panose="02020603050405020304" pitchFamily="18" charset="0"/>
              </a:rPr>
              <a:t>-</a:t>
            </a:r>
            <a:r>
              <a:rPr b="1">
                <a:latin typeface="Times New Roman" panose="02020603050405020304" pitchFamily="18" charset="0"/>
                <a:cs typeface="Times New Roman" panose="02020603050405020304" pitchFamily="18" charset="0"/>
              </a:rPr>
              <a:t>300g</a:t>
            </a:r>
            <a:r>
              <a:rPr lang="zh-CN" b="1">
                <a:latin typeface="Times New Roman" panose="02020603050405020304" pitchFamily="18" charset="0"/>
                <a:cs typeface="Times New Roman" panose="02020603050405020304" pitchFamily="18" charset="0"/>
              </a:rPr>
              <a:t>），以12h光/12h暗循环自由获取食物和水。所有实验均在饲养</a:t>
            </a:r>
            <a:r>
              <a:rPr lang="en-US" altLang="zh-CN" b="1">
                <a:latin typeface="Times New Roman" panose="02020603050405020304" pitchFamily="18" charset="0"/>
                <a:cs typeface="Times New Roman" panose="02020603050405020304" pitchFamily="18" charset="0"/>
              </a:rPr>
              <a:t>7</a:t>
            </a:r>
            <a:r>
              <a:rPr lang="zh-CN" b="1">
                <a:latin typeface="Times New Roman" panose="02020603050405020304" pitchFamily="18" charset="0"/>
                <a:cs typeface="Times New Roman" panose="02020603050405020304" pitchFamily="18" charset="0"/>
              </a:rPr>
              <a:t>天后开始。</a:t>
            </a:r>
            <a:endParaRPr lang="zh-CN" b="1">
              <a:latin typeface="Times New Roman" panose="02020603050405020304" pitchFamily="18" charset="0"/>
              <a:cs typeface="Times New Roman" panose="02020603050405020304" pitchFamily="18" charset="0"/>
            </a:endParaRPr>
          </a:p>
        </p:txBody>
      </p:sp>
      <p:sp>
        <p:nvSpPr>
          <p:cNvPr id="4" name="文本框 3"/>
          <p:cNvSpPr txBox="1"/>
          <p:nvPr/>
        </p:nvSpPr>
        <p:spPr>
          <a:xfrm>
            <a:off x="565150" y="1371600"/>
            <a:ext cx="8279765" cy="1720215"/>
          </a:xfrm>
          <a:prstGeom prst="rect">
            <a:avLst/>
          </a:prstGeom>
          <a:noFill/>
        </p:spPr>
        <p:txBody>
          <a:bodyPr wrap="square" rtlCol="0">
            <a:noAutofit/>
          </a:bodyPr>
          <a:p>
            <a:pPr algn="just">
              <a:lnSpc>
                <a:spcPct val="150000"/>
              </a:lnSpc>
            </a:pPr>
            <a:r>
              <a:rPr lang="en-US" sz="1800" b="1">
                <a:latin typeface="Times New Roman" panose="02020603050405020304" pitchFamily="18" charset="0"/>
                <a:cs typeface="Times New Roman" panose="02020603050405020304" pitchFamily="18" charset="0"/>
                <a:sym typeface="+mn-ea"/>
              </a:rPr>
              <a:t>        </a:t>
            </a:r>
            <a:r>
              <a:rPr sz="1750" b="1">
                <a:latin typeface="Times New Roman" panose="02020603050405020304" pitchFamily="18" charset="0"/>
                <a:cs typeface="Times New Roman" panose="02020603050405020304" pitchFamily="18" charset="0"/>
              </a:rPr>
              <a:t>SD大鼠</a:t>
            </a:r>
            <a:r>
              <a:rPr sz="1750">
                <a:latin typeface="Times New Roman" panose="02020603050405020304" pitchFamily="18" charset="0"/>
                <a:cs typeface="Times New Roman" panose="02020603050405020304" pitchFamily="18" charset="0"/>
              </a:rPr>
              <a:t>为大鼠的一个品系</a:t>
            </a:r>
            <a:r>
              <a:rPr lang="zh-CN" sz="1750">
                <a:latin typeface="Times New Roman" panose="02020603050405020304" pitchFamily="18" charset="0"/>
                <a:cs typeface="Times New Roman" panose="02020603050405020304" pitchFamily="18" charset="0"/>
              </a:rPr>
              <a:t>，毛色白化。头部狭长、尾长接近于身长。</a:t>
            </a:r>
            <a:endParaRPr lang="zh-CN" sz="1750">
              <a:latin typeface="Times New Roman" panose="02020603050405020304" pitchFamily="18" charset="0"/>
              <a:cs typeface="Times New Roman" panose="02020603050405020304" pitchFamily="18" charset="0"/>
            </a:endParaRPr>
          </a:p>
          <a:p>
            <a:pPr algn="just">
              <a:lnSpc>
                <a:spcPct val="150000"/>
              </a:lnSpc>
            </a:pPr>
            <a:r>
              <a:rPr lang="zh-CN" sz="1750" b="1">
                <a:latin typeface="Times New Roman" panose="02020603050405020304" pitchFamily="18" charset="0"/>
                <a:cs typeface="Times New Roman" panose="02020603050405020304" pitchFamily="18" charset="0"/>
              </a:rPr>
              <a:t>主要应用</a:t>
            </a:r>
            <a:r>
              <a:rPr lang="zh-CN" sz="1750">
                <a:latin typeface="Times New Roman" panose="02020603050405020304" pitchFamily="18" charset="0"/>
                <a:cs typeface="Times New Roman" panose="02020603050405020304" pitchFamily="18" charset="0"/>
              </a:rPr>
              <a:t>：(1)药物学研究；(</a:t>
            </a:r>
            <a:r>
              <a:rPr lang="en-US" altLang="zh-CN" sz="1750">
                <a:latin typeface="Times New Roman" panose="02020603050405020304" pitchFamily="18" charset="0"/>
                <a:cs typeface="Times New Roman" panose="02020603050405020304" pitchFamily="18" charset="0"/>
              </a:rPr>
              <a:t>2</a:t>
            </a:r>
            <a:r>
              <a:rPr lang="zh-CN" sz="1750">
                <a:latin typeface="Times New Roman" panose="02020603050405020304" pitchFamily="18" charset="0"/>
                <a:cs typeface="Times New Roman" panose="02020603050405020304" pitchFamily="18" charset="0"/>
              </a:rPr>
              <a:t>)营养、代谢方面的研究；(</a:t>
            </a:r>
            <a:r>
              <a:rPr lang="en-US" altLang="zh-CN" sz="1750">
                <a:latin typeface="Times New Roman" panose="02020603050405020304" pitchFamily="18" charset="0"/>
                <a:cs typeface="Times New Roman" panose="02020603050405020304" pitchFamily="18" charset="0"/>
              </a:rPr>
              <a:t>3</a:t>
            </a:r>
            <a:r>
              <a:rPr lang="zh-CN" sz="1750">
                <a:latin typeface="Times New Roman" panose="02020603050405020304" pitchFamily="18" charset="0"/>
                <a:cs typeface="Times New Roman" panose="02020603050405020304" pitchFamily="18" charset="0"/>
              </a:rPr>
              <a:t>)神经、内分泌研究；(</a:t>
            </a:r>
            <a:r>
              <a:rPr lang="en-US" altLang="zh-CN" sz="1750">
                <a:latin typeface="Times New Roman" panose="02020603050405020304" pitchFamily="18" charset="0"/>
                <a:cs typeface="Times New Roman" panose="02020603050405020304" pitchFamily="18" charset="0"/>
              </a:rPr>
              <a:t>4</a:t>
            </a:r>
            <a:r>
              <a:rPr lang="zh-CN" sz="1750">
                <a:latin typeface="Times New Roman" panose="02020603050405020304" pitchFamily="18" charset="0"/>
                <a:cs typeface="Times New Roman" panose="02020603050405020304" pitchFamily="18" charset="0"/>
              </a:rPr>
              <a:t>)卫生学方面研究；(</a:t>
            </a:r>
            <a:r>
              <a:rPr lang="en-US" altLang="zh-CN" sz="1750">
                <a:latin typeface="Times New Roman" panose="02020603050405020304" pitchFamily="18" charset="0"/>
                <a:cs typeface="Times New Roman" panose="02020603050405020304" pitchFamily="18" charset="0"/>
              </a:rPr>
              <a:t>5</a:t>
            </a:r>
            <a:r>
              <a:rPr lang="zh-CN" sz="1750">
                <a:latin typeface="Times New Roman" panose="02020603050405020304" pitchFamily="18" charset="0"/>
                <a:cs typeface="Times New Roman" panose="02020603050405020304" pitchFamily="18" charset="0"/>
              </a:rPr>
              <a:t>)老年学及老年医学研究；(</a:t>
            </a:r>
            <a:r>
              <a:rPr lang="en-US" altLang="zh-CN" sz="1750">
                <a:latin typeface="Times New Roman" panose="02020603050405020304" pitchFamily="18" charset="0"/>
                <a:cs typeface="Times New Roman" panose="02020603050405020304" pitchFamily="18" charset="0"/>
              </a:rPr>
              <a:t>6</a:t>
            </a:r>
            <a:r>
              <a:rPr lang="zh-CN" sz="1750">
                <a:latin typeface="Times New Roman" panose="02020603050405020304" pitchFamily="18" charset="0"/>
                <a:cs typeface="Times New Roman" panose="02020603050405020304" pitchFamily="18" charset="0"/>
              </a:rPr>
              <a:t>)计划生育研究。</a:t>
            </a:r>
            <a:endParaRPr lang="zh-CN" sz="1750">
              <a:latin typeface="Times New Roman" panose="02020603050405020304" pitchFamily="18" charset="0"/>
              <a:cs typeface="Times New Roman" panose="02020603050405020304" pitchFamily="18" charset="0"/>
            </a:endParaRPr>
          </a:p>
        </p:txBody>
      </p:sp>
      <p:grpSp>
        <p:nvGrpSpPr>
          <p:cNvPr id="7" name="组合 6"/>
          <p:cNvGrpSpPr/>
          <p:nvPr/>
        </p:nvGrpSpPr>
        <p:grpSpPr>
          <a:xfrm>
            <a:off x="304800" y="228600"/>
            <a:ext cx="4208780" cy="609600"/>
            <a:chOff x="480" y="771"/>
            <a:chExt cx="6628" cy="960"/>
          </a:xfrm>
        </p:grpSpPr>
        <p:sp>
          <p:nvSpPr>
            <p:cNvPr id="8" name="流程图: 可选过程 7"/>
            <p:cNvSpPr/>
            <p:nvPr>
              <p:custDataLst>
                <p:tags r:id="rId3"/>
              </p:custDataLst>
            </p:nvPr>
          </p:nvSpPr>
          <p:spPr>
            <a:xfrm>
              <a:off x="480" y="771"/>
              <a:ext cx="6589"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文本框 8"/>
            <p:cNvSpPr txBox="1"/>
            <p:nvPr>
              <p:custDataLst>
                <p:tags r:id="rId4"/>
              </p:custDataLst>
            </p:nvPr>
          </p:nvSpPr>
          <p:spPr>
            <a:xfrm>
              <a:off x="840" y="840"/>
              <a:ext cx="6268"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Materials and Methods</a:t>
              </a:r>
              <a:endParaRPr lang="en-US" altLang="zh-CN" sz="2800" b="1">
                <a:latin typeface="Times New Roman" panose="02020603050405020304" pitchFamily="18" charset="0"/>
                <a:cs typeface="Times New Roman" panose="02020603050405020304" pitchFamily="18" charset="0"/>
              </a:endParaRPr>
            </a:p>
          </p:txBody>
        </p:sp>
      </p:grpSp>
      <p:sp>
        <p:nvSpPr>
          <p:cNvPr id="15" name="圆角矩形 14"/>
          <p:cNvSpPr/>
          <p:nvPr>
            <p:custDataLst>
              <p:tags r:id="rId5"/>
            </p:custDataLst>
          </p:nvPr>
        </p:nvSpPr>
        <p:spPr>
          <a:xfrm>
            <a:off x="457200" y="1269365"/>
            <a:ext cx="8449945" cy="155130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2" name="图片 1"/>
          <p:cNvPicPr>
            <a:picLocks noChangeAspect="1"/>
          </p:cNvPicPr>
          <p:nvPr>
            <p:custDataLst>
              <p:tags r:id="rId6"/>
            </p:custDataLst>
          </p:nvPr>
        </p:nvPicPr>
        <p:blipFill>
          <a:blip r:embed="rId7"/>
          <a:stretch>
            <a:fillRect/>
          </a:stretch>
        </p:blipFill>
        <p:spPr>
          <a:xfrm>
            <a:off x="2424430" y="3257550"/>
            <a:ext cx="4178300" cy="2367915"/>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3" name="矩形 2"/>
          <p:cNvSpPr/>
          <p:nvPr>
            <p:custDataLst>
              <p:tags r:id="rId3"/>
            </p:custDataLst>
          </p:nvPr>
        </p:nvSpPr>
        <p:spPr>
          <a:xfrm>
            <a:off x="1981200" y="1066800"/>
            <a:ext cx="4858385" cy="1076325"/>
          </a:xfrm>
          <a:prstGeom prst="rect">
            <a:avLst/>
          </a:prstGeom>
        </p:spPr>
        <p:txBody>
          <a:bodyPr wrap="square">
            <a:spAutoFit/>
          </a:bodyPr>
          <a:lstStyle/>
          <a:p>
            <a:pPr algn="ctr"/>
            <a:r>
              <a:rPr lang="zh-CN" altLang="en-US" sz="2200" b="1" spc="300" dirty="0" smtClean="0">
                <a:latin typeface="+mj-ea"/>
                <a:sym typeface="+mn-ea"/>
              </a:rPr>
              <a:t>慢性温和不可预知应激小鼠</a:t>
            </a:r>
            <a:endParaRPr lang="en-US" altLang="zh-CN" sz="2200" b="1" spc="300" dirty="0" smtClean="0">
              <a:latin typeface="+mj-ea"/>
              <a:sym typeface="+mn-ea"/>
            </a:endParaRPr>
          </a:p>
          <a:p>
            <a:pPr algn="ctr"/>
            <a:r>
              <a:rPr lang="en-US" altLang="zh-CN" sz="2200" b="1" spc="300" dirty="0" smtClean="0">
                <a:solidFill>
                  <a:srgbClr val="FF0000"/>
                </a:solidFill>
                <a:latin typeface="+mj-ea"/>
                <a:sym typeface="+mn-ea"/>
              </a:rPr>
              <a:t>(</a:t>
            </a:r>
            <a:r>
              <a:rPr lang="zh-CN" altLang="en-US" sz="2200" b="1" spc="300" dirty="0" smtClean="0">
                <a:solidFill>
                  <a:srgbClr val="FF0000"/>
                </a:solidFill>
                <a:latin typeface="+mj-ea"/>
                <a:sym typeface="+mn-ea"/>
              </a:rPr>
              <a:t>模型鼠：</a:t>
            </a:r>
            <a:r>
              <a:rPr lang="en-US" altLang="zh-CN" sz="2200" b="1" spc="300" dirty="0" smtClean="0">
                <a:solidFill>
                  <a:srgbClr val="FF0000"/>
                </a:solidFill>
                <a:latin typeface="Times New Roman" panose="02020603050405020304" pitchFamily="18" charset="0"/>
                <a:cs typeface="Times New Roman" panose="02020603050405020304" pitchFamily="18" charset="0"/>
                <a:sym typeface="+mn-ea"/>
              </a:rPr>
              <a:t>CUMS</a:t>
            </a:r>
            <a:r>
              <a:rPr lang="en-US" altLang="zh-CN" sz="2200" b="1" spc="300" dirty="0" smtClean="0">
                <a:solidFill>
                  <a:srgbClr val="FF0000"/>
                </a:solidFill>
                <a:latin typeface="+mj-ea"/>
                <a:sym typeface="+mn-ea"/>
              </a:rPr>
              <a:t>)</a:t>
            </a:r>
            <a:endParaRPr lang="en-US" altLang="zh-CN" sz="2000" b="1" spc="300" dirty="0" smtClean="0">
              <a:solidFill>
                <a:srgbClr val="FF0000"/>
              </a:solidFill>
              <a:latin typeface="+mj-ea"/>
              <a:sym typeface="+mn-ea"/>
            </a:endParaRPr>
          </a:p>
          <a:p>
            <a:pPr algn="ctr"/>
            <a:endParaRPr lang="en-US" altLang="zh-CN" sz="2000" b="1" spc="300" dirty="0" smtClean="0">
              <a:solidFill>
                <a:srgbClr val="FF0000"/>
              </a:solidFill>
              <a:latin typeface="+mj-ea"/>
              <a:sym typeface="+mn-ea"/>
            </a:endParaRPr>
          </a:p>
        </p:txBody>
      </p:sp>
      <p:sp>
        <p:nvSpPr>
          <p:cNvPr id="7" name="TextBox 6"/>
          <p:cNvSpPr txBox="1"/>
          <p:nvPr/>
        </p:nvSpPr>
        <p:spPr>
          <a:xfrm>
            <a:off x="457200" y="1752600"/>
            <a:ext cx="8145780" cy="3830955"/>
          </a:xfrm>
          <a:prstGeom prst="rect">
            <a:avLst/>
          </a:prstGeom>
          <a:noFill/>
        </p:spPr>
        <p:txBody>
          <a:bodyPr wrap="square" rtlCol="0">
            <a:spAutoFit/>
          </a:bodyPr>
          <a:lstStyle/>
          <a:p>
            <a:pPr marL="457200" lvl="0" indent="-457200">
              <a:lnSpc>
                <a:spcPct val="150000"/>
              </a:lnSpc>
              <a:buFont typeface="+mj-ea"/>
              <a:buAutoNum type="circleNumDbPlain"/>
            </a:pPr>
            <a:r>
              <a:rPr lang="zh-CN" altLang="en-US" sz="1800" b="1" spc="300" dirty="0" smtClean="0">
                <a:solidFill>
                  <a:schemeClr val="tx1"/>
                </a:solidFill>
                <a:latin typeface="+mj-ea"/>
                <a:sym typeface="+mn-ea"/>
              </a:rPr>
              <a:t>禁水</a:t>
            </a:r>
            <a:r>
              <a:rPr lang="en-US" altLang="zh-CN" sz="1800" b="1" spc="300" dirty="0" smtClean="0">
                <a:solidFill>
                  <a:schemeClr val="tx1"/>
                </a:solidFill>
                <a:latin typeface="+mj-ea"/>
                <a:sym typeface="+mn-ea"/>
              </a:rPr>
              <a:t>(24h) </a:t>
            </a:r>
            <a:endParaRPr lang="en-US" altLang="zh-CN" sz="1800" b="1" spc="300" dirty="0" smtClean="0">
              <a:solidFill>
                <a:schemeClr val="tx1"/>
              </a:solidFill>
              <a:latin typeface="+mj-ea"/>
              <a:sym typeface="+mn-ea"/>
            </a:endParaRPr>
          </a:p>
          <a:p>
            <a:pPr marL="457200" lvl="0" indent="-457200">
              <a:lnSpc>
                <a:spcPct val="150000"/>
              </a:lnSpc>
              <a:buFont typeface="+mj-ea"/>
              <a:buAutoNum type="circleNumDbPlain"/>
            </a:pPr>
            <a:r>
              <a:rPr lang="zh-CN" altLang="en-US" sz="1800" b="1" spc="300" dirty="0" smtClean="0">
                <a:solidFill>
                  <a:schemeClr val="tx1"/>
                </a:solidFill>
                <a:latin typeface="+mj-ea"/>
                <a:sym typeface="+mn-ea"/>
              </a:rPr>
              <a:t>禁食</a:t>
            </a:r>
            <a:r>
              <a:rPr lang="en-US" altLang="zh-CN" sz="1800" b="1" spc="300" dirty="0" smtClean="0">
                <a:solidFill>
                  <a:schemeClr val="tx1"/>
                </a:solidFill>
                <a:latin typeface="+mj-ea"/>
                <a:sym typeface="+mn-ea"/>
              </a:rPr>
              <a:t>(24h) </a:t>
            </a:r>
            <a:endParaRPr lang="en-US" altLang="zh-CN" sz="1800" b="1" spc="300" dirty="0" smtClean="0">
              <a:solidFill>
                <a:schemeClr val="tx1"/>
              </a:solidFill>
              <a:latin typeface="+mj-ea"/>
              <a:sym typeface="+mn-ea"/>
            </a:endParaRPr>
          </a:p>
          <a:p>
            <a:pPr marL="457200" lvl="0" indent="-457200">
              <a:lnSpc>
                <a:spcPct val="150000"/>
              </a:lnSpc>
              <a:buFont typeface="+mj-ea"/>
              <a:buAutoNum type="circleNumDbPlain"/>
            </a:pPr>
            <a:r>
              <a:rPr lang="zh-CN" altLang="en-US" sz="1800" b="1" spc="300" dirty="0" smtClean="0">
                <a:solidFill>
                  <a:schemeClr val="tx1"/>
                </a:solidFill>
                <a:latin typeface="+mj-ea"/>
                <a:sym typeface="+mn-ea"/>
              </a:rPr>
              <a:t>连续光照</a:t>
            </a:r>
            <a:r>
              <a:rPr lang="en-US" altLang="zh-CN" sz="1800" b="1" spc="300" dirty="0" smtClean="0">
                <a:solidFill>
                  <a:schemeClr val="tx1"/>
                </a:solidFill>
                <a:latin typeface="+mj-ea"/>
                <a:sym typeface="+mn-ea"/>
              </a:rPr>
              <a:t>(24h)</a:t>
            </a:r>
            <a:endParaRPr lang="en-US" altLang="zh-CN" sz="1800" b="1" spc="300" dirty="0" smtClean="0">
              <a:solidFill>
                <a:schemeClr val="tx1"/>
              </a:solidFill>
              <a:latin typeface="+mj-ea"/>
              <a:sym typeface="+mn-ea"/>
            </a:endParaRPr>
          </a:p>
          <a:p>
            <a:pPr marL="457200" lvl="0" indent="-457200">
              <a:lnSpc>
                <a:spcPct val="150000"/>
              </a:lnSpc>
              <a:buFont typeface="+mj-ea"/>
              <a:buAutoNum type="circleNumDbPlain"/>
            </a:pPr>
            <a:r>
              <a:rPr lang="zh-CN" altLang="en-US" sz="1800" b="1" spc="300" dirty="0" smtClean="0">
                <a:solidFill>
                  <a:schemeClr val="tx1"/>
                </a:solidFill>
                <a:latin typeface="+mj-ea"/>
                <a:sym typeface="+mn-ea"/>
              </a:rPr>
              <a:t>夹尾</a:t>
            </a:r>
            <a:endParaRPr lang="en-US" altLang="zh-CN" sz="1800" b="1" spc="300" dirty="0" smtClean="0">
              <a:solidFill>
                <a:schemeClr val="tx1"/>
              </a:solidFill>
              <a:latin typeface="+mj-ea"/>
              <a:sym typeface="+mn-ea"/>
            </a:endParaRPr>
          </a:p>
          <a:p>
            <a:pPr marL="457200" lvl="0" indent="-457200">
              <a:lnSpc>
                <a:spcPct val="150000"/>
              </a:lnSpc>
              <a:buFont typeface="+mj-ea"/>
              <a:buAutoNum type="circleNumDbPlain"/>
            </a:pPr>
            <a:r>
              <a:rPr lang="zh-CN" altLang="en-US" sz="1800" b="1" spc="300" dirty="0" smtClean="0">
                <a:latin typeface="+mj-ea"/>
                <a:sym typeface="+mn-ea"/>
              </a:rPr>
              <a:t>热水游泳（6分钟</a:t>
            </a:r>
            <a:r>
              <a:rPr lang="en-US" altLang="zh-CN" sz="1800" b="1" spc="300" dirty="0" smtClean="0">
                <a:latin typeface="+mj-ea"/>
                <a:sym typeface="+mn-ea"/>
              </a:rPr>
              <a:t>,45</a:t>
            </a:r>
            <a:r>
              <a:rPr lang="zh-CN" altLang="en-US" sz="1800" b="1" spc="300" dirty="0" smtClean="0">
                <a:latin typeface="+mj-ea"/>
                <a:sym typeface="+mn-ea"/>
              </a:rPr>
              <a:t>℃）</a:t>
            </a:r>
            <a:endParaRPr lang="zh-CN" altLang="en-US" sz="1800" b="1" spc="300" dirty="0" smtClean="0">
              <a:solidFill>
                <a:schemeClr val="tx1"/>
              </a:solidFill>
              <a:latin typeface="+mj-ea"/>
              <a:sym typeface="+mn-ea"/>
            </a:endParaRPr>
          </a:p>
          <a:p>
            <a:pPr marL="457200" indent="-457200">
              <a:lnSpc>
                <a:spcPct val="150000"/>
              </a:lnSpc>
              <a:buFont typeface="+mj-ea"/>
              <a:buAutoNum type="circleNumDbPlain"/>
            </a:pPr>
            <a:r>
              <a:rPr lang="zh-CN" altLang="en-US" sz="1800" b="1" spc="300" dirty="0" smtClean="0">
                <a:solidFill>
                  <a:schemeClr val="tx1"/>
                </a:solidFill>
                <a:latin typeface="+mj-ea"/>
              </a:rPr>
              <a:t>冷水游泳（6分钟</a:t>
            </a:r>
            <a:r>
              <a:rPr lang="en-US" altLang="zh-CN" sz="1800" b="1" spc="300" dirty="0" smtClean="0">
                <a:solidFill>
                  <a:schemeClr val="tx1"/>
                </a:solidFill>
                <a:latin typeface="+mj-ea"/>
              </a:rPr>
              <a:t>,4</a:t>
            </a:r>
            <a:r>
              <a:rPr lang="zh-CN" altLang="en-US" sz="1800" b="1" spc="300" dirty="0" smtClean="0">
                <a:solidFill>
                  <a:schemeClr val="tx1"/>
                </a:solidFill>
                <a:latin typeface="+mj-ea"/>
              </a:rPr>
              <a:t>℃）</a:t>
            </a:r>
            <a:endParaRPr lang="zh-CN" altLang="en-US" sz="1800" b="1" spc="300" dirty="0" smtClean="0">
              <a:solidFill>
                <a:schemeClr val="tx1"/>
              </a:solidFill>
              <a:latin typeface="+mj-ea"/>
            </a:endParaRPr>
          </a:p>
          <a:p>
            <a:pPr marL="457200" indent="-457200">
              <a:lnSpc>
                <a:spcPct val="150000"/>
              </a:lnSpc>
              <a:buFont typeface="+mj-ea"/>
              <a:buAutoNum type="circleNumDbPlain"/>
            </a:pPr>
            <a:r>
              <a:rPr lang="zh-CN" altLang="en-US" sz="1800" b="1" spc="300" dirty="0" smtClean="0">
                <a:solidFill>
                  <a:schemeClr val="tx1"/>
                </a:solidFill>
                <a:latin typeface="+mj-ea"/>
              </a:rPr>
              <a:t>倾斜笼子(在禁食后，使口渴应激的动物更难觅食和饮水</a:t>
            </a:r>
            <a:r>
              <a:rPr lang="en-US" altLang="zh-CN" sz="1800" b="1" spc="300" dirty="0" smtClean="0">
                <a:solidFill>
                  <a:schemeClr val="tx1"/>
                </a:solidFill>
                <a:latin typeface="+mj-ea"/>
              </a:rPr>
              <a:t>)</a:t>
            </a:r>
            <a:endParaRPr lang="en-US" altLang="zh-CN" sz="1800" b="1" spc="300" dirty="0" smtClean="0">
              <a:solidFill>
                <a:schemeClr val="tx1"/>
              </a:solidFill>
              <a:latin typeface="+mj-ea"/>
            </a:endParaRPr>
          </a:p>
          <a:p>
            <a:pPr marL="457200" indent="-457200">
              <a:lnSpc>
                <a:spcPct val="150000"/>
              </a:lnSpc>
              <a:buFont typeface="+mj-ea"/>
              <a:buAutoNum type="circleNumDbPlain"/>
            </a:pPr>
            <a:r>
              <a:rPr lang="en-US" altLang="zh-CN" sz="1800" b="1" spc="300" dirty="0" smtClean="0">
                <a:solidFill>
                  <a:schemeClr val="tx1"/>
                </a:solidFill>
                <a:latin typeface="+mj-ea"/>
              </a:rPr>
              <a:t>空笼，湿垫</a:t>
            </a:r>
            <a:endParaRPr lang="en-US" altLang="zh-CN" sz="1800" b="1" spc="300" dirty="0" smtClean="0">
              <a:solidFill>
                <a:schemeClr val="tx1"/>
              </a:solidFill>
              <a:latin typeface="+mj-ea"/>
            </a:endParaRPr>
          </a:p>
          <a:p>
            <a:pPr marL="457200" indent="-457200">
              <a:lnSpc>
                <a:spcPct val="150000"/>
              </a:lnSpc>
              <a:buFont typeface="+mj-ea"/>
              <a:buAutoNum type="circleNumDbPlain"/>
            </a:pPr>
            <a:r>
              <a:rPr lang="en-US" altLang="zh-CN" sz="1800" b="1" spc="300" dirty="0" smtClean="0">
                <a:solidFill>
                  <a:schemeClr val="tx1"/>
                </a:solidFill>
                <a:latin typeface="+mj-ea"/>
              </a:rPr>
              <a:t>气味刺激(氨或乙酸)</a:t>
            </a:r>
            <a:endParaRPr lang="en-US" altLang="zh-CN" sz="1800" b="1" spc="300" dirty="0" smtClean="0">
              <a:solidFill>
                <a:schemeClr val="tx1"/>
              </a:solidFill>
              <a:latin typeface="+mj-ea"/>
            </a:endParaRPr>
          </a:p>
        </p:txBody>
      </p:sp>
      <p:grpSp>
        <p:nvGrpSpPr>
          <p:cNvPr id="5" name="组合 4"/>
          <p:cNvGrpSpPr/>
          <p:nvPr/>
        </p:nvGrpSpPr>
        <p:grpSpPr>
          <a:xfrm>
            <a:off x="76200" y="228600"/>
            <a:ext cx="2451735" cy="609600"/>
            <a:chOff x="480" y="771"/>
            <a:chExt cx="6628" cy="960"/>
          </a:xfrm>
        </p:grpSpPr>
        <p:sp>
          <p:nvSpPr>
            <p:cNvPr id="9" name="流程图: 可选过程 8"/>
            <p:cNvSpPr/>
            <p:nvPr>
              <p:custDataLst>
                <p:tags r:id="rId4"/>
              </p:custDataLst>
            </p:nvPr>
          </p:nvSpPr>
          <p:spPr>
            <a:xfrm>
              <a:off x="480" y="771"/>
              <a:ext cx="6589"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文本框 9"/>
            <p:cNvSpPr txBox="1"/>
            <p:nvPr>
              <p:custDataLst>
                <p:tags r:id="rId5"/>
              </p:custDataLst>
            </p:nvPr>
          </p:nvSpPr>
          <p:spPr>
            <a:xfrm>
              <a:off x="840" y="840"/>
              <a:ext cx="6268" cy="822"/>
            </a:xfrm>
            <a:prstGeom prst="rect">
              <a:avLst/>
            </a:prstGeom>
            <a:noFill/>
          </p:spPr>
          <p:txBody>
            <a:bodyPr wrap="square" rtlCol="0">
              <a:spAutoFit/>
            </a:bodyPr>
            <a:p>
              <a:r>
                <a:rPr lang="zh-CN" altLang="en-US" sz="2800" b="1">
                  <a:latin typeface="Times New Roman" panose="02020603050405020304" pitchFamily="18" charset="0"/>
                  <a:cs typeface="Times New Roman" panose="02020603050405020304" pitchFamily="18" charset="0"/>
                </a:rPr>
                <a:t>模型的</a:t>
              </a:r>
              <a:r>
                <a:rPr lang="zh-CN" altLang="en-US" sz="2800" b="1">
                  <a:latin typeface="Times New Roman" panose="02020603050405020304" pitchFamily="18" charset="0"/>
                  <a:cs typeface="Times New Roman" panose="02020603050405020304" pitchFamily="18" charset="0"/>
                </a:rPr>
                <a:t>建立</a:t>
              </a:r>
              <a:endParaRPr lang="zh-CN" altLang="en-US" sz="2800" b="1">
                <a:latin typeface="Times New Roman" panose="02020603050405020304" pitchFamily="18" charset="0"/>
                <a:cs typeface="Times New Roman" panose="02020603050405020304" pitchFamily="18" charset="0"/>
              </a:endParaRPr>
            </a:p>
          </p:txBody>
        </p:sp>
      </p:grpSp>
      <p:sp>
        <p:nvSpPr>
          <p:cNvPr id="11" name="文本框 10"/>
          <p:cNvSpPr txBox="1"/>
          <p:nvPr/>
        </p:nvSpPr>
        <p:spPr>
          <a:xfrm>
            <a:off x="469265" y="5638800"/>
            <a:ext cx="8108950" cy="1198880"/>
          </a:xfrm>
          <a:prstGeom prst="rect">
            <a:avLst/>
          </a:prstGeom>
          <a:noFill/>
        </p:spPr>
        <p:txBody>
          <a:bodyPr wrap="square" rtlCol="0">
            <a:spAutoFit/>
          </a:bodyPr>
          <a:p>
            <a:pPr algn="just">
              <a:lnSpc>
                <a:spcPct val="150000"/>
              </a:lnSpc>
            </a:pPr>
            <a:r>
              <a:rPr lang="zh-CN" altLang="en-US" sz="1600" b="1">
                <a:sym typeface="+mn-ea"/>
              </a:rPr>
              <a:t>注：建立3周CUMS抑郁模型，每天两种。应激方法主要选择对动物伤害较小的轻度刺激，</a:t>
            </a:r>
            <a:r>
              <a:rPr lang="zh-CN" altLang="en-US" sz="1600" b="1"/>
              <a:t>为了使应激刺激不可预测，随机选择白天或晚上的时间，以及应激的方式，并确保连续3天不使用相同的应激方式。</a:t>
            </a:r>
            <a:endParaRPr lang="zh-CN" altLang="en-US" sz="1600" b="1"/>
          </a:p>
        </p:txBody>
      </p:sp>
      <p:sp>
        <p:nvSpPr>
          <p:cNvPr id="15" name="圆角矩形 14"/>
          <p:cNvSpPr/>
          <p:nvPr>
            <p:custDataLst>
              <p:tags r:id="rId6"/>
            </p:custDataLst>
          </p:nvPr>
        </p:nvSpPr>
        <p:spPr>
          <a:xfrm flipV="1">
            <a:off x="304800" y="5639435"/>
            <a:ext cx="8462010" cy="119824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6" name="组合 5"/>
          <p:cNvGrpSpPr/>
          <p:nvPr/>
        </p:nvGrpSpPr>
        <p:grpSpPr>
          <a:xfrm>
            <a:off x="301625" y="287655"/>
            <a:ext cx="1457325" cy="609600"/>
            <a:chOff x="480" y="771"/>
            <a:chExt cx="6628" cy="960"/>
          </a:xfrm>
        </p:grpSpPr>
        <p:sp>
          <p:nvSpPr>
            <p:cNvPr id="8" name="流程图: 可选过程 7"/>
            <p:cNvSpPr/>
            <p:nvPr>
              <p:custDataLst>
                <p:tags r:id="rId3"/>
              </p:custDataLst>
            </p:nvPr>
          </p:nvSpPr>
          <p:spPr>
            <a:xfrm>
              <a:off x="480" y="771"/>
              <a:ext cx="6589"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文本框 10"/>
            <p:cNvSpPr txBox="1"/>
            <p:nvPr>
              <p:custDataLst>
                <p:tags r:id="rId4"/>
              </p:custDataLst>
            </p:nvPr>
          </p:nvSpPr>
          <p:spPr>
            <a:xfrm>
              <a:off x="840" y="840"/>
              <a:ext cx="6268"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  </a:t>
              </a:r>
              <a:r>
                <a:rPr lang="zh-CN" altLang="en-US" sz="2800" b="1">
                  <a:latin typeface="Times New Roman" panose="02020603050405020304" pitchFamily="18" charset="0"/>
                  <a:cs typeface="Times New Roman" panose="02020603050405020304" pitchFamily="18" charset="0"/>
                </a:rPr>
                <a:t>给药</a:t>
              </a:r>
              <a:endParaRPr lang="zh-CN" altLang="en-US" sz="2800" b="1">
                <a:latin typeface="Times New Roman" panose="02020603050405020304" pitchFamily="18" charset="0"/>
                <a:cs typeface="Times New Roman" panose="02020603050405020304" pitchFamily="18" charset="0"/>
              </a:endParaRPr>
            </a:p>
          </p:txBody>
        </p:sp>
      </p:grpSp>
      <p:grpSp>
        <p:nvGrpSpPr>
          <p:cNvPr id="9" name="组合 8"/>
          <p:cNvGrpSpPr/>
          <p:nvPr/>
        </p:nvGrpSpPr>
        <p:grpSpPr>
          <a:xfrm>
            <a:off x="2819400" y="1752600"/>
            <a:ext cx="3097530" cy="843280"/>
            <a:chOff x="1080" y="3840"/>
            <a:chExt cx="4878" cy="1328"/>
          </a:xfrm>
        </p:grpSpPr>
        <p:sp>
          <p:nvSpPr>
            <p:cNvPr id="15" name="圆角矩形 14"/>
            <p:cNvSpPr/>
            <p:nvPr>
              <p:custDataLst>
                <p:tags r:id="rId5"/>
              </p:custDataLst>
            </p:nvPr>
          </p:nvSpPr>
          <p:spPr>
            <a:xfrm>
              <a:off x="1080" y="3840"/>
              <a:ext cx="4657" cy="132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文本框 1"/>
            <p:cNvSpPr txBox="1"/>
            <p:nvPr/>
          </p:nvSpPr>
          <p:spPr>
            <a:xfrm>
              <a:off x="1168" y="4080"/>
              <a:ext cx="4791" cy="798"/>
            </a:xfrm>
            <a:prstGeom prst="rect">
              <a:avLst/>
            </a:prstGeom>
            <a:noFill/>
          </p:spPr>
          <p:txBody>
            <a:bodyPr wrap="square" rtlCol="0">
              <a:spAutoFit/>
            </a:bodyPr>
            <a:p>
              <a:pPr>
                <a:lnSpc>
                  <a:spcPct val="150000"/>
                </a:lnSpc>
              </a:pPr>
              <a:r>
                <a:rPr lang="zh-CN" altLang="en-US" b="1"/>
                <a:t>紫苏精油（</a:t>
              </a:r>
              <a:r>
                <a:rPr lang="zh-CN" altLang="en-US" b="1">
                  <a:sym typeface="+mn-ea"/>
                </a:rPr>
                <a:t>PFEO）的提取</a:t>
              </a:r>
              <a:endParaRPr lang="zh-CN" altLang="en-US" b="1">
                <a:sym typeface="+mn-ea"/>
              </a:endParaRPr>
            </a:p>
          </p:txBody>
        </p:sp>
      </p:grpSp>
      <p:cxnSp>
        <p:nvCxnSpPr>
          <p:cNvPr id="13" name="直接箭头连接符 12"/>
          <p:cNvCxnSpPr/>
          <p:nvPr/>
        </p:nvCxnSpPr>
        <p:spPr>
          <a:xfrm>
            <a:off x="4343400" y="2590800"/>
            <a:ext cx="0" cy="50673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14" name="组合 13"/>
          <p:cNvGrpSpPr/>
          <p:nvPr/>
        </p:nvGrpSpPr>
        <p:grpSpPr>
          <a:xfrm>
            <a:off x="2819400" y="3112770"/>
            <a:ext cx="3098165" cy="843280"/>
            <a:chOff x="1080" y="3840"/>
            <a:chExt cx="4879" cy="1328"/>
          </a:xfrm>
        </p:grpSpPr>
        <p:sp>
          <p:nvSpPr>
            <p:cNvPr id="16" name="圆角矩形 15"/>
            <p:cNvSpPr/>
            <p:nvPr>
              <p:custDataLst>
                <p:tags r:id="rId6"/>
              </p:custDataLst>
            </p:nvPr>
          </p:nvSpPr>
          <p:spPr>
            <a:xfrm>
              <a:off x="1080" y="3840"/>
              <a:ext cx="4657" cy="132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文本框 16"/>
            <p:cNvSpPr txBox="1"/>
            <p:nvPr>
              <p:custDataLst>
                <p:tags r:id="rId7"/>
              </p:custDataLst>
            </p:nvPr>
          </p:nvSpPr>
          <p:spPr>
            <a:xfrm>
              <a:off x="1168" y="4080"/>
              <a:ext cx="4791" cy="798"/>
            </a:xfrm>
            <a:prstGeom prst="rect">
              <a:avLst/>
            </a:prstGeom>
            <a:noFill/>
          </p:spPr>
          <p:txBody>
            <a:bodyPr wrap="square" rtlCol="0">
              <a:spAutoFit/>
            </a:bodyPr>
            <a:p>
              <a:pPr>
                <a:lnSpc>
                  <a:spcPct val="150000"/>
                </a:lnSpc>
              </a:pPr>
              <a:r>
                <a:rPr lang="zh-CN" altLang="en-US" b="1"/>
                <a:t>紫苏精油（</a:t>
              </a:r>
              <a:r>
                <a:rPr lang="zh-CN" altLang="en-US" b="1">
                  <a:sym typeface="+mn-ea"/>
                </a:rPr>
                <a:t>PFEO）的吸入</a:t>
              </a:r>
              <a:endParaRPr lang="en-US" altLang="zh-CN" b="1">
                <a:sym typeface="+mn-ea"/>
              </a:endParaRPr>
            </a:p>
          </p:txBody>
        </p:sp>
      </p:grpSp>
      <p:grpSp>
        <p:nvGrpSpPr>
          <p:cNvPr id="18" name="组合 17"/>
          <p:cNvGrpSpPr/>
          <p:nvPr/>
        </p:nvGrpSpPr>
        <p:grpSpPr>
          <a:xfrm>
            <a:off x="2819400" y="4487545"/>
            <a:ext cx="3098165" cy="843280"/>
            <a:chOff x="1080" y="3840"/>
            <a:chExt cx="4879" cy="1328"/>
          </a:xfrm>
        </p:grpSpPr>
        <p:sp>
          <p:nvSpPr>
            <p:cNvPr id="19" name="圆角矩形 18"/>
            <p:cNvSpPr/>
            <p:nvPr>
              <p:custDataLst>
                <p:tags r:id="rId8"/>
              </p:custDataLst>
            </p:nvPr>
          </p:nvSpPr>
          <p:spPr>
            <a:xfrm>
              <a:off x="1080" y="3840"/>
              <a:ext cx="4657" cy="132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文本框 19"/>
            <p:cNvSpPr txBox="1"/>
            <p:nvPr>
              <p:custDataLst>
                <p:tags r:id="rId9"/>
              </p:custDataLst>
            </p:nvPr>
          </p:nvSpPr>
          <p:spPr>
            <a:xfrm>
              <a:off x="1168" y="4080"/>
              <a:ext cx="4791" cy="798"/>
            </a:xfrm>
            <a:prstGeom prst="rect">
              <a:avLst/>
            </a:prstGeom>
            <a:noFill/>
          </p:spPr>
          <p:txBody>
            <a:bodyPr wrap="square" rtlCol="0">
              <a:spAutoFit/>
            </a:bodyPr>
            <a:p>
              <a:pPr>
                <a:lnSpc>
                  <a:spcPct val="150000"/>
                </a:lnSpc>
              </a:pPr>
              <a:r>
                <a:rPr lang="en-US" altLang="zh-CN" b="1">
                  <a:sym typeface="+mn-ea"/>
                </a:rPr>
                <a:t>     </a:t>
              </a:r>
              <a:r>
                <a:rPr lang="zh-CN" altLang="en-US" b="1">
                  <a:sym typeface="+mn-ea"/>
                </a:rPr>
                <a:t>阳性对照组灌胃处置</a:t>
              </a:r>
              <a:endParaRPr lang="zh-CN" altLang="en-US" b="1">
                <a:sym typeface="+mn-ea"/>
              </a:endParaRPr>
            </a:p>
          </p:txBody>
        </p:sp>
      </p:gr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7" name="组合 6"/>
          <p:cNvGrpSpPr/>
          <p:nvPr/>
        </p:nvGrpSpPr>
        <p:grpSpPr>
          <a:xfrm>
            <a:off x="301625" y="287655"/>
            <a:ext cx="1457325" cy="609600"/>
            <a:chOff x="480" y="771"/>
            <a:chExt cx="6628" cy="960"/>
          </a:xfrm>
        </p:grpSpPr>
        <p:sp>
          <p:nvSpPr>
            <p:cNvPr id="9" name="流程图: 可选过程 8"/>
            <p:cNvSpPr/>
            <p:nvPr>
              <p:custDataLst>
                <p:tags r:id="rId3"/>
              </p:custDataLst>
            </p:nvPr>
          </p:nvSpPr>
          <p:spPr>
            <a:xfrm>
              <a:off x="480" y="771"/>
              <a:ext cx="6589"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文本框 9"/>
            <p:cNvSpPr txBox="1"/>
            <p:nvPr>
              <p:custDataLst>
                <p:tags r:id="rId4"/>
              </p:custDataLst>
            </p:nvPr>
          </p:nvSpPr>
          <p:spPr>
            <a:xfrm>
              <a:off x="840" y="840"/>
              <a:ext cx="6268"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  </a:t>
              </a:r>
              <a:r>
                <a:rPr lang="zh-CN" altLang="en-US" sz="2800" b="1">
                  <a:latin typeface="Times New Roman" panose="02020603050405020304" pitchFamily="18" charset="0"/>
                  <a:cs typeface="Times New Roman" panose="02020603050405020304" pitchFamily="18" charset="0"/>
                </a:rPr>
                <a:t>分组</a:t>
              </a:r>
              <a:endParaRPr lang="zh-CN" altLang="en-US" sz="2800" b="1">
                <a:latin typeface="Times New Roman" panose="02020603050405020304" pitchFamily="18" charset="0"/>
                <a:cs typeface="Times New Roman" panose="02020603050405020304" pitchFamily="18" charset="0"/>
              </a:endParaRPr>
            </a:p>
          </p:txBody>
        </p:sp>
      </p:grpSp>
      <p:grpSp>
        <p:nvGrpSpPr>
          <p:cNvPr id="14" name="组合 13"/>
          <p:cNvGrpSpPr/>
          <p:nvPr/>
        </p:nvGrpSpPr>
        <p:grpSpPr>
          <a:xfrm>
            <a:off x="1295400" y="2397125"/>
            <a:ext cx="2278380" cy="649605"/>
            <a:chOff x="9090" y="2880"/>
            <a:chExt cx="3588" cy="1023"/>
          </a:xfrm>
        </p:grpSpPr>
        <p:sp>
          <p:nvSpPr>
            <p:cNvPr id="2" name="圆角矩形 1"/>
            <p:cNvSpPr/>
            <p:nvPr>
              <p:custDataLst>
                <p:tags r:id="rId5"/>
              </p:custDataLst>
            </p:nvPr>
          </p:nvSpPr>
          <p:spPr>
            <a:xfrm>
              <a:off x="9090" y="2880"/>
              <a:ext cx="3588" cy="1023"/>
            </a:xfrm>
            <a:prstGeom prst="roundRect">
              <a:avLst/>
            </a:prstGeom>
            <a:noFill/>
          </p:spPr>
          <p:style>
            <a:lnRef idx="2">
              <a:schemeClr val="dk1"/>
            </a:lnRef>
            <a:fillRef idx="1">
              <a:schemeClr val="lt1"/>
            </a:fillRef>
            <a:effectRef idx="0">
              <a:schemeClr val="dk1"/>
            </a:effectRef>
            <a:fontRef idx="minor">
              <a:schemeClr val="dk1"/>
            </a:fontRef>
          </p:style>
          <p:txBody>
            <a:bodyPr rtlCol="0" anchor="ctr"/>
            <a:p>
              <a:pPr algn="ctr"/>
              <a:endParaRPr lang="zh-CN" altLang="en-US"/>
            </a:p>
          </p:txBody>
        </p:sp>
        <p:sp>
          <p:nvSpPr>
            <p:cNvPr id="5" name="文本框 4"/>
            <p:cNvSpPr txBox="1"/>
            <p:nvPr/>
          </p:nvSpPr>
          <p:spPr>
            <a:xfrm>
              <a:off x="9647" y="3077"/>
              <a:ext cx="2626" cy="628"/>
            </a:xfrm>
            <a:prstGeom prst="rect">
              <a:avLst/>
            </a:prstGeom>
            <a:noFill/>
          </p:spPr>
          <p:txBody>
            <a:bodyPr wrap="square" rtlCol="0">
              <a:spAutoFit/>
            </a:bodyPr>
            <a:p>
              <a:r>
                <a:rPr lang="zh-CN" altLang="en-US" sz="2000" b="1">
                  <a:solidFill>
                    <a:srgbClr val="FF0000"/>
                  </a:solidFill>
                </a:rPr>
                <a:t>空白对照组</a:t>
              </a:r>
              <a:endParaRPr lang="zh-CN" altLang="en-US" sz="2000" b="1">
                <a:solidFill>
                  <a:srgbClr val="FF0000"/>
                </a:solidFill>
              </a:endParaRPr>
            </a:p>
          </p:txBody>
        </p:sp>
      </p:grpSp>
      <p:grpSp>
        <p:nvGrpSpPr>
          <p:cNvPr id="16" name="组合 15"/>
          <p:cNvGrpSpPr/>
          <p:nvPr/>
        </p:nvGrpSpPr>
        <p:grpSpPr>
          <a:xfrm>
            <a:off x="1275080" y="3522980"/>
            <a:ext cx="2288540" cy="649605"/>
            <a:chOff x="9074" y="2880"/>
            <a:chExt cx="3604" cy="1023"/>
          </a:xfrm>
        </p:grpSpPr>
        <p:sp>
          <p:nvSpPr>
            <p:cNvPr id="17" name="圆角矩形 16"/>
            <p:cNvSpPr/>
            <p:nvPr>
              <p:custDataLst>
                <p:tags r:id="rId6"/>
              </p:custDataLst>
            </p:nvPr>
          </p:nvSpPr>
          <p:spPr>
            <a:xfrm>
              <a:off x="9090" y="2880"/>
              <a:ext cx="3588" cy="1023"/>
            </a:xfrm>
            <a:prstGeom prst="roundRect">
              <a:avLst/>
            </a:prstGeom>
            <a:noFill/>
          </p:spPr>
          <p:style>
            <a:lnRef idx="2">
              <a:schemeClr val="dk1"/>
            </a:lnRef>
            <a:fillRef idx="1">
              <a:schemeClr val="lt1"/>
            </a:fillRef>
            <a:effectRef idx="0">
              <a:schemeClr val="dk1"/>
            </a:effectRef>
            <a:fontRef idx="minor">
              <a:schemeClr val="dk1"/>
            </a:fontRef>
          </p:style>
          <p:txBody>
            <a:bodyPr rtlCol="0" anchor="ctr"/>
            <a:p>
              <a:pPr algn="ctr"/>
              <a:endParaRPr lang="zh-CN" altLang="en-US"/>
            </a:p>
          </p:txBody>
        </p:sp>
        <p:sp>
          <p:nvSpPr>
            <p:cNvPr id="18" name="文本框 17"/>
            <p:cNvSpPr txBox="1"/>
            <p:nvPr>
              <p:custDataLst>
                <p:tags r:id="rId7"/>
              </p:custDataLst>
            </p:nvPr>
          </p:nvSpPr>
          <p:spPr>
            <a:xfrm>
              <a:off x="9074" y="3077"/>
              <a:ext cx="3604" cy="628"/>
            </a:xfrm>
            <a:prstGeom prst="rect">
              <a:avLst/>
            </a:prstGeom>
            <a:noFill/>
          </p:spPr>
          <p:txBody>
            <a:bodyPr wrap="square" rtlCol="0">
              <a:spAutoFit/>
            </a:bodyPr>
            <a:p>
              <a:pPr algn="ctr"/>
              <a:r>
                <a:rPr lang="zh-CN" altLang="en-US" sz="2000" b="1">
                  <a:solidFill>
                    <a:srgbClr val="FF0000"/>
                  </a:solidFill>
                </a:rPr>
                <a:t>模型组</a:t>
              </a:r>
              <a:endParaRPr lang="zh-CN" altLang="en-US" sz="2000" b="1">
                <a:solidFill>
                  <a:srgbClr val="FF0000"/>
                </a:solidFill>
              </a:endParaRPr>
            </a:p>
          </p:txBody>
        </p:sp>
      </p:grpSp>
      <p:grpSp>
        <p:nvGrpSpPr>
          <p:cNvPr id="19" name="组合 18"/>
          <p:cNvGrpSpPr/>
          <p:nvPr/>
        </p:nvGrpSpPr>
        <p:grpSpPr>
          <a:xfrm>
            <a:off x="1122680" y="4649470"/>
            <a:ext cx="2670175" cy="649605"/>
            <a:chOff x="9058" y="2882"/>
            <a:chExt cx="4205" cy="1023"/>
          </a:xfrm>
        </p:grpSpPr>
        <p:sp>
          <p:nvSpPr>
            <p:cNvPr id="20" name="圆角矩形 19"/>
            <p:cNvSpPr/>
            <p:nvPr>
              <p:custDataLst>
                <p:tags r:id="rId8"/>
              </p:custDataLst>
            </p:nvPr>
          </p:nvSpPr>
          <p:spPr>
            <a:xfrm>
              <a:off x="9058" y="2882"/>
              <a:ext cx="4173" cy="1023"/>
            </a:xfrm>
            <a:prstGeom prst="roundRect">
              <a:avLst/>
            </a:prstGeom>
            <a:noFill/>
          </p:spPr>
          <p:style>
            <a:lnRef idx="2">
              <a:schemeClr val="dk1"/>
            </a:lnRef>
            <a:fillRef idx="1">
              <a:schemeClr val="lt1"/>
            </a:fillRef>
            <a:effectRef idx="0">
              <a:schemeClr val="dk1"/>
            </a:effectRef>
            <a:fontRef idx="minor">
              <a:schemeClr val="dk1"/>
            </a:fontRef>
          </p:style>
          <p:txBody>
            <a:bodyPr rtlCol="0" anchor="ctr"/>
            <a:p>
              <a:pPr algn="ctr"/>
              <a:endParaRPr lang="zh-CN" altLang="en-US"/>
            </a:p>
          </p:txBody>
        </p:sp>
        <p:sp>
          <p:nvSpPr>
            <p:cNvPr id="21" name="文本框 20"/>
            <p:cNvSpPr txBox="1"/>
            <p:nvPr>
              <p:custDataLst>
                <p:tags r:id="rId9"/>
              </p:custDataLst>
            </p:nvPr>
          </p:nvSpPr>
          <p:spPr>
            <a:xfrm>
              <a:off x="9074" y="3077"/>
              <a:ext cx="4189" cy="628"/>
            </a:xfrm>
            <a:prstGeom prst="rect">
              <a:avLst/>
            </a:prstGeom>
            <a:noFill/>
          </p:spPr>
          <p:txBody>
            <a:bodyPr wrap="square" rtlCol="0">
              <a:spAutoFit/>
            </a:bodyPr>
            <a:p>
              <a:pPr algn="ctr"/>
              <a:r>
                <a:rPr lang="zh-CN" sz="2000" b="1">
                  <a:solidFill>
                    <a:srgbClr val="FF0000"/>
                  </a:solidFill>
                  <a:sym typeface="+mn-ea"/>
                </a:rPr>
                <a:t>阳性对照组</a:t>
              </a:r>
              <a:r>
                <a:rPr lang="en-US" altLang="zh-CN" sz="2000" b="1">
                  <a:solidFill>
                    <a:srgbClr val="FF0000"/>
                  </a:solidFill>
                  <a:sym typeface="+mn-ea"/>
                </a:rPr>
                <a:t>-</a:t>
              </a:r>
              <a:r>
                <a:rPr sz="2000" b="1">
                  <a:solidFill>
                    <a:srgbClr val="FF0000"/>
                  </a:solidFill>
                  <a:sym typeface="+mn-ea"/>
                </a:rPr>
                <a:t>氟西汀组</a:t>
              </a:r>
              <a:endParaRPr sz="2000" b="1">
                <a:solidFill>
                  <a:srgbClr val="FF0000"/>
                </a:solidFill>
                <a:sym typeface="+mn-ea"/>
              </a:endParaRPr>
            </a:p>
          </p:txBody>
        </p:sp>
      </p:grpSp>
      <p:grpSp>
        <p:nvGrpSpPr>
          <p:cNvPr id="22" name="组合 21"/>
          <p:cNvGrpSpPr/>
          <p:nvPr/>
        </p:nvGrpSpPr>
        <p:grpSpPr>
          <a:xfrm>
            <a:off x="4191000" y="2362200"/>
            <a:ext cx="3742690" cy="831850"/>
            <a:chOff x="9090" y="2880"/>
            <a:chExt cx="5894" cy="1310"/>
          </a:xfrm>
        </p:grpSpPr>
        <p:sp>
          <p:nvSpPr>
            <p:cNvPr id="23" name="圆角矩形 22"/>
            <p:cNvSpPr/>
            <p:nvPr>
              <p:custDataLst>
                <p:tags r:id="rId10"/>
              </p:custDataLst>
            </p:nvPr>
          </p:nvSpPr>
          <p:spPr>
            <a:xfrm>
              <a:off x="9090" y="2880"/>
              <a:ext cx="5894" cy="1023"/>
            </a:xfrm>
            <a:prstGeom prst="roundRect">
              <a:avLst/>
            </a:prstGeom>
            <a:noFill/>
          </p:spPr>
          <p:style>
            <a:lnRef idx="2">
              <a:schemeClr val="dk1"/>
            </a:lnRef>
            <a:fillRef idx="1">
              <a:schemeClr val="lt1"/>
            </a:fillRef>
            <a:effectRef idx="0">
              <a:schemeClr val="dk1"/>
            </a:effectRef>
            <a:fontRef idx="minor">
              <a:schemeClr val="dk1"/>
            </a:fontRef>
          </p:style>
          <p:txBody>
            <a:bodyPr rtlCol="0" anchor="ctr"/>
            <a:p>
              <a:pPr algn="ctr"/>
              <a:endParaRPr lang="zh-CN" altLang="en-US"/>
            </a:p>
          </p:txBody>
        </p:sp>
        <p:sp>
          <p:nvSpPr>
            <p:cNvPr id="24" name="文本框 23"/>
            <p:cNvSpPr txBox="1"/>
            <p:nvPr>
              <p:custDataLst>
                <p:tags r:id="rId11"/>
              </p:custDataLst>
            </p:nvPr>
          </p:nvSpPr>
          <p:spPr>
            <a:xfrm>
              <a:off x="9120" y="3077"/>
              <a:ext cx="5595" cy="1113"/>
            </a:xfrm>
            <a:prstGeom prst="rect">
              <a:avLst/>
            </a:prstGeom>
            <a:noFill/>
          </p:spPr>
          <p:txBody>
            <a:bodyPr wrap="square" rtlCol="0">
              <a:spAutoFit/>
            </a:bodyPr>
            <a:p>
              <a:pPr algn="ctr"/>
              <a:r>
                <a:rPr sz="2000" b="1">
                  <a:solidFill>
                    <a:srgbClr val="FF0000"/>
                  </a:solidFill>
                  <a:sym typeface="+mn-ea"/>
                </a:rPr>
                <a:t>PFEO组(2×10</a:t>
              </a:r>
              <a:r>
                <a:rPr sz="2000" b="1" baseline="30000">
                  <a:solidFill>
                    <a:srgbClr val="FF0000"/>
                  </a:solidFill>
                  <a:sym typeface="+mn-ea"/>
                </a:rPr>
                <a:t>−3</a:t>
              </a:r>
              <a:r>
                <a:rPr sz="2000" b="1">
                  <a:solidFill>
                    <a:srgbClr val="FF0000"/>
                  </a:solidFill>
                  <a:sym typeface="+mn-ea"/>
                </a:rPr>
                <a:t>低剂量组)</a:t>
              </a:r>
              <a:endParaRPr sz="2000" b="1">
                <a:solidFill>
                  <a:srgbClr val="FF0000"/>
                </a:solidFill>
                <a:sym typeface="+mn-ea"/>
              </a:endParaRPr>
            </a:p>
            <a:p>
              <a:pPr algn="ctr"/>
              <a:endParaRPr sz="2000" b="1">
                <a:solidFill>
                  <a:srgbClr val="FF0000"/>
                </a:solidFill>
                <a:sym typeface="+mn-ea"/>
              </a:endParaRPr>
            </a:p>
          </p:txBody>
        </p:sp>
      </p:grpSp>
      <p:grpSp>
        <p:nvGrpSpPr>
          <p:cNvPr id="3" name="组合 2"/>
          <p:cNvGrpSpPr/>
          <p:nvPr/>
        </p:nvGrpSpPr>
        <p:grpSpPr>
          <a:xfrm>
            <a:off x="4191000" y="3522980"/>
            <a:ext cx="3742690" cy="831850"/>
            <a:chOff x="9090" y="2880"/>
            <a:chExt cx="5894" cy="1310"/>
          </a:xfrm>
        </p:grpSpPr>
        <p:sp>
          <p:nvSpPr>
            <p:cNvPr id="4" name="圆角矩形 3"/>
            <p:cNvSpPr/>
            <p:nvPr>
              <p:custDataLst>
                <p:tags r:id="rId12"/>
              </p:custDataLst>
            </p:nvPr>
          </p:nvSpPr>
          <p:spPr>
            <a:xfrm>
              <a:off x="9090" y="2880"/>
              <a:ext cx="5894" cy="1023"/>
            </a:xfrm>
            <a:prstGeom prst="roundRect">
              <a:avLst/>
            </a:prstGeom>
            <a:noFill/>
          </p:spPr>
          <p:style>
            <a:lnRef idx="2">
              <a:schemeClr val="dk1"/>
            </a:lnRef>
            <a:fillRef idx="1">
              <a:schemeClr val="lt1"/>
            </a:fillRef>
            <a:effectRef idx="0">
              <a:schemeClr val="dk1"/>
            </a:effectRef>
            <a:fontRef idx="minor">
              <a:schemeClr val="dk1"/>
            </a:fontRef>
          </p:style>
          <p:txBody>
            <a:bodyPr rtlCol="0" anchor="ctr"/>
            <a:p>
              <a:pPr algn="ctr"/>
              <a:endParaRPr lang="zh-CN" altLang="en-US"/>
            </a:p>
          </p:txBody>
        </p:sp>
        <p:sp>
          <p:nvSpPr>
            <p:cNvPr id="6" name="文本框 5"/>
            <p:cNvSpPr txBox="1"/>
            <p:nvPr>
              <p:custDataLst>
                <p:tags r:id="rId13"/>
              </p:custDataLst>
            </p:nvPr>
          </p:nvSpPr>
          <p:spPr>
            <a:xfrm>
              <a:off x="9120" y="3077"/>
              <a:ext cx="5595" cy="1113"/>
            </a:xfrm>
            <a:prstGeom prst="rect">
              <a:avLst/>
            </a:prstGeom>
            <a:noFill/>
          </p:spPr>
          <p:txBody>
            <a:bodyPr wrap="square" rtlCol="0">
              <a:spAutoFit/>
            </a:bodyPr>
            <a:p>
              <a:pPr algn="ctr"/>
              <a:r>
                <a:rPr sz="2000" b="1">
                  <a:solidFill>
                    <a:srgbClr val="FF0000"/>
                  </a:solidFill>
                  <a:sym typeface="+mn-ea"/>
                </a:rPr>
                <a:t>PFEO组(</a:t>
              </a:r>
              <a:r>
                <a:rPr lang="en-US" sz="2000" b="1">
                  <a:solidFill>
                    <a:srgbClr val="FF0000"/>
                  </a:solidFill>
                  <a:sym typeface="+mn-ea"/>
                </a:rPr>
                <a:t>4</a:t>
              </a:r>
              <a:r>
                <a:rPr sz="2000" b="1">
                  <a:solidFill>
                    <a:srgbClr val="FF0000"/>
                  </a:solidFill>
                  <a:sym typeface="+mn-ea"/>
                </a:rPr>
                <a:t>×10</a:t>
              </a:r>
              <a:r>
                <a:rPr sz="2000" b="1" baseline="30000">
                  <a:solidFill>
                    <a:srgbClr val="FF0000"/>
                  </a:solidFill>
                  <a:sym typeface="+mn-ea"/>
                </a:rPr>
                <a:t>−3</a:t>
              </a:r>
              <a:r>
                <a:rPr lang="zh-CN" sz="2000" b="1">
                  <a:solidFill>
                    <a:srgbClr val="FF0000"/>
                  </a:solidFill>
                  <a:sym typeface="+mn-ea"/>
                </a:rPr>
                <a:t>中</a:t>
              </a:r>
              <a:r>
                <a:rPr sz="2000" b="1">
                  <a:solidFill>
                    <a:srgbClr val="FF0000"/>
                  </a:solidFill>
                  <a:sym typeface="+mn-ea"/>
                </a:rPr>
                <a:t>剂量组)</a:t>
              </a:r>
              <a:endParaRPr sz="2000" b="1">
                <a:solidFill>
                  <a:srgbClr val="FF0000"/>
                </a:solidFill>
                <a:sym typeface="+mn-ea"/>
              </a:endParaRPr>
            </a:p>
            <a:p>
              <a:pPr algn="ctr"/>
              <a:endParaRPr sz="2000" b="1">
                <a:solidFill>
                  <a:srgbClr val="FF0000"/>
                </a:solidFill>
                <a:sym typeface="+mn-ea"/>
              </a:endParaRPr>
            </a:p>
          </p:txBody>
        </p:sp>
      </p:grpSp>
      <p:grpSp>
        <p:nvGrpSpPr>
          <p:cNvPr id="12" name="组合 11"/>
          <p:cNvGrpSpPr/>
          <p:nvPr/>
        </p:nvGrpSpPr>
        <p:grpSpPr>
          <a:xfrm>
            <a:off x="4210685" y="4648835"/>
            <a:ext cx="3742690" cy="831850"/>
            <a:chOff x="9090" y="2880"/>
            <a:chExt cx="5894" cy="1310"/>
          </a:xfrm>
        </p:grpSpPr>
        <p:sp>
          <p:nvSpPr>
            <p:cNvPr id="13" name="圆角矩形 12"/>
            <p:cNvSpPr/>
            <p:nvPr>
              <p:custDataLst>
                <p:tags r:id="rId14"/>
              </p:custDataLst>
            </p:nvPr>
          </p:nvSpPr>
          <p:spPr>
            <a:xfrm>
              <a:off x="9090" y="2880"/>
              <a:ext cx="5894" cy="1023"/>
            </a:xfrm>
            <a:prstGeom prst="roundRect">
              <a:avLst/>
            </a:prstGeom>
            <a:noFill/>
          </p:spPr>
          <p:style>
            <a:lnRef idx="2">
              <a:schemeClr val="dk1"/>
            </a:lnRef>
            <a:fillRef idx="1">
              <a:schemeClr val="lt1"/>
            </a:fillRef>
            <a:effectRef idx="0">
              <a:schemeClr val="dk1"/>
            </a:effectRef>
            <a:fontRef idx="minor">
              <a:schemeClr val="dk1"/>
            </a:fontRef>
          </p:style>
          <p:txBody>
            <a:bodyPr rtlCol="0" anchor="ctr"/>
            <a:p>
              <a:pPr algn="ctr"/>
              <a:endParaRPr lang="zh-CN" altLang="en-US"/>
            </a:p>
          </p:txBody>
        </p:sp>
        <p:sp>
          <p:nvSpPr>
            <p:cNvPr id="27" name="文本框 26"/>
            <p:cNvSpPr txBox="1"/>
            <p:nvPr>
              <p:custDataLst>
                <p:tags r:id="rId15"/>
              </p:custDataLst>
            </p:nvPr>
          </p:nvSpPr>
          <p:spPr>
            <a:xfrm>
              <a:off x="9120" y="3077"/>
              <a:ext cx="5595" cy="1113"/>
            </a:xfrm>
            <a:prstGeom prst="rect">
              <a:avLst/>
            </a:prstGeom>
            <a:noFill/>
          </p:spPr>
          <p:txBody>
            <a:bodyPr wrap="square" rtlCol="0">
              <a:spAutoFit/>
            </a:bodyPr>
            <a:p>
              <a:pPr algn="ctr"/>
              <a:r>
                <a:rPr sz="2000" b="1">
                  <a:solidFill>
                    <a:srgbClr val="FF0000"/>
                  </a:solidFill>
                  <a:sym typeface="+mn-ea"/>
                </a:rPr>
                <a:t>PFEO组(</a:t>
              </a:r>
              <a:r>
                <a:rPr lang="en-US" sz="2000" b="1">
                  <a:solidFill>
                    <a:srgbClr val="FF0000"/>
                  </a:solidFill>
                  <a:sym typeface="+mn-ea"/>
                </a:rPr>
                <a:t>8</a:t>
              </a:r>
              <a:r>
                <a:rPr sz="2000" b="1">
                  <a:solidFill>
                    <a:srgbClr val="FF0000"/>
                  </a:solidFill>
                  <a:sym typeface="+mn-ea"/>
                </a:rPr>
                <a:t>×10</a:t>
              </a:r>
              <a:r>
                <a:rPr sz="2000" b="1" baseline="30000">
                  <a:solidFill>
                    <a:srgbClr val="FF0000"/>
                  </a:solidFill>
                  <a:sym typeface="+mn-ea"/>
                </a:rPr>
                <a:t>−3</a:t>
              </a:r>
              <a:r>
                <a:rPr lang="zh-CN" sz="2000" b="1">
                  <a:solidFill>
                    <a:srgbClr val="FF0000"/>
                  </a:solidFill>
                  <a:sym typeface="+mn-ea"/>
                </a:rPr>
                <a:t>高</a:t>
              </a:r>
              <a:r>
                <a:rPr sz="2000" b="1">
                  <a:solidFill>
                    <a:srgbClr val="FF0000"/>
                  </a:solidFill>
                  <a:sym typeface="+mn-ea"/>
                </a:rPr>
                <a:t>剂量组)</a:t>
              </a:r>
              <a:endParaRPr sz="2000" b="1">
                <a:solidFill>
                  <a:srgbClr val="FF0000"/>
                </a:solidFill>
                <a:sym typeface="+mn-ea"/>
              </a:endParaRPr>
            </a:p>
            <a:p>
              <a:pPr algn="ctr"/>
              <a:endParaRPr sz="2000" b="1">
                <a:solidFill>
                  <a:srgbClr val="FF0000"/>
                </a:solidFill>
                <a:sym typeface="+mn-ea"/>
              </a:endParaRPr>
            </a:p>
          </p:txBody>
        </p:sp>
      </p:gr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1" name="组合 10"/>
          <p:cNvGrpSpPr/>
          <p:nvPr/>
        </p:nvGrpSpPr>
        <p:grpSpPr>
          <a:xfrm>
            <a:off x="304800" y="260985"/>
            <a:ext cx="7014745" cy="609600"/>
            <a:chOff x="480" y="771"/>
            <a:chExt cx="13245" cy="960"/>
          </a:xfrm>
        </p:grpSpPr>
        <p:sp>
          <p:nvSpPr>
            <p:cNvPr id="2" name="流程图: 可选过程 1"/>
            <p:cNvSpPr/>
            <p:nvPr/>
          </p:nvSpPr>
          <p:spPr>
            <a:xfrm>
              <a:off x="480" y="771"/>
              <a:ext cx="13232"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840" y="840"/>
              <a:ext cx="12885"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Result—</a:t>
              </a:r>
              <a:r>
                <a:rPr lang="en-US" altLang="zh-CN" sz="2400" b="1">
                  <a:solidFill>
                    <a:srgbClr val="FF0000"/>
                  </a:solidFill>
                  <a:latin typeface="Times New Roman" panose="02020603050405020304" pitchFamily="18" charset="0"/>
                  <a:cs typeface="Times New Roman" panose="02020603050405020304" pitchFamily="18" charset="0"/>
                </a:rPr>
                <a:t>Effects of PFEO on sucrose preference</a:t>
              </a:r>
              <a:endParaRPr lang="en-US" altLang="zh-CN" sz="2400" b="1">
                <a:solidFill>
                  <a:srgbClr val="FF0000"/>
                </a:solidFill>
                <a:latin typeface="Times New Roman" panose="02020603050405020304" pitchFamily="18" charset="0"/>
                <a:cs typeface="Times New Roman" panose="02020603050405020304" pitchFamily="18" charset="0"/>
              </a:endParaRPr>
            </a:p>
          </p:txBody>
        </p:sp>
      </p:grpSp>
      <p:pic>
        <p:nvPicPr>
          <p:cNvPr id="6" name="图片 5"/>
          <p:cNvPicPr>
            <a:picLocks noChangeAspect="1"/>
          </p:cNvPicPr>
          <p:nvPr>
            <p:custDataLst>
              <p:tags r:id="rId3"/>
            </p:custDataLst>
          </p:nvPr>
        </p:nvPicPr>
        <p:blipFill>
          <a:blip r:embed="rId4"/>
          <a:stretch>
            <a:fillRect/>
          </a:stretch>
        </p:blipFill>
        <p:spPr>
          <a:xfrm>
            <a:off x="1371600" y="1752600"/>
            <a:ext cx="6323965" cy="4323715"/>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1" name="组合 10"/>
          <p:cNvGrpSpPr/>
          <p:nvPr/>
        </p:nvGrpSpPr>
        <p:grpSpPr>
          <a:xfrm>
            <a:off x="304800" y="260985"/>
            <a:ext cx="3422650" cy="609600"/>
            <a:chOff x="480" y="771"/>
            <a:chExt cx="5390" cy="960"/>
          </a:xfrm>
        </p:grpSpPr>
        <p:sp>
          <p:nvSpPr>
            <p:cNvPr id="2" name="流程图: 可选过程 1"/>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144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Result</a:t>
              </a:r>
              <a:endParaRPr lang="en-US" altLang="zh-CN" sz="2800" b="1">
                <a:latin typeface="Times New Roman" panose="02020603050405020304" pitchFamily="18" charset="0"/>
                <a:cs typeface="Times New Roman" panose="02020603050405020304" pitchFamily="18" charset="0"/>
              </a:endParaRPr>
            </a:p>
          </p:txBody>
        </p:sp>
      </p:grpSp>
      <p:sp>
        <p:nvSpPr>
          <p:cNvPr id="4" name="文本框 3"/>
          <p:cNvSpPr txBox="1"/>
          <p:nvPr/>
        </p:nvSpPr>
        <p:spPr>
          <a:xfrm>
            <a:off x="228600" y="1270000"/>
            <a:ext cx="8547735" cy="768350"/>
          </a:xfrm>
          <a:prstGeom prst="rect">
            <a:avLst/>
          </a:prstGeom>
          <a:noFill/>
        </p:spPr>
        <p:txBody>
          <a:bodyPr wrap="square" rtlCol="0">
            <a:spAutoFit/>
          </a:bodyPr>
          <a:p>
            <a:pPr marL="342900" indent="-342900">
              <a:buFont typeface="Wingdings" panose="05000000000000000000" charset="0"/>
              <a:buChar char="u"/>
            </a:pPr>
            <a:r>
              <a:rPr lang="zh-CN" altLang="en-US" sz="2200" b="1">
                <a:solidFill>
                  <a:srgbClr val="FF0000"/>
                </a:solidFill>
              </a:rPr>
              <a:t>糖水偏好实验：</a:t>
            </a:r>
            <a:r>
              <a:rPr lang="zh-CN" altLang="en-US" sz="2200">
                <a:solidFill>
                  <a:schemeClr val="tx1"/>
                </a:solidFill>
              </a:rPr>
              <a:t>用于评估啮齿动物模型中的动机，抑郁（和快感不足）以及相关的情绪状态。</a:t>
            </a:r>
            <a:endParaRPr lang="zh-CN" altLang="en-US" sz="2200">
              <a:solidFill>
                <a:schemeClr val="tx1"/>
              </a:solidFill>
            </a:endParaRPr>
          </a:p>
        </p:txBody>
      </p:sp>
      <p:pic>
        <p:nvPicPr>
          <p:cNvPr id="7" name="图片 6"/>
          <p:cNvPicPr>
            <a:picLocks noChangeAspect="1"/>
          </p:cNvPicPr>
          <p:nvPr>
            <p:custDataLst>
              <p:tags r:id="rId3"/>
            </p:custDataLst>
          </p:nvPr>
        </p:nvPicPr>
        <p:blipFill>
          <a:blip r:embed="rId4"/>
          <a:stretch>
            <a:fillRect/>
          </a:stretch>
        </p:blipFill>
        <p:spPr>
          <a:xfrm>
            <a:off x="2514600" y="2438400"/>
            <a:ext cx="3839210" cy="2784475"/>
          </a:xfrm>
          <a:prstGeom prst="rect">
            <a:avLst/>
          </a:prstGeom>
        </p:spPr>
      </p:pic>
      <p:sp>
        <p:nvSpPr>
          <p:cNvPr id="8" name="文本框 7"/>
          <p:cNvSpPr txBox="1"/>
          <p:nvPr/>
        </p:nvSpPr>
        <p:spPr>
          <a:xfrm>
            <a:off x="533400" y="5597525"/>
            <a:ext cx="8359775" cy="1060450"/>
          </a:xfrm>
          <a:prstGeom prst="rect">
            <a:avLst/>
          </a:prstGeom>
          <a:noFill/>
        </p:spPr>
        <p:txBody>
          <a:bodyPr wrap="square" rtlCol="0">
            <a:spAutoFit/>
          </a:bodyPr>
          <a:p>
            <a:pPr>
              <a:lnSpc>
                <a:spcPct val="150000"/>
              </a:lnSpc>
            </a:pPr>
            <a:r>
              <a:rPr lang="zh-CN" altLang="en-US" sz="2100" b="1">
                <a:solidFill>
                  <a:srgbClr val="FF0000"/>
                </a:solidFill>
              </a:rPr>
              <a:t>糖水偏好指数计算公式：</a:t>
            </a:r>
            <a:endParaRPr lang="zh-CN" altLang="en-US" sz="2100" b="1">
              <a:solidFill>
                <a:srgbClr val="FF0000"/>
              </a:solidFill>
            </a:endParaRPr>
          </a:p>
          <a:p>
            <a:pPr>
              <a:lnSpc>
                <a:spcPct val="150000"/>
              </a:lnSpc>
            </a:pPr>
            <a:r>
              <a:rPr lang="zh-CN" altLang="en-US" sz="2100"/>
              <a:t>糖水偏好指数％ ＝糖水消耗量/（糖水消耗量＋纯水消耗量）×100％。</a:t>
            </a:r>
            <a:endParaRPr lang="zh-CN" altLang="en-US" sz="210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1" name="组合 10"/>
          <p:cNvGrpSpPr/>
          <p:nvPr/>
        </p:nvGrpSpPr>
        <p:grpSpPr>
          <a:xfrm>
            <a:off x="304800" y="260985"/>
            <a:ext cx="7014745" cy="609600"/>
            <a:chOff x="480" y="771"/>
            <a:chExt cx="13245" cy="960"/>
          </a:xfrm>
        </p:grpSpPr>
        <p:sp>
          <p:nvSpPr>
            <p:cNvPr id="2" name="流程图: 可选过程 1"/>
            <p:cNvSpPr/>
            <p:nvPr/>
          </p:nvSpPr>
          <p:spPr>
            <a:xfrm>
              <a:off x="480" y="771"/>
              <a:ext cx="13232"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840" y="840"/>
              <a:ext cx="12885"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Result—</a:t>
              </a:r>
              <a:r>
                <a:rPr lang="en-US" altLang="zh-CN" sz="2400" b="1">
                  <a:solidFill>
                    <a:srgbClr val="FF0000"/>
                  </a:solidFill>
                  <a:latin typeface="Times New Roman" panose="02020603050405020304" pitchFamily="18" charset="0"/>
                  <a:cs typeface="Times New Roman" panose="02020603050405020304" pitchFamily="18" charset="0"/>
                </a:rPr>
                <a:t>Effects of PFEO on sucrose preference</a:t>
              </a:r>
              <a:endParaRPr lang="en-US" altLang="zh-CN" sz="2400" b="1">
                <a:solidFill>
                  <a:srgbClr val="FF0000"/>
                </a:solidFill>
                <a:latin typeface="Times New Roman" panose="02020603050405020304" pitchFamily="18" charset="0"/>
                <a:cs typeface="Times New Roman" panose="02020603050405020304" pitchFamily="18" charset="0"/>
              </a:endParaRPr>
            </a:p>
          </p:txBody>
        </p:sp>
      </p:grpSp>
      <p:pic>
        <p:nvPicPr>
          <p:cNvPr id="6" name="图片 5"/>
          <p:cNvPicPr>
            <a:picLocks noChangeAspect="1"/>
          </p:cNvPicPr>
          <p:nvPr>
            <p:custDataLst>
              <p:tags r:id="rId3"/>
            </p:custDataLst>
          </p:nvPr>
        </p:nvPicPr>
        <p:blipFill>
          <a:blip r:embed="rId4"/>
          <a:stretch>
            <a:fillRect/>
          </a:stretch>
        </p:blipFill>
        <p:spPr>
          <a:xfrm>
            <a:off x="1371600" y="1219200"/>
            <a:ext cx="6323965" cy="4323715"/>
          </a:xfrm>
          <a:prstGeom prst="rect">
            <a:avLst/>
          </a:prstGeom>
        </p:spPr>
      </p:pic>
      <p:grpSp>
        <p:nvGrpSpPr>
          <p:cNvPr id="7" name="组合 6"/>
          <p:cNvGrpSpPr/>
          <p:nvPr/>
        </p:nvGrpSpPr>
        <p:grpSpPr>
          <a:xfrm>
            <a:off x="439420" y="5686425"/>
            <a:ext cx="8430260" cy="936625"/>
            <a:chOff x="692" y="8647"/>
            <a:chExt cx="13276" cy="1475"/>
          </a:xfrm>
        </p:grpSpPr>
        <p:sp>
          <p:nvSpPr>
            <p:cNvPr id="8" name="文本框 7"/>
            <p:cNvSpPr txBox="1"/>
            <p:nvPr>
              <p:custDataLst>
                <p:tags r:id="rId5"/>
              </p:custDataLst>
            </p:nvPr>
          </p:nvSpPr>
          <p:spPr>
            <a:xfrm>
              <a:off x="840" y="8647"/>
              <a:ext cx="12887" cy="1452"/>
            </a:xfrm>
            <a:prstGeom prst="rect">
              <a:avLst/>
            </a:prstGeom>
          </p:spPr>
          <p:txBody>
            <a:bodyPr wrap="square">
              <a:spAutoFit/>
              <a:extLst>
                <a:ext uri="{4A0BC546-FE56-4ADE-93B0-CB8AF2F6F144}">
                  <wpsdc:textFrameExt xmlns:wpsdc="http://www.wps.cn/officeDocument/2022/drawingmlCustomData" type="text"/>
                </a:ext>
              </a:extLst>
            </a:bodyPr>
            <a:p>
              <a:pPr algn="l">
                <a:lnSpc>
                  <a:spcPct val="150000"/>
                </a:lnSpc>
              </a:pPr>
              <a:r>
                <a:rPr lang="en-US" altLang="zh-CN" sz="1800">
                  <a:latin typeface="Times New Roman" panose="02020603050405020304" pitchFamily="18" charset="0"/>
                  <a:ea typeface="微软雅黑" panose="020B0503020204020204" charset="-122"/>
                  <a:cs typeface="Times New Roman" panose="02020603050405020304" pitchFamily="18" charset="0"/>
                </a:rPr>
                <a:t>       </a:t>
              </a:r>
              <a:r>
                <a:rPr lang="zh-CN" sz="1800" b="1">
                  <a:latin typeface="Times New Roman" panose="02020603050405020304" pitchFamily="18" charset="0"/>
                  <a:cs typeface="Times New Roman" panose="02020603050405020304" pitchFamily="18" charset="0"/>
                </a:rPr>
                <a:t>表明</a:t>
              </a:r>
              <a:r>
                <a:rPr sz="1800" b="1">
                  <a:latin typeface="Times New Roman" panose="02020603050405020304" pitchFamily="18" charset="0"/>
                  <a:cs typeface="Times New Roman" panose="02020603050405020304" pitchFamily="18" charset="0"/>
                </a:rPr>
                <a:t>：吸入PFEO后，CUMS抑郁模型大鼠蔗糖偏好呈剂量依赖性增强，提示PFEO吸入给药具有抗抑郁作用。</a:t>
              </a:r>
              <a:endParaRPr sz="1800" b="1">
                <a:latin typeface="Times New Roman" panose="02020603050405020304" pitchFamily="18" charset="0"/>
                <a:cs typeface="Times New Roman" panose="02020603050405020304" pitchFamily="18" charset="0"/>
              </a:endParaRPr>
            </a:p>
          </p:txBody>
        </p:sp>
        <p:sp>
          <p:nvSpPr>
            <p:cNvPr id="15" name="圆角矩形 14"/>
            <p:cNvSpPr/>
            <p:nvPr>
              <p:custDataLst>
                <p:tags r:id="rId6"/>
              </p:custDataLst>
            </p:nvPr>
          </p:nvSpPr>
          <p:spPr>
            <a:xfrm>
              <a:off x="692" y="8647"/>
              <a:ext cx="13276" cy="147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1" name="组合 10"/>
          <p:cNvGrpSpPr/>
          <p:nvPr/>
        </p:nvGrpSpPr>
        <p:grpSpPr>
          <a:xfrm>
            <a:off x="304800" y="260985"/>
            <a:ext cx="3422650" cy="609600"/>
            <a:chOff x="480" y="771"/>
            <a:chExt cx="5390" cy="960"/>
          </a:xfrm>
        </p:grpSpPr>
        <p:sp>
          <p:nvSpPr>
            <p:cNvPr id="2" name="流程图: 可选过程 1"/>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144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Result</a:t>
              </a:r>
              <a:endParaRPr lang="en-US" altLang="zh-CN" sz="2800" b="1">
                <a:latin typeface="Times New Roman" panose="02020603050405020304" pitchFamily="18" charset="0"/>
                <a:cs typeface="Times New Roman" panose="02020603050405020304" pitchFamily="18" charset="0"/>
              </a:endParaRPr>
            </a:p>
          </p:txBody>
        </p:sp>
      </p:grpSp>
      <p:sp>
        <p:nvSpPr>
          <p:cNvPr id="4" name="文本框 3"/>
          <p:cNvSpPr txBox="1"/>
          <p:nvPr/>
        </p:nvSpPr>
        <p:spPr>
          <a:xfrm>
            <a:off x="381000" y="1295400"/>
            <a:ext cx="8547735" cy="768350"/>
          </a:xfrm>
          <a:prstGeom prst="rect">
            <a:avLst/>
          </a:prstGeom>
          <a:noFill/>
        </p:spPr>
        <p:txBody>
          <a:bodyPr wrap="square" rtlCol="0">
            <a:spAutoFit/>
          </a:bodyPr>
          <a:p>
            <a:pPr marL="342900" indent="-342900">
              <a:buFont typeface="Wingdings" panose="05000000000000000000" charset="0"/>
              <a:buChar char="u"/>
            </a:pPr>
            <a:r>
              <a:rPr lang="zh-CN" altLang="en-US" sz="2200" b="1">
                <a:solidFill>
                  <a:srgbClr val="FF0000"/>
                </a:solidFill>
              </a:rPr>
              <a:t>强迫游泳：</a:t>
            </a:r>
            <a:r>
              <a:rPr lang="zh-CN" altLang="en-US" sz="2200">
                <a:solidFill>
                  <a:schemeClr val="tx1"/>
                </a:solidFill>
              </a:rPr>
              <a:t>用于</a:t>
            </a:r>
            <a:r>
              <a:rPr lang="zh-CN" altLang="en-US" sz="2200">
                <a:sym typeface="+mn-ea"/>
              </a:rPr>
              <a:t>检测抑郁症中的行为绝望。</a:t>
            </a:r>
            <a:endParaRPr lang="zh-CN" altLang="en-US" sz="2200"/>
          </a:p>
          <a:p>
            <a:pPr marL="342900" indent="-342900">
              <a:buFont typeface="Wingdings" panose="05000000000000000000" charset="0"/>
              <a:buChar char="u"/>
            </a:pPr>
            <a:endParaRPr lang="zh-CN" altLang="en-US" sz="2200">
              <a:solidFill>
                <a:schemeClr val="tx1"/>
              </a:solidFill>
            </a:endParaRPr>
          </a:p>
        </p:txBody>
      </p:sp>
      <p:pic>
        <p:nvPicPr>
          <p:cNvPr id="3" name="图片 2"/>
          <p:cNvPicPr>
            <a:picLocks noChangeAspect="1"/>
          </p:cNvPicPr>
          <p:nvPr/>
        </p:nvPicPr>
        <p:blipFill>
          <a:blip r:embed="rId3"/>
          <a:srcRect l="35517"/>
          <a:stretch>
            <a:fillRect/>
          </a:stretch>
        </p:blipFill>
        <p:spPr>
          <a:xfrm>
            <a:off x="2819400" y="2108835"/>
            <a:ext cx="3160395" cy="3676015"/>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1" name="组合 10"/>
          <p:cNvGrpSpPr/>
          <p:nvPr/>
        </p:nvGrpSpPr>
        <p:grpSpPr>
          <a:xfrm>
            <a:off x="228600" y="184785"/>
            <a:ext cx="8375650" cy="974090"/>
            <a:chOff x="480" y="771"/>
            <a:chExt cx="13190" cy="1534"/>
          </a:xfrm>
        </p:grpSpPr>
        <p:sp>
          <p:nvSpPr>
            <p:cNvPr id="2" name="流程图: 可选过程 1"/>
            <p:cNvSpPr/>
            <p:nvPr/>
          </p:nvSpPr>
          <p:spPr>
            <a:xfrm>
              <a:off x="480" y="771"/>
              <a:ext cx="13141" cy="1534"/>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607" y="840"/>
              <a:ext cx="13063" cy="1404"/>
            </a:xfrm>
            <a:prstGeom prst="rect">
              <a:avLst/>
            </a:prstGeom>
            <a:noFill/>
          </p:spPr>
          <p:txBody>
            <a:bodyPr wrap="square" rtlCol="0">
              <a:spAutoFit/>
            </a:bodyPr>
            <a:p>
              <a:pPr algn="l">
                <a:buClrTx/>
                <a:buSzTx/>
                <a:buFontTx/>
              </a:pPr>
              <a:r>
                <a:rPr lang="en-US" altLang="zh-CN" sz="2800" b="1">
                  <a:latin typeface="Times New Roman" panose="02020603050405020304" pitchFamily="18" charset="0"/>
                  <a:cs typeface="Times New Roman" panose="02020603050405020304" pitchFamily="18" charset="0"/>
                </a:rPr>
                <a:t>Result——</a:t>
              </a:r>
              <a:r>
                <a:rPr lang="en-US" altLang="zh-CN" sz="2400" b="1">
                  <a:solidFill>
                    <a:srgbClr val="FF0000"/>
                  </a:solidFill>
                  <a:latin typeface="Times New Roman" panose="02020603050405020304" pitchFamily="18" charset="0"/>
                  <a:cs typeface="Times New Roman" panose="02020603050405020304" pitchFamily="18" charset="0"/>
                </a:rPr>
                <a:t>Effect of PFEO on immobility time in the forced swimming test of rats</a:t>
              </a:r>
              <a:endParaRPr lang="en-US" altLang="zh-CN" sz="2400" b="1">
                <a:solidFill>
                  <a:srgbClr val="FF0000"/>
                </a:solidFill>
                <a:latin typeface="Times New Roman" panose="02020603050405020304" pitchFamily="18" charset="0"/>
                <a:cs typeface="Times New Roman" panose="02020603050405020304" pitchFamily="18" charset="0"/>
              </a:endParaRPr>
            </a:p>
          </p:txBody>
        </p:sp>
      </p:grpSp>
      <p:pic>
        <p:nvPicPr>
          <p:cNvPr id="4" name="图片 3"/>
          <p:cNvPicPr>
            <a:picLocks noChangeAspect="1"/>
          </p:cNvPicPr>
          <p:nvPr>
            <p:custDataLst>
              <p:tags r:id="rId3"/>
            </p:custDataLst>
          </p:nvPr>
        </p:nvPicPr>
        <p:blipFill>
          <a:blip r:embed="rId4"/>
          <a:stretch>
            <a:fillRect/>
          </a:stretch>
        </p:blipFill>
        <p:spPr>
          <a:xfrm>
            <a:off x="1219200" y="1215390"/>
            <a:ext cx="6694805" cy="4569460"/>
          </a:xfrm>
          <a:prstGeom prst="rect">
            <a:avLst/>
          </a:prstGeom>
        </p:spPr>
      </p:pic>
      <p:grpSp>
        <p:nvGrpSpPr>
          <p:cNvPr id="7" name="组合 6"/>
          <p:cNvGrpSpPr/>
          <p:nvPr/>
        </p:nvGrpSpPr>
        <p:grpSpPr>
          <a:xfrm>
            <a:off x="381000" y="5880100"/>
            <a:ext cx="8430260" cy="936625"/>
            <a:chOff x="692" y="8647"/>
            <a:chExt cx="13276" cy="1475"/>
          </a:xfrm>
        </p:grpSpPr>
        <p:sp>
          <p:nvSpPr>
            <p:cNvPr id="8" name="文本框 7"/>
            <p:cNvSpPr txBox="1"/>
            <p:nvPr>
              <p:custDataLst>
                <p:tags r:id="rId5"/>
              </p:custDataLst>
            </p:nvPr>
          </p:nvSpPr>
          <p:spPr>
            <a:xfrm>
              <a:off x="840" y="8647"/>
              <a:ext cx="12887" cy="1452"/>
            </a:xfrm>
            <a:prstGeom prst="rect">
              <a:avLst/>
            </a:prstGeom>
          </p:spPr>
          <p:txBody>
            <a:bodyPr wrap="square">
              <a:spAutoFit/>
              <a:extLst>
                <a:ext uri="{4A0BC546-FE56-4ADE-93B0-CB8AF2F6F144}">
                  <wpsdc:textFrameExt xmlns:wpsdc="http://www.wps.cn/officeDocument/2022/drawingmlCustomData" type="text"/>
                </a:ext>
              </a:extLst>
            </a:bodyPr>
            <a:p>
              <a:pPr algn="l">
                <a:lnSpc>
                  <a:spcPct val="150000"/>
                </a:lnSpc>
              </a:pPr>
              <a:r>
                <a:rPr lang="en-US" altLang="zh-CN" sz="1800">
                  <a:latin typeface="Times New Roman" panose="02020603050405020304" pitchFamily="18" charset="0"/>
                  <a:ea typeface="微软雅黑" panose="020B0503020204020204" charset="-122"/>
                  <a:cs typeface="Times New Roman" panose="02020603050405020304" pitchFamily="18" charset="0"/>
                </a:rPr>
                <a:t>       </a:t>
              </a:r>
              <a:r>
                <a:rPr sz="1800" b="1">
                  <a:latin typeface="Times New Roman" panose="02020603050405020304" pitchFamily="18" charset="0"/>
                  <a:cs typeface="Times New Roman" panose="02020603050405020304" pitchFamily="18" charset="0"/>
                </a:rPr>
                <a:t>表明：吸入PFEO后，CUMS抑郁模型大鼠强迫游泳静止时间呈剂量依赖性缩短，提示PFEO吸入给药具有抗抑郁作用。</a:t>
              </a:r>
              <a:endParaRPr sz="1800" b="1">
                <a:latin typeface="Times New Roman" panose="02020603050405020304" pitchFamily="18" charset="0"/>
                <a:cs typeface="Times New Roman" panose="02020603050405020304" pitchFamily="18" charset="0"/>
              </a:endParaRPr>
            </a:p>
          </p:txBody>
        </p:sp>
        <p:sp>
          <p:nvSpPr>
            <p:cNvPr id="15" name="圆角矩形 14"/>
            <p:cNvSpPr/>
            <p:nvPr>
              <p:custDataLst>
                <p:tags r:id="rId6"/>
              </p:custDataLst>
            </p:nvPr>
          </p:nvSpPr>
          <p:spPr>
            <a:xfrm>
              <a:off x="692" y="8647"/>
              <a:ext cx="13276" cy="147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1" name="组合 10"/>
          <p:cNvGrpSpPr/>
          <p:nvPr/>
        </p:nvGrpSpPr>
        <p:grpSpPr>
          <a:xfrm>
            <a:off x="304800" y="260985"/>
            <a:ext cx="8477885" cy="1304290"/>
            <a:chOff x="480" y="771"/>
            <a:chExt cx="13351" cy="2054"/>
          </a:xfrm>
        </p:grpSpPr>
        <p:sp>
          <p:nvSpPr>
            <p:cNvPr id="2" name="流程图: 可选过程 1"/>
            <p:cNvSpPr/>
            <p:nvPr/>
          </p:nvSpPr>
          <p:spPr>
            <a:xfrm>
              <a:off x="480" y="771"/>
              <a:ext cx="13333" cy="1687"/>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792" y="840"/>
              <a:ext cx="13039" cy="1985"/>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Result—</a:t>
              </a:r>
              <a:r>
                <a:rPr lang="en-US" altLang="zh-CN" sz="2400" b="1">
                  <a:solidFill>
                    <a:srgbClr val="FF0000"/>
                  </a:solidFill>
                  <a:latin typeface="Times New Roman" panose="02020603050405020304" pitchFamily="18" charset="0"/>
                  <a:cs typeface="Times New Roman" panose="02020603050405020304" pitchFamily="18" charset="0"/>
                  <a:sym typeface="+mn-ea"/>
                </a:rPr>
                <a:t>Effects of PFEO on monoamine neurotransmitters in hippocampus and cerebral cortical of mice</a:t>
              </a:r>
              <a:endParaRPr lang="en-US" altLang="zh-CN" sz="2400" b="1">
                <a:solidFill>
                  <a:srgbClr val="FF0000"/>
                </a:solidFill>
                <a:latin typeface="Times New Roman" panose="02020603050405020304" pitchFamily="18" charset="0"/>
                <a:cs typeface="Times New Roman" panose="02020603050405020304" pitchFamily="18" charset="0"/>
              </a:endParaRPr>
            </a:p>
            <a:p>
              <a:endParaRPr lang="en-US" altLang="zh-CN" sz="2400" b="1">
                <a:solidFill>
                  <a:srgbClr val="FF0000"/>
                </a:solidFill>
                <a:latin typeface="Times New Roman" panose="02020603050405020304" pitchFamily="18" charset="0"/>
                <a:cs typeface="Times New Roman" panose="02020603050405020304" pitchFamily="18" charset="0"/>
              </a:endParaRPr>
            </a:p>
          </p:txBody>
        </p:sp>
      </p:grpSp>
      <p:pic>
        <p:nvPicPr>
          <p:cNvPr id="4" name="图片 3"/>
          <p:cNvPicPr>
            <a:picLocks noChangeAspect="1"/>
          </p:cNvPicPr>
          <p:nvPr>
            <p:custDataLst>
              <p:tags r:id="rId3"/>
            </p:custDataLst>
          </p:nvPr>
        </p:nvPicPr>
        <p:blipFill>
          <a:blip r:embed="rId4"/>
          <a:srcRect l="2127" t="2565" r="28" b="5489"/>
          <a:stretch>
            <a:fillRect/>
          </a:stretch>
        </p:blipFill>
        <p:spPr>
          <a:xfrm>
            <a:off x="1143000" y="1429385"/>
            <a:ext cx="6839585" cy="5330825"/>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pic>
        <p:nvPicPr>
          <p:cNvPr id="3" name="图片 2"/>
          <p:cNvPicPr>
            <a:picLocks noChangeAspect="1"/>
          </p:cNvPicPr>
          <p:nvPr>
            <p:custDataLst>
              <p:tags r:id="rId3"/>
            </p:custDataLst>
          </p:nvPr>
        </p:nvPicPr>
        <p:blipFill>
          <a:blip r:embed="rId4"/>
          <a:stretch>
            <a:fillRect/>
          </a:stretch>
        </p:blipFill>
        <p:spPr>
          <a:xfrm>
            <a:off x="457200" y="1752600"/>
            <a:ext cx="8393430" cy="3467100"/>
          </a:xfrm>
          <a:prstGeom prst="rect">
            <a:avLst/>
          </a:prstGeom>
        </p:spPr>
      </p:pic>
      <p:grpSp>
        <p:nvGrpSpPr>
          <p:cNvPr id="4" name="组合 3"/>
          <p:cNvGrpSpPr/>
          <p:nvPr/>
        </p:nvGrpSpPr>
        <p:grpSpPr>
          <a:xfrm>
            <a:off x="304800" y="260985"/>
            <a:ext cx="8477885" cy="1304290"/>
            <a:chOff x="480" y="771"/>
            <a:chExt cx="13351" cy="2054"/>
          </a:xfrm>
        </p:grpSpPr>
        <p:sp>
          <p:nvSpPr>
            <p:cNvPr id="6" name="流程图: 可选过程 5"/>
            <p:cNvSpPr/>
            <p:nvPr>
              <p:custDataLst>
                <p:tags r:id="rId5"/>
              </p:custDataLst>
            </p:nvPr>
          </p:nvSpPr>
          <p:spPr>
            <a:xfrm>
              <a:off x="480" y="771"/>
              <a:ext cx="13333" cy="1687"/>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文本框 6"/>
            <p:cNvSpPr txBox="1"/>
            <p:nvPr>
              <p:custDataLst>
                <p:tags r:id="rId6"/>
              </p:custDataLst>
            </p:nvPr>
          </p:nvSpPr>
          <p:spPr>
            <a:xfrm>
              <a:off x="792" y="840"/>
              <a:ext cx="13039" cy="1985"/>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Result—</a:t>
              </a:r>
              <a:r>
                <a:rPr lang="en-US" altLang="zh-CN" sz="2400" b="1">
                  <a:solidFill>
                    <a:srgbClr val="FF0000"/>
                  </a:solidFill>
                  <a:latin typeface="Times New Roman" panose="02020603050405020304" pitchFamily="18" charset="0"/>
                  <a:cs typeface="Times New Roman" panose="02020603050405020304" pitchFamily="18" charset="0"/>
                  <a:sym typeface="+mn-ea"/>
                </a:rPr>
                <a:t>Effects of PFEO on monoamine neurotransmitters in hippocampus and cerebral cortical of mice</a:t>
              </a:r>
              <a:endParaRPr lang="en-US" altLang="zh-CN" sz="2400" b="1">
                <a:solidFill>
                  <a:srgbClr val="FF0000"/>
                </a:solidFill>
                <a:latin typeface="Times New Roman" panose="02020603050405020304" pitchFamily="18" charset="0"/>
                <a:cs typeface="Times New Roman" panose="02020603050405020304" pitchFamily="18" charset="0"/>
              </a:endParaRPr>
            </a:p>
            <a:p>
              <a:endParaRPr lang="en-US" altLang="zh-CN" sz="2400" b="1">
                <a:solidFill>
                  <a:srgbClr val="FF0000"/>
                </a:solidFill>
                <a:latin typeface="Times New Roman" panose="02020603050405020304" pitchFamily="18" charset="0"/>
                <a:cs typeface="Times New Roman" panose="02020603050405020304" pitchFamily="18" charset="0"/>
              </a:endParaRPr>
            </a:p>
          </p:txBody>
        </p:sp>
      </p:grpSp>
      <p:grpSp>
        <p:nvGrpSpPr>
          <p:cNvPr id="2" name="组合 1"/>
          <p:cNvGrpSpPr/>
          <p:nvPr/>
        </p:nvGrpSpPr>
        <p:grpSpPr>
          <a:xfrm>
            <a:off x="609600" y="5880100"/>
            <a:ext cx="8307163" cy="553085"/>
            <a:chOff x="692" y="8647"/>
            <a:chExt cx="13592" cy="1475"/>
          </a:xfrm>
        </p:grpSpPr>
        <p:sp>
          <p:nvSpPr>
            <p:cNvPr id="8" name="文本框 7"/>
            <p:cNvSpPr txBox="1"/>
            <p:nvPr>
              <p:custDataLst>
                <p:tags r:id="rId7"/>
              </p:custDataLst>
            </p:nvPr>
          </p:nvSpPr>
          <p:spPr>
            <a:xfrm>
              <a:off x="840" y="8647"/>
              <a:ext cx="13225" cy="1351"/>
            </a:xfrm>
            <a:prstGeom prst="rect">
              <a:avLst/>
            </a:prstGeom>
          </p:spPr>
          <p:txBody>
            <a:bodyPr wrap="square">
              <a:spAutoFit/>
              <a:extLst>
                <a:ext uri="{4A0BC546-FE56-4ADE-93B0-CB8AF2F6F144}">
                  <wpsdc:textFrameExt xmlns:wpsdc="http://www.wps.cn/officeDocument/2022/drawingmlCustomData" type="text"/>
                </a:ext>
              </a:extLst>
            </a:bodyPr>
            <a:p>
              <a:pPr algn="l">
                <a:lnSpc>
                  <a:spcPct val="150000"/>
                </a:lnSpc>
              </a:pPr>
              <a:r>
                <a:rPr sz="1800" b="1">
                  <a:latin typeface="Times New Roman" panose="02020603050405020304" pitchFamily="18" charset="0"/>
                  <a:cs typeface="Times New Roman" panose="02020603050405020304" pitchFamily="18" charset="0"/>
                </a:rPr>
                <a:t>提示</a:t>
              </a:r>
              <a:r>
                <a:rPr lang="zh-CN" sz="1800" b="1">
                  <a:latin typeface="Times New Roman" panose="02020603050405020304" pitchFamily="18" charset="0"/>
                  <a:cs typeface="Times New Roman" panose="02020603050405020304" pitchFamily="18" charset="0"/>
                </a:rPr>
                <a:t>：</a:t>
              </a:r>
              <a:r>
                <a:rPr sz="1800" b="1">
                  <a:latin typeface="Times New Roman" panose="02020603050405020304" pitchFamily="18" charset="0"/>
                  <a:cs typeface="Times New Roman" panose="02020603050405020304" pitchFamily="18" charset="0"/>
                </a:rPr>
                <a:t>紫苏精油可能通过提高海马和大脑皮层单胺递质水平改善CUMS抑郁症。</a:t>
              </a:r>
              <a:endParaRPr sz="1800" b="1">
                <a:latin typeface="Times New Roman" panose="02020603050405020304" pitchFamily="18" charset="0"/>
                <a:cs typeface="Times New Roman" panose="02020603050405020304" pitchFamily="18" charset="0"/>
              </a:endParaRPr>
            </a:p>
          </p:txBody>
        </p:sp>
        <p:sp>
          <p:nvSpPr>
            <p:cNvPr id="15" name="圆角矩形 14"/>
            <p:cNvSpPr/>
            <p:nvPr>
              <p:custDataLst>
                <p:tags r:id="rId8"/>
              </p:custDataLst>
            </p:nvPr>
          </p:nvSpPr>
          <p:spPr>
            <a:xfrm>
              <a:off x="692" y="8647"/>
              <a:ext cx="13592" cy="147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1" name="组合 10"/>
          <p:cNvGrpSpPr/>
          <p:nvPr/>
        </p:nvGrpSpPr>
        <p:grpSpPr>
          <a:xfrm>
            <a:off x="304800" y="260985"/>
            <a:ext cx="8491220" cy="954405"/>
            <a:chOff x="480" y="771"/>
            <a:chExt cx="13372" cy="1503"/>
          </a:xfrm>
        </p:grpSpPr>
        <p:sp>
          <p:nvSpPr>
            <p:cNvPr id="2" name="流程图: 可选过程 1"/>
            <p:cNvSpPr/>
            <p:nvPr/>
          </p:nvSpPr>
          <p:spPr>
            <a:xfrm>
              <a:off x="480" y="771"/>
              <a:ext cx="13372" cy="1503"/>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720" y="840"/>
              <a:ext cx="13053" cy="1404"/>
            </a:xfrm>
            <a:prstGeom prst="rect">
              <a:avLst/>
            </a:prstGeom>
            <a:noFill/>
          </p:spPr>
          <p:txBody>
            <a:bodyPr wrap="square" rtlCol="0">
              <a:spAutoFit/>
            </a:bodyPr>
            <a:p>
              <a:pPr algn="just"/>
              <a:r>
                <a:rPr lang="en-US" altLang="zh-CN" sz="2800" b="1">
                  <a:latin typeface="Times New Roman" panose="02020603050405020304" pitchFamily="18" charset="0"/>
                  <a:cs typeface="Times New Roman" panose="02020603050405020304" pitchFamily="18" charset="0"/>
                </a:rPr>
                <a:t>Result </a:t>
              </a:r>
              <a:r>
                <a:rPr lang="en-US" altLang="zh-CN" sz="2800" b="1">
                  <a:latin typeface="Times New Roman" panose="02020603050405020304" pitchFamily="18" charset="0"/>
                  <a:cs typeface="Times New Roman" panose="02020603050405020304" pitchFamily="18" charset="0"/>
                  <a:sym typeface="+mn-ea"/>
                </a:rPr>
                <a:t>—</a:t>
              </a:r>
              <a:r>
                <a:rPr lang="en-US" altLang="zh-CN" sz="2800" b="1">
                  <a:latin typeface="Times New Roman" panose="02020603050405020304" pitchFamily="18" charset="0"/>
                  <a:cs typeface="Times New Roman" panose="02020603050405020304" pitchFamily="18" charset="0"/>
                </a:rPr>
                <a:t> </a:t>
              </a:r>
              <a:r>
                <a:rPr lang="en-US" altLang="zh-CN" sz="2400" b="1">
                  <a:solidFill>
                    <a:srgbClr val="FF0000"/>
                  </a:solidFill>
                  <a:latin typeface="Times New Roman" panose="02020603050405020304" pitchFamily="18" charset="0"/>
                  <a:cs typeface="Times New Roman" panose="02020603050405020304" pitchFamily="18" charset="0"/>
                </a:rPr>
                <a:t>Effects of PFEO on the expression levels of BDNF and TrkB proteins in the hippocampus and cerebral cortex</a:t>
              </a:r>
              <a:endParaRPr lang="en-US" altLang="zh-CN" sz="2400" b="1">
                <a:solidFill>
                  <a:srgbClr val="FF0000"/>
                </a:solidFill>
                <a:latin typeface="Times New Roman" panose="02020603050405020304" pitchFamily="18" charset="0"/>
                <a:cs typeface="Times New Roman" panose="02020603050405020304" pitchFamily="18" charset="0"/>
              </a:endParaRPr>
            </a:p>
          </p:txBody>
        </p:sp>
      </p:grpSp>
      <p:pic>
        <p:nvPicPr>
          <p:cNvPr id="6" name="图片 5"/>
          <p:cNvPicPr>
            <a:picLocks noChangeAspect="1"/>
          </p:cNvPicPr>
          <p:nvPr>
            <p:custDataLst>
              <p:tags r:id="rId3"/>
            </p:custDataLst>
          </p:nvPr>
        </p:nvPicPr>
        <p:blipFill>
          <a:blip r:embed="rId4"/>
          <a:srcRect t="2725"/>
          <a:stretch>
            <a:fillRect/>
          </a:stretch>
        </p:blipFill>
        <p:spPr>
          <a:xfrm>
            <a:off x="685800" y="1447800"/>
            <a:ext cx="7892415" cy="5056505"/>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pic>
        <p:nvPicPr>
          <p:cNvPr id="6" name="图片 5"/>
          <p:cNvPicPr>
            <a:picLocks noChangeAspect="1"/>
          </p:cNvPicPr>
          <p:nvPr>
            <p:custDataLst>
              <p:tags r:id="rId3"/>
            </p:custDataLst>
          </p:nvPr>
        </p:nvPicPr>
        <p:blipFill>
          <a:blip r:embed="rId4"/>
          <a:srcRect t="1436" b="2357"/>
          <a:stretch>
            <a:fillRect/>
          </a:stretch>
        </p:blipFill>
        <p:spPr>
          <a:xfrm>
            <a:off x="1476375" y="1292225"/>
            <a:ext cx="6272530" cy="4694555"/>
          </a:xfrm>
          <a:prstGeom prst="rect">
            <a:avLst/>
          </a:prstGeom>
        </p:spPr>
      </p:pic>
      <p:grpSp>
        <p:nvGrpSpPr>
          <p:cNvPr id="7" name="组合 6"/>
          <p:cNvGrpSpPr/>
          <p:nvPr/>
        </p:nvGrpSpPr>
        <p:grpSpPr>
          <a:xfrm>
            <a:off x="176057" y="5987415"/>
            <a:ext cx="8821777" cy="833190"/>
            <a:chOff x="232" y="8647"/>
            <a:chExt cx="14434" cy="2222"/>
          </a:xfrm>
        </p:grpSpPr>
        <p:sp>
          <p:nvSpPr>
            <p:cNvPr id="8" name="文本框 7"/>
            <p:cNvSpPr txBox="1"/>
            <p:nvPr>
              <p:custDataLst>
                <p:tags r:id="rId5"/>
              </p:custDataLst>
            </p:nvPr>
          </p:nvSpPr>
          <p:spPr>
            <a:xfrm>
              <a:off x="407" y="8647"/>
              <a:ext cx="14167" cy="2213"/>
            </a:xfrm>
            <a:prstGeom prst="rect">
              <a:avLst/>
            </a:prstGeom>
          </p:spPr>
          <p:txBody>
            <a:bodyPr wrap="square">
              <a:spAutoFit/>
              <a:extLst>
                <a:ext uri="{4A0BC546-FE56-4ADE-93B0-CB8AF2F6F144}">
                  <wpsdc:textFrameExt xmlns:wpsdc="http://www.wps.cn/officeDocument/2022/drawingmlCustomData" type="text"/>
                </a:ext>
              </a:extLst>
            </a:bodyPr>
            <a:p>
              <a:pPr algn="just">
                <a:lnSpc>
                  <a:spcPct val="150000"/>
                </a:lnSpc>
              </a:pPr>
              <a:r>
                <a:rPr sz="1600" b="1">
                  <a:latin typeface="Times New Roman" panose="02020603050405020304" pitchFamily="18" charset="0"/>
                  <a:cs typeface="Times New Roman" panose="02020603050405020304" pitchFamily="18" charset="0"/>
                </a:rPr>
                <a:t>表明：吸入PFEO后，CUMS抑郁模型大鼠海马和大脑皮层中的BNDF蛋白表达水平、TrkB蛋白表达水平均显著升高，提示紫苏精油的抗抑郁作用可能是通过BDNF/TrkB系统途径实现的。</a:t>
              </a:r>
              <a:endParaRPr sz="1600" b="1">
                <a:latin typeface="Times New Roman" panose="02020603050405020304" pitchFamily="18" charset="0"/>
                <a:cs typeface="Times New Roman" panose="02020603050405020304" pitchFamily="18" charset="0"/>
              </a:endParaRPr>
            </a:p>
          </p:txBody>
        </p:sp>
        <p:sp>
          <p:nvSpPr>
            <p:cNvPr id="15" name="圆角矩形 14"/>
            <p:cNvSpPr/>
            <p:nvPr>
              <p:custDataLst>
                <p:tags r:id="rId6"/>
              </p:custDataLst>
            </p:nvPr>
          </p:nvSpPr>
          <p:spPr>
            <a:xfrm>
              <a:off x="232" y="8850"/>
              <a:ext cx="14434" cy="2019"/>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9" name="组合 8"/>
          <p:cNvGrpSpPr/>
          <p:nvPr/>
        </p:nvGrpSpPr>
        <p:grpSpPr>
          <a:xfrm>
            <a:off x="304800" y="260985"/>
            <a:ext cx="8491220" cy="954405"/>
            <a:chOff x="480" y="771"/>
            <a:chExt cx="13372" cy="1503"/>
          </a:xfrm>
        </p:grpSpPr>
        <p:sp>
          <p:nvSpPr>
            <p:cNvPr id="10" name="流程图: 可选过程 9"/>
            <p:cNvSpPr/>
            <p:nvPr>
              <p:custDataLst>
                <p:tags r:id="rId7"/>
              </p:custDataLst>
            </p:nvPr>
          </p:nvSpPr>
          <p:spPr>
            <a:xfrm>
              <a:off x="480" y="771"/>
              <a:ext cx="13372" cy="1503"/>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文本框 12"/>
            <p:cNvSpPr txBox="1"/>
            <p:nvPr>
              <p:custDataLst>
                <p:tags r:id="rId8"/>
              </p:custDataLst>
            </p:nvPr>
          </p:nvSpPr>
          <p:spPr>
            <a:xfrm>
              <a:off x="720" y="840"/>
              <a:ext cx="13053" cy="1404"/>
            </a:xfrm>
            <a:prstGeom prst="rect">
              <a:avLst/>
            </a:prstGeom>
            <a:noFill/>
          </p:spPr>
          <p:txBody>
            <a:bodyPr wrap="square" rtlCol="0">
              <a:spAutoFit/>
            </a:bodyPr>
            <a:p>
              <a:pPr algn="just"/>
              <a:r>
                <a:rPr lang="en-US" altLang="zh-CN" sz="2800" b="1">
                  <a:latin typeface="Times New Roman" panose="02020603050405020304" pitchFamily="18" charset="0"/>
                  <a:cs typeface="Times New Roman" panose="02020603050405020304" pitchFamily="18" charset="0"/>
                </a:rPr>
                <a:t>Result</a:t>
              </a:r>
              <a:r>
                <a:rPr lang="en-US" altLang="zh-CN" sz="2400" b="1">
                  <a:latin typeface="Times New Roman" panose="02020603050405020304" pitchFamily="18" charset="0"/>
                  <a:cs typeface="Times New Roman" panose="02020603050405020304" pitchFamily="18" charset="0"/>
                </a:rPr>
                <a:t> </a:t>
              </a:r>
              <a:r>
                <a:rPr lang="en-US" altLang="zh-CN" sz="2000" b="1">
                  <a:latin typeface="Times New Roman" panose="02020603050405020304" pitchFamily="18" charset="0"/>
                  <a:cs typeface="Times New Roman" panose="02020603050405020304" pitchFamily="18" charset="0"/>
                  <a:sym typeface="+mn-ea"/>
                </a:rPr>
                <a:t>—</a:t>
              </a:r>
              <a:r>
                <a:rPr lang="en-US" altLang="zh-CN" sz="2000" b="1">
                  <a:latin typeface="Times New Roman" panose="02020603050405020304" pitchFamily="18" charset="0"/>
                  <a:cs typeface="Times New Roman" panose="02020603050405020304" pitchFamily="18" charset="0"/>
                </a:rPr>
                <a:t> </a:t>
              </a:r>
              <a:r>
                <a:rPr lang="en-US" altLang="zh-CN" sz="2400" b="1">
                  <a:solidFill>
                    <a:srgbClr val="FF0000"/>
                  </a:solidFill>
                  <a:latin typeface="Times New Roman" panose="02020603050405020304" pitchFamily="18" charset="0"/>
                  <a:cs typeface="Times New Roman" panose="02020603050405020304" pitchFamily="18" charset="0"/>
                </a:rPr>
                <a:t>Effects of PFEO on the expression levels of BDNF and TrkB proteins in the hippocampus and cerebral cortex</a:t>
              </a:r>
              <a:endParaRPr lang="en-US" altLang="zh-CN" sz="2400" b="1">
                <a:solidFill>
                  <a:srgbClr val="FF0000"/>
                </a:solidFill>
                <a:latin typeface="Times New Roman" panose="02020603050405020304" pitchFamily="18" charset="0"/>
                <a:cs typeface="Times New Roman" panose="02020603050405020304"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1" name="组合 10"/>
          <p:cNvGrpSpPr/>
          <p:nvPr/>
        </p:nvGrpSpPr>
        <p:grpSpPr>
          <a:xfrm>
            <a:off x="106045" y="76312"/>
            <a:ext cx="8760460" cy="891575"/>
            <a:chOff x="480" y="684"/>
            <a:chExt cx="13796" cy="1828"/>
          </a:xfrm>
        </p:grpSpPr>
        <p:sp>
          <p:nvSpPr>
            <p:cNvPr id="2" name="流程图: 可选过程 1"/>
            <p:cNvSpPr/>
            <p:nvPr/>
          </p:nvSpPr>
          <p:spPr>
            <a:xfrm>
              <a:off x="480" y="771"/>
              <a:ext cx="13705" cy="1641"/>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590" y="684"/>
              <a:ext cx="13686" cy="1828"/>
            </a:xfrm>
            <a:prstGeom prst="rect">
              <a:avLst/>
            </a:prstGeom>
            <a:noFill/>
          </p:spPr>
          <p:txBody>
            <a:bodyPr wrap="square" rtlCol="0">
              <a:spAutoFit/>
            </a:bodyPr>
            <a:p>
              <a:pPr algn="l"/>
              <a:r>
                <a:rPr lang="en-US" altLang="zh-CN" sz="2800" b="1">
                  <a:latin typeface="Times New Roman" panose="02020603050405020304" pitchFamily="18" charset="0"/>
                  <a:cs typeface="Times New Roman" panose="02020603050405020304" pitchFamily="18" charset="0"/>
                </a:rPr>
                <a:t>Result </a:t>
              </a:r>
              <a:r>
                <a:rPr lang="en-US" altLang="zh-CN" sz="2400" b="1">
                  <a:latin typeface="Times New Roman" panose="02020603050405020304" pitchFamily="18" charset="0"/>
                  <a:cs typeface="Times New Roman" panose="02020603050405020304" pitchFamily="18" charset="0"/>
                  <a:sym typeface="+mn-ea"/>
                </a:rPr>
                <a:t>— </a:t>
              </a:r>
              <a:r>
                <a:rPr lang="en-US" altLang="zh-CN" sz="2400" b="1">
                  <a:solidFill>
                    <a:srgbClr val="FF0000"/>
                  </a:solidFill>
                  <a:latin typeface="Times New Roman" panose="02020603050405020304" pitchFamily="18" charset="0"/>
                  <a:cs typeface="Times New Roman" panose="02020603050405020304" pitchFamily="18" charset="0"/>
                </a:rPr>
                <a:t>Effects of PFEO on the expression levels BDNF mRNA and TrkB mRNA in hippocampus  and cerebral cortex </a:t>
              </a:r>
              <a:endParaRPr lang="en-US" altLang="zh-CN" sz="2400" b="1">
                <a:solidFill>
                  <a:srgbClr val="FF0000"/>
                </a:solidFill>
                <a:latin typeface="Times New Roman" panose="02020603050405020304" pitchFamily="18" charset="0"/>
                <a:cs typeface="Times New Roman" panose="02020603050405020304" pitchFamily="18" charset="0"/>
              </a:endParaRPr>
            </a:p>
          </p:txBody>
        </p:sp>
      </p:grpSp>
      <p:pic>
        <p:nvPicPr>
          <p:cNvPr id="3" name="图片 2"/>
          <p:cNvPicPr>
            <a:picLocks noChangeAspect="1"/>
          </p:cNvPicPr>
          <p:nvPr>
            <p:custDataLst>
              <p:tags r:id="rId3"/>
            </p:custDataLst>
          </p:nvPr>
        </p:nvPicPr>
        <p:blipFill>
          <a:blip r:embed="rId4"/>
          <a:srcRect t="2860"/>
          <a:stretch>
            <a:fillRect/>
          </a:stretch>
        </p:blipFill>
        <p:spPr>
          <a:xfrm>
            <a:off x="1600200" y="1022985"/>
            <a:ext cx="6125210" cy="5040630"/>
          </a:xfrm>
          <a:prstGeom prst="rect">
            <a:avLst/>
          </a:prstGeom>
        </p:spPr>
      </p:pic>
      <p:grpSp>
        <p:nvGrpSpPr>
          <p:cNvPr id="7" name="组合 6"/>
          <p:cNvGrpSpPr/>
          <p:nvPr/>
        </p:nvGrpSpPr>
        <p:grpSpPr>
          <a:xfrm>
            <a:off x="176057" y="5987415"/>
            <a:ext cx="8821777" cy="833190"/>
            <a:chOff x="232" y="8647"/>
            <a:chExt cx="14434" cy="2222"/>
          </a:xfrm>
        </p:grpSpPr>
        <p:sp>
          <p:nvSpPr>
            <p:cNvPr id="8" name="文本框 7"/>
            <p:cNvSpPr txBox="1"/>
            <p:nvPr>
              <p:custDataLst>
                <p:tags r:id="rId5"/>
              </p:custDataLst>
            </p:nvPr>
          </p:nvSpPr>
          <p:spPr>
            <a:xfrm>
              <a:off x="407" y="8647"/>
              <a:ext cx="14167" cy="2213"/>
            </a:xfrm>
            <a:prstGeom prst="rect">
              <a:avLst/>
            </a:prstGeom>
          </p:spPr>
          <p:txBody>
            <a:bodyPr wrap="square">
              <a:spAutoFit/>
              <a:extLst>
                <a:ext uri="{4A0BC546-FE56-4ADE-93B0-CB8AF2F6F144}">
                  <wpsdc:textFrameExt xmlns:wpsdc="http://www.wps.cn/officeDocument/2022/drawingmlCustomData" type="text"/>
                </a:ext>
              </a:extLst>
            </a:bodyPr>
            <a:p>
              <a:pPr algn="just">
                <a:lnSpc>
                  <a:spcPct val="150000"/>
                </a:lnSpc>
              </a:pPr>
              <a:r>
                <a:rPr sz="1600" b="1">
                  <a:latin typeface="Times New Roman" panose="02020603050405020304" pitchFamily="18" charset="0"/>
                  <a:cs typeface="Times New Roman" panose="02020603050405020304" pitchFamily="18" charset="0"/>
                </a:rPr>
                <a:t>表明：吸入PFEO后，CUMS抑郁模型大鼠海马和大脑皮层中的BNDF mRNA、TrkB mRNA表达水平均显著升高，提示紫苏精油的抗抑郁作用可能是通过BDNF/TrkB系统途径实现的。</a:t>
              </a:r>
              <a:endParaRPr sz="1600" b="1">
                <a:latin typeface="Times New Roman" panose="02020603050405020304" pitchFamily="18" charset="0"/>
                <a:cs typeface="Times New Roman" panose="02020603050405020304" pitchFamily="18" charset="0"/>
              </a:endParaRPr>
            </a:p>
          </p:txBody>
        </p:sp>
        <p:sp>
          <p:nvSpPr>
            <p:cNvPr id="15" name="圆角矩形 14"/>
            <p:cNvSpPr/>
            <p:nvPr>
              <p:custDataLst>
                <p:tags r:id="rId6"/>
              </p:custDataLst>
            </p:nvPr>
          </p:nvSpPr>
          <p:spPr>
            <a:xfrm>
              <a:off x="232" y="8850"/>
              <a:ext cx="14434" cy="2019"/>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nvPicPr>
        <p:blipFill>
          <a:blip r:embed="rId1"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1" name="组合 10"/>
          <p:cNvGrpSpPr/>
          <p:nvPr/>
        </p:nvGrpSpPr>
        <p:grpSpPr>
          <a:xfrm>
            <a:off x="245110" y="413385"/>
            <a:ext cx="2716722" cy="609600"/>
            <a:chOff x="480" y="771"/>
            <a:chExt cx="5674" cy="960"/>
          </a:xfrm>
        </p:grpSpPr>
        <p:sp>
          <p:nvSpPr>
            <p:cNvPr id="4" name="流程图: 可选过程 3"/>
            <p:cNvSpPr/>
            <p:nvPr/>
          </p:nvSpPr>
          <p:spPr>
            <a:xfrm>
              <a:off x="480" y="771"/>
              <a:ext cx="5674"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文本框 2"/>
            <p:cNvSpPr txBox="1"/>
            <p:nvPr/>
          </p:nvSpPr>
          <p:spPr>
            <a:xfrm>
              <a:off x="140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Conclution</a:t>
              </a:r>
              <a:endParaRPr lang="en-US" altLang="zh-CN" sz="2800" b="1">
                <a:latin typeface="Times New Roman" panose="02020603050405020304" pitchFamily="18" charset="0"/>
                <a:cs typeface="Times New Roman" panose="02020603050405020304" pitchFamily="18" charset="0"/>
              </a:endParaRPr>
            </a:p>
          </p:txBody>
        </p:sp>
      </p:grpSp>
      <p:grpSp>
        <p:nvGrpSpPr>
          <p:cNvPr id="2" name="组合 1"/>
          <p:cNvGrpSpPr/>
          <p:nvPr/>
        </p:nvGrpSpPr>
        <p:grpSpPr>
          <a:xfrm>
            <a:off x="533400" y="1506220"/>
            <a:ext cx="8231505" cy="4739005"/>
            <a:chOff x="720" y="3600"/>
            <a:chExt cx="12935" cy="7316"/>
          </a:xfrm>
        </p:grpSpPr>
        <p:sp>
          <p:nvSpPr>
            <p:cNvPr id="100" name="文本框 99"/>
            <p:cNvSpPr txBox="1"/>
            <p:nvPr/>
          </p:nvSpPr>
          <p:spPr>
            <a:xfrm>
              <a:off x="960" y="3600"/>
              <a:ext cx="12422" cy="6983"/>
            </a:xfrm>
            <a:prstGeom prst="rect">
              <a:avLst/>
            </a:prstGeom>
            <a:noFill/>
            <a:ln w="9525">
              <a:noFill/>
            </a:ln>
          </p:spPr>
          <p:txBody>
            <a:bodyPr wrap="square">
              <a:spAutoFit/>
            </a:bodyPr>
            <a:p>
              <a:pPr algn="just">
                <a:lnSpc>
                  <a:spcPct val="200000"/>
                </a:lnSpc>
                <a:buClrTx/>
                <a:buSzTx/>
                <a:buFontTx/>
              </a:pPr>
              <a:r>
                <a:rPr lang="en-US" altLang="zh-CN" sz="1800" b="1" dirty="0" smtClean="0">
                  <a:latin typeface="宋体" panose="02010600030101010101" pitchFamily="2" charset="-122"/>
                  <a:cs typeface="宋体" panose="02010600030101010101" pitchFamily="2" charset="-122"/>
                </a:rPr>
                <a:t>    </a:t>
              </a:r>
              <a:r>
                <a:rPr lang="en-US" altLang="zh-CN" sz="1800" b="1" dirty="0" smtClean="0">
                  <a:latin typeface="Times New Roman" panose="02020603050405020304" pitchFamily="18" charset="0"/>
                  <a:cs typeface="Times New Roman" panose="02020603050405020304" pitchFamily="18" charset="0"/>
                </a:rPr>
                <a:t>综上所述，本研究通过糖水偏好测试，强迫游泳实验，ELISA测定海马和大脑皮层5-HT、NE、DA的水平，Western-blot和RT-PCR实验检测各组大鼠海马和大脑皮层中BDNF和TrkB的表达水平。发现吸入PFEO可显著增强CUMS大鼠对糖水的偏好，减少其强制游泳时的静止时间。此外，这些大鼠的海马体和大脑皮层的单胺递质水平都有所增加。此外，两个区域内BDNF和TrkB蛋白的表达水平上调，BDNF mRNA和TrkB mRNA表达水平升高。</a:t>
              </a:r>
              <a:r>
                <a:rPr lang="en-US" altLang="zh-CN" sz="1800" b="1" dirty="0" smtClean="0">
                  <a:solidFill>
                    <a:srgbClr val="FF0000"/>
                  </a:solidFill>
                  <a:latin typeface="Times New Roman" panose="02020603050405020304" pitchFamily="18" charset="0"/>
                  <a:cs typeface="Times New Roman" panose="02020603050405020304" pitchFamily="18" charset="0"/>
                </a:rPr>
                <a:t>因此，</a:t>
              </a:r>
              <a:r>
                <a:rPr lang="en-US" altLang="zh-CN" sz="1800" b="1" dirty="0" smtClean="0">
                  <a:solidFill>
                    <a:srgbClr val="FF0000"/>
                  </a:solidFill>
                  <a:latin typeface="Times New Roman" panose="02020603050405020304" pitchFamily="18" charset="0"/>
                  <a:cs typeface="Times New Roman" panose="02020603050405020304" pitchFamily="18" charset="0"/>
                  <a:sym typeface="+mn-ea"/>
                </a:rPr>
                <a:t>PFEO吸入抗抑郁作用可能通过单胺类神经递质和BDNF/TrkB信号通路介导的。</a:t>
              </a:r>
              <a:endParaRPr lang="en-US" altLang="zh-CN" sz="1800" b="1" dirty="0" smtClean="0">
                <a:solidFill>
                  <a:srgbClr val="FF0000"/>
                </a:solidFill>
                <a:latin typeface="Times New Roman" panose="02020603050405020304" pitchFamily="18" charset="0"/>
                <a:cs typeface="Times New Roman" panose="02020603050405020304" pitchFamily="18" charset="0"/>
              </a:endParaRPr>
            </a:p>
          </p:txBody>
        </p:sp>
        <p:sp>
          <p:nvSpPr>
            <p:cNvPr id="8" name="圆角矩形 7"/>
            <p:cNvSpPr/>
            <p:nvPr/>
          </p:nvSpPr>
          <p:spPr>
            <a:xfrm>
              <a:off x="720" y="3601"/>
              <a:ext cx="12935" cy="731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b="1" dirty="0" smtClean="0">
                <a:solidFill>
                  <a:srgbClr val="FF0000"/>
                </a:solidFill>
                <a:latin typeface="Times New Roman" panose="02020603050405020304" pitchFamily="18" charset="0"/>
                <a:cs typeface="Times New Roman" panose="02020603050405020304" pitchFamily="18" charset="0"/>
              </a:endParaRPr>
            </a:p>
            <a:p>
              <a:pPr algn="ctr"/>
              <a:endParaRPr lang="en-US" altLang="zh-CN" b="1" dirty="0" smtClean="0">
                <a:solidFill>
                  <a:srgbClr val="FF0000"/>
                </a:solidFill>
                <a:latin typeface="Times New Roman" panose="02020603050405020304" pitchFamily="18" charset="0"/>
                <a:cs typeface="Times New Roman" panose="02020603050405020304" pitchFamily="18" charset="0"/>
              </a:endParaRPr>
            </a:p>
          </p:txBody>
        </p:sp>
      </p:gr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nvPicPr>
        <p:blipFill>
          <a:blip r:embed="rId1" cstate="print"/>
          <a:stretch>
            <a:fillRect/>
          </a:stretch>
        </p:blipFill>
        <p:spPr>
          <a:xfrm>
            <a:off x="0" y="-158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2" name="文本框 1"/>
          <p:cNvSpPr txBox="1"/>
          <p:nvPr/>
        </p:nvSpPr>
        <p:spPr>
          <a:xfrm>
            <a:off x="1518920" y="2331085"/>
            <a:ext cx="6106160" cy="1322070"/>
          </a:xfrm>
          <a:prstGeom prst="rect">
            <a:avLst/>
          </a:prstGeom>
          <a:noFill/>
        </p:spPr>
        <p:txBody>
          <a:bodyPr wrap="square" rtlCol="0">
            <a:spAutoFit/>
            <a:scene3d>
              <a:camera prst="orthographicFront"/>
              <a:lightRig rig="threePt" dir="t"/>
            </a:scene3d>
          </a:bodyPr>
          <a:p>
            <a:r>
              <a:rPr lang="en-US" altLang="zh-CN" sz="8000" i="1">
                <a:solidFill>
                  <a:schemeClr val="tx1"/>
                </a:solidFill>
                <a:effectLst>
                  <a:outerShdw blurRad="38100" dist="19050" dir="2700000" algn="tl" rotWithShape="0">
                    <a:schemeClr val="dk1">
                      <a:alpha val="40000"/>
                    </a:schemeClr>
                  </a:outerShdw>
                </a:effectLst>
              </a:rPr>
              <a:t>Thank  You  !</a:t>
            </a:r>
            <a:endParaRPr lang="en-US" altLang="zh-CN" sz="8000" i="1">
              <a:solidFill>
                <a:schemeClr val="tx1"/>
              </a:solidFill>
              <a:effectLst>
                <a:outerShdw blurRad="38100" dist="19050" dir="2700000" algn="tl" rotWithShape="0">
                  <a:schemeClr val="dk1">
                    <a:alpha val="40000"/>
                  </a:schemeClr>
                </a:outerShdw>
              </a:effectLst>
            </a:endParaRPr>
          </a:p>
        </p:txBody>
      </p:sp>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KSO_WM_UNIT_PLACING_PICTURE_USER_VIEWPORT" val="{&quot;height&quot;:10800,&quot;width&quot;:14400}"/>
</p:tagLst>
</file>

<file path=ppt/tags/tag2.xml><?xml version="1.0" encoding="utf-8"?>
<p:tagLst xmlns:p="http://schemas.openxmlformats.org/presentationml/2006/main">
  <p:tag name="KSO_WM_UNIT_PLACING_PICTURE_USER_VIEWPORT" val="{&quot;height&quot;:1888,&quot;width&quot;:12708}"/>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UNIT_PLACING_PICTURE_USER_VIEWPORT" val="{&quot;height&quot;:725,&quot;width&quot;:13799}"/>
</p:tagLst>
</file>

<file path=ppt/tags/tag5.xml><?xml version="1.0" encoding="utf-8"?>
<p:tagLst xmlns:p="http://schemas.openxmlformats.org/presentationml/2006/main">
  <p:tag name="KSO_WM_BEAUTIFY_FLAG" val=""/>
  <p:tag name="KSO_WM_UNIT_PLACING_PICTURE_USER_VIEWPORT" val="{&quot;height&quot;:8625,&quot;width&quot;:16860}"/>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UNIT_PLACING_PICTURE_USER_VIEWPORT" val="{&quot;height&quot;:9190,&quot;width&quot;:7341}"/>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 name="KSO_WM_UNIT_PLACING_PICTURE_USER_VIEWPORT" val="{&quot;height&quot;:10800,&quot;width&quot;:14400}"/>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UNIT_PLACING_PICTURE_USER_VIEWPORT" val="{&quot;height&quot;:10800,&quot;width&quot;:14400}"/>
</p:tagLst>
</file>

<file path=ppt/tags/tag40.xml><?xml version="1.0" encoding="utf-8"?>
<p:tagLst xmlns:p="http://schemas.openxmlformats.org/presentationml/2006/main">
  <p:tag name="KSO_WM_UNIT_PLACING_PICTURE_USER_VIEWPORT" val="{&quot;height&quot;:1695,&quot;width&quot;:7651}"/>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 name="KSO_WM_UNIT_PLACING_PICTURE_USER_VIEWPORT" val="{&quot;height&quot;:10800,&quot;width&quot;:14400}"/>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BEAUTIFY_FLAG" val=""/>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KSO_WM_BEAUTIFY_FLAG" val=""/>
</p:tagLst>
</file>

<file path=ppt/tags/tag83.xml><?xml version="1.0" encoding="utf-8"?>
<p:tagLst xmlns:p="http://schemas.openxmlformats.org/presentationml/2006/main">
  <p:tag name="KSO_WM_BEAUTIFY_FLAG" val=""/>
</p:tagLst>
</file>

<file path=ppt/tags/tag84.xml><?xml version="1.0" encoding="utf-8"?>
<p:tagLst xmlns:p="http://schemas.openxmlformats.org/presentationml/2006/main">
  <p:tag name="KSO_WM_BEAUTIFY_FLAG" val=""/>
</p:tagLst>
</file>

<file path=ppt/tags/tag85.xml><?xml version="1.0" encoding="utf-8"?>
<p:tagLst xmlns:p="http://schemas.openxmlformats.org/presentationml/2006/main">
  <p:tag name="KSO_WM_BEAUTIFY_FLAG" val=""/>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KSO_WM_BEAUTIFY_FLAG" val=""/>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KSO_WM_BEAUTIFY_FLAG" val=""/>
</p:tagLst>
</file>

<file path=ppt/tags/tag90.xml><?xml version="1.0" encoding="utf-8"?>
<p:tagLst xmlns:p="http://schemas.openxmlformats.org/presentationml/2006/main">
  <p:tag name="KSO_WM_BEAUTIFY_FLAG" val=""/>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KSO_WM_BEAUTIFY_FLAG" val=""/>
</p:tagLst>
</file>

<file path=ppt/tags/tag94.xml><?xml version="1.0" encoding="utf-8"?>
<p:tagLst xmlns:p="http://schemas.openxmlformats.org/presentationml/2006/main">
  <p:tag name="KSO_WM_BEAUTIFY_FLAG" val=""/>
</p:tagLst>
</file>

<file path=ppt/tags/tag95.xml><?xml version="1.0" encoding="utf-8"?>
<p:tagLst xmlns:p="http://schemas.openxmlformats.org/presentationml/2006/main">
  <p:tag name="KSO_WM_BEAUTIFY_FLAG" val=""/>
</p:tagLst>
</file>

<file path=ppt/tags/tag96.xml><?xml version="1.0" encoding="utf-8"?>
<p:tagLst xmlns:p="http://schemas.openxmlformats.org/presentationml/2006/main">
  <p:tag name="KSO_WM_BEAUTIFY_FLAG" val=""/>
</p:tagLst>
</file>

<file path=ppt/tags/tag97.xml><?xml version="1.0" encoding="utf-8"?>
<p:tagLst xmlns:p="http://schemas.openxmlformats.org/presentationml/2006/main">
  <p:tag name="KSO_WM_BEAUTIFY_FLAG" val=""/>
</p:tagLst>
</file>

<file path=ppt/tags/tag98.xml><?xml version="1.0" encoding="utf-8"?>
<p:tagLst xmlns:p="http://schemas.openxmlformats.org/presentationml/2006/main">
  <p:tag name="KSO_WM_BEAUTIFY_FLAG" val=""/>
</p:tagLst>
</file>

<file path=ppt/tags/tag99.xml><?xml version="1.0" encoding="utf-8"?>
<p:tagLst xmlns:p="http://schemas.openxmlformats.org/presentationml/2006/main">
  <p:tag name="COMMONDATA" val="eyJoZGlkIjoiY2ZmMDA4YjM4Y2Y1ODA0YzBjZWU5MDJlM2ExZGRiOTkifQ=="/>
  <p:tag name="KSO_WPP_MARK_KEY" val="9d95fddc-ee96-4680-aa17-4aeac1a80d1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3688</Words>
  <Application>WPS 演示</Application>
  <PresentationFormat>全屏显示(4:3)</PresentationFormat>
  <Paragraphs>206</Paragraphs>
  <Slides>25</Slides>
  <Notes>25</Notes>
  <HiddenSlides>0</HiddenSlides>
  <MMClips>6</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25</vt:i4>
      </vt:variant>
    </vt:vector>
  </HeadingPairs>
  <TitlesOfParts>
    <vt:vector size="35" baseType="lpstr">
      <vt:lpstr>Arial</vt:lpstr>
      <vt:lpstr>宋体</vt:lpstr>
      <vt:lpstr>Wingdings</vt:lpstr>
      <vt:lpstr>Calibri</vt:lpstr>
      <vt:lpstr>Segoe UI</vt:lpstr>
      <vt:lpstr>Times New Roman</vt:lpstr>
      <vt:lpstr>微软雅黑</vt:lpstr>
      <vt:lpstr>Wingdings</vt:lpstr>
      <vt:lpstr>Arial Unicode MS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杨贺旻mmmmm</cp:lastModifiedBy>
  <cp:revision>422</cp:revision>
  <dcterms:created xsi:type="dcterms:W3CDTF">2021-08-30T00:29:00Z</dcterms:created>
  <dcterms:modified xsi:type="dcterms:W3CDTF">2023-09-16T00:57:23Z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y fmtid="{D5CDD505-2E9C-101B-9397-08002B2CF9AE}" pid="3" name="ICV">
    <vt:lpwstr>82B2D55831A24D28A8D2EBABA26A8F37_13</vt:lpwstr>
  </property>
  <property fmtid="{D5CDD505-2E9C-101B-9397-08002B2CF9AE}" pid="4" name="KSOProductBuildVer">
    <vt:lpwstr>2052-11.1.0.14309</vt:lpwstr>
  </property>
</Properties>
</file>