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emf" ContentType="image/x-emf"/>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ink/ink1.xml" ContentType="application/inkml+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 id="2147483663" r:id="rId3"/>
    <p:sldMasterId id="2147483690" r:id="rId4"/>
    <p:sldMasterId id="2147483702" r:id="rId5"/>
    <p:sldMasterId id="2147483729" r:id="rId6"/>
    <p:sldMasterId id="2147483741" r:id="rId7"/>
    <p:sldMasterId id="2147483751" r:id="rId8"/>
    <p:sldMasterId id="2147483762" r:id="rId9"/>
    <p:sldMasterId id="2147483788" r:id="rId10"/>
    <p:sldMasterId id="2147483798" r:id="rId11"/>
    <p:sldMasterId id="2147483808" r:id="rId12"/>
    <p:sldMasterId id="2147483818" r:id="rId13"/>
    <p:sldMasterId id="2147483828" r:id="rId14"/>
    <p:sldMasterId id="2147483838" r:id="rId15"/>
    <p:sldMasterId id="2147483849" r:id="rId16"/>
    <p:sldMasterId id="2147483859" r:id="rId17"/>
    <p:sldMasterId id="2147483870" r:id="rId18"/>
    <p:sldMasterId id="2147483881" r:id="rId19"/>
    <p:sldMasterId id="2147483891" r:id="rId20"/>
    <p:sldMasterId id="2147483901" r:id="rId21"/>
  </p:sldMasterIdLst>
  <p:notesMasterIdLst>
    <p:notesMasterId r:id="rId23"/>
  </p:notesMasterIdLst>
  <p:handoutMasterIdLst>
    <p:handoutMasterId r:id="rId50"/>
  </p:handoutMasterIdLst>
  <p:sldIdLst>
    <p:sldId id="256" r:id="rId22"/>
    <p:sldId id="383" r:id="rId24"/>
    <p:sldId id="384" r:id="rId25"/>
    <p:sldId id="385" r:id="rId26"/>
    <p:sldId id="386" r:id="rId27"/>
    <p:sldId id="388" r:id="rId28"/>
    <p:sldId id="355" r:id="rId29"/>
    <p:sldId id="416" r:id="rId30"/>
    <p:sldId id="391" r:id="rId31"/>
    <p:sldId id="390" r:id="rId32"/>
    <p:sldId id="418" r:id="rId33"/>
    <p:sldId id="419" r:id="rId34"/>
    <p:sldId id="377" r:id="rId35"/>
    <p:sldId id="420" r:id="rId36"/>
    <p:sldId id="441" r:id="rId37"/>
    <p:sldId id="442" r:id="rId38"/>
    <p:sldId id="433" r:id="rId39"/>
    <p:sldId id="434" r:id="rId40"/>
    <p:sldId id="435" r:id="rId41"/>
    <p:sldId id="436" r:id="rId42"/>
    <p:sldId id="437" r:id="rId43"/>
    <p:sldId id="439" r:id="rId44"/>
    <p:sldId id="409" r:id="rId45"/>
    <p:sldId id="410" r:id="rId46"/>
    <p:sldId id="411" r:id="rId47"/>
    <p:sldId id="415" r:id="rId48"/>
    <p:sldId id="269" r:id="rId49"/>
  </p:sldIdLst>
  <p:sldSz cx="13444220" cy="7562850"/>
  <p:notesSz cx="6807200" cy="9939020"/>
  <p:custDataLst>
    <p:tags r:id="rId55"/>
  </p:custDataLst>
  <p:defaultTex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154D913-B916-413F-91A9-B971528A6415}">
          <p14:sldIdLst>
            <p14:sldId id="256"/>
            <p14:sldId id="383"/>
            <p14:sldId id="384"/>
            <p14:sldId id="385"/>
            <p14:sldId id="386"/>
            <p14:sldId id="388"/>
            <p14:sldId id="355"/>
            <p14:sldId id="416"/>
            <p14:sldId id="391"/>
            <p14:sldId id="390"/>
            <p14:sldId id="418"/>
            <p14:sldId id="419"/>
            <p14:sldId id="377"/>
            <p14:sldId id="420"/>
            <p14:sldId id="441"/>
            <p14:sldId id="442"/>
            <p14:sldId id="433"/>
            <p14:sldId id="434"/>
            <p14:sldId id="435"/>
            <p14:sldId id="436"/>
            <p14:sldId id="437"/>
            <p14:sldId id="439"/>
            <p14:sldId id="409"/>
            <p14:sldId id="410"/>
            <p14:sldId id="411"/>
            <p14:sldId id="415"/>
            <p14:sldId id="269"/>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武文琦" initials="武文琦" lastIdx="16" clrIdx="0"/>
  <p:cmAuthor id="2" name="zhang season" initials="zs" lastIdx="8" clrIdx="1"/>
  <p:cmAuthor id="3" name="Microsoft Office User" initials="MOU" lastIdx="1" clrIdx="2"/>
  <p:cmAuthor id="4" name="许晓静(Emily Xu)" initials="许晓静(Emily" lastIdx="17" clrIdx="3"/>
  <p:cmAuthor id="5" name="刘珍" initials="刘珍" lastIdx="29"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58A2"/>
    <a:srgbClr val="203864"/>
    <a:srgbClr val="C9C9C9"/>
    <a:srgbClr val="CFD5EA"/>
    <a:srgbClr val="F9F9F9"/>
    <a:srgbClr val="E9EBF5"/>
    <a:srgbClr val="CED7E4"/>
    <a:srgbClr val="1B3359"/>
    <a:srgbClr val="FFFFFF"/>
    <a:srgbClr val="AFA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3773" autoAdjust="0"/>
  </p:normalViewPr>
  <p:slideViewPr>
    <p:cSldViewPr snapToGrid="0">
      <p:cViewPr varScale="1">
        <p:scale>
          <a:sx n="58" d="100"/>
          <a:sy n="58" d="100"/>
        </p:scale>
        <p:origin x="80" y="192"/>
      </p:cViewPr>
      <p:guideLst>
        <p:guide orient="horz" pos="4151"/>
        <p:guide orient="horz" pos="3425"/>
        <p:guide pos="7850"/>
        <p:guide orient="horz" pos="2359"/>
        <p:guide orient="horz" pos="953"/>
        <p:guide pos="356"/>
        <p:guide orient="horz" pos="681"/>
      </p:guideLst>
    </p:cSldViewPr>
  </p:slideViewPr>
  <p:outlineViewPr>
    <p:cViewPr>
      <p:scale>
        <a:sx n="33" d="100"/>
        <a:sy n="33" d="100"/>
      </p:scale>
      <p:origin x="0" y="0"/>
    </p:cViewPr>
  </p:outlineViewPr>
  <p:notesTextViewPr>
    <p:cViewPr>
      <p:scale>
        <a:sx n="3" d="2"/>
        <a:sy n="3" d="2"/>
      </p:scale>
      <p:origin x="0" y="0"/>
    </p:cViewPr>
  </p:notesTextViewPr>
  <p:sorterViewPr>
    <p:cViewPr>
      <p:scale>
        <a:sx n="94" d="100"/>
        <a:sy n="94" d="100"/>
      </p:scale>
      <p:origin x="0" y="0"/>
    </p:cViewPr>
  </p:sorterViewPr>
  <p:notesViewPr>
    <p:cSldViewPr snapToGrid="0">
      <p:cViewPr varScale="1">
        <p:scale>
          <a:sx n="82" d="100"/>
          <a:sy n="82" d="100"/>
        </p:scale>
        <p:origin x="3416" y="176"/>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5" Type="http://schemas.openxmlformats.org/officeDocument/2006/relationships/tags" Target="tags/tag82.xml"/><Relationship Id="rId54" Type="http://schemas.openxmlformats.org/officeDocument/2006/relationships/commentAuthors" Target="commentAuthors.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handoutMaster" Target="handoutMasters/handoutMaster1.xml"/><Relationship Id="rId5" Type="http://schemas.openxmlformats.org/officeDocument/2006/relationships/slideMaster" Target="slideMasters/slideMaster4.xml"/><Relationship Id="rId49" Type="http://schemas.openxmlformats.org/officeDocument/2006/relationships/slide" Target="slides/slide27.xml"/><Relationship Id="rId48" Type="http://schemas.openxmlformats.org/officeDocument/2006/relationships/slide" Target="slides/slide26.xml"/><Relationship Id="rId47" Type="http://schemas.openxmlformats.org/officeDocument/2006/relationships/slide" Target="slides/slide25.xml"/><Relationship Id="rId46" Type="http://schemas.openxmlformats.org/officeDocument/2006/relationships/slide" Target="slides/slide24.xml"/><Relationship Id="rId45" Type="http://schemas.openxmlformats.org/officeDocument/2006/relationships/slide" Target="slides/slide23.xml"/><Relationship Id="rId44" Type="http://schemas.openxmlformats.org/officeDocument/2006/relationships/slide" Target="slides/slide22.xml"/><Relationship Id="rId43" Type="http://schemas.openxmlformats.org/officeDocument/2006/relationships/slide" Target="slides/slide21.xml"/><Relationship Id="rId42" Type="http://schemas.openxmlformats.org/officeDocument/2006/relationships/slide" Target="slides/slide20.xml"/><Relationship Id="rId41" Type="http://schemas.openxmlformats.org/officeDocument/2006/relationships/slide" Target="slides/slide19.xml"/><Relationship Id="rId40" Type="http://schemas.openxmlformats.org/officeDocument/2006/relationships/slide" Target="slides/slide18.xml"/><Relationship Id="rId4" Type="http://schemas.openxmlformats.org/officeDocument/2006/relationships/slideMaster" Target="slideMasters/slideMaster3.xml"/><Relationship Id="rId39" Type="http://schemas.openxmlformats.org/officeDocument/2006/relationships/slide" Target="slides/slide17.xml"/><Relationship Id="rId38" Type="http://schemas.openxmlformats.org/officeDocument/2006/relationships/slide" Target="slides/slide16.xml"/><Relationship Id="rId37" Type="http://schemas.openxmlformats.org/officeDocument/2006/relationships/slide" Target="slides/slide15.xml"/><Relationship Id="rId36" Type="http://schemas.openxmlformats.org/officeDocument/2006/relationships/slide" Target="slides/slide14.xml"/><Relationship Id="rId35" Type="http://schemas.openxmlformats.org/officeDocument/2006/relationships/slide" Target="slides/slide13.xml"/><Relationship Id="rId34" Type="http://schemas.openxmlformats.org/officeDocument/2006/relationships/slide" Target="slides/slide12.xml"/><Relationship Id="rId33" Type="http://schemas.openxmlformats.org/officeDocument/2006/relationships/slide" Target="slides/slide11.xml"/><Relationship Id="rId32" Type="http://schemas.openxmlformats.org/officeDocument/2006/relationships/slide" Target="slides/slide10.xml"/><Relationship Id="rId31" Type="http://schemas.openxmlformats.org/officeDocument/2006/relationships/slide" Target="slides/slide9.xml"/><Relationship Id="rId30" Type="http://schemas.openxmlformats.org/officeDocument/2006/relationships/slide" Target="slides/slide8.xml"/><Relationship Id="rId3" Type="http://schemas.openxmlformats.org/officeDocument/2006/relationships/slideMaster" Target="slideMasters/slideMaster2.xml"/><Relationship Id="rId29" Type="http://schemas.openxmlformats.org/officeDocument/2006/relationships/slide" Target="slides/slide7.xml"/><Relationship Id="rId28" Type="http://schemas.openxmlformats.org/officeDocument/2006/relationships/slide" Target="slides/slide6.xml"/><Relationship Id="rId27" Type="http://schemas.openxmlformats.org/officeDocument/2006/relationships/slide" Target="slides/slide5.xml"/><Relationship Id="rId26" Type="http://schemas.openxmlformats.org/officeDocument/2006/relationships/slide" Target="slides/slide4.xml"/><Relationship Id="rId25" Type="http://schemas.openxmlformats.org/officeDocument/2006/relationships/slide" Target="slides/slide3.xml"/><Relationship Id="rId24" Type="http://schemas.openxmlformats.org/officeDocument/2006/relationships/slide" Target="slides/slide2.xml"/><Relationship Id="rId23" Type="http://schemas.openxmlformats.org/officeDocument/2006/relationships/notesMaster" Target="notesMasters/notesMaster1.xml"/><Relationship Id="rId22" Type="http://schemas.openxmlformats.org/officeDocument/2006/relationships/slide" Target="slides/slide1.xml"/><Relationship Id="rId21" Type="http://schemas.openxmlformats.org/officeDocument/2006/relationships/slideMaster" Target="slideMasters/slideMaster20.xml"/><Relationship Id="rId20" Type="http://schemas.openxmlformats.org/officeDocument/2006/relationships/slideMaster" Target="slideMasters/slideMaster19.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24037;&#20316;\210817%20ESMO%20308E301\ESMO%20congress%20PPT\&#26032;&#24314;%20Microsoft%20Excel%20&#24037;&#20316;&#34920;.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3.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4.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5.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19004423110016"/>
          <c:y val="0.0815852071864664"/>
          <c:w val="0.958099557688998"/>
          <c:h val="0.82456891698486"/>
        </c:manualLayout>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rgbClr val="767171"/>
              </a:solidFill>
              <a:ln>
                <a:noFill/>
              </a:ln>
              <a:effectLst/>
            </c:spPr>
          </c:dPt>
          <c:dPt>
            <c:idx val="1"/>
            <c:invertIfNegative val="0"/>
            <c:bubble3D val="0"/>
            <c:spPr>
              <a:solidFill>
                <a:srgbClr val="BDD7EE"/>
              </a:solidFill>
              <a:ln>
                <a:noFill/>
              </a:ln>
              <a:effectLst/>
            </c:spPr>
          </c:dPt>
          <c:dPt>
            <c:idx val="2"/>
            <c:invertIfNegative val="0"/>
            <c:bubble3D val="0"/>
            <c:spPr>
              <a:solidFill>
                <a:srgbClr val="BDD7EE"/>
              </a:solidFill>
              <a:ln>
                <a:noFill/>
              </a:ln>
              <a:effectLst/>
            </c:spPr>
          </c:dPt>
          <c:dPt>
            <c:idx val="3"/>
            <c:invertIfNegative val="0"/>
            <c:bubble3D val="0"/>
            <c:spPr>
              <a:solidFill>
                <a:srgbClr val="9DC3E6"/>
              </a:solidFill>
              <a:ln>
                <a:noFill/>
              </a:ln>
              <a:effectLst/>
            </c:spPr>
          </c:dPt>
          <c:dPt>
            <c:idx val="4"/>
            <c:invertIfNegative val="0"/>
            <c:bubble3D val="0"/>
            <c:spPr>
              <a:solidFill>
                <a:srgbClr val="9DC3E6"/>
              </a:solidFill>
              <a:ln>
                <a:noFill/>
              </a:ln>
              <a:effectLst/>
            </c:spPr>
          </c:dPt>
          <c:dPt>
            <c:idx val="5"/>
            <c:invertIfNegative val="0"/>
            <c:bubble3D val="0"/>
            <c:spPr>
              <a:solidFill>
                <a:srgbClr val="9DC3E6"/>
              </a:solidFill>
              <a:ln>
                <a:noFill/>
              </a:ln>
              <a:effectLst/>
            </c:spPr>
          </c:dPt>
          <c:dPt>
            <c:idx val="6"/>
            <c:invertIfNegative val="0"/>
            <c:bubble3D val="0"/>
            <c:spPr>
              <a:solidFill>
                <a:srgbClr val="2E75B6"/>
              </a:solidFill>
              <a:ln>
                <a:noFill/>
              </a:ln>
              <a:effectLst/>
            </c:spPr>
          </c:dPt>
          <c:dPt>
            <c:idx val="7"/>
            <c:invertIfNegative val="0"/>
            <c:bubble3D val="0"/>
            <c:spPr>
              <a:solidFill>
                <a:srgbClr val="2E75B6"/>
              </a:solidFill>
              <a:ln>
                <a:noFill/>
              </a:ln>
              <a:effectLst/>
            </c:spPr>
          </c:dPt>
          <c:dPt>
            <c:idx val="8"/>
            <c:invertIfNegative val="0"/>
            <c:bubble3D val="0"/>
            <c:spPr>
              <a:solidFill>
                <a:srgbClr val="2E75B6"/>
              </a:solidFill>
              <a:ln>
                <a:noFill/>
              </a:ln>
              <a:effectLst/>
            </c:spPr>
          </c:dPt>
          <c:dPt>
            <c:idx val="9"/>
            <c:invertIfNegative val="0"/>
            <c:bubble3D val="0"/>
            <c:spPr>
              <a:solidFill>
                <a:srgbClr val="2E75B6"/>
              </a:solidFill>
              <a:ln>
                <a:noFill/>
              </a:ln>
              <a:effectLst/>
            </c:spPr>
          </c:dPt>
          <c:dPt>
            <c:idx val="10"/>
            <c:invertIfNegative val="0"/>
            <c:bubble3D val="0"/>
            <c:spPr>
              <a:solidFill>
                <a:srgbClr val="2E75B6"/>
              </a:solidFill>
              <a:ln>
                <a:noFill/>
              </a:ln>
              <a:effectLst/>
            </c:spPr>
          </c:dPt>
          <c:dPt>
            <c:idx val="11"/>
            <c:invertIfNegative val="0"/>
            <c:bubble3D val="0"/>
            <c:spPr>
              <a:solidFill>
                <a:srgbClr val="2E75B6"/>
              </a:solidFill>
              <a:ln>
                <a:noFill/>
              </a:ln>
              <a:effectLst/>
            </c:spPr>
          </c:dPt>
          <c:dPt>
            <c:idx val="12"/>
            <c:invertIfNegative val="0"/>
            <c:bubble3D val="0"/>
            <c:spPr>
              <a:solidFill>
                <a:srgbClr val="2E75B6"/>
              </a:solidFill>
              <a:ln>
                <a:noFill/>
              </a:ln>
              <a:effectLst/>
            </c:spPr>
          </c:dPt>
          <c:dPt>
            <c:idx val="13"/>
            <c:invertIfNegative val="0"/>
            <c:bubble3D val="0"/>
            <c:spPr>
              <a:solidFill>
                <a:srgbClr val="2E75B6"/>
              </a:solidFill>
              <a:ln>
                <a:noFill/>
              </a:ln>
              <a:effectLst/>
            </c:spPr>
          </c:dPt>
          <c:dLbls>
            <c:dLbl>
              <c:idx val="6"/>
              <c:layout/>
              <c:tx>
                <c:rich>
                  <a:bodyPr rot="0" spcFirstLastPara="1" vertOverflow="ellipsis" vert="horz" wrap="square" lIns="38100" tIns="19050" rIns="38100" bIns="19050" anchor="ctr" anchorCtr="1"/>
                  <a:lstStyle/>
                  <a:p>
                    <a:fld id="{972ef0e6-18c7-4738-b67f-802bca448e05}" type="VALUE">
                      <a:t>[VALUE]</a:t>
                    </a:fld>
                  </a:p>
                </c:rich>
              </c:tx>
              <c:dLblPos val="inEnd"/>
              <c:showLegendKey val="0"/>
              <c:showVal val="1"/>
              <c:showCatName val="0"/>
              <c:showSerName val="0"/>
              <c:showPercent val="0"/>
              <c:showBubbleSize val="0"/>
              <c:extLst>
                <c:ext xmlns:c15="http://schemas.microsoft.com/office/drawing/2012/chart" uri="{CE6537A1-D6FC-4f65-9D91-7224C49458BB}"/>
              </c:extLst>
            </c:dLbl>
            <c:spPr>
              <a:solidFill>
                <a:schemeClr val="bg1">
                  <a:lumMod val="50000"/>
                </a:schemeClr>
              </a:solidFill>
              <a:ln>
                <a:noFill/>
              </a:ln>
              <a:effectLst/>
            </c:spPr>
            <c:txPr>
              <a:bodyPr rot="0" spcFirstLastPara="1" vertOverflow="ellipsis" vert="horz" wrap="square" lIns="38100" tIns="19050" rIns="38100" bIns="19050" anchor="ctr" anchorCtr="1">
                <a:spAutoFit/>
              </a:bodyPr>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BSC</c:v>
                </c:pt>
                <c:pt idx="1">
                  <c:v>FAM</c:v>
                </c:pt>
                <c:pt idx="2">
                  <c:v>FAMTX</c:v>
                </c:pt>
                <c:pt idx="3">
                  <c:v>ELF</c:v>
                </c:pt>
                <c:pt idx="4">
                  <c:v>FUP</c:v>
                </c:pt>
                <c:pt idx="5">
                  <c:v>CF</c:v>
                </c:pt>
                <c:pt idx="6">
                  <c:v>ECF</c:v>
                </c:pt>
                <c:pt idx="7">
                  <c:v>IF</c:v>
                </c:pt>
                <c:pt idx="8">
                  <c:v>DCF</c:v>
                </c:pt>
                <c:pt idx="9">
                  <c:v>FOLFIRI</c:v>
                </c:pt>
                <c:pt idx="10">
                  <c:v>ECX</c:v>
                </c:pt>
                <c:pt idx="11">
                  <c:v>XP</c:v>
                </c:pt>
                <c:pt idx="12">
                  <c:v>FLO</c:v>
                </c:pt>
                <c:pt idx="13">
                  <c:v>FOLFOX</c:v>
                </c:pt>
              </c:strCache>
            </c:strRef>
          </c:cat>
          <c:val>
            <c:numRef>
              <c:f>Sheet1!$B$2:$B$15</c:f>
              <c:numCache>
                <c:formatCode>0.0_ </c:formatCode>
                <c:ptCount val="14"/>
                <c:pt idx="0">
                  <c:v>3</c:v>
                </c:pt>
                <c:pt idx="1">
                  <c:v>5.5</c:v>
                </c:pt>
                <c:pt idx="2">
                  <c:v>6.7</c:v>
                </c:pt>
                <c:pt idx="3">
                  <c:v>7.2</c:v>
                </c:pt>
                <c:pt idx="4">
                  <c:v>7.2</c:v>
                </c:pt>
                <c:pt idx="5">
                  <c:v>8.7</c:v>
                </c:pt>
                <c:pt idx="6">
                  <c:v>8.9</c:v>
                </c:pt>
                <c:pt idx="7">
                  <c:v>9</c:v>
                </c:pt>
                <c:pt idx="8">
                  <c:v>9.2</c:v>
                </c:pt>
                <c:pt idx="9">
                  <c:v>9.5</c:v>
                </c:pt>
                <c:pt idx="10">
                  <c:v>9.7</c:v>
                </c:pt>
                <c:pt idx="11">
                  <c:v>10.5</c:v>
                </c:pt>
                <c:pt idx="12">
                  <c:v>10.7</c:v>
                </c:pt>
                <c:pt idx="13">
                  <c:v>11.3</c:v>
                </c:pt>
              </c:numCache>
            </c:numRef>
          </c:val>
        </c:ser>
        <c:dLbls>
          <c:showLegendKey val="0"/>
          <c:showVal val="0"/>
          <c:showCatName val="0"/>
          <c:showSerName val="0"/>
          <c:showPercent val="0"/>
          <c:showBubbleSize val="0"/>
        </c:dLbls>
        <c:gapWidth val="100"/>
        <c:overlap val="-27"/>
        <c:axId val="-1818797264"/>
        <c:axId val="-1818792912"/>
      </c:barChart>
      <c:catAx>
        <c:axId val="-181879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p>
        </c:txPr>
        <c:crossAx val="-1818792912"/>
        <c:crosses val="autoZero"/>
        <c:auto val="1"/>
        <c:lblAlgn val="ctr"/>
        <c:lblOffset val="100"/>
        <c:noMultiLvlLbl val="0"/>
      </c:catAx>
      <c:valAx>
        <c:axId val="-1818792912"/>
        <c:scaling>
          <c:orientation val="minMax"/>
          <c:max val="12"/>
          <c:min val="2"/>
        </c:scaling>
        <c:delete val="0"/>
        <c:axPos val="l"/>
        <c:majorGridlines>
          <c:spPr>
            <a:ln w="9525" cap="flat" cmpd="sng" algn="ctr">
              <a:solidFill>
                <a:schemeClr val="tx1">
                  <a:lumMod val="15000"/>
                  <a:lumOff val="85000"/>
                </a:schemeClr>
              </a:solidFill>
              <a:round/>
            </a:ln>
            <a:effectLst/>
          </c:spPr>
        </c:majorGridlines>
        <c:numFmt formatCode="0.0_ "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p>
        </c:txPr>
        <c:crossAx val="-181879726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zh-CN" altLang="en-US" sz="1400" dirty="0">
                <a:solidFill>
                  <a:schemeClr val="tx1"/>
                </a:solidFill>
              </a:rPr>
              <a:t>中国患者占比</a:t>
            </a:r>
            <a:endParaRPr lang="zh-CN" altLang="en-US" sz="1400" dirty="0">
              <a:solidFill>
                <a:schemeClr val="tx1"/>
              </a:solidFill>
            </a:endParaRPr>
          </a:p>
        </c:rich>
      </c:tx>
      <c:layout>
        <c:manualLayout>
          <c:xMode val="edge"/>
          <c:yMode val="edge"/>
          <c:x val="0"/>
          <c:y val="0.508811840509755"/>
        </c:manualLayout>
      </c:layout>
      <c:overlay val="0"/>
      <c:spPr>
        <a:noFill/>
        <a:ln>
          <a:noFill/>
        </a:ln>
        <a:effectLst/>
      </c:spPr>
    </c:title>
    <c:autoTitleDeleted val="0"/>
    <c:plotArea>
      <c:layout/>
      <c:pieChart>
        <c:varyColors val="1"/>
        <c:ser>
          <c:idx val="0"/>
          <c:order val="0"/>
          <c:tx>
            <c:strRef>
              <c:f>Sheet1!$B$1</c:f>
              <c:strCache>
                <c:ptCount val="1"/>
                <c:pt idx="0">
                  <c:v>百分比</c:v>
                </c:pt>
              </c:strCache>
            </c:strRef>
          </c:tx>
          <c:spPr/>
          <c:explosion val="0"/>
          <c:dPt>
            <c:idx val="0"/>
            <c:bubble3D val="0"/>
            <c:explosion val="1"/>
            <c:spPr>
              <a:solidFill>
                <a:srgbClr val="C00000"/>
              </a:solidFill>
              <a:ln w="19050">
                <a:solidFill>
                  <a:schemeClr val="lt1"/>
                </a:solidFill>
              </a:ln>
              <a:effectLst/>
            </c:spPr>
          </c:dPt>
          <c:dPt>
            <c:idx val="1"/>
            <c:bubble3D val="0"/>
            <c:spPr>
              <a:solidFill>
                <a:srgbClr val="203864"/>
              </a:solidFill>
              <a:ln w="19050">
                <a:solidFill>
                  <a:schemeClr val="lt1"/>
                </a:solidFill>
              </a:ln>
              <a:effectLst/>
            </c:spPr>
          </c:dPt>
          <c:dLbls>
            <c:dLbl>
              <c:idx val="0"/>
              <c:layout>
                <c:manualLayout>
                  <c:x val="0.0477606927506951"/>
                  <c:y val="0.143939791039844"/>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215141717648881"/>
                      <c:h val="0.240707171505054"/>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1" i="0" u="none" strike="noStrike" kern="1200" baseline="0">
                    <a:solidFill>
                      <a:srgbClr val="C00000"/>
                    </a:solidFill>
                    <a:latin typeface="Arial" panose="020B0604020202020204" pitchFamily="34" charset="0"/>
                    <a:ea typeface="+mn-ea"/>
                    <a:cs typeface="Arial" panose="020B0604020202020204" pitchFamily="34" charset="0"/>
                  </a:defRPr>
                </a:pPr>
              </a:p>
            </c:txPr>
            <c:dLblPos val="bestFit"/>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第一季度</c:v>
                </c:pt>
                <c:pt idx="1">
                  <c:v>第二季度</c:v>
                </c:pt>
              </c:strCache>
            </c:strRef>
          </c:cat>
          <c:val>
            <c:numRef>
              <c:f>Sheet1!$B$2:$B$3</c:f>
              <c:numCache>
                <c:formatCode>0.00%</c:formatCode>
                <c:ptCount val="2"/>
                <c:pt idx="0">
                  <c:v>0.132</c:v>
                </c:pt>
                <c:pt idx="1">
                  <c:v>0.868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898519685039"/>
          <c:y val="0.0648148148148148"/>
          <c:w val="0.827901480314961"/>
          <c:h val="0.825408646835812"/>
        </c:manualLayout>
      </c:layout>
      <c:barChart>
        <c:barDir val="col"/>
        <c:grouping val="clustered"/>
        <c:varyColors val="0"/>
        <c:ser>
          <c:idx val="0"/>
          <c:order val="0"/>
          <c:tx>
            <c:strRef>
              <c:f>Sheet1!$A$2</c:f>
              <c:strCache>
                <c:ptCount val="1"/>
                <c:pt idx="0">
                  <c:v>confirmed ORR (%)</c:v>
                </c:pt>
              </c:strCache>
            </c:strRef>
          </c:tx>
          <c:spPr>
            <a:solidFill>
              <a:srgbClr val="1B335A"/>
            </a:solidFill>
            <a:ln>
              <a:noFill/>
            </a:ln>
            <a:effectLst/>
          </c:spPr>
          <c:invertIfNegative val="0"/>
          <c:dPt>
            <c:idx val="0"/>
            <c:invertIfNegative val="0"/>
            <c:bubble3D val="0"/>
            <c:spPr>
              <a:solidFill>
                <a:srgbClr val="09357A"/>
              </a:solidFill>
              <a:ln>
                <a:noFill/>
              </a:ln>
              <a:effectLst/>
            </c:spPr>
          </c:dPt>
          <c:dPt>
            <c:idx val="1"/>
            <c:invertIfNegative val="0"/>
            <c:bubble3D val="0"/>
            <c:spPr>
              <a:solidFill>
                <a:srgbClr val="CED7E4"/>
              </a:solidFill>
              <a:ln>
                <a:noFill/>
              </a:ln>
              <a:effectLst/>
            </c:spPr>
          </c:dPt>
          <c:dLbls>
            <c:delete val="1"/>
          </c:dLbls>
          <c:cat>
            <c:strRef>
              <c:f>Sheet1!$B$1:$C$1</c:f>
              <c:strCache>
                <c:ptCount val="2"/>
                <c:pt idx="0">
                  <c:v>Sin + Chemo</c:v>
                </c:pt>
                <c:pt idx="1">
                  <c:v>Chemo</c:v>
                </c:pt>
              </c:strCache>
            </c:strRef>
          </c:cat>
          <c:val>
            <c:numRef>
              <c:f>Sheet1!$B$2:$C$2</c:f>
              <c:numCache>
                <c:formatCode>General</c:formatCode>
                <c:ptCount val="2"/>
                <c:pt idx="0">
                  <c:v>58.2</c:v>
                </c:pt>
                <c:pt idx="1">
                  <c:v>48.4</c:v>
                </c:pt>
              </c:numCache>
            </c:numRef>
          </c:val>
        </c:ser>
        <c:dLbls>
          <c:showLegendKey val="0"/>
          <c:showVal val="0"/>
          <c:showCatName val="0"/>
          <c:showSerName val="0"/>
          <c:showPercent val="0"/>
          <c:showBubbleSize val="0"/>
        </c:dLbls>
        <c:gapWidth val="219"/>
        <c:overlap val="-27"/>
        <c:axId val="623770992"/>
        <c:axId val="623770448"/>
      </c:barChart>
      <c:catAx>
        <c:axId val="623770992"/>
        <c:scaling>
          <c:orientation val="minMax"/>
        </c:scaling>
        <c:delete val="0"/>
        <c:axPos val="b"/>
        <c:numFmt formatCode="General" sourceLinked="1"/>
        <c:majorTickMark val="out"/>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623770448"/>
        <c:crosses val="autoZero"/>
        <c:auto val="1"/>
        <c:lblAlgn val="ctr"/>
        <c:lblOffset val="100"/>
        <c:noMultiLvlLbl val="0"/>
      </c:catAx>
      <c:valAx>
        <c:axId val="623770448"/>
        <c:scaling>
          <c:orientation val="minMax"/>
        </c:scaling>
        <c:delete val="0"/>
        <c:axPos val="l"/>
        <c:title>
          <c:tx>
            <c:rich>
              <a:bodyPr rot="-5400000" spcFirstLastPara="1" vertOverflow="ellipsis" vert="horz" wrap="square" anchor="ctr" anchorCtr="1"/>
              <a:lstStyle/>
              <a:p>
                <a:pPr>
                  <a:defRPr lang="zh-CN" sz="1000" b="0" i="0" u="none" strike="noStrike" kern="1200" baseline="0">
                    <a:solidFill>
                      <a:schemeClr val="tx1"/>
                    </a:solidFill>
                    <a:latin typeface="+mn-lt"/>
                    <a:ea typeface="+mn-ea"/>
                    <a:cs typeface="+mn-ea"/>
                    <a:sym typeface="+mn-lt"/>
                  </a:defRPr>
                </a:pPr>
                <a:r>
                  <a:rPr lang="zh-CN" sz="1000">
                    <a:solidFill>
                      <a:schemeClr val="tx1"/>
                    </a:solidFill>
                  </a:rPr>
                  <a:t>确认的</a:t>
                </a:r>
                <a:r>
                  <a:rPr lang="en-US" sz="1000">
                    <a:solidFill>
                      <a:schemeClr val="tx1"/>
                    </a:solidFill>
                  </a:rPr>
                  <a:t> ORR (%)</a:t>
                </a:r>
                <a:endParaRPr lang="zh-CN" sz="1000">
                  <a:solidFill>
                    <a:schemeClr val="tx1"/>
                  </a:solidFill>
                </a:endParaRPr>
              </a:p>
            </c:rich>
          </c:tx>
          <c:layout>
            <c:manualLayout>
              <c:xMode val="edge"/>
              <c:yMode val="edge"/>
              <c:x val="0"/>
              <c:y val="0.215420079676249"/>
            </c:manualLayout>
          </c:layout>
          <c:overlay val="0"/>
          <c:spPr>
            <a:noFill/>
            <a:ln>
              <a:noFill/>
            </a:ln>
            <a:effectLst/>
          </c:spPr>
        </c:title>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623770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00416647253137"/>
          <c:y val="0.00859415384437543"/>
          <c:w val="0.990558071212745"/>
          <c:h val="0.991405846155625"/>
        </c:manualLayout>
      </c:layout>
      <c:barChart>
        <c:barDir val="bar"/>
        <c:grouping val="clustered"/>
        <c:varyColors val="0"/>
        <c:ser>
          <c:idx val="0"/>
          <c:order val="0"/>
          <c:tx>
            <c:strRef>
              <c:f>Sheet1!$B$1</c:f>
              <c:strCache>
                <c:ptCount val="1"/>
                <c:pt idx="0">
                  <c:v>所有-对照组</c:v>
                </c:pt>
              </c:strCache>
            </c:strRef>
          </c:tx>
          <c:spPr>
            <a:solidFill>
              <a:srgbClr val="CED7E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tx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Sheet1!$B$2:$B$3</c:f>
              <c:numCache>
                <c:formatCode>General</c:formatCode>
                <c:ptCount val="2"/>
                <c:pt idx="0">
                  <c:v>89</c:v>
                </c:pt>
                <c:pt idx="1">
                  <c:v>96.3</c:v>
                </c:pt>
              </c:numCache>
            </c:numRef>
          </c:val>
        </c:ser>
        <c:ser>
          <c:idx val="1"/>
          <c:order val="1"/>
          <c:tx>
            <c:strRef>
              <c:f>Sheet1!$C$1</c:f>
              <c:strCache>
                <c:ptCount val="1"/>
                <c:pt idx="0">
                  <c:v>所有-试验组</c:v>
                </c:pt>
              </c:strCache>
            </c:strRef>
          </c:tx>
          <c:spPr>
            <a:solidFill>
              <a:srgbClr val="09357A"/>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Sheet1!$C$2:$C$3</c:f>
              <c:numCache>
                <c:formatCode>General</c:formatCode>
                <c:ptCount val="2"/>
                <c:pt idx="0">
                  <c:v>94</c:v>
                </c:pt>
                <c:pt idx="1">
                  <c:v>97.3</c:v>
                </c:pt>
              </c:numCache>
            </c:numRef>
          </c:val>
        </c:ser>
        <c:dLbls>
          <c:showLegendKey val="0"/>
          <c:showVal val="0"/>
          <c:showCatName val="0"/>
          <c:showSerName val="0"/>
          <c:showPercent val="0"/>
          <c:showBubbleSize val="0"/>
        </c:dLbls>
        <c:gapWidth val="124"/>
        <c:axId val="-1632786608"/>
        <c:axId val="-1632781168"/>
      </c:barChart>
      <c:catAx>
        <c:axId val="-1632786608"/>
        <c:scaling>
          <c:orientation val="minMax"/>
        </c:scaling>
        <c:delete val="0"/>
        <c:axPos val="l"/>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1168"/>
        <c:crosses val="autoZero"/>
        <c:auto val="1"/>
        <c:lblAlgn val="ctr"/>
        <c:lblOffset val="100"/>
        <c:noMultiLvlLbl val="0"/>
      </c:catAx>
      <c:valAx>
        <c:axId val="-163278116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6608"/>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solidFill>
            <a:schemeClr val="bg1"/>
          </a:solidFill>
          <a:latin typeface="Arial" panose="020B0604020202020204" pitchFamily="34" charset="0"/>
          <a:cs typeface="Arial" panose="020B0604020202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00416647253137"/>
          <c:y val="0.00859415384437543"/>
          <c:w val="0.990558071212745"/>
          <c:h val="0.991405846155625"/>
        </c:manualLayout>
      </c:layout>
      <c:barChart>
        <c:barDir val="bar"/>
        <c:grouping val="clustered"/>
        <c:varyColors val="0"/>
        <c:ser>
          <c:idx val="0"/>
          <c:order val="0"/>
          <c:tx>
            <c:strRef>
              <c:f>Sheet1!$B$1</c:f>
              <c:strCache>
                <c:ptCount val="1"/>
                <c:pt idx="0">
                  <c:v>所有-对照组</c:v>
                </c:pt>
              </c:strCache>
            </c:strRef>
          </c:tx>
          <c:spPr>
            <a:solidFill>
              <a:srgbClr val="CED7E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tx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Sheet1!$B$2:$B$3</c:f>
              <c:numCache>
                <c:formatCode>General</c:formatCode>
                <c:ptCount val="2"/>
                <c:pt idx="0">
                  <c:v>44</c:v>
                </c:pt>
                <c:pt idx="1">
                  <c:v>52.5</c:v>
                </c:pt>
              </c:numCache>
            </c:numRef>
          </c:val>
        </c:ser>
        <c:ser>
          <c:idx val="1"/>
          <c:order val="1"/>
          <c:tx>
            <c:strRef>
              <c:f>Sheet1!$C$1</c:f>
              <c:strCache>
                <c:ptCount val="1"/>
                <c:pt idx="0">
                  <c:v>所有-试验组</c:v>
                </c:pt>
              </c:strCache>
            </c:strRef>
          </c:tx>
          <c:spPr>
            <a:solidFill>
              <a:srgbClr val="09357A"/>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Sheet1!$C$2:$C$3</c:f>
              <c:numCache>
                <c:formatCode>General</c:formatCode>
                <c:ptCount val="2"/>
                <c:pt idx="0">
                  <c:v>59</c:v>
                </c:pt>
                <c:pt idx="1">
                  <c:v>59.8</c:v>
                </c:pt>
              </c:numCache>
            </c:numRef>
          </c:val>
        </c:ser>
        <c:dLbls>
          <c:showLegendKey val="0"/>
          <c:showVal val="0"/>
          <c:showCatName val="0"/>
          <c:showSerName val="0"/>
          <c:showPercent val="0"/>
          <c:showBubbleSize val="0"/>
        </c:dLbls>
        <c:gapWidth val="124"/>
        <c:axId val="-1632786608"/>
        <c:axId val="-1632781168"/>
      </c:barChart>
      <c:catAx>
        <c:axId val="-1632786608"/>
        <c:scaling>
          <c:orientation val="minMax"/>
        </c:scaling>
        <c:delete val="0"/>
        <c:axPos val="l"/>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1168"/>
        <c:crosses val="autoZero"/>
        <c:auto val="1"/>
        <c:lblAlgn val="ctr"/>
        <c:lblOffset val="100"/>
        <c:noMultiLvlLbl val="0"/>
      </c:catAx>
      <c:valAx>
        <c:axId val="-163278116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6608"/>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solidFill>
            <a:schemeClr val="bg1"/>
          </a:solidFill>
          <a:latin typeface="Arial" panose="020B0604020202020204" pitchFamily="34" charset="0"/>
          <a:cs typeface="Arial" panose="020B0604020202020204" pitchFamily="34" charset="0"/>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00416647253137"/>
          <c:y val="0.00859415384437543"/>
          <c:w val="0.990558071212745"/>
          <c:h val="0.991405846155625"/>
        </c:manualLayout>
      </c:layout>
      <c:barChart>
        <c:barDir val="bar"/>
        <c:grouping val="clustered"/>
        <c:varyColors val="0"/>
        <c:ser>
          <c:idx val="0"/>
          <c:order val="0"/>
          <c:tx>
            <c:strRef>
              <c:f>Sheet1!$B$1</c:f>
              <c:strCache>
                <c:ptCount val="1"/>
                <c:pt idx="0">
                  <c:v>所有-对照组</c:v>
                </c:pt>
              </c:strCache>
            </c:strRef>
          </c:tx>
          <c:spPr>
            <a:solidFill>
              <a:srgbClr val="CED7E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tx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Sheet1!$B$2:$B$3</c:f>
              <c:numCache>
                <c:formatCode>General</c:formatCode>
                <c:ptCount val="2"/>
                <c:pt idx="0">
                  <c:v>12</c:v>
                </c:pt>
                <c:pt idx="1">
                  <c:v>21.9</c:v>
                </c:pt>
              </c:numCache>
            </c:numRef>
          </c:val>
        </c:ser>
        <c:ser>
          <c:idx val="1"/>
          <c:order val="1"/>
          <c:tx>
            <c:strRef>
              <c:f>Sheet1!$C$1</c:f>
              <c:strCache>
                <c:ptCount val="1"/>
                <c:pt idx="0">
                  <c:v>所有-试验组</c:v>
                </c:pt>
              </c:strCache>
            </c:strRef>
          </c:tx>
          <c:spPr>
            <a:solidFill>
              <a:srgbClr val="09357A"/>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Sheet1!$C$2:$C$3</c:f>
              <c:numCache>
                <c:formatCode>General</c:formatCode>
                <c:ptCount val="2"/>
                <c:pt idx="0">
                  <c:v>22</c:v>
                </c:pt>
                <c:pt idx="1">
                  <c:v>26.2</c:v>
                </c:pt>
              </c:numCache>
            </c:numRef>
          </c:val>
        </c:ser>
        <c:dLbls>
          <c:showLegendKey val="0"/>
          <c:showVal val="0"/>
          <c:showCatName val="0"/>
          <c:showSerName val="0"/>
          <c:showPercent val="0"/>
          <c:showBubbleSize val="0"/>
        </c:dLbls>
        <c:gapWidth val="124"/>
        <c:axId val="-1632786608"/>
        <c:axId val="-1632781168"/>
      </c:barChart>
      <c:catAx>
        <c:axId val="-1632786608"/>
        <c:scaling>
          <c:orientation val="minMax"/>
        </c:scaling>
        <c:delete val="0"/>
        <c:axPos val="l"/>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1168"/>
        <c:crosses val="autoZero"/>
        <c:auto val="1"/>
        <c:lblAlgn val="ctr"/>
        <c:lblOffset val="100"/>
        <c:noMultiLvlLbl val="0"/>
      </c:catAx>
      <c:valAx>
        <c:axId val="-163278116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6608"/>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solidFill>
            <a:schemeClr val="bg1"/>
          </a:solidFill>
          <a:latin typeface="Arial" panose="020B0604020202020204" pitchFamily="34" charset="0"/>
          <a:cs typeface="Arial" panose="020B0604020202020204" pitchFamily="34" charset="0"/>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16518236995859"/>
          <c:y val="0.00859408254914639"/>
          <c:w val="0.936324616635468"/>
          <c:h val="0.991405846155625"/>
        </c:manualLayout>
      </c:layout>
      <c:barChart>
        <c:barDir val="bar"/>
        <c:grouping val="clustered"/>
        <c:varyColors val="0"/>
        <c:ser>
          <c:idx val="0"/>
          <c:order val="0"/>
          <c:tx>
            <c:strRef>
              <c:f>Sheet1!$B$1</c:f>
              <c:strCache>
                <c:ptCount val="1"/>
                <c:pt idx="0">
                  <c:v>所有-对照组</c:v>
                </c:pt>
              </c:strCache>
            </c:strRef>
          </c:tx>
          <c:spPr>
            <a:solidFill>
              <a:srgbClr val="CED7E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tx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Sheet1!$B$2:$B$3</c:f>
              <c:numCache>
                <c:formatCode>General</c:formatCode>
                <c:ptCount val="2"/>
                <c:pt idx="0">
                  <c:v>24</c:v>
                </c:pt>
                <c:pt idx="1">
                  <c:v>7.8</c:v>
                </c:pt>
              </c:numCache>
            </c:numRef>
          </c:val>
        </c:ser>
        <c:ser>
          <c:idx val="1"/>
          <c:order val="1"/>
          <c:tx>
            <c:strRef>
              <c:f>Sheet1!$C$1</c:f>
              <c:strCache>
                <c:ptCount val="1"/>
                <c:pt idx="0">
                  <c:v>所有-试验组</c:v>
                </c:pt>
              </c:strCache>
            </c:strRef>
          </c:tx>
          <c:spPr>
            <a:solidFill>
              <a:srgbClr val="09357A"/>
            </a:solidFill>
            <a:ln>
              <a:noFill/>
            </a:ln>
            <a:effectLst/>
          </c:spPr>
          <c:invertIfNegative val="0"/>
          <c:dLbls>
            <c:dLbl>
              <c:idx val="1"/>
              <c:layout/>
              <c:numFmt formatCode="General" sourceLinked="1"/>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rgbClr val="FFFF00"/>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CHECKMATE649</c:v>
                </c:pt>
                <c:pt idx="1">
                  <c:v>ORIENT-16</c:v>
                </c:pt>
              </c:strCache>
            </c:strRef>
          </c:cat>
          <c:val>
            <c:numRef>
              <c:f>Sheet1!$C$2:$C$3</c:f>
              <c:numCache>
                <c:formatCode>General</c:formatCode>
                <c:ptCount val="2"/>
                <c:pt idx="0">
                  <c:v>36</c:v>
                </c:pt>
                <c:pt idx="1">
                  <c:v>11.6</c:v>
                </c:pt>
              </c:numCache>
            </c:numRef>
          </c:val>
        </c:ser>
        <c:dLbls>
          <c:showLegendKey val="0"/>
          <c:showVal val="0"/>
          <c:showCatName val="0"/>
          <c:showSerName val="0"/>
          <c:showPercent val="0"/>
          <c:showBubbleSize val="0"/>
        </c:dLbls>
        <c:gapWidth val="124"/>
        <c:axId val="-1632786608"/>
        <c:axId val="-1632781168"/>
      </c:barChart>
      <c:catAx>
        <c:axId val="-1632786608"/>
        <c:scaling>
          <c:orientation val="minMax"/>
        </c:scaling>
        <c:delete val="0"/>
        <c:axPos val="l"/>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1168"/>
        <c:crosses val="autoZero"/>
        <c:auto val="1"/>
        <c:lblAlgn val="ctr"/>
        <c:lblOffset val="100"/>
        <c:noMultiLvlLbl val="0"/>
      </c:catAx>
      <c:valAx>
        <c:axId val="-163278116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1" i="0" u="none" strike="noStrike" kern="1200" baseline="0">
                <a:solidFill>
                  <a:schemeClr val="bg1"/>
                </a:solidFill>
                <a:latin typeface="Arial" panose="020B0604020202020204" pitchFamily="34" charset="0"/>
                <a:ea typeface="+mn-ea"/>
                <a:cs typeface="Arial" panose="020B0604020202020204" pitchFamily="34" charset="0"/>
              </a:defRPr>
            </a:pPr>
          </a:p>
        </c:txPr>
        <c:crossAx val="-1632786608"/>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solidFill>
            <a:schemeClr val="bg1"/>
          </a:solidFill>
          <a:latin typeface="Arial" panose="020B0604020202020204" pitchFamily="34" charset="0"/>
          <a:cs typeface="Arial" panose="020B0604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4#1">
  <dgm:title val=""/>
  <dgm:desc val=""/>
  <dgm:catLst>
    <dgm:cat type="accent3" pri="11400"/>
  </dgm:catLst>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942BD-942A-43C2-89D8-20E517292E09}" type="doc">
      <dgm:prSet loTypeId="urn:microsoft.com/office/officeart/2005/8/layout/chevron1" loCatId="process" qsTypeId="urn:microsoft.com/office/officeart/2005/8/quickstyle/simple1#1" qsCatId="simple" csTypeId="urn:microsoft.com/office/officeart/2005/8/colors/accent3_4#1" csCatId="accent3" phldr="1"/>
      <dgm:spPr/>
    </dgm:pt>
    <dgm:pt modelId="{2335964B-8A02-4D69-980C-4DE314CC7C54}">
      <dgm:prSet phldrT="[文本]" custT="1"/>
      <dgm:spPr/>
      <dgm:t>
        <a:bodyPr/>
        <a:lstStyle/>
        <a:p>
          <a:r>
            <a:rPr lang="en-US" altLang="zh-CN" sz="1800" b="1" dirty="0"/>
            <a:t>19</a:t>
          </a:r>
          <a:r>
            <a:rPr lang="zh-CN" altLang="en-US" sz="1800" b="1" dirty="0"/>
            <a:t>世纪</a:t>
          </a:r>
        </a:p>
      </dgm:t>
    </dgm:pt>
    <dgm:pt modelId="{F242A4C5-97C5-4AF5-9DBA-24D41C546B5A}" cxnId="{EF41FF27-3B71-4058-8A4A-8F5AF5A3FB64}" type="parTrans">
      <dgm:prSet/>
      <dgm:spPr/>
      <dgm:t>
        <a:bodyPr/>
        <a:lstStyle/>
        <a:p>
          <a:endParaRPr lang="zh-CN" altLang="en-US"/>
        </a:p>
      </dgm:t>
    </dgm:pt>
    <dgm:pt modelId="{F75C4A9F-EB3D-4200-995F-3B27807346A0}" cxnId="{EF41FF27-3B71-4058-8A4A-8F5AF5A3FB64}" type="sibTrans">
      <dgm:prSet/>
      <dgm:spPr/>
      <dgm:t>
        <a:bodyPr/>
        <a:lstStyle/>
        <a:p>
          <a:endParaRPr lang="zh-CN" altLang="en-US"/>
        </a:p>
      </dgm:t>
    </dgm:pt>
    <dgm:pt modelId="{766EAF25-DE2C-4259-B3B6-964F46890C84}">
      <dgm:prSet phldrT="[文本]" custT="1"/>
      <dgm:spPr/>
      <dgm:t>
        <a:bodyPr/>
        <a:lstStyle/>
        <a:p>
          <a:r>
            <a:rPr lang="en-US" altLang="zh-CN" sz="2000" b="1" dirty="0"/>
            <a:t>1970s</a:t>
          </a:r>
          <a:endParaRPr lang="zh-CN" altLang="en-US" sz="2000" b="1" dirty="0"/>
        </a:p>
      </dgm:t>
    </dgm:pt>
    <dgm:pt modelId="{880C0572-2406-4316-98DF-6FC569B99229}" cxnId="{6ED40CC3-4396-491A-B8F7-B20E2948D7B5}" type="parTrans">
      <dgm:prSet/>
      <dgm:spPr/>
      <dgm:t>
        <a:bodyPr/>
        <a:lstStyle/>
        <a:p>
          <a:endParaRPr lang="zh-CN" altLang="en-US"/>
        </a:p>
      </dgm:t>
    </dgm:pt>
    <dgm:pt modelId="{AFFB7166-3FE8-4132-967D-339C476627F3}" cxnId="{6ED40CC3-4396-491A-B8F7-B20E2948D7B5}" type="sibTrans">
      <dgm:prSet/>
      <dgm:spPr/>
      <dgm:t>
        <a:bodyPr/>
        <a:lstStyle/>
        <a:p>
          <a:endParaRPr lang="zh-CN" altLang="en-US"/>
        </a:p>
      </dgm:t>
    </dgm:pt>
    <dgm:pt modelId="{7A326C81-0C81-4CDE-8348-ABD1CE87BDEF}">
      <dgm:prSet phldrT="[文本]" custT="1"/>
      <dgm:spPr/>
      <dgm:t>
        <a:bodyPr/>
        <a:lstStyle/>
        <a:p>
          <a:r>
            <a:rPr lang="en-US" altLang="zh-CN" sz="2000" b="1" dirty="0"/>
            <a:t>1980s</a:t>
          </a:r>
          <a:endParaRPr lang="zh-CN" altLang="en-US" sz="2000" b="1" dirty="0"/>
        </a:p>
      </dgm:t>
    </dgm:pt>
    <dgm:pt modelId="{90BFD145-EE6D-457D-A209-D9DE971F737B}" cxnId="{AEB11FF2-8E5F-4D9B-9E4C-668BAA7A8FDE}" type="parTrans">
      <dgm:prSet/>
      <dgm:spPr/>
      <dgm:t>
        <a:bodyPr/>
        <a:lstStyle/>
        <a:p>
          <a:endParaRPr lang="zh-CN" altLang="en-US"/>
        </a:p>
      </dgm:t>
    </dgm:pt>
    <dgm:pt modelId="{C41D873B-163D-43D3-818E-CE4C95AE4A5B}" cxnId="{AEB11FF2-8E5F-4D9B-9E4C-668BAA7A8FDE}" type="sibTrans">
      <dgm:prSet/>
      <dgm:spPr/>
      <dgm:t>
        <a:bodyPr/>
        <a:lstStyle/>
        <a:p>
          <a:endParaRPr lang="zh-CN" altLang="en-US"/>
        </a:p>
      </dgm:t>
    </dgm:pt>
    <dgm:pt modelId="{0035091B-8C3D-4C03-8E17-0645A9AA30C7}">
      <dgm:prSet custT="1"/>
      <dgm:spPr/>
      <dgm:t>
        <a:bodyPr/>
        <a:lstStyle/>
        <a:p>
          <a:r>
            <a:rPr lang="en-US" altLang="zh-CN" sz="2000" b="1" dirty="0"/>
            <a:t>2000</a:t>
          </a:r>
          <a:endParaRPr lang="zh-CN" altLang="en-US" sz="2000" b="1" dirty="0"/>
        </a:p>
      </dgm:t>
    </dgm:pt>
    <dgm:pt modelId="{A96BE362-2665-42D9-A7B7-F897D5E9028B}" cxnId="{155BA00C-F8D7-4DC2-92C7-6A433AE3680E}" type="parTrans">
      <dgm:prSet/>
      <dgm:spPr/>
      <dgm:t>
        <a:bodyPr/>
        <a:lstStyle/>
        <a:p>
          <a:endParaRPr lang="zh-CN" altLang="en-US"/>
        </a:p>
      </dgm:t>
    </dgm:pt>
    <dgm:pt modelId="{4AFC4274-5FB7-41EE-BCCB-5F5656F84BD0}" cxnId="{155BA00C-F8D7-4DC2-92C7-6A433AE3680E}" type="sibTrans">
      <dgm:prSet/>
      <dgm:spPr/>
      <dgm:t>
        <a:bodyPr/>
        <a:lstStyle/>
        <a:p>
          <a:endParaRPr lang="zh-CN" altLang="en-US"/>
        </a:p>
      </dgm:t>
    </dgm:pt>
    <dgm:pt modelId="{D3A78D3D-550E-4F42-AB2E-5DA0E39FDE98}">
      <dgm:prSet custT="1"/>
      <dgm:spPr/>
      <dgm:t>
        <a:bodyPr/>
        <a:lstStyle/>
        <a:p>
          <a:r>
            <a:rPr lang="en-US" altLang="zh-CN" sz="2000" b="1" dirty="0"/>
            <a:t>2010</a:t>
          </a:r>
          <a:endParaRPr lang="zh-CN" altLang="en-US" sz="2000" b="1" dirty="0"/>
        </a:p>
      </dgm:t>
    </dgm:pt>
    <dgm:pt modelId="{B16FDDBB-203F-471C-8667-FE68A4EDA54D}" cxnId="{C39FF880-2819-4C59-8DAA-C318F0A534C5}" type="parTrans">
      <dgm:prSet/>
      <dgm:spPr/>
      <dgm:t>
        <a:bodyPr/>
        <a:lstStyle/>
        <a:p>
          <a:endParaRPr lang="zh-CN" altLang="en-US"/>
        </a:p>
      </dgm:t>
    </dgm:pt>
    <dgm:pt modelId="{3AB84E15-5807-4D48-AAB7-B5DD0DA890EA}" cxnId="{C39FF880-2819-4C59-8DAA-C318F0A534C5}" type="sibTrans">
      <dgm:prSet/>
      <dgm:spPr/>
      <dgm:t>
        <a:bodyPr/>
        <a:lstStyle/>
        <a:p>
          <a:endParaRPr lang="zh-CN" altLang="en-US"/>
        </a:p>
      </dgm:t>
    </dgm:pt>
    <dgm:pt modelId="{3D144104-0A10-4B13-AA11-C9AB62A91D04}">
      <dgm:prSet custT="1"/>
      <dgm:spPr/>
      <dgm:t>
        <a:bodyPr/>
        <a:lstStyle/>
        <a:p>
          <a:r>
            <a:rPr lang="en-US" altLang="zh-CN" sz="2000" b="1" dirty="0"/>
            <a:t>2015</a:t>
          </a:r>
          <a:endParaRPr lang="zh-CN" altLang="en-US" sz="2000" b="1" dirty="0"/>
        </a:p>
      </dgm:t>
    </dgm:pt>
    <dgm:pt modelId="{91C1BD92-F033-4754-A1BF-296D16C8D26F}" cxnId="{F3B2E33C-B067-44DA-AAAD-82BE0BF031EF}" type="parTrans">
      <dgm:prSet/>
      <dgm:spPr/>
      <dgm:t>
        <a:bodyPr/>
        <a:lstStyle/>
        <a:p>
          <a:endParaRPr lang="zh-CN" altLang="en-US"/>
        </a:p>
      </dgm:t>
    </dgm:pt>
    <dgm:pt modelId="{04A69B13-CE92-4F74-9667-20995E49FE38}" cxnId="{F3B2E33C-B067-44DA-AAAD-82BE0BF031EF}" type="sibTrans">
      <dgm:prSet/>
      <dgm:spPr/>
      <dgm:t>
        <a:bodyPr/>
        <a:lstStyle/>
        <a:p>
          <a:endParaRPr lang="zh-CN" altLang="en-US"/>
        </a:p>
      </dgm:t>
    </dgm:pt>
    <dgm:pt modelId="{B3A45690-B3DE-4B3F-A958-6191D959CC71}">
      <dgm:prSet custT="1"/>
      <dgm:spPr/>
      <dgm:t>
        <a:bodyPr/>
        <a:lstStyle/>
        <a:p>
          <a:r>
            <a:rPr lang="en-US" altLang="zh-CN" sz="2000" b="1" dirty="0"/>
            <a:t>2020s</a:t>
          </a:r>
          <a:endParaRPr lang="zh-CN" altLang="en-US" sz="2000" b="1" dirty="0"/>
        </a:p>
      </dgm:t>
    </dgm:pt>
    <dgm:pt modelId="{B1617004-A89C-4C76-8C6B-995816AF8ED5}" cxnId="{4432711B-6DBA-47B0-8D57-CDAA3ACBF24C}" type="parTrans">
      <dgm:prSet/>
      <dgm:spPr/>
      <dgm:t>
        <a:bodyPr/>
        <a:lstStyle/>
        <a:p>
          <a:endParaRPr lang="zh-CN" altLang="en-US"/>
        </a:p>
      </dgm:t>
    </dgm:pt>
    <dgm:pt modelId="{EE279DD0-8DD0-419C-906D-D3202F81EB35}" cxnId="{4432711B-6DBA-47B0-8D57-CDAA3ACBF24C}" type="sibTrans">
      <dgm:prSet/>
      <dgm:spPr/>
      <dgm:t>
        <a:bodyPr/>
        <a:lstStyle/>
        <a:p>
          <a:endParaRPr lang="zh-CN" altLang="en-US"/>
        </a:p>
      </dgm:t>
    </dgm:pt>
    <dgm:pt modelId="{4257D124-3660-4B99-A04C-38A76559EBFA}" type="pres">
      <dgm:prSet presAssocID="{42C942BD-942A-43C2-89D8-20E517292E09}" presName="Name0" presStyleCnt="0">
        <dgm:presLayoutVars>
          <dgm:dir/>
          <dgm:animLvl val="lvl"/>
          <dgm:resizeHandles val="exact"/>
        </dgm:presLayoutVars>
      </dgm:prSet>
      <dgm:spPr/>
    </dgm:pt>
    <dgm:pt modelId="{F16CE14F-A453-4848-80EC-DB186C19D141}" type="pres">
      <dgm:prSet presAssocID="{2335964B-8A02-4D69-980C-4DE314CC7C54}" presName="parTxOnly" presStyleLbl="node1" presStyleIdx="0" presStyleCnt="7">
        <dgm:presLayoutVars>
          <dgm:chMax val="0"/>
          <dgm:chPref val="0"/>
          <dgm:bulletEnabled val="1"/>
        </dgm:presLayoutVars>
      </dgm:prSet>
      <dgm:spPr/>
      <dgm:t>
        <a:bodyPr/>
        <a:lstStyle/>
        <a:p>
          <a:endParaRPr lang="zh-CN" altLang="en-US"/>
        </a:p>
      </dgm:t>
    </dgm:pt>
    <dgm:pt modelId="{818C38FB-9E01-42A6-92E3-D91BD89A43EF}" type="pres">
      <dgm:prSet presAssocID="{F75C4A9F-EB3D-4200-995F-3B27807346A0}" presName="parTxOnlySpace" presStyleCnt="0"/>
      <dgm:spPr/>
    </dgm:pt>
    <dgm:pt modelId="{465EC655-8134-4BF7-85F2-F2CBF796BBC8}" type="pres">
      <dgm:prSet presAssocID="{766EAF25-DE2C-4259-B3B6-964F46890C84}" presName="parTxOnly" presStyleLbl="node1" presStyleIdx="1" presStyleCnt="7">
        <dgm:presLayoutVars>
          <dgm:chMax val="0"/>
          <dgm:chPref val="0"/>
          <dgm:bulletEnabled val="1"/>
        </dgm:presLayoutVars>
      </dgm:prSet>
      <dgm:spPr/>
      <dgm:t>
        <a:bodyPr/>
        <a:lstStyle/>
        <a:p>
          <a:endParaRPr lang="zh-CN" altLang="en-US"/>
        </a:p>
      </dgm:t>
    </dgm:pt>
    <dgm:pt modelId="{DFEE84D1-E6DD-4001-8639-9C0228E1A154}" type="pres">
      <dgm:prSet presAssocID="{AFFB7166-3FE8-4132-967D-339C476627F3}" presName="parTxOnlySpace" presStyleCnt="0"/>
      <dgm:spPr/>
    </dgm:pt>
    <dgm:pt modelId="{4343447E-607C-4F2B-B36E-834662A91514}" type="pres">
      <dgm:prSet presAssocID="{7A326C81-0C81-4CDE-8348-ABD1CE87BDEF}" presName="parTxOnly" presStyleLbl="node1" presStyleIdx="2" presStyleCnt="7">
        <dgm:presLayoutVars>
          <dgm:chMax val="0"/>
          <dgm:chPref val="0"/>
          <dgm:bulletEnabled val="1"/>
        </dgm:presLayoutVars>
      </dgm:prSet>
      <dgm:spPr/>
      <dgm:t>
        <a:bodyPr/>
        <a:lstStyle/>
        <a:p>
          <a:endParaRPr lang="zh-CN" altLang="en-US"/>
        </a:p>
      </dgm:t>
    </dgm:pt>
    <dgm:pt modelId="{525B1BD3-E5A4-46E0-AA90-860BF08399A7}" type="pres">
      <dgm:prSet presAssocID="{C41D873B-163D-43D3-818E-CE4C95AE4A5B}" presName="parTxOnlySpace" presStyleCnt="0"/>
      <dgm:spPr/>
    </dgm:pt>
    <dgm:pt modelId="{DE2B07DA-C37E-4632-9C6B-95A99482CC80}" type="pres">
      <dgm:prSet presAssocID="{0035091B-8C3D-4C03-8E17-0645A9AA30C7}" presName="parTxOnly" presStyleLbl="node1" presStyleIdx="3" presStyleCnt="7">
        <dgm:presLayoutVars>
          <dgm:chMax val="0"/>
          <dgm:chPref val="0"/>
          <dgm:bulletEnabled val="1"/>
        </dgm:presLayoutVars>
      </dgm:prSet>
      <dgm:spPr/>
      <dgm:t>
        <a:bodyPr/>
        <a:lstStyle/>
        <a:p>
          <a:endParaRPr lang="zh-CN" altLang="en-US"/>
        </a:p>
      </dgm:t>
    </dgm:pt>
    <dgm:pt modelId="{5B03EA17-64C3-4FA6-828D-CC1FC31DC69D}" type="pres">
      <dgm:prSet presAssocID="{4AFC4274-5FB7-41EE-BCCB-5F5656F84BD0}" presName="parTxOnlySpace" presStyleCnt="0"/>
      <dgm:spPr/>
    </dgm:pt>
    <dgm:pt modelId="{3AC783D6-235D-4D29-A8A5-80EB3241DF7A}" type="pres">
      <dgm:prSet presAssocID="{D3A78D3D-550E-4F42-AB2E-5DA0E39FDE98}" presName="parTxOnly" presStyleLbl="node1" presStyleIdx="4" presStyleCnt="7">
        <dgm:presLayoutVars>
          <dgm:chMax val="0"/>
          <dgm:chPref val="0"/>
          <dgm:bulletEnabled val="1"/>
        </dgm:presLayoutVars>
      </dgm:prSet>
      <dgm:spPr/>
      <dgm:t>
        <a:bodyPr/>
        <a:lstStyle/>
        <a:p>
          <a:endParaRPr lang="zh-CN" altLang="en-US"/>
        </a:p>
      </dgm:t>
    </dgm:pt>
    <dgm:pt modelId="{87E4A50A-121C-4C01-AFCB-BED8C8590BAD}" type="pres">
      <dgm:prSet presAssocID="{3AB84E15-5807-4D48-AAB7-B5DD0DA890EA}" presName="parTxOnlySpace" presStyleCnt="0"/>
      <dgm:spPr/>
    </dgm:pt>
    <dgm:pt modelId="{0346C20B-05B4-4C6C-9808-4E7A585E7CEE}" type="pres">
      <dgm:prSet presAssocID="{3D144104-0A10-4B13-AA11-C9AB62A91D04}" presName="parTxOnly" presStyleLbl="node1" presStyleIdx="5" presStyleCnt="7">
        <dgm:presLayoutVars>
          <dgm:chMax val="0"/>
          <dgm:chPref val="0"/>
          <dgm:bulletEnabled val="1"/>
        </dgm:presLayoutVars>
      </dgm:prSet>
      <dgm:spPr/>
      <dgm:t>
        <a:bodyPr/>
        <a:lstStyle/>
        <a:p>
          <a:endParaRPr lang="zh-CN" altLang="en-US"/>
        </a:p>
      </dgm:t>
    </dgm:pt>
    <dgm:pt modelId="{EF4A8B11-2DA9-4D12-8782-C4419586AC74}" type="pres">
      <dgm:prSet presAssocID="{04A69B13-CE92-4F74-9667-20995E49FE38}" presName="parTxOnlySpace" presStyleCnt="0"/>
      <dgm:spPr/>
    </dgm:pt>
    <dgm:pt modelId="{E32DABBB-47FF-431C-9CA9-2807892DC0BC}" type="pres">
      <dgm:prSet presAssocID="{B3A45690-B3DE-4B3F-A958-6191D959CC71}" presName="parTxOnly" presStyleLbl="node1" presStyleIdx="6" presStyleCnt="7">
        <dgm:presLayoutVars>
          <dgm:chMax val="0"/>
          <dgm:chPref val="0"/>
          <dgm:bulletEnabled val="1"/>
        </dgm:presLayoutVars>
      </dgm:prSet>
      <dgm:spPr/>
      <dgm:t>
        <a:bodyPr/>
        <a:lstStyle/>
        <a:p>
          <a:endParaRPr lang="zh-CN" altLang="en-US"/>
        </a:p>
      </dgm:t>
    </dgm:pt>
  </dgm:ptLst>
  <dgm:cxnLst>
    <dgm:cxn modelId="{14B24695-D743-49BD-BF11-5BB7371891B9}" type="presOf" srcId="{3D144104-0A10-4B13-AA11-C9AB62A91D04}" destId="{0346C20B-05B4-4C6C-9808-4E7A585E7CEE}" srcOrd="0" destOrd="0" presId="urn:microsoft.com/office/officeart/2005/8/layout/chevron1"/>
    <dgm:cxn modelId="{2D12A33C-1C86-44B7-B8EE-C41017AF697A}" type="presOf" srcId="{766EAF25-DE2C-4259-B3B6-964F46890C84}" destId="{465EC655-8134-4BF7-85F2-F2CBF796BBC8}" srcOrd="0" destOrd="0" presId="urn:microsoft.com/office/officeart/2005/8/layout/chevron1"/>
    <dgm:cxn modelId="{75703C8F-AE54-416F-9003-94F10D4122E1}" type="presOf" srcId="{42C942BD-942A-43C2-89D8-20E517292E09}" destId="{4257D124-3660-4B99-A04C-38A76559EBFA}" srcOrd="0" destOrd="0" presId="urn:microsoft.com/office/officeart/2005/8/layout/chevron1"/>
    <dgm:cxn modelId="{F3B2E33C-B067-44DA-AAAD-82BE0BF031EF}" srcId="{42C942BD-942A-43C2-89D8-20E517292E09}" destId="{3D144104-0A10-4B13-AA11-C9AB62A91D04}" srcOrd="5" destOrd="0" parTransId="{91C1BD92-F033-4754-A1BF-296D16C8D26F}" sibTransId="{04A69B13-CE92-4F74-9667-20995E49FE38}"/>
    <dgm:cxn modelId="{6ED40CC3-4396-491A-B8F7-B20E2948D7B5}" srcId="{42C942BD-942A-43C2-89D8-20E517292E09}" destId="{766EAF25-DE2C-4259-B3B6-964F46890C84}" srcOrd="1" destOrd="0" parTransId="{880C0572-2406-4316-98DF-6FC569B99229}" sibTransId="{AFFB7166-3FE8-4132-967D-339C476627F3}"/>
    <dgm:cxn modelId="{AEB11FF2-8E5F-4D9B-9E4C-668BAA7A8FDE}" srcId="{42C942BD-942A-43C2-89D8-20E517292E09}" destId="{7A326C81-0C81-4CDE-8348-ABD1CE87BDEF}" srcOrd="2" destOrd="0" parTransId="{90BFD145-EE6D-457D-A209-D9DE971F737B}" sibTransId="{C41D873B-163D-43D3-818E-CE4C95AE4A5B}"/>
    <dgm:cxn modelId="{4432711B-6DBA-47B0-8D57-CDAA3ACBF24C}" srcId="{42C942BD-942A-43C2-89D8-20E517292E09}" destId="{B3A45690-B3DE-4B3F-A958-6191D959CC71}" srcOrd="6" destOrd="0" parTransId="{B1617004-A89C-4C76-8C6B-995816AF8ED5}" sibTransId="{EE279DD0-8DD0-419C-906D-D3202F81EB35}"/>
    <dgm:cxn modelId="{155BA00C-F8D7-4DC2-92C7-6A433AE3680E}" srcId="{42C942BD-942A-43C2-89D8-20E517292E09}" destId="{0035091B-8C3D-4C03-8E17-0645A9AA30C7}" srcOrd="3" destOrd="0" parTransId="{A96BE362-2665-42D9-A7B7-F897D5E9028B}" sibTransId="{4AFC4274-5FB7-41EE-BCCB-5F5656F84BD0}"/>
    <dgm:cxn modelId="{D9FA4C31-EBAA-4000-AD07-E1C34D540DB8}" type="presOf" srcId="{0035091B-8C3D-4C03-8E17-0645A9AA30C7}" destId="{DE2B07DA-C37E-4632-9C6B-95A99482CC80}" srcOrd="0" destOrd="0" presId="urn:microsoft.com/office/officeart/2005/8/layout/chevron1"/>
    <dgm:cxn modelId="{CCF9792D-9A97-419C-B57D-1195A4CECB68}" type="presOf" srcId="{7A326C81-0C81-4CDE-8348-ABD1CE87BDEF}" destId="{4343447E-607C-4F2B-B36E-834662A91514}" srcOrd="0" destOrd="0" presId="urn:microsoft.com/office/officeart/2005/8/layout/chevron1"/>
    <dgm:cxn modelId="{EF41FF27-3B71-4058-8A4A-8F5AF5A3FB64}" srcId="{42C942BD-942A-43C2-89D8-20E517292E09}" destId="{2335964B-8A02-4D69-980C-4DE314CC7C54}" srcOrd="0" destOrd="0" parTransId="{F242A4C5-97C5-4AF5-9DBA-24D41C546B5A}" sibTransId="{F75C4A9F-EB3D-4200-995F-3B27807346A0}"/>
    <dgm:cxn modelId="{1482ACE6-112D-434D-B56F-C7361167FF97}" type="presOf" srcId="{B3A45690-B3DE-4B3F-A958-6191D959CC71}" destId="{E32DABBB-47FF-431C-9CA9-2807892DC0BC}" srcOrd="0" destOrd="0" presId="urn:microsoft.com/office/officeart/2005/8/layout/chevron1"/>
    <dgm:cxn modelId="{AAE74380-CA26-4C70-A99D-5FC178978D47}" type="presOf" srcId="{2335964B-8A02-4D69-980C-4DE314CC7C54}" destId="{F16CE14F-A453-4848-80EC-DB186C19D141}" srcOrd="0" destOrd="0" presId="urn:microsoft.com/office/officeart/2005/8/layout/chevron1"/>
    <dgm:cxn modelId="{D8F58D26-E3EA-40F6-9FA7-F42CCCA67E25}" type="presOf" srcId="{D3A78D3D-550E-4F42-AB2E-5DA0E39FDE98}" destId="{3AC783D6-235D-4D29-A8A5-80EB3241DF7A}" srcOrd="0" destOrd="0" presId="urn:microsoft.com/office/officeart/2005/8/layout/chevron1"/>
    <dgm:cxn modelId="{C39FF880-2819-4C59-8DAA-C318F0A534C5}" srcId="{42C942BD-942A-43C2-89D8-20E517292E09}" destId="{D3A78D3D-550E-4F42-AB2E-5DA0E39FDE98}" srcOrd="4" destOrd="0" parTransId="{B16FDDBB-203F-471C-8667-FE68A4EDA54D}" sibTransId="{3AB84E15-5807-4D48-AAB7-B5DD0DA890EA}"/>
    <dgm:cxn modelId="{30E2A22F-B09D-45F9-9B6D-C93F76D5BB1C}" type="presParOf" srcId="{4257D124-3660-4B99-A04C-38A76559EBFA}" destId="{F16CE14F-A453-4848-80EC-DB186C19D141}" srcOrd="0" destOrd="0" presId="urn:microsoft.com/office/officeart/2005/8/layout/chevron1"/>
    <dgm:cxn modelId="{650BAF7A-7BC7-4C49-A558-CFFA51C1D32B}" type="presParOf" srcId="{4257D124-3660-4B99-A04C-38A76559EBFA}" destId="{818C38FB-9E01-42A6-92E3-D91BD89A43EF}" srcOrd="1" destOrd="0" presId="urn:microsoft.com/office/officeart/2005/8/layout/chevron1"/>
    <dgm:cxn modelId="{D8467E4B-B478-4023-B4E1-987238DA231C}" type="presParOf" srcId="{4257D124-3660-4B99-A04C-38A76559EBFA}" destId="{465EC655-8134-4BF7-85F2-F2CBF796BBC8}" srcOrd="2" destOrd="0" presId="urn:microsoft.com/office/officeart/2005/8/layout/chevron1"/>
    <dgm:cxn modelId="{B253EB1B-E66E-4D43-9074-422DF7D21F54}" type="presParOf" srcId="{4257D124-3660-4B99-A04C-38A76559EBFA}" destId="{DFEE84D1-E6DD-4001-8639-9C0228E1A154}" srcOrd="3" destOrd="0" presId="urn:microsoft.com/office/officeart/2005/8/layout/chevron1"/>
    <dgm:cxn modelId="{7CC1B1D8-4F5A-4986-BA45-6407423EF606}" type="presParOf" srcId="{4257D124-3660-4B99-A04C-38A76559EBFA}" destId="{4343447E-607C-4F2B-B36E-834662A91514}" srcOrd="4" destOrd="0" presId="urn:microsoft.com/office/officeart/2005/8/layout/chevron1"/>
    <dgm:cxn modelId="{71C5CC65-E606-45B7-B51F-99C5AA77687E}" type="presParOf" srcId="{4257D124-3660-4B99-A04C-38A76559EBFA}" destId="{525B1BD3-E5A4-46E0-AA90-860BF08399A7}" srcOrd="5" destOrd="0" presId="urn:microsoft.com/office/officeart/2005/8/layout/chevron1"/>
    <dgm:cxn modelId="{36332D88-B53A-4D5E-9220-D3CEB3196D73}" type="presParOf" srcId="{4257D124-3660-4B99-A04C-38A76559EBFA}" destId="{DE2B07DA-C37E-4632-9C6B-95A99482CC80}" srcOrd="6" destOrd="0" presId="urn:microsoft.com/office/officeart/2005/8/layout/chevron1"/>
    <dgm:cxn modelId="{9423827E-1D14-4C61-9480-A7663AABA00C}" type="presParOf" srcId="{4257D124-3660-4B99-A04C-38A76559EBFA}" destId="{5B03EA17-64C3-4FA6-828D-CC1FC31DC69D}" srcOrd="7" destOrd="0" presId="urn:microsoft.com/office/officeart/2005/8/layout/chevron1"/>
    <dgm:cxn modelId="{E0525F79-245A-4E95-84CD-6DB0CA13D00A}" type="presParOf" srcId="{4257D124-3660-4B99-A04C-38A76559EBFA}" destId="{3AC783D6-235D-4D29-A8A5-80EB3241DF7A}" srcOrd="8" destOrd="0" presId="urn:microsoft.com/office/officeart/2005/8/layout/chevron1"/>
    <dgm:cxn modelId="{F0395712-402A-4FF2-840F-A6540F552B4C}" type="presParOf" srcId="{4257D124-3660-4B99-A04C-38A76559EBFA}" destId="{87E4A50A-121C-4C01-AFCB-BED8C8590BAD}" srcOrd="9" destOrd="0" presId="urn:microsoft.com/office/officeart/2005/8/layout/chevron1"/>
    <dgm:cxn modelId="{C3CE6528-52B8-4139-AF85-0B70F18A08A0}" type="presParOf" srcId="{4257D124-3660-4B99-A04C-38A76559EBFA}" destId="{0346C20B-05B4-4C6C-9808-4E7A585E7CEE}" srcOrd="10" destOrd="0" presId="urn:microsoft.com/office/officeart/2005/8/layout/chevron1"/>
    <dgm:cxn modelId="{CB321E47-69D7-46E8-AE31-3F1F539C9092}" type="presParOf" srcId="{4257D124-3660-4B99-A04C-38A76559EBFA}" destId="{EF4A8B11-2DA9-4D12-8782-C4419586AC74}" srcOrd="11" destOrd="0" presId="urn:microsoft.com/office/officeart/2005/8/layout/chevron1"/>
    <dgm:cxn modelId="{5F4F1B4E-141F-4E38-BB25-39CA5AEDEA3A}" type="presParOf" srcId="{4257D124-3660-4B99-A04C-38A76559EBFA}" destId="{E32DABBB-47FF-431C-9CA9-2807892DC0BC}" srcOrd="12"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9677F8-13D6-4113-B153-0051D0C7EBBC}" type="doc">
      <dgm:prSet loTypeId="urn:microsoft.com/office/officeart/2005/8/layout/chevron1" loCatId="process" qsTypeId="urn:microsoft.com/office/officeart/2005/8/quickstyle/simple5#1" qsCatId="simple" csTypeId="urn:microsoft.com/office/officeart/2005/8/colors/colorful5#1" csCatId="colorful" phldr="1"/>
      <dgm:spPr/>
    </dgm:pt>
    <dgm:pt modelId="{60437FC1-2C30-4E67-AFB4-C61C16C44972}">
      <dgm:prSet phldrT="[文本]" phldr="0" custT="1"/>
      <dgm:spPr>
        <a:solidFill>
          <a:srgbClr val="767171"/>
        </a:solidFill>
      </dgm:spPr>
      <dgm:t>
        <a:bodyPr vert="horz" wrap="square"/>
        <a:lstStyle/>
        <a:p>
          <a:pPr>
            <a:lnSpc>
              <a:spcPct val="70000"/>
            </a:lnSpc>
            <a:spcBef>
              <a:spcPct val="0"/>
            </a:spcBef>
            <a:spcAft>
              <a:spcPts val="0"/>
            </a:spcAft>
          </a:pPr>
          <a:r>
            <a:rPr lang="zh-CN" altLang="en-US" sz="1200" b="1" dirty="0"/>
            <a:t>支持</a:t>
          </a:r>
          <a:endParaRPr lang="en-US" altLang="zh-CN" sz="1200" b="1" dirty="0"/>
        </a:p>
        <a:p>
          <a:pPr>
            <a:lnSpc>
              <a:spcPct val="70000"/>
            </a:lnSpc>
            <a:spcBef>
              <a:spcPct val="0"/>
            </a:spcBef>
            <a:spcAft>
              <a:spcPts val="0"/>
            </a:spcAft>
          </a:pPr>
          <a:r>
            <a:rPr lang="zh-CN" altLang="en-US" sz="1200" b="1" dirty="0"/>
            <a:t>治疗</a:t>
          </a:r>
        </a:p>
      </dgm:t>
    </dgm:pt>
    <dgm:pt modelId="{1480472E-FB3A-44E3-A7BA-F2CC05BDE114}" cxnId="{F6E5A89D-273D-48FC-961D-F1A4B074D51B}" type="parTrans">
      <dgm:prSet/>
      <dgm:spPr/>
      <dgm:t>
        <a:bodyPr/>
        <a:lstStyle/>
        <a:p>
          <a:endParaRPr lang="zh-CN" altLang="en-US"/>
        </a:p>
      </dgm:t>
    </dgm:pt>
    <dgm:pt modelId="{0CB9C8BB-E347-424A-9463-31CAD91BEDD7}" cxnId="{F6E5A89D-273D-48FC-961D-F1A4B074D51B}" type="sibTrans">
      <dgm:prSet/>
      <dgm:spPr/>
      <dgm:t>
        <a:bodyPr/>
        <a:lstStyle/>
        <a:p>
          <a:endParaRPr lang="zh-CN" altLang="en-US"/>
        </a:p>
      </dgm:t>
    </dgm:pt>
    <dgm:pt modelId="{EE7CDEAF-D23A-4D3D-A7B6-509223E8B57A}">
      <dgm:prSet phldrT="[文本]" phldr="0" custT="1"/>
      <dgm:spPr>
        <a:solidFill>
          <a:srgbClr val="9DC3E6"/>
        </a:solidFill>
      </dgm:spPr>
      <dgm:t>
        <a:bodyPr vert="horz" wrap="square"/>
        <a:lstStyle/>
        <a:p>
          <a:pPr>
            <a:lnSpc>
              <a:spcPct val="100000"/>
            </a:lnSpc>
            <a:spcBef>
              <a:spcPct val="0"/>
            </a:spcBef>
            <a:spcAft>
              <a:spcPct val="35000"/>
            </a:spcAft>
          </a:pPr>
          <a:r>
            <a:rPr lang="zh-CN" altLang="en-US" sz="1200" b="1" dirty="0">
              <a:solidFill>
                <a:schemeClr val="tx1">
                  <a:lumMod val="95000"/>
                  <a:lumOff val="5000"/>
                </a:schemeClr>
              </a:solidFill>
            </a:rPr>
            <a:t>含铂方案</a:t>
          </a:r>
        </a:p>
      </dgm:t>
    </dgm:pt>
    <dgm:pt modelId="{991F894C-72AF-4714-AAB9-6919C9E80807}" cxnId="{77FD570E-AC63-40F4-9E9D-B4657F89E68F}" type="parTrans">
      <dgm:prSet/>
      <dgm:spPr/>
      <dgm:t>
        <a:bodyPr/>
        <a:lstStyle/>
        <a:p>
          <a:endParaRPr lang="zh-CN" altLang="en-US"/>
        </a:p>
      </dgm:t>
    </dgm:pt>
    <dgm:pt modelId="{D0A405B4-53CF-4384-A494-FD8C8AF030CD}" cxnId="{77FD570E-AC63-40F4-9E9D-B4657F89E68F}" type="sibTrans">
      <dgm:prSet/>
      <dgm:spPr/>
      <dgm:t>
        <a:bodyPr/>
        <a:lstStyle/>
        <a:p>
          <a:endParaRPr lang="zh-CN" altLang="en-US"/>
        </a:p>
      </dgm:t>
    </dgm:pt>
    <dgm:pt modelId="{6BB76904-D823-4B71-94B9-382A58583FC2}">
      <dgm:prSet phldrT="[文本]" phldr="0" custT="1"/>
      <dgm:spPr>
        <a:solidFill>
          <a:srgbClr val="2E75B6"/>
        </a:solidFill>
      </dgm:spPr>
      <dgm:t>
        <a:bodyPr vert="horz" wrap="square"/>
        <a:lstStyle/>
        <a:p>
          <a:pPr>
            <a:lnSpc>
              <a:spcPct val="100000"/>
            </a:lnSpc>
            <a:spcBef>
              <a:spcPct val="0"/>
            </a:spcBef>
            <a:spcAft>
              <a:spcPct val="35000"/>
            </a:spcAft>
          </a:pP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含新型化疗药的联合方案</a:t>
          </a:r>
          <a:endParaRPr lang="zh-CN" altLang="en-US" sz="1200" b="1" dirty="0"/>
        </a:p>
      </dgm:t>
    </dgm:pt>
    <dgm:pt modelId="{9C5D7C35-EC5B-4E4B-BF7B-63A1518AB81E}" cxnId="{83D78A82-B0E6-4286-A8C0-605B31CD3117}" type="parTrans">
      <dgm:prSet/>
      <dgm:spPr/>
      <dgm:t>
        <a:bodyPr/>
        <a:lstStyle/>
        <a:p>
          <a:endParaRPr lang="zh-CN" altLang="en-US"/>
        </a:p>
      </dgm:t>
    </dgm:pt>
    <dgm:pt modelId="{33691995-11E3-4E99-AAAD-01CF1F9A6AB0}" cxnId="{83D78A82-B0E6-4286-A8C0-605B31CD3117}" type="sibTrans">
      <dgm:prSet/>
      <dgm:spPr/>
      <dgm:t>
        <a:bodyPr/>
        <a:lstStyle/>
        <a:p>
          <a:endParaRPr lang="zh-CN" altLang="en-US"/>
        </a:p>
      </dgm:t>
    </dgm:pt>
    <dgm:pt modelId="{54B7BB9D-2FE8-497C-953E-34399162E0E7}">
      <dgm:prSet custT="1"/>
      <dgm:spPr>
        <a:solidFill>
          <a:srgbClr val="BDD7EE"/>
        </a:solidFill>
      </dgm:spPr>
      <dgm:t>
        <a:bodyPr/>
        <a:lstStyle/>
        <a:p>
          <a:pPr>
            <a:lnSpc>
              <a:spcPct val="100000"/>
            </a:lnSpc>
            <a:spcBef>
              <a:spcPct val="0"/>
            </a:spcBef>
            <a:spcAft>
              <a:spcPct val="35000"/>
            </a:spcAft>
          </a:pPr>
          <a:r>
            <a:rPr lang="zh-CN" altLang="en-US" sz="1200" b="1" dirty="0">
              <a:solidFill>
                <a:schemeClr val="tx1">
                  <a:lumMod val="95000"/>
                  <a:lumOff val="5000"/>
                </a:schemeClr>
              </a:solidFill>
            </a:rPr>
            <a:t>以</a:t>
          </a:r>
          <a:r>
            <a:rPr lang="en-US" altLang="zh-CN" sz="1200" b="1" dirty="0">
              <a:solidFill>
                <a:schemeClr val="tx1">
                  <a:lumMod val="95000"/>
                  <a:lumOff val="5000"/>
                </a:schemeClr>
              </a:solidFill>
            </a:rPr>
            <a:t>5-FU</a:t>
          </a:r>
          <a:r>
            <a:rPr lang="zh-CN" altLang="en-US" sz="1200" b="1" dirty="0">
              <a:solidFill>
                <a:schemeClr val="tx1">
                  <a:lumMod val="95000"/>
                  <a:lumOff val="5000"/>
                </a:schemeClr>
              </a:solidFill>
            </a:rPr>
            <a:t>为基础</a:t>
          </a:r>
        </a:p>
      </dgm:t>
    </dgm:pt>
    <dgm:pt modelId="{F09A896F-B715-4F1C-B55B-07DE6E0F7838}" cxnId="{4E873570-6EEF-4BC3-A5B4-62C4BCBB8275}" type="parTrans">
      <dgm:prSet/>
      <dgm:spPr/>
      <dgm:t>
        <a:bodyPr/>
        <a:lstStyle/>
        <a:p>
          <a:endParaRPr lang="zh-CN" altLang="en-US"/>
        </a:p>
      </dgm:t>
    </dgm:pt>
    <dgm:pt modelId="{A0FE10D6-B1B0-4B1A-B914-B5993BFDE3AF}" cxnId="{4E873570-6EEF-4BC3-A5B4-62C4BCBB8275}" type="sibTrans">
      <dgm:prSet/>
      <dgm:spPr/>
      <dgm:t>
        <a:bodyPr/>
        <a:lstStyle/>
        <a:p>
          <a:endParaRPr lang="zh-CN" altLang="en-US"/>
        </a:p>
      </dgm:t>
    </dgm:pt>
    <dgm:pt modelId="{244BB92D-F4AD-4AA5-AEB9-BB770C609145}" type="pres">
      <dgm:prSet presAssocID="{BE9677F8-13D6-4113-B153-0051D0C7EBBC}" presName="Name0" presStyleCnt="0">
        <dgm:presLayoutVars>
          <dgm:dir/>
          <dgm:animLvl val="lvl"/>
          <dgm:resizeHandles val="exact"/>
        </dgm:presLayoutVars>
      </dgm:prSet>
      <dgm:spPr/>
    </dgm:pt>
    <dgm:pt modelId="{F8A7E947-8D0D-4CE3-84B6-C0A5F2B8AA2B}" type="pres">
      <dgm:prSet presAssocID="{60437FC1-2C30-4E67-AFB4-C61C16C44972}" presName="parTxOnly" presStyleLbl="node1" presStyleIdx="0" presStyleCnt="4" custScaleX="34496" custLinFactNeighborX="-43785" custLinFactNeighborY="-155">
        <dgm:presLayoutVars>
          <dgm:chMax val="0"/>
          <dgm:chPref val="0"/>
          <dgm:bulletEnabled val="1"/>
        </dgm:presLayoutVars>
      </dgm:prSet>
      <dgm:spPr/>
      <dgm:t>
        <a:bodyPr/>
        <a:lstStyle/>
        <a:p>
          <a:endParaRPr lang="zh-CN" altLang="en-US"/>
        </a:p>
      </dgm:t>
    </dgm:pt>
    <dgm:pt modelId="{7EFD6199-1F55-4386-8F4E-72CF58236FC1}" type="pres">
      <dgm:prSet presAssocID="{0CB9C8BB-E347-424A-9463-31CAD91BEDD7}" presName="parTxOnlySpace" presStyleCnt="0"/>
      <dgm:spPr/>
    </dgm:pt>
    <dgm:pt modelId="{C79F1D6B-52BA-40EC-9FAA-C67A4966F55F}" type="pres">
      <dgm:prSet presAssocID="{54B7BB9D-2FE8-497C-953E-34399162E0E7}" presName="parTxOnly" presStyleLbl="node1" presStyleIdx="1" presStyleCnt="4" custScaleX="47437">
        <dgm:presLayoutVars>
          <dgm:chMax val="0"/>
          <dgm:chPref val="0"/>
          <dgm:bulletEnabled val="1"/>
        </dgm:presLayoutVars>
      </dgm:prSet>
      <dgm:spPr/>
      <dgm:t>
        <a:bodyPr/>
        <a:lstStyle/>
        <a:p>
          <a:endParaRPr lang="zh-CN" altLang="en-US"/>
        </a:p>
      </dgm:t>
    </dgm:pt>
    <dgm:pt modelId="{90FA58EF-9695-4C75-8591-52186C07DD45}" type="pres">
      <dgm:prSet presAssocID="{A0FE10D6-B1B0-4B1A-B914-B5993BFDE3AF}" presName="parTxOnlySpace" presStyleCnt="0"/>
      <dgm:spPr/>
    </dgm:pt>
    <dgm:pt modelId="{EB989362-8F56-4497-9886-2EB909FEBAE1}" type="pres">
      <dgm:prSet presAssocID="{EE7CDEAF-D23A-4D3D-A7B6-509223E8B57A}" presName="parTxOnly" presStyleLbl="node1" presStyleIdx="2" presStyleCnt="4" custScaleX="81755">
        <dgm:presLayoutVars>
          <dgm:chMax val="0"/>
          <dgm:chPref val="0"/>
          <dgm:bulletEnabled val="1"/>
        </dgm:presLayoutVars>
      </dgm:prSet>
      <dgm:spPr/>
      <dgm:t>
        <a:bodyPr/>
        <a:lstStyle/>
        <a:p>
          <a:endParaRPr lang="zh-CN" altLang="en-US"/>
        </a:p>
      </dgm:t>
    </dgm:pt>
    <dgm:pt modelId="{0B01CC0E-20F9-4CBF-9929-305322112AAB}" type="pres">
      <dgm:prSet presAssocID="{D0A405B4-53CF-4384-A494-FD8C8AF030CD}" presName="parTxOnlySpace" presStyleCnt="0"/>
      <dgm:spPr/>
    </dgm:pt>
    <dgm:pt modelId="{4E0C1660-54F7-43A6-B6F6-DC5BB8507D49}" type="pres">
      <dgm:prSet presAssocID="{6BB76904-D823-4B71-94B9-382A58583FC2}" presName="parTxOnly" presStyleLbl="node1" presStyleIdx="3" presStyleCnt="4" custScaleX="180881" custLinFactNeighborX="16051" custLinFactNeighborY="-1016">
        <dgm:presLayoutVars>
          <dgm:chMax val="0"/>
          <dgm:chPref val="0"/>
          <dgm:bulletEnabled val="1"/>
        </dgm:presLayoutVars>
      </dgm:prSet>
      <dgm:spPr/>
      <dgm:t>
        <a:bodyPr/>
        <a:lstStyle/>
        <a:p>
          <a:endParaRPr lang="zh-CN" altLang="en-US"/>
        </a:p>
      </dgm:t>
    </dgm:pt>
  </dgm:ptLst>
  <dgm:cxnLst>
    <dgm:cxn modelId="{4E873570-6EEF-4BC3-A5B4-62C4BCBB8275}" srcId="{BE9677F8-13D6-4113-B153-0051D0C7EBBC}" destId="{54B7BB9D-2FE8-497C-953E-34399162E0E7}" srcOrd="1" destOrd="0" parTransId="{F09A896F-B715-4F1C-B55B-07DE6E0F7838}" sibTransId="{A0FE10D6-B1B0-4B1A-B914-B5993BFDE3AF}"/>
    <dgm:cxn modelId="{83D78A82-B0E6-4286-A8C0-605B31CD3117}" srcId="{BE9677F8-13D6-4113-B153-0051D0C7EBBC}" destId="{6BB76904-D823-4B71-94B9-382A58583FC2}" srcOrd="3" destOrd="0" parTransId="{9C5D7C35-EC5B-4E4B-BF7B-63A1518AB81E}" sibTransId="{33691995-11E3-4E99-AAAD-01CF1F9A6AB0}"/>
    <dgm:cxn modelId="{F6E5A89D-273D-48FC-961D-F1A4B074D51B}" srcId="{BE9677F8-13D6-4113-B153-0051D0C7EBBC}" destId="{60437FC1-2C30-4E67-AFB4-C61C16C44972}" srcOrd="0" destOrd="0" parTransId="{1480472E-FB3A-44E3-A7BA-F2CC05BDE114}" sibTransId="{0CB9C8BB-E347-424A-9463-31CAD91BEDD7}"/>
    <dgm:cxn modelId="{852A2A09-82FE-4E1B-83FB-5B59A1DD5E4D}" type="presOf" srcId="{BE9677F8-13D6-4113-B153-0051D0C7EBBC}" destId="{244BB92D-F4AD-4AA5-AEB9-BB770C609145}" srcOrd="0" destOrd="0" presId="urn:microsoft.com/office/officeart/2005/8/layout/chevron1"/>
    <dgm:cxn modelId="{27E288B3-2258-408F-A173-59EAF25A9DEF}" type="presOf" srcId="{54B7BB9D-2FE8-497C-953E-34399162E0E7}" destId="{C79F1D6B-52BA-40EC-9FAA-C67A4966F55F}" srcOrd="0" destOrd="0" presId="urn:microsoft.com/office/officeart/2005/8/layout/chevron1"/>
    <dgm:cxn modelId="{714827CE-8504-4E93-AA1D-8C3EF6C14FD5}" type="presOf" srcId="{EE7CDEAF-D23A-4D3D-A7B6-509223E8B57A}" destId="{EB989362-8F56-4497-9886-2EB909FEBAE1}" srcOrd="0" destOrd="0" presId="urn:microsoft.com/office/officeart/2005/8/layout/chevron1"/>
    <dgm:cxn modelId="{974D1773-5E35-46DF-8A17-9A3863110F7A}" type="presOf" srcId="{6BB76904-D823-4B71-94B9-382A58583FC2}" destId="{4E0C1660-54F7-43A6-B6F6-DC5BB8507D49}" srcOrd="0" destOrd="0" presId="urn:microsoft.com/office/officeart/2005/8/layout/chevron1"/>
    <dgm:cxn modelId="{77FD570E-AC63-40F4-9E9D-B4657F89E68F}" srcId="{BE9677F8-13D6-4113-B153-0051D0C7EBBC}" destId="{EE7CDEAF-D23A-4D3D-A7B6-509223E8B57A}" srcOrd="2" destOrd="0" parTransId="{991F894C-72AF-4714-AAB9-6919C9E80807}" sibTransId="{D0A405B4-53CF-4384-A494-FD8C8AF030CD}"/>
    <dgm:cxn modelId="{FFFFEFF8-6367-49A7-B312-F19A9A528A87}" type="presOf" srcId="{60437FC1-2C30-4E67-AFB4-C61C16C44972}" destId="{F8A7E947-8D0D-4CE3-84B6-C0A5F2B8AA2B}" srcOrd="0" destOrd="0" presId="urn:microsoft.com/office/officeart/2005/8/layout/chevron1"/>
    <dgm:cxn modelId="{82176548-B08E-4FD0-AE0B-DC0F50E4E957}" type="presParOf" srcId="{244BB92D-F4AD-4AA5-AEB9-BB770C609145}" destId="{F8A7E947-8D0D-4CE3-84B6-C0A5F2B8AA2B}" srcOrd="0" destOrd="0" presId="urn:microsoft.com/office/officeart/2005/8/layout/chevron1"/>
    <dgm:cxn modelId="{7547C515-AF20-4E7B-9A83-07EFF8D5BA15}" type="presParOf" srcId="{244BB92D-F4AD-4AA5-AEB9-BB770C609145}" destId="{7EFD6199-1F55-4386-8F4E-72CF58236FC1}" srcOrd="1" destOrd="0" presId="urn:microsoft.com/office/officeart/2005/8/layout/chevron1"/>
    <dgm:cxn modelId="{BE2DA35D-A61D-4A55-931E-C87A16848620}" type="presParOf" srcId="{244BB92D-F4AD-4AA5-AEB9-BB770C609145}" destId="{C79F1D6B-52BA-40EC-9FAA-C67A4966F55F}" srcOrd="2" destOrd="0" presId="urn:microsoft.com/office/officeart/2005/8/layout/chevron1"/>
    <dgm:cxn modelId="{E11C1FAF-A787-408C-8DCE-4BBF1B5FB728}" type="presParOf" srcId="{244BB92D-F4AD-4AA5-AEB9-BB770C609145}" destId="{90FA58EF-9695-4C75-8591-52186C07DD45}" srcOrd="3" destOrd="0" presId="urn:microsoft.com/office/officeart/2005/8/layout/chevron1"/>
    <dgm:cxn modelId="{85991108-7DF2-466A-8F42-0FA6D6EE9AF0}" type="presParOf" srcId="{244BB92D-F4AD-4AA5-AEB9-BB770C609145}" destId="{EB989362-8F56-4497-9886-2EB909FEBAE1}" srcOrd="4" destOrd="0" presId="urn:microsoft.com/office/officeart/2005/8/layout/chevron1"/>
    <dgm:cxn modelId="{98F20B3C-5A7C-46BD-BE37-74035DB2DEE1}" type="presParOf" srcId="{244BB92D-F4AD-4AA5-AEB9-BB770C609145}" destId="{0B01CC0E-20F9-4CBF-9929-305322112AAB}" srcOrd="5" destOrd="0" presId="urn:microsoft.com/office/officeart/2005/8/layout/chevron1"/>
    <dgm:cxn modelId="{003FB9FE-5826-4517-990C-113B492940FE}" type="presParOf" srcId="{244BB92D-F4AD-4AA5-AEB9-BB770C609145}" destId="{4E0C1660-54F7-43A6-B6F6-DC5BB8507D49}"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2405893" cy="2007557"/>
        <a:chOff x="0" y="0"/>
        <a:chExt cx="12405893" cy="2007557"/>
      </a:xfrm>
    </dsp:grpSpPr>
    <dsp:sp modelId="{F16CE14F-A453-4848-80EC-DB186C19D141}">
      <dsp:nvSpPr>
        <dsp:cNvPr id="3" name="燕尾形 2"/>
        <dsp:cNvSpPr/>
      </dsp:nvSpPr>
      <dsp:spPr bwMode="white">
        <a:xfrm>
          <a:off x="0" y="616094"/>
          <a:ext cx="1938421" cy="775368"/>
        </a:xfrm>
        <a:prstGeom prst="chevron">
          <a:avLst/>
        </a:prstGeom>
      </dsp:spPr>
      <dsp:style>
        <a:lnRef idx="2">
          <a:schemeClr val="lt1"/>
        </a:lnRef>
        <a:fillRef idx="1">
          <a:schemeClr val="accent3">
            <a:shade val="50000"/>
            <a:hueOff val="0"/>
            <a:satOff val="0"/>
            <a:lumOff val="0"/>
            <a:alpha val="100000"/>
          </a:schemeClr>
        </a:fillRef>
        <a:effectRef idx="0">
          <a:scrgbClr r="0" g="0" b="0"/>
        </a:effectRef>
        <a:fontRef idx="minor">
          <a:schemeClr val="lt1"/>
        </a:fontRef>
      </dsp:style>
      <dsp:txBody>
        <a:bodyPr lIns="72009" tIns="24003" rIns="24003" bIns="24003"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a:t>19</a:t>
          </a:r>
          <a:r>
            <a:rPr lang="zh-CN" altLang="en-US" sz="1800" b="1" dirty="0"/>
            <a:t>世纪</a:t>
          </a:r>
        </a:p>
      </dsp:txBody>
      <dsp:txXfrm>
        <a:off x="0" y="616094"/>
        <a:ext cx="1938421" cy="775368"/>
      </dsp:txXfrm>
    </dsp:sp>
    <dsp:sp modelId="{465EC655-8134-4BF7-85F2-F2CBF796BBC8}">
      <dsp:nvSpPr>
        <dsp:cNvPr id="4" name="燕尾形 3"/>
        <dsp:cNvSpPr/>
      </dsp:nvSpPr>
      <dsp:spPr bwMode="white">
        <a:xfrm>
          <a:off x="1744579" y="616094"/>
          <a:ext cx="1938421" cy="775368"/>
        </a:xfrm>
        <a:prstGeom prst="chevron">
          <a:avLst/>
        </a:prstGeom>
      </dsp:spPr>
      <dsp:style>
        <a:lnRef idx="2">
          <a:schemeClr val="lt1"/>
        </a:lnRef>
        <a:fillRef idx="1">
          <a:schemeClr val="accent3">
            <a:shade val="50000"/>
            <a:hueOff val="188571"/>
            <a:satOff val="-4705"/>
            <a:lumOff val="12997"/>
            <a:alpha val="100000"/>
          </a:schemeClr>
        </a:fillRef>
        <a:effectRef idx="0">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b="1" dirty="0"/>
            <a:t>1970s</a:t>
          </a:r>
          <a:endParaRPr lang="zh-CN" altLang="en-US" sz="2000" b="1" dirty="0"/>
        </a:p>
      </dsp:txBody>
      <dsp:txXfrm>
        <a:off x="1744579" y="616094"/>
        <a:ext cx="1938421" cy="775368"/>
      </dsp:txXfrm>
    </dsp:sp>
    <dsp:sp modelId="{4343447E-607C-4F2B-B36E-834662A91514}">
      <dsp:nvSpPr>
        <dsp:cNvPr id="5" name="燕尾形 4"/>
        <dsp:cNvSpPr/>
      </dsp:nvSpPr>
      <dsp:spPr bwMode="white">
        <a:xfrm>
          <a:off x="3489157" y="616094"/>
          <a:ext cx="1938421" cy="775368"/>
        </a:xfrm>
        <a:prstGeom prst="chevron">
          <a:avLst/>
        </a:prstGeom>
      </dsp:spPr>
      <dsp:style>
        <a:lnRef idx="2">
          <a:schemeClr val="lt1"/>
        </a:lnRef>
        <a:fillRef idx="1">
          <a:schemeClr val="accent3">
            <a:shade val="50000"/>
            <a:hueOff val="377142"/>
            <a:satOff val="-9411"/>
            <a:lumOff val="25994"/>
            <a:alpha val="100000"/>
          </a:schemeClr>
        </a:fillRef>
        <a:effectRef idx="0">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b="1" dirty="0"/>
            <a:t>1980s</a:t>
          </a:r>
          <a:endParaRPr lang="zh-CN" altLang="en-US" sz="2000" b="1" dirty="0"/>
        </a:p>
      </dsp:txBody>
      <dsp:txXfrm>
        <a:off x="3489157" y="616094"/>
        <a:ext cx="1938421" cy="775368"/>
      </dsp:txXfrm>
    </dsp:sp>
    <dsp:sp modelId="{DE2B07DA-C37E-4632-9C6B-95A99482CC80}">
      <dsp:nvSpPr>
        <dsp:cNvPr id="6" name="燕尾形 5"/>
        <dsp:cNvSpPr/>
      </dsp:nvSpPr>
      <dsp:spPr bwMode="white">
        <a:xfrm>
          <a:off x="5233736" y="616094"/>
          <a:ext cx="1938421" cy="775368"/>
        </a:xfrm>
        <a:prstGeom prst="chevron">
          <a:avLst/>
        </a:prstGeom>
      </dsp:spPr>
      <dsp:style>
        <a:lnRef idx="2">
          <a:schemeClr val="lt1"/>
        </a:lnRef>
        <a:fillRef idx="1">
          <a:schemeClr val="accent3">
            <a:shade val="50000"/>
            <a:hueOff val="565714"/>
            <a:satOff val="-14117"/>
            <a:lumOff val="38992"/>
            <a:alpha val="100000"/>
          </a:schemeClr>
        </a:fillRef>
        <a:effectRef idx="0">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b="1" dirty="0"/>
            <a:t>2000</a:t>
          </a:r>
          <a:endParaRPr lang="zh-CN" altLang="en-US" sz="2000" b="1" dirty="0"/>
        </a:p>
      </dsp:txBody>
      <dsp:txXfrm>
        <a:off x="5233736" y="616094"/>
        <a:ext cx="1938421" cy="775368"/>
      </dsp:txXfrm>
    </dsp:sp>
    <dsp:sp modelId="{3AC783D6-235D-4D29-A8A5-80EB3241DF7A}">
      <dsp:nvSpPr>
        <dsp:cNvPr id="7" name="燕尾形 6"/>
        <dsp:cNvSpPr/>
      </dsp:nvSpPr>
      <dsp:spPr bwMode="white">
        <a:xfrm>
          <a:off x="6978315" y="616094"/>
          <a:ext cx="1938421" cy="775368"/>
        </a:xfrm>
        <a:prstGeom prst="chevron">
          <a:avLst/>
        </a:prstGeom>
      </dsp:spPr>
      <dsp:style>
        <a:lnRef idx="2">
          <a:schemeClr val="lt1"/>
        </a:lnRef>
        <a:fillRef idx="1">
          <a:schemeClr val="accent3">
            <a:tint val="55000"/>
            <a:hueOff val="-94285"/>
            <a:satOff val="2353"/>
            <a:lumOff val="-6498"/>
            <a:alpha val="100000"/>
          </a:schemeClr>
        </a:fillRef>
        <a:effectRef idx="0">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b="1" dirty="0"/>
            <a:t>2010</a:t>
          </a:r>
          <a:endParaRPr lang="zh-CN" altLang="en-US" sz="2000" b="1" dirty="0"/>
        </a:p>
      </dsp:txBody>
      <dsp:txXfrm>
        <a:off x="6978315" y="616094"/>
        <a:ext cx="1938421" cy="775368"/>
      </dsp:txXfrm>
    </dsp:sp>
    <dsp:sp modelId="{0346C20B-05B4-4C6C-9808-4E7A585E7CEE}">
      <dsp:nvSpPr>
        <dsp:cNvPr id="8" name="燕尾形 7"/>
        <dsp:cNvSpPr/>
      </dsp:nvSpPr>
      <dsp:spPr bwMode="white">
        <a:xfrm>
          <a:off x="8722894" y="616094"/>
          <a:ext cx="1938421" cy="775368"/>
        </a:xfrm>
        <a:prstGeom prst="chevron">
          <a:avLst/>
        </a:prstGeom>
      </dsp:spPr>
      <dsp:style>
        <a:lnRef idx="2">
          <a:schemeClr val="lt1"/>
        </a:lnRef>
        <a:fillRef idx="1">
          <a:schemeClr val="accent3">
            <a:tint val="55000"/>
            <a:hueOff val="-282857"/>
            <a:satOff val="7059"/>
            <a:lumOff val="-19495"/>
            <a:alpha val="100000"/>
          </a:schemeClr>
        </a:fillRef>
        <a:effectRef idx="0">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b="1" dirty="0"/>
            <a:t>2015</a:t>
          </a:r>
          <a:endParaRPr lang="zh-CN" altLang="en-US" sz="2000" b="1" dirty="0"/>
        </a:p>
      </dsp:txBody>
      <dsp:txXfrm>
        <a:off x="8722894" y="616094"/>
        <a:ext cx="1938421" cy="775368"/>
      </dsp:txXfrm>
    </dsp:sp>
    <dsp:sp modelId="{E32DABBB-47FF-431C-9CA9-2807892DC0BC}">
      <dsp:nvSpPr>
        <dsp:cNvPr id="9" name="燕尾形 8"/>
        <dsp:cNvSpPr/>
      </dsp:nvSpPr>
      <dsp:spPr bwMode="white">
        <a:xfrm>
          <a:off x="10467472" y="616094"/>
          <a:ext cx="1938421" cy="775368"/>
        </a:xfrm>
        <a:prstGeom prst="chevron">
          <a:avLst/>
        </a:prstGeom>
      </dsp:spPr>
      <dsp:style>
        <a:lnRef idx="2">
          <a:schemeClr val="lt1"/>
        </a:lnRef>
        <a:fillRef idx="1">
          <a:schemeClr val="accent3">
            <a:tint val="55000"/>
            <a:hueOff val="-471428"/>
            <a:satOff val="11765"/>
            <a:lumOff val="-32492"/>
            <a:alpha val="100000"/>
          </a:schemeClr>
        </a:fillRef>
        <a:effectRef idx="0">
          <a:scrgbClr r="0" g="0" b="0"/>
        </a:effectRef>
        <a:fontRef idx="minor">
          <a:schemeClr val="lt1"/>
        </a:fontRef>
      </dsp:style>
      <dsp:txBody>
        <a:bodyPr lIns="80010" tIns="26670" rIns="26670" bIns="2667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b="1" dirty="0"/>
            <a:t>2020s</a:t>
          </a:r>
          <a:endParaRPr lang="zh-CN" altLang="en-US" sz="2000" b="1" dirty="0"/>
        </a:p>
      </dsp:txBody>
      <dsp:txXfrm>
        <a:off x="10467472" y="616094"/>
        <a:ext cx="1938421" cy="775368"/>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849548" cy="468204"/>
        <a:chOff x="0" y="0"/>
        <a:chExt cx="11849548" cy="468204"/>
      </a:xfrm>
    </dsp:grpSpPr>
    <dsp:sp modelId="{F8A7E947-8D0D-4CE3-84B6-C0A5F2B8AA2B}">
      <dsp:nvSpPr>
        <dsp:cNvPr id="3" name="燕尾形 2"/>
        <dsp:cNvSpPr/>
      </dsp:nvSpPr>
      <dsp:spPr bwMode="white">
        <a:xfrm>
          <a:off x="140225" y="0"/>
          <a:ext cx="3202581" cy="468204"/>
        </a:xfrm>
        <a:prstGeom prst="chevron">
          <a:avLst/>
        </a:prstGeom>
        <a:solidFill>
          <a:srgbClr val="767171"/>
        </a:solidFill>
      </dsp:spPr>
      <dsp:style>
        <a:lnRef idx="0">
          <a:schemeClr val="lt1"/>
        </a:lnRef>
        <a:fillRef idx="3">
          <a:schemeClr val="accent5">
            <a:hueOff val="0"/>
            <a:satOff val="0"/>
            <a:lumOff val="0"/>
            <a:alpha val="100000"/>
          </a:schemeClr>
        </a:fillRef>
        <a:effectRef idx="3">
          <a:scrgbClr r="0" g="0" b="0"/>
        </a:effectRef>
        <a:fontRef idx="minor">
          <a:schemeClr val="lt1"/>
        </a:fontRef>
      </dsp:style>
      <dsp:txBody>
        <a:bodyPr vert="horz" wrap="square" lIns="48006" tIns="16002" rIns="16002" bIns="16002"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70000"/>
            </a:lnSpc>
            <a:spcBef>
              <a:spcPct val="0"/>
            </a:spcBef>
            <a:spcAft>
              <a:spcPts val="0"/>
            </a:spcAft>
          </a:pPr>
          <a:r>
            <a:rPr lang="zh-CN" altLang="en-US" sz="1200" b="1" dirty="0"/>
            <a:t>支持</a:t>
          </a:r>
          <a:endParaRPr lang="en-US" altLang="zh-CN" sz="1200" b="1" dirty="0"/>
        </a:p>
        <a:p>
          <a:pPr lvl="0">
            <a:lnSpc>
              <a:spcPct val="70000"/>
            </a:lnSpc>
            <a:spcBef>
              <a:spcPct val="0"/>
            </a:spcBef>
            <a:spcAft>
              <a:spcPts val="0"/>
            </a:spcAft>
          </a:pPr>
          <a:r>
            <a:rPr lang="zh-CN" altLang="en-US" sz="1200" b="1" dirty="0"/>
            <a:t>治疗</a:t>
          </a:r>
        </a:p>
      </dsp:txBody>
      <dsp:txXfrm>
        <a:off x="140225" y="0"/>
        <a:ext cx="3202581" cy="468204"/>
      </dsp:txXfrm>
    </dsp:sp>
    <dsp:sp modelId="{C79F1D6B-52BA-40EC-9FAA-C67A4966F55F}">
      <dsp:nvSpPr>
        <dsp:cNvPr id="4" name="燕尾形 3"/>
        <dsp:cNvSpPr/>
      </dsp:nvSpPr>
      <dsp:spPr bwMode="white">
        <a:xfrm>
          <a:off x="2882322" y="0"/>
          <a:ext cx="3202581" cy="468204"/>
        </a:xfrm>
        <a:prstGeom prst="chevron">
          <a:avLst/>
        </a:prstGeom>
        <a:solidFill>
          <a:srgbClr val="BDD7EE"/>
        </a:solidFill>
      </dsp:spPr>
      <dsp:style>
        <a:lnRef idx="0">
          <a:schemeClr val="lt1"/>
        </a:lnRef>
        <a:fillRef idx="3">
          <a:schemeClr val="accent5">
            <a:hueOff val="1999999"/>
            <a:satOff val="-8888"/>
            <a:lumOff val="2614"/>
            <a:alpha val="100000"/>
          </a:schemeClr>
        </a:fillRef>
        <a:effectRef idx="3">
          <a:scrgbClr r="0" g="0" b="0"/>
        </a:effectRef>
        <a:fontRef idx="minor">
          <a:schemeClr val="lt1"/>
        </a:fontRef>
      </dsp:style>
      <dsp:txBody>
        <a:bodyPr lIns="48006" tIns="16002" rIns="16002" bIns="16002"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1" dirty="0">
              <a:solidFill>
                <a:schemeClr val="tx1">
                  <a:lumMod val="95000"/>
                  <a:lumOff val="5000"/>
                </a:schemeClr>
              </a:solidFill>
            </a:rPr>
            <a:t>以</a:t>
          </a:r>
          <a:r>
            <a:rPr lang="en-US" altLang="zh-CN" sz="1200" b="1" dirty="0">
              <a:solidFill>
                <a:schemeClr val="tx1">
                  <a:lumMod val="95000"/>
                  <a:lumOff val="5000"/>
                </a:schemeClr>
              </a:solidFill>
            </a:rPr>
            <a:t>5-FU</a:t>
          </a:r>
          <a:r>
            <a:rPr lang="zh-CN" altLang="en-US" sz="1200" b="1" dirty="0">
              <a:solidFill>
                <a:schemeClr val="tx1">
                  <a:lumMod val="95000"/>
                  <a:lumOff val="5000"/>
                </a:schemeClr>
              </a:solidFill>
            </a:rPr>
            <a:t>为基础</a:t>
          </a:r>
        </a:p>
      </dsp:txBody>
      <dsp:txXfrm>
        <a:off x="2882322" y="0"/>
        <a:ext cx="3202581" cy="468204"/>
      </dsp:txXfrm>
    </dsp:sp>
    <dsp:sp modelId="{EB989362-8F56-4497-9886-2EB909FEBAE1}">
      <dsp:nvSpPr>
        <dsp:cNvPr id="5" name="燕尾形 4"/>
        <dsp:cNvSpPr/>
      </dsp:nvSpPr>
      <dsp:spPr bwMode="white">
        <a:xfrm>
          <a:off x="5764645" y="0"/>
          <a:ext cx="3202581" cy="468204"/>
        </a:xfrm>
        <a:prstGeom prst="chevron">
          <a:avLst/>
        </a:prstGeom>
        <a:solidFill>
          <a:srgbClr val="9DC3E6"/>
        </a:solidFill>
      </dsp:spPr>
      <dsp:style>
        <a:lnRef idx="0">
          <a:schemeClr val="lt1"/>
        </a:lnRef>
        <a:fillRef idx="3">
          <a:schemeClr val="accent5">
            <a:hueOff val="3999999"/>
            <a:satOff val="-17777"/>
            <a:lumOff val="5229"/>
            <a:alpha val="100000"/>
          </a:schemeClr>
        </a:fillRef>
        <a:effectRef idx="3">
          <a:scrgbClr r="0" g="0" b="0"/>
        </a:effectRef>
        <a:fontRef idx="minor">
          <a:schemeClr val="lt1"/>
        </a:fontRef>
      </dsp:style>
      <dsp:txBody>
        <a:bodyPr vert="horz" wrap="square" lIns="48006" tIns="16002" rIns="16002" bIns="16002"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1" dirty="0">
              <a:solidFill>
                <a:schemeClr val="tx1">
                  <a:lumMod val="95000"/>
                  <a:lumOff val="5000"/>
                </a:schemeClr>
              </a:solidFill>
            </a:rPr>
            <a:t>含铂方案</a:t>
          </a:r>
        </a:p>
      </dsp:txBody>
      <dsp:txXfrm>
        <a:off x="5764645" y="0"/>
        <a:ext cx="3202581" cy="468204"/>
      </dsp:txXfrm>
    </dsp:sp>
    <dsp:sp modelId="{4E0C1660-54F7-43A6-B6F6-DC5BB8507D49}">
      <dsp:nvSpPr>
        <dsp:cNvPr id="6" name="燕尾形 5"/>
        <dsp:cNvSpPr/>
      </dsp:nvSpPr>
      <dsp:spPr bwMode="white">
        <a:xfrm>
          <a:off x="8595563" y="0"/>
          <a:ext cx="3202581" cy="468204"/>
        </a:xfrm>
        <a:prstGeom prst="chevron">
          <a:avLst/>
        </a:prstGeom>
        <a:solidFill>
          <a:srgbClr val="2E75B6"/>
        </a:solidFill>
      </dsp:spPr>
      <dsp:style>
        <a:lnRef idx="0">
          <a:schemeClr val="lt1"/>
        </a:lnRef>
        <a:fillRef idx="3">
          <a:schemeClr val="accent5">
            <a:hueOff val="6000000"/>
            <a:satOff val="-26666"/>
            <a:lumOff val="7843"/>
            <a:alpha val="100000"/>
          </a:schemeClr>
        </a:fillRef>
        <a:effectRef idx="3">
          <a:scrgbClr r="0" g="0" b="0"/>
        </a:effectRef>
        <a:fontRef idx="minor">
          <a:schemeClr val="lt1"/>
        </a:fontRef>
      </dsp:style>
      <dsp:txBody>
        <a:bodyPr vert="horz" wrap="square" lIns="48006" tIns="16002" rIns="16002" bIns="16002"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含新型化疗药的联合方案</a:t>
          </a:r>
          <a:endParaRPr lang="zh-CN" altLang="en-US" sz="1200" b="1" dirty="0"/>
        </a:p>
      </dsp:txBody>
      <dsp:txXfrm>
        <a:off x="8595563" y="0"/>
        <a:ext cx="3202581" cy="46820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50263" cy="498475"/>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9440864"/>
            <a:ext cx="2950263" cy="49847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5349" y="9440864"/>
            <a:ext cx="2950263" cy="498475"/>
          </a:xfrm>
          <a:prstGeom prst="rect">
            <a:avLst/>
          </a:prstGeom>
        </p:spPr>
        <p:txBody>
          <a:bodyPr vert="horz" lIns="91440" tIns="45720" rIns="91440" bIns="45720" rtlCol="0" anchor="b"/>
          <a:lstStyle>
            <a:lvl1pPr algn="r">
              <a:defRPr sz="1200"/>
            </a:lvl1pPr>
          </a:lstStyle>
          <a:p>
            <a:fld id="{7BA74FD0-8E4B-4F3D-9761-D46F8BB7E13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channel name="T" type="integer" max="2147480000" units="dev"/>
        </inkml:traceFormat>
        <inkml:channelProperties>
          <inkml:channelProperty channel="X" name="resolution" value="28.34646" units="1/cm"/>
          <inkml:channelProperty channel="Y" name="resolution" value="28.34646" units="1/cm"/>
          <inkml:channelProperty channel="T" name="resolution" value="28.34646" units="1/dev"/>
        </inkml:channelProperties>
      </inkml:inkSource>
      <inkml:timestamp xml:id="ts0" timeString="2021-08-20T10:33:37"/>
    </inkml:context>
    <inkml:brush xml:id="br0">
      <inkml:brushProperty name="width" value="0.06667" units="cm"/>
      <inkml:brushProperty name="height" value="0.06667" units="cm"/>
      <inkml:brushProperty name="color" value="#ed1c24"/>
      <inkml:brushProperty name="fitToCurve" value="1"/>
    </inkml:brush>
  </inkml:definitions>
  <inkml:trace contextRef="#ctx0" brushRef="#br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9787"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39" y="2"/>
            <a:ext cx="2949787" cy="496967"/>
          </a:xfrm>
          <a:prstGeom prst="rect">
            <a:avLst/>
          </a:prstGeom>
        </p:spPr>
        <p:txBody>
          <a:bodyPr vert="horz" lIns="91440" tIns="45720" rIns="91440" bIns="45720" rtlCol="0"/>
          <a:lstStyle>
            <a:lvl1pPr algn="r">
              <a:defRPr sz="1200"/>
            </a:lvl1pPr>
          </a:lstStyle>
          <a:p>
            <a:fld id="{B250D1F5-D4DA-4966-B550-30A4253EE5A3}" type="datetimeFigureOut">
              <a:rPr lang="en-US" smtClean="0"/>
            </a:fld>
            <a:endParaRPr lang="en-US"/>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1" y="4721186"/>
            <a:ext cx="5445760" cy="4472702"/>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1" y="9440647"/>
            <a:ext cx="2949787" cy="4969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39" y="9440647"/>
            <a:ext cx="2949787" cy="496967"/>
          </a:xfrm>
          <a:prstGeom prst="rect">
            <a:avLst/>
          </a:prstGeom>
        </p:spPr>
        <p:txBody>
          <a:bodyPr vert="horz" lIns="91440" tIns="45720" rIns="91440" bIns="45720" rtlCol="0" anchor="b"/>
          <a:lstStyle>
            <a:lvl1pPr algn="r">
              <a:defRPr sz="1200"/>
            </a:lvl1pPr>
          </a:lstStyle>
          <a:p>
            <a:fld id="{A8C35C48-FF40-4AF9-A81B-3937EE54004F}"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C35C48-FF40-4AF9-A81B-3937EE54004F}" type="slidenum">
              <a:rPr lang="en-US" smtClean="0"/>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疾病负担重、预后不佳的胃癌，其药物治疗也历经了近百年发展，发生过三次革命。第一次革命是化疗的出现，摆脱了胃癌只能依靠手术干预的困境；第二次革命是靶向治疗，树立了个体化治疗的里程碑；而第三</a:t>
            </a:r>
            <a:r>
              <a:rPr lang="zh-CN" altLang="en-US"/>
              <a:t>次革命就是</a:t>
            </a:r>
            <a:r>
              <a:rPr lang="zh-CN" altLang="en-US" dirty="0"/>
              <a:t>免疫治疗</a:t>
            </a:r>
            <a:r>
              <a:rPr lang="zh-CN" altLang="en-US"/>
              <a:t>的问世。</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BC4CA62-BC7E-46C9-87D7-211CB022BB6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kern="0" dirty="0">
                <a:solidFill>
                  <a:srgbClr val="1158A2"/>
                </a:solidFill>
                <a:sym typeface="微软雅黑" panose="020B0503020204020204" pitchFamily="34" charset="-122"/>
              </a:rPr>
              <a:t>化疗是胃癌治疗的第一次革命。</a:t>
            </a:r>
            <a:r>
              <a:rPr lang="zh-CN" altLang="en-US" dirty="0"/>
              <a:t>胃癌一线化疗方案从以</a:t>
            </a:r>
            <a:r>
              <a:rPr lang="en-US" altLang="zh-CN" dirty="0"/>
              <a:t>5-</a:t>
            </a:r>
            <a:r>
              <a:rPr lang="zh-CN" altLang="en-US" dirty="0"/>
              <a:t>氟尿嘧啶为基础的方案到铂类药物的加入，再到现在新型化疗药物的不断涌现，均未能将胃癌总生存延长至一年以上。</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00FAA2-01D3-4538-971E-20322723EFD7}" type="slidenum">
              <a:rPr kumimoji="0" lang="en-GB" sz="1200" b="0" i="0" u="none" strike="noStrike" kern="1200" cap="none" spc="0" normalizeH="0" baseline="0" noProof="0" smtClean="0">
                <a:ln>
                  <a:noFill/>
                </a:ln>
                <a:solidFill>
                  <a:prstClr val="black"/>
                </a:solidFill>
                <a:effectLst/>
                <a:uLnTx/>
                <a:uFillTx/>
                <a:latin typeface="等线"/>
                <a:ea typeface="+mn-ea"/>
                <a:cs typeface="+mn-cs"/>
              </a:rPr>
            </a:fld>
            <a:endParaRPr kumimoji="0" lang="en-GB" sz="1200" b="0" i="0" u="none" strike="noStrike" kern="1200" cap="none" spc="0" normalizeH="0" baseline="0" noProof="0">
              <a:ln>
                <a:noFill/>
              </a:ln>
              <a:solidFill>
                <a:prstClr val="black"/>
              </a:solidFill>
              <a:effectLst/>
              <a:uLnTx/>
              <a:uFillTx/>
              <a:latin typeface="等线"/>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第二次革命是靶向治疗。抗</a:t>
            </a:r>
            <a:r>
              <a:rPr lang="en-US" altLang="zh-CN" dirty="0"/>
              <a:t>HER2+</a:t>
            </a:r>
            <a:r>
              <a:rPr lang="zh-CN" altLang="en-US" dirty="0"/>
              <a:t>靶向的曲妥珠单抗在胃癌一线治疗中取得了一项阳性研究结果，将晚期胃癌患者总生存时间延长了</a:t>
            </a:r>
            <a:r>
              <a:rPr lang="en-US" altLang="zh-CN" dirty="0"/>
              <a:t>2.7</a:t>
            </a:r>
            <a:r>
              <a:rPr lang="zh-CN" altLang="en-US" dirty="0"/>
              <a:t>个月。然而中国胃癌</a:t>
            </a:r>
            <a:r>
              <a:rPr lang="en-US" altLang="zh-CN" dirty="0"/>
              <a:t>HER2</a:t>
            </a:r>
            <a:r>
              <a:rPr lang="zh-CN" altLang="en-US" dirty="0"/>
              <a:t>阳性率仅</a:t>
            </a:r>
            <a:r>
              <a:rPr lang="en-US" altLang="zh-CN" dirty="0"/>
              <a:t>12-13%</a:t>
            </a:r>
            <a:r>
              <a:rPr lang="zh-CN" altLang="en-US" dirty="0"/>
              <a:t>，抗</a:t>
            </a:r>
            <a:r>
              <a:rPr lang="en-US" altLang="zh-CN" dirty="0"/>
              <a:t>HER2</a:t>
            </a:r>
            <a:r>
              <a:rPr lang="zh-CN" altLang="en-US" dirty="0"/>
              <a:t>治疗仅能为少数胃癌患者带来希望。</a:t>
            </a:r>
            <a:endParaRPr lang="en-US" altLang="zh-CN" dirty="0"/>
          </a:p>
          <a:p>
            <a:r>
              <a:rPr lang="zh-CN" altLang="en-US" dirty="0"/>
              <a:t>其他靶向药物在胃癌中的临床实践就不太顺利。在众多胃癌靶向治疗的研究中，多数研究宣告失败或提前终止。抗血管生成靶向在胃癌的探索，也仅在后线显示出了一定疗效。</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BC4CA62-BC7E-46C9-87D7-211CB022BB6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免疫联合化疗的治疗方案在胃癌一线的探索捷报频传。</a:t>
            </a:r>
            <a:endParaRPr lang="en-US" altLang="zh-CN" dirty="0"/>
          </a:p>
          <a:p>
            <a:r>
              <a:rPr lang="en-US" altLang="zh-CN" dirty="0"/>
              <a:t>2019</a:t>
            </a:r>
            <a:r>
              <a:rPr lang="zh-CN" altLang="en-US" dirty="0"/>
              <a:t>年</a:t>
            </a:r>
            <a:r>
              <a:rPr lang="en-US" altLang="zh-CN" dirty="0"/>
              <a:t>ASCO</a:t>
            </a:r>
            <a:r>
              <a:rPr lang="zh-CN" altLang="en-US" dirty="0"/>
              <a:t>发布的</a:t>
            </a:r>
            <a:r>
              <a:rPr lang="en-US" altLang="zh-CN" dirty="0"/>
              <a:t>KEYNOTE-062</a:t>
            </a:r>
            <a:r>
              <a:rPr lang="zh-CN" altLang="en-US" dirty="0"/>
              <a:t>研究未能证明</a:t>
            </a:r>
            <a:r>
              <a:rPr lang="en-US" altLang="zh-CN" dirty="0"/>
              <a:t>Pembro</a:t>
            </a:r>
            <a:r>
              <a:rPr lang="zh-CN" altLang="en-US" dirty="0"/>
              <a:t>联合化疗对比单用化疗的优越性。</a:t>
            </a:r>
            <a:r>
              <a:rPr lang="en-US" altLang="zh-CN" dirty="0"/>
              <a:t>2020</a:t>
            </a:r>
            <a:r>
              <a:rPr lang="zh-CN" altLang="en-US" dirty="0"/>
              <a:t>年</a:t>
            </a:r>
            <a:r>
              <a:rPr lang="en-US" altLang="zh-CN" dirty="0"/>
              <a:t>ESMO</a:t>
            </a:r>
            <a:r>
              <a:rPr lang="zh-CN" altLang="en-US" dirty="0"/>
              <a:t>发布的两项</a:t>
            </a:r>
            <a:r>
              <a:rPr lang="en-US" altLang="zh-CN" dirty="0" err="1"/>
              <a:t>Nivo</a:t>
            </a:r>
            <a:r>
              <a:rPr lang="zh-CN" altLang="en-US" dirty="0"/>
              <a:t>联合化疗的研究让我们看到了希望。</a:t>
            </a:r>
            <a:r>
              <a:rPr lang="en-US" altLang="zh-CN" dirty="0"/>
              <a:t>ATTRCTION-04</a:t>
            </a:r>
            <a:r>
              <a:rPr lang="zh-CN" altLang="en-US" dirty="0"/>
              <a:t>是一项在亚洲胃癌患者中开展的随机、双盲、</a:t>
            </a:r>
            <a:r>
              <a:rPr lang="en-US" altLang="zh-CN" dirty="0"/>
              <a:t>III</a:t>
            </a:r>
            <a:r>
              <a:rPr lang="zh-CN" altLang="en-US" dirty="0"/>
              <a:t>期研究，针对</a:t>
            </a:r>
            <a:r>
              <a:rPr lang="en-US" altLang="zh-CN" dirty="0"/>
              <a:t>HER2-</a:t>
            </a:r>
            <a:r>
              <a:rPr lang="zh-CN" altLang="en-US" dirty="0"/>
              <a:t>不可切、晚期患者，该研究采用</a:t>
            </a:r>
            <a:r>
              <a:rPr lang="en-US" altLang="zh-CN" dirty="0" err="1"/>
              <a:t>Nivo</a:t>
            </a:r>
            <a:r>
              <a:rPr lang="zh-CN" altLang="en-US" dirty="0"/>
              <a:t>联合化疗，在对比安慰剂联合化疗的情况下，</a:t>
            </a:r>
            <a:r>
              <a:rPr lang="en-US" altLang="zh-CN" dirty="0"/>
              <a:t>PFS</a:t>
            </a:r>
            <a:r>
              <a:rPr lang="zh-CN" altLang="en-US" dirty="0"/>
              <a:t>得到显著延长，但总生存期没有改善。</a:t>
            </a:r>
            <a:endParaRPr lang="en-US" altLang="zh-CN" dirty="0"/>
          </a:p>
          <a:p>
            <a:r>
              <a:rPr lang="zh-CN" altLang="en-US" dirty="0"/>
              <a:t>另一项研究是我们熟知的</a:t>
            </a:r>
            <a:r>
              <a:rPr lang="en-US" altLang="zh-CN" dirty="0"/>
              <a:t>Checkmate-649</a:t>
            </a:r>
            <a:r>
              <a:rPr lang="zh-CN" altLang="en-US" dirty="0"/>
              <a:t>，同样也是</a:t>
            </a:r>
            <a:r>
              <a:rPr lang="en-US" altLang="zh-CN" dirty="0" err="1"/>
              <a:t>Nivo</a:t>
            </a:r>
            <a:r>
              <a:rPr lang="zh-CN" altLang="en-US" dirty="0"/>
              <a:t>联合化疗，延长了</a:t>
            </a:r>
            <a:r>
              <a:rPr lang="en-US" altLang="zh-CN" dirty="0"/>
              <a:t>CPS</a:t>
            </a:r>
            <a:r>
              <a:rPr lang="zh-CN" altLang="en-US" dirty="0"/>
              <a:t>≥</a:t>
            </a:r>
            <a:r>
              <a:rPr lang="en-US" altLang="zh-CN" dirty="0"/>
              <a:t>5</a:t>
            </a:r>
            <a:r>
              <a:rPr lang="zh-CN" altLang="en-US" dirty="0"/>
              <a:t>患者群体</a:t>
            </a:r>
            <a:r>
              <a:rPr lang="en-US" altLang="zh-CN" dirty="0"/>
              <a:t>OS</a:t>
            </a:r>
            <a:r>
              <a:rPr lang="zh-CN" altLang="en-US" dirty="0"/>
              <a:t>和</a:t>
            </a:r>
            <a:r>
              <a:rPr lang="en-US" altLang="zh-CN" dirty="0"/>
              <a:t>PFS</a:t>
            </a:r>
            <a:r>
              <a:rPr lang="zh-CN" altLang="en-US" dirty="0"/>
              <a:t>，奠定了免疫联合化疗在胃癌一线的治疗地位。而今年发布的</a:t>
            </a:r>
            <a:r>
              <a:rPr lang="en-US" altLang="zh-CN" dirty="0"/>
              <a:t>ORIENT-16</a:t>
            </a:r>
            <a:r>
              <a:rPr lang="zh-CN" altLang="en-US" dirty="0"/>
              <a:t>研究则进一步夯实了免疫联合化疗用于中国胃癌患者一线治疗的标准地位。还有很多研究仍然在进行中，比如</a:t>
            </a:r>
            <a:r>
              <a:rPr lang="en-US" altLang="zh-CN" dirty="0"/>
              <a:t>Keynote-811</a:t>
            </a:r>
            <a:r>
              <a:rPr lang="zh-CN" altLang="en-US" dirty="0"/>
              <a:t>就将目标对准了</a:t>
            </a:r>
            <a:r>
              <a:rPr lang="en-US" altLang="zh-CN" dirty="0"/>
              <a:t>HER2</a:t>
            </a:r>
            <a:r>
              <a:rPr lang="zh-CN" altLang="en-US" dirty="0"/>
              <a:t>阳性的晚期胃癌患者。接下来让我跟大家一起分享上述研究的细节。</a:t>
            </a:r>
            <a:endParaRPr lang="zh-CN" altLang="en-US" dirty="0"/>
          </a:p>
        </p:txBody>
      </p:sp>
      <p:sp>
        <p:nvSpPr>
          <p:cNvPr id="4" name="灯片编号占位符 3"/>
          <p:cNvSpPr>
            <a:spLocks noGrp="1"/>
          </p:cNvSpPr>
          <p:nvPr>
            <p:ph type="sldNum" sz="quarter" idx="10"/>
          </p:nvPr>
        </p:nvSpPr>
        <p:spPr/>
        <p:txBody>
          <a:bodyPr/>
          <a:lstStyle/>
          <a:p>
            <a:fld id="{8BC4CA62-BC7E-46C9-87D7-211CB022BB6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肿瘤治疗进入免疫时代以来，</a:t>
            </a:r>
            <a:r>
              <a:rPr lang="en-US" altLang="zh-CN" dirty="0" smtClean="0"/>
              <a:t>PD-1</a:t>
            </a:r>
            <a:r>
              <a:rPr lang="zh-CN" altLang="en-US" dirty="0" smtClean="0"/>
              <a:t>抑制剂也在胃癌领域不懈探索。免疫单药治疗效果总体不理想，仅</a:t>
            </a:r>
            <a:r>
              <a:rPr lang="en-US" altLang="zh-CN" dirty="0" smtClean="0"/>
              <a:t>Attraction-2</a:t>
            </a:r>
            <a:r>
              <a:rPr lang="zh-CN" altLang="en-US" dirty="0" smtClean="0"/>
              <a:t>一项研究取得阳性结果。即便如此，</a:t>
            </a:r>
            <a:r>
              <a:rPr lang="en-US" altLang="zh-CN" dirty="0" smtClean="0"/>
              <a:t>PD-1</a:t>
            </a:r>
            <a:r>
              <a:rPr lang="zh-CN" altLang="en-US" dirty="0" smtClean="0"/>
              <a:t>抑制剂仍在</a:t>
            </a:r>
            <a:r>
              <a:rPr lang="en-US" altLang="zh-CN" dirty="0" smtClean="0"/>
              <a:t>2018</a:t>
            </a:r>
            <a:r>
              <a:rPr lang="zh-CN" altLang="en-US" dirty="0" smtClean="0"/>
              <a:t>年版的</a:t>
            </a:r>
            <a:r>
              <a:rPr lang="en-US" altLang="zh-CN" dirty="0" smtClean="0"/>
              <a:t>CSCO</a:t>
            </a:r>
            <a:r>
              <a:rPr lang="zh-CN" altLang="en-US" dirty="0" smtClean="0"/>
              <a:t>指南中首次登上胃癌的舞台，被推荐用于晚期胃癌三线及以上的治疗。在时隔三年的今天，</a:t>
            </a:r>
            <a:r>
              <a:rPr lang="en-US" altLang="zh-CN" dirty="0" smtClean="0"/>
              <a:t>PD-1</a:t>
            </a:r>
            <a:r>
              <a:rPr lang="zh-CN" altLang="en-US" dirty="0" smtClean="0"/>
              <a:t>抑制剂已经在</a:t>
            </a:r>
            <a:r>
              <a:rPr lang="en-US" altLang="zh-CN" dirty="0" smtClean="0"/>
              <a:t>CSCO</a:t>
            </a:r>
            <a:r>
              <a:rPr lang="zh-CN" altLang="en-US" dirty="0" smtClean="0"/>
              <a:t>胃癌诊疗指南中覆盖晚期胃癌治疗全程，跻身一线治疗</a:t>
            </a:r>
            <a:r>
              <a:rPr lang="en-US" altLang="zh-CN" dirty="0" smtClean="0"/>
              <a:t>I</a:t>
            </a:r>
            <a:r>
              <a:rPr lang="zh-CN" altLang="en-US" dirty="0" smtClean="0"/>
              <a:t>级推荐的行列。</a:t>
            </a:r>
            <a:endParaRPr lang="en-US" altLang="zh-CN" dirty="0" smtClean="0"/>
          </a:p>
          <a:p>
            <a:r>
              <a:rPr lang="en-US" altLang="zh-CN" dirty="0" smtClean="0"/>
              <a:t>2020</a:t>
            </a:r>
            <a:r>
              <a:rPr lang="zh-CN" altLang="en-US" dirty="0" smtClean="0"/>
              <a:t>年</a:t>
            </a:r>
            <a:r>
              <a:rPr lang="en-US" altLang="zh-CN" dirty="0" smtClean="0"/>
              <a:t>ESMO</a:t>
            </a:r>
            <a:r>
              <a:rPr lang="zh-CN" altLang="en-US" dirty="0" smtClean="0"/>
              <a:t>大会上发布的全球性研究</a:t>
            </a:r>
            <a:r>
              <a:rPr lang="en-US" altLang="zh-CN" dirty="0" smtClean="0"/>
              <a:t>Checkmate-649</a:t>
            </a:r>
            <a:r>
              <a:rPr lang="zh-CN" altLang="en-US" dirty="0" smtClean="0"/>
              <a:t>奠定了</a:t>
            </a:r>
            <a:r>
              <a:rPr lang="en-US" altLang="zh-CN" dirty="0" smtClean="0"/>
              <a:t>PD-1</a:t>
            </a:r>
            <a:r>
              <a:rPr lang="zh-CN" altLang="en-US" dirty="0" smtClean="0"/>
              <a:t>抑制剂联合化疗晚期胃癌一线治疗地位。而今年</a:t>
            </a:r>
            <a:r>
              <a:rPr lang="en-US" altLang="zh-CN" dirty="0" smtClean="0"/>
              <a:t>ESMO</a:t>
            </a:r>
            <a:r>
              <a:rPr lang="zh-CN" altLang="en-US" dirty="0" smtClean="0"/>
              <a:t>大会上，首个为中国患者设计的免疫一线</a:t>
            </a:r>
            <a:r>
              <a:rPr lang="en-US" altLang="zh-CN" dirty="0" smtClean="0"/>
              <a:t>III</a:t>
            </a:r>
            <a:r>
              <a:rPr lang="zh-CN" altLang="en-US" dirty="0" smtClean="0"/>
              <a:t>期试验将进一步为中国晚期胃癌一线免疫治疗加冕。</a:t>
            </a:r>
            <a:endParaRPr lang="zh-CN" altLang="en-US" dirty="0"/>
          </a:p>
        </p:txBody>
      </p:sp>
      <p:sp>
        <p:nvSpPr>
          <p:cNvPr id="4" name="灯片编号占位符 3"/>
          <p:cNvSpPr>
            <a:spLocks noGrp="1"/>
          </p:cNvSpPr>
          <p:nvPr>
            <p:ph type="sldNum" sz="quarter" idx="10"/>
          </p:nvPr>
        </p:nvSpPr>
        <p:spPr/>
        <p:txBody>
          <a:bodyPr/>
          <a:lstStyle/>
          <a:p>
            <a:fld id="{A8C35C48-FF40-4AF9-A81B-3937EE54004F}"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C35C48-FF40-4AF9-A81B-3937EE54004F}"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CheckMate649</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是一项全球性的、随机对照，开放标签，</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III</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期临床试验。入组</a:t>
            </a:r>
            <a:r>
              <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未经治疗、不可切除、进展期或转移性胃癌</a:t>
            </a: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胃食管交界部癌</a:t>
            </a: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食管腺癌</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患者。随机分为三个试验臂：纳武</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伊匹单抗；或纳武联合</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FOLFOX/XELOX</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；对照组为化疗</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FOLFOX/XELOX</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endParaRPr kumimoji="0" lang="en-US" altLang="zh-CN"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solidFill>
                <a:effectLst/>
                <a:uLnTx/>
                <a:uFillTx/>
                <a:latin typeface="+mn-lt"/>
                <a:ea typeface="+mn-ea"/>
                <a:cs typeface="+mn-cs"/>
              </a:rPr>
              <a:t>该研究的主要终点是：</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PD-L1 CPS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5</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人群的</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OS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和</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PFS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。总体人群、</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CPS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1</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CPS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10</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人群的</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OS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和</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PFS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均为次要终点。</a:t>
            </a:r>
            <a:endParaRPr kumimoji="0" lang="en-US" altLang="zh-CN"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solidFill>
                <a:effectLst/>
                <a:uLnTx/>
                <a:uFillTx/>
                <a:latin typeface="+mn-lt"/>
                <a:ea typeface="+mn-ea"/>
                <a:cs typeface="+mn-cs"/>
              </a:rPr>
              <a:t>研究还预设了一个中国亚组，该亚组共</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208</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人，其中</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CPS</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5</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的受试者占到了</a:t>
            </a:r>
            <a:r>
              <a:rPr kumimoji="0" lang="en-US" altLang="zh-CN" sz="1200" b="0" i="0" u="none" strike="noStrike" kern="1200" cap="none" spc="0" normalizeH="0" baseline="0" noProof="0" dirty="0">
                <a:ln>
                  <a:noFill/>
                </a:ln>
                <a:solidFill>
                  <a:schemeClr val="tx1"/>
                </a:solidFill>
                <a:effectLst/>
                <a:uLnTx/>
                <a:uFillTx/>
                <a:latin typeface="+mn-lt"/>
                <a:ea typeface="+mn-ea"/>
                <a:cs typeface="+mn-cs"/>
              </a:rPr>
              <a:t>75%</a:t>
            </a:r>
            <a:r>
              <a:rPr kumimoji="0" lang="zh-CN" altLang="en-US" sz="1200" b="0" i="0" u="none" strike="noStrike" kern="1200" cap="none" spc="0" normalizeH="0" baseline="0" noProof="0" dirty="0">
                <a:ln>
                  <a:noFill/>
                </a:ln>
                <a:solidFill>
                  <a:schemeClr val="tx1"/>
                </a:solidFill>
                <a:effectLst/>
                <a:uLnTx/>
                <a:uFillTx/>
                <a:latin typeface="+mn-lt"/>
                <a:ea typeface="+mn-ea"/>
                <a:cs typeface="+mn-cs"/>
              </a:rPr>
              <a:t>。</a:t>
            </a:r>
            <a:endPar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BC4CA62-BC7E-46C9-87D7-211CB022BB6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Nivo</a:t>
            </a:r>
            <a:r>
              <a:rPr lang="zh-CN" altLang="en-US" dirty="0"/>
              <a:t>联合化疗显著延长</a:t>
            </a:r>
            <a:r>
              <a:rPr lang="en-US" altLang="zh-CN" dirty="0"/>
              <a:t>CPS</a:t>
            </a:r>
            <a:r>
              <a:rPr lang="zh-CN" altLang="en-US" dirty="0"/>
              <a:t>≥</a:t>
            </a:r>
            <a:r>
              <a:rPr lang="en-US" altLang="zh-CN" dirty="0"/>
              <a:t>5</a:t>
            </a:r>
            <a:r>
              <a:rPr lang="zh-CN" altLang="en-US" dirty="0"/>
              <a:t>人群中位总生存达</a:t>
            </a:r>
            <a:r>
              <a:rPr lang="en-US" altLang="zh-CN" dirty="0"/>
              <a:t>3.3</a:t>
            </a:r>
            <a:r>
              <a:rPr lang="zh-CN" altLang="en-US" dirty="0"/>
              <a:t>个月，降低死亡风险达</a:t>
            </a:r>
            <a:r>
              <a:rPr lang="en-US" altLang="zh-CN" dirty="0"/>
              <a:t>29%</a:t>
            </a:r>
            <a:r>
              <a:rPr lang="zh-CN" altLang="en-US" dirty="0"/>
              <a:t>，达到主要研究终点。</a:t>
            </a:r>
            <a:endParaRPr lang="en-US" altLang="zh-CN" dirty="0"/>
          </a:p>
          <a:p>
            <a:r>
              <a:rPr lang="zh-CN" altLang="en-US" dirty="0"/>
              <a:t>作为次要研究终点的全人群中位</a:t>
            </a:r>
            <a:r>
              <a:rPr lang="en-US" altLang="zh-CN" dirty="0"/>
              <a:t>OS</a:t>
            </a:r>
            <a:r>
              <a:rPr lang="zh-CN" altLang="en-US" dirty="0"/>
              <a:t>也得到了延长。</a:t>
            </a:r>
            <a:endParaRPr lang="en-US" altLang="zh-CN" dirty="0"/>
          </a:p>
        </p:txBody>
      </p:sp>
      <p:sp>
        <p:nvSpPr>
          <p:cNvPr id="4" name="灯片编号占位符 3"/>
          <p:cNvSpPr>
            <a:spLocks noGrp="1"/>
          </p:cNvSpPr>
          <p:nvPr>
            <p:ph type="sldNum" sz="quarter" idx="10"/>
          </p:nvPr>
        </p:nvSpPr>
        <p:spPr/>
        <p:txBody>
          <a:bodyPr/>
          <a:lstStyle/>
          <a:p>
            <a:fld id="{8BC4CA62-BC7E-46C9-87D7-211CB022BB6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dirty="0"/>
              <a:t>ORIENT-16</a:t>
            </a:r>
            <a:r>
              <a:rPr lang="zh-CN" altLang="en-US" dirty="0"/>
              <a:t>是少数在</a:t>
            </a:r>
            <a:r>
              <a:rPr lang="en-US" altLang="zh-CN" dirty="0"/>
              <a:t>III</a:t>
            </a:r>
            <a:r>
              <a:rPr lang="zh-CN" altLang="en-US" dirty="0"/>
              <a:t>期研究中采用了双盲设计的研究。研究入组</a:t>
            </a:r>
            <a:r>
              <a:rPr lang="zh-CN" altLang="en-US" sz="1200" dirty="0">
                <a:solidFill>
                  <a:schemeClr val="tx1"/>
                </a:solidFill>
                <a:latin typeface="Arial" panose="020B0604020202020204" pitchFamily="34" charset="0"/>
                <a:ea typeface="微软雅黑" panose="020B0503020204020204" pitchFamily="34" charset="-122"/>
                <a:cs typeface="Arial" panose="020B0604020202020204" pitchFamily="34" charset="0"/>
              </a:rPr>
              <a:t>既往未经治疗、不可手术的，</a:t>
            </a:r>
            <a:r>
              <a:rPr lang="en-US" altLang="zh-CN" sz="1200" dirty="0">
                <a:solidFill>
                  <a:schemeClr val="tx1"/>
                </a:solidFill>
                <a:latin typeface="Arial" panose="020B0604020202020204" pitchFamily="34" charset="0"/>
                <a:ea typeface="微软雅黑" panose="020B0503020204020204" pitchFamily="34" charset="-122"/>
                <a:cs typeface="Arial" panose="020B0604020202020204" pitchFamily="34" charset="0"/>
              </a:rPr>
              <a:t>HER2</a:t>
            </a:r>
            <a:r>
              <a:rPr lang="zh-CN" altLang="en-US" sz="1200" dirty="0">
                <a:solidFill>
                  <a:schemeClr val="tx1"/>
                </a:solidFill>
                <a:latin typeface="Arial" panose="020B0604020202020204" pitchFamily="34" charset="0"/>
                <a:ea typeface="微软雅黑" panose="020B0503020204020204" pitchFamily="34" charset="-122"/>
                <a:cs typeface="Arial" panose="020B0604020202020204" pitchFamily="34" charset="0"/>
              </a:rPr>
              <a:t>阴性晚期、复发性或转移性胃、胃食管腺癌</a:t>
            </a:r>
            <a:r>
              <a:rPr lang="zh-CN" altLang="en-US" dirty="0"/>
              <a:t>患者，患者被随机分配到两个试验臂。分别接受</a:t>
            </a:r>
            <a:r>
              <a:rPr lang="en-US" altLang="zh-CN" dirty="0"/>
              <a:t>6</a:t>
            </a:r>
            <a:r>
              <a:rPr lang="zh-CN" altLang="en-US" dirty="0"/>
              <a:t>周期信迪利单抗联合</a:t>
            </a:r>
            <a:r>
              <a:rPr lang="en-US" altLang="zh-CN" dirty="0"/>
              <a:t>XELOX</a:t>
            </a:r>
            <a:r>
              <a:rPr lang="zh-CN" altLang="en-US" dirty="0"/>
              <a:t>化疗或</a:t>
            </a:r>
            <a:r>
              <a:rPr lang="en-US" altLang="zh-CN" dirty="0"/>
              <a:t>6</a:t>
            </a:r>
            <a:r>
              <a:rPr lang="zh-CN" altLang="en-US" dirty="0"/>
              <a:t>周期安慰剂联合</a:t>
            </a:r>
            <a:r>
              <a:rPr lang="en-US" altLang="zh-CN" dirty="0"/>
              <a:t>XELOX</a:t>
            </a:r>
            <a:r>
              <a:rPr lang="zh-CN" altLang="en-US" dirty="0"/>
              <a:t>化疗。在</a:t>
            </a:r>
            <a:r>
              <a:rPr lang="en-US" altLang="zh-CN" dirty="0"/>
              <a:t>6</a:t>
            </a:r>
            <a:r>
              <a:rPr lang="zh-CN" altLang="en-US" dirty="0"/>
              <a:t>周期治疗结束后，两个试验臂均停止奥沙利铂治疗，分别采用信迪利单抗</a:t>
            </a:r>
            <a:r>
              <a:rPr lang="en-US" altLang="zh-CN" dirty="0"/>
              <a:t>+</a:t>
            </a:r>
            <a:r>
              <a:rPr lang="zh-CN" altLang="en-US" dirty="0"/>
              <a:t>卡培他滨或安慰剂</a:t>
            </a:r>
            <a:r>
              <a:rPr lang="en-US" altLang="zh-CN" dirty="0"/>
              <a:t>+</a:t>
            </a:r>
            <a:r>
              <a:rPr lang="zh-CN" altLang="en-US" dirty="0"/>
              <a:t>卡培他滨进行维持，维持方案设计规避了奥沙利铂带来的长期毒性，平衡治疗效果与耐受性。</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研究主要终点为：全人群</a:t>
            </a:r>
            <a:r>
              <a:rPr lang="en-US" altLang="zh-CN" dirty="0"/>
              <a:t>/CPS</a:t>
            </a:r>
            <a:r>
              <a:rPr lang="zh-CN" altLang="en-US" dirty="0"/>
              <a:t>≥</a:t>
            </a:r>
            <a:r>
              <a:rPr lang="en-US" altLang="zh-CN" dirty="0"/>
              <a:t>5</a:t>
            </a:r>
            <a:r>
              <a:rPr lang="zh-CN" altLang="en-US" dirty="0"/>
              <a:t>人群的总生存</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8BC4CA62-BC7E-46C9-87D7-211CB022BB6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研究已经达成主要研究终点。信迪利单抗联合化疗在延长全人群总生存期达</a:t>
            </a:r>
            <a:r>
              <a:rPr lang="en-US" altLang="zh-CN" dirty="0"/>
              <a:t>2.9</a:t>
            </a:r>
            <a:r>
              <a:rPr lang="zh-CN" altLang="en-US" dirty="0"/>
              <a:t>个月，降低死亡风险达</a:t>
            </a:r>
            <a:r>
              <a:rPr lang="en-US" altLang="zh-CN" dirty="0"/>
              <a:t>23%</a:t>
            </a:r>
            <a:r>
              <a:rPr lang="zh-CN" altLang="en-US" dirty="0"/>
              <a:t>。而在</a:t>
            </a:r>
            <a:r>
              <a:rPr lang="en-US" altLang="zh-CN" dirty="0"/>
              <a:t>CPS</a:t>
            </a:r>
            <a:r>
              <a:rPr lang="zh-CN" altLang="en-US" dirty="0"/>
              <a:t>≥</a:t>
            </a:r>
            <a:r>
              <a:rPr lang="en-US" altLang="zh-CN" dirty="0"/>
              <a:t>5</a:t>
            </a:r>
            <a:r>
              <a:rPr lang="zh-CN" altLang="en-US" dirty="0"/>
              <a:t>的患者中，总生存期甚至达到了</a:t>
            </a:r>
            <a:r>
              <a:rPr lang="en-US" altLang="zh-CN" dirty="0"/>
              <a:t>18.4</a:t>
            </a:r>
            <a:r>
              <a:rPr lang="zh-CN" altLang="en-US" dirty="0"/>
              <a:t>个月，与对照组相比，延长</a:t>
            </a:r>
            <a:r>
              <a:rPr lang="en-US" altLang="zh-CN" dirty="0"/>
              <a:t>5.5</a:t>
            </a:r>
            <a:r>
              <a:rPr lang="zh-CN" altLang="en-US" dirty="0"/>
              <a:t>个月，降低</a:t>
            </a:r>
            <a:r>
              <a:rPr lang="en-US" altLang="zh-CN" dirty="0"/>
              <a:t>34%</a:t>
            </a:r>
            <a:r>
              <a:rPr lang="zh-CN" altLang="en-US" dirty="0"/>
              <a:t>的死亡风险。</a:t>
            </a:r>
            <a:r>
              <a:rPr lang="en-US" altLang="zh-CN" dirty="0"/>
              <a:t>ORIENT-16</a:t>
            </a:r>
            <a:r>
              <a:rPr lang="zh-CN" altLang="en-US" dirty="0"/>
              <a:t>方案的总生存获益在所有预设亚组中均保持一致。我们发现，在不同</a:t>
            </a:r>
            <a:r>
              <a:rPr lang="en-US" altLang="zh-CN" dirty="0"/>
              <a:t>PD-L1</a:t>
            </a:r>
            <a:r>
              <a:rPr lang="zh-CN" altLang="en-US" dirty="0"/>
              <a:t>表达水平的亚组中，信迪利单抗均能带来显著生存获益。</a:t>
            </a:r>
            <a:endParaRPr lang="zh-CN" altLang="en-US" dirty="0"/>
          </a:p>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a:p>
            <a:endParaRPr lang="zh-CN" altLang="en-US" dirty="0"/>
          </a:p>
        </p:txBody>
      </p:sp>
      <p:sp>
        <p:nvSpPr>
          <p:cNvPr id="4" name="灯片编号占位符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panose="020B0604020202020204"/>
              <a:buNone/>
            </a:pPr>
            <a:fld id="{00000000-1234-1234-1234-123412341234}" type="slidenum">
              <a:rPr lang="en-US" sz="1200" b="0" i="0" u="none" strike="noStrike" cap="none" smtClean="0">
                <a:solidFill>
                  <a:schemeClr val="dk1"/>
                </a:solidFill>
                <a:latin typeface="Calibri"/>
                <a:ea typeface="Calibri"/>
                <a:cs typeface="Calibri"/>
                <a:sym typeface="Calibri"/>
              </a:rPr>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信迪利单抗联合化疗也大大降低了胃癌进展风险。该方案降低全人群疾病进展风险达</a:t>
            </a:r>
            <a:r>
              <a:rPr lang="en-US" altLang="zh-CN" dirty="0" smtClean="0"/>
              <a:t>36%</a:t>
            </a:r>
            <a:r>
              <a:rPr lang="zh-CN" altLang="en-US" dirty="0" smtClean="0"/>
              <a:t>。降低</a:t>
            </a:r>
            <a:r>
              <a:rPr lang="en-US" altLang="zh-CN" dirty="0" smtClean="0"/>
              <a:t>CPS</a:t>
            </a:r>
            <a:r>
              <a:rPr lang="zh-CN" altLang="en-US" dirty="0" smtClean="0"/>
              <a:t>≥</a:t>
            </a:r>
            <a:r>
              <a:rPr lang="en-US" altLang="zh-CN" dirty="0" smtClean="0"/>
              <a:t>5</a:t>
            </a:r>
            <a:r>
              <a:rPr lang="zh-CN" altLang="en-US" dirty="0" smtClean="0"/>
              <a:t>患者疾病进展风险达</a:t>
            </a:r>
            <a:r>
              <a:rPr lang="en-US" altLang="zh-CN" dirty="0" smtClean="0"/>
              <a:t>37%</a:t>
            </a:r>
            <a:r>
              <a:rPr lang="zh-CN" altLang="en-US" dirty="0" smtClean="0"/>
              <a:t>，将无进展生存期延长了近</a:t>
            </a:r>
            <a:r>
              <a:rPr lang="en-US" altLang="zh-CN" dirty="0" smtClean="0"/>
              <a:t>2</a:t>
            </a:r>
            <a:r>
              <a:rPr lang="zh-CN" altLang="en-US" dirty="0" smtClean="0"/>
              <a:t>个月。</a:t>
            </a:r>
            <a:endParaRPr lang="zh-CN" altLang="en-US" dirty="0" smtClean="0"/>
          </a:p>
          <a:p>
            <a:endParaRPr lang="zh-CN" altLang="en-US" dirty="0"/>
          </a:p>
        </p:txBody>
      </p:sp>
      <p:sp>
        <p:nvSpPr>
          <p:cNvPr id="4" name="灯片编号占位符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panose="020B0604020202020204"/>
              <a:buNone/>
            </a:pPr>
            <a:fld id="{00000000-1234-1234-1234-123412341234}" type="slidenum">
              <a:rPr lang="en-US" sz="1200" b="0" i="0" u="none" strike="noStrike" cap="none" smtClean="0">
                <a:solidFill>
                  <a:schemeClr val="dk1"/>
                </a:solidFill>
                <a:latin typeface="Calibri"/>
                <a:ea typeface="Calibri"/>
                <a:cs typeface="Calibri"/>
                <a:sym typeface="Calibri"/>
              </a:rPr>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与单纯化疗相比，信迪利单</a:t>
            </a:r>
            <a:r>
              <a:rPr lang="zh-CN" altLang="en-US" sz="1200" dirty="0">
                <a:solidFill>
                  <a:srgbClr val="1158A2"/>
                </a:solidFill>
                <a:latin typeface="Arial" panose="020B0604020202020204" pitchFamily="34" charset="0"/>
              </a:rPr>
              <a:t>抗联合化疗</a:t>
            </a:r>
            <a:r>
              <a:rPr lang="en-US" altLang="zh-CN" dirty="0"/>
              <a:t>ORR</a:t>
            </a:r>
            <a:r>
              <a:rPr lang="zh-CN" altLang="en-US" dirty="0"/>
              <a:t>达</a:t>
            </a:r>
            <a:r>
              <a:rPr lang="en-US" altLang="zh-CN" dirty="0"/>
              <a:t>58.2%</a:t>
            </a:r>
            <a:r>
              <a:rPr lang="zh-CN" altLang="en-US" dirty="0"/>
              <a:t>，中位缓解持续时间达约</a:t>
            </a:r>
            <a:r>
              <a:rPr lang="en-US" altLang="zh-CN" dirty="0"/>
              <a:t>10</a:t>
            </a:r>
            <a:r>
              <a:rPr lang="zh-CN" altLang="en-US" dirty="0"/>
              <a:t>个月</a:t>
            </a:r>
            <a:endParaRPr lang="zh-CN" altLang="en-US" dirty="0"/>
          </a:p>
        </p:txBody>
      </p:sp>
      <p:sp>
        <p:nvSpPr>
          <p:cNvPr id="4" name="灯片编号占位符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panose="020B0604020202020204"/>
              <a:buNone/>
            </a:pPr>
            <a:fld id="{00000000-1234-1234-1234-123412341234}" type="slidenum">
              <a:rPr lang="en-US" sz="1200" b="0" i="0" u="none" strike="noStrike" cap="none" smtClean="0">
                <a:solidFill>
                  <a:schemeClr val="dk1"/>
                </a:solidFill>
                <a:latin typeface="Calibri"/>
                <a:ea typeface="Calibri"/>
                <a:cs typeface="Calibri"/>
                <a:sym typeface="Calibri"/>
              </a:rPr>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四项</a:t>
            </a:r>
            <a:r>
              <a:rPr lang="en-US" altLang="zh-CN" dirty="0"/>
              <a:t>III</a:t>
            </a:r>
            <a:r>
              <a:rPr lang="zh-CN" altLang="en-US" dirty="0"/>
              <a:t>期研究都探索</a:t>
            </a:r>
            <a:r>
              <a:rPr lang="en-US" altLang="zh-CN" dirty="0"/>
              <a:t>PD-1</a:t>
            </a:r>
            <a:r>
              <a:rPr lang="zh-CN" altLang="en-US" dirty="0"/>
              <a:t>抑制剂联合化疗一线治疗晚期胃癌的疗效与安全性，但</a:t>
            </a:r>
            <a:r>
              <a:rPr lang="en-US" altLang="zh-CN" dirty="0"/>
              <a:t>ORIENT-16</a:t>
            </a:r>
            <a:r>
              <a:rPr lang="zh-CN" altLang="en-US" dirty="0"/>
              <a:t>研究和</a:t>
            </a:r>
            <a:r>
              <a:rPr lang="en-US" altLang="zh-CN" dirty="0" err="1"/>
              <a:t>CheckMate</a:t>
            </a:r>
            <a:r>
              <a:rPr lang="en-US" altLang="zh-CN" dirty="0"/>
              <a:t> 649</a:t>
            </a:r>
            <a:r>
              <a:rPr lang="zh-CN" altLang="en-US" dirty="0"/>
              <a:t>取得了阳性的结果，而</a:t>
            </a:r>
            <a:r>
              <a:rPr lang="en-US" altLang="zh-CN" dirty="0"/>
              <a:t>KEYNOTE-062</a:t>
            </a:r>
            <a:r>
              <a:rPr lang="zh-CN" altLang="en-US" dirty="0"/>
              <a:t>和</a:t>
            </a:r>
            <a:r>
              <a:rPr lang="en-US" altLang="zh-CN" dirty="0"/>
              <a:t>ATTRACTION-4</a:t>
            </a:r>
            <a:r>
              <a:rPr lang="zh-CN" altLang="en-US" dirty="0"/>
              <a:t>的主要终点却是阴性的。迥然不同的结果值得让人进一步思考，哪些因素造成了这样的结果：设计方案不同？患者基线特征差异？化疗方案的不同？还是其他原因？</a:t>
            </a:r>
            <a:endParaRPr lang="zh-CN" altLang="en-US" dirty="0"/>
          </a:p>
        </p:txBody>
      </p:sp>
      <p:sp>
        <p:nvSpPr>
          <p:cNvPr id="4" name="灯片编号占位符 3"/>
          <p:cNvSpPr>
            <a:spLocks noGrp="1"/>
          </p:cNvSpPr>
          <p:nvPr>
            <p:ph type="sldNum" sz="quarter" idx="5"/>
          </p:nvPr>
        </p:nvSpPr>
        <p:spPr/>
        <p:txBody>
          <a:bodyPr/>
          <a:lstStyle/>
          <a:p>
            <a:fld id="{B43422E1-22D2-4980-9C51-6B42D979317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首先，可以总体看一下设计方案。四项研究的研究地域、性质、治疗方案、分层因素和主要研究终点均存在差异：如</a:t>
            </a:r>
            <a:r>
              <a:rPr lang="en-US" altLang="zh-CN" dirty="0"/>
              <a:t>KEYNOTE-062</a:t>
            </a:r>
            <a:r>
              <a:rPr lang="zh-CN" altLang="en-US" dirty="0"/>
              <a:t>和</a:t>
            </a:r>
            <a:r>
              <a:rPr lang="en-US" altLang="zh-CN" dirty="0" err="1"/>
              <a:t>CheckMate</a:t>
            </a:r>
            <a:r>
              <a:rPr lang="en-US" altLang="zh-CN" dirty="0"/>
              <a:t> 649</a:t>
            </a:r>
            <a:r>
              <a:rPr lang="zh-CN" altLang="en-US" dirty="0"/>
              <a:t>纳入的是全球人群，</a:t>
            </a:r>
            <a:r>
              <a:rPr lang="en-US" altLang="zh-CN" dirty="0"/>
              <a:t>ATTRACTION-4</a:t>
            </a:r>
            <a:r>
              <a:rPr lang="zh-CN" altLang="en-US" dirty="0"/>
              <a:t>入组的是亚洲人群，而</a:t>
            </a:r>
            <a:r>
              <a:rPr lang="en-US" altLang="zh-CN" dirty="0"/>
              <a:t>ORIENT-16</a:t>
            </a:r>
            <a:r>
              <a:rPr lang="zh-CN" altLang="en-US" dirty="0"/>
              <a:t>入组的是中国患者；</a:t>
            </a:r>
            <a:r>
              <a:rPr lang="en-US" altLang="zh-CN" dirty="0" err="1"/>
              <a:t>CheckMate</a:t>
            </a:r>
            <a:r>
              <a:rPr lang="en-US" altLang="zh-CN" dirty="0"/>
              <a:t> 649</a:t>
            </a:r>
            <a:r>
              <a:rPr lang="zh-CN" altLang="en-US" dirty="0"/>
              <a:t>是开放标签研究，另外三项均为盲法研究；而且在化疗药物上，</a:t>
            </a:r>
            <a:r>
              <a:rPr lang="en-US" altLang="zh-CN" dirty="0"/>
              <a:t>ORIENT-16</a:t>
            </a:r>
            <a:r>
              <a:rPr lang="zh-CN" altLang="en-US" dirty="0"/>
              <a:t>化疗方案就一个选择</a:t>
            </a:r>
            <a:r>
              <a:rPr lang="en-US" altLang="zh-CN" dirty="0"/>
              <a:t>XELOX</a:t>
            </a:r>
            <a:r>
              <a:rPr lang="zh-CN" altLang="en-US" dirty="0"/>
              <a:t>，另外三项研究有两种选择。</a:t>
            </a:r>
            <a:r>
              <a:rPr lang="en-US" altLang="zh-CN" dirty="0"/>
              <a:t> </a:t>
            </a:r>
            <a:r>
              <a:rPr lang="zh-CN" altLang="en-US" dirty="0"/>
              <a:t>这些差异化的因素是否与结果有关联，值得未来更多研究探索。</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B43422E1-22D2-4980-9C51-6B42D979317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前面提到几项研究在设计方案存在差异，其中一个比较明显的是入组人群，</a:t>
            </a:r>
            <a:r>
              <a:rPr lang="en-US" altLang="zh-CN" dirty="0"/>
              <a:t>ORIENT-16</a:t>
            </a:r>
            <a:r>
              <a:rPr lang="zh-CN" altLang="en-US" dirty="0"/>
              <a:t>研究入组的人群比较单纯，为纯中国患者。这里可以看看取得阳性的</a:t>
            </a:r>
            <a:r>
              <a:rPr lang="en-US" altLang="zh-CN" dirty="0" err="1"/>
              <a:t>CheckMate</a:t>
            </a:r>
            <a:r>
              <a:rPr lang="zh-CN" altLang="en-US" dirty="0"/>
              <a:t>和</a:t>
            </a:r>
            <a:r>
              <a:rPr lang="en-US" altLang="zh-CN" dirty="0"/>
              <a:t>ORIENT-16</a:t>
            </a:r>
            <a:r>
              <a:rPr lang="zh-CN" altLang="en-US" dirty="0"/>
              <a:t>研究，前者纳入的是全球人群，虽然也取得了阳性结果，但在延长生存时间和降低死亡风险方面，获益比中国人群要差一些。这是否意味着中国胃癌患者使用</a:t>
            </a:r>
            <a:r>
              <a:rPr lang="en-US" altLang="zh-CN" dirty="0"/>
              <a:t>IO+</a:t>
            </a:r>
            <a:r>
              <a:rPr lang="zh-CN" altLang="en-US" dirty="0"/>
              <a:t>化疗可以获益更多？目前国内还有几项</a:t>
            </a:r>
            <a:r>
              <a:rPr lang="en-US" altLang="zh-CN" dirty="0"/>
              <a:t>III</a:t>
            </a:r>
            <a:r>
              <a:rPr lang="zh-CN" altLang="en-US" dirty="0"/>
              <a:t>期研究仍在进行中，可以在不久的将来进一步验证这个人群差异对结果的影响。</a:t>
            </a:r>
            <a:endParaRPr lang="en-US" altLang="zh-CN" dirty="0"/>
          </a:p>
          <a:p>
            <a:r>
              <a:rPr lang="zh-CN" altLang="en-US" dirty="0"/>
              <a:t>另外，</a:t>
            </a:r>
            <a:r>
              <a:rPr lang="en-US" altLang="zh-CN" dirty="0"/>
              <a:t>ORIENT-16</a:t>
            </a:r>
            <a:r>
              <a:rPr lang="zh-CN" altLang="en-US" dirty="0"/>
              <a:t>研究中，使用</a:t>
            </a:r>
            <a:r>
              <a:rPr lang="en-US" altLang="zh-CN" dirty="0"/>
              <a:t>XELOX</a:t>
            </a:r>
            <a:r>
              <a:rPr lang="zh-CN" altLang="en-US" dirty="0"/>
              <a:t>方案的对照组中位</a:t>
            </a:r>
            <a:r>
              <a:rPr lang="en-US" altLang="zh-CN" dirty="0"/>
              <a:t>OS</a:t>
            </a:r>
            <a:r>
              <a:rPr lang="zh-CN" altLang="en-US" dirty="0"/>
              <a:t>也达到了一年，提示中国胃癌患者可能对化疗获益更明显，尤其是</a:t>
            </a:r>
            <a:r>
              <a:rPr lang="en-US" altLang="zh-CN" dirty="0"/>
              <a:t>XELOX</a:t>
            </a:r>
            <a:r>
              <a:rPr lang="zh-CN" altLang="en-US" dirty="0"/>
              <a:t>方案。</a:t>
            </a:r>
            <a:endParaRPr lang="zh-CN" altLang="en-US" dirty="0"/>
          </a:p>
        </p:txBody>
      </p:sp>
      <p:sp>
        <p:nvSpPr>
          <p:cNvPr id="4" name="灯片编号占位符 3"/>
          <p:cNvSpPr>
            <a:spLocks noGrp="1"/>
          </p:cNvSpPr>
          <p:nvPr>
            <p:ph type="sldNum" sz="quarter" idx="5"/>
          </p:nvPr>
        </p:nvSpPr>
        <p:spPr/>
        <p:txBody>
          <a:bodyPr/>
          <a:lstStyle/>
          <a:p>
            <a:fld id="{B43422E1-22D2-4980-9C51-6B42D979317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再看基线特征，几项研究的患者基线也有所不同。其中，</a:t>
            </a:r>
            <a:r>
              <a:rPr lang="en-US" altLang="zh-CN" dirty="0"/>
              <a:t>ORIENT-16</a:t>
            </a:r>
            <a:r>
              <a:rPr lang="zh-CN" altLang="en-US" dirty="0"/>
              <a:t>研究中患者</a:t>
            </a:r>
            <a:r>
              <a:rPr lang="en-US" altLang="zh-CN" dirty="0"/>
              <a:t>ECOG PS=1</a:t>
            </a:r>
            <a:r>
              <a:rPr lang="zh-CN" altLang="en-US" dirty="0"/>
              <a:t>的比例较高，总体入组患者的体能状态要更差，这是否也与结果差异有关？</a:t>
            </a:r>
            <a:endParaRPr lang="en-US" altLang="zh-CN" dirty="0"/>
          </a:p>
          <a:p>
            <a:r>
              <a:rPr lang="zh-CN" altLang="en-US" dirty="0"/>
              <a:t>在原发灶位置方面，几项研究均以胃癌为主。在取得阳性结果中的</a:t>
            </a:r>
            <a:r>
              <a:rPr lang="en-US" altLang="zh-CN" dirty="0" err="1"/>
              <a:t>CheckMate</a:t>
            </a:r>
            <a:r>
              <a:rPr lang="en-US" altLang="zh-CN" dirty="0"/>
              <a:t> 649</a:t>
            </a:r>
            <a:r>
              <a:rPr lang="zh-CN" altLang="en-US" dirty="0"/>
              <a:t>研究与</a:t>
            </a:r>
            <a:r>
              <a:rPr lang="en-US" altLang="zh-CN" dirty="0"/>
              <a:t>ORINT-16</a:t>
            </a:r>
            <a:r>
              <a:rPr lang="zh-CN" altLang="en-US" dirty="0"/>
              <a:t>研究中，前者胃癌比例要低一些，还纳入了食管腺癌患者，而</a:t>
            </a:r>
            <a:r>
              <a:rPr lang="en-US" altLang="zh-CN" dirty="0"/>
              <a:t>ORIENT-16</a:t>
            </a:r>
            <a:r>
              <a:rPr lang="zh-CN" altLang="en-US" dirty="0"/>
              <a:t>研究不含食管腺癌，这是否也与结果差异有关，也是值得考虑的因素。</a:t>
            </a:r>
            <a:endParaRPr lang="zh-CN" altLang="en-US" dirty="0"/>
          </a:p>
        </p:txBody>
      </p:sp>
      <p:sp>
        <p:nvSpPr>
          <p:cNvPr id="4" name="灯片编号占位符 3"/>
          <p:cNvSpPr>
            <a:spLocks noGrp="1"/>
          </p:cNvSpPr>
          <p:nvPr>
            <p:ph type="sldNum" sz="quarter" idx="5"/>
          </p:nvPr>
        </p:nvSpPr>
        <p:spPr/>
        <p:txBody>
          <a:bodyPr/>
          <a:lstStyle/>
          <a:p>
            <a:fld id="{B43422E1-22D2-4980-9C51-6B42D979317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虽然都是免疫联合化疗方案，但几项研究的化疗方案也有不同：</a:t>
            </a:r>
            <a:endParaRPr lang="en-US" altLang="zh-CN" dirty="0"/>
          </a:p>
          <a:p>
            <a:pPr marL="171450" indent="-171450">
              <a:buFont typeface="Arial" panose="020B0604020202020204" pitchFamily="34" charset="0"/>
              <a:buChar char="•"/>
            </a:pPr>
            <a:r>
              <a:rPr lang="en-US" altLang="zh-CN" dirty="0"/>
              <a:t>ORIENT-16</a:t>
            </a:r>
            <a:r>
              <a:rPr lang="zh-CN" altLang="en-US" dirty="0"/>
              <a:t>研究化疗方案较为独特，先</a:t>
            </a:r>
            <a:r>
              <a:rPr lang="en-US" altLang="zh-CN" dirty="0"/>
              <a:t>IO</a:t>
            </a:r>
            <a:r>
              <a:rPr lang="zh-CN" altLang="en-US" dirty="0"/>
              <a:t>联合两药化疗，后改为</a:t>
            </a:r>
            <a:r>
              <a:rPr lang="en-US" altLang="zh-CN" dirty="0"/>
              <a:t>IO</a:t>
            </a:r>
            <a:r>
              <a:rPr lang="zh-CN" altLang="en-US" dirty="0"/>
              <a:t>联合单个化疗药物维持。另外</a:t>
            </a:r>
            <a:r>
              <a:rPr lang="en-US" altLang="zh-CN" dirty="0"/>
              <a:t>3</a:t>
            </a:r>
            <a:r>
              <a:rPr lang="zh-CN" altLang="en-US" dirty="0"/>
              <a:t>项研究并无维持治疗，为</a:t>
            </a:r>
            <a:r>
              <a:rPr lang="en-US" altLang="zh-CN" dirty="0"/>
              <a:t>IO</a:t>
            </a:r>
            <a:r>
              <a:rPr lang="zh-CN" altLang="en-US" dirty="0"/>
              <a:t>联合化疗到疾病进展或不耐受。在</a:t>
            </a:r>
            <a:r>
              <a:rPr lang="en-US" altLang="zh-CN" dirty="0"/>
              <a:t>KEYNOTE-062</a:t>
            </a:r>
            <a:r>
              <a:rPr lang="zh-CN" altLang="en-US" dirty="0"/>
              <a:t>研究中，顺铂最多应用</a:t>
            </a:r>
            <a:r>
              <a:rPr lang="en-US" altLang="zh-CN" dirty="0"/>
              <a:t>6</a:t>
            </a:r>
            <a:r>
              <a:rPr lang="zh-CN" altLang="en-US" dirty="0"/>
              <a:t>周期；</a:t>
            </a:r>
            <a:endParaRPr lang="en-US" altLang="zh-CN" dirty="0"/>
          </a:p>
          <a:p>
            <a:pPr marL="171450" indent="-171450">
              <a:buFont typeface="Arial" panose="020B0604020202020204" pitchFamily="34" charset="0"/>
              <a:buChar char="•"/>
            </a:pPr>
            <a:r>
              <a:rPr lang="en-US" altLang="zh-CN" dirty="0"/>
              <a:t>ORIENT-16</a:t>
            </a:r>
            <a:r>
              <a:rPr lang="zh-CN" altLang="en-US" dirty="0"/>
              <a:t>研究化疗方案较为单一，就</a:t>
            </a:r>
            <a:r>
              <a:rPr lang="en-US" altLang="zh-CN" dirty="0"/>
              <a:t>XELOX</a:t>
            </a:r>
            <a:r>
              <a:rPr lang="zh-CN" altLang="en-US" dirty="0"/>
              <a:t>方案，另外三项研究均有两种化疗方案可选；</a:t>
            </a:r>
            <a:endParaRPr lang="en-US" altLang="zh-CN" dirty="0"/>
          </a:p>
          <a:p>
            <a:pPr marL="171450" indent="-171450">
              <a:buFont typeface="Arial" panose="020B0604020202020204" pitchFamily="34" charset="0"/>
              <a:buChar char="•"/>
            </a:pPr>
            <a:r>
              <a:rPr lang="zh-CN" altLang="en-US" dirty="0"/>
              <a:t>四项研究化疗方案均有铂类，但</a:t>
            </a:r>
            <a:r>
              <a:rPr lang="en-US" altLang="zh-CN" dirty="0"/>
              <a:t>KEYNOTE-062</a:t>
            </a:r>
            <a:r>
              <a:rPr lang="zh-CN" altLang="en-US" dirty="0"/>
              <a:t>研究所用的为顺铂，另外几项为奥沙利铂。</a:t>
            </a:r>
            <a:endParaRPr lang="en-US" altLang="zh-CN" dirty="0"/>
          </a:p>
          <a:p>
            <a:r>
              <a:rPr lang="zh-CN" altLang="en-US" dirty="0"/>
              <a:t>以上化疗方案的差异是否会对结果造成影响也值得深思与进一步探索。</a:t>
            </a:r>
            <a:endParaRPr lang="zh-CN" altLang="en-US" dirty="0"/>
          </a:p>
        </p:txBody>
      </p:sp>
      <p:sp>
        <p:nvSpPr>
          <p:cNvPr id="4" name="灯片编号占位符 3"/>
          <p:cNvSpPr>
            <a:spLocks noGrp="1"/>
          </p:cNvSpPr>
          <p:nvPr>
            <p:ph type="sldNum" sz="quarter" idx="5"/>
          </p:nvPr>
        </p:nvSpPr>
        <p:spPr/>
        <p:txBody>
          <a:bodyPr/>
          <a:lstStyle/>
          <a:p>
            <a:fld id="{B43422E1-22D2-4980-9C51-6B42D979317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C35C48-FF40-4AF9-A81B-3937EE54004F}"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8C35C48-FF40-4AF9-A81B-3937EE54004F}"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image" Target="../media/image11.jpeg"/><Relationship Id="rId4" Type="http://schemas.openxmlformats.org/officeDocument/2006/relationships/image" Target="../media/image10.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image" Target="../media/image9.jpeg"/><Relationship Id="rId4" Type="http://schemas.openxmlformats.org/officeDocument/2006/relationships/image" Target="../media/image10.emf"/><Relationship Id="rId3" Type="http://schemas.openxmlformats.org/officeDocument/2006/relationships/oleObject" Target="../embeddings/oleObject2.bin"/><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image" Target="../media/image14.jpeg"/><Relationship Id="rId4" Type="http://schemas.openxmlformats.org/officeDocument/2006/relationships/image" Target="../media/image10.emf"/><Relationship Id="rId3" Type="http://schemas.openxmlformats.org/officeDocument/2006/relationships/oleObject" Target="../embeddings/oleObject4.bin"/><Relationship Id="rId2" Type="http://schemas.openxmlformats.org/officeDocument/2006/relationships/tags" Target="../tags/tag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image" Target="../media/image10.emf"/><Relationship Id="rId4" Type="http://schemas.openxmlformats.org/officeDocument/2006/relationships/oleObject" Target="../embeddings/oleObject5.bin"/><Relationship Id="rId3" Type="http://schemas.openxmlformats.org/officeDocument/2006/relationships/tags" Target="../tags/tag5.xml"/><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image" Target="../media/image10.emf"/><Relationship Id="rId3" Type="http://schemas.openxmlformats.org/officeDocument/2006/relationships/oleObject" Target="../embeddings/oleObject6.bin"/><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5" Type="http://schemas.openxmlformats.org/officeDocument/2006/relationships/vmlDrawing" Target="../drawings/vmlDrawing7.vml"/><Relationship Id="rId4" Type="http://schemas.openxmlformats.org/officeDocument/2006/relationships/image" Target="../media/image10.emf"/><Relationship Id="rId3" Type="http://schemas.openxmlformats.org/officeDocument/2006/relationships/oleObject" Target="../embeddings/oleObject7.bin"/><Relationship Id="rId2" Type="http://schemas.openxmlformats.org/officeDocument/2006/relationships/tags" Target="../tags/tag7.xml"/><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image" Target="../media/image10.emf"/><Relationship Id="rId3" Type="http://schemas.openxmlformats.org/officeDocument/2006/relationships/oleObject" Target="../embeddings/oleObject8.bin"/><Relationship Id="rId2" Type="http://schemas.openxmlformats.org/officeDocument/2006/relationships/tags" Target="../tags/tag8.xm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5" Type="http://schemas.openxmlformats.org/officeDocument/2006/relationships/vmlDrawing" Target="../drawings/vmlDrawing10.vml"/><Relationship Id="rId4" Type="http://schemas.openxmlformats.org/officeDocument/2006/relationships/image" Target="../media/image10.emf"/><Relationship Id="rId3" Type="http://schemas.openxmlformats.org/officeDocument/2006/relationships/oleObject" Target="../embeddings/oleObject10.bin"/><Relationship Id="rId2" Type="http://schemas.openxmlformats.org/officeDocument/2006/relationships/tags" Target="../tags/tag10.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5" Type="http://schemas.openxmlformats.org/officeDocument/2006/relationships/vmlDrawing" Target="../drawings/vmlDrawing11.vml"/><Relationship Id="rId4" Type="http://schemas.openxmlformats.org/officeDocument/2006/relationships/image" Target="../media/image12.emf"/><Relationship Id="rId3" Type="http://schemas.openxmlformats.org/officeDocument/2006/relationships/oleObject" Target="../embeddings/oleObject11.bin"/><Relationship Id="rId2" Type="http://schemas.openxmlformats.org/officeDocument/2006/relationships/tags" Target="../tags/tag11.xm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5" Type="http://schemas.openxmlformats.org/officeDocument/2006/relationships/vmlDrawing" Target="../drawings/vmlDrawing12.vml"/><Relationship Id="rId4" Type="http://schemas.openxmlformats.org/officeDocument/2006/relationships/image" Target="../media/image12.emf"/><Relationship Id="rId3" Type="http://schemas.openxmlformats.org/officeDocument/2006/relationships/oleObject" Target="../embeddings/oleObject12.bin"/><Relationship Id="rId2" Type="http://schemas.openxmlformats.org/officeDocument/2006/relationships/tags" Target="../tags/tag12.xml"/><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5" Type="http://schemas.openxmlformats.org/officeDocument/2006/relationships/vmlDrawing" Target="../drawings/vmlDrawing13.vml"/><Relationship Id="rId4" Type="http://schemas.openxmlformats.org/officeDocument/2006/relationships/image" Target="../media/image10.emf"/><Relationship Id="rId3" Type="http://schemas.openxmlformats.org/officeDocument/2006/relationships/oleObject" Target="../embeddings/oleObject13.bin"/><Relationship Id="rId2" Type="http://schemas.openxmlformats.org/officeDocument/2006/relationships/tags" Target="../tags/tag13.xml"/><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5" Type="http://schemas.openxmlformats.org/officeDocument/2006/relationships/vmlDrawing" Target="../drawings/vmlDrawing14.vml"/><Relationship Id="rId4" Type="http://schemas.openxmlformats.org/officeDocument/2006/relationships/image" Target="../media/image10.emf"/><Relationship Id="rId3" Type="http://schemas.openxmlformats.org/officeDocument/2006/relationships/oleObject" Target="../embeddings/oleObject14.bin"/><Relationship Id="rId2" Type="http://schemas.openxmlformats.org/officeDocument/2006/relationships/tags" Target="../tags/tag14.xml"/><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5" Type="http://schemas.openxmlformats.org/officeDocument/2006/relationships/vmlDrawing" Target="../drawings/vmlDrawing15.vml"/><Relationship Id="rId4" Type="http://schemas.openxmlformats.org/officeDocument/2006/relationships/image" Target="../media/image10.emf"/><Relationship Id="rId3" Type="http://schemas.openxmlformats.org/officeDocument/2006/relationships/oleObject" Target="../embeddings/oleObject15.bin"/><Relationship Id="rId2" Type="http://schemas.openxmlformats.org/officeDocument/2006/relationships/tags" Target="../tags/tag15.xml"/><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5" Type="http://schemas.openxmlformats.org/officeDocument/2006/relationships/vmlDrawing" Target="../drawings/vmlDrawing16.vml"/><Relationship Id="rId4" Type="http://schemas.openxmlformats.org/officeDocument/2006/relationships/image" Target="../media/image10.emf"/><Relationship Id="rId3" Type="http://schemas.openxmlformats.org/officeDocument/2006/relationships/oleObject" Target="../embeddings/oleObject16.bin"/><Relationship Id="rId2" Type="http://schemas.openxmlformats.org/officeDocument/2006/relationships/tags" Target="../tags/tag16.xml"/><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6" Type="http://schemas.openxmlformats.org/officeDocument/2006/relationships/vmlDrawing" Target="../drawings/vmlDrawing18.vml"/><Relationship Id="rId5" Type="http://schemas.openxmlformats.org/officeDocument/2006/relationships/image" Target="../media/image14.jpeg"/><Relationship Id="rId4" Type="http://schemas.openxmlformats.org/officeDocument/2006/relationships/image" Target="../media/image10.emf"/><Relationship Id="rId3" Type="http://schemas.openxmlformats.org/officeDocument/2006/relationships/oleObject" Target="../embeddings/oleObject18.bin"/><Relationship Id="rId2" Type="http://schemas.openxmlformats.org/officeDocument/2006/relationships/tags" Target="../tags/tag18.xml"/><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6" Type="http://schemas.openxmlformats.org/officeDocument/2006/relationships/vmlDrawing" Target="../drawings/vmlDrawing19.vml"/><Relationship Id="rId5" Type="http://schemas.openxmlformats.org/officeDocument/2006/relationships/image" Target="../media/image10.emf"/><Relationship Id="rId4" Type="http://schemas.openxmlformats.org/officeDocument/2006/relationships/oleObject" Target="../embeddings/oleObject19.bin"/><Relationship Id="rId3" Type="http://schemas.openxmlformats.org/officeDocument/2006/relationships/tags" Target="../tags/tag19.xml"/><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5" Type="http://schemas.openxmlformats.org/officeDocument/2006/relationships/vmlDrawing" Target="../drawings/vmlDrawing20.vml"/><Relationship Id="rId4" Type="http://schemas.openxmlformats.org/officeDocument/2006/relationships/image" Target="../media/image10.emf"/><Relationship Id="rId3" Type="http://schemas.openxmlformats.org/officeDocument/2006/relationships/oleObject" Target="../embeddings/oleObject20.bin"/><Relationship Id="rId2" Type="http://schemas.openxmlformats.org/officeDocument/2006/relationships/tags" Target="../tags/tag20.xml"/><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5" Type="http://schemas.openxmlformats.org/officeDocument/2006/relationships/vmlDrawing" Target="../drawings/vmlDrawing21.vml"/><Relationship Id="rId4" Type="http://schemas.openxmlformats.org/officeDocument/2006/relationships/image" Target="../media/image10.emf"/><Relationship Id="rId3" Type="http://schemas.openxmlformats.org/officeDocument/2006/relationships/oleObject" Target="../embeddings/oleObject21.bin"/><Relationship Id="rId2" Type="http://schemas.openxmlformats.org/officeDocument/2006/relationships/tags" Target="../tags/tag21.xml"/><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5" Type="http://schemas.openxmlformats.org/officeDocument/2006/relationships/vmlDrawing" Target="../drawings/vmlDrawing22.vml"/><Relationship Id="rId4" Type="http://schemas.openxmlformats.org/officeDocument/2006/relationships/image" Target="../media/image10.emf"/><Relationship Id="rId3" Type="http://schemas.openxmlformats.org/officeDocument/2006/relationships/oleObject" Target="../embeddings/oleObject22.bin"/><Relationship Id="rId2" Type="http://schemas.openxmlformats.org/officeDocument/2006/relationships/tags" Target="../tags/tag22.xml"/><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ags" Target="../tags/tag26.xml"/><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6" Type="http://schemas.openxmlformats.org/officeDocument/2006/relationships/vmlDrawing" Target="../drawings/vmlDrawing27.vml"/><Relationship Id="rId5" Type="http://schemas.openxmlformats.org/officeDocument/2006/relationships/image" Target="../media/image14.jpeg"/><Relationship Id="rId4" Type="http://schemas.openxmlformats.org/officeDocument/2006/relationships/image" Target="../media/image10.emf"/><Relationship Id="rId3" Type="http://schemas.openxmlformats.org/officeDocument/2006/relationships/oleObject" Target="../embeddings/oleObject27.bin"/><Relationship Id="rId2" Type="http://schemas.openxmlformats.org/officeDocument/2006/relationships/tags" Target="../tags/tag28.xml"/><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7" Type="http://schemas.openxmlformats.org/officeDocument/2006/relationships/vmlDrawing" Target="../drawings/vmlDrawing28.vml"/><Relationship Id="rId6" Type="http://schemas.openxmlformats.org/officeDocument/2006/relationships/image" Target="../media/image10.emf"/><Relationship Id="rId5" Type="http://schemas.openxmlformats.org/officeDocument/2006/relationships/oleObject" Target="../embeddings/oleObject28.bin"/><Relationship Id="rId4" Type="http://schemas.openxmlformats.org/officeDocument/2006/relationships/tags" Target="../tags/tag29.xml"/><Relationship Id="rId3" Type="http://schemas.microsoft.com/office/2007/relationships/hdphoto" Target="../media/image26.wdp"/><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5" Type="http://schemas.openxmlformats.org/officeDocument/2006/relationships/vmlDrawing" Target="../drawings/vmlDrawing29.vml"/><Relationship Id="rId4" Type="http://schemas.openxmlformats.org/officeDocument/2006/relationships/image" Target="../media/image10.emf"/><Relationship Id="rId3" Type="http://schemas.openxmlformats.org/officeDocument/2006/relationships/oleObject" Target="../embeddings/oleObject29.bin"/><Relationship Id="rId2" Type="http://schemas.openxmlformats.org/officeDocument/2006/relationships/tags" Target="../tags/tag30.xml"/><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5" Type="http://schemas.openxmlformats.org/officeDocument/2006/relationships/vmlDrawing" Target="../drawings/vmlDrawing30.vml"/><Relationship Id="rId4" Type="http://schemas.openxmlformats.org/officeDocument/2006/relationships/image" Target="../media/image10.emf"/><Relationship Id="rId3" Type="http://schemas.openxmlformats.org/officeDocument/2006/relationships/oleObject" Target="../embeddings/oleObject30.bin"/><Relationship Id="rId2" Type="http://schemas.openxmlformats.org/officeDocument/2006/relationships/tags" Target="../tags/tag31.xml"/><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5" Type="http://schemas.openxmlformats.org/officeDocument/2006/relationships/vmlDrawing" Target="../drawings/vmlDrawing33.vml"/><Relationship Id="rId4" Type="http://schemas.openxmlformats.org/officeDocument/2006/relationships/image" Target="../media/image10.emf"/><Relationship Id="rId3" Type="http://schemas.openxmlformats.org/officeDocument/2006/relationships/oleObject" Target="../embeddings/oleObject33.bin"/><Relationship Id="rId2" Type="http://schemas.openxmlformats.org/officeDocument/2006/relationships/tags" Target="../tags/tag34.xml"/><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5" Type="http://schemas.openxmlformats.org/officeDocument/2006/relationships/vmlDrawing" Target="../drawings/vmlDrawing35.vml"/><Relationship Id="rId4" Type="http://schemas.openxmlformats.org/officeDocument/2006/relationships/image" Target="../media/image10.emf"/><Relationship Id="rId3" Type="http://schemas.openxmlformats.org/officeDocument/2006/relationships/oleObject" Target="../embeddings/oleObject35.bin"/><Relationship Id="rId2" Type="http://schemas.openxmlformats.org/officeDocument/2006/relationships/tags" Target="../tags/tag36.xml"/><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5" Type="http://schemas.openxmlformats.org/officeDocument/2006/relationships/vmlDrawing" Target="../drawings/vmlDrawing37.vml"/><Relationship Id="rId4" Type="http://schemas.openxmlformats.org/officeDocument/2006/relationships/image" Target="../media/image10.emf"/><Relationship Id="rId3" Type="http://schemas.openxmlformats.org/officeDocument/2006/relationships/oleObject" Target="../embeddings/oleObject37.bin"/><Relationship Id="rId2" Type="http://schemas.openxmlformats.org/officeDocument/2006/relationships/tags" Target="../tags/tag38.xml"/><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5" Type="http://schemas.openxmlformats.org/officeDocument/2006/relationships/vmlDrawing" Target="../drawings/vmlDrawing39.vml"/><Relationship Id="rId4" Type="http://schemas.openxmlformats.org/officeDocument/2006/relationships/image" Target="../media/image10.emf"/><Relationship Id="rId3" Type="http://schemas.openxmlformats.org/officeDocument/2006/relationships/oleObject" Target="../embeddings/oleObject39.bin"/><Relationship Id="rId2" Type="http://schemas.openxmlformats.org/officeDocument/2006/relationships/tags" Target="../tags/tag40.xml"/><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5" Type="http://schemas.openxmlformats.org/officeDocument/2006/relationships/vmlDrawing" Target="../drawings/vmlDrawing41.vml"/><Relationship Id="rId4" Type="http://schemas.openxmlformats.org/officeDocument/2006/relationships/image" Target="../media/image10.emf"/><Relationship Id="rId3" Type="http://schemas.openxmlformats.org/officeDocument/2006/relationships/oleObject" Target="../embeddings/oleObject41.bin"/><Relationship Id="rId2" Type="http://schemas.openxmlformats.org/officeDocument/2006/relationships/tags" Target="../tags/tag42.xml"/><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5" Type="http://schemas.openxmlformats.org/officeDocument/2006/relationships/vmlDrawing" Target="../drawings/vmlDrawing43.vml"/><Relationship Id="rId4" Type="http://schemas.openxmlformats.org/officeDocument/2006/relationships/image" Target="../media/image10.emf"/><Relationship Id="rId3" Type="http://schemas.openxmlformats.org/officeDocument/2006/relationships/oleObject" Target="../embeddings/oleObject43.bin"/><Relationship Id="rId2" Type="http://schemas.openxmlformats.org/officeDocument/2006/relationships/tags" Target="../tags/tag44.xml"/><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5" Type="http://schemas.openxmlformats.org/officeDocument/2006/relationships/vmlDrawing" Target="../drawings/vmlDrawing45.vml"/><Relationship Id="rId4" Type="http://schemas.openxmlformats.org/officeDocument/2006/relationships/image" Target="../media/image10.emf"/><Relationship Id="rId3" Type="http://schemas.openxmlformats.org/officeDocument/2006/relationships/oleObject" Target="../embeddings/oleObject45.bin"/><Relationship Id="rId2" Type="http://schemas.openxmlformats.org/officeDocument/2006/relationships/tags" Target="../tags/tag46.xml"/><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5" Type="http://schemas.openxmlformats.org/officeDocument/2006/relationships/vmlDrawing" Target="../drawings/vmlDrawing47.vml"/><Relationship Id="rId4" Type="http://schemas.openxmlformats.org/officeDocument/2006/relationships/image" Target="../media/image10.emf"/><Relationship Id="rId3" Type="http://schemas.openxmlformats.org/officeDocument/2006/relationships/oleObject" Target="../embeddings/oleObject47.bin"/><Relationship Id="rId2" Type="http://schemas.openxmlformats.org/officeDocument/2006/relationships/tags" Target="../tags/tag48.xml"/><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5" Type="http://schemas.openxmlformats.org/officeDocument/2006/relationships/vmlDrawing" Target="../drawings/vmlDrawing49.vml"/><Relationship Id="rId4" Type="http://schemas.openxmlformats.org/officeDocument/2006/relationships/image" Target="../media/image10.emf"/><Relationship Id="rId3" Type="http://schemas.openxmlformats.org/officeDocument/2006/relationships/oleObject" Target="../embeddings/oleObject49.bin"/><Relationship Id="rId2" Type="http://schemas.openxmlformats.org/officeDocument/2006/relationships/tags" Target="../tags/tag50.xml"/><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5" Type="http://schemas.openxmlformats.org/officeDocument/2006/relationships/vmlDrawing" Target="../drawings/vmlDrawing51.vml"/><Relationship Id="rId4" Type="http://schemas.openxmlformats.org/officeDocument/2006/relationships/image" Target="../media/image10.emf"/><Relationship Id="rId3" Type="http://schemas.openxmlformats.org/officeDocument/2006/relationships/oleObject" Target="../embeddings/oleObject51.bin"/><Relationship Id="rId2" Type="http://schemas.openxmlformats.org/officeDocument/2006/relationships/tags" Target="../tags/tag52.xml"/><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5" Type="http://schemas.openxmlformats.org/officeDocument/2006/relationships/vmlDrawing" Target="../drawings/vmlDrawing53.vml"/><Relationship Id="rId4" Type="http://schemas.openxmlformats.org/officeDocument/2006/relationships/image" Target="../media/image10.emf"/><Relationship Id="rId3" Type="http://schemas.openxmlformats.org/officeDocument/2006/relationships/oleObject" Target="../embeddings/oleObject53.bin"/><Relationship Id="rId2" Type="http://schemas.openxmlformats.org/officeDocument/2006/relationships/tags" Target="../tags/tag54.xml"/><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2"/>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a:p>
        </p:txBody>
      </p:sp>
      <p:sp>
        <p:nvSpPr>
          <p:cNvPr id="10" name="文本框 9"/>
          <p:cNvSpPr txBox="1"/>
          <p:nvPr userDrawn="1"/>
        </p:nvSpPr>
        <p:spPr>
          <a:xfrm>
            <a:off x="3961811" y="6977512"/>
            <a:ext cx="5518809" cy="707886"/>
          </a:xfrm>
          <a:prstGeom prst="rect">
            <a:avLst/>
          </a:prstGeom>
          <a:noFill/>
        </p:spPr>
        <p:txBody>
          <a:bodyPr wrap="none" rtlCol="0">
            <a:spAutoFit/>
          </a:bodyPr>
          <a:lstStyle/>
          <a:p>
            <a:r>
              <a:rPr kumimoji="1" lang="zh-CN" altLang="en-GB" sz="2000" spc="600" dirty="0">
                <a:latin typeface="微软雅黑" panose="020B0503020204020204" pitchFamily="34" charset="-122"/>
                <a:ea typeface="微软雅黑" panose="020B0503020204020204" pitchFamily="34" charset="-122"/>
              </a:rPr>
              <a:t>开发出</a:t>
            </a:r>
            <a:r>
              <a:rPr kumimoji="1" lang="zh-CN" altLang="en-US" sz="2000" spc="600" dirty="0">
                <a:latin typeface="微软雅黑" panose="020B0503020204020204" pitchFamily="34" charset="-122"/>
                <a:ea typeface="微软雅黑" panose="020B0503020204020204" pitchFamily="34" charset="-122"/>
              </a:rPr>
              <a:t>老百姓用得起的高质量</a:t>
            </a:r>
            <a:r>
              <a:rPr kumimoji="1" lang="zh-CN" altLang="en-US" sz="2000" spc="600">
                <a:latin typeface="微软雅黑" panose="020B0503020204020204" pitchFamily="34" charset="-122"/>
                <a:ea typeface="微软雅黑" panose="020B0503020204020204" pitchFamily="34" charset="-122"/>
              </a:rPr>
              <a:t>生物药</a:t>
            </a:r>
            <a:endParaRPr kumimoji="1" lang="zh-CN" altLang="en-US" sz="2000" spc="600">
              <a:latin typeface="微软雅黑" panose="020B0503020204020204" pitchFamily="34" charset="-122"/>
              <a:ea typeface="微软雅黑" panose="020B0503020204020204" pitchFamily="34" charset="-122"/>
            </a:endParaRPr>
          </a:p>
          <a:p>
            <a:endParaRPr kumimoji="1" lang="zh-CN" altLang="en-US" sz="2000" spc="600" dirty="0">
              <a:latin typeface="微软雅黑" panose="020B0503020204020204" pitchFamily="34" charset="-122"/>
              <a:ea typeface="微软雅黑" panose="020B0503020204020204" pitchFamily="34" charset="-122"/>
            </a:endParaRPr>
          </a:p>
        </p:txBody>
      </p:sp>
      <p:sp>
        <p:nvSpPr>
          <p:cNvPr id="2" name="Title 1"/>
          <p:cNvSpPr>
            <a:spLocks noGrp="1"/>
          </p:cNvSpPr>
          <p:nvPr>
            <p:ph type="ctrTitle" hasCustomPrompt="1"/>
          </p:nvPr>
        </p:nvSpPr>
        <p:spPr>
          <a:xfrm>
            <a:off x="6709197" y="1077094"/>
            <a:ext cx="6411057" cy="2089770"/>
          </a:xfrm>
          <a:prstGeom prst="rect">
            <a:avLst/>
          </a:prstGeom>
        </p:spPr>
        <p:txBody>
          <a:bodyPr anchor="b">
            <a:normAutofit/>
          </a:bodyPr>
          <a:lstStyle>
            <a:lvl1pPr algn="l">
              <a:defRPr sz="4000"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1"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885"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0" y="396963"/>
            <a:ext cx="1076273" cy="73182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6" y="343882"/>
            <a:ext cx="1046032" cy="758096"/>
          </a:xfrm>
          <a:prstGeom prst="rect">
            <a:avLst/>
          </a:prstGeom>
        </p:spPr>
      </p:pic>
      <p:sp>
        <p:nvSpPr>
          <p:cNvPr id="10" name="灯片编号占位符 5"/>
          <p:cNvSpPr>
            <a:spLocks noGrp="1"/>
          </p:cNvSpPr>
          <p:nvPr>
            <p:ph type="sldNum" sz="quarter" idx="12"/>
          </p:nvPr>
        </p:nvSpPr>
        <p:spPr>
          <a:xfrm>
            <a:off x="9494838" y="7010400"/>
            <a:ext cx="3025775" cy="401638"/>
          </a:xfrm>
          <a:prstGeom prst="rect">
            <a:avLst/>
          </a:prstGeom>
        </p:spPr>
        <p:txBody>
          <a:bodyPr/>
          <a:lstStyle>
            <a:lvl1pPr algn="r">
              <a:defRPr/>
            </a:lvl1pPr>
          </a:lstStyle>
          <a:p>
            <a:fld id="{FDE8CE07-3246-644E-BA73-EB5030E25080}" type="slidenum">
              <a:rPr kumimoji="1" lang="zh-CN" altLang="en-US" smtClean="0"/>
            </a:fld>
            <a:endParaRPr kumimoji="1" lang="zh-CN" altLang="en-US" dirty="0"/>
          </a:p>
        </p:txBody>
      </p:sp>
      <p:sp>
        <p:nvSpPr>
          <p:cNvPr id="11" name="Rectangle 4"/>
          <p:cNvSpPr>
            <a:spLocks noGrp="1" noChangeArrowheads="1"/>
          </p:cNvSpPr>
          <p:nvPr>
            <p:ph type="title" hasCustomPrompt="1"/>
          </p:nvPr>
        </p:nvSpPr>
        <p:spPr bwMode="auto">
          <a:xfrm>
            <a:off x="3981743" y="1465443"/>
            <a:ext cx="7163594" cy="630237"/>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49" y="1420589"/>
            <a:ext cx="3140015" cy="533944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6" y="343881"/>
            <a:ext cx="1046032" cy="75809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6" y="343881"/>
            <a:ext cx="1046032" cy="758096"/>
          </a:xfrm>
          <a:prstGeom prst="rect">
            <a:avLst/>
          </a:prstGeom>
        </p:spPr>
      </p:pic>
      <p:sp>
        <p:nvSpPr>
          <p:cNvPr id="3" name="内容占位符 2"/>
          <p:cNvSpPr>
            <a:spLocks noGrp="1"/>
          </p:cNvSpPr>
          <p:nvPr>
            <p:ph idx="1" hasCustomPrompt="1"/>
          </p:nvPr>
        </p:nvSpPr>
        <p:spPr>
          <a:xfrm>
            <a:off x="812006" y="1949474"/>
            <a:ext cx="11596688" cy="4415699"/>
          </a:xfrm>
        </p:spPr>
        <p:txBody>
          <a:bodyPr/>
          <a:lstStyle>
            <a:lvl1pPr marL="114300" marR="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7"/>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8" y="7010400"/>
            <a:ext cx="3025775" cy="401638"/>
          </a:xfrm>
          <a:prstGeom prst="rect">
            <a:avLst/>
          </a:prstGeom>
        </p:spPr>
        <p:txBody>
          <a:bodyPr/>
          <a:lstStyle>
            <a:lvl1pPr algn="r">
              <a:defRPr/>
            </a:lvl1pPr>
          </a:lstStyle>
          <a:p>
            <a:fld id="{FDE8CE07-3246-644E-BA73-EB5030E25080}" type="slidenum">
              <a:rPr kumimoji="1" lang="zh-CN" altLang="en-US" smtClean="0"/>
            </a:fld>
            <a:endParaRPr kumimoji="1" lang="zh-CN" altLang="en-US" dirty="0"/>
          </a:p>
        </p:txBody>
      </p:sp>
      <p:sp>
        <p:nvSpPr>
          <p:cNvPr id="5" name="文本占位符 4"/>
          <p:cNvSpPr>
            <a:spLocks noGrp="1"/>
          </p:cNvSpPr>
          <p:nvPr>
            <p:ph type="body" sz="quarter" idx="13"/>
          </p:nvPr>
        </p:nvSpPr>
        <p:spPr>
          <a:xfrm>
            <a:off x="811213" y="6748463"/>
            <a:ext cx="8683625"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6" y="343885"/>
            <a:ext cx="1046032" cy="758096"/>
          </a:xfrm>
          <a:prstGeom prst="rect">
            <a:avLst/>
          </a:prstGeom>
        </p:spPr>
      </p:pic>
      <p:sp>
        <p:nvSpPr>
          <p:cNvPr id="3" name="内容占位符 2"/>
          <p:cNvSpPr>
            <a:spLocks noGrp="1"/>
          </p:cNvSpPr>
          <p:nvPr>
            <p:ph idx="1" hasCustomPrompt="1"/>
          </p:nvPr>
        </p:nvSpPr>
        <p:spPr>
          <a:xfrm>
            <a:off x="812006" y="1949474"/>
            <a:ext cx="11596688" cy="4415699"/>
          </a:xfrm>
        </p:spPr>
        <p:txBody>
          <a:bodyPr/>
          <a:lstStyle>
            <a:lvl1pPr marL="114300" marR="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7"/>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8" y="7010400"/>
            <a:ext cx="3025775" cy="401638"/>
          </a:xfrm>
          <a:prstGeom prst="rect">
            <a:avLst/>
          </a:prstGeom>
        </p:spPr>
        <p:txBody>
          <a:bodyPr/>
          <a:lstStyle>
            <a:lvl1pPr algn="r">
              <a:defRPr/>
            </a:lvl1pPr>
          </a:lstStyle>
          <a:p>
            <a:fld id="{FDE8CE07-3246-644E-BA73-EB5030E25080}" type="slidenum">
              <a:rPr kumimoji="1" lang="zh-CN" altLang="en-US" smtClean="0"/>
            </a:fld>
            <a:endParaRPr kumimoji="1"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6"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6" y="3266535"/>
            <a:ext cx="5872115" cy="1206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descr="BMS_IO_ppt temp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3444538" cy="7562850"/>
          </a:xfrm>
          <a:prstGeom prst="rect">
            <a:avLst/>
          </a:prstGeom>
        </p:spPr>
      </p:pic>
      <p:sp>
        <p:nvSpPr>
          <p:cNvPr id="3" name="Rectangle 2"/>
          <p:cNvSpPr/>
          <p:nvPr userDrawn="1"/>
        </p:nvSpPr>
        <p:spPr>
          <a:xfrm>
            <a:off x="4" y="5"/>
            <a:ext cx="12536442" cy="8314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90">
              <a:solidFill>
                <a:prstClr val="white"/>
              </a:solidFill>
            </a:endParaRPr>
          </a:p>
        </p:txBody>
      </p:sp>
      <p:sp>
        <p:nvSpPr>
          <p:cNvPr id="2" name="矩形 1"/>
          <p:cNvSpPr/>
          <p:nvPr userDrawn="1"/>
        </p:nvSpPr>
        <p:spPr>
          <a:xfrm>
            <a:off x="11234338" y="6854947"/>
            <a:ext cx="2016681" cy="570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0">
              <a:solidFill>
                <a:prstClr val="white"/>
              </a:solidFill>
            </a:endParaRPr>
          </a:p>
        </p:txBody>
      </p:sp>
      <p:pic>
        <p:nvPicPr>
          <p:cNvPr id="5" name="图片 4"/>
          <p:cNvPicPr>
            <a:picLocks noChangeAspect="1"/>
          </p:cNvPicPr>
          <p:nvPr userDrawn="1"/>
        </p:nvPicPr>
        <p:blipFill>
          <a:blip r:embed="rId3"/>
          <a:stretch>
            <a:fillRect/>
          </a:stretch>
        </p:blipFill>
        <p:spPr>
          <a:xfrm>
            <a:off x="11774156" y="7081490"/>
            <a:ext cx="1527789" cy="402421"/>
          </a:xfrm>
          <a:prstGeom prst="rect">
            <a:avLst/>
          </a:prstGeom>
        </p:spPr>
      </p:pic>
      <p:pic>
        <p:nvPicPr>
          <p:cNvPr id="6" name="图片 5"/>
          <p:cNvPicPr>
            <a:picLocks noChangeAspect="1"/>
          </p:cNvPicPr>
          <p:nvPr userDrawn="1"/>
        </p:nvPicPr>
        <p:blipFill>
          <a:blip r:embed="rId4"/>
          <a:stretch>
            <a:fillRect/>
          </a:stretch>
        </p:blipFill>
        <p:spPr>
          <a:xfrm>
            <a:off x="9890999" y="7170704"/>
            <a:ext cx="1842416" cy="292839"/>
          </a:xfrm>
          <a:prstGeom prst="rect">
            <a:avLst/>
          </a:prstGeom>
        </p:spPr>
      </p:pic>
      <p:sp>
        <p:nvSpPr>
          <p:cNvPr id="9" name="矩形 8"/>
          <p:cNvSpPr/>
          <p:nvPr userDrawn="1"/>
        </p:nvSpPr>
        <p:spPr>
          <a:xfrm>
            <a:off x="381947" y="6957875"/>
            <a:ext cx="2317145" cy="570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0">
              <a:solidFill>
                <a:prstClr val="white"/>
              </a:solidFill>
            </a:endParaRPr>
          </a:p>
        </p:txBody>
      </p:sp>
      <p:sp>
        <p:nvSpPr>
          <p:cNvPr id="10" name="文本框 9"/>
          <p:cNvSpPr txBox="1"/>
          <p:nvPr userDrawn="1"/>
        </p:nvSpPr>
        <p:spPr>
          <a:xfrm>
            <a:off x="12995579" y="6998716"/>
            <a:ext cx="714575" cy="245132"/>
          </a:xfrm>
          <a:prstGeom prst="rect">
            <a:avLst/>
          </a:prstGeom>
          <a:noFill/>
        </p:spPr>
        <p:txBody>
          <a:bodyPr wrap="square" rtlCol="0">
            <a:spAutoFit/>
          </a:bodyPr>
          <a:lstStyle/>
          <a:p>
            <a:fld id="{08A8062F-C913-4955-A7C5-14CE4F348ED7}" type="slidenum">
              <a:rPr lang="zh-CN" altLang="en-US" sz="995" smtClean="0">
                <a:solidFill>
                  <a:prstClr val="black"/>
                </a:solidFill>
              </a:rPr>
            </a:fld>
            <a:endParaRPr lang="zh-CN" altLang="en-US" sz="995" dirty="0">
              <a:solidFill>
                <a:prstClr val="black"/>
              </a:solidFill>
            </a:endParaRPr>
          </a:p>
        </p:txBody>
      </p:sp>
    </p:spTree>
  </p:cSld>
  <p:clrMapOvr>
    <a:masterClrMapping/>
  </p:clrMapOvr>
  <p:timing>
    <p:tnLst>
      <p:par>
        <p:cTn id="1" dur="indefinite" restart="never" nodeType="tmRoot"/>
      </p:par>
    </p:tnLst>
  </p:timing>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9" name="矩形 8"/>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p>
        </p:txBody>
      </p:sp>
      <p:sp>
        <p:nvSpPr>
          <p:cNvPr id="2" name="标题 1"/>
          <p:cNvSpPr>
            <a:spLocks noGrp="1"/>
          </p:cNvSpPr>
          <p:nvPr>
            <p:ph type="title"/>
          </p:nvPr>
        </p:nvSpPr>
        <p:spPr>
          <a:xfrm>
            <a:off x="504170" y="226586"/>
            <a:ext cx="11595914" cy="733776"/>
          </a:xfrm>
        </p:spPr>
        <p:txBody>
          <a:bodyPr>
            <a:normAutofit/>
          </a:bodyPr>
          <a:lstStyle>
            <a:lvl1pPr>
              <a:defRPr sz="3530" b="1">
                <a:latin typeface="+mn-lt"/>
              </a:defRPr>
            </a:lvl1pPr>
          </a:lstStyle>
          <a:p>
            <a:r>
              <a:rPr lang="zh-CN" altLang="en-US"/>
              <a:t>单击此处编辑母版标题样式</a:t>
            </a:r>
            <a:endParaRPr lang="zh-CN" altLang="en-US"/>
          </a:p>
        </p:txBody>
      </p:sp>
      <p:sp>
        <p:nvSpPr>
          <p:cNvPr id="5" name="矩形 4"/>
          <p:cNvSpPr/>
          <p:nvPr userDrawn="1"/>
        </p:nvSpPr>
        <p:spPr>
          <a:xfrm>
            <a:off x="0" y="0"/>
            <a:ext cx="13444538" cy="1200488"/>
          </a:xfrm>
          <a:prstGeom prst="rect">
            <a:avLst/>
          </a:prstGeom>
          <a:gradFill>
            <a:gsLst>
              <a:gs pos="71000">
                <a:srgbClr val="66C5F2">
                  <a:alpha val="49000"/>
                </a:srgbClr>
              </a:gs>
              <a:gs pos="34000">
                <a:srgbClr val="10329F">
                  <a:alpha val="16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dirty="0"/>
          </a:p>
        </p:txBody>
      </p:sp>
      <p:sp>
        <p:nvSpPr>
          <p:cNvPr id="6" name="矩形 5"/>
          <p:cNvSpPr/>
          <p:nvPr userDrawn="1"/>
        </p:nvSpPr>
        <p:spPr>
          <a:xfrm>
            <a:off x="0" y="7466676"/>
            <a:ext cx="13444538" cy="96174"/>
          </a:xfrm>
          <a:prstGeom prst="rect">
            <a:avLst/>
          </a:prstGeom>
          <a:gradFill>
            <a:gsLst>
              <a:gs pos="23000">
                <a:srgbClr val="92C8EC"/>
              </a:gs>
              <a:gs pos="76000">
                <a:srgbClr val="08327C"/>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9" name="矩形 8"/>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p>
        </p:txBody>
      </p:sp>
      <p:sp>
        <p:nvSpPr>
          <p:cNvPr id="2" name="标题 1"/>
          <p:cNvSpPr>
            <a:spLocks noGrp="1"/>
          </p:cNvSpPr>
          <p:nvPr>
            <p:ph type="title"/>
          </p:nvPr>
        </p:nvSpPr>
        <p:spPr>
          <a:xfrm>
            <a:off x="504170" y="226586"/>
            <a:ext cx="11595914" cy="733776"/>
          </a:xfrm>
        </p:spPr>
        <p:txBody>
          <a:bodyPr>
            <a:normAutofit/>
          </a:bodyPr>
          <a:lstStyle>
            <a:lvl1pPr>
              <a:defRPr sz="3530" b="1">
                <a:latin typeface="+mn-lt"/>
              </a:defRPr>
            </a:lvl1pPr>
          </a:lstStyle>
          <a:p>
            <a:r>
              <a:rPr lang="zh-CN" altLang="en-US"/>
              <a:t>单击此处编辑母版标题样式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9" name="矩形 8"/>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p>
        </p:txBody>
      </p:sp>
      <p:sp>
        <p:nvSpPr>
          <p:cNvPr id="2" name="标题 1"/>
          <p:cNvSpPr>
            <a:spLocks noGrp="1"/>
          </p:cNvSpPr>
          <p:nvPr>
            <p:ph type="title"/>
          </p:nvPr>
        </p:nvSpPr>
        <p:spPr>
          <a:xfrm>
            <a:off x="504170" y="226586"/>
            <a:ext cx="11595914" cy="733776"/>
          </a:xfrm>
        </p:spPr>
        <p:txBody>
          <a:bodyPr>
            <a:normAutofit/>
          </a:bodyPr>
          <a:lstStyle>
            <a:lvl1pPr>
              <a:defRPr sz="3530" b="1">
                <a:latin typeface="+mn-lt"/>
              </a:defRPr>
            </a:lvl1pPr>
          </a:lstStyle>
          <a:p>
            <a:r>
              <a:rPr lang="zh-CN" altLang="en-US"/>
              <a:t>单击此处编辑母版标题样式</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p:txBody>
          <a:bodyPr/>
          <a:lstStyle/>
          <a:p>
            <a:fld id="{FDE8CE07-3246-644E-BA73-EB5030E25080}" type="slidenum">
              <a:rPr kumimoji="1" lang="zh-CN" altLang="en-US" smtClean="0"/>
            </a:fld>
            <a:endParaRPr kumimoji="1"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9583"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pic>
        <p:nvPicPr>
          <p:cNvPr id="9" name="图片 8"/>
          <p:cNvPicPr>
            <a:picLocks noChangeAspect="1"/>
          </p:cNvPicPr>
          <p:nvPr userDrawn="1"/>
        </p:nvPicPr>
        <p:blipFill rotWithShape="1">
          <a:blip r:embed="rId5" cstate="print">
            <a:extLst>
              <a:ext uri="{28A0092B-C50C-407E-A947-70E740481C1C}">
                <a14:useLocalDpi xmlns:a14="http://schemas.microsoft.com/office/drawing/2010/main" val="0"/>
              </a:ext>
            </a:extLst>
          </a:blip>
          <a:srcRect t="71507" b="13919"/>
          <a:stretch>
            <a:fillRect/>
          </a:stretch>
        </p:blipFill>
        <p:spPr>
          <a:xfrm rot="10800000">
            <a:off x="-4374" y="0"/>
            <a:ext cx="13448913" cy="1191721"/>
          </a:xfrm>
          <a:prstGeom prst="rect">
            <a:avLst/>
          </a:prstGeom>
        </p:spPr>
      </p:pic>
      <p:sp>
        <p:nvSpPr>
          <p:cNvPr id="10" name="矩形 9"/>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3530" b="1"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53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21625"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6" name="灯片编号占位符 5"/>
          <p:cNvSpPr>
            <a:spLocks noGrp="1"/>
          </p:cNvSpPr>
          <p:nvPr>
            <p:ph type="sldNum" sz="quarter" idx="12"/>
          </p:nvPr>
        </p:nvSpPr>
        <p:spPr/>
        <p:txBody>
          <a:bodyPr/>
          <a:lstStyle/>
          <a:p>
            <a:fld id="{D1CE8175-6C57-4400-8DDE-A3A545C163A3}" type="slidenum">
              <a:rPr lang="zh-CN" altLang="en-US" smtClean="0"/>
            </a:fld>
            <a:endParaRPr lang="zh-CN" altLang="en-US"/>
          </a:p>
        </p:txBody>
      </p:sp>
      <p:pic>
        <p:nvPicPr>
          <p:cNvPr id="9" name="图片 8"/>
          <p:cNvPicPr>
            <a:picLocks noChangeAspect="1"/>
          </p:cNvPicPr>
          <p:nvPr userDrawn="1"/>
        </p:nvPicPr>
        <p:blipFill rotWithShape="1">
          <a:blip r:embed="rId5" cstate="hq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3530" b="1"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
        <p:nvSpPr>
          <p:cNvPr id="8" name="文本占位符 7"/>
          <p:cNvSpPr>
            <a:spLocks noGrp="1"/>
          </p:cNvSpPr>
          <p:nvPr>
            <p:ph type="body" sz="quarter" idx="13"/>
          </p:nvPr>
        </p:nvSpPr>
        <p:spPr>
          <a:xfrm>
            <a:off x="924312" y="6811818"/>
            <a:ext cx="8434347" cy="751032"/>
          </a:xfrm>
        </p:spPr>
        <p:txBody>
          <a:bodyPr anchor="b">
            <a:normAutofit/>
          </a:bodyPr>
          <a:lstStyle>
            <a:lvl1pPr marL="192405" indent="-192405">
              <a:buFont typeface="+mj-lt"/>
              <a:buAutoNum type="arabicPeriod"/>
              <a:defRPr sz="880"/>
            </a:lvl1pPr>
          </a:lstStyle>
          <a:p>
            <a:pPr lvl="0"/>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fld id="{86CB4B4D-7CA3-9044-876B-883B54F8677D}" type="slidenum">
              <a:rPr/>
            </a:fld>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80567" y="1237717"/>
            <a:ext cx="10083404" cy="2632992"/>
          </a:xfrm>
        </p:spPr>
        <p:txBody>
          <a:bodyPr anchor="b"/>
          <a:lstStyle>
            <a:lvl1pPr algn="ctr">
              <a:defRPr sz="6615"/>
            </a:lvl1pPr>
          </a:lstStyle>
          <a:p>
            <a:r>
              <a:rPr lang="zh-CN" altLang="en-US"/>
              <a:t>单击此处编辑母版标题样式</a:t>
            </a:r>
            <a:endParaRPr lang="zh-CN" altLang="en-US"/>
          </a:p>
        </p:txBody>
      </p:sp>
      <p:sp>
        <p:nvSpPr>
          <p:cNvPr id="3" name="副标题 2"/>
          <p:cNvSpPr>
            <a:spLocks noGrp="1"/>
          </p:cNvSpPr>
          <p:nvPr>
            <p:ph type="subTitle" idx="1"/>
          </p:nvPr>
        </p:nvSpPr>
        <p:spPr>
          <a:xfrm>
            <a:off x="1680567" y="3972247"/>
            <a:ext cx="10083404" cy="1825938"/>
          </a:xfrm>
        </p:spPr>
        <p:txBody>
          <a:bodyPr/>
          <a:lstStyle>
            <a:lvl1pPr marL="0" indent="0" algn="ctr">
              <a:buNone/>
              <a:defRPr sz="2645"/>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3520" indent="0" algn="ctr">
              <a:buNone/>
              <a:defRPr sz="1765"/>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13448913" cy="7562850"/>
          </a:xfrm>
          <a:prstGeom prst="rect">
            <a:avLst/>
          </a:prstGeom>
        </p:spPr>
      </p:pic>
      <p:sp>
        <p:nvSpPr>
          <p:cNvPr id="8" name="矩形 7"/>
          <p:cNvSpPr/>
          <p:nvPr userDrawn="1"/>
        </p:nvSpPr>
        <p:spPr>
          <a:xfrm>
            <a:off x="0" y="4147520"/>
            <a:ext cx="13444538" cy="2426343"/>
          </a:xfrm>
          <a:prstGeom prst="rect">
            <a:avLst/>
          </a:prstGeom>
          <a:solidFill>
            <a:srgbClr val="FFFFFF">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220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28782"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pic>
        <p:nvPicPr>
          <p:cNvPr id="9" name="图片 8"/>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10" name="矩形 9"/>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13" name="标题 1"/>
          <p:cNvSpPr>
            <a:spLocks noGrp="1"/>
          </p:cNvSpPr>
          <p:nvPr>
            <p:ph type="title"/>
          </p:nvPr>
        </p:nvSpPr>
        <p:spPr>
          <a:xfrm>
            <a:off x="924312" y="-135042"/>
            <a:ext cx="11595914" cy="1461801"/>
          </a:xfrm>
        </p:spPr>
        <p:txBody>
          <a:bodyPr/>
          <a:lstStyle/>
          <a:p>
            <a:r>
              <a:rPr lang="zh-CN" altLang="en-US"/>
              <a:t>单击此处编辑母版标题样式</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7310" y="1885462"/>
            <a:ext cx="11595914" cy="3145935"/>
          </a:xfrm>
        </p:spPr>
        <p:txBody>
          <a:bodyPr anchor="b"/>
          <a:lstStyle>
            <a:lvl1pPr>
              <a:defRPr sz="6615"/>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17310" y="5061158"/>
            <a:ext cx="11595914" cy="1654373"/>
          </a:xfrm>
        </p:spPr>
        <p:txBody>
          <a:bodyPr/>
          <a:lstStyle>
            <a:lvl1pPr marL="0" indent="0">
              <a:buNone/>
              <a:defRPr sz="2645">
                <a:solidFill>
                  <a:schemeClr val="tx1">
                    <a:tint val="75000"/>
                  </a:schemeClr>
                </a:solidFill>
              </a:defRPr>
            </a:lvl1pPr>
            <a:lvl2pPr marL="504190" indent="0">
              <a:buNone/>
              <a:defRPr sz="2205">
                <a:solidFill>
                  <a:schemeClr val="tx1">
                    <a:tint val="75000"/>
                  </a:schemeClr>
                </a:solidFill>
              </a:defRPr>
            </a:lvl2pPr>
            <a:lvl3pPr marL="1008380" indent="0">
              <a:buNone/>
              <a:defRPr sz="1985">
                <a:solidFill>
                  <a:schemeClr val="tx1">
                    <a:tint val="75000"/>
                  </a:schemeClr>
                </a:solidFill>
              </a:defRPr>
            </a:lvl3pPr>
            <a:lvl4pPr marL="1512570" indent="0">
              <a:buNone/>
              <a:defRPr sz="1765">
                <a:solidFill>
                  <a:schemeClr val="tx1">
                    <a:tint val="75000"/>
                  </a:schemeClr>
                </a:solidFill>
              </a:defRPr>
            </a:lvl4pPr>
            <a:lvl5pPr marL="2016760" indent="0">
              <a:buNone/>
              <a:defRPr sz="1765">
                <a:solidFill>
                  <a:schemeClr val="tx1">
                    <a:tint val="75000"/>
                  </a:schemeClr>
                </a:solidFill>
              </a:defRPr>
            </a:lvl5pPr>
            <a:lvl6pPr marL="2520950" indent="0">
              <a:buNone/>
              <a:defRPr sz="1765">
                <a:solidFill>
                  <a:schemeClr val="tx1">
                    <a:tint val="75000"/>
                  </a:schemeClr>
                </a:solidFill>
              </a:defRPr>
            </a:lvl6pPr>
            <a:lvl7pPr marL="3025140" indent="0">
              <a:buNone/>
              <a:defRPr sz="1765">
                <a:solidFill>
                  <a:schemeClr val="tx1">
                    <a:tint val="75000"/>
                  </a:schemeClr>
                </a:solidFill>
              </a:defRPr>
            </a:lvl7pPr>
            <a:lvl8pPr marL="3529330" indent="0">
              <a:buNone/>
              <a:defRPr sz="1765">
                <a:solidFill>
                  <a:schemeClr val="tx1">
                    <a:tint val="75000"/>
                  </a:schemeClr>
                </a:solidFill>
              </a:defRPr>
            </a:lvl8pPr>
            <a:lvl9pPr marL="4033520" indent="0">
              <a:buNone/>
              <a:defRPr sz="17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924312" y="2013259"/>
            <a:ext cx="5713929" cy="47985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806297" y="2013259"/>
            <a:ext cx="5713929" cy="47985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26063" y="402652"/>
            <a:ext cx="11595914" cy="1461801"/>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926064" y="1853949"/>
            <a:ext cx="5687669" cy="908592"/>
          </a:xfrm>
        </p:spPr>
        <p:txBody>
          <a:bodyPr anchor="b"/>
          <a:lstStyle>
            <a:lvl1pPr marL="0" indent="0">
              <a:buNone/>
              <a:defRPr sz="2645" b="1"/>
            </a:lvl1pPr>
            <a:lvl2pPr marL="504190" indent="0">
              <a:buNone/>
              <a:defRPr sz="2205" b="1"/>
            </a:lvl2pPr>
            <a:lvl3pPr marL="1008380" indent="0">
              <a:buNone/>
              <a:defRPr sz="1985" b="1"/>
            </a:lvl3pPr>
            <a:lvl4pPr marL="1512570" indent="0">
              <a:buNone/>
              <a:defRPr sz="1765" b="1"/>
            </a:lvl4pPr>
            <a:lvl5pPr marL="2016760" indent="0">
              <a:buNone/>
              <a:defRPr sz="1765" b="1"/>
            </a:lvl5pPr>
            <a:lvl6pPr marL="2520950" indent="0">
              <a:buNone/>
              <a:defRPr sz="1765" b="1"/>
            </a:lvl6pPr>
            <a:lvl7pPr marL="3025140" indent="0">
              <a:buNone/>
              <a:defRPr sz="1765" b="1"/>
            </a:lvl7pPr>
            <a:lvl8pPr marL="3529330" indent="0">
              <a:buNone/>
              <a:defRPr sz="1765" b="1"/>
            </a:lvl8pPr>
            <a:lvl9pPr marL="4033520" indent="0">
              <a:buNone/>
              <a:defRPr sz="176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926064" y="2762541"/>
            <a:ext cx="5687669" cy="40632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806297" y="1853949"/>
            <a:ext cx="5715680" cy="908592"/>
          </a:xfrm>
        </p:spPr>
        <p:txBody>
          <a:bodyPr anchor="b"/>
          <a:lstStyle>
            <a:lvl1pPr marL="0" indent="0">
              <a:buNone/>
              <a:defRPr sz="2645" b="1"/>
            </a:lvl1pPr>
            <a:lvl2pPr marL="504190" indent="0">
              <a:buNone/>
              <a:defRPr sz="2205" b="1"/>
            </a:lvl2pPr>
            <a:lvl3pPr marL="1008380" indent="0">
              <a:buNone/>
              <a:defRPr sz="1985" b="1"/>
            </a:lvl3pPr>
            <a:lvl4pPr marL="1512570" indent="0">
              <a:buNone/>
              <a:defRPr sz="1765" b="1"/>
            </a:lvl4pPr>
            <a:lvl5pPr marL="2016760" indent="0">
              <a:buNone/>
              <a:defRPr sz="1765" b="1"/>
            </a:lvl5pPr>
            <a:lvl6pPr marL="2520950" indent="0">
              <a:buNone/>
              <a:defRPr sz="1765" b="1"/>
            </a:lvl6pPr>
            <a:lvl7pPr marL="3025140" indent="0">
              <a:buNone/>
              <a:defRPr sz="1765" b="1"/>
            </a:lvl7pPr>
            <a:lvl8pPr marL="3529330" indent="0">
              <a:buNone/>
              <a:defRPr sz="1765" b="1"/>
            </a:lvl8pPr>
            <a:lvl9pPr marL="4033520" indent="0">
              <a:buNone/>
              <a:defRPr sz="176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806297" y="2762541"/>
            <a:ext cx="5715680" cy="40632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8" name="页脚占位符 7"/>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9" name="灯片编号占位符 8"/>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4" name="页脚占位符 3"/>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5" name="灯片编号占位符 4"/>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3" name="页脚占位符 2"/>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4" name="灯片编号占位符 3"/>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26064" y="504190"/>
            <a:ext cx="4336213" cy="1764665"/>
          </a:xfrm>
        </p:spPr>
        <p:txBody>
          <a:bodyPr anchor="b"/>
          <a:lstStyle>
            <a:lvl1pPr>
              <a:defRPr sz="3530"/>
            </a:lvl1pPr>
          </a:lstStyle>
          <a:p>
            <a:r>
              <a:rPr lang="zh-CN" altLang="en-US"/>
              <a:t>单击此处编辑母版标题样式</a:t>
            </a:r>
            <a:endParaRPr lang="zh-CN" altLang="en-US"/>
          </a:p>
        </p:txBody>
      </p:sp>
      <p:sp>
        <p:nvSpPr>
          <p:cNvPr id="3" name="内容占位符 2"/>
          <p:cNvSpPr>
            <a:spLocks noGrp="1"/>
          </p:cNvSpPr>
          <p:nvPr>
            <p:ph idx="1"/>
          </p:nvPr>
        </p:nvSpPr>
        <p:spPr>
          <a:xfrm>
            <a:off x="5715680" y="1088911"/>
            <a:ext cx="6806297" cy="5374525"/>
          </a:xfrm>
        </p:spPr>
        <p:txBody>
          <a:bodyPr/>
          <a:lstStyle>
            <a:lvl1pPr>
              <a:defRPr sz="3530"/>
            </a:lvl1pPr>
            <a:lvl2pPr>
              <a:defRPr sz="3090"/>
            </a:lvl2pPr>
            <a:lvl3pPr>
              <a:defRPr sz="2645"/>
            </a:lvl3pPr>
            <a:lvl4pPr>
              <a:defRPr sz="2205"/>
            </a:lvl4pPr>
            <a:lvl5pPr>
              <a:defRPr sz="2205"/>
            </a:lvl5pPr>
            <a:lvl6pPr>
              <a:defRPr sz="2205"/>
            </a:lvl6pPr>
            <a:lvl7pPr>
              <a:defRPr sz="2205"/>
            </a:lvl7pPr>
            <a:lvl8pPr>
              <a:defRPr sz="2205"/>
            </a:lvl8pPr>
            <a:lvl9pPr>
              <a:defRPr sz="220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926064" y="2268855"/>
            <a:ext cx="4336213" cy="4203335"/>
          </a:xfrm>
        </p:spPr>
        <p:txBody>
          <a:bodyPr/>
          <a:lstStyle>
            <a:lvl1pPr marL="0" indent="0">
              <a:buNone/>
              <a:defRPr sz="1765"/>
            </a:lvl1pPr>
            <a:lvl2pPr marL="504190" indent="0">
              <a:buNone/>
              <a:defRPr sz="1545"/>
            </a:lvl2pPr>
            <a:lvl3pPr marL="1008380" indent="0">
              <a:buNone/>
              <a:defRPr sz="1325"/>
            </a:lvl3pPr>
            <a:lvl4pPr marL="1512570" indent="0">
              <a:buNone/>
              <a:defRPr sz="1105"/>
            </a:lvl4pPr>
            <a:lvl5pPr marL="2016760" indent="0">
              <a:buNone/>
              <a:defRPr sz="1105"/>
            </a:lvl5pPr>
            <a:lvl6pPr marL="2520950" indent="0">
              <a:buNone/>
              <a:defRPr sz="1105"/>
            </a:lvl6pPr>
            <a:lvl7pPr marL="3025140" indent="0">
              <a:buNone/>
              <a:defRPr sz="1105"/>
            </a:lvl7pPr>
            <a:lvl8pPr marL="3529330" indent="0">
              <a:buNone/>
              <a:defRPr sz="1105"/>
            </a:lvl8pPr>
            <a:lvl9pPr marL="4033520" indent="0">
              <a:buNone/>
              <a:defRPr sz="110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26064" y="504190"/>
            <a:ext cx="4336213" cy="1764665"/>
          </a:xfrm>
        </p:spPr>
        <p:txBody>
          <a:bodyPr anchor="b"/>
          <a:lstStyle>
            <a:lvl1pPr>
              <a:defRPr sz="353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715680" y="1088911"/>
            <a:ext cx="6806297" cy="5374525"/>
          </a:xfrm>
        </p:spPr>
        <p:txBody>
          <a:bodyPr/>
          <a:lstStyle>
            <a:lvl1pPr marL="0" indent="0">
              <a:buNone/>
              <a:defRPr sz="3530"/>
            </a:lvl1pPr>
            <a:lvl2pPr marL="504190" indent="0">
              <a:buNone/>
              <a:defRPr sz="3090"/>
            </a:lvl2pPr>
            <a:lvl3pPr marL="1008380" indent="0">
              <a:buNone/>
              <a:defRPr sz="2645"/>
            </a:lvl3pPr>
            <a:lvl4pPr marL="1512570" indent="0">
              <a:buNone/>
              <a:defRPr sz="2205"/>
            </a:lvl4pPr>
            <a:lvl5pPr marL="2016760" indent="0">
              <a:buNone/>
              <a:defRPr sz="2205"/>
            </a:lvl5pPr>
            <a:lvl6pPr marL="2520950" indent="0">
              <a:buNone/>
              <a:defRPr sz="2205"/>
            </a:lvl6pPr>
            <a:lvl7pPr marL="3025140" indent="0">
              <a:buNone/>
              <a:defRPr sz="2205"/>
            </a:lvl7pPr>
            <a:lvl8pPr marL="3529330" indent="0">
              <a:buNone/>
              <a:defRPr sz="2205"/>
            </a:lvl8pPr>
            <a:lvl9pPr marL="4033520" indent="0">
              <a:buNone/>
              <a:defRPr sz="2205"/>
            </a:lvl9pPr>
          </a:lstStyle>
          <a:p>
            <a:endParaRPr lang="zh-CN" altLang="en-US"/>
          </a:p>
        </p:txBody>
      </p:sp>
      <p:sp>
        <p:nvSpPr>
          <p:cNvPr id="4" name="文本占位符 3"/>
          <p:cNvSpPr>
            <a:spLocks noGrp="1"/>
          </p:cNvSpPr>
          <p:nvPr>
            <p:ph type="body" sz="half" idx="2"/>
          </p:nvPr>
        </p:nvSpPr>
        <p:spPr>
          <a:xfrm>
            <a:off x="926064" y="2268855"/>
            <a:ext cx="4336213" cy="4203335"/>
          </a:xfrm>
        </p:spPr>
        <p:txBody>
          <a:bodyPr/>
          <a:lstStyle>
            <a:lvl1pPr marL="0" indent="0">
              <a:buNone/>
              <a:defRPr sz="1765"/>
            </a:lvl1pPr>
            <a:lvl2pPr marL="504190" indent="0">
              <a:buNone/>
              <a:defRPr sz="1545"/>
            </a:lvl2pPr>
            <a:lvl3pPr marL="1008380" indent="0">
              <a:buNone/>
              <a:defRPr sz="1325"/>
            </a:lvl3pPr>
            <a:lvl4pPr marL="1512570" indent="0">
              <a:buNone/>
              <a:defRPr sz="1105"/>
            </a:lvl4pPr>
            <a:lvl5pPr marL="2016760" indent="0">
              <a:buNone/>
              <a:defRPr sz="1105"/>
            </a:lvl5pPr>
            <a:lvl6pPr marL="2520950" indent="0">
              <a:buNone/>
              <a:defRPr sz="1105"/>
            </a:lvl6pPr>
            <a:lvl7pPr marL="3025140" indent="0">
              <a:buNone/>
              <a:defRPr sz="1105"/>
            </a:lvl7pPr>
            <a:lvl8pPr marL="3529330" indent="0">
              <a:buNone/>
              <a:defRPr sz="1105"/>
            </a:lvl8pPr>
            <a:lvl9pPr marL="4033520" indent="0">
              <a:buNone/>
              <a:defRPr sz="110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21247" y="402652"/>
            <a:ext cx="2898979" cy="6409166"/>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924312" y="402652"/>
            <a:ext cx="8528879" cy="6409166"/>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t="71507" b="13919"/>
          <a:stretch>
            <a:fillRect/>
          </a:stretch>
        </p:blipFill>
        <p:spPr>
          <a:xfrm rot="10800000">
            <a:off x="-4374" y="0"/>
            <a:ext cx="13448913" cy="1191721"/>
          </a:xfrm>
          <a:prstGeom prst="rect">
            <a:avLst/>
          </a:prstGeom>
        </p:spPr>
      </p:pic>
      <p:graphicFrame>
        <p:nvGraphicFramePr>
          <p:cNvPr id="12" name="对象 11" hidden="1"/>
          <p:cNvGraphicFramePr>
            <a:graphicFrameLocks noChangeAspect="1"/>
          </p:cNvGraphicFramePr>
          <p:nvPr>
            <p:custDataLst>
              <p:tags r:id="rId3"/>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29806" name="think-cell 幻灯片" r:id="rId4" imgW="9525" imgH="9525" progId="TCLayout.ActiveDocument.1">
                  <p:embed/>
                </p:oleObj>
              </mc:Choice>
              <mc:Fallback>
                <p:oleObj name="think-cell 幻灯片" r:id="rId4" imgW="9525" imgH="9525" progId="TCLayout.ActiveDocument.1">
                  <p:embed/>
                  <p:pic>
                    <p:nvPicPr>
                      <p:cNvPr id="0" name="对象 11" hidden="1"/>
                      <p:cNvPicPr/>
                      <p:nvPr/>
                    </p:nvPicPr>
                    <p:blipFill>
                      <a:blip r:embed="rId5"/>
                      <a:stretch>
                        <a:fillRect/>
                      </a:stretch>
                    </p:blipFill>
                    <p:spPr>
                      <a:xfrm>
                        <a:off x="1751" y="1751"/>
                        <a:ext cx="1751" cy="1751"/>
                      </a:xfrm>
                      <a:prstGeom prst="rect">
                        <a:avLst/>
                      </a:prstGeom>
                    </p:spPr>
                  </p:pic>
                </p:oleObj>
              </mc:Fallback>
            </mc:AlternateContent>
          </a:graphicData>
        </a:graphic>
      </p:graphicFrame>
      <p:sp>
        <p:nvSpPr>
          <p:cNvPr id="14" name="文本占位符 13"/>
          <p:cNvSpPr>
            <a:spLocks noGrp="1"/>
          </p:cNvSpPr>
          <p:nvPr>
            <p:ph type="body" sz="quarter" idx="14"/>
          </p:nvPr>
        </p:nvSpPr>
        <p:spPr>
          <a:xfrm>
            <a:off x="248915" y="1437293"/>
            <a:ext cx="12830767" cy="5174354"/>
          </a:xfrm>
          <a:prstGeom prst="rect">
            <a:avLst/>
          </a:prstGeom>
        </p:spPr>
        <p:txBody>
          <a:bodyPr>
            <a:noAutofit/>
          </a:bodyPr>
          <a:lstStyle>
            <a:lvl1pPr>
              <a:lnSpc>
                <a:spcPct val="100000"/>
              </a:lnSpc>
              <a:spcBef>
                <a:spcPts val="55"/>
              </a:spcBef>
              <a:spcAft>
                <a:spcPts val="660"/>
              </a:spcAft>
              <a:defRPr sz="2205"/>
            </a:lvl1pPr>
            <a:lvl2pPr marL="756285" indent="-252095">
              <a:lnSpc>
                <a:spcPct val="100000"/>
              </a:lnSpc>
              <a:spcBef>
                <a:spcPts val="55"/>
              </a:spcBef>
              <a:spcAft>
                <a:spcPts val="660"/>
              </a:spcAft>
              <a:buFont typeface="Arial" panose="020B0604020202020204" pitchFamily="34" charset="0"/>
              <a:buChar char="-"/>
              <a:defRPr sz="1985"/>
            </a:lvl2pPr>
            <a:lvl3pPr marL="1260475" indent="-252095">
              <a:lnSpc>
                <a:spcPct val="100000"/>
              </a:lnSpc>
              <a:spcBef>
                <a:spcPts val="55"/>
              </a:spcBef>
              <a:spcAft>
                <a:spcPts val="660"/>
              </a:spcAft>
              <a:buFont typeface="Arial" panose="020B0604020202020204" pitchFamily="34" charset="0"/>
              <a:buChar char="-"/>
              <a:defRPr sz="1985"/>
            </a:lvl3pPr>
            <a:lvl4pPr marL="1764665" indent="-252095">
              <a:lnSpc>
                <a:spcPct val="100000"/>
              </a:lnSpc>
              <a:spcBef>
                <a:spcPts val="55"/>
              </a:spcBef>
              <a:spcAft>
                <a:spcPts val="660"/>
              </a:spcAft>
              <a:buFont typeface="Arial" panose="020B0604020202020204" pitchFamily="34" charset="0"/>
              <a:buChar char="-"/>
              <a:defRPr sz="1985"/>
            </a:lvl4pPr>
            <a:lvl5pPr marL="2268855" indent="-252095">
              <a:lnSpc>
                <a:spcPct val="100000"/>
              </a:lnSpc>
              <a:spcBef>
                <a:spcPts val="55"/>
              </a:spcBef>
              <a:spcAft>
                <a:spcPts val="660"/>
              </a:spcAft>
              <a:buFont typeface="Arial" panose="020B0604020202020204" pitchFamily="34" charset="0"/>
              <a:buChar char="-"/>
              <a:defRPr sz="1985"/>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2" name="标题 1"/>
          <p:cNvSpPr>
            <a:spLocks noGrp="1"/>
          </p:cNvSpPr>
          <p:nvPr>
            <p:ph type="title"/>
          </p:nvPr>
        </p:nvSpPr>
        <p:spPr>
          <a:xfrm>
            <a:off x="248913" y="47564"/>
            <a:ext cx="12830763" cy="1103510"/>
          </a:xfrm>
          <a:prstGeom prst="rect">
            <a:avLst/>
          </a:prstGeom>
        </p:spPr>
        <p:txBody>
          <a:bodyPr anchor="ctr"/>
          <a:lstStyle>
            <a:lvl1pPr algn="ctr">
              <a:defRPr sz="3530" b="1"/>
            </a:lvl1pPr>
          </a:lstStyle>
          <a:p>
            <a:r>
              <a:rPr lang="zh-CN" altLang="en-US" dirty="0"/>
              <a:t>单击此处编辑母版标题样式</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924312" y="402653"/>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82911" y="455613"/>
            <a:ext cx="9010616" cy="630238"/>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Slide Number Placeholder 2"/>
          <p:cNvSpPr txBox="1"/>
          <p:nvPr userDrawn="1"/>
        </p:nvSpPr>
        <p:spPr>
          <a:xfrm>
            <a:off x="12896729" y="7251761"/>
            <a:ext cx="345519" cy="254552"/>
          </a:xfrm>
          <a:prstGeom prst="rect">
            <a:avLst/>
          </a:prstGeom>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380" rtl="0" eaLnBrk="1" fontAlgn="auto" latinLnBrk="0" hangingPunct="1">
              <a:lnSpc>
                <a:spcPct val="100000"/>
              </a:lnSpc>
              <a:spcBef>
                <a:spcPts val="0"/>
              </a:spcBef>
              <a:spcAft>
                <a:spcPts val="0"/>
              </a:spcAft>
              <a:buClrTx/>
              <a:buSzTx/>
              <a:buFontTx/>
              <a:buNone/>
              <a:defRPr/>
            </a:pPr>
            <a:fld id="{86CB4B4D-7CA3-9044-876B-883B54F8677D}" type="slidenum">
              <a:rPr kumimoji="0" lang="en-US" altLang="zh-CN" sz="1545" b="0" i="0" u="none" strike="noStrike" kern="1200" cap="none" spc="0" normalizeH="0" baseline="0" noProof="0" smtClean="0">
                <a:ln>
                  <a:noFill/>
                </a:ln>
                <a:solidFill>
                  <a:prstClr val="white">
                    <a:lumMod val="50000"/>
                  </a:prstClr>
                </a:solidFill>
                <a:effectLst/>
                <a:uLnTx/>
                <a:uFillTx/>
                <a:latin typeface="黑体" panose="02010609060101010101" pitchFamily="49" charset="-122"/>
                <a:ea typeface="黑体" panose="02010609060101010101" pitchFamily="49" charset="-122"/>
                <a:cs typeface="+mn-cs"/>
              </a:rPr>
            </a:fld>
            <a:endParaRPr kumimoji="0" lang="zh-CN" altLang="en-US" sz="1545" b="0" i="0" u="none" strike="noStrike" kern="1200" cap="none" spc="0" normalizeH="0" baseline="0" noProof="0" dirty="0">
              <a:ln>
                <a:noFill/>
              </a:ln>
              <a:solidFill>
                <a:prstClr val="white">
                  <a:lumMod val="50000"/>
                </a:prstClr>
              </a:solidFill>
              <a:effectLst/>
              <a:uLnTx/>
              <a:uFillTx/>
              <a:latin typeface="黑体" panose="02010609060101010101" pitchFamily="49" charset="-122"/>
              <a:ea typeface="黑体" panose="02010609060101010101" pitchFamily="49" charset="-122"/>
              <a:cs typeface="+mn-cs"/>
            </a:endParaRPr>
          </a:p>
        </p:txBody>
      </p:sp>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5" name="矩形 4"/>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6"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正文5-1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3444538" cy="924348"/>
          </a:xfrm>
          <a:prstGeom prst="rect">
            <a:avLst/>
          </a:prstGeom>
        </p:spPr>
        <p:txBody>
          <a:bodyPr/>
          <a:lstStyle>
            <a:lvl1pPr algn="ctr">
              <a:defRPr b="0" baseline="0">
                <a:latin typeface="宋体" panose="02010600030101010101" pitchFamily="2" charset="-122"/>
                <a:ea typeface="宋体" panose="02010600030101010101" pitchFamily="2" charset="-122"/>
              </a:defRPr>
            </a:lvl1pPr>
          </a:lstStyle>
          <a:p>
            <a:r>
              <a:rPr lang="zh-CN" altLang="en-US" dirty="0"/>
              <a:t>单击此处编辑母版标题样式</a:t>
            </a:r>
            <a:endParaRPr lang="zh-CN" altLang="en-US" dirty="0"/>
          </a:p>
        </p:txBody>
      </p:sp>
      <p:sp>
        <p:nvSpPr>
          <p:cNvPr id="4" name="Content Placeholder 3"/>
          <p:cNvSpPr>
            <a:spLocks noGrp="1" noChangeArrowheads="1"/>
          </p:cNvSpPr>
          <p:nvPr>
            <p:ph idx="1"/>
          </p:nvPr>
        </p:nvSpPr>
        <p:spPr bwMode="auto">
          <a:xfrm>
            <a:off x="392134" y="1361819"/>
            <a:ext cx="12646269" cy="5442801"/>
          </a:xfrm>
          <a:prstGeom prst="rect">
            <a:avLst/>
          </a:prstGeom>
          <a:noFill/>
          <a:ln w="9525">
            <a:noFill/>
            <a:miter lim="800000"/>
          </a:ln>
        </p:spPr>
        <p:txBody>
          <a:bodyPr vert="horz" wrap="square" lIns="91440" tIns="45720" rIns="91440" bIns="45720" numCol="1" anchor="t" anchorCtr="0" compatLnSpc="1"/>
          <a:lstStyle>
            <a:lvl1pPr marL="147320" indent="-147320">
              <a:buClr>
                <a:srgbClr val="0099FF"/>
              </a:buClr>
              <a:buFont typeface="Wingdings" panose="05000000000000000000" pitchFamily="2" charset="2"/>
              <a:buChar char="l"/>
              <a:defRPr/>
            </a:lvl1pPr>
            <a:lvl2pPr marL="401955" indent="-154305">
              <a:buClr>
                <a:srgbClr val="0099FF"/>
              </a:buClr>
              <a:buFont typeface="Calibri" panose="020F0502020204030204" pitchFamily="34" charset="0"/>
              <a:buChar char="─"/>
              <a:defRPr/>
            </a:lvl2pPr>
          </a:lstStyle>
          <a:p>
            <a:pPr lvl="0"/>
            <a:r>
              <a:rPr lang="zh-CN" altLang="en-US" dirty="0"/>
              <a:t>单击此处编辑母版文本样式</a:t>
            </a:r>
            <a:endParaRPr lang="zh-CN" altLang="en-US" dirty="0"/>
          </a:p>
          <a:p>
            <a:pPr lvl="1"/>
            <a:r>
              <a:rPr lang="zh-CN" altLang="en-US" dirty="0"/>
              <a:t>第二级</a:t>
            </a:r>
            <a:endParaRPr lang="en-US" altLang="zh-CN" dirty="0"/>
          </a:p>
          <a:p>
            <a:pPr lvl="0"/>
            <a:r>
              <a:rPr lang="zh-CN" altLang="en-US" dirty="0"/>
              <a:t>单击此处编辑</a:t>
            </a:r>
            <a:endParaRPr lang="en-US" altLang="zh-CN" dirty="0"/>
          </a:p>
          <a:p>
            <a:pPr lvl="1"/>
            <a:r>
              <a:rPr lang="zh-CN" altLang="en-US" dirty="0"/>
              <a:t>第二级</a:t>
            </a:r>
            <a:endParaRPr lang="zh-CN" altLang="en-US" dirty="0"/>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6" name="矩形 5"/>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7"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0830"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6" name="灯片编号占位符 5"/>
          <p:cNvSpPr>
            <a:spLocks noGrp="1"/>
          </p:cNvSpPr>
          <p:nvPr>
            <p:ph type="sldNum" sz="quarter" idx="12"/>
          </p:nvPr>
        </p:nvSpPr>
        <p:spPr/>
        <p:txBody>
          <a:bodyPr/>
          <a:lstStyle/>
          <a:p>
            <a:pPr defTabSz="1008380"/>
            <a:fld id="{D1CE8175-6C57-4400-8DDE-A3A545C163A3}" type="slidenum">
              <a:rPr lang="zh-CN" altLang="en-US" smtClean="0">
                <a:solidFill>
                  <a:prstClr val="black">
                    <a:tint val="75000"/>
                  </a:prstClr>
                </a:solidFill>
              </a:rPr>
            </a:fld>
            <a:endParaRPr lang="zh-CN" altLang="en-US">
              <a:solidFill>
                <a:prstClr val="black">
                  <a:tint val="75000"/>
                </a:prstClr>
              </a:solidFill>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
        <p:nvSpPr>
          <p:cNvPr id="8" name="文本占位符 7"/>
          <p:cNvSpPr>
            <a:spLocks noGrp="1"/>
          </p:cNvSpPr>
          <p:nvPr>
            <p:ph type="body" sz="quarter" idx="13"/>
          </p:nvPr>
        </p:nvSpPr>
        <p:spPr>
          <a:xfrm>
            <a:off x="924312" y="6811818"/>
            <a:ext cx="8434347" cy="751032"/>
          </a:xfrm>
        </p:spPr>
        <p:txBody>
          <a:bodyPr anchor="b">
            <a:normAutofit/>
          </a:bodyPr>
          <a:lstStyle>
            <a:lvl1pPr marL="192405" indent="-192405">
              <a:buFont typeface="+mj-lt"/>
              <a:buAutoNum type="arabicPeriod"/>
              <a:defRPr sz="880"/>
            </a:lvl1pPr>
          </a:lstStyle>
          <a:p>
            <a:pPr lvl="0"/>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6_Text Slide">
    <p:spTree>
      <p:nvGrpSpPr>
        <p:cNvPr id="1" name=""/>
        <p:cNvGrpSpPr/>
        <p:nvPr/>
      </p:nvGrpSpPr>
      <p:grpSpPr>
        <a:xfrm>
          <a:off x="0" y="0"/>
          <a:ext cx="0" cy="0"/>
          <a:chOff x="0" y="0"/>
          <a:chExt cx="0" cy="0"/>
        </a:xfrm>
      </p:grpSpPr>
      <p:pic>
        <p:nvPicPr>
          <p:cNvPr id="3" name="Picture 2" descr="A close up of a logo&#10;&#10;Description automatically generated"/>
          <p:cNvPicPr>
            <a:picLocks noChangeAspect="1"/>
          </p:cNvPicPr>
          <p:nvPr userDrawn="1"/>
        </p:nvPicPr>
        <p:blipFill rotWithShape="1">
          <a:blip r:embed="rId2"/>
          <a:srcRect l="3707" t="5548" r="79289" b="83339"/>
          <a:stretch>
            <a:fillRect/>
          </a:stretch>
        </p:blipFill>
        <p:spPr>
          <a:xfrm>
            <a:off x="389238" y="189961"/>
            <a:ext cx="3048052" cy="1120607"/>
          </a:xfrm>
          <a:prstGeom prst="rect">
            <a:avLst/>
          </a:prstGeom>
        </p:spPr>
      </p:pic>
      <p:sp>
        <p:nvSpPr>
          <p:cNvPr id="4" name="Text Placeholder 3"/>
          <p:cNvSpPr>
            <a:spLocks noGrp="1"/>
          </p:cNvSpPr>
          <p:nvPr>
            <p:ph type="body" sz="quarter" idx="10" hasCustomPrompt="1"/>
          </p:nvPr>
        </p:nvSpPr>
        <p:spPr>
          <a:xfrm>
            <a:off x="3728860" y="506737"/>
            <a:ext cx="9156195" cy="560304"/>
          </a:xfrm>
          <a:prstGeom prst="rect">
            <a:avLst/>
          </a:prstGeom>
        </p:spPr>
        <p:txBody>
          <a:bodyPr/>
          <a:lstStyle>
            <a:lvl1pPr>
              <a:defRPr sz="2645" b="1" i="0">
                <a:solidFill>
                  <a:srgbClr val="418E97"/>
                </a:solidFill>
                <a:latin typeface="Arial Narrow" panose="020B0606020202030204" pitchFamily="34" charset="0"/>
              </a:defRPr>
            </a:lvl1pPr>
          </a:lstStyle>
          <a:p>
            <a:pPr lvl="0"/>
            <a:r>
              <a:rPr lang="en-GB" dirty="0"/>
              <a:t>Click here to enter Title of the slide </a:t>
            </a:r>
            <a:endParaRPr lang="x-none" dirty="0"/>
          </a:p>
        </p:txBody>
      </p:sp>
      <p:sp>
        <p:nvSpPr>
          <p:cNvPr id="7" name="Text Placeholder 3"/>
          <p:cNvSpPr>
            <a:spLocks noGrp="1"/>
          </p:cNvSpPr>
          <p:nvPr>
            <p:ph type="body" sz="quarter" idx="12" hasCustomPrompt="1"/>
          </p:nvPr>
        </p:nvSpPr>
        <p:spPr>
          <a:xfrm>
            <a:off x="455870" y="1099299"/>
            <a:ext cx="12418549" cy="560304"/>
          </a:xfrm>
          <a:prstGeom prst="rect">
            <a:avLst/>
          </a:prstGeom>
        </p:spPr>
        <p:txBody>
          <a:bodyPr/>
          <a:lstStyle>
            <a:lvl1pPr>
              <a:defRPr sz="2055" b="0" i="0">
                <a:solidFill>
                  <a:srgbClr val="418E97"/>
                </a:solidFill>
                <a:latin typeface="Arial Narrow" panose="020B0606020202030204" pitchFamily="34" charset="0"/>
              </a:defRPr>
            </a:lvl1pPr>
          </a:lstStyle>
          <a:p>
            <a:pPr lvl="0"/>
            <a:r>
              <a:rPr lang="en-GB" dirty="0"/>
              <a:t>Click here to enter Subtitle of the slide </a:t>
            </a:r>
            <a:endParaRPr lang="x-none" dirty="0"/>
          </a:p>
        </p:txBody>
      </p:sp>
      <p:sp>
        <p:nvSpPr>
          <p:cNvPr id="8" name="Text Placeholder 3"/>
          <p:cNvSpPr>
            <a:spLocks noGrp="1"/>
          </p:cNvSpPr>
          <p:nvPr>
            <p:ph type="body" sz="quarter" idx="11" hasCustomPrompt="1"/>
          </p:nvPr>
        </p:nvSpPr>
        <p:spPr>
          <a:xfrm>
            <a:off x="455870" y="1960440"/>
            <a:ext cx="12418549" cy="5095676"/>
          </a:xfrm>
          <a:prstGeom prst="rect">
            <a:avLst/>
          </a:prstGeom>
        </p:spPr>
        <p:txBody>
          <a:bodyPr/>
          <a:lstStyle>
            <a:lvl1pPr>
              <a:defRPr sz="1765"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x-none" dirty="0"/>
          </a:p>
        </p:txBody>
      </p:sp>
      <p:sp>
        <p:nvSpPr>
          <p:cNvPr id="2" name="日付プレースホルダー 1"/>
          <p:cNvSpPr>
            <a:spLocks noGrp="1"/>
          </p:cNvSpPr>
          <p:nvPr>
            <p:ph type="dt" sz="half" idx="13"/>
          </p:nvPr>
        </p:nvSpPr>
        <p:spPr/>
        <p:txBody>
          <a:bodyPr/>
          <a:lstStyle/>
          <a:p>
            <a:pPr defTabSz="1008380"/>
            <a:endParaRPr lang="en-US" dirty="0">
              <a:solidFill>
                <a:prstClr val="black">
                  <a:tint val="75000"/>
                </a:prstClr>
              </a:solidFill>
            </a:endParaRPr>
          </a:p>
        </p:txBody>
      </p:sp>
      <p:sp>
        <p:nvSpPr>
          <p:cNvPr id="5" name="フッター プレースホルダー 4"/>
          <p:cNvSpPr>
            <a:spLocks noGrp="1"/>
          </p:cNvSpPr>
          <p:nvPr>
            <p:ph type="ftr" sz="quarter" idx="14"/>
          </p:nvPr>
        </p:nvSpPr>
        <p:spPr/>
        <p:txBody>
          <a:bodyPr/>
          <a:lstStyle/>
          <a:p>
            <a:pPr defTabSz="1008380"/>
            <a:endParaRPr lang="en-US" dirty="0">
              <a:solidFill>
                <a:prstClr val="black">
                  <a:tint val="75000"/>
                </a:prstClr>
              </a:solidFill>
            </a:endParaRPr>
          </a:p>
        </p:txBody>
      </p:sp>
      <p:sp>
        <p:nvSpPr>
          <p:cNvPr id="10" name="スライド番号プレースホルダー 9"/>
          <p:cNvSpPr>
            <a:spLocks noGrp="1"/>
          </p:cNvSpPr>
          <p:nvPr>
            <p:ph type="sldNum" sz="quarter" idx="15"/>
          </p:nvPr>
        </p:nvSpPr>
        <p:spPr>
          <a:xfrm>
            <a:off x="10321994" y="7169536"/>
            <a:ext cx="3025021" cy="402652"/>
          </a:xfrm>
        </p:spPr>
        <p:txBody>
          <a:bodyPr/>
          <a:lstStyle>
            <a:lvl1pPr>
              <a:defRPr>
                <a:solidFill>
                  <a:schemeClr val="tx1"/>
                </a:solidFill>
              </a:defRPr>
            </a:lvl1pPr>
          </a:lstStyle>
          <a:p>
            <a:pPr defTabSz="1008380"/>
            <a:fld id="{48F63A3B-78C7-47BE-AE5E-E10140E04643}" type="slidenum">
              <a:rPr lang="en-US" smtClean="0">
                <a:solidFill>
                  <a:prstClr val="black"/>
                </a:solidFill>
              </a:rPr>
            </a:fld>
            <a:endParaRPr lang="en-US" dirty="0">
              <a:solidFill>
                <a:prstClr val="black"/>
              </a:solidFill>
            </a:endParaRPr>
          </a:p>
        </p:txBody>
      </p:sp>
      <p:sp>
        <p:nvSpPr>
          <p:cNvPr id="11" name="タイトル 10"/>
          <p:cNvSpPr>
            <a:spLocks noGrp="1"/>
          </p:cNvSpPr>
          <p:nvPr>
            <p:ph type="title"/>
          </p:nvPr>
        </p:nvSpPr>
        <p:spPr/>
        <p:txBody>
          <a:bodyPr/>
          <a:lstStyle/>
          <a:p>
            <a:r>
              <a:rPr kumimoji="1" lang="ja-JP" altLang="en-US" dirty="0"/>
              <a:t>マスター タイトルの書式設定</a:t>
            </a:r>
            <a:endParaRPr kumimoji="1" lang="ja-JP" altLang="en-US" dirty="0"/>
          </a:p>
        </p:txBody>
      </p:sp>
      <p:sp>
        <p:nvSpPr>
          <p:cNvPr id="13" name="Text Placeholder 4"/>
          <p:cNvSpPr>
            <a:spLocks noGrp="1"/>
          </p:cNvSpPr>
          <p:nvPr>
            <p:ph type="body" sz="quarter" idx="16" hasCustomPrompt="1"/>
          </p:nvPr>
        </p:nvSpPr>
        <p:spPr>
          <a:xfrm>
            <a:off x="10612665" y="0"/>
            <a:ext cx="2785709" cy="274904"/>
          </a:xfrm>
        </p:spPr>
        <p:txBody>
          <a:bodyPr>
            <a:noAutofit/>
          </a:bodyPr>
          <a:lstStyle>
            <a:lvl1pPr marL="0" indent="0" algn="r">
              <a:buNone/>
              <a:defRPr/>
            </a:lvl1pPr>
          </a:lstStyle>
          <a:p>
            <a:pPr marL="0" indent="0" algn="r">
              <a:buNone/>
            </a:pPr>
            <a:r>
              <a:rPr lang="en-US" sz="1175" dirty="0">
                <a:latin typeface="Arial" panose="020B0604020202020204" pitchFamily="34" charset="0"/>
                <a:cs typeface="Arial" panose="020B0604020202020204" pitchFamily="34" charset="0"/>
              </a:rPr>
              <a:t>ATTRACTION-4</a:t>
            </a:r>
            <a:endParaRPr lang="en-US" sz="1175"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3_标题和内容">
    <p:spTree>
      <p:nvGrpSpPr>
        <p:cNvPr id="1" name=""/>
        <p:cNvGrpSpPr/>
        <p:nvPr/>
      </p:nvGrpSpPr>
      <p:grpSpPr>
        <a:xfrm>
          <a:off x="0" y="0"/>
          <a:ext cx="0" cy="0"/>
          <a:chOff x="0" y="0"/>
          <a:chExt cx="0" cy="0"/>
        </a:xfrm>
      </p:grpSpPr>
      <p:sp>
        <p:nvSpPr>
          <p:cNvPr id="28" name="Shape 28"/>
          <p:cNvSpPr>
            <a:spLocks noGrp="1"/>
          </p:cNvSpPr>
          <p:nvPr>
            <p:ph type="title"/>
          </p:nvPr>
        </p:nvSpPr>
        <p:spPr>
          <a:prstGeom prst="rect">
            <a:avLst/>
          </a:prstGeom>
        </p:spPr>
        <p:txBody>
          <a:bodyPr/>
          <a:lstStyle/>
          <a:p>
            <a:r>
              <a:t>按一下以編輯母片標題樣式</a:t>
            </a:r>
          </a:p>
        </p:txBody>
      </p:sp>
      <p:sp>
        <p:nvSpPr>
          <p:cNvPr id="29" name="Shape 29"/>
          <p:cNvSpPr>
            <a:spLocks noGrp="1"/>
          </p:cNvSpPr>
          <p:nvPr>
            <p:ph type="body" idx="1"/>
          </p:nvPr>
        </p:nvSpPr>
        <p:spPr>
          <a:prstGeom prst="rect">
            <a:avLst/>
          </a:prstGeom>
        </p:spPr>
        <p:txBody>
          <a:bodyPr/>
          <a:lstStyle/>
          <a:p>
            <a:r>
              <a:t>按一下以編輯母片文字樣式</a:t>
            </a:r>
          </a:p>
          <a:p>
            <a:pPr lvl="1"/>
            <a:r>
              <a:t>第二層</a:t>
            </a:r>
          </a:p>
          <a:p>
            <a:pPr lvl="2"/>
            <a:r>
              <a:t>第三層</a:t>
            </a:r>
          </a:p>
          <a:p>
            <a:pPr lvl="3"/>
            <a:r>
              <a:t>第四層</a:t>
            </a:r>
          </a:p>
          <a:p>
            <a:pPr lvl="4"/>
            <a:r>
              <a:t>第五層</a:t>
            </a:r>
          </a:p>
        </p:txBody>
      </p:sp>
      <p:sp>
        <p:nvSpPr>
          <p:cNvPr id="30" name="Shape 30"/>
          <p:cNvSpPr>
            <a:spLocks noGrp="1"/>
          </p:cNvSpPr>
          <p:nvPr>
            <p:ph type="sldNum" sz="quarter" idx="2"/>
          </p:nvPr>
        </p:nvSpPr>
        <p:spPr>
          <a:prstGeom prst="rect">
            <a:avLst/>
          </a:prstGeom>
        </p:spPr>
        <p:txBody>
          <a:bodyPr/>
          <a:lstStyle/>
          <a:p>
            <a:pPr defTabSz="1008380"/>
            <a:fld id="{86CB4B4D-7CA3-9044-876B-883B54F8677D}" type="slidenum">
              <a:rPr lang="en-US" altLang="zh-CN" smtClean="0">
                <a:solidFill>
                  <a:prstClr val="black">
                    <a:tint val="75000"/>
                  </a:prstClr>
                </a:solidFill>
              </a:rPr>
            </a:fld>
            <a:endParaRPr lang="en-US" altLang="zh-CN">
              <a:solidFill>
                <a:prstClr val="black">
                  <a:tint val="75000"/>
                </a:prstClr>
              </a:solidFill>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2097164" name="图片 10"/>
          <p:cNvPicPr>
            <a:picLocks noChangeAspect="1"/>
          </p:cNvPicPr>
          <p:nvPr userDrawn="1"/>
        </p:nvPicPr>
        <p:blipFill>
          <a:blip r:embed="rId2" cstate="print"/>
          <a:stretch>
            <a:fillRect/>
          </a:stretch>
        </p:blipFill>
        <p:spPr>
          <a:xfrm>
            <a:off x="11975437" y="343881"/>
            <a:ext cx="1046032" cy="758096"/>
          </a:xfrm>
          <a:prstGeom prst="rect">
            <a:avLst/>
          </a:prstGeom>
        </p:spPr>
      </p:pic>
      <p:sp>
        <p:nvSpPr>
          <p:cNvPr id="1048641" name="内容占位符 2"/>
          <p:cNvSpPr>
            <a:spLocks noGrp="1"/>
          </p:cNvSpPr>
          <p:nvPr>
            <p:ph idx="1" hasCustomPrompt="1"/>
          </p:nvPr>
        </p:nvSpPr>
        <p:spPr>
          <a:xfrm>
            <a:off x="812006" y="1949475"/>
            <a:ext cx="11596688" cy="4415699"/>
          </a:xfrm>
        </p:spPr>
        <p:txBody>
          <a:bodyPr/>
          <a:lstStyle>
            <a:lvl1pPr marL="114300" marR="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lvl1pPr>
            <a:lvl3pPr marL="424180" marR="0"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lvl3pPr>
          </a:lstStyle>
          <a:p>
            <a:pPr marL="114300" marR="0" lvl="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104864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48643" name="灯片编号占位符 5"/>
          <p:cNvSpPr>
            <a:spLocks noGrp="1"/>
          </p:cNvSpPr>
          <p:nvPr>
            <p:ph type="sldNum" sz="quarter" idx="12"/>
          </p:nvPr>
        </p:nvSpPr>
        <p:spPr>
          <a:xfrm>
            <a:off x="9494839" y="7010400"/>
            <a:ext cx="3025775" cy="401638"/>
          </a:xfrm>
          <a:prstGeom prst="rect">
            <a:avLst/>
          </a:prstGeom>
        </p:spPr>
        <p:txBody>
          <a:bodyPr/>
          <a:lstStyle>
            <a:lvl1pPr algn="r"/>
          </a:lstStyle>
          <a:p>
            <a:pPr defTabSz="1008380"/>
            <a:fld id="{FDE8CE07-3246-644E-BA73-EB5030E25080}" type="slidenum">
              <a:rPr kumimoji="1" lang="zh-CN" altLang="en-US" smtClean="0">
                <a:solidFill>
                  <a:prstClr val="black">
                    <a:tint val="75000"/>
                  </a:prstClr>
                </a:solidFill>
              </a:rPr>
            </a:fld>
            <a:endParaRPr kumimoji="1" lang="zh-CN" altLang="en-US" dirty="0">
              <a:solidFill>
                <a:prstClr val="black">
                  <a:tint val="75000"/>
                </a:prstClr>
              </a:solidFill>
            </a:endParaRPr>
          </a:p>
        </p:txBody>
      </p:sp>
      <p:sp>
        <p:nvSpPr>
          <p:cNvPr id="1048644"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lvl2pPr>
            <a:lvl3pPr marL="1371600" indent="-457200">
              <a:buFont typeface="+mj-lt"/>
              <a:buAutoNum type="arabicPeriod"/>
            </a:lvl3pPr>
            <a:lvl4pPr marL="1714500" indent="-342900">
              <a:buFont typeface="+mj-lt"/>
              <a:buAutoNum type="arabicPeriod"/>
            </a:lvl4pPr>
            <a:lvl5pPr marL="2171700" indent="-342900">
              <a:buFont typeface="+mj-lt"/>
              <a:buAutoNum type="arabicPeriod"/>
            </a:lvl5pPr>
          </a:lstStyle>
          <a:p>
            <a:pPr lvl="0"/>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mtClean="0">
                <a:solidFill>
                  <a:prstClr val="black">
                    <a:tint val="75000"/>
                  </a:prstClr>
                </a:solidFill>
              </a:rPr>
            </a:fld>
            <a:endParaRPr kumimoji="1" lang="zh-CN" altLang="en-US" dirty="0">
              <a:solidFill>
                <a:prstClr val="black">
                  <a:tint val="75000"/>
                </a:prstClr>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matchingName="3_Title and Text">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529311" y="1348688"/>
            <a:ext cx="12365182" cy="66166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90"/>
              </a:spcBef>
              <a:spcAft>
                <a:spcPts val="0"/>
              </a:spcAft>
              <a:buClr>
                <a:srgbClr val="05416B"/>
              </a:buClr>
              <a:buSzPts val="700"/>
              <a:buFont typeface="Noto Sans Symbols" panose="020B0502040504020204"/>
              <a:buNone/>
              <a:defRPr sz="294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470"/>
              </a:spcBef>
              <a:spcAft>
                <a:spcPts val="0"/>
              </a:spcAft>
              <a:buClr>
                <a:schemeClr val="dk1"/>
              </a:buClr>
              <a:buSzPts val="560"/>
              <a:buFont typeface="Noto Sans Symbols" panose="020B0502040504020204"/>
              <a:buNone/>
              <a:defRPr sz="235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470"/>
              </a:spcBef>
              <a:spcAft>
                <a:spcPts val="0"/>
              </a:spcAft>
              <a:buClr>
                <a:schemeClr val="dk1"/>
              </a:buClr>
              <a:buSzPts val="560"/>
              <a:buFont typeface="Noto Sans Symbols" panose="020B0502040504020204"/>
              <a:buNone/>
              <a:defRPr sz="235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9pPr>
          </a:lstStyle>
          <a:p/>
        </p:txBody>
      </p:sp>
      <p:pic>
        <p:nvPicPr>
          <p:cNvPr id="20" name="Google Shape;20;p14"/>
          <p:cNvPicPr preferRelativeResize="0"/>
          <p:nvPr/>
        </p:nvPicPr>
        <p:blipFill rotWithShape="1">
          <a:blip r:embed="rId2"/>
          <a:srcRect t="-2312"/>
          <a:stretch>
            <a:fillRect/>
          </a:stretch>
        </p:blipFill>
        <p:spPr>
          <a:xfrm>
            <a:off x="688584" y="6728599"/>
            <a:ext cx="1702913" cy="375901"/>
          </a:xfrm>
          <a:prstGeom prst="rect">
            <a:avLst/>
          </a:prstGeom>
          <a:noFill/>
          <a:ln>
            <a:noFill/>
          </a:ln>
        </p:spPr>
      </p:pic>
      <p:sp>
        <p:nvSpPr>
          <p:cNvPr id="5" name="TextBox 4"/>
          <p:cNvSpPr txBox="1"/>
          <p:nvPr userDrawn="1"/>
        </p:nvSpPr>
        <p:spPr>
          <a:xfrm>
            <a:off x="6414166" y="6916549"/>
            <a:ext cx="6622097" cy="203582"/>
          </a:xfrm>
          <a:prstGeom prst="rect">
            <a:avLst/>
          </a:prstGeom>
          <a:noFill/>
        </p:spPr>
        <p:txBody>
          <a:bodyPr wrap="square" lIns="0" tIns="0" rIns="132328" bIns="0" rtlCol="0">
            <a:spAutoFit/>
          </a:bodyPr>
          <a:lstStyle/>
          <a:p>
            <a:pPr marL="0" marR="0" lvl="0" indent="0" algn="r" defTabSz="1344295" rtl="0" eaLnBrk="1" fontAlgn="auto" latinLnBrk="0" hangingPunct="1">
              <a:lnSpc>
                <a:spcPct val="100000"/>
              </a:lnSpc>
              <a:spcBef>
                <a:spcPts val="0"/>
              </a:spcBef>
              <a:spcAft>
                <a:spcPts val="0"/>
              </a:spcAft>
              <a:buClr>
                <a:srgbClr val="000000"/>
              </a:buClr>
              <a:buSzTx/>
              <a:buFont typeface="Arial" panose="020B0604020202020204"/>
              <a:buNone/>
              <a:defRPr/>
            </a:pPr>
            <a:r>
              <a:rPr kumimoji="0" lang="en-US" sz="1325" b="0" i="0" u="none" strike="noStrike" kern="1200" cap="none" spc="0" normalizeH="0" baseline="0" noProof="0" dirty="0">
                <a:ln>
                  <a:noFill/>
                </a:ln>
                <a:solidFill>
                  <a:srgbClr val="D1A769"/>
                </a:solidFill>
                <a:effectLst/>
                <a:uLnTx/>
                <a:uFillTx/>
                <a:latin typeface="Arial Narrow" panose="020B0606020202030204" pitchFamily="34" charset="0"/>
                <a:ea typeface="微软雅黑" panose="020B0503020204020204" pitchFamily="34" charset="-122"/>
                <a:cs typeface="+mn-cs"/>
              </a:rPr>
              <a:t>Content of this presentation is copyright and responsibility of the author. Permission is required for re-use.</a:t>
            </a:r>
            <a:endParaRPr kumimoji="0" lang="en-US" sz="1325" b="0" i="0" u="none" strike="noStrike" kern="1200" cap="none" spc="0" normalizeH="0" baseline="0" noProof="0" dirty="0">
              <a:ln>
                <a:noFill/>
              </a:ln>
              <a:solidFill>
                <a:srgbClr val="D1A769"/>
              </a:solidFill>
              <a:effectLst/>
              <a:uLnTx/>
              <a:uFillTx/>
              <a:latin typeface="Arial Narrow" panose="020B0606020202030204" pitchFamily="34" charset="0"/>
              <a:ea typeface="微软雅黑" panose="020B0503020204020204" pitchFamily="34" charset="-122"/>
              <a:cs typeface="+mn-cs"/>
            </a:endParaRPr>
          </a:p>
        </p:txBody>
      </p:sp>
      <p:sp>
        <p:nvSpPr>
          <p:cNvPr id="13" name="Google Shape;18;p14"/>
          <p:cNvSpPr txBox="1">
            <a:spLocks noGrp="1"/>
          </p:cNvSpPr>
          <p:nvPr>
            <p:ph type="ctrTitle"/>
          </p:nvPr>
        </p:nvSpPr>
        <p:spPr>
          <a:xfrm>
            <a:off x="529311" y="713488"/>
            <a:ext cx="12364983" cy="6352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panose="020B0604020202020204"/>
              <a:buNone/>
              <a:defRPr sz="4115" b="1"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4" name="Google Shape;17;p14"/>
          <p:cNvSpPr txBox="1">
            <a:spLocks noGrp="1"/>
          </p:cNvSpPr>
          <p:nvPr>
            <p:ph type="body" idx="1"/>
          </p:nvPr>
        </p:nvSpPr>
        <p:spPr>
          <a:xfrm>
            <a:off x="539972" y="2373655"/>
            <a:ext cx="12365182" cy="3970000"/>
          </a:xfrm>
          <a:prstGeom prst="rect">
            <a:avLst/>
          </a:prstGeom>
          <a:noFill/>
          <a:ln>
            <a:noFill/>
          </a:ln>
        </p:spPr>
        <p:txBody>
          <a:bodyPr spcFirstLastPara="1" wrap="square" lIns="91425" tIns="45700" rIns="91425" bIns="45700" anchor="t" anchorCtr="0">
            <a:no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775" algn="l" rtl="0">
              <a:lnSpc>
                <a:spcPct val="100000"/>
              </a:lnSpc>
              <a:spcBef>
                <a:spcPts val="470"/>
              </a:spcBef>
              <a:spcAft>
                <a:spcPts val="0"/>
              </a:spcAft>
              <a:buClr>
                <a:srgbClr val="05416B"/>
              </a:buClr>
              <a:buSzPts val="1600"/>
              <a:buFont typeface="Noto Sans Symbols" panose="020B0502040504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775" algn="l" rtl="0">
              <a:lnSpc>
                <a:spcPct val="100000"/>
              </a:lnSpc>
              <a:spcBef>
                <a:spcPts val="470"/>
              </a:spcBef>
              <a:spcAft>
                <a:spcPts val="0"/>
              </a:spcAft>
              <a:buClr>
                <a:srgbClr val="05416B"/>
              </a:buClr>
              <a:buSzPts val="1600"/>
              <a:buFont typeface="Noto Sans Symbols" panose="020B0502040504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2885" marR="0" lvl="5"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49645" marR="0" lvl="8"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0" name="Google Shape;17;p14"/>
          <p:cNvSpPr txBox="1">
            <a:spLocks noGrp="1"/>
          </p:cNvSpPr>
          <p:nvPr>
            <p:ph type="body" idx="12" hasCustomPrompt="1"/>
          </p:nvPr>
        </p:nvSpPr>
        <p:spPr>
          <a:xfrm>
            <a:off x="2781572" y="6854608"/>
            <a:ext cx="3529894" cy="265585"/>
          </a:xfrm>
          <a:prstGeom prst="rect">
            <a:avLst/>
          </a:prstGeom>
          <a:noFill/>
          <a:ln>
            <a:noFill/>
          </a:ln>
        </p:spPr>
        <p:txBody>
          <a:bodyPr spcFirstLastPara="1" vert="horz" wrap="square" lIns="0" tIns="0" rIns="0" bIns="0" anchor="ctr" anchorCtr="0">
            <a:sp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1325" b="1" i="0" u="none" strike="noStrike" cap="none">
                <a:solidFill>
                  <a:srgbClr val="D1A769"/>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775" algn="l" rtl="0">
              <a:lnSpc>
                <a:spcPct val="100000"/>
              </a:lnSpc>
              <a:spcBef>
                <a:spcPts val="470"/>
              </a:spcBef>
              <a:spcAft>
                <a:spcPts val="0"/>
              </a:spcAft>
              <a:buClr>
                <a:srgbClr val="05416B"/>
              </a:buClr>
              <a:buSzPts val="1600"/>
              <a:buFont typeface="Noto Sans Symbols" panose="020B0502040504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775" algn="l" rtl="0">
              <a:lnSpc>
                <a:spcPct val="100000"/>
              </a:lnSpc>
              <a:spcBef>
                <a:spcPts val="470"/>
              </a:spcBef>
              <a:spcAft>
                <a:spcPts val="0"/>
              </a:spcAft>
              <a:buClr>
                <a:srgbClr val="05416B"/>
              </a:buClr>
              <a:buSzPts val="1600"/>
              <a:buFont typeface="Noto Sans Symbols" panose="020B0502040504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2885" marR="0" lvl="5"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49645" marR="0" lvl="8"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r>
              <a:rPr lang="fr-CH" err="1"/>
              <a:t>Add</a:t>
            </a:r>
            <a:r>
              <a:rPr lang="fr-CH"/>
              <a:t> </a:t>
            </a:r>
            <a:r>
              <a:rPr lang="fr-CH" err="1"/>
              <a:t>name</a:t>
            </a:r>
            <a:r>
              <a:rPr lang="fr-CH"/>
              <a:t> of </a:t>
            </a:r>
            <a:r>
              <a:rPr lang="fr-CH" err="1"/>
              <a:t>presenter</a:t>
            </a:r>
            <a:r>
              <a:rPr lang="fr-CH"/>
              <a:t> </a:t>
            </a:r>
            <a:r>
              <a:rPr lang="fr-CH" err="1"/>
              <a:t>here</a:t>
            </a:r>
            <a:endParaRPr lang="fr-CH" err="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1854"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6" name="标题 1"/>
          <p:cNvSpPr>
            <a:spLocks noGrp="1"/>
          </p:cNvSpPr>
          <p:nvPr>
            <p:ph type="title" hasCustomPrompt="1"/>
          </p:nvPr>
        </p:nvSpPr>
        <p:spPr>
          <a:xfrm>
            <a:off x="666863" y="413906"/>
            <a:ext cx="11596688" cy="824344"/>
          </a:xfrm>
        </p:spPr>
        <p:txBody>
          <a:bodyPr anchor="t" anchorCtr="0">
            <a:no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004191"/>
                </a:solidFill>
                <a:effectLst/>
                <a:uLnTx/>
                <a:uFillTx/>
                <a:latin typeface="+mn-lt"/>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2878"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8233" y="1781921"/>
            <a:ext cx="10083404" cy="2632992"/>
          </a:xfrm>
        </p:spPr>
        <p:txBody>
          <a:bodyPr anchor="t" anchorCtr="0">
            <a:normAutofit/>
          </a:bodyPr>
          <a:lstStyle>
            <a:lvl1pPr algn="l">
              <a:defRPr sz="4850" b="1">
                <a:solidFill>
                  <a:srgbClr val="007DA5"/>
                </a:solidFill>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688233" y="4932609"/>
            <a:ext cx="10083404" cy="1825938"/>
          </a:xfrm>
        </p:spPr>
        <p:txBody>
          <a:bodyPr>
            <a:normAutofit/>
          </a:bodyPr>
          <a:lstStyle>
            <a:lvl1pPr marL="0" indent="0" algn="l">
              <a:buNone/>
              <a:defRPr sz="2205" b="1">
                <a:solidFill>
                  <a:srgbClr val="007DA5"/>
                </a:solidFill>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3520" indent="0" algn="ctr">
              <a:buNone/>
              <a:defRPr sz="1765"/>
            </a:lvl9pPr>
          </a:lstStyle>
          <a:p>
            <a:r>
              <a:rPr lang="zh-CN" altLang="en-US"/>
              <a:t>单击此处编辑母版副标题样式</a:t>
            </a:r>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6" name="Picture 3" descr="Picture 3"/>
          <p:cNvPicPr>
            <a:picLocks noChangeAspect="1"/>
          </p:cNvPicPr>
          <p:nvPr userDrawn="1"/>
        </p:nvPicPr>
        <p:blipFill rotWithShape="1">
          <a:blip r:embed="rId2"/>
          <a:srcRect r="27840"/>
          <a:stretch>
            <a:fillRect/>
          </a:stretch>
        </p:blipFill>
        <p:spPr>
          <a:xfrm>
            <a:off x="3806107" y="0"/>
            <a:ext cx="9638431" cy="7562850"/>
          </a:xfrm>
          <a:prstGeom prst="rect">
            <a:avLst/>
          </a:prstGeom>
          <a:ln w="12700">
            <a:miter lim="400000"/>
            <a:headEnd/>
            <a:tailEnd/>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36215" y="1597101"/>
            <a:ext cx="11880009" cy="4798559"/>
          </a:xfrm>
        </p:spPr>
        <p:txBody>
          <a:bodyPr>
            <a:normAutofit/>
          </a:bodyPr>
          <a:lstStyle>
            <a:lvl1pPr>
              <a:buClr>
                <a:srgbClr val="418E97"/>
              </a:buClr>
              <a:defRPr sz="2645"/>
            </a:lvl1pPr>
            <a:lvl2pPr>
              <a:buClr>
                <a:srgbClr val="418E97"/>
              </a:buClr>
              <a:defRPr sz="2205"/>
            </a:lvl2pPr>
            <a:lvl3pPr>
              <a:buClr>
                <a:srgbClr val="418E97"/>
              </a:buClr>
              <a:defRPr sz="1985"/>
            </a:lvl3pPr>
            <a:lvl4pPr>
              <a:buClr>
                <a:srgbClr val="418E97"/>
              </a:buClr>
              <a:defRPr sz="1765"/>
            </a:lvl4pPr>
            <a:lvl5pPr>
              <a:buClr>
                <a:srgbClr val="418E97"/>
              </a:buClr>
              <a:defRPr sz="1765"/>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标题 1"/>
          <p:cNvSpPr>
            <a:spLocks noGrp="1"/>
          </p:cNvSpPr>
          <p:nvPr>
            <p:ph type="title"/>
          </p:nvPr>
        </p:nvSpPr>
        <p:spPr>
          <a:xfrm>
            <a:off x="3455166" y="114543"/>
            <a:ext cx="8935016" cy="1197952"/>
          </a:xfrm>
        </p:spPr>
        <p:txBody>
          <a:bodyPr>
            <a:noAutofit/>
          </a:bodyPr>
          <a:lstStyle>
            <a:lvl1pPr>
              <a:defRPr sz="3090" b="1">
                <a:solidFill>
                  <a:srgbClr val="007DA5"/>
                </a:solidFill>
              </a:defRPr>
            </a:lvl1pPr>
          </a:lstStyle>
          <a:p>
            <a:r>
              <a:rPr lang="zh-CN" altLang="en-US"/>
              <a:t>单击此处编辑母版标题样式</a:t>
            </a:r>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203081" y="114543"/>
            <a:ext cx="8935016" cy="1197952"/>
          </a:xfrm>
        </p:spPr>
        <p:txBody>
          <a:bodyPr wrap="none">
            <a:noAutofit/>
          </a:bodyPr>
          <a:lstStyle>
            <a:lvl1pPr>
              <a:defRPr sz="2865" b="1">
                <a:solidFill>
                  <a:srgbClr val="007DA5"/>
                </a:solidFill>
              </a:defRPr>
            </a:lvl1pPr>
          </a:lstStyle>
          <a:p>
            <a:r>
              <a:rPr lang="zh-CN" altLang="en-US"/>
              <a:t>单击此处编辑母版标题样式</a:t>
            </a:r>
            <a:endParaRPr lang="zh-CN" altLang="en-US"/>
          </a:p>
        </p:txBody>
      </p:sp>
      <p:pic>
        <p:nvPicPr>
          <p:cNvPr id="5" name="Picture 4" descr="Picture 4"/>
          <p:cNvPicPr>
            <a:picLocks noChangeAspect="1"/>
          </p:cNvPicPr>
          <p:nvPr userDrawn="1"/>
        </p:nvPicPr>
        <p:blipFill rotWithShape="1">
          <a:blip r:embed="rId2"/>
          <a:srcRect l="40623" r="47915"/>
          <a:stretch>
            <a:fillRect/>
          </a:stretch>
        </p:blipFill>
        <p:spPr>
          <a:xfrm rot="5400000">
            <a:off x="11813494" y="5931805"/>
            <a:ext cx="552173" cy="2709915"/>
          </a:xfrm>
          <a:prstGeom prst="rect">
            <a:avLst/>
          </a:prstGeom>
          <a:ln w="12700">
            <a:miter lim="400000"/>
            <a:headEnd/>
            <a:tailEnd/>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6950"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4" name="日期占位符 3"/>
          <p:cNvSpPr>
            <a:spLocks noGrp="1"/>
          </p:cNvSpPr>
          <p:nvPr>
            <p:ph type="dt" sz="half" idx="10"/>
          </p:nvPr>
        </p:nvSpPr>
        <p:spPr/>
        <p:txBody>
          <a:bodyPr/>
          <a:lstStyle/>
          <a:p>
            <a:pPr defTabSz="1008380"/>
            <a:fld id="{A3DC82AB-B046-478E-8534-9B6A4A969212}" type="datetimeFigureOut">
              <a:rPr lang="zh-CN" altLang="en-US" sz="1985" smtClean="0">
                <a:solidFill>
                  <a:prstClr val="black"/>
                </a:solidFill>
              </a:rPr>
            </a:fld>
            <a:endParaRPr lang="zh-CN" altLang="en-US" sz="1985">
              <a:solidFill>
                <a:prstClr val="black"/>
              </a:solidFill>
            </a:endParaRPr>
          </a:p>
        </p:txBody>
      </p:sp>
      <p:sp>
        <p:nvSpPr>
          <p:cNvPr id="5" name="页脚占位符 4"/>
          <p:cNvSpPr>
            <a:spLocks noGrp="1"/>
          </p:cNvSpPr>
          <p:nvPr>
            <p:ph type="ftr" sz="quarter" idx="11"/>
          </p:nvPr>
        </p:nvSpPr>
        <p:spPr/>
        <p:txBody>
          <a:bodyPr/>
          <a:lstStyle/>
          <a:p>
            <a:pPr defTabSz="1008380"/>
            <a:endParaRPr lang="zh-CN" altLang="en-US" sz="1985">
              <a:solidFill>
                <a:prstClr val="black"/>
              </a:solidFill>
            </a:endParaRPr>
          </a:p>
        </p:txBody>
      </p:sp>
      <p:sp>
        <p:nvSpPr>
          <p:cNvPr id="6" name="灯片编号占位符 5"/>
          <p:cNvSpPr>
            <a:spLocks noGrp="1"/>
          </p:cNvSpPr>
          <p:nvPr>
            <p:ph type="sldNum" sz="quarter" idx="12"/>
          </p:nvPr>
        </p:nvSpPr>
        <p:spPr/>
        <p:txBody>
          <a:bodyPr/>
          <a:lstStyle/>
          <a:p>
            <a:pPr defTabSz="1008380"/>
            <a:fld id="{D1CE8175-6C57-4400-8DDE-A3A545C163A3}" type="slidenum">
              <a:rPr lang="zh-CN" altLang="en-US" sz="1985" smtClean="0">
                <a:solidFill>
                  <a:prstClr val="black"/>
                </a:solidFill>
              </a:rPr>
            </a:fld>
            <a:endParaRPr lang="zh-CN" altLang="en-US" sz="1985">
              <a:solidFill>
                <a:prstClr val="black"/>
              </a:solidFill>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vert="horz">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graphicFrame>
        <p:nvGraphicFramePr>
          <p:cNvPr id="2" name="对象 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7974" name="think-cell 幻灯片" r:id="rId3" imgW="5715" imgH="5715" progId="TCLayout.ActiveDocument.1">
                  <p:embed/>
                </p:oleObj>
              </mc:Choice>
              <mc:Fallback>
                <p:oleObj name="think-cell 幻灯片" r:id="rId3" imgW="5715" imgH="5715" progId="TCLayout.ActiveDocument.1">
                  <p:embed/>
                  <p:pic>
                    <p:nvPicPr>
                      <p:cNvPr id="0" name="对象 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内容占位符 2"/>
          <p:cNvSpPr>
            <a:spLocks noGrp="1"/>
          </p:cNvSpPr>
          <p:nvPr>
            <p:ph idx="1"/>
          </p:nvPr>
        </p:nvSpPr>
        <p:spPr>
          <a:xfrm>
            <a:off x="568943" y="1598353"/>
            <a:ext cx="12306654" cy="1985248"/>
          </a:xfrm>
          <a:prstGeom prst="rect">
            <a:avLst/>
          </a:prstGeom>
        </p:spPr>
        <p:txBody>
          <a:bodyPr/>
          <a:lstStyle>
            <a:lvl1pPr>
              <a:defRPr/>
            </a:lvl1pPr>
            <a:lvl3pPr>
              <a:defRPr/>
            </a:lvl3pPr>
            <a:lvl5pPr marL="199390" indent="-199390">
              <a:defRPr/>
            </a:lvl5pPr>
          </a:lstStyle>
          <a:p>
            <a:pPr lvl="4"/>
            <a:endParaRPr lang="zh-CN" altLang="en-US" dirty="0"/>
          </a:p>
        </p:txBody>
      </p:sp>
      <p:sp>
        <p:nvSpPr>
          <p:cNvPr id="17"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18" name="标题 1"/>
          <p:cNvSpPr>
            <a:spLocks noGrp="1"/>
          </p:cNvSpPr>
          <p:nvPr>
            <p:ph type="title" hasCustomPrompt="1"/>
          </p:nvPr>
        </p:nvSpPr>
        <p:spPr>
          <a:xfrm>
            <a:off x="587996" y="96174"/>
            <a:ext cx="11595914" cy="999368"/>
          </a:xfrm>
          <a:prstGeom prst="rect">
            <a:avLst/>
          </a:prstGeom>
        </p:spPr>
        <p:txBody>
          <a:bodyPr vert="horz" anchor="ct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8998" name="think-cell 幻灯片" r:id="rId3" imgW="5715" imgH="5715" progId="TCLayout.ActiveDocument.1">
                  <p:embed/>
                </p:oleObj>
              </mc:Choice>
              <mc:Fallback>
                <p:oleObj name="think-cell 幻灯片" r:id="rId3" imgW="5715" imgH="5715" progId="TCLayout.ActiveDocument.1">
                  <p:embed/>
                  <p:pic>
                    <p:nvPicPr>
                      <p:cNvPr id="0" name="对象 2"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2" name="标题 1"/>
          <p:cNvSpPr>
            <a:spLocks noGrp="1"/>
          </p:cNvSpPr>
          <p:nvPr>
            <p:ph type="title"/>
          </p:nvPr>
        </p:nvSpPr>
        <p:spPr>
          <a:xfrm>
            <a:off x="504170" y="226586"/>
            <a:ext cx="11595914" cy="733776"/>
          </a:xfrm>
        </p:spPr>
        <p:txBody>
          <a:bodyPr vert="horz">
            <a:normAutofit/>
          </a:bodyPr>
          <a:lstStyle>
            <a:lvl1pPr>
              <a:defRPr sz="3530" b="1">
                <a:latin typeface="+mn-lt"/>
              </a:defRPr>
            </a:lvl1pPr>
          </a:lstStyle>
          <a:p>
            <a:r>
              <a:rPr lang="zh-CN" altLang="en-US"/>
              <a:t>单击此处编辑母版标题样式</a:t>
            </a:r>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40022"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53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41046"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53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42070"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53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43094"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53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80567" y="1237717"/>
            <a:ext cx="10083404" cy="2632992"/>
          </a:xfrm>
        </p:spPr>
        <p:txBody>
          <a:bodyPr anchor="b"/>
          <a:lstStyle>
            <a:lvl1pPr algn="ctr">
              <a:defRPr sz="6615"/>
            </a:lvl1pPr>
          </a:lstStyle>
          <a:p>
            <a:r>
              <a:rPr lang="zh-CN" altLang="en-US"/>
              <a:t>单击此处编辑母版标题样式</a:t>
            </a:r>
            <a:endParaRPr lang="zh-CN" altLang="en-US"/>
          </a:p>
        </p:txBody>
      </p:sp>
      <p:sp>
        <p:nvSpPr>
          <p:cNvPr id="3" name="副标题 2"/>
          <p:cNvSpPr>
            <a:spLocks noGrp="1"/>
          </p:cNvSpPr>
          <p:nvPr>
            <p:ph type="subTitle" idx="1"/>
          </p:nvPr>
        </p:nvSpPr>
        <p:spPr>
          <a:xfrm>
            <a:off x="1680567" y="3972247"/>
            <a:ext cx="10083404" cy="1825938"/>
          </a:xfrm>
        </p:spPr>
        <p:txBody>
          <a:bodyPr/>
          <a:lstStyle>
            <a:lvl1pPr marL="0" indent="0" algn="ctr">
              <a:buNone/>
              <a:defRPr sz="2645"/>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3520" indent="0" algn="ctr">
              <a:buNone/>
              <a:defRPr sz="1765"/>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13448913" cy="7562850"/>
          </a:xfrm>
          <a:prstGeom prst="rect">
            <a:avLst/>
          </a:prstGeom>
        </p:spPr>
      </p:pic>
      <p:sp>
        <p:nvSpPr>
          <p:cNvPr id="8" name="矩形 7"/>
          <p:cNvSpPr/>
          <p:nvPr userDrawn="1"/>
        </p:nvSpPr>
        <p:spPr>
          <a:xfrm>
            <a:off x="0" y="4147520"/>
            <a:ext cx="13444538" cy="2426343"/>
          </a:xfrm>
          <a:prstGeom prst="rect">
            <a:avLst/>
          </a:prstGeom>
          <a:solidFill>
            <a:srgbClr val="FFFFFF">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220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61517"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pic>
        <p:nvPicPr>
          <p:cNvPr id="9" name="图片 8"/>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10" name="矩形 9"/>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13" name="标题 1"/>
          <p:cNvSpPr>
            <a:spLocks noGrp="1"/>
          </p:cNvSpPr>
          <p:nvPr>
            <p:ph type="title"/>
          </p:nvPr>
        </p:nvSpPr>
        <p:spPr>
          <a:xfrm>
            <a:off x="924312" y="-135042"/>
            <a:ext cx="11595914" cy="1461801"/>
          </a:xfrm>
        </p:spPr>
        <p:txBody>
          <a:bodyPr/>
          <a:lstStyle/>
          <a:p>
            <a:r>
              <a:rPr lang="zh-CN" altLang="en-US"/>
              <a:t>单击此处编辑母版标题样式</a:t>
            </a:r>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7310" y="1885462"/>
            <a:ext cx="11595914" cy="3145935"/>
          </a:xfrm>
        </p:spPr>
        <p:txBody>
          <a:bodyPr anchor="b"/>
          <a:lstStyle>
            <a:lvl1pPr>
              <a:defRPr sz="6615"/>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17310" y="5061158"/>
            <a:ext cx="11595914" cy="1654373"/>
          </a:xfrm>
        </p:spPr>
        <p:txBody>
          <a:bodyPr/>
          <a:lstStyle>
            <a:lvl1pPr marL="0" indent="0">
              <a:buNone/>
              <a:defRPr sz="2645">
                <a:solidFill>
                  <a:schemeClr val="tx1">
                    <a:tint val="75000"/>
                  </a:schemeClr>
                </a:solidFill>
              </a:defRPr>
            </a:lvl1pPr>
            <a:lvl2pPr marL="504190" indent="0">
              <a:buNone/>
              <a:defRPr sz="2205">
                <a:solidFill>
                  <a:schemeClr val="tx1">
                    <a:tint val="75000"/>
                  </a:schemeClr>
                </a:solidFill>
              </a:defRPr>
            </a:lvl2pPr>
            <a:lvl3pPr marL="1008380" indent="0">
              <a:buNone/>
              <a:defRPr sz="1985">
                <a:solidFill>
                  <a:schemeClr val="tx1">
                    <a:tint val="75000"/>
                  </a:schemeClr>
                </a:solidFill>
              </a:defRPr>
            </a:lvl3pPr>
            <a:lvl4pPr marL="1512570" indent="0">
              <a:buNone/>
              <a:defRPr sz="1765">
                <a:solidFill>
                  <a:schemeClr val="tx1">
                    <a:tint val="75000"/>
                  </a:schemeClr>
                </a:solidFill>
              </a:defRPr>
            </a:lvl4pPr>
            <a:lvl5pPr marL="2016760" indent="0">
              <a:buNone/>
              <a:defRPr sz="1765">
                <a:solidFill>
                  <a:schemeClr val="tx1">
                    <a:tint val="75000"/>
                  </a:schemeClr>
                </a:solidFill>
              </a:defRPr>
            </a:lvl5pPr>
            <a:lvl6pPr marL="2520950" indent="0">
              <a:buNone/>
              <a:defRPr sz="1765">
                <a:solidFill>
                  <a:schemeClr val="tx1">
                    <a:tint val="75000"/>
                  </a:schemeClr>
                </a:solidFill>
              </a:defRPr>
            </a:lvl6pPr>
            <a:lvl7pPr marL="3025140" indent="0">
              <a:buNone/>
              <a:defRPr sz="1765">
                <a:solidFill>
                  <a:schemeClr val="tx1">
                    <a:tint val="75000"/>
                  </a:schemeClr>
                </a:solidFill>
              </a:defRPr>
            </a:lvl7pPr>
            <a:lvl8pPr marL="3529330" indent="0">
              <a:buNone/>
              <a:defRPr sz="1765">
                <a:solidFill>
                  <a:schemeClr val="tx1">
                    <a:tint val="75000"/>
                  </a:schemeClr>
                </a:solidFill>
              </a:defRPr>
            </a:lvl8pPr>
            <a:lvl9pPr marL="4033520" indent="0">
              <a:buNone/>
              <a:defRPr sz="17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924312" y="2013259"/>
            <a:ext cx="5713929" cy="47985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806297" y="2013259"/>
            <a:ext cx="5713929" cy="47985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26063" y="402652"/>
            <a:ext cx="11595914" cy="1461801"/>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926064" y="1853949"/>
            <a:ext cx="5687669" cy="908592"/>
          </a:xfrm>
        </p:spPr>
        <p:txBody>
          <a:bodyPr anchor="b"/>
          <a:lstStyle>
            <a:lvl1pPr marL="0" indent="0">
              <a:buNone/>
              <a:defRPr sz="2645" b="1"/>
            </a:lvl1pPr>
            <a:lvl2pPr marL="504190" indent="0">
              <a:buNone/>
              <a:defRPr sz="2205" b="1"/>
            </a:lvl2pPr>
            <a:lvl3pPr marL="1008380" indent="0">
              <a:buNone/>
              <a:defRPr sz="1985" b="1"/>
            </a:lvl3pPr>
            <a:lvl4pPr marL="1512570" indent="0">
              <a:buNone/>
              <a:defRPr sz="1765" b="1"/>
            </a:lvl4pPr>
            <a:lvl5pPr marL="2016760" indent="0">
              <a:buNone/>
              <a:defRPr sz="1765" b="1"/>
            </a:lvl5pPr>
            <a:lvl6pPr marL="2520950" indent="0">
              <a:buNone/>
              <a:defRPr sz="1765" b="1"/>
            </a:lvl6pPr>
            <a:lvl7pPr marL="3025140" indent="0">
              <a:buNone/>
              <a:defRPr sz="1765" b="1"/>
            </a:lvl7pPr>
            <a:lvl8pPr marL="3529330" indent="0">
              <a:buNone/>
              <a:defRPr sz="1765" b="1"/>
            </a:lvl8pPr>
            <a:lvl9pPr marL="4033520" indent="0">
              <a:buNone/>
              <a:defRPr sz="176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926064" y="2762541"/>
            <a:ext cx="5687669" cy="40632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806297" y="1853949"/>
            <a:ext cx="5715680" cy="908592"/>
          </a:xfrm>
        </p:spPr>
        <p:txBody>
          <a:bodyPr anchor="b"/>
          <a:lstStyle>
            <a:lvl1pPr marL="0" indent="0">
              <a:buNone/>
              <a:defRPr sz="2645" b="1"/>
            </a:lvl1pPr>
            <a:lvl2pPr marL="504190" indent="0">
              <a:buNone/>
              <a:defRPr sz="2205" b="1"/>
            </a:lvl2pPr>
            <a:lvl3pPr marL="1008380" indent="0">
              <a:buNone/>
              <a:defRPr sz="1985" b="1"/>
            </a:lvl3pPr>
            <a:lvl4pPr marL="1512570" indent="0">
              <a:buNone/>
              <a:defRPr sz="1765" b="1"/>
            </a:lvl4pPr>
            <a:lvl5pPr marL="2016760" indent="0">
              <a:buNone/>
              <a:defRPr sz="1765" b="1"/>
            </a:lvl5pPr>
            <a:lvl6pPr marL="2520950" indent="0">
              <a:buNone/>
              <a:defRPr sz="1765" b="1"/>
            </a:lvl6pPr>
            <a:lvl7pPr marL="3025140" indent="0">
              <a:buNone/>
              <a:defRPr sz="1765" b="1"/>
            </a:lvl7pPr>
            <a:lvl8pPr marL="3529330" indent="0">
              <a:buNone/>
              <a:defRPr sz="1765" b="1"/>
            </a:lvl8pPr>
            <a:lvl9pPr marL="4033520" indent="0">
              <a:buNone/>
              <a:defRPr sz="176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806297" y="2762541"/>
            <a:ext cx="5715680" cy="40632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8" name="页脚占位符 7"/>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9" name="灯片编号占位符 8"/>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4" name="页脚占位符 3"/>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5" name="灯片编号占位符 4"/>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3" name="页脚占位符 2"/>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4" name="灯片编号占位符 3"/>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26064" y="504190"/>
            <a:ext cx="4336213" cy="1764665"/>
          </a:xfrm>
        </p:spPr>
        <p:txBody>
          <a:bodyPr anchor="b"/>
          <a:lstStyle>
            <a:lvl1pPr>
              <a:defRPr sz="3530"/>
            </a:lvl1pPr>
          </a:lstStyle>
          <a:p>
            <a:r>
              <a:rPr lang="zh-CN" altLang="en-US"/>
              <a:t>单击此处编辑母版标题样式</a:t>
            </a:r>
            <a:endParaRPr lang="zh-CN" altLang="en-US"/>
          </a:p>
        </p:txBody>
      </p:sp>
      <p:sp>
        <p:nvSpPr>
          <p:cNvPr id="3" name="内容占位符 2"/>
          <p:cNvSpPr>
            <a:spLocks noGrp="1"/>
          </p:cNvSpPr>
          <p:nvPr>
            <p:ph idx="1"/>
          </p:nvPr>
        </p:nvSpPr>
        <p:spPr>
          <a:xfrm>
            <a:off x="5715680" y="1088911"/>
            <a:ext cx="6806297" cy="5374525"/>
          </a:xfrm>
        </p:spPr>
        <p:txBody>
          <a:bodyPr/>
          <a:lstStyle>
            <a:lvl1pPr>
              <a:defRPr sz="3530"/>
            </a:lvl1pPr>
            <a:lvl2pPr>
              <a:defRPr sz="3090"/>
            </a:lvl2pPr>
            <a:lvl3pPr>
              <a:defRPr sz="2645"/>
            </a:lvl3pPr>
            <a:lvl4pPr>
              <a:defRPr sz="2205"/>
            </a:lvl4pPr>
            <a:lvl5pPr>
              <a:defRPr sz="2205"/>
            </a:lvl5pPr>
            <a:lvl6pPr>
              <a:defRPr sz="2205"/>
            </a:lvl6pPr>
            <a:lvl7pPr>
              <a:defRPr sz="2205"/>
            </a:lvl7pPr>
            <a:lvl8pPr>
              <a:defRPr sz="2205"/>
            </a:lvl8pPr>
            <a:lvl9pPr>
              <a:defRPr sz="220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926064" y="2268855"/>
            <a:ext cx="4336213" cy="4203335"/>
          </a:xfrm>
        </p:spPr>
        <p:txBody>
          <a:bodyPr/>
          <a:lstStyle>
            <a:lvl1pPr marL="0" indent="0">
              <a:buNone/>
              <a:defRPr sz="1765"/>
            </a:lvl1pPr>
            <a:lvl2pPr marL="504190" indent="0">
              <a:buNone/>
              <a:defRPr sz="1545"/>
            </a:lvl2pPr>
            <a:lvl3pPr marL="1008380" indent="0">
              <a:buNone/>
              <a:defRPr sz="1325"/>
            </a:lvl3pPr>
            <a:lvl4pPr marL="1512570" indent="0">
              <a:buNone/>
              <a:defRPr sz="1105"/>
            </a:lvl4pPr>
            <a:lvl5pPr marL="2016760" indent="0">
              <a:buNone/>
              <a:defRPr sz="1105"/>
            </a:lvl5pPr>
            <a:lvl6pPr marL="2520950" indent="0">
              <a:buNone/>
              <a:defRPr sz="1105"/>
            </a:lvl6pPr>
            <a:lvl7pPr marL="3025140" indent="0">
              <a:buNone/>
              <a:defRPr sz="1105"/>
            </a:lvl7pPr>
            <a:lvl8pPr marL="3529330" indent="0">
              <a:buNone/>
              <a:defRPr sz="1105"/>
            </a:lvl8pPr>
            <a:lvl9pPr marL="4033520" indent="0">
              <a:buNone/>
              <a:defRPr sz="110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26064" y="504190"/>
            <a:ext cx="4336213" cy="1764665"/>
          </a:xfrm>
        </p:spPr>
        <p:txBody>
          <a:bodyPr anchor="b"/>
          <a:lstStyle>
            <a:lvl1pPr>
              <a:defRPr sz="353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715680" y="1088911"/>
            <a:ext cx="6806297" cy="5374525"/>
          </a:xfrm>
        </p:spPr>
        <p:txBody>
          <a:bodyPr/>
          <a:lstStyle>
            <a:lvl1pPr marL="0" indent="0">
              <a:buNone/>
              <a:defRPr sz="3530"/>
            </a:lvl1pPr>
            <a:lvl2pPr marL="504190" indent="0">
              <a:buNone/>
              <a:defRPr sz="3090"/>
            </a:lvl2pPr>
            <a:lvl3pPr marL="1008380" indent="0">
              <a:buNone/>
              <a:defRPr sz="2645"/>
            </a:lvl3pPr>
            <a:lvl4pPr marL="1512570" indent="0">
              <a:buNone/>
              <a:defRPr sz="2205"/>
            </a:lvl4pPr>
            <a:lvl5pPr marL="2016760" indent="0">
              <a:buNone/>
              <a:defRPr sz="2205"/>
            </a:lvl5pPr>
            <a:lvl6pPr marL="2520950" indent="0">
              <a:buNone/>
              <a:defRPr sz="2205"/>
            </a:lvl6pPr>
            <a:lvl7pPr marL="3025140" indent="0">
              <a:buNone/>
              <a:defRPr sz="2205"/>
            </a:lvl7pPr>
            <a:lvl8pPr marL="3529330" indent="0">
              <a:buNone/>
              <a:defRPr sz="2205"/>
            </a:lvl8pPr>
            <a:lvl9pPr marL="4033520" indent="0">
              <a:buNone/>
              <a:defRPr sz="2205"/>
            </a:lvl9pPr>
          </a:lstStyle>
          <a:p>
            <a:endParaRPr lang="zh-CN" altLang="en-US"/>
          </a:p>
        </p:txBody>
      </p:sp>
      <p:sp>
        <p:nvSpPr>
          <p:cNvPr id="4" name="文本占位符 3"/>
          <p:cNvSpPr>
            <a:spLocks noGrp="1"/>
          </p:cNvSpPr>
          <p:nvPr>
            <p:ph type="body" sz="half" idx="2"/>
          </p:nvPr>
        </p:nvSpPr>
        <p:spPr>
          <a:xfrm>
            <a:off x="926064" y="2268855"/>
            <a:ext cx="4336213" cy="4203335"/>
          </a:xfrm>
        </p:spPr>
        <p:txBody>
          <a:bodyPr/>
          <a:lstStyle>
            <a:lvl1pPr marL="0" indent="0">
              <a:buNone/>
              <a:defRPr sz="1765"/>
            </a:lvl1pPr>
            <a:lvl2pPr marL="504190" indent="0">
              <a:buNone/>
              <a:defRPr sz="1545"/>
            </a:lvl2pPr>
            <a:lvl3pPr marL="1008380" indent="0">
              <a:buNone/>
              <a:defRPr sz="1325"/>
            </a:lvl3pPr>
            <a:lvl4pPr marL="1512570" indent="0">
              <a:buNone/>
              <a:defRPr sz="1105"/>
            </a:lvl4pPr>
            <a:lvl5pPr marL="2016760" indent="0">
              <a:buNone/>
              <a:defRPr sz="1105"/>
            </a:lvl5pPr>
            <a:lvl6pPr marL="2520950" indent="0">
              <a:buNone/>
              <a:defRPr sz="1105"/>
            </a:lvl6pPr>
            <a:lvl7pPr marL="3025140" indent="0">
              <a:buNone/>
              <a:defRPr sz="1105"/>
            </a:lvl7pPr>
            <a:lvl8pPr marL="3529330" indent="0">
              <a:buNone/>
              <a:defRPr sz="1105"/>
            </a:lvl8pPr>
            <a:lvl9pPr marL="4033520" indent="0">
              <a:buNone/>
              <a:defRPr sz="110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21247" y="402652"/>
            <a:ext cx="2898979" cy="6409166"/>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924312" y="402652"/>
            <a:ext cx="8528879" cy="6409166"/>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t="71507" b="13919"/>
          <a:stretch>
            <a:fillRect/>
          </a:stretch>
        </p:blipFill>
        <p:spPr>
          <a:xfrm rot="10800000">
            <a:off x="-4374" y="0"/>
            <a:ext cx="13448913" cy="1191721"/>
          </a:xfrm>
          <a:prstGeom prst="rect">
            <a:avLst/>
          </a:prstGeom>
        </p:spPr>
      </p:pic>
      <p:graphicFrame>
        <p:nvGraphicFramePr>
          <p:cNvPr id="12" name="对象 11" hidden="1"/>
          <p:cNvGraphicFramePr>
            <a:graphicFrameLocks noChangeAspect="1"/>
          </p:cNvGraphicFramePr>
          <p:nvPr>
            <p:custDataLst>
              <p:tags r:id="rId3"/>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62541" name="think-cell 幻灯片" r:id="rId4" imgW="9525" imgH="9525" progId="TCLayout.ActiveDocument.1">
                  <p:embed/>
                </p:oleObj>
              </mc:Choice>
              <mc:Fallback>
                <p:oleObj name="think-cell 幻灯片" r:id="rId4" imgW="9525" imgH="9525" progId="TCLayout.ActiveDocument.1">
                  <p:embed/>
                  <p:pic>
                    <p:nvPicPr>
                      <p:cNvPr id="0" name="对象 11" hidden="1"/>
                      <p:cNvPicPr/>
                      <p:nvPr/>
                    </p:nvPicPr>
                    <p:blipFill>
                      <a:blip r:embed="rId5"/>
                      <a:stretch>
                        <a:fillRect/>
                      </a:stretch>
                    </p:blipFill>
                    <p:spPr>
                      <a:xfrm>
                        <a:off x="1751" y="1751"/>
                        <a:ext cx="1751" cy="1751"/>
                      </a:xfrm>
                      <a:prstGeom prst="rect">
                        <a:avLst/>
                      </a:prstGeom>
                    </p:spPr>
                  </p:pic>
                </p:oleObj>
              </mc:Fallback>
            </mc:AlternateContent>
          </a:graphicData>
        </a:graphic>
      </p:graphicFrame>
      <p:sp>
        <p:nvSpPr>
          <p:cNvPr id="14" name="文本占位符 13"/>
          <p:cNvSpPr>
            <a:spLocks noGrp="1"/>
          </p:cNvSpPr>
          <p:nvPr>
            <p:ph type="body" sz="quarter" idx="14"/>
          </p:nvPr>
        </p:nvSpPr>
        <p:spPr>
          <a:xfrm>
            <a:off x="248915" y="1437293"/>
            <a:ext cx="12830767" cy="5174354"/>
          </a:xfrm>
          <a:prstGeom prst="rect">
            <a:avLst/>
          </a:prstGeom>
        </p:spPr>
        <p:txBody>
          <a:bodyPr>
            <a:noAutofit/>
          </a:bodyPr>
          <a:lstStyle>
            <a:lvl1pPr>
              <a:lnSpc>
                <a:spcPct val="100000"/>
              </a:lnSpc>
              <a:spcBef>
                <a:spcPts val="55"/>
              </a:spcBef>
              <a:spcAft>
                <a:spcPts val="660"/>
              </a:spcAft>
              <a:defRPr sz="2205"/>
            </a:lvl1pPr>
            <a:lvl2pPr marL="756285" indent="-252095">
              <a:lnSpc>
                <a:spcPct val="100000"/>
              </a:lnSpc>
              <a:spcBef>
                <a:spcPts val="55"/>
              </a:spcBef>
              <a:spcAft>
                <a:spcPts val="660"/>
              </a:spcAft>
              <a:buFont typeface="Arial" panose="020B0604020202020204" pitchFamily="34" charset="0"/>
              <a:buChar char="-"/>
              <a:defRPr sz="1985"/>
            </a:lvl2pPr>
            <a:lvl3pPr marL="1260475" indent="-252095">
              <a:lnSpc>
                <a:spcPct val="100000"/>
              </a:lnSpc>
              <a:spcBef>
                <a:spcPts val="55"/>
              </a:spcBef>
              <a:spcAft>
                <a:spcPts val="660"/>
              </a:spcAft>
              <a:buFont typeface="Arial" panose="020B0604020202020204" pitchFamily="34" charset="0"/>
              <a:buChar char="-"/>
              <a:defRPr sz="1985"/>
            </a:lvl3pPr>
            <a:lvl4pPr marL="1764665" indent="-252095">
              <a:lnSpc>
                <a:spcPct val="100000"/>
              </a:lnSpc>
              <a:spcBef>
                <a:spcPts val="55"/>
              </a:spcBef>
              <a:spcAft>
                <a:spcPts val="660"/>
              </a:spcAft>
              <a:buFont typeface="Arial" panose="020B0604020202020204" pitchFamily="34" charset="0"/>
              <a:buChar char="-"/>
              <a:defRPr sz="1985"/>
            </a:lvl4pPr>
            <a:lvl5pPr marL="2268855" indent="-252095">
              <a:lnSpc>
                <a:spcPct val="100000"/>
              </a:lnSpc>
              <a:spcBef>
                <a:spcPts val="55"/>
              </a:spcBef>
              <a:spcAft>
                <a:spcPts val="660"/>
              </a:spcAft>
              <a:buFont typeface="Arial" panose="020B0604020202020204" pitchFamily="34" charset="0"/>
              <a:buChar char="-"/>
              <a:defRPr sz="1985"/>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2" name="标题 1"/>
          <p:cNvSpPr>
            <a:spLocks noGrp="1"/>
          </p:cNvSpPr>
          <p:nvPr>
            <p:ph type="title"/>
          </p:nvPr>
        </p:nvSpPr>
        <p:spPr>
          <a:xfrm>
            <a:off x="248913" y="47564"/>
            <a:ext cx="12830763" cy="1103510"/>
          </a:xfrm>
          <a:prstGeom prst="rect">
            <a:avLst/>
          </a:prstGeom>
        </p:spPr>
        <p:txBody>
          <a:bodyPr anchor="ctr"/>
          <a:lstStyle>
            <a:lvl1pPr algn="ctr">
              <a:defRPr sz="3530" b="1"/>
            </a:lvl1pPr>
          </a:lstStyle>
          <a:p>
            <a:r>
              <a:rPr lang="zh-CN" altLang="en-US" dirty="0"/>
              <a:t>单击此处编辑母版标题样式</a:t>
            </a:r>
            <a:endParaRPr lang="zh-CN" alt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924312" y="402653"/>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82911" y="455613"/>
            <a:ext cx="9010616" cy="630238"/>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Slide Number Placeholder 2"/>
          <p:cNvSpPr txBox="1"/>
          <p:nvPr userDrawn="1"/>
        </p:nvSpPr>
        <p:spPr>
          <a:xfrm>
            <a:off x="12896729" y="7251761"/>
            <a:ext cx="345519" cy="254552"/>
          </a:xfrm>
          <a:prstGeom prst="rect">
            <a:avLst/>
          </a:prstGeom>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380" rtl="0" eaLnBrk="1" fontAlgn="auto" latinLnBrk="0" hangingPunct="1">
              <a:lnSpc>
                <a:spcPct val="100000"/>
              </a:lnSpc>
              <a:spcBef>
                <a:spcPts val="0"/>
              </a:spcBef>
              <a:spcAft>
                <a:spcPts val="0"/>
              </a:spcAft>
              <a:buClrTx/>
              <a:buSzTx/>
              <a:buFontTx/>
              <a:buNone/>
              <a:defRPr/>
            </a:pPr>
            <a:fld id="{86CB4B4D-7CA3-9044-876B-883B54F8677D}" type="slidenum">
              <a:rPr kumimoji="0" lang="en-US" altLang="zh-CN" sz="1545" b="0" i="0" u="none" strike="noStrike" kern="1200" cap="none" spc="0" normalizeH="0" baseline="0" noProof="0" smtClean="0">
                <a:ln>
                  <a:noFill/>
                </a:ln>
                <a:solidFill>
                  <a:prstClr val="white">
                    <a:lumMod val="50000"/>
                  </a:prstClr>
                </a:solidFill>
                <a:effectLst/>
                <a:uLnTx/>
                <a:uFillTx/>
                <a:latin typeface="黑体" panose="02010609060101010101" pitchFamily="49" charset="-122"/>
                <a:ea typeface="黑体" panose="02010609060101010101" pitchFamily="49" charset="-122"/>
                <a:cs typeface="+mn-cs"/>
              </a:rPr>
            </a:fld>
            <a:endParaRPr kumimoji="0" lang="zh-CN" altLang="en-US" sz="1545" b="0" i="0" u="none" strike="noStrike" kern="1200" cap="none" spc="0" normalizeH="0" baseline="0" noProof="0" dirty="0">
              <a:ln>
                <a:noFill/>
              </a:ln>
              <a:solidFill>
                <a:prstClr val="white">
                  <a:lumMod val="50000"/>
                </a:prstClr>
              </a:solidFill>
              <a:effectLst/>
              <a:uLnTx/>
              <a:uFillTx/>
              <a:latin typeface="黑体" panose="02010609060101010101" pitchFamily="49" charset="-122"/>
              <a:ea typeface="黑体" panose="02010609060101010101" pitchFamily="49" charset="-122"/>
              <a:cs typeface="+mn-cs"/>
            </a:endParaRPr>
          </a:p>
        </p:txBody>
      </p:sp>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5" name="矩形 4"/>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6"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正文5-1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3444538" cy="924348"/>
          </a:xfrm>
          <a:prstGeom prst="rect">
            <a:avLst/>
          </a:prstGeom>
        </p:spPr>
        <p:txBody>
          <a:bodyPr/>
          <a:lstStyle>
            <a:lvl1pPr algn="ctr">
              <a:defRPr b="0" baseline="0">
                <a:latin typeface="宋体" panose="02010600030101010101" pitchFamily="2" charset="-122"/>
                <a:ea typeface="宋体" panose="02010600030101010101" pitchFamily="2" charset="-122"/>
              </a:defRPr>
            </a:lvl1pPr>
          </a:lstStyle>
          <a:p>
            <a:r>
              <a:rPr lang="zh-CN" altLang="en-US" dirty="0"/>
              <a:t>单击此处编辑母版标题样式</a:t>
            </a:r>
            <a:endParaRPr lang="zh-CN" altLang="en-US" dirty="0"/>
          </a:p>
        </p:txBody>
      </p:sp>
      <p:sp>
        <p:nvSpPr>
          <p:cNvPr id="4" name="Content Placeholder 3"/>
          <p:cNvSpPr>
            <a:spLocks noGrp="1" noChangeArrowheads="1"/>
          </p:cNvSpPr>
          <p:nvPr>
            <p:ph idx="1"/>
          </p:nvPr>
        </p:nvSpPr>
        <p:spPr bwMode="auto">
          <a:xfrm>
            <a:off x="392134" y="1361819"/>
            <a:ext cx="12646269" cy="5442801"/>
          </a:xfrm>
          <a:prstGeom prst="rect">
            <a:avLst/>
          </a:prstGeom>
          <a:noFill/>
          <a:ln w="9525">
            <a:noFill/>
            <a:miter lim="800000"/>
          </a:ln>
        </p:spPr>
        <p:txBody>
          <a:bodyPr vert="horz" wrap="square" lIns="91440" tIns="45720" rIns="91440" bIns="45720" numCol="1" anchor="t" anchorCtr="0" compatLnSpc="1"/>
          <a:lstStyle>
            <a:lvl1pPr marL="147320" indent="-147320">
              <a:buClr>
                <a:srgbClr val="0099FF"/>
              </a:buClr>
              <a:buFont typeface="Wingdings" panose="05000000000000000000" pitchFamily="2" charset="2"/>
              <a:buChar char="l"/>
              <a:defRPr/>
            </a:lvl1pPr>
            <a:lvl2pPr marL="401955" indent="-154305">
              <a:buClr>
                <a:srgbClr val="0099FF"/>
              </a:buClr>
              <a:buFont typeface="Calibri" panose="020F0502020204030204" pitchFamily="34" charset="0"/>
              <a:buChar char="─"/>
              <a:defRPr/>
            </a:lvl2pPr>
          </a:lstStyle>
          <a:p>
            <a:pPr lvl="0"/>
            <a:r>
              <a:rPr lang="zh-CN" altLang="en-US" dirty="0"/>
              <a:t>单击此处编辑母版文本样式</a:t>
            </a:r>
            <a:endParaRPr lang="zh-CN" altLang="en-US" dirty="0"/>
          </a:p>
          <a:p>
            <a:pPr lvl="1"/>
            <a:r>
              <a:rPr lang="zh-CN" altLang="en-US" dirty="0"/>
              <a:t>第二级</a:t>
            </a:r>
            <a:endParaRPr lang="en-US" altLang="zh-CN" dirty="0"/>
          </a:p>
          <a:p>
            <a:pPr lvl="0"/>
            <a:r>
              <a:rPr lang="zh-CN" altLang="en-US" dirty="0"/>
              <a:t>单击此处编辑</a:t>
            </a:r>
            <a:endParaRPr lang="en-US" altLang="zh-CN" dirty="0"/>
          </a:p>
          <a:p>
            <a:pPr lvl="1"/>
            <a:r>
              <a:rPr lang="zh-CN" altLang="en-US" dirty="0"/>
              <a:t>第二级</a:t>
            </a:r>
            <a:endParaRPr lang="zh-CN" altLang="en-US" dirty="0"/>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6" name="矩形 5"/>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7"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63565"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6" name="灯片编号占位符 5"/>
          <p:cNvSpPr>
            <a:spLocks noGrp="1"/>
          </p:cNvSpPr>
          <p:nvPr>
            <p:ph type="sldNum" sz="quarter" idx="12"/>
          </p:nvPr>
        </p:nvSpPr>
        <p:spPr/>
        <p:txBody>
          <a:bodyPr/>
          <a:lstStyle/>
          <a:p>
            <a:pPr defTabSz="1008380"/>
            <a:fld id="{D1CE8175-6C57-4400-8DDE-A3A545C163A3}" type="slidenum">
              <a:rPr lang="zh-CN" altLang="en-US" smtClean="0">
                <a:solidFill>
                  <a:prstClr val="black">
                    <a:tint val="75000"/>
                  </a:prstClr>
                </a:solidFill>
              </a:rPr>
            </a:fld>
            <a:endParaRPr lang="zh-CN" altLang="en-US">
              <a:solidFill>
                <a:prstClr val="black">
                  <a:tint val="75000"/>
                </a:prstClr>
              </a:solidFill>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
        <p:nvSpPr>
          <p:cNvPr id="8" name="文本占位符 7"/>
          <p:cNvSpPr>
            <a:spLocks noGrp="1"/>
          </p:cNvSpPr>
          <p:nvPr>
            <p:ph type="body" sz="quarter" idx="13"/>
          </p:nvPr>
        </p:nvSpPr>
        <p:spPr>
          <a:xfrm>
            <a:off x="924312" y="6811818"/>
            <a:ext cx="8434347" cy="751032"/>
          </a:xfrm>
        </p:spPr>
        <p:txBody>
          <a:bodyPr anchor="b">
            <a:normAutofit/>
          </a:bodyPr>
          <a:lstStyle>
            <a:lvl1pPr marL="192405" indent="-192405">
              <a:buFont typeface="+mj-lt"/>
              <a:buAutoNum type="arabicPeriod"/>
              <a:defRPr sz="880"/>
            </a:lvl1pPr>
          </a:lstStyle>
          <a:p>
            <a:pPr lvl="0"/>
            <a:endParaRPr lang="zh-CN" alt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6_Text Slide">
    <p:spTree>
      <p:nvGrpSpPr>
        <p:cNvPr id="1" name=""/>
        <p:cNvGrpSpPr/>
        <p:nvPr/>
      </p:nvGrpSpPr>
      <p:grpSpPr>
        <a:xfrm>
          <a:off x="0" y="0"/>
          <a:ext cx="0" cy="0"/>
          <a:chOff x="0" y="0"/>
          <a:chExt cx="0" cy="0"/>
        </a:xfrm>
      </p:grpSpPr>
      <p:pic>
        <p:nvPicPr>
          <p:cNvPr id="3" name="Picture 2" descr="A close up of a logo&#10;&#10;Description automatically generated"/>
          <p:cNvPicPr>
            <a:picLocks noChangeAspect="1"/>
          </p:cNvPicPr>
          <p:nvPr userDrawn="1"/>
        </p:nvPicPr>
        <p:blipFill rotWithShape="1">
          <a:blip r:embed="rId2"/>
          <a:srcRect l="3707" t="5548" r="79289" b="83339"/>
          <a:stretch>
            <a:fillRect/>
          </a:stretch>
        </p:blipFill>
        <p:spPr>
          <a:xfrm>
            <a:off x="389238" y="189961"/>
            <a:ext cx="3048052" cy="1120607"/>
          </a:xfrm>
          <a:prstGeom prst="rect">
            <a:avLst/>
          </a:prstGeom>
        </p:spPr>
      </p:pic>
      <p:sp>
        <p:nvSpPr>
          <p:cNvPr id="4" name="Text Placeholder 3"/>
          <p:cNvSpPr>
            <a:spLocks noGrp="1"/>
          </p:cNvSpPr>
          <p:nvPr>
            <p:ph type="body" sz="quarter" idx="10" hasCustomPrompt="1"/>
          </p:nvPr>
        </p:nvSpPr>
        <p:spPr>
          <a:xfrm>
            <a:off x="3728860" y="506737"/>
            <a:ext cx="9156195" cy="560304"/>
          </a:xfrm>
          <a:prstGeom prst="rect">
            <a:avLst/>
          </a:prstGeom>
        </p:spPr>
        <p:txBody>
          <a:bodyPr/>
          <a:lstStyle>
            <a:lvl1pPr>
              <a:defRPr sz="2645" b="1" i="0">
                <a:solidFill>
                  <a:srgbClr val="418E97"/>
                </a:solidFill>
                <a:latin typeface="Arial Narrow" panose="020B0606020202030204" pitchFamily="34" charset="0"/>
              </a:defRPr>
            </a:lvl1pPr>
          </a:lstStyle>
          <a:p>
            <a:pPr lvl="0"/>
            <a:r>
              <a:rPr lang="en-GB" dirty="0"/>
              <a:t>Click here to enter Title of the slide </a:t>
            </a:r>
            <a:endParaRPr lang="x-none" dirty="0"/>
          </a:p>
        </p:txBody>
      </p:sp>
      <p:sp>
        <p:nvSpPr>
          <p:cNvPr id="7" name="Text Placeholder 3"/>
          <p:cNvSpPr>
            <a:spLocks noGrp="1"/>
          </p:cNvSpPr>
          <p:nvPr>
            <p:ph type="body" sz="quarter" idx="12" hasCustomPrompt="1"/>
          </p:nvPr>
        </p:nvSpPr>
        <p:spPr>
          <a:xfrm>
            <a:off x="455870" y="1099299"/>
            <a:ext cx="12418549" cy="560304"/>
          </a:xfrm>
          <a:prstGeom prst="rect">
            <a:avLst/>
          </a:prstGeom>
        </p:spPr>
        <p:txBody>
          <a:bodyPr/>
          <a:lstStyle>
            <a:lvl1pPr>
              <a:defRPr sz="2055" b="0" i="0">
                <a:solidFill>
                  <a:srgbClr val="418E97"/>
                </a:solidFill>
                <a:latin typeface="Arial Narrow" panose="020B0606020202030204" pitchFamily="34" charset="0"/>
              </a:defRPr>
            </a:lvl1pPr>
          </a:lstStyle>
          <a:p>
            <a:pPr lvl="0"/>
            <a:r>
              <a:rPr lang="en-GB" dirty="0"/>
              <a:t>Click here to enter Subtitle of the slide </a:t>
            </a:r>
            <a:endParaRPr lang="x-none" dirty="0"/>
          </a:p>
        </p:txBody>
      </p:sp>
      <p:sp>
        <p:nvSpPr>
          <p:cNvPr id="8" name="Text Placeholder 3"/>
          <p:cNvSpPr>
            <a:spLocks noGrp="1"/>
          </p:cNvSpPr>
          <p:nvPr>
            <p:ph type="body" sz="quarter" idx="11" hasCustomPrompt="1"/>
          </p:nvPr>
        </p:nvSpPr>
        <p:spPr>
          <a:xfrm>
            <a:off x="455870" y="1960440"/>
            <a:ext cx="12418549" cy="5095676"/>
          </a:xfrm>
          <a:prstGeom prst="rect">
            <a:avLst/>
          </a:prstGeom>
        </p:spPr>
        <p:txBody>
          <a:bodyPr/>
          <a:lstStyle>
            <a:lvl1pPr>
              <a:defRPr sz="1765"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x-none" dirty="0"/>
          </a:p>
        </p:txBody>
      </p:sp>
      <p:sp>
        <p:nvSpPr>
          <p:cNvPr id="2" name="日付プレースホルダー 1"/>
          <p:cNvSpPr>
            <a:spLocks noGrp="1"/>
          </p:cNvSpPr>
          <p:nvPr>
            <p:ph type="dt" sz="half" idx="13"/>
          </p:nvPr>
        </p:nvSpPr>
        <p:spPr/>
        <p:txBody>
          <a:bodyPr/>
          <a:lstStyle/>
          <a:p>
            <a:pPr defTabSz="1008380"/>
            <a:endParaRPr lang="en-US" dirty="0">
              <a:solidFill>
                <a:prstClr val="black">
                  <a:tint val="75000"/>
                </a:prstClr>
              </a:solidFill>
            </a:endParaRPr>
          </a:p>
        </p:txBody>
      </p:sp>
      <p:sp>
        <p:nvSpPr>
          <p:cNvPr id="5" name="フッター プレースホルダー 4"/>
          <p:cNvSpPr>
            <a:spLocks noGrp="1"/>
          </p:cNvSpPr>
          <p:nvPr>
            <p:ph type="ftr" sz="quarter" idx="14"/>
          </p:nvPr>
        </p:nvSpPr>
        <p:spPr/>
        <p:txBody>
          <a:bodyPr/>
          <a:lstStyle/>
          <a:p>
            <a:pPr defTabSz="1008380"/>
            <a:endParaRPr lang="en-US" dirty="0">
              <a:solidFill>
                <a:prstClr val="black">
                  <a:tint val="75000"/>
                </a:prstClr>
              </a:solidFill>
            </a:endParaRPr>
          </a:p>
        </p:txBody>
      </p:sp>
      <p:sp>
        <p:nvSpPr>
          <p:cNvPr id="10" name="スライド番号プレースホルダー 9"/>
          <p:cNvSpPr>
            <a:spLocks noGrp="1"/>
          </p:cNvSpPr>
          <p:nvPr>
            <p:ph type="sldNum" sz="quarter" idx="15"/>
          </p:nvPr>
        </p:nvSpPr>
        <p:spPr>
          <a:xfrm>
            <a:off x="10321994" y="7169536"/>
            <a:ext cx="3025021" cy="402652"/>
          </a:xfrm>
        </p:spPr>
        <p:txBody>
          <a:bodyPr/>
          <a:lstStyle>
            <a:lvl1pPr>
              <a:defRPr>
                <a:solidFill>
                  <a:schemeClr val="tx1"/>
                </a:solidFill>
              </a:defRPr>
            </a:lvl1pPr>
          </a:lstStyle>
          <a:p>
            <a:pPr defTabSz="1008380"/>
            <a:fld id="{48F63A3B-78C7-47BE-AE5E-E10140E04643}" type="slidenum">
              <a:rPr lang="en-US" smtClean="0">
                <a:solidFill>
                  <a:prstClr val="black"/>
                </a:solidFill>
              </a:rPr>
            </a:fld>
            <a:endParaRPr lang="en-US" dirty="0">
              <a:solidFill>
                <a:prstClr val="black"/>
              </a:solidFill>
            </a:endParaRPr>
          </a:p>
        </p:txBody>
      </p:sp>
      <p:sp>
        <p:nvSpPr>
          <p:cNvPr id="11" name="タイトル 10"/>
          <p:cNvSpPr>
            <a:spLocks noGrp="1"/>
          </p:cNvSpPr>
          <p:nvPr>
            <p:ph type="title"/>
          </p:nvPr>
        </p:nvSpPr>
        <p:spPr/>
        <p:txBody>
          <a:bodyPr/>
          <a:lstStyle/>
          <a:p>
            <a:r>
              <a:rPr kumimoji="1" lang="ja-JP" altLang="en-US" dirty="0"/>
              <a:t>マスター タイトルの書式設定</a:t>
            </a:r>
            <a:endParaRPr kumimoji="1" lang="ja-JP" altLang="en-US" dirty="0"/>
          </a:p>
        </p:txBody>
      </p:sp>
      <p:sp>
        <p:nvSpPr>
          <p:cNvPr id="13" name="Text Placeholder 4"/>
          <p:cNvSpPr>
            <a:spLocks noGrp="1"/>
          </p:cNvSpPr>
          <p:nvPr>
            <p:ph type="body" sz="quarter" idx="16" hasCustomPrompt="1"/>
          </p:nvPr>
        </p:nvSpPr>
        <p:spPr>
          <a:xfrm>
            <a:off x="10612665" y="0"/>
            <a:ext cx="2785709" cy="274904"/>
          </a:xfrm>
        </p:spPr>
        <p:txBody>
          <a:bodyPr>
            <a:noAutofit/>
          </a:bodyPr>
          <a:lstStyle>
            <a:lvl1pPr marL="0" indent="0" algn="r">
              <a:buNone/>
              <a:defRPr/>
            </a:lvl1pPr>
          </a:lstStyle>
          <a:p>
            <a:pPr marL="0" indent="0" algn="r">
              <a:buNone/>
            </a:pPr>
            <a:r>
              <a:rPr lang="en-US" sz="1175" dirty="0">
                <a:latin typeface="Arial" panose="020B0604020202020204" pitchFamily="34" charset="0"/>
                <a:cs typeface="Arial" panose="020B0604020202020204" pitchFamily="34" charset="0"/>
              </a:rPr>
              <a:t>ATTRACTION-4</a:t>
            </a:r>
            <a:endParaRPr lang="en-US" sz="1175" dirty="0">
              <a:latin typeface="Arial" panose="020B0604020202020204" pitchFamily="34" charset="0"/>
              <a:cs typeface="Arial" panose="020B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3_标题和内容">
    <p:spTree>
      <p:nvGrpSpPr>
        <p:cNvPr id="1" name=""/>
        <p:cNvGrpSpPr/>
        <p:nvPr/>
      </p:nvGrpSpPr>
      <p:grpSpPr>
        <a:xfrm>
          <a:off x="0" y="0"/>
          <a:ext cx="0" cy="0"/>
          <a:chOff x="0" y="0"/>
          <a:chExt cx="0" cy="0"/>
        </a:xfrm>
      </p:grpSpPr>
      <p:sp>
        <p:nvSpPr>
          <p:cNvPr id="28" name="Shape 28"/>
          <p:cNvSpPr>
            <a:spLocks noGrp="1"/>
          </p:cNvSpPr>
          <p:nvPr>
            <p:ph type="title"/>
          </p:nvPr>
        </p:nvSpPr>
        <p:spPr>
          <a:prstGeom prst="rect">
            <a:avLst/>
          </a:prstGeom>
        </p:spPr>
        <p:txBody>
          <a:bodyPr/>
          <a:lstStyle/>
          <a:p>
            <a:r>
              <a:t>按一下以編輯母片標題樣式</a:t>
            </a:r>
          </a:p>
        </p:txBody>
      </p:sp>
      <p:sp>
        <p:nvSpPr>
          <p:cNvPr id="29" name="Shape 29"/>
          <p:cNvSpPr>
            <a:spLocks noGrp="1"/>
          </p:cNvSpPr>
          <p:nvPr>
            <p:ph type="body" idx="1"/>
          </p:nvPr>
        </p:nvSpPr>
        <p:spPr>
          <a:prstGeom prst="rect">
            <a:avLst/>
          </a:prstGeom>
        </p:spPr>
        <p:txBody>
          <a:bodyPr/>
          <a:lstStyle/>
          <a:p>
            <a:r>
              <a:t>按一下以編輯母片文字樣式</a:t>
            </a:r>
          </a:p>
          <a:p>
            <a:pPr lvl="1"/>
            <a:r>
              <a:t>第二層</a:t>
            </a:r>
          </a:p>
          <a:p>
            <a:pPr lvl="2"/>
            <a:r>
              <a:t>第三層</a:t>
            </a:r>
          </a:p>
          <a:p>
            <a:pPr lvl="3"/>
            <a:r>
              <a:t>第四層</a:t>
            </a:r>
          </a:p>
          <a:p>
            <a:pPr lvl="4"/>
            <a:r>
              <a:t>第五層</a:t>
            </a:r>
          </a:p>
        </p:txBody>
      </p:sp>
      <p:sp>
        <p:nvSpPr>
          <p:cNvPr id="30" name="Shape 30"/>
          <p:cNvSpPr>
            <a:spLocks noGrp="1"/>
          </p:cNvSpPr>
          <p:nvPr>
            <p:ph type="sldNum" sz="quarter" idx="2"/>
          </p:nvPr>
        </p:nvSpPr>
        <p:spPr>
          <a:prstGeom prst="rect">
            <a:avLst/>
          </a:prstGeom>
        </p:spPr>
        <p:txBody>
          <a:bodyPr/>
          <a:lstStyle/>
          <a:p>
            <a:pPr defTabSz="1008380"/>
            <a:fld id="{86CB4B4D-7CA3-9044-876B-883B54F8677D}" type="slidenum">
              <a:rPr lang="en-US" altLang="zh-CN" smtClean="0">
                <a:solidFill>
                  <a:prstClr val="black">
                    <a:tint val="75000"/>
                  </a:prstClr>
                </a:solidFill>
              </a:rPr>
            </a:fld>
            <a:endParaRPr lang="en-US" altLang="zh-CN">
              <a:solidFill>
                <a:prstClr val="black">
                  <a:tint val="75000"/>
                </a:prstClr>
              </a:solidFill>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mtClean="0">
                <a:solidFill>
                  <a:prstClr val="black">
                    <a:tint val="75000"/>
                  </a:prstClr>
                </a:solidFill>
              </a:rPr>
            </a:fld>
            <a:endParaRPr lang="en-US" altLang="zh-CN">
              <a:solidFill>
                <a:prstClr val="black">
                  <a:tint val="75000"/>
                </a:prstClr>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mtClean="0">
                <a:solidFill>
                  <a:prstClr val="black">
                    <a:tint val="75000"/>
                  </a:prstClr>
                </a:solidFill>
              </a:rPr>
            </a:fld>
            <a:endParaRPr kumimoji="1" lang="zh-CN" altLang="en-US" dirty="0">
              <a:solidFill>
                <a:prstClr val="black">
                  <a:tint val="75000"/>
                </a:prstClr>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matchingName="3_Title and Text">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529311" y="1348688"/>
            <a:ext cx="12365182" cy="66166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90"/>
              </a:spcBef>
              <a:spcAft>
                <a:spcPts val="0"/>
              </a:spcAft>
              <a:buClr>
                <a:srgbClr val="05416B"/>
              </a:buClr>
              <a:buSzPts val="700"/>
              <a:buFont typeface="Noto Sans Symbols" panose="020B0502040504020204"/>
              <a:buNone/>
              <a:defRPr sz="294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470"/>
              </a:spcBef>
              <a:spcAft>
                <a:spcPts val="0"/>
              </a:spcAft>
              <a:buClr>
                <a:schemeClr val="dk1"/>
              </a:buClr>
              <a:buSzPts val="560"/>
              <a:buFont typeface="Noto Sans Symbols" panose="020B0502040504020204"/>
              <a:buNone/>
              <a:defRPr sz="2355"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470"/>
              </a:spcBef>
              <a:spcAft>
                <a:spcPts val="0"/>
              </a:spcAft>
              <a:buClr>
                <a:schemeClr val="dk1"/>
              </a:buClr>
              <a:buSzPts val="560"/>
              <a:buFont typeface="Noto Sans Symbols" panose="020B0502040504020204"/>
              <a:buNone/>
              <a:defRPr sz="2355"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9pPr>
          </a:lstStyle>
          <a:p/>
        </p:txBody>
      </p:sp>
      <p:pic>
        <p:nvPicPr>
          <p:cNvPr id="20" name="Google Shape;20;p14"/>
          <p:cNvPicPr preferRelativeResize="0"/>
          <p:nvPr/>
        </p:nvPicPr>
        <p:blipFill rotWithShape="1">
          <a:blip r:embed="rId2"/>
          <a:srcRect t="-2312"/>
          <a:stretch>
            <a:fillRect/>
          </a:stretch>
        </p:blipFill>
        <p:spPr>
          <a:xfrm>
            <a:off x="688584" y="6728599"/>
            <a:ext cx="1702913" cy="375901"/>
          </a:xfrm>
          <a:prstGeom prst="rect">
            <a:avLst/>
          </a:prstGeom>
          <a:noFill/>
          <a:ln>
            <a:noFill/>
          </a:ln>
        </p:spPr>
      </p:pic>
      <p:sp>
        <p:nvSpPr>
          <p:cNvPr id="5" name="TextBox 4"/>
          <p:cNvSpPr txBox="1"/>
          <p:nvPr userDrawn="1"/>
        </p:nvSpPr>
        <p:spPr>
          <a:xfrm>
            <a:off x="6414166" y="6916549"/>
            <a:ext cx="6622097" cy="203582"/>
          </a:xfrm>
          <a:prstGeom prst="rect">
            <a:avLst/>
          </a:prstGeom>
          <a:noFill/>
        </p:spPr>
        <p:txBody>
          <a:bodyPr wrap="square" lIns="0" tIns="0" rIns="132328" bIns="0" rtlCol="0">
            <a:spAutoFit/>
          </a:bodyPr>
          <a:lstStyle/>
          <a:p>
            <a:pPr marL="0" marR="0" lvl="0" indent="0" algn="r" defTabSz="1344295" rtl="0" eaLnBrk="1" fontAlgn="auto" latinLnBrk="0" hangingPunct="1">
              <a:lnSpc>
                <a:spcPct val="100000"/>
              </a:lnSpc>
              <a:spcBef>
                <a:spcPts val="0"/>
              </a:spcBef>
              <a:spcAft>
                <a:spcPts val="0"/>
              </a:spcAft>
              <a:buClr>
                <a:srgbClr val="000000"/>
              </a:buClr>
              <a:buSzTx/>
              <a:buFont typeface="Arial" panose="020B0604020202020204"/>
              <a:buNone/>
              <a:defRPr/>
            </a:pPr>
            <a:r>
              <a:rPr kumimoji="0" lang="en-US" sz="1325" b="0" i="0" u="none" strike="noStrike" kern="1200" cap="none" spc="0" normalizeH="0" baseline="0" noProof="0" dirty="0">
                <a:ln>
                  <a:noFill/>
                </a:ln>
                <a:solidFill>
                  <a:srgbClr val="D1A769"/>
                </a:solidFill>
                <a:effectLst/>
                <a:uLnTx/>
                <a:uFillTx/>
                <a:latin typeface="Arial Narrow" panose="020B0606020202030204" pitchFamily="34" charset="0"/>
                <a:ea typeface="微软雅黑" panose="020B0503020204020204" pitchFamily="34" charset="-122"/>
                <a:cs typeface="+mn-cs"/>
              </a:rPr>
              <a:t>Content of this presentation is copyright and responsibility of the author. Permission is required for re-use.</a:t>
            </a:r>
            <a:endParaRPr kumimoji="0" lang="en-US" sz="1325" b="0" i="0" u="none" strike="noStrike" kern="1200" cap="none" spc="0" normalizeH="0" baseline="0" noProof="0" dirty="0">
              <a:ln>
                <a:noFill/>
              </a:ln>
              <a:solidFill>
                <a:srgbClr val="D1A769"/>
              </a:solidFill>
              <a:effectLst/>
              <a:uLnTx/>
              <a:uFillTx/>
              <a:latin typeface="Arial Narrow" panose="020B0606020202030204" pitchFamily="34" charset="0"/>
              <a:ea typeface="微软雅黑" panose="020B0503020204020204" pitchFamily="34" charset="-122"/>
              <a:cs typeface="+mn-cs"/>
            </a:endParaRPr>
          </a:p>
        </p:txBody>
      </p:sp>
      <p:sp>
        <p:nvSpPr>
          <p:cNvPr id="13" name="Google Shape;18;p14"/>
          <p:cNvSpPr txBox="1">
            <a:spLocks noGrp="1"/>
          </p:cNvSpPr>
          <p:nvPr>
            <p:ph type="ctrTitle"/>
          </p:nvPr>
        </p:nvSpPr>
        <p:spPr>
          <a:xfrm>
            <a:off x="529311" y="713488"/>
            <a:ext cx="12364983" cy="6352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panose="020B0604020202020204"/>
              <a:buNone/>
              <a:defRPr sz="4120" b="1"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4" name="Google Shape;17;p14"/>
          <p:cNvSpPr txBox="1">
            <a:spLocks noGrp="1"/>
          </p:cNvSpPr>
          <p:nvPr>
            <p:ph type="body" idx="1"/>
          </p:nvPr>
        </p:nvSpPr>
        <p:spPr>
          <a:xfrm>
            <a:off x="539972" y="2373655"/>
            <a:ext cx="12365182" cy="3970000"/>
          </a:xfrm>
          <a:prstGeom prst="rect">
            <a:avLst/>
          </a:prstGeom>
          <a:noFill/>
          <a:ln>
            <a:noFill/>
          </a:ln>
        </p:spPr>
        <p:txBody>
          <a:bodyPr spcFirstLastPara="1" wrap="square" lIns="91425" tIns="45700" rIns="91425" bIns="45700" anchor="t" anchorCtr="0">
            <a:no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3520" marR="0" lvl="5"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49645" marR="0" lvl="8"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0" name="Google Shape;17;p14"/>
          <p:cNvSpPr txBox="1">
            <a:spLocks noGrp="1"/>
          </p:cNvSpPr>
          <p:nvPr>
            <p:ph type="body" idx="12" hasCustomPrompt="1"/>
          </p:nvPr>
        </p:nvSpPr>
        <p:spPr>
          <a:xfrm>
            <a:off x="2781572" y="6854608"/>
            <a:ext cx="3529894" cy="265585"/>
          </a:xfrm>
          <a:prstGeom prst="rect">
            <a:avLst/>
          </a:prstGeom>
          <a:noFill/>
          <a:ln>
            <a:noFill/>
          </a:ln>
        </p:spPr>
        <p:txBody>
          <a:bodyPr spcFirstLastPara="1" vert="horz" wrap="square" lIns="0" tIns="0" rIns="0" bIns="0" anchor="ctr" anchorCtr="0">
            <a:sp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1325" b="1" i="0" u="none" strike="noStrike" cap="none">
                <a:solidFill>
                  <a:srgbClr val="D1A769"/>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3520" marR="0" lvl="5"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49645" marR="0" lvl="8"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r>
              <a:rPr lang="fr-CH" err="1"/>
              <a:t>Add</a:t>
            </a:r>
            <a:r>
              <a:rPr lang="fr-CH"/>
              <a:t> </a:t>
            </a:r>
            <a:r>
              <a:rPr lang="fr-CH" err="1"/>
              <a:t>name</a:t>
            </a:r>
            <a:r>
              <a:rPr lang="fr-CH"/>
              <a:t> of </a:t>
            </a:r>
            <a:r>
              <a:rPr lang="fr-CH" err="1"/>
              <a:t>presenter</a:t>
            </a:r>
            <a:r>
              <a:rPr lang="fr-CH"/>
              <a:t> </a:t>
            </a:r>
            <a:r>
              <a:rPr lang="fr-CH" err="1"/>
              <a:t>here</a:t>
            </a:r>
            <a:endParaRPr lang="fr-CH" err="1"/>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64589"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6" name="标题 1"/>
          <p:cNvSpPr>
            <a:spLocks noGrp="1"/>
          </p:cNvSpPr>
          <p:nvPr>
            <p:ph type="title" hasCustomPrompt="1"/>
          </p:nvPr>
        </p:nvSpPr>
        <p:spPr>
          <a:xfrm>
            <a:off x="666863" y="413906"/>
            <a:ext cx="11596688" cy="824344"/>
          </a:xfrm>
        </p:spPr>
        <p:txBody>
          <a:bodyPr anchor="t" anchorCtr="0">
            <a:no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004191"/>
                </a:solidFill>
                <a:effectLst/>
                <a:uLnTx/>
                <a:uFillTx/>
                <a:latin typeface="+mn-lt"/>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65613"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924312" y="402653"/>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924312" y="402653"/>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matchingName="3_Title and Text">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529311" y="1348688"/>
            <a:ext cx="12365182" cy="66166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90"/>
              </a:spcBef>
              <a:spcAft>
                <a:spcPts val="0"/>
              </a:spcAft>
              <a:buClr>
                <a:srgbClr val="05416B"/>
              </a:buClr>
              <a:buSzPts val="700"/>
              <a:buFont typeface="Noto Sans Symbols" panose="020B0502040504020204"/>
              <a:buNone/>
              <a:defRPr sz="294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470"/>
              </a:spcBef>
              <a:spcAft>
                <a:spcPts val="0"/>
              </a:spcAft>
              <a:buClr>
                <a:schemeClr val="dk1"/>
              </a:buClr>
              <a:buSzPts val="560"/>
              <a:buFont typeface="Noto Sans Symbols" panose="020B0502040504020204"/>
              <a:buNone/>
              <a:defRPr sz="235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470"/>
              </a:spcBef>
              <a:spcAft>
                <a:spcPts val="0"/>
              </a:spcAft>
              <a:buClr>
                <a:schemeClr val="dk1"/>
              </a:buClr>
              <a:buSzPts val="560"/>
              <a:buFont typeface="Noto Sans Symbols" panose="020B0502040504020204"/>
              <a:buNone/>
              <a:defRPr sz="235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3" name="Google Shape;18;p14"/>
          <p:cNvSpPr txBox="1">
            <a:spLocks noGrp="1"/>
          </p:cNvSpPr>
          <p:nvPr>
            <p:ph type="ctrTitle"/>
          </p:nvPr>
        </p:nvSpPr>
        <p:spPr>
          <a:xfrm>
            <a:off x="529312" y="713488"/>
            <a:ext cx="12364983" cy="6352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panose="020B0604020202020204"/>
              <a:buNone/>
              <a:defRPr sz="4115" b="1"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0"/>
              </a:spcBef>
              <a:spcAft>
                <a:spcPts val="0"/>
              </a:spcAft>
              <a:buClr>
                <a:srgbClr val="000000"/>
              </a:buClr>
              <a:buSzPts val="1400"/>
              <a:buFont typeface="Arial" panose="020B0604020202020204"/>
              <a:buNone/>
              <a:defRPr sz="5880"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4" name="Google Shape;17;p14"/>
          <p:cNvSpPr txBox="1">
            <a:spLocks noGrp="1"/>
          </p:cNvSpPr>
          <p:nvPr>
            <p:ph type="body" idx="1"/>
          </p:nvPr>
        </p:nvSpPr>
        <p:spPr>
          <a:xfrm>
            <a:off x="539972" y="2373656"/>
            <a:ext cx="12365182" cy="3970000"/>
          </a:xfrm>
          <a:prstGeom prst="rect">
            <a:avLst/>
          </a:prstGeom>
          <a:noFill/>
          <a:ln>
            <a:noFill/>
          </a:ln>
        </p:spPr>
        <p:txBody>
          <a:bodyPr spcFirstLastPara="1" wrap="square" lIns="91425" tIns="45700" rIns="91425" bIns="45700" anchor="t" anchorCtr="0">
            <a:no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775" algn="l" rtl="0">
              <a:lnSpc>
                <a:spcPct val="100000"/>
              </a:lnSpc>
              <a:spcBef>
                <a:spcPts val="470"/>
              </a:spcBef>
              <a:spcAft>
                <a:spcPts val="0"/>
              </a:spcAft>
              <a:buClr>
                <a:srgbClr val="05416B"/>
              </a:buClr>
              <a:buSzPts val="1600"/>
              <a:buFont typeface="Noto Sans Symbols" panose="020B0502040504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775" algn="l" rtl="0">
              <a:lnSpc>
                <a:spcPct val="100000"/>
              </a:lnSpc>
              <a:spcBef>
                <a:spcPts val="470"/>
              </a:spcBef>
              <a:spcAft>
                <a:spcPts val="0"/>
              </a:spcAft>
              <a:buClr>
                <a:srgbClr val="05416B"/>
              </a:buClr>
              <a:buSzPts val="1600"/>
              <a:buFont typeface="Noto Sans Symbols" panose="020B0502040504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3520" marR="0" lvl="5"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50280" marR="0" lvl="8" indent="-485775" algn="l" rtl="0">
              <a:lnSpc>
                <a:spcPct val="100000"/>
              </a:lnSpc>
              <a:spcBef>
                <a:spcPts val="590"/>
              </a:spcBef>
              <a:spcAft>
                <a:spcPts val="0"/>
              </a:spcAft>
              <a:buClr>
                <a:srgbClr val="05416B"/>
              </a:buClr>
              <a:buSzPts val="1600"/>
              <a:buFont typeface="Arial" panose="020B0604020202020204"/>
              <a:buChar char="●"/>
              <a:defRPr sz="235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p:txBody>
      </p:sp>
    </p:spTree>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1854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10" name="文本框 9"/>
          <p:cNvSpPr txBox="1"/>
          <p:nvPr userDrawn="1"/>
        </p:nvSpPr>
        <p:spPr>
          <a:xfrm>
            <a:off x="3961812" y="6977512"/>
            <a:ext cx="5519460" cy="707886"/>
          </a:xfrm>
          <a:prstGeom prst="rect">
            <a:avLst/>
          </a:prstGeom>
          <a:noFill/>
        </p:spPr>
        <p:txBody>
          <a:bodyPr wrap="none" rtlCol="0">
            <a:spAutoFit/>
          </a:bodyPr>
          <a:lstStyle/>
          <a:p>
            <a:pPr marL="0" marR="0" lvl="0" indent="0" algn="l" defTabSz="101854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1854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4000"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315" indent="0" algn="ctr">
              <a:buNone/>
              <a:defRPr sz="1765"/>
            </a:lvl6pPr>
            <a:lvl7pPr marL="3024505" indent="0" algn="ctr">
              <a:buNone/>
              <a:defRPr sz="1765"/>
            </a:lvl7pPr>
            <a:lvl8pPr marL="3528695" indent="0" algn="ctr">
              <a:buNone/>
              <a:defRPr sz="1765"/>
            </a:lvl8pPr>
            <a:lvl9pPr marL="4032885"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9175"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9175"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1018540"/>
            <a:fld id="{675CB6FC-1CEC-46DC-BC98-917CF11BBC1D}"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p:txBody>
          <a:bodyPr/>
          <a:lstStyle/>
          <a:p>
            <a:pPr defTabSz="1018540"/>
            <a:endParaRPr lang="zh-CN" altLang="en-US">
              <a:solidFill>
                <a:prstClr val="black"/>
              </a:solidFill>
            </a:endParaRPr>
          </a:p>
        </p:txBody>
      </p:sp>
      <p:sp>
        <p:nvSpPr>
          <p:cNvPr id="4" name="灯片编号占位符 3"/>
          <p:cNvSpPr>
            <a:spLocks noGrp="1"/>
          </p:cNvSpPr>
          <p:nvPr>
            <p:ph type="sldNum" sz="quarter" idx="12"/>
          </p:nvPr>
        </p:nvSpPr>
        <p:spPr/>
        <p:txBody>
          <a:bodyPr/>
          <a:lstStyle/>
          <a:p>
            <a:pPr defTabSz="1008380"/>
            <a:fld id="{B2B013F6-7CC8-43C2-AA96-13DDEE942278}" type="slidenum">
              <a:rPr lang="zh-CN" altLang="en-US" sz="1985" smtClean="0">
                <a:solidFill>
                  <a:prstClr val="black"/>
                </a:solidFill>
              </a:rPr>
            </a:fld>
            <a:endParaRPr lang="zh-CN" altLang="en-US" sz="1985">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3" hidden="1"/>
          <p:cNvSpPr/>
          <p:nvPr>
            <p:custDataLst>
              <p:tags r:id="rId2"/>
            </p:custDataLst>
          </p:nvPr>
        </p:nvSpPr>
        <p:spPr>
          <a:xfrm>
            <a:off x="0" y="0"/>
            <a:ext cx="175059" cy="175066"/>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marR="0" lvl="0" indent="0" algn="ctr" defTabSz="1018540" rtl="0" eaLnBrk="1" fontAlgn="auto" latinLnBrk="0" hangingPunct="1">
              <a:lnSpc>
                <a:spcPct val="100000"/>
              </a:lnSpc>
              <a:spcBef>
                <a:spcPts val="0"/>
              </a:spcBef>
              <a:spcAft>
                <a:spcPts val="0"/>
              </a:spcAft>
              <a:buClrTx/>
              <a:buSzTx/>
              <a:buFontTx/>
              <a:buNone/>
              <a:defRPr/>
            </a:pPr>
            <a:endParaRPr kumimoji="0" lang="en-US" altLang="zh-CN" sz="309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6" name="Slide Number Placeholder 5"/>
          <p:cNvSpPr>
            <a:spLocks noGrp="1"/>
          </p:cNvSpPr>
          <p:nvPr>
            <p:ph type="sldNum" sz="quarter" idx="12"/>
          </p:nvPr>
        </p:nvSpPr>
        <p:spPr>
          <a:xfrm>
            <a:off x="12706290" y="7237261"/>
            <a:ext cx="528178" cy="285715"/>
          </a:xfrm>
          <a:prstGeom prst="rect">
            <a:avLst/>
          </a:prstGeom>
        </p:spPr>
        <p:txBody>
          <a:bodyPr anchor="b"/>
          <a:lstStyle>
            <a:lvl1pPr algn="r">
              <a:defRPr sz="880">
                <a:solidFill>
                  <a:srgbClr val="EB6A62"/>
                </a:solidFill>
                <a:latin typeface="微软雅黑" panose="020B0503020204020204" pitchFamily="34" charset="-122"/>
                <a:ea typeface="微软雅黑" panose="020B0503020204020204" pitchFamily="34" charset="-122"/>
                <a:sym typeface="微软雅黑" panose="020B0503020204020204" pitchFamily="34" charset="-122"/>
              </a:defRPr>
            </a:lvl1pPr>
          </a:lstStyle>
          <a:p>
            <a:pPr defTabSz="1008380"/>
            <a:fld id="{FB8DE9F2-1A14-4DE7-8AED-CA1774D03D41}" type="slidenum">
              <a:rPr lang="zh-CN" altLang="en-US" smtClean="0"/>
            </a:fld>
            <a:endParaRPr lang="zh-CN" altLang="en-US"/>
          </a:p>
        </p:txBody>
      </p:sp>
      <p:sp>
        <p:nvSpPr>
          <p:cNvPr id="13" name="Rectangle 7"/>
          <p:cNvSpPr/>
          <p:nvPr userDrawn="1"/>
        </p:nvSpPr>
        <p:spPr>
          <a:xfrm>
            <a:off x="0" y="0"/>
            <a:ext cx="13444538" cy="75628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018540" rtl="0" eaLnBrk="1" fontAlgn="auto" latinLnBrk="0" hangingPunct="1">
              <a:lnSpc>
                <a:spcPct val="100000"/>
              </a:lnSpc>
              <a:spcBef>
                <a:spcPts val="0"/>
              </a:spcBef>
              <a:spcAft>
                <a:spcPts val="0"/>
              </a:spcAft>
              <a:buClrTx/>
              <a:buSzTx/>
              <a:buFontTx/>
              <a:buNone/>
              <a:defRPr/>
            </a:pPr>
            <a:endParaRPr kumimoji="0" lang="en-US" sz="1655" b="0" i="0" u="none" strike="noStrike" kern="1200" cap="none" spc="0" normalizeH="0" baseline="0" noProof="0">
              <a:ln>
                <a:noFill/>
              </a:ln>
              <a:solidFill>
                <a:prstClr val="white"/>
              </a:solidFill>
              <a:effectLst/>
              <a:uLnTx/>
              <a:uFillTx/>
              <a:latin typeface="DengXian" panose="020F0502020204030204"/>
              <a:ea typeface="+mn-ea"/>
              <a:cs typeface="+mn-cs"/>
            </a:endParaRPr>
          </a:p>
        </p:txBody>
      </p:sp>
      <p:pic>
        <p:nvPicPr>
          <p:cNvPr id="16" name="Picture 8" descr="A close up of a logo&#10;&#10;Description automatically generated"/>
          <p:cNvPicPr>
            <a:picLocks noChangeAspect="1"/>
          </p:cNvPicPr>
          <p:nvPr userDrawn="1"/>
        </p:nvPicPr>
        <p:blipFill>
          <a:blip r:embed="rId3"/>
          <a:stretch>
            <a:fillRect/>
          </a:stretch>
        </p:blipFill>
        <p:spPr>
          <a:xfrm>
            <a:off x="0" y="0"/>
            <a:ext cx="13444538" cy="7562850"/>
          </a:xfrm>
          <a:prstGeom prst="rect">
            <a:avLst/>
          </a:prstGeom>
          <a:effectLst/>
        </p:spPr>
      </p:pic>
      <p:sp>
        <p:nvSpPr>
          <p:cNvPr id="17" name="Title Placeholder 1"/>
          <p:cNvSpPr>
            <a:spLocks noGrp="1"/>
          </p:cNvSpPr>
          <p:nvPr>
            <p:ph type="title" hasCustomPrompt="1"/>
          </p:nvPr>
        </p:nvSpPr>
        <p:spPr bwMode="auto">
          <a:xfrm>
            <a:off x="336114" y="336128"/>
            <a:ext cx="10917892" cy="852937"/>
          </a:xfrm>
          <a:prstGeom prst="rect">
            <a:avLst/>
          </a:prstGeom>
          <a:noFill/>
          <a:ln>
            <a:noFill/>
          </a:ln>
        </p:spPr>
        <p:txBody>
          <a:bodyPr vert="horz" wrap="square" lIns="130622" tIns="65311" rIns="130622" bIns="65311" numCol="1" anchor="ctr" anchorCtr="0" compatLnSpc="1">
            <a:normAutofit/>
          </a:bodyPr>
          <a:lstStyle>
            <a:lvl1pPr>
              <a:defRPr sz="2645" b="1" i="0" baseline="0">
                <a:solidFill>
                  <a:schemeClr val="tx1"/>
                </a:solidFill>
                <a:latin typeface="Arial" panose="020B0604020202020204" pitchFamily="34" charset="0"/>
                <a:cs typeface="Arial" panose="020B0604020202020204" pitchFamily="34" charset="0"/>
              </a:defRPr>
            </a:lvl1pPr>
          </a:lstStyle>
          <a:p>
            <a:pPr lvl="0"/>
            <a:r>
              <a:rPr lang="en-US" dirty="0"/>
              <a:t>CLICK TO EDIT TITLE</a:t>
            </a:r>
            <a:endParaRPr lang="en-US"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3510" t="1237" r="12640"/>
          <a:stretch>
            <a:fillRect/>
          </a:stretch>
        </p:blipFill>
        <p:spPr bwMode="auto">
          <a:xfrm>
            <a:off x="572143" y="1647825"/>
            <a:ext cx="3363055" cy="4495800"/>
          </a:xfrm>
          <a:prstGeom prst="rect">
            <a:avLst/>
          </a:prstGeom>
          <a:noFill/>
          <a:ln w="9525">
            <a:solidFill>
              <a:schemeClr val="tx1"/>
            </a:solidFill>
            <a:miter lim="800000"/>
            <a:headEnd/>
            <a:tailEnd/>
          </a:ln>
          <a:effectLst>
            <a:softEdge rad="31750"/>
          </a:effectLst>
          <a:extLst>
            <a:ext uri="{909E8E84-426E-40DD-AFC4-6F175D3DCCD1}">
              <a14:hiddenFill xmlns:a14="http://schemas.microsoft.com/office/drawing/2010/main">
                <a:solidFill>
                  <a:schemeClr val="accent1"/>
                </a:solidFill>
              </a14:hiddenFill>
            </a:ext>
          </a:extLst>
        </p:spPr>
      </p:pic>
      <p:sp>
        <p:nvSpPr>
          <p:cNvPr id="4" name="Rectangle 4"/>
          <p:cNvSpPr>
            <a:spLocks noGrp="1" noChangeArrowheads="1"/>
          </p:cNvSpPr>
          <p:nvPr>
            <p:ph type="title" hasCustomPrompt="1"/>
          </p:nvPr>
        </p:nvSpPr>
        <p:spPr bwMode="auto">
          <a:xfrm>
            <a:off x="566651" y="327374"/>
            <a:ext cx="7163594" cy="630238"/>
          </a:xfrm>
          <a:prstGeom prst="rect">
            <a:avLst/>
          </a:prstGeom>
          <a:noFill/>
          <a:ln w="9525">
            <a:noFill/>
            <a:miter lim="800000"/>
          </a:ln>
          <a:effectLst/>
        </p:spPr>
        <p:txBody>
          <a:bodyPr vert="horz" wrap="square" lIns="0" tIns="0" rIns="0" bIns="0" numCol="1" anchor="ctr" anchorCtr="0" compatLnSpc="1"/>
          <a:lstStyle>
            <a:lvl1pPr>
              <a:defRPr baseline="0">
                <a:solidFill>
                  <a:srgbClr val="1158A2"/>
                </a:solidFill>
                <a:latin typeface="(使用中文字体)"/>
                <a:ea typeface="微软雅黑" panose="020B0503020204020204" pitchFamily="34" charset="-122"/>
              </a:defRPr>
            </a:lvl1pPr>
          </a:lstStyle>
          <a:p>
            <a:pPr lvl="0"/>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目录，标题微软雅黑，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a:t>
            </a:r>
            <a:endParaRPr lang="en-US"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标题和正文">
    <p:spTree>
      <p:nvGrpSpPr>
        <p:cNvPr id="1" name=""/>
        <p:cNvGrpSpPr/>
        <p:nvPr/>
      </p:nvGrpSpPr>
      <p:grpSpPr>
        <a:xfrm>
          <a:off x="0" y="0"/>
          <a:ext cx="0" cy="0"/>
          <a:chOff x="0" y="0"/>
          <a:chExt cx="0" cy="0"/>
        </a:xfrm>
      </p:grpSpPr>
      <p:sp>
        <p:nvSpPr>
          <p:cNvPr id="4" name="Rectangle 4"/>
          <p:cNvSpPr>
            <a:spLocks noGrp="1" noChangeArrowheads="1"/>
          </p:cNvSpPr>
          <p:nvPr>
            <p:ph type="title" hasCustomPrompt="1"/>
          </p:nvPr>
        </p:nvSpPr>
        <p:spPr bwMode="auto">
          <a:xfrm>
            <a:off x="575529" y="327374"/>
            <a:ext cx="7163594" cy="630238"/>
          </a:xfrm>
          <a:prstGeom prst="rect">
            <a:avLst/>
          </a:prstGeom>
          <a:noFill/>
          <a:ln w="9525">
            <a:noFill/>
            <a:miter lim="800000"/>
          </a:ln>
          <a:effectLst/>
        </p:spPr>
        <p:txBody>
          <a:bodyPr vert="horz" wrap="square" lIns="0" tIns="0" rIns="0" bIns="0" numCol="1" anchor="ctr" anchorCtr="0" compatLnSpc="1"/>
          <a:lstStyle>
            <a:lvl1pPr>
              <a:defRPr baseline="0">
                <a:solidFill>
                  <a:srgbClr val="1158A2"/>
                </a:solidFill>
                <a:latin typeface="(使用中文字体)"/>
                <a:ea typeface="微软雅黑" panose="020B0503020204020204" pitchFamily="34" charset="-122"/>
              </a:defRPr>
            </a:lvl1pPr>
          </a:lstStyle>
          <a:p>
            <a:pPr lvl="0"/>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a:t>
            </a:r>
            <a:endParaRPr lang="en-US" dirty="0"/>
          </a:p>
        </p:txBody>
      </p:sp>
      <p:sp>
        <p:nvSpPr>
          <p:cNvPr id="5" name="文本占位符 8"/>
          <p:cNvSpPr>
            <a:spLocks noGrp="1"/>
          </p:cNvSpPr>
          <p:nvPr>
            <p:ph type="body" sz="quarter" idx="10"/>
          </p:nvPr>
        </p:nvSpPr>
        <p:spPr>
          <a:xfrm>
            <a:off x="597131" y="1590993"/>
            <a:ext cx="12053094" cy="5186362"/>
          </a:xfrm>
          <a:prstGeom prst="rect">
            <a:avLst/>
          </a:prstGeom>
        </p:spPr>
        <p:txBody>
          <a:bodyPr/>
          <a:lstStyle>
            <a:lvl1pPr marL="114935" indent="-342265" eaLnBrk="0" fontAlgn="base" latinLnBrk="0" hangingPunct="0">
              <a:spcBef>
                <a:spcPts val="600"/>
              </a:spcBef>
              <a:spcAft>
                <a:spcPts val="600"/>
              </a:spcAft>
              <a:buClr>
                <a:srgbClr val="1158A2"/>
              </a:buClr>
              <a:buSzPct val="100000"/>
              <a:buFont typeface="Wingdings" panose="05000000000000000000" charset="0"/>
              <a:buChar char="l"/>
              <a:defRPr>
                <a:solidFill>
                  <a:schemeClr val="tx1"/>
                </a:solidFill>
              </a:defRPr>
            </a:lvl1pPr>
            <a:lvl2pPr marL="424815" indent="-21209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sz="1800">
                <a:solidFill>
                  <a:schemeClr val="tx1"/>
                </a:solidFill>
                <a:latin typeface="微软雅黑" panose="020B0503020204020204" pitchFamily="34" charset="-122"/>
                <a:ea typeface="微软雅黑" panose="020B0503020204020204" pitchFamily="34" charset="-122"/>
              </a:defRPr>
            </a:lvl2pPr>
            <a:lvl3pPr marL="424815" indent="-21209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sz="1800">
                <a:solidFill>
                  <a:schemeClr val="tx1"/>
                </a:solidFill>
                <a:latin typeface="微软雅黑" panose="020B0503020204020204" pitchFamily="34" charset="-122"/>
                <a:ea typeface="微软雅黑" panose="020B0503020204020204" pitchFamily="34" charset="-122"/>
              </a:defRPr>
            </a:lvl3pPr>
            <a:lvl4pPr marL="424815" indent="-21209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sz="1800">
                <a:solidFill>
                  <a:schemeClr val="tx1"/>
                </a:solidFill>
                <a:latin typeface="微软雅黑" panose="020B0503020204020204" pitchFamily="34" charset="-122"/>
                <a:ea typeface="微软雅黑" panose="020B0503020204020204" pitchFamily="34" charset="-122"/>
              </a:defRPr>
            </a:lvl4pPr>
            <a:lvl5pPr marL="424815" indent="-21209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sz="1800">
                <a:solidFill>
                  <a:schemeClr val="tx1"/>
                </a:solidFill>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80567" y="1237717"/>
            <a:ext cx="10083404" cy="2632992"/>
          </a:xfrm>
        </p:spPr>
        <p:txBody>
          <a:bodyPr anchor="b"/>
          <a:lstStyle>
            <a:lvl1pPr algn="ctr">
              <a:defRPr sz="6615"/>
            </a:lvl1pPr>
          </a:lstStyle>
          <a:p>
            <a:r>
              <a:rPr lang="zh-CN" altLang="en-US"/>
              <a:t>单击此处编辑母版标题样式</a:t>
            </a:r>
            <a:endParaRPr lang="zh-CN" altLang="en-US"/>
          </a:p>
        </p:txBody>
      </p:sp>
      <p:sp>
        <p:nvSpPr>
          <p:cNvPr id="3" name="副标题 2"/>
          <p:cNvSpPr>
            <a:spLocks noGrp="1"/>
          </p:cNvSpPr>
          <p:nvPr>
            <p:ph type="subTitle" idx="1"/>
          </p:nvPr>
        </p:nvSpPr>
        <p:spPr>
          <a:xfrm>
            <a:off x="1680567" y="3972247"/>
            <a:ext cx="10083404" cy="1825938"/>
          </a:xfrm>
        </p:spPr>
        <p:txBody>
          <a:bodyPr/>
          <a:lstStyle>
            <a:lvl1pPr marL="0" indent="0" algn="ctr">
              <a:buNone/>
              <a:defRPr sz="2645"/>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3520" indent="0" algn="ctr">
              <a:buNone/>
              <a:defRPr sz="1765"/>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13448913" cy="7562850"/>
          </a:xfrm>
          <a:prstGeom prst="rect">
            <a:avLst/>
          </a:prstGeom>
        </p:spPr>
      </p:pic>
      <p:sp>
        <p:nvSpPr>
          <p:cNvPr id="8" name="矩形 7"/>
          <p:cNvSpPr/>
          <p:nvPr userDrawn="1"/>
        </p:nvSpPr>
        <p:spPr>
          <a:xfrm>
            <a:off x="0" y="4147520"/>
            <a:ext cx="13444538" cy="2426343"/>
          </a:xfrm>
          <a:prstGeom prst="rect">
            <a:avLst/>
          </a:prstGeom>
          <a:solidFill>
            <a:srgbClr val="FFFFFF">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220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90146"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pic>
        <p:nvPicPr>
          <p:cNvPr id="9" name="图片 8"/>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10" name="矩形 9"/>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13" name="标题 1"/>
          <p:cNvSpPr>
            <a:spLocks noGrp="1"/>
          </p:cNvSpPr>
          <p:nvPr>
            <p:ph type="title"/>
          </p:nvPr>
        </p:nvSpPr>
        <p:spPr>
          <a:xfrm>
            <a:off x="924312" y="-135042"/>
            <a:ext cx="11595914" cy="1461801"/>
          </a:xfrm>
        </p:spPr>
        <p:txBody>
          <a:bodyPr/>
          <a:lstStyle/>
          <a:p>
            <a:r>
              <a:rPr lang="zh-CN" altLang="en-US"/>
              <a:t>单击此处编辑母版标题样式</a:t>
            </a:r>
            <a:endParaRPr lang="zh-CN" alt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7310" y="1885462"/>
            <a:ext cx="11595914" cy="3145935"/>
          </a:xfrm>
        </p:spPr>
        <p:txBody>
          <a:bodyPr anchor="b"/>
          <a:lstStyle>
            <a:lvl1pPr>
              <a:defRPr sz="6615"/>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17310" y="5061158"/>
            <a:ext cx="11595914" cy="1654373"/>
          </a:xfrm>
        </p:spPr>
        <p:txBody>
          <a:bodyPr/>
          <a:lstStyle>
            <a:lvl1pPr marL="0" indent="0">
              <a:buNone/>
              <a:defRPr sz="2645">
                <a:solidFill>
                  <a:schemeClr val="tx1">
                    <a:tint val="75000"/>
                  </a:schemeClr>
                </a:solidFill>
              </a:defRPr>
            </a:lvl1pPr>
            <a:lvl2pPr marL="504190" indent="0">
              <a:buNone/>
              <a:defRPr sz="2205">
                <a:solidFill>
                  <a:schemeClr val="tx1">
                    <a:tint val="75000"/>
                  </a:schemeClr>
                </a:solidFill>
              </a:defRPr>
            </a:lvl2pPr>
            <a:lvl3pPr marL="1008380" indent="0">
              <a:buNone/>
              <a:defRPr sz="1985">
                <a:solidFill>
                  <a:schemeClr val="tx1">
                    <a:tint val="75000"/>
                  </a:schemeClr>
                </a:solidFill>
              </a:defRPr>
            </a:lvl3pPr>
            <a:lvl4pPr marL="1512570" indent="0">
              <a:buNone/>
              <a:defRPr sz="1765">
                <a:solidFill>
                  <a:schemeClr val="tx1">
                    <a:tint val="75000"/>
                  </a:schemeClr>
                </a:solidFill>
              </a:defRPr>
            </a:lvl4pPr>
            <a:lvl5pPr marL="2016760" indent="0">
              <a:buNone/>
              <a:defRPr sz="1765">
                <a:solidFill>
                  <a:schemeClr val="tx1">
                    <a:tint val="75000"/>
                  </a:schemeClr>
                </a:solidFill>
              </a:defRPr>
            </a:lvl5pPr>
            <a:lvl6pPr marL="2520950" indent="0">
              <a:buNone/>
              <a:defRPr sz="1765">
                <a:solidFill>
                  <a:schemeClr val="tx1">
                    <a:tint val="75000"/>
                  </a:schemeClr>
                </a:solidFill>
              </a:defRPr>
            </a:lvl6pPr>
            <a:lvl7pPr marL="3025140" indent="0">
              <a:buNone/>
              <a:defRPr sz="1765">
                <a:solidFill>
                  <a:schemeClr val="tx1">
                    <a:tint val="75000"/>
                  </a:schemeClr>
                </a:solidFill>
              </a:defRPr>
            </a:lvl7pPr>
            <a:lvl8pPr marL="3529330" indent="0">
              <a:buNone/>
              <a:defRPr sz="1765">
                <a:solidFill>
                  <a:schemeClr val="tx1">
                    <a:tint val="75000"/>
                  </a:schemeClr>
                </a:solidFill>
              </a:defRPr>
            </a:lvl8pPr>
            <a:lvl9pPr marL="4033520" indent="0">
              <a:buNone/>
              <a:defRPr sz="17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924312" y="2013259"/>
            <a:ext cx="5713929" cy="47985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806297" y="2013259"/>
            <a:ext cx="5713929" cy="47985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26063" y="402652"/>
            <a:ext cx="11595914" cy="1461801"/>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926064" y="1853949"/>
            <a:ext cx="5687669" cy="908592"/>
          </a:xfrm>
        </p:spPr>
        <p:txBody>
          <a:bodyPr anchor="b"/>
          <a:lstStyle>
            <a:lvl1pPr marL="0" indent="0">
              <a:buNone/>
              <a:defRPr sz="2645" b="1"/>
            </a:lvl1pPr>
            <a:lvl2pPr marL="504190" indent="0">
              <a:buNone/>
              <a:defRPr sz="2205" b="1"/>
            </a:lvl2pPr>
            <a:lvl3pPr marL="1008380" indent="0">
              <a:buNone/>
              <a:defRPr sz="1985" b="1"/>
            </a:lvl3pPr>
            <a:lvl4pPr marL="1512570" indent="0">
              <a:buNone/>
              <a:defRPr sz="1765" b="1"/>
            </a:lvl4pPr>
            <a:lvl5pPr marL="2016760" indent="0">
              <a:buNone/>
              <a:defRPr sz="1765" b="1"/>
            </a:lvl5pPr>
            <a:lvl6pPr marL="2520950" indent="0">
              <a:buNone/>
              <a:defRPr sz="1765" b="1"/>
            </a:lvl6pPr>
            <a:lvl7pPr marL="3025140" indent="0">
              <a:buNone/>
              <a:defRPr sz="1765" b="1"/>
            </a:lvl7pPr>
            <a:lvl8pPr marL="3529330" indent="0">
              <a:buNone/>
              <a:defRPr sz="1765" b="1"/>
            </a:lvl8pPr>
            <a:lvl9pPr marL="4033520" indent="0">
              <a:buNone/>
              <a:defRPr sz="176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926064" y="2762541"/>
            <a:ext cx="5687669" cy="40632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806297" y="1853949"/>
            <a:ext cx="5715680" cy="908592"/>
          </a:xfrm>
        </p:spPr>
        <p:txBody>
          <a:bodyPr anchor="b"/>
          <a:lstStyle>
            <a:lvl1pPr marL="0" indent="0">
              <a:buNone/>
              <a:defRPr sz="2645" b="1"/>
            </a:lvl1pPr>
            <a:lvl2pPr marL="504190" indent="0">
              <a:buNone/>
              <a:defRPr sz="2205" b="1"/>
            </a:lvl2pPr>
            <a:lvl3pPr marL="1008380" indent="0">
              <a:buNone/>
              <a:defRPr sz="1985" b="1"/>
            </a:lvl3pPr>
            <a:lvl4pPr marL="1512570" indent="0">
              <a:buNone/>
              <a:defRPr sz="1765" b="1"/>
            </a:lvl4pPr>
            <a:lvl5pPr marL="2016760" indent="0">
              <a:buNone/>
              <a:defRPr sz="1765" b="1"/>
            </a:lvl5pPr>
            <a:lvl6pPr marL="2520950" indent="0">
              <a:buNone/>
              <a:defRPr sz="1765" b="1"/>
            </a:lvl6pPr>
            <a:lvl7pPr marL="3025140" indent="0">
              <a:buNone/>
              <a:defRPr sz="1765" b="1"/>
            </a:lvl7pPr>
            <a:lvl8pPr marL="3529330" indent="0">
              <a:buNone/>
              <a:defRPr sz="1765" b="1"/>
            </a:lvl8pPr>
            <a:lvl9pPr marL="4033520" indent="0">
              <a:buNone/>
              <a:defRPr sz="176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806297" y="2762541"/>
            <a:ext cx="5715680" cy="40632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8" name="页脚占位符 7"/>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9" name="灯片编号占位符 8"/>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4" name="页脚占位符 3"/>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5" name="灯片编号占位符 4"/>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3" name="页脚占位符 2"/>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4" name="灯片编号占位符 3"/>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26064" y="504190"/>
            <a:ext cx="4336213" cy="1764665"/>
          </a:xfrm>
        </p:spPr>
        <p:txBody>
          <a:bodyPr anchor="b"/>
          <a:lstStyle>
            <a:lvl1pPr>
              <a:defRPr sz="3530"/>
            </a:lvl1pPr>
          </a:lstStyle>
          <a:p>
            <a:r>
              <a:rPr lang="zh-CN" altLang="en-US"/>
              <a:t>单击此处编辑母版标题样式</a:t>
            </a:r>
            <a:endParaRPr lang="zh-CN" altLang="en-US"/>
          </a:p>
        </p:txBody>
      </p:sp>
      <p:sp>
        <p:nvSpPr>
          <p:cNvPr id="3" name="内容占位符 2"/>
          <p:cNvSpPr>
            <a:spLocks noGrp="1"/>
          </p:cNvSpPr>
          <p:nvPr>
            <p:ph idx="1"/>
          </p:nvPr>
        </p:nvSpPr>
        <p:spPr>
          <a:xfrm>
            <a:off x="5715680" y="1088911"/>
            <a:ext cx="6806297" cy="5374525"/>
          </a:xfrm>
        </p:spPr>
        <p:txBody>
          <a:bodyPr/>
          <a:lstStyle>
            <a:lvl1pPr>
              <a:defRPr sz="3530"/>
            </a:lvl1pPr>
            <a:lvl2pPr>
              <a:defRPr sz="3090"/>
            </a:lvl2pPr>
            <a:lvl3pPr>
              <a:defRPr sz="2645"/>
            </a:lvl3pPr>
            <a:lvl4pPr>
              <a:defRPr sz="2205"/>
            </a:lvl4pPr>
            <a:lvl5pPr>
              <a:defRPr sz="2205"/>
            </a:lvl5pPr>
            <a:lvl6pPr>
              <a:defRPr sz="2205"/>
            </a:lvl6pPr>
            <a:lvl7pPr>
              <a:defRPr sz="2205"/>
            </a:lvl7pPr>
            <a:lvl8pPr>
              <a:defRPr sz="2205"/>
            </a:lvl8pPr>
            <a:lvl9pPr>
              <a:defRPr sz="220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926064" y="2268855"/>
            <a:ext cx="4336213" cy="4203335"/>
          </a:xfrm>
        </p:spPr>
        <p:txBody>
          <a:bodyPr/>
          <a:lstStyle>
            <a:lvl1pPr marL="0" indent="0">
              <a:buNone/>
              <a:defRPr sz="1765"/>
            </a:lvl1pPr>
            <a:lvl2pPr marL="504190" indent="0">
              <a:buNone/>
              <a:defRPr sz="1545"/>
            </a:lvl2pPr>
            <a:lvl3pPr marL="1008380" indent="0">
              <a:buNone/>
              <a:defRPr sz="1325"/>
            </a:lvl3pPr>
            <a:lvl4pPr marL="1512570" indent="0">
              <a:buNone/>
              <a:defRPr sz="1105"/>
            </a:lvl4pPr>
            <a:lvl5pPr marL="2016760" indent="0">
              <a:buNone/>
              <a:defRPr sz="1105"/>
            </a:lvl5pPr>
            <a:lvl6pPr marL="2520950" indent="0">
              <a:buNone/>
              <a:defRPr sz="1105"/>
            </a:lvl6pPr>
            <a:lvl7pPr marL="3025140" indent="0">
              <a:buNone/>
              <a:defRPr sz="1105"/>
            </a:lvl7pPr>
            <a:lvl8pPr marL="3529330" indent="0">
              <a:buNone/>
              <a:defRPr sz="1105"/>
            </a:lvl8pPr>
            <a:lvl9pPr marL="4033520" indent="0">
              <a:buNone/>
              <a:defRPr sz="110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26064" y="504190"/>
            <a:ext cx="4336213" cy="1764665"/>
          </a:xfrm>
        </p:spPr>
        <p:txBody>
          <a:bodyPr anchor="b"/>
          <a:lstStyle>
            <a:lvl1pPr>
              <a:defRPr sz="353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715680" y="1088911"/>
            <a:ext cx="6806297" cy="5374525"/>
          </a:xfrm>
        </p:spPr>
        <p:txBody>
          <a:bodyPr/>
          <a:lstStyle>
            <a:lvl1pPr marL="0" indent="0">
              <a:buNone/>
              <a:defRPr sz="3530"/>
            </a:lvl1pPr>
            <a:lvl2pPr marL="504190" indent="0">
              <a:buNone/>
              <a:defRPr sz="3090"/>
            </a:lvl2pPr>
            <a:lvl3pPr marL="1008380" indent="0">
              <a:buNone/>
              <a:defRPr sz="2645"/>
            </a:lvl3pPr>
            <a:lvl4pPr marL="1512570" indent="0">
              <a:buNone/>
              <a:defRPr sz="2205"/>
            </a:lvl4pPr>
            <a:lvl5pPr marL="2016760" indent="0">
              <a:buNone/>
              <a:defRPr sz="2205"/>
            </a:lvl5pPr>
            <a:lvl6pPr marL="2520950" indent="0">
              <a:buNone/>
              <a:defRPr sz="2205"/>
            </a:lvl6pPr>
            <a:lvl7pPr marL="3025140" indent="0">
              <a:buNone/>
              <a:defRPr sz="2205"/>
            </a:lvl7pPr>
            <a:lvl8pPr marL="3529330" indent="0">
              <a:buNone/>
              <a:defRPr sz="2205"/>
            </a:lvl8pPr>
            <a:lvl9pPr marL="4033520" indent="0">
              <a:buNone/>
              <a:defRPr sz="2205"/>
            </a:lvl9pPr>
          </a:lstStyle>
          <a:p>
            <a:endParaRPr lang="zh-CN" altLang="en-US"/>
          </a:p>
        </p:txBody>
      </p:sp>
      <p:sp>
        <p:nvSpPr>
          <p:cNvPr id="4" name="文本占位符 3"/>
          <p:cNvSpPr>
            <a:spLocks noGrp="1"/>
          </p:cNvSpPr>
          <p:nvPr>
            <p:ph type="body" sz="half" idx="2"/>
          </p:nvPr>
        </p:nvSpPr>
        <p:spPr>
          <a:xfrm>
            <a:off x="926064" y="2268855"/>
            <a:ext cx="4336213" cy="4203335"/>
          </a:xfrm>
        </p:spPr>
        <p:txBody>
          <a:bodyPr/>
          <a:lstStyle>
            <a:lvl1pPr marL="0" indent="0">
              <a:buNone/>
              <a:defRPr sz="1765"/>
            </a:lvl1pPr>
            <a:lvl2pPr marL="504190" indent="0">
              <a:buNone/>
              <a:defRPr sz="1545"/>
            </a:lvl2pPr>
            <a:lvl3pPr marL="1008380" indent="0">
              <a:buNone/>
              <a:defRPr sz="1325"/>
            </a:lvl3pPr>
            <a:lvl4pPr marL="1512570" indent="0">
              <a:buNone/>
              <a:defRPr sz="1105"/>
            </a:lvl4pPr>
            <a:lvl5pPr marL="2016760" indent="0">
              <a:buNone/>
              <a:defRPr sz="1105"/>
            </a:lvl5pPr>
            <a:lvl6pPr marL="2520950" indent="0">
              <a:buNone/>
              <a:defRPr sz="1105"/>
            </a:lvl6pPr>
            <a:lvl7pPr marL="3025140" indent="0">
              <a:buNone/>
              <a:defRPr sz="1105"/>
            </a:lvl7pPr>
            <a:lvl8pPr marL="3529330" indent="0">
              <a:buNone/>
              <a:defRPr sz="1105"/>
            </a:lvl8pPr>
            <a:lvl9pPr marL="4033520" indent="0">
              <a:buNone/>
              <a:defRPr sz="110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6" name="页脚占位符 5"/>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7" name="灯片编号占位符 6"/>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21247" y="402652"/>
            <a:ext cx="2898979" cy="6409166"/>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924312" y="402652"/>
            <a:ext cx="8528879" cy="6409166"/>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11"/>
          </p:nvPr>
        </p:nvSpPr>
        <p:spPr/>
        <p:txBody>
          <a:body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12"/>
          </p:nvPr>
        </p:nvSpPr>
        <p:spPr/>
        <p:txBody>
          <a:body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50000" contrast="-75000"/>
                    </a14:imgEffect>
                  </a14:imgLayer>
                </a14:imgProps>
              </a:ext>
              <a:ext uri="{28A0092B-C50C-407E-A947-70E740481C1C}">
                <a14:useLocalDpi xmlns:a14="http://schemas.microsoft.com/office/drawing/2010/main" val="0"/>
              </a:ext>
            </a:extLst>
          </a:blip>
          <a:srcRect t="71507" b="13919"/>
          <a:stretch>
            <a:fillRect/>
          </a:stretch>
        </p:blipFill>
        <p:spPr>
          <a:xfrm rot="10800000">
            <a:off x="-4374" y="0"/>
            <a:ext cx="13448913" cy="1191721"/>
          </a:xfrm>
          <a:prstGeom prst="rect">
            <a:avLst/>
          </a:prstGeom>
        </p:spPr>
      </p:pic>
      <p:graphicFrame>
        <p:nvGraphicFramePr>
          <p:cNvPr id="12" name="对象 11" hidden="1"/>
          <p:cNvGraphicFramePr>
            <a:graphicFrameLocks noChangeAspect="1"/>
          </p:cNvGraphicFramePr>
          <p:nvPr>
            <p:custDataLst>
              <p:tags r:id="rId4"/>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91170" name="think-cell 幻灯片" r:id="rId5" imgW="9525" imgH="9525" progId="TCLayout.ActiveDocument.1">
                  <p:embed/>
                </p:oleObj>
              </mc:Choice>
              <mc:Fallback>
                <p:oleObj name="think-cell 幻灯片" r:id="rId5" imgW="9525" imgH="9525" progId="TCLayout.ActiveDocument.1">
                  <p:embed/>
                  <p:pic>
                    <p:nvPicPr>
                      <p:cNvPr id="0" name="对象 11" hidden="1"/>
                      <p:cNvPicPr/>
                      <p:nvPr/>
                    </p:nvPicPr>
                    <p:blipFill>
                      <a:blip r:embed="rId6"/>
                      <a:stretch>
                        <a:fillRect/>
                      </a:stretch>
                    </p:blipFill>
                    <p:spPr>
                      <a:xfrm>
                        <a:off x="1751" y="1751"/>
                        <a:ext cx="1751" cy="1751"/>
                      </a:xfrm>
                      <a:prstGeom prst="rect">
                        <a:avLst/>
                      </a:prstGeom>
                    </p:spPr>
                  </p:pic>
                </p:oleObj>
              </mc:Fallback>
            </mc:AlternateContent>
          </a:graphicData>
        </a:graphic>
      </p:graphicFrame>
      <p:sp>
        <p:nvSpPr>
          <p:cNvPr id="14" name="文本占位符 13"/>
          <p:cNvSpPr>
            <a:spLocks noGrp="1"/>
          </p:cNvSpPr>
          <p:nvPr>
            <p:ph type="body" sz="quarter" idx="14"/>
          </p:nvPr>
        </p:nvSpPr>
        <p:spPr>
          <a:xfrm>
            <a:off x="248915" y="1437293"/>
            <a:ext cx="12830767" cy="5174354"/>
          </a:xfrm>
          <a:prstGeom prst="rect">
            <a:avLst/>
          </a:prstGeom>
        </p:spPr>
        <p:txBody>
          <a:bodyPr>
            <a:noAutofit/>
          </a:bodyPr>
          <a:lstStyle>
            <a:lvl1pPr>
              <a:lnSpc>
                <a:spcPct val="100000"/>
              </a:lnSpc>
              <a:spcBef>
                <a:spcPts val="55"/>
              </a:spcBef>
              <a:spcAft>
                <a:spcPts val="660"/>
              </a:spcAft>
              <a:defRPr sz="2205"/>
            </a:lvl1pPr>
            <a:lvl2pPr marL="756285" indent="-252095">
              <a:lnSpc>
                <a:spcPct val="100000"/>
              </a:lnSpc>
              <a:spcBef>
                <a:spcPts val="55"/>
              </a:spcBef>
              <a:spcAft>
                <a:spcPts val="660"/>
              </a:spcAft>
              <a:buFont typeface="Arial" panose="020B0604020202020204" pitchFamily="34" charset="0"/>
              <a:buChar char="-"/>
              <a:defRPr sz="1985"/>
            </a:lvl2pPr>
            <a:lvl3pPr marL="1260475" indent="-252095">
              <a:lnSpc>
                <a:spcPct val="100000"/>
              </a:lnSpc>
              <a:spcBef>
                <a:spcPts val="55"/>
              </a:spcBef>
              <a:spcAft>
                <a:spcPts val="660"/>
              </a:spcAft>
              <a:buFont typeface="Arial" panose="020B0604020202020204" pitchFamily="34" charset="0"/>
              <a:buChar char="-"/>
              <a:defRPr sz="1985"/>
            </a:lvl3pPr>
            <a:lvl4pPr marL="1764665" indent="-252095">
              <a:lnSpc>
                <a:spcPct val="100000"/>
              </a:lnSpc>
              <a:spcBef>
                <a:spcPts val="55"/>
              </a:spcBef>
              <a:spcAft>
                <a:spcPts val="660"/>
              </a:spcAft>
              <a:buFont typeface="Arial" panose="020B0604020202020204" pitchFamily="34" charset="0"/>
              <a:buChar char="-"/>
              <a:defRPr sz="1985"/>
            </a:lvl4pPr>
            <a:lvl5pPr marL="2268855" indent="-252095">
              <a:lnSpc>
                <a:spcPct val="100000"/>
              </a:lnSpc>
              <a:spcBef>
                <a:spcPts val="55"/>
              </a:spcBef>
              <a:spcAft>
                <a:spcPts val="660"/>
              </a:spcAft>
              <a:buFont typeface="Arial" panose="020B0604020202020204" pitchFamily="34" charset="0"/>
              <a:buChar char="-"/>
              <a:defRPr sz="1985"/>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2" name="标题 1"/>
          <p:cNvSpPr>
            <a:spLocks noGrp="1"/>
          </p:cNvSpPr>
          <p:nvPr>
            <p:ph type="title"/>
          </p:nvPr>
        </p:nvSpPr>
        <p:spPr>
          <a:xfrm>
            <a:off x="248913" y="47564"/>
            <a:ext cx="12830763" cy="1103510"/>
          </a:xfrm>
          <a:prstGeom prst="rect">
            <a:avLst/>
          </a:prstGeom>
        </p:spPr>
        <p:txBody>
          <a:bodyPr anchor="ctr"/>
          <a:lstStyle>
            <a:lvl1pPr algn="ctr">
              <a:defRPr sz="3530" b="1"/>
            </a:lvl1pPr>
          </a:lstStyle>
          <a:p>
            <a:r>
              <a:rPr lang="zh-CN" altLang="en-US" dirty="0"/>
              <a:t>单击此处编辑母版标题样式</a:t>
            </a:r>
            <a:endParaRPr lang="zh-CN" altLang="en-US" dirty="0"/>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82911" y="455613"/>
            <a:ext cx="9010616" cy="630238"/>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Slide Number Placeholder 2"/>
          <p:cNvSpPr txBox="1"/>
          <p:nvPr userDrawn="1"/>
        </p:nvSpPr>
        <p:spPr>
          <a:xfrm>
            <a:off x="12896729" y="7251761"/>
            <a:ext cx="345519" cy="254552"/>
          </a:xfrm>
          <a:prstGeom prst="rect">
            <a:avLst/>
          </a:prstGeom>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380" rtl="0" eaLnBrk="1" fontAlgn="auto" latinLnBrk="0" hangingPunct="1">
              <a:lnSpc>
                <a:spcPct val="100000"/>
              </a:lnSpc>
              <a:spcBef>
                <a:spcPts val="0"/>
              </a:spcBef>
              <a:spcAft>
                <a:spcPts val="0"/>
              </a:spcAft>
              <a:buClrTx/>
              <a:buSzTx/>
              <a:buFontTx/>
              <a:buNone/>
              <a:defRPr/>
            </a:pPr>
            <a:fld id="{86CB4B4D-7CA3-9044-876B-883B54F8677D}" type="slidenum">
              <a:rPr kumimoji="0" lang="en-US" altLang="zh-CN" sz="1545" b="0" i="0" u="none" strike="noStrike" kern="1200" cap="none" spc="0" normalizeH="0" baseline="0" noProof="0" smtClean="0">
                <a:ln>
                  <a:noFill/>
                </a:ln>
                <a:solidFill>
                  <a:prstClr val="white">
                    <a:lumMod val="50000"/>
                  </a:prstClr>
                </a:solidFill>
                <a:effectLst/>
                <a:uLnTx/>
                <a:uFillTx/>
                <a:latin typeface="黑体" panose="02010609060101010101" pitchFamily="49" charset="-122"/>
                <a:ea typeface="黑体" panose="02010609060101010101" pitchFamily="49" charset="-122"/>
                <a:cs typeface="+mn-cs"/>
              </a:rPr>
            </a:fld>
            <a:endParaRPr kumimoji="0" lang="zh-CN" altLang="en-US" sz="1545" b="0" i="0" u="none" strike="noStrike" kern="1200" cap="none" spc="0" normalizeH="0" baseline="0" noProof="0" dirty="0">
              <a:ln>
                <a:noFill/>
              </a:ln>
              <a:solidFill>
                <a:prstClr val="white">
                  <a:lumMod val="50000"/>
                </a:prstClr>
              </a:solidFill>
              <a:effectLst/>
              <a:uLnTx/>
              <a:uFillTx/>
              <a:latin typeface="黑体" panose="02010609060101010101" pitchFamily="49" charset="-122"/>
              <a:ea typeface="黑体" panose="02010609060101010101" pitchFamily="49" charset="-122"/>
              <a:cs typeface="+mn-cs"/>
            </a:endParaRPr>
          </a:p>
        </p:txBody>
      </p:sp>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5" name="矩形 4"/>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6"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正文5-1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3444538" cy="924348"/>
          </a:xfrm>
          <a:prstGeom prst="rect">
            <a:avLst/>
          </a:prstGeom>
        </p:spPr>
        <p:txBody>
          <a:bodyPr/>
          <a:lstStyle>
            <a:lvl1pPr algn="ctr">
              <a:defRPr b="0" baseline="0">
                <a:latin typeface="宋体" panose="02010600030101010101" pitchFamily="2" charset="-122"/>
                <a:ea typeface="宋体" panose="02010600030101010101" pitchFamily="2" charset="-122"/>
              </a:defRPr>
            </a:lvl1pPr>
          </a:lstStyle>
          <a:p>
            <a:r>
              <a:rPr lang="zh-CN" altLang="en-US" dirty="0"/>
              <a:t>单击此处编辑母版标题样式</a:t>
            </a:r>
            <a:endParaRPr lang="zh-CN" altLang="en-US" dirty="0"/>
          </a:p>
        </p:txBody>
      </p:sp>
      <p:sp>
        <p:nvSpPr>
          <p:cNvPr id="4" name="Content Placeholder 3"/>
          <p:cNvSpPr>
            <a:spLocks noGrp="1" noChangeArrowheads="1"/>
          </p:cNvSpPr>
          <p:nvPr>
            <p:ph idx="1"/>
          </p:nvPr>
        </p:nvSpPr>
        <p:spPr bwMode="auto">
          <a:xfrm>
            <a:off x="392134" y="1361819"/>
            <a:ext cx="12646269" cy="5442801"/>
          </a:xfrm>
          <a:prstGeom prst="rect">
            <a:avLst/>
          </a:prstGeom>
          <a:noFill/>
          <a:ln w="9525">
            <a:noFill/>
            <a:miter lim="800000"/>
          </a:ln>
        </p:spPr>
        <p:txBody>
          <a:bodyPr vert="horz" wrap="square" lIns="91440" tIns="45720" rIns="91440" bIns="45720" numCol="1" anchor="t" anchorCtr="0" compatLnSpc="1"/>
          <a:lstStyle>
            <a:lvl1pPr marL="147320" indent="-147320">
              <a:buClr>
                <a:srgbClr val="0099FF"/>
              </a:buClr>
              <a:buFont typeface="Wingdings" panose="05000000000000000000" pitchFamily="2" charset="2"/>
              <a:buChar char="l"/>
              <a:defRPr/>
            </a:lvl1pPr>
            <a:lvl2pPr marL="401955" indent="-154305">
              <a:buClr>
                <a:srgbClr val="0099FF"/>
              </a:buClr>
              <a:buFont typeface="Calibri" panose="020F0502020204030204" pitchFamily="34" charset="0"/>
              <a:buChar char="─"/>
              <a:defRPr/>
            </a:lvl2pPr>
          </a:lstStyle>
          <a:p>
            <a:pPr lvl="0"/>
            <a:r>
              <a:rPr lang="zh-CN" altLang="en-US" dirty="0"/>
              <a:t>单击此处编辑母版文本样式</a:t>
            </a:r>
            <a:endParaRPr lang="zh-CN" altLang="en-US" dirty="0"/>
          </a:p>
          <a:p>
            <a:pPr lvl="1"/>
            <a:r>
              <a:rPr lang="zh-CN" altLang="en-US" dirty="0"/>
              <a:t>第二级</a:t>
            </a:r>
            <a:endParaRPr lang="en-US" altLang="zh-CN" dirty="0"/>
          </a:p>
          <a:p>
            <a:pPr lvl="0"/>
            <a:r>
              <a:rPr lang="zh-CN" altLang="en-US" dirty="0"/>
              <a:t>单击此处编辑</a:t>
            </a:r>
            <a:endParaRPr lang="en-US" altLang="zh-CN" dirty="0"/>
          </a:p>
          <a:p>
            <a:pPr lvl="1"/>
            <a:r>
              <a:rPr lang="zh-CN" altLang="en-US" dirty="0"/>
              <a:t>第二级</a:t>
            </a:r>
            <a:endParaRPr lang="zh-CN" altLang="en-US" dirty="0"/>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6" name="矩形 5"/>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7"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92194"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3" name="内容占位符 2"/>
          <p:cNvSpPr>
            <a:spLocks noGrp="1"/>
          </p:cNvSpPr>
          <p:nvPr>
            <p:ph idx="1" hasCustomPrompt="1"/>
          </p:nvPr>
        </p:nvSpPr>
        <p:spPr/>
        <p:txBody>
          <a:bodyPr/>
          <a:lstStyle>
            <a:lvl1pPr marL="62865" indent="-314960">
              <a:spcBef>
                <a:spcPts val="660"/>
              </a:spcBef>
              <a:spcAft>
                <a:spcPts val="660"/>
              </a:spcAft>
              <a:buFont typeface="Wingdings" panose="05000000000000000000" pitchFamily="2" charset="2"/>
              <a:buChar char="l"/>
              <a:defRPr/>
            </a:lvl1pPr>
            <a:lvl3pPr>
              <a:defRPr/>
            </a:lvl3pPr>
          </a:lstStyle>
          <a:p>
            <a:pPr marL="57150" indent="-285750">
              <a:spcBef>
                <a:spcPts val="600"/>
              </a:spcBef>
              <a:spcAft>
                <a:spcPts val="600"/>
              </a:spcAft>
              <a:buFont typeface="Wingdings" panose="05000000000000000000" pitchFamily="2" charset="2"/>
              <a:buChar char="l"/>
              <a:defRPr/>
            </a:pPr>
            <a:r>
              <a:rPr lang="zh-CN" altLang="en-US" dirty="0">
                <a:ea typeface="微软雅黑" panose="020B0503020204020204" pitchFamily="34" charset="-122"/>
              </a:rPr>
              <a:t>单击此处编辑文本样式</a:t>
            </a:r>
            <a:endParaRPr lang="zh-CN" altLang="en-US"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正文字大小不超过</a:t>
            </a:r>
            <a:r>
              <a:rPr lang="en-US" altLang="zh-CN" dirty="0">
                <a:ea typeface="微软雅黑" panose="020B0503020204020204" pitchFamily="34" charset="-122"/>
              </a:rPr>
              <a:t>20</a:t>
            </a:r>
            <a:r>
              <a:rPr lang="zh-CN" altLang="en-US" dirty="0">
                <a:ea typeface="微软雅黑" panose="020B0503020204020204" pitchFamily="34" charset="-122"/>
              </a:rPr>
              <a:t>号，一级符号用圆点表示，二级符号用横线表示（一级文字</a:t>
            </a:r>
            <a:r>
              <a:rPr lang="en-US" altLang="zh-CN" dirty="0">
                <a:ea typeface="微软雅黑" panose="020B0503020204020204" pitchFamily="34" charset="-122"/>
              </a:rPr>
              <a:t>20</a:t>
            </a:r>
            <a:r>
              <a:rPr lang="zh-CN" altLang="en-US" dirty="0">
                <a:ea typeface="微软雅黑" panose="020B0503020204020204" pitchFamily="34" charset="-122"/>
              </a:rPr>
              <a:t>号，二级文字</a:t>
            </a:r>
            <a:r>
              <a:rPr lang="en-US" altLang="zh-CN" dirty="0">
                <a:ea typeface="微软雅黑" panose="020B0503020204020204" pitchFamily="34" charset="-122"/>
              </a:rPr>
              <a:t>18</a:t>
            </a:r>
            <a:r>
              <a:rPr lang="zh-CN" altLang="en-US" dirty="0">
                <a:ea typeface="微软雅黑" panose="020B0503020204020204" pitchFamily="34" charset="-122"/>
              </a:rPr>
              <a:t>号）</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字体使用微软雅黑</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正文单倍行距，段前段后</a:t>
            </a:r>
            <a:r>
              <a:rPr lang="en-US" altLang="zh-CN" dirty="0">
                <a:ea typeface="微软雅黑" panose="020B0503020204020204" pitchFamily="34" charset="-122"/>
              </a:rPr>
              <a:t>0.5</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文字框左右两边与网格线对齐</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正文内容保持色调统一，如需插入其他文字或表格，整个页面颜色不超过三种</a:t>
            </a:r>
            <a:endParaRPr lang="en-US" altLang="zh-CN" dirty="0">
              <a:ea typeface="微软雅黑" panose="020B0503020204020204" pitchFamily="34" charset="-122"/>
            </a:endParaRPr>
          </a:p>
          <a:p>
            <a:pPr marL="467995" lvl="2" indent="-234315">
              <a:spcBef>
                <a:spcPts val="660"/>
              </a:spcBef>
              <a:spcAft>
                <a:spcPts val="660"/>
              </a:spcAft>
              <a:buFont typeface="Calibri" panose="020F0502020204030204" pitchFamily="34" charset="0"/>
              <a:buChar char="─"/>
              <a:defRPr/>
            </a:pPr>
            <a:r>
              <a:rPr lang="zh-CN" altLang="en-US" dirty="0">
                <a:ea typeface="微软雅黑" panose="020B0503020204020204" pitchFamily="34" charset="-122"/>
              </a:rPr>
              <a:t>制作</a:t>
            </a:r>
            <a:r>
              <a:rPr lang="en-US" altLang="zh-CN" dirty="0">
                <a:ea typeface="微软雅黑" panose="020B0503020204020204" pitchFamily="34" charset="-122"/>
              </a:rPr>
              <a:t>PPT</a:t>
            </a:r>
            <a:r>
              <a:rPr lang="zh-CN" altLang="en-US" dirty="0">
                <a:ea typeface="微软雅黑" panose="020B0503020204020204" pitchFamily="34" charset="-122"/>
              </a:rPr>
              <a:t>时请使用标尺、网格线和参考线确保画面平衡</a:t>
            </a:r>
            <a:endParaRPr lang="zh-CN" altLang="zh-CN" dirty="0">
              <a:ea typeface="微软雅黑" panose="020B0503020204020204" pitchFamily="34" charset="-122"/>
            </a:endParaRPr>
          </a:p>
          <a:p>
            <a:pPr lvl="4"/>
            <a:endParaRPr lang="zh-CN" altLang="en-US" dirty="0"/>
          </a:p>
        </p:txBody>
      </p:sp>
      <p:sp>
        <p:nvSpPr>
          <p:cNvPr id="6" name="灯片编号占位符 5"/>
          <p:cNvSpPr>
            <a:spLocks noGrp="1"/>
          </p:cNvSpPr>
          <p:nvPr>
            <p:ph type="sldNum" sz="quarter" idx="12"/>
          </p:nvPr>
        </p:nvSpPr>
        <p:spPr/>
        <p:txBody>
          <a:bodyPr/>
          <a:lstStyle/>
          <a:p>
            <a:pPr defTabSz="1008380"/>
            <a:fld id="{D1CE8175-6C57-4400-8DDE-A3A545C163A3}" type="slidenum">
              <a:rPr lang="zh-CN" altLang="en-US" smtClean="0">
                <a:solidFill>
                  <a:prstClr val="black">
                    <a:tint val="75000"/>
                  </a:prstClr>
                </a:solidFill>
              </a:rPr>
            </a:fld>
            <a:endParaRPr lang="zh-CN" altLang="en-US">
              <a:solidFill>
                <a:prstClr val="black">
                  <a:tint val="75000"/>
                </a:prstClr>
              </a:solidFill>
            </a:endParaRPr>
          </a:p>
        </p:txBody>
      </p:sp>
      <p:sp>
        <p:nvSpPr>
          <p:cNvPr id="11" name="标题 1"/>
          <p:cNvSpPr txBox="1"/>
          <p:nvPr userDrawn="1"/>
        </p:nvSpPr>
        <p:spPr>
          <a:xfrm>
            <a:off x="587996" y="55899"/>
            <a:ext cx="11595914" cy="107991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
        <p:nvSpPr>
          <p:cNvPr id="8" name="文本占位符 7"/>
          <p:cNvSpPr>
            <a:spLocks noGrp="1"/>
          </p:cNvSpPr>
          <p:nvPr>
            <p:ph type="body" sz="quarter" idx="13"/>
          </p:nvPr>
        </p:nvSpPr>
        <p:spPr>
          <a:xfrm>
            <a:off x="924312" y="6811818"/>
            <a:ext cx="8434347" cy="751032"/>
          </a:xfrm>
        </p:spPr>
        <p:txBody>
          <a:bodyPr anchor="b">
            <a:normAutofit/>
          </a:bodyPr>
          <a:lstStyle>
            <a:lvl1pPr marL="192405" indent="-192405">
              <a:buFont typeface="+mj-lt"/>
              <a:buAutoNum type="arabicPeriod"/>
              <a:defRPr sz="880"/>
            </a:lvl1pPr>
          </a:lstStyle>
          <a:p>
            <a:pPr lvl="0"/>
            <a:endParaRPr lang="zh-CN" altLang="en-US" dirty="0"/>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6_Text Slide">
    <p:spTree>
      <p:nvGrpSpPr>
        <p:cNvPr id="1" name=""/>
        <p:cNvGrpSpPr/>
        <p:nvPr/>
      </p:nvGrpSpPr>
      <p:grpSpPr>
        <a:xfrm>
          <a:off x="0" y="0"/>
          <a:ext cx="0" cy="0"/>
          <a:chOff x="0" y="0"/>
          <a:chExt cx="0" cy="0"/>
        </a:xfrm>
      </p:grpSpPr>
      <p:pic>
        <p:nvPicPr>
          <p:cNvPr id="3" name="Picture 2" descr="A close up of a logo&#10;&#10;Description automatically generated"/>
          <p:cNvPicPr>
            <a:picLocks noChangeAspect="1"/>
          </p:cNvPicPr>
          <p:nvPr userDrawn="1"/>
        </p:nvPicPr>
        <p:blipFill rotWithShape="1">
          <a:blip r:embed="rId2"/>
          <a:srcRect l="3707" t="5548" r="79289" b="83339"/>
          <a:stretch>
            <a:fillRect/>
          </a:stretch>
        </p:blipFill>
        <p:spPr>
          <a:xfrm>
            <a:off x="389238" y="189961"/>
            <a:ext cx="3048052" cy="1120607"/>
          </a:xfrm>
          <a:prstGeom prst="rect">
            <a:avLst/>
          </a:prstGeom>
        </p:spPr>
      </p:pic>
      <p:sp>
        <p:nvSpPr>
          <p:cNvPr id="4" name="Text Placeholder 3"/>
          <p:cNvSpPr>
            <a:spLocks noGrp="1"/>
          </p:cNvSpPr>
          <p:nvPr>
            <p:ph type="body" sz="quarter" idx="10" hasCustomPrompt="1"/>
          </p:nvPr>
        </p:nvSpPr>
        <p:spPr>
          <a:xfrm>
            <a:off x="3728860" y="506737"/>
            <a:ext cx="9156195" cy="560304"/>
          </a:xfrm>
          <a:prstGeom prst="rect">
            <a:avLst/>
          </a:prstGeom>
        </p:spPr>
        <p:txBody>
          <a:bodyPr/>
          <a:lstStyle>
            <a:lvl1pPr>
              <a:defRPr sz="2645" b="1" i="0">
                <a:solidFill>
                  <a:srgbClr val="418E97"/>
                </a:solidFill>
                <a:latin typeface="Arial Narrow" panose="020B0606020202030204" pitchFamily="34" charset="0"/>
              </a:defRPr>
            </a:lvl1pPr>
          </a:lstStyle>
          <a:p>
            <a:pPr lvl="0"/>
            <a:r>
              <a:rPr lang="en-GB" dirty="0"/>
              <a:t>Click here to enter Title of the slide </a:t>
            </a:r>
            <a:endParaRPr lang="x-none" dirty="0"/>
          </a:p>
        </p:txBody>
      </p:sp>
      <p:sp>
        <p:nvSpPr>
          <p:cNvPr id="7" name="Text Placeholder 3"/>
          <p:cNvSpPr>
            <a:spLocks noGrp="1"/>
          </p:cNvSpPr>
          <p:nvPr>
            <p:ph type="body" sz="quarter" idx="12" hasCustomPrompt="1"/>
          </p:nvPr>
        </p:nvSpPr>
        <p:spPr>
          <a:xfrm>
            <a:off x="455870" y="1099299"/>
            <a:ext cx="12418549" cy="560304"/>
          </a:xfrm>
          <a:prstGeom prst="rect">
            <a:avLst/>
          </a:prstGeom>
        </p:spPr>
        <p:txBody>
          <a:bodyPr/>
          <a:lstStyle>
            <a:lvl1pPr>
              <a:defRPr sz="2055" b="0" i="0">
                <a:solidFill>
                  <a:srgbClr val="418E97"/>
                </a:solidFill>
                <a:latin typeface="Arial Narrow" panose="020B0606020202030204" pitchFamily="34" charset="0"/>
              </a:defRPr>
            </a:lvl1pPr>
          </a:lstStyle>
          <a:p>
            <a:pPr lvl="0"/>
            <a:r>
              <a:rPr lang="en-GB" dirty="0"/>
              <a:t>Click here to enter Subtitle of the slide </a:t>
            </a:r>
            <a:endParaRPr lang="x-none" dirty="0"/>
          </a:p>
        </p:txBody>
      </p:sp>
      <p:sp>
        <p:nvSpPr>
          <p:cNvPr id="8" name="Text Placeholder 3"/>
          <p:cNvSpPr>
            <a:spLocks noGrp="1"/>
          </p:cNvSpPr>
          <p:nvPr>
            <p:ph type="body" sz="quarter" idx="11" hasCustomPrompt="1"/>
          </p:nvPr>
        </p:nvSpPr>
        <p:spPr>
          <a:xfrm>
            <a:off x="455870" y="1960440"/>
            <a:ext cx="12418549" cy="5095676"/>
          </a:xfrm>
          <a:prstGeom prst="rect">
            <a:avLst/>
          </a:prstGeom>
        </p:spPr>
        <p:txBody>
          <a:bodyPr/>
          <a:lstStyle>
            <a:lvl1pPr>
              <a:defRPr sz="1765"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x-none" dirty="0"/>
          </a:p>
        </p:txBody>
      </p:sp>
      <p:sp>
        <p:nvSpPr>
          <p:cNvPr id="2" name="日付プレースホルダー 1"/>
          <p:cNvSpPr>
            <a:spLocks noGrp="1"/>
          </p:cNvSpPr>
          <p:nvPr>
            <p:ph type="dt" sz="half" idx="13"/>
          </p:nvPr>
        </p:nvSpPr>
        <p:spPr/>
        <p:txBody>
          <a:bodyPr/>
          <a:lstStyle/>
          <a:p>
            <a:pPr defTabSz="1008380"/>
            <a:endParaRPr lang="en-US" dirty="0">
              <a:solidFill>
                <a:prstClr val="black">
                  <a:tint val="75000"/>
                </a:prstClr>
              </a:solidFill>
            </a:endParaRPr>
          </a:p>
        </p:txBody>
      </p:sp>
      <p:sp>
        <p:nvSpPr>
          <p:cNvPr id="5" name="フッター プレースホルダー 4"/>
          <p:cNvSpPr>
            <a:spLocks noGrp="1"/>
          </p:cNvSpPr>
          <p:nvPr>
            <p:ph type="ftr" sz="quarter" idx="14"/>
          </p:nvPr>
        </p:nvSpPr>
        <p:spPr/>
        <p:txBody>
          <a:bodyPr/>
          <a:lstStyle/>
          <a:p>
            <a:pPr defTabSz="1008380"/>
            <a:endParaRPr lang="en-US" dirty="0">
              <a:solidFill>
                <a:prstClr val="black">
                  <a:tint val="75000"/>
                </a:prstClr>
              </a:solidFill>
            </a:endParaRPr>
          </a:p>
        </p:txBody>
      </p:sp>
      <p:sp>
        <p:nvSpPr>
          <p:cNvPr id="10" name="スライド番号プレースホルダー 9"/>
          <p:cNvSpPr>
            <a:spLocks noGrp="1"/>
          </p:cNvSpPr>
          <p:nvPr>
            <p:ph type="sldNum" sz="quarter" idx="15"/>
          </p:nvPr>
        </p:nvSpPr>
        <p:spPr>
          <a:xfrm>
            <a:off x="10321994" y="7169536"/>
            <a:ext cx="3025021" cy="402652"/>
          </a:xfrm>
        </p:spPr>
        <p:txBody>
          <a:bodyPr/>
          <a:lstStyle>
            <a:lvl1pPr>
              <a:defRPr>
                <a:solidFill>
                  <a:schemeClr val="tx1"/>
                </a:solidFill>
              </a:defRPr>
            </a:lvl1pPr>
          </a:lstStyle>
          <a:p>
            <a:pPr defTabSz="1008380"/>
            <a:fld id="{48F63A3B-78C7-47BE-AE5E-E10140E04643}" type="slidenum">
              <a:rPr lang="en-US" smtClean="0">
                <a:solidFill>
                  <a:prstClr val="black"/>
                </a:solidFill>
              </a:rPr>
            </a:fld>
            <a:endParaRPr lang="en-US" dirty="0">
              <a:solidFill>
                <a:prstClr val="black"/>
              </a:solidFill>
            </a:endParaRPr>
          </a:p>
        </p:txBody>
      </p:sp>
      <p:sp>
        <p:nvSpPr>
          <p:cNvPr id="11" name="タイトル 10"/>
          <p:cNvSpPr>
            <a:spLocks noGrp="1"/>
          </p:cNvSpPr>
          <p:nvPr>
            <p:ph type="title"/>
          </p:nvPr>
        </p:nvSpPr>
        <p:spPr/>
        <p:txBody>
          <a:bodyPr/>
          <a:lstStyle/>
          <a:p>
            <a:r>
              <a:rPr kumimoji="1" lang="ja-JP" altLang="en-US" dirty="0"/>
              <a:t>マスター タイトルの書式設定</a:t>
            </a:r>
            <a:endParaRPr kumimoji="1" lang="ja-JP" altLang="en-US" dirty="0"/>
          </a:p>
        </p:txBody>
      </p:sp>
      <p:sp>
        <p:nvSpPr>
          <p:cNvPr id="13" name="Text Placeholder 4"/>
          <p:cNvSpPr>
            <a:spLocks noGrp="1"/>
          </p:cNvSpPr>
          <p:nvPr>
            <p:ph type="body" sz="quarter" idx="16" hasCustomPrompt="1"/>
          </p:nvPr>
        </p:nvSpPr>
        <p:spPr>
          <a:xfrm>
            <a:off x="10612665" y="0"/>
            <a:ext cx="2785709" cy="274904"/>
          </a:xfrm>
        </p:spPr>
        <p:txBody>
          <a:bodyPr>
            <a:noAutofit/>
          </a:bodyPr>
          <a:lstStyle>
            <a:lvl1pPr marL="0" indent="0" algn="r">
              <a:buNone/>
              <a:defRPr/>
            </a:lvl1pPr>
          </a:lstStyle>
          <a:p>
            <a:pPr marL="0" indent="0" algn="r">
              <a:buNone/>
            </a:pPr>
            <a:r>
              <a:rPr lang="en-US" sz="1175" dirty="0">
                <a:latin typeface="Arial" panose="020B0604020202020204" pitchFamily="34" charset="0"/>
                <a:cs typeface="Arial" panose="020B0604020202020204" pitchFamily="34" charset="0"/>
              </a:rPr>
              <a:t>ATTRACTION-4</a:t>
            </a:r>
            <a:endParaRPr lang="en-US" sz="1175"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3_标题和内容">
    <p:spTree>
      <p:nvGrpSpPr>
        <p:cNvPr id="1" name=""/>
        <p:cNvGrpSpPr/>
        <p:nvPr/>
      </p:nvGrpSpPr>
      <p:grpSpPr>
        <a:xfrm>
          <a:off x="0" y="0"/>
          <a:ext cx="0" cy="0"/>
          <a:chOff x="0" y="0"/>
          <a:chExt cx="0" cy="0"/>
        </a:xfrm>
      </p:grpSpPr>
      <p:sp>
        <p:nvSpPr>
          <p:cNvPr id="28" name="Shape 28"/>
          <p:cNvSpPr>
            <a:spLocks noGrp="1"/>
          </p:cNvSpPr>
          <p:nvPr>
            <p:ph type="title"/>
          </p:nvPr>
        </p:nvSpPr>
        <p:spPr>
          <a:prstGeom prst="rect">
            <a:avLst/>
          </a:prstGeom>
        </p:spPr>
        <p:txBody>
          <a:bodyPr/>
          <a:lstStyle/>
          <a:p>
            <a:r>
              <a:t>按一下以編輯母片標題樣式</a:t>
            </a:r>
          </a:p>
        </p:txBody>
      </p:sp>
      <p:sp>
        <p:nvSpPr>
          <p:cNvPr id="29" name="Shape 29"/>
          <p:cNvSpPr>
            <a:spLocks noGrp="1"/>
          </p:cNvSpPr>
          <p:nvPr>
            <p:ph type="body" idx="1"/>
          </p:nvPr>
        </p:nvSpPr>
        <p:spPr>
          <a:prstGeom prst="rect">
            <a:avLst/>
          </a:prstGeom>
        </p:spPr>
        <p:txBody>
          <a:bodyPr/>
          <a:lstStyle/>
          <a:p>
            <a:r>
              <a:t>按一下以編輯母片文字樣式</a:t>
            </a:r>
          </a:p>
          <a:p>
            <a:pPr lvl="1"/>
            <a:r>
              <a:t>第二層</a:t>
            </a:r>
          </a:p>
          <a:p>
            <a:pPr lvl="2"/>
            <a:r>
              <a:t>第三層</a:t>
            </a:r>
          </a:p>
          <a:p>
            <a:pPr lvl="3"/>
            <a:r>
              <a:t>第四層</a:t>
            </a:r>
          </a:p>
          <a:p>
            <a:pPr lvl="4"/>
            <a:r>
              <a:t>第五層</a:t>
            </a:r>
          </a:p>
        </p:txBody>
      </p:sp>
      <p:sp>
        <p:nvSpPr>
          <p:cNvPr id="30" name="Shape 30"/>
          <p:cNvSpPr>
            <a:spLocks noGrp="1"/>
          </p:cNvSpPr>
          <p:nvPr>
            <p:ph type="sldNum" sz="quarter" idx="2"/>
          </p:nvPr>
        </p:nvSpPr>
        <p:spPr>
          <a:prstGeom prst="rect">
            <a:avLst/>
          </a:prstGeom>
        </p:spPr>
        <p:txBody>
          <a:bodyPr/>
          <a:lstStyle/>
          <a:p>
            <a:pPr defTabSz="1008380"/>
            <a:fld id="{86CB4B4D-7CA3-9044-876B-883B54F8677D}" type="slidenum">
              <a:rPr lang="en-US" altLang="zh-CN" smtClean="0">
                <a:solidFill>
                  <a:prstClr val="black">
                    <a:tint val="75000"/>
                  </a:prstClr>
                </a:solidFill>
              </a:rPr>
            </a:fld>
            <a:endParaRPr lang="en-US" altLang="zh-CN">
              <a:solidFill>
                <a:prstClr val="black">
                  <a:tint val="75000"/>
                </a:prstClr>
              </a:solidFill>
            </a:endParaRPr>
          </a:p>
        </p:txBody>
      </p:sp>
    </p:spTree>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mtClean="0">
                <a:solidFill>
                  <a:prstClr val="black">
                    <a:tint val="75000"/>
                  </a:prstClr>
                </a:solidFill>
              </a:rPr>
            </a:fld>
            <a:endParaRPr lang="en-US" altLang="zh-CN">
              <a:solidFill>
                <a:prstClr val="black">
                  <a:tint val="75000"/>
                </a:prstClr>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2097164" name="图片 10"/>
          <p:cNvPicPr>
            <a:picLocks noChangeAspect="1"/>
          </p:cNvPicPr>
          <p:nvPr userDrawn="1"/>
        </p:nvPicPr>
        <p:blipFill>
          <a:blip r:embed="rId2" cstate="print"/>
          <a:stretch>
            <a:fillRect/>
          </a:stretch>
        </p:blipFill>
        <p:spPr>
          <a:xfrm>
            <a:off x="11975437" y="343881"/>
            <a:ext cx="1046032" cy="758096"/>
          </a:xfrm>
          <a:prstGeom prst="rect">
            <a:avLst/>
          </a:prstGeom>
        </p:spPr>
      </p:pic>
      <p:sp>
        <p:nvSpPr>
          <p:cNvPr id="1048641"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104864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48643" name="灯片编号占位符 5"/>
          <p:cNvSpPr>
            <a:spLocks noGrp="1"/>
          </p:cNvSpPr>
          <p:nvPr>
            <p:ph type="sldNum" sz="quarter" idx="12"/>
          </p:nvPr>
        </p:nvSpPr>
        <p:spPr>
          <a:xfrm>
            <a:off x="9494839" y="7010400"/>
            <a:ext cx="3025775" cy="401638"/>
          </a:xfrm>
          <a:prstGeom prst="rect">
            <a:avLst/>
          </a:prstGeom>
        </p:spPr>
        <p:txBody>
          <a:bodyPr/>
          <a:lstStyle>
            <a:lvl1pPr algn="r"/>
          </a:lstStyle>
          <a:p>
            <a:pPr defTabSz="1008380"/>
            <a:fld id="{FDE8CE07-3246-644E-BA73-EB5030E25080}" type="slidenum">
              <a:rPr kumimoji="1" lang="zh-CN" altLang="en-US" smtClean="0">
                <a:solidFill>
                  <a:prstClr val="black">
                    <a:tint val="75000"/>
                  </a:prstClr>
                </a:solidFill>
              </a:rPr>
            </a:fld>
            <a:endParaRPr kumimoji="1" lang="zh-CN" altLang="en-US" dirty="0">
              <a:solidFill>
                <a:prstClr val="black">
                  <a:tint val="75000"/>
                </a:prstClr>
              </a:solidFill>
            </a:endParaRPr>
          </a:p>
        </p:txBody>
      </p:sp>
      <p:sp>
        <p:nvSpPr>
          <p:cNvPr id="1048644"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lvl2pPr>
            <a:lvl3pPr marL="1371600" indent="-457200">
              <a:buFont typeface="+mj-lt"/>
              <a:buAutoNum type="arabicPeriod"/>
            </a:lvl3pPr>
            <a:lvl4pPr marL="1713865" indent="-342900">
              <a:buFont typeface="+mj-lt"/>
              <a:buAutoNum type="arabicPeriod"/>
            </a:lvl4pPr>
            <a:lvl5pPr marL="2171065" indent="-342900">
              <a:buFont typeface="+mj-lt"/>
              <a:buAutoNum type="arabicPeriod"/>
            </a:lvl5pPr>
          </a:lstStyle>
          <a:p>
            <a:pPr lvl="0"/>
            <a:endParaRPr lang="zh-CN" altLang="en-US" dirty="0"/>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mtClean="0">
                <a:solidFill>
                  <a:prstClr val="black">
                    <a:tint val="75000"/>
                  </a:prstClr>
                </a:solidFill>
              </a:rPr>
            </a:fld>
            <a:endParaRPr kumimoji="1" lang="zh-CN" altLang="en-US" dirty="0">
              <a:solidFill>
                <a:prstClr val="black">
                  <a:tint val="75000"/>
                </a:prstClr>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matchingName="3_Title and Text">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529311" y="1348688"/>
            <a:ext cx="12365182" cy="66166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90"/>
              </a:spcBef>
              <a:spcAft>
                <a:spcPts val="0"/>
              </a:spcAft>
              <a:buClr>
                <a:srgbClr val="05416B"/>
              </a:buClr>
              <a:buSzPts val="700"/>
              <a:buFont typeface="Noto Sans Symbols" panose="020B0502040504020204"/>
              <a:buNone/>
              <a:defRPr sz="294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470"/>
              </a:spcBef>
              <a:spcAft>
                <a:spcPts val="0"/>
              </a:spcAft>
              <a:buClr>
                <a:schemeClr val="dk1"/>
              </a:buClr>
              <a:buSzPts val="560"/>
              <a:buFont typeface="Noto Sans Symbols" panose="020B0502040504020204"/>
              <a:buNone/>
              <a:defRPr sz="2355"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470"/>
              </a:spcBef>
              <a:spcAft>
                <a:spcPts val="0"/>
              </a:spcAft>
              <a:buClr>
                <a:schemeClr val="dk1"/>
              </a:buClr>
              <a:buSzPts val="560"/>
              <a:buFont typeface="Noto Sans Symbols" panose="020B0502040504020204"/>
              <a:buNone/>
              <a:defRPr sz="2355"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590"/>
              </a:spcBef>
              <a:spcAft>
                <a:spcPts val="0"/>
              </a:spcAft>
              <a:buClr>
                <a:srgbClr val="888888"/>
              </a:buClr>
              <a:buSzPts val="2000"/>
              <a:buFont typeface="Arial" panose="020B0604020202020204"/>
              <a:buNone/>
              <a:defRPr sz="2940" b="0" i="0" u="none" strike="noStrike" cap="none">
                <a:solidFill>
                  <a:srgbClr val="888888"/>
                </a:solidFill>
                <a:latin typeface="Arial Narrow" panose="020B0606020202030204"/>
                <a:ea typeface="Arial Narrow" panose="020B0606020202030204"/>
                <a:cs typeface="Arial Narrow" panose="020B0606020202030204"/>
                <a:sym typeface="Arial Narrow" panose="020B0606020202030204"/>
              </a:defRPr>
            </a:lvl9pPr>
          </a:lstStyle>
          <a:p/>
        </p:txBody>
      </p:sp>
      <p:pic>
        <p:nvPicPr>
          <p:cNvPr id="20" name="Google Shape;20;p14"/>
          <p:cNvPicPr preferRelativeResize="0"/>
          <p:nvPr/>
        </p:nvPicPr>
        <p:blipFill rotWithShape="1">
          <a:blip r:embed="rId2"/>
          <a:srcRect t="-2312"/>
          <a:stretch>
            <a:fillRect/>
          </a:stretch>
        </p:blipFill>
        <p:spPr>
          <a:xfrm>
            <a:off x="688584" y="6728599"/>
            <a:ext cx="1702913" cy="375901"/>
          </a:xfrm>
          <a:prstGeom prst="rect">
            <a:avLst/>
          </a:prstGeom>
          <a:noFill/>
          <a:ln>
            <a:noFill/>
          </a:ln>
        </p:spPr>
      </p:pic>
      <p:sp>
        <p:nvSpPr>
          <p:cNvPr id="5" name="TextBox 4"/>
          <p:cNvSpPr txBox="1"/>
          <p:nvPr userDrawn="1"/>
        </p:nvSpPr>
        <p:spPr>
          <a:xfrm>
            <a:off x="6414166" y="6916549"/>
            <a:ext cx="6622097" cy="203582"/>
          </a:xfrm>
          <a:prstGeom prst="rect">
            <a:avLst/>
          </a:prstGeom>
          <a:noFill/>
        </p:spPr>
        <p:txBody>
          <a:bodyPr wrap="square" lIns="0" tIns="0" rIns="132328" bIns="0" rtlCol="0">
            <a:spAutoFit/>
          </a:bodyPr>
          <a:lstStyle/>
          <a:p>
            <a:pPr marL="0" marR="0" lvl="0" indent="0" algn="r" defTabSz="1344295" rtl="0" eaLnBrk="1" fontAlgn="auto" latinLnBrk="0" hangingPunct="1">
              <a:lnSpc>
                <a:spcPct val="100000"/>
              </a:lnSpc>
              <a:spcBef>
                <a:spcPts val="0"/>
              </a:spcBef>
              <a:spcAft>
                <a:spcPts val="0"/>
              </a:spcAft>
              <a:buClr>
                <a:srgbClr val="000000"/>
              </a:buClr>
              <a:buSzTx/>
              <a:buFont typeface="Arial" panose="020B0604020202020204"/>
              <a:buNone/>
              <a:defRPr/>
            </a:pPr>
            <a:r>
              <a:rPr kumimoji="0" lang="en-US" sz="1325" b="0" i="0" u="none" strike="noStrike" kern="1200" cap="none" spc="0" normalizeH="0" baseline="0" noProof="0" dirty="0">
                <a:ln>
                  <a:noFill/>
                </a:ln>
                <a:solidFill>
                  <a:srgbClr val="D1A769"/>
                </a:solidFill>
                <a:effectLst/>
                <a:uLnTx/>
                <a:uFillTx/>
                <a:latin typeface="Arial Narrow" panose="020B0606020202030204" pitchFamily="34" charset="0"/>
                <a:ea typeface="微软雅黑" panose="020B0503020204020204" pitchFamily="34" charset="-122"/>
                <a:cs typeface="+mn-cs"/>
              </a:rPr>
              <a:t>Content of this presentation is copyright and responsibility of the author. Permission is required for re-use.</a:t>
            </a:r>
            <a:endParaRPr kumimoji="0" lang="en-US" sz="1325" b="0" i="0" u="none" strike="noStrike" kern="1200" cap="none" spc="0" normalizeH="0" baseline="0" noProof="0" dirty="0">
              <a:ln>
                <a:noFill/>
              </a:ln>
              <a:solidFill>
                <a:srgbClr val="D1A769"/>
              </a:solidFill>
              <a:effectLst/>
              <a:uLnTx/>
              <a:uFillTx/>
              <a:latin typeface="Arial Narrow" panose="020B0606020202030204" pitchFamily="34" charset="0"/>
              <a:ea typeface="微软雅黑" panose="020B0503020204020204" pitchFamily="34" charset="-122"/>
              <a:cs typeface="+mn-cs"/>
            </a:endParaRPr>
          </a:p>
        </p:txBody>
      </p:sp>
      <p:sp>
        <p:nvSpPr>
          <p:cNvPr id="13" name="Google Shape;18;p14"/>
          <p:cNvSpPr txBox="1">
            <a:spLocks noGrp="1"/>
          </p:cNvSpPr>
          <p:nvPr>
            <p:ph type="ctrTitle"/>
          </p:nvPr>
        </p:nvSpPr>
        <p:spPr>
          <a:xfrm>
            <a:off x="529311" y="713488"/>
            <a:ext cx="12364983" cy="6352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panose="020B0604020202020204"/>
              <a:buNone/>
              <a:defRPr sz="4120" b="1"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R="0" lvl="1"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2pPr>
            <a:lvl3pPr marR="0" lvl="2"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3pPr>
            <a:lvl4pPr marR="0" lvl="3"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4pPr>
            <a:lvl5pPr marR="0" lvl="4"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5pPr>
            <a:lvl6pPr marR="0" lvl="5"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6pPr>
            <a:lvl7pPr marR="0" lvl="6"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7pPr>
            <a:lvl8pPr marR="0" lvl="7"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8pPr>
            <a:lvl9pPr marR="0" lvl="8" algn="l" rtl="0">
              <a:lnSpc>
                <a:spcPct val="100000"/>
              </a:lnSpc>
              <a:spcBef>
                <a:spcPts val="0"/>
              </a:spcBef>
              <a:spcAft>
                <a:spcPts val="0"/>
              </a:spcAft>
              <a:buClr>
                <a:srgbClr val="000000"/>
              </a:buClr>
              <a:buSzPts val="1400"/>
              <a:buFont typeface="Arial" panose="020B0604020202020204"/>
              <a:buNone/>
              <a:defRPr sz="5885" b="1" i="0" u="none" strike="noStrike" cap="none">
                <a:solidFill>
                  <a:srgbClr val="81104F"/>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4" name="Google Shape;17;p14"/>
          <p:cNvSpPr txBox="1">
            <a:spLocks noGrp="1"/>
          </p:cNvSpPr>
          <p:nvPr>
            <p:ph type="body" idx="1"/>
          </p:nvPr>
        </p:nvSpPr>
        <p:spPr>
          <a:xfrm>
            <a:off x="539972" y="2373655"/>
            <a:ext cx="12365182" cy="3970000"/>
          </a:xfrm>
          <a:prstGeom prst="rect">
            <a:avLst/>
          </a:prstGeom>
          <a:noFill/>
          <a:ln>
            <a:noFill/>
          </a:ln>
        </p:spPr>
        <p:txBody>
          <a:bodyPr spcFirstLastPara="1" wrap="square" lIns="91425" tIns="45700" rIns="91425" bIns="45700" anchor="t" anchorCtr="0">
            <a:no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3520" marR="0" lvl="5"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49645" marR="0" lvl="8"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p:txBody>
      </p:sp>
      <p:sp>
        <p:nvSpPr>
          <p:cNvPr id="10" name="Google Shape;17;p14"/>
          <p:cNvSpPr txBox="1">
            <a:spLocks noGrp="1"/>
          </p:cNvSpPr>
          <p:nvPr>
            <p:ph type="body" idx="12" hasCustomPrompt="1"/>
          </p:nvPr>
        </p:nvSpPr>
        <p:spPr>
          <a:xfrm>
            <a:off x="2781572" y="6854608"/>
            <a:ext cx="3529894" cy="265585"/>
          </a:xfrm>
          <a:prstGeom prst="rect">
            <a:avLst/>
          </a:prstGeom>
          <a:noFill/>
          <a:ln>
            <a:noFill/>
          </a:ln>
        </p:spPr>
        <p:txBody>
          <a:bodyPr spcFirstLastPara="1" vert="horz" wrap="square" lIns="0" tIns="0" rIns="0" bIns="0" anchor="ctr" anchorCtr="0">
            <a:spAutoFit/>
          </a:bodyPr>
          <a:lstStyle>
            <a:lvl1pPr marL="672465" marR="0" lvl="0" indent="-335915" algn="l" rtl="0">
              <a:lnSpc>
                <a:spcPct val="100000"/>
              </a:lnSpc>
              <a:spcBef>
                <a:spcPts val="470"/>
              </a:spcBef>
              <a:spcAft>
                <a:spcPts val="0"/>
              </a:spcAft>
              <a:buClr>
                <a:srgbClr val="05416B"/>
              </a:buClr>
              <a:buSzPts val="1600"/>
              <a:buFont typeface="Noto Sans Symbols" panose="020B0502040504020204"/>
              <a:buNone/>
              <a:defRPr sz="1325" b="1" i="0" u="none" strike="noStrike" cap="none">
                <a:solidFill>
                  <a:srgbClr val="D1A769"/>
                </a:solidFill>
                <a:latin typeface="Arial Narrow" panose="020B0606020202030204"/>
                <a:ea typeface="Arial Narrow" panose="020B0606020202030204"/>
                <a:cs typeface="Arial Narrow" panose="020B0606020202030204"/>
                <a:sym typeface="Arial Narrow" panose="020B0606020202030204"/>
              </a:defRPr>
            </a:lvl1pPr>
            <a:lvl2pPr marL="1344295" marR="0" lvl="1"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2016760" marR="0" lvl="2" indent="-485140" algn="l" rtl="0">
              <a:lnSpc>
                <a:spcPct val="100000"/>
              </a:lnSpc>
              <a:spcBef>
                <a:spcPts val="470"/>
              </a:spcBef>
              <a:spcAft>
                <a:spcPts val="0"/>
              </a:spcAft>
              <a:buClr>
                <a:srgbClr val="05416B"/>
              </a:buClr>
              <a:buSzPts val="1600"/>
              <a:buFont typeface="Noto Sans Symbols" panose="020B0502040504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2688590" marR="0" lvl="3"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3361055" marR="0" lvl="4"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4033520" marR="0" lvl="5"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4705350" marR="0" lvl="6"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5377815" marR="0" lvl="7"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6049645" marR="0" lvl="8" indent="-485140" algn="l" rtl="0">
              <a:lnSpc>
                <a:spcPct val="100000"/>
              </a:lnSpc>
              <a:spcBef>
                <a:spcPts val="590"/>
              </a:spcBef>
              <a:spcAft>
                <a:spcPts val="0"/>
              </a:spcAft>
              <a:buClr>
                <a:srgbClr val="05416B"/>
              </a:buClr>
              <a:buSzPts val="1600"/>
              <a:buFont typeface="Arial" panose="020B0604020202020204"/>
              <a:buChar char="●"/>
              <a:defRPr sz="2355"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r>
              <a:rPr lang="fr-CH" err="1"/>
              <a:t>Add</a:t>
            </a:r>
            <a:r>
              <a:rPr lang="fr-CH"/>
              <a:t> </a:t>
            </a:r>
            <a:r>
              <a:rPr lang="fr-CH" err="1"/>
              <a:t>name</a:t>
            </a:r>
            <a:r>
              <a:rPr lang="fr-CH"/>
              <a:t> of </a:t>
            </a:r>
            <a:r>
              <a:rPr lang="fr-CH" err="1"/>
              <a:t>presenter</a:t>
            </a:r>
            <a:r>
              <a:rPr lang="fr-CH"/>
              <a:t> </a:t>
            </a:r>
            <a:r>
              <a:rPr lang="fr-CH" err="1"/>
              <a:t>here</a:t>
            </a:r>
            <a:endParaRPr lang="fr-CH" err="1"/>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93218"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924312" y="402653"/>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a:fillRect/>
          </a:stretch>
        </p:blipFill>
        <p:spPr>
          <a:xfrm rot="10800000">
            <a:off x="-4374" y="0"/>
            <a:ext cx="13448913" cy="1191721"/>
          </a:xfrm>
          <a:prstGeom prst="rect">
            <a:avLst/>
          </a:prstGeom>
        </p:spPr>
      </p:pic>
      <p:sp>
        <p:nvSpPr>
          <p:cNvPr id="9" name="矩形 8"/>
          <p:cNvSpPr/>
          <p:nvPr userDrawn="1"/>
        </p:nvSpPr>
        <p:spPr>
          <a:xfrm>
            <a:off x="0" y="-1"/>
            <a:ext cx="13444538" cy="1191722"/>
          </a:xfrm>
          <a:prstGeom prst="rect">
            <a:avLst/>
          </a:prstGeom>
          <a:gradFill flip="none" rotWithShape="1">
            <a:gsLst>
              <a:gs pos="65000">
                <a:srgbClr val="FAFBFD">
                  <a:alpha val="69804"/>
                </a:srgbClr>
              </a:gs>
              <a:gs pos="0">
                <a:srgbClr val="F6F8FC">
                  <a:alpha val="50196"/>
                </a:srgbClr>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0" lang="zh-CN" altLang="en-US" sz="1985"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2" name="标题 1"/>
          <p:cNvSpPr>
            <a:spLocks noGrp="1"/>
          </p:cNvSpPr>
          <p:nvPr>
            <p:ph type="title"/>
          </p:nvPr>
        </p:nvSpPr>
        <p:spPr>
          <a:xfrm>
            <a:off x="504170" y="226586"/>
            <a:ext cx="11595914" cy="733776"/>
          </a:xfrm>
        </p:spPr>
        <p:txBody>
          <a:bodyPr>
            <a:normAutofit/>
          </a:bodyPr>
          <a:lstStyle>
            <a:lvl1pPr>
              <a:defRPr sz="3530" b="1">
                <a:latin typeface="+mn-lt"/>
              </a:defRPr>
            </a:lvl1pPr>
          </a:lstStyle>
          <a:p>
            <a:r>
              <a:rPr lang="zh-CN" altLang="en-US"/>
              <a:t>单击此处编辑母版标题样式</a:t>
            </a:r>
            <a:endParaRPr lang="zh-CN" alt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99362"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01410"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03458"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05506"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32180" y="1"/>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08578"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10626"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32180" y="1"/>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14721"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32180" y="1"/>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21882"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23930"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25978"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2" cstate="print">
            <a:extLst>
              <a:ext uri="{28A0092B-C50C-407E-A947-70E740481C1C}">
                <a14:useLocalDpi xmlns:a14="http://schemas.microsoft.com/office/drawing/2010/main" val="0"/>
              </a:ext>
            </a:extLst>
          </a:blip>
          <a:srcRect t="5862"/>
          <a:stretch>
            <a:fillRect/>
          </a:stretch>
        </p:blipFill>
        <p:spPr>
          <a:xfrm>
            <a:off x="0" y="-138023"/>
            <a:ext cx="13444538" cy="7341960"/>
          </a:xfrm>
          <a:prstGeom prst="rect">
            <a:avLst/>
          </a:prstGeom>
        </p:spPr>
      </p:pic>
      <p:sp>
        <p:nvSpPr>
          <p:cNvPr id="8" name="矩形 7"/>
          <p:cNvSpPr/>
          <p:nvPr userDrawn="1"/>
        </p:nvSpPr>
        <p:spPr>
          <a:xfrm>
            <a:off x="0" y="6686423"/>
            <a:ext cx="13444538" cy="11789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0" normalizeH="0" baseline="0" noProof="0">
              <a:ln>
                <a:noFill/>
              </a:ln>
              <a:solidFill>
                <a:prstClr val="white"/>
              </a:solidFill>
              <a:effectLst/>
              <a:uLnTx/>
              <a:uFillTx/>
              <a:latin typeface="Verdana" panose="020B0604030504040204"/>
              <a:ea typeface="微软雅黑" panose="020B0503020204020204" pitchFamily="34" charset="-122"/>
              <a:cs typeface="+mn-cs"/>
            </a:endParaRPr>
          </a:p>
        </p:txBody>
      </p:sp>
      <p:sp>
        <p:nvSpPr>
          <p:cNvPr id="10" name="文本框 9"/>
          <p:cNvSpPr txBox="1"/>
          <p:nvPr userDrawn="1"/>
        </p:nvSpPr>
        <p:spPr>
          <a:xfrm>
            <a:off x="3961812" y="6977513"/>
            <a:ext cx="5519460" cy="708143"/>
          </a:xfrm>
          <a:prstGeom prst="rect">
            <a:avLst/>
          </a:prstGeom>
          <a:noFill/>
        </p:spPr>
        <p:txBody>
          <a:bodyPr wrap="none" rtlCol="0">
            <a:spAutoFit/>
          </a:bodyPr>
          <a:lstStyle/>
          <a:p>
            <a:pPr marL="0" marR="0" lvl="0" indent="0" algn="l" defTabSz="1008380" rtl="0" eaLnBrk="1" fontAlgn="auto" latinLnBrk="0" hangingPunct="1">
              <a:lnSpc>
                <a:spcPct val="100000"/>
              </a:lnSpc>
              <a:spcBef>
                <a:spcPts val="0"/>
              </a:spcBef>
              <a:spcAft>
                <a:spcPts val="0"/>
              </a:spcAft>
              <a:buClrTx/>
              <a:buSzTx/>
              <a:buFontTx/>
              <a:buNone/>
              <a:defRPr/>
            </a:pPr>
            <a:r>
              <a:rPr kumimoji="1" lang="zh-CN" altLang="en-GB"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开发出</a:t>
            </a:r>
            <a:r>
              <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老百姓用得起的高质量</a:t>
            </a:r>
            <a:r>
              <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生物药</a:t>
            </a:r>
            <a:endParaRPr kumimoji="1" lang="zh-CN" altLang="en-US" sz="2000" b="0" i="0" u="none" strike="noStrike" kern="1200" cap="none" spc="60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008380" rtl="0" eaLnBrk="1" fontAlgn="auto" latinLnBrk="0" hangingPunct="1">
              <a:lnSpc>
                <a:spcPct val="100000"/>
              </a:lnSpc>
              <a:spcBef>
                <a:spcPts val="0"/>
              </a:spcBef>
              <a:spcAft>
                <a:spcPts val="0"/>
              </a:spcAft>
              <a:buClrTx/>
              <a:buSzTx/>
              <a:buFontTx/>
              <a:buNone/>
              <a:defRPr/>
            </a:pPr>
            <a:endParaRPr kumimoji="1" lang="zh-CN" altLang="en-US" sz="2000" b="0" i="0" u="none" strike="noStrike" kern="1200" cap="none" spc="6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Title 1"/>
          <p:cNvSpPr>
            <a:spLocks noGrp="1"/>
          </p:cNvSpPr>
          <p:nvPr>
            <p:ph type="ctrTitle" hasCustomPrompt="1"/>
          </p:nvPr>
        </p:nvSpPr>
        <p:spPr>
          <a:xfrm>
            <a:off x="6709197" y="1077094"/>
            <a:ext cx="6411057" cy="2089771"/>
          </a:xfrm>
          <a:prstGeom prst="rect">
            <a:avLst/>
          </a:prstGeom>
        </p:spPr>
        <p:txBody>
          <a:bodyPr anchor="b">
            <a:normAutofit/>
          </a:bodyPr>
          <a:lstStyle>
            <a:lvl1pPr algn="l">
              <a:defRPr sz="3995" b="1" i="0">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t>标题，微软雅黑加粗</a:t>
            </a:r>
            <a:r>
              <a:rPr lang="en-US" altLang="zh-CN" dirty="0"/>
              <a:t>40</a:t>
            </a:r>
            <a:r>
              <a:rPr lang="zh-CN" altLang="en-US" dirty="0"/>
              <a:t>号</a:t>
            </a:r>
            <a:endParaRPr lang="en-US" dirty="0"/>
          </a:p>
        </p:txBody>
      </p:sp>
      <p:sp>
        <p:nvSpPr>
          <p:cNvPr id="3" name="Subtitle 2"/>
          <p:cNvSpPr>
            <a:spLocks noGrp="1"/>
          </p:cNvSpPr>
          <p:nvPr>
            <p:ph type="subTitle" idx="1" hasCustomPrompt="1"/>
          </p:nvPr>
        </p:nvSpPr>
        <p:spPr>
          <a:xfrm>
            <a:off x="6729222" y="3406059"/>
            <a:ext cx="5945709" cy="648945"/>
          </a:xfrm>
          <a:prstGeom prst="rect">
            <a:avLst/>
          </a:prstGeom>
        </p:spPr>
        <p:txBody>
          <a:bodyPr>
            <a:normAutofit/>
          </a:bodyPr>
          <a:lstStyle>
            <a:lvl1pPr marL="0" indent="0" algn="l">
              <a:buNone/>
              <a:defRPr sz="2600" b="0" i="0">
                <a:solidFill>
                  <a:schemeClr val="accent1">
                    <a:lumMod val="75000"/>
                  </a:schemeClr>
                </a:solidFill>
                <a:latin typeface="微软雅黑" panose="020B0503020204020204" pitchFamily="34" charset="-122"/>
                <a:ea typeface="微软雅黑" panose="020B0503020204020204" pitchFamily="34" charset="-122"/>
              </a:defRPr>
            </a:lvl1pPr>
            <a:lvl2pPr marL="504190" indent="0" algn="ctr">
              <a:buNone/>
              <a:defRPr sz="2205"/>
            </a:lvl2pPr>
            <a:lvl3pPr marL="1008380" indent="0" algn="ctr">
              <a:buNone/>
              <a:defRPr sz="1985"/>
            </a:lvl3pPr>
            <a:lvl4pPr marL="1512570" indent="0" algn="ctr">
              <a:buNone/>
              <a:defRPr sz="1765"/>
            </a:lvl4pPr>
            <a:lvl5pPr marL="2016760" indent="0" algn="ctr">
              <a:buNone/>
              <a:defRPr sz="1765"/>
            </a:lvl5pPr>
            <a:lvl6pPr marL="2520950" indent="0" algn="ctr">
              <a:buNone/>
              <a:defRPr sz="1765"/>
            </a:lvl6pPr>
            <a:lvl7pPr marL="3025140" indent="0" algn="ctr">
              <a:buNone/>
              <a:defRPr sz="1765"/>
            </a:lvl7pPr>
            <a:lvl8pPr marL="3529330" indent="0" algn="ctr">
              <a:buNone/>
              <a:defRPr sz="1765"/>
            </a:lvl8pPr>
            <a:lvl9pPr marL="4032250" indent="0" algn="ctr">
              <a:buNone/>
              <a:defRPr sz="1765"/>
            </a:lvl9pPr>
          </a:lstStyle>
          <a:p>
            <a:r>
              <a:rPr lang="zh-CN" altLang="en-US" dirty="0"/>
              <a:t>汇报人及日期，微软雅黑</a:t>
            </a:r>
            <a:r>
              <a:rPr lang="en-US" altLang="zh-CN" dirty="0"/>
              <a:t>26</a:t>
            </a:r>
            <a:r>
              <a:rPr lang="zh-CN" altLang="en-US" dirty="0"/>
              <a:t>号</a:t>
            </a:r>
            <a:endParaRPr lang="en-US"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4511" y="396964"/>
            <a:ext cx="1076273" cy="731820"/>
          </a:xfrm>
          <a:prstGeom prst="rect">
            <a:avLst/>
          </a:prstGeom>
        </p:spPr>
      </p:pic>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2"/>
            <a:ext cx="1046032" cy="758096"/>
          </a:xfrm>
          <a:prstGeom prst="rect">
            <a:avLst/>
          </a:prstGeom>
        </p:spPr>
      </p:pic>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11" name="Rectangle 4"/>
          <p:cNvSpPr>
            <a:spLocks noGrp="1" noChangeArrowheads="1"/>
          </p:cNvSpPr>
          <p:nvPr>
            <p:ph type="title" hasCustomPrompt="1"/>
          </p:nvPr>
        </p:nvSpPr>
        <p:spPr bwMode="auto">
          <a:xfrm>
            <a:off x="3981743" y="1465443"/>
            <a:ext cx="7163594" cy="630238"/>
          </a:xfrm>
          <a:prstGeom prst="rect">
            <a:avLst/>
          </a:prstGeom>
          <a:noFill/>
          <a:ln w="9525">
            <a:noFill/>
            <a:miter lim="800000"/>
          </a:ln>
          <a:effectLst/>
        </p:spPr>
        <p:txBody>
          <a:bodyPr vert="horz" wrap="square" lIns="0" tIns="0" rIns="0" bIns="0" numCol="1" anchor="ctr" anchorCtr="0" compatLnSpc="1">
            <a:normAutofit/>
          </a:bodyPr>
          <a:lstStyle>
            <a:lvl1pPr marL="0" marR="0" indent="0" algn="l" defTabSz="914400" rtl="0" eaLnBrk="1" fontAlgn="auto" latinLnBrk="0" hangingPunct="1">
              <a:lnSpc>
                <a:spcPct val="90000"/>
              </a:lnSpc>
              <a:spcBef>
                <a:spcPct val="0"/>
              </a:spcBef>
              <a:spcAft>
                <a:spcPts val="0"/>
              </a:spcAft>
              <a:buClrTx/>
              <a:buSzTx/>
              <a:buFontTx/>
              <a:buNone/>
              <a:defRPr sz="2800" baseline="0">
                <a:solidFill>
                  <a:srgbClr val="1158A2"/>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t>目录，标题微软雅黑，</a:t>
            </a:r>
            <a:r>
              <a:rPr lang="en-US" altLang="zh-CN" dirty="0"/>
              <a:t>28</a:t>
            </a:r>
            <a:r>
              <a:rPr lang="zh-CN" altLang="en-US" dirty="0"/>
              <a:t>号，专色</a:t>
            </a:r>
            <a:endParaRPr lang="en-US" dirty="0"/>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4929" r="5343"/>
          <a:stretch>
            <a:fillRect/>
          </a:stretch>
        </p:blipFill>
        <p:spPr>
          <a:xfrm>
            <a:off x="603850" y="1420589"/>
            <a:ext cx="3140015" cy="5339443"/>
          </a:xfrm>
          <a:prstGeom prst="rect">
            <a:avLst/>
          </a:prstGeom>
        </p:spPr>
      </p:pic>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rgbClr val="1158A2"/>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0"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
        <p:nvSpPr>
          <p:cNvPr id="5" name="文本占位符 4"/>
          <p:cNvSpPr>
            <a:spLocks noGrp="1"/>
          </p:cNvSpPr>
          <p:nvPr>
            <p:ph type="body" sz="quarter" idx="13"/>
          </p:nvPr>
        </p:nvSpPr>
        <p:spPr>
          <a:xfrm>
            <a:off x="811213" y="6748464"/>
            <a:ext cx="8683626" cy="814387"/>
          </a:xfrm>
        </p:spPr>
        <p:txBody>
          <a:bodyPr anchor="b">
            <a:normAutofit/>
          </a:bodyPr>
          <a:lstStyle>
            <a:lvl1pPr marL="174625" indent="-174625">
              <a:buFont typeface="+mj-lt"/>
              <a:buAutoNum type="arabicPeriod"/>
              <a:defRPr sz="800"/>
            </a:lvl1pPr>
            <a:lvl2pPr marL="914400" indent="-457200">
              <a:buFont typeface="+mj-lt"/>
              <a:buAutoNum type="arabicPeriod"/>
              <a:defRPr/>
            </a:lvl2pPr>
            <a:lvl3pPr marL="1371600" indent="-457200">
              <a:buFont typeface="+mj-lt"/>
              <a:buAutoNum type="arabicPeriod"/>
              <a:defRPr/>
            </a:lvl3pPr>
            <a:lvl4pPr marL="1713865" indent="-342900">
              <a:buFont typeface="+mj-lt"/>
              <a:buAutoNum type="arabicPeriod"/>
              <a:defRPr/>
            </a:lvl4pPr>
            <a:lvl5pPr marL="2171065" indent="-342900">
              <a:buFont typeface="+mj-lt"/>
              <a:buAutoNum type="arabicPeriod"/>
              <a:defRPr/>
            </a:lvl5pPr>
          </a:lstStyle>
          <a:p>
            <a:pPr lvl="0"/>
            <a:endParaRPr lang="zh-CN" altLang="en-US" dirty="0"/>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5"/>
            <a:ext cx="1046032" cy="758096"/>
          </a:xfrm>
          <a:prstGeom prst="rect">
            <a:avLst/>
          </a:prstGeom>
        </p:spPr>
      </p:pic>
      <p:sp>
        <p:nvSpPr>
          <p:cNvPr id="3" name="内容占位符 2"/>
          <p:cNvSpPr>
            <a:spLocks noGrp="1"/>
          </p:cNvSpPr>
          <p:nvPr>
            <p:ph idx="1" hasCustomPrompt="1"/>
          </p:nvPr>
        </p:nvSpPr>
        <p:spPr>
          <a:xfrm>
            <a:off x="812006" y="1949475"/>
            <a:ext cx="11596688" cy="4415699"/>
          </a:xfrm>
        </p:spPr>
        <p:txBody>
          <a:bodyPr/>
          <a:lstStyle>
            <a:lvl1pPr marL="114300" marR="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lvl1pPr>
            <a:lvl3pPr marL="424180" marR="0"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lvl3pPr>
          </a:lstStyle>
          <a:p>
            <a:pPr marL="114300" marR="0" lvl="0" indent="-342900" algn="l" defTabSz="1018540" rtl="0" eaLnBrk="0" fontAlgn="base" latinLnBrk="0" hangingPunct="0">
              <a:lnSpc>
                <a:spcPct val="110000"/>
              </a:lnSpc>
              <a:spcBef>
                <a:spcPts val="600"/>
              </a:spcBef>
              <a:spcAft>
                <a:spcPts val="600"/>
              </a:spcAft>
              <a:buClr>
                <a:srgbClr val="1158A2"/>
              </a:buClr>
              <a:buSzPct val="100000"/>
              <a:buFont typeface="Wingdings" panose="05000000000000000000" charset="0"/>
              <a:buChar char="l"/>
              <a:defRPr/>
            </a:pPr>
            <a:r>
              <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单击此处编辑文本样式</a:t>
            </a:r>
            <a:endParaRPr kumimoji="0" lang="zh-CN" altLang="en-US"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正文字大小不超过</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号，一级符号用圆点表示，二级符号用横线表示（一级文字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20</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号，二级文字</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18</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号）</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字体使用微软雅黑</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正文单倍行距，段前段后</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0.5</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文字框左右两边与网格线对齐</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正文内容保持色调统一，如需插入其他文字或表格，整个页面颜色不超过三种</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p>
            <a:pPr marL="424180" marR="0" lvl="2" indent="-212725" algn="l" defTabSz="1018540" rtl="0" eaLnBrk="0" fontAlgn="ctr" latinLnBrk="0" hangingPunct="0">
              <a:lnSpc>
                <a:spcPct val="100000"/>
              </a:lnSpc>
              <a:spcBef>
                <a:spcPts val="600"/>
              </a:spcBef>
              <a:spcAft>
                <a:spcPts val="600"/>
              </a:spcAft>
              <a:buClr>
                <a:srgbClr val="1158A2"/>
              </a:buClr>
              <a:buSzPct val="100000"/>
              <a:buFont typeface="Calibri" panose="020F0502020204030204" pitchFamily="34" charset="0"/>
              <a:buChar char="─"/>
              <a:defRPr/>
            </a:pP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制作</a:t>
            </a:r>
            <a:r>
              <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PPT</a:t>
            </a:r>
            <a:r>
              <a:rPr kumimoji="0" lang="zh-CN" altLang="en-US"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时请使用标尺、网格线和参考线确保画面平衡</a:t>
            </a:r>
            <a:endParaRPr kumimoji="0" lang="en-US" altLang="zh-CN" sz="1795"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2" name="标题 1"/>
          <p:cNvSpPr>
            <a:spLocks noGrp="1"/>
          </p:cNvSpPr>
          <p:nvPr>
            <p:ph type="title" hasCustomPrompt="1"/>
          </p:nvPr>
        </p:nvSpPr>
        <p:spPr>
          <a:xfrm>
            <a:off x="812006" y="1197678"/>
            <a:ext cx="11596688" cy="483915"/>
          </a:xfrm>
        </p:spPr>
        <p:txBody>
          <a:bodyPr>
            <a:normAutofit/>
          </a:bodyPr>
          <a:lstStyle>
            <a:lvl1pPr algn="l" defTabSz="914400" rtl="0" eaLnBrk="1" latinLnBrk="0" hangingPunct="1">
              <a:lnSpc>
                <a:spcPct val="90000"/>
              </a:lnSpc>
              <a:spcBef>
                <a:spcPct val="0"/>
              </a:spcBef>
              <a:buNone/>
              <a:defRPr kumimoji="0" lang="zh-CN" altLang="en-US" sz="2800" b="1" i="0" u="none" strike="noStrike" kern="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标题，标题微软雅黑，</a:t>
            </a:r>
            <a:r>
              <a:rPr kumimoji="0" lang="en-US" altLang="zh-CN" sz="2800" b="1" i="0" u="none" strike="noStrike" kern="0" cap="none" spc="0" normalizeH="0" baseline="0" noProof="0" dirty="0">
                <a:ln>
                  <a:noFill/>
                </a:ln>
                <a:solidFill>
                  <a:srgbClr val="004191"/>
                </a:solidFill>
                <a:effectLst/>
                <a:uLnTx/>
                <a:uFillTx/>
                <a:latin typeface="Calibri" panose="020F0502020204030204" pitchFamily="34" charset="0"/>
              </a:rPr>
              <a:t>28</a:t>
            </a:r>
            <a:r>
              <a:rPr kumimoji="0" lang="zh-CN" altLang="en-US" sz="2800" b="1" i="0" u="none" strike="noStrike" kern="0" cap="none" spc="0" normalizeH="0" baseline="0" noProof="0" dirty="0">
                <a:ln>
                  <a:noFill/>
                </a:ln>
                <a:solidFill>
                  <a:srgbClr val="004191"/>
                </a:solidFill>
                <a:effectLst/>
                <a:uLnTx/>
                <a:uFillTx/>
                <a:latin typeface="Calibri" panose="020F0502020204030204" pitchFamily="34" charset="0"/>
              </a:rPr>
              <a:t>号，专色 </a:t>
            </a:r>
            <a:endParaRPr kumimoji="1" lang="zh-CN" altLang="en-US" dirty="0"/>
          </a:p>
        </p:txBody>
      </p:sp>
      <p:sp>
        <p:nvSpPr>
          <p:cNvPr id="11" name="灯片编号占位符 5"/>
          <p:cNvSpPr>
            <a:spLocks noGrp="1"/>
          </p:cNvSpPr>
          <p:nvPr>
            <p:ph type="sldNum" sz="quarter" idx="12"/>
          </p:nvPr>
        </p:nvSpPr>
        <p:spPr>
          <a:xfrm>
            <a:off x="9494839" y="7010400"/>
            <a:ext cx="3025775" cy="401638"/>
          </a:xfrm>
          <a:prstGeom prst="rect">
            <a:avLst/>
          </a:prstGeom>
        </p:spPr>
        <p:txBody>
          <a:bodyPr/>
          <a:lstStyle>
            <a:lvl1pPr algn="r">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9"/>
            <a:ext cx="1046032" cy="758096"/>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9007" y="3266535"/>
            <a:ext cx="5872115" cy="1206000"/>
          </a:xfrm>
          <a:prstGeom prst="rect">
            <a:avLst/>
          </a:prstGeom>
        </p:spPr>
      </p:pic>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pPr defTabSz="1008380"/>
            <a:fld id="{82F288E0-7875-42C4-84C8-98DBBD3BF4D2}" type="datetimeFigureOut">
              <a:rPr lang="zh-CN" altLang="en-US" sz="1985" smtClean="0">
                <a:solidFill>
                  <a:prstClr val="black"/>
                </a:solidFill>
              </a:rPr>
            </a:fld>
            <a:endParaRPr lang="zh-CN" altLang="en-US" sz="1985">
              <a:solidFill>
                <a:prstClr val="black"/>
              </a:solidFill>
            </a:endParaRPr>
          </a:p>
        </p:txBody>
      </p:sp>
      <p:sp>
        <p:nvSpPr>
          <p:cNvPr id="3" name="页脚占位符 2"/>
          <p:cNvSpPr>
            <a:spLocks noGrp="1"/>
          </p:cNvSpPr>
          <p:nvPr>
            <p:ph type="ftr" sz="quarter" idx="11"/>
          </p:nvPr>
        </p:nvSpPr>
        <p:spPr>
          <a:xfrm>
            <a:off x="4038599" y="6356351"/>
            <a:ext cx="4114801" cy="365125"/>
          </a:xfrm>
        </p:spPr>
        <p:txBody>
          <a:bodyPr/>
          <a:lstStyle/>
          <a:p>
            <a:pPr defTabSz="1008380"/>
            <a:endParaRPr lang="zh-CN" altLang="en-US" sz="1985">
              <a:solidFill>
                <a:prstClr val="black"/>
              </a:solidFill>
            </a:endParaRPr>
          </a:p>
        </p:txBody>
      </p:sp>
      <p:sp>
        <p:nvSpPr>
          <p:cNvPr id="4" name="灯片编号占位符 3"/>
          <p:cNvSpPr>
            <a:spLocks noGrp="1"/>
          </p:cNvSpPr>
          <p:nvPr>
            <p:ph type="sldNum" sz="quarter" idx="12"/>
          </p:nvPr>
        </p:nvSpPr>
        <p:spPr/>
        <p:txBody>
          <a:body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32180" y="1"/>
            <a:ext cx="11595914" cy="1234735"/>
          </a:xfrm>
          <a:prstGeom prst="rect">
            <a:avLst/>
          </a:prstGeom>
        </p:spPr>
        <p:txBody>
          <a:bodyPr anchor="ctr"/>
          <a:lstStyle>
            <a:lvl1pPr>
              <a:defRPr sz="3090" b="1">
                <a:latin typeface="Arial" panose="020B0604020202020204" pitchFamily="34" charset="0"/>
                <a:ea typeface="+mn-ea"/>
                <a:cs typeface="Arial" panose="020B0604020202020204" pitchFamily="34" charset="0"/>
              </a:defRPr>
            </a:lvl1pPr>
          </a:lstStyle>
          <a:p>
            <a:r>
              <a:rPr lang="zh-CN" altLang="en-US" dirty="0"/>
              <a:t>单击此处编辑母版标题样式</a:t>
            </a:r>
            <a:endParaRPr lang="zh-CN" altLang="en-US" dirty="0"/>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aphicFrame>
        <p:nvGraphicFramePr>
          <p:cNvPr id="12" name="对象 11" hidden="1"/>
          <p:cNvGraphicFramePr>
            <a:graphicFrameLocks noChangeAspect="1"/>
          </p:cNvGraphicFramePr>
          <p:nvPr userDrawn="1">
            <p:custDataLst>
              <p:tags r:id="rId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139273" name="think-cell 幻灯片" r:id="rId3" imgW="9525" imgH="9525" progId="TCLayout.ActiveDocument.1">
                  <p:embed/>
                </p:oleObj>
              </mc:Choice>
              <mc:Fallback>
                <p:oleObj name="think-cell 幻灯片" r:id="rId3" imgW="9525" imgH="9525" progId="TCLayout.ActiveDocument.1">
                  <p:embed/>
                  <p:pic>
                    <p:nvPicPr>
                      <p:cNvPr id="0" name="对象 11" hidden="1"/>
                      <p:cNvPicPr/>
                      <p:nvPr/>
                    </p:nvPicPr>
                    <p:blipFill>
                      <a:blip r:embed="rId4"/>
                      <a:stretch>
                        <a:fillRect/>
                      </a:stretch>
                    </p:blipFill>
                    <p:spPr>
                      <a:xfrm>
                        <a:off x="1751" y="1751"/>
                        <a:ext cx="1751" cy="1751"/>
                      </a:xfrm>
                      <a:prstGeom prst="rect">
                        <a:avLst/>
                      </a:prstGeom>
                    </p:spPr>
                  </p:pic>
                </p:oleObj>
              </mc:Fallback>
            </mc:AlternateContent>
          </a:graphicData>
        </a:graphic>
      </p:graphicFrame>
      <p:sp>
        <p:nvSpPr>
          <p:cNvPr id="11" name="标题 1"/>
          <p:cNvSpPr txBox="1"/>
          <p:nvPr userDrawn="1"/>
        </p:nvSpPr>
        <p:spPr>
          <a:xfrm>
            <a:off x="587996" y="1569747"/>
            <a:ext cx="11647226" cy="1073444"/>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008380" rtl="0" eaLnBrk="1" fontAlgn="auto" latinLnBrk="0" hangingPunct="1">
              <a:lnSpc>
                <a:spcPct val="90000"/>
              </a:lnSpc>
              <a:spcBef>
                <a:spcPct val="0"/>
              </a:spcBef>
              <a:spcAft>
                <a:spcPts val="0"/>
              </a:spcAft>
              <a:buClrTx/>
              <a:buSzTx/>
              <a:buFontTx/>
              <a:buNone/>
              <a:defRPr/>
            </a:pPr>
            <a:endParaRPr kumimoji="0" lang="zh-CN" altLang="en-US" sz="353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2" name="标题 1"/>
          <p:cNvSpPr>
            <a:spLocks noGrp="1"/>
          </p:cNvSpPr>
          <p:nvPr>
            <p:ph type="title" hasCustomPrompt="1"/>
          </p:nvPr>
        </p:nvSpPr>
        <p:spPr>
          <a:xfrm>
            <a:off x="587996" y="96174"/>
            <a:ext cx="11595914" cy="999368"/>
          </a:xfrm>
        </p:spPr>
        <p:txBody>
          <a:bodyPr>
            <a:noAutofit/>
          </a:bodyPr>
          <a:lstStyle>
            <a:lvl1pPr>
              <a:defRPr sz="3090" b="1">
                <a:latin typeface="+mn-lt"/>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
        <p:nvSpPr>
          <p:cNvPr id="3" name="文本占位符 2"/>
          <p:cNvSpPr>
            <a:spLocks noGrp="1"/>
          </p:cNvSpPr>
          <p:nvPr>
            <p:ph idx="1"/>
          </p:nvPr>
        </p:nvSpPr>
        <p:spPr>
          <a:xfrm>
            <a:off x="587995" y="1343250"/>
            <a:ext cx="12246425" cy="546856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5" name="文本占位符 7"/>
          <p:cNvSpPr>
            <a:spLocks noGrp="1"/>
          </p:cNvSpPr>
          <p:nvPr>
            <p:ph type="body" sz="quarter" idx="13"/>
          </p:nvPr>
        </p:nvSpPr>
        <p:spPr>
          <a:xfrm>
            <a:off x="587996" y="6811818"/>
            <a:ext cx="8770663" cy="751032"/>
          </a:xfrm>
        </p:spPr>
        <p:txBody>
          <a:bodyPr anchor="b">
            <a:normAutofit/>
          </a:bodyPr>
          <a:lstStyle>
            <a:lvl1pPr marL="192405" indent="-192405">
              <a:buFont typeface="+mj-lt"/>
              <a:buAutoNum type="arabicPeriod"/>
              <a:defRPr sz="880"/>
            </a:lvl1pPr>
          </a:lstStyle>
          <a:p>
            <a:pPr lvl="0"/>
            <a:endParaRPr lang="zh-CN" altLang="en-US" dirty="0"/>
          </a:p>
        </p:txBody>
      </p:sp>
      <p:sp>
        <p:nvSpPr>
          <p:cNvPr id="6" name="Shape 30"/>
          <p:cNvSpPr>
            <a:spLocks noGrp="1"/>
          </p:cNvSpPr>
          <p:nvPr>
            <p:ph type="sldNum" sz="quarter" idx="2"/>
          </p:nvPr>
        </p:nvSpPr>
        <p:spPr>
          <a:xfrm>
            <a:off x="9495205" y="7009642"/>
            <a:ext cx="3025021" cy="402652"/>
          </a:xfrm>
          <a:prstGeom prst="rect">
            <a:avLst/>
          </a:prstGeom>
        </p:spPr>
        <p:txBody>
          <a:bodyPr/>
          <a:lstStyle/>
          <a:p>
            <a:pPr defTabSz="1008380"/>
            <a:fld id="{86CB4B4D-7CA3-9044-876B-883B54F8677D}" type="slidenum">
              <a:rPr lang="en-US" altLang="zh-CN" sz="1985" smtClean="0">
                <a:solidFill>
                  <a:prstClr val="black"/>
                </a:solidFill>
              </a:rPr>
            </a:fld>
            <a:endParaRPr lang="en-US" altLang="zh-CN" sz="1985">
              <a:solidFill>
                <a:prstClr val="black"/>
              </a:solidFill>
            </a:endParaRPr>
          </a:p>
        </p:txBody>
      </p:sp>
      <p:sp>
        <p:nvSpPr>
          <p:cNvPr id="7" name="标题 1"/>
          <p:cNvSpPr>
            <a:spLocks noGrp="1"/>
          </p:cNvSpPr>
          <p:nvPr>
            <p:ph type="title" hasCustomPrompt="1"/>
          </p:nvPr>
        </p:nvSpPr>
        <p:spPr>
          <a:xfrm>
            <a:off x="587996" y="96174"/>
            <a:ext cx="11595914" cy="999368"/>
          </a:xfrm>
        </p:spPr>
        <p:txBody>
          <a:bodyPr>
            <a:normAutofit/>
          </a:bodyPr>
          <a:lstStyle>
            <a:lvl1pPr>
              <a:defRPr sz="3530" b="1">
                <a:latin typeface="微软雅黑" panose="020B0503020204020204" pitchFamily="34" charset="-122"/>
                <a:ea typeface="微软雅黑" panose="020B0503020204020204" pitchFamily="34" charset="-122"/>
              </a:defRPr>
            </a:lvl1pPr>
          </a:lstStyle>
          <a:p>
            <a:r>
              <a:rPr lang="zh-CN" altLang="en-US" sz="3530" b="1" dirty="0">
                <a:latin typeface="微软雅黑" panose="020B0503020204020204" pitchFamily="34" charset="-122"/>
                <a:ea typeface="微软雅黑" panose="020B0503020204020204" pitchFamily="34" charset="-122"/>
              </a:rPr>
              <a:t>标题，微软雅黑</a:t>
            </a:r>
            <a:r>
              <a:rPr lang="en-US" altLang="zh-CN" sz="3530" b="1" dirty="0">
                <a:latin typeface="微软雅黑" panose="020B0503020204020204" pitchFamily="34" charset="-122"/>
                <a:ea typeface="微软雅黑" panose="020B0503020204020204" pitchFamily="34" charset="-122"/>
              </a:rPr>
              <a:t>32</a:t>
            </a:r>
            <a:r>
              <a:rPr lang="zh-CN" altLang="en-US" sz="3530" b="1" dirty="0">
                <a:latin typeface="微软雅黑" panose="020B0503020204020204" pitchFamily="34" charset="-122"/>
                <a:ea typeface="微软雅黑" panose="020B0503020204020204" pitchFamily="34" charset="-122"/>
              </a:rPr>
              <a:t>号字体加粗</a:t>
            </a:r>
            <a:endParaRPr lang="zh-CN" altLang="en-US" sz="3530" b="1" dirty="0">
              <a:latin typeface="微软雅黑" panose="020B0503020204020204" pitchFamily="34" charset="-122"/>
              <a:ea typeface="微软雅黑" panose="020B0503020204020204" pitchFamily="3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vmlDrawing" Target="../drawings/vmlDrawing3.vml"/><Relationship Id="rId17" Type="http://schemas.openxmlformats.org/officeDocument/2006/relationships/image" Target="../media/image12.emf"/><Relationship Id="rId16" Type="http://schemas.openxmlformats.org/officeDocument/2006/relationships/oleObject" Target="../embeddings/oleObject3.bin"/><Relationship Id="rId15" Type="http://schemas.openxmlformats.org/officeDocument/2006/relationships/tags" Target="../tags/tag3.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1" Type="http://schemas.openxmlformats.org/officeDocument/2006/relationships/theme" Target="../theme/theme2.xml"/><Relationship Id="rId30" Type="http://schemas.openxmlformats.org/officeDocument/2006/relationships/vmlDrawing" Target="../drawings/vmlDrawing9.vml"/><Relationship Id="rId3" Type="http://schemas.openxmlformats.org/officeDocument/2006/relationships/slideLayout" Target="../slideLayouts/slideLayout17.xml"/><Relationship Id="rId29" Type="http://schemas.openxmlformats.org/officeDocument/2006/relationships/image" Target="../media/image10.emf"/><Relationship Id="rId28" Type="http://schemas.openxmlformats.org/officeDocument/2006/relationships/oleObject" Target="../embeddings/oleObject9.bin"/><Relationship Id="rId27" Type="http://schemas.openxmlformats.org/officeDocument/2006/relationships/tags" Target="../tags/tag9.xml"/><Relationship Id="rId26" Type="http://schemas.openxmlformats.org/officeDocument/2006/relationships/slideLayout" Target="../slideLayouts/slideLayout40.xml"/><Relationship Id="rId25" Type="http://schemas.openxmlformats.org/officeDocument/2006/relationships/slideLayout" Target="../slideLayouts/slideLayout39.xml"/><Relationship Id="rId24" Type="http://schemas.openxmlformats.org/officeDocument/2006/relationships/slideLayout" Target="../slideLayouts/slideLayout38.xml"/><Relationship Id="rId23" Type="http://schemas.openxmlformats.org/officeDocument/2006/relationships/slideLayout" Target="../slideLayouts/slideLayout37.xml"/><Relationship Id="rId22" Type="http://schemas.openxmlformats.org/officeDocument/2006/relationships/slideLayout" Target="../slideLayouts/slideLayout36.xml"/><Relationship Id="rId21" Type="http://schemas.openxmlformats.org/officeDocument/2006/relationships/slideLayout" Target="../slideLayouts/slideLayout35.xml"/><Relationship Id="rId20" Type="http://schemas.openxmlformats.org/officeDocument/2006/relationships/slideLayout" Target="../slideLayouts/slideLayout34.xml"/><Relationship Id="rId2" Type="http://schemas.openxmlformats.org/officeDocument/2006/relationships/slideLayout" Target="../slideLayouts/slideLayout16.xml"/><Relationship Id="rId19" Type="http://schemas.openxmlformats.org/officeDocument/2006/relationships/slideLayout" Target="../slideLayouts/slideLayout33.xml"/><Relationship Id="rId18" Type="http://schemas.openxmlformats.org/officeDocument/2006/relationships/slideLayout" Target="../slideLayouts/slideLayout32.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9.xml"/><Relationship Id="rId8" Type="http://schemas.openxmlformats.org/officeDocument/2006/relationships/slideLayout" Target="../slideLayouts/slideLayout48.xml"/><Relationship Id="rId7" Type="http://schemas.openxmlformats.org/officeDocument/2006/relationships/slideLayout" Target="../slideLayouts/slideLayout47.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3" Type="http://schemas.openxmlformats.org/officeDocument/2006/relationships/slideLayout" Target="../slideLayouts/slideLayout43.xml"/><Relationship Id="rId2" Type="http://schemas.openxmlformats.org/officeDocument/2006/relationships/slideLayout" Target="../slideLayouts/slideLayout42.xml"/><Relationship Id="rId16" Type="http://schemas.openxmlformats.org/officeDocument/2006/relationships/theme" Target="../theme/theme3.xml"/><Relationship Id="rId15" Type="http://schemas.openxmlformats.org/officeDocument/2006/relationships/vmlDrawing" Target="../drawings/vmlDrawing17.vml"/><Relationship Id="rId14" Type="http://schemas.openxmlformats.org/officeDocument/2006/relationships/image" Target="../media/image20.emf"/><Relationship Id="rId13" Type="http://schemas.openxmlformats.org/officeDocument/2006/relationships/oleObject" Target="../embeddings/oleObject17.bin"/><Relationship Id="rId12" Type="http://schemas.openxmlformats.org/officeDocument/2006/relationships/tags" Target="../tags/tag17.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1" Type="http://schemas.openxmlformats.org/officeDocument/2006/relationships/theme" Target="../theme/theme4.xml"/><Relationship Id="rId30" Type="http://schemas.openxmlformats.org/officeDocument/2006/relationships/vmlDrawing" Target="../drawings/vmlDrawing23.vml"/><Relationship Id="rId3" Type="http://schemas.openxmlformats.org/officeDocument/2006/relationships/slideLayout" Target="../slideLayouts/slideLayout54.xml"/><Relationship Id="rId29" Type="http://schemas.openxmlformats.org/officeDocument/2006/relationships/image" Target="../media/image10.emf"/><Relationship Id="rId28" Type="http://schemas.openxmlformats.org/officeDocument/2006/relationships/oleObject" Target="../embeddings/oleObject23.bin"/><Relationship Id="rId27" Type="http://schemas.openxmlformats.org/officeDocument/2006/relationships/tags" Target="../tags/tag23.xml"/><Relationship Id="rId26" Type="http://schemas.openxmlformats.org/officeDocument/2006/relationships/slideLayout" Target="../slideLayouts/slideLayout77.xml"/><Relationship Id="rId25" Type="http://schemas.openxmlformats.org/officeDocument/2006/relationships/slideLayout" Target="../slideLayouts/slideLayout76.xml"/><Relationship Id="rId24" Type="http://schemas.openxmlformats.org/officeDocument/2006/relationships/slideLayout" Target="../slideLayouts/slideLayout75.xml"/><Relationship Id="rId23" Type="http://schemas.openxmlformats.org/officeDocument/2006/relationships/slideLayout" Target="../slideLayouts/slideLayout74.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0" Type="http://schemas.openxmlformats.org/officeDocument/2006/relationships/slideLayout" Target="../slideLayouts/slideLayout71.xml"/><Relationship Id="rId2" Type="http://schemas.openxmlformats.org/officeDocument/2006/relationships/slideLayout" Target="../slideLayouts/slideLayout53.xml"/><Relationship Id="rId19" Type="http://schemas.openxmlformats.org/officeDocument/2006/relationships/slideLayout" Target="../slideLayouts/slideLayout70.xml"/><Relationship Id="rId18" Type="http://schemas.openxmlformats.org/officeDocument/2006/relationships/slideLayout" Target="../slideLayouts/slideLayout69.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7" Type="http://schemas.openxmlformats.org/officeDocument/2006/relationships/theme" Target="../theme/theme5.xml"/><Relationship Id="rId16" Type="http://schemas.openxmlformats.org/officeDocument/2006/relationships/vmlDrawing" Target="../drawings/vmlDrawing24.vml"/><Relationship Id="rId15" Type="http://schemas.openxmlformats.org/officeDocument/2006/relationships/image" Target="../media/image3.png"/><Relationship Id="rId14" Type="http://schemas.openxmlformats.org/officeDocument/2006/relationships/image" Target="../media/image12.emf"/><Relationship Id="rId13" Type="http://schemas.openxmlformats.org/officeDocument/2006/relationships/oleObject" Target="../embeddings/oleObject24.bin"/><Relationship Id="rId12" Type="http://schemas.openxmlformats.org/officeDocument/2006/relationships/tags" Target="../tags/tag24.xml"/><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97.xml"/><Relationship Id="rId8" Type="http://schemas.openxmlformats.org/officeDocument/2006/relationships/slideLayout" Target="../slideLayouts/slideLayout96.xml"/><Relationship Id="rId7" Type="http://schemas.openxmlformats.org/officeDocument/2006/relationships/slideLayout" Target="../slideLayouts/slideLayout95.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3" Type="http://schemas.openxmlformats.org/officeDocument/2006/relationships/slideLayout" Target="../slideLayouts/slideLayout91.xml"/><Relationship Id="rId2" Type="http://schemas.openxmlformats.org/officeDocument/2006/relationships/slideLayout" Target="../slideLayouts/slideLayout90.xml"/><Relationship Id="rId15" Type="http://schemas.openxmlformats.org/officeDocument/2006/relationships/theme" Target="../theme/theme6.xml"/><Relationship Id="rId14" Type="http://schemas.openxmlformats.org/officeDocument/2006/relationships/vmlDrawing" Target="../drawings/vmlDrawing25.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25.bin"/><Relationship Id="rId10" Type="http://schemas.openxmlformats.org/officeDocument/2006/relationships/tags" Target="../tags/tag25.xml"/><Relationship Id="rId1"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106.xml"/><Relationship Id="rId8" Type="http://schemas.openxmlformats.org/officeDocument/2006/relationships/slideLayout" Target="../slideLayouts/slideLayout105.xml"/><Relationship Id="rId7" Type="http://schemas.openxmlformats.org/officeDocument/2006/relationships/slideLayout" Target="../slideLayouts/slideLayout104.xml"/><Relationship Id="rId6" Type="http://schemas.openxmlformats.org/officeDocument/2006/relationships/slideLayout" Target="../slideLayouts/slideLayout103.xml"/><Relationship Id="rId5" Type="http://schemas.openxmlformats.org/officeDocument/2006/relationships/slideLayout" Target="../slideLayouts/slideLayout102.xml"/><Relationship Id="rId4" Type="http://schemas.openxmlformats.org/officeDocument/2006/relationships/slideLayout" Target="../slideLayouts/slideLayout101.xml"/><Relationship Id="rId3" Type="http://schemas.openxmlformats.org/officeDocument/2006/relationships/slideLayout" Target="../slideLayouts/slideLayout100.xml"/><Relationship Id="rId2" Type="http://schemas.openxmlformats.org/officeDocument/2006/relationships/slideLayout" Target="../slideLayouts/slideLayout99.xml"/><Relationship Id="rId15" Type="http://schemas.openxmlformats.org/officeDocument/2006/relationships/theme" Target="../theme/theme7.xml"/><Relationship Id="rId14" Type="http://schemas.openxmlformats.org/officeDocument/2006/relationships/vmlDrawing" Target="../drawings/vmlDrawing26.vml"/><Relationship Id="rId13" Type="http://schemas.openxmlformats.org/officeDocument/2006/relationships/image" Target="../media/image25.emf"/><Relationship Id="rId12" Type="http://schemas.openxmlformats.org/officeDocument/2006/relationships/oleObject" Target="../embeddings/oleObject26.bin"/><Relationship Id="rId11" Type="http://schemas.openxmlformats.org/officeDocument/2006/relationships/tags" Target="../tags/tag27.xml"/><Relationship Id="rId10" Type="http://schemas.openxmlformats.org/officeDocument/2006/relationships/slideLayout" Target="../slideLayouts/slideLayout107.xml"/><Relationship Id="rId1"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116.xml"/><Relationship Id="rId8" Type="http://schemas.openxmlformats.org/officeDocument/2006/relationships/slideLayout" Target="../slideLayouts/slideLayout115.xml"/><Relationship Id="rId7" Type="http://schemas.openxmlformats.org/officeDocument/2006/relationships/slideLayout" Target="../slideLayouts/slideLayout114.xml"/><Relationship Id="rId6" Type="http://schemas.openxmlformats.org/officeDocument/2006/relationships/slideLayout" Target="../slideLayouts/slideLayout113.xml"/><Relationship Id="rId5" Type="http://schemas.openxmlformats.org/officeDocument/2006/relationships/slideLayout" Target="../slideLayouts/slideLayout112.xml"/><Relationship Id="rId4" Type="http://schemas.openxmlformats.org/officeDocument/2006/relationships/slideLayout" Target="../slideLayouts/slideLayout111.xml"/><Relationship Id="rId30" Type="http://schemas.openxmlformats.org/officeDocument/2006/relationships/theme" Target="../theme/theme8.xml"/><Relationship Id="rId3" Type="http://schemas.openxmlformats.org/officeDocument/2006/relationships/slideLayout" Target="../slideLayouts/slideLayout110.xml"/><Relationship Id="rId29" Type="http://schemas.openxmlformats.org/officeDocument/2006/relationships/vmlDrawing" Target="../drawings/vmlDrawing31.vml"/><Relationship Id="rId28" Type="http://schemas.openxmlformats.org/officeDocument/2006/relationships/image" Target="../media/image10.emf"/><Relationship Id="rId27" Type="http://schemas.openxmlformats.org/officeDocument/2006/relationships/oleObject" Target="../embeddings/oleObject31.bin"/><Relationship Id="rId26" Type="http://schemas.openxmlformats.org/officeDocument/2006/relationships/tags" Target="../tags/tag32.xml"/><Relationship Id="rId25" Type="http://schemas.openxmlformats.org/officeDocument/2006/relationships/slideLayout" Target="../slideLayouts/slideLayout132.xml"/><Relationship Id="rId24" Type="http://schemas.openxmlformats.org/officeDocument/2006/relationships/slideLayout" Target="../slideLayouts/slideLayout131.xml"/><Relationship Id="rId23" Type="http://schemas.openxmlformats.org/officeDocument/2006/relationships/slideLayout" Target="../slideLayouts/slideLayout130.xml"/><Relationship Id="rId22" Type="http://schemas.openxmlformats.org/officeDocument/2006/relationships/slideLayout" Target="../slideLayouts/slideLayout129.xml"/><Relationship Id="rId21" Type="http://schemas.openxmlformats.org/officeDocument/2006/relationships/slideLayout" Target="../slideLayouts/slideLayout128.xml"/><Relationship Id="rId20" Type="http://schemas.openxmlformats.org/officeDocument/2006/relationships/slideLayout" Target="../slideLayouts/slideLayout127.xml"/><Relationship Id="rId2" Type="http://schemas.openxmlformats.org/officeDocument/2006/relationships/slideLayout" Target="../slideLayouts/slideLayout109.xml"/><Relationship Id="rId19" Type="http://schemas.openxmlformats.org/officeDocument/2006/relationships/slideLayout" Target="../slideLayouts/slideLayout126.xml"/><Relationship Id="rId18" Type="http://schemas.openxmlformats.org/officeDocument/2006/relationships/slideLayout" Target="../slideLayouts/slideLayout125.xml"/><Relationship Id="rId17" Type="http://schemas.openxmlformats.org/officeDocument/2006/relationships/slideLayout" Target="../slideLayouts/slideLayout124.xml"/><Relationship Id="rId16" Type="http://schemas.openxmlformats.org/officeDocument/2006/relationships/slideLayout" Target="../slideLayouts/slideLayout123.xml"/><Relationship Id="rId15" Type="http://schemas.openxmlformats.org/officeDocument/2006/relationships/slideLayout" Target="../slideLayouts/slideLayout122.xml"/><Relationship Id="rId14" Type="http://schemas.openxmlformats.org/officeDocument/2006/relationships/slideLayout" Target="../slideLayouts/slideLayout121.xml"/><Relationship Id="rId13" Type="http://schemas.openxmlformats.org/officeDocument/2006/relationships/slideLayout" Target="../slideLayouts/slideLayout120.xml"/><Relationship Id="rId12" Type="http://schemas.openxmlformats.org/officeDocument/2006/relationships/slideLayout" Target="../slideLayouts/slideLayout119.xml"/><Relationship Id="rId11" Type="http://schemas.openxmlformats.org/officeDocument/2006/relationships/slideLayout" Target="../slideLayouts/slideLayout118.xml"/><Relationship Id="rId10" Type="http://schemas.openxmlformats.org/officeDocument/2006/relationships/slideLayout" Target="../slideLayouts/slideLayout117.xml"/><Relationship Id="rId1" Type="http://schemas.openxmlformats.org/officeDocument/2006/relationships/slideLayout" Target="../slideLayouts/slideLayout10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41.xml"/><Relationship Id="rId8" Type="http://schemas.openxmlformats.org/officeDocument/2006/relationships/slideLayout" Target="../slideLayouts/slideLayout140.xml"/><Relationship Id="rId7" Type="http://schemas.openxmlformats.org/officeDocument/2006/relationships/slideLayout" Target="../slideLayouts/slideLayout139.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 Id="rId3" Type="http://schemas.openxmlformats.org/officeDocument/2006/relationships/slideLayout" Target="../slideLayouts/slideLayout135.xml"/><Relationship Id="rId2" Type="http://schemas.openxmlformats.org/officeDocument/2006/relationships/slideLayout" Target="../slideLayouts/slideLayout134.xml"/><Relationship Id="rId15" Type="http://schemas.openxmlformats.org/officeDocument/2006/relationships/theme" Target="../theme/theme9.xml"/><Relationship Id="rId14" Type="http://schemas.openxmlformats.org/officeDocument/2006/relationships/vmlDrawing" Target="../drawings/vmlDrawing32.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32.bin"/><Relationship Id="rId10" Type="http://schemas.openxmlformats.org/officeDocument/2006/relationships/tags" Target="../tags/tag33.xml"/><Relationship Id="rId1" Type="http://schemas.openxmlformats.org/officeDocument/2006/relationships/slideLayout" Target="../slideLayouts/slideLayout1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50.xml"/><Relationship Id="rId8" Type="http://schemas.openxmlformats.org/officeDocument/2006/relationships/slideLayout" Target="../slideLayouts/slideLayout149.xml"/><Relationship Id="rId7" Type="http://schemas.openxmlformats.org/officeDocument/2006/relationships/slideLayout" Target="../slideLayouts/slideLayout148.xml"/><Relationship Id="rId6" Type="http://schemas.openxmlformats.org/officeDocument/2006/relationships/slideLayout" Target="../slideLayouts/slideLayout147.xml"/><Relationship Id="rId5" Type="http://schemas.openxmlformats.org/officeDocument/2006/relationships/slideLayout" Target="../slideLayouts/slideLayout146.xml"/><Relationship Id="rId4" Type="http://schemas.openxmlformats.org/officeDocument/2006/relationships/slideLayout" Target="../slideLayouts/slideLayout145.xml"/><Relationship Id="rId3" Type="http://schemas.openxmlformats.org/officeDocument/2006/relationships/slideLayout" Target="../slideLayouts/slideLayout144.xml"/><Relationship Id="rId2" Type="http://schemas.openxmlformats.org/officeDocument/2006/relationships/slideLayout" Target="../slideLayouts/slideLayout143.xml"/><Relationship Id="rId15" Type="http://schemas.openxmlformats.org/officeDocument/2006/relationships/theme" Target="../theme/theme10.xml"/><Relationship Id="rId14" Type="http://schemas.openxmlformats.org/officeDocument/2006/relationships/vmlDrawing" Target="../drawings/vmlDrawing34.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34.bin"/><Relationship Id="rId10" Type="http://schemas.openxmlformats.org/officeDocument/2006/relationships/tags" Target="../tags/tag35.xml"/><Relationship Id="rId1" Type="http://schemas.openxmlformats.org/officeDocument/2006/relationships/slideLayout" Target="../slideLayouts/slideLayout142.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59.xml"/><Relationship Id="rId8" Type="http://schemas.openxmlformats.org/officeDocument/2006/relationships/slideLayout" Target="../slideLayouts/slideLayout158.xml"/><Relationship Id="rId7" Type="http://schemas.openxmlformats.org/officeDocument/2006/relationships/slideLayout" Target="../slideLayouts/slideLayout157.xml"/><Relationship Id="rId6" Type="http://schemas.openxmlformats.org/officeDocument/2006/relationships/slideLayout" Target="../slideLayouts/slideLayout156.xml"/><Relationship Id="rId5" Type="http://schemas.openxmlformats.org/officeDocument/2006/relationships/slideLayout" Target="../slideLayouts/slideLayout155.xml"/><Relationship Id="rId4" Type="http://schemas.openxmlformats.org/officeDocument/2006/relationships/slideLayout" Target="../slideLayouts/slideLayout154.xml"/><Relationship Id="rId3" Type="http://schemas.openxmlformats.org/officeDocument/2006/relationships/slideLayout" Target="../slideLayouts/slideLayout153.xml"/><Relationship Id="rId2" Type="http://schemas.openxmlformats.org/officeDocument/2006/relationships/slideLayout" Target="../slideLayouts/slideLayout152.xml"/><Relationship Id="rId15" Type="http://schemas.openxmlformats.org/officeDocument/2006/relationships/theme" Target="../theme/theme11.xml"/><Relationship Id="rId14" Type="http://schemas.openxmlformats.org/officeDocument/2006/relationships/vmlDrawing" Target="../drawings/vmlDrawing36.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36.bin"/><Relationship Id="rId10" Type="http://schemas.openxmlformats.org/officeDocument/2006/relationships/tags" Target="../tags/tag37.xml"/><Relationship Id="rId1" Type="http://schemas.openxmlformats.org/officeDocument/2006/relationships/slideLayout" Target="../slideLayouts/slideLayout15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68.xml"/><Relationship Id="rId8" Type="http://schemas.openxmlformats.org/officeDocument/2006/relationships/slideLayout" Target="../slideLayouts/slideLayout167.xml"/><Relationship Id="rId7" Type="http://schemas.openxmlformats.org/officeDocument/2006/relationships/slideLayout" Target="../slideLayouts/slideLayout166.xml"/><Relationship Id="rId6" Type="http://schemas.openxmlformats.org/officeDocument/2006/relationships/slideLayout" Target="../slideLayouts/slideLayout165.xml"/><Relationship Id="rId5" Type="http://schemas.openxmlformats.org/officeDocument/2006/relationships/slideLayout" Target="../slideLayouts/slideLayout164.xml"/><Relationship Id="rId4" Type="http://schemas.openxmlformats.org/officeDocument/2006/relationships/slideLayout" Target="../slideLayouts/slideLayout163.xml"/><Relationship Id="rId3" Type="http://schemas.openxmlformats.org/officeDocument/2006/relationships/slideLayout" Target="../slideLayouts/slideLayout162.xml"/><Relationship Id="rId2" Type="http://schemas.openxmlformats.org/officeDocument/2006/relationships/slideLayout" Target="../slideLayouts/slideLayout161.xml"/><Relationship Id="rId15" Type="http://schemas.openxmlformats.org/officeDocument/2006/relationships/theme" Target="../theme/theme12.xml"/><Relationship Id="rId14" Type="http://schemas.openxmlformats.org/officeDocument/2006/relationships/vmlDrawing" Target="../drawings/vmlDrawing38.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38.bin"/><Relationship Id="rId10" Type="http://schemas.openxmlformats.org/officeDocument/2006/relationships/tags" Target="../tags/tag39.xml"/><Relationship Id="rId1" Type="http://schemas.openxmlformats.org/officeDocument/2006/relationships/slideLayout" Target="../slideLayouts/slideLayout160.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77.xml"/><Relationship Id="rId8" Type="http://schemas.openxmlformats.org/officeDocument/2006/relationships/slideLayout" Target="../slideLayouts/slideLayout176.xml"/><Relationship Id="rId7" Type="http://schemas.openxmlformats.org/officeDocument/2006/relationships/slideLayout" Target="../slideLayouts/slideLayout175.xml"/><Relationship Id="rId6" Type="http://schemas.openxmlformats.org/officeDocument/2006/relationships/slideLayout" Target="../slideLayouts/slideLayout174.xml"/><Relationship Id="rId5" Type="http://schemas.openxmlformats.org/officeDocument/2006/relationships/slideLayout" Target="../slideLayouts/slideLayout173.xml"/><Relationship Id="rId4" Type="http://schemas.openxmlformats.org/officeDocument/2006/relationships/slideLayout" Target="../slideLayouts/slideLayout172.xml"/><Relationship Id="rId3" Type="http://schemas.openxmlformats.org/officeDocument/2006/relationships/slideLayout" Target="../slideLayouts/slideLayout171.xml"/><Relationship Id="rId2" Type="http://schemas.openxmlformats.org/officeDocument/2006/relationships/slideLayout" Target="../slideLayouts/slideLayout170.xml"/><Relationship Id="rId15" Type="http://schemas.openxmlformats.org/officeDocument/2006/relationships/theme" Target="../theme/theme13.xml"/><Relationship Id="rId14" Type="http://schemas.openxmlformats.org/officeDocument/2006/relationships/vmlDrawing" Target="../drawings/vmlDrawing40.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40.bin"/><Relationship Id="rId10" Type="http://schemas.openxmlformats.org/officeDocument/2006/relationships/tags" Target="../tags/tag41.xml"/><Relationship Id="rId1" Type="http://schemas.openxmlformats.org/officeDocument/2006/relationships/slideLayout" Target="../slideLayouts/slideLayout169.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86.xml"/><Relationship Id="rId8" Type="http://schemas.openxmlformats.org/officeDocument/2006/relationships/slideLayout" Target="../slideLayouts/slideLayout185.xml"/><Relationship Id="rId7" Type="http://schemas.openxmlformats.org/officeDocument/2006/relationships/slideLayout" Target="../slideLayouts/slideLayout184.xml"/><Relationship Id="rId6" Type="http://schemas.openxmlformats.org/officeDocument/2006/relationships/slideLayout" Target="../slideLayouts/slideLayout183.xml"/><Relationship Id="rId5" Type="http://schemas.openxmlformats.org/officeDocument/2006/relationships/slideLayout" Target="../slideLayouts/slideLayout182.xml"/><Relationship Id="rId4" Type="http://schemas.openxmlformats.org/officeDocument/2006/relationships/slideLayout" Target="../slideLayouts/slideLayout181.xml"/><Relationship Id="rId3" Type="http://schemas.openxmlformats.org/officeDocument/2006/relationships/slideLayout" Target="../slideLayouts/slideLayout180.xml"/><Relationship Id="rId2" Type="http://schemas.openxmlformats.org/officeDocument/2006/relationships/slideLayout" Target="../slideLayouts/slideLayout179.xml"/><Relationship Id="rId16" Type="http://schemas.openxmlformats.org/officeDocument/2006/relationships/theme" Target="../theme/theme14.xml"/><Relationship Id="rId15" Type="http://schemas.openxmlformats.org/officeDocument/2006/relationships/vmlDrawing" Target="../drawings/vmlDrawing42.vml"/><Relationship Id="rId14" Type="http://schemas.openxmlformats.org/officeDocument/2006/relationships/image" Target="../media/image3.png"/><Relationship Id="rId13" Type="http://schemas.openxmlformats.org/officeDocument/2006/relationships/image" Target="../media/image12.emf"/><Relationship Id="rId12" Type="http://schemas.openxmlformats.org/officeDocument/2006/relationships/oleObject" Target="../embeddings/oleObject42.bin"/><Relationship Id="rId11" Type="http://schemas.openxmlformats.org/officeDocument/2006/relationships/tags" Target="../tags/tag43.xml"/><Relationship Id="rId10" Type="http://schemas.openxmlformats.org/officeDocument/2006/relationships/slideLayout" Target="../slideLayouts/slideLayout187.xml"/><Relationship Id="rId1" Type="http://schemas.openxmlformats.org/officeDocument/2006/relationships/slideLayout" Target="../slideLayouts/slideLayout178.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96.xml"/><Relationship Id="rId8" Type="http://schemas.openxmlformats.org/officeDocument/2006/relationships/slideLayout" Target="../slideLayouts/slideLayout195.xml"/><Relationship Id="rId7" Type="http://schemas.openxmlformats.org/officeDocument/2006/relationships/slideLayout" Target="../slideLayouts/slideLayout194.xml"/><Relationship Id="rId6" Type="http://schemas.openxmlformats.org/officeDocument/2006/relationships/slideLayout" Target="../slideLayouts/slideLayout193.xml"/><Relationship Id="rId5" Type="http://schemas.openxmlformats.org/officeDocument/2006/relationships/slideLayout" Target="../slideLayouts/slideLayout192.xml"/><Relationship Id="rId4" Type="http://schemas.openxmlformats.org/officeDocument/2006/relationships/slideLayout" Target="../slideLayouts/slideLayout191.xml"/><Relationship Id="rId3" Type="http://schemas.openxmlformats.org/officeDocument/2006/relationships/slideLayout" Target="../slideLayouts/slideLayout190.xml"/><Relationship Id="rId2" Type="http://schemas.openxmlformats.org/officeDocument/2006/relationships/slideLayout" Target="../slideLayouts/slideLayout189.xml"/><Relationship Id="rId15" Type="http://schemas.openxmlformats.org/officeDocument/2006/relationships/theme" Target="../theme/theme15.xml"/><Relationship Id="rId14" Type="http://schemas.openxmlformats.org/officeDocument/2006/relationships/vmlDrawing" Target="../drawings/vmlDrawing44.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44.bin"/><Relationship Id="rId10" Type="http://schemas.openxmlformats.org/officeDocument/2006/relationships/tags" Target="../tags/tag45.xml"/><Relationship Id="rId1" Type="http://schemas.openxmlformats.org/officeDocument/2006/relationships/slideLayout" Target="../slideLayouts/slideLayout188.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205.xml"/><Relationship Id="rId8" Type="http://schemas.openxmlformats.org/officeDocument/2006/relationships/slideLayout" Target="../slideLayouts/slideLayout204.xml"/><Relationship Id="rId7" Type="http://schemas.openxmlformats.org/officeDocument/2006/relationships/slideLayout" Target="../slideLayouts/slideLayout203.xml"/><Relationship Id="rId6" Type="http://schemas.openxmlformats.org/officeDocument/2006/relationships/slideLayout" Target="../slideLayouts/slideLayout202.xml"/><Relationship Id="rId5" Type="http://schemas.openxmlformats.org/officeDocument/2006/relationships/slideLayout" Target="../slideLayouts/slideLayout201.xml"/><Relationship Id="rId4" Type="http://schemas.openxmlformats.org/officeDocument/2006/relationships/slideLayout" Target="../slideLayouts/slideLayout200.xml"/><Relationship Id="rId3" Type="http://schemas.openxmlformats.org/officeDocument/2006/relationships/slideLayout" Target="../slideLayouts/slideLayout199.xml"/><Relationship Id="rId2" Type="http://schemas.openxmlformats.org/officeDocument/2006/relationships/slideLayout" Target="../slideLayouts/slideLayout198.xml"/><Relationship Id="rId16" Type="http://schemas.openxmlformats.org/officeDocument/2006/relationships/theme" Target="../theme/theme16.xml"/><Relationship Id="rId15" Type="http://schemas.openxmlformats.org/officeDocument/2006/relationships/vmlDrawing" Target="../drawings/vmlDrawing46.vml"/><Relationship Id="rId14" Type="http://schemas.openxmlformats.org/officeDocument/2006/relationships/image" Target="../media/image3.png"/><Relationship Id="rId13" Type="http://schemas.openxmlformats.org/officeDocument/2006/relationships/image" Target="../media/image12.emf"/><Relationship Id="rId12" Type="http://schemas.openxmlformats.org/officeDocument/2006/relationships/oleObject" Target="../embeddings/oleObject46.bin"/><Relationship Id="rId11" Type="http://schemas.openxmlformats.org/officeDocument/2006/relationships/tags" Target="../tags/tag47.xml"/><Relationship Id="rId10" Type="http://schemas.openxmlformats.org/officeDocument/2006/relationships/slideLayout" Target="../slideLayouts/slideLayout206.xml"/><Relationship Id="rId1" Type="http://schemas.openxmlformats.org/officeDocument/2006/relationships/slideLayout" Target="../slideLayouts/slideLayout197.xml"/></Relationships>
</file>

<file path=ppt/slideMasters/_rels/slideMaster17.xml.rels><?xml version="1.0" encoding="UTF-8" standalone="yes"?>
<Relationships xmlns="http://schemas.openxmlformats.org/package/2006/relationships"><Relationship Id="rId9" Type="http://schemas.openxmlformats.org/officeDocument/2006/relationships/slideLayout" Target="../slideLayouts/slideLayout215.xml"/><Relationship Id="rId8" Type="http://schemas.openxmlformats.org/officeDocument/2006/relationships/slideLayout" Target="../slideLayouts/slideLayout214.xml"/><Relationship Id="rId7" Type="http://schemas.openxmlformats.org/officeDocument/2006/relationships/slideLayout" Target="../slideLayouts/slideLayout213.xml"/><Relationship Id="rId6" Type="http://schemas.openxmlformats.org/officeDocument/2006/relationships/slideLayout" Target="../slideLayouts/slideLayout212.xml"/><Relationship Id="rId5" Type="http://schemas.openxmlformats.org/officeDocument/2006/relationships/slideLayout" Target="../slideLayouts/slideLayout211.xml"/><Relationship Id="rId4" Type="http://schemas.openxmlformats.org/officeDocument/2006/relationships/slideLayout" Target="../slideLayouts/slideLayout210.xml"/><Relationship Id="rId3" Type="http://schemas.openxmlformats.org/officeDocument/2006/relationships/slideLayout" Target="../slideLayouts/slideLayout209.xml"/><Relationship Id="rId2" Type="http://schemas.openxmlformats.org/officeDocument/2006/relationships/slideLayout" Target="../slideLayouts/slideLayout208.xml"/><Relationship Id="rId16" Type="http://schemas.openxmlformats.org/officeDocument/2006/relationships/theme" Target="../theme/theme17.xml"/><Relationship Id="rId15" Type="http://schemas.openxmlformats.org/officeDocument/2006/relationships/vmlDrawing" Target="../drawings/vmlDrawing48.vml"/><Relationship Id="rId14" Type="http://schemas.openxmlformats.org/officeDocument/2006/relationships/image" Target="../media/image3.png"/><Relationship Id="rId13" Type="http://schemas.openxmlformats.org/officeDocument/2006/relationships/image" Target="../media/image12.emf"/><Relationship Id="rId12" Type="http://schemas.openxmlformats.org/officeDocument/2006/relationships/oleObject" Target="../embeddings/oleObject48.bin"/><Relationship Id="rId11" Type="http://schemas.openxmlformats.org/officeDocument/2006/relationships/tags" Target="../tags/tag49.xml"/><Relationship Id="rId10" Type="http://schemas.openxmlformats.org/officeDocument/2006/relationships/slideLayout" Target="../slideLayouts/slideLayout216.xml"/><Relationship Id="rId1" Type="http://schemas.openxmlformats.org/officeDocument/2006/relationships/slideLayout" Target="../slideLayouts/slideLayout207.xml"/></Relationships>
</file>

<file path=ppt/slideMasters/_rels/slideMaster18.xml.rels><?xml version="1.0" encoding="UTF-8" standalone="yes"?>
<Relationships xmlns="http://schemas.openxmlformats.org/package/2006/relationships"><Relationship Id="rId9" Type="http://schemas.openxmlformats.org/officeDocument/2006/relationships/slideLayout" Target="../slideLayouts/slideLayout225.xml"/><Relationship Id="rId8" Type="http://schemas.openxmlformats.org/officeDocument/2006/relationships/slideLayout" Target="../slideLayouts/slideLayout224.xml"/><Relationship Id="rId7" Type="http://schemas.openxmlformats.org/officeDocument/2006/relationships/slideLayout" Target="../slideLayouts/slideLayout223.xml"/><Relationship Id="rId6" Type="http://schemas.openxmlformats.org/officeDocument/2006/relationships/slideLayout" Target="../slideLayouts/slideLayout222.xml"/><Relationship Id="rId5" Type="http://schemas.openxmlformats.org/officeDocument/2006/relationships/slideLayout" Target="../slideLayouts/slideLayout221.xml"/><Relationship Id="rId4" Type="http://schemas.openxmlformats.org/officeDocument/2006/relationships/slideLayout" Target="../slideLayouts/slideLayout220.xml"/><Relationship Id="rId3" Type="http://schemas.openxmlformats.org/officeDocument/2006/relationships/slideLayout" Target="../slideLayouts/slideLayout219.xml"/><Relationship Id="rId2" Type="http://schemas.openxmlformats.org/officeDocument/2006/relationships/slideLayout" Target="../slideLayouts/slideLayout218.xml"/><Relationship Id="rId15" Type="http://schemas.openxmlformats.org/officeDocument/2006/relationships/theme" Target="../theme/theme18.xml"/><Relationship Id="rId14" Type="http://schemas.openxmlformats.org/officeDocument/2006/relationships/vmlDrawing" Target="../drawings/vmlDrawing50.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50.bin"/><Relationship Id="rId10" Type="http://schemas.openxmlformats.org/officeDocument/2006/relationships/tags" Target="../tags/tag51.xml"/><Relationship Id="rId1" Type="http://schemas.openxmlformats.org/officeDocument/2006/relationships/slideLayout" Target="../slideLayouts/slideLayout217.xml"/></Relationships>
</file>

<file path=ppt/slideMasters/_rels/slideMaster19.xml.rels><?xml version="1.0" encoding="UTF-8" standalone="yes"?>
<Relationships xmlns="http://schemas.openxmlformats.org/package/2006/relationships"><Relationship Id="rId9" Type="http://schemas.openxmlformats.org/officeDocument/2006/relationships/slideLayout" Target="../slideLayouts/slideLayout234.xml"/><Relationship Id="rId8" Type="http://schemas.openxmlformats.org/officeDocument/2006/relationships/slideLayout" Target="../slideLayouts/slideLayout233.xml"/><Relationship Id="rId7" Type="http://schemas.openxmlformats.org/officeDocument/2006/relationships/slideLayout" Target="../slideLayouts/slideLayout232.xml"/><Relationship Id="rId6" Type="http://schemas.openxmlformats.org/officeDocument/2006/relationships/slideLayout" Target="../slideLayouts/slideLayout231.xml"/><Relationship Id="rId5" Type="http://schemas.openxmlformats.org/officeDocument/2006/relationships/slideLayout" Target="../slideLayouts/slideLayout230.xml"/><Relationship Id="rId4" Type="http://schemas.openxmlformats.org/officeDocument/2006/relationships/slideLayout" Target="../slideLayouts/slideLayout229.xml"/><Relationship Id="rId3" Type="http://schemas.openxmlformats.org/officeDocument/2006/relationships/slideLayout" Target="../slideLayouts/slideLayout228.xml"/><Relationship Id="rId2" Type="http://schemas.openxmlformats.org/officeDocument/2006/relationships/slideLayout" Target="../slideLayouts/slideLayout227.xml"/><Relationship Id="rId15" Type="http://schemas.openxmlformats.org/officeDocument/2006/relationships/theme" Target="../theme/theme19.xml"/><Relationship Id="rId14" Type="http://schemas.openxmlformats.org/officeDocument/2006/relationships/vmlDrawing" Target="../drawings/vmlDrawing52.vml"/><Relationship Id="rId13" Type="http://schemas.openxmlformats.org/officeDocument/2006/relationships/image" Target="../media/image3.png"/><Relationship Id="rId12" Type="http://schemas.openxmlformats.org/officeDocument/2006/relationships/image" Target="../media/image12.emf"/><Relationship Id="rId11" Type="http://schemas.openxmlformats.org/officeDocument/2006/relationships/oleObject" Target="../embeddings/oleObject52.bin"/><Relationship Id="rId10" Type="http://schemas.openxmlformats.org/officeDocument/2006/relationships/tags" Target="../tags/tag53.xml"/><Relationship Id="rId1" Type="http://schemas.openxmlformats.org/officeDocument/2006/relationships/slideLayout" Target="../slideLayouts/slideLayout226.xml"/></Relationships>
</file>

<file path=ppt/slideMasters/_rels/slideMaster20.xml.rels><?xml version="1.0" encoding="UTF-8" standalone="yes"?>
<Relationships xmlns="http://schemas.openxmlformats.org/package/2006/relationships"><Relationship Id="rId9" Type="http://schemas.openxmlformats.org/officeDocument/2006/relationships/slideLayout" Target="../slideLayouts/slideLayout243.xml"/><Relationship Id="rId8" Type="http://schemas.openxmlformats.org/officeDocument/2006/relationships/slideLayout" Target="../slideLayouts/slideLayout242.xml"/><Relationship Id="rId7" Type="http://schemas.openxmlformats.org/officeDocument/2006/relationships/slideLayout" Target="../slideLayouts/slideLayout241.xml"/><Relationship Id="rId6" Type="http://schemas.openxmlformats.org/officeDocument/2006/relationships/slideLayout" Target="../slideLayouts/slideLayout240.xml"/><Relationship Id="rId5" Type="http://schemas.openxmlformats.org/officeDocument/2006/relationships/slideLayout" Target="../slideLayouts/slideLayout239.xml"/><Relationship Id="rId4" Type="http://schemas.openxmlformats.org/officeDocument/2006/relationships/slideLayout" Target="../slideLayouts/slideLayout238.xml"/><Relationship Id="rId3" Type="http://schemas.openxmlformats.org/officeDocument/2006/relationships/slideLayout" Target="../slideLayouts/slideLayout237.xml"/><Relationship Id="rId2" Type="http://schemas.openxmlformats.org/officeDocument/2006/relationships/slideLayout" Target="../slideLayouts/slideLayout236.xml"/><Relationship Id="rId16" Type="http://schemas.openxmlformats.org/officeDocument/2006/relationships/theme" Target="../theme/theme20.xml"/><Relationship Id="rId15" Type="http://schemas.openxmlformats.org/officeDocument/2006/relationships/vmlDrawing" Target="../drawings/vmlDrawing54.vml"/><Relationship Id="rId14" Type="http://schemas.openxmlformats.org/officeDocument/2006/relationships/image" Target="../media/image3.png"/><Relationship Id="rId13" Type="http://schemas.openxmlformats.org/officeDocument/2006/relationships/image" Target="../media/image12.emf"/><Relationship Id="rId12" Type="http://schemas.openxmlformats.org/officeDocument/2006/relationships/oleObject" Target="../embeddings/oleObject54.bin"/><Relationship Id="rId11" Type="http://schemas.openxmlformats.org/officeDocument/2006/relationships/tags" Target="../tags/tag55.xml"/><Relationship Id="rId10" Type="http://schemas.openxmlformats.org/officeDocument/2006/relationships/slideLayout" Target="../slideLayouts/slideLayout244.xml"/><Relationship Id="rId1" Type="http://schemas.openxmlformats.org/officeDocument/2006/relationships/slideLayout" Target="../slideLayouts/slideLayout2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4" name="think-cell 幻灯片" r:id="rId16" imgW="5715" imgH="5715" progId="TCLayout.ActiveDocument.1">
                  <p:embed/>
                </p:oleObj>
              </mc:Choice>
              <mc:Fallback>
                <p:oleObj name="think-cell 幻灯片" r:id="rId16" imgW="5715" imgH="5715" progId="TCLayout.ActiveDocument.1">
                  <p:embed/>
                  <p:pic>
                    <p:nvPicPr>
                      <p:cNvPr id="0" name="图片 1035"/>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403225"/>
            <a:ext cx="11596688" cy="1460500"/>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8" y="7010400"/>
            <a:ext cx="3025775" cy="401638"/>
          </a:xfrm>
          <a:prstGeom prst="rect">
            <a:avLst/>
          </a:prstGeom>
        </p:spPr>
        <p:txBody>
          <a:bodyPr/>
          <a:lstStyle>
            <a:lvl1pPr algn="r">
              <a:defRPr/>
            </a:lvl1pPr>
          </a:lstStyle>
          <a:p>
            <a:fld id="{FDE8CE07-3246-644E-BA73-EB5030E25080}" type="slidenum">
              <a:rPr kumimoji="1" lang="zh-CN" altLang="en-US" smtClean="0"/>
            </a:fld>
            <a:endParaRPr kumimoji="1"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l" defTabSz="914400" rtl="0" eaLnBrk="1" latinLnBrk="0" hangingPunct="1">
        <a:lnSpc>
          <a:spcPct val="90000"/>
        </a:lnSpc>
        <a:spcBef>
          <a:spcPct val="0"/>
        </a:spcBef>
        <a:buNone/>
        <a:defRPr sz="36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对象 6" hidden="1"/>
          <p:cNvGraphicFramePr>
            <a:graphicFrameLocks noChangeAspect="1"/>
          </p:cNvGraphicFramePr>
          <p:nvPr>
            <p:custDataLst>
              <p:tags r:id="rId27"/>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27760" name="think-cell 幻灯片" r:id="rId28" imgW="9525" imgH="9525" progId="TCLayout.ActiveDocument.1">
                  <p:embed/>
                </p:oleObj>
              </mc:Choice>
              <mc:Fallback>
                <p:oleObj name="think-cell 幻灯片" r:id="rId28" imgW="9525" imgH="9525" progId="TCLayout.ActiveDocument.1">
                  <p:embed/>
                  <p:pic>
                    <p:nvPicPr>
                      <p:cNvPr id="0" name="对象 6" hidden="1"/>
                      <p:cNvPicPr/>
                      <p:nvPr/>
                    </p:nvPicPr>
                    <p:blipFill>
                      <a:blip r:embed="rId29"/>
                      <a:stretch>
                        <a:fillRect/>
                      </a:stretch>
                    </p:blipFill>
                    <p:spPr>
                      <a:xfrm>
                        <a:off x="1751" y="1751"/>
                        <a:ext cx="1751" cy="1751"/>
                      </a:xfrm>
                      <a:prstGeom prst="rect">
                        <a:avLst/>
                      </a:prstGeom>
                    </p:spPr>
                  </p:pic>
                </p:oleObj>
              </mc:Fallback>
            </mc:AlternateContent>
          </a:graphicData>
        </a:graphic>
      </p:graphicFrame>
      <p:sp>
        <p:nvSpPr>
          <p:cNvPr id="2" name="标题占位符 1"/>
          <p:cNvSpPr>
            <a:spLocks noGrp="1"/>
          </p:cNvSpPr>
          <p:nvPr>
            <p:ph type="title"/>
          </p:nvPr>
        </p:nvSpPr>
        <p:spPr>
          <a:xfrm>
            <a:off x="924312" y="402652"/>
            <a:ext cx="11595914" cy="1461801"/>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924312" y="2013259"/>
            <a:ext cx="11595914" cy="479855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924312" y="7009642"/>
            <a:ext cx="3025021" cy="402652"/>
          </a:xfrm>
          <a:prstGeom prst="rect">
            <a:avLst/>
          </a:prstGeom>
        </p:spPr>
        <p:txBody>
          <a:bodyPr vert="horz" lIns="91440" tIns="45720" rIns="91440" bIns="45720" rtlCol="0" anchor="ctr"/>
          <a:lstStyle>
            <a:lvl1pPr algn="l">
              <a:defRPr sz="1325">
                <a:solidFill>
                  <a:schemeClr val="tx1">
                    <a:tint val="75000"/>
                  </a:schemeClr>
                </a:solidFill>
              </a:defRPr>
            </a:lvl1p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3"/>
          </p:nvPr>
        </p:nvSpPr>
        <p:spPr>
          <a:xfrm>
            <a:off x="4453503" y="7009642"/>
            <a:ext cx="4537532" cy="402652"/>
          </a:xfrm>
          <a:prstGeom prst="rect">
            <a:avLst/>
          </a:prstGeom>
        </p:spPr>
        <p:txBody>
          <a:bodyPr vert="horz" lIns="91440" tIns="45720" rIns="91440" bIns="45720" rtlCol="0" anchor="ctr"/>
          <a:lstStyle>
            <a:lvl1pPr algn="ctr">
              <a:defRPr sz="1325">
                <a:solidFill>
                  <a:schemeClr val="tx1">
                    <a:tint val="75000"/>
                  </a:schemeClr>
                </a:solidFill>
              </a:defRPr>
            </a:lvl1p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4"/>
          </p:nvPr>
        </p:nvSpPr>
        <p:spPr>
          <a:xfrm>
            <a:off x="9495205" y="7009642"/>
            <a:ext cx="3025021" cy="402652"/>
          </a:xfrm>
          <a:prstGeom prst="rect">
            <a:avLst/>
          </a:prstGeom>
        </p:spPr>
        <p:txBody>
          <a:bodyPr vert="horz" lIns="91440" tIns="45720" rIns="91440" bIns="45720" rtlCol="0" anchor="ctr"/>
          <a:lstStyle>
            <a:lvl1pPr algn="r">
              <a:defRPr sz="1325">
                <a:solidFill>
                  <a:schemeClr val="tx1">
                    <a:tint val="75000"/>
                  </a:schemeClr>
                </a:solidFill>
              </a:defRPr>
            </a:lvl1p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Lst>
  <p:txStyles>
    <p:titleStyle>
      <a:lvl1pPr algn="l" defTabSz="1008380"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2095" indent="-252095" algn="l" defTabSz="1008380" rtl="0" eaLnBrk="1" latinLnBrk="0" hangingPunct="1">
        <a:lnSpc>
          <a:spcPct val="90000"/>
        </a:lnSpc>
        <a:spcBef>
          <a:spcPts val="1105"/>
        </a:spcBef>
        <a:buFont typeface="Arial" panose="020B0604020202020204" pitchFamily="34" charset="0"/>
        <a:buChar char="•"/>
        <a:defRPr sz="3090" kern="1200">
          <a:solidFill>
            <a:schemeClr val="tx1"/>
          </a:solidFill>
          <a:latin typeface="+mn-lt"/>
          <a:ea typeface="+mn-ea"/>
          <a:cs typeface="+mn-cs"/>
        </a:defRPr>
      </a:lvl1pPr>
      <a:lvl2pPr marL="756285" indent="-252095" algn="l" defTabSz="1008380" rtl="0" eaLnBrk="1" latinLnBrk="0" hangingPunct="1">
        <a:lnSpc>
          <a:spcPct val="90000"/>
        </a:lnSpc>
        <a:spcBef>
          <a:spcPts val="550"/>
        </a:spcBef>
        <a:buFont typeface="Arial" panose="020B0604020202020204" pitchFamily="34" charset="0"/>
        <a:buChar char="•"/>
        <a:defRPr sz="2645" kern="1200">
          <a:solidFill>
            <a:schemeClr val="tx1"/>
          </a:solidFill>
          <a:latin typeface="+mn-lt"/>
          <a:ea typeface="+mn-ea"/>
          <a:cs typeface="+mn-cs"/>
        </a:defRPr>
      </a:lvl2pPr>
      <a:lvl3pPr marL="1260475" indent="-252095" algn="l" defTabSz="1008380" rtl="0" eaLnBrk="1" latinLnBrk="0" hangingPunct="1">
        <a:lnSpc>
          <a:spcPct val="90000"/>
        </a:lnSpc>
        <a:spcBef>
          <a:spcPts val="550"/>
        </a:spcBef>
        <a:buFont typeface="Arial" panose="020B0604020202020204" pitchFamily="34" charset="0"/>
        <a:buChar char="•"/>
        <a:defRPr sz="2205" kern="1200">
          <a:solidFill>
            <a:schemeClr val="tx1"/>
          </a:solidFill>
          <a:latin typeface="+mn-lt"/>
          <a:ea typeface="+mn-ea"/>
          <a:cs typeface="+mn-cs"/>
        </a:defRPr>
      </a:lvl3pPr>
      <a:lvl4pPr marL="176466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4pPr>
      <a:lvl5pPr marL="226885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5pPr>
      <a:lvl6pPr marL="277304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6pPr>
      <a:lvl7pPr marL="327723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7pPr>
      <a:lvl8pPr marL="378142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8pPr>
      <a:lvl9pPr marL="428561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9pPr>
    </p:bodyStyle>
    <p:otherStyle>
      <a:defPPr>
        <a:defRPr lang="zh-CN"/>
      </a:defPPr>
      <a:lvl1pPr marL="0" algn="l" defTabSz="1008380" rtl="0" eaLnBrk="1" latinLnBrk="0" hangingPunct="1">
        <a:defRPr sz="1985" kern="1200">
          <a:solidFill>
            <a:schemeClr val="tx1"/>
          </a:solidFill>
          <a:latin typeface="+mn-lt"/>
          <a:ea typeface="+mn-ea"/>
          <a:cs typeface="+mn-cs"/>
        </a:defRPr>
      </a:lvl1pPr>
      <a:lvl2pPr marL="504190" algn="l" defTabSz="1008380" rtl="0" eaLnBrk="1" latinLnBrk="0" hangingPunct="1">
        <a:defRPr sz="1985" kern="1200">
          <a:solidFill>
            <a:schemeClr val="tx1"/>
          </a:solidFill>
          <a:latin typeface="+mn-lt"/>
          <a:ea typeface="+mn-ea"/>
          <a:cs typeface="+mn-cs"/>
        </a:defRPr>
      </a:lvl2pPr>
      <a:lvl3pPr marL="1008380" algn="l" defTabSz="1008380" rtl="0" eaLnBrk="1" latinLnBrk="0" hangingPunct="1">
        <a:defRPr sz="1985" kern="1200">
          <a:solidFill>
            <a:schemeClr val="tx1"/>
          </a:solidFill>
          <a:latin typeface="+mn-lt"/>
          <a:ea typeface="+mn-ea"/>
          <a:cs typeface="+mn-cs"/>
        </a:defRPr>
      </a:lvl3pPr>
      <a:lvl4pPr marL="1512570" algn="l" defTabSz="1008380" rtl="0" eaLnBrk="1" latinLnBrk="0" hangingPunct="1">
        <a:defRPr sz="1985" kern="1200">
          <a:solidFill>
            <a:schemeClr val="tx1"/>
          </a:solidFill>
          <a:latin typeface="+mn-lt"/>
          <a:ea typeface="+mn-ea"/>
          <a:cs typeface="+mn-cs"/>
        </a:defRPr>
      </a:lvl4pPr>
      <a:lvl5pPr marL="2016760" algn="l" defTabSz="1008380" rtl="0" eaLnBrk="1" latinLnBrk="0" hangingPunct="1">
        <a:defRPr sz="1985" kern="1200">
          <a:solidFill>
            <a:schemeClr val="tx1"/>
          </a:solidFill>
          <a:latin typeface="+mn-lt"/>
          <a:ea typeface="+mn-ea"/>
          <a:cs typeface="+mn-cs"/>
        </a:defRPr>
      </a:lvl5pPr>
      <a:lvl6pPr marL="2520950" algn="l" defTabSz="1008380" rtl="0" eaLnBrk="1" latinLnBrk="0" hangingPunct="1">
        <a:defRPr sz="1985" kern="1200">
          <a:solidFill>
            <a:schemeClr val="tx1"/>
          </a:solidFill>
          <a:latin typeface="+mn-lt"/>
          <a:ea typeface="+mn-ea"/>
          <a:cs typeface="+mn-cs"/>
        </a:defRPr>
      </a:lvl6pPr>
      <a:lvl7pPr marL="3025140" algn="l" defTabSz="1008380" rtl="0" eaLnBrk="1" latinLnBrk="0" hangingPunct="1">
        <a:defRPr sz="1985" kern="1200">
          <a:solidFill>
            <a:schemeClr val="tx1"/>
          </a:solidFill>
          <a:latin typeface="+mn-lt"/>
          <a:ea typeface="+mn-ea"/>
          <a:cs typeface="+mn-cs"/>
        </a:defRPr>
      </a:lvl7pPr>
      <a:lvl8pPr marL="3529330" algn="l" defTabSz="1008380" rtl="0" eaLnBrk="1" latinLnBrk="0" hangingPunct="1">
        <a:defRPr sz="1985" kern="1200">
          <a:solidFill>
            <a:schemeClr val="tx1"/>
          </a:solidFill>
          <a:latin typeface="+mn-lt"/>
          <a:ea typeface="+mn-ea"/>
          <a:cs typeface="+mn-cs"/>
        </a:defRPr>
      </a:lvl8pPr>
      <a:lvl9pPr marL="4033520" algn="l" defTabSz="1008380" rtl="0" eaLnBrk="1" latinLnBrk="0" hangingPunct="1">
        <a:defRPr sz="198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userDrawn="1">
            <p:custDataLst>
              <p:tags r:id="rId12"/>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35926" name="think-cell 幻灯片" r:id="rId13" imgW="6985" imgH="6985" progId="TCLayout.ActiveDocument.1">
                  <p:embed/>
                </p:oleObj>
              </mc:Choice>
              <mc:Fallback>
                <p:oleObj name="think-cell 幻灯片" r:id="rId13" imgW="6985" imgH="6985" progId="TCLayout.ActiveDocument.1">
                  <p:embed/>
                  <p:pic>
                    <p:nvPicPr>
                      <p:cNvPr id="0" name="对象 3" hidden="1"/>
                      <p:cNvPicPr/>
                      <p:nvPr/>
                    </p:nvPicPr>
                    <p:blipFill>
                      <a:blip r:embed="rId14"/>
                      <a:stretch>
                        <a:fillRect/>
                      </a:stretch>
                    </p:blipFill>
                    <p:spPr>
                      <a:xfrm>
                        <a:off x="1751" y="1751"/>
                        <a:ext cx="1751" cy="1751"/>
                      </a:xfrm>
                      <a:prstGeom prst="rect">
                        <a:avLst/>
                      </a:prstGeom>
                    </p:spPr>
                  </p:pic>
                </p:oleObj>
              </mc:Fallback>
            </mc:AlternateContent>
          </a:graphicData>
        </a:graphic>
      </p:graphicFrame>
      <p:sp>
        <p:nvSpPr>
          <p:cNvPr id="2" name="标题占位符 1"/>
          <p:cNvSpPr>
            <a:spLocks noGrp="1"/>
          </p:cNvSpPr>
          <p:nvPr>
            <p:ph type="title"/>
          </p:nvPr>
        </p:nvSpPr>
        <p:spPr>
          <a:xfrm>
            <a:off x="924312" y="402652"/>
            <a:ext cx="11595914" cy="1461801"/>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924312" y="2013259"/>
            <a:ext cx="11595914" cy="479855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008380" rtl="0" eaLnBrk="1" latinLnBrk="0" hangingPunct="1">
        <a:lnSpc>
          <a:spcPct val="90000"/>
        </a:lnSpc>
        <a:spcBef>
          <a:spcPct val="0"/>
        </a:spcBef>
        <a:buNone/>
        <a:defRPr sz="4850" b="1" kern="1200">
          <a:solidFill>
            <a:srgbClr val="007DA5"/>
          </a:solidFill>
          <a:latin typeface="+mj-lt"/>
          <a:ea typeface="+mj-ea"/>
          <a:cs typeface="+mj-cs"/>
        </a:defRPr>
      </a:lvl1pPr>
    </p:titleStyle>
    <p:bodyStyle>
      <a:lvl1pPr marL="252095" indent="-252095" algn="l" defTabSz="1008380" rtl="0" eaLnBrk="1" latinLnBrk="0" hangingPunct="1">
        <a:lnSpc>
          <a:spcPct val="90000"/>
        </a:lnSpc>
        <a:spcBef>
          <a:spcPts val="1105"/>
        </a:spcBef>
        <a:buFont typeface="Arial" panose="020B0604020202020204" pitchFamily="34" charset="0"/>
        <a:buChar char="•"/>
        <a:defRPr sz="3090" kern="1200">
          <a:solidFill>
            <a:schemeClr val="tx1"/>
          </a:solidFill>
          <a:latin typeface="+mn-lt"/>
          <a:ea typeface="+mn-ea"/>
          <a:cs typeface="+mn-cs"/>
        </a:defRPr>
      </a:lvl1pPr>
      <a:lvl2pPr marL="756285" indent="-252095" algn="l" defTabSz="1008380" rtl="0" eaLnBrk="1" latinLnBrk="0" hangingPunct="1">
        <a:lnSpc>
          <a:spcPct val="90000"/>
        </a:lnSpc>
        <a:spcBef>
          <a:spcPts val="550"/>
        </a:spcBef>
        <a:buFont typeface="Arial" panose="020B0604020202020204" pitchFamily="34" charset="0"/>
        <a:buChar char="•"/>
        <a:defRPr sz="2645" kern="1200">
          <a:solidFill>
            <a:schemeClr val="tx1"/>
          </a:solidFill>
          <a:latin typeface="+mn-lt"/>
          <a:ea typeface="+mn-ea"/>
          <a:cs typeface="+mn-cs"/>
        </a:defRPr>
      </a:lvl2pPr>
      <a:lvl3pPr marL="1260475" indent="-252095" algn="l" defTabSz="1008380" rtl="0" eaLnBrk="1" latinLnBrk="0" hangingPunct="1">
        <a:lnSpc>
          <a:spcPct val="90000"/>
        </a:lnSpc>
        <a:spcBef>
          <a:spcPts val="550"/>
        </a:spcBef>
        <a:buFont typeface="Arial" panose="020B0604020202020204" pitchFamily="34" charset="0"/>
        <a:buChar char="•"/>
        <a:defRPr sz="2205" kern="1200">
          <a:solidFill>
            <a:schemeClr val="tx1"/>
          </a:solidFill>
          <a:latin typeface="+mn-lt"/>
          <a:ea typeface="+mn-ea"/>
          <a:cs typeface="+mn-cs"/>
        </a:defRPr>
      </a:lvl3pPr>
      <a:lvl4pPr marL="176466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4pPr>
      <a:lvl5pPr marL="226885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5pPr>
      <a:lvl6pPr marL="277304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6pPr>
      <a:lvl7pPr marL="327723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7pPr>
      <a:lvl8pPr marL="378142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8pPr>
      <a:lvl9pPr marL="428561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9pPr>
    </p:bodyStyle>
    <p:otherStyle>
      <a:defPPr>
        <a:defRPr lang="zh-CN"/>
      </a:defPPr>
      <a:lvl1pPr marL="0" algn="l" defTabSz="1008380" rtl="0" eaLnBrk="1" latinLnBrk="0" hangingPunct="1">
        <a:defRPr sz="1985" kern="1200">
          <a:solidFill>
            <a:schemeClr val="tx1"/>
          </a:solidFill>
          <a:latin typeface="+mn-lt"/>
          <a:ea typeface="+mn-ea"/>
          <a:cs typeface="+mn-cs"/>
        </a:defRPr>
      </a:lvl1pPr>
      <a:lvl2pPr marL="504190" algn="l" defTabSz="1008380" rtl="0" eaLnBrk="1" latinLnBrk="0" hangingPunct="1">
        <a:defRPr sz="1985" kern="1200">
          <a:solidFill>
            <a:schemeClr val="tx1"/>
          </a:solidFill>
          <a:latin typeface="+mn-lt"/>
          <a:ea typeface="+mn-ea"/>
          <a:cs typeface="+mn-cs"/>
        </a:defRPr>
      </a:lvl2pPr>
      <a:lvl3pPr marL="1008380" algn="l" defTabSz="1008380" rtl="0" eaLnBrk="1" latinLnBrk="0" hangingPunct="1">
        <a:defRPr sz="1985" kern="1200">
          <a:solidFill>
            <a:schemeClr val="tx1"/>
          </a:solidFill>
          <a:latin typeface="+mn-lt"/>
          <a:ea typeface="+mn-ea"/>
          <a:cs typeface="+mn-cs"/>
        </a:defRPr>
      </a:lvl3pPr>
      <a:lvl4pPr marL="1512570" algn="l" defTabSz="1008380" rtl="0" eaLnBrk="1" latinLnBrk="0" hangingPunct="1">
        <a:defRPr sz="1985" kern="1200">
          <a:solidFill>
            <a:schemeClr val="tx1"/>
          </a:solidFill>
          <a:latin typeface="+mn-lt"/>
          <a:ea typeface="+mn-ea"/>
          <a:cs typeface="+mn-cs"/>
        </a:defRPr>
      </a:lvl4pPr>
      <a:lvl5pPr marL="2016760" algn="l" defTabSz="1008380" rtl="0" eaLnBrk="1" latinLnBrk="0" hangingPunct="1">
        <a:defRPr sz="1985" kern="1200">
          <a:solidFill>
            <a:schemeClr val="tx1"/>
          </a:solidFill>
          <a:latin typeface="+mn-lt"/>
          <a:ea typeface="+mn-ea"/>
          <a:cs typeface="+mn-cs"/>
        </a:defRPr>
      </a:lvl5pPr>
      <a:lvl6pPr marL="2520950" algn="l" defTabSz="1008380" rtl="0" eaLnBrk="1" latinLnBrk="0" hangingPunct="1">
        <a:defRPr sz="1985" kern="1200">
          <a:solidFill>
            <a:schemeClr val="tx1"/>
          </a:solidFill>
          <a:latin typeface="+mn-lt"/>
          <a:ea typeface="+mn-ea"/>
          <a:cs typeface="+mn-cs"/>
        </a:defRPr>
      </a:lvl6pPr>
      <a:lvl7pPr marL="3025140" algn="l" defTabSz="1008380" rtl="0" eaLnBrk="1" latinLnBrk="0" hangingPunct="1">
        <a:defRPr sz="1985" kern="1200">
          <a:solidFill>
            <a:schemeClr val="tx1"/>
          </a:solidFill>
          <a:latin typeface="+mn-lt"/>
          <a:ea typeface="+mn-ea"/>
          <a:cs typeface="+mn-cs"/>
        </a:defRPr>
      </a:lvl7pPr>
      <a:lvl8pPr marL="3529330" algn="l" defTabSz="1008380" rtl="0" eaLnBrk="1" latinLnBrk="0" hangingPunct="1">
        <a:defRPr sz="1985" kern="1200">
          <a:solidFill>
            <a:schemeClr val="tx1"/>
          </a:solidFill>
          <a:latin typeface="+mn-lt"/>
          <a:ea typeface="+mn-ea"/>
          <a:cs typeface="+mn-cs"/>
        </a:defRPr>
      </a:lvl8pPr>
      <a:lvl9pPr marL="4033520" algn="l" defTabSz="1008380" rtl="0" eaLnBrk="1" latinLnBrk="0" hangingPunct="1">
        <a:defRPr sz="198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对象 6" hidden="1"/>
          <p:cNvGraphicFramePr>
            <a:graphicFrameLocks noChangeAspect="1"/>
          </p:cNvGraphicFramePr>
          <p:nvPr>
            <p:custDataLst>
              <p:tags r:id="rId27"/>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60493" name="think-cell 幻灯片" r:id="rId28" imgW="9525" imgH="9525" progId="TCLayout.ActiveDocument.1">
                  <p:embed/>
                </p:oleObj>
              </mc:Choice>
              <mc:Fallback>
                <p:oleObj name="think-cell 幻灯片" r:id="rId28" imgW="9525" imgH="9525" progId="TCLayout.ActiveDocument.1">
                  <p:embed/>
                  <p:pic>
                    <p:nvPicPr>
                      <p:cNvPr id="0" name="对象 6" hidden="1"/>
                      <p:cNvPicPr/>
                      <p:nvPr/>
                    </p:nvPicPr>
                    <p:blipFill>
                      <a:blip r:embed="rId29"/>
                      <a:stretch>
                        <a:fillRect/>
                      </a:stretch>
                    </p:blipFill>
                    <p:spPr>
                      <a:xfrm>
                        <a:off x="1751" y="1751"/>
                        <a:ext cx="1751" cy="1751"/>
                      </a:xfrm>
                      <a:prstGeom prst="rect">
                        <a:avLst/>
                      </a:prstGeom>
                    </p:spPr>
                  </p:pic>
                </p:oleObj>
              </mc:Fallback>
            </mc:AlternateContent>
          </a:graphicData>
        </a:graphic>
      </p:graphicFrame>
      <p:sp>
        <p:nvSpPr>
          <p:cNvPr id="2" name="标题占位符 1"/>
          <p:cNvSpPr>
            <a:spLocks noGrp="1"/>
          </p:cNvSpPr>
          <p:nvPr>
            <p:ph type="title"/>
          </p:nvPr>
        </p:nvSpPr>
        <p:spPr>
          <a:xfrm>
            <a:off x="924312" y="402652"/>
            <a:ext cx="11595914" cy="1461801"/>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924312" y="2013259"/>
            <a:ext cx="11595914" cy="479855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924312" y="7009642"/>
            <a:ext cx="3025021" cy="402652"/>
          </a:xfrm>
          <a:prstGeom prst="rect">
            <a:avLst/>
          </a:prstGeom>
        </p:spPr>
        <p:txBody>
          <a:bodyPr vert="horz" lIns="91440" tIns="45720" rIns="91440" bIns="45720" rtlCol="0" anchor="ctr"/>
          <a:lstStyle>
            <a:lvl1pPr algn="l">
              <a:defRPr sz="1325">
                <a:solidFill>
                  <a:schemeClr val="tx1">
                    <a:tint val="75000"/>
                  </a:schemeClr>
                </a:solidFill>
              </a:defRPr>
            </a:lvl1p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3"/>
          </p:nvPr>
        </p:nvSpPr>
        <p:spPr>
          <a:xfrm>
            <a:off x="4453503" y="7009642"/>
            <a:ext cx="4537532" cy="402652"/>
          </a:xfrm>
          <a:prstGeom prst="rect">
            <a:avLst/>
          </a:prstGeom>
        </p:spPr>
        <p:txBody>
          <a:bodyPr vert="horz" lIns="91440" tIns="45720" rIns="91440" bIns="45720" rtlCol="0" anchor="ctr"/>
          <a:lstStyle>
            <a:lvl1pPr algn="ctr">
              <a:defRPr sz="1325">
                <a:solidFill>
                  <a:schemeClr val="tx1">
                    <a:tint val="75000"/>
                  </a:schemeClr>
                </a:solidFill>
              </a:defRPr>
            </a:lvl1p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4"/>
          </p:nvPr>
        </p:nvSpPr>
        <p:spPr>
          <a:xfrm>
            <a:off x="9495205" y="7009642"/>
            <a:ext cx="3025021" cy="402652"/>
          </a:xfrm>
          <a:prstGeom prst="rect">
            <a:avLst/>
          </a:prstGeom>
        </p:spPr>
        <p:txBody>
          <a:bodyPr vert="horz" lIns="91440" tIns="45720" rIns="91440" bIns="45720" rtlCol="0" anchor="ctr"/>
          <a:lstStyle>
            <a:lvl1pPr algn="r">
              <a:defRPr sz="1325">
                <a:solidFill>
                  <a:schemeClr val="tx1">
                    <a:tint val="75000"/>
                  </a:schemeClr>
                </a:solidFill>
              </a:defRPr>
            </a:lvl1p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Lst>
  <p:txStyles>
    <p:titleStyle>
      <a:lvl1pPr algn="l" defTabSz="1008380"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2095" indent="-252095" algn="l" defTabSz="1008380" rtl="0" eaLnBrk="1" latinLnBrk="0" hangingPunct="1">
        <a:lnSpc>
          <a:spcPct val="90000"/>
        </a:lnSpc>
        <a:spcBef>
          <a:spcPts val="1105"/>
        </a:spcBef>
        <a:buFont typeface="Arial" panose="020B0604020202020204" pitchFamily="34" charset="0"/>
        <a:buChar char="•"/>
        <a:defRPr sz="3090" kern="1200">
          <a:solidFill>
            <a:schemeClr val="tx1"/>
          </a:solidFill>
          <a:latin typeface="+mn-lt"/>
          <a:ea typeface="+mn-ea"/>
          <a:cs typeface="+mn-cs"/>
        </a:defRPr>
      </a:lvl1pPr>
      <a:lvl2pPr marL="756285" indent="-252095" algn="l" defTabSz="1008380" rtl="0" eaLnBrk="1" latinLnBrk="0" hangingPunct="1">
        <a:lnSpc>
          <a:spcPct val="90000"/>
        </a:lnSpc>
        <a:spcBef>
          <a:spcPts val="550"/>
        </a:spcBef>
        <a:buFont typeface="Arial" panose="020B0604020202020204" pitchFamily="34" charset="0"/>
        <a:buChar char="•"/>
        <a:defRPr sz="2645" kern="1200">
          <a:solidFill>
            <a:schemeClr val="tx1"/>
          </a:solidFill>
          <a:latin typeface="+mn-lt"/>
          <a:ea typeface="+mn-ea"/>
          <a:cs typeface="+mn-cs"/>
        </a:defRPr>
      </a:lvl2pPr>
      <a:lvl3pPr marL="1260475" indent="-252095" algn="l" defTabSz="1008380" rtl="0" eaLnBrk="1" latinLnBrk="0" hangingPunct="1">
        <a:lnSpc>
          <a:spcPct val="90000"/>
        </a:lnSpc>
        <a:spcBef>
          <a:spcPts val="550"/>
        </a:spcBef>
        <a:buFont typeface="Arial" panose="020B0604020202020204" pitchFamily="34" charset="0"/>
        <a:buChar char="•"/>
        <a:defRPr sz="2205" kern="1200">
          <a:solidFill>
            <a:schemeClr val="tx1"/>
          </a:solidFill>
          <a:latin typeface="+mn-lt"/>
          <a:ea typeface="+mn-ea"/>
          <a:cs typeface="+mn-cs"/>
        </a:defRPr>
      </a:lvl3pPr>
      <a:lvl4pPr marL="176466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4pPr>
      <a:lvl5pPr marL="226885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5pPr>
      <a:lvl6pPr marL="277304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6pPr>
      <a:lvl7pPr marL="327723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7pPr>
      <a:lvl8pPr marL="378142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8pPr>
      <a:lvl9pPr marL="428561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9pPr>
    </p:bodyStyle>
    <p:otherStyle>
      <a:defPPr>
        <a:defRPr lang="zh-CN"/>
      </a:defPPr>
      <a:lvl1pPr marL="0" algn="l" defTabSz="1008380" rtl="0" eaLnBrk="1" latinLnBrk="0" hangingPunct="1">
        <a:defRPr sz="1985" kern="1200">
          <a:solidFill>
            <a:schemeClr val="tx1"/>
          </a:solidFill>
          <a:latin typeface="+mn-lt"/>
          <a:ea typeface="+mn-ea"/>
          <a:cs typeface="+mn-cs"/>
        </a:defRPr>
      </a:lvl1pPr>
      <a:lvl2pPr marL="504190" algn="l" defTabSz="1008380" rtl="0" eaLnBrk="1" latinLnBrk="0" hangingPunct="1">
        <a:defRPr sz="1985" kern="1200">
          <a:solidFill>
            <a:schemeClr val="tx1"/>
          </a:solidFill>
          <a:latin typeface="+mn-lt"/>
          <a:ea typeface="+mn-ea"/>
          <a:cs typeface="+mn-cs"/>
        </a:defRPr>
      </a:lvl2pPr>
      <a:lvl3pPr marL="1008380" algn="l" defTabSz="1008380" rtl="0" eaLnBrk="1" latinLnBrk="0" hangingPunct="1">
        <a:defRPr sz="1985" kern="1200">
          <a:solidFill>
            <a:schemeClr val="tx1"/>
          </a:solidFill>
          <a:latin typeface="+mn-lt"/>
          <a:ea typeface="+mn-ea"/>
          <a:cs typeface="+mn-cs"/>
        </a:defRPr>
      </a:lvl3pPr>
      <a:lvl4pPr marL="1512570" algn="l" defTabSz="1008380" rtl="0" eaLnBrk="1" latinLnBrk="0" hangingPunct="1">
        <a:defRPr sz="1985" kern="1200">
          <a:solidFill>
            <a:schemeClr val="tx1"/>
          </a:solidFill>
          <a:latin typeface="+mn-lt"/>
          <a:ea typeface="+mn-ea"/>
          <a:cs typeface="+mn-cs"/>
        </a:defRPr>
      </a:lvl4pPr>
      <a:lvl5pPr marL="2016760" algn="l" defTabSz="1008380" rtl="0" eaLnBrk="1" latinLnBrk="0" hangingPunct="1">
        <a:defRPr sz="1985" kern="1200">
          <a:solidFill>
            <a:schemeClr val="tx1"/>
          </a:solidFill>
          <a:latin typeface="+mn-lt"/>
          <a:ea typeface="+mn-ea"/>
          <a:cs typeface="+mn-cs"/>
        </a:defRPr>
      </a:lvl5pPr>
      <a:lvl6pPr marL="2520950" algn="l" defTabSz="1008380" rtl="0" eaLnBrk="1" latinLnBrk="0" hangingPunct="1">
        <a:defRPr sz="1985" kern="1200">
          <a:solidFill>
            <a:schemeClr val="tx1"/>
          </a:solidFill>
          <a:latin typeface="+mn-lt"/>
          <a:ea typeface="+mn-ea"/>
          <a:cs typeface="+mn-cs"/>
        </a:defRPr>
      </a:lvl6pPr>
      <a:lvl7pPr marL="3025140" algn="l" defTabSz="1008380" rtl="0" eaLnBrk="1" latinLnBrk="0" hangingPunct="1">
        <a:defRPr sz="1985" kern="1200">
          <a:solidFill>
            <a:schemeClr val="tx1"/>
          </a:solidFill>
          <a:latin typeface="+mn-lt"/>
          <a:ea typeface="+mn-ea"/>
          <a:cs typeface="+mn-cs"/>
        </a:defRPr>
      </a:lvl7pPr>
      <a:lvl8pPr marL="3529330" algn="l" defTabSz="1008380" rtl="0" eaLnBrk="1" latinLnBrk="0" hangingPunct="1">
        <a:defRPr sz="1985" kern="1200">
          <a:solidFill>
            <a:schemeClr val="tx1"/>
          </a:solidFill>
          <a:latin typeface="+mn-lt"/>
          <a:ea typeface="+mn-ea"/>
          <a:cs typeface="+mn-cs"/>
        </a:defRPr>
      </a:lvl8pPr>
      <a:lvl9pPr marL="4033520" algn="l" defTabSz="1008380" rtl="0" eaLnBrk="1" latinLnBrk="0" hangingPunct="1">
        <a:defRPr sz="198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705" name="think-cell 幻灯片" r:id="rId13" imgW="5715" imgH="5715" progId="TCLayout.ActiveDocument.1">
                  <p:embed/>
                </p:oleObj>
              </mc:Choice>
              <mc:Fallback>
                <p:oleObj name="think-cell 幻灯片" r:id="rId13" imgW="5715" imgH="5715" progId="TCLayout.ActiveDocument.1">
                  <p:embed/>
                  <p:pic>
                    <p:nvPicPr>
                      <p:cNvPr id="0" name="对象 4"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78"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7076" name="think-cell 幻灯片" r:id="rId12" imgW="5715" imgH="5715" progId="TCLayout.ActiveDocument.1">
                  <p:embed/>
                </p:oleObj>
              </mc:Choice>
              <mc:Fallback>
                <p:oleObj name="think-cell 幻灯片" r:id="rId12" imgW="5715" imgH="5715" progId="TCLayout.ActiveDocument.1">
                  <p:embed/>
                  <p:pic>
                    <p:nvPicPr>
                      <p:cNvPr id="0" name="对象 4"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403226"/>
            <a:ext cx="11596688" cy="1460500"/>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vl1pPr>
          </a:lstStyle>
          <a:p>
            <a:pPr defTabSz="1018540"/>
            <a:fld id="{FDE8CE07-3246-644E-BA73-EB5030E25080}" type="slidenum">
              <a:rPr kumimoji="1" lang="zh-CN" altLang="en-US" smtClean="0">
                <a:solidFill>
                  <a:prstClr val="black"/>
                </a:solidFill>
              </a:rPr>
            </a:fld>
            <a:endParaRPr kumimoji="1" lang="zh-CN" altLang="en-US" dirty="0">
              <a:solidFill>
                <a:prstClr val="black"/>
              </a:solidFill>
            </a:endParaRP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Lst>
  <p:hf hdr="0" ftr="0" dt="0"/>
  <p:txStyles>
    <p:titleStyle>
      <a:lvl1pPr algn="l" defTabSz="914400" rtl="0" eaLnBrk="1" latinLnBrk="0" hangingPunct="1">
        <a:lnSpc>
          <a:spcPct val="90000"/>
        </a:lnSpc>
        <a:spcBef>
          <a:spcPct val="0"/>
        </a:spcBef>
        <a:buNone/>
        <a:defRPr sz="36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对象 6" hidden="1"/>
          <p:cNvGraphicFramePr>
            <a:graphicFrameLocks noChangeAspect="1"/>
          </p:cNvGraphicFramePr>
          <p:nvPr>
            <p:custDataLst>
              <p:tags r:id="rId26"/>
            </p:custDataLst>
          </p:nvPr>
        </p:nvGraphicFramePr>
        <p:xfrm>
          <a:off x="1751" y="1751"/>
          <a:ext cx="1751" cy="1751"/>
        </p:xfrm>
        <a:graphic>
          <a:graphicData uri="http://schemas.openxmlformats.org/presentationml/2006/ole">
            <mc:AlternateContent xmlns:mc="http://schemas.openxmlformats.org/markup-compatibility/2006">
              <mc:Choice xmlns:v="urn:schemas-microsoft-com:vml" Requires="v">
                <p:oleObj spid="_x0000_s89122" name="think-cell 幻灯片" r:id="rId27" imgW="9525" imgH="9525" progId="TCLayout.ActiveDocument.1">
                  <p:embed/>
                </p:oleObj>
              </mc:Choice>
              <mc:Fallback>
                <p:oleObj name="think-cell 幻灯片" r:id="rId27" imgW="9525" imgH="9525" progId="TCLayout.ActiveDocument.1">
                  <p:embed/>
                  <p:pic>
                    <p:nvPicPr>
                      <p:cNvPr id="0" name="对象 6" hidden="1"/>
                      <p:cNvPicPr/>
                      <p:nvPr/>
                    </p:nvPicPr>
                    <p:blipFill>
                      <a:blip r:embed="rId28"/>
                      <a:stretch>
                        <a:fillRect/>
                      </a:stretch>
                    </p:blipFill>
                    <p:spPr>
                      <a:xfrm>
                        <a:off x="1751" y="1751"/>
                        <a:ext cx="1751" cy="1751"/>
                      </a:xfrm>
                      <a:prstGeom prst="rect">
                        <a:avLst/>
                      </a:prstGeom>
                    </p:spPr>
                  </p:pic>
                </p:oleObj>
              </mc:Fallback>
            </mc:AlternateContent>
          </a:graphicData>
        </a:graphic>
      </p:graphicFrame>
      <p:sp>
        <p:nvSpPr>
          <p:cNvPr id="2" name="标题占位符 1"/>
          <p:cNvSpPr>
            <a:spLocks noGrp="1"/>
          </p:cNvSpPr>
          <p:nvPr>
            <p:ph type="title"/>
          </p:nvPr>
        </p:nvSpPr>
        <p:spPr>
          <a:xfrm>
            <a:off x="924312" y="402652"/>
            <a:ext cx="11595914" cy="1461801"/>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924312" y="2013259"/>
            <a:ext cx="11595914" cy="479855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924312" y="7009642"/>
            <a:ext cx="3025021" cy="402652"/>
          </a:xfrm>
          <a:prstGeom prst="rect">
            <a:avLst/>
          </a:prstGeom>
        </p:spPr>
        <p:txBody>
          <a:bodyPr vert="horz" lIns="91440" tIns="45720" rIns="91440" bIns="45720" rtlCol="0" anchor="ctr"/>
          <a:lstStyle>
            <a:lvl1pPr algn="l">
              <a:defRPr sz="1325">
                <a:solidFill>
                  <a:schemeClr val="tx1">
                    <a:tint val="75000"/>
                  </a:schemeClr>
                </a:solidFill>
              </a:defRPr>
            </a:lvl1pPr>
          </a:lstStyle>
          <a:p>
            <a:pPr defTabSz="1008380">
              <a:defRPr/>
            </a:pPr>
            <a:fld id="{A3DC82AB-B046-478E-8534-9B6A4A969212}"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3"/>
          </p:nvPr>
        </p:nvSpPr>
        <p:spPr>
          <a:xfrm>
            <a:off x="4453503" y="7009642"/>
            <a:ext cx="4537532" cy="402652"/>
          </a:xfrm>
          <a:prstGeom prst="rect">
            <a:avLst/>
          </a:prstGeom>
        </p:spPr>
        <p:txBody>
          <a:bodyPr vert="horz" lIns="91440" tIns="45720" rIns="91440" bIns="45720" rtlCol="0" anchor="ctr"/>
          <a:lstStyle>
            <a:lvl1pPr algn="ctr">
              <a:defRPr sz="1325">
                <a:solidFill>
                  <a:schemeClr val="tx1">
                    <a:tint val="75000"/>
                  </a:schemeClr>
                </a:solidFill>
              </a:defRPr>
            </a:lvl1pPr>
          </a:lstStyle>
          <a:p>
            <a:pPr defTabSz="1008380">
              <a:defRPr/>
            </a:pPr>
            <a:endParaRPr lang="zh-CN" altLang="en-US">
              <a:solidFill>
                <a:prstClr val="black">
                  <a:tint val="75000"/>
                </a:prstClr>
              </a:solidFill>
              <a:latin typeface="Calibri"/>
            </a:endParaRPr>
          </a:p>
        </p:txBody>
      </p:sp>
      <p:sp>
        <p:nvSpPr>
          <p:cNvPr id="6" name="灯片编号占位符 5"/>
          <p:cNvSpPr>
            <a:spLocks noGrp="1"/>
          </p:cNvSpPr>
          <p:nvPr>
            <p:ph type="sldNum" sz="quarter" idx="4"/>
          </p:nvPr>
        </p:nvSpPr>
        <p:spPr>
          <a:xfrm>
            <a:off x="9495205" y="7009642"/>
            <a:ext cx="3025021" cy="402652"/>
          </a:xfrm>
          <a:prstGeom prst="rect">
            <a:avLst/>
          </a:prstGeom>
        </p:spPr>
        <p:txBody>
          <a:bodyPr vert="horz" lIns="91440" tIns="45720" rIns="91440" bIns="45720" rtlCol="0" anchor="ctr"/>
          <a:lstStyle>
            <a:lvl1pPr algn="r">
              <a:defRPr sz="1325">
                <a:solidFill>
                  <a:schemeClr val="tx1">
                    <a:tint val="75000"/>
                  </a:schemeClr>
                </a:solidFill>
              </a:defRPr>
            </a:lvl1pPr>
          </a:lstStyle>
          <a:p>
            <a:pPr defTabSz="1008380">
              <a:defRPr/>
            </a:pPr>
            <a:fld id="{D1CE8175-6C57-4400-8DDE-A3A545C163A3}"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Lst>
  <p:txStyles>
    <p:titleStyle>
      <a:lvl1pPr algn="l" defTabSz="1008380"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2095" indent="-252095" algn="l" defTabSz="1008380" rtl="0" eaLnBrk="1" latinLnBrk="0" hangingPunct="1">
        <a:lnSpc>
          <a:spcPct val="90000"/>
        </a:lnSpc>
        <a:spcBef>
          <a:spcPts val="1105"/>
        </a:spcBef>
        <a:buFont typeface="Arial" panose="020B0604020202020204" pitchFamily="34" charset="0"/>
        <a:buChar char="•"/>
        <a:defRPr sz="3090" kern="1200">
          <a:solidFill>
            <a:schemeClr val="tx1"/>
          </a:solidFill>
          <a:latin typeface="+mn-lt"/>
          <a:ea typeface="+mn-ea"/>
          <a:cs typeface="+mn-cs"/>
        </a:defRPr>
      </a:lvl1pPr>
      <a:lvl2pPr marL="756285" indent="-252095" algn="l" defTabSz="1008380" rtl="0" eaLnBrk="1" latinLnBrk="0" hangingPunct="1">
        <a:lnSpc>
          <a:spcPct val="90000"/>
        </a:lnSpc>
        <a:spcBef>
          <a:spcPts val="550"/>
        </a:spcBef>
        <a:buFont typeface="Arial" panose="020B0604020202020204" pitchFamily="34" charset="0"/>
        <a:buChar char="•"/>
        <a:defRPr sz="2645" kern="1200">
          <a:solidFill>
            <a:schemeClr val="tx1"/>
          </a:solidFill>
          <a:latin typeface="+mn-lt"/>
          <a:ea typeface="+mn-ea"/>
          <a:cs typeface="+mn-cs"/>
        </a:defRPr>
      </a:lvl2pPr>
      <a:lvl3pPr marL="1260475" indent="-252095" algn="l" defTabSz="1008380" rtl="0" eaLnBrk="1" latinLnBrk="0" hangingPunct="1">
        <a:lnSpc>
          <a:spcPct val="90000"/>
        </a:lnSpc>
        <a:spcBef>
          <a:spcPts val="550"/>
        </a:spcBef>
        <a:buFont typeface="Arial" panose="020B0604020202020204" pitchFamily="34" charset="0"/>
        <a:buChar char="•"/>
        <a:defRPr sz="2205" kern="1200">
          <a:solidFill>
            <a:schemeClr val="tx1"/>
          </a:solidFill>
          <a:latin typeface="+mn-lt"/>
          <a:ea typeface="+mn-ea"/>
          <a:cs typeface="+mn-cs"/>
        </a:defRPr>
      </a:lvl3pPr>
      <a:lvl4pPr marL="176466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4pPr>
      <a:lvl5pPr marL="226885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5pPr>
      <a:lvl6pPr marL="277304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6pPr>
      <a:lvl7pPr marL="327723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7pPr>
      <a:lvl8pPr marL="378142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8pPr>
      <a:lvl9pPr marL="4285615" indent="-252095" algn="l" defTabSz="1008380"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9pPr>
    </p:bodyStyle>
    <p:otherStyle>
      <a:defPPr>
        <a:defRPr lang="zh-CN"/>
      </a:defPPr>
      <a:lvl1pPr marL="0" algn="l" defTabSz="1008380" rtl="0" eaLnBrk="1" latinLnBrk="0" hangingPunct="1">
        <a:defRPr sz="1985" kern="1200">
          <a:solidFill>
            <a:schemeClr val="tx1"/>
          </a:solidFill>
          <a:latin typeface="+mn-lt"/>
          <a:ea typeface="+mn-ea"/>
          <a:cs typeface="+mn-cs"/>
        </a:defRPr>
      </a:lvl1pPr>
      <a:lvl2pPr marL="504190" algn="l" defTabSz="1008380" rtl="0" eaLnBrk="1" latinLnBrk="0" hangingPunct="1">
        <a:defRPr sz="1985" kern="1200">
          <a:solidFill>
            <a:schemeClr val="tx1"/>
          </a:solidFill>
          <a:latin typeface="+mn-lt"/>
          <a:ea typeface="+mn-ea"/>
          <a:cs typeface="+mn-cs"/>
        </a:defRPr>
      </a:lvl2pPr>
      <a:lvl3pPr marL="1008380" algn="l" defTabSz="1008380" rtl="0" eaLnBrk="1" latinLnBrk="0" hangingPunct="1">
        <a:defRPr sz="1985" kern="1200">
          <a:solidFill>
            <a:schemeClr val="tx1"/>
          </a:solidFill>
          <a:latin typeface="+mn-lt"/>
          <a:ea typeface="+mn-ea"/>
          <a:cs typeface="+mn-cs"/>
        </a:defRPr>
      </a:lvl3pPr>
      <a:lvl4pPr marL="1512570" algn="l" defTabSz="1008380" rtl="0" eaLnBrk="1" latinLnBrk="0" hangingPunct="1">
        <a:defRPr sz="1985" kern="1200">
          <a:solidFill>
            <a:schemeClr val="tx1"/>
          </a:solidFill>
          <a:latin typeface="+mn-lt"/>
          <a:ea typeface="+mn-ea"/>
          <a:cs typeface="+mn-cs"/>
        </a:defRPr>
      </a:lvl4pPr>
      <a:lvl5pPr marL="2016760" algn="l" defTabSz="1008380" rtl="0" eaLnBrk="1" latinLnBrk="0" hangingPunct="1">
        <a:defRPr sz="1985" kern="1200">
          <a:solidFill>
            <a:schemeClr val="tx1"/>
          </a:solidFill>
          <a:latin typeface="+mn-lt"/>
          <a:ea typeface="+mn-ea"/>
          <a:cs typeface="+mn-cs"/>
        </a:defRPr>
      </a:lvl5pPr>
      <a:lvl6pPr marL="2520950" algn="l" defTabSz="1008380" rtl="0" eaLnBrk="1" latinLnBrk="0" hangingPunct="1">
        <a:defRPr sz="1985" kern="1200">
          <a:solidFill>
            <a:schemeClr val="tx1"/>
          </a:solidFill>
          <a:latin typeface="+mn-lt"/>
          <a:ea typeface="+mn-ea"/>
          <a:cs typeface="+mn-cs"/>
        </a:defRPr>
      </a:lvl6pPr>
      <a:lvl7pPr marL="3025140" algn="l" defTabSz="1008380" rtl="0" eaLnBrk="1" latinLnBrk="0" hangingPunct="1">
        <a:defRPr sz="1985" kern="1200">
          <a:solidFill>
            <a:schemeClr val="tx1"/>
          </a:solidFill>
          <a:latin typeface="+mn-lt"/>
          <a:ea typeface="+mn-ea"/>
          <a:cs typeface="+mn-cs"/>
        </a:defRPr>
      </a:lvl7pPr>
      <a:lvl8pPr marL="3529330" algn="l" defTabSz="1008380" rtl="0" eaLnBrk="1" latinLnBrk="0" hangingPunct="1">
        <a:defRPr sz="1985" kern="1200">
          <a:solidFill>
            <a:schemeClr val="tx1"/>
          </a:solidFill>
          <a:latin typeface="+mn-lt"/>
          <a:ea typeface="+mn-ea"/>
          <a:cs typeface="+mn-cs"/>
        </a:defRPr>
      </a:lvl8pPr>
      <a:lvl9pPr marL="4033520" algn="l" defTabSz="1008380" rtl="0" eaLnBrk="1" latinLnBrk="0" hangingPunct="1">
        <a:defRPr sz="1985"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7315"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8338"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0387"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35"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483"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7554" name="think-cell 幻灯片" r:id="rId12" imgW="5715" imgH="5715" progId="TCLayout.ActiveDocument.1">
                  <p:embed/>
                </p:oleObj>
              </mc:Choice>
              <mc:Fallback>
                <p:oleObj name="think-cell 幻灯片" r:id="rId12" imgW="5715" imgH="5715" progId="TCLayout.ActiveDocument.1">
                  <p:embed/>
                  <p:pic>
                    <p:nvPicPr>
                      <p:cNvPr id="0" name="对象 4"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9602"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698" name="think-cell 幻灯片" r:id="rId12" imgW="5715" imgH="5715" progId="TCLayout.ActiveDocument.1">
                  <p:embed/>
                </p:oleObj>
              </mc:Choice>
              <mc:Fallback>
                <p:oleObj name="think-cell 幻灯片" r:id="rId12" imgW="5715" imgH="5715" progId="TCLayout.ActiveDocument.1">
                  <p:embed/>
                  <p:pic>
                    <p:nvPicPr>
                      <p:cNvPr id="0" name="对象 4"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58" name="think-cell 幻灯片" r:id="rId12" imgW="5715" imgH="5715" progId="TCLayout.ActiveDocument.1">
                  <p:embed/>
                </p:oleObj>
              </mc:Choice>
              <mc:Fallback>
                <p:oleObj name="think-cell 幻灯片" r:id="rId12" imgW="5715" imgH="5715" progId="TCLayout.ActiveDocument.1">
                  <p:embed/>
                  <p:pic>
                    <p:nvPicPr>
                      <p:cNvPr id="0" name="对象 4"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06"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954" name="think-cell 幻灯片" r:id="rId11" imgW="5715" imgH="5715" progId="TCLayout.ActiveDocument.1">
                  <p:embed/>
                </p:oleObj>
              </mc:Choice>
              <mc:Fallback>
                <p:oleObj name="think-cell 幻灯片" r:id="rId11" imgW="5715" imgH="5715" progId="TCLayout.ActiveDocument.1">
                  <p:embed/>
                  <p:pic>
                    <p:nvPicPr>
                      <p:cNvPr id="0" name="对象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userDrawn="1">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8250" name="think-cell 幻灯片" r:id="rId12" imgW="5715" imgH="5715" progId="TCLayout.ActiveDocument.1">
                  <p:embed/>
                </p:oleObj>
              </mc:Choice>
              <mc:Fallback>
                <p:oleObj name="think-cell 幻灯片" r:id="rId12" imgW="5715" imgH="5715" progId="TCLayout.ActiveDocument.1">
                  <p:embed/>
                  <p:pic>
                    <p:nvPicPr>
                      <p:cNvPr id="0" name="对象 4"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标题占位符 1"/>
          <p:cNvSpPr>
            <a:spLocks noGrp="1"/>
          </p:cNvSpPr>
          <p:nvPr>
            <p:ph type="title"/>
          </p:nvPr>
        </p:nvSpPr>
        <p:spPr>
          <a:xfrm>
            <a:off x="923925" y="150813"/>
            <a:ext cx="11596688" cy="1109662"/>
          </a:xfrm>
          <a:prstGeom prst="rect">
            <a:avLst/>
          </a:prstGeom>
        </p:spPr>
        <p:txBody>
          <a:bodyPr vert="horz" lIns="91440" tIns="45720" rIns="91440" bIns="45720" rtlCol="0" anchor="ctr">
            <a:normAutofit/>
          </a:bodyPr>
          <a:lstStyle/>
          <a:p>
            <a:endParaRPr kumimoji="1" lang="zh-CN" altLang="en-US" dirty="0"/>
          </a:p>
        </p:txBody>
      </p:sp>
      <p:sp>
        <p:nvSpPr>
          <p:cNvPr id="3" name="文本占位符 2"/>
          <p:cNvSpPr>
            <a:spLocks noGrp="1"/>
          </p:cNvSpPr>
          <p:nvPr>
            <p:ph type="body" idx="1"/>
          </p:nvPr>
        </p:nvSpPr>
        <p:spPr>
          <a:xfrm>
            <a:off x="923925" y="2012950"/>
            <a:ext cx="11596688" cy="4799013"/>
          </a:xfrm>
          <a:prstGeom prst="rect">
            <a:avLst/>
          </a:prstGeom>
        </p:spPr>
        <p:txBody>
          <a:bodyPr vert="horz" lIns="91440" tIns="45720" rIns="91440" bIns="45720" rtlCol="0">
            <a:normAutofit/>
          </a:bodyPr>
          <a:lstStyle/>
          <a:p>
            <a:pPr lvl="0"/>
            <a:r>
              <a:rPr kumimoji="1" lang="zh-CN" altLang="en-US" dirty="0"/>
              <a:t>单击此处编辑母版文本样式</a:t>
            </a:r>
            <a:endParaRPr kumimoji="1" lang="zh-CN" altLang="en-US" dirty="0"/>
          </a:p>
          <a:p>
            <a:pPr lvl="1"/>
            <a:r>
              <a:rPr kumimoji="1" lang="zh-CN" altLang="en-US" dirty="0"/>
              <a:t>二级</a:t>
            </a:r>
            <a:endParaRPr kumimoji="1" lang="zh-CN" altLang="en-US" dirty="0"/>
          </a:p>
          <a:p>
            <a:pPr lvl="2"/>
            <a:r>
              <a:rPr kumimoji="1" lang="zh-CN" altLang="en-US" dirty="0"/>
              <a:t>三级</a:t>
            </a:r>
            <a:endParaRPr kumimoji="1" lang="zh-CN" altLang="en-US" dirty="0"/>
          </a:p>
          <a:p>
            <a:pPr lvl="3"/>
            <a:r>
              <a:rPr kumimoji="1" lang="zh-CN" altLang="en-US" dirty="0"/>
              <a:t>四级</a:t>
            </a:r>
            <a:endParaRPr kumimoji="1" lang="zh-CN" altLang="en-US" dirty="0"/>
          </a:p>
          <a:p>
            <a:pPr lvl="4"/>
            <a:r>
              <a:rPr kumimoji="1" lang="zh-CN" altLang="en-US" dirty="0"/>
              <a:t>五级</a:t>
            </a:r>
            <a:endParaRPr kumimoji="1" lang="zh-CN" altLang="en-US" dirty="0"/>
          </a:p>
        </p:txBody>
      </p:sp>
      <p:sp>
        <p:nvSpPr>
          <p:cNvPr id="4" name="灯片编号占位符 5"/>
          <p:cNvSpPr>
            <a:spLocks noGrp="1"/>
          </p:cNvSpPr>
          <p:nvPr>
            <p:ph type="sldNum" sz="quarter" idx="4"/>
          </p:nvPr>
        </p:nvSpPr>
        <p:spPr>
          <a:xfrm>
            <a:off x="9494839" y="7010400"/>
            <a:ext cx="3025775" cy="401638"/>
          </a:xfrm>
          <a:prstGeom prst="rect">
            <a:avLst/>
          </a:prstGeom>
        </p:spPr>
        <p:txBody>
          <a:bodyPr/>
          <a:lstStyle>
            <a:lvl1pPr algn="r">
              <a:defRPr>
                <a:latin typeface="Arial" panose="020B0604020202020204" pitchFamily="34" charset="0"/>
                <a:ea typeface="+mn-ea"/>
                <a:cs typeface="Arial" panose="020B0604020202020204" pitchFamily="34" charset="0"/>
              </a:defRPr>
            </a:lvl1pPr>
          </a:lstStyle>
          <a:p>
            <a:pPr defTabSz="1008380"/>
            <a:fld id="{FDE8CE07-3246-644E-BA73-EB5030E25080}" type="slidenum">
              <a:rPr kumimoji="1" lang="zh-CN" altLang="en-US" sz="1985" smtClean="0">
                <a:solidFill>
                  <a:prstClr val="black"/>
                </a:solidFill>
              </a:rPr>
            </a:fld>
            <a:endParaRPr kumimoji="1" lang="zh-CN" altLang="en-US" sz="1985" dirty="0">
              <a:solidFill>
                <a:prstClr val="black"/>
              </a:solidFill>
            </a:endParaRPr>
          </a:p>
        </p:txBody>
      </p:sp>
      <p:pic>
        <p:nvPicPr>
          <p:cNvPr id="6" name="图片 5"/>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975437" y="343881"/>
            <a:ext cx="1046032" cy="758096"/>
          </a:xfrm>
          <a:prstGeom prst="rect">
            <a:avLst/>
          </a:prstGeom>
        </p:spPr>
      </p:pic>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Lst>
  <p:hf hdr="0" ftr="0" dt="0"/>
  <p:txStyles>
    <p:titleStyle>
      <a:lvl1pPr algn="l" defTabSz="914400" rtl="0" eaLnBrk="1" latinLnBrk="0" hangingPunct="1">
        <a:lnSpc>
          <a:spcPct val="90000"/>
        </a:lnSpc>
        <a:spcBef>
          <a:spcPct val="0"/>
        </a:spcBef>
        <a:buNone/>
        <a:defRPr sz="3090" b="1" kern="1200">
          <a:solidFill>
            <a:srgbClr val="1158A2"/>
          </a:solidFill>
          <a:latin typeface="Arial" panose="020B0604020202020204" pitchFamily="34" charset="0"/>
          <a:ea typeface="+mn-ea"/>
          <a:cs typeface="Arial" panose="020B0604020202020204" pitchFamily="34" charset="0"/>
        </a:defRPr>
      </a:lvl1pPr>
    </p:titleStyle>
    <p:bodyStyle>
      <a:lvl1pPr marL="227965" indent="-227965" algn="l" defTabSz="914400" rtl="0" eaLnBrk="1" latinLnBrk="0" hangingPunct="1">
        <a:lnSpc>
          <a:spcPct val="90000"/>
        </a:lnSpc>
        <a:spcBef>
          <a:spcPts val="1000"/>
        </a:spcBef>
        <a:buFont typeface="Arial" panose="020B0604020202020204"/>
        <a:buChar char="•"/>
        <a:defRPr sz="2800" kern="1200">
          <a:solidFill>
            <a:schemeClr val="tx1"/>
          </a:solidFill>
          <a:latin typeface="Arial" panose="020B0604020202020204" pitchFamily="34" charset="0"/>
          <a:ea typeface="+mn-ea"/>
          <a:cs typeface="Arial" panose="020B0604020202020204" pitchFamily="34" charset="0"/>
        </a:defRPr>
      </a:lvl1pPr>
      <a:lvl2pPr marL="685800" indent="-227965" algn="l" defTabSz="914400" rtl="0" eaLnBrk="1" latinLnBrk="0" hangingPunct="1">
        <a:lnSpc>
          <a:spcPct val="90000"/>
        </a:lnSpc>
        <a:spcBef>
          <a:spcPts val="500"/>
        </a:spcBef>
        <a:buFont typeface="Arial" panose="020B0604020202020204"/>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7965" algn="l" defTabSz="914400" rtl="0" eaLnBrk="1" latinLnBrk="0" hangingPunct="1">
        <a:lnSpc>
          <a:spcPct val="90000"/>
        </a:lnSpc>
        <a:spcBef>
          <a:spcPts val="500"/>
        </a:spcBef>
        <a:buFont typeface="Arial" panose="020B0604020202020204"/>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4pPr>
      <a:lvl5pPr marL="20574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Arial" panose="020B0604020202020204" pitchFamily="34" charset="0"/>
          <a:ea typeface="+mn-ea"/>
          <a:cs typeface="Arial" panose="020B0604020202020204" pitchFamily="34" charset="0"/>
        </a:defRPr>
      </a:lvl5pPr>
      <a:lvl6pPr marL="25146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a:buChar char="•"/>
        <a:defRPr sz="1795" kern="1200">
          <a:solidFill>
            <a:schemeClr val="tx1"/>
          </a:solidFill>
          <a:latin typeface="+mn-lt"/>
          <a:ea typeface="+mn-ea"/>
          <a:cs typeface="+mn-cs"/>
        </a:defRPr>
      </a:lvl9pPr>
    </p:bodyStyle>
    <p:otherStyle>
      <a:defPPr>
        <a:defRPr lang="zh-CN"/>
      </a:defPPr>
      <a:lvl1pPr marL="0" algn="l" defTabSz="914400" rtl="0" eaLnBrk="1" latinLnBrk="0" hangingPunct="1">
        <a:defRPr sz="1795" kern="1200">
          <a:solidFill>
            <a:schemeClr val="tx1"/>
          </a:solidFill>
          <a:latin typeface="+mn-lt"/>
          <a:ea typeface="+mn-ea"/>
          <a:cs typeface="+mn-cs"/>
        </a:defRPr>
      </a:lvl1pPr>
      <a:lvl2pPr marL="457200" algn="l" defTabSz="914400" rtl="0" eaLnBrk="1" latinLnBrk="0" hangingPunct="1">
        <a:defRPr sz="1795" kern="1200">
          <a:solidFill>
            <a:schemeClr val="tx1"/>
          </a:solidFill>
          <a:latin typeface="+mn-lt"/>
          <a:ea typeface="+mn-ea"/>
          <a:cs typeface="+mn-cs"/>
        </a:defRPr>
      </a:lvl2pPr>
      <a:lvl3pPr marL="914400" algn="l" defTabSz="914400" rtl="0" eaLnBrk="1" latinLnBrk="0" hangingPunct="1">
        <a:defRPr sz="1795" kern="1200">
          <a:solidFill>
            <a:schemeClr val="tx1"/>
          </a:solidFill>
          <a:latin typeface="+mn-lt"/>
          <a:ea typeface="+mn-ea"/>
          <a:cs typeface="+mn-cs"/>
        </a:defRPr>
      </a:lvl3pPr>
      <a:lvl4pPr marL="1371600" algn="l" defTabSz="914400" rtl="0" eaLnBrk="1" latinLnBrk="0" hangingPunct="1">
        <a:defRPr sz="1795" kern="1200">
          <a:solidFill>
            <a:schemeClr val="tx1"/>
          </a:solidFill>
          <a:latin typeface="+mn-lt"/>
          <a:ea typeface="+mn-ea"/>
          <a:cs typeface="+mn-cs"/>
        </a:defRPr>
      </a:lvl4pPr>
      <a:lvl5pPr marL="1828800" algn="l" defTabSz="914400" rtl="0" eaLnBrk="1" latinLnBrk="0" hangingPunct="1">
        <a:defRPr sz="1795" kern="1200">
          <a:solidFill>
            <a:schemeClr val="tx1"/>
          </a:solidFill>
          <a:latin typeface="+mn-lt"/>
          <a:ea typeface="+mn-ea"/>
          <a:cs typeface="+mn-cs"/>
        </a:defRPr>
      </a:lvl5pPr>
      <a:lvl6pPr marL="2285365" algn="l" defTabSz="914400" rtl="0" eaLnBrk="1" latinLnBrk="0" hangingPunct="1">
        <a:defRPr sz="1795" kern="1200">
          <a:solidFill>
            <a:schemeClr val="tx1"/>
          </a:solidFill>
          <a:latin typeface="+mn-lt"/>
          <a:ea typeface="+mn-ea"/>
          <a:cs typeface="+mn-cs"/>
        </a:defRPr>
      </a:lvl6pPr>
      <a:lvl7pPr marL="2742565" algn="l" defTabSz="914400" rtl="0" eaLnBrk="1" latinLnBrk="0" hangingPunct="1">
        <a:defRPr sz="1795" kern="1200">
          <a:solidFill>
            <a:schemeClr val="tx1"/>
          </a:solidFill>
          <a:latin typeface="+mn-lt"/>
          <a:ea typeface="+mn-ea"/>
          <a:cs typeface="+mn-cs"/>
        </a:defRPr>
      </a:lvl7pPr>
      <a:lvl8pPr marL="3199765" algn="l" defTabSz="914400" rtl="0" eaLnBrk="1" latinLnBrk="0" hangingPunct="1">
        <a:defRPr sz="1795" kern="1200">
          <a:solidFill>
            <a:schemeClr val="tx1"/>
          </a:solidFill>
          <a:latin typeface="+mn-lt"/>
          <a:ea typeface="+mn-ea"/>
          <a:cs typeface="+mn-cs"/>
        </a:defRPr>
      </a:lvl8pPr>
      <a:lvl9pPr marL="3656965" algn="l" defTabSz="914400"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vmlDrawing" Target="../drawings/vmlDrawing55.vml"/><Relationship Id="rId6"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customXml" Target="../ink/ink1.xml"/><Relationship Id="rId3" Type="http://schemas.openxmlformats.org/officeDocument/2006/relationships/image" Target="../media/image12.emf"/><Relationship Id="rId2" Type="http://schemas.openxmlformats.org/officeDocument/2006/relationships/oleObject" Target="../embeddings/oleObject55.bin"/><Relationship Id="rId1" Type="http://schemas.openxmlformats.org/officeDocument/2006/relationships/tags" Target="../tags/tag5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3.xml.rels><?xml version="1.0" encoding="UTF-8" standalone="yes"?>
<Relationships xmlns="http://schemas.openxmlformats.org/package/2006/relationships"><Relationship Id="rId9" Type="http://schemas.openxmlformats.org/officeDocument/2006/relationships/image" Target="../media/image29.png"/><Relationship Id="rId8" Type="http://schemas.microsoft.com/office/2007/relationships/diagramDrawing" Target="../diagrams/drawing1.xml"/><Relationship Id="rId7" Type="http://schemas.openxmlformats.org/officeDocument/2006/relationships/diagramColors" Target="../diagrams/colors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3" Type="http://schemas.openxmlformats.org/officeDocument/2006/relationships/image" Target="../media/image12.emf"/><Relationship Id="rId26" Type="http://schemas.openxmlformats.org/officeDocument/2006/relationships/notesSlide" Target="../notesSlides/notesSlide2.xml"/><Relationship Id="rId25" Type="http://schemas.openxmlformats.org/officeDocument/2006/relationships/vmlDrawing" Target="../drawings/vmlDrawing56.vml"/><Relationship Id="rId24" Type="http://schemas.openxmlformats.org/officeDocument/2006/relationships/slideLayout" Target="../slideLayouts/slideLayout126.xml"/><Relationship Id="rId23" Type="http://schemas.openxmlformats.org/officeDocument/2006/relationships/image" Target="../media/image36.png"/><Relationship Id="rId22" Type="http://schemas.openxmlformats.org/officeDocument/2006/relationships/image" Target="../media/image7.svg"/><Relationship Id="rId21" Type="http://schemas.openxmlformats.org/officeDocument/2006/relationships/image" Target="../media/image35.png"/><Relationship Id="rId20" Type="http://schemas.openxmlformats.org/officeDocument/2006/relationships/image" Target="../media/image6.svg"/><Relationship Id="rId2" Type="http://schemas.openxmlformats.org/officeDocument/2006/relationships/oleObject" Target="../embeddings/oleObject56.bin"/><Relationship Id="rId19" Type="http://schemas.openxmlformats.org/officeDocument/2006/relationships/image" Target="../media/image34.png"/><Relationship Id="rId18" Type="http://schemas.openxmlformats.org/officeDocument/2006/relationships/image" Target="../media/image5.svg"/><Relationship Id="rId17" Type="http://schemas.openxmlformats.org/officeDocument/2006/relationships/image" Target="../media/image33.png"/><Relationship Id="rId16" Type="http://schemas.openxmlformats.org/officeDocument/2006/relationships/image" Target="../media/image4.svg"/><Relationship Id="rId15" Type="http://schemas.openxmlformats.org/officeDocument/2006/relationships/image" Target="../media/image32.png"/><Relationship Id="rId14" Type="http://schemas.openxmlformats.org/officeDocument/2006/relationships/image" Target="../media/image3.svg"/><Relationship Id="rId13" Type="http://schemas.openxmlformats.org/officeDocument/2006/relationships/image" Target="../media/image31.png"/><Relationship Id="rId12" Type="http://schemas.openxmlformats.org/officeDocument/2006/relationships/image" Target="../media/image2.svg"/><Relationship Id="rId11" Type="http://schemas.openxmlformats.org/officeDocument/2006/relationships/image" Target="../media/image30.png"/><Relationship Id="rId10" Type="http://schemas.openxmlformats.org/officeDocument/2006/relationships/image" Target="../media/image1.svg"/><Relationship Id="rId1" Type="http://schemas.openxmlformats.org/officeDocument/2006/relationships/tags" Target="../tags/tag57.xml"/></Relationships>
</file>

<file path=ppt/slides/_rels/slide4.xml.rels><?xml version="1.0" encoding="UTF-8" standalone="yes"?>
<Relationships xmlns="http://schemas.openxmlformats.org/package/2006/relationships"><Relationship Id="rId9" Type="http://schemas.microsoft.com/office/2007/relationships/diagramDrawing" Target="../diagrams/drawing2.xml"/><Relationship Id="rId8" Type="http://schemas.openxmlformats.org/officeDocument/2006/relationships/diagramColors" Target="../diagrams/colors2.xml"/><Relationship Id="rId7" Type="http://schemas.openxmlformats.org/officeDocument/2006/relationships/diagramQuickStyle" Target="../diagrams/quickStyle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2.emf"/><Relationship Id="rId3" Type="http://schemas.openxmlformats.org/officeDocument/2006/relationships/oleObject" Target="../embeddings/oleObject57.bin"/><Relationship Id="rId22" Type="http://schemas.openxmlformats.org/officeDocument/2006/relationships/notesSlide" Target="../notesSlides/notesSlide3.xml"/><Relationship Id="rId21" Type="http://schemas.openxmlformats.org/officeDocument/2006/relationships/vmlDrawing" Target="../drawings/vmlDrawing57.vml"/><Relationship Id="rId20" Type="http://schemas.openxmlformats.org/officeDocument/2006/relationships/slideLayout" Target="../slideLayouts/slideLayout126.xml"/><Relationship Id="rId2" Type="http://schemas.openxmlformats.org/officeDocument/2006/relationships/tags" Target="../tags/tag58.xml"/><Relationship Id="rId19" Type="http://schemas.openxmlformats.org/officeDocument/2006/relationships/image" Target="../media/image46.png"/><Relationship Id="rId18" Type="http://schemas.openxmlformats.org/officeDocument/2006/relationships/image" Target="../media/image45.png"/><Relationship Id="rId17" Type="http://schemas.openxmlformats.org/officeDocument/2006/relationships/image" Target="../media/image44.png"/><Relationship Id="rId16" Type="http://schemas.openxmlformats.org/officeDocument/2006/relationships/image" Target="../media/image43.png"/><Relationship Id="rId15" Type="http://schemas.openxmlformats.org/officeDocument/2006/relationships/image" Target="../media/image42.png"/><Relationship Id="rId14" Type="http://schemas.openxmlformats.org/officeDocument/2006/relationships/image" Target="../media/image41.png"/><Relationship Id="rId13" Type="http://schemas.openxmlformats.org/officeDocument/2006/relationships/image" Target="../media/image40.png"/><Relationship Id="rId12" Type="http://schemas.openxmlformats.org/officeDocument/2006/relationships/image" Target="../media/image39.png"/><Relationship Id="rId11" Type="http://schemas.openxmlformats.org/officeDocument/2006/relationships/image" Target="../media/image38.png"/><Relationship Id="rId10" Type="http://schemas.openxmlformats.org/officeDocument/2006/relationships/image" Target="../media/image37.png"/><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vmlDrawing" Target="../drawings/vmlDrawing58.vml"/><Relationship Id="rId7" Type="http://schemas.openxmlformats.org/officeDocument/2006/relationships/slideLayout" Target="../slideLayouts/slideLayout12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3" Type="http://schemas.openxmlformats.org/officeDocument/2006/relationships/image" Target="../media/image10.emf"/><Relationship Id="rId2" Type="http://schemas.openxmlformats.org/officeDocument/2006/relationships/oleObject" Target="../embeddings/oleObject58.bin"/><Relationship Id="rId1" Type="http://schemas.openxmlformats.org/officeDocument/2006/relationships/tags" Target="../tags/tag59.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vmlDrawing" Target="../drawings/vmlDrawing59.vml"/><Relationship Id="rId4" Type="http://schemas.openxmlformats.org/officeDocument/2006/relationships/slideLayout" Target="../slideLayouts/slideLayout14.xml"/><Relationship Id="rId3" Type="http://schemas.openxmlformats.org/officeDocument/2006/relationships/image" Target="../media/image12.emf"/><Relationship Id="rId2" Type="http://schemas.openxmlformats.org/officeDocument/2006/relationships/oleObject" Target="../embeddings/oleObject59.bin"/><Relationship Id="rId1" Type="http://schemas.openxmlformats.org/officeDocument/2006/relationships/tags" Target="../tags/tag60.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vmlDrawing" Target="../drawings/vmlDrawing60.vml"/><Relationship Id="rId4" Type="http://schemas.openxmlformats.org/officeDocument/2006/relationships/slideLayout" Target="../slideLayouts/slideLayout3.xml"/><Relationship Id="rId3" Type="http://schemas.openxmlformats.org/officeDocument/2006/relationships/image" Target="../media/image12.emf"/><Relationship Id="rId2" Type="http://schemas.openxmlformats.org/officeDocument/2006/relationships/oleObject" Target="../embeddings/oleObject60.bin"/><Relationship Id="rId1" Type="http://schemas.openxmlformats.org/officeDocument/2006/relationships/tags" Target="../tags/tag6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vmlDrawing" Target="../drawings/vmlDrawing61.vml"/><Relationship Id="rId6" Type="http://schemas.openxmlformats.org/officeDocument/2006/relationships/slideLayout" Target="../slideLayouts/slideLayout136.xml"/><Relationship Id="rId5" Type="http://schemas.openxmlformats.org/officeDocument/2006/relationships/image" Target="../media/image50.png"/><Relationship Id="rId4" Type="http://schemas.openxmlformats.org/officeDocument/2006/relationships/image" Target="../media/image12.emf"/><Relationship Id="rId3" Type="http://schemas.openxmlformats.org/officeDocument/2006/relationships/oleObject" Target="../embeddings/oleObject61.bin"/><Relationship Id="rId2" Type="http://schemas.openxmlformats.org/officeDocument/2006/relationships/tags" Target="../tags/tag62.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52.png"/><Relationship Id="rId11" Type="http://schemas.openxmlformats.org/officeDocument/2006/relationships/notesSlide" Target="../notesSlides/notesSlide9.xml"/><Relationship Id="rId10" Type="http://schemas.openxmlformats.org/officeDocument/2006/relationships/slideLayout" Target="../slideLayouts/slideLayout4.xml"/><Relationship Id="rId1" Type="http://schemas.openxmlformats.org/officeDocument/2006/relationships/image" Target="../media/image51.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vmlDrawing" Target="../drawings/vmlDrawing62.vml"/><Relationship Id="rId4" Type="http://schemas.openxmlformats.org/officeDocument/2006/relationships/slideLayout" Target="../slideLayouts/slideLayout214.xml"/><Relationship Id="rId3" Type="http://schemas.openxmlformats.org/officeDocument/2006/relationships/image" Target="../media/image12.emf"/><Relationship Id="rId2" Type="http://schemas.openxmlformats.org/officeDocument/2006/relationships/oleObject" Target="../embeddings/oleObject62.bin"/><Relationship Id="rId1" Type="http://schemas.openxmlformats.org/officeDocument/2006/relationships/tags" Target="../tags/tag63.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14.xml"/><Relationship Id="rId8" Type="http://schemas.openxmlformats.org/officeDocument/2006/relationships/image" Target="../media/image64.jpeg"/><Relationship Id="rId7" Type="http://schemas.openxmlformats.org/officeDocument/2006/relationships/image" Target="../media/image63.jpeg"/><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3" Type="http://schemas.openxmlformats.org/officeDocument/2006/relationships/image" Target="../media/image12.emf"/><Relationship Id="rId2" Type="http://schemas.openxmlformats.org/officeDocument/2006/relationships/oleObject" Target="../embeddings/oleObject63.bin"/><Relationship Id="rId11" Type="http://schemas.openxmlformats.org/officeDocument/2006/relationships/notesSlide" Target="../notesSlides/notesSlide11.xml"/><Relationship Id="rId10" Type="http://schemas.openxmlformats.org/officeDocument/2006/relationships/vmlDrawing" Target="../drawings/vmlDrawing63.vml"/><Relationship Id="rId1" Type="http://schemas.openxmlformats.org/officeDocument/2006/relationships/tags" Target="../tags/tag64.xml"/></Relationships>
</file>

<file path=ppt/slides/_rels/slide13.xml.rels><?xml version="1.0" encoding="UTF-8" standalone="yes"?>
<Relationships xmlns="http://schemas.openxmlformats.org/package/2006/relationships"><Relationship Id="rId9" Type="http://schemas.openxmlformats.org/officeDocument/2006/relationships/vmlDrawing" Target="../drawings/vmlDrawing64.vml"/><Relationship Id="rId8" Type="http://schemas.openxmlformats.org/officeDocument/2006/relationships/slideLayout" Target="../slideLayouts/slideLayout97.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image" Target="../media/image12.emf"/><Relationship Id="rId4" Type="http://schemas.openxmlformats.org/officeDocument/2006/relationships/oleObject" Target="../embeddings/oleObject64.bin"/><Relationship Id="rId3" Type="http://schemas.openxmlformats.org/officeDocument/2006/relationships/tags" Target="../tags/tag65.xml"/><Relationship Id="rId2" Type="http://schemas.openxmlformats.org/officeDocument/2006/relationships/image" Target="../media/image66.png"/><Relationship Id="rId10" Type="http://schemas.openxmlformats.org/officeDocument/2006/relationships/notesSlide" Target="../notesSlides/notesSlide12.xml"/><Relationship Id="rId1" Type="http://schemas.openxmlformats.org/officeDocument/2006/relationships/image" Target="../media/image65.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14.xml"/><Relationship Id="rId4" Type="http://schemas.openxmlformats.org/officeDocument/2006/relationships/image" Target="../media/image62.jpeg"/><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chart" Target="../charts/chart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41.xml"/><Relationship Id="rId1" Type="http://schemas.openxmlformats.org/officeDocument/2006/relationships/tags" Target="../tags/tag68.xml"/></Relationships>
</file>

<file path=ppt/slides/_rels/slide16.xml.rels><?xml version="1.0" encoding="UTF-8" standalone="yes"?>
<Relationships xmlns="http://schemas.openxmlformats.org/package/2006/relationships"><Relationship Id="rId9" Type="http://schemas.openxmlformats.org/officeDocument/2006/relationships/image" Target="../media/image70.png"/><Relationship Id="rId8" Type="http://schemas.openxmlformats.org/officeDocument/2006/relationships/image" Target="../media/image69.png"/><Relationship Id="rId7" Type="http://schemas.openxmlformats.org/officeDocument/2006/relationships/image" Target="../media/image12.emf"/><Relationship Id="rId6" Type="http://schemas.openxmlformats.org/officeDocument/2006/relationships/oleObject" Target="../embeddings/oleObject65.bin"/><Relationship Id="rId5" Type="http://schemas.openxmlformats.org/officeDocument/2006/relationships/tags" Target="../tags/tag69.xml"/><Relationship Id="rId4" Type="http://schemas.openxmlformats.org/officeDocument/2006/relationships/chart" Target="../charts/chart7.xml"/><Relationship Id="rId3" Type="http://schemas.openxmlformats.org/officeDocument/2006/relationships/chart" Target="../charts/chart6.xml"/><Relationship Id="rId2" Type="http://schemas.openxmlformats.org/officeDocument/2006/relationships/chart" Target="../charts/chart5.xml"/><Relationship Id="rId15" Type="http://schemas.openxmlformats.org/officeDocument/2006/relationships/vmlDrawing" Target="../drawings/vmlDrawing65.vml"/><Relationship Id="rId14" Type="http://schemas.openxmlformats.org/officeDocument/2006/relationships/slideLayout" Target="../slideLayouts/slideLayout242.xml"/><Relationship Id="rId13" Type="http://schemas.openxmlformats.org/officeDocument/2006/relationships/tags" Target="../tags/tag70.xml"/><Relationship Id="rId12" Type="http://schemas.openxmlformats.org/officeDocument/2006/relationships/image" Target="../media/image73.png"/><Relationship Id="rId11" Type="http://schemas.openxmlformats.org/officeDocument/2006/relationships/image" Target="../media/image72.png"/><Relationship Id="rId10" Type="http://schemas.openxmlformats.org/officeDocument/2006/relationships/image" Target="../media/image71.png"/><Relationship Id="rId1" Type="http://schemas.openxmlformats.org/officeDocument/2006/relationships/chart" Target="../charts/chart4.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vmlDrawing" Target="../drawings/vmlDrawing66.vml"/><Relationship Id="rId5" Type="http://schemas.openxmlformats.org/officeDocument/2006/relationships/slideLayout" Target="../slideLayouts/slideLayout214.xml"/><Relationship Id="rId4" Type="http://schemas.openxmlformats.org/officeDocument/2006/relationships/image" Target="../media/image74.jpeg"/><Relationship Id="rId3" Type="http://schemas.openxmlformats.org/officeDocument/2006/relationships/image" Target="../media/image12.emf"/><Relationship Id="rId2" Type="http://schemas.openxmlformats.org/officeDocument/2006/relationships/oleObject" Target="../embeddings/oleObject66.bin"/><Relationship Id="rId1" Type="http://schemas.openxmlformats.org/officeDocument/2006/relationships/tags" Target="../tags/tag71.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vmlDrawing" Target="../drawings/vmlDrawing67.vml"/><Relationship Id="rId4" Type="http://schemas.openxmlformats.org/officeDocument/2006/relationships/slideLayout" Target="../slideLayouts/slideLayout214.xml"/><Relationship Id="rId3" Type="http://schemas.openxmlformats.org/officeDocument/2006/relationships/image" Target="../media/image12.emf"/><Relationship Id="rId2" Type="http://schemas.openxmlformats.org/officeDocument/2006/relationships/oleObject" Target="../embeddings/oleObject67.bin"/><Relationship Id="rId1" Type="http://schemas.openxmlformats.org/officeDocument/2006/relationships/tags" Target="../tags/tag72.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14.xml"/><Relationship Id="rId8" Type="http://schemas.openxmlformats.org/officeDocument/2006/relationships/image" Target="../media/image77.jpeg"/><Relationship Id="rId7" Type="http://schemas.openxmlformats.org/officeDocument/2006/relationships/image" Target="../media/image76.jpeg"/><Relationship Id="rId6" Type="http://schemas.openxmlformats.org/officeDocument/2006/relationships/image" Target="../media/image75.jpeg"/><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image" Target="../media/image12.emf"/><Relationship Id="rId2" Type="http://schemas.openxmlformats.org/officeDocument/2006/relationships/oleObject" Target="../embeddings/oleObject68.bin"/><Relationship Id="rId11" Type="http://schemas.openxmlformats.org/officeDocument/2006/relationships/notesSlide" Target="../notesSlides/notesSlide16.xml"/><Relationship Id="rId10" Type="http://schemas.openxmlformats.org/officeDocument/2006/relationships/vmlDrawing" Target="../drawings/vmlDrawing68.vml"/><Relationship Id="rId1" Type="http://schemas.openxmlformats.org/officeDocument/2006/relationships/tags" Target="../tags/tag73.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vmlDrawing" Target="../drawings/vmlDrawing69.vml"/><Relationship Id="rId7" Type="http://schemas.openxmlformats.org/officeDocument/2006/relationships/slideLayout" Target="../slideLayouts/slideLayout214.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tags" Target="../tags/tag75.xml"/><Relationship Id="rId3" Type="http://schemas.openxmlformats.org/officeDocument/2006/relationships/image" Target="../media/image12.emf"/><Relationship Id="rId2" Type="http://schemas.openxmlformats.org/officeDocument/2006/relationships/oleObject" Target="../embeddings/oleObject69.bin"/><Relationship Id="rId1" Type="http://schemas.openxmlformats.org/officeDocument/2006/relationships/tags" Target="../tags/tag74.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vmlDrawing" Target="../drawings/vmlDrawing70.vml"/><Relationship Id="rId4" Type="http://schemas.openxmlformats.org/officeDocument/2006/relationships/slideLayout" Target="../slideLayouts/slideLayout214.xml"/><Relationship Id="rId3" Type="http://schemas.openxmlformats.org/officeDocument/2006/relationships/image" Target="../media/image12.emf"/><Relationship Id="rId2" Type="http://schemas.openxmlformats.org/officeDocument/2006/relationships/oleObject" Target="../embeddings/oleObject70.bin"/><Relationship Id="rId1" Type="http://schemas.openxmlformats.org/officeDocument/2006/relationships/tags" Target="../tags/tag76.xml"/></Relationships>
</file>

<file path=ppt/slides/_rels/slide22.xml.rels><?xml version="1.0" encoding="UTF-8" standalone="yes"?>
<Relationships xmlns="http://schemas.openxmlformats.org/package/2006/relationships"><Relationship Id="rId5" Type="http://schemas.openxmlformats.org/officeDocument/2006/relationships/vmlDrawing" Target="../drawings/vmlDrawing71.vml"/><Relationship Id="rId4" Type="http://schemas.openxmlformats.org/officeDocument/2006/relationships/slideLayout" Target="../slideLayouts/slideLayout214.xml"/><Relationship Id="rId3" Type="http://schemas.openxmlformats.org/officeDocument/2006/relationships/image" Target="../media/image12.emf"/><Relationship Id="rId2" Type="http://schemas.openxmlformats.org/officeDocument/2006/relationships/oleObject" Target="../embeddings/oleObject71.bin"/><Relationship Id="rId1" Type="http://schemas.openxmlformats.org/officeDocument/2006/relationships/tags" Target="../tags/tag77.xml"/></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72.vml"/><Relationship Id="rId4" Type="http://schemas.openxmlformats.org/officeDocument/2006/relationships/slideLayout" Target="../slideLayouts/slideLayout185.xml"/><Relationship Id="rId3" Type="http://schemas.openxmlformats.org/officeDocument/2006/relationships/image" Target="../media/image12.emf"/><Relationship Id="rId2" Type="http://schemas.openxmlformats.org/officeDocument/2006/relationships/oleObject" Target="../embeddings/oleObject72.bin"/><Relationship Id="rId1" Type="http://schemas.openxmlformats.org/officeDocument/2006/relationships/tags" Target="../tags/tag78.xml"/></Relationships>
</file>

<file path=ppt/slides/_rels/slide24.xml.rels><?xml version="1.0" encoding="UTF-8" standalone="yes"?>
<Relationships xmlns="http://schemas.openxmlformats.org/package/2006/relationships"><Relationship Id="rId6" Type="http://schemas.openxmlformats.org/officeDocument/2006/relationships/vmlDrawing" Target="../drawings/vmlDrawing73.vml"/><Relationship Id="rId5" Type="http://schemas.openxmlformats.org/officeDocument/2006/relationships/slideLayout" Target="../slideLayouts/slideLayout185.xml"/><Relationship Id="rId4" Type="http://schemas.openxmlformats.org/officeDocument/2006/relationships/image" Target="../media/image80.png"/><Relationship Id="rId3" Type="http://schemas.openxmlformats.org/officeDocument/2006/relationships/image" Target="../media/image12.emf"/><Relationship Id="rId2" Type="http://schemas.openxmlformats.org/officeDocument/2006/relationships/oleObject" Target="../embeddings/oleObject73.bin"/><Relationship Id="rId1" Type="http://schemas.openxmlformats.org/officeDocument/2006/relationships/tags" Target="../tags/tag79.xml"/></Relationships>
</file>

<file path=ppt/slides/_rels/slide25.xml.rels><?xml version="1.0" encoding="UTF-8" standalone="yes"?>
<Relationships xmlns="http://schemas.openxmlformats.org/package/2006/relationships"><Relationship Id="rId5" Type="http://schemas.openxmlformats.org/officeDocument/2006/relationships/vmlDrawing" Target="../drawings/vmlDrawing74.vml"/><Relationship Id="rId4" Type="http://schemas.openxmlformats.org/officeDocument/2006/relationships/slideLayout" Target="../slideLayouts/slideLayout185.xml"/><Relationship Id="rId3" Type="http://schemas.openxmlformats.org/officeDocument/2006/relationships/image" Target="../media/image12.emf"/><Relationship Id="rId2" Type="http://schemas.openxmlformats.org/officeDocument/2006/relationships/oleObject" Target="../embeddings/oleObject74.bin"/><Relationship Id="rId1" Type="http://schemas.openxmlformats.org/officeDocument/2006/relationships/tags" Target="../tags/tag80.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vmlDrawing" Target="../drawings/vmlDrawing75.vml"/><Relationship Id="rId4" Type="http://schemas.openxmlformats.org/officeDocument/2006/relationships/slideLayout" Target="../slideLayouts/slideLayout204.xml"/><Relationship Id="rId3" Type="http://schemas.openxmlformats.org/officeDocument/2006/relationships/image" Target="../media/image12.emf"/><Relationship Id="rId2" Type="http://schemas.openxmlformats.org/officeDocument/2006/relationships/oleObject" Target="../embeddings/oleObject75.bin"/><Relationship Id="rId1" Type="http://schemas.openxmlformats.org/officeDocument/2006/relationships/tags" Target="../tags/tag8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53" name="think-cell 幻灯片" r:id="rId2" imgW="5715" imgH="5715" progId="TCLayout.ActiveDocument.1">
                  <p:embed/>
                </p:oleObj>
              </mc:Choice>
              <mc:Fallback>
                <p:oleObj name="think-cell 幻灯片" r:id="rId2" imgW="5715" imgH="5715" progId="TCLayout.ActiveDocument.1">
                  <p:embed/>
                  <p:pic>
                    <p:nvPicPr>
                      <p:cNvPr id="0" name="图片 13452"/>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4" name="标题 3"/>
          <p:cNvSpPr>
            <a:spLocks noGrp="1"/>
          </p:cNvSpPr>
          <p:nvPr>
            <p:ph type="ctrTitle"/>
          </p:nvPr>
        </p:nvSpPr>
        <p:spPr>
          <a:xfrm>
            <a:off x="6270680" y="831634"/>
            <a:ext cx="7173858" cy="2089785"/>
          </a:xfrm>
        </p:spPr>
        <p:txBody>
          <a:bodyPr vert="horz"/>
          <a:lstStyle/>
          <a:p>
            <a:r>
              <a:rPr lang="zh-CN" altLang="en-US" dirty="0" smtClean="0">
                <a:solidFill>
                  <a:srgbClr val="1158A2"/>
                </a:solidFill>
                <a:latin typeface="+mn-lt"/>
                <a:ea typeface="+mn-ea"/>
                <a:cs typeface="+mn-ea"/>
                <a:sym typeface="+mn-lt"/>
              </a:rPr>
              <a:t>免疫治疗</a:t>
            </a:r>
            <a:r>
              <a:rPr lang="en-US" altLang="zh-CN" dirty="0" smtClean="0">
                <a:solidFill>
                  <a:srgbClr val="1158A2"/>
                </a:solidFill>
                <a:latin typeface="+mn-lt"/>
                <a:ea typeface="+mn-ea"/>
                <a:cs typeface="+mn-ea"/>
                <a:sym typeface="+mn-lt"/>
              </a:rPr>
              <a:t>-</a:t>
            </a:r>
            <a:br>
              <a:rPr lang="en-US" altLang="zh-CN" dirty="0" smtClean="0">
                <a:solidFill>
                  <a:srgbClr val="1158A2"/>
                </a:solidFill>
                <a:latin typeface="+mn-lt"/>
                <a:ea typeface="+mn-ea"/>
                <a:cs typeface="+mn-ea"/>
                <a:sym typeface="+mn-lt"/>
              </a:rPr>
            </a:br>
            <a:r>
              <a:rPr lang="zh-CN" altLang="en-US" dirty="0" smtClean="0">
                <a:solidFill>
                  <a:srgbClr val="1158A2"/>
                </a:solidFill>
                <a:latin typeface="+mn-lt"/>
                <a:ea typeface="+mn-ea"/>
                <a:cs typeface="+mn-ea"/>
                <a:sym typeface="+mn-lt"/>
              </a:rPr>
              <a:t>揭开晚期</a:t>
            </a:r>
            <a:r>
              <a:rPr lang="zh-CN" altLang="en-US" sz="4000" dirty="0" smtClean="0">
                <a:solidFill>
                  <a:srgbClr val="1158A2"/>
                </a:solidFill>
                <a:latin typeface="+mn-lt"/>
                <a:ea typeface="+mn-ea"/>
                <a:cs typeface="+mn-ea"/>
                <a:sym typeface="+mn-lt"/>
              </a:rPr>
              <a:t>胃癌一线</a:t>
            </a:r>
            <a:r>
              <a:rPr lang="zh-CN" altLang="en-US" sz="4000" dirty="0">
                <a:solidFill>
                  <a:srgbClr val="1158A2"/>
                </a:solidFill>
                <a:latin typeface="+mn-lt"/>
                <a:ea typeface="+mn-ea"/>
                <a:cs typeface="+mn-ea"/>
                <a:sym typeface="+mn-lt"/>
              </a:rPr>
              <a:t>治疗</a:t>
            </a:r>
            <a:r>
              <a:rPr lang="zh-CN" altLang="en-US" sz="4000" dirty="0" smtClean="0">
                <a:solidFill>
                  <a:srgbClr val="1158A2"/>
                </a:solidFill>
                <a:latin typeface="+mn-lt"/>
                <a:ea typeface="+mn-ea"/>
                <a:cs typeface="+mn-ea"/>
                <a:sym typeface="+mn-lt"/>
              </a:rPr>
              <a:t>新篇章</a:t>
            </a:r>
            <a:endParaRPr lang="zh-CN" altLang="en-US" dirty="0">
              <a:solidFill>
                <a:srgbClr val="1158A2"/>
              </a:solidFill>
              <a:latin typeface="+mn-lt"/>
              <a:ea typeface="+mn-ea"/>
              <a:cs typeface="+mn-ea"/>
              <a:sym typeface="+mn-lt"/>
            </a:endParaRPr>
          </a:p>
        </p:txBody>
      </p:sp>
      <p:sp>
        <p:nvSpPr>
          <p:cNvPr id="5" name="副标题 4"/>
          <p:cNvSpPr>
            <a:spLocks noGrp="1"/>
          </p:cNvSpPr>
          <p:nvPr>
            <p:ph type="subTitle" idx="1"/>
          </p:nvPr>
        </p:nvSpPr>
        <p:spPr>
          <a:xfrm>
            <a:off x="8283929" y="5156692"/>
            <a:ext cx="5945709" cy="648945"/>
          </a:xfrm>
        </p:spPr>
        <p:txBody>
          <a:bodyPr/>
          <a:lstStyle/>
          <a:p>
            <a:r>
              <a:rPr lang="zh-CN" dirty="0">
                <a:solidFill>
                  <a:schemeClr val="bg1"/>
                </a:solidFill>
                <a:latin typeface="+mn-lt"/>
                <a:ea typeface="+mn-ea"/>
                <a:cs typeface="+mn-ea"/>
                <a:sym typeface="+mn-lt"/>
              </a:rPr>
              <a:t>汇报人：刘颖</a:t>
            </a:r>
            <a:endParaRPr lang="zh-CN" dirty="0">
              <a:solidFill>
                <a:schemeClr val="bg1"/>
              </a:solidFill>
              <a:latin typeface="+mn-lt"/>
              <a:ea typeface="+mn-ea"/>
              <a:cs typeface="+mn-ea"/>
              <a:sym typeface="+mn-lt"/>
            </a:endParaRPr>
          </a:p>
        </p:txBody>
      </p:sp>
      <mc:AlternateContent xmlns:mc="http://schemas.openxmlformats.org/markup-compatibility/2006" xmlns:p14="http://schemas.microsoft.com/office/powerpoint/2010/main">
        <mc:Choice Requires="p14">
          <p:contentPart r:id="rId4" p14:bwMode="auto">
            <p14:nvContentPartPr>
              <p14:cNvPr id="27" name="墨迹 26"/>
              <p14:cNvContentPartPr/>
              <p14:nvPr/>
            </p14:nvContentPartPr>
            <p14:xfrm>
              <a:off x="4392463" y="6874174"/>
              <a:ext cx="360" cy="360"/>
            </p14:xfrm>
          </p:contentPart>
        </mc:Choice>
        <mc:Fallback xmlns="">
          <p:pic>
            <p:nvPicPr>
              <p:cNvPr id="27" name="墨迹 26"/>
            </p:nvPicPr>
            <p:blipFill>
              <a:blip r:embed="rId5"/>
            </p:blipFill>
            <p:spPr>
              <a:xfrm>
                <a:off x="4392463" y="6874174"/>
                <a:ext cx="360" cy="360"/>
              </a:xfrm>
              <a:prstGeom prst="rect"/>
            </p:spPr>
          </p:pic>
        </mc:Fallback>
      </mc:AlternateContent>
      <p:sp>
        <p:nvSpPr>
          <p:cNvPr id="6" name="文本框 2"/>
          <p:cNvSpPr txBox="1"/>
          <p:nvPr/>
        </p:nvSpPr>
        <p:spPr>
          <a:xfrm>
            <a:off x="11822703" y="7095809"/>
            <a:ext cx="1260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t>仅供内部交流使用</a:t>
            </a:r>
            <a:endParaRPr lang="zh-CN" altLang="en-US" sz="1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10"/>
          <p:cNvSpPr>
            <a:spLocks noGrp="1"/>
          </p:cNvSpPr>
          <p:nvPr>
            <p:ph type="sldNum" sz="quarter" idx="12"/>
          </p:nvPr>
        </p:nvSpPr>
        <p:spPr/>
        <p:txBody>
          <a:bodyPr/>
          <a:lstStyle/>
          <a:p>
            <a:pPr defTabSz="1008380"/>
            <a:fld id="{FDE8CE07-3246-644E-BA73-EB5030E25080}" type="slidenum">
              <a:rPr kumimoji="1" lang="zh-CN" altLang="en-US">
                <a:solidFill>
                  <a:prstClr val="black">
                    <a:tint val="75000"/>
                  </a:prstClr>
                </a:solidFill>
                <a:latin typeface="Times New Roman" panose="02020603050405020304"/>
                <a:ea typeface="微软雅黑" panose="020B0503020204020204" pitchFamily="34" charset="-122"/>
              </a:rPr>
            </a:fld>
            <a:endParaRPr kumimoji="1" lang="zh-CN" altLang="en-US" dirty="0">
              <a:solidFill>
                <a:prstClr val="black">
                  <a:tint val="75000"/>
                </a:prstClr>
              </a:solidFill>
              <a:latin typeface="Times New Roman" panose="02020603050405020304"/>
              <a:ea typeface="微软雅黑" panose="020B0503020204020204" pitchFamily="34" charset="-122"/>
            </a:endParaRPr>
          </a:p>
        </p:txBody>
      </p:sp>
      <p:sp>
        <p:nvSpPr>
          <p:cNvPr id="10" name="标题 9"/>
          <p:cNvSpPr>
            <a:spLocks noGrp="1"/>
          </p:cNvSpPr>
          <p:nvPr>
            <p:ph type="title"/>
          </p:nvPr>
        </p:nvSpPr>
        <p:spPr/>
        <p:txBody>
          <a:bodyPr/>
          <a:lstStyle/>
          <a:p>
            <a:r>
              <a:rPr lang="zh-CN" altLang="en-US" b="1" dirty="0"/>
              <a:t>目录</a:t>
            </a:r>
            <a:endParaRPr lang="zh-CN" altLang="en-US" b="1" dirty="0"/>
          </a:p>
        </p:txBody>
      </p:sp>
      <p:graphicFrame>
        <p:nvGraphicFramePr>
          <p:cNvPr id="6" name="表格 5"/>
          <p:cNvGraphicFramePr>
            <a:graphicFrameLocks noGrp="1"/>
          </p:cNvGraphicFramePr>
          <p:nvPr/>
        </p:nvGraphicFramePr>
        <p:xfrm>
          <a:off x="3906399" y="2286984"/>
          <a:ext cx="8760877" cy="2940573"/>
        </p:xfrm>
        <a:graphic>
          <a:graphicData uri="http://schemas.openxmlformats.org/drawingml/2006/table">
            <a:tbl>
              <a:tblPr firstRow="1" bandRow="1">
                <a:tableStyleId>{5C22544A-7EE6-4342-B048-85BDC9FD1C3A}</a:tableStyleId>
              </a:tblPr>
              <a:tblGrid>
                <a:gridCol w="1366754"/>
                <a:gridCol w="7394123"/>
              </a:tblGrid>
              <a:tr h="980191">
                <a:tc>
                  <a:txBody>
                    <a:bodyPr/>
                    <a:lstStyle/>
                    <a:p>
                      <a:r>
                        <a:rPr lang="en-US" sz="2800" b="1" dirty="0">
                          <a:solidFill>
                            <a:schemeClr val="bg1"/>
                          </a:solidFill>
                          <a:latin typeface="微软雅黑" panose="020B0503020204020204" pitchFamily="34" charset="-122"/>
                          <a:ea typeface="微软雅黑" panose="020B0503020204020204" pitchFamily="34" charset="-122"/>
                        </a:rPr>
                        <a:t>1</a:t>
                      </a:r>
                      <a:endParaRPr lang="en-US" sz="2800" b="1" dirty="0">
                        <a:solidFill>
                          <a:schemeClr val="bg1"/>
                        </a:solidFill>
                        <a:latin typeface="微软雅黑" panose="020B0503020204020204" pitchFamily="34" charset="-122"/>
                        <a:ea typeface="微软雅黑" panose="020B0503020204020204" pitchFamily="34" charset="-122"/>
                      </a:endParaRPr>
                    </a:p>
                  </a:txBody>
                  <a:tcPr marL="91437" marR="91437" marT="45718" marB="45718" anchor="ctr" anchorCtr="1">
                    <a:lnL w="12700" cmpd="sng">
                      <a:noFill/>
                    </a:lnL>
                    <a:lnR w="12700" cap="flat" cmpd="sng" algn="ctr">
                      <a:solidFill>
                        <a:schemeClr val="bg1">
                          <a:lumMod val="8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1158A2"/>
                    </a:solidFill>
                  </a:tcPr>
                </a:tc>
                <a:tc>
                  <a:txBody>
                    <a:bodyPr/>
                    <a:lstStyle/>
                    <a:p>
                      <a:r>
                        <a:rPr lang="zh-CN" altLang="en-US" sz="2600" b="1" kern="12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晚期</a:t>
                      </a:r>
                      <a:r>
                        <a:rPr lang="zh-CN" altLang="en-US" sz="2600" b="1" kern="1200" dirty="0" smtClean="0">
                          <a:solidFill>
                            <a:schemeClr val="bg1"/>
                          </a:solidFill>
                          <a:latin typeface="微软雅黑" panose="020B0503020204020204" pitchFamily="34" charset="-122"/>
                          <a:ea typeface="微软雅黑" panose="020B0503020204020204" pitchFamily="34" charset="-122"/>
                          <a:cs typeface="Calibri" panose="020F0502020204030204" pitchFamily="34" charset="0"/>
                        </a:rPr>
                        <a:t>胃癌一线传统</a:t>
                      </a:r>
                      <a:r>
                        <a:rPr lang="zh-CN" altLang="en-US" sz="2600" b="1" kern="12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治疗遭遇瓶颈</a:t>
                      </a:r>
                      <a:endParaRPr lang="zh-CN" altLang="en-US" sz="2600" b="1" kern="12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txBody>
                  <a:tcPr marL="91437" marR="91437" marT="34290" marB="34290" anchor="ctr">
                    <a:lnL w="12700" cap="flat" cmpd="sng" algn="ctr">
                      <a:solidFill>
                        <a:schemeClr val="bg1">
                          <a:lumMod val="85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1158A2"/>
                    </a:solidFill>
                  </a:tcPr>
                </a:tc>
              </a:tr>
              <a:tr h="980191">
                <a:tc>
                  <a:txBody>
                    <a:bodyPr/>
                    <a:lstStyle/>
                    <a:p>
                      <a:r>
                        <a:rPr lang="en-US" sz="2800" b="1" dirty="0">
                          <a:solidFill>
                            <a:schemeClr val="tx1"/>
                          </a:solidFill>
                          <a:latin typeface="微软雅黑" panose="020B0503020204020204" pitchFamily="34" charset="-122"/>
                          <a:ea typeface="微软雅黑" panose="020B0503020204020204" pitchFamily="34" charset="-122"/>
                        </a:rPr>
                        <a:t>2</a:t>
                      </a:r>
                      <a:endParaRPr lang="en-US" sz="2800" b="1" dirty="0">
                        <a:solidFill>
                          <a:schemeClr val="tx1"/>
                        </a:solidFill>
                        <a:latin typeface="微软雅黑" panose="020B0503020204020204" pitchFamily="34" charset="-122"/>
                        <a:ea typeface="微软雅黑" panose="020B0503020204020204" pitchFamily="34" charset="-122"/>
                      </a:endParaRPr>
                    </a:p>
                  </a:txBody>
                  <a:tcPr marL="91437" marR="91437" marT="45718" marB="45718" anchor="ctr" anchorCtr="1">
                    <a:lnL w="12700" cmpd="sng">
                      <a:noFill/>
                    </a:lnL>
                    <a:lnR w="1270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zh-CN" altLang="en-US" sz="2600" kern="1200" dirty="0" smtClean="0">
                          <a:solidFill>
                            <a:schemeClr val="tx1"/>
                          </a:solidFill>
                          <a:latin typeface="微软雅黑" panose="020B0503020204020204" pitchFamily="34" charset="-122"/>
                          <a:ea typeface="微软雅黑" panose="020B0503020204020204" pitchFamily="34" charset="-122"/>
                          <a:cs typeface="Calibri" panose="020F0502020204030204" pitchFamily="34" charset="0"/>
                        </a:rPr>
                        <a:t>免疫治疗强</a:t>
                      </a:r>
                      <a:r>
                        <a:rPr lang="zh-CN" altLang="en-US" sz="2600"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rPr>
                        <a:t>效</a:t>
                      </a:r>
                      <a:r>
                        <a:rPr lang="zh-CN" altLang="en-US" sz="2600" kern="1200" dirty="0" smtClean="0">
                          <a:solidFill>
                            <a:schemeClr val="tx1"/>
                          </a:solidFill>
                          <a:latin typeface="微软雅黑" panose="020B0503020204020204" pitchFamily="34" charset="-122"/>
                          <a:ea typeface="微软雅黑" panose="020B0503020204020204" pitchFamily="34" charset="-122"/>
                          <a:cs typeface="Calibri" panose="020F0502020204030204" pitchFamily="34" charset="0"/>
                        </a:rPr>
                        <a:t>开启晚期胃癌一线治疗新篇章</a:t>
                      </a:r>
                      <a:endParaRPr lang="zh-CN" altLang="en-US" sz="2600"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91437" marR="91437" marT="34290" marB="34290" anchor="ctr">
                    <a:lnL w="12700" cap="flat" cmpd="sng" algn="ctr">
                      <a:solidFill>
                        <a:schemeClr val="bg1">
                          <a:lumMod val="85000"/>
                        </a:schemeClr>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r>
              <a:tr h="980191">
                <a:tc>
                  <a:txBody>
                    <a:bodyPr/>
                    <a:lstStyle/>
                    <a:p>
                      <a:endParaRPr lang="en-US" sz="2800" b="1" dirty="0">
                        <a:solidFill>
                          <a:schemeClr val="tx1"/>
                        </a:solidFill>
                        <a:latin typeface="微软雅黑" panose="020B0503020204020204" pitchFamily="34" charset="-122"/>
                        <a:ea typeface="微软雅黑" panose="020B0503020204020204" pitchFamily="34" charset="-122"/>
                      </a:endParaRPr>
                    </a:p>
                  </a:txBody>
                  <a:tcPr marL="91437" marR="91437" marT="45718" marB="45718" anchor="ctr" anchorCtr="1">
                    <a:lnL w="12700" cmpd="sng">
                      <a:noFill/>
                    </a:lnL>
                    <a:lnR w="1270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endParaRPr lang="zh-CN" altLang="en-US" sz="2600"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91437" marR="91437" marT="34290" marB="34290" anchor="ctr">
                    <a:lnL w="12700" cap="flat" cmpd="sng" algn="ctr">
                      <a:solidFill>
                        <a:schemeClr val="bg1">
                          <a:lumMod val="85000"/>
                        </a:schemeClr>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94243" name="think-cell 幻灯片" r:id="rId2" imgW="5715" imgH="5715" progId="TCLayout.ActiveDocument.1">
                  <p:embed/>
                </p:oleObj>
              </mc:Choice>
              <mc:Fallback>
                <p:oleObj name="think-cell 幻灯片" r:id="rId2" imgW="5715" imgH="5715" progId="TCLayout.ActiveDocument.1">
                  <p:embed/>
                  <p:pic>
                    <p:nvPicPr>
                      <p:cNvPr id="0" name="对象 4" hidden="1"/>
                      <p:cNvPicPr/>
                      <p:nvPr/>
                    </p:nvPicPr>
                    <p:blipFill>
                      <a:blip r:embed="rId3"/>
                      <a:stretch>
                        <a:fillRect/>
                      </a:stretch>
                    </p:blipFill>
                    <p:spPr>
                      <a:xfrm>
                        <a:off x="1751" y="1900"/>
                        <a:ext cx="1751" cy="1751"/>
                      </a:xfrm>
                      <a:prstGeom prst="rect">
                        <a:avLst/>
                      </a:prstGeom>
                    </p:spPr>
                  </p:pic>
                </p:oleObj>
              </mc:Fallback>
            </mc:AlternateContent>
          </a:graphicData>
        </a:graphic>
      </p:graphicFrame>
      <p:graphicFrame>
        <p:nvGraphicFramePr>
          <p:cNvPr id="3" name="图示 2"/>
          <p:cNvGraphicFramePr/>
          <p:nvPr/>
        </p:nvGraphicFramePr>
        <p:xfrm>
          <a:off x="380704" y="2643798"/>
          <a:ext cx="12405893" cy="20075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4" name="文本占位符 53"/>
          <p:cNvSpPr>
            <a:spLocks noGrp="1"/>
          </p:cNvSpPr>
          <p:nvPr>
            <p:ph type="body" sz="quarter" idx="13"/>
          </p:nvPr>
        </p:nvSpPr>
        <p:spPr>
          <a:xfrm>
            <a:off x="732041" y="6811699"/>
            <a:ext cx="12101378" cy="751003"/>
          </a:xfrm>
        </p:spPr>
        <p:txBody>
          <a:bodyPr/>
          <a:lstStyle/>
          <a:p>
            <a:r>
              <a:rPr lang="en-US" altLang="zh-CN" dirty="0">
                <a:latin typeface="Times New Roman" panose="02020603050405020304" charset="0"/>
                <a:cs typeface="Times New Roman" panose="02020603050405020304" charset="0"/>
              </a:rPr>
              <a:t>Ann Intern Med. 1980 Oct;93(4):533-6</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2. Anticancer Research 1989; 9(4): 1025-26</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3.J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2000 Jul;18(14):2648-57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4. Ann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2008 Aug;19(8):1450-1457.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5.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2008 Mar 20;26(9):1435-42</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6.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1997 Jan;15(1):261-7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7.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2006 Nov 1;24(31):4991-7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8. Lancet. 2010 Aug 28;376(9742):687-97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9. World J </a:t>
            </a:r>
            <a:r>
              <a:rPr lang="en-US" altLang="zh-CN" dirty="0" err="1">
                <a:latin typeface="Times New Roman" panose="02020603050405020304" charset="0"/>
                <a:cs typeface="Times New Roman" panose="02020603050405020304" charset="0"/>
              </a:rPr>
              <a:t>Gastrointest</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2015 Aug 15;7(8):95-101</a:t>
            </a:r>
            <a:endParaRPr lang="en-US" altLang="zh-CN" dirty="0">
              <a:latin typeface="Times New Roman" panose="02020603050405020304" charset="0"/>
              <a:cs typeface="Times New Roman" panose="02020603050405020304" charset="0"/>
            </a:endParaRPr>
          </a:p>
        </p:txBody>
      </p:sp>
      <p:sp>
        <p:nvSpPr>
          <p:cNvPr id="32" name="标题 31"/>
          <p:cNvSpPr>
            <a:spLocks noGrp="1"/>
          </p:cNvSpPr>
          <p:nvPr>
            <p:ph type="title"/>
          </p:nvPr>
        </p:nvSpPr>
        <p:spPr/>
        <p:txBody>
          <a:bodyPr vert="horz">
            <a:normAutofit/>
          </a:bodyPr>
          <a:lstStyle/>
          <a:p>
            <a:r>
              <a:rPr lang="zh-CN" altLang="en-US" sz="2800" dirty="0">
                <a:solidFill>
                  <a:srgbClr val="1158A2"/>
                </a:solidFill>
                <a:latin typeface="Arial" panose="020B0604020202020204" pitchFamily="34" charset="0"/>
                <a:cs typeface="Arial" panose="020B0604020202020204" pitchFamily="34" charset="0"/>
              </a:rPr>
              <a:t>胃癌药物治疗经历了三次革命</a:t>
            </a:r>
            <a:endParaRPr lang="zh-CN" altLang="en-US" sz="2800" dirty="0">
              <a:solidFill>
                <a:srgbClr val="1158A2"/>
              </a:solidFill>
              <a:latin typeface="Arial" panose="020B0604020202020204" pitchFamily="34" charset="0"/>
              <a:cs typeface="Arial" panose="020B0604020202020204" pitchFamily="34" charset="0"/>
            </a:endParaRPr>
          </a:p>
        </p:txBody>
      </p:sp>
      <p:sp>
        <p:nvSpPr>
          <p:cNvPr id="20" name="矩形 2"/>
          <p:cNvSpPr>
            <a:spLocks noChangeArrowheads="1"/>
          </p:cNvSpPr>
          <p:nvPr/>
        </p:nvSpPr>
        <p:spPr bwMode="auto">
          <a:xfrm>
            <a:off x="1259088" y="2015792"/>
            <a:ext cx="1956624" cy="621773"/>
          </a:xfrm>
          <a:prstGeom prst="rect">
            <a:avLst/>
          </a:prstGeom>
          <a:noFill/>
          <a:ln w="9525">
            <a:noFill/>
            <a:miter lim="800000"/>
          </a:ln>
        </p:spPr>
        <p:txBody>
          <a:bodyPr>
            <a:spAutoFit/>
          </a:bodyPr>
          <a:lstStyle/>
          <a:p>
            <a:pPr defTabSz="1008380">
              <a:lnSpc>
                <a:spcPct val="120000"/>
              </a:lnSpc>
            </a:pPr>
            <a:r>
              <a:rPr lang="zh-CN" altLang="en-US" sz="1545" b="1" dirty="0">
                <a:solidFill>
                  <a:srgbClr val="1B5C9C"/>
                </a:solidFill>
                <a:latin typeface="Arial" panose="020B0604020202020204" pitchFamily="34" charset="0"/>
                <a:ea typeface="微软雅黑" panose="020B0503020204020204" pitchFamily="34" charset="-122"/>
                <a:cs typeface="Arial" panose="020B0604020202020204" pitchFamily="34" charset="0"/>
                <a:sym typeface="+mn-lt"/>
              </a:rPr>
              <a:t>手术治疗</a:t>
            </a:r>
            <a:endParaRPr lang="en-US" altLang="zh-CN" sz="1545" b="1" dirty="0">
              <a:solidFill>
                <a:srgbClr val="1B5C9C"/>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是胃癌唯一的治疗手段</a:t>
            </a:r>
            <a:endPar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21" name="矩形 20"/>
          <p:cNvSpPr>
            <a:spLocks noChangeArrowheads="1"/>
          </p:cNvSpPr>
          <p:nvPr/>
        </p:nvSpPr>
        <p:spPr bwMode="auto">
          <a:xfrm>
            <a:off x="4776409" y="2012946"/>
            <a:ext cx="2363181" cy="620619"/>
          </a:xfrm>
          <a:prstGeom prst="rect">
            <a:avLst/>
          </a:prstGeom>
          <a:noFill/>
          <a:ln w="9525">
            <a:noFill/>
            <a:miter lim="800000"/>
          </a:ln>
        </p:spPr>
        <p:txBody>
          <a:bodyPr wrap="square">
            <a:spAutoFit/>
          </a:bodyPr>
          <a:lstStyle/>
          <a:p>
            <a:pPr defTabSz="1008380">
              <a:lnSpc>
                <a:spcPct val="120000"/>
              </a:lnSpc>
            </a:pPr>
            <a:r>
              <a:rPr lang="zh-CN" altLang="en-US" sz="1540" b="1" dirty="0">
                <a:solidFill>
                  <a:srgbClr val="6292D9"/>
                </a:solidFill>
                <a:latin typeface="Arial" panose="020B0604020202020204" pitchFamily="34" charset="0"/>
                <a:ea typeface="微软雅黑" panose="020B0503020204020204" pitchFamily="34" charset="-122"/>
                <a:cs typeface="Arial" panose="020B0604020202020204" pitchFamily="34" charset="0"/>
                <a:sym typeface="+mn-lt"/>
              </a:rPr>
              <a:t>三药化疗方案初显疗效</a:t>
            </a:r>
            <a:endParaRPr lang="zh-CN" altLang="en-US" sz="1540" b="1" dirty="0">
              <a:solidFill>
                <a:srgbClr val="6292D9"/>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FAM</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AMTX方案</a:t>
            </a:r>
            <a:r>
              <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1-2</a:t>
            </a:r>
            <a:endPar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22" name="矩形 21"/>
          <p:cNvSpPr>
            <a:spLocks noChangeArrowheads="1"/>
          </p:cNvSpPr>
          <p:nvPr/>
        </p:nvSpPr>
        <p:spPr bwMode="auto">
          <a:xfrm>
            <a:off x="6361846" y="4600274"/>
            <a:ext cx="3218689" cy="866071"/>
          </a:xfrm>
          <a:prstGeom prst="rect">
            <a:avLst/>
          </a:prstGeom>
          <a:noFill/>
          <a:ln w="9525">
            <a:noFill/>
            <a:miter lim="800000"/>
          </a:ln>
        </p:spPr>
        <p:txBody>
          <a:bodyPr wrap="square">
            <a:spAutoFit/>
          </a:bodyPr>
          <a:lstStyle/>
          <a:p>
            <a:pPr defTabSz="1008380">
              <a:lnSpc>
                <a:spcPct val="120000"/>
              </a:lnSpc>
            </a:pPr>
            <a:r>
              <a:rPr lang="zh-CN" altLang="en-US" sz="1545" b="1"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rPr>
              <a:t>三药化疗方案进一步发展</a:t>
            </a:r>
            <a:r>
              <a:rPr lang="en-US" altLang="zh-CN" sz="1545" b="1" baseline="30000"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rPr>
              <a:t>3-7</a:t>
            </a:r>
            <a:endParaRPr lang="zh-CN" altLang="en-US" sz="1545" b="1" baseline="30000"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形成以氟尿嘧啶</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铂类</a:t>
            </a:r>
            <a:endPar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为基础的化疗方案</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23" name="矩形 22"/>
          <p:cNvSpPr>
            <a:spLocks noChangeArrowheads="1"/>
          </p:cNvSpPr>
          <p:nvPr/>
        </p:nvSpPr>
        <p:spPr bwMode="auto">
          <a:xfrm>
            <a:off x="8109266" y="2008115"/>
            <a:ext cx="2737180" cy="866071"/>
          </a:xfrm>
          <a:prstGeom prst="rect">
            <a:avLst/>
          </a:prstGeom>
          <a:noFill/>
          <a:ln w="9525">
            <a:noFill/>
            <a:miter lim="800000"/>
          </a:ln>
        </p:spPr>
        <p:txBody>
          <a:bodyPr>
            <a:spAutoFit/>
          </a:bodyPr>
          <a:lstStyle/>
          <a:p>
            <a:pPr defTabSz="1008380">
              <a:lnSpc>
                <a:spcPct val="120000"/>
              </a:lnSpc>
            </a:pPr>
            <a:r>
              <a:rPr lang="zh-CN" altLang="en-US" sz="1545" b="1"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rPr>
              <a:t>靶向治疗</a:t>
            </a:r>
            <a:endParaRPr lang="en-US" altLang="zh-CN" sz="1545" b="1" dirty="0">
              <a:solidFill>
                <a:prstClr val="black">
                  <a:lumMod val="65000"/>
                  <a:lumOff val="35000"/>
                </a:prstClr>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个体化治疗里程碑</a:t>
            </a:r>
            <a:endPar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氟尿嘧啶</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铂类</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靶向</a:t>
            </a:r>
            <a:r>
              <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8</a:t>
            </a:r>
            <a:endPar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24" name="矩形 23"/>
          <p:cNvSpPr>
            <a:spLocks noChangeArrowheads="1"/>
          </p:cNvSpPr>
          <p:nvPr/>
        </p:nvSpPr>
        <p:spPr bwMode="auto">
          <a:xfrm>
            <a:off x="10053141" y="4600274"/>
            <a:ext cx="2463704" cy="866071"/>
          </a:xfrm>
          <a:prstGeom prst="rect">
            <a:avLst/>
          </a:prstGeom>
          <a:noFill/>
          <a:ln w="9525">
            <a:noFill/>
            <a:miter lim="800000"/>
          </a:ln>
        </p:spPr>
        <p:txBody>
          <a:bodyPr wrap="square">
            <a:spAutoFit/>
          </a:bodyPr>
          <a:lstStyle/>
          <a:p>
            <a:pPr defTabSz="1008380">
              <a:lnSpc>
                <a:spcPct val="120000"/>
              </a:lnSpc>
            </a:pPr>
            <a:r>
              <a:rPr lang="zh-CN" altLang="en-US" sz="1545" b="1" dirty="0">
                <a:solidFill>
                  <a:srgbClr val="6292D9"/>
                </a:solidFill>
                <a:latin typeface="Arial" panose="020B0604020202020204" pitchFamily="34" charset="0"/>
                <a:ea typeface="微软雅黑" panose="020B0503020204020204" pitchFamily="34" charset="-122"/>
                <a:cs typeface="Arial" panose="020B0604020202020204" pitchFamily="34" charset="0"/>
                <a:sym typeface="+mn-lt"/>
              </a:rPr>
              <a:t>免疫单药</a:t>
            </a:r>
            <a:endParaRPr lang="en-US" altLang="zh-CN" sz="1545" b="1" dirty="0">
              <a:solidFill>
                <a:srgbClr val="6292D9"/>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PD-1</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抑制剂治疗</a:t>
            </a:r>
            <a:r>
              <a:rPr lang="en-US" altLang="zh-CN" sz="1325" dirty="0" err="1">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dMMR</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肿瘤</a:t>
            </a:r>
            <a:endPar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免疫单药</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6</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个月</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OS</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率</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=69%</a:t>
            </a:r>
            <a:r>
              <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9</a:t>
            </a:r>
            <a:endPar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45" name="矩形 2"/>
          <p:cNvSpPr>
            <a:spLocks noChangeArrowheads="1"/>
          </p:cNvSpPr>
          <p:nvPr/>
        </p:nvSpPr>
        <p:spPr bwMode="auto">
          <a:xfrm>
            <a:off x="2888761" y="4600274"/>
            <a:ext cx="1509209" cy="1110369"/>
          </a:xfrm>
          <a:prstGeom prst="rect">
            <a:avLst/>
          </a:prstGeom>
          <a:noFill/>
          <a:ln w="9525">
            <a:noFill/>
            <a:miter lim="800000"/>
          </a:ln>
        </p:spPr>
        <p:txBody>
          <a:bodyPr wrap="square">
            <a:spAutoFit/>
          </a:bodyPr>
          <a:lstStyle/>
          <a:p>
            <a:pPr defTabSz="1008380">
              <a:lnSpc>
                <a:spcPct val="120000"/>
              </a:lnSpc>
            </a:pPr>
            <a:r>
              <a:rPr lang="zh-CN" altLang="en-US" sz="1545" b="1" dirty="0">
                <a:solidFill>
                  <a:srgbClr val="2B75CF"/>
                </a:solidFill>
                <a:latin typeface="Arial" panose="020B0604020202020204" pitchFamily="34" charset="0"/>
                <a:ea typeface="微软雅黑" panose="020B0503020204020204" pitchFamily="34" charset="-122"/>
                <a:cs typeface="Arial" panose="020B0604020202020204" pitchFamily="34" charset="0"/>
                <a:sym typeface="+mn-lt"/>
              </a:rPr>
              <a:t>双药化疗</a:t>
            </a:r>
            <a:endParaRPr lang="en-US" altLang="zh-CN" sz="1545" b="1" dirty="0">
              <a:solidFill>
                <a:srgbClr val="2B75CF"/>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70</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年代双药化疗方案的探索并未取得显著疗效</a:t>
            </a:r>
            <a:endPar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grpSp>
        <p:nvGrpSpPr>
          <p:cNvPr id="9" name="组合 8"/>
          <p:cNvGrpSpPr/>
          <p:nvPr/>
        </p:nvGrpSpPr>
        <p:grpSpPr>
          <a:xfrm>
            <a:off x="684136" y="2847108"/>
            <a:ext cx="142365" cy="524216"/>
            <a:chOff x="7378798" y="2454117"/>
            <a:chExt cx="129102" cy="475378"/>
          </a:xfrm>
        </p:grpSpPr>
        <p:sp>
          <p:nvSpPr>
            <p:cNvPr id="42" name="椭圆 41"/>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47" name="直接连接符 46"/>
            <p:cNvCxnSpPr>
              <a:stCxn id="42"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58" name="弦形 57"/>
          <p:cNvSpPr/>
          <p:nvPr/>
        </p:nvSpPr>
        <p:spPr>
          <a:xfrm>
            <a:off x="6294569" y="4458738"/>
            <a:ext cx="170430" cy="141536"/>
          </a:xfrm>
          <a:prstGeom prst="chord">
            <a:avLst>
              <a:gd name="adj1" fmla="val 2700000"/>
              <a:gd name="adj2" fmla="val 1373976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18" name="矩形 17"/>
          <p:cNvSpPr>
            <a:spLocks noChangeArrowheads="1"/>
          </p:cNvSpPr>
          <p:nvPr/>
        </p:nvSpPr>
        <p:spPr bwMode="auto">
          <a:xfrm>
            <a:off x="11509935" y="1998056"/>
            <a:ext cx="2258712" cy="866071"/>
          </a:xfrm>
          <a:prstGeom prst="rect">
            <a:avLst/>
          </a:prstGeom>
          <a:noFill/>
          <a:ln w="9525">
            <a:noFill/>
            <a:miter lim="800000"/>
          </a:ln>
        </p:spPr>
        <p:txBody>
          <a:bodyPr wrap="square">
            <a:spAutoFit/>
          </a:bodyPr>
          <a:lstStyle/>
          <a:p>
            <a:pPr defTabSz="1008380">
              <a:lnSpc>
                <a:spcPct val="120000"/>
              </a:lnSpc>
            </a:pPr>
            <a:r>
              <a:rPr lang="zh-CN" altLang="en-US" sz="1545" b="1" dirty="0">
                <a:solidFill>
                  <a:srgbClr val="2B75CF"/>
                </a:solidFill>
                <a:latin typeface="Arial" panose="020B0604020202020204" pitchFamily="34" charset="0"/>
                <a:ea typeface="微软雅黑" panose="020B0503020204020204" pitchFamily="34" charset="-122"/>
                <a:cs typeface="Arial" panose="020B0604020202020204" pitchFamily="34" charset="0"/>
                <a:sym typeface="+mn-lt"/>
              </a:rPr>
              <a:t>免疫联合</a:t>
            </a:r>
            <a:endParaRPr lang="en-US" altLang="zh-CN" sz="1545" b="1" dirty="0">
              <a:solidFill>
                <a:srgbClr val="2B75CF"/>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联合方案探索</a:t>
            </a:r>
            <a:endPar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a:p>
            <a:pPr defTabSz="1008380">
              <a:lnSpc>
                <a:spcPct val="120000"/>
              </a:lnSpc>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rPr>
              <a:t>最佳获益人群</a:t>
            </a:r>
            <a:endPar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7" name="流程图: 接点 6"/>
          <p:cNvSpPr/>
          <p:nvPr/>
        </p:nvSpPr>
        <p:spPr>
          <a:xfrm>
            <a:off x="340543" y="1997544"/>
            <a:ext cx="847364" cy="847364"/>
          </a:xfrm>
          <a:prstGeom prst="flowChartConnector">
            <a:avLst/>
          </a:prstGeom>
          <a:solidFill>
            <a:srgbClr val="1B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流程图: 接点 52"/>
          <p:cNvSpPr/>
          <p:nvPr/>
        </p:nvSpPr>
        <p:spPr>
          <a:xfrm>
            <a:off x="2041397" y="4431997"/>
            <a:ext cx="847364" cy="847364"/>
          </a:xfrm>
          <a:prstGeom prst="flowChartConnector">
            <a:avLst/>
          </a:prstGeom>
          <a:solidFill>
            <a:srgbClr val="2B7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流程图: 接点 54"/>
          <p:cNvSpPr/>
          <p:nvPr/>
        </p:nvSpPr>
        <p:spPr>
          <a:xfrm>
            <a:off x="3898025" y="2009905"/>
            <a:ext cx="847364" cy="847364"/>
          </a:xfrm>
          <a:prstGeom prst="flowChartConnector">
            <a:avLst/>
          </a:prstGeom>
          <a:solidFill>
            <a:srgbClr val="629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流程图: 接点 56"/>
          <p:cNvSpPr/>
          <p:nvPr/>
        </p:nvSpPr>
        <p:spPr>
          <a:xfrm>
            <a:off x="5463134" y="4400872"/>
            <a:ext cx="847364" cy="847364"/>
          </a:xfrm>
          <a:prstGeom prst="flowChartConnector">
            <a:avLst/>
          </a:prstGeom>
          <a:solidFill>
            <a:srgbClr val="9AB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流程图: 接点 58"/>
          <p:cNvSpPr/>
          <p:nvPr/>
        </p:nvSpPr>
        <p:spPr>
          <a:xfrm>
            <a:off x="7245143" y="1999755"/>
            <a:ext cx="847364" cy="847364"/>
          </a:xfrm>
          <a:prstGeom prst="flowChartConnector">
            <a:avLst/>
          </a:prstGeom>
          <a:solidFill>
            <a:srgbClr val="9AB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0" name="流程图: 接点 59"/>
          <p:cNvSpPr/>
          <p:nvPr/>
        </p:nvSpPr>
        <p:spPr>
          <a:xfrm>
            <a:off x="9123842" y="4407377"/>
            <a:ext cx="847364" cy="847364"/>
          </a:xfrm>
          <a:prstGeom prst="flowChartConnector">
            <a:avLst/>
          </a:prstGeom>
          <a:solidFill>
            <a:srgbClr val="629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流程图: 接点 60"/>
          <p:cNvSpPr/>
          <p:nvPr/>
        </p:nvSpPr>
        <p:spPr>
          <a:xfrm>
            <a:off x="10710746" y="1997544"/>
            <a:ext cx="847364" cy="847364"/>
          </a:xfrm>
          <a:prstGeom prst="flowChartConnector">
            <a:avLst/>
          </a:prstGeom>
          <a:solidFill>
            <a:srgbClr val="2B7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62" name="组合 61"/>
          <p:cNvGrpSpPr/>
          <p:nvPr/>
        </p:nvGrpSpPr>
        <p:grpSpPr>
          <a:xfrm>
            <a:off x="4233765" y="2860019"/>
            <a:ext cx="142365" cy="524216"/>
            <a:chOff x="7378798" y="2454117"/>
            <a:chExt cx="129102" cy="475378"/>
          </a:xfrm>
        </p:grpSpPr>
        <p:sp>
          <p:nvSpPr>
            <p:cNvPr id="63" name="椭圆 62"/>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64" name="直接连接符 63"/>
            <p:cNvCxnSpPr>
              <a:stCxn id="63"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V="1">
            <a:off x="5815634" y="3888660"/>
            <a:ext cx="142365" cy="524216"/>
            <a:chOff x="7378798" y="2454117"/>
            <a:chExt cx="129102" cy="475378"/>
          </a:xfrm>
        </p:grpSpPr>
        <p:sp>
          <p:nvSpPr>
            <p:cNvPr id="66" name="椭圆 65"/>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67" name="直接连接符 66"/>
            <p:cNvCxnSpPr>
              <a:stCxn id="66"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flipV="1">
            <a:off x="2393897" y="3896010"/>
            <a:ext cx="142365" cy="524216"/>
            <a:chOff x="7378798" y="2454117"/>
            <a:chExt cx="129102" cy="475378"/>
          </a:xfrm>
        </p:grpSpPr>
        <p:sp>
          <p:nvSpPr>
            <p:cNvPr id="69" name="椭圆 68"/>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70" name="直接连接符 69"/>
            <p:cNvCxnSpPr>
              <a:stCxn id="69"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flipV="1">
            <a:off x="9446583" y="3888660"/>
            <a:ext cx="142365" cy="524216"/>
            <a:chOff x="7378798" y="2454117"/>
            <a:chExt cx="129102" cy="475378"/>
          </a:xfrm>
        </p:grpSpPr>
        <p:sp>
          <p:nvSpPr>
            <p:cNvPr id="72" name="椭圆 71"/>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73" name="直接连接符 72"/>
            <p:cNvCxnSpPr>
              <a:stCxn id="72"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7597643" y="2861032"/>
            <a:ext cx="142365" cy="524216"/>
            <a:chOff x="7378798" y="2454117"/>
            <a:chExt cx="129102" cy="475378"/>
          </a:xfrm>
        </p:grpSpPr>
        <p:sp>
          <p:nvSpPr>
            <p:cNvPr id="75" name="椭圆 74"/>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76" name="直接连接符 75"/>
            <p:cNvCxnSpPr>
              <a:stCxn id="75"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a:off x="11063246" y="2847108"/>
            <a:ext cx="142365" cy="524216"/>
            <a:chOff x="7378798" y="2454117"/>
            <a:chExt cx="129102" cy="475378"/>
          </a:xfrm>
        </p:grpSpPr>
        <p:sp>
          <p:nvSpPr>
            <p:cNvPr id="81" name="椭圆 80"/>
            <p:cNvSpPr/>
            <p:nvPr/>
          </p:nvSpPr>
          <p:spPr>
            <a:xfrm>
              <a:off x="7378798" y="2822279"/>
              <a:ext cx="129102" cy="107216"/>
            </a:xfrm>
            <a:prstGeom prst="ellipse">
              <a:avLst/>
            </a:prstGeom>
            <a:solidFill>
              <a:srgbClr val="FF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490">
                <a:solidFill>
                  <a:prstClr val="white"/>
                </a:solidFill>
                <a:latin typeface="Arial" panose="020B0604020202020204" pitchFamily="34" charset="0"/>
                <a:ea typeface="微软雅黑" panose="020B0503020204020204" pitchFamily="34" charset="-122"/>
                <a:cs typeface="Arial" panose="020B0604020202020204" pitchFamily="34" charset="0"/>
                <a:sym typeface="+mn-lt"/>
              </a:endParaRPr>
            </a:p>
          </p:txBody>
        </p:sp>
        <p:cxnSp>
          <p:nvCxnSpPr>
            <p:cNvPr id="82" name="直接连接符 81"/>
            <p:cNvCxnSpPr>
              <a:stCxn id="81" idx="0"/>
            </p:cNvCxnSpPr>
            <p:nvPr/>
          </p:nvCxnSpPr>
          <p:spPr>
            <a:xfrm flipV="1">
              <a:off x="7443349" y="2454117"/>
              <a:ext cx="0" cy="3681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pic>
        <p:nvPicPr>
          <p:cNvPr id="84" name="图片 83" descr="32313534323832383b32313534323834353bcad6caf5b5b6"/>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5954" y="2183116"/>
            <a:ext cx="618755" cy="618755"/>
          </a:xfrm>
          <a:prstGeom prst="rect">
            <a:avLst/>
          </a:prstGeom>
        </p:spPr>
      </p:pic>
      <p:pic>
        <p:nvPicPr>
          <p:cNvPr id="85" name="图片 84" descr="303b343132333630353bd2a9"/>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620214" y="4568789"/>
            <a:ext cx="533200" cy="533200"/>
          </a:xfrm>
          <a:prstGeom prst="rect">
            <a:avLst/>
          </a:prstGeom>
        </p:spPr>
      </p:pic>
      <p:pic>
        <p:nvPicPr>
          <p:cNvPr id="87" name="图片 86" descr="343435383231363b333633383439353bd2a9"/>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221271" y="4557713"/>
            <a:ext cx="500528" cy="500528"/>
          </a:xfrm>
          <a:prstGeom prst="rect">
            <a:avLst/>
          </a:prstGeom>
        </p:spPr>
      </p:pic>
      <p:pic>
        <p:nvPicPr>
          <p:cNvPr id="88" name="图片 87" descr="303b343132333630353bd2a9"/>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48817" y="2154625"/>
            <a:ext cx="533200" cy="533200"/>
          </a:xfrm>
          <a:prstGeom prst="rect">
            <a:avLst/>
          </a:prstGeom>
        </p:spPr>
      </p:pic>
      <p:pic>
        <p:nvPicPr>
          <p:cNvPr id="89" name="图片 88" descr="343435383133313b333634323430323bd6d0d0c4"/>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406999" y="2160040"/>
            <a:ext cx="564191" cy="564191"/>
          </a:xfrm>
          <a:prstGeom prst="rect">
            <a:avLst/>
          </a:prstGeom>
        </p:spPr>
      </p:pic>
      <p:pic>
        <p:nvPicPr>
          <p:cNvPr id="90" name="图片 89" descr="32313535333637323b32313535343033333bbbf9d2f2"/>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155806" y="4437910"/>
            <a:ext cx="783433" cy="783433"/>
          </a:xfrm>
          <a:prstGeom prst="rect">
            <a:avLst/>
          </a:prstGeom>
        </p:spPr>
      </p:pic>
      <p:pic>
        <p:nvPicPr>
          <p:cNvPr id="91" name="图片 90" descr="333530363731303b333530343633353bc3e2d2dfc1a6"/>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756300" y="2042303"/>
            <a:ext cx="756255" cy="756255"/>
          </a:xfrm>
          <a:prstGeom prst="rect">
            <a:avLst/>
          </a:prstGeom>
        </p:spPr>
      </p:pic>
      <p:pic>
        <p:nvPicPr>
          <p:cNvPr id="49" name="图片 48" descr="32313534323832383b32313534323831353bbcf4b5b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flipH="1">
            <a:off x="478001" y="2085312"/>
            <a:ext cx="607890" cy="607890"/>
          </a:xfrm>
          <a:prstGeom prst="rect">
            <a:avLst/>
          </a:prstGeom>
        </p:spPr>
      </p:pic>
      <p:sp>
        <p:nvSpPr>
          <p:cNvPr id="2" name="矩形 1"/>
          <p:cNvSpPr/>
          <p:nvPr/>
        </p:nvSpPr>
        <p:spPr>
          <a:xfrm>
            <a:off x="7139589" y="6404510"/>
            <a:ext cx="5916454" cy="262059"/>
          </a:xfrm>
          <a:prstGeom prst="rect">
            <a:avLst/>
          </a:prstGeom>
        </p:spPr>
        <p:txBody>
          <a:bodyPr wrap="square">
            <a:spAutoFit/>
          </a:bodyPr>
          <a:lstStyle/>
          <a:p>
            <a:pPr algn="r" defTabSz="1008380"/>
            <a:r>
              <a:rPr lang="zh-CN" altLang="en-US" sz="1105" dirty="0">
                <a:solidFill>
                  <a:srgbClr val="002060"/>
                </a:solidFill>
                <a:latin typeface="Arial" panose="020B0604020202020204" pitchFamily="34" charset="0"/>
                <a:ea typeface="微软雅黑" panose="020B0503020204020204" pitchFamily="34" charset="-122"/>
                <a:cs typeface="Arial" panose="020B0604020202020204" pitchFamily="34" charset="0"/>
              </a:rPr>
              <a:t>注：</a:t>
            </a:r>
            <a:r>
              <a:rPr lang="en-US" altLang="zh-CN" sz="1105" dirty="0">
                <a:solidFill>
                  <a:srgbClr val="002060"/>
                </a:solidFill>
                <a:latin typeface="Arial" panose="020B0604020202020204" pitchFamily="34" charset="0"/>
                <a:ea typeface="微软雅黑" panose="020B0503020204020204" pitchFamily="34" charset="-122"/>
                <a:cs typeface="Arial" panose="020B0604020202020204" pitchFamily="34" charset="0"/>
              </a:rPr>
              <a:t>FAM=5-FU+</a:t>
            </a:r>
            <a:r>
              <a:rPr lang="zh-CN" altLang="en-US" sz="1105" dirty="0">
                <a:solidFill>
                  <a:srgbClr val="002060"/>
                </a:solidFill>
                <a:latin typeface="Arial" panose="020B0604020202020204" pitchFamily="34" charset="0"/>
                <a:ea typeface="微软雅黑" panose="020B0503020204020204" pitchFamily="34" charset="-122"/>
                <a:cs typeface="Arial" panose="020B0604020202020204" pitchFamily="34" charset="0"/>
              </a:rPr>
              <a:t>阿霉素</a:t>
            </a:r>
            <a:r>
              <a:rPr lang="en-US" altLang="zh-CN" sz="1105" dirty="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srgbClr val="002060"/>
                </a:solidFill>
                <a:latin typeface="Arial" panose="020B0604020202020204" pitchFamily="34" charset="0"/>
                <a:ea typeface="微软雅黑" panose="020B0503020204020204" pitchFamily="34" charset="-122"/>
                <a:cs typeface="Arial" panose="020B0604020202020204" pitchFamily="34" charset="0"/>
              </a:rPr>
              <a:t>丝裂霉素；</a:t>
            </a:r>
            <a:r>
              <a:rPr lang="en-US" altLang="zh-CN" sz="1105" dirty="0">
                <a:solidFill>
                  <a:srgbClr val="002060"/>
                </a:solidFill>
                <a:latin typeface="Arial" panose="020B0604020202020204" pitchFamily="34" charset="0"/>
                <a:ea typeface="微软雅黑" panose="020B0503020204020204" pitchFamily="34" charset="-122"/>
                <a:cs typeface="Arial" panose="020B0604020202020204" pitchFamily="34" charset="0"/>
              </a:rPr>
              <a:t>FAMTX=5-FU+</a:t>
            </a:r>
            <a:r>
              <a:rPr lang="zh-CN" altLang="en-US" sz="1105" dirty="0">
                <a:solidFill>
                  <a:srgbClr val="002060"/>
                </a:solidFill>
                <a:latin typeface="Arial" panose="020B0604020202020204" pitchFamily="34" charset="0"/>
                <a:ea typeface="微软雅黑" panose="020B0503020204020204" pitchFamily="34" charset="-122"/>
                <a:cs typeface="Arial" panose="020B0604020202020204" pitchFamily="34" charset="0"/>
              </a:rPr>
              <a:t>阿霉素</a:t>
            </a:r>
            <a:r>
              <a:rPr lang="en-US" altLang="zh-CN" sz="1105" dirty="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srgbClr val="002060"/>
                </a:solidFill>
                <a:latin typeface="Arial" panose="020B0604020202020204" pitchFamily="34" charset="0"/>
                <a:ea typeface="微软雅黑" panose="020B0503020204020204" pitchFamily="34" charset="-122"/>
                <a:cs typeface="Arial" panose="020B0604020202020204" pitchFamily="34" charset="0"/>
              </a:rPr>
              <a:t>甲氨蝶呤</a:t>
            </a:r>
            <a:endParaRPr lang="zh-CN" altLang="en-US" sz="110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a:blip r:embed="rId23"/>
          <a:stretch>
            <a:fillRect/>
          </a:stretch>
        </p:blipFill>
        <p:spPr>
          <a:xfrm>
            <a:off x="13586354" y="5029198"/>
            <a:ext cx="4463370" cy="137286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占位符 28"/>
          <p:cNvSpPr>
            <a:spLocks noGrp="1"/>
          </p:cNvSpPr>
          <p:nvPr>
            <p:ph type="body" sz="quarter" idx="13"/>
          </p:nvPr>
        </p:nvSpPr>
        <p:spPr>
          <a:xfrm>
            <a:off x="712312" y="6823424"/>
            <a:ext cx="12481142" cy="751003"/>
          </a:xfrm>
        </p:spPr>
        <p:txBody>
          <a:bodyPr/>
          <a:lstStyle/>
          <a:p>
            <a:pPr marL="0" indent="0">
              <a:buNone/>
            </a:pPr>
            <a:r>
              <a:rPr lang="en-US" altLang="zh-CN" dirty="0">
                <a:latin typeface="Arial" panose="020B0604020202020204" pitchFamily="34" charset="0"/>
                <a:cs typeface="Arial" panose="020B0604020202020204" pitchFamily="34" charset="0"/>
              </a:rPr>
              <a:t>1</a:t>
            </a:r>
            <a:r>
              <a:rPr lang="en-US" altLang="zh-CN" dirty="0">
                <a:latin typeface="Times New Roman" panose="02020603050405020304" charset="0"/>
                <a:cs typeface="Times New Roman" panose="02020603050405020304" charset="0"/>
              </a:rPr>
              <a:t>. </a:t>
            </a:r>
            <a:r>
              <a:rPr lang="sv-SE" altLang="zh-CN" dirty="0">
                <a:latin typeface="Times New Roman" panose="02020603050405020304" charset="0"/>
                <a:cs typeface="Times New Roman" panose="02020603050405020304" charset="0"/>
              </a:rPr>
              <a:t>Cancer. 1993 Jul 1;72(1):37-41</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2. Ann Intern Med. 1980 Oct;93(4):533-6</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3.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2000 Jul;18(14):2648-57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4. Ann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2008 Aug;19(8):1450-1457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5.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1997 Jan;15(1):261-7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6.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2006 Nov 1;24(31):4991-7</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7.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2014 Nov 1;32(31):3520-6</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8. Ann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2009 Apr;20(4):666-73</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9. J </a:t>
            </a:r>
            <a:r>
              <a:rPr lang="en-US" altLang="zh-CN" dirty="0" err="1">
                <a:latin typeface="Times New Roman" panose="02020603050405020304" charset="0"/>
                <a:cs typeface="Times New Roman" panose="02020603050405020304" charset="0"/>
              </a:rPr>
              <a:t>Clin</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2008 Mar 20;26(9):1435-42</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10. JAMA </a:t>
            </a:r>
            <a:r>
              <a:rPr lang="en-US" altLang="zh-CN" dirty="0" err="1">
                <a:latin typeface="Times New Roman" panose="02020603050405020304" charset="0"/>
                <a:cs typeface="Times New Roman" panose="02020603050405020304" charset="0"/>
              </a:rPr>
              <a:t>Oncol</a:t>
            </a:r>
            <a:r>
              <a:rPr lang="en-US" altLang="zh-CN" dirty="0">
                <a:latin typeface="Times New Roman" panose="02020603050405020304" charset="0"/>
                <a:cs typeface="Times New Roman" panose="02020603050405020304" charset="0"/>
              </a:rPr>
              <a:t>. 2017 May 1;3(5):620-627</a:t>
            </a:r>
            <a:r>
              <a:rPr lang="zh-CN" altLang="en-US" dirty="0">
                <a:latin typeface="Times New Roman" panose="02020603050405020304" charset="0"/>
                <a:cs typeface="Times New Roman" panose="02020603050405020304" charset="0"/>
              </a:rPr>
              <a:t>；</a:t>
            </a:r>
            <a:endParaRPr lang="zh-CN" altLang="en-US" dirty="0">
              <a:latin typeface="Times New Roman" panose="02020603050405020304" charset="0"/>
              <a:cs typeface="Times New Roman" panose="02020603050405020304" charset="0"/>
            </a:endParaRPr>
          </a:p>
        </p:txBody>
      </p:sp>
      <p:graphicFrame>
        <p:nvGraphicFramePr>
          <p:cNvPr id="2" name="对象 1" hidden="1"/>
          <p:cNvGraphicFramePr>
            <a:graphicFrameLocks noChangeAspect="1"/>
          </p:cNvGraphicFramePr>
          <p:nvPr>
            <p:custDataLst>
              <p:tags r:id="rId2"/>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95268" name="think-cell 幻灯片" r:id="rId3" imgW="5715" imgH="5715" progId="TCLayout.ActiveDocument.1">
                  <p:embed/>
                </p:oleObj>
              </mc:Choice>
              <mc:Fallback>
                <p:oleObj name="think-cell 幻灯片" r:id="rId3" imgW="5715" imgH="5715" progId="TCLayout.ActiveDocument.1">
                  <p:embed/>
                  <p:pic>
                    <p:nvPicPr>
                      <p:cNvPr id="0" name="对象 1" hidden="1"/>
                      <p:cNvPicPr/>
                      <p:nvPr/>
                    </p:nvPicPr>
                    <p:blipFill>
                      <a:blip r:embed="rId4"/>
                      <a:stretch>
                        <a:fillRect/>
                      </a:stretch>
                    </p:blipFill>
                    <p:spPr>
                      <a:xfrm>
                        <a:off x="1751" y="1900"/>
                        <a:ext cx="1751" cy="1751"/>
                      </a:xfrm>
                      <a:prstGeom prst="rect">
                        <a:avLst/>
                      </a:prstGeom>
                    </p:spPr>
                  </p:pic>
                </p:oleObj>
              </mc:Fallback>
            </mc:AlternateContent>
          </a:graphicData>
        </a:graphic>
      </p:graphicFrame>
      <p:sp>
        <p:nvSpPr>
          <p:cNvPr id="4" name="标题 1"/>
          <p:cNvSpPr txBox="1"/>
          <p:nvPr/>
        </p:nvSpPr>
        <p:spPr>
          <a:xfrm>
            <a:off x="693234" y="53777"/>
            <a:ext cx="11024847" cy="1019310"/>
          </a:xfrm>
          <a:prstGeom prst="rect">
            <a:avLst/>
          </a:prstGeom>
        </p:spPr>
        <p:txBody>
          <a:bodyPr anchor="ctr"/>
          <a:lstStyle>
            <a:lvl1pPr algn="l" defTabSz="1019175" rtl="0" eaLnBrk="0" fontAlgn="base" hangingPunct="0">
              <a:lnSpc>
                <a:spcPts val="2790"/>
              </a:lnSpc>
              <a:spcBef>
                <a:spcPct val="0"/>
              </a:spcBef>
              <a:spcAft>
                <a:spcPct val="0"/>
              </a:spcAft>
              <a:defRPr sz="2800" b="1">
                <a:solidFill>
                  <a:schemeClr val="bg2"/>
                </a:solidFill>
                <a:latin typeface="微软雅黑" panose="020B0503020204020204" pitchFamily="34" charset="-122"/>
                <a:ea typeface="微软雅黑" panose="020B0503020204020204" pitchFamily="34" charset="-122"/>
                <a:cs typeface="Calibri" panose="020F0502020204030204" pitchFamily="34" charset="0"/>
              </a:defRPr>
            </a:lvl1pPr>
            <a:lvl2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2pPr>
            <a:lvl3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3pPr>
            <a:lvl4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4pPr>
            <a:lvl5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5pPr>
            <a:lvl6pPr marL="4572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6pPr>
            <a:lvl7pPr marL="9144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7pPr>
            <a:lvl8pPr marL="13716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8pPr>
            <a:lvl9pPr marL="18288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9pPr>
          </a:lstStyle>
          <a:p>
            <a:pPr defTabSz="1123950">
              <a:lnSpc>
                <a:spcPct val="100000"/>
              </a:lnSpc>
              <a:spcBef>
                <a:spcPct val="50000"/>
              </a:spcBef>
              <a:spcAft>
                <a:spcPct val="50000"/>
              </a:spcAft>
              <a:defRPr/>
            </a:pPr>
            <a:r>
              <a:rPr lang="zh-CN" altLang="en-US" kern="0" dirty="0">
                <a:solidFill>
                  <a:srgbClr val="C00000"/>
                </a:solidFill>
                <a:latin typeface="Arial" panose="020B0604020202020204" pitchFamily="34" charset="0"/>
                <a:cs typeface="Arial" panose="020B0604020202020204" pitchFamily="34" charset="0"/>
                <a:sym typeface="微软雅黑" panose="020B0503020204020204" pitchFamily="34" charset="-122"/>
              </a:rPr>
              <a:t>化疗</a:t>
            </a:r>
            <a:r>
              <a:rPr lang="zh-CN" altLang="en-US" kern="0" dirty="0">
                <a:solidFill>
                  <a:srgbClr val="1158A2"/>
                </a:solidFill>
                <a:latin typeface="Arial" panose="020B0604020202020204" pitchFamily="34" charset="0"/>
                <a:cs typeface="Arial" panose="020B0604020202020204" pitchFamily="34" charset="0"/>
                <a:sym typeface="微软雅黑" panose="020B0503020204020204" pitchFamily="34" charset="-122"/>
              </a:rPr>
              <a:t>是胃癌治疗的第一次革命，</a:t>
            </a:r>
            <a:r>
              <a:rPr lang="zh-CN" altLang="en-US" kern="0" dirty="0" smtClean="0">
                <a:solidFill>
                  <a:srgbClr val="1158A2"/>
                </a:solidFill>
                <a:latin typeface="Arial" panose="020B0604020202020204" pitchFamily="34" charset="0"/>
                <a:cs typeface="Arial" panose="020B0604020202020204" pitchFamily="34" charset="0"/>
                <a:sym typeface="微软雅黑" panose="020B0503020204020204" pitchFamily="34" charset="-122"/>
              </a:rPr>
              <a:t>但面临</a:t>
            </a:r>
            <a:r>
              <a:rPr lang="zh-CN" altLang="en-US" kern="0" dirty="0">
                <a:solidFill>
                  <a:srgbClr val="1158A2"/>
                </a:solidFill>
                <a:latin typeface="Arial" panose="020B0604020202020204" pitchFamily="34" charset="0"/>
                <a:cs typeface="Arial" panose="020B0604020202020204" pitchFamily="34" charset="0"/>
                <a:sym typeface="微软雅黑" panose="020B0503020204020204" pitchFamily="34" charset="-122"/>
              </a:rPr>
              <a:t>疗效瓶颈</a:t>
            </a:r>
            <a:endParaRPr lang="en-US" altLang="zh-CN" kern="0" dirty="0">
              <a:solidFill>
                <a:srgbClr val="1158A2"/>
              </a:solidFill>
              <a:latin typeface="Arial" panose="020B0604020202020204" pitchFamily="34" charset="0"/>
              <a:cs typeface="Arial" panose="020B0604020202020204" pitchFamily="34" charset="0"/>
              <a:sym typeface="微软雅黑" panose="020B0503020204020204" pitchFamily="34" charset="-122"/>
            </a:endParaRPr>
          </a:p>
        </p:txBody>
      </p:sp>
      <p:sp>
        <p:nvSpPr>
          <p:cNvPr id="7" name="文本框 35"/>
          <p:cNvSpPr txBox="1"/>
          <p:nvPr/>
        </p:nvSpPr>
        <p:spPr>
          <a:xfrm>
            <a:off x="677251" y="1508997"/>
            <a:ext cx="11975371" cy="431657"/>
          </a:xfrm>
          <a:prstGeom prst="rect">
            <a:avLst/>
          </a:prstGeom>
          <a:noFill/>
        </p:spPr>
        <p:txBody>
          <a:bodyPr wrap="square" rtlCol="0">
            <a:spAutoFit/>
          </a:bodyPr>
          <a:lstStyle/>
          <a:p>
            <a:pPr algn="ctr" defTabSz="1008380">
              <a:defRPr/>
            </a:pPr>
            <a:r>
              <a:rPr lang="zh-CN" altLang="en-US"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虽然晚期胃癌一线化疗方案在</a:t>
            </a:r>
            <a:r>
              <a:rPr lang="en-US" altLang="zh-CN"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40</a:t>
            </a:r>
            <a:r>
              <a:rPr lang="zh-CN" altLang="en-US"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年间不断进展，但一线化疗的中位</a:t>
            </a:r>
            <a:r>
              <a:rPr lang="en-US" altLang="zh-CN"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OS</a:t>
            </a:r>
            <a:r>
              <a:rPr lang="zh-CN" altLang="en-US"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仍难以突破</a:t>
            </a:r>
            <a:r>
              <a:rPr lang="en-US" altLang="zh-CN"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1</a:t>
            </a:r>
            <a:r>
              <a:rPr lang="zh-CN" altLang="en-US"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rPr>
              <a:t>年</a:t>
            </a:r>
            <a:endParaRPr lang="zh-CN" altLang="en-US" sz="2205" b="1" kern="0" dirty="0">
              <a:solidFill>
                <a:srgbClr val="002060"/>
              </a:solidFill>
              <a:latin typeface="Arial" panose="020B0604020202020204" pitchFamily="34" charset="0"/>
              <a:ea typeface="微软雅黑" panose="020B0503020204020204" pitchFamily="34" charset="-122"/>
              <a:cs typeface="Arial" panose="020B0604020202020204" pitchFamily="34" charset="0"/>
            </a:endParaRPr>
          </a:p>
        </p:txBody>
      </p:sp>
      <p:graphicFrame>
        <p:nvGraphicFramePr>
          <p:cNvPr id="10" name="图示 142"/>
          <p:cNvGraphicFramePr/>
          <p:nvPr/>
        </p:nvGraphicFramePr>
        <p:xfrm>
          <a:off x="976170" y="5844109"/>
          <a:ext cx="11849548" cy="4682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8" name="组合 7"/>
          <p:cNvGrpSpPr/>
          <p:nvPr/>
        </p:nvGrpSpPr>
        <p:grpSpPr>
          <a:xfrm>
            <a:off x="677251" y="2248632"/>
            <a:ext cx="12265712" cy="3638983"/>
            <a:chOff x="614156" y="1431034"/>
            <a:chExt cx="11122998" cy="4016581"/>
          </a:xfrm>
        </p:grpSpPr>
        <p:graphicFrame>
          <p:nvGraphicFramePr>
            <p:cNvPr id="9" name="图表 5"/>
            <p:cNvGraphicFramePr/>
            <p:nvPr/>
          </p:nvGraphicFramePr>
          <p:xfrm>
            <a:off x="614156" y="1551653"/>
            <a:ext cx="11070265" cy="3468079"/>
          </p:xfrm>
          <a:graphic>
            <a:graphicData uri="http://schemas.openxmlformats.org/drawingml/2006/chart">
              <c:chart xmlns:c="http://schemas.openxmlformats.org/drawingml/2006/chart" xmlns:r="http://schemas.openxmlformats.org/officeDocument/2006/relationships" r:id="rId1"/>
            </a:graphicData>
          </a:graphic>
        </p:graphicFrame>
        <p:grpSp>
          <p:nvGrpSpPr>
            <p:cNvPr id="5" name="组合 4"/>
            <p:cNvGrpSpPr/>
            <p:nvPr/>
          </p:nvGrpSpPr>
          <p:grpSpPr>
            <a:xfrm>
              <a:off x="1034564" y="1431034"/>
              <a:ext cx="10509965" cy="397674"/>
              <a:chOff x="1034564" y="1727909"/>
              <a:chExt cx="10509965" cy="397674"/>
            </a:xfrm>
          </p:grpSpPr>
          <p:cxnSp>
            <p:nvCxnSpPr>
              <p:cNvPr id="11" name="直接连接符 29"/>
              <p:cNvCxnSpPr/>
              <p:nvPr/>
            </p:nvCxnSpPr>
            <p:spPr>
              <a:xfrm>
                <a:off x="1034564" y="2125583"/>
                <a:ext cx="10509965"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2" name="文本框 30"/>
              <p:cNvSpPr txBox="1"/>
              <p:nvPr/>
            </p:nvSpPr>
            <p:spPr>
              <a:xfrm>
                <a:off x="9112292" y="1727909"/>
                <a:ext cx="2432237" cy="364201"/>
              </a:xfrm>
              <a:prstGeom prst="rect">
                <a:avLst/>
              </a:prstGeom>
              <a:noFill/>
            </p:spPr>
            <p:txBody>
              <a:bodyPr wrap="square" rtlCol="0">
                <a:spAutoFit/>
              </a:bodyPr>
              <a:lstStyle/>
              <a:p>
                <a:pPr algn="r" defTabSz="1008380"/>
                <a:r>
                  <a:rPr lang="zh-CN" altLang="en-US" sz="1545" b="1" dirty="0">
                    <a:solidFill>
                      <a:srgbClr val="C00000"/>
                    </a:solidFill>
                    <a:latin typeface="Arial" panose="020B0604020202020204" pitchFamily="34" charset="0"/>
                    <a:ea typeface="微软雅黑" panose="020B0503020204020204" pitchFamily="34" charset="-122"/>
                    <a:cs typeface="Arial" panose="020B0604020202020204" pitchFamily="34" charset="0"/>
                  </a:rPr>
                  <a:t>中位总生存未能超越</a:t>
                </a:r>
                <a:r>
                  <a:rPr lang="en-US" altLang="zh-CN" sz="1545" b="1" dirty="0">
                    <a:solidFill>
                      <a:srgbClr val="C00000"/>
                    </a:solidFill>
                    <a:latin typeface="Arial" panose="020B0604020202020204" pitchFamily="34" charset="0"/>
                    <a:ea typeface="微软雅黑" panose="020B0503020204020204" pitchFamily="34" charset="-122"/>
                    <a:cs typeface="Arial" panose="020B0604020202020204" pitchFamily="34" charset="0"/>
                  </a:rPr>
                  <a:t>12</a:t>
                </a:r>
                <a:r>
                  <a:rPr lang="zh-CN" altLang="en-US" sz="1545" b="1" dirty="0">
                    <a:solidFill>
                      <a:srgbClr val="C00000"/>
                    </a:solidFill>
                    <a:latin typeface="Arial" panose="020B0604020202020204" pitchFamily="34" charset="0"/>
                    <a:ea typeface="微软雅黑" panose="020B0503020204020204" pitchFamily="34" charset="-122"/>
                    <a:cs typeface="Arial" panose="020B0604020202020204" pitchFamily="34" charset="0"/>
                  </a:rPr>
                  <a:t>个月</a:t>
                </a:r>
                <a:endParaRPr lang="zh-CN" altLang="en-US" sz="1545" b="1"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3" name="文本框 3"/>
            <p:cNvSpPr txBox="1"/>
            <p:nvPr/>
          </p:nvSpPr>
          <p:spPr>
            <a:xfrm>
              <a:off x="1820706"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N=62</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2"/>
            <p:cNvSpPr txBox="1"/>
            <p:nvPr/>
          </p:nvSpPr>
          <p:spPr>
            <a:xfrm>
              <a:off x="2570278"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N=133</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13"/>
            <p:cNvSpPr txBox="1"/>
            <p:nvPr/>
          </p:nvSpPr>
          <p:spPr>
            <a:xfrm>
              <a:off x="3319850"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N=132</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4"/>
            <p:cNvSpPr txBox="1"/>
            <p:nvPr/>
          </p:nvSpPr>
          <p:spPr>
            <a:xfrm>
              <a:off x="4069422"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N=134</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5"/>
            <p:cNvSpPr txBox="1"/>
            <p:nvPr/>
          </p:nvSpPr>
          <p:spPr>
            <a:xfrm>
              <a:off x="4818994"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N=165</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16"/>
            <p:cNvSpPr txBox="1"/>
            <p:nvPr/>
          </p:nvSpPr>
          <p:spPr>
            <a:xfrm>
              <a:off x="6318138"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N=172</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7"/>
            <p:cNvSpPr txBox="1"/>
            <p:nvPr/>
          </p:nvSpPr>
          <p:spPr>
            <a:xfrm>
              <a:off x="5568566"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N=126</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8"/>
            <p:cNvSpPr txBox="1"/>
            <p:nvPr/>
          </p:nvSpPr>
          <p:spPr>
            <a:xfrm>
              <a:off x="7067710" y="4971026"/>
              <a:ext cx="921583"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N=221</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19"/>
            <p:cNvSpPr txBox="1"/>
            <p:nvPr/>
          </p:nvSpPr>
          <p:spPr>
            <a:xfrm>
              <a:off x="7924853"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N=207</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20"/>
            <p:cNvSpPr txBox="1"/>
            <p:nvPr/>
          </p:nvSpPr>
          <p:spPr>
            <a:xfrm>
              <a:off x="8674425"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N=209</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21"/>
            <p:cNvSpPr txBox="1"/>
            <p:nvPr/>
          </p:nvSpPr>
          <p:spPr>
            <a:xfrm>
              <a:off x="9423997"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N=160</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22"/>
            <p:cNvSpPr txBox="1"/>
            <p:nvPr/>
          </p:nvSpPr>
          <p:spPr>
            <a:xfrm>
              <a:off x="10173569"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N=112</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23"/>
            <p:cNvSpPr txBox="1"/>
            <p:nvPr/>
          </p:nvSpPr>
          <p:spPr>
            <a:xfrm>
              <a:off x="10923142" y="4971026"/>
              <a:ext cx="814012" cy="476589"/>
            </a:xfrm>
            <a:prstGeom prst="rect">
              <a:avLst/>
            </a:prstGeom>
            <a:noFill/>
          </p:spPr>
          <p:txBody>
            <a:bodyPr wrap="square" rtlCol="0">
              <a:spAutoFit/>
            </a:bodyPr>
            <a:lstStyle/>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Phase III</a:t>
              </a:r>
              <a:endPar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rPr>
                <a:t>N=283</a:t>
              </a:r>
              <a:endParaRPr lang="zh-CN" altLang="en-US" sz="1105" dirty="0">
                <a:solidFill>
                  <a:srgbClr val="ACCBF9">
                    <a:lumMod val="25000"/>
                  </a:srgb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 name="矩形 5"/>
          <p:cNvSpPr/>
          <p:nvPr/>
        </p:nvSpPr>
        <p:spPr>
          <a:xfrm>
            <a:off x="793346" y="6437511"/>
            <a:ext cx="12091466" cy="601511"/>
          </a:xfrm>
          <a:prstGeom prst="rect">
            <a:avLst/>
          </a:prstGeom>
        </p:spPr>
        <p:txBody>
          <a:bodyPr wrap="square">
            <a:spAutoFit/>
          </a:bodyPr>
          <a:lstStyle/>
          <a:p>
            <a:pPr defTabSz="1008380"/>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注：</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BSC=</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最佳支持治疗；</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FAM=5-FU+</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阿霉素</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丝裂霉素；</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FAMTX=5-FU+</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阿霉素</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甲氨蝶呤；</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ELF=</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依托泊苷</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亚叶酸</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+5-FU</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CF=</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顺铂</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+5-FU</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ECF=</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表柔比星</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顺铂</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+5-FU</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IF=</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伊立替康</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亚叶酸</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+5-FU</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DCF=</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多西他赛</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顺铂</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FOLFIRI=</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伊立替康</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亚叶酸</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ECX=</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表柔比星</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顺铂</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卡培他滨；</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XP=</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顺铂</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卡培他滨；</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FLO=</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亚叶酸</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奥沙利铂；</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FOLFOX=</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亚叶酸</a:t>
            </a:r>
            <a:r>
              <a:rPr lang="en-US" altLang="zh-CN"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a:t>
            </a:r>
            <a:r>
              <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rPr>
              <a:t>奥沙利铂</a:t>
            </a:r>
            <a:endParaRPr lang="zh-CN" altLang="en-US" sz="1105" dirty="0">
              <a:solidFill>
                <a:prstClr val="white">
                  <a:lumMod val="65000"/>
                </a:prst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45494" y="149"/>
            <a:ext cx="3866887" cy="1213574"/>
          </a:xfrm>
          <a:prstGeom prst="rect">
            <a:avLst/>
          </a:prstGeom>
        </p:spPr>
      </p:pic>
      <p:pic>
        <p:nvPicPr>
          <p:cNvPr id="26" name="图片 25"/>
          <p:cNvPicPr>
            <a:picLocks noChangeAspect="1"/>
          </p:cNvPicPr>
          <p:nvPr/>
        </p:nvPicPr>
        <p:blipFill>
          <a:blip r:embed="rId11"/>
          <a:stretch>
            <a:fillRect/>
          </a:stretch>
        </p:blipFill>
        <p:spPr>
          <a:xfrm>
            <a:off x="-4622137" y="1249430"/>
            <a:ext cx="4542829" cy="563406"/>
          </a:xfrm>
          <a:prstGeom prst="rect">
            <a:avLst/>
          </a:prstGeom>
        </p:spPr>
      </p:pic>
      <p:pic>
        <p:nvPicPr>
          <p:cNvPr id="27" name="图片 26"/>
          <p:cNvPicPr>
            <a:picLocks noChangeAspect="1"/>
          </p:cNvPicPr>
          <p:nvPr/>
        </p:nvPicPr>
        <p:blipFill>
          <a:blip r:embed="rId12"/>
          <a:stretch>
            <a:fillRect/>
          </a:stretch>
        </p:blipFill>
        <p:spPr>
          <a:xfrm>
            <a:off x="-4808144" y="1848543"/>
            <a:ext cx="4728836" cy="1162395"/>
          </a:xfrm>
          <a:prstGeom prst="rect">
            <a:avLst/>
          </a:prstGeom>
        </p:spPr>
      </p:pic>
      <p:pic>
        <p:nvPicPr>
          <p:cNvPr id="28" name="图片 2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545777" y="1725948"/>
            <a:ext cx="6182337" cy="665508"/>
          </a:xfrm>
          <a:prstGeom prst="rect">
            <a:avLst/>
          </a:prstGeom>
        </p:spPr>
      </p:pic>
      <p:pic>
        <p:nvPicPr>
          <p:cNvPr id="30" name="图片 2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545777" y="2429741"/>
            <a:ext cx="5341257" cy="1947687"/>
          </a:xfrm>
          <a:prstGeom prst="rect">
            <a:avLst/>
          </a:prstGeom>
        </p:spPr>
      </p:pic>
      <p:pic>
        <p:nvPicPr>
          <p:cNvPr id="31" name="图片 30"/>
          <p:cNvPicPr>
            <a:picLocks noChangeAspect="1"/>
          </p:cNvPicPr>
          <p:nvPr/>
        </p:nvPicPr>
        <p:blipFill>
          <a:blip r:embed="rId15"/>
          <a:stretch>
            <a:fillRect/>
          </a:stretch>
        </p:blipFill>
        <p:spPr>
          <a:xfrm>
            <a:off x="13545777" y="4415713"/>
            <a:ext cx="3851688" cy="1257959"/>
          </a:xfrm>
          <a:prstGeom prst="rect">
            <a:avLst/>
          </a:prstGeom>
        </p:spPr>
      </p:pic>
      <p:pic>
        <p:nvPicPr>
          <p:cNvPr id="32" name="图片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545777" y="5711956"/>
            <a:ext cx="4746980" cy="1021063"/>
          </a:xfrm>
          <a:prstGeom prst="rect">
            <a:avLst/>
          </a:prstGeom>
        </p:spPr>
      </p:pic>
      <p:pic>
        <p:nvPicPr>
          <p:cNvPr id="33" name="图片 32"/>
          <p:cNvPicPr>
            <a:picLocks noChangeAspect="1"/>
          </p:cNvPicPr>
          <p:nvPr/>
        </p:nvPicPr>
        <p:blipFill>
          <a:blip r:embed="rId17"/>
          <a:stretch>
            <a:fillRect/>
          </a:stretch>
        </p:blipFill>
        <p:spPr>
          <a:xfrm>
            <a:off x="-6323724" y="3046646"/>
            <a:ext cx="6244416" cy="1124770"/>
          </a:xfrm>
          <a:prstGeom prst="rect">
            <a:avLst/>
          </a:prstGeom>
        </p:spPr>
      </p:pic>
      <p:pic>
        <p:nvPicPr>
          <p:cNvPr id="34" name="图片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328947" y="4227656"/>
            <a:ext cx="5249639" cy="1101266"/>
          </a:xfrm>
          <a:prstGeom prst="rect">
            <a:avLst/>
          </a:prstGeom>
        </p:spPr>
      </p:pic>
      <p:pic>
        <p:nvPicPr>
          <p:cNvPr id="35" name="图片 34"/>
          <p:cNvPicPr>
            <a:picLocks noChangeAspect="1"/>
          </p:cNvPicPr>
          <p:nvPr/>
        </p:nvPicPr>
        <p:blipFill>
          <a:blip r:embed="rId19"/>
          <a:stretch>
            <a:fillRect/>
          </a:stretch>
        </p:blipFill>
        <p:spPr>
          <a:xfrm>
            <a:off x="-3988906" y="5393516"/>
            <a:ext cx="3897728" cy="81155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96294" name="think-cell 幻灯片" r:id="rId2" imgW="9525" imgH="9525" progId="TCLayout.ActiveDocument.1">
                  <p:embed/>
                </p:oleObj>
              </mc:Choice>
              <mc:Fallback>
                <p:oleObj name="think-cell 幻灯片" r:id="rId2" imgW="9525" imgH="9525" progId="TCLayout.ActiveDocument.1">
                  <p:embed/>
                  <p:pic>
                    <p:nvPicPr>
                      <p:cNvPr id="0" name="对象 3"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2" name="标题 1"/>
          <p:cNvSpPr>
            <a:spLocks noGrp="1"/>
          </p:cNvSpPr>
          <p:nvPr>
            <p:ph type="title"/>
          </p:nvPr>
        </p:nvSpPr>
        <p:spPr>
          <a:xfrm>
            <a:off x="587996" y="194140"/>
            <a:ext cx="11595914" cy="999329"/>
          </a:xfrm>
        </p:spPr>
        <p:txBody>
          <a:bodyPr vert="horz">
            <a:normAutofit/>
          </a:bodyPr>
          <a:lstStyle/>
          <a:p>
            <a:r>
              <a:rPr lang="zh-CN" altLang="en-US" sz="2800" dirty="0">
                <a:solidFill>
                  <a:srgbClr val="C00000"/>
                </a:solidFill>
                <a:latin typeface="Arial" panose="020B0604020202020204" pitchFamily="34" charset="0"/>
                <a:cs typeface="Arial" panose="020B0604020202020204" pitchFamily="34" charset="0"/>
              </a:rPr>
              <a:t>靶向治疗</a:t>
            </a:r>
            <a:r>
              <a:rPr lang="zh-CN" altLang="en-US" sz="2800" dirty="0">
                <a:solidFill>
                  <a:srgbClr val="1158A2"/>
                </a:solidFill>
                <a:latin typeface="Arial" panose="020B0604020202020204" pitchFamily="34" charset="0"/>
                <a:cs typeface="Arial" panose="020B0604020202020204" pitchFamily="34" charset="0"/>
              </a:rPr>
              <a:t>是胃癌治疗的第二次革命</a:t>
            </a:r>
            <a:br>
              <a:rPr lang="en-US" altLang="zh-CN" sz="2800" dirty="0">
                <a:solidFill>
                  <a:srgbClr val="1158A2"/>
                </a:solidFill>
                <a:latin typeface="Arial" panose="020B0604020202020204" pitchFamily="34" charset="0"/>
                <a:cs typeface="Arial" panose="020B0604020202020204" pitchFamily="34" charset="0"/>
              </a:rPr>
            </a:br>
            <a:r>
              <a:rPr lang="zh-CN" altLang="en-US" sz="2800" dirty="0">
                <a:solidFill>
                  <a:srgbClr val="1158A2"/>
                </a:solidFill>
                <a:latin typeface="Arial" panose="020B0604020202020204" pitchFamily="34" charset="0"/>
                <a:cs typeface="Arial" panose="020B0604020202020204" pitchFamily="34" charset="0"/>
              </a:rPr>
              <a:t>但靶向</a:t>
            </a:r>
            <a:r>
              <a:rPr lang="zh-CN" altLang="en-US" sz="2800" dirty="0" smtClean="0">
                <a:solidFill>
                  <a:srgbClr val="1158A2"/>
                </a:solidFill>
                <a:latin typeface="Arial" panose="020B0604020202020204" pitchFamily="34" charset="0"/>
                <a:cs typeface="Arial" panose="020B0604020202020204" pitchFamily="34" charset="0"/>
              </a:rPr>
              <a:t>治疗仅在</a:t>
            </a:r>
            <a:r>
              <a:rPr lang="en-US" altLang="zh-CN" sz="2800" dirty="0" smtClean="0">
                <a:solidFill>
                  <a:srgbClr val="C00000"/>
                </a:solidFill>
                <a:latin typeface="Arial" panose="020B0604020202020204" pitchFamily="34" charset="0"/>
                <a:cs typeface="Arial" panose="020B0604020202020204" pitchFamily="34" charset="0"/>
              </a:rPr>
              <a:t>HER2</a:t>
            </a:r>
            <a:r>
              <a:rPr lang="zh-CN" altLang="en-US" sz="2800" dirty="0" smtClean="0">
                <a:solidFill>
                  <a:srgbClr val="C00000"/>
                </a:solidFill>
                <a:latin typeface="Arial" panose="020B0604020202020204" pitchFamily="34" charset="0"/>
                <a:cs typeface="Arial" panose="020B0604020202020204" pitchFamily="34" charset="0"/>
              </a:rPr>
              <a:t>阳性</a:t>
            </a:r>
            <a:r>
              <a:rPr lang="zh-CN" altLang="en-US" sz="2800" dirty="0" smtClean="0">
                <a:solidFill>
                  <a:srgbClr val="1158A2"/>
                </a:solidFill>
                <a:latin typeface="Arial" panose="020B0604020202020204" pitchFamily="34" charset="0"/>
                <a:cs typeface="Arial" panose="020B0604020202020204" pitchFamily="34" charset="0"/>
              </a:rPr>
              <a:t>一线治疗中获得阳性结果</a:t>
            </a:r>
            <a:endParaRPr lang="zh-CN" altLang="en-US" sz="2800" dirty="0">
              <a:solidFill>
                <a:srgbClr val="1158A2"/>
              </a:solidFill>
              <a:latin typeface="Arial" panose="020B0604020202020204" pitchFamily="34" charset="0"/>
              <a:cs typeface="Arial" panose="020B0604020202020204" pitchFamily="34" charset="0"/>
            </a:endParaRPr>
          </a:p>
        </p:txBody>
      </p:sp>
      <p:sp>
        <p:nvSpPr>
          <p:cNvPr id="22" name="TextBox 7"/>
          <p:cNvSpPr txBox="1">
            <a:spLocks noChangeArrowheads="1"/>
          </p:cNvSpPr>
          <p:nvPr/>
        </p:nvSpPr>
        <p:spPr bwMode="auto">
          <a:xfrm>
            <a:off x="425298" y="1534784"/>
            <a:ext cx="5583824" cy="338554"/>
          </a:xfrm>
          <a:prstGeom prst="rect">
            <a:avLst/>
          </a:prstGeom>
          <a:noFill/>
          <a:ln w="9525">
            <a:noFill/>
            <a:miter lim="800000"/>
          </a:ln>
        </p:spPr>
        <p:txBody>
          <a:bodyPr wrap="square">
            <a:spAutoFit/>
          </a:bodyPr>
          <a:lstStyle/>
          <a:p>
            <a:pPr algn="ctr" defTabSz="1008380">
              <a:spcBef>
                <a:spcPts val="50"/>
              </a:spcBef>
              <a:spcAft>
                <a:spcPts val="50"/>
              </a:spcAft>
            </a:pPr>
            <a:r>
              <a:rPr lang="zh-CN" altLang="en-US" sz="1600" b="1" dirty="0">
                <a:solidFill>
                  <a:prstClr val="black"/>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仅曲妥珠单抗</a:t>
            </a:r>
            <a:r>
              <a:rPr lang="zh-CN" altLang="en-US" sz="1600" b="1" dirty="0" smtClean="0">
                <a:solidFill>
                  <a:prstClr val="black"/>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在</a:t>
            </a:r>
            <a:r>
              <a:rPr lang="en-US" altLang="zh-CN" sz="1600" b="1" dirty="0" smtClean="0">
                <a:solidFill>
                  <a:prstClr val="black"/>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HER</a:t>
            </a:r>
            <a:r>
              <a:rPr lang="zh-CN" altLang="en-US" sz="1600" b="1" dirty="0" smtClean="0">
                <a:solidFill>
                  <a:prstClr val="black"/>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阳性胃癌一线</a:t>
            </a:r>
            <a:r>
              <a:rPr lang="zh-CN" altLang="en-US" sz="1600" b="1" dirty="0">
                <a:solidFill>
                  <a:prstClr val="black"/>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治疗中获得阳性结果</a:t>
            </a:r>
            <a:endParaRPr lang="en-US" altLang="zh-CN" sz="1600" b="1" dirty="0">
              <a:solidFill>
                <a:prstClr val="black"/>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aphicFrame>
        <p:nvGraphicFramePr>
          <p:cNvPr id="19" name="Group 77"/>
          <p:cNvGraphicFramePr>
            <a:graphicFrameLocks noGrp="1"/>
          </p:cNvGraphicFramePr>
          <p:nvPr/>
        </p:nvGraphicFramePr>
        <p:xfrm>
          <a:off x="219928" y="2013060"/>
          <a:ext cx="6174784" cy="3920568"/>
        </p:xfrm>
        <a:graphic>
          <a:graphicData uri="http://schemas.openxmlformats.org/drawingml/2006/table">
            <a:tbl>
              <a:tblPr/>
              <a:tblGrid>
                <a:gridCol w="1336599"/>
                <a:gridCol w="1284507"/>
                <a:gridCol w="985417"/>
                <a:gridCol w="814669"/>
                <a:gridCol w="814669"/>
                <a:gridCol w="938923"/>
              </a:tblGrid>
              <a:tr h="428837">
                <a:tc rowSpan="2">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临床试验</a:t>
                      </a:r>
                      <a:endParaRPr kumimoji="0" 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c rowSpan="2">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药物</a:t>
                      </a:r>
                      <a:endParaRPr kumimoji="0" 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c rowSpan="2">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靶点</a:t>
                      </a:r>
                      <a:endParaRPr kumimoji="0" 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c gridSpan="2">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OS</a:t>
                      </a:r>
                      <a:endParaRPr kumimoji="0" lang="en-US" altLang="zh-CN"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hMerge="1">
                  <a:tcPr/>
                </a:tc>
                <a:tc rowSpan="2">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是否获得</a:t>
                      </a:r>
                      <a:endParaRPr kumimoji="0" lang="en-US" altLang="zh-CN"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阳性结果</a:t>
                      </a:r>
                      <a:endParaRPr kumimoji="0" 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r>
              <a:tr h="489872">
                <a:tc vMerge="1">
                  <a:tcPr/>
                </a:tc>
                <a:tc vMerge="1">
                  <a:tcPr/>
                </a:tc>
                <a:tc vMerge="1">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试验组</a:t>
                      </a:r>
                      <a:endParaRPr kumimoji="0" 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对照组</a:t>
                      </a:r>
                      <a:endParaRPr kumimoji="0" lang="en-US" sz="1300" b="1" i="0" u="none" strike="noStrike" cap="none" normalizeH="0" baseline="0" dirty="0">
                        <a:ln>
                          <a:noFill/>
                        </a:ln>
                        <a:solidFill>
                          <a:schemeClr val="bg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c vMerge="1">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AVAGAST</a:t>
                      </a:r>
                      <a:r>
                        <a:rPr kumimoji="0" lang="en-US" altLang="zh-CN" sz="1300" b="0" i="0" u="none" strike="noStrike" cap="none" normalizeH="0" baseline="3000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kumimoji="0" lang="en-US" altLang="zh-CN" sz="1300" b="1" i="0" u="none" strike="noStrike" cap="none" normalizeH="0" baseline="3000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贝伐珠单抗</a:t>
                      </a:r>
                      <a:endParaRPr kumimoji="0" lang="en-US"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VEGF</a:t>
                      </a:r>
                      <a:endParaRPr kumimoji="0" lang="en-US" altLang="zh-CN"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12.1</a:t>
                      </a:r>
                      <a:endParaRPr kumimoji="0" lang="en-US" altLang="zh-CN" sz="1300" b="1" i="0" u="none" strike="noStrike" cap="none" normalizeH="0" baseline="0" dirty="0">
                        <a:ln>
                          <a:noFill/>
                        </a:ln>
                        <a:solidFill>
                          <a:srgbClr val="0070C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10.1</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否</a:t>
                      </a:r>
                      <a:endParaRPr kumimoji="0" 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EXPAND</a:t>
                      </a:r>
                      <a:r>
                        <a:rPr kumimoji="0" lang="en-US" altLang="zh-CN" sz="1300" b="0" i="0" u="none" strike="noStrike" cap="none" normalizeH="0" baseline="3000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a:t>
                      </a:r>
                      <a:endParaRPr kumimoji="0" lang="en-US" altLang="zh-CN" sz="1300" b="1" i="0" u="none" strike="noStrike" cap="none" normalizeH="0" baseline="3000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西妥昔单抗</a:t>
                      </a:r>
                      <a:endParaRPr kumimoji="0" lang="en-US"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EGFR</a:t>
                      </a:r>
                      <a:endParaRPr kumimoji="0" lang="en-US" altLang="zh-CN"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9.4</a:t>
                      </a:r>
                      <a:endParaRPr kumimoji="0" lang="en-US" altLang="zh-CN" sz="1300" b="1" i="0" u="none" strike="noStrike" cap="none" normalizeH="0" baseline="0" dirty="0">
                        <a:ln>
                          <a:noFill/>
                        </a:ln>
                        <a:solidFill>
                          <a:srgbClr val="0070C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10.7</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否</a:t>
                      </a:r>
                      <a:endPar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REAL-3</a:t>
                      </a:r>
                      <a:r>
                        <a:rPr kumimoji="0" lang="en-US" altLang="zh-CN" sz="1300" b="0" i="0" u="none" strike="noStrike" cap="none" normalizeH="0" baseline="3000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a:t>
                      </a:r>
                      <a:endParaRPr kumimoji="0" lang="en-US" altLang="zh-CN" sz="1300" b="1" i="0" u="none" strike="noStrike" cap="none" normalizeH="0" baseline="3000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帕尼珠单抗</a:t>
                      </a:r>
                      <a:endParaRPr kumimoji="0" lang="en-US"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defRPr/>
                      </a:pPr>
                      <a:r>
                        <a:rPr kumimoji="0" lang="en-US" altLang="zh-CN" sz="1300" b="0" i="0" u="none" strike="noStrike" kern="1200"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EGFR</a:t>
                      </a:r>
                      <a:endParaRPr kumimoji="0" lang="en-US" altLang="zh-CN" sz="1300" b="0" i="0" u="none" strike="noStrike" kern="1200"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kern="1200"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8.8</a:t>
                      </a:r>
                      <a:endParaRPr kumimoji="0" lang="en-US" altLang="zh-CN" sz="1300" b="0" i="0" u="none" strike="noStrike" kern="1200"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11.3</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否</a:t>
                      </a:r>
                      <a:endPar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ToGA</a:t>
                      </a:r>
                      <a:r>
                        <a:rPr kumimoji="0" lang="en-US" altLang="zh-CN" sz="1300" b="0" i="0" u="none" strike="noStrike" cap="none" normalizeH="0" baseline="3000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a:t>
                      </a:r>
                      <a:endParaRPr kumimoji="0" lang="en-US" altLang="zh-CN" sz="1300" b="1" i="0" u="none" strike="noStrike" cap="none" normalizeH="0" baseline="3000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曲妥珠单抗</a:t>
                      </a:r>
                      <a:endParaRPr kumimoji="0" lang="en-US" sz="1300" b="1" i="0" u="none" strike="noStrike" cap="none" normalizeH="0" baseline="0" dirty="0">
                        <a:ln>
                          <a:noFill/>
                        </a:ln>
                        <a:solidFill>
                          <a:srgbClr val="00B05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HER2</a:t>
                      </a:r>
                      <a:endParaRPr kumimoji="0" lang="en-US" altLang="zh-CN"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13.8</a:t>
                      </a:r>
                      <a:endParaRPr kumimoji="0" lang="en-US" altLang="zh-CN" sz="1300" b="1" i="0" u="none" strike="noStrike" cap="none" normalizeH="0" baseline="0" dirty="0">
                        <a:ln>
                          <a:noFill/>
                        </a:ln>
                        <a:solidFill>
                          <a:srgbClr val="0070C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11.1</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1" i="0" u="none" strike="noStrike" cap="none" normalizeH="0" baseline="0" dirty="0">
                          <a:ln>
                            <a:noFill/>
                          </a:ln>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是</a:t>
                      </a:r>
                      <a:endParaRPr kumimoji="0" lang="zh-CN" altLang="en-US" sz="1300" b="1" i="0" u="none" strike="noStrike" cap="none" normalizeH="0" baseline="0" dirty="0">
                        <a:ln>
                          <a:noFill/>
                        </a:ln>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LOGiC</a:t>
                      </a:r>
                      <a:r>
                        <a:rPr kumimoji="0" lang="en-US" altLang="zh-CN" sz="1300" b="0" i="0" u="none" strike="noStrike" cap="none" normalizeH="0" baseline="3000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5</a:t>
                      </a:r>
                      <a:endParaRPr kumimoji="0" lang="en-US" altLang="zh-CN" sz="1300" b="1" i="0" u="none" strike="noStrike" cap="none" normalizeH="0" baseline="3000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拉帕替尼</a:t>
                      </a:r>
                      <a:endParaRPr kumimoji="0" lang="zh-CN" altLang="en-US"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mpd="sng">
                      <a:noFill/>
                      <a:prstDash val="soli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HER2</a:t>
                      </a:r>
                      <a:endParaRPr kumimoji="0" lang="en-US" altLang="zh-CN"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mpd="sng">
                      <a:noFill/>
                      <a:prstDash val="solid"/>
                    </a:lnL>
                    <a:lnR w="12700" cmpd="sng">
                      <a:noFill/>
                      <a:prstDash val="soli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12.2</a:t>
                      </a:r>
                      <a:endParaRPr kumimoji="0" lang="en-US" altLang="zh-CN" sz="1300" b="1" i="0" u="none" strike="noStrike" cap="none" normalizeH="0" baseline="0" dirty="0">
                        <a:ln>
                          <a:noFill/>
                        </a:ln>
                        <a:solidFill>
                          <a:srgbClr val="0070C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mpd="sng">
                      <a:noFill/>
                      <a:prstDash val="soli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10.5</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否</a:t>
                      </a:r>
                      <a:endPar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RILOMET-1</a:t>
                      </a:r>
                      <a:r>
                        <a:rPr kumimoji="0" lang="en-US" altLang="zh-CN" sz="1300" b="0" i="0" u="none" strike="noStrike" cap="none" normalizeH="0" baseline="3000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6</a:t>
                      </a:r>
                      <a:endParaRPr kumimoji="0" lang="zh-CN" altLang="en-US" sz="1300" b="0" i="0" u="none" strike="noStrike" cap="none" normalizeH="0" baseline="3000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err="1">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Rilotumumab</a:t>
                      </a:r>
                      <a:endParaRPr kumimoji="0" lang="zh-CN" altLang="en-US" sz="1300" b="0" i="0" u="none" strike="noStrike" cap="none" normalizeH="0" baseline="0" dirty="0">
                        <a:ln>
                          <a:noFill/>
                        </a:ln>
                        <a:solidFill>
                          <a:srgbClr val="1E1C1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HGF/MET</a:t>
                      </a:r>
                      <a:endParaRPr kumimoji="0" lang="zh-CN" altLang="en-US"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8.8</a:t>
                      </a:r>
                      <a:endPar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10.7</a:t>
                      </a:r>
                      <a:endPar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否</a:t>
                      </a:r>
                      <a:endPar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a:noFill/>
                    </a:lnTlToBr>
                    <a:lnBlToTr>
                      <a:noFill/>
                    </a:lnBlToTr>
                    <a:solidFill>
                      <a:schemeClr val="bg1"/>
                    </a:solidFill>
                  </a:tcPr>
                </a:tc>
              </a:tr>
              <a:tr h="428837">
                <a:tc>
                  <a:txBody>
                    <a:bodyPr/>
                    <a:lstStyle/>
                    <a:p>
                      <a:pPr marL="0" marR="0" lvl="0" indent="0" algn="l"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MetGASTRIC</a:t>
                      </a:r>
                      <a:r>
                        <a:rPr kumimoji="0" lang="en-US" altLang="zh-CN" sz="1300" b="0" i="0" u="none" strike="noStrike" cap="none" normalizeH="0" baseline="3000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7</a:t>
                      </a:r>
                      <a:endParaRPr kumimoji="0" lang="en-US" altLang="zh-CN" sz="1300" b="1" i="0" u="none" strike="noStrike" cap="none" normalizeH="0" baseline="3000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Onartuzumab</a:t>
                      </a:r>
                      <a:endPar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6035" marR="6035" marT="603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6035" marR="6035" marT="603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11.0</a:t>
                      </a:r>
                      <a:endParaRPr kumimoji="0" lang="en-US" altLang="zh-CN" sz="1300" b="1" i="0" u="none" strike="noStrike" cap="none" normalizeH="0" baseline="0" dirty="0">
                        <a:ln>
                          <a:noFill/>
                        </a:ln>
                        <a:solidFill>
                          <a:srgbClr val="0070C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50000"/>
                        </a:spcBef>
                        <a:spcAft>
                          <a:spcPct val="50000"/>
                        </a:spcAft>
                        <a:buClrTx/>
                        <a:buSzTx/>
                        <a:buFontTx/>
                        <a:buNone/>
                      </a:pPr>
                      <a:r>
                        <a:rPr kumimoji="0" lang="en-US" altLang="zh-CN" sz="1300" b="0" i="0" u="none" strike="noStrike" cap="none" normalizeH="0" baseline="0" dirty="0">
                          <a:ln>
                            <a:noFill/>
                          </a:ln>
                          <a:solidFill>
                            <a:srgbClr val="0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11.3</a:t>
                      </a:r>
                      <a:endParaRPr kumimoji="0" lang="en-US" altLang="zh-CN"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50000"/>
                        </a:spcBef>
                        <a:spcAft>
                          <a:spcPct val="50000"/>
                        </a:spcAft>
                        <a:buClrTx/>
                        <a:buSzTx/>
                        <a:buFontTx/>
                        <a:buNone/>
                      </a:pPr>
                      <a:r>
                        <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否</a:t>
                      </a:r>
                      <a:endParaRPr kumimoji="0" lang="zh-CN" altLang="en-US" sz="1300" b="0"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marL="70096" marR="70096" marT="35063" marB="3506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lnTlToBr>
                      <a:noFill/>
                    </a:lnTlToBr>
                    <a:lnBlToTr>
                      <a:noFill/>
                    </a:lnBlToTr>
                    <a:solidFill>
                      <a:schemeClr val="bg1"/>
                    </a:solidFill>
                  </a:tcPr>
                </a:tc>
              </a:tr>
            </a:tbl>
          </a:graphicData>
        </a:graphic>
      </p:graphicFrame>
      <p:sp>
        <p:nvSpPr>
          <p:cNvPr id="20" name="矩形 19"/>
          <p:cNvSpPr/>
          <p:nvPr/>
        </p:nvSpPr>
        <p:spPr>
          <a:xfrm>
            <a:off x="182334" y="6491077"/>
            <a:ext cx="6722004" cy="1042529"/>
          </a:xfrm>
          <a:prstGeom prst="rect">
            <a:avLst/>
          </a:prstGeom>
          <a:solidFill>
            <a:srgbClr val="FFFFFF"/>
          </a:solidFill>
        </p:spPr>
        <p:txBody>
          <a:bodyPr wrap="square">
            <a:spAutoFit/>
          </a:bodyPr>
          <a:lstStyle/>
          <a:p>
            <a:pPr marL="252095" indent="-252095" defTabSz="1008380">
              <a:buFont typeface="+mj-lt"/>
              <a:buAutoNum type="arabicPeriod"/>
            </a:pP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Ohtsu </a:t>
            </a:r>
            <a:r>
              <a:rPr lang="en-US" altLang="zh-CN" sz="880" dirty="0" err="1">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A,et</a:t>
            </a:r>
            <a:r>
              <a:rPr lang="zh-CN" altLang="en-US"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al. J Clin Oncol. 2011 Oct 20;29(30):3968-76.</a:t>
            </a:r>
            <a:endPar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a:p>
            <a:pPr marL="252095" indent="-252095" defTabSz="1008380">
              <a:buFont typeface="+mj-lt"/>
              <a:buAutoNum type="arabicPeriod"/>
            </a:pP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Lordick </a:t>
            </a:r>
            <a:r>
              <a:rPr lang="en-US" altLang="zh-CN" sz="880" dirty="0" err="1">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F,et</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al. Lancet Oncol. 2013 May;14(6):490-9. </a:t>
            </a:r>
            <a:endPar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a:p>
            <a:pPr marL="252095" indent="-252095" defTabSz="1008380">
              <a:buFont typeface="+mj-lt"/>
              <a:buAutoNum type="arabicPeriod"/>
            </a:pP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Waddell </a:t>
            </a:r>
            <a:r>
              <a:rPr lang="en-US" altLang="zh-CN" sz="880" dirty="0" err="1">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T,et</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al. Lancet Oncol. 2013 May;14(6):481-9. </a:t>
            </a:r>
            <a:endPar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a:p>
            <a:pPr marL="252095" indent="-252095" defTabSz="1008380">
              <a:buFont typeface="+mj-lt"/>
              <a:buAutoNum type="arabicPeriod"/>
            </a:pP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Bang </a:t>
            </a:r>
            <a:r>
              <a:rPr lang="en-US" altLang="zh-CN" sz="880" dirty="0" err="1">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YJ,et</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al.</a:t>
            </a:r>
            <a:r>
              <a:rPr lang="fr-FR"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Lancet. 2010 Aug 28;376(9742):687-97.</a:t>
            </a:r>
            <a:endParaRPr lang="fr-FR"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a:p>
            <a:pPr marL="252095" indent="-252095" defTabSz="1008380">
              <a:buFont typeface="+mj-lt"/>
              <a:buAutoNum type="arabicPeriod"/>
            </a:pPr>
            <a:r>
              <a:rPr lang="nl-NL"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Hecht JR, et al. J Clin Oncol. 2016 Feb 10;34(5):443-51</a:t>
            </a:r>
            <a:r>
              <a:rPr lang="es-E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a:t>
            </a:r>
            <a:endParaRPr lang="es-E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a:p>
            <a:pPr marL="252095" indent="-252095" defTabSz="1008380">
              <a:buFont typeface="+mj-lt"/>
              <a:buAutoNum type="arabicPeriod"/>
            </a:pPr>
            <a:r>
              <a:rPr lang="it-IT"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Catenacci DVT</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,et</a:t>
            </a:r>
            <a:r>
              <a:rPr lang="zh-CN" altLang="en-US"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al.</a:t>
            </a:r>
            <a:r>
              <a:rPr lang="it-IT"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Lancet Oncol. 2017 Nov;18(11):1467-1482.</a:t>
            </a:r>
            <a:endParaRPr lang="it-IT"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a:p>
            <a:pPr marL="252095" indent="-252095" defTabSz="1008380">
              <a:buFont typeface="+mj-lt"/>
              <a:buAutoNum type="arabicPeriod"/>
            </a:pPr>
            <a:r>
              <a:rPr lang="it-IT"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Manish A. Shah,et al.</a:t>
            </a:r>
            <a:r>
              <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rPr>
              <a:t> Journal of Clinical Oncology 33, no. 15_suppl (May 20 2015) 4012-4012.</a:t>
            </a:r>
            <a:endParaRPr lang="en-US" altLang="zh-CN" sz="880" dirty="0">
              <a:solidFill>
                <a:prstClr val="black"/>
              </a:solidFill>
              <a:latin typeface="Times New Roman" panose="02020603050405020304" charset="0"/>
              <a:ea typeface="微软雅黑" panose="020B0503020204020204" pitchFamily="34" charset="-122"/>
              <a:cs typeface="Times New Roman" panose="02020603050405020304" charset="0"/>
              <a:sym typeface="微软雅黑" panose="020B0503020204020204" pitchFamily="34" charset="-122"/>
            </a:endParaRPr>
          </a:p>
        </p:txBody>
      </p:sp>
      <p:sp>
        <p:nvSpPr>
          <p:cNvPr id="30" name="TextBox 7"/>
          <p:cNvSpPr txBox="1">
            <a:spLocks noChangeArrowheads="1"/>
          </p:cNvSpPr>
          <p:nvPr/>
        </p:nvSpPr>
        <p:spPr bwMode="auto">
          <a:xfrm>
            <a:off x="219928" y="5968341"/>
            <a:ext cx="6174784" cy="424219"/>
          </a:xfrm>
          <a:prstGeom prst="rect">
            <a:avLst/>
          </a:prstGeom>
          <a:solidFill>
            <a:srgbClr val="113468"/>
          </a:solidFill>
          <a:ln w="9525">
            <a:noFill/>
            <a:miter lim="800000"/>
          </a:ln>
        </p:spPr>
        <p:txBody>
          <a:bodyPr wrap="square">
            <a:spAutoFit/>
          </a:bodyPr>
          <a:lstStyle/>
          <a:p>
            <a:pPr marL="342900" indent="-342900" algn="ctr" defTabSz="1008380">
              <a:lnSpc>
                <a:spcPct val="120000"/>
              </a:lnSpc>
              <a:spcBef>
                <a:spcPts val="600"/>
              </a:spcBef>
              <a:buClr>
                <a:srgbClr val="4A66AC"/>
              </a:buClr>
              <a:buSzPct val="80000"/>
              <a:buFont typeface="Wingdings" panose="05000000000000000000" pitchFamily="2" charset="2"/>
              <a:buChar char="l"/>
            </a:pPr>
            <a:r>
              <a:rPr lang="zh-CN" altLang="en-US" sz="1795"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中国胃癌患者</a:t>
            </a:r>
            <a:r>
              <a:rPr lang="en-US" altLang="zh-CN" sz="1795"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HER2</a:t>
            </a:r>
            <a:r>
              <a:rPr lang="zh-CN" altLang="en-US" sz="1795"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阳性率仅为</a:t>
            </a:r>
            <a:r>
              <a:rPr lang="en-US" altLang="zh-CN" sz="1795"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12%−13%</a:t>
            </a:r>
            <a:r>
              <a:rPr lang="en-US" altLang="zh-CN" sz="1795" b="1" baseline="30000"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a:t>
            </a:r>
            <a:r>
              <a:rPr lang="zh-CN" altLang="en-US" sz="1795" b="1" baseline="30000"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en-US" altLang="zh-CN" sz="1795" b="1" baseline="30000"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2" name="矩形 11"/>
          <p:cNvSpPr/>
          <p:nvPr/>
        </p:nvSpPr>
        <p:spPr>
          <a:xfrm>
            <a:off x="7092736" y="2232809"/>
            <a:ext cx="4707966" cy="2616766"/>
          </a:xfrm>
          <a:prstGeom prst="rect">
            <a:avLst/>
          </a:prstGeom>
          <a:solidFill>
            <a:schemeClr val="bg1">
              <a:lumMod val="85000"/>
              <a:alpha val="13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err="1">
              <a:solidFill>
                <a:schemeClr val="tx1"/>
              </a:solidFill>
            </a:endParaRPr>
          </a:p>
        </p:txBody>
      </p:sp>
      <p:sp>
        <p:nvSpPr>
          <p:cNvPr id="13" name="矩形: 圆角 12"/>
          <p:cNvSpPr/>
          <p:nvPr/>
        </p:nvSpPr>
        <p:spPr>
          <a:xfrm>
            <a:off x="6692657" y="1704061"/>
            <a:ext cx="6610445" cy="4538566"/>
          </a:xfrm>
          <a:prstGeom prst="roundRect">
            <a:avLst>
              <a:gd name="adj" fmla="val 8602"/>
            </a:avLst>
          </a:prstGeom>
          <a:no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err="1">
              <a:solidFill>
                <a:schemeClr val="tx1"/>
              </a:solidFill>
            </a:endParaRPr>
          </a:p>
        </p:txBody>
      </p:sp>
      <p:grpSp>
        <p:nvGrpSpPr>
          <p:cNvPr id="15" name="组合 14"/>
          <p:cNvGrpSpPr/>
          <p:nvPr/>
        </p:nvGrpSpPr>
        <p:grpSpPr>
          <a:xfrm>
            <a:off x="7308853" y="2355460"/>
            <a:ext cx="3761537" cy="2179240"/>
            <a:chOff x="-1977219" y="1621592"/>
            <a:chExt cx="2367489" cy="2107970"/>
          </a:xfrm>
        </p:grpSpPr>
        <p:sp>
          <p:nvSpPr>
            <p:cNvPr id="16" name="矩形: 圆角 22"/>
            <p:cNvSpPr/>
            <p:nvPr/>
          </p:nvSpPr>
          <p:spPr>
            <a:xfrm>
              <a:off x="-993722" y="1621592"/>
              <a:ext cx="1350063" cy="721465"/>
            </a:xfrm>
            <a:prstGeom prst="roundRect">
              <a:avLst/>
            </a:prstGeom>
            <a:solidFill>
              <a:srgbClr val="D6DCE5"/>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化疗</a:t>
              </a:r>
              <a:endParaRPr lang="en-US" altLang="zh-CN" sz="1600" dirty="0">
                <a:solidFill>
                  <a:schemeClr val="tx1"/>
                </a:solidFill>
              </a:endParaRPr>
            </a:p>
            <a:p>
              <a:pPr algn="ctr"/>
              <a:r>
                <a:rPr lang="en-US" altLang="zh-CN" sz="1600" b="1" dirty="0">
                  <a:solidFill>
                    <a:schemeClr val="tx1"/>
                  </a:solidFill>
                </a:rPr>
                <a:t>+ </a:t>
              </a:r>
              <a:r>
                <a:rPr lang="zh-CN" altLang="en-US" sz="1600" b="1" dirty="0" smtClean="0">
                  <a:solidFill>
                    <a:schemeClr val="tx1"/>
                  </a:solidFill>
                </a:rPr>
                <a:t>抗</a:t>
              </a:r>
              <a:r>
                <a:rPr lang="en-US" altLang="zh-CN" sz="1600" b="1" dirty="0" smtClean="0">
                  <a:solidFill>
                    <a:schemeClr val="tx1"/>
                  </a:solidFill>
                </a:rPr>
                <a:t>HER2</a:t>
              </a:r>
              <a:r>
                <a:rPr lang="zh-CN" altLang="en-US" sz="1600" b="1" dirty="0" smtClean="0">
                  <a:solidFill>
                    <a:schemeClr val="tx1"/>
                  </a:solidFill>
                </a:rPr>
                <a:t>治疗</a:t>
              </a:r>
              <a:endParaRPr lang="zh-CN" altLang="en-US" sz="1600" b="1" dirty="0">
                <a:solidFill>
                  <a:schemeClr val="tx1"/>
                </a:solidFill>
              </a:endParaRPr>
            </a:p>
          </p:txBody>
        </p:sp>
        <p:sp>
          <p:nvSpPr>
            <p:cNvPr id="17" name="矩形: 圆角 23"/>
            <p:cNvSpPr/>
            <p:nvPr/>
          </p:nvSpPr>
          <p:spPr>
            <a:xfrm>
              <a:off x="-959793" y="3121366"/>
              <a:ext cx="1350063" cy="608196"/>
            </a:xfrm>
            <a:prstGeom prst="roundRect">
              <a:avLst/>
            </a:prstGeom>
            <a:solidFill>
              <a:srgbClr val="D6DCE5"/>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化疗</a:t>
              </a:r>
              <a:endParaRPr lang="en-US" altLang="zh-CN" sz="1600" dirty="0">
                <a:solidFill>
                  <a:schemeClr val="tx1"/>
                </a:solidFill>
              </a:endParaRPr>
            </a:p>
            <a:p>
              <a:pPr algn="ctr"/>
              <a:r>
                <a:rPr lang="zh-CN" altLang="en-US" sz="1600" dirty="0">
                  <a:solidFill>
                    <a:schemeClr val="bg1">
                      <a:lumMod val="65000"/>
                    </a:schemeClr>
                  </a:solidFill>
                </a:rPr>
                <a:t>化疗</a:t>
              </a:r>
              <a:r>
                <a:rPr lang="en-US" altLang="zh-CN" sz="1600" dirty="0">
                  <a:solidFill>
                    <a:schemeClr val="bg1">
                      <a:lumMod val="65000"/>
                    </a:schemeClr>
                  </a:solidFill>
                </a:rPr>
                <a:t>+</a:t>
              </a:r>
              <a:r>
                <a:rPr lang="zh-CN" altLang="en-US" sz="1600" dirty="0">
                  <a:solidFill>
                    <a:schemeClr val="bg1">
                      <a:lumMod val="65000"/>
                    </a:schemeClr>
                  </a:solidFill>
                </a:rPr>
                <a:t>免疫*</a:t>
              </a:r>
              <a:endParaRPr lang="en-US" altLang="zh-CN" sz="1600" dirty="0">
                <a:solidFill>
                  <a:schemeClr val="bg1">
                    <a:lumMod val="65000"/>
                  </a:schemeClr>
                </a:solidFill>
              </a:endParaRPr>
            </a:p>
          </p:txBody>
        </p:sp>
        <p:sp>
          <p:nvSpPr>
            <p:cNvPr id="18" name="椭圆 17"/>
            <p:cNvSpPr/>
            <p:nvPr/>
          </p:nvSpPr>
          <p:spPr>
            <a:xfrm>
              <a:off x="-1977219" y="1825488"/>
              <a:ext cx="651925" cy="335064"/>
            </a:xfrm>
            <a:prstGeom prst="ellipse">
              <a:avLst/>
            </a:prstGeom>
            <a:solidFill>
              <a:srgbClr val="D6DCE5"/>
            </a:solid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chemeClr val="tx1"/>
                  </a:solidFill>
                </a:rPr>
                <a:t>＋</a:t>
              </a:r>
              <a:endParaRPr lang="zh-CN" altLang="en-US" sz="1465" b="1" dirty="0">
                <a:solidFill>
                  <a:schemeClr val="tx1"/>
                </a:solidFill>
              </a:endParaRPr>
            </a:p>
          </p:txBody>
        </p:sp>
        <p:cxnSp>
          <p:nvCxnSpPr>
            <p:cNvPr id="21" name="直接箭头连接符 20"/>
            <p:cNvCxnSpPr>
              <a:stCxn id="18" idx="6"/>
              <a:endCxn id="16" idx="1"/>
            </p:cNvCxnSpPr>
            <p:nvPr/>
          </p:nvCxnSpPr>
          <p:spPr>
            <a:xfrm flipV="1">
              <a:off x="-1325294" y="1982325"/>
              <a:ext cx="331572" cy="1069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953082" y="3256022"/>
              <a:ext cx="609050" cy="336974"/>
            </a:xfrm>
            <a:prstGeom prst="ellipse">
              <a:avLst/>
            </a:prstGeom>
            <a:solidFill>
              <a:srgbClr val="D6DCE5"/>
            </a:solid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35" b="1" dirty="0">
                  <a:solidFill>
                    <a:schemeClr val="tx1"/>
                  </a:solidFill>
                </a:rPr>
                <a:t>—</a:t>
              </a:r>
              <a:endParaRPr lang="zh-CN" altLang="en-US" sz="1335" b="1" dirty="0">
                <a:solidFill>
                  <a:schemeClr val="tx1"/>
                </a:solidFill>
              </a:endParaRPr>
            </a:p>
          </p:txBody>
        </p:sp>
        <p:cxnSp>
          <p:nvCxnSpPr>
            <p:cNvPr id="25" name="直接连接符 24"/>
            <p:cNvCxnSpPr>
              <a:stCxn id="18" idx="4"/>
              <a:endCxn id="23" idx="0"/>
            </p:cNvCxnSpPr>
            <p:nvPr/>
          </p:nvCxnSpPr>
          <p:spPr>
            <a:xfrm>
              <a:off x="-1651256" y="2160552"/>
              <a:ext cx="2699" cy="109547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3" idx="6"/>
              <a:endCxn id="17" idx="1"/>
            </p:cNvCxnSpPr>
            <p:nvPr/>
          </p:nvCxnSpPr>
          <p:spPr>
            <a:xfrm>
              <a:off x="-1344032" y="3424509"/>
              <a:ext cx="384239" cy="95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圆角 29"/>
            <p:cNvSpPr/>
            <p:nvPr/>
          </p:nvSpPr>
          <p:spPr>
            <a:xfrm>
              <a:off x="-1772599" y="2486309"/>
              <a:ext cx="650788" cy="335062"/>
            </a:xfrm>
            <a:prstGeom prst="roundRect">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rPr>
                <a:t>HER2</a:t>
              </a:r>
              <a:endParaRPr lang="zh-CN" altLang="en-US" sz="1600" b="1" dirty="0" err="1">
                <a:solidFill>
                  <a:schemeClr val="bg1"/>
                </a:solidFill>
              </a:endParaRPr>
            </a:p>
          </p:txBody>
        </p:sp>
      </p:grpSp>
      <p:sp>
        <p:nvSpPr>
          <p:cNvPr id="31" name="文本框 30"/>
          <p:cNvSpPr txBox="1"/>
          <p:nvPr/>
        </p:nvSpPr>
        <p:spPr>
          <a:xfrm>
            <a:off x="7305631" y="1678231"/>
            <a:ext cx="1635276" cy="379656"/>
          </a:xfrm>
          <a:prstGeom prst="rect">
            <a:avLst/>
          </a:prstGeom>
          <a:noFill/>
        </p:spPr>
        <p:txBody>
          <a:bodyPr wrap="square">
            <a:spAutoFit/>
          </a:bodyPr>
          <a:lstStyle/>
          <a:p>
            <a:r>
              <a:rPr lang="zh-CN" altLang="en-US" sz="1865" b="1" dirty="0"/>
              <a:t>一线治疗</a:t>
            </a:r>
            <a:endParaRPr lang="zh-CN" altLang="en-US" sz="1865" dirty="0"/>
          </a:p>
        </p:txBody>
      </p:sp>
      <p:grpSp>
        <p:nvGrpSpPr>
          <p:cNvPr id="33" name="组合 32"/>
          <p:cNvGrpSpPr/>
          <p:nvPr/>
        </p:nvGrpSpPr>
        <p:grpSpPr>
          <a:xfrm>
            <a:off x="7308853" y="4596268"/>
            <a:ext cx="5384463" cy="1695808"/>
            <a:chOff x="735304" y="2916827"/>
            <a:chExt cx="5155870" cy="1640413"/>
          </a:xfrm>
        </p:grpSpPr>
        <p:grpSp>
          <p:nvGrpSpPr>
            <p:cNvPr id="34" name="组合 33"/>
            <p:cNvGrpSpPr/>
            <p:nvPr/>
          </p:nvGrpSpPr>
          <p:grpSpPr>
            <a:xfrm>
              <a:off x="735304" y="2916827"/>
              <a:ext cx="1575536" cy="1419406"/>
              <a:chOff x="941636" y="1634441"/>
              <a:chExt cx="2019207" cy="1462461"/>
            </a:xfrm>
          </p:grpSpPr>
          <p:pic>
            <p:nvPicPr>
              <p:cNvPr id="43" name="图片 42" descr="图片包含 游戏机, 画, 标志&#10;&#10;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636" y="1634441"/>
                <a:ext cx="1879691" cy="724029"/>
              </a:xfrm>
              <a:prstGeom prst="rect">
                <a:avLst/>
              </a:prstGeom>
            </p:spPr>
          </p:pic>
          <p:sp>
            <p:nvSpPr>
              <p:cNvPr id="44" name="文本框 43"/>
              <p:cNvSpPr txBox="1"/>
              <p:nvPr/>
            </p:nvSpPr>
            <p:spPr>
              <a:xfrm>
                <a:off x="1081152" y="2514070"/>
                <a:ext cx="1879691" cy="582832"/>
              </a:xfrm>
              <a:prstGeom prst="rect">
                <a:avLst/>
              </a:prstGeom>
              <a:noFill/>
            </p:spPr>
            <p:txBody>
              <a:bodyPr wrap="square" rtlCol="0" anchor="t" anchorCtr="0">
                <a:spAutoFit/>
              </a:bodyPr>
              <a:lstStyle/>
              <a:p>
                <a:pPr algn="ctr"/>
                <a:r>
                  <a:rPr lang="en-US" altLang="zh-CN" sz="1600" dirty="0"/>
                  <a:t>2021 </a:t>
                </a:r>
                <a:r>
                  <a:rPr lang="zh-CN" altLang="en-US" sz="1600" dirty="0"/>
                  <a:t>中国胃癌诊疗</a:t>
                </a:r>
                <a:r>
                  <a:rPr lang="zh-CN" altLang="en-US" sz="1600" dirty="0" smtClean="0"/>
                  <a:t>指南</a:t>
                </a:r>
                <a:r>
                  <a:rPr lang="en-US" altLang="zh-CN" sz="1600" baseline="30000" dirty="0"/>
                  <a:t>8</a:t>
                </a:r>
                <a:r>
                  <a:rPr lang="zh-CN" altLang="en-US" sz="1600" dirty="0" smtClean="0"/>
                  <a:t> </a:t>
                </a:r>
                <a:endParaRPr lang="zh-CN" altLang="en-US" sz="1600" dirty="0"/>
              </a:p>
            </p:txBody>
          </p:sp>
        </p:grpSp>
        <p:pic>
          <p:nvPicPr>
            <p:cNvPr id="35" name="图片 34" descr="图片包含 游戏机, 画&#10;&#10;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7983" y="3117189"/>
              <a:ext cx="1484795" cy="487328"/>
            </a:xfrm>
            <a:prstGeom prst="rect">
              <a:avLst/>
            </a:prstGeom>
          </p:spPr>
        </p:pic>
        <p:pic>
          <p:nvPicPr>
            <p:cNvPr id="36" name="图片 35" descr="手机屏幕的截图&#10;&#10;描述已自动生成"/>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95401" y="3132115"/>
              <a:ext cx="1451797" cy="540175"/>
            </a:xfrm>
            <a:prstGeom prst="rect">
              <a:avLst/>
            </a:prstGeom>
          </p:spPr>
        </p:pic>
        <p:sp>
          <p:nvSpPr>
            <p:cNvPr id="37" name="文本框 36"/>
            <p:cNvSpPr txBox="1"/>
            <p:nvPr/>
          </p:nvSpPr>
          <p:spPr>
            <a:xfrm>
              <a:off x="2367817" y="3753388"/>
              <a:ext cx="1484794" cy="803852"/>
            </a:xfrm>
            <a:prstGeom prst="rect">
              <a:avLst/>
            </a:prstGeom>
            <a:noFill/>
          </p:spPr>
          <p:txBody>
            <a:bodyPr wrap="square" rtlCol="0" anchor="t" anchorCtr="0">
              <a:spAutoFit/>
            </a:bodyPr>
            <a:lstStyle/>
            <a:p>
              <a:pPr algn="ctr"/>
              <a:r>
                <a:rPr lang="en-US" altLang="zh-CN" sz="1600" dirty="0"/>
                <a:t>NCCN</a:t>
              </a:r>
              <a:r>
                <a:rPr lang="zh-CN" altLang="en-US" sz="1600" dirty="0"/>
                <a:t>胃癌临床实践指南</a:t>
              </a:r>
              <a:r>
                <a:rPr lang="en-US" altLang="zh-CN" sz="1600" dirty="0"/>
                <a:t>(2021 </a:t>
              </a:r>
              <a:r>
                <a:rPr lang="en-US" altLang="zh-CN" sz="1600" dirty="0" smtClean="0"/>
                <a:t>v2)</a:t>
              </a:r>
              <a:r>
                <a:rPr lang="en-US" altLang="zh-CN" sz="1600" baseline="30000" dirty="0"/>
                <a:t>9</a:t>
              </a:r>
              <a:r>
                <a:rPr lang="zh-CN" altLang="en-US" sz="1600" dirty="0" smtClean="0"/>
                <a:t> </a:t>
              </a:r>
              <a:endParaRPr lang="zh-CN" altLang="en-US" sz="1600" dirty="0"/>
            </a:p>
          </p:txBody>
        </p:sp>
        <p:sp>
          <p:nvSpPr>
            <p:cNvPr id="38" name="文本框 37"/>
            <p:cNvSpPr txBox="1"/>
            <p:nvPr/>
          </p:nvSpPr>
          <p:spPr>
            <a:xfrm>
              <a:off x="3909588" y="3712272"/>
              <a:ext cx="1981586" cy="803852"/>
            </a:xfrm>
            <a:prstGeom prst="rect">
              <a:avLst/>
            </a:prstGeom>
            <a:noFill/>
          </p:spPr>
          <p:txBody>
            <a:bodyPr wrap="square" rtlCol="0" anchor="t" anchorCtr="0">
              <a:spAutoFit/>
            </a:bodyPr>
            <a:lstStyle/>
            <a:p>
              <a:pPr algn="ctr"/>
              <a:r>
                <a:rPr lang="en-US" altLang="zh-CN" sz="1600" dirty="0"/>
                <a:t>2019 ESMO</a:t>
              </a:r>
              <a:r>
                <a:rPr lang="zh-CN" altLang="en-US" sz="1600" dirty="0"/>
                <a:t>转移性胃癌临床实践指南</a:t>
              </a:r>
              <a:r>
                <a:rPr lang="en-US" altLang="zh-CN" sz="1600" dirty="0"/>
                <a:t>——</a:t>
              </a:r>
              <a:r>
                <a:rPr lang="zh-CN" altLang="en-US" sz="1600" dirty="0"/>
                <a:t>泛亚</a:t>
              </a:r>
              <a:r>
                <a:rPr lang="zh-CN" altLang="en-US" sz="1600" dirty="0" smtClean="0"/>
                <a:t>适用</a:t>
              </a:r>
              <a:r>
                <a:rPr lang="en-US" altLang="zh-CN" sz="1600" baseline="30000" dirty="0" smtClean="0"/>
                <a:t>10</a:t>
              </a:r>
              <a:endParaRPr lang="zh-CN" altLang="en-US" sz="1600" dirty="0"/>
            </a:p>
          </p:txBody>
        </p:sp>
      </p:grpSp>
      <p:sp>
        <p:nvSpPr>
          <p:cNvPr id="45" name="文本框 44"/>
          <p:cNvSpPr txBox="1"/>
          <p:nvPr/>
        </p:nvSpPr>
        <p:spPr>
          <a:xfrm>
            <a:off x="7061580" y="6979608"/>
            <a:ext cx="3283271" cy="553998"/>
          </a:xfrm>
          <a:prstGeom prst="rect">
            <a:avLst/>
          </a:prstGeom>
          <a:noFill/>
        </p:spPr>
        <p:txBody>
          <a:bodyPr wrap="none" rtlCol="0" anchor="b">
            <a:spAutoFit/>
          </a:bodyPr>
          <a:lstStyle/>
          <a:p>
            <a:r>
              <a:rPr lang="en-US" altLang="zh-CN" sz="1000" dirty="0">
                <a:latin typeface="Arial" panose="020B0604020202020204" pitchFamily="34" charset="0"/>
                <a:ea typeface="微软雅黑" panose="020B0503020204020204" pitchFamily="34" charset="-122"/>
                <a:sym typeface="Arial" panose="020B0604020202020204" pitchFamily="34" charset="0"/>
              </a:rPr>
              <a:t>8</a:t>
            </a:r>
            <a:r>
              <a:rPr lang="en-US" altLang="zh-CN" sz="1000"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1000" dirty="0" smtClean="0">
                <a:latin typeface="Arial" panose="020B0604020202020204" pitchFamily="34" charset="0"/>
                <a:ea typeface="微软雅黑" panose="020B0503020204020204" pitchFamily="34" charset="-122"/>
                <a:sym typeface="Arial" panose="020B0604020202020204" pitchFamily="34" charset="0"/>
              </a:rPr>
              <a:t>中国</a:t>
            </a:r>
            <a:r>
              <a:rPr lang="zh-CN" altLang="en-US" sz="1000" dirty="0">
                <a:latin typeface="Arial" panose="020B0604020202020204" pitchFamily="34" charset="0"/>
                <a:ea typeface="微软雅黑" panose="020B0503020204020204" pitchFamily="34" charset="-122"/>
                <a:sym typeface="Arial" panose="020B0604020202020204" pitchFamily="34" charset="0"/>
              </a:rPr>
              <a:t>临床肿瘤学会</a:t>
            </a:r>
            <a:r>
              <a:rPr lang="en-US" altLang="zh-CN" sz="1000" dirty="0">
                <a:latin typeface="Arial" panose="020B0604020202020204" pitchFamily="34" charset="0"/>
                <a:ea typeface="微软雅黑" panose="020B0503020204020204" pitchFamily="34" charset="-122"/>
                <a:sym typeface="Arial" panose="020B0604020202020204" pitchFamily="34" charset="0"/>
              </a:rPr>
              <a:t>(</a:t>
            </a:r>
            <a:r>
              <a:rPr lang="da-DK" altLang="zh-CN" sz="1000" dirty="0">
                <a:latin typeface="Arial" panose="020B0604020202020204" pitchFamily="34" charset="0"/>
                <a:ea typeface="微软雅黑" panose="020B0503020204020204" pitchFamily="34" charset="-122"/>
                <a:sym typeface="Arial" panose="020B0604020202020204" pitchFamily="34" charset="0"/>
              </a:rPr>
              <a:t>CSCO)</a:t>
            </a:r>
            <a:r>
              <a:rPr lang="zh-CN" altLang="en-US" sz="1000" dirty="0">
                <a:latin typeface="Arial" panose="020B0604020202020204" pitchFamily="34" charset="0"/>
                <a:ea typeface="微软雅黑" panose="020B0503020204020204" pitchFamily="34" charset="-122"/>
                <a:sym typeface="Arial" panose="020B0604020202020204" pitchFamily="34" charset="0"/>
              </a:rPr>
              <a:t>胃癌诊疗指南 </a:t>
            </a:r>
            <a:r>
              <a:rPr lang="en-US" altLang="zh-CN" sz="1000" dirty="0">
                <a:latin typeface="Arial" panose="020B0604020202020204" pitchFamily="34" charset="0"/>
                <a:ea typeface="微软雅黑" panose="020B0503020204020204" pitchFamily="34" charset="-122"/>
                <a:sym typeface="Arial" panose="020B0604020202020204" pitchFamily="34" charset="0"/>
              </a:rPr>
              <a:t>2021; </a:t>
            </a:r>
            <a:endParaRPr lang="en-US" altLang="zh-CN" sz="1000" dirty="0" smtClean="0">
              <a:latin typeface="Arial" panose="020B0604020202020204" pitchFamily="34" charset="0"/>
              <a:ea typeface="微软雅黑" panose="020B0503020204020204" pitchFamily="34" charset="-122"/>
              <a:sym typeface="Arial" panose="020B0604020202020204" pitchFamily="34" charset="0"/>
            </a:endParaRPr>
          </a:p>
          <a:p>
            <a:r>
              <a:rPr lang="en-US" altLang="zh-CN" sz="1000" dirty="0" smtClean="0">
                <a:latin typeface="Arial" panose="020B0604020202020204" pitchFamily="34" charset="0"/>
                <a:ea typeface="微软雅黑" panose="020B0503020204020204" pitchFamily="34" charset="-122"/>
                <a:sym typeface="Arial" panose="020B0604020202020204" pitchFamily="34" charset="0"/>
              </a:rPr>
              <a:t>9. NC</a:t>
            </a:r>
            <a:r>
              <a:rPr lang="da-DK" altLang="zh-CN" sz="1000" dirty="0" smtClean="0">
                <a:latin typeface="Arial" panose="020B0604020202020204" pitchFamily="34" charset="0"/>
                <a:ea typeface="微软雅黑" panose="020B0503020204020204" pitchFamily="34" charset="-122"/>
                <a:sym typeface="Arial" panose="020B0604020202020204" pitchFamily="34" charset="0"/>
              </a:rPr>
              <a:t>CN </a:t>
            </a:r>
            <a:r>
              <a:rPr lang="da-DK" altLang="zh-CN" sz="1000" dirty="0">
                <a:latin typeface="Arial" panose="020B0604020202020204" pitchFamily="34" charset="0"/>
                <a:ea typeface="微软雅黑" panose="020B0503020204020204" pitchFamily="34" charset="-122"/>
                <a:sym typeface="Arial" panose="020B0604020202020204" pitchFamily="34" charset="0"/>
              </a:rPr>
              <a:t>Guidelines Gastric Cancer. 2021 v2.</a:t>
            </a:r>
            <a:endParaRPr lang="da-DK" altLang="zh-CN" sz="1000" dirty="0">
              <a:latin typeface="Arial" panose="020B0604020202020204" pitchFamily="34" charset="0"/>
              <a:ea typeface="微软雅黑" panose="020B0503020204020204" pitchFamily="34" charset="-122"/>
              <a:sym typeface="Arial" panose="020B0604020202020204" pitchFamily="34" charset="0"/>
            </a:endParaRPr>
          </a:p>
          <a:p>
            <a:r>
              <a:rPr lang="da-DK" altLang="zh-CN" sz="1000" dirty="0" smtClean="0">
                <a:latin typeface="Arial" panose="020B0604020202020204" pitchFamily="34" charset="0"/>
                <a:ea typeface="微软雅黑" panose="020B0503020204020204" pitchFamily="34" charset="-122"/>
                <a:sym typeface="Arial" panose="020B0604020202020204" pitchFamily="34" charset="0"/>
              </a:rPr>
              <a:t>10. Muro </a:t>
            </a:r>
            <a:r>
              <a:rPr lang="da-DK" altLang="zh-CN" sz="1000" dirty="0">
                <a:latin typeface="Arial" panose="020B0604020202020204" pitchFamily="34" charset="0"/>
                <a:ea typeface="微软雅黑" panose="020B0503020204020204" pitchFamily="34" charset="-122"/>
                <a:sym typeface="Arial" panose="020B0604020202020204" pitchFamily="34" charset="0"/>
              </a:rPr>
              <a:t>K, et al. Ann Oncol . 2019 Jan 1;30(1):19-33; </a:t>
            </a:r>
            <a:endParaRPr lang="da-DK" altLang="zh-CN"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圆角矩形 2"/>
          <p:cNvSpPr/>
          <p:nvPr/>
        </p:nvSpPr>
        <p:spPr>
          <a:xfrm>
            <a:off x="7107769" y="2301139"/>
            <a:ext cx="4008810" cy="855876"/>
          </a:xfrm>
          <a:prstGeom prst="roundRect">
            <a:avLst/>
          </a:prstGeom>
          <a:noFill/>
          <a:ln w="190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159" name="think-cell 幻灯片" r:id="rId2" imgW="5715" imgH="5715" progId="TCLayout.ActiveDocument.1">
                  <p:embed/>
                </p:oleObj>
              </mc:Choice>
              <mc:Fallback>
                <p:oleObj name="think-cell 幻灯片" r:id="rId2" imgW="5715" imgH="5715" progId="TCLayout.ActiveDocument.1">
                  <p:embed/>
                  <p:pic>
                    <p:nvPicPr>
                      <p:cNvPr id="0" name="图片 134158"/>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40" name="矩形 39"/>
          <p:cNvSpPr/>
          <p:nvPr/>
        </p:nvSpPr>
        <p:spPr>
          <a:xfrm>
            <a:off x="3707807" y="2606607"/>
            <a:ext cx="3035469" cy="1100623"/>
          </a:xfrm>
          <a:prstGeom prst="rect">
            <a:avLst/>
          </a:prstGeom>
          <a:solidFill>
            <a:srgbClr val="115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45" b="1" dirty="0">
                <a:solidFill>
                  <a:schemeClr val="bg1"/>
                </a:solidFill>
                <a:latin typeface="Arial" panose="020B0604020202020204"/>
                <a:ea typeface="微软雅黑" panose="020B0503020204020204" pitchFamily="34" charset="-122"/>
                <a:cs typeface="+mn-ea"/>
                <a:sym typeface="微软雅黑" panose="020B0503020204020204" pitchFamily="34" charset="-122"/>
              </a:rPr>
              <a:t>CHECKMATE-649</a:t>
            </a:r>
            <a:r>
              <a:rPr lang="en-US" altLang="zh-CN" sz="1545" b="1" baseline="30000" dirty="0">
                <a:solidFill>
                  <a:schemeClr val="bg1"/>
                </a:solidFill>
                <a:latin typeface="Arial" panose="020B0604020202020204"/>
                <a:ea typeface="微软雅黑" panose="020B0503020204020204" pitchFamily="34" charset="-122"/>
                <a:cs typeface="+mn-ea"/>
                <a:sym typeface="微软雅黑" panose="020B0503020204020204" pitchFamily="34" charset="-122"/>
              </a:rPr>
              <a:t>3</a:t>
            </a:r>
            <a:endParaRPr lang="en-US" altLang="zh-CN" sz="1545" b="1" baseline="30000"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err="1">
                <a:solidFill>
                  <a:schemeClr val="bg1"/>
                </a:solidFill>
                <a:latin typeface="Arial" panose="020B0604020202020204"/>
                <a:ea typeface="微软雅黑" panose="020B0503020204020204" pitchFamily="34" charset="-122"/>
                <a:cs typeface="+mn-ea"/>
                <a:sym typeface="微软雅黑" panose="020B0503020204020204" pitchFamily="34" charset="-122"/>
              </a:rPr>
              <a:t>Nivo+Ipi</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a:t>
            </a: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化疗</a:t>
            </a:r>
            <a:endPar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III</a:t>
            </a: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期 开放标签 </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RCT (</a:t>
            </a: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全球</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a:t>
            </a:r>
            <a:endPar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a:p>
            <a:pPr algn="ct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达到主要双终点：</a:t>
            </a:r>
            <a:r>
              <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CPS≥5</a:t>
            </a:r>
            <a:r>
              <a:rPr lang="zh-CN" altLang="en-US"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 </a:t>
            </a:r>
            <a:r>
              <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OS/PFS</a:t>
            </a:r>
            <a:endPar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p:txBody>
      </p:sp>
      <p:sp>
        <p:nvSpPr>
          <p:cNvPr id="4" name="标题 3"/>
          <p:cNvSpPr>
            <a:spLocks noGrp="1"/>
          </p:cNvSpPr>
          <p:nvPr>
            <p:ph type="title"/>
          </p:nvPr>
        </p:nvSpPr>
        <p:spPr>
          <a:xfrm>
            <a:off x="524579" y="259505"/>
            <a:ext cx="11595914" cy="761126"/>
          </a:xfrm>
        </p:spPr>
        <p:txBody>
          <a:bodyPr vert="horz">
            <a:normAutofit/>
          </a:bodyPr>
          <a:lstStyle/>
          <a:p>
            <a:r>
              <a:rPr lang="zh-CN" altLang="en-US" sz="2800" dirty="0" smtClean="0">
                <a:solidFill>
                  <a:srgbClr val="C00000"/>
                </a:solidFill>
              </a:rPr>
              <a:t>免疫治疗</a:t>
            </a:r>
            <a:r>
              <a:rPr lang="zh-CN" altLang="en-US" sz="2800" dirty="0" smtClean="0">
                <a:solidFill>
                  <a:srgbClr val="1158A2"/>
                </a:solidFill>
              </a:rPr>
              <a:t>，</a:t>
            </a:r>
            <a:r>
              <a:rPr lang="zh-CN" altLang="en-US" sz="2800" dirty="0">
                <a:solidFill>
                  <a:srgbClr val="1158A2"/>
                </a:solidFill>
              </a:rPr>
              <a:t>开创胃癌一线治疗</a:t>
            </a:r>
            <a:r>
              <a:rPr lang="zh-CN" altLang="en-US" sz="2800" dirty="0" smtClean="0">
                <a:solidFill>
                  <a:srgbClr val="1158A2"/>
                </a:solidFill>
              </a:rPr>
              <a:t>的</a:t>
            </a:r>
            <a:r>
              <a:rPr lang="zh-CN" altLang="en-US" sz="2800" dirty="0">
                <a:solidFill>
                  <a:srgbClr val="1158A2"/>
                </a:solidFill>
              </a:rPr>
              <a:t>第三</a:t>
            </a:r>
            <a:r>
              <a:rPr lang="zh-CN" altLang="en-US" sz="2800" dirty="0" smtClean="0">
                <a:solidFill>
                  <a:srgbClr val="1158A2"/>
                </a:solidFill>
              </a:rPr>
              <a:t>次革命</a:t>
            </a:r>
            <a:endParaRPr lang="zh-CN" altLang="en-US" sz="2800" dirty="0">
              <a:solidFill>
                <a:srgbClr val="1158A2"/>
              </a:solidFill>
            </a:endParaRPr>
          </a:p>
        </p:txBody>
      </p:sp>
      <p:sp>
        <p:nvSpPr>
          <p:cNvPr id="9" name="Rectangle 1"/>
          <p:cNvSpPr/>
          <p:nvPr/>
        </p:nvSpPr>
        <p:spPr>
          <a:xfrm>
            <a:off x="4764" y="6315231"/>
            <a:ext cx="13444538" cy="306003"/>
          </a:xfrm>
          <a:prstGeom prst="rect">
            <a:avLst/>
          </a:prstGeom>
          <a:solidFill>
            <a:srgbClr val="969696"/>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p:nvPr/>
        </p:nvSpPr>
        <p:spPr bwMode="auto">
          <a:xfrm>
            <a:off x="-837" y="5723075"/>
            <a:ext cx="3875808" cy="592156"/>
          </a:xfrm>
          <a:custGeom>
            <a:avLst/>
            <a:gdLst>
              <a:gd name="T0" fmla="*/ 220 w 1244"/>
              <a:gd name="T1" fmla="*/ 225 h 337"/>
              <a:gd name="T2" fmla="*/ 338 w 1244"/>
              <a:gd name="T3" fmla="*/ 81 h 337"/>
              <a:gd name="T4" fmla="*/ 499 w 1244"/>
              <a:gd name="T5" fmla="*/ 0 h 337"/>
              <a:gd name="T6" fmla="*/ 589 w 1244"/>
              <a:gd name="T7" fmla="*/ 45 h 337"/>
              <a:gd name="T8" fmla="*/ 634 w 1244"/>
              <a:gd name="T9" fmla="*/ 114 h 337"/>
              <a:gd name="T10" fmla="*/ 934 w 1244"/>
              <a:gd name="T11" fmla="*/ 114 h 337"/>
              <a:gd name="T12" fmla="*/ 1154 w 1244"/>
              <a:gd name="T13" fmla="*/ 190 h 337"/>
              <a:gd name="T14" fmla="*/ 1244 w 1244"/>
              <a:gd name="T15" fmla="*/ 337 h 337"/>
              <a:gd name="T16" fmla="*/ 0 w 1244"/>
              <a:gd name="T17" fmla="*/ 337 h 337"/>
              <a:gd name="T18" fmla="*/ 220 w 1244"/>
              <a:gd name="T19" fmla="*/ 225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4" h="337">
                <a:moveTo>
                  <a:pt x="220" y="225"/>
                </a:moveTo>
                <a:lnTo>
                  <a:pt x="338" y="81"/>
                </a:lnTo>
                <a:lnTo>
                  <a:pt x="499" y="0"/>
                </a:lnTo>
                <a:lnTo>
                  <a:pt x="589" y="45"/>
                </a:lnTo>
                <a:lnTo>
                  <a:pt x="634" y="114"/>
                </a:lnTo>
                <a:lnTo>
                  <a:pt x="934" y="114"/>
                </a:lnTo>
                <a:lnTo>
                  <a:pt x="1154" y="190"/>
                </a:lnTo>
                <a:lnTo>
                  <a:pt x="1244" y="337"/>
                </a:lnTo>
                <a:lnTo>
                  <a:pt x="0" y="337"/>
                </a:lnTo>
                <a:lnTo>
                  <a:pt x="220" y="225"/>
                </a:lnTo>
                <a:close/>
              </a:path>
            </a:pathLst>
          </a:custGeom>
          <a:solidFill>
            <a:srgbClr val="1F74AD"/>
          </a:solidFill>
          <a:ln>
            <a:noFill/>
          </a:ln>
        </p:spPr>
        <p:txBody>
          <a:bodyPr vert="horz" wrap="square" lIns="100834" tIns="50417" rIns="100834" bIns="5041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985"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
          <p:cNvSpPr/>
          <p:nvPr/>
        </p:nvSpPr>
        <p:spPr bwMode="auto">
          <a:xfrm>
            <a:off x="2655859" y="5284329"/>
            <a:ext cx="3666677" cy="1030902"/>
          </a:xfrm>
          <a:custGeom>
            <a:avLst/>
            <a:gdLst>
              <a:gd name="T0" fmla="*/ 0 w 689"/>
              <a:gd name="T1" fmla="*/ 243 h 243"/>
              <a:gd name="T2" fmla="*/ 53 w 689"/>
              <a:gd name="T3" fmla="*/ 128 h 243"/>
              <a:gd name="T4" fmla="*/ 89 w 689"/>
              <a:gd name="T5" fmla="*/ 101 h 243"/>
              <a:gd name="T6" fmla="*/ 191 w 689"/>
              <a:gd name="T7" fmla="*/ 19 h 243"/>
              <a:gd name="T8" fmla="*/ 279 w 689"/>
              <a:gd name="T9" fmla="*/ 19 h 243"/>
              <a:gd name="T10" fmla="*/ 332 w 689"/>
              <a:gd name="T11" fmla="*/ 63 h 243"/>
              <a:gd name="T12" fmla="*/ 380 w 689"/>
              <a:gd name="T13" fmla="*/ 101 h 243"/>
              <a:gd name="T14" fmla="*/ 408 w 689"/>
              <a:gd name="T15" fmla="*/ 48 h 243"/>
              <a:gd name="T16" fmla="*/ 456 w 689"/>
              <a:gd name="T17" fmla="*/ 0 h 243"/>
              <a:gd name="T18" fmla="*/ 520 w 689"/>
              <a:gd name="T19" fmla="*/ 0 h 243"/>
              <a:gd name="T20" fmla="*/ 592 w 689"/>
              <a:gd name="T21" fmla="*/ 121 h 243"/>
              <a:gd name="T22" fmla="*/ 689 w 689"/>
              <a:gd name="T23" fmla="*/ 243 h 243"/>
              <a:gd name="T24" fmla="*/ 0 w 689"/>
              <a:gd name="T25"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243">
                <a:moveTo>
                  <a:pt x="0" y="243"/>
                </a:moveTo>
                <a:cubicBezTo>
                  <a:pt x="4" y="243"/>
                  <a:pt x="53" y="128"/>
                  <a:pt x="53" y="128"/>
                </a:cubicBezTo>
                <a:cubicBezTo>
                  <a:pt x="89" y="101"/>
                  <a:pt x="89" y="101"/>
                  <a:pt x="89" y="101"/>
                </a:cubicBezTo>
                <a:cubicBezTo>
                  <a:pt x="191" y="19"/>
                  <a:pt x="191" y="19"/>
                  <a:pt x="191" y="19"/>
                </a:cubicBezTo>
                <a:cubicBezTo>
                  <a:pt x="279" y="19"/>
                  <a:pt x="279" y="19"/>
                  <a:pt x="279" y="19"/>
                </a:cubicBezTo>
                <a:cubicBezTo>
                  <a:pt x="332" y="63"/>
                  <a:pt x="332" y="63"/>
                  <a:pt x="332" y="63"/>
                </a:cubicBezTo>
                <a:cubicBezTo>
                  <a:pt x="380" y="101"/>
                  <a:pt x="380" y="101"/>
                  <a:pt x="380" y="101"/>
                </a:cubicBezTo>
                <a:cubicBezTo>
                  <a:pt x="408" y="48"/>
                  <a:pt x="408" y="48"/>
                  <a:pt x="408" y="48"/>
                </a:cubicBezTo>
                <a:cubicBezTo>
                  <a:pt x="456" y="0"/>
                  <a:pt x="456" y="0"/>
                  <a:pt x="456" y="0"/>
                </a:cubicBezTo>
                <a:cubicBezTo>
                  <a:pt x="520" y="0"/>
                  <a:pt x="520" y="0"/>
                  <a:pt x="520" y="0"/>
                </a:cubicBezTo>
                <a:cubicBezTo>
                  <a:pt x="592" y="121"/>
                  <a:pt x="592" y="121"/>
                  <a:pt x="592" y="121"/>
                </a:cubicBezTo>
                <a:cubicBezTo>
                  <a:pt x="689" y="243"/>
                  <a:pt x="689" y="243"/>
                  <a:pt x="689" y="243"/>
                </a:cubicBezTo>
                <a:lnTo>
                  <a:pt x="0" y="243"/>
                </a:lnTo>
                <a:close/>
              </a:path>
            </a:pathLst>
          </a:custGeom>
          <a:solidFill>
            <a:srgbClr val="3498DB"/>
          </a:solidFill>
          <a:ln>
            <a:noFill/>
          </a:ln>
        </p:spPr>
        <p:txBody>
          <a:bodyPr vert="horz" wrap="square" lIns="100834" tIns="50417" rIns="100834" bIns="5041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4777576" y="4075967"/>
            <a:ext cx="5340702" cy="2239264"/>
          </a:xfrm>
          <a:custGeom>
            <a:avLst/>
            <a:gdLst>
              <a:gd name="T0" fmla="*/ 1503 w 1603"/>
              <a:gd name="T1" fmla="*/ 838 h 1007"/>
              <a:gd name="T2" fmla="*/ 1359 w 1603"/>
              <a:gd name="T3" fmla="*/ 625 h 1007"/>
              <a:gd name="T4" fmla="*/ 1156 w 1603"/>
              <a:gd name="T5" fmla="*/ 396 h 1007"/>
              <a:gd name="T6" fmla="*/ 1156 w 1603"/>
              <a:gd name="T7" fmla="*/ 178 h 1007"/>
              <a:gd name="T8" fmla="*/ 1030 w 1603"/>
              <a:gd name="T9" fmla="*/ 0 h 1007"/>
              <a:gd name="T10" fmla="*/ 874 w 1603"/>
              <a:gd name="T11" fmla="*/ 0 h 1007"/>
              <a:gd name="T12" fmla="*/ 574 w 1603"/>
              <a:gd name="T13" fmla="*/ 140 h 1007"/>
              <a:gd name="T14" fmla="*/ 520 w 1603"/>
              <a:gd name="T15" fmla="*/ 317 h 1007"/>
              <a:gd name="T16" fmla="*/ 446 w 1603"/>
              <a:gd name="T17" fmla="*/ 533 h 1007"/>
              <a:gd name="T18" fmla="*/ 328 w 1603"/>
              <a:gd name="T19" fmla="*/ 791 h 1007"/>
              <a:gd name="T20" fmla="*/ 0 w 1603"/>
              <a:gd name="T21" fmla="*/ 1007 h 1007"/>
              <a:gd name="T22" fmla="*/ 1603 w 1603"/>
              <a:gd name="T23" fmla="*/ 1007 h 1007"/>
              <a:gd name="T24" fmla="*/ 1503 w 1603"/>
              <a:gd name="T25" fmla="*/ 838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3" h="1007">
                <a:moveTo>
                  <a:pt x="1503" y="838"/>
                </a:moveTo>
                <a:lnTo>
                  <a:pt x="1359" y="625"/>
                </a:lnTo>
                <a:lnTo>
                  <a:pt x="1156" y="396"/>
                </a:lnTo>
                <a:lnTo>
                  <a:pt x="1156" y="178"/>
                </a:lnTo>
                <a:lnTo>
                  <a:pt x="1030" y="0"/>
                </a:lnTo>
                <a:lnTo>
                  <a:pt x="874" y="0"/>
                </a:lnTo>
                <a:lnTo>
                  <a:pt x="574" y="140"/>
                </a:lnTo>
                <a:lnTo>
                  <a:pt x="520" y="317"/>
                </a:lnTo>
                <a:lnTo>
                  <a:pt x="446" y="533"/>
                </a:lnTo>
                <a:lnTo>
                  <a:pt x="328" y="791"/>
                </a:lnTo>
                <a:lnTo>
                  <a:pt x="0" y="1007"/>
                </a:lnTo>
                <a:lnTo>
                  <a:pt x="1603" y="1007"/>
                </a:lnTo>
                <a:lnTo>
                  <a:pt x="1503" y="838"/>
                </a:lnTo>
                <a:close/>
              </a:path>
            </a:pathLst>
          </a:custGeom>
          <a:solidFill>
            <a:srgbClr val="1AA3AA"/>
          </a:solidFill>
          <a:ln>
            <a:noFill/>
          </a:ln>
        </p:spPr>
        <p:txBody>
          <a:bodyPr vert="horz" wrap="square" lIns="100834" tIns="50417" rIns="100834" bIns="5041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bwMode="auto">
          <a:xfrm>
            <a:off x="8487427" y="4935455"/>
            <a:ext cx="4970752" cy="1379777"/>
          </a:xfrm>
          <a:custGeom>
            <a:avLst/>
            <a:gdLst>
              <a:gd name="T0" fmla="*/ 0 w 2090"/>
              <a:gd name="T1" fmla="*/ 1308 h 1308"/>
              <a:gd name="T2" fmla="*/ 395 w 2090"/>
              <a:gd name="T3" fmla="*/ 1078 h 1308"/>
              <a:gd name="T4" fmla="*/ 527 w 2090"/>
              <a:gd name="T5" fmla="*/ 971 h 1308"/>
              <a:gd name="T6" fmla="*/ 624 w 2090"/>
              <a:gd name="T7" fmla="*/ 775 h 1308"/>
              <a:gd name="T8" fmla="*/ 591 w 2090"/>
              <a:gd name="T9" fmla="*/ 652 h 1308"/>
              <a:gd name="T10" fmla="*/ 461 w 2090"/>
              <a:gd name="T11" fmla="*/ 427 h 1308"/>
              <a:gd name="T12" fmla="*/ 671 w 2090"/>
              <a:gd name="T13" fmla="*/ 301 h 1308"/>
              <a:gd name="T14" fmla="*/ 756 w 2090"/>
              <a:gd name="T15" fmla="*/ 356 h 1308"/>
              <a:gd name="T16" fmla="*/ 941 w 2090"/>
              <a:gd name="T17" fmla="*/ 486 h 1308"/>
              <a:gd name="T18" fmla="*/ 860 w 2090"/>
              <a:gd name="T19" fmla="*/ 157 h 1308"/>
              <a:gd name="T20" fmla="*/ 979 w 2090"/>
              <a:gd name="T21" fmla="*/ 0 h 1308"/>
              <a:gd name="T22" fmla="*/ 1144 w 2090"/>
              <a:gd name="T23" fmla="*/ 0 h 1308"/>
              <a:gd name="T24" fmla="*/ 1267 w 2090"/>
              <a:gd name="T25" fmla="*/ 64 h 1308"/>
              <a:gd name="T26" fmla="*/ 1385 w 2090"/>
              <a:gd name="T27" fmla="*/ 356 h 1308"/>
              <a:gd name="T28" fmla="*/ 1584 w 2090"/>
              <a:gd name="T29" fmla="*/ 775 h 1308"/>
              <a:gd name="T30" fmla="*/ 1898 w 2090"/>
              <a:gd name="T31" fmla="*/ 1078 h 1308"/>
              <a:gd name="T32" fmla="*/ 2090 w 2090"/>
              <a:gd name="T33" fmla="*/ 1308 h 1308"/>
              <a:gd name="T34" fmla="*/ 0 w 2090"/>
              <a:gd name="T35" fmla="*/ 1308 h 1308"/>
              <a:gd name="connsiteX0" fmla="*/ 0 w 10000"/>
              <a:gd name="connsiteY0" fmla="*/ 10000 h 10000"/>
              <a:gd name="connsiteX1" fmla="*/ 1890 w 10000"/>
              <a:gd name="connsiteY1" fmla="*/ 8242 h 10000"/>
              <a:gd name="connsiteX2" fmla="*/ 2522 w 10000"/>
              <a:gd name="connsiteY2" fmla="*/ 7424 h 10000"/>
              <a:gd name="connsiteX3" fmla="*/ 2986 w 10000"/>
              <a:gd name="connsiteY3" fmla="*/ 5925 h 10000"/>
              <a:gd name="connsiteX4" fmla="*/ 2828 w 10000"/>
              <a:gd name="connsiteY4" fmla="*/ 4985 h 10000"/>
              <a:gd name="connsiteX5" fmla="*/ 3211 w 10000"/>
              <a:gd name="connsiteY5" fmla="*/ 2301 h 10000"/>
              <a:gd name="connsiteX6" fmla="*/ 3617 w 10000"/>
              <a:gd name="connsiteY6" fmla="*/ 2722 h 10000"/>
              <a:gd name="connsiteX7" fmla="*/ 4502 w 10000"/>
              <a:gd name="connsiteY7" fmla="*/ 3716 h 10000"/>
              <a:gd name="connsiteX8" fmla="*/ 4115 w 10000"/>
              <a:gd name="connsiteY8" fmla="*/ 1200 h 10000"/>
              <a:gd name="connsiteX9" fmla="*/ 4684 w 10000"/>
              <a:gd name="connsiteY9" fmla="*/ 0 h 10000"/>
              <a:gd name="connsiteX10" fmla="*/ 5474 w 10000"/>
              <a:gd name="connsiteY10" fmla="*/ 0 h 10000"/>
              <a:gd name="connsiteX11" fmla="*/ 6062 w 10000"/>
              <a:gd name="connsiteY11" fmla="*/ 489 h 10000"/>
              <a:gd name="connsiteX12" fmla="*/ 6627 w 10000"/>
              <a:gd name="connsiteY12" fmla="*/ 2722 h 10000"/>
              <a:gd name="connsiteX13" fmla="*/ 7579 w 10000"/>
              <a:gd name="connsiteY13" fmla="*/ 5925 h 10000"/>
              <a:gd name="connsiteX14" fmla="*/ 9081 w 10000"/>
              <a:gd name="connsiteY14" fmla="*/ 8242 h 10000"/>
              <a:gd name="connsiteX15" fmla="*/ 10000 w 10000"/>
              <a:gd name="connsiteY15" fmla="*/ 10000 h 10000"/>
              <a:gd name="connsiteX16" fmla="*/ 0 w 10000"/>
              <a:gd name="connsiteY16" fmla="*/ 10000 h 10000"/>
              <a:gd name="connsiteX0-1" fmla="*/ 0 w 10000"/>
              <a:gd name="connsiteY0-2" fmla="*/ 10000 h 10000"/>
              <a:gd name="connsiteX1-3" fmla="*/ 1890 w 10000"/>
              <a:gd name="connsiteY1-4" fmla="*/ 8242 h 10000"/>
              <a:gd name="connsiteX2-5" fmla="*/ 2522 w 10000"/>
              <a:gd name="connsiteY2-6" fmla="*/ 7424 h 10000"/>
              <a:gd name="connsiteX3-7" fmla="*/ 2986 w 10000"/>
              <a:gd name="connsiteY3-8" fmla="*/ 5925 h 10000"/>
              <a:gd name="connsiteX4-9" fmla="*/ 2828 w 10000"/>
              <a:gd name="connsiteY4-10" fmla="*/ 4985 h 10000"/>
              <a:gd name="connsiteX5-11" fmla="*/ 3617 w 10000"/>
              <a:gd name="connsiteY5-12" fmla="*/ 2722 h 10000"/>
              <a:gd name="connsiteX6-13" fmla="*/ 4502 w 10000"/>
              <a:gd name="connsiteY6-14" fmla="*/ 3716 h 10000"/>
              <a:gd name="connsiteX7-15" fmla="*/ 4115 w 10000"/>
              <a:gd name="connsiteY7-16" fmla="*/ 1200 h 10000"/>
              <a:gd name="connsiteX8-17" fmla="*/ 4684 w 10000"/>
              <a:gd name="connsiteY8-18" fmla="*/ 0 h 10000"/>
              <a:gd name="connsiteX9-19" fmla="*/ 5474 w 10000"/>
              <a:gd name="connsiteY9-20" fmla="*/ 0 h 10000"/>
              <a:gd name="connsiteX10-21" fmla="*/ 6062 w 10000"/>
              <a:gd name="connsiteY10-22" fmla="*/ 489 h 10000"/>
              <a:gd name="connsiteX11-23" fmla="*/ 6627 w 10000"/>
              <a:gd name="connsiteY11-24" fmla="*/ 2722 h 10000"/>
              <a:gd name="connsiteX12-25" fmla="*/ 7579 w 10000"/>
              <a:gd name="connsiteY12-26" fmla="*/ 5925 h 10000"/>
              <a:gd name="connsiteX13-27" fmla="*/ 9081 w 10000"/>
              <a:gd name="connsiteY13-28" fmla="*/ 8242 h 10000"/>
              <a:gd name="connsiteX14-29" fmla="*/ 10000 w 10000"/>
              <a:gd name="connsiteY14-30" fmla="*/ 10000 h 10000"/>
              <a:gd name="connsiteX15-31" fmla="*/ 0 w 10000"/>
              <a:gd name="connsiteY15-32" fmla="*/ 10000 h 10000"/>
              <a:gd name="connsiteX0-33" fmla="*/ 0 w 10000"/>
              <a:gd name="connsiteY0-34" fmla="*/ 10000 h 10000"/>
              <a:gd name="connsiteX1-35" fmla="*/ 1890 w 10000"/>
              <a:gd name="connsiteY1-36" fmla="*/ 8242 h 10000"/>
              <a:gd name="connsiteX2-37" fmla="*/ 2522 w 10000"/>
              <a:gd name="connsiteY2-38" fmla="*/ 7424 h 10000"/>
              <a:gd name="connsiteX3-39" fmla="*/ 2986 w 10000"/>
              <a:gd name="connsiteY3-40" fmla="*/ 5925 h 10000"/>
              <a:gd name="connsiteX4-41" fmla="*/ 2828 w 10000"/>
              <a:gd name="connsiteY4-42" fmla="*/ 4985 h 10000"/>
              <a:gd name="connsiteX5-43" fmla="*/ 3617 w 10000"/>
              <a:gd name="connsiteY5-44" fmla="*/ 2722 h 10000"/>
              <a:gd name="connsiteX6-45" fmla="*/ 4502 w 10000"/>
              <a:gd name="connsiteY6-46" fmla="*/ 3716 h 10000"/>
              <a:gd name="connsiteX7-47" fmla="*/ 4115 w 10000"/>
              <a:gd name="connsiteY7-48" fmla="*/ 1200 h 10000"/>
              <a:gd name="connsiteX8-49" fmla="*/ 5474 w 10000"/>
              <a:gd name="connsiteY8-50" fmla="*/ 0 h 10000"/>
              <a:gd name="connsiteX9-51" fmla="*/ 6062 w 10000"/>
              <a:gd name="connsiteY9-52" fmla="*/ 489 h 10000"/>
              <a:gd name="connsiteX10-53" fmla="*/ 6627 w 10000"/>
              <a:gd name="connsiteY10-54" fmla="*/ 2722 h 10000"/>
              <a:gd name="connsiteX11-55" fmla="*/ 7579 w 10000"/>
              <a:gd name="connsiteY11-56" fmla="*/ 5925 h 10000"/>
              <a:gd name="connsiteX12-57" fmla="*/ 9081 w 10000"/>
              <a:gd name="connsiteY12-58" fmla="*/ 8242 h 10000"/>
              <a:gd name="connsiteX13-59" fmla="*/ 10000 w 10000"/>
              <a:gd name="connsiteY13-60" fmla="*/ 10000 h 10000"/>
              <a:gd name="connsiteX14-61" fmla="*/ 0 w 10000"/>
              <a:gd name="connsiteY14-62" fmla="*/ 10000 h 10000"/>
              <a:gd name="connsiteX0-63" fmla="*/ 0 w 10000"/>
              <a:gd name="connsiteY0-64" fmla="*/ 10000 h 10000"/>
              <a:gd name="connsiteX1-65" fmla="*/ 1890 w 10000"/>
              <a:gd name="connsiteY1-66" fmla="*/ 8242 h 10000"/>
              <a:gd name="connsiteX2-67" fmla="*/ 2522 w 10000"/>
              <a:gd name="connsiteY2-68" fmla="*/ 7424 h 10000"/>
              <a:gd name="connsiteX3-69" fmla="*/ 2986 w 10000"/>
              <a:gd name="connsiteY3-70" fmla="*/ 5925 h 10000"/>
              <a:gd name="connsiteX4-71" fmla="*/ 2828 w 10000"/>
              <a:gd name="connsiteY4-72" fmla="*/ 4985 h 10000"/>
              <a:gd name="connsiteX5-73" fmla="*/ 3617 w 10000"/>
              <a:gd name="connsiteY5-74" fmla="*/ 2722 h 10000"/>
              <a:gd name="connsiteX6-75" fmla="*/ 4502 w 10000"/>
              <a:gd name="connsiteY6-76" fmla="*/ 3716 h 10000"/>
              <a:gd name="connsiteX7-77" fmla="*/ 5474 w 10000"/>
              <a:gd name="connsiteY7-78" fmla="*/ 0 h 10000"/>
              <a:gd name="connsiteX8-79" fmla="*/ 6062 w 10000"/>
              <a:gd name="connsiteY8-80" fmla="*/ 489 h 10000"/>
              <a:gd name="connsiteX9-81" fmla="*/ 6627 w 10000"/>
              <a:gd name="connsiteY9-82" fmla="*/ 2722 h 10000"/>
              <a:gd name="connsiteX10-83" fmla="*/ 7579 w 10000"/>
              <a:gd name="connsiteY10-84" fmla="*/ 5925 h 10000"/>
              <a:gd name="connsiteX11-85" fmla="*/ 9081 w 10000"/>
              <a:gd name="connsiteY11-86" fmla="*/ 8242 h 10000"/>
              <a:gd name="connsiteX12-87" fmla="*/ 10000 w 10000"/>
              <a:gd name="connsiteY12-88" fmla="*/ 10000 h 10000"/>
              <a:gd name="connsiteX13-89" fmla="*/ 0 w 10000"/>
              <a:gd name="connsiteY13-90" fmla="*/ 10000 h 10000"/>
              <a:gd name="connsiteX0-91" fmla="*/ 0 w 10000"/>
              <a:gd name="connsiteY0-92" fmla="*/ 9511 h 9511"/>
              <a:gd name="connsiteX1-93" fmla="*/ 1890 w 10000"/>
              <a:gd name="connsiteY1-94" fmla="*/ 7753 h 9511"/>
              <a:gd name="connsiteX2-95" fmla="*/ 2522 w 10000"/>
              <a:gd name="connsiteY2-96" fmla="*/ 6935 h 9511"/>
              <a:gd name="connsiteX3-97" fmla="*/ 2986 w 10000"/>
              <a:gd name="connsiteY3-98" fmla="*/ 5436 h 9511"/>
              <a:gd name="connsiteX4-99" fmla="*/ 2828 w 10000"/>
              <a:gd name="connsiteY4-100" fmla="*/ 4496 h 9511"/>
              <a:gd name="connsiteX5-101" fmla="*/ 3617 w 10000"/>
              <a:gd name="connsiteY5-102" fmla="*/ 2233 h 9511"/>
              <a:gd name="connsiteX6-103" fmla="*/ 4502 w 10000"/>
              <a:gd name="connsiteY6-104" fmla="*/ 3227 h 9511"/>
              <a:gd name="connsiteX7-105" fmla="*/ 5367 w 10000"/>
              <a:gd name="connsiteY7-106" fmla="*/ 513 h 9511"/>
              <a:gd name="connsiteX8-107" fmla="*/ 6062 w 10000"/>
              <a:gd name="connsiteY8-108" fmla="*/ 0 h 9511"/>
              <a:gd name="connsiteX9-109" fmla="*/ 6627 w 10000"/>
              <a:gd name="connsiteY9-110" fmla="*/ 2233 h 9511"/>
              <a:gd name="connsiteX10-111" fmla="*/ 7579 w 10000"/>
              <a:gd name="connsiteY10-112" fmla="*/ 5436 h 9511"/>
              <a:gd name="connsiteX11-113" fmla="*/ 9081 w 10000"/>
              <a:gd name="connsiteY11-114" fmla="*/ 7753 h 9511"/>
              <a:gd name="connsiteX12-115" fmla="*/ 10000 w 10000"/>
              <a:gd name="connsiteY12-116" fmla="*/ 9511 h 9511"/>
              <a:gd name="connsiteX13-117" fmla="*/ 0 w 10000"/>
              <a:gd name="connsiteY13-118" fmla="*/ 9511 h 95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00" h="9511">
                <a:moveTo>
                  <a:pt x="0" y="9511"/>
                </a:moveTo>
                <a:lnTo>
                  <a:pt x="1890" y="7753"/>
                </a:lnTo>
                <a:lnTo>
                  <a:pt x="2522" y="6935"/>
                </a:lnTo>
                <a:lnTo>
                  <a:pt x="2986" y="5436"/>
                </a:lnTo>
                <a:cubicBezTo>
                  <a:pt x="2933" y="5123"/>
                  <a:pt x="2881" y="4809"/>
                  <a:pt x="2828" y="4496"/>
                </a:cubicBezTo>
                <a:cubicBezTo>
                  <a:pt x="2933" y="3962"/>
                  <a:pt x="3338" y="2444"/>
                  <a:pt x="3617" y="2233"/>
                </a:cubicBezTo>
                <a:lnTo>
                  <a:pt x="4502" y="3227"/>
                </a:lnTo>
                <a:lnTo>
                  <a:pt x="5367" y="513"/>
                </a:lnTo>
                <a:lnTo>
                  <a:pt x="6062" y="0"/>
                </a:lnTo>
                <a:lnTo>
                  <a:pt x="6627" y="2233"/>
                </a:lnTo>
                <a:lnTo>
                  <a:pt x="7579" y="5436"/>
                </a:lnTo>
                <a:lnTo>
                  <a:pt x="9081" y="7753"/>
                </a:lnTo>
                <a:lnTo>
                  <a:pt x="10000" y="9511"/>
                </a:lnTo>
                <a:lnTo>
                  <a:pt x="0" y="9511"/>
                </a:lnTo>
                <a:close/>
              </a:path>
            </a:pathLst>
          </a:custGeom>
          <a:solidFill>
            <a:srgbClr val="69A35B"/>
          </a:solidFill>
          <a:ln>
            <a:noFill/>
          </a:ln>
        </p:spPr>
        <p:txBody>
          <a:bodyPr vert="horz" wrap="square" lIns="100834" tIns="50417" rIns="100834" bIns="5041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985"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1096433" y="6283720"/>
            <a:ext cx="1200205" cy="527978"/>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id-ID"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201</a:t>
            </a:r>
            <a:r>
              <a:rPr lang="en-US"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9</a:t>
            </a:r>
            <a:endParaRPr lang="id-ID"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9"/>
          <p:cNvSpPr txBox="1"/>
          <p:nvPr/>
        </p:nvSpPr>
        <p:spPr>
          <a:xfrm>
            <a:off x="4340627" y="6283720"/>
            <a:ext cx="1200205" cy="527978"/>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id-ID"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2</a:t>
            </a:r>
            <a:r>
              <a:rPr lang="en-US"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020</a:t>
            </a:r>
            <a:endParaRPr lang="id-ID"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0"/>
          <p:cNvSpPr txBox="1"/>
          <p:nvPr/>
        </p:nvSpPr>
        <p:spPr>
          <a:xfrm>
            <a:off x="7354445" y="6283720"/>
            <a:ext cx="1200205" cy="527978"/>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id-ID"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20</a:t>
            </a:r>
            <a:r>
              <a:rPr lang="en-US"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21</a:t>
            </a:r>
            <a:endParaRPr lang="id-ID" sz="176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10598640" y="6283720"/>
            <a:ext cx="1200205" cy="527978"/>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54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进行中</a:t>
            </a:r>
            <a:endParaRPr lang="id-ID" sz="1545" b="1" spc="165"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732161" y="4568529"/>
            <a:ext cx="2564603" cy="993103"/>
          </a:xfrm>
          <a:prstGeom prst="rect">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45" b="1" dirty="0">
                <a:solidFill>
                  <a:prstClr val="black"/>
                </a:solidFill>
                <a:latin typeface="Arial" panose="020B0604020202020204"/>
                <a:ea typeface="微软雅黑" panose="020B0503020204020204" pitchFamily="34" charset="-122"/>
                <a:cs typeface="+mn-ea"/>
                <a:sym typeface="微软雅黑" panose="020B0503020204020204" pitchFamily="34" charset="-122"/>
              </a:rPr>
              <a:t>KEYNOTE-062</a:t>
            </a:r>
            <a:r>
              <a:rPr lang="en-US" altLang="zh-CN" sz="1545" b="1" baseline="30000" dirty="0">
                <a:solidFill>
                  <a:prstClr val="black"/>
                </a:solidFill>
                <a:latin typeface="Arial" panose="020B0604020202020204"/>
                <a:ea typeface="微软雅黑" panose="020B0503020204020204" pitchFamily="34" charset="-122"/>
                <a:cs typeface="+mn-ea"/>
                <a:sym typeface="微软雅黑" panose="020B0503020204020204" pitchFamily="34" charset="-122"/>
              </a:rPr>
              <a:t>1</a:t>
            </a:r>
            <a:r>
              <a:rPr lang="zh-CN" altLang="en-US" sz="1545" b="1" dirty="0">
                <a:solidFill>
                  <a:prstClr val="black"/>
                </a:solidFill>
                <a:latin typeface="Arial" panose="020B0604020202020204"/>
                <a:ea typeface="微软雅黑" panose="020B0503020204020204" pitchFamily="34" charset="-122"/>
                <a:cs typeface="+mn-ea"/>
                <a:sym typeface="微软雅黑" panose="020B0503020204020204" pitchFamily="34" charset="-122"/>
              </a:rPr>
              <a:t>（</a:t>
            </a:r>
            <a:r>
              <a:rPr lang="en-US" altLang="zh-CN" sz="1545" b="1" dirty="0">
                <a:solidFill>
                  <a:prstClr val="black"/>
                </a:solidFill>
                <a:latin typeface="Arial" panose="020B0604020202020204"/>
                <a:ea typeface="微软雅黑" panose="020B0503020204020204" pitchFamily="34" charset="-122"/>
                <a:cs typeface="+mn-ea"/>
                <a:sym typeface="微软雅黑" panose="020B0503020204020204" pitchFamily="34" charset="-122"/>
              </a:rPr>
              <a:t>PD-L1+</a:t>
            </a:r>
            <a:r>
              <a:rPr lang="zh-CN" altLang="en-US" sz="1545" b="1" dirty="0">
                <a:solidFill>
                  <a:prstClr val="black"/>
                </a:solidFill>
                <a:latin typeface="Arial" panose="020B0604020202020204"/>
                <a:ea typeface="微软雅黑" panose="020B0503020204020204" pitchFamily="34" charset="-122"/>
                <a:cs typeface="+mn-ea"/>
                <a:sym typeface="微软雅黑" panose="020B0503020204020204" pitchFamily="34" charset="-122"/>
              </a:rPr>
              <a:t>）</a:t>
            </a:r>
            <a:endParaRPr lang="en-US" altLang="zh-CN" sz="1545" b="1"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Pembro+</a:t>
            </a:r>
            <a:r>
              <a:rPr lang="zh-CN" altLang="en-US"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化疗</a:t>
            </a:r>
            <a:endPar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III</a:t>
            </a:r>
            <a:r>
              <a:rPr lang="zh-CN" altLang="en-US"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期 </a:t>
            </a: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RCT</a:t>
            </a:r>
            <a:endPar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endParaRPr>
          </a:p>
        </p:txBody>
      </p:sp>
      <p:sp>
        <p:nvSpPr>
          <p:cNvPr id="39" name="矩形 38"/>
          <p:cNvSpPr/>
          <p:nvPr/>
        </p:nvSpPr>
        <p:spPr>
          <a:xfrm>
            <a:off x="3725593" y="3768844"/>
            <a:ext cx="3019310" cy="95782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45" b="1" dirty="0">
                <a:solidFill>
                  <a:schemeClr val="tx1"/>
                </a:solidFill>
                <a:latin typeface="Arial" panose="020B0604020202020204"/>
                <a:ea typeface="微软雅黑" panose="020B0503020204020204" pitchFamily="34" charset="-122"/>
                <a:cs typeface="+mn-ea"/>
                <a:sym typeface="微软雅黑" panose="020B0503020204020204" pitchFamily="34" charset="-122"/>
              </a:rPr>
              <a:t>ATTRACTION-04</a:t>
            </a:r>
            <a:r>
              <a:rPr lang="en-US" altLang="zh-CN" sz="1545" b="1" baseline="30000" dirty="0">
                <a:solidFill>
                  <a:schemeClr val="tx1"/>
                </a:solidFill>
                <a:latin typeface="Arial" panose="020B0604020202020204"/>
                <a:ea typeface="微软雅黑" panose="020B0503020204020204" pitchFamily="34" charset="-122"/>
                <a:cs typeface="+mn-ea"/>
                <a:sym typeface="微软雅黑" panose="020B0503020204020204" pitchFamily="34" charset="-122"/>
              </a:rPr>
              <a:t>2</a:t>
            </a:r>
            <a:endParaRPr lang="en-US" altLang="zh-CN" sz="1545" b="1" baseline="30000" dirty="0">
              <a:solidFill>
                <a:schemeClr val="tx1"/>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err="1">
                <a:solidFill>
                  <a:schemeClr val="tx1"/>
                </a:solidFill>
                <a:latin typeface="Arial" panose="020B0604020202020204"/>
                <a:ea typeface="微软雅黑" panose="020B0503020204020204" pitchFamily="34" charset="-122"/>
                <a:cs typeface="+mn-ea"/>
                <a:sym typeface="微软雅黑" panose="020B0503020204020204" pitchFamily="34" charset="-122"/>
              </a:rPr>
              <a:t>Nivo</a:t>
            </a: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a:t>
            </a:r>
            <a:r>
              <a:rPr lang="zh-CN" altLang="en-US"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化疗</a:t>
            </a:r>
            <a:endParaRPr lang="zh-CN" altLang="en-US" sz="1435" dirty="0">
              <a:solidFill>
                <a:schemeClr val="tx1"/>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II/III </a:t>
            </a:r>
            <a:r>
              <a:rPr lang="zh-CN" altLang="en-US"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期 </a:t>
            </a: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RCT (</a:t>
            </a:r>
            <a:r>
              <a:rPr lang="zh-CN" altLang="en-US"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亚洲*</a:t>
            </a:r>
            <a:r>
              <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rPr>
              <a:t>)</a:t>
            </a:r>
            <a:endParaRPr lang="en-US" altLang="zh-CN" sz="1435" dirty="0">
              <a:solidFill>
                <a:schemeClr val="tx1"/>
              </a:solidFill>
              <a:latin typeface="Arial" panose="020B0604020202020204"/>
              <a:ea typeface="微软雅黑" panose="020B0503020204020204" pitchFamily="34" charset="-122"/>
              <a:cs typeface="+mn-ea"/>
              <a:sym typeface="微软雅黑" panose="020B0503020204020204" pitchFamily="34" charset="-122"/>
            </a:endParaRPr>
          </a:p>
          <a:p>
            <a:pPr algn="ctr"/>
            <a:r>
              <a:rPr lang="zh-CN" altLang="en-US" sz="1435" b="1" dirty="0">
                <a:solidFill>
                  <a:schemeClr val="tx1"/>
                </a:solidFill>
                <a:latin typeface="Arial" panose="020B0604020202020204"/>
                <a:ea typeface="微软雅黑" panose="020B0503020204020204" pitchFamily="34" charset="-122"/>
                <a:cs typeface="+mn-ea"/>
                <a:sym typeface="微软雅黑" panose="020B0503020204020204" pitchFamily="34" charset="-122"/>
              </a:rPr>
              <a:t>双终点：</a:t>
            </a:r>
            <a:r>
              <a:rPr lang="en-US" altLang="zh-CN" sz="1435" b="1" dirty="0">
                <a:solidFill>
                  <a:schemeClr val="tx1"/>
                </a:solidFill>
                <a:latin typeface="Arial" panose="020B0604020202020204"/>
                <a:ea typeface="微软雅黑" panose="020B0503020204020204" pitchFamily="34" charset="-122"/>
                <a:cs typeface="+mn-ea"/>
                <a:sym typeface="微软雅黑" panose="020B0503020204020204" pitchFamily="34" charset="-122"/>
              </a:rPr>
              <a:t>PFS</a:t>
            </a:r>
            <a:r>
              <a:rPr lang="zh-CN" altLang="en-US" sz="1435" b="1" dirty="0">
                <a:solidFill>
                  <a:schemeClr val="tx1"/>
                </a:solidFill>
                <a:latin typeface="Arial" panose="020B0604020202020204"/>
                <a:ea typeface="微软雅黑" panose="020B0503020204020204" pitchFamily="34" charset="-122"/>
                <a:cs typeface="+mn-ea"/>
                <a:sym typeface="微软雅黑" panose="020B0503020204020204" pitchFamily="34" charset="-122"/>
              </a:rPr>
              <a:t>获益，</a:t>
            </a:r>
            <a:r>
              <a:rPr lang="en-US" altLang="zh-CN" sz="1435" b="1" dirty="0">
                <a:solidFill>
                  <a:schemeClr val="tx1"/>
                </a:solidFill>
                <a:latin typeface="Arial" panose="020B0604020202020204"/>
                <a:ea typeface="微软雅黑" panose="020B0503020204020204" pitchFamily="34" charset="-122"/>
                <a:cs typeface="+mn-ea"/>
                <a:sym typeface="微软雅黑" panose="020B0503020204020204" pitchFamily="34" charset="-122"/>
              </a:rPr>
              <a:t>OS</a:t>
            </a:r>
            <a:r>
              <a:rPr lang="zh-CN" altLang="en-US" sz="1435" b="1" dirty="0">
                <a:solidFill>
                  <a:schemeClr val="tx1"/>
                </a:solidFill>
                <a:latin typeface="Arial" panose="020B0604020202020204"/>
                <a:ea typeface="微软雅黑" panose="020B0503020204020204" pitchFamily="34" charset="-122"/>
                <a:cs typeface="+mn-ea"/>
                <a:sym typeface="微软雅黑" panose="020B0503020204020204" pitchFamily="34" charset="-122"/>
              </a:rPr>
              <a:t>未获益</a:t>
            </a:r>
            <a:endParaRPr lang="en-US" altLang="zh-CN" sz="1435" b="1" dirty="0">
              <a:solidFill>
                <a:schemeClr val="tx1"/>
              </a:solidFill>
              <a:latin typeface="Arial" panose="020B0604020202020204"/>
              <a:ea typeface="微软雅黑" panose="020B0503020204020204" pitchFamily="34" charset="-122"/>
              <a:cs typeface="+mn-ea"/>
              <a:sym typeface="微软雅黑" panose="020B0503020204020204" pitchFamily="34" charset="-122"/>
            </a:endParaRPr>
          </a:p>
        </p:txBody>
      </p:sp>
      <p:sp>
        <p:nvSpPr>
          <p:cNvPr id="42" name="矩形 41"/>
          <p:cNvSpPr/>
          <p:nvPr/>
        </p:nvSpPr>
        <p:spPr>
          <a:xfrm>
            <a:off x="7312199" y="1436025"/>
            <a:ext cx="3286441" cy="1229628"/>
          </a:xfrm>
          <a:prstGeom prst="rect">
            <a:avLst/>
          </a:prstGeom>
          <a:solidFill>
            <a:srgbClr val="115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45" b="1" dirty="0">
                <a:solidFill>
                  <a:srgbClr val="FFFF00"/>
                </a:solidFill>
                <a:latin typeface="Arial" panose="020B0604020202020204"/>
                <a:ea typeface="微软雅黑" panose="020B0503020204020204" pitchFamily="34" charset="-122"/>
                <a:cs typeface="+mn-ea"/>
                <a:sym typeface="微软雅黑" panose="020B0503020204020204" pitchFamily="34" charset="-122"/>
              </a:rPr>
              <a:t>ORIENT-16</a:t>
            </a:r>
            <a:r>
              <a:rPr lang="en-US" altLang="zh-CN" sz="1545" b="1" baseline="30000" dirty="0">
                <a:solidFill>
                  <a:srgbClr val="FFFF00"/>
                </a:solidFill>
                <a:latin typeface="Arial" panose="020B0604020202020204"/>
                <a:ea typeface="微软雅黑" panose="020B0503020204020204" pitchFamily="34" charset="-122"/>
                <a:cs typeface="+mn-ea"/>
                <a:sym typeface="微软雅黑" panose="020B0503020204020204" pitchFamily="34" charset="-122"/>
              </a:rPr>
              <a:t>4</a:t>
            </a:r>
            <a:endParaRPr lang="en-US" altLang="zh-CN" sz="1545" b="1" baseline="30000" dirty="0">
              <a:solidFill>
                <a:srgbClr val="FFFF00"/>
              </a:solidFill>
              <a:latin typeface="Arial" panose="020B0604020202020204"/>
              <a:ea typeface="微软雅黑" panose="020B0503020204020204" pitchFamily="34" charset="-122"/>
              <a:cs typeface="+mn-ea"/>
              <a:sym typeface="微软雅黑" panose="020B0503020204020204" pitchFamily="34" charset="-122"/>
            </a:endParaRPr>
          </a:p>
          <a:p>
            <a:pPr algn="ct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信迪利单抗</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+XELOX</a:t>
            </a:r>
            <a:endPar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III</a:t>
            </a: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期 </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RCT </a:t>
            </a: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双盲 </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a:t>
            </a: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首个中国研究</a:t>
            </a:r>
            <a:r>
              <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a:t>
            </a:r>
            <a:endParaRPr lang="en-US" altLang="zh-CN" sz="1435"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a:p>
            <a:pPr algn="ctr"/>
            <a:r>
              <a:rPr lang="zh-CN" altLang="en-US" sz="1435" dirty="0">
                <a:solidFill>
                  <a:schemeClr val="bg1"/>
                </a:solidFill>
                <a:latin typeface="Arial" panose="020B0604020202020204"/>
                <a:ea typeface="微软雅黑" panose="020B0503020204020204" pitchFamily="34" charset="-122"/>
                <a:cs typeface="+mn-ea"/>
                <a:sym typeface="微软雅黑" panose="020B0503020204020204" pitchFamily="34" charset="-122"/>
              </a:rPr>
              <a:t>达到主要双终点：</a:t>
            </a:r>
            <a:r>
              <a:rPr lang="zh-CN" altLang="en-US"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全人群</a:t>
            </a:r>
            <a:r>
              <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/CPS</a:t>
            </a:r>
            <a:r>
              <a:rPr lang="zh-CN" altLang="en-US"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a:t>
            </a:r>
            <a:r>
              <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5</a:t>
            </a:r>
            <a:r>
              <a:rPr lang="zh-CN" altLang="en-US"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 </a:t>
            </a:r>
            <a:r>
              <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rPr>
              <a:t>OS </a:t>
            </a:r>
            <a:endParaRPr lang="en-US" altLang="zh-CN" sz="1435" b="1" dirty="0">
              <a:solidFill>
                <a:schemeClr val="bg1"/>
              </a:solidFill>
              <a:latin typeface="Arial" panose="020B0604020202020204"/>
              <a:ea typeface="微软雅黑" panose="020B0503020204020204" pitchFamily="34" charset="-122"/>
              <a:cs typeface="+mn-ea"/>
              <a:sym typeface="微软雅黑" panose="020B0503020204020204" pitchFamily="34" charset="-122"/>
            </a:endParaRPr>
          </a:p>
        </p:txBody>
      </p:sp>
      <p:sp>
        <p:nvSpPr>
          <p:cNvPr id="43" name="矩形 42"/>
          <p:cNvSpPr/>
          <p:nvPr/>
        </p:nvSpPr>
        <p:spPr>
          <a:xfrm>
            <a:off x="10375082" y="3343059"/>
            <a:ext cx="2907671" cy="560088"/>
          </a:xfrm>
          <a:prstGeom prst="rect">
            <a:avLst/>
          </a:prstGeom>
          <a:solidFill>
            <a:srgbClr val="DDDDDD"/>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60" b="1" dirty="0">
                <a:solidFill>
                  <a:prstClr val="black"/>
                </a:solidFill>
                <a:latin typeface="Arial" panose="020B0604020202020204"/>
                <a:ea typeface="微软雅黑" panose="020B0503020204020204" pitchFamily="34" charset="-122"/>
                <a:cs typeface="+mn-ea"/>
                <a:sym typeface="微软雅黑" panose="020B0503020204020204" pitchFamily="34" charset="-122"/>
              </a:rPr>
              <a:t>KEYNOTE-811</a:t>
            </a:r>
            <a:r>
              <a:rPr lang="en-US" altLang="zh-CN" sz="1160" b="1" baseline="30000" dirty="0">
                <a:solidFill>
                  <a:prstClr val="black"/>
                </a:solidFill>
                <a:latin typeface="Arial" panose="020B0604020202020204"/>
                <a:ea typeface="微软雅黑" panose="020B0503020204020204" pitchFamily="34" charset="-122"/>
                <a:cs typeface="+mn-ea"/>
                <a:sym typeface="微软雅黑" panose="020B0503020204020204" pitchFamily="34" charset="-122"/>
              </a:rPr>
              <a:t>5</a:t>
            </a:r>
            <a:endParaRPr lang="en-US" altLang="zh-CN" sz="1160" b="1" baseline="30000"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Pembro+</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曲妥</a:t>
            </a: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化疗 </a:t>
            </a: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(HER2+) </a:t>
            </a:r>
            <a:endPar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III</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期 </a:t>
            </a: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RCT (</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全球</a:t>
            </a: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a:t>
            </a:r>
            <a:endPar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p:txBody>
      </p:sp>
      <p:sp>
        <p:nvSpPr>
          <p:cNvPr id="44" name="矩形 43"/>
          <p:cNvSpPr/>
          <p:nvPr/>
        </p:nvSpPr>
        <p:spPr>
          <a:xfrm>
            <a:off x="10375082" y="3959189"/>
            <a:ext cx="2907671" cy="609340"/>
          </a:xfrm>
          <a:prstGeom prst="rect">
            <a:avLst/>
          </a:prstGeom>
          <a:solidFill>
            <a:srgbClr val="DDDDDD"/>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60" b="1" dirty="0">
                <a:solidFill>
                  <a:prstClr val="black"/>
                </a:solidFill>
                <a:latin typeface="Arial" panose="020B0604020202020204"/>
                <a:ea typeface="微软雅黑" panose="020B0503020204020204" pitchFamily="34" charset="-122"/>
                <a:cs typeface="+mn-ea"/>
                <a:sym typeface="微软雅黑" panose="020B0503020204020204" pitchFamily="34" charset="-122"/>
              </a:rPr>
              <a:t>KEYNOTE-859</a:t>
            </a:r>
            <a:r>
              <a:rPr lang="en-US" altLang="zh-CN" sz="1160" b="1" baseline="30000" dirty="0">
                <a:solidFill>
                  <a:prstClr val="black"/>
                </a:solidFill>
                <a:latin typeface="Arial" panose="020B0604020202020204"/>
                <a:ea typeface="微软雅黑" panose="020B0503020204020204" pitchFamily="34" charset="-122"/>
                <a:cs typeface="+mn-ea"/>
                <a:sym typeface="微软雅黑" panose="020B0503020204020204" pitchFamily="34" charset="-122"/>
              </a:rPr>
              <a:t>6</a:t>
            </a:r>
            <a:endParaRPr lang="en-US" altLang="zh-CN" sz="1160" b="1" baseline="30000"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Pembro+</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化疗</a:t>
            </a:r>
            <a:endPar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a:p>
            <a:pPr algn="ct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III</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期 </a:t>
            </a: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RCT(</a:t>
            </a:r>
            <a:r>
              <a:rPr lang="zh-CN" altLang="en-US"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全球</a:t>
            </a:r>
            <a:r>
              <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rPr>
              <a:t>)</a:t>
            </a:r>
            <a:endParaRPr lang="en-US" altLang="zh-CN" sz="1160" dirty="0">
              <a:solidFill>
                <a:prstClr val="black"/>
              </a:solidFill>
              <a:latin typeface="Arial" panose="020B0604020202020204"/>
              <a:ea typeface="微软雅黑" panose="020B0503020204020204" pitchFamily="34" charset="-122"/>
              <a:cs typeface="+mn-ea"/>
              <a:sym typeface="微软雅黑" panose="020B0503020204020204" pitchFamily="34" charset="-122"/>
            </a:endParaRPr>
          </a:p>
        </p:txBody>
      </p:sp>
      <p:sp>
        <p:nvSpPr>
          <p:cNvPr id="50" name="文本占位符 6"/>
          <p:cNvSpPr>
            <a:spLocks noGrp="1"/>
          </p:cNvSpPr>
          <p:nvPr>
            <p:ph type="body" sz="quarter" idx="13"/>
          </p:nvPr>
        </p:nvSpPr>
        <p:spPr>
          <a:xfrm>
            <a:off x="732041" y="6811699"/>
            <a:ext cx="12176117" cy="751003"/>
          </a:xfrm>
        </p:spPr>
        <p:txBody>
          <a:bodyPr/>
          <a:lstStyle/>
          <a:p>
            <a:pPr marL="0" indent="0">
              <a:buNone/>
            </a:pPr>
            <a:r>
              <a:rPr lang="en-US" altLang="zh-CN" dirty="0">
                <a:latin typeface="Arial" panose="020B0604020202020204" pitchFamily="34" charset="0"/>
                <a:cs typeface="Arial" panose="020B0604020202020204" pitchFamily="34" charset="0"/>
              </a:rPr>
              <a:t>1</a:t>
            </a:r>
            <a:r>
              <a:rPr lang="en-US" altLang="zh-CN" dirty="0">
                <a:latin typeface="Times New Roman" panose="02020603050405020304" charset="0"/>
                <a:cs typeface="Times New Roman" panose="02020603050405020304" charset="0"/>
              </a:rPr>
              <a:t>.  Journal of Clinical Oncology 2019 37:18_suppl, LBA4007; 2.ESMO Virtual Congress 2020. Abstract LBA7_PR</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3. </a:t>
            </a:r>
            <a:r>
              <a:rPr lang="en-US" altLang="zh-CN" dirty="0" err="1">
                <a:latin typeface="Times New Roman" panose="02020603050405020304" charset="0"/>
                <a:cs typeface="Times New Roman" panose="02020603050405020304" charset="0"/>
              </a:rPr>
              <a:t>Janjigian</a:t>
            </a:r>
            <a:r>
              <a:rPr lang="en-US" altLang="zh-CN" dirty="0">
                <a:latin typeface="Times New Roman" panose="02020603050405020304" charset="0"/>
                <a:cs typeface="Times New Roman" panose="02020603050405020304" charset="0"/>
              </a:rPr>
              <a:t> YY, et al. Lancet. 2021 Jul 3;398(10294):27-40</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4. https://clinicaltrials.gov/ct2/show/NCT03745170; 5. Presented by </a:t>
            </a:r>
            <a:r>
              <a:rPr lang="en-US" altLang="zh-CN" dirty="0" err="1">
                <a:latin typeface="Times New Roman" panose="02020603050405020304" charset="0"/>
                <a:cs typeface="Times New Roman" panose="02020603050405020304" charset="0"/>
              </a:rPr>
              <a:t>Jianming</a:t>
            </a:r>
            <a:r>
              <a:rPr lang="en-US" altLang="zh-CN" dirty="0">
                <a:latin typeface="Times New Roman" panose="02020603050405020304" charset="0"/>
                <a:cs typeface="Times New Roman" panose="02020603050405020304" charset="0"/>
              </a:rPr>
              <a:t> Xu at 2021 ESMO. LBA53; 6. Journal of Clinical Oncology 39, no. 15_suppl (May 20, 2021) 4013-4013</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7. https://clinicaltrials.gov/ct2/show/NCT03675737; 8. https://clinicaltrials.gov/ct2/show/NCT03813784.</a:t>
            </a:r>
            <a:endParaRPr lang="en-US" altLang="zh-CN" dirty="0">
              <a:latin typeface="Times New Roman" panose="02020603050405020304" charset="0"/>
              <a:cs typeface="Times New Roman" panose="02020603050405020304" charset="0"/>
            </a:endParaRPr>
          </a:p>
        </p:txBody>
      </p:sp>
      <p:sp>
        <p:nvSpPr>
          <p:cNvPr id="52" name="矩形 51"/>
          <p:cNvSpPr/>
          <p:nvPr/>
        </p:nvSpPr>
        <p:spPr>
          <a:xfrm>
            <a:off x="649684" y="1832659"/>
            <a:ext cx="1733724" cy="320896"/>
          </a:xfrm>
          <a:prstGeom prst="rect">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dirty="0">
                <a:solidFill>
                  <a:prstClr val="black"/>
                </a:solidFill>
                <a:latin typeface="Arial" panose="020B0604020202020204"/>
                <a:ea typeface="微软雅黑" panose="020B0503020204020204" pitchFamily="34" charset="-122"/>
                <a:cs typeface="+mn-ea"/>
              </a:rPr>
              <a:t>阴性结果</a:t>
            </a:r>
            <a:endParaRPr lang="zh-CN" altLang="en-US" sz="1545" dirty="0">
              <a:solidFill>
                <a:prstClr val="black"/>
              </a:solidFill>
              <a:latin typeface="Arial" panose="020B0604020202020204"/>
              <a:ea typeface="微软雅黑" panose="020B0503020204020204" pitchFamily="34" charset="-122"/>
              <a:cs typeface="+mn-ea"/>
            </a:endParaRPr>
          </a:p>
        </p:txBody>
      </p:sp>
      <p:sp>
        <p:nvSpPr>
          <p:cNvPr id="53" name="矩形 52"/>
          <p:cNvSpPr/>
          <p:nvPr/>
        </p:nvSpPr>
        <p:spPr>
          <a:xfrm>
            <a:off x="649685" y="1479396"/>
            <a:ext cx="1733724" cy="320896"/>
          </a:xfrm>
          <a:prstGeom prst="rect">
            <a:avLst/>
          </a:prstGeom>
          <a:solidFill>
            <a:srgbClr val="115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dirty="0">
                <a:solidFill>
                  <a:schemeClr val="bg1"/>
                </a:solidFill>
                <a:latin typeface="Arial" panose="020B0604020202020204"/>
                <a:ea typeface="微软雅黑" panose="020B0503020204020204" pitchFamily="34" charset="-122"/>
                <a:cs typeface="+mn-ea"/>
              </a:rPr>
              <a:t>阳性结果</a:t>
            </a:r>
            <a:endParaRPr lang="zh-CN" altLang="en-US" sz="1545" dirty="0">
              <a:solidFill>
                <a:schemeClr val="bg1"/>
              </a:solidFill>
              <a:latin typeface="Arial" panose="020B0604020202020204"/>
              <a:ea typeface="微软雅黑" panose="020B0503020204020204" pitchFamily="34" charset="-122"/>
              <a:cs typeface="+mn-ea"/>
            </a:endParaRPr>
          </a:p>
        </p:txBody>
      </p:sp>
      <p:sp>
        <p:nvSpPr>
          <p:cNvPr id="54" name="矩形 53"/>
          <p:cNvSpPr/>
          <p:nvPr/>
        </p:nvSpPr>
        <p:spPr>
          <a:xfrm>
            <a:off x="649683" y="2207100"/>
            <a:ext cx="1733724" cy="320896"/>
          </a:xfrm>
          <a:prstGeom prst="rect">
            <a:avLst/>
          </a:prstGeom>
          <a:solidFill>
            <a:srgbClr val="DDDDDD"/>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dirty="0">
                <a:solidFill>
                  <a:prstClr val="black"/>
                </a:solidFill>
                <a:latin typeface="Arial" panose="020B0604020202020204"/>
                <a:ea typeface="微软雅黑" panose="020B0503020204020204" pitchFamily="34" charset="-122"/>
                <a:cs typeface="+mn-ea"/>
              </a:rPr>
              <a:t>进行中</a:t>
            </a:r>
            <a:endParaRPr lang="zh-CN" altLang="en-US" sz="1545" dirty="0">
              <a:solidFill>
                <a:prstClr val="black"/>
              </a:solidFill>
              <a:latin typeface="Arial" panose="020B0604020202020204"/>
              <a:ea typeface="微软雅黑" panose="020B0503020204020204" pitchFamily="34" charset="-122"/>
              <a:cs typeface="+mn-ea"/>
            </a:endParaRPr>
          </a:p>
        </p:txBody>
      </p:sp>
      <p:sp>
        <p:nvSpPr>
          <p:cNvPr id="57" name="文本框 56"/>
          <p:cNvSpPr txBox="1"/>
          <p:nvPr/>
        </p:nvSpPr>
        <p:spPr>
          <a:xfrm>
            <a:off x="4322661" y="6675222"/>
            <a:ext cx="4936669" cy="431657"/>
          </a:xfrm>
          <a:prstGeom prst="rect">
            <a:avLst/>
          </a:prstGeom>
          <a:noFill/>
        </p:spPr>
        <p:txBody>
          <a:bodyPr wrap="square" rtlCol="0">
            <a:spAutoFit/>
          </a:bodyPr>
          <a:lstStyle/>
          <a:p>
            <a:pPr algn="ctr"/>
            <a:r>
              <a:rPr lang="zh-CN" altLang="en-US" sz="2205" b="1" i="1" dirty="0">
                <a:solidFill>
                  <a:srgbClr val="1158A2"/>
                </a:solidFill>
              </a:rPr>
              <a:t>免疫联合在一线治疗阶段的探索</a:t>
            </a:r>
            <a:endParaRPr lang="zh-CN" altLang="en-US" sz="2205" b="1" i="1" dirty="0">
              <a:solidFill>
                <a:srgbClr val="1158A2"/>
              </a:solidFill>
            </a:endParaRPr>
          </a:p>
        </p:txBody>
      </p:sp>
      <p:cxnSp>
        <p:nvCxnSpPr>
          <p:cNvPr id="34" name="Straight Connector 32"/>
          <p:cNvCxnSpPr/>
          <p:nvPr/>
        </p:nvCxnSpPr>
        <p:spPr>
          <a:xfrm flipV="1">
            <a:off x="10375082" y="3290937"/>
            <a:ext cx="0" cy="2104017"/>
          </a:xfrm>
          <a:prstGeom prst="line">
            <a:avLst/>
          </a:prstGeom>
          <a:ln w="28575">
            <a:solidFill>
              <a:srgbClr val="969696"/>
            </a:solidFill>
          </a:ln>
        </p:spPr>
        <p:style>
          <a:lnRef idx="1">
            <a:srgbClr val="1F74AD"/>
          </a:lnRef>
          <a:fillRef idx="0">
            <a:srgbClr val="1F74AD"/>
          </a:fillRef>
          <a:effectRef idx="0">
            <a:srgbClr val="1F74AD"/>
          </a:effectRef>
          <a:fontRef idx="minor">
            <a:srgbClr val="000000"/>
          </a:fontRef>
        </p:style>
      </p:cxnSp>
      <p:cxnSp>
        <p:nvCxnSpPr>
          <p:cNvPr id="29" name="Straight Connector 26"/>
          <p:cNvCxnSpPr/>
          <p:nvPr/>
        </p:nvCxnSpPr>
        <p:spPr>
          <a:xfrm flipV="1">
            <a:off x="7321075" y="1359216"/>
            <a:ext cx="0" cy="3481185"/>
          </a:xfrm>
          <a:prstGeom prst="line">
            <a:avLst/>
          </a:prstGeom>
          <a:ln w="28575">
            <a:solidFill>
              <a:srgbClr val="969696"/>
            </a:solidFill>
          </a:ln>
        </p:spPr>
        <p:style>
          <a:lnRef idx="1">
            <a:srgbClr val="1F74AD"/>
          </a:lnRef>
          <a:fillRef idx="0">
            <a:srgbClr val="1F74AD"/>
          </a:fillRef>
          <a:effectRef idx="0">
            <a:srgbClr val="1F74AD"/>
          </a:effectRef>
          <a:fontRef idx="minor">
            <a:srgbClr val="000000"/>
          </a:fontRef>
        </p:style>
      </p:cxnSp>
      <p:sp>
        <p:nvSpPr>
          <p:cNvPr id="30" name="Oval 27"/>
          <p:cNvSpPr/>
          <p:nvPr/>
        </p:nvSpPr>
        <p:spPr>
          <a:xfrm>
            <a:off x="7267156" y="1297111"/>
            <a:ext cx="112038" cy="112038"/>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35" name="Oval 33"/>
          <p:cNvSpPr/>
          <p:nvPr/>
        </p:nvSpPr>
        <p:spPr>
          <a:xfrm>
            <a:off x="10322847" y="3195914"/>
            <a:ext cx="112038" cy="112038"/>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cxnSp>
        <p:nvCxnSpPr>
          <p:cNvPr id="24" name="Straight Connector 20"/>
          <p:cNvCxnSpPr/>
          <p:nvPr/>
        </p:nvCxnSpPr>
        <p:spPr>
          <a:xfrm flipV="1">
            <a:off x="3716717" y="2527996"/>
            <a:ext cx="0" cy="3304775"/>
          </a:xfrm>
          <a:prstGeom prst="line">
            <a:avLst/>
          </a:prstGeom>
          <a:ln w="28575">
            <a:solidFill>
              <a:srgbClr val="969696"/>
            </a:solidFill>
          </a:ln>
        </p:spPr>
        <p:style>
          <a:lnRef idx="1">
            <a:srgbClr val="1F74AD"/>
          </a:lnRef>
          <a:fillRef idx="0">
            <a:srgbClr val="1F74AD"/>
          </a:fillRef>
          <a:effectRef idx="0">
            <a:srgbClr val="1F74AD"/>
          </a:effectRef>
          <a:fontRef idx="minor">
            <a:srgbClr val="000000"/>
          </a:fontRef>
        </p:style>
      </p:cxnSp>
      <p:sp>
        <p:nvSpPr>
          <p:cNvPr id="25" name="Oval 21"/>
          <p:cNvSpPr/>
          <p:nvPr/>
        </p:nvSpPr>
        <p:spPr>
          <a:xfrm>
            <a:off x="3663499" y="2448443"/>
            <a:ext cx="112038" cy="112038"/>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26" name="Oval 22"/>
          <p:cNvSpPr/>
          <p:nvPr/>
        </p:nvSpPr>
        <p:spPr>
          <a:xfrm>
            <a:off x="3669101" y="5787253"/>
            <a:ext cx="95232" cy="95232"/>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cxnSp>
        <p:nvCxnSpPr>
          <p:cNvPr id="19" name="Straight Connector 14"/>
          <p:cNvCxnSpPr/>
          <p:nvPr/>
        </p:nvCxnSpPr>
        <p:spPr>
          <a:xfrm flipV="1">
            <a:off x="735773" y="4594038"/>
            <a:ext cx="0" cy="1475047"/>
          </a:xfrm>
          <a:prstGeom prst="line">
            <a:avLst/>
          </a:prstGeom>
          <a:ln w="28575">
            <a:solidFill>
              <a:srgbClr val="969696"/>
            </a:solidFill>
          </a:ln>
        </p:spPr>
        <p:style>
          <a:lnRef idx="1">
            <a:srgbClr val="1F74AD"/>
          </a:lnRef>
          <a:fillRef idx="0">
            <a:srgbClr val="1F74AD"/>
          </a:fillRef>
          <a:effectRef idx="0">
            <a:srgbClr val="1F74AD"/>
          </a:effectRef>
          <a:fontRef idx="minor">
            <a:srgbClr val="000000"/>
          </a:fontRef>
        </p:style>
      </p:cxnSp>
      <p:sp>
        <p:nvSpPr>
          <p:cNvPr id="21" name="Oval 16"/>
          <p:cNvSpPr/>
          <p:nvPr/>
        </p:nvSpPr>
        <p:spPr>
          <a:xfrm>
            <a:off x="688157" y="6132469"/>
            <a:ext cx="95232" cy="95232"/>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20" name="Oval 15"/>
          <p:cNvSpPr/>
          <p:nvPr/>
        </p:nvSpPr>
        <p:spPr>
          <a:xfrm>
            <a:off x="682555" y="4464873"/>
            <a:ext cx="112038" cy="112038"/>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36" name="Oval 34"/>
          <p:cNvSpPr/>
          <p:nvPr/>
        </p:nvSpPr>
        <p:spPr>
          <a:xfrm>
            <a:off x="10337380" y="5363970"/>
            <a:ext cx="95232" cy="95232"/>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31" name="Oval 28"/>
          <p:cNvSpPr/>
          <p:nvPr/>
        </p:nvSpPr>
        <p:spPr>
          <a:xfrm>
            <a:off x="7272758" y="4794182"/>
            <a:ext cx="95232" cy="95232"/>
          </a:xfrm>
          <a:prstGeom prst="ellipse">
            <a:avLst/>
          </a:prstGeom>
          <a:solidFill>
            <a:srgbClr val="000000">
              <a:lumMod val="65000"/>
              <a:lumOff val="35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lnSpc>
                <a:spcPct val="120000"/>
              </a:lnSpc>
            </a:pPr>
            <a:endParaRPr lang="id-ID" sz="1985">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8103170" y="6811698"/>
            <a:ext cx="4745374" cy="228076"/>
          </a:xfrm>
          <a:prstGeom prst="rect">
            <a:avLst/>
          </a:prstGeom>
          <a:noFill/>
        </p:spPr>
        <p:txBody>
          <a:bodyPr wrap="square" rtlCol="0">
            <a:spAutoFit/>
          </a:bodyPr>
          <a:lstStyle/>
          <a:p>
            <a:pPr algn="r"/>
            <a:r>
              <a:rPr lang="zh-CN" altLang="en-US" sz="880" dirty="0"/>
              <a:t>*注：日本</a:t>
            </a:r>
            <a:r>
              <a:rPr lang="en-US" altLang="zh-CN" sz="880" dirty="0"/>
              <a:t>+</a:t>
            </a:r>
            <a:r>
              <a:rPr lang="zh-CN" altLang="en-US" sz="880" dirty="0"/>
              <a:t>韩国</a:t>
            </a:r>
            <a:r>
              <a:rPr lang="en-US" altLang="zh-CN" sz="880" dirty="0"/>
              <a:t>+</a:t>
            </a:r>
            <a:r>
              <a:rPr lang="zh-CN" altLang="en-US" sz="880" dirty="0"/>
              <a:t>中国台湾</a:t>
            </a:r>
            <a:endParaRPr lang="zh-CN" altLang="en-US" sz="88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676" name="think-cell 幻灯片" r:id="rId2" imgW="5715" imgH="5715" progId="TCLayout.ActiveDocument.1">
                  <p:embed/>
                </p:oleObj>
              </mc:Choice>
              <mc:Fallback>
                <p:oleObj name="think-cell 幻灯片" r:id="rId2" imgW="5715" imgH="5715" progId="TCLayout.ActiveDocument.1">
                  <p:embed/>
                  <p:pic>
                    <p:nvPicPr>
                      <p:cNvPr id="0" name="图片 67675"/>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8" name="文本框 16"/>
          <p:cNvSpPr txBox="1">
            <a:spLocks noChangeArrowheads="1"/>
          </p:cNvSpPr>
          <p:nvPr/>
        </p:nvSpPr>
        <p:spPr bwMode="auto">
          <a:xfrm>
            <a:off x="741045" y="7205345"/>
            <a:ext cx="11722859" cy="333938"/>
          </a:xfrm>
          <a:prstGeom prst="rect">
            <a:avLst/>
          </a:prstGeom>
          <a:noFill/>
          <a:ln>
            <a:noFill/>
          </a:ln>
        </p:spPr>
        <p:txBody>
          <a:bodyPr wrap="square">
            <a:spAutoFit/>
          </a:bodyPr>
          <a:lstStyle>
            <a:lvl1pPr marL="228600" indent="-228600" eaLnBrk="0" hangingPunct="0">
              <a:defRPr>
                <a:solidFill>
                  <a:schemeClr val="tx1"/>
                </a:solidFill>
                <a:latin typeface="Calibri" panose="020F0502020204030204" pitchFamily="34" charset="0"/>
              </a:defRPr>
            </a:lvl1pPr>
            <a:lvl2pPr eaLnBrk="0" hangingPunct="0">
              <a:defRPr>
                <a:solidFill>
                  <a:schemeClr val="tx1"/>
                </a:solidFill>
                <a:latin typeface="Calibri" panose="020F0502020204030204" pitchFamily="34" charset="0"/>
              </a:defRPr>
            </a:lvl2pPr>
            <a:lvl3pPr eaLnBrk="0" hangingPunct="0">
              <a:defRPr>
                <a:solidFill>
                  <a:schemeClr val="tx1"/>
                </a:solidFill>
                <a:latin typeface="Calibri" panose="020F0502020204030204" pitchFamily="34" charset="0"/>
              </a:defRPr>
            </a:lvl3pPr>
            <a:lvl4pPr eaLnBrk="0" hangingPunct="0">
              <a:defRPr>
                <a:solidFill>
                  <a:schemeClr val="tx1"/>
                </a:solidFill>
                <a:latin typeface="Calibri" panose="020F0502020204030204" pitchFamily="34" charset="0"/>
              </a:defRPr>
            </a:lvl4pPr>
            <a:lvl5pPr eaLnBrk="0" hangingPunct="0">
              <a:defRPr>
                <a:solidFill>
                  <a:schemeClr val="tx1"/>
                </a:solidFill>
                <a:latin typeface="Calibri" panose="020F0502020204030204" pitchFamily="34" charset="0"/>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marL="0" indent="0" eaLnBrk="1" hangingPunct="1"/>
            <a:r>
              <a:rPr lang="en-US" altLang="zh-CN" sz="770" dirty="0" smtClean="0">
                <a:solidFill>
                  <a:schemeClr val="tx1">
                    <a:lumMod val="75000"/>
                    <a:lumOff val="25000"/>
                  </a:schemeClr>
                </a:solidFill>
                <a:latin typeface="+mn-lt"/>
                <a:cs typeface="+mn-ea"/>
                <a:sym typeface="+mn-lt"/>
              </a:rPr>
              <a:t>1</a:t>
            </a:r>
            <a:r>
              <a:rPr lang="en-US" altLang="zh-CN" sz="770" dirty="0">
                <a:solidFill>
                  <a:schemeClr val="tx1">
                    <a:lumMod val="75000"/>
                    <a:lumOff val="25000"/>
                  </a:schemeClr>
                </a:solidFill>
                <a:latin typeface="+mn-lt"/>
                <a:cs typeface="+mn-ea"/>
                <a:sym typeface="+mn-lt"/>
              </a:rPr>
              <a:t>. Lancet. 2017;390:2461-2471</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2. Gastric Cancer. 2020 May;23(3):510-519</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3. JAMA </a:t>
            </a:r>
            <a:r>
              <a:rPr lang="en-US" altLang="zh-CN" sz="770" dirty="0" err="1">
                <a:solidFill>
                  <a:schemeClr val="tx1">
                    <a:lumMod val="75000"/>
                    <a:lumOff val="25000"/>
                  </a:schemeClr>
                </a:solidFill>
                <a:latin typeface="+mn-lt"/>
                <a:cs typeface="+mn-ea"/>
                <a:sym typeface="+mn-lt"/>
              </a:rPr>
              <a:t>Oncol</a:t>
            </a:r>
            <a:r>
              <a:rPr lang="en-US" altLang="zh-CN" sz="770" dirty="0">
                <a:solidFill>
                  <a:schemeClr val="tx1">
                    <a:lumMod val="75000"/>
                    <a:lumOff val="25000"/>
                  </a:schemeClr>
                </a:solidFill>
                <a:latin typeface="+mn-lt"/>
                <a:cs typeface="+mn-ea"/>
                <a:sym typeface="+mn-lt"/>
              </a:rPr>
              <a:t>. 2018 May 10;4(5):e180013</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4. Lancet. 2018;392:123-133</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5.ESMO Virtual Congress 2020. Abstract LBA7_PR</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5. ESMO Virtual Congress 2020. Abstract LBA6_PR</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6. Journal of Clinical Oncology 2019 37:18_suppl, LBA4007</a:t>
            </a:r>
            <a:r>
              <a:rPr lang="zh-CN" altLang="en-US" sz="770" dirty="0">
                <a:solidFill>
                  <a:schemeClr val="tx1">
                    <a:lumMod val="75000"/>
                    <a:lumOff val="25000"/>
                  </a:schemeClr>
                </a:solidFill>
                <a:latin typeface="+mn-lt"/>
                <a:cs typeface="+mn-ea"/>
                <a:sym typeface="+mn-lt"/>
              </a:rPr>
              <a:t>；</a:t>
            </a:r>
            <a:r>
              <a:rPr lang="en-US" altLang="zh-CN" sz="770" dirty="0">
                <a:solidFill>
                  <a:schemeClr val="tx1">
                    <a:lumMod val="75000"/>
                    <a:lumOff val="25000"/>
                  </a:schemeClr>
                </a:solidFill>
                <a:latin typeface="+mn-lt"/>
                <a:cs typeface="+mn-ea"/>
                <a:sym typeface="+mn-lt"/>
              </a:rPr>
              <a:t>7. </a:t>
            </a:r>
            <a:r>
              <a:rPr lang="en-US" altLang="zh-CN" sz="800" dirty="0">
                <a:latin typeface="+mn-lt"/>
                <a:cs typeface="+mn-ea"/>
                <a:sym typeface="+mn-lt"/>
              </a:rPr>
              <a:t>CSCO </a:t>
            </a:r>
            <a:r>
              <a:rPr lang="zh-CN" altLang="en-US" sz="800" dirty="0">
                <a:latin typeface="+mn-lt"/>
                <a:cs typeface="+mn-ea"/>
                <a:sym typeface="+mn-lt"/>
              </a:rPr>
              <a:t>胃癌诊疗指南，</a:t>
            </a:r>
            <a:r>
              <a:rPr lang="en-US" altLang="zh-CN" sz="800" dirty="0" smtClean="0">
                <a:latin typeface="+mn-lt"/>
                <a:cs typeface="+mn-ea"/>
                <a:sym typeface="+mn-lt"/>
              </a:rPr>
              <a:t>2021</a:t>
            </a:r>
            <a:endParaRPr lang="en-US" altLang="zh-CN" sz="800" dirty="0">
              <a:latin typeface="+mn-lt"/>
              <a:cs typeface="+mn-ea"/>
              <a:sym typeface="+mn-lt"/>
            </a:endParaRPr>
          </a:p>
        </p:txBody>
      </p:sp>
      <p:sp>
        <p:nvSpPr>
          <p:cNvPr id="144" name="标题 1"/>
          <p:cNvSpPr>
            <a:spLocks noGrp="1"/>
          </p:cNvSpPr>
          <p:nvPr/>
        </p:nvSpPr>
        <p:spPr>
          <a:xfrm>
            <a:off x="524312" y="156511"/>
            <a:ext cx="11290699" cy="11807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微软雅黑" panose="020B0503020204020204" pitchFamily="34" charset="-122"/>
                <a:ea typeface="微软雅黑" panose="020B0503020204020204" pitchFamily="34" charset="-122"/>
                <a:cs typeface="+mj-cs"/>
              </a:defRPr>
            </a:lvl1pPr>
          </a:lstStyle>
          <a:p>
            <a:pPr lvl="0"/>
            <a:r>
              <a:rPr lang="zh-CN" altLang="en-US" sz="2800" dirty="0" smtClean="0">
                <a:solidFill>
                  <a:srgbClr val="1158A2"/>
                </a:solidFill>
                <a:latin typeface="+mn-lt"/>
                <a:ea typeface="+mn-ea"/>
                <a:cs typeface="+mn-ea"/>
                <a:sym typeface="+mn-lt"/>
              </a:rPr>
              <a:t>免疫治疗不断探索，但胃癌</a:t>
            </a:r>
            <a:r>
              <a:rPr lang="zh-CN" altLang="en-US" sz="2800" dirty="0" smtClean="0">
                <a:solidFill>
                  <a:srgbClr val="1158A2"/>
                </a:solidFill>
                <a:latin typeface="+mn-lt"/>
                <a:ea typeface="+mn-ea"/>
                <a:cs typeface="+mn-ea"/>
              </a:rPr>
              <a:t>后线治疗</a:t>
            </a:r>
            <a:r>
              <a:rPr lang="zh-CN" altLang="en-US" sz="2800" dirty="0">
                <a:solidFill>
                  <a:srgbClr val="1158A2"/>
                </a:solidFill>
                <a:latin typeface="+mn-lt"/>
                <a:ea typeface="+mn-ea"/>
                <a:cs typeface="+mn-ea"/>
              </a:rPr>
              <a:t>单药</a:t>
            </a:r>
            <a:r>
              <a:rPr lang="zh-CN" altLang="en-US" sz="2800" dirty="0" smtClean="0">
                <a:solidFill>
                  <a:srgbClr val="1158A2"/>
                </a:solidFill>
                <a:latin typeface="+mn-lt"/>
                <a:ea typeface="+mn-ea"/>
                <a:cs typeface="+mn-ea"/>
              </a:rPr>
              <a:t>效果不够理想，</a:t>
            </a:r>
            <a:endParaRPr lang="en-US" altLang="zh-CN" sz="2800" dirty="0" smtClean="0">
              <a:solidFill>
                <a:srgbClr val="1158A2"/>
              </a:solidFill>
              <a:latin typeface="+mn-lt"/>
              <a:ea typeface="+mn-ea"/>
              <a:cs typeface="+mn-ea"/>
            </a:endParaRPr>
          </a:p>
          <a:p>
            <a:pPr lvl="0"/>
            <a:r>
              <a:rPr lang="zh-CN" altLang="en-US" sz="2800" dirty="0" smtClean="0">
                <a:solidFill>
                  <a:srgbClr val="C00000"/>
                </a:solidFill>
                <a:latin typeface="+mn-lt"/>
                <a:ea typeface="+mn-ea"/>
                <a:cs typeface="+mn-ea"/>
                <a:sym typeface="+mn-lt"/>
              </a:rPr>
              <a:t>胃癌一线免疫联合治疗</a:t>
            </a:r>
            <a:r>
              <a:rPr lang="zh-CN" altLang="en-US" sz="2800" dirty="0" smtClean="0">
                <a:solidFill>
                  <a:srgbClr val="1158A2"/>
                </a:solidFill>
                <a:latin typeface="+mn-lt"/>
                <a:ea typeface="+mn-ea"/>
                <a:cs typeface="+mn-ea"/>
                <a:sym typeface="+mn-lt"/>
              </a:rPr>
              <a:t>出现突破</a:t>
            </a:r>
            <a:endParaRPr lang="zh-CN" altLang="en-US" sz="2800" dirty="0">
              <a:solidFill>
                <a:srgbClr val="1158A2"/>
              </a:solidFill>
              <a:effectLst/>
              <a:latin typeface="+mn-lt"/>
              <a:ea typeface="+mn-ea"/>
              <a:cs typeface="+mn-ea"/>
              <a:sym typeface="+mn-lt"/>
            </a:endParaRPr>
          </a:p>
        </p:txBody>
      </p:sp>
      <p:sp>
        <p:nvSpPr>
          <p:cNvPr id="145" name="文本框 144"/>
          <p:cNvSpPr txBox="1"/>
          <p:nvPr/>
        </p:nvSpPr>
        <p:spPr>
          <a:xfrm>
            <a:off x="9921849" y="1540678"/>
            <a:ext cx="225478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u="none" strike="noStrike" kern="1200" cap="none" spc="0" normalizeH="0" baseline="0" noProof="0" dirty="0">
                <a:ln>
                  <a:noFill/>
                </a:ln>
                <a:effectLst/>
                <a:uLnTx/>
                <a:uFillTx/>
                <a:cs typeface="+mn-ea"/>
                <a:sym typeface="+mn-lt"/>
              </a:rPr>
              <a:t>PD-1</a:t>
            </a:r>
            <a:r>
              <a:rPr kumimoji="0" lang="zh-CN" altLang="en-US" sz="1600" b="1" u="none" strike="noStrike" kern="1200" cap="none" spc="0" normalizeH="0" baseline="0" noProof="0" dirty="0" smtClean="0">
                <a:ln>
                  <a:noFill/>
                </a:ln>
                <a:effectLst/>
                <a:uLnTx/>
                <a:uFillTx/>
                <a:cs typeface="+mn-ea"/>
                <a:sym typeface="+mn-lt"/>
              </a:rPr>
              <a:t>抑制剂联合</a:t>
            </a:r>
            <a:r>
              <a:rPr kumimoji="0" lang="zh-CN" altLang="en-US" sz="1600" b="1" u="none" strike="noStrike" kern="1200" cap="none" spc="0" normalizeH="0" baseline="0" noProof="0" dirty="0">
                <a:ln>
                  <a:noFill/>
                </a:ln>
                <a:effectLst/>
                <a:uLnTx/>
                <a:uFillTx/>
                <a:cs typeface="+mn-ea"/>
                <a:sym typeface="+mn-lt"/>
              </a:rPr>
              <a:t>化疗</a:t>
            </a:r>
            <a:endParaRPr kumimoji="0" lang="en-US" altLang="zh-CN" sz="1600" b="1"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u="none" strike="noStrike" kern="1200" cap="none" spc="0" normalizeH="0" baseline="0" noProof="0" dirty="0">
                <a:ln>
                  <a:noFill/>
                </a:ln>
                <a:effectLst/>
                <a:uLnTx/>
                <a:uFillTx/>
                <a:cs typeface="+mn-ea"/>
                <a:sym typeface="+mn-lt"/>
              </a:rPr>
              <a:t>一线治疗</a:t>
            </a:r>
            <a:endParaRPr kumimoji="0" lang="zh-CN" altLang="en-US" sz="1600" b="1" u="none" strike="noStrike" kern="1200" cap="none" spc="0" normalizeH="0" baseline="0" noProof="0" dirty="0">
              <a:ln>
                <a:noFill/>
              </a:ln>
              <a:effectLst/>
              <a:uLnTx/>
              <a:uFillTx/>
              <a:cs typeface="+mn-ea"/>
              <a:sym typeface="+mn-lt"/>
            </a:endParaRPr>
          </a:p>
        </p:txBody>
      </p:sp>
      <p:sp>
        <p:nvSpPr>
          <p:cNvPr id="146" name="文本框 145"/>
          <p:cNvSpPr txBox="1"/>
          <p:nvPr/>
        </p:nvSpPr>
        <p:spPr>
          <a:xfrm>
            <a:off x="6127805" y="1540678"/>
            <a:ext cx="208389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u="none" strike="noStrike" kern="1200" cap="none" spc="0" normalizeH="0" baseline="0" noProof="0" dirty="0">
                <a:ln>
                  <a:noFill/>
                </a:ln>
                <a:effectLst/>
                <a:uLnTx/>
                <a:uFillTx/>
                <a:cs typeface="+mn-ea"/>
                <a:sym typeface="+mn-lt"/>
              </a:rPr>
              <a:t>PD-1</a:t>
            </a:r>
            <a:r>
              <a:rPr kumimoji="0" lang="zh-CN" altLang="en-US" sz="1600" b="1" u="none" strike="noStrike" kern="1200" cap="none" spc="0" normalizeH="0" baseline="0" noProof="0" dirty="0" smtClean="0">
                <a:ln>
                  <a:noFill/>
                </a:ln>
                <a:effectLst/>
                <a:uLnTx/>
                <a:uFillTx/>
                <a:cs typeface="+mn-ea"/>
                <a:sym typeface="+mn-lt"/>
              </a:rPr>
              <a:t>抑制剂单</a:t>
            </a:r>
            <a:r>
              <a:rPr kumimoji="0" lang="zh-CN" altLang="en-US" sz="1600" b="1" u="none" strike="noStrike" kern="1200" cap="none" spc="0" normalizeH="0" baseline="0" noProof="0" dirty="0">
                <a:ln>
                  <a:noFill/>
                </a:ln>
                <a:effectLst/>
                <a:uLnTx/>
                <a:uFillTx/>
                <a:cs typeface="+mn-ea"/>
                <a:sym typeface="+mn-lt"/>
              </a:rPr>
              <a:t>药</a:t>
            </a:r>
            <a:endParaRPr kumimoji="0" lang="en-US" altLang="zh-CN" sz="1600" b="1"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u="none" strike="noStrike" kern="1200" cap="none" spc="0" normalizeH="0" baseline="0" noProof="0" dirty="0">
                <a:ln>
                  <a:noFill/>
                </a:ln>
                <a:effectLst/>
                <a:uLnTx/>
                <a:uFillTx/>
                <a:cs typeface="+mn-ea"/>
                <a:sym typeface="+mn-lt"/>
              </a:rPr>
              <a:t>二线治疗</a:t>
            </a:r>
            <a:endParaRPr kumimoji="0" lang="zh-CN" altLang="en-US" sz="1600" b="1" u="none" strike="noStrike" kern="1200" cap="none" spc="0" normalizeH="0" baseline="0" noProof="0" dirty="0">
              <a:ln>
                <a:noFill/>
              </a:ln>
              <a:effectLst/>
              <a:uLnTx/>
              <a:uFillTx/>
              <a:cs typeface="+mn-ea"/>
              <a:sym typeface="+mn-lt"/>
            </a:endParaRPr>
          </a:p>
        </p:txBody>
      </p:sp>
      <p:sp>
        <p:nvSpPr>
          <p:cNvPr id="147" name="文本框 146"/>
          <p:cNvSpPr txBox="1"/>
          <p:nvPr/>
        </p:nvSpPr>
        <p:spPr>
          <a:xfrm>
            <a:off x="1503740" y="1540678"/>
            <a:ext cx="253395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u="none" strike="noStrike" kern="1200" cap="none" spc="0" normalizeH="0" baseline="0" noProof="0" dirty="0">
                <a:ln>
                  <a:noFill/>
                </a:ln>
                <a:effectLst/>
                <a:uLnTx/>
                <a:uFillTx/>
                <a:cs typeface="+mn-ea"/>
                <a:sym typeface="+mn-lt"/>
              </a:rPr>
              <a:t>PD-1</a:t>
            </a:r>
            <a:r>
              <a:rPr kumimoji="0" lang="zh-CN" altLang="en-US" sz="1600" b="1" u="none" strike="noStrike" kern="1200" cap="none" spc="0" normalizeH="0" baseline="0" noProof="0" dirty="0" smtClean="0">
                <a:ln>
                  <a:noFill/>
                </a:ln>
                <a:effectLst/>
                <a:uLnTx/>
                <a:uFillTx/>
                <a:cs typeface="+mn-ea"/>
                <a:sym typeface="+mn-lt"/>
              </a:rPr>
              <a:t>抑制剂单</a:t>
            </a:r>
            <a:r>
              <a:rPr kumimoji="0" lang="zh-CN" altLang="en-US" sz="1600" b="1" u="none" strike="noStrike" kern="1200" cap="none" spc="0" normalizeH="0" baseline="0" noProof="0" dirty="0">
                <a:ln>
                  <a:noFill/>
                </a:ln>
                <a:effectLst/>
                <a:uLnTx/>
                <a:uFillTx/>
                <a:cs typeface="+mn-ea"/>
                <a:sym typeface="+mn-lt"/>
              </a:rPr>
              <a:t>药</a:t>
            </a:r>
            <a:endParaRPr kumimoji="0" lang="en-US" altLang="zh-CN" sz="1600" b="1"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u="none" strike="noStrike" kern="1200" cap="none" spc="0" normalizeH="0" baseline="0" noProof="0" dirty="0">
                <a:ln>
                  <a:noFill/>
                </a:ln>
                <a:effectLst/>
                <a:uLnTx/>
                <a:uFillTx/>
                <a:cs typeface="+mn-ea"/>
                <a:sym typeface="+mn-lt"/>
              </a:rPr>
              <a:t>三线治疗</a:t>
            </a:r>
            <a:endParaRPr kumimoji="0" lang="zh-CN" altLang="en-US" sz="1600" b="1" u="none" strike="noStrike" kern="1200" cap="none" spc="0" normalizeH="0" baseline="0" noProof="0" dirty="0">
              <a:ln>
                <a:noFill/>
              </a:ln>
              <a:effectLst/>
              <a:uLnTx/>
              <a:uFillTx/>
              <a:cs typeface="+mn-ea"/>
              <a:sym typeface="+mn-lt"/>
            </a:endParaRPr>
          </a:p>
        </p:txBody>
      </p:sp>
      <p:grpSp>
        <p:nvGrpSpPr>
          <p:cNvPr id="9" name="组合 8"/>
          <p:cNvGrpSpPr/>
          <p:nvPr/>
        </p:nvGrpSpPr>
        <p:grpSpPr>
          <a:xfrm>
            <a:off x="901200" y="1732349"/>
            <a:ext cx="570280" cy="1322073"/>
            <a:chOff x="901200" y="2357992"/>
            <a:chExt cx="570280" cy="1322073"/>
          </a:xfrm>
        </p:grpSpPr>
        <p:grpSp>
          <p:nvGrpSpPr>
            <p:cNvPr id="194" name="Group 85"/>
            <p:cNvGrpSpPr/>
            <p:nvPr/>
          </p:nvGrpSpPr>
          <p:grpSpPr>
            <a:xfrm>
              <a:off x="901200" y="3109637"/>
              <a:ext cx="570280" cy="570428"/>
              <a:chOff x="2255370" y="6982392"/>
              <a:chExt cx="960187" cy="960436"/>
            </a:xfrm>
          </p:grpSpPr>
          <p:sp>
            <p:nvSpPr>
              <p:cNvPr id="199" name="AutoShape 13"/>
              <p:cNvSpPr/>
              <p:nvPr/>
            </p:nvSpPr>
            <p:spPr bwMode="auto">
              <a:xfrm>
                <a:off x="2255370" y="6982392"/>
                <a:ext cx="960187" cy="96043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lumMod val="40000"/>
                  <a:lumOff val="60000"/>
                </a:schemeClr>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sp>
            <p:nvSpPr>
              <p:cNvPr id="200" name="AutoShape 14"/>
              <p:cNvSpPr/>
              <p:nvPr/>
            </p:nvSpPr>
            <p:spPr bwMode="auto">
              <a:xfrm>
                <a:off x="2550688" y="7255500"/>
                <a:ext cx="414109" cy="41421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FFFFFF"/>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grpSp>
        <p:sp>
          <p:nvSpPr>
            <p:cNvPr id="195" name="AutoShape 54"/>
            <p:cNvSpPr/>
            <p:nvPr/>
          </p:nvSpPr>
          <p:spPr bwMode="auto">
            <a:xfrm rot="21599989">
              <a:off x="1038687" y="2861522"/>
              <a:ext cx="295980" cy="198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chemeClr val="accent1">
                <a:lumMod val="40000"/>
                <a:lumOff val="60000"/>
              </a:schemeClr>
            </a:solidFill>
            <a:ln>
              <a:noFill/>
            </a:ln>
            <a:effectLst/>
          </p:spPr>
          <p:txBody>
            <a:bodyPr lIns="38092" tIns="38092" rIns="38092" bIns="38092"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s-ES" sz="14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sp>
          <p:nvSpPr>
            <p:cNvPr id="197" name="Oval 44"/>
            <p:cNvSpPr/>
            <p:nvPr/>
          </p:nvSpPr>
          <p:spPr>
            <a:xfrm rot="10800000">
              <a:off x="1114286" y="2357992"/>
              <a:ext cx="144784" cy="144823"/>
            </a:xfrm>
            <a:prstGeom prst="ellipse">
              <a:avLst/>
            </a:pr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x-none" sz="1000" b="0" u="none" strike="noStrike" kern="1200" cap="none" spc="0" normalizeH="0" baseline="0" noProof="0" dirty="0">
                <a:ln>
                  <a:noFill/>
                </a:ln>
                <a:solidFill>
                  <a:prstClr val="white"/>
                </a:solidFill>
                <a:effectLst/>
                <a:uLnTx/>
                <a:uFillTx/>
                <a:cs typeface="+mn-ea"/>
                <a:sym typeface="+mn-lt"/>
              </a:endParaRPr>
            </a:p>
          </p:txBody>
        </p:sp>
      </p:grpSp>
      <p:sp>
        <p:nvSpPr>
          <p:cNvPr id="150" name="文本框 149"/>
          <p:cNvSpPr txBox="1"/>
          <p:nvPr/>
        </p:nvSpPr>
        <p:spPr>
          <a:xfrm>
            <a:off x="1461864" y="2698487"/>
            <a:ext cx="49885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u="none" strike="noStrike" kern="1200" cap="none" spc="0" normalizeH="0" baseline="0" noProof="0" dirty="0">
                <a:ln>
                  <a:noFill/>
                </a:ln>
                <a:solidFill>
                  <a:schemeClr val="tx1">
                    <a:lumMod val="65000"/>
                    <a:lumOff val="35000"/>
                  </a:schemeClr>
                </a:solidFill>
                <a:effectLst/>
                <a:uLnTx/>
                <a:uFillTx/>
                <a:cs typeface="+mn-ea"/>
                <a:sym typeface="+mn-lt"/>
              </a:rPr>
              <a:t>2017</a:t>
            </a:r>
            <a:endParaRPr kumimoji="0" lang="zh-CN" altLang="en-US" sz="1200" b="1" u="none" strike="noStrike" kern="1200" cap="none" spc="0" normalizeH="0" baseline="0" noProof="0" dirty="0">
              <a:ln>
                <a:noFill/>
              </a:ln>
              <a:solidFill>
                <a:schemeClr val="tx1">
                  <a:lumMod val="65000"/>
                  <a:lumOff val="35000"/>
                </a:schemeClr>
              </a:solidFill>
              <a:effectLst/>
              <a:uLnTx/>
              <a:uFillTx/>
              <a:cs typeface="+mn-ea"/>
              <a:sym typeface="+mn-lt"/>
            </a:endParaRPr>
          </a:p>
        </p:txBody>
      </p:sp>
      <p:sp>
        <p:nvSpPr>
          <p:cNvPr id="151" name="AutoShape 11"/>
          <p:cNvSpPr/>
          <p:nvPr/>
        </p:nvSpPr>
        <p:spPr bwMode="auto">
          <a:xfrm>
            <a:off x="1399120" y="2698487"/>
            <a:ext cx="3836310" cy="221428"/>
          </a:xfrm>
          <a:prstGeom prst="roundRect">
            <a:avLst>
              <a:gd name="adj" fmla="val 50000"/>
            </a:avLst>
          </a:prstGeom>
          <a:solidFill>
            <a:schemeClr val="accent1">
              <a:lumMod val="60000"/>
              <a:lumOff val="40000"/>
            </a:schemeClr>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sp>
        <p:nvSpPr>
          <p:cNvPr id="154" name="AutoShape 11"/>
          <p:cNvSpPr/>
          <p:nvPr/>
        </p:nvSpPr>
        <p:spPr bwMode="auto">
          <a:xfrm>
            <a:off x="5546591" y="2715756"/>
            <a:ext cx="4082030" cy="243303"/>
          </a:xfrm>
          <a:prstGeom prst="roundRect">
            <a:avLst>
              <a:gd name="adj" fmla="val 50000"/>
            </a:avLst>
          </a:prstGeom>
          <a:solidFill>
            <a:schemeClr val="accent1"/>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sp>
        <p:nvSpPr>
          <p:cNvPr id="155" name="文本框 154"/>
          <p:cNvSpPr txBox="1"/>
          <p:nvPr/>
        </p:nvSpPr>
        <p:spPr>
          <a:xfrm>
            <a:off x="8287712" y="2685787"/>
            <a:ext cx="49885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u="none" strike="noStrike" kern="1200" cap="none" spc="0" normalizeH="0" baseline="0" noProof="0" dirty="0" smtClean="0">
                <a:ln>
                  <a:noFill/>
                </a:ln>
                <a:solidFill>
                  <a:prstClr val="white"/>
                </a:solidFill>
                <a:effectLst/>
                <a:uLnTx/>
                <a:uFillTx/>
                <a:cs typeface="+mn-ea"/>
                <a:sym typeface="+mn-lt"/>
              </a:rPr>
              <a:t>2020</a:t>
            </a:r>
            <a:endParaRPr kumimoji="0" lang="zh-CN" altLang="en-US" sz="1200" b="1" u="none" strike="noStrike" kern="1200" cap="none" spc="0" normalizeH="0" baseline="0" noProof="0" dirty="0">
              <a:ln>
                <a:noFill/>
              </a:ln>
              <a:solidFill>
                <a:prstClr val="white"/>
              </a:solidFill>
              <a:effectLst/>
              <a:uLnTx/>
              <a:uFillTx/>
              <a:cs typeface="+mn-ea"/>
              <a:sym typeface="+mn-lt"/>
            </a:endParaRPr>
          </a:p>
        </p:txBody>
      </p:sp>
      <p:sp>
        <p:nvSpPr>
          <p:cNvPr id="156" name="AutoShape 11"/>
          <p:cNvSpPr/>
          <p:nvPr/>
        </p:nvSpPr>
        <p:spPr bwMode="auto">
          <a:xfrm>
            <a:off x="9801361" y="2715098"/>
            <a:ext cx="2661389" cy="243961"/>
          </a:xfrm>
          <a:prstGeom prst="roundRect">
            <a:avLst>
              <a:gd name="adj" fmla="val 50000"/>
            </a:avLst>
          </a:pr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grpSp>
        <p:nvGrpSpPr>
          <p:cNvPr id="8" name="组合 7"/>
          <p:cNvGrpSpPr/>
          <p:nvPr/>
        </p:nvGrpSpPr>
        <p:grpSpPr>
          <a:xfrm>
            <a:off x="9360849" y="1244329"/>
            <a:ext cx="570280" cy="1848667"/>
            <a:chOff x="9360849" y="1869972"/>
            <a:chExt cx="570280" cy="1848667"/>
          </a:xfrm>
        </p:grpSpPr>
        <p:grpSp>
          <p:nvGrpSpPr>
            <p:cNvPr id="178" name="组合 177"/>
            <p:cNvGrpSpPr/>
            <p:nvPr/>
          </p:nvGrpSpPr>
          <p:grpSpPr>
            <a:xfrm>
              <a:off x="9360849" y="2900096"/>
              <a:ext cx="570280" cy="818543"/>
              <a:chOff x="7548227" y="4227094"/>
              <a:chExt cx="462843" cy="664335"/>
            </a:xfrm>
          </p:grpSpPr>
          <p:grpSp>
            <p:nvGrpSpPr>
              <p:cNvPr id="182" name="Group 85"/>
              <p:cNvGrpSpPr/>
              <p:nvPr/>
            </p:nvGrpSpPr>
            <p:grpSpPr>
              <a:xfrm>
                <a:off x="7548227" y="4428466"/>
                <a:ext cx="462843" cy="462963"/>
                <a:chOff x="2255370" y="6982392"/>
                <a:chExt cx="960187" cy="960436"/>
              </a:xfrm>
            </p:grpSpPr>
            <p:sp>
              <p:nvSpPr>
                <p:cNvPr id="184" name="AutoShape 13"/>
                <p:cNvSpPr/>
                <p:nvPr/>
              </p:nvSpPr>
              <p:spPr bwMode="auto">
                <a:xfrm>
                  <a:off x="2255370" y="6982392"/>
                  <a:ext cx="960187" cy="96043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dirty="0">
                    <a:ln>
                      <a:noFill/>
                    </a:ln>
                    <a:solidFill>
                      <a:prstClr val="black"/>
                    </a:solidFill>
                    <a:effectLst>
                      <a:outerShdw blurRad="38100" dist="38100" dir="2700000" algn="tl">
                        <a:srgbClr val="000000"/>
                      </a:outerShdw>
                    </a:effectLst>
                    <a:uLnTx/>
                    <a:uFillTx/>
                    <a:cs typeface="+mn-ea"/>
                    <a:sym typeface="+mn-lt"/>
                  </a:endParaRPr>
                </a:p>
              </p:txBody>
            </p:sp>
            <p:sp>
              <p:nvSpPr>
                <p:cNvPr id="185" name="AutoShape 14"/>
                <p:cNvSpPr/>
                <p:nvPr/>
              </p:nvSpPr>
              <p:spPr bwMode="auto">
                <a:xfrm>
                  <a:off x="2550688" y="7255500"/>
                  <a:ext cx="414109" cy="41421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FFFFFF"/>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grpSp>
          <p:sp>
            <p:nvSpPr>
              <p:cNvPr id="183" name="AutoShape 54"/>
              <p:cNvSpPr/>
              <p:nvPr/>
            </p:nvSpPr>
            <p:spPr bwMode="auto">
              <a:xfrm rot="21599989">
                <a:off x="7659433" y="4227094"/>
                <a:ext cx="240219" cy="1606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chemeClr val="accent1">
                  <a:lumMod val="75000"/>
                </a:schemeClr>
              </a:solidFill>
              <a:ln>
                <a:noFill/>
              </a:ln>
              <a:effectLst/>
            </p:spPr>
            <p:txBody>
              <a:bodyPr lIns="38092" tIns="38092" rIns="38092" bIns="38092"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s-ES" sz="14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grpSp>
        <p:grpSp>
          <p:nvGrpSpPr>
            <p:cNvPr id="179" name="Group 43"/>
            <p:cNvGrpSpPr/>
            <p:nvPr/>
          </p:nvGrpSpPr>
          <p:grpSpPr>
            <a:xfrm rot="5400000">
              <a:off x="9139325" y="2304113"/>
              <a:ext cx="1013066" cy="144784"/>
              <a:chOff x="2280081" y="2800034"/>
              <a:chExt cx="639642" cy="91440"/>
            </a:xfrm>
          </p:grpSpPr>
          <p:sp>
            <p:nvSpPr>
              <p:cNvPr id="180" name="Oval 44"/>
              <p:cNvSpPr/>
              <p:nvPr/>
            </p:nvSpPr>
            <p:spPr>
              <a:xfrm rot="5400000">
                <a:off x="2280081" y="2800034"/>
                <a:ext cx="91440" cy="91440"/>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x-none" sz="1000" b="0" u="none" strike="noStrike" kern="1200" cap="none" spc="0" normalizeH="0" baseline="0" noProof="0" dirty="0">
                  <a:ln>
                    <a:noFill/>
                  </a:ln>
                  <a:solidFill>
                    <a:prstClr val="white"/>
                  </a:solidFill>
                  <a:effectLst/>
                  <a:uLnTx/>
                  <a:uFillTx/>
                  <a:cs typeface="+mn-ea"/>
                  <a:sym typeface="+mn-lt"/>
                </a:endParaRPr>
              </a:p>
            </p:txBody>
          </p:sp>
          <p:cxnSp>
            <p:nvCxnSpPr>
              <p:cNvPr id="181" name="Straight Connector 45"/>
              <p:cNvCxnSpPr/>
              <p:nvPr/>
            </p:nvCxnSpPr>
            <p:spPr>
              <a:xfrm rot="16200000" flipH="1">
                <a:off x="2645464" y="2571652"/>
                <a:ext cx="316" cy="548203"/>
              </a:xfrm>
              <a:prstGeom prst="line">
                <a:avLst/>
              </a:prstGeom>
              <a:ln w="1270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158" name="文本框 157"/>
          <p:cNvSpPr txBox="1"/>
          <p:nvPr/>
        </p:nvSpPr>
        <p:spPr>
          <a:xfrm>
            <a:off x="10799812" y="2698490"/>
            <a:ext cx="49885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u="none" strike="noStrike" kern="1200" cap="none" spc="0" normalizeH="0" baseline="0" noProof="0" dirty="0">
                <a:ln>
                  <a:noFill/>
                </a:ln>
                <a:solidFill>
                  <a:prstClr val="white"/>
                </a:solidFill>
                <a:effectLst/>
                <a:uLnTx/>
                <a:uFillTx/>
                <a:cs typeface="+mn-ea"/>
                <a:sym typeface="+mn-lt"/>
              </a:rPr>
              <a:t>2021</a:t>
            </a:r>
            <a:endParaRPr kumimoji="0" lang="zh-CN" altLang="en-US" sz="1200" b="1" u="none" strike="noStrike" kern="1200" cap="none" spc="0" normalizeH="0" baseline="0" noProof="0" dirty="0">
              <a:ln>
                <a:noFill/>
              </a:ln>
              <a:solidFill>
                <a:prstClr val="white"/>
              </a:solidFill>
              <a:effectLst/>
              <a:uLnTx/>
              <a:uFillTx/>
              <a:cs typeface="+mn-ea"/>
              <a:sym typeface="+mn-lt"/>
            </a:endParaRPr>
          </a:p>
        </p:txBody>
      </p:sp>
      <p:grpSp>
        <p:nvGrpSpPr>
          <p:cNvPr id="7" name="组合 6"/>
          <p:cNvGrpSpPr/>
          <p:nvPr/>
        </p:nvGrpSpPr>
        <p:grpSpPr>
          <a:xfrm>
            <a:off x="5097946" y="1767151"/>
            <a:ext cx="570280" cy="1324977"/>
            <a:chOff x="5097946" y="2392794"/>
            <a:chExt cx="570280" cy="1324977"/>
          </a:xfrm>
        </p:grpSpPr>
        <p:grpSp>
          <p:nvGrpSpPr>
            <p:cNvPr id="167" name="Group 85"/>
            <p:cNvGrpSpPr/>
            <p:nvPr/>
          </p:nvGrpSpPr>
          <p:grpSpPr>
            <a:xfrm>
              <a:off x="5097946" y="3147343"/>
              <a:ext cx="570280" cy="570428"/>
              <a:chOff x="2255370" y="6982392"/>
              <a:chExt cx="960187" cy="960436"/>
            </a:xfrm>
          </p:grpSpPr>
          <p:sp>
            <p:nvSpPr>
              <p:cNvPr id="176" name="AutoShape 13"/>
              <p:cNvSpPr/>
              <p:nvPr/>
            </p:nvSpPr>
            <p:spPr bwMode="auto">
              <a:xfrm>
                <a:off x="2255370" y="6982392"/>
                <a:ext cx="960187" cy="96043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sp>
            <p:nvSpPr>
              <p:cNvPr id="177" name="AutoShape 14"/>
              <p:cNvSpPr/>
              <p:nvPr/>
            </p:nvSpPr>
            <p:spPr bwMode="auto">
              <a:xfrm>
                <a:off x="2550688" y="7255500"/>
                <a:ext cx="414109" cy="41421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FFFFFF"/>
              </a:solidFill>
              <a:ln w="25400" cap="flat" cmpd="sng">
                <a:solidFill>
                  <a:srgbClr val="000000">
                    <a:alpha val="0"/>
                  </a:srgbClr>
                </a:solidFill>
                <a:prstDash val="solid"/>
                <a:miter lim="0"/>
              </a:ln>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32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grpSp>
        <p:sp>
          <p:nvSpPr>
            <p:cNvPr id="168" name="AutoShape 54"/>
            <p:cNvSpPr/>
            <p:nvPr/>
          </p:nvSpPr>
          <p:spPr bwMode="auto">
            <a:xfrm rot="21599989">
              <a:off x="5235431" y="2899228"/>
              <a:ext cx="295980" cy="198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chemeClr val="accent1"/>
            </a:solidFill>
            <a:ln>
              <a:noFill/>
            </a:ln>
            <a:effectLst/>
          </p:spPr>
          <p:txBody>
            <a:bodyPr lIns="38092" tIns="38092" rIns="38092" bIns="38092"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s-ES" sz="1400" b="0" u="none" strike="noStrike" kern="1200" cap="none" spc="0" normalizeH="0" baseline="0" noProof="0">
                <a:ln>
                  <a:noFill/>
                </a:ln>
                <a:solidFill>
                  <a:prstClr val="black"/>
                </a:solidFill>
                <a:effectLst>
                  <a:outerShdw blurRad="38100" dist="38100" dir="2700000" algn="tl">
                    <a:srgbClr val="000000"/>
                  </a:outerShdw>
                </a:effectLst>
                <a:uLnTx/>
                <a:uFillTx/>
                <a:cs typeface="+mn-ea"/>
                <a:sym typeface="+mn-lt"/>
              </a:endParaRPr>
            </a:p>
          </p:txBody>
        </p:sp>
        <p:sp>
          <p:nvSpPr>
            <p:cNvPr id="174" name="Oval 44"/>
            <p:cNvSpPr/>
            <p:nvPr/>
          </p:nvSpPr>
          <p:spPr>
            <a:xfrm rot="10800000">
              <a:off x="5311030" y="2392794"/>
              <a:ext cx="144784" cy="144823"/>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x-none" sz="1000" b="0" u="none" strike="noStrike" kern="1200" cap="none" spc="0" normalizeH="0" baseline="0" noProof="0" dirty="0">
                <a:ln>
                  <a:noFill/>
                </a:ln>
                <a:solidFill>
                  <a:prstClr val="white"/>
                </a:solidFill>
                <a:effectLst/>
                <a:uLnTx/>
                <a:uFillTx/>
                <a:cs typeface="+mn-ea"/>
                <a:sym typeface="+mn-lt"/>
              </a:endParaRPr>
            </a:p>
          </p:txBody>
        </p:sp>
      </p:grpSp>
      <p:sp>
        <p:nvSpPr>
          <p:cNvPr id="73" name="文本框 72"/>
          <p:cNvSpPr txBox="1"/>
          <p:nvPr/>
        </p:nvSpPr>
        <p:spPr>
          <a:xfrm>
            <a:off x="4179053" y="2664217"/>
            <a:ext cx="49885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u="none" strike="noStrike" kern="1200" cap="none" spc="0" normalizeH="0" baseline="0" noProof="0" dirty="0" smtClean="0">
                <a:ln>
                  <a:noFill/>
                </a:ln>
                <a:solidFill>
                  <a:schemeClr val="tx1">
                    <a:lumMod val="65000"/>
                    <a:lumOff val="35000"/>
                  </a:schemeClr>
                </a:solidFill>
                <a:effectLst/>
                <a:uLnTx/>
                <a:uFillTx/>
                <a:cs typeface="+mn-ea"/>
                <a:sym typeface="+mn-lt"/>
              </a:rPr>
              <a:t>2018</a:t>
            </a:r>
            <a:endParaRPr kumimoji="0" lang="zh-CN" altLang="en-US" sz="12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71" name="Straight Connector 45"/>
          <p:cNvCxnSpPr/>
          <p:nvPr/>
        </p:nvCxnSpPr>
        <p:spPr>
          <a:xfrm>
            <a:off x="5383086" y="1906767"/>
            <a:ext cx="0" cy="366817"/>
          </a:xfrm>
          <a:prstGeom prst="line">
            <a:avLst/>
          </a:prstGeom>
          <a:ln w="1270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45"/>
          <p:cNvCxnSpPr/>
          <p:nvPr/>
        </p:nvCxnSpPr>
        <p:spPr>
          <a:xfrm>
            <a:off x="1186340" y="1881011"/>
            <a:ext cx="0" cy="366816"/>
          </a:xfrm>
          <a:prstGeom prst="line">
            <a:avLst/>
          </a:prstGeom>
          <a:ln w="1270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3" name="表格 82"/>
          <p:cNvGraphicFramePr>
            <a:graphicFrameLocks noGrp="1"/>
          </p:cNvGraphicFramePr>
          <p:nvPr/>
        </p:nvGraphicFramePr>
        <p:xfrm>
          <a:off x="1712747" y="3356976"/>
          <a:ext cx="10210470" cy="3384084"/>
        </p:xfrm>
        <a:graphic>
          <a:graphicData uri="http://schemas.openxmlformats.org/drawingml/2006/table">
            <a:tbl>
              <a:tblPr firstRow="1" bandRow="1">
                <a:tableStyleId>{5C22544A-7EE6-4342-B048-85BDC9FD1C3A}</a:tableStyleId>
              </a:tblPr>
              <a:tblGrid>
                <a:gridCol w="3556602"/>
                <a:gridCol w="3400690"/>
                <a:gridCol w="3253178"/>
              </a:tblGrid>
              <a:tr h="781956">
                <a:tc>
                  <a:txBody>
                    <a:bodyPr/>
                    <a:lstStyle/>
                    <a:p>
                      <a:pPr algn="ctr"/>
                      <a:r>
                        <a:rPr lang="zh-CN" altLang="en-US" sz="1600" dirty="0" smtClean="0">
                          <a:solidFill>
                            <a:schemeClr val="bg1"/>
                          </a:solidFill>
                          <a:latin typeface="+mn-lt"/>
                          <a:ea typeface="+mn-ea"/>
                          <a:cs typeface="+mn-ea"/>
                          <a:sym typeface="+mn-lt"/>
                        </a:rPr>
                        <a:t>三线及以上治疗</a:t>
                      </a:r>
                      <a:endParaRPr lang="en-US" altLang="zh-CN" sz="1600" dirty="0" smtClean="0">
                        <a:solidFill>
                          <a:schemeClr val="bg1"/>
                        </a:solidFill>
                        <a:latin typeface="+mn-lt"/>
                        <a:ea typeface="+mn-ea"/>
                        <a:cs typeface="+mn-ea"/>
                        <a:sym typeface="+mn-lt"/>
                      </a:endParaRPr>
                    </a:p>
                    <a:p>
                      <a:pPr algn="ctr"/>
                      <a:r>
                        <a:rPr lang="en-US" altLang="zh-CN" sz="1600" dirty="0" smtClean="0">
                          <a:solidFill>
                            <a:schemeClr val="bg1"/>
                          </a:solidFill>
                          <a:latin typeface="+mn-lt"/>
                          <a:ea typeface="+mn-ea"/>
                          <a:cs typeface="+mn-ea"/>
                          <a:sym typeface="+mn-lt"/>
                        </a:rPr>
                        <a:t>(</a:t>
                      </a:r>
                      <a:r>
                        <a:rPr lang="zh-CN" altLang="en-US" sz="1600" dirty="0" smtClean="0">
                          <a:solidFill>
                            <a:schemeClr val="bg1"/>
                          </a:solidFill>
                          <a:latin typeface="+mn-lt"/>
                          <a:ea typeface="+mn-ea"/>
                          <a:cs typeface="+mn-ea"/>
                          <a:sym typeface="+mn-lt"/>
                        </a:rPr>
                        <a:t>部分</a:t>
                      </a:r>
                      <a:r>
                        <a:rPr lang="en-US" altLang="zh-CN" sz="1600" dirty="0" smtClean="0">
                          <a:solidFill>
                            <a:schemeClr val="bg1"/>
                          </a:solidFill>
                          <a:latin typeface="+mn-lt"/>
                          <a:ea typeface="+mn-ea"/>
                          <a:cs typeface="+mn-ea"/>
                          <a:sym typeface="+mn-lt"/>
                        </a:rPr>
                        <a:t>HER2</a:t>
                      </a:r>
                      <a:r>
                        <a:rPr lang="zh-CN" altLang="en-US" sz="1600" dirty="0" smtClean="0">
                          <a:solidFill>
                            <a:schemeClr val="bg1"/>
                          </a:solidFill>
                          <a:latin typeface="+mn-lt"/>
                          <a:ea typeface="+mn-ea"/>
                          <a:cs typeface="+mn-ea"/>
                          <a:sym typeface="+mn-lt"/>
                        </a:rPr>
                        <a:t>阳性</a:t>
                      </a:r>
                      <a:r>
                        <a:rPr lang="en-US" altLang="zh-CN" sz="1600" dirty="0" smtClean="0">
                          <a:solidFill>
                            <a:schemeClr val="bg1"/>
                          </a:solidFill>
                          <a:latin typeface="+mn-lt"/>
                          <a:ea typeface="+mn-ea"/>
                          <a:cs typeface="+mn-ea"/>
                          <a:sym typeface="+mn-lt"/>
                        </a:rPr>
                        <a:t>/</a:t>
                      </a:r>
                      <a:r>
                        <a:rPr lang="zh-CN" altLang="en-US" sz="1600" dirty="0" smtClean="0">
                          <a:solidFill>
                            <a:schemeClr val="bg1"/>
                          </a:solidFill>
                          <a:latin typeface="+mn-lt"/>
                          <a:ea typeface="+mn-ea"/>
                          <a:cs typeface="+mn-ea"/>
                          <a:sym typeface="+mn-lt"/>
                        </a:rPr>
                        <a:t>阴性</a:t>
                      </a:r>
                      <a:r>
                        <a:rPr lang="en-US" altLang="zh-CN" sz="1600" dirty="0" smtClean="0">
                          <a:solidFill>
                            <a:schemeClr val="bg1"/>
                          </a:solidFill>
                          <a:latin typeface="+mn-lt"/>
                          <a:ea typeface="+mn-ea"/>
                          <a:cs typeface="+mn-ea"/>
                          <a:sym typeface="+mn-lt"/>
                        </a:rPr>
                        <a:t>)</a:t>
                      </a:r>
                      <a:endParaRPr lang="zh-CN" altLang="en-US" sz="1600" dirty="0">
                        <a:solidFill>
                          <a:schemeClr val="bg1"/>
                        </a:solidFill>
                        <a:latin typeface="+mn-lt"/>
                        <a:ea typeface="+mn-ea"/>
                        <a:cs typeface="+mn-ea"/>
                        <a:sym typeface="+mn-lt"/>
                      </a:endParaRPr>
                    </a:p>
                  </a:txBody>
                  <a:tcPr anchor="ctr">
                    <a:solidFill>
                      <a:srgbClr val="2F5597"/>
                    </a:solidFill>
                  </a:tcPr>
                </a:tc>
                <a:tc>
                  <a:txBody>
                    <a:bodyPr/>
                    <a:lstStyle/>
                    <a:p>
                      <a:pPr algn="ctr"/>
                      <a:r>
                        <a:rPr lang="zh-CN" altLang="en-US" sz="1600" dirty="0" smtClean="0">
                          <a:solidFill>
                            <a:schemeClr val="bg1"/>
                          </a:solidFill>
                          <a:latin typeface="+mn-lt"/>
                          <a:ea typeface="+mn-ea"/>
                          <a:cs typeface="+mn-ea"/>
                          <a:sym typeface="+mn-lt"/>
                        </a:rPr>
                        <a:t>二线治疗</a:t>
                      </a:r>
                      <a:endParaRPr lang="en-US" altLang="zh-CN" sz="1600" dirty="0" smtClean="0">
                        <a:solidFill>
                          <a:schemeClr val="bg1"/>
                        </a:solidFill>
                        <a:latin typeface="+mn-lt"/>
                        <a:ea typeface="+mn-ea"/>
                        <a:cs typeface="+mn-ea"/>
                        <a:sym typeface="+mn-lt"/>
                      </a:endParaRPr>
                    </a:p>
                    <a:p>
                      <a:pPr algn="ctr"/>
                      <a:r>
                        <a:rPr lang="zh-CN" altLang="en-US" sz="1600" dirty="0" smtClean="0">
                          <a:solidFill>
                            <a:schemeClr val="bg1"/>
                          </a:solidFill>
                          <a:latin typeface="+mn-lt"/>
                          <a:ea typeface="+mn-ea"/>
                          <a:cs typeface="+mn-ea"/>
                          <a:sym typeface="+mn-lt"/>
                        </a:rPr>
                        <a:t>（</a:t>
                      </a:r>
                      <a:r>
                        <a:rPr lang="en-US" altLang="zh-CN" sz="1600" dirty="0" smtClean="0">
                          <a:solidFill>
                            <a:schemeClr val="bg1"/>
                          </a:solidFill>
                          <a:latin typeface="+mn-lt"/>
                          <a:ea typeface="+mn-ea"/>
                          <a:cs typeface="+mn-ea"/>
                          <a:sym typeface="+mn-lt"/>
                        </a:rPr>
                        <a:t>HER2</a:t>
                      </a:r>
                      <a:r>
                        <a:rPr lang="zh-CN" altLang="en-US" sz="1600" dirty="0" smtClean="0">
                          <a:solidFill>
                            <a:schemeClr val="bg1"/>
                          </a:solidFill>
                          <a:latin typeface="+mn-lt"/>
                          <a:ea typeface="+mn-ea"/>
                          <a:cs typeface="+mn-ea"/>
                          <a:sym typeface="+mn-lt"/>
                        </a:rPr>
                        <a:t>阴性）</a:t>
                      </a:r>
                      <a:endParaRPr lang="zh-CN" altLang="en-US" sz="1600" dirty="0">
                        <a:solidFill>
                          <a:schemeClr val="bg1"/>
                        </a:solidFill>
                        <a:latin typeface="+mn-lt"/>
                        <a:ea typeface="+mn-ea"/>
                        <a:cs typeface="+mn-ea"/>
                        <a:sym typeface="+mn-lt"/>
                      </a:endParaRPr>
                    </a:p>
                  </a:txBody>
                  <a:tcPr anchor="ctr">
                    <a:solidFill>
                      <a:srgbClr val="2F5597"/>
                    </a:solidFill>
                  </a:tcPr>
                </a:tc>
                <a:tc>
                  <a:txBody>
                    <a:bodyPr/>
                    <a:lstStyle/>
                    <a:p>
                      <a:pPr algn="ctr"/>
                      <a:r>
                        <a:rPr lang="zh-CN" altLang="en-US" sz="1600" b="1" dirty="0" smtClean="0">
                          <a:solidFill>
                            <a:srgbClr val="C00000"/>
                          </a:solidFill>
                          <a:latin typeface="+mn-lt"/>
                          <a:ea typeface="+mn-ea"/>
                          <a:cs typeface="+mn-ea"/>
                          <a:sym typeface="+mn-lt"/>
                        </a:rPr>
                        <a:t>一线治疗</a:t>
                      </a:r>
                      <a:endParaRPr lang="en-US" altLang="zh-CN" sz="1600" b="1" dirty="0" smtClean="0">
                        <a:solidFill>
                          <a:srgbClr val="C00000"/>
                        </a:solidFill>
                        <a:latin typeface="+mn-lt"/>
                        <a:ea typeface="+mn-ea"/>
                        <a:cs typeface="+mn-ea"/>
                        <a:sym typeface="+mn-lt"/>
                      </a:endParaRPr>
                    </a:p>
                    <a:p>
                      <a:pPr algn="ctr"/>
                      <a:r>
                        <a:rPr lang="en-US" altLang="zh-CN" sz="1600" b="1" dirty="0" smtClean="0">
                          <a:solidFill>
                            <a:srgbClr val="C00000"/>
                          </a:solidFill>
                          <a:latin typeface="+mn-lt"/>
                          <a:ea typeface="+mn-ea"/>
                          <a:cs typeface="+mn-ea"/>
                          <a:sym typeface="+mn-lt"/>
                        </a:rPr>
                        <a:t>(HER2</a:t>
                      </a:r>
                      <a:r>
                        <a:rPr lang="zh-CN" altLang="en-US" sz="1600" b="1" dirty="0" smtClean="0">
                          <a:solidFill>
                            <a:srgbClr val="C00000"/>
                          </a:solidFill>
                          <a:latin typeface="+mn-lt"/>
                          <a:ea typeface="+mn-ea"/>
                          <a:cs typeface="+mn-ea"/>
                          <a:sym typeface="+mn-lt"/>
                        </a:rPr>
                        <a:t>阴性</a:t>
                      </a:r>
                      <a:r>
                        <a:rPr lang="en-US" altLang="zh-CN" sz="1600" b="1" dirty="0" smtClean="0">
                          <a:solidFill>
                            <a:srgbClr val="C00000"/>
                          </a:solidFill>
                          <a:latin typeface="+mn-lt"/>
                          <a:ea typeface="+mn-ea"/>
                          <a:cs typeface="+mn-ea"/>
                          <a:sym typeface="+mn-lt"/>
                        </a:rPr>
                        <a:t>)</a:t>
                      </a:r>
                      <a:endParaRPr lang="zh-CN" altLang="en-US" sz="1600" b="1" dirty="0">
                        <a:solidFill>
                          <a:srgbClr val="C00000"/>
                        </a:solidFill>
                        <a:latin typeface="+mn-lt"/>
                        <a:ea typeface="+mn-ea"/>
                        <a:cs typeface="+mn-ea"/>
                        <a:sym typeface="+mn-lt"/>
                      </a:endParaRPr>
                    </a:p>
                  </a:txBody>
                  <a:tcPr anchor="ctr">
                    <a:solidFill>
                      <a:srgbClr val="2F5597"/>
                    </a:solidFill>
                  </a:tcPr>
                </a:tc>
              </a:tr>
              <a:tr h="683638">
                <a:tc>
                  <a:txBody>
                    <a:bodyPr/>
                    <a:lstStyle/>
                    <a:p>
                      <a:endParaRPr lang="zh-CN" altLang="en-US" dirty="0">
                        <a:latin typeface="+mn-lt"/>
                        <a:ea typeface="+mn-ea"/>
                        <a:cs typeface="+mn-ea"/>
                        <a:sym typeface="+mn-lt"/>
                      </a:endParaRPr>
                    </a:p>
                  </a:txBody>
                  <a:tcPr anchor="ctr">
                    <a:solidFill>
                      <a:srgbClr val="E9EBF5"/>
                    </a:solidFill>
                  </a:tcPr>
                </a:tc>
                <a:tc>
                  <a:txBody>
                    <a:bodyPr/>
                    <a:lstStyle/>
                    <a:p>
                      <a:endParaRPr lang="zh-CN" altLang="en-US" dirty="0">
                        <a:latin typeface="+mn-lt"/>
                        <a:ea typeface="+mn-ea"/>
                        <a:cs typeface="+mn-ea"/>
                        <a:sym typeface="+mn-lt"/>
                      </a:endParaRPr>
                    </a:p>
                  </a:txBody>
                  <a:tcPr anchor="ctr">
                    <a:solidFill>
                      <a:srgbClr val="E9EBF5"/>
                    </a:solidFill>
                  </a:tcPr>
                </a:tc>
                <a:tc>
                  <a:txBody>
                    <a:bodyPr/>
                    <a:lstStyle/>
                    <a:p>
                      <a:endParaRPr lang="zh-CN" altLang="en-US" dirty="0">
                        <a:latin typeface="+mn-lt"/>
                        <a:ea typeface="+mn-ea"/>
                        <a:cs typeface="+mn-ea"/>
                        <a:sym typeface="+mn-lt"/>
                      </a:endParaRPr>
                    </a:p>
                  </a:txBody>
                  <a:tcPr anchor="ctr">
                    <a:solidFill>
                      <a:srgbClr val="E9EBF5"/>
                    </a:solidFill>
                  </a:tcPr>
                </a:tc>
              </a:tr>
              <a:tr h="683638">
                <a:tc>
                  <a:txBody>
                    <a:bodyPr/>
                    <a:lstStyle/>
                    <a:p>
                      <a:endParaRPr lang="zh-CN" altLang="en-US" dirty="0">
                        <a:latin typeface="+mn-lt"/>
                        <a:ea typeface="+mn-ea"/>
                        <a:cs typeface="+mn-ea"/>
                        <a:sym typeface="+mn-lt"/>
                      </a:endParaRPr>
                    </a:p>
                  </a:txBody>
                  <a:tcPr anchor="ctr"/>
                </a:tc>
                <a:tc>
                  <a:txBody>
                    <a:bodyPr/>
                    <a:lstStyle/>
                    <a:p>
                      <a:endParaRPr lang="zh-CN" altLang="en-US" dirty="0">
                        <a:latin typeface="+mn-lt"/>
                        <a:ea typeface="+mn-ea"/>
                        <a:cs typeface="+mn-ea"/>
                        <a:sym typeface="+mn-lt"/>
                      </a:endParaRPr>
                    </a:p>
                  </a:txBody>
                  <a:tcPr anchor="ctr"/>
                </a:tc>
                <a:tc>
                  <a:txBody>
                    <a:bodyPr/>
                    <a:lstStyle/>
                    <a:p>
                      <a:endParaRPr lang="zh-CN" altLang="en-US" dirty="0">
                        <a:latin typeface="+mn-lt"/>
                        <a:ea typeface="+mn-ea"/>
                        <a:cs typeface="+mn-ea"/>
                        <a:sym typeface="+mn-lt"/>
                      </a:endParaRPr>
                    </a:p>
                  </a:txBody>
                  <a:tcPr anchor="ctr"/>
                </a:tc>
              </a:tr>
              <a:tr h="617426">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b="1" dirty="0" smtClean="0">
                        <a:solidFill>
                          <a:srgbClr val="C00000"/>
                        </a:solidFill>
                        <a:latin typeface="+mn-lt"/>
                        <a:ea typeface="+mn-ea"/>
                        <a:cs typeface="+mn-ea"/>
                        <a:sym typeface="+mn-l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b="1" dirty="0" smtClean="0">
                        <a:solidFill>
                          <a:srgbClr val="C00000"/>
                        </a:solidFill>
                        <a:latin typeface="+mn-lt"/>
                        <a:ea typeface="+mn-ea"/>
                        <a:cs typeface="+mn-ea"/>
                        <a:sym typeface="+mn-l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b="1" dirty="0" smtClean="0">
                        <a:solidFill>
                          <a:srgbClr val="C00000"/>
                        </a:solidFill>
                        <a:latin typeface="+mn-lt"/>
                        <a:ea typeface="+mn-ea"/>
                        <a:cs typeface="+mn-ea"/>
                        <a:sym typeface="+mn-lt"/>
                      </a:endParaRPr>
                    </a:p>
                  </a:txBody>
                  <a:tcPr anchor="ctr"/>
                </a:tc>
              </a:tr>
              <a:tr h="617426">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b="1" dirty="0" smtClean="0">
                        <a:solidFill>
                          <a:srgbClr val="C00000"/>
                        </a:solidFill>
                        <a:latin typeface="+mn-lt"/>
                        <a:ea typeface="+mn-ea"/>
                        <a:cs typeface="+mn-ea"/>
                        <a:sym typeface="+mn-lt"/>
                      </a:endParaRPr>
                    </a:p>
                  </a:txBody>
                  <a:tcPr anchor="ctr">
                    <a:solidFill>
                      <a:srgbClr val="CFD5E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b="1" dirty="0" smtClean="0">
                        <a:solidFill>
                          <a:srgbClr val="C00000"/>
                        </a:solidFill>
                        <a:latin typeface="+mn-lt"/>
                        <a:ea typeface="+mn-ea"/>
                        <a:cs typeface="+mn-ea"/>
                        <a:sym typeface="+mn-lt"/>
                      </a:endParaRPr>
                    </a:p>
                  </a:txBody>
                  <a:tcPr anchor="ctr">
                    <a:solidFill>
                      <a:srgbClr val="CFD5E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b="1" dirty="0" smtClean="0">
                        <a:solidFill>
                          <a:srgbClr val="C00000"/>
                        </a:solidFill>
                        <a:latin typeface="+mn-lt"/>
                        <a:ea typeface="+mn-ea"/>
                        <a:cs typeface="+mn-ea"/>
                        <a:sym typeface="+mn-lt"/>
                      </a:endParaRPr>
                    </a:p>
                  </a:txBody>
                  <a:tcPr anchor="ctr">
                    <a:solidFill>
                      <a:srgbClr val="CFD5EA"/>
                    </a:solidFill>
                  </a:tcPr>
                </a:tc>
              </a:tr>
            </a:tbl>
          </a:graphicData>
        </a:graphic>
      </p:graphicFrame>
      <p:sp>
        <p:nvSpPr>
          <p:cNvPr id="85" name="Rectangle 8"/>
          <p:cNvSpPr>
            <a:spLocks noChangeArrowheads="1"/>
          </p:cNvSpPr>
          <p:nvPr/>
        </p:nvSpPr>
        <p:spPr bwMode="gray">
          <a:xfrm>
            <a:off x="9433040" y="4911175"/>
            <a:ext cx="1978512" cy="549548"/>
          </a:xfrm>
          <a:prstGeom prst="rect">
            <a:avLst/>
          </a:prstGeom>
          <a:solidFill>
            <a:srgbClr val="C9C9C9"/>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914400" fontAlgn="base">
              <a:spcBef>
                <a:spcPct val="0"/>
              </a:spcBef>
              <a:spcAft>
                <a:spcPct val="0"/>
              </a:spcAft>
            </a:pPr>
            <a:r>
              <a:rPr lang="en-US" altLang="zh-CN" sz="1800" b="1" kern="0" dirty="0">
                <a:cs typeface="+mn-ea"/>
                <a:sym typeface="+mn-lt"/>
              </a:rPr>
              <a:t>Attraction-04</a:t>
            </a:r>
            <a:endParaRPr lang="zh-CN" altLang="en-US" sz="1800" b="1" kern="0" dirty="0">
              <a:cs typeface="+mn-ea"/>
              <a:sym typeface="+mn-lt"/>
            </a:endParaRPr>
          </a:p>
        </p:txBody>
      </p:sp>
      <p:sp>
        <p:nvSpPr>
          <p:cNvPr id="86" name="Rectangle 6"/>
          <p:cNvSpPr>
            <a:spLocks noChangeArrowheads="1"/>
          </p:cNvSpPr>
          <p:nvPr/>
        </p:nvSpPr>
        <p:spPr bwMode="gray">
          <a:xfrm>
            <a:off x="5982481" y="4224243"/>
            <a:ext cx="1981775" cy="541488"/>
          </a:xfrm>
          <a:prstGeom prst="rect">
            <a:avLst/>
          </a:prstGeom>
          <a:solidFill>
            <a:srgbClr val="C9C9C9"/>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914400" fontAlgn="base">
              <a:spcBef>
                <a:spcPct val="0"/>
              </a:spcBef>
              <a:spcAft>
                <a:spcPct val="0"/>
              </a:spcAft>
              <a:defRPr/>
            </a:pPr>
            <a:r>
              <a:rPr lang="en-US" altLang="zh-CN" sz="1800" b="1" kern="0" dirty="0" smtClean="0">
                <a:cs typeface="+mn-ea"/>
                <a:sym typeface="+mn-lt"/>
              </a:rPr>
              <a:t>Keynote-061</a:t>
            </a:r>
            <a:endParaRPr lang="zh-CN" altLang="en-US" sz="1800" b="1" kern="0" dirty="0">
              <a:cs typeface="+mn-ea"/>
              <a:sym typeface="+mn-lt"/>
            </a:endParaRPr>
          </a:p>
        </p:txBody>
      </p:sp>
      <p:sp>
        <p:nvSpPr>
          <p:cNvPr id="87" name="Rectangle 6"/>
          <p:cNvSpPr>
            <a:spLocks noChangeArrowheads="1"/>
          </p:cNvSpPr>
          <p:nvPr/>
        </p:nvSpPr>
        <p:spPr bwMode="gray">
          <a:xfrm>
            <a:off x="2064193" y="4224243"/>
            <a:ext cx="2045692" cy="516494"/>
          </a:xfrm>
          <a:prstGeom prst="rect">
            <a:avLst/>
          </a:prstGeom>
          <a:solidFill>
            <a:srgbClr val="C9C9C9"/>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914400" fontAlgn="base">
              <a:lnSpc>
                <a:spcPct val="120000"/>
              </a:lnSpc>
              <a:spcBef>
                <a:spcPct val="0"/>
              </a:spcBef>
              <a:spcAft>
                <a:spcPct val="0"/>
              </a:spcAft>
              <a:defRPr/>
            </a:pPr>
            <a:r>
              <a:rPr lang="en-US" altLang="zh-CN" sz="1800" b="1" kern="0" dirty="0" smtClean="0">
                <a:cs typeface="+mn-ea"/>
                <a:sym typeface="+mn-lt"/>
              </a:rPr>
              <a:t>Keynote-059</a:t>
            </a:r>
            <a:endParaRPr lang="zh-CN" altLang="en-US" sz="1800" b="1" kern="0" dirty="0">
              <a:cs typeface="+mn-ea"/>
              <a:sym typeface="+mn-lt"/>
            </a:endParaRPr>
          </a:p>
        </p:txBody>
      </p:sp>
      <p:sp>
        <p:nvSpPr>
          <p:cNvPr id="88" name="Rectangle 7"/>
          <p:cNvSpPr>
            <a:spLocks noChangeArrowheads="1"/>
          </p:cNvSpPr>
          <p:nvPr/>
        </p:nvSpPr>
        <p:spPr bwMode="gray">
          <a:xfrm>
            <a:off x="2146267" y="5564432"/>
            <a:ext cx="2045694" cy="516495"/>
          </a:xfrm>
          <a:prstGeom prst="rect">
            <a:avLst/>
          </a:prstGeom>
          <a:solidFill>
            <a:schemeClr val="accent1">
              <a:lumMod val="50000"/>
            </a:schemeClr>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base" latinLnBrk="0" hangingPunct="1">
              <a:spcBef>
                <a:spcPct val="0"/>
              </a:spcBef>
              <a:spcAft>
                <a:spcPct val="0"/>
              </a:spcAft>
              <a:buClrTx/>
              <a:buSzTx/>
              <a:buFontTx/>
              <a:buNone/>
              <a:defRPr/>
            </a:pPr>
            <a:r>
              <a:rPr kumimoji="0" lang="en-US" altLang="zh-CN" sz="1800" b="1" i="0" u="none" strike="noStrike" kern="0" cap="none" spc="0" normalizeH="0" baseline="0" noProof="0" dirty="0" smtClean="0">
                <a:ln>
                  <a:noFill/>
                </a:ln>
                <a:solidFill>
                  <a:schemeClr val="bg1"/>
                </a:solidFill>
                <a:effectLst/>
                <a:uLnTx/>
                <a:uFillTx/>
                <a:cs typeface="+mn-ea"/>
                <a:sym typeface="+mn-lt"/>
              </a:rPr>
              <a:t>Attraction-02</a:t>
            </a:r>
            <a:endParaRPr kumimoji="0" lang="zh-CN" altLang="en-US" sz="1800" b="1" i="0" u="none" strike="noStrike" kern="0" cap="none" spc="0" normalizeH="0" baseline="0" noProof="0" dirty="0">
              <a:ln>
                <a:noFill/>
              </a:ln>
              <a:solidFill>
                <a:schemeClr val="bg1"/>
              </a:solidFill>
              <a:effectLst/>
              <a:uLnTx/>
              <a:uFillTx/>
              <a:cs typeface="+mn-ea"/>
              <a:sym typeface="+mn-lt"/>
            </a:endParaRPr>
          </a:p>
        </p:txBody>
      </p:sp>
      <p:sp>
        <p:nvSpPr>
          <p:cNvPr id="76" name="Rectangle 6"/>
          <p:cNvSpPr>
            <a:spLocks noChangeArrowheads="1"/>
          </p:cNvSpPr>
          <p:nvPr/>
        </p:nvSpPr>
        <p:spPr bwMode="gray">
          <a:xfrm>
            <a:off x="9429777" y="4224243"/>
            <a:ext cx="1981775" cy="541488"/>
          </a:xfrm>
          <a:prstGeom prst="rect">
            <a:avLst/>
          </a:prstGeom>
          <a:solidFill>
            <a:srgbClr val="C9C9C9"/>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914400" fontAlgn="base">
              <a:spcBef>
                <a:spcPct val="0"/>
              </a:spcBef>
              <a:spcAft>
                <a:spcPct val="0"/>
              </a:spcAft>
            </a:pPr>
            <a:r>
              <a:rPr lang="en-US" altLang="zh-CN" sz="1800" b="1" kern="0" dirty="0">
                <a:cs typeface="+mn-ea"/>
                <a:sym typeface="+mn-lt"/>
              </a:rPr>
              <a:t>Keynote-062</a:t>
            </a:r>
            <a:endParaRPr lang="zh-CN" altLang="en-US" sz="1800" b="1" kern="0" dirty="0">
              <a:cs typeface="+mn-ea"/>
              <a:sym typeface="+mn-lt"/>
            </a:endParaRPr>
          </a:p>
        </p:txBody>
      </p:sp>
      <p:sp>
        <p:nvSpPr>
          <p:cNvPr id="90" name="矩形 89"/>
          <p:cNvSpPr/>
          <p:nvPr/>
        </p:nvSpPr>
        <p:spPr bwMode="auto">
          <a:xfrm>
            <a:off x="832351" y="5528259"/>
            <a:ext cx="713212" cy="1201111"/>
          </a:xfrm>
          <a:prstGeom prst="rect">
            <a:avLst/>
          </a:prstGeom>
          <a:solidFill>
            <a:srgbClr val="203864"/>
          </a:solidFill>
          <a:ln w="28575" cap="flat" cmpd="sng" algn="ctr">
            <a:noFill/>
            <a:prstDash val="solid"/>
            <a:round/>
            <a:headEnd type="none" w="med" len="med"/>
            <a:tailEnd type="none" w="med" len="med"/>
          </a:ln>
        </p:spPr>
        <p:txBody>
          <a:bodyPr vert="horz" wrap="none" lIns="45720" tIns="45720" rIns="45720" bIns="45720" numCol="1" rtlCol="0" anchor="ctr" anchorCtr="0" compatLnSpc="1"/>
          <a:lstStyle/>
          <a:p>
            <a:pPr marL="0" marR="0" indent="0" algn="ctr" defTabSz="914400" rtl="0" eaLnBrk="0" fontAlgn="base" latinLnBrk="0" hangingPunct="0">
              <a:lnSpc>
                <a:spcPct val="100000"/>
              </a:lnSpc>
              <a:spcBef>
                <a:spcPct val="50000"/>
              </a:spcBef>
              <a:spcAft>
                <a:spcPct val="0"/>
              </a:spcAft>
              <a:buClrTx/>
              <a:buSzTx/>
              <a:buFontTx/>
              <a:buNone/>
            </a:pPr>
            <a:r>
              <a:rPr lang="zh-CN" altLang="en-US" sz="1600" b="1" dirty="0" smtClean="0">
                <a:solidFill>
                  <a:schemeClr val="bg1"/>
                </a:solidFill>
                <a:latin typeface="微软雅黑" panose="020B0503020204020204" pitchFamily="34" charset="-122"/>
                <a:ea typeface="微软雅黑" panose="020B0503020204020204" pitchFamily="34" charset="-122"/>
              </a:rPr>
              <a:t>阳</a:t>
            </a: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性</a:t>
            </a:r>
            <a:endParaRPr kumimoji="0"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p>
            <a:pPr marL="0" marR="0" indent="0" algn="ctr" defTabSz="914400" rtl="0" eaLnBrk="0" fontAlgn="base" latinLnBrk="0" hangingPunct="0">
              <a:lnSpc>
                <a:spcPct val="100000"/>
              </a:lnSpc>
              <a:spcBef>
                <a:spcPct val="50000"/>
              </a:spcBef>
              <a:spcAft>
                <a:spcPct val="0"/>
              </a:spcAft>
              <a:buClrTx/>
              <a:buSzTx/>
              <a:buFontTx/>
              <a:buNone/>
            </a:pPr>
            <a:r>
              <a:rPr lang="zh-CN" altLang="en-US" sz="1600" b="1" dirty="0">
                <a:solidFill>
                  <a:schemeClr val="bg1"/>
                </a:solidFill>
                <a:latin typeface="微软雅黑" panose="020B0503020204020204" pitchFamily="34" charset="-122"/>
                <a:ea typeface="微软雅黑" panose="020B0503020204020204" pitchFamily="34" charset="-122"/>
              </a:rPr>
              <a:t>结果</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91" name="矩形 90"/>
          <p:cNvSpPr/>
          <p:nvPr/>
        </p:nvSpPr>
        <p:spPr bwMode="auto">
          <a:xfrm>
            <a:off x="817579" y="4177732"/>
            <a:ext cx="713212" cy="1201111"/>
          </a:xfrm>
          <a:prstGeom prst="rect">
            <a:avLst/>
          </a:prstGeom>
          <a:solidFill>
            <a:schemeClr val="accent3">
              <a:lumMod val="60000"/>
              <a:lumOff val="40000"/>
            </a:schemeClr>
          </a:solidFill>
          <a:ln w="28575" cap="flat" cmpd="sng" algn="ctr">
            <a:noFill/>
            <a:prstDash val="solid"/>
            <a:round/>
            <a:headEnd type="none" w="med" len="med"/>
            <a:tailEnd type="none" w="med" len="med"/>
          </a:ln>
        </p:spPr>
        <p:txBody>
          <a:bodyPr vert="horz" wrap="none" lIns="45720" tIns="45720" rIns="45720" bIns="45720" numCol="1" rtlCol="0" anchor="ctr" anchorCtr="0" compatLnSpc="1"/>
          <a:lstStyle/>
          <a:p>
            <a:pPr marL="0" marR="0" indent="0" algn="ctr" defTabSz="914400" rtl="0" eaLnBrk="0" fontAlgn="base" latinLnBrk="0" hangingPunct="0">
              <a:lnSpc>
                <a:spcPct val="100000"/>
              </a:lnSpc>
              <a:spcBef>
                <a:spcPct val="50000"/>
              </a:spcBef>
              <a:spcAft>
                <a:spcPct val="0"/>
              </a:spcAft>
              <a:buClrTx/>
              <a:buSzTx/>
              <a:buFontTx/>
              <a:buNone/>
            </a:pPr>
            <a:r>
              <a:rPr lang="zh-CN" altLang="en-US" sz="1600" b="1" dirty="0" smtClean="0">
                <a:latin typeface="微软雅黑" panose="020B0503020204020204" pitchFamily="34" charset="-122"/>
                <a:ea typeface="微软雅黑" panose="020B0503020204020204" pitchFamily="34" charset="-122"/>
              </a:rPr>
              <a:t>阴</a:t>
            </a:r>
            <a:r>
              <a:rPr kumimoji="0" lang="zh-CN" altLang="en-US" sz="1600" b="1" i="0" u="none" strike="noStrike" cap="none" normalizeH="0" baseline="0" dirty="0" smtClean="0">
                <a:ln>
                  <a:noFill/>
                </a:ln>
                <a:effectLst/>
                <a:latin typeface="微软雅黑" panose="020B0503020204020204" pitchFamily="34" charset="-122"/>
                <a:ea typeface="微软雅黑" panose="020B0503020204020204" pitchFamily="34" charset="-122"/>
              </a:rPr>
              <a:t>性</a:t>
            </a:r>
            <a:endParaRPr kumimoji="0" lang="en-US" altLang="zh-CN" sz="1600" b="1" i="0" u="none" strike="noStrike" cap="none" normalizeH="0" baseline="0" dirty="0" smtClean="0">
              <a:ln>
                <a:noFill/>
              </a:ln>
              <a:effectLst/>
              <a:latin typeface="微软雅黑" panose="020B0503020204020204" pitchFamily="34" charset="-122"/>
              <a:ea typeface="微软雅黑" panose="020B0503020204020204" pitchFamily="34" charset="-122"/>
            </a:endParaRPr>
          </a:p>
          <a:p>
            <a:pPr marL="0" marR="0" indent="0" algn="ctr" defTabSz="914400" rtl="0" eaLnBrk="0" fontAlgn="base" latinLnBrk="0" hangingPunct="0">
              <a:lnSpc>
                <a:spcPct val="100000"/>
              </a:lnSpc>
              <a:spcBef>
                <a:spcPct val="50000"/>
              </a:spcBef>
              <a:spcAft>
                <a:spcPct val="0"/>
              </a:spcAft>
              <a:buClrTx/>
              <a:buSzTx/>
              <a:buFontTx/>
              <a:buNone/>
            </a:pPr>
            <a:r>
              <a:rPr kumimoji="0" lang="zh-CN" altLang="en-US" sz="1600" b="1" i="0" u="none" strike="noStrike" cap="none" normalizeH="0" baseline="0" dirty="0" smtClean="0">
                <a:ln>
                  <a:noFill/>
                </a:ln>
                <a:effectLst/>
                <a:latin typeface="微软雅黑" panose="020B0503020204020204" pitchFamily="34" charset="-122"/>
                <a:ea typeface="微软雅黑" panose="020B0503020204020204" pitchFamily="34" charset="-122"/>
              </a:rPr>
              <a:t>结果</a:t>
            </a:r>
            <a:endParaRPr kumimoji="0" lang="zh-CN" altLang="en-US" sz="1600" b="1" i="0" u="none" strike="noStrike" cap="none" normalizeH="0" baseline="0" dirty="0">
              <a:ln>
                <a:noFill/>
              </a:ln>
              <a:effectLst/>
              <a:latin typeface="微软雅黑" panose="020B0503020204020204" pitchFamily="34" charset="-122"/>
              <a:ea typeface="微软雅黑" panose="020B0503020204020204" pitchFamily="34" charset="-122"/>
            </a:endParaRPr>
          </a:p>
        </p:txBody>
      </p:sp>
      <p:sp>
        <p:nvSpPr>
          <p:cNvPr id="92" name="文本框 91"/>
          <p:cNvSpPr txBox="1"/>
          <p:nvPr/>
        </p:nvSpPr>
        <p:spPr>
          <a:xfrm>
            <a:off x="1590340" y="2683102"/>
            <a:ext cx="49885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u="none" strike="noStrike" kern="1200" cap="none" spc="0" normalizeH="0" baseline="0" noProof="0" dirty="0" smtClean="0">
                <a:ln>
                  <a:noFill/>
                </a:ln>
                <a:solidFill>
                  <a:schemeClr val="tx1">
                    <a:lumMod val="65000"/>
                    <a:lumOff val="35000"/>
                  </a:schemeClr>
                </a:solidFill>
                <a:effectLst/>
                <a:uLnTx/>
                <a:uFillTx/>
                <a:cs typeface="+mn-ea"/>
                <a:sym typeface="+mn-lt"/>
              </a:rPr>
              <a:t>2017</a:t>
            </a:r>
            <a:endParaRPr kumimoji="0" lang="zh-CN" altLang="en-US" sz="1200" b="1" u="none" strike="noStrike" kern="1200" cap="none" spc="0" normalizeH="0" baseline="0" noProof="0" dirty="0">
              <a:ln>
                <a:noFill/>
              </a:ln>
              <a:solidFill>
                <a:schemeClr val="tx1">
                  <a:lumMod val="65000"/>
                  <a:lumOff val="35000"/>
                </a:schemeClr>
              </a:solidFill>
              <a:effectLst/>
              <a:uLnTx/>
              <a:uFillTx/>
              <a:cs typeface="+mn-ea"/>
              <a:sym typeface="+mn-lt"/>
            </a:endParaRPr>
          </a:p>
        </p:txBody>
      </p:sp>
      <p:sp>
        <p:nvSpPr>
          <p:cNvPr id="93" name="文本框 92"/>
          <p:cNvSpPr txBox="1"/>
          <p:nvPr/>
        </p:nvSpPr>
        <p:spPr>
          <a:xfrm>
            <a:off x="6106788" y="2683076"/>
            <a:ext cx="49885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u="none" strike="noStrike" kern="1200" cap="none" spc="0" normalizeH="0" baseline="0" noProof="0" dirty="0" smtClean="0">
                <a:ln>
                  <a:noFill/>
                </a:ln>
                <a:solidFill>
                  <a:schemeClr val="bg1"/>
                </a:solidFill>
                <a:effectLst/>
                <a:uLnTx/>
                <a:uFillTx/>
                <a:cs typeface="+mn-ea"/>
                <a:sym typeface="+mn-lt"/>
              </a:rPr>
              <a:t>2019</a:t>
            </a:r>
            <a:endParaRPr kumimoji="0" lang="zh-CN" altLang="en-US" sz="1200" b="1" u="none" strike="noStrike" kern="1200" cap="none" spc="0" normalizeH="0" baseline="0" noProof="0" dirty="0">
              <a:ln>
                <a:noFill/>
              </a:ln>
              <a:solidFill>
                <a:schemeClr val="bg1"/>
              </a:solidFill>
              <a:effectLst/>
              <a:uLnTx/>
              <a:uFillTx/>
              <a:cs typeface="+mn-ea"/>
              <a:sym typeface="+mn-lt"/>
            </a:endParaRPr>
          </a:p>
        </p:txBody>
      </p:sp>
      <p:sp>
        <p:nvSpPr>
          <p:cNvPr id="94" name="Rectangle 7"/>
          <p:cNvSpPr>
            <a:spLocks noChangeArrowheads="1"/>
          </p:cNvSpPr>
          <p:nvPr/>
        </p:nvSpPr>
        <p:spPr bwMode="gray">
          <a:xfrm>
            <a:off x="9444492" y="5545263"/>
            <a:ext cx="1967060" cy="516495"/>
          </a:xfrm>
          <a:prstGeom prst="rect">
            <a:avLst/>
          </a:prstGeom>
          <a:solidFill>
            <a:schemeClr val="accent1">
              <a:lumMod val="50000"/>
            </a:schemeClr>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base" latinLnBrk="0" hangingPunct="1">
              <a:spcBef>
                <a:spcPct val="0"/>
              </a:spcBef>
              <a:spcAft>
                <a:spcPct val="0"/>
              </a:spcAft>
              <a:buClrTx/>
              <a:buSzTx/>
              <a:buFontTx/>
              <a:buNone/>
              <a:defRPr/>
            </a:pPr>
            <a:r>
              <a:rPr kumimoji="0" lang="en-US" altLang="zh-CN" sz="1800" b="1" i="0" u="none" strike="noStrike" kern="0" cap="none" spc="0" normalizeH="0" baseline="0" noProof="0" dirty="0" smtClean="0">
                <a:ln>
                  <a:noFill/>
                </a:ln>
                <a:solidFill>
                  <a:schemeClr val="bg1"/>
                </a:solidFill>
                <a:effectLst/>
                <a:uLnTx/>
                <a:uFillTx/>
                <a:cs typeface="+mn-ea"/>
                <a:sym typeface="+mn-lt"/>
              </a:rPr>
              <a:t>CheckMate-649</a:t>
            </a:r>
            <a:endParaRPr kumimoji="0" lang="zh-CN" altLang="en-US" sz="1800" b="1" i="0" u="none" strike="noStrike" kern="0" cap="none" spc="0" normalizeH="0" baseline="0" noProof="0" dirty="0">
              <a:ln>
                <a:noFill/>
              </a:ln>
              <a:solidFill>
                <a:schemeClr val="bg1"/>
              </a:solidFill>
              <a:effectLst/>
              <a:uLnTx/>
              <a:uFillTx/>
              <a:cs typeface="+mn-ea"/>
              <a:sym typeface="+mn-lt"/>
            </a:endParaRPr>
          </a:p>
        </p:txBody>
      </p:sp>
      <p:sp>
        <p:nvSpPr>
          <p:cNvPr id="95" name="Rectangle 7"/>
          <p:cNvSpPr>
            <a:spLocks noChangeArrowheads="1"/>
          </p:cNvSpPr>
          <p:nvPr/>
        </p:nvSpPr>
        <p:spPr bwMode="gray">
          <a:xfrm>
            <a:off x="9444492" y="6164910"/>
            <a:ext cx="1967060" cy="516495"/>
          </a:xfrm>
          <a:prstGeom prst="rect">
            <a:avLst/>
          </a:prstGeom>
          <a:solidFill>
            <a:schemeClr val="accent1">
              <a:lumMod val="50000"/>
            </a:schemeClr>
          </a:soli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base" latinLnBrk="0" hangingPunct="1">
              <a:spcBef>
                <a:spcPct val="0"/>
              </a:spcBef>
              <a:spcAft>
                <a:spcPct val="0"/>
              </a:spcAft>
              <a:buClrTx/>
              <a:buSzTx/>
              <a:buFontTx/>
              <a:buNone/>
              <a:defRPr/>
            </a:pPr>
            <a:r>
              <a:rPr kumimoji="0" lang="en-US" altLang="zh-CN" sz="1800" b="1" i="0" u="none" strike="noStrike" kern="0" cap="none" spc="0" normalizeH="0" baseline="0" noProof="0" dirty="0" smtClean="0">
                <a:ln>
                  <a:noFill/>
                </a:ln>
                <a:solidFill>
                  <a:srgbClr val="FFFF00"/>
                </a:solidFill>
                <a:effectLst/>
                <a:uLnTx/>
                <a:uFillTx/>
                <a:cs typeface="+mn-ea"/>
                <a:sym typeface="+mn-lt"/>
              </a:rPr>
              <a:t>ORIENT-16</a:t>
            </a:r>
            <a:endParaRPr kumimoji="0" lang="zh-CN" altLang="en-US" sz="1800" b="1" i="0" u="none" strike="noStrike" kern="0" cap="none" spc="0" normalizeH="0" baseline="0" noProof="0" dirty="0">
              <a:ln>
                <a:noFill/>
              </a:ln>
              <a:solidFill>
                <a:srgbClr val="FFFF00"/>
              </a:solidFill>
              <a:effectLst/>
              <a:uLnTx/>
              <a:uFillTx/>
              <a:cs typeface="+mn-ea"/>
              <a:sym typeface="+mn-lt"/>
            </a:endParaRPr>
          </a:p>
        </p:txBody>
      </p:sp>
      <p:sp>
        <p:nvSpPr>
          <p:cNvPr id="50" name="圆角矩形 49"/>
          <p:cNvSpPr/>
          <p:nvPr/>
        </p:nvSpPr>
        <p:spPr>
          <a:xfrm>
            <a:off x="8993688" y="5478386"/>
            <a:ext cx="2821323" cy="1400471"/>
          </a:xfrm>
          <a:prstGeom prst="roundRect">
            <a:avLst/>
          </a:prstGeom>
          <a:noFill/>
          <a:ln w="381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文本框 1"/>
          <p:cNvSpPr txBox="1"/>
          <p:nvPr/>
        </p:nvSpPr>
        <p:spPr>
          <a:xfrm>
            <a:off x="4236454" y="5622624"/>
            <a:ext cx="998976" cy="400110"/>
          </a:xfrm>
          <a:prstGeom prst="rect">
            <a:avLst/>
          </a:prstGeom>
          <a:noFill/>
        </p:spPr>
        <p:txBody>
          <a:bodyPr wrap="square" rtlCol="0">
            <a:spAutoFit/>
          </a:bodyPr>
          <a:lstStyle/>
          <a:p>
            <a:r>
              <a:rPr lang="en-US" altLang="zh-CN" b="1" dirty="0" smtClean="0">
                <a:solidFill>
                  <a:srgbClr val="C00000"/>
                </a:solidFill>
                <a:latin typeface="+mn-ea"/>
              </a:rPr>
              <a:t>IO</a:t>
            </a:r>
            <a:r>
              <a:rPr lang="zh-CN" altLang="en-US" b="1" dirty="0" smtClean="0">
                <a:solidFill>
                  <a:srgbClr val="C00000"/>
                </a:solidFill>
                <a:latin typeface="+mn-ea"/>
              </a:rPr>
              <a:t>单药</a:t>
            </a:r>
            <a:endParaRPr lang="zh-CN" altLang="en-US" b="1" dirty="0">
              <a:solidFill>
                <a:srgbClr val="C00000"/>
              </a:solidFill>
              <a:latin typeface="+mn-ea"/>
            </a:endParaRPr>
          </a:p>
        </p:txBody>
      </p:sp>
      <p:sp>
        <p:nvSpPr>
          <p:cNvPr id="52" name="文本框 51"/>
          <p:cNvSpPr txBox="1"/>
          <p:nvPr/>
        </p:nvSpPr>
        <p:spPr>
          <a:xfrm>
            <a:off x="11967710" y="5928759"/>
            <a:ext cx="998976" cy="400110"/>
          </a:xfrm>
          <a:prstGeom prst="rect">
            <a:avLst/>
          </a:prstGeom>
          <a:noFill/>
        </p:spPr>
        <p:txBody>
          <a:bodyPr wrap="square" rtlCol="0">
            <a:spAutoFit/>
          </a:bodyPr>
          <a:lstStyle/>
          <a:p>
            <a:r>
              <a:rPr lang="en-US" altLang="zh-CN" b="1" dirty="0" smtClean="0">
                <a:solidFill>
                  <a:srgbClr val="C00000"/>
                </a:solidFill>
                <a:latin typeface="+mn-ea"/>
              </a:rPr>
              <a:t>IO</a:t>
            </a:r>
            <a:r>
              <a:rPr lang="zh-CN" altLang="en-US" b="1" dirty="0" smtClean="0">
                <a:solidFill>
                  <a:srgbClr val="C00000"/>
                </a:solidFill>
                <a:latin typeface="+mn-ea"/>
              </a:rPr>
              <a:t>联合</a:t>
            </a:r>
            <a:endParaRPr lang="zh-CN" altLang="en-US" b="1" dirty="0">
              <a:solidFill>
                <a:srgbClr val="C0000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10"/>
          <p:cNvSpPr>
            <a:spLocks noGrp="1"/>
          </p:cNvSpPr>
          <p:nvPr>
            <p:ph type="sldNum" sz="quarter" idx="12"/>
          </p:nvPr>
        </p:nvSpPr>
        <p:spPr/>
        <p:txBody>
          <a:bodyPr/>
          <a:lstStyle/>
          <a:p>
            <a:pPr defTabSz="1008380"/>
            <a:fld id="{FDE8CE07-3246-644E-BA73-EB5030E25080}" type="slidenum">
              <a:rPr kumimoji="1" lang="zh-CN" altLang="en-US">
                <a:solidFill>
                  <a:prstClr val="black">
                    <a:tint val="75000"/>
                  </a:prstClr>
                </a:solidFill>
                <a:latin typeface="Times New Roman" panose="02020603050405020304"/>
                <a:ea typeface="微软雅黑" panose="020B0503020204020204" pitchFamily="34" charset="-122"/>
              </a:rPr>
            </a:fld>
            <a:endParaRPr kumimoji="1" lang="zh-CN" altLang="en-US" dirty="0">
              <a:solidFill>
                <a:prstClr val="black">
                  <a:tint val="75000"/>
                </a:prstClr>
              </a:solidFill>
              <a:latin typeface="Times New Roman" panose="02020603050405020304"/>
              <a:ea typeface="微软雅黑" panose="020B0503020204020204" pitchFamily="34" charset="-122"/>
            </a:endParaRPr>
          </a:p>
        </p:txBody>
      </p:sp>
      <p:sp>
        <p:nvSpPr>
          <p:cNvPr id="10" name="标题 9"/>
          <p:cNvSpPr>
            <a:spLocks noGrp="1"/>
          </p:cNvSpPr>
          <p:nvPr>
            <p:ph type="title"/>
          </p:nvPr>
        </p:nvSpPr>
        <p:spPr/>
        <p:txBody>
          <a:bodyPr/>
          <a:lstStyle/>
          <a:p>
            <a:r>
              <a:rPr lang="zh-CN" altLang="en-US" b="1" dirty="0"/>
              <a:t>目录</a:t>
            </a:r>
            <a:endParaRPr lang="zh-CN" altLang="en-US" b="1" dirty="0"/>
          </a:p>
        </p:txBody>
      </p:sp>
      <p:graphicFrame>
        <p:nvGraphicFramePr>
          <p:cNvPr id="6" name="表格 5"/>
          <p:cNvGraphicFramePr>
            <a:graphicFrameLocks noGrp="1"/>
          </p:cNvGraphicFramePr>
          <p:nvPr/>
        </p:nvGraphicFramePr>
        <p:xfrm>
          <a:off x="3906399" y="2286984"/>
          <a:ext cx="8760877" cy="2940573"/>
        </p:xfrm>
        <a:graphic>
          <a:graphicData uri="http://schemas.openxmlformats.org/drawingml/2006/table">
            <a:tbl>
              <a:tblPr firstRow="1" bandRow="1">
                <a:tableStyleId>{5C22544A-7EE6-4342-B048-85BDC9FD1C3A}</a:tableStyleId>
              </a:tblPr>
              <a:tblGrid>
                <a:gridCol w="1366754"/>
                <a:gridCol w="7394123"/>
              </a:tblGrid>
              <a:tr h="980191">
                <a:tc>
                  <a:txBody>
                    <a:bodyPr/>
                    <a:lstStyle/>
                    <a:p>
                      <a:r>
                        <a:rPr lang="en-US" sz="2800" b="1" dirty="0">
                          <a:solidFill>
                            <a:schemeClr val="tx1"/>
                          </a:solidFill>
                          <a:latin typeface="微软雅黑" panose="020B0503020204020204" pitchFamily="34" charset="-122"/>
                          <a:ea typeface="微软雅黑" panose="020B0503020204020204" pitchFamily="34" charset="-122"/>
                        </a:rPr>
                        <a:t>1</a:t>
                      </a:r>
                      <a:endParaRPr lang="en-US" sz="2800" b="1" dirty="0">
                        <a:solidFill>
                          <a:schemeClr val="tx1"/>
                        </a:solidFill>
                        <a:latin typeface="微软雅黑" panose="020B0503020204020204" pitchFamily="34" charset="-122"/>
                        <a:ea typeface="微软雅黑" panose="020B0503020204020204" pitchFamily="34" charset="-122"/>
                      </a:endParaRPr>
                    </a:p>
                  </a:txBody>
                  <a:tcPr marL="91437" marR="91437" marT="45718" marB="45718" anchor="ctr" anchorCtr="1">
                    <a:lnL w="12700" cmpd="sng">
                      <a:noFill/>
                    </a:lnL>
                    <a:lnR w="12700" cap="flat" cmpd="sng" algn="ctr">
                      <a:solidFill>
                        <a:schemeClr val="bg1">
                          <a:lumMod val="8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r>
                        <a:rPr lang="zh-CN" altLang="en-US" sz="2600" b="1"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rPr>
                        <a:t>晚期</a:t>
                      </a:r>
                      <a:r>
                        <a:rPr lang="zh-CN" altLang="en-US" sz="2600" b="1" kern="1200" dirty="0" smtClean="0">
                          <a:solidFill>
                            <a:schemeClr val="tx1"/>
                          </a:solidFill>
                          <a:latin typeface="微软雅黑" panose="020B0503020204020204" pitchFamily="34" charset="-122"/>
                          <a:ea typeface="微软雅黑" panose="020B0503020204020204" pitchFamily="34" charset="-122"/>
                          <a:cs typeface="Calibri" panose="020F0502020204030204" pitchFamily="34" charset="0"/>
                        </a:rPr>
                        <a:t>胃癌一线传统</a:t>
                      </a:r>
                      <a:r>
                        <a:rPr lang="zh-CN" altLang="en-US" sz="2600" b="1"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rPr>
                        <a:t>治疗遭遇瓶颈</a:t>
                      </a:r>
                      <a:endParaRPr lang="zh-CN" altLang="en-US" sz="2600" b="1"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91437" marR="91437" marT="34290" marB="34290" anchor="ctr">
                    <a:lnL w="12700" cap="flat" cmpd="sng" algn="ctr">
                      <a:solidFill>
                        <a:schemeClr val="bg1">
                          <a:lumMod val="85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980191">
                <a:tc>
                  <a:txBody>
                    <a:bodyPr/>
                    <a:lstStyle/>
                    <a:p>
                      <a:r>
                        <a:rPr lang="en-US" sz="2800" b="1" dirty="0">
                          <a:solidFill>
                            <a:schemeClr val="bg1"/>
                          </a:solidFill>
                          <a:latin typeface="微软雅黑" panose="020B0503020204020204" pitchFamily="34" charset="-122"/>
                          <a:ea typeface="微软雅黑" panose="020B0503020204020204" pitchFamily="34" charset="-122"/>
                        </a:rPr>
                        <a:t>2</a:t>
                      </a:r>
                      <a:endParaRPr lang="en-US" sz="2800" b="1" dirty="0">
                        <a:solidFill>
                          <a:schemeClr val="bg1"/>
                        </a:solidFill>
                        <a:latin typeface="微软雅黑" panose="020B0503020204020204" pitchFamily="34" charset="-122"/>
                        <a:ea typeface="微软雅黑" panose="020B0503020204020204" pitchFamily="34" charset="-122"/>
                      </a:endParaRPr>
                    </a:p>
                  </a:txBody>
                  <a:tcPr marL="91437" marR="91437" marT="45718" marB="45718" anchor="ctr" anchorCtr="1">
                    <a:lnL w="12700" cmpd="sng">
                      <a:noFill/>
                    </a:lnL>
                    <a:lnR w="1270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1158A2"/>
                    </a:solidFill>
                  </a:tcPr>
                </a:tc>
                <a:tc>
                  <a:txBody>
                    <a:bodyPr/>
                    <a:lstStyle/>
                    <a:p>
                      <a:r>
                        <a:rPr lang="zh-CN" altLang="en-US" sz="2600" b="1" kern="1200" dirty="0" smtClean="0">
                          <a:solidFill>
                            <a:schemeClr val="bg1"/>
                          </a:solidFill>
                          <a:latin typeface="微软雅黑" panose="020B0503020204020204" pitchFamily="34" charset="-122"/>
                          <a:ea typeface="微软雅黑" panose="020B0503020204020204" pitchFamily="34" charset="-122"/>
                          <a:cs typeface="Calibri" panose="020F0502020204030204" pitchFamily="34" charset="0"/>
                        </a:rPr>
                        <a:t>免疫治疗强</a:t>
                      </a:r>
                      <a:r>
                        <a:rPr lang="zh-CN" altLang="en-US" sz="2600" b="1" kern="12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效</a:t>
                      </a:r>
                      <a:r>
                        <a:rPr lang="zh-CN" altLang="en-US" sz="2600" b="1" kern="1200" dirty="0" smtClean="0">
                          <a:solidFill>
                            <a:schemeClr val="bg1"/>
                          </a:solidFill>
                          <a:latin typeface="微软雅黑" panose="020B0503020204020204" pitchFamily="34" charset="-122"/>
                          <a:ea typeface="微软雅黑" panose="020B0503020204020204" pitchFamily="34" charset="-122"/>
                          <a:cs typeface="Calibri" panose="020F0502020204030204" pitchFamily="34" charset="0"/>
                        </a:rPr>
                        <a:t>开启晚期胃癌一线治疗新篇章</a:t>
                      </a:r>
                      <a:endParaRPr lang="zh-CN" altLang="en-US" sz="2600" b="1" kern="12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txBody>
                  <a:tcPr marL="91437" marR="91437" marT="34290" marB="34290" anchor="ctr">
                    <a:lnL w="12700" cap="flat" cmpd="sng" algn="ctr">
                      <a:solidFill>
                        <a:schemeClr val="bg1">
                          <a:lumMod val="85000"/>
                        </a:schemeClr>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1158A2"/>
                    </a:solidFill>
                  </a:tcPr>
                </a:tc>
              </a:tr>
              <a:tr h="980191">
                <a:tc>
                  <a:txBody>
                    <a:bodyPr/>
                    <a:lstStyle/>
                    <a:p>
                      <a:endParaRPr lang="en-US" sz="2800" b="1" dirty="0">
                        <a:solidFill>
                          <a:schemeClr val="tx1"/>
                        </a:solidFill>
                        <a:latin typeface="微软雅黑" panose="020B0503020204020204" pitchFamily="34" charset="-122"/>
                        <a:ea typeface="微软雅黑" panose="020B0503020204020204" pitchFamily="34" charset="-122"/>
                      </a:endParaRPr>
                    </a:p>
                  </a:txBody>
                  <a:tcPr marL="91437" marR="91437" marT="45718" marB="45718" anchor="ctr" anchorCtr="1">
                    <a:lnL w="12700" cmpd="sng">
                      <a:noFill/>
                    </a:lnL>
                    <a:lnR w="1270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endParaRPr lang="zh-CN" altLang="en-US" sz="2600" kern="1200" dirty="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91437" marR="91437" marT="34290" marB="34290" anchor="ctr">
                    <a:lnL w="12700" cap="flat" cmpd="sng" algn="ctr">
                      <a:solidFill>
                        <a:schemeClr val="bg1">
                          <a:lumMod val="85000"/>
                        </a:schemeClr>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39" name="think-cell 幻灯片" r:id="rId3" imgW="5715" imgH="5715" progId="TCLayout.ActiveDocument.1">
                  <p:embed/>
                </p:oleObj>
              </mc:Choice>
              <mc:Fallback>
                <p:oleObj name="think-cell 幻灯片" r:id="rId3" imgW="5715" imgH="5715" progId="TCLayout.ActiveDocument.1">
                  <p:embed/>
                  <p:pic>
                    <p:nvPicPr>
                      <p:cNvPr id="0" name="图片 133138"/>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object 8"/>
          <p:cNvSpPr txBox="1"/>
          <p:nvPr/>
        </p:nvSpPr>
        <p:spPr>
          <a:xfrm>
            <a:off x="568943" y="6490992"/>
            <a:ext cx="12030992" cy="616677"/>
          </a:xfrm>
          <a:prstGeom prst="rect">
            <a:avLst/>
          </a:prstGeom>
        </p:spPr>
        <p:txBody>
          <a:bodyPr vert="horz" wrap="square" lIns="0" tIns="39213" rIns="0" bIns="0" rtlCol="0">
            <a:spAutoFit/>
          </a:bodyPr>
          <a:lstStyle/>
          <a:p>
            <a:pPr marL="208280" marR="7620" indent="-189230" defTabSz="1008380">
              <a:lnSpc>
                <a:spcPts val="1265"/>
              </a:lnSpc>
              <a:spcBef>
                <a:spcPts val="310"/>
              </a:spcBef>
              <a:buFont typeface="Arial" panose="020B0604020202020204" pitchFamily="34" charset="0"/>
              <a:buChar char="-"/>
              <a:defRPr/>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临床试验号：</a:t>
            </a: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NCT02872116.</a:t>
            </a:r>
            <a:endParaRPr 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208280" marR="7620" indent="-189230" defTabSz="1008380">
              <a:lnSpc>
                <a:spcPts val="1265"/>
              </a:lnSpc>
              <a:spcBef>
                <a:spcPts val="310"/>
              </a:spcBef>
              <a:buFont typeface="Arial" panose="020B0604020202020204" pitchFamily="34" charset="0"/>
              <a:buChar char="-"/>
              <a:defRPr/>
            </a:pP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XELOX:</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口服奥沙利铂130 </a:t>
            </a:r>
            <a:r>
              <a:rPr lang="en-US" sz="1325" dirty="0" err="1">
                <a:solidFill>
                  <a:prstClr val="black"/>
                </a:solidFill>
                <a:latin typeface="Arial" panose="020B0604020202020204" pitchFamily="34" charset="0"/>
                <a:ea typeface="微软雅黑" panose="020B0503020204020204" pitchFamily="34" charset="-122"/>
                <a:cs typeface="Trebuchet MS" panose="020B0603020202020204"/>
              </a:rPr>
              <a:t>mg</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 / m</a:t>
            </a:r>
            <a:r>
              <a:rPr lang="en-US" sz="1325" baseline="30000" dirty="0">
                <a:solidFill>
                  <a:prstClr val="black"/>
                </a:solidFill>
                <a:latin typeface="Arial" panose="020B0604020202020204" pitchFamily="34" charset="0"/>
                <a:ea typeface="微软雅黑" panose="020B0503020204020204" pitchFamily="34" charset="-122"/>
                <a:cs typeface="Trebuchet MS" panose="020B0603020202020204"/>
              </a:rPr>
              <a:t>2</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（第1天）和卡培他滨1000 </a:t>
            </a:r>
            <a:r>
              <a:rPr lang="en-US" sz="1325" dirty="0" err="1">
                <a:solidFill>
                  <a:prstClr val="black"/>
                </a:solidFill>
                <a:latin typeface="Arial" panose="020B0604020202020204" pitchFamily="34" charset="0"/>
                <a:ea typeface="微软雅黑" panose="020B0503020204020204" pitchFamily="34" charset="-122"/>
                <a:cs typeface="Trebuchet MS" panose="020B0603020202020204"/>
              </a:rPr>
              <a:t>mg</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 / m</a:t>
            </a:r>
            <a:r>
              <a:rPr lang="en-US" sz="1325" baseline="30000" dirty="0">
                <a:solidFill>
                  <a:prstClr val="black"/>
                </a:solidFill>
                <a:latin typeface="Arial" panose="020B0604020202020204" pitchFamily="34" charset="0"/>
                <a:ea typeface="微软雅黑" panose="020B0503020204020204" pitchFamily="34" charset="-122"/>
                <a:cs typeface="Trebuchet MS" panose="020B0603020202020204"/>
              </a:rPr>
              <a:t>2</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每天口服两次（第1-14天）；</a:t>
            </a:r>
            <a:endParaRPr 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208280" marR="7620" indent="-189230" defTabSz="1008380">
              <a:lnSpc>
                <a:spcPts val="1265"/>
              </a:lnSpc>
              <a:spcBef>
                <a:spcPts val="310"/>
              </a:spcBef>
              <a:buFont typeface="Arial" panose="020B0604020202020204" pitchFamily="34" charset="0"/>
              <a:buChar char="-"/>
              <a:defRPr/>
            </a:pP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FOLFOX:</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奥沙利铂85 </a:t>
            </a:r>
            <a:r>
              <a:rPr lang="en-US" sz="1325" dirty="0" err="1">
                <a:solidFill>
                  <a:prstClr val="black"/>
                </a:solidFill>
                <a:latin typeface="Arial" panose="020B0604020202020204" pitchFamily="34" charset="0"/>
                <a:ea typeface="微软雅黑" panose="020B0503020204020204" pitchFamily="34" charset="-122"/>
                <a:cs typeface="Trebuchet MS" panose="020B0603020202020204"/>
              </a:rPr>
              <a:t>mg</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 / m</a:t>
            </a:r>
            <a:r>
              <a:rPr lang="en-US" sz="1325" baseline="30000" dirty="0">
                <a:solidFill>
                  <a:prstClr val="black"/>
                </a:solidFill>
                <a:latin typeface="Arial" panose="020B0604020202020204" pitchFamily="34" charset="0"/>
                <a:ea typeface="微软雅黑" panose="020B0503020204020204" pitchFamily="34" charset="-122"/>
                <a:cs typeface="Trebuchet MS" panose="020B0603020202020204"/>
              </a:rPr>
              <a:t>2</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，亚叶酸</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钙</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400 mg / m</a:t>
            </a:r>
            <a:r>
              <a:rPr lang="en-US" sz="1325" baseline="30000" dirty="0">
                <a:solidFill>
                  <a:prstClr val="black"/>
                </a:solidFill>
                <a:latin typeface="Arial" panose="020B0604020202020204" pitchFamily="34" charset="0"/>
                <a:ea typeface="微软雅黑" panose="020B0503020204020204" pitchFamily="34" charset="-122"/>
              </a:rPr>
              <a:t>2</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和</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氟尿嘧啶</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 400 mg / m</a:t>
            </a:r>
            <a:r>
              <a:rPr lang="en-US" sz="1325" baseline="30000" dirty="0">
                <a:solidFill>
                  <a:prstClr val="black"/>
                </a:solidFill>
                <a:latin typeface="Arial" panose="020B0604020202020204" pitchFamily="34" charset="0"/>
                <a:ea typeface="微软雅黑" panose="020B0503020204020204" pitchFamily="34" charset="-122"/>
              </a:rPr>
              <a:t>2</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 IV（第1天）和</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氟尿嘧啶</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1200 mg / m</a:t>
            </a:r>
            <a:r>
              <a:rPr lang="en-US" sz="1325" baseline="30000" dirty="0">
                <a:solidFill>
                  <a:prstClr val="black"/>
                </a:solidFill>
                <a:latin typeface="Arial" panose="020B0604020202020204" pitchFamily="34" charset="0"/>
                <a:ea typeface="微软雅黑" panose="020B0503020204020204" pitchFamily="34" charset="-122"/>
              </a:rPr>
              <a:t>2</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 IV（</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第</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1-2</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天</a:t>
            </a:r>
            <a:r>
              <a:rPr lang="en-US" sz="1325" dirty="0">
                <a:solidFill>
                  <a:prstClr val="black"/>
                </a:solidFill>
                <a:latin typeface="Arial" panose="020B0604020202020204" pitchFamily="34" charset="0"/>
                <a:ea typeface="微软雅黑" panose="020B0503020204020204" pitchFamily="34" charset="-122"/>
                <a:cs typeface="Trebuchet MS" panose="020B0603020202020204"/>
              </a:rPr>
              <a:t>）；</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object 19"/>
          <p:cNvSpPr txBox="1"/>
          <p:nvPr/>
        </p:nvSpPr>
        <p:spPr>
          <a:xfrm>
            <a:off x="551036" y="5036978"/>
            <a:ext cx="3482509" cy="1227972"/>
          </a:xfrm>
          <a:prstGeom prst="rect">
            <a:avLst/>
          </a:prstGeom>
          <a:noFill/>
          <a:ln>
            <a:noFill/>
          </a:ln>
        </p:spPr>
        <p:txBody>
          <a:bodyPr vert="horz" wrap="square" lIns="0" tIns="0" rIns="0" bIns="0" rtlCol="0">
            <a:noAutofit/>
          </a:bodyPr>
          <a:lstStyle/>
          <a:p>
            <a:pPr marL="134620" defTabSz="1008380">
              <a:spcBef>
                <a:spcPts val="900"/>
              </a:spcBef>
              <a:defRPr/>
            </a:pPr>
            <a:r>
              <a:rPr lang="zh-CN" altLang="en-US" sz="1325" b="1" i="1" spc="-8" dirty="0">
                <a:solidFill>
                  <a:prstClr val="black"/>
                </a:solidFill>
                <a:latin typeface="Arial" panose="020B0604020202020204" pitchFamily="34" charset="0"/>
                <a:ea typeface="微软雅黑" panose="020B0503020204020204" pitchFamily="34" charset="-122"/>
                <a:cs typeface="Arial" panose="020B0604020202020204" pitchFamily="34" charset="0"/>
              </a:rPr>
              <a:t>分层因素</a:t>
            </a:r>
            <a:endParaRPr sz="1325" i="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6070" indent="-171450" defTabSz="1008380">
              <a:spcBef>
                <a:spcPts val="290"/>
              </a:spcBef>
              <a:buFont typeface="Arial" panose="020B0604020202020204"/>
              <a:buChar char="•"/>
              <a:tabLst>
                <a:tab pos="305435" algn="l"/>
              </a:tabLst>
              <a:defRPr/>
            </a:pP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肿瘤细胞</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PD-L1</a:t>
            </a: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表达水平</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 1% vs &lt;</a:t>
            </a:r>
            <a:r>
              <a:rPr sz="1325" i="1" spc="36"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i="1" dirty="0">
                <a:solidFill>
                  <a:prstClr val="black"/>
                </a:solidFill>
                <a:latin typeface="Arial" panose="020B0604020202020204" pitchFamily="34" charset="0"/>
                <a:ea typeface="微软雅黑" panose="020B0503020204020204" pitchFamily="34" charset="-122"/>
                <a:cs typeface="Arial" panose="020B0604020202020204" pitchFamily="34" charset="0"/>
              </a:rPr>
              <a:t>1%)</a:t>
            </a:r>
            <a:endParaRPr sz="1325" i="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6070" indent="-171450" defTabSz="1008380">
              <a:spcBef>
                <a:spcPts val="290"/>
              </a:spcBef>
              <a:buFont typeface="Arial" panose="020B0604020202020204"/>
              <a:buChar char="•"/>
              <a:tabLst>
                <a:tab pos="305435" algn="l"/>
              </a:tabLst>
              <a:defRPr/>
            </a:pP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地区 </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亚洲</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vs </a:t>
            </a: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美国</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加拿大</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 vs</a:t>
            </a:r>
            <a:r>
              <a:rPr sz="1325" i="1" spc="22"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其他地区</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sz="1325" i="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6070" indent="-171450" defTabSz="1008380">
              <a:spcBef>
                <a:spcPts val="290"/>
              </a:spcBef>
              <a:buFont typeface="Arial" panose="020B0604020202020204"/>
              <a:buChar char="•"/>
              <a:tabLst>
                <a:tab pos="305435" algn="l"/>
              </a:tabLst>
              <a:defRPr/>
            </a:pP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ECOG PS (0 vs </a:t>
            </a:r>
            <a:r>
              <a:rPr sz="1325" i="1" spc="-14" dirty="0">
                <a:solidFill>
                  <a:prstClr val="black"/>
                </a:solidFill>
                <a:latin typeface="Arial" panose="020B0604020202020204" pitchFamily="34" charset="0"/>
                <a:ea typeface="微软雅黑" panose="020B0503020204020204" pitchFamily="34" charset="-122"/>
                <a:cs typeface="Arial" panose="020B0604020202020204" pitchFamily="34" charset="0"/>
              </a:rPr>
              <a:t>1)</a:t>
            </a:r>
            <a:endParaRPr sz="1325" i="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6070" indent="-171450" defTabSz="1008380">
              <a:spcBef>
                <a:spcPts val="300"/>
              </a:spcBef>
              <a:buFont typeface="Arial" panose="020B0604020202020204"/>
              <a:buChar char="•"/>
              <a:tabLst>
                <a:tab pos="305435" algn="l"/>
              </a:tabLst>
              <a:defRPr/>
            </a:pPr>
            <a:r>
              <a:rPr lang="zh-CN" altLang="en-US"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化疗方案</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(XELOX vs</a:t>
            </a:r>
            <a:r>
              <a:rPr sz="1325" i="1" spc="-22"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i="1" spc="-8" dirty="0">
                <a:solidFill>
                  <a:prstClr val="black"/>
                </a:solidFill>
                <a:latin typeface="Arial" panose="020B0604020202020204" pitchFamily="34" charset="0"/>
                <a:ea typeface="微软雅黑" panose="020B0503020204020204" pitchFamily="34" charset="-122"/>
                <a:cs typeface="Arial" panose="020B0604020202020204" pitchFamily="34" charset="0"/>
              </a:rPr>
              <a:t>FOLFOX)</a:t>
            </a:r>
            <a:endParaRPr sz="1325" i="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
          <p:cNvGrpSpPr/>
          <p:nvPr/>
        </p:nvGrpSpPr>
        <p:grpSpPr>
          <a:xfrm>
            <a:off x="568943" y="2415917"/>
            <a:ext cx="12501994" cy="2509292"/>
            <a:chOff x="515938" y="2190707"/>
            <a:chExt cx="11337267" cy="2275518"/>
          </a:xfrm>
        </p:grpSpPr>
        <p:sp>
          <p:nvSpPr>
            <p:cNvPr id="6" name="object 6"/>
            <p:cNvSpPr txBox="1"/>
            <p:nvPr/>
          </p:nvSpPr>
          <p:spPr>
            <a:xfrm>
              <a:off x="4584869" y="3050522"/>
              <a:ext cx="639233" cy="200860"/>
            </a:xfrm>
            <a:prstGeom prst="rect">
              <a:avLst/>
            </a:prstGeom>
          </p:spPr>
          <p:txBody>
            <a:bodyPr vert="horz" wrap="square" lIns="0" tIns="17740" rIns="0" bIns="0" rtlCol="0">
              <a:spAutoFit/>
            </a:bodyPr>
            <a:lstStyle/>
            <a:p>
              <a:pPr marL="19050" defTabSz="1008380">
                <a:spcBef>
                  <a:spcPts val="140"/>
                </a:spcBef>
                <a:defRPr/>
              </a:pPr>
              <a:r>
                <a:rPr sz="1325" spc="-8" dirty="0">
                  <a:solidFill>
                    <a:srgbClr val="585353"/>
                  </a:solidFill>
                  <a:latin typeface="Arial" panose="020B0604020202020204" pitchFamily="34" charset="0"/>
                  <a:ea typeface="微软雅黑" panose="020B0503020204020204" pitchFamily="34" charset="-122"/>
                  <a:cs typeface="Arial" panose="020B0604020202020204" pitchFamily="34" charset="0"/>
                </a:rPr>
                <a:t>n =</a:t>
              </a:r>
              <a:r>
                <a:rPr sz="1325" spc="-96" dirty="0">
                  <a:solidFill>
                    <a:srgbClr val="585353"/>
                  </a:solidFill>
                  <a:latin typeface="Arial" panose="020B0604020202020204" pitchFamily="34" charset="0"/>
                  <a:ea typeface="微软雅黑" panose="020B0503020204020204" pitchFamily="34" charset="-122"/>
                  <a:cs typeface="Arial" panose="020B0604020202020204" pitchFamily="34" charset="0"/>
                </a:rPr>
                <a:t> </a:t>
              </a:r>
              <a:r>
                <a:rPr sz="1325" spc="-14" dirty="0">
                  <a:solidFill>
                    <a:srgbClr val="585353"/>
                  </a:solidFill>
                  <a:latin typeface="Arial" panose="020B0604020202020204" pitchFamily="34" charset="0"/>
                  <a:ea typeface="微软雅黑" panose="020B0503020204020204" pitchFamily="34" charset="-122"/>
                  <a:cs typeface="Arial" panose="020B0604020202020204" pitchFamily="34" charset="0"/>
                </a:rPr>
                <a:t>789</a:t>
              </a:r>
              <a:endParaRPr sz="132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object 7"/>
            <p:cNvSpPr txBox="1"/>
            <p:nvPr/>
          </p:nvSpPr>
          <p:spPr>
            <a:xfrm>
              <a:off x="4584869" y="3873480"/>
              <a:ext cx="639233" cy="200860"/>
            </a:xfrm>
            <a:prstGeom prst="rect">
              <a:avLst/>
            </a:prstGeom>
          </p:spPr>
          <p:txBody>
            <a:bodyPr vert="horz" wrap="square" lIns="0" tIns="17740" rIns="0" bIns="0" rtlCol="0">
              <a:spAutoFit/>
            </a:bodyPr>
            <a:lstStyle/>
            <a:p>
              <a:pPr marL="19050" defTabSz="1008380">
                <a:spcBef>
                  <a:spcPts val="140"/>
                </a:spcBef>
                <a:defRPr/>
              </a:pPr>
              <a:r>
                <a:rPr sz="1325" spc="-8" dirty="0">
                  <a:solidFill>
                    <a:srgbClr val="585353"/>
                  </a:solidFill>
                  <a:latin typeface="Arial" panose="020B0604020202020204" pitchFamily="34" charset="0"/>
                  <a:ea typeface="微软雅黑" panose="020B0503020204020204" pitchFamily="34" charset="-122"/>
                  <a:cs typeface="Arial" panose="020B0604020202020204" pitchFamily="34" charset="0"/>
                </a:rPr>
                <a:t>n =</a:t>
              </a:r>
              <a:r>
                <a:rPr sz="1325" spc="-96" dirty="0">
                  <a:solidFill>
                    <a:srgbClr val="585353"/>
                  </a:solidFill>
                  <a:latin typeface="Arial" panose="020B0604020202020204" pitchFamily="34" charset="0"/>
                  <a:ea typeface="微软雅黑" panose="020B0503020204020204" pitchFamily="34" charset="-122"/>
                  <a:cs typeface="Arial" panose="020B0604020202020204" pitchFamily="34" charset="0"/>
                </a:rPr>
                <a:t> </a:t>
              </a:r>
              <a:r>
                <a:rPr sz="1325" spc="-14" dirty="0">
                  <a:solidFill>
                    <a:srgbClr val="585353"/>
                  </a:solidFill>
                  <a:latin typeface="Arial" panose="020B0604020202020204" pitchFamily="34" charset="0"/>
                  <a:ea typeface="微软雅黑" panose="020B0503020204020204" pitchFamily="34" charset="-122"/>
                  <a:cs typeface="Arial" panose="020B0604020202020204" pitchFamily="34" charset="0"/>
                </a:rPr>
                <a:t>792</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object 9"/>
            <p:cNvSpPr/>
            <p:nvPr/>
          </p:nvSpPr>
          <p:spPr>
            <a:xfrm>
              <a:off x="5286755" y="2918525"/>
              <a:ext cx="3173307" cy="1547076"/>
            </a:xfrm>
            <a:custGeom>
              <a:avLst/>
              <a:gdLst/>
              <a:ahLst/>
              <a:cxnLst/>
              <a:rect l="l" t="t" r="r" b="b"/>
              <a:pathLst>
                <a:path w="2379979" h="1198245">
                  <a:moveTo>
                    <a:pt x="0" y="1197864"/>
                  </a:moveTo>
                  <a:lnTo>
                    <a:pt x="2379726" y="1197864"/>
                  </a:lnTo>
                  <a:lnTo>
                    <a:pt x="2379726" y="0"/>
                  </a:lnTo>
                  <a:lnTo>
                    <a:pt x="0" y="0"/>
                  </a:lnTo>
                  <a:lnTo>
                    <a:pt x="0" y="1197864"/>
                  </a:lnTo>
                  <a:close/>
                </a:path>
              </a:pathLst>
            </a:custGeom>
            <a:ln w="19050">
              <a:solidFill>
                <a:srgbClr val="009FB9"/>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object 10"/>
            <p:cNvSpPr/>
            <p:nvPr/>
          </p:nvSpPr>
          <p:spPr>
            <a:xfrm>
              <a:off x="2917444" y="3228061"/>
              <a:ext cx="2365585" cy="101600"/>
            </a:xfrm>
            <a:custGeom>
              <a:avLst/>
              <a:gdLst/>
              <a:ahLst/>
              <a:cxnLst/>
              <a:rect l="l" t="t" r="r" b="b"/>
              <a:pathLst>
                <a:path w="1774189" h="76200">
                  <a:moveTo>
                    <a:pt x="1697863" y="0"/>
                  </a:moveTo>
                  <a:lnTo>
                    <a:pt x="1697863" y="76200"/>
                  </a:lnTo>
                  <a:lnTo>
                    <a:pt x="1755013" y="47625"/>
                  </a:lnTo>
                  <a:lnTo>
                    <a:pt x="1710563" y="47625"/>
                  </a:lnTo>
                  <a:lnTo>
                    <a:pt x="1710563" y="28575"/>
                  </a:lnTo>
                  <a:lnTo>
                    <a:pt x="1755013" y="28575"/>
                  </a:lnTo>
                  <a:lnTo>
                    <a:pt x="1697863" y="0"/>
                  </a:lnTo>
                  <a:close/>
                </a:path>
                <a:path w="1774189" h="76200">
                  <a:moveTo>
                    <a:pt x="1697863" y="28575"/>
                  </a:moveTo>
                  <a:lnTo>
                    <a:pt x="0" y="28575"/>
                  </a:lnTo>
                  <a:lnTo>
                    <a:pt x="0" y="47625"/>
                  </a:lnTo>
                  <a:lnTo>
                    <a:pt x="1697863" y="47625"/>
                  </a:lnTo>
                  <a:lnTo>
                    <a:pt x="1697863" y="28575"/>
                  </a:lnTo>
                  <a:close/>
                </a:path>
                <a:path w="1774189" h="76200">
                  <a:moveTo>
                    <a:pt x="1755013" y="28575"/>
                  </a:moveTo>
                  <a:lnTo>
                    <a:pt x="1710563" y="28575"/>
                  </a:lnTo>
                  <a:lnTo>
                    <a:pt x="1710563" y="47625"/>
                  </a:lnTo>
                  <a:lnTo>
                    <a:pt x="1755013" y="47625"/>
                  </a:lnTo>
                  <a:lnTo>
                    <a:pt x="1774063" y="38100"/>
                  </a:lnTo>
                  <a:lnTo>
                    <a:pt x="1755013" y="28575"/>
                  </a:lnTo>
                  <a:close/>
                </a:path>
              </a:pathLst>
            </a:custGeom>
            <a:solidFill>
              <a:srgbClr val="585353"/>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object 11"/>
            <p:cNvSpPr txBox="1"/>
            <p:nvPr/>
          </p:nvSpPr>
          <p:spPr>
            <a:xfrm>
              <a:off x="5289425" y="2190707"/>
              <a:ext cx="3170298" cy="540000"/>
            </a:xfrm>
            <a:prstGeom prst="rect">
              <a:avLst/>
            </a:prstGeom>
            <a:solidFill>
              <a:schemeClr val="accent4">
                <a:lumMod val="40000"/>
                <a:lumOff val="60000"/>
              </a:schemeClr>
            </a:solidFill>
          </p:spPr>
          <p:txBody>
            <a:bodyPr vert="horz" wrap="square" lIns="39698" tIns="0" rIns="39698" bIns="0" rtlCol="0" anchor="ctr">
              <a:noAutofit/>
            </a:bodyPr>
            <a:lstStyle/>
            <a:p>
              <a:pPr algn="ctr" defTabSz="1008380">
                <a:spcBef>
                  <a:spcPts val="710"/>
                </a:spcBef>
                <a:defRPr/>
              </a:pPr>
              <a:r>
                <a:rPr lang="zh-CN" altLang="en-US"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纳武利尤单抗</a:t>
              </a: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1</a:t>
              </a:r>
              <a:r>
                <a:rPr lang="en-US" altLang="zh-CN"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mg/kg</a:t>
              </a: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b="1"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sz="1325" b="1" spc="-52"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en-US" sz="1325" b="1" spc="-52" dirty="0">
                  <a:solidFill>
                    <a:prstClr val="black"/>
                  </a:solidFill>
                  <a:latin typeface="Arial" panose="020B0604020202020204" pitchFamily="34" charset="0"/>
                  <a:ea typeface="微软雅黑" panose="020B0503020204020204" pitchFamily="34" charset="-122"/>
                  <a:cs typeface="Arial" panose="020B0604020202020204" pitchFamily="34" charset="0"/>
                </a:rPr>
                <a:t>伊匹木单抗 </a:t>
              </a: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3</a:t>
              </a:r>
              <a:r>
                <a:rPr lang="en-US" altLang="zh-CN"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mg/kg</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Q3W × 4</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，然后</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纳武利尤单抗</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240 mg</a:t>
              </a:r>
              <a:r>
                <a:rPr sz="1325" spc="-96"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Q2W</a:t>
              </a:r>
              <a:endParaRPr sz="1325" baseline="240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object 12"/>
            <p:cNvSpPr txBox="1"/>
            <p:nvPr/>
          </p:nvSpPr>
          <p:spPr>
            <a:xfrm>
              <a:off x="5375656" y="3836084"/>
              <a:ext cx="3021753" cy="540000"/>
            </a:xfrm>
            <a:prstGeom prst="rect">
              <a:avLst/>
            </a:prstGeom>
            <a:solidFill>
              <a:srgbClr val="A69F9F"/>
            </a:solidFill>
          </p:spPr>
          <p:txBody>
            <a:bodyPr vert="horz" wrap="square" lIns="0" tIns="0" rIns="0" bIns="0" rtlCol="0" anchor="ctr">
              <a:noAutofit/>
            </a:bodyPr>
            <a:lstStyle/>
            <a:p>
              <a:pPr algn="ctr" defTabSz="1008380">
                <a:spcBef>
                  <a:spcPts val="1035"/>
                </a:spcBef>
                <a:defRPr/>
              </a:pPr>
              <a:r>
                <a:rPr sz="1325" b="1" dirty="0">
                  <a:solidFill>
                    <a:srgbClr val="FFFFFF"/>
                  </a:solidFill>
                  <a:latin typeface="Arial" panose="020B0604020202020204" pitchFamily="34" charset="0"/>
                  <a:ea typeface="微软雅黑" panose="020B0503020204020204" pitchFamily="34" charset="-122"/>
                  <a:cs typeface="Arial" panose="020B0604020202020204" pitchFamily="34" charset="0"/>
                </a:rPr>
                <a:t>XELOX</a:t>
              </a:r>
              <a:r>
                <a:rPr lang="en-US" sz="1325" b="1" baseline="24000" dirty="0">
                  <a:solidFill>
                    <a:srgbClr val="FFFFFF"/>
                  </a:solidFill>
                  <a:latin typeface="Arial" panose="020B0604020202020204" pitchFamily="34" charset="0"/>
                  <a:ea typeface="微软雅黑" panose="020B0503020204020204" pitchFamily="34" charset="-122"/>
                  <a:cs typeface="Arial" panose="020B0604020202020204" pitchFamily="34" charset="0"/>
                </a:rPr>
                <a:t> </a:t>
              </a:r>
              <a:r>
                <a:rPr sz="1325" spc="-8" dirty="0">
                  <a:solidFill>
                    <a:srgbClr val="FFFFFF"/>
                  </a:solidFill>
                  <a:latin typeface="Arial" panose="020B0604020202020204" pitchFamily="34" charset="0"/>
                  <a:ea typeface="微软雅黑" panose="020B0503020204020204" pitchFamily="34" charset="-122"/>
                  <a:cs typeface="Arial" panose="020B0604020202020204" pitchFamily="34" charset="0"/>
                </a:rPr>
                <a:t>Q3W</a:t>
              </a:r>
              <a:endParaRPr sz="1325" baseline="240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635" algn="ctr" defTabSz="1008380">
                <a:defRPr/>
              </a:pPr>
              <a:r>
                <a:rPr lang="zh-CN" altLang="en-US" sz="1325" b="1" dirty="0">
                  <a:solidFill>
                    <a:srgbClr val="FFFFFF"/>
                  </a:solidFill>
                  <a:latin typeface="Arial" panose="020B0604020202020204" pitchFamily="34" charset="0"/>
                  <a:ea typeface="微软雅黑" panose="020B0503020204020204" pitchFamily="34" charset="-122"/>
                  <a:cs typeface="Arial" panose="020B0604020202020204" pitchFamily="34" charset="0"/>
                </a:rPr>
                <a:t>或</a:t>
              </a:r>
              <a:r>
                <a:rPr sz="1325" b="1" dirty="0">
                  <a:solidFill>
                    <a:srgbClr val="FFFFFF"/>
                  </a:solidFill>
                  <a:latin typeface="Arial" panose="020B0604020202020204" pitchFamily="34" charset="0"/>
                  <a:ea typeface="微软雅黑" panose="020B0503020204020204" pitchFamily="34" charset="-122"/>
                  <a:cs typeface="Arial" panose="020B0604020202020204" pitchFamily="34" charset="0"/>
                </a:rPr>
                <a:t> </a:t>
              </a:r>
              <a:r>
                <a:rPr sz="1325" b="1" spc="-8" dirty="0">
                  <a:solidFill>
                    <a:srgbClr val="FFFFFF"/>
                  </a:solidFill>
                  <a:latin typeface="Arial" panose="020B0604020202020204" pitchFamily="34" charset="0"/>
                  <a:ea typeface="微软雅黑" panose="020B0503020204020204" pitchFamily="34" charset="-122"/>
                  <a:cs typeface="Arial" panose="020B0604020202020204" pitchFamily="34" charset="0"/>
                </a:rPr>
                <a:t>FOLFOX</a:t>
              </a:r>
              <a:r>
                <a:rPr sz="1325" b="1" spc="164" baseline="24000" dirty="0">
                  <a:solidFill>
                    <a:srgbClr val="FFFFFF"/>
                  </a:solidFill>
                  <a:latin typeface="Arial" panose="020B0604020202020204" pitchFamily="34" charset="0"/>
                  <a:ea typeface="微软雅黑" panose="020B0503020204020204" pitchFamily="34" charset="-122"/>
                  <a:cs typeface="Arial" panose="020B0604020202020204" pitchFamily="34" charset="0"/>
                </a:rPr>
                <a:t> </a:t>
              </a:r>
              <a:r>
                <a:rPr sz="1325" spc="-8" dirty="0">
                  <a:solidFill>
                    <a:srgbClr val="FFFFFF"/>
                  </a:solidFill>
                  <a:latin typeface="Arial" panose="020B0604020202020204" pitchFamily="34" charset="0"/>
                  <a:ea typeface="微软雅黑" panose="020B0503020204020204" pitchFamily="34" charset="-122"/>
                  <a:cs typeface="Arial" panose="020B0604020202020204" pitchFamily="34" charset="0"/>
                </a:rPr>
                <a:t>Q2W</a:t>
              </a:r>
              <a:endParaRPr sz="1325" baseline="240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object 13"/>
            <p:cNvSpPr txBox="1"/>
            <p:nvPr/>
          </p:nvSpPr>
          <p:spPr>
            <a:xfrm>
              <a:off x="515938" y="2289076"/>
              <a:ext cx="2774443" cy="1937019"/>
            </a:xfrm>
            <a:prstGeom prst="rect">
              <a:avLst/>
            </a:prstGeom>
            <a:solidFill>
              <a:srgbClr val="EDE7E7"/>
            </a:solidFill>
          </p:spPr>
          <p:txBody>
            <a:bodyPr vert="horz" wrap="square" lIns="0" tIns="0" rIns="0" bIns="0" rtlCol="0" anchor="ctr">
              <a:noAutofit/>
            </a:bodyPr>
            <a:lstStyle/>
            <a:p>
              <a:pPr marL="134620" defTabSz="1008380">
                <a:defRPr/>
              </a:pPr>
              <a:r>
                <a:rPr lang="zh-CN" altLang="en-US" sz="1325" b="1" dirty="0">
                  <a:solidFill>
                    <a:prstClr val="black"/>
                  </a:solidFill>
                  <a:latin typeface="Arial" panose="020B0604020202020204" pitchFamily="34" charset="0"/>
                  <a:ea typeface="微软雅黑" panose="020B0503020204020204" pitchFamily="34" charset="-122"/>
                  <a:cs typeface="Arial" panose="020B0604020202020204" pitchFamily="34" charset="0"/>
                </a:rPr>
                <a:t>关键入组标准</a:t>
              </a:r>
              <a:endParaRPr lang="en-US" altLang="zh-CN" sz="1325"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23215" indent="-189230" defTabSz="1008380">
                <a:spcBef>
                  <a:spcPts val="1485"/>
                </a:spcBef>
                <a:buFont typeface="Arial" panose="020B0604020202020204" pitchFamily="34" charset="0"/>
                <a:buChar char="•"/>
                <a:defRPr/>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未经治疗、不可切除、进展期或转移性胃癌</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胃食管交界部癌</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食管腺癌</a:t>
              </a:r>
              <a:endParaRPr 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5435" indent="-170815" defTabSz="1008380">
                <a:spcBef>
                  <a:spcPts val="290"/>
                </a:spcBef>
                <a:buFont typeface="Arial" panose="020B0604020202020204"/>
                <a:buChar char="•"/>
                <a:tabLst>
                  <a:tab pos="305435" algn="l"/>
                </a:tabLst>
                <a:defRPr/>
              </a:pP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ECOG PS</a:t>
              </a:r>
              <a:r>
                <a:rPr sz="1325" spc="-3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0–1</a:t>
              </a:r>
              <a:endParaRPr lang="en-US" altLang="zh-CN" sz="1325" spc="-8"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5435" indent="-170815" defTabSz="1008380">
                <a:spcBef>
                  <a:spcPts val="290"/>
                </a:spcBef>
                <a:buFont typeface="Arial" panose="020B0604020202020204"/>
                <a:buChar char="•"/>
                <a:tabLst>
                  <a:tab pos="305435" algn="l"/>
                </a:tabLst>
                <a:defRPr/>
              </a:pP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排除</a:t>
              </a:r>
              <a:r>
                <a:rPr lang="en-US" altLang="zh-CN"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HER-2</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阳性</a:t>
              </a:r>
              <a:endParaRPr lang="en-US" altLang="zh-CN" sz="1325" spc="-8"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05435" indent="-170815" defTabSz="1008380">
                <a:spcBef>
                  <a:spcPts val="290"/>
                </a:spcBef>
                <a:buFont typeface="Arial" panose="020B0604020202020204"/>
                <a:buChar char="•"/>
                <a:tabLst>
                  <a:tab pos="305435" algn="l"/>
                </a:tabLst>
                <a:defRPr/>
              </a:pP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object 14"/>
            <p:cNvSpPr txBox="1"/>
            <p:nvPr/>
          </p:nvSpPr>
          <p:spPr>
            <a:xfrm>
              <a:off x="8745220" y="2302467"/>
              <a:ext cx="3107985" cy="2163758"/>
            </a:xfrm>
            <a:prstGeom prst="rect">
              <a:avLst/>
            </a:prstGeom>
            <a:solidFill>
              <a:srgbClr val="EDE7E7"/>
            </a:solidFill>
            <a:ln w="12953">
              <a:noFill/>
            </a:ln>
          </p:spPr>
          <p:txBody>
            <a:bodyPr vert="horz" wrap="square" lIns="0" tIns="0" rIns="39698" bIns="0" rtlCol="0" anchor="ctr">
              <a:noAutofit/>
            </a:bodyPr>
            <a:lstStyle/>
            <a:p>
              <a:pPr marL="134620" defTabSz="1008380">
                <a:spcBef>
                  <a:spcPts val="1560"/>
                </a:spcBef>
                <a:defRPr/>
              </a:pPr>
              <a:r>
                <a:rPr lang="zh-CN" altLang="en-US"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主要终点</a:t>
              </a:r>
              <a:r>
                <a:rPr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a:t>
              </a:r>
              <a:endParaRPr sz="1325" b="1"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p>
              <a:pPr marL="448310" indent="-313690" defTabSz="1008380">
                <a:buFont typeface="Arial" panose="020B0604020202020204"/>
                <a:buChar char="•"/>
                <a:tabLst>
                  <a:tab pos="447040" algn="l"/>
                  <a:tab pos="448310" algn="l"/>
                </a:tabLst>
                <a:defRPr/>
              </a:pPr>
              <a:r>
                <a:rPr lang="zh-CN" altLang="en-US"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总生存</a:t>
              </a:r>
              <a:r>
                <a:rPr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OS </a:t>
              </a:r>
              <a:r>
                <a:rPr lang="zh-CN" altLang="en-US"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与无进展生存</a:t>
              </a:r>
              <a:r>
                <a:rPr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PFS</a:t>
              </a:r>
              <a:endParaRPr lang="en-US"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p>
              <a:pPr marL="134620" defTabSz="1008380">
                <a:tabLst>
                  <a:tab pos="447040" algn="l"/>
                  <a:tab pos="448310" algn="l"/>
                </a:tabLst>
                <a:defRPr/>
              </a:pPr>
              <a:r>
                <a:rPr lang="en-US" sz="1325" b="1" spc="-8" baseline="24000" dirty="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sz="1325" b="1" spc="-10" baseline="24000" dirty="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(PD-L1 CPS </a:t>
              </a:r>
              <a:r>
                <a:rPr sz="1325" b="1" dirty="0">
                  <a:solidFill>
                    <a:srgbClr val="C00000"/>
                  </a:solidFill>
                  <a:latin typeface="Arial" panose="020B0604020202020204" pitchFamily="34" charset="0"/>
                  <a:ea typeface="微软雅黑" panose="020B0503020204020204" pitchFamily="34" charset="-122"/>
                  <a:cs typeface="Arial" panose="020B0604020202020204" pitchFamily="34" charset="0"/>
                </a:rPr>
                <a:t>≥</a:t>
              </a:r>
              <a:r>
                <a:rPr sz="1325" b="1" spc="-198" dirty="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sz="1325" b="1" spc="-8" dirty="0">
                  <a:solidFill>
                    <a:srgbClr val="C00000"/>
                  </a:solidFill>
                  <a:latin typeface="Arial" panose="020B0604020202020204" pitchFamily="34" charset="0"/>
                  <a:ea typeface="微软雅黑" panose="020B0503020204020204" pitchFamily="34" charset="-122"/>
                  <a:cs typeface="Arial" panose="020B0604020202020204" pitchFamily="34" charset="0"/>
                </a:rPr>
                <a:t>5)</a:t>
              </a:r>
              <a:endParaRPr sz="1325" b="1"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p>
              <a:pPr defTabSz="1008380">
                <a:buClr>
                  <a:srgbClr val="585353"/>
                </a:buClr>
                <a:buFont typeface="Arial" panose="020B0604020202020204"/>
                <a:buChar char="•"/>
                <a:defRPr/>
              </a:pP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134620" defTabSz="1008380">
                <a:defRPr/>
              </a:pPr>
              <a:r>
                <a:rPr lang="zh-CN" altLang="en-US"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次要终点</a:t>
              </a: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89890" indent="-255270" defTabSz="1008380">
                <a:buFont typeface="Arial" panose="020B0604020202020204"/>
                <a:buChar char="•"/>
                <a:tabLst>
                  <a:tab pos="390525" algn="l"/>
                </a:tabLst>
                <a:defRPr/>
              </a:pP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OS </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(PD-L1 CPS </a:t>
              </a: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 1 </a:t>
              </a:r>
              <a:r>
                <a:rPr lang="zh-CN" altLang="en-US" sz="1325" spc="-58" dirty="0">
                  <a:solidFill>
                    <a:prstClr val="black"/>
                  </a:solidFill>
                  <a:latin typeface="Arial" panose="020B0604020202020204" pitchFamily="34" charset="0"/>
                  <a:ea typeface="微软雅黑" panose="020B0503020204020204" pitchFamily="34" charset="-122"/>
                  <a:cs typeface="Arial" panose="020B0604020202020204" pitchFamily="34" charset="0"/>
                </a:rPr>
                <a:t>或</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 总体人群</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89890" indent="-255270" defTabSz="1008380">
                <a:buFont typeface="Arial" panose="020B0604020202020204"/>
                <a:buChar char="•"/>
                <a:tabLst>
                  <a:tab pos="390525" algn="l"/>
                </a:tabLst>
                <a:defRPr/>
              </a:pP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OS </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(PD-L1 CPS </a:t>
              </a: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sz="1325" spc="-3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89890" indent="-255270" defTabSz="1008380">
                <a:buFont typeface="Arial" panose="020B0604020202020204"/>
                <a:buChar char="•"/>
                <a:tabLst>
                  <a:tab pos="390525" algn="l"/>
                </a:tabLst>
                <a:defRPr/>
              </a:pP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PFS</a:t>
              </a:r>
              <a:r>
                <a:rPr sz="1325" b="1" spc="-10" baseline="240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(PD-L1 CPS </a:t>
              </a:r>
              <a:r>
                <a:rPr sz="1325"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10, 1,</a:t>
              </a:r>
              <a:r>
                <a:rPr sz="1325" spc="-44"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或总体人群</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89890" indent="-255270" defTabSz="1008380">
                <a:buFont typeface="Arial" panose="020B0604020202020204"/>
                <a:buChar char="•"/>
                <a:tabLst>
                  <a:tab pos="390525" algn="l"/>
                </a:tabLst>
                <a:defRPr/>
              </a:pPr>
              <a:r>
                <a:rPr lang="zh-CN" altLang="en-US"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客观缓解率</a:t>
              </a:r>
              <a:r>
                <a:rPr sz="1325" b="1" spc="-8" dirty="0">
                  <a:solidFill>
                    <a:prstClr val="black"/>
                  </a:solidFill>
                  <a:latin typeface="Arial" panose="020B0604020202020204" pitchFamily="34" charset="0"/>
                  <a:ea typeface="微软雅黑" panose="020B0503020204020204" pitchFamily="34" charset="-122"/>
                  <a:cs typeface="Arial" panose="020B0604020202020204" pitchFamily="34" charset="0"/>
                </a:rPr>
                <a:t>ORR</a:t>
              </a:r>
              <a:endParaRPr sz="1325" baseline="240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object 15"/>
            <p:cNvSpPr/>
            <p:nvPr/>
          </p:nvSpPr>
          <p:spPr>
            <a:xfrm>
              <a:off x="4509007" y="2458276"/>
              <a:ext cx="773853" cy="1698413"/>
            </a:xfrm>
            <a:custGeom>
              <a:avLst/>
              <a:gdLst/>
              <a:ahLst/>
              <a:cxnLst/>
              <a:rect l="l" t="t" r="r" b="b"/>
              <a:pathLst>
                <a:path w="580389" h="1273810">
                  <a:moveTo>
                    <a:pt x="504063" y="1197102"/>
                  </a:moveTo>
                  <a:lnTo>
                    <a:pt x="504063" y="1273302"/>
                  </a:lnTo>
                  <a:lnTo>
                    <a:pt x="561213" y="1244727"/>
                  </a:lnTo>
                  <a:lnTo>
                    <a:pt x="516763" y="1244727"/>
                  </a:lnTo>
                  <a:lnTo>
                    <a:pt x="516763" y="1225677"/>
                  </a:lnTo>
                  <a:lnTo>
                    <a:pt x="561213" y="1225677"/>
                  </a:lnTo>
                  <a:lnTo>
                    <a:pt x="504063" y="1197102"/>
                  </a:lnTo>
                  <a:close/>
                </a:path>
                <a:path w="580389" h="1273810">
                  <a:moveTo>
                    <a:pt x="504063" y="28575"/>
                  </a:moveTo>
                  <a:lnTo>
                    <a:pt x="44069" y="28575"/>
                  </a:lnTo>
                  <a:lnTo>
                    <a:pt x="35179" y="28702"/>
                  </a:lnTo>
                  <a:lnTo>
                    <a:pt x="4318" y="28702"/>
                  </a:lnTo>
                  <a:lnTo>
                    <a:pt x="0" y="32893"/>
                  </a:lnTo>
                  <a:lnTo>
                    <a:pt x="0" y="1240409"/>
                  </a:lnTo>
                  <a:lnTo>
                    <a:pt x="4318" y="1244727"/>
                  </a:lnTo>
                  <a:lnTo>
                    <a:pt x="504063" y="1244727"/>
                  </a:lnTo>
                  <a:lnTo>
                    <a:pt x="504063" y="1235202"/>
                  </a:lnTo>
                  <a:lnTo>
                    <a:pt x="19050" y="1235202"/>
                  </a:lnTo>
                  <a:lnTo>
                    <a:pt x="9525" y="1225677"/>
                  </a:lnTo>
                  <a:lnTo>
                    <a:pt x="19050" y="1225677"/>
                  </a:lnTo>
                  <a:lnTo>
                    <a:pt x="19050" y="47752"/>
                  </a:lnTo>
                  <a:lnTo>
                    <a:pt x="9525" y="47752"/>
                  </a:lnTo>
                  <a:lnTo>
                    <a:pt x="19050" y="38227"/>
                  </a:lnTo>
                  <a:lnTo>
                    <a:pt x="504063" y="38227"/>
                  </a:lnTo>
                  <a:lnTo>
                    <a:pt x="504063" y="28575"/>
                  </a:lnTo>
                  <a:close/>
                </a:path>
                <a:path w="580389" h="1273810">
                  <a:moveTo>
                    <a:pt x="561213" y="1225677"/>
                  </a:moveTo>
                  <a:lnTo>
                    <a:pt x="516763" y="1225677"/>
                  </a:lnTo>
                  <a:lnTo>
                    <a:pt x="516763" y="1244727"/>
                  </a:lnTo>
                  <a:lnTo>
                    <a:pt x="561213" y="1244727"/>
                  </a:lnTo>
                  <a:lnTo>
                    <a:pt x="580263" y="1235202"/>
                  </a:lnTo>
                  <a:lnTo>
                    <a:pt x="561213" y="1225677"/>
                  </a:lnTo>
                  <a:close/>
                </a:path>
                <a:path w="580389" h="1273810">
                  <a:moveTo>
                    <a:pt x="19050" y="1225677"/>
                  </a:moveTo>
                  <a:lnTo>
                    <a:pt x="9525" y="1225677"/>
                  </a:lnTo>
                  <a:lnTo>
                    <a:pt x="19050" y="1235202"/>
                  </a:lnTo>
                  <a:lnTo>
                    <a:pt x="19050" y="1225677"/>
                  </a:lnTo>
                  <a:close/>
                </a:path>
                <a:path w="580389" h="1273810">
                  <a:moveTo>
                    <a:pt x="504063" y="1225677"/>
                  </a:moveTo>
                  <a:lnTo>
                    <a:pt x="19050" y="1225677"/>
                  </a:lnTo>
                  <a:lnTo>
                    <a:pt x="19050" y="1235202"/>
                  </a:lnTo>
                  <a:lnTo>
                    <a:pt x="504063" y="1235202"/>
                  </a:lnTo>
                  <a:lnTo>
                    <a:pt x="504063" y="1225677"/>
                  </a:lnTo>
                  <a:close/>
                </a:path>
                <a:path w="580389" h="1273810">
                  <a:moveTo>
                    <a:pt x="504063" y="0"/>
                  </a:moveTo>
                  <a:lnTo>
                    <a:pt x="504063" y="76200"/>
                  </a:lnTo>
                  <a:lnTo>
                    <a:pt x="561213" y="47625"/>
                  </a:lnTo>
                  <a:lnTo>
                    <a:pt x="516763" y="47625"/>
                  </a:lnTo>
                  <a:lnTo>
                    <a:pt x="516763" y="28575"/>
                  </a:lnTo>
                  <a:lnTo>
                    <a:pt x="561213" y="28575"/>
                  </a:lnTo>
                  <a:lnTo>
                    <a:pt x="504063" y="0"/>
                  </a:lnTo>
                  <a:close/>
                </a:path>
                <a:path w="580389" h="1273810">
                  <a:moveTo>
                    <a:pt x="19050" y="38227"/>
                  </a:moveTo>
                  <a:lnTo>
                    <a:pt x="9525" y="47752"/>
                  </a:lnTo>
                  <a:lnTo>
                    <a:pt x="19050" y="47752"/>
                  </a:lnTo>
                  <a:lnTo>
                    <a:pt x="19050" y="38227"/>
                  </a:lnTo>
                  <a:close/>
                </a:path>
                <a:path w="580389" h="1273810">
                  <a:moveTo>
                    <a:pt x="504063" y="38227"/>
                  </a:moveTo>
                  <a:lnTo>
                    <a:pt x="19050" y="38227"/>
                  </a:lnTo>
                  <a:lnTo>
                    <a:pt x="19050" y="47752"/>
                  </a:lnTo>
                  <a:lnTo>
                    <a:pt x="35179" y="47752"/>
                  </a:lnTo>
                  <a:lnTo>
                    <a:pt x="44323" y="47625"/>
                  </a:lnTo>
                  <a:lnTo>
                    <a:pt x="504063" y="47625"/>
                  </a:lnTo>
                  <a:lnTo>
                    <a:pt x="504063" y="38227"/>
                  </a:lnTo>
                  <a:close/>
                </a:path>
                <a:path w="580389" h="1273810">
                  <a:moveTo>
                    <a:pt x="561213" y="28575"/>
                  </a:moveTo>
                  <a:lnTo>
                    <a:pt x="516763" y="28575"/>
                  </a:lnTo>
                  <a:lnTo>
                    <a:pt x="516763" y="47625"/>
                  </a:lnTo>
                  <a:lnTo>
                    <a:pt x="561213" y="47625"/>
                  </a:lnTo>
                  <a:lnTo>
                    <a:pt x="580263" y="38100"/>
                  </a:lnTo>
                  <a:lnTo>
                    <a:pt x="561213" y="28575"/>
                  </a:lnTo>
                  <a:close/>
                </a:path>
              </a:pathLst>
            </a:custGeom>
            <a:solidFill>
              <a:srgbClr val="585353"/>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object 16"/>
            <p:cNvSpPr/>
            <p:nvPr/>
          </p:nvSpPr>
          <p:spPr>
            <a:xfrm>
              <a:off x="3365561" y="2904767"/>
              <a:ext cx="761153" cy="702733"/>
            </a:xfrm>
            <a:custGeom>
              <a:avLst/>
              <a:gdLst/>
              <a:ahLst/>
              <a:cxnLst/>
              <a:rect l="l" t="t" r="r" b="b"/>
              <a:pathLst>
                <a:path w="570864" h="527050">
                  <a:moveTo>
                    <a:pt x="285369" y="0"/>
                  </a:moveTo>
                  <a:lnTo>
                    <a:pt x="234073" y="4241"/>
                  </a:lnTo>
                  <a:lnTo>
                    <a:pt x="185793" y="16469"/>
                  </a:lnTo>
                  <a:lnTo>
                    <a:pt x="141336" y="35941"/>
                  </a:lnTo>
                  <a:lnTo>
                    <a:pt x="101508" y="61913"/>
                  </a:lnTo>
                  <a:lnTo>
                    <a:pt x="67114" y="93642"/>
                  </a:lnTo>
                  <a:lnTo>
                    <a:pt x="38960" y="130386"/>
                  </a:lnTo>
                  <a:lnTo>
                    <a:pt x="17853" y="171401"/>
                  </a:lnTo>
                  <a:lnTo>
                    <a:pt x="4597" y="215943"/>
                  </a:lnTo>
                  <a:lnTo>
                    <a:pt x="0" y="263271"/>
                  </a:lnTo>
                  <a:lnTo>
                    <a:pt x="4597" y="310598"/>
                  </a:lnTo>
                  <a:lnTo>
                    <a:pt x="17853" y="355140"/>
                  </a:lnTo>
                  <a:lnTo>
                    <a:pt x="38960" y="396155"/>
                  </a:lnTo>
                  <a:lnTo>
                    <a:pt x="67114" y="432899"/>
                  </a:lnTo>
                  <a:lnTo>
                    <a:pt x="101508" y="464628"/>
                  </a:lnTo>
                  <a:lnTo>
                    <a:pt x="141336" y="490601"/>
                  </a:lnTo>
                  <a:lnTo>
                    <a:pt x="185793" y="510072"/>
                  </a:lnTo>
                  <a:lnTo>
                    <a:pt x="234073" y="522300"/>
                  </a:lnTo>
                  <a:lnTo>
                    <a:pt x="285369" y="526542"/>
                  </a:lnTo>
                  <a:lnTo>
                    <a:pt x="336664" y="522300"/>
                  </a:lnTo>
                  <a:lnTo>
                    <a:pt x="384944" y="510072"/>
                  </a:lnTo>
                  <a:lnTo>
                    <a:pt x="429401" y="490601"/>
                  </a:lnTo>
                  <a:lnTo>
                    <a:pt x="469229" y="464628"/>
                  </a:lnTo>
                  <a:lnTo>
                    <a:pt x="503623" y="432899"/>
                  </a:lnTo>
                  <a:lnTo>
                    <a:pt x="531777" y="396155"/>
                  </a:lnTo>
                  <a:lnTo>
                    <a:pt x="552884" y="355140"/>
                  </a:lnTo>
                  <a:lnTo>
                    <a:pt x="566140" y="310598"/>
                  </a:lnTo>
                  <a:lnTo>
                    <a:pt x="570738" y="263271"/>
                  </a:lnTo>
                  <a:lnTo>
                    <a:pt x="566140" y="215943"/>
                  </a:lnTo>
                  <a:lnTo>
                    <a:pt x="552884" y="171401"/>
                  </a:lnTo>
                  <a:lnTo>
                    <a:pt x="531777" y="130386"/>
                  </a:lnTo>
                  <a:lnTo>
                    <a:pt x="503623" y="93642"/>
                  </a:lnTo>
                  <a:lnTo>
                    <a:pt x="469229" y="61913"/>
                  </a:lnTo>
                  <a:lnTo>
                    <a:pt x="429401" y="35941"/>
                  </a:lnTo>
                  <a:lnTo>
                    <a:pt x="384944" y="16469"/>
                  </a:lnTo>
                  <a:lnTo>
                    <a:pt x="336664" y="4241"/>
                  </a:lnTo>
                  <a:lnTo>
                    <a:pt x="285369" y="0"/>
                  </a:lnTo>
                  <a:close/>
                </a:path>
              </a:pathLst>
            </a:custGeom>
            <a:solidFill>
              <a:srgbClr val="585353"/>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object 17"/>
            <p:cNvSpPr txBox="1"/>
            <p:nvPr/>
          </p:nvSpPr>
          <p:spPr>
            <a:xfrm>
              <a:off x="3245209" y="2960985"/>
              <a:ext cx="825115" cy="529486"/>
            </a:xfrm>
            <a:prstGeom prst="rect">
              <a:avLst/>
            </a:prstGeom>
          </p:spPr>
          <p:txBody>
            <a:bodyPr vert="horz" wrap="square" lIns="0" tIns="18673" rIns="0" bIns="0" rtlCol="0">
              <a:spAutoFit/>
            </a:bodyPr>
            <a:lstStyle/>
            <a:p>
              <a:pPr marR="7620" indent="205105" algn="ctr" defTabSz="1008380">
                <a:spcBef>
                  <a:spcPts val="710"/>
                </a:spcBef>
                <a:defRPr/>
              </a:pPr>
              <a:r>
                <a:rPr lang="zh-CN" altLang="en-US" sz="154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随机 </a:t>
              </a:r>
              <a:r>
                <a:rPr lang="en-US" altLang="zh-CN" sz="154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 </a:t>
              </a:r>
              <a:endParaRPr lang="en-US" altLang="zh-CN" sz="1545" b="1" spc="-8" dirty="0">
                <a:solidFill>
                  <a:prstClr val="white"/>
                </a:solidFill>
                <a:latin typeface="Arial" panose="020B0604020202020204" pitchFamily="34" charset="0"/>
                <a:ea typeface="微软雅黑" panose="020B0503020204020204" pitchFamily="34" charset="-122"/>
                <a:cs typeface="Arial" panose="020B0604020202020204" pitchFamily="34" charset="0"/>
              </a:endParaRPr>
            </a:p>
            <a:p>
              <a:pPr marR="7620" indent="205105" algn="ctr" defTabSz="1008380">
                <a:spcBef>
                  <a:spcPts val="710"/>
                </a:spcBef>
                <a:defRPr/>
              </a:pPr>
              <a:r>
                <a:rPr lang="en-US" sz="154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1:1:1</a:t>
              </a:r>
              <a:endParaRPr lang="en-US" sz="1545" b="1" spc="-8"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object 18"/>
            <p:cNvSpPr txBox="1"/>
            <p:nvPr/>
          </p:nvSpPr>
          <p:spPr>
            <a:xfrm>
              <a:off x="5375656" y="2984057"/>
              <a:ext cx="3021753" cy="540000"/>
            </a:xfrm>
            <a:prstGeom prst="rect">
              <a:avLst/>
            </a:prstGeom>
            <a:solidFill>
              <a:schemeClr val="accent5">
                <a:lumMod val="75000"/>
              </a:schemeClr>
            </a:solidFill>
          </p:spPr>
          <p:txBody>
            <a:bodyPr vert="horz" wrap="square" lIns="0" tIns="0" rIns="0" bIns="0" rtlCol="0" anchor="ctr">
              <a:noAutofit/>
            </a:bodyPr>
            <a:lstStyle/>
            <a:p>
              <a:pPr algn="ctr" defTabSz="1008380">
                <a:spcBef>
                  <a:spcPts val="710"/>
                </a:spcBef>
                <a:defRPr/>
              </a:pPr>
              <a:r>
                <a:rPr lang="zh-CN" altLang="en-US"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纳武利尤单抗</a:t>
              </a:r>
              <a:r>
                <a:rPr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360 mg + XELOX  Q3W</a:t>
              </a:r>
              <a:r>
                <a:rPr lang="zh-CN" altLang="en-US"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或 </a:t>
              </a:r>
              <a:endParaRPr lang="en-US" altLang="zh-CN"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endParaRPr>
            </a:p>
            <a:p>
              <a:pPr algn="ctr" defTabSz="1008380">
                <a:spcBef>
                  <a:spcPts val="710"/>
                </a:spcBef>
                <a:defRPr/>
              </a:pPr>
              <a:r>
                <a:rPr lang="zh-CN" altLang="en-US"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纳武利尤单抗</a:t>
              </a:r>
              <a:r>
                <a:rPr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rPr>
                <a:t>240 mg + FOLFOX Q2W</a:t>
              </a:r>
              <a:endParaRPr sz="1325" b="1" spc="-8"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object 20"/>
            <p:cNvSpPr/>
            <p:nvPr/>
          </p:nvSpPr>
          <p:spPr>
            <a:xfrm>
              <a:off x="8459723" y="3635820"/>
              <a:ext cx="274149" cy="101600"/>
            </a:xfrm>
            <a:prstGeom prst="rect">
              <a:avLst/>
            </a:prstGeom>
            <a:blipFill>
              <a:blip r:embed="rId5" cstate="print"/>
              <a:stretch>
                <a:fillRect/>
              </a:stretch>
            </a:blip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2" name="object 22"/>
          <p:cNvSpPr txBox="1"/>
          <p:nvPr/>
        </p:nvSpPr>
        <p:spPr>
          <a:xfrm>
            <a:off x="8274800" y="5082957"/>
            <a:ext cx="4796137" cy="222437"/>
          </a:xfrm>
          <a:prstGeom prst="rect">
            <a:avLst/>
          </a:prstGeom>
        </p:spPr>
        <p:txBody>
          <a:bodyPr vert="horz" wrap="square" lIns="0" tIns="18673" rIns="0" bIns="0" rtlCol="0">
            <a:spAutoFit/>
          </a:bodyPr>
          <a:lstStyle/>
          <a:p>
            <a:pPr marL="19050" algn="r" defTabSz="1008380">
              <a:spcBef>
                <a:spcPts val="150"/>
              </a:spcBef>
              <a:tabLst>
                <a:tab pos="189230" algn="l"/>
              </a:tabLst>
              <a:defRPr/>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截止</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2020</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年</a:t>
            </a:r>
            <a:r>
              <a:rPr lang="en-US" altLang="zh-CN"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5</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月</a:t>
            </a:r>
            <a:r>
              <a:rPr lang="en-US" altLang="zh-CN"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27</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日，最低随访时间为</a:t>
            </a:r>
            <a:r>
              <a:rPr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12.1</a:t>
            </a:r>
            <a:r>
              <a:rPr sz="1325" spc="-125"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en-US" sz="1325" spc="-8" dirty="0">
                <a:solidFill>
                  <a:prstClr val="black"/>
                </a:solidFill>
                <a:latin typeface="Arial" panose="020B0604020202020204" pitchFamily="34" charset="0"/>
                <a:ea typeface="微软雅黑" panose="020B0503020204020204" pitchFamily="34" charset="-122"/>
                <a:cs typeface="Arial" panose="020B0604020202020204" pitchFamily="34" charset="0"/>
              </a:rPr>
              <a:t>月</a:t>
            </a:r>
            <a:endParaRPr sz="1325" baseline="240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object 5"/>
          <p:cNvSpPr txBox="1"/>
          <p:nvPr/>
        </p:nvSpPr>
        <p:spPr>
          <a:xfrm>
            <a:off x="574542" y="1380353"/>
            <a:ext cx="12765312" cy="906787"/>
          </a:xfrm>
          <a:prstGeom prst="rect">
            <a:avLst/>
          </a:prstGeom>
          <a:noFill/>
        </p:spPr>
        <p:txBody>
          <a:bodyPr wrap="square">
            <a:spAutoFit/>
          </a:bodyPr>
          <a:lstStyle>
            <a:defPPr>
              <a:defRPr lang="zh-CN"/>
            </a:defPPr>
            <a:lvl1pPr marL="285750" indent="-285750">
              <a:lnSpc>
                <a:spcPct val="150000"/>
              </a:lnSpc>
              <a:buFont typeface="Arial" panose="020B0604020202020204" pitchFamily="34" charset="0"/>
              <a:buChar char="•"/>
              <a:defRPr>
                <a:latin typeface="微软雅黑" panose="020B0503020204020204" pitchFamily="34" charset="-122"/>
                <a:ea typeface="微软雅黑" panose="020B0503020204020204" pitchFamily="34" charset="-122"/>
              </a:defRPr>
            </a:lvl1pPr>
          </a:lstStyle>
          <a:p>
            <a:pPr marL="314960" indent="-314960" defTabSz="1008380">
              <a:defRPr/>
            </a:pPr>
            <a:r>
              <a:rPr lang="en-US" altLang="zh-CN" sz="1765" dirty="0">
                <a:solidFill>
                  <a:prstClr val="black"/>
                </a:solidFill>
                <a:latin typeface="Arial" panose="020B0604020202020204" pitchFamily="34" charset="0"/>
                <a:cs typeface="Arial" panose="020B0604020202020204" pitchFamily="34" charset="0"/>
              </a:rPr>
              <a:t>CheckMate649</a:t>
            </a:r>
            <a:r>
              <a:rPr lang="zh-CN" altLang="en-US" sz="1765" dirty="0">
                <a:solidFill>
                  <a:prstClr val="black"/>
                </a:solidFill>
                <a:latin typeface="Arial" panose="020B0604020202020204" pitchFamily="34" charset="0"/>
                <a:cs typeface="Arial" panose="020B0604020202020204" pitchFamily="34" charset="0"/>
              </a:rPr>
              <a:t>试验设计：</a:t>
            </a:r>
            <a:r>
              <a:rPr lang="zh-CN" altLang="en-US" sz="1765" b="1" dirty="0">
                <a:solidFill>
                  <a:prstClr val="black"/>
                </a:solidFill>
                <a:latin typeface="Arial" panose="020B0604020202020204" pitchFamily="34" charset="0"/>
                <a:cs typeface="Arial" panose="020B0604020202020204" pitchFamily="34" charset="0"/>
              </a:rPr>
              <a:t>一项随机对照，</a:t>
            </a:r>
            <a:r>
              <a:rPr lang="zh-CN" altLang="en-US" sz="1765" b="1" dirty="0">
                <a:solidFill>
                  <a:srgbClr val="C00000"/>
                </a:solidFill>
                <a:latin typeface="Arial" panose="020B0604020202020204" pitchFamily="34" charset="0"/>
                <a:cs typeface="Arial" panose="020B0604020202020204" pitchFamily="34" charset="0"/>
              </a:rPr>
              <a:t>开放标签</a:t>
            </a:r>
            <a:r>
              <a:rPr lang="zh-CN" altLang="en-US" sz="1765" b="1" dirty="0">
                <a:solidFill>
                  <a:prstClr val="black"/>
                </a:solidFill>
                <a:latin typeface="Arial" panose="020B0604020202020204" pitchFamily="34" charset="0"/>
                <a:cs typeface="Arial" panose="020B0604020202020204" pitchFamily="34" charset="0"/>
              </a:rPr>
              <a:t>，</a:t>
            </a:r>
            <a:r>
              <a:rPr lang="en-US" altLang="zh-CN" sz="1765" b="1" dirty="0">
                <a:solidFill>
                  <a:prstClr val="black"/>
                </a:solidFill>
                <a:latin typeface="Arial" panose="020B0604020202020204" pitchFamily="34" charset="0"/>
                <a:cs typeface="Arial" panose="020B0604020202020204" pitchFamily="34" charset="0"/>
              </a:rPr>
              <a:t>III</a:t>
            </a:r>
            <a:r>
              <a:rPr lang="zh-CN" altLang="en-US" sz="1765" b="1" dirty="0">
                <a:solidFill>
                  <a:prstClr val="black"/>
                </a:solidFill>
                <a:latin typeface="Arial" panose="020B0604020202020204" pitchFamily="34" charset="0"/>
                <a:cs typeface="Arial" panose="020B0604020202020204" pitchFamily="34" charset="0"/>
              </a:rPr>
              <a:t>期临床试验</a:t>
            </a:r>
            <a:endParaRPr lang="en-US" altLang="zh-CN" sz="1765" b="1" dirty="0">
              <a:solidFill>
                <a:prstClr val="black"/>
              </a:solidFill>
              <a:latin typeface="Arial" panose="020B0604020202020204" pitchFamily="34" charset="0"/>
              <a:cs typeface="Arial" panose="020B0604020202020204" pitchFamily="34" charset="0"/>
            </a:endParaRPr>
          </a:p>
          <a:p>
            <a:pPr marL="314960" indent="-314960" defTabSz="1008380">
              <a:defRPr/>
            </a:pPr>
            <a:r>
              <a:rPr lang="zh-CN" altLang="en-US" sz="1765" dirty="0">
                <a:solidFill>
                  <a:prstClr val="black"/>
                </a:solidFill>
                <a:latin typeface="Arial" panose="020B0604020202020204" pitchFamily="34" charset="0"/>
                <a:cs typeface="Arial" panose="020B0604020202020204" pitchFamily="34" charset="0"/>
              </a:rPr>
              <a:t>旨在评估纳武利尤单抗联合化疗一线治疗局部晚期或转移性</a:t>
            </a:r>
            <a:r>
              <a:rPr lang="en-US" altLang="zh-CN" sz="1765" dirty="0">
                <a:solidFill>
                  <a:prstClr val="black"/>
                </a:solidFill>
                <a:latin typeface="Arial" panose="020B0604020202020204" pitchFamily="34" charset="0"/>
                <a:cs typeface="Arial" panose="020B0604020202020204" pitchFamily="34" charset="0"/>
              </a:rPr>
              <a:t>HER-2</a:t>
            </a:r>
            <a:r>
              <a:rPr lang="zh-CN" altLang="en-US" sz="1765" dirty="0">
                <a:solidFill>
                  <a:prstClr val="black"/>
                </a:solidFill>
                <a:latin typeface="Arial" panose="020B0604020202020204" pitchFamily="34" charset="0"/>
                <a:cs typeface="Arial" panose="020B0604020202020204" pitchFamily="34" charset="0"/>
              </a:rPr>
              <a:t>（</a:t>
            </a:r>
            <a:r>
              <a:rPr lang="en-US" altLang="zh-CN" sz="1765" dirty="0">
                <a:solidFill>
                  <a:prstClr val="black"/>
                </a:solidFill>
                <a:latin typeface="Arial" panose="020B0604020202020204" pitchFamily="34" charset="0"/>
                <a:cs typeface="Arial" panose="020B0604020202020204" pitchFamily="34" charset="0"/>
              </a:rPr>
              <a:t>-</a:t>
            </a:r>
            <a:r>
              <a:rPr lang="zh-CN" altLang="en-US" sz="1765" dirty="0">
                <a:solidFill>
                  <a:prstClr val="black"/>
                </a:solidFill>
                <a:latin typeface="Arial" panose="020B0604020202020204" pitchFamily="34" charset="0"/>
                <a:cs typeface="Arial" panose="020B0604020202020204" pitchFamily="34" charset="0"/>
              </a:rPr>
              <a:t>）胃癌</a:t>
            </a:r>
            <a:r>
              <a:rPr lang="en-US" altLang="zh-CN" sz="1765" dirty="0">
                <a:solidFill>
                  <a:prstClr val="black"/>
                </a:solidFill>
                <a:latin typeface="Arial" panose="020B0604020202020204" pitchFamily="34" charset="0"/>
                <a:cs typeface="Arial" panose="020B0604020202020204" pitchFamily="34" charset="0"/>
              </a:rPr>
              <a:t>/</a:t>
            </a:r>
            <a:r>
              <a:rPr lang="zh-CN" altLang="en-US" sz="1765" dirty="0">
                <a:solidFill>
                  <a:prstClr val="black"/>
                </a:solidFill>
                <a:latin typeface="Arial" panose="020B0604020202020204" pitchFamily="34" charset="0"/>
                <a:cs typeface="Arial" panose="020B0604020202020204" pitchFamily="34" charset="0"/>
              </a:rPr>
              <a:t>胃食管结合部癌</a:t>
            </a:r>
            <a:r>
              <a:rPr lang="en-US" altLang="zh-CN" sz="1765" dirty="0">
                <a:solidFill>
                  <a:prstClr val="black"/>
                </a:solidFill>
                <a:latin typeface="Arial" panose="020B0604020202020204" pitchFamily="34" charset="0"/>
                <a:cs typeface="Arial" panose="020B0604020202020204" pitchFamily="34" charset="0"/>
              </a:rPr>
              <a:t>/</a:t>
            </a:r>
            <a:r>
              <a:rPr lang="zh-CN" altLang="en-US" sz="1765" dirty="0">
                <a:solidFill>
                  <a:prstClr val="black"/>
                </a:solidFill>
                <a:latin typeface="Arial" panose="020B0604020202020204" pitchFamily="34" charset="0"/>
                <a:cs typeface="Arial" panose="020B0604020202020204" pitchFamily="34" charset="0"/>
              </a:rPr>
              <a:t>食管腺癌的疗效</a:t>
            </a:r>
            <a:endParaRPr lang="zh-CN" altLang="en-US" sz="1765" dirty="0">
              <a:solidFill>
                <a:prstClr val="black"/>
              </a:solidFill>
              <a:latin typeface="Arial" panose="020B0604020202020204" pitchFamily="34" charset="0"/>
              <a:cs typeface="Arial" panose="020B0604020202020204" pitchFamily="34" charset="0"/>
            </a:endParaRPr>
          </a:p>
        </p:txBody>
      </p:sp>
      <p:sp>
        <p:nvSpPr>
          <p:cNvPr id="26" name="标题 3"/>
          <p:cNvSpPr>
            <a:spLocks noGrp="1"/>
          </p:cNvSpPr>
          <p:nvPr>
            <p:ph type="title"/>
          </p:nvPr>
        </p:nvSpPr>
        <p:spPr>
          <a:xfrm>
            <a:off x="568943" y="525832"/>
            <a:ext cx="11273912" cy="483896"/>
          </a:xfrm>
        </p:spPr>
        <p:txBody>
          <a:bodyPr vert="horz">
            <a:noAutofit/>
          </a:bodyPr>
          <a:lstStyle/>
          <a:p>
            <a:pPr defTabSz="1008380"/>
            <a:r>
              <a:rPr lang="en-US" altLang="zh-CN" sz="2800" spc="-8" dirty="0">
                <a:latin typeface="Arial" panose="020B0604020202020204" pitchFamily="34" charset="0"/>
                <a:cs typeface="Arial" panose="020B0604020202020204" pitchFamily="34" charset="0"/>
              </a:rPr>
              <a:t>CHECKMATE-649 </a:t>
            </a:r>
            <a:r>
              <a:rPr lang="zh-CN" altLang="en-US" sz="2800" spc="-8" dirty="0">
                <a:latin typeface="Arial" panose="020B0604020202020204" pitchFamily="34" charset="0"/>
                <a:cs typeface="Arial" panose="020B0604020202020204" pitchFamily="34" charset="0"/>
              </a:rPr>
              <a:t>：免疫联合化疗一线治疗局部晚期或转移性胃癌</a:t>
            </a:r>
            <a:r>
              <a:rPr lang="en-US" altLang="zh-CN" sz="2800" spc="-8" dirty="0">
                <a:latin typeface="Arial" panose="020B0604020202020204" pitchFamily="34" charset="0"/>
                <a:cs typeface="Arial" panose="020B0604020202020204" pitchFamily="34" charset="0"/>
              </a:rPr>
              <a:t>/</a:t>
            </a:r>
            <a:r>
              <a:rPr lang="zh-CN" altLang="en-US" sz="2800" spc="-8" dirty="0">
                <a:latin typeface="Arial" panose="020B0604020202020204" pitchFamily="34" charset="0"/>
                <a:cs typeface="Arial" panose="020B0604020202020204" pitchFamily="34" charset="0"/>
              </a:rPr>
              <a:t>胃食管交界部癌</a:t>
            </a:r>
            <a:r>
              <a:rPr lang="en-US" altLang="zh-CN" sz="2800" spc="-8" dirty="0">
                <a:latin typeface="Arial" panose="020B0604020202020204" pitchFamily="34" charset="0"/>
                <a:cs typeface="Arial" panose="020B0604020202020204" pitchFamily="34" charset="0"/>
              </a:rPr>
              <a:t>/</a:t>
            </a:r>
            <a:r>
              <a:rPr lang="zh-CN" altLang="en-US" sz="2800" spc="-8" dirty="0">
                <a:latin typeface="Arial" panose="020B0604020202020204" pitchFamily="34" charset="0"/>
                <a:cs typeface="Arial" panose="020B0604020202020204" pitchFamily="34" charset="0"/>
              </a:rPr>
              <a:t>食管腺癌</a:t>
            </a:r>
            <a:r>
              <a:rPr lang="en-US" altLang="zh-CN" sz="2800" spc="-8" dirty="0">
                <a:latin typeface="Arial" panose="020B0604020202020204" pitchFamily="34" charset="0"/>
                <a:cs typeface="Arial" panose="020B0604020202020204" pitchFamily="34" charset="0"/>
              </a:rPr>
              <a:t>III</a:t>
            </a:r>
            <a:r>
              <a:rPr lang="zh-CN" altLang="en-US" sz="2800" spc="-8" dirty="0">
                <a:latin typeface="Arial" panose="020B0604020202020204" pitchFamily="34" charset="0"/>
                <a:cs typeface="Arial" panose="020B0604020202020204" pitchFamily="34" charset="0"/>
              </a:rPr>
              <a:t>期临床研究（全球）</a:t>
            </a:r>
            <a:endParaRPr lang="zh-CN" altLang="en-US" sz="2800" kern="1200" dirty="0">
              <a:latin typeface="Arial" panose="020B0604020202020204" pitchFamily="34" charset="0"/>
              <a:cs typeface="Arial" panose="020B0604020202020204" pitchFamily="34" charset="0"/>
            </a:endParaRPr>
          </a:p>
        </p:txBody>
      </p:sp>
      <p:sp>
        <p:nvSpPr>
          <p:cNvPr id="3" name="文本占位符 2"/>
          <p:cNvSpPr>
            <a:spLocks noGrp="1"/>
          </p:cNvSpPr>
          <p:nvPr>
            <p:ph type="body" sz="quarter" idx="13"/>
          </p:nvPr>
        </p:nvSpPr>
        <p:spPr>
          <a:xfrm>
            <a:off x="732644" y="6748347"/>
            <a:ext cx="8683625" cy="814355"/>
          </a:xfrm>
        </p:spPr>
        <p:txBody>
          <a:bodyPr>
            <a:normAutofit/>
          </a:bodyPr>
          <a:lstStyle/>
          <a:p>
            <a:r>
              <a:rPr lang="en-US" altLang="zh-CN" sz="880" dirty="0">
                <a:latin typeface="Times New Roman" panose="02020603050405020304" charset="0"/>
                <a:cs typeface="Times New Roman" panose="02020603050405020304" charset="0"/>
              </a:rPr>
              <a:t>Markus </a:t>
            </a:r>
            <a:r>
              <a:rPr lang="en-US" altLang="zh-CN" sz="880" dirty="0" err="1">
                <a:latin typeface="Times New Roman" panose="02020603050405020304" charset="0"/>
                <a:cs typeface="Times New Roman" panose="02020603050405020304" charset="0"/>
              </a:rPr>
              <a:t>Moehler</a:t>
            </a:r>
            <a:r>
              <a:rPr lang="en-US" altLang="zh-CN" sz="880" dirty="0">
                <a:latin typeface="Times New Roman" panose="02020603050405020304" charset="0"/>
                <a:cs typeface="Times New Roman" panose="02020603050405020304" charset="0"/>
              </a:rPr>
              <a:t>, et al  ESMO 2020.	2. </a:t>
            </a:r>
            <a:r>
              <a:rPr lang="da-DK" altLang="zh-CN" sz="880" dirty="0">
                <a:latin typeface="Times New Roman" panose="02020603050405020304" charset="0"/>
                <a:cs typeface="Times New Roman" panose="02020603050405020304" charset="0"/>
              </a:rPr>
              <a:t>Janjigian YY, et al. Lancet. 2021 Jul 3;398(10294):27-40</a:t>
            </a:r>
            <a:endParaRPr lang="zh-CN" altLang="en-US" sz="880" dirty="0">
              <a:latin typeface="Times New Roman" panose="02020603050405020304" charset="0"/>
              <a:cs typeface="Times New Roman" panose="02020603050405020304" charset="0"/>
            </a:endParaRPr>
          </a:p>
        </p:txBody>
      </p:sp>
      <p:sp>
        <p:nvSpPr>
          <p:cNvPr id="25" name="Rectangle 2"/>
          <p:cNvSpPr/>
          <p:nvPr/>
        </p:nvSpPr>
        <p:spPr>
          <a:xfrm>
            <a:off x="5775414" y="5467345"/>
            <a:ext cx="3608260" cy="703078"/>
          </a:xfrm>
          <a:prstGeom prst="rect">
            <a:avLst/>
          </a:prstGeom>
        </p:spPr>
        <p:txBody>
          <a:bodyPr wrap="square">
            <a:spAutoFit/>
          </a:bodyPr>
          <a:lstStyle/>
          <a:p>
            <a:pPr marL="252095" indent="-252095" defTabSz="1344295">
              <a:buFont typeface="Arial" panose="020B0604020202020204" pitchFamily="34" charset="0"/>
              <a:buChar char="•"/>
              <a:defRPr/>
            </a:pPr>
            <a:r>
              <a:rPr lang="zh-CN" alt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全球</a:t>
            </a:r>
            <a:r>
              <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 N = 1581, </a:t>
            </a:r>
            <a:r>
              <a:rPr lang="zh-CN" alt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包含</a:t>
            </a:r>
            <a:r>
              <a:rPr lang="en-US" altLang="zh-CN"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CPS</a:t>
            </a:r>
            <a:r>
              <a:rPr lang="zh-CN" alt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a:t>
            </a:r>
            <a:r>
              <a:rPr lang="en-US" altLang="zh-CN"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5  </a:t>
            </a:r>
            <a:r>
              <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955  (60%)</a:t>
            </a:r>
            <a:endPar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endParaRPr>
          </a:p>
          <a:p>
            <a:pPr defTabSz="1344295">
              <a:defRPr/>
            </a:pPr>
            <a:endPar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endParaRPr>
          </a:p>
          <a:p>
            <a:pPr marL="252095" indent="-252095" defTabSz="1344295">
              <a:buFont typeface="Arial" panose="020B0604020202020204" pitchFamily="34" charset="0"/>
              <a:buChar char="•"/>
              <a:defRPr/>
            </a:pPr>
            <a:r>
              <a:rPr lang="zh-CN" alt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中国亚组</a:t>
            </a:r>
            <a:r>
              <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 n = 208, </a:t>
            </a:r>
            <a:r>
              <a:rPr lang="zh-CN" alt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包含</a:t>
            </a:r>
            <a:r>
              <a:rPr lang="en-US" altLang="zh-CN"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CPS</a:t>
            </a:r>
            <a:r>
              <a:rPr lang="zh-CN" alt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a:t>
            </a:r>
            <a:r>
              <a:rPr lang="en-US" altLang="zh-CN"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5</a:t>
            </a:r>
            <a:r>
              <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rPr>
              <a:t> 156 (75%)</a:t>
            </a:r>
            <a:endParaRPr lang="en-US" sz="1325" b="1" dirty="0">
              <a:solidFill>
                <a:srgbClr val="595454"/>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矩形 27"/>
          <p:cNvSpPr/>
          <p:nvPr/>
        </p:nvSpPr>
        <p:spPr>
          <a:xfrm>
            <a:off x="5511758" y="5837464"/>
            <a:ext cx="3899238" cy="3442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defRPr/>
            </a:pPr>
            <a:endParaRPr lang="zh-CN" altLang="en-US" sz="1985">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6429436" y="4989865"/>
            <a:ext cx="8486864" cy="295915"/>
          </a:xfrm>
          <a:prstGeom prst="rect">
            <a:avLst/>
          </a:prstGeom>
          <a:noFill/>
        </p:spPr>
        <p:txBody>
          <a:bodyPr wrap="square">
            <a:spAutoFit/>
          </a:bodyPr>
          <a:lstStyle/>
          <a:p>
            <a:pPr defTabSz="1008380"/>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ECOG PS=1患者占比5</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7</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28"/>
          <p:cNvSpPr txBox="1"/>
          <p:nvPr/>
        </p:nvSpPr>
        <p:spPr>
          <a:xfrm>
            <a:off x="6429436" y="3858929"/>
            <a:ext cx="8486864" cy="295915"/>
          </a:xfrm>
          <a:prstGeom prst="rect">
            <a:avLst/>
          </a:prstGeom>
          <a:noFill/>
        </p:spPr>
        <p:txBody>
          <a:bodyPr wrap="square">
            <a:spAutoFit/>
          </a:bodyPr>
          <a:lstStyle/>
          <a:p>
            <a:pPr defTabSz="1008380"/>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ECOG PS=1患者占比59%</a:t>
            </a:r>
            <a:endPar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aphicFrame>
        <p:nvGraphicFramePr>
          <p:cNvPr id="30" name="图表 29"/>
          <p:cNvGraphicFramePr/>
          <p:nvPr/>
        </p:nvGraphicFramePr>
        <p:xfrm>
          <a:off x="9619695" y="4732989"/>
          <a:ext cx="3811963" cy="2208950"/>
        </p:xfrm>
        <a:graphic>
          <a:graphicData uri="http://schemas.openxmlformats.org/drawingml/2006/chart">
            <c:chart xmlns:c="http://schemas.openxmlformats.org/drawingml/2006/chart" xmlns:r="http://schemas.openxmlformats.org/officeDocument/2006/relationships" r:id="rId1"/>
          </a:graphicData>
        </a:graphic>
      </p:graphicFrame>
      <p:sp>
        <p:nvSpPr>
          <p:cNvPr id="31" name="矩形 30"/>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white"/>
                </a:solidFill>
                <a:latin typeface="Verdana" panose="020B0604030504040204"/>
                <a:ea typeface="微软雅黑" panose="020B0503020204020204" pitchFamily="34" charset="-122"/>
              </a:rPr>
              <a:t>HER2</a:t>
            </a:r>
            <a:r>
              <a:rPr lang="zh-CN" altLang="en-US" sz="1985" dirty="0">
                <a:solidFill>
                  <a:prstClr val="white"/>
                </a:solidFill>
                <a:latin typeface="Verdana" panose="020B0604030504040204"/>
                <a:ea typeface="微软雅黑" panose="020B0503020204020204" pitchFamily="34" charset="-122"/>
              </a:rPr>
              <a:t>阴性</a:t>
            </a:r>
            <a:endParaRPr lang="zh-CN" altLang="en-US" sz="1985" dirty="0">
              <a:solidFill>
                <a:prstClr val="white"/>
              </a:solidFill>
              <a:latin typeface="Verdana" panose="020B0604030504040204"/>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标题 1"/>
          <p:cNvSpPr txBox="1"/>
          <p:nvPr/>
        </p:nvSpPr>
        <p:spPr>
          <a:xfrm>
            <a:off x="587996" y="96319"/>
            <a:ext cx="11595914" cy="999329"/>
          </a:xfrm>
          <a:prstGeom prst="rect">
            <a:avLst/>
          </a:prstGeom>
        </p:spPr>
        <p:txBody>
          <a:bodyPr vert="horz" lIns="100834" tIns="50417" rIns="100834" bIns="50417" rtlCol="0" anchor="ctr">
            <a:normAutofit/>
          </a:bodyPr>
          <a:lstStyle>
            <a:lvl1pPr algn="l" defTabSz="914400" rtl="0" eaLnBrk="1" latinLnBrk="0" hangingPunct="1">
              <a:lnSpc>
                <a:spcPct val="90000"/>
              </a:lnSpc>
              <a:spcBef>
                <a:spcPct val="0"/>
              </a:spcBef>
              <a:buNone/>
              <a:defRPr sz="3200" b="1" kern="1200">
                <a:solidFill>
                  <a:schemeClr val="tx1"/>
                </a:solidFill>
                <a:latin typeface="微软雅黑" panose="020B0503020204020204" pitchFamily="34" charset="-122"/>
                <a:ea typeface="微软雅黑" panose="020B0503020204020204" pitchFamily="34" charset="-122"/>
                <a:cs typeface="+mj-cs"/>
              </a:defRPr>
            </a:lvl1pPr>
          </a:lstStyle>
          <a:p>
            <a:pPr lvl="0">
              <a:defRPr/>
            </a:pPr>
            <a:r>
              <a:rPr lang="en-US" altLang="zh-CN" sz="2800" dirty="0">
                <a:solidFill>
                  <a:srgbClr val="1158A2"/>
                </a:solidFill>
                <a:latin typeface="Arial" panose="020B0604020202020204" pitchFamily="34" charset="0"/>
                <a:cs typeface="Arial" panose="020B0604020202020204" pitchFamily="34" charset="0"/>
              </a:rPr>
              <a:t>CHECKMATE-649 </a:t>
            </a:r>
            <a:r>
              <a:rPr lang="zh-CN" altLang="en-US" sz="2800" dirty="0">
                <a:solidFill>
                  <a:srgbClr val="1158A2"/>
                </a:solidFill>
                <a:latin typeface="Arial" panose="020B0604020202020204" pitchFamily="34" charset="0"/>
                <a:cs typeface="Arial" panose="020B0604020202020204" pitchFamily="34" charset="0"/>
              </a:rPr>
              <a:t>： </a:t>
            </a:r>
            <a:endParaRPr lang="en-US" altLang="zh-CN" sz="2800" dirty="0" smtClean="0">
              <a:solidFill>
                <a:srgbClr val="1158A2"/>
              </a:solidFill>
              <a:latin typeface="Arial" panose="020B0604020202020204" pitchFamily="34" charset="0"/>
              <a:cs typeface="Arial" panose="020B0604020202020204" pitchFamily="34" charset="0"/>
            </a:endParaRPr>
          </a:p>
          <a:p>
            <a:pPr lvl="0">
              <a:defRPr/>
            </a:pPr>
            <a:r>
              <a:rPr lang="en-US" altLang="zh-CN" sz="2800" dirty="0" smtClean="0">
                <a:solidFill>
                  <a:srgbClr val="1158A2"/>
                </a:solidFill>
                <a:latin typeface="Arial" panose="020B0604020202020204" pitchFamily="34" charset="0"/>
                <a:cs typeface="Arial" panose="020B0604020202020204" pitchFamily="34" charset="0"/>
              </a:rPr>
              <a:t>PD-L1 </a:t>
            </a:r>
            <a:r>
              <a:rPr lang="en-US" altLang="zh-CN" sz="2800" dirty="0">
                <a:solidFill>
                  <a:srgbClr val="1158A2"/>
                </a:solidFill>
                <a:latin typeface="Arial" panose="020B0604020202020204" pitchFamily="34" charset="0"/>
                <a:cs typeface="Arial" panose="020B0604020202020204" pitchFamily="34" charset="0"/>
              </a:rPr>
              <a:t>CPS≥5</a:t>
            </a:r>
            <a:r>
              <a:rPr lang="zh-CN" altLang="en-US" sz="2800" dirty="0">
                <a:solidFill>
                  <a:srgbClr val="1158A2"/>
                </a:solidFill>
                <a:latin typeface="Arial" panose="020B0604020202020204" pitchFamily="34" charset="0"/>
                <a:cs typeface="Arial" panose="020B0604020202020204" pitchFamily="34" charset="0"/>
              </a:rPr>
              <a:t>及全体人群：免疫联合化疗显著延长患者</a:t>
            </a:r>
            <a:r>
              <a:rPr lang="en-US" altLang="zh-CN" sz="2800" dirty="0">
                <a:solidFill>
                  <a:srgbClr val="1158A2"/>
                </a:solidFill>
                <a:latin typeface="Arial" panose="020B0604020202020204" pitchFamily="34" charset="0"/>
                <a:cs typeface="Arial" panose="020B0604020202020204" pitchFamily="34" charset="0"/>
              </a:rPr>
              <a:t>OS</a:t>
            </a:r>
            <a:endParaRPr lang="en-US" altLang="zh-CN" sz="2800" dirty="0">
              <a:solidFill>
                <a:srgbClr val="1158A2"/>
              </a:solidFill>
              <a:latin typeface="Arial" panose="020B0604020202020204" pitchFamily="34" charset="0"/>
              <a:cs typeface="Arial" panose="020B0604020202020204" pitchFamily="34" charset="0"/>
            </a:endParaRPr>
          </a:p>
        </p:txBody>
      </p:sp>
      <p:sp>
        <p:nvSpPr>
          <p:cNvPr id="118" name="Espace réservé du texte 3"/>
          <p:cNvSpPr txBox="1"/>
          <p:nvPr/>
        </p:nvSpPr>
        <p:spPr>
          <a:xfrm>
            <a:off x="-113238" y="1965270"/>
            <a:ext cx="6590360" cy="544719"/>
          </a:xfrm>
          <a:prstGeom prst="rect">
            <a:avLst/>
          </a:prstGeom>
          <a:noFill/>
          <a:ln>
            <a:noFill/>
          </a:ln>
        </p:spPr>
        <p:txBody>
          <a:bodyPr spcFirstLastPara="1" wrap="square" lIns="134423" tIns="67193" rIns="134423" bIns="67193"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20"/>
              </a:spcBef>
              <a:spcAft>
                <a:spcPts val="0"/>
              </a:spcAft>
              <a:buClr>
                <a:srgbClr val="05416B"/>
              </a:buClr>
              <a:buSzPts val="1600"/>
              <a:buFont typeface="Noto Sans Symbols" panose="020B0502040504020204"/>
              <a:buNone/>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914400" marR="0" lvl="1"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1371600" marR="0" lvl="2"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1828800" marR="0" lvl="3"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2286000" marR="0" lvl="4"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2743200" marR="0" lvl="5"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3200400" marR="0" lvl="6"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3657600" marR="0" lvl="7"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4114800" marR="0" lvl="8"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pPr marL="335915" indent="0" algn="ctr">
              <a:buClrTx/>
            </a:pPr>
            <a:r>
              <a:rPr lang="zh-CN" altLang="en-US" sz="1765" b="1" dirty="0">
                <a:solidFill>
                  <a:schemeClr val="tx1"/>
                </a:solidFill>
                <a:latin typeface="Arial" panose="020B0604020202020204" pitchFamily="34" charset="0"/>
                <a:cs typeface="Arial" panose="020B0604020202020204" pitchFamily="34" charset="0"/>
              </a:rPr>
              <a:t>主要研究终点：</a:t>
            </a:r>
            <a:r>
              <a:rPr lang="en-US" altLang="zh-CN" sz="1765" b="1" dirty="0">
                <a:solidFill>
                  <a:schemeClr val="tx1"/>
                </a:solidFill>
                <a:latin typeface="Arial" panose="020B0604020202020204" pitchFamily="34" charset="0"/>
                <a:cs typeface="Arial" panose="020B0604020202020204" pitchFamily="34" charset="0"/>
              </a:rPr>
              <a:t>PD-L1 CPS≥5</a:t>
            </a:r>
            <a:r>
              <a:rPr lang="zh-CN" altLang="en-US" sz="1765" b="1" dirty="0">
                <a:solidFill>
                  <a:schemeClr val="tx1"/>
                </a:solidFill>
                <a:latin typeface="Arial" panose="020B0604020202020204" pitchFamily="34" charset="0"/>
                <a:cs typeface="Arial" panose="020B0604020202020204" pitchFamily="34" charset="0"/>
              </a:rPr>
              <a:t>人群中位</a:t>
            </a:r>
            <a:r>
              <a:rPr lang="en-US" altLang="zh-CN" sz="1765" b="1" dirty="0">
                <a:solidFill>
                  <a:schemeClr val="tx1"/>
                </a:solidFill>
                <a:latin typeface="Arial" panose="020B0604020202020204" pitchFamily="34" charset="0"/>
                <a:cs typeface="Arial" panose="020B0604020202020204" pitchFamily="34" charset="0"/>
              </a:rPr>
              <a:t>OS</a:t>
            </a:r>
            <a:endParaRPr lang="fr-FR" sz="1765" b="1" dirty="0">
              <a:solidFill>
                <a:schemeClr val="tx1"/>
              </a:solidFill>
              <a:latin typeface="Arial" panose="020B0604020202020204" pitchFamily="34" charset="0"/>
              <a:cs typeface="Arial" panose="020B0604020202020204" pitchFamily="34" charset="0"/>
            </a:endParaRPr>
          </a:p>
        </p:txBody>
      </p:sp>
      <p:sp>
        <p:nvSpPr>
          <p:cNvPr id="3" name="矩形 2"/>
          <p:cNvSpPr/>
          <p:nvPr/>
        </p:nvSpPr>
        <p:spPr>
          <a:xfrm>
            <a:off x="807024" y="1213229"/>
            <a:ext cx="12338163" cy="635302"/>
          </a:xfrm>
          <a:prstGeom prst="rect">
            <a:avLst/>
          </a:prstGeom>
        </p:spPr>
        <p:txBody>
          <a:bodyPr wrap="square">
            <a:spAutoFit/>
          </a:bodyPr>
          <a:lstStyle/>
          <a:p>
            <a:pPr marL="314960" indent="-314960">
              <a:buFont typeface="Arial" panose="020B0604020202020204" pitchFamily="34" charset="0"/>
              <a:buChar char="•"/>
            </a:pPr>
            <a:r>
              <a:rPr lang="zh-CN" altLang="en-US" sz="1765" dirty="0">
                <a:latin typeface="Arial" panose="020B0604020202020204" pitchFamily="34" charset="0"/>
                <a:cs typeface="Arial" panose="020B0604020202020204" pitchFamily="34" charset="0"/>
              </a:rPr>
              <a:t>主要研究终点：纳武利尤单抗联合化疗对比化疗在</a:t>
            </a:r>
            <a:r>
              <a:rPr lang="en-US" altLang="zh-CN" sz="1765" dirty="0">
                <a:latin typeface="Arial" panose="020B0604020202020204" pitchFamily="34" charset="0"/>
                <a:cs typeface="Arial" panose="020B0604020202020204" pitchFamily="34" charset="0"/>
              </a:rPr>
              <a:t>PD-L1 CPS≥5</a:t>
            </a:r>
            <a:r>
              <a:rPr lang="zh-CN" altLang="en-US" sz="1765" dirty="0">
                <a:latin typeface="Arial" panose="020B0604020202020204" pitchFamily="34" charset="0"/>
                <a:cs typeface="Arial" panose="020B0604020202020204" pitchFamily="34" charset="0"/>
              </a:rPr>
              <a:t>的人群中有显著的</a:t>
            </a:r>
            <a:r>
              <a:rPr lang="en-US" altLang="zh-CN" sz="1765" dirty="0">
                <a:latin typeface="Arial" panose="020B0604020202020204" pitchFamily="34" charset="0"/>
                <a:cs typeface="Arial" panose="020B0604020202020204" pitchFamily="34" charset="0"/>
              </a:rPr>
              <a:t>OS</a:t>
            </a:r>
            <a:r>
              <a:rPr lang="zh-CN" altLang="en-US" sz="1765" dirty="0">
                <a:latin typeface="Arial" panose="020B0604020202020204" pitchFamily="34" charset="0"/>
                <a:cs typeface="Arial" panose="020B0604020202020204" pitchFamily="34" charset="0"/>
              </a:rPr>
              <a:t>获益，中位</a:t>
            </a:r>
            <a:r>
              <a:rPr lang="en-US" altLang="zh-CN" sz="1765" dirty="0">
                <a:latin typeface="Arial" panose="020B0604020202020204" pitchFamily="34" charset="0"/>
                <a:cs typeface="Arial" panose="020B0604020202020204" pitchFamily="34" charset="0"/>
              </a:rPr>
              <a:t>OS</a:t>
            </a:r>
            <a:r>
              <a:rPr lang="zh-CN" altLang="en-US" sz="1765" dirty="0">
                <a:latin typeface="Arial" panose="020B0604020202020204" pitchFamily="34" charset="0"/>
                <a:cs typeface="Arial" panose="020B0604020202020204" pitchFamily="34" charset="0"/>
              </a:rPr>
              <a:t>延长</a:t>
            </a:r>
            <a:r>
              <a:rPr lang="en-US" altLang="zh-CN" sz="1765" dirty="0">
                <a:latin typeface="Arial" panose="020B0604020202020204" pitchFamily="34" charset="0"/>
                <a:cs typeface="Arial" panose="020B0604020202020204" pitchFamily="34" charset="0"/>
              </a:rPr>
              <a:t>3.3</a:t>
            </a:r>
            <a:r>
              <a:rPr lang="zh-CN" altLang="en-US" sz="1765" dirty="0">
                <a:latin typeface="Arial" panose="020B0604020202020204" pitchFamily="34" charset="0"/>
                <a:cs typeface="Arial" panose="020B0604020202020204" pitchFamily="34" charset="0"/>
              </a:rPr>
              <a:t>个月</a:t>
            </a:r>
            <a:endParaRPr lang="en-US" altLang="zh-CN" sz="1765" dirty="0">
              <a:latin typeface="Arial" panose="020B0604020202020204" pitchFamily="34" charset="0"/>
              <a:cs typeface="Arial" panose="020B0604020202020204" pitchFamily="34" charset="0"/>
            </a:endParaRPr>
          </a:p>
          <a:p>
            <a:pPr marL="314960" indent="-314960">
              <a:buFont typeface="Arial" panose="020B0604020202020204" pitchFamily="34" charset="0"/>
              <a:buChar char="•"/>
            </a:pPr>
            <a:r>
              <a:rPr lang="zh-CN" altLang="en-US" sz="1765" dirty="0">
                <a:latin typeface="Arial" panose="020B0604020202020204" pitchFamily="34" charset="0"/>
                <a:cs typeface="Arial" panose="020B0604020202020204" pitchFamily="34" charset="0"/>
              </a:rPr>
              <a:t>次要研究终点：纳武利尤单抗联合化疗对比化疗在总体人群中有显著的</a:t>
            </a:r>
            <a:r>
              <a:rPr lang="en-US" altLang="zh-CN" sz="1765" dirty="0">
                <a:latin typeface="Arial" panose="020B0604020202020204" pitchFamily="34" charset="0"/>
                <a:cs typeface="Arial" panose="020B0604020202020204" pitchFamily="34" charset="0"/>
              </a:rPr>
              <a:t>OS</a:t>
            </a:r>
            <a:r>
              <a:rPr lang="zh-CN" altLang="en-US" sz="1765" dirty="0">
                <a:latin typeface="Arial" panose="020B0604020202020204" pitchFamily="34" charset="0"/>
                <a:cs typeface="Arial" panose="020B0604020202020204" pitchFamily="34" charset="0"/>
              </a:rPr>
              <a:t>获益，中位</a:t>
            </a:r>
            <a:r>
              <a:rPr lang="en-US" altLang="zh-CN" sz="1765" dirty="0">
                <a:latin typeface="Arial" panose="020B0604020202020204" pitchFamily="34" charset="0"/>
                <a:cs typeface="Arial" panose="020B0604020202020204" pitchFamily="34" charset="0"/>
              </a:rPr>
              <a:t>OS</a:t>
            </a:r>
            <a:r>
              <a:rPr lang="zh-CN" altLang="en-US" sz="1765" dirty="0">
                <a:latin typeface="Arial" panose="020B0604020202020204" pitchFamily="34" charset="0"/>
                <a:cs typeface="Arial" panose="020B0604020202020204" pitchFamily="34" charset="0"/>
              </a:rPr>
              <a:t>延长</a:t>
            </a:r>
            <a:r>
              <a:rPr lang="en-US" altLang="zh-CN" sz="1765" dirty="0">
                <a:latin typeface="Arial" panose="020B0604020202020204" pitchFamily="34" charset="0"/>
                <a:cs typeface="Arial" panose="020B0604020202020204" pitchFamily="34" charset="0"/>
              </a:rPr>
              <a:t>2.2</a:t>
            </a:r>
            <a:r>
              <a:rPr lang="zh-CN" altLang="en-US" sz="1765" dirty="0">
                <a:latin typeface="Arial" panose="020B0604020202020204" pitchFamily="34" charset="0"/>
                <a:cs typeface="Arial" panose="020B0604020202020204" pitchFamily="34" charset="0"/>
              </a:rPr>
              <a:t>个月</a:t>
            </a:r>
            <a:endParaRPr lang="en-US" altLang="zh-CN" sz="1765" dirty="0">
              <a:latin typeface="Arial" panose="020B0604020202020204" pitchFamily="34" charset="0"/>
              <a:cs typeface="Arial" panose="020B0604020202020204" pitchFamily="34" charset="0"/>
            </a:endParaRPr>
          </a:p>
        </p:txBody>
      </p:sp>
      <p:sp>
        <p:nvSpPr>
          <p:cNvPr id="19" name="文本占位符 18"/>
          <p:cNvSpPr>
            <a:spLocks noGrp="1"/>
          </p:cNvSpPr>
          <p:nvPr>
            <p:ph type="body" sz="quarter" idx="13"/>
          </p:nvPr>
        </p:nvSpPr>
        <p:spPr>
          <a:xfrm>
            <a:off x="811214" y="7348219"/>
            <a:ext cx="8683625" cy="214482"/>
          </a:xfrm>
          <a:prstGeom prst="rect">
            <a:avLst/>
          </a:prstGeom>
        </p:spPr>
        <p:txBody>
          <a:bodyPr wrap="square">
            <a:spAutoFit/>
          </a:bodyPr>
          <a:lstStyle/>
          <a:p>
            <a:r>
              <a:rPr lang="en-US" altLang="zh-CN" sz="880" dirty="0">
                <a:latin typeface="Times New Roman" panose="02020603050405020304" charset="0"/>
                <a:cs typeface="Times New Roman" panose="02020603050405020304" charset="0"/>
              </a:rPr>
              <a:t>Markus </a:t>
            </a:r>
            <a:r>
              <a:rPr lang="en-US" altLang="zh-CN" sz="880" dirty="0" err="1">
                <a:latin typeface="Times New Roman" panose="02020603050405020304" charset="0"/>
                <a:cs typeface="Times New Roman" panose="02020603050405020304" charset="0"/>
              </a:rPr>
              <a:t>Moehler</a:t>
            </a:r>
            <a:r>
              <a:rPr lang="en-US" altLang="zh-CN" sz="880" dirty="0">
                <a:latin typeface="Times New Roman" panose="02020603050405020304" charset="0"/>
                <a:cs typeface="Times New Roman" panose="02020603050405020304" charset="0"/>
              </a:rPr>
              <a:t>, et al  ESMO 2020.  2. </a:t>
            </a:r>
            <a:r>
              <a:rPr lang="da-DK" altLang="zh-CN" sz="880" dirty="0">
                <a:latin typeface="Times New Roman" panose="02020603050405020304" charset="0"/>
                <a:cs typeface="Times New Roman" panose="02020603050405020304" charset="0"/>
              </a:rPr>
              <a:t>Janjigian YY, et al. Lancet. 2021 Jul 3;398(10294):27-40</a:t>
            </a:r>
            <a:endParaRPr lang="zh-CN" altLang="en-US" sz="880" dirty="0">
              <a:latin typeface="Times New Roman" panose="02020603050405020304" charset="0"/>
              <a:cs typeface="Times New Roman" panose="02020603050405020304" charset="0"/>
            </a:endParaRPr>
          </a:p>
        </p:txBody>
      </p:sp>
      <p:graphicFrame>
        <p:nvGraphicFramePr>
          <p:cNvPr id="127" name="object 7"/>
          <p:cNvGraphicFramePr>
            <a:graphicFrameLocks noGrp="1"/>
          </p:cNvGraphicFramePr>
          <p:nvPr/>
        </p:nvGraphicFramePr>
        <p:xfrm>
          <a:off x="3681907" y="2373252"/>
          <a:ext cx="3691154" cy="1515314"/>
        </p:xfrm>
        <a:graphic>
          <a:graphicData uri="http://schemas.openxmlformats.org/drawingml/2006/table">
            <a:tbl>
              <a:tblPr firstRow="1" bandRow="1">
                <a:tableStyleId>{2D5ABB26-0587-4C30-8999-92F81FD0307C}</a:tableStyleId>
              </a:tblPr>
              <a:tblGrid>
                <a:gridCol w="1148327"/>
                <a:gridCol w="1674165"/>
                <a:gridCol w="868662"/>
              </a:tblGrid>
              <a:tr h="423877">
                <a:tc>
                  <a:txBody>
                    <a:bodyPr/>
                    <a:lstStyle/>
                    <a:p>
                      <a:pPr>
                        <a:lnSpc>
                          <a:spcPct val="100000"/>
                        </a:lnSpc>
                      </a:pPr>
                      <a:endParaRPr sz="1200" dirty="0">
                        <a:latin typeface="Arial" panose="020B0604020202020204" pitchFamily="34" charset="0"/>
                        <a:cs typeface="Arial" panose="020B0604020202020204" pitchFamily="34" charset="0"/>
                      </a:endParaRPr>
                    </a:p>
                  </a:txBody>
                  <a:tcPr marL="0" marR="0" marT="0" marB="0">
                    <a:lnB w="12700">
                      <a:solidFill>
                        <a:srgbClr val="585353"/>
                      </a:solidFill>
                      <a:prstDash val="solid"/>
                    </a:lnB>
                  </a:tcPr>
                </a:tc>
                <a:tc>
                  <a:txBody>
                    <a:bodyPr/>
                    <a:lstStyle/>
                    <a:p>
                      <a:pPr marL="16510" algn="ctr">
                        <a:lnSpc>
                          <a:spcPct val="100000"/>
                        </a:lnSpc>
                      </a:pPr>
                      <a:r>
                        <a:rPr lang="zh-CN" altLang="en-US" sz="1200" b="1" spc="-5" dirty="0">
                          <a:solidFill>
                            <a:srgbClr val="585353"/>
                          </a:solidFill>
                          <a:latin typeface="Arial" panose="020B0604020202020204" pitchFamily="34" charset="0"/>
                          <a:cs typeface="Arial" panose="020B0604020202020204" pitchFamily="34" charset="0"/>
                        </a:rPr>
                        <a:t>纳武利尤单抗</a:t>
                      </a:r>
                      <a:r>
                        <a:rPr sz="1200" b="1" spc="-5" dirty="0">
                          <a:solidFill>
                            <a:srgbClr val="585353"/>
                          </a:solidFill>
                          <a:latin typeface="Arial" panose="020B0604020202020204" pitchFamily="34" charset="0"/>
                          <a:cs typeface="Arial" panose="020B0604020202020204" pitchFamily="34" charset="0"/>
                        </a:rPr>
                        <a:t> </a:t>
                      </a:r>
                      <a:endParaRPr lang="en-US" sz="1200" b="1" spc="-5" dirty="0">
                        <a:solidFill>
                          <a:srgbClr val="585353"/>
                        </a:solidFill>
                        <a:latin typeface="Arial" panose="020B0604020202020204" pitchFamily="34" charset="0"/>
                        <a:cs typeface="Arial" panose="020B0604020202020204" pitchFamily="34" charset="0"/>
                      </a:endParaRPr>
                    </a:p>
                    <a:p>
                      <a:pPr marL="16510" algn="ctr">
                        <a:lnSpc>
                          <a:spcPct val="100000"/>
                        </a:lnSpc>
                      </a:pPr>
                      <a:r>
                        <a:rPr sz="1200" b="1" dirty="0">
                          <a:solidFill>
                            <a:srgbClr val="585353"/>
                          </a:solidFill>
                          <a:latin typeface="Arial" panose="020B0604020202020204" pitchFamily="34" charset="0"/>
                          <a:cs typeface="Arial" panose="020B0604020202020204" pitchFamily="34" charset="0"/>
                        </a:rPr>
                        <a:t>+</a:t>
                      </a:r>
                      <a:r>
                        <a:rPr sz="1200" b="1" spc="-50" dirty="0">
                          <a:solidFill>
                            <a:srgbClr val="585353"/>
                          </a:solidFill>
                          <a:latin typeface="Arial" panose="020B0604020202020204" pitchFamily="34" charset="0"/>
                          <a:cs typeface="Arial" panose="020B0604020202020204" pitchFamily="34" charset="0"/>
                        </a:rPr>
                        <a:t> </a:t>
                      </a:r>
                      <a:r>
                        <a:rPr lang="zh-CN" altLang="en-US" sz="1200" b="1" dirty="0">
                          <a:solidFill>
                            <a:srgbClr val="585353"/>
                          </a:solidFill>
                          <a:latin typeface="Arial" panose="020B0604020202020204" pitchFamily="34" charset="0"/>
                          <a:cs typeface="Arial" panose="020B0604020202020204" pitchFamily="34" charset="0"/>
                        </a:rPr>
                        <a:t>化疗</a:t>
                      </a:r>
                      <a:r>
                        <a:rPr sz="1200" b="1" spc="-5" dirty="0">
                          <a:solidFill>
                            <a:srgbClr val="585353"/>
                          </a:solidFill>
                          <a:latin typeface="Arial" panose="020B0604020202020204" pitchFamily="34" charset="0"/>
                          <a:cs typeface="Arial" panose="020B0604020202020204" pitchFamily="34" charset="0"/>
                        </a:rPr>
                        <a:t>(n </a:t>
                      </a:r>
                      <a:r>
                        <a:rPr sz="1200" b="1" dirty="0">
                          <a:solidFill>
                            <a:srgbClr val="585353"/>
                          </a:solidFill>
                          <a:latin typeface="Arial" panose="020B0604020202020204" pitchFamily="34" charset="0"/>
                          <a:cs typeface="Arial" panose="020B0604020202020204" pitchFamily="34" charset="0"/>
                        </a:rPr>
                        <a:t>=</a:t>
                      </a:r>
                      <a:r>
                        <a:rPr sz="1200" b="1" spc="-25" dirty="0">
                          <a:solidFill>
                            <a:srgbClr val="585353"/>
                          </a:solidFill>
                          <a:latin typeface="Arial" panose="020B0604020202020204" pitchFamily="34" charset="0"/>
                          <a:cs typeface="Arial" panose="020B0604020202020204" pitchFamily="34" charset="0"/>
                        </a:rPr>
                        <a:t> </a:t>
                      </a:r>
                      <a:r>
                        <a:rPr sz="1200" b="1" dirty="0">
                          <a:solidFill>
                            <a:srgbClr val="585353"/>
                          </a:solidFill>
                          <a:latin typeface="Arial" panose="020B0604020202020204" pitchFamily="34" charset="0"/>
                          <a:cs typeface="Arial" panose="020B0604020202020204" pitchFamily="34" charset="0"/>
                        </a:rPr>
                        <a:t>473)</a:t>
                      </a:r>
                      <a:endParaRPr sz="1200" dirty="0">
                        <a:latin typeface="Arial" panose="020B0604020202020204" pitchFamily="34" charset="0"/>
                        <a:cs typeface="Arial" panose="020B0604020202020204" pitchFamily="34" charset="0"/>
                      </a:endParaRPr>
                    </a:p>
                  </a:txBody>
                  <a:tcPr marL="0" marR="0" marT="0" marB="0">
                    <a:lnB w="12700">
                      <a:solidFill>
                        <a:srgbClr val="585353"/>
                      </a:solidFill>
                      <a:prstDash val="solid"/>
                    </a:lnB>
                  </a:tcPr>
                </a:tc>
                <a:tc>
                  <a:txBody>
                    <a:bodyPr/>
                    <a:lstStyle/>
                    <a:p>
                      <a:pPr marL="149225">
                        <a:lnSpc>
                          <a:spcPct val="100000"/>
                        </a:lnSpc>
                      </a:pPr>
                      <a:r>
                        <a:rPr lang="zh-CN" altLang="en-US" sz="1200" b="1" dirty="0">
                          <a:solidFill>
                            <a:srgbClr val="585353"/>
                          </a:solidFill>
                          <a:latin typeface="Arial" panose="020B0604020202020204" pitchFamily="34" charset="0"/>
                          <a:cs typeface="Arial" panose="020B0604020202020204" pitchFamily="34" charset="0"/>
                        </a:rPr>
                        <a:t>化疗</a:t>
                      </a:r>
                      <a:endParaRPr sz="1200" dirty="0">
                        <a:latin typeface="Arial" panose="020B0604020202020204" pitchFamily="34" charset="0"/>
                        <a:cs typeface="Arial" panose="020B0604020202020204" pitchFamily="34" charset="0"/>
                      </a:endParaRPr>
                    </a:p>
                    <a:p>
                      <a:pPr marL="98425">
                        <a:lnSpc>
                          <a:spcPct val="100000"/>
                        </a:lnSpc>
                      </a:pPr>
                      <a:r>
                        <a:rPr sz="1200" b="1" spc="-5" dirty="0">
                          <a:solidFill>
                            <a:srgbClr val="585353"/>
                          </a:solidFill>
                          <a:latin typeface="Arial" panose="020B0604020202020204" pitchFamily="34" charset="0"/>
                          <a:cs typeface="Arial" panose="020B0604020202020204" pitchFamily="34" charset="0"/>
                        </a:rPr>
                        <a:t>(n </a:t>
                      </a:r>
                      <a:r>
                        <a:rPr sz="1200" b="1" dirty="0">
                          <a:solidFill>
                            <a:srgbClr val="585353"/>
                          </a:solidFill>
                          <a:latin typeface="Arial" panose="020B0604020202020204" pitchFamily="34" charset="0"/>
                          <a:cs typeface="Arial" panose="020B0604020202020204" pitchFamily="34" charset="0"/>
                        </a:rPr>
                        <a:t>=</a:t>
                      </a:r>
                      <a:r>
                        <a:rPr sz="1200" b="1" spc="-85" dirty="0">
                          <a:solidFill>
                            <a:srgbClr val="585353"/>
                          </a:solidFill>
                          <a:latin typeface="Arial" panose="020B0604020202020204" pitchFamily="34" charset="0"/>
                          <a:cs typeface="Arial" panose="020B0604020202020204" pitchFamily="34" charset="0"/>
                        </a:rPr>
                        <a:t> </a:t>
                      </a:r>
                      <a:r>
                        <a:rPr sz="1200" dirty="0">
                          <a:solidFill>
                            <a:srgbClr val="585353"/>
                          </a:solidFill>
                          <a:latin typeface="Arial" panose="020B0604020202020204" pitchFamily="34" charset="0"/>
                          <a:cs typeface="Arial" panose="020B0604020202020204" pitchFamily="34" charset="0"/>
                        </a:rPr>
                        <a:t>482</a:t>
                      </a:r>
                      <a:r>
                        <a:rPr sz="1200" b="1" dirty="0">
                          <a:solidFill>
                            <a:srgbClr val="585353"/>
                          </a:solidFill>
                          <a:latin typeface="Arial" panose="020B0604020202020204" pitchFamily="34" charset="0"/>
                          <a:cs typeface="Arial" panose="020B0604020202020204" pitchFamily="34" charset="0"/>
                        </a:rPr>
                        <a:t>)</a:t>
                      </a:r>
                      <a:endParaRPr sz="1200" dirty="0">
                        <a:latin typeface="Arial" panose="020B0604020202020204" pitchFamily="34" charset="0"/>
                        <a:cs typeface="Arial" panose="020B0604020202020204" pitchFamily="34" charset="0"/>
                      </a:endParaRPr>
                    </a:p>
                  </a:txBody>
                  <a:tcPr marL="0" marR="0" marT="0" marB="0">
                    <a:lnB w="12700">
                      <a:solidFill>
                        <a:srgbClr val="585353"/>
                      </a:solidFill>
                      <a:prstDash val="solid"/>
                    </a:lnB>
                  </a:tcPr>
                </a:tc>
              </a:tr>
              <a:tr h="275427">
                <a:tc>
                  <a:txBody>
                    <a:bodyPr/>
                    <a:lstStyle/>
                    <a:p>
                      <a:pPr marL="24130">
                        <a:lnSpc>
                          <a:spcPct val="100000"/>
                        </a:lnSpc>
                        <a:spcBef>
                          <a:spcPts val="170"/>
                        </a:spcBef>
                      </a:pPr>
                      <a:r>
                        <a:rPr lang="zh-CN" altLang="en-US" sz="1200" b="1" spc="-5" dirty="0">
                          <a:solidFill>
                            <a:srgbClr val="BD2BBA"/>
                          </a:solidFill>
                          <a:latin typeface="Arial" panose="020B0604020202020204" pitchFamily="34" charset="0"/>
                          <a:cs typeface="Arial" panose="020B0604020202020204" pitchFamily="34" charset="0"/>
                        </a:rPr>
                        <a:t>中位</a:t>
                      </a:r>
                      <a:r>
                        <a:rPr sz="1200" b="1" spc="-5" dirty="0">
                          <a:solidFill>
                            <a:srgbClr val="BD2BBA"/>
                          </a:solidFill>
                          <a:latin typeface="Arial" panose="020B0604020202020204" pitchFamily="34" charset="0"/>
                          <a:cs typeface="Arial" panose="020B0604020202020204" pitchFamily="34" charset="0"/>
                        </a:rPr>
                        <a:t>OS,</a:t>
                      </a:r>
                      <a:r>
                        <a:rPr sz="1200" b="1" spc="-20" dirty="0">
                          <a:solidFill>
                            <a:srgbClr val="BD2BBA"/>
                          </a:solidFill>
                          <a:latin typeface="Arial" panose="020B0604020202020204" pitchFamily="34" charset="0"/>
                          <a:cs typeface="Arial" panose="020B0604020202020204" pitchFamily="34" charset="0"/>
                        </a:rPr>
                        <a:t> </a:t>
                      </a:r>
                      <a:r>
                        <a:rPr lang="zh-CN" altLang="en-US" sz="1200" b="1" spc="-5" dirty="0">
                          <a:solidFill>
                            <a:srgbClr val="BD2BBA"/>
                          </a:solidFill>
                          <a:latin typeface="Arial" panose="020B0604020202020204" pitchFamily="34" charset="0"/>
                          <a:cs typeface="Arial" panose="020B0604020202020204" pitchFamily="34" charset="0"/>
                        </a:rPr>
                        <a:t>月</a:t>
                      </a:r>
                      <a:endParaRPr sz="1200" dirty="0">
                        <a:latin typeface="Arial" panose="020B0604020202020204" pitchFamily="34" charset="0"/>
                        <a:cs typeface="Arial" panose="020B0604020202020204" pitchFamily="34" charset="0"/>
                      </a:endParaRPr>
                    </a:p>
                  </a:txBody>
                  <a:tcPr marL="0" marR="0" marT="31744" marB="0">
                    <a:lnT w="12700">
                      <a:solidFill>
                        <a:srgbClr val="585353"/>
                      </a:solidFill>
                      <a:prstDash val="solid"/>
                    </a:lnT>
                  </a:tcPr>
                </a:tc>
                <a:tc>
                  <a:txBody>
                    <a:bodyPr/>
                    <a:lstStyle/>
                    <a:p>
                      <a:pPr marL="17780" algn="ctr">
                        <a:lnSpc>
                          <a:spcPct val="100000"/>
                        </a:lnSpc>
                        <a:spcBef>
                          <a:spcPts val="170"/>
                        </a:spcBef>
                      </a:pPr>
                      <a:r>
                        <a:rPr sz="1200" b="1" dirty="0">
                          <a:solidFill>
                            <a:srgbClr val="BD2BBA"/>
                          </a:solidFill>
                          <a:latin typeface="Arial" panose="020B0604020202020204" pitchFamily="34" charset="0"/>
                          <a:cs typeface="Arial" panose="020B0604020202020204" pitchFamily="34" charset="0"/>
                        </a:rPr>
                        <a:t>14.4</a:t>
                      </a:r>
                      <a:endParaRPr sz="1200" dirty="0">
                        <a:latin typeface="Arial" panose="020B0604020202020204" pitchFamily="34" charset="0"/>
                        <a:cs typeface="Arial" panose="020B0604020202020204" pitchFamily="34" charset="0"/>
                      </a:endParaRPr>
                    </a:p>
                  </a:txBody>
                  <a:tcPr marL="0" marR="0" marT="31744" marB="0">
                    <a:lnT w="12700">
                      <a:solidFill>
                        <a:srgbClr val="585353"/>
                      </a:solidFill>
                      <a:prstDash val="solid"/>
                    </a:lnT>
                  </a:tcPr>
                </a:tc>
                <a:tc>
                  <a:txBody>
                    <a:bodyPr/>
                    <a:lstStyle/>
                    <a:p>
                      <a:pPr marR="20320" algn="ctr">
                        <a:lnSpc>
                          <a:spcPct val="100000"/>
                        </a:lnSpc>
                        <a:spcBef>
                          <a:spcPts val="170"/>
                        </a:spcBef>
                      </a:pPr>
                      <a:r>
                        <a:rPr sz="1200" b="1" dirty="0">
                          <a:solidFill>
                            <a:srgbClr val="BD2BBA"/>
                          </a:solidFill>
                          <a:latin typeface="Arial" panose="020B0604020202020204" pitchFamily="34" charset="0"/>
                          <a:cs typeface="Arial" panose="020B0604020202020204" pitchFamily="34" charset="0"/>
                        </a:rPr>
                        <a:t>11.1</a:t>
                      </a:r>
                      <a:endParaRPr sz="1200">
                        <a:latin typeface="Arial" panose="020B0604020202020204" pitchFamily="34" charset="0"/>
                        <a:cs typeface="Arial" panose="020B0604020202020204" pitchFamily="34" charset="0"/>
                      </a:endParaRPr>
                    </a:p>
                  </a:txBody>
                  <a:tcPr marL="0" marR="0" marT="31744" marB="0">
                    <a:lnT w="12700">
                      <a:solidFill>
                        <a:srgbClr val="585353"/>
                      </a:solidFill>
                      <a:prstDash val="solid"/>
                    </a:lnT>
                  </a:tcPr>
                </a:tc>
              </a:tr>
              <a:tr h="269825">
                <a:tc>
                  <a:txBody>
                    <a:bodyPr/>
                    <a:lstStyle/>
                    <a:p>
                      <a:pPr marL="255270" algn="l">
                        <a:lnSpc>
                          <a:spcPct val="100000"/>
                        </a:lnSpc>
                        <a:spcBef>
                          <a:spcPts val="155"/>
                        </a:spcBef>
                      </a:pPr>
                      <a:r>
                        <a:rPr sz="1200" spc="-5" dirty="0">
                          <a:solidFill>
                            <a:srgbClr val="585353"/>
                          </a:solidFill>
                          <a:latin typeface="Arial" panose="020B0604020202020204" pitchFamily="34" charset="0"/>
                          <a:cs typeface="Arial" panose="020B0604020202020204" pitchFamily="34" charset="0"/>
                        </a:rPr>
                        <a:t>(95%</a:t>
                      </a:r>
                      <a:r>
                        <a:rPr sz="1200" spc="-15" dirty="0">
                          <a:solidFill>
                            <a:srgbClr val="585353"/>
                          </a:solidFill>
                          <a:latin typeface="Arial" panose="020B0604020202020204" pitchFamily="34" charset="0"/>
                          <a:cs typeface="Arial" panose="020B0604020202020204" pitchFamily="34" charset="0"/>
                        </a:rPr>
                        <a:t> </a:t>
                      </a:r>
                      <a:r>
                        <a:rPr sz="1200" spc="-5" dirty="0">
                          <a:solidFill>
                            <a:srgbClr val="585353"/>
                          </a:solidFill>
                          <a:latin typeface="Arial" panose="020B0604020202020204" pitchFamily="34" charset="0"/>
                          <a:cs typeface="Arial" panose="020B0604020202020204" pitchFamily="34" charset="0"/>
                        </a:rPr>
                        <a:t>CI)</a:t>
                      </a:r>
                      <a:endParaRPr sz="1200" dirty="0">
                        <a:latin typeface="Arial" panose="020B0604020202020204" pitchFamily="34" charset="0"/>
                        <a:cs typeface="Arial" panose="020B0604020202020204" pitchFamily="34" charset="0"/>
                      </a:endParaRPr>
                    </a:p>
                  </a:txBody>
                  <a:tcPr marL="0" marR="0" marT="28943" marB="0">
                    <a:lnB w="12700">
                      <a:solidFill>
                        <a:srgbClr val="585353"/>
                      </a:solidFill>
                      <a:prstDash val="solid"/>
                    </a:lnB>
                  </a:tcPr>
                </a:tc>
                <a:tc>
                  <a:txBody>
                    <a:bodyPr/>
                    <a:lstStyle/>
                    <a:p>
                      <a:pPr marL="17145" algn="ctr">
                        <a:lnSpc>
                          <a:spcPct val="100000"/>
                        </a:lnSpc>
                        <a:spcBef>
                          <a:spcPts val="155"/>
                        </a:spcBef>
                      </a:pPr>
                      <a:r>
                        <a:rPr sz="1200" spc="-5" dirty="0">
                          <a:solidFill>
                            <a:srgbClr val="585353"/>
                          </a:solidFill>
                          <a:latin typeface="Arial" panose="020B0604020202020204" pitchFamily="34" charset="0"/>
                          <a:cs typeface="Arial" panose="020B0604020202020204" pitchFamily="34" charset="0"/>
                        </a:rPr>
                        <a:t>(13.1–16.2)</a:t>
                      </a:r>
                      <a:endParaRPr sz="1200" dirty="0">
                        <a:latin typeface="Arial" panose="020B0604020202020204" pitchFamily="34" charset="0"/>
                        <a:cs typeface="Arial" panose="020B0604020202020204" pitchFamily="34" charset="0"/>
                      </a:endParaRPr>
                    </a:p>
                  </a:txBody>
                  <a:tcPr marL="0" marR="0" marT="28943" marB="0">
                    <a:lnB w="12700">
                      <a:solidFill>
                        <a:srgbClr val="585353"/>
                      </a:solidFill>
                      <a:prstDash val="solid"/>
                    </a:lnB>
                  </a:tcPr>
                </a:tc>
                <a:tc>
                  <a:txBody>
                    <a:bodyPr/>
                    <a:lstStyle/>
                    <a:p>
                      <a:pPr marR="20955" algn="ctr">
                        <a:lnSpc>
                          <a:spcPct val="100000"/>
                        </a:lnSpc>
                        <a:spcBef>
                          <a:spcPts val="155"/>
                        </a:spcBef>
                      </a:pPr>
                      <a:r>
                        <a:rPr sz="1200" spc="-5" dirty="0">
                          <a:solidFill>
                            <a:srgbClr val="585353"/>
                          </a:solidFill>
                          <a:latin typeface="Arial" panose="020B0604020202020204" pitchFamily="34" charset="0"/>
                          <a:cs typeface="Arial" panose="020B0604020202020204" pitchFamily="34" charset="0"/>
                        </a:rPr>
                        <a:t>(10.0–12.1)</a:t>
                      </a:r>
                      <a:endParaRPr sz="1200" dirty="0">
                        <a:latin typeface="Arial" panose="020B0604020202020204" pitchFamily="34" charset="0"/>
                        <a:cs typeface="Arial" panose="020B0604020202020204" pitchFamily="34" charset="0"/>
                      </a:endParaRPr>
                    </a:p>
                  </a:txBody>
                  <a:tcPr marL="0" marR="0" marT="28943" marB="0">
                    <a:lnB w="12700">
                      <a:solidFill>
                        <a:srgbClr val="585353"/>
                      </a:solidFill>
                      <a:prstDash val="solid"/>
                    </a:lnB>
                  </a:tcPr>
                </a:tc>
              </a:tr>
              <a:tr h="275427">
                <a:tc>
                  <a:txBody>
                    <a:bodyPr/>
                    <a:lstStyle/>
                    <a:p>
                      <a:pPr marL="24130">
                        <a:lnSpc>
                          <a:spcPct val="100000"/>
                        </a:lnSpc>
                        <a:spcBef>
                          <a:spcPts val="170"/>
                        </a:spcBef>
                      </a:pPr>
                      <a:r>
                        <a:rPr sz="1200" b="1" dirty="0">
                          <a:solidFill>
                            <a:srgbClr val="585353"/>
                          </a:solidFill>
                          <a:latin typeface="Arial" panose="020B0604020202020204" pitchFamily="34" charset="0"/>
                          <a:cs typeface="Arial" panose="020B0604020202020204" pitchFamily="34" charset="0"/>
                        </a:rPr>
                        <a:t>HR </a:t>
                      </a:r>
                      <a:r>
                        <a:rPr sz="1200" b="1" spc="-5" dirty="0">
                          <a:solidFill>
                            <a:srgbClr val="585353"/>
                          </a:solidFill>
                          <a:latin typeface="Arial" panose="020B0604020202020204" pitchFamily="34" charset="0"/>
                          <a:cs typeface="Arial" panose="020B0604020202020204" pitchFamily="34" charset="0"/>
                        </a:rPr>
                        <a:t>(98.4%</a:t>
                      </a:r>
                      <a:r>
                        <a:rPr sz="1200" b="1" spc="-45" dirty="0">
                          <a:solidFill>
                            <a:srgbClr val="585353"/>
                          </a:solidFill>
                          <a:latin typeface="Arial" panose="020B0604020202020204" pitchFamily="34" charset="0"/>
                          <a:cs typeface="Arial" panose="020B0604020202020204" pitchFamily="34" charset="0"/>
                        </a:rPr>
                        <a:t> </a:t>
                      </a:r>
                      <a:r>
                        <a:rPr sz="1200" b="1" dirty="0">
                          <a:solidFill>
                            <a:srgbClr val="585353"/>
                          </a:solidFill>
                          <a:latin typeface="Arial" panose="020B0604020202020204" pitchFamily="34" charset="0"/>
                          <a:cs typeface="Arial" panose="020B0604020202020204" pitchFamily="34" charset="0"/>
                        </a:rPr>
                        <a:t>CI)</a:t>
                      </a:r>
                      <a:endParaRPr sz="1200">
                        <a:latin typeface="Arial" panose="020B0604020202020204" pitchFamily="34" charset="0"/>
                        <a:cs typeface="Arial" panose="020B0604020202020204" pitchFamily="34" charset="0"/>
                      </a:endParaRPr>
                    </a:p>
                  </a:txBody>
                  <a:tcPr marL="0" marR="0" marT="31744" marB="0">
                    <a:lnT w="12700">
                      <a:solidFill>
                        <a:srgbClr val="585353"/>
                      </a:solidFill>
                      <a:prstDash val="solid"/>
                    </a:lnT>
                  </a:tcPr>
                </a:tc>
                <a:tc gridSpan="2">
                  <a:txBody>
                    <a:bodyPr/>
                    <a:lstStyle/>
                    <a:p>
                      <a:pPr marL="361315">
                        <a:lnSpc>
                          <a:spcPct val="100000"/>
                        </a:lnSpc>
                        <a:spcBef>
                          <a:spcPts val="170"/>
                        </a:spcBef>
                      </a:pPr>
                      <a:r>
                        <a:rPr sz="1200" b="1" dirty="0">
                          <a:solidFill>
                            <a:srgbClr val="585353"/>
                          </a:solidFill>
                          <a:latin typeface="Arial" panose="020B0604020202020204" pitchFamily="34" charset="0"/>
                          <a:cs typeface="Arial" panose="020B0604020202020204" pitchFamily="34" charset="0"/>
                        </a:rPr>
                        <a:t>0.71</a:t>
                      </a:r>
                      <a:r>
                        <a:rPr sz="1200" b="1" spc="-20" dirty="0">
                          <a:solidFill>
                            <a:srgbClr val="585353"/>
                          </a:solidFill>
                          <a:latin typeface="Arial" panose="020B0604020202020204" pitchFamily="34" charset="0"/>
                          <a:cs typeface="Arial" panose="020B0604020202020204" pitchFamily="34" charset="0"/>
                        </a:rPr>
                        <a:t> </a:t>
                      </a:r>
                      <a:r>
                        <a:rPr sz="1200" b="1" spc="-5" dirty="0">
                          <a:solidFill>
                            <a:srgbClr val="585353"/>
                          </a:solidFill>
                          <a:latin typeface="Arial" panose="020B0604020202020204" pitchFamily="34" charset="0"/>
                          <a:cs typeface="Arial" panose="020B0604020202020204" pitchFamily="34" charset="0"/>
                        </a:rPr>
                        <a:t>(0.59–0.86)</a:t>
                      </a:r>
                      <a:endParaRPr sz="1200">
                        <a:latin typeface="Arial" panose="020B0604020202020204" pitchFamily="34" charset="0"/>
                        <a:cs typeface="Arial" panose="020B0604020202020204" pitchFamily="34" charset="0"/>
                      </a:endParaRPr>
                    </a:p>
                  </a:txBody>
                  <a:tcPr marL="0" marR="0" marT="31744" marB="0">
                    <a:lnT w="12700">
                      <a:solidFill>
                        <a:srgbClr val="585353"/>
                      </a:solidFill>
                      <a:prstDash val="solid"/>
                    </a:lnT>
                  </a:tcPr>
                </a:tc>
                <a:tc hMerge="1">
                  <a:tcPr marL="0" marR="0" marT="0" marB="0"/>
                </a:tc>
              </a:tr>
              <a:tr h="270758">
                <a:tc>
                  <a:txBody>
                    <a:bodyPr/>
                    <a:lstStyle/>
                    <a:p>
                      <a:pPr marL="24130">
                        <a:lnSpc>
                          <a:spcPct val="100000"/>
                        </a:lnSpc>
                        <a:spcBef>
                          <a:spcPts val="155"/>
                        </a:spcBef>
                      </a:pPr>
                      <a:r>
                        <a:rPr sz="1200" b="1" i="1">
                          <a:solidFill>
                            <a:srgbClr val="585353"/>
                          </a:solidFill>
                          <a:latin typeface="Arial" panose="020B0604020202020204" pitchFamily="34" charset="0"/>
                          <a:cs typeface="Arial" panose="020B0604020202020204" pitchFamily="34" charset="0"/>
                        </a:rPr>
                        <a:t>P</a:t>
                      </a:r>
                      <a:r>
                        <a:rPr sz="1200" b="1" i="1" spc="-5">
                          <a:solidFill>
                            <a:srgbClr val="585353"/>
                          </a:solidFill>
                          <a:latin typeface="Arial" panose="020B0604020202020204" pitchFamily="34" charset="0"/>
                          <a:cs typeface="Arial" panose="020B0604020202020204" pitchFamily="34" charset="0"/>
                        </a:rPr>
                        <a:t> </a:t>
                      </a:r>
                      <a:r>
                        <a:rPr lang="zh-CN" altLang="en-US" sz="1200" b="1" spc="-5">
                          <a:solidFill>
                            <a:srgbClr val="585353"/>
                          </a:solidFill>
                          <a:latin typeface="Arial" panose="020B0604020202020204" pitchFamily="34" charset="0"/>
                          <a:cs typeface="Arial" panose="020B0604020202020204" pitchFamily="34" charset="0"/>
                        </a:rPr>
                        <a:t>值</a:t>
                      </a:r>
                      <a:endParaRPr sz="1200" dirty="0">
                        <a:latin typeface="Arial" panose="020B0604020202020204" pitchFamily="34" charset="0"/>
                        <a:cs typeface="Arial" panose="020B0604020202020204" pitchFamily="34" charset="0"/>
                      </a:endParaRPr>
                    </a:p>
                  </a:txBody>
                  <a:tcPr marL="0" marR="0" marT="28943" marB="0">
                    <a:lnB w="12700">
                      <a:solidFill>
                        <a:srgbClr val="585353"/>
                      </a:solidFill>
                      <a:prstDash val="solid"/>
                    </a:lnB>
                  </a:tcPr>
                </a:tc>
                <a:tc gridSpan="2">
                  <a:txBody>
                    <a:bodyPr/>
                    <a:lstStyle/>
                    <a:p>
                      <a:pPr marL="563880">
                        <a:lnSpc>
                          <a:spcPct val="100000"/>
                        </a:lnSpc>
                        <a:spcBef>
                          <a:spcPts val="155"/>
                        </a:spcBef>
                      </a:pPr>
                      <a:r>
                        <a:rPr sz="1200" b="1" dirty="0">
                          <a:solidFill>
                            <a:srgbClr val="585353"/>
                          </a:solidFill>
                          <a:latin typeface="Arial" panose="020B0604020202020204" pitchFamily="34" charset="0"/>
                          <a:cs typeface="Arial" panose="020B0604020202020204" pitchFamily="34" charset="0"/>
                        </a:rPr>
                        <a:t>&lt;</a:t>
                      </a:r>
                      <a:r>
                        <a:rPr sz="1200" b="1" spc="-15" dirty="0">
                          <a:solidFill>
                            <a:srgbClr val="585353"/>
                          </a:solidFill>
                          <a:latin typeface="Arial" panose="020B0604020202020204" pitchFamily="34" charset="0"/>
                          <a:cs typeface="Arial" panose="020B0604020202020204" pitchFamily="34" charset="0"/>
                        </a:rPr>
                        <a:t> </a:t>
                      </a:r>
                      <a:r>
                        <a:rPr sz="1200" b="1" spc="-5" dirty="0">
                          <a:solidFill>
                            <a:srgbClr val="585353"/>
                          </a:solidFill>
                          <a:latin typeface="Arial" panose="020B0604020202020204" pitchFamily="34" charset="0"/>
                          <a:cs typeface="Arial" panose="020B0604020202020204" pitchFamily="34" charset="0"/>
                        </a:rPr>
                        <a:t>0.0001</a:t>
                      </a:r>
                      <a:endParaRPr sz="1200" dirty="0">
                        <a:latin typeface="Arial" panose="020B0604020202020204" pitchFamily="34" charset="0"/>
                        <a:cs typeface="Arial" panose="020B0604020202020204" pitchFamily="34" charset="0"/>
                      </a:endParaRPr>
                    </a:p>
                  </a:txBody>
                  <a:tcPr marL="0" marR="0" marT="28943" marB="0">
                    <a:lnB w="12700">
                      <a:solidFill>
                        <a:srgbClr val="585353"/>
                      </a:solidFill>
                      <a:prstDash val="solid"/>
                    </a:lnB>
                  </a:tcPr>
                </a:tc>
                <a:tc hMerge="1">
                  <a:tcPr marL="0" marR="0" marT="0" marB="0"/>
                </a:tc>
              </a:tr>
            </a:tbl>
          </a:graphicData>
        </a:graphic>
      </p:graphicFrame>
      <p:graphicFrame>
        <p:nvGraphicFramePr>
          <p:cNvPr id="132" name="object 12"/>
          <p:cNvGraphicFramePr>
            <a:graphicFrameLocks noGrp="1"/>
          </p:cNvGraphicFramePr>
          <p:nvPr/>
        </p:nvGraphicFramePr>
        <p:xfrm>
          <a:off x="236615" y="6203951"/>
          <a:ext cx="6845111" cy="587695"/>
        </p:xfrm>
        <a:graphic>
          <a:graphicData uri="http://schemas.openxmlformats.org/drawingml/2006/table">
            <a:tbl>
              <a:tblPr firstRow="1" bandRow="1">
                <a:tableStyleId>{2D5ABB26-0587-4C30-8999-92F81FD0307C}</a:tableStyleId>
              </a:tblPr>
              <a:tblGrid>
                <a:gridCol w="753354"/>
                <a:gridCol w="402624"/>
                <a:gridCol w="468235"/>
                <a:gridCol w="473008"/>
                <a:gridCol w="466447"/>
                <a:gridCol w="404759"/>
                <a:gridCol w="396801"/>
                <a:gridCol w="560189"/>
                <a:gridCol w="350118"/>
                <a:gridCol w="543558"/>
                <a:gridCol w="438814"/>
                <a:gridCol w="434147"/>
                <a:gridCol w="485498"/>
                <a:gridCol w="345450"/>
                <a:gridCol w="322109"/>
              </a:tblGrid>
              <a:tr h="339848">
                <a:tc>
                  <a:txBody>
                    <a:bodyPr/>
                    <a:lstStyle/>
                    <a:p>
                      <a:pPr marL="31750">
                        <a:lnSpc>
                          <a:spcPct val="100000"/>
                        </a:lnSpc>
                        <a:spcBef>
                          <a:spcPts val="200"/>
                        </a:spcBef>
                      </a:pPr>
                      <a:r>
                        <a:rPr lang="zh-CN" altLang="en-US" sz="1000" b="1" spc="-5" dirty="0">
                          <a:solidFill>
                            <a:srgbClr val="009FB9"/>
                          </a:solidFill>
                          <a:latin typeface="Arial" panose="020B0604020202020204" pitchFamily="34" charset="0"/>
                          <a:ea typeface="+mn-ea"/>
                          <a:cs typeface="Arial" panose="020B0604020202020204" pitchFamily="34" charset="0"/>
                        </a:rPr>
                        <a:t>纳武利尤单抗</a:t>
                      </a:r>
                      <a:r>
                        <a:rPr sz="1000" b="1" spc="-5" dirty="0">
                          <a:solidFill>
                            <a:srgbClr val="009FB9"/>
                          </a:solidFill>
                          <a:latin typeface="Arial" panose="020B0604020202020204" pitchFamily="34" charset="0"/>
                          <a:ea typeface="+mn-ea"/>
                          <a:cs typeface="Arial" panose="020B0604020202020204" pitchFamily="34" charset="0"/>
                        </a:rPr>
                        <a:t> +</a:t>
                      </a:r>
                      <a:r>
                        <a:rPr sz="1000" b="1" spc="-25" dirty="0">
                          <a:solidFill>
                            <a:srgbClr val="009FB9"/>
                          </a:solidFill>
                          <a:latin typeface="Arial" panose="020B0604020202020204" pitchFamily="34" charset="0"/>
                          <a:ea typeface="+mn-ea"/>
                          <a:cs typeface="Arial" panose="020B0604020202020204" pitchFamily="34" charset="0"/>
                        </a:rPr>
                        <a:t> </a:t>
                      </a:r>
                      <a:r>
                        <a:rPr lang="zh-CN" altLang="en-US" sz="1000" b="1" spc="-5" dirty="0">
                          <a:solidFill>
                            <a:srgbClr val="009FB9"/>
                          </a:solidFill>
                          <a:latin typeface="Arial" panose="020B0604020202020204" pitchFamily="34" charset="0"/>
                          <a:ea typeface="+mn-ea"/>
                          <a:cs typeface="Arial" panose="020B0604020202020204" pitchFamily="34" charset="0"/>
                        </a:rPr>
                        <a:t>化疗</a:t>
                      </a:r>
                      <a:endParaRPr sz="1000" dirty="0">
                        <a:latin typeface="Arial" panose="020B0604020202020204" pitchFamily="34" charset="0"/>
                        <a:ea typeface="+mn-ea"/>
                        <a:cs typeface="Arial" panose="020B0604020202020204" pitchFamily="34" charset="0"/>
                      </a:endParaRPr>
                    </a:p>
                  </a:txBody>
                  <a:tcPr marL="0" marR="0" marT="37346" marB="0"/>
                </a:tc>
                <a:tc>
                  <a:txBody>
                    <a:bodyPr/>
                    <a:lstStyle/>
                    <a:p>
                      <a:pPr marL="103505">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473</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164465">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438</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4445" algn="ctr">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377</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R="158750" algn="r">
                        <a:lnSpc>
                          <a:spcPct val="100000"/>
                        </a:lnSpc>
                        <a:spcBef>
                          <a:spcPts val="200"/>
                        </a:spcBef>
                      </a:pPr>
                      <a:r>
                        <a:rPr sz="1000" dirty="0">
                          <a:solidFill>
                            <a:srgbClr val="009FB9"/>
                          </a:solidFill>
                          <a:latin typeface="Arial" panose="020B0604020202020204" pitchFamily="34" charset="0"/>
                          <a:ea typeface="+mn-ea"/>
                          <a:cs typeface="Arial" panose="020B0604020202020204" pitchFamily="34" charset="0"/>
                        </a:rPr>
                        <a:t>313</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R="158750" algn="r">
                        <a:lnSpc>
                          <a:spcPct val="100000"/>
                        </a:lnSpc>
                        <a:spcBef>
                          <a:spcPts val="200"/>
                        </a:spcBef>
                      </a:pPr>
                      <a:r>
                        <a:rPr sz="1000" dirty="0">
                          <a:solidFill>
                            <a:srgbClr val="009FB9"/>
                          </a:solidFill>
                          <a:latin typeface="Arial" panose="020B0604020202020204" pitchFamily="34" charset="0"/>
                          <a:ea typeface="+mn-ea"/>
                          <a:cs typeface="Arial" panose="020B0604020202020204" pitchFamily="34" charset="0"/>
                        </a:rPr>
                        <a:t>261</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166370" algn="ctr">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198</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173355">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149</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R="3175" algn="ctr">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96</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6350" algn="ctr">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65</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635" algn="ctr">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33</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R="4445" algn="ctr">
                        <a:lnSpc>
                          <a:spcPct val="100000"/>
                        </a:lnSpc>
                        <a:spcBef>
                          <a:spcPts val="200"/>
                        </a:spcBef>
                      </a:pPr>
                      <a:r>
                        <a:rPr sz="1000" spc="-5" dirty="0">
                          <a:solidFill>
                            <a:srgbClr val="009FB9"/>
                          </a:solidFill>
                          <a:latin typeface="Arial" panose="020B0604020202020204" pitchFamily="34" charset="0"/>
                          <a:ea typeface="+mn-ea"/>
                          <a:cs typeface="Arial" panose="020B0604020202020204" pitchFamily="34" charset="0"/>
                        </a:rPr>
                        <a:t>22</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R="207010" algn="r">
                        <a:lnSpc>
                          <a:spcPct val="100000"/>
                        </a:lnSpc>
                        <a:spcBef>
                          <a:spcPts val="200"/>
                        </a:spcBef>
                      </a:pPr>
                      <a:r>
                        <a:rPr sz="1000" dirty="0">
                          <a:solidFill>
                            <a:srgbClr val="009FB9"/>
                          </a:solidFill>
                          <a:latin typeface="Arial" panose="020B0604020202020204" pitchFamily="34" charset="0"/>
                          <a:ea typeface="+mn-ea"/>
                          <a:cs typeface="Arial" panose="020B0604020202020204" pitchFamily="34" charset="0"/>
                        </a:rPr>
                        <a:t>9</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L="220980" algn="ctr">
                        <a:lnSpc>
                          <a:spcPct val="100000"/>
                        </a:lnSpc>
                        <a:spcBef>
                          <a:spcPts val="200"/>
                        </a:spcBef>
                      </a:pPr>
                      <a:r>
                        <a:rPr sz="1000" dirty="0">
                          <a:solidFill>
                            <a:srgbClr val="009FB9"/>
                          </a:solidFill>
                          <a:latin typeface="Arial" panose="020B0604020202020204" pitchFamily="34" charset="0"/>
                          <a:ea typeface="+mn-ea"/>
                          <a:cs typeface="Arial" panose="020B0604020202020204" pitchFamily="34" charset="0"/>
                        </a:rPr>
                        <a:t>1</a:t>
                      </a:r>
                      <a:endParaRPr sz="1000" dirty="0">
                        <a:latin typeface="Arial" panose="020B0604020202020204" pitchFamily="34" charset="0"/>
                        <a:ea typeface="+mn-ea"/>
                        <a:cs typeface="Arial" panose="020B0604020202020204" pitchFamily="34" charset="0"/>
                      </a:endParaRPr>
                    </a:p>
                  </a:txBody>
                  <a:tcPr marL="0" marR="0" marT="37346" marB="0" anchor="ctr"/>
                </a:tc>
                <a:tc>
                  <a:txBody>
                    <a:bodyPr/>
                    <a:lstStyle/>
                    <a:p>
                      <a:pPr marR="19685" algn="r">
                        <a:lnSpc>
                          <a:spcPct val="100000"/>
                        </a:lnSpc>
                        <a:spcBef>
                          <a:spcPts val="200"/>
                        </a:spcBef>
                      </a:pPr>
                      <a:r>
                        <a:rPr sz="1000" dirty="0">
                          <a:solidFill>
                            <a:srgbClr val="009FB9"/>
                          </a:solidFill>
                          <a:latin typeface="Arial" panose="020B0604020202020204" pitchFamily="34" charset="0"/>
                          <a:ea typeface="+mn-ea"/>
                          <a:cs typeface="Arial" panose="020B0604020202020204" pitchFamily="34" charset="0"/>
                        </a:rPr>
                        <a:t>0</a:t>
                      </a:r>
                      <a:endParaRPr sz="1000" dirty="0">
                        <a:latin typeface="Arial" panose="020B0604020202020204" pitchFamily="34" charset="0"/>
                        <a:ea typeface="+mn-ea"/>
                        <a:cs typeface="Arial" panose="020B0604020202020204" pitchFamily="34" charset="0"/>
                      </a:endParaRPr>
                    </a:p>
                  </a:txBody>
                  <a:tcPr marL="0" marR="0" marT="37346" marB="0" anchor="ctr"/>
                </a:tc>
              </a:tr>
              <a:tr h="245549">
                <a:tc>
                  <a:txBody>
                    <a:bodyPr/>
                    <a:lstStyle/>
                    <a:p>
                      <a:pPr marL="31750">
                        <a:lnSpc>
                          <a:spcPct val="100000"/>
                        </a:lnSpc>
                        <a:spcBef>
                          <a:spcPts val="85"/>
                        </a:spcBef>
                      </a:pPr>
                      <a:r>
                        <a:rPr lang="zh-CN" altLang="en-US" sz="1000" b="1" spc="-5" dirty="0">
                          <a:solidFill>
                            <a:srgbClr val="7E7E7E"/>
                          </a:solidFill>
                          <a:latin typeface="Arial" panose="020B0604020202020204" pitchFamily="34" charset="0"/>
                          <a:ea typeface="+mn-ea"/>
                          <a:cs typeface="Arial" panose="020B0604020202020204" pitchFamily="34" charset="0"/>
                        </a:rPr>
                        <a:t>化疗</a:t>
                      </a:r>
                      <a:endParaRPr sz="1000" dirty="0">
                        <a:latin typeface="Arial" panose="020B0604020202020204" pitchFamily="34" charset="0"/>
                        <a:ea typeface="+mn-ea"/>
                        <a:cs typeface="Arial" panose="020B0604020202020204" pitchFamily="34" charset="0"/>
                      </a:endParaRPr>
                    </a:p>
                  </a:txBody>
                  <a:tcPr marL="0" marR="0" marT="15872" marB="0"/>
                </a:tc>
                <a:tc>
                  <a:txBody>
                    <a:bodyPr/>
                    <a:lstStyle/>
                    <a:p>
                      <a:pPr marL="103505">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482</a:t>
                      </a:r>
                      <a:endParaRPr sz="1000">
                        <a:latin typeface="Arial" panose="020B0604020202020204" pitchFamily="34" charset="0"/>
                        <a:ea typeface="+mn-ea"/>
                        <a:cs typeface="Arial" panose="020B0604020202020204" pitchFamily="34" charset="0"/>
                      </a:endParaRPr>
                    </a:p>
                  </a:txBody>
                  <a:tcPr marL="0" marR="0" marT="15872" marB="0" anchor="ctr"/>
                </a:tc>
                <a:tc>
                  <a:txBody>
                    <a:bodyPr/>
                    <a:lstStyle/>
                    <a:p>
                      <a:pPr marL="164465">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421</a:t>
                      </a:r>
                      <a:endParaRPr sz="1000">
                        <a:latin typeface="Arial" panose="020B0604020202020204" pitchFamily="34" charset="0"/>
                        <a:ea typeface="+mn-ea"/>
                        <a:cs typeface="Arial" panose="020B0604020202020204" pitchFamily="34" charset="0"/>
                      </a:endParaRPr>
                    </a:p>
                  </a:txBody>
                  <a:tcPr marL="0" marR="0" marT="15872" marB="0" anchor="ctr"/>
                </a:tc>
                <a:tc>
                  <a:txBody>
                    <a:bodyPr/>
                    <a:lstStyle/>
                    <a:p>
                      <a:pPr marL="4445" algn="ctr">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350</a:t>
                      </a:r>
                      <a:endParaRPr sz="1000">
                        <a:latin typeface="Arial" panose="020B0604020202020204" pitchFamily="34" charset="0"/>
                        <a:ea typeface="+mn-ea"/>
                        <a:cs typeface="Arial" panose="020B0604020202020204" pitchFamily="34" charset="0"/>
                      </a:endParaRPr>
                    </a:p>
                  </a:txBody>
                  <a:tcPr marL="0" marR="0" marT="15872" marB="0" anchor="ctr"/>
                </a:tc>
                <a:tc>
                  <a:txBody>
                    <a:bodyPr/>
                    <a:lstStyle/>
                    <a:p>
                      <a:pPr marR="158750" algn="r">
                        <a:lnSpc>
                          <a:spcPct val="100000"/>
                        </a:lnSpc>
                        <a:spcBef>
                          <a:spcPts val="85"/>
                        </a:spcBef>
                      </a:pPr>
                      <a:r>
                        <a:rPr sz="1000" dirty="0">
                          <a:solidFill>
                            <a:srgbClr val="7E7E7E"/>
                          </a:solidFill>
                          <a:latin typeface="Arial" panose="020B0604020202020204" pitchFamily="34" charset="0"/>
                          <a:ea typeface="+mn-ea"/>
                          <a:cs typeface="Arial" panose="020B0604020202020204" pitchFamily="34" charset="0"/>
                        </a:rPr>
                        <a:t>271</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R="158750" algn="r">
                        <a:lnSpc>
                          <a:spcPct val="100000"/>
                        </a:lnSpc>
                        <a:spcBef>
                          <a:spcPts val="85"/>
                        </a:spcBef>
                      </a:pPr>
                      <a:r>
                        <a:rPr sz="1000" dirty="0">
                          <a:solidFill>
                            <a:srgbClr val="7E7E7E"/>
                          </a:solidFill>
                          <a:latin typeface="Arial" panose="020B0604020202020204" pitchFamily="34" charset="0"/>
                          <a:ea typeface="+mn-ea"/>
                          <a:cs typeface="Arial" panose="020B0604020202020204" pitchFamily="34" charset="0"/>
                        </a:rPr>
                        <a:t>211</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L="166370" algn="ctr">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138</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L="201930">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98</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R="3175" algn="ctr">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56</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L="6350" algn="ctr">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34</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L="635" algn="ctr">
                        <a:lnSpc>
                          <a:spcPct val="100000"/>
                        </a:lnSpc>
                        <a:spcBef>
                          <a:spcPts val="85"/>
                        </a:spcBef>
                      </a:pPr>
                      <a:r>
                        <a:rPr sz="1000" spc="-5" dirty="0">
                          <a:solidFill>
                            <a:srgbClr val="7E7E7E"/>
                          </a:solidFill>
                          <a:latin typeface="Arial" panose="020B0604020202020204" pitchFamily="34" charset="0"/>
                          <a:ea typeface="+mn-ea"/>
                          <a:cs typeface="Arial" panose="020B0604020202020204" pitchFamily="34" charset="0"/>
                        </a:rPr>
                        <a:t>19</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R="1270" algn="ctr">
                        <a:lnSpc>
                          <a:spcPct val="100000"/>
                        </a:lnSpc>
                        <a:spcBef>
                          <a:spcPts val="85"/>
                        </a:spcBef>
                      </a:pPr>
                      <a:r>
                        <a:rPr sz="1000" dirty="0">
                          <a:solidFill>
                            <a:srgbClr val="7E7E7E"/>
                          </a:solidFill>
                          <a:latin typeface="Arial" panose="020B0604020202020204" pitchFamily="34" charset="0"/>
                          <a:ea typeface="+mn-ea"/>
                          <a:cs typeface="Arial" panose="020B0604020202020204" pitchFamily="34" charset="0"/>
                        </a:rPr>
                        <a:t>8</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R="207010" algn="r">
                        <a:lnSpc>
                          <a:spcPct val="100000"/>
                        </a:lnSpc>
                        <a:spcBef>
                          <a:spcPts val="85"/>
                        </a:spcBef>
                      </a:pPr>
                      <a:r>
                        <a:rPr sz="1000" dirty="0">
                          <a:solidFill>
                            <a:srgbClr val="7E7E7E"/>
                          </a:solidFill>
                          <a:latin typeface="Arial" panose="020B0604020202020204" pitchFamily="34" charset="0"/>
                          <a:ea typeface="+mn-ea"/>
                          <a:cs typeface="Arial" panose="020B0604020202020204" pitchFamily="34" charset="0"/>
                        </a:rPr>
                        <a:t>2</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L="220980" algn="ctr">
                        <a:lnSpc>
                          <a:spcPct val="100000"/>
                        </a:lnSpc>
                        <a:spcBef>
                          <a:spcPts val="85"/>
                        </a:spcBef>
                      </a:pPr>
                      <a:r>
                        <a:rPr sz="1000" dirty="0">
                          <a:solidFill>
                            <a:srgbClr val="7E7E7E"/>
                          </a:solidFill>
                          <a:latin typeface="Arial" panose="020B0604020202020204" pitchFamily="34" charset="0"/>
                          <a:ea typeface="+mn-ea"/>
                          <a:cs typeface="Arial" panose="020B0604020202020204" pitchFamily="34" charset="0"/>
                        </a:rPr>
                        <a:t>0</a:t>
                      </a:r>
                      <a:endParaRPr sz="1000" dirty="0">
                        <a:latin typeface="Arial" panose="020B0604020202020204" pitchFamily="34" charset="0"/>
                        <a:ea typeface="+mn-ea"/>
                        <a:cs typeface="Arial" panose="020B0604020202020204" pitchFamily="34" charset="0"/>
                      </a:endParaRPr>
                    </a:p>
                  </a:txBody>
                  <a:tcPr marL="0" marR="0" marT="15872" marB="0" anchor="ctr"/>
                </a:tc>
                <a:tc>
                  <a:txBody>
                    <a:bodyPr/>
                    <a:lstStyle/>
                    <a:p>
                      <a:pPr marR="19685" algn="r">
                        <a:lnSpc>
                          <a:spcPct val="100000"/>
                        </a:lnSpc>
                        <a:spcBef>
                          <a:spcPts val="85"/>
                        </a:spcBef>
                      </a:pPr>
                      <a:r>
                        <a:rPr sz="1000" dirty="0">
                          <a:solidFill>
                            <a:srgbClr val="7E7E7E"/>
                          </a:solidFill>
                          <a:latin typeface="Arial" panose="020B0604020202020204" pitchFamily="34" charset="0"/>
                          <a:ea typeface="+mn-ea"/>
                          <a:cs typeface="Arial" panose="020B0604020202020204" pitchFamily="34" charset="0"/>
                        </a:rPr>
                        <a:t>0</a:t>
                      </a:r>
                      <a:endParaRPr sz="1000" dirty="0">
                        <a:latin typeface="Arial" panose="020B0604020202020204" pitchFamily="34" charset="0"/>
                        <a:ea typeface="+mn-ea"/>
                        <a:cs typeface="Arial" panose="020B0604020202020204" pitchFamily="34" charset="0"/>
                      </a:endParaRPr>
                    </a:p>
                  </a:txBody>
                  <a:tcPr marL="0" marR="0" marT="15872" marB="0" anchor="ctr"/>
                </a:tc>
              </a:tr>
            </a:tbl>
          </a:graphicData>
        </a:graphic>
      </p:graphicFrame>
      <p:grpSp>
        <p:nvGrpSpPr>
          <p:cNvPr id="222" name="组合 4"/>
          <p:cNvGrpSpPr/>
          <p:nvPr/>
        </p:nvGrpSpPr>
        <p:grpSpPr>
          <a:xfrm>
            <a:off x="5869041" y="3993067"/>
            <a:ext cx="1394018" cy="1219872"/>
            <a:chOff x="12192000" y="3089725"/>
            <a:chExt cx="1654272" cy="1199789"/>
          </a:xfrm>
          <a:solidFill>
            <a:srgbClr val="BA4244"/>
          </a:solidFill>
          <a:effectLst>
            <a:outerShdw blurRad="50800" dist="38100" dir="2700000" algn="tl" rotWithShape="0">
              <a:prstClr val="black">
                <a:alpha val="40000"/>
              </a:prstClr>
            </a:outerShdw>
          </a:effectLst>
        </p:grpSpPr>
        <p:sp>
          <p:nvSpPr>
            <p:cNvPr id="223" name="下箭头 5"/>
            <p:cNvSpPr/>
            <p:nvPr/>
          </p:nvSpPr>
          <p:spPr>
            <a:xfrm>
              <a:off x="12192000" y="3089725"/>
              <a:ext cx="1654272" cy="1199789"/>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24" name="文本框 6"/>
            <p:cNvSpPr txBox="1"/>
            <p:nvPr/>
          </p:nvSpPr>
          <p:spPr>
            <a:xfrm>
              <a:off x="12519101" y="3252474"/>
              <a:ext cx="998133" cy="825009"/>
            </a:xfrm>
            <a:prstGeom prst="rect">
              <a:avLst/>
            </a:prstGeom>
            <a:noFill/>
          </p:spPr>
          <p:txBody>
            <a:bodyPr wrap="square" rtlCol="0">
              <a:spAutoFit/>
            </a:bodyPr>
            <a:lstStyle/>
            <a:p>
              <a:pPr algn="ctr"/>
              <a:r>
                <a:rPr lang="zh-CN" altLang="en-US" sz="132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死亡风险下降</a:t>
              </a:r>
              <a:r>
                <a:rPr lang="en-US" altLang="zh-CN" sz="220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29%</a:t>
              </a:r>
              <a:endParaRPr lang="zh-CN" altLang="en-US" sz="220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50508" y="3705519"/>
            <a:ext cx="6999173" cy="2527152"/>
            <a:chOff x="917292" y="2343814"/>
            <a:chExt cx="10542247" cy="3806428"/>
          </a:xfrm>
        </p:grpSpPr>
        <p:sp>
          <p:nvSpPr>
            <p:cNvPr id="126" name="object 23"/>
            <p:cNvSpPr/>
            <p:nvPr/>
          </p:nvSpPr>
          <p:spPr>
            <a:xfrm>
              <a:off x="2140726" y="2343814"/>
              <a:ext cx="8407908" cy="2682748"/>
            </a:xfrm>
            <a:prstGeom prst="rect">
              <a:avLst/>
            </a:prstGeom>
            <a:blipFill>
              <a:blip r:embed="rId1"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28" name="object 8"/>
            <p:cNvSpPr txBox="1"/>
            <p:nvPr/>
          </p:nvSpPr>
          <p:spPr>
            <a:xfrm>
              <a:off x="1402187" y="3466192"/>
              <a:ext cx="306638" cy="868680"/>
            </a:xfrm>
            <a:prstGeom prst="rect">
              <a:avLst/>
            </a:prstGeom>
          </p:spPr>
          <p:txBody>
            <a:bodyPr vert="vert270" wrap="square" lIns="0" tIns="934" rIns="0" bIns="0" rtlCol="0">
              <a:spAutoFit/>
            </a:bodyPr>
            <a:lstStyle/>
            <a:p>
              <a:pPr marL="19050">
                <a:spcBef>
                  <a:spcPts val="5"/>
                </a:spcBef>
              </a:pPr>
              <a:r>
                <a:rPr sz="1325" b="1" spc="-8" dirty="0">
                  <a:solidFill>
                    <a:srgbClr val="585353"/>
                  </a:solidFill>
                  <a:latin typeface="Arial" panose="020B0604020202020204" pitchFamily="34" charset="0"/>
                  <a:ea typeface="微软雅黑" panose="020B0503020204020204" pitchFamily="34" charset="-122"/>
                  <a:cs typeface="Arial" panose="020B0604020202020204" pitchFamily="34" charset="0"/>
                </a:rPr>
                <a:t>OS</a:t>
              </a:r>
              <a:r>
                <a:rPr sz="1325" b="1" spc="-118" dirty="0">
                  <a:solidFill>
                    <a:srgbClr val="585353"/>
                  </a:solidFill>
                  <a:latin typeface="Arial" panose="020B0604020202020204" pitchFamily="34" charset="0"/>
                  <a:ea typeface="微软雅黑" panose="020B0503020204020204" pitchFamily="34" charset="-122"/>
                  <a:cs typeface="Arial" panose="020B0604020202020204" pitchFamily="34" charset="0"/>
                </a:rPr>
                <a:t> </a:t>
              </a:r>
              <a:r>
                <a:rPr sz="1325" b="1" spc="-8" dirty="0">
                  <a:solidFill>
                    <a:srgbClr val="585353"/>
                  </a:solidFill>
                  <a:latin typeface="Arial" panose="020B0604020202020204" pitchFamily="34" charset="0"/>
                  <a:ea typeface="微软雅黑" panose="020B0503020204020204" pitchFamily="34" charset="-122"/>
                  <a:cs typeface="Arial" panose="020B0604020202020204" pitchFamily="34" charset="0"/>
                </a:rPr>
                <a:t>(%)</a:t>
              </a:r>
              <a:endParaRPr sz="1325" baseline="25000" dirty="0">
                <a:latin typeface="Arial" panose="020B0604020202020204" pitchFamily="34" charset="0"/>
                <a:ea typeface="微软雅黑" panose="020B0503020204020204" pitchFamily="34" charset="-122"/>
                <a:cs typeface="Arial" panose="020B0604020202020204" pitchFamily="34" charset="0"/>
              </a:endParaRPr>
            </a:p>
          </p:txBody>
        </p:sp>
        <p:sp>
          <p:nvSpPr>
            <p:cNvPr id="129" name="object 9"/>
            <p:cNvSpPr txBox="1"/>
            <p:nvPr/>
          </p:nvSpPr>
          <p:spPr>
            <a:xfrm>
              <a:off x="6251058" y="3656786"/>
              <a:ext cx="2863658" cy="384901"/>
            </a:xfrm>
            <a:prstGeom prst="rect">
              <a:avLst/>
            </a:prstGeom>
          </p:spPr>
          <p:txBody>
            <a:bodyPr vert="horz" wrap="square" lIns="0" tIns="17740" rIns="0" bIns="0" rtlCol="0">
              <a:spAutoFit/>
            </a:bodyPr>
            <a:lstStyle/>
            <a:p>
              <a:pPr marL="19050">
                <a:spcBef>
                  <a:spcPts val="140"/>
                </a:spcBef>
              </a:pPr>
              <a:r>
                <a:rPr lang="zh-CN" altLang="en-US" sz="1545" b="1" spc="-8" dirty="0">
                  <a:solidFill>
                    <a:srgbClr val="009FB9"/>
                  </a:solidFill>
                  <a:latin typeface="Arial" panose="020B0604020202020204" pitchFamily="34" charset="0"/>
                  <a:ea typeface="微软雅黑" panose="020B0503020204020204" pitchFamily="34" charset="-122"/>
                  <a:cs typeface="Arial" panose="020B0604020202020204" pitchFamily="34" charset="0"/>
                </a:rPr>
                <a:t>纳武利尤单抗</a:t>
              </a:r>
              <a:r>
                <a:rPr sz="1545" b="1" spc="-8" dirty="0">
                  <a:solidFill>
                    <a:srgbClr val="009FB9"/>
                  </a:solidFill>
                  <a:latin typeface="Arial" panose="020B0604020202020204" pitchFamily="34" charset="0"/>
                  <a:ea typeface="微软雅黑" panose="020B0503020204020204" pitchFamily="34" charset="-122"/>
                  <a:cs typeface="Arial" panose="020B0604020202020204" pitchFamily="34" charset="0"/>
                </a:rPr>
                <a:t> +</a:t>
              </a:r>
              <a:r>
                <a:rPr sz="1545" b="1" spc="-66" dirty="0">
                  <a:solidFill>
                    <a:srgbClr val="009FB9"/>
                  </a:solidFill>
                  <a:latin typeface="Arial" panose="020B0604020202020204" pitchFamily="34" charset="0"/>
                  <a:ea typeface="微软雅黑" panose="020B0503020204020204" pitchFamily="34" charset="-122"/>
                  <a:cs typeface="Arial" panose="020B0604020202020204" pitchFamily="34" charset="0"/>
                </a:rPr>
                <a:t> </a:t>
              </a:r>
              <a:r>
                <a:rPr lang="zh-CN" altLang="en-US" sz="1545" b="1" spc="-8" dirty="0">
                  <a:solidFill>
                    <a:srgbClr val="009FB9"/>
                  </a:solidFill>
                  <a:latin typeface="Arial" panose="020B0604020202020204" pitchFamily="34" charset="0"/>
                  <a:ea typeface="微软雅黑" panose="020B0503020204020204" pitchFamily="34" charset="-122"/>
                  <a:cs typeface="Arial" panose="020B0604020202020204" pitchFamily="34" charset="0"/>
                </a:rPr>
                <a:t>化疗</a:t>
              </a:r>
              <a:endParaRPr sz="1545" dirty="0">
                <a:latin typeface="Arial" panose="020B0604020202020204" pitchFamily="34" charset="0"/>
                <a:ea typeface="微软雅黑" panose="020B0503020204020204" pitchFamily="34" charset="-122"/>
                <a:cs typeface="Arial" panose="020B0604020202020204" pitchFamily="34" charset="0"/>
              </a:endParaRPr>
            </a:p>
          </p:txBody>
        </p:sp>
        <p:sp>
          <p:nvSpPr>
            <p:cNvPr id="130" name="object 10"/>
            <p:cNvSpPr txBox="1"/>
            <p:nvPr/>
          </p:nvSpPr>
          <p:spPr>
            <a:xfrm>
              <a:off x="6763629" y="4852798"/>
              <a:ext cx="1683510" cy="384901"/>
            </a:xfrm>
            <a:prstGeom prst="rect">
              <a:avLst/>
            </a:prstGeom>
          </p:spPr>
          <p:txBody>
            <a:bodyPr vert="horz" wrap="square" lIns="0" tIns="17740" rIns="0" bIns="0" rtlCol="0">
              <a:spAutoFit/>
            </a:bodyPr>
            <a:lstStyle/>
            <a:p>
              <a:pPr marL="19050">
                <a:spcBef>
                  <a:spcPts val="140"/>
                </a:spcBef>
              </a:pPr>
              <a:r>
                <a:rPr lang="zh-CN" altLang="en-US" sz="1545" b="1" spc="-8" dirty="0">
                  <a:solidFill>
                    <a:srgbClr val="A69F9F"/>
                  </a:solidFill>
                  <a:latin typeface="Arial" panose="020B0604020202020204" pitchFamily="34" charset="0"/>
                  <a:ea typeface="微软雅黑" panose="020B0503020204020204" pitchFamily="34" charset="-122"/>
                  <a:cs typeface="Arial" panose="020B0604020202020204" pitchFamily="34" charset="0"/>
                </a:rPr>
                <a:t>化疗</a:t>
              </a:r>
              <a:endParaRPr sz="1545" dirty="0">
                <a:latin typeface="Arial" panose="020B0604020202020204" pitchFamily="34" charset="0"/>
                <a:ea typeface="微软雅黑" panose="020B0503020204020204" pitchFamily="34" charset="-122"/>
                <a:cs typeface="Arial" panose="020B0604020202020204" pitchFamily="34" charset="0"/>
              </a:endParaRPr>
            </a:p>
          </p:txBody>
        </p:sp>
        <p:sp>
          <p:nvSpPr>
            <p:cNvPr id="131" name="object 11"/>
            <p:cNvSpPr txBox="1"/>
            <p:nvPr/>
          </p:nvSpPr>
          <p:spPr>
            <a:xfrm>
              <a:off x="917292" y="5578945"/>
              <a:ext cx="688339" cy="571297"/>
            </a:xfrm>
            <a:prstGeom prst="rect">
              <a:avLst/>
            </a:prstGeom>
          </p:spPr>
          <p:txBody>
            <a:bodyPr vert="horz" wrap="square" lIns="0" tIns="17740" rIns="0" bIns="0" rtlCol="0">
              <a:spAutoFit/>
            </a:bodyPr>
            <a:lstStyle/>
            <a:p>
              <a:pPr marL="19050">
                <a:spcBef>
                  <a:spcPts val="140"/>
                </a:spcBef>
              </a:pPr>
              <a:r>
                <a:rPr sz="1175" b="1" spc="-8">
                  <a:solidFill>
                    <a:srgbClr val="534E4E"/>
                  </a:solidFill>
                  <a:latin typeface="Arial" panose="020B0604020202020204" pitchFamily="34" charset="0"/>
                  <a:ea typeface="微软雅黑" panose="020B0503020204020204" pitchFamily="34" charset="-122"/>
                  <a:cs typeface="Arial" panose="020B0604020202020204" pitchFamily="34" charset="0"/>
                </a:rPr>
                <a:t>No. </a:t>
              </a:r>
              <a:r>
                <a:rPr sz="1175" b="1" spc="-8" dirty="0">
                  <a:solidFill>
                    <a:srgbClr val="534E4E"/>
                  </a:solidFill>
                  <a:latin typeface="Arial" panose="020B0604020202020204" pitchFamily="34" charset="0"/>
                  <a:ea typeface="微软雅黑" panose="020B0503020204020204" pitchFamily="34" charset="-122"/>
                  <a:cs typeface="Arial" panose="020B0604020202020204" pitchFamily="34" charset="0"/>
                </a:rPr>
                <a:t>at</a:t>
              </a:r>
              <a:r>
                <a:rPr sz="1175" b="1" spc="-103" dirty="0">
                  <a:solidFill>
                    <a:srgbClr val="534E4E"/>
                  </a:solidFill>
                  <a:latin typeface="Arial" panose="020B0604020202020204" pitchFamily="34" charset="0"/>
                  <a:ea typeface="微软雅黑" panose="020B0503020204020204" pitchFamily="34" charset="-122"/>
                  <a:cs typeface="Arial" panose="020B0604020202020204" pitchFamily="34" charset="0"/>
                </a:rPr>
                <a:t> </a:t>
              </a:r>
              <a:r>
                <a:rPr sz="1175" b="1" spc="-8" dirty="0">
                  <a:solidFill>
                    <a:srgbClr val="534E4E"/>
                  </a:solidFill>
                  <a:latin typeface="Arial" panose="020B0604020202020204" pitchFamily="34" charset="0"/>
                  <a:ea typeface="微软雅黑" panose="020B0503020204020204" pitchFamily="34" charset="-122"/>
                  <a:cs typeface="Arial" panose="020B0604020202020204" pitchFamily="34" charset="0"/>
                </a:rPr>
                <a:t>risk</a:t>
              </a:r>
              <a:endParaRPr sz="1175" dirty="0">
                <a:latin typeface="Arial" panose="020B0604020202020204" pitchFamily="34" charset="0"/>
                <a:ea typeface="微软雅黑" panose="020B0503020204020204" pitchFamily="34" charset="-122"/>
                <a:cs typeface="Arial" panose="020B0604020202020204" pitchFamily="34" charset="0"/>
              </a:endParaRPr>
            </a:p>
          </p:txBody>
        </p:sp>
        <p:sp>
          <p:nvSpPr>
            <p:cNvPr id="133" name="object 13"/>
            <p:cNvSpPr/>
            <p:nvPr/>
          </p:nvSpPr>
          <p:spPr>
            <a:xfrm>
              <a:off x="2226068" y="2383947"/>
              <a:ext cx="0" cy="3051387"/>
            </a:xfrm>
            <a:custGeom>
              <a:avLst/>
              <a:gdLst/>
              <a:ahLst/>
              <a:cxnLst/>
              <a:rect l="l" t="t" r="r" b="b"/>
              <a:pathLst>
                <a:path h="2288540">
                  <a:moveTo>
                    <a:pt x="0" y="2288286"/>
                  </a:moveTo>
                  <a:lnTo>
                    <a:pt x="0" y="0"/>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40" name="object 20"/>
            <p:cNvSpPr/>
            <p:nvPr/>
          </p:nvSpPr>
          <p:spPr>
            <a:xfrm>
              <a:off x="4884940" y="5297835"/>
              <a:ext cx="0" cy="54187"/>
            </a:xfrm>
            <a:custGeom>
              <a:avLst/>
              <a:gdLst/>
              <a:ahLst/>
              <a:cxnLst/>
              <a:rect l="l" t="t" r="r" b="b"/>
              <a:pathLst>
                <a:path h="40639">
                  <a:moveTo>
                    <a:pt x="0" y="40386"/>
                  </a:moveTo>
                  <a:lnTo>
                    <a:pt x="0" y="0"/>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41" name="object 21"/>
            <p:cNvSpPr/>
            <p:nvPr/>
          </p:nvSpPr>
          <p:spPr>
            <a:xfrm>
              <a:off x="4884940" y="5190138"/>
              <a:ext cx="0" cy="54187"/>
            </a:xfrm>
            <a:custGeom>
              <a:avLst/>
              <a:gdLst/>
              <a:ahLst/>
              <a:cxnLst/>
              <a:rect l="l" t="t" r="r" b="b"/>
              <a:pathLst>
                <a:path h="40639">
                  <a:moveTo>
                    <a:pt x="0" y="40386"/>
                  </a:moveTo>
                  <a:lnTo>
                    <a:pt x="0" y="0"/>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42" name="object 22"/>
            <p:cNvSpPr/>
            <p:nvPr/>
          </p:nvSpPr>
          <p:spPr>
            <a:xfrm>
              <a:off x="4884940" y="5083459"/>
              <a:ext cx="0" cy="54187"/>
            </a:xfrm>
            <a:custGeom>
              <a:avLst/>
              <a:gdLst/>
              <a:ahLst/>
              <a:cxnLst/>
              <a:rect l="l" t="t" r="r" b="b"/>
              <a:pathLst>
                <a:path h="40639">
                  <a:moveTo>
                    <a:pt x="0" y="40386"/>
                  </a:moveTo>
                  <a:lnTo>
                    <a:pt x="0" y="0"/>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43" name="object 24"/>
            <p:cNvSpPr txBox="1"/>
            <p:nvPr/>
          </p:nvSpPr>
          <p:spPr>
            <a:xfrm>
              <a:off x="4458273" y="2391669"/>
              <a:ext cx="1132529" cy="397092"/>
            </a:xfrm>
            <a:prstGeom prst="rect">
              <a:avLst/>
            </a:prstGeom>
          </p:spPr>
          <p:txBody>
            <a:bodyPr vert="horz" wrap="square" lIns="0" tIns="57886" rIns="0" bIns="0" rtlCol="0">
              <a:spAutoFit/>
            </a:bodyPr>
            <a:lstStyle/>
            <a:p>
              <a:pPr marL="117475" marR="7620" indent="-98425">
                <a:lnSpc>
                  <a:spcPts val="1630"/>
                </a:lnSpc>
                <a:spcBef>
                  <a:spcPts val="460"/>
                </a:spcBef>
              </a:pPr>
              <a:r>
                <a:rPr sz="1545" spc="-8" dirty="0">
                  <a:solidFill>
                    <a:srgbClr val="585353"/>
                  </a:solidFill>
                  <a:latin typeface="Arial" panose="020B0604020202020204" pitchFamily="34" charset="0"/>
                  <a:ea typeface="微软雅黑" panose="020B0503020204020204" pitchFamily="34" charset="-122"/>
                  <a:cs typeface="Arial" panose="020B0604020202020204" pitchFamily="34" charset="0"/>
                </a:rPr>
                <a:t>12</a:t>
              </a:r>
              <a:r>
                <a:rPr lang="zh-CN" altLang="en-US" sz="1545" spc="-14" dirty="0">
                  <a:solidFill>
                    <a:srgbClr val="585353"/>
                  </a:solidFill>
                  <a:latin typeface="Arial" panose="020B0604020202020204" pitchFamily="34" charset="0"/>
                  <a:ea typeface="微软雅黑" panose="020B0503020204020204" pitchFamily="34" charset="-122"/>
                  <a:cs typeface="Arial" panose="020B0604020202020204" pitchFamily="34" charset="0"/>
                </a:rPr>
                <a:t>个月</a:t>
              </a:r>
              <a:endParaRPr sz="1545" dirty="0">
                <a:latin typeface="Arial" panose="020B0604020202020204" pitchFamily="34" charset="0"/>
                <a:ea typeface="微软雅黑" panose="020B0503020204020204" pitchFamily="34" charset="-122"/>
                <a:cs typeface="Arial" panose="020B0604020202020204" pitchFamily="34" charset="0"/>
              </a:endParaRPr>
            </a:p>
          </p:txBody>
        </p:sp>
        <p:sp>
          <p:nvSpPr>
            <p:cNvPr id="144" name="object 25"/>
            <p:cNvSpPr txBox="1"/>
            <p:nvPr/>
          </p:nvSpPr>
          <p:spPr>
            <a:xfrm>
              <a:off x="5096098" y="3272774"/>
              <a:ext cx="548307" cy="335037"/>
            </a:xfrm>
            <a:prstGeom prst="rect">
              <a:avLst/>
            </a:prstGeom>
          </p:spPr>
          <p:txBody>
            <a:bodyPr vert="horz" wrap="square" lIns="0" tIns="18673" rIns="0" bIns="0" rtlCol="0">
              <a:spAutoFit/>
            </a:bodyPr>
            <a:lstStyle/>
            <a:p>
              <a:pPr marL="19050">
                <a:spcBef>
                  <a:spcPts val="150"/>
                </a:spcBef>
              </a:pPr>
              <a:r>
                <a:rPr sz="1325" dirty="0">
                  <a:solidFill>
                    <a:srgbClr val="009FB9"/>
                  </a:solidFill>
                  <a:latin typeface="Arial" panose="020B0604020202020204" pitchFamily="34" charset="0"/>
                  <a:ea typeface="微软雅黑" panose="020B0503020204020204" pitchFamily="34" charset="-122"/>
                  <a:cs typeface="Arial" panose="020B0604020202020204" pitchFamily="34" charset="0"/>
                </a:rPr>
                <a:t>57%</a:t>
              </a:r>
              <a:endParaRPr sz="1325" dirty="0">
                <a:latin typeface="Arial" panose="020B0604020202020204" pitchFamily="34" charset="0"/>
                <a:ea typeface="微软雅黑" panose="020B0503020204020204" pitchFamily="34" charset="-122"/>
                <a:cs typeface="Arial" panose="020B0604020202020204" pitchFamily="34" charset="0"/>
              </a:endParaRPr>
            </a:p>
          </p:txBody>
        </p:sp>
        <p:sp>
          <p:nvSpPr>
            <p:cNvPr id="145" name="object 26"/>
            <p:cNvSpPr txBox="1"/>
            <p:nvPr/>
          </p:nvSpPr>
          <p:spPr>
            <a:xfrm>
              <a:off x="4928031" y="4488024"/>
              <a:ext cx="861325" cy="335037"/>
            </a:xfrm>
            <a:prstGeom prst="rect">
              <a:avLst/>
            </a:prstGeom>
          </p:spPr>
          <p:txBody>
            <a:bodyPr vert="horz" wrap="square" lIns="0" tIns="18673" rIns="0" bIns="0" rtlCol="0">
              <a:spAutoFit/>
            </a:bodyPr>
            <a:lstStyle/>
            <a:p>
              <a:pPr marL="19050">
                <a:spcBef>
                  <a:spcPts val="150"/>
                </a:spcBef>
              </a:pPr>
              <a:r>
                <a:rPr sz="1325" dirty="0">
                  <a:solidFill>
                    <a:srgbClr val="A69F9F"/>
                  </a:solidFill>
                  <a:latin typeface="Arial" panose="020B0604020202020204" pitchFamily="34" charset="0"/>
                  <a:ea typeface="微软雅黑" panose="020B0503020204020204" pitchFamily="34" charset="-122"/>
                  <a:cs typeface="Arial" panose="020B0604020202020204" pitchFamily="34" charset="0"/>
                </a:rPr>
                <a:t>46%</a:t>
              </a:r>
              <a:endParaRPr sz="1325" dirty="0">
                <a:latin typeface="Arial" panose="020B0604020202020204" pitchFamily="34" charset="0"/>
                <a:ea typeface="微软雅黑" panose="020B0503020204020204" pitchFamily="34" charset="-122"/>
                <a:cs typeface="Arial" panose="020B0604020202020204" pitchFamily="34" charset="0"/>
              </a:endParaRPr>
            </a:p>
          </p:txBody>
        </p:sp>
        <p:sp>
          <p:nvSpPr>
            <p:cNvPr id="147" name="object 28"/>
            <p:cNvSpPr/>
            <p:nvPr/>
          </p:nvSpPr>
          <p:spPr>
            <a:xfrm>
              <a:off x="2889517"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49" name="object 30"/>
            <p:cNvSpPr/>
            <p:nvPr/>
          </p:nvSpPr>
          <p:spPr>
            <a:xfrm>
              <a:off x="3552964"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51" name="object 32"/>
            <p:cNvSpPr/>
            <p:nvPr/>
          </p:nvSpPr>
          <p:spPr>
            <a:xfrm>
              <a:off x="4218444"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53" name="object 34"/>
            <p:cNvSpPr/>
            <p:nvPr/>
          </p:nvSpPr>
          <p:spPr>
            <a:xfrm>
              <a:off x="4884940"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55" name="object 36"/>
            <p:cNvSpPr/>
            <p:nvPr/>
          </p:nvSpPr>
          <p:spPr>
            <a:xfrm>
              <a:off x="5548388"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57" name="object 38"/>
            <p:cNvSpPr/>
            <p:nvPr/>
          </p:nvSpPr>
          <p:spPr>
            <a:xfrm>
              <a:off x="6211837"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58" name="object 39"/>
            <p:cNvSpPr/>
            <p:nvPr/>
          </p:nvSpPr>
          <p:spPr>
            <a:xfrm>
              <a:off x="6877317"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60" name="object 41"/>
            <p:cNvSpPr/>
            <p:nvPr/>
          </p:nvSpPr>
          <p:spPr>
            <a:xfrm>
              <a:off x="7543812"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62" name="object 43"/>
            <p:cNvSpPr/>
            <p:nvPr/>
          </p:nvSpPr>
          <p:spPr>
            <a:xfrm>
              <a:off x="8207261"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64" name="object 45"/>
            <p:cNvSpPr/>
            <p:nvPr/>
          </p:nvSpPr>
          <p:spPr>
            <a:xfrm>
              <a:off x="8870709"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66" name="object 47"/>
            <p:cNvSpPr/>
            <p:nvPr/>
          </p:nvSpPr>
          <p:spPr>
            <a:xfrm>
              <a:off x="9536188"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68" name="object 49"/>
            <p:cNvSpPr/>
            <p:nvPr/>
          </p:nvSpPr>
          <p:spPr>
            <a:xfrm>
              <a:off x="10201668"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0" name="object 51"/>
            <p:cNvSpPr/>
            <p:nvPr/>
          </p:nvSpPr>
          <p:spPr>
            <a:xfrm>
              <a:off x="10865116"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2" name="object 53"/>
            <p:cNvSpPr/>
            <p:nvPr/>
          </p:nvSpPr>
          <p:spPr>
            <a:xfrm>
              <a:off x="2140726" y="5351683"/>
              <a:ext cx="8731673" cy="0"/>
            </a:xfrm>
            <a:custGeom>
              <a:avLst/>
              <a:gdLst/>
              <a:ahLst/>
              <a:cxnLst/>
              <a:rect l="l" t="t" r="r" b="b"/>
              <a:pathLst>
                <a:path w="6548755">
                  <a:moveTo>
                    <a:pt x="0" y="0"/>
                  </a:moveTo>
                  <a:lnTo>
                    <a:pt x="6548628" y="0"/>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3" name="object 54"/>
            <p:cNvSpPr/>
            <p:nvPr/>
          </p:nvSpPr>
          <p:spPr>
            <a:xfrm>
              <a:off x="2889517"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4" name="object 55"/>
            <p:cNvSpPr/>
            <p:nvPr/>
          </p:nvSpPr>
          <p:spPr>
            <a:xfrm>
              <a:off x="3552964"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5" name="object 56"/>
            <p:cNvSpPr/>
            <p:nvPr/>
          </p:nvSpPr>
          <p:spPr>
            <a:xfrm>
              <a:off x="4218444"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6" name="object 57"/>
            <p:cNvSpPr/>
            <p:nvPr/>
          </p:nvSpPr>
          <p:spPr>
            <a:xfrm>
              <a:off x="4884940"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7" name="object 58"/>
            <p:cNvSpPr/>
            <p:nvPr/>
          </p:nvSpPr>
          <p:spPr>
            <a:xfrm>
              <a:off x="5548388"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8" name="object 59"/>
            <p:cNvSpPr/>
            <p:nvPr/>
          </p:nvSpPr>
          <p:spPr>
            <a:xfrm>
              <a:off x="6211837"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79" name="object 60"/>
            <p:cNvSpPr/>
            <p:nvPr/>
          </p:nvSpPr>
          <p:spPr>
            <a:xfrm>
              <a:off x="6877317"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0" name="object 61"/>
            <p:cNvSpPr/>
            <p:nvPr/>
          </p:nvSpPr>
          <p:spPr>
            <a:xfrm>
              <a:off x="7543812"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1" name="object 62"/>
            <p:cNvSpPr/>
            <p:nvPr/>
          </p:nvSpPr>
          <p:spPr>
            <a:xfrm>
              <a:off x="8207261"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2" name="object 63"/>
            <p:cNvSpPr/>
            <p:nvPr/>
          </p:nvSpPr>
          <p:spPr>
            <a:xfrm>
              <a:off x="8870709"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3" name="object 64"/>
            <p:cNvSpPr/>
            <p:nvPr/>
          </p:nvSpPr>
          <p:spPr>
            <a:xfrm>
              <a:off x="9536188"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4" name="object 65"/>
            <p:cNvSpPr/>
            <p:nvPr/>
          </p:nvSpPr>
          <p:spPr>
            <a:xfrm>
              <a:off x="10201668"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5" name="object 66"/>
            <p:cNvSpPr/>
            <p:nvPr/>
          </p:nvSpPr>
          <p:spPr>
            <a:xfrm>
              <a:off x="10865116" y="5351684"/>
              <a:ext cx="0" cy="83820"/>
            </a:xfrm>
            <a:custGeom>
              <a:avLst/>
              <a:gdLst/>
              <a:ahLst/>
              <a:cxnLst/>
              <a:rect l="l" t="t" r="r" b="b"/>
              <a:pathLst>
                <a:path h="62864">
                  <a:moveTo>
                    <a:pt x="0" y="0"/>
                  </a:moveTo>
                  <a:lnTo>
                    <a:pt x="0" y="62484"/>
                  </a:lnTo>
                </a:path>
              </a:pathLst>
            </a:custGeom>
            <a:ln w="9906">
              <a:solidFill>
                <a:srgbClr val="585353"/>
              </a:solidFill>
            </a:ln>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6" name="object 67"/>
            <p:cNvSpPr/>
            <p:nvPr/>
          </p:nvSpPr>
          <p:spPr>
            <a:xfrm>
              <a:off x="2404377" y="2383439"/>
              <a:ext cx="105664" cy="94488"/>
            </a:xfrm>
            <a:prstGeom prst="rect">
              <a:avLst/>
            </a:prstGeom>
            <a:blipFill>
              <a:blip r:embed="rId2"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7" name="object 68"/>
            <p:cNvSpPr/>
            <p:nvPr/>
          </p:nvSpPr>
          <p:spPr>
            <a:xfrm>
              <a:off x="2766072" y="2509422"/>
              <a:ext cx="185927" cy="113792"/>
            </a:xfrm>
            <a:prstGeom prst="rect">
              <a:avLst/>
            </a:prstGeom>
            <a:blipFill>
              <a:blip r:embed="rId3"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8" name="object 69"/>
            <p:cNvSpPr/>
            <p:nvPr/>
          </p:nvSpPr>
          <p:spPr>
            <a:xfrm>
              <a:off x="3014993" y="2589688"/>
              <a:ext cx="171704" cy="150367"/>
            </a:xfrm>
            <a:prstGeom prst="rect">
              <a:avLst/>
            </a:prstGeom>
            <a:blipFill>
              <a:blip r:embed="rId4"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89" name="object 70"/>
            <p:cNvSpPr/>
            <p:nvPr/>
          </p:nvSpPr>
          <p:spPr>
            <a:xfrm>
              <a:off x="3678440" y="3020472"/>
              <a:ext cx="76200" cy="78740"/>
            </a:xfrm>
            <a:custGeom>
              <a:avLst/>
              <a:gdLst/>
              <a:ahLst/>
              <a:cxnLst/>
              <a:rect l="l" t="t" r="r" b="b"/>
              <a:pathLst>
                <a:path w="57150" h="59055">
                  <a:moveTo>
                    <a:pt x="26924" y="0"/>
                  </a:moveTo>
                  <a:lnTo>
                    <a:pt x="16763" y="1650"/>
                  </a:lnTo>
                  <a:lnTo>
                    <a:pt x="6731" y="6731"/>
                  </a:lnTo>
                  <a:lnTo>
                    <a:pt x="1650" y="16763"/>
                  </a:lnTo>
                  <a:lnTo>
                    <a:pt x="0" y="26797"/>
                  </a:lnTo>
                  <a:lnTo>
                    <a:pt x="1650" y="40259"/>
                  </a:lnTo>
                  <a:lnTo>
                    <a:pt x="6731" y="48641"/>
                  </a:lnTo>
                  <a:lnTo>
                    <a:pt x="16763" y="55372"/>
                  </a:lnTo>
                  <a:lnTo>
                    <a:pt x="26924" y="58674"/>
                  </a:lnTo>
                  <a:lnTo>
                    <a:pt x="40386" y="55372"/>
                  </a:lnTo>
                  <a:lnTo>
                    <a:pt x="55499" y="40259"/>
                  </a:lnTo>
                  <a:lnTo>
                    <a:pt x="57150" y="26797"/>
                  </a:lnTo>
                  <a:lnTo>
                    <a:pt x="55499" y="16763"/>
                  </a:lnTo>
                  <a:lnTo>
                    <a:pt x="47117" y="6731"/>
                  </a:lnTo>
                  <a:lnTo>
                    <a:pt x="40386" y="1650"/>
                  </a:lnTo>
                  <a:lnTo>
                    <a:pt x="26924"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0" name="object 71"/>
            <p:cNvSpPr/>
            <p:nvPr/>
          </p:nvSpPr>
          <p:spPr>
            <a:xfrm>
              <a:off x="4011689" y="3206400"/>
              <a:ext cx="79587" cy="78740"/>
            </a:xfrm>
            <a:custGeom>
              <a:avLst/>
              <a:gdLst/>
              <a:ahLst/>
              <a:cxnLst/>
              <a:rect l="l" t="t" r="r" b="b"/>
              <a:pathLst>
                <a:path w="59689" h="59055">
                  <a:moveTo>
                    <a:pt x="28828" y="0"/>
                  </a:moveTo>
                  <a:lnTo>
                    <a:pt x="18668" y="1650"/>
                  </a:lnTo>
                  <a:lnTo>
                    <a:pt x="8508" y="6730"/>
                  </a:lnTo>
                  <a:lnTo>
                    <a:pt x="3428" y="16763"/>
                  </a:lnTo>
                  <a:lnTo>
                    <a:pt x="0" y="28448"/>
                  </a:lnTo>
                  <a:lnTo>
                    <a:pt x="3428" y="40259"/>
                  </a:lnTo>
                  <a:lnTo>
                    <a:pt x="8508" y="48640"/>
                  </a:lnTo>
                  <a:lnTo>
                    <a:pt x="18668" y="55372"/>
                  </a:lnTo>
                  <a:lnTo>
                    <a:pt x="28828" y="58674"/>
                  </a:lnTo>
                  <a:lnTo>
                    <a:pt x="40766" y="55372"/>
                  </a:lnTo>
                  <a:lnTo>
                    <a:pt x="49275" y="48640"/>
                  </a:lnTo>
                  <a:lnTo>
                    <a:pt x="57784" y="40259"/>
                  </a:lnTo>
                  <a:lnTo>
                    <a:pt x="59435" y="28448"/>
                  </a:lnTo>
                  <a:lnTo>
                    <a:pt x="57784" y="16763"/>
                  </a:lnTo>
                  <a:lnTo>
                    <a:pt x="49275" y="6730"/>
                  </a:lnTo>
                  <a:lnTo>
                    <a:pt x="40766" y="1650"/>
                  </a:lnTo>
                  <a:lnTo>
                    <a:pt x="28828"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1" name="object 72"/>
            <p:cNvSpPr/>
            <p:nvPr/>
          </p:nvSpPr>
          <p:spPr>
            <a:xfrm>
              <a:off x="4247401" y="3334414"/>
              <a:ext cx="76200" cy="78740"/>
            </a:xfrm>
            <a:custGeom>
              <a:avLst/>
              <a:gdLst/>
              <a:ahLst/>
              <a:cxnLst/>
              <a:rect l="l" t="t" r="r" b="b"/>
              <a:pathLst>
                <a:path w="57150" h="59055">
                  <a:moveTo>
                    <a:pt x="26924" y="0"/>
                  </a:moveTo>
                  <a:lnTo>
                    <a:pt x="16763" y="3301"/>
                  </a:lnTo>
                  <a:lnTo>
                    <a:pt x="6731" y="10032"/>
                  </a:lnTo>
                  <a:lnTo>
                    <a:pt x="1650" y="18414"/>
                  </a:lnTo>
                  <a:lnTo>
                    <a:pt x="0" y="30225"/>
                  </a:lnTo>
                  <a:lnTo>
                    <a:pt x="1650" y="40258"/>
                  </a:lnTo>
                  <a:lnTo>
                    <a:pt x="6731" y="50292"/>
                  </a:lnTo>
                  <a:lnTo>
                    <a:pt x="16763" y="57023"/>
                  </a:lnTo>
                  <a:lnTo>
                    <a:pt x="26924" y="58674"/>
                  </a:lnTo>
                  <a:lnTo>
                    <a:pt x="40386" y="57023"/>
                  </a:lnTo>
                  <a:lnTo>
                    <a:pt x="47117" y="50292"/>
                  </a:lnTo>
                  <a:lnTo>
                    <a:pt x="55499" y="40258"/>
                  </a:lnTo>
                  <a:lnTo>
                    <a:pt x="57150" y="30225"/>
                  </a:lnTo>
                  <a:lnTo>
                    <a:pt x="55499" y="18414"/>
                  </a:lnTo>
                  <a:lnTo>
                    <a:pt x="40386" y="3301"/>
                  </a:lnTo>
                  <a:lnTo>
                    <a:pt x="26924"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2" name="object 73"/>
            <p:cNvSpPr/>
            <p:nvPr/>
          </p:nvSpPr>
          <p:spPr>
            <a:xfrm>
              <a:off x="4413009" y="3425856"/>
              <a:ext cx="76200" cy="78740"/>
            </a:xfrm>
            <a:custGeom>
              <a:avLst/>
              <a:gdLst/>
              <a:ahLst/>
              <a:cxnLst/>
              <a:rect l="l" t="t" r="r" b="b"/>
              <a:pathLst>
                <a:path w="57150" h="59055">
                  <a:moveTo>
                    <a:pt x="30225" y="0"/>
                  </a:moveTo>
                  <a:lnTo>
                    <a:pt x="16763" y="3301"/>
                  </a:lnTo>
                  <a:lnTo>
                    <a:pt x="6731" y="8381"/>
                  </a:lnTo>
                  <a:lnTo>
                    <a:pt x="1650" y="18414"/>
                  </a:lnTo>
                  <a:lnTo>
                    <a:pt x="0" y="28447"/>
                  </a:lnTo>
                  <a:lnTo>
                    <a:pt x="1650" y="40258"/>
                  </a:lnTo>
                  <a:lnTo>
                    <a:pt x="6731" y="48640"/>
                  </a:lnTo>
                  <a:lnTo>
                    <a:pt x="16763" y="55371"/>
                  </a:lnTo>
                  <a:lnTo>
                    <a:pt x="30225" y="58674"/>
                  </a:lnTo>
                  <a:lnTo>
                    <a:pt x="40386" y="55371"/>
                  </a:lnTo>
                  <a:lnTo>
                    <a:pt x="50419" y="48640"/>
                  </a:lnTo>
                  <a:lnTo>
                    <a:pt x="55499" y="40258"/>
                  </a:lnTo>
                  <a:lnTo>
                    <a:pt x="57150" y="28447"/>
                  </a:lnTo>
                  <a:lnTo>
                    <a:pt x="55499" y="18414"/>
                  </a:lnTo>
                  <a:lnTo>
                    <a:pt x="50419" y="8381"/>
                  </a:lnTo>
                  <a:lnTo>
                    <a:pt x="40386" y="3301"/>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3" name="object 74"/>
            <p:cNvSpPr/>
            <p:nvPr/>
          </p:nvSpPr>
          <p:spPr>
            <a:xfrm>
              <a:off x="4754386" y="3551838"/>
              <a:ext cx="78740" cy="78740"/>
            </a:xfrm>
            <a:custGeom>
              <a:avLst/>
              <a:gdLst/>
              <a:ahLst/>
              <a:cxnLst/>
              <a:rect l="l" t="t" r="r" b="b"/>
              <a:pathLst>
                <a:path w="59054" h="59055">
                  <a:moveTo>
                    <a:pt x="30225" y="0"/>
                  </a:moveTo>
                  <a:lnTo>
                    <a:pt x="18414" y="1650"/>
                  </a:lnTo>
                  <a:lnTo>
                    <a:pt x="8381" y="6731"/>
                  </a:lnTo>
                  <a:lnTo>
                    <a:pt x="3301" y="18414"/>
                  </a:lnTo>
                  <a:lnTo>
                    <a:pt x="0" y="28447"/>
                  </a:lnTo>
                  <a:lnTo>
                    <a:pt x="3301" y="40258"/>
                  </a:lnTo>
                  <a:lnTo>
                    <a:pt x="8381" y="50292"/>
                  </a:lnTo>
                  <a:lnTo>
                    <a:pt x="18414" y="55371"/>
                  </a:lnTo>
                  <a:lnTo>
                    <a:pt x="30225" y="58674"/>
                  </a:lnTo>
                  <a:lnTo>
                    <a:pt x="40258" y="55371"/>
                  </a:lnTo>
                  <a:lnTo>
                    <a:pt x="50291" y="50292"/>
                  </a:lnTo>
                  <a:lnTo>
                    <a:pt x="55371" y="40258"/>
                  </a:lnTo>
                  <a:lnTo>
                    <a:pt x="58674" y="28447"/>
                  </a:lnTo>
                  <a:lnTo>
                    <a:pt x="55371" y="18414"/>
                  </a:lnTo>
                  <a:lnTo>
                    <a:pt x="50291" y="6731"/>
                  </a:lnTo>
                  <a:lnTo>
                    <a:pt x="40258"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4" name="object 75"/>
            <p:cNvSpPr/>
            <p:nvPr/>
          </p:nvSpPr>
          <p:spPr>
            <a:xfrm>
              <a:off x="4899672" y="3632102"/>
              <a:ext cx="78740" cy="78740"/>
            </a:xfrm>
            <a:custGeom>
              <a:avLst/>
              <a:gdLst/>
              <a:ahLst/>
              <a:cxnLst/>
              <a:rect l="l" t="t" r="r" b="b"/>
              <a:pathLst>
                <a:path w="59054" h="59055">
                  <a:moveTo>
                    <a:pt x="30225" y="0"/>
                  </a:moveTo>
                  <a:lnTo>
                    <a:pt x="18414" y="3302"/>
                  </a:lnTo>
                  <a:lnTo>
                    <a:pt x="8381" y="10033"/>
                  </a:lnTo>
                  <a:lnTo>
                    <a:pt x="3301" y="18415"/>
                  </a:lnTo>
                  <a:lnTo>
                    <a:pt x="0" y="30226"/>
                  </a:lnTo>
                  <a:lnTo>
                    <a:pt x="3301" y="40259"/>
                  </a:lnTo>
                  <a:lnTo>
                    <a:pt x="8381" y="50292"/>
                  </a:lnTo>
                  <a:lnTo>
                    <a:pt x="18414" y="55372"/>
                  </a:lnTo>
                  <a:lnTo>
                    <a:pt x="30225" y="58674"/>
                  </a:lnTo>
                  <a:lnTo>
                    <a:pt x="40259" y="55372"/>
                  </a:lnTo>
                  <a:lnTo>
                    <a:pt x="50291" y="50292"/>
                  </a:lnTo>
                  <a:lnTo>
                    <a:pt x="55372" y="40259"/>
                  </a:lnTo>
                  <a:lnTo>
                    <a:pt x="58674" y="30226"/>
                  </a:lnTo>
                  <a:lnTo>
                    <a:pt x="55372" y="18415"/>
                  </a:lnTo>
                  <a:lnTo>
                    <a:pt x="50291" y="10033"/>
                  </a:lnTo>
                  <a:lnTo>
                    <a:pt x="40259" y="3302"/>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5" name="object 76"/>
            <p:cNvSpPr/>
            <p:nvPr/>
          </p:nvSpPr>
          <p:spPr>
            <a:xfrm>
              <a:off x="5090680" y="3690014"/>
              <a:ext cx="1772920" cy="650240"/>
            </a:xfrm>
            <a:prstGeom prst="rect">
              <a:avLst/>
            </a:prstGeom>
            <a:blipFill>
              <a:blip r:embed="rId5"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6" name="object 77"/>
            <p:cNvSpPr/>
            <p:nvPr/>
          </p:nvSpPr>
          <p:spPr>
            <a:xfrm>
              <a:off x="6969264" y="4295552"/>
              <a:ext cx="271272" cy="111759"/>
            </a:xfrm>
            <a:prstGeom prst="rect">
              <a:avLst/>
            </a:prstGeom>
            <a:blipFill>
              <a:blip r:embed="rId6"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7" name="object 78"/>
            <p:cNvSpPr/>
            <p:nvPr/>
          </p:nvSpPr>
          <p:spPr>
            <a:xfrm>
              <a:off x="7361440" y="4353464"/>
              <a:ext cx="1297432" cy="325119"/>
            </a:xfrm>
            <a:prstGeom prst="rect">
              <a:avLst/>
            </a:prstGeom>
            <a:blipFill>
              <a:blip r:embed="rId7" cstate="print"/>
              <a:stretch>
                <a:fillRect/>
              </a:stretch>
            </a:blip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8" name="object 79"/>
            <p:cNvSpPr/>
            <p:nvPr/>
          </p:nvSpPr>
          <p:spPr>
            <a:xfrm>
              <a:off x="8779777" y="4631846"/>
              <a:ext cx="79587" cy="76200"/>
            </a:xfrm>
            <a:custGeom>
              <a:avLst/>
              <a:gdLst/>
              <a:ahLst/>
              <a:cxnLst/>
              <a:rect l="l" t="t" r="r" b="b"/>
              <a:pathLst>
                <a:path w="59690" h="57150">
                  <a:moveTo>
                    <a:pt x="32257" y="0"/>
                  </a:moveTo>
                  <a:lnTo>
                    <a:pt x="22097" y="1650"/>
                  </a:lnTo>
                  <a:lnTo>
                    <a:pt x="11937" y="6731"/>
                  </a:lnTo>
                  <a:lnTo>
                    <a:pt x="3428" y="15112"/>
                  </a:lnTo>
                  <a:lnTo>
                    <a:pt x="0" y="26924"/>
                  </a:lnTo>
                  <a:lnTo>
                    <a:pt x="3428" y="36956"/>
                  </a:lnTo>
                  <a:lnTo>
                    <a:pt x="8508" y="47116"/>
                  </a:lnTo>
                  <a:lnTo>
                    <a:pt x="17017" y="55499"/>
                  </a:lnTo>
                  <a:lnTo>
                    <a:pt x="28828" y="57150"/>
                  </a:lnTo>
                  <a:lnTo>
                    <a:pt x="39115" y="55499"/>
                  </a:lnTo>
                  <a:lnTo>
                    <a:pt x="49275" y="50418"/>
                  </a:lnTo>
                  <a:lnTo>
                    <a:pt x="54355" y="42037"/>
                  </a:lnTo>
                  <a:lnTo>
                    <a:pt x="59435" y="30225"/>
                  </a:lnTo>
                  <a:lnTo>
                    <a:pt x="57784" y="20193"/>
                  </a:lnTo>
                  <a:lnTo>
                    <a:pt x="52704" y="10032"/>
                  </a:lnTo>
                  <a:lnTo>
                    <a:pt x="42417" y="1650"/>
                  </a:lnTo>
                  <a:lnTo>
                    <a:pt x="32257"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199" name="object 80"/>
            <p:cNvSpPr/>
            <p:nvPr/>
          </p:nvSpPr>
          <p:spPr>
            <a:xfrm>
              <a:off x="8838704" y="4631846"/>
              <a:ext cx="78740" cy="76200"/>
            </a:xfrm>
            <a:custGeom>
              <a:avLst/>
              <a:gdLst/>
              <a:ahLst/>
              <a:cxnLst/>
              <a:rect l="l" t="t" r="r" b="b"/>
              <a:pathLst>
                <a:path w="59054" h="57150">
                  <a:moveTo>
                    <a:pt x="30225" y="0"/>
                  </a:moveTo>
                  <a:lnTo>
                    <a:pt x="20066" y="1650"/>
                  </a:lnTo>
                  <a:lnTo>
                    <a:pt x="10033" y="6731"/>
                  </a:lnTo>
                  <a:lnTo>
                    <a:pt x="3301" y="15112"/>
                  </a:lnTo>
                  <a:lnTo>
                    <a:pt x="0" y="26924"/>
                  </a:lnTo>
                  <a:lnTo>
                    <a:pt x="3301" y="36956"/>
                  </a:lnTo>
                  <a:lnTo>
                    <a:pt x="8382" y="47116"/>
                  </a:lnTo>
                  <a:lnTo>
                    <a:pt x="15113" y="55499"/>
                  </a:lnTo>
                  <a:lnTo>
                    <a:pt x="28448" y="57150"/>
                  </a:lnTo>
                  <a:lnTo>
                    <a:pt x="38608" y="55499"/>
                  </a:lnTo>
                  <a:lnTo>
                    <a:pt x="48641" y="50418"/>
                  </a:lnTo>
                  <a:lnTo>
                    <a:pt x="53594" y="42037"/>
                  </a:lnTo>
                  <a:lnTo>
                    <a:pt x="58674" y="30225"/>
                  </a:lnTo>
                  <a:lnTo>
                    <a:pt x="55372" y="20193"/>
                  </a:lnTo>
                  <a:lnTo>
                    <a:pt x="50292" y="10032"/>
                  </a:lnTo>
                  <a:lnTo>
                    <a:pt x="40259"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0" name="object 81"/>
            <p:cNvSpPr/>
            <p:nvPr/>
          </p:nvSpPr>
          <p:spPr>
            <a:xfrm>
              <a:off x="8883410" y="4631846"/>
              <a:ext cx="78740" cy="76200"/>
            </a:xfrm>
            <a:custGeom>
              <a:avLst/>
              <a:gdLst/>
              <a:ahLst/>
              <a:cxnLst/>
              <a:rect l="l" t="t" r="r" b="b"/>
              <a:pathLst>
                <a:path w="59054" h="57150">
                  <a:moveTo>
                    <a:pt x="30225" y="0"/>
                  </a:moveTo>
                  <a:lnTo>
                    <a:pt x="20065" y="1650"/>
                  </a:lnTo>
                  <a:lnTo>
                    <a:pt x="10032" y="6731"/>
                  </a:lnTo>
                  <a:lnTo>
                    <a:pt x="1650" y="16763"/>
                  </a:lnTo>
                  <a:lnTo>
                    <a:pt x="0" y="26924"/>
                  </a:lnTo>
                  <a:lnTo>
                    <a:pt x="1650" y="36956"/>
                  </a:lnTo>
                  <a:lnTo>
                    <a:pt x="6730" y="47116"/>
                  </a:lnTo>
                  <a:lnTo>
                    <a:pt x="15112" y="55499"/>
                  </a:lnTo>
                  <a:lnTo>
                    <a:pt x="26796" y="57150"/>
                  </a:lnTo>
                  <a:lnTo>
                    <a:pt x="36829" y="55499"/>
                  </a:lnTo>
                  <a:lnTo>
                    <a:pt x="48640" y="50418"/>
                  </a:lnTo>
                  <a:lnTo>
                    <a:pt x="55371" y="42037"/>
                  </a:lnTo>
                  <a:lnTo>
                    <a:pt x="58673" y="31876"/>
                  </a:lnTo>
                  <a:lnTo>
                    <a:pt x="55371" y="20193"/>
                  </a:lnTo>
                  <a:lnTo>
                    <a:pt x="50291" y="10032"/>
                  </a:lnTo>
                  <a:lnTo>
                    <a:pt x="43560" y="508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1" name="object 82"/>
            <p:cNvSpPr/>
            <p:nvPr/>
          </p:nvSpPr>
          <p:spPr>
            <a:xfrm>
              <a:off x="8912872" y="4631846"/>
              <a:ext cx="76200" cy="76200"/>
            </a:xfrm>
            <a:custGeom>
              <a:avLst/>
              <a:gdLst/>
              <a:ahLst/>
              <a:cxnLst/>
              <a:rect l="l" t="t" r="r" b="b"/>
              <a:pathLst>
                <a:path w="57150" h="57150">
                  <a:moveTo>
                    <a:pt x="31877" y="0"/>
                  </a:moveTo>
                  <a:lnTo>
                    <a:pt x="18542" y="1650"/>
                  </a:lnTo>
                  <a:lnTo>
                    <a:pt x="8382" y="6731"/>
                  </a:lnTo>
                  <a:lnTo>
                    <a:pt x="3302" y="15112"/>
                  </a:lnTo>
                  <a:lnTo>
                    <a:pt x="0" y="26924"/>
                  </a:lnTo>
                  <a:lnTo>
                    <a:pt x="0" y="36956"/>
                  </a:lnTo>
                  <a:lnTo>
                    <a:pt x="5080" y="47116"/>
                  </a:lnTo>
                  <a:lnTo>
                    <a:pt x="15113" y="55499"/>
                  </a:lnTo>
                  <a:lnTo>
                    <a:pt x="26924" y="57150"/>
                  </a:lnTo>
                  <a:lnTo>
                    <a:pt x="38608" y="55499"/>
                  </a:lnTo>
                  <a:lnTo>
                    <a:pt x="47117" y="50418"/>
                  </a:lnTo>
                  <a:lnTo>
                    <a:pt x="53848" y="42037"/>
                  </a:lnTo>
                  <a:lnTo>
                    <a:pt x="57150" y="30225"/>
                  </a:lnTo>
                  <a:lnTo>
                    <a:pt x="57150" y="20193"/>
                  </a:lnTo>
                  <a:lnTo>
                    <a:pt x="48768" y="10032"/>
                  </a:lnTo>
                  <a:lnTo>
                    <a:pt x="42037" y="1650"/>
                  </a:lnTo>
                  <a:lnTo>
                    <a:pt x="31877"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2" name="object 83"/>
            <p:cNvSpPr/>
            <p:nvPr/>
          </p:nvSpPr>
          <p:spPr>
            <a:xfrm>
              <a:off x="9065272" y="4631846"/>
              <a:ext cx="76200" cy="76200"/>
            </a:xfrm>
            <a:custGeom>
              <a:avLst/>
              <a:gdLst/>
              <a:ahLst/>
              <a:cxnLst/>
              <a:rect l="l" t="t" r="r" b="b"/>
              <a:pathLst>
                <a:path w="57150" h="57150">
                  <a:moveTo>
                    <a:pt x="31877" y="0"/>
                  </a:moveTo>
                  <a:lnTo>
                    <a:pt x="18542" y="1650"/>
                  </a:lnTo>
                  <a:lnTo>
                    <a:pt x="10033" y="6731"/>
                  </a:lnTo>
                  <a:lnTo>
                    <a:pt x="3302" y="15112"/>
                  </a:lnTo>
                  <a:lnTo>
                    <a:pt x="0" y="26924"/>
                  </a:lnTo>
                  <a:lnTo>
                    <a:pt x="0" y="36956"/>
                  </a:lnTo>
                  <a:lnTo>
                    <a:pt x="5080" y="47116"/>
                  </a:lnTo>
                  <a:lnTo>
                    <a:pt x="15113" y="55499"/>
                  </a:lnTo>
                  <a:lnTo>
                    <a:pt x="26924" y="57150"/>
                  </a:lnTo>
                  <a:lnTo>
                    <a:pt x="38608" y="55499"/>
                  </a:lnTo>
                  <a:lnTo>
                    <a:pt x="47117" y="50418"/>
                  </a:lnTo>
                  <a:lnTo>
                    <a:pt x="53848" y="42037"/>
                  </a:lnTo>
                  <a:lnTo>
                    <a:pt x="57150" y="30225"/>
                  </a:lnTo>
                  <a:lnTo>
                    <a:pt x="57150" y="20193"/>
                  </a:lnTo>
                  <a:lnTo>
                    <a:pt x="52070" y="10032"/>
                  </a:lnTo>
                  <a:lnTo>
                    <a:pt x="42037" y="1650"/>
                  </a:lnTo>
                  <a:lnTo>
                    <a:pt x="31877"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3" name="object 84"/>
            <p:cNvSpPr/>
            <p:nvPr/>
          </p:nvSpPr>
          <p:spPr>
            <a:xfrm>
              <a:off x="9071368" y="4631846"/>
              <a:ext cx="79587" cy="76200"/>
            </a:xfrm>
            <a:custGeom>
              <a:avLst/>
              <a:gdLst/>
              <a:ahLst/>
              <a:cxnLst/>
              <a:rect l="l" t="t" r="r" b="b"/>
              <a:pathLst>
                <a:path w="59690" h="57150">
                  <a:moveTo>
                    <a:pt x="32258" y="0"/>
                  </a:moveTo>
                  <a:lnTo>
                    <a:pt x="22098" y="1650"/>
                  </a:lnTo>
                  <a:lnTo>
                    <a:pt x="10160" y="6731"/>
                  </a:lnTo>
                  <a:lnTo>
                    <a:pt x="3428" y="15112"/>
                  </a:lnTo>
                  <a:lnTo>
                    <a:pt x="0" y="26924"/>
                  </a:lnTo>
                  <a:lnTo>
                    <a:pt x="3428" y="36956"/>
                  </a:lnTo>
                  <a:lnTo>
                    <a:pt x="8509" y="47116"/>
                  </a:lnTo>
                  <a:lnTo>
                    <a:pt x="15240" y="55499"/>
                  </a:lnTo>
                  <a:lnTo>
                    <a:pt x="28828" y="57150"/>
                  </a:lnTo>
                  <a:lnTo>
                    <a:pt x="39116" y="55499"/>
                  </a:lnTo>
                  <a:lnTo>
                    <a:pt x="49275" y="50418"/>
                  </a:lnTo>
                  <a:lnTo>
                    <a:pt x="54356" y="42037"/>
                  </a:lnTo>
                  <a:lnTo>
                    <a:pt x="59436" y="30225"/>
                  </a:lnTo>
                  <a:lnTo>
                    <a:pt x="57785" y="20193"/>
                  </a:lnTo>
                  <a:lnTo>
                    <a:pt x="52705" y="10032"/>
                  </a:lnTo>
                  <a:lnTo>
                    <a:pt x="42418" y="1650"/>
                  </a:lnTo>
                  <a:lnTo>
                    <a:pt x="32258"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4" name="object 85"/>
            <p:cNvSpPr/>
            <p:nvPr/>
          </p:nvSpPr>
          <p:spPr>
            <a:xfrm>
              <a:off x="9188210" y="4631846"/>
              <a:ext cx="78740" cy="76200"/>
            </a:xfrm>
            <a:custGeom>
              <a:avLst/>
              <a:gdLst/>
              <a:ahLst/>
              <a:cxnLst/>
              <a:rect l="l" t="t" r="r" b="b"/>
              <a:pathLst>
                <a:path w="59054" h="57150">
                  <a:moveTo>
                    <a:pt x="30225" y="0"/>
                  </a:moveTo>
                  <a:lnTo>
                    <a:pt x="20065" y="1650"/>
                  </a:lnTo>
                  <a:lnTo>
                    <a:pt x="10032" y="6731"/>
                  </a:lnTo>
                  <a:lnTo>
                    <a:pt x="1650" y="16763"/>
                  </a:lnTo>
                  <a:lnTo>
                    <a:pt x="0" y="26924"/>
                  </a:lnTo>
                  <a:lnTo>
                    <a:pt x="1650" y="36956"/>
                  </a:lnTo>
                  <a:lnTo>
                    <a:pt x="6730" y="47116"/>
                  </a:lnTo>
                  <a:lnTo>
                    <a:pt x="15112" y="55499"/>
                  </a:lnTo>
                  <a:lnTo>
                    <a:pt x="26796" y="57150"/>
                  </a:lnTo>
                  <a:lnTo>
                    <a:pt x="36829" y="55499"/>
                  </a:lnTo>
                  <a:lnTo>
                    <a:pt x="46989" y="50418"/>
                  </a:lnTo>
                  <a:lnTo>
                    <a:pt x="55371" y="42037"/>
                  </a:lnTo>
                  <a:lnTo>
                    <a:pt x="58673" y="30225"/>
                  </a:lnTo>
                  <a:lnTo>
                    <a:pt x="55371" y="20193"/>
                  </a:lnTo>
                  <a:lnTo>
                    <a:pt x="50291" y="10032"/>
                  </a:lnTo>
                  <a:lnTo>
                    <a:pt x="41909" y="508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5" name="object 86"/>
            <p:cNvSpPr/>
            <p:nvPr/>
          </p:nvSpPr>
          <p:spPr>
            <a:xfrm>
              <a:off x="9195320" y="4631846"/>
              <a:ext cx="78740" cy="76200"/>
            </a:xfrm>
            <a:custGeom>
              <a:avLst/>
              <a:gdLst/>
              <a:ahLst/>
              <a:cxnLst/>
              <a:rect l="l" t="t" r="r" b="b"/>
              <a:pathLst>
                <a:path w="59054" h="57150">
                  <a:moveTo>
                    <a:pt x="30225" y="0"/>
                  </a:moveTo>
                  <a:lnTo>
                    <a:pt x="20066" y="1650"/>
                  </a:lnTo>
                  <a:lnTo>
                    <a:pt x="10032" y="6731"/>
                  </a:lnTo>
                  <a:lnTo>
                    <a:pt x="5079" y="15112"/>
                  </a:lnTo>
                  <a:lnTo>
                    <a:pt x="0" y="26924"/>
                  </a:lnTo>
                  <a:lnTo>
                    <a:pt x="1650" y="36956"/>
                  </a:lnTo>
                  <a:lnTo>
                    <a:pt x="6730" y="47116"/>
                  </a:lnTo>
                  <a:lnTo>
                    <a:pt x="16763" y="55499"/>
                  </a:lnTo>
                  <a:lnTo>
                    <a:pt x="26797" y="57150"/>
                  </a:lnTo>
                  <a:lnTo>
                    <a:pt x="36829" y="55499"/>
                  </a:lnTo>
                  <a:lnTo>
                    <a:pt x="48641" y="50418"/>
                  </a:lnTo>
                  <a:lnTo>
                    <a:pt x="55372" y="42037"/>
                  </a:lnTo>
                  <a:lnTo>
                    <a:pt x="58674" y="30225"/>
                  </a:lnTo>
                  <a:lnTo>
                    <a:pt x="55372" y="20193"/>
                  </a:lnTo>
                  <a:lnTo>
                    <a:pt x="50292" y="10032"/>
                  </a:lnTo>
                  <a:lnTo>
                    <a:pt x="41909"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6" name="object 87"/>
            <p:cNvSpPr/>
            <p:nvPr/>
          </p:nvSpPr>
          <p:spPr>
            <a:xfrm>
              <a:off x="9244088" y="4631846"/>
              <a:ext cx="78740" cy="76200"/>
            </a:xfrm>
            <a:custGeom>
              <a:avLst/>
              <a:gdLst/>
              <a:ahLst/>
              <a:cxnLst/>
              <a:rect l="l" t="t" r="r" b="b"/>
              <a:pathLst>
                <a:path w="59054" h="57150">
                  <a:moveTo>
                    <a:pt x="33527" y="0"/>
                  </a:moveTo>
                  <a:lnTo>
                    <a:pt x="21844" y="1650"/>
                  </a:lnTo>
                  <a:lnTo>
                    <a:pt x="11683" y="6731"/>
                  </a:lnTo>
                  <a:lnTo>
                    <a:pt x="5079" y="15112"/>
                  </a:lnTo>
                  <a:lnTo>
                    <a:pt x="0" y="26924"/>
                  </a:lnTo>
                  <a:lnTo>
                    <a:pt x="3301" y="36956"/>
                  </a:lnTo>
                  <a:lnTo>
                    <a:pt x="8381" y="47116"/>
                  </a:lnTo>
                  <a:lnTo>
                    <a:pt x="18415" y="55499"/>
                  </a:lnTo>
                  <a:lnTo>
                    <a:pt x="28448" y="57150"/>
                  </a:lnTo>
                  <a:lnTo>
                    <a:pt x="38607" y="55499"/>
                  </a:lnTo>
                  <a:lnTo>
                    <a:pt x="48641" y="50418"/>
                  </a:lnTo>
                  <a:lnTo>
                    <a:pt x="57023" y="42037"/>
                  </a:lnTo>
                  <a:lnTo>
                    <a:pt x="58674" y="30225"/>
                  </a:lnTo>
                  <a:lnTo>
                    <a:pt x="57023" y="20193"/>
                  </a:lnTo>
                  <a:lnTo>
                    <a:pt x="51943" y="10032"/>
                  </a:lnTo>
                  <a:lnTo>
                    <a:pt x="43560" y="1650"/>
                  </a:lnTo>
                  <a:lnTo>
                    <a:pt x="33527"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7" name="object 88"/>
            <p:cNvSpPr/>
            <p:nvPr/>
          </p:nvSpPr>
          <p:spPr>
            <a:xfrm>
              <a:off x="9314193" y="4627784"/>
              <a:ext cx="73659" cy="78740"/>
            </a:xfrm>
            <a:custGeom>
              <a:avLst/>
              <a:gdLst/>
              <a:ahLst/>
              <a:cxnLst/>
              <a:rect l="l" t="t" r="r" b="b"/>
              <a:pathLst>
                <a:path w="55245" h="59055">
                  <a:moveTo>
                    <a:pt x="29972" y="0"/>
                  </a:moveTo>
                  <a:lnTo>
                    <a:pt x="16637" y="3301"/>
                  </a:lnTo>
                  <a:lnTo>
                    <a:pt x="10032" y="8381"/>
                  </a:lnTo>
                  <a:lnTo>
                    <a:pt x="1650" y="15112"/>
                  </a:lnTo>
                  <a:lnTo>
                    <a:pt x="0" y="28448"/>
                  </a:lnTo>
                  <a:lnTo>
                    <a:pt x="0" y="38607"/>
                  </a:lnTo>
                  <a:lnTo>
                    <a:pt x="4952" y="48641"/>
                  </a:lnTo>
                  <a:lnTo>
                    <a:pt x="14985" y="53593"/>
                  </a:lnTo>
                  <a:lnTo>
                    <a:pt x="24892" y="58674"/>
                  </a:lnTo>
                  <a:lnTo>
                    <a:pt x="36575" y="55372"/>
                  </a:lnTo>
                  <a:lnTo>
                    <a:pt x="44830" y="50292"/>
                  </a:lnTo>
                  <a:lnTo>
                    <a:pt x="51562" y="43561"/>
                  </a:lnTo>
                  <a:lnTo>
                    <a:pt x="54864" y="30225"/>
                  </a:lnTo>
                  <a:lnTo>
                    <a:pt x="54864" y="20066"/>
                  </a:lnTo>
                  <a:lnTo>
                    <a:pt x="49910" y="10032"/>
                  </a:lnTo>
                  <a:lnTo>
                    <a:pt x="39877" y="3301"/>
                  </a:lnTo>
                  <a:lnTo>
                    <a:pt x="29972"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8" name="object 89"/>
            <p:cNvSpPr/>
            <p:nvPr/>
          </p:nvSpPr>
          <p:spPr>
            <a:xfrm>
              <a:off x="9340610" y="4631846"/>
              <a:ext cx="78740" cy="76200"/>
            </a:xfrm>
            <a:custGeom>
              <a:avLst/>
              <a:gdLst/>
              <a:ahLst/>
              <a:cxnLst/>
              <a:rect l="l" t="t" r="r" b="b"/>
              <a:pathLst>
                <a:path w="59054" h="57150">
                  <a:moveTo>
                    <a:pt x="30225" y="0"/>
                  </a:moveTo>
                  <a:lnTo>
                    <a:pt x="20065" y="1650"/>
                  </a:lnTo>
                  <a:lnTo>
                    <a:pt x="10032" y="6731"/>
                  </a:lnTo>
                  <a:lnTo>
                    <a:pt x="5079" y="15112"/>
                  </a:lnTo>
                  <a:lnTo>
                    <a:pt x="0" y="26924"/>
                  </a:lnTo>
                  <a:lnTo>
                    <a:pt x="1650" y="36956"/>
                  </a:lnTo>
                  <a:lnTo>
                    <a:pt x="6730" y="47116"/>
                  </a:lnTo>
                  <a:lnTo>
                    <a:pt x="16763" y="55499"/>
                  </a:lnTo>
                  <a:lnTo>
                    <a:pt x="26796" y="57150"/>
                  </a:lnTo>
                  <a:lnTo>
                    <a:pt x="36829" y="55499"/>
                  </a:lnTo>
                  <a:lnTo>
                    <a:pt x="46989" y="50418"/>
                  </a:lnTo>
                  <a:lnTo>
                    <a:pt x="55371" y="42037"/>
                  </a:lnTo>
                  <a:lnTo>
                    <a:pt x="58673" y="30225"/>
                  </a:lnTo>
                  <a:lnTo>
                    <a:pt x="55371" y="20193"/>
                  </a:lnTo>
                  <a:lnTo>
                    <a:pt x="50291" y="10032"/>
                  </a:lnTo>
                  <a:lnTo>
                    <a:pt x="41909"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09" name="object 90"/>
            <p:cNvSpPr/>
            <p:nvPr/>
          </p:nvSpPr>
          <p:spPr>
            <a:xfrm>
              <a:off x="9421888" y="4631846"/>
              <a:ext cx="78740" cy="76200"/>
            </a:xfrm>
            <a:custGeom>
              <a:avLst/>
              <a:gdLst/>
              <a:ahLst/>
              <a:cxnLst/>
              <a:rect l="l" t="t" r="r" b="b"/>
              <a:pathLst>
                <a:path w="59054" h="57150">
                  <a:moveTo>
                    <a:pt x="30225" y="0"/>
                  </a:moveTo>
                  <a:lnTo>
                    <a:pt x="20066" y="1650"/>
                  </a:lnTo>
                  <a:lnTo>
                    <a:pt x="10032" y="6731"/>
                  </a:lnTo>
                  <a:lnTo>
                    <a:pt x="3301" y="15112"/>
                  </a:lnTo>
                  <a:lnTo>
                    <a:pt x="0" y="26924"/>
                  </a:lnTo>
                  <a:lnTo>
                    <a:pt x="3301" y="36956"/>
                  </a:lnTo>
                  <a:lnTo>
                    <a:pt x="8381" y="47116"/>
                  </a:lnTo>
                  <a:lnTo>
                    <a:pt x="15112" y="55499"/>
                  </a:lnTo>
                  <a:lnTo>
                    <a:pt x="28448" y="57150"/>
                  </a:lnTo>
                  <a:lnTo>
                    <a:pt x="38607" y="55499"/>
                  </a:lnTo>
                  <a:lnTo>
                    <a:pt x="48641" y="50418"/>
                  </a:lnTo>
                  <a:lnTo>
                    <a:pt x="53594" y="42037"/>
                  </a:lnTo>
                  <a:lnTo>
                    <a:pt x="58674" y="30225"/>
                  </a:lnTo>
                  <a:lnTo>
                    <a:pt x="55372" y="20193"/>
                  </a:lnTo>
                  <a:lnTo>
                    <a:pt x="50292" y="10032"/>
                  </a:lnTo>
                  <a:lnTo>
                    <a:pt x="40258"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0" name="object 91"/>
            <p:cNvSpPr/>
            <p:nvPr/>
          </p:nvSpPr>
          <p:spPr>
            <a:xfrm>
              <a:off x="9604768" y="4631846"/>
              <a:ext cx="74507" cy="76200"/>
            </a:xfrm>
            <a:custGeom>
              <a:avLst/>
              <a:gdLst/>
              <a:ahLst/>
              <a:cxnLst/>
              <a:rect l="l" t="t" r="r" b="b"/>
              <a:pathLst>
                <a:path w="55879" h="57150">
                  <a:moveTo>
                    <a:pt x="30352" y="0"/>
                  </a:moveTo>
                  <a:lnTo>
                    <a:pt x="16891" y="1650"/>
                  </a:lnTo>
                  <a:lnTo>
                    <a:pt x="10160" y="6731"/>
                  </a:lnTo>
                  <a:lnTo>
                    <a:pt x="1650" y="15112"/>
                  </a:lnTo>
                  <a:lnTo>
                    <a:pt x="0" y="26924"/>
                  </a:lnTo>
                  <a:lnTo>
                    <a:pt x="0" y="36956"/>
                  </a:lnTo>
                  <a:lnTo>
                    <a:pt x="5080" y="47116"/>
                  </a:lnTo>
                  <a:lnTo>
                    <a:pt x="15113" y="55499"/>
                  </a:lnTo>
                  <a:lnTo>
                    <a:pt x="25273" y="57150"/>
                  </a:lnTo>
                  <a:lnTo>
                    <a:pt x="37084" y="55499"/>
                  </a:lnTo>
                  <a:lnTo>
                    <a:pt x="45466" y="50418"/>
                  </a:lnTo>
                  <a:lnTo>
                    <a:pt x="52197" y="42037"/>
                  </a:lnTo>
                  <a:lnTo>
                    <a:pt x="55625" y="30225"/>
                  </a:lnTo>
                  <a:lnTo>
                    <a:pt x="55625" y="20193"/>
                  </a:lnTo>
                  <a:lnTo>
                    <a:pt x="50546" y="10032"/>
                  </a:lnTo>
                  <a:lnTo>
                    <a:pt x="40513" y="1650"/>
                  </a:lnTo>
                  <a:lnTo>
                    <a:pt x="30352"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1" name="object 92"/>
            <p:cNvSpPr/>
            <p:nvPr/>
          </p:nvSpPr>
          <p:spPr>
            <a:xfrm>
              <a:off x="9632200" y="4631846"/>
              <a:ext cx="76200" cy="76200"/>
            </a:xfrm>
            <a:custGeom>
              <a:avLst/>
              <a:gdLst/>
              <a:ahLst/>
              <a:cxnLst/>
              <a:rect l="l" t="t" r="r" b="b"/>
              <a:pathLst>
                <a:path w="57150" h="57150">
                  <a:moveTo>
                    <a:pt x="30225" y="0"/>
                  </a:moveTo>
                  <a:lnTo>
                    <a:pt x="20193" y="1650"/>
                  </a:lnTo>
                  <a:lnTo>
                    <a:pt x="10033" y="6731"/>
                  </a:lnTo>
                  <a:lnTo>
                    <a:pt x="1650" y="15112"/>
                  </a:lnTo>
                  <a:lnTo>
                    <a:pt x="0" y="26924"/>
                  </a:lnTo>
                  <a:lnTo>
                    <a:pt x="1650" y="36956"/>
                  </a:lnTo>
                  <a:lnTo>
                    <a:pt x="6731" y="47116"/>
                  </a:lnTo>
                  <a:lnTo>
                    <a:pt x="15113" y="55499"/>
                  </a:lnTo>
                  <a:lnTo>
                    <a:pt x="26924" y="57150"/>
                  </a:lnTo>
                  <a:lnTo>
                    <a:pt x="36957" y="55499"/>
                  </a:lnTo>
                  <a:lnTo>
                    <a:pt x="47117" y="50418"/>
                  </a:lnTo>
                  <a:lnTo>
                    <a:pt x="55499" y="42037"/>
                  </a:lnTo>
                  <a:lnTo>
                    <a:pt x="57150" y="30225"/>
                  </a:lnTo>
                  <a:lnTo>
                    <a:pt x="55499" y="20193"/>
                  </a:lnTo>
                  <a:lnTo>
                    <a:pt x="50419" y="10032"/>
                  </a:lnTo>
                  <a:lnTo>
                    <a:pt x="42037"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2" name="object 93"/>
            <p:cNvSpPr/>
            <p:nvPr/>
          </p:nvSpPr>
          <p:spPr>
            <a:xfrm>
              <a:off x="9647440" y="4631846"/>
              <a:ext cx="74507" cy="76200"/>
            </a:xfrm>
            <a:custGeom>
              <a:avLst/>
              <a:gdLst/>
              <a:ahLst/>
              <a:cxnLst/>
              <a:rect l="l" t="t" r="r" b="b"/>
              <a:pathLst>
                <a:path w="55879" h="57150">
                  <a:moveTo>
                    <a:pt x="30353" y="0"/>
                  </a:moveTo>
                  <a:lnTo>
                    <a:pt x="18542" y="1650"/>
                  </a:lnTo>
                  <a:lnTo>
                    <a:pt x="10160" y="6731"/>
                  </a:lnTo>
                  <a:lnTo>
                    <a:pt x="3429" y="15112"/>
                  </a:lnTo>
                  <a:lnTo>
                    <a:pt x="0" y="26924"/>
                  </a:lnTo>
                  <a:lnTo>
                    <a:pt x="0" y="36956"/>
                  </a:lnTo>
                  <a:lnTo>
                    <a:pt x="5080" y="47116"/>
                  </a:lnTo>
                  <a:lnTo>
                    <a:pt x="15113" y="55499"/>
                  </a:lnTo>
                  <a:lnTo>
                    <a:pt x="25273" y="57150"/>
                  </a:lnTo>
                  <a:lnTo>
                    <a:pt x="38735" y="55499"/>
                  </a:lnTo>
                  <a:lnTo>
                    <a:pt x="45466" y="50418"/>
                  </a:lnTo>
                  <a:lnTo>
                    <a:pt x="53975" y="42037"/>
                  </a:lnTo>
                  <a:lnTo>
                    <a:pt x="55626" y="30225"/>
                  </a:lnTo>
                  <a:lnTo>
                    <a:pt x="55626" y="20193"/>
                  </a:lnTo>
                  <a:lnTo>
                    <a:pt x="50546" y="10032"/>
                  </a:lnTo>
                  <a:lnTo>
                    <a:pt x="40513" y="1650"/>
                  </a:lnTo>
                  <a:lnTo>
                    <a:pt x="30353"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3" name="object 94"/>
            <p:cNvSpPr/>
            <p:nvPr/>
          </p:nvSpPr>
          <p:spPr>
            <a:xfrm>
              <a:off x="9732784" y="4631846"/>
              <a:ext cx="78740" cy="76200"/>
            </a:xfrm>
            <a:custGeom>
              <a:avLst/>
              <a:gdLst/>
              <a:ahLst/>
              <a:cxnLst/>
              <a:rect l="l" t="t" r="r" b="b"/>
              <a:pathLst>
                <a:path w="59054" h="57150">
                  <a:moveTo>
                    <a:pt x="33527" y="0"/>
                  </a:moveTo>
                  <a:lnTo>
                    <a:pt x="20065" y="1650"/>
                  </a:lnTo>
                  <a:lnTo>
                    <a:pt x="10032" y="6731"/>
                  </a:lnTo>
                  <a:lnTo>
                    <a:pt x="5079" y="15112"/>
                  </a:lnTo>
                  <a:lnTo>
                    <a:pt x="0" y="26924"/>
                  </a:lnTo>
                  <a:lnTo>
                    <a:pt x="3301" y="36956"/>
                  </a:lnTo>
                  <a:lnTo>
                    <a:pt x="8381" y="47116"/>
                  </a:lnTo>
                  <a:lnTo>
                    <a:pt x="18414" y="55499"/>
                  </a:lnTo>
                  <a:lnTo>
                    <a:pt x="28448" y="57150"/>
                  </a:lnTo>
                  <a:lnTo>
                    <a:pt x="38607" y="55499"/>
                  </a:lnTo>
                  <a:lnTo>
                    <a:pt x="48640" y="50418"/>
                  </a:lnTo>
                  <a:lnTo>
                    <a:pt x="55372" y="42037"/>
                  </a:lnTo>
                  <a:lnTo>
                    <a:pt x="58674" y="30225"/>
                  </a:lnTo>
                  <a:lnTo>
                    <a:pt x="55372" y="20193"/>
                  </a:lnTo>
                  <a:lnTo>
                    <a:pt x="50291" y="10032"/>
                  </a:lnTo>
                  <a:lnTo>
                    <a:pt x="43560" y="1650"/>
                  </a:lnTo>
                  <a:lnTo>
                    <a:pt x="33527"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4" name="object 95"/>
            <p:cNvSpPr/>
            <p:nvPr/>
          </p:nvSpPr>
          <p:spPr>
            <a:xfrm>
              <a:off x="9946145" y="4631846"/>
              <a:ext cx="74507" cy="76200"/>
            </a:xfrm>
            <a:custGeom>
              <a:avLst/>
              <a:gdLst/>
              <a:ahLst/>
              <a:cxnLst/>
              <a:rect l="l" t="t" r="r" b="b"/>
              <a:pathLst>
                <a:path w="55879" h="57150">
                  <a:moveTo>
                    <a:pt x="30352" y="0"/>
                  </a:moveTo>
                  <a:lnTo>
                    <a:pt x="18541" y="1650"/>
                  </a:lnTo>
                  <a:lnTo>
                    <a:pt x="10159" y="6731"/>
                  </a:lnTo>
                  <a:lnTo>
                    <a:pt x="3428" y="15112"/>
                  </a:lnTo>
                  <a:lnTo>
                    <a:pt x="0" y="26924"/>
                  </a:lnTo>
                  <a:lnTo>
                    <a:pt x="0" y="36956"/>
                  </a:lnTo>
                  <a:lnTo>
                    <a:pt x="5079" y="47116"/>
                  </a:lnTo>
                  <a:lnTo>
                    <a:pt x="15112" y="55499"/>
                  </a:lnTo>
                  <a:lnTo>
                    <a:pt x="25273" y="57150"/>
                  </a:lnTo>
                  <a:lnTo>
                    <a:pt x="38734" y="55499"/>
                  </a:lnTo>
                  <a:lnTo>
                    <a:pt x="45465" y="50418"/>
                  </a:lnTo>
                  <a:lnTo>
                    <a:pt x="53975" y="42037"/>
                  </a:lnTo>
                  <a:lnTo>
                    <a:pt x="55625" y="30225"/>
                  </a:lnTo>
                  <a:lnTo>
                    <a:pt x="55625" y="20193"/>
                  </a:lnTo>
                  <a:lnTo>
                    <a:pt x="50545" y="10032"/>
                  </a:lnTo>
                  <a:lnTo>
                    <a:pt x="40512" y="1650"/>
                  </a:lnTo>
                  <a:lnTo>
                    <a:pt x="30352"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5" name="object 96"/>
            <p:cNvSpPr/>
            <p:nvPr/>
          </p:nvSpPr>
          <p:spPr>
            <a:xfrm>
              <a:off x="9983736" y="4631846"/>
              <a:ext cx="74507" cy="76200"/>
            </a:xfrm>
            <a:custGeom>
              <a:avLst/>
              <a:gdLst/>
              <a:ahLst/>
              <a:cxnLst/>
              <a:rect l="l" t="t" r="r" b="b"/>
              <a:pathLst>
                <a:path w="55879" h="57150">
                  <a:moveTo>
                    <a:pt x="30352" y="0"/>
                  </a:moveTo>
                  <a:lnTo>
                    <a:pt x="16891" y="1650"/>
                  </a:lnTo>
                  <a:lnTo>
                    <a:pt x="6731" y="6731"/>
                  </a:lnTo>
                  <a:lnTo>
                    <a:pt x="1650" y="15112"/>
                  </a:lnTo>
                  <a:lnTo>
                    <a:pt x="0" y="26924"/>
                  </a:lnTo>
                  <a:lnTo>
                    <a:pt x="0" y="36956"/>
                  </a:lnTo>
                  <a:lnTo>
                    <a:pt x="5080" y="47116"/>
                  </a:lnTo>
                  <a:lnTo>
                    <a:pt x="25273" y="57150"/>
                  </a:lnTo>
                  <a:lnTo>
                    <a:pt x="37084" y="55499"/>
                  </a:lnTo>
                  <a:lnTo>
                    <a:pt x="45466" y="50418"/>
                  </a:lnTo>
                  <a:lnTo>
                    <a:pt x="53975" y="40386"/>
                  </a:lnTo>
                  <a:lnTo>
                    <a:pt x="55625" y="30225"/>
                  </a:lnTo>
                  <a:lnTo>
                    <a:pt x="55625" y="20193"/>
                  </a:lnTo>
                  <a:lnTo>
                    <a:pt x="48895" y="10032"/>
                  </a:lnTo>
                  <a:lnTo>
                    <a:pt x="40513" y="1650"/>
                  </a:lnTo>
                  <a:lnTo>
                    <a:pt x="30352"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6" name="object 97"/>
            <p:cNvSpPr/>
            <p:nvPr/>
          </p:nvSpPr>
          <p:spPr>
            <a:xfrm>
              <a:off x="10069081" y="4631846"/>
              <a:ext cx="76200" cy="76200"/>
            </a:xfrm>
            <a:custGeom>
              <a:avLst/>
              <a:gdLst/>
              <a:ahLst/>
              <a:cxnLst/>
              <a:rect l="l" t="t" r="r" b="b"/>
              <a:pathLst>
                <a:path w="57150" h="57150">
                  <a:moveTo>
                    <a:pt x="31876" y="0"/>
                  </a:moveTo>
                  <a:lnTo>
                    <a:pt x="20192" y="1650"/>
                  </a:lnTo>
                  <a:lnTo>
                    <a:pt x="10032" y="6731"/>
                  </a:lnTo>
                  <a:lnTo>
                    <a:pt x="5079" y="15112"/>
                  </a:lnTo>
                  <a:lnTo>
                    <a:pt x="0" y="25272"/>
                  </a:lnTo>
                  <a:lnTo>
                    <a:pt x="1650" y="36956"/>
                  </a:lnTo>
                  <a:lnTo>
                    <a:pt x="6730" y="47116"/>
                  </a:lnTo>
                  <a:lnTo>
                    <a:pt x="15112" y="52069"/>
                  </a:lnTo>
                  <a:lnTo>
                    <a:pt x="26924" y="57150"/>
                  </a:lnTo>
                  <a:lnTo>
                    <a:pt x="36956" y="55499"/>
                  </a:lnTo>
                  <a:lnTo>
                    <a:pt x="47116" y="50418"/>
                  </a:lnTo>
                  <a:lnTo>
                    <a:pt x="55499" y="42037"/>
                  </a:lnTo>
                  <a:lnTo>
                    <a:pt x="57150" y="31876"/>
                  </a:lnTo>
                  <a:lnTo>
                    <a:pt x="55499" y="20193"/>
                  </a:lnTo>
                  <a:lnTo>
                    <a:pt x="50418" y="10032"/>
                  </a:lnTo>
                  <a:lnTo>
                    <a:pt x="42036" y="1650"/>
                  </a:lnTo>
                  <a:lnTo>
                    <a:pt x="31876"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7" name="object 98"/>
            <p:cNvSpPr/>
            <p:nvPr/>
          </p:nvSpPr>
          <p:spPr>
            <a:xfrm>
              <a:off x="10156456" y="4631846"/>
              <a:ext cx="78740" cy="76200"/>
            </a:xfrm>
            <a:custGeom>
              <a:avLst/>
              <a:gdLst/>
              <a:ahLst/>
              <a:cxnLst/>
              <a:rect l="l" t="t" r="r" b="b"/>
              <a:pathLst>
                <a:path w="59054" h="57150">
                  <a:moveTo>
                    <a:pt x="30225" y="0"/>
                  </a:moveTo>
                  <a:lnTo>
                    <a:pt x="20066" y="1650"/>
                  </a:lnTo>
                  <a:lnTo>
                    <a:pt x="10032" y="6731"/>
                  </a:lnTo>
                  <a:lnTo>
                    <a:pt x="1650" y="15112"/>
                  </a:lnTo>
                  <a:lnTo>
                    <a:pt x="0" y="25272"/>
                  </a:lnTo>
                  <a:lnTo>
                    <a:pt x="1650" y="36956"/>
                  </a:lnTo>
                  <a:lnTo>
                    <a:pt x="6730" y="47116"/>
                  </a:lnTo>
                  <a:lnTo>
                    <a:pt x="15112" y="52069"/>
                  </a:lnTo>
                  <a:lnTo>
                    <a:pt x="25146" y="57150"/>
                  </a:lnTo>
                  <a:lnTo>
                    <a:pt x="38607" y="55499"/>
                  </a:lnTo>
                  <a:lnTo>
                    <a:pt x="48641" y="50418"/>
                  </a:lnTo>
                  <a:lnTo>
                    <a:pt x="53594" y="42037"/>
                  </a:lnTo>
                  <a:lnTo>
                    <a:pt x="58674" y="31876"/>
                  </a:lnTo>
                  <a:lnTo>
                    <a:pt x="55372" y="20193"/>
                  </a:lnTo>
                  <a:lnTo>
                    <a:pt x="50292" y="10032"/>
                  </a:lnTo>
                  <a:lnTo>
                    <a:pt x="43560" y="1650"/>
                  </a:lnTo>
                  <a:lnTo>
                    <a:pt x="30225"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18" name="object 99"/>
            <p:cNvSpPr/>
            <p:nvPr/>
          </p:nvSpPr>
          <p:spPr>
            <a:xfrm>
              <a:off x="10497834" y="4631846"/>
              <a:ext cx="78740" cy="76200"/>
            </a:xfrm>
            <a:custGeom>
              <a:avLst/>
              <a:gdLst/>
              <a:ahLst/>
              <a:cxnLst/>
              <a:rect l="l" t="t" r="r" b="b"/>
              <a:pathLst>
                <a:path w="59054" h="57150">
                  <a:moveTo>
                    <a:pt x="31876" y="0"/>
                  </a:moveTo>
                  <a:lnTo>
                    <a:pt x="21844" y="1650"/>
                  </a:lnTo>
                  <a:lnTo>
                    <a:pt x="11684" y="6731"/>
                  </a:lnTo>
                  <a:lnTo>
                    <a:pt x="3301" y="15112"/>
                  </a:lnTo>
                  <a:lnTo>
                    <a:pt x="0" y="25272"/>
                  </a:lnTo>
                  <a:lnTo>
                    <a:pt x="3301" y="36956"/>
                  </a:lnTo>
                  <a:lnTo>
                    <a:pt x="8382" y="47116"/>
                  </a:lnTo>
                  <a:lnTo>
                    <a:pt x="16764" y="52069"/>
                  </a:lnTo>
                  <a:lnTo>
                    <a:pt x="26797" y="57150"/>
                  </a:lnTo>
                  <a:lnTo>
                    <a:pt x="38608" y="55499"/>
                  </a:lnTo>
                  <a:lnTo>
                    <a:pt x="48641" y="50418"/>
                  </a:lnTo>
                  <a:lnTo>
                    <a:pt x="53594" y="42037"/>
                  </a:lnTo>
                  <a:lnTo>
                    <a:pt x="58674" y="31876"/>
                  </a:lnTo>
                  <a:lnTo>
                    <a:pt x="57023" y="20193"/>
                  </a:lnTo>
                  <a:lnTo>
                    <a:pt x="51943" y="10032"/>
                  </a:lnTo>
                  <a:lnTo>
                    <a:pt x="43561" y="1650"/>
                  </a:lnTo>
                  <a:lnTo>
                    <a:pt x="31876" y="0"/>
                  </a:lnTo>
                  <a:close/>
                </a:path>
              </a:pathLst>
            </a:custGeom>
            <a:solidFill>
              <a:srgbClr val="009FB9"/>
            </a:solidFill>
          </p:spPr>
          <p:txBody>
            <a:bodyPr wrap="square" lIns="0" tIns="0" rIns="0" bIns="0" rtlCol="0"/>
            <a:lstStyle/>
            <a:p>
              <a:endParaRPr sz="2645">
                <a:latin typeface="Arial" panose="020B0604020202020204" pitchFamily="34" charset="0"/>
                <a:ea typeface="微软雅黑" panose="020B0503020204020204" pitchFamily="34" charset="-122"/>
                <a:cs typeface="Arial" panose="020B0604020202020204" pitchFamily="34" charset="0"/>
              </a:endParaRPr>
            </a:p>
          </p:txBody>
        </p:sp>
        <p:sp>
          <p:nvSpPr>
            <p:cNvPr id="221" name="矩形 220"/>
            <p:cNvSpPr/>
            <p:nvPr/>
          </p:nvSpPr>
          <p:spPr>
            <a:xfrm>
              <a:off x="11023779" y="5297836"/>
              <a:ext cx="435760" cy="496993"/>
            </a:xfrm>
            <a:prstGeom prst="rect">
              <a:avLst/>
            </a:prstGeom>
          </p:spPr>
          <p:txBody>
            <a:bodyPr wrap="square">
              <a:spAutoFit/>
            </a:bodyPr>
            <a:lstStyle/>
            <a:p>
              <a:pPr marL="22860">
                <a:spcBef>
                  <a:spcPts val="395"/>
                </a:spcBef>
              </a:pPr>
              <a:r>
                <a:rPr lang="zh-CN" altLang="en-US" sz="1545" spc="-8" dirty="0">
                  <a:solidFill>
                    <a:srgbClr val="585353"/>
                  </a:solidFill>
                  <a:latin typeface="Arial" panose="020B0604020202020204" pitchFamily="34" charset="0"/>
                  <a:cs typeface="Arial" panose="020B0604020202020204" pitchFamily="34" charset="0"/>
                </a:rPr>
                <a:t>月</a:t>
              </a:r>
              <a:endParaRPr lang="zh-CN" altLang="en-US" sz="1545" dirty="0">
                <a:latin typeface="Arial" panose="020B0604020202020204" pitchFamily="34" charset="0"/>
                <a:cs typeface="Arial" panose="020B0604020202020204" pitchFamily="34" charset="0"/>
              </a:endParaRPr>
            </a:p>
          </p:txBody>
        </p:sp>
        <p:cxnSp>
          <p:nvCxnSpPr>
            <p:cNvPr id="225" name="直接连接符 224"/>
            <p:cNvCxnSpPr/>
            <p:nvPr/>
          </p:nvCxnSpPr>
          <p:spPr>
            <a:xfrm flipH="1">
              <a:off x="4346114" y="3428657"/>
              <a:ext cx="1" cy="68021"/>
            </a:xfrm>
            <a:prstGeom prst="line">
              <a:avLst/>
            </a:prstGeom>
            <a:ln w="19050">
              <a:solidFill>
                <a:srgbClr val="09357A"/>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755992" y="3624099"/>
            <a:ext cx="565880" cy="2182784"/>
            <a:chOff x="685560" y="2564435"/>
            <a:chExt cx="513161" cy="1979428"/>
          </a:xfrm>
        </p:grpSpPr>
        <p:grpSp>
          <p:nvGrpSpPr>
            <p:cNvPr id="8" name="组合 7"/>
            <p:cNvGrpSpPr/>
            <p:nvPr/>
          </p:nvGrpSpPr>
          <p:grpSpPr>
            <a:xfrm>
              <a:off x="685560" y="2564435"/>
              <a:ext cx="513161" cy="1644306"/>
              <a:chOff x="800533" y="2596023"/>
              <a:chExt cx="287496" cy="1592287"/>
            </a:xfrm>
          </p:grpSpPr>
          <p:sp>
            <p:nvSpPr>
              <p:cNvPr id="111" name="object 15"/>
              <p:cNvSpPr txBox="1"/>
              <p:nvPr/>
            </p:nvSpPr>
            <p:spPr>
              <a:xfrm>
                <a:off x="870011" y="3992977"/>
                <a:ext cx="148846" cy="195333"/>
              </a:xfrm>
              <a:prstGeom prst="rect">
                <a:avLst/>
              </a:prstGeom>
            </p:spPr>
            <p:txBody>
              <a:bodyPr vert="horz" wrap="square" lIns="0" tIns="18673" rIns="0" bIns="0" rtlCol="0">
                <a:spAutoFit/>
              </a:bodyPr>
              <a:lstStyle/>
              <a:p>
                <a:pPr marL="19050">
                  <a:spcBef>
                    <a:spcPts val="150"/>
                  </a:spcBef>
                </a:pPr>
                <a:r>
                  <a:rPr sz="1325" dirty="0">
                    <a:solidFill>
                      <a:srgbClr val="585353"/>
                    </a:solidFill>
                    <a:latin typeface="Arial" panose="020B0604020202020204" pitchFamily="34" charset="0"/>
                    <a:ea typeface="微软雅黑" panose="020B0503020204020204" pitchFamily="34" charset="-122"/>
                    <a:cs typeface="Arial" panose="020B0604020202020204" pitchFamily="34" charset="0"/>
                  </a:rPr>
                  <a:t>20</a:t>
                </a:r>
                <a:endParaRPr sz="1325" dirty="0">
                  <a:latin typeface="Arial" panose="020B0604020202020204" pitchFamily="34" charset="0"/>
                  <a:ea typeface="微软雅黑" panose="020B0503020204020204" pitchFamily="34" charset="-122"/>
                  <a:cs typeface="Arial" panose="020B0604020202020204" pitchFamily="34" charset="0"/>
                </a:endParaRPr>
              </a:p>
            </p:txBody>
          </p:sp>
          <p:sp>
            <p:nvSpPr>
              <p:cNvPr id="112" name="object 16"/>
              <p:cNvSpPr txBox="1"/>
              <p:nvPr/>
            </p:nvSpPr>
            <p:spPr>
              <a:xfrm>
                <a:off x="870011" y="3632484"/>
                <a:ext cx="148846" cy="195333"/>
              </a:xfrm>
              <a:prstGeom prst="rect">
                <a:avLst/>
              </a:prstGeom>
            </p:spPr>
            <p:txBody>
              <a:bodyPr vert="horz" wrap="square" lIns="0" tIns="18673" rIns="0" bIns="0" rtlCol="0">
                <a:spAutoFit/>
              </a:bodyPr>
              <a:lstStyle/>
              <a:p>
                <a:pPr marL="19050">
                  <a:spcBef>
                    <a:spcPts val="150"/>
                  </a:spcBef>
                </a:pPr>
                <a:r>
                  <a:rPr sz="1325" dirty="0">
                    <a:solidFill>
                      <a:srgbClr val="585353"/>
                    </a:solidFill>
                    <a:latin typeface="Arial" panose="020B0604020202020204" pitchFamily="34" charset="0"/>
                    <a:ea typeface="微软雅黑" panose="020B0503020204020204" pitchFamily="34" charset="-122"/>
                    <a:cs typeface="Arial" panose="020B0604020202020204" pitchFamily="34" charset="0"/>
                  </a:rPr>
                  <a:t>40</a:t>
                </a:r>
                <a:endParaRPr sz="1325">
                  <a:latin typeface="Arial" panose="020B0604020202020204" pitchFamily="34" charset="0"/>
                  <a:ea typeface="微软雅黑" panose="020B0503020204020204" pitchFamily="34" charset="-122"/>
                  <a:cs typeface="Arial" panose="020B0604020202020204" pitchFamily="34" charset="0"/>
                </a:endParaRPr>
              </a:p>
            </p:txBody>
          </p:sp>
          <p:sp>
            <p:nvSpPr>
              <p:cNvPr id="113" name="object 17"/>
              <p:cNvSpPr txBox="1"/>
              <p:nvPr/>
            </p:nvSpPr>
            <p:spPr>
              <a:xfrm>
                <a:off x="870011" y="3276068"/>
                <a:ext cx="148846" cy="195333"/>
              </a:xfrm>
              <a:prstGeom prst="rect">
                <a:avLst/>
              </a:prstGeom>
            </p:spPr>
            <p:txBody>
              <a:bodyPr vert="horz" wrap="square" lIns="0" tIns="18673" rIns="0" bIns="0" rtlCol="0">
                <a:spAutoFit/>
              </a:bodyPr>
              <a:lstStyle/>
              <a:p>
                <a:pPr marL="19050">
                  <a:spcBef>
                    <a:spcPts val="150"/>
                  </a:spcBef>
                </a:pPr>
                <a:r>
                  <a:rPr sz="1325" dirty="0">
                    <a:solidFill>
                      <a:srgbClr val="585353"/>
                    </a:solidFill>
                    <a:latin typeface="Arial" panose="020B0604020202020204" pitchFamily="34" charset="0"/>
                    <a:ea typeface="微软雅黑" panose="020B0503020204020204" pitchFamily="34" charset="-122"/>
                    <a:cs typeface="Arial" panose="020B0604020202020204" pitchFamily="34" charset="0"/>
                  </a:rPr>
                  <a:t>60</a:t>
                </a:r>
                <a:endParaRPr sz="1325">
                  <a:latin typeface="Arial" panose="020B0604020202020204" pitchFamily="34" charset="0"/>
                  <a:ea typeface="微软雅黑" panose="020B0503020204020204" pitchFamily="34" charset="-122"/>
                  <a:cs typeface="Arial" panose="020B0604020202020204" pitchFamily="34" charset="0"/>
                </a:endParaRPr>
              </a:p>
            </p:txBody>
          </p:sp>
          <p:sp>
            <p:nvSpPr>
              <p:cNvPr id="114" name="object 18"/>
              <p:cNvSpPr txBox="1"/>
              <p:nvPr/>
            </p:nvSpPr>
            <p:spPr>
              <a:xfrm>
                <a:off x="870011" y="2914352"/>
                <a:ext cx="148846" cy="195333"/>
              </a:xfrm>
              <a:prstGeom prst="rect">
                <a:avLst/>
              </a:prstGeom>
            </p:spPr>
            <p:txBody>
              <a:bodyPr vert="horz" wrap="square" lIns="0" tIns="18673" rIns="0" bIns="0" rtlCol="0">
                <a:spAutoFit/>
              </a:bodyPr>
              <a:lstStyle/>
              <a:p>
                <a:pPr marL="19050">
                  <a:spcBef>
                    <a:spcPts val="150"/>
                  </a:spcBef>
                </a:pPr>
                <a:r>
                  <a:rPr sz="1325" dirty="0">
                    <a:solidFill>
                      <a:srgbClr val="585353"/>
                    </a:solidFill>
                    <a:latin typeface="Arial" panose="020B0604020202020204" pitchFamily="34" charset="0"/>
                    <a:ea typeface="微软雅黑" panose="020B0503020204020204" pitchFamily="34" charset="-122"/>
                    <a:cs typeface="Arial" panose="020B0604020202020204" pitchFamily="34" charset="0"/>
                  </a:rPr>
                  <a:t>80</a:t>
                </a:r>
                <a:endParaRPr sz="1325">
                  <a:latin typeface="Arial" panose="020B0604020202020204" pitchFamily="34" charset="0"/>
                  <a:ea typeface="微软雅黑" panose="020B0503020204020204" pitchFamily="34" charset="-122"/>
                  <a:cs typeface="Arial" panose="020B0604020202020204" pitchFamily="34" charset="0"/>
                </a:endParaRPr>
              </a:p>
            </p:txBody>
          </p:sp>
          <p:sp>
            <p:nvSpPr>
              <p:cNvPr id="115" name="object 19"/>
              <p:cNvSpPr txBox="1"/>
              <p:nvPr/>
            </p:nvSpPr>
            <p:spPr>
              <a:xfrm>
                <a:off x="800533" y="2596023"/>
                <a:ext cx="287496" cy="195333"/>
              </a:xfrm>
              <a:prstGeom prst="rect">
                <a:avLst/>
              </a:prstGeom>
            </p:spPr>
            <p:txBody>
              <a:bodyPr vert="horz" wrap="square" lIns="0" tIns="18673" rIns="0" bIns="0" rtlCol="0">
                <a:spAutoFit/>
              </a:bodyPr>
              <a:lstStyle/>
              <a:p>
                <a:pPr marL="19050">
                  <a:spcBef>
                    <a:spcPts val="150"/>
                  </a:spcBef>
                </a:pPr>
                <a:r>
                  <a:rPr sz="1325" dirty="0">
                    <a:solidFill>
                      <a:srgbClr val="585353"/>
                    </a:solidFill>
                    <a:latin typeface="Arial" panose="020B0604020202020204" pitchFamily="34" charset="0"/>
                    <a:ea typeface="微软雅黑" panose="020B0503020204020204" pitchFamily="34" charset="-122"/>
                    <a:cs typeface="Arial" panose="020B0604020202020204" pitchFamily="34" charset="0"/>
                  </a:rPr>
                  <a:t>100</a:t>
                </a:r>
                <a:endParaRPr sz="1325" dirty="0">
                  <a:latin typeface="Arial" panose="020B0604020202020204" pitchFamily="34" charset="0"/>
                  <a:ea typeface="微软雅黑" panose="020B0503020204020204" pitchFamily="34" charset="-122"/>
                  <a:cs typeface="Arial" panose="020B0604020202020204" pitchFamily="34" charset="0"/>
                </a:endParaRPr>
              </a:p>
            </p:txBody>
          </p:sp>
        </p:grpSp>
        <p:sp>
          <p:nvSpPr>
            <p:cNvPr id="117" name="object 14"/>
            <p:cNvSpPr txBox="1"/>
            <p:nvPr/>
          </p:nvSpPr>
          <p:spPr>
            <a:xfrm>
              <a:off x="914751" y="4342149"/>
              <a:ext cx="84618" cy="201714"/>
            </a:xfrm>
            <a:prstGeom prst="rect">
              <a:avLst/>
            </a:prstGeom>
          </p:spPr>
          <p:txBody>
            <a:bodyPr vert="horz" wrap="square" lIns="0" tIns="18673" rIns="0" bIns="0" rtlCol="0">
              <a:spAutoFit/>
            </a:bodyPr>
            <a:lstStyle/>
            <a:p>
              <a:pPr marL="19050">
                <a:spcBef>
                  <a:spcPts val="150"/>
                </a:spcBef>
              </a:pPr>
              <a:r>
                <a:rPr sz="1325" dirty="0">
                  <a:solidFill>
                    <a:srgbClr val="585353"/>
                  </a:solidFill>
                  <a:latin typeface="Arial" panose="020B0604020202020204" pitchFamily="34" charset="0"/>
                  <a:ea typeface="微软雅黑" panose="020B0503020204020204" pitchFamily="34" charset="-122"/>
                  <a:cs typeface="Arial" panose="020B0604020202020204" pitchFamily="34" charset="0"/>
                </a:rPr>
                <a:t>0</a:t>
              </a:r>
              <a:endParaRPr sz="1325"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169173" y="5729390"/>
            <a:ext cx="5861747" cy="246992"/>
            <a:chOff x="1060248" y="4473587"/>
            <a:chExt cx="5315647" cy="223981"/>
          </a:xfrm>
        </p:grpSpPr>
        <p:sp>
          <p:nvSpPr>
            <p:cNvPr id="119" name="object 27"/>
            <p:cNvSpPr txBox="1"/>
            <p:nvPr/>
          </p:nvSpPr>
          <p:spPr>
            <a:xfrm>
              <a:off x="1060248" y="4487024"/>
              <a:ext cx="84618"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0</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120" name="object 29"/>
            <p:cNvSpPr txBox="1"/>
            <p:nvPr/>
          </p:nvSpPr>
          <p:spPr>
            <a:xfrm>
              <a:off x="1459891" y="4487024"/>
              <a:ext cx="84618"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3</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121" name="object 31"/>
            <p:cNvSpPr txBox="1"/>
            <p:nvPr/>
          </p:nvSpPr>
          <p:spPr>
            <a:xfrm>
              <a:off x="1859328" y="4487024"/>
              <a:ext cx="84618"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6</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122" name="object 33"/>
            <p:cNvSpPr txBox="1"/>
            <p:nvPr/>
          </p:nvSpPr>
          <p:spPr>
            <a:xfrm>
              <a:off x="2258768" y="4487024"/>
              <a:ext cx="84618"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9</a:t>
              </a:r>
              <a:endParaRPr sz="1215">
                <a:latin typeface="Arial" panose="020B0604020202020204" pitchFamily="34" charset="0"/>
                <a:ea typeface="微软雅黑" panose="020B0503020204020204" pitchFamily="34" charset="-122"/>
                <a:cs typeface="Arial" panose="020B0604020202020204" pitchFamily="34" charset="0"/>
              </a:endParaRPr>
            </a:p>
          </p:txBody>
        </p:sp>
        <p:sp>
          <p:nvSpPr>
            <p:cNvPr id="123" name="object 35"/>
            <p:cNvSpPr txBox="1"/>
            <p:nvPr/>
          </p:nvSpPr>
          <p:spPr>
            <a:xfrm>
              <a:off x="2625989" y="4487024"/>
              <a:ext cx="212360"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12</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124" name="object 37"/>
            <p:cNvSpPr txBox="1"/>
            <p:nvPr/>
          </p:nvSpPr>
          <p:spPr>
            <a:xfrm>
              <a:off x="3025426" y="4487024"/>
              <a:ext cx="212359"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15</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125" name="object 40"/>
            <p:cNvSpPr txBox="1"/>
            <p:nvPr/>
          </p:nvSpPr>
          <p:spPr>
            <a:xfrm>
              <a:off x="3424864" y="4473587"/>
              <a:ext cx="871040" cy="223981"/>
            </a:xfrm>
            <a:prstGeom prst="rect">
              <a:avLst/>
            </a:prstGeom>
          </p:spPr>
          <p:txBody>
            <a:bodyPr vert="horz" wrap="square" lIns="0" tIns="59754" rIns="0" bIns="0" rtlCol="0">
              <a:spAutoFit/>
            </a:bodyPr>
            <a:lstStyle/>
            <a:p>
              <a:pPr marL="19050">
                <a:spcBef>
                  <a:spcPts val="470"/>
                </a:spcBef>
                <a:tabLst>
                  <a:tab pos="754380" algn="l"/>
                </a:tabLst>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18</a:t>
              </a:r>
              <a:r>
                <a:rPr lang="en-US" sz="1215" dirty="0">
                  <a:solidFill>
                    <a:srgbClr val="585353"/>
                  </a:solidFill>
                  <a:latin typeface="Arial" panose="020B0604020202020204" pitchFamily="34" charset="0"/>
                  <a:ea typeface="微软雅黑" panose="020B0503020204020204" pitchFamily="34" charset="-122"/>
                  <a:cs typeface="Arial" panose="020B0604020202020204" pitchFamily="34" charset="0"/>
                </a:rPr>
                <a:t>    </a:t>
              </a: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21</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226" name="object 42"/>
            <p:cNvSpPr txBox="1"/>
            <p:nvPr/>
          </p:nvSpPr>
          <p:spPr>
            <a:xfrm>
              <a:off x="4226800" y="4487024"/>
              <a:ext cx="226634"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24</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227" name="object 44"/>
            <p:cNvSpPr txBox="1"/>
            <p:nvPr/>
          </p:nvSpPr>
          <p:spPr>
            <a:xfrm>
              <a:off x="4626237" y="4487024"/>
              <a:ext cx="213583"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27</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228" name="object 46"/>
            <p:cNvSpPr txBox="1"/>
            <p:nvPr/>
          </p:nvSpPr>
          <p:spPr>
            <a:xfrm>
              <a:off x="5025879" y="4487024"/>
              <a:ext cx="213377"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30</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229" name="object 48"/>
            <p:cNvSpPr txBox="1"/>
            <p:nvPr/>
          </p:nvSpPr>
          <p:spPr>
            <a:xfrm>
              <a:off x="5428173" y="4487024"/>
              <a:ext cx="226634"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33</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230" name="object 50"/>
            <p:cNvSpPr txBox="1"/>
            <p:nvPr/>
          </p:nvSpPr>
          <p:spPr>
            <a:xfrm>
              <a:off x="5827610" y="4487024"/>
              <a:ext cx="173721"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36</a:t>
              </a:r>
              <a:endParaRPr sz="1215" dirty="0">
                <a:latin typeface="Arial" panose="020B0604020202020204" pitchFamily="34" charset="0"/>
                <a:ea typeface="微软雅黑" panose="020B0503020204020204" pitchFamily="34" charset="-122"/>
                <a:cs typeface="Arial" panose="020B0604020202020204" pitchFamily="34" charset="0"/>
              </a:endParaRPr>
            </a:p>
          </p:txBody>
        </p:sp>
        <p:sp>
          <p:nvSpPr>
            <p:cNvPr id="231" name="object 52"/>
            <p:cNvSpPr txBox="1"/>
            <p:nvPr/>
          </p:nvSpPr>
          <p:spPr>
            <a:xfrm>
              <a:off x="6190671" y="4487024"/>
              <a:ext cx="185224" cy="186364"/>
            </a:xfrm>
            <a:prstGeom prst="rect">
              <a:avLst/>
            </a:prstGeom>
          </p:spPr>
          <p:txBody>
            <a:bodyPr vert="horz" wrap="square" lIns="0" tIns="18673" rIns="0" bIns="0" rtlCol="0">
              <a:spAutoFit/>
            </a:bodyPr>
            <a:lstStyle/>
            <a:p>
              <a:pPr marL="19050">
                <a:spcBef>
                  <a:spcPts val="150"/>
                </a:spcBef>
              </a:pPr>
              <a:r>
                <a:rPr sz="1215" dirty="0">
                  <a:solidFill>
                    <a:srgbClr val="585353"/>
                  </a:solidFill>
                  <a:latin typeface="Arial" panose="020B0604020202020204" pitchFamily="34" charset="0"/>
                  <a:ea typeface="微软雅黑" panose="020B0503020204020204" pitchFamily="34" charset="-122"/>
                  <a:cs typeface="Arial" panose="020B0604020202020204" pitchFamily="34" charset="0"/>
                </a:rPr>
                <a:t>39</a:t>
              </a:r>
              <a:endParaRPr sz="1215"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2" name="组合 231"/>
          <p:cNvGrpSpPr/>
          <p:nvPr/>
        </p:nvGrpSpPr>
        <p:grpSpPr>
          <a:xfrm>
            <a:off x="7312173" y="3656507"/>
            <a:ext cx="5899827" cy="2112575"/>
            <a:chOff x="6093109" y="3069596"/>
            <a:chExt cx="5599866" cy="2005167"/>
          </a:xfrm>
        </p:grpSpPr>
        <p:sp>
          <p:nvSpPr>
            <p:cNvPr id="233" name="object 32"/>
            <p:cNvSpPr/>
            <p:nvPr/>
          </p:nvSpPr>
          <p:spPr>
            <a:xfrm>
              <a:off x="6551168" y="3239996"/>
              <a:ext cx="4923536" cy="1807464"/>
            </a:xfrm>
            <a:prstGeom prst="rect">
              <a:avLst/>
            </a:prstGeom>
            <a:blipFill>
              <a:blip r:embed="rId8" cstate="print"/>
              <a:stretch>
                <a:fillRect/>
              </a:stretch>
            </a:blip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34" name="object 2"/>
            <p:cNvSpPr/>
            <p:nvPr/>
          </p:nvSpPr>
          <p:spPr>
            <a:xfrm>
              <a:off x="6591807" y="3237963"/>
              <a:ext cx="4766056" cy="1580896"/>
            </a:xfrm>
            <a:prstGeom prst="rect">
              <a:avLst/>
            </a:prstGeom>
            <a:blipFill>
              <a:blip r:embed="rId9" cstate="print"/>
              <a:stretch>
                <a:fillRect/>
              </a:stretch>
            </a:blipFill>
          </p:spPr>
          <p:txBody>
            <a:bodyPr wrap="square" lIns="0" tIns="0" rIns="0" bIns="0" rtlCol="0"/>
            <a:lstStyle/>
            <a:p>
              <a:pPr defTabSz="1008380">
                <a:defRPr/>
              </a:pPr>
              <a:endParaRPr sz="26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37" name="object 5"/>
            <p:cNvSpPr txBox="1"/>
            <p:nvPr/>
          </p:nvSpPr>
          <p:spPr>
            <a:xfrm>
              <a:off x="6093109" y="3852369"/>
              <a:ext cx="193231" cy="537633"/>
            </a:xfrm>
            <a:prstGeom prst="rect">
              <a:avLst/>
            </a:prstGeom>
          </p:spPr>
          <p:txBody>
            <a:bodyPr vert="vert270" wrap="square" lIns="0" tIns="8403" rIns="0" bIns="0" rtlCol="0">
              <a:spAutoFit/>
            </a:bodyPr>
            <a:lstStyle/>
            <a:p>
              <a:pPr marL="19050" defTabSz="1008380">
                <a:spcBef>
                  <a:spcPts val="65"/>
                </a:spcBef>
                <a:defRPr/>
              </a:pPr>
              <a:r>
                <a:rPr sz="1325" b="1" spc="-8" dirty="0">
                  <a:solidFill>
                    <a:srgbClr val="585353"/>
                  </a:solidFill>
                  <a:latin typeface="Arial" panose="020B0604020202020204" pitchFamily="34" charset="0"/>
                  <a:ea typeface="微软雅黑" panose="020B0503020204020204" pitchFamily="34" charset="-122"/>
                  <a:cs typeface="Arial" panose="020B0604020202020204" pitchFamily="34" charset="0"/>
                </a:rPr>
                <a:t>OS</a:t>
              </a:r>
              <a:r>
                <a:rPr sz="1325" b="1" spc="-74" dirty="0">
                  <a:solidFill>
                    <a:srgbClr val="585353"/>
                  </a:solidFill>
                  <a:latin typeface="Arial" panose="020B0604020202020204" pitchFamily="34" charset="0"/>
                  <a:ea typeface="微软雅黑" panose="020B0503020204020204" pitchFamily="34" charset="-122"/>
                  <a:cs typeface="Arial" panose="020B0604020202020204" pitchFamily="34" charset="0"/>
                </a:rPr>
                <a:t> </a:t>
              </a:r>
              <a:r>
                <a:rPr sz="1325" b="1" spc="-8" dirty="0">
                  <a:solidFill>
                    <a:srgbClr val="585353"/>
                  </a:solidFill>
                  <a:latin typeface="Arial" panose="020B0604020202020204" pitchFamily="34" charset="0"/>
                  <a:ea typeface="微软雅黑" panose="020B0503020204020204" pitchFamily="34" charset="-122"/>
                  <a:cs typeface="Arial" panose="020B0604020202020204" pitchFamily="34" charset="0"/>
                </a:rPr>
                <a:t>(%)</a:t>
              </a:r>
              <a:endParaRPr sz="1325" baseline="230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38" name="object 6"/>
            <p:cNvSpPr txBox="1"/>
            <p:nvPr/>
          </p:nvSpPr>
          <p:spPr>
            <a:xfrm>
              <a:off x="6435004" y="4886256"/>
              <a:ext cx="104987" cy="188507"/>
            </a:xfrm>
            <a:prstGeom prst="rect">
              <a:avLst/>
            </a:prstGeom>
          </p:spPr>
          <p:txBody>
            <a:bodyPr vert="horz" wrap="square" lIns="0" tIns="17740" rIns="0" bIns="0" rtlCol="0">
              <a:spAutoFit/>
            </a:bodyPr>
            <a:lstStyle/>
            <a:p>
              <a:pPr marL="19050" defTabSz="1008380">
                <a:spcBef>
                  <a:spcPts val="140"/>
                </a:spcBef>
                <a:defRPr/>
              </a:pPr>
              <a:r>
                <a:rPr sz="1175" spc="-8" dirty="0">
                  <a:solidFill>
                    <a:srgbClr val="585353"/>
                  </a:solidFill>
                  <a:latin typeface="Arial" panose="020B0604020202020204" pitchFamily="34" charset="0"/>
                  <a:ea typeface="微软雅黑" panose="020B0503020204020204" pitchFamily="34" charset="-122"/>
                  <a:cs typeface="Arial" panose="020B0604020202020204" pitchFamily="34" charset="0"/>
                </a:rPr>
                <a:t>0</a:t>
              </a:r>
              <a:endParaRPr sz="117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39" name="object 7"/>
            <p:cNvSpPr txBox="1"/>
            <p:nvPr/>
          </p:nvSpPr>
          <p:spPr>
            <a:xfrm>
              <a:off x="6367271" y="4543186"/>
              <a:ext cx="176107" cy="188507"/>
            </a:xfrm>
            <a:prstGeom prst="rect">
              <a:avLst/>
            </a:prstGeom>
          </p:spPr>
          <p:txBody>
            <a:bodyPr vert="horz" wrap="square" lIns="0" tIns="17740" rIns="0" bIns="0" rtlCol="0">
              <a:spAutoFit/>
            </a:bodyPr>
            <a:lstStyle/>
            <a:p>
              <a:pPr marL="19050" defTabSz="1008380">
                <a:spcBef>
                  <a:spcPts val="140"/>
                </a:spcBef>
                <a:defRPr/>
              </a:pPr>
              <a:r>
                <a:rPr sz="1175" spc="-8" dirty="0">
                  <a:solidFill>
                    <a:srgbClr val="585353"/>
                  </a:solidFill>
                  <a:latin typeface="Arial" panose="020B0604020202020204" pitchFamily="34" charset="0"/>
                  <a:ea typeface="微软雅黑" panose="020B0503020204020204" pitchFamily="34" charset="-122"/>
                  <a:cs typeface="Arial" panose="020B0604020202020204" pitchFamily="34" charset="0"/>
                </a:rPr>
                <a:t>20</a:t>
              </a:r>
              <a:endParaRPr sz="117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0" name="object 8"/>
            <p:cNvSpPr txBox="1"/>
            <p:nvPr/>
          </p:nvSpPr>
          <p:spPr>
            <a:xfrm>
              <a:off x="6367271" y="4191988"/>
              <a:ext cx="176107" cy="188507"/>
            </a:xfrm>
            <a:prstGeom prst="rect">
              <a:avLst/>
            </a:prstGeom>
          </p:spPr>
          <p:txBody>
            <a:bodyPr vert="horz" wrap="square" lIns="0" tIns="17740" rIns="0" bIns="0" rtlCol="0">
              <a:spAutoFit/>
            </a:bodyPr>
            <a:lstStyle/>
            <a:p>
              <a:pPr marL="19050" defTabSz="1008380">
                <a:spcBef>
                  <a:spcPts val="140"/>
                </a:spcBef>
                <a:defRPr/>
              </a:pPr>
              <a:r>
                <a:rPr sz="1175" spc="-8" dirty="0">
                  <a:solidFill>
                    <a:srgbClr val="585353"/>
                  </a:solidFill>
                  <a:latin typeface="Arial" panose="020B0604020202020204" pitchFamily="34" charset="0"/>
                  <a:ea typeface="微软雅黑" panose="020B0503020204020204" pitchFamily="34" charset="-122"/>
                  <a:cs typeface="Arial" panose="020B0604020202020204" pitchFamily="34" charset="0"/>
                </a:rPr>
                <a:t>40</a:t>
              </a:r>
              <a:endParaRPr sz="117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1" name="object 9"/>
            <p:cNvSpPr txBox="1"/>
            <p:nvPr/>
          </p:nvSpPr>
          <p:spPr>
            <a:xfrm>
              <a:off x="6367271" y="3846887"/>
              <a:ext cx="176107" cy="188507"/>
            </a:xfrm>
            <a:prstGeom prst="rect">
              <a:avLst/>
            </a:prstGeom>
          </p:spPr>
          <p:txBody>
            <a:bodyPr vert="horz" wrap="square" lIns="0" tIns="17740" rIns="0" bIns="0" rtlCol="0">
              <a:spAutoFit/>
            </a:bodyPr>
            <a:lstStyle/>
            <a:p>
              <a:pPr marL="19050" defTabSz="1008380">
                <a:spcBef>
                  <a:spcPts val="140"/>
                </a:spcBef>
                <a:defRPr/>
              </a:pPr>
              <a:r>
                <a:rPr sz="1175" spc="-8" dirty="0">
                  <a:solidFill>
                    <a:srgbClr val="585353"/>
                  </a:solidFill>
                  <a:latin typeface="Arial" panose="020B0604020202020204" pitchFamily="34" charset="0"/>
                  <a:ea typeface="微软雅黑" panose="020B0503020204020204" pitchFamily="34" charset="-122"/>
                  <a:cs typeface="Arial" panose="020B0604020202020204" pitchFamily="34" charset="0"/>
                </a:rPr>
                <a:t>60</a:t>
              </a:r>
              <a:endParaRPr sz="117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2" name="object 10"/>
            <p:cNvSpPr txBox="1"/>
            <p:nvPr/>
          </p:nvSpPr>
          <p:spPr>
            <a:xfrm>
              <a:off x="6367271" y="3497383"/>
              <a:ext cx="176107" cy="188507"/>
            </a:xfrm>
            <a:prstGeom prst="rect">
              <a:avLst/>
            </a:prstGeom>
          </p:spPr>
          <p:txBody>
            <a:bodyPr vert="horz" wrap="square" lIns="0" tIns="17740" rIns="0" bIns="0" rtlCol="0">
              <a:spAutoFit/>
            </a:bodyPr>
            <a:lstStyle/>
            <a:p>
              <a:pPr marL="19050" defTabSz="1008380">
                <a:spcBef>
                  <a:spcPts val="140"/>
                </a:spcBef>
                <a:defRPr/>
              </a:pPr>
              <a:r>
                <a:rPr sz="1175" spc="-8" dirty="0">
                  <a:solidFill>
                    <a:srgbClr val="585353"/>
                  </a:solidFill>
                  <a:latin typeface="Arial" panose="020B0604020202020204" pitchFamily="34" charset="0"/>
                  <a:ea typeface="微软雅黑" panose="020B0503020204020204" pitchFamily="34" charset="-122"/>
                  <a:cs typeface="Arial" panose="020B0604020202020204" pitchFamily="34" charset="0"/>
                </a:rPr>
                <a:t>80</a:t>
              </a:r>
              <a:endParaRPr sz="117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3" name="object 11"/>
            <p:cNvSpPr txBox="1"/>
            <p:nvPr/>
          </p:nvSpPr>
          <p:spPr>
            <a:xfrm>
              <a:off x="6301909" y="3152280"/>
              <a:ext cx="247227" cy="360010"/>
            </a:xfrm>
            <a:prstGeom prst="rect">
              <a:avLst/>
            </a:prstGeom>
          </p:spPr>
          <p:txBody>
            <a:bodyPr vert="horz" wrap="square" lIns="0" tIns="17740" rIns="0" bIns="0" rtlCol="0">
              <a:spAutoFit/>
            </a:bodyPr>
            <a:lstStyle/>
            <a:p>
              <a:pPr marL="19050" defTabSz="1008380">
                <a:spcBef>
                  <a:spcPts val="140"/>
                </a:spcBef>
                <a:defRPr/>
              </a:pPr>
              <a:r>
                <a:rPr sz="1175" spc="-8" dirty="0">
                  <a:solidFill>
                    <a:srgbClr val="585353"/>
                  </a:solidFill>
                  <a:latin typeface="Arial" panose="020B0604020202020204" pitchFamily="34" charset="0"/>
                  <a:ea typeface="微软雅黑" panose="020B0503020204020204" pitchFamily="34" charset="-122"/>
                  <a:cs typeface="Arial" panose="020B0604020202020204" pitchFamily="34" charset="0"/>
                </a:rPr>
                <a:t>100</a:t>
              </a:r>
              <a:endParaRPr sz="117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4" name="object 12"/>
            <p:cNvSpPr/>
            <p:nvPr/>
          </p:nvSpPr>
          <p:spPr>
            <a:xfrm>
              <a:off x="8153400" y="4971260"/>
              <a:ext cx="0" cy="32173"/>
            </a:xfrm>
            <a:custGeom>
              <a:avLst/>
              <a:gdLst/>
              <a:ahLst/>
              <a:cxnLst/>
              <a:rect l="l" t="t" r="r" b="b"/>
              <a:pathLst>
                <a:path h="24130">
                  <a:moveTo>
                    <a:pt x="0" y="23622"/>
                  </a:moveTo>
                  <a:lnTo>
                    <a:pt x="0"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5" name="object 13"/>
            <p:cNvSpPr/>
            <p:nvPr/>
          </p:nvSpPr>
          <p:spPr>
            <a:xfrm>
              <a:off x="8153400" y="4908267"/>
              <a:ext cx="0" cy="32173"/>
            </a:xfrm>
            <a:custGeom>
              <a:avLst/>
              <a:gdLst/>
              <a:ahLst/>
              <a:cxnLst/>
              <a:rect l="l" t="t" r="r" b="b"/>
              <a:pathLst>
                <a:path h="24130">
                  <a:moveTo>
                    <a:pt x="0" y="23621"/>
                  </a:moveTo>
                  <a:lnTo>
                    <a:pt x="0"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6" name="object 14"/>
            <p:cNvSpPr/>
            <p:nvPr/>
          </p:nvSpPr>
          <p:spPr>
            <a:xfrm>
              <a:off x="8153400" y="4844260"/>
              <a:ext cx="0" cy="32173"/>
            </a:xfrm>
            <a:custGeom>
              <a:avLst/>
              <a:gdLst/>
              <a:ahLst/>
              <a:cxnLst/>
              <a:rect l="l" t="t" r="r" b="b"/>
              <a:pathLst>
                <a:path h="24130">
                  <a:moveTo>
                    <a:pt x="0" y="23622"/>
                  </a:moveTo>
                  <a:lnTo>
                    <a:pt x="0"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7" name="object 15"/>
            <p:cNvSpPr txBox="1"/>
            <p:nvPr/>
          </p:nvSpPr>
          <p:spPr>
            <a:xfrm>
              <a:off x="7868334" y="3069596"/>
              <a:ext cx="610699" cy="230546"/>
            </a:xfrm>
            <a:prstGeom prst="rect">
              <a:avLst/>
            </a:prstGeom>
          </p:spPr>
          <p:txBody>
            <a:bodyPr vert="horz" wrap="square" lIns="0" tIns="37346" rIns="0" bIns="0" rtlCol="0">
              <a:spAutoFit/>
            </a:bodyPr>
            <a:lstStyle/>
            <a:p>
              <a:pPr marL="117475" marR="7620" indent="-98425">
                <a:lnSpc>
                  <a:spcPts val="1630"/>
                </a:lnSpc>
                <a:spcBef>
                  <a:spcPts val="460"/>
                </a:spcBef>
              </a:pPr>
              <a:r>
                <a:rPr lang="en-US" altLang="zh-CN" sz="1545" spc="-8" dirty="0">
                  <a:solidFill>
                    <a:srgbClr val="585353"/>
                  </a:solidFill>
                  <a:latin typeface="Arial" panose="020B0604020202020204" pitchFamily="34" charset="0"/>
                  <a:ea typeface="微软雅黑" panose="020B0503020204020204" pitchFamily="34" charset="-122"/>
                  <a:cs typeface="Arial" panose="020B0604020202020204" pitchFamily="34" charset="0"/>
                </a:rPr>
                <a:t>12</a:t>
              </a:r>
              <a:r>
                <a:rPr lang="zh-CN" altLang="en-US" sz="1545" spc="-14" dirty="0">
                  <a:solidFill>
                    <a:srgbClr val="585353"/>
                  </a:solidFill>
                  <a:latin typeface="Arial" panose="020B0604020202020204" pitchFamily="34" charset="0"/>
                  <a:ea typeface="微软雅黑" panose="020B0503020204020204" pitchFamily="34" charset="-122"/>
                  <a:cs typeface="Arial" panose="020B0604020202020204" pitchFamily="34" charset="0"/>
                </a:rPr>
                <a:t>个月</a:t>
              </a:r>
              <a:endParaRPr lang="zh-CN" altLang="en-US" sz="1545" dirty="0">
                <a:latin typeface="Arial" panose="020B0604020202020204" pitchFamily="34" charset="0"/>
                <a:ea typeface="微软雅黑" panose="020B0503020204020204" pitchFamily="34" charset="-122"/>
                <a:cs typeface="Arial" panose="020B0604020202020204" pitchFamily="34" charset="0"/>
              </a:endParaRPr>
            </a:p>
          </p:txBody>
        </p:sp>
        <p:sp>
          <p:nvSpPr>
            <p:cNvPr id="248" name="object 16"/>
            <p:cNvSpPr txBox="1"/>
            <p:nvPr/>
          </p:nvSpPr>
          <p:spPr>
            <a:xfrm>
              <a:off x="8276533" y="3818965"/>
              <a:ext cx="629010" cy="243445"/>
            </a:xfrm>
            <a:prstGeom prst="rect">
              <a:avLst/>
            </a:prstGeom>
          </p:spPr>
          <p:txBody>
            <a:bodyPr vert="horz" wrap="square" lIns="0" tIns="18673" rIns="0" bIns="0" rtlCol="0">
              <a:spAutoFit/>
            </a:bodyPr>
            <a:lstStyle/>
            <a:p>
              <a:pPr marL="19050" defTabSz="1008380">
                <a:spcBef>
                  <a:spcPts val="150"/>
                </a:spcBef>
                <a:defRPr/>
              </a:pPr>
              <a:r>
                <a:rPr sz="1545" spc="-8" dirty="0">
                  <a:solidFill>
                    <a:srgbClr val="009FB9"/>
                  </a:solidFill>
                  <a:latin typeface="Arial" panose="020B0604020202020204" pitchFamily="34" charset="0"/>
                  <a:ea typeface="微软雅黑" panose="020B0503020204020204" pitchFamily="34" charset="-122"/>
                  <a:cs typeface="Arial" panose="020B0604020202020204" pitchFamily="34" charset="0"/>
                </a:rPr>
                <a:t>55%</a:t>
              </a:r>
              <a:endParaRPr sz="15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9" name="object 17"/>
            <p:cNvSpPr txBox="1"/>
            <p:nvPr/>
          </p:nvSpPr>
          <p:spPr>
            <a:xfrm>
              <a:off x="8171010" y="4430651"/>
              <a:ext cx="549608" cy="243445"/>
            </a:xfrm>
            <a:prstGeom prst="rect">
              <a:avLst/>
            </a:prstGeom>
          </p:spPr>
          <p:txBody>
            <a:bodyPr vert="horz" wrap="square" lIns="0" tIns="18673" rIns="0" bIns="0" rtlCol="0">
              <a:spAutoFit/>
            </a:bodyPr>
            <a:lstStyle/>
            <a:p>
              <a:pPr marL="19050" defTabSz="1008380">
                <a:spcBef>
                  <a:spcPts val="150"/>
                </a:spcBef>
                <a:defRPr/>
              </a:pPr>
              <a:r>
                <a:rPr sz="1545" spc="-8" dirty="0">
                  <a:solidFill>
                    <a:srgbClr val="A69F9F"/>
                  </a:solidFill>
                  <a:latin typeface="Arial" panose="020B0604020202020204" pitchFamily="34" charset="0"/>
                  <a:ea typeface="微软雅黑" panose="020B0503020204020204" pitchFamily="34" charset="-122"/>
                  <a:cs typeface="Arial" panose="020B0604020202020204" pitchFamily="34" charset="0"/>
                </a:rPr>
                <a:t>48%</a:t>
              </a:r>
              <a:endParaRPr sz="15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0" name="object 18"/>
            <p:cNvSpPr/>
            <p:nvPr/>
          </p:nvSpPr>
          <p:spPr>
            <a:xfrm>
              <a:off x="6551169" y="4998691"/>
              <a:ext cx="5094393" cy="0"/>
            </a:xfrm>
            <a:custGeom>
              <a:avLst/>
              <a:gdLst/>
              <a:ahLst/>
              <a:cxnLst/>
              <a:rect l="l" t="t" r="r" b="b"/>
              <a:pathLst>
                <a:path w="3820795">
                  <a:moveTo>
                    <a:pt x="0" y="0"/>
                  </a:moveTo>
                  <a:lnTo>
                    <a:pt x="3820668"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1" name="object 33"/>
            <p:cNvSpPr/>
            <p:nvPr/>
          </p:nvSpPr>
          <p:spPr>
            <a:xfrm>
              <a:off x="6989063"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2" name="object 34"/>
            <p:cNvSpPr/>
            <p:nvPr/>
          </p:nvSpPr>
          <p:spPr>
            <a:xfrm>
              <a:off x="737616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3" name="object 35"/>
            <p:cNvSpPr/>
            <p:nvPr/>
          </p:nvSpPr>
          <p:spPr>
            <a:xfrm>
              <a:off x="77663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4" name="object 36"/>
            <p:cNvSpPr/>
            <p:nvPr/>
          </p:nvSpPr>
          <p:spPr>
            <a:xfrm>
              <a:off x="81534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5" name="object 37"/>
            <p:cNvSpPr/>
            <p:nvPr/>
          </p:nvSpPr>
          <p:spPr>
            <a:xfrm>
              <a:off x="85404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6" name="object 38"/>
            <p:cNvSpPr/>
            <p:nvPr/>
          </p:nvSpPr>
          <p:spPr>
            <a:xfrm>
              <a:off x="89286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7" name="object 39"/>
            <p:cNvSpPr/>
            <p:nvPr/>
          </p:nvSpPr>
          <p:spPr>
            <a:xfrm>
              <a:off x="93157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8" name="object 40"/>
            <p:cNvSpPr/>
            <p:nvPr/>
          </p:nvSpPr>
          <p:spPr>
            <a:xfrm>
              <a:off x="97028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59" name="object 41"/>
            <p:cNvSpPr/>
            <p:nvPr/>
          </p:nvSpPr>
          <p:spPr>
            <a:xfrm>
              <a:off x="100898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0" name="object 42"/>
            <p:cNvSpPr/>
            <p:nvPr/>
          </p:nvSpPr>
          <p:spPr>
            <a:xfrm>
              <a:off x="104780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1" name="object 43"/>
            <p:cNvSpPr/>
            <p:nvPr/>
          </p:nvSpPr>
          <p:spPr>
            <a:xfrm>
              <a:off x="10867136"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2" name="object 44"/>
            <p:cNvSpPr/>
            <p:nvPr/>
          </p:nvSpPr>
          <p:spPr>
            <a:xfrm>
              <a:off x="11254231"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3" name="object 45"/>
            <p:cNvSpPr/>
            <p:nvPr/>
          </p:nvSpPr>
          <p:spPr>
            <a:xfrm>
              <a:off x="11641327"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4" name="object 46"/>
            <p:cNvSpPr/>
            <p:nvPr/>
          </p:nvSpPr>
          <p:spPr>
            <a:xfrm>
              <a:off x="6989063"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5" name="object 47"/>
            <p:cNvSpPr/>
            <p:nvPr/>
          </p:nvSpPr>
          <p:spPr>
            <a:xfrm>
              <a:off x="737616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6" name="object 48"/>
            <p:cNvSpPr/>
            <p:nvPr/>
          </p:nvSpPr>
          <p:spPr>
            <a:xfrm>
              <a:off x="77663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7" name="object 49"/>
            <p:cNvSpPr/>
            <p:nvPr/>
          </p:nvSpPr>
          <p:spPr>
            <a:xfrm>
              <a:off x="81534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8" name="object 50"/>
            <p:cNvSpPr/>
            <p:nvPr/>
          </p:nvSpPr>
          <p:spPr>
            <a:xfrm>
              <a:off x="85404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9" name="object 51"/>
            <p:cNvSpPr/>
            <p:nvPr/>
          </p:nvSpPr>
          <p:spPr>
            <a:xfrm>
              <a:off x="89286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0" name="object 52"/>
            <p:cNvSpPr/>
            <p:nvPr/>
          </p:nvSpPr>
          <p:spPr>
            <a:xfrm>
              <a:off x="93157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1" name="object 53"/>
            <p:cNvSpPr/>
            <p:nvPr/>
          </p:nvSpPr>
          <p:spPr>
            <a:xfrm>
              <a:off x="97028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2" name="object 54"/>
            <p:cNvSpPr/>
            <p:nvPr/>
          </p:nvSpPr>
          <p:spPr>
            <a:xfrm>
              <a:off x="100898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3" name="object 55"/>
            <p:cNvSpPr/>
            <p:nvPr/>
          </p:nvSpPr>
          <p:spPr>
            <a:xfrm>
              <a:off x="104780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4" name="object 56"/>
            <p:cNvSpPr/>
            <p:nvPr/>
          </p:nvSpPr>
          <p:spPr>
            <a:xfrm>
              <a:off x="10867136"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5" name="object 57"/>
            <p:cNvSpPr/>
            <p:nvPr/>
          </p:nvSpPr>
          <p:spPr>
            <a:xfrm>
              <a:off x="11254231"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6" name="object 58"/>
            <p:cNvSpPr/>
            <p:nvPr/>
          </p:nvSpPr>
          <p:spPr>
            <a:xfrm>
              <a:off x="11641327"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7" name="object 125"/>
            <p:cNvSpPr/>
            <p:nvPr/>
          </p:nvSpPr>
          <p:spPr>
            <a:xfrm>
              <a:off x="9158225" y="3070156"/>
              <a:ext cx="1020233" cy="207433"/>
            </a:xfrm>
            <a:custGeom>
              <a:avLst/>
              <a:gdLst/>
              <a:ahLst/>
              <a:cxnLst/>
              <a:rect l="l" t="t" r="r" b="b"/>
              <a:pathLst>
                <a:path w="765175" h="155575">
                  <a:moveTo>
                    <a:pt x="0" y="155448"/>
                  </a:moveTo>
                  <a:lnTo>
                    <a:pt x="764971" y="155448"/>
                  </a:lnTo>
                  <a:lnTo>
                    <a:pt x="764971"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8" name="object 126"/>
            <p:cNvSpPr/>
            <p:nvPr/>
          </p:nvSpPr>
          <p:spPr>
            <a:xfrm>
              <a:off x="10178120" y="3070156"/>
              <a:ext cx="791633" cy="207433"/>
            </a:xfrm>
            <a:custGeom>
              <a:avLst/>
              <a:gdLst/>
              <a:ahLst/>
              <a:cxnLst/>
              <a:rect l="l" t="t" r="r" b="b"/>
              <a:pathLst>
                <a:path w="593725" h="155575">
                  <a:moveTo>
                    <a:pt x="0" y="155448"/>
                  </a:moveTo>
                  <a:lnTo>
                    <a:pt x="593217" y="155448"/>
                  </a:lnTo>
                  <a:lnTo>
                    <a:pt x="593217"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9" name="object 127"/>
            <p:cNvSpPr/>
            <p:nvPr/>
          </p:nvSpPr>
          <p:spPr>
            <a:xfrm>
              <a:off x="10969075" y="3070156"/>
              <a:ext cx="723900" cy="207433"/>
            </a:xfrm>
            <a:custGeom>
              <a:avLst/>
              <a:gdLst/>
              <a:ahLst/>
              <a:cxnLst/>
              <a:rect l="l" t="t" r="r" b="b"/>
              <a:pathLst>
                <a:path w="542925" h="155575">
                  <a:moveTo>
                    <a:pt x="0" y="155448"/>
                  </a:moveTo>
                  <a:lnTo>
                    <a:pt x="542594" y="155448"/>
                  </a:lnTo>
                  <a:lnTo>
                    <a:pt x="542594"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80" name="object 128"/>
            <p:cNvSpPr/>
            <p:nvPr/>
          </p:nvSpPr>
          <p:spPr>
            <a:xfrm>
              <a:off x="10969075" y="3277420"/>
              <a:ext cx="723900" cy="207433"/>
            </a:xfrm>
            <a:custGeom>
              <a:avLst/>
              <a:gdLst/>
              <a:ahLst/>
              <a:cxnLst/>
              <a:rect l="l" t="t" r="r" b="b"/>
              <a:pathLst>
                <a:path w="542925" h="155575">
                  <a:moveTo>
                    <a:pt x="0" y="155448"/>
                  </a:moveTo>
                  <a:lnTo>
                    <a:pt x="542594" y="155448"/>
                  </a:lnTo>
                  <a:lnTo>
                    <a:pt x="542594"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81" name="object 129"/>
            <p:cNvSpPr/>
            <p:nvPr/>
          </p:nvSpPr>
          <p:spPr>
            <a:xfrm>
              <a:off x="10178119" y="3484684"/>
              <a:ext cx="1514687" cy="207433"/>
            </a:xfrm>
            <a:custGeom>
              <a:avLst/>
              <a:gdLst/>
              <a:ahLst/>
              <a:cxnLst/>
              <a:rect l="l" t="t" r="r" b="b"/>
              <a:pathLst>
                <a:path w="1136015" h="155575">
                  <a:moveTo>
                    <a:pt x="0" y="155448"/>
                  </a:moveTo>
                  <a:lnTo>
                    <a:pt x="1135799" y="155448"/>
                  </a:lnTo>
                  <a:lnTo>
                    <a:pt x="1135799"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82" name="object 130"/>
            <p:cNvSpPr/>
            <p:nvPr/>
          </p:nvSpPr>
          <p:spPr>
            <a:xfrm>
              <a:off x="10178119" y="3691946"/>
              <a:ext cx="1514687" cy="207433"/>
            </a:xfrm>
            <a:custGeom>
              <a:avLst/>
              <a:gdLst/>
              <a:ahLst/>
              <a:cxnLst/>
              <a:rect l="l" t="t" r="r" b="b"/>
              <a:pathLst>
                <a:path w="1136015" h="155575">
                  <a:moveTo>
                    <a:pt x="0" y="155448"/>
                  </a:moveTo>
                  <a:lnTo>
                    <a:pt x="1135799" y="155448"/>
                  </a:lnTo>
                  <a:lnTo>
                    <a:pt x="1135799"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aphicFrame>
        <p:nvGraphicFramePr>
          <p:cNvPr id="283" name="object 31"/>
          <p:cNvGraphicFramePr>
            <a:graphicFrameLocks noGrp="1"/>
          </p:cNvGraphicFramePr>
          <p:nvPr/>
        </p:nvGraphicFramePr>
        <p:xfrm>
          <a:off x="7516211" y="5769365"/>
          <a:ext cx="5792620" cy="951889"/>
        </p:xfrm>
        <a:graphic>
          <a:graphicData uri="http://schemas.openxmlformats.org/drawingml/2006/table">
            <a:tbl>
              <a:tblPr firstRow="1" bandRow="1">
                <a:tableStyleId>{2D5ABB26-0587-4C30-8999-92F81FD0307C}</a:tableStyleId>
              </a:tblPr>
              <a:tblGrid>
                <a:gridCol w="521795"/>
                <a:gridCol w="411249"/>
                <a:gridCol w="414843"/>
                <a:gridCol w="409454"/>
                <a:gridCol w="415739"/>
                <a:gridCol w="413944"/>
                <a:gridCol w="404067"/>
                <a:gridCol w="419332"/>
                <a:gridCol w="413943"/>
                <a:gridCol w="410353"/>
                <a:gridCol w="411249"/>
                <a:gridCol w="411249"/>
                <a:gridCol w="410353"/>
                <a:gridCol w="325050"/>
              </a:tblGrid>
              <a:tr h="233412">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0</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gridSpan="2">
                  <a:txBody>
                    <a:bodyPr/>
                    <a:lstStyle/>
                    <a:p>
                      <a:pPr marL="0" marR="107950" algn="r" defTabSz="914400" rtl="0" eaLnBrk="1" latinLnBrk="0" hangingPunct="1">
                        <a:lnSpc>
                          <a:spcPts val="755"/>
                        </a:lnSpc>
                        <a:spcBef>
                          <a:spcPts val="395"/>
                        </a:spcBef>
                        <a:tabLst>
                          <a:tab pos="421005" algn="l"/>
                        </a:tabLst>
                      </a:pPr>
                      <a:r>
                        <a:rPr sz="1100" kern="1200" dirty="0">
                          <a:solidFill>
                            <a:srgbClr val="585353"/>
                          </a:solidFill>
                          <a:latin typeface="Arial" panose="020B0604020202020204" pitchFamily="34" charset="0"/>
                          <a:ea typeface="+mn-ea"/>
                          <a:cs typeface="Arial" panose="020B0604020202020204" pitchFamily="34" charset="0"/>
                        </a:rPr>
                        <a:t>3</a:t>
                      </a:r>
                      <a:r>
                        <a:rPr lang="zh-CN" altLang="en-US" sz="1100" kern="1200" dirty="0">
                          <a:solidFill>
                            <a:srgbClr val="585353"/>
                          </a:solidFill>
                          <a:latin typeface="Arial" panose="020B0604020202020204" pitchFamily="34" charset="0"/>
                          <a:ea typeface="+mn-ea"/>
                          <a:cs typeface="Arial" panose="020B0604020202020204" pitchFamily="34" charset="0"/>
                        </a:rPr>
                        <a:t>	</a:t>
                      </a:r>
                      <a:r>
                        <a:rPr sz="1100" kern="1200" dirty="0">
                          <a:solidFill>
                            <a:srgbClr val="585353"/>
                          </a:solidFill>
                          <a:latin typeface="Arial" panose="020B0604020202020204" pitchFamily="34" charset="0"/>
                          <a:ea typeface="+mn-ea"/>
                          <a:cs typeface="Arial" panose="020B0604020202020204" pitchFamily="34" charset="0"/>
                        </a:rPr>
                        <a:t>6</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hMerge="1">
                  <a:tcPr marL="0" marR="0" marT="0"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9</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12</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15</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gridSpan="2">
                  <a:txBody>
                    <a:bodyPr/>
                    <a:lstStyle/>
                    <a:p>
                      <a:pPr marL="0" marR="107950" algn="r" defTabSz="914400" rtl="0" eaLnBrk="1" latinLnBrk="0" hangingPunct="1">
                        <a:lnSpc>
                          <a:spcPts val="755"/>
                        </a:lnSpc>
                        <a:spcBef>
                          <a:spcPts val="395"/>
                        </a:spcBef>
                        <a:tabLst>
                          <a:tab pos="391160" algn="l"/>
                        </a:tabLst>
                      </a:pPr>
                      <a:r>
                        <a:rPr sz="1100" kern="1200" dirty="0">
                          <a:solidFill>
                            <a:srgbClr val="585353"/>
                          </a:solidFill>
                          <a:latin typeface="Arial" panose="020B0604020202020204" pitchFamily="34" charset="0"/>
                          <a:ea typeface="+mn-ea"/>
                          <a:cs typeface="Arial" panose="020B0604020202020204" pitchFamily="34" charset="0"/>
                        </a:rPr>
                        <a:t>18	21</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hMerge="1">
                  <a:tcPr marL="0" marR="0" marT="0"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24</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27</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30</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33</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36</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r" defTabSz="914400" rtl="0" eaLnBrk="1" latinLnBrk="0" hangingPunct="1">
                        <a:lnSpc>
                          <a:spcPts val="755"/>
                        </a:lnSpc>
                        <a:spcBef>
                          <a:spcPts val="395"/>
                        </a:spcBef>
                      </a:pPr>
                      <a:r>
                        <a:rPr sz="1100" kern="1200" dirty="0">
                          <a:solidFill>
                            <a:srgbClr val="585353"/>
                          </a:solidFill>
                          <a:latin typeface="Arial" panose="020B0604020202020204" pitchFamily="34" charset="0"/>
                          <a:ea typeface="+mn-ea"/>
                          <a:cs typeface="Arial" panose="020B0604020202020204" pitchFamily="34" charset="0"/>
                        </a:rPr>
                        <a:t>39</a:t>
                      </a:r>
                      <a:endParaRPr sz="1100" kern="1200" dirty="0">
                        <a:solidFill>
                          <a:srgbClr val="585353"/>
                        </a:solidFill>
                        <a:latin typeface="Arial" panose="020B0604020202020204" pitchFamily="34" charset="0"/>
                        <a:ea typeface="+mn-ea"/>
                        <a:cs typeface="Arial" panose="020B0604020202020204" pitchFamily="34" charset="0"/>
                      </a:endParaRPr>
                    </a:p>
                  </a:txBody>
                  <a:tcPr marL="0" marR="0" marT="37346" marB="0"/>
                </a:tc>
              </a:tr>
              <a:tr h="270758">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gridSpan="2">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hMerge="1">
                  <a:tcPr marL="0" marR="0" marT="0" marB="0"/>
                </a:tc>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gridSpan="2">
                  <a:txBody>
                    <a:bodyPr/>
                    <a:lstStyle/>
                    <a:p>
                      <a:pPr marL="100965">
                        <a:lnSpc>
                          <a:spcPts val="1025"/>
                        </a:lnSpc>
                      </a:pPr>
                      <a:endParaRPr sz="1300"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tc>
                <a:tc hMerge="1">
                  <a:tcPr marL="0" marR="0" marT="0" marB="0"/>
                </a:tc>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dirty="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dirty="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dirty="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c>
                  <a:txBody>
                    <a:bodyPr/>
                    <a:lstStyle/>
                    <a:p>
                      <a:pPr>
                        <a:lnSpc>
                          <a:spcPct val="100000"/>
                        </a:lnSpc>
                      </a:pPr>
                      <a:endParaRPr sz="1500">
                        <a:latin typeface="Arial" panose="020B0604020202020204" pitchFamily="34" charset="0"/>
                        <a:cs typeface="Arial" panose="020B0604020202020204" pitchFamily="34" charset="0"/>
                      </a:endParaRPr>
                    </a:p>
                  </a:txBody>
                  <a:tcPr marL="0" marR="0" marT="0" marB="0" anchor="ctr"/>
                </a:tc>
              </a:tr>
              <a:tr h="278728">
                <a:tc>
                  <a:txBody>
                    <a:bodyPr/>
                    <a:lstStyle/>
                    <a:p>
                      <a:pPr marR="81280" algn="r">
                        <a:lnSpc>
                          <a:spcPts val="555"/>
                        </a:lnSpc>
                        <a:spcBef>
                          <a:spcPts val="210"/>
                        </a:spcBef>
                      </a:pPr>
                      <a:r>
                        <a:rPr sz="1000" dirty="0">
                          <a:solidFill>
                            <a:srgbClr val="009FB9"/>
                          </a:solidFill>
                          <a:latin typeface="Arial" panose="020B0604020202020204" pitchFamily="34" charset="0"/>
                          <a:cs typeface="Arial" panose="020B0604020202020204" pitchFamily="34" charset="0"/>
                        </a:rPr>
                        <a:t>789</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marL="1270"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731</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marL="11430"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621</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marL="9525"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506</a:t>
                      </a:r>
                      <a:endParaRPr sz="1000">
                        <a:latin typeface="Arial" panose="020B0604020202020204" pitchFamily="34" charset="0"/>
                        <a:cs typeface="Arial" panose="020B0604020202020204" pitchFamily="34" charset="0"/>
                      </a:endParaRPr>
                    </a:p>
                  </a:txBody>
                  <a:tcPr marL="0" marR="0" marT="39213" marB="0" anchor="ctr"/>
                </a:tc>
                <a:tc>
                  <a:txBody>
                    <a:bodyPr/>
                    <a:lstStyle/>
                    <a:p>
                      <a:pPr marL="3810"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420</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308</a:t>
                      </a:r>
                      <a:endParaRPr sz="1000">
                        <a:latin typeface="Arial" panose="020B0604020202020204" pitchFamily="34" charset="0"/>
                        <a:cs typeface="Arial" panose="020B0604020202020204" pitchFamily="34" charset="0"/>
                      </a:endParaRPr>
                    </a:p>
                  </a:txBody>
                  <a:tcPr marL="0" marR="0" marT="39213" marB="0" anchor="ctr"/>
                </a:tc>
                <a:tc>
                  <a:txBody>
                    <a:bodyPr/>
                    <a:lstStyle/>
                    <a:p>
                      <a:pPr marL="3810"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226</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marL="100965">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147</a:t>
                      </a:r>
                      <a:endParaRPr sz="1000">
                        <a:latin typeface="Arial" panose="020B0604020202020204" pitchFamily="34" charset="0"/>
                        <a:cs typeface="Arial" panose="020B0604020202020204" pitchFamily="34" charset="0"/>
                      </a:endParaRPr>
                    </a:p>
                  </a:txBody>
                  <a:tcPr marL="0" marR="0" marT="39213" marB="0" anchor="ctr"/>
                </a:tc>
                <a:tc>
                  <a:txBody>
                    <a:bodyPr/>
                    <a:lstStyle/>
                    <a:p>
                      <a:pPr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100</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49</a:t>
                      </a:r>
                      <a:endParaRPr sz="1000">
                        <a:latin typeface="Arial" panose="020B0604020202020204" pitchFamily="34" charset="0"/>
                        <a:cs typeface="Arial" panose="020B0604020202020204" pitchFamily="34" charset="0"/>
                      </a:endParaRPr>
                    </a:p>
                  </a:txBody>
                  <a:tcPr marL="0" marR="0" marT="39213" marB="0" anchor="ctr"/>
                </a:tc>
                <a:tc>
                  <a:txBody>
                    <a:bodyPr/>
                    <a:lstStyle/>
                    <a:p>
                      <a:pPr marL="110490" algn="ctr">
                        <a:lnSpc>
                          <a:spcPts val="555"/>
                        </a:lnSpc>
                        <a:spcBef>
                          <a:spcPts val="210"/>
                        </a:spcBef>
                      </a:pPr>
                      <a:r>
                        <a:rPr sz="1000" spc="-5" dirty="0">
                          <a:solidFill>
                            <a:srgbClr val="009FB9"/>
                          </a:solidFill>
                          <a:latin typeface="Arial" panose="020B0604020202020204" pitchFamily="34" charset="0"/>
                          <a:cs typeface="Arial" panose="020B0604020202020204" pitchFamily="34" charset="0"/>
                        </a:rPr>
                        <a:t>34</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marL="0" marR="101600" lvl="0" indent="0" algn="r" defTabSz="914400" rtl="0" eaLnBrk="1" fontAlgn="auto" latinLnBrk="0" hangingPunct="1">
                        <a:lnSpc>
                          <a:spcPts val="555"/>
                        </a:lnSpc>
                        <a:spcBef>
                          <a:spcPts val="210"/>
                        </a:spcBef>
                        <a:spcAft>
                          <a:spcPts val="0"/>
                        </a:spcAft>
                        <a:buClrTx/>
                        <a:buSzTx/>
                        <a:buFontTx/>
                        <a:buNone/>
                        <a:defRPr/>
                      </a:pPr>
                      <a:r>
                        <a:rPr lang="en-US" sz="1000" dirty="0">
                          <a:solidFill>
                            <a:srgbClr val="009FB9"/>
                          </a:solidFill>
                          <a:latin typeface="Arial" panose="020B0604020202020204" pitchFamily="34" charset="0"/>
                          <a:cs typeface="Arial" panose="020B0604020202020204" pitchFamily="34" charset="0"/>
                        </a:rPr>
                        <a:t>                </a:t>
                      </a:r>
                      <a:r>
                        <a:rPr lang="en-US" altLang="zh-CN" sz="1000" dirty="0">
                          <a:solidFill>
                            <a:srgbClr val="009FB9"/>
                          </a:solidFill>
                          <a:latin typeface="Arial" panose="020B0604020202020204" pitchFamily="34" charset="0"/>
                          <a:cs typeface="Arial" panose="020B0604020202020204" pitchFamily="34" charset="0"/>
                        </a:rPr>
                        <a:t>14</a:t>
                      </a:r>
                      <a:endParaRPr lang="zh-CN" altLang="en-US" sz="1000" dirty="0">
                        <a:latin typeface="Arial" panose="020B0604020202020204" pitchFamily="34" charset="0"/>
                        <a:cs typeface="Arial" panose="020B0604020202020204" pitchFamily="34" charset="0"/>
                      </a:endParaRPr>
                    </a:p>
                  </a:txBody>
                  <a:tcPr marL="0" marR="0" marT="39213" marB="0"/>
                </a:tc>
                <a:tc>
                  <a:txBody>
                    <a:bodyPr/>
                    <a:lstStyle/>
                    <a:p>
                      <a:pPr algn="ctr">
                        <a:lnSpc>
                          <a:spcPts val="555"/>
                        </a:lnSpc>
                        <a:spcBef>
                          <a:spcPts val="210"/>
                        </a:spcBef>
                      </a:pPr>
                      <a:r>
                        <a:rPr sz="1000" dirty="0">
                          <a:solidFill>
                            <a:srgbClr val="009FB9"/>
                          </a:solidFill>
                          <a:latin typeface="Arial" panose="020B0604020202020204" pitchFamily="34" charset="0"/>
                          <a:cs typeface="Arial" panose="020B0604020202020204" pitchFamily="34" charset="0"/>
                        </a:rPr>
                        <a:t>2</a:t>
                      </a:r>
                      <a:endParaRPr sz="1000" dirty="0">
                        <a:latin typeface="Arial" panose="020B0604020202020204" pitchFamily="34" charset="0"/>
                        <a:cs typeface="Arial" panose="020B0604020202020204" pitchFamily="34" charset="0"/>
                      </a:endParaRPr>
                    </a:p>
                  </a:txBody>
                  <a:tcPr marL="0" marR="0" marT="39213" marB="0" anchor="ctr"/>
                </a:tc>
                <a:tc>
                  <a:txBody>
                    <a:bodyPr/>
                    <a:lstStyle/>
                    <a:p>
                      <a:pPr marL="74295" algn="ctr">
                        <a:lnSpc>
                          <a:spcPts val="555"/>
                        </a:lnSpc>
                        <a:spcBef>
                          <a:spcPts val="210"/>
                        </a:spcBef>
                      </a:pPr>
                      <a:r>
                        <a:rPr sz="1000" dirty="0">
                          <a:solidFill>
                            <a:srgbClr val="009FB9"/>
                          </a:solidFill>
                          <a:latin typeface="Arial" panose="020B0604020202020204" pitchFamily="34" charset="0"/>
                          <a:cs typeface="Arial" panose="020B0604020202020204" pitchFamily="34" charset="0"/>
                        </a:rPr>
                        <a:t>0</a:t>
                      </a:r>
                      <a:endParaRPr sz="1000" dirty="0">
                        <a:latin typeface="Arial" panose="020B0604020202020204" pitchFamily="34" charset="0"/>
                        <a:cs typeface="Arial" panose="020B0604020202020204" pitchFamily="34" charset="0"/>
                      </a:endParaRPr>
                    </a:p>
                  </a:txBody>
                  <a:tcPr marL="0" marR="0" marT="39213" marB="0" anchor="ctr"/>
                </a:tc>
              </a:tr>
              <a:tr h="168991">
                <a:tc>
                  <a:txBody>
                    <a:bodyPr/>
                    <a:lstStyle/>
                    <a:p>
                      <a:pPr marR="81280" algn="r">
                        <a:lnSpc>
                          <a:spcPct val="100000"/>
                        </a:lnSpc>
                        <a:spcBef>
                          <a:spcPts val="45"/>
                        </a:spcBef>
                      </a:pPr>
                      <a:r>
                        <a:rPr sz="1000" dirty="0">
                          <a:solidFill>
                            <a:srgbClr val="7E7E7E"/>
                          </a:solidFill>
                          <a:latin typeface="Arial" panose="020B0604020202020204" pitchFamily="34" charset="0"/>
                          <a:cs typeface="Arial" panose="020B0604020202020204" pitchFamily="34" charset="0"/>
                        </a:rPr>
                        <a:t>792</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1270"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697</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11430"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586</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9525"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469</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3810"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359</a:t>
                      </a:r>
                      <a:endParaRPr sz="1000" dirty="0">
                        <a:latin typeface="Arial" panose="020B0604020202020204" pitchFamily="34" charset="0"/>
                        <a:cs typeface="Arial" panose="020B0604020202020204" pitchFamily="34" charset="0"/>
                      </a:endParaRPr>
                    </a:p>
                  </a:txBody>
                  <a:tcPr marL="0" marR="0" marT="8403" marB="0" anchor="ctr"/>
                </a:tc>
                <a:tc>
                  <a:txBody>
                    <a:bodyPr/>
                    <a:lstStyle/>
                    <a:p>
                      <a:pPr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239</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3810"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160</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116840">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94</a:t>
                      </a:r>
                      <a:endParaRPr sz="1000" dirty="0">
                        <a:latin typeface="Arial" panose="020B0604020202020204" pitchFamily="34" charset="0"/>
                        <a:cs typeface="Arial" panose="020B0604020202020204" pitchFamily="34" charset="0"/>
                      </a:endParaRPr>
                    </a:p>
                  </a:txBody>
                  <a:tcPr marL="0" marR="0" marT="8403" marB="0" anchor="ctr"/>
                </a:tc>
                <a:tc>
                  <a:txBody>
                    <a:bodyPr/>
                    <a:lstStyle/>
                    <a:p>
                      <a:pPr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59</a:t>
                      </a:r>
                      <a:endParaRPr sz="1000" dirty="0">
                        <a:latin typeface="Arial" panose="020B0604020202020204" pitchFamily="34" charset="0"/>
                        <a:cs typeface="Arial" panose="020B0604020202020204" pitchFamily="34" charset="0"/>
                      </a:endParaRPr>
                    </a:p>
                  </a:txBody>
                  <a:tcPr marL="0" marR="0" marT="8403" marB="0" anchor="ctr"/>
                </a:tc>
                <a:tc>
                  <a:txBody>
                    <a:bodyPr/>
                    <a:lstStyle/>
                    <a:p>
                      <a:pPr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35</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110490" algn="ctr">
                        <a:lnSpc>
                          <a:spcPct val="100000"/>
                        </a:lnSpc>
                        <a:spcBef>
                          <a:spcPts val="45"/>
                        </a:spcBef>
                      </a:pPr>
                      <a:r>
                        <a:rPr sz="1000" spc="-5" dirty="0">
                          <a:solidFill>
                            <a:srgbClr val="7E7E7E"/>
                          </a:solidFill>
                          <a:latin typeface="Arial" panose="020B0604020202020204" pitchFamily="34" charset="0"/>
                          <a:cs typeface="Arial" panose="020B0604020202020204" pitchFamily="34" charset="0"/>
                        </a:rPr>
                        <a:t>15</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R="117475" algn="r">
                        <a:lnSpc>
                          <a:spcPct val="100000"/>
                        </a:lnSpc>
                        <a:spcBef>
                          <a:spcPts val="45"/>
                        </a:spcBef>
                      </a:pPr>
                      <a:r>
                        <a:rPr lang="en-US" sz="1000" dirty="0">
                          <a:solidFill>
                            <a:srgbClr val="7E7E7E"/>
                          </a:solidFill>
                          <a:latin typeface="Arial" panose="020B0604020202020204" pitchFamily="34" charset="0"/>
                          <a:cs typeface="Arial" panose="020B0604020202020204" pitchFamily="34" charset="0"/>
                        </a:rPr>
                        <a:t>  </a:t>
                      </a:r>
                      <a:r>
                        <a:rPr sz="1000" dirty="0">
                          <a:solidFill>
                            <a:srgbClr val="7E7E7E"/>
                          </a:solidFill>
                          <a:latin typeface="Arial" panose="020B0604020202020204" pitchFamily="34" charset="0"/>
                          <a:cs typeface="Arial" panose="020B0604020202020204" pitchFamily="34" charset="0"/>
                        </a:rPr>
                        <a:t>7</a:t>
                      </a:r>
                      <a:endParaRPr sz="1000" dirty="0">
                        <a:latin typeface="Arial" panose="020B0604020202020204" pitchFamily="34" charset="0"/>
                        <a:cs typeface="Arial" panose="020B0604020202020204" pitchFamily="34" charset="0"/>
                      </a:endParaRPr>
                    </a:p>
                  </a:txBody>
                  <a:tcPr marL="0" marR="0" marT="8403" marB="0" anchor="ctr"/>
                </a:tc>
                <a:tc>
                  <a:txBody>
                    <a:bodyPr/>
                    <a:lstStyle/>
                    <a:p>
                      <a:pPr algn="ctr">
                        <a:lnSpc>
                          <a:spcPct val="100000"/>
                        </a:lnSpc>
                        <a:spcBef>
                          <a:spcPts val="45"/>
                        </a:spcBef>
                      </a:pPr>
                      <a:r>
                        <a:rPr sz="1000" dirty="0">
                          <a:solidFill>
                            <a:srgbClr val="7E7E7E"/>
                          </a:solidFill>
                          <a:latin typeface="Arial" panose="020B0604020202020204" pitchFamily="34" charset="0"/>
                          <a:cs typeface="Arial" panose="020B0604020202020204" pitchFamily="34" charset="0"/>
                        </a:rPr>
                        <a:t>2</a:t>
                      </a:r>
                      <a:endParaRPr sz="1000" dirty="0">
                        <a:latin typeface="Arial" panose="020B0604020202020204" pitchFamily="34" charset="0"/>
                        <a:cs typeface="Arial" panose="020B0604020202020204" pitchFamily="34" charset="0"/>
                      </a:endParaRPr>
                    </a:p>
                  </a:txBody>
                  <a:tcPr marL="0" marR="0" marT="8403" marB="0" anchor="ctr"/>
                </a:tc>
                <a:tc>
                  <a:txBody>
                    <a:bodyPr/>
                    <a:lstStyle/>
                    <a:p>
                      <a:pPr marL="74295" algn="ctr">
                        <a:lnSpc>
                          <a:spcPct val="100000"/>
                        </a:lnSpc>
                        <a:spcBef>
                          <a:spcPts val="45"/>
                        </a:spcBef>
                      </a:pPr>
                      <a:r>
                        <a:rPr sz="1000" dirty="0">
                          <a:solidFill>
                            <a:srgbClr val="7E7E7E"/>
                          </a:solidFill>
                          <a:latin typeface="Arial" panose="020B0604020202020204" pitchFamily="34" charset="0"/>
                          <a:cs typeface="Arial" panose="020B0604020202020204" pitchFamily="34" charset="0"/>
                        </a:rPr>
                        <a:t>0</a:t>
                      </a:r>
                      <a:endParaRPr sz="1000" dirty="0">
                        <a:latin typeface="Arial" panose="020B0604020202020204" pitchFamily="34" charset="0"/>
                        <a:cs typeface="Arial" panose="020B0604020202020204" pitchFamily="34" charset="0"/>
                      </a:endParaRPr>
                    </a:p>
                  </a:txBody>
                  <a:tcPr marL="0" marR="0" marT="8403" marB="0" anchor="ctr"/>
                </a:tc>
              </a:tr>
            </a:tbl>
          </a:graphicData>
        </a:graphic>
      </p:graphicFrame>
      <p:sp>
        <p:nvSpPr>
          <p:cNvPr id="285" name="矩形 284"/>
          <p:cNvSpPr/>
          <p:nvPr/>
        </p:nvSpPr>
        <p:spPr>
          <a:xfrm>
            <a:off x="13078786" y="5541566"/>
            <a:ext cx="289308" cy="329962"/>
          </a:xfrm>
          <a:prstGeom prst="rect">
            <a:avLst/>
          </a:prstGeom>
        </p:spPr>
        <p:txBody>
          <a:bodyPr wrap="square">
            <a:spAutoFit/>
          </a:bodyPr>
          <a:lstStyle/>
          <a:p>
            <a:pPr marL="22860">
              <a:spcBef>
                <a:spcPts val="395"/>
              </a:spcBef>
            </a:pPr>
            <a:r>
              <a:rPr lang="zh-CN" altLang="en-US" sz="1545" spc="-8" dirty="0">
                <a:solidFill>
                  <a:srgbClr val="585353"/>
                </a:solidFill>
                <a:latin typeface="Arial" panose="020B0604020202020204" pitchFamily="34" charset="0"/>
                <a:cs typeface="Arial" panose="020B0604020202020204" pitchFamily="34" charset="0"/>
              </a:rPr>
              <a:t>月</a:t>
            </a:r>
            <a:endParaRPr lang="zh-CN" altLang="en-US" sz="1545" dirty="0">
              <a:latin typeface="Arial" panose="020B0604020202020204" pitchFamily="34" charset="0"/>
              <a:cs typeface="Arial" panose="020B0604020202020204" pitchFamily="34" charset="0"/>
            </a:endParaRPr>
          </a:p>
        </p:txBody>
      </p:sp>
      <p:graphicFrame>
        <p:nvGraphicFramePr>
          <p:cNvPr id="286" name="object 131"/>
          <p:cNvGraphicFramePr>
            <a:graphicFrameLocks noGrp="1"/>
          </p:cNvGraphicFramePr>
          <p:nvPr/>
        </p:nvGraphicFramePr>
        <p:xfrm>
          <a:off x="9627268" y="2350931"/>
          <a:ext cx="3489601" cy="1320291"/>
        </p:xfrm>
        <a:graphic>
          <a:graphicData uri="http://schemas.openxmlformats.org/drawingml/2006/table">
            <a:tbl>
              <a:tblPr firstRow="1" bandRow="1">
                <a:tableStyleId>{2D5ABB26-0587-4C30-8999-92F81FD0307C}</a:tableStyleId>
              </a:tblPr>
              <a:tblGrid>
                <a:gridCol w="1088682"/>
                <a:gridCol w="1382584"/>
                <a:gridCol w="1018335"/>
              </a:tblGrid>
              <a:tr h="420839">
                <a:tc>
                  <a:txBody>
                    <a:bodyPr/>
                    <a:lstStyle/>
                    <a:p>
                      <a:pPr>
                        <a:lnSpc>
                          <a:spcPct val="100000"/>
                        </a:lnSpc>
                      </a:pPr>
                      <a:endParaRPr sz="1300" dirty="0">
                        <a:latin typeface="Arial" panose="020B0604020202020204" pitchFamily="34" charset="0"/>
                        <a:cs typeface="Arial" panose="020B0604020202020204" pitchFamily="34" charset="0"/>
                      </a:endParaRPr>
                    </a:p>
                  </a:txBody>
                  <a:tcPr marL="0" marR="0" marT="0" marB="0" anchor="ctr">
                    <a:lnB w="12700">
                      <a:solidFill>
                        <a:srgbClr val="585353"/>
                      </a:solidFill>
                      <a:prstDash val="solid"/>
                    </a:lnB>
                  </a:tcPr>
                </a:tc>
                <a:tc>
                  <a:txBody>
                    <a:bodyPr/>
                    <a:lstStyle/>
                    <a:p>
                      <a:pPr marL="92075" marR="72390" indent="47625" algn="ctr" defTabSz="914400" rtl="0" eaLnBrk="1" latinLnBrk="0" hangingPunct="1">
                        <a:lnSpc>
                          <a:spcPct val="100000"/>
                        </a:lnSpc>
                      </a:pPr>
                      <a:r>
                        <a:rPr lang="zh-CN" altLang="en-US" sz="1100" b="1" kern="1200" dirty="0">
                          <a:solidFill>
                            <a:srgbClr val="585353"/>
                          </a:solidFill>
                          <a:latin typeface="Arial" panose="020B0604020202020204" pitchFamily="34" charset="0"/>
                          <a:ea typeface="+mn-ea"/>
                          <a:cs typeface="Arial" panose="020B0604020202020204" pitchFamily="34" charset="0"/>
                        </a:rPr>
                        <a:t>纳武利尤单抗</a:t>
                      </a:r>
                      <a:r>
                        <a:rPr sz="1100" b="1" kern="1200" dirty="0">
                          <a:solidFill>
                            <a:srgbClr val="585353"/>
                          </a:solidFill>
                          <a:latin typeface="Arial" panose="020B0604020202020204" pitchFamily="34" charset="0"/>
                          <a:ea typeface="+mn-ea"/>
                          <a:cs typeface="Arial" panose="020B0604020202020204" pitchFamily="34" charset="0"/>
                        </a:rPr>
                        <a:t>+</a:t>
                      </a:r>
                      <a:endParaRPr lang="en-US" sz="1100" b="1" kern="1200" dirty="0">
                        <a:solidFill>
                          <a:srgbClr val="585353"/>
                        </a:solidFill>
                        <a:latin typeface="Arial" panose="020B0604020202020204" pitchFamily="34" charset="0"/>
                        <a:ea typeface="+mn-ea"/>
                        <a:cs typeface="Arial" panose="020B0604020202020204" pitchFamily="34" charset="0"/>
                      </a:endParaRPr>
                    </a:p>
                    <a:p>
                      <a:pPr marL="92075" marR="72390" indent="47625" algn="ctr" defTabSz="914400" rtl="0" eaLnBrk="1" latinLnBrk="0" hangingPunct="1">
                        <a:lnSpc>
                          <a:spcPct val="100000"/>
                        </a:lnSpc>
                      </a:pPr>
                      <a:r>
                        <a:rPr lang="zh-CN" altLang="en-US" sz="1100" b="1" kern="1200" dirty="0">
                          <a:solidFill>
                            <a:srgbClr val="585353"/>
                          </a:solidFill>
                          <a:latin typeface="Arial" panose="020B0604020202020204" pitchFamily="34" charset="0"/>
                          <a:ea typeface="+mn-ea"/>
                          <a:cs typeface="Arial" panose="020B0604020202020204" pitchFamily="34" charset="0"/>
                        </a:rPr>
                        <a:t>化疗</a:t>
                      </a:r>
                      <a:r>
                        <a:rPr sz="1100" b="1" kern="1200" dirty="0">
                          <a:solidFill>
                            <a:srgbClr val="585353"/>
                          </a:solidFill>
                          <a:latin typeface="Arial" panose="020B0604020202020204" pitchFamily="34" charset="0"/>
                          <a:ea typeface="+mn-ea"/>
                          <a:cs typeface="Arial" panose="020B0604020202020204" pitchFamily="34" charset="0"/>
                        </a:rPr>
                        <a:t> (n = 789)</a:t>
                      </a:r>
                      <a:endParaRPr sz="1100" b="1" kern="1200" dirty="0">
                        <a:solidFill>
                          <a:srgbClr val="585353"/>
                        </a:solidFill>
                        <a:latin typeface="Arial" panose="020B0604020202020204" pitchFamily="34" charset="0"/>
                        <a:ea typeface="+mn-ea"/>
                        <a:cs typeface="Arial" panose="020B0604020202020204" pitchFamily="34" charset="0"/>
                      </a:endParaRPr>
                    </a:p>
                  </a:txBody>
                  <a:tcPr marL="0" marR="0" marT="0" marB="0" anchor="ctr">
                    <a:lnB w="12700">
                      <a:solidFill>
                        <a:srgbClr val="585353"/>
                      </a:solidFill>
                      <a:prstDash val="solid"/>
                    </a:lnB>
                  </a:tcPr>
                </a:tc>
                <a:tc>
                  <a:txBody>
                    <a:bodyPr/>
                    <a:lstStyle/>
                    <a:p>
                      <a:pPr marL="92075" marR="72390" indent="47625" algn="ctr">
                        <a:lnSpc>
                          <a:spcPct val="100000"/>
                        </a:lnSpc>
                      </a:pPr>
                      <a:r>
                        <a:rPr lang="zh-CN" altLang="en-US" sz="1100" b="1" dirty="0">
                          <a:solidFill>
                            <a:srgbClr val="585353"/>
                          </a:solidFill>
                          <a:latin typeface="Arial" panose="020B0604020202020204" pitchFamily="34" charset="0"/>
                          <a:cs typeface="Arial" panose="020B0604020202020204" pitchFamily="34" charset="0"/>
                        </a:rPr>
                        <a:t>化疗</a:t>
                      </a:r>
                      <a:endParaRPr lang="en-US" altLang="zh-CN" sz="1100" b="1" dirty="0">
                        <a:solidFill>
                          <a:srgbClr val="585353"/>
                        </a:solidFill>
                        <a:latin typeface="Arial" panose="020B0604020202020204" pitchFamily="34" charset="0"/>
                        <a:cs typeface="Arial" panose="020B0604020202020204" pitchFamily="34" charset="0"/>
                      </a:endParaRPr>
                    </a:p>
                    <a:p>
                      <a:pPr marL="92075" marR="72390" indent="47625" algn="ctr">
                        <a:lnSpc>
                          <a:spcPct val="100000"/>
                        </a:lnSpc>
                      </a:pPr>
                      <a:r>
                        <a:rPr sz="1100" b="1" dirty="0">
                          <a:solidFill>
                            <a:srgbClr val="585353"/>
                          </a:solidFill>
                          <a:latin typeface="Arial" panose="020B0604020202020204" pitchFamily="34" charset="0"/>
                          <a:cs typeface="Arial" panose="020B0604020202020204" pitchFamily="34" charset="0"/>
                        </a:rPr>
                        <a:t> </a:t>
                      </a:r>
                      <a:r>
                        <a:rPr sz="1100" b="1" spc="-5" dirty="0">
                          <a:solidFill>
                            <a:srgbClr val="585353"/>
                          </a:solidFill>
                          <a:latin typeface="Arial" panose="020B0604020202020204" pitchFamily="34" charset="0"/>
                          <a:cs typeface="Arial" panose="020B0604020202020204" pitchFamily="34" charset="0"/>
                        </a:rPr>
                        <a:t>(n </a:t>
                      </a:r>
                      <a:r>
                        <a:rPr sz="1100" b="1" dirty="0">
                          <a:solidFill>
                            <a:srgbClr val="585353"/>
                          </a:solidFill>
                          <a:latin typeface="Arial" panose="020B0604020202020204" pitchFamily="34" charset="0"/>
                          <a:cs typeface="Arial" panose="020B0604020202020204" pitchFamily="34" charset="0"/>
                        </a:rPr>
                        <a:t>=</a:t>
                      </a:r>
                      <a:r>
                        <a:rPr sz="1100" b="1" spc="-80" dirty="0">
                          <a:solidFill>
                            <a:srgbClr val="585353"/>
                          </a:solidFill>
                          <a:latin typeface="Arial" panose="020B0604020202020204" pitchFamily="34" charset="0"/>
                          <a:cs typeface="Arial" panose="020B0604020202020204" pitchFamily="34" charset="0"/>
                        </a:rPr>
                        <a:t> </a:t>
                      </a:r>
                      <a:r>
                        <a:rPr sz="1100" b="1" dirty="0">
                          <a:solidFill>
                            <a:srgbClr val="585353"/>
                          </a:solidFill>
                          <a:latin typeface="Arial" panose="020B0604020202020204" pitchFamily="34" charset="0"/>
                          <a:cs typeface="Arial" panose="020B0604020202020204" pitchFamily="34" charset="0"/>
                        </a:rPr>
                        <a:t>792)</a:t>
                      </a:r>
                      <a:endParaRPr sz="1100" dirty="0">
                        <a:latin typeface="Arial" panose="020B0604020202020204" pitchFamily="34" charset="0"/>
                        <a:cs typeface="Arial" panose="020B0604020202020204" pitchFamily="34" charset="0"/>
                      </a:endParaRPr>
                    </a:p>
                  </a:txBody>
                  <a:tcPr marL="0" marR="0" marT="9337" marB="0" anchor="ctr">
                    <a:lnB w="12700">
                      <a:solidFill>
                        <a:srgbClr val="585353"/>
                      </a:solidFill>
                      <a:prstDash val="solid"/>
                    </a:lnB>
                  </a:tcPr>
                </a:tc>
              </a:tr>
              <a:tr h="226016">
                <a:tc>
                  <a:txBody>
                    <a:bodyPr/>
                    <a:lstStyle/>
                    <a:p>
                      <a:pPr marL="24765">
                        <a:lnSpc>
                          <a:spcPct val="100000"/>
                        </a:lnSpc>
                        <a:spcBef>
                          <a:spcPts val="170"/>
                        </a:spcBef>
                      </a:pPr>
                      <a:r>
                        <a:rPr lang="zh-CN" altLang="en-US" sz="1100" b="1" spc="-5" dirty="0">
                          <a:solidFill>
                            <a:srgbClr val="BD2BBA"/>
                          </a:solidFill>
                          <a:latin typeface="Arial" panose="020B0604020202020204" pitchFamily="34" charset="0"/>
                          <a:cs typeface="Arial" panose="020B0604020202020204" pitchFamily="34" charset="0"/>
                        </a:rPr>
                        <a:t>中位</a:t>
                      </a:r>
                      <a:r>
                        <a:rPr sz="1100" b="1" spc="-5" dirty="0">
                          <a:solidFill>
                            <a:srgbClr val="BD2BBA"/>
                          </a:solidFill>
                          <a:latin typeface="Arial" panose="020B0604020202020204" pitchFamily="34" charset="0"/>
                          <a:cs typeface="Arial" panose="020B0604020202020204" pitchFamily="34" charset="0"/>
                        </a:rPr>
                        <a:t>OS,</a:t>
                      </a:r>
                      <a:r>
                        <a:rPr sz="1100" b="1" spc="-15" dirty="0">
                          <a:solidFill>
                            <a:srgbClr val="BD2BBA"/>
                          </a:solidFill>
                          <a:latin typeface="Arial" panose="020B0604020202020204" pitchFamily="34" charset="0"/>
                          <a:cs typeface="Arial" panose="020B0604020202020204" pitchFamily="34" charset="0"/>
                        </a:rPr>
                        <a:t> </a:t>
                      </a:r>
                      <a:r>
                        <a:rPr lang="zh-CN" altLang="en-US" sz="1100" b="1" spc="-15" dirty="0">
                          <a:solidFill>
                            <a:srgbClr val="BD2BBA"/>
                          </a:solidFill>
                          <a:latin typeface="Arial" panose="020B0604020202020204" pitchFamily="34" charset="0"/>
                          <a:cs typeface="Arial" panose="020B0604020202020204" pitchFamily="34" charset="0"/>
                        </a:rPr>
                        <a:t>月</a:t>
                      </a:r>
                      <a:endParaRPr sz="1100" dirty="0">
                        <a:latin typeface="Arial" panose="020B0604020202020204" pitchFamily="34" charset="0"/>
                        <a:cs typeface="Arial" panose="020B0604020202020204" pitchFamily="34" charset="0"/>
                      </a:endParaRPr>
                    </a:p>
                  </a:txBody>
                  <a:tcPr marL="0" marR="0" marT="31744" marB="0" anchor="ctr">
                    <a:lnT w="12700">
                      <a:solidFill>
                        <a:srgbClr val="585353"/>
                      </a:solidFill>
                      <a:prstDash val="solid"/>
                    </a:lnT>
                  </a:tcPr>
                </a:tc>
                <a:tc>
                  <a:txBody>
                    <a:bodyPr/>
                    <a:lstStyle/>
                    <a:p>
                      <a:pPr marL="33020" algn="ctr">
                        <a:lnSpc>
                          <a:spcPct val="100000"/>
                        </a:lnSpc>
                        <a:spcBef>
                          <a:spcPts val="170"/>
                        </a:spcBef>
                      </a:pPr>
                      <a:r>
                        <a:rPr sz="1100" b="1" spc="-5" dirty="0">
                          <a:solidFill>
                            <a:srgbClr val="BD2BBA"/>
                          </a:solidFill>
                          <a:latin typeface="Arial" panose="020B0604020202020204" pitchFamily="34" charset="0"/>
                          <a:cs typeface="Arial" panose="020B0604020202020204" pitchFamily="34" charset="0"/>
                        </a:rPr>
                        <a:t>13.8</a:t>
                      </a:r>
                      <a:endParaRPr sz="1100">
                        <a:latin typeface="Arial" panose="020B0604020202020204" pitchFamily="34" charset="0"/>
                        <a:cs typeface="Arial" panose="020B0604020202020204" pitchFamily="34" charset="0"/>
                      </a:endParaRPr>
                    </a:p>
                  </a:txBody>
                  <a:tcPr marL="0" marR="0" marT="31744" marB="0" anchor="ctr">
                    <a:lnT w="12700">
                      <a:solidFill>
                        <a:srgbClr val="585353"/>
                      </a:solidFill>
                      <a:prstDash val="solid"/>
                    </a:lnT>
                  </a:tcPr>
                </a:tc>
                <a:tc>
                  <a:txBody>
                    <a:bodyPr/>
                    <a:lstStyle/>
                    <a:p>
                      <a:pPr marL="10795" algn="ctr">
                        <a:lnSpc>
                          <a:spcPct val="100000"/>
                        </a:lnSpc>
                        <a:spcBef>
                          <a:spcPts val="170"/>
                        </a:spcBef>
                      </a:pPr>
                      <a:r>
                        <a:rPr sz="1100" b="1" spc="-5" dirty="0">
                          <a:solidFill>
                            <a:srgbClr val="BD2BBA"/>
                          </a:solidFill>
                          <a:latin typeface="Arial" panose="020B0604020202020204" pitchFamily="34" charset="0"/>
                          <a:cs typeface="Arial" panose="020B0604020202020204" pitchFamily="34" charset="0"/>
                        </a:rPr>
                        <a:t>11.6</a:t>
                      </a:r>
                      <a:endParaRPr sz="1100">
                        <a:latin typeface="Arial" panose="020B0604020202020204" pitchFamily="34" charset="0"/>
                        <a:cs typeface="Arial" panose="020B0604020202020204" pitchFamily="34" charset="0"/>
                      </a:endParaRPr>
                    </a:p>
                  </a:txBody>
                  <a:tcPr marL="0" marR="0" marT="31744" marB="0" anchor="ctr">
                    <a:lnT w="12700">
                      <a:solidFill>
                        <a:srgbClr val="585353"/>
                      </a:solidFill>
                      <a:prstDash val="solid"/>
                    </a:lnT>
                  </a:tcPr>
                </a:tc>
              </a:tr>
              <a:tr h="223710">
                <a:tc>
                  <a:txBody>
                    <a:bodyPr/>
                    <a:lstStyle/>
                    <a:p>
                      <a:pPr marL="255270">
                        <a:lnSpc>
                          <a:spcPct val="100000"/>
                        </a:lnSpc>
                        <a:spcBef>
                          <a:spcPts val="160"/>
                        </a:spcBef>
                      </a:pPr>
                      <a:r>
                        <a:rPr sz="1100" spc="-5" dirty="0">
                          <a:solidFill>
                            <a:srgbClr val="585353"/>
                          </a:solidFill>
                          <a:latin typeface="Arial" panose="020B0604020202020204" pitchFamily="34" charset="0"/>
                          <a:cs typeface="Arial" panose="020B0604020202020204" pitchFamily="34" charset="0"/>
                        </a:rPr>
                        <a:t>(95%</a:t>
                      </a:r>
                      <a:r>
                        <a:rPr sz="1100" spc="-15" dirty="0">
                          <a:solidFill>
                            <a:srgbClr val="585353"/>
                          </a:solidFill>
                          <a:latin typeface="Arial" panose="020B0604020202020204" pitchFamily="34" charset="0"/>
                          <a:cs typeface="Arial" panose="020B0604020202020204" pitchFamily="34" charset="0"/>
                        </a:rPr>
                        <a:t> </a:t>
                      </a:r>
                      <a:r>
                        <a:rPr sz="1100" spc="-5" dirty="0">
                          <a:solidFill>
                            <a:srgbClr val="585353"/>
                          </a:solidFill>
                          <a:latin typeface="Arial" panose="020B0604020202020204" pitchFamily="34" charset="0"/>
                          <a:cs typeface="Arial" panose="020B0604020202020204" pitchFamily="34" charset="0"/>
                        </a:rPr>
                        <a:t>CI)</a:t>
                      </a:r>
                      <a:endParaRPr sz="1100" dirty="0">
                        <a:latin typeface="Arial" panose="020B0604020202020204" pitchFamily="34" charset="0"/>
                        <a:cs typeface="Arial" panose="020B0604020202020204" pitchFamily="34" charset="0"/>
                      </a:endParaRPr>
                    </a:p>
                  </a:txBody>
                  <a:tcPr marL="0" marR="0" marT="29876" marB="0" anchor="ctr">
                    <a:lnB w="12700">
                      <a:solidFill>
                        <a:srgbClr val="585353"/>
                      </a:solidFill>
                      <a:prstDash val="solid"/>
                    </a:lnB>
                  </a:tcPr>
                </a:tc>
                <a:tc>
                  <a:txBody>
                    <a:bodyPr/>
                    <a:lstStyle/>
                    <a:p>
                      <a:pPr marL="34925" algn="ctr">
                        <a:lnSpc>
                          <a:spcPct val="100000"/>
                        </a:lnSpc>
                        <a:spcBef>
                          <a:spcPts val="160"/>
                        </a:spcBef>
                      </a:pPr>
                      <a:r>
                        <a:rPr sz="1100" spc="-5" dirty="0">
                          <a:solidFill>
                            <a:srgbClr val="585353"/>
                          </a:solidFill>
                          <a:latin typeface="Arial" panose="020B0604020202020204" pitchFamily="34" charset="0"/>
                          <a:cs typeface="Arial" panose="020B0604020202020204" pitchFamily="34" charset="0"/>
                        </a:rPr>
                        <a:t>(12.6–14.6)</a:t>
                      </a:r>
                      <a:endParaRPr sz="1100">
                        <a:latin typeface="Arial" panose="020B0604020202020204" pitchFamily="34" charset="0"/>
                        <a:cs typeface="Arial" panose="020B0604020202020204" pitchFamily="34" charset="0"/>
                      </a:endParaRPr>
                    </a:p>
                  </a:txBody>
                  <a:tcPr marL="0" marR="0" marT="29876" marB="0" anchor="ctr">
                    <a:lnB w="12700">
                      <a:solidFill>
                        <a:srgbClr val="585353"/>
                      </a:solidFill>
                      <a:prstDash val="solid"/>
                    </a:lnB>
                  </a:tcPr>
                </a:tc>
                <a:tc>
                  <a:txBody>
                    <a:bodyPr/>
                    <a:lstStyle/>
                    <a:p>
                      <a:pPr marL="10795" algn="ctr">
                        <a:lnSpc>
                          <a:spcPct val="100000"/>
                        </a:lnSpc>
                        <a:spcBef>
                          <a:spcPts val="160"/>
                        </a:spcBef>
                      </a:pPr>
                      <a:r>
                        <a:rPr sz="1100" spc="-5" dirty="0">
                          <a:solidFill>
                            <a:srgbClr val="585353"/>
                          </a:solidFill>
                          <a:latin typeface="Arial" panose="020B0604020202020204" pitchFamily="34" charset="0"/>
                          <a:cs typeface="Arial" panose="020B0604020202020204" pitchFamily="34" charset="0"/>
                        </a:rPr>
                        <a:t>(10.9–12.5)</a:t>
                      </a:r>
                      <a:endParaRPr sz="1100">
                        <a:latin typeface="Arial" panose="020B0604020202020204" pitchFamily="34" charset="0"/>
                        <a:cs typeface="Arial" panose="020B0604020202020204" pitchFamily="34" charset="0"/>
                      </a:endParaRPr>
                    </a:p>
                  </a:txBody>
                  <a:tcPr marL="0" marR="0" marT="29876" marB="0" anchor="ctr">
                    <a:lnB w="12700">
                      <a:solidFill>
                        <a:srgbClr val="585353"/>
                      </a:solidFill>
                      <a:prstDash val="solid"/>
                    </a:lnB>
                  </a:tcPr>
                </a:tc>
              </a:tr>
              <a:tr h="226016">
                <a:tc>
                  <a:txBody>
                    <a:bodyPr/>
                    <a:lstStyle/>
                    <a:p>
                      <a:pPr marL="24765">
                        <a:lnSpc>
                          <a:spcPct val="100000"/>
                        </a:lnSpc>
                        <a:spcBef>
                          <a:spcPts val="170"/>
                        </a:spcBef>
                      </a:pPr>
                      <a:r>
                        <a:rPr sz="1100" b="1" dirty="0">
                          <a:solidFill>
                            <a:srgbClr val="585353"/>
                          </a:solidFill>
                          <a:latin typeface="Arial" panose="020B0604020202020204" pitchFamily="34" charset="0"/>
                          <a:cs typeface="Arial" panose="020B0604020202020204" pitchFamily="34" charset="0"/>
                        </a:rPr>
                        <a:t>HR </a:t>
                      </a:r>
                      <a:r>
                        <a:rPr sz="1100" b="1" spc="-5" dirty="0">
                          <a:solidFill>
                            <a:srgbClr val="585353"/>
                          </a:solidFill>
                          <a:latin typeface="Arial" panose="020B0604020202020204" pitchFamily="34" charset="0"/>
                          <a:cs typeface="Arial" panose="020B0604020202020204" pitchFamily="34" charset="0"/>
                        </a:rPr>
                        <a:t>(99.3%</a:t>
                      </a:r>
                      <a:r>
                        <a:rPr sz="1100" b="1" spc="-30" dirty="0">
                          <a:solidFill>
                            <a:srgbClr val="585353"/>
                          </a:solidFill>
                          <a:latin typeface="Arial" panose="020B0604020202020204" pitchFamily="34" charset="0"/>
                          <a:cs typeface="Arial" panose="020B0604020202020204" pitchFamily="34" charset="0"/>
                        </a:rPr>
                        <a:t> </a:t>
                      </a:r>
                      <a:r>
                        <a:rPr sz="1100" b="1" dirty="0">
                          <a:solidFill>
                            <a:srgbClr val="585353"/>
                          </a:solidFill>
                          <a:latin typeface="Arial" panose="020B0604020202020204" pitchFamily="34" charset="0"/>
                          <a:cs typeface="Arial" panose="020B0604020202020204" pitchFamily="34" charset="0"/>
                        </a:rPr>
                        <a:t>CI)</a:t>
                      </a:r>
                      <a:endParaRPr sz="1100">
                        <a:latin typeface="Arial" panose="020B0604020202020204" pitchFamily="34" charset="0"/>
                        <a:cs typeface="Arial" panose="020B0604020202020204" pitchFamily="34" charset="0"/>
                      </a:endParaRPr>
                    </a:p>
                  </a:txBody>
                  <a:tcPr marL="0" marR="0" marT="31744" marB="0" anchor="ctr">
                    <a:lnT w="12700">
                      <a:solidFill>
                        <a:srgbClr val="585353"/>
                      </a:solidFill>
                      <a:prstDash val="solid"/>
                    </a:lnT>
                  </a:tcPr>
                </a:tc>
                <a:tc gridSpan="2">
                  <a:txBody>
                    <a:bodyPr/>
                    <a:lstStyle/>
                    <a:p>
                      <a:pPr marL="241300" algn="ctr">
                        <a:lnSpc>
                          <a:spcPct val="100000"/>
                        </a:lnSpc>
                        <a:spcBef>
                          <a:spcPts val="170"/>
                        </a:spcBef>
                      </a:pPr>
                      <a:r>
                        <a:rPr sz="1100" b="1" spc="-5" dirty="0">
                          <a:solidFill>
                            <a:srgbClr val="585353"/>
                          </a:solidFill>
                          <a:latin typeface="Arial" panose="020B0604020202020204" pitchFamily="34" charset="0"/>
                          <a:cs typeface="Arial" panose="020B0604020202020204" pitchFamily="34" charset="0"/>
                        </a:rPr>
                        <a:t>0.80 (0.68–0.94)</a:t>
                      </a:r>
                      <a:endParaRPr sz="1100" dirty="0">
                        <a:latin typeface="Arial" panose="020B0604020202020204" pitchFamily="34" charset="0"/>
                        <a:cs typeface="Arial" panose="020B0604020202020204" pitchFamily="34" charset="0"/>
                      </a:endParaRPr>
                    </a:p>
                  </a:txBody>
                  <a:tcPr marL="0" marR="0" marT="31744" marB="0" anchor="ctr">
                    <a:lnT w="12700">
                      <a:solidFill>
                        <a:srgbClr val="585353"/>
                      </a:solidFill>
                      <a:prstDash val="solid"/>
                    </a:lnT>
                  </a:tcPr>
                </a:tc>
                <a:tc hMerge="1">
                  <a:tcPr marL="0" marR="0" marT="0" marB="0"/>
                </a:tc>
              </a:tr>
              <a:tr h="223710">
                <a:tc>
                  <a:txBody>
                    <a:bodyPr/>
                    <a:lstStyle/>
                    <a:p>
                      <a:pPr marL="24765">
                        <a:lnSpc>
                          <a:spcPct val="100000"/>
                        </a:lnSpc>
                        <a:spcBef>
                          <a:spcPts val="160"/>
                        </a:spcBef>
                      </a:pPr>
                      <a:r>
                        <a:rPr sz="1100" b="1" i="1" dirty="0">
                          <a:solidFill>
                            <a:srgbClr val="585353"/>
                          </a:solidFill>
                          <a:latin typeface="Arial" panose="020B0604020202020204" pitchFamily="34" charset="0"/>
                          <a:cs typeface="Arial" panose="020B0604020202020204" pitchFamily="34" charset="0"/>
                        </a:rPr>
                        <a:t>P</a:t>
                      </a:r>
                      <a:r>
                        <a:rPr sz="1100" b="1" i="1" spc="-5" dirty="0">
                          <a:solidFill>
                            <a:srgbClr val="585353"/>
                          </a:solidFill>
                          <a:latin typeface="Arial" panose="020B0604020202020204" pitchFamily="34" charset="0"/>
                          <a:cs typeface="Arial" panose="020B0604020202020204" pitchFamily="34" charset="0"/>
                        </a:rPr>
                        <a:t> </a:t>
                      </a:r>
                      <a:r>
                        <a:rPr lang="zh-CN" altLang="en-US" sz="1100" b="1" i="1" spc="-5" dirty="0">
                          <a:solidFill>
                            <a:srgbClr val="585353"/>
                          </a:solidFill>
                          <a:latin typeface="Arial" panose="020B0604020202020204" pitchFamily="34" charset="0"/>
                          <a:cs typeface="Arial" panose="020B0604020202020204" pitchFamily="34" charset="0"/>
                        </a:rPr>
                        <a:t>值</a:t>
                      </a:r>
                      <a:endParaRPr sz="1100" dirty="0">
                        <a:latin typeface="Arial" panose="020B0604020202020204" pitchFamily="34" charset="0"/>
                        <a:cs typeface="Arial" panose="020B0604020202020204" pitchFamily="34" charset="0"/>
                      </a:endParaRPr>
                    </a:p>
                  </a:txBody>
                  <a:tcPr marL="0" marR="0" marT="29876" marB="0" anchor="ctr">
                    <a:lnB w="12700">
                      <a:solidFill>
                        <a:srgbClr val="585353"/>
                      </a:solidFill>
                      <a:prstDash val="solid"/>
                    </a:lnB>
                  </a:tcPr>
                </a:tc>
                <a:tc gridSpan="2">
                  <a:txBody>
                    <a:bodyPr/>
                    <a:lstStyle/>
                    <a:p>
                      <a:pPr marL="20320" algn="ctr">
                        <a:lnSpc>
                          <a:spcPct val="100000"/>
                        </a:lnSpc>
                        <a:spcBef>
                          <a:spcPts val="160"/>
                        </a:spcBef>
                      </a:pPr>
                      <a:r>
                        <a:rPr sz="1100" b="1" dirty="0">
                          <a:solidFill>
                            <a:srgbClr val="585353"/>
                          </a:solidFill>
                          <a:latin typeface="Arial" panose="020B0604020202020204" pitchFamily="34" charset="0"/>
                          <a:cs typeface="Arial" panose="020B0604020202020204" pitchFamily="34" charset="0"/>
                        </a:rPr>
                        <a:t>0.0002</a:t>
                      </a:r>
                      <a:endParaRPr sz="1100" dirty="0">
                        <a:latin typeface="Arial" panose="020B0604020202020204" pitchFamily="34" charset="0"/>
                        <a:cs typeface="Arial" panose="020B0604020202020204" pitchFamily="34" charset="0"/>
                      </a:endParaRPr>
                    </a:p>
                  </a:txBody>
                  <a:tcPr marL="0" marR="0" marT="29876" marB="0" anchor="ctr">
                    <a:lnB w="12700">
                      <a:solidFill>
                        <a:srgbClr val="585353"/>
                      </a:solidFill>
                      <a:prstDash val="solid"/>
                    </a:lnB>
                  </a:tcPr>
                </a:tc>
                <a:tc hMerge="1">
                  <a:tcPr marL="0" marR="0" marT="0" marB="0"/>
                </a:tc>
              </a:tr>
            </a:tbl>
          </a:graphicData>
        </a:graphic>
      </p:graphicFrame>
      <p:sp>
        <p:nvSpPr>
          <p:cNvPr id="287" name="Espace réservé du texte 3"/>
          <p:cNvSpPr txBox="1"/>
          <p:nvPr/>
        </p:nvSpPr>
        <p:spPr>
          <a:xfrm>
            <a:off x="6743032" y="1965269"/>
            <a:ext cx="6590360" cy="544719"/>
          </a:xfrm>
          <a:prstGeom prst="rect">
            <a:avLst/>
          </a:prstGeom>
          <a:noFill/>
          <a:ln>
            <a:noFill/>
          </a:ln>
        </p:spPr>
        <p:txBody>
          <a:bodyPr spcFirstLastPara="1" wrap="square" lIns="134423" tIns="67193" rIns="134423" bIns="67193"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20"/>
              </a:spcBef>
              <a:spcAft>
                <a:spcPts val="0"/>
              </a:spcAft>
              <a:buClr>
                <a:srgbClr val="05416B"/>
              </a:buClr>
              <a:buSzPts val="1600"/>
              <a:buFont typeface="Noto Sans Symbols" panose="020B0502040504020204"/>
              <a:buNone/>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914400" marR="0" lvl="1"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1371600" marR="0" lvl="2"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1828800" marR="0" lvl="3"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2286000" marR="0" lvl="4"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2743200" marR="0" lvl="5"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3200400" marR="0" lvl="6"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3657600" marR="0" lvl="7"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4114800" marR="0" lvl="8"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pPr marL="335915" indent="0" algn="ctr">
              <a:buClrTx/>
            </a:pPr>
            <a:r>
              <a:rPr lang="zh-CN" altLang="en-US" sz="1765" b="1" dirty="0">
                <a:solidFill>
                  <a:schemeClr val="tx1"/>
                </a:solidFill>
                <a:latin typeface="Arial" panose="020B0604020202020204" pitchFamily="34" charset="0"/>
                <a:cs typeface="Arial" panose="020B0604020202020204" pitchFamily="34" charset="0"/>
              </a:rPr>
              <a:t>次要研究终点：总体人群中位</a:t>
            </a:r>
            <a:r>
              <a:rPr lang="en-US" altLang="zh-CN" sz="1765" b="1" dirty="0">
                <a:solidFill>
                  <a:schemeClr val="tx1"/>
                </a:solidFill>
                <a:latin typeface="Arial" panose="020B0604020202020204" pitchFamily="34" charset="0"/>
                <a:cs typeface="Arial" panose="020B0604020202020204" pitchFamily="34" charset="0"/>
              </a:rPr>
              <a:t>OS</a:t>
            </a:r>
            <a:endParaRPr lang="fr-FR" sz="1765" b="1" dirty="0">
              <a:solidFill>
                <a:schemeClr val="tx1"/>
              </a:solidFill>
              <a:latin typeface="Arial" panose="020B0604020202020204" pitchFamily="34" charset="0"/>
              <a:cs typeface="Arial" panose="020B0604020202020204" pitchFamily="34" charset="0"/>
            </a:endParaRPr>
          </a:p>
        </p:txBody>
      </p:sp>
      <p:grpSp>
        <p:nvGrpSpPr>
          <p:cNvPr id="288" name="组合 4"/>
          <p:cNvGrpSpPr/>
          <p:nvPr/>
        </p:nvGrpSpPr>
        <p:grpSpPr>
          <a:xfrm>
            <a:off x="11069602" y="3737292"/>
            <a:ext cx="1394018" cy="1219872"/>
            <a:chOff x="12192000" y="3089725"/>
            <a:chExt cx="1654272" cy="1199789"/>
          </a:xfrm>
          <a:solidFill>
            <a:srgbClr val="BA4244"/>
          </a:solidFill>
          <a:effectLst>
            <a:outerShdw blurRad="50800" dist="38100" dir="2700000" algn="tl" rotWithShape="0">
              <a:prstClr val="black">
                <a:alpha val="40000"/>
              </a:prstClr>
            </a:outerShdw>
          </a:effectLst>
        </p:grpSpPr>
        <p:sp>
          <p:nvSpPr>
            <p:cNvPr id="289" name="下箭头 5"/>
            <p:cNvSpPr/>
            <p:nvPr/>
          </p:nvSpPr>
          <p:spPr>
            <a:xfrm>
              <a:off x="12192000" y="3089725"/>
              <a:ext cx="1654272" cy="1199789"/>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90" name="文本框 6"/>
            <p:cNvSpPr txBox="1"/>
            <p:nvPr/>
          </p:nvSpPr>
          <p:spPr>
            <a:xfrm>
              <a:off x="12519101" y="3252474"/>
              <a:ext cx="998133" cy="825009"/>
            </a:xfrm>
            <a:prstGeom prst="rect">
              <a:avLst/>
            </a:prstGeom>
            <a:noFill/>
          </p:spPr>
          <p:txBody>
            <a:bodyPr wrap="square" rtlCol="0">
              <a:spAutoFit/>
            </a:bodyPr>
            <a:lstStyle/>
            <a:p>
              <a:pPr algn="ctr"/>
              <a:r>
                <a:rPr lang="zh-CN" altLang="en-US" sz="132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死亡风险下降</a:t>
              </a:r>
              <a:r>
                <a:rPr lang="en-US" altLang="zh-CN" sz="220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20%</a:t>
              </a:r>
              <a:endParaRPr lang="zh-CN" altLang="en-US" sz="220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291" name="object 9"/>
          <p:cNvSpPr txBox="1"/>
          <p:nvPr/>
        </p:nvSpPr>
        <p:spPr>
          <a:xfrm>
            <a:off x="8993290" y="4055785"/>
            <a:ext cx="1901230" cy="255542"/>
          </a:xfrm>
          <a:prstGeom prst="rect">
            <a:avLst/>
          </a:prstGeom>
        </p:spPr>
        <p:txBody>
          <a:bodyPr vert="horz" wrap="square" lIns="0" tIns="17740" rIns="0" bIns="0" rtlCol="0">
            <a:spAutoFit/>
          </a:bodyPr>
          <a:lstStyle/>
          <a:p>
            <a:pPr marL="19050">
              <a:spcBef>
                <a:spcPts val="140"/>
              </a:spcBef>
            </a:pPr>
            <a:r>
              <a:rPr lang="zh-CN" altLang="en-US" sz="1545" b="1" spc="-8" dirty="0">
                <a:solidFill>
                  <a:srgbClr val="009FB9"/>
                </a:solidFill>
                <a:latin typeface="Arial" panose="020B0604020202020204" pitchFamily="34" charset="0"/>
                <a:ea typeface="微软雅黑" panose="020B0503020204020204" pitchFamily="34" charset="-122"/>
                <a:cs typeface="Arial" panose="020B0604020202020204" pitchFamily="34" charset="0"/>
              </a:rPr>
              <a:t>纳武利尤单抗</a:t>
            </a:r>
            <a:r>
              <a:rPr sz="1545" b="1" spc="-8" dirty="0">
                <a:solidFill>
                  <a:srgbClr val="009FB9"/>
                </a:solidFill>
                <a:latin typeface="Arial" panose="020B0604020202020204" pitchFamily="34" charset="0"/>
                <a:ea typeface="微软雅黑" panose="020B0503020204020204" pitchFamily="34" charset="-122"/>
                <a:cs typeface="Arial" panose="020B0604020202020204" pitchFamily="34" charset="0"/>
              </a:rPr>
              <a:t> +</a:t>
            </a:r>
            <a:r>
              <a:rPr sz="1545" b="1" spc="-66" dirty="0">
                <a:solidFill>
                  <a:srgbClr val="009FB9"/>
                </a:solidFill>
                <a:latin typeface="Arial" panose="020B0604020202020204" pitchFamily="34" charset="0"/>
                <a:ea typeface="微软雅黑" panose="020B0503020204020204" pitchFamily="34" charset="-122"/>
                <a:cs typeface="Arial" panose="020B0604020202020204" pitchFamily="34" charset="0"/>
              </a:rPr>
              <a:t> </a:t>
            </a:r>
            <a:r>
              <a:rPr lang="zh-CN" altLang="en-US" sz="1545" b="1" spc="-8" dirty="0">
                <a:solidFill>
                  <a:srgbClr val="009FB9"/>
                </a:solidFill>
                <a:latin typeface="Arial" panose="020B0604020202020204" pitchFamily="34" charset="0"/>
                <a:ea typeface="微软雅黑" panose="020B0503020204020204" pitchFamily="34" charset="-122"/>
                <a:cs typeface="Arial" panose="020B0604020202020204" pitchFamily="34" charset="0"/>
              </a:rPr>
              <a:t>化疗</a:t>
            </a:r>
            <a:endParaRPr sz="1545" dirty="0">
              <a:latin typeface="Arial" panose="020B0604020202020204" pitchFamily="34" charset="0"/>
              <a:ea typeface="微软雅黑" panose="020B0503020204020204" pitchFamily="34" charset="-122"/>
              <a:cs typeface="Arial" panose="020B0604020202020204" pitchFamily="34" charset="0"/>
            </a:endParaRPr>
          </a:p>
        </p:txBody>
      </p:sp>
      <p:sp>
        <p:nvSpPr>
          <p:cNvPr id="292" name="object 10"/>
          <p:cNvSpPr txBox="1"/>
          <p:nvPr/>
        </p:nvSpPr>
        <p:spPr>
          <a:xfrm>
            <a:off x="10070802" y="5314926"/>
            <a:ext cx="1117711" cy="255542"/>
          </a:xfrm>
          <a:prstGeom prst="rect">
            <a:avLst/>
          </a:prstGeom>
        </p:spPr>
        <p:txBody>
          <a:bodyPr vert="horz" wrap="square" lIns="0" tIns="17740" rIns="0" bIns="0" rtlCol="0">
            <a:spAutoFit/>
          </a:bodyPr>
          <a:lstStyle/>
          <a:p>
            <a:pPr marL="19050">
              <a:spcBef>
                <a:spcPts val="140"/>
              </a:spcBef>
            </a:pPr>
            <a:r>
              <a:rPr lang="zh-CN" altLang="en-US" sz="1545" b="1" spc="-8" dirty="0">
                <a:solidFill>
                  <a:srgbClr val="A69F9F"/>
                </a:solidFill>
                <a:latin typeface="Arial" panose="020B0604020202020204" pitchFamily="34" charset="0"/>
                <a:ea typeface="微软雅黑" panose="020B0503020204020204" pitchFamily="34" charset="-122"/>
                <a:cs typeface="Arial" panose="020B0604020202020204" pitchFamily="34" charset="0"/>
              </a:rPr>
              <a:t>化疗</a:t>
            </a:r>
            <a:endParaRPr sz="1545" dirty="0">
              <a:latin typeface="Arial" panose="020B0604020202020204" pitchFamily="34" charset="0"/>
              <a:ea typeface="微软雅黑" panose="020B0503020204020204" pitchFamily="34" charset="-122"/>
              <a:cs typeface="Arial" panose="020B0604020202020204" pitchFamily="34" charset="0"/>
            </a:endParaRPr>
          </a:p>
        </p:txBody>
      </p:sp>
      <p:sp>
        <p:nvSpPr>
          <p:cNvPr id="167" name="矩形 166"/>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white"/>
                </a:solidFill>
                <a:latin typeface="Verdana" panose="020B0604030504040204"/>
                <a:ea typeface="微软雅黑" panose="020B0503020204020204" pitchFamily="34" charset="-122"/>
              </a:rPr>
              <a:t>HER2</a:t>
            </a:r>
            <a:r>
              <a:rPr lang="zh-CN" altLang="en-US" sz="1985" dirty="0">
                <a:solidFill>
                  <a:prstClr val="white"/>
                </a:solidFill>
                <a:latin typeface="Verdana" panose="020B0604030504040204"/>
                <a:ea typeface="微软雅黑" panose="020B0503020204020204" pitchFamily="34" charset="-122"/>
              </a:rPr>
              <a:t>阴性</a:t>
            </a:r>
            <a:endParaRPr lang="zh-CN" altLang="en-US" sz="1985" dirty="0">
              <a:solidFill>
                <a:prstClr val="white"/>
              </a:solidFill>
              <a:latin typeface="Verdana" panose="020B0604030504040204"/>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圆角 34"/>
          <p:cNvSpPr/>
          <p:nvPr/>
        </p:nvSpPr>
        <p:spPr>
          <a:xfrm>
            <a:off x="164913" y="1406078"/>
            <a:ext cx="13064650" cy="5974714"/>
          </a:xfrm>
          <a:prstGeom prst="roundRect">
            <a:avLst>
              <a:gd name="adj" fmla="val 5326"/>
            </a:avLst>
          </a:prstGeom>
          <a:solidFill>
            <a:schemeClr val="bg1"/>
          </a:solidFill>
          <a:ln w="6350">
            <a:solidFill>
              <a:schemeClr val="accent5">
                <a:lumMod val="20000"/>
                <a:lumOff val="80000"/>
              </a:schemeClr>
            </a:solidFill>
          </a:ln>
          <a:effectLst>
            <a:innerShdw blurRad="63500" dist="50800" dir="13500000">
              <a:schemeClr val="bg1">
                <a:lumMod val="95000"/>
                <a:alpha val="50000"/>
              </a:schemeClr>
            </a:innerShdw>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sz="2205" b="1" dirty="0">
              <a:solidFill>
                <a:srgbClr val="C00000"/>
              </a:solidFill>
              <a:latin typeface="Arial" panose="020B0604020202020204" pitchFamily="34" charset="0"/>
              <a:cs typeface="Arial" panose="020B0604020202020204" pitchFamily="34" charset="0"/>
            </a:endParaRPr>
          </a:p>
        </p:txBody>
      </p:sp>
      <p:graphicFrame>
        <p:nvGraphicFramePr>
          <p:cNvPr id="5" name="对象 4"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127004" name="think-cell 幻灯片" r:id="rId2" imgW="5715" imgH="5715" progId="TCLayout.ActiveDocument.1">
                  <p:embed/>
                </p:oleObj>
              </mc:Choice>
              <mc:Fallback>
                <p:oleObj name="think-cell 幻灯片" r:id="rId2" imgW="5715" imgH="5715" progId="TCLayout.ActiveDocument.1">
                  <p:embed/>
                  <p:pic>
                    <p:nvPicPr>
                      <p:cNvPr id="0" name="对象 4"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4" name="TextBox 3"/>
          <p:cNvSpPr txBox="1"/>
          <p:nvPr/>
        </p:nvSpPr>
        <p:spPr>
          <a:xfrm>
            <a:off x="723734" y="6707274"/>
            <a:ext cx="12363402" cy="278987"/>
          </a:xfrm>
          <a:prstGeom prst="rect">
            <a:avLst/>
          </a:prstGeom>
          <a:noFill/>
        </p:spPr>
        <p:txBody>
          <a:bodyPr wrap="square" rtlCol="0">
            <a:spAutoFit/>
          </a:bodyPr>
          <a:lstStyle/>
          <a:p>
            <a:r>
              <a:rPr lang="en-US" sz="1175" baseline="30000" dirty="0">
                <a:latin typeface="Arial" panose="020B0604020202020204" pitchFamily="34" charset="0"/>
                <a:ea typeface="微软雅黑" panose="020B0503020204020204" pitchFamily="34" charset="-122"/>
                <a:cs typeface="Arial" panose="020B0604020202020204" pitchFamily="34" charset="0"/>
              </a:rPr>
              <a:t>a</a:t>
            </a:r>
            <a:r>
              <a:rPr lang="en-US"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信迪利单抗：</a:t>
            </a:r>
            <a:r>
              <a:rPr lang="en-US" altLang="zh-CN" sz="1215" dirty="0">
                <a:latin typeface="Arial" panose="020B0604020202020204" pitchFamily="34" charset="0"/>
                <a:ea typeface="微软雅黑" panose="020B0503020204020204" pitchFamily="34" charset="-122"/>
                <a:cs typeface="Arial" panose="020B0604020202020204" pitchFamily="34" charset="0"/>
              </a:rPr>
              <a:t> 3 mg/kg</a:t>
            </a:r>
            <a:r>
              <a:rPr lang="zh-CN" altLang="en-US" sz="1215" dirty="0">
                <a:latin typeface="Arial" panose="020B0604020202020204" pitchFamily="34" charset="0"/>
                <a:ea typeface="微软雅黑" panose="020B0503020204020204" pitchFamily="34" charset="-122"/>
                <a:cs typeface="Arial" panose="020B0604020202020204" pitchFamily="34" charset="0"/>
              </a:rPr>
              <a:t>（体重＜</a:t>
            </a:r>
            <a:r>
              <a:rPr lang="en-US" altLang="zh-CN" sz="1215" dirty="0">
                <a:latin typeface="Arial" panose="020B0604020202020204" pitchFamily="34" charset="0"/>
                <a:ea typeface="微软雅黑" panose="020B0503020204020204" pitchFamily="34" charset="-122"/>
                <a:cs typeface="Arial" panose="020B0604020202020204" pitchFamily="34" charset="0"/>
              </a:rPr>
              <a:t>60kg</a:t>
            </a:r>
            <a:r>
              <a:rPr lang="zh-CN" altLang="en-US" sz="1215" dirty="0">
                <a:latin typeface="Arial" panose="020B0604020202020204" pitchFamily="34" charset="0"/>
                <a:ea typeface="微软雅黑" panose="020B0503020204020204" pitchFamily="34" charset="-122"/>
                <a:cs typeface="Arial" panose="020B0604020202020204" pitchFamily="34" charset="0"/>
              </a:rPr>
              <a:t>）</a:t>
            </a:r>
            <a:r>
              <a:rPr lang="en-US" altLang="zh-CN" sz="1215" dirty="0">
                <a:latin typeface="Arial" panose="020B0604020202020204" pitchFamily="34" charset="0"/>
                <a:ea typeface="微软雅黑" panose="020B0503020204020204" pitchFamily="34" charset="-122"/>
                <a:cs typeface="Arial" panose="020B0604020202020204" pitchFamily="34" charset="0"/>
              </a:rPr>
              <a:t>, 200 mg</a:t>
            </a:r>
            <a:r>
              <a:rPr lang="zh-CN" altLang="en-US" sz="1215" dirty="0">
                <a:latin typeface="Arial" panose="020B0604020202020204" pitchFamily="34" charset="0"/>
                <a:ea typeface="微软雅黑" panose="020B0503020204020204" pitchFamily="34" charset="-122"/>
                <a:cs typeface="Arial" panose="020B0604020202020204" pitchFamily="34" charset="0"/>
              </a:rPr>
              <a:t>（体重 ≥ </a:t>
            </a:r>
            <a:r>
              <a:rPr lang="en-US" altLang="zh-CN" sz="1215" dirty="0">
                <a:latin typeface="Arial" panose="020B0604020202020204" pitchFamily="34" charset="0"/>
                <a:ea typeface="微软雅黑" panose="020B0503020204020204" pitchFamily="34" charset="-122"/>
                <a:cs typeface="Arial" panose="020B0604020202020204" pitchFamily="34" charset="0"/>
              </a:rPr>
              <a:t>60kg</a:t>
            </a:r>
            <a:r>
              <a:rPr lang="zh-CN" altLang="en-US" sz="1215" dirty="0">
                <a:latin typeface="Arial" panose="020B0604020202020204" pitchFamily="34" charset="0"/>
                <a:ea typeface="微软雅黑" panose="020B0503020204020204" pitchFamily="34" charset="-122"/>
                <a:cs typeface="Arial" panose="020B0604020202020204" pitchFamily="34" charset="0"/>
              </a:rPr>
              <a:t>）；</a:t>
            </a:r>
            <a:r>
              <a:rPr lang="en-US" altLang="zh-CN" sz="1215" dirty="0">
                <a:latin typeface="Arial" panose="020B0604020202020204" pitchFamily="34" charset="0"/>
                <a:ea typeface="微软雅黑" panose="020B0503020204020204" pitchFamily="34" charset="-122"/>
                <a:cs typeface="Arial" panose="020B0604020202020204" pitchFamily="34" charset="0"/>
              </a:rPr>
              <a:t>XELOX</a:t>
            </a:r>
            <a:r>
              <a:rPr lang="zh-CN" altLang="en-US" sz="1215" dirty="0">
                <a:latin typeface="Arial" panose="020B0604020202020204" pitchFamily="34" charset="0"/>
                <a:ea typeface="微软雅黑" panose="020B0503020204020204" pitchFamily="34" charset="-122"/>
                <a:cs typeface="Arial" panose="020B0604020202020204" pitchFamily="34" charset="0"/>
              </a:rPr>
              <a:t>：奥沙利铂</a:t>
            </a:r>
            <a:r>
              <a:rPr lang="en-US" altLang="zh-CN" sz="1215" dirty="0">
                <a:latin typeface="Arial" panose="020B0604020202020204" pitchFamily="34" charset="0"/>
                <a:ea typeface="微软雅黑" panose="020B0503020204020204" pitchFamily="34" charset="-122"/>
                <a:cs typeface="Arial" panose="020B0604020202020204" pitchFamily="34" charset="0"/>
              </a:rPr>
              <a:t> 130 mg/m</a:t>
            </a:r>
            <a:r>
              <a:rPr lang="en-US" altLang="zh-CN" sz="1215" baseline="30000" dirty="0">
                <a:latin typeface="Arial" panose="020B0604020202020204" pitchFamily="34" charset="0"/>
                <a:ea typeface="微软雅黑" panose="020B0503020204020204" pitchFamily="34" charset="-122"/>
                <a:cs typeface="Arial" panose="020B0604020202020204" pitchFamily="34" charset="0"/>
              </a:rPr>
              <a:t>2</a:t>
            </a:r>
            <a:r>
              <a:rPr lang="zh-CN" altLang="en-US" sz="1215" dirty="0">
                <a:latin typeface="Arial" panose="020B0604020202020204" pitchFamily="34" charset="0"/>
                <a:ea typeface="微软雅黑" panose="020B0503020204020204" pitchFamily="34" charset="-122"/>
                <a:cs typeface="Arial" panose="020B0604020202020204" pitchFamily="34" charset="0"/>
              </a:rPr>
              <a:t>，静脉滴注；卡培他滨</a:t>
            </a:r>
            <a:r>
              <a:rPr lang="en-US" altLang="zh-CN" sz="1215" dirty="0">
                <a:latin typeface="Arial" panose="020B0604020202020204" pitchFamily="34" charset="0"/>
                <a:ea typeface="微软雅黑" panose="020B0503020204020204" pitchFamily="34" charset="-122"/>
                <a:cs typeface="Arial" panose="020B0604020202020204" pitchFamily="34" charset="0"/>
              </a:rPr>
              <a:t> 1000 mg/m</a:t>
            </a:r>
            <a:r>
              <a:rPr lang="en-US" altLang="zh-CN" sz="1215" baseline="30000" dirty="0">
                <a:latin typeface="Arial" panose="020B0604020202020204" pitchFamily="34" charset="0"/>
                <a:ea typeface="微软雅黑" panose="020B0503020204020204" pitchFamily="34" charset="-122"/>
                <a:cs typeface="Arial" panose="020B0604020202020204" pitchFamily="34" charset="0"/>
              </a:rPr>
              <a:t>2</a:t>
            </a:r>
            <a:r>
              <a:rPr lang="zh-CN" altLang="en-US" sz="1215" dirty="0">
                <a:latin typeface="Arial" panose="020B0604020202020204" pitchFamily="34" charset="0"/>
                <a:ea typeface="微软雅黑" panose="020B0503020204020204" pitchFamily="34" charset="-122"/>
                <a:cs typeface="Arial" panose="020B0604020202020204" pitchFamily="34" charset="0"/>
              </a:rPr>
              <a:t>，口服，一日两次，第</a:t>
            </a:r>
            <a:r>
              <a:rPr lang="en-US" altLang="zh-CN" sz="1215" dirty="0">
                <a:latin typeface="Arial" panose="020B0604020202020204" pitchFamily="34" charset="0"/>
                <a:ea typeface="微软雅黑" panose="020B0503020204020204" pitchFamily="34" charset="-122"/>
                <a:cs typeface="Arial" panose="020B0604020202020204" pitchFamily="34" charset="0"/>
              </a:rPr>
              <a:t>1-14</a:t>
            </a:r>
            <a:r>
              <a:rPr lang="zh-CN" altLang="en-US" sz="1215" dirty="0">
                <a:latin typeface="Arial" panose="020B0604020202020204" pitchFamily="34" charset="0"/>
                <a:ea typeface="微软雅黑" panose="020B0503020204020204" pitchFamily="34" charset="-122"/>
                <a:cs typeface="Arial" panose="020B0604020202020204" pitchFamily="34" charset="0"/>
              </a:rPr>
              <a:t>天给药</a:t>
            </a:r>
            <a:endParaRPr lang="zh-CN" altLang="en-US" sz="1175" dirty="0">
              <a:latin typeface="Arial" panose="020B0604020202020204" pitchFamily="34" charset="0"/>
              <a:ea typeface="微软雅黑" panose="020B0503020204020204" pitchFamily="34" charset="-122"/>
              <a:cs typeface="Arial" panose="020B0604020202020204" pitchFamily="34" charset="0"/>
            </a:endParaRPr>
          </a:p>
        </p:txBody>
      </p:sp>
      <p:sp>
        <p:nvSpPr>
          <p:cNvPr id="29" name="标题 2"/>
          <p:cNvSpPr txBox="1"/>
          <p:nvPr/>
        </p:nvSpPr>
        <p:spPr bwMode="auto">
          <a:xfrm>
            <a:off x="645451" y="1255312"/>
            <a:ext cx="12203700" cy="492605"/>
          </a:xfrm>
          <a:prstGeom prst="rect">
            <a:avLst/>
          </a:prstGeom>
          <a:noFill/>
          <a:ln w="9525">
            <a:noFill/>
            <a:miter lim="800000"/>
          </a:ln>
          <a:effectLst/>
        </p:spPr>
        <p:txBody>
          <a:bodyPr vert="horz" wrap="square" lIns="0" tIns="0" rIns="0" bIns="0" numCol="1" anchor="ctr" anchorCtr="0" compatLnSpc="1">
            <a:noAutofit/>
          </a:bodyPr>
          <a:lstStyle>
            <a:lvl1pPr algn="l" defTabSz="1019175" rtl="0" eaLnBrk="0" fontAlgn="base" hangingPunct="0">
              <a:lnSpc>
                <a:spcPts val="2790"/>
              </a:lnSpc>
              <a:spcBef>
                <a:spcPct val="0"/>
              </a:spcBef>
              <a:spcAft>
                <a:spcPct val="0"/>
              </a:spcAft>
              <a:defRPr sz="2800" b="1" baseline="0">
                <a:solidFill>
                  <a:srgbClr val="1158A2"/>
                </a:solidFill>
                <a:latin typeface="微软雅黑" panose="020B0503020204020204" pitchFamily="34" charset="-122"/>
                <a:ea typeface="微软雅黑" panose="020B0503020204020204" pitchFamily="34" charset="-122"/>
                <a:cs typeface="Calibri" panose="020F0502020204030204" pitchFamily="34" charset="0"/>
              </a:defRPr>
            </a:lvl1pPr>
            <a:lvl2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2pPr>
            <a:lvl3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3pPr>
            <a:lvl4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4pPr>
            <a:lvl5pPr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5pPr>
            <a:lvl6pPr marL="4572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6pPr>
            <a:lvl7pPr marL="9144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7pPr>
            <a:lvl8pPr marL="13716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8pPr>
            <a:lvl9pPr marL="1828800" algn="l" defTabSz="1019175" rtl="0" eaLnBrk="0" fontAlgn="base" hangingPunct="0">
              <a:lnSpc>
                <a:spcPts val="2790"/>
              </a:lnSpc>
              <a:spcBef>
                <a:spcPct val="0"/>
              </a:spcBef>
              <a:spcAft>
                <a:spcPct val="0"/>
              </a:spcAft>
              <a:defRPr>
                <a:solidFill>
                  <a:schemeClr val="tx2"/>
                </a:solidFill>
                <a:latin typeface="Arial" panose="020B0604020202020204" pitchFamily="34" charset="0"/>
                <a:ea typeface="LF_Kai" pitchFamily="65" charset="-120"/>
              </a:defRPr>
            </a:lvl9pPr>
          </a:lstStyle>
          <a:p>
            <a:pPr marL="314960" indent="-314960" defTabSz="1018540">
              <a:lnSpc>
                <a:spcPct val="120000"/>
              </a:lnSpc>
              <a:spcBef>
                <a:spcPts val="600"/>
              </a:spcBef>
              <a:spcAft>
                <a:spcPts val="0"/>
              </a:spcAft>
              <a:buClr>
                <a:schemeClr val="tx1"/>
              </a:buClr>
              <a:buSzPct val="80000"/>
              <a:buFont typeface="Arial" panose="020B0604020202020204" pitchFamily="34" charset="0"/>
              <a:buChar char="•"/>
            </a:pPr>
            <a:r>
              <a:rPr lang="zh-CN" altLang="en-US" sz="1765" b="0" kern="0" dirty="0">
                <a:solidFill>
                  <a:srgbClr val="000000"/>
                </a:solidFill>
                <a:latin typeface="Arial" panose="020B0604020202020204" pitchFamily="34" charset="0"/>
                <a:cs typeface="Arial" panose="020B0604020202020204" pitchFamily="34" charset="0"/>
                <a:sym typeface="微软雅黑" panose="020B0503020204020204" pitchFamily="34" charset="-122"/>
              </a:rPr>
              <a:t>研究设计：</a:t>
            </a:r>
            <a:r>
              <a:rPr lang="en-US" altLang="zh-CN" sz="1765" b="0" kern="0" dirty="0">
                <a:solidFill>
                  <a:srgbClr val="000000"/>
                </a:solidFill>
                <a:latin typeface="Arial" panose="020B0604020202020204" pitchFamily="34" charset="0"/>
                <a:ea typeface="Malgun Gothic Semilight" panose="020B0502040204020203" pitchFamily="34" charset="-122"/>
                <a:cs typeface="Arial" panose="020B0604020202020204" pitchFamily="34" charset="0"/>
                <a:sym typeface="微软雅黑" panose="020B0503020204020204" pitchFamily="34" charset="-122"/>
              </a:rPr>
              <a:t>Ⅲ</a:t>
            </a:r>
            <a:r>
              <a:rPr lang="zh-CN" altLang="en-US" sz="1765" b="0" kern="0" dirty="0">
                <a:solidFill>
                  <a:srgbClr val="000000"/>
                </a:solidFill>
                <a:latin typeface="Arial" panose="020B0604020202020204" pitchFamily="34" charset="0"/>
                <a:cs typeface="Arial" panose="020B0604020202020204" pitchFamily="34" charset="0"/>
                <a:sym typeface="微软雅黑" panose="020B0503020204020204" pitchFamily="34" charset="-122"/>
              </a:rPr>
              <a:t>期，全国多中心，双盲，随机对照研究（</a:t>
            </a:r>
            <a:r>
              <a:rPr lang="en-US" altLang="zh-CN" sz="1765" b="0" kern="0" dirty="0">
                <a:solidFill>
                  <a:srgbClr val="000000"/>
                </a:solidFill>
                <a:latin typeface="Arial" panose="020B0604020202020204" pitchFamily="34" charset="0"/>
                <a:cs typeface="Arial" panose="020B0604020202020204" pitchFamily="34" charset="0"/>
                <a:sym typeface="微软雅黑" panose="020B0503020204020204" pitchFamily="34" charset="-122"/>
              </a:rPr>
              <a:t>NCT03745170</a:t>
            </a:r>
            <a:r>
              <a:rPr lang="zh-CN" altLang="en-US" sz="1765" b="0" kern="0" dirty="0">
                <a:solidFill>
                  <a:srgbClr val="000000"/>
                </a:solidFill>
                <a:latin typeface="Arial" panose="020B0604020202020204" pitchFamily="34" charset="0"/>
                <a:cs typeface="Arial" panose="020B0604020202020204" pitchFamily="34" charset="0"/>
                <a:sym typeface="微软雅黑" panose="020B0503020204020204" pitchFamily="34" charset="-122"/>
              </a:rPr>
              <a:t>）</a:t>
            </a:r>
            <a:endParaRPr lang="en-US" altLang="zh-CN" sz="1765" b="0" kern="0" dirty="0">
              <a:solidFill>
                <a:srgbClr val="000000"/>
              </a:solidFill>
              <a:latin typeface="Arial" panose="020B0604020202020204" pitchFamily="34" charset="0"/>
              <a:cs typeface="Arial" panose="020B0604020202020204" pitchFamily="34" charset="0"/>
              <a:sym typeface="微软雅黑" panose="020B0503020204020204" pitchFamily="34" charset="-122"/>
            </a:endParaRPr>
          </a:p>
        </p:txBody>
      </p:sp>
      <p:sp>
        <p:nvSpPr>
          <p:cNvPr id="13" name="标题 12"/>
          <p:cNvSpPr>
            <a:spLocks noGrp="1"/>
          </p:cNvSpPr>
          <p:nvPr>
            <p:ph type="title"/>
          </p:nvPr>
        </p:nvSpPr>
        <p:spPr>
          <a:xfrm>
            <a:off x="341523" y="1"/>
            <a:ext cx="11786571" cy="1234735"/>
          </a:xfrm>
        </p:spPr>
        <p:txBody>
          <a:bodyPr vert="horz">
            <a:normAutofit fontScale="90000"/>
          </a:bodyPr>
          <a:lstStyle/>
          <a:p>
            <a:r>
              <a:rPr lang="en-US" altLang="zh-CN" dirty="0">
                <a:sym typeface="+mn-lt"/>
              </a:rPr>
              <a:t>ORIENT-16</a:t>
            </a:r>
            <a:r>
              <a:rPr lang="zh-CN" altLang="en-US" dirty="0">
                <a:sym typeface="+mn-lt"/>
              </a:rPr>
              <a:t>研究：</a:t>
            </a:r>
            <a:br>
              <a:rPr lang="zh-CN" altLang="en-US" dirty="0">
                <a:sym typeface="+mn-lt"/>
              </a:rPr>
            </a:br>
            <a:r>
              <a:rPr lang="zh-CN" altLang="en-US" sz="2700" dirty="0">
                <a:sym typeface="+mn-lt"/>
              </a:rPr>
              <a:t>中国</a:t>
            </a:r>
            <a:r>
              <a:rPr lang="zh-CN" altLang="en-US" sz="2700" dirty="0">
                <a:solidFill>
                  <a:srgbClr val="C00000"/>
                </a:solidFill>
                <a:sym typeface="+mn-lt"/>
              </a:rPr>
              <a:t>首个</a:t>
            </a:r>
            <a:r>
              <a:rPr lang="zh-CN" altLang="en-US" sz="2700" dirty="0">
                <a:sym typeface="+mn-lt"/>
              </a:rPr>
              <a:t>证实</a:t>
            </a:r>
            <a:r>
              <a:rPr lang="zh-CN" altLang="en-US" sz="2700" dirty="0" smtClean="0">
                <a:sym typeface="+mn-lt"/>
              </a:rPr>
              <a:t>免疫联合化疗</a:t>
            </a:r>
            <a:r>
              <a:rPr lang="zh-CN" altLang="en-US" sz="2700" dirty="0" smtClean="0">
                <a:solidFill>
                  <a:srgbClr val="C00000"/>
                </a:solidFill>
                <a:sym typeface="+mn-lt"/>
              </a:rPr>
              <a:t>一线</a:t>
            </a:r>
            <a:r>
              <a:rPr lang="zh-CN" altLang="en-US" sz="2700" dirty="0" smtClean="0">
                <a:sym typeface="+mn-lt"/>
              </a:rPr>
              <a:t>治疗晚期</a:t>
            </a:r>
            <a:r>
              <a:rPr lang="zh-CN" altLang="en-US" sz="2700" dirty="0" smtClean="0">
                <a:solidFill>
                  <a:srgbClr val="C00000"/>
                </a:solidFill>
                <a:sym typeface="+mn-lt"/>
              </a:rPr>
              <a:t>胃癌全人群</a:t>
            </a:r>
            <a:r>
              <a:rPr lang="zh-CN" altLang="en-US" sz="2700" dirty="0">
                <a:sym typeface="+mn-lt"/>
              </a:rPr>
              <a:t>显著获益</a:t>
            </a:r>
            <a:r>
              <a:rPr lang="zh-CN" altLang="en-US" sz="2700" dirty="0" smtClean="0">
                <a:sym typeface="+mn-lt"/>
              </a:rPr>
              <a:t>的随机双盲</a:t>
            </a:r>
            <a:r>
              <a:rPr lang="en-US" altLang="zh-CN" sz="2700" dirty="0" smtClean="0">
                <a:sym typeface="+mn-lt"/>
              </a:rPr>
              <a:t>Ⅲ</a:t>
            </a:r>
            <a:r>
              <a:rPr lang="zh-CN" altLang="en-US" sz="2700" dirty="0">
                <a:sym typeface="+mn-lt"/>
              </a:rPr>
              <a:t>期临床研究</a:t>
            </a:r>
            <a:endParaRPr lang="zh-CN" altLang="en-US" sz="2700" dirty="0">
              <a:sym typeface="+mn-lt"/>
            </a:endParaRPr>
          </a:p>
        </p:txBody>
      </p:sp>
      <p:sp>
        <p:nvSpPr>
          <p:cNvPr id="26" name="矩形 25"/>
          <p:cNvSpPr/>
          <p:nvPr/>
        </p:nvSpPr>
        <p:spPr>
          <a:xfrm>
            <a:off x="164913" y="7198883"/>
            <a:ext cx="7658308" cy="363818"/>
          </a:xfrm>
          <a:prstGeom prst="rect">
            <a:avLst/>
          </a:prstGeom>
        </p:spPr>
        <p:txBody>
          <a:bodyPr wrap="square" anchor="b">
            <a:spAutoFit/>
          </a:bodyPr>
          <a:lstStyle/>
          <a:p>
            <a:pPr marL="252095" indent="-252095" defTabSz="914400">
              <a:buFont typeface="+mj-lt"/>
              <a:buAutoNum type="arabicPeriod"/>
              <a:defRPr/>
            </a:pPr>
            <a:r>
              <a:rPr lang="en-US" altLang="zh-CN" sz="880" dirty="0">
                <a:latin typeface="Arial" panose="020B0604020202020204" pitchFamily="34" charset="0"/>
                <a:ea typeface="微软雅黑" panose="020B0503020204020204" pitchFamily="34" charset="-122"/>
                <a:cs typeface="Arial" panose="020B0604020202020204" pitchFamily="34" charset="0"/>
              </a:rPr>
              <a:t>https://clinicaltrials.gov/. NCT03745170.</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a:p>
            <a:pPr marL="252095" indent="-252095" defTabSz="914400">
              <a:buFont typeface="+mj-lt"/>
              <a:buAutoNum type="arabicPeriod"/>
              <a:defRPr/>
            </a:pPr>
            <a:r>
              <a:rPr lang="en-US" altLang="zh-CN" sz="880" dirty="0">
                <a:latin typeface="Arial" panose="020B0604020202020204" pitchFamily="34" charset="0"/>
                <a:ea typeface="微软雅黑" panose="020B0503020204020204" pitchFamily="34" charset="-122"/>
                <a:cs typeface="Arial" panose="020B0604020202020204" pitchFamily="34" charset="0"/>
              </a:rPr>
              <a:t>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grpSp>
        <p:nvGrpSpPr>
          <p:cNvPr id="17" name="组合 16"/>
          <p:cNvGrpSpPr/>
          <p:nvPr/>
        </p:nvGrpSpPr>
        <p:grpSpPr>
          <a:xfrm>
            <a:off x="612801" y="1690572"/>
            <a:ext cx="9299541" cy="3166289"/>
            <a:chOff x="1179631" y="1928507"/>
            <a:chExt cx="8433165" cy="2871307"/>
          </a:xfrm>
        </p:grpSpPr>
        <p:sp>
          <p:nvSpPr>
            <p:cNvPr id="3" name="矩形 2"/>
            <p:cNvSpPr/>
            <p:nvPr/>
          </p:nvSpPr>
          <p:spPr>
            <a:xfrm>
              <a:off x="7115870" y="1928507"/>
              <a:ext cx="2458797" cy="2395693"/>
            </a:xfrm>
            <a:prstGeom prst="rect">
              <a:avLst/>
            </a:prstGeom>
            <a:solidFill>
              <a:srgbClr val="09357A">
                <a:alpha val="2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dirty="0">
                <a:latin typeface="Arial" panose="020B0604020202020204" pitchFamily="34" charset="0"/>
                <a:cs typeface="Arial" panose="020B0604020202020204" pitchFamily="34" charset="0"/>
              </a:endParaRPr>
            </a:p>
          </p:txBody>
        </p:sp>
        <p:grpSp>
          <p:nvGrpSpPr>
            <p:cNvPr id="16" name="组合 15"/>
            <p:cNvGrpSpPr/>
            <p:nvPr/>
          </p:nvGrpSpPr>
          <p:grpSpPr>
            <a:xfrm>
              <a:off x="1179631" y="2318659"/>
              <a:ext cx="8433165" cy="2481155"/>
              <a:chOff x="1179631" y="2318659"/>
              <a:chExt cx="8433165" cy="2481155"/>
            </a:xfrm>
          </p:grpSpPr>
          <p:grpSp>
            <p:nvGrpSpPr>
              <p:cNvPr id="2" name="组合 1"/>
              <p:cNvGrpSpPr/>
              <p:nvPr/>
            </p:nvGrpSpPr>
            <p:grpSpPr>
              <a:xfrm>
                <a:off x="3389531" y="2318659"/>
                <a:ext cx="6223265" cy="2481155"/>
                <a:chOff x="3389531" y="2793487"/>
                <a:chExt cx="6223265" cy="2024614"/>
              </a:xfrm>
            </p:grpSpPr>
            <p:cxnSp>
              <p:nvCxnSpPr>
                <p:cNvPr id="31" name="直接箭头连接符 30"/>
                <p:cNvCxnSpPr>
                  <a:endCxn id="9" idx="1"/>
                </p:cNvCxnSpPr>
                <p:nvPr/>
              </p:nvCxnSpPr>
              <p:spPr>
                <a:xfrm flipV="1">
                  <a:off x="3389531" y="3109835"/>
                  <a:ext cx="1441910" cy="469076"/>
                </a:xfrm>
                <a:prstGeom prst="bentConnector3">
                  <a:avLst>
                    <a:gd name="adj1" fmla="val 50000"/>
                  </a:avLst>
                </a:prstGeom>
                <a:ln w="15875">
                  <a:tailEnd type="triangle"/>
                </a:ln>
              </p:spPr>
              <p:style>
                <a:lnRef idx="1">
                  <a:schemeClr val="dk1"/>
                </a:lnRef>
                <a:fillRef idx="0">
                  <a:schemeClr val="dk1"/>
                </a:fillRef>
                <a:effectRef idx="0">
                  <a:schemeClr val="dk1"/>
                </a:effectRef>
                <a:fontRef idx="minor">
                  <a:schemeClr val="tx1"/>
                </a:fontRef>
              </p:style>
            </p:cxnSp>
            <p:cxnSp>
              <p:nvCxnSpPr>
                <p:cNvPr id="33" name="直接箭头连接符 32"/>
                <p:cNvCxnSpPr>
                  <a:endCxn id="10" idx="1"/>
                </p:cNvCxnSpPr>
                <p:nvPr/>
              </p:nvCxnSpPr>
              <p:spPr>
                <a:xfrm>
                  <a:off x="3488093" y="3578912"/>
                  <a:ext cx="1343348" cy="469074"/>
                </a:xfrm>
                <a:prstGeom prst="bentConnector3">
                  <a:avLst>
                    <a:gd name="adj1" fmla="val 50000"/>
                  </a:avLst>
                </a:prstGeom>
                <a:ln w="15875">
                  <a:tailEnd type="triangle"/>
                </a:ln>
              </p:spPr>
              <p:style>
                <a:lnRef idx="1">
                  <a:schemeClr val="dk1"/>
                </a:lnRef>
                <a:fillRef idx="0">
                  <a:schemeClr val="dk1"/>
                </a:fillRef>
                <a:effectRef idx="0">
                  <a:schemeClr val="dk1"/>
                </a:effectRef>
                <a:fontRef idx="minor">
                  <a:schemeClr val="tx1"/>
                </a:fontRef>
              </p:style>
            </p:cxnSp>
            <p:sp>
              <p:nvSpPr>
                <p:cNvPr id="9" name="圆角矩形 8"/>
                <p:cNvSpPr/>
                <p:nvPr/>
              </p:nvSpPr>
              <p:spPr>
                <a:xfrm>
                  <a:off x="4831441" y="2805035"/>
                  <a:ext cx="2116995" cy="609600"/>
                </a:xfrm>
                <a:prstGeom prst="roundRect">
                  <a:avLst>
                    <a:gd name="adj" fmla="val 2096"/>
                  </a:avLst>
                </a:prstGeom>
                <a:solidFill>
                  <a:srgbClr val="09357A"/>
                </a:solidFill>
                <a:ln>
                  <a:solidFill>
                    <a:srgbClr val="1B3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b="1" dirty="0">
                      <a:latin typeface="Arial" panose="020B0604020202020204" pitchFamily="34" charset="0"/>
                      <a:ea typeface="微软雅黑" panose="020B0503020204020204" pitchFamily="34" charset="-122"/>
                      <a:cs typeface="Arial" panose="020B0604020202020204" pitchFamily="34" charset="0"/>
                    </a:rPr>
                    <a:t>信迪利单抗 </a:t>
                  </a:r>
                  <a:r>
                    <a:rPr lang="en-US" altLang="zh-CN" sz="1545" dirty="0">
                      <a:latin typeface="Arial" panose="020B0604020202020204" pitchFamily="34" charset="0"/>
                      <a:ea typeface="微软雅黑" panose="020B0503020204020204" pitchFamily="34" charset="-122"/>
                      <a:cs typeface="Arial" panose="020B0604020202020204" pitchFamily="34" charset="0"/>
                    </a:rPr>
                    <a:t>+</a:t>
                  </a:r>
                  <a:r>
                    <a:rPr lang="zh-CN" altLang="en-US" sz="1545" dirty="0">
                      <a:latin typeface="Arial" panose="020B0604020202020204" pitchFamily="34" charset="0"/>
                      <a:ea typeface="微软雅黑" panose="020B0503020204020204" pitchFamily="34" charset="-122"/>
                      <a:cs typeface="Arial" panose="020B0604020202020204" pitchFamily="34" charset="0"/>
                    </a:rPr>
                    <a:t> </a:t>
                  </a:r>
                  <a:r>
                    <a:rPr lang="en-US" altLang="zh-CN" sz="1545" b="1" dirty="0" err="1">
                      <a:latin typeface="Arial" panose="020B0604020202020204" pitchFamily="34" charset="0"/>
                      <a:ea typeface="微软雅黑" panose="020B0503020204020204" pitchFamily="34" charset="-122"/>
                      <a:cs typeface="Arial" panose="020B0604020202020204" pitchFamily="34" charset="0"/>
                    </a:rPr>
                    <a:t>XELOX</a:t>
                  </a:r>
                  <a:r>
                    <a:rPr lang="en-US" altLang="zh-CN" sz="1545" b="1" baseline="30000" dirty="0" err="1">
                      <a:latin typeface="Arial" panose="020B0604020202020204" pitchFamily="34" charset="0"/>
                      <a:ea typeface="微软雅黑" panose="020B0503020204020204" pitchFamily="34" charset="-122"/>
                      <a:cs typeface="Arial" panose="020B0604020202020204" pitchFamily="34" charset="0"/>
                    </a:rPr>
                    <a:t>a</a:t>
                  </a:r>
                  <a:r>
                    <a:rPr lang="zh-CN" altLang="en-US" sz="1545" b="1" dirty="0">
                      <a:latin typeface="Arial" panose="020B0604020202020204" pitchFamily="34" charset="0"/>
                      <a:ea typeface="微软雅黑" panose="020B0503020204020204" pitchFamily="34" charset="-122"/>
                      <a:cs typeface="Arial" panose="020B0604020202020204" pitchFamily="34" charset="0"/>
                    </a:rPr>
                    <a:t> </a:t>
                  </a:r>
                  <a:r>
                    <a:rPr lang="en-US" altLang="zh-CN" sz="1545" b="1" dirty="0">
                      <a:latin typeface="Arial" panose="020B0604020202020204" pitchFamily="34" charset="0"/>
                      <a:ea typeface="微软雅黑" panose="020B0503020204020204" pitchFamily="34" charset="-122"/>
                      <a:cs typeface="Arial" panose="020B0604020202020204" pitchFamily="34" charset="0"/>
                    </a:rPr>
                    <a:t>Q3W</a:t>
                  </a:r>
                  <a:r>
                    <a:rPr lang="zh-CN" altLang="en-US" sz="1545" b="1" dirty="0">
                      <a:latin typeface="Arial" panose="020B0604020202020204" pitchFamily="34" charset="0"/>
                      <a:ea typeface="微软雅黑" panose="020B0503020204020204" pitchFamily="34" charset="-122"/>
                      <a:cs typeface="Arial" panose="020B0604020202020204" pitchFamily="34" charset="0"/>
                    </a:rPr>
                    <a:t> </a:t>
                  </a:r>
                  <a:r>
                    <a:rPr lang="en-US" altLang="zh-CN" sz="1545" b="1" dirty="0">
                      <a:latin typeface="Arial" panose="020B0604020202020204" pitchFamily="34" charset="0"/>
                      <a:ea typeface="微软雅黑" panose="020B0503020204020204" pitchFamily="34" charset="-122"/>
                      <a:cs typeface="Arial" panose="020B0604020202020204" pitchFamily="34" charset="0"/>
                    </a:rPr>
                    <a:t>×</a:t>
                  </a:r>
                  <a:r>
                    <a:rPr lang="zh-CN" altLang="en-US" sz="1545" b="1" dirty="0">
                      <a:latin typeface="Arial" panose="020B0604020202020204" pitchFamily="34" charset="0"/>
                      <a:ea typeface="微软雅黑" panose="020B0503020204020204" pitchFamily="34" charset="-122"/>
                      <a:cs typeface="Arial" panose="020B0604020202020204" pitchFamily="34" charset="0"/>
                    </a:rPr>
                    <a:t> </a:t>
                  </a:r>
                  <a:r>
                    <a:rPr lang="en-US" altLang="zh-CN" sz="1545" b="1" dirty="0">
                      <a:latin typeface="Arial" panose="020B0604020202020204" pitchFamily="34" charset="0"/>
                      <a:ea typeface="微软雅黑" panose="020B0503020204020204" pitchFamily="34" charset="-122"/>
                      <a:cs typeface="Arial" panose="020B0604020202020204" pitchFamily="34" charset="0"/>
                    </a:rPr>
                    <a:t>6</a:t>
                  </a:r>
                  <a:r>
                    <a:rPr lang="zh-CN" altLang="en-US" sz="1545" b="1" dirty="0">
                      <a:latin typeface="Arial" panose="020B0604020202020204" pitchFamily="34" charset="0"/>
                      <a:ea typeface="微软雅黑" panose="020B0503020204020204" pitchFamily="34" charset="-122"/>
                      <a:cs typeface="Arial" panose="020B0604020202020204" pitchFamily="34" charset="0"/>
                    </a:rPr>
                    <a:t> 周期</a:t>
                  </a:r>
                  <a:endParaRPr lang="zh-CN" altLang="en-US" sz="1545" baseline="300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圆角矩形 9"/>
                <p:cNvSpPr/>
                <p:nvPr/>
              </p:nvSpPr>
              <p:spPr>
                <a:xfrm>
                  <a:off x="4831441" y="3743186"/>
                  <a:ext cx="2116995" cy="609600"/>
                </a:xfrm>
                <a:prstGeom prst="roundRect">
                  <a:avLst>
                    <a:gd name="adj" fmla="val 639"/>
                  </a:avLst>
                </a:prstGeom>
                <a:solidFill>
                  <a:srgbClr val="EB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安慰剂 </a:t>
                  </a:r>
                  <a:r>
                    <a:rPr lang="en-US" altLang="zh-CN" sz="1545"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45" dirty="0">
                      <a:solidFill>
                        <a:schemeClr val="tx1"/>
                      </a:solidFill>
                      <a:latin typeface="Arial" panose="020B0604020202020204" pitchFamily="34" charset="0"/>
                      <a:ea typeface="微软雅黑" panose="020B0503020204020204" pitchFamily="34" charset="-122"/>
                      <a:cs typeface="Arial" panose="020B0604020202020204" pitchFamily="34" charset="0"/>
                    </a:rPr>
                    <a:t> </a:t>
                  </a:r>
                  <a:r>
                    <a:rPr lang="en-US" altLang="zh-CN" sz="1545" b="1" dirty="0" err="1">
                      <a:solidFill>
                        <a:schemeClr val="tx1"/>
                      </a:solidFill>
                      <a:latin typeface="Arial" panose="020B0604020202020204" pitchFamily="34" charset="0"/>
                      <a:ea typeface="微软雅黑" panose="020B0503020204020204" pitchFamily="34" charset="-122"/>
                      <a:cs typeface="Arial" panose="020B0604020202020204" pitchFamily="34" charset="0"/>
                    </a:rPr>
                    <a:t>XELOX</a:t>
                  </a:r>
                  <a:r>
                    <a:rPr lang="en-US" altLang="zh-CN" sz="1545" b="1" baseline="30000" dirty="0" err="1">
                      <a:solidFill>
                        <a:schemeClr val="tx1"/>
                      </a:solidFill>
                      <a:latin typeface="Arial" panose="020B0604020202020204" pitchFamily="34" charset="0"/>
                      <a:ea typeface="微软雅黑" panose="020B0503020204020204" pitchFamily="34" charset="-122"/>
                      <a:cs typeface="Arial" panose="020B0604020202020204" pitchFamily="34" charset="0"/>
                    </a:rPr>
                    <a:t>a</a:t>
                  </a: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 </a:t>
                  </a:r>
                  <a:endParaRPr lang="en-US" altLang="zh-CN" sz="1545"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Q3W</a:t>
                  </a: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 </a:t>
                  </a:r>
                  <a:r>
                    <a:rPr lang="en-US" altLang="zh-CN"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 </a:t>
                  </a:r>
                  <a:r>
                    <a:rPr lang="en-US" altLang="zh-CN"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6</a:t>
                  </a: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 周期</a:t>
                  </a:r>
                  <a:endParaRPr lang="zh-CN" altLang="en-US" sz="1545" baseline="300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内容占位符 9"/>
                <p:cNvSpPr txBox="1"/>
                <p:nvPr/>
              </p:nvSpPr>
              <p:spPr>
                <a:xfrm>
                  <a:off x="4040764" y="2793487"/>
                  <a:ext cx="839920" cy="341376"/>
                </a:xfrm>
                <a:prstGeom prst="rect">
                  <a:avLst/>
                </a:prstGeom>
                <a:noFill/>
                <a:ln>
                  <a:noFill/>
                </a:ln>
              </p:spPr>
              <p:txBody>
                <a:bodyPr spcFirstLastPara="1" wrap="square" lIns="134423" tIns="67193" rIns="134423" bIns="67193"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20"/>
                    </a:spcBef>
                    <a:spcAft>
                      <a:spcPts val="0"/>
                    </a:spcAft>
                    <a:buClr>
                      <a:srgbClr val="05416B"/>
                    </a:buClr>
                    <a:buSzPts val="1600"/>
                    <a:buFont typeface="Noto Sans Symbols" panose="020B0502040504020204"/>
                    <a:buNone/>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914400" marR="0" lvl="1"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1371600" marR="0" lvl="2"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1828800" marR="0" lvl="3"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2286000" marR="0" lvl="4"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2743200" marR="0" lvl="5"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3200400" marR="0" lvl="6"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3657600" marR="0" lvl="7"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4114800" marR="0" lvl="8"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pPr marL="0" indent="0" algn="ctr"/>
                  <a:r>
                    <a:rPr lang="en-US" altLang="zh-CN" sz="1545" dirty="0">
                      <a:solidFill>
                        <a:schemeClr val="tx1"/>
                      </a:solidFill>
                      <a:latin typeface="Arial" panose="020B0604020202020204" pitchFamily="34" charset="0"/>
                      <a:ea typeface="微软雅黑" panose="020B0503020204020204" pitchFamily="34" charset="-122"/>
                      <a:cs typeface="Arial" panose="020B0604020202020204" pitchFamily="34" charset="0"/>
                    </a:rPr>
                    <a:t>N=327</a:t>
                  </a:r>
                  <a:endParaRPr lang="zh-CN" altLang="en-US" sz="1545"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内容占位符 9"/>
                <p:cNvSpPr txBox="1"/>
                <p:nvPr/>
              </p:nvSpPr>
              <p:spPr>
                <a:xfrm>
                  <a:off x="4071076" y="4097515"/>
                  <a:ext cx="804967" cy="341376"/>
                </a:xfrm>
                <a:prstGeom prst="rect">
                  <a:avLst/>
                </a:prstGeom>
              </p:spPr>
              <p:txBody>
                <a:bodyPr vert="horz" lIns="134445" tIns="67223" rIns="134445" bIns="67223"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545" dirty="0">
                      <a:latin typeface="Arial" panose="020B0604020202020204" pitchFamily="34" charset="0"/>
                      <a:ea typeface="微软雅黑" panose="020B0503020204020204" pitchFamily="34" charset="-122"/>
                      <a:cs typeface="Arial" panose="020B0604020202020204" pitchFamily="34" charset="0"/>
                    </a:rPr>
                    <a:t>N=323</a:t>
                  </a:r>
                  <a:endParaRPr lang="zh-CN" altLang="en-US" sz="1545" dirty="0">
                    <a:latin typeface="Arial" panose="020B0604020202020204" pitchFamily="34" charset="0"/>
                    <a:ea typeface="微软雅黑" panose="020B0503020204020204" pitchFamily="34" charset="-122"/>
                    <a:cs typeface="Arial" panose="020B0604020202020204" pitchFamily="34" charset="0"/>
                  </a:endParaRPr>
                </a:p>
              </p:txBody>
            </p:sp>
            <p:sp>
              <p:nvSpPr>
                <p:cNvPr id="22" name="圆角矩形 8"/>
                <p:cNvSpPr/>
                <p:nvPr/>
              </p:nvSpPr>
              <p:spPr>
                <a:xfrm>
                  <a:off x="7300025" y="2805035"/>
                  <a:ext cx="2116995" cy="609600"/>
                </a:xfrm>
                <a:prstGeom prst="roundRect">
                  <a:avLst>
                    <a:gd name="adj" fmla="val 2096"/>
                  </a:avLst>
                </a:prstGeom>
                <a:solidFill>
                  <a:srgbClr val="09357A"/>
                </a:solidFill>
                <a:ln>
                  <a:solidFill>
                    <a:srgbClr val="1B3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b="1" dirty="0">
                      <a:latin typeface="Arial" panose="020B0604020202020204" pitchFamily="34" charset="0"/>
                      <a:ea typeface="微软雅黑" panose="020B0503020204020204" pitchFamily="34" charset="-122"/>
                      <a:cs typeface="Arial" panose="020B0604020202020204" pitchFamily="34" charset="0"/>
                    </a:rPr>
                    <a:t>信迪利单抗 </a:t>
                  </a:r>
                  <a:r>
                    <a:rPr lang="en-US" altLang="zh-CN" sz="1545" dirty="0">
                      <a:latin typeface="Arial" panose="020B0604020202020204" pitchFamily="34" charset="0"/>
                      <a:ea typeface="微软雅黑" panose="020B0503020204020204" pitchFamily="34" charset="-122"/>
                      <a:cs typeface="Arial" panose="020B0604020202020204" pitchFamily="34" charset="0"/>
                    </a:rPr>
                    <a:t>+</a:t>
                  </a:r>
                  <a:r>
                    <a:rPr lang="zh-CN" altLang="en-US" sz="1545" dirty="0">
                      <a:latin typeface="Arial" panose="020B0604020202020204" pitchFamily="34" charset="0"/>
                      <a:ea typeface="微软雅黑" panose="020B0503020204020204" pitchFamily="34" charset="-122"/>
                      <a:cs typeface="Arial" panose="020B0604020202020204" pitchFamily="34" charset="0"/>
                    </a:rPr>
                    <a:t> </a:t>
                  </a:r>
                  <a:r>
                    <a:rPr lang="zh-CN" altLang="en-US" sz="1545" b="1" dirty="0">
                      <a:latin typeface="Arial" panose="020B0604020202020204" pitchFamily="34" charset="0"/>
                      <a:ea typeface="微软雅黑" panose="020B0503020204020204" pitchFamily="34" charset="-122"/>
                      <a:cs typeface="Arial" panose="020B0604020202020204" pitchFamily="34" charset="0"/>
                    </a:rPr>
                    <a:t>卡培他滨</a:t>
                  </a:r>
                  <a:r>
                    <a:rPr lang="en-US" altLang="zh-CN" sz="1545" baseline="30000" dirty="0">
                      <a:latin typeface="Arial" panose="020B0604020202020204" pitchFamily="34" charset="0"/>
                      <a:ea typeface="微软雅黑" panose="020B0503020204020204" pitchFamily="34" charset="-122"/>
                      <a:cs typeface="Arial" panose="020B0604020202020204" pitchFamily="34" charset="0"/>
                    </a:rPr>
                    <a:t>a</a:t>
                  </a:r>
                  <a:r>
                    <a:rPr lang="en-US" altLang="zh-CN" sz="1545" dirty="0">
                      <a:latin typeface="Arial" panose="020B0604020202020204" pitchFamily="34" charset="0"/>
                      <a:ea typeface="微软雅黑" panose="020B0503020204020204" pitchFamily="34" charset="-122"/>
                      <a:cs typeface="Arial" panose="020B0604020202020204" pitchFamily="34" charset="0"/>
                    </a:rPr>
                    <a:t> </a:t>
                  </a:r>
                  <a:r>
                    <a:rPr lang="en-US" altLang="zh-CN" sz="1545" b="1" dirty="0">
                      <a:latin typeface="Arial" panose="020B0604020202020204" pitchFamily="34" charset="0"/>
                      <a:ea typeface="微软雅黑" panose="020B0503020204020204" pitchFamily="34" charset="-122"/>
                      <a:cs typeface="Arial" panose="020B0604020202020204" pitchFamily="34" charset="0"/>
                    </a:rPr>
                    <a:t>Q3W</a:t>
                  </a:r>
                  <a:r>
                    <a:rPr lang="en-US" altLang="zh-CN" sz="1545" b="1" baseline="30000" dirty="0">
                      <a:latin typeface="Arial" panose="020B0604020202020204" pitchFamily="34" charset="0"/>
                      <a:ea typeface="微软雅黑" panose="020B0503020204020204" pitchFamily="34" charset="-122"/>
                      <a:cs typeface="Arial" panose="020B0604020202020204" pitchFamily="34" charset="0"/>
                    </a:rPr>
                    <a:t> </a:t>
                  </a:r>
                  <a:r>
                    <a:rPr lang="zh-CN" altLang="en-US" sz="1545" b="1" dirty="0">
                      <a:latin typeface="Arial" panose="020B0604020202020204" pitchFamily="34" charset="0"/>
                      <a:ea typeface="微软雅黑" panose="020B0503020204020204" pitchFamily="34" charset="-122"/>
                      <a:cs typeface="Arial" panose="020B0604020202020204" pitchFamily="34" charset="0"/>
                    </a:rPr>
                    <a:t>维持</a:t>
                  </a:r>
                  <a:endParaRPr lang="zh-CN" altLang="en-US" sz="1545" b="1" baseline="30000" dirty="0">
                    <a:latin typeface="Arial" panose="020B0604020202020204" pitchFamily="34" charset="0"/>
                    <a:ea typeface="微软雅黑" panose="020B0503020204020204" pitchFamily="34" charset="-122"/>
                    <a:cs typeface="Arial" panose="020B0604020202020204" pitchFamily="34" charset="0"/>
                  </a:endParaRPr>
                </a:p>
              </p:txBody>
            </p:sp>
            <p:sp>
              <p:nvSpPr>
                <p:cNvPr id="23" name="圆角矩形 9"/>
                <p:cNvSpPr/>
                <p:nvPr/>
              </p:nvSpPr>
              <p:spPr>
                <a:xfrm>
                  <a:off x="7300025" y="3743186"/>
                  <a:ext cx="2116995" cy="609600"/>
                </a:xfrm>
                <a:prstGeom prst="roundRect">
                  <a:avLst>
                    <a:gd name="adj" fmla="val 0"/>
                  </a:avLst>
                </a:prstGeom>
                <a:solidFill>
                  <a:srgbClr val="EB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安慰剂</a:t>
                  </a:r>
                  <a:r>
                    <a:rPr lang="en-US" altLang="zh-CN" sz="1545"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45" dirty="0">
                      <a:solidFill>
                        <a:schemeClr val="tx1"/>
                      </a:solidFill>
                      <a:latin typeface="Arial" panose="020B0604020202020204" pitchFamily="34" charset="0"/>
                      <a:ea typeface="微软雅黑" panose="020B0503020204020204" pitchFamily="34" charset="-122"/>
                      <a:cs typeface="Arial" panose="020B0604020202020204" pitchFamily="34" charset="0"/>
                    </a:rPr>
                    <a:t> </a:t>
                  </a: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卡培他滨</a:t>
                  </a:r>
                  <a:r>
                    <a:rPr lang="en-US" altLang="zh-CN" sz="1545" baseline="30000" dirty="0">
                      <a:solidFill>
                        <a:schemeClr val="tx1"/>
                      </a:solidFill>
                      <a:latin typeface="Arial" panose="020B0604020202020204" pitchFamily="34" charset="0"/>
                      <a:ea typeface="微软雅黑" panose="020B0503020204020204" pitchFamily="34" charset="-122"/>
                      <a:cs typeface="Arial" panose="020B0604020202020204" pitchFamily="34" charset="0"/>
                    </a:rPr>
                    <a:t>a</a:t>
                  </a:r>
                  <a:r>
                    <a:rPr lang="en-US" altLang="zh-CN" sz="1545" dirty="0">
                      <a:solidFill>
                        <a:schemeClr val="tx1"/>
                      </a:solidFill>
                      <a:latin typeface="Arial" panose="020B0604020202020204" pitchFamily="34" charset="0"/>
                      <a:ea typeface="微软雅黑" panose="020B0503020204020204" pitchFamily="34" charset="-122"/>
                      <a:cs typeface="Arial" panose="020B0604020202020204" pitchFamily="34" charset="0"/>
                    </a:rPr>
                    <a:t> </a:t>
                  </a:r>
                  <a:endParaRPr lang="en-US" altLang="zh-CN" sz="1545"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Q3W</a:t>
                  </a:r>
                  <a:r>
                    <a:rPr lang="en-US" altLang="zh-CN" sz="1545" b="1" baseline="30000" dirty="0">
                      <a:solidFill>
                        <a:schemeClr val="tx1"/>
                      </a:solidFill>
                      <a:latin typeface="Arial" panose="020B0604020202020204" pitchFamily="34" charset="0"/>
                      <a:ea typeface="微软雅黑" panose="020B0503020204020204" pitchFamily="34" charset="-122"/>
                      <a:cs typeface="Arial" panose="020B0604020202020204" pitchFamily="34" charset="0"/>
                    </a:rPr>
                    <a:t> </a:t>
                  </a:r>
                  <a:r>
                    <a:rPr lang="zh-CN" altLang="en-US" sz="1545" b="1" dirty="0">
                      <a:solidFill>
                        <a:schemeClr val="tx1"/>
                      </a:solidFill>
                      <a:latin typeface="Arial" panose="020B0604020202020204" pitchFamily="34" charset="0"/>
                      <a:ea typeface="微软雅黑" panose="020B0503020204020204" pitchFamily="34" charset="-122"/>
                      <a:cs typeface="Arial" panose="020B0604020202020204" pitchFamily="34" charset="0"/>
                    </a:rPr>
                    <a:t>维持</a:t>
                  </a:r>
                  <a:endParaRPr lang="zh-CN" altLang="en-US" sz="1545" b="1" baseline="300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9" name="直接箭头连接符 18"/>
                <p:cNvCxnSpPr>
                  <a:stCxn id="9" idx="3"/>
                  <a:endCxn id="22" idx="1"/>
                </p:cNvCxnSpPr>
                <p:nvPr/>
              </p:nvCxnSpPr>
              <p:spPr>
                <a:xfrm>
                  <a:off x="6948436" y="3109835"/>
                  <a:ext cx="35158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0" idx="3"/>
                  <a:endCxn id="23" idx="1"/>
                </p:cNvCxnSpPr>
                <p:nvPr/>
              </p:nvCxnSpPr>
              <p:spPr>
                <a:xfrm>
                  <a:off x="6948436" y="4047986"/>
                  <a:ext cx="35158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
                <p:cNvSpPr txBox="1"/>
                <p:nvPr/>
              </p:nvSpPr>
              <p:spPr>
                <a:xfrm>
                  <a:off x="7190830" y="4448486"/>
                  <a:ext cx="2421966" cy="369615"/>
                </a:xfrm>
                <a:prstGeom prst="rect">
                  <a:avLst/>
                </a:prstGeom>
                <a:noFill/>
              </p:spPr>
              <p:txBody>
                <a:bodyPr wrap="square" rtlCol="0">
                  <a:spAutoFit/>
                </a:bodyPr>
                <a:lstStyle/>
                <a:p>
                  <a:r>
                    <a:rPr lang="zh-CN" altLang="en-US" sz="1325" dirty="0">
                      <a:latin typeface="Arial" panose="020B0604020202020204" pitchFamily="34" charset="0"/>
                      <a:ea typeface="微软雅黑" panose="020B0503020204020204" pitchFamily="34" charset="-122"/>
                      <a:cs typeface="Arial" panose="020B0604020202020204" pitchFamily="34" charset="0"/>
                    </a:rPr>
                    <a:t>直至疾病进展、毒性不可耐受或撤销知情同意，至多治疗</a:t>
                  </a:r>
                  <a:r>
                    <a:rPr lang="en-US" altLang="zh-CN" sz="1325" dirty="0">
                      <a:latin typeface="Arial" panose="020B0604020202020204" pitchFamily="34" charset="0"/>
                      <a:ea typeface="微软雅黑" panose="020B0503020204020204" pitchFamily="34" charset="-122"/>
                      <a:cs typeface="Arial" panose="020B0604020202020204" pitchFamily="34" charset="0"/>
                    </a:rPr>
                    <a:t>2</a:t>
                  </a:r>
                  <a:r>
                    <a:rPr lang="zh-CN" altLang="en-US" sz="1325" dirty="0">
                      <a:latin typeface="Arial" panose="020B0604020202020204" pitchFamily="34" charset="0"/>
                      <a:ea typeface="微软雅黑" panose="020B0503020204020204" pitchFamily="34" charset="-122"/>
                      <a:cs typeface="Arial" panose="020B0604020202020204" pitchFamily="34" charset="0"/>
                    </a:rPr>
                    <a:t>年。</a:t>
                  </a:r>
                  <a:endParaRPr lang="en-US" altLang="zh-CN" sz="1325" dirty="0">
                    <a:latin typeface="Arial" panose="020B0604020202020204" pitchFamily="34" charset="0"/>
                    <a:ea typeface="微软雅黑" panose="020B0503020204020204" pitchFamily="34" charset="-122"/>
                    <a:cs typeface="Arial" panose="020B0604020202020204" pitchFamily="34" charset="0"/>
                  </a:endParaRPr>
                </a:p>
              </p:txBody>
            </p:sp>
          </p:grpSp>
          <p:sp>
            <p:nvSpPr>
              <p:cNvPr id="30" name="圆角矩形 61"/>
              <p:cNvSpPr/>
              <p:nvPr/>
            </p:nvSpPr>
            <p:spPr>
              <a:xfrm>
                <a:off x="1179631" y="2391044"/>
                <a:ext cx="2454529" cy="1747395"/>
              </a:xfrm>
              <a:prstGeom prst="rect">
                <a:avLst/>
              </a:prstGeom>
              <a:solidFill>
                <a:srgbClr val="09357A"/>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176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主要入组标准</a:t>
                </a:r>
                <a:endParaRPr lang="en-US" altLang="zh-CN" sz="176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a:p>
                <a:pPr marL="189230" indent="-189230">
                  <a:lnSpc>
                    <a:spcPct val="110000"/>
                  </a:lnSpc>
                  <a:buFont typeface="Arial" panose="020B0604020202020204" pitchFamily="34" charset="0"/>
                  <a:buChar char="•"/>
                </a:pPr>
                <a:r>
                  <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既往未经治疗、不可手术的晚期、复发性或转移性胃</a:t>
                </a:r>
                <a:r>
                  <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a:t>
                </a:r>
                <a:r>
                  <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胃食管交界部腺癌；</a:t>
                </a:r>
                <a:endPar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a:p>
                <a:pPr marL="189230" indent="-189230">
                  <a:lnSpc>
                    <a:spcPct val="110000"/>
                  </a:lnSpc>
                  <a:buFont typeface="Arial" panose="020B0604020202020204" pitchFamily="34" charset="0"/>
                  <a:buChar char="•"/>
                </a:pPr>
                <a:r>
                  <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ECOG PS 0 </a:t>
                </a:r>
                <a:r>
                  <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或 </a:t>
                </a:r>
                <a:r>
                  <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1</a:t>
                </a:r>
                <a:r>
                  <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a:t>
                </a:r>
                <a:endPar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a:p>
                <a:pPr marL="189230" indent="-189230">
                  <a:lnSpc>
                    <a:spcPct val="110000"/>
                  </a:lnSpc>
                  <a:buFont typeface="Arial" panose="020B0604020202020204" pitchFamily="34" charset="0"/>
                  <a:buChar char="•"/>
                </a:pPr>
                <a:r>
                  <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rPr>
                  <a:t>无已知的</a:t>
                </a:r>
                <a:r>
                  <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rPr>
                  <a:t>HER2</a:t>
                </a:r>
                <a:r>
                  <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rPr>
                  <a:t>阳性；</a:t>
                </a:r>
                <a:endParaRPr lang="zh-CN" altLang="en-US"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a:p>
                <a:pPr algn="ctr">
                  <a:lnSpc>
                    <a:spcPct val="110000"/>
                  </a:lnSpc>
                </a:pPr>
                <a:r>
                  <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N=650</a:t>
                </a:r>
                <a:endParaRPr lang="en-US" altLang="zh-CN" sz="1545"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grpSp>
      </p:grpSp>
      <p:grpSp>
        <p:nvGrpSpPr>
          <p:cNvPr id="36" name="组合 35"/>
          <p:cNvGrpSpPr/>
          <p:nvPr/>
        </p:nvGrpSpPr>
        <p:grpSpPr>
          <a:xfrm>
            <a:off x="10070809" y="2127966"/>
            <a:ext cx="4702676" cy="1034032"/>
            <a:chOff x="811682" y="4934072"/>
            <a:chExt cx="4264559" cy="937699"/>
          </a:xfrm>
        </p:grpSpPr>
        <p:grpSp>
          <p:nvGrpSpPr>
            <p:cNvPr id="38" name="组合 37"/>
            <p:cNvGrpSpPr/>
            <p:nvPr/>
          </p:nvGrpSpPr>
          <p:grpSpPr>
            <a:xfrm>
              <a:off x="811682" y="4934072"/>
              <a:ext cx="1520508" cy="299222"/>
              <a:chOff x="-3143007" y="2697393"/>
              <a:chExt cx="1883324" cy="370620"/>
            </a:xfrm>
          </p:grpSpPr>
          <p:grpSp>
            <p:nvGrpSpPr>
              <p:cNvPr id="40" name="组合 39"/>
              <p:cNvGrpSpPr/>
              <p:nvPr/>
            </p:nvGrpSpPr>
            <p:grpSpPr>
              <a:xfrm>
                <a:off x="-3143007" y="2707101"/>
                <a:ext cx="1883324" cy="355415"/>
                <a:chOff x="-6474155" y="1968008"/>
                <a:chExt cx="3816959" cy="745370"/>
              </a:xfrm>
            </p:grpSpPr>
            <p:sp>
              <p:nvSpPr>
                <p:cNvPr id="45" name="Round Same Side Corner Rectangle 29"/>
                <p:cNvSpPr/>
                <p:nvPr/>
              </p:nvSpPr>
              <p:spPr>
                <a:xfrm rot="5400000">
                  <a:off x="-4471662" y="898071"/>
                  <a:ext cx="744529" cy="2884403"/>
                </a:xfrm>
                <a:prstGeom prst="round2SameRect">
                  <a:avLst>
                    <a:gd name="adj1" fmla="val 50000"/>
                    <a:gd name="adj2" fmla="val 0"/>
                  </a:avLst>
                </a:prstGeom>
                <a:solidFill>
                  <a:schemeClr val="bg1"/>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a:endParaRPr lang="bg-BG" sz="1765" dirty="0">
                    <a:latin typeface="Arial" panose="020B0604020202020204" pitchFamily="34" charset="0"/>
                    <a:cs typeface="Arial" panose="020B0604020202020204" pitchFamily="34" charset="0"/>
                  </a:endParaRPr>
                </a:p>
              </p:txBody>
            </p:sp>
            <p:sp>
              <p:nvSpPr>
                <p:cNvPr id="46" name="Round Same Side Corner Rectangle 45"/>
                <p:cNvSpPr/>
                <p:nvPr/>
              </p:nvSpPr>
              <p:spPr>
                <a:xfrm rot="16200000">
                  <a:off x="-6281685" y="1776378"/>
                  <a:ext cx="744530" cy="1129469"/>
                </a:xfrm>
                <a:prstGeom prst="round2SameRect">
                  <a:avLst>
                    <a:gd name="adj1" fmla="val 50000"/>
                    <a:gd name="adj2" fmla="val 0"/>
                  </a:avLst>
                </a:prstGeom>
                <a:solidFill>
                  <a:srgbClr val="EBF0F9"/>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a:endParaRPr lang="bg-BG" sz="1765" dirty="0">
                    <a:latin typeface="Arial" panose="020B0604020202020204" pitchFamily="34" charset="0"/>
                    <a:cs typeface="Arial" panose="020B0604020202020204" pitchFamily="34" charset="0"/>
                  </a:endParaRPr>
                </a:p>
              </p:txBody>
            </p:sp>
          </p:grpSp>
          <p:sp>
            <p:nvSpPr>
              <p:cNvPr id="41" name="矩形 40"/>
              <p:cNvSpPr/>
              <p:nvPr/>
            </p:nvSpPr>
            <p:spPr>
              <a:xfrm>
                <a:off x="-2599838" y="2697393"/>
                <a:ext cx="1323748" cy="370620"/>
              </a:xfrm>
              <a:prstGeom prst="rect">
                <a:avLst/>
              </a:prstGeom>
            </p:spPr>
            <p:txBody>
              <a:bodyPr wrap="none">
                <a:spAutoFit/>
              </a:bodyPr>
              <a:lstStyle/>
              <a:p>
                <a:r>
                  <a:rPr lang="zh-CN" altLang="en-US" sz="1545" b="1" dirty="0">
                    <a:solidFill>
                      <a:srgbClr val="09357A"/>
                    </a:solidFill>
                    <a:latin typeface="Arial" panose="020B0604020202020204" pitchFamily="34" charset="0"/>
                    <a:cs typeface="Arial" panose="020B0604020202020204" pitchFamily="34" charset="0"/>
                  </a:rPr>
                  <a:t>主要终点：</a:t>
                </a:r>
                <a:endParaRPr lang="zh-CN" altLang="en-US" sz="1325" dirty="0">
                  <a:solidFill>
                    <a:srgbClr val="09357A"/>
                  </a:solidFill>
                  <a:latin typeface="Arial" panose="020B0604020202020204" pitchFamily="34" charset="0"/>
                  <a:cs typeface="Arial" panose="020B0604020202020204" pitchFamily="34" charset="0"/>
                </a:endParaRPr>
              </a:p>
            </p:txBody>
          </p:sp>
          <p:grpSp>
            <p:nvGrpSpPr>
              <p:cNvPr id="42" name="组合 41"/>
              <p:cNvGrpSpPr/>
              <p:nvPr/>
            </p:nvGrpSpPr>
            <p:grpSpPr>
              <a:xfrm>
                <a:off x="-2944813" y="2756597"/>
                <a:ext cx="257335" cy="242309"/>
                <a:chOff x="4918075" y="1663700"/>
                <a:chExt cx="434975" cy="409576"/>
              </a:xfrm>
              <a:solidFill>
                <a:srgbClr val="004191"/>
              </a:solidFill>
            </p:grpSpPr>
            <p:sp>
              <p:nvSpPr>
                <p:cNvPr id="43" name="Freeform 801"/>
                <p:cNvSpPr>
                  <a:spLocks noEditPoints="1"/>
                </p:cNvSpPr>
                <p:nvPr/>
              </p:nvSpPr>
              <p:spPr bwMode="auto">
                <a:xfrm>
                  <a:off x="4918075" y="1712913"/>
                  <a:ext cx="358775" cy="360363"/>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endParaRPr lang="zh-CN" altLang="en-US" sz="1765">
                    <a:latin typeface="Arial" panose="020B0604020202020204" pitchFamily="34" charset="0"/>
                    <a:cs typeface="Arial" panose="020B0604020202020204" pitchFamily="34" charset="0"/>
                  </a:endParaRPr>
                </a:p>
              </p:txBody>
            </p:sp>
            <p:sp>
              <p:nvSpPr>
                <p:cNvPr id="44" name="Freeform 802"/>
                <p:cNvSpPr/>
                <p:nvPr/>
              </p:nvSpPr>
              <p:spPr bwMode="auto">
                <a:xfrm>
                  <a:off x="4959350" y="1663700"/>
                  <a:ext cx="393700" cy="341313"/>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endParaRPr lang="zh-CN" altLang="en-US" sz="1765">
                    <a:latin typeface="Arial" panose="020B0604020202020204" pitchFamily="34" charset="0"/>
                    <a:cs typeface="Arial" panose="020B0604020202020204" pitchFamily="34" charset="0"/>
                  </a:endParaRPr>
                </a:p>
              </p:txBody>
            </p:sp>
          </p:grpSp>
        </p:grpSp>
        <p:sp>
          <p:nvSpPr>
            <p:cNvPr id="39" name="文本框 38"/>
            <p:cNvSpPr txBox="1"/>
            <p:nvPr/>
          </p:nvSpPr>
          <p:spPr>
            <a:xfrm>
              <a:off x="907389" y="5295656"/>
              <a:ext cx="4168852" cy="576115"/>
            </a:xfrm>
            <a:prstGeom prst="rect">
              <a:avLst/>
            </a:prstGeom>
            <a:noFill/>
          </p:spPr>
          <p:txBody>
            <a:bodyPr wrap="square" rtlCol="0">
              <a:spAutoFit/>
            </a:bodyPr>
            <a:lstStyle/>
            <a:p>
              <a:pPr marL="314960" indent="-314960">
                <a:buFont typeface="Arial" panose="020B0604020202020204" pitchFamily="34" charset="0"/>
                <a:buChar char="•"/>
              </a:pPr>
              <a:r>
                <a:rPr lang="en-US" altLang="zh-CN" sz="1765" dirty="0">
                  <a:latin typeface="Arial" panose="020B0604020202020204" pitchFamily="34" charset="0"/>
                  <a:cs typeface="Arial" panose="020B0604020202020204" pitchFamily="34" charset="0"/>
                </a:rPr>
                <a:t>CPS ≥5</a:t>
              </a:r>
              <a:r>
                <a:rPr lang="zh-CN" altLang="en-US" sz="1765" dirty="0">
                  <a:latin typeface="Arial" panose="020B0604020202020204" pitchFamily="34" charset="0"/>
                  <a:cs typeface="Arial" panose="020B0604020202020204" pitchFamily="34" charset="0"/>
                </a:rPr>
                <a:t>人群</a:t>
              </a:r>
              <a:r>
                <a:rPr lang="en-US" altLang="zh-CN" sz="1765" dirty="0">
                  <a:latin typeface="Arial" panose="020B0604020202020204" pitchFamily="34" charset="0"/>
                  <a:cs typeface="Arial" panose="020B0604020202020204" pitchFamily="34" charset="0"/>
                </a:rPr>
                <a:t>OS</a:t>
              </a:r>
              <a:r>
                <a:rPr lang="zh-CN" altLang="en-US" sz="1765" dirty="0">
                  <a:latin typeface="Arial" panose="020B0604020202020204" pitchFamily="34" charset="0"/>
                  <a:cs typeface="Arial" panose="020B0604020202020204" pitchFamily="34" charset="0"/>
                </a:rPr>
                <a:t> </a:t>
              </a:r>
              <a:endParaRPr lang="en-US" altLang="zh-CN" sz="1765" dirty="0">
                <a:latin typeface="Arial" panose="020B0604020202020204" pitchFamily="34" charset="0"/>
                <a:cs typeface="Arial" panose="020B0604020202020204" pitchFamily="34" charset="0"/>
              </a:endParaRPr>
            </a:p>
            <a:p>
              <a:pPr marL="314960" indent="-314960">
                <a:buFont typeface="Arial" panose="020B0604020202020204" pitchFamily="34" charset="0"/>
                <a:buChar char="•"/>
              </a:pPr>
              <a:r>
                <a:rPr lang="zh-CN" altLang="en-US" sz="1765" dirty="0">
                  <a:latin typeface="Arial" panose="020B0604020202020204" pitchFamily="34" charset="0"/>
                  <a:cs typeface="Arial" panose="020B0604020202020204" pitchFamily="34" charset="0"/>
                </a:rPr>
                <a:t>全人群</a:t>
              </a:r>
              <a:r>
                <a:rPr lang="en-US" altLang="zh-CN" sz="1765" dirty="0">
                  <a:latin typeface="Arial" panose="020B0604020202020204" pitchFamily="34" charset="0"/>
                  <a:cs typeface="Arial" panose="020B0604020202020204" pitchFamily="34" charset="0"/>
                </a:rPr>
                <a:t>OS</a:t>
              </a:r>
              <a:endParaRPr lang="en-US" altLang="zh-CN" sz="1765" dirty="0">
                <a:latin typeface="Arial" panose="020B0604020202020204" pitchFamily="34" charset="0"/>
                <a:cs typeface="Arial" panose="020B0604020202020204" pitchFamily="34" charset="0"/>
              </a:endParaRPr>
            </a:p>
          </p:txBody>
        </p:sp>
      </p:grpSp>
      <p:grpSp>
        <p:nvGrpSpPr>
          <p:cNvPr id="47" name="组合 46"/>
          <p:cNvGrpSpPr/>
          <p:nvPr/>
        </p:nvGrpSpPr>
        <p:grpSpPr>
          <a:xfrm>
            <a:off x="10054930" y="3260621"/>
            <a:ext cx="3032206" cy="1080945"/>
            <a:chOff x="811682" y="5421061"/>
            <a:chExt cx="2749716" cy="980241"/>
          </a:xfrm>
        </p:grpSpPr>
        <p:grpSp>
          <p:nvGrpSpPr>
            <p:cNvPr id="48" name="组合 47"/>
            <p:cNvGrpSpPr/>
            <p:nvPr/>
          </p:nvGrpSpPr>
          <p:grpSpPr>
            <a:xfrm>
              <a:off x="811682" y="5421061"/>
              <a:ext cx="1520508" cy="299222"/>
              <a:chOff x="-3143007" y="2697393"/>
              <a:chExt cx="1883324" cy="370620"/>
            </a:xfrm>
          </p:grpSpPr>
          <p:grpSp>
            <p:nvGrpSpPr>
              <p:cNvPr id="50" name="组合 49"/>
              <p:cNvGrpSpPr/>
              <p:nvPr/>
            </p:nvGrpSpPr>
            <p:grpSpPr>
              <a:xfrm>
                <a:off x="-3143007" y="2707101"/>
                <a:ext cx="1883324" cy="355415"/>
                <a:chOff x="-6474155" y="1968008"/>
                <a:chExt cx="3816959" cy="745370"/>
              </a:xfrm>
            </p:grpSpPr>
            <p:sp>
              <p:nvSpPr>
                <p:cNvPr id="55" name="Round Same Side Corner Rectangle 29"/>
                <p:cNvSpPr/>
                <p:nvPr/>
              </p:nvSpPr>
              <p:spPr>
                <a:xfrm rot="5400000">
                  <a:off x="-4471662" y="898071"/>
                  <a:ext cx="744529" cy="2884403"/>
                </a:xfrm>
                <a:prstGeom prst="round2SameRect">
                  <a:avLst>
                    <a:gd name="adj1" fmla="val 50000"/>
                    <a:gd name="adj2" fmla="val 0"/>
                  </a:avLst>
                </a:prstGeom>
                <a:solidFill>
                  <a:schemeClr val="bg1"/>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a:endParaRPr lang="bg-BG" sz="1765" dirty="0">
                    <a:latin typeface="Arial" panose="020B0604020202020204" pitchFamily="34" charset="0"/>
                    <a:cs typeface="Arial" panose="020B0604020202020204" pitchFamily="34" charset="0"/>
                  </a:endParaRPr>
                </a:p>
              </p:txBody>
            </p:sp>
            <p:sp>
              <p:nvSpPr>
                <p:cNvPr id="56" name="Round Same Side Corner Rectangle 45"/>
                <p:cNvSpPr/>
                <p:nvPr/>
              </p:nvSpPr>
              <p:spPr>
                <a:xfrm rot="16200000">
                  <a:off x="-6281685" y="1776378"/>
                  <a:ext cx="744530" cy="1129469"/>
                </a:xfrm>
                <a:prstGeom prst="round2SameRect">
                  <a:avLst>
                    <a:gd name="adj1" fmla="val 50000"/>
                    <a:gd name="adj2" fmla="val 0"/>
                  </a:avLst>
                </a:prstGeom>
                <a:solidFill>
                  <a:srgbClr val="EBF0F9"/>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a:endParaRPr lang="bg-BG" sz="1765" dirty="0">
                    <a:latin typeface="Arial" panose="020B0604020202020204" pitchFamily="34" charset="0"/>
                    <a:cs typeface="Arial" panose="020B0604020202020204" pitchFamily="34" charset="0"/>
                  </a:endParaRPr>
                </a:p>
              </p:txBody>
            </p:sp>
          </p:grpSp>
          <p:sp>
            <p:nvSpPr>
              <p:cNvPr id="51" name="矩形 50"/>
              <p:cNvSpPr/>
              <p:nvPr/>
            </p:nvSpPr>
            <p:spPr>
              <a:xfrm>
                <a:off x="-2599838" y="2697393"/>
                <a:ext cx="1323748" cy="370620"/>
              </a:xfrm>
              <a:prstGeom prst="rect">
                <a:avLst/>
              </a:prstGeom>
            </p:spPr>
            <p:txBody>
              <a:bodyPr wrap="none">
                <a:spAutoFit/>
              </a:bodyPr>
              <a:lstStyle/>
              <a:p>
                <a:r>
                  <a:rPr lang="zh-CN" altLang="en-US" sz="1545" b="1" dirty="0">
                    <a:solidFill>
                      <a:srgbClr val="09357A"/>
                    </a:solidFill>
                    <a:latin typeface="Arial" panose="020B0604020202020204" pitchFamily="34" charset="0"/>
                    <a:cs typeface="Arial" panose="020B0604020202020204" pitchFamily="34" charset="0"/>
                  </a:rPr>
                  <a:t>次要终点：</a:t>
                </a:r>
                <a:endParaRPr lang="zh-CN" altLang="en-US" sz="1325" dirty="0">
                  <a:solidFill>
                    <a:srgbClr val="09357A"/>
                  </a:solidFill>
                  <a:latin typeface="Arial" panose="020B0604020202020204" pitchFamily="34" charset="0"/>
                  <a:cs typeface="Arial" panose="020B0604020202020204" pitchFamily="34" charset="0"/>
                </a:endParaRPr>
              </a:p>
            </p:txBody>
          </p:sp>
          <p:grpSp>
            <p:nvGrpSpPr>
              <p:cNvPr id="52" name="组合 51"/>
              <p:cNvGrpSpPr/>
              <p:nvPr/>
            </p:nvGrpSpPr>
            <p:grpSpPr>
              <a:xfrm>
                <a:off x="-2944813" y="2756597"/>
                <a:ext cx="257335" cy="242309"/>
                <a:chOff x="4918075" y="1663700"/>
                <a:chExt cx="434975" cy="409576"/>
              </a:xfrm>
              <a:solidFill>
                <a:srgbClr val="004191"/>
              </a:solidFill>
            </p:grpSpPr>
            <p:sp>
              <p:nvSpPr>
                <p:cNvPr id="53" name="Freeform 801"/>
                <p:cNvSpPr>
                  <a:spLocks noEditPoints="1"/>
                </p:cNvSpPr>
                <p:nvPr/>
              </p:nvSpPr>
              <p:spPr bwMode="auto">
                <a:xfrm>
                  <a:off x="4918075" y="1712913"/>
                  <a:ext cx="358775" cy="360363"/>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endParaRPr lang="zh-CN" altLang="en-US" sz="1765">
                    <a:latin typeface="Arial" panose="020B0604020202020204" pitchFamily="34" charset="0"/>
                    <a:cs typeface="Arial" panose="020B0604020202020204" pitchFamily="34" charset="0"/>
                  </a:endParaRPr>
                </a:p>
              </p:txBody>
            </p:sp>
            <p:sp>
              <p:nvSpPr>
                <p:cNvPr id="54" name="Freeform 802"/>
                <p:cNvSpPr/>
                <p:nvPr/>
              </p:nvSpPr>
              <p:spPr bwMode="auto">
                <a:xfrm>
                  <a:off x="4959350" y="1663700"/>
                  <a:ext cx="393700" cy="341313"/>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endParaRPr lang="zh-CN" altLang="en-US" sz="1765">
                    <a:latin typeface="Arial" panose="020B0604020202020204" pitchFamily="34" charset="0"/>
                    <a:cs typeface="Arial" panose="020B0604020202020204" pitchFamily="34" charset="0"/>
                  </a:endParaRPr>
                </a:p>
              </p:txBody>
            </p:sp>
          </p:grpSp>
        </p:grpSp>
        <p:sp>
          <p:nvSpPr>
            <p:cNvPr id="49" name="文本框 48"/>
            <p:cNvSpPr txBox="1"/>
            <p:nvPr/>
          </p:nvSpPr>
          <p:spPr>
            <a:xfrm>
              <a:off x="902615" y="5825187"/>
              <a:ext cx="2658783" cy="576115"/>
            </a:xfrm>
            <a:prstGeom prst="rect">
              <a:avLst/>
            </a:prstGeom>
            <a:noFill/>
          </p:spPr>
          <p:txBody>
            <a:bodyPr wrap="square" rtlCol="0">
              <a:spAutoFit/>
            </a:bodyPr>
            <a:lstStyle/>
            <a:p>
              <a:pPr marL="314960" indent="-314960">
                <a:buFont typeface="Arial" panose="020B0604020202020204" pitchFamily="34" charset="0"/>
                <a:buChar char="•"/>
              </a:pPr>
              <a:r>
                <a:rPr lang="en-US" altLang="zh-CN" sz="1765" dirty="0">
                  <a:latin typeface="Arial" panose="020B0604020202020204" pitchFamily="34" charset="0"/>
                  <a:cs typeface="Arial" panose="020B0604020202020204" pitchFamily="34" charset="0"/>
                </a:rPr>
                <a:t>PFS, ORR, DCR</a:t>
              </a:r>
              <a:r>
                <a:rPr lang="zh-CN" altLang="en-US" sz="1765" dirty="0">
                  <a:latin typeface="Arial" panose="020B0604020202020204" pitchFamily="34" charset="0"/>
                  <a:cs typeface="Arial" panose="020B0604020202020204" pitchFamily="34" charset="0"/>
                </a:rPr>
                <a:t>和</a:t>
              </a:r>
              <a:r>
                <a:rPr lang="en-US" altLang="zh-CN" sz="1765" dirty="0" err="1">
                  <a:latin typeface="Arial" panose="020B0604020202020204" pitchFamily="34" charset="0"/>
                  <a:cs typeface="Arial" panose="020B0604020202020204" pitchFamily="34" charset="0"/>
                </a:rPr>
                <a:t>DoR</a:t>
              </a:r>
              <a:r>
                <a:rPr lang="zh-CN" altLang="en-US" sz="1765" dirty="0">
                  <a:latin typeface="Arial" panose="020B0604020202020204" pitchFamily="34" charset="0"/>
                  <a:cs typeface="Arial" panose="020B0604020202020204" pitchFamily="34" charset="0"/>
                </a:rPr>
                <a:t> </a:t>
              </a:r>
              <a:endParaRPr lang="en-US" altLang="zh-CN" sz="1765" dirty="0">
                <a:latin typeface="Arial" panose="020B0604020202020204" pitchFamily="34" charset="0"/>
                <a:cs typeface="Arial" panose="020B0604020202020204" pitchFamily="34" charset="0"/>
              </a:endParaRPr>
            </a:p>
            <a:p>
              <a:pPr marL="314960" indent="-314960">
                <a:buFont typeface="Arial" panose="020B0604020202020204" pitchFamily="34" charset="0"/>
                <a:buChar char="•"/>
              </a:pPr>
              <a:r>
                <a:rPr lang="zh-CN" altLang="en-US" sz="1765" dirty="0">
                  <a:latin typeface="Arial" panose="020B0604020202020204" pitchFamily="34" charset="0"/>
                  <a:cs typeface="Arial" panose="020B0604020202020204" pitchFamily="34" charset="0"/>
                </a:rPr>
                <a:t>安全性</a:t>
              </a:r>
              <a:endParaRPr lang="zh-CN" altLang="en-US" sz="1765" dirty="0">
                <a:latin typeface="Arial" panose="020B0604020202020204" pitchFamily="34" charset="0"/>
                <a:cs typeface="Arial" panose="020B0604020202020204" pitchFamily="34" charset="0"/>
              </a:endParaRPr>
            </a:p>
          </p:txBody>
        </p:sp>
      </p:grpSp>
      <p:sp>
        <p:nvSpPr>
          <p:cNvPr id="57" name="Espace réservé du texte 3"/>
          <p:cNvSpPr txBox="1"/>
          <p:nvPr/>
        </p:nvSpPr>
        <p:spPr>
          <a:xfrm>
            <a:off x="10115335" y="4384690"/>
            <a:ext cx="4263558" cy="619986"/>
          </a:xfrm>
          <a:prstGeom prst="rect">
            <a:avLst/>
          </a:prstGeom>
        </p:spPr>
        <p:txBody>
          <a:bodyPr/>
          <a:lstStyle>
            <a:lvl1pPr marL="207010" indent="-207010" algn="l" defTabSz="829310" rtl="0" eaLnBrk="1" latinLnBrk="0" hangingPunct="1">
              <a:lnSpc>
                <a:spcPct val="90000"/>
              </a:lnSpc>
              <a:spcBef>
                <a:spcPts val="905"/>
              </a:spcBef>
              <a:buFont typeface="Arial" panose="020B0604020202020204"/>
              <a:buChar char="•"/>
              <a:defRPr sz="2540" kern="1200">
                <a:solidFill>
                  <a:schemeClr val="tx1"/>
                </a:solidFill>
                <a:latin typeface="Arial" panose="020B0604020202020204" pitchFamily="34" charset="0"/>
                <a:ea typeface="+mn-ea"/>
                <a:cs typeface="Arial" panose="020B0604020202020204" pitchFamily="34" charset="0"/>
              </a:defRPr>
            </a:lvl1pPr>
            <a:lvl2pPr marL="621665" indent="-207010" algn="l" defTabSz="829310" rtl="0" eaLnBrk="1" latinLnBrk="0" hangingPunct="1">
              <a:lnSpc>
                <a:spcPct val="90000"/>
              </a:lnSpc>
              <a:spcBef>
                <a:spcPts val="455"/>
              </a:spcBef>
              <a:buFont typeface="Arial" panose="020B0604020202020204"/>
              <a:buChar char="•"/>
              <a:defRPr sz="2175" kern="1200">
                <a:solidFill>
                  <a:schemeClr val="tx1"/>
                </a:solidFill>
                <a:latin typeface="Arial" panose="020B0604020202020204" pitchFamily="34" charset="0"/>
                <a:ea typeface="+mn-ea"/>
                <a:cs typeface="Arial" panose="020B0604020202020204" pitchFamily="34" charset="0"/>
              </a:defRPr>
            </a:lvl2pPr>
            <a:lvl3pPr marL="1036320" indent="-207010" algn="l" defTabSz="829310" rtl="0" eaLnBrk="1" latinLnBrk="0" hangingPunct="1">
              <a:lnSpc>
                <a:spcPct val="90000"/>
              </a:lnSpc>
              <a:spcBef>
                <a:spcPts val="455"/>
              </a:spcBef>
              <a:buFont typeface="Arial" panose="020B0604020202020204"/>
              <a:buChar char="•"/>
              <a:defRPr sz="1815" kern="1200">
                <a:solidFill>
                  <a:schemeClr val="tx1"/>
                </a:solidFill>
                <a:latin typeface="Arial" panose="020B0604020202020204" pitchFamily="34" charset="0"/>
                <a:ea typeface="+mn-ea"/>
                <a:cs typeface="Arial" panose="020B0604020202020204" pitchFamily="34" charset="0"/>
              </a:defRPr>
            </a:lvl3pPr>
            <a:lvl4pPr marL="1450975" indent="-207010" algn="l" defTabSz="829310" rtl="0" eaLnBrk="1" latinLnBrk="0" hangingPunct="1">
              <a:lnSpc>
                <a:spcPct val="90000"/>
              </a:lnSpc>
              <a:spcBef>
                <a:spcPts val="455"/>
              </a:spcBef>
              <a:buFont typeface="Arial" panose="020B0604020202020204"/>
              <a:buChar char="•"/>
              <a:defRPr sz="1630" kern="1200">
                <a:solidFill>
                  <a:schemeClr val="tx1"/>
                </a:solidFill>
                <a:latin typeface="Arial" panose="020B0604020202020204" pitchFamily="34" charset="0"/>
                <a:ea typeface="+mn-ea"/>
                <a:cs typeface="Arial" panose="020B0604020202020204" pitchFamily="34" charset="0"/>
              </a:defRPr>
            </a:lvl4pPr>
            <a:lvl5pPr marL="1865630" indent="-207010" algn="l" defTabSz="829310" rtl="0" eaLnBrk="1" latinLnBrk="0" hangingPunct="1">
              <a:lnSpc>
                <a:spcPct val="90000"/>
              </a:lnSpc>
              <a:spcBef>
                <a:spcPts val="455"/>
              </a:spcBef>
              <a:buFont typeface="Arial" panose="020B0604020202020204"/>
              <a:buChar char="•"/>
              <a:defRPr sz="1630" kern="1200">
                <a:solidFill>
                  <a:schemeClr val="tx1"/>
                </a:solidFill>
                <a:latin typeface="Arial" panose="020B0604020202020204" pitchFamily="34" charset="0"/>
                <a:ea typeface="+mn-ea"/>
                <a:cs typeface="Arial" panose="020B0604020202020204" pitchFamily="34" charset="0"/>
              </a:defRPr>
            </a:lvl5pPr>
            <a:lvl6pPr marL="2280285" indent="-207010" algn="l" defTabSz="829310" rtl="0" eaLnBrk="1" latinLnBrk="0" hangingPunct="1">
              <a:lnSpc>
                <a:spcPct val="90000"/>
              </a:lnSpc>
              <a:spcBef>
                <a:spcPts val="455"/>
              </a:spcBef>
              <a:buFont typeface="Arial" panose="020B0604020202020204"/>
              <a:buChar char="•"/>
              <a:defRPr sz="1630" kern="1200">
                <a:solidFill>
                  <a:schemeClr val="tx1"/>
                </a:solidFill>
                <a:latin typeface="+mn-lt"/>
                <a:ea typeface="+mn-ea"/>
                <a:cs typeface="+mn-cs"/>
              </a:defRPr>
            </a:lvl6pPr>
            <a:lvl7pPr marL="2694940" indent="-207010" algn="l" defTabSz="829310" rtl="0" eaLnBrk="1" latinLnBrk="0" hangingPunct="1">
              <a:lnSpc>
                <a:spcPct val="90000"/>
              </a:lnSpc>
              <a:spcBef>
                <a:spcPts val="455"/>
              </a:spcBef>
              <a:buFont typeface="Arial" panose="020B0604020202020204"/>
              <a:buChar char="•"/>
              <a:defRPr sz="1630" kern="1200">
                <a:solidFill>
                  <a:schemeClr val="tx1"/>
                </a:solidFill>
                <a:latin typeface="+mn-lt"/>
                <a:ea typeface="+mn-ea"/>
                <a:cs typeface="+mn-cs"/>
              </a:defRPr>
            </a:lvl7pPr>
            <a:lvl8pPr marL="3109595" indent="-207010" algn="l" defTabSz="829310" rtl="0" eaLnBrk="1" latinLnBrk="0" hangingPunct="1">
              <a:lnSpc>
                <a:spcPct val="90000"/>
              </a:lnSpc>
              <a:spcBef>
                <a:spcPts val="455"/>
              </a:spcBef>
              <a:buFont typeface="Arial" panose="020B0604020202020204"/>
              <a:buChar char="•"/>
              <a:defRPr sz="1630" kern="1200">
                <a:solidFill>
                  <a:schemeClr val="tx1"/>
                </a:solidFill>
                <a:latin typeface="+mn-lt"/>
                <a:ea typeface="+mn-ea"/>
                <a:cs typeface="+mn-cs"/>
              </a:defRPr>
            </a:lvl8pPr>
            <a:lvl9pPr marL="3524250" indent="-207010" algn="l" defTabSz="829310" rtl="0" eaLnBrk="1" latinLnBrk="0" hangingPunct="1">
              <a:lnSpc>
                <a:spcPct val="90000"/>
              </a:lnSpc>
              <a:spcBef>
                <a:spcPts val="455"/>
              </a:spcBef>
              <a:buFont typeface="Arial" panose="020B0604020202020204"/>
              <a:buChar char="•"/>
              <a:defRPr sz="1630" kern="1200">
                <a:solidFill>
                  <a:schemeClr val="tx1"/>
                </a:solidFill>
                <a:latin typeface="+mn-lt"/>
                <a:ea typeface="+mn-ea"/>
                <a:cs typeface="+mn-cs"/>
              </a:defRPr>
            </a:lvl9pPr>
          </a:lstStyle>
          <a:p>
            <a:pPr>
              <a:lnSpc>
                <a:spcPct val="100000"/>
              </a:lnSpc>
              <a:buFont typeface="Arial" panose="020B0604020202020204" pitchFamily="34" charset="0"/>
              <a:buChar char="•"/>
            </a:pPr>
            <a:r>
              <a:rPr lang="zh-CN" altLang="en-US" sz="1100" dirty="0">
                <a:ea typeface="微软雅黑" panose="020B0503020204020204" pitchFamily="34" charset="-122"/>
              </a:rPr>
              <a:t>中期分析数据截止日期：</a:t>
            </a:r>
            <a:r>
              <a:rPr lang="en-US" altLang="zh-CN" sz="1100" dirty="0">
                <a:ea typeface="微软雅黑" panose="020B0503020204020204" pitchFamily="34" charset="-122"/>
              </a:rPr>
              <a:t>2021</a:t>
            </a:r>
            <a:r>
              <a:rPr lang="zh-CN" altLang="en-US" sz="1100" dirty="0">
                <a:ea typeface="微软雅黑" panose="020B0503020204020204" pitchFamily="34" charset="-122"/>
              </a:rPr>
              <a:t>年</a:t>
            </a:r>
            <a:r>
              <a:rPr lang="en-US" altLang="zh-CN" sz="1100" dirty="0">
                <a:ea typeface="微软雅黑" panose="020B0503020204020204" pitchFamily="34" charset="-122"/>
              </a:rPr>
              <a:t>6</a:t>
            </a:r>
            <a:r>
              <a:rPr lang="zh-CN" altLang="en-US" sz="1100" dirty="0">
                <a:ea typeface="微软雅黑" panose="020B0503020204020204" pitchFamily="34" charset="-122"/>
              </a:rPr>
              <a:t>月</a:t>
            </a:r>
            <a:r>
              <a:rPr lang="en-US" altLang="zh-CN" sz="1100" dirty="0">
                <a:ea typeface="微软雅黑" panose="020B0503020204020204" pitchFamily="34" charset="-122"/>
              </a:rPr>
              <a:t>20</a:t>
            </a:r>
            <a:r>
              <a:rPr lang="zh-CN" altLang="en-US" sz="1100" dirty="0">
                <a:ea typeface="微软雅黑" panose="020B0503020204020204" pitchFamily="34" charset="-122"/>
              </a:rPr>
              <a:t>日 </a:t>
            </a:r>
            <a:r>
              <a:rPr lang="en-US" altLang="zh-CN" sz="1100" dirty="0">
                <a:ea typeface="微软雅黑" panose="020B0503020204020204" pitchFamily="34" charset="-122"/>
              </a:rPr>
              <a:t> </a:t>
            </a:r>
            <a:endParaRPr lang="en-US" altLang="zh-CN" sz="1100" dirty="0">
              <a:ea typeface="微软雅黑" panose="020B0503020204020204" pitchFamily="34" charset="-122"/>
            </a:endParaRPr>
          </a:p>
          <a:p>
            <a:pPr>
              <a:lnSpc>
                <a:spcPct val="100000"/>
              </a:lnSpc>
              <a:buFont typeface="Arial" panose="020B0604020202020204" pitchFamily="34" charset="0"/>
              <a:buChar char="•"/>
            </a:pPr>
            <a:r>
              <a:rPr lang="zh-CN" altLang="en-US" sz="1100" dirty="0">
                <a:ea typeface="微软雅黑" panose="020B0503020204020204" pitchFamily="34" charset="-122"/>
              </a:rPr>
              <a:t>中位随访时间为</a:t>
            </a:r>
            <a:r>
              <a:rPr lang="en-US" altLang="zh-CN" sz="1100" dirty="0">
                <a:ea typeface="微软雅黑" panose="020B0503020204020204" pitchFamily="34" charset="-122"/>
              </a:rPr>
              <a:t>18.8</a:t>
            </a:r>
            <a:r>
              <a:rPr lang="zh-CN" altLang="en-US" sz="1100" dirty="0">
                <a:ea typeface="微软雅黑" panose="020B0503020204020204" pitchFamily="34" charset="-122"/>
              </a:rPr>
              <a:t>个月</a:t>
            </a:r>
            <a:endParaRPr lang="en-US" altLang="zh-CN" sz="1100" dirty="0">
              <a:ea typeface="微软雅黑" panose="020B0503020204020204" pitchFamily="34" charset="-122"/>
            </a:endParaRPr>
          </a:p>
        </p:txBody>
      </p:sp>
      <p:grpSp>
        <p:nvGrpSpPr>
          <p:cNvPr id="7" name="组合 6"/>
          <p:cNvGrpSpPr/>
          <p:nvPr/>
        </p:nvGrpSpPr>
        <p:grpSpPr>
          <a:xfrm>
            <a:off x="576331" y="5242346"/>
            <a:ext cx="8327440" cy="1137193"/>
            <a:chOff x="634377" y="4989381"/>
            <a:chExt cx="7551628" cy="1493568"/>
          </a:xfrm>
        </p:grpSpPr>
        <p:sp>
          <p:nvSpPr>
            <p:cNvPr id="59" name="圆角矩形 39"/>
            <p:cNvSpPr/>
            <p:nvPr/>
          </p:nvSpPr>
          <p:spPr>
            <a:xfrm>
              <a:off x="634377" y="4989381"/>
              <a:ext cx="7551628" cy="1493568"/>
            </a:xfrm>
            <a:prstGeom prst="roundRect">
              <a:avLst/>
            </a:prstGeom>
            <a:solidFill>
              <a:srgbClr val="CED7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60" dirty="0">
                <a:solidFill>
                  <a:schemeClr val="accent1">
                    <a:lumMod val="50000"/>
                  </a:schemeClr>
                </a:solidFill>
                <a:latin typeface="Arial" panose="020B0604020202020204" pitchFamily="34" charset="0"/>
                <a:cs typeface="Arial" panose="020B0604020202020204" pitchFamily="34" charset="0"/>
                <a:sym typeface="+mn-lt"/>
              </a:endParaRPr>
            </a:p>
          </p:txBody>
        </p:sp>
        <p:sp>
          <p:nvSpPr>
            <p:cNvPr id="60" name="文本框 59"/>
            <p:cNvSpPr txBox="1"/>
            <p:nvPr/>
          </p:nvSpPr>
          <p:spPr>
            <a:xfrm>
              <a:off x="634377" y="5111719"/>
              <a:ext cx="7551628" cy="822308"/>
            </a:xfrm>
            <a:prstGeom prst="rect">
              <a:avLst/>
            </a:prstGeom>
            <a:noFill/>
          </p:spPr>
          <p:txBody>
            <a:bodyPr wrap="square" rtlCol="0">
              <a:spAutoFit/>
            </a:bodyPr>
            <a:lstStyle/>
            <a:p>
              <a:pPr marL="314960" indent="-314960">
                <a:buFont typeface="Arial" panose="020B0604020202020204" pitchFamily="34" charset="0"/>
                <a:buChar char="•"/>
              </a:pPr>
              <a:r>
                <a:rPr lang="zh-CN" altLang="en-US" sz="1765" b="1" dirty="0">
                  <a:solidFill>
                    <a:srgbClr val="203864"/>
                  </a:solidFill>
                  <a:latin typeface="Arial" panose="020B0604020202020204" pitchFamily="34" charset="0"/>
                  <a:cs typeface="Arial" panose="020B0604020202020204" pitchFamily="34" charset="0"/>
                  <a:sym typeface="+mn-lt"/>
                </a:rPr>
                <a:t>独特研究设计</a:t>
              </a:r>
              <a:r>
                <a:rPr lang="zh-CN" altLang="en-US" sz="1765" dirty="0">
                  <a:solidFill>
                    <a:srgbClr val="203864"/>
                  </a:solidFill>
                  <a:latin typeface="Arial" panose="020B0604020202020204" pitchFamily="34" charset="0"/>
                  <a:cs typeface="Arial" panose="020B0604020202020204" pitchFamily="34" charset="0"/>
                  <a:sym typeface="+mn-lt"/>
                </a:rPr>
                <a:t>：</a:t>
              </a:r>
              <a:endParaRPr lang="en-US" altLang="zh-CN" sz="1765" b="1" dirty="0">
                <a:solidFill>
                  <a:srgbClr val="203864"/>
                </a:solidFill>
                <a:latin typeface="Arial" panose="020B0604020202020204" pitchFamily="34" charset="0"/>
                <a:cs typeface="Arial" panose="020B0604020202020204" pitchFamily="34" charset="0"/>
                <a:sym typeface="+mn-lt"/>
              </a:endParaRPr>
            </a:p>
            <a:p>
              <a:pPr lvl="1">
                <a:buClr>
                  <a:schemeClr val="accent1">
                    <a:lumMod val="50000"/>
                  </a:schemeClr>
                </a:buClr>
                <a:buFont typeface="Wingdings" panose="05000000000000000000" pitchFamily="2" charset="2"/>
                <a:buChar char="n"/>
              </a:pPr>
              <a:r>
                <a:rPr lang="zh-CN" altLang="en-US" sz="1765" dirty="0">
                  <a:solidFill>
                    <a:srgbClr val="C00000"/>
                  </a:solidFill>
                  <a:latin typeface="Arial" panose="020B0604020202020204" pitchFamily="34" charset="0"/>
                  <a:cs typeface="Arial" panose="020B0604020202020204" pitchFamily="34" charset="0"/>
                  <a:sym typeface="+mn-lt"/>
                </a:rPr>
                <a:t>双盲</a:t>
              </a:r>
              <a:r>
                <a:rPr lang="zh-CN" altLang="en-US" sz="1765" dirty="0">
                  <a:solidFill>
                    <a:srgbClr val="203864"/>
                  </a:solidFill>
                  <a:latin typeface="Arial" panose="020B0604020202020204" pitchFamily="34" charset="0"/>
                  <a:cs typeface="Arial" panose="020B0604020202020204" pitchFamily="34" charset="0"/>
                  <a:sym typeface="+mn-lt"/>
                </a:rPr>
                <a:t>研究设计，避免结果偏移；</a:t>
              </a:r>
              <a:endParaRPr lang="en-US" altLang="zh-CN" sz="1765" dirty="0">
                <a:solidFill>
                  <a:srgbClr val="203864"/>
                </a:solidFill>
                <a:latin typeface="Arial" panose="020B0604020202020204" pitchFamily="34" charset="0"/>
                <a:cs typeface="Arial" panose="020B0604020202020204" pitchFamily="34" charset="0"/>
                <a:sym typeface="+mn-lt"/>
              </a:endParaRPr>
            </a:p>
            <a:p>
              <a:pPr lvl="1">
                <a:buClr>
                  <a:schemeClr val="accent1">
                    <a:lumMod val="50000"/>
                  </a:schemeClr>
                </a:buClr>
                <a:buFont typeface="Wingdings" panose="05000000000000000000" pitchFamily="2" charset="2"/>
                <a:buChar char="n"/>
              </a:pPr>
              <a:r>
                <a:rPr lang="zh-CN" altLang="en-US" sz="1765" dirty="0">
                  <a:solidFill>
                    <a:srgbClr val="C00000"/>
                  </a:solidFill>
                  <a:latin typeface="Arial" panose="020B0604020202020204" pitchFamily="34" charset="0"/>
                  <a:cs typeface="Arial" panose="020B0604020202020204" pitchFamily="34" charset="0"/>
                  <a:sym typeface="+mn-lt"/>
                </a:rPr>
                <a:t>维持治疗</a:t>
              </a:r>
              <a:r>
                <a:rPr lang="zh-CN" altLang="en-US" sz="1765" dirty="0">
                  <a:solidFill>
                    <a:srgbClr val="203864"/>
                  </a:solidFill>
                  <a:latin typeface="Arial" panose="020B0604020202020204" pitchFamily="34" charset="0"/>
                  <a:cs typeface="Arial" panose="020B0604020202020204" pitchFamily="34" charset="0"/>
                  <a:sym typeface="+mn-lt"/>
                </a:rPr>
                <a:t>阶段使用免疫</a:t>
              </a:r>
              <a:r>
                <a:rPr lang="en-US" altLang="zh-CN" sz="1765" dirty="0">
                  <a:solidFill>
                    <a:srgbClr val="203864"/>
                  </a:solidFill>
                  <a:latin typeface="Arial" panose="020B0604020202020204" pitchFamily="34" charset="0"/>
                  <a:cs typeface="Arial" panose="020B0604020202020204" pitchFamily="34" charset="0"/>
                  <a:sym typeface="+mn-lt"/>
                </a:rPr>
                <a:t>+</a:t>
              </a:r>
              <a:r>
                <a:rPr lang="zh-CN" altLang="en-US" sz="1765" dirty="0">
                  <a:solidFill>
                    <a:srgbClr val="203864"/>
                  </a:solidFill>
                  <a:latin typeface="Arial" panose="020B0604020202020204" pitchFamily="34" charset="0"/>
                  <a:cs typeface="Arial" panose="020B0604020202020204" pitchFamily="34" charset="0"/>
                  <a:sym typeface="+mn-lt"/>
                </a:rPr>
                <a:t>单药化疗，专为中国人群，减轻毒副反应</a:t>
              </a:r>
              <a:r>
                <a:rPr lang="zh-CN" altLang="en-US" sz="1765" dirty="0" smtClean="0">
                  <a:solidFill>
                    <a:srgbClr val="203864"/>
                  </a:solidFill>
                  <a:latin typeface="Arial" panose="020B0604020202020204" pitchFamily="34" charset="0"/>
                  <a:cs typeface="Arial" panose="020B0604020202020204" pitchFamily="34" charset="0"/>
                  <a:sym typeface="+mn-lt"/>
                </a:rPr>
                <a:t>；</a:t>
              </a:r>
              <a:endParaRPr lang="en-US" altLang="zh-CN" sz="1765" dirty="0">
                <a:solidFill>
                  <a:srgbClr val="203864"/>
                </a:solidFill>
                <a:latin typeface="Arial" panose="020B0604020202020204" pitchFamily="34" charset="0"/>
                <a:cs typeface="Arial" panose="020B0604020202020204" pitchFamily="34" charset="0"/>
                <a:sym typeface="+mn-lt"/>
              </a:endParaRPr>
            </a:p>
          </p:txBody>
        </p:sp>
      </p:grpSp>
      <p:sp>
        <p:nvSpPr>
          <p:cNvPr id="61" name="圆角矩形 5"/>
          <p:cNvSpPr/>
          <p:nvPr/>
        </p:nvSpPr>
        <p:spPr>
          <a:xfrm>
            <a:off x="605168" y="4179863"/>
            <a:ext cx="2818994" cy="734749"/>
          </a:xfrm>
          <a:prstGeom prst="roundRect">
            <a:avLst/>
          </a:prstGeom>
          <a:solidFill>
            <a:srgbClr val="CED7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15" b="1" dirty="0">
                <a:solidFill>
                  <a:schemeClr val="accent1">
                    <a:lumMod val="50000"/>
                  </a:schemeClr>
                </a:solidFill>
                <a:latin typeface="Arial" panose="020B0604020202020204" pitchFamily="34" charset="0"/>
                <a:cs typeface="Arial" panose="020B0604020202020204" pitchFamily="34" charset="0"/>
                <a:sym typeface="+mn-lt"/>
              </a:rPr>
              <a:t>分层因素</a:t>
            </a:r>
            <a:r>
              <a:rPr lang="en-US" altLang="zh-CN" sz="1215" b="1" dirty="0">
                <a:solidFill>
                  <a:schemeClr val="accent1">
                    <a:lumMod val="50000"/>
                  </a:schemeClr>
                </a:solidFill>
                <a:latin typeface="Arial" panose="020B0604020202020204" pitchFamily="34" charset="0"/>
                <a:cs typeface="Arial" panose="020B0604020202020204" pitchFamily="34" charset="0"/>
                <a:sym typeface="+mn-lt"/>
              </a:rPr>
              <a:t>: </a:t>
            </a:r>
            <a:endParaRPr lang="en-US" altLang="zh-CN" sz="1215" b="1" dirty="0">
              <a:solidFill>
                <a:schemeClr val="accent1">
                  <a:lumMod val="50000"/>
                </a:schemeClr>
              </a:solidFill>
              <a:latin typeface="Arial" panose="020B0604020202020204" pitchFamily="34" charset="0"/>
              <a:cs typeface="Arial" panose="020B0604020202020204" pitchFamily="34" charset="0"/>
              <a:sym typeface="+mn-lt"/>
            </a:endParaRPr>
          </a:p>
          <a:p>
            <a:pPr marL="278130" indent="-278130">
              <a:buClr>
                <a:schemeClr val="accent1">
                  <a:lumMod val="50000"/>
                </a:schemeClr>
              </a:buClr>
              <a:buFont typeface="Arial" panose="020B0604020202020204" pitchFamily="34" charset="0"/>
              <a:buChar char="•"/>
            </a:pPr>
            <a:r>
              <a:rPr lang="en-US" altLang="zh-CN" sz="1215" dirty="0">
                <a:solidFill>
                  <a:schemeClr val="accent1">
                    <a:lumMod val="50000"/>
                  </a:schemeClr>
                </a:solidFill>
                <a:latin typeface="Arial" panose="020B0604020202020204" pitchFamily="34" charset="0"/>
                <a:cs typeface="Arial" panose="020B0604020202020204" pitchFamily="34" charset="0"/>
                <a:sym typeface="+mn-lt"/>
              </a:rPr>
              <a:t>ECOG PS (0 </a:t>
            </a:r>
            <a:r>
              <a:rPr lang="zh-CN" altLang="en-US" sz="1215" dirty="0">
                <a:solidFill>
                  <a:schemeClr val="accent1">
                    <a:lumMod val="50000"/>
                  </a:schemeClr>
                </a:solidFill>
                <a:latin typeface="Arial" panose="020B0604020202020204" pitchFamily="34" charset="0"/>
                <a:cs typeface="Arial" panose="020B0604020202020204" pitchFamily="34" charset="0"/>
                <a:sym typeface="+mn-lt"/>
              </a:rPr>
              <a:t>或</a:t>
            </a:r>
            <a:r>
              <a:rPr lang="en-US" altLang="zh-CN" sz="1215" dirty="0">
                <a:solidFill>
                  <a:schemeClr val="accent1">
                    <a:lumMod val="50000"/>
                  </a:schemeClr>
                </a:solidFill>
                <a:latin typeface="Arial" panose="020B0604020202020204" pitchFamily="34" charset="0"/>
                <a:cs typeface="Arial" panose="020B0604020202020204" pitchFamily="34" charset="0"/>
                <a:sym typeface="+mn-lt"/>
              </a:rPr>
              <a:t> 1)</a:t>
            </a:r>
            <a:r>
              <a:rPr lang="zh-CN" altLang="en-US" sz="1215" dirty="0">
                <a:solidFill>
                  <a:schemeClr val="accent1">
                    <a:lumMod val="50000"/>
                  </a:schemeClr>
                </a:solidFill>
                <a:latin typeface="Arial" panose="020B0604020202020204" pitchFamily="34" charset="0"/>
                <a:cs typeface="Arial" panose="020B0604020202020204" pitchFamily="34" charset="0"/>
                <a:sym typeface="+mn-lt"/>
              </a:rPr>
              <a:t>；</a:t>
            </a:r>
            <a:endParaRPr lang="zh-CN" altLang="en-US" sz="1215" dirty="0">
              <a:solidFill>
                <a:schemeClr val="accent1">
                  <a:lumMod val="50000"/>
                </a:schemeClr>
              </a:solidFill>
              <a:latin typeface="Arial" panose="020B0604020202020204" pitchFamily="34" charset="0"/>
              <a:cs typeface="Arial" panose="020B0604020202020204" pitchFamily="34" charset="0"/>
              <a:sym typeface="+mn-lt"/>
            </a:endParaRPr>
          </a:p>
          <a:p>
            <a:pPr marL="278130" indent="-278130">
              <a:buClr>
                <a:schemeClr val="accent1">
                  <a:lumMod val="50000"/>
                </a:schemeClr>
              </a:buClr>
              <a:buFont typeface="Arial" panose="020B0604020202020204" pitchFamily="34" charset="0"/>
              <a:buChar char="•"/>
            </a:pPr>
            <a:r>
              <a:rPr lang="zh-CN" altLang="en-US" sz="1215" dirty="0">
                <a:solidFill>
                  <a:schemeClr val="accent1">
                    <a:lumMod val="50000"/>
                  </a:schemeClr>
                </a:solidFill>
                <a:latin typeface="Arial" panose="020B0604020202020204" pitchFamily="34" charset="0"/>
                <a:cs typeface="Arial" panose="020B0604020202020204" pitchFamily="34" charset="0"/>
                <a:sym typeface="+mn-lt"/>
              </a:rPr>
              <a:t>肝转移 （有 或 无）；</a:t>
            </a:r>
            <a:endParaRPr lang="zh-CN" altLang="en-US" sz="1215" dirty="0">
              <a:solidFill>
                <a:schemeClr val="accent1">
                  <a:lumMod val="50000"/>
                </a:schemeClr>
              </a:solidFill>
              <a:latin typeface="Arial" panose="020B0604020202020204" pitchFamily="34" charset="0"/>
              <a:cs typeface="Arial" panose="020B0604020202020204" pitchFamily="34" charset="0"/>
              <a:sym typeface="+mn-lt"/>
            </a:endParaRPr>
          </a:p>
          <a:p>
            <a:pPr marL="278130" indent="-278130">
              <a:buClr>
                <a:schemeClr val="accent1">
                  <a:lumMod val="50000"/>
                </a:schemeClr>
              </a:buClr>
              <a:buFont typeface="Arial" panose="020B0604020202020204" pitchFamily="34" charset="0"/>
              <a:buChar char="•"/>
            </a:pPr>
            <a:r>
              <a:rPr lang="en-US" altLang="zh-CN" sz="1215" dirty="0">
                <a:solidFill>
                  <a:schemeClr val="accent1">
                    <a:lumMod val="50000"/>
                  </a:schemeClr>
                </a:solidFill>
                <a:latin typeface="Arial" panose="020B0604020202020204" pitchFamily="34" charset="0"/>
                <a:cs typeface="Arial" panose="020B0604020202020204" pitchFamily="34" charset="0"/>
                <a:sym typeface="+mn-lt"/>
              </a:rPr>
              <a:t>PD-L1 </a:t>
            </a:r>
            <a:r>
              <a:rPr lang="zh-CN" altLang="en-US" sz="1215" dirty="0">
                <a:solidFill>
                  <a:schemeClr val="accent1">
                    <a:lumMod val="50000"/>
                  </a:schemeClr>
                </a:solidFill>
                <a:latin typeface="Arial" panose="020B0604020202020204" pitchFamily="34" charset="0"/>
                <a:cs typeface="Arial" panose="020B0604020202020204" pitchFamily="34" charset="0"/>
                <a:sym typeface="+mn-lt"/>
              </a:rPr>
              <a:t>表达 </a:t>
            </a:r>
            <a:r>
              <a:rPr lang="en-US" altLang="zh-CN" sz="1215" dirty="0">
                <a:solidFill>
                  <a:schemeClr val="accent1">
                    <a:lumMod val="50000"/>
                  </a:schemeClr>
                </a:solidFill>
                <a:latin typeface="Arial" panose="020B0604020202020204" pitchFamily="34" charset="0"/>
                <a:cs typeface="Arial" panose="020B0604020202020204" pitchFamily="34" charset="0"/>
                <a:sym typeface="+mn-lt"/>
              </a:rPr>
              <a:t>(CPS &lt;10 </a:t>
            </a:r>
            <a:r>
              <a:rPr lang="zh-CN" altLang="en-US" sz="1215" dirty="0">
                <a:solidFill>
                  <a:schemeClr val="accent1">
                    <a:lumMod val="50000"/>
                  </a:schemeClr>
                </a:solidFill>
                <a:latin typeface="Arial" panose="020B0604020202020204" pitchFamily="34" charset="0"/>
                <a:cs typeface="Arial" panose="020B0604020202020204" pitchFamily="34" charset="0"/>
                <a:sym typeface="+mn-lt"/>
              </a:rPr>
              <a:t>或 </a:t>
            </a:r>
            <a:r>
              <a:rPr lang="en-US" altLang="zh-CN" sz="1215" dirty="0">
                <a:solidFill>
                  <a:schemeClr val="accent1">
                    <a:lumMod val="50000"/>
                  </a:schemeClr>
                </a:solidFill>
                <a:latin typeface="Arial" panose="020B0604020202020204" pitchFamily="34" charset="0"/>
                <a:cs typeface="Arial" panose="020B0604020202020204" pitchFamily="34" charset="0"/>
                <a:sym typeface="+mn-lt"/>
              </a:rPr>
              <a:t>≥10)</a:t>
            </a:r>
            <a:endParaRPr lang="en-US" altLang="zh-CN" sz="1215" dirty="0">
              <a:solidFill>
                <a:schemeClr val="accent1">
                  <a:lumMod val="50000"/>
                </a:schemeClr>
              </a:solidFill>
              <a:latin typeface="Arial" panose="020B0604020202020204" pitchFamily="34" charset="0"/>
              <a:cs typeface="Arial" panose="020B0604020202020204" pitchFamily="34" charset="0"/>
              <a:sym typeface="+mn-lt"/>
            </a:endParaRPr>
          </a:p>
        </p:txBody>
      </p:sp>
      <p:sp>
        <p:nvSpPr>
          <p:cNvPr id="6" name="矩形 5"/>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grpSp>
        <p:nvGrpSpPr>
          <p:cNvPr id="63" name="组合 62"/>
          <p:cNvGrpSpPr/>
          <p:nvPr/>
        </p:nvGrpSpPr>
        <p:grpSpPr>
          <a:xfrm>
            <a:off x="3518248" y="2818496"/>
            <a:ext cx="740440" cy="740441"/>
            <a:chOff x="3260245" y="2623509"/>
            <a:chExt cx="432000" cy="432000"/>
          </a:xfrm>
        </p:grpSpPr>
        <p:sp>
          <p:nvSpPr>
            <p:cNvPr id="64" name="椭圆 63"/>
            <p:cNvSpPr/>
            <p:nvPr/>
          </p:nvSpPr>
          <p:spPr>
            <a:xfrm>
              <a:off x="3260245" y="2623509"/>
              <a:ext cx="432000" cy="432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50" dirty="0">
                <a:solidFill>
                  <a:schemeClr val="tx1"/>
                </a:solidFill>
                <a:latin typeface="Arial" panose="020B0604020202020204" pitchFamily="34" charset="0"/>
                <a:cs typeface="Arial" panose="020B0604020202020204" pitchFamily="34" charset="0"/>
              </a:endParaRPr>
            </a:p>
          </p:txBody>
        </p:sp>
        <p:sp>
          <p:nvSpPr>
            <p:cNvPr id="65" name="文本框 64"/>
            <p:cNvSpPr txBox="1"/>
            <p:nvPr/>
          </p:nvSpPr>
          <p:spPr>
            <a:xfrm>
              <a:off x="3307394" y="2639900"/>
              <a:ext cx="364935" cy="331153"/>
            </a:xfrm>
            <a:prstGeom prst="rect">
              <a:avLst/>
            </a:prstGeom>
            <a:noFill/>
          </p:spPr>
          <p:txBody>
            <a:bodyPr wrap="none" rtlCol="0">
              <a:spAutoFit/>
            </a:bodyPr>
            <a:lstStyle/>
            <a:p>
              <a:pPr algn="ctr"/>
              <a:r>
                <a:rPr lang="en-US" altLang="zh-CN" sz="1545" dirty="0">
                  <a:latin typeface="Arial" panose="020B0604020202020204" pitchFamily="34" charset="0"/>
                  <a:ea typeface="微软雅黑" panose="020B0503020204020204" pitchFamily="34" charset="-122"/>
                  <a:cs typeface="Arial" panose="020B0604020202020204" pitchFamily="34" charset="0"/>
                </a:rPr>
                <a:t>R</a:t>
              </a:r>
              <a:endParaRPr lang="en-US" altLang="zh-CN" sz="1545"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545" dirty="0">
                  <a:latin typeface="Arial" panose="020B0604020202020204" pitchFamily="34" charset="0"/>
                  <a:ea typeface="微软雅黑" panose="020B0503020204020204" pitchFamily="34" charset="-122"/>
                  <a:cs typeface="Arial" panose="020B0604020202020204" pitchFamily="34" charset="0"/>
                </a:rPr>
                <a:t>1:1:1</a:t>
              </a:r>
              <a:endParaRPr lang="zh-CN" altLang="en-US" sz="1545" dirty="0">
                <a:latin typeface="Arial" panose="020B0604020202020204" pitchFamily="34" charset="0"/>
                <a:ea typeface="微软雅黑" panose="020B0503020204020204" pitchFamily="34" charset="-122"/>
                <a:cs typeface="Arial" panose="020B0604020202020204" pitchFamily="34" charset="0"/>
              </a:endParaRPr>
            </a:p>
          </p:txBody>
        </p:sp>
      </p:grpSp>
      <p:sp>
        <p:nvSpPr>
          <p:cNvPr id="58" name="矩形 57"/>
          <p:cNvSpPr/>
          <p:nvPr/>
        </p:nvSpPr>
        <p:spPr>
          <a:xfrm>
            <a:off x="8039332" y="1702586"/>
            <a:ext cx="979755" cy="329962"/>
          </a:xfrm>
          <a:prstGeom prst="rect">
            <a:avLst/>
          </a:prstGeom>
        </p:spPr>
        <p:txBody>
          <a:bodyPr wrap="none">
            <a:spAutoFit/>
          </a:bodyPr>
          <a:lstStyle/>
          <a:p>
            <a:pPr algn="ctr"/>
            <a:r>
              <a:rPr lang="zh-CN" altLang="en-US" sz="1545" b="1" dirty="0">
                <a:solidFill>
                  <a:srgbClr val="C00000"/>
                </a:solidFill>
                <a:latin typeface="Arial" panose="020B0604020202020204" pitchFamily="34" charset="0"/>
                <a:ea typeface="微软雅黑" panose="020B0503020204020204" pitchFamily="34" charset="-122"/>
                <a:cs typeface="Arial" panose="020B0604020202020204" pitchFamily="34" charset="0"/>
              </a:rPr>
              <a:t>维持治疗</a:t>
            </a:r>
            <a:endParaRPr lang="zh-CN" altLang="en-US" sz="1545" b="1" baseline="300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对象 6"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128029" name="think-cell 幻灯片" r:id="rId2" imgW="5715" imgH="5715" progId="TCLayout.ActiveDocument.1">
                  <p:embed/>
                </p:oleObj>
              </mc:Choice>
              <mc:Fallback>
                <p:oleObj name="think-cell 幻灯片" r:id="rId2" imgW="5715" imgH="5715" progId="TCLayout.ActiveDocument.1">
                  <p:embed/>
                  <p:pic>
                    <p:nvPicPr>
                      <p:cNvPr id="0" name="对象 6"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3" name="Titre 2"/>
          <p:cNvSpPr>
            <a:spLocks noGrp="1"/>
          </p:cNvSpPr>
          <p:nvPr>
            <p:ph type="title"/>
          </p:nvPr>
        </p:nvSpPr>
        <p:spPr/>
        <p:txBody>
          <a:bodyPr vert="horz">
            <a:normAutofit/>
          </a:bodyPr>
          <a:lstStyle/>
          <a:p>
            <a:r>
              <a:rPr lang="zh-CN" altLang="en-US" sz="2800" dirty="0">
                <a:sym typeface="+mn-lt"/>
              </a:rPr>
              <a:t>信迪利单抗联合化疗：</a:t>
            </a:r>
            <a:r>
              <a:rPr lang="en-US" altLang="zh-CN" sz="2800" dirty="0">
                <a:sym typeface="+mn-lt"/>
              </a:rPr>
              <a:t>PD-L1 CPS≥5</a:t>
            </a:r>
            <a:r>
              <a:rPr lang="zh-CN" altLang="en-US" sz="2800" dirty="0">
                <a:sym typeface="+mn-lt"/>
              </a:rPr>
              <a:t>和</a:t>
            </a:r>
            <a:r>
              <a:rPr lang="zh-CN" altLang="en-US" sz="2800" dirty="0">
                <a:solidFill>
                  <a:srgbClr val="C00000"/>
                </a:solidFill>
                <a:sym typeface="+mn-lt"/>
              </a:rPr>
              <a:t>全人群</a:t>
            </a:r>
            <a:r>
              <a:rPr lang="zh-CN" altLang="en-US" sz="2800" dirty="0">
                <a:sym typeface="+mn-lt"/>
              </a:rPr>
              <a:t>，</a:t>
            </a:r>
            <a:r>
              <a:rPr lang="en-US" altLang="zh-CN" sz="2800" dirty="0">
                <a:sym typeface="+mn-lt"/>
              </a:rPr>
              <a:t>OS</a:t>
            </a:r>
            <a:r>
              <a:rPr lang="zh-CN" altLang="en-US" sz="2800" dirty="0">
                <a:sym typeface="+mn-lt"/>
              </a:rPr>
              <a:t>均</a:t>
            </a:r>
            <a:r>
              <a:rPr lang="zh-CN" altLang="en-US" sz="2800" dirty="0">
                <a:solidFill>
                  <a:srgbClr val="C00000"/>
                </a:solidFill>
                <a:sym typeface="+mn-lt"/>
              </a:rPr>
              <a:t>显著获益</a:t>
            </a:r>
            <a:endParaRPr lang="fr-FR" sz="2800" dirty="0"/>
          </a:p>
        </p:txBody>
      </p:sp>
      <p:grpSp>
        <p:nvGrpSpPr>
          <p:cNvPr id="8" name="组合 7"/>
          <p:cNvGrpSpPr/>
          <p:nvPr/>
        </p:nvGrpSpPr>
        <p:grpSpPr>
          <a:xfrm>
            <a:off x="126128" y="1451204"/>
            <a:ext cx="6936309" cy="2580220"/>
            <a:chOff x="261058" y="2924683"/>
            <a:chExt cx="7523652" cy="2798705"/>
          </a:xfrm>
        </p:grpSpPr>
        <p:grpSp>
          <p:nvGrpSpPr>
            <p:cNvPr id="2" name="Group 1"/>
            <p:cNvGrpSpPr/>
            <p:nvPr/>
          </p:nvGrpSpPr>
          <p:grpSpPr>
            <a:xfrm>
              <a:off x="597266" y="2924683"/>
              <a:ext cx="7187444" cy="2798705"/>
              <a:chOff x="361750" y="1669554"/>
              <a:chExt cx="5390582" cy="2099028"/>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931" y="1863809"/>
                <a:ext cx="3784736" cy="1620000"/>
              </a:xfrm>
              <a:prstGeom prst="rect">
                <a:avLst/>
              </a:prstGeom>
            </p:spPr>
          </p:pic>
          <p:sp>
            <p:nvSpPr>
              <p:cNvPr id="29" name="文本框 28"/>
              <p:cNvSpPr txBox="1"/>
              <p:nvPr/>
            </p:nvSpPr>
            <p:spPr>
              <a:xfrm rot="16200000">
                <a:off x="-268256" y="2299560"/>
                <a:ext cx="1473200" cy="213187"/>
              </a:xfrm>
              <a:prstGeom prst="rect">
                <a:avLst/>
              </a:prstGeom>
              <a:noFill/>
            </p:spPr>
            <p:txBody>
              <a:bodyPr wrap="square" rtlCol="0">
                <a:spAutoFit/>
              </a:bodyPr>
              <a:lstStyle/>
              <a:p>
                <a:pPr algn="ctr"/>
                <a:r>
                  <a:rPr lang="zh-CN" altLang="en-US" sz="1105" dirty="0">
                    <a:latin typeface="Arial" panose="020B0604020202020204" pitchFamily="34" charset="0"/>
                    <a:ea typeface="微软雅黑" panose="020B0503020204020204" pitchFamily="34" charset="-122"/>
                    <a:cs typeface="Arial" panose="020B0604020202020204" pitchFamily="34" charset="0"/>
                  </a:rPr>
                  <a:t>总生存 </a:t>
                </a:r>
                <a:endParaRPr lang="zh-CN" altLang="en-US" sz="1105" dirty="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4279132" y="3223728"/>
                <a:ext cx="1473200" cy="203954"/>
              </a:xfrm>
              <a:prstGeom prst="rect">
                <a:avLst/>
              </a:prstGeom>
              <a:noFill/>
            </p:spPr>
            <p:txBody>
              <a:bodyPr wrap="square" rtlCol="0">
                <a:spAutoFit/>
              </a:bodyPr>
              <a:lstStyle/>
              <a:p>
                <a:pPr algn="l"/>
                <a:r>
                  <a:rPr lang="zh-CN" altLang="en-US" sz="1030" dirty="0">
                    <a:latin typeface="Arial" panose="020B0604020202020204" pitchFamily="34" charset="0"/>
                    <a:cs typeface="Arial" panose="020B0604020202020204" pitchFamily="34" charset="0"/>
                  </a:rPr>
                  <a:t>月</a:t>
                </a:r>
                <a:endParaRPr lang="zh-CN" altLang="en-US" sz="1030" dirty="0">
                  <a:latin typeface="Arial" panose="020B0604020202020204" pitchFamily="34" charset="0"/>
                  <a:cs typeface="Arial" panose="020B0604020202020204" pitchFamily="34" charset="0"/>
                </a:endParaRPr>
              </a:p>
            </p:txBody>
          </p:sp>
          <p:sp>
            <p:nvSpPr>
              <p:cNvPr id="35" name="文本框 34"/>
              <p:cNvSpPr txBox="1"/>
              <p:nvPr/>
            </p:nvSpPr>
            <p:spPr>
              <a:xfrm>
                <a:off x="698942" y="3472613"/>
                <a:ext cx="4521200" cy="295969"/>
              </a:xfrm>
              <a:prstGeom prst="rect">
                <a:avLst/>
              </a:prstGeom>
              <a:noFill/>
            </p:spPr>
            <p:txBody>
              <a:bodyPr wrap="square" rtlCol="0">
                <a:spAutoFit/>
              </a:bodyPr>
              <a:lstStyle/>
              <a:p>
                <a:r>
                  <a:rPr lang="en-US" altLang="zh-CN" sz="880" kern="100" dirty="0">
                    <a:solidFill>
                      <a:srgbClr val="0000D0"/>
                    </a:solidFill>
                    <a:latin typeface="Arial" panose="020B0604020202020204" pitchFamily="34" charset="0"/>
                    <a:cs typeface="Arial" panose="020B0604020202020204" pitchFamily="34" charset="0"/>
                  </a:rPr>
                  <a:t>197      191       166       151       106         79         61         39         18          2            0     </a:t>
                </a:r>
                <a:endParaRPr lang="en-US" altLang="zh-CN" sz="880" kern="100" dirty="0">
                  <a:solidFill>
                    <a:srgbClr val="0000D0"/>
                  </a:solidFill>
                  <a:latin typeface="Arial" panose="020B0604020202020204" pitchFamily="34" charset="0"/>
                  <a:cs typeface="Arial" panose="020B0604020202020204" pitchFamily="34" charset="0"/>
                </a:endParaRPr>
              </a:p>
              <a:p>
                <a:r>
                  <a:rPr lang="en-US" altLang="zh-CN" sz="880" kern="100" dirty="0">
                    <a:solidFill>
                      <a:srgbClr val="D01633"/>
                    </a:solidFill>
                    <a:latin typeface="Arial" panose="020B0604020202020204" pitchFamily="34" charset="0"/>
                    <a:cs typeface="Arial" panose="020B0604020202020204" pitchFamily="34" charset="0"/>
                  </a:rPr>
                  <a:t>200      181       150       128        91          60         39         26         16          1            0</a:t>
                </a:r>
                <a:endParaRPr lang="zh-CN" altLang="en-US" sz="1470" dirty="0">
                  <a:latin typeface="Arial" panose="020B0604020202020204" pitchFamily="34" charset="0"/>
                  <a:cs typeface="Arial" panose="020B0604020202020204" pitchFamily="34" charset="0"/>
                </a:endParaRPr>
              </a:p>
            </p:txBody>
          </p:sp>
          <p:grpSp>
            <p:nvGrpSpPr>
              <p:cNvPr id="26" name="Group 25"/>
              <p:cNvGrpSpPr/>
              <p:nvPr/>
            </p:nvGrpSpPr>
            <p:grpSpPr>
              <a:xfrm>
                <a:off x="841974" y="2832288"/>
                <a:ext cx="1355528" cy="414929"/>
                <a:chOff x="694743" y="2814896"/>
                <a:chExt cx="1355528" cy="414929"/>
              </a:xfrm>
            </p:grpSpPr>
            <p:grpSp>
              <p:nvGrpSpPr>
                <p:cNvPr id="27" name="Group 26"/>
                <p:cNvGrpSpPr/>
                <p:nvPr/>
              </p:nvGrpSpPr>
              <p:grpSpPr>
                <a:xfrm>
                  <a:off x="762612" y="2814896"/>
                  <a:ext cx="1287659" cy="222472"/>
                  <a:chOff x="762612" y="2814896"/>
                  <a:chExt cx="1287659" cy="222472"/>
                </a:xfrm>
              </p:grpSpPr>
              <p:pic>
                <p:nvPicPr>
                  <p:cNvPr id="38" name="图片 30"/>
                  <p:cNvPicPr>
                    <a:picLocks noChangeAspect="1"/>
                  </p:cNvPicPr>
                  <p:nvPr/>
                </p:nvPicPr>
                <p:blipFill rotWithShape="1">
                  <a:blip r:embed="rId5" cstate="print">
                    <a:extLst>
                      <a:ext uri="{28A0092B-C50C-407E-A947-70E740481C1C}">
                        <a14:useLocalDpi xmlns:a14="http://schemas.microsoft.com/office/drawing/2010/main" val="0"/>
                      </a:ext>
                    </a:extLst>
                  </a:blip>
                  <a:srcRect t="1" r="80018" b="10528"/>
                  <a:stretch>
                    <a:fillRect/>
                  </a:stretch>
                </p:blipFill>
                <p:spPr>
                  <a:xfrm>
                    <a:off x="762612" y="2833723"/>
                    <a:ext cx="220128" cy="177791"/>
                  </a:xfrm>
                  <a:prstGeom prst="rect">
                    <a:avLst/>
                  </a:prstGeom>
                </p:spPr>
              </p:pic>
              <p:sp>
                <p:nvSpPr>
                  <p:cNvPr id="39" name="TextBox 38"/>
                  <p:cNvSpPr txBox="1"/>
                  <p:nvPr/>
                </p:nvSpPr>
                <p:spPr>
                  <a:xfrm>
                    <a:off x="902441" y="2814896"/>
                    <a:ext cx="1147830" cy="222472"/>
                  </a:xfrm>
                  <a:prstGeom prst="rect">
                    <a:avLst/>
                  </a:prstGeom>
                  <a:noFill/>
                </p:spPr>
                <p:txBody>
                  <a:bodyPr wrap="none" rtlCol="0">
                    <a:spAutoFit/>
                  </a:bodyPr>
                  <a:lstStyle/>
                  <a:p>
                    <a:pPr algn="l"/>
                    <a:r>
                      <a:rPr lang="zh-CN" altLang="en-US" sz="1175" dirty="0">
                        <a:latin typeface="Arial" panose="020B0604020202020204" pitchFamily="34" charset="0"/>
                        <a:ea typeface="微软雅黑" panose="020B0503020204020204" pitchFamily="34" charset="-122"/>
                        <a:cs typeface="Arial" panose="020B0604020202020204" pitchFamily="34" charset="0"/>
                      </a:rPr>
                      <a:t>信迪利单抗 </a:t>
                    </a:r>
                    <a:r>
                      <a:rPr lang="en-US" altLang="zh-CN"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化疗</a:t>
                    </a:r>
                    <a:endParaRPr lang="en-US" sz="1175"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 name="Group 27"/>
                <p:cNvGrpSpPr/>
                <p:nvPr/>
              </p:nvGrpSpPr>
              <p:grpSpPr>
                <a:xfrm>
                  <a:off x="694743" y="3007353"/>
                  <a:ext cx="1110365" cy="222472"/>
                  <a:chOff x="694743" y="3007353"/>
                  <a:chExt cx="1110365" cy="222472"/>
                </a:xfrm>
              </p:grpSpPr>
              <p:pic>
                <p:nvPicPr>
                  <p:cNvPr id="34" name="图片 31"/>
                  <p:cNvPicPr>
                    <a:picLocks noChangeAspect="1"/>
                  </p:cNvPicPr>
                  <p:nvPr/>
                </p:nvPicPr>
                <p:blipFill rotWithShape="1">
                  <a:blip r:embed="rId6">
                    <a:extLst>
                      <a:ext uri="{28A0092B-C50C-407E-A947-70E740481C1C}">
                        <a14:useLocalDpi xmlns:a14="http://schemas.microsoft.com/office/drawing/2010/main" val="0"/>
                      </a:ext>
                    </a:extLst>
                  </a:blip>
                  <a:srcRect r="76650" b="13628"/>
                  <a:stretch>
                    <a:fillRect/>
                  </a:stretch>
                </p:blipFill>
                <p:spPr>
                  <a:xfrm>
                    <a:off x="694743" y="3011514"/>
                    <a:ext cx="280248" cy="171632"/>
                  </a:xfrm>
                  <a:prstGeom prst="rect">
                    <a:avLst/>
                  </a:prstGeom>
                </p:spPr>
              </p:pic>
              <p:sp>
                <p:nvSpPr>
                  <p:cNvPr id="37" name="TextBox 36"/>
                  <p:cNvSpPr txBox="1"/>
                  <p:nvPr/>
                </p:nvSpPr>
                <p:spPr>
                  <a:xfrm>
                    <a:off x="902441" y="3007353"/>
                    <a:ext cx="902667" cy="222472"/>
                  </a:xfrm>
                  <a:prstGeom prst="rect">
                    <a:avLst/>
                  </a:prstGeom>
                  <a:noFill/>
                </p:spPr>
                <p:txBody>
                  <a:bodyPr wrap="none" rtlCol="0">
                    <a:spAutoFit/>
                  </a:bodyPr>
                  <a:lstStyle/>
                  <a:p>
                    <a:pPr algn="l"/>
                    <a:r>
                      <a:rPr lang="zh-CN" altLang="en-US" sz="1175" dirty="0">
                        <a:latin typeface="Arial" panose="020B0604020202020204" pitchFamily="34" charset="0"/>
                        <a:ea typeface="微软雅黑" panose="020B0503020204020204" pitchFamily="34" charset="-122"/>
                        <a:cs typeface="Arial" panose="020B0604020202020204" pitchFamily="34" charset="0"/>
                      </a:rPr>
                      <a:t>安慰剂 </a:t>
                    </a:r>
                    <a:r>
                      <a:rPr lang="en-US" altLang="zh-CN"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化疗</a:t>
                    </a:r>
                    <a:endParaRPr lang="en-US" sz="1175" dirty="0">
                      <a:latin typeface="Arial" panose="020B0604020202020204" pitchFamily="34" charset="0"/>
                      <a:ea typeface="微软雅黑" panose="020B0503020204020204" pitchFamily="34" charset="-122"/>
                      <a:cs typeface="Arial" panose="020B0604020202020204" pitchFamily="34" charset="0"/>
                    </a:endParaRPr>
                  </a:p>
                </p:txBody>
              </p:sp>
            </p:grpSp>
          </p:grpSp>
        </p:grpSp>
        <p:sp>
          <p:nvSpPr>
            <p:cNvPr id="55" name="文本框 54"/>
            <p:cNvSpPr txBox="1"/>
            <p:nvPr/>
          </p:nvSpPr>
          <p:spPr>
            <a:xfrm>
              <a:off x="261058" y="5178422"/>
              <a:ext cx="928147" cy="541861"/>
            </a:xfrm>
            <a:prstGeom prst="rect">
              <a:avLst/>
            </a:prstGeom>
            <a:noFill/>
          </p:spPr>
          <p:txBody>
            <a:bodyPr wrap="square">
              <a:spAutoFit/>
            </a:bodyPr>
            <a:lstStyle/>
            <a:p>
              <a:r>
                <a:rPr lang="zh-CN" altLang="en-US" sz="880" dirty="0">
                  <a:latin typeface="Arial" panose="020B0604020202020204" pitchFamily="34" charset="0"/>
                  <a:cs typeface="Arial" panose="020B0604020202020204" pitchFamily="34" charset="0"/>
                </a:rPr>
                <a:t>风险人数</a:t>
              </a:r>
              <a:endParaRPr lang="en-US" altLang="zh-CN" sz="880" dirty="0">
                <a:latin typeface="Arial" panose="020B0604020202020204" pitchFamily="34" charset="0"/>
                <a:cs typeface="Arial" panose="020B0604020202020204" pitchFamily="34" charset="0"/>
              </a:endParaRPr>
            </a:p>
            <a:p>
              <a:r>
                <a:rPr lang="zh-CN" altLang="en-US" sz="880" kern="100" dirty="0">
                  <a:solidFill>
                    <a:srgbClr val="0000D0"/>
                  </a:solidFill>
                  <a:latin typeface="Arial" panose="020B0604020202020204" pitchFamily="34" charset="0"/>
                  <a:cs typeface="Arial" panose="020B0604020202020204" pitchFamily="34" charset="0"/>
                </a:rPr>
                <a:t>信迪利</a:t>
              </a:r>
              <a:r>
                <a:rPr lang="en-US" altLang="zh-CN" sz="880" kern="100" dirty="0">
                  <a:solidFill>
                    <a:srgbClr val="0000D0"/>
                  </a:solidFill>
                  <a:latin typeface="Arial" panose="020B0604020202020204" pitchFamily="34" charset="0"/>
                  <a:cs typeface="Arial" panose="020B0604020202020204" pitchFamily="34" charset="0"/>
                </a:rPr>
                <a:t>+</a:t>
              </a:r>
              <a:r>
                <a:rPr lang="zh-CN" altLang="en-US" sz="880" kern="100" dirty="0">
                  <a:solidFill>
                    <a:srgbClr val="0000D0"/>
                  </a:solidFill>
                  <a:latin typeface="Arial" panose="020B0604020202020204" pitchFamily="34" charset="0"/>
                  <a:cs typeface="Arial" panose="020B0604020202020204" pitchFamily="34" charset="0"/>
                </a:rPr>
                <a:t>化疗</a:t>
              </a:r>
              <a:endParaRPr lang="en-US" altLang="zh-CN" sz="880" kern="100" dirty="0">
                <a:solidFill>
                  <a:srgbClr val="0000D0"/>
                </a:solidFill>
                <a:latin typeface="Arial" panose="020B0604020202020204" pitchFamily="34" charset="0"/>
                <a:cs typeface="Arial" panose="020B0604020202020204" pitchFamily="34" charset="0"/>
              </a:endParaRPr>
            </a:p>
            <a:p>
              <a:r>
                <a:rPr lang="zh-CN" altLang="en-US" sz="880" kern="100" dirty="0">
                  <a:solidFill>
                    <a:srgbClr val="D01633"/>
                  </a:solidFill>
                  <a:latin typeface="Arial" panose="020B0604020202020204" pitchFamily="34" charset="0"/>
                  <a:cs typeface="Arial" panose="020B0604020202020204" pitchFamily="34" charset="0"/>
                </a:rPr>
                <a:t>化疗</a:t>
              </a:r>
              <a:r>
                <a:rPr lang="zh-CN" altLang="en-US" sz="880" kern="100" dirty="0">
                  <a:solidFill>
                    <a:srgbClr val="0000D0"/>
                  </a:solidFill>
                  <a:latin typeface="Arial" panose="020B0604020202020204" pitchFamily="34" charset="0"/>
                  <a:cs typeface="Arial" panose="020B0604020202020204" pitchFamily="34" charset="0"/>
                </a:rPr>
                <a:t> </a:t>
              </a:r>
              <a:endParaRPr lang="zh-CN" altLang="en-US" sz="880" dirty="0">
                <a:latin typeface="Arial" panose="020B0604020202020204" pitchFamily="34" charset="0"/>
                <a:cs typeface="Arial" panose="020B0604020202020204" pitchFamily="34" charset="0"/>
              </a:endParaRPr>
            </a:p>
          </p:txBody>
        </p:sp>
      </p:grpSp>
      <p:sp>
        <p:nvSpPr>
          <p:cNvPr id="57" name="矩形 56"/>
          <p:cNvSpPr/>
          <p:nvPr/>
        </p:nvSpPr>
        <p:spPr>
          <a:xfrm>
            <a:off x="164913" y="7198883"/>
            <a:ext cx="7658308" cy="363818"/>
          </a:xfrm>
          <a:prstGeom prst="rect">
            <a:avLst/>
          </a:prstGeom>
        </p:spPr>
        <p:txBody>
          <a:bodyPr wrap="square" anchor="b">
            <a:spAutoFit/>
          </a:bodyPr>
          <a:lstStyle/>
          <a:p>
            <a:pPr marL="252095" indent="-252095" defTabSz="914400">
              <a:buFont typeface="+mj-lt"/>
              <a:buAutoNum type="arabicPeriod"/>
              <a:defRPr/>
            </a:pPr>
            <a:r>
              <a:rPr lang="en-US" altLang="zh-CN" sz="880" dirty="0">
                <a:latin typeface="Arial" panose="020B0604020202020204" pitchFamily="34" charset="0"/>
                <a:ea typeface="微软雅黑" panose="020B0503020204020204" pitchFamily="34" charset="-122"/>
                <a:cs typeface="Arial" panose="020B0604020202020204" pitchFamily="34" charset="0"/>
              </a:rPr>
              <a:t>https://clinicaltrials.gov/. NCT03745170.</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a:p>
            <a:pPr marL="252095" indent="-252095" defTabSz="914400">
              <a:buFont typeface="+mj-lt"/>
              <a:buAutoNum type="arabicPeriod"/>
              <a:defRPr/>
            </a:pPr>
            <a:r>
              <a:rPr lang="en-US" altLang="zh-CN" sz="880" dirty="0">
                <a:latin typeface="Arial" panose="020B0604020202020204" pitchFamily="34" charset="0"/>
                <a:ea typeface="微软雅黑" panose="020B0503020204020204" pitchFamily="34" charset="-122"/>
                <a:cs typeface="Arial" panose="020B0604020202020204" pitchFamily="34" charset="0"/>
              </a:rPr>
              <a:t>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238081" y="4304654"/>
            <a:ext cx="6995671" cy="3199124"/>
            <a:chOff x="5930454" y="2860847"/>
            <a:chExt cx="7588038" cy="3470014"/>
          </a:xfrm>
        </p:grpSpPr>
        <p:grpSp>
          <p:nvGrpSpPr>
            <p:cNvPr id="6" name="Group 5"/>
            <p:cNvGrpSpPr/>
            <p:nvPr/>
          </p:nvGrpSpPr>
          <p:grpSpPr>
            <a:xfrm>
              <a:off x="6305223" y="2860847"/>
              <a:ext cx="7213269" cy="3470014"/>
              <a:chOff x="4801620" y="1621676"/>
              <a:chExt cx="5409951" cy="2602510"/>
            </a:xfrm>
          </p:grpSpPr>
          <p:pic>
            <p:nvPicPr>
              <p:cNvPr id="36" name="图片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6761" y="1809156"/>
                <a:ext cx="3818062" cy="1620000"/>
              </a:xfrm>
              <a:prstGeom prst="rect">
                <a:avLst/>
              </a:prstGeom>
            </p:spPr>
          </p:pic>
          <p:sp>
            <p:nvSpPr>
              <p:cNvPr id="22" name="文本框 21"/>
              <p:cNvSpPr txBox="1"/>
              <p:nvPr/>
            </p:nvSpPr>
            <p:spPr>
              <a:xfrm>
                <a:off x="5124657" y="3431321"/>
                <a:ext cx="4270166" cy="792865"/>
              </a:xfrm>
              <a:prstGeom prst="rect">
                <a:avLst/>
              </a:prstGeom>
              <a:noFill/>
            </p:spPr>
            <p:txBody>
              <a:bodyPr wrap="square" rtlCol="0">
                <a:spAutoFit/>
              </a:bodyPr>
              <a:lstStyle/>
              <a:p>
                <a:r>
                  <a:rPr lang="en-US" altLang="zh-CN" sz="880" kern="100" dirty="0">
                    <a:solidFill>
                      <a:srgbClr val="0000D0"/>
                    </a:solidFill>
                    <a:latin typeface="Arial" panose="020B0604020202020204" pitchFamily="34" charset="0"/>
                    <a:cs typeface="Arial" panose="020B0604020202020204" pitchFamily="34" charset="0"/>
                  </a:rPr>
                  <a:t>327       311       269       234       163       115         86         47         19          3           0     </a:t>
                </a:r>
                <a:endParaRPr lang="en-US" altLang="zh-CN" sz="880" kern="100" dirty="0">
                  <a:solidFill>
                    <a:srgbClr val="0000D0"/>
                  </a:solidFill>
                  <a:latin typeface="Arial" panose="020B0604020202020204" pitchFamily="34" charset="0"/>
                  <a:cs typeface="Arial" panose="020B0604020202020204" pitchFamily="34" charset="0"/>
                </a:endParaRPr>
              </a:p>
              <a:p>
                <a:r>
                  <a:rPr lang="en-US" altLang="zh-CN" sz="880" kern="100" dirty="0">
                    <a:solidFill>
                      <a:srgbClr val="D01633"/>
                    </a:solidFill>
                    <a:latin typeface="Arial" panose="020B0604020202020204" pitchFamily="34" charset="0"/>
                    <a:cs typeface="Arial" panose="020B0604020202020204" pitchFamily="34" charset="0"/>
                  </a:rPr>
                  <a:t>323       295       246       205       142        88         51          31         19          1          0</a:t>
                </a:r>
                <a:endParaRPr lang="zh-CN" altLang="zh-CN" sz="880" kern="100" dirty="0">
                  <a:solidFill>
                    <a:srgbClr val="D01633"/>
                  </a:solidFill>
                  <a:latin typeface="Arial" panose="020B0604020202020204" pitchFamily="34" charset="0"/>
                  <a:cs typeface="Arial" panose="020B0604020202020204" pitchFamily="34" charset="0"/>
                </a:endParaRPr>
              </a:p>
              <a:p>
                <a:endParaRPr lang="zh-CN" altLang="zh-CN" sz="1030" kern="100" dirty="0">
                  <a:solidFill>
                    <a:srgbClr val="0000D0"/>
                  </a:solidFill>
                  <a:latin typeface="Arial" panose="020B0604020202020204" pitchFamily="34" charset="0"/>
                  <a:cs typeface="Arial" panose="020B0604020202020204" pitchFamily="34" charset="0"/>
                </a:endParaRPr>
              </a:p>
              <a:p>
                <a:endParaRPr lang="en-US" altLang="zh-CN" sz="1470" dirty="0">
                  <a:latin typeface="Arial" panose="020B0604020202020204" pitchFamily="34" charset="0"/>
                  <a:cs typeface="Arial" panose="020B0604020202020204" pitchFamily="34" charset="0"/>
                </a:endParaRPr>
              </a:p>
              <a:p>
                <a:endParaRPr lang="zh-CN" altLang="en-US" sz="1470" dirty="0">
                  <a:latin typeface="Arial" panose="020B0604020202020204" pitchFamily="34" charset="0"/>
                  <a:cs typeface="Arial" panose="020B0604020202020204" pitchFamily="34" charset="0"/>
                </a:endParaRPr>
              </a:p>
            </p:txBody>
          </p:sp>
          <p:sp>
            <p:nvSpPr>
              <p:cNvPr id="19" name="文本框 18"/>
              <p:cNvSpPr txBox="1"/>
              <p:nvPr/>
            </p:nvSpPr>
            <p:spPr>
              <a:xfrm>
                <a:off x="8738371" y="3172998"/>
                <a:ext cx="1473200" cy="203954"/>
              </a:xfrm>
              <a:prstGeom prst="rect">
                <a:avLst/>
              </a:prstGeom>
              <a:noFill/>
            </p:spPr>
            <p:txBody>
              <a:bodyPr wrap="square" rtlCol="0">
                <a:spAutoFit/>
              </a:bodyPr>
              <a:lstStyle/>
              <a:p>
                <a:pPr algn="l"/>
                <a:r>
                  <a:rPr lang="zh-CN" altLang="en-US" sz="1030" dirty="0">
                    <a:latin typeface="Arial" panose="020B0604020202020204" pitchFamily="34" charset="0"/>
                    <a:cs typeface="Arial" panose="020B0604020202020204" pitchFamily="34" charset="0"/>
                  </a:rPr>
                  <a:t>月</a:t>
                </a:r>
                <a:endParaRPr lang="zh-CN" altLang="en-US" sz="1030" dirty="0">
                  <a:latin typeface="Arial" panose="020B0604020202020204" pitchFamily="34" charset="0"/>
                  <a:cs typeface="Arial" panose="020B0604020202020204" pitchFamily="34" charset="0"/>
                </a:endParaRPr>
              </a:p>
            </p:txBody>
          </p:sp>
          <p:sp>
            <p:nvSpPr>
              <p:cNvPr id="20" name="文本框 19"/>
              <p:cNvSpPr txBox="1"/>
              <p:nvPr/>
            </p:nvSpPr>
            <p:spPr>
              <a:xfrm rot="16200000">
                <a:off x="4171614" y="2251682"/>
                <a:ext cx="1473200" cy="213187"/>
              </a:xfrm>
              <a:prstGeom prst="rect">
                <a:avLst/>
              </a:prstGeom>
              <a:noFill/>
            </p:spPr>
            <p:txBody>
              <a:bodyPr wrap="square" rtlCol="0">
                <a:spAutoFit/>
              </a:bodyPr>
              <a:lstStyle/>
              <a:p>
                <a:pPr algn="ctr"/>
                <a:r>
                  <a:rPr lang="zh-CN" altLang="en-US" sz="1105" dirty="0">
                    <a:latin typeface="Arial" panose="020B0604020202020204" pitchFamily="34" charset="0"/>
                    <a:ea typeface="微软雅黑" panose="020B0503020204020204" pitchFamily="34" charset="-122"/>
                    <a:cs typeface="Arial" panose="020B0604020202020204" pitchFamily="34" charset="0"/>
                  </a:rPr>
                  <a:t>总生存 </a:t>
                </a:r>
                <a:endParaRPr lang="zh-CN" altLang="en-US" sz="1105" dirty="0">
                  <a:latin typeface="Arial" panose="020B0604020202020204" pitchFamily="34" charset="0"/>
                  <a:ea typeface="微软雅黑" panose="020B0503020204020204" pitchFamily="34" charset="-122"/>
                  <a:cs typeface="Arial" panose="020B0604020202020204" pitchFamily="34" charset="0"/>
                </a:endParaRPr>
              </a:p>
            </p:txBody>
          </p:sp>
          <p:grpSp>
            <p:nvGrpSpPr>
              <p:cNvPr id="40" name="Group 39"/>
              <p:cNvGrpSpPr/>
              <p:nvPr/>
            </p:nvGrpSpPr>
            <p:grpSpPr>
              <a:xfrm>
                <a:off x="5312002" y="2832288"/>
                <a:ext cx="1355527" cy="414929"/>
                <a:chOff x="694743" y="2814896"/>
                <a:chExt cx="1355527" cy="414929"/>
              </a:xfrm>
            </p:grpSpPr>
            <p:grpSp>
              <p:nvGrpSpPr>
                <p:cNvPr id="41" name="Group 40"/>
                <p:cNvGrpSpPr/>
                <p:nvPr/>
              </p:nvGrpSpPr>
              <p:grpSpPr>
                <a:xfrm>
                  <a:off x="762612" y="2814896"/>
                  <a:ext cx="1287658" cy="222472"/>
                  <a:chOff x="762612" y="2814896"/>
                  <a:chExt cx="1287658" cy="222472"/>
                </a:xfrm>
              </p:grpSpPr>
              <p:pic>
                <p:nvPicPr>
                  <p:cNvPr id="45" name="图片 30"/>
                  <p:cNvPicPr>
                    <a:picLocks noChangeAspect="1"/>
                  </p:cNvPicPr>
                  <p:nvPr/>
                </p:nvPicPr>
                <p:blipFill rotWithShape="1">
                  <a:blip r:embed="rId5" cstate="print">
                    <a:extLst>
                      <a:ext uri="{28A0092B-C50C-407E-A947-70E740481C1C}">
                        <a14:useLocalDpi xmlns:a14="http://schemas.microsoft.com/office/drawing/2010/main" val="0"/>
                      </a:ext>
                    </a:extLst>
                  </a:blip>
                  <a:srcRect t="1" r="80018" b="10528"/>
                  <a:stretch>
                    <a:fillRect/>
                  </a:stretch>
                </p:blipFill>
                <p:spPr>
                  <a:xfrm>
                    <a:off x="762612" y="2833723"/>
                    <a:ext cx="220128" cy="177791"/>
                  </a:xfrm>
                  <a:prstGeom prst="rect">
                    <a:avLst/>
                  </a:prstGeom>
                </p:spPr>
              </p:pic>
              <p:sp>
                <p:nvSpPr>
                  <p:cNvPr id="46" name="TextBox 45"/>
                  <p:cNvSpPr txBox="1"/>
                  <p:nvPr/>
                </p:nvSpPr>
                <p:spPr>
                  <a:xfrm>
                    <a:off x="902441" y="2814896"/>
                    <a:ext cx="1147829" cy="222472"/>
                  </a:xfrm>
                  <a:prstGeom prst="rect">
                    <a:avLst/>
                  </a:prstGeom>
                  <a:noFill/>
                </p:spPr>
                <p:txBody>
                  <a:bodyPr wrap="none" rtlCol="0">
                    <a:spAutoFit/>
                  </a:bodyPr>
                  <a:lstStyle/>
                  <a:p>
                    <a:pPr algn="l"/>
                    <a:r>
                      <a:rPr lang="zh-CN" altLang="en-US" sz="1175" dirty="0">
                        <a:latin typeface="Arial" panose="020B0604020202020204" pitchFamily="34" charset="0"/>
                        <a:ea typeface="微软雅黑" panose="020B0503020204020204" pitchFamily="34" charset="-122"/>
                        <a:cs typeface="Arial" panose="020B0604020202020204" pitchFamily="34" charset="0"/>
                      </a:rPr>
                      <a:t>信迪利单抗 </a:t>
                    </a:r>
                    <a:r>
                      <a:rPr lang="en-US" altLang="zh-CN"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化疗</a:t>
                    </a:r>
                    <a:endParaRPr lang="en-US" sz="1175"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 name="Group 41"/>
                <p:cNvGrpSpPr/>
                <p:nvPr/>
              </p:nvGrpSpPr>
              <p:grpSpPr>
                <a:xfrm>
                  <a:off x="694743" y="3007353"/>
                  <a:ext cx="1110364" cy="222472"/>
                  <a:chOff x="694743" y="3007353"/>
                  <a:chExt cx="1110364" cy="222472"/>
                </a:xfrm>
              </p:grpSpPr>
              <p:pic>
                <p:nvPicPr>
                  <p:cNvPr id="43" name="图片 31"/>
                  <p:cNvPicPr>
                    <a:picLocks noChangeAspect="1"/>
                  </p:cNvPicPr>
                  <p:nvPr/>
                </p:nvPicPr>
                <p:blipFill rotWithShape="1">
                  <a:blip r:embed="rId6">
                    <a:extLst>
                      <a:ext uri="{28A0092B-C50C-407E-A947-70E740481C1C}">
                        <a14:useLocalDpi xmlns:a14="http://schemas.microsoft.com/office/drawing/2010/main" val="0"/>
                      </a:ext>
                    </a:extLst>
                  </a:blip>
                  <a:srcRect r="76650" b="13628"/>
                  <a:stretch>
                    <a:fillRect/>
                  </a:stretch>
                </p:blipFill>
                <p:spPr>
                  <a:xfrm>
                    <a:off x="694743" y="3011514"/>
                    <a:ext cx="280248" cy="171632"/>
                  </a:xfrm>
                  <a:prstGeom prst="rect">
                    <a:avLst/>
                  </a:prstGeom>
                </p:spPr>
              </p:pic>
              <p:sp>
                <p:nvSpPr>
                  <p:cNvPr id="44" name="TextBox 43"/>
                  <p:cNvSpPr txBox="1"/>
                  <p:nvPr/>
                </p:nvSpPr>
                <p:spPr>
                  <a:xfrm>
                    <a:off x="902441" y="3007353"/>
                    <a:ext cx="902666" cy="222472"/>
                  </a:xfrm>
                  <a:prstGeom prst="rect">
                    <a:avLst/>
                  </a:prstGeom>
                  <a:noFill/>
                </p:spPr>
                <p:txBody>
                  <a:bodyPr wrap="none" rtlCol="0">
                    <a:spAutoFit/>
                  </a:bodyPr>
                  <a:lstStyle/>
                  <a:p>
                    <a:pPr algn="l"/>
                    <a:r>
                      <a:rPr lang="zh-CN" altLang="en-US" sz="1175" dirty="0">
                        <a:latin typeface="Arial" panose="020B0604020202020204" pitchFamily="34" charset="0"/>
                        <a:ea typeface="微软雅黑" panose="020B0503020204020204" pitchFamily="34" charset="-122"/>
                        <a:cs typeface="Arial" panose="020B0604020202020204" pitchFamily="34" charset="0"/>
                      </a:rPr>
                      <a:t>安慰剂 </a:t>
                    </a:r>
                    <a:r>
                      <a:rPr lang="en-US" altLang="zh-CN"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化疗</a:t>
                    </a:r>
                    <a:endParaRPr lang="en-US" sz="1175" dirty="0">
                      <a:latin typeface="Arial" panose="020B0604020202020204" pitchFamily="34" charset="0"/>
                      <a:ea typeface="微软雅黑" panose="020B0503020204020204" pitchFamily="34" charset="-122"/>
                      <a:cs typeface="Arial" panose="020B0604020202020204" pitchFamily="34" charset="0"/>
                    </a:endParaRPr>
                  </a:p>
                </p:txBody>
              </p:sp>
            </p:grpSp>
          </p:grpSp>
        </p:grpSp>
        <p:sp>
          <p:nvSpPr>
            <p:cNvPr id="58" name="文本框 57"/>
            <p:cNvSpPr txBox="1"/>
            <p:nvPr/>
          </p:nvSpPr>
          <p:spPr>
            <a:xfrm>
              <a:off x="5930454" y="5157537"/>
              <a:ext cx="928147" cy="541861"/>
            </a:xfrm>
            <a:prstGeom prst="rect">
              <a:avLst/>
            </a:prstGeom>
            <a:noFill/>
          </p:spPr>
          <p:txBody>
            <a:bodyPr wrap="square">
              <a:spAutoFit/>
            </a:bodyPr>
            <a:lstStyle/>
            <a:p>
              <a:r>
                <a:rPr lang="zh-CN" altLang="en-US" sz="880" dirty="0">
                  <a:latin typeface="Arial" panose="020B0604020202020204" pitchFamily="34" charset="0"/>
                  <a:cs typeface="Arial" panose="020B0604020202020204" pitchFamily="34" charset="0"/>
                </a:rPr>
                <a:t>风险人数</a:t>
              </a:r>
              <a:endParaRPr lang="en-US" altLang="zh-CN" sz="880" dirty="0">
                <a:latin typeface="Arial" panose="020B0604020202020204" pitchFamily="34" charset="0"/>
                <a:cs typeface="Arial" panose="020B0604020202020204" pitchFamily="34" charset="0"/>
              </a:endParaRPr>
            </a:p>
            <a:p>
              <a:r>
                <a:rPr lang="zh-CN" altLang="en-US" sz="880" kern="100" dirty="0">
                  <a:solidFill>
                    <a:srgbClr val="0000D0"/>
                  </a:solidFill>
                  <a:latin typeface="Arial" panose="020B0604020202020204" pitchFamily="34" charset="0"/>
                  <a:cs typeface="Arial" panose="020B0604020202020204" pitchFamily="34" charset="0"/>
                </a:rPr>
                <a:t>信迪利</a:t>
              </a:r>
              <a:r>
                <a:rPr lang="en-US" altLang="zh-CN" sz="880" kern="100" dirty="0">
                  <a:solidFill>
                    <a:srgbClr val="0000D0"/>
                  </a:solidFill>
                  <a:latin typeface="Arial" panose="020B0604020202020204" pitchFamily="34" charset="0"/>
                  <a:cs typeface="Arial" panose="020B0604020202020204" pitchFamily="34" charset="0"/>
                </a:rPr>
                <a:t>+</a:t>
              </a:r>
              <a:r>
                <a:rPr lang="zh-CN" altLang="en-US" sz="880" kern="100" dirty="0">
                  <a:solidFill>
                    <a:srgbClr val="0000D0"/>
                  </a:solidFill>
                  <a:latin typeface="Arial" panose="020B0604020202020204" pitchFamily="34" charset="0"/>
                  <a:cs typeface="Arial" panose="020B0604020202020204" pitchFamily="34" charset="0"/>
                </a:rPr>
                <a:t>化疗</a:t>
              </a:r>
              <a:endParaRPr lang="en-US" altLang="zh-CN" sz="880" kern="100" dirty="0">
                <a:solidFill>
                  <a:srgbClr val="0000D0"/>
                </a:solidFill>
                <a:latin typeface="Arial" panose="020B0604020202020204" pitchFamily="34" charset="0"/>
                <a:cs typeface="Arial" panose="020B0604020202020204" pitchFamily="34" charset="0"/>
              </a:endParaRPr>
            </a:p>
            <a:p>
              <a:r>
                <a:rPr lang="zh-CN" altLang="en-US" sz="880" kern="100" dirty="0">
                  <a:solidFill>
                    <a:srgbClr val="D01633"/>
                  </a:solidFill>
                  <a:latin typeface="Arial" panose="020B0604020202020204" pitchFamily="34" charset="0"/>
                  <a:cs typeface="Arial" panose="020B0604020202020204" pitchFamily="34" charset="0"/>
                </a:rPr>
                <a:t>化疗</a:t>
              </a:r>
              <a:r>
                <a:rPr lang="zh-CN" altLang="en-US" sz="880" kern="100" dirty="0">
                  <a:solidFill>
                    <a:srgbClr val="0000D0"/>
                  </a:solidFill>
                  <a:latin typeface="Arial" panose="020B0604020202020204" pitchFamily="34" charset="0"/>
                  <a:cs typeface="Arial" panose="020B0604020202020204" pitchFamily="34" charset="0"/>
                </a:rPr>
                <a:t> </a:t>
              </a:r>
              <a:endParaRPr lang="zh-CN" altLang="en-US" sz="880" dirty="0">
                <a:latin typeface="Arial" panose="020B0604020202020204" pitchFamily="34" charset="0"/>
                <a:cs typeface="Arial" panose="020B0604020202020204" pitchFamily="34" charset="0"/>
              </a:endParaRPr>
            </a:p>
          </p:txBody>
        </p:sp>
      </p:grpSp>
      <p:sp>
        <p:nvSpPr>
          <p:cNvPr id="48" name="文本框 47"/>
          <p:cNvSpPr txBox="1"/>
          <p:nvPr/>
        </p:nvSpPr>
        <p:spPr>
          <a:xfrm>
            <a:off x="3056262" y="1295062"/>
            <a:ext cx="3013225" cy="1246047"/>
          </a:xfrm>
          <a:prstGeom prst="rect">
            <a:avLst/>
          </a:prstGeom>
          <a:noFill/>
        </p:spPr>
        <p:txBody>
          <a:bodyPr wrap="square">
            <a:spAutoFit/>
          </a:bodyPr>
          <a:lstStyle/>
          <a:p>
            <a:r>
              <a:rPr lang="en-US" altLang="zh-CN" sz="1325" b="1" dirty="0">
                <a:latin typeface="Arial" panose="020B0604020202020204" pitchFamily="34" charset="0"/>
                <a:cs typeface="Arial" panose="020B0604020202020204" pitchFamily="34" charset="0"/>
                <a:sym typeface="Arial Narrow" panose="020B0606020202030204"/>
              </a:rPr>
              <a:t>		</a:t>
            </a:r>
            <a:r>
              <a:rPr lang="en-US" altLang="zh-CN" sz="1325" b="1" dirty="0" err="1">
                <a:latin typeface="Arial" panose="020B0604020202020204" pitchFamily="34" charset="0"/>
                <a:cs typeface="Arial" panose="020B0604020202020204" pitchFamily="34" charset="0"/>
                <a:sym typeface="Arial Narrow" panose="020B0606020202030204"/>
              </a:rPr>
              <a:t>mOS</a:t>
            </a:r>
            <a:endParaRPr lang="en-US" altLang="zh-CN" sz="1325" b="1" dirty="0">
              <a:latin typeface="Arial" panose="020B0604020202020204" pitchFamily="34" charset="0"/>
              <a:cs typeface="Arial" panose="020B0604020202020204" pitchFamily="34" charset="0"/>
              <a:sym typeface="Arial Narrow" panose="020B0606020202030204"/>
            </a:endParaRPr>
          </a:p>
          <a:p>
            <a:r>
              <a:rPr lang="zh-CN" altLang="en-US" sz="1325" b="1" dirty="0">
                <a:latin typeface="Arial" panose="020B0604020202020204" pitchFamily="34" charset="0"/>
                <a:cs typeface="Arial" panose="020B0604020202020204" pitchFamily="34" charset="0"/>
                <a:sym typeface="Arial Narrow" panose="020B0606020202030204"/>
              </a:rPr>
              <a:t>信迪利单抗</a:t>
            </a:r>
            <a:r>
              <a:rPr lang="en-US" altLang="zh-CN" sz="1325" b="1" dirty="0">
                <a:latin typeface="Arial" panose="020B0604020202020204" pitchFamily="34" charset="0"/>
                <a:cs typeface="Arial" panose="020B0604020202020204" pitchFamily="34" charset="0"/>
                <a:sym typeface="Arial Narrow" panose="020B0606020202030204"/>
              </a:rPr>
              <a:t>+</a:t>
            </a:r>
            <a:r>
              <a:rPr lang="zh-CN" altLang="en-US" sz="1325" b="1" dirty="0">
                <a:latin typeface="Arial" panose="020B0604020202020204" pitchFamily="34" charset="0"/>
                <a:cs typeface="Arial" panose="020B0604020202020204" pitchFamily="34" charset="0"/>
                <a:sym typeface="Arial Narrow" panose="020B0606020202030204"/>
              </a:rPr>
              <a:t>化疗 </a:t>
            </a:r>
            <a:r>
              <a:rPr lang="en-US" altLang="zh-CN" sz="1325" b="1" dirty="0">
                <a:latin typeface="Arial" panose="020B0604020202020204" pitchFamily="34" charset="0"/>
                <a:cs typeface="Arial" panose="020B0604020202020204" pitchFamily="34" charset="0"/>
                <a:sym typeface="Arial Narrow" panose="020B0606020202030204"/>
              </a:rPr>
              <a:t>	</a:t>
            </a:r>
            <a:r>
              <a:rPr lang="en-US" altLang="zh-CN" sz="1765" b="1" dirty="0">
                <a:solidFill>
                  <a:srgbClr val="C00000"/>
                </a:solidFill>
                <a:latin typeface="Arial" panose="020B0604020202020204" pitchFamily="34" charset="0"/>
                <a:cs typeface="Arial" panose="020B0604020202020204" pitchFamily="34" charset="0"/>
                <a:sym typeface="Arial Narrow" panose="020B0606020202030204"/>
              </a:rPr>
              <a:t>18.4m</a:t>
            </a:r>
            <a:endParaRPr lang="en-US" altLang="zh-CN" sz="1765" b="1" dirty="0">
              <a:solidFill>
                <a:srgbClr val="C00000"/>
              </a:solidFill>
              <a:latin typeface="Arial" panose="020B0604020202020204" pitchFamily="34" charset="0"/>
              <a:cs typeface="Arial" panose="020B0604020202020204" pitchFamily="34" charset="0"/>
              <a:sym typeface="Arial Narrow" panose="020B0606020202030204"/>
            </a:endParaRPr>
          </a:p>
          <a:p>
            <a:r>
              <a:rPr lang="zh-CN" altLang="en-US" sz="1325" b="1" dirty="0">
                <a:latin typeface="Arial" panose="020B0604020202020204" pitchFamily="34" charset="0"/>
                <a:cs typeface="Arial" panose="020B0604020202020204" pitchFamily="34" charset="0"/>
                <a:sym typeface="Arial Narrow" panose="020B0606020202030204"/>
              </a:rPr>
              <a:t>化疗</a:t>
            </a:r>
            <a:r>
              <a:rPr lang="en-US" altLang="zh-CN" sz="1325" b="1" dirty="0">
                <a:latin typeface="Arial" panose="020B0604020202020204" pitchFamily="34" charset="0"/>
                <a:cs typeface="Arial" panose="020B0604020202020204" pitchFamily="34" charset="0"/>
                <a:sym typeface="Arial Narrow" panose="020B0606020202030204"/>
              </a:rPr>
              <a:t>		</a:t>
            </a:r>
            <a:r>
              <a:rPr lang="en-US" altLang="zh-CN" sz="1765" b="1" dirty="0">
                <a:solidFill>
                  <a:srgbClr val="C00000"/>
                </a:solidFill>
                <a:latin typeface="Arial" panose="020B0604020202020204" pitchFamily="34" charset="0"/>
                <a:cs typeface="Arial" panose="020B0604020202020204" pitchFamily="34" charset="0"/>
                <a:sym typeface="Arial Narrow" panose="020B0606020202030204"/>
              </a:rPr>
              <a:t>12.9m</a:t>
            </a:r>
            <a:endParaRPr lang="en-US" altLang="zh-CN" sz="1325" b="1" dirty="0">
              <a:solidFill>
                <a:srgbClr val="C00000"/>
              </a:solidFill>
              <a:latin typeface="Arial" panose="020B0604020202020204" pitchFamily="34" charset="0"/>
              <a:cs typeface="Arial" panose="020B0604020202020204" pitchFamily="34" charset="0"/>
              <a:sym typeface="Arial Narrow" panose="020B0606020202030204"/>
            </a:endParaRPr>
          </a:p>
          <a:p>
            <a:r>
              <a:rPr lang="en-US" altLang="zh-CN" sz="1325" b="1" dirty="0">
                <a:latin typeface="Arial" panose="020B0604020202020204" pitchFamily="34" charset="0"/>
                <a:cs typeface="Arial" panose="020B0604020202020204" pitchFamily="34" charset="0"/>
                <a:sym typeface="Arial Narrow" panose="020B0606020202030204"/>
              </a:rPr>
              <a:t>HR (95% CI):</a:t>
            </a:r>
            <a:r>
              <a:rPr lang="en-US" altLang="zh-CN" sz="1325" b="1" kern="100" dirty="0">
                <a:solidFill>
                  <a:srgbClr val="C00000"/>
                </a:solidFill>
                <a:latin typeface="Arial" panose="020B0604020202020204" pitchFamily="34" charset="0"/>
                <a:ea typeface="微软雅黑" panose="020B0503020204020204" pitchFamily="34" charset="-122"/>
                <a:cs typeface="Arial" panose="020B0604020202020204" pitchFamily="34" charset="0"/>
              </a:rPr>
              <a:t>0.660</a:t>
            </a:r>
            <a:r>
              <a:rPr lang="en-US" altLang="zh-CN" sz="1325" b="1" kern="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(0.505-0.864)</a:t>
            </a:r>
            <a:endParaRPr lang="zh-CN" altLang="zh-CN" sz="1325" b="1" kern="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p>
            <a:r>
              <a:rPr lang="en-US" altLang="zh-CN" sz="1325" b="1" dirty="0">
                <a:latin typeface="Arial" panose="020B0604020202020204" pitchFamily="34" charset="0"/>
                <a:cs typeface="Arial" panose="020B0604020202020204" pitchFamily="34" charset="0"/>
                <a:sym typeface="Arial Narrow" panose="020B0606020202030204"/>
              </a:rPr>
              <a:t>P=</a:t>
            </a:r>
            <a:r>
              <a:rPr lang="en-US" altLang="zh-CN" sz="1325" b="1" dirty="0">
                <a:solidFill>
                  <a:srgbClr val="C00000"/>
                </a:solidFill>
                <a:latin typeface="Arial" panose="020B0604020202020204" pitchFamily="34" charset="0"/>
                <a:cs typeface="Arial" panose="020B0604020202020204" pitchFamily="34" charset="0"/>
                <a:sym typeface="Arial Narrow" panose="020B0606020202030204"/>
              </a:rPr>
              <a:t>0.0023</a:t>
            </a:r>
            <a:endParaRPr lang="zh-CN" altLang="en-US" sz="1325" b="1" dirty="0">
              <a:solidFill>
                <a:srgbClr val="C00000"/>
              </a:solidFill>
              <a:latin typeface="Arial" panose="020B0604020202020204" pitchFamily="34" charset="0"/>
              <a:cs typeface="Arial" panose="020B0604020202020204" pitchFamily="34" charset="0"/>
              <a:sym typeface="Arial Narrow" panose="020B0606020202030204"/>
            </a:endParaRPr>
          </a:p>
        </p:txBody>
      </p:sp>
      <p:sp>
        <p:nvSpPr>
          <p:cNvPr id="59" name="文本框 58"/>
          <p:cNvSpPr txBox="1"/>
          <p:nvPr/>
        </p:nvSpPr>
        <p:spPr>
          <a:xfrm>
            <a:off x="3127421" y="4215021"/>
            <a:ext cx="3013225" cy="1246047"/>
          </a:xfrm>
          <a:prstGeom prst="rect">
            <a:avLst/>
          </a:prstGeom>
          <a:noFill/>
        </p:spPr>
        <p:txBody>
          <a:bodyPr wrap="square">
            <a:spAutoFit/>
          </a:bodyPr>
          <a:lstStyle/>
          <a:p>
            <a:r>
              <a:rPr lang="en-US" altLang="zh-CN" sz="1325" b="1" dirty="0">
                <a:latin typeface="Arial" panose="020B0604020202020204" pitchFamily="34" charset="0"/>
                <a:cs typeface="Arial" panose="020B0604020202020204" pitchFamily="34" charset="0"/>
                <a:sym typeface="Arial Narrow" panose="020B0606020202030204"/>
              </a:rPr>
              <a:t>		</a:t>
            </a:r>
            <a:r>
              <a:rPr lang="en-US" altLang="zh-CN" sz="1325" b="1" dirty="0" err="1">
                <a:latin typeface="Arial" panose="020B0604020202020204" pitchFamily="34" charset="0"/>
                <a:cs typeface="Arial" panose="020B0604020202020204" pitchFamily="34" charset="0"/>
                <a:sym typeface="Arial Narrow" panose="020B0606020202030204"/>
              </a:rPr>
              <a:t>mOS</a:t>
            </a:r>
            <a:endParaRPr lang="en-US" altLang="zh-CN" sz="1325" b="1" dirty="0">
              <a:latin typeface="Arial" panose="020B0604020202020204" pitchFamily="34" charset="0"/>
              <a:cs typeface="Arial" panose="020B0604020202020204" pitchFamily="34" charset="0"/>
              <a:sym typeface="Arial Narrow" panose="020B0606020202030204"/>
            </a:endParaRPr>
          </a:p>
          <a:p>
            <a:r>
              <a:rPr lang="zh-CN" altLang="en-US" sz="1325" b="1" dirty="0">
                <a:latin typeface="Arial" panose="020B0604020202020204" pitchFamily="34" charset="0"/>
                <a:cs typeface="Arial" panose="020B0604020202020204" pitchFamily="34" charset="0"/>
                <a:sym typeface="Arial Narrow" panose="020B0606020202030204"/>
              </a:rPr>
              <a:t>信迪利单抗</a:t>
            </a:r>
            <a:r>
              <a:rPr lang="en-US" altLang="zh-CN" sz="1325" b="1" dirty="0">
                <a:latin typeface="Arial" panose="020B0604020202020204" pitchFamily="34" charset="0"/>
                <a:cs typeface="Arial" panose="020B0604020202020204" pitchFamily="34" charset="0"/>
                <a:sym typeface="Arial Narrow" panose="020B0606020202030204"/>
              </a:rPr>
              <a:t>+</a:t>
            </a:r>
            <a:r>
              <a:rPr lang="zh-CN" altLang="en-US" sz="1325" b="1" dirty="0">
                <a:latin typeface="Arial" panose="020B0604020202020204" pitchFamily="34" charset="0"/>
                <a:cs typeface="Arial" panose="020B0604020202020204" pitchFamily="34" charset="0"/>
                <a:sym typeface="Arial Narrow" panose="020B0606020202030204"/>
              </a:rPr>
              <a:t>化疗 </a:t>
            </a:r>
            <a:r>
              <a:rPr lang="en-US" altLang="zh-CN" sz="1325" b="1" dirty="0">
                <a:latin typeface="Arial" panose="020B0604020202020204" pitchFamily="34" charset="0"/>
                <a:cs typeface="Arial" panose="020B0604020202020204" pitchFamily="34" charset="0"/>
                <a:sym typeface="Arial Narrow" panose="020B0606020202030204"/>
              </a:rPr>
              <a:t>	</a:t>
            </a:r>
            <a:r>
              <a:rPr lang="en-US" altLang="zh-CN" sz="1765" b="1" dirty="0">
                <a:solidFill>
                  <a:srgbClr val="C00000"/>
                </a:solidFill>
                <a:latin typeface="Arial" panose="020B0604020202020204" pitchFamily="34" charset="0"/>
                <a:cs typeface="Arial" panose="020B0604020202020204" pitchFamily="34" charset="0"/>
                <a:sym typeface="Arial Narrow" panose="020B0606020202030204"/>
              </a:rPr>
              <a:t>15.2m</a:t>
            </a:r>
            <a:endParaRPr lang="en-US" altLang="zh-CN" sz="1765" b="1" dirty="0">
              <a:solidFill>
                <a:srgbClr val="C00000"/>
              </a:solidFill>
              <a:latin typeface="Arial" panose="020B0604020202020204" pitchFamily="34" charset="0"/>
              <a:cs typeface="Arial" panose="020B0604020202020204" pitchFamily="34" charset="0"/>
              <a:sym typeface="Arial Narrow" panose="020B0606020202030204"/>
            </a:endParaRPr>
          </a:p>
          <a:p>
            <a:r>
              <a:rPr lang="zh-CN" altLang="en-US" sz="1325" b="1" dirty="0">
                <a:latin typeface="Arial" panose="020B0604020202020204" pitchFamily="34" charset="0"/>
                <a:cs typeface="Arial" panose="020B0604020202020204" pitchFamily="34" charset="0"/>
                <a:sym typeface="Arial Narrow" panose="020B0606020202030204"/>
              </a:rPr>
              <a:t>化疗</a:t>
            </a:r>
            <a:r>
              <a:rPr lang="en-US" altLang="zh-CN" sz="1325" b="1" dirty="0">
                <a:latin typeface="Arial" panose="020B0604020202020204" pitchFamily="34" charset="0"/>
                <a:cs typeface="Arial" panose="020B0604020202020204" pitchFamily="34" charset="0"/>
                <a:sym typeface="Arial Narrow" panose="020B0606020202030204"/>
              </a:rPr>
              <a:t>		</a:t>
            </a:r>
            <a:r>
              <a:rPr lang="en-US" altLang="zh-CN" sz="1765" b="1" dirty="0">
                <a:solidFill>
                  <a:srgbClr val="C00000"/>
                </a:solidFill>
                <a:latin typeface="Arial" panose="020B0604020202020204" pitchFamily="34" charset="0"/>
                <a:cs typeface="Arial" panose="020B0604020202020204" pitchFamily="34" charset="0"/>
                <a:sym typeface="Arial Narrow" panose="020B0606020202030204"/>
              </a:rPr>
              <a:t>12.3m</a:t>
            </a:r>
            <a:endParaRPr lang="en-US" altLang="zh-CN" sz="1325" b="1" dirty="0">
              <a:solidFill>
                <a:srgbClr val="C00000"/>
              </a:solidFill>
              <a:latin typeface="Arial" panose="020B0604020202020204" pitchFamily="34" charset="0"/>
              <a:cs typeface="Arial" panose="020B0604020202020204" pitchFamily="34" charset="0"/>
              <a:sym typeface="Arial Narrow" panose="020B0606020202030204"/>
            </a:endParaRPr>
          </a:p>
          <a:p>
            <a:r>
              <a:rPr lang="en-US" altLang="zh-CN" sz="1325" b="1" dirty="0">
                <a:latin typeface="Arial" panose="020B0604020202020204" pitchFamily="34" charset="0"/>
                <a:cs typeface="Arial" panose="020B0604020202020204" pitchFamily="34" charset="0"/>
                <a:sym typeface="Arial Narrow" panose="020B0606020202030204"/>
              </a:rPr>
              <a:t>HR (95% CI):</a:t>
            </a:r>
            <a:r>
              <a:rPr lang="en-US" altLang="zh-CN" sz="1325" b="1" kern="100" dirty="0">
                <a:solidFill>
                  <a:srgbClr val="C00000"/>
                </a:solidFill>
                <a:latin typeface="Arial" panose="020B0604020202020204" pitchFamily="34" charset="0"/>
                <a:ea typeface="微软雅黑" panose="020B0503020204020204" pitchFamily="34" charset="-122"/>
                <a:cs typeface="Arial" panose="020B0604020202020204" pitchFamily="34" charset="0"/>
              </a:rPr>
              <a:t>0.766</a:t>
            </a:r>
            <a:r>
              <a:rPr lang="en-US" altLang="zh-CN" sz="1325" b="1" kern="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(0.626-0.936)</a:t>
            </a:r>
            <a:endParaRPr lang="zh-CN" altLang="zh-CN" sz="1325" b="1" kern="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p>
            <a:r>
              <a:rPr lang="en-US" altLang="zh-CN" sz="1325" b="1" dirty="0">
                <a:latin typeface="Arial" panose="020B0604020202020204" pitchFamily="34" charset="0"/>
                <a:cs typeface="Arial" panose="020B0604020202020204" pitchFamily="34" charset="0"/>
                <a:sym typeface="Arial Narrow" panose="020B0606020202030204"/>
              </a:rPr>
              <a:t>P=</a:t>
            </a:r>
            <a:r>
              <a:rPr lang="en-US" altLang="zh-CN" sz="1325" b="1" dirty="0">
                <a:solidFill>
                  <a:srgbClr val="C00000"/>
                </a:solidFill>
                <a:latin typeface="Arial" panose="020B0604020202020204" pitchFamily="34" charset="0"/>
                <a:cs typeface="Arial" panose="020B0604020202020204" pitchFamily="34" charset="0"/>
                <a:sym typeface="Arial Narrow" panose="020B0606020202030204"/>
              </a:rPr>
              <a:t>0.009</a:t>
            </a:r>
            <a:endParaRPr lang="zh-CN" altLang="en-US" sz="1325" b="1" dirty="0">
              <a:solidFill>
                <a:srgbClr val="C00000"/>
              </a:solidFill>
              <a:latin typeface="Arial" panose="020B0604020202020204" pitchFamily="34" charset="0"/>
              <a:cs typeface="Arial" panose="020B0604020202020204" pitchFamily="34" charset="0"/>
              <a:sym typeface="Arial Narrow" panose="020B0606020202030204"/>
            </a:endParaRPr>
          </a:p>
        </p:txBody>
      </p:sp>
      <p:pic>
        <p:nvPicPr>
          <p:cNvPr id="60" name="图片 5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46093" y="1922809"/>
            <a:ext cx="1903616" cy="5111411"/>
          </a:xfrm>
          <a:prstGeom prst="rect">
            <a:avLst/>
          </a:prstGeom>
        </p:spPr>
      </p:pic>
      <p:graphicFrame>
        <p:nvGraphicFramePr>
          <p:cNvPr id="61" name="表格 60"/>
          <p:cNvGraphicFramePr>
            <a:graphicFrameLocks noGrp="1"/>
          </p:cNvGraphicFramePr>
          <p:nvPr/>
        </p:nvGraphicFramePr>
        <p:xfrm>
          <a:off x="6217282" y="1293305"/>
          <a:ext cx="6914736" cy="5638280"/>
        </p:xfrm>
        <a:graphic>
          <a:graphicData uri="http://schemas.openxmlformats.org/drawingml/2006/table">
            <a:tbl>
              <a:tblPr firstRow="1" firstCol="1" bandRow="1"/>
              <a:tblGrid>
                <a:gridCol w="1043213"/>
                <a:gridCol w="1137925"/>
                <a:gridCol w="994336"/>
                <a:gridCol w="630213"/>
                <a:gridCol w="1428482"/>
                <a:gridCol w="709573"/>
                <a:gridCol w="970994"/>
              </a:tblGrid>
              <a:tr h="477744">
                <a:tc>
                  <a:txBody>
                    <a:bodyPr/>
                    <a:lstStyle/>
                    <a:p>
                      <a:pPr algn="just">
                        <a:lnSpc>
                          <a:spcPts val="12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分类</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just">
                        <a:lnSpc>
                          <a:spcPts val="12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亚组</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信迪利单抗 </a:t>
                      </a:r>
                      <a:r>
                        <a:rPr lang="en-US" alt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a:t>
                      </a: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化疗 </a:t>
                      </a: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化疗 </a:t>
                      </a: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HR (95% CI)</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gridSpan="2">
                  <a:txBody>
                    <a:bodyPr/>
                    <a:lstStyle/>
                    <a:p>
                      <a:pPr algn="ctr">
                        <a:lnSpc>
                          <a:spcPts val="1200"/>
                        </a:lnSpc>
                        <a:spcAft>
                          <a:spcPts val="0"/>
                        </a:spcAft>
                      </a:pP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HR (95% CI)</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hMerge="1">
                  <a:tcPr/>
                </a:tc>
              </a:tr>
              <a:tr h="336113">
                <a:tc>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总体</a:t>
                      </a:r>
                      <a:r>
                        <a:rPr lang="en-US" sz="1200" b="1" kern="100" dirty="0">
                          <a:effectLst/>
                          <a:latin typeface="Arial" panose="020B0604020202020204" pitchFamily="34" charset="0"/>
                          <a:ea typeface="微软雅黑" panose="020B0503020204020204" pitchFamily="34" charset="-122"/>
                          <a:cs typeface="Arial" panose="020B0604020202020204" pitchFamily="34" charset="0"/>
                        </a:rPr>
                        <a:t> (N=650)</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just">
                        <a:lnSpc>
                          <a:spcPts val="1200"/>
                        </a:lnSpc>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ts val="1200"/>
                        </a:lnSpc>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327</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ts val="1200"/>
                        </a:lnSpc>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323</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ts val="1200"/>
                        </a:lnSpc>
                        <a:spcAft>
                          <a:spcPts val="0"/>
                        </a:spcAft>
                      </a:pPr>
                      <a:r>
                        <a:rPr lang="en-US"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0.77 (0.63-0.94)</a:t>
                      </a:r>
                      <a:endParaRPr 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w="12700" cap="flat" cmpd="sng" algn="ctr">
                      <a:solidFill>
                        <a:srgbClr val="808000"/>
                      </a:solidFill>
                      <a:prstDash val="solid"/>
                      <a:round/>
                      <a:headEnd type="none" w="med" len="med"/>
                      <a:tailEnd type="none" w="med" len="med"/>
                    </a:lnT>
                    <a:lnB>
                      <a:noFill/>
                    </a:lnB>
                    <a:noFill/>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w="12700" cap="flat" cmpd="sng" algn="ctr">
                      <a:solidFill>
                        <a:srgbClr val="808000"/>
                      </a:solidFill>
                      <a:prstDash val="solid"/>
                      <a:round/>
                      <a:headEnd type="none" w="med" len="med"/>
                      <a:tailEnd type="none" w="med" len="med"/>
                    </a:lnT>
                    <a:lnB>
                      <a:noFill/>
                    </a:lnB>
                    <a:noFill/>
                  </a:tcPr>
                </a:tc>
              </a:tr>
              <a:tr h="253917">
                <a:tc>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年龄</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&lt;65</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206</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209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0.73 (0.57-0.94)</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≥65</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121</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114</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0.76 (0.55-1.07)</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性别</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男性</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253</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230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0.71 (0.56-0.90)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女性</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74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93</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0.84 (0.57-1.23)</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体重</a:t>
                      </a:r>
                      <a:r>
                        <a:rPr lang="en-US" sz="1200" b="1" kern="100" dirty="0">
                          <a:effectLst/>
                          <a:latin typeface="Arial" panose="020B0604020202020204" pitchFamily="34" charset="0"/>
                          <a:ea typeface="微软雅黑" panose="020B0503020204020204" pitchFamily="34" charset="-122"/>
                          <a:cs typeface="Arial" panose="020B0604020202020204" pitchFamily="34" charset="0"/>
                        </a:rPr>
                        <a:t> (kg)</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&lt;60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159</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169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0.82 (0.62-1.09)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≥60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168</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154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0.67 (0.50-0.89)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ECOG PS</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89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91</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0.55 (0.37-0.83)</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238</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232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0.82 (0.65-1.04)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rowSpan="3">
                  <a:txBody>
                    <a:bodyPr/>
                    <a:lstStyle/>
                    <a:p>
                      <a:pPr algn="just">
                        <a:lnSpc>
                          <a:spcPts val="1200"/>
                        </a:lnSpc>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PD-L1</a:t>
                      </a: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表达</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CPS ≥10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146</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142</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0.56 (0.41-0.77)</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vMerge="1">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CPS ≥5</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197</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200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0.64 (0.49-0.84)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vMerge="1">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CPS ≥1</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275</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271</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0.73 (0.58-0.90)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肝转移</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无</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200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195</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0.73 (0.57-0.94)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有</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127</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128</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0.75 (0.54-1.04)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原发灶位置</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胃</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266</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263</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0.72 (0.58-0.89)</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a:txBody>
                    <a:bodyPr/>
                    <a:lstStyle/>
                    <a:p>
                      <a:pPr algn="just">
                        <a:lnSpc>
                          <a:spcPts val="1200"/>
                        </a:lnSpc>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胃食管交界部</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60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60</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0.84 (0.52-1.36)</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rowSpan="2">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疾病状态</a:t>
                      </a:r>
                      <a:r>
                        <a:rPr lang="en-US" sz="1200" b="1"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局部进展期</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28</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23</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0.61 (0.28-1.33)</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vMerge="1">
                  <a:tcPr marT="0" marB="0" anchor="ctr">
                    <a:lnL>
                      <a:noFill/>
                    </a:lnL>
                    <a:lnR>
                      <a:noFill/>
                    </a:lnR>
                    <a:lnT>
                      <a:noFill/>
                    </a:lnT>
                    <a:lnB w="12700" cap="flat" cmpd="sng" algn="ctr">
                      <a:solidFill>
                        <a:srgbClr val="808000"/>
                      </a:solidFill>
                      <a:prstDash val="solid"/>
                      <a:round/>
                      <a:headEnd type="none" w="med" len="med"/>
                      <a:tailEnd type="none" w="med" len="med"/>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转移</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299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299</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0.75 (0.61-0.92)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rowSpan="2">
                  <a:txBody>
                    <a:bodyPr/>
                    <a:lstStyle/>
                    <a:p>
                      <a:pPr algn="just">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既往根治性手术</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a:noFill/>
                    </a:lnB>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有</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a:noFill/>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58</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a:noFill/>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58</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a:noFill/>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0.70 (0.44-1.09)</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chemeClr val="bg1">
                          <a:lumMod val="85000"/>
                        </a:schemeClr>
                      </a:solidFill>
                      <a:prstDash val="solid"/>
                      <a:round/>
                      <a:headEnd type="none" w="med" len="med"/>
                      <a:tailEnd type="none" w="med" len="med"/>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 </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r h="253917">
                <a:tc vMerge="1">
                  <a:tcPr/>
                </a:tc>
                <a:tc>
                  <a:txBody>
                    <a:bodyPr/>
                    <a:lstStyle/>
                    <a:p>
                      <a:pPr algn="just">
                        <a:lnSpc>
                          <a:spcPts val="1200"/>
                        </a:lnSpc>
                        <a:spcAft>
                          <a:spcPts val="0"/>
                        </a:spcAft>
                      </a:pPr>
                      <a:r>
                        <a:rPr lang="zh-CN" altLang="en-US" sz="1200" kern="100" dirty="0">
                          <a:effectLst/>
                          <a:latin typeface="Arial" panose="020B0604020202020204" pitchFamily="34" charset="0"/>
                          <a:ea typeface="微软雅黑" panose="020B0503020204020204" pitchFamily="34" charset="-122"/>
                          <a:cs typeface="Arial" panose="020B0604020202020204" pitchFamily="34" charset="0"/>
                        </a:rPr>
                        <a:t>无</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a:noFill/>
                    </a:lnT>
                    <a:lnB>
                      <a:noFill/>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269</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a:noFill/>
                    </a:lnT>
                    <a:lnB>
                      <a:noFill/>
                    </a:lnB>
                  </a:tcPr>
                </a:tc>
                <a:tc>
                  <a:txBody>
                    <a:bodyPr/>
                    <a:lstStyle/>
                    <a:p>
                      <a:pPr algn="ctr">
                        <a:lnSpc>
                          <a:spcPts val="1200"/>
                        </a:lnSpc>
                        <a:spcAft>
                          <a:spcPts val="0"/>
                        </a:spcAft>
                      </a:pPr>
                      <a:r>
                        <a:rPr lang="en-US" sz="1200" kern="100">
                          <a:effectLst/>
                          <a:latin typeface="Arial" panose="020B0604020202020204" pitchFamily="34" charset="0"/>
                          <a:ea typeface="微软雅黑" panose="020B0503020204020204" pitchFamily="34" charset="-122"/>
                          <a:cs typeface="Arial" panose="020B0604020202020204" pitchFamily="34" charset="0"/>
                        </a:rPr>
                        <a:t>265</a:t>
                      </a:r>
                      <a:endParaRPr lang="zh-CN" sz="1500" kern="10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a:noFill/>
                    </a:lnT>
                    <a:lnB>
                      <a:noFill/>
                    </a:lnB>
                  </a:tcPr>
                </a:tc>
                <a:tc>
                  <a:txBody>
                    <a:bodyPr/>
                    <a:lstStyle/>
                    <a:p>
                      <a:pPr algn="ctr">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0.75 (0.60-0.94)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c>
                  <a:txBody>
                    <a:bodyPr/>
                    <a:lstStyle/>
                    <a:p>
                      <a:pPr algn="just">
                        <a:lnSpc>
                          <a:spcPts val="1200"/>
                        </a:lnSpc>
                        <a:spcAft>
                          <a:spcPts val="0"/>
                        </a:spcAft>
                      </a:pPr>
                      <a:r>
                        <a:rPr lang="en-US" sz="1200" kern="100" dirty="0">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lnL>
                      <a:noFill/>
                    </a:lnL>
                    <a:lnR>
                      <a:noFill/>
                    </a:lnR>
                    <a:lnT>
                      <a:noFill/>
                    </a:lnT>
                    <a:lnB>
                      <a:noFill/>
                    </a:lnB>
                  </a:tcPr>
                </a:tc>
              </a:tr>
            </a:tbl>
          </a:graphicData>
        </a:graphic>
      </p:graphicFrame>
      <p:cxnSp>
        <p:nvCxnSpPr>
          <p:cNvPr id="62" name="直接连接符 61"/>
          <p:cNvCxnSpPr/>
          <p:nvPr/>
        </p:nvCxnSpPr>
        <p:spPr>
          <a:xfrm>
            <a:off x="6300902" y="6928946"/>
            <a:ext cx="6831116" cy="0"/>
          </a:xfrm>
          <a:prstGeom prst="line">
            <a:avLst/>
          </a:prstGeom>
          <a:ln w="19050">
            <a:solidFill>
              <a:schemeClr val="tx1">
                <a:lumMod val="65000"/>
                <a:lumOff val="35000"/>
              </a:schemeClr>
            </a:solidFill>
          </a:ln>
        </p:spPr>
        <p:style>
          <a:lnRef idx="2">
            <a:schemeClr val="dk1"/>
          </a:lnRef>
          <a:fillRef idx="0">
            <a:schemeClr val="dk1"/>
          </a:fillRef>
          <a:effectRef idx="1">
            <a:schemeClr val="dk1"/>
          </a:effectRef>
          <a:fontRef idx="minor">
            <a:schemeClr val="tx1"/>
          </a:fontRef>
        </p:style>
      </p:cxnSp>
      <p:grpSp>
        <p:nvGrpSpPr>
          <p:cNvPr id="11" name="组合 10"/>
          <p:cNvGrpSpPr/>
          <p:nvPr/>
        </p:nvGrpSpPr>
        <p:grpSpPr>
          <a:xfrm>
            <a:off x="10853626" y="7151260"/>
            <a:ext cx="2767451" cy="273023"/>
            <a:chOff x="14876001" y="5960971"/>
            <a:chExt cx="2835079" cy="201110"/>
          </a:xfrm>
        </p:grpSpPr>
        <p:cxnSp>
          <p:nvCxnSpPr>
            <p:cNvPr id="63" name="直接箭头连接符 62"/>
            <p:cNvCxnSpPr/>
            <p:nvPr/>
          </p:nvCxnSpPr>
          <p:spPr>
            <a:xfrm>
              <a:off x="16271794" y="6065034"/>
              <a:ext cx="702161" cy="0"/>
            </a:xfrm>
            <a:prstGeom prst="straightConnector1">
              <a:avLst/>
            </a:prstGeom>
            <a:ln>
              <a:solidFill>
                <a:schemeClr val="tx1">
                  <a:lumMod val="85000"/>
                  <a:lumOff val="1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14876001" y="5960971"/>
              <a:ext cx="2835079" cy="201110"/>
            </a:xfrm>
            <a:prstGeom prst="rect">
              <a:avLst/>
            </a:prstGeom>
            <a:noFill/>
          </p:spPr>
          <p:txBody>
            <a:bodyPr wrap="square" rtlCol="0">
              <a:spAutoFit/>
            </a:bodyPr>
            <a:lstStyle/>
            <a:p>
              <a:pPr algn="l"/>
              <a:r>
                <a:rPr lang="zh-CN" altLang="en-US" sz="1175" dirty="0">
                  <a:latin typeface="Arial" panose="020B0604020202020204" pitchFamily="34" charset="0"/>
                  <a:ea typeface="微软雅黑" panose="020B0503020204020204" pitchFamily="34" charset="-122"/>
                  <a:cs typeface="Arial" panose="020B0604020202020204" pitchFamily="34" charset="0"/>
                </a:rPr>
                <a:t>信迪利单抗 </a:t>
              </a:r>
              <a:r>
                <a:rPr lang="en-US" altLang="zh-CN"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化疗</a:t>
              </a:r>
              <a:r>
                <a:rPr lang="en-US" altLang="zh-CN" sz="1175" dirty="0">
                  <a:latin typeface="Arial" panose="020B0604020202020204" pitchFamily="34" charset="0"/>
                  <a:ea typeface="微软雅黑" panose="020B0503020204020204" pitchFamily="34" charset="-122"/>
                  <a:cs typeface="Arial" panose="020B0604020202020204" pitchFamily="34" charset="0"/>
                </a:rPr>
                <a:t>                  </a:t>
              </a:r>
              <a:r>
                <a:rPr lang="zh-CN" altLang="en-US" sz="1175" dirty="0">
                  <a:latin typeface="Arial" panose="020B0604020202020204" pitchFamily="34" charset="0"/>
                  <a:ea typeface="微软雅黑" panose="020B0503020204020204" pitchFamily="34" charset="-122"/>
                  <a:cs typeface="Arial" panose="020B0604020202020204" pitchFamily="34" charset="0"/>
                </a:rPr>
                <a:t>化疗</a:t>
              </a:r>
              <a:endParaRPr lang="zh-CN" altLang="en-US" sz="1175" dirty="0">
                <a:latin typeface="Arial" panose="020B0604020202020204" pitchFamily="34" charset="0"/>
                <a:ea typeface="微软雅黑" panose="020B0503020204020204" pitchFamily="34" charset="-122"/>
                <a:cs typeface="Arial" panose="020B0604020202020204" pitchFamily="34" charset="0"/>
              </a:endParaRPr>
            </a:p>
          </p:txBody>
        </p:sp>
      </p:grpSp>
      <p:sp>
        <p:nvSpPr>
          <p:cNvPr id="65" name="文本框 64"/>
          <p:cNvSpPr txBox="1"/>
          <p:nvPr/>
        </p:nvSpPr>
        <p:spPr>
          <a:xfrm>
            <a:off x="11213913" y="6972111"/>
            <a:ext cx="2167975" cy="228076"/>
          </a:xfrm>
          <a:prstGeom prst="rect">
            <a:avLst/>
          </a:prstGeom>
          <a:noFill/>
        </p:spPr>
        <p:txBody>
          <a:bodyPr wrap="square" rtlCol="0">
            <a:spAutoFit/>
          </a:bodyPr>
          <a:lstStyle/>
          <a:p>
            <a:pPr algn="l"/>
            <a:r>
              <a:rPr lang="en-US" altLang="zh-CN" sz="880" dirty="0">
                <a:latin typeface="Arial" panose="020B0604020202020204" pitchFamily="34" charset="0"/>
                <a:ea typeface="微软雅黑" panose="020B0503020204020204" pitchFamily="34" charset="-122"/>
                <a:cs typeface="Arial" panose="020B0604020202020204" pitchFamily="34" charset="0"/>
              </a:rPr>
              <a:t>0.2                0.5             1              2</a:t>
            </a:r>
            <a:endParaRPr lang="zh-CN" altLang="en-US" sz="880" dirty="0">
              <a:latin typeface="Arial" panose="020B0604020202020204" pitchFamily="34" charset="0"/>
              <a:ea typeface="微软雅黑" panose="020B0503020204020204" pitchFamily="34" charset="-122"/>
              <a:cs typeface="Arial" panose="020B0604020202020204" pitchFamily="34" charset="0"/>
            </a:endParaRPr>
          </a:p>
        </p:txBody>
      </p:sp>
      <p:sp>
        <p:nvSpPr>
          <p:cNvPr id="49" name="文本框 48"/>
          <p:cNvSpPr txBox="1"/>
          <p:nvPr/>
        </p:nvSpPr>
        <p:spPr>
          <a:xfrm>
            <a:off x="8078028" y="967491"/>
            <a:ext cx="3503881" cy="363818"/>
          </a:xfrm>
          <a:prstGeom prst="rect">
            <a:avLst/>
          </a:prstGeom>
          <a:noFill/>
        </p:spPr>
        <p:txBody>
          <a:bodyPr wrap="square">
            <a:spAutoFit/>
          </a:bodyPr>
          <a:lstStyle/>
          <a:p>
            <a:pPr algn="ctr"/>
            <a:r>
              <a:rPr lang="zh-CN" altLang="en-US" sz="1765" b="1" dirty="0" smtClean="0">
                <a:latin typeface="Arial" panose="020B0604020202020204" pitchFamily="34" charset="0"/>
                <a:cs typeface="Arial" panose="020B0604020202020204" pitchFamily="34" charset="0"/>
              </a:rPr>
              <a:t>全人群OS</a:t>
            </a:r>
            <a:r>
              <a:rPr lang="zh-CN" altLang="en-US" sz="1765" b="1" dirty="0">
                <a:latin typeface="Arial" panose="020B0604020202020204" pitchFamily="34" charset="0"/>
                <a:cs typeface="Arial" panose="020B0604020202020204" pitchFamily="34" charset="0"/>
              </a:rPr>
              <a:t>亚组分析</a:t>
            </a:r>
            <a:endParaRPr lang="zh-CN" altLang="en-US" sz="1765" b="1" dirty="0">
              <a:latin typeface="Arial" panose="020B0604020202020204" pitchFamily="34" charset="0"/>
              <a:cs typeface="Arial" panose="020B0604020202020204" pitchFamily="34" charset="0"/>
            </a:endParaRPr>
          </a:p>
        </p:txBody>
      </p:sp>
      <p:sp>
        <p:nvSpPr>
          <p:cNvPr id="50" name="矩形 49"/>
          <p:cNvSpPr/>
          <p:nvPr/>
        </p:nvSpPr>
        <p:spPr>
          <a:xfrm>
            <a:off x="6217282" y="1777838"/>
            <a:ext cx="6914736" cy="315531"/>
          </a:xfrm>
          <a:prstGeom prst="rect">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latin typeface="Arial" panose="020B0604020202020204" pitchFamily="34" charset="0"/>
              <a:cs typeface="Arial" panose="020B0604020202020204" pitchFamily="34" charset="0"/>
            </a:endParaRPr>
          </a:p>
        </p:txBody>
      </p:sp>
      <p:sp>
        <p:nvSpPr>
          <p:cNvPr id="51" name="矩形 50"/>
          <p:cNvSpPr/>
          <p:nvPr/>
        </p:nvSpPr>
        <p:spPr>
          <a:xfrm>
            <a:off x="6229768" y="4166823"/>
            <a:ext cx="6902250" cy="727520"/>
          </a:xfrm>
          <a:prstGeom prst="rect">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latin typeface="Arial" panose="020B0604020202020204" pitchFamily="34" charset="0"/>
              <a:cs typeface="Arial" panose="020B0604020202020204" pitchFamily="34" charset="0"/>
            </a:endParaRPr>
          </a:p>
        </p:txBody>
      </p:sp>
      <p:grpSp>
        <p:nvGrpSpPr>
          <p:cNvPr id="52" name="组合 51"/>
          <p:cNvGrpSpPr/>
          <p:nvPr/>
        </p:nvGrpSpPr>
        <p:grpSpPr>
          <a:xfrm>
            <a:off x="567120" y="1028325"/>
            <a:ext cx="1824194" cy="497830"/>
            <a:chOff x="456794" y="4926752"/>
            <a:chExt cx="1433920" cy="534524"/>
          </a:xfrm>
        </p:grpSpPr>
        <p:grpSp>
          <p:nvGrpSpPr>
            <p:cNvPr id="53" name="组合 52"/>
            <p:cNvGrpSpPr/>
            <p:nvPr/>
          </p:nvGrpSpPr>
          <p:grpSpPr>
            <a:xfrm>
              <a:off x="456794" y="4926752"/>
              <a:ext cx="1433920" cy="534524"/>
              <a:chOff x="2476510" y="1727711"/>
              <a:chExt cx="4084670" cy="712519"/>
            </a:xfrm>
          </p:grpSpPr>
          <p:sp>
            <p:nvSpPr>
              <p:cNvPr id="67" name="六边形 66"/>
              <p:cNvSpPr/>
              <p:nvPr/>
            </p:nvSpPr>
            <p:spPr>
              <a:xfrm>
                <a:off x="2476510" y="1806388"/>
                <a:ext cx="1885703" cy="546525"/>
              </a:xfrm>
              <a:prstGeom prst="hexagon">
                <a:avLst/>
              </a:prstGeom>
              <a:pattFill prst="ltUpDiag">
                <a:fgClr>
                  <a:srgbClr val="09357A"/>
                </a:fgClr>
                <a:bgClr>
                  <a:schemeClr val="bg1"/>
                </a:bgClr>
              </a:pattFill>
              <a:effectLst>
                <a:outerShdw blurRad="50800" dist="38100" dir="10800000" algn="r"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en-US" altLang="zh-CN" sz="1985" b="1" baseline="30000" dirty="0">
                  <a:solidFill>
                    <a:schemeClr val="bg1"/>
                  </a:solidFill>
                  <a:latin typeface="Arial" panose="020B0604020202020204" pitchFamily="34" charset="0"/>
                  <a:cs typeface="Arial" panose="020B0604020202020204" pitchFamily="34" charset="0"/>
                </a:endParaRPr>
              </a:p>
            </p:txBody>
          </p:sp>
          <p:sp>
            <p:nvSpPr>
              <p:cNvPr id="68" name="六边形 67"/>
              <p:cNvSpPr/>
              <p:nvPr/>
            </p:nvSpPr>
            <p:spPr>
              <a:xfrm>
                <a:off x="2513022" y="1727713"/>
                <a:ext cx="4048158" cy="712517"/>
              </a:xfrm>
              <a:prstGeom prst="hexagon">
                <a:avLst/>
              </a:prstGeom>
              <a:solidFill>
                <a:schemeClr val="bg1"/>
              </a:solidFill>
              <a:ln>
                <a:noFill/>
                <a:prstDash val="lgDash"/>
              </a:ln>
              <a:effectLst>
                <a:outerShdw blurRad="50800" dist="38100" dir="5400000" algn="t"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chemeClr val="accent1"/>
                  </a:solidFill>
                  <a:latin typeface="Arial" panose="020B0604020202020204" pitchFamily="34" charset="0"/>
                  <a:cs typeface="Arial" panose="020B0604020202020204" pitchFamily="34" charset="0"/>
                </a:endParaRPr>
              </a:p>
            </p:txBody>
          </p:sp>
          <p:sp>
            <p:nvSpPr>
              <p:cNvPr id="69" name="六边形 68"/>
              <p:cNvSpPr/>
              <p:nvPr/>
            </p:nvSpPr>
            <p:spPr>
              <a:xfrm>
                <a:off x="2513022" y="1727711"/>
                <a:ext cx="4048158" cy="712517"/>
              </a:xfrm>
              <a:prstGeom prst="hexagon">
                <a:avLst/>
              </a:prstGeom>
              <a:solidFill>
                <a:srgbClr val="F7F7F7">
                  <a:alpha val="67000"/>
                </a:srgbClr>
              </a:solidFill>
              <a:ln>
                <a:noFill/>
                <a:prstDash val="lgDash"/>
              </a:ln>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rgbClr val="0A514B"/>
                  </a:solidFill>
                  <a:latin typeface="Arial" panose="020B0604020202020204" pitchFamily="34" charset="0"/>
                  <a:cs typeface="Arial" panose="020B0604020202020204" pitchFamily="34" charset="0"/>
                </a:endParaRPr>
              </a:p>
            </p:txBody>
          </p:sp>
        </p:grpSp>
        <p:sp>
          <p:nvSpPr>
            <p:cNvPr id="54" name="文本框 60"/>
            <p:cNvSpPr txBox="1"/>
            <p:nvPr/>
          </p:nvSpPr>
          <p:spPr>
            <a:xfrm>
              <a:off x="503296" y="5039786"/>
              <a:ext cx="1009496" cy="35428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45" b="1" dirty="0">
                  <a:solidFill>
                    <a:srgbClr val="09357A"/>
                  </a:solidFill>
                  <a:latin typeface="Arial" panose="020B0604020202020204" pitchFamily="34" charset="0"/>
                  <a:cs typeface="Arial" panose="020B0604020202020204" pitchFamily="34" charset="0"/>
                </a:rPr>
                <a:t>PD-L1 CPS ≥5</a:t>
              </a:r>
              <a:endParaRPr lang="zh-CN" altLang="en-US" sz="1545" b="1" dirty="0">
                <a:solidFill>
                  <a:srgbClr val="09357A"/>
                </a:solidFill>
                <a:latin typeface="Arial" panose="020B0604020202020204" pitchFamily="34" charset="0"/>
                <a:cs typeface="Arial" panose="020B0604020202020204" pitchFamily="34" charset="0"/>
              </a:endParaRPr>
            </a:p>
          </p:txBody>
        </p:sp>
      </p:grpSp>
      <p:grpSp>
        <p:nvGrpSpPr>
          <p:cNvPr id="70" name="组合 69"/>
          <p:cNvGrpSpPr/>
          <p:nvPr/>
        </p:nvGrpSpPr>
        <p:grpSpPr>
          <a:xfrm>
            <a:off x="648399" y="4015974"/>
            <a:ext cx="1742915" cy="497830"/>
            <a:chOff x="456794" y="4926752"/>
            <a:chExt cx="1433920" cy="534524"/>
          </a:xfrm>
        </p:grpSpPr>
        <p:grpSp>
          <p:nvGrpSpPr>
            <p:cNvPr id="71" name="组合 70"/>
            <p:cNvGrpSpPr/>
            <p:nvPr/>
          </p:nvGrpSpPr>
          <p:grpSpPr>
            <a:xfrm>
              <a:off x="456794" y="4926752"/>
              <a:ext cx="1433920" cy="534524"/>
              <a:chOff x="2476510" y="1727711"/>
              <a:chExt cx="4084670" cy="712519"/>
            </a:xfrm>
          </p:grpSpPr>
          <p:sp>
            <p:nvSpPr>
              <p:cNvPr id="74" name="六边形 73"/>
              <p:cNvSpPr/>
              <p:nvPr/>
            </p:nvSpPr>
            <p:spPr>
              <a:xfrm>
                <a:off x="2476510" y="1806388"/>
                <a:ext cx="1885703" cy="546525"/>
              </a:xfrm>
              <a:prstGeom prst="hexagon">
                <a:avLst/>
              </a:prstGeom>
              <a:pattFill prst="ltUpDiag">
                <a:fgClr>
                  <a:srgbClr val="09357A"/>
                </a:fgClr>
                <a:bgClr>
                  <a:schemeClr val="bg1"/>
                </a:bgClr>
              </a:pattFill>
              <a:effectLst>
                <a:outerShdw blurRad="50800" dist="38100" dir="10800000" algn="r"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en-US" altLang="zh-CN" sz="1985" b="1" baseline="30000" dirty="0">
                  <a:solidFill>
                    <a:schemeClr val="bg1"/>
                  </a:solidFill>
                  <a:latin typeface="Arial" panose="020B0604020202020204" pitchFamily="34" charset="0"/>
                  <a:cs typeface="Arial" panose="020B0604020202020204" pitchFamily="34" charset="0"/>
                </a:endParaRPr>
              </a:p>
            </p:txBody>
          </p:sp>
          <p:sp>
            <p:nvSpPr>
              <p:cNvPr id="75" name="六边形 74"/>
              <p:cNvSpPr/>
              <p:nvPr/>
            </p:nvSpPr>
            <p:spPr>
              <a:xfrm>
                <a:off x="2513022" y="1727713"/>
                <a:ext cx="4048158" cy="712517"/>
              </a:xfrm>
              <a:prstGeom prst="hexagon">
                <a:avLst/>
              </a:prstGeom>
              <a:solidFill>
                <a:schemeClr val="bg1"/>
              </a:solidFill>
              <a:ln>
                <a:noFill/>
                <a:prstDash val="lgDash"/>
              </a:ln>
              <a:effectLst>
                <a:outerShdw blurRad="50800" dist="38100" dir="5400000" algn="t"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chemeClr val="accent1"/>
                  </a:solidFill>
                  <a:latin typeface="Arial" panose="020B0604020202020204" pitchFamily="34" charset="0"/>
                  <a:cs typeface="Arial" panose="020B0604020202020204" pitchFamily="34" charset="0"/>
                </a:endParaRPr>
              </a:p>
            </p:txBody>
          </p:sp>
          <p:sp>
            <p:nvSpPr>
              <p:cNvPr id="76" name="六边形 75"/>
              <p:cNvSpPr/>
              <p:nvPr/>
            </p:nvSpPr>
            <p:spPr>
              <a:xfrm>
                <a:off x="2513022" y="1727711"/>
                <a:ext cx="4048158" cy="712517"/>
              </a:xfrm>
              <a:prstGeom prst="hexagon">
                <a:avLst/>
              </a:prstGeom>
              <a:solidFill>
                <a:srgbClr val="F7F7F7">
                  <a:alpha val="67000"/>
                </a:srgbClr>
              </a:solidFill>
              <a:ln>
                <a:noFill/>
                <a:prstDash val="lgDash"/>
              </a:ln>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rgbClr val="0A514B"/>
                  </a:solidFill>
                  <a:latin typeface="Arial" panose="020B0604020202020204" pitchFamily="34" charset="0"/>
                  <a:cs typeface="Arial" panose="020B0604020202020204" pitchFamily="34" charset="0"/>
                </a:endParaRPr>
              </a:p>
            </p:txBody>
          </p:sp>
        </p:grpSp>
        <p:sp>
          <p:nvSpPr>
            <p:cNvPr id="72" name="文本框 60"/>
            <p:cNvSpPr txBox="1"/>
            <p:nvPr/>
          </p:nvSpPr>
          <p:spPr>
            <a:xfrm>
              <a:off x="797313" y="5039786"/>
              <a:ext cx="529301" cy="35428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45" b="1" dirty="0">
                  <a:solidFill>
                    <a:srgbClr val="09357A"/>
                  </a:solidFill>
                  <a:latin typeface="Arial" panose="020B0604020202020204" pitchFamily="34" charset="0"/>
                  <a:cs typeface="Arial" panose="020B0604020202020204" pitchFamily="34" charset="0"/>
                </a:rPr>
                <a:t>全人群</a:t>
              </a:r>
              <a:endParaRPr lang="zh-CN" altLang="en-US" sz="1545" b="1" dirty="0">
                <a:solidFill>
                  <a:srgbClr val="09357A"/>
                </a:solidFill>
                <a:latin typeface="Arial" panose="020B0604020202020204" pitchFamily="34" charset="0"/>
                <a:cs typeface="Arial" panose="020B0604020202020204" pitchFamily="34" charset="0"/>
              </a:endParaRPr>
            </a:p>
          </p:txBody>
        </p:sp>
      </p:grpSp>
      <p:sp>
        <p:nvSpPr>
          <p:cNvPr id="77" name="矩形 76"/>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483" r="7079"/>
          <a:stretch>
            <a:fillRect/>
          </a:stretch>
        </p:blipFill>
        <p:spPr>
          <a:xfrm>
            <a:off x="7168027" y="2614723"/>
            <a:ext cx="6220816" cy="4767328"/>
          </a:xfrm>
          <a:prstGeom prst="rect">
            <a:avLst/>
          </a:prstGeom>
        </p:spPr>
      </p:pic>
      <p:pic>
        <p:nvPicPr>
          <p:cNvPr id="4" name="图片 3"/>
          <p:cNvPicPr>
            <a:picLocks noChangeAspect="1"/>
          </p:cNvPicPr>
          <p:nvPr/>
        </p:nvPicPr>
        <p:blipFill rotWithShape="1">
          <a:blip r:embed="rId2"/>
          <a:srcRect r="6330"/>
          <a:stretch>
            <a:fillRect/>
          </a:stretch>
        </p:blipFill>
        <p:spPr>
          <a:xfrm>
            <a:off x="28751" y="2741101"/>
            <a:ext cx="7139275" cy="4333119"/>
          </a:xfrm>
          <a:prstGeom prst="rect">
            <a:avLst/>
          </a:prstGeom>
        </p:spPr>
      </p:pic>
      <p:graphicFrame>
        <p:nvGraphicFramePr>
          <p:cNvPr id="6" name="对象 5" hidden="1"/>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0969" name="think-cell 幻灯片" r:id="rId4" imgW="5715" imgH="5715" progId="TCLayout.ActiveDocument.1">
                  <p:embed/>
                </p:oleObj>
              </mc:Choice>
              <mc:Fallback>
                <p:oleObj name="think-cell 幻灯片" r:id="rId4" imgW="5715" imgH="5715" progId="TCLayout.ActiveDocument.1">
                  <p:embed/>
                  <p:pic>
                    <p:nvPicPr>
                      <p:cNvPr id="0" name="图片 80968"/>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71" name="表格 32"/>
          <p:cNvGraphicFramePr>
            <a:graphicFrameLocks noGrp="1"/>
          </p:cNvGraphicFramePr>
          <p:nvPr>
            <p:custDataLst>
              <p:tags r:id="rId6"/>
            </p:custDataLst>
          </p:nvPr>
        </p:nvGraphicFramePr>
        <p:xfrm>
          <a:off x="3055832" y="2603571"/>
          <a:ext cx="3363935" cy="1344454"/>
        </p:xfrm>
        <a:graphic>
          <a:graphicData uri="http://schemas.openxmlformats.org/drawingml/2006/table">
            <a:tbl>
              <a:tblPr firstRow="1" firstCol="1" bandRow="1"/>
              <a:tblGrid>
                <a:gridCol w="979397"/>
                <a:gridCol w="1263226"/>
                <a:gridCol w="1121312"/>
              </a:tblGrid>
              <a:tr h="454894">
                <a:tc>
                  <a:txBody>
                    <a:bodyPr/>
                    <a:lstStyle/>
                    <a:p>
                      <a:pPr algn="just">
                        <a:lnSpc>
                          <a:spcPct val="115000"/>
                        </a:lnSpc>
                        <a:spcAft>
                          <a:spcPts val="0"/>
                        </a:spcAft>
                      </a:pPr>
                      <a:r>
                        <a:rPr lang="en-US" sz="1200" b="1" kern="100" dirty="0">
                          <a:effectLst/>
                          <a:latin typeface="+mn-lt"/>
                          <a:ea typeface="+mn-ea"/>
                          <a:cs typeface="+mn-ea"/>
                          <a:sym typeface="+mn-lt"/>
                        </a:rPr>
                        <a:t> </a:t>
                      </a:r>
                      <a:endParaRPr lang="zh-CN" sz="1200" b="1" kern="100" dirty="0">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zh-CN" altLang="en-US" sz="1200" b="1" kern="100" dirty="0">
                          <a:solidFill>
                            <a:srgbClr val="2126B4"/>
                          </a:solidFill>
                          <a:effectLst/>
                          <a:latin typeface="+mn-lt"/>
                          <a:ea typeface="+mn-ea"/>
                          <a:cs typeface="+mn-ea"/>
                          <a:sym typeface="+mn-lt"/>
                        </a:rPr>
                        <a:t>信迪利单抗 </a:t>
                      </a:r>
                      <a:r>
                        <a:rPr lang="en-US" altLang="zh-CN" sz="1200" b="1" kern="100" dirty="0">
                          <a:solidFill>
                            <a:srgbClr val="2126B4"/>
                          </a:solidFill>
                          <a:effectLst/>
                          <a:latin typeface="+mn-lt"/>
                          <a:ea typeface="+mn-ea"/>
                          <a:cs typeface="+mn-ea"/>
                          <a:sym typeface="+mn-lt"/>
                        </a:rPr>
                        <a:t>+ </a:t>
                      </a:r>
                      <a:r>
                        <a:rPr lang="zh-CN" altLang="en-US" sz="1200" b="1" kern="100" dirty="0">
                          <a:solidFill>
                            <a:srgbClr val="2126B4"/>
                          </a:solidFill>
                          <a:effectLst/>
                          <a:latin typeface="+mn-lt"/>
                          <a:ea typeface="+mn-ea"/>
                          <a:cs typeface="+mn-ea"/>
                          <a:sym typeface="+mn-lt"/>
                        </a:rPr>
                        <a:t>化疗</a:t>
                      </a:r>
                      <a:r>
                        <a:rPr lang="en-US" sz="1200" b="1" kern="100" dirty="0">
                          <a:solidFill>
                            <a:srgbClr val="2126B4"/>
                          </a:solidFill>
                          <a:effectLst/>
                          <a:latin typeface="+mn-lt"/>
                          <a:ea typeface="+mn-ea"/>
                          <a:cs typeface="+mn-ea"/>
                          <a:sym typeface="+mn-lt"/>
                        </a:rPr>
                        <a:t>(N=197)</a:t>
                      </a:r>
                      <a:endParaRPr lang="zh-CN" sz="1200" b="1" kern="100" dirty="0">
                        <a:solidFill>
                          <a:srgbClr val="2126B4"/>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zh-CN" altLang="en-US" sz="1200" b="1" kern="100" dirty="0">
                          <a:solidFill>
                            <a:srgbClr val="D41E3E"/>
                          </a:solidFill>
                          <a:effectLst/>
                          <a:latin typeface="+mn-lt"/>
                          <a:ea typeface="+mn-ea"/>
                          <a:cs typeface="+mn-ea"/>
                          <a:sym typeface="+mn-lt"/>
                        </a:rPr>
                        <a:t>化疗</a:t>
                      </a:r>
                      <a:endParaRPr lang="zh-CN" sz="1200" b="1" kern="100" dirty="0">
                        <a:solidFill>
                          <a:srgbClr val="D41E3E"/>
                        </a:solidFill>
                        <a:effectLst/>
                        <a:latin typeface="+mn-lt"/>
                        <a:ea typeface="+mn-ea"/>
                        <a:cs typeface="+mn-ea"/>
                        <a:sym typeface="+mn-lt"/>
                      </a:endParaRPr>
                    </a:p>
                    <a:p>
                      <a:pPr algn="ctr">
                        <a:lnSpc>
                          <a:spcPct val="115000"/>
                        </a:lnSpc>
                        <a:spcAft>
                          <a:spcPts val="0"/>
                        </a:spcAft>
                      </a:pPr>
                      <a:r>
                        <a:rPr lang="en-US" sz="1200" b="1" kern="100" dirty="0">
                          <a:solidFill>
                            <a:srgbClr val="D41E3E"/>
                          </a:solidFill>
                          <a:effectLst/>
                          <a:latin typeface="+mn-lt"/>
                          <a:ea typeface="+mn-ea"/>
                          <a:cs typeface="+mn-ea"/>
                          <a:sym typeface="+mn-lt"/>
                        </a:rPr>
                        <a:t>(N=200)</a:t>
                      </a:r>
                      <a:endParaRPr lang="zh-CN" sz="1200" b="1" kern="100" dirty="0">
                        <a:solidFill>
                          <a:srgbClr val="D41E3E"/>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454894">
                <a:tc>
                  <a:txBody>
                    <a:bodyPr/>
                    <a:lstStyle/>
                    <a:p>
                      <a:pPr algn="l">
                        <a:lnSpc>
                          <a:spcPct val="115000"/>
                        </a:lnSpc>
                        <a:spcAft>
                          <a:spcPts val="0"/>
                        </a:spcAft>
                      </a:pPr>
                      <a:r>
                        <a:rPr lang="zh-CN" altLang="en-US" sz="1200" b="1" kern="100" dirty="0">
                          <a:solidFill>
                            <a:schemeClr val="tx1">
                              <a:lumMod val="75000"/>
                              <a:lumOff val="25000"/>
                            </a:schemeClr>
                          </a:solidFill>
                          <a:effectLst/>
                          <a:latin typeface="+mn-lt"/>
                          <a:ea typeface="+mn-ea"/>
                          <a:cs typeface="+mn-ea"/>
                          <a:sym typeface="+mn-lt"/>
                        </a:rPr>
                        <a:t>中位</a:t>
                      </a:r>
                      <a:r>
                        <a:rPr lang="en-US" sz="1200" b="1" kern="100" dirty="0">
                          <a:solidFill>
                            <a:schemeClr val="tx1">
                              <a:lumMod val="75000"/>
                              <a:lumOff val="25000"/>
                            </a:schemeClr>
                          </a:solidFill>
                          <a:effectLst/>
                          <a:latin typeface="+mn-lt"/>
                          <a:ea typeface="+mn-ea"/>
                          <a:cs typeface="+mn-ea"/>
                          <a:sym typeface="+mn-lt"/>
                        </a:rPr>
                        <a:t> PFS, </a:t>
                      </a:r>
                      <a:r>
                        <a:rPr lang="zh-CN" altLang="en-US" sz="1200" b="1" kern="100" dirty="0">
                          <a:solidFill>
                            <a:schemeClr val="tx1">
                              <a:lumMod val="75000"/>
                              <a:lumOff val="25000"/>
                            </a:schemeClr>
                          </a:solidFill>
                          <a:effectLst/>
                          <a:latin typeface="+mn-lt"/>
                          <a:ea typeface="+mn-ea"/>
                          <a:cs typeface="+mn-ea"/>
                          <a:sym typeface="+mn-lt"/>
                        </a:rPr>
                        <a:t>月</a:t>
                      </a:r>
                      <a:r>
                        <a:rPr lang="en-US" sz="1200" b="1" kern="100" dirty="0">
                          <a:solidFill>
                            <a:schemeClr val="tx1">
                              <a:lumMod val="75000"/>
                              <a:lumOff val="25000"/>
                            </a:schemeClr>
                          </a:solidFill>
                          <a:effectLst/>
                          <a:latin typeface="+mn-lt"/>
                          <a:ea typeface="+mn-ea"/>
                          <a:cs typeface="+mn-ea"/>
                          <a:sym typeface="+mn-lt"/>
                        </a:rPr>
                        <a:t> </a:t>
                      </a:r>
                      <a:r>
                        <a:rPr lang="en-US" sz="1200" b="0" kern="100" dirty="0">
                          <a:solidFill>
                            <a:schemeClr val="tx1">
                              <a:lumMod val="75000"/>
                              <a:lumOff val="25000"/>
                            </a:schemeClr>
                          </a:solidFill>
                          <a:effectLst/>
                          <a:latin typeface="+mn-lt"/>
                          <a:ea typeface="+mn-ea"/>
                          <a:cs typeface="+mn-ea"/>
                          <a:sym typeface="+mn-lt"/>
                        </a:rPr>
                        <a:t>(95% CI)</a:t>
                      </a:r>
                      <a:endParaRPr lang="zh-CN" sz="1200" b="0"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 7.7</a:t>
                      </a:r>
                      <a:endParaRPr lang="en-US" sz="1200" b="1" kern="100" dirty="0">
                        <a:solidFill>
                          <a:schemeClr val="tx1">
                            <a:lumMod val="75000"/>
                            <a:lumOff val="25000"/>
                          </a:schemeClr>
                        </a:solidFill>
                        <a:effectLst/>
                        <a:latin typeface="+mn-lt"/>
                        <a:ea typeface="+mn-ea"/>
                        <a:cs typeface="+mn-ea"/>
                        <a:sym typeface="+mn-lt"/>
                      </a:endParaRPr>
                    </a:p>
                    <a:p>
                      <a:pPr algn="ctr">
                        <a:lnSpc>
                          <a:spcPct val="115000"/>
                        </a:lnSpc>
                        <a:spcAft>
                          <a:spcPts val="0"/>
                        </a:spcAft>
                      </a:pPr>
                      <a:r>
                        <a:rPr lang="en-US" sz="1200" b="0" kern="100" dirty="0">
                          <a:solidFill>
                            <a:schemeClr val="tx1">
                              <a:lumMod val="75000"/>
                              <a:lumOff val="25000"/>
                            </a:schemeClr>
                          </a:solidFill>
                          <a:effectLst/>
                          <a:latin typeface="+mn-lt"/>
                          <a:ea typeface="+mn-ea"/>
                          <a:cs typeface="+mn-ea"/>
                          <a:sym typeface="+mn-lt"/>
                        </a:rPr>
                        <a:t>(6.9-9.7)</a:t>
                      </a:r>
                      <a:endParaRPr lang="zh-CN" sz="1200" b="0"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kern="100" baseline="0" dirty="0">
                          <a:solidFill>
                            <a:schemeClr val="tx1">
                              <a:lumMod val="75000"/>
                              <a:lumOff val="25000"/>
                            </a:schemeClr>
                          </a:solidFill>
                          <a:effectLst/>
                          <a:latin typeface="+mn-lt"/>
                          <a:ea typeface="+mn-ea"/>
                          <a:cs typeface="+mn-ea"/>
                          <a:sym typeface="+mn-lt"/>
                        </a:rPr>
                        <a:t>  </a:t>
                      </a:r>
                      <a:r>
                        <a:rPr lang="en-US" sz="1200" b="1" kern="100" dirty="0">
                          <a:solidFill>
                            <a:schemeClr val="tx1">
                              <a:lumMod val="75000"/>
                              <a:lumOff val="25000"/>
                            </a:schemeClr>
                          </a:solidFill>
                          <a:effectLst/>
                          <a:latin typeface="+mn-lt"/>
                          <a:ea typeface="+mn-ea"/>
                          <a:cs typeface="+mn-ea"/>
                          <a:sym typeface="+mn-lt"/>
                        </a:rPr>
                        <a:t>5.8</a:t>
                      </a:r>
                      <a:endParaRPr lang="en-US" sz="1200" b="1" kern="100" dirty="0">
                        <a:solidFill>
                          <a:schemeClr val="tx1">
                            <a:lumMod val="75000"/>
                            <a:lumOff val="25000"/>
                          </a:schemeClr>
                        </a:solidFill>
                        <a:effectLst/>
                        <a:latin typeface="+mn-lt"/>
                        <a:ea typeface="+mn-ea"/>
                        <a:cs typeface="+mn-ea"/>
                        <a:sym typeface="+mn-lt"/>
                      </a:endParaRPr>
                    </a:p>
                    <a:p>
                      <a:pPr algn="ctr">
                        <a:lnSpc>
                          <a:spcPct val="115000"/>
                        </a:lnSpc>
                        <a:spcAft>
                          <a:spcPts val="0"/>
                        </a:spcAft>
                      </a:pPr>
                      <a:r>
                        <a:rPr lang="en-US" sz="1200" b="0" kern="100" dirty="0">
                          <a:solidFill>
                            <a:schemeClr val="tx1">
                              <a:lumMod val="75000"/>
                              <a:lumOff val="25000"/>
                            </a:schemeClr>
                          </a:solidFill>
                          <a:effectLst/>
                          <a:latin typeface="+mn-lt"/>
                          <a:ea typeface="+mn-ea"/>
                          <a:cs typeface="+mn-ea"/>
                          <a:sym typeface="+mn-lt"/>
                        </a:rPr>
                        <a:t>(5.5-6.9)</a:t>
                      </a:r>
                      <a:endParaRPr lang="zh-CN" sz="1200" b="0"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333">
                <a:tc>
                  <a:txBody>
                    <a:bodyPr/>
                    <a:lstStyle/>
                    <a:p>
                      <a:pPr algn="just">
                        <a:lnSpc>
                          <a:spcPct val="115000"/>
                        </a:lnSpc>
                        <a:spcAft>
                          <a:spcPts val="0"/>
                        </a:spcAft>
                      </a:pPr>
                      <a:r>
                        <a:rPr lang="en-US" sz="1200" b="1" kern="100">
                          <a:solidFill>
                            <a:schemeClr val="tx1">
                              <a:lumMod val="75000"/>
                              <a:lumOff val="25000"/>
                            </a:schemeClr>
                          </a:solidFill>
                          <a:effectLst/>
                          <a:latin typeface="+mn-lt"/>
                          <a:ea typeface="+mn-ea"/>
                          <a:cs typeface="+mn-ea"/>
                          <a:sym typeface="+mn-lt"/>
                        </a:rPr>
                        <a:t>HR (95% CI)</a:t>
                      </a:r>
                      <a:endParaRPr lang="zh-CN" sz="1200" b="1" kern="10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0.628 (0.489-0.805)</a:t>
                      </a:r>
                      <a:endParaRPr lang="zh-CN" sz="1200" b="1"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cPr/>
                </a:tc>
              </a:tr>
              <a:tr h="217333">
                <a:tc>
                  <a:txBody>
                    <a:bodyPr/>
                    <a:lstStyle/>
                    <a:p>
                      <a:pPr algn="just">
                        <a:lnSpc>
                          <a:spcPct val="115000"/>
                        </a:lnSpc>
                        <a:spcAft>
                          <a:spcPts val="0"/>
                        </a:spcAft>
                      </a:pPr>
                      <a:r>
                        <a:rPr lang="en-US" sz="1200" b="1" i="1" kern="100" dirty="0">
                          <a:solidFill>
                            <a:schemeClr val="tx1">
                              <a:lumMod val="75000"/>
                              <a:lumOff val="25000"/>
                            </a:schemeClr>
                          </a:solidFill>
                          <a:effectLst/>
                          <a:latin typeface="+mn-lt"/>
                          <a:ea typeface="+mn-ea"/>
                          <a:cs typeface="+mn-ea"/>
                          <a:sym typeface="+mn-lt"/>
                        </a:rPr>
                        <a:t>P</a:t>
                      </a:r>
                      <a:r>
                        <a:rPr lang="en-US" sz="1200" b="1" kern="100" dirty="0">
                          <a:solidFill>
                            <a:schemeClr val="tx1">
                              <a:lumMod val="75000"/>
                              <a:lumOff val="25000"/>
                            </a:schemeClr>
                          </a:solidFill>
                          <a:effectLst/>
                          <a:latin typeface="+mn-lt"/>
                          <a:ea typeface="+mn-ea"/>
                          <a:cs typeface="+mn-ea"/>
                          <a:sym typeface="+mn-lt"/>
                        </a:rPr>
                        <a:t> </a:t>
                      </a:r>
                      <a:r>
                        <a:rPr lang="zh-CN" altLang="en-US" sz="1200" b="1" kern="100" dirty="0">
                          <a:solidFill>
                            <a:schemeClr val="tx1">
                              <a:lumMod val="75000"/>
                              <a:lumOff val="25000"/>
                            </a:schemeClr>
                          </a:solidFill>
                          <a:effectLst/>
                          <a:latin typeface="+mn-lt"/>
                          <a:ea typeface="+mn-ea"/>
                          <a:cs typeface="+mn-ea"/>
                          <a:sym typeface="+mn-lt"/>
                        </a:rPr>
                        <a:t>值</a:t>
                      </a:r>
                      <a:endParaRPr lang="zh-CN" sz="1200" b="1"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0.0002</a:t>
                      </a:r>
                      <a:endParaRPr lang="zh-CN" sz="1200" b="1"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cPr/>
                </a:tc>
              </a:tr>
            </a:tbl>
          </a:graphicData>
        </a:graphic>
      </p:graphicFrame>
      <p:graphicFrame>
        <p:nvGraphicFramePr>
          <p:cNvPr id="72" name="表格 22"/>
          <p:cNvGraphicFramePr>
            <a:graphicFrameLocks noGrp="1"/>
          </p:cNvGraphicFramePr>
          <p:nvPr>
            <p:custDataLst>
              <p:tags r:id="rId7"/>
            </p:custDataLst>
          </p:nvPr>
        </p:nvGraphicFramePr>
        <p:xfrm>
          <a:off x="9335552" y="2614723"/>
          <a:ext cx="3363936" cy="1344454"/>
        </p:xfrm>
        <a:graphic>
          <a:graphicData uri="http://schemas.openxmlformats.org/drawingml/2006/table">
            <a:tbl>
              <a:tblPr firstRow="1" firstCol="1" bandRow="1"/>
              <a:tblGrid>
                <a:gridCol w="987800"/>
                <a:gridCol w="1254824"/>
                <a:gridCol w="1121312"/>
              </a:tblGrid>
              <a:tr h="454894">
                <a:tc>
                  <a:txBody>
                    <a:bodyPr/>
                    <a:lstStyle/>
                    <a:p>
                      <a:pPr algn="just">
                        <a:lnSpc>
                          <a:spcPct val="115000"/>
                        </a:lnSpc>
                        <a:spcAft>
                          <a:spcPts val="0"/>
                        </a:spcAft>
                      </a:pPr>
                      <a:r>
                        <a:rPr lang="en-US" sz="1200" b="1" kern="100" dirty="0">
                          <a:effectLst/>
                          <a:latin typeface="+mn-lt"/>
                          <a:ea typeface="+mn-ea"/>
                          <a:cs typeface="+mn-ea"/>
                          <a:sym typeface="+mn-lt"/>
                        </a:rPr>
                        <a:t> </a:t>
                      </a:r>
                      <a:endParaRPr lang="zh-CN" sz="1200" b="1" kern="100" dirty="0">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zh-CN" altLang="en-US" sz="1200" b="1" kern="100" dirty="0">
                          <a:solidFill>
                            <a:srgbClr val="2126B4"/>
                          </a:solidFill>
                          <a:effectLst/>
                          <a:latin typeface="+mn-lt"/>
                          <a:ea typeface="+mn-ea"/>
                          <a:cs typeface="+mn-ea"/>
                          <a:sym typeface="+mn-lt"/>
                        </a:rPr>
                        <a:t>信迪利单抗 </a:t>
                      </a:r>
                      <a:r>
                        <a:rPr lang="en-US" altLang="zh-CN" sz="1200" b="1" kern="100" dirty="0">
                          <a:solidFill>
                            <a:srgbClr val="2126B4"/>
                          </a:solidFill>
                          <a:effectLst/>
                          <a:latin typeface="+mn-lt"/>
                          <a:ea typeface="+mn-ea"/>
                          <a:cs typeface="+mn-ea"/>
                          <a:sym typeface="+mn-lt"/>
                        </a:rPr>
                        <a:t>+ </a:t>
                      </a:r>
                      <a:r>
                        <a:rPr lang="zh-CN" altLang="en-US" sz="1200" b="1" kern="100" dirty="0">
                          <a:solidFill>
                            <a:srgbClr val="2126B4"/>
                          </a:solidFill>
                          <a:effectLst/>
                          <a:latin typeface="+mn-lt"/>
                          <a:ea typeface="+mn-ea"/>
                          <a:cs typeface="+mn-ea"/>
                          <a:sym typeface="+mn-lt"/>
                        </a:rPr>
                        <a:t>化疗</a:t>
                      </a:r>
                      <a:r>
                        <a:rPr lang="en-US" sz="1200" b="1" kern="100" dirty="0">
                          <a:solidFill>
                            <a:srgbClr val="2126B4"/>
                          </a:solidFill>
                          <a:effectLst/>
                          <a:latin typeface="+mn-lt"/>
                          <a:ea typeface="+mn-ea"/>
                          <a:cs typeface="+mn-ea"/>
                          <a:sym typeface="+mn-lt"/>
                        </a:rPr>
                        <a:t>(N=327)</a:t>
                      </a:r>
                      <a:endParaRPr lang="zh-CN" sz="1200" b="1" kern="100" dirty="0">
                        <a:solidFill>
                          <a:srgbClr val="2126B4"/>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zh-CN" altLang="en-US" sz="1200" b="1" kern="100" dirty="0">
                          <a:solidFill>
                            <a:srgbClr val="D41E3E"/>
                          </a:solidFill>
                          <a:effectLst/>
                          <a:latin typeface="+mn-lt"/>
                          <a:ea typeface="+mn-ea"/>
                          <a:cs typeface="+mn-ea"/>
                          <a:sym typeface="+mn-lt"/>
                        </a:rPr>
                        <a:t>化疗</a:t>
                      </a:r>
                      <a:endParaRPr lang="zh-CN" sz="1200" b="1" kern="100" dirty="0">
                        <a:solidFill>
                          <a:srgbClr val="D41E3E"/>
                        </a:solidFill>
                        <a:effectLst/>
                        <a:latin typeface="+mn-lt"/>
                        <a:ea typeface="+mn-ea"/>
                        <a:cs typeface="+mn-ea"/>
                        <a:sym typeface="+mn-lt"/>
                      </a:endParaRPr>
                    </a:p>
                    <a:p>
                      <a:pPr algn="ctr">
                        <a:lnSpc>
                          <a:spcPts val="1200"/>
                        </a:lnSpc>
                        <a:spcAft>
                          <a:spcPts val="0"/>
                        </a:spcAft>
                      </a:pPr>
                      <a:r>
                        <a:rPr lang="en-US" sz="1200" b="1" kern="100" dirty="0">
                          <a:solidFill>
                            <a:srgbClr val="D41E3E"/>
                          </a:solidFill>
                          <a:effectLst/>
                          <a:latin typeface="+mn-lt"/>
                          <a:ea typeface="+mn-ea"/>
                          <a:cs typeface="+mn-ea"/>
                          <a:sym typeface="+mn-lt"/>
                        </a:rPr>
                        <a:t>(N=323)</a:t>
                      </a:r>
                      <a:endParaRPr lang="zh-CN" sz="1200" b="1" kern="100" dirty="0">
                        <a:solidFill>
                          <a:srgbClr val="D41E3E"/>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454894">
                <a:tc>
                  <a:txBody>
                    <a:bodyPr/>
                    <a:lstStyle/>
                    <a:p>
                      <a:pPr algn="l">
                        <a:lnSpc>
                          <a:spcPct val="115000"/>
                        </a:lnSpc>
                        <a:spcAft>
                          <a:spcPts val="0"/>
                        </a:spcAft>
                      </a:pPr>
                      <a:r>
                        <a:rPr lang="zh-CN" altLang="en-US" sz="1200" b="1" kern="100" dirty="0">
                          <a:solidFill>
                            <a:schemeClr val="tx1">
                              <a:lumMod val="75000"/>
                              <a:lumOff val="25000"/>
                            </a:schemeClr>
                          </a:solidFill>
                          <a:effectLst/>
                          <a:latin typeface="+mn-lt"/>
                          <a:ea typeface="+mn-ea"/>
                          <a:cs typeface="+mn-ea"/>
                          <a:sym typeface="+mn-lt"/>
                        </a:rPr>
                        <a:t>中位</a:t>
                      </a:r>
                      <a:r>
                        <a:rPr lang="en-US" sz="1200" b="1" kern="100" dirty="0">
                          <a:solidFill>
                            <a:schemeClr val="tx1">
                              <a:lumMod val="75000"/>
                              <a:lumOff val="25000"/>
                            </a:schemeClr>
                          </a:solidFill>
                          <a:effectLst/>
                          <a:latin typeface="+mn-lt"/>
                          <a:ea typeface="+mn-ea"/>
                          <a:cs typeface="+mn-ea"/>
                          <a:sym typeface="+mn-lt"/>
                        </a:rPr>
                        <a:t> PFS, </a:t>
                      </a:r>
                      <a:r>
                        <a:rPr lang="zh-CN" altLang="en-US" sz="1200" b="1" kern="100" dirty="0">
                          <a:solidFill>
                            <a:schemeClr val="tx1">
                              <a:lumMod val="75000"/>
                              <a:lumOff val="25000"/>
                            </a:schemeClr>
                          </a:solidFill>
                          <a:effectLst/>
                          <a:latin typeface="+mn-lt"/>
                          <a:ea typeface="+mn-ea"/>
                          <a:cs typeface="+mn-ea"/>
                          <a:sym typeface="+mn-lt"/>
                        </a:rPr>
                        <a:t>月</a:t>
                      </a:r>
                      <a:r>
                        <a:rPr lang="en-US" sz="1200" b="0" kern="100" dirty="0">
                          <a:solidFill>
                            <a:schemeClr val="tx1">
                              <a:lumMod val="75000"/>
                              <a:lumOff val="25000"/>
                            </a:schemeClr>
                          </a:solidFill>
                          <a:effectLst/>
                          <a:latin typeface="+mn-lt"/>
                          <a:ea typeface="+mn-ea"/>
                          <a:cs typeface="+mn-ea"/>
                          <a:sym typeface="+mn-lt"/>
                        </a:rPr>
                        <a:t>(95% CI)</a:t>
                      </a:r>
                      <a:endParaRPr lang="zh-CN" sz="1200" b="0"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7.1</a:t>
                      </a:r>
                      <a:endParaRPr lang="en-US" sz="1200" b="1" kern="100" dirty="0">
                        <a:solidFill>
                          <a:schemeClr val="tx1">
                            <a:lumMod val="75000"/>
                            <a:lumOff val="25000"/>
                          </a:schemeClr>
                        </a:solidFill>
                        <a:effectLst/>
                        <a:latin typeface="+mn-lt"/>
                        <a:ea typeface="+mn-ea"/>
                        <a:cs typeface="+mn-ea"/>
                        <a:sym typeface="+mn-lt"/>
                      </a:endParaRPr>
                    </a:p>
                    <a:p>
                      <a:pPr algn="ctr">
                        <a:lnSpc>
                          <a:spcPct val="115000"/>
                        </a:lnSpc>
                        <a:spcAft>
                          <a:spcPts val="0"/>
                        </a:spcAft>
                      </a:pPr>
                      <a:r>
                        <a:rPr lang="en-US" sz="1200" b="0" kern="100" dirty="0">
                          <a:solidFill>
                            <a:schemeClr val="tx1">
                              <a:lumMod val="75000"/>
                              <a:lumOff val="25000"/>
                            </a:schemeClr>
                          </a:solidFill>
                          <a:effectLst/>
                          <a:latin typeface="+mn-lt"/>
                          <a:ea typeface="+mn-ea"/>
                          <a:cs typeface="+mn-ea"/>
                          <a:sym typeface="+mn-lt"/>
                        </a:rPr>
                        <a:t>(6.9-8.5)</a:t>
                      </a:r>
                      <a:endParaRPr lang="zh-CN" sz="1200" b="0"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 5.7</a:t>
                      </a:r>
                      <a:endParaRPr lang="en-US" sz="1200" b="1" kern="100" dirty="0">
                        <a:solidFill>
                          <a:schemeClr val="tx1">
                            <a:lumMod val="75000"/>
                            <a:lumOff val="25000"/>
                          </a:schemeClr>
                        </a:solidFill>
                        <a:effectLst/>
                        <a:latin typeface="+mn-lt"/>
                        <a:ea typeface="+mn-ea"/>
                        <a:cs typeface="+mn-ea"/>
                        <a:sym typeface="+mn-lt"/>
                      </a:endParaRPr>
                    </a:p>
                    <a:p>
                      <a:pPr algn="ctr">
                        <a:lnSpc>
                          <a:spcPct val="115000"/>
                        </a:lnSpc>
                        <a:spcAft>
                          <a:spcPts val="0"/>
                        </a:spcAft>
                      </a:pPr>
                      <a:r>
                        <a:rPr lang="en-US" sz="1200" b="0" kern="100" dirty="0">
                          <a:solidFill>
                            <a:schemeClr val="tx1">
                              <a:lumMod val="75000"/>
                              <a:lumOff val="25000"/>
                            </a:schemeClr>
                          </a:solidFill>
                          <a:effectLst/>
                          <a:latin typeface="+mn-lt"/>
                          <a:ea typeface="+mn-ea"/>
                          <a:cs typeface="+mn-ea"/>
                          <a:sym typeface="+mn-lt"/>
                        </a:rPr>
                        <a:t>(5.5-.6.9)</a:t>
                      </a:r>
                      <a:endParaRPr lang="zh-CN" sz="1200" b="0"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333">
                <a:tc>
                  <a:txBody>
                    <a:bodyPr/>
                    <a:lstStyle/>
                    <a:p>
                      <a:pPr algn="just">
                        <a:lnSpc>
                          <a:spcPct val="115000"/>
                        </a:lnSpc>
                        <a:spcAft>
                          <a:spcPts val="0"/>
                        </a:spcAft>
                      </a:pPr>
                      <a:r>
                        <a:rPr lang="en-US" sz="1200" b="1" kern="100">
                          <a:solidFill>
                            <a:schemeClr val="tx1">
                              <a:lumMod val="75000"/>
                              <a:lumOff val="25000"/>
                            </a:schemeClr>
                          </a:solidFill>
                          <a:effectLst/>
                          <a:latin typeface="+mn-lt"/>
                          <a:ea typeface="+mn-ea"/>
                          <a:cs typeface="+mn-ea"/>
                          <a:sym typeface="+mn-lt"/>
                        </a:rPr>
                        <a:t>HR (95% CI)</a:t>
                      </a:r>
                      <a:endParaRPr lang="zh-CN" sz="1200" b="1" kern="10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0.636 (0.525-0.771)</a:t>
                      </a:r>
                      <a:endParaRPr lang="zh-CN" sz="1200" b="1"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cPr/>
                </a:tc>
              </a:tr>
              <a:tr h="217333">
                <a:tc>
                  <a:txBody>
                    <a:bodyPr/>
                    <a:lstStyle/>
                    <a:p>
                      <a:pPr algn="just">
                        <a:lnSpc>
                          <a:spcPct val="115000"/>
                        </a:lnSpc>
                        <a:spcAft>
                          <a:spcPts val="0"/>
                        </a:spcAft>
                      </a:pPr>
                      <a:r>
                        <a:rPr lang="en-US" sz="1200" b="1" i="1" kern="100" dirty="0">
                          <a:solidFill>
                            <a:schemeClr val="tx1">
                              <a:lumMod val="75000"/>
                              <a:lumOff val="25000"/>
                            </a:schemeClr>
                          </a:solidFill>
                          <a:effectLst/>
                          <a:latin typeface="+mn-lt"/>
                          <a:ea typeface="+mn-ea"/>
                          <a:cs typeface="+mn-ea"/>
                          <a:sym typeface="+mn-lt"/>
                        </a:rPr>
                        <a:t>P</a:t>
                      </a:r>
                      <a:r>
                        <a:rPr lang="en-US" sz="1200" b="1" kern="100" dirty="0">
                          <a:solidFill>
                            <a:schemeClr val="tx1">
                              <a:lumMod val="75000"/>
                              <a:lumOff val="25000"/>
                            </a:schemeClr>
                          </a:solidFill>
                          <a:effectLst/>
                          <a:latin typeface="+mn-lt"/>
                          <a:ea typeface="+mn-ea"/>
                          <a:cs typeface="+mn-ea"/>
                          <a:sym typeface="+mn-lt"/>
                        </a:rPr>
                        <a:t> </a:t>
                      </a:r>
                      <a:r>
                        <a:rPr lang="zh-CN" altLang="en-US" sz="1200" b="1" kern="100" dirty="0">
                          <a:solidFill>
                            <a:schemeClr val="tx1">
                              <a:lumMod val="75000"/>
                              <a:lumOff val="25000"/>
                            </a:schemeClr>
                          </a:solidFill>
                          <a:effectLst/>
                          <a:latin typeface="+mn-lt"/>
                          <a:ea typeface="+mn-ea"/>
                          <a:cs typeface="+mn-ea"/>
                          <a:sym typeface="+mn-lt"/>
                        </a:rPr>
                        <a:t>值</a:t>
                      </a:r>
                      <a:endParaRPr lang="zh-CN" sz="1200" b="1"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200" b="1" kern="100" dirty="0">
                          <a:solidFill>
                            <a:schemeClr val="tx1">
                              <a:lumMod val="75000"/>
                              <a:lumOff val="25000"/>
                            </a:schemeClr>
                          </a:solidFill>
                          <a:effectLst/>
                          <a:latin typeface="+mn-lt"/>
                          <a:ea typeface="+mn-ea"/>
                          <a:cs typeface="+mn-ea"/>
                          <a:sym typeface="+mn-lt"/>
                        </a:rPr>
                        <a:t>&lt;0.0001</a:t>
                      </a:r>
                      <a:endParaRPr lang="zh-CN" sz="1200" b="1" kern="100" dirty="0">
                        <a:solidFill>
                          <a:schemeClr val="tx1">
                            <a:lumMod val="75000"/>
                            <a:lumOff val="25000"/>
                          </a:schemeClr>
                        </a:solidFill>
                        <a:effectLst/>
                        <a:latin typeface="+mn-lt"/>
                        <a:ea typeface="+mn-ea"/>
                        <a:cs typeface="+mn-ea"/>
                        <a:sym typeface="+mn-lt"/>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cPr/>
                </a:tc>
              </a:tr>
            </a:tbl>
          </a:graphicData>
        </a:graphic>
      </p:graphicFrame>
      <p:sp>
        <p:nvSpPr>
          <p:cNvPr id="2" name="标题 1"/>
          <p:cNvSpPr>
            <a:spLocks noGrp="1"/>
          </p:cNvSpPr>
          <p:nvPr>
            <p:ph type="ctrTitle"/>
          </p:nvPr>
        </p:nvSpPr>
        <p:spPr>
          <a:xfrm>
            <a:off x="566656" y="507580"/>
            <a:ext cx="12364983" cy="635200"/>
          </a:xfrm>
        </p:spPr>
        <p:txBody>
          <a:bodyPr vert="horz" lIns="91440" tIns="45720" rIns="91440" bIns="45720" rtlCol="0" anchor="t" anchorCtr="0">
            <a:noAutofit/>
          </a:bodyPr>
          <a:lstStyle/>
          <a:p>
            <a:pPr defTabSz="914400">
              <a:lnSpc>
                <a:spcPct val="90000"/>
              </a:lnSpc>
              <a:spcBef>
                <a:spcPct val="0"/>
              </a:spcBef>
            </a:pPr>
            <a:r>
              <a:rPr lang="zh-CN" altLang="en-US" sz="2800" kern="0" dirty="0">
                <a:solidFill>
                  <a:srgbClr val="004191"/>
                </a:solidFill>
                <a:latin typeface="+mn-lt"/>
                <a:ea typeface="+mn-ea"/>
                <a:cs typeface="+mn-ea"/>
                <a:sym typeface="+mn-lt"/>
              </a:rPr>
              <a:t>信迪利单抗联合</a:t>
            </a:r>
            <a:r>
              <a:rPr lang="zh-CN" altLang="en-US" sz="2800" kern="0" dirty="0" smtClean="0">
                <a:solidFill>
                  <a:srgbClr val="004191"/>
                </a:solidFill>
                <a:latin typeface="+mn-lt"/>
                <a:ea typeface="+mn-ea"/>
                <a:cs typeface="+mn-ea"/>
                <a:sym typeface="+mn-lt"/>
              </a:rPr>
              <a:t>化疗</a:t>
            </a:r>
            <a:br>
              <a:rPr lang="en-US" altLang="zh-CN" sz="2800" kern="0" dirty="0" smtClean="0">
                <a:solidFill>
                  <a:srgbClr val="004191"/>
                </a:solidFill>
                <a:latin typeface="+mn-lt"/>
                <a:ea typeface="+mn-ea"/>
                <a:cs typeface="+mn-ea"/>
                <a:sym typeface="+mn-lt"/>
              </a:rPr>
            </a:br>
            <a:r>
              <a:rPr lang="en-US" altLang="zh-CN" sz="2800" kern="0" dirty="0" smtClean="0">
                <a:solidFill>
                  <a:srgbClr val="004191"/>
                </a:solidFill>
                <a:latin typeface="+mn-lt"/>
                <a:ea typeface="+mn-ea"/>
                <a:cs typeface="+mn-ea"/>
                <a:sym typeface="+mn-lt"/>
              </a:rPr>
              <a:t>PD-L1 </a:t>
            </a:r>
            <a:r>
              <a:rPr lang="en-US" altLang="zh-CN" sz="2800" kern="0" dirty="0">
                <a:solidFill>
                  <a:srgbClr val="004191"/>
                </a:solidFill>
                <a:latin typeface="+mn-lt"/>
                <a:ea typeface="+mn-ea"/>
                <a:cs typeface="+mn-ea"/>
                <a:sym typeface="+mn-lt"/>
              </a:rPr>
              <a:t>CPS≥5</a:t>
            </a:r>
            <a:r>
              <a:rPr lang="zh-CN" altLang="en-US" sz="2800" kern="0" dirty="0">
                <a:solidFill>
                  <a:srgbClr val="004191"/>
                </a:solidFill>
                <a:latin typeface="+mn-lt"/>
                <a:ea typeface="+mn-ea"/>
                <a:cs typeface="+mn-ea"/>
                <a:sym typeface="+mn-lt"/>
              </a:rPr>
              <a:t> 和</a:t>
            </a:r>
            <a:r>
              <a:rPr lang="zh-CN" altLang="en-US" sz="2800" kern="0" dirty="0" smtClean="0">
                <a:solidFill>
                  <a:srgbClr val="C00000"/>
                </a:solidFill>
                <a:latin typeface="+mn-lt"/>
                <a:ea typeface="+mn-ea"/>
                <a:cs typeface="+mn-ea"/>
                <a:sym typeface="+mn-lt"/>
              </a:rPr>
              <a:t>全人群</a:t>
            </a:r>
            <a:r>
              <a:rPr lang="zh-CN" altLang="en-US" sz="2800" kern="0" dirty="0">
                <a:solidFill>
                  <a:srgbClr val="004191"/>
                </a:solidFill>
                <a:latin typeface="+mn-lt"/>
                <a:ea typeface="+mn-ea"/>
                <a:cs typeface="+mn-ea"/>
                <a:sym typeface="+mn-lt"/>
              </a:rPr>
              <a:t>，</a:t>
            </a:r>
            <a:r>
              <a:rPr lang="zh-CN" altLang="en-US" sz="2800" kern="0" dirty="0" smtClean="0">
                <a:solidFill>
                  <a:srgbClr val="004191"/>
                </a:solidFill>
                <a:latin typeface="+mn-lt"/>
                <a:ea typeface="+mn-ea"/>
                <a:cs typeface="+mn-ea"/>
                <a:sym typeface="+mn-lt"/>
              </a:rPr>
              <a:t>均</a:t>
            </a:r>
            <a:r>
              <a:rPr lang="zh-CN" altLang="en-US" sz="2800" kern="0" dirty="0">
                <a:solidFill>
                  <a:srgbClr val="C00000"/>
                </a:solidFill>
                <a:latin typeface="+mn-lt"/>
                <a:ea typeface="+mn-ea"/>
                <a:cs typeface="+mn-ea"/>
                <a:sym typeface="+mn-lt"/>
              </a:rPr>
              <a:t>显著延长</a:t>
            </a:r>
            <a:r>
              <a:rPr lang="zh-CN" altLang="en-US" sz="2800" kern="0" dirty="0">
                <a:solidFill>
                  <a:srgbClr val="004191"/>
                </a:solidFill>
                <a:latin typeface="+mn-lt"/>
                <a:ea typeface="+mn-ea"/>
                <a:cs typeface="+mn-ea"/>
                <a:sym typeface="+mn-lt"/>
              </a:rPr>
              <a:t>无进展生存期</a:t>
            </a:r>
            <a:endParaRPr lang="zh-CN" altLang="en-US" sz="2800" kern="0" dirty="0">
              <a:solidFill>
                <a:srgbClr val="004191"/>
              </a:solidFill>
              <a:latin typeface="+mn-lt"/>
              <a:ea typeface="+mn-ea"/>
              <a:cs typeface="+mn-ea"/>
              <a:sym typeface="+mn-lt"/>
            </a:endParaRPr>
          </a:p>
        </p:txBody>
      </p:sp>
      <p:sp>
        <p:nvSpPr>
          <p:cNvPr id="39" name="Espace réservé du texte 3"/>
          <p:cNvSpPr txBox="1"/>
          <p:nvPr/>
        </p:nvSpPr>
        <p:spPr>
          <a:xfrm>
            <a:off x="1048216" y="1682288"/>
            <a:ext cx="5674054" cy="486647"/>
          </a:xfrm>
          <a:prstGeom prst="rect">
            <a:avLst/>
          </a:prstGeom>
          <a:solidFill>
            <a:srgbClr val="CED7E4"/>
          </a:solidFill>
          <a:ln>
            <a:noFill/>
          </a:ln>
        </p:spPr>
        <p:txBody>
          <a:bodyPr spcFirstLastPara="1" wrap="square" lIns="134423" tIns="67193" rIns="134423" bIns="67193"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20"/>
              </a:spcBef>
              <a:spcAft>
                <a:spcPts val="0"/>
              </a:spcAft>
              <a:buClr>
                <a:srgbClr val="05416B"/>
              </a:buClr>
              <a:buSzPts val="1600"/>
              <a:buFont typeface="Noto Sans Symbols" panose="020B0502040504020204"/>
              <a:buNone/>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914400" marR="0" lvl="1"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1371600" marR="0" lvl="2"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1828800" marR="0" lvl="3"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2286000" marR="0" lvl="4"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2743200" marR="0" lvl="5"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3200400" marR="0" lvl="6"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3657600" marR="0" lvl="7"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4114800" marR="0" lvl="8"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pPr marL="335915" indent="0" algn="ctr">
              <a:buClrTx/>
            </a:pPr>
            <a:r>
              <a:rPr lang="fr-FR" sz="1800" b="1" dirty="0">
                <a:solidFill>
                  <a:srgbClr val="4A66AC">
                    <a:lumMod val="50000"/>
                  </a:srgbClr>
                </a:solidFill>
                <a:latin typeface="+mn-lt"/>
                <a:ea typeface="+mn-ea"/>
                <a:cs typeface="+mn-ea"/>
                <a:sym typeface="+mn-lt"/>
              </a:rPr>
              <a:t>PD-L1 CPS ≥</a:t>
            </a:r>
            <a:r>
              <a:rPr lang="fr-FR" sz="1800" b="1" dirty="0" smtClean="0">
                <a:solidFill>
                  <a:srgbClr val="4A66AC">
                    <a:lumMod val="50000"/>
                  </a:srgbClr>
                </a:solidFill>
                <a:latin typeface="+mn-lt"/>
                <a:ea typeface="+mn-ea"/>
                <a:cs typeface="+mn-ea"/>
                <a:sym typeface="+mn-lt"/>
              </a:rPr>
              <a:t>5</a:t>
            </a:r>
            <a:r>
              <a:rPr lang="zh-CN" altLang="en-US" sz="1800" b="1" dirty="0" smtClean="0">
                <a:solidFill>
                  <a:srgbClr val="4A66AC">
                    <a:lumMod val="50000"/>
                  </a:srgbClr>
                </a:solidFill>
                <a:latin typeface="+mn-lt"/>
                <a:ea typeface="+mn-ea"/>
                <a:cs typeface="+mn-ea"/>
                <a:sym typeface="+mn-lt"/>
              </a:rPr>
              <a:t>人群</a:t>
            </a:r>
            <a:r>
              <a:rPr lang="zh-CN" altLang="en-US" sz="1800" b="1" dirty="0" smtClean="0">
                <a:solidFill>
                  <a:srgbClr val="C00000"/>
                </a:solidFill>
                <a:latin typeface="+mn-lt"/>
                <a:ea typeface="+mn-ea"/>
                <a:cs typeface="+mn-ea"/>
                <a:sym typeface="+mn-lt"/>
              </a:rPr>
              <a:t>中位</a:t>
            </a:r>
            <a:r>
              <a:rPr lang="en-US" altLang="zh-CN" sz="1800" b="1" dirty="0" smtClean="0">
                <a:solidFill>
                  <a:srgbClr val="C00000"/>
                </a:solidFill>
                <a:latin typeface="+mn-lt"/>
                <a:ea typeface="+mn-ea"/>
                <a:cs typeface="+mn-ea"/>
                <a:sym typeface="+mn-lt"/>
              </a:rPr>
              <a:t>PFS</a:t>
            </a:r>
            <a:endParaRPr lang="fr-FR" sz="1800" b="1" dirty="0">
              <a:solidFill>
                <a:srgbClr val="C00000"/>
              </a:solidFill>
              <a:latin typeface="+mn-lt"/>
              <a:ea typeface="+mn-ea"/>
              <a:cs typeface="+mn-ea"/>
              <a:sym typeface="+mn-lt"/>
            </a:endParaRPr>
          </a:p>
        </p:txBody>
      </p:sp>
      <p:sp>
        <p:nvSpPr>
          <p:cNvPr id="40" name="Espace réservé du texte 3"/>
          <p:cNvSpPr txBox="1"/>
          <p:nvPr/>
        </p:nvSpPr>
        <p:spPr>
          <a:xfrm>
            <a:off x="7501055" y="1682289"/>
            <a:ext cx="5674054" cy="506276"/>
          </a:xfrm>
          <a:prstGeom prst="rect">
            <a:avLst/>
          </a:prstGeom>
          <a:solidFill>
            <a:srgbClr val="CED7E4"/>
          </a:solidFill>
          <a:ln>
            <a:noFill/>
          </a:ln>
        </p:spPr>
        <p:txBody>
          <a:bodyPr spcFirstLastPara="1" wrap="square" lIns="134423" tIns="67193" rIns="134423" bIns="67193"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20"/>
              </a:spcBef>
              <a:spcAft>
                <a:spcPts val="0"/>
              </a:spcAft>
              <a:buClr>
                <a:srgbClr val="05416B"/>
              </a:buClr>
              <a:buSzPts val="1600"/>
              <a:buFont typeface="Noto Sans Symbols" panose="020B0502040504020204"/>
              <a:buNone/>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1pPr>
            <a:lvl2pPr marL="914400" marR="0" lvl="1"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2pPr>
            <a:lvl3pPr marL="1371600" marR="0" lvl="2" indent="-330200" algn="l" rtl="0">
              <a:lnSpc>
                <a:spcPct val="100000"/>
              </a:lnSpc>
              <a:spcBef>
                <a:spcPts val="320"/>
              </a:spcBef>
              <a:spcAft>
                <a:spcPts val="0"/>
              </a:spcAft>
              <a:buClr>
                <a:srgbClr val="05416B"/>
              </a:buClr>
              <a:buSzPts val="1600"/>
              <a:buFont typeface="Noto Sans Symbols" panose="020B0502040504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3pPr>
            <a:lvl4pPr marL="1828800" marR="0" lvl="3"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4pPr>
            <a:lvl5pPr marL="2286000" marR="0" lvl="4"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5pPr>
            <a:lvl6pPr marL="2743200" marR="0" lvl="5"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6pPr>
            <a:lvl7pPr marL="3200400" marR="0" lvl="6"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7pPr>
            <a:lvl8pPr marL="3657600" marR="0" lvl="7"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8pPr>
            <a:lvl9pPr marL="4114800" marR="0" lvl="8" indent="-330200" algn="l" rtl="0">
              <a:lnSpc>
                <a:spcPct val="100000"/>
              </a:lnSpc>
              <a:spcBef>
                <a:spcPts val="400"/>
              </a:spcBef>
              <a:spcAft>
                <a:spcPts val="0"/>
              </a:spcAft>
              <a:buClr>
                <a:srgbClr val="05416B"/>
              </a:buClr>
              <a:buSzPts val="1600"/>
              <a:buFont typeface="Arial" panose="020B0604020202020204"/>
              <a:buChar char="●"/>
              <a:defRPr sz="1600" b="0" i="0" u="none" strike="noStrike" cap="none">
                <a:solidFill>
                  <a:srgbClr val="05416B"/>
                </a:solidFill>
                <a:latin typeface="Arial Narrow" panose="020B0606020202030204"/>
                <a:ea typeface="Arial Narrow" panose="020B0606020202030204"/>
                <a:cs typeface="Arial Narrow" panose="020B0606020202030204"/>
                <a:sym typeface="Arial Narrow" panose="020B0606020202030204"/>
              </a:defRPr>
            </a:lvl9pPr>
          </a:lstStyle>
          <a:p>
            <a:pPr marL="335915" indent="0" algn="ctr">
              <a:buClrTx/>
            </a:pPr>
            <a:r>
              <a:rPr lang="zh-CN" altLang="en-US" sz="1800" b="1" dirty="0" smtClean="0">
                <a:solidFill>
                  <a:srgbClr val="4A66AC">
                    <a:lumMod val="50000"/>
                  </a:srgbClr>
                </a:solidFill>
                <a:latin typeface="+mn-lt"/>
                <a:ea typeface="+mn-ea"/>
                <a:cs typeface="+mn-ea"/>
                <a:sym typeface="+mn-lt"/>
              </a:rPr>
              <a:t>全人群</a:t>
            </a:r>
            <a:r>
              <a:rPr lang="zh-CN" altLang="en-US" sz="1800" b="1" dirty="0" smtClean="0">
                <a:solidFill>
                  <a:srgbClr val="C00000"/>
                </a:solidFill>
                <a:latin typeface="+mn-lt"/>
                <a:ea typeface="+mn-ea"/>
                <a:cs typeface="+mn-ea"/>
                <a:sym typeface="+mn-lt"/>
              </a:rPr>
              <a:t>中位</a:t>
            </a:r>
            <a:r>
              <a:rPr lang="en-US" altLang="zh-CN" sz="1800" b="1" dirty="0" smtClean="0">
                <a:solidFill>
                  <a:srgbClr val="C00000"/>
                </a:solidFill>
                <a:latin typeface="+mn-lt"/>
                <a:ea typeface="+mn-ea"/>
                <a:cs typeface="+mn-ea"/>
                <a:sym typeface="+mn-lt"/>
              </a:rPr>
              <a:t>PFS</a:t>
            </a:r>
            <a:endParaRPr lang="fr-FR" sz="1800" b="1" dirty="0">
              <a:solidFill>
                <a:srgbClr val="C00000"/>
              </a:solidFill>
              <a:latin typeface="+mn-lt"/>
              <a:ea typeface="+mn-ea"/>
              <a:cs typeface="+mn-ea"/>
              <a:sym typeface="+mn-lt"/>
            </a:endParaRPr>
          </a:p>
        </p:txBody>
      </p:sp>
      <p:grpSp>
        <p:nvGrpSpPr>
          <p:cNvPr id="43" name="组合 42"/>
          <p:cNvGrpSpPr/>
          <p:nvPr/>
        </p:nvGrpSpPr>
        <p:grpSpPr>
          <a:xfrm>
            <a:off x="5551779" y="4013046"/>
            <a:ext cx="968729" cy="807530"/>
            <a:chOff x="4935255" y="3150770"/>
            <a:chExt cx="878479" cy="732298"/>
          </a:xfrm>
        </p:grpSpPr>
        <p:sp>
          <p:nvSpPr>
            <p:cNvPr id="44" name="下箭头 43"/>
            <p:cNvSpPr/>
            <p:nvPr/>
          </p:nvSpPr>
          <p:spPr>
            <a:xfrm>
              <a:off x="4935255" y="3192048"/>
              <a:ext cx="878479" cy="69102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dirty="0">
                <a:solidFill>
                  <a:prstClr val="white"/>
                </a:solidFill>
                <a:cs typeface="+mn-ea"/>
                <a:sym typeface="+mn-lt"/>
              </a:endParaRPr>
            </a:p>
          </p:txBody>
        </p:sp>
        <p:sp>
          <p:nvSpPr>
            <p:cNvPr id="45" name="矩形 44"/>
            <p:cNvSpPr/>
            <p:nvPr/>
          </p:nvSpPr>
          <p:spPr>
            <a:xfrm>
              <a:off x="5141641" y="3150770"/>
              <a:ext cx="481453" cy="668452"/>
            </a:xfrm>
            <a:prstGeom prst="rect">
              <a:avLst/>
            </a:prstGeom>
          </p:spPr>
          <p:txBody>
            <a:bodyPr wrap="none">
              <a:spAutoFit/>
            </a:bodyPr>
            <a:lstStyle/>
            <a:p>
              <a:pPr algn="ctr" defTabSz="1008380"/>
              <a:r>
                <a:rPr lang="zh-CN" altLang="en-US" sz="1325" b="1" dirty="0">
                  <a:solidFill>
                    <a:prstClr val="white"/>
                  </a:solidFill>
                  <a:cs typeface="+mn-ea"/>
                  <a:sym typeface="+mn-lt"/>
                </a:rPr>
                <a:t>进展</a:t>
              </a:r>
              <a:endParaRPr lang="en-US" altLang="zh-CN" sz="1325" b="1" dirty="0">
                <a:solidFill>
                  <a:prstClr val="white"/>
                </a:solidFill>
                <a:cs typeface="+mn-ea"/>
                <a:sym typeface="+mn-lt"/>
              </a:endParaRPr>
            </a:p>
            <a:p>
              <a:pPr algn="ctr" defTabSz="1008380"/>
              <a:r>
                <a:rPr lang="zh-CN" altLang="en-US" sz="1325" b="1" dirty="0">
                  <a:solidFill>
                    <a:prstClr val="white"/>
                  </a:solidFill>
                  <a:cs typeface="+mn-ea"/>
                  <a:sym typeface="+mn-lt"/>
                </a:rPr>
                <a:t>风险</a:t>
              </a:r>
              <a:endParaRPr lang="en-US" altLang="zh-CN" sz="1325" b="1" dirty="0">
                <a:solidFill>
                  <a:prstClr val="white"/>
                </a:solidFill>
                <a:cs typeface="+mn-ea"/>
                <a:sym typeface="+mn-lt"/>
              </a:endParaRPr>
            </a:p>
            <a:p>
              <a:pPr algn="ctr" defTabSz="1008380"/>
              <a:r>
                <a:rPr lang="en-US" altLang="zh-CN" sz="1545" b="1" dirty="0">
                  <a:solidFill>
                    <a:prstClr val="white"/>
                  </a:solidFill>
                  <a:cs typeface="+mn-ea"/>
                  <a:sym typeface="+mn-lt"/>
                </a:rPr>
                <a:t>37%</a:t>
              </a:r>
              <a:endParaRPr lang="en-US" altLang="zh-CN" sz="1545" b="1" dirty="0">
                <a:solidFill>
                  <a:prstClr val="white"/>
                </a:solidFill>
                <a:cs typeface="+mn-ea"/>
                <a:sym typeface="+mn-lt"/>
              </a:endParaRPr>
            </a:p>
          </p:txBody>
        </p:sp>
      </p:grpSp>
      <p:grpSp>
        <p:nvGrpSpPr>
          <p:cNvPr id="46" name="组合 45"/>
          <p:cNvGrpSpPr/>
          <p:nvPr/>
        </p:nvGrpSpPr>
        <p:grpSpPr>
          <a:xfrm>
            <a:off x="11730759" y="3997071"/>
            <a:ext cx="968729" cy="807530"/>
            <a:chOff x="4935255" y="3150770"/>
            <a:chExt cx="878479" cy="732298"/>
          </a:xfrm>
        </p:grpSpPr>
        <p:sp>
          <p:nvSpPr>
            <p:cNvPr id="53" name="下箭头 52"/>
            <p:cNvSpPr/>
            <p:nvPr/>
          </p:nvSpPr>
          <p:spPr>
            <a:xfrm>
              <a:off x="4935255" y="3192048"/>
              <a:ext cx="878479" cy="69102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1985" dirty="0">
                <a:solidFill>
                  <a:prstClr val="white"/>
                </a:solidFill>
                <a:cs typeface="+mn-ea"/>
                <a:sym typeface="+mn-lt"/>
              </a:endParaRPr>
            </a:p>
          </p:txBody>
        </p:sp>
        <p:sp>
          <p:nvSpPr>
            <p:cNvPr id="54" name="矩形 53"/>
            <p:cNvSpPr/>
            <p:nvPr/>
          </p:nvSpPr>
          <p:spPr>
            <a:xfrm>
              <a:off x="5141641" y="3150770"/>
              <a:ext cx="481453" cy="668452"/>
            </a:xfrm>
            <a:prstGeom prst="rect">
              <a:avLst/>
            </a:prstGeom>
          </p:spPr>
          <p:txBody>
            <a:bodyPr wrap="none">
              <a:spAutoFit/>
            </a:bodyPr>
            <a:lstStyle/>
            <a:p>
              <a:pPr algn="ctr" defTabSz="1008380"/>
              <a:r>
                <a:rPr lang="zh-CN" altLang="en-US" sz="1325" b="1" dirty="0">
                  <a:solidFill>
                    <a:prstClr val="white"/>
                  </a:solidFill>
                  <a:cs typeface="+mn-ea"/>
                  <a:sym typeface="+mn-lt"/>
                </a:rPr>
                <a:t>进展</a:t>
              </a:r>
              <a:endParaRPr lang="en-US" altLang="zh-CN" sz="1325" b="1" dirty="0">
                <a:solidFill>
                  <a:prstClr val="white"/>
                </a:solidFill>
                <a:cs typeface="+mn-ea"/>
                <a:sym typeface="+mn-lt"/>
              </a:endParaRPr>
            </a:p>
            <a:p>
              <a:pPr algn="ctr" defTabSz="1008380"/>
              <a:r>
                <a:rPr lang="zh-CN" altLang="en-US" sz="1325" b="1" dirty="0">
                  <a:solidFill>
                    <a:prstClr val="white"/>
                  </a:solidFill>
                  <a:cs typeface="+mn-ea"/>
                  <a:sym typeface="+mn-lt"/>
                </a:rPr>
                <a:t>风险</a:t>
              </a:r>
              <a:endParaRPr lang="en-US" altLang="zh-CN" sz="1325" b="1" dirty="0">
                <a:solidFill>
                  <a:prstClr val="white"/>
                </a:solidFill>
                <a:cs typeface="+mn-ea"/>
                <a:sym typeface="+mn-lt"/>
              </a:endParaRPr>
            </a:p>
            <a:p>
              <a:pPr algn="ctr" defTabSz="1008380"/>
              <a:r>
                <a:rPr lang="en-US" altLang="zh-CN" sz="1545" b="1" dirty="0">
                  <a:solidFill>
                    <a:prstClr val="white"/>
                  </a:solidFill>
                  <a:cs typeface="+mn-ea"/>
                  <a:sym typeface="+mn-lt"/>
                </a:rPr>
                <a:t>36%</a:t>
              </a:r>
              <a:endParaRPr lang="en-US" altLang="zh-CN" sz="1545" b="1" dirty="0">
                <a:solidFill>
                  <a:prstClr val="white"/>
                </a:solidFill>
                <a:cs typeface="+mn-ea"/>
                <a:sym typeface="+mn-lt"/>
              </a:endParaRPr>
            </a:p>
          </p:txBody>
        </p:sp>
      </p:grpSp>
      <p:sp>
        <p:nvSpPr>
          <p:cNvPr id="56" name="Espace réservé du texte 4"/>
          <p:cNvSpPr>
            <a:spLocks noGrp="1"/>
          </p:cNvSpPr>
          <p:nvPr>
            <p:ph type="body" sz="quarter" idx="4294967295"/>
          </p:nvPr>
        </p:nvSpPr>
        <p:spPr>
          <a:xfrm>
            <a:off x="587996" y="7041562"/>
            <a:ext cx="8770663" cy="521287"/>
          </a:xfrm>
          <a:prstGeom prst="rect">
            <a:avLst/>
          </a:prstGeom>
        </p:spPr>
        <p:txBody>
          <a:bodyPr/>
          <a:lstStyle/>
          <a:p>
            <a:pPr marL="174625" lvl="0" indent="-174625" defTabSz="914400">
              <a:spcBef>
                <a:spcPts val="0"/>
              </a:spcBef>
            </a:pPr>
            <a:r>
              <a:rPr lang="en-US" altLang="zh-CN" sz="800" dirty="0">
                <a:solidFill>
                  <a:prstClr val="black"/>
                </a:solidFill>
                <a:latin typeface="+mn-lt"/>
                <a:cs typeface="+mn-ea"/>
                <a:sym typeface="+mn-lt"/>
              </a:rPr>
              <a:t>https://clinicaltrials.gov/ct2/show/NCT03745170</a:t>
            </a:r>
            <a:endParaRPr lang="en-US" altLang="zh-CN" sz="800" dirty="0">
              <a:solidFill>
                <a:prstClr val="black"/>
              </a:solidFill>
              <a:latin typeface="+mn-lt"/>
              <a:cs typeface="+mn-ea"/>
              <a:sym typeface="+mn-lt"/>
            </a:endParaRPr>
          </a:p>
          <a:p>
            <a:pPr marL="174625" lvl="0" indent="-174625" defTabSz="914400">
              <a:spcBef>
                <a:spcPts val="0"/>
              </a:spcBef>
            </a:pPr>
            <a:r>
              <a:rPr lang="en-US" altLang="zh-CN" sz="800" dirty="0">
                <a:solidFill>
                  <a:prstClr val="black"/>
                </a:solidFill>
                <a:latin typeface="+mn-lt"/>
                <a:cs typeface="+mn-ea"/>
                <a:sym typeface="+mn-lt"/>
              </a:rPr>
              <a:t>Presented by </a:t>
            </a:r>
            <a:r>
              <a:rPr lang="en-US" altLang="zh-CN" sz="800" dirty="0" err="1">
                <a:solidFill>
                  <a:prstClr val="black"/>
                </a:solidFill>
                <a:latin typeface="+mn-lt"/>
                <a:cs typeface="+mn-ea"/>
                <a:sym typeface="+mn-lt"/>
              </a:rPr>
              <a:t>Jianming</a:t>
            </a:r>
            <a:r>
              <a:rPr lang="en-US" altLang="zh-CN" sz="800" dirty="0">
                <a:solidFill>
                  <a:prstClr val="black"/>
                </a:solidFill>
                <a:latin typeface="+mn-lt"/>
                <a:cs typeface="+mn-ea"/>
                <a:sym typeface="+mn-lt"/>
              </a:rPr>
              <a:t> Xu at 2021 ESMO. LBA53</a:t>
            </a:r>
            <a:endParaRPr lang="zh-CN" altLang="en-US" sz="800" dirty="0">
              <a:solidFill>
                <a:prstClr val="black"/>
              </a:solidFill>
              <a:latin typeface="+mn-lt"/>
              <a:cs typeface="+mn-ea"/>
              <a:sym typeface="+mn-lt"/>
            </a:endParaRPr>
          </a:p>
        </p:txBody>
      </p:sp>
      <p:sp>
        <p:nvSpPr>
          <p:cNvPr id="17" name="矩形 16"/>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white"/>
                </a:solidFill>
                <a:latin typeface="Verdana" panose="020B0604030504040204"/>
                <a:ea typeface="微软雅黑" panose="020B0503020204020204" pitchFamily="34" charset="-122"/>
              </a:rPr>
              <a:t>HER2</a:t>
            </a:r>
            <a:r>
              <a:rPr lang="zh-CN" altLang="en-US" sz="1985" dirty="0">
                <a:solidFill>
                  <a:prstClr val="white"/>
                </a:solidFill>
                <a:latin typeface="Verdana" panose="020B0604030504040204"/>
                <a:ea typeface="微软雅黑" panose="020B0503020204020204" pitchFamily="34" charset="-122"/>
              </a:rPr>
              <a:t>阴性</a:t>
            </a:r>
            <a:endParaRPr lang="zh-CN" altLang="en-US" sz="1985" dirty="0">
              <a:solidFill>
                <a:prstClr val="white"/>
              </a:solidFill>
              <a:latin typeface="Verdana" panose="020B060403050404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20327" y="1517885"/>
            <a:ext cx="6141899" cy="2855478"/>
            <a:chOff x="5677692" y="2245935"/>
            <a:chExt cx="7027829" cy="3267363"/>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3191" y="2514212"/>
              <a:ext cx="5413874" cy="2313940"/>
            </a:xfrm>
            <a:prstGeom prst="rect">
              <a:avLst/>
            </a:prstGeom>
          </p:spPr>
        </p:pic>
        <p:sp>
          <p:nvSpPr>
            <p:cNvPr id="12" name="文本框 11"/>
            <p:cNvSpPr txBox="1"/>
            <p:nvPr/>
          </p:nvSpPr>
          <p:spPr>
            <a:xfrm rot="16200000">
              <a:off x="5388751" y="3078138"/>
              <a:ext cx="1964266" cy="299859"/>
            </a:xfrm>
            <a:prstGeom prst="rect">
              <a:avLst/>
            </a:prstGeom>
            <a:noFill/>
          </p:spPr>
          <p:txBody>
            <a:bodyPr wrap="square" rtlCol="0">
              <a:spAutoFit/>
            </a:bodyPr>
            <a:lstStyle/>
            <a:p>
              <a:pPr algn="ctr"/>
              <a:r>
                <a:rPr lang="en-US" altLang="zh-CN" sz="1105" dirty="0">
                  <a:latin typeface="Arial" panose="020B0604020202020204" pitchFamily="34" charset="0"/>
                  <a:cs typeface="Arial" panose="020B0604020202020204" pitchFamily="34" charset="0"/>
                </a:rPr>
                <a:t>DOR</a:t>
              </a:r>
              <a:endParaRPr lang="zh-CN" altLang="en-US" sz="1105" dirty="0">
                <a:latin typeface="Arial" panose="020B0604020202020204" pitchFamily="34" charset="0"/>
                <a:cs typeface="Arial" panose="020B0604020202020204" pitchFamily="34" charset="0"/>
              </a:endParaRPr>
            </a:p>
          </p:txBody>
        </p:sp>
        <p:sp>
          <p:nvSpPr>
            <p:cNvPr id="15" name="文本框 14"/>
            <p:cNvSpPr txBox="1"/>
            <p:nvPr/>
          </p:nvSpPr>
          <p:spPr>
            <a:xfrm>
              <a:off x="6677253" y="4786358"/>
              <a:ext cx="6028268" cy="726940"/>
            </a:xfrm>
            <a:prstGeom prst="rect">
              <a:avLst/>
            </a:prstGeom>
            <a:noFill/>
          </p:spPr>
          <p:txBody>
            <a:bodyPr wrap="square" rtlCol="0">
              <a:spAutoFit/>
            </a:bodyPr>
            <a:lstStyle/>
            <a:p>
              <a:r>
                <a:rPr lang="en-US" altLang="zh-CN" sz="880" kern="100" dirty="0">
                  <a:solidFill>
                    <a:srgbClr val="0000D0"/>
                  </a:solidFill>
                  <a:latin typeface="Arial" panose="020B0604020202020204" pitchFamily="34" charset="0"/>
                  <a:cs typeface="Arial" panose="020B0604020202020204" pitchFamily="34" charset="0"/>
                </a:rPr>
                <a:t>152       126        83          58         37         28          14          6           0              </a:t>
              </a:r>
              <a:endParaRPr lang="en-US" altLang="zh-CN" sz="880" kern="100" dirty="0">
                <a:solidFill>
                  <a:srgbClr val="0000D0"/>
                </a:solidFill>
                <a:latin typeface="Arial" panose="020B0604020202020204" pitchFamily="34" charset="0"/>
                <a:cs typeface="Arial" panose="020B0604020202020204" pitchFamily="34" charset="0"/>
              </a:endParaRPr>
            </a:p>
            <a:p>
              <a:r>
                <a:rPr lang="en-US" altLang="zh-CN" sz="880" kern="100" dirty="0">
                  <a:solidFill>
                    <a:srgbClr val="D01633"/>
                  </a:solidFill>
                  <a:latin typeface="Arial" panose="020B0604020202020204" pitchFamily="34" charset="0"/>
                  <a:cs typeface="Arial" panose="020B0604020202020204" pitchFamily="34" charset="0"/>
                </a:rPr>
                <a:t>123       100        59          36         20         12           9           5           0               </a:t>
              </a:r>
              <a:endParaRPr lang="zh-CN" altLang="zh-CN" sz="880" kern="100" dirty="0">
                <a:solidFill>
                  <a:srgbClr val="0000D0"/>
                </a:solidFill>
                <a:latin typeface="Arial" panose="020B0604020202020204" pitchFamily="34" charset="0"/>
                <a:cs typeface="Arial" panose="020B0604020202020204" pitchFamily="34" charset="0"/>
              </a:endParaRPr>
            </a:p>
            <a:p>
              <a:endParaRPr lang="en-US" altLang="zh-CN" sz="880" dirty="0">
                <a:latin typeface="Arial" panose="020B0604020202020204" pitchFamily="34" charset="0"/>
                <a:cs typeface="Arial" panose="020B0604020202020204" pitchFamily="34" charset="0"/>
              </a:endParaRPr>
            </a:p>
            <a:p>
              <a:endParaRPr lang="zh-CN" altLang="en-US" sz="880" dirty="0">
                <a:latin typeface="Arial" panose="020B0604020202020204" pitchFamily="34" charset="0"/>
                <a:cs typeface="Arial" panose="020B0604020202020204" pitchFamily="34" charset="0"/>
              </a:endParaRPr>
            </a:p>
          </p:txBody>
        </p:sp>
        <p:sp>
          <p:nvSpPr>
            <p:cNvPr id="30" name="文本框 29"/>
            <p:cNvSpPr txBox="1"/>
            <p:nvPr/>
          </p:nvSpPr>
          <p:spPr>
            <a:xfrm>
              <a:off x="5677692" y="4685663"/>
              <a:ext cx="1031845" cy="571618"/>
            </a:xfrm>
            <a:prstGeom prst="rect">
              <a:avLst/>
            </a:prstGeom>
            <a:noFill/>
          </p:spPr>
          <p:txBody>
            <a:bodyPr wrap="square">
              <a:spAutoFit/>
            </a:bodyPr>
            <a:lstStyle/>
            <a:p>
              <a:r>
                <a:rPr lang="zh-CN" altLang="en-US" sz="880" dirty="0">
                  <a:latin typeface="Arial" panose="020B0604020202020204" pitchFamily="34" charset="0"/>
                  <a:cs typeface="Arial" panose="020B0604020202020204" pitchFamily="34" charset="0"/>
                </a:rPr>
                <a:t>风险人数</a:t>
              </a:r>
              <a:endParaRPr lang="en-US" altLang="zh-CN" sz="880" dirty="0">
                <a:latin typeface="Arial" panose="020B0604020202020204" pitchFamily="34" charset="0"/>
                <a:cs typeface="Arial" panose="020B0604020202020204" pitchFamily="34" charset="0"/>
              </a:endParaRPr>
            </a:p>
            <a:p>
              <a:r>
                <a:rPr lang="zh-CN" altLang="en-US" sz="880" kern="100" dirty="0">
                  <a:solidFill>
                    <a:srgbClr val="0000D0"/>
                  </a:solidFill>
                  <a:latin typeface="Arial" panose="020B0604020202020204" pitchFamily="34" charset="0"/>
                  <a:cs typeface="Arial" panose="020B0604020202020204" pitchFamily="34" charset="0"/>
                </a:rPr>
                <a:t>信迪利</a:t>
              </a:r>
              <a:r>
                <a:rPr lang="en-US" altLang="zh-CN" sz="880" kern="100" dirty="0">
                  <a:solidFill>
                    <a:srgbClr val="0000D0"/>
                  </a:solidFill>
                  <a:latin typeface="Arial" panose="020B0604020202020204" pitchFamily="34" charset="0"/>
                  <a:cs typeface="Arial" panose="020B0604020202020204" pitchFamily="34" charset="0"/>
                </a:rPr>
                <a:t>+ </a:t>
              </a:r>
              <a:r>
                <a:rPr lang="zh-CN" altLang="en-US" sz="880" kern="100" dirty="0">
                  <a:solidFill>
                    <a:srgbClr val="0000D0"/>
                  </a:solidFill>
                  <a:latin typeface="Arial" panose="020B0604020202020204" pitchFamily="34" charset="0"/>
                  <a:cs typeface="Arial" panose="020B0604020202020204" pitchFamily="34" charset="0"/>
                </a:rPr>
                <a:t>化疗</a:t>
              </a:r>
              <a:endParaRPr lang="en-US" altLang="zh-CN" sz="880" kern="100" dirty="0">
                <a:solidFill>
                  <a:srgbClr val="0000D0"/>
                </a:solidFill>
                <a:latin typeface="Arial" panose="020B0604020202020204" pitchFamily="34" charset="0"/>
                <a:cs typeface="Arial" panose="020B0604020202020204" pitchFamily="34" charset="0"/>
              </a:endParaRPr>
            </a:p>
            <a:p>
              <a:r>
                <a:rPr lang="zh-CN" altLang="en-US" sz="880" kern="100" dirty="0">
                  <a:solidFill>
                    <a:srgbClr val="D01633"/>
                  </a:solidFill>
                  <a:latin typeface="Arial" panose="020B0604020202020204" pitchFamily="34" charset="0"/>
                  <a:cs typeface="Arial" panose="020B0604020202020204" pitchFamily="34" charset="0"/>
                </a:rPr>
                <a:t>化疗</a:t>
              </a:r>
              <a:r>
                <a:rPr lang="zh-CN" altLang="en-US" sz="880" kern="100" dirty="0">
                  <a:solidFill>
                    <a:srgbClr val="0000D0"/>
                  </a:solidFill>
                  <a:latin typeface="Arial" panose="020B0604020202020204" pitchFamily="34" charset="0"/>
                  <a:cs typeface="Arial" panose="020B0604020202020204" pitchFamily="34" charset="0"/>
                </a:rPr>
                <a:t> </a:t>
              </a:r>
              <a:endParaRPr lang="zh-CN" altLang="en-US" sz="880" dirty="0">
                <a:latin typeface="Arial" panose="020B0604020202020204" pitchFamily="34" charset="0"/>
                <a:cs typeface="Arial" panose="020B0604020202020204" pitchFamily="34" charset="0"/>
              </a:endParaRPr>
            </a:p>
          </p:txBody>
        </p:sp>
      </p:grpSp>
      <p:sp>
        <p:nvSpPr>
          <p:cNvPr id="3" name="Titre 2"/>
          <p:cNvSpPr>
            <a:spLocks noGrp="1"/>
          </p:cNvSpPr>
          <p:nvPr>
            <p:ph type="title"/>
          </p:nvPr>
        </p:nvSpPr>
        <p:spPr/>
        <p:txBody>
          <a:bodyPr>
            <a:normAutofit/>
          </a:bodyPr>
          <a:lstStyle/>
          <a:p>
            <a:r>
              <a:rPr lang="zh-CN" altLang="en-US" sz="2755" dirty="0"/>
              <a:t>信迪利单抗联合化疗，缓解率高，缓解持续时间长，安全性可控</a:t>
            </a:r>
            <a:endParaRPr lang="fr-FR" sz="2755" dirty="0"/>
          </a:p>
        </p:txBody>
      </p:sp>
      <p:sp>
        <p:nvSpPr>
          <p:cNvPr id="13" name="文本框 12"/>
          <p:cNvSpPr txBox="1"/>
          <p:nvPr/>
        </p:nvSpPr>
        <p:spPr>
          <a:xfrm>
            <a:off x="12064424" y="3346501"/>
            <a:ext cx="574304" cy="262059"/>
          </a:xfrm>
          <a:prstGeom prst="rect">
            <a:avLst/>
          </a:prstGeom>
          <a:noFill/>
        </p:spPr>
        <p:txBody>
          <a:bodyPr wrap="square" rtlCol="0">
            <a:spAutoFit/>
          </a:bodyPr>
          <a:lstStyle/>
          <a:p>
            <a:pPr algn="l"/>
            <a:r>
              <a:rPr lang="zh-CN" altLang="en-US" sz="1105" dirty="0">
                <a:latin typeface="Arial" panose="020B0604020202020204" pitchFamily="34" charset="0"/>
                <a:cs typeface="Arial" panose="020B0604020202020204" pitchFamily="34" charset="0"/>
              </a:rPr>
              <a:t>月</a:t>
            </a:r>
            <a:endParaRPr lang="zh-CN" altLang="en-US" sz="1105" dirty="0">
              <a:latin typeface="Arial" panose="020B0604020202020204" pitchFamily="34" charset="0"/>
              <a:cs typeface="Arial" panose="020B0604020202020204" pitchFamily="34" charset="0"/>
            </a:endParaRPr>
          </a:p>
        </p:txBody>
      </p:sp>
      <p:graphicFrame>
        <p:nvGraphicFramePr>
          <p:cNvPr id="14" name="表格 13"/>
          <p:cNvGraphicFramePr>
            <a:graphicFrameLocks noGrp="1"/>
          </p:cNvGraphicFramePr>
          <p:nvPr/>
        </p:nvGraphicFramePr>
        <p:xfrm>
          <a:off x="9411501" y="1564706"/>
          <a:ext cx="3350726" cy="1178918"/>
        </p:xfrm>
        <a:graphic>
          <a:graphicData uri="http://schemas.openxmlformats.org/drawingml/2006/table">
            <a:tbl>
              <a:tblPr firstRow="1" firstCol="1" bandRow="1"/>
              <a:tblGrid>
                <a:gridCol w="1047464"/>
                <a:gridCol w="1316150"/>
                <a:gridCol w="987112"/>
              </a:tblGrid>
              <a:tr h="425183">
                <a:tc>
                  <a:txBody>
                    <a:bodyPr/>
                    <a:lstStyle/>
                    <a:p>
                      <a:pPr algn="just">
                        <a:lnSpc>
                          <a:spcPct val="115000"/>
                        </a:lnSpc>
                        <a:spcAft>
                          <a:spcPts val="0"/>
                        </a:spcAft>
                      </a:pP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150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信迪利单抗 </a:t>
                      </a:r>
                      <a:r>
                        <a:rPr lang="en-US" alt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a:t>
                      </a: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化疗</a:t>
                      </a: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(N=152)</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150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化疗</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15000"/>
                        </a:lnSpc>
                        <a:spcAft>
                          <a:spcPts val="0"/>
                        </a:spcAft>
                      </a:pPr>
                      <a:r>
                        <a:rPr 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(N=123)</a:t>
                      </a:r>
                      <a:endParaRPr 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9357A"/>
                    </a:solidFill>
                  </a:tcPr>
                </a:tc>
              </a:tr>
              <a:tr h="212592">
                <a:tc>
                  <a:txBody>
                    <a:bodyPr/>
                    <a:lstStyle/>
                    <a:p>
                      <a:pPr algn="just">
                        <a:lnSpc>
                          <a:spcPct val="115000"/>
                        </a:lnSpc>
                        <a:spcAft>
                          <a:spcPts val="0"/>
                        </a:spcAft>
                      </a:pPr>
                      <a:r>
                        <a:rPr lang="zh-CN" altLang="en-US"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事件</a:t>
                      </a:r>
                      <a:r>
                        <a:rPr lang="en-US"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n (%) </a:t>
                      </a:r>
                      <a:endParaRPr 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ct val="115000"/>
                        </a:lnSpc>
                        <a:spcAft>
                          <a:spcPts val="0"/>
                        </a:spcAft>
                      </a:pPr>
                      <a:r>
                        <a:rPr lang="en-US"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75 (49.3 %)</a:t>
                      </a:r>
                      <a:endParaRPr 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lnSpc>
                          <a:spcPct val="115000"/>
                        </a:lnSpc>
                        <a:spcAft>
                          <a:spcPts val="0"/>
                        </a:spcAft>
                      </a:pPr>
                      <a:r>
                        <a:rPr lang="en-US"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93 (75.6%)</a:t>
                      </a:r>
                      <a:endParaRPr 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r>
              <a:tr h="541143">
                <a:tc>
                  <a:txBody>
                    <a:bodyPr/>
                    <a:lstStyle/>
                    <a:p>
                      <a:pPr algn="l">
                        <a:lnSpc>
                          <a:spcPct val="1150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中位</a:t>
                      </a:r>
                      <a:r>
                        <a:rPr 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DOR, </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月</a:t>
                      </a:r>
                      <a:r>
                        <a:rPr 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a:t>
                      </a:r>
                      <a:r>
                        <a:rPr lang="en-US"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(95% CI)</a:t>
                      </a:r>
                      <a:endParaRPr 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 9.8</a:t>
                      </a:r>
                      <a:endParaRPr lang="en-US"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15000"/>
                        </a:lnSpc>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(8.3-17.4)</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500" b="1" kern="100" baseline="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7.0</a:t>
                      </a:r>
                      <a:endParaRPr lang="en-US" sz="1500" b="1" kern="100" baseline="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15000"/>
                        </a:lnSpc>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(5.5-8.3)</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6" name="Group 5"/>
          <p:cNvGrpSpPr/>
          <p:nvPr/>
        </p:nvGrpSpPr>
        <p:grpSpPr>
          <a:xfrm>
            <a:off x="7582463" y="3023194"/>
            <a:ext cx="1716345" cy="555995"/>
            <a:chOff x="841974" y="2832288"/>
            <a:chExt cx="1167334" cy="378148"/>
          </a:xfrm>
        </p:grpSpPr>
        <p:pic>
          <p:nvPicPr>
            <p:cNvPr id="21" name="图片 30"/>
            <p:cNvPicPr>
              <a:picLocks noChangeAspect="1"/>
            </p:cNvPicPr>
            <p:nvPr/>
          </p:nvPicPr>
          <p:blipFill rotWithShape="1">
            <a:blip r:embed="rId3">
              <a:extLst>
                <a:ext uri="{28A0092B-C50C-407E-A947-70E740481C1C}">
                  <a14:useLocalDpi xmlns:a14="http://schemas.microsoft.com/office/drawing/2010/main" val="0"/>
                </a:ext>
              </a:extLst>
            </a:blip>
            <a:srcRect t="1" r="80018" b="10528"/>
            <a:stretch>
              <a:fillRect/>
            </a:stretch>
          </p:blipFill>
          <p:spPr>
            <a:xfrm>
              <a:off x="909843" y="2851115"/>
              <a:ext cx="220128" cy="177791"/>
            </a:xfrm>
            <a:prstGeom prst="rect">
              <a:avLst/>
            </a:prstGeom>
          </p:spPr>
        </p:pic>
        <p:sp>
          <p:nvSpPr>
            <p:cNvPr id="22" name="TextBox 21"/>
            <p:cNvSpPr txBox="1"/>
            <p:nvPr/>
          </p:nvSpPr>
          <p:spPr>
            <a:xfrm>
              <a:off x="1049672" y="2832288"/>
              <a:ext cx="959636" cy="185691"/>
            </a:xfrm>
            <a:prstGeom prst="rect">
              <a:avLst/>
            </a:prstGeom>
            <a:noFill/>
          </p:spPr>
          <p:txBody>
            <a:bodyPr wrap="none" rtlCol="0">
              <a:spAutoFit/>
            </a:bodyPr>
            <a:lstStyle/>
            <a:p>
              <a:pPr algn="l"/>
              <a:r>
                <a:rPr lang="zh-CN" altLang="en-US" sz="1175" dirty="0">
                  <a:latin typeface="Arial" panose="020B0604020202020204" pitchFamily="34" charset="0"/>
                  <a:cs typeface="Arial" panose="020B0604020202020204" pitchFamily="34" charset="0"/>
                </a:rPr>
                <a:t>信迪利单抗 </a:t>
              </a:r>
              <a:r>
                <a:rPr lang="en-US" altLang="zh-CN" sz="1175" dirty="0">
                  <a:latin typeface="Arial" panose="020B0604020202020204" pitchFamily="34" charset="0"/>
                  <a:cs typeface="Arial" panose="020B0604020202020204" pitchFamily="34" charset="0"/>
                </a:rPr>
                <a:t>+ </a:t>
              </a:r>
              <a:r>
                <a:rPr lang="zh-CN" altLang="en-US" sz="1175" dirty="0">
                  <a:latin typeface="Arial" panose="020B0604020202020204" pitchFamily="34" charset="0"/>
                  <a:cs typeface="Arial" panose="020B0604020202020204" pitchFamily="34" charset="0"/>
                </a:rPr>
                <a:t>化疗</a:t>
              </a:r>
              <a:endParaRPr lang="en-US" sz="1175" dirty="0">
                <a:latin typeface="Arial" panose="020B0604020202020204" pitchFamily="34" charset="0"/>
                <a:cs typeface="Arial" panose="020B0604020202020204" pitchFamily="34" charset="0"/>
              </a:endParaRPr>
            </a:p>
          </p:txBody>
        </p:sp>
        <p:pic>
          <p:nvPicPr>
            <p:cNvPr id="23" name="图片 31"/>
            <p:cNvPicPr>
              <a:picLocks noChangeAspect="1"/>
            </p:cNvPicPr>
            <p:nvPr/>
          </p:nvPicPr>
          <p:blipFill rotWithShape="1">
            <a:blip r:embed="rId4">
              <a:extLst>
                <a:ext uri="{28A0092B-C50C-407E-A947-70E740481C1C}">
                  <a14:useLocalDpi xmlns:a14="http://schemas.microsoft.com/office/drawing/2010/main" val="0"/>
                </a:ext>
              </a:extLst>
            </a:blip>
            <a:srcRect r="76650" b="13628"/>
            <a:stretch>
              <a:fillRect/>
            </a:stretch>
          </p:blipFill>
          <p:spPr>
            <a:xfrm>
              <a:off x="841974" y="3028906"/>
              <a:ext cx="280248" cy="171632"/>
            </a:xfrm>
            <a:prstGeom prst="rect">
              <a:avLst/>
            </a:prstGeom>
          </p:spPr>
        </p:pic>
        <p:sp>
          <p:nvSpPr>
            <p:cNvPr id="24" name="TextBox 23"/>
            <p:cNvSpPr txBox="1"/>
            <p:nvPr/>
          </p:nvSpPr>
          <p:spPr>
            <a:xfrm>
              <a:off x="1049672" y="3024745"/>
              <a:ext cx="754669" cy="185691"/>
            </a:xfrm>
            <a:prstGeom prst="rect">
              <a:avLst/>
            </a:prstGeom>
            <a:noFill/>
          </p:spPr>
          <p:txBody>
            <a:bodyPr wrap="none" rtlCol="0">
              <a:spAutoFit/>
            </a:bodyPr>
            <a:lstStyle/>
            <a:p>
              <a:pPr algn="l"/>
              <a:r>
                <a:rPr lang="zh-CN" altLang="en-US" sz="1175" dirty="0">
                  <a:latin typeface="Arial" panose="020B0604020202020204" pitchFamily="34" charset="0"/>
                  <a:cs typeface="Arial" panose="020B0604020202020204" pitchFamily="34" charset="0"/>
                </a:rPr>
                <a:t>安慰剂 </a:t>
              </a:r>
              <a:r>
                <a:rPr lang="en-US" altLang="zh-CN" sz="1175" dirty="0">
                  <a:latin typeface="Arial" panose="020B0604020202020204" pitchFamily="34" charset="0"/>
                  <a:cs typeface="Arial" panose="020B0604020202020204" pitchFamily="34" charset="0"/>
                </a:rPr>
                <a:t>+ </a:t>
              </a:r>
              <a:r>
                <a:rPr lang="zh-CN" altLang="en-US" sz="1175" dirty="0">
                  <a:latin typeface="Arial" panose="020B0604020202020204" pitchFamily="34" charset="0"/>
                  <a:cs typeface="Arial" panose="020B0604020202020204" pitchFamily="34" charset="0"/>
                </a:rPr>
                <a:t>化疗</a:t>
              </a:r>
              <a:endParaRPr lang="en-US" sz="1175" dirty="0">
                <a:latin typeface="Arial" panose="020B0604020202020204" pitchFamily="34" charset="0"/>
                <a:cs typeface="Arial" panose="020B0604020202020204" pitchFamily="34" charset="0"/>
              </a:endParaRPr>
            </a:p>
          </p:txBody>
        </p:sp>
      </p:grpSp>
      <p:sp>
        <p:nvSpPr>
          <p:cNvPr id="28" name="矩形 27"/>
          <p:cNvSpPr/>
          <p:nvPr/>
        </p:nvSpPr>
        <p:spPr>
          <a:xfrm>
            <a:off x="164913" y="7198883"/>
            <a:ext cx="7658308" cy="363818"/>
          </a:xfrm>
          <a:prstGeom prst="rect">
            <a:avLst/>
          </a:prstGeom>
        </p:spPr>
        <p:txBody>
          <a:bodyPr wrap="square" anchor="b">
            <a:spAutoFit/>
          </a:bodyPr>
          <a:lstStyle/>
          <a:p>
            <a:pPr marL="252095" indent="-252095" defTabSz="914400">
              <a:buFont typeface="+mj-lt"/>
              <a:buAutoNum type="arabicPeriod"/>
              <a:defRPr/>
            </a:pPr>
            <a:r>
              <a:rPr lang="en-US" altLang="zh-CN" sz="880" dirty="0">
                <a:latin typeface="Arial" panose="020B0604020202020204" pitchFamily="34" charset="0"/>
                <a:ea typeface="微软雅黑" panose="020B0503020204020204" pitchFamily="34" charset="-122"/>
                <a:cs typeface="Arial" panose="020B0604020202020204" pitchFamily="34" charset="0"/>
              </a:rPr>
              <a:t>https://clinicaltrials.gov/. NCT03745170.</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a:p>
            <a:pPr marL="252095" indent="-252095" defTabSz="914400">
              <a:buFont typeface="+mj-lt"/>
              <a:buAutoNum type="arabicPeriod"/>
              <a:defRPr/>
            </a:pPr>
            <a:r>
              <a:rPr lang="en-US" altLang="zh-CN" sz="880" dirty="0">
                <a:latin typeface="Arial" panose="020B0604020202020204" pitchFamily="34" charset="0"/>
                <a:ea typeface="微软雅黑" panose="020B0503020204020204" pitchFamily="34" charset="-122"/>
                <a:cs typeface="Arial" panose="020B0604020202020204" pitchFamily="34" charset="0"/>
              </a:rPr>
              <a:t>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658726" y="1586910"/>
            <a:ext cx="6587101" cy="2532402"/>
            <a:chOff x="531435" y="2283455"/>
            <a:chExt cx="5973425" cy="2234760"/>
          </a:xfrm>
        </p:grpSpPr>
        <p:sp>
          <p:nvSpPr>
            <p:cNvPr id="7" name="Rectangle 6"/>
            <p:cNvSpPr/>
            <p:nvPr/>
          </p:nvSpPr>
          <p:spPr>
            <a:xfrm>
              <a:off x="1830263" y="2283455"/>
              <a:ext cx="1275152" cy="478304"/>
            </a:xfrm>
            <a:prstGeom prst="rect">
              <a:avLst/>
            </a:prstGeom>
          </p:spPr>
          <p:txBody>
            <a:bodyPr wrap="none">
              <a:spAutoFit/>
            </a:bodyPr>
            <a:lstStyle/>
            <a:p>
              <a:pPr algn="ctr"/>
              <a:r>
                <a:rPr lang="en-US" altLang="zh-CN" sz="1765" b="1" dirty="0">
                  <a:solidFill>
                    <a:srgbClr val="C00000"/>
                  </a:solidFill>
                  <a:latin typeface="Arial" panose="020B0604020202020204" pitchFamily="34" charset="0"/>
                  <a:cs typeface="Arial" panose="020B0604020202020204" pitchFamily="34" charset="0"/>
                </a:rPr>
                <a:t>58.2%</a:t>
              </a:r>
              <a:endParaRPr lang="en-US" altLang="zh-CN" sz="1765" b="1" dirty="0">
                <a:solidFill>
                  <a:srgbClr val="C00000"/>
                </a:solidFill>
                <a:latin typeface="Arial" panose="020B0604020202020204" pitchFamily="34" charset="0"/>
                <a:cs typeface="Arial" panose="020B0604020202020204" pitchFamily="34" charset="0"/>
              </a:endParaRPr>
            </a:p>
            <a:p>
              <a:pPr algn="ctr"/>
              <a:r>
                <a:rPr lang="en-US" altLang="zh-CN" sz="1160" dirty="0">
                  <a:latin typeface="Arial" panose="020B0604020202020204" pitchFamily="34" charset="0"/>
                  <a:cs typeface="Arial" panose="020B0604020202020204" pitchFamily="34" charset="0"/>
                </a:rPr>
                <a:t>(95%CI 52.3-64.2)</a:t>
              </a:r>
              <a:endParaRPr lang="zh-CN" altLang="en-US" sz="1160" dirty="0">
                <a:latin typeface="Arial" panose="020B0604020202020204" pitchFamily="34" charset="0"/>
                <a:cs typeface="Arial" panose="020B0604020202020204" pitchFamily="34" charset="0"/>
              </a:endParaRPr>
            </a:p>
          </p:txBody>
        </p:sp>
        <p:sp>
          <p:nvSpPr>
            <p:cNvPr id="27" name="Rectangle 26"/>
            <p:cNvSpPr/>
            <p:nvPr/>
          </p:nvSpPr>
          <p:spPr>
            <a:xfrm>
              <a:off x="4134927" y="2510407"/>
              <a:ext cx="1275152" cy="478304"/>
            </a:xfrm>
            <a:prstGeom prst="rect">
              <a:avLst/>
            </a:prstGeom>
          </p:spPr>
          <p:txBody>
            <a:bodyPr wrap="none">
              <a:spAutoFit/>
            </a:bodyPr>
            <a:lstStyle/>
            <a:p>
              <a:pPr algn="ctr"/>
              <a:r>
                <a:rPr lang="en-US" altLang="zh-CN" sz="1765" b="1" dirty="0">
                  <a:latin typeface="Arial" panose="020B0604020202020204" pitchFamily="34" charset="0"/>
                  <a:cs typeface="Arial" panose="020B0604020202020204" pitchFamily="34" charset="0"/>
                </a:rPr>
                <a:t>48.4%</a:t>
              </a:r>
              <a:endParaRPr lang="en-US" altLang="zh-CN" sz="1765" b="1" dirty="0">
                <a:latin typeface="Arial" panose="020B0604020202020204" pitchFamily="34" charset="0"/>
                <a:cs typeface="Arial" panose="020B0604020202020204" pitchFamily="34" charset="0"/>
              </a:endParaRPr>
            </a:p>
            <a:p>
              <a:pPr algn="ctr"/>
              <a:r>
                <a:rPr lang="en-US" altLang="zh-CN" sz="1160" dirty="0">
                  <a:latin typeface="Arial" panose="020B0604020202020204" pitchFamily="34" charset="0"/>
                  <a:cs typeface="Arial" panose="020B0604020202020204" pitchFamily="34" charset="0"/>
                </a:rPr>
                <a:t>(95%CI 42.3-54.6)</a:t>
              </a:r>
              <a:endParaRPr lang="zh-CN" altLang="en-US" sz="1160" dirty="0">
                <a:latin typeface="Arial" panose="020B0604020202020204" pitchFamily="34" charset="0"/>
                <a:cs typeface="Arial" panose="020B0604020202020204" pitchFamily="34" charset="0"/>
              </a:endParaRPr>
            </a:p>
          </p:txBody>
        </p:sp>
        <p:grpSp>
          <p:nvGrpSpPr>
            <p:cNvPr id="8" name="组合 7"/>
            <p:cNvGrpSpPr/>
            <p:nvPr/>
          </p:nvGrpSpPr>
          <p:grpSpPr>
            <a:xfrm>
              <a:off x="531435" y="2378128"/>
              <a:ext cx="5973425" cy="2140087"/>
              <a:chOff x="518342" y="2043525"/>
              <a:chExt cx="5973425" cy="2140087"/>
            </a:xfrm>
          </p:grpSpPr>
          <p:graphicFrame>
            <p:nvGraphicFramePr>
              <p:cNvPr id="32" name="图表 31"/>
              <p:cNvGraphicFramePr/>
              <p:nvPr/>
            </p:nvGraphicFramePr>
            <p:xfrm>
              <a:off x="518342" y="2043525"/>
              <a:ext cx="5577658" cy="2067258"/>
            </p:xfrm>
            <a:graphic>
              <a:graphicData uri="http://schemas.openxmlformats.org/drawingml/2006/chart">
                <c:chart xmlns:c="http://schemas.openxmlformats.org/drawingml/2006/chart" xmlns:r="http://schemas.openxmlformats.org/officeDocument/2006/relationships" r:id="rId1"/>
              </a:graphicData>
            </a:graphic>
          </p:graphicFrame>
          <p:sp>
            <p:nvSpPr>
              <p:cNvPr id="33" name="文本框 32"/>
              <p:cNvSpPr txBox="1"/>
              <p:nvPr/>
            </p:nvSpPr>
            <p:spPr>
              <a:xfrm>
                <a:off x="1675125" y="3881737"/>
                <a:ext cx="4816642" cy="301875"/>
              </a:xfrm>
              <a:prstGeom prst="rect">
                <a:avLst/>
              </a:prstGeom>
              <a:noFill/>
            </p:spPr>
            <p:txBody>
              <a:bodyPr wrap="square" rtlCol="0">
                <a:spAutoFit/>
              </a:bodyPr>
              <a:lstStyle/>
              <a:p>
                <a:pPr defTabSz="1111885"/>
                <a:r>
                  <a:rPr lang="zh-CN" altLang="en-US" sz="1625" b="1" dirty="0">
                    <a:solidFill>
                      <a:srgbClr val="1158A2"/>
                    </a:solidFill>
                    <a:latin typeface="Arial" panose="020B0604020202020204" pitchFamily="34" charset="0"/>
                    <a:cs typeface="Arial" panose="020B0604020202020204" pitchFamily="34" charset="0"/>
                    <a:sym typeface="+mn-lt"/>
                  </a:rPr>
                  <a:t>信迪利单抗 </a:t>
                </a:r>
                <a:r>
                  <a:rPr lang="en-US" altLang="zh-CN" sz="1625" b="1" dirty="0">
                    <a:solidFill>
                      <a:srgbClr val="1158A2"/>
                    </a:solidFill>
                    <a:latin typeface="Arial" panose="020B0604020202020204" pitchFamily="34" charset="0"/>
                    <a:cs typeface="Arial" panose="020B0604020202020204" pitchFamily="34" charset="0"/>
                    <a:sym typeface="+mn-lt"/>
                  </a:rPr>
                  <a:t>+ </a:t>
                </a:r>
                <a:r>
                  <a:rPr lang="zh-CN" altLang="en-US" sz="1625" b="1" dirty="0">
                    <a:solidFill>
                      <a:srgbClr val="1158A2"/>
                    </a:solidFill>
                    <a:latin typeface="Arial" panose="020B0604020202020204" pitchFamily="34" charset="0"/>
                    <a:cs typeface="Arial" panose="020B0604020202020204" pitchFamily="34" charset="0"/>
                    <a:sym typeface="+mn-lt"/>
                  </a:rPr>
                  <a:t>化疗</a:t>
                </a:r>
                <a:r>
                  <a:rPr lang="en-US" altLang="zh-CN" sz="1625" b="1" dirty="0">
                    <a:solidFill>
                      <a:srgbClr val="1158A2"/>
                    </a:solidFill>
                    <a:latin typeface="Arial" panose="020B0604020202020204" pitchFamily="34" charset="0"/>
                    <a:cs typeface="Arial" panose="020B0604020202020204" pitchFamily="34" charset="0"/>
                    <a:sym typeface="+mn-lt"/>
                  </a:rPr>
                  <a:t>                   </a:t>
                </a:r>
                <a:r>
                  <a:rPr lang="zh-CN" altLang="en-US" sz="1625" b="1" dirty="0">
                    <a:solidFill>
                      <a:srgbClr val="1158A2"/>
                    </a:solidFill>
                    <a:latin typeface="Arial" panose="020B0604020202020204" pitchFamily="34" charset="0"/>
                    <a:cs typeface="Arial" panose="020B0604020202020204" pitchFamily="34" charset="0"/>
                    <a:sym typeface="+mn-lt"/>
                  </a:rPr>
                  <a:t>化疗</a:t>
                </a:r>
                <a:endParaRPr lang="zh-CN" altLang="en-US" sz="1625" b="1" dirty="0">
                  <a:solidFill>
                    <a:srgbClr val="1158A2"/>
                  </a:solidFill>
                  <a:latin typeface="Arial" panose="020B0604020202020204" pitchFamily="34" charset="0"/>
                  <a:cs typeface="Arial" panose="020B0604020202020204" pitchFamily="34" charset="0"/>
                  <a:sym typeface="+mn-lt"/>
                </a:endParaRPr>
              </a:p>
            </p:txBody>
          </p:sp>
        </p:grpSp>
      </p:grpSp>
      <p:grpSp>
        <p:nvGrpSpPr>
          <p:cNvPr id="53" name="组合 52"/>
          <p:cNvGrpSpPr/>
          <p:nvPr/>
        </p:nvGrpSpPr>
        <p:grpSpPr>
          <a:xfrm>
            <a:off x="756817" y="1080513"/>
            <a:ext cx="2115746" cy="497830"/>
            <a:chOff x="456794" y="4926752"/>
            <a:chExt cx="1433920" cy="534524"/>
          </a:xfrm>
        </p:grpSpPr>
        <p:grpSp>
          <p:nvGrpSpPr>
            <p:cNvPr id="54" name="组合 53"/>
            <p:cNvGrpSpPr/>
            <p:nvPr/>
          </p:nvGrpSpPr>
          <p:grpSpPr>
            <a:xfrm>
              <a:off x="456794" y="4926752"/>
              <a:ext cx="1433920" cy="534524"/>
              <a:chOff x="2476510" y="1727711"/>
              <a:chExt cx="4084670" cy="712519"/>
            </a:xfrm>
          </p:grpSpPr>
          <p:sp>
            <p:nvSpPr>
              <p:cNvPr id="57" name="六边形 56"/>
              <p:cNvSpPr/>
              <p:nvPr/>
            </p:nvSpPr>
            <p:spPr>
              <a:xfrm>
                <a:off x="2476510" y="1806388"/>
                <a:ext cx="1885703" cy="546525"/>
              </a:xfrm>
              <a:prstGeom prst="hexagon">
                <a:avLst/>
              </a:prstGeom>
              <a:pattFill prst="ltUpDiag">
                <a:fgClr>
                  <a:srgbClr val="09357A"/>
                </a:fgClr>
                <a:bgClr>
                  <a:schemeClr val="bg1"/>
                </a:bgClr>
              </a:pattFill>
              <a:effectLst>
                <a:outerShdw blurRad="50800" dist="38100" dir="10800000" algn="r"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en-US" altLang="zh-CN" sz="1985" b="1" baseline="30000" dirty="0">
                  <a:solidFill>
                    <a:schemeClr val="bg1"/>
                  </a:solidFill>
                  <a:latin typeface="Arial" panose="020B0604020202020204" pitchFamily="34" charset="0"/>
                  <a:cs typeface="Arial" panose="020B0604020202020204" pitchFamily="34" charset="0"/>
                </a:endParaRPr>
              </a:p>
            </p:txBody>
          </p:sp>
          <p:sp>
            <p:nvSpPr>
              <p:cNvPr id="58" name="六边形 57"/>
              <p:cNvSpPr/>
              <p:nvPr/>
            </p:nvSpPr>
            <p:spPr>
              <a:xfrm>
                <a:off x="2513022" y="1727713"/>
                <a:ext cx="4048158" cy="712517"/>
              </a:xfrm>
              <a:prstGeom prst="hexagon">
                <a:avLst/>
              </a:prstGeom>
              <a:solidFill>
                <a:schemeClr val="bg1"/>
              </a:solidFill>
              <a:ln>
                <a:noFill/>
                <a:prstDash val="lgDash"/>
              </a:ln>
              <a:effectLst>
                <a:outerShdw blurRad="50800" dist="38100" dir="5400000" algn="t"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chemeClr val="accent1"/>
                  </a:solidFill>
                  <a:latin typeface="Arial" panose="020B0604020202020204" pitchFamily="34" charset="0"/>
                  <a:cs typeface="Arial" panose="020B0604020202020204" pitchFamily="34" charset="0"/>
                </a:endParaRPr>
              </a:p>
            </p:txBody>
          </p:sp>
          <p:sp>
            <p:nvSpPr>
              <p:cNvPr id="59" name="六边形 58"/>
              <p:cNvSpPr/>
              <p:nvPr/>
            </p:nvSpPr>
            <p:spPr>
              <a:xfrm>
                <a:off x="2513022" y="1727711"/>
                <a:ext cx="4048158" cy="712517"/>
              </a:xfrm>
              <a:prstGeom prst="hexagon">
                <a:avLst/>
              </a:prstGeom>
              <a:solidFill>
                <a:srgbClr val="F7F7F7">
                  <a:alpha val="67000"/>
                </a:srgbClr>
              </a:solidFill>
              <a:ln>
                <a:noFill/>
                <a:prstDash val="lgDash"/>
              </a:ln>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rgbClr val="0A514B"/>
                  </a:solidFill>
                  <a:latin typeface="Arial" panose="020B0604020202020204" pitchFamily="34" charset="0"/>
                  <a:cs typeface="Arial" panose="020B0604020202020204" pitchFamily="34" charset="0"/>
                </a:endParaRPr>
              </a:p>
            </p:txBody>
          </p:sp>
        </p:grpSp>
        <p:sp>
          <p:nvSpPr>
            <p:cNvPr id="55" name="文本框 60"/>
            <p:cNvSpPr txBox="1"/>
            <p:nvPr/>
          </p:nvSpPr>
          <p:spPr>
            <a:xfrm>
              <a:off x="503296" y="4999689"/>
              <a:ext cx="1202879" cy="35428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45" b="1" dirty="0">
                  <a:solidFill>
                    <a:srgbClr val="09357A"/>
                  </a:solidFill>
                  <a:latin typeface="Arial" panose="020B0604020202020204" pitchFamily="34" charset="0"/>
                  <a:cs typeface="Arial" panose="020B0604020202020204" pitchFamily="34" charset="0"/>
                </a:rPr>
                <a:t>确认的客观缓解率</a:t>
              </a:r>
              <a:endParaRPr lang="zh-CN" altLang="en-US" sz="1545" b="1" dirty="0">
                <a:solidFill>
                  <a:srgbClr val="09357A"/>
                </a:solidFill>
                <a:latin typeface="Arial" panose="020B0604020202020204" pitchFamily="34" charset="0"/>
                <a:cs typeface="Arial" panose="020B0604020202020204" pitchFamily="34" charset="0"/>
              </a:endParaRPr>
            </a:p>
          </p:txBody>
        </p:sp>
        <p:sp>
          <p:nvSpPr>
            <p:cNvPr id="56" name="Freeform 26"/>
            <p:cNvSpPr>
              <a:spLocks noEditPoints="1"/>
            </p:cNvSpPr>
            <p:nvPr/>
          </p:nvSpPr>
          <p:spPr bwMode="auto">
            <a:xfrm>
              <a:off x="1647953" y="5080565"/>
              <a:ext cx="196850" cy="212725"/>
            </a:xfrm>
            <a:custGeom>
              <a:avLst/>
              <a:gdLst>
                <a:gd name="T0" fmla="*/ 548627857 w 57"/>
                <a:gd name="T1" fmla="*/ 729869768 h 62"/>
                <a:gd name="T2" fmla="*/ 131195345 w 57"/>
                <a:gd name="T3" fmla="*/ 729869768 h 62"/>
                <a:gd name="T4" fmla="*/ 0 w 57"/>
                <a:gd name="T5" fmla="*/ 612150498 h 62"/>
                <a:gd name="T6" fmla="*/ 143120311 w 57"/>
                <a:gd name="T7" fmla="*/ 341389315 h 62"/>
                <a:gd name="T8" fmla="*/ 131195345 w 57"/>
                <a:gd name="T9" fmla="*/ 400252381 h 62"/>
                <a:gd name="T10" fmla="*/ 131195345 w 57"/>
                <a:gd name="T11" fmla="*/ 494427797 h 62"/>
                <a:gd name="T12" fmla="*/ 71560155 w 57"/>
                <a:gd name="T13" fmla="*/ 576831286 h 62"/>
                <a:gd name="T14" fmla="*/ 155048730 w 57"/>
                <a:gd name="T15" fmla="*/ 671010133 h 62"/>
                <a:gd name="T16" fmla="*/ 250462270 w 57"/>
                <a:gd name="T17" fmla="*/ 576831286 h 62"/>
                <a:gd name="T18" fmla="*/ 190827081 w 57"/>
                <a:gd name="T19" fmla="*/ 494427797 h 62"/>
                <a:gd name="T20" fmla="*/ 190827081 w 57"/>
                <a:gd name="T21" fmla="*/ 400252381 h 62"/>
                <a:gd name="T22" fmla="*/ 202755500 w 57"/>
                <a:gd name="T23" fmla="*/ 353161242 h 62"/>
                <a:gd name="T24" fmla="*/ 345875811 w 57"/>
                <a:gd name="T25" fmla="*/ 400252381 h 62"/>
                <a:gd name="T26" fmla="*/ 488996121 w 57"/>
                <a:gd name="T27" fmla="*/ 353161242 h 62"/>
                <a:gd name="T28" fmla="*/ 500921087 w 57"/>
                <a:gd name="T29" fmla="*/ 400252381 h 62"/>
                <a:gd name="T30" fmla="*/ 500921087 w 57"/>
                <a:gd name="T31" fmla="*/ 423796235 h 62"/>
                <a:gd name="T32" fmla="*/ 369729196 w 57"/>
                <a:gd name="T33" fmla="*/ 553287432 h 62"/>
                <a:gd name="T34" fmla="*/ 369729196 w 57"/>
                <a:gd name="T35" fmla="*/ 588603213 h 62"/>
                <a:gd name="T36" fmla="*/ 357800776 w 57"/>
                <a:gd name="T37" fmla="*/ 623922425 h 62"/>
                <a:gd name="T38" fmla="*/ 405507546 w 57"/>
                <a:gd name="T39" fmla="*/ 671010133 h 62"/>
                <a:gd name="T40" fmla="*/ 453214317 w 57"/>
                <a:gd name="T41" fmla="*/ 623922425 h 62"/>
                <a:gd name="T42" fmla="*/ 429360932 w 57"/>
                <a:gd name="T43" fmla="*/ 588603213 h 62"/>
                <a:gd name="T44" fmla="*/ 429360932 w 57"/>
                <a:gd name="T45" fmla="*/ 553287432 h 62"/>
                <a:gd name="T46" fmla="*/ 500921087 w 57"/>
                <a:gd name="T47" fmla="*/ 494427797 h 62"/>
                <a:gd name="T48" fmla="*/ 560556276 w 57"/>
                <a:gd name="T49" fmla="*/ 553287432 h 62"/>
                <a:gd name="T50" fmla="*/ 560556276 w 57"/>
                <a:gd name="T51" fmla="*/ 588603213 h 62"/>
                <a:gd name="T52" fmla="*/ 536702891 w 57"/>
                <a:gd name="T53" fmla="*/ 623922425 h 62"/>
                <a:gd name="T54" fmla="*/ 584409661 w 57"/>
                <a:gd name="T55" fmla="*/ 671010133 h 62"/>
                <a:gd name="T56" fmla="*/ 632116432 w 57"/>
                <a:gd name="T57" fmla="*/ 623922425 h 62"/>
                <a:gd name="T58" fmla="*/ 620188012 w 57"/>
                <a:gd name="T59" fmla="*/ 588603213 h 62"/>
                <a:gd name="T60" fmla="*/ 620188012 w 57"/>
                <a:gd name="T61" fmla="*/ 553287432 h 62"/>
                <a:gd name="T62" fmla="*/ 560556276 w 57"/>
                <a:gd name="T63" fmla="*/ 447340089 h 62"/>
                <a:gd name="T64" fmla="*/ 548627857 w 57"/>
                <a:gd name="T65" fmla="*/ 341389315 h 62"/>
                <a:gd name="T66" fmla="*/ 679823202 w 57"/>
                <a:gd name="T67" fmla="*/ 612150498 h 62"/>
                <a:gd name="T68" fmla="*/ 548627857 w 57"/>
                <a:gd name="T69" fmla="*/ 729869768 h 62"/>
                <a:gd name="T70" fmla="*/ 155048730 w 57"/>
                <a:gd name="T71" fmla="*/ 612150498 h 62"/>
                <a:gd name="T72" fmla="*/ 131195345 w 57"/>
                <a:gd name="T73" fmla="*/ 576831286 h 62"/>
                <a:gd name="T74" fmla="*/ 155048730 w 57"/>
                <a:gd name="T75" fmla="*/ 553287432 h 62"/>
                <a:gd name="T76" fmla="*/ 190827081 w 57"/>
                <a:gd name="T77" fmla="*/ 576831286 h 62"/>
                <a:gd name="T78" fmla="*/ 155048730 w 57"/>
                <a:gd name="T79" fmla="*/ 612150498 h 62"/>
                <a:gd name="T80" fmla="*/ 345875811 w 57"/>
                <a:gd name="T81" fmla="*/ 364936600 h 62"/>
                <a:gd name="T82" fmla="*/ 155048730 w 57"/>
                <a:gd name="T83" fmla="*/ 188354263 h 62"/>
                <a:gd name="T84" fmla="*/ 345875811 w 57"/>
                <a:gd name="T85" fmla="*/ 0 h 62"/>
                <a:gd name="T86" fmla="*/ 524774472 w 57"/>
                <a:gd name="T87" fmla="*/ 188354263 h 62"/>
                <a:gd name="T88" fmla="*/ 345875811 w 57"/>
                <a:gd name="T89" fmla="*/ 364936600 h 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7" h="62">
                  <a:moveTo>
                    <a:pt x="46" y="62"/>
                  </a:moveTo>
                  <a:cubicBezTo>
                    <a:pt x="11" y="62"/>
                    <a:pt x="11" y="62"/>
                    <a:pt x="11" y="62"/>
                  </a:cubicBezTo>
                  <a:cubicBezTo>
                    <a:pt x="5" y="62"/>
                    <a:pt x="0" y="58"/>
                    <a:pt x="0" y="52"/>
                  </a:cubicBezTo>
                  <a:cubicBezTo>
                    <a:pt x="0" y="44"/>
                    <a:pt x="2" y="31"/>
                    <a:pt x="12" y="29"/>
                  </a:cubicBezTo>
                  <a:cubicBezTo>
                    <a:pt x="11" y="31"/>
                    <a:pt x="11" y="32"/>
                    <a:pt x="11" y="34"/>
                  </a:cubicBezTo>
                  <a:cubicBezTo>
                    <a:pt x="11" y="42"/>
                    <a:pt x="11" y="42"/>
                    <a:pt x="11" y="42"/>
                  </a:cubicBezTo>
                  <a:cubicBezTo>
                    <a:pt x="8" y="43"/>
                    <a:pt x="6" y="46"/>
                    <a:pt x="6" y="49"/>
                  </a:cubicBezTo>
                  <a:cubicBezTo>
                    <a:pt x="6" y="54"/>
                    <a:pt x="9" y="57"/>
                    <a:pt x="13" y="57"/>
                  </a:cubicBezTo>
                  <a:cubicBezTo>
                    <a:pt x="18" y="57"/>
                    <a:pt x="21" y="54"/>
                    <a:pt x="21" y="49"/>
                  </a:cubicBezTo>
                  <a:cubicBezTo>
                    <a:pt x="21" y="46"/>
                    <a:pt x="19" y="43"/>
                    <a:pt x="16" y="42"/>
                  </a:cubicBezTo>
                  <a:cubicBezTo>
                    <a:pt x="16" y="34"/>
                    <a:pt x="16" y="34"/>
                    <a:pt x="16" y="34"/>
                  </a:cubicBezTo>
                  <a:cubicBezTo>
                    <a:pt x="16" y="33"/>
                    <a:pt x="16" y="31"/>
                    <a:pt x="17" y="30"/>
                  </a:cubicBezTo>
                  <a:cubicBezTo>
                    <a:pt x="20" y="33"/>
                    <a:pt x="24" y="34"/>
                    <a:pt x="29" y="34"/>
                  </a:cubicBezTo>
                  <a:cubicBezTo>
                    <a:pt x="33" y="34"/>
                    <a:pt x="37" y="33"/>
                    <a:pt x="41" y="30"/>
                  </a:cubicBezTo>
                  <a:cubicBezTo>
                    <a:pt x="41" y="31"/>
                    <a:pt x="42" y="33"/>
                    <a:pt x="42" y="34"/>
                  </a:cubicBezTo>
                  <a:cubicBezTo>
                    <a:pt x="42" y="36"/>
                    <a:pt x="42" y="36"/>
                    <a:pt x="42" y="36"/>
                  </a:cubicBezTo>
                  <a:cubicBezTo>
                    <a:pt x="36" y="36"/>
                    <a:pt x="31" y="41"/>
                    <a:pt x="31" y="47"/>
                  </a:cubicBezTo>
                  <a:cubicBezTo>
                    <a:pt x="31" y="50"/>
                    <a:pt x="31" y="50"/>
                    <a:pt x="31" y="50"/>
                  </a:cubicBezTo>
                  <a:cubicBezTo>
                    <a:pt x="31" y="51"/>
                    <a:pt x="30" y="52"/>
                    <a:pt x="30" y="53"/>
                  </a:cubicBezTo>
                  <a:cubicBezTo>
                    <a:pt x="30" y="55"/>
                    <a:pt x="32" y="57"/>
                    <a:pt x="34" y="57"/>
                  </a:cubicBezTo>
                  <a:cubicBezTo>
                    <a:pt x="36" y="57"/>
                    <a:pt x="38" y="55"/>
                    <a:pt x="38" y="53"/>
                  </a:cubicBezTo>
                  <a:cubicBezTo>
                    <a:pt x="38" y="52"/>
                    <a:pt x="37" y="51"/>
                    <a:pt x="36" y="50"/>
                  </a:cubicBezTo>
                  <a:cubicBezTo>
                    <a:pt x="36" y="47"/>
                    <a:pt x="36" y="47"/>
                    <a:pt x="36" y="47"/>
                  </a:cubicBezTo>
                  <a:cubicBezTo>
                    <a:pt x="36" y="44"/>
                    <a:pt x="39" y="42"/>
                    <a:pt x="42" y="42"/>
                  </a:cubicBezTo>
                  <a:cubicBezTo>
                    <a:pt x="44" y="42"/>
                    <a:pt x="47" y="44"/>
                    <a:pt x="47" y="47"/>
                  </a:cubicBezTo>
                  <a:cubicBezTo>
                    <a:pt x="47" y="50"/>
                    <a:pt x="47" y="50"/>
                    <a:pt x="47" y="50"/>
                  </a:cubicBezTo>
                  <a:cubicBezTo>
                    <a:pt x="46" y="51"/>
                    <a:pt x="45" y="52"/>
                    <a:pt x="45" y="53"/>
                  </a:cubicBezTo>
                  <a:cubicBezTo>
                    <a:pt x="45" y="55"/>
                    <a:pt x="47" y="57"/>
                    <a:pt x="49" y="57"/>
                  </a:cubicBezTo>
                  <a:cubicBezTo>
                    <a:pt x="51" y="57"/>
                    <a:pt x="53" y="55"/>
                    <a:pt x="53" y="53"/>
                  </a:cubicBezTo>
                  <a:cubicBezTo>
                    <a:pt x="53" y="52"/>
                    <a:pt x="53" y="51"/>
                    <a:pt x="52" y="50"/>
                  </a:cubicBezTo>
                  <a:cubicBezTo>
                    <a:pt x="52" y="47"/>
                    <a:pt x="52" y="47"/>
                    <a:pt x="52" y="47"/>
                  </a:cubicBezTo>
                  <a:cubicBezTo>
                    <a:pt x="52" y="43"/>
                    <a:pt x="50" y="40"/>
                    <a:pt x="47" y="38"/>
                  </a:cubicBezTo>
                  <a:cubicBezTo>
                    <a:pt x="47" y="35"/>
                    <a:pt x="47" y="32"/>
                    <a:pt x="46" y="29"/>
                  </a:cubicBezTo>
                  <a:cubicBezTo>
                    <a:pt x="55" y="31"/>
                    <a:pt x="57" y="44"/>
                    <a:pt x="57" y="52"/>
                  </a:cubicBezTo>
                  <a:cubicBezTo>
                    <a:pt x="57" y="58"/>
                    <a:pt x="53" y="62"/>
                    <a:pt x="46" y="62"/>
                  </a:cubicBezTo>
                  <a:close/>
                  <a:moveTo>
                    <a:pt x="13" y="52"/>
                  </a:moveTo>
                  <a:cubicBezTo>
                    <a:pt x="12" y="52"/>
                    <a:pt x="11" y="51"/>
                    <a:pt x="11" y="49"/>
                  </a:cubicBezTo>
                  <a:cubicBezTo>
                    <a:pt x="11" y="48"/>
                    <a:pt x="12" y="47"/>
                    <a:pt x="13" y="47"/>
                  </a:cubicBezTo>
                  <a:cubicBezTo>
                    <a:pt x="15" y="47"/>
                    <a:pt x="16" y="48"/>
                    <a:pt x="16" y="49"/>
                  </a:cubicBezTo>
                  <a:cubicBezTo>
                    <a:pt x="16" y="51"/>
                    <a:pt x="15" y="52"/>
                    <a:pt x="13" y="52"/>
                  </a:cubicBezTo>
                  <a:close/>
                  <a:moveTo>
                    <a:pt x="29" y="31"/>
                  </a:moveTo>
                  <a:cubicBezTo>
                    <a:pt x="20" y="31"/>
                    <a:pt x="13" y="24"/>
                    <a:pt x="13" y="16"/>
                  </a:cubicBezTo>
                  <a:cubicBezTo>
                    <a:pt x="13" y="7"/>
                    <a:pt x="20" y="0"/>
                    <a:pt x="29" y="0"/>
                  </a:cubicBezTo>
                  <a:cubicBezTo>
                    <a:pt x="37" y="0"/>
                    <a:pt x="44" y="7"/>
                    <a:pt x="44" y="16"/>
                  </a:cubicBezTo>
                  <a:cubicBezTo>
                    <a:pt x="44" y="24"/>
                    <a:pt x="37" y="31"/>
                    <a:pt x="29" y="31"/>
                  </a:cubicBezTo>
                  <a:close/>
                </a:path>
              </a:pathLst>
            </a:custGeom>
            <a:solidFill>
              <a:srgbClr val="09357A"/>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85">
                <a:latin typeface="Arial" panose="020B0604020202020204" pitchFamily="34" charset="0"/>
                <a:cs typeface="Arial" panose="020B0604020202020204" pitchFamily="34" charset="0"/>
              </a:endParaRPr>
            </a:p>
          </p:txBody>
        </p:sp>
      </p:grpSp>
      <p:grpSp>
        <p:nvGrpSpPr>
          <p:cNvPr id="11" name="组合 10"/>
          <p:cNvGrpSpPr/>
          <p:nvPr/>
        </p:nvGrpSpPr>
        <p:grpSpPr>
          <a:xfrm>
            <a:off x="7365986" y="1071317"/>
            <a:ext cx="2115746" cy="497830"/>
            <a:chOff x="6705187" y="1145992"/>
            <a:chExt cx="1918636" cy="451450"/>
          </a:xfrm>
        </p:grpSpPr>
        <p:grpSp>
          <p:nvGrpSpPr>
            <p:cNvPr id="60" name="组合 59"/>
            <p:cNvGrpSpPr/>
            <p:nvPr/>
          </p:nvGrpSpPr>
          <p:grpSpPr>
            <a:xfrm>
              <a:off x="6705187" y="1145992"/>
              <a:ext cx="1918636" cy="451450"/>
              <a:chOff x="456794" y="4926752"/>
              <a:chExt cx="1433920" cy="534524"/>
            </a:xfrm>
          </p:grpSpPr>
          <p:grpSp>
            <p:nvGrpSpPr>
              <p:cNvPr id="61" name="组合 60"/>
              <p:cNvGrpSpPr/>
              <p:nvPr/>
            </p:nvGrpSpPr>
            <p:grpSpPr>
              <a:xfrm>
                <a:off x="456794" y="4926752"/>
                <a:ext cx="1433920" cy="534524"/>
                <a:chOff x="2476510" y="1727711"/>
                <a:chExt cx="4084670" cy="712519"/>
              </a:xfrm>
            </p:grpSpPr>
            <p:sp>
              <p:nvSpPr>
                <p:cNvPr id="64" name="六边形 63"/>
                <p:cNvSpPr/>
                <p:nvPr/>
              </p:nvSpPr>
              <p:spPr>
                <a:xfrm>
                  <a:off x="2476510" y="1806388"/>
                  <a:ext cx="1885703" cy="546525"/>
                </a:xfrm>
                <a:prstGeom prst="hexagon">
                  <a:avLst/>
                </a:prstGeom>
                <a:pattFill prst="ltUpDiag">
                  <a:fgClr>
                    <a:srgbClr val="09357A"/>
                  </a:fgClr>
                  <a:bgClr>
                    <a:schemeClr val="bg1"/>
                  </a:bgClr>
                </a:pattFill>
                <a:effectLst>
                  <a:outerShdw blurRad="50800" dist="38100" dir="10800000" algn="r"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en-US" altLang="zh-CN" sz="1985" b="1" baseline="30000" dirty="0">
                    <a:solidFill>
                      <a:schemeClr val="bg1"/>
                    </a:solidFill>
                    <a:latin typeface="Arial" panose="020B0604020202020204" pitchFamily="34" charset="0"/>
                    <a:cs typeface="Arial" panose="020B0604020202020204" pitchFamily="34" charset="0"/>
                  </a:endParaRPr>
                </a:p>
              </p:txBody>
            </p:sp>
            <p:sp>
              <p:nvSpPr>
                <p:cNvPr id="65" name="六边形 64"/>
                <p:cNvSpPr/>
                <p:nvPr/>
              </p:nvSpPr>
              <p:spPr>
                <a:xfrm>
                  <a:off x="2513022" y="1727713"/>
                  <a:ext cx="4048158" cy="712517"/>
                </a:xfrm>
                <a:prstGeom prst="hexagon">
                  <a:avLst/>
                </a:prstGeom>
                <a:solidFill>
                  <a:schemeClr val="bg1"/>
                </a:solidFill>
                <a:ln>
                  <a:noFill/>
                  <a:prstDash val="lgDash"/>
                </a:ln>
                <a:effectLst>
                  <a:outerShdw blurRad="50800" dist="38100" dir="5400000" algn="t"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chemeClr val="accent1"/>
                    </a:solidFill>
                    <a:latin typeface="Arial" panose="020B0604020202020204" pitchFamily="34" charset="0"/>
                    <a:cs typeface="Arial" panose="020B0604020202020204" pitchFamily="34" charset="0"/>
                  </a:endParaRPr>
                </a:p>
              </p:txBody>
            </p:sp>
            <p:sp>
              <p:nvSpPr>
                <p:cNvPr id="66" name="六边形 65"/>
                <p:cNvSpPr/>
                <p:nvPr/>
              </p:nvSpPr>
              <p:spPr>
                <a:xfrm>
                  <a:off x="2513022" y="1727711"/>
                  <a:ext cx="4048158" cy="712517"/>
                </a:xfrm>
                <a:prstGeom prst="hexagon">
                  <a:avLst/>
                </a:prstGeom>
                <a:solidFill>
                  <a:srgbClr val="F7F7F7">
                    <a:alpha val="67000"/>
                  </a:srgbClr>
                </a:solidFill>
                <a:ln>
                  <a:noFill/>
                  <a:prstDash val="lgDash"/>
                </a:ln>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rgbClr val="0A514B"/>
                    </a:solidFill>
                    <a:latin typeface="Arial" panose="020B0604020202020204" pitchFamily="34" charset="0"/>
                    <a:cs typeface="Arial" panose="020B0604020202020204" pitchFamily="34" charset="0"/>
                  </a:endParaRPr>
                </a:p>
              </p:txBody>
            </p:sp>
          </p:grpSp>
          <p:sp>
            <p:nvSpPr>
              <p:cNvPr id="62" name="文本框 60"/>
              <p:cNvSpPr txBox="1"/>
              <p:nvPr/>
            </p:nvSpPr>
            <p:spPr>
              <a:xfrm>
                <a:off x="503296" y="4999689"/>
                <a:ext cx="933448" cy="35428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45" b="1" dirty="0">
                    <a:solidFill>
                      <a:srgbClr val="09357A"/>
                    </a:solidFill>
                    <a:latin typeface="Arial" panose="020B0604020202020204" pitchFamily="34" charset="0"/>
                    <a:cs typeface="Arial" panose="020B0604020202020204" pitchFamily="34" charset="0"/>
                  </a:rPr>
                  <a:t>缓解持续时间</a:t>
                </a:r>
                <a:endParaRPr lang="zh-CN" altLang="en-US" sz="1545" b="1" dirty="0">
                  <a:solidFill>
                    <a:srgbClr val="09357A"/>
                  </a:solidFill>
                  <a:latin typeface="Arial" panose="020B0604020202020204" pitchFamily="34" charset="0"/>
                  <a:cs typeface="Arial" panose="020B0604020202020204" pitchFamily="34" charset="0"/>
                </a:endParaRPr>
              </a:p>
            </p:txBody>
          </p:sp>
        </p:grpSp>
        <p:grpSp>
          <p:nvGrpSpPr>
            <p:cNvPr id="10" name="组合 9"/>
            <p:cNvGrpSpPr/>
            <p:nvPr/>
          </p:nvGrpSpPr>
          <p:grpSpPr>
            <a:xfrm>
              <a:off x="8176024" y="1244977"/>
              <a:ext cx="243137" cy="243137"/>
              <a:chOff x="4089898" y="2851659"/>
              <a:chExt cx="243137" cy="243137"/>
            </a:xfrm>
          </p:grpSpPr>
          <p:sp>
            <p:nvSpPr>
              <p:cNvPr id="67" name="Freeform 21"/>
              <p:cNvSpPr>
                <a:spLocks noEditPoints="1"/>
              </p:cNvSpPr>
              <p:nvPr/>
            </p:nvSpPr>
            <p:spPr bwMode="auto">
              <a:xfrm>
                <a:off x="4089898" y="2851659"/>
                <a:ext cx="243137" cy="243137"/>
              </a:xfrm>
              <a:custGeom>
                <a:avLst/>
                <a:gdLst/>
                <a:ahLst/>
                <a:cxnLst>
                  <a:cxn ang="0">
                    <a:pos x="120" y="0"/>
                  </a:cxn>
                  <a:cxn ang="0">
                    <a:pos x="0" y="120"/>
                  </a:cxn>
                  <a:cxn ang="0">
                    <a:pos x="120" y="241"/>
                  </a:cxn>
                  <a:cxn ang="0">
                    <a:pos x="240" y="120"/>
                  </a:cxn>
                  <a:cxn ang="0">
                    <a:pos x="120" y="0"/>
                  </a:cxn>
                  <a:cxn ang="0">
                    <a:pos x="120" y="204"/>
                  </a:cxn>
                  <a:cxn ang="0">
                    <a:pos x="36" y="120"/>
                  </a:cxn>
                  <a:cxn ang="0">
                    <a:pos x="120" y="37"/>
                  </a:cxn>
                  <a:cxn ang="0">
                    <a:pos x="204" y="120"/>
                  </a:cxn>
                  <a:cxn ang="0">
                    <a:pos x="120" y="204"/>
                  </a:cxn>
                  <a:cxn ang="0">
                    <a:pos x="120" y="204"/>
                  </a:cxn>
                  <a:cxn ang="0">
                    <a:pos x="120" y="204"/>
                  </a:cxn>
                </a:cxnLst>
                <a:rect l="0" t="0" r="r" b="b"/>
                <a:pathLst>
                  <a:path w="240" h="241">
                    <a:moveTo>
                      <a:pt x="120" y="0"/>
                    </a:moveTo>
                    <a:cubicBezTo>
                      <a:pt x="54" y="0"/>
                      <a:pt x="0" y="54"/>
                      <a:pt x="0" y="120"/>
                    </a:cubicBezTo>
                    <a:cubicBezTo>
                      <a:pt x="0" y="187"/>
                      <a:pt x="54" y="241"/>
                      <a:pt x="120" y="241"/>
                    </a:cubicBezTo>
                    <a:cubicBezTo>
                      <a:pt x="186" y="241"/>
                      <a:pt x="240" y="187"/>
                      <a:pt x="240" y="120"/>
                    </a:cubicBezTo>
                    <a:cubicBezTo>
                      <a:pt x="240" y="54"/>
                      <a:pt x="186" y="0"/>
                      <a:pt x="120" y="0"/>
                    </a:cubicBezTo>
                    <a:close/>
                    <a:moveTo>
                      <a:pt x="120" y="204"/>
                    </a:moveTo>
                    <a:cubicBezTo>
                      <a:pt x="74" y="204"/>
                      <a:pt x="36" y="166"/>
                      <a:pt x="36" y="120"/>
                    </a:cubicBezTo>
                    <a:cubicBezTo>
                      <a:pt x="36" y="74"/>
                      <a:pt x="74" y="37"/>
                      <a:pt x="120" y="37"/>
                    </a:cubicBezTo>
                    <a:cubicBezTo>
                      <a:pt x="166" y="37"/>
                      <a:pt x="204" y="74"/>
                      <a:pt x="204" y="120"/>
                    </a:cubicBezTo>
                    <a:cubicBezTo>
                      <a:pt x="204" y="166"/>
                      <a:pt x="166" y="204"/>
                      <a:pt x="120" y="204"/>
                    </a:cubicBezTo>
                    <a:close/>
                    <a:moveTo>
                      <a:pt x="120" y="204"/>
                    </a:moveTo>
                    <a:cubicBezTo>
                      <a:pt x="120" y="204"/>
                      <a:pt x="120" y="204"/>
                      <a:pt x="120" y="204"/>
                    </a:cubicBezTo>
                  </a:path>
                </a:pathLst>
              </a:custGeom>
              <a:solidFill>
                <a:srgbClr val="09357A"/>
              </a:solidFill>
              <a:ln w="9525">
                <a:noFill/>
                <a:round/>
              </a:ln>
            </p:spPr>
            <p:txBody>
              <a:bodyPr vert="horz" wrap="square" lIns="100834" tIns="50417" rIns="100834" bIns="50417" numCol="1" anchor="t" anchorCtr="0" compatLnSpc="1"/>
              <a:lstStyle/>
              <a:p>
                <a:endParaRPr lang="en-US" sz="2205">
                  <a:latin typeface="Arial" panose="020B0604020202020204" pitchFamily="34" charset="0"/>
                  <a:cs typeface="Arial" panose="020B0604020202020204" pitchFamily="34" charset="0"/>
                </a:endParaRPr>
              </a:p>
            </p:txBody>
          </p:sp>
          <p:sp>
            <p:nvSpPr>
              <p:cNvPr id="68" name="Freeform 22"/>
              <p:cNvSpPr>
                <a:spLocks noEditPoints="1"/>
              </p:cNvSpPr>
              <p:nvPr/>
            </p:nvSpPr>
            <p:spPr bwMode="auto">
              <a:xfrm>
                <a:off x="4200634" y="2909434"/>
                <a:ext cx="78238" cy="77034"/>
              </a:xfrm>
              <a:custGeom>
                <a:avLst/>
                <a:gdLst/>
                <a:ahLst/>
                <a:cxnLst>
                  <a:cxn ang="0">
                    <a:pos x="20" y="57"/>
                  </a:cxn>
                  <a:cxn ang="0">
                    <a:pos x="20" y="10"/>
                  </a:cxn>
                  <a:cxn ang="0">
                    <a:pos x="10" y="0"/>
                  </a:cxn>
                  <a:cxn ang="0">
                    <a:pos x="0" y="10"/>
                  </a:cxn>
                  <a:cxn ang="0">
                    <a:pos x="0" y="77"/>
                  </a:cxn>
                  <a:cxn ang="0">
                    <a:pos x="20" y="77"/>
                  </a:cxn>
                  <a:cxn ang="0">
                    <a:pos x="20" y="77"/>
                  </a:cxn>
                  <a:cxn ang="0">
                    <a:pos x="67" y="77"/>
                  </a:cxn>
                  <a:cxn ang="0">
                    <a:pos x="77" y="67"/>
                  </a:cxn>
                  <a:cxn ang="0">
                    <a:pos x="67" y="57"/>
                  </a:cxn>
                  <a:cxn ang="0">
                    <a:pos x="20" y="57"/>
                  </a:cxn>
                  <a:cxn ang="0">
                    <a:pos x="20" y="57"/>
                  </a:cxn>
                  <a:cxn ang="0">
                    <a:pos x="20" y="57"/>
                  </a:cxn>
                </a:cxnLst>
                <a:rect l="0" t="0" r="r" b="b"/>
                <a:pathLst>
                  <a:path w="77" h="77">
                    <a:moveTo>
                      <a:pt x="20" y="57"/>
                    </a:moveTo>
                    <a:cubicBezTo>
                      <a:pt x="20" y="10"/>
                      <a:pt x="20" y="10"/>
                      <a:pt x="20" y="10"/>
                    </a:cubicBezTo>
                    <a:cubicBezTo>
                      <a:pt x="20" y="5"/>
                      <a:pt x="16" y="0"/>
                      <a:pt x="10" y="0"/>
                    </a:cubicBezTo>
                    <a:cubicBezTo>
                      <a:pt x="4" y="0"/>
                      <a:pt x="0" y="5"/>
                      <a:pt x="0" y="10"/>
                    </a:cubicBezTo>
                    <a:cubicBezTo>
                      <a:pt x="0" y="77"/>
                      <a:pt x="0" y="77"/>
                      <a:pt x="0" y="77"/>
                    </a:cubicBezTo>
                    <a:cubicBezTo>
                      <a:pt x="20" y="77"/>
                      <a:pt x="20" y="77"/>
                      <a:pt x="20" y="77"/>
                    </a:cubicBezTo>
                    <a:cubicBezTo>
                      <a:pt x="20" y="77"/>
                      <a:pt x="20" y="77"/>
                      <a:pt x="20" y="77"/>
                    </a:cubicBezTo>
                    <a:cubicBezTo>
                      <a:pt x="67" y="77"/>
                      <a:pt x="67" y="77"/>
                      <a:pt x="67" y="77"/>
                    </a:cubicBezTo>
                    <a:cubicBezTo>
                      <a:pt x="72" y="77"/>
                      <a:pt x="77" y="73"/>
                      <a:pt x="77" y="67"/>
                    </a:cubicBezTo>
                    <a:cubicBezTo>
                      <a:pt x="77" y="61"/>
                      <a:pt x="72" y="57"/>
                      <a:pt x="67" y="57"/>
                    </a:cubicBezTo>
                    <a:lnTo>
                      <a:pt x="20" y="57"/>
                    </a:lnTo>
                    <a:close/>
                    <a:moveTo>
                      <a:pt x="20" y="57"/>
                    </a:moveTo>
                    <a:cubicBezTo>
                      <a:pt x="20" y="57"/>
                      <a:pt x="20" y="57"/>
                      <a:pt x="20" y="57"/>
                    </a:cubicBezTo>
                  </a:path>
                </a:pathLst>
              </a:custGeom>
              <a:solidFill>
                <a:srgbClr val="09357A"/>
              </a:solidFill>
              <a:ln w="9525">
                <a:noFill/>
                <a:round/>
              </a:ln>
            </p:spPr>
            <p:txBody>
              <a:bodyPr vert="horz" wrap="square" lIns="100834" tIns="50417" rIns="100834" bIns="50417" numCol="1" anchor="t" anchorCtr="0" compatLnSpc="1"/>
              <a:lstStyle/>
              <a:p>
                <a:endParaRPr lang="en-US" sz="2205">
                  <a:latin typeface="Arial" panose="020B0604020202020204" pitchFamily="34" charset="0"/>
                  <a:cs typeface="Arial" panose="020B0604020202020204" pitchFamily="34" charset="0"/>
                </a:endParaRPr>
              </a:p>
            </p:txBody>
          </p:sp>
        </p:grpSp>
      </p:grpSp>
      <p:sp>
        <p:nvSpPr>
          <p:cNvPr id="39" name="矩形 38"/>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graphicFrame>
        <p:nvGraphicFramePr>
          <p:cNvPr id="41" name="表格 40"/>
          <p:cNvGraphicFramePr>
            <a:graphicFrameLocks noGrp="1"/>
          </p:cNvGraphicFramePr>
          <p:nvPr/>
        </p:nvGraphicFramePr>
        <p:xfrm>
          <a:off x="707987" y="4851306"/>
          <a:ext cx="6787741" cy="2246358"/>
        </p:xfrm>
        <a:graphic>
          <a:graphicData uri="http://schemas.openxmlformats.org/drawingml/2006/table">
            <a:tbl>
              <a:tblPr/>
              <a:tblGrid>
                <a:gridCol w="3263857"/>
                <a:gridCol w="2069751"/>
                <a:gridCol w="1454133"/>
              </a:tblGrid>
              <a:tr h="431346">
                <a:tc>
                  <a:txBody>
                    <a:bodyPr/>
                    <a:lstStyle/>
                    <a:p>
                      <a:pPr algn="just">
                        <a:lnSpc>
                          <a:spcPct val="150000"/>
                        </a:lnSpc>
                        <a:spcBef>
                          <a:spcPts val="100"/>
                        </a:spcBef>
                        <a:spcAft>
                          <a:spcPts val="100"/>
                        </a:spcAft>
                      </a:pPr>
                      <a:r>
                        <a:rPr 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a:t>
                      </a:r>
                      <a:endParaRPr lang="zh-CN" sz="13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00000"/>
                        </a:lnSpc>
                        <a:spcBef>
                          <a:spcPts val="100"/>
                        </a:spcBef>
                        <a:spcAft>
                          <a:spcPts val="10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信迪利单抗</a:t>
                      </a:r>
                      <a:r>
                        <a:rPr 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 </a:t>
                      </a: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化疗</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100"/>
                        </a:spcBef>
                        <a:spcAft>
                          <a:spcPts val="100"/>
                        </a:spcAft>
                      </a:pPr>
                      <a:r>
                        <a:rPr 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(N=328)</a:t>
                      </a:r>
                      <a:endParaRPr lang="zh-CN" sz="13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00000"/>
                        </a:lnSpc>
                        <a:spcBef>
                          <a:spcPts val="100"/>
                        </a:spcBef>
                        <a:spcAft>
                          <a:spcPts val="10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化疗</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100"/>
                        </a:spcBef>
                        <a:spcAft>
                          <a:spcPts val="100"/>
                        </a:spcAft>
                      </a:pPr>
                      <a:r>
                        <a:rPr 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(N=320)</a:t>
                      </a:r>
                      <a:endParaRPr lang="zh-CN" sz="13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r>
              <a:tr h="302502">
                <a:tc>
                  <a:txBody>
                    <a:bodyPr/>
                    <a:lstStyle/>
                    <a:p>
                      <a:pPr algn="just">
                        <a:lnSpc>
                          <a:spcPct val="150000"/>
                        </a:lnSpc>
                        <a:spcBef>
                          <a:spcPts val="100"/>
                        </a:spcBef>
                        <a:spcAft>
                          <a:spcPts val="100"/>
                        </a:spcAft>
                      </a:pPr>
                      <a:r>
                        <a:rPr lang="zh-CN" alt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任意级别治疗相关不良事件（</a:t>
                      </a:r>
                      <a:r>
                        <a:rPr lang="en-US" alt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TRAEs</a:t>
                      </a:r>
                      <a:r>
                        <a:rPr lang="zh-CN" alt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a:solidFill>
                            <a:srgbClr val="000000"/>
                          </a:solidFill>
                          <a:effectLst/>
                          <a:latin typeface="Arial" panose="020B0604020202020204" pitchFamily="34" charset="0"/>
                          <a:ea typeface="微软雅黑" panose="020B0503020204020204" pitchFamily="34" charset="-122"/>
                          <a:cs typeface="Arial" panose="020B0604020202020204" pitchFamily="34" charset="0"/>
                        </a:rPr>
                        <a:t> 319 (97.3)</a:t>
                      </a:r>
                      <a:endParaRPr lang="zh-CN" sz="1300" kern="10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308 (96.3)</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302502">
                <a:tc>
                  <a:txBody>
                    <a:bodyPr/>
                    <a:lstStyle/>
                    <a:p>
                      <a:pPr algn="just">
                        <a:lnSpc>
                          <a:spcPct val="150000"/>
                        </a:lnSpc>
                        <a:spcBef>
                          <a:spcPts val="100"/>
                        </a:spcBef>
                        <a:spcAft>
                          <a:spcPts val="100"/>
                        </a:spcAft>
                      </a:pPr>
                      <a:r>
                        <a:rPr 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 </a:t>
                      </a:r>
                      <a:r>
                        <a:rPr lang="zh-CN" alt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r>
                        <a:rPr 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TRAEs</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196 (59.8)</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168 (52.5)</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302502">
                <a:tc>
                  <a:txBody>
                    <a:bodyPr/>
                    <a:lstStyle/>
                    <a:p>
                      <a:pPr algn="just">
                        <a:lnSpc>
                          <a:spcPct val="150000"/>
                        </a:lnSpc>
                        <a:spcBef>
                          <a:spcPts val="100"/>
                        </a:spcBef>
                        <a:spcAft>
                          <a:spcPts val="100"/>
                        </a:spcAft>
                      </a:pPr>
                      <a:r>
                        <a:rPr lang="zh-CN" alt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严重</a:t>
                      </a:r>
                      <a:r>
                        <a:rPr 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TRAEs</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86 (26.2)</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70 (21.9)</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302502">
                <a:tc>
                  <a:txBody>
                    <a:bodyPr/>
                    <a:lstStyle/>
                    <a:p>
                      <a:pPr fontAlgn="ctr">
                        <a:lnSpc>
                          <a:spcPct val="150000"/>
                        </a:lnSpc>
                        <a:spcAft>
                          <a:spcPts val="0"/>
                        </a:spcAft>
                      </a:pPr>
                      <a:r>
                        <a:rPr lang="zh-CN" altLang="en-US" sz="13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导致任意治疗药物停止的不良事件，</a:t>
                      </a:r>
                      <a:r>
                        <a:rPr lang="en-US" sz="13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n (%) </a:t>
                      </a:r>
                      <a:endParaRPr lang="zh-CN" sz="13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38 (11.6)</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25 (7.8)</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302502">
                <a:tc>
                  <a:txBody>
                    <a:bodyPr/>
                    <a:lstStyle/>
                    <a:p>
                      <a:pPr fontAlgn="ctr">
                        <a:lnSpc>
                          <a:spcPct val="150000"/>
                        </a:lnSpc>
                        <a:spcAft>
                          <a:spcPts val="0"/>
                        </a:spcAft>
                      </a:pPr>
                      <a:r>
                        <a:rPr lang="zh-CN" altLang="en-US" sz="130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导致任意治疗药物中断的不良事件，</a:t>
                      </a:r>
                      <a:r>
                        <a:rPr lang="en-US" altLang="zh-CN" sz="130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n (%) </a:t>
                      </a:r>
                      <a:endParaRPr lang="zh-CN" alt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245 (74.7)</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223 (69.7)</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302502">
                <a:tc>
                  <a:txBody>
                    <a:bodyPr/>
                    <a:lstStyle/>
                    <a:p>
                      <a:pPr algn="just">
                        <a:lnSpc>
                          <a:spcPct val="150000"/>
                        </a:lnSpc>
                        <a:spcBef>
                          <a:spcPts val="100"/>
                        </a:spcBef>
                        <a:spcAft>
                          <a:spcPts val="100"/>
                        </a:spcAft>
                      </a:pPr>
                      <a:r>
                        <a:rPr lang="zh-CN" alt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导致死亡的</a:t>
                      </a:r>
                      <a:r>
                        <a:rPr lang="en-US"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TRAEs</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6 (1.8)</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sz="13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2 (0.6)</a:t>
                      </a:r>
                      <a:endParaRPr lang="zh-CN" sz="13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pSp>
        <p:nvGrpSpPr>
          <p:cNvPr id="42" name="组合 41"/>
          <p:cNvGrpSpPr/>
          <p:nvPr/>
        </p:nvGrpSpPr>
        <p:grpSpPr>
          <a:xfrm>
            <a:off x="689075" y="4222376"/>
            <a:ext cx="2115746" cy="497830"/>
            <a:chOff x="456794" y="4926752"/>
            <a:chExt cx="1433920" cy="534524"/>
          </a:xfrm>
        </p:grpSpPr>
        <p:grpSp>
          <p:nvGrpSpPr>
            <p:cNvPr id="43" name="组合 42"/>
            <p:cNvGrpSpPr/>
            <p:nvPr/>
          </p:nvGrpSpPr>
          <p:grpSpPr>
            <a:xfrm>
              <a:off x="456794" y="4926752"/>
              <a:ext cx="1433920" cy="534524"/>
              <a:chOff x="2476510" y="1727711"/>
              <a:chExt cx="4084670" cy="712519"/>
            </a:xfrm>
          </p:grpSpPr>
          <p:sp>
            <p:nvSpPr>
              <p:cNvPr id="46" name="六边形 45"/>
              <p:cNvSpPr/>
              <p:nvPr/>
            </p:nvSpPr>
            <p:spPr>
              <a:xfrm>
                <a:off x="2476510" y="1806388"/>
                <a:ext cx="1885703" cy="546525"/>
              </a:xfrm>
              <a:prstGeom prst="hexagon">
                <a:avLst/>
              </a:prstGeom>
              <a:pattFill prst="ltUpDiag">
                <a:fgClr>
                  <a:srgbClr val="09357A"/>
                </a:fgClr>
                <a:bgClr>
                  <a:schemeClr val="bg1"/>
                </a:bgClr>
              </a:pattFill>
              <a:effectLst>
                <a:outerShdw blurRad="50800" dist="38100" dir="10800000" algn="r"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en-US" altLang="zh-CN" sz="1985" b="1" baseline="30000" dirty="0">
                  <a:solidFill>
                    <a:schemeClr val="bg1"/>
                  </a:solidFill>
                  <a:latin typeface="Arial" panose="020B0604020202020204" pitchFamily="34" charset="0"/>
                  <a:cs typeface="Arial" panose="020B0604020202020204" pitchFamily="34" charset="0"/>
                </a:endParaRPr>
              </a:p>
            </p:txBody>
          </p:sp>
          <p:sp>
            <p:nvSpPr>
              <p:cNvPr id="47" name="六边形 46"/>
              <p:cNvSpPr/>
              <p:nvPr/>
            </p:nvSpPr>
            <p:spPr>
              <a:xfrm>
                <a:off x="2513022" y="1727713"/>
                <a:ext cx="4048158" cy="712517"/>
              </a:xfrm>
              <a:prstGeom prst="hexagon">
                <a:avLst/>
              </a:prstGeom>
              <a:solidFill>
                <a:schemeClr val="bg1"/>
              </a:solidFill>
              <a:ln>
                <a:noFill/>
                <a:prstDash val="lgDash"/>
              </a:ln>
              <a:effectLst>
                <a:outerShdw blurRad="50800" dist="38100" dir="5400000" algn="t" rotWithShape="0">
                  <a:prstClr val="black">
                    <a:alpha val="40000"/>
                  </a:prstClr>
                </a:outerShdw>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chemeClr val="accent1"/>
                  </a:solidFill>
                  <a:latin typeface="Arial" panose="020B0604020202020204" pitchFamily="34" charset="0"/>
                  <a:cs typeface="Arial" panose="020B0604020202020204" pitchFamily="34" charset="0"/>
                </a:endParaRPr>
              </a:p>
            </p:txBody>
          </p:sp>
          <p:sp>
            <p:nvSpPr>
              <p:cNvPr id="48" name="六边形 47"/>
              <p:cNvSpPr/>
              <p:nvPr/>
            </p:nvSpPr>
            <p:spPr>
              <a:xfrm>
                <a:off x="2513022" y="1727711"/>
                <a:ext cx="4048158" cy="712517"/>
              </a:xfrm>
              <a:prstGeom prst="hexagon">
                <a:avLst/>
              </a:prstGeom>
              <a:solidFill>
                <a:srgbClr val="F7F7F7">
                  <a:alpha val="67000"/>
                </a:srgbClr>
              </a:solidFill>
              <a:ln>
                <a:noFill/>
                <a:prstDash val="lgDash"/>
              </a:ln>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29640">
                  <a:spcBef>
                    <a:spcPts val="330"/>
                  </a:spcBef>
                  <a:spcAft>
                    <a:spcPts val="330"/>
                  </a:spcAft>
                  <a:defRPr/>
                </a:pPr>
                <a:endParaRPr lang="zh-CN" altLang="en-US" sz="1985" b="1" dirty="0">
                  <a:solidFill>
                    <a:srgbClr val="0A514B"/>
                  </a:solidFill>
                  <a:latin typeface="Arial" panose="020B0604020202020204" pitchFamily="34" charset="0"/>
                  <a:cs typeface="Arial" panose="020B0604020202020204" pitchFamily="34" charset="0"/>
                </a:endParaRPr>
              </a:p>
            </p:txBody>
          </p:sp>
        </p:grpSp>
        <p:sp>
          <p:nvSpPr>
            <p:cNvPr id="44" name="文本框 60"/>
            <p:cNvSpPr txBox="1"/>
            <p:nvPr/>
          </p:nvSpPr>
          <p:spPr>
            <a:xfrm>
              <a:off x="503296" y="4999689"/>
              <a:ext cx="1079373" cy="3542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45" b="1" dirty="0">
                  <a:solidFill>
                    <a:srgbClr val="09357A"/>
                  </a:solidFill>
                  <a:latin typeface="Arial" panose="020B0604020202020204" pitchFamily="34" charset="0"/>
                  <a:cs typeface="Arial" panose="020B0604020202020204" pitchFamily="34" charset="0"/>
                </a:rPr>
                <a:t>安全性</a:t>
              </a:r>
              <a:endParaRPr lang="zh-CN" altLang="en-US" sz="1545" b="1" dirty="0">
                <a:solidFill>
                  <a:srgbClr val="09357A"/>
                </a:solidFill>
                <a:latin typeface="Arial" panose="020B0604020202020204" pitchFamily="34" charset="0"/>
                <a:cs typeface="Arial" panose="020B0604020202020204" pitchFamily="34" charset="0"/>
              </a:endParaRPr>
            </a:p>
          </p:txBody>
        </p:sp>
        <p:sp>
          <p:nvSpPr>
            <p:cNvPr id="45" name="Freeform 26"/>
            <p:cNvSpPr>
              <a:spLocks noEditPoints="1"/>
            </p:cNvSpPr>
            <p:nvPr/>
          </p:nvSpPr>
          <p:spPr bwMode="auto">
            <a:xfrm>
              <a:off x="1647953" y="5080565"/>
              <a:ext cx="196850" cy="212725"/>
            </a:xfrm>
            <a:custGeom>
              <a:avLst/>
              <a:gdLst>
                <a:gd name="T0" fmla="*/ 548627857 w 57"/>
                <a:gd name="T1" fmla="*/ 729869768 h 62"/>
                <a:gd name="T2" fmla="*/ 131195345 w 57"/>
                <a:gd name="T3" fmla="*/ 729869768 h 62"/>
                <a:gd name="T4" fmla="*/ 0 w 57"/>
                <a:gd name="T5" fmla="*/ 612150498 h 62"/>
                <a:gd name="T6" fmla="*/ 143120311 w 57"/>
                <a:gd name="T7" fmla="*/ 341389315 h 62"/>
                <a:gd name="T8" fmla="*/ 131195345 w 57"/>
                <a:gd name="T9" fmla="*/ 400252381 h 62"/>
                <a:gd name="T10" fmla="*/ 131195345 w 57"/>
                <a:gd name="T11" fmla="*/ 494427797 h 62"/>
                <a:gd name="T12" fmla="*/ 71560155 w 57"/>
                <a:gd name="T13" fmla="*/ 576831286 h 62"/>
                <a:gd name="T14" fmla="*/ 155048730 w 57"/>
                <a:gd name="T15" fmla="*/ 671010133 h 62"/>
                <a:gd name="T16" fmla="*/ 250462270 w 57"/>
                <a:gd name="T17" fmla="*/ 576831286 h 62"/>
                <a:gd name="T18" fmla="*/ 190827081 w 57"/>
                <a:gd name="T19" fmla="*/ 494427797 h 62"/>
                <a:gd name="T20" fmla="*/ 190827081 w 57"/>
                <a:gd name="T21" fmla="*/ 400252381 h 62"/>
                <a:gd name="T22" fmla="*/ 202755500 w 57"/>
                <a:gd name="T23" fmla="*/ 353161242 h 62"/>
                <a:gd name="T24" fmla="*/ 345875811 w 57"/>
                <a:gd name="T25" fmla="*/ 400252381 h 62"/>
                <a:gd name="T26" fmla="*/ 488996121 w 57"/>
                <a:gd name="T27" fmla="*/ 353161242 h 62"/>
                <a:gd name="T28" fmla="*/ 500921087 w 57"/>
                <a:gd name="T29" fmla="*/ 400252381 h 62"/>
                <a:gd name="T30" fmla="*/ 500921087 w 57"/>
                <a:gd name="T31" fmla="*/ 423796235 h 62"/>
                <a:gd name="T32" fmla="*/ 369729196 w 57"/>
                <a:gd name="T33" fmla="*/ 553287432 h 62"/>
                <a:gd name="T34" fmla="*/ 369729196 w 57"/>
                <a:gd name="T35" fmla="*/ 588603213 h 62"/>
                <a:gd name="T36" fmla="*/ 357800776 w 57"/>
                <a:gd name="T37" fmla="*/ 623922425 h 62"/>
                <a:gd name="T38" fmla="*/ 405507546 w 57"/>
                <a:gd name="T39" fmla="*/ 671010133 h 62"/>
                <a:gd name="T40" fmla="*/ 453214317 w 57"/>
                <a:gd name="T41" fmla="*/ 623922425 h 62"/>
                <a:gd name="T42" fmla="*/ 429360932 w 57"/>
                <a:gd name="T43" fmla="*/ 588603213 h 62"/>
                <a:gd name="T44" fmla="*/ 429360932 w 57"/>
                <a:gd name="T45" fmla="*/ 553287432 h 62"/>
                <a:gd name="T46" fmla="*/ 500921087 w 57"/>
                <a:gd name="T47" fmla="*/ 494427797 h 62"/>
                <a:gd name="T48" fmla="*/ 560556276 w 57"/>
                <a:gd name="T49" fmla="*/ 553287432 h 62"/>
                <a:gd name="T50" fmla="*/ 560556276 w 57"/>
                <a:gd name="T51" fmla="*/ 588603213 h 62"/>
                <a:gd name="T52" fmla="*/ 536702891 w 57"/>
                <a:gd name="T53" fmla="*/ 623922425 h 62"/>
                <a:gd name="T54" fmla="*/ 584409661 w 57"/>
                <a:gd name="T55" fmla="*/ 671010133 h 62"/>
                <a:gd name="T56" fmla="*/ 632116432 w 57"/>
                <a:gd name="T57" fmla="*/ 623922425 h 62"/>
                <a:gd name="T58" fmla="*/ 620188012 w 57"/>
                <a:gd name="T59" fmla="*/ 588603213 h 62"/>
                <a:gd name="T60" fmla="*/ 620188012 w 57"/>
                <a:gd name="T61" fmla="*/ 553287432 h 62"/>
                <a:gd name="T62" fmla="*/ 560556276 w 57"/>
                <a:gd name="T63" fmla="*/ 447340089 h 62"/>
                <a:gd name="T64" fmla="*/ 548627857 w 57"/>
                <a:gd name="T65" fmla="*/ 341389315 h 62"/>
                <a:gd name="T66" fmla="*/ 679823202 w 57"/>
                <a:gd name="T67" fmla="*/ 612150498 h 62"/>
                <a:gd name="T68" fmla="*/ 548627857 w 57"/>
                <a:gd name="T69" fmla="*/ 729869768 h 62"/>
                <a:gd name="T70" fmla="*/ 155048730 w 57"/>
                <a:gd name="T71" fmla="*/ 612150498 h 62"/>
                <a:gd name="T72" fmla="*/ 131195345 w 57"/>
                <a:gd name="T73" fmla="*/ 576831286 h 62"/>
                <a:gd name="T74" fmla="*/ 155048730 w 57"/>
                <a:gd name="T75" fmla="*/ 553287432 h 62"/>
                <a:gd name="T76" fmla="*/ 190827081 w 57"/>
                <a:gd name="T77" fmla="*/ 576831286 h 62"/>
                <a:gd name="T78" fmla="*/ 155048730 w 57"/>
                <a:gd name="T79" fmla="*/ 612150498 h 62"/>
                <a:gd name="T80" fmla="*/ 345875811 w 57"/>
                <a:gd name="T81" fmla="*/ 364936600 h 62"/>
                <a:gd name="T82" fmla="*/ 155048730 w 57"/>
                <a:gd name="T83" fmla="*/ 188354263 h 62"/>
                <a:gd name="T84" fmla="*/ 345875811 w 57"/>
                <a:gd name="T85" fmla="*/ 0 h 62"/>
                <a:gd name="T86" fmla="*/ 524774472 w 57"/>
                <a:gd name="T87" fmla="*/ 188354263 h 62"/>
                <a:gd name="T88" fmla="*/ 345875811 w 57"/>
                <a:gd name="T89" fmla="*/ 364936600 h 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7" h="62">
                  <a:moveTo>
                    <a:pt x="46" y="62"/>
                  </a:moveTo>
                  <a:cubicBezTo>
                    <a:pt x="11" y="62"/>
                    <a:pt x="11" y="62"/>
                    <a:pt x="11" y="62"/>
                  </a:cubicBezTo>
                  <a:cubicBezTo>
                    <a:pt x="5" y="62"/>
                    <a:pt x="0" y="58"/>
                    <a:pt x="0" y="52"/>
                  </a:cubicBezTo>
                  <a:cubicBezTo>
                    <a:pt x="0" y="44"/>
                    <a:pt x="2" y="31"/>
                    <a:pt x="12" y="29"/>
                  </a:cubicBezTo>
                  <a:cubicBezTo>
                    <a:pt x="11" y="31"/>
                    <a:pt x="11" y="32"/>
                    <a:pt x="11" y="34"/>
                  </a:cubicBezTo>
                  <a:cubicBezTo>
                    <a:pt x="11" y="42"/>
                    <a:pt x="11" y="42"/>
                    <a:pt x="11" y="42"/>
                  </a:cubicBezTo>
                  <a:cubicBezTo>
                    <a:pt x="8" y="43"/>
                    <a:pt x="6" y="46"/>
                    <a:pt x="6" y="49"/>
                  </a:cubicBezTo>
                  <a:cubicBezTo>
                    <a:pt x="6" y="54"/>
                    <a:pt x="9" y="57"/>
                    <a:pt x="13" y="57"/>
                  </a:cubicBezTo>
                  <a:cubicBezTo>
                    <a:pt x="18" y="57"/>
                    <a:pt x="21" y="54"/>
                    <a:pt x="21" y="49"/>
                  </a:cubicBezTo>
                  <a:cubicBezTo>
                    <a:pt x="21" y="46"/>
                    <a:pt x="19" y="43"/>
                    <a:pt x="16" y="42"/>
                  </a:cubicBezTo>
                  <a:cubicBezTo>
                    <a:pt x="16" y="34"/>
                    <a:pt x="16" y="34"/>
                    <a:pt x="16" y="34"/>
                  </a:cubicBezTo>
                  <a:cubicBezTo>
                    <a:pt x="16" y="33"/>
                    <a:pt x="16" y="31"/>
                    <a:pt x="17" y="30"/>
                  </a:cubicBezTo>
                  <a:cubicBezTo>
                    <a:pt x="20" y="33"/>
                    <a:pt x="24" y="34"/>
                    <a:pt x="29" y="34"/>
                  </a:cubicBezTo>
                  <a:cubicBezTo>
                    <a:pt x="33" y="34"/>
                    <a:pt x="37" y="33"/>
                    <a:pt x="41" y="30"/>
                  </a:cubicBezTo>
                  <a:cubicBezTo>
                    <a:pt x="41" y="31"/>
                    <a:pt x="42" y="33"/>
                    <a:pt x="42" y="34"/>
                  </a:cubicBezTo>
                  <a:cubicBezTo>
                    <a:pt x="42" y="36"/>
                    <a:pt x="42" y="36"/>
                    <a:pt x="42" y="36"/>
                  </a:cubicBezTo>
                  <a:cubicBezTo>
                    <a:pt x="36" y="36"/>
                    <a:pt x="31" y="41"/>
                    <a:pt x="31" y="47"/>
                  </a:cubicBezTo>
                  <a:cubicBezTo>
                    <a:pt x="31" y="50"/>
                    <a:pt x="31" y="50"/>
                    <a:pt x="31" y="50"/>
                  </a:cubicBezTo>
                  <a:cubicBezTo>
                    <a:pt x="31" y="51"/>
                    <a:pt x="30" y="52"/>
                    <a:pt x="30" y="53"/>
                  </a:cubicBezTo>
                  <a:cubicBezTo>
                    <a:pt x="30" y="55"/>
                    <a:pt x="32" y="57"/>
                    <a:pt x="34" y="57"/>
                  </a:cubicBezTo>
                  <a:cubicBezTo>
                    <a:pt x="36" y="57"/>
                    <a:pt x="38" y="55"/>
                    <a:pt x="38" y="53"/>
                  </a:cubicBezTo>
                  <a:cubicBezTo>
                    <a:pt x="38" y="52"/>
                    <a:pt x="37" y="51"/>
                    <a:pt x="36" y="50"/>
                  </a:cubicBezTo>
                  <a:cubicBezTo>
                    <a:pt x="36" y="47"/>
                    <a:pt x="36" y="47"/>
                    <a:pt x="36" y="47"/>
                  </a:cubicBezTo>
                  <a:cubicBezTo>
                    <a:pt x="36" y="44"/>
                    <a:pt x="39" y="42"/>
                    <a:pt x="42" y="42"/>
                  </a:cubicBezTo>
                  <a:cubicBezTo>
                    <a:pt x="44" y="42"/>
                    <a:pt x="47" y="44"/>
                    <a:pt x="47" y="47"/>
                  </a:cubicBezTo>
                  <a:cubicBezTo>
                    <a:pt x="47" y="50"/>
                    <a:pt x="47" y="50"/>
                    <a:pt x="47" y="50"/>
                  </a:cubicBezTo>
                  <a:cubicBezTo>
                    <a:pt x="46" y="51"/>
                    <a:pt x="45" y="52"/>
                    <a:pt x="45" y="53"/>
                  </a:cubicBezTo>
                  <a:cubicBezTo>
                    <a:pt x="45" y="55"/>
                    <a:pt x="47" y="57"/>
                    <a:pt x="49" y="57"/>
                  </a:cubicBezTo>
                  <a:cubicBezTo>
                    <a:pt x="51" y="57"/>
                    <a:pt x="53" y="55"/>
                    <a:pt x="53" y="53"/>
                  </a:cubicBezTo>
                  <a:cubicBezTo>
                    <a:pt x="53" y="52"/>
                    <a:pt x="53" y="51"/>
                    <a:pt x="52" y="50"/>
                  </a:cubicBezTo>
                  <a:cubicBezTo>
                    <a:pt x="52" y="47"/>
                    <a:pt x="52" y="47"/>
                    <a:pt x="52" y="47"/>
                  </a:cubicBezTo>
                  <a:cubicBezTo>
                    <a:pt x="52" y="43"/>
                    <a:pt x="50" y="40"/>
                    <a:pt x="47" y="38"/>
                  </a:cubicBezTo>
                  <a:cubicBezTo>
                    <a:pt x="47" y="35"/>
                    <a:pt x="47" y="32"/>
                    <a:pt x="46" y="29"/>
                  </a:cubicBezTo>
                  <a:cubicBezTo>
                    <a:pt x="55" y="31"/>
                    <a:pt x="57" y="44"/>
                    <a:pt x="57" y="52"/>
                  </a:cubicBezTo>
                  <a:cubicBezTo>
                    <a:pt x="57" y="58"/>
                    <a:pt x="53" y="62"/>
                    <a:pt x="46" y="62"/>
                  </a:cubicBezTo>
                  <a:close/>
                  <a:moveTo>
                    <a:pt x="13" y="52"/>
                  </a:moveTo>
                  <a:cubicBezTo>
                    <a:pt x="12" y="52"/>
                    <a:pt x="11" y="51"/>
                    <a:pt x="11" y="49"/>
                  </a:cubicBezTo>
                  <a:cubicBezTo>
                    <a:pt x="11" y="48"/>
                    <a:pt x="12" y="47"/>
                    <a:pt x="13" y="47"/>
                  </a:cubicBezTo>
                  <a:cubicBezTo>
                    <a:pt x="15" y="47"/>
                    <a:pt x="16" y="48"/>
                    <a:pt x="16" y="49"/>
                  </a:cubicBezTo>
                  <a:cubicBezTo>
                    <a:pt x="16" y="51"/>
                    <a:pt x="15" y="52"/>
                    <a:pt x="13" y="52"/>
                  </a:cubicBezTo>
                  <a:close/>
                  <a:moveTo>
                    <a:pt x="29" y="31"/>
                  </a:moveTo>
                  <a:cubicBezTo>
                    <a:pt x="20" y="31"/>
                    <a:pt x="13" y="24"/>
                    <a:pt x="13" y="16"/>
                  </a:cubicBezTo>
                  <a:cubicBezTo>
                    <a:pt x="13" y="7"/>
                    <a:pt x="20" y="0"/>
                    <a:pt x="29" y="0"/>
                  </a:cubicBezTo>
                  <a:cubicBezTo>
                    <a:pt x="37" y="0"/>
                    <a:pt x="44" y="7"/>
                    <a:pt x="44" y="16"/>
                  </a:cubicBezTo>
                  <a:cubicBezTo>
                    <a:pt x="44" y="24"/>
                    <a:pt x="37" y="31"/>
                    <a:pt x="29" y="31"/>
                  </a:cubicBezTo>
                  <a:close/>
                </a:path>
              </a:pathLst>
            </a:custGeom>
            <a:solidFill>
              <a:srgbClr val="09357A"/>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85">
                <a:latin typeface="Arial" panose="020B0604020202020204" pitchFamily="34" charset="0"/>
                <a:cs typeface="Arial" panose="020B0604020202020204" pitchFamily="34" charset="0"/>
              </a:endParaRPr>
            </a:p>
          </p:txBody>
        </p:sp>
      </p:grpSp>
      <p:grpSp>
        <p:nvGrpSpPr>
          <p:cNvPr id="49" name="组合 48"/>
          <p:cNvGrpSpPr/>
          <p:nvPr/>
        </p:nvGrpSpPr>
        <p:grpSpPr>
          <a:xfrm>
            <a:off x="7945190" y="4851307"/>
            <a:ext cx="4690080" cy="2059146"/>
            <a:chOff x="0" y="1359520"/>
            <a:chExt cx="12192000" cy="1097876"/>
          </a:xfrm>
        </p:grpSpPr>
        <p:sp>
          <p:nvSpPr>
            <p:cNvPr id="50" name="矩形 49"/>
            <p:cNvSpPr/>
            <p:nvPr/>
          </p:nvSpPr>
          <p:spPr>
            <a:xfrm>
              <a:off x="0" y="1994808"/>
              <a:ext cx="12192000" cy="462588"/>
            </a:xfrm>
            <a:prstGeom prst="rect">
              <a:avLst/>
            </a:prstGeom>
            <a:pattFill prst="ltUpDiag">
              <a:fgClr>
                <a:schemeClr val="accent1"/>
              </a:fgClr>
              <a:bgClr>
                <a:schemeClr val="bg1"/>
              </a:bgClr>
            </a:pattFill>
            <a:ln>
              <a:noFill/>
            </a:ln>
            <a:effectLst>
              <a:outerShdw blurRad="50800" dist="38100" dir="5400000" algn="t" rotWithShape="0">
                <a:prstClr val="black">
                  <a:alpha val="40000"/>
                </a:prstClr>
              </a:outerShdw>
            </a:effectLst>
          </p:spPr>
          <p:txBody>
            <a:bodyPr rot="0" spcFirstLastPara="0" vertOverflow="overflow" horzOverflow="overflow" vert="horz" wrap="square" lIns="100834" tIns="50417" rIns="100834" bIns="50417" numCol="1" spcCol="0" rtlCol="0" fromWordArt="0" anchor="b" anchorCtr="0" forceAA="0" compatLnSpc="1">
              <a:noAutofit/>
            </a:bodyPr>
            <a:lstStyle/>
            <a:p>
              <a:pPr algn="ctr">
                <a:lnSpc>
                  <a:spcPct val="120000"/>
                </a:lnSpc>
              </a:pPr>
              <a:endParaRPr lang="en-US" altLang="zh-CN" sz="2205" b="1" dirty="0">
                <a:solidFill>
                  <a:schemeClr val="bg1"/>
                </a:solidFill>
                <a:latin typeface="Arial" panose="020B0604020202020204" pitchFamily="34" charset="0"/>
                <a:cs typeface="Arial" panose="020B0604020202020204" pitchFamily="34" charset="0"/>
              </a:endParaRPr>
            </a:p>
          </p:txBody>
        </p:sp>
        <p:sp>
          <p:nvSpPr>
            <p:cNvPr id="51" name="矩形 50"/>
            <p:cNvSpPr/>
            <p:nvPr/>
          </p:nvSpPr>
          <p:spPr>
            <a:xfrm>
              <a:off x="0" y="1359520"/>
              <a:ext cx="12192000" cy="1053789"/>
            </a:xfrm>
            <a:prstGeom prst="rect">
              <a:avLst/>
            </a:prstGeom>
            <a:solidFill>
              <a:srgbClr val="09357A"/>
            </a:solidFill>
            <a:ln>
              <a:noFill/>
            </a:ln>
          </p:spPr>
          <p:txBody>
            <a:bodyPr rot="0" spcFirstLastPara="0" vertOverflow="overflow" horzOverflow="overflow" vert="horz" wrap="square" lIns="100834" tIns="50417" rIns="100834" bIns="50417" numCol="1" spcCol="0" rtlCol="0" fromWordArt="0" anchor="ctr" anchorCtr="0" forceAA="0" compatLnSpc="1">
              <a:noAutofit/>
            </a:bodyPr>
            <a:lstStyle/>
            <a:p>
              <a:pPr algn="ctr">
                <a:lnSpc>
                  <a:spcPct val="120000"/>
                </a:lnSpc>
              </a:pPr>
              <a:r>
                <a:rPr lang="zh-CN" altLang="en-US" sz="2205" b="1" dirty="0">
                  <a:solidFill>
                    <a:schemeClr val="bg1"/>
                  </a:solidFill>
                  <a:latin typeface="Arial" panose="020B0604020202020204" pitchFamily="34" charset="0"/>
                  <a:cs typeface="Arial" panose="020B0604020202020204" pitchFamily="34" charset="0"/>
                </a:rPr>
                <a:t>信迪利单抗</a:t>
              </a:r>
              <a:r>
                <a:rPr lang="en-US" altLang="zh-CN" sz="2205" b="1" dirty="0">
                  <a:solidFill>
                    <a:schemeClr val="bg1"/>
                  </a:solidFill>
                  <a:latin typeface="Arial" panose="020B0604020202020204" pitchFamily="34" charset="0"/>
                  <a:cs typeface="Arial" panose="020B0604020202020204" pitchFamily="34" charset="0"/>
                </a:rPr>
                <a:t>+</a:t>
              </a:r>
              <a:r>
                <a:rPr lang="zh-CN" altLang="en-US" sz="2205" b="1" dirty="0">
                  <a:solidFill>
                    <a:schemeClr val="bg1"/>
                  </a:solidFill>
                  <a:latin typeface="Arial" panose="020B0604020202020204" pitchFamily="34" charset="0"/>
                  <a:cs typeface="Arial" panose="020B0604020202020204" pitchFamily="34" charset="0"/>
                </a:rPr>
                <a:t>化疗一线治疗晚期</a:t>
              </a:r>
              <a:r>
                <a:rPr lang="en-US" altLang="zh-CN" sz="2205" b="1" dirty="0">
                  <a:solidFill>
                    <a:schemeClr val="bg1"/>
                  </a:solidFill>
                  <a:latin typeface="Arial" panose="020B0604020202020204" pitchFamily="34" charset="0"/>
                  <a:cs typeface="Arial" panose="020B0604020202020204" pitchFamily="34" charset="0"/>
                </a:rPr>
                <a:t>/</a:t>
              </a:r>
              <a:r>
                <a:rPr lang="zh-CN" altLang="en-US" sz="2205" b="1" dirty="0">
                  <a:solidFill>
                    <a:schemeClr val="bg1"/>
                  </a:solidFill>
                  <a:latin typeface="Arial" panose="020B0604020202020204" pitchFamily="34" charset="0"/>
                  <a:cs typeface="Arial" panose="020B0604020202020204" pitchFamily="34" charset="0"/>
                </a:rPr>
                <a:t>复发</a:t>
              </a:r>
              <a:r>
                <a:rPr lang="en-US" altLang="zh-CN" sz="2205" b="1" dirty="0">
                  <a:solidFill>
                    <a:schemeClr val="bg1"/>
                  </a:solidFill>
                  <a:latin typeface="Arial" panose="020B0604020202020204" pitchFamily="34" charset="0"/>
                  <a:cs typeface="Arial" panose="020B0604020202020204" pitchFamily="34" charset="0"/>
                </a:rPr>
                <a:t>/</a:t>
              </a:r>
              <a:r>
                <a:rPr lang="zh-CN" altLang="en-US" sz="2205" b="1" dirty="0">
                  <a:solidFill>
                    <a:schemeClr val="bg1"/>
                  </a:solidFill>
                  <a:latin typeface="Arial" panose="020B0604020202020204" pitchFamily="34" charset="0"/>
                  <a:cs typeface="Arial" panose="020B0604020202020204" pitchFamily="34" charset="0"/>
                </a:rPr>
                <a:t>转移性胃及胃食管结合部腺癌，显著改善</a:t>
              </a:r>
              <a:r>
                <a:rPr lang="zh-CN" altLang="en-US" sz="2205" b="1" dirty="0">
                  <a:solidFill>
                    <a:srgbClr val="FFFF00"/>
                  </a:solidFill>
                  <a:latin typeface="Arial" panose="020B0604020202020204" pitchFamily="34" charset="0"/>
                  <a:cs typeface="Arial" panose="020B0604020202020204" pitchFamily="34" charset="0"/>
                </a:rPr>
                <a:t>整体人群</a:t>
              </a:r>
              <a:r>
                <a:rPr lang="zh-CN" altLang="en-US" sz="2205" b="1" dirty="0">
                  <a:solidFill>
                    <a:schemeClr val="bg1"/>
                  </a:solidFill>
                  <a:latin typeface="Arial" panose="020B0604020202020204" pitchFamily="34" charset="0"/>
                  <a:cs typeface="Arial" panose="020B0604020202020204" pitchFamily="34" charset="0"/>
                </a:rPr>
                <a:t>临床获益，安全可耐受</a:t>
              </a:r>
              <a:endParaRPr lang="zh-CN" altLang="en-US" sz="2205" b="1" dirty="0">
                <a:solidFill>
                  <a:schemeClr val="bg1"/>
                </a:solidFill>
                <a:latin typeface="Arial" panose="020B0604020202020204" pitchFamily="34" charset="0"/>
                <a:cs typeface="Arial" panose="020B0604020202020204" pitchFamily="34" charset="0"/>
              </a:endParaRPr>
            </a:p>
          </p:txBody>
        </p:sp>
      </p:grpSp>
      <p:sp>
        <p:nvSpPr>
          <p:cNvPr id="52" name="矩形 51"/>
          <p:cNvSpPr/>
          <p:nvPr/>
        </p:nvSpPr>
        <p:spPr>
          <a:xfrm rot="1244792">
            <a:off x="12266057" y="6530381"/>
            <a:ext cx="992335" cy="432146"/>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5" b="1" dirty="0">
                <a:solidFill>
                  <a:srgbClr val="09357A"/>
                </a:solidFill>
                <a:latin typeface="Arial" panose="020B0604020202020204" pitchFamily="34" charset="0"/>
                <a:cs typeface="Arial" panose="020B0604020202020204" pitchFamily="34" charset="0"/>
              </a:rPr>
              <a:t>结 论</a:t>
            </a:r>
            <a:endParaRPr lang="zh-CN" altLang="en-US" sz="2205" b="1" dirty="0">
              <a:solidFill>
                <a:srgbClr val="09357A"/>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 name="表格 3"/>
          <p:cNvGraphicFramePr>
            <a:graphicFrameLocks noGrp="1"/>
          </p:cNvGraphicFramePr>
          <p:nvPr>
            <p:custDataLst>
              <p:tags r:id="rId1"/>
            </p:custDataLst>
          </p:nvPr>
        </p:nvGraphicFramePr>
        <p:xfrm>
          <a:off x="190799" y="1252730"/>
          <a:ext cx="13062940" cy="5746069"/>
        </p:xfrm>
        <a:graphic>
          <a:graphicData uri="http://schemas.openxmlformats.org/drawingml/2006/table">
            <a:tbl>
              <a:tblPr firstRow="1" bandRow="1"/>
              <a:tblGrid>
                <a:gridCol w="1747122"/>
                <a:gridCol w="1176397"/>
                <a:gridCol w="2240756"/>
                <a:gridCol w="798269"/>
                <a:gridCol w="1288435"/>
                <a:gridCol w="1288435"/>
                <a:gridCol w="1162392"/>
                <a:gridCol w="1331258"/>
                <a:gridCol w="965517"/>
                <a:gridCol w="1064359"/>
              </a:tblGrid>
              <a:tr h="486198">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rPr>
                        <a:t>研究</a:t>
                      </a:r>
                      <a:endPar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rPr>
                        <a:t>人群</a:t>
                      </a:r>
                      <a:endPar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rPr>
                        <a:t>方案</a:t>
                      </a:r>
                      <a:endPar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dirty="0">
                          <a:solidFill>
                            <a:schemeClr val="bg1"/>
                          </a:solidFill>
                          <a:latin typeface="Arial" panose="020B0604020202020204" pitchFamily="34" charset="0"/>
                          <a:ea typeface="微软雅黑" panose="020B0503020204020204" pitchFamily="34" charset="-122"/>
                          <a:cs typeface="Arial" panose="020B0604020202020204" pitchFamily="34" charset="0"/>
                        </a:rPr>
                        <a:t>N</a:t>
                      </a:r>
                      <a:endParaRPr lang="zh-CN" altLang="en-US" sz="15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b="1" kern="1200" dirty="0" err="1">
                          <a:solidFill>
                            <a:schemeClr val="bg1"/>
                          </a:solidFill>
                          <a:latin typeface="Arial" panose="020B0604020202020204" pitchFamily="34" charset="0"/>
                          <a:ea typeface="微软雅黑" panose="020B0503020204020204" pitchFamily="34" charset="-122"/>
                          <a:cs typeface="Arial" panose="020B0604020202020204" pitchFamily="34" charset="0"/>
                        </a:rPr>
                        <a:t>mOS</a:t>
                      </a:r>
                      <a:r>
                        <a:rPr lang="en-US" altLang="zh-CN"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（月）</a:t>
                      </a:r>
                      <a:endPar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HR (95% CI)</a:t>
                      </a:r>
                      <a:endPar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mPFS</a:t>
                      </a:r>
                      <a:r>
                        <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（月）</a:t>
                      </a:r>
                      <a:endPar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HR (95% CI)</a:t>
                      </a:r>
                      <a:endPar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ORR (%)</a:t>
                      </a:r>
                      <a:endPar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tx1"/>
                          </a:solidFill>
                          <a:latin typeface="Verdana" panose="020B0604030504040204"/>
                        </a:defRPr>
                      </a:lvl1pPr>
                      <a:lvl2pPr marL="457200" algn="l" defTabSz="914400" rtl="0" eaLnBrk="1" latinLnBrk="0" hangingPunct="1">
                        <a:defRPr sz="1800" b="1" kern="1200">
                          <a:solidFill>
                            <a:schemeClr val="tx1"/>
                          </a:solidFill>
                          <a:latin typeface="Verdana" panose="020B0604030504040204"/>
                        </a:defRPr>
                      </a:lvl2pPr>
                      <a:lvl3pPr marL="914400" algn="l" defTabSz="914400" rtl="0" eaLnBrk="1" latinLnBrk="0" hangingPunct="1">
                        <a:defRPr sz="1800" b="1" kern="1200">
                          <a:solidFill>
                            <a:schemeClr val="tx1"/>
                          </a:solidFill>
                          <a:latin typeface="Verdana" panose="020B0604030504040204"/>
                        </a:defRPr>
                      </a:lvl3pPr>
                      <a:lvl4pPr marL="1371600" algn="l" defTabSz="914400" rtl="0" eaLnBrk="1" latinLnBrk="0" hangingPunct="1">
                        <a:defRPr sz="1800" b="1" kern="1200">
                          <a:solidFill>
                            <a:schemeClr val="tx1"/>
                          </a:solidFill>
                          <a:latin typeface="Verdana" panose="020B0604030504040204"/>
                        </a:defRPr>
                      </a:lvl4pPr>
                      <a:lvl5pPr marL="1828800" algn="l" defTabSz="914400" rtl="0" eaLnBrk="1" latinLnBrk="0" hangingPunct="1">
                        <a:defRPr sz="1800" b="1" kern="1200">
                          <a:solidFill>
                            <a:schemeClr val="tx1"/>
                          </a:solidFill>
                          <a:latin typeface="Verdana" panose="020B0604030504040204"/>
                        </a:defRPr>
                      </a:lvl5pPr>
                      <a:lvl6pPr marL="2286000" algn="l" defTabSz="914400" rtl="0" eaLnBrk="1" latinLnBrk="0" hangingPunct="1">
                        <a:defRPr sz="1800" b="1" kern="1200">
                          <a:solidFill>
                            <a:schemeClr val="tx1"/>
                          </a:solidFill>
                          <a:latin typeface="Verdana" panose="020B0604030504040204"/>
                        </a:defRPr>
                      </a:lvl6pPr>
                      <a:lvl7pPr marL="2743200" algn="l" defTabSz="914400" rtl="0" eaLnBrk="1" latinLnBrk="0" hangingPunct="1">
                        <a:defRPr sz="1800" b="1" kern="1200">
                          <a:solidFill>
                            <a:schemeClr val="tx1"/>
                          </a:solidFill>
                          <a:latin typeface="Verdana" panose="020B0604030504040204"/>
                        </a:defRPr>
                      </a:lvl7pPr>
                      <a:lvl8pPr marL="3200400" algn="l" defTabSz="914400" rtl="0" eaLnBrk="1" latinLnBrk="0" hangingPunct="1">
                        <a:defRPr sz="1800" b="1" kern="1200">
                          <a:solidFill>
                            <a:schemeClr val="tx1"/>
                          </a:solidFill>
                          <a:latin typeface="Verdana" panose="020B0604030504040204"/>
                        </a:defRPr>
                      </a:lvl8pPr>
                      <a:lvl9pPr marL="3657600" algn="l" defTabSz="914400" rtl="0" eaLnBrk="1" latinLnBrk="0" hangingPunct="1">
                        <a:defRPr sz="1800" b="1" kern="1200">
                          <a:solidFill>
                            <a:schemeClr val="tx1"/>
                          </a:solidFill>
                          <a:latin typeface="Verdana" panose="020B0604030504040204"/>
                        </a:defRPr>
                      </a:lvl9pPr>
                    </a:lstStyle>
                    <a:p>
                      <a:pPr algn="ctr"/>
                      <a:r>
                        <a:rPr lang="en-US" altLang="zh-CN"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DOR</a:t>
                      </a:r>
                      <a:r>
                        <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rPr>
                        <a:t>（月）</a:t>
                      </a:r>
                      <a:endParaRPr lang="zh-CN" altLang="en-US" sz="1500" b="1" kern="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09357A"/>
                    </a:solidFill>
                  </a:tcPr>
                </a:tc>
              </a:tr>
              <a:tr h="343822">
                <a:tc rowSpan="4">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r>
                        <a:rPr lang="en-US" altLang="zh-CN" sz="1500" b="1" dirty="0">
                          <a:solidFill>
                            <a:srgbClr val="1158A2"/>
                          </a:solidFill>
                          <a:latin typeface="Arial" panose="020B0604020202020204" pitchFamily="34" charset="0"/>
                          <a:ea typeface="微软雅黑" panose="020B0503020204020204" pitchFamily="34" charset="-122"/>
                          <a:cs typeface="Arial" panose="020B0604020202020204" pitchFamily="34" charset="0"/>
                        </a:rPr>
                        <a:t>ORIENT-16 </a:t>
                      </a:r>
                      <a:r>
                        <a:rPr lang="en-US" altLang="zh-CN" sz="1500" b="1" baseline="30000" dirty="0">
                          <a:solidFill>
                            <a:srgbClr val="1158A2"/>
                          </a:solidFill>
                          <a:latin typeface="Arial" panose="020B0604020202020204" pitchFamily="34" charset="0"/>
                          <a:ea typeface="微软雅黑" panose="020B0503020204020204" pitchFamily="34" charset="-122"/>
                          <a:cs typeface="Arial" panose="020B0604020202020204" pitchFamily="34" charset="0"/>
                        </a:rPr>
                        <a:t>1,2</a:t>
                      </a:r>
                      <a:endParaRPr lang="en-US" altLang="zh-CN" sz="1500" b="1" dirty="0">
                        <a:solidFill>
                          <a:srgbClr val="1158A2"/>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829310" rtl="0" eaLnBrk="1" fontAlgn="auto" latinLnBrk="0" hangingPunct="1">
                        <a:lnSpc>
                          <a:spcPct val="100000"/>
                        </a:lnSpc>
                        <a:spcBef>
                          <a:spcPts val="0"/>
                        </a:spcBef>
                        <a:spcAft>
                          <a:spcPts val="0"/>
                        </a:spcAft>
                        <a:buClrTx/>
                        <a:buSzTx/>
                        <a:buFontTx/>
                        <a:buNone/>
                        <a:defRPr/>
                      </a:pP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所有随机人群</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信迪利单抗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327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b="1" kern="1200" dirty="0">
                          <a:solidFill>
                            <a:srgbClr val="C00000"/>
                          </a:solidFill>
                          <a:latin typeface="Arial" panose="020B0604020202020204" pitchFamily="34" charset="0"/>
                          <a:ea typeface="微软雅黑" panose="020B0503020204020204" pitchFamily="34" charset="-122"/>
                          <a:cs typeface="Arial" panose="020B0604020202020204" pitchFamily="34" charset="0"/>
                        </a:rPr>
                        <a:t>15.2</a:t>
                      </a:r>
                      <a:endParaRPr lang="zh-CN" altLang="en-US" sz="1500" b="1" kern="12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77</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63</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0.94</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latin typeface="Arial" panose="020B0604020202020204" pitchFamily="34" charset="0"/>
                          <a:ea typeface="微软雅黑" panose="020B0503020204020204" pitchFamily="34" charset="-122"/>
                          <a:cs typeface="Arial" panose="020B0604020202020204" pitchFamily="34" charset="0"/>
                        </a:rPr>
                        <a:t>7.1</a:t>
                      </a:r>
                      <a:endParaRPr lang="en-US" altLang="zh-CN" sz="1500" dirty="0">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64</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53</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0.77</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latin typeface="Arial" panose="020B0604020202020204" pitchFamily="34" charset="0"/>
                          <a:ea typeface="微软雅黑" panose="020B0503020204020204" pitchFamily="34" charset="-122"/>
                          <a:cs typeface="Arial" panose="020B0604020202020204" pitchFamily="34" charset="0"/>
                        </a:rPr>
                        <a:t>58.2</a:t>
                      </a:r>
                      <a:endParaRPr lang="en-US" altLang="zh-CN" sz="1500" dirty="0">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latin typeface="Arial" panose="020B0604020202020204" pitchFamily="34" charset="0"/>
                          <a:ea typeface="微软雅黑" panose="020B0503020204020204" pitchFamily="34" charset="-122"/>
                          <a:cs typeface="Arial" panose="020B0604020202020204" pitchFamily="34" charset="0"/>
                        </a:rPr>
                        <a:t>9.8</a:t>
                      </a:r>
                      <a:endParaRPr lang="en-US" altLang="zh-CN" sz="1500" dirty="0">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55884">
                <a:tc vMerge="1">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CED7E4"/>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323</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12.3</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500" dirty="0">
                          <a:latin typeface="Arial" panose="020B0604020202020204" pitchFamily="34" charset="0"/>
                          <a:ea typeface="微软雅黑" panose="020B0503020204020204" pitchFamily="34" charset="-122"/>
                          <a:cs typeface="Arial" panose="020B0604020202020204" pitchFamily="34" charset="0"/>
                        </a:rPr>
                        <a:t>5.7</a:t>
                      </a:r>
                      <a:endParaRPr lang="en-US" altLang="zh-CN" sz="1500" dirty="0">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500" dirty="0">
                          <a:latin typeface="Arial" panose="020B0604020202020204" pitchFamily="34" charset="0"/>
                          <a:ea typeface="微软雅黑" panose="020B0503020204020204" pitchFamily="34" charset="-122"/>
                          <a:cs typeface="Arial" panose="020B0604020202020204" pitchFamily="34" charset="0"/>
                        </a:rPr>
                        <a:t>48.4</a:t>
                      </a:r>
                      <a:endParaRPr lang="en-US" altLang="zh-CN" sz="1500" dirty="0">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altLang="zh-CN" sz="1500" dirty="0">
                          <a:latin typeface="Arial" panose="020B0604020202020204" pitchFamily="34" charset="0"/>
                          <a:ea typeface="微软雅黑" panose="020B0503020204020204" pitchFamily="34" charset="-122"/>
                          <a:cs typeface="Arial" panose="020B0604020202020204" pitchFamily="34" charset="0"/>
                        </a:rPr>
                        <a:t>7.0</a:t>
                      </a:r>
                      <a:endParaRPr lang="en-US" altLang="zh-CN" sz="1500" dirty="0">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1917">
                <a:tc vMerge="1">
                  <a:tcPr/>
                </a:tc>
                <a:tc rowSpan="2">
                  <a:txBody>
                    <a:bodyPr/>
                    <a:lstStyle/>
                    <a:p>
                      <a:pPr algn="ctr"/>
                      <a:r>
                        <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CPS</a:t>
                      </a:r>
                      <a:r>
                        <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5</a:t>
                      </a:r>
                      <a:endPar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信迪利单抗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197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b="1" dirty="0">
                          <a:solidFill>
                            <a:srgbClr val="C00000"/>
                          </a:solidFill>
                          <a:latin typeface="Arial" panose="020B0604020202020204" pitchFamily="34" charset="0"/>
                          <a:ea typeface="微软雅黑" panose="020B0503020204020204" pitchFamily="34" charset="-122"/>
                          <a:cs typeface="Arial" panose="020B0604020202020204" pitchFamily="34" charset="0"/>
                        </a:rPr>
                        <a:t>18.4</a:t>
                      </a:r>
                      <a:endParaRPr lang="zh-CN" altLang="en-US" sz="1500" b="1"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66</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51</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0.86</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7.7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63</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49</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0.81</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b="1" kern="1200" dirty="0">
                          <a:solidFill>
                            <a:srgbClr val="C00000"/>
                          </a:solidFill>
                          <a:latin typeface="Arial" panose="020B0604020202020204" pitchFamily="34" charset="0"/>
                          <a:ea typeface="微软雅黑" panose="020B0503020204020204" pitchFamily="34" charset="-122"/>
                          <a:cs typeface="Arial" panose="020B0604020202020204" pitchFamily="34" charset="0"/>
                        </a:rPr>
                        <a:t>72.8*</a:t>
                      </a:r>
                      <a:endParaRPr lang="zh-CN" altLang="en-US" sz="1500" b="1" kern="12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49854">
                <a:tc vMerge="1">
                  <a:tcPr anchor="ctr"/>
                </a:tc>
                <a:tc vMerge="1">
                  <a:tcPr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solidFill>
                      <a:srgbClr val="CED7E4"/>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200</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12.9</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5.8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mpd="sng">
                      <a:solidFill>
                        <a:srgbClr val="4472C4"/>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59.6</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49854">
                <a:tc rowSpan="4">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829310" rtl="0" eaLnBrk="1" fontAlgn="auto" latinLnBrk="0" hangingPunct="1">
                        <a:lnSpc>
                          <a:spcPct val="100000"/>
                        </a:lnSpc>
                        <a:spcBef>
                          <a:spcPts val="0"/>
                        </a:spcBef>
                        <a:spcAft>
                          <a:spcPts val="0"/>
                        </a:spcAft>
                        <a:buClrTx/>
                        <a:buSzTx/>
                        <a:buFontTx/>
                        <a:buNone/>
                        <a:defRPr/>
                      </a:pPr>
                      <a:r>
                        <a:rPr lang="en-US" altLang="zh-CN" sz="1500" b="0" dirty="0" err="1">
                          <a:solidFill>
                            <a:schemeClr val="tx1"/>
                          </a:solidFill>
                          <a:latin typeface="Arial" panose="020B0604020202020204" pitchFamily="34" charset="0"/>
                          <a:ea typeface="微软雅黑" panose="020B0503020204020204" pitchFamily="34" charset="-122"/>
                          <a:cs typeface="Arial" panose="020B0604020202020204" pitchFamily="34" charset="0"/>
                        </a:rPr>
                        <a:t>CheckMate</a:t>
                      </a:r>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 </a:t>
                      </a:r>
                      <a:r>
                        <a:rPr lang="en-US" altLang="zh-CN" sz="1500" b="0" dirty="0" smtClean="0">
                          <a:solidFill>
                            <a:schemeClr val="tx1"/>
                          </a:solidFill>
                          <a:latin typeface="Arial" panose="020B0604020202020204" pitchFamily="34" charset="0"/>
                          <a:ea typeface="微软雅黑" panose="020B0503020204020204" pitchFamily="34" charset="-122"/>
                          <a:cs typeface="Arial" panose="020B0604020202020204" pitchFamily="34" charset="0"/>
                        </a:rPr>
                        <a:t>649 </a:t>
                      </a:r>
                      <a:r>
                        <a:rPr lang="en-US" altLang="zh-CN" sz="1500" b="0" baseline="300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829310" rtl="0" eaLnBrk="1" fontAlgn="auto" latinLnBrk="0" hangingPunct="1">
                        <a:lnSpc>
                          <a:spcPct val="100000"/>
                        </a:lnSpc>
                        <a:spcBef>
                          <a:spcPts val="0"/>
                        </a:spcBef>
                        <a:spcAft>
                          <a:spcPts val="0"/>
                        </a:spcAft>
                        <a:buClrTx/>
                        <a:buSzTx/>
                        <a:buFontTx/>
                        <a:buNone/>
                        <a:defRPr/>
                      </a:pP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所有随机人群</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789</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13.8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a:t>
                      </a:r>
                      <a:r>
                        <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68</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0.94</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7.7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77</a:t>
                      </a: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68</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0.87</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58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8.5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r>
              <a:tr h="349854">
                <a:tc vMerge="1">
                  <a:tcP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792</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11.6</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6.9</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46</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6.9</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r>
              <a:tr h="349854">
                <a:tc vMerge="1">
                  <a:tcP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2">
                  <a:txBody>
                    <a:bodyPr/>
                    <a:lstStyle/>
                    <a:p>
                      <a:pPr algn="ctr"/>
                      <a:r>
                        <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CPS</a:t>
                      </a:r>
                      <a:r>
                        <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5</a:t>
                      </a:r>
                      <a:endPar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473</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14.4</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71</a:t>
                      </a: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59</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0.86</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7.7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68</a:t>
                      </a:r>
                      <a:r>
                        <a:rPr kumimoji="0" lang="zh-CN" altLang="en-US"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56</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0.81</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60</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9.5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r>
              <a:tr h="349854">
                <a:tc vMerge="1">
                  <a:tcPr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482</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11.1</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45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7.0</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r>
              <a:tr h="349854">
                <a:tc>
                  <a:txBody>
                    <a:bodyPr/>
                    <a:lstStyle/>
                    <a:p>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defRPr/>
                      </a:pP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defRPr/>
                      </a:pP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49854">
                <a:tc rowSpan="4">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KEYNOTE-062 </a:t>
                      </a:r>
                      <a:r>
                        <a:rPr lang="en-US" altLang="zh-CN" sz="1500" b="0" baseline="30000" dirty="0">
                          <a:solidFill>
                            <a:schemeClr val="tx1"/>
                          </a:solidFill>
                          <a:latin typeface="Arial" panose="020B0604020202020204" pitchFamily="34" charset="0"/>
                          <a:ea typeface="微软雅黑" panose="020B0503020204020204" pitchFamily="34" charset="-122"/>
                          <a:cs typeface="Arial" panose="020B0604020202020204" pitchFamily="34" charset="0"/>
                        </a:rPr>
                        <a:t>4</a:t>
                      </a:r>
                      <a:endParaRPr lang="en-US" altLang="zh-CN" sz="1500" b="0" baseline="300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所有</a:t>
                      </a:r>
                      <a:endPar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CPS</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帕博利珠单抗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257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12.5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0.85 </a:t>
                      </a:r>
                      <a:endPar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(0.70-</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1.03</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6.9</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4 </a:t>
                      </a:r>
                      <a:endPar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(0.70-1.02) </a:t>
                      </a:r>
                      <a:endPar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48.6</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9854">
                <a:tc vMerge="1">
                  <a:tcP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250</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11.1</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6.4</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37.2</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9854">
                <a:tc vMerge="1">
                  <a:tcPr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829310" rtl="0" eaLnBrk="1" fontAlgn="auto" latinLnBrk="0" hangingPunct="1">
                        <a:lnSpc>
                          <a:spcPct val="100000"/>
                        </a:lnSpc>
                        <a:spcBef>
                          <a:spcPts val="0"/>
                        </a:spcBef>
                        <a:spcAft>
                          <a:spcPts val="0"/>
                        </a:spcAft>
                        <a:buClrTx/>
                        <a:buSzTx/>
                        <a:buFontTx/>
                        <a:buNone/>
                        <a:defRPr/>
                      </a:pPr>
                      <a:r>
                        <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所有</a:t>
                      </a:r>
                      <a:endPar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829310" rtl="0" eaLnBrk="1" fontAlgn="auto" latinLnBrk="0" hangingPunct="1">
                        <a:lnSpc>
                          <a:spcPct val="100000"/>
                        </a:lnSpc>
                        <a:spcBef>
                          <a:spcPts val="0"/>
                        </a:spcBef>
                        <a:spcAft>
                          <a:spcPts val="0"/>
                        </a:spcAft>
                        <a:buClrTx/>
                        <a:buSzTx/>
                        <a:buFontTx/>
                        <a:buNone/>
                        <a:defRPr/>
                      </a:pPr>
                      <a:r>
                        <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CPS</a:t>
                      </a:r>
                      <a:r>
                        <a:rPr lang="zh-CN" altLang="en-US"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en-US" altLang="zh-CN" sz="1500" b="1" dirty="0">
                          <a:solidFill>
                            <a:schemeClr val="tx1"/>
                          </a:solidFill>
                          <a:latin typeface="Arial" panose="020B0604020202020204" pitchFamily="34" charset="0"/>
                          <a:ea typeface="微软雅黑" panose="020B0503020204020204" pitchFamily="34" charset="-122"/>
                          <a:cs typeface="Arial" panose="020B0604020202020204" pitchFamily="34" charset="0"/>
                        </a:rPr>
                        <a:t>10</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帕博利珠单抗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99</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12.3</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0.85 </a:t>
                      </a:r>
                      <a:endPar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(0.62-</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1.17</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5.7</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73 </a:t>
                      </a:r>
                      <a:endPar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(0.53-1.00)</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52.5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8.3</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9854">
                <a:tc vMerge="1">
                  <a:tcPr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90</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10.8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6.1</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37.8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6.8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9854">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ATTRACTION-4 </a:t>
                      </a:r>
                      <a:r>
                        <a:rPr lang="en-US" altLang="zh-CN" sz="1500" b="0" baseline="30000" dirty="0">
                          <a:solidFill>
                            <a:schemeClr val="tx1"/>
                          </a:solidFill>
                          <a:latin typeface="Arial" panose="020B0604020202020204" pitchFamily="34" charset="0"/>
                          <a:ea typeface="微软雅黑" panose="020B0503020204020204" pitchFamily="34" charset="-122"/>
                          <a:cs typeface="Arial" panose="020B0604020202020204" pitchFamily="34" charset="0"/>
                        </a:rPr>
                        <a:t>5</a:t>
                      </a:r>
                      <a:endPar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所有随机</a:t>
                      </a:r>
                      <a:endPar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人群</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362</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17.5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90</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(0.7</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5</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1.0</a:t>
                      </a:r>
                      <a:r>
                        <a:rPr kumimoji="0" lang="en-US" altLang="zh-CN" sz="15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8</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b="0" dirty="0">
                          <a:solidFill>
                            <a:schemeClr val="tx1"/>
                          </a:solidFill>
                          <a:latin typeface="Arial" panose="020B0604020202020204" pitchFamily="34" charset="0"/>
                          <a:ea typeface="微软雅黑" panose="020B0503020204020204" pitchFamily="34" charset="-122"/>
                          <a:cs typeface="Arial" panose="020B0604020202020204" pitchFamily="34" charset="0"/>
                        </a:rPr>
                        <a:t>10.45</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68</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51</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0.90</a:t>
                      </a:r>
                      <a:r>
                        <a:rPr kumimoji="0" lang="zh-CN" altLang="en-US" sz="15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lang="zh-CN" altLang="en-US" sz="1500" b="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57.5</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12.91</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9854">
                <a:tc vMerge="1">
                  <a:tcPr anchor="ctr">
                    <a:lnL>
                      <a:noFill/>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vMerge="1">
                  <a:tcPr anchor="ctr">
                    <a:lnL w="12700" cap="flat" cmpd="sng" algn="ctr">
                      <a:solidFill>
                        <a:sysClr val="window" lastClr="FFFFFF">
                          <a:lumMod val="8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362</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17.2</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8.34</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47.8</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8.67</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43" name="标题 1"/>
          <p:cNvSpPr txBox="1"/>
          <p:nvPr/>
        </p:nvSpPr>
        <p:spPr>
          <a:xfrm>
            <a:off x="532180" y="150"/>
            <a:ext cx="11595914" cy="1234686"/>
          </a:xfrm>
          <a:prstGeom prst="rect">
            <a:avLst/>
          </a:prstGeom>
        </p:spPr>
        <p:txBody>
          <a:bodyPr vert="horz" lIns="100834" tIns="50417" rIns="100834" bIns="50417" rtlCol="0" anchor="ctr">
            <a:normAutofit/>
          </a:bodyPr>
          <a:lstStyle>
            <a:lvl1pPr algn="l" defTabSz="829310" rtl="0" eaLnBrk="1" latinLnBrk="0" hangingPunct="1">
              <a:lnSpc>
                <a:spcPct val="90000"/>
              </a:lnSpc>
              <a:spcBef>
                <a:spcPct val="0"/>
              </a:spcBef>
              <a:buNone/>
              <a:defRPr sz="2800" b="1" kern="1200">
                <a:solidFill>
                  <a:srgbClr val="1158A2"/>
                </a:solidFill>
                <a:latin typeface="Arial" panose="020B0604020202020204" pitchFamily="34" charset="0"/>
                <a:ea typeface="+mn-ea"/>
                <a:cs typeface="Arial" panose="020B0604020202020204" pitchFamily="34" charset="0"/>
              </a:defRPr>
            </a:lvl1pPr>
          </a:lstStyle>
          <a:p>
            <a:pPr defTabSz="914400">
              <a:defRPr/>
            </a:pPr>
            <a:r>
              <a:rPr lang="en-US" altLang="zh-CN" dirty="0">
                <a:ea typeface="微软雅黑" panose="020B0503020204020204" pitchFamily="34" charset="-122"/>
              </a:rPr>
              <a:t>HER2</a:t>
            </a:r>
            <a:r>
              <a:rPr lang="zh-CN" altLang="en-US" dirty="0">
                <a:ea typeface="微软雅黑" panose="020B0503020204020204" pitchFamily="34" charset="-122"/>
              </a:rPr>
              <a:t>阴性晚期胃癌免疫联合</a:t>
            </a:r>
            <a:r>
              <a:rPr lang="zh-CN" altLang="en-US" dirty="0" smtClean="0">
                <a:ea typeface="微软雅黑" panose="020B0503020204020204" pitchFamily="34" charset="-122"/>
              </a:rPr>
              <a:t>化疗一线治疗</a:t>
            </a:r>
            <a:r>
              <a:rPr lang="en-US" altLang="zh-CN" dirty="0" smtClean="0">
                <a:ea typeface="微软雅黑" panose="020B0503020204020204" pitchFamily="34" charset="-122"/>
              </a:rPr>
              <a:t>Ⅲ</a:t>
            </a:r>
            <a:r>
              <a:rPr lang="zh-CN" altLang="en-US" dirty="0">
                <a:ea typeface="微软雅黑" panose="020B0503020204020204" pitchFamily="34" charset="-122"/>
              </a:rPr>
              <a:t>期</a:t>
            </a:r>
            <a:r>
              <a:rPr lang="zh-CN" altLang="en-US" dirty="0" smtClean="0">
                <a:ea typeface="微软雅黑" panose="020B0503020204020204" pitchFamily="34" charset="-122"/>
              </a:rPr>
              <a:t>研究数据汇总</a:t>
            </a:r>
            <a:endParaRPr lang="zh-CN" altLang="en-US" dirty="0">
              <a:ea typeface="微软雅黑" panose="020B0503020204020204" pitchFamily="34" charset="-122"/>
            </a:endParaRPr>
          </a:p>
        </p:txBody>
      </p:sp>
      <p:sp>
        <p:nvSpPr>
          <p:cNvPr id="72" name="矩形 71"/>
          <p:cNvSpPr/>
          <p:nvPr/>
        </p:nvSpPr>
        <p:spPr>
          <a:xfrm>
            <a:off x="11731646" y="-17745"/>
            <a:ext cx="1712892" cy="424031"/>
          </a:xfrm>
          <a:prstGeom prst="rect">
            <a:avLst/>
          </a:prstGeom>
          <a:solidFill>
            <a:srgbClr val="09357A"/>
          </a:solidFill>
          <a:ln w="12700" cap="flat" cmpd="sng" algn="ctr">
            <a:noFill/>
            <a:prstDash val="solid"/>
            <a:miter lim="800000"/>
          </a:ln>
          <a:effectLst/>
        </p:spPr>
        <p:txBody>
          <a:bodyPr rtlCol="0" anchor="ctr"/>
          <a:lstStyle/>
          <a:p>
            <a:pPr algn="ctr" defTabSz="1008380">
              <a:defRPr/>
            </a:pPr>
            <a:r>
              <a:rPr lang="en-US" altLang="zh-CN" sz="1985" kern="0" dirty="0">
                <a:solidFill>
                  <a:prstClr val="white"/>
                </a:solidFill>
                <a:latin typeface="Verdana" panose="020B0604030504040204"/>
                <a:ea typeface="微软雅黑" panose="020B0503020204020204" pitchFamily="34" charset="-122"/>
              </a:rPr>
              <a:t>HER2</a:t>
            </a:r>
            <a:r>
              <a:rPr lang="zh-CN" altLang="en-US" sz="1985" kern="0" dirty="0">
                <a:solidFill>
                  <a:prstClr val="white"/>
                </a:solidFill>
                <a:latin typeface="Verdana" panose="020B0604030504040204"/>
                <a:ea typeface="微软雅黑" panose="020B0503020204020204" pitchFamily="34" charset="-122"/>
              </a:rPr>
              <a:t>阴性</a:t>
            </a:r>
            <a:endParaRPr lang="zh-CN" altLang="en-US" sz="1985" kern="0" dirty="0">
              <a:solidFill>
                <a:prstClr val="white"/>
              </a:solidFill>
              <a:latin typeface="Verdana" panose="020B0604030504040204"/>
              <a:ea typeface="微软雅黑" panose="020B0503020204020204" pitchFamily="34" charset="-122"/>
            </a:endParaRPr>
          </a:p>
        </p:txBody>
      </p:sp>
      <p:sp>
        <p:nvSpPr>
          <p:cNvPr id="77" name="文本框 76"/>
          <p:cNvSpPr txBox="1"/>
          <p:nvPr/>
        </p:nvSpPr>
        <p:spPr>
          <a:xfrm>
            <a:off x="11439317" y="7036638"/>
            <a:ext cx="1910333" cy="295915"/>
          </a:xfrm>
          <a:prstGeom prst="rect">
            <a:avLst/>
          </a:prstGeom>
          <a:noFill/>
        </p:spPr>
        <p:txBody>
          <a:bodyPr wrap="square">
            <a:spAutoFit/>
          </a:bodyPr>
          <a:lstStyle/>
          <a:p>
            <a:pPr algn="ctr" defTabSz="1008380"/>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*为</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ESMO</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摘要数据</a:t>
            </a:r>
            <a:endPar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矩形 77"/>
          <p:cNvSpPr/>
          <p:nvPr/>
        </p:nvSpPr>
        <p:spPr>
          <a:xfrm>
            <a:off x="164912" y="7198883"/>
            <a:ext cx="10903915" cy="363818"/>
          </a:xfrm>
          <a:prstGeom prst="rect">
            <a:avLst/>
          </a:prstGeom>
        </p:spPr>
        <p:txBody>
          <a:bodyPr wrap="square" anchor="b">
            <a:spAutoFit/>
          </a:bodyPr>
          <a:lstStyle/>
          <a:p>
            <a:pPr defTabSz="914400">
              <a:defRPr/>
            </a:pP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1. Presented by </a:t>
            </a:r>
            <a:r>
              <a:rPr lang="en-US" altLang="zh-CN" sz="880" dirty="0" err="1">
                <a:solidFill>
                  <a:prstClr val="black"/>
                </a:solidFill>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 Xu at 2021 ESMO. LBA53.	 	2. Xu JM, et al. Annals of Oncology. 2021 Sep; 32:S1331. 	3. </a:t>
            </a:r>
            <a:r>
              <a:rPr lang="en-US" altLang="zh-CN" sz="880" dirty="0" err="1">
                <a:solidFill>
                  <a:prstClr val="black"/>
                </a:solidFill>
                <a:latin typeface="Arial" panose="020B0604020202020204" pitchFamily="34" charset="0"/>
                <a:ea typeface="微软雅黑" panose="020B0503020204020204" pitchFamily="34" charset="-122"/>
                <a:cs typeface="Arial" panose="020B0604020202020204" pitchFamily="34" charset="0"/>
              </a:rPr>
              <a:t>Janjigian</a:t>
            </a: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 YY, et al. Lancet. 2021 Jul 3;398(10294):27-40. </a:t>
            </a:r>
            <a:endPar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914400">
              <a:defRPr/>
            </a:pP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4. 2019 ASCO Annual Meeting. LBA4007.		5 2020 ESMO. LBA7_PR. 		</a:t>
            </a:r>
            <a:endPar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星形: 七角 1"/>
          <p:cNvSpPr/>
          <p:nvPr/>
        </p:nvSpPr>
        <p:spPr>
          <a:xfrm>
            <a:off x="190798" y="2773085"/>
            <a:ext cx="1993939" cy="658222"/>
          </a:xfrm>
          <a:prstGeom prst="star7">
            <a:avLst/>
          </a:prstGeom>
          <a:solidFill>
            <a:srgbClr val="1158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zh-CN" altLang="en-US" sz="1765" b="1" dirty="0">
                <a:solidFill>
                  <a:prstClr val="white"/>
                </a:solidFill>
                <a:latin typeface="Verdana" panose="020B0604030504040204"/>
                <a:ea typeface="微软雅黑" panose="020B0503020204020204" pitchFamily="34" charset="-122"/>
              </a:rPr>
              <a:t>阳性结果</a:t>
            </a:r>
            <a:endParaRPr lang="zh-CN" altLang="en-US" sz="1765" b="1" dirty="0">
              <a:solidFill>
                <a:prstClr val="white"/>
              </a:solidFill>
              <a:latin typeface="Verdana" panose="020B0604030504040204"/>
              <a:ea typeface="微软雅黑" panose="020B0503020204020204" pitchFamily="34" charset="-122"/>
            </a:endParaRPr>
          </a:p>
        </p:txBody>
      </p:sp>
      <p:sp>
        <p:nvSpPr>
          <p:cNvPr id="9" name="星形: 七角 8"/>
          <p:cNvSpPr/>
          <p:nvPr/>
        </p:nvSpPr>
        <p:spPr>
          <a:xfrm>
            <a:off x="164912" y="5812110"/>
            <a:ext cx="1993939" cy="658222"/>
          </a:xfrm>
          <a:prstGeom prst="star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zh-CN" altLang="en-US" sz="1765" b="1" dirty="0">
                <a:solidFill>
                  <a:prstClr val="black"/>
                </a:solidFill>
                <a:latin typeface="Verdana" panose="020B0604030504040204"/>
                <a:ea typeface="微软雅黑" panose="020B0503020204020204" pitchFamily="34" charset="-122"/>
              </a:rPr>
              <a:t>阴性结果</a:t>
            </a:r>
            <a:endParaRPr lang="zh-CN" altLang="en-US" sz="1765" b="1" dirty="0">
              <a:solidFill>
                <a:prstClr val="black"/>
              </a:solidFill>
              <a:latin typeface="Verdana" panose="020B0604030504040204"/>
              <a:ea typeface="微软雅黑" panose="020B0503020204020204" pitchFamily="34" charset="-122"/>
            </a:endParaRPr>
          </a:p>
        </p:txBody>
      </p:sp>
      <p:sp>
        <p:nvSpPr>
          <p:cNvPr id="11" name="矩形 10"/>
          <p:cNvSpPr/>
          <p:nvPr/>
        </p:nvSpPr>
        <p:spPr>
          <a:xfrm>
            <a:off x="1161881" y="1878966"/>
            <a:ext cx="11595914" cy="4262255"/>
          </a:xfrm>
          <a:prstGeom prst="rect">
            <a:avLst/>
          </a:prstGeom>
          <a:solidFill>
            <a:srgbClr val="115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08380">
              <a:defRPr/>
            </a:pPr>
            <a:r>
              <a:rPr lang="en-US" altLang="zh-CN" sz="220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OS</a:t>
            </a:r>
            <a:endParaRPr lang="en-US" altLang="zh-CN" sz="220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defRPr/>
            </a:pP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KEYNOTE-062</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与</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ATTRACTION-04</a:t>
            </a:r>
            <a:r>
              <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未显著改善</a:t>
            </a:r>
            <a:r>
              <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OS</a:t>
            </a:r>
            <a:endPar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defRPr/>
            </a:pPr>
            <a:r>
              <a:rPr lang="en-US" altLang="zh-CN" sz="1985" kern="0" dirty="0" err="1">
                <a:solidFill>
                  <a:prstClr val="white"/>
                </a:solidFill>
                <a:latin typeface="Arial" panose="020B0604020202020204" pitchFamily="34" charset="0"/>
                <a:ea typeface="微软雅黑" panose="020B0503020204020204" pitchFamily="34" charset="-122"/>
                <a:cs typeface="Arial" panose="020B0604020202020204" pitchFamily="34" charset="0"/>
              </a:rPr>
              <a:t>CheckMate</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649</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与</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ORIENT-16</a:t>
            </a:r>
            <a:r>
              <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显著改善</a:t>
            </a:r>
            <a:r>
              <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OS</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ORIENT-16</a:t>
            </a:r>
            <a:r>
              <a:rPr lang="zh-CN" altLang="en-US" sz="1985" kern="0" dirty="0" smtClean="0">
                <a:solidFill>
                  <a:prstClr val="white"/>
                </a:solidFill>
                <a:latin typeface="Arial" panose="020B0604020202020204" pitchFamily="34" charset="0"/>
                <a:ea typeface="微软雅黑" panose="020B0503020204020204" pitchFamily="34" charset="-122"/>
                <a:cs typeface="Arial" panose="020B0604020202020204" pitchFamily="34" charset="0"/>
              </a:rPr>
              <a:t>研究</a:t>
            </a:r>
            <a:r>
              <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HR</a:t>
            </a:r>
            <a:r>
              <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值最佳</a:t>
            </a:r>
            <a:endPar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defTabSz="1008380">
              <a:defRPr/>
            </a:pPr>
            <a:endParaRPr lang="en-US" altLang="zh-CN" sz="264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defTabSz="1008380">
              <a:defRPr/>
            </a:pPr>
            <a:r>
              <a:rPr lang="en-US" altLang="zh-CN" sz="220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PFS</a:t>
            </a:r>
            <a:endParaRPr lang="en-US" altLang="zh-CN" sz="220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defRPr/>
            </a:pP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ORIENT-16</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数值与</a:t>
            </a:r>
            <a:r>
              <a:rPr lang="en-US" altLang="zh-CN" sz="1985" kern="0" dirty="0" err="1">
                <a:solidFill>
                  <a:prstClr val="white"/>
                </a:solidFill>
                <a:latin typeface="Arial" panose="020B0604020202020204" pitchFamily="34" charset="0"/>
                <a:ea typeface="微软雅黑" panose="020B0503020204020204" pitchFamily="34" charset="-122"/>
                <a:cs typeface="Arial" panose="020B0604020202020204" pitchFamily="34" charset="0"/>
              </a:rPr>
              <a:t>CheckMate</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649</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相似；</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ORIENT-16</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的</a:t>
            </a:r>
            <a:r>
              <a:rPr lang="en-US" altLang="zh-CN" sz="1985" kern="0" dirty="0">
                <a:solidFill>
                  <a:srgbClr val="FFFF00"/>
                </a:solidFill>
                <a:latin typeface="Arial" panose="020B0604020202020204" pitchFamily="34" charset="0"/>
                <a:ea typeface="微软雅黑" panose="020B0503020204020204" pitchFamily="34" charset="-122"/>
                <a:cs typeface="Arial" panose="020B0604020202020204" pitchFamily="34" charset="0"/>
              </a:rPr>
              <a:t>HR</a:t>
            </a:r>
            <a:r>
              <a:rPr lang="zh-CN" altLang="en-US" sz="1985" kern="0" dirty="0">
                <a:solidFill>
                  <a:srgbClr val="FFFF00"/>
                </a:solidFill>
                <a:latin typeface="Arial" panose="020B0604020202020204" pitchFamily="34" charset="0"/>
                <a:ea typeface="微软雅黑" panose="020B0503020204020204" pitchFamily="34" charset="-122"/>
                <a:cs typeface="Arial" panose="020B0604020202020204" pitchFamily="34" charset="0"/>
              </a:rPr>
              <a:t>值</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无论是全人群还是</a:t>
            </a:r>
            <a:r>
              <a:rPr lang="en-US" altLang="zh-CN" sz="1985" kern="0" dirty="0">
                <a:solidFill>
                  <a:srgbClr val="FFFF00"/>
                </a:solidFill>
                <a:latin typeface="Arial" panose="020B0604020202020204" pitchFamily="34" charset="0"/>
                <a:ea typeface="微软雅黑" panose="020B0503020204020204" pitchFamily="34" charset="-122"/>
                <a:cs typeface="Arial" panose="020B0604020202020204" pitchFamily="34" charset="0"/>
              </a:rPr>
              <a:t>CPS</a:t>
            </a:r>
            <a:r>
              <a:rPr lang="zh-CN" altLang="en-US" sz="1985" kern="0" dirty="0">
                <a:solidFill>
                  <a:srgbClr val="FFFF00"/>
                </a:solidFill>
                <a:latin typeface="Arial" panose="020B0604020202020204" pitchFamily="34" charset="0"/>
                <a:ea typeface="微软雅黑" panose="020B0503020204020204" pitchFamily="34" charset="-122"/>
                <a:cs typeface="Arial" panose="020B0604020202020204" pitchFamily="34" charset="0"/>
              </a:rPr>
              <a:t>≥</a:t>
            </a:r>
            <a:r>
              <a:rPr lang="en-US" altLang="zh-CN" sz="1985" kern="0" dirty="0">
                <a:solidFill>
                  <a:srgbClr val="FFFF00"/>
                </a:solidFill>
                <a:latin typeface="Arial" panose="020B0604020202020204" pitchFamily="34" charset="0"/>
                <a:ea typeface="微软雅黑" panose="020B0503020204020204" pitchFamily="34" charset="-122"/>
                <a:cs typeface="Arial" panose="020B0604020202020204" pitchFamily="34" charset="0"/>
              </a:rPr>
              <a:t>5</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人群均最佳</a:t>
            </a:r>
            <a:endPar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defRPr/>
            </a:pPr>
            <a:endPar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a:p>
            <a:pPr defTabSz="1008380">
              <a:defRPr/>
            </a:pPr>
            <a:r>
              <a:rPr lang="en-US" altLang="zh-CN" sz="220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ORR/DOR</a:t>
            </a:r>
            <a:endParaRPr lang="en-US" altLang="zh-CN" sz="220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defRPr/>
            </a:pPr>
            <a:r>
              <a:rPr lang="en-US" altLang="zh-CN" sz="1985" b="1" kern="0" dirty="0">
                <a:solidFill>
                  <a:prstClr val="white"/>
                </a:solidFill>
                <a:latin typeface="Arial" panose="020B0604020202020204" pitchFamily="34" charset="0"/>
                <a:ea typeface="微软雅黑" panose="020B0503020204020204" pitchFamily="34" charset="-122"/>
                <a:cs typeface="Arial" panose="020B0604020202020204" pitchFamily="34" charset="0"/>
              </a:rPr>
              <a:t>ORR</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：全人群</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ORIENT-16</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与</a:t>
            </a:r>
            <a:r>
              <a:rPr lang="en-US" altLang="zh-CN" sz="1985" kern="0" dirty="0" err="1">
                <a:solidFill>
                  <a:prstClr val="white"/>
                </a:solidFill>
                <a:latin typeface="Arial" panose="020B0604020202020204" pitchFamily="34" charset="0"/>
                <a:ea typeface="微软雅黑" panose="020B0503020204020204" pitchFamily="34" charset="-122"/>
                <a:cs typeface="Arial" panose="020B0604020202020204" pitchFamily="34" charset="0"/>
              </a:rPr>
              <a:t>CheckMate</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649</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相似；</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CPS</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5</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人群在</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ORIENT-16</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的</a:t>
            </a:r>
            <a:r>
              <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ORR</a:t>
            </a:r>
            <a:r>
              <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值高达</a:t>
            </a:r>
            <a:r>
              <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72.8%</a:t>
            </a:r>
            <a:endPar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defRPr/>
            </a:pPr>
            <a:r>
              <a:rPr lang="en-US" altLang="zh-CN" sz="1985" b="1" kern="0" dirty="0">
                <a:solidFill>
                  <a:prstClr val="white"/>
                </a:solidFill>
                <a:latin typeface="Arial" panose="020B0604020202020204" pitchFamily="34" charset="0"/>
                <a:ea typeface="微软雅黑" panose="020B0503020204020204" pitchFamily="34" charset="-122"/>
                <a:cs typeface="Arial" panose="020B0604020202020204" pitchFamily="34" charset="0"/>
              </a:rPr>
              <a:t>DOR</a:t>
            </a:r>
            <a:r>
              <a:rPr lang="zh-CN" altLang="en-US" sz="1985" b="1" kern="0" dirty="0">
                <a:solidFill>
                  <a:prstClr val="white"/>
                </a:solidFill>
                <a:latin typeface="Arial" panose="020B0604020202020204" pitchFamily="34" charset="0"/>
                <a:ea typeface="微软雅黑" panose="020B0503020204020204" pitchFamily="34" charset="-122"/>
                <a:cs typeface="Arial" panose="020B0604020202020204" pitchFamily="34" charset="0"/>
              </a:rPr>
              <a:t>：</a:t>
            </a:r>
            <a:r>
              <a:rPr lang="en-US" altLang="zh-CN"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 ORIENT-16</a:t>
            </a:r>
            <a:r>
              <a:rPr lang="zh-CN" altLang="en-US" sz="1985" kern="0" dirty="0">
                <a:solidFill>
                  <a:prstClr val="white"/>
                </a:solidFill>
                <a:latin typeface="Arial" panose="020B0604020202020204" pitchFamily="34" charset="0"/>
                <a:ea typeface="微软雅黑" panose="020B0503020204020204" pitchFamily="34" charset="-122"/>
                <a:cs typeface="Arial" panose="020B0604020202020204" pitchFamily="34" charset="0"/>
              </a:rPr>
              <a:t>全人群中</a:t>
            </a:r>
            <a:r>
              <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延长了近</a:t>
            </a:r>
            <a:r>
              <a:rPr lang="en-US" altLang="zh-CN"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3</a:t>
            </a:r>
            <a:r>
              <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rPr>
              <a:t>个月</a:t>
            </a:r>
            <a:endParaRPr lang="zh-CN" altLang="en-US" sz="1985" b="1" kern="0"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0291" name="think-cell 幻灯片" r:id="rId6" imgW="5715" imgH="5715" progId="TCLayout.ActiveDocument.1">
                  <p:embed/>
                </p:oleObj>
              </mc:Choice>
              <mc:Fallback>
                <p:oleObj name="think-cell 幻灯片" r:id="rId6" imgW="5715" imgH="5715" progId="TCLayout.ActiveDocument.1">
                  <p:embed/>
                  <p:pic>
                    <p:nvPicPr>
                      <p:cNvPr id="0" name="图片 140290"/>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标题 1"/>
          <p:cNvSpPr>
            <a:spLocks noGrp="1"/>
          </p:cNvSpPr>
          <p:nvPr>
            <p:ph type="title"/>
          </p:nvPr>
        </p:nvSpPr>
        <p:spPr>
          <a:xfrm>
            <a:off x="532180" y="150"/>
            <a:ext cx="11595914" cy="1234686"/>
          </a:xfrm>
        </p:spPr>
        <p:txBody>
          <a:bodyPr vert="horz">
            <a:normAutofit/>
          </a:bodyPr>
          <a:lstStyle/>
          <a:p>
            <a:r>
              <a:rPr lang="en-US" altLang="zh-CN" sz="2800" dirty="0"/>
              <a:t>HER2</a:t>
            </a:r>
            <a:r>
              <a:rPr lang="zh-CN" altLang="en-US" sz="2800" dirty="0"/>
              <a:t>阴性晚期胃癌免疫联合</a:t>
            </a:r>
            <a:r>
              <a:rPr lang="zh-CN" altLang="en-US" sz="2800" dirty="0" smtClean="0"/>
              <a:t>化疗一线治疗</a:t>
            </a:r>
            <a:r>
              <a:rPr lang="en-US" altLang="zh-CN" sz="2800" dirty="0" smtClean="0"/>
              <a:t>Ⅲ</a:t>
            </a:r>
            <a:r>
              <a:rPr lang="zh-CN" altLang="en-US" sz="2800" dirty="0"/>
              <a:t>期</a:t>
            </a:r>
            <a:r>
              <a:rPr lang="zh-CN" altLang="en-US" sz="2800" dirty="0" smtClean="0"/>
              <a:t>研究安全性</a:t>
            </a:r>
            <a:r>
              <a:rPr lang="zh-CN" altLang="en-US" sz="2800" dirty="0"/>
              <a:t>数据汇总</a:t>
            </a:r>
            <a:endParaRPr lang="zh-CN" altLang="en-US" sz="2800" dirty="0"/>
          </a:p>
        </p:txBody>
      </p:sp>
      <p:pic>
        <p:nvPicPr>
          <p:cNvPr id="9" name="图片 8"/>
          <p:cNvPicPr>
            <a:picLocks noChangeAspect="1"/>
          </p:cNvPicPr>
          <p:nvPr/>
        </p:nvPicPr>
        <p:blipFill>
          <a:blip r:embed="rId8"/>
          <a:stretch>
            <a:fillRect/>
          </a:stretch>
        </p:blipFill>
        <p:spPr>
          <a:xfrm>
            <a:off x="13549765" y="2120839"/>
            <a:ext cx="8717721" cy="3532391"/>
          </a:xfrm>
          <a:prstGeom prst="rect">
            <a:avLst/>
          </a:prstGeom>
        </p:spPr>
      </p:pic>
      <p:pic>
        <p:nvPicPr>
          <p:cNvPr id="16" name="图片 15"/>
          <p:cNvPicPr>
            <a:picLocks noChangeAspect="1"/>
          </p:cNvPicPr>
          <p:nvPr/>
        </p:nvPicPr>
        <p:blipFill rotWithShape="1">
          <a:blip r:embed="rId9"/>
          <a:srcRect l="2383" b="57792"/>
          <a:stretch>
            <a:fillRect/>
          </a:stretch>
        </p:blipFill>
        <p:spPr>
          <a:xfrm>
            <a:off x="13549765" y="-229830"/>
            <a:ext cx="7577040" cy="2241132"/>
          </a:xfrm>
          <a:prstGeom prst="rect">
            <a:avLst/>
          </a:prstGeom>
        </p:spPr>
      </p:pic>
      <p:sp>
        <p:nvSpPr>
          <p:cNvPr id="23" name="矩形 22"/>
          <p:cNvSpPr/>
          <p:nvPr/>
        </p:nvSpPr>
        <p:spPr>
          <a:xfrm>
            <a:off x="164912" y="7334625"/>
            <a:ext cx="10903915" cy="228076"/>
          </a:xfrm>
          <a:prstGeom prst="rect">
            <a:avLst/>
          </a:prstGeom>
        </p:spPr>
        <p:txBody>
          <a:bodyPr wrap="square" anchor="b">
            <a:spAutoFit/>
          </a:bodyPr>
          <a:lstStyle/>
          <a:p>
            <a:pPr defTabSz="914400">
              <a:defRPr/>
            </a:pP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1. Presented by </a:t>
            </a:r>
            <a:r>
              <a:rPr lang="en-US" altLang="zh-CN" sz="880" dirty="0" err="1">
                <a:solidFill>
                  <a:prstClr val="black"/>
                </a:solidFill>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 Xu at 2021 ESMO. LBA53.		2. </a:t>
            </a:r>
            <a:r>
              <a:rPr lang="en-US" altLang="zh-CN" sz="880" dirty="0" err="1">
                <a:solidFill>
                  <a:prstClr val="black"/>
                </a:solidFill>
                <a:latin typeface="Arial" panose="020B0604020202020204" pitchFamily="34" charset="0"/>
                <a:ea typeface="微软雅黑" panose="020B0503020204020204" pitchFamily="34" charset="-122"/>
                <a:cs typeface="Arial" panose="020B0604020202020204" pitchFamily="34" charset="0"/>
              </a:rPr>
              <a:t>Janjigian</a:t>
            </a: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 YY, et al. Lancet. 2021 Jul 3;398(10294):27-40. </a:t>
            </a:r>
            <a:endPar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矩形 12"/>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white"/>
                </a:solidFill>
                <a:latin typeface="Arial" panose="020B0604020202020204" pitchFamily="34" charset="0"/>
                <a:ea typeface="微软雅黑" panose="020B0503020204020204" pitchFamily="34" charset="-122"/>
                <a:cs typeface="Arial" panose="020B0604020202020204" pitchFamily="34" charset="0"/>
              </a:rPr>
              <a:t>HER2</a:t>
            </a:r>
            <a:r>
              <a:rPr lang="zh-CN" altLang="en-US" sz="1985" dirty="0">
                <a:solidFill>
                  <a:prstClr val="white"/>
                </a:solidFill>
                <a:latin typeface="Arial" panose="020B0604020202020204" pitchFamily="34" charset="0"/>
                <a:ea typeface="微软雅黑" panose="020B0503020204020204" pitchFamily="34" charset="-122"/>
                <a:cs typeface="Arial" panose="020B0604020202020204" pitchFamily="34" charset="0"/>
              </a:rPr>
              <a:t>阴性</a:t>
            </a:r>
            <a:endParaRPr lang="zh-CN" altLang="en-US" sz="1985"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pic>
        <p:nvPicPr>
          <p:cNvPr id="6" name="图片 5"/>
          <p:cNvPicPr>
            <a:picLocks noChangeAspect="1"/>
          </p:cNvPicPr>
          <p:nvPr/>
        </p:nvPicPr>
        <p:blipFill>
          <a:blip r:embed="rId10"/>
          <a:stretch>
            <a:fillRect/>
          </a:stretch>
        </p:blipFill>
        <p:spPr>
          <a:xfrm>
            <a:off x="13590731" y="5562886"/>
            <a:ext cx="6754190" cy="3392743"/>
          </a:xfrm>
          <a:prstGeom prst="rect">
            <a:avLst/>
          </a:prstGeom>
        </p:spPr>
      </p:pic>
      <p:pic>
        <p:nvPicPr>
          <p:cNvPr id="11" name="图片 10"/>
          <p:cNvPicPr>
            <a:picLocks noChangeAspect="1"/>
          </p:cNvPicPr>
          <p:nvPr/>
        </p:nvPicPr>
        <p:blipFill>
          <a:blip r:embed="rId11"/>
          <a:stretch>
            <a:fillRect/>
          </a:stretch>
        </p:blipFill>
        <p:spPr>
          <a:xfrm>
            <a:off x="13627473" y="5063481"/>
            <a:ext cx="9663261" cy="2016681"/>
          </a:xfrm>
          <a:prstGeom prst="rect">
            <a:avLst/>
          </a:prstGeom>
        </p:spPr>
      </p:pic>
      <p:pic>
        <p:nvPicPr>
          <p:cNvPr id="19" name="图片 18"/>
          <p:cNvPicPr>
            <a:picLocks noChangeAspect="1"/>
          </p:cNvPicPr>
          <p:nvPr/>
        </p:nvPicPr>
        <p:blipFill>
          <a:blip r:embed="rId12"/>
          <a:stretch>
            <a:fillRect/>
          </a:stretch>
        </p:blipFill>
        <p:spPr>
          <a:xfrm>
            <a:off x="14001493" y="3210977"/>
            <a:ext cx="5932664" cy="3518337"/>
          </a:xfrm>
          <a:prstGeom prst="rect">
            <a:avLst/>
          </a:prstGeom>
        </p:spPr>
      </p:pic>
      <p:graphicFrame>
        <p:nvGraphicFramePr>
          <p:cNvPr id="27" name="表格 3"/>
          <p:cNvGraphicFramePr>
            <a:graphicFrameLocks noGrp="1"/>
          </p:cNvGraphicFramePr>
          <p:nvPr>
            <p:custDataLst>
              <p:tags r:id="rId13"/>
            </p:custDataLst>
          </p:nvPr>
        </p:nvGraphicFramePr>
        <p:xfrm>
          <a:off x="703495" y="1639730"/>
          <a:ext cx="12115867" cy="4536775"/>
        </p:xfrm>
        <a:graphic>
          <a:graphicData uri="http://schemas.openxmlformats.org/drawingml/2006/table">
            <a:tbl>
              <a:tblPr firstRow="1" bandRow="1">
                <a:tableStyleId>{3B4B98B0-60AC-42C2-AFA5-B58CD77FA1E5}</a:tableStyleId>
              </a:tblPr>
              <a:tblGrid>
                <a:gridCol w="1617772"/>
                <a:gridCol w="1568435"/>
                <a:gridCol w="769989"/>
                <a:gridCol w="2397282"/>
                <a:gridCol w="1912419"/>
                <a:gridCol w="1923954"/>
                <a:gridCol w="1926016"/>
              </a:tblGrid>
              <a:tr h="645500">
                <a:tc>
                  <a:txBody>
                    <a:bodyPr/>
                    <a:lstStyle/>
                    <a:p>
                      <a:r>
                        <a:rPr lang="zh-CN" altLang="en-US" sz="1500" dirty="0">
                          <a:solidFill>
                            <a:schemeClr val="bg1"/>
                          </a:solidFill>
                          <a:latin typeface="Arial" panose="020B0604020202020204" pitchFamily="34" charset="0"/>
                          <a:ea typeface="+mn-ea"/>
                          <a:cs typeface="Arial" panose="020B0604020202020204" pitchFamily="34" charset="0"/>
                        </a:rPr>
                        <a:t>研究</a:t>
                      </a:r>
                      <a:endParaRPr lang="zh-CN" altLang="en-US" sz="15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c>
                  <a:txBody>
                    <a:bodyPr/>
                    <a:lstStyle/>
                    <a:p>
                      <a:pPr algn="ctr"/>
                      <a:r>
                        <a:rPr lang="zh-CN" altLang="en-US" sz="1500" dirty="0">
                          <a:solidFill>
                            <a:schemeClr val="bg1"/>
                          </a:solidFill>
                          <a:latin typeface="Arial" panose="020B0604020202020204" pitchFamily="34" charset="0"/>
                          <a:ea typeface="+mn-ea"/>
                          <a:cs typeface="Arial" panose="020B0604020202020204" pitchFamily="34" charset="0"/>
                        </a:rPr>
                        <a:t>所有人群</a:t>
                      </a:r>
                      <a:endParaRPr lang="zh-CN" altLang="en-US" sz="15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c>
                  <a:txBody>
                    <a:bodyPr/>
                    <a:lstStyle/>
                    <a:p>
                      <a:pPr algn="ctr"/>
                      <a:r>
                        <a:rPr lang="en-US" altLang="zh-CN" sz="1500" dirty="0">
                          <a:solidFill>
                            <a:schemeClr val="bg1"/>
                          </a:solidFill>
                          <a:latin typeface="Arial" panose="020B0604020202020204" pitchFamily="34" charset="0"/>
                          <a:ea typeface="+mn-ea"/>
                          <a:cs typeface="Arial" panose="020B0604020202020204" pitchFamily="34" charset="0"/>
                        </a:rPr>
                        <a:t>N</a:t>
                      </a:r>
                      <a:endParaRPr lang="zh-CN" altLang="en-US" sz="15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c>
                  <a:txBody>
                    <a:bodyPr/>
                    <a:lstStyle/>
                    <a:p>
                      <a:pPr algn="ctr"/>
                      <a:r>
                        <a:rPr lang="zh-CN" altLang="en-US" sz="1500" b="1" kern="1200" dirty="0">
                          <a:solidFill>
                            <a:schemeClr val="bg1"/>
                          </a:solidFill>
                          <a:latin typeface="Arial" panose="020B0604020202020204" pitchFamily="34" charset="0"/>
                          <a:ea typeface="+mn-ea"/>
                          <a:cs typeface="Arial" panose="020B0604020202020204" pitchFamily="34" charset="0"/>
                        </a:rPr>
                        <a:t>任意级别</a:t>
                      </a:r>
                      <a:r>
                        <a:rPr lang="en-US" altLang="zh-CN" sz="1500" b="1" kern="1200" dirty="0">
                          <a:solidFill>
                            <a:schemeClr val="bg1"/>
                          </a:solidFill>
                          <a:latin typeface="Arial" panose="020B0604020202020204" pitchFamily="34" charset="0"/>
                          <a:ea typeface="+mn-ea"/>
                          <a:cs typeface="Arial" panose="020B0604020202020204" pitchFamily="34" charset="0"/>
                        </a:rPr>
                        <a:t>TRAE</a:t>
                      </a:r>
                      <a:endParaRPr lang="zh-CN" altLang="en-US" sz="1500" b="1" kern="12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c>
                  <a:txBody>
                    <a:bodyPr/>
                    <a:lstStyle/>
                    <a:p>
                      <a:pPr algn="ctr"/>
                      <a:r>
                        <a:rPr lang="en-US" altLang="zh-CN" sz="1500" b="1" kern="1200" dirty="0">
                          <a:solidFill>
                            <a:schemeClr val="bg1"/>
                          </a:solidFill>
                          <a:latin typeface="Arial" panose="020B0604020202020204" pitchFamily="34" charset="0"/>
                          <a:ea typeface="+mn-ea"/>
                          <a:cs typeface="Arial" panose="020B0604020202020204" pitchFamily="34" charset="0"/>
                        </a:rPr>
                        <a:t>3-4</a:t>
                      </a:r>
                      <a:r>
                        <a:rPr lang="zh-CN" altLang="en-US" sz="1500" b="1" kern="1200" dirty="0">
                          <a:solidFill>
                            <a:schemeClr val="bg1"/>
                          </a:solidFill>
                          <a:latin typeface="Arial" panose="020B0604020202020204" pitchFamily="34" charset="0"/>
                          <a:ea typeface="+mn-ea"/>
                          <a:cs typeface="Arial" panose="020B0604020202020204" pitchFamily="34" charset="0"/>
                        </a:rPr>
                        <a:t>级</a:t>
                      </a:r>
                      <a:r>
                        <a:rPr lang="en-US" altLang="zh-CN" sz="1500" b="1" kern="1200" dirty="0">
                          <a:solidFill>
                            <a:schemeClr val="bg1"/>
                          </a:solidFill>
                          <a:latin typeface="Arial" panose="020B0604020202020204" pitchFamily="34" charset="0"/>
                          <a:ea typeface="+mn-ea"/>
                          <a:cs typeface="Arial" panose="020B0604020202020204" pitchFamily="34" charset="0"/>
                        </a:rPr>
                        <a:t>TRAE</a:t>
                      </a:r>
                      <a:endParaRPr lang="zh-CN" altLang="en-US" sz="1500" b="1" kern="12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c>
                  <a:txBody>
                    <a:bodyPr/>
                    <a:lstStyle/>
                    <a:p>
                      <a:pPr algn="ctr"/>
                      <a:r>
                        <a:rPr lang="zh-CN" altLang="en-US" sz="1500" b="1" kern="1200" dirty="0">
                          <a:solidFill>
                            <a:schemeClr val="bg1"/>
                          </a:solidFill>
                          <a:latin typeface="Arial" panose="020B0604020202020204" pitchFamily="34" charset="0"/>
                          <a:ea typeface="+mn-ea"/>
                          <a:cs typeface="Arial" panose="020B0604020202020204" pitchFamily="34" charset="0"/>
                        </a:rPr>
                        <a:t>严重</a:t>
                      </a:r>
                      <a:r>
                        <a:rPr lang="en-US" altLang="zh-CN" sz="1500" b="1" kern="1200" dirty="0">
                          <a:solidFill>
                            <a:schemeClr val="bg1"/>
                          </a:solidFill>
                          <a:latin typeface="Arial" panose="020B0604020202020204" pitchFamily="34" charset="0"/>
                          <a:ea typeface="+mn-ea"/>
                          <a:cs typeface="Arial" panose="020B0604020202020204" pitchFamily="34" charset="0"/>
                        </a:rPr>
                        <a:t>TRAE</a:t>
                      </a:r>
                      <a:endParaRPr lang="zh-CN" altLang="en-US" sz="1500" b="1" kern="12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c>
                  <a:txBody>
                    <a:bodyPr/>
                    <a:lstStyle/>
                    <a:p>
                      <a:pPr algn="ctr"/>
                      <a:r>
                        <a:rPr lang="zh-CN" altLang="en-US" sz="1500" b="1" kern="1200" dirty="0">
                          <a:solidFill>
                            <a:schemeClr val="bg1"/>
                          </a:solidFill>
                          <a:latin typeface="Arial" panose="020B0604020202020204" pitchFamily="34" charset="0"/>
                          <a:ea typeface="+mn-ea"/>
                          <a:cs typeface="Arial" panose="020B0604020202020204" pitchFamily="34" charset="0"/>
                        </a:rPr>
                        <a:t>导致治疗停药</a:t>
                      </a:r>
                      <a:r>
                        <a:rPr lang="en-US" altLang="zh-CN" sz="1500" b="1" kern="1200" dirty="0">
                          <a:solidFill>
                            <a:schemeClr val="bg1"/>
                          </a:solidFill>
                          <a:latin typeface="Arial" panose="020B0604020202020204" pitchFamily="34" charset="0"/>
                          <a:ea typeface="+mn-ea"/>
                          <a:cs typeface="Arial" panose="020B0604020202020204" pitchFamily="34" charset="0"/>
                        </a:rPr>
                        <a:t>TRAE</a:t>
                      </a:r>
                      <a:endParaRPr lang="zh-CN" altLang="en-US" sz="1500" b="1" kern="1200" dirty="0">
                        <a:solidFill>
                          <a:schemeClr val="bg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9357A"/>
                    </a:solidFill>
                  </a:tcPr>
                </a:tc>
              </a:tr>
              <a:tr h="987080">
                <a:tc rowSpan="2">
                  <a:txBody>
                    <a:bodyPr/>
                    <a:lstStyle/>
                    <a:p>
                      <a:r>
                        <a:rPr lang="en-US" altLang="zh-CN" sz="1500" b="1" dirty="0">
                          <a:solidFill>
                            <a:srgbClr val="1158A2"/>
                          </a:solidFill>
                          <a:latin typeface="Arial" panose="020B0604020202020204" pitchFamily="34" charset="0"/>
                          <a:ea typeface="+mn-ea"/>
                          <a:cs typeface="Arial" panose="020B0604020202020204" pitchFamily="34" charset="0"/>
                        </a:rPr>
                        <a:t>ORIENT-16 </a:t>
                      </a:r>
                      <a:r>
                        <a:rPr lang="en-US" altLang="zh-CN" sz="1500" b="1" baseline="30000" dirty="0">
                          <a:solidFill>
                            <a:srgbClr val="1158A2"/>
                          </a:solidFill>
                          <a:latin typeface="Arial" panose="020B0604020202020204" pitchFamily="34" charset="0"/>
                          <a:ea typeface="+mn-ea"/>
                          <a:cs typeface="Arial" panose="020B0604020202020204" pitchFamily="34" charset="0"/>
                        </a:rPr>
                        <a:t>1</a:t>
                      </a:r>
                      <a:endParaRPr lang="en-US" altLang="zh-CN" sz="1500" b="1" dirty="0">
                        <a:solidFill>
                          <a:srgbClr val="1158A2"/>
                        </a:solidFill>
                        <a:latin typeface="Arial" panose="020B0604020202020204" pitchFamily="34" charset="0"/>
                        <a:ea typeface="+mn-ea"/>
                        <a:cs typeface="Arial" panose="020B0604020202020204" pitchFamily="34" charset="0"/>
                      </a:endParaRPr>
                    </a:p>
                  </a:txBody>
                  <a:tcPr marL="100834" marR="100834" marT="50417" marB="50417"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ED7E4"/>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信迪利单抗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rgbClr val="CED7E4"/>
                    </a:solidFill>
                  </a:tcPr>
                </a:tc>
                <a:tc>
                  <a:txBody>
                    <a:bodyPr/>
                    <a:lstStyle/>
                    <a:p>
                      <a:pPr algn="ctr"/>
                      <a:r>
                        <a:rPr lang="en-US" altLang="zh-CN" sz="1300" dirty="0">
                          <a:solidFill>
                            <a:schemeClr val="tx1"/>
                          </a:solidFill>
                          <a:latin typeface="Arial" panose="020B0604020202020204" pitchFamily="34" charset="0"/>
                          <a:ea typeface="+mn-ea"/>
                          <a:cs typeface="Arial" panose="020B0604020202020204" pitchFamily="34" charset="0"/>
                        </a:rPr>
                        <a:t>328</a:t>
                      </a: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r>
              <a:tr h="765835">
                <a:tc vMerge="1">
                  <a:tcPr anchor="ctr">
                    <a:lnT w="12700" cap="flat" cmpd="sng" algn="ctr">
                      <a:solidFill>
                        <a:schemeClr val="bg1">
                          <a:lumMod val="85000"/>
                        </a:schemeClr>
                      </a:solidFill>
                      <a:prstDash val="solid"/>
                      <a:round/>
                      <a:headEnd type="none" w="med" len="med"/>
                      <a:tailEnd type="none" w="med" len="med"/>
                    </a:lnT>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ED7E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300" dirty="0">
                          <a:solidFill>
                            <a:schemeClr val="tx1"/>
                          </a:solidFill>
                          <a:latin typeface="Arial" panose="020B0604020202020204" pitchFamily="34" charset="0"/>
                          <a:ea typeface="+mn-ea"/>
                          <a:cs typeface="Arial" panose="020B0604020202020204" pitchFamily="34" charset="0"/>
                        </a:rPr>
                        <a:t>320</a:t>
                      </a: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r>
              <a:tr h="151251">
                <a:tc>
                  <a:txBody>
                    <a:bodyPr/>
                    <a:lstStyle/>
                    <a:p>
                      <a:endParaRPr lang="zh-CN" altLang="en-US" sz="300" b="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noFill/>
                  </a:tcPr>
                </a:tc>
                <a:tc>
                  <a:txBody>
                    <a:bodyPr/>
                    <a:lstStyle/>
                    <a:p>
                      <a:pPr algn="ctr"/>
                      <a:endParaRPr lang="zh-CN" altLang="en-US" sz="200" b="1"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zh-CN" altLang="en-US" sz="2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2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2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2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2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r>
              <a:tr h="987080">
                <a:tc rowSpan="2">
                  <a:txBody>
                    <a:bodyPr/>
                    <a:lstStyle/>
                    <a:p>
                      <a:r>
                        <a:rPr lang="en-US" altLang="zh-CN" sz="1500" b="0" dirty="0">
                          <a:solidFill>
                            <a:schemeClr val="tx1"/>
                          </a:solidFill>
                          <a:latin typeface="Arial" panose="020B0604020202020204" pitchFamily="34" charset="0"/>
                          <a:ea typeface="+mn-ea"/>
                          <a:cs typeface="Arial" panose="020B0604020202020204" pitchFamily="34" charset="0"/>
                        </a:rPr>
                        <a:t>CheckMate 649</a:t>
                      </a:r>
                      <a:endParaRPr lang="en-US" altLang="zh-CN" sz="1500" b="0" dirty="0">
                        <a:solidFill>
                          <a:schemeClr val="tx1"/>
                        </a:solidFill>
                        <a:latin typeface="Arial" panose="020B0604020202020204" pitchFamily="34" charset="0"/>
                        <a:ea typeface="+mn-ea"/>
                        <a:cs typeface="Arial" panose="020B0604020202020204" pitchFamily="34" charset="0"/>
                      </a:endParaRPr>
                    </a:p>
                    <a:p>
                      <a:r>
                        <a:rPr lang="zh-CN" altLang="en-US" sz="1500" b="0" dirty="0">
                          <a:solidFill>
                            <a:schemeClr val="tx1"/>
                          </a:solidFill>
                          <a:latin typeface="Arial" panose="020B0604020202020204" pitchFamily="34" charset="0"/>
                          <a:ea typeface="+mn-ea"/>
                          <a:cs typeface="Arial" panose="020B0604020202020204" pitchFamily="34" charset="0"/>
                        </a:rPr>
                        <a:t>全球</a:t>
                      </a:r>
                      <a:r>
                        <a:rPr lang="en-US" altLang="zh-CN" sz="1500" b="0" dirty="0">
                          <a:solidFill>
                            <a:schemeClr val="tx1"/>
                          </a:solidFill>
                          <a:latin typeface="Arial" panose="020B0604020202020204" pitchFamily="34" charset="0"/>
                          <a:ea typeface="+mn-ea"/>
                          <a:cs typeface="Arial" panose="020B0604020202020204" pitchFamily="34" charset="0"/>
                        </a:rPr>
                        <a:t> </a:t>
                      </a:r>
                      <a:r>
                        <a:rPr lang="en-US" altLang="zh-CN" sz="1500" b="0" baseline="30000" dirty="0">
                          <a:solidFill>
                            <a:schemeClr val="tx1"/>
                          </a:solidFill>
                          <a:latin typeface="Arial" panose="020B0604020202020204" pitchFamily="34" charset="0"/>
                          <a:ea typeface="+mn-ea"/>
                          <a:cs typeface="Arial" panose="020B0604020202020204" pitchFamily="34" charset="0"/>
                        </a:rPr>
                        <a:t>2</a:t>
                      </a:r>
                      <a:endParaRPr lang="zh-CN" altLang="en-US" sz="1500" b="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99"/>
                    </a:solid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5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E699"/>
                    </a:solidFill>
                  </a:tcPr>
                </a:tc>
                <a:tc>
                  <a:txBody>
                    <a:bodyPr/>
                    <a:lstStyle/>
                    <a:p>
                      <a:pPr algn="ctr"/>
                      <a:r>
                        <a:rPr lang="en-US" altLang="zh-CN" sz="1300" dirty="0">
                          <a:solidFill>
                            <a:schemeClr val="tx1"/>
                          </a:solidFill>
                          <a:latin typeface="Arial" panose="020B0604020202020204" pitchFamily="34" charset="0"/>
                          <a:ea typeface="+mn-ea"/>
                          <a:cs typeface="Arial" panose="020B0604020202020204" pitchFamily="34" charset="0"/>
                        </a:rPr>
                        <a:t>782</a:t>
                      </a: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rgbClr val="FFE699"/>
                    </a:solid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en-US" altLang="zh-CN" sz="1300" dirty="0">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endParaRPr lang="en-US" altLang="zh-CN" sz="1300" dirty="0">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r>
              <a:tr h="1000029">
                <a:tc vMerge="1">
                  <a:tcPr anchor="ctr">
                    <a:lnT w="12700" cap="flat" cmpd="sng" algn="ctr">
                      <a:solidFill>
                        <a:schemeClr val="tx1"/>
                      </a:solidFill>
                      <a:prstDash val="solid"/>
                      <a:round/>
                      <a:headEnd type="none" w="med" len="med"/>
                      <a:tailEnd type="none" w="med" len="med"/>
                    </a:lnT>
                  </a:tcPr>
                </a:tc>
                <a:tc>
                  <a:txBody>
                    <a:bodyPr/>
                    <a:lstStyle/>
                    <a:p>
                      <a:pPr algn="ctr"/>
                      <a:r>
                        <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rPr>
                        <a:t>化疗</a:t>
                      </a:r>
                      <a:endParaRPr lang="zh-CN" altLang="en-US" sz="15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txBody>
                  <a:tcPr marL="100834" marR="100834" marT="50417" marB="50417"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99"/>
                    </a:solidFill>
                  </a:tcPr>
                </a:tc>
                <a:tc>
                  <a:txBody>
                    <a:bodyPr/>
                    <a:lstStyle/>
                    <a:p>
                      <a:pPr algn="ctr"/>
                      <a:r>
                        <a:rPr lang="en-US" altLang="zh-CN" sz="1300" dirty="0">
                          <a:solidFill>
                            <a:schemeClr val="tx1"/>
                          </a:solidFill>
                          <a:latin typeface="Arial" panose="020B0604020202020204" pitchFamily="34" charset="0"/>
                          <a:ea typeface="+mn-ea"/>
                          <a:cs typeface="Arial" panose="020B0604020202020204" pitchFamily="34" charset="0"/>
                        </a:rPr>
                        <a:t>767</a:t>
                      </a: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300" dirty="0">
                        <a:solidFill>
                          <a:schemeClr val="tx1"/>
                        </a:solidFill>
                        <a:latin typeface="Arial" panose="020B0604020202020204" pitchFamily="34" charset="0"/>
                        <a:ea typeface="+mn-ea"/>
                        <a:cs typeface="Arial" panose="020B0604020202020204" pitchFamily="34" charset="0"/>
                      </a:endParaRPr>
                    </a:p>
                  </a:txBody>
                  <a:tcPr marL="100834" marR="100834" marT="50417" marB="50417"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28" name="图表 27"/>
          <p:cNvGraphicFramePr/>
          <p:nvPr/>
        </p:nvGraphicFramePr>
        <p:xfrm>
          <a:off x="4619355" y="2271861"/>
          <a:ext cx="2149726" cy="383464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9" name="图表 28"/>
          <p:cNvGraphicFramePr/>
          <p:nvPr/>
        </p:nvGraphicFramePr>
        <p:xfrm>
          <a:off x="7003586" y="2231976"/>
          <a:ext cx="2149726" cy="38346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图表 29"/>
          <p:cNvGraphicFramePr/>
          <p:nvPr/>
        </p:nvGraphicFramePr>
        <p:xfrm>
          <a:off x="8922533" y="2281271"/>
          <a:ext cx="2069196" cy="3834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图表 30"/>
          <p:cNvGraphicFramePr/>
          <p:nvPr/>
        </p:nvGraphicFramePr>
        <p:xfrm>
          <a:off x="10860386" y="2344519"/>
          <a:ext cx="2332813" cy="3834647"/>
        </p:xfrm>
        <a:graphic>
          <a:graphicData uri="http://schemas.openxmlformats.org/drawingml/2006/chart">
            <c:chart xmlns:c="http://schemas.openxmlformats.org/drawingml/2006/chart" xmlns:r="http://schemas.openxmlformats.org/officeDocument/2006/relationships" r:id="rId4"/>
          </a:graphicData>
        </a:graphic>
      </p:graphicFrame>
      <p:sp>
        <p:nvSpPr>
          <p:cNvPr id="32" name="矩形 31"/>
          <p:cNvSpPr/>
          <p:nvPr/>
        </p:nvSpPr>
        <p:spPr>
          <a:xfrm>
            <a:off x="1653328" y="3101865"/>
            <a:ext cx="10700516" cy="2193457"/>
          </a:xfrm>
          <a:prstGeom prst="rect">
            <a:avLst/>
          </a:prstGeom>
          <a:solidFill>
            <a:srgbClr val="115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lnSpc>
                <a:spcPct val="150000"/>
              </a:lnSpc>
            </a:pPr>
            <a:r>
              <a:rPr lang="en-US" altLang="zh-CN" sz="1985" b="1" dirty="0">
                <a:solidFill>
                  <a:srgbClr val="FFFF00"/>
                </a:solidFill>
                <a:latin typeface="Arial" panose="020B0604020202020204" pitchFamily="34" charset="0"/>
                <a:ea typeface="微软雅黑" panose="020B0503020204020204" pitchFamily="34" charset="-122"/>
                <a:cs typeface="Arial" panose="020B0604020202020204" pitchFamily="34" charset="0"/>
              </a:rPr>
              <a:t>ORIENT-16</a:t>
            </a:r>
            <a:r>
              <a:rPr lang="zh-CN" altLang="en-US" sz="1985" b="1" dirty="0">
                <a:solidFill>
                  <a:srgbClr val="FFFF00"/>
                </a:solidFill>
                <a:latin typeface="Arial" panose="020B0604020202020204" pitchFamily="34" charset="0"/>
                <a:ea typeface="微软雅黑" panose="020B0503020204020204" pitchFamily="34" charset="-122"/>
                <a:cs typeface="Arial" panose="020B0604020202020204" pitchFamily="34" charset="0"/>
              </a:rPr>
              <a:t>研究</a:t>
            </a:r>
            <a:r>
              <a:rPr lang="zh-CN" altLang="en-US"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与</a:t>
            </a:r>
            <a:r>
              <a:rPr lang="en-US" altLang="zh-CN" sz="1985" b="1" dirty="0" err="1">
                <a:solidFill>
                  <a:prstClr val="white"/>
                </a:solidFill>
                <a:latin typeface="Arial" panose="020B0604020202020204" pitchFamily="34" charset="0"/>
                <a:ea typeface="微软雅黑" panose="020B0503020204020204" pitchFamily="34" charset="-122"/>
                <a:cs typeface="Arial" panose="020B0604020202020204" pitchFamily="34" charset="0"/>
              </a:rPr>
              <a:t>CheckMate</a:t>
            </a:r>
            <a:r>
              <a:rPr lang="en-US" altLang="zh-CN"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 649</a:t>
            </a:r>
            <a:r>
              <a:rPr lang="zh-CN" altLang="en-US"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研</a:t>
            </a:r>
            <a:r>
              <a:rPr lang="zh-CN" altLang="en-US" sz="1985" b="1" dirty="0">
                <a:solidFill>
                  <a:srgbClr val="FFFF00"/>
                </a:solidFill>
                <a:latin typeface="Arial" panose="020B0604020202020204" pitchFamily="34" charset="0"/>
                <a:ea typeface="微软雅黑" panose="020B0503020204020204" pitchFamily="34" charset="-122"/>
                <a:cs typeface="Arial" panose="020B0604020202020204" pitchFamily="34" charset="0"/>
              </a:rPr>
              <a:t>究安全性大致相当，但导致治疗停药的</a:t>
            </a:r>
            <a:r>
              <a:rPr lang="en-US" altLang="zh-CN" sz="1985" b="1" dirty="0">
                <a:solidFill>
                  <a:srgbClr val="FFFF00"/>
                </a:solidFill>
                <a:latin typeface="Arial" panose="020B0604020202020204" pitchFamily="34" charset="0"/>
                <a:ea typeface="微软雅黑" panose="020B0503020204020204" pitchFamily="34" charset="-122"/>
                <a:cs typeface="Arial" panose="020B0604020202020204" pitchFamily="34" charset="0"/>
              </a:rPr>
              <a:t>TRAE</a:t>
            </a:r>
            <a:r>
              <a:rPr lang="zh-CN" altLang="en-US" sz="1985" b="1" dirty="0">
                <a:solidFill>
                  <a:srgbClr val="FFFF00"/>
                </a:solidFill>
                <a:latin typeface="Arial" panose="020B0604020202020204" pitchFamily="34" charset="0"/>
                <a:ea typeface="微软雅黑" panose="020B0503020204020204" pitchFamily="34" charset="-122"/>
                <a:cs typeface="Arial" panose="020B0604020202020204" pitchFamily="34" charset="0"/>
              </a:rPr>
              <a:t>发生率较低</a:t>
            </a:r>
            <a:endParaRPr lang="zh-CN" altLang="en-US" sz="1985" b="1" dirty="0">
              <a:solidFill>
                <a:srgbClr val="FFFF00"/>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129044" name="think-cell 幻灯片" r:id="rId2" imgW="5715" imgH="5715" progId="TCLayout.ActiveDocument.1">
                  <p:embed/>
                </p:oleObj>
              </mc:Choice>
              <mc:Fallback>
                <p:oleObj name="think-cell 幻灯片" r:id="rId2" imgW="5715" imgH="5715" progId="TCLayout.ActiveDocument.1">
                  <p:embed/>
                  <p:pic>
                    <p:nvPicPr>
                      <p:cNvPr id="0" name="对象 2"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2" name="标题 1"/>
          <p:cNvSpPr>
            <a:spLocks noGrp="1"/>
          </p:cNvSpPr>
          <p:nvPr>
            <p:ph type="title"/>
          </p:nvPr>
        </p:nvSpPr>
        <p:spPr>
          <a:xfrm>
            <a:off x="532180" y="150"/>
            <a:ext cx="11595914" cy="1234686"/>
          </a:xfrm>
        </p:spPr>
        <p:txBody>
          <a:bodyPr vert="horz">
            <a:normAutofit/>
          </a:bodyPr>
          <a:lstStyle/>
          <a:p>
            <a:r>
              <a:rPr lang="zh-CN" altLang="en-US" sz="2800" dirty="0"/>
              <a:t>几项免疫联合化疗一线治疗晚期胃癌研究结果引发的</a:t>
            </a:r>
            <a:r>
              <a:rPr lang="zh-CN" altLang="en-US" sz="2800" dirty="0">
                <a:solidFill>
                  <a:srgbClr val="C00000"/>
                </a:solidFill>
              </a:rPr>
              <a:t>思考</a:t>
            </a:r>
            <a:endParaRPr lang="zh-CN" altLang="en-US" sz="2800" dirty="0">
              <a:solidFill>
                <a:srgbClr val="C00000"/>
              </a:solidFill>
            </a:endParaRPr>
          </a:p>
        </p:txBody>
      </p:sp>
      <p:sp>
        <p:nvSpPr>
          <p:cNvPr id="47" name="矩形 46"/>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t>HER2</a:t>
            </a:r>
            <a:r>
              <a:rPr lang="zh-CN" altLang="en-US" sz="2205" dirty="0"/>
              <a:t>阴性</a:t>
            </a:r>
            <a:endParaRPr lang="zh-CN" altLang="en-US" sz="2205" dirty="0"/>
          </a:p>
        </p:txBody>
      </p:sp>
      <p:grpSp>
        <p:nvGrpSpPr>
          <p:cNvPr id="46" name="组合 45"/>
          <p:cNvGrpSpPr/>
          <p:nvPr/>
        </p:nvGrpSpPr>
        <p:grpSpPr>
          <a:xfrm>
            <a:off x="2818283" y="3003824"/>
            <a:ext cx="10074916" cy="4146577"/>
            <a:chOff x="1567722" y="1825121"/>
            <a:chExt cx="9136304" cy="4543652"/>
          </a:xfrm>
        </p:grpSpPr>
        <p:grpSp>
          <p:nvGrpSpPr>
            <p:cNvPr id="50" name="网线"/>
            <p:cNvGrpSpPr/>
            <p:nvPr/>
          </p:nvGrpSpPr>
          <p:grpSpPr>
            <a:xfrm>
              <a:off x="1567722" y="2905657"/>
              <a:ext cx="9136304" cy="3463116"/>
              <a:chOff x="977900" y="2466975"/>
              <a:chExt cx="7788275" cy="2981909"/>
            </a:xfrm>
          </p:grpSpPr>
          <p:sp>
            <p:nvSpPr>
              <p:cNvPr id="91" name="Arc 3"/>
              <p:cNvSpPr/>
              <p:nvPr/>
            </p:nvSpPr>
            <p:spPr bwMode="auto">
              <a:xfrm>
                <a:off x="3325813" y="2944813"/>
                <a:ext cx="3168650" cy="285750"/>
              </a:xfrm>
              <a:custGeom>
                <a:avLst/>
                <a:gdLst>
                  <a:gd name="G0" fmla="+- 21600 0 0"/>
                  <a:gd name="G1" fmla="+- 0 0 0"/>
                  <a:gd name="G2" fmla="+- 21600 0 0"/>
                  <a:gd name="T0" fmla="*/ 43200 w 43200"/>
                  <a:gd name="T1" fmla="*/ 0 h 21600"/>
                  <a:gd name="T2" fmla="*/ 0 w 43200"/>
                  <a:gd name="T3" fmla="*/ 0 h 21600"/>
                  <a:gd name="T4" fmla="*/ 21600 w 43200"/>
                  <a:gd name="T5" fmla="*/ 0 h 21600"/>
                </a:gdLst>
                <a:ahLst/>
                <a:cxnLst>
                  <a:cxn ang="0">
                    <a:pos x="T0" y="T1"/>
                  </a:cxn>
                  <a:cxn ang="0">
                    <a:pos x="T2" y="T3"/>
                  </a:cxn>
                  <a:cxn ang="0">
                    <a:pos x="T4" y="T5"/>
                  </a:cxn>
                </a:cxnLst>
                <a:rect l="0" t="0" r="r" b="b"/>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solidFill>
                <a:srgbClr val="FFFFFF"/>
              </a:solidFill>
              <a:ln w="6350">
                <a:solidFill>
                  <a:sysClr val="window" lastClr="FFFFFF">
                    <a:lumMod val="85000"/>
                  </a:sysClr>
                </a:solidFill>
                <a:round/>
              </a:ln>
            </p:spPr>
            <p:txBody>
              <a:bodyPr/>
              <a:lstStyle/>
              <a:p>
                <a:pPr defTabSz="1008380">
                  <a:defRPr/>
                </a:pPr>
                <a:endParaRPr lang="en-US" sz="1985" kern="0" dirty="0">
                  <a:solidFill>
                    <a:sysClr val="windowText" lastClr="000000"/>
                  </a:solidFill>
                </a:endParaRPr>
              </a:p>
            </p:txBody>
          </p:sp>
          <p:sp>
            <p:nvSpPr>
              <p:cNvPr id="92" name="Arc 4"/>
              <p:cNvSpPr/>
              <p:nvPr/>
            </p:nvSpPr>
            <p:spPr bwMode="auto">
              <a:xfrm>
                <a:off x="1455738" y="2944813"/>
                <a:ext cx="6872287" cy="782637"/>
              </a:xfrm>
              <a:custGeom>
                <a:avLst/>
                <a:gdLst>
                  <a:gd name="G0" fmla="+- 21600 0 0"/>
                  <a:gd name="G1" fmla="+- 493 0 0"/>
                  <a:gd name="G2" fmla="+- 21600 0 0"/>
                  <a:gd name="T0" fmla="*/ 43194 w 43200"/>
                  <a:gd name="T1" fmla="*/ 0 h 22093"/>
                  <a:gd name="T2" fmla="*/ 6 w 43200"/>
                  <a:gd name="T3" fmla="*/ 5 h 22093"/>
                  <a:gd name="T4" fmla="*/ 21600 w 43200"/>
                  <a:gd name="T5" fmla="*/ 493 h 22093"/>
                </a:gdLst>
                <a:ahLst/>
                <a:cxnLst>
                  <a:cxn ang="0">
                    <a:pos x="T0" y="T1"/>
                  </a:cxn>
                  <a:cxn ang="0">
                    <a:pos x="T2" y="T3"/>
                  </a:cxn>
                  <a:cxn ang="0">
                    <a:pos x="T4" y="T5"/>
                  </a:cxn>
                </a:cxnLst>
                <a:rect l="0" t="0" r="r" b="b"/>
                <a:pathLst>
                  <a:path w="43200" h="22093" fill="none" extrusionOk="0">
                    <a:moveTo>
                      <a:pt x="43194" y="-1"/>
                    </a:moveTo>
                    <a:cubicBezTo>
                      <a:pt x="43198" y="164"/>
                      <a:pt x="43200" y="328"/>
                      <a:pt x="43200" y="493"/>
                    </a:cubicBezTo>
                    <a:cubicBezTo>
                      <a:pt x="43200" y="12422"/>
                      <a:pt x="33529" y="22093"/>
                      <a:pt x="21600" y="22093"/>
                    </a:cubicBezTo>
                    <a:cubicBezTo>
                      <a:pt x="9670" y="22093"/>
                      <a:pt x="0" y="12422"/>
                      <a:pt x="0" y="493"/>
                    </a:cubicBezTo>
                    <a:cubicBezTo>
                      <a:pt x="-1" y="330"/>
                      <a:pt x="1" y="167"/>
                      <a:pt x="5" y="4"/>
                    </a:cubicBezTo>
                  </a:path>
                  <a:path w="43200" h="22093" stroke="0" extrusionOk="0">
                    <a:moveTo>
                      <a:pt x="43194" y="-1"/>
                    </a:moveTo>
                    <a:cubicBezTo>
                      <a:pt x="43198" y="164"/>
                      <a:pt x="43200" y="328"/>
                      <a:pt x="43200" y="493"/>
                    </a:cubicBezTo>
                    <a:cubicBezTo>
                      <a:pt x="43200" y="12422"/>
                      <a:pt x="33529" y="22093"/>
                      <a:pt x="21600" y="22093"/>
                    </a:cubicBezTo>
                    <a:cubicBezTo>
                      <a:pt x="9670" y="22093"/>
                      <a:pt x="0" y="12422"/>
                      <a:pt x="0" y="493"/>
                    </a:cubicBezTo>
                    <a:cubicBezTo>
                      <a:pt x="-1" y="330"/>
                      <a:pt x="1" y="167"/>
                      <a:pt x="5" y="4"/>
                    </a:cubicBezTo>
                    <a:lnTo>
                      <a:pt x="21600" y="493"/>
                    </a:lnTo>
                    <a:close/>
                  </a:path>
                </a:pathLst>
              </a:cu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3" name="Arc 8"/>
              <p:cNvSpPr/>
              <p:nvPr/>
            </p:nvSpPr>
            <p:spPr bwMode="auto">
              <a:xfrm>
                <a:off x="3378200" y="2466975"/>
                <a:ext cx="2954338" cy="763588"/>
              </a:xfrm>
              <a:custGeom>
                <a:avLst/>
                <a:gdLst>
                  <a:gd name="G0" fmla="+- 16955 0 0"/>
                  <a:gd name="G1" fmla="+- 0 0 0"/>
                  <a:gd name="G2" fmla="+- 21600 0 0"/>
                  <a:gd name="T0" fmla="*/ 33632 w 33632"/>
                  <a:gd name="T1" fmla="*/ 13728 h 21600"/>
                  <a:gd name="T2" fmla="*/ 0 w 33632"/>
                  <a:gd name="T3" fmla="*/ 13382 h 21600"/>
                  <a:gd name="T4" fmla="*/ 16955 w 33632"/>
                  <a:gd name="T5" fmla="*/ 0 h 21600"/>
                </a:gdLst>
                <a:ahLst/>
                <a:cxnLst>
                  <a:cxn ang="0">
                    <a:pos x="T0" y="T1"/>
                  </a:cxn>
                  <a:cxn ang="0">
                    <a:pos x="T2" y="T3"/>
                  </a:cxn>
                  <a:cxn ang="0">
                    <a:pos x="T4" y="T5"/>
                  </a:cxn>
                </a:cxnLst>
                <a:rect l="0" t="0" r="r" b="b"/>
                <a:pathLst>
                  <a:path w="33632" h="21600" fill="none" extrusionOk="0">
                    <a:moveTo>
                      <a:pt x="33631" y="13727"/>
                    </a:moveTo>
                    <a:cubicBezTo>
                      <a:pt x="29528" y="18712"/>
                      <a:pt x="23411" y="21599"/>
                      <a:pt x="16955" y="21600"/>
                    </a:cubicBezTo>
                    <a:cubicBezTo>
                      <a:pt x="10343" y="21600"/>
                      <a:pt x="4095" y="18571"/>
                      <a:pt x="-1" y="13382"/>
                    </a:cubicBezTo>
                  </a:path>
                  <a:path w="33632" h="21600" stroke="0" extrusionOk="0">
                    <a:moveTo>
                      <a:pt x="33631" y="13727"/>
                    </a:moveTo>
                    <a:cubicBezTo>
                      <a:pt x="29528" y="18712"/>
                      <a:pt x="23411" y="21599"/>
                      <a:pt x="16955" y="21600"/>
                    </a:cubicBezTo>
                    <a:cubicBezTo>
                      <a:pt x="10343" y="21600"/>
                      <a:pt x="4095" y="18571"/>
                      <a:pt x="-1" y="13382"/>
                    </a:cubicBezTo>
                    <a:lnTo>
                      <a:pt x="16955" y="0"/>
                    </a:lnTo>
                    <a:close/>
                  </a:path>
                </a:pathLst>
              </a:cu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4" name="Line 10"/>
              <p:cNvSpPr>
                <a:spLocks noChangeShapeType="1"/>
              </p:cNvSpPr>
              <p:nvPr/>
            </p:nvSpPr>
            <p:spPr bwMode="auto">
              <a:xfrm>
                <a:off x="977900" y="2944813"/>
                <a:ext cx="7788275" cy="4762"/>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5" name="Line 11"/>
              <p:cNvSpPr>
                <a:spLocks noChangeShapeType="1"/>
              </p:cNvSpPr>
              <p:nvPr/>
            </p:nvSpPr>
            <p:spPr bwMode="auto">
              <a:xfrm flipV="1">
                <a:off x="2592046" y="2944812"/>
                <a:ext cx="2279991" cy="2504071"/>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6" name="Line 12"/>
              <p:cNvSpPr>
                <a:spLocks noChangeShapeType="1"/>
              </p:cNvSpPr>
              <p:nvPr/>
            </p:nvSpPr>
            <p:spPr bwMode="auto">
              <a:xfrm>
                <a:off x="4872038" y="2944814"/>
                <a:ext cx="2356191" cy="2504070"/>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7" name="Line 14"/>
              <p:cNvSpPr>
                <a:spLocks noChangeShapeType="1"/>
              </p:cNvSpPr>
              <p:nvPr/>
            </p:nvSpPr>
            <p:spPr bwMode="auto">
              <a:xfrm flipV="1">
                <a:off x="1016000" y="2944813"/>
                <a:ext cx="3856038" cy="915987"/>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8" name="Line 15"/>
              <p:cNvSpPr>
                <a:spLocks noChangeShapeType="1"/>
              </p:cNvSpPr>
              <p:nvPr/>
            </p:nvSpPr>
            <p:spPr bwMode="auto">
              <a:xfrm>
                <a:off x="4872038" y="2944813"/>
                <a:ext cx="3856038" cy="915987"/>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99" name="Line 17"/>
              <p:cNvSpPr>
                <a:spLocks noChangeShapeType="1"/>
              </p:cNvSpPr>
              <p:nvPr/>
            </p:nvSpPr>
            <p:spPr bwMode="auto">
              <a:xfrm flipV="1">
                <a:off x="1016000" y="2944813"/>
                <a:ext cx="3856038" cy="457200"/>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100" name="Line 18"/>
              <p:cNvSpPr>
                <a:spLocks noChangeShapeType="1"/>
              </p:cNvSpPr>
              <p:nvPr/>
            </p:nvSpPr>
            <p:spPr bwMode="auto">
              <a:xfrm>
                <a:off x="4872038" y="2944813"/>
                <a:ext cx="3856038" cy="457200"/>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101" name="Line 20"/>
              <p:cNvSpPr>
                <a:spLocks noChangeShapeType="1"/>
              </p:cNvSpPr>
              <p:nvPr/>
            </p:nvSpPr>
            <p:spPr bwMode="auto">
              <a:xfrm flipV="1">
                <a:off x="1016000" y="2944813"/>
                <a:ext cx="3856038" cy="152400"/>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sp>
            <p:nvSpPr>
              <p:cNvPr id="102" name="Line 21"/>
              <p:cNvSpPr>
                <a:spLocks noChangeShapeType="1"/>
              </p:cNvSpPr>
              <p:nvPr/>
            </p:nvSpPr>
            <p:spPr bwMode="auto">
              <a:xfrm>
                <a:off x="4872038" y="2944813"/>
                <a:ext cx="3856038" cy="152400"/>
              </a:xfrm>
              <a:prstGeom prst="line">
                <a:avLst/>
              </a:prstGeom>
              <a:noFill/>
              <a:ln w="22225" cap="flat" cmpd="sng">
                <a:solidFill>
                  <a:sysClr val="window" lastClr="FFFFFF">
                    <a:lumMod val="85000"/>
                  </a:sysClr>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algn="ctr" defTabSz="1008380">
                  <a:defRPr/>
                </a:pPr>
                <a:endParaRPr lang="en-US" sz="1985" kern="0" dirty="0">
                  <a:solidFill>
                    <a:srgbClr val="EEECE1">
                      <a:lumMod val="10000"/>
                    </a:srgbClr>
                  </a:solidFill>
                </a:endParaRPr>
              </a:p>
            </p:txBody>
          </p:sp>
        </p:grpSp>
        <p:grpSp>
          <p:nvGrpSpPr>
            <p:cNvPr id="51" name="组合 50"/>
            <p:cNvGrpSpPr/>
            <p:nvPr/>
          </p:nvGrpSpPr>
          <p:grpSpPr>
            <a:xfrm>
              <a:off x="1777844" y="3470378"/>
              <a:ext cx="8716062" cy="1631864"/>
              <a:chOff x="1777844" y="3470378"/>
              <a:chExt cx="8716062" cy="1631864"/>
            </a:xfrm>
          </p:grpSpPr>
          <p:sp>
            <p:nvSpPr>
              <p:cNvPr id="81" name="箭头2"/>
              <p:cNvSpPr/>
              <p:nvPr/>
            </p:nvSpPr>
            <p:spPr bwMode="auto">
              <a:xfrm>
                <a:off x="5802126" y="3658383"/>
                <a:ext cx="684213" cy="360363"/>
              </a:xfrm>
              <a:custGeom>
                <a:avLst/>
                <a:gdLst>
                  <a:gd name="T0" fmla="*/ 48 w 432"/>
                  <a:gd name="T1" fmla="*/ 213 h 213"/>
                  <a:gd name="T2" fmla="*/ 408 w 432"/>
                  <a:gd name="T3" fmla="*/ 213 h 213"/>
                  <a:gd name="T4" fmla="*/ 288 w 432"/>
                  <a:gd name="T5" fmla="*/ 45 h 213"/>
                  <a:gd name="T6" fmla="*/ 432 w 432"/>
                  <a:gd name="T7" fmla="*/ 45 h 213"/>
                  <a:gd name="T8" fmla="*/ 215 w 432"/>
                  <a:gd name="T9" fmla="*/ 0 h 213"/>
                  <a:gd name="T10" fmla="*/ 0 w 432"/>
                  <a:gd name="T11" fmla="*/ 45 h 213"/>
                  <a:gd name="T12" fmla="*/ 144 w 432"/>
                  <a:gd name="T13" fmla="*/ 45 h 213"/>
                  <a:gd name="T14" fmla="*/ 48 w 43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2" h="213">
                    <a:moveTo>
                      <a:pt x="48" y="213"/>
                    </a:moveTo>
                    <a:lnTo>
                      <a:pt x="408" y="213"/>
                    </a:lnTo>
                    <a:lnTo>
                      <a:pt x="288" y="45"/>
                    </a:lnTo>
                    <a:lnTo>
                      <a:pt x="432" y="45"/>
                    </a:lnTo>
                    <a:lnTo>
                      <a:pt x="215" y="0"/>
                    </a:lnTo>
                    <a:lnTo>
                      <a:pt x="0" y="45"/>
                    </a:lnTo>
                    <a:lnTo>
                      <a:pt x="144" y="45"/>
                    </a:lnTo>
                    <a:lnTo>
                      <a:pt x="48" y="213"/>
                    </a:lnTo>
                    <a:close/>
                  </a:path>
                </a:pathLst>
              </a:custGeom>
              <a:solidFill>
                <a:srgbClr val="1158A2"/>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defTabSz="1008380" fontAlgn="base">
                  <a:lnSpc>
                    <a:spcPct val="120000"/>
                  </a:lnSpc>
                  <a:spcBef>
                    <a:spcPts val="660"/>
                  </a:spcBef>
                  <a:spcAft>
                    <a:spcPts val="660"/>
                  </a:spcAft>
                  <a:defRPr/>
                </a:pPr>
                <a:endParaRPr lang="en-US" sz="3090" kern="0" dirty="0">
                  <a:solidFill>
                    <a:sysClr val="window" lastClr="FFFFFF"/>
                  </a:solidFill>
                  <a:latin typeface="Impact" panose="020B0806030902050204" pitchFamily="34" charset="0"/>
                  <a:ea typeface="微软雅黑" panose="020B0503020204020204" pitchFamily="34" charset="-122"/>
                </a:endParaRPr>
              </a:p>
            </p:txBody>
          </p:sp>
          <p:sp>
            <p:nvSpPr>
              <p:cNvPr id="82" name="箭头1"/>
              <p:cNvSpPr/>
              <p:nvPr/>
            </p:nvSpPr>
            <p:spPr bwMode="auto">
              <a:xfrm>
                <a:off x="4532529" y="3596435"/>
                <a:ext cx="1182687" cy="304800"/>
              </a:xfrm>
              <a:custGeom>
                <a:avLst/>
                <a:gdLst>
                  <a:gd name="T0" fmla="*/ 96 w 248"/>
                  <a:gd name="T1" fmla="*/ 64 h 64"/>
                  <a:gd name="T2" fmla="*/ 0 w 248"/>
                  <a:gd name="T3" fmla="*/ 56 h 64"/>
                  <a:gd name="T4" fmla="*/ 120 w 248"/>
                  <a:gd name="T5" fmla="*/ 16 h 64"/>
                  <a:gd name="T6" fmla="*/ 64 w 248"/>
                  <a:gd name="T7" fmla="*/ 16 h 64"/>
                  <a:gd name="T8" fmla="*/ 184 w 248"/>
                  <a:gd name="T9" fmla="*/ 0 h 64"/>
                  <a:gd name="T10" fmla="*/ 248 w 248"/>
                  <a:gd name="T11" fmla="*/ 16 h 64"/>
                  <a:gd name="T12" fmla="*/ 192 w 248"/>
                  <a:gd name="T13" fmla="*/ 16 h 64"/>
                  <a:gd name="T14" fmla="*/ 96 w 248"/>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 h="64">
                    <a:moveTo>
                      <a:pt x="96" y="64"/>
                    </a:moveTo>
                    <a:lnTo>
                      <a:pt x="0" y="56"/>
                    </a:lnTo>
                    <a:lnTo>
                      <a:pt x="120" y="16"/>
                    </a:lnTo>
                    <a:lnTo>
                      <a:pt x="64" y="16"/>
                    </a:lnTo>
                    <a:lnTo>
                      <a:pt x="184" y="0"/>
                    </a:lnTo>
                    <a:lnTo>
                      <a:pt x="248" y="16"/>
                    </a:lnTo>
                    <a:lnTo>
                      <a:pt x="192" y="16"/>
                    </a:lnTo>
                    <a:lnTo>
                      <a:pt x="96" y="64"/>
                    </a:lnTo>
                    <a:close/>
                  </a:path>
                </a:pathLst>
              </a:custGeom>
              <a:solidFill>
                <a:srgbClr val="1158A2"/>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defTabSz="1008380" fontAlgn="base">
                  <a:lnSpc>
                    <a:spcPct val="120000"/>
                  </a:lnSpc>
                  <a:spcBef>
                    <a:spcPts val="660"/>
                  </a:spcBef>
                  <a:spcAft>
                    <a:spcPts val="660"/>
                  </a:spcAft>
                  <a:defRPr/>
                </a:pPr>
                <a:endParaRPr lang="en-US" sz="3090" kern="0" dirty="0">
                  <a:solidFill>
                    <a:sysClr val="window" lastClr="FFFFFF"/>
                  </a:solidFill>
                  <a:latin typeface="Impact" panose="020B0806030902050204" pitchFamily="34" charset="0"/>
                  <a:ea typeface="微软雅黑" panose="020B0503020204020204" pitchFamily="34" charset="-122"/>
                </a:endParaRPr>
              </a:p>
            </p:txBody>
          </p:sp>
          <p:sp>
            <p:nvSpPr>
              <p:cNvPr id="83" name="箭头3"/>
              <p:cNvSpPr/>
              <p:nvPr/>
            </p:nvSpPr>
            <p:spPr bwMode="auto">
              <a:xfrm>
                <a:off x="6593372" y="3596435"/>
                <a:ext cx="1184275" cy="304800"/>
              </a:xfrm>
              <a:custGeom>
                <a:avLst/>
                <a:gdLst>
                  <a:gd name="T0" fmla="*/ 152 w 248"/>
                  <a:gd name="T1" fmla="*/ 64 h 64"/>
                  <a:gd name="T2" fmla="*/ 248 w 248"/>
                  <a:gd name="T3" fmla="*/ 56 h 64"/>
                  <a:gd name="T4" fmla="*/ 128 w 248"/>
                  <a:gd name="T5" fmla="*/ 16 h 64"/>
                  <a:gd name="T6" fmla="*/ 184 w 248"/>
                  <a:gd name="T7" fmla="*/ 16 h 64"/>
                  <a:gd name="T8" fmla="*/ 64 w 248"/>
                  <a:gd name="T9" fmla="*/ 0 h 64"/>
                  <a:gd name="T10" fmla="*/ 0 w 248"/>
                  <a:gd name="T11" fmla="*/ 16 h 64"/>
                  <a:gd name="T12" fmla="*/ 56 w 248"/>
                  <a:gd name="T13" fmla="*/ 16 h 64"/>
                  <a:gd name="T14" fmla="*/ 152 w 248"/>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 h="64">
                    <a:moveTo>
                      <a:pt x="152" y="64"/>
                    </a:moveTo>
                    <a:lnTo>
                      <a:pt x="248" y="56"/>
                    </a:lnTo>
                    <a:lnTo>
                      <a:pt x="128" y="16"/>
                    </a:lnTo>
                    <a:lnTo>
                      <a:pt x="184" y="16"/>
                    </a:lnTo>
                    <a:lnTo>
                      <a:pt x="64" y="0"/>
                    </a:lnTo>
                    <a:lnTo>
                      <a:pt x="0" y="16"/>
                    </a:lnTo>
                    <a:lnTo>
                      <a:pt x="56" y="16"/>
                    </a:lnTo>
                    <a:lnTo>
                      <a:pt x="152" y="64"/>
                    </a:lnTo>
                    <a:close/>
                  </a:path>
                </a:pathLst>
              </a:custGeom>
              <a:solidFill>
                <a:srgbClr val="1158A2"/>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defTabSz="1008380" fontAlgn="base">
                  <a:lnSpc>
                    <a:spcPct val="120000"/>
                  </a:lnSpc>
                  <a:spcBef>
                    <a:spcPts val="660"/>
                  </a:spcBef>
                  <a:spcAft>
                    <a:spcPts val="660"/>
                  </a:spcAft>
                  <a:defRPr/>
                </a:pPr>
                <a:endParaRPr lang="en-US" sz="3090" kern="0" dirty="0">
                  <a:solidFill>
                    <a:sysClr val="window" lastClr="FFFFFF"/>
                  </a:solidFill>
                  <a:latin typeface="Impact" panose="020B0806030902050204" pitchFamily="34" charset="0"/>
                  <a:ea typeface="微软雅黑" panose="020B0503020204020204" pitchFamily="34" charset="-122"/>
                </a:endParaRPr>
              </a:p>
            </p:txBody>
          </p:sp>
          <p:sp>
            <p:nvSpPr>
              <p:cNvPr id="85" name="矩形: 圆角 84"/>
              <p:cNvSpPr/>
              <p:nvPr/>
            </p:nvSpPr>
            <p:spPr>
              <a:xfrm>
                <a:off x="5289089" y="4638806"/>
                <a:ext cx="1822292" cy="463436"/>
              </a:xfrm>
              <a:prstGeom prst="roundRect">
                <a:avLst/>
              </a:prstGeom>
              <a:solidFill>
                <a:srgbClr val="1158A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rPr>
                  <a:t>基线特征不同？</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87" name="矩形: 圆角 86"/>
              <p:cNvSpPr/>
              <p:nvPr/>
            </p:nvSpPr>
            <p:spPr>
              <a:xfrm>
                <a:off x="1777844" y="3959821"/>
                <a:ext cx="1822292" cy="463436"/>
              </a:xfrm>
              <a:prstGeom prst="roundRect">
                <a:avLst/>
              </a:prstGeom>
              <a:solidFill>
                <a:srgbClr val="1158A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rPr>
                  <a:t>设计方案不同？</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88" name="矩形: 圆角 87"/>
              <p:cNvSpPr/>
              <p:nvPr/>
            </p:nvSpPr>
            <p:spPr>
              <a:xfrm>
                <a:off x="8671614" y="3954611"/>
                <a:ext cx="1822292" cy="463436"/>
              </a:xfrm>
              <a:prstGeom prst="roundRect">
                <a:avLst/>
              </a:prstGeom>
              <a:solidFill>
                <a:srgbClr val="1158A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rPr>
                  <a:t>化疗方案不同？</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89" name="箭头1"/>
              <p:cNvSpPr/>
              <p:nvPr/>
            </p:nvSpPr>
            <p:spPr bwMode="auto">
              <a:xfrm>
                <a:off x="3608376" y="3470378"/>
                <a:ext cx="1182687" cy="207605"/>
              </a:xfrm>
              <a:custGeom>
                <a:avLst/>
                <a:gdLst>
                  <a:gd name="T0" fmla="*/ 96 w 248"/>
                  <a:gd name="T1" fmla="*/ 64 h 64"/>
                  <a:gd name="T2" fmla="*/ 0 w 248"/>
                  <a:gd name="T3" fmla="*/ 56 h 64"/>
                  <a:gd name="T4" fmla="*/ 120 w 248"/>
                  <a:gd name="T5" fmla="*/ 16 h 64"/>
                  <a:gd name="T6" fmla="*/ 64 w 248"/>
                  <a:gd name="T7" fmla="*/ 16 h 64"/>
                  <a:gd name="T8" fmla="*/ 184 w 248"/>
                  <a:gd name="T9" fmla="*/ 0 h 64"/>
                  <a:gd name="T10" fmla="*/ 248 w 248"/>
                  <a:gd name="T11" fmla="*/ 16 h 64"/>
                  <a:gd name="T12" fmla="*/ 192 w 248"/>
                  <a:gd name="T13" fmla="*/ 16 h 64"/>
                  <a:gd name="T14" fmla="*/ 96 w 248"/>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 h="64">
                    <a:moveTo>
                      <a:pt x="96" y="64"/>
                    </a:moveTo>
                    <a:lnTo>
                      <a:pt x="0" y="56"/>
                    </a:lnTo>
                    <a:lnTo>
                      <a:pt x="120" y="16"/>
                    </a:lnTo>
                    <a:lnTo>
                      <a:pt x="64" y="16"/>
                    </a:lnTo>
                    <a:lnTo>
                      <a:pt x="184" y="0"/>
                    </a:lnTo>
                    <a:lnTo>
                      <a:pt x="248" y="16"/>
                    </a:lnTo>
                    <a:lnTo>
                      <a:pt x="192" y="16"/>
                    </a:lnTo>
                    <a:lnTo>
                      <a:pt x="96" y="64"/>
                    </a:lnTo>
                    <a:close/>
                  </a:path>
                </a:pathLst>
              </a:custGeom>
              <a:solidFill>
                <a:srgbClr val="1158A2"/>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defTabSz="1008380" fontAlgn="base">
                  <a:lnSpc>
                    <a:spcPct val="120000"/>
                  </a:lnSpc>
                  <a:spcBef>
                    <a:spcPts val="660"/>
                  </a:spcBef>
                  <a:spcAft>
                    <a:spcPts val="660"/>
                  </a:spcAft>
                  <a:defRPr/>
                </a:pPr>
                <a:endParaRPr lang="en-US" sz="3090" kern="0" dirty="0">
                  <a:solidFill>
                    <a:sysClr val="window" lastClr="FFFFFF"/>
                  </a:solidFill>
                  <a:latin typeface="Impact" panose="020B0806030902050204" pitchFamily="34" charset="0"/>
                  <a:ea typeface="微软雅黑" panose="020B0503020204020204" pitchFamily="34" charset="-122"/>
                </a:endParaRPr>
              </a:p>
            </p:txBody>
          </p:sp>
          <p:sp>
            <p:nvSpPr>
              <p:cNvPr id="90" name="箭头3"/>
              <p:cNvSpPr/>
              <p:nvPr/>
            </p:nvSpPr>
            <p:spPr bwMode="auto">
              <a:xfrm>
                <a:off x="7279254" y="3493718"/>
                <a:ext cx="1184275" cy="184265"/>
              </a:xfrm>
              <a:custGeom>
                <a:avLst/>
                <a:gdLst>
                  <a:gd name="T0" fmla="*/ 152 w 248"/>
                  <a:gd name="T1" fmla="*/ 64 h 64"/>
                  <a:gd name="T2" fmla="*/ 248 w 248"/>
                  <a:gd name="T3" fmla="*/ 56 h 64"/>
                  <a:gd name="T4" fmla="*/ 128 w 248"/>
                  <a:gd name="T5" fmla="*/ 16 h 64"/>
                  <a:gd name="T6" fmla="*/ 184 w 248"/>
                  <a:gd name="T7" fmla="*/ 16 h 64"/>
                  <a:gd name="T8" fmla="*/ 64 w 248"/>
                  <a:gd name="T9" fmla="*/ 0 h 64"/>
                  <a:gd name="T10" fmla="*/ 0 w 248"/>
                  <a:gd name="T11" fmla="*/ 16 h 64"/>
                  <a:gd name="T12" fmla="*/ 56 w 248"/>
                  <a:gd name="T13" fmla="*/ 16 h 64"/>
                  <a:gd name="T14" fmla="*/ 152 w 248"/>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 h="64">
                    <a:moveTo>
                      <a:pt x="152" y="64"/>
                    </a:moveTo>
                    <a:lnTo>
                      <a:pt x="248" y="56"/>
                    </a:lnTo>
                    <a:lnTo>
                      <a:pt x="128" y="16"/>
                    </a:lnTo>
                    <a:lnTo>
                      <a:pt x="184" y="16"/>
                    </a:lnTo>
                    <a:lnTo>
                      <a:pt x="64" y="0"/>
                    </a:lnTo>
                    <a:lnTo>
                      <a:pt x="0" y="16"/>
                    </a:lnTo>
                    <a:lnTo>
                      <a:pt x="56" y="16"/>
                    </a:lnTo>
                    <a:lnTo>
                      <a:pt x="152" y="64"/>
                    </a:lnTo>
                    <a:close/>
                  </a:path>
                </a:pathLst>
              </a:custGeom>
              <a:solidFill>
                <a:srgbClr val="1158A2"/>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defTabSz="1008380" fontAlgn="base">
                  <a:lnSpc>
                    <a:spcPct val="120000"/>
                  </a:lnSpc>
                  <a:spcBef>
                    <a:spcPts val="660"/>
                  </a:spcBef>
                  <a:spcAft>
                    <a:spcPts val="660"/>
                  </a:spcAft>
                  <a:defRPr/>
                </a:pPr>
                <a:endParaRPr lang="en-US" sz="3090" kern="0" dirty="0">
                  <a:solidFill>
                    <a:sysClr val="window" lastClr="FFFFFF"/>
                  </a:solidFill>
                  <a:latin typeface="Impact" panose="020B0806030902050204" pitchFamily="34" charset="0"/>
                  <a:ea typeface="微软雅黑" panose="020B0503020204020204" pitchFamily="34" charset="-122"/>
                </a:endParaRPr>
              </a:p>
            </p:txBody>
          </p:sp>
        </p:grpSp>
        <p:grpSp>
          <p:nvGrpSpPr>
            <p:cNvPr id="52" name="组合 51"/>
            <p:cNvGrpSpPr/>
            <p:nvPr/>
          </p:nvGrpSpPr>
          <p:grpSpPr>
            <a:xfrm>
              <a:off x="1968600" y="1875660"/>
              <a:ext cx="8336884" cy="415810"/>
              <a:chOff x="4801724" y="2909828"/>
              <a:chExt cx="24346603" cy="1214310"/>
            </a:xfrm>
          </p:grpSpPr>
          <p:grpSp>
            <p:nvGrpSpPr>
              <p:cNvPr id="75" name="组合 74"/>
              <p:cNvGrpSpPr/>
              <p:nvPr/>
            </p:nvGrpSpPr>
            <p:grpSpPr>
              <a:xfrm flipH="1">
                <a:off x="4801724" y="2913736"/>
                <a:ext cx="5116701" cy="1210402"/>
                <a:chOff x="-3724437" y="2515089"/>
                <a:chExt cx="6696744" cy="1584176"/>
              </a:xfrm>
            </p:grpSpPr>
            <p:sp>
              <p:nvSpPr>
                <p:cNvPr id="79" name="圆角矩形 33"/>
                <p:cNvSpPr/>
                <p:nvPr/>
              </p:nvSpPr>
              <p:spPr>
                <a:xfrm>
                  <a:off x="-3724437" y="2515089"/>
                  <a:ext cx="6696744" cy="1584176"/>
                </a:xfrm>
                <a:prstGeom prst="roundRect">
                  <a:avLst>
                    <a:gd name="adj" fmla="val 50000"/>
                  </a:avLst>
                </a:prstGeom>
                <a:solidFill>
                  <a:sysClr val="window" lastClr="FFFFFF">
                    <a:lumMod val="95000"/>
                  </a:sysClr>
                </a:solidFill>
                <a:ln w="25400" cap="flat" cmpd="sng" algn="ctr">
                  <a:noFill/>
                  <a:prstDash val="solid"/>
                </a:ln>
                <a:effectLst>
                  <a:outerShdw blurRad="190500" sx="102000" sy="102000" algn="ctr" rotWithShape="0">
                    <a:srgbClr val="09357A">
                      <a:alpha val="49000"/>
                    </a:srgbClr>
                  </a:outerShdw>
                </a:effectLst>
              </p:spPr>
              <p:txBody>
                <a:bodyPr rtlCol="0" anchor="ctr"/>
                <a:lstStyle/>
                <a:p>
                  <a:pPr algn="ctr" defTabSz="1008380">
                    <a:defRPr/>
                  </a:pPr>
                  <a:endParaRPr lang="en-US" sz="5295" kern="0">
                    <a:solidFill>
                      <a:sysClr val="window" lastClr="FFFFFF"/>
                    </a:solidFill>
                    <a:latin typeface="Calibri"/>
                  </a:endParaRPr>
                </a:p>
              </p:txBody>
            </p:sp>
            <p:sp>
              <p:nvSpPr>
                <p:cNvPr id="80" name="圆角矩形 4"/>
                <p:cNvSpPr/>
                <p:nvPr/>
              </p:nvSpPr>
              <p:spPr>
                <a:xfrm>
                  <a:off x="-1852227" y="2659104"/>
                  <a:ext cx="4680519" cy="1311630"/>
                </a:xfrm>
                <a:custGeom>
                  <a:avLst/>
                  <a:gdLst/>
                  <a:ahLst/>
                  <a:cxnLst/>
                  <a:rect l="l" t="t" r="r" b="b"/>
                  <a:pathLst>
                    <a:path w="4680521" h="1311630">
                      <a:moveTo>
                        <a:pt x="0" y="0"/>
                      </a:moveTo>
                      <a:lnTo>
                        <a:pt x="4024706" y="0"/>
                      </a:lnTo>
                      <a:cubicBezTo>
                        <a:pt x="4386903" y="0"/>
                        <a:pt x="4680521" y="293618"/>
                        <a:pt x="4680521" y="655815"/>
                      </a:cubicBezTo>
                      <a:lnTo>
                        <a:pt x="4680520" y="655815"/>
                      </a:lnTo>
                      <a:cubicBezTo>
                        <a:pt x="4680520" y="1018012"/>
                        <a:pt x="4386902" y="1311630"/>
                        <a:pt x="4024705" y="1311630"/>
                      </a:cubicBezTo>
                      <a:lnTo>
                        <a:pt x="0" y="1311629"/>
                      </a:lnTo>
                      <a:close/>
                    </a:path>
                  </a:pathLst>
                </a:custGeom>
                <a:solidFill>
                  <a:srgbClr val="09357A"/>
                </a:solidFill>
                <a:ln w="25400" cap="flat" cmpd="sng" algn="ctr">
                  <a:noFill/>
                  <a:prstDash val="solid"/>
                </a:ln>
                <a:effectLst>
                  <a:innerShdw blurRad="152400" dist="88900" dir="16200000">
                    <a:prstClr val="black">
                      <a:alpha val="31000"/>
                    </a:prstClr>
                  </a:innerShdw>
                </a:effectLst>
              </p:spPr>
              <p:txBody>
                <a:bodyPr rtlCol="0" anchor="ctr"/>
                <a:lstStyle/>
                <a:p>
                  <a:pPr algn="ctr" defTabSz="1008380">
                    <a:defRPr/>
                  </a:pPr>
                  <a:endParaRPr lang="en-US" sz="3090" kern="0" dirty="0">
                    <a:solidFill>
                      <a:sysClr val="window" lastClr="FFFFFF"/>
                    </a:solidFill>
                    <a:latin typeface="Calibri"/>
                  </a:endParaRPr>
                </a:p>
              </p:txBody>
            </p:sp>
          </p:grpSp>
          <p:grpSp>
            <p:nvGrpSpPr>
              <p:cNvPr id="76" name="组合 75"/>
              <p:cNvGrpSpPr/>
              <p:nvPr/>
            </p:nvGrpSpPr>
            <p:grpSpPr>
              <a:xfrm>
                <a:off x="24031626" y="2909828"/>
                <a:ext cx="5116701" cy="1210402"/>
                <a:chOff x="29005019" y="863413"/>
                <a:chExt cx="6696744" cy="1584176"/>
              </a:xfrm>
            </p:grpSpPr>
            <p:sp>
              <p:nvSpPr>
                <p:cNvPr id="77" name="圆角矩形 39"/>
                <p:cNvSpPr/>
                <p:nvPr/>
              </p:nvSpPr>
              <p:spPr>
                <a:xfrm>
                  <a:off x="29005019" y="863413"/>
                  <a:ext cx="6696744" cy="1584176"/>
                </a:xfrm>
                <a:prstGeom prst="roundRect">
                  <a:avLst>
                    <a:gd name="adj" fmla="val 50000"/>
                  </a:avLst>
                </a:prstGeom>
                <a:solidFill>
                  <a:sysClr val="window" lastClr="FFFFFF">
                    <a:lumMod val="95000"/>
                  </a:sysClr>
                </a:solidFill>
                <a:ln w="25400" cap="flat" cmpd="sng" algn="ctr">
                  <a:noFill/>
                  <a:prstDash val="solid"/>
                </a:ln>
                <a:effectLst>
                  <a:outerShdw blurRad="190500" sx="102000" sy="102000" algn="ctr" rotWithShape="0">
                    <a:schemeClr val="bg1">
                      <a:lumMod val="75000"/>
                      <a:alpha val="49000"/>
                    </a:schemeClr>
                  </a:outerShdw>
                </a:effectLst>
              </p:spPr>
              <p:txBody>
                <a:bodyPr rtlCol="0" anchor="ctr"/>
                <a:lstStyle/>
                <a:p>
                  <a:pPr algn="ctr" defTabSz="1008380">
                    <a:defRPr/>
                  </a:pPr>
                  <a:endParaRPr lang="en-US" sz="5295" kern="0">
                    <a:solidFill>
                      <a:sysClr val="window" lastClr="FFFFFF"/>
                    </a:solidFill>
                    <a:latin typeface="Calibri"/>
                  </a:endParaRPr>
                </a:p>
              </p:txBody>
            </p:sp>
            <p:sp>
              <p:nvSpPr>
                <p:cNvPr id="78" name="圆角矩形 4"/>
                <p:cNvSpPr/>
                <p:nvPr/>
              </p:nvSpPr>
              <p:spPr>
                <a:xfrm>
                  <a:off x="30877229" y="1007428"/>
                  <a:ext cx="4680519" cy="1311630"/>
                </a:xfrm>
                <a:custGeom>
                  <a:avLst/>
                  <a:gdLst/>
                  <a:ahLst/>
                  <a:cxnLst/>
                  <a:rect l="l" t="t" r="r" b="b"/>
                  <a:pathLst>
                    <a:path w="4680521" h="1311630">
                      <a:moveTo>
                        <a:pt x="0" y="0"/>
                      </a:moveTo>
                      <a:lnTo>
                        <a:pt x="4024706" y="0"/>
                      </a:lnTo>
                      <a:cubicBezTo>
                        <a:pt x="4386903" y="0"/>
                        <a:pt x="4680521" y="293618"/>
                        <a:pt x="4680521" y="655815"/>
                      </a:cubicBezTo>
                      <a:lnTo>
                        <a:pt x="4680520" y="655815"/>
                      </a:lnTo>
                      <a:cubicBezTo>
                        <a:pt x="4680520" y="1018012"/>
                        <a:pt x="4386902" y="1311630"/>
                        <a:pt x="4024705" y="1311630"/>
                      </a:cubicBezTo>
                      <a:lnTo>
                        <a:pt x="0" y="1311629"/>
                      </a:lnTo>
                      <a:close/>
                    </a:path>
                  </a:pathLst>
                </a:custGeom>
                <a:solidFill>
                  <a:schemeClr val="bg1">
                    <a:lumMod val="85000"/>
                  </a:schemeClr>
                </a:solidFill>
                <a:ln w="25400" cap="flat" cmpd="sng" algn="ctr">
                  <a:noFill/>
                  <a:prstDash val="solid"/>
                </a:ln>
                <a:effectLst>
                  <a:innerShdw blurRad="152400" dist="88900" dir="16200000">
                    <a:prstClr val="black">
                      <a:alpha val="31000"/>
                    </a:prstClr>
                  </a:innerShdw>
                </a:effectLst>
              </p:spPr>
              <p:txBody>
                <a:bodyPr rtlCol="0" anchor="ctr"/>
                <a:lstStyle/>
                <a:p>
                  <a:pPr algn="ctr" defTabSz="1008380">
                    <a:defRPr/>
                  </a:pPr>
                  <a:endParaRPr lang="en-US" sz="5295" kern="0" dirty="0">
                    <a:solidFill>
                      <a:sysClr val="window" lastClr="FFFFFF"/>
                    </a:solidFill>
                    <a:latin typeface="Calibri"/>
                  </a:endParaRPr>
                </a:p>
              </p:txBody>
            </p:sp>
          </p:grpSp>
        </p:grpSp>
        <p:grpSp>
          <p:nvGrpSpPr>
            <p:cNvPr id="55" name="组合 54"/>
            <p:cNvGrpSpPr/>
            <p:nvPr/>
          </p:nvGrpSpPr>
          <p:grpSpPr>
            <a:xfrm>
              <a:off x="3256219" y="1878183"/>
              <a:ext cx="5793861" cy="1635858"/>
              <a:chOff x="1010045" y="1910080"/>
              <a:chExt cx="10734554" cy="3847452"/>
            </a:xfrm>
          </p:grpSpPr>
          <p:sp>
            <p:nvSpPr>
              <p:cNvPr id="58" name="矩形 57"/>
              <p:cNvSpPr/>
              <p:nvPr/>
            </p:nvSpPr>
            <p:spPr>
              <a:xfrm>
                <a:off x="6347637" y="1910080"/>
                <a:ext cx="5335270" cy="3647440"/>
              </a:xfrm>
              <a:prstGeom prst="rect">
                <a:avLst/>
              </a:prstGeom>
              <a:solidFill>
                <a:schemeClr val="bg1">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p>
            </p:txBody>
          </p:sp>
          <p:grpSp>
            <p:nvGrpSpPr>
              <p:cNvPr id="68" name="组合 67"/>
              <p:cNvGrpSpPr/>
              <p:nvPr/>
            </p:nvGrpSpPr>
            <p:grpSpPr>
              <a:xfrm>
                <a:off x="1010045" y="1910080"/>
                <a:ext cx="10734554" cy="3847452"/>
                <a:chOff x="563478" y="1910080"/>
                <a:chExt cx="10734554" cy="3847452"/>
              </a:xfrm>
            </p:grpSpPr>
            <p:sp>
              <p:nvSpPr>
                <p:cNvPr id="72" name="矩形 71"/>
                <p:cNvSpPr/>
                <p:nvPr/>
              </p:nvSpPr>
              <p:spPr>
                <a:xfrm>
                  <a:off x="563478" y="1910080"/>
                  <a:ext cx="5335270" cy="3647440"/>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5">
                    <a:solidFill>
                      <a:schemeClr val="bg1"/>
                    </a:solidFill>
                  </a:endParaRPr>
                </a:p>
              </p:txBody>
            </p:sp>
            <p:sp>
              <p:nvSpPr>
                <p:cNvPr id="73" name="文本框 72"/>
                <p:cNvSpPr txBox="1"/>
                <p:nvPr/>
              </p:nvSpPr>
              <p:spPr>
                <a:xfrm>
                  <a:off x="653399" y="1968048"/>
                  <a:ext cx="5335270" cy="3735937"/>
                </a:xfrm>
                <a:prstGeom prst="rect">
                  <a:avLst/>
                </a:prstGeom>
                <a:noFill/>
              </p:spPr>
              <p:txBody>
                <a:bodyPr wrap="square">
                  <a:spAutoFit/>
                </a:bodyPr>
                <a:lstStyle/>
                <a:p>
                  <a:pPr algn="ctr">
                    <a:lnSpc>
                      <a:spcPct val="200000"/>
                    </a:lnSpc>
                  </a:pPr>
                  <a:r>
                    <a:rPr lang="en-US" altLang="zh-CN" sz="2205" b="1" dirty="0">
                      <a:solidFill>
                        <a:srgbClr val="FFFF00"/>
                      </a:solidFill>
                      <a:latin typeface="Arial" panose="020B0604020202020204" pitchFamily="34" charset="0"/>
                      <a:cs typeface="Arial" panose="020B0604020202020204" pitchFamily="34" charset="0"/>
                    </a:rPr>
                    <a:t>ORIENT-16</a:t>
                  </a:r>
                  <a:endParaRPr lang="en-US" altLang="zh-CN" sz="2205" b="1" dirty="0">
                    <a:solidFill>
                      <a:srgbClr val="FFFF00"/>
                    </a:solidFill>
                    <a:latin typeface="Arial" panose="020B0604020202020204" pitchFamily="34" charset="0"/>
                    <a:cs typeface="Arial" panose="020B0604020202020204" pitchFamily="34" charset="0"/>
                  </a:endParaRPr>
                </a:p>
                <a:p>
                  <a:pPr algn="ctr">
                    <a:lnSpc>
                      <a:spcPct val="200000"/>
                    </a:lnSpc>
                  </a:pPr>
                  <a:r>
                    <a:rPr lang="en-US" altLang="zh-CN" sz="2205" b="1" dirty="0">
                      <a:solidFill>
                        <a:schemeClr val="bg1"/>
                      </a:solidFill>
                      <a:latin typeface="Arial" panose="020B0604020202020204" pitchFamily="34" charset="0"/>
                      <a:cs typeface="Arial" panose="020B0604020202020204" pitchFamily="34" charset="0"/>
                    </a:rPr>
                    <a:t>CheckMate 649</a:t>
                  </a:r>
                  <a:endParaRPr lang="zh-CN" altLang="en-US" sz="2205" b="1" dirty="0">
                    <a:solidFill>
                      <a:schemeClr val="bg1"/>
                    </a:solidFill>
                    <a:latin typeface="Arial" panose="020B0604020202020204" pitchFamily="34" charset="0"/>
                    <a:cs typeface="Arial" panose="020B0604020202020204" pitchFamily="34" charset="0"/>
                  </a:endParaRPr>
                </a:p>
              </p:txBody>
            </p:sp>
            <p:sp>
              <p:nvSpPr>
                <p:cNvPr id="74" name="文本框 73"/>
                <p:cNvSpPr txBox="1"/>
                <p:nvPr/>
              </p:nvSpPr>
              <p:spPr>
                <a:xfrm>
                  <a:off x="5962761" y="2021594"/>
                  <a:ext cx="5335271" cy="3735938"/>
                </a:xfrm>
                <a:prstGeom prst="rect">
                  <a:avLst/>
                </a:prstGeom>
                <a:noFill/>
              </p:spPr>
              <p:txBody>
                <a:bodyPr wrap="square">
                  <a:spAutoFit/>
                </a:bodyPr>
                <a:lstStyle/>
                <a:p>
                  <a:pPr algn="ctr">
                    <a:lnSpc>
                      <a:spcPct val="200000"/>
                    </a:lnSpc>
                  </a:pPr>
                  <a:r>
                    <a:rPr lang="en-US" altLang="zh-CN" sz="2205" b="1" dirty="0">
                      <a:latin typeface="Arial" panose="020B0604020202020204" pitchFamily="34" charset="0"/>
                      <a:cs typeface="Arial" panose="020B0604020202020204" pitchFamily="34" charset="0"/>
                    </a:rPr>
                    <a:t>KEYNOTE-062</a:t>
                  </a:r>
                  <a:endParaRPr lang="en-US" altLang="zh-CN" sz="2205" b="1" dirty="0">
                    <a:latin typeface="Arial" panose="020B0604020202020204" pitchFamily="34" charset="0"/>
                    <a:cs typeface="Arial" panose="020B0604020202020204" pitchFamily="34" charset="0"/>
                  </a:endParaRPr>
                </a:p>
                <a:p>
                  <a:pPr algn="ctr">
                    <a:lnSpc>
                      <a:spcPct val="200000"/>
                    </a:lnSpc>
                  </a:pPr>
                  <a:r>
                    <a:rPr lang="en-US" altLang="zh-CN" sz="2205" b="1" dirty="0">
                      <a:latin typeface="Arial" panose="020B0604020202020204" pitchFamily="34" charset="0"/>
                      <a:cs typeface="Arial" panose="020B0604020202020204" pitchFamily="34" charset="0"/>
                    </a:rPr>
                    <a:t>ATTRACTION-4</a:t>
                  </a:r>
                  <a:endParaRPr lang="zh-CN" altLang="en-US" sz="2205" b="1" dirty="0">
                    <a:latin typeface="Arial" panose="020B0604020202020204" pitchFamily="34" charset="0"/>
                    <a:cs typeface="Arial" panose="020B0604020202020204" pitchFamily="34" charset="0"/>
                  </a:endParaRPr>
                </a:p>
              </p:txBody>
            </p:sp>
          </p:grpSp>
        </p:grpSp>
        <p:sp>
          <p:nvSpPr>
            <p:cNvPr id="56" name="文本框 55"/>
            <p:cNvSpPr txBox="1"/>
            <p:nvPr/>
          </p:nvSpPr>
          <p:spPr>
            <a:xfrm>
              <a:off x="1825766" y="1825121"/>
              <a:ext cx="1752086" cy="472992"/>
            </a:xfrm>
            <a:prstGeom prst="rect">
              <a:avLst/>
            </a:prstGeom>
            <a:noFill/>
          </p:spPr>
          <p:txBody>
            <a:bodyPr wrap="square">
              <a:spAutoFit/>
            </a:bodyPr>
            <a:lstStyle/>
            <a:p>
              <a:pPr algn="ctr" defTabSz="1008380">
                <a:defRPr/>
              </a:pPr>
              <a:r>
                <a:rPr lang="en-US" altLang="zh-CN" sz="2205" kern="0" dirty="0">
                  <a:solidFill>
                    <a:sysClr val="window" lastClr="FFFFFF"/>
                  </a:solidFill>
                  <a:latin typeface="Arial" panose="020B0604020202020204" pitchFamily="34" charset="0"/>
                  <a:cs typeface="Arial" panose="020B0604020202020204" pitchFamily="34" charset="0"/>
                </a:rPr>
                <a:t>OS +</a:t>
              </a:r>
              <a:endParaRPr lang="en-US" altLang="zh-CN" sz="2205" kern="0" dirty="0">
                <a:solidFill>
                  <a:sysClr val="window" lastClr="FFFFFF"/>
                </a:solidFill>
                <a:latin typeface="Arial" panose="020B0604020202020204" pitchFamily="34" charset="0"/>
                <a:cs typeface="Arial" panose="020B0604020202020204" pitchFamily="34" charset="0"/>
              </a:endParaRPr>
            </a:p>
          </p:txBody>
        </p:sp>
        <p:sp>
          <p:nvSpPr>
            <p:cNvPr id="57" name="文本框 56"/>
            <p:cNvSpPr txBox="1"/>
            <p:nvPr/>
          </p:nvSpPr>
          <p:spPr>
            <a:xfrm>
              <a:off x="8696232" y="1825121"/>
              <a:ext cx="1752086" cy="472992"/>
            </a:xfrm>
            <a:prstGeom prst="rect">
              <a:avLst/>
            </a:prstGeom>
            <a:noFill/>
          </p:spPr>
          <p:txBody>
            <a:bodyPr wrap="square">
              <a:spAutoFit/>
            </a:bodyPr>
            <a:lstStyle/>
            <a:p>
              <a:pPr algn="ctr" defTabSz="1008380">
                <a:defRPr/>
              </a:pPr>
              <a:r>
                <a:rPr lang="en-US" altLang="zh-CN" sz="2205" kern="0" dirty="0">
                  <a:solidFill>
                    <a:sysClr val="window" lastClr="FFFFFF"/>
                  </a:solidFill>
                  <a:latin typeface="Arial" panose="020B0604020202020204" pitchFamily="34" charset="0"/>
                  <a:cs typeface="Arial" panose="020B0604020202020204" pitchFamily="34" charset="0"/>
                </a:rPr>
                <a:t>OS -</a:t>
              </a:r>
              <a:endParaRPr lang="en-US" altLang="zh-CN" sz="2205" kern="0" dirty="0">
                <a:solidFill>
                  <a:sysClr val="window" lastClr="FFFFFF"/>
                </a:solidFill>
                <a:latin typeface="Arial" panose="020B0604020202020204" pitchFamily="34" charset="0"/>
                <a:cs typeface="Arial" panose="020B0604020202020204" pitchFamily="34" charset="0"/>
              </a:endParaRPr>
            </a:p>
          </p:txBody>
        </p:sp>
      </p:grpSp>
      <p:sp>
        <p:nvSpPr>
          <p:cNvPr id="43" name="文本框 42"/>
          <p:cNvSpPr txBox="1"/>
          <p:nvPr/>
        </p:nvSpPr>
        <p:spPr>
          <a:xfrm>
            <a:off x="3043533" y="1455899"/>
            <a:ext cx="9849665" cy="1110304"/>
          </a:xfrm>
          <a:prstGeom prst="rect">
            <a:avLst/>
          </a:prstGeom>
          <a:noFill/>
          <a:ln w="28575">
            <a:solidFill>
              <a:srgbClr val="09357A"/>
            </a:solidFill>
          </a:ln>
        </p:spPr>
        <p:txBody>
          <a:bodyPr wrap="square">
            <a:spAutoFit/>
          </a:bodyPr>
          <a:lstStyle/>
          <a:p>
            <a:pPr>
              <a:lnSpc>
                <a:spcPct val="150000"/>
              </a:lnSpc>
            </a:pPr>
            <a:r>
              <a:rPr lang="zh-CN" altLang="en-US" sz="2205" b="1" dirty="0">
                <a:solidFill>
                  <a:srgbClr val="1158A2"/>
                </a:solidFill>
                <a:latin typeface="+mn-ea"/>
                <a:cs typeface="Arial" panose="020B0604020202020204" pitchFamily="34" charset="0"/>
              </a:rPr>
              <a:t>四项研究均为免疫联合化疗一线治疗晚期胃癌的</a:t>
            </a:r>
            <a:r>
              <a:rPr lang="en-US" altLang="zh-CN" sz="2205" b="1" dirty="0">
                <a:solidFill>
                  <a:srgbClr val="1158A2"/>
                </a:solidFill>
                <a:latin typeface="+mn-ea"/>
                <a:cs typeface="Arial" panose="020B0604020202020204" pitchFamily="34" charset="0"/>
              </a:rPr>
              <a:t>Ⅲ</a:t>
            </a:r>
            <a:r>
              <a:rPr lang="zh-CN" altLang="en-US" sz="2205" b="1" dirty="0">
                <a:solidFill>
                  <a:srgbClr val="1158A2"/>
                </a:solidFill>
                <a:latin typeface="+mn-ea"/>
                <a:cs typeface="Arial" panose="020B0604020202020204" pitchFamily="34" charset="0"/>
              </a:rPr>
              <a:t>期研究，为何结果存在差异？与</a:t>
            </a:r>
            <a:r>
              <a:rPr lang="zh-CN" altLang="en-US" sz="2205" b="1" dirty="0">
                <a:solidFill>
                  <a:srgbClr val="C00000"/>
                </a:solidFill>
                <a:latin typeface="+mn-ea"/>
                <a:cs typeface="Arial" panose="020B0604020202020204" pitchFamily="34" charset="0"/>
              </a:rPr>
              <a:t>设计方案</a:t>
            </a:r>
            <a:r>
              <a:rPr lang="zh-CN" altLang="en-US" sz="2205" b="1" dirty="0">
                <a:solidFill>
                  <a:srgbClr val="1158A2"/>
                </a:solidFill>
                <a:latin typeface="+mn-ea"/>
                <a:cs typeface="Arial" panose="020B0604020202020204" pitchFamily="34" charset="0"/>
              </a:rPr>
              <a:t>有关？与</a:t>
            </a:r>
            <a:r>
              <a:rPr lang="zh-CN" altLang="en-US" sz="2205" b="1" dirty="0">
                <a:solidFill>
                  <a:srgbClr val="C00000"/>
                </a:solidFill>
                <a:latin typeface="+mn-ea"/>
                <a:cs typeface="Arial" panose="020B0604020202020204" pitchFamily="34" charset="0"/>
              </a:rPr>
              <a:t>基线特征</a:t>
            </a:r>
            <a:r>
              <a:rPr lang="zh-CN" altLang="en-US" sz="2205" b="1" dirty="0">
                <a:solidFill>
                  <a:srgbClr val="1158A2"/>
                </a:solidFill>
                <a:latin typeface="+mn-ea"/>
                <a:cs typeface="Arial" panose="020B0604020202020204" pitchFamily="34" charset="0"/>
              </a:rPr>
              <a:t>有关？</a:t>
            </a:r>
            <a:r>
              <a:rPr lang="zh-CN" altLang="en-US" sz="2205" b="1" dirty="0">
                <a:solidFill>
                  <a:srgbClr val="C00000"/>
                </a:solidFill>
                <a:latin typeface="+mn-ea"/>
                <a:cs typeface="Arial" panose="020B0604020202020204" pitchFamily="34" charset="0"/>
              </a:rPr>
              <a:t>化疗方案</a:t>
            </a:r>
            <a:r>
              <a:rPr lang="zh-CN" altLang="en-US" sz="2205" b="1" dirty="0">
                <a:solidFill>
                  <a:srgbClr val="1158A2"/>
                </a:solidFill>
                <a:latin typeface="+mn-ea"/>
                <a:cs typeface="Arial" panose="020B0604020202020204" pitchFamily="34" charset="0"/>
              </a:rPr>
              <a:t>影响？</a:t>
            </a:r>
            <a:endParaRPr lang="zh-CN" altLang="en-US" sz="2205" b="1" dirty="0">
              <a:solidFill>
                <a:srgbClr val="1158A2"/>
              </a:solidFill>
              <a:latin typeface="+mn-ea"/>
              <a:cs typeface="Arial" panose="020B0604020202020204" pitchFamily="34" charset="0"/>
            </a:endParaRPr>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429" y="1116264"/>
            <a:ext cx="2682930" cy="26829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130072" name="think-cell 幻灯片" r:id="rId2" imgW="5715" imgH="5715" progId="TCLayout.ActiveDocument.1">
                  <p:embed/>
                </p:oleObj>
              </mc:Choice>
              <mc:Fallback>
                <p:oleObj name="think-cell 幻灯片" r:id="rId2" imgW="5715" imgH="5715" progId="TCLayout.ActiveDocument.1">
                  <p:embed/>
                  <p:pic>
                    <p:nvPicPr>
                      <p:cNvPr id="0" name="对象 2"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2" name="标题 1"/>
          <p:cNvSpPr>
            <a:spLocks noGrp="1"/>
          </p:cNvSpPr>
          <p:nvPr>
            <p:ph type="title"/>
          </p:nvPr>
        </p:nvSpPr>
        <p:spPr/>
        <p:txBody>
          <a:bodyPr vert="horz">
            <a:normAutofit/>
          </a:bodyPr>
          <a:lstStyle/>
          <a:p>
            <a:r>
              <a:rPr lang="zh-CN" altLang="en-US" sz="2800" dirty="0"/>
              <a:t>设计方案：</a:t>
            </a:r>
            <a:br>
              <a:rPr lang="en-US" altLang="zh-CN" sz="2800" dirty="0"/>
            </a:br>
            <a:r>
              <a:rPr lang="zh-CN" altLang="en-US" sz="2800" dirty="0"/>
              <a:t>研究</a:t>
            </a:r>
            <a:r>
              <a:rPr lang="zh-CN" altLang="en-US" sz="2800" dirty="0">
                <a:solidFill>
                  <a:srgbClr val="C00000"/>
                </a:solidFill>
              </a:rPr>
              <a:t>地域</a:t>
            </a:r>
            <a:r>
              <a:rPr lang="zh-CN" altLang="en-US" sz="2800" dirty="0"/>
              <a:t>、</a:t>
            </a:r>
            <a:r>
              <a:rPr lang="zh-CN" altLang="en-US" sz="2800" dirty="0">
                <a:solidFill>
                  <a:srgbClr val="C00000"/>
                </a:solidFill>
              </a:rPr>
              <a:t>性</a:t>
            </a:r>
            <a:r>
              <a:rPr lang="zh-CN" altLang="en-US" sz="2800" dirty="0"/>
              <a:t>质、治疗</a:t>
            </a:r>
            <a:r>
              <a:rPr lang="zh-CN" altLang="en-US" sz="2800" dirty="0">
                <a:solidFill>
                  <a:srgbClr val="C00000"/>
                </a:solidFill>
              </a:rPr>
              <a:t>方案</a:t>
            </a:r>
            <a:r>
              <a:rPr lang="zh-CN" altLang="en-US" sz="2800" dirty="0"/>
              <a:t>、分层因素及</a:t>
            </a:r>
            <a:r>
              <a:rPr lang="zh-CN" altLang="en-US" sz="2800" dirty="0">
                <a:solidFill>
                  <a:srgbClr val="C00000"/>
                </a:solidFill>
              </a:rPr>
              <a:t>主要终点</a:t>
            </a:r>
            <a:r>
              <a:rPr lang="zh-CN" altLang="en-US" sz="2800" dirty="0"/>
              <a:t>均有所不同</a:t>
            </a:r>
            <a:endParaRPr lang="zh-CN" altLang="en-US" sz="2800" dirty="0"/>
          </a:p>
        </p:txBody>
      </p:sp>
      <p:graphicFrame>
        <p:nvGraphicFramePr>
          <p:cNvPr id="5" name="表格 4"/>
          <p:cNvGraphicFramePr>
            <a:graphicFrameLocks noGrp="1"/>
          </p:cNvGraphicFramePr>
          <p:nvPr/>
        </p:nvGraphicFramePr>
        <p:xfrm>
          <a:off x="457407" y="1234736"/>
          <a:ext cx="12682680" cy="5343168"/>
        </p:xfrm>
        <a:graphic>
          <a:graphicData uri="http://schemas.openxmlformats.org/drawingml/2006/table">
            <a:tbl>
              <a:tblPr/>
              <a:tblGrid>
                <a:gridCol w="1165193"/>
                <a:gridCol w="3230914"/>
                <a:gridCol w="2676280"/>
                <a:gridCol w="3223888"/>
                <a:gridCol w="2386405"/>
              </a:tblGrid>
              <a:tr h="403336">
                <a:tc>
                  <a:txBody>
                    <a:bodyPr/>
                    <a:lstStyle/>
                    <a:p>
                      <a:pPr algn="just">
                        <a:lnSpc>
                          <a:spcPct val="150000"/>
                        </a:lnSpc>
                        <a:spcBef>
                          <a:spcPts val="100"/>
                        </a:spcBef>
                        <a:spcAft>
                          <a:spcPts val="100"/>
                        </a:spcAft>
                      </a:pPr>
                      <a:r>
                        <a:rPr lang="en-US"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a:t>
                      </a:r>
                      <a:r>
                        <a:rPr lang="zh-CN" altLang="en-US"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研究</a:t>
                      </a:r>
                      <a:endParaRPr lang="zh-CN" sz="18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50000"/>
                        </a:lnSpc>
                        <a:spcBef>
                          <a:spcPts val="100"/>
                        </a:spcBef>
                        <a:spcAft>
                          <a:spcPts val="100"/>
                        </a:spcAft>
                      </a:pPr>
                      <a:r>
                        <a:rPr lang="en-US" altLang="zh-CN" sz="1800" b="1" kern="100" dirty="0">
                          <a:solidFill>
                            <a:schemeClr val="bg1"/>
                          </a:solidFill>
                          <a:effectLst/>
                          <a:latin typeface="Arial" panose="020B0604020202020204" pitchFamily="34" charset="0"/>
                          <a:ea typeface="+mn-ea"/>
                          <a:cs typeface="Arial" panose="020B0604020202020204" pitchFamily="34" charset="0"/>
                        </a:rPr>
                        <a:t>KEYNOTE-062</a:t>
                      </a:r>
                      <a:endParaRPr lang="zh-CN" sz="18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50000"/>
                        </a:lnSpc>
                        <a:spcBef>
                          <a:spcPts val="100"/>
                        </a:spcBef>
                        <a:spcAft>
                          <a:spcPts val="100"/>
                        </a:spcAft>
                      </a:pPr>
                      <a:r>
                        <a:rPr lang="en-US" alt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ATTRACTION-4</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50000"/>
                        </a:lnSpc>
                        <a:spcBef>
                          <a:spcPts val="100"/>
                        </a:spcBef>
                        <a:spcAft>
                          <a:spcPts val="100"/>
                        </a:spcAft>
                      </a:pPr>
                      <a:r>
                        <a:rPr lang="en-US" altLang="zh-CN" sz="1800" b="1" kern="100" dirty="0">
                          <a:solidFill>
                            <a:schemeClr val="bg1"/>
                          </a:solidFill>
                          <a:effectLst/>
                          <a:latin typeface="Arial" panose="020B0604020202020204" pitchFamily="34" charset="0"/>
                          <a:ea typeface="+mn-ea"/>
                          <a:cs typeface="Arial" panose="020B0604020202020204" pitchFamily="34" charset="0"/>
                        </a:rPr>
                        <a:t>CheckMate 649 </a:t>
                      </a:r>
                      <a:endParaRPr lang="zh-CN" sz="18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c>
                  <a:txBody>
                    <a:bodyPr/>
                    <a:lstStyle/>
                    <a:p>
                      <a:pPr algn="ctr">
                        <a:lnSpc>
                          <a:spcPct val="150000"/>
                        </a:lnSpc>
                        <a:spcBef>
                          <a:spcPts val="100"/>
                        </a:spcBef>
                        <a:spcAft>
                          <a:spcPts val="100"/>
                        </a:spcAft>
                      </a:pPr>
                      <a:r>
                        <a:rPr lang="en-US" altLang="zh-CN" sz="1800" b="1" kern="100" dirty="0">
                          <a:solidFill>
                            <a:schemeClr val="bg1"/>
                          </a:solidFill>
                          <a:effectLst/>
                          <a:latin typeface="Arial" panose="020B0604020202020204" pitchFamily="34" charset="0"/>
                          <a:ea typeface="+mn-ea"/>
                          <a:cs typeface="Arial" panose="020B0604020202020204" pitchFamily="34" charset="0"/>
                        </a:rPr>
                        <a:t>ORIENT-16</a:t>
                      </a:r>
                      <a:endParaRPr lang="zh-CN" sz="18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9357A"/>
                    </a:solidFill>
                  </a:tcPr>
                </a:tc>
              </a:tr>
              <a:tr h="403336">
                <a:tc>
                  <a:txBody>
                    <a:bodyPr/>
                    <a:lstStyle/>
                    <a:p>
                      <a:pPr algn="just">
                        <a:lnSpc>
                          <a:spcPct val="150000"/>
                        </a:lnSpc>
                        <a:spcBef>
                          <a:spcPts val="100"/>
                        </a:spcBef>
                        <a:spcAft>
                          <a:spcPts val="100"/>
                        </a:spcAft>
                      </a:pPr>
                      <a:r>
                        <a:rPr lang="zh-CN" altLang="en-US" sz="18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地域</a:t>
                      </a:r>
                      <a:endParaRPr lang="zh-CN" sz="18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b="1" kern="100" dirty="0">
                          <a:effectLst/>
                          <a:latin typeface="Arial" panose="020B0604020202020204" pitchFamily="34" charset="0"/>
                          <a:ea typeface="微软雅黑" panose="020B0503020204020204" pitchFamily="34" charset="-122"/>
                          <a:cs typeface="Arial" panose="020B0604020202020204" pitchFamily="34" charset="0"/>
                        </a:rPr>
                        <a:t>全球</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b="1" kern="100" dirty="0">
                          <a:effectLst/>
                          <a:latin typeface="Arial" panose="020B0604020202020204" pitchFamily="34" charset="0"/>
                          <a:ea typeface="+mn-ea"/>
                          <a:cs typeface="Arial" panose="020B0604020202020204" pitchFamily="34" charset="0"/>
                        </a:rPr>
                        <a:t>亚洲（日本、韩国、中国台湾）</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b="1" kern="100" dirty="0">
                          <a:effectLst/>
                          <a:latin typeface="Arial" panose="020B0604020202020204" pitchFamily="34" charset="0"/>
                          <a:ea typeface="微软雅黑" panose="020B0503020204020204" pitchFamily="34" charset="-122"/>
                          <a:cs typeface="Arial" panose="020B0604020202020204" pitchFamily="34" charset="0"/>
                        </a:rPr>
                        <a:t>全球</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中国</a:t>
                      </a:r>
                      <a:endParaRPr 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403336">
                <a:tc>
                  <a:txBody>
                    <a:bodyPr/>
                    <a:lstStyle/>
                    <a:p>
                      <a:pPr algn="just">
                        <a:lnSpc>
                          <a:spcPct val="150000"/>
                        </a:lnSpc>
                        <a:spcBef>
                          <a:spcPts val="100"/>
                        </a:spcBef>
                        <a:spcAft>
                          <a:spcPts val="100"/>
                        </a:spcAft>
                      </a:pPr>
                      <a:r>
                        <a:rPr lang="zh-CN" altLang="en-US" sz="1800" kern="100" dirty="0" smtClean="0">
                          <a:solidFill>
                            <a:schemeClr val="tx1"/>
                          </a:solidFill>
                          <a:effectLst/>
                          <a:latin typeface="Arial" panose="020B0604020202020204" pitchFamily="34" charset="0"/>
                          <a:ea typeface="微软雅黑" panose="020B0503020204020204" pitchFamily="34" charset="-122"/>
                          <a:cs typeface="Arial" panose="020B0604020202020204" pitchFamily="34" charset="0"/>
                        </a:rPr>
                        <a:t>选择人群</a:t>
                      </a:r>
                      <a:endParaRPr lang="zh-CN" sz="18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PD-L1 CPS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L="0" marR="0" lvl="0" indent="0" algn="ctr" defTabSz="829310" rtl="0" eaLnBrk="1" fontAlgn="auto" latinLnBrk="0" hangingPunct="1">
                        <a:lnSpc>
                          <a:spcPct val="150000"/>
                        </a:lnSpc>
                        <a:spcBef>
                          <a:spcPts val="100"/>
                        </a:spcBef>
                        <a:spcAft>
                          <a:spcPts val="100"/>
                        </a:spcAft>
                        <a:buClrTx/>
                        <a:buSzTx/>
                        <a:buFontTx/>
                        <a:buNone/>
                        <a:defRPr/>
                      </a:pPr>
                      <a:r>
                        <a:rPr lang="zh-CN" altLang="en-US" sz="1500" kern="100" dirty="0">
                          <a:effectLst/>
                          <a:latin typeface="Arial" panose="020B0604020202020204" pitchFamily="34" charset="0"/>
                          <a:ea typeface="+mn-ea"/>
                          <a:cs typeface="Arial" panose="020B0604020202020204" pitchFamily="34" charset="0"/>
                        </a:rPr>
                        <a:t>未选择</a:t>
                      </a:r>
                      <a:endParaRPr lang="zh-CN" altLang="zh-CN" sz="1500" kern="100" dirty="0">
                        <a:effectLst/>
                        <a:latin typeface="Arial" panose="020B0604020202020204" pitchFamily="34" charset="0"/>
                        <a:ea typeface="+mn-ea"/>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未选择</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未选择</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403336">
                <a:tc>
                  <a:txBody>
                    <a:bodyPr/>
                    <a:lstStyle/>
                    <a:p>
                      <a:pPr algn="just">
                        <a:lnSpc>
                          <a:spcPct val="150000"/>
                        </a:lnSpc>
                        <a:spcBef>
                          <a:spcPts val="100"/>
                        </a:spcBef>
                        <a:spcAft>
                          <a:spcPts val="100"/>
                        </a:spcAft>
                      </a:pPr>
                      <a:r>
                        <a:rPr lang="zh-CN" altLang="en-US" sz="18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性质</a:t>
                      </a:r>
                      <a:endParaRPr lang="zh-CN" sz="18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100"/>
                        </a:spcBef>
                        <a:spcAft>
                          <a:spcPts val="100"/>
                        </a:spcAft>
                      </a:pPr>
                      <a:r>
                        <a:rPr lang="zh-CN" altLang="en-US"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部分盲法</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100"/>
                        </a:spcBef>
                        <a:spcAft>
                          <a:spcPts val="100"/>
                        </a:spcAft>
                      </a:pPr>
                      <a:r>
                        <a:rPr lang="zh-CN" altLang="en-US"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双盲</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100"/>
                        </a:spcBef>
                        <a:spcAft>
                          <a:spcPts val="100"/>
                        </a:spcAft>
                      </a:pPr>
                      <a:r>
                        <a:rPr lang="zh-CN" altLang="en-US"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开放标签</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双盲</a:t>
                      </a:r>
                      <a:endParaRPr 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761857">
                <a:tc>
                  <a:txBody>
                    <a:bodyPr/>
                    <a:lstStyle/>
                    <a:p>
                      <a:pPr algn="just">
                        <a:lnSpc>
                          <a:spcPct val="150000"/>
                        </a:lnSpc>
                        <a:spcBef>
                          <a:spcPts val="100"/>
                        </a:spcBef>
                        <a:spcAft>
                          <a:spcPts val="100"/>
                        </a:spcAft>
                      </a:pPr>
                      <a:r>
                        <a:rPr lang="zh-CN" altLang="en-US" sz="18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治疗方案</a:t>
                      </a:r>
                      <a:endParaRPr lang="zh-CN" sz="18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帕博利珠单抗</a:t>
                      </a:r>
                      <a:endParaRPr lang="en-US" altLang="zh-CN" sz="1500" kern="100" dirty="0">
                        <a:effectLst/>
                        <a:latin typeface="Arial" panose="020B0604020202020204" pitchFamily="34" charset="0"/>
                        <a:ea typeface="+mn-ea"/>
                        <a:cs typeface="Arial" panose="020B0604020202020204" pitchFamily="34" charset="0"/>
                      </a:endParaRPr>
                    </a:p>
                    <a:p>
                      <a:pPr algn="ctr">
                        <a:lnSpc>
                          <a:spcPct val="100000"/>
                        </a:lnSpc>
                        <a:spcBef>
                          <a:spcPts val="100"/>
                        </a:spcBef>
                        <a:spcAft>
                          <a:spcPts val="100"/>
                        </a:spcAft>
                      </a:pPr>
                      <a:r>
                        <a:rPr lang="en-US" altLang="zh-CN" sz="1500" kern="100" dirty="0">
                          <a:effectLst/>
                          <a:latin typeface="Arial" panose="020B0604020202020204" pitchFamily="34" charset="0"/>
                          <a:ea typeface="+mn-ea"/>
                          <a:cs typeface="Arial" panose="020B0604020202020204" pitchFamily="34" charset="0"/>
                        </a:rPr>
                        <a:t>+</a:t>
                      </a:r>
                      <a:endParaRPr lang="en-US" altLang="zh-CN" sz="1500" kern="100" dirty="0">
                        <a:effectLst/>
                        <a:latin typeface="Arial" panose="020B0604020202020204" pitchFamily="34" charset="0"/>
                        <a:ea typeface="+mn-ea"/>
                        <a:cs typeface="Arial" panose="020B0604020202020204" pitchFamily="34" charset="0"/>
                      </a:endParaRPr>
                    </a:p>
                    <a:p>
                      <a:pPr algn="ctr">
                        <a:lnSpc>
                          <a:spcPct val="100000"/>
                        </a:lnSpc>
                        <a:spcBef>
                          <a:spcPts val="100"/>
                        </a:spcBef>
                        <a:spcAft>
                          <a:spcPts val="100"/>
                        </a:spcAft>
                      </a:pPr>
                      <a:r>
                        <a:rPr lang="en-US" altLang="zh-CN" sz="1500" b="1" kern="100" dirty="0">
                          <a:solidFill>
                            <a:srgbClr val="1158A2"/>
                          </a:solidFill>
                          <a:effectLst/>
                          <a:latin typeface="Arial" panose="020B0604020202020204" pitchFamily="34" charset="0"/>
                          <a:ea typeface="+mn-ea"/>
                          <a:cs typeface="Arial" panose="020B0604020202020204" pitchFamily="34" charset="0"/>
                        </a:rPr>
                        <a:t>FP/XP</a:t>
                      </a:r>
                      <a:endParaRPr lang="zh-CN" sz="1500" b="1" kern="100" dirty="0">
                        <a:solidFill>
                          <a:srgbClr val="1158A2"/>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100"/>
                        </a:spcBef>
                        <a:spcAft>
                          <a:spcPts val="100"/>
                        </a:spcAft>
                      </a:pPr>
                      <a:r>
                        <a:rPr lang="zh-CN" altLang="en-US" sz="1500" b="0" kern="100" dirty="0">
                          <a:solidFill>
                            <a:schemeClr val="tx1"/>
                          </a:solidFill>
                          <a:effectLst/>
                          <a:latin typeface="Arial" panose="020B0604020202020204" pitchFamily="34" charset="0"/>
                          <a:ea typeface="+mn-ea"/>
                          <a:cs typeface="Arial" panose="020B0604020202020204" pitchFamily="34" charset="0"/>
                        </a:rPr>
                        <a:t>纳武利尤单抗</a:t>
                      </a:r>
                      <a:endParaRPr lang="en-US" altLang="zh-CN" sz="1500" b="0" kern="100" dirty="0">
                        <a:solidFill>
                          <a:schemeClr val="tx1"/>
                        </a:solidFill>
                        <a:effectLst/>
                        <a:latin typeface="Arial" panose="020B0604020202020204" pitchFamily="34" charset="0"/>
                        <a:ea typeface="+mn-ea"/>
                        <a:cs typeface="Arial" panose="020B0604020202020204" pitchFamily="34" charset="0"/>
                      </a:endParaRPr>
                    </a:p>
                    <a:p>
                      <a:pPr algn="ctr">
                        <a:lnSpc>
                          <a:spcPct val="100000"/>
                        </a:lnSpc>
                        <a:spcBef>
                          <a:spcPts val="100"/>
                        </a:spcBef>
                        <a:spcAft>
                          <a:spcPts val="100"/>
                        </a:spcAft>
                      </a:pPr>
                      <a:r>
                        <a:rPr lang="en-US" altLang="zh-CN" sz="1500" b="0" kern="100" dirty="0">
                          <a:solidFill>
                            <a:schemeClr val="tx1"/>
                          </a:solidFill>
                          <a:effectLst/>
                          <a:latin typeface="Arial" panose="020B0604020202020204" pitchFamily="34" charset="0"/>
                          <a:ea typeface="+mn-ea"/>
                          <a:cs typeface="Arial" panose="020B0604020202020204" pitchFamily="34" charset="0"/>
                        </a:rPr>
                        <a:t>+</a:t>
                      </a:r>
                      <a:endParaRPr lang="en-US" altLang="zh-CN" sz="1500" b="0" kern="100" dirty="0">
                        <a:solidFill>
                          <a:schemeClr val="tx1"/>
                        </a:solidFill>
                        <a:effectLst/>
                        <a:latin typeface="Arial" panose="020B0604020202020204" pitchFamily="34" charset="0"/>
                        <a:ea typeface="+mn-ea"/>
                        <a:cs typeface="Arial" panose="020B0604020202020204" pitchFamily="34" charset="0"/>
                      </a:endParaRPr>
                    </a:p>
                    <a:p>
                      <a:pPr algn="ctr">
                        <a:lnSpc>
                          <a:spcPct val="100000"/>
                        </a:lnSpc>
                        <a:spcBef>
                          <a:spcPts val="100"/>
                        </a:spcBef>
                        <a:spcAft>
                          <a:spcPts val="100"/>
                        </a:spcAft>
                      </a:pPr>
                      <a:r>
                        <a:rPr lang="en-US" altLang="zh-CN" sz="1500" b="1" kern="100" dirty="0">
                          <a:solidFill>
                            <a:srgbClr val="1158A2"/>
                          </a:solidFill>
                          <a:effectLst/>
                          <a:latin typeface="Arial" panose="020B0604020202020204" pitchFamily="34" charset="0"/>
                          <a:ea typeface="+mn-ea"/>
                          <a:cs typeface="Arial" panose="020B0604020202020204" pitchFamily="34" charset="0"/>
                        </a:rPr>
                        <a:t>SOX/</a:t>
                      </a:r>
                      <a:r>
                        <a:rPr lang="en-US" altLang="zh-CN" sz="1500" b="1" kern="100" dirty="0" err="1">
                          <a:solidFill>
                            <a:srgbClr val="1158A2"/>
                          </a:solidFill>
                          <a:effectLst/>
                          <a:latin typeface="Arial" panose="020B0604020202020204" pitchFamily="34" charset="0"/>
                          <a:ea typeface="+mn-ea"/>
                          <a:cs typeface="Arial" panose="020B0604020202020204" pitchFamily="34" charset="0"/>
                        </a:rPr>
                        <a:t>CapeOX</a:t>
                      </a:r>
                      <a:endParaRPr lang="zh-CN" sz="1500" b="1" kern="100" dirty="0">
                        <a:solidFill>
                          <a:srgbClr val="1158A2"/>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纳武利尤单抗</a:t>
                      </a:r>
                      <a:endParaRPr lang="en-US" altLang="zh-CN" sz="1500" kern="100" dirty="0">
                        <a:effectLst/>
                        <a:latin typeface="Arial" panose="020B0604020202020204" pitchFamily="34" charset="0"/>
                        <a:ea typeface="+mn-ea"/>
                        <a:cs typeface="Arial" panose="020B0604020202020204" pitchFamily="34" charset="0"/>
                      </a:endParaRPr>
                    </a:p>
                    <a:p>
                      <a:pPr algn="ctr">
                        <a:lnSpc>
                          <a:spcPct val="100000"/>
                        </a:lnSpc>
                        <a:spcBef>
                          <a:spcPts val="100"/>
                        </a:spcBef>
                        <a:spcAft>
                          <a:spcPts val="100"/>
                        </a:spcAft>
                      </a:pPr>
                      <a:r>
                        <a:rPr lang="en-US" altLang="zh-CN" sz="1500" kern="100" dirty="0">
                          <a:effectLst/>
                          <a:latin typeface="Arial" panose="020B0604020202020204" pitchFamily="34" charset="0"/>
                          <a:ea typeface="+mn-ea"/>
                          <a:cs typeface="Arial" panose="020B0604020202020204" pitchFamily="34" charset="0"/>
                        </a:rPr>
                        <a:t>+</a:t>
                      </a:r>
                      <a:endParaRPr lang="en-US" altLang="zh-CN" sz="1500" kern="100" dirty="0">
                        <a:effectLst/>
                        <a:latin typeface="Arial" panose="020B0604020202020204" pitchFamily="34" charset="0"/>
                        <a:ea typeface="+mn-ea"/>
                        <a:cs typeface="Arial" panose="020B0604020202020204" pitchFamily="34" charset="0"/>
                      </a:endParaRPr>
                    </a:p>
                    <a:p>
                      <a:pPr algn="ctr">
                        <a:lnSpc>
                          <a:spcPct val="100000"/>
                        </a:lnSpc>
                        <a:spcBef>
                          <a:spcPts val="100"/>
                        </a:spcBef>
                        <a:spcAft>
                          <a:spcPts val="100"/>
                        </a:spcAft>
                      </a:pPr>
                      <a:r>
                        <a:rPr lang="en-US" altLang="zh-CN" sz="1500" b="1" kern="100" dirty="0">
                          <a:solidFill>
                            <a:srgbClr val="1158A2"/>
                          </a:solidFill>
                          <a:effectLst/>
                          <a:latin typeface="Arial" panose="020B0604020202020204" pitchFamily="34" charset="0"/>
                          <a:ea typeface="+mn-ea"/>
                          <a:cs typeface="Arial" panose="020B0604020202020204" pitchFamily="34" charset="0"/>
                        </a:rPr>
                        <a:t>XELOX/FOLFOX</a:t>
                      </a:r>
                      <a:endParaRPr lang="zh-CN" sz="1500" b="1" kern="100" dirty="0">
                        <a:solidFill>
                          <a:srgbClr val="1158A2"/>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信迪利单抗</a:t>
                      </a:r>
                      <a:r>
                        <a:rPr lang="en-US" altLang="zh-CN" sz="1500" kern="100" dirty="0">
                          <a:effectLst/>
                          <a:latin typeface="Arial" panose="020B0604020202020204" pitchFamily="34" charset="0"/>
                          <a:ea typeface="+mn-ea"/>
                          <a:cs typeface="Arial" panose="020B0604020202020204" pitchFamily="34" charset="0"/>
                        </a:rPr>
                        <a:t>+</a:t>
                      </a:r>
                      <a:r>
                        <a:rPr lang="en-US" altLang="zh-CN" sz="1500" b="1" kern="100" dirty="0">
                          <a:solidFill>
                            <a:srgbClr val="1158A2"/>
                          </a:solidFill>
                          <a:effectLst/>
                          <a:latin typeface="Arial" panose="020B0604020202020204" pitchFamily="34" charset="0"/>
                          <a:ea typeface="+mn-ea"/>
                          <a:cs typeface="Arial" panose="020B0604020202020204" pitchFamily="34" charset="0"/>
                        </a:rPr>
                        <a:t>XELOX</a:t>
                      </a:r>
                      <a:r>
                        <a:rPr lang="zh-CN" altLang="en-US" sz="1500" kern="100" dirty="0">
                          <a:effectLst/>
                          <a:latin typeface="Arial" panose="020B0604020202020204" pitchFamily="34" charset="0"/>
                          <a:ea typeface="+mn-ea"/>
                          <a:cs typeface="Arial" panose="020B0604020202020204" pitchFamily="34" charset="0"/>
                        </a:rPr>
                        <a:t>后</a:t>
                      </a:r>
                      <a:endParaRPr lang="en-US" altLang="zh-CN" sz="1500" kern="100" dirty="0">
                        <a:effectLst/>
                        <a:latin typeface="Arial" panose="020B0604020202020204" pitchFamily="34" charset="0"/>
                        <a:ea typeface="+mn-ea"/>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信迪利单抗</a:t>
                      </a:r>
                      <a:r>
                        <a:rPr lang="en-US" altLang="zh-CN" sz="1500" b="1" kern="100" dirty="0">
                          <a:solidFill>
                            <a:srgbClr val="1158A2"/>
                          </a:solidFill>
                          <a:effectLst/>
                          <a:latin typeface="Arial" panose="020B0604020202020204" pitchFamily="34" charset="0"/>
                          <a:ea typeface="+mn-ea"/>
                          <a:cs typeface="Arial" panose="020B0604020202020204" pitchFamily="34" charset="0"/>
                        </a:rPr>
                        <a:t>+</a:t>
                      </a:r>
                      <a:r>
                        <a:rPr lang="zh-CN" altLang="en-US" sz="1500" b="1" kern="100" dirty="0">
                          <a:solidFill>
                            <a:srgbClr val="1158A2"/>
                          </a:solidFill>
                          <a:effectLst/>
                          <a:latin typeface="Arial" panose="020B0604020202020204" pitchFamily="34" charset="0"/>
                          <a:ea typeface="+mn-ea"/>
                          <a:cs typeface="Arial" panose="020B0604020202020204" pitchFamily="34" charset="0"/>
                        </a:rPr>
                        <a:t>卡培他滨维持</a:t>
                      </a:r>
                      <a:endParaRPr lang="zh-CN" sz="1500" b="1" kern="100" dirty="0">
                        <a:solidFill>
                          <a:srgbClr val="1158A2"/>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1848624">
                <a:tc>
                  <a:txBody>
                    <a:bodyPr/>
                    <a:lstStyle/>
                    <a:p>
                      <a:pPr algn="just">
                        <a:lnSpc>
                          <a:spcPct val="150000"/>
                        </a:lnSpc>
                        <a:spcBef>
                          <a:spcPts val="100"/>
                        </a:spcBef>
                        <a:spcAft>
                          <a:spcPts val="100"/>
                        </a:spcAft>
                      </a:pPr>
                      <a:r>
                        <a:rPr lang="zh-CN" altLang="en-US" sz="18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分层因素</a:t>
                      </a:r>
                      <a:endParaRPr lang="zh-CN" sz="18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地区</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局部晚期或转移性疾病</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化疗（</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5-FU vs. </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卡培他滨）</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国家</a:t>
                      </a:r>
                      <a:endParaRPr lang="zh-CN" altLang="en-US" sz="1500" kern="100" dirty="0">
                        <a:effectLst/>
                        <a:latin typeface="Arial" panose="020B0604020202020204" pitchFamily="34" charset="0"/>
                        <a:ea typeface="+mn-ea"/>
                        <a:cs typeface="Arial" panose="020B0604020202020204" pitchFamily="34" charset="0"/>
                      </a:endParaRPr>
                    </a:p>
                    <a:p>
                      <a:pPr algn="ctr">
                        <a:lnSpc>
                          <a:spcPct val="150000"/>
                        </a:lnSpc>
                        <a:spcBef>
                          <a:spcPts val="100"/>
                        </a:spcBef>
                        <a:spcAft>
                          <a:spcPts val="100"/>
                        </a:spcAft>
                      </a:pPr>
                      <a:r>
                        <a:rPr lang="en-US" altLang="zh-CN" sz="1500" kern="100" dirty="0">
                          <a:effectLst/>
                          <a:latin typeface="Arial" panose="020B0604020202020204" pitchFamily="34" charset="0"/>
                          <a:ea typeface="+mn-ea"/>
                          <a:cs typeface="Arial" panose="020B0604020202020204" pitchFamily="34" charset="0"/>
                        </a:rPr>
                        <a:t>ECOG PS</a:t>
                      </a:r>
                      <a:r>
                        <a:rPr lang="zh-CN" altLang="en-US" sz="1500" kern="100" dirty="0">
                          <a:effectLst/>
                          <a:latin typeface="Arial" panose="020B0604020202020204" pitchFamily="34" charset="0"/>
                          <a:ea typeface="+mn-ea"/>
                          <a:cs typeface="Arial" panose="020B0604020202020204" pitchFamily="34" charset="0"/>
                        </a:rPr>
                        <a:t>评分</a:t>
                      </a:r>
                      <a:endParaRPr lang="zh-CN" altLang="en-US" sz="1500" kern="100" dirty="0">
                        <a:effectLst/>
                        <a:latin typeface="Arial" panose="020B0604020202020204" pitchFamily="34" charset="0"/>
                        <a:ea typeface="+mn-ea"/>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肿瘤细胞</a:t>
                      </a:r>
                      <a:r>
                        <a:rPr lang="en-US" altLang="zh-CN" sz="1500" kern="100" dirty="0">
                          <a:effectLst/>
                          <a:latin typeface="Arial" panose="020B0604020202020204" pitchFamily="34" charset="0"/>
                          <a:ea typeface="+mn-ea"/>
                          <a:cs typeface="Arial" panose="020B0604020202020204" pitchFamily="34" charset="0"/>
                        </a:rPr>
                        <a:t>PD-L1</a:t>
                      </a:r>
                      <a:r>
                        <a:rPr lang="zh-CN" altLang="en-US" sz="1500" kern="100" dirty="0">
                          <a:effectLst/>
                          <a:latin typeface="Arial" panose="020B0604020202020204" pitchFamily="34" charset="0"/>
                          <a:ea typeface="+mn-ea"/>
                          <a:cs typeface="Arial" panose="020B0604020202020204" pitchFamily="34" charset="0"/>
                        </a:rPr>
                        <a:t>表达水平</a:t>
                      </a:r>
                      <a:endParaRPr lang="zh-CN" altLang="en-US" sz="1500" kern="100" dirty="0">
                        <a:effectLst/>
                        <a:latin typeface="Arial" panose="020B0604020202020204" pitchFamily="34" charset="0"/>
                        <a:ea typeface="+mn-ea"/>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疾病状态</a:t>
                      </a:r>
                      <a:endParaRPr lang="zh-CN" altLang="en-US" sz="1500" kern="100" dirty="0">
                        <a:effectLst/>
                        <a:latin typeface="Arial" panose="020B0604020202020204" pitchFamily="34" charset="0"/>
                        <a:ea typeface="+mn-ea"/>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地区 （亚洲 </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vs. </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美国</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加拿大 </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vs. </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世界其他地区）</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spcBef>
                          <a:spcPts val="100"/>
                        </a:spcBef>
                        <a:spcAft>
                          <a:spcPts val="10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ECOG PS (0 vs. 1)</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化疗（</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XELOX vs. FOLFOX</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肿瘤细胞</a:t>
                      </a:r>
                      <a:r>
                        <a:rPr lang="en-US" altLang="zh-CN" sz="1500" kern="100" dirty="0">
                          <a:effectLst/>
                          <a:latin typeface="Arial" panose="020B0604020202020204" pitchFamily="34" charset="0"/>
                          <a:ea typeface="+mn-ea"/>
                          <a:cs typeface="Arial" panose="020B0604020202020204" pitchFamily="34" charset="0"/>
                        </a:rPr>
                        <a:t>PD-L1</a:t>
                      </a:r>
                      <a:r>
                        <a:rPr lang="zh-CN" altLang="en-US" sz="1500" kern="100" dirty="0">
                          <a:effectLst/>
                          <a:latin typeface="Arial" panose="020B0604020202020204" pitchFamily="34" charset="0"/>
                          <a:ea typeface="+mn-ea"/>
                          <a:cs typeface="Arial" panose="020B0604020202020204" pitchFamily="34" charset="0"/>
                        </a:rPr>
                        <a:t>表达 </a:t>
                      </a:r>
                      <a:r>
                        <a:rPr lang="en-US" altLang="zh-CN" sz="1500" kern="100" dirty="0">
                          <a:effectLst/>
                          <a:latin typeface="Arial" panose="020B0604020202020204" pitchFamily="34" charset="0"/>
                          <a:ea typeface="+mn-ea"/>
                          <a:cs typeface="Arial" panose="020B0604020202020204" pitchFamily="34" charset="0"/>
                        </a:rPr>
                        <a:t>(≥ 1% vs &lt; 1%)</a:t>
                      </a:r>
                      <a:endParaRPr lang="en-US" altLang="zh-CN" sz="1500" kern="100" dirty="0">
                        <a:effectLst/>
                        <a:latin typeface="Arial" panose="020B0604020202020204" pitchFamily="34" charset="0"/>
                        <a:ea typeface="+mn-ea"/>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altLang="zh-CN" sz="1500" kern="100" dirty="0">
                          <a:effectLst/>
                          <a:latin typeface="Arial" panose="020B0604020202020204" pitchFamily="34" charset="0"/>
                          <a:ea typeface="+mn-ea"/>
                          <a:cs typeface="Arial" panose="020B0604020202020204" pitchFamily="34" charset="0"/>
                        </a:rPr>
                        <a:t>ECOG PS (0 vs.</a:t>
                      </a:r>
                      <a:r>
                        <a:rPr lang="zh-CN" altLang="en-US" sz="1500" kern="100" dirty="0">
                          <a:effectLst/>
                          <a:latin typeface="Arial" panose="020B0604020202020204" pitchFamily="34" charset="0"/>
                          <a:ea typeface="+mn-ea"/>
                          <a:cs typeface="Arial" panose="020B0604020202020204" pitchFamily="34" charset="0"/>
                        </a:rPr>
                        <a:t> </a:t>
                      </a:r>
                      <a:r>
                        <a:rPr lang="en-US" altLang="zh-CN" sz="1500" kern="100" dirty="0">
                          <a:effectLst/>
                          <a:latin typeface="Arial" panose="020B0604020202020204" pitchFamily="34" charset="0"/>
                          <a:ea typeface="+mn-ea"/>
                          <a:cs typeface="Arial" panose="020B0604020202020204" pitchFamily="34" charset="0"/>
                        </a:rPr>
                        <a:t>1)</a:t>
                      </a:r>
                      <a:r>
                        <a:rPr lang="zh-CN" altLang="en-US" sz="1500" kern="100" dirty="0">
                          <a:effectLst/>
                          <a:latin typeface="Arial" panose="020B0604020202020204" pitchFamily="34" charset="0"/>
                          <a:ea typeface="+mn-ea"/>
                          <a:cs typeface="Arial" panose="020B0604020202020204" pitchFamily="34" charset="0"/>
                        </a:rPr>
                        <a:t>；</a:t>
                      </a:r>
                      <a:endParaRPr lang="zh-CN" altLang="en-US" sz="1500" kern="100" dirty="0">
                        <a:effectLst/>
                        <a:latin typeface="Arial" panose="020B0604020202020204" pitchFamily="34" charset="0"/>
                        <a:ea typeface="+mn-ea"/>
                        <a:cs typeface="Arial" panose="020B0604020202020204" pitchFamily="34" charset="0"/>
                      </a:endParaRPr>
                    </a:p>
                    <a:p>
                      <a:pPr algn="ctr">
                        <a:lnSpc>
                          <a:spcPct val="150000"/>
                        </a:lnSpc>
                        <a:spcBef>
                          <a:spcPts val="100"/>
                        </a:spcBef>
                        <a:spcAft>
                          <a:spcPts val="100"/>
                        </a:spcAft>
                      </a:pPr>
                      <a:r>
                        <a:rPr lang="zh-CN" altLang="en-US" sz="1500" kern="100" dirty="0">
                          <a:effectLst/>
                          <a:latin typeface="Arial" panose="020B0604020202020204" pitchFamily="34" charset="0"/>
                          <a:ea typeface="+mn-ea"/>
                          <a:cs typeface="Arial" panose="020B0604020202020204" pitchFamily="34" charset="0"/>
                        </a:rPr>
                        <a:t>肝转移 （有 </a:t>
                      </a:r>
                      <a:r>
                        <a:rPr lang="en-US" altLang="zh-CN" sz="1500" kern="100" dirty="0">
                          <a:effectLst/>
                          <a:latin typeface="Arial" panose="020B0604020202020204" pitchFamily="34" charset="0"/>
                          <a:ea typeface="+mn-ea"/>
                          <a:cs typeface="Arial" panose="020B0604020202020204" pitchFamily="34" charset="0"/>
                        </a:rPr>
                        <a:t>vs.</a:t>
                      </a:r>
                      <a:r>
                        <a:rPr lang="zh-CN" altLang="en-US" sz="1500" kern="100" dirty="0">
                          <a:effectLst/>
                          <a:latin typeface="Arial" panose="020B0604020202020204" pitchFamily="34" charset="0"/>
                          <a:ea typeface="+mn-ea"/>
                          <a:cs typeface="Arial" panose="020B0604020202020204" pitchFamily="34" charset="0"/>
                        </a:rPr>
                        <a:t> 无）；</a:t>
                      </a:r>
                      <a:endParaRPr lang="zh-CN" altLang="en-US" sz="1500" kern="100" dirty="0">
                        <a:effectLst/>
                        <a:latin typeface="Arial" panose="020B0604020202020204" pitchFamily="34" charset="0"/>
                        <a:ea typeface="+mn-ea"/>
                        <a:cs typeface="Arial" panose="020B0604020202020204" pitchFamily="34" charset="0"/>
                      </a:endParaRPr>
                    </a:p>
                    <a:p>
                      <a:pPr algn="ctr">
                        <a:lnSpc>
                          <a:spcPct val="150000"/>
                        </a:lnSpc>
                        <a:spcBef>
                          <a:spcPts val="100"/>
                        </a:spcBef>
                        <a:spcAft>
                          <a:spcPts val="100"/>
                        </a:spcAft>
                      </a:pPr>
                      <a:r>
                        <a:rPr lang="en-US" altLang="zh-CN" sz="1500" kern="100" dirty="0">
                          <a:effectLst/>
                          <a:latin typeface="Arial" panose="020B0604020202020204" pitchFamily="34" charset="0"/>
                          <a:ea typeface="+mn-ea"/>
                          <a:cs typeface="Arial" panose="020B0604020202020204" pitchFamily="34" charset="0"/>
                        </a:rPr>
                        <a:t>PD-L1 CPS (&lt;10 vs. </a:t>
                      </a:r>
                      <a:r>
                        <a:rPr lang="zh-CN" altLang="en-US" sz="1500" kern="100" dirty="0">
                          <a:effectLst/>
                          <a:latin typeface="Arial" panose="020B0604020202020204" pitchFamily="34" charset="0"/>
                          <a:ea typeface="+mn-ea"/>
                          <a:cs typeface="Arial" panose="020B0604020202020204" pitchFamily="34" charset="0"/>
                        </a:rPr>
                        <a:t> ≥</a:t>
                      </a:r>
                      <a:r>
                        <a:rPr lang="en-US" altLang="zh-CN" sz="1500" kern="100" dirty="0">
                          <a:effectLst/>
                          <a:latin typeface="Arial" panose="020B0604020202020204" pitchFamily="34" charset="0"/>
                          <a:ea typeface="+mn-ea"/>
                          <a:cs typeface="Arial" panose="020B0604020202020204" pitchFamily="34" charset="0"/>
                        </a:rPr>
                        <a:t>10)</a:t>
                      </a:r>
                      <a:endParaRPr lang="en-US" altLang="zh-CN" sz="1500" kern="100" dirty="0">
                        <a:effectLst/>
                        <a:latin typeface="Arial" panose="020B0604020202020204" pitchFamily="34" charset="0"/>
                        <a:ea typeface="+mn-ea"/>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1086767">
                <a:tc>
                  <a:txBody>
                    <a:bodyPr/>
                    <a:lstStyle/>
                    <a:p>
                      <a:pPr marL="0" marR="0" lvl="0" indent="0" algn="just" defTabSz="829310" rtl="0" eaLnBrk="1" fontAlgn="auto" latinLnBrk="0" hangingPunct="1">
                        <a:lnSpc>
                          <a:spcPct val="150000"/>
                        </a:lnSpc>
                        <a:spcBef>
                          <a:spcPts val="100"/>
                        </a:spcBef>
                        <a:spcAft>
                          <a:spcPts val="100"/>
                        </a:spcAft>
                        <a:buClrTx/>
                        <a:buSzTx/>
                        <a:buFontTx/>
                        <a:buNone/>
                        <a:defRPr/>
                      </a:pPr>
                      <a:r>
                        <a:rPr lang="zh-CN" altLang="en-US" sz="1800" b="1" kern="100" dirty="0">
                          <a:solidFill>
                            <a:schemeClr val="tx1"/>
                          </a:solidFill>
                          <a:effectLst/>
                          <a:latin typeface="Arial" panose="020B0604020202020204" pitchFamily="34" charset="0"/>
                          <a:ea typeface="+mn-ea"/>
                          <a:cs typeface="Arial" panose="020B0604020202020204" pitchFamily="34" charset="0"/>
                        </a:rPr>
                        <a:t>主要研究</a:t>
                      </a:r>
                      <a:endParaRPr lang="en-US" altLang="zh-CN" sz="1800" b="1" kern="100" dirty="0">
                        <a:solidFill>
                          <a:schemeClr val="tx1"/>
                        </a:solidFill>
                        <a:effectLst/>
                        <a:latin typeface="Arial" panose="020B0604020202020204" pitchFamily="34" charset="0"/>
                        <a:ea typeface="+mn-ea"/>
                        <a:cs typeface="Arial" panose="020B0604020202020204" pitchFamily="34" charset="0"/>
                      </a:endParaRPr>
                    </a:p>
                    <a:p>
                      <a:pPr marL="0" marR="0" lvl="0" indent="0" algn="just" defTabSz="829310" rtl="0" eaLnBrk="1" fontAlgn="auto" latinLnBrk="0" hangingPunct="1">
                        <a:lnSpc>
                          <a:spcPct val="150000"/>
                        </a:lnSpc>
                        <a:spcBef>
                          <a:spcPts val="100"/>
                        </a:spcBef>
                        <a:spcAft>
                          <a:spcPts val="100"/>
                        </a:spcAft>
                        <a:buClrTx/>
                        <a:buSzTx/>
                        <a:buFontTx/>
                        <a:buNone/>
                        <a:defRPr/>
                      </a:pPr>
                      <a:r>
                        <a:rPr lang="zh-CN" altLang="en-US" sz="1800" b="1" kern="100" dirty="0">
                          <a:solidFill>
                            <a:schemeClr val="tx1"/>
                          </a:solidFill>
                          <a:effectLst/>
                          <a:latin typeface="Arial" panose="020B0604020202020204" pitchFamily="34" charset="0"/>
                          <a:ea typeface="+mn-ea"/>
                          <a:cs typeface="Arial" panose="020B0604020202020204" pitchFamily="34" charset="0"/>
                        </a:rPr>
                        <a:t>终点</a:t>
                      </a:r>
                      <a:endParaRPr lang="zh-CN" altLang="zh-CN" sz="1800" b="1" kern="100" dirty="0">
                        <a:solidFill>
                          <a:schemeClr val="tx1"/>
                        </a:solidFill>
                        <a:effectLst/>
                        <a:latin typeface="Arial" panose="020B0604020202020204" pitchFamily="34" charset="0"/>
                        <a:ea typeface="+mn-ea"/>
                        <a:cs typeface="Arial" panose="020B0604020202020204" pitchFamily="34" charset="0"/>
                      </a:endParaRPr>
                    </a:p>
                  </a:txBody>
                  <a:tcPr marL="16133" marR="1613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Bef>
                          <a:spcPts val="100"/>
                        </a:spcBef>
                        <a:spcAft>
                          <a:spcPts val="10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IO vs. </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化疗：</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OS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非劣效性（</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CPS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spcBef>
                          <a:spcPts val="100"/>
                        </a:spcBef>
                        <a:spcAft>
                          <a:spcPts val="10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IO+</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化疗 </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vs. </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化疗：</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OS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和</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PFS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优效性（</a:t>
                      </a:r>
                      <a:r>
                        <a:rPr lang="en-US" altLang="zh-CN" sz="1500" b="1" kern="100" dirty="0">
                          <a:effectLst/>
                          <a:latin typeface="Arial" panose="020B0604020202020204" pitchFamily="34" charset="0"/>
                          <a:ea typeface="+mn-ea"/>
                          <a:cs typeface="Arial" panose="020B0604020202020204" pitchFamily="34" charset="0"/>
                        </a:rPr>
                        <a:t>CPS</a:t>
                      </a:r>
                      <a:r>
                        <a:rPr lang="zh-CN" altLang="en-US" sz="1500" b="1" kern="100" dirty="0">
                          <a:effectLst/>
                          <a:latin typeface="Arial" panose="020B0604020202020204" pitchFamily="34" charset="0"/>
                          <a:ea typeface="+mn-ea"/>
                          <a:cs typeface="Arial" panose="020B0604020202020204" pitchFamily="34" charset="0"/>
                        </a:rPr>
                        <a:t>≥</a:t>
                      </a:r>
                      <a:r>
                        <a:rPr lang="en-US" altLang="zh-CN" sz="1500" b="1" kern="100" dirty="0">
                          <a:effectLst/>
                          <a:latin typeface="Arial" panose="020B0604020202020204" pitchFamily="34" charset="0"/>
                          <a:ea typeface="+mn-ea"/>
                          <a:cs typeface="Arial" panose="020B0604020202020204" pitchFamily="34" charset="0"/>
                        </a:rPr>
                        <a:t>10</a:t>
                      </a:r>
                      <a:r>
                        <a:rPr lang="zh-CN" altLang="en-US" sz="1500" b="1" kern="100" dirty="0">
                          <a:effectLst/>
                          <a:latin typeface="Arial" panose="020B0604020202020204" pitchFamily="34" charset="0"/>
                          <a:ea typeface="+mn-ea"/>
                          <a:cs typeface="Arial" panose="020B0604020202020204" pitchFamily="34" charset="0"/>
                        </a:rPr>
                        <a:t>；</a:t>
                      </a:r>
                      <a:r>
                        <a:rPr lang="en-US" altLang="zh-CN" sz="1500" b="1" kern="100" dirty="0">
                          <a:effectLst/>
                          <a:latin typeface="Arial" panose="020B0604020202020204" pitchFamily="34" charset="0"/>
                          <a:ea typeface="+mn-ea"/>
                          <a:cs typeface="Arial" panose="020B0604020202020204" pitchFamily="34" charset="0"/>
                        </a:rPr>
                        <a:t>CPS</a:t>
                      </a:r>
                      <a:r>
                        <a:rPr lang="zh-CN" altLang="en-US" sz="1500" b="1" kern="100" dirty="0">
                          <a:effectLst/>
                          <a:latin typeface="Arial" panose="020B0604020202020204" pitchFamily="34" charset="0"/>
                          <a:ea typeface="+mn-ea"/>
                          <a:cs typeface="Arial" panose="020B0604020202020204" pitchFamily="34" charset="0"/>
                        </a:rPr>
                        <a:t>≥</a:t>
                      </a:r>
                      <a:r>
                        <a:rPr lang="en-US" altLang="zh-CN" sz="1500" b="1" kern="100" dirty="0">
                          <a:effectLst/>
                          <a:latin typeface="Arial" panose="020B0604020202020204" pitchFamily="34" charset="0"/>
                          <a:ea typeface="+mn-ea"/>
                          <a:cs typeface="Arial" panose="020B0604020202020204" pitchFamily="34" charset="0"/>
                        </a:rPr>
                        <a:t>1</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829310" rtl="0" eaLnBrk="1" fontAlgn="auto" latinLnBrk="0" hangingPunct="1">
                        <a:lnSpc>
                          <a:spcPct val="150000"/>
                        </a:lnSpc>
                        <a:spcBef>
                          <a:spcPts val="100"/>
                        </a:spcBef>
                        <a:spcAft>
                          <a:spcPts val="100"/>
                        </a:spcAft>
                        <a:buClrTx/>
                        <a:buSzTx/>
                        <a:buFontTx/>
                        <a:buNone/>
                        <a:defRPr/>
                      </a:pPr>
                      <a:r>
                        <a:rPr lang="en-US" altLang="zh-CN" sz="1500" kern="100" dirty="0">
                          <a:effectLst/>
                          <a:latin typeface="Arial" panose="020B0604020202020204" pitchFamily="34" charset="0"/>
                          <a:ea typeface="+mn-ea"/>
                          <a:cs typeface="Arial" panose="020B0604020202020204" pitchFamily="34" charset="0"/>
                        </a:rPr>
                        <a:t>PFS</a:t>
                      </a:r>
                      <a:r>
                        <a:rPr lang="zh-CN" altLang="en-US" sz="1500" kern="100" dirty="0">
                          <a:effectLst/>
                          <a:latin typeface="Arial" panose="020B0604020202020204" pitchFamily="34" charset="0"/>
                          <a:ea typeface="+mn-ea"/>
                          <a:cs typeface="Arial" panose="020B0604020202020204" pitchFamily="34" charset="0"/>
                        </a:rPr>
                        <a:t>和</a:t>
                      </a:r>
                      <a:r>
                        <a:rPr lang="en-US" altLang="zh-CN" sz="1500" kern="100" dirty="0">
                          <a:effectLst/>
                          <a:latin typeface="Arial" panose="020B0604020202020204" pitchFamily="34" charset="0"/>
                          <a:ea typeface="+mn-ea"/>
                          <a:cs typeface="Arial" panose="020B0604020202020204" pitchFamily="34" charset="0"/>
                        </a:rPr>
                        <a:t>OS</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829310" rtl="0" eaLnBrk="1" fontAlgn="auto" latinLnBrk="0" hangingPunct="1">
                        <a:lnSpc>
                          <a:spcPct val="150000"/>
                        </a:lnSpc>
                        <a:spcBef>
                          <a:spcPts val="100"/>
                        </a:spcBef>
                        <a:spcAft>
                          <a:spcPts val="100"/>
                        </a:spcAft>
                        <a:buClrTx/>
                        <a:buSzTx/>
                        <a:buFontTx/>
                        <a:buNone/>
                        <a:defRPr/>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OS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和</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PFS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r>
                        <a:rPr lang="en-US" altLang="zh-CN" sz="1500" b="1" kern="100" dirty="0">
                          <a:effectLst/>
                          <a:latin typeface="Arial" panose="020B0604020202020204" pitchFamily="34" charset="0"/>
                          <a:ea typeface="+mn-ea"/>
                          <a:cs typeface="Arial" panose="020B0604020202020204" pitchFamily="34" charset="0"/>
                        </a:rPr>
                        <a:t>PD-L1 CPS</a:t>
                      </a:r>
                      <a:r>
                        <a:rPr lang="zh-CN" altLang="en-US" sz="1500" b="1" kern="100" dirty="0">
                          <a:effectLst/>
                          <a:latin typeface="Arial" panose="020B0604020202020204" pitchFamily="34" charset="0"/>
                          <a:ea typeface="+mn-ea"/>
                          <a:cs typeface="Arial" panose="020B0604020202020204" pitchFamily="34" charset="0"/>
                        </a:rPr>
                        <a:t>≥</a:t>
                      </a:r>
                      <a:r>
                        <a:rPr lang="en-US" altLang="zh-CN" sz="1500" b="1" kern="100" dirty="0">
                          <a:effectLst/>
                          <a:latin typeface="Arial" panose="020B0604020202020204" pitchFamily="34" charset="0"/>
                          <a:ea typeface="+mn-ea"/>
                          <a:cs typeface="Arial" panose="020B0604020202020204" pitchFamily="34" charset="0"/>
                        </a:rPr>
                        <a:t>5</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829310" rtl="0" eaLnBrk="1" fontAlgn="auto" latinLnBrk="0" hangingPunct="1">
                        <a:lnSpc>
                          <a:spcPct val="150000"/>
                        </a:lnSpc>
                        <a:spcBef>
                          <a:spcPts val="100"/>
                        </a:spcBef>
                        <a:spcAft>
                          <a:spcPts val="100"/>
                        </a:spcAft>
                        <a:buClrTx/>
                        <a:buSzTx/>
                        <a:buFontTx/>
                        <a:buNone/>
                        <a:defRPr/>
                      </a:pPr>
                      <a:r>
                        <a:rPr lang="en-US" altLang="zh-CN" sz="1500" kern="100" dirty="0">
                          <a:effectLst/>
                          <a:latin typeface="Arial" panose="020B0604020202020204" pitchFamily="34" charset="0"/>
                          <a:ea typeface="+mn-ea"/>
                          <a:cs typeface="Arial" panose="020B0604020202020204" pitchFamily="34" charset="0"/>
                        </a:rPr>
                        <a:t>OS</a:t>
                      </a:r>
                      <a:r>
                        <a:rPr lang="zh-CN" altLang="en-US" sz="1500" kern="100" dirty="0">
                          <a:solidFill>
                            <a:srgbClr val="C00000"/>
                          </a:solidFill>
                          <a:effectLst/>
                          <a:latin typeface="Arial" panose="020B0604020202020204" pitchFamily="34" charset="0"/>
                          <a:ea typeface="+mn-ea"/>
                          <a:cs typeface="Arial" panose="020B0604020202020204" pitchFamily="34" charset="0"/>
                        </a:rPr>
                        <a:t>（</a:t>
                      </a:r>
                      <a:r>
                        <a:rPr lang="en-US" altLang="zh-CN" sz="1500" b="1" kern="100" dirty="0">
                          <a:solidFill>
                            <a:srgbClr val="C00000"/>
                          </a:solidFill>
                          <a:effectLst/>
                          <a:latin typeface="Arial" panose="020B0604020202020204" pitchFamily="34" charset="0"/>
                          <a:ea typeface="+mn-ea"/>
                          <a:cs typeface="Arial" panose="020B0604020202020204" pitchFamily="34" charset="0"/>
                        </a:rPr>
                        <a:t>PD-L1 CPS</a:t>
                      </a:r>
                      <a:r>
                        <a:rPr lang="zh-CN" altLang="en-US" sz="1500" b="1" kern="100" dirty="0">
                          <a:solidFill>
                            <a:srgbClr val="C00000"/>
                          </a:solidFill>
                          <a:effectLst/>
                          <a:latin typeface="Arial" panose="020B0604020202020204" pitchFamily="34" charset="0"/>
                          <a:ea typeface="+mn-ea"/>
                          <a:cs typeface="Arial" panose="020B0604020202020204" pitchFamily="34" charset="0"/>
                        </a:rPr>
                        <a:t>≥</a:t>
                      </a:r>
                      <a:r>
                        <a:rPr lang="en-US" altLang="zh-CN" sz="1500" b="1" kern="100" dirty="0">
                          <a:solidFill>
                            <a:srgbClr val="C00000"/>
                          </a:solidFill>
                          <a:effectLst/>
                          <a:latin typeface="Arial" panose="020B0604020202020204" pitchFamily="34" charset="0"/>
                          <a:ea typeface="+mn-ea"/>
                          <a:cs typeface="Arial" panose="020B0604020202020204" pitchFamily="34" charset="0"/>
                        </a:rPr>
                        <a:t>5</a:t>
                      </a:r>
                      <a:r>
                        <a:rPr lang="zh-CN" altLang="en-US" sz="1500" b="1" kern="100" dirty="0">
                          <a:solidFill>
                            <a:srgbClr val="C00000"/>
                          </a:solidFill>
                          <a:effectLst/>
                          <a:latin typeface="Arial" panose="020B0604020202020204" pitchFamily="34" charset="0"/>
                          <a:ea typeface="+mn-ea"/>
                          <a:cs typeface="Arial" panose="020B0604020202020204" pitchFamily="34" charset="0"/>
                        </a:rPr>
                        <a:t>，</a:t>
                      </a:r>
                      <a:r>
                        <a:rPr lang="en-US" altLang="zh-CN" sz="1500" b="1" kern="100" dirty="0">
                          <a:solidFill>
                            <a:srgbClr val="C00000"/>
                          </a:solidFill>
                          <a:effectLst/>
                          <a:latin typeface="Arial" panose="020B0604020202020204" pitchFamily="34" charset="0"/>
                          <a:ea typeface="+mn-ea"/>
                          <a:cs typeface="Arial" panose="020B0604020202020204" pitchFamily="34" charset="0"/>
                        </a:rPr>
                        <a:t>ITT</a:t>
                      </a:r>
                      <a:r>
                        <a:rPr lang="zh-CN" altLang="en-US" sz="1500" kern="100" dirty="0">
                          <a:solidFill>
                            <a:srgbClr val="C00000"/>
                          </a:solidFill>
                          <a:effectLst/>
                          <a:latin typeface="Arial" panose="020B0604020202020204" pitchFamily="34" charset="0"/>
                          <a:ea typeface="+mn-ea"/>
                          <a:cs typeface="Arial" panose="020B0604020202020204" pitchFamily="34" charset="0"/>
                        </a:rPr>
                        <a:t>）</a:t>
                      </a:r>
                      <a:endParaRPr lang="zh-CN" altLang="zh-CN" sz="1500" kern="100" dirty="0">
                        <a:solidFill>
                          <a:srgbClr val="C00000"/>
                        </a:solidFill>
                        <a:effectLst/>
                        <a:latin typeface="Arial" panose="020B0604020202020204" pitchFamily="34" charset="0"/>
                        <a:ea typeface="+mn-ea"/>
                        <a:cs typeface="Arial" panose="020B0604020202020204" pitchFamily="34" charset="0"/>
                      </a:endParaRPr>
                    </a:p>
                  </a:txBody>
                  <a:tcPr marL="16133" marR="16133" marT="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矩形 6"/>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sp>
        <p:nvSpPr>
          <p:cNvPr id="14" name="矩形 13"/>
          <p:cNvSpPr/>
          <p:nvPr/>
        </p:nvSpPr>
        <p:spPr>
          <a:xfrm>
            <a:off x="164912" y="7198883"/>
            <a:ext cx="10903915" cy="363818"/>
          </a:xfrm>
          <a:prstGeom prst="rect">
            <a:avLst/>
          </a:prstGeom>
        </p:spPr>
        <p:txBody>
          <a:bodyPr wrap="square" anchor="b">
            <a:spAutoFit/>
          </a:bodyPr>
          <a:lstStyle/>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1. 2019 ASCO Annual Meeting. LBA4007.		2. 2020 ESMO. LBA7_PR. 	</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3. </a:t>
            </a:r>
            <a:r>
              <a:rPr lang="en-US" altLang="zh-CN" sz="880" dirty="0" err="1">
                <a:latin typeface="Arial" panose="020B0604020202020204" pitchFamily="34" charset="0"/>
                <a:ea typeface="微软雅黑" panose="020B0503020204020204" pitchFamily="34" charset="-122"/>
                <a:cs typeface="Arial" panose="020B0604020202020204" pitchFamily="34" charset="0"/>
              </a:rPr>
              <a:t>Janjigian</a:t>
            </a:r>
            <a:r>
              <a:rPr lang="en-US" altLang="zh-CN" sz="880" dirty="0">
                <a:latin typeface="Arial" panose="020B0604020202020204" pitchFamily="34" charset="0"/>
                <a:ea typeface="微软雅黑" panose="020B0503020204020204" pitchFamily="34" charset="-122"/>
                <a:cs typeface="Arial" panose="020B0604020202020204" pitchFamily="34" charset="0"/>
              </a:rPr>
              <a:t> YY, et al. Lancet. 2021 Jul 3;398(10294):27-40. 	4. 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	 </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sp>
        <p:nvSpPr>
          <p:cNvPr id="6" name="文本框 5"/>
          <p:cNvSpPr txBox="1"/>
          <p:nvPr/>
        </p:nvSpPr>
        <p:spPr>
          <a:xfrm>
            <a:off x="1393471" y="6580275"/>
            <a:ext cx="10734623" cy="646331"/>
          </a:xfrm>
          <a:prstGeom prst="rect">
            <a:avLst/>
          </a:prstGeom>
          <a:noFill/>
          <a:ln w="38100">
            <a:solidFill>
              <a:srgbClr val="1158A2"/>
            </a:solidFill>
          </a:ln>
        </p:spPr>
        <p:txBody>
          <a:bodyPr wrap="square">
            <a:spAutoFit/>
          </a:bodyPr>
          <a:lstStyle/>
          <a:p>
            <a:pPr marL="314960" indent="-314960">
              <a:buFont typeface="Arial" panose="020B0604020202020204" pitchFamily="34" charset="0"/>
              <a:buChar char="•"/>
            </a:pPr>
            <a:r>
              <a:rPr lang="zh-CN" altLang="en-US" sz="1800" dirty="0">
                <a:solidFill>
                  <a:srgbClr val="1158A2"/>
                </a:solidFill>
                <a:latin typeface="Arial" panose="020B0604020202020204" pitchFamily="34" charset="0"/>
                <a:cs typeface="Arial" panose="020B0604020202020204" pitchFamily="34" charset="0"/>
              </a:rPr>
              <a:t>总体来看，四项研究在研究地域、性质、治疗方案、分层因素和主要研究终点均存在差异；</a:t>
            </a:r>
            <a:endParaRPr lang="en-US" altLang="zh-CN" sz="1800" dirty="0">
              <a:solidFill>
                <a:srgbClr val="1158A2"/>
              </a:solidFill>
              <a:latin typeface="Arial" panose="020B0604020202020204" pitchFamily="34" charset="0"/>
              <a:cs typeface="Arial" panose="020B0604020202020204" pitchFamily="34" charset="0"/>
            </a:endParaRPr>
          </a:p>
          <a:p>
            <a:pPr marL="314960" indent="-314960">
              <a:buFont typeface="Arial" panose="020B0604020202020204" pitchFamily="34" charset="0"/>
              <a:buChar char="•"/>
            </a:pPr>
            <a:r>
              <a:rPr lang="zh-CN" altLang="en-US" sz="1800" dirty="0">
                <a:solidFill>
                  <a:srgbClr val="1158A2"/>
                </a:solidFill>
                <a:latin typeface="Arial" panose="020B0604020202020204" pitchFamily="34" charset="0"/>
                <a:cs typeface="Arial" panose="020B0604020202020204" pitchFamily="34" charset="0"/>
              </a:rPr>
              <a:t>与另外三项研究不同，</a:t>
            </a:r>
            <a:r>
              <a:rPr lang="en-US" altLang="zh-CN" sz="1800" b="1" dirty="0">
                <a:solidFill>
                  <a:srgbClr val="1158A2"/>
                </a:solidFill>
                <a:latin typeface="Arial" panose="020B0604020202020204" pitchFamily="34" charset="0"/>
                <a:cs typeface="Arial" panose="020B0604020202020204" pitchFamily="34" charset="0"/>
              </a:rPr>
              <a:t>ORIENT-16</a:t>
            </a:r>
            <a:r>
              <a:rPr lang="zh-CN" altLang="en-US" sz="1800" b="1" dirty="0">
                <a:solidFill>
                  <a:srgbClr val="1158A2"/>
                </a:solidFill>
                <a:latin typeface="Arial" panose="020B0604020202020204" pitchFamily="34" charset="0"/>
                <a:cs typeface="Arial" panose="020B0604020202020204" pitchFamily="34" charset="0"/>
              </a:rPr>
              <a:t>为中国患者研究</a:t>
            </a:r>
            <a:r>
              <a:rPr lang="zh-CN" altLang="en-US" sz="1800" dirty="0">
                <a:solidFill>
                  <a:srgbClr val="1158A2"/>
                </a:solidFill>
                <a:latin typeface="Arial" panose="020B0604020202020204" pitchFamily="34" charset="0"/>
                <a:cs typeface="Arial" panose="020B0604020202020204" pitchFamily="34" charset="0"/>
              </a:rPr>
              <a:t>，双盲设计，主要终点覆盖全人群。</a:t>
            </a:r>
            <a:endParaRPr lang="zh-CN" altLang="en-US" sz="1800" dirty="0">
              <a:solidFill>
                <a:srgbClr val="1158A2"/>
              </a:solidFill>
              <a:latin typeface="Arial" panose="020B0604020202020204" pitchFamily="34" charset="0"/>
              <a:cs typeface="Arial" panose="020B0604020202020204" pitchFamily="34" charset="0"/>
            </a:endParaRPr>
          </a:p>
        </p:txBody>
      </p:sp>
      <p:sp>
        <p:nvSpPr>
          <p:cNvPr id="8" name="矩形 7"/>
          <p:cNvSpPr/>
          <p:nvPr/>
        </p:nvSpPr>
        <p:spPr>
          <a:xfrm>
            <a:off x="252594" y="1683443"/>
            <a:ext cx="12887493" cy="38211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52594" y="2469471"/>
            <a:ext cx="12887493" cy="118812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2260" y="5606840"/>
            <a:ext cx="12887493" cy="90357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131095" name="think-cell 幻灯片" r:id="rId2" imgW="5715" imgH="5715" progId="TCLayout.ActiveDocument.1">
                  <p:embed/>
                </p:oleObj>
              </mc:Choice>
              <mc:Fallback>
                <p:oleObj name="think-cell 幻灯片" r:id="rId2" imgW="5715" imgH="5715" progId="TCLayout.ActiveDocument.1">
                  <p:embed/>
                  <p:pic>
                    <p:nvPicPr>
                      <p:cNvPr id="0" name="对象 2"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2" name="标题 1"/>
          <p:cNvSpPr>
            <a:spLocks noGrp="1"/>
          </p:cNvSpPr>
          <p:nvPr>
            <p:ph type="title"/>
          </p:nvPr>
        </p:nvSpPr>
        <p:spPr/>
        <p:txBody>
          <a:bodyPr vert="horz">
            <a:normAutofit/>
          </a:bodyPr>
          <a:lstStyle/>
          <a:p>
            <a:r>
              <a:rPr lang="zh-CN" altLang="en-US" sz="2800" dirty="0"/>
              <a:t>从</a:t>
            </a:r>
            <a:r>
              <a:rPr lang="en-US" altLang="zh-CN" sz="2800" dirty="0"/>
              <a:t>OS</a:t>
            </a:r>
            <a:r>
              <a:rPr lang="zh-CN" altLang="en-US" sz="2800" dirty="0"/>
              <a:t>延长与风险下降来看</a:t>
            </a:r>
            <a:r>
              <a:rPr lang="zh-CN" altLang="en-US" sz="2800" dirty="0" smtClean="0"/>
              <a:t>，</a:t>
            </a:r>
            <a:br>
              <a:rPr lang="en-US" altLang="zh-CN" sz="2800" dirty="0" smtClean="0"/>
            </a:br>
            <a:r>
              <a:rPr lang="zh-CN" altLang="en-US" sz="2800" dirty="0" smtClean="0">
                <a:solidFill>
                  <a:srgbClr val="C00000"/>
                </a:solidFill>
              </a:rPr>
              <a:t>中国</a:t>
            </a:r>
            <a:r>
              <a:rPr lang="zh-CN" altLang="en-US" sz="2800" dirty="0"/>
              <a:t>晚期胃癌</a:t>
            </a:r>
            <a:r>
              <a:rPr lang="zh-CN" altLang="en-US" sz="2800" dirty="0" smtClean="0"/>
              <a:t>患者接受免疫联合化疗可能获益</a:t>
            </a:r>
            <a:r>
              <a:rPr lang="zh-CN" altLang="en-US" sz="2800" dirty="0"/>
              <a:t>更多</a:t>
            </a:r>
            <a:endParaRPr lang="zh-CN" altLang="en-US" sz="2800" dirty="0"/>
          </a:p>
        </p:txBody>
      </p:sp>
      <p:sp>
        <p:nvSpPr>
          <p:cNvPr id="6" name="文本框 5"/>
          <p:cNvSpPr txBox="1"/>
          <p:nvPr/>
        </p:nvSpPr>
        <p:spPr>
          <a:xfrm>
            <a:off x="1866720" y="1511214"/>
            <a:ext cx="3860421" cy="431657"/>
          </a:xfrm>
          <a:prstGeom prst="rect">
            <a:avLst/>
          </a:prstGeom>
          <a:solidFill>
            <a:srgbClr val="A6A6A6"/>
          </a:solidFill>
        </p:spPr>
        <p:txBody>
          <a:bodyPr wrap="square">
            <a:spAutoFit/>
          </a:bodyPr>
          <a:lstStyle/>
          <a:p>
            <a:r>
              <a:rPr lang="en-US" altLang="zh-CN" sz="2205" b="1" dirty="0">
                <a:solidFill>
                  <a:schemeClr val="bg1"/>
                </a:solidFill>
                <a:latin typeface="Arial" panose="020B0604020202020204" pitchFamily="34" charset="0"/>
                <a:cs typeface="Arial" panose="020B0604020202020204" pitchFamily="34" charset="0"/>
              </a:rPr>
              <a:t>CheckMate 649 </a:t>
            </a:r>
            <a:r>
              <a:rPr lang="zh-CN" altLang="en-US" sz="2205" b="1" dirty="0">
                <a:solidFill>
                  <a:schemeClr val="bg1"/>
                </a:solidFill>
                <a:latin typeface="Arial" panose="020B0604020202020204" pitchFamily="34" charset="0"/>
                <a:cs typeface="Arial" panose="020B0604020202020204" pitchFamily="34" charset="0"/>
              </a:rPr>
              <a:t>（全球患者）</a:t>
            </a:r>
            <a:endParaRPr lang="zh-CN" altLang="en-US" sz="2205" b="1" dirty="0">
              <a:solidFill>
                <a:schemeClr val="bg1"/>
              </a:solidFill>
              <a:latin typeface="Arial" panose="020B0604020202020204" pitchFamily="34" charset="0"/>
              <a:cs typeface="Arial" panose="020B0604020202020204" pitchFamily="34" charset="0"/>
            </a:endParaRPr>
          </a:p>
        </p:txBody>
      </p:sp>
      <p:sp>
        <p:nvSpPr>
          <p:cNvPr id="8" name="文本框 7"/>
          <p:cNvSpPr txBox="1"/>
          <p:nvPr/>
        </p:nvSpPr>
        <p:spPr>
          <a:xfrm>
            <a:off x="8355463" y="1482623"/>
            <a:ext cx="3262419" cy="431657"/>
          </a:xfrm>
          <a:prstGeom prst="rect">
            <a:avLst/>
          </a:prstGeom>
          <a:solidFill>
            <a:srgbClr val="09357A"/>
          </a:solidFill>
        </p:spPr>
        <p:txBody>
          <a:bodyPr wrap="square">
            <a:spAutoFit/>
          </a:bodyPr>
          <a:lstStyle/>
          <a:p>
            <a:r>
              <a:rPr lang="en-US" altLang="zh-CN" sz="2205" b="1" dirty="0">
                <a:solidFill>
                  <a:schemeClr val="bg1"/>
                </a:solidFill>
                <a:latin typeface="Arial" panose="020B0604020202020204" pitchFamily="34" charset="0"/>
                <a:cs typeface="Arial" panose="020B0604020202020204" pitchFamily="34" charset="0"/>
              </a:rPr>
              <a:t>ORIENT-16</a:t>
            </a:r>
            <a:r>
              <a:rPr lang="zh-CN" altLang="en-US" sz="2205" b="1" dirty="0">
                <a:solidFill>
                  <a:schemeClr val="bg1"/>
                </a:solidFill>
                <a:latin typeface="Arial" panose="020B0604020202020204" pitchFamily="34" charset="0"/>
                <a:cs typeface="Arial" panose="020B0604020202020204" pitchFamily="34" charset="0"/>
              </a:rPr>
              <a:t>（中国患者）</a:t>
            </a:r>
            <a:endParaRPr lang="zh-CN" altLang="en-US" sz="2205" b="1" dirty="0">
              <a:solidFill>
                <a:schemeClr val="bg1"/>
              </a:solidFill>
              <a:latin typeface="Arial" panose="020B0604020202020204" pitchFamily="34" charset="0"/>
              <a:cs typeface="Arial" panose="020B0604020202020204" pitchFamily="34" charset="0"/>
            </a:endParaRPr>
          </a:p>
        </p:txBody>
      </p:sp>
      <p:grpSp>
        <p:nvGrpSpPr>
          <p:cNvPr id="154" name="组合 153"/>
          <p:cNvGrpSpPr/>
          <p:nvPr/>
        </p:nvGrpSpPr>
        <p:grpSpPr>
          <a:xfrm>
            <a:off x="1188897" y="3769306"/>
            <a:ext cx="4775723" cy="1702750"/>
            <a:chOff x="6094093" y="3070156"/>
            <a:chExt cx="5598882" cy="1996241"/>
          </a:xfrm>
        </p:grpSpPr>
        <p:sp>
          <p:nvSpPr>
            <p:cNvPr id="155" name="object 32"/>
            <p:cNvSpPr/>
            <p:nvPr/>
          </p:nvSpPr>
          <p:spPr>
            <a:xfrm>
              <a:off x="6551168" y="3239996"/>
              <a:ext cx="4923536" cy="1807464"/>
            </a:xfrm>
            <a:prstGeom prst="rect">
              <a:avLst/>
            </a:prstGeom>
            <a:blipFill>
              <a:blip r:embed="rId4" cstate="print"/>
              <a:stretch>
                <a:fillRect/>
              </a:stretch>
            </a:blip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object 2"/>
            <p:cNvSpPr/>
            <p:nvPr/>
          </p:nvSpPr>
          <p:spPr>
            <a:xfrm>
              <a:off x="6591807" y="3237963"/>
              <a:ext cx="4766056" cy="1580895"/>
            </a:xfrm>
            <a:prstGeom prst="rect">
              <a:avLst/>
            </a:prstGeom>
            <a:blipFill>
              <a:blip r:embed="rId5" cstate="print"/>
              <a:stretch>
                <a:fillRect/>
              </a:stretch>
            </a:blipFill>
          </p:spPr>
          <p:txBody>
            <a:bodyPr wrap="square" lIns="0" tIns="0" rIns="0" bIns="0" rtlCol="0"/>
            <a:lstStyle/>
            <a:p>
              <a:pPr defTabSz="1008380">
                <a:defRPr/>
              </a:pPr>
              <a:endParaRPr sz="26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57" name="object 5"/>
            <p:cNvSpPr txBox="1"/>
            <p:nvPr/>
          </p:nvSpPr>
          <p:spPr>
            <a:xfrm>
              <a:off x="6094093" y="3576888"/>
              <a:ext cx="198981" cy="871273"/>
            </a:xfrm>
            <a:prstGeom prst="rect">
              <a:avLst/>
            </a:prstGeom>
          </p:spPr>
          <p:txBody>
            <a:bodyPr vert="vert270" wrap="square" lIns="0" tIns="8403" rIns="0" bIns="0" rtlCol="0">
              <a:spAutoFit/>
            </a:bodyPr>
            <a:lstStyle/>
            <a:p>
              <a:pPr marL="19050" defTabSz="1008380">
                <a:spcBef>
                  <a:spcPts val="65"/>
                </a:spcBef>
                <a:defRPr/>
              </a:pPr>
              <a:r>
                <a:rPr sz="1105" spc="-8" dirty="0">
                  <a:latin typeface="Arial" panose="020B0604020202020204" pitchFamily="34" charset="0"/>
                  <a:ea typeface="微软雅黑" panose="020B0503020204020204" pitchFamily="34" charset="-122"/>
                  <a:cs typeface="Arial" panose="020B0604020202020204" pitchFamily="34" charset="0"/>
                </a:rPr>
                <a:t>OS</a:t>
              </a:r>
              <a:r>
                <a:rPr sz="1105" spc="-74" dirty="0">
                  <a:latin typeface="Arial" panose="020B0604020202020204" pitchFamily="34" charset="0"/>
                  <a:ea typeface="微软雅黑" panose="020B0503020204020204" pitchFamily="34" charset="-122"/>
                  <a:cs typeface="Arial" panose="020B0604020202020204" pitchFamily="34" charset="0"/>
                </a:rPr>
                <a:t> </a:t>
              </a:r>
              <a:r>
                <a:rPr sz="1105" spc="-8" dirty="0">
                  <a:latin typeface="Arial" panose="020B0604020202020204" pitchFamily="34" charset="0"/>
                  <a:ea typeface="微软雅黑" panose="020B0503020204020204" pitchFamily="34" charset="-122"/>
                  <a:cs typeface="Arial" panose="020B0604020202020204" pitchFamily="34" charset="0"/>
                </a:rPr>
                <a:t>(%)</a:t>
              </a:r>
              <a:endParaRPr sz="1105" baseline="23000" dirty="0">
                <a:latin typeface="Arial" panose="020B0604020202020204" pitchFamily="34" charset="0"/>
                <a:ea typeface="微软雅黑" panose="020B0503020204020204" pitchFamily="34" charset="-122"/>
                <a:cs typeface="Arial" panose="020B0604020202020204" pitchFamily="34" charset="0"/>
              </a:endParaRPr>
            </a:p>
          </p:txBody>
        </p:sp>
        <p:sp>
          <p:nvSpPr>
            <p:cNvPr id="158" name="object 6"/>
            <p:cNvSpPr txBox="1"/>
            <p:nvPr/>
          </p:nvSpPr>
          <p:spPr>
            <a:xfrm>
              <a:off x="6435005" y="4886256"/>
              <a:ext cx="104987" cy="180141"/>
            </a:xfrm>
            <a:prstGeom prst="rect">
              <a:avLst/>
            </a:prstGeom>
          </p:spPr>
          <p:txBody>
            <a:bodyPr vert="horz" wrap="square" lIns="0" tIns="17740" rIns="0" bIns="0" rtlCol="0">
              <a:spAutoFit/>
            </a:bodyPr>
            <a:lstStyle/>
            <a:p>
              <a:pPr marL="19050" defTabSz="1008380">
                <a:spcBef>
                  <a:spcPts val="140"/>
                </a:spcBef>
                <a:defRPr/>
              </a:pPr>
              <a:r>
                <a:rPr sz="880" spc="-8" dirty="0">
                  <a:solidFill>
                    <a:srgbClr val="585353"/>
                  </a:solidFill>
                  <a:latin typeface="Arial" panose="020B0604020202020204" pitchFamily="34" charset="0"/>
                  <a:ea typeface="微软雅黑" panose="020B0503020204020204" pitchFamily="34" charset="-122"/>
                  <a:cs typeface="Arial" panose="020B0604020202020204" pitchFamily="34" charset="0"/>
                </a:rPr>
                <a:t>0</a:t>
              </a:r>
              <a:endParaRPr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59" name="object 7"/>
            <p:cNvSpPr txBox="1"/>
            <p:nvPr/>
          </p:nvSpPr>
          <p:spPr>
            <a:xfrm>
              <a:off x="6367270" y="4543185"/>
              <a:ext cx="176107" cy="180141"/>
            </a:xfrm>
            <a:prstGeom prst="rect">
              <a:avLst/>
            </a:prstGeom>
          </p:spPr>
          <p:txBody>
            <a:bodyPr vert="horz" wrap="square" lIns="0" tIns="17740" rIns="0" bIns="0" rtlCol="0">
              <a:spAutoFit/>
            </a:bodyPr>
            <a:lstStyle/>
            <a:p>
              <a:pPr marL="19050" defTabSz="1008380">
                <a:spcBef>
                  <a:spcPts val="140"/>
                </a:spcBef>
                <a:defRPr/>
              </a:pPr>
              <a:r>
                <a:rPr sz="880" spc="-8" dirty="0">
                  <a:solidFill>
                    <a:srgbClr val="585353"/>
                  </a:solidFill>
                  <a:latin typeface="Arial" panose="020B0604020202020204" pitchFamily="34" charset="0"/>
                  <a:ea typeface="微软雅黑" panose="020B0503020204020204" pitchFamily="34" charset="-122"/>
                  <a:cs typeface="Arial" panose="020B0604020202020204" pitchFamily="34" charset="0"/>
                </a:rPr>
                <a:t>20</a:t>
              </a:r>
              <a:endParaRPr sz="88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0" name="object 8"/>
            <p:cNvSpPr txBox="1"/>
            <p:nvPr/>
          </p:nvSpPr>
          <p:spPr>
            <a:xfrm>
              <a:off x="6367270" y="4191989"/>
              <a:ext cx="176107" cy="180141"/>
            </a:xfrm>
            <a:prstGeom prst="rect">
              <a:avLst/>
            </a:prstGeom>
          </p:spPr>
          <p:txBody>
            <a:bodyPr vert="horz" wrap="square" lIns="0" tIns="17740" rIns="0" bIns="0" rtlCol="0">
              <a:spAutoFit/>
            </a:bodyPr>
            <a:lstStyle/>
            <a:p>
              <a:pPr marL="19050" defTabSz="1008380">
                <a:spcBef>
                  <a:spcPts val="140"/>
                </a:spcBef>
                <a:defRPr/>
              </a:pPr>
              <a:r>
                <a:rPr sz="880" spc="-8" dirty="0">
                  <a:solidFill>
                    <a:srgbClr val="585353"/>
                  </a:solidFill>
                  <a:latin typeface="Arial" panose="020B0604020202020204" pitchFamily="34" charset="0"/>
                  <a:ea typeface="微软雅黑" panose="020B0503020204020204" pitchFamily="34" charset="-122"/>
                  <a:cs typeface="Arial" panose="020B0604020202020204" pitchFamily="34" charset="0"/>
                </a:rPr>
                <a:t>40</a:t>
              </a:r>
              <a:endParaRPr sz="88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1" name="object 9"/>
            <p:cNvSpPr txBox="1"/>
            <p:nvPr/>
          </p:nvSpPr>
          <p:spPr>
            <a:xfrm>
              <a:off x="6367270" y="3846887"/>
              <a:ext cx="176107" cy="180141"/>
            </a:xfrm>
            <a:prstGeom prst="rect">
              <a:avLst/>
            </a:prstGeom>
          </p:spPr>
          <p:txBody>
            <a:bodyPr vert="horz" wrap="square" lIns="0" tIns="17740" rIns="0" bIns="0" rtlCol="0">
              <a:spAutoFit/>
            </a:bodyPr>
            <a:lstStyle/>
            <a:p>
              <a:pPr marL="19050" defTabSz="1008380">
                <a:spcBef>
                  <a:spcPts val="140"/>
                </a:spcBef>
                <a:defRPr/>
              </a:pPr>
              <a:r>
                <a:rPr sz="880" spc="-8" dirty="0">
                  <a:solidFill>
                    <a:srgbClr val="585353"/>
                  </a:solidFill>
                  <a:latin typeface="Arial" panose="020B0604020202020204" pitchFamily="34" charset="0"/>
                  <a:ea typeface="微软雅黑" panose="020B0503020204020204" pitchFamily="34" charset="-122"/>
                  <a:cs typeface="Arial" panose="020B0604020202020204" pitchFamily="34" charset="0"/>
                </a:rPr>
                <a:t>60</a:t>
              </a:r>
              <a:endParaRPr sz="88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2" name="object 10"/>
            <p:cNvSpPr txBox="1"/>
            <p:nvPr/>
          </p:nvSpPr>
          <p:spPr>
            <a:xfrm>
              <a:off x="6367270" y="3497383"/>
              <a:ext cx="176107" cy="180141"/>
            </a:xfrm>
            <a:prstGeom prst="rect">
              <a:avLst/>
            </a:prstGeom>
          </p:spPr>
          <p:txBody>
            <a:bodyPr vert="horz" wrap="square" lIns="0" tIns="17740" rIns="0" bIns="0" rtlCol="0">
              <a:spAutoFit/>
            </a:bodyPr>
            <a:lstStyle/>
            <a:p>
              <a:pPr marL="19050" defTabSz="1008380">
                <a:spcBef>
                  <a:spcPts val="140"/>
                </a:spcBef>
                <a:defRPr/>
              </a:pPr>
              <a:r>
                <a:rPr sz="880" spc="-8" dirty="0">
                  <a:solidFill>
                    <a:srgbClr val="585353"/>
                  </a:solidFill>
                  <a:latin typeface="Arial" panose="020B0604020202020204" pitchFamily="34" charset="0"/>
                  <a:ea typeface="微软雅黑" panose="020B0503020204020204" pitchFamily="34" charset="-122"/>
                  <a:cs typeface="Arial" panose="020B0604020202020204" pitchFamily="34" charset="0"/>
                </a:rPr>
                <a:t>80</a:t>
              </a:r>
              <a:endParaRPr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3" name="object 11"/>
            <p:cNvSpPr txBox="1"/>
            <p:nvPr/>
          </p:nvSpPr>
          <p:spPr>
            <a:xfrm>
              <a:off x="6301908" y="3152280"/>
              <a:ext cx="247227" cy="180141"/>
            </a:xfrm>
            <a:prstGeom prst="rect">
              <a:avLst/>
            </a:prstGeom>
          </p:spPr>
          <p:txBody>
            <a:bodyPr vert="horz" wrap="square" lIns="0" tIns="17740" rIns="0" bIns="0" rtlCol="0">
              <a:spAutoFit/>
            </a:bodyPr>
            <a:lstStyle/>
            <a:p>
              <a:pPr marL="19050" defTabSz="1008380">
                <a:spcBef>
                  <a:spcPts val="140"/>
                </a:spcBef>
                <a:defRPr/>
              </a:pPr>
              <a:r>
                <a:rPr sz="880" spc="-8" dirty="0">
                  <a:solidFill>
                    <a:srgbClr val="585353"/>
                  </a:solidFill>
                  <a:latin typeface="Arial" panose="020B0604020202020204" pitchFamily="34" charset="0"/>
                  <a:ea typeface="微软雅黑" panose="020B0503020204020204" pitchFamily="34" charset="-122"/>
                  <a:cs typeface="Arial" panose="020B0604020202020204" pitchFamily="34" charset="0"/>
                </a:rPr>
                <a:t>100</a:t>
              </a:r>
              <a:endParaRPr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4" name="object 12"/>
            <p:cNvSpPr/>
            <p:nvPr/>
          </p:nvSpPr>
          <p:spPr>
            <a:xfrm>
              <a:off x="8153400" y="4971260"/>
              <a:ext cx="0" cy="32173"/>
            </a:xfrm>
            <a:custGeom>
              <a:avLst/>
              <a:gdLst/>
              <a:ahLst/>
              <a:cxnLst/>
              <a:rect l="l" t="t" r="r" b="b"/>
              <a:pathLst>
                <a:path h="24130">
                  <a:moveTo>
                    <a:pt x="0" y="23622"/>
                  </a:moveTo>
                  <a:lnTo>
                    <a:pt x="0"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5" name="object 13"/>
            <p:cNvSpPr/>
            <p:nvPr/>
          </p:nvSpPr>
          <p:spPr>
            <a:xfrm>
              <a:off x="8153400" y="4908267"/>
              <a:ext cx="0" cy="32173"/>
            </a:xfrm>
            <a:custGeom>
              <a:avLst/>
              <a:gdLst/>
              <a:ahLst/>
              <a:cxnLst/>
              <a:rect l="l" t="t" r="r" b="b"/>
              <a:pathLst>
                <a:path h="24130">
                  <a:moveTo>
                    <a:pt x="0" y="23621"/>
                  </a:moveTo>
                  <a:lnTo>
                    <a:pt x="0"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6" name="object 14"/>
            <p:cNvSpPr/>
            <p:nvPr/>
          </p:nvSpPr>
          <p:spPr>
            <a:xfrm>
              <a:off x="8153400" y="4844260"/>
              <a:ext cx="0" cy="32173"/>
            </a:xfrm>
            <a:custGeom>
              <a:avLst/>
              <a:gdLst/>
              <a:ahLst/>
              <a:cxnLst/>
              <a:rect l="l" t="t" r="r" b="b"/>
              <a:pathLst>
                <a:path h="24130">
                  <a:moveTo>
                    <a:pt x="0" y="23622"/>
                  </a:moveTo>
                  <a:lnTo>
                    <a:pt x="0"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8" name="object 16"/>
            <p:cNvSpPr txBox="1"/>
            <p:nvPr/>
          </p:nvSpPr>
          <p:spPr>
            <a:xfrm>
              <a:off x="8276533" y="3818966"/>
              <a:ext cx="629010" cy="300694"/>
            </a:xfrm>
            <a:prstGeom prst="rect">
              <a:avLst/>
            </a:prstGeom>
          </p:spPr>
          <p:txBody>
            <a:bodyPr vert="horz" wrap="square" lIns="0" tIns="18673" rIns="0" bIns="0" rtlCol="0">
              <a:spAutoFit/>
            </a:bodyPr>
            <a:lstStyle/>
            <a:p>
              <a:pPr marL="19050" defTabSz="1008380">
                <a:spcBef>
                  <a:spcPts val="150"/>
                </a:spcBef>
                <a:defRPr/>
              </a:pPr>
              <a:r>
                <a:rPr sz="1545" spc="-8" dirty="0">
                  <a:solidFill>
                    <a:srgbClr val="009FB9"/>
                  </a:solidFill>
                  <a:latin typeface="Arial" panose="020B0604020202020204" pitchFamily="34" charset="0"/>
                  <a:ea typeface="微软雅黑" panose="020B0503020204020204" pitchFamily="34" charset="-122"/>
                  <a:cs typeface="Arial" panose="020B0604020202020204" pitchFamily="34" charset="0"/>
                </a:rPr>
                <a:t>55%</a:t>
              </a:r>
              <a:endParaRPr sz="15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69" name="object 17"/>
            <p:cNvSpPr txBox="1"/>
            <p:nvPr/>
          </p:nvSpPr>
          <p:spPr>
            <a:xfrm>
              <a:off x="8171009" y="4430652"/>
              <a:ext cx="549609" cy="300694"/>
            </a:xfrm>
            <a:prstGeom prst="rect">
              <a:avLst/>
            </a:prstGeom>
          </p:spPr>
          <p:txBody>
            <a:bodyPr vert="horz" wrap="square" lIns="0" tIns="18673" rIns="0" bIns="0" rtlCol="0">
              <a:spAutoFit/>
            </a:bodyPr>
            <a:lstStyle/>
            <a:p>
              <a:pPr marL="19050" defTabSz="1008380">
                <a:spcBef>
                  <a:spcPts val="150"/>
                </a:spcBef>
                <a:defRPr/>
              </a:pPr>
              <a:r>
                <a:rPr sz="1545" spc="-8" dirty="0">
                  <a:solidFill>
                    <a:srgbClr val="A69F9F"/>
                  </a:solidFill>
                  <a:latin typeface="Arial" panose="020B0604020202020204" pitchFamily="34" charset="0"/>
                  <a:ea typeface="微软雅黑" panose="020B0503020204020204" pitchFamily="34" charset="-122"/>
                  <a:cs typeface="Arial" panose="020B0604020202020204" pitchFamily="34" charset="0"/>
                </a:rPr>
                <a:t>48%</a:t>
              </a:r>
              <a:endParaRPr sz="15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0" name="object 18"/>
            <p:cNvSpPr/>
            <p:nvPr/>
          </p:nvSpPr>
          <p:spPr>
            <a:xfrm>
              <a:off x="6551169" y="4998691"/>
              <a:ext cx="5094393" cy="0"/>
            </a:xfrm>
            <a:custGeom>
              <a:avLst/>
              <a:gdLst/>
              <a:ahLst/>
              <a:cxnLst/>
              <a:rect l="l" t="t" r="r" b="b"/>
              <a:pathLst>
                <a:path w="3820795">
                  <a:moveTo>
                    <a:pt x="0" y="0"/>
                  </a:moveTo>
                  <a:lnTo>
                    <a:pt x="3820668" y="0"/>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1" name="object 33"/>
            <p:cNvSpPr/>
            <p:nvPr/>
          </p:nvSpPr>
          <p:spPr>
            <a:xfrm>
              <a:off x="6989063"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2" name="object 34"/>
            <p:cNvSpPr/>
            <p:nvPr/>
          </p:nvSpPr>
          <p:spPr>
            <a:xfrm>
              <a:off x="737616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3" name="object 35"/>
            <p:cNvSpPr/>
            <p:nvPr/>
          </p:nvSpPr>
          <p:spPr>
            <a:xfrm>
              <a:off x="77663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4" name="object 36"/>
            <p:cNvSpPr/>
            <p:nvPr/>
          </p:nvSpPr>
          <p:spPr>
            <a:xfrm>
              <a:off x="81534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5" name="object 37"/>
            <p:cNvSpPr/>
            <p:nvPr/>
          </p:nvSpPr>
          <p:spPr>
            <a:xfrm>
              <a:off x="85404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6" name="object 38"/>
            <p:cNvSpPr/>
            <p:nvPr/>
          </p:nvSpPr>
          <p:spPr>
            <a:xfrm>
              <a:off x="89286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7" name="object 39"/>
            <p:cNvSpPr/>
            <p:nvPr/>
          </p:nvSpPr>
          <p:spPr>
            <a:xfrm>
              <a:off x="93157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8" name="object 40"/>
            <p:cNvSpPr/>
            <p:nvPr/>
          </p:nvSpPr>
          <p:spPr>
            <a:xfrm>
              <a:off x="97028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79" name="object 41"/>
            <p:cNvSpPr/>
            <p:nvPr/>
          </p:nvSpPr>
          <p:spPr>
            <a:xfrm>
              <a:off x="100898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0" name="object 42"/>
            <p:cNvSpPr/>
            <p:nvPr/>
          </p:nvSpPr>
          <p:spPr>
            <a:xfrm>
              <a:off x="104780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1" name="object 43"/>
            <p:cNvSpPr/>
            <p:nvPr/>
          </p:nvSpPr>
          <p:spPr>
            <a:xfrm>
              <a:off x="10867136"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2" name="object 44"/>
            <p:cNvSpPr/>
            <p:nvPr/>
          </p:nvSpPr>
          <p:spPr>
            <a:xfrm>
              <a:off x="11254231"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3" name="object 45"/>
            <p:cNvSpPr/>
            <p:nvPr/>
          </p:nvSpPr>
          <p:spPr>
            <a:xfrm>
              <a:off x="11641327"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4" name="object 46"/>
            <p:cNvSpPr/>
            <p:nvPr/>
          </p:nvSpPr>
          <p:spPr>
            <a:xfrm>
              <a:off x="6989063"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5" name="object 47"/>
            <p:cNvSpPr/>
            <p:nvPr/>
          </p:nvSpPr>
          <p:spPr>
            <a:xfrm>
              <a:off x="737616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6" name="object 48"/>
            <p:cNvSpPr/>
            <p:nvPr/>
          </p:nvSpPr>
          <p:spPr>
            <a:xfrm>
              <a:off x="77663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7" name="object 49"/>
            <p:cNvSpPr/>
            <p:nvPr/>
          </p:nvSpPr>
          <p:spPr>
            <a:xfrm>
              <a:off x="81534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8" name="object 50"/>
            <p:cNvSpPr/>
            <p:nvPr/>
          </p:nvSpPr>
          <p:spPr>
            <a:xfrm>
              <a:off x="85404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89" name="object 51"/>
            <p:cNvSpPr/>
            <p:nvPr/>
          </p:nvSpPr>
          <p:spPr>
            <a:xfrm>
              <a:off x="89286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0" name="object 52"/>
            <p:cNvSpPr/>
            <p:nvPr/>
          </p:nvSpPr>
          <p:spPr>
            <a:xfrm>
              <a:off x="9315704"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1" name="object 53"/>
            <p:cNvSpPr/>
            <p:nvPr/>
          </p:nvSpPr>
          <p:spPr>
            <a:xfrm>
              <a:off x="9702800"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2" name="object 54"/>
            <p:cNvSpPr/>
            <p:nvPr/>
          </p:nvSpPr>
          <p:spPr>
            <a:xfrm>
              <a:off x="10089895"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3" name="object 55"/>
            <p:cNvSpPr/>
            <p:nvPr/>
          </p:nvSpPr>
          <p:spPr>
            <a:xfrm>
              <a:off x="10478008"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4" name="object 56"/>
            <p:cNvSpPr/>
            <p:nvPr/>
          </p:nvSpPr>
          <p:spPr>
            <a:xfrm>
              <a:off x="10867136"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5" name="object 57"/>
            <p:cNvSpPr/>
            <p:nvPr/>
          </p:nvSpPr>
          <p:spPr>
            <a:xfrm>
              <a:off x="11254231"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6" name="object 58"/>
            <p:cNvSpPr/>
            <p:nvPr/>
          </p:nvSpPr>
          <p:spPr>
            <a:xfrm>
              <a:off x="11641327" y="4998691"/>
              <a:ext cx="0" cy="49107"/>
            </a:xfrm>
            <a:custGeom>
              <a:avLst/>
              <a:gdLst/>
              <a:ahLst/>
              <a:cxnLst/>
              <a:rect l="l" t="t" r="r" b="b"/>
              <a:pathLst>
                <a:path h="36830">
                  <a:moveTo>
                    <a:pt x="0" y="0"/>
                  </a:moveTo>
                  <a:lnTo>
                    <a:pt x="0" y="36575"/>
                  </a:lnTo>
                </a:path>
              </a:pathLst>
            </a:custGeom>
            <a:ln w="6096">
              <a:solidFill>
                <a:srgbClr val="585353"/>
              </a:solidFill>
            </a:ln>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7" name="object 125"/>
            <p:cNvSpPr/>
            <p:nvPr/>
          </p:nvSpPr>
          <p:spPr>
            <a:xfrm>
              <a:off x="9158225" y="3070156"/>
              <a:ext cx="1020233" cy="207433"/>
            </a:xfrm>
            <a:custGeom>
              <a:avLst/>
              <a:gdLst/>
              <a:ahLst/>
              <a:cxnLst/>
              <a:rect l="l" t="t" r="r" b="b"/>
              <a:pathLst>
                <a:path w="765175" h="155575">
                  <a:moveTo>
                    <a:pt x="0" y="155448"/>
                  </a:moveTo>
                  <a:lnTo>
                    <a:pt x="764971" y="155448"/>
                  </a:lnTo>
                  <a:lnTo>
                    <a:pt x="764971"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8" name="object 126"/>
            <p:cNvSpPr/>
            <p:nvPr/>
          </p:nvSpPr>
          <p:spPr>
            <a:xfrm>
              <a:off x="10178120" y="3070156"/>
              <a:ext cx="791633" cy="207433"/>
            </a:xfrm>
            <a:custGeom>
              <a:avLst/>
              <a:gdLst/>
              <a:ahLst/>
              <a:cxnLst/>
              <a:rect l="l" t="t" r="r" b="b"/>
              <a:pathLst>
                <a:path w="593725" h="155575">
                  <a:moveTo>
                    <a:pt x="0" y="155448"/>
                  </a:moveTo>
                  <a:lnTo>
                    <a:pt x="593217" y="155448"/>
                  </a:lnTo>
                  <a:lnTo>
                    <a:pt x="593217"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9" name="object 127"/>
            <p:cNvSpPr/>
            <p:nvPr/>
          </p:nvSpPr>
          <p:spPr>
            <a:xfrm>
              <a:off x="10969075" y="3070156"/>
              <a:ext cx="723900" cy="207433"/>
            </a:xfrm>
            <a:custGeom>
              <a:avLst/>
              <a:gdLst/>
              <a:ahLst/>
              <a:cxnLst/>
              <a:rect l="l" t="t" r="r" b="b"/>
              <a:pathLst>
                <a:path w="542925" h="155575">
                  <a:moveTo>
                    <a:pt x="0" y="155448"/>
                  </a:moveTo>
                  <a:lnTo>
                    <a:pt x="542594" y="155448"/>
                  </a:lnTo>
                  <a:lnTo>
                    <a:pt x="542594"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01" name="object 129"/>
            <p:cNvSpPr/>
            <p:nvPr/>
          </p:nvSpPr>
          <p:spPr>
            <a:xfrm>
              <a:off x="10178119" y="3484684"/>
              <a:ext cx="1514687" cy="207433"/>
            </a:xfrm>
            <a:custGeom>
              <a:avLst/>
              <a:gdLst/>
              <a:ahLst/>
              <a:cxnLst/>
              <a:rect l="l" t="t" r="r" b="b"/>
              <a:pathLst>
                <a:path w="1136015" h="155575">
                  <a:moveTo>
                    <a:pt x="0" y="155448"/>
                  </a:moveTo>
                  <a:lnTo>
                    <a:pt x="1135799" y="155448"/>
                  </a:lnTo>
                  <a:lnTo>
                    <a:pt x="1135799"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02" name="object 130"/>
            <p:cNvSpPr/>
            <p:nvPr/>
          </p:nvSpPr>
          <p:spPr>
            <a:xfrm>
              <a:off x="10178119" y="3691946"/>
              <a:ext cx="1514687" cy="207433"/>
            </a:xfrm>
            <a:custGeom>
              <a:avLst/>
              <a:gdLst/>
              <a:ahLst/>
              <a:cxnLst/>
              <a:rect l="l" t="t" r="r" b="b"/>
              <a:pathLst>
                <a:path w="1136015" h="155575">
                  <a:moveTo>
                    <a:pt x="0" y="155448"/>
                  </a:moveTo>
                  <a:lnTo>
                    <a:pt x="1135799" y="155448"/>
                  </a:lnTo>
                  <a:lnTo>
                    <a:pt x="1135799" y="0"/>
                  </a:lnTo>
                  <a:lnTo>
                    <a:pt x="0" y="0"/>
                  </a:lnTo>
                  <a:lnTo>
                    <a:pt x="0" y="155448"/>
                  </a:lnTo>
                  <a:close/>
                </a:path>
              </a:pathLst>
            </a:custGeom>
            <a:solidFill>
              <a:srgbClr val="FFFFFF"/>
            </a:solidFill>
          </p:spPr>
          <p:txBody>
            <a:bodyPr wrap="square" lIns="0" tIns="0" rIns="0" bIns="0" rtlCol="0"/>
            <a:lstStyle/>
            <a:p>
              <a:pPr defTabSz="1008380">
                <a:defRPr/>
              </a:pPr>
              <a:endParaRPr sz="264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aphicFrame>
        <p:nvGraphicFramePr>
          <p:cNvPr id="203" name="object 31"/>
          <p:cNvGraphicFramePr>
            <a:graphicFrameLocks noGrp="1"/>
          </p:cNvGraphicFramePr>
          <p:nvPr/>
        </p:nvGraphicFramePr>
        <p:xfrm>
          <a:off x="1617753" y="5630614"/>
          <a:ext cx="4499610" cy="707759"/>
        </p:xfrm>
        <a:graphic>
          <a:graphicData uri="http://schemas.openxmlformats.org/drawingml/2006/table">
            <a:tbl>
              <a:tblPr firstRow="1" bandRow="1">
                <a:tableStyleId>{2D5ABB26-0587-4C30-8999-92F81FD0307C}</a:tableStyleId>
              </a:tblPr>
              <a:tblGrid>
                <a:gridCol w="326644"/>
                <a:gridCol w="299752"/>
                <a:gridCol w="315341"/>
                <a:gridCol w="315341"/>
                <a:gridCol w="320184"/>
                <a:gridCol w="318799"/>
                <a:gridCol w="311193"/>
                <a:gridCol w="340299"/>
                <a:gridCol w="340299"/>
                <a:gridCol w="344674"/>
                <a:gridCol w="344674"/>
                <a:gridCol w="344674"/>
                <a:gridCol w="288868"/>
                <a:gridCol w="288868"/>
              </a:tblGrid>
              <a:tr h="261422">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0</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tabLst>
                          <a:tab pos="421005" algn="l"/>
                        </a:tabLst>
                      </a:pPr>
                      <a:r>
                        <a:rPr sz="900" kern="1200" dirty="0">
                          <a:solidFill>
                            <a:srgbClr val="585353"/>
                          </a:solidFill>
                          <a:latin typeface="Arial" panose="020B0604020202020204" pitchFamily="34" charset="0"/>
                          <a:ea typeface="+mn-ea"/>
                          <a:cs typeface="Arial" panose="020B0604020202020204" pitchFamily="34" charset="0"/>
                        </a:rPr>
                        <a:t>3</a:t>
                      </a:r>
                      <a:r>
                        <a:rPr lang="zh-CN" altLang="en-US" sz="900" kern="1200" dirty="0">
                          <a:solidFill>
                            <a:srgbClr val="585353"/>
                          </a:solidFill>
                          <a:latin typeface="Arial" panose="020B0604020202020204" pitchFamily="34" charset="0"/>
                          <a:ea typeface="+mn-ea"/>
                          <a:cs typeface="Arial" panose="020B0604020202020204" pitchFamily="34" charset="0"/>
                        </a:rPr>
                        <a:t>	</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lang="en-US" sz="900" kern="1200" dirty="0">
                          <a:solidFill>
                            <a:srgbClr val="585353"/>
                          </a:solidFill>
                          <a:latin typeface="Arial" panose="020B0604020202020204" pitchFamily="34" charset="0"/>
                          <a:ea typeface="+mn-ea"/>
                          <a:cs typeface="Arial" panose="020B0604020202020204" pitchFamily="34" charset="0"/>
                        </a:rPr>
                        <a:t>6</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9</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12</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15</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tabLst>
                          <a:tab pos="391160" algn="l"/>
                        </a:tabLst>
                      </a:pPr>
                      <a:r>
                        <a:rPr sz="900" kern="1200" dirty="0">
                          <a:solidFill>
                            <a:srgbClr val="585353"/>
                          </a:solidFill>
                          <a:latin typeface="Arial" panose="020B0604020202020204" pitchFamily="34" charset="0"/>
                          <a:ea typeface="+mn-ea"/>
                          <a:cs typeface="Arial" panose="020B0604020202020204" pitchFamily="34" charset="0"/>
                        </a:rPr>
                        <a:t>18</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lang="en-US" sz="900" kern="1200" dirty="0">
                          <a:solidFill>
                            <a:srgbClr val="585353"/>
                          </a:solidFill>
                          <a:latin typeface="Arial" panose="020B0604020202020204" pitchFamily="34" charset="0"/>
                          <a:ea typeface="+mn-ea"/>
                          <a:cs typeface="Arial" panose="020B0604020202020204" pitchFamily="34" charset="0"/>
                        </a:rPr>
                        <a:t>21</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24</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27</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lang="en-US" sz="900" kern="1200" dirty="0">
                          <a:solidFill>
                            <a:srgbClr val="585353"/>
                          </a:solidFill>
                          <a:latin typeface="Arial" panose="020B0604020202020204" pitchFamily="34" charset="0"/>
                          <a:ea typeface="+mn-ea"/>
                          <a:cs typeface="Arial" panose="020B0604020202020204" pitchFamily="34" charset="0"/>
                        </a:rPr>
                        <a:t>30</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lang="en-US" sz="900" kern="1200" dirty="0">
                          <a:solidFill>
                            <a:srgbClr val="585353"/>
                          </a:solidFill>
                          <a:latin typeface="Arial" panose="020B0604020202020204" pitchFamily="34" charset="0"/>
                          <a:ea typeface="+mn-ea"/>
                          <a:cs typeface="Arial" panose="020B0604020202020204" pitchFamily="34" charset="0"/>
                        </a:rPr>
                        <a:t>33</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sz="900" kern="1200" dirty="0">
                          <a:solidFill>
                            <a:srgbClr val="585353"/>
                          </a:solidFill>
                          <a:latin typeface="Arial" panose="020B0604020202020204" pitchFamily="34" charset="0"/>
                          <a:ea typeface="+mn-ea"/>
                          <a:cs typeface="Arial" panose="020B0604020202020204" pitchFamily="34" charset="0"/>
                        </a:rPr>
                        <a:t>36</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c>
                  <a:txBody>
                    <a:bodyPr/>
                    <a:lstStyle/>
                    <a:p>
                      <a:pPr marL="0" marR="107950" algn="l" defTabSz="914400" rtl="0" eaLnBrk="1" latinLnBrk="0" hangingPunct="1">
                        <a:lnSpc>
                          <a:spcPts val="755"/>
                        </a:lnSpc>
                        <a:spcBef>
                          <a:spcPts val="395"/>
                        </a:spcBef>
                      </a:pPr>
                      <a:r>
                        <a:rPr lang="en-US" sz="900" kern="1200" dirty="0">
                          <a:solidFill>
                            <a:srgbClr val="585353"/>
                          </a:solidFill>
                          <a:latin typeface="Arial" panose="020B0604020202020204" pitchFamily="34" charset="0"/>
                          <a:ea typeface="+mn-ea"/>
                          <a:cs typeface="Arial" panose="020B0604020202020204" pitchFamily="34" charset="0"/>
                        </a:rPr>
                        <a:t>39</a:t>
                      </a:r>
                      <a:endParaRPr sz="900" kern="1200" dirty="0">
                        <a:solidFill>
                          <a:srgbClr val="585353"/>
                        </a:solidFill>
                        <a:latin typeface="Arial" panose="020B0604020202020204" pitchFamily="34" charset="0"/>
                        <a:ea typeface="+mn-ea"/>
                        <a:cs typeface="Arial" panose="020B0604020202020204" pitchFamily="34" charset="0"/>
                      </a:endParaRPr>
                    </a:p>
                  </a:txBody>
                  <a:tcPr marL="0" marR="0" marT="37346" marB="0"/>
                </a:tc>
              </a:tr>
              <a:tr h="140047">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dirty="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marL="100965" algn="l">
                        <a:lnSpc>
                          <a:spcPts val="1025"/>
                        </a:lnSpc>
                      </a:pPr>
                      <a:endParaRPr sz="900"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dirty="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dirty="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dirty="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c>
                  <a:txBody>
                    <a:bodyPr/>
                    <a:lstStyle/>
                    <a:p>
                      <a:pPr algn="l">
                        <a:lnSpc>
                          <a:spcPct val="100000"/>
                        </a:lnSpc>
                      </a:pPr>
                      <a:endParaRPr sz="900">
                        <a:latin typeface="Arial" panose="020B0604020202020204" pitchFamily="34" charset="0"/>
                        <a:cs typeface="Arial" panose="020B0604020202020204" pitchFamily="34" charset="0"/>
                      </a:endParaRPr>
                    </a:p>
                  </a:txBody>
                  <a:tcPr marL="0" marR="0" marT="0" marB="0" anchor="ctr"/>
                </a:tc>
              </a:tr>
              <a:tr h="160727">
                <a:tc>
                  <a:txBody>
                    <a:bodyPr/>
                    <a:lstStyle/>
                    <a:p>
                      <a:pPr marR="81280" algn="l">
                        <a:lnSpc>
                          <a:spcPts val="555"/>
                        </a:lnSpc>
                        <a:spcBef>
                          <a:spcPts val="210"/>
                        </a:spcBef>
                      </a:pPr>
                      <a:r>
                        <a:rPr sz="900" dirty="0">
                          <a:solidFill>
                            <a:srgbClr val="009FB9"/>
                          </a:solidFill>
                          <a:latin typeface="Arial" panose="020B0604020202020204" pitchFamily="34" charset="0"/>
                          <a:cs typeface="Arial" panose="020B0604020202020204" pitchFamily="34" charset="0"/>
                        </a:rPr>
                        <a:t>789</a:t>
                      </a:r>
                      <a:endParaRPr sz="900" dirty="0">
                        <a:latin typeface="Arial" panose="020B0604020202020204" pitchFamily="34" charset="0"/>
                        <a:cs typeface="Arial" panose="020B0604020202020204" pitchFamily="34" charset="0"/>
                      </a:endParaRPr>
                    </a:p>
                  </a:txBody>
                  <a:tcPr marL="0" marR="0" marT="39213" marB="0" anchor="ctr"/>
                </a:tc>
                <a:tc>
                  <a:txBody>
                    <a:bodyPr/>
                    <a:lstStyle/>
                    <a:p>
                      <a:pPr marL="1270" algn="l">
                        <a:lnSpc>
                          <a:spcPts val="555"/>
                        </a:lnSpc>
                        <a:spcBef>
                          <a:spcPts val="210"/>
                        </a:spcBef>
                      </a:pPr>
                      <a:r>
                        <a:rPr sz="900" spc="-5" dirty="0">
                          <a:solidFill>
                            <a:srgbClr val="009FB9"/>
                          </a:solidFill>
                          <a:latin typeface="Arial" panose="020B0604020202020204" pitchFamily="34" charset="0"/>
                          <a:cs typeface="Arial" panose="020B0604020202020204" pitchFamily="34" charset="0"/>
                        </a:rPr>
                        <a:t>731</a:t>
                      </a:r>
                      <a:endParaRPr sz="900" dirty="0">
                        <a:latin typeface="Arial" panose="020B0604020202020204" pitchFamily="34" charset="0"/>
                        <a:cs typeface="Arial" panose="020B0604020202020204" pitchFamily="34" charset="0"/>
                      </a:endParaRPr>
                    </a:p>
                  </a:txBody>
                  <a:tcPr marL="0" marR="0" marT="39213" marB="0" anchor="ctr"/>
                </a:tc>
                <a:tc>
                  <a:txBody>
                    <a:bodyPr/>
                    <a:lstStyle/>
                    <a:p>
                      <a:pPr marL="9525" algn="l">
                        <a:lnSpc>
                          <a:spcPts val="555"/>
                        </a:lnSpc>
                        <a:spcBef>
                          <a:spcPts val="210"/>
                        </a:spcBef>
                      </a:pPr>
                      <a:r>
                        <a:rPr lang="en-US" sz="900" kern="1200" spc="-5" dirty="0">
                          <a:solidFill>
                            <a:srgbClr val="009FB9"/>
                          </a:solidFill>
                          <a:latin typeface="Arial" panose="020B0604020202020204" pitchFamily="34" charset="0"/>
                          <a:ea typeface="+mn-ea"/>
                          <a:cs typeface="Arial" panose="020B0604020202020204" pitchFamily="34" charset="0"/>
                        </a:rPr>
                        <a:t>621</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marL="9525"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506</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marL="3810"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420</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308</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marL="3810"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226</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lang="en-US" sz="900" kern="1200" spc="-5" dirty="0">
                          <a:solidFill>
                            <a:srgbClr val="009FB9"/>
                          </a:solidFill>
                          <a:latin typeface="Arial" panose="020B0604020202020204" pitchFamily="34" charset="0"/>
                          <a:ea typeface="+mn-ea"/>
                          <a:cs typeface="Arial" panose="020B0604020202020204" pitchFamily="34" charset="0"/>
                        </a:rPr>
                        <a:t>147</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100</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49</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lang="en-US" sz="900" kern="1200" spc="-5" dirty="0">
                          <a:solidFill>
                            <a:srgbClr val="009FB9"/>
                          </a:solidFill>
                          <a:latin typeface="Arial" panose="020B0604020202020204" pitchFamily="34" charset="0"/>
                          <a:ea typeface="+mn-ea"/>
                          <a:cs typeface="Arial" panose="020B0604020202020204" pitchFamily="34" charset="0"/>
                        </a:rPr>
                        <a:t>34</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lang="en-US" sz="900" kern="1200" spc="-5" dirty="0">
                          <a:solidFill>
                            <a:srgbClr val="009FB9"/>
                          </a:solidFill>
                          <a:latin typeface="Arial" panose="020B0604020202020204" pitchFamily="34" charset="0"/>
                          <a:ea typeface="+mn-ea"/>
                          <a:cs typeface="Arial" panose="020B0604020202020204" pitchFamily="34" charset="0"/>
                        </a:rPr>
                        <a:t>14</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sz="900" kern="1200" spc="-5" dirty="0">
                          <a:solidFill>
                            <a:srgbClr val="009FB9"/>
                          </a:solidFill>
                          <a:latin typeface="Arial" panose="020B0604020202020204" pitchFamily="34" charset="0"/>
                          <a:ea typeface="+mn-ea"/>
                          <a:cs typeface="Arial" panose="020B0604020202020204" pitchFamily="34" charset="0"/>
                        </a:rPr>
                        <a:t>2</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c>
                  <a:txBody>
                    <a:bodyPr/>
                    <a:lstStyle/>
                    <a:p>
                      <a:pPr algn="l">
                        <a:lnSpc>
                          <a:spcPts val="555"/>
                        </a:lnSpc>
                        <a:spcBef>
                          <a:spcPts val="210"/>
                        </a:spcBef>
                      </a:pPr>
                      <a:r>
                        <a:rPr lang="en-US" sz="900" kern="1200" spc="-5" dirty="0">
                          <a:solidFill>
                            <a:srgbClr val="009FB9"/>
                          </a:solidFill>
                          <a:latin typeface="Arial" panose="020B0604020202020204" pitchFamily="34" charset="0"/>
                          <a:ea typeface="+mn-ea"/>
                          <a:cs typeface="Arial" panose="020B0604020202020204" pitchFamily="34" charset="0"/>
                        </a:rPr>
                        <a:t>0</a:t>
                      </a:r>
                      <a:endParaRPr sz="900" kern="1200" spc="-5" dirty="0">
                        <a:solidFill>
                          <a:srgbClr val="009FB9"/>
                        </a:solidFill>
                        <a:latin typeface="Arial" panose="020B0604020202020204" pitchFamily="34" charset="0"/>
                        <a:ea typeface="+mn-ea"/>
                        <a:cs typeface="Arial" panose="020B0604020202020204" pitchFamily="34" charset="0"/>
                      </a:endParaRPr>
                    </a:p>
                  </a:txBody>
                  <a:tcPr marL="0" marR="0" marT="39213" marB="0" anchor="ctr"/>
                </a:tc>
              </a:tr>
              <a:tr h="142848">
                <a:tc>
                  <a:txBody>
                    <a:bodyPr/>
                    <a:lstStyle/>
                    <a:p>
                      <a:pPr marR="81280" algn="l">
                        <a:lnSpc>
                          <a:spcPct val="100000"/>
                        </a:lnSpc>
                        <a:spcBef>
                          <a:spcPts val="45"/>
                        </a:spcBef>
                      </a:pPr>
                      <a:r>
                        <a:rPr sz="900" dirty="0">
                          <a:solidFill>
                            <a:srgbClr val="7E7E7E"/>
                          </a:solidFill>
                          <a:latin typeface="Arial" panose="020B0604020202020204" pitchFamily="34" charset="0"/>
                          <a:cs typeface="Arial" panose="020B0604020202020204" pitchFamily="34" charset="0"/>
                        </a:rPr>
                        <a:t>792</a:t>
                      </a:r>
                      <a:endParaRPr sz="900" dirty="0">
                        <a:latin typeface="Arial" panose="020B0604020202020204" pitchFamily="34" charset="0"/>
                        <a:cs typeface="Arial" panose="020B0604020202020204" pitchFamily="34" charset="0"/>
                      </a:endParaRPr>
                    </a:p>
                  </a:txBody>
                  <a:tcPr marL="0" marR="0" marT="8403" marB="0" anchor="ctr"/>
                </a:tc>
                <a:tc>
                  <a:txBody>
                    <a:bodyPr/>
                    <a:lstStyle/>
                    <a:p>
                      <a:pPr marL="1270" algn="l">
                        <a:lnSpc>
                          <a:spcPct val="100000"/>
                        </a:lnSpc>
                        <a:spcBef>
                          <a:spcPts val="45"/>
                        </a:spcBef>
                      </a:pPr>
                      <a:r>
                        <a:rPr sz="900" spc="-5" dirty="0">
                          <a:solidFill>
                            <a:srgbClr val="7E7E7E"/>
                          </a:solidFill>
                          <a:latin typeface="Arial" panose="020B0604020202020204" pitchFamily="34" charset="0"/>
                          <a:cs typeface="Arial" panose="020B0604020202020204" pitchFamily="34" charset="0"/>
                        </a:rPr>
                        <a:t>697</a:t>
                      </a:r>
                      <a:endParaRPr sz="900" dirty="0">
                        <a:latin typeface="Arial" panose="020B0604020202020204" pitchFamily="34" charset="0"/>
                        <a:cs typeface="Arial" panose="020B0604020202020204" pitchFamily="34" charset="0"/>
                      </a:endParaRPr>
                    </a:p>
                  </a:txBody>
                  <a:tcPr marL="0" marR="0" marT="8403" marB="0" anchor="ctr"/>
                </a:tc>
                <a:tc>
                  <a:txBody>
                    <a:bodyPr/>
                    <a:lstStyle/>
                    <a:p>
                      <a:pPr marL="9525" algn="l">
                        <a:lnSpc>
                          <a:spcPct val="100000"/>
                        </a:lnSpc>
                        <a:spcBef>
                          <a:spcPts val="45"/>
                        </a:spcBef>
                      </a:pPr>
                      <a:r>
                        <a:rPr lang="en-US" sz="900" kern="1200" spc="-5" dirty="0">
                          <a:solidFill>
                            <a:srgbClr val="7E7E7E"/>
                          </a:solidFill>
                          <a:latin typeface="Arial" panose="020B0604020202020204" pitchFamily="34" charset="0"/>
                          <a:ea typeface="+mn-ea"/>
                          <a:cs typeface="Arial" panose="020B0604020202020204" pitchFamily="34" charset="0"/>
                        </a:rPr>
                        <a:t>586</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marL="9525"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469</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marL="3810"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359</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239</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marL="3810"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160</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lang="en-US" sz="900" kern="1200" spc="-5" dirty="0">
                          <a:solidFill>
                            <a:srgbClr val="7E7E7E"/>
                          </a:solidFill>
                          <a:latin typeface="Arial" panose="020B0604020202020204" pitchFamily="34" charset="0"/>
                          <a:ea typeface="+mn-ea"/>
                          <a:cs typeface="Arial" panose="020B0604020202020204" pitchFamily="34" charset="0"/>
                        </a:rPr>
                        <a:t>94</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59</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35</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lang="en-US" sz="900" kern="1200" spc="-5" dirty="0">
                          <a:solidFill>
                            <a:srgbClr val="7E7E7E"/>
                          </a:solidFill>
                          <a:latin typeface="Arial" panose="020B0604020202020204" pitchFamily="34" charset="0"/>
                          <a:ea typeface="+mn-ea"/>
                          <a:cs typeface="Arial" panose="020B0604020202020204" pitchFamily="34" charset="0"/>
                        </a:rPr>
                        <a:t>15</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lang="en-US" sz="900" kern="1200" spc="-5" dirty="0">
                          <a:solidFill>
                            <a:srgbClr val="7E7E7E"/>
                          </a:solidFill>
                          <a:latin typeface="Arial" panose="020B0604020202020204" pitchFamily="34" charset="0"/>
                          <a:ea typeface="+mn-ea"/>
                          <a:cs typeface="Arial" panose="020B0604020202020204" pitchFamily="34" charset="0"/>
                        </a:rPr>
                        <a:t>7</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sz="900" kern="1200" spc="-5" dirty="0">
                          <a:solidFill>
                            <a:srgbClr val="7E7E7E"/>
                          </a:solidFill>
                          <a:latin typeface="Arial" panose="020B0604020202020204" pitchFamily="34" charset="0"/>
                          <a:ea typeface="+mn-ea"/>
                          <a:cs typeface="Arial" panose="020B0604020202020204" pitchFamily="34" charset="0"/>
                        </a:rPr>
                        <a:t>2</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c>
                  <a:txBody>
                    <a:bodyPr/>
                    <a:lstStyle/>
                    <a:p>
                      <a:pPr algn="l">
                        <a:lnSpc>
                          <a:spcPct val="100000"/>
                        </a:lnSpc>
                        <a:spcBef>
                          <a:spcPts val="45"/>
                        </a:spcBef>
                      </a:pPr>
                      <a:r>
                        <a:rPr lang="en-US" sz="900" kern="1200" spc="-5" dirty="0">
                          <a:solidFill>
                            <a:srgbClr val="7E7E7E"/>
                          </a:solidFill>
                          <a:latin typeface="Arial" panose="020B0604020202020204" pitchFamily="34" charset="0"/>
                          <a:ea typeface="+mn-ea"/>
                          <a:cs typeface="Arial" panose="020B0604020202020204" pitchFamily="34" charset="0"/>
                        </a:rPr>
                        <a:t>0</a:t>
                      </a:r>
                      <a:endParaRPr sz="900" kern="1200" spc="-5" dirty="0">
                        <a:solidFill>
                          <a:srgbClr val="7E7E7E"/>
                        </a:solidFill>
                        <a:latin typeface="Arial" panose="020B0604020202020204" pitchFamily="34" charset="0"/>
                        <a:ea typeface="+mn-ea"/>
                        <a:cs typeface="Arial" panose="020B0604020202020204" pitchFamily="34" charset="0"/>
                      </a:endParaRPr>
                    </a:p>
                  </a:txBody>
                  <a:tcPr marL="0" marR="0" marT="8403" marB="0" anchor="ctr"/>
                </a:tc>
              </a:tr>
            </a:tbl>
          </a:graphicData>
        </a:graphic>
      </p:graphicFrame>
      <p:grpSp>
        <p:nvGrpSpPr>
          <p:cNvPr id="232" name="组合 231"/>
          <p:cNvGrpSpPr/>
          <p:nvPr/>
        </p:nvGrpSpPr>
        <p:grpSpPr>
          <a:xfrm>
            <a:off x="7409688" y="3820158"/>
            <a:ext cx="5842791" cy="3088989"/>
            <a:chOff x="6040524" y="2860845"/>
            <a:chExt cx="7477968" cy="3953483"/>
          </a:xfrm>
        </p:grpSpPr>
        <p:grpSp>
          <p:nvGrpSpPr>
            <p:cNvPr id="233" name="Group 5"/>
            <p:cNvGrpSpPr/>
            <p:nvPr/>
          </p:nvGrpSpPr>
          <p:grpSpPr>
            <a:xfrm>
              <a:off x="6279647" y="2860845"/>
              <a:ext cx="7238845" cy="3953483"/>
              <a:chOff x="4782438" y="1621675"/>
              <a:chExt cx="5429133" cy="2965112"/>
            </a:xfrm>
          </p:grpSpPr>
          <p:pic>
            <p:nvPicPr>
              <p:cNvPr id="235" name="图片 2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76761" y="1809156"/>
                <a:ext cx="3818062" cy="1620000"/>
              </a:xfrm>
              <a:prstGeom prst="rect">
                <a:avLst/>
              </a:prstGeom>
            </p:spPr>
          </p:pic>
          <p:sp>
            <p:nvSpPr>
              <p:cNvPr id="236" name="文本框 235"/>
              <p:cNvSpPr txBox="1"/>
              <p:nvPr/>
            </p:nvSpPr>
            <p:spPr>
              <a:xfrm>
                <a:off x="5124657" y="3520947"/>
                <a:ext cx="4270166" cy="1065840"/>
              </a:xfrm>
              <a:prstGeom prst="rect">
                <a:avLst/>
              </a:prstGeom>
              <a:noFill/>
            </p:spPr>
            <p:txBody>
              <a:bodyPr wrap="square" rtlCol="0">
                <a:spAutoFit/>
              </a:bodyPr>
              <a:lstStyle/>
              <a:p>
                <a:r>
                  <a:rPr lang="en-US" altLang="zh-CN" sz="880" kern="100" dirty="0">
                    <a:solidFill>
                      <a:srgbClr val="0000D0"/>
                    </a:solidFill>
                    <a:latin typeface="Arial" panose="020B0604020202020204" pitchFamily="34" charset="0"/>
                    <a:cs typeface="Arial" panose="020B0604020202020204" pitchFamily="34" charset="0"/>
                  </a:rPr>
                  <a:t>327     311     269     234     163     115      86        47       19        3          0     </a:t>
                </a:r>
                <a:endParaRPr lang="en-US" altLang="zh-CN" sz="880" kern="100" dirty="0">
                  <a:solidFill>
                    <a:srgbClr val="0000D0"/>
                  </a:solidFill>
                  <a:latin typeface="Arial" panose="020B0604020202020204" pitchFamily="34" charset="0"/>
                  <a:cs typeface="Arial" panose="020B0604020202020204" pitchFamily="34" charset="0"/>
                </a:endParaRPr>
              </a:p>
              <a:p>
                <a:endParaRPr lang="en-US" altLang="zh-CN" sz="880" kern="100" dirty="0">
                  <a:solidFill>
                    <a:srgbClr val="D01633"/>
                  </a:solidFill>
                  <a:latin typeface="Arial" panose="020B0604020202020204" pitchFamily="34" charset="0"/>
                  <a:cs typeface="Arial" panose="020B0604020202020204" pitchFamily="34" charset="0"/>
                </a:endParaRPr>
              </a:p>
              <a:p>
                <a:r>
                  <a:rPr lang="en-US" altLang="zh-CN" sz="880" kern="100" dirty="0">
                    <a:solidFill>
                      <a:srgbClr val="D01633"/>
                    </a:solidFill>
                    <a:latin typeface="Arial" panose="020B0604020202020204" pitchFamily="34" charset="0"/>
                    <a:cs typeface="Arial" panose="020B0604020202020204" pitchFamily="34" charset="0"/>
                  </a:rPr>
                  <a:t>323     295     246     205     142      88       51        31       19        1          0</a:t>
                </a:r>
                <a:endParaRPr lang="zh-CN" altLang="zh-CN" sz="880" kern="100" dirty="0">
                  <a:solidFill>
                    <a:srgbClr val="D01633"/>
                  </a:solidFill>
                  <a:latin typeface="Arial" panose="020B0604020202020204" pitchFamily="34" charset="0"/>
                  <a:cs typeface="Arial" panose="020B0604020202020204" pitchFamily="34" charset="0"/>
                </a:endParaRPr>
              </a:p>
              <a:p>
                <a:endParaRPr lang="zh-CN" altLang="zh-CN" sz="1030" kern="100" dirty="0">
                  <a:solidFill>
                    <a:srgbClr val="0000D0"/>
                  </a:solidFill>
                  <a:latin typeface="Arial" panose="020B0604020202020204" pitchFamily="34" charset="0"/>
                  <a:cs typeface="Arial" panose="020B0604020202020204" pitchFamily="34" charset="0"/>
                </a:endParaRPr>
              </a:p>
              <a:p>
                <a:endParaRPr lang="en-US" altLang="zh-CN" sz="1470" dirty="0">
                  <a:latin typeface="Arial" panose="020B0604020202020204" pitchFamily="34" charset="0"/>
                  <a:cs typeface="Arial" panose="020B0604020202020204" pitchFamily="34" charset="0"/>
                </a:endParaRPr>
              </a:p>
              <a:p>
                <a:endParaRPr lang="zh-CN" altLang="en-US" sz="1470" dirty="0">
                  <a:latin typeface="Arial" panose="020B0604020202020204" pitchFamily="34" charset="0"/>
                  <a:cs typeface="Arial" panose="020B0604020202020204" pitchFamily="34" charset="0"/>
                </a:endParaRPr>
              </a:p>
            </p:txBody>
          </p:sp>
          <p:sp>
            <p:nvSpPr>
              <p:cNvPr id="237" name="文本框 236"/>
              <p:cNvSpPr txBox="1"/>
              <p:nvPr/>
            </p:nvSpPr>
            <p:spPr>
              <a:xfrm>
                <a:off x="8738371" y="3172998"/>
                <a:ext cx="1473200" cy="267799"/>
              </a:xfrm>
              <a:prstGeom prst="rect">
                <a:avLst/>
              </a:prstGeom>
              <a:noFill/>
            </p:spPr>
            <p:txBody>
              <a:bodyPr wrap="square" rtlCol="0">
                <a:spAutoFit/>
              </a:bodyPr>
              <a:lstStyle/>
              <a:p>
                <a:pPr algn="l"/>
                <a:r>
                  <a:rPr lang="zh-CN" altLang="en-US" sz="1215" dirty="0">
                    <a:latin typeface="Arial" panose="020B0604020202020204" pitchFamily="34" charset="0"/>
                    <a:cs typeface="Arial" panose="020B0604020202020204" pitchFamily="34" charset="0"/>
                  </a:rPr>
                  <a:t>月</a:t>
                </a:r>
                <a:endParaRPr lang="zh-CN" altLang="en-US" sz="1215" dirty="0">
                  <a:latin typeface="Arial" panose="020B0604020202020204" pitchFamily="34" charset="0"/>
                  <a:cs typeface="Arial" panose="020B0604020202020204" pitchFamily="34" charset="0"/>
                </a:endParaRPr>
              </a:p>
            </p:txBody>
          </p:sp>
          <p:sp>
            <p:nvSpPr>
              <p:cNvPr id="238" name="文本框 237"/>
              <p:cNvSpPr txBox="1"/>
              <p:nvPr/>
            </p:nvSpPr>
            <p:spPr>
              <a:xfrm rot="16200000">
                <a:off x="4171613" y="2232500"/>
                <a:ext cx="1473200" cy="251550"/>
              </a:xfrm>
              <a:prstGeom prst="rect">
                <a:avLst/>
              </a:prstGeom>
              <a:noFill/>
            </p:spPr>
            <p:txBody>
              <a:bodyPr wrap="square" rtlCol="0">
                <a:spAutoFit/>
              </a:bodyPr>
              <a:lstStyle/>
              <a:p>
                <a:pPr algn="ctr"/>
                <a:r>
                  <a:rPr lang="zh-CN" altLang="en-US" sz="1105" dirty="0">
                    <a:latin typeface="Arial" panose="020B0604020202020204" pitchFamily="34" charset="0"/>
                    <a:ea typeface="微软雅黑" panose="020B0503020204020204" pitchFamily="34" charset="-122"/>
                    <a:cs typeface="Arial" panose="020B0604020202020204" pitchFamily="34" charset="0"/>
                  </a:rPr>
                  <a:t>总生存 </a:t>
                </a:r>
                <a:endParaRPr lang="zh-CN" altLang="en-US" sz="1105" dirty="0">
                  <a:latin typeface="Arial" panose="020B0604020202020204" pitchFamily="34" charset="0"/>
                  <a:ea typeface="微软雅黑" panose="020B0503020204020204" pitchFamily="34" charset="-122"/>
                  <a:cs typeface="Arial" panose="020B0604020202020204" pitchFamily="34" charset="0"/>
                </a:endParaRPr>
              </a:p>
            </p:txBody>
          </p:sp>
          <p:grpSp>
            <p:nvGrpSpPr>
              <p:cNvPr id="239" name="Group 39"/>
              <p:cNvGrpSpPr/>
              <p:nvPr/>
            </p:nvGrpSpPr>
            <p:grpSpPr>
              <a:xfrm>
                <a:off x="5312002" y="2769302"/>
                <a:ext cx="1744348" cy="476505"/>
                <a:chOff x="694743" y="2751910"/>
                <a:chExt cx="1744348" cy="476505"/>
              </a:xfrm>
            </p:grpSpPr>
            <p:grpSp>
              <p:nvGrpSpPr>
                <p:cNvPr id="240" name="Group 40"/>
                <p:cNvGrpSpPr/>
                <p:nvPr/>
              </p:nvGrpSpPr>
              <p:grpSpPr>
                <a:xfrm>
                  <a:off x="762612" y="2751910"/>
                  <a:ext cx="1676479" cy="284048"/>
                  <a:chOff x="762612" y="2751910"/>
                  <a:chExt cx="1676479" cy="284048"/>
                </a:xfrm>
              </p:grpSpPr>
              <p:pic>
                <p:nvPicPr>
                  <p:cNvPr id="244" name="图片 30"/>
                  <p:cNvPicPr>
                    <a:picLocks noChangeAspect="1"/>
                  </p:cNvPicPr>
                  <p:nvPr/>
                </p:nvPicPr>
                <p:blipFill rotWithShape="1">
                  <a:blip r:embed="rId7" cstate="print">
                    <a:extLst>
                      <a:ext uri="{28A0092B-C50C-407E-A947-70E740481C1C}">
                        <a14:useLocalDpi xmlns:a14="http://schemas.microsoft.com/office/drawing/2010/main" val="0"/>
                      </a:ext>
                    </a:extLst>
                  </a:blip>
                  <a:srcRect t="1" r="80018" b="10528"/>
                  <a:stretch>
                    <a:fillRect/>
                  </a:stretch>
                </p:blipFill>
                <p:spPr>
                  <a:xfrm>
                    <a:off x="762612" y="2833723"/>
                    <a:ext cx="220128" cy="177791"/>
                  </a:xfrm>
                  <a:prstGeom prst="rect">
                    <a:avLst/>
                  </a:prstGeom>
                </p:spPr>
              </p:pic>
              <p:sp>
                <p:nvSpPr>
                  <p:cNvPr id="245" name="TextBox 45"/>
                  <p:cNvSpPr txBox="1"/>
                  <p:nvPr/>
                </p:nvSpPr>
                <p:spPr>
                  <a:xfrm>
                    <a:off x="935457" y="2751910"/>
                    <a:ext cx="1503634" cy="284048"/>
                  </a:xfrm>
                  <a:prstGeom prst="rect">
                    <a:avLst/>
                  </a:prstGeom>
                  <a:noFill/>
                </p:spPr>
                <p:txBody>
                  <a:bodyPr wrap="none" rtlCol="0">
                    <a:spAutoFit/>
                  </a:bodyPr>
                  <a:lstStyle/>
                  <a:p>
                    <a:pPr algn="l"/>
                    <a:r>
                      <a:rPr lang="zh-CN" altLang="en-US" sz="1325" dirty="0">
                        <a:latin typeface="Arial" panose="020B0604020202020204" pitchFamily="34" charset="0"/>
                        <a:ea typeface="微软雅黑" panose="020B0503020204020204" pitchFamily="34" charset="-122"/>
                        <a:cs typeface="Arial" panose="020B0604020202020204" pitchFamily="34" charset="0"/>
                      </a:rPr>
                      <a:t>信迪利单抗 </a:t>
                    </a:r>
                    <a:r>
                      <a:rPr lang="en-US" altLang="zh-CN" sz="1325" dirty="0">
                        <a:latin typeface="Arial" panose="020B0604020202020204" pitchFamily="34" charset="0"/>
                        <a:ea typeface="微软雅黑" panose="020B0503020204020204" pitchFamily="34" charset="-122"/>
                        <a:cs typeface="Arial" panose="020B0604020202020204" pitchFamily="34" charset="0"/>
                      </a:rPr>
                      <a:t>+ </a:t>
                    </a:r>
                    <a:r>
                      <a:rPr lang="zh-CN" altLang="en-US" sz="1325" dirty="0">
                        <a:latin typeface="Arial" panose="020B0604020202020204" pitchFamily="34" charset="0"/>
                        <a:ea typeface="微软雅黑" panose="020B0503020204020204" pitchFamily="34" charset="-122"/>
                        <a:cs typeface="Arial" panose="020B0604020202020204" pitchFamily="34" charset="0"/>
                      </a:rPr>
                      <a:t>化疗</a:t>
                    </a:r>
                    <a:endParaRPr lang="en-US" sz="1325"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1" name="Group 41"/>
                <p:cNvGrpSpPr/>
                <p:nvPr/>
              </p:nvGrpSpPr>
              <p:grpSpPr>
                <a:xfrm>
                  <a:off x="694743" y="2944367"/>
                  <a:ext cx="1418140" cy="284048"/>
                  <a:chOff x="694743" y="2944367"/>
                  <a:chExt cx="1418140" cy="284048"/>
                </a:xfrm>
              </p:grpSpPr>
              <p:pic>
                <p:nvPicPr>
                  <p:cNvPr id="242" name="图片 31"/>
                  <p:cNvPicPr>
                    <a:picLocks noChangeAspect="1"/>
                  </p:cNvPicPr>
                  <p:nvPr/>
                </p:nvPicPr>
                <p:blipFill rotWithShape="1">
                  <a:blip r:embed="rId8" cstate="print">
                    <a:extLst>
                      <a:ext uri="{28A0092B-C50C-407E-A947-70E740481C1C}">
                        <a14:useLocalDpi xmlns:a14="http://schemas.microsoft.com/office/drawing/2010/main" val="0"/>
                      </a:ext>
                    </a:extLst>
                  </a:blip>
                  <a:srcRect r="76650" b="13628"/>
                  <a:stretch>
                    <a:fillRect/>
                  </a:stretch>
                </p:blipFill>
                <p:spPr>
                  <a:xfrm>
                    <a:off x="694743" y="3011514"/>
                    <a:ext cx="280248" cy="171632"/>
                  </a:xfrm>
                  <a:prstGeom prst="rect">
                    <a:avLst/>
                  </a:prstGeom>
                </p:spPr>
              </p:pic>
              <p:sp>
                <p:nvSpPr>
                  <p:cNvPr id="243" name="TextBox 43"/>
                  <p:cNvSpPr txBox="1"/>
                  <p:nvPr/>
                </p:nvSpPr>
                <p:spPr>
                  <a:xfrm>
                    <a:off x="935457" y="2944367"/>
                    <a:ext cx="1177426" cy="284048"/>
                  </a:xfrm>
                  <a:prstGeom prst="rect">
                    <a:avLst/>
                  </a:prstGeom>
                  <a:noFill/>
                </p:spPr>
                <p:txBody>
                  <a:bodyPr wrap="none" rtlCol="0">
                    <a:spAutoFit/>
                  </a:bodyPr>
                  <a:lstStyle/>
                  <a:p>
                    <a:pPr algn="l"/>
                    <a:r>
                      <a:rPr lang="zh-CN" altLang="en-US" sz="1325" dirty="0">
                        <a:latin typeface="Arial" panose="020B0604020202020204" pitchFamily="34" charset="0"/>
                        <a:ea typeface="微软雅黑" panose="020B0503020204020204" pitchFamily="34" charset="-122"/>
                        <a:cs typeface="Arial" panose="020B0604020202020204" pitchFamily="34" charset="0"/>
                      </a:rPr>
                      <a:t>安慰剂 </a:t>
                    </a:r>
                    <a:r>
                      <a:rPr lang="en-US" altLang="zh-CN" sz="1325" dirty="0">
                        <a:latin typeface="Arial" panose="020B0604020202020204" pitchFamily="34" charset="0"/>
                        <a:ea typeface="微软雅黑" panose="020B0503020204020204" pitchFamily="34" charset="-122"/>
                        <a:cs typeface="Arial" panose="020B0604020202020204" pitchFamily="34" charset="0"/>
                      </a:rPr>
                      <a:t>+ </a:t>
                    </a:r>
                    <a:r>
                      <a:rPr lang="zh-CN" altLang="en-US" sz="1325" dirty="0">
                        <a:latin typeface="Arial" panose="020B0604020202020204" pitchFamily="34" charset="0"/>
                        <a:ea typeface="微软雅黑" panose="020B0503020204020204" pitchFamily="34" charset="-122"/>
                        <a:cs typeface="Arial" panose="020B0604020202020204" pitchFamily="34" charset="0"/>
                      </a:rPr>
                      <a:t>化疗</a:t>
                    </a:r>
                    <a:endParaRPr lang="en-US" sz="1325" dirty="0">
                      <a:latin typeface="Arial" panose="020B0604020202020204" pitchFamily="34" charset="0"/>
                      <a:ea typeface="微软雅黑" panose="020B0503020204020204" pitchFamily="34" charset="-122"/>
                      <a:cs typeface="Arial" panose="020B0604020202020204" pitchFamily="34" charset="0"/>
                    </a:endParaRPr>
                  </a:p>
                </p:txBody>
              </p:sp>
            </p:grpSp>
          </p:grpSp>
        </p:grpSp>
        <p:sp>
          <p:nvSpPr>
            <p:cNvPr id="234" name="文本框 233"/>
            <p:cNvSpPr txBox="1"/>
            <p:nvPr/>
          </p:nvSpPr>
          <p:spPr>
            <a:xfrm>
              <a:off x="6040524" y="5234105"/>
              <a:ext cx="866221" cy="813100"/>
            </a:xfrm>
            <a:prstGeom prst="rect">
              <a:avLst/>
            </a:prstGeom>
            <a:noFill/>
          </p:spPr>
          <p:txBody>
            <a:bodyPr wrap="square">
              <a:spAutoFit/>
            </a:bodyPr>
            <a:lstStyle/>
            <a:p>
              <a:r>
                <a:rPr lang="zh-CN" altLang="en-US" sz="880" dirty="0">
                  <a:latin typeface="Arial" panose="020B0604020202020204" pitchFamily="34" charset="0"/>
                  <a:cs typeface="Arial" panose="020B0604020202020204" pitchFamily="34" charset="0"/>
                </a:rPr>
                <a:t>风险人数</a:t>
              </a:r>
              <a:endParaRPr lang="en-US" altLang="zh-CN" sz="880" dirty="0">
                <a:latin typeface="Arial" panose="020B0604020202020204" pitchFamily="34" charset="0"/>
                <a:cs typeface="Arial" panose="020B0604020202020204" pitchFamily="34" charset="0"/>
              </a:endParaRPr>
            </a:p>
            <a:p>
              <a:r>
                <a:rPr lang="zh-CN" altLang="en-US" sz="880" kern="100" dirty="0">
                  <a:solidFill>
                    <a:srgbClr val="0000D0"/>
                  </a:solidFill>
                  <a:latin typeface="Arial" panose="020B0604020202020204" pitchFamily="34" charset="0"/>
                  <a:cs typeface="Arial" panose="020B0604020202020204" pitchFamily="34" charset="0"/>
                </a:rPr>
                <a:t>信迪利</a:t>
              </a:r>
              <a:r>
                <a:rPr lang="en-US" altLang="zh-CN" sz="880" kern="100" dirty="0">
                  <a:solidFill>
                    <a:srgbClr val="0000D0"/>
                  </a:solidFill>
                  <a:latin typeface="Arial" panose="020B0604020202020204" pitchFamily="34" charset="0"/>
                  <a:cs typeface="Arial" panose="020B0604020202020204" pitchFamily="34" charset="0"/>
                </a:rPr>
                <a:t>+</a:t>
              </a:r>
              <a:r>
                <a:rPr lang="zh-CN" altLang="en-US" sz="880" kern="100" dirty="0">
                  <a:solidFill>
                    <a:srgbClr val="0000D0"/>
                  </a:solidFill>
                  <a:latin typeface="Arial" panose="020B0604020202020204" pitchFamily="34" charset="0"/>
                  <a:cs typeface="Arial" panose="020B0604020202020204" pitchFamily="34" charset="0"/>
                </a:rPr>
                <a:t>化疗</a:t>
              </a:r>
              <a:endParaRPr lang="en-US" altLang="zh-CN" sz="880" kern="100" dirty="0">
                <a:solidFill>
                  <a:srgbClr val="0000D0"/>
                </a:solidFill>
                <a:latin typeface="Arial" panose="020B0604020202020204" pitchFamily="34" charset="0"/>
                <a:cs typeface="Arial" panose="020B0604020202020204" pitchFamily="34" charset="0"/>
              </a:endParaRPr>
            </a:p>
            <a:p>
              <a:r>
                <a:rPr lang="zh-CN" altLang="en-US" sz="880" kern="100" dirty="0">
                  <a:solidFill>
                    <a:srgbClr val="D01633"/>
                  </a:solidFill>
                  <a:latin typeface="Arial" panose="020B0604020202020204" pitchFamily="34" charset="0"/>
                  <a:cs typeface="Arial" panose="020B0604020202020204" pitchFamily="34" charset="0"/>
                </a:rPr>
                <a:t>化疗</a:t>
              </a:r>
              <a:r>
                <a:rPr lang="zh-CN" altLang="en-US" sz="880" kern="100" dirty="0">
                  <a:solidFill>
                    <a:srgbClr val="0000D0"/>
                  </a:solidFill>
                  <a:latin typeface="Arial" panose="020B0604020202020204" pitchFamily="34" charset="0"/>
                  <a:cs typeface="Arial" panose="020B0604020202020204" pitchFamily="34" charset="0"/>
                </a:rPr>
                <a:t> </a:t>
              </a:r>
              <a:endParaRPr lang="zh-CN" altLang="en-US" sz="880" dirty="0">
                <a:latin typeface="Arial" panose="020B0604020202020204" pitchFamily="34" charset="0"/>
                <a:cs typeface="Arial" panose="020B0604020202020204" pitchFamily="34" charset="0"/>
              </a:endParaRPr>
            </a:p>
          </p:txBody>
        </p:sp>
      </p:grpSp>
      <p:sp>
        <p:nvSpPr>
          <p:cNvPr id="250" name="矩形 249"/>
          <p:cNvSpPr/>
          <p:nvPr/>
        </p:nvSpPr>
        <p:spPr>
          <a:xfrm>
            <a:off x="164912" y="7334625"/>
            <a:ext cx="12103229" cy="228076"/>
          </a:xfrm>
          <a:prstGeom prst="rect">
            <a:avLst/>
          </a:prstGeom>
        </p:spPr>
        <p:txBody>
          <a:bodyPr wrap="square" anchor="b">
            <a:spAutoFit/>
          </a:bodyPr>
          <a:lstStyle/>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1. </a:t>
            </a:r>
            <a:r>
              <a:rPr lang="da-DK" altLang="zh-CN" sz="880" dirty="0">
                <a:latin typeface="Arial" panose="020B0604020202020204" pitchFamily="34" charset="0"/>
                <a:ea typeface="微软雅黑" panose="020B0503020204020204" pitchFamily="34" charset="-122"/>
                <a:cs typeface="Arial" panose="020B0604020202020204" pitchFamily="34" charset="0"/>
              </a:rPr>
              <a:t>Janjigian YY, et al. Lancet. 2021 Jul 3;398(10294):27-40. 	2</a:t>
            </a:r>
            <a:r>
              <a:rPr lang="en-US" altLang="zh-CN" sz="880" dirty="0">
                <a:latin typeface="Arial" panose="020B0604020202020204" pitchFamily="34" charset="0"/>
                <a:ea typeface="微软雅黑" panose="020B0503020204020204" pitchFamily="34" charset="-122"/>
                <a:cs typeface="Arial" panose="020B0604020202020204" pitchFamily="34" charset="0"/>
              </a:rPr>
              <a:t>. 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sp>
        <p:nvSpPr>
          <p:cNvPr id="251" name="矩形 250"/>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sp>
        <p:nvSpPr>
          <p:cNvPr id="252" name="Rectangle 1100"/>
          <p:cNvSpPr>
            <a:spLocks noChangeArrowheads="1"/>
          </p:cNvSpPr>
          <p:nvPr/>
        </p:nvSpPr>
        <p:spPr bwMode="auto">
          <a:xfrm>
            <a:off x="1268861" y="5820717"/>
            <a:ext cx="455253" cy="13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008380">
              <a:defRPr/>
            </a:pPr>
            <a:r>
              <a:rPr lang="zh-CN" altLang="en-US" sz="880" dirty="0">
                <a:cs typeface="Arial" panose="020B0604020202020204" pitchFamily="34" charset="0"/>
              </a:rPr>
              <a:t>风险人数</a:t>
            </a:r>
            <a:endParaRPr lang="en-US" altLang="en-US" sz="1215" dirty="0">
              <a:cs typeface="Arial" panose="020B0604020202020204" pitchFamily="34" charset="0"/>
            </a:endParaRPr>
          </a:p>
        </p:txBody>
      </p:sp>
      <p:sp>
        <p:nvSpPr>
          <p:cNvPr id="253" name="Rectangle 1099"/>
          <p:cNvSpPr>
            <a:spLocks noChangeArrowheads="1"/>
          </p:cNvSpPr>
          <p:nvPr/>
        </p:nvSpPr>
        <p:spPr bwMode="auto">
          <a:xfrm>
            <a:off x="5926606" y="5325771"/>
            <a:ext cx="155492" cy="1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008380">
              <a:defRPr/>
            </a:pPr>
            <a:r>
              <a:rPr lang="zh-CN" altLang="en-US" sz="1215" dirty="0">
                <a:cs typeface="Arial" panose="020B0604020202020204" pitchFamily="34" charset="0"/>
              </a:rPr>
              <a:t>月</a:t>
            </a:r>
            <a:endParaRPr lang="en-US" altLang="en-US" sz="1985" dirty="0">
              <a:cs typeface="Arial" panose="020B0604020202020204" pitchFamily="34" charset="0"/>
            </a:endParaRPr>
          </a:p>
        </p:txBody>
      </p:sp>
      <p:sp>
        <p:nvSpPr>
          <p:cNvPr id="255" name="Rectangle 527"/>
          <p:cNvSpPr>
            <a:spLocks noChangeArrowheads="1"/>
          </p:cNvSpPr>
          <p:nvPr/>
        </p:nvSpPr>
        <p:spPr bwMode="auto">
          <a:xfrm>
            <a:off x="2487499" y="3906748"/>
            <a:ext cx="705321" cy="15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008380">
              <a:defRPr/>
            </a:pPr>
            <a:r>
              <a:rPr lang="en-US" altLang="en-US" sz="990" b="1" dirty="0">
                <a:cs typeface="Arial" panose="020B0604020202020204" pitchFamily="34" charset="0"/>
              </a:rPr>
              <a:t>12</a:t>
            </a:r>
            <a:r>
              <a:rPr lang="zh-CN" altLang="en-US" sz="990" b="1" dirty="0">
                <a:cs typeface="Arial" panose="020B0604020202020204" pitchFamily="34" charset="0"/>
              </a:rPr>
              <a:t>个月</a:t>
            </a:r>
            <a:r>
              <a:rPr lang="en-US" altLang="zh-CN" sz="990" b="1" dirty="0">
                <a:cs typeface="Arial" panose="020B0604020202020204" pitchFamily="34" charset="0"/>
              </a:rPr>
              <a:t>OS</a:t>
            </a:r>
            <a:r>
              <a:rPr lang="zh-CN" altLang="en-US" sz="990" b="1" dirty="0">
                <a:cs typeface="Arial" panose="020B0604020202020204" pitchFamily="34" charset="0"/>
              </a:rPr>
              <a:t>率</a:t>
            </a:r>
            <a:endParaRPr lang="en-US" altLang="en-US" sz="1985" dirty="0">
              <a:cs typeface="Arial" panose="020B0604020202020204" pitchFamily="34" charset="0"/>
            </a:endParaRPr>
          </a:p>
        </p:txBody>
      </p:sp>
      <p:graphicFrame>
        <p:nvGraphicFramePr>
          <p:cNvPr id="274" name="Table 19"/>
          <p:cNvGraphicFramePr>
            <a:graphicFrameLocks noGrp="1"/>
          </p:cNvGraphicFramePr>
          <p:nvPr/>
        </p:nvGraphicFramePr>
        <p:xfrm>
          <a:off x="7520101" y="2114778"/>
          <a:ext cx="4607993" cy="1455931"/>
        </p:xfrm>
        <a:graphic>
          <a:graphicData uri="http://schemas.openxmlformats.org/drawingml/2006/table">
            <a:tbl>
              <a:tblPr firstRow="1" bandRow="1"/>
              <a:tblGrid>
                <a:gridCol w="1559972"/>
                <a:gridCol w="1848492"/>
                <a:gridCol w="1199529"/>
              </a:tblGrid>
              <a:tr h="530459">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endParaRPr lang="en-US" sz="1500" b="1" dirty="0">
                        <a:solidFill>
                          <a:schemeClr val="bg1"/>
                        </a:solidFill>
                        <a:latin typeface="Arial" panose="020B0604020202020204" pitchFamily="34" charset="0"/>
                        <a:ea typeface="+mn-ea"/>
                        <a:cs typeface="Arial" panose="020B0604020202020204" pitchFamily="34" charset="0"/>
                      </a:endParaRPr>
                    </a:p>
                  </a:txBody>
                  <a:tcPr marL="29950" marR="29950" marT="29950" marB="299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zh-CN" altLang="en-US" sz="1500" b="1" dirty="0">
                          <a:solidFill>
                            <a:schemeClr val="bg1"/>
                          </a:solidFill>
                          <a:latin typeface="Arial" panose="020B0604020202020204" pitchFamily="34" charset="0"/>
                          <a:ea typeface="+mn-ea"/>
                          <a:cs typeface="Arial" panose="020B0604020202020204" pitchFamily="34" charset="0"/>
                        </a:rPr>
                        <a:t>信迪利单抗</a:t>
                      </a:r>
                      <a:r>
                        <a:rPr lang="en-US" sz="1500" b="1" dirty="0">
                          <a:solidFill>
                            <a:schemeClr val="bg1"/>
                          </a:solidFill>
                          <a:latin typeface="Arial" panose="020B0604020202020204" pitchFamily="34" charset="0"/>
                          <a:ea typeface="+mn-ea"/>
                          <a:cs typeface="Arial" panose="020B0604020202020204" pitchFamily="34" charset="0"/>
                        </a:rPr>
                        <a:t>+</a:t>
                      </a:r>
                      <a:r>
                        <a:rPr lang="zh-CN" altLang="en-US" sz="1500" b="1" dirty="0">
                          <a:solidFill>
                            <a:schemeClr val="bg1"/>
                          </a:solidFill>
                          <a:latin typeface="Arial" panose="020B0604020202020204" pitchFamily="34" charset="0"/>
                          <a:ea typeface="+mn-ea"/>
                          <a:cs typeface="Arial" panose="020B0604020202020204" pitchFamily="34" charset="0"/>
                        </a:rPr>
                        <a:t>化疗</a:t>
                      </a:r>
                      <a:br>
                        <a:rPr lang="en-US" sz="1500" b="1" baseline="0" dirty="0">
                          <a:solidFill>
                            <a:schemeClr val="bg1"/>
                          </a:solidFill>
                          <a:latin typeface="Arial" panose="020B0604020202020204" pitchFamily="34" charset="0"/>
                          <a:ea typeface="+mn-ea"/>
                          <a:cs typeface="Arial" panose="020B0604020202020204" pitchFamily="34" charset="0"/>
                        </a:rPr>
                      </a:br>
                      <a:r>
                        <a:rPr lang="en-US" sz="1500" b="1" dirty="0">
                          <a:solidFill>
                            <a:schemeClr val="bg1"/>
                          </a:solidFill>
                          <a:latin typeface="Arial" panose="020B0604020202020204" pitchFamily="34" charset="0"/>
                          <a:ea typeface="+mn-ea"/>
                          <a:cs typeface="Arial" panose="020B0604020202020204" pitchFamily="34" charset="0"/>
                        </a:rPr>
                        <a:t>(N = 327)</a:t>
                      </a:r>
                      <a:endParaRPr lang="en-US" sz="1500" b="1" baseline="30000" dirty="0">
                        <a:solidFill>
                          <a:schemeClr val="bg1"/>
                        </a:solidFill>
                        <a:latin typeface="Arial" panose="020B0604020202020204" pitchFamily="34" charset="0"/>
                        <a:ea typeface="+mn-ea"/>
                        <a:cs typeface="Arial" panose="020B0604020202020204" pitchFamily="34" charset="0"/>
                      </a:endParaRPr>
                    </a:p>
                  </a:txBody>
                  <a:tcPr marL="29950" marR="29950" marT="29950" marB="299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9357A"/>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zh-CN" altLang="en-US" sz="1500" b="1" dirty="0">
                          <a:solidFill>
                            <a:schemeClr val="bg1"/>
                          </a:solidFill>
                          <a:latin typeface="Arial" panose="020B0604020202020204" pitchFamily="34" charset="0"/>
                          <a:ea typeface="+mn-ea"/>
                          <a:cs typeface="Arial" panose="020B0604020202020204" pitchFamily="34" charset="0"/>
                        </a:rPr>
                        <a:t>化疗</a:t>
                      </a:r>
                      <a:endParaRPr lang="en-US" sz="1500" b="1" dirty="0">
                        <a:solidFill>
                          <a:schemeClr val="bg1"/>
                        </a:solidFill>
                        <a:latin typeface="Arial" panose="020B0604020202020204" pitchFamily="34" charset="0"/>
                        <a:ea typeface="+mn-ea"/>
                        <a:cs typeface="Arial" panose="020B0604020202020204" pitchFamily="34" charset="0"/>
                      </a:endParaRPr>
                    </a:p>
                    <a:p>
                      <a:pPr algn="ctr"/>
                      <a:r>
                        <a:rPr lang="en-US" sz="1500" b="1" dirty="0">
                          <a:solidFill>
                            <a:schemeClr val="bg1"/>
                          </a:solidFill>
                          <a:latin typeface="Arial" panose="020B0604020202020204" pitchFamily="34" charset="0"/>
                          <a:ea typeface="+mn-ea"/>
                          <a:cs typeface="Arial" panose="020B0604020202020204" pitchFamily="34" charset="0"/>
                        </a:rPr>
                        <a:t>(N = </a:t>
                      </a:r>
                      <a:r>
                        <a:rPr lang="en-US" sz="1500" b="1" baseline="0" dirty="0">
                          <a:solidFill>
                            <a:schemeClr val="bg1"/>
                          </a:solidFill>
                          <a:latin typeface="Arial" panose="020B0604020202020204" pitchFamily="34" charset="0"/>
                          <a:ea typeface="+mn-ea"/>
                          <a:cs typeface="Arial" panose="020B0604020202020204" pitchFamily="34" charset="0"/>
                        </a:rPr>
                        <a:t>323</a:t>
                      </a:r>
                      <a:r>
                        <a:rPr lang="en-US" sz="1500" b="1" dirty="0">
                          <a:solidFill>
                            <a:schemeClr val="bg1"/>
                          </a:solidFill>
                          <a:latin typeface="Arial" panose="020B0604020202020204" pitchFamily="34" charset="0"/>
                          <a:ea typeface="+mn-ea"/>
                          <a:cs typeface="Arial" panose="020B0604020202020204" pitchFamily="34" charset="0"/>
                        </a:rPr>
                        <a:t>)</a:t>
                      </a:r>
                      <a:endParaRPr lang="en-US" sz="1500" b="1" dirty="0">
                        <a:solidFill>
                          <a:schemeClr val="bg1"/>
                        </a:solidFill>
                        <a:latin typeface="Arial" panose="020B0604020202020204" pitchFamily="34" charset="0"/>
                        <a:ea typeface="+mn-ea"/>
                        <a:cs typeface="Arial" panose="020B0604020202020204" pitchFamily="34" charset="0"/>
                      </a:endParaRPr>
                    </a:p>
                  </a:txBody>
                  <a:tcPr marL="29950" marR="29950" marT="29950" marB="299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9357A"/>
                    </a:solidFill>
                  </a:tcPr>
                </a:tc>
              </a:tr>
              <a:tr h="31514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500" b="1" dirty="0">
                          <a:solidFill>
                            <a:schemeClr val="tx1"/>
                          </a:solidFill>
                          <a:latin typeface="Arial" panose="020B0604020202020204" pitchFamily="34" charset="0"/>
                          <a:ea typeface="+mn-ea"/>
                          <a:cs typeface="Arial" panose="020B0604020202020204" pitchFamily="34" charset="0"/>
                        </a:rPr>
                        <a:t>中位</a:t>
                      </a:r>
                      <a:r>
                        <a:rPr lang="en-US" altLang="zh-CN" sz="1500" b="1" dirty="0">
                          <a:solidFill>
                            <a:schemeClr val="tx1"/>
                          </a:solidFill>
                          <a:latin typeface="Arial" panose="020B0604020202020204" pitchFamily="34" charset="0"/>
                          <a:ea typeface="+mn-ea"/>
                          <a:cs typeface="Arial" panose="020B0604020202020204" pitchFamily="34" charset="0"/>
                        </a:rPr>
                        <a:t>OS</a:t>
                      </a:r>
                      <a:r>
                        <a:rPr lang="zh-CN" altLang="en-US" sz="1500" b="1" dirty="0">
                          <a:solidFill>
                            <a:schemeClr val="tx1"/>
                          </a:solidFill>
                          <a:latin typeface="Arial" panose="020B0604020202020204" pitchFamily="34" charset="0"/>
                          <a:ea typeface="+mn-ea"/>
                          <a:cs typeface="Arial" panose="020B0604020202020204" pitchFamily="34" charset="0"/>
                        </a:rPr>
                        <a:t>，月</a:t>
                      </a:r>
                      <a:endParaRPr lang="en-US" sz="1500" b="1" dirty="0">
                        <a:solidFill>
                          <a:schemeClr val="tx1"/>
                        </a:solidFill>
                        <a:latin typeface="Arial" panose="020B0604020202020204" pitchFamily="34" charset="0"/>
                        <a:ea typeface="+mn-ea"/>
                        <a:cs typeface="Arial" panose="020B0604020202020204" pitchFamily="34" charset="0"/>
                      </a:endParaRPr>
                    </a:p>
                  </a:txBody>
                  <a:tcPr marL="29950" marR="29950" marT="29950" marB="299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500" b="1" dirty="0">
                          <a:solidFill>
                            <a:srgbClr val="C00000"/>
                          </a:solidFill>
                          <a:latin typeface="Arial" panose="020B0604020202020204" pitchFamily="34" charset="0"/>
                          <a:ea typeface="+mn-ea"/>
                          <a:cs typeface="Arial" panose="020B0604020202020204" pitchFamily="34" charset="0"/>
                        </a:rPr>
                        <a:t>15.2</a:t>
                      </a:r>
                      <a:endParaRPr lang="en-US" sz="1500" b="1" dirty="0">
                        <a:solidFill>
                          <a:srgbClr val="C00000"/>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500" b="1" dirty="0">
                          <a:solidFill>
                            <a:srgbClr val="C00000"/>
                          </a:solidFill>
                          <a:latin typeface="Arial" panose="020B0604020202020204" pitchFamily="34" charset="0"/>
                          <a:ea typeface="+mn-ea"/>
                          <a:cs typeface="Arial" panose="020B0604020202020204" pitchFamily="34" charset="0"/>
                        </a:rPr>
                        <a:t>12.3</a:t>
                      </a:r>
                      <a:endParaRPr lang="en-US" sz="1500" b="1" dirty="0">
                        <a:solidFill>
                          <a:srgbClr val="C00000"/>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5146">
                <a:tc>
                  <a:txBody>
                    <a:bodyPr/>
                    <a:lstStyle/>
                    <a:p>
                      <a:pPr marL="0" marR="0" lvl="0" indent="111125" algn="l" defTabSz="914400" rtl="0" eaLnBrk="1" fontAlgn="auto" latinLnBrk="0" hangingPunct="1">
                        <a:lnSpc>
                          <a:spcPct val="100000"/>
                        </a:lnSpc>
                        <a:spcBef>
                          <a:spcPts val="0"/>
                        </a:spcBef>
                        <a:spcAft>
                          <a:spcPts val="0"/>
                        </a:spcAft>
                        <a:buClrTx/>
                        <a:buSzTx/>
                        <a:buFontTx/>
                        <a:buNone/>
                        <a:defRPr/>
                      </a:pPr>
                      <a:r>
                        <a:rPr lang="en-US" sz="1500" b="0" baseline="0" dirty="0">
                          <a:solidFill>
                            <a:schemeClr val="tx1"/>
                          </a:solidFill>
                          <a:latin typeface="Arial" panose="020B0604020202020204" pitchFamily="34" charset="0"/>
                          <a:ea typeface="+mn-ea"/>
                          <a:cs typeface="Arial" panose="020B0604020202020204" pitchFamily="34" charset="0"/>
                        </a:rPr>
                        <a:t>(95% CI)</a:t>
                      </a:r>
                      <a:endParaRPr lang="en-US" sz="1500" b="0" dirty="0">
                        <a:solidFill>
                          <a:schemeClr val="tx1"/>
                        </a:solidFill>
                        <a:latin typeface="Arial" panose="020B0604020202020204" pitchFamily="34" charset="0"/>
                        <a:ea typeface="+mn-ea"/>
                        <a:cs typeface="Arial" panose="020B0604020202020204" pitchFamily="34" charset="0"/>
                      </a:endParaRPr>
                    </a:p>
                  </a:txBody>
                  <a:tcPr marL="29950" marR="29950" marT="29950" marB="299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500" b="0" kern="1200" dirty="0">
                          <a:solidFill>
                            <a:schemeClr val="tx1"/>
                          </a:solidFill>
                          <a:latin typeface="Arial" panose="020B0604020202020204" pitchFamily="34" charset="0"/>
                          <a:ea typeface="+mn-ea"/>
                          <a:cs typeface="Arial" panose="020B0604020202020204" pitchFamily="34" charset="0"/>
                        </a:rPr>
                        <a:t>(</a:t>
                      </a:r>
                      <a:r>
                        <a:rPr lang="en-US" altLang="zh-CN" sz="1500" b="0" kern="1200" dirty="0">
                          <a:solidFill>
                            <a:schemeClr val="tx1"/>
                          </a:solidFill>
                          <a:latin typeface="Arial" panose="020B0604020202020204" pitchFamily="34" charset="0"/>
                          <a:ea typeface="+mn-ea"/>
                          <a:cs typeface="Arial" panose="020B0604020202020204" pitchFamily="34" charset="0"/>
                        </a:rPr>
                        <a:t>12.9-18.4</a:t>
                      </a:r>
                      <a:r>
                        <a:rPr lang="en-US" sz="1500" b="0" kern="1200" dirty="0">
                          <a:solidFill>
                            <a:schemeClr val="tx1"/>
                          </a:solidFill>
                          <a:latin typeface="Arial" panose="020B0604020202020204" pitchFamily="34" charset="0"/>
                          <a:ea typeface="+mn-ea"/>
                          <a:cs typeface="Arial" panose="020B0604020202020204" pitchFamily="34" charset="0"/>
                        </a:rPr>
                        <a:t>)</a:t>
                      </a:r>
                      <a:endParaRPr lang="en-US" sz="1500" b="0" kern="1200" dirty="0">
                        <a:solidFill>
                          <a:schemeClr val="tx1"/>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500" b="0" kern="1200" dirty="0">
                          <a:solidFill>
                            <a:schemeClr val="tx1"/>
                          </a:solidFill>
                          <a:latin typeface="Arial" panose="020B0604020202020204" pitchFamily="34" charset="0"/>
                          <a:ea typeface="+mn-ea"/>
                          <a:cs typeface="Arial" panose="020B0604020202020204" pitchFamily="34" charset="0"/>
                        </a:rPr>
                        <a:t>(</a:t>
                      </a:r>
                      <a:r>
                        <a:rPr lang="en-US" altLang="zh-CN" sz="1500" b="0" kern="1200" dirty="0">
                          <a:solidFill>
                            <a:schemeClr val="tx1"/>
                          </a:solidFill>
                          <a:latin typeface="Arial" panose="020B0604020202020204" pitchFamily="34" charset="0"/>
                          <a:ea typeface="+mn-ea"/>
                          <a:cs typeface="Arial" panose="020B0604020202020204" pitchFamily="34" charset="0"/>
                        </a:rPr>
                        <a:t>11.3-.13.8</a:t>
                      </a:r>
                      <a:r>
                        <a:rPr lang="en-US" sz="1500" b="0" kern="1200" dirty="0">
                          <a:solidFill>
                            <a:schemeClr val="tx1"/>
                          </a:solidFill>
                          <a:latin typeface="Arial" panose="020B0604020202020204" pitchFamily="34" charset="0"/>
                          <a:ea typeface="+mn-ea"/>
                          <a:cs typeface="Arial" panose="020B0604020202020204" pitchFamily="34" charset="0"/>
                        </a:rPr>
                        <a:t>)</a:t>
                      </a:r>
                      <a:endParaRPr lang="en-US" sz="1500" b="0" kern="1200" dirty="0">
                        <a:solidFill>
                          <a:schemeClr val="tx1"/>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518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500" b="1" dirty="0">
                          <a:solidFill>
                            <a:schemeClr val="tx1"/>
                          </a:solidFill>
                          <a:latin typeface="Arial" panose="020B0604020202020204" pitchFamily="34" charset="0"/>
                          <a:ea typeface="+mn-ea"/>
                          <a:cs typeface="Arial" panose="020B0604020202020204" pitchFamily="34" charset="0"/>
                        </a:rPr>
                        <a:t>HR (95% CI) </a:t>
                      </a:r>
                      <a:endParaRPr lang="en-US" sz="1500" b="1" dirty="0">
                        <a:solidFill>
                          <a:schemeClr val="tx1"/>
                        </a:solidFill>
                        <a:latin typeface="Arial" panose="020B0604020202020204" pitchFamily="34" charset="0"/>
                        <a:ea typeface="+mn-ea"/>
                        <a:cs typeface="Arial" panose="020B0604020202020204" pitchFamily="34" charset="0"/>
                      </a:endParaRPr>
                    </a:p>
                  </a:txBody>
                  <a:tcPr marL="29950" marR="29950" marT="29950" marB="299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500" b="1" dirty="0">
                          <a:solidFill>
                            <a:srgbClr val="C00000"/>
                          </a:solidFill>
                          <a:latin typeface="Arial" panose="020B0604020202020204" pitchFamily="34" charset="0"/>
                          <a:ea typeface="+mn-ea"/>
                          <a:cs typeface="Arial" panose="020B0604020202020204" pitchFamily="34" charset="0"/>
                        </a:rPr>
                        <a:t>0.766</a:t>
                      </a:r>
                      <a:r>
                        <a:rPr lang="en-US" sz="1500" b="1" dirty="0">
                          <a:solidFill>
                            <a:schemeClr val="tx1"/>
                          </a:solidFill>
                          <a:latin typeface="Arial" panose="020B0604020202020204" pitchFamily="34" charset="0"/>
                          <a:ea typeface="+mn-ea"/>
                          <a:cs typeface="Arial" panose="020B0604020202020204" pitchFamily="34" charset="0"/>
                        </a:rPr>
                        <a:t> (</a:t>
                      </a:r>
                      <a:r>
                        <a:rPr lang="en-US" altLang="zh-CN" sz="1500" b="1" kern="100" dirty="0">
                          <a:solidFill>
                            <a:schemeClr val="tx1"/>
                          </a:solidFill>
                          <a:effectLst/>
                          <a:latin typeface="Arial" panose="020B0604020202020204" pitchFamily="34" charset="0"/>
                          <a:ea typeface="+mn-ea"/>
                          <a:cs typeface="Arial" panose="020B0604020202020204" pitchFamily="34" charset="0"/>
                        </a:rPr>
                        <a:t>0.626-0.936</a:t>
                      </a:r>
                      <a:r>
                        <a:rPr lang="en-US" sz="1500" b="1" dirty="0">
                          <a:solidFill>
                            <a:schemeClr val="tx1"/>
                          </a:solidFill>
                          <a:latin typeface="Arial" panose="020B0604020202020204" pitchFamily="34" charset="0"/>
                          <a:ea typeface="+mn-ea"/>
                          <a:cs typeface="Arial" panose="020B0604020202020204" pitchFamily="34" charset="0"/>
                        </a:rPr>
                        <a:t>) </a:t>
                      </a:r>
                      <a:endParaRPr lang="en-US" sz="1500" b="1" dirty="0">
                        <a:solidFill>
                          <a:schemeClr val="tx1"/>
                        </a:solidFill>
                        <a:latin typeface="Arial" panose="020B0604020202020204" pitchFamily="34" charset="0"/>
                        <a:ea typeface="+mn-ea"/>
                        <a:cs typeface="Arial" panose="020B0604020202020204" pitchFamily="34" charset="0"/>
                      </a:endParaRPr>
                    </a:p>
                  </a:txBody>
                  <a:tcPr marL="22463" marR="22463" marT="22463" marB="224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cPr marL="18288" marR="18288"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76" name="Table 19"/>
          <p:cNvGraphicFramePr>
            <a:graphicFrameLocks noGrp="1"/>
          </p:cNvGraphicFramePr>
          <p:nvPr/>
        </p:nvGraphicFramePr>
        <p:xfrm>
          <a:off x="1188897" y="2128410"/>
          <a:ext cx="4928467" cy="1455931"/>
        </p:xfrm>
        <a:graphic>
          <a:graphicData uri="http://schemas.openxmlformats.org/drawingml/2006/table">
            <a:tbl>
              <a:tblPr firstRow="1" bandRow="1"/>
              <a:tblGrid>
                <a:gridCol w="1668465"/>
                <a:gridCol w="1977049"/>
                <a:gridCol w="1282953"/>
              </a:tblGrid>
              <a:tr h="530459">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endParaRPr lang="en-US" sz="1500" b="1" dirty="0">
                        <a:solidFill>
                          <a:schemeClr val="bg1"/>
                        </a:solidFill>
                        <a:latin typeface="Arial" panose="020B0604020202020204" pitchFamily="34" charset="0"/>
                        <a:ea typeface="+mn-ea"/>
                        <a:cs typeface="Arial" panose="020B0604020202020204" pitchFamily="34" charset="0"/>
                      </a:endParaRPr>
                    </a:p>
                  </a:txBody>
                  <a:tcPr marL="29950" marR="29950" marT="29950" marB="299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zh-CN" altLang="en-US" sz="1500" b="1" dirty="0">
                          <a:solidFill>
                            <a:schemeClr val="bg1"/>
                          </a:solidFill>
                          <a:latin typeface="Arial" panose="020B0604020202020204" pitchFamily="34" charset="0"/>
                          <a:ea typeface="+mn-ea"/>
                          <a:cs typeface="Arial" panose="020B0604020202020204" pitchFamily="34" charset="0"/>
                        </a:rPr>
                        <a:t>纳武利尤单抗</a:t>
                      </a:r>
                      <a:r>
                        <a:rPr lang="en-US" sz="1500" b="1" dirty="0">
                          <a:solidFill>
                            <a:schemeClr val="bg1"/>
                          </a:solidFill>
                          <a:latin typeface="Arial" panose="020B0604020202020204" pitchFamily="34" charset="0"/>
                          <a:ea typeface="+mn-ea"/>
                          <a:cs typeface="Arial" panose="020B0604020202020204" pitchFamily="34" charset="0"/>
                        </a:rPr>
                        <a:t>+</a:t>
                      </a:r>
                      <a:r>
                        <a:rPr lang="zh-CN" altLang="en-US" sz="1500" b="1" dirty="0">
                          <a:solidFill>
                            <a:schemeClr val="bg1"/>
                          </a:solidFill>
                          <a:latin typeface="Arial" panose="020B0604020202020204" pitchFamily="34" charset="0"/>
                          <a:ea typeface="+mn-ea"/>
                          <a:cs typeface="Arial" panose="020B0604020202020204" pitchFamily="34" charset="0"/>
                        </a:rPr>
                        <a:t>化疗</a:t>
                      </a:r>
                      <a:br>
                        <a:rPr lang="en-US" sz="1500" b="1" baseline="0" dirty="0">
                          <a:solidFill>
                            <a:schemeClr val="bg1"/>
                          </a:solidFill>
                          <a:latin typeface="Arial" panose="020B0604020202020204" pitchFamily="34" charset="0"/>
                          <a:ea typeface="+mn-ea"/>
                          <a:cs typeface="Arial" panose="020B0604020202020204" pitchFamily="34" charset="0"/>
                        </a:rPr>
                      </a:br>
                      <a:r>
                        <a:rPr lang="en-US" sz="1500" b="1" dirty="0">
                          <a:solidFill>
                            <a:schemeClr val="bg1"/>
                          </a:solidFill>
                          <a:latin typeface="Arial" panose="020B0604020202020204" pitchFamily="34" charset="0"/>
                          <a:ea typeface="+mn-ea"/>
                          <a:cs typeface="Arial" panose="020B0604020202020204" pitchFamily="34" charset="0"/>
                        </a:rPr>
                        <a:t>(N = 789)</a:t>
                      </a:r>
                      <a:endParaRPr lang="en-US" sz="1500" b="1" baseline="30000" dirty="0">
                        <a:solidFill>
                          <a:schemeClr val="bg1"/>
                        </a:solidFill>
                        <a:latin typeface="Arial" panose="020B0604020202020204" pitchFamily="34" charset="0"/>
                        <a:ea typeface="+mn-ea"/>
                        <a:cs typeface="Arial" panose="020B0604020202020204" pitchFamily="34" charset="0"/>
                      </a:endParaRPr>
                    </a:p>
                  </a:txBody>
                  <a:tcPr marL="29950" marR="29950" marT="29950" marB="299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zh-CN" altLang="en-US" sz="1500" b="1" dirty="0">
                          <a:solidFill>
                            <a:schemeClr val="bg1"/>
                          </a:solidFill>
                          <a:latin typeface="Arial" panose="020B0604020202020204" pitchFamily="34" charset="0"/>
                          <a:ea typeface="+mn-ea"/>
                          <a:cs typeface="Arial" panose="020B0604020202020204" pitchFamily="34" charset="0"/>
                        </a:rPr>
                        <a:t>化疗</a:t>
                      </a:r>
                      <a:endParaRPr lang="en-US" sz="1500" b="1" dirty="0">
                        <a:solidFill>
                          <a:schemeClr val="bg1"/>
                        </a:solidFill>
                        <a:latin typeface="Arial" panose="020B0604020202020204" pitchFamily="34" charset="0"/>
                        <a:ea typeface="+mn-ea"/>
                        <a:cs typeface="Arial" panose="020B0604020202020204" pitchFamily="34" charset="0"/>
                      </a:endParaRPr>
                    </a:p>
                    <a:p>
                      <a:pPr algn="ctr"/>
                      <a:r>
                        <a:rPr lang="en-US" sz="1500" b="1" dirty="0">
                          <a:solidFill>
                            <a:schemeClr val="bg1"/>
                          </a:solidFill>
                          <a:latin typeface="Arial" panose="020B0604020202020204" pitchFamily="34" charset="0"/>
                          <a:ea typeface="+mn-ea"/>
                          <a:cs typeface="Arial" panose="020B0604020202020204" pitchFamily="34" charset="0"/>
                        </a:rPr>
                        <a:t>(N =</a:t>
                      </a:r>
                      <a:r>
                        <a:rPr lang="en-US" sz="1500" b="1" baseline="0" dirty="0">
                          <a:solidFill>
                            <a:schemeClr val="bg1"/>
                          </a:solidFill>
                          <a:latin typeface="Arial" panose="020B0604020202020204" pitchFamily="34" charset="0"/>
                          <a:ea typeface="+mn-ea"/>
                          <a:cs typeface="Arial" panose="020B0604020202020204" pitchFamily="34" charset="0"/>
                        </a:rPr>
                        <a:t> 792</a:t>
                      </a:r>
                      <a:r>
                        <a:rPr lang="en-US" sz="1500" b="1" dirty="0">
                          <a:solidFill>
                            <a:schemeClr val="bg1"/>
                          </a:solidFill>
                          <a:latin typeface="Arial" panose="020B0604020202020204" pitchFamily="34" charset="0"/>
                          <a:ea typeface="+mn-ea"/>
                          <a:cs typeface="Arial" panose="020B0604020202020204" pitchFamily="34" charset="0"/>
                        </a:rPr>
                        <a:t>)</a:t>
                      </a:r>
                      <a:endParaRPr lang="en-US" sz="1500" b="1" dirty="0">
                        <a:solidFill>
                          <a:schemeClr val="bg1"/>
                        </a:solidFill>
                        <a:latin typeface="Arial" panose="020B0604020202020204" pitchFamily="34" charset="0"/>
                        <a:ea typeface="+mn-ea"/>
                        <a:cs typeface="Arial" panose="020B0604020202020204" pitchFamily="34" charset="0"/>
                      </a:endParaRPr>
                    </a:p>
                  </a:txBody>
                  <a:tcPr marL="29950" marR="29950" marT="29950" marB="299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31514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500" b="1" dirty="0">
                          <a:solidFill>
                            <a:schemeClr val="tx1"/>
                          </a:solidFill>
                          <a:latin typeface="Arial" panose="020B0604020202020204" pitchFamily="34" charset="0"/>
                          <a:ea typeface="+mn-ea"/>
                          <a:cs typeface="Arial" panose="020B0604020202020204" pitchFamily="34" charset="0"/>
                        </a:rPr>
                        <a:t>中位</a:t>
                      </a:r>
                      <a:r>
                        <a:rPr lang="en-US" altLang="zh-CN" sz="1500" b="1" dirty="0">
                          <a:solidFill>
                            <a:schemeClr val="tx1"/>
                          </a:solidFill>
                          <a:latin typeface="Arial" panose="020B0604020202020204" pitchFamily="34" charset="0"/>
                          <a:ea typeface="+mn-ea"/>
                          <a:cs typeface="Arial" panose="020B0604020202020204" pitchFamily="34" charset="0"/>
                        </a:rPr>
                        <a:t>OS</a:t>
                      </a:r>
                      <a:r>
                        <a:rPr lang="zh-CN" altLang="en-US" sz="1500" b="1" dirty="0">
                          <a:solidFill>
                            <a:schemeClr val="tx1"/>
                          </a:solidFill>
                          <a:latin typeface="Arial" panose="020B0604020202020204" pitchFamily="34" charset="0"/>
                          <a:ea typeface="+mn-ea"/>
                          <a:cs typeface="Arial" panose="020B0604020202020204" pitchFamily="34" charset="0"/>
                        </a:rPr>
                        <a:t>，月</a:t>
                      </a:r>
                      <a:endParaRPr lang="en-US" sz="1500" b="1" dirty="0">
                        <a:solidFill>
                          <a:schemeClr val="tx1"/>
                        </a:solidFill>
                        <a:latin typeface="Arial" panose="020B0604020202020204" pitchFamily="34" charset="0"/>
                        <a:ea typeface="+mn-ea"/>
                        <a:cs typeface="Arial" panose="020B0604020202020204" pitchFamily="34" charset="0"/>
                      </a:endParaRPr>
                    </a:p>
                  </a:txBody>
                  <a:tcPr marL="29950" marR="29950" marT="29950" marB="299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500" b="1" dirty="0">
                          <a:solidFill>
                            <a:srgbClr val="C00000"/>
                          </a:solidFill>
                          <a:latin typeface="Arial" panose="020B0604020202020204" pitchFamily="34" charset="0"/>
                          <a:ea typeface="+mn-ea"/>
                          <a:cs typeface="Arial" panose="020B0604020202020204" pitchFamily="34" charset="0"/>
                        </a:rPr>
                        <a:t>13.8</a:t>
                      </a:r>
                      <a:endParaRPr lang="en-US" sz="1500" b="1" dirty="0">
                        <a:solidFill>
                          <a:srgbClr val="C00000"/>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500" b="1" dirty="0">
                          <a:solidFill>
                            <a:srgbClr val="C00000"/>
                          </a:solidFill>
                          <a:latin typeface="Arial" panose="020B0604020202020204" pitchFamily="34" charset="0"/>
                          <a:ea typeface="+mn-ea"/>
                          <a:cs typeface="Arial" panose="020B0604020202020204" pitchFamily="34" charset="0"/>
                        </a:rPr>
                        <a:t>11.6</a:t>
                      </a:r>
                      <a:endParaRPr lang="en-US" sz="1500" b="1" dirty="0">
                        <a:solidFill>
                          <a:srgbClr val="C00000"/>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5146">
                <a:tc>
                  <a:txBody>
                    <a:bodyPr/>
                    <a:lstStyle/>
                    <a:p>
                      <a:pPr marL="0" marR="0" lvl="0" indent="111125" algn="l" defTabSz="914400" rtl="0" eaLnBrk="1" fontAlgn="auto" latinLnBrk="0" hangingPunct="1">
                        <a:lnSpc>
                          <a:spcPct val="100000"/>
                        </a:lnSpc>
                        <a:spcBef>
                          <a:spcPts val="0"/>
                        </a:spcBef>
                        <a:spcAft>
                          <a:spcPts val="0"/>
                        </a:spcAft>
                        <a:buClrTx/>
                        <a:buSzTx/>
                        <a:buFontTx/>
                        <a:buNone/>
                        <a:defRPr/>
                      </a:pPr>
                      <a:r>
                        <a:rPr lang="en-US" sz="1500" b="0" baseline="0" dirty="0">
                          <a:solidFill>
                            <a:schemeClr val="tx1"/>
                          </a:solidFill>
                          <a:latin typeface="Arial" panose="020B0604020202020204" pitchFamily="34" charset="0"/>
                          <a:ea typeface="+mn-ea"/>
                          <a:cs typeface="Arial" panose="020B0604020202020204" pitchFamily="34" charset="0"/>
                        </a:rPr>
                        <a:t>(95% CI)</a:t>
                      </a:r>
                      <a:endParaRPr lang="en-US" sz="1500" b="0" dirty="0">
                        <a:solidFill>
                          <a:schemeClr val="tx1"/>
                        </a:solidFill>
                        <a:latin typeface="Arial" panose="020B0604020202020204" pitchFamily="34" charset="0"/>
                        <a:ea typeface="+mn-ea"/>
                        <a:cs typeface="Arial" panose="020B0604020202020204" pitchFamily="34" charset="0"/>
                      </a:endParaRPr>
                    </a:p>
                  </a:txBody>
                  <a:tcPr marL="29950" marR="29950" marT="29950" marB="299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500" b="0" dirty="0">
                          <a:solidFill>
                            <a:schemeClr val="tx1"/>
                          </a:solidFill>
                          <a:latin typeface="Arial" panose="020B0604020202020204" pitchFamily="34" charset="0"/>
                          <a:ea typeface="+mn-ea"/>
                          <a:cs typeface="Arial" panose="020B0604020202020204" pitchFamily="34" charset="0"/>
                        </a:rPr>
                        <a:t>(12.6-14.6)</a:t>
                      </a:r>
                      <a:endParaRPr lang="en-US" sz="1500" b="0" dirty="0">
                        <a:solidFill>
                          <a:schemeClr val="tx1"/>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500" b="0" dirty="0">
                          <a:solidFill>
                            <a:schemeClr val="tx1"/>
                          </a:solidFill>
                          <a:latin typeface="Arial" panose="020B0604020202020204" pitchFamily="34" charset="0"/>
                          <a:ea typeface="+mn-ea"/>
                          <a:cs typeface="Arial" panose="020B0604020202020204" pitchFamily="34" charset="0"/>
                        </a:rPr>
                        <a:t>(10.9–12.5)</a:t>
                      </a:r>
                      <a:endParaRPr lang="en-US" sz="1500" b="0" dirty="0">
                        <a:solidFill>
                          <a:schemeClr val="tx1"/>
                        </a:solidFill>
                        <a:latin typeface="Arial" panose="020B0604020202020204" pitchFamily="34" charset="0"/>
                        <a:ea typeface="+mn-ea"/>
                        <a:cs typeface="Arial" panose="020B0604020202020204" pitchFamily="34" charset="0"/>
                      </a:endParaRPr>
                    </a:p>
                  </a:txBody>
                  <a:tcPr marL="39933" marR="39933" marT="39933" marB="3993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518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500" b="1" dirty="0">
                          <a:solidFill>
                            <a:schemeClr val="tx1"/>
                          </a:solidFill>
                          <a:latin typeface="Arial" panose="020B0604020202020204" pitchFamily="34" charset="0"/>
                          <a:ea typeface="+mn-ea"/>
                          <a:cs typeface="Arial" panose="020B0604020202020204" pitchFamily="34" charset="0"/>
                        </a:rPr>
                        <a:t>HR (95% CI) </a:t>
                      </a:r>
                      <a:endParaRPr lang="en-US" sz="1500" b="1" dirty="0">
                        <a:solidFill>
                          <a:schemeClr val="tx1"/>
                        </a:solidFill>
                        <a:latin typeface="Arial" panose="020B0604020202020204" pitchFamily="34" charset="0"/>
                        <a:ea typeface="+mn-ea"/>
                        <a:cs typeface="Arial" panose="020B0604020202020204" pitchFamily="34" charset="0"/>
                      </a:endParaRPr>
                    </a:p>
                  </a:txBody>
                  <a:tcPr marL="29950" marR="29950" marT="29950" marB="299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500" b="1" dirty="0">
                          <a:solidFill>
                            <a:srgbClr val="C00000"/>
                          </a:solidFill>
                          <a:latin typeface="Arial" panose="020B0604020202020204" pitchFamily="34" charset="0"/>
                          <a:ea typeface="+mn-ea"/>
                          <a:cs typeface="Arial" panose="020B0604020202020204" pitchFamily="34" charset="0"/>
                        </a:rPr>
                        <a:t>0.80</a:t>
                      </a:r>
                      <a:r>
                        <a:rPr lang="en-US" sz="1500" b="1" dirty="0">
                          <a:solidFill>
                            <a:schemeClr val="tx1"/>
                          </a:solidFill>
                          <a:latin typeface="Arial" panose="020B0604020202020204" pitchFamily="34" charset="0"/>
                          <a:ea typeface="+mn-ea"/>
                          <a:cs typeface="Arial" panose="020B0604020202020204" pitchFamily="34" charset="0"/>
                        </a:rPr>
                        <a:t> (0.68</a:t>
                      </a:r>
                      <a:r>
                        <a:rPr lang="en-US" altLang="zh-CN" sz="1500" b="1" dirty="0">
                          <a:solidFill>
                            <a:schemeClr val="tx1"/>
                          </a:solidFill>
                          <a:latin typeface="Arial" panose="020B0604020202020204" pitchFamily="34" charset="0"/>
                          <a:ea typeface="+mn-ea"/>
                          <a:cs typeface="Arial" panose="020B0604020202020204" pitchFamily="34" charset="0"/>
                        </a:rPr>
                        <a:t>-0.94</a:t>
                      </a:r>
                      <a:r>
                        <a:rPr lang="en-US" sz="1500" b="1" dirty="0">
                          <a:solidFill>
                            <a:schemeClr val="tx1"/>
                          </a:solidFill>
                          <a:latin typeface="Arial" panose="020B0604020202020204" pitchFamily="34" charset="0"/>
                          <a:ea typeface="+mn-ea"/>
                          <a:cs typeface="Arial" panose="020B0604020202020204" pitchFamily="34" charset="0"/>
                        </a:rPr>
                        <a:t>) </a:t>
                      </a:r>
                      <a:endParaRPr lang="en-US" sz="1500" b="1" dirty="0">
                        <a:solidFill>
                          <a:schemeClr val="tx1"/>
                        </a:solidFill>
                        <a:latin typeface="Arial" panose="020B0604020202020204" pitchFamily="34" charset="0"/>
                        <a:ea typeface="+mn-ea"/>
                        <a:cs typeface="Arial" panose="020B0604020202020204" pitchFamily="34" charset="0"/>
                      </a:endParaRPr>
                    </a:p>
                  </a:txBody>
                  <a:tcPr marL="22463" marR="22463" marT="22463" marB="224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cPr marL="18288" marR="18288"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46" name="文本框 245"/>
          <p:cNvSpPr txBox="1"/>
          <p:nvPr/>
        </p:nvSpPr>
        <p:spPr>
          <a:xfrm>
            <a:off x="4124605" y="4040071"/>
            <a:ext cx="2775961" cy="770980"/>
          </a:xfrm>
          <a:prstGeom prst="rect">
            <a:avLst/>
          </a:prstGeom>
          <a:noFill/>
        </p:spPr>
        <p:txBody>
          <a:bodyPr wrap="square">
            <a:spAutoFit/>
          </a:bodyPr>
          <a:lstStyle/>
          <a:p>
            <a:r>
              <a:rPr lang="en-US" altLang="zh-CN" sz="2205" b="1" dirty="0">
                <a:solidFill>
                  <a:srgbClr val="1158A2"/>
                </a:solidFill>
                <a:latin typeface="Arial" panose="020B0604020202020204" pitchFamily="34" charset="0"/>
                <a:cs typeface="Arial" panose="020B0604020202020204" pitchFamily="34" charset="0"/>
              </a:rPr>
              <a:t>OS</a:t>
            </a:r>
            <a:r>
              <a:rPr lang="zh-CN" altLang="en-US" sz="2205" b="1" dirty="0">
                <a:solidFill>
                  <a:srgbClr val="1158A2"/>
                </a:solidFill>
                <a:latin typeface="Arial" panose="020B0604020202020204" pitchFamily="34" charset="0"/>
                <a:cs typeface="Arial" panose="020B0604020202020204" pitchFamily="34" charset="0"/>
              </a:rPr>
              <a:t>延长</a:t>
            </a:r>
            <a:r>
              <a:rPr lang="en-US" altLang="zh-CN" sz="2205" b="1" dirty="0">
                <a:solidFill>
                  <a:srgbClr val="C00000"/>
                </a:solidFill>
                <a:latin typeface="Arial" panose="020B0604020202020204" pitchFamily="34" charset="0"/>
                <a:cs typeface="Arial" panose="020B0604020202020204" pitchFamily="34" charset="0"/>
              </a:rPr>
              <a:t>2.2</a:t>
            </a:r>
            <a:r>
              <a:rPr lang="zh-CN" altLang="en-US" sz="2205" b="1" dirty="0">
                <a:solidFill>
                  <a:srgbClr val="1158A2"/>
                </a:solidFill>
                <a:latin typeface="Arial" panose="020B0604020202020204" pitchFamily="34" charset="0"/>
                <a:cs typeface="Arial" panose="020B0604020202020204" pitchFamily="34" charset="0"/>
              </a:rPr>
              <a:t>个月</a:t>
            </a:r>
            <a:endParaRPr lang="en-US" altLang="zh-CN" sz="2205" b="1" dirty="0">
              <a:solidFill>
                <a:srgbClr val="1158A2"/>
              </a:solidFill>
              <a:latin typeface="Arial" panose="020B0604020202020204" pitchFamily="34" charset="0"/>
              <a:cs typeface="Arial" panose="020B0604020202020204" pitchFamily="34" charset="0"/>
            </a:endParaRPr>
          </a:p>
          <a:p>
            <a:r>
              <a:rPr lang="zh-CN" altLang="en-US" sz="2205" b="1" dirty="0">
                <a:solidFill>
                  <a:srgbClr val="1158A2"/>
                </a:solidFill>
                <a:latin typeface="Arial" panose="020B0604020202020204" pitchFamily="34" charset="0"/>
                <a:cs typeface="Arial" panose="020B0604020202020204" pitchFamily="34" charset="0"/>
              </a:rPr>
              <a:t>死亡风险下降</a:t>
            </a:r>
            <a:r>
              <a:rPr lang="en-US" altLang="zh-CN" sz="2205" b="1" dirty="0">
                <a:solidFill>
                  <a:srgbClr val="C00000"/>
                </a:solidFill>
                <a:latin typeface="Arial" panose="020B0604020202020204" pitchFamily="34" charset="0"/>
                <a:cs typeface="Arial" panose="020B0604020202020204" pitchFamily="34" charset="0"/>
              </a:rPr>
              <a:t>20%</a:t>
            </a:r>
            <a:endParaRPr lang="zh-CN" altLang="en-US" sz="2205" b="1" dirty="0">
              <a:solidFill>
                <a:srgbClr val="C00000"/>
              </a:solidFill>
              <a:latin typeface="Arial" panose="020B0604020202020204" pitchFamily="34" charset="0"/>
              <a:cs typeface="Arial" panose="020B0604020202020204" pitchFamily="34" charset="0"/>
            </a:endParaRPr>
          </a:p>
        </p:txBody>
      </p:sp>
      <p:sp>
        <p:nvSpPr>
          <p:cNvPr id="247" name="文本框 246"/>
          <p:cNvSpPr txBox="1"/>
          <p:nvPr/>
        </p:nvSpPr>
        <p:spPr>
          <a:xfrm>
            <a:off x="10177323" y="3949148"/>
            <a:ext cx="2775961" cy="770980"/>
          </a:xfrm>
          <a:prstGeom prst="rect">
            <a:avLst/>
          </a:prstGeom>
          <a:noFill/>
        </p:spPr>
        <p:txBody>
          <a:bodyPr wrap="square">
            <a:spAutoFit/>
          </a:bodyPr>
          <a:lstStyle/>
          <a:p>
            <a:r>
              <a:rPr lang="en-US" altLang="zh-CN" sz="2205" b="1" dirty="0">
                <a:solidFill>
                  <a:srgbClr val="1158A2"/>
                </a:solidFill>
                <a:latin typeface="Arial" panose="020B0604020202020204" pitchFamily="34" charset="0"/>
                <a:cs typeface="Arial" panose="020B0604020202020204" pitchFamily="34" charset="0"/>
              </a:rPr>
              <a:t>OS</a:t>
            </a:r>
            <a:r>
              <a:rPr lang="zh-CN" altLang="en-US" sz="2205" b="1" dirty="0">
                <a:solidFill>
                  <a:srgbClr val="1158A2"/>
                </a:solidFill>
                <a:latin typeface="Arial" panose="020B0604020202020204" pitchFamily="34" charset="0"/>
                <a:cs typeface="Arial" panose="020B0604020202020204" pitchFamily="34" charset="0"/>
              </a:rPr>
              <a:t>延长</a:t>
            </a:r>
            <a:r>
              <a:rPr lang="en-US" altLang="zh-CN" sz="2205" b="1" dirty="0">
                <a:solidFill>
                  <a:srgbClr val="C00000"/>
                </a:solidFill>
                <a:latin typeface="Arial" panose="020B0604020202020204" pitchFamily="34" charset="0"/>
                <a:cs typeface="Arial" panose="020B0604020202020204" pitchFamily="34" charset="0"/>
              </a:rPr>
              <a:t>2.9</a:t>
            </a:r>
            <a:r>
              <a:rPr lang="zh-CN" altLang="en-US" sz="2205" b="1" dirty="0">
                <a:solidFill>
                  <a:srgbClr val="1158A2"/>
                </a:solidFill>
                <a:latin typeface="Arial" panose="020B0604020202020204" pitchFamily="34" charset="0"/>
                <a:cs typeface="Arial" panose="020B0604020202020204" pitchFamily="34" charset="0"/>
              </a:rPr>
              <a:t>个月</a:t>
            </a:r>
            <a:endParaRPr lang="en-US" altLang="zh-CN" sz="2205" b="1" dirty="0">
              <a:solidFill>
                <a:srgbClr val="1158A2"/>
              </a:solidFill>
              <a:latin typeface="Arial" panose="020B0604020202020204" pitchFamily="34" charset="0"/>
              <a:cs typeface="Arial" panose="020B0604020202020204" pitchFamily="34" charset="0"/>
            </a:endParaRPr>
          </a:p>
          <a:p>
            <a:r>
              <a:rPr lang="zh-CN" altLang="en-US" sz="2205" b="1" dirty="0">
                <a:solidFill>
                  <a:srgbClr val="1158A2"/>
                </a:solidFill>
                <a:latin typeface="Arial" panose="020B0604020202020204" pitchFamily="34" charset="0"/>
                <a:cs typeface="Arial" panose="020B0604020202020204" pitchFamily="34" charset="0"/>
              </a:rPr>
              <a:t>死亡风险下降</a:t>
            </a:r>
            <a:r>
              <a:rPr lang="en-US" altLang="zh-CN" sz="2205" b="1" dirty="0">
                <a:solidFill>
                  <a:srgbClr val="C00000"/>
                </a:solidFill>
                <a:latin typeface="Arial" panose="020B0604020202020204" pitchFamily="34" charset="0"/>
                <a:cs typeface="Arial" panose="020B0604020202020204" pitchFamily="34" charset="0"/>
              </a:rPr>
              <a:t>23%</a:t>
            </a:r>
            <a:endParaRPr lang="zh-CN" altLang="en-US" sz="2205" b="1" dirty="0">
              <a:solidFill>
                <a:srgbClr val="C000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nvPr>
        </p:nvGraphicFramePr>
        <p:xfrm>
          <a:off x="1751" y="1900"/>
          <a:ext cx="1751" cy="1751"/>
        </p:xfrm>
        <a:graphic>
          <a:graphicData uri="http://schemas.openxmlformats.org/presentationml/2006/ole">
            <mc:AlternateContent xmlns:mc="http://schemas.openxmlformats.org/markup-compatibility/2006">
              <mc:Choice xmlns:v="urn:schemas-microsoft-com:vml" Requires="v">
                <p:oleObj spid="_x0000_s132116" name="think-cell 幻灯片" r:id="rId2" imgW="5715" imgH="5715" progId="TCLayout.ActiveDocument.1">
                  <p:embed/>
                </p:oleObj>
              </mc:Choice>
              <mc:Fallback>
                <p:oleObj name="think-cell 幻灯片" r:id="rId2" imgW="5715" imgH="5715" progId="TCLayout.ActiveDocument.1">
                  <p:embed/>
                  <p:pic>
                    <p:nvPicPr>
                      <p:cNvPr id="0" name="对象 3" hidden="1"/>
                      <p:cNvPicPr/>
                      <p:nvPr/>
                    </p:nvPicPr>
                    <p:blipFill>
                      <a:blip r:embed="rId3"/>
                      <a:stretch>
                        <a:fillRect/>
                      </a:stretch>
                    </p:blipFill>
                    <p:spPr>
                      <a:xfrm>
                        <a:off x="1751" y="1900"/>
                        <a:ext cx="1751" cy="1751"/>
                      </a:xfrm>
                      <a:prstGeom prst="rect">
                        <a:avLst/>
                      </a:prstGeom>
                    </p:spPr>
                  </p:pic>
                </p:oleObj>
              </mc:Fallback>
            </mc:AlternateContent>
          </a:graphicData>
        </a:graphic>
      </p:graphicFrame>
      <p:sp>
        <p:nvSpPr>
          <p:cNvPr id="2" name="标题 1"/>
          <p:cNvSpPr>
            <a:spLocks noGrp="1"/>
          </p:cNvSpPr>
          <p:nvPr>
            <p:ph type="title"/>
          </p:nvPr>
        </p:nvSpPr>
        <p:spPr/>
        <p:txBody>
          <a:bodyPr vert="horz">
            <a:normAutofit/>
          </a:bodyPr>
          <a:lstStyle/>
          <a:p>
            <a:r>
              <a:rPr lang="zh-CN" altLang="en-US" sz="2800" dirty="0"/>
              <a:t>基线特征：</a:t>
            </a:r>
            <a:br>
              <a:rPr lang="en-US" altLang="zh-CN" sz="2800" dirty="0"/>
            </a:br>
            <a:r>
              <a:rPr lang="zh-CN" altLang="en-US" sz="2800" dirty="0"/>
              <a:t>入组患者的</a:t>
            </a:r>
            <a:r>
              <a:rPr lang="zh-CN" altLang="en-US" sz="2800" dirty="0">
                <a:solidFill>
                  <a:srgbClr val="C00000"/>
                </a:solidFill>
              </a:rPr>
              <a:t>体能状态</a:t>
            </a:r>
            <a:r>
              <a:rPr lang="zh-CN" altLang="en-US" sz="2800" dirty="0"/>
              <a:t>及</a:t>
            </a:r>
            <a:r>
              <a:rPr lang="zh-CN" altLang="en-US" sz="2800" dirty="0">
                <a:solidFill>
                  <a:srgbClr val="C00000"/>
                </a:solidFill>
              </a:rPr>
              <a:t>原发灶部位</a:t>
            </a:r>
            <a:r>
              <a:rPr lang="zh-CN" altLang="en-US" sz="2800" dirty="0"/>
              <a:t>比例有所差异 </a:t>
            </a:r>
            <a:endParaRPr lang="zh-CN" altLang="en-US" sz="2800" dirty="0"/>
          </a:p>
        </p:txBody>
      </p:sp>
      <p:sp>
        <p:nvSpPr>
          <p:cNvPr id="9" name="矩形 8"/>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graphicFrame>
        <p:nvGraphicFramePr>
          <p:cNvPr id="13" name="表格 12"/>
          <p:cNvGraphicFramePr>
            <a:graphicFrameLocks noGrp="1"/>
          </p:cNvGraphicFramePr>
          <p:nvPr>
            <p:custDataLst>
              <p:tags r:id="rId4"/>
            </p:custDataLst>
          </p:nvPr>
        </p:nvGraphicFramePr>
        <p:xfrm>
          <a:off x="1132522" y="1456476"/>
          <a:ext cx="11096534" cy="4649901"/>
        </p:xfrm>
        <a:graphic>
          <a:graphicData uri="http://schemas.openxmlformats.org/drawingml/2006/table">
            <a:tbl>
              <a:tblPr/>
              <a:tblGrid>
                <a:gridCol w="1516043"/>
                <a:gridCol w="1231534"/>
                <a:gridCol w="1231534"/>
                <a:gridCol w="1231534"/>
                <a:gridCol w="1231534"/>
                <a:gridCol w="1231534"/>
                <a:gridCol w="1231534"/>
                <a:gridCol w="1172276"/>
                <a:gridCol w="1019011"/>
              </a:tblGrid>
              <a:tr h="500520">
                <a:tc>
                  <a:txBody>
                    <a:bodyPr/>
                    <a:lstStyle/>
                    <a:p>
                      <a:pPr algn="just">
                        <a:lnSpc>
                          <a:spcPct val="100000"/>
                        </a:lnSpc>
                        <a:spcBef>
                          <a:spcPts val="0"/>
                        </a:spcBef>
                        <a:spcAft>
                          <a:spcPts val="0"/>
                        </a:spcAft>
                      </a:pPr>
                      <a:r>
                        <a:rPr lang="en-US" sz="15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gridSpan="2">
                  <a:txBody>
                    <a:bodyPr/>
                    <a:lstStyle/>
                    <a:p>
                      <a:pPr algn="ctr">
                        <a:lnSpc>
                          <a:spcPct val="100000"/>
                        </a:lnSpc>
                        <a:spcBef>
                          <a:spcPts val="0"/>
                        </a:spcBef>
                        <a:spcAft>
                          <a:spcPts val="0"/>
                        </a:spcAft>
                      </a:pPr>
                      <a:r>
                        <a:rPr lang="en-US" alt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KEYNOTE-062</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gridSpan="2">
                  <a:txBody>
                    <a:bodyPr/>
                    <a:lstStyle/>
                    <a:p>
                      <a:pPr marL="0" marR="0" lvl="0" indent="0" algn="ctr" defTabSz="82931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latin typeface="Arial" panose="020B0604020202020204" pitchFamily="34" charset="0"/>
                          <a:ea typeface="+mn-ea"/>
                          <a:cs typeface="Arial" panose="020B0604020202020204" pitchFamily="34" charset="0"/>
                        </a:rPr>
                        <a:t>ATTRACTION-4</a:t>
                      </a:r>
                      <a:endParaRPr lang="zh-CN" altLang="zh-CN" sz="1800" b="1" kern="100" dirty="0">
                        <a:solidFill>
                          <a:schemeClr val="bg1"/>
                        </a:solidFill>
                        <a:effectLst/>
                        <a:latin typeface="Arial" panose="020B0604020202020204" pitchFamily="34" charset="0"/>
                        <a:ea typeface="+mn-ea"/>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gridSpan="2">
                  <a:txBody>
                    <a:bodyPr/>
                    <a:lstStyle/>
                    <a:p>
                      <a:pPr algn="ctr">
                        <a:lnSpc>
                          <a:spcPct val="100000"/>
                        </a:lnSpc>
                        <a:spcBef>
                          <a:spcPts val="0"/>
                        </a:spcBef>
                        <a:spcAft>
                          <a:spcPts val="0"/>
                        </a:spcAft>
                      </a:pPr>
                      <a:r>
                        <a:rPr lang="en-US" altLang="zh-CN" sz="1800" b="1" kern="100" dirty="0">
                          <a:solidFill>
                            <a:schemeClr val="bg1"/>
                          </a:solidFill>
                          <a:effectLst/>
                          <a:latin typeface="Arial" panose="020B0604020202020204" pitchFamily="34" charset="0"/>
                          <a:ea typeface="+mn-ea"/>
                          <a:cs typeface="Arial" panose="020B0604020202020204" pitchFamily="34" charset="0"/>
                        </a:rPr>
                        <a:t>CheckMate </a:t>
                      </a:r>
                      <a:r>
                        <a:rPr lang="en-US" alt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649 </a:t>
                      </a:r>
                      <a:r>
                        <a:rPr lang="zh-CN" altLang="en-US"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全球</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gridSpan="2">
                  <a:txBody>
                    <a:bodyPr/>
                    <a:lstStyle/>
                    <a:p>
                      <a:pPr algn="ctr">
                        <a:lnSpc>
                          <a:spcPct val="100000"/>
                        </a:lnSpc>
                        <a:spcBef>
                          <a:spcPts val="0"/>
                        </a:spcBef>
                        <a:spcAft>
                          <a:spcPts val="0"/>
                        </a:spcAft>
                      </a:pPr>
                      <a:r>
                        <a:rPr lang="en-US" alt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ORIENT-16</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9357A"/>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algn="just">
                        <a:lnSpc>
                          <a:spcPct val="100000"/>
                        </a:lnSpc>
                        <a:spcBef>
                          <a:spcPts val="0"/>
                        </a:spcBef>
                        <a:spcAft>
                          <a:spcPts val="0"/>
                        </a:spcAft>
                      </a:pPr>
                      <a:endPar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gridSpan="2">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CPS</a:t>
                      </a: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gridSpan="2">
                  <a:txBody>
                    <a:bodyPr/>
                    <a:lstStyle/>
                    <a:p>
                      <a:pPr algn="ctr">
                        <a:lnSpc>
                          <a:spcPct val="100000"/>
                        </a:lnSpc>
                        <a:spcBef>
                          <a:spcPts val="0"/>
                        </a:spcBef>
                        <a:spcAft>
                          <a:spcPts val="0"/>
                        </a:spcAft>
                      </a:pPr>
                      <a:r>
                        <a:rPr lang="zh-CN" altLang="en-US" sz="1500" kern="100" dirty="0">
                          <a:effectLst/>
                          <a:latin typeface="Arial" panose="020B0604020202020204" pitchFamily="34" charset="0"/>
                          <a:ea typeface="+mn-ea"/>
                          <a:cs typeface="Arial" panose="020B0604020202020204" pitchFamily="34" charset="0"/>
                        </a:rPr>
                        <a:t>未选择</a:t>
                      </a:r>
                      <a:endParaRPr lang="zh-CN" altLang="zh-CN" sz="1500" kern="100" dirty="0">
                        <a:effectLst/>
                        <a:latin typeface="Arial" panose="020B0604020202020204" pitchFamily="34" charset="0"/>
                        <a:ea typeface="+mn-ea"/>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gridSpan="2">
                  <a:txBody>
                    <a:bodyPr/>
                    <a:lstStyle/>
                    <a:p>
                      <a:pPr marL="0" marR="0" lvl="0" indent="0" algn="ctr" defTabSz="829310" rtl="0" eaLnBrk="1" fontAlgn="auto" latinLnBrk="0" hangingPunct="1">
                        <a:lnSpc>
                          <a:spcPct val="100000"/>
                        </a:lnSpc>
                        <a:spcBef>
                          <a:spcPts val="0"/>
                        </a:spcBef>
                        <a:spcAft>
                          <a:spcPts val="0"/>
                        </a:spcAft>
                        <a:buClrTx/>
                        <a:buSzTx/>
                        <a:buFontTx/>
                        <a:buNone/>
                        <a:defRPr/>
                      </a:pPr>
                      <a:r>
                        <a:rPr lang="en-US" altLang="zh-CN" sz="1500" kern="100" dirty="0">
                          <a:effectLst/>
                          <a:latin typeface="Arial" panose="020B0604020202020204" pitchFamily="34" charset="0"/>
                          <a:ea typeface="+mn-ea"/>
                          <a:cs typeface="Arial" panose="020B0604020202020204" pitchFamily="34" charset="0"/>
                        </a:rPr>
                        <a:t>CPS</a:t>
                      </a:r>
                      <a:r>
                        <a:rPr lang="zh-CN" altLang="en-US" sz="1500" kern="100" dirty="0">
                          <a:effectLst/>
                          <a:latin typeface="Arial" panose="020B0604020202020204" pitchFamily="34" charset="0"/>
                          <a:ea typeface="+mn-ea"/>
                          <a:cs typeface="Arial" panose="020B0604020202020204" pitchFamily="34" charset="0"/>
                        </a:rPr>
                        <a:t>≥</a:t>
                      </a:r>
                      <a:r>
                        <a:rPr lang="en-US" altLang="zh-CN" sz="1500" kern="100" dirty="0">
                          <a:effectLst/>
                          <a:latin typeface="Arial" panose="020B0604020202020204" pitchFamily="34" charset="0"/>
                          <a:ea typeface="+mn-ea"/>
                          <a:cs typeface="Arial" panose="020B0604020202020204" pitchFamily="34" charset="0"/>
                        </a:rPr>
                        <a:t>5</a:t>
                      </a:r>
                      <a:endParaRPr lang="zh-CN" altLang="zh-CN" sz="1500" kern="100" dirty="0">
                        <a:effectLst/>
                        <a:latin typeface="Arial" panose="020B0604020202020204" pitchFamily="34" charset="0"/>
                        <a:ea typeface="+mn-ea"/>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gridSpan="2">
                  <a:txBody>
                    <a:bodyPr/>
                    <a:lstStyle/>
                    <a:p>
                      <a:pPr algn="ctr">
                        <a:lnSpc>
                          <a:spcPct val="100000"/>
                        </a:lnSpc>
                        <a:spcBef>
                          <a:spcPts val="0"/>
                        </a:spcBef>
                        <a:spcAft>
                          <a:spcPts val="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未选择</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437723">
                <a:tc>
                  <a:txBody>
                    <a:bodyPr/>
                    <a:lstStyle/>
                    <a:p>
                      <a:pPr algn="just">
                        <a:lnSpc>
                          <a:spcPct val="100000"/>
                        </a:lnSpc>
                        <a:spcBef>
                          <a:spcPts val="0"/>
                        </a:spcBef>
                        <a:spcAft>
                          <a:spcPts val="0"/>
                        </a:spcAft>
                      </a:pPr>
                      <a:endPar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帕博利珠单抗</a:t>
                      </a:r>
                      <a:r>
                        <a:rPr lang="en-US" altLang="zh-CN" sz="1300" b="1" kern="100" dirty="0">
                          <a:solidFill>
                            <a:schemeClr val="tx1"/>
                          </a:solidFill>
                          <a:effectLst/>
                          <a:latin typeface="Arial" panose="020B0604020202020204" pitchFamily="34" charset="0"/>
                          <a:ea typeface="+mn-ea"/>
                          <a:cs typeface="Arial" panose="020B0604020202020204" pitchFamily="34" charset="0"/>
                        </a:rPr>
                        <a:t>+</a:t>
                      </a:r>
                      <a:r>
                        <a:rPr lang="zh-CN" altLang="en-US" sz="1300" b="1" kern="100" dirty="0">
                          <a:solidFill>
                            <a:schemeClr val="tx1"/>
                          </a:solidFill>
                          <a:effectLst/>
                          <a:latin typeface="Arial" panose="020B0604020202020204" pitchFamily="34" charset="0"/>
                          <a:ea typeface="+mn-ea"/>
                          <a:cs typeface="Arial" panose="020B0604020202020204" pitchFamily="34" charset="0"/>
                        </a:rPr>
                        <a:t>化疗 </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化疗</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纳武利尤单抗</a:t>
                      </a:r>
                      <a:r>
                        <a:rPr lang="en-US" altLang="zh-CN" sz="1300" b="1" kern="100" dirty="0">
                          <a:solidFill>
                            <a:schemeClr val="tx1"/>
                          </a:solidFill>
                          <a:effectLst/>
                          <a:latin typeface="Arial" panose="020B0604020202020204" pitchFamily="34" charset="0"/>
                          <a:ea typeface="+mn-ea"/>
                          <a:cs typeface="Arial" panose="020B0604020202020204" pitchFamily="34" charset="0"/>
                        </a:rPr>
                        <a:t>+</a:t>
                      </a:r>
                      <a:r>
                        <a:rPr lang="zh-CN" altLang="en-US" sz="1300" b="1" kern="100" dirty="0">
                          <a:solidFill>
                            <a:schemeClr val="tx1"/>
                          </a:solidFill>
                          <a:effectLst/>
                          <a:latin typeface="Arial" panose="020B0604020202020204" pitchFamily="34" charset="0"/>
                          <a:ea typeface="+mn-ea"/>
                          <a:cs typeface="Arial" panose="020B0604020202020204" pitchFamily="34" charset="0"/>
                        </a:rPr>
                        <a:t>化疗 </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化疗</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纳武利尤单抗</a:t>
                      </a:r>
                      <a:r>
                        <a:rPr lang="en-US" altLang="zh-CN" sz="1300" b="1" kern="100" dirty="0">
                          <a:solidFill>
                            <a:schemeClr val="tx1"/>
                          </a:solidFill>
                          <a:effectLst/>
                          <a:latin typeface="Arial" panose="020B0604020202020204" pitchFamily="34" charset="0"/>
                          <a:ea typeface="+mn-ea"/>
                          <a:cs typeface="Arial" panose="020B0604020202020204" pitchFamily="34" charset="0"/>
                        </a:rPr>
                        <a:t>+</a:t>
                      </a:r>
                      <a:r>
                        <a:rPr lang="zh-CN" altLang="en-US" sz="1300" b="1" kern="100" dirty="0">
                          <a:solidFill>
                            <a:schemeClr val="tx1"/>
                          </a:solidFill>
                          <a:effectLst/>
                          <a:latin typeface="Arial" panose="020B0604020202020204" pitchFamily="34" charset="0"/>
                          <a:ea typeface="+mn-ea"/>
                          <a:cs typeface="Arial" panose="020B0604020202020204" pitchFamily="34" charset="0"/>
                        </a:rPr>
                        <a:t>化疗 </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化疗</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信迪利单抗</a:t>
                      </a:r>
                      <a:r>
                        <a:rPr lang="en-US" altLang="zh-CN" sz="1300" b="1" kern="100" dirty="0">
                          <a:solidFill>
                            <a:schemeClr val="tx1"/>
                          </a:solidFill>
                          <a:effectLst/>
                          <a:latin typeface="Arial" panose="020B0604020202020204" pitchFamily="34" charset="0"/>
                          <a:ea typeface="+mn-ea"/>
                          <a:cs typeface="Arial" panose="020B0604020202020204" pitchFamily="34" charset="0"/>
                        </a:rPr>
                        <a:t>+</a:t>
                      </a:r>
                      <a:endParaRPr lang="en-US" altLang="zh-CN" sz="1300" b="1" kern="100" dirty="0">
                        <a:solidFill>
                          <a:schemeClr val="tx1"/>
                        </a:solidFill>
                        <a:effectLst/>
                        <a:latin typeface="Arial" panose="020B0604020202020204" pitchFamily="34" charset="0"/>
                        <a:ea typeface="+mn-ea"/>
                        <a:cs typeface="Arial" panose="020B0604020202020204" pitchFamily="34" charset="0"/>
                      </a:endParaRPr>
                    </a:p>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化疗 </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300" b="1" kern="100" dirty="0">
                          <a:solidFill>
                            <a:schemeClr val="tx1"/>
                          </a:solidFill>
                          <a:effectLst/>
                          <a:latin typeface="Arial" panose="020B0604020202020204" pitchFamily="34" charset="0"/>
                          <a:ea typeface="+mn-ea"/>
                          <a:cs typeface="Arial" panose="020B0604020202020204" pitchFamily="34" charset="0"/>
                        </a:rPr>
                        <a:t>化疗</a:t>
                      </a:r>
                      <a:endParaRPr lang="zh-CN" sz="13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样本量</a:t>
                      </a:r>
                      <a:endPar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257</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250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362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362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473</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482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327</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323</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477515">
                <a:tc>
                  <a:txBody>
                    <a:bodyPr/>
                    <a:lstStyle/>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中</a:t>
                      </a:r>
                      <a:r>
                        <a:rPr lang="zh-CN" altLang="en-US" sz="1500" kern="100" dirty="0">
                          <a:solidFill>
                            <a:srgbClr val="000000"/>
                          </a:solidFill>
                          <a:effectLst/>
                          <a:latin typeface="Arial" panose="020B0604020202020204" pitchFamily="34" charset="0"/>
                          <a:ea typeface="+mn-ea"/>
                          <a:cs typeface="Arial" panose="020B0604020202020204" pitchFamily="34" charset="0"/>
                        </a:rPr>
                        <a:t>位年龄</a:t>
                      </a:r>
                      <a:endParaRPr lang="en-US" altLang="zh-CN" sz="1500" kern="100" dirty="0">
                        <a:solidFill>
                          <a:srgbClr val="000000"/>
                        </a:solidFill>
                        <a:effectLst/>
                        <a:latin typeface="Arial" panose="020B0604020202020204" pitchFamily="34" charset="0"/>
                        <a:ea typeface="+mn-ea"/>
                        <a:cs typeface="Arial" panose="020B0604020202020204" pitchFamily="34" charset="0"/>
                      </a:endParaRPr>
                    </a:p>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mn-ea"/>
                          <a:cs typeface="Arial" panose="020B0604020202020204" pitchFamily="34" charset="0"/>
                        </a:rPr>
                        <a:t>（范围）</a:t>
                      </a:r>
                      <a:r>
                        <a:rPr lang="en-US" altLang="zh-CN"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a:t>
                      </a: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岁</a:t>
                      </a:r>
                      <a:endPar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62.0</a:t>
                      </a:r>
                      <a:endPar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(22-83)</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62.5 </a:t>
                      </a:r>
                      <a:endPar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(23-87)</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63.5</a:t>
                      </a:r>
                      <a:endPar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(25-86)</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65</a:t>
                      </a:r>
                      <a:endPar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(27</a:t>
                      </a:r>
                      <a:r>
                        <a:rPr lang="en-US" alt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-89</a:t>
                      </a: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63 </a:t>
                      </a:r>
                      <a:endPar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(54</a:t>
                      </a:r>
                      <a:r>
                        <a:rPr lang="en-US" alt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-69</a:t>
                      </a: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62 </a:t>
                      </a:r>
                      <a:endPar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(54</a:t>
                      </a:r>
                      <a:r>
                        <a:rPr lang="en-US" alt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-68</a:t>
                      </a: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62 </a:t>
                      </a:r>
                      <a:endPar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(27-77)</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60 </a:t>
                      </a:r>
                      <a:endPar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ct val="100000"/>
                        </a:lnSpc>
                        <a:spcBef>
                          <a:spcPts val="0"/>
                        </a:spcBef>
                        <a:spcAft>
                          <a:spcPts val="0"/>
                        </a:spcAft>
                      </a:pPr>
                      <a:r>
                        <a:rPr lang="en-US"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(21-78)</a:t>
                      </a:r>
                      <a:endParaRPr lang="zh-CN" sz="15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r>
              <a:tr h="257416">
                <a:tc>
                  <a:txBody>
                    <a:bodyPr/>
                    <a:lstStyle/>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男性，</a:t>
                      </a: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76</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72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69.9</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74.6</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70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72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77.4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71.2</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algn="just">
                        <a:lnSpc>
                          <a:spcPct val="100000"/>
                        </a:lnSpc>
                        <a:spcBef>
                          <a:spcPts val="0"/>
                        </a:spcBef>
                        <a:spcAft>
                          <a:spcPts val="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亚裔，</a:t>
                      </a: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25</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24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100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100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25</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24</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100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100</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350517">
                <a:tc>
                  <a:txBody>
                    <a:bodyPr/>
                    <a:lstStyle/>
                    <a:p>
                      <a:pPr algn="just">
                        <a:lnSpc>
                          <a:spcPct val="100000"/>
                        </a:lnSpc>
                        <a:spcBef>
                          <a:spcPts val="0"/>
                        </a:spcBef>
                        <a:spcAft>
                          <a:spcPts val="0"/>
                        </a:spcAft>
                      </a:pPr>
                      <a:r>
                        <a:rPr lang="en-US" sz="1500" b="1"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ECOG PS 1,%</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alt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54</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alt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54</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alt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46.1</a:t>
                      </a:r>
                      <a:endParaRPr lang="zh-CN" altLang="en-US"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alt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46.4</a:t>
                      </a:r>
                      <a:endParaRPr lang="zh-CN" altLang="en-US"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alt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59</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alt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58</a:t>
                      </a:r>
                      <a:endParaRPr lang="zh-CN" sz="15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72.8</a:t>
                      </a:r>
                      <a:endParaRPr 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algn="ctr">
                        <a:lnSpc>
                          <a:spcPct val="100000"/>
                        </a:lnSpc>
                        <a:spcBef>
                          <a:spcPts val="0"/>
                        </a:spcBef>
                        <a:spcAft>
                          <a:spcPts val="0"/>
                        </a:spcAft>
                      </a:pPr>
                      <a:r>
                        <a:rPr lang="en-US"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71.8</a:t>
                      </a:r>
                      <a:endParaRPr 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r>
              <a:tr h="350517">
                <a:tc gridSpan="9">
                  <a:txBody>
                    <a:bodyPr/>
                    <a:lstStyle/>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原发灶位置</a:t>
                      </a:r>
                      <a:r>
                        <a:rPr lang="en-US" altLang="zh-CN"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a:t>
                      </a: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a:t>
                      </a:r>
                      <a:endParaRPr lang="zh-CN" altLang="en-US"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a:tc>
                <a:tc hMerge="1">
                  <a:tcPr/>
                </a:tc>
                <a:tc hMerge="1">
                  <a:tcPr/>
                </a:tc>
                <a:tc hMerge="1">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hMerge="1">
                  <a:tcPr marL="16933" marR="1693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marL="133350" algn="just">
                        <a:lnSpc>
                          <a:spcPct val="100000"/>
                        </a:lnSpc>
                        <a:spcBef>
                          <a:spcPts val="0"/>
                        </a:spcBef>
                        <a:spcAft>
                          <a:spcPts val="0"/>
                        </a:spcAft>
                      </a:pPr>
                      <a:r>
                        <a:rPr lang="zh-CN" altLang="en-US" sz="1500" b="1"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胃癌</a:t>
                      </a:r>
                      <a:endParaRPr lang="zh-CN" sz="15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66</a:t>
                      </a: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72</a:t>
                      </a: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70</a:t>
                      </a: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69</a:t>
                      </a: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r>
                        <a:rPr lang="en-US" sz="1500" b="1" i="0" u="none" strike="noStrike" kern="100" cap="none" dirty="0">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81.3</a:t>
                      </a:r>
                      <a:endParaRPr lang="zh-CN" altLang="en-US" sz="1500" b="1" i="0" u="none" strike="noStrike" kern="100" cap="none" dirty="0">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c>
                  <a:txBody>
                    <a:bodyPr/>
                    <a:lstStyle/>
                    <a:p>
                      <a:pPr marR="0" algn="ctr" rtl="0">
                        <a:lnSpc>
                          <a:spcPct val="100000"/>
                        </a:lnSpc>
                        <a:spcBef>
                          <a:spcPts val="0"/>
                        </a:spcBef>
                        <a:spcAft>
                          <a:spcPts val="0"/>
                        </a:spcAft>
                        <a:buClr>
                          <a:srgbClr val="000000"/>
                        </a:buClr>
                        <a:buFont typeface="Arial" panose="020B0604020202020204"/>
                      </a:pPr>
                      <a:r>
                        <a:rPr lang="en-US" sz="1500" b="1" i="0" u="none" strike="noStrike" kern="100" cap="none" dirty="0">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 81.4</a:t>
                      </a:r>
                      <a:endParaRPr lang="zh-CN" altLang="en-US" sz="1500" b="1" i="0" u="none" strike="noStrike" kern="100" cap="none" dirty="0">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ED7E4"/>
                    </a:solidFill>
                  </a:tcPr>
                </a:tc>
              </a:tr>
              <a:tr h="473781">
                <a:tc>
                  <a:txBody>
                    <a:bodyPr/>
                    <a:lstStyle/>
                    <a:p>
                      <a:pPr marL="133350"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胃食管交界部癌</a:t>
                      </a:r>
                      <a:endPar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33</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27</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18</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18</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18.3</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18.6</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marL="133350" algn="just">
                        <a:lnSpc>
                          <a:spcPct val="100000"/>
                        </a:lnSpc>
                        <a:spcBef>
                          <a:spcPts val="0"/>
                        </a:spcBef>
                        <a:spcAft>
                          <a:spcPts val="0"/>
                        </a:spcAft>
                      </a:pPr>
                      <a:r>
                        <a:rPr lang="zh-CN" altLang="en-US" sz="1500" kern="100" dirty="0">
                          <a:effectLst/>
                          <a:latin typeface="Arial" panose="020B0604020202020204" pitchFamily="34" charset="0"/>
                          <a:ea typeface="微软雅黑" panose="020B0503020204020204" pitchFamily="34" charset="-122"/>
                          <a:cs typeface="Arial" panose="020B0604020202020204" pitchFamily="34" charset="0"/>
                        </a:rPr>
                        <a:t>其他部位</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0</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0</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12</a:t>
                      </a: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13</a:t>
                      </a:r>
                      <a:endParaRPr lang="zh-CN" altLang="en-US" sz="1500" b="1"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0.3</a:t>
                      </a:r>
                      <a:endParaRPr lang="zh-CN" altLang="en-US" sz="1500" b="0" i="0" u="none" strike="noStrike" kern="100" cap="none" baseline="30000"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0</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肝转移</a:t>
                      </a:r>
                      <a:r>
                        <a:rPr lang="en-US" sz="1500" kern="100"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 %</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40</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45</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 38.8</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39.6</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solidFill>
                  </a:tcPr>
                </a:tc>
              </a:tr>
              <a:tr h="257416">
                <a:tc>
                  <a:txBody>
                    <a:bodyPr/>
                    <a:lstStyle/>
                    <a:p>
                      <a:pPr algn="just">
                        <a:lnSpc>
                          <a:spcPct val="100000"/>
                        </a:lnSpc>
                        <a:spcBef>
                          <a:spcPts val="0"/>
                        </a:spcBef>
                        <a:spcAft>
                          <a:spcPts val="0"/>
                        </a:spcAft>
                      </a:pPr>
                      <a:r>
                        <a:rPr lang="zh-CN" altLang="en-US" sz="1500" kern="100" dirty="0">
                          <a:solidFill>
                            <a:srgbClr val="000000"/>
                          </a:solidFill>
                          <a:effectLst/>
                          <a:latin typeface="Arial" panose="020B0604020202020204" pitchFamily="34" charset="0"/>
                          <a:ea typeface="+mn-ea"/>
                          <a:cs typeface="Arial" panose="020B0604020202020204" pitchFamily="34" charset="0"/>
                        </a:rPr>
                        <a:t>转移性疾病</a:t>
                      </a:r>
                      <a:r>
                        <a:rPr lang="en-US" altLang="zh-CN" sz="1500" kern="100" dirty="0">
                          <a:solidFill>
                            <a:srgbClr val="000000"/>
                          </a:solidFill>
                          <a:effectLst/>
                          <a:latin typeface="Arial" panose="020B0604020202020204" pitchFamily="34" charset="0"/>
                          <a:ea typeface="+mn-ea"/>
                          <a:cs typeface="Arial" panose="020B0604020202020204" pitchFamily="34" charset="0"/>
                        </a:rPr>
                        <a:t>, %</a:t>
                      </a:r>
                      <a:endParaRPr lang="zh-CN" altLang="zh-CN" sz="1500" kern="100" dirty="0">
                        <a:effectLst/>
                        <a:latin typeface="Arial" panose="020B0604020202020204" pitchFamily="34" charset="0"/>
                        <a:ea typeface="+mn-ea"/>
                        <a:cs typeface="Arial" panose="020B0604020202020204" pitchFamily="34" charset="0"/>
                      </a:endParaRPr>
                    </a:p>
                  </a:txBody>
                  <a:tcPr marL="18673" marR="18673" marT="0" marB="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95</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94</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96</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rPr>
                        <a:t>96</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mn-ea"/>
                          <a:cs typeface="Arial" panose="020B0604020202020204" pitchFamily="34" charset="0"/>
                          <a:sym typeface="Arial" panose="020B0604020202020204"/>
                        </a:rPr>
                        <a:t>91.4</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algn="ctr" rtl="0">
                        <a:lnSpc>
                          <a:spcPct val="100000"/>
                        </a:lnSpc>
                        <a:spcBef>
                          <a:spcPts val="0"/>
                        </a:spcBef>
                        <a:spcAft>
                          <a:spcPts val="0"/>
                        </a:spcAft>
                        <a:buClr>
                          <a:srgbClr val="000000"/>
                        </a:buClr>
                        <a:buFont typeface="Arial" panose="020B0604020202020204"/>
                      </a:pPr>
                      <a:r>
                        <a:rPr lang="en-US" altLang="zh-CN" sz="1500" b="0" i="0" u="none" strike="noStrike" kern="100" cap="none" dirty="0">
                          <a:solidFill>
                            <a:schemeClr val="tx1"/>
                          </a:solidFill>
                          <a:effectLst/>
                          <a:latin typeface="Arial" panose="020B0604020202020204" pitchFamily="34" charset="0"/>
                          <a:ea typeface="+mn-ea"/>
                          <a:cs typeface="Arial" panose="020B0604020202020204" pitchFamily="34" charset="0"/>
                          <a:sym typeface="Arial" panose="020B0604020202020204"/>
                        </a:rPr>
                        <a:t>92.6</a:t>
                      </a:r>
                      <a:endParaRPr lang="zh-CN" altLang="en-US" sz="1500" b="0" i="0" u="none" strike="noStrike" kern="100" cap="none" dirty="0">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Arial" panose="020B0604020202020204"/>
                      </a:endParaRPr>
                    </a:p>
                  </a:txBody>
                  <a:tcPr marL="18673" marR="18673"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pic>
        <p:nvPicPr>
          <p:cNvPr id="6" name="图片 5"/>
          <p:cNvPicPr>
            <a:picLocks noChangeAspect="1"/>
          </p:cNvPicPr>
          <p:nvPr/>
        </p:nvPicPr>
        <p:blipFill>
          <a:blip r:embed="rId5"/>
          <a:stretch>
            <a:fillRect/>
          </a:stretch>
        </p:blipFill>
        <p:spPr>
          <a:xfrm>
            <a:off x="13561978" y="5087082"/>
            <a:ext cx="2926936" cy="1889077"/>
          </a:xfrm>
          <a:prstGeom prst="rect">
            <a:avLst/>
          </a:prstGeom>
        </p:spPr>
      </p:pic>
      <p:pic>
        <p:nvPicPr>
          <p:cNvPr id="11" name="图片 10"/>
          <p:cNvPicPr>
            <a:picLocks noChangeAspect="1"/>
          </p:cNvPicPr>
          <p:nvPr/>
        </p:nvPicPr>
        <p:blipFill>
          <a:blip r:embed="rId6"/>
          <a:stretch>
            <a:fillRect/>
          </a:stretch>
        </p:blipFill>
        <p:spPr>
          <a:xfrm>
            <a:off x="13561978" y="2264454"/>
            <a:ext cx="2926936" cy="1739570"/>
          </a:xfrm>
          <a:prstGeom prst="rect">
            <a:avLst/>
          </a:prstGeom>
        </p:spPr>
      </p:pic>
      <p:sp>
        <p:nvSpPr>
          <p:cNvPr id="10" name="文本框 9"/>
          <p:cNvSpPr txBox="1"/>
          <p:nvPr/>
        </p:nvSpPr>
        <p:spPr>
          <a:xfrm>
            <a:off x="1132522" y="6310342"/>
            <a:ext cx="10734623" cy="707886"/>
          </a:xfrm>
          <a:prstGeom prst="rect">
            <a:avLst/>
          </a:prstGeom>
          <a:noFill/>
          <a:ln w="38100">
            <a:solidFill>
              <a:srgbClr val="1158A2"/>
            </a:solidFill>
          </a:ln>
        </p:spPr>
        <p:txBody>
          <a:bodyPr wrap="square">
            <a:spAutoFit/>
          </a:bodyPr>
          <a:lstStyle/>
          <a:p>
            <a:pPr marL="314960" indent="-314960">
              <a:buFont typeface="Arial" panose="020B0604020202020204" pitchFamily="34" charset="0"/>
              <a:buChar char="•"/>
            </a:pPr>
            <a:r>
              <a:rPr lang="zh-CN" altLang="en-US" dirty="0">
                <a:solidFill>
                  <a:srgbClr val="1158A2"/>
                </a:solidFill>
                <a:latin typeface="Arial" panose="020B0604020202020204" pitchFamily="34" charset="0"/>
                <a:cs typeface="Arial" panose="020B0604020202020204" pitchFamily="34" charset="0"/>
              </a:rPr>
              <a:t>几项研究中，</a:t>
            </a:r>
            <a:r>
              <a:rPr lang="zh-CN" altLang="en-US" b="1" dirty="0">
                <a:solidFill>
                  <a:srgbClr val="1158A2"/>
                </a:solidFill>
                <a:latin typeface="Arial" panose="020B0604020202020204" pitchFamily="34" charset="0"/>
                <a:cs typeface="Arial" panose="020B0604020202020204" pitchFamily="34" charset="0"/>
              </a:rPr>
              <a:t>ORIENT-16 </a:t>
            </a:r>
            <a:r>
              <a:rPr lang="zh-CN" altLang="en-US" dirty="0">
                <a:solidFill>
                  <a:srgbClr val="1158A2"/>
                </a:solidFill>
                <a:latin typeface="Arial" panose="020B0604020202020204" pitchFamily="34" charset="0"/>
                <a:cs typeface="Arial" panose="020B0604020202020204" pitchFamily="34" charset="0"/>
              </a:rPr>
              <a:t>研究纳入的患者</a:t>
            </a:r>
            <a:r>
              <a:rPr lang="en-US" altLang="zh-CN" dirty="0">
                <a:solidFill>
                  <a:srgbClr val="1158A2"/>
                </a:solidFill>
                <a:latin typeface="Arial" panose="020B0604020202020204" pitchFamily="34" charset="0"/>
                <a:cs typeface="Arial" panose="020B0604020202020204" pitchFamily="34" charset="0"/>
              </a:rPr>
              <a:t>ECOG </a:t>
            </a:r>
            <a:r>
              <a:rPr lang="zh-CN" altLang="en-US" dirty="0">
                <a:solidFill>
                  <a:srgbClr val="1158A2"/>
                </a:solidFill>
                <a:latin typeface="Arial" panose="020B0604020202020204" pitchFamily="34" charset="0"/>
                <a:cs typeface="Arial" panose="020B0604020202020204" pitchFamily="34" charset="0"/>
              </a:rPr>
              <a:t>PS=1比例较高 </a:t>
            </a:r>
            <a:endParaRPr lang="zh-CN" altLang="en-US" dirty="0">
              <a:solidFill>
                <a:srgbClr val="1158A2"/>
              </a:solidFill>
              <a:latin typeface="Arial" panose="020B0604020202020204" pitchFamily="34" charset="0"/>
              <a:cs typeface="Arial" panose="020B0604020202020204" pitchFamily="34" charset="0"/>
            </a:endParaRPr>
          </a:p>
          <a:p>
            <a:pPr marL="314960" indent="-314960">
              <a:buFont typeface="Arial" panose="020B0604020202020204" pitchFamily="34" charset="0"/>
              <a:buChar char="•"/>
            </a:pPr>
            <a:r>
              <a:rPr lang="zh-CN" altLang="en-US" b="1" dirty="0">
                <a:solidFill>
                  <a:srgbClr val="1158A2"/>
                </a:solidFill>
                <a:latin typeface="Arial" panose="020B0604020202020204" pitchFamily="34" charset="0"/>
                <a:cs typeface="Arial" panose="020B0604020202020204" pitchFamily="34" charset="0"/>
              </a:rPr>
              <a:t>ORIENT-16</a:t>
            </a:r>
            <a:r>
              <a:rPr lang="zh-CN" altLang="en-US" dirty="0">
                <a:solidFill>
                  <a:srgbClr val="1158A2"/>
                </a:solidFill>
                <a:latin typeface="Arial" panose="020B0604020202020204" pitchFamily="34" charset="0"/>
                <a:cs typeface="Arial" panose="020B0604020202020204" pitchFamily="34" charset="0"/>
              </a:rPr>
              <a:t>主要纳入胃癌患者，结合部比例与</a:t>
            </a:r>
            <a:r>
              <a:rPr lang="en-US" altLang="zh-CN" dirty="0">
                <a:solidFill>
                  <a:srgbClr val="1158A2"/>
                </a:solidFill>
                <a:latin typeface="Arial" panose="020B0604020202020204" pitchFamily="34" charset="0"/>
                <a:cs typeface="Arial" panose="020B0604020202020204" pitchFamily="34" charset="0"/>
              </a:rPr>
              <a:t>CheckMate</a:t>
            </a:r>
            <a:r>
              <a:rPr lang="zh-CN" altLang="en-US" dirty="0">
                <a:solidFill>
                  <a:srgbClr val="1158A2"/>
                </a:solidFill>
                <a:latin typeface="Arial" panose="020B0604020202020204" pitchFamily="34" charset="0"/>
                <a:cs typeface="Arial" panose="020B0604020202020204" pitchFamily="34" charset="0"/>
              </a:rPr>
              <a:t> 649相似，但无食管腺癌</a:t>
            </a:r>
            <a:endParaRPr lang="zh-CN" altLang="en-US" dirty="0">
              <a:solidFill>
                <a:srgbClr val="1158A2"/>
              </a:solidFill>
              <a:latin typeface="Arial" panose="020B0604020202020204" pitchFamily="34" charset="0"/>
              <a:cs typeface="Arial" panose="020B0604020202020204" pitchFamily="34" charset="0"/>
            </a:endParaRPr>
          </a:p>
        </p:txBody>
      </p:sp>
      <p:sp>
        <p:nvSpPr>
          <p:cNvPr id="16" name="矩形 15"/>
          <p:cNvSpPr/>
          <p:nvPr/>
        </p:nvSpPr>
        <p:spPr>
          <a:xfrm>
            <a:off x="13703962" y="7746558"/>
            <a:ext cx="10903915" cy="363818"/>
          </a:xfrm>
          <a:prstGeom prst="rect">
            <a:avLst/>
          </a:prstGeom>
        </p:spPr>
        <p:txBody>
          <a:bodyPr wrap="square" anchor="b">
            <a:spAutoFit/>
          </a:bodyPr>
          <a:lstStyle/>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1. </a:t>
            </a:r>
            <a:r>
              <a:rPr lang="en-US" altLang="zh-CN" sz="880" dirty="0" err="1">
                <a:latin typeface="Arial" panose="020B0604020202020204" pitchFamily="34" charset="0"/>
                <a:ea typeface="微软雅黑" panose="020B0503020204020204" pitchFamily="34" charset="-122"/>
                <a:cs typeface="Arial" panose="020B0604020202020204" pitchFamily="34" charset="0"/>
              </a:rPr>
              <a:t>Janjigian</a:t>
            </a:r>
            <a:r>
              <a:rPr lang="en-US" altLang="zh-CN" sz="880" dirty="0">
                <a:latin typeface="Arial" panose="020B0604020202020204" pitchFamily="34" charset="0"/>
                <a:ea typeface="微软雅黑" panose="020B0503020204020204" pitchFamily="34" charset="-122"/>
                <a:cs typeface="Arial" panose="020B0604020202020204" pitchFamily="34" charset="0"/>
              </a:rPr>
              <a:t> YY, et al. Lancet. 2021 Jul 3;398(10294):27-40. 	2. 2020 ESMO. LBA7_PR. 	</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3. 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	 	4. 2019 ASCO Annual Meeting. LBA4007. </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p:cNvSpPr/>
          <p:nvPr/>
        </p:nvSpPr>
        <p:spPr>
          <a:xfrm>
            <a:off x="150507" y="7119020"/>
            <a:ext cx="10903915" cy="363818"/>
          </a:xfrm>
          <a:prstGeom prst="rect">
            <a:avLst/>
          </a:prstGeom>
        </p:spPr>
        <p:txBody>
          <a:bodyPr wrap="square" anchor="b">
            <a:spAutoFit/>
          </a:bodyPr>
          <a:lstStyle/>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1. 2019 ASCO Annual Meeting. LBA4007.		2. 2020 ESMO. LBA7_PR. 	</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3. </a:t>
            </a:r>
            <a:r>
              <a:rPr lang="en-US" altLang="zh-CN" sz="880" dirty="0" err="1">
                <a:latin typeface="Arial" panose="020B0604020202020204" pitchFamily="34" charset="0"/>
                <a:ea typeface="微软雅黑" panose="020B0503020204020204" pitchFamily="34" charset="-122"/>
                <a:cs typeface="Arial" panose="020B0604020202020204" pitchFamily="34" charset="0"/>
              </a:rPr>
              <a:t>Janjigian</a:t>
            </a:r>
            <a:r>
              <a:rPr lang="en-US" altLang="zh-CN" sz="880" dirty="0">
                <a:latin typeface="Arial" panose="020B0604020202020204" pitchFamily="34" charset="0"/>
                <a:ea typeface="微软雅黑" panose="020B0503020204020204" pitchFamily="34" charset="-122"/>
                <a:cs typeface="Arial" panose="020B0604020202020204" pitchFamily="34" charset="0"/>
              </a:rPr>
              <a:t> YY, et al. Lancet. 2021 Jul 3;398(10294):27-40. 	4. 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	 </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p:cNvSpPr/>
          <p:nvPr/>
        </p:nvSpPr>
        <p:spPr>
          <a:xfrm>
            <a:off x="933132" y="3840479"/>
            <a:ext cx="11476582" cy="45720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55311" y="4489267"/>
            <a:ext cx="11476582" cy="45720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5183" name="think-cell 幻灯片" r:id="rId2" imgW="5715" imgH="5715" progId="TCLayout.ActiveDocument.1">
                  <p:embed/>
                </p:oleObj>
              </mc:Choice>
              <mc:Fallback>
                <p:oleObj name="think-cell 幻灯片" r:id="rId2" imgW="5715" imgH="5715" progId="TCLayout.ActiveDocument.1">
                  <p:embed/>
                  <p:pic>
                    <p:nvPicPr>
                      <p:cNvPr id="0" name="图片 135182"/>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标题 1"/>
          <p:cNvSpPr>
            <a:spLocks noGrp="1"/>
          </p:cNvSpPr>
          <p:nvPr>
            <p:ph type="title"/>
          </p:nvPr>
        </p:nvSpPr>
        <p:spPr/>
        <p:txBody>
          <a:bodyPr vert="horz">
            <a:normAutofit/>
          </a:bodyPr>
          <a:lstStyle/>
          <a:p>
            <a:r>
              <a:rPr lang="zh-CN" altLang="en-US" sz="2800" dirty="0"/>
              <a:t>化疗：</a:t>
            </a:r>
            <a:br>
              <a:rPr lang="en-US" altLang="zh-CN" sz="2800" dirty="0"/>
            </a:br>
            <a:r>
              <a:rPr lang="zh-CN" altLang="en-US" sz="2800" dirty="0"/>
              <a:t>化疗药物种类、方案有所不同</a:t>
            </a:r>
            <a:endParaRPr lang="zh-CN" altLang="en-US" sz="2800" dirty="0"/>
          </a:p>
        </p:txBody>
      </p:sp>
      <p:grpSp>
        <p:nvGrpSpPr>
          <p:cNvPr id="35" name="组合 34"/>
          <p:cNvGrpSpPr/>
          <p:nvPr/>
        </p:nvGrpSpPr>
        <p:grpSpPr>
          <a:xfrm>
            <a:off x="572931" y="1223074"/>
            <a:ext cx="12205282" cy="4822710"/>
            <a:chOff x="552302" y="1499453"/>
            <a:chExt cx="11068198" cy="5070019"/>
          </a:xfrm>
        </p:grpSpPr>
        <p:grpSp>
          <p:nvGrpSpPr>
            <p:cNvPr id="10" name="组合 9"/>
            <p:cNvGrpSpPr/>
            <p:nvPr/>
          </p:nvGrpSpPr>
          <p:grpSpPr>
            <a:xfrm>
              <a:off x="552302" y="1499453"/>
              <a:ext cx="11068198" cy="5070019"/>
              <a:chOff x="-2216942" y="590730"/>
              <a:chExt cx="12034342" cy="5512553"/>
            </a:xfrm>
          </p:grpSpPr>
          <p:sp>
            <p:nvSpPr>
              <p:cNvPr id="17" name="矩形 16"/>
              <p:cNvSpPr/>
              <p:nvPr/>
            </p:nvSpPr>
            <p:spPr>
              <a:xfrm>
                <a:off x="-2216942" y="590730"/>
                <a:ext cx="4366846" cy="182890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anchor="ctr"/>
              <a:lstStyle/>
              <a:p>
                <a:pP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信迪利单抗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+XELOX-6</a:t>
                </a: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周期</a:t>
                </a:r>
                <a:endPar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sym typeface="Symbol" panose="05050102010706020507" pitchFamily="18" charset="2"/>
                  </a:rPr>
                  <a:t>                    </a:t>
                </a:r>
                <a:endPar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信迪利单抗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a:t>
                </a: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卡培他滨维持</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 Q3W</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defTabSz="1008380">
                  <a:lnSpc>
                    <a:spcPct val="120000"/>
                  </a:lnSpc>
                  <a:defRPr/>
                </a:pPr>
                <a:r>
                  <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rPr>
                  <a:t>先</a:t>
                </a:r>
                <a:r>
                  <a:rPr lang="en-US" altLang="zh-CN"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rPr>
                  <a:t>IO+</a:t>
                </a:r>
                <a:r>
                  <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rPr>
                  <a:t>化疗，后序贯维持</a:t>
                </a:r>
                <a:endPar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AutoShape 4"/>
              <p:cNvSpPr>
                <a:spLocks noChangeArrowheads="1"/>
              </p:cNvSpPr>
              <p:nvPr/>
            </p:nvSpPr>
            <p:spPr bwMode="auto">
              <a:xfrm>
                <a:off x="1134184" y="591126"/>
                <a:ext cx="2543114" cy="2010077"/>
              </a:xfrm>
              <a:prstGeom prst="hexagon">
                <a:avLst>
                  <a:gd name="adj" fmla="val 28657"/>
                  <a:gd name="vf" fmla="val 115470"/>
                </a:avLst>
              </a:prstGeom>
              <a:solidFill>
                <a:srgbClr val="09357A"/>
              </a:solidFill>
              <a:ln w="3175" cap="flat" cmpd="sng" algn="ctr">
                <a:noFill/>
                <a:prstDash val="solid"/>
              </a:ln>
              <a:effectLst/>
            </p:spPr>
            <p:txBody>
              <a:bodyPr anchor="ctr"/>
              <a:lstStyle/>
              <a:p>
                <a:pPr algn="ctr" fontAlgn="base">
                  <a:lnSpc>
                    <a:spcPct val="120000"/>
                  </a:lnSpc>
                  <a:spcBef>
                    <a:spcPct val="0"/>
                  </a:spcBef>
                  <a:spcAft>
                    <a:spcPct val="0"/>
                  </a:spcAft>
                  <a:defRPr/>
                </a:pPr>
                <a:r>
                  <a:rPr lang="en-US" altLang="zh-CN" sz="2205" b="1" dirty="0">
                    <a:solidFill>
                      <a:srgbClr val="FFFF00"/>
                    </a:solidFill>
                    <a:latin typeface="Arial" panose="020B0604020202020204" pitchFamily="34" charset="0"/>
                    <a:cs typeface="Arial" panose="020B0604020202020204" pitchFamily="34" charset="0"/>
                  </a:rPr>
                  <a:t>ORIENT-16 </a:t>
                </a:r>
                <a:r>
                  <a:rPr lang="en-US" altLang="zh-CN" sz="2205" b="1" baseline="30000" dirty="0">
                    <a:solidFill>
                      <a:srgbClr val="FFFF00"/>
                    </a:solidFill>
                    <a:latin typeface="Arial" panose="020B0604020202020204" pitchFamily="34" charset="0"/>
                    <a:cs typeface="Arial" panose="020B0604020202020204" pitchFamily="34" charset="0"/>
                  </a:rPr>
                  <a:t>1</a:t>
                </a:r>
                <a:endParaRPr lang="zh-CN" altLang="en-US" sz="2205" b="1" baseline="30000" dirty="0">
                  <a:solidFill>
                    <a:srgbClr val="FFFF00"/>
                  </a:solidFill>
                  <a:latin typeface="Arial" panose="020B0604020202020204" pitchFamily="34" charset="0"/>
                  <a:cs typeface="Arial" panose="020B0604020202020204" pitchFamily="34" charset="0"/>
                </a:endParaRPr>
              </a:p>
            </p:txBody>
          </p:sp>
          <p:sp>
            <p:nvSpPr>
              <p:cNvPr id="19" name="矩形 18"/>
              <p:cNvSpPr/>
              <p:nvPr/>
            </p:nvSpPr>
            <p:spPr>
              <a:xfrm>
                <a:off x="5666919" y="590730"/>
                <a:ext cx="4150481" cy="182890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anchor="ctr"/>
              <a:lstStyle/>
              <a:p>
                <a:pPr algn="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+SOX</a:t>
                </a: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或</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algn="r">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a:t>
                </a:r>
                <a:r>
                  <a:rPr lang="en-US" altLang="zh-CN" sz="1765" b="1" kern="0" dirty="0" err="1">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CapeOX</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 Q3W</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algn="r">
                  <a:lnSpc>
                    <a:spcPct val="120000"/>
                  </a:lnSpc>
                  <a:defRPr/>
                </a:pPr>
                <a:r>
                  <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rPr>
                  <a:t>一线联合化疗至疾病进展或不耐受</a:t>
                </a:r>
                <a:endPar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AutoShape 4"/>
              <p:cNvSpPr>
                <a:spLocks noChangeArrowheads="1"/>
              </p:cNvSpPr>
              <p:nvPr/>
            </p:nvSpPr>
            <p:spPr bwMode="auto">
              <a:xfrm>
                <a:off x="3718177" y="591126"/>
                <a:ext cx="2543114" cy="2010077"/>
              </a:xfrm>
              <a:prstGeom prst="hexagon">
                <a:avLst>
                  <a:gd name="adj" fmla="val 28657"/>
                  <a:gd name="vf" fmla="val 115470"/>
                </a:avLst>
              </a:prstGeom>
              <a:solidFill>
                <a:srgbClr val="CED7E4"/>
              </a:solidFill>
              <a:ln w="3175" cap="flat" cmpd="sng" algn="ctr">
                <a:solidFill>
                  <a:srgbClr val="D7D7D7"/>
                </a:solidFill>
                <a:prstDash val="solid"/>
              </a:ln>
              <a:effectLst/>
            </p:spPr>
            <p:txBody>
              <a:bodyPr anchor="ctr"/>
              <a:lstStyle/>
              <a:p>
                <a:pPr algn="ctr" defTabSz="1008380" fontAlgn="base">
                  <a:lnSpc>
                    <a:spcPct val="120000"/>
                  </a:lnSpc>
                  <a:spcBef>
                    <a:spcPct val="0"/>
                  </a:spcBef>
                  <a:spcAft>
                    <a:spcPct val="0"/>
                  </a:spcAft>
                  <a:defRPr/>
                </a:pPr>
                <a:endParaRPr lang="en-US" altLang="zh-CN" sz="2205" b="1" kern="0" dirty="0">
                  <a:latin typeface="Arial" panose="020B0604020202020204" pitchFamily="34" charset="0"/>
                  <a:ea typeface="微软雅黑" panose="020B0503020204020204" pitchFamily="34" charset="-122"/>
                  <a:cs typeface="Arial" panose="020B0604020202020204" pitchFamily="34" charset="0"/>
                </a:endParaRPr>
              </a:p>
            </p:txBody>
          </p:sp>
          <p:sp>
            <p:nvSpPr>
              <p:cNvPr id="21" name="矩形 20"/>
              <p:cNvSpPr/>
              <p:nvPr/>
            </p:nvSpPr>
            <p:spPr>
              <a:xfrm>
                <a:off x="5652632" y="4220763"/>
                <a:ext cx="4150481" cy="182890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anchor="ctr"/>
              <a:lstStyle/>
              <a:p>
                <a:pPr algn="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帕博利珠单抗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+FP</a:t>
                </a: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或</a:t>
                </a:r>
                <a:endPar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algn="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帕博利珠单抗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+XP</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algn="r">
                  <a:lnSpc>
                    <a:spcPct val="120000"/>
                  </a:lnSpc>
                  <a:defRPr/>
                </a:pPr>
                <a:r>
                  <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rPr>
                  <a:t>一线联合化疗至疾病进展或不耐受</a:t>
                </a:r>
                <a:endPar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p>
                <a:pPr algn="r" defTabSz="1008380">
                  <a:lnSpc>
                    <a:spcPct val="120000"/>
                  </a:lnSpc>
                  <a:defRPr/>
                </a:pPr>
                <a:r>
                  <a:rPr lang="zh-CN" altLang="en-US" sz="1765" b="1" i="1" kern="0" dirty="0">
                    <a:solidFill>
                      <a:srgbClr val="C00000"/>
                    </a:solidFill>
                    <a:latin typeface="Arial" panose="020B0604020202020204" pitchFamily="34" charset="0"/>
                    <a:ea typeface="微软雅黑" panose="020B0503020204020204" pitchFamily="34" charset="-122"/>
                    <a:cs typeface="Arial" panose="020B0604020202020204" pitchFamily="34" charset="0"/>
                  </a:rPr>
                  <a:t>（顺铂最多应用</a:t>
                </a:r>
                <a:r>
                  <a:rPr lang="en-US" altLang="zh-CN" sz="1765" b="1" i="1" kern="0" dirty="0">
                    <a:solidFill>
                      <a:srgbClr val="C00000"/>
                    </a:solidFill>
                    <a:latin typeface="Arial" panose="020B0604020202020204" pitchFamily="34" charset="0"/>
                    <a:ea typeface="微软雅黑" panose="020B0503020204020204" pitchFamily="34" charset="-122"/>
                    <a:cs typeface="Arial" panose="020B0604020202020204" pitchFamily="34" charset="0"/>
                  </a:rPr>
                  <a:t>6</a:t>
                </a:r>
                <a:r>
                  <a:rPr lang="zh-CN" altLang="en-US" sz="1765" b="1" i="1" kern="0" dirty="0">
                    <a:solidFill>
                      <a:srgbClr val="C00000"/>
                    </a:solidFill>
                    <a:latin typeface="Arial" panose="020B0604020202020204" pitchFamily="34" charset="0"/>
                    <a:ea typeface="微软雅黑" panose="020B0503020204020204" pitchFamily="34" charset="-122"/>
                    <a:cs typeface="Arial" panose="020B0604020202020204" pitchFamily="34" charset="0"/>
                  </a:rPr>
                  <a:t>周期）</a:t>
                </a:r>
                <a:endParaRPr lang="en-US" altLang="zh-CN" sz="1765" b="1" i="1" kern="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AutoShape 4"/>
              <p:cNvSpPr>
                <a:spLocks noChangeArrowheads="1"/>
              </p:cNvSpPr>
              <p:nvPr/>
            </p:nvSpPr>
            <p:spPr bwMode="auto">
              <a:xfrm>
                <a:off x="3707040" y="4093207"/>
                <a:ext cx="2543114" cy="2010076"/>
              </a:xfrm>
              <a:prstGeom prst="hexagon">
                <a:avLst>
                  <a:gd name="adj" fmla="val 28657"/>
                  <a:gd name="vf" fmla="val 115470"/>
                </a:avLst>
              </a:prstGeom>
              <a:solidFill>
                <a:srgbClr val="CED7E4"/>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en-US" altLang="zh-CN" sz="2205" b="1" kern="0" dirty="0">
                  <a:latin typeface="Arial" panose="020B0604020202020204" pitchFamily="34" charset="0"/>
                  <a:ea typeface="微软雅黑" panose="020B0503020204020204" pitchFamily="34" charset="-122"/>
                  <a:cs typeface="Arial" panose="020B0604020202020204" pitchFamily="34" charset="0"/>
                </a:endParaRPr>
              </a:p>
            </p:txBody>
          </p:sp>
          <p:sp>
            <p:nvSpPr>
              <p:cNvPr id="23" name="矩形 22"/>
              <p:cNvSpPr/>
              <p:nvPr/>
            </p:nvSpPr>
            <p:spPr>
              <a:xfrm>
                <a:off x="-2202086" y="4220763"/>
                <a:ext cx="4366846" cy="182890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anchor="ctr"/>
              <a:lstStyle/>
              <a:p>
                <a:pP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+XELOX, Q3W</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或</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defTabSz="1008380">
                  <a:lnSpc>
                    <a:spcPct val="120000"/>
                  </a:lnSpc>
                  <a:defRPr/>
                </a:pPr>
                <a:r>
                  <a:rPr lang="zh-CN" altLang="en-US"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纳武利尤单抗</a:t>
                </a:r>
                <a:r>
                  <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rPr>
                  <a:t>+FOLFOX, Q2W</a:t>
                </a:r>
                <a:endParaRPr lang="en-US" altLang="zh-CN" sz="1765" b="1" kern="0" dirty="0">
                  <a:solidFill>
                    <a:sysClr val="window" lastClr="FFFFFF">
                      <a:lumMod val="50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20000"/>
                  </a:lnSpc>
                  <a:defRPr/>
                </a:pPr>
                <a:r>
                  <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rPr>
                  <a:t>一线联合化疗至疾病进展或不耐受</a:t>
                </a:r>
                <a:endParaRPr lang="zh-CN" altLang="en-US" sz="1765" b="1" kern="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AutoShape 4"/>
              <p:cNvSpPr>
                <a:spLocks noChangeArrowheads="1"/>
              </p:cNvSpPr>
              <p:nvPr/>
            </p:nvSpPr>
            <p:spPr bwMode="auto">
              <a:xfrm>
                <a:off x="1123046" y="4093207"/>
                <a:ext cx="2543114" cy="2010076"/>
              </a:xfrm>
              <a:prstGeom prst="hexagon">
                <a:avLst>
                  <a:gd name="adj" fmla="val 28657"/>
                  <a:gd name="vf" fmla="val 115470"/>
                </a:avLst>
              </a:prstGeom>
              <a:solidFill>
                <a:srgbClr val="09357A"/>
              </a:solidFill>
              <a:ln w="3175" cap="flat" cmpd="sng" algn="ctr">
                <a:noFill/>
                <a:prstDash val="solid"/>
              </a:ln>
              <a:effectLst/>
            </p:spPr>
            <p:txBody>
              <a:bodyPr anchor="ctr"/>
              <a:lstStyle/>
              <a:p>
                <a:pPr algn="ctr" defTabSz="1008380" fontAlgn="base">
                  <a:lnSpc>
                    <a:spcPct val="120000"/>
                  </a:lnSpc>
                  <a:spcBef>
                    <a:spcPct val="0"/>
                  </a:spcBef>
                  <a:spcAft>
                    <a:spcPct val="0"/>
                  </a:spcAft>
                  <a:defRPr/>
                </a:pPr>
                <a:endParaRPr lang="en-US" altLang="zh-CN" sz="2205" b="1" dirty="0">
                  <a:solidFill>
                    <a:schemeClr val="bg1"/>
                  </a:solidFill>
                  <a:latin typeface="Arial" panose="020B0604020202020204" pitchFamily="34" charset="0"/>
                  <a:cs typeface="Arial" panose="020B0604020202020204" pitchFamily="34" charset="0"/>
                </a:endParaRPr>
              </a:p>
            </p:txBody>
          </p:sp>
        </p:grpSp>
        <p:sp>
          <p:nvSpPr>
            <p:cNvPr id="28" name="文本框 27"/>
            <p:cNvSpPr txBox="1"/>
            <p:nvPr/>
          </p:nvSpPr>
          <p:spPr>
            <a:xfrm>
              <a:off x="6128749" y="2273761"/>
              <a:ext cx="2210640" cy="453792"/>
            </a:xfrm>
            <a:prstGeom prst="rect">
              <a:avLst/>
            </a:prstGeom>
            <a:noFill/>
          </p:spPr>
          <p:txBody>
            <a:bodyPr wrap="square">
              <a:spAutoFit/>
            </a:bodyPr>
            <a:lstStyle/>
            <a:p>
              <a:r>
                <a:rPr lang="en-US" altLang="zh-CN" sz="2205" b="1" kern="0" dirty="0">
                  <a:latin typeface="Arial" panose="020B0604020202020204" pitchFamily="34" charset="0"/>
                  <a:ea typeface="微软雅黑" panose="020B0503020204020204" pitchFamily="34" charset="-122"/>
                  <a:cs typeface="Arial" panose="020B0604020202020204" pitchFamily="34" charset="0"/>
                </a:rPr>
                <a:t>ATTRACTION-4 </a:t>
              </a:r>
              <a:r>
                <a:rPr lang="en-US" altLang="zh-CN" sz="2205" b="1" kern="0" baseline="30000" dirty="0">
                  <a:latin typeface="Arial" panose="020B0604020202020204" pitchFamily="34" charset="0"/>
                  <a:ea typeface="微软雅黑" panose="020B0503020204020204" pitchFamily="34" charset="-122"/>
                  <a:cs typeface="Arial" panose="020B0604020202020204" pitchFamily="34" charset="0"/>
                </a:rPr>
                <a:t>3</a:t>
              </a:r>
              <a:endParaRPr lang="zh-CN" altLang="en-US" sz="2205" baseline="30000" dirty="0">
                <a:latin typeface="Arial" panose="020B0604020202020204" pitchFamily="34" charset="0"/>
                <a:cs typeface="Arial" panose="020B0604020202020204" pitchFamily="34" charset="0"/>
              </a:endParaRPr>
            </a:p>
          </p:txBody>
        </p:sp>
        <p:sp>
          <p:nvSpPr>
            <p:cNvPr id="30" name="文本框 29"/>
            <p:cNvSpPr txBox="1"/>
            <p:nvPr/>
          </p:nvSpPr>
          <p:spPr>
            <a:xfrm>
              <a:off x="5795973" y="5295857"/>
              <a:ext cx="2867025" cy="525110"/>
            </a:xfrm>
            <a:prstGeom prst="rect">
              <a:avLst/>
            </a:prstGeom>
            <a:noFill/>
          </p:spPr>
          <p:txBody>
            <a:bodyPr wrap="square">
              <a:spAutoFit/>
            </a:bodyPr>
            <a:lstStyle/>
            <a:p>
              <a:pPr algn="ctr" fontAlgn="base">
                <a:lnSpc>
                  <a:spcPct val="120000"/>
                </a:lnSpc>
                <a:spcBef>
                  <a:spcPct val="0"/>
                </a:spcBef>
                <a:spcAft>
                  <a:spcPct val="0"/>
                </a:spcAft>
                <a:defRPr/>
              </a:pPr>
              <a:r>
                <a:rPr lang="en-US" altLang="zh-CN" sz="2205" b="1" kern="0" dirty="0">
                  <a:latin typeface="Arial" panose="020B0604020202020204" pitchFamily="34" charset="0"/>
                  <a:ea typeface="微软雅黑" panose="020B0503020204020204" pitchFamily="34" charset="-122"/>
                  <a:cs typeface="Arial" panose="020B0604020202020204" pitchFamily="34" charset="0"/>
                </a:rPr>
                <a:t>KEYNOTE-062 </a:t>
              </a:r>
              <a:r>
                <a:rPr lang="en-US" altLang="zh-CN" sz="2205" b="1" kern="0" baseline="30000" dirty="0">
                  <a:latin typeface="Arial" panose="020B0604020202020204" pitchFamily="34" charset="0"/>
                  <a:ea typeface="微软雅黑" panose="020B0503020204020204" pitchFamily="34" charset="-122"/>
                  <a:cs typeface="Arial" panose="020B0604020202020204" pitchFamily="34" charset="0"/>
                </a:rPr>
                <a:t>4</a:t>
              </a:r>
              <a:endParaRPr lang="en-US" altLang="zh-CN" sz="2205" b="1" kern="0" dirty="0">
                <a:latin typeface="Arial" panose="020B0604020202020204" pitchFamily="34" charset="0"/>
                <a:ea typeface="微软雅黑" panose="020B0503020204020204" pitchFamily="34" charset="-122"/>
                <a:cs typeface="Arial" panose="020B0604020202020204" pitchFamily="34" charset="0"/>
              </a:endParaRPr>
            </a:p>
          </p:txBody>
        </p:sp>
        <p:sp>
          <p:nvSpPr>
            <p:cNvPr id="32" name="文本框 31"/>
            <p:cNvSpPr txBox="1"/>
            <p:nvPr/>
          </p:nvSpPr>
          <p:spPr>
            <a:xfrm>
              <a:off x="3453213" y="5320542"/>
              <a:ext cx="2743501" cy="525110"/>
            </a:xfrm>
            <a:prstGeom prst="rect">
              <a:avLst/>
            </a:prstGeom>
            <a:noFill/>
          </p:spPr>
          <p:txBody>
            <a:bodyPr wrap="square">
              <a:spAutoFit/>
            </a:bodyPr>
            <a:lstStyle/>
            <a:p>
              <a:pPr algn="ctr" defTabSz="1008380" fontAlgn="base">
                <a:lnSpc>
                  <a:spcPct val="120000"/>
                </a:lnSpc>
                <a:spcBef>
                  <a:spcPct val="0"/>
                </a:spcBef>
                <a:spcAft>
                  <a:spcPct val="0"/>
                </a:spcAft>
                <a:defRPr/>
              </a:pPr>
              <a:r>
                <a:rPr lang="en-US" altLang="zh-CN" sz="2205" b="1" dirty="0">
                  <a:solidFill>
                    <a:schemeClr val="bg1"/>
                  </a:solidFill>
                  <a:latin typeface="Arial" panose="020B0604020202020204" pitchFamily="34" charset="0"/>
                  <a:cs typeface="Arial" panose="020B0604020202020204" pitchFamily="34" charset="0"/>
                </a:rPr>
                <a:t>CheckMate 649 </a:t>
              </a:r>
              <a:r>
                <a:rPr lang="en-US" altLang="zh-CN" sz="2205" b="1" baseline="30000" dirty="0">
                  <a:solidFill>
                    <a:schemeClr val="bg1"/>
                  </a:solidFill>
                  <a:latin typeface="Arial" panose="020B0604020202020204" pitchFamily="34" charset="0"/>
                  <a:cs typeface="Arial" panose="020B0604020202020204" pitchFamily="34" charset="0"/>
                </a:rPr>
                <a:t>2</a:t>
              </a:r>
              <a:endParaRPr lang="en-US" altLang="zh-CN" sz="2205" b="1" dirty="0">
                <a:solidFill>
                  <a:schemeClr val="bg1"/>
                </a:solidFill>
                <a:latin typeface="Arial" panose="020B0604020202020204" pitchFamily="34" charset="0"/>
                <a:cs typeface="Arial" panose="020B0604020202020204" pitchFamily="34" charset="0"/>
              </a:endParaRPr>
            </a:p>
          </p:txBody>
        </p:sp>
      </p:grpSp>
      <p:sp>
        <p:nvSpPr>
          <p:cNvPr id="37" name="文本框 36"/>
          <p:cNvSpPr txBox="1"/>
          <p:nvPr/>
        </p:nvSpPr>
        <p:spPr>
          <a:xfrm>
            <a:off x="7061327" y="3143244"/>
            <a:ext cx="5958388" cy="974754"/>
          </a:xfrm>
          <a:prstGeom prst="rect">
            <a:avLst/>
          </a:prstGeom>
          <a:noFill/>
        </p:spPr>
        <p:txBody>
          <a:bodyPr wrap="square">
            <a:spAutoFit/>
          </a:bodyPr>
          <a:lstStyle/>
          <a:p>
            <a:pPr marL="189230" indent="-189230">
              <a:buFont typeface="Arial" panose="020B0604020202020204" pitchFamily="34" charset="0"/>
              <a:buChar char="•"/>
            </a:pPr>
            <a:r>
              <a:rPr lang="zh-CN" altLang="en-US" sz="1325" b="1" dirty="0">
                <a:solidFill>
                  <a:srgbClr val="1158A2"/>
                </a:solidFill>
                <a:latin typeface="Arial" panose="020B0604020202020204" pitchFamily="34" charset="0"/>
                <a:cs typeface="Arial" panose="020B0604020202020204" pitchFamily="34" charset="0"/>
              </a:rPr>
              <a:t>纳武利尤单抗 </a:t>
            </a:r>
            <a:r>
              <a:rPr lang="zh-CN" altLang="en-US" sz="1325" dirty="0">
                <a:latin typeface="Arial" panose="020B0604020202020204" pitchFamily="34" charset="0"/>
                <a:cs typeface="Arial" panose="020B0604020202020204" pitchFamily="34" charset="0"/>
              </a:rPr>
              <a:t>360 mg  </a:t>
            </a:r>
            <a:endParaRPr lang="zh-CN" altLang="en-US" sz="1325" dirty="0">
              <a:latin typeface="Arial" panose="020B0604020202020204" pitchFamily="34" charset="0"/>
              <a:cs typeface="Arial" panose="020B0604020202020204" pitchFamily="34" charset="0"/>
            </a:endParaRPr>
          </a:p>
          <a:p>
            <a:pPr marL="189230" indent="-189230">
              <a:buFont typeface="Arial" panose="020B0604020202020204" pitchFamily="34" charset="0"/>
              <a:buChar char="•"/>
            </a:pPr>
            <a:r>
              <a:rPr lang="zh-CN" altLang="en-US" sz="1325" dirty="0">
                <a:latin typeface="Arial" panose="020B0604020202020204" pitchFamily="34" charset="0"/>
                <a:cs typeface="Arial" panose="020B0604020202020204" pitchFamily="34" charset="0"/>
              </a:rPr>
              <a:t>SOX：S-1 40 mg/m</a:t>
            </a:r>
            <a:r>
              <a:rPr lang="zh-CN" altLang="en-US" sz="1325" baseline="30000" dirty="0">
                <a:latin typeface="Arial" panose="020B0604020202020204" pitchFamily="34" charset="0"/>
                <a:cs typeface="Arial" panose="020B0604020202020204" pitchFamily="34" charset="0"/>
              </a:rPr>
              <a:t>2</a:t>
            </a:r>
            <a:r>
              <a:rPr lang="zh-CN" altLang="en-US" sz="1325" dirty="0">
                <a:latin typeface="Arial" panose="020B0604020202020204" pitchFamily="34" charset="0"/>
                <a:cs typeface="Arial" panose="020B0604020202020204" pitchFamily="34" charset="0"/>
              </a:rPr>
              <a:t> bid （第1-14天）+</a:t>
            </a:r>
            <a:r>
              <a:rPr lang="zh-CN" altLang="en-US" sz="1545" b="1" dirty="0">
                <a:solidFill>
                  <a:srgbClr val="C00000"/>
                </a:solidFill>
                <a:latin typeface="Arial" panose="020B0604020202020204" pitchFamily="34" charset="0"/>
                <a:cs typeface="Arial" panose="020B0604020202020204" pitchFamily="34" charset="0"/>
              </a:rPr>
              <a:t>奥沙利铂</a:t>
            </a:r>
            <a:r>
              <a:rPr lang="zh-CN" altLang="en-US" sz="1325" dirty="0">
                <a:latin typeface="Arial" panose="020B0604020202020204" pitchFamily="34" charset="0"/>
                <a:cs typeface="Arial" panose="020B0604020202020204" pitchFamily="34" charset="0"/>
              </a:rPr>
              <a:t> 130 mg/m</a:t>
            </a:r>
            <a:r>
              <a:rPr lang="zh-CN" altLang="en-US" sz="1325" baseline="30000" dirty="0">
                <a:latin typeface="Arial" panose="020B0604020202020204" pitchFamily="34" charset="0"/>
                <a:cs typeface="Arial" panose="020B0604020202020204" pitchFamily="34" charset="0"/>
              </a:rPr>
              <a:t>2 </a:t>
            </a:r>
            <a:r>
              <a:rPr lang="zh-CN" altLang="en-US" sz="1325" dirty="0">
                <a:latin typeface="Arial" panose="020B0604020202020204" pitchFamily="34" charset="0"/>
                <a:cs typeface="Arial" panose="020B0604020202020204" pitchFamily="34" charset="0"/>
              </a:rPr>
              <a:t>（第1天）</a:t>
            </a:r>
            <a:endParaRPr lang="zh-CN" altLang="en-US" sz="1325" dirty="0">
              <a:latin typeface="Arial" panose="020B0604020202020204" pitchFamily="34" charset="0"/>
              <a:cs typeface="Arial" panose="020B0604020202020204" pitchFamily="34" charset="0"/>
            </a:endParaRPr>
          </a:p>
          <a:p>
            <a:pPr marL="189230" indent="-189230">
              <a:buFont typeface="Arial" panose="020B0604020202020204" pitchFamily="34" charset="0"/>
              <a:buChar char="•"/>
            </a:pPr>
            <a:r>
              <a:rPr lang="zh-CN" altLang="en-US" sz="1325" dirty="0">
                <a:latin typeface="Arial" panose="020B0604020202020204" pitchFamily="34" charset="0"/>
                <a:cs typeface="Arial" panose="020B0604020202020204" pitchFamily="34" charset="0"/>
              </a:rPr>
              <a:t>CapeOX：卡培他滨 1000 mg/m</a:t>
            </a:r>
            <a:r>
              <a:rPr lang="zh-CN" altLang="en-US" sz="1325" baseline="30000" dirty="0">
                <a:latin typeface="Arial" panose="020B0604020202020204" pitchFamily="34" charset="0"/>
                <a:cs typeface="Arial" panose="020B0604020202020204" pitchFamily="34" charset="0"/>
              </a:rPr>
              <a:t>2</a:t>
            </a:r>
            <a:r>
              <a:rPr lang="zh-CN" altLang="en-US" sz="1325" dirty="0">
                <a:latin typeface="Arial" panose="020B0604020202020204" pitchFamily="34" charset="0"/>
                <a:cs typeface="Arial" panose="020B0604020202020204" pitchFamily="34" charset="0"/>
              </a:rPr>
              <a:t> bid （第1-14天）+</a:t>
            </a:r>
            <a:r>
              <a:rPr lang="zh-CN" altLang="en-US" sz="1545" b="1" dirty="0">
                <a:solidFill>
                  <a:srgbClr val="C00000"/>
                </a:solidFill>
                <a:latin typeface="Arial" panose="020B0604020202020204" pitchFamily="34" charset="0"/>
                <a:cs typeface="Arial" panose="020B0604020202020204" pitchFamily="34" charset="0"/>
              </a:rPr>
              <a:t>奥沙利铂</a:t>
            </a:r>
            <a:r>
              <a:rPr lang="zh-CN" altLang="en-US" sz="1325" dirty="0">
                <a:latin typeface="Arial" panose="020B0604020202020204" pitchFamily="34" charset="0"/>
                <a:cs typeface="Arial" panose="020B0604020202020204" pitchFamily="34" charset="0"/>
              </a:rPr>
              <a:t> 130mg/m</a:t>
            </a:r>
            <a:r>
              <a:rPr lang="zh-CN" altLang="en-US" sz="1325" baseline="30000" dirty="0">
                <a:latin typeface="Arial" panose="020B0604020202020204" pitchFamily="34" charset="0"/>
                <a:cs typeface="Arial" panose="020B0604020202020204" pitchFamily="34" charset="0"/>
              </a:rPr>
              <a:t>2 </a:t>
            </a:r>
            <a:r>
              <a:rPr lang="zh-CN" altLang="en-US" sz="1325" dirty="0">
                <a:latin typeface="Arial" panose="020B0604020202020204" pitchFamily="34" charset="0"/>
                <a:cs typeface="Arial" panose="020B0604020202020204" pitchFamily="34" charset="0"/>
              </a:rPr>
              <a:t>（第1天）</a:t>
            </a:r>
            <a:endParaRPr lang="zh-CN" altLang="en-US" sz="1325" dirty="0">
              <a:latin typeface="Arial" panose="020B0604020202020204" pitchFamily="34" charset="0"/>
              <a:cs typeface="Arial" panose="020B0604020202020204" pitchFamily="34" charset="0"/>
            </a:endParaRPr>
          </a:p>
        </p:txBody>
      </p:sp>
      <p:sp>
        <p:nvSpPr>
          <p:cNvPr id="38" name="文本框 37"/>
          <p:cNvSpPr txBox="1"/>
          <p:nvPr/>
        </p:nvSpPr>
        <p:spPr>
          <a:xfrm>
            <a:off x="424823" y="3187498"/>
            <a:ext cx="5527613" cy="737125"/>
          </a:xfrm>
          <a:prstGeom prst="rect">
            <a:avLst/>
          </a:prstGeom>
          <a:noFill/>
        </p:spPr>
        <p:txBody>
          <a:bodyPr wrap="square">
            <a:spAutoFit/>
          </a:bodyPr>
          <a:lstStyle/>
          <a:p>
            <a:pPr marL="189230" indent="-189230">
              <a:buFont typeface="Arial" panose="020B0604020202020204" pitchFamily="34" charset="0"/>
              <a:buChar char="•"/>
            </a:pPr>
            <a:r>
              <a:rPr lang="zh-CN" altLang="en-US" sz="1325" b="1" dirty="0">
                <a:solidFill>
                  <a:srgbClr val="1158A2"/>
                </a:solidFill>
                <a:latin typeface="Arial" panose="020B0604020202020204" pitchFamily="34" charset="0"/>
                <a:cs typeface="Arial" panose="020B0604020202020204" pitchFamily="34" charset="0"/>
              </a:rPr>
              <a:t>信迪利单抗</a:t>
            </a:r>
            <a:r>
              <a:rPr lang="zh-CN" altLang="en-US" sz="1325" dirty="0">
                <a:latin typeface="Arial" panose="020B0604020202020204" pitchFamily="34" charset="0"/>
                <a:cs typeface="Arial" panose="020B0604020202020204" pitchFamily="34" charset="0"/>
              </a:rPr>
              <a:t> </a:t>
            </a:r>
            <a:r>
              <a:rPr lang="en-US" altLang="zh-CN" sz="1325" dirty="0">
                <a:latin typeface="Arial" panose="020B0604020202020204" pitchFamily="34" charset="0"/>
                <a:cs typeface="Arial" panose="020B0604020202020204" pitchFamily="34" charset="0"/>
              </a:rPr>
              <a:t>3 mg/kg</a:t>
            </a:r>
            <a:r>
              <a:rPr lang="zh-CN" altLang="en-US" sz="1325" dirty="0">
                <a:latin typeface="Arial" panose="020B0604020202020204" pitchFamily="34" charset="0"/>
                <a:cs typeface="Arial" panose="020B0604020202020204" pitchFamily="34" charset="0"/>
              </a:rPr>
              <a:t>（体重＜</a:t>
            </a:r>
            <a:r>
              <a:rPr lang="en-US" altLang="zh-CN" sz="1325" dirty="0">
                <a:latin typeface="Arial" panose="020B0604020202020204" pitchFamily="34" charset="0"/>
                <a:cs typeface="Arial" panose="020B0604020202020204" pitchFamily="34" charset="0"/>
              </a:rPr>
              <a:t>60kg</a:t>
            </a:r>
            <a:r>
              <a:rPr lang="zh-CN" altLang="en-US" sz="1325" dirty="0">
                <a:latin typeface="Arial" panose="020B0604020202020204" pitchFamily="34" charset="0"/>
                <a:cs typeface="Arial" panose="020B0604020202020204" pitchFamily="34" charset="0"/>
              </a:rPr>
              <a:t>）</a:t>
            </a:r>
            <a:r>
              <a:rPr lang="en-US" altLang="zh-CN" sz="1325" dirty="0">
                <a:latin typeface="Arial" panose="020B0604020202020204" pitchFamily="34" charset="0"/>
                <a:cs typeface="Arial" panose="020B0604020202020204" pitchFamily="34" charset="0"/>
              </a:rPr>
              <a:t>, 200 mg</a:t>
            </a:r>
            <a:r>
              <a:rPr lang="zh-CN" altLang="en-US" sz="1325" dirty="0">
                <a:latin typeface="Arial" panose="020B0604020202020204" pitchFamily="34" charset="0"/>
                <a:cs typeface="Arial" panose="020B0604020202020204" pitchFamily="34" charset="0"/>
              </a:rPr>
              <a:t>（体重 ≥ </a:t>
            </a:r>
            <a:r>
              <a:rPr lang="en-US" altLang="zh-CN" sz="1325" dirty="0">
                <a:latin typeface="Arial" panose="020B0604020202020204" pitchFamily="34" charset="0"/>
                <a:cs typeface="Arial" panose="020B0604020202020204" pitchFamily="34" charset="0"/>
              </a:rPr>
              <a:t>60kg</a:t>
            </a:r>
            <a:r>
              <a:rPr lang="zh-CN" altLang="en-US" sz="1325" dirty="0">
                <a:latin typeface="Arial" panose="020B0604020202020204" pitchFamily="34" charset="0"/>
                <a:cs typeface="Arial" panose="020B0604020202020204" pitchFamily="34" charset="0"/>
              </a:rPr>
              <a:t>） </a:t>
            </a:r>
            <a:endParaRPr lang="en-US" altLang="zh-CN" sz="1325" dirty="0">
              <a:latin typeface="Arial" panose="020B0604020202020204" pitchFamily="34" charset="0"/>
              <a:cs typeface="Arial" panose="020B0604020202020204" pitchFamily="34" charset="0"/>
            </a:endParaRPr>
          </a:p>
          <a:p>
            <a:pPr marL="189230" indent="-189230">
              <a:buFont typeface="Arial" panose="020B0604020202020204" pitchFamily="34" charset="0"/>
              <a:buChar char="•"/>
            </a:pPr>
            <a:r>
              <a:rPr lang="en-US" altLang="zh-CN" sz="1325" dirty="0">
                <a:latin typeface="Arial" panose="020B0604020202020204" pitchFamily="34" charset="0"/>
                <a:cs typeface="Arial" panose="020B0604020202020204" pitchFamily="34" charset="0"/>
              </a:rPr>
              <a:t>XELOX</a:t>
            </a:r>
            <a:r>
              <a:rPr lang="zh-CN" altLang="en-US" sz="1325" dirty="0">
                <a:latin typeface="Arial" panose="020B0604020202020204" pitchFamily="34" charset="0"/>
                <a:cs typeface="Arial" panose="020B0604020202020204" pitchFamily="34" charset="0"/>
              </a:rPr>
              <a:t>：卡培他滨 1000 mg/m</a:t>
            </a:r>
            <a:r>
              <a:rPr lang="zh-CN" altLang="en-US" sz="1325" baseline="30000" dirty="0">
                <a:latin typeface="Arial" panose="020B0604020202020204" pitchFamily="34" charset="0"/>
                <a:cs typeface="Arial" panose="020B0604020202020204" pitchFamily="34" charset="0"/>
              </a:rPr>
              <a:t>2</a:t>
            </a:r>
            <a:r>
              <a:rPr lang="zh-CN" altLang="en-US" sz="1325" dirty="0">
                <a:latin typeface="Arial" panose="020B0604020202020204" pitchFamily="34" charset="0"/>
                <a:cs typeface="Arial" panose="020B0604020202020204" pitchFamily="34" charset="0"/>
              </a:rPr>
              <a:t> bid （第1-14天）+</a:t>
            </a:r>
            <a:r>
              <a:rPr lang="zh-CN" altLang="en-US" sz="1545" b="1" dirty="0">
                <a:solidFill>
                  <a:srgbClr val="C00000"/>
                </a:solidFill>
                <a:latin typeface="Arial" panose="020B0604020202020204" pitchFamily="34" charset="0"/>
                <a:cs typeface="Arial" panose="020B0604020202020204" pitchFamily="34" charset="0"/>
              </a:rPr>
              <a:t>奥沙利铂 </a:t>
            </a:r>
            <a:r>
              <a:rPr lang="zh-CN" altLang="en-US" sz="1325" dirty="0">
                <a:latin typeface="Arial" panose="020B0604020202020204" pitchFamily="34" charset="0"/>
                <a:cs typeface="Arial" panose="020B0604020202020204" pitchFamily="34" charset="0"/>
              </a:rPr>
              <a:t>130mg/m</a:t>
            </a:r>
            <a:r>
              <a:rPr lang="zh-CN" altLang="en-US" sz="1325" baseline="30000" dirty="0">
                <a:latin typeface="Arial" panose="020B0604020202020204" pitchFamily="34" charset="0"/>
                <a:cs typeface="Arial" panose="020B0604020202020204" pitchFamily="34" charset="0"/>
              </a:rPr>
              <a:t>2 </a:t>
            </a:r>
            <a:r>
              <a:rPr lang="zh-CN" altLang="en-US" sz="1325" dirty="0">
                <a:latin typeface="Arial" panose="020B0604020202020204" pitchFamily="34" charset="0"/>
                <a:cs typeface="Arial" panose="020B0604020202020204" pitchFamily="34" charset="0"/>
              </a:rPr>
              <a:t>（第1天）</a:t>
            </a:r>
            <a:endParaRPr lang="zh-CN" altLang="en-US" sz="1325" dirty="0">
              <a:latin typeface="Arial" panose="020B0604020202020204" pitchFamily="34" charset="0"/>
              <a:cs typeface="Arial" panose="020B0604020202020204" pitchFamily="34" charset="0"/>
            </a:endParaRPr>
          </a:p>
        </p:txBody>
      </p:sp>
      <p:sp>
        <p:nvSpPr>
          <p:cNvPr id="41" name="文本框 40"/>
          <p:cNvSpPr txBox="1"/>
          <p:nvPr/>
        </p:nvSpPr>
        <p:spPr>
          <a:xfrm>
            <a:off x="364207" y="6067413"/>
            <a:ext cx="6433010" cy="974754"/>
          </a:xfrm>
          <a:prstGeom prst="rect">
            <a:avLst/>
          </a:prstGeom>
          <a:noFill/>
        </p:spPr>
        <p:txBody>
          <a:bodyPr wrap="square">
            <a:spAutoFit/>
          </a:bodyPr>
          <a:lstStyle/>
          <a:p>
            <a:pPr marL="189230" indent="-189230">
              <a:buFont typeface="Arial" panose="020B0604020202020204" pitchFamily="34" charset="0"/>
              <a:buChar char="•"/>
            </a:pPr>
            <a:r>
              <a:rPr lang="zh-CN" altLang="en-US" sz="1325" b="1" dirty="0">
                <a:solidFill>
                  <a:srgbClr val="1158A2"/>
                </a:solidFill>
                <a:latin typeface="Arial" panose="020B0604020202020204" pitchFamily="34" charset="0"/>
                <a:cs typeface="Arial" panose="020B0604020202020204" pitchFamily="34" charset="0"/>
              </a:rPr>
              <a:t>纳武利尤单抗 </a:t>
            </a:r>
            <a:r>
              <a:rPr lang="zh-CN" altLang="en-US" sz="1325" dirty="0">
                <a:latin typeface="Arial" panose="020B0604020202020204" pitchFamily="34" charset="0"/>
                <a:cs typeface="Arial" panose="020B0604020202020204" pitchFamily="34" charset="0"/>
              </a:rPr>
              <a:t>360 mg  </a:t>
            </a:r>
            <a:endParaRPr lang="zh-CN" altLang="en-US" sz="1325" dirty="0">
              <a:latin typeface="Arial" panose="020B0604020202020204" pitchFamily="34" charset="0"/>
              <a:cs typeface="Arial" panose="020B0604020202020204" pitchFamily="34" charset="0"/>
            </a:endParaRPr>
          </a:p>
          <a:p>
            <a:pPr marL="189230" indent="-189230">
              <a:buFont typeface="Arial" panose="020B0604020202020204" pitchFamily="34" charset="0"/>
              <a:buChar char="•"/>
            </a:pPr>
            <a:r>
              <a:rPr lang="en-US" altLang="zh-CN" sz="1325" dirty="0">
                <a:latin typeface="Arial" panose="020B0604020202020204" pitchFamily="34" charset="0"/>
                <a:cs typeface="Arial" panose="020B0604020202020204" pitchFamily="34" charset="0"/>
              </a:rPr>
              <a:t>XELOX</a:t>
            </a:r>
            <a:r>
              <a:rPr lang="zh-CN" altLang="en-US" sz="1325" dirty="0">
                <a:latin typeface="Arial" panose="020B0604020202020204" pitchFamily="34" charset="0"/>
                <a:cs typeface="Arial" panose="020B0604020202020204" pitchFamily="34" charset="0"/>
              </a:rPr>
              <a:t>：卡培他滨 1000 mg/m</a:t>
            </a:r>
            <a:r>
              <a:rPr lang="zh-CN" altLang="en-US" sz="1325" baseline="30000" dirty="0">
                <a:latin typeface="Arial" panose="020B0604020202020204" pitchFamily="34" charset="0"/>
                <a:cs typeface="Arial" panose="020B0604020202020204" pitchFamily="34" charset="0"/>
              </a:rPr>
              <a:t>2</a:t>
            </a:r>
            <a:r>
              <a:rPr lang="zh-CN" altLang="en-US" sz="1325" dirty="0">
                <a:latin typeface="Arial" panose="020B0604020202020204" pitchFamily="34" charset="0"/>
                <a:cs typeface="Arial" panose="020B0604020202020204" pitchFamily="34" charset="0"/>
              </a:rPr>
              <a:t> bid （第1-14天）+</a:t>
            </a:r>
            <a:r>
              <a:rPr lang="zh-CN" altLang="en-US" sz="1545" b="1" dirty="0">
                <a:solidFill>
                  <a:srgbClr val="C00000"/>
                </a:solidFill>
                <a:latin typeface="Arial" panose="020B0604020202020204" pitchFamily="34" charset="0"/>
                <a:cs typeface="Arial" panose="020B0604020202020204" pitchFamily="34" charset="0"/>
              </a:rPr>
              <a:t>奥沙利铂</a:t>
            </a:r>
            <a:r>
              <a:rPr lang="zh-CN" altLang="en-US" sz="1325" dirty="0">
                <a:latin typeface="Arial" panose="020B0604020202020204" pitchFamily="34" charset="0"/>
                <a:cs typeface="Arial" panose="020B0604020202020204" pitchFamily="34" charset="0"/>
              </a:rPr>
              <a:t> 130 mg/m</a:t>
            </a:r>
            <a:r>
              <a:rPr lang="zh-CN" altLang="en-US" sz="1325" baseline="30000" dirty="0">
                <a:latin typeface="Arial" panose="020B0604020202020204" pitchFamily="34" charset="0"/>
                <a:cs typeface="Arial" panose="020B0604020202020204" pitchFamily="34" charset="0"/>
              </a:rPr>
              <a:t>2 </a:t>
            </a:r>
            <a:r>
              <a:rPr lang="zh-CN" altLang="en-US" sz="1325" dirty="0">
                <a:latin typeface="Arial" panose="020B0604020202020204" pitchFamily="34" charset="0"/>
                <a:cs typeface="Arial" panose="020B0604020202020204" pitchFamily="34" charset="0"/>
              </a:rPr>
              <a:t>（第1天）</a:t>
            </a:r>
            <a:endParaRPr lang="en-US" altLang="zh-CN" sz="1325" dirty="0">
              <a:latin typeface="Arial" panose="020B0604020202020204" pitchFamily="34" charset="0"/>
              <a:cs typeface="Arial" panose="020B0604020202020204" pitchFamily="34" charset="0"/>
            </a:endParaRPr>
          </a:p>
          <a:p>
            <a:pPr marL="189230" indent="-189230">
              <a:buFont typeface="Arial" panose="020B0604020202020204" pitchFamily="34" charset="0"/>
              <a:buChar char="•"/>
            </a:pPr>
            <a:r>
              <a:rPr lang="en-US" altLang="zh-CN" sz="1325" dirty="0">
                <a:latin typeface="Arial" panose="020B0604020202020204" pitchFamily="34" charset="0"/>
                <a:cs typeface="Arial" panose="020B0604020202020204" pitchFamily="34" charset="0"/>
              </a:rPr>
              <a:t>FOLFOX</a:t>
            </a:r>
            <a:r>
              <a:rPr lang="zh-CN" altLang="en-US" sz="1325" dirty="0">
                <a:latin typeface="Arial" panose="020B0604020202020204" pitchFamily="34" charset="0"/>
                <a:cs typeface="Arial" panose="020B0604020202020204" pitchFamily="34" charset="0"/>
              </a:rPr>
              <a:t>：亚叶酸钙</a:t>
            </a:r>
            <a:r>
              <a:rPr lang="en-US" altLang="zh-CN" sz="1325" dirty="0">
                <a:latin typeface="Arial" panose="020B0604020202020204" pitchFamily="34" charset="0"/>
                <a:cs typeface="Arial" panose="020B0604020202020204" pitchFamily="34" charset="0"/>
              </a:rPr>
              <a:t>40</a:t>
            </a:r>
            <a:r>
              <a:rPr lang="zh-CN" altLang="en-US" sz="1325" dirty="0">
                <a:latin typeface="Arial" panose="020B0604020202020204" pitchFamily="34" charset="0"/>
                <a:cs typeface="Arial" panose="020B0604020202020204" pitchFamily="34" charset="0"/>
              </a:rPr>
              <a:t>0 mg/m</a:t>
            </a:r>
            <a:r>
              <a:rPr lang="zh-CN" altLang="en-US" sz="1325" baseline="30000" dirty="0">
                <a:latin typeface="Arial" panose="020B0604020202020204" pitchFamily="34" charset="0"/>
                <a:cs typeface="Arial" panose="020B0604020202020204" pitchFamily="34" charset="0"/>
              </a:rPr>
              <a:t>2 </a:t>
            </a:r>
            <a:r>
              <a:rPr lang="zh-CN" altLang="en-US" sz="1325" dirty="0">
                <a:latin typeface="Arial" panose="020B0604020202020204" pitchFamily="34" charset="0"/>
                <a:cs typeface="Arial" panose="020B0604020202020204" pitchFamily="34" charset="0"/>
              </a:rPr>
              <a:t>（第1天）</a:t>
            </a:r>
            <a:r>
              <a:rPr lang="en-US" altLang="zh-CN" sz="1325" dirty="0">
                <a:latin typeface="Arial" panose="020B0604020202020204" pitchFamily="34" charset="0"/>
                <a:cs typeface="Arial" panose="020B0604020202020204" pitchFamily="34" charset="0"/>
              </a:rPr>
              <a:t>+</a:t>
            </a:r>
            <a:r>
              <a:rPr lang="zh-CN" altLang="en-US" sz="1545" b="1" dirty="0">
                <a:solidFill>
                  <a:srgbClr val="C00000"/>
                </a:solidFill>
                <a:latin typeface="Arial" panose="020B0604020202020204" pitchFamily="34" charset="0"/>
                <a:cs typeface="Arial" panose="020B0604020202020204" pitchFamily="34" charset="0"/>
              </a:rPr>
              <a:t>奥沙利铂 </a:t>
            </a:r>
            <a:r>
              <a:rPr lang="en-US" altLang="zh-CN" sz="1325" dirty="0">
                <a:latin typeface="Arial" panose="020B0604020202020204" pitchFamily="34" charset="0"/>
                <a:cs typeface="Arial" panose="020B0604020202020204" pitchFamily="34" charset="0"/>
              </a:rPr>
              <a:t>85 </a:t>
            </a:r>
            <a:r>
              <a:rPr lang="zh-CN" altLang="en-US" sz="1325" dirty="0">
                <a:latin typeface="Arial" panose="020B0604020202020204" pitchFamily="34" charset="0"/>
                <a:cs typeface="Arial" panose="020B0604020202020204" pitchFamily="34" charset="0"/>
              </a:rPr>
              <a:t>mg/m</a:t>
            </a:r>
            <a:r>
              <a:rPr lang="zh-CN" altLang="en-US" sz="1325" baseline="30000" dirty="0">
                <a:latin typeface="Arial" panose="020B0604020202020204" pitchFamily="34" charset="0"/>
                <a:cs typeface="Arial" panose="020B0604020202020204" pitchFamily="34" charset="0"/>
              </a:rPr>
              <a:t>2 </a:t>
            </a:r>
            <a:r>
              <a:rPr lang="zh-CN" altLang="en-US" sz="1325" dirty="0">
                <a:latin typeface="Arial" panose="020B0604020202020204" pitchFamily="34" charset="0"/>
                <a:cs typeface="Arial" panose="020B0604020202020204" pitchFamily="34" charset="0"/>
              </a:rPr>
              <a:t>（第1天）</a:t>
            </a:r>
            <a:r>
              <a:rPr lang="en-US" altLang="zh-CN" sz="1325" dirty="0">
                <a:latin typeface="Arial" panose="020B0604020202020204" pitchFamily="34" charset="0"/>
                <a:cs typeface="Arial" panose="020B0604020202020204" pitchFamily="34" charset="0"/>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 400 mg</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m</a:t>
            </a:r>
            <a:r>
              <a:rPr lang="en-US" altLang="zh-CN" sz="1325" baseline="30000" dirty="0">
                <a:solidFill>
                  <a:prstClr val="black"/>
                </a:solidFill>
                <a:latin typeface="Arial" panose="020B0604020202020204" pitchFamily="34" charset="0"/>
                <a:ea typeface="微软雅黑" panose="020B0503020204020204" pitchFamily="34" charset="-122"/>
              </a:rPr>
              <a:t>2</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（第1天）和</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1200 mg</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m</a:t>
            </a:r>
            <a:r>
              <a:rPr lang="en-US" altLang="zh-CN" sz="1325" baseline="30000" dirty="0">
                <a:solidFill>
                  <a:prstClr val="black"/>
                </a:solidFill>
                <a:latin typeface="Arial" panose="020B0604020202020204" pitchFamily="34" charset="0"/>
                <a:ea typeface="微软雅黑" panose="020B0503020204020204" pitchFamily="34" charset="-122"/>
              </a:rPr>
              <a:t>2</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第</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1-2</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天</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a:t>
            </a:r>
            <a:endParaRPr lang="zh-CN" altLang="en-US" sz="1325" dirty="0">
              <a:latin typeface="Arial" panose="020B0604020202020204" pitchFamily="34" charset="0"/>
              <a:cs typeface="Arial" panose="020B0604020202020204" pitchFamily="34" charset="0"/>
            </a:endParaRPr>
          </a:p>
        </p:txBody>
      </p:sp>
      <p:sp>
        <p:nvSpPr>
          <p:cNvPr id="48" name="文本框 47"/>
          <p:cNvSpPr txBox="1"/>
          <p:nvPr/>
        </p:nvSpPr>
        <p:spPr>
          <a:xfrm>
            <a:off x="7020502" y="6133346"/>
            <a:ext cx="5493532" cy="771173"/>
          </a:xfrm>
          <a:prstGeom prst="rect">
            <a:avLst/>
          </a:prstGeom>
          <a:noFill/>
        </p:spPr>
        <p:txBody>
          <a:bodyPr wrap="square">
            <a:spAutoFit/>
          </a:bodyPr>
          <a:lstStyle/>
          <a:p>
            <a:pPr marL="189230" indent="-189230">
              <a:buFont typeface="Arial" panose="020B0604020202020204" pitchFamily="34" charset="0"/>
              <a:buChar char="•"/>
            </a:pPr>
            <a:r>
              <a:rPr lang="zh-CN" altLang="en-US" sz="1325" b="1" dirty="0">
                <a:solidFill>
                  <a:srgbClr val="1158A2"/>
                </a:solidFill>
                <a:latin typeface="Arial" panose="020B0604020202020204" pitchFamily="34" charset="0"/>
                <a:cs typeface="Arial" panose="020B0604020202020204" pitchFamily="34" charset="0"/>
              </a:rPr>
              <a:t>帕博利珠单抗 </a:t>
            </a:r>
            <a:r>
              <a:rPr lang="en-US" altLang="zh-CN" sz="1325" dirty="0">
                <a:latin typeface="Arial" panose="020B0604020202020204" pitchFamily="34" charset="0"/>
                <a:cs typeface="Arial" panose="020B0604020202020204" pitchFamily="34" charset="0"/>
              </a:rPr>
              <a:t>200 </a:t>
            </a:r>
            <a:r>
              <a:rPr lang="zh-CN" altLang="en-US" sz="1325" dirty="0">
                <a:latin typeface="Arial" panose="020B0604020202020204" pitchFamily="34" charset="0"/>
                <a:cs typeface="Arial" panose="020B0604020202020204" pitchFamily="34" charset="0"/>
              </a:rPr>
              <a:t>mg  </a:t>
            </a:r>
            <a:endParaRPr lang="zh-CN" altLang="en-US" sz="1325" dirty="0">
              <a:latin typeface="Arial" panose="020B0604020202020204" pitchFamily="34" charset="0"/>
              <a:cs typeface="Arial" panose="020B0604020202020204" pitchFamily="34" charset="0"/>
            </a:endParaRPr>
          </a:p>
          <a:p>
            <a:pPr marL="189230" indent="-189230">
              <a:buFont typeface="Arial" panose="020B0604020202020204" pitchFamily="34" charset="0"/>
              <a:buChar char="•"/>
            </a:pP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化疗：</a:t>
            </a:r>
            <a:r>
              <a:rPr lang="zh-CN" altLang="en-US" sz="1545" b="1" dirty="0">
                <a:solidFill>
                  <a:srgbClr val="C00000"/>
                </a:solidFill>
                <a:latin typeface="Arial" panose="020B0604020202020204" pitchFamily="34" charset="0"/>
                <a:cs typeface="Arial" panose="020B0604020202020204" pitchFamily="34" charset="0"/>
              </a:rPr>
              <a:t>顺铂 </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80 </a:t>
            </a:r>
            <a:r>
              <a:rPr lang="zh-CN" altLang="en-US" sz="1325" dirty="0">
                <a:latin typeface="Arial" panose="020B0604020202020204" pitchFamily="34" charset="0"/>
                <a:cs typeface="Arial" panose="020B0604020202020204" pitchFamily="34" charset="0"/>
              </a:rPr>
              <a:t>mg/m</a:t>
            </a:r>
            <a:r>
              <a:rPr lang="zh-CN" altLang="en-US" sz="1325" baseline="30000" dirty="0">
                <a:latin typeface="Arial" panose="020B0604020202020204" pitchFamily="34" charset="0"/>
                <a:cs typeface="Arial" panose="020B0604020202020204" pitchFamily="34" charset="0"/>
              </a:rPr>
              <a:t>2 </a:t>
            </a:r>
            <a:r>
              <a:rPr lang="en-US" altLang="zh-CN" sz="1325" dirty="0">
                <a:latin typeface="Arial" panose="020B0604020202020204" pitchFamily="34" charset="0"/>
                <a:cs typeface="Arial" panose="020B0604020202020204" pitchFamily="34" charset="0"/>
              </a:rPr>
              <a:t>Q3W+ </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氟尿嘧啶</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 </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8</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00 mg</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325" dirty="0">
                <a:solidFill>
                  <a:prstClr val="black"/>
                </a:solidFill>
                <a:latin typeface="Arial" panose="020B0604020202020204" pitchFamily="34" charset="0"/>
                <a:ea typeface="微软雅黑" panose="020B0503020204020204" pitchFamily="34" charset="-122"/>
                <a:cs typeface="Trebuchet MS" panose="020B0603020202020204"/>
              </a:rPr>
              <a:t>m</a:t>
            </a:r>
            <a:r>
              <a:rPr lang="en-US" altLang="zh-CN" sz="1325" baseline="30000" dirty="0">
                <a:solidFill>
                  <a:prstClr val="black"/>
                </a:solidFill>
                <a:latin typeface="Arial" panose="020B0604020202020204" pitchFamily="34" charset="0"/>
                <a:ea typeface="微软雅黑" panose="020B0503020204020204" pitchFamily="34" charset="-122"/>
              </a:rPr>
              <a:t>2</a:t>
            </a:r>
            <a:r>
              <a:rPr lang="en-US" altLang="zh-CN" sz="1325" baseline="300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持续</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5</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天，</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Q3W</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或</a:t>
            </a:r>
            <a:r>
              <a:rPr lang="zh-CN" altLang="en-US" sz="1545" b="1" dirty="0">
                <a:solidFill>
                  <a:srgbClr val="C00000"/>
                </a:solidFill>
                <a:latin typeface="Arial" panose="020B0604020202020204" pitchFamily="34" charset="0"/>
                <a:cs typeface="Arial" panose="020B0604020202020204" pitchFamily="34" charset="0"/>
              </a:rPr>
              <a:t>顺铂 </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80 </a:t>
            </a:r>
            <a:r>
              <a:rPr lang="zh-CN" altLang="en-US" sz="1325" dirty="0">
                <a:latin typeface="Arial" panose="020B0604020202020204" pitchFamily="34" charset="0"/>
                <a:cs typeface="Arial" panose="020B0604020202020204" pitchFamily="34" charset="0"/>
              </a:rPr>
              <a:t>mg/m</a:t>
            </a:r>
            <a:r>
              <a:rPr lang="zh-CN" altLang="en-US" sz="1325" baseline="30000" dirty="0">
                <a:latin typeface="Arial" panose="020B0604020202020204" pitchFamily="34" charset="0"/>
                <a:cs typeface="Arial" panose="020B0604020202020204" pitchFamily="34" charset="0"/>
              </a:rPr>
              <a:t>2 </a:t>
            </a:r>
            <a:r>
              <a:rPr lang="en-US" altLang="zh-CN" sz="1325" dirty="0">
                <a:latin typeface="Arial" panose="020B0604020202020204" pitchFamily="34" charset="0"/>
                <a:cs typeface="Arial" panose="020B0604020202020204" pitchFamily="34" charset="0"/>
              </a:rPr>
              <a:t>Q3W+</a:t>
            </a:r>
            <a:r>
              <a:rPr lang="zh-CN" altLang="en-US" sz="1325" dirty="0">
                <a:solidFill>
                  <a:prstClr val="black"/>
                </a:solidFill>
                <a:latin typeface="Arial" panose="020B0604020202020204" pitchFamily="34" charset="0"/>
                <a:ea typeface="微软雅黑" panose="020B0503020204020204" pitchFamily="34" charset="-122"/>
                <a:cs typeface="Arial" panose="020B0604020202020204" pitchFamily="34" charset="0"/>
              </a:rPr>
              <a:t>卡培他滨 </a:t>
            </a:r>
            <a:r>
              <a:rPr lang="en-US" altLang="zh-CN" sz="1325" dirty="0">
                <a:solidFill>
                  <a:prstClr val="black"/>
                </a:solidFill>
                <a:latin typeface="Arial" panose="020B0604020202020204" pitchFamily="34" charset="0"/>
                <a:ea typeface="微软雅黑" panose="020B0503020204020204" pitchFamily="34" charset="-122"/>
                <a:cs typeface="Arial" panose="020B0604020202020204" pitchFamily="34" charset="0"/>
              </a:rPr>
              <a:t>bid</a:t>
            </a:r>
            <a:r>
              <a:rPr lang="zh-CN" altLang="en-US" sz="1325" dirty="0">
                <a:latin typeface="Arial" panose="020B0604020202020204" pitchFamily="34" charset="0"/>
                <a:cs typeface="Arial" panose="020B0604020202020204" pitchFamily="34" charset="0"/>
              </a:rPr>
              <a:t> （第1-14天）</a:t>
            </a:r>
            <a:r>
              <a:rPr lang="en-US" altLang="zh-CN" sz="1325" dirty="0">
                <a:latin typeface="Arial" panose="020B0604020202020204" pitchFamily="34" charset="0"/>
                <a:cs typeface="Arial" panose="020B0604020202020204" pitchFamily="34" charset="0"/>
              </a:rPr>
              <a:t>Q3W</a:t>
            </a:r>
            <a:endParaRPr lang="zh-CN" altLang="en-US" sz="1325" dirty="0">
              <a:latin typeface="Arial" panose="020B0604020202020204" pitchFamily="34" charset="0"/>
              <a:cs typeface="Arial" panose="020B0604020202020204" pitchFamily="34" charset="0"/>
            </a:endParaRPr>
          </a:p>
        </p:txBody>
      </p:sp>
      <p:sp>
        <p:nvSpPr>
          <p:cNvPr id="53" name="矩形 52"/>
          <p:cNvSpPr/>
          <p:nvPr/>
        </p:nvSpPr>
        <p:spPr>
          <a:xfrm>
            <a:off x="164913" y="7198883"/>
            <a:ext cx="7658308" cy="363818"/>
          </a:xfrm>
          <a:prstGeom prst="rect">
            <a:avLst/>
          </a:prstGeom>
        </p:spPr>
        <p:txBody>
          <a:bodyPr wrap="square" anchor="b">
            <a:spAutoFit/>
          </a:bodyPr>
          <a:lstStyle/>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1. Presented by </a:t>
            </a:r>
            <a:r>
              <a:rPr lang="en-US" altLang="zh-CN" sz="880" dirty="0" err="1">
                <a:latin typeface="Arial" panose="020B0604020202020204" pitchFamily="34" charset="0"/>
                <a:ea typeface="微软雅黑" panose="020B0503020204020204" pitchFamily="34" charset="-122"/>
                <a:cs typeface="Arial" panose="020B0604020202020204" pitchFamily="34" charset="0"/>
              </a:rPr>
              <a:t>Jianming</a:t>
            </a:r>
            <a:r>
              <a:rPr lang="en-US" altLang="zh-CN" sz="880" dirty="0">
                <a:latin typeface="Arial" panose="020B0604020202020204" pitchFamily="34" charset="0"/>
                <a:ea typeface="微软雅黑" panose="020B0503020204020204" pitchFamily="34" charset="-122"/>
                <a:cs typeface="Arial" panose="020B0604020202020204" pitchFamily="34" charset="0"/>
              </a:rPr>
              <a:t> Xu at 2021 ESMO. LBA53.	2. </a:t>
            </a:r>
            <a:r>
              <a:rPr lang="da-DK" altLang="zh-CN" sz="880" dirty="0">
                <a:latin typeface="Arial" panose="020B0604020202020204" pitchFamily="34" charset="0"/>
                <a:ea typeface="微软雅黑" panose="020B0503020204020204" pitchFamily="34" charset="-122"/>
                <a:cs typeface="Arial" panose="020B0604020202020204" pitchFamily="34" charset="0"/>
              </a:rPr>
              <a:t>Janjigian YY, et al. Lancet. 2021 Jul 3;398(10294):27-40.</a:t>
            </a:r>
            <a:endParaRPr lang="da-DK" altLang="zh-CN" sz="880" dirty="0">
              <a:latin typeface="Arial" panose="020B0604020202020204" pitchFamily="34" charset="0"/>
              <a:ea typeface="微软雅黑" panose="020B0503020204020204" pitchFamily="34" charset="-122"/>
              <a:cs typeface="Arial" panose="020B0604020202020204" pitchFamily="34" charset="0"/>
            </a:endParaRPr>
          </a:p>
          <a:p>
            <a:pPr defTabSz="914400">
              <a:defRPr/>
            </a:pPr>
            <a:r>
              <a:rPr lang="en-US" altLang="zh-CN" sz="880" dirty="0">
                <a:latin typeface="Arial" panose="020B0604020202020204" pitchFamily="34" charset="0"/>
                <a:ea typeface="微软雅黑" panose="020B0503020204020204" pitchFamily="34" charset="-122"/>
                <a:cs typeface="Arial" panose="020B0604020202020204" pitchFamily="34" charset="0"/>
              </a:rPr>
              <a:t>3. ESMO Virtual Congress 2020. Abstract LBA7_PR     4. 2019 ASCO Annual Meeting. LBA4007</a:t>
            </a:r>
            <a:endParaRPr lang="en-US" altLang="zh-CN" sz="880" dirty="0">
              <a:latin typeface="Arial" panose="020B0604020202020204" pitchFamily="34" charset="0"/>
              <a:ea typeface="微软雅黑" panose="020B0503020204020204" pitchFamily="34" charset="-122"/>
              <a:cs typeface="Arial" panose="020B0604020202020204" pitchFamily="34" charset="0"/>
            </a:endParaRPr>
          </a:p>
        </p:txBody>
      </p:sp>
      <p:sp>
        <p:nvSpPr>
          <p:cNvPr id="25" name="矩形 24"/>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sp>
        <p:nvSpPr>
          <p:cNvPr id="29" name="矩形 28"/>
          <p:cNvSpPr/>
          <p:nvPr/>
        </p:nvSpPr>
        <p:spPr>
          <a:xfrm>
            <a:off x="1610772" y="2674430"/>
            <a:ext cx="10372891" cy="2193457"/>
          </a:xfrm>
          <a:prstGeom prst="rect">
            <a:avLst/>
          </a:prstGeom>
          <a:solidFill>
            <a:srgbClr val="115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4960" indent="-314960">
              <a:lnSpc>
                <a:spcPct val="150000"/>
              </a:lnSpc>
              <a:buFont typeface="Arial" panose="020B0604020202020204" pitchFamily="34" charset="0"/>
              <a:buChar char="•"/>
            </a:pPr>
            <a:r>
              <a:rPr lang="en-US" altLang="zh-CN" sz="1800" b="1" dirty="0">
                <a:solidFill>
                  <a:srgbClr val="FFFF00"/>
                </a:solidFill>
                <a:latin typeface="Arial" panose="020B0604020202020204" pitchFamily="34" charset="0"/>
                <a:cs typeface="Arial" panose="020B0604020202020204" pitchFamily="34" charset="0"/>
              </a:rPr>
              <a:t>ORIENT-16</a:t>
            </a:r>
            <a:r>
              <a:rPr lang="zh-CN" altLang="en-US" sz="1800" b="1" dirty="0">
                <a:solidFill>
                  <a:schemeClr val="bg1"/>
                </a:solidFill>
                <a:latin typeface="Arial" panose="020B0604020202020204" pitchFamily="34" charset="0"/>
                <a:cs typeface="Arial" panose="020B0604020202020204" pitchFamily="34" charset="0"/>
              </a:rPr>
              <a:t>化疗方案为先</a:t>
            </a:r>
            <a:r>
              <a:rPr lang="en-US" altLang="zh-CN" sz="1800" b="1" dirty="0">
                <a:solidFill>
                  <a:schemeClr val="bg1"/>
                </a:solidFill>
                <a:latin typeface="Arial" panose="020B0604020202020204" pitchFamily="34" charset="0"/>
                <a:cs typeface="Arial" panose="020B0604020202020204" pitchFamily="34" charset="0"/>
              </a:rPr>
              <a:t>IO</a:t>
            </a:r>
            <a:r>
              <a:rPr lang="zh-CN" altLang="en-US" sz="1800" b="1" dirty="0">
                <a:solidFill>
                  <a:schemeClr val="bg1"/>
                </a:solidFill>
                <a:latin typeface="Arial" panose="020B0604020202020204" pitchFamily="34" charset="0"/>
                <a:cs typeface="Arial" panose="020B0604020202020204" pitchFamily="34" charset="0"/>
              </a:rPr>
              <a:t>联合两药化疗，</a:t>
            </a:r>
            <a:r>
              <a:rPr lang="zh-CN" altLang="en-US" sz="1800" b="1" dirty="0">
                <a:solidFill>
                  <a:srgbClr val="FFFF00"/>
                </a:solidFill>
                <a:latin typeface="Arial" panose="020B0604020202020204" pitchFamily="34" charset="0"/>
                <a:cs typeface="Arial" panose="020B0604020202020204" pitchFamily="34" charset="0"/>
              </a:rPr>
              <a:t>后序贯</a:t>
            </a:r>
            <a:r>
              <a:rPr lang="en-US" altLang="zh-CN" sz="1800" b="1" dirty="0">
                <a:solidFill>
                  <a:srgbClr val="FFFF00"/>
                </a:solidFill>
                <a:latin typeface="Arial" panose="020B0604020202020204" pitchFamily="34" charset="0"/>
                <a:cs typeface="Arial" panose="020B0604020202020204" pitchFamily="34" charset="0"/>
              </a:rPr>
              <a:t>IO</a:t>
            </a:r>
            <a:r>
              <a:rPr lang="zh-CN" altLang="en-US" sz="1800" b="1" dirty="0">
                <a:solidFill>
                  <a:srgbClr val="FFFF00"/>
                </a:solidFill>
                <a:latin typeface="Arial" panose="020B0604020202020204" pitchFamily="34" charset="0"/>
                <a:cs typeface="Arial" panose="020B0604020202020204" pitchFamily="34" charset="0"/>
              </a:rPr>
              <a:t>联合单个化疗药维持</a:t>
            </a:r>
            <a:r>
              <a:rPr lang="zh-CN" altLang="en-US" sz="1800" b="1" dirty="0">
                <a:solidFill>
                  <a:schemeClr val="bg1"/>
                </a:solidFill>
                <a:latin typeface="Arial" panose="020B0604020202020204" pitchFamily="34" charset="0"/>
                <a:cs typeface="Arial" panose="020B0604020202020204" pitchFamily="34" charset="0"/>
              </a:rPr>
              <a:t>，另外</a:t>
            </a:r>
            <a:r>
              <a:rPr lang="en-US" altLang="zh-CN" sz="1800" b="1" dirty="0">
                <a:solidFill>
                  <a:schemeClr val="bg1"/>
                </a:solidFill>
                <a:latin typeface="Arial" panose="020B0604020202020204" pitchFamily="34" charset="0"/>
                <a:cs typeface="Arial" panose="020B0604020202020204" pitchFamily="34" charset="0"/>
              </a:rPr>
              <a:t>3</a:t>
            </a:r>
            <a:r>
              <a:rPr lang="zh-CN" altLang="en-US" sz="1800" b="1" dirty="0">
                <a:solidFill>
                  <a:schemeClr val="bg1"/>
                </a:solidFill>
                <a:latin typeface="Arial" panose="020B0604020202020204" pitchFamily="34" charset="0"/>
                <a:cs typeface="Arial" panose="020B0604020202020204" pitchFamily="34" charset="0"/>
              </a:rPr>
              <a:t>项</a:t>
            </a:r>
            <a:r>
              <a:rPr lang="zh-CN" altLang="en-US" sz="1800" b="1" dirty="0" smtClean="0">
                <a:solidFill>
                  <a:schemeClr val="bg1"/>
                </a:solidFill>
                <a:latin typeface="Arial" panose="020B0604020202020204" pitchFamily="34" charset="0"/>
                <a:cs typeface="Arial" panose="020B0604020202020204" pitchFamily="34" charset="0"/>
              </a:rPr>
              <a:t>研究联合化疗方案至进展，</a:t>
            </a:r>
            <a:r>
              <a:rPr lang="en-US" altLang="zh-CN" sz="1800" b="1" dirty="0" smtClean="0">
                <a:solidFill>
                  <a:schemeClr val="bg1"/>
                </a:solidFill>
                <a:latin typeface="Arial" panose="020B0604020202020204" pitchFamily="34" charset="0"/>
                <a:cs typeface="Arial" panose="020B0604020202020204" pitchFamily="34" charset="0"/>
              </a:rPr>
              <a:t>ORIENT-16</a:t>
            </a:r>
            <a:r>
              <a:rPr lang="zh-CN" altLang="en-US" sz="1800" b="1" dirty="0" smtClean="0">
                <a:solidFill>
                  <a:schemeClr val="bg1"/>
                </a:solidFill>
                <a:latin typeface="Arial" panose="020B0604020202020204" pitchFamily="34" charset="0"/>
                <a:cs typeface="Arial" panose="020B0604020202020204" pitchFamily="34" charset="0"/>
              </a:rPr>
              <a:t>研究中患者在长期用药方面可能更能耐受</a:t>
            </a:r>
            <a:endParaRPr lang="zh-CN" altLang="en-US" sz="1800" b="1" dirty="0">
              <a:solidFill>
                <a:schemeClr val="bg1"/>
              </a:solidFill>
              <a:latin typeface="Arial" panose="020B0604020202020204" pitchFamily="34" charset="0"/>
              <a:cs typeface="Arial" panose="020B0604020202020204" pitchFamily="34" charset="0"/>
            </a:endParaRPr>
          </a:p>
          <a:p>
            <a:pPr marL="314960" indent="-314960">
              <a:lnSpc>
                <a:spcPct val="150000"/>
              </a:lnSpc>
              <a:buFont typeface="Arial" panose="020B0604020202020204" pitchFamily="34" charset="0"/>
              <a:buChar char="•"/>
            </a:pPr>
            <a:r>
              <a:rPr lang="en-US" altLang="zh-CN" sz="1800" b="1" dirty="0">
                <a:solidFill>
                  <a:schemeClr val="bg1"/>
                </a:solidFill>
                <a:latin typeface="Arial" panose="020B0604020202020204" pitchFamily="34" charset="0"/>
                <a:cs typeface="Arial" panose="020B0604020202020204" pitchFamily="34" charset="0"/>
              </a:rPr>
              <a:t>ORIENT-16</a:t>
            </a:r>
            <a:r>
              <a:rPr lang="zh-CN" altLang="en-US" sz="1800" b="1" dirty="0">
                <a:solidFill>
                  <a:schemeClr val="bg1"/>
                </a:solidFill>
                <a:latin typeface="Arial" panose="020B0604020202020204" pitchFamily="34" charset="0"/>
                <a:cs typeface="Arial" panose="020B0604020202020204" pitchFamily="34" charset="0"/>
              </a:rPr>
              <a:t>化疗方案为一种化疗，另外</a:t>
            </a:r>
            <a:r>
              <a:rPr lang="en-US" altLang="zh-CN" sz="1800" b="1" dirty="0">
                <a:solidFill>
                  <a:schemeClr val="bg1"/>
                </a:solidFill>
                <a:latin typeface="Arial" panose="020B0604020202020204" pitchFamily="34" charset="0"/>
                <a:cs typeface="Arial" panose="020B0604020202020204" pitchFamily="34" charset="0"/>
              </a:rPr>
              <a:t>3</a:t>
            </a:r>
            <a:r>
              <a:rPr lang="zh-CN" altLang="en-US" sz="1800" b="1" dirty="0">
                <a:solidFill>
                  <a:schemeClr val="bg1"/>
                </a:solidFill>
                <a:latin typeface="Arial" panose="020B0604020202020204" pitchFamily="34" charset="0"/>
                <a:cs typeface="Arial" panose="020B0604020202020204" pitchFamily="34" charset="0"/>
              </a:rPr>
              <a:t>项研究有两种化疗方案选择</a:t>
            </a:r>
            <a:endParaRPr lang="zh-CN" altLang="en-US" sz="1800" b="1" dirty="0">
              <a:solidFill>
                <a:schemeClr val="bg1"/>
              </a:solidFill>
              <a:latin typeface="Arial" panose="020B0604020202020204" pitchFamily="34" charset="0"/>
              <a:cs typeface="Arial" panose="020B0604020202020204" pitchFamily="34" charset="0"/>
            </a:endParaRPr>
          </a:p>
          <a:p>
            <a:pPr marL="314960" indent="-314960">
              <a:lnSpc>
                <a:spcPct val="150000"/>
              </a:lnSpc>
              <a:buFont typeface="Arial" panose="020B0604020202020204" pitchFamily="34" charset="0"/>
              <a:buChar char="•"/>
            </a:pPr>
            <a:r>
              <a:rPr lang="zh-CN" altLang="en-US" sz="1800" b="1" dirty="0">
                <a:solidFill>
                  <a:schemeClr val="bg1"/>
                </a:solidFill>
                <a:latin typeface="Arial" panose="020B0604020202020204" pitchFamily="34" charset="0"/>
                <a:cs typeface="Arial" panose="020B0604020202020204" pitchFamily="34" charset="0"/>
              </a:rPr>
              <a:t>四项研究化疗药物均含铂类，但</a:t>
            </a:r>
            <a:r>
              <a:rPr lang="en-US" altLang="zh-CN" sz="1800" b="1" dirty="0">
                <a:solidFill>
                  <a:schemeClr val="bg1"/>
                </a:solidFill>
                <a:latin typeface="Arial" panose="020B0604020202020204" pitchFamily="34" charset="0"/>
                <a:cs typeface="Arial" panose="020B0604020202020204" pitchFamily="34" charset="0"/>
              </a:rPr>
              <a:t>KEYNOTE-062</a:t>
            </a:r>
            <a:r>
              <a:rPr lang="zh-CN" altLang="en-US" sz="1800" b="1" dirty="0">
                <a:solidFill>
                  <a:schemeClr val="bg1"/>
                </a:solidFill>
                <a:latin typeface="Arial" panose="020B0604020202020204" pitchFamily="34" charset="0"/>
                <a:cs typeface="Arial" panose="020B0604020202020204" pitchFamily="34" charset="0"/>
              </a:rPr>
              <a:t>研究所用为顺铂，另外</a:t>
            </a:r>
            <a:r>
              <a:rPr lang="en-US" altLang="zh-CN" sz="1800" b="1" dirty="0">
                <a:solidFill>
                  <a:schemeClr val="bg1"/>
                </a:solidFill>
                <a:latin typeface="Arial" panose="020B0604020202020204" pitchFamily="34" charset="0"/>
                <a:cs typeface="Arial" panose="020B0604020202020204" pitchFamily="34" charset="0"/>
              </a:rPr>
              <a:t>3</a:t>
            </a:r>
            <a:r>
              <a:rPr lang="zh-CN" altLang="en-US" sz="1800" b="1" dirty="0">
                <a:solidFill>
                  <a:schemeClr val="bg1"/>
                </a:solidFill>
                <a:latin typeface="Arial" panose="020B0604020202020204" pitchFamily="34" charset="0"/>
                <a:cs typeface="Arial" panose="020B0604020202020204" pitchFamily="34" charset="0"/>
              </a:rPr>
              <a:t>项为</a:t>
            </a:r>
            <a:r>
              <a:rPr lang="zh-CN" altLang="en-US" sz="1800" b="1" dirty="0">
                <a:solidFill>
                  <a:srgbClr val="FFFF00"/>
                </a:solidFill>
                <a:latin typeface="Arial" panose="020B0604020202020204" pitchFamily="34" charset="0"/>
                <a:cs typeface="Arial" panose="020B0604020202020204" pitchFamily="34" charset="0"/>
              </a:rPr>
              <a:t>奥沙利铂</a:t>
            </a:r>
            <a:endParaRPr lang="zh-CN" altLang="en-US" sz="1800" b="1" dirty="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1314" name="think-cell 幻灯片" r:id="rId2" imgW="5715" imgH="5715" progId="TCLayout.ActiveDocument.1">
                  <p:embed/>
                </p:oleObj>
              </mc:Choice>
              <mc:Fallback>
                <p:oleObj name="think-cell 幻灯片" r:id="rId2" imgW="5715" imgH="5715" progId="TCLayout.ActiveDocument.1">
                  <p:embed/>
                  <p:pic>
                    <p:nvPicPr>
                      <p:cNvPr id="0" name="图片 141313"/>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标题 1"/>
          <p:cNvSpPr>
            <a:spLocks noGrp="1"/>
          </p:cNvSpPr>
          <p:nvPr>
            <p:ph type="title"/>
          </p:nvPr>
        </p:nvSpPr>
        <p:spPr/>
        <p:txBody>
          <a:bodyPr vert="horz">
            <a:normAutofit/>
          </a:bodyPr>
          <a:lstStyle/>
          <a:p>
            <a:r>
              <a:rPr lang="en-US" altLang="zh-CN" sz="2800" dirty="0"/>
              <a:t>HER2</a:t>
            </a:r>
            <a:r>
              <a:rPr lang="zh-CN" altLang="en-US" sz="2800" dirty="0"/>
              <a:t>阴性晚期胃癌免疫联合化疗一线探索小结</a:t>
            </a:r>
            <a:endParaRPr lang="zh-CN" altLang="en-US" sz="2800" dirty="0"/>
          </a:p>
        </p:txBody>
      </p:sp>
      <p:sp>
        <p:nvSpPr>
          <p:cNvPr id="3" name="矩形 2"/>
          <p:cNvSpPr/>
          <p:nvPr/>
        </p:nvSpPr>
        <p:spPr>
          <a:xfrm>
            <a:off x="11731646" y="-17745"/>
            <a:ext cx="1712892" cy="424031"/>
          </a:xfrm>
          <a:prstGeom prst="rect">
            <a:avLst/>
          </a:prstGeom>
          <a:solidFill>
            <a:srgbClr val="09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atin typeface="Arial" panose="020B0604020202020204" pitchFamily="34" charset="0"/>
                <a:cs typeface="Arial" panose="020B0604020202020204" pitchFamily="34" charset="0"/>
              </a:rPr>
              <a:t>HER2</a:t>
            </a:r>
            <a:r>
              <a:rPr lang="zh-CN" altLang="en-US" sz="2205" dirty="0">
                <a:latin typeface="Arial" panose="020B0604020202020204" pitchFamily="34" charset="0"/>
                <a:cs typeface="Arial" panose="020B0604020202020204" pitchFamily="34" charset="0"/>
              </a:rPr>
              <a:t>阴性</a:t>
            </a:r>
            <a:endParaRPr lang="zh-CN" altLang="en-US" sz="2205" dirty="0">
              <a:latin typeface="Arial" panose="020B0604020202020204" pitchFamily="34" charset="0"/>
              <a:cs typeface="Arial" panose="020B0604020202020204" pitchFamily="34" charset="0"/>
            </a:endParaRPr>
          </a:p>
        </p:txBody>
      </p:sp>
      <p:sp>
        <p:nvSpPr>
          <p:cNvPr id="5" name="文本框 4"/>
          <p:cNvSpPr txBox="1"/>
          <p:nvPr/>
        </p:nvSpPr>
        <p:spPr>
          <a:xfrm>
            <a:off x="1124938" y="1375154"/>
            <a:ext cx="11194663" cy="4832092"/>
          </a:xfrm>
          <a:prstGeom prst="rect">
            <a:avLst/>
          </a:prstGeom>
          <a:noFill/>
        </p:spPr>
        <p:txBody>
          <a:bodyPr wrap="square">
            <a:spAutoFit/>
          </a:bodyPr>
          <a:lstStyle/>
          <a:p>
            <a:pPr marL="314960" indent="-314960">
              <a:lnSpc>
                <a:spcPct val="200000"/>
              </a:lnSpc>
              <a:buFont typeface="Arial" panose="020B0604020202020204" pitchFamily="34" charset="0"/>
              <a:buChar char="•"/>
            </a:pPr>
            <a:r>
              <a:rPr lang="zh-CN" altLang="en-US" sz="2200" dirty="0" smtClean="0">
                <a:solidFill>
                  <a:srgbClr val="1158A2"/>
                </a:solidFill>
                <a:latin typeface="+mn-ea"/>
                <a:cs typeface="Arial" panose="020B0604020202020204" pitchFamily="34" charset="0"/>
              </a:rPr>
              <a:t>在</a:t>
            </a:r>
            <a:r>
              <a:rPr lang="zh-CN" altLang="en-US" sz="2200" dirty="0">
                <a:solidFill>
                  <a:srgbClr val="1158A2"/>
                </a:solidFill>
                <a:latin typeface="+mn-ea"/>
                <a:cs typeface="Arial" panose="020B0604020202020204" pitchFamily="34" charset="0"/>
              </a:rPr>
              <a:t>取得成功的两项研究</a:t>
            </a:r>
            <a:r>
              <a:rPr lang="zh-CN" altLang="en-US" sz="2200" dirty="0" smtClean="0">
                <a:solidFill>
                  <a:srgbClr val="1158A2"/>
                </a:solidFill>
                <a:latin typeface="+mn-ea"/>
                <a:cs typeface="Arial" panose="020B0604020202020204" pitchFamily="34" charset="0"/>
              </a:rPr>
              <a:t>中，</a:t>
            </a:r>
            <a:r>
              <a:rPr lang="zh-CN" altLang="en-US" sz="2200" b="1" dirty="0">
                <a:solidFill>
                  <a:srgbClr val="1158A2"/>
                </a:solidFill>
                <a:latin typeface="+mn-ea"/>
                <a:cs typeface="Arial" panose="020B0604020202020204" pitchFamily="34" charset="0"/>
              </a:rPr>
              <a:t>ORIENT-16研究</a:t>
            </a:r>
            <a:r>
              <a:rPr lang="zh-CN" altLang="en-US" sz="2200" dirty="0">
                <a:solidFill>
                  <a:srgbClr val="1158A2"/>
                </a:solidFill>
                <a:latin typeface="+mn-ea"/>
                <a:cs typeface="Arial" panose="020B0604020202020204" pitchFamily="34" charset="0"/>
              </a:rPr>
              <a:t>显示</a:t>
            </a:r>
            <a:r>
              <a:rPr lang="zh-CN" altLang="en-US" sz="2200" b="1" dirty="0">
                <a:solidFill>
                  <a:srgbClr val="1158A2"/>
                </a:solidFill>
                <a:latin typeface="+mn-ea"/>
                <a:cs typeface="Arial" panose="020B0604020202020204" pitchFamily="34" charset="0"/>
              </a:rPr>
              <a:t>中国患者</a:t>
            </a:r>
            <a:r>
              <a:rPr lang="zh-CN" altLang="en-US" sz="2200" dirty="0">
                <a:solidFill>
                  <a:srgbClr val="1158A2"/>
                </a:solidFill>
                <a:latin typeface="+mn-ea"/>
                <a:cs typeface="Arial" panose="020B0604020202020204" pitchFamily="34" charset="0"/>
              </a:rPr>
              <a:t>一线使用免疫联合化疗有</a:t>
            </a:r>
            <a:r>
              <a:rPr lang="zh-CN" altLang="en-US" sz="2200" b="1" dirty="0">
                <a:solidFill>
                  <a:srgbClr val="1158A2"/>
                </a:solidFill>
                <a:latin typeface="+mn-ea"/>
                <a:cs typeface="Arial" panose="020B0604020202020204" pitchFamily="34" charset="0"/>
              </a:rPr>
              <a:t>较好的总生存和无进展生存获益</a:t>
            </a:r>
            <a:r>
              <a:rPr lang="zh-CN" altLang="en-US" sz="2200" dirty="0">
                <a:solidFill>
                  <a:srgbClr val="1158A2"/>
                </a:solidFill>
                <a:latin typeface="+mn-ea"/>
                <a:cs typeface="Arial" panose="020B0604020202020204" pitchFamily="34" charset="0"/>
              </a:rPr>
              <a:t>，</a:t>
            </a:r>
            <a:r>
              <a:rPr lang="zh-CN" altLang="en-US" sz="2200" dirty="0" smtClean="0">
                <a:solidFill>
                  <a:srgbClr val="1158A2"/>
                </a:solidFill>
                <a:latin typeface="+mn-ea"/>
                <a:cs typeface="Arial" panose="020B0604020202020204" pitchFamily="34" charset="0"/>
              </a:rPr>
              <a:t>安全耐受，</a:t>
            </a:r>
            <a:r>
              <a:rPr lang="zh-CN" altLang="en-US" sz="2200" dirty="0">
                <a:solidFill>
                  <a:srgbClr val="1158A2"/>
                </a:solidFill>
                <a:latin typeface="+mn-ea"/>
                <a:cs typeface="Arial" panose="020B0604020202020204" pitchFamily="34" charset="0"/>
              </a:rPr>
              <a:t>导致治疗停药的TRAE发生率低</a:t>
            </a:r>
            <a:r>
              <a:rPr lang="zh-CN" altLang="en-US" sz="2200" dirty="0" smtClean="0">
                <a:solidFill>
                  <a:srgbClr val="1158A2"/>
                </a:solidFill>
                <a:latin typeface="+mn-ea"/>
                <a:cs typeface="Arial" panose="020B0604020202020204" pitchFamily="34" charset="0"/>
              </a:rPr>
              <a:t>；</a:t>
            </a:r>
            <a:endParaRPr lang="en-US" altLang="zh-CN" sz="2200" dirty="0" smtClean="0">
              <a:solidFill>
                <a:srgbClr val="1158A2"/>
              </a:solidFill>
              <a:latin typeface="+mn-ea"/>
              <a:cs typeface="Arial" panose="020B0604020202020204" pitchFamily="34" charset="0"/>
            </a:endParaRPr>
          </a:p>
          <a:p>
            <a:pPr marL="314960" indent="-314960">
              <a:lnSpc>
                <a:spcPct val="200000"/>
              </a:lnSpc>
              <a:buFont typeface="Arial" panose="020B0604020202020204" pitchFamily="34" charset="0"/>
              <a:buChar char="•"/>
            </a:pPr>
            <a:r>
              <a:rPr lang="zh-CN" altLang="en-US" sz="2200" dirty="0">
                <a:solidFill>
                  <a:srgbClr val="1158A2"/>
                </a:solidFill>
                <a:latin typeface="+mn-ea"/>
                <a:cs typeface="Arial" panose="020B0604020202020204" pitchFamily="34" charset="0"/>
              </a:rPr>
              <a:t>免疫联合化疗在HER2阴性晚期胃癌的一线探索折戟于全球KEYNOTE-062研究和亚洲ATTRACTION-4研究，但在新近发布的大型中国ORIENT-16研究和全球CheckMate 649研究取得了丰硕成果</a:t>
            </a:r>
            <a:r>
              <a:rPr lang="zh-CN" altLang="en-US" sz="2200" dirty="0" smtClean="0">
                <a:solidFill>
                  <a:srgbClr val="1158A2"/>
                </a:solidFill>
                <a:latin typeface="+mn-ea"/>
                <a:cs typeface="Arial" panose="020B0604020202020204" pitchFamily="34" charset="0"/>
              </a:rPr>
              <a:t>；</a:t>
            </a:r>
            <a:r>
              <a:rPr lang="zh-CN" altLang="en-US" sz="2200" b="1" dirty="0" smtClean="0">
                <a:solidFill>
                  <a:srgbClr val="1158A2"/>
                </a:solidFill>
                <a:latin typeface="+mn-ea"/>
                <a:cs typeface="Arial" panose="020B0604020202020204" pitchFamily="34" charset="0"/>
              </a:rPr>
              <a:t>信迪利单抗联合化疗显示了全人群显著获益的优异结果。</a:t>
            </a:r>
            <a:endParaRPr lang="zh-CN" altLang="en-US" sz="2200" b="1" dirty="0">
              <a:solidFill>
                <a:srgbClr val="1158A2"/>
              </a:solidFill>
              <a:latin typeface="+mn-ea"/>
              <a:cs typeface="Arial" panose="020B0604020202020204" pitchFamily="34" charset="0"/>
            </a:endParaRPr>
          </a:p>
          <a:p>
            <a:pPr marL="314960" indent="-314960">
              <a:lnSpc>
                <a:spcPct val="200000"/>
              </a:lnSpc>
              <a:buFont typeface="Arial" panose="020B0604020202020204" pitchFamily="34" charset="0"/>
              <a:buChar char="•"/>
            </a:pPr>
            <a:r>
              <a:rPr lang="zh-CN" altLang="en-US" sz="2200" dirty="0">
                <a:solidFill>
                  <a:srgbClr val="1158A2"/>
                </a:solidFill>
                <a:latin typeface="+mn-ea"/>
                <a:cs typeface="Arial" panose="020B0604020202020204" pitchFamily="34" charset="0"/>
              </a:rPr>
              <a:t>几项研究结果差异大，目前原因尚不明确，或与设计方案、基线特征、化疗方案等因素有关，有待未来更多探索，为临床决策提供参考。</a:t>
            </a:r>
            <a:endParaRPr lang="zh-CN" altLang="en-US" sz="2200" dirty="0">
              <a:solidFill>
                <a:srgbClr val="1158A2"/>
              </a:solidFill>
              <a:latin typeface="+mn-ea"/>
              <a:cs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2338" name="think-cell 幻灯片" r:id="rId2" imgW="5715" imgH="5715" progId="TCLayout.ActiveDocument.1">
                  <p:embed/>
                </p:oleObj>
              </mc:Choice>
              <mc:Fallback>
                <p:oleObj name="think-cell 幻灯片" r:id="rId2" imgW="5715" imgH="5715" progId="TCLayout.ActiveDocument.1">
                  <p:embed/>
                  <p:pic>
                    <p:nvPicPr>
                      <p:cNvPr id="0" name="图片 142337"/>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标题 1"/>
          <p:cNvSpPr>
            <a:spLocks noGrp="1"/>
          </p:cNvSpPr>
          <p:nvPr>
            <p:ph type="title"/>
          </p:nvPr>
        </p:nvSpPr>
        <p:spPr>
          <a:xfrm>
            <a:off x="532180" y="150"/>
            <a:ext cx="11595914" cy="1234686"/>
          </a:xfrm>
        </p:spPr>
        <p:txBody>
          <a:bodyPr vert="horz">
            <a:normAutofit/>
          </a:bodyPr>
          <a:lstStyle/>
          <a:p>
            <a:r>
              <a:rPr lang="zh-CN" altLang="en-US" sz="2800" dirty="0"/>
              <a:t>免疫联合方案在</a:t>
            </a:r>
            <a:r>
              <a:rPr lang="en-US" altLang="zh-CN" sz="2800" dirty="0"/>
              <a:t>HER2+</a:t>
            </a:r>
            <a:r>
              <a:rPr lang="zh-CN" altLang="en-US" sz="2800" dirty="0"/>
              <a:t>转移性胃或胃食管结合部癌的探索：</a:t>
            </a:r>
            <a:br>
              <a:rPr lang="en-US" altLang="zh-CN" sz="2800" dirty="0"/>
            </a:br>
            <a:r>
              <a:rPr lang="en-US" altLang="zh-CN" sz="2800" dirty="0"/>
              <a:t>KEYNOTE-811 </a:t>
            </a:r>
            <a:endParaRPr lang="zh-CN" altLang="en-US" sz="2800" dirty="0"/>
          </a:p>
        </p:txBody>
      </p:sp>
      <p:grpSp>
        <p:nvGrpSpPr>
          <p:cNvPr id="4" name="组合 3"/>
          <p:cNvGrpSpPr/>
          <p:nvPr/>
        </p:nvGrpSpPr>
        <p:grpSpPr>
          <a:xfrm>
            <a:off x="868334" y="2301134"/>
            <a:ext cx="7511341" cy="3606758"/>
            <a:chOff x="757142" y="1883962"/>
            <a:chExt cx="6811560" cy="3270741"/>
          </a:xfrm>
        </p:grpSpPr>
        <p:grpSp>
          <p:nvGrpSpPr>
            <p:cNvPr id="6" name="组合 5"/>
            <p:cNvGrpSpPr/>
            <p:nvPr/>
          </p:nvGrpSpPr>
          <p:grpSpPr>
            <a:xfrm>
              <a:off x="757142" y="1883962"/>
              <a:ext cx="6811560" cy="2462495"/>
              <a:chOff x="780892" y="1700796"/>
              <a:chExt cx="6811560" cy="3005546"/>
            </a:xfrm>
          </p:grpSpPr>
          <p:sp>
            <p:nvSpPr>
              <p:cNvPr id="20" name="文本框 19"/>
              <p:cNvSpPr txBox="1"/>
              <p:nvPr/>
            </p:nvSpPr>
            <p:spPr>
              <a:xfrm>
                <a:off x="780892" y="2204733"/>
                <a:ext cx="2784554" cy="1814688"/>
              </a:xfrm>
              <a:prstGeom prst="rect">
                <a:avLst/>
              </a:prstGeom>
              <a:solidFill>
                <a:srgbClr val="09357A"/>
              </a:solidFill>
            </p:spPr>
            <p:txBody>
              <a:bodyPr wrap="square" rtlCol="0">
                <a:spAutoFit/>
              </a:bodyPr>
              <a:lstStyle/>
              <a:p>
                <a:pPr algn="ctr" defTabSz="1008380" fontAlgn="base">
                  <a:spcBef>
                    <a:spcPts val="660"/>
                  </a:spcBef>
                  <a:tabLst>
                    <a:tab pos="192405" algn="l"/>
                  </a:tabLst>
                  <a:defRPr/>
                </a:pPr>
                <a:r>
                  <a:rPr lang="zh-CN" altLang="en-US" sz="1545" b="1"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rPr>
                  <a:t>主要入组标准</a:t>
                </a:r>
                <a:endParaRPr lang="en-US" altLang="zh-CN" sz="1545" b="1"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endParaRPr>
              </a:p>
              <a:p>
                <a:pPr marL="314960" indent="-314960" algn="just" defTabSz="1008380" fontAlgn="base">
                  <a:spcBef>
                    <a:spcPts val="660"/>
                  </a:spcBef>
                  <a:buFont typeface="Arial" panose="020B0604020202020204" pitchFamily="34" charset="0"/>
                  <a:buChar char="•"/>
                  <a:tabLst>
                    <a:tab pos="192405" algn="l"/>
                  </a:tabLst>
                  <a:defRPr/>
                </a:pPr>
                <a:r>
                  <a:rPr lang="zh-CN" altLang="en-US"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rPr>
                  <a:t>晚期胃或胃食管结合部腺癌</a:t>
                </a:r>
                <a:endParaRPr lang="en-US" altLang="zh-CN" sz="176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endParaRPr>
              </a:p>
              <a:p>
                <a:pPr marL="314960" indent="-314960" algn="just" defTabSz="1008380" fontAlgn="base">
                  <a:spcBef>
                    <a:spcPts val="660"/>
                  </a:spcBef>
                  <a:buFont typeface="Arial" panose="020B0604020202020204" pitchFamily="34" charset="0"/>
                  <a:buChar char="•"/>
                  <a:tabLst>
                    <a:tab pos="192405" algn="l"/>
                  </a:tabLst>
                  <a:defRPr/>
                </a:pPr>
                <a:r>
                  <a:rPr lang="zh-CN" altLang="en-US"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rPr>
                  <a:t>晚期疾病未接受过治疗</a:t>
                </a:r>
                <a:endParaRPr lang="en-US" altLang="zh-CN"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endParaRPr>
              </a:p>
              <a:p>
                <a:pPr marL="314960" indent="-314960" algn="just" defTabSz="1008380" fontAlgn="base">
                  <a:spcBef>
                    <a:spcPts val="660"/>
                  </a:spcBef>
                  <a:buFont typeface="Arial" panose="020B0604020202020204" pitchFamily="34" charset="0"/>
                  <a:buChar char="•"/>
                  <a:tabLst>
                    <a:tab pos="192405" algn="l"/>
                  </a:tabLst>
                  <a:defRPr/>
                </a:pPr>
                <a:r>
                  <a:rPr lang="en-US" altLang="zh-CN"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rPr>
                  <a:t>HER2+</a:t>
                </a:r>
                <a:endParaRPr lang="en-US" altLang="zh-CN"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endParaRPr>
              </a:p>
              <a:p>
                <a:pPr algn="ctr" defTabSz="1008380" fontAlgn="base">
                  <a:spcBef>
                    <a:spcPts val="660"/>
                  </a:spcBef>
                  <a:tabLst>
                    <a:tab pos="192405" algn="l"/>
                  </a:tabLst>
                  <a:defRPr/>
                </a:pPr>
                <a:r>
                  <a:rPr lang="en-US" altLang="zh-CN"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rPr>
                  <a:t>N=692</a:t>
                </a:r>
                <a:endParaRPr lang="en-US" altLang="zh-CN" sz="1545" dirty="0">
                  <a:solidFill>
                    <a:prstClr val="white"/>
                  </a:solidFill>
                  <a:latin typeface="微软雅黑" panose="020B0503020204020204" pitchFamily="34" charset="-122"/>
                  <a:ea typeface="微软雅黑" panose="020B0503020204020204" pitchFamily="34" charset="-122"/>
                  <a:cs typeface="Times New Roman" panose="02020603050405020304" charset="0"/>
                  <a:sym typeface="+mn-lt"/>
                </a:endParaRPr>
              </a:p>
            </p:txBody>
          </p:sp>
          <p:sp>
            <p:nvSpPr>
              <p:cNvPr id="17" name="矩形: 圆角 1"/>
              <p:cNvSpPr/>
              <p:nvPr/>
            </p:nvSpPr>
            <p:spPr>
              <a:xfrm>
                <a:off x="4478115" y="1700796"/>
                <a:ext cx="3095302" cy="1405793"/>
              </a:xfrm>
              <a:prstGeom prst="roundRect">
                <a:avLst>
                  <a:gd name="adj" fmla="val 0"/>
                </a:avLst>
              </a:prstGeom>
              <a:solidFill>
                <a:srgbClr val="09357A"/>
              </a:solidFill>
              <a:ln>
                <a:solidFill>
                  <a:srgbClr val="9DC3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defRPr/>
                </a:pPr>
                <a:r>
                  <a:rPr lang="zh-CN" altLang="en-US" sz="1545" b="1" dirty="0">
                    <a:solidFill>
                      <a:prstClr val="white"/>
                    </a:solidFill>
                    <a:latin typeface="微软雅黑" panose="020B0503020204020204" pitchFamily="34" charset="-122"/>
                    <a:ea typeface="微软雅黑" panose="020B0503020204020204" pitchFamily="34" charset="-122"/>
                    <a:cs typeface="+mn-ea"/>
                    <a:sym typeface="+mn-lt"/>
                  </a:rPr>
                  <a:t>帕博利珠单抗 </a:t>
                </a:r>
                <a:r>
                  <a:rPr lang="en-US" altLang="zh-CN" sz="1545" b="1" dirty="0">
                    <a:solidFill>
                      <a:prstClr val="white"/>
                    </a:solidFill>
                    <a:latin typeface="微软雅黑" panose="020B0503020204020204" pitchFamily="34" charset="-122"/>
                    <a:ea typeface="微软雅黑" panose="020B0503020204020204" pitchFamily="34" charset="-122"/>
                    <a:cs typeface="+mn-ea"/>
                    <a:sym typeface="+mn-lt"/>
                  </a:rPr>
                  <a:t>200mg IV Q3W</a:t>
                </a:r>
                <a:endParaRPr lang="en-US" altLang="zh-CN" sz="1545"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1008380">
                  <a:defRPr/>
                </a:pPr>
                <a:r>
                  <a:rPr lang="en-US" altLang="zh-CN" sz="1545" b="1" dirty="0">
                    <a:solidFill>
                      <a:prstClr val="white"/>
                    </a:solidFill>
                    <a:latin typeface="微软雅黑" panose="020B0503020204020204" pitchFamily="34" charset="-122"/>
                    <a:ea typeface="微软雅黑" panose="020B0503020204020204" pitchFamily="34" charset="-122"/>
                    <a:cs typeface="+mn-ea"/>
                    <a:sym typeface="+mn-lt"/>
                  </a:rPr>
                  <a:t>+</a:t>
                </a:r>
                <a:endParaRPr lang="en-US" altLang="zh-CN" sz="1545"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1008380">
                  <a:defRPr/>
                </a:pPr>
                <a:r>
                  <a:rPr lang="zh-CN" altLang="en-US" sz="1545" b="1" dirty="0">
                    <a:solidFill>
                      <a:prstClr val="white"/>
                    </a:solidFill>
                    <a:latin typeface="微软雅黑" panose="020B0503020204020204" pitchFamily="34" charset="-122"/>
                    <a:ea typeface="微软雅黑" panose="020B0503020204020204" pitchFamily="34" charset="-122"/>
                    <a:cs typeface="+mn-ea"/>
                    <a:sym typeface="+mn-lt"/>
                  </a:rPr>
                  <a:t>曲妥珠单抗</a:t>
                </a:r>
                <a:r>
                  <a:rPr lang="en-US" altLang="zh-CN" sz="1545" b="1" dirty="0">
                    <a:solidFill>
                      <a:prstClr val="white"/>
                    </a:solidFill>
                    <a:latin typeface="微软雅黑" panose="020B0503020204020204" pitchFamily="34" charset="-122"/>
                    <a:ea typeface="微软雅黑" panose="020B0503020204020204" pitchFamily="34" charset="-122"/>
                    <a:cs typeface="+mn-ea"/>
                    <a:sym typeface="+mn-lt"/>
                  </a:rPr>
                  <a:t>+FP</a:t>
                </a:r>
                <a:r>
                  <a:rPr lang="zh-CN" altLang="en-US" sz="1545" b="1" dirty="0">
                    <a:solidFill>
                      <a:prstClr val="white"/>
                    </a:solidFill>
                    <a:latin typeface="微软雅黑" panose="020B0503020204020204" pitchFamily="34" charset="-122"/>
                    <a:ea typeface="微软雅黑" panose="020B0503020204020204" pitchFamily="34" charset="-122"/>
                    <a:cs typeface="+mn-ea"/>
                    <a:sym typeface="+mn-lt"/>
                  </a:rPr>
                  <a:t>或</a:t>
                </a:r>
                <a:r>
                  <a:rPr lang="en-US" altLang="zh-CN" sz="1545" b="1" dirty="0" err="1">
                    <a:solidFill>
                      <a:prstClr val="white"/>
                    </a:solidFill>
                    <a:latin typeface="微软雅黑" panose="020B0503020204020204" pitchFamily="34" charset="-122"/>
                    <a:ea typeface="微软雅黑" panose="020B0503020204020204" pitchFamily="34" charset="-122"/>
                    <a:cs typeface="+mn-ea"/>
                    <a:sym typeface="+mn-lt"/>
                  </a:rPr>
                  <a:t>CAPOX</a:t>
                </a:r>
                <a:r>
                  <a:rPr lang="en-US" altLang="zh-CN" sz="1545" b="1" baseline="30000" dirty="0" err="1">
                    <a:solidFill>
                      <a:prstClr val="white"/>
                    </a:solidFill>
                    <a:latin typeface="微软雅黑" panose="020B0503020204020204" pitchFamily="34" charset="-122"/>
                    <a:ea typeface="微软雅黑" panose="020B0503020204020204" pitchFamily="34" charset="-122"/>
                    <a:cs typeface="+mn-ea"/>
                    <a:sym typeface="+mn-lt"/>
                  </a:rPr>
                  <a:t>a</a:t>
                </a:r>
                <a:endParaRPr lang="en-US" altLang="zh-CN" sz="1545" b="1" baseline="30000" dirty="0">
                  <a:solidFill>
                    <a:prstClr val="white"/>
                  </a:solidFill>
                  <a:latin typeface="微软雅黑" panose="020B0503020204020204" pitchFamily="34" charset="-122"/>
                  <a:ea typeface="微软雅黑" panose="020B0503020204020204" pitchFamily="34" charset="-122"/>
                  <a:cs typeface="+mn-ea"/>
                  <a:sym typeface="+mn-lt"/>
                </a:endParaRPr>
              </a:p>
              <a:p>
                <a:pPr algn="ctr" defTabSz="1008380">
                  <a:defRPr/>
                </a:pPr>
                <a:r>
                  <a:rPr lang="zh-CN" altLang="en-US" sz="1545" dirty="0">
                    <a:solidFill>
                      <a:prstClr val="white"/>
                    </a:solidFill>
                    <a:latin typeface="微软雅黑" panose="020B0503020204020204" pitchFamily="34" charset="-122"/>
                    <a:ea typeface="微软雅黑" panose="020B0503020204020204" pitchFamily="34" charset="-122"/>
                    <a:cs typeface="+mn-ea"/>
                    <a:sym typeface="+mn-lt"/>
                  </a:rPr>
                  <a:t>最多应用至</a:t>
                </a:r>
                <a:r>
                  <a:rPr lang="en-US" altLang="zh-CN" sz="1545" dirty="0">
                    <a:solidFill>
                      <a:prstClr val="white"/>
                    </a:solidFill>
                    <a:latin typeface="微软雅黑" panose="020B0503020204020204" pitchFamily="34" charset="-122"/>
                    <a:ea typeface="微软雅黑" panose="020B0503020204020204" pitchFamily="34" charset="-122"/>
                    <a:cs typeface="+mn-ea"/>
                    <a:sym typeface="+mn-lt"/>
                  </a:rPr>
                  <a:t>35</a:t>
                </a:r>
                <a:r>
                  <a:rPr lang="zh-CN" altLang="en-US" sz="1545" dirty="0">
                    <a:solidFill>
                      <a:prstClr val="white"/>
                    </a:solidFill>
                    <a:latin typeface="微软雅黑" panose="020B0503020204020204" pitchFamily="34" charset="-122"/>
                    <a:ea typeface="微软雅黑" panose="020B0503020204020204" pitchFamily="34" charset="-122"/>
                    <a:cs typeface="+mn-ea"/>
                    <a:sym typeface="+mn-lt"/>
                  </a:rPr>
                  <a:t>个周期</a:t>
                </a:r>
                <a:endParaRPr lang="en-US" altLang="zh-CN" sz="154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5" name="矩形: 圆角 1"/>
              <p:cNvSpPr/>
              <p:nvPr/>
            </p:nvSpPr>
            <p:spPr>
              <a:xfrm>
                <a:off x="4497150" y="3300550"/>
                <a:ext cx="3095302" cy="1405792"/>
              </a:xfrm>
              <a:prstGeom prst="roundRect">
                <a:avLst>
                  <a:gd name="adj" fmla="val 0"/>
                </a:avLst>
              </a:prstGeom>
              <a:solidFill>
                <a:srgbClr val="EB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defRPr/>
                </a:pPr>
                <a:r>
                  <a:rPr lang="zh-CN" altLang="en-US" sz="1545" b="1" dirty="0">
                    <a:solidFill>
                      <a:prstClr val="black"/>
                    </a:solidFill>
                    <a:latin typeface="微软雅黑" panose="020B0503020204020204" pitchFamily="34" charset="-122"/>
                    <a:ea typeface="微软雅黑" panose="020B0503020204020204" pitchFamily="34" charset="-122"/>
                    <a:cs typeface="+mn-ea"/>
                    <a:sym typeface="+mn-lt"/>
                  </a:rPr>
                  <a:t>安慰剂</a:t>
                </a:r>
                <a:r>
                  <a:rPr lang="en-US" altLang="zh-CN" sz="1545" b="1" dirty="0">
                    <a:solidFill>
                      <a:prstClr val="black"/>
                    </a:solidFill>
                    <a:latin typeface="微软雅黑" panose="020B0503020204020204" pitchFamily="34" charset="-122"/>
                    <a:ea typeface="微软雅黑" panose="020B0503020204020204" pitchFamily="34" charset="-122"/>
                    <a:cs typeface="+mn-ea"/>
                    <a:sym typeface="+mn-lt"/>
                  </a:rPr>
                  <a:t> IV Q3W</a:t>
                </a:r>
                <a:endParaRPr lang="en-US" altLang="zh-CN" sz="1545" b="1" dirty="0">
                  <a:solidFill>
                    <a:prstClr val="black"/>
                  </a:solidFill>
                  <a:latin typeface="微软雅黑" panose="020B0503020204020204" pitchFamily="34" charset="-122"/>
                  <a:ea typeface="微软雅黑" panose="020B0503020204020204" pitchFamily="34" charset="-122"/>
                  <a:cs typeface="+mn-ea"/>
                  <a:sym typeface="+mn-lt"/>
                </a:endParaRPr>
              </a:p>
              <a:p>
                <a:pPr algn="ctr" defTabSz="1008380">
                  <a:defRPr/>
                </a:pPr>
                <a:r>
                  <a:rPr lang="en-US" altLang="zh-CN" sz="1545" b="1" dirty="0">
                    <a:solidFill>
                      <a:prstClr val="black"/>
                    </a:solidFill>
                    <a:latin typeface="微软雅黑" panose="020B0503020204020204" pitchFamily="34" charset="-122"/>
                    <a:ea typeface="微软雅黑" panose="020B0503020204020204" pitchFamily="34" charset="-122"/>
                    <a:cs typeface="+mn-ea"/>
                    <a:sym typeface="+mn-lt"/>
                  </a:rPr>
                  <a:t>+</a:t>
                </a:r>
                <a:endParaRPr lang="en-US" altLang="zh-CN" sz="1545" b="1" dirty="0">
                  <a:solidFill>
                    <a:prstClr val="black"/>
                  </a:solidFill>
                  <a:latin typeface="微软雅黑" panose="020B0503020204020204" pitchFamily="34" charset="-122"/>
                  <a:ea typeface="微软雅黑" panose="020B0503020204020204" pitchFamily="34" charset="-122"/>
                  <a:cs typeface="+mn-ea"/>
                  <a:sym typeface="+mn-lt"/>
                </a:endParaRPr>
              </a:p>
              <a:p>
                <a:pPr algn="ctr" defTabSz="1008380">
                  <a:defRPr/>
                </a:pPr>
                <a:r>
                  <a:rPr lang="zh-CN" altLang="en-US" sz="1545" b="1" dirty="0">
                    <a:solidFill>
                      <a:prstClr val="black"/>
                    </a:solidFill>
                    <a:latin typeface="微软雅黑" panose="020B0503020204020204" pitchFamily="34" charset="-122"/>
                    <a:ea typeface="微软雅黑" panose="020B0503020204020204" pitchFamily="34" charset="-122"/>
                    <a:cs typeface="+mn-ea"/>
                    <a:sym typeface="+mn-lt"/>
                  </a:rPr>
                  <a:t>曲妥珠单抗</a:t>
                </a:r>
                <a:r>
                  <a:rPr lang="en-US" altLang="zh-CN" sz="1545" b="1" dirty="0">
                    <a:solidFill>
                      <a:prstClr val="black"/>
                    </a:solidFill>
                    <a:latin typeface="微软雅黑" panose="020B0503020204020204" pitchFamily="34" charset="-122"/>
                    <a:ea typeface="微软雅黑" panose="020B0503020204020204" pitchFamily="34" charset="-122"/>
                    <a:cs typeface="+mn-ea"/>
                    <a:sym typeface="+mn-lt"/>
                  </a:rPr>
                  <a:t>+FP</a:t>
                </a:r>
                <a:r>
                  <a:rPr lang="zh-CN" altLang="en-US" sz="1545" b="1" dirty="0">
                    <a:solidFill>
                      <a:prstClr val="black"/>
                    </a:solidFill>
                    <a:latin typeface="微软雅黑" panose="020B0503020204020204" pitchFamily="34" charset="-122"/>
                    <a:ea typeface="微软雅黑" panose="020B0503020204020204" pitchFamily="34" charset="-122"/>
                    <a:cs typeface="+mn-ea"/>
                    <a:sym typeface="+mn-lt"/>
                  </a:rPr>
                  <a:t>或</a:t>
                </a:r>
                <a:r>
                  <a:rPr lang="en-US" altLang="zh-CN" sz="1545" b="1" dirty="0" err="1">
                    <a:solidFill>
                      <a:prstClr val="black"/>
                    </a:solidFill>
                    <a:latin typeface="微软雅黑" panose="020B0503020204020204" pitchFamily="34" charset="-122"/>
                    <a:ea typeface="微软雅黑" panose="020B0503020204020204" pitchFamily="34" charset="-122"/>
                    <a:cs typeface="+mn-ea"/>
                    <a:sym typeface="+mn-lt"/>
                  </a:rPr>
                  <a:t>CAPOX</a:t>
                </a:r>
                <a:r>
                  <a:rPr lang="en-US" altLang="zh-CN" sz="1545" b="1" baseline="30000" dirty="0" err="1">
                    <a:solidFill>
                      <a:prstClr val="black"/>
                    </a:solidFill>
                    <a:latin typeface="微软雅黑" panose="020B0503020204020204" pitchFamily="34" charset="-122"/>
                    <a:ea typeface="微软雅黑" panose="020B0503020204020204" pitchFamily="34" charset="-122"/>
                    <a:cs typeface="+mn-ea"/>
                    <a:sym typeface="+mn-lt"/>
                  </a:rPr>
                  <a:t>a</a:t>
                </a:r>
                <a:endParaRPr lang="en-US" altLang="zh-CN" sz="1545" b="1" dirty="0">
                  <a:solidFill>
                    <a:prstClr val="black"/>
                  </a:solidFill>
                  <a:latin typeface="微软雅黑" panose="020B0503020204020204" pitchFamily="34" charset="-122"/>
                  <a:ea typeface="微软雅黑" panose="020B0503020204020204" pitchFamily="34" charset="-122"/>
                  <a:cs typeface="+mn-ea"/>
                  <a:sym typeface="+mn-lt"/>
                </a:endParaRPr>
              </a:p>
              <a:p>
                <a:pPr algn="ctr" defTabSz="1008380">
                  <a:defRPr/>
                </a:pPr>
                <a:r>
                  <a:rPr lang="zh-CN" altLang="en-US" sz="1545" dirty="0">
                    <a:solidFill>
                      <a:prstClr val="black"/>
                    </a:solidFill>
                    <a:latin typeface="微软雅黑" panose="020B0503020204020204" pitchFamily="34" charset="-122"/>
                    <a:ea typeface="微软雅黑" panose="020B0503020204020204" pitchFamily="34" charset="-122"/>
                    <a:cs typeface="+mn-ea"/>
                    <a:sym typeface="+mn-lt"/>
                  </a:rPr>
                  <a:t>最多应用至</a:t>
                </a:r>
                <a:r>
                  <a:rPr lang="en-US" altLang="zh-CN" sz="1545" dirty="0">
                    <a:solidFill>
                      <a:prstClr val="black"/>
                    </a:solidFill>
                    <a:latin typeface="微软雅黑" panose="020B0503020204020204" pitchFamily="34" charset="-122"/>
                    <a:ea typeface="微软雅黑" panose="020B0503020204020204" pitchFamily="34" charset="-122"/>
                    <a:cs typeface="+mn-ea"/>
                    <a:sym typeface="+mn-lt"/>
                  </a:rPr>
                  <a:t>35</a:t>
                </a:r>
                <a:r>
                  <a:rPr lang="zh-CN" altLang="en-US" sz="1545" dirty="0">
                    <a:solidFill>
                      <a:prstClr val="black"/>
                    </a:solidFill>
                    <a:latin typeface="微软雅黑" panose="020B0503020204020204" pitchFamily="34" charset="-122"/>
                    <a:ea typeface="微软雅黑" panose="020B0503020204020204" pitchFamily="34" charset="-122"/>
                    <a:cs typeface="+mn-ea"/>
                    <a:sym typeface="+mn-lt"/>
                  </a:rPr>
                  <a:t>个周期</a:t>
                </a:r>
                <a:endParaRPr lang="en-US" altLang="zh-CN" sz="1545"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 name="文本框 6"/>
            <p:cNvSpPr txBox="1"/>
            <p:nvPr/>
          </p:nvSpPr>
          <p:spPr>
            <a:xfrm>
              <a:off x="997869" y="4332512"/>
              <a:ext cx="1908551" cy="822191"/>
            </a:xfrm>
            <a:prstGeom prst="rect">
              <a:avLst/>
            </a:prstGeom>
            <a:noFill/>
          </p:spPr>
          <p:txBody>
            <a:bodyPr wrap="square" rtlCol="0">
              <a:spAutoFit/>
            </a:bodyPr>
            <a:lstStyle/>
            <a:p>
              <a:pPr algn="just" defTabSz="1008380" fontAlgn="base">
                <a:spcBef>
                  <a:spcPts val="660"/>
                </a:spcBef>
                <a:tabLst>
                  <a:tab pos="192405" algn="l"/>
                </a:tabLst>
                <a:defRPr/>
              </a:pPr>
              <a:r>
                <a:rPr lang="zh-CN" altLang="en-US" sz="1325" b="1" u="sng"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rPr>
                <a:t>分层因素</a:t>
              </a:r>
              <a:endParaRPr lang="en-US" altLang="zh-CN" sz="1325" b="1" u="sng"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endParaRPr>
            </a:p>
            <a:p>
              <a:pPr marL="314960" indent="-314960" algn="just" defTabSz="1008380" fontAlgn="base">
                <a:buFont typeface="Arial" panose="020B0604020202020204" pitchFamily="34" charset="0"/>
                <a:buChar char="•"/>
                <a:tabLst>
                  <a:tab pos="192405" algn="l"/>
                </a:tabLst>
                <a:defRPr/>
              </a:pPr>
              <a:r>
                <a:rPr lang="zh-CN" altLang="en-US"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rPr>
                <a:t>地理区域；</a:t>
              </a:r>
              <a:endParaRPr lang="en-US" altLang="zh-CN"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endParaRPr>
            </a:p>
            <a:p>
              <a:pPr marL="314960" indent="-314960" algn="just" defTabSz="1008380" fontAlgn="base">
                <a:buFont typeface="Arial" panose="020B0604020202020204" pitchFamily="34" charset="0"/>
                <a:buChar char="•"/>
                <a:tabLst>
                  <a:tab pos="192405" algn="l"/>
                </a:tabLst>
                <a:defRPr/>
              </a:pPr>
              <a:r>
                <a:rPr lang="en-US" altLang="zh-CN"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rPr>
                <a:t>PD-L1 CPS</a:t>
              </a:r>
              <a:r>
                <a:rPr lang="zh-CN" altLang="en-US"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rPr>
                <a:t>；</a:t>
              </a:r>
              <a:endParaRPr lang="en-US" altLang="zh-CN"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endParaRPr>
            </a:p>
            <a:p>
              <a:pPr marL="314960" indent="-314960" algn="just" defTabSz="1008380" fontAlgn="base">
                <a:buFont typeface="Arial" panose="020B0604020202020204" pitchFamily="34" charset="0"/>
                <a:buChar char="•"/>
                <a:tabLst>
                  <a:tab pos="192405" algn="l"/>
                </a:tabLst>
                <a:defRPr/>
              </a:pPr>
              <a:r>
                <a:rPr lang="zh-CN" altLang="en-US"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rPr>
                <a:t>化疗</a:t>
              </a:r>
              <a:endParaRPr lang="en-US" altLang="zh-CN" sz="1325" dirty="0">
                <a:solidFill>
                  <a:prstClr val="black"/>
                </a:solidFill>
                <a:latin typeface="微软雅黑" panose="020B0503020204020204" pitchFamily="34" charset="-122"/>
                <a:ea typeface="微软雅黑" panose="020B0503020204020204" pitchFamily="34" charset="-122"/>
                <a:cs typeface="Times New Roman" panose="02020603050405020304" charset="0"/>
                <a:sym typeface="+mn-lt"/>
              </a:endParaRPr>
            </a:p>
          </p:txBody>
        </p:sp>
      </p:grpSp>
      <p:sp>
        <p:nvSpPr>
          <p:cNvPr id="21" name="文本占位符 10"/>
          <p:cNvSpPr txBox="1"/>
          <p:nvPr/>
        </p:nvSpPr>
        <p:spPr>
          <a:xfrm>
            <a:off x="774415" y="1461847"/>
            <a:ext cx="12085197" cy="58482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rgbClr val="0C2657"/>
                </a:solidFill>
                <a:latin typeface="+mj-ea"/>
                <a:ea typeface="+mj-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14960" indent="-314960" algn="just" defTabSz="1008380">
              <a:lnSpc>
                <a:spcPct val="100000"/>
              </a:lnSpc>
              <a:spcBef>
                <a:spcPts val="1105"/>
              </a:spcBef>
              <a:buFont typeface="Arial" panose="020B0604020202020204" pitchFamily="34" charset="0"/>
              <a:buChar char="•"/>
              <a:defRPr/>
            </a:pP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研究设计：随机、安慰剂对照、双盲、</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III</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期研究（</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NCT03615326</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765" b="1" dirty="0">
                <a:solidFill>
                  <a:prstClr val="black"/>
                </a:solidFill>
                <a:latin typeface="Arial" panose="020B0604020202020204" pitchFamily="34" charset="0"/>
                <a:ea typeface="微软雅黑" panose="020B0503020204020204" pitchFamily="34" charset="-122"/>
                <a:cs typeface="Arial" panose="020B0604020202020204" pitchFamily="34" charset="0"/>
              </a:rPr>
              <a:t> </a:t>
            </a:r>
            <a:endParaRPr lang="en-US" altLang="zh-CN" sz="1765"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21"/>
          <p:cNvSpPr txBox="1"/>
          <p:nvPr/>
        </p:nvSpPr>
        <p:spPr>
          <a:xfrm>
            <a:off x="1018144" y="5902623"/>
            <a:ext cx="11841469" cy="703078"/>
          </a:xfrm>
          <a:prstGeom prst="rect">
            <a:avLst/>
          </a:prstGeom>
          <a:noFill/>
        </p:spPr>
        <p:txBody>
          <a:bodyPr wrap="square" rtlCol="0">
            <a:spAutoFit/>
          </a:bodyPr>
          <a:lstStyle/>
          <a:p>
            <a:pPr defTabSz="1008380">
              <a:defRPr/>
            </a:pPr>
            <a:r>
              <a:rPr lang="en-US" altLang="zh-CN" sz="1325" dirty="0">
                <a:solidFill>
                  <a:prstClr val="black"/>
                </a:solidFill>
                <a:latin typeface="微软雅黑" panose="020B0503020204020204" pitchFamily="34" charset="-122"/>
                <a:ea typeface="微软雅黑" panose="020B0503020204020204" pitchFamily="34" charset="-122"/>
              </a:rPr>
              <a:t>a</a:t>
            </a:r>
            <a:r>
              <a:rPr lang="zh-CN" altLang="en-US" sz="1325" dirty="0">
                <a:solidFill>
                  <a:prstClr val="black"/>
                </a:solidFill>
                <a:latin typeface="微软雅黑" panose="020B0503020204020204" pitchFamily="34" charset="-122"/>
                <a:ea typeface="微软雅黑" panose="020B0503020204020204" pitchFamily="34" charset="-122"/>
              </a:rPr>
              <a:t>：曲妥珠单抗剂量：导入剂量 </a:t>
            </a:r>
            <a:r>
              <a:rPr lang="en-US" altLang="zh-CN" sz="1325" dirty="0">
                <a:solidFill>
                  <a:prstClr val="black"/>
                </a:solidFill>
                <a:latin typeface="微软雅黑" panose="020B0503020204020204" pitchFamily="34" charset="-122"/>
                <a:ea typeface="微软雅黑" panose="020B0503020204020204" pitchFamily="34" charset="-122"/>
              </a:rPr>
              <a:t>8mg/kg</a:t>
            </a:r>
            <a:r>
              <a:rPr lang="zh-CN" altLang="en-US" sz="1325" dirty="0">
                <a:solidFill>
                  <a:prstClr val="black"/>
                </a:solidFill>
                <a:latin typeface="微软雅黑" panose="020B0503020204020204" pitchFamily="34" charset="-122"/>
                <a:ea typeface="微软雅黑" panose="020B0503020204020204" pitchFamily="34" charset="-122"/>
              </a:rPr>
              <a:t>，维持剂量 </a:t>
            </a:r>
            <a:r>
              <a:rPr lang="en-US" altLang="zh-CN" sz="1325" dirty="0">
                <a:solidFill>
                  <a:prstClr val="black"/>
                </a:solidFill>
                <a:latin typeface="微软雅黑" panose="020B0503020204020204" pitchFamily="34" charset="-122"/>
                <a:ea typeface="微软雅黑" panose="020B0503020204020204" pitchFamily="34" charset="-122"/>
              </a:rPr>
              <a:t>6mg/kg IV Q3W</a:t>
            </a:r>
            <a:r>
              <a:rPr lang="zh-CN" altLang="en-US" sz="1325" dirty="0">
                <a:solidFill>
                  <a:prstClr val="black"/>
                </a:solidFill>
                <a:latin typeface="微软雅黑" panose="020B0503020204020204" pitchFamily="34" charset="-122"/>
                <a:ea typeface="微软雅黑" panose="020B0503020204020204" pitchFamily="34" charset="-122"/>
              </a:rPr>
              <a:t>。</a:t>
            </a:r>
            <a:r>
              <a:rPr lang="en-US" altLang="zh-CN" sz="1325" dirty="0">
                <a:solidFill>
                  <a:prstClr val="black"/>
                </a:solidFill>
                <a:latin typeface="微软雅黑" panose="020B0503020204020204" pitchFamily="34" charset="-122"/>
                <a:ea typeface="微软雅黑" panose="020B0503020204020204" pitchFamily="34" charset="-122"/>
              </a:rPr>
              <a:t>FP</a:t>
            </a:r>
            <a:r>
              <a:rPr lang="zh-CN" altLang="en-US" sz="1325" dirty="0">
                <a:solidFill>
                  <a:prstClr val="black"/>
                </a:solidFill>
                <a:latin typeface="微软雅黑" panose="020B0503020204020204" pitchFamily="34" charset="-122"/>
                <a:ea typeface="微软雅黑" panose="020B0503020204020204" pitchFamily="34" charset="-122"/>
              </a:rPr>
              <a:t>剂量：</a:t>
            </a:r>
            <a:r>
              <a:rPr lang="en-US" altLang="zh-CN" sz="1325" dirty="0">
                <a:solidFill>
                  <a:prstClr val="black"/>
                </a:solidFill>
                <a:latin typeface="微软雅黑" panose="020B0503020204020204" pitchFamily="34" charset="-122"/>
                <a:ea typeface="微软雅黑" panose="020B0503020204020204" pitchFamily="34" charset="-122"/>
              </a:rPr>
              <a:t>5-FU 800mg/m</a:t>
            </a:r>
            <a:r>
              <a:rPr lang="en-US" altLang="zh-CN" sz="1325" baseline="30000" dirty="0">
                <a:solidFill>
                  <a:prstClr val="black"/>
                </a:solidFill>
                <a:latin typeface="微软雅黑" panose="020B0503020204020204" pitchFamily="34" charset="-122"/>
                <a:ea typeface="微软雅黑" panose="020B0503020204020204" pitchFamily="34" charset="-122"/>
              </a:rPr>
              <a:t>2</a:t>
            </a:r>
            <a:r>
              <a:rPr lang="en-US" altLang="zh-CN" sz="1325" dirty="0">
                <a:solidFill>
                  <a:prstClr val="black"/>
                </a:solidFill>
                <a:latin typeface="微软雅黑" panose="020B0503020204020204" pitchFamily="34" charset="-122"/>
                <a:ea typeface="微软雅黑" panose="020B0503020204020204" pitchFamily="34" charset="-122"/>
              </a:rPr>
              <a:t> IV D1-5 Q3W+</a:t>
            </a:r>
            <a:r>
              <a:rPr lang="zh-CN" altLang="en-US" sz="1325" dirty="0">
                <a:solidFill>
                  <a:prstClr val="black"/>
                </a:solidFill>
                <a:latin typeface="微软雅黑" panose="020B0503020204020204" pitchFamily="34" charset="-122"/>
                <a:ea typeface="微软雅黑" panose="020B0503020204020204" pitchFamily="34" charset="-122"/>
              </a:rPr>
              <a:t>顺铂 </a:t>
            </a:r>
            <a:r>
              <a:rPr lang="en-US" altLang="zh-CN" sz="1325" dirty="0">
                <a:solidFill>
                  <a:prstClr val="black"/>
                </a:solidFill>
                <a:latin typeface="微软雅黑" panose="020B0503020204020204" pitchFamily="34" charset="-122"/>
                <a:ea typeface="微软雅黑" panose="020B0503020204020204" pitchFamily="34" charset="-122"/>
              </a:rPr>
              <a:t>80mg/m</a:t>
            </a:r>
            <a:r>
              <a:rPr lang="en-US" altLang="zh-CN" sz="1325" baseline="30000" dirty="0">
                <a:solidFill>
                  <a:prstClr val="black"/>
                </a:solidFill>
                <a:latin typeface="微软雅黑" panose="020B0503020204020204" pitchFamily="34" charset="-122"/>
                <a:ea typeface="微软雅黑" panose="020B0503020204020204" pitchFamily="34" charset="-122"/>
              </a:rPr>
              <a:t>2</a:t>
            </a:r>
            <a:r>
              <a:rPr lang="en-US" altLang="zh-CN" sz="1325" dirty="0">
                <a:solidFill>
                  <a:prstClr val="black"/>
                </a:solidFill>
                <a:latin typeface="微软雅黑" panose="020B0503020204020204" pitchFamily="34" charset="-122"/>
                <a:ea typeface="微软雅黑" panose="020B0503020204020204" pitchFamily="34" charset="-122"/>
              </a:rPr>
              <a:t> IV Q3W</a:t>
            </a:r>
            <a:r>
              <a:rPr lang="zh-CN" altLang="en-US" sz="1325" dirty="0">
                <a:solidFill>
                  <a:prstClr val="black"/>
                </a:solidFill>
                <a:latin typeface="微软雅黑" panose="020B0503020204020204" pitchFamily="34" charset="-122"/>
                <a:ea typeface="微软雅黑" panose="020B0503020204020204" pitchFamily="34" charset="-122"/>
              </a:rPr>
              <a:t>。</a:t>
            </a:r>
            <a:r>
              <a:rPr lang="en-US" altLang="zh-CN" sz="1325" dirty="0">
                <a:solidFill>
                  <a:prstClr val="black"/>
                </a:solidFill>
                <a:latin typeface="微软雅黑" panose="020B0503020204020204" pitchFamily="34" charset="-122"/>
                <a:ea typeface="微软雅黑" panose="020B0503020204020204" pitchFamily="34" charset="-122"/>
              </a:rPr>
              <a:t>CAPOX</a:t>
            </a:r>
            <a:r>
              <a:rPr lang="zh-CN" altLang="en-US" sz="1325" dirty="0">
                <a:solidFill>
                  <a:prstClr val="black"/>
                </a:solidFill>
                <a:latin typeface="微软雅黑" panose="020B0503020204020204" pitchFamily="34" charset="-122"/>
                <a:ea typeface="微软雅黑" panose="020B0503020204020204" pitchFamily="34" charset="-122"/>
              </a:rPr>
              <a:t>剂量：卡培他滨 </a:t>
            </a:r>
            <a:r>
              <a:rPr lang="en-US" altLang="zh-CN" sz="1325" dirty="0">
                <a:solidFill>
                  <a:prstClr val="black"/>
                </a:solidFill>
                <a:latin typeface="微软雅黑" panose="020B0503020204020204" pitchFamily="34" charset="-122"/>
                <a:ea typeface="微软雅黑" panose="020B0503020204020204" pitchFamily="34" charset="-122"/>
              </a:rPr>
              <a:t>1000mg/m</a:t>
            </a:r>
            <a:r>
              <a:rPr lang="en-US" altLang="zh-CN" sz="1325" baseline="30000" dirty="0">
                <a:solidFill>
                  <a:prstClr val="black"/>
                </a:solidFill>
                <a:latin typeface="微软雅黑" panose="020B0503020204020204" pitchFamily="34" charset="-122"/>
                <a:ea typeface="微软雅黑" panose="020B0503020204020204" pitchFamily="34" charset="-122"/>
              </a:rPr>
              <a:t>2</a:t>
            </a:r>
            <a:r>
              <a:rPr lang="en-US" altLang="zh-CN" sz="1325" dirty="0">
                <a:solidFill>
                  <a:prstClr val="black"/>
                </a:solidFill>
                <a:latin typeface="微软雅黑" panose="020B0503020204020204" pitchFamily="34" charset="-122"/>
                <a:ea typeface="微软雅黑" panose="020B0503020204020204" pitchFamily="34" charset="-122"/>
              </a:rPr>
              <a:t> bid D1-14 Q3W+</a:t>
            </a:r>
            <a:r>
              <a:rPr lang="zh-CN" altLang="en-US" sz="1325" dirty="0">
                <a:solidFill>
                  <a:prstClr val="black"/>
                </a:solidFill>
                <a:latin typeface="微软雅黑" panose="020B0503020204020204" pitchFamily="34" charset="-122"/>
                <a:ea typeface="微软雅黑" panose="020B0503020204020204" pitchFamily="34" charset="-122"/>
              </a:rPr>
              <a:t>奥沙利铂 </a:t>
            </a:r>
            <a:r>
              <a:rPr lang="en-US" altLang="zh-CN" sz="1325" dirty="0">
                <a:solidFill>
                  <a:prstClr val="black"/>
                </a:solidFill>
                <a:latin typeface="微软雅黑" panose="020B0503020204020204" pitchFamily="34" charset="-122"/>
                <a:ea typeface="微软雅黑" panose="020B0503020204020204" pitchFamily="34" charset="-122"/>
              </a:rPr>
              <a:t>130mg/m</a:t>
            </a:r>
            <a:r>
              <a:rPr lang="en-US" altLang="zh-CN" sz="1325" baseline="30000" dirty="0">
                <a:solidFill>
                  <a:prstClr val="black"/>
                </a:solidFill>
                <a:latin typeface="微软雅黑" panose="020B0503020204020204" pitchFamily="34" charset="-122"/>
                <a:ea typeface="微软雅黑" panose="020B0503020204020204" pitchFamily="34" charset="-122"/>
              </a:rPr>
              <a:t>2</a:t>
            </a:r>
            <a:r>
              <a:rPr lang="en-US" altLang="zh-CN" sz="1325" dirty="0">
                <a:solidFill>
                  <a:prstClr val="black"/>
                </a:solidFill>
                <a:latin typeface="微软雅黑" panose="020B0503020204020204" pitchFamily="34" charset="-122"/>
                <a:ea typeface="微软雅黑" panose="020B0503020204020204" pitchFamily="34" charset="-122"/>
              </a:rPr>
              <a:t> IV Q3W</a:t>
            </a:r>
            <a:r>
              <a:rPr lang="zh-CN" altLang="en-US" sz="1325" dirty="0">
                <a:solidFill>
                  <a:prstClr val="black"/>
                </a:solidFill>
                <a:latin typeface="微软雅黑" panose="020B0503020204020204" pitchFamily="34" charset="-122"/>
                <a:ea typeface="微软雅黑" panose="020B0503020204020204" pitchFamily="34" charset="-122"/>
              </a:rPr>
              <a:t>。</a:t>
            </a:r>
            <a:endParaRPr lang="en-US" altLang="zh-CN" sz="1325" dirty="0">
              <a:solidFill>
                <a:prstClr val="black"/>
              </a:solidFill>
              <a:latin typeface="微软雅黑" panose="020B0503020204020204" pitchFamily="34" charset="-122"/>
              <a:ea typeface="微软雅黑" panose="020B0503020204020204" pitchFamily="34" charset="-122"/>
            </a:endParaRPr>
          </a:p>
          <a:p>
            <a:pPr defTabSz="1008380">
              <a:defRPr/>
            </a:pPr>
            <a:r>
              <a:rPr lang="en-US" altLang="zh-CN" sz="1325" dirty="0">
                <a:solidFill>
                  <a:prstClr val="black"/>
                </a:solidFill>
                <a:latin typeface="微软雅黑" panose="020B0503020204020204" pitchFamily="34" charset="-122"/>
                <a:ea typeface="微软雅黑" panose="020B0503020204020204" pitchFamily="34" charset="-122"/>
              </a:rPr>
              <a:t>BICR</a:t>
            </a:r>
            <a:r>
              <a:rPr lang="zh-CN" altLang="en-US" sz="1325" dirty="0">
                <a:solidFill>
                  <a:prstClr val="black"/>
                </a:solidFill>
                <a:latin typeface="微软雅黑" panose="020B0503020204020204" pitchFamily="34" charset="-122"/>
                <a:ea typeface="微软雅黑" panose="020B0503020204020204" pitchFamily="34" charset="-122"/>
              </a:rPr>
              <a:t>：盲态独立评估中心；</a:t>
            </a:r>
            <a:r>
              <a:rPr lang="en-US" altLang="zh-CN" sz="1325" dirty="0">
                <a:solidFill>
                  <a:prstClr val="black"/>
                </a:solidFill>
                <a:latin typeface="微软雅黑" panose="020B0503020204020204" pitchFamily="34" charset="-122"/>
                <a:ea typeface="微软雅黑" panose="020B0503020204020204" pitchFamily="34" charset="-122"/>
              </a:rPr>
              <a:t>CPS</a:t>
            </a:r>
            <a:r>
              <a:rPr lang="zh-CN" altLang="en-US" sz="1325" dirty="0">
                <a:solidFill>
                  <a:prstClr val="black"/>
                </a:solidFill>
                <a:latin typeface="微软雅黑" panose="020B0503020204020204" pitchFamily="34" charset="-122"/>
                <a:ea typeface="微软雅黑" panose="020B0503020204020204" pitchFamily="34" charset="-122"/>
              </a:rPr>
              <a:t>：阳性联合分数（</a:t>
            </a:r>
            <a:r>
              <a:rPr lang="en-US" altLang="zh-CN" sz="1325" dirty="0">
                <a:solidFill>
                  <a:prstClr val="black"/>
                </a:solidFill>
                <a:latin typeface="微软雅黑" panose="020B0503020204020204" pitchFamily="34" charset="-122"/>
                <a:ea typeface="微软雅黑" panose="020B0503020204020204" pitchFamily="34" charset="-122"/>
              </a:rPr>
              <a:t>PD-L1 </a:t>
            </a:r>
            <a:r>
              <a:rPr lang="zh-CN" altLang="en-US" sz="1325" dirty="0">
                <a:solidFill>
                  <a:prstClr val="black"/>
                </a:solidFill>
                <a:latin typeface="微软雅黑" panose="020B0503020204020204" pitchFamily="34" charset="-122"/>
                <a:ea typeface="微软雅黑" panose="020B0503020204020204" pitchFamily="34" charset="-122"/>
              </a:rPr>
              <a:t>染色细胞数</a:t>
            </a:r>
            <a:r>
              <a:rPr lang="en-US" altLang="zh-CN" sz="1325" dirty="0">
                <a:solidFill>
                  <a:prstClr val="black"/>
                </a:solidFill>
                <a:latin typeface="微软雅黑" panose="020B0503020204020204" pitchFamily="34" charset="-122"/>
                <a:ea typeface="微软雅黑" panose="020B0503020204020204" pitchFamily="34" charset="-122"/>
              </a:rPr>
              <a:t>〔</a:t>
            </a:r>
            <a:r>
              <a:rPr lang="zh-CN" altLang="en-US" sz="1325" dirty="0">
                <a:solidFill>
                  <a:prstClr val="black"/>
                </a:solidFill>
                <a:latin typeface="微软雅黑" panose="020B0503020204020204" pitchFamily="34" charset="-122"/>
                <a:ea typeface="微软雅黑" panose="020B0503020204020204" pitchFamily="34" charset="-122"/>
              </a:rPr>
              <a:t>肿瘤细胞、淋巴细胞、巨噬细胞</a:t>
            </a:r>
            <a:r>
              <a:rPr lang="en-US" altLang="zh-CN" sz="1325" dirty="0">
                <a:solidFill>
                  <a:prstClr val="black"/>
                </a:solidFill>
                <a:latin typeface="微软雅黑" panose="020B0503020204020204" pitchFamily="34" charset="-122"/>
                <a:ea typeface="微软雅黑" panose="020B0503020204020204" pitchFamily="34" charset="-122"/>
              </a:rPr>
              <a:t>〕</a:t>
            </a:r>
            <a:r>
              <a:rPr lang="zh-CN" altLang="en-US" sz="1325" dirty="0">
                <a:solidFill>
                  <a:prstClr val="black"/>
                </a:solidFill>
                <a:latin typeface="微软雅黑" panose="020B0503020204020204" pitchFamily="34" charset="-122"/>
                <a:ea typeface="微软雅黑" panose="020B0503020204020204" pitchFamily="34" charset="-122"/>
              </a:rPr>
              <a:t>除以存活肿瘤细胞总数，再乘以 </a:t>
            </a:r>
            <a:r>
              <a:rPr lang="en-US" altLang="zh-CN" sz="1325" dirty="0">
                <a:solidFill>
                  <a:prstClr val="black"/>
                </a:solidFill>
                <a:latin typeface="微软雅黑" panose="020B0503020204020204" pitchFamily="34" charset="-122"/>
                <a:ea typeface="微软雅黑" panose="020B0503020204020204" pitchFamily="34" charset="-122"/>
              </a:rPr>
              <a:t>100</a:t>
            </a:r>
            <a:r>
              <a:rPr lang="zh-CN" altLang="en-US" sz="1325" dirty="0">
                <a:solidFill>
                  <a:prstClr val="black"/>
                </a:solidFill>
                <a:latin typeface="微软雅黑" panose="020B0503020204020204" pitchFamily="34" charset="-122"/>
                <a:ea typeface="微软雅黑" panose="020B0503020204020204" pitchFamily="34" charset="-122"/>
              </a:rPr>
              <a:t> ）</a:t>
            </a:r>
            <a:endParaRPr lang="zh-CN" altLang="en-US" sz="1325" dirty="0">
              <a:solidFill>
                <a:prstClr val="black"/>
              </a:solidFill>
              <a:latin typeface="微软雅黑" panose="020B0503020204020204" pitchFamily="34" charset="-122"/>
              <a:ea typeface="微软雅黑" panose="020B0503020204020204" pitchFamily="34" charset="-122"/>
            </a:endParaRPr>
          </a:p>
        </p:txBody>
      </p:sp>
      <p:sp>
        <p:nvSpPr>
          <p:cNvPr id="23" name="矩形 22"/>
          <p:cNvSpPr/>
          <p:nvPr/>
        </p:nvSpPr>
        <p:spPr>
          <a:xfrm>
            <a:off x="164913" y="7334625"/>
            <a:ext cx="7658308" cy="228076"/>
          </a:xfrm>
          <a:prstGeom prst="rect">
            <a:avLst/>
          </a:prstGeom>
        </p:spPr>
        <p:txBody>
          <a:bodyPr wrap="square" anchor="b">
            <a:spAutoFit/>
          </a:bodyPr>
          <a:lstStyle/>
          <a:p>
            <a:pPr defTabSz="914400">
              <a:defRPr/>
            </a:pP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Yelena Y, et al. 2021 ASCO. Abs4013.</a:t>
            </a:r>
            <a:endPar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矩形 23"/>
          <p:cNvSpPr/>
          <p:nvPr/>
        </p:nvSpPr>
        <p:spPr>
          <a:xfrm>
            <a:off x="11731646" y="-17745"/>
            <a:ext cx="1712892" cy="424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black"/>
                </a:solidFill>
                <a:latin typeface="Verdana" panose="020B0604030504040204"/>
                <a:ea typeface="微软雅黑" panose="020B0503020204020204" pitchFamily="34" charset="-122"/>
              </a:rPr>
              <a:t>HER2</a:t>
            </a:r>
            <a:r>
              <a:rPr lang="zh-CN" altLang="en-US" sz="1985" dirty="0">
                <a:solidFill>
                  <a:prstClr val="black"/>
                </a:solidFill>
                <a:latin typeface="Verdana" panose="020B0604030504040204"/>
                <a:ea typeface="微软雅黑" panose="020B0503020204020204" pitchFamily="34" charset="-122"/>
              </a:rPr>
              <a:t>阳性</a:t>
            </a:r>
            <a:endParaRPr lang="zh-CN" altLang="en-US" sz="1985" dirty="0">
              <a:solidFill>
                <a:prstClr val="black"/>
              </a:solidFill>
              <a:latin typeface="Verdana" panose="020B0604030504040204"/>
              <a:ea typeface="微软雅黑" panose="020B0503020204020204" pitchFamily="34" charset="-122"/>
            </a:endParaRPr>
          </a:p>
        </p:txBody>
      </p:sp>
      <p:grpSp>
        <p:nvGrpSpPr>
          <p:cNvPr id="28" name="组合 27"/>
          <p:cNvGrpSpPr/>
          <p:nvPr/>
        </p:nvGrpSpPr>
        <p:grpSpPr>
          <a:xfrm>
            <a:off x="8741862" y="2385808"/>
            <a:ext cx="4702676" cy="1034032"/>
            <a:chOff x="811682" y="4934072"/>
            <a:chExt cx="4264559" cy="937699"/>
          </a:xfrm>
        </p:grpSpPr>
        <p:grpSp>
          <p:nvGrpSpPr>
            <p:cNvPr id="29" name="组合 28"/>
            <p:cNvGrpSpPr/>
            <p:nvPr/>
          </p:nvGrpSpPr>
          <p:grpSpPr>
            <a:xfrm>
              <a:off x="811682" y="4934072"/>
              <a:ext cx="1520508" cy="299222"/>
              <a:chOff x="-3143007" y="2697393"/>
              <a:chExt cx="1883324" cy="370620"/>
            </a:xfrm>
          </p:grpSpPr>
          <p:grpSp>
            <p:nvGrpSpPr>
              <p:cNvPr id="31" name="组合 30"/>
              <p:cNvGrpSpPr/>
              <p:nvPr/>
            </p:nvGrpSpPr>
            <p:grpSpPr>
              <a:xfrm>
                <a:off x="-3143007" y="2707101"/>
                <a:ext cx="1883324" cy="355415"/>
                <a:chOff x="-6474155" y="1968008"/>
                <a:chExt cx="3816959" cy="745370"/>
              </a:xfrm>
            </p:grpSpPr>
            <p:sp>
              <p:nvSpPr>
                <p:cNvPr id="36" name="Round Same Side Corner Rectangle 29"/>
                <p:cNvSpPr/>
                <p:nvPr/>
              </p:nvSpPr>
              <p:spPr>
                <a:xfrm rot="5400000">
                  <a:off x="-4471662" y="898071"/>
                  <a:ext cx="744529" cy="2884403"/>
                </a:xfrm>
                <a:prstGeom prst="round2SameRect">
                  <a:avLst>
                    <a:gd name="adj1" fmla="val 50000"/>
                    <a:gd name="adj2" fmla="val 0"/>
                  </a:avLst>
                </a:prstGeom>
                <a:solidFill>
                  <a:schemeClr val="bg1"/>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defTabSz="1008380"/>
                  <a:endParaRPr lang="bg-BG" sz="1765" dirty="0">
                    <a:solidFill>
                      <a:prstClr val="white"/>
                    </a:solidFill>
                    <a:latin typeface="Arial" panose="020B0604020202020204" pitchFamily="34" charset="0"/>
                    <a:cs typeface="Arial" panose="020B0604020202020204" pitchFamily="34" charset="0"/>
                  </a:endParaRPr>
                </a:p>
              </p:txBody>
            </p:sp>
            <p:sp>
              <p:nvSpPr>
                <p:cNvPr id="37" name="Round Same Side Corner Rectangle 45"/>
                <p:cNvSpPr/>
                <p:nvPr/>
              </p:nvSpPr>
              <p:spPr>
                <a:xfrm rot="16200000">
                  <a:off x="-6281685" y="1776378"/>
                  <a:ext cx="744530" cy="1129469"/>
                </a:xfrm>
                <a:prstGeom prst="round2SameRect">
                  <a:avLst>
                    <a:gd name="adj1" fmla="val 50000"/>
                    <a:gd name="adj2" fmla="val 0"/>
                  </a:avLst>
                </a:prstGeom>
                <a:solidFill>
                  <a:srgbClr val="EBF0F9"/>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defTabSz="1008380"/>
                  <a:endParaRPr lang="bg-BG" sz="1765" dirty="0">
                    <a:solidFill>
                      <a:prstClr val="white"/>
                    </a:solidFill>
                    <a:latin typeface="Arial" panose="020B0604020202020204" pitchFamily="34" charset="0"/>
                    <a:cs typeface="Arial" panose="020B0604020202020204" pitchFamily="34" charset="0"/>
                  </a:endParaRPr>
                </a:p>
              </p:txBody>
            </p:sp>
          </p:grpSp>
          <p:sp>
            <p:nvSpPr>
              <p:cNvPr id="32" name="矩形 31"/>
              <p:cNvSpPr/>
              <p:nvPr/>
            </p:nvSpPr>
            <p:spPr>
              <a:xfrm>
                <a:off x="-2599838" y="2697393"/>
                <a:ext cx="1323748" cy="370620"/>
              </a:xfrm>
              <a:prstGeom prst="rect">
                <a:avLst/>
              </a:prstGeom>
            </p:spPr>
            <p:txBody>
              <a:bodyPr wrap="none">
                <a:spAutoFit/>
              </a:bodyPr>
              <a:lstStyle/>
              <a:p>
                <a:pPr defTabSz="1008380"/>
                <a:r>
                  <a:rPr lang="zh-CN" altLang="en-US" sz="1545" b="1" dirty="0">
                    <a:solidFill>
                      <a:srgbClr val="09357A"/>
                    </a:solidFill>
                    <a:latin typeface="Arial" panose="020B0604020202020204" pitchFamily="34" charset="0"/>
                    <a:ea typeface="微软雅黑" panose="020B0503020204020204" pitchFamily="34" charset="-122"/>
                    <a:cs typeface="Arial" panose="020B0604020202020204" pitchFamily="34" charset="0"/>
                  </a:rPr>
                  <a:t>主要终点：</a:t>
                </a:r>
                <a:endParaRPr lang="zh-CN" altLang="en-US" sz="1325" dirty="0">
                  <a:solidFill>
                    <a:srgbClr val="09357A"/>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3" name="组合 32"/>
              <p:cNvGrpSpPr/>
              <p:nvPr/>
            </p:nvGrpSpPr>
            <p:grpSpPr>
              <a:xfrm>
                <a:off x="-2944813" y="2756597"/>
                <a:ext cx="257335" cy="242309"/>
                <a:chOff x="4918075" y="1663700"/>
                <a:chExt cx="434975" cy="409576"/>
              </a:xfrm>
              <a:solidFill>
                <a:srgbClr val="004191"/>
              </a:solidFill>
            </p:grpSpPr>
            <p:sp>
              <p:nvSpPr>
                <p:cNvPr id="34" name="Freeform 801"/>
                <p:cNvSpPr>
                  <a:spLocks noEditPoints="1"/>
                </p:cNvSpPr>
                <p:nvPr/>
              </p:nvSpPr>
              <p:spPr bwMode="auto">
                <a:xfrm>
                  <a:off x="4918075" y="1712913"/>
                  <a:ext cx="358775" cy="360363"/>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pPr defTabSz="1008380"/>
                  <a:endParaRPr lang="zh-CN" altLang="en-US" sz="176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802"/>
                <p:cNvSpPr/>
                <p:nvPr/>
              </p:nvSpPr>
              <p:spPr bwMode="auto">
                <a:xfrm>
                  <a:off x="4959350" y="1663700"/>
                  <a:ext cx="393700" cy="341313"/>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pPr defTabSz="1008380"/>
                  <a:endParaRPr lang="zh-CN" altLang="en-US" sz="176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30" name="文本框 29"/>
            <p:cNvSpPr txBox="1"/>
            <p:nvPr/>
          </p:nvSpPr>
          <p:spPr>
            <a:xfrm>
              <a:off x="907389" y="5295656"/>
              <a:ext cx="4168852" cy="576115"/>
            </a:xfrm>
            <a:prstGeom prst="rect">
              <a:avLst/>
            </a:prstGeom>
            <a:noFill/>
          </p:spPr>
          <p:txBody>
            <a:bodyPr wrap="square" rtlCol="0">
              <a:spAutoFit/>
            </a:bodyPr>
            <a:lstStyle/>
            <a:p>
              <a:pPr marL="314960" indent="-314960" defTabSz="1008380">
                <a:buFont typeface="Arial" panose="020B0604020202020204" pitchFamily="34" charset="0"/>
                <a:buChar char="•"/>
              </a:pPr>
              <a:r>
                <a:rPr lang="pt-BR"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OS</a:t>
              </a:r>
              <a:endParaRPr lang="pt-BR"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pPr>
              <a:r>
                <a:rPr lang="pt-BR"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PFS</a:t>
              </a:r>
              <a:r>
                <a:rPr lang="zh-CN" altLang="pt-BR"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pt-BR"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BICR</a:t>
              </a:r>
              <a:r>
                <a:rPr lang="zh-CN" altLang="pt-BR" sz="1765" dirty="0">
                  <a:solidFill>
                    <a:prstClr val="black"/>
                  </a:solidFill>
                  <a:latin typeface="Arial" panose="020B0604020202020204" pitchFamily="34" charset="0"/>
                  <a:ea typeface="微软雅黑" panose="020B0503020204020204" pitchFamily="34" charset="-122"/>
                  <a:cs typeface="Arial" panose="020B0604020202020204" pitchFamily="34" charset="0"/>
                </a:rPr>
                <a:t>依据</a:t>
              </a:r>
              <a:r>
                <a:rPr lang="pt-BR"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RECIST 1.1</a:t>
              </a:r>
              <a:r>
                <a:rPr lang="zh-CN" altLang="pt-BR"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pt-BR" sz="176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8" name="组合 37"/>
          <p:cNvGrpSpPr/>
          <p:nvPr/>
        </p:nvGrpSpPr>
        <p:grpSpPr>
          <a:xfrm>
            <a:off x="8725983" y="3602498"/>
            <a:ext cx="5008820" cy="1352431"/>
            <a:chOff x="811682" y="5421061"/>
            <a:chExt cx="4542182" cy="1226434"/>
          </a:xfrm>
        </p:grpSpPr>
        <p:grpSp>
          <p:nvGrpSpPr>
            <p:cNvPr id="39" name="组合 38"/>
            <p:cNvGrpSpPr/>
            <p:nvPr/>
          </p:nvGrpSpPr>
          <p:grpSpPr>
            <a:xfrm>
              <a:off x="811682" y="5421061"/>
              <a:ext cx="1520508" cy="299222"/>
              <a:chOff x="-3143007" y="2697393"/>
              <a:chExt cx="1883324" cy="370620"/>
            </a:xfrm>
          </p:grpSpPr>
          <p:grpSp>
            <p:nvGrpSpPr>
              <p:cNvPr id="41" name="组合 40"/>
              <p:cNvGrpSpPr/>
              <p:nvPr/>
            </p:nvGrpSpPr>
            <p:grpSpPr>
              <a:xfrm>
                <a:off x="-3143007" y="2707101"/>
                <a:ext cx="1883324" cy="355415"/>
                <a:chOff x="-6474155" y="1968008"/>
                <a:chExt cx="3816959" cy="745370"/>
              </a:xfrm>
            </p:grpSpPr>
            <p:sp>
              <p:nvSpPr>
                <p:cNvPr id="46" name="Round Same Side Corner Rectangle 29"/>
                <p:cNvSpPr/>
                <p:nvPr/>
              </p:nvSpPr>
              <p:spPr>
                <a:xfrm rot="5400000">
                  <a:off x="-4471662" y="898071"/>
                  <a:ext cx="744529" cy="2884403"/>
                </a:xfrm>
                <a:prstGeom prst="round2SameRect">
                  <a:avLst>
                    <a:gd name="adj1" fmla="val 50000"/>
                    <a:gd name="adj2" fmla="val 0"/>
                  </a:avLst>
                </a:prstGeom>
                <a:solidFill>
                  <a:schemeClr val="bg1"/>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defTabSz="1008380"/>
                  <a:endParaRPr lang="bg-BG" sz="1765" dirty="0">
                    <a:solidFill>
                      <a:prstClr val="white"/>
                    </a:solidFill>
                    <a:latin typeface="Arial" panose="020B0604020202020204" pitchFamily="34" charset="0"/>
                    <a:cs typeface="Arial" panose="020B0604020202020204" pitchFamily="34" charset="0"/>
                  </a:endParaRPr>
                </a:p>
              </p:txBody>
            </p:sp>
            <p:sp>
              <p:nvSpPr>
                <p:cNvPr id="47" name="Round Same Side Corner Rectangle 45"/>
                <p:cNvSpPr/>
                <p:nvPr/>
              </p:nvSpPr>
              <p:spPr>
                <a:xfrm rot="16200000">
                  <a:off x="-6281685" y="1776378"/>
                  <a:ext cx="744530" cy="1129469"/>
                </a:xfrm>
                <a:prstGeom prst="round2SameRect">
                  <a:avLst>
                    <a:gd name="adj1" fmla="val 50000"/>
                    <a:gd name="adj2" fmla="val 0"/>
                  </a:avLst>
                </a:prstGeom>
                <a:solidFill>
                  <a:srgbClr val="EBF0F9"/>
                </a:solidFill>
                <a:ln>
                  <a:solidFill>
                    <a:srgbClr val="EBF0F9"/>
                  </a:solidFill>
                </a:ln>
              </p:spPr>
              <p:style>
                <a:lnRef idx="2">
                  <a:schemeClr val="accent1">
                    <a:shade val="50000"/>
                  </a:schemeClr>
                </a:lnRef>
                <a:fillRef idx="1">
                  <a:schemeClr val="accent1"/>
                </a:fillRef>
                <a:effectRef idx="0">
                  <a:schemeClr val="accent1"/>
                </a:effectRef>
                <a:fontRef idx="minor">
                  <a:schemeClr val="lt1"/>
                </a:fontRef>
              </p:style>
              <p:txBody>
                <a:bodyPr lIns="241961" tIns="120981" rIns="241961" bIns="120981" rtlCol="0" anchor="ctr"/>
                <a:lstStyle/>
                <a:p>
                  <a:pPr algn="ctr" defTabSz="1008380"/>
                  <a:endParaRPr lang="bg-BG" sz="1765" dirty="0">
                    <a:solidFill>
                      <a:prstClr val="white"/>
                    </a:solidFill>
                    <a:latin typeface="Arial" panose="020B0604020202020204" pitchFamily="34" charset="0"/>
                    <a:cs typeface="Arial" panose="020B0604020202020204" pitchFamily="34" charset="0"/>
                  </a:endParaRPr>
                </a:p>
              </p:txBody>
            </p:sp>
          </p:grpSp>
          <p:sp>
            <p:nvSpPr>
              <p:cNvPr id="42" name="矩形 41"/>
              <p:cNvSpPr/>
              <p:nvPr/>
            </p:nvSpPr>
            <p:spPr>
              <a:xfrm>
                <a:off x="-2599838" y="2697393"/>
                <a:ext cx="1323748" cy="370620"/>
              </a:xfrm>
              <a:prstGeom prst="rect">
                <a:avLst/>
              </a:prstGeom>
            </p:spPr>
            <p:txBody>
              <a:bodyPr wrap="none">
                <a:spAutoFit/>
              </a:bodyPr>
              <a:lstStyle/>
              <a:p>
                <a:pPr defTabSz="1008380"/>
                <a:r>
                  <a:rPr lang="zh-CN" altLang="en-US" sz="1545" b="1" dirty="0">
                    <a:solidFill>
                      <a:srgbClr val="09357A"/>
                    </a:solidFill>
                    <a:latin typeface="Arial" panose="020B0604020202020204" pitchFamily="34" charset="0"/>
                    <a:ea typeface="微软雅黑" panose="020B0503020204020204" pitchFamily="34" charset="-122"/>
                    <a:cs typeface="Arial" panose="020B0604020202020204" pitchFamily="34" charset="0"/>
                  </a:rPr>
                  <a:t>次要终点：</a:t>
                </a:r>
                <a:endParaRPr lang="zh-CN" altLang="en-US" sz="1325" dirty="0">
                  <a:solidFill>
                    <a:srgbClr val="09357A"/>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3" name="组合 42"/>
              <p:cNvGrpSpPr/>
              <p:nvPr/>
            </p:nvGrpSpPr>
            <p:grpSpPr>
              <a:xfrm>
                <a:off x="-2944813" y="2756597"/>
                <a:ext cx="257335" cy="242309"/>
                <a:chOff x="4918075" y="1663700"/>
                <a:chExt cx="434975" cy="409576"/>
              </a:xfrm>
              <a:solidFill>
                <a:srgbClr val="004191"/>
              </a:solidFill>
            </p:grpSpPr>
            <p:sp>
              <p:nvSpPr>
                <p:cNvPr id="44" name="Freeform 801"/>
                <p:cNvSpPr>
                  <a:spLocks noEditPoints="1"/>
                </p:cNvSpPr>
                <p:nvPr/>
              </p:nvSpPr>
              <p:spPr bwMode="auto">
                <a:xfrm>
                  <a:off x="4918075" y="1712913"/>
                  <a:ext cx="358775" cy="360363"/>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pPr defTabSz="1008380"/>
                  <a:endParaRPr lang="zh-CN" altLang="en-US" sz="176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Freeform 802"/>
                <p:cNvSpPr/>
                <p:nvPr/>
              </p:nvSpPr>
              <p:spPr bwMode="auto">
                <a:xfrm>
                  <a:off x="4959350" y="1663700"/>
                  <a:ext cx="393700" cy="341313"/>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0834" tIns="50417" rIns="100834" bIns="50417" numCol="1" anchor="t" anchorCtr="0" compatLnSpc="1"/>
                <a:lstStyle/>
                <a:p>
                  <a:pPr defTabSz="1008380"/>
                  <a:endParaRPr lang="zh-CN" altLang="en-US" sz="1765">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40" name="文本框 39"/>
            <p:cNvSpPr txBox="1"/>
            <p:nvPr/>
          </p:nvSpPr>
          <p:spPr>
            <a:xfrm>
              <a:off x="902615" y="5825187"/>
              <a:ext cx="4451249" cy="822308"/>
            </a:xfrm>
            <a:prstGeom prst="rect">
              <a:avLst/>
            </a:prstGeom>
            <a:noFill/>
          </p:spPr>
          <p:txBody>
            <a:bodyPr wrap="square" rtlCol="0">
              <a:spAutoFit/>
            </a:bodyPr>
            <a:lstStyle/>
            <a:p>
              <a:pPr marL="314960" indent="-314960" defTabSz="1008380">
                <a:buFont typeface="Arial" panose="020B0604020202020204" pitchFamily="34" charset="0"/>
                <a:buChar char="•"/>
              </a:pP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ORR</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BICR</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依据</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RECIST 1.1</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pP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DOR</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BICR</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依据</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RECIST 1.1</a:t>
              </a: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14960" indent="-314960" defTabSz="1008380">
                <a:buFont typeface="Arial" panose="020B0604020202020204" pitchFamily="34" charset="0"/>
                <a:buChar char="•"/>
              </a:pPr>
              <a:r>
                <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rPr>
                <a:t>安全性</a:t>
              </a:r>
              <a:endParaRPr lang="zh-CN" altLang="en-US" sz="176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3" name="组合 52"/>
          <p:cNvGrpSpPr/>
          <p:nvPr/>
        </p:nvGrpSpPr>
        <p:grpSpPr>
          <a:xfrm>
            <a:off x="3913322" y="3014016"/>
            <a:ext cx="1024472" cy="1094561"/>
            <a:chOff x="3740602" y="2733085"/>
            <a:chExt cx="737170" cy="992588"/>
          </a:xfrm>
        </p:grpSpPr>
        <p:cxnSp>
          <p:nvCxnSpPr>
            <p:cNvPr id="51" name="连接符: 肘形 50"/>
            <p:cNvCxnSpPr/>
            <p:nvPr/>
          </p:nvCxnSpPr>
          <p:spPr>
            <a:xfrm flipV="1">
              <a:off x="3740602" y="2733085"/>
              <a:ext cx="737170" cy="553187"/>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连接符: 肘形 51"/>
            <p:cNvCxnSpPr/>
            <p:nvPr/>
          </p:nvCxnSpPr>
          <p:spPr>
            <a:xfrm>
              <a:off x="3779521" y="3286272"/>
              <a:ext cx="659331" cy="439401"/>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4055336" y="3195985"/>
            <a:ext cx="740440" cy="740441"/>
            <a:chOff x="3260245" y="2623509"/>
            <a:chExt cx="432000" cy="432000"/>
          </a:xfrm>
        </p:grpSpPr>
        <p:sp>
          <p:nvSpPr>
            <p:cNvPr id="55" name="椭圆 54"/>
            <p:cNvSpPr/>
            <p:nvPr/>
          </p:nvSpPr>
          <p:spPr>
            <a:xfrm>
              <a:off x="3260245" y="2623509"/>
              <a:ext cx="432000" cy="432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endParaRPr lang="zh-CN" altLang="en-US" sz="550" dirty="0">
                <a:solidFill>
                  <a:prstClr val="black"/>
                </a:solidFill>
                <a:latin typeface="Verdana" panose="020B0604030504040204"/>
                <a:ea typeface="微软雅黑" panose="020B0503020204020204" pitchFamily="34" charset="-122"/>
              </a:endParaRPr>
            </a:p>
          </p:txBody>
        </p:sp>
        <p:sp>
          <p:nvSpPr>
            <p:cNvPr id="56" name="文本框 55"/>
            <p:cNvSpPr txBox="1"/>
            <p:nvPr/>
          </p:nvSpPr>
          <p:spPr>
            <a:xfrm>
              <a:off x="3355559" y="2639900"/>
              <a:ext cx="268604" cy="331153"/>
            </a:xfrm>
            <a:prstGeom prst="rect">
              <a:avLst/>
            </a:prstGeom>
            <a:noFill/>
          </p:spPr>
          <p:txBody>
            <a:bodyPr wrap="none" rtlCol="0">
              <a:spAutoFit/>
            </a:bodyPr>
            <a:lstStyle/>
            <a:p>
              <a:pPr algn="ctr" defTabSz="1008380"/>
              <a:r>
                <a:rPr lang="en-US" altLang="zh-CN" sz="1545" dirty="0">
                  <a:solidFill>
                    <a:prstClr val="black"/>
                  </a:solidFill>
                  <a:latin typeface="Arial" panose="020B0604020202020204" pitchFamily="34" charset="0"/>
                  <a:ea typeface="微软雅黑" panose="020B0503020204020204" pitchFamily="34" charset="-122"/>
                  <a:cs typeface="Arial" panose="020B0604020202020204" pitchFamily="34" charset="0"/>
                </a:rPr>
                <a:t>R</a:t>
              </a:r>
              <a:endParaRPr lang="en-US" altLang="zh-CN" sz="15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ctr" defTabSz="1008380"/>
              <a:r>
                <a:rPr lang="en-US" altLang="zh-CN" sz="1545" dirty="0">
                  <a:solidFill>
                    <a:prstClr val="black"/>
                  </a:solidFill>
                  <a:latin typeface="Arial" panose="020B0604020202020204" pitchFamily="34" charset="0"/>
                  <a:ea typeface="微软雅黑" panose="020B0503020204020204" pitchFamily="34" charset="-122"/>
                  <a:cs typeface="Arial" panose="020B0604020202020204" pitchFamily="34" charset="0"/>
                </a:rPr>
                <a:t>1:1</a:t>
              </a:r>
              <a:endParaRPr lang="zh-CN" altLang="en-US" sz="154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62" name="think-cell 幻灯片" r:id="rId2" imgW="5715" imgH="5715" progId="TCLayout.ActiveDocument.1">
                  <p:embed/>
                </p:oleObj>
              </mc:Choice>
              <mc:Fallback>
                <p:oleObj name="think-cell 幻灯片" r:id="rId2" imgW="5715" imgH="5715" progId="TCLayout.ActiveDocument.1">
                  <p:embed/>
                  <p:pic>
                    <p:nvPicPr>
                      <p:cNvPr id="0" name="图片 143361"/>
                      <p:cNvPicPr/>
                      <p:nvPr/>
                    </p:nvPicPr>
                    <p:blipFill>
                      <a:blip r:embed="rId3"/>
                      <a:stretch>
                        <a:fillRect/>
                      </a:stretch>
                    </p:blipFill>
                    <p:spPr>
                      <a:xfrm>
                        <a:off x="1588" y="1588"/>
                        <a:ext cx="1588" cy="1588"/>
                      </a:xfrm>
                      <a:prstGeom prst="rect">
                        <a:avLst/>
                      </a:prstGeom>
                    </p:spPr>
                  </p:pic>
                </p:oleObj>
              </mc:Fallback>
            </mc:AlternateContent>
          </a:graphicData>
        </a:graphic>
      </p:graphicFrame>
      <p:pic>
        <p:nvPicPr>
          <p:cNvPr id="19" name="图片 18"/>
          <p:cNvPicPr>
            <a:picLocks noChangeAspect="1"/>
          </p:cNvPicPr>
          <p:nvPr/>
        </p:nvPicPr>
        <p:blipFill rotWithShape="1">
          <a:blip r:embed="rId4"/>
          <a:srcRect l="51276" t="3173" r="3332" b="52105"/>
          <a:stretch>
            <a:fillRect/>
          </a:stretch>
        </p:blipFill>
        <p:spPr>
          <a:xfrm>
            <a:off x="7491741" y="1956366"/>
            <a:ext cx="3940440" cy="1922193"/>
          </a:xfrm>
          <a:prstGeom prst="rect">
            <a:avLst/>
          </a:prstGeom>
        </p:spPr>
      </p:pic>
      <p:pic>
        <p:nvPicPr>
          <p:cNvPr id="5" name="图片 4"/>
          <p:cNvPicPr>
            <a:picLocks noChangeAspect="1"/>
          </p:cNvPicPr>
          <p:nvPr/>
        </p:nvPicPr>
        <p:blipFill rotWithShape="1">
          <a:blip r:embed="rId4"/>
          <a:srcRect l="2856" t="3173" r="49518" b="52105"/>
          <a:stretch>
            <a:fillRect/>
          </a:stretch>
        </p:blipFill>
        <p:spPr>
          <a:xfrm>
            <a:off x="1982050" y="2007920"/>
            <a:ext cx="4134393" cy="1922193"/>
          </a:xfrm>
          <a:prstGeom prst="rect">
            <a:avLst/>
          </a:prstGeom>
        </p:spPr>
      </p:pic>
      <p:sp>
        <p:nvSpPr>
          <p:cNvPr id="6" name="文本框 5"/>
          <p:cNvSpPr txBox="1"/>
          <p:nvPr/>
        </p:nvSpPr>
        <p:spPr>
          <a:xfrm>
            <a:off x="802274" y="6441951"/>
            <a:ext cx="11517487" cy="499496"/>
          </a:xfrm>
          <a:prstGeom prst="rect">
            <a:avLst/>
          </a:prstGeom>
          <a:noFill/>
        </p:spPr>
        <p:txBody>
          <a:bodyPr wrap="square" rtlCol="0">
            <a:spAutoFit/>
          </a:bodyPr>
          <a:lstStyle/>
          <a:p>
            <a:pPr defTabSz="1008380">
              <a:defRPr/>
            </a:pPr>
            <a:r>
              <a:rPr lang="en-US" altLang="zh-CN" sz="1325" dirty="0">
                <a:solidFill>
                  <a:prstClr val="black"/>
                </a:solidFill>
                <a:latin typeface="微软雅黑" panose="020B0503020204020204" pitchFamily="34" charset="-122"/>
                <a:ea typeface="微软雅黑" panose="020B0503020204020204" pitchFamily="34" charset="-122"/>
              </a:rPr>
              <a:t>a</a:t>
            </a:r>
            <a:r>
              <a:rPr lang="zh-CN" altLang="en-US" sz="1325" dirty="0">
                <a:solidFill>
                  <a:prstClr val="black"/>
                </a:solidFill>
                <a:latin typeface="微软雅黑" panose="020B0503020204020204" pitchFamily="34" charset="-122"/>
                <a:ea typeface="微软雅黑" panose="020B0503020204020204" pitchFamily="34" charset="-122"/>
              </a:rPr>
              <a:t>：在基线时有</a:t>
            </a:r>
            <a:r>
              <a:rPr lang="en-US" altLang="zh-CN" sz="1325" dirty="0">
                <a:solidFill>
                  <a:prstClr val="black"/>
                </a:solidFill>
                <a:latin typeface="微软雅黑" panose="020B0503020204020204" pitchFamily="34" charset="-122"/>
                <a:ea typeface="微软雅黑" panose="020B0503020204020204" pitchFamily="34" charset="-122"/>
              </a:rPr>
              <a:t>RECIST</a:t>
            </a:r>
            <a:r>
              <a:rPr lang="zh-CN" altLang="en-US" sz="1325" dirty="0">
                <a:solidFill>
                  <a:prstClr val="black"/>
                </a:solidFill>
                <a:latin typeface="微软雅黑" panose="020B0503020204020204" pitchFamily="34" charset="-122"/>
                <a:ea typeface="微软雅黑" panose="020B0503020204020204" pitchFamily="34" charset="-122"/>
              </a:rPr>
              <a:t>可测量病灶，在基线后有至少</a:t>
            </a:r>
            <a:r>
              <a:rPr lang="en-US" altLang="zh-CN" sz="1325" dirty="0">
                <a:solidFill>
                  <a:prstClr val="black"/>
                </a:solidFill>
                <a:latin typeface="微软雅黑" panose="020B0503020204020204" pitchFamily="34" charset="-122"/>
                <a:ea typeface="微软雅黑" panose="020B0503020204020204" pitchFamily="34" charset="-122"/>
              </a:rPr>
              <a:t>1</a:t>
            </a:r>
            <a:r>
              <a:rPr lang="zh-CN" altLang="en-US" sz="1325" dirty="0">
                <a:solidFill>
                  <a:prstClr val="black"/>
                </a:solidFill>
                <a:latin typeface="微软雅黑" panose="020B0503020204020204" pitchFamily="34" charset="-122"/>
                <a:ea typeface="微软雅黑" panose="020B0503020204020204" pitchFamily="34" charset="-122"/>
              </a:rPr>
              <a:t>个可测量病灶。</a:t>
            </a:r>
            <a:r>
              <a:rPr lang="en-US" altLang="zh-CN" sz="1325" dirty="0">
                <a:solidFill>
                  <a:prstClr val="black"/>
                </a:solidFill>
                <a:latin typeface="微软雅黑" panose="020B0503020204020204" pitchFamily="34" charset="-122"/>
                <a:ea typeface="微软雅黑" panose="020B0503020204020204" pitchFamily="34" charset="-122"/>
              </a:rPr>
              <a:t>b</a:t>
            </a:r>
            <a:r>
              <a:rPr lang="zh-CN" altLang="en-US" sz="1325" dirty="0">
                <a:solidFill>
                  <a:prstClr val="black"/>
                </a:solidFill>
                <a:latin typeface="微软雅黑" panose="020B0503020204020204" pitchFamily="34" charset="-122"/>
                <a:ea typeface="微软雅黑" panose="020B0503020204020204" pitchFamily="34" charset="-122"/>
              </a:rPr>
              <a:t>：用</a:t>
            </a:r>
            <a:r>
              <a:rPr lang="en-US" altLang="zh-CN" sz="1325" dirty="0" err="1">
                <a:solidFill>
                  <a:prstClr val="black"/>
                </a:solidFill>
                <a:latin typeface="微软雅黑" panose="020B0503020204020204" pitchFamily="34" charset="-122"/>
                <a:ea typeface="微软雅黑" panose="020B0503020204020204" pitchFamily="34" charset="-122"/>
              </a:rPr>
              <a:t>Miettinen</a:t>
            </a:r>
            <a:r>
              <a:rPr lang="zh-CN" altLang="en-US" sz="1325" dirty="0">
                <a:solidFill>
                  <a:prstClr val="black"/>
                </a:solidFill>
                <a:latin typeface="微软雅黑" panose="020B0503020204020204" pitchFamily="34" charset="-122"/>
                <a:ea typeface="微软雅黑" panose="020B0503020204020204" pitchFamily="34" charset="-122"/>
              </a:rPr>
              <a:t>和</a:t>
            </a:r>
            <a:r>
              <a:rPr lang="en-US" altLang="zh-CN" sz="1325" dirty="0" err="1">
                <a:solidFill>
                  <a:prstClr val="black"/>
                </a:solidFill>
                <a:latin typeface="微软雅黑" panose="020B0503020204020204" pitchFamily="34" charset="-122"/>
                <a:ea typeface="微软雅黑" panose="020B0503020204020204" pitchFamily="34" charset="-122"/>
              </a:rPr>
              <a:t>Nurminen</a:t>
            </a:r>
            <a:r>
              <a:rPr lang="zh-CN" altLang="en-US" sz="1325" dirty="0">
                <a:solidFill>
                  <a:prstClr val="black"/>
                </a:solidFill>
                <a:latin typeface="微软雅黑" panose="020B0503020204020204" pitchFamily="34" charset="-122"/>
                <a:ea typeface="微软雅黑" panose="020B0503020204020204" pitchFamily="34" charset="-122"/>
              </a:rPr>
              <a:t>法进行随机分层因素计算。</a:t>
            </a:r>
            <a:r>
              <a:rPr lang="en-US" altLang="zh-CN" sz="1325" dirty="0">
                <a:solidFill>
                  <a:prstClr val="black"/>
                </a:solidFill>
                <a:latin typeface="微软雅黑" panose="020B0503020204020204" pitchFamily="34" charset="-122"/>
                <a:ea typeface="微软雅黑" panose="020B0503020204020204" pitchFamily="34" charset="-122"/>
              </a:rPr>
              <a:t>c</a:t>
            </a:r>
            <a:r>
              <a:rPr lang="zh-CN" altLang="en-US" sz="1325" dirty="0">
                <a:solidFill>
                  <a:prstClr val="black"/>
                </a:solidFill>
                <a:latin typeface="微软雅黑" panose="020B0503020204020204" pitchFamily="34" charset="-122"/>
                <a:ea typeface="微软雅黑" panose="020B0503020204020204" pitchFamily="34" charset="-122"/>
              </a:rPr>
              <a:t>：</a:t>
            </a:r>
            <a:r>
              <a:rPr lang="en-US" altLang="zh-CN" sz="1325" dirty="0">
                <a:solidFill>
                  <a:prstClr val="black"/>
                </a:solidFill>
                <a:latin typeface="微软雅黑" panose="020B0503020204020204" pitchFamily="34" charset="-122"/>
                <a:ea typeface="微软雅黑" panose="020B0503020204020204" pitchFamily="34" charset="-122"/>
              </a:rPr>
              <a:t>CR</a:t>
            </a:r>
            <a:r>
              <a:rPr lang="zh-CN" altLang="en-US" sz="1325" dirty="0">
                <a:solidFill>
                  <a:prstClr val="black"/>
                </a:solidFill>
                <a:latin typeface="微软雅黑" panose="020B0503020204020204" pitchFamily="34" charset="-122"/>
                <a:ea typeface="微软雅黑" panose="020B0503020204020204" pitchFamily="34" charset="-122"/>
              </a:rPr>
              <a:t>和</a:t>
            </a:r>
            <a:r>
              <a:rPr lang="en-US" altLang="zh-CN" sz="1325" dirty="0">
                <a:solidFill>
                  <a:prstClr val="black"/>
                </a:solidFill>
                <a:latin typeface="微软雅黑" panose="020B0503020204020204" pitchFamily="34" charset="-122"/>
                <a:ea typeface="微软雅黑" panose="020B0503020204020204" pitchFamily="34" charset="-122"/>
              </a:rPr>
              <a:t>PR</a:t>
            </a:r>
            <a:r>
              <a:rPr lang="zh-CN" altLang="en-US" sz="1325" dirty="0">
                <a:solidFill>
                  <a:prstClr val="black"/>
                </a:solidFill>
                <a:latin typeface="微软雅黑" panose="020B0503020204020204" pitchFamily="34" charset="-122"/>
                <a:ea typeface="微软雅黑" panose="020B0503020204020204" pitchFamily="34" charset="-122"/>
              </a:rPr>
              <a:t>进行最佳疗效评估。</a:t>
            </a:r>
            <a:r>
              <a:rPr lang="en-US" altLang="zh-CN" sz="1325" dirty="0">
                <a:solidFill>
                  <a:prstClr val="black"/>
                </a:solidFill>
                <a:latin typeface="微软雅黑" panose="020B0503020204020204" pitchFamily="34" charset="-122"/>
                <a:ea typeface="微软雅黑" panose="020B0503020204020204" pitchFamily="34" charset="-122"/>
              </a:rPr>
              <a:t>d</a:t>
            </a:r>
            <a:r>
              <a:rPr lang="zh-CN" altLang="en-US" sz="1325" dirty="0">
                <a:solidFill>
                  <a:prstClr val="black"/>
                </a:solidFill>
                <a:latin typeface="微软雅黑" panose="020B0503020204020204" pitchFamily="34" charset="-122"/>
                <a:ea typeface="微软雅黑" panose="020B0503020204020204" pitchFamily="34" charset="-122"/>
              </a:rPr>
              <a:t>：</a:t>
            </a:r>
            <a:r>
              <a:rPr lang="en-US" altLang="zh-CN" sz="1325" dirty="0">
                <a:solidFill>
                  <a:prstClr val="black"/>
                </a:solidFill>
                <a:latin typeface="微软雅黑" panose="020B0503020204020204" pitchFamily="34" charset="-122"/>
                <a:ea typeface="微软雅黑" panose="020B0503020204020204" pitchFamily="34" charset="-122"/>
              </a:rPr>
              <a:t>K-M</a:t>
            </a:r>
            <a:r>
              <a:rPr lang="zh-CN" altLang="en-US" sz="1325" dirty="0">
                <a:solidFill>
                  <a:prstClr val="black"/>
                </a:solidFill>
                <a:latin typeface="微软雅黑" panose="020B0503020204020204" pitchFamily="34" charset="-122"/>
                <a:ea typeface="微软雅黑" panose="020B0503020204020204" pitchFamily="34" charset="-122"/>
              </a:rPr>
              <a:t>曲线评估。两队列患者均接受了曲妥珠单抗和化疗。数据截止日期：</a:t>
            </a:r>
            <a:r>
              <a:rPr lang="en-US" altLang="zh-CN" sz="1325" dirty="0">
                <a:solidFill>
                  <a:prstClr val="black"/>
                </a:solidFill>
                <a:latin typeface="微软雅黑" panose="020B0503020204020204" pitchFamily="34" charset="-122"/>
                <a:ea typeface="微软雅黑" panose="020B0503020204020204" pitchFamily="34" charset="-122"/>
              </a:rPr>
              <a:t>2020.6.17</a:t>
            </a:r>
            <a:r>
              <a:rPr lang="zh-CN" altLang="en-US" sz="1325" dirty="0">
                <a:solidFill>
                  <a:prstClr val="black"/>
                </a:solidFill>
                <a:latin typeface="微软雅黑" panose="020B0503020204020204" pitchFamily="34" charset="-122"/>
                <a:ea typeface="微软雅黑" panose="020B0503020204020204" pitchFamily="34" charset="-122"/>
              </a:rPr>
              <a:t>。</a:t>
            </a:r>
            <a:endParaRPr lang="zh-CN" altLang="en-US" sz="1325" dirty="0">
              <a:solidFill>
                <a:prstClr val="black"/>
              </a:solidFill>
              <a:latin typeface="微软雅黑" panose="020B0503020204020204" pitchFamily="34" charset="-122"/>
              <a:ea typeface="微软雅黑" panose="020B0503020204020204" pitchFamily="34" charset="-122"/>
            </a:endParaRPr>
          </a:p>
        </p:txBody>
      </p:sp>
      <p:sp>
        <p:nvSpPr>
          <p:cNvPr id="7" name="矩形 6"/>
          <p:cNvSpPr/>
          <p:nvPr/>
        </p:nvSpPr>
        <p:spPr>
          <a:xfrm>
            <a:off x="164913" y="7334625"/>
            <a:ext cx="7658308" cy="228076"/>
          </a:xfrm>
          <a:prstGeom prst="rect">
            <a:avLst/>
          </a:prstGeom>
        </p:spPr>
        <p:txBody>
          <a:bodyPr wrap="square" anchor="b">
            <a:spAutoFit/>
          </a:bodyPr>
          <a:lstStyle/>
          <a:p>
            <a:pPr defTabSz="914400">
              <a:defRPr/>
            </a:pP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Yelena Y, et al. 2021 ASCO. Abs4013.</a:t>
            </a:r>
            <a:endPar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a:xfrm>
            <a:off x="532180" y="150"/>
            <a:ext cx="11595914" cy="1234686"/>
          </a:xfrm>
        </p:spPr>
        <p:txBody>
          <a:bodyPr vert="horz">
            <a:normAutofit/>
          </a:bodyPr>
          <a:lstStyle/>
          <a:p>
            <a:pPr lvl="0"/>
            <a:r>
              <a:rPr lang="zh-CN" altLang="en-US" sz="2800" dirty="0"/>
              <a:t>帕博利珠单抗联合曲妥珠单抗和</a:t>
            </a:r>
            <a:r>
              <a:rPr lang="zh-CN" altLang="en-US" sz="2800" dirty="0" smtClean="0"/>
              <a:t>化疗</a:t>
            </a:r>
            <a:br>
              <a:rPr lang="en-US" altLang="zh-CN" sz="2800" dirty="0"/>
            </a:br>
            <a:r>
              <a:rPr lang="en-US" altLang="zh-CN" sz="2800" dirty="0"/>
              <a:t>ORR</a:t>
            </a:r>
            <a:r>
              <a:rPr lang="zh-CN" altLang="en-US" sz="2800" dirty="0"/>
              <a:t>提升</a:t>
            </a:r>
            <a:r>
              <a:rPr lang="en-US" altLang="zh-CN" sz="2800" dirty="0"/>
              <a:t>22.7%</a:t>
            </a:r>
            <a:r>
              <a:rPr lang="zh-CN" altLang="en-US" sz="2800" dirty="0"/>
              <a:t>，</a:t>
            </a:r>
            <a:r>
              <a:rPr lang="en-US" altLang="zh-CN" sz="2800" dirty="0"/>
              <a:t>CR</a:t>
            </a:r>
            <a:r>
              <a:rPr lang="zh-CN" altLang="en-US" sz="2800" dirty="0"/>
              <a:t>率提升</a:t>
            </a:r>
            <a:r>
              <a:rPr lang="en-US" altLang="zh-CN" sz="2800" dirty="0"/>
              <a:t>8%</a:t>
            </a:r>
            <a:r>
              <a:rPr lang="zh-CN" altLang="en-US" sz="2800" dirty="0"/>
              <a:t>，</a:t>
            </a:r>
            <a:r>
              <a:rPr lang="en-US" altLang="zh-CN" sz="2800" dirty="0"/>
              <a:t>DOR</a:t>
            </a:r>
            <a:r>
              <a:rPr lang="zh-CN" altLang="en-US" sz="2800" dirty="0"/>
              <a:t>延长</a:t>
            </a:r>
            <a:r>
              <a:rPr lang="en-US" altLang="zh-CN" sz="2800" dirty="0"/>
              <a:t>1.1</a:t>
            </a:r>
            <a:r>
              <a:rPr lang="zh-CN" altLang="en-US" sz="2800" dirty="0"/>
              <a:t>个月</a:t>
            </a:r>
            <a:endParaRPr lang="zh-CN" altLang="en-US" sz="2800" dirty="0"/>
          </a:p>
        </p:txBody>
      </p:sp>
      <p:graphicFrame>
        <p:nvGraphicFramePr>
          <p:cNvPr id="8" name="表格 7"/>
          <p:cNvGraphicFramePr>
            <a:graphicFrameLocks noGrp="1"/>
          </p:cNvGraphicFramePr>
          <p:nvPr/>
        </p:nvGraphicFramePr>
        <p:xfrm>
          <a:off x="802274" y="4186399"/>
          <a:ext cx="3790612" cy="1713734"/>
        </p:xfrm>
        <a:graphic>
          <a:graphicData uri="http://schemas.openxmlformats.org/drawingml/2006/table">
            <a:tbl>
              <a:tblPr firstRow="1" firstCol="1" bandRow="1"/>
              <a:tblGrid>
                <a:gridCol w="1173728"/>
                <a:gridCol w="1431151"/>
                <a:gridCol w="1185733"/>
              </a:tblGrid>
              <a:tr h="505457">
                <a:tc>
                  <a:txBody>
                    <a:bodyPr/>
                    <a:lstStyle/>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ORR</a:t>
                      </a: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和</a:t>
                      </a: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DCR,</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 (95% CI)</a:t>
                      </a:r>
                      <a:endParaRPr 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帕博利珠单抗组</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N=133</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安慰剂组</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N=131</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402759">
                <a:tc>
                  <a:txBody>
                    <a:bodyPr/>
                    <a:lstStyle/>
                    <a:p>
                      <a:pPr algn="ctr">
                        <a:lnSpc>
                          <a:spcPts val="1200"/>
                        </a:lnSpc>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ORR</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74.4%</a:t>
                      </a:r>
                      <a:endParaRPr lang="en-US" altLang="zh-CN" sz="15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(66.2-81.6)</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51.9%</a:t>
                      </a:r>
                      <a:endParaRPr lang="en-US" altLang="zh-CN" sz="1500" kern="100" dirty="0">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500" kern="100" dirty="0">
                          <a:effectLst/>
                          <a:latin typeface="Arial" panose="020B0604020202020204" pitchFamily="34" charset="0"/>
                          <a:ea typeface="微软雅黑" panose="020B0503020204020204" pitchFamily="34" charset="-122"/>
                          <a:cs typeface="Arial" panose="020B0604020202020204" pitchFamily="34" charset="0"/>
                        </a:rPr>
                        <a:t>(43.0-60.7)</a:t>
                      </a:r>
                      <a:endParaRPr lang="zh-CN" sz="1500"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402759">
                <a:tc>
                  <a:txBody>
                    <a:bodyPr/>
                    <a:lstStyle/>
                    <a:p>
                      <a:pPr algn="ctr">
                        <a:lnSpc>
                          <a:spcPts val="1200"/>
                        </a:lnSpc>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ORR</a:t>
                      </a: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差异</a:t>
                      </a:r>
                      <a:r>
                        <a:rPr lang="en-US" altLang="zh-CN" sz="1200" b="1" kern="100" baseline="30000" dirty="0">
                          <a:effectLst/>
                          <a:latin typeface="Arial" panose="020B0604020202020204" pitchFamily="34" charset="0"/>
                          <a:ea typeface="微软雅黑" panose="020B0503020204020204" pitchFamily="34" charset="-122"/>
                          <a:cs typeface="Arial" panose="020B0604020202020204" pitchFamily="34" charset="0"/>
                        </a:rPr>
                        <a:t>b</a:t>
                      </a:r>
                      <a:endParaRPr lang="zh-CN" sz="1200" b="1" kern="100" baseline="300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gridSpan="2">
                  <a:txBody>
                    <a:bodyPr/>
                    <a:lstStyle/>
                    <a:p>
                      <a:pPr algn="ctr">
                        <a:lnSpc>
                          <a:spcPts val="1200"/>
                        </a:lnSpc>
                        <a:spcAft>
                          <a:spcPts val="0"/>
                        </a:spcAft>
                      </a:pPr>
                      <a:r>
                        <a:rPr lang="en-US" altLang="zh-CN" sz="1500" kern="100" dirty="0">
                          <a:effectLst/>
                          <a:latin typeface="Arial" panose="020B0604020202020204" pitchFamily="34" charset="0"/>
                          <a:ea typeface="+mn-ea"/>
                          <a:cs typeface="Arial" panose="020B0604020202020204" pitchFamily="34" charset="0"/>
                        </a:rPr>
                        <a:t>22.7% (11.2-33.7)</a:t>
                      </a:r>
                      <a:endParaRPr lang="en-US" altLang="zh-CN" sz="1500" kern="100" dirty="0">
                        <a:effectLst/>
                        <a:latin typeface="Arial" panose="020B0604020202020204" pitchFamily="34" charset="0"/>
                        <a:ea typeface="+mn-ea"/>
                        <a:cs typeface="Arial" panose="020B0604020202020204" pitchFamily="34" charset="0"/>
                      </a:endParaRPr>
                    </a:p>
                    <a:p>
                      <a:pPr algn="ctr">
                        <a:lnSpc>
                          <a:spcPts val="1200"/>
                        </a:lnSpc>
                        <a:spcAft>
                          <a:spcPts val="0"/>
                        </a:spcAft>
                      </a:pPr>
                      <a:r>
                        <a:rPr lang="en-US" altLang="zh-CN" sz="1500" kern="100" dirty="0">
                          <a:effectLst/>
                          <a:latin typeface="Arial" panose="020B0604020202020204" pitchFamily="34" charset="0"/>
                          <a:ea typeface="+mn-ea"/>
                          <a:cs typeface="Arial" panose="020B0604020202020204" pitchFamily="34" charset="0"/>
                        </a:rPr>
                        <a:t>P=0.00006</a:t>
                      </a:r>
                      <a:endParaRPr lang="zh-CN" altLang="zh-CN" sz="1500" kern="100" dirty="0">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hMerge="1">
                  <a:tcPr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402759">
                <a:tc>
                  <a:txBody>
                    <a:bodyPr/>
                    <a:lstStyle/>
                    <a:p>
                      <a:pPr algn="ctr">
                        <a:lnSpc>
                          <a:spcPts val="1200"/>
                        </a:lnSpc>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DCR</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500" b="1" kern="100" dirty="0">
                          <a:solidFill>
                            <a:srgbClr val="C00000"/>
                          </a:solidFill>
                          <a:effectLst/>
                          <a:latin typeface="Arial" panose="020B0604020202020204" pitchFamily="34" charset="0"/>
                          <a:ea typeface="+mn-ea"/>
                          <a:cs typeface="Arial" panose="020B0604020202020204" pitchFamily="34" charset="0"/>
                        </a:rPr>
                        <a:t>96.2%</a:t>
                      </a:r>
                      <a:endParaRPr lang="en-US" altLang="zh-CN" sz="1500" b="1" kern="100" dirty="0">
                        <a:solidFill>
                          <a:srgbClr val="C00000"/>
                        </a:solidFill>
                        <a:effectLst/>
                        <a:latin typeface="Arial" panose="020B0604020202020204" pitchFamily="34" charset="0"/>
                        <a:ea typeface="+mn-ea"/>
                        <a:cs typeface="Arial" panose="020B0604020202020204" pitchFamily="34" charset="0"/>
                      </a:endParaRPr>
                    </a:p>
                    <a:p>
                      <a:pPr algn="ctr">
                        <a:lnSpc>
                          <a:spcPts val="1200"/>
                        </a:lnSpc>
                        <a:spcAft>
                          <a:spcPts val="0"/>
                        </a:spcAft>
                      </a:pPr>
                      <a:r>
                        <a:rPr lang="en-US" altLang="zh-CN" sz="1500" kern="100" dirty="0">
                          <a:effectLst/>
                          <a:latin typeface="Arial" panose="020B0604020202020204" pitchFamily="34" charset="0"/>
                          <a:ea typeface="+mn-ea"/>
                          <a:cs typeface="Arial" panose="020B0604020202020204" pitchFamily="34" charset="0"/>
                        </a:rPr>
                        <a:t>(91.4-98.8)</a:t>
                      </a:r>
                      <a:endParaRPr lang="zh-CN" altLang="zh-CN" sz="1500" kern="100" dirty="0">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500" kern="100" dirty="0">
                          <a:effectLst/>
                          <a:latin typeface="Arial" panose="020B0604020202020204" pitchFamily="34" charset="0"/>
                          <a:ea typeface="+mn-ea"/>
                          <a:cs typeface="Arial" panose="020B0604020202020204" pitchFamily="34" charset="0"/>
                        </a:rPr>
                        <a:t>89.3%</a:t>
                      </a:r>
                      <a:endParaRPr lang="en-US" altLang="zh-CN" sz="1500" kern="100" dirty="0">
                        <a:effectLst/>
                        <a:latin typeface="Arial" panose="020B0604020202020204" pitchFamily="34" charset="0"/>
                        <a:ea typeface="+mn-ea"/>
                        <a:cs typeface="Arial" panose="020B0604020202020204" pitchFamily="34" charset="0"/>
                      </a:endParaRPr>
                    </a:p>
                    <a:p>
                      <a:pPr algn="ctr">
                        <a:lnSpc>
                          <a:spcPts val="1200"/>
                        </a:lnSpc>
                        <a:spcAft>
                          <a:spcPts val="0"/>
                        </a:spcAft>
                      </a:pPr>
                      <a:r>
                        <a:rPr lang="en-US" altLang="zh-CN" sz="1500" kern="100" dirty="0">
                          <a:effectLst/>
                          <a:latin typeface="Arial" panose="020B0604020202020204" pitchFamily="34" charset="0"/>
                          <a:ea typeface="+mn-ea"/>
                          <a:cs typeface="Arial" panose="020B0604020202020204" pitchFamily="34" charset="0"/>
                        </a:rPr>
                        <a:t>(82.7-94.0)</a:t>
                      </a:r>
                      <a:endParaRPr lang="zh-CN" altLang="zh-CN" sz="1500" kern="100" dirty="0">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bl>
          </a:graphicData>
        </a:graphic>
      </p:graphicFrame>
      <p:graphicFrame>
        <p:nvGraphicFramePr>
          <p:cNvPr id="9" name="表格 8"/>
          <p:cNvGraphicFramePr>
            <a:graphicFrameLocks noGrp="1"/>
          </p:cNvGraphicFramePr>
          <p:nvPr/>
        </p:nvGraphicFramePr>
        <p:xfrm>
          <a:off x="5043606" y="4186399"/>
          <a:ext cx="3498989" cy="1999265"/>
        </p:xfrm>
        <a:graphic>
          <a:graphicData uri="http://schemas.openxmlformats.org/drawingml/2006/table">
            <a:tbl>
              <a:tblPr firstRow="1" firstCol="1" bandRow="1"/>
              <a:tblGrid>
                <a:gridCol w="882105"/>
                <a:gridCol w="1431151"/>
                <a:gridCol w="1185733"/>
              </a:tblGrid>
              <a:tr h="477749">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最佳缓解</a:t>
                      </a: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a:t>
                      </a:r>
                      <a:endParaRPr 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帕博利珠单抗组</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N=133</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安慰剂组</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N=131</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253586">
                <a:tc>
                  <a:txBody>
                    <a:bodyPr/>
                    <a:lstStyle/>
                    <a:p>
                      <a:pPr algn="ctr">
                        <a:lnSpc>
                          <a:spcPts val="1200"/>
                        </a:lnSpc>
                        <a:spcAft>
                          <a:spcPts val="0"/>
                        </a:spcAft>
                      </a:pPr>
                      <a:r>
                        <a:rPr lang="en-US" alt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CR</a:t>
                      </a:r>
                      <a:endParaRPr 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15 (11%)</a:t>
                      </a:r>
                      <a:endParaRPr 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4 (3%)</a:t>
                      </a:r>
                      <a:endParaRPr lang="zh-CN" alt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PR</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84 (63%)</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64 (49%)</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SD</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29 (22%)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49 (37%)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PD</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 (4%)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 (5%)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不可评估</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 (2%)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未评估</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 (4%)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bl>
          </a:graphicData>
        </a:graphic>
      </p:graphicFrame>
      <p:graphicFrame>
        <p:nvGraphicFramePr>
          <p:cNvPr id="10" name="表格 9"/>
          <p:cNvGraphicFramePr>
            <a:graphicFrameLocks noGrp="1"/>
          </p:cNvGraphicFramePr>
          <p:nvPr/>
        </p:nvGraphicFramePr>
        <p:xfrm>
          <a:off x="8908903" y="4186399"/>
          <a:ext cx="3940441" cy="1492093"/>
        </p:xfrm>
        <a:graphic>
          <a:graphicData uri="http://schemas.openxmlformats.org/drawingml/2006/table">
            <a:tbl>
              <a:tblPr firstRow="1" firstCol="1" bandRow="1"/>
              <a:tblGrid>
                <a:gridCol w="1323557"/>
                <a:gridCol w="1431151"/>
                <a:gridCol w="1185733"/>
              </a:tblGrid>
              <a:tr h="477749">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缓解持续时间</a:t>
                      </a:r>
                      <a:r>
                        <a:rPr lang="en-US" altLang="zh-CN" sz="1300" b="1" kern="100" baseline="300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c</a:t>
                      </a:r>
                      <a:endParaRPr lang="zh-CN" sz="1300" b="1" kern="100" baseline="300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帕博利珠单抗组</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N=99</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安慰剂组</a:t>
                      </a:r>
                      <a:endPar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p>
                      <a:pPr algn="ctr">
                        <a:lnSpc>
                          <a:spcPts val="1200"/>
                        </a:lnSpc>
                        <a:spcAft>
                          <a:spcPts val="0"/>
                        </a:spcAft>
                      </a:pP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N=68</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253586">
                <a:tc>
                  <a:txBody>
                    <a:bodyPr/>
                    <a:lstStyle/>
                    <a:p>
                      <a:pPr algn="ctr">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中位值 </a:t>
                      </a:r>
                      <a:r>
                        <a:rPr lang="en-US" altLang="zh-CN" sz="1200" b="1" kern="100" baseline="30000" dirty="0">
                          <a:solidFill>
                            <a:schemeClr val="tx1"/>
                          </a:solidFill>
                          <a:effectLst/>
                          <a:latin typeface="Arial" panose="020B0604020202020204" pitchFamily="34" charset="0"/>
                          <a:ea typeface="+mn-ea"/>
                          <a:cs typeface="Arial" panose="020B0604020202020204" pitchFamily="34" charset="0"/>
                        </a:rPr>
                        <a:t>d</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10.6</a:t>
                      </a:r>
                      <a:r>
                        <a:rPr lang="zh-CN" altLang="en-US"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rPr>
                        <a:t>个月</a:t>
                      </a:r>
                      <a:endParaRPr lang="zh-CN" sz="1200" b="1" kern="100" dirty="0">
                        <a:solidFill>
                          <a:srgbClr val="C00000"/>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9.5</a:t>
                      </a:r>
                      <a:r>
                        <a:rPr lang="zh-CN" altLang="en-US"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个月</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范围</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1.1+ - 16.5+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marL="0" marR="0" lvl="0" indent="0" algn="ctr" defTabSz="829310" rtl="0" eaLnBrk="1" fontAlgn="auto" latinLnBrk="0" hangingPunct="1">
                        <a:lnSpc>
                          <a:spcPts val="1200"/>
                        </a:lnSpc>
                        <a:spcBef>
                          <a:spcPts val="0"/>
                        </a:spcBef>
                        <a:spcAft>
                          <a:spcPts val="0"/>
                        </a:spcAft>
                        <a:buClrTx/>
                        <a:buSzTx/>
                        <a:buFontTx/>
                        <a:buNone/>
                        <a:defRPr/>
                      </a:pPr>
                      <a:r>
                        <a:rPr lang="en-US" altLang="zh-CN" sz="1200" b="0" kern="100" dirty="0">
                          <a:solidFill>
                            <a:schemeClr val="tx1"/>
                          </a:solidFill>
                          <a:effectLst/>
                          <a:latin typeface="Arial" panose="020B0604020202020204" pitchFamily="34" charset="0"/>
                          <a:ea typeface="+mn-ea"/>
                          <a:cs typeface="Arial" panose="020B0604020202020204" pitchFamily="34" charset="0"/>
                        </a:rPr>
                        <a:t>1.4+ - 15.4+</a:t>
                      </a:r>
                      <a:endParaRPr lang="zh-CN" altLang="zh-CN" sz="1200" b="0" kern="100" dirty="0">
                        <a:solidFill>
                          <a:schemeClr val="tx1"/>
                        </a:solidFill>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持续≥</a:t>
                      </a: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个月 </a:t>
                      </a:r>
                      <a:r>
                        <a:rPr lang="en-US" altLang="zh-CN" sz="1200" b="1" kern="100" baseline="300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d</a:t>
                      </a:r>
                      <a:endParaRPr lang="zh-CN" altLang="en-US" sz="1200" b="1" kern="100" baseline="300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70.3%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61.4%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marL="0" marR="0" lvl="0" indent="0" algn="ctr" defTabSz="829310" rtl="0" eaLnBrk="1" fontAlgn="auto" latinLnBrk="0" hangingPunct="1">
                        <a:lnSpc>
                          <a:spcPts val="1200"/>
                        </a:lnSpc>
                        <a:spcBef>
                          <a:spcPts val="0"/>
                        </a:spcBef>
                        <a:spcAft>
                          <a:spcPts val="0"/>
                        </a:spcAft>
                        <a:buClrTx/>
                        <a:buSzTx/>
                        <a:buFontTx/>
                        <a:buNone/>
                        <a:defRPr/>
                      </a:pPr>
                      <a:r>
                        <a:rPr lang="zh-CN" altLang="en-US" sz="1200" b="1" kern="100" dirty="0">
                          <a:solidFill>
                            <a:schemeClr val="tx1"/>
                          </a:solidFill>
                          <a:effectLst/>
                          <a:latin typeface="Arial" panose="020B0604020202020204" pitchFamily="34" charset="0"/>
                          <a:ea typeface="+mn-ea"/>
                          <a:cs typeface="Arial" panose="020B0604020202020204" pitchFamily="34" charset="0"/>
                        </a:rPr>
                        <a:t>持续≥</a:t>
                      </a:r>
                      <a:r>
                        <a:rPr lang="en-US" altLang="zh-CN" sz="1200" b="1" kern="100" dirty="0">
                          <a:solidFill>
                            <a:schemeClr val="tx1"/>
                          </a:solidFill>
                          <a:effectLst/>
                          <a:latin typeface="Arial" panose="020B0604020202020204" pitchFamily="34" charset="0"/>
                          <a:ea typeface="+mn-ea"/>
                          <a:cs typeface="Arial" panose="020B0604020202020204" pitchFamily="34" charset="0"/>
                        </a:rPr>
                        <a:t>9</a:t>
                      </a:r>
                      <a:r>
                        <a:rPr lang="zh-CN" altLang="en-US" sz="1200" b="1" kern="100" dirty="0">
                          <a:solidFill>
                            <a:schemeClr val="tx1"/>
                          </a:solidFill>
                          <a:effectLst/>
                          <a:latin typeface="Arial" panose="020B0604020202020204" pitchFamily="34" charset="0"/>
                          <a:ea typeface="+mn-ea"/>
                          <a:cs typeface="Arial" panose="020B0604020202020204" pitchFamily="34" charset="0"/>
                        </a:rPr>
                        <a:t>个月 </a:t>
                      </a:r>
                      <a:r>
                        <a:rPr lang="en-US" altLang="zh-CN" sz="1200" b="1" kern="100" baseline="30000" dirty="0">
                          <a:solidFill>
                            <a:schemeClr val="tx1"/>
                          </a:solidFill>
                          <a:effectLst/>
                          <a:latin typeface="Arial" panose="020B0604020202020204" pitchFamily="34" charset="0"/>
                          <a:ea typeface="+mn-ea"/>
                          <a:cs typeface="Arial" panose="020B0604020202020204" pitchFamily="34" charset="0"/>
                        </a:rPr>
                        <a:t>d</a:t>
                      </a:r>
                      <a:endParaRPr lang="zh-CN" altLang="en-US" sz="1200" b="1" kern="100" baseline="30000" dirty="0">
                        <a:solidFill>
                          <a:schemeClr val="tx1"/>
                        </a:solidFill>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58.4%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51.1%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bl>
          </a:graphicData>
        </a:graphic>
      </p:graphicFrame>
      <p:graphicFrame>
        <p:nvGraphicFramePr>
          <p:cNvPr id="12" name="表格 11"/>
          <p:cNvGraphicFramePr>
            <a:graphicFrameLocks noGrp="1"/>
          </p:cNvGraphicFramePr>
          <p:nvPr/>
        </p:nvGraphicFramePr>
        <p:xfrm>
          <a:off x="3059057" y="1724982"/>
          <a:ext cx="2601874" cy="999332"/>
        </p:xfrm>
        <a:graphic>
          <a:graphicData uri="http://schemas.openxmlformats.org/drawingml/2006/table">
            <a:tbl>
              <a:tblPr firstRow="1" firstCol="1" bandRow="1"/>
              <a:tblGrid>
                <a:gridCol w="1544109"/>
                <a:gridCol w="1057765"/>
              </a:tblGrid>
              <a:tr h="385300">
                <a:tc>
                  <a:txBody>
                    <a:bodyPr/>
                    <a:lstStyle/>
                    <a:p>
                      <a:pPr algn="ctr">
                        <a:lnSpc>
                          <a:spcPts val="12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帕博利珠单抗组</a:t>
                      </a:r>
                      <a:endParaRPr lang="en-US" alt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en-US" alt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N=124 </a:t>
                      </a:r>
                      <a:r>
                        <a:rPr lang="en-US" altLang="zh-CN" sz="1200" b="1" kern="100" baseline="300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a</a:t>
                      </a:r>
                      <a:endParaRPr lang="zh-CN" sz="1500" b="1" kern="100" baseline="300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307016">
                <a:tc>
                  <a:txBody>
                    <a:bodyPr/>
                    <a:lstStyle/>
                    <a:p>
                      <a:pPr algn="ctr">
                        <a:lnSpc>
                          <a:spcPts val="1200"/>
                        </a:lnSpc>
                        <a:spcAft>
                          <a:spcPts val="0"/>
                        </a:spcAft>
                      </a:pPr>
                      <a:r>
                        <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任意程度的病灶缩小</a:t>
                      </a:r>
                      <a:endPar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c>
                  <a:txBody>
                    <a:bodyPr/>
                    <a:lstStyle/>
                    <a:p>
                      <a:pPr algn="ctr">
                        <a:lnSpc>
                          <a:spcPts val="1200"/>
                        </a:lnSpc>
                        <a:spcAft>
                          <a:spcPts val="0"/>
                        </a:spcAft>
                      </a:pPr>
                      <a:r>
                        <a:rPr lang="en-US"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97%</a:t>
                      </a:r>
                      <a:endPar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r>
              <a:tr h="307016">
                <a:tc>
                  <a:txBody>
                    <a:bodyPr/>
                    <a:lstStyle/>
                    <a:p>
                      <a:pPr algn="ctr">
                        <a:lnSpc>
                          <a:spcPts val="1200"/>
                        </a:lnSpc>
                        <a:spcAft>
                          <a:spcPts val="0"/>
                        </a:spcAft>
                      </a:pPr>
                      <a:r>
                        <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病灶缩小≥</a:t>
                      </a:r>
                      <a:r>
                        <a:rPr lang="en-US"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80%</a:t>
                      </a:r>
                      <a:endParaRPr lang="zh-CN"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c>
                  <a:txBody>
                    <a:bodyPr/>
                    <a:lstStyle/>
                    <a:p>
                      <a:pPr algn="ctr">
                        <a:lnSpc>
                          <a:spcPts val="1200"/>
                        </a:lnSpc>
                        <a:spcAft>
                          <a:spcPts val="0"/>
                        </a:spcAft>
                      </a:pPr>
                      <a:r>
                        <a:rPr lang="en-US"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32%</a:t>
                      </a:r>
                      <a:endParaRPr lang="zh-CN"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r>
            </a:tbl>
          </a:graphicData>
        </a:graphic>
      </p:graphicFrame>
      <p:graphicFrame>
        <p:nvGraphicFramePr>
          <p:cNvPr id="13" name="表格 12"/>
          <p:cNvGraphicFramePr>
            <a:graphicFrameLocks noGrp="1"/>
          </p:cNvGraphicFramePr>
          <p:nvPr/>
        </p:nvGraphicFramePr>
        <p:xfrm>
          <a:off x="8507874" y="1692158"/>
          <a:ext cx="2550339" cy="999327"/>
        </p:xfrm>
        <a:graphic>
          <a:graphicData uri="http://schemas.openxmlformats.org/drawingml/2006/table">
            <a:tbl>
              <a:tblPr firstRow="1" firstCol="1" bandRow="1"/>
              <a:tblGrid>
                <a:gridCol w="1580942"/>
                <a:gridCol w="969397"/>
              </a:tblGrid>
              <a:tr h="385299">
                <a:tc>
                  <a:txBody>
                    <a:bodyPr/>
                    <a:lstStyle/>
                    <a:p>
                      <a:pPr algn="ctr">
                        <a:lnSpc>
                          <a:spcPts val="1200"/>
                        </a:lnSpc>
                        <a:spcAft>
                          <a:spcPts val="0"/>
                        </a:spcAft>
                      </a:pPr>
                      <a:r>
                        <a:rPr lang="zh-CN" altLang="en-US"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安慰剂组</a:t>
                      </a:r>
                      <a:endParaRPr lang="en-US" alt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a:txBody>
                    <a:bodyPr/>
                    <a:lstStyle/>
                    <a:p>
                      <a:pPr algn="ctr">
                        <a:lnSpc>
                          <a:spcPts val="1200"/>
                        </a:lnSpc>
                        <a:spcAft>
                          <a:spcPts val="0"/>
                        </a:spcAft>
                      </a:pPr>
                      <a:r>
                        <a:rPr lang="en-US" altLang="zh-CN" sz="12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N=122 </a:t>
                      </a:r>
                      <a:r>
                        <a:rPr lang="en-US" altLang="zh-CN" sz="1200" b="1" kern="100" baseline="300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a</a:t>
                      </a:r>
                      <a:endParaRPr lang="zh-CN" sz="1500" b="1" kern="100" baseline="300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307014">
                <a:tc>
                  <a:txBody>
                    <a:bodyPr/>
                    <a:lstStyle/>
                    <a:p>
                      <a:pPr algn="ctr">
                        <a:lnSpc>
                          <a:spcPts val="1200"/>
                        </a:lnSpc>
                        <a:spcAft>
                          <a:spcPts val="0"/>
                        </a:spcAft>
                      </a:pPr>
                      <a:r>
                        <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任意程度的病灶缩小</a:t>
                      </a:r>
                      <a:endPar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c>
                  <a:txBody>
                    <a:bodyPr/>
                    <a:lstStyle/>
                    <a:p>
                      <a:pPr algn="ctr">
                        <a:lnSpc>
                          <a:spcPts val="1200"/>
                        </a:lnSpc>
                        <a:spcAft>
                          <a:spcPts val="0"/>
                        </a:spcAft>
                      </a:pPr>
                      <a:r>
                        <a:rPr lang="en-US"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90%</a:t>
                      </a:r>
                      <a:endPar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r>
              <a:tr h="307014">
                <a:tc>
                  <a:txBody>
                    <a:bodyPr/>
                    <a:lstStyle/>
                    <a:p>
                      <a:pPr algn="ctr">
                        <a:lnSpc>
                          <a:spcPts val="1200"/>
                        </a:lnSpc>
                        <a:spcAft>
                          <a:spcPts val="0"/>
                        </a:spcAft>
                      </a:pPr>
                      <a:r>
                        <a:rPr lang="zh-CN" altLang="en-US"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病灶缩小≥</a:t>
                      </a:r>
                      <a:r>
                        <a:rPr lang="en-US"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80%</a:t>
                      </a:r>
                      <a:endParaRPr lang="zh-CN"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c>
                  <a:txBody>
                    <a:bodyPr/>
                    <a:lstStyle/>
                    <a:p>
                      <a:pPr algn="ctr">
                        <a:lnSpc>
                          <a:spcPts val="1200"/>
                        </a:lnSpc>
                        <a:spcAft>
                          <a:spcPts val="0"/>
                        </a:spcAft>
                      </a:pPr>
                      <a:r>
                        <a:rPr lang="en-US"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15%</a:t>
                      </a:r>
                      <a:endParaRPr lang="zh-CN" altLang="zh-CN" sz="120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chemeClr val="bg1"/>
                    </a:solidFill>
                  </a:tcPr>
                </a:tc>
              </a:tr>
            </a:tbl>
          </a:graphicData>
        </a:graphic>
      </p:graphicFrame>
      <p:sp>
        <p:nvSpPr>
          <p:cNvPr id="15" name="文本框 14"/>
          <p:cNvSpPr txBox="1"/>
          <p:nvPr/>
        </p:nvSpPr>
        <p:spPr>
          <a:xfrm rot="16200000">
            <a:off x="1071218" y="2541333"/>
            <a:ext cx="2053150" cy="295915"/>
          </a:xfrm>
          <a:prstGeom prst="rect">
            <a:avLst/>
          </a:prstGeom>
          <a:solidFill>
            <a:schemeClr val="bg1"/>
          </a:solidFill>
        </p:spPr>
        <p:txBody>
          <a:bodyPr vert="horz" wrap="square">
            <a:spAutoFit/>
          </a:bodyPr>
          <a:lstStyle/>
          <a:p>
            <a:pPr defTabSz="1008380"/>
            <a:r>
              <a:rPr lang="zh-CN" altLang="en-US" sz="1325" dirty="0">
                <a:solidFill>
                  <a:prstClr val="black"/>
                </a:solidFill>
                <a:latin typeface="Verdana" panose="020B0604030504040204"/>
                <a:ea typeface="微软雅黑" panose="020B0503020204020204" pitchFamily="34" charset="-122"/>
              </a:rPr>
              <a:t>自基线起的变化，%</a:t>
            </a:r>
            <a:endParaRPr lang="zh-CN" altLang="en-US" sz="1325" dirty="0">
              <a:solidFill>
                <a:prstClr val="black"/>
              </a:solidFill>
              <a:latin typeface="Verdana" panose="020B0604030504040204"/>
              <a:ea typeface="微软雅黑" panose="020B0503020204020204" pitchFamily="34" charset="-122"/>
            </a:endParaRPr>
          </a:p>
        </p:txBody>
      </p:sp>
      <p:sp>
        <p:nvSpPr>
          <p:cNvPr id="20" name="文本框 19"/>
          <p:cNvSpPr txBox="1"/>
          <p:nvPr/>
        </p:nvSpPr>
        <p:spPr>
          <a:xfrm rot="16200000">
            <a:off x="6524719" y="2576356"/>
            <a:ext cx="2053150" cy="295915"/>
          </a:xfrm>
          <a:prstGeom prst="rect">
            <a:avLst/>
          </a:prstGeom>
          <a:solidFill>
            <a:schemeClr val="bg1"/>
          </a:solidFill>
        </p:spPr>
        <p:txBody>
          <a:bodyPr vert="horz" wrap="square">
            <a:spAutoFit/>
          </a:bodyPr>
          <a:lstStyle/>
          <a:p>
            <a:pPr defTabSz="1008380"/>
            <a:r>
              <a:rPr lang="zh-CN" altLang="en-US" sz="1325" dirty="0">
                <a:solidFill>
                  <a:prstClr val="black"/>
                </a:solidFill>
                <a:latin typeface="Verdana" panose="020B0604030504040204"/>
                <a:ea typeface="微软雅黑" panose="020B0503020204020204" pitchFamily="34" charset="-122"/>
              </a:rPr>
              <a:t>自基线起的变化，%</a:t>
            </a:r>
            <a:endParaRPr lang="zh-CN" altLang="en-US" sz="1325" dirty="0">
              <a:solidFill>
                <a:prstClr val="black"/>
              </a:solidFill>
              <a:latin typeface="Verdana" panose="020B0604030504040204"/>
              <a:ea typeface="微软雅黑" panose="020B0503020204020204" pitchFamily="34" charset="-122"/>
            </a:endParaRPr>
          </a:p>
        </p:txBody>
      </p:sp>
      <p:sp>
        <p:nvSpPr>
          <p:cNvPr id="16" name="矩形 15"/>
          <p:cNvSpPr/>
          <p:nvPr/>
        </p:nvSpPr>
        <p:spPr>
          <a:xfrm>
            <a:off x="11731646" y="-17745"/>
            <a:ext cx="1712892" cy="424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black"/>
                </a:solidFill>
                <a:latin typeface="Verdana" panose="020B0604030504040204"/>
                <a:ea typeface="微软雅黑" panose="020B0503020204020204" pitchFamily="34" charset="-122"/>
              </a:rPr>
              <a:t>HER2</a:t>
            </a:r>
            <a:r>
              <a:rPr lang="zh-CN" altLang="en-US" sz="1985" dirty="0">
                <a:solidFill>
                  <a:prstClr val="black"/>
                </a:solidFill>
                <a:latin typeface="Verdana" panose="020B0604030504040204"/>
                <a:ea typeface="微软雅黑" panose="020B0503020204020204" pitchFamily="34" charset="-122"/>
              </a:rPr>
              <a:t>阳性</a:t>
            </a:r>
            <a:endParaRPr lang="zh-CN" altLang="en-US" sz="1985" dirty="0">
              <a:solidFill>
                <a:prstClr val="black"/>
              </a:solidFill>
              <a:latin typeface="Verdana" panose="020B0604030504040204"/>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386" name="think-cell 幻灯片" r:id="rId2" imgW="5715" imgH="5715" progId="TCLayout.ActiveDocument.1">
                  <p:embed/>
                </p:oleObj>
              </mc:Choice>
              <mc:Fallback>
                <p:oleObj name="think-cell 幻灯片" r:id="rId2" imgW="5715" imgH="5715" progId="TCLayout.ActiveDocument.1">
                  <p:embed/>
                  <p:pic>
                    <p:nvPicPr>
                      <p:cNvPr id="0" name="图片 144385"/>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4" name="矩形 3"/>
          <p:cNvSpPr/>
          <p:nvPr/>
        </p:nvSpPr>
        <p:spPr>
          <a:xfrm>
            <a:off x="164913" y="7334625"/>
            <a:ext cx="7658308" cy="228076"/>
          </a:xfrm>
          <a:prstGeom prst="rect">
            <a:avLst/>
          </a:prstGeom>
        </p:spPr>
        <p:txBody>
          <a:bodyPr wrap="square" anchor="b">
            <a:spAutoFit/>
          </a:bodyPr>
          <a:lstStyle/>
          <a:p>
            <a:pPr defTabSz="914400">
              <a:defRPr/>
            </a:pPr>
            <a:r>
              <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rPr>
              <a:t>Yelena Y, et al. 2021 ASCO. Abs4013.</a:t>
            </a:r>
            <a:endParaRPr lang="en-US" altLang="zh-CN" sz="88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a:xfrm>
            <a:off x="532180" y="150"/>
            <a:ext cx="11595914" cy="1234686"/>
          </a:xfrm>
        </p:spPr>
        <p:txBody>
          <a:bodyPr vert="horz">
            <a:normAutofit/>
          </a:bodyPr>
          <a:lstStyle/>
          <a:p>
            <a:r>
              <a:rPr lang="zh-CN" altLang="en-US" sz="2800" dirty="0"/>
              <a:t>帕博利珠单抗的加入并未显著增加不良事件的发生</a:t>
            </a:r>
            <a:endParaRPr lang="zh-CN" altLang="en-US" sz="2800" dirty="0"/>
          </a:p>
        </p:txBody>
      </p:sp>
      <p:graphicFrame>
        <p:nvGraphicFramePr>
          <p:cNvPr id="10" name="表格 9"/>
          <p:cNvGraphicFramePr>
            <a:graphicFrameLocks noGrp="1"/>
          </p:cNvGraphicFramePr>
          <p:nvPr/>
        </p:nvGraphicFramePr>
        <p:xfrm>
          <a:off x="588199" y="1483769"/>
          <a:ext cx="5947879" cy="4365956"/>
        </p:xfrm>
        <a:graphic>
          <a:graphicData uri="http://schemas.openxmlformats.org/drawingml/2006/table">
            <a:tbl>
              <a:tblPr firstRow="1" firstCol="1" bandRow="1"/>
              <a:tblGrid>
                <a:gridCol w="2142723"/>
                <a:gridCol w="1253800"/>
                <a:gridCol w="891795"/>
                <a:gridCol w="809109"/>
                <a:gridCol w="850452"/>
              </a:tblGrid>
              <a:tr h="435573">
                <a:tc>
                  <a:txBody>
                    <a:bodyPr/>
                    <a:lstStyle/>
                    <a:p>
                      <a:pPr algn="ctr">
                        <a:lnSpc>
                          <a:spcPts val="1200"/>
                        </a:lnSpc>
                        <a:spcAft>
                          <a:spcPts val="0"/>
                        </a:spcAft>
                      </a:pPr>
                      <a:endParaRPr 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gridSpan="2">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帕博利珠单抗组，</a:t>
                      </a: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N=217</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hMerge="1">
                  <a:tcPr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gridSpan="2">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安慰剂组，</a:t>
                      </a: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N=216</a:t>
                      </a:r>
                      <a:endParaRPr lang="zh-CN" altLang="en-US"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hMerge="1">
                  <a:tcPr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231199">
                <a:tc>
                  <a:txBody>
                    <a:bodyPr/>
                    <a:lstStyle/>
                    <a:p>
                      <a:pPr algn="l">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总结</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任意级别</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98%</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3-5</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严重</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38%</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导致死亡</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导致任意药物中断</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26%</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发生率＞</a:t>
                      </a: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20%</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3-5</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3-5</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腹泻</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恶心</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49%</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贫血</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食欲不振</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呕吐</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血小板计数降低</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8%</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28%</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乏力</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中性粒细胞计数降低</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7%</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mn-ea"/>
                          <a:cs typeface="Arial" panose="020B0604020202020204" pitchFamily="34" charset="0"/>
                        </a:rPr>
                        <a:t>外周感觉神经病变</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19%</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31199">
                <a:tc>
                  <a:txBody>
                    <a:bodyPr/>
                    <a:lstStyle/>
                    <a:p>
                      <a:pPr lvl="1" algn="l">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AST</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升高</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&lt;1%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&lt;1%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bl>
          </a:graphicData>
        </a:graphic>
      </p:graphicFrame>
      <p:sp>
        <p:nvSpPr>
          <p:cNvPr id="11" name="文本框 10"/>
          <p:cNvSpPr txBox="1"/>
          <p:nvPr/>
        </p:nvSpPr>
        <p:spPr>
          <a:xfrm>
            <a:off x="2656786" y="1046022"/>
            <a:ext cx="1818236" cy="329962"/>
          </a:xfrm>
          <a:prstGeom prst="rect">
            <a:avLst/>
          </a:prstGeom>
          <a:solidFill>
            <a:schemeClr val="bg1"/>
          </a:solidFill>
        </p:spPr>
        <p:txBody>
          <a:bodyPr wrap="square" rtlCol="0">
            <a:spAutoFit/>
          </a:bodyPr>
          <a:lstStyle/>
          <a:p>
            <a:pPr algn="ctr" defTabSz="1008380">
              <a:defRPr/>
            </a:pPr>
            <a:r>
              <a:rPr lang="zh-CN" altLang="en-US" sz="1545" b="1" dirty="0">
                <a:solidFill>
                  <a:prstClr val="black"/>
                </a:solidFill>
                <a:latin typeface="微软雅黑" panose="020B0503020204020204" pitchFamily="34" charset="-122"/>
                <a:ea typeface="微软雅黑" panose="020B0503020204020204" pitchFamily="34" charset="-122"/>
              </a:rPr>
              <a:t>所有原因</a:t>
            </a:r>
            <a:r>
              <a:rPr lang="en-US" altLang="zh-CN" sz="1545" b="1" dirty="0">
                <a:solidFill>
                  <a:prstClr val="black"/>
                </a:solidFill>
                <a:latin typeface="微软雅黑" panose="020B0503020204020204" pitchFamily="34" charset="-122"/>
                <a:ea typeface="微软雅黑" panose="020B0503020204020204" pitchFamily="34" charset="-122"/>
              </a:rPr>
              <a:t>AE</a:t>
            </a:r>
            <a:endParaRPr lang="zh-CN" altLang="en-US" sz="1545" b="1" dirty="0">
              <a:solidFill>
                <a:prstClr val="black"/>
              </a:solidFill>
              <a:latin typeface="微软雅黑" panose="020B0503020204020204" pitchFamily="34" charset="-122"/>
              <a:ea typeface="微软雅黑" panose="020B0503020204020204" pitchFamily="34" charset="-122"/>
            </a:endParaRPr>
          </a:p>
        </p:txBody>
      </p:sp>
      <p:graphicFrame>
        <p:nvGraphicFramePr>
          <p:cNvPr id="12" name="表格 11"/>
          <p:cNvGraphicFramePr>
            <a:graphicFrameLocks noGrp="1"/>
          </p:cNvGraphicFramePr>
          <p:nvPr/>
        </p:nvGraphicFramePr>
        <p:xfrm>
          <a:off x="6995580" y="1492148"/>
          <a:ext cx="5947879" cy="4281539"/>
        </p:xfrm>
        <a:graphic>
          <a:graphicData uri="http://schemas.openxmlformats.org/drawingml/2006/table">
            <a:tbl>
              <a:tblPr firstRow="1" firstCol="1" bandRow="1"/>
              <a:tblGrid>
                <a:gridCol w="2142723"/>
                <a:gridCol w="1253800"/>
                <a:gridCol w="891795"/>
                <a:gridCol w="809109"/>
                <a:gridCol w="850452"/>
              </a:tblGrid>
              <a:tr h="477749">
                <a:tc>
                  <a:txBody>
                    <a:bodyPr/>
                    <a:lstStyle/>
                    <a:p>
                      <a:pPr algn="ctr">
                        <a:lnSpc>
                          <a:spcPts val="1200"/>
                        </a:lnSpc>
                        <a:spcAft>
                          <a:spcPts val="0"/>
                        </a:spcAft>
                      </a:pPr>
                      <a:endParaRPr 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gridSpan="2">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帕博利珠单抗组，</a:t>
                      </a: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N=217</a:t>
                      </a:r>
                      <a:endParaRPr lang="zh-CN"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hMerge="1">
                  <a:tcPr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gridSpan="2">
                  <a:txBody>
                    <a:bodyPr/>
                    <a:lstStyle/>
                    <a:p>
                      <a:pPr algn="ctr">
                        <a:lnSpc>
                          <a:spcPts val="1200"/>
                        </a:lnSpc>
                        <a:spcAft>
                          <a:spcPts val="0"/>
                        </a:spcAft>
                      </a:pPr>
                      <a:r>
                        <a:rPr lang="zh-CN" altLang="en-US"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安慰剂组，</a:t>
                      </a:r>
                      <a:r>
                        <a:rPr lang="en-US" altLang="zh-CN" sz="13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N=216</a:t>
                      </a:r>
                      <a:endParaRPr lang="zh-CN" altLang="en-US" sz="18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c hMerge="1">
                  <a:tcPr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solidFill>
                      <a:srgbClr val="09357A"/>
                    </a:solidFill>
                  </a:tcPr>
                </a:tc>
              </a:tr>
              <a:tr h="253586">
                <a:tc>
                  <a:txBody>
                    <a:bodyPr/>
                    <a:lstStyle/>
                    <a:p>
                      <a:pPr algn="l">
                        <a:lnSpc>
                          <a:spcPts val="1200"/>
                        </a:lnSpc>
                        <a:spcAft>
                          <a:spcPts val="0"/>
                        </a:spcAft>
                      </a:pPr>
                      <a:r>
                        <a:rPr lang="zh-CN" altLang="en-US" sz="1200" b="1" kern="100" dirty="0">
                          <a:effectLst/>
                          <a:latin typeface="Arial" panose="020B0604020202020204" pitchFamily="34" charset="0"/>
                          <a:ea typeface="微软雅黑" panose="020B0503020204020204" pitchFamily="34" charset="-122"/>
                          <a:cs typeface="Arial" panose="020B0604020202020204" pitchFamily="34" charset="0"/>
                        </a:rPr>
                        <a:t>总结</a:t>
                      </a: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sz="12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任意级别</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3-5</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严重</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9%</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导致死亡</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mn-ea"/>
                          <a:cs typeface="Arial" panose="020B0604020202020204" pitchFamily="34" charset="0"/>
                        </a:rPr>
                        <a:t>&lt;1%</a:t>
                      </a:r>
                      <a:endParaRPr lang="zh-CN" altLang="zh-CN" sz="1200" b="0" kern="100" dirty="0">
                        <a:solidFill>
                          <a:schemeClr val="tx1"/>
                        </a:solidFill>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导致任意药物中断</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6%</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例患者发生</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3-5</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任意</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3-5</a:t>
                      </a: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级</a:t>
                      </a:r>
                      <a:endParaRPr lang="zh-CN" altLang="zh-CN"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输注反应</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18%</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肺炎</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结肠炎</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甲状腺功能减退</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5%</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甲状腺功能亢进</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4%</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垂体炎</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mn-ea"/>
                          <a:cs typeface="Arial" panose="020B0604020202020204" pitchFamily="34" charset="0"/>
                        </a:rPr>
                        <a:t>&lt;1%</a:t>
                      </a:r>
                      <a:endParaRPr lang="zh-CN" altLang="zh-CN" sz="1200" b="0" kern="100" dirty="0">
                        <a:solidFill>
                          <a:schemeClr val="tx1"/>
                        </a:solidFill>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肝炎</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mn-ea"/>
                          <a:cs typeface="Arial" panose="020B0604020202020204" pitchFamily="34" charset="0"/>
                        </a:rPr>
                        <a:t>1%</a:t>
                      </a:r>
                      <a:endParaRPr lang="zh-CN" altLang="zh-CN" sz="1200" b="0" kern="100" dirty="0">
                        <a:solidFill>
                          <a:schemeClr val="tx1"/>
                        </a:solidFill>
                        <a:effectLst/>
                        <a:latin typeface="Arial" panose="020B0604020202020204" pitchFamily="34" charset="0"/>
                        <a:ea typeface="+mn-ea"/>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r h="253586">
                <a:tc>
                  <a:txBody>
                    <a:bodyPr/>
                    <a:lstStyle/>
                    <a:p>
                      <a:pPr lvl="1" algn="l">
                        <a:lnSpc>
                          <a:spcPts val="1200"/>
                        </a:lnSpc>
                        <a:spcAft>
                          <a:spcPts val="0"/>
                        </a:spcAft>
                      </a:pPr>
                      <a:r>
                        <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严重皮肤反应</a:t>
                      </a:r>
                      <a:endParaRPr lang="zh-CN" altLang="en-US" sz="1200" b="1"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c>
                  <a:txBody>
                    <a:bodyPr/>
                    <a:lstStyle/>
                    <a:p>
                      <a:pPr algn="ctr">
                        <a:lnSpc>
                          <a:spcPts val="1200"/>
                        </a:lnSpc>
                        <a:spcAft>
                          <a:spcPts val="0"/>
                        </a:spcAft>
                      </a:pPr>
                      <a:r>
                        <a:rPr lang="en-US"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a:t>
                      </a:r>
                      <a:endParaRPr lang="zh-CN" altLang="zh-CN" sz="1200" b="0" kern="1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txBody>
                  <a:tcPr marL="100834" marR="100834" marT="0" marB="0" anchor="ctr">
                    <a:lnL>
                      <a:noFill/>
                    </a:lnL>
                    <a:lnR>
                      <a:noFill/>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tcPr>
                </a:tc>
              </a:tr>
            </a:tbl>
          </a:graphicData>
        </a:graphic>
      </p:graphicFrame>
      <p:sp>
        <p:nvSpPr>
          <p:cNvPr id="13" name="文本框 12"/>
          <p:cNvSpPr txBox="1"/>
          <p:nvPr/>
        </p:nvSpPr>
        <p:spPr>
          <a:xfrm>
            <a:off x="8978956" y="1048636"/>
            <a:ext cx="2518736" cy="329962"/>
          </a:xfrm>
          <a:prstGeom prst="rect">
            <a:avLst/>
          </a:prstGeom>
          <a:solidFill>
            <a:schemeClr val="bg1"/>
          </a:solidFill>
        </p:spPr>
        <p:txBody>
          <a:bodyPr wrap="square" rtlCol="0">
            <a:spAutoFit/>
          </a:bodyPr>
          <a:lstStyle/>
          <a:p>
            <a:pPr algn="ctr" defTabSz="1008380">
              <a:defRPr/>
            </a:pPr>
            <a:r>
              <a:rPr lang="zh-CN" altLang="en-US" sz="1545" b="1" dirty="0">
                <a:solidFill>
                  <a:prstClr val="black"/>
                </a:solidFill>
                <a:latin typeface="微软雅黑" panose="020B0503020204020204" pitchFamily="34" charset="-122"/>
                <a:ea typeface="微软雅黑" panose="020B0503020204020204" pitchFamily="34" charset="-122"/>
              </a:rPr>
              <a:t>免疫相关</a:t>
            </a:r>
            <a:r>
              <a:rPr lang="en-US" altLang="zh-CN" sz="1545" b="1" dirty="0">
                <a:solidFill>
                  <a:prstClr val="black"/>
                </a:solidFill>
                <a:latin typeface="微软雅黑" panose="020B0503020204020204" pitchFamily="34" charset="-122"/>
                <a:ea typeface="微软雅黑" panose="020B0503020204020204" pitchFamily="34" charset="-122"/>
              </a:rPr>
              <a:t>AE</a:t>
            </a:r>
            <a:r>
              <a:rPr lang="zh-CN" altLang="en-US" sz="1545" b="1" dirty="0">
                <a:solidFill>
                  <a:prstClr val="black"/>
                </a:solidFill>
                <a:latin typeface="微软雅黑" panose="020B0503020204020204" pitchFamily="34" charset="-122"/>
                <a:ea typeface="微软雅黑" panose="020B0503020204020204" pitchFamily="34" charset="-122"/>
              </a:rPr>
              <a:t>和输注反应 </a:t>
            </a:r>
            <a:r>
              <a:rPr lang="en-US" altLang="zh-CN" sz="1545" b="1" baseline="30000" dirty="0">
                <a:solidFill>
                  <a:prstClr val="black"/>
                </a:solidFill>
                <a:latin typeface="微软雅黑" panose="020B0503020204020204" pitchFamily="34" charset="-122"/>
                <a:ea typeface="微软雅黑" panose="020B0503020204020204" pitchFamily="34" charset="-122"/>
              </a:rPr>
              <a:t>a</a:t>
            </a:r>
            <a:endParaRPr lang="zh-CN" altLang="en-US" sz="1545" b="1" baseline="30000" dirty="0">
              <a:solidFill>
                <a:prstClr val="black"/>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854290" y="6176242"/>
            <a:ext cx="11726720" cy="950308"/>
            <a:chOff x="0" y="1950720"/>
            <a:chExt cx="12192000" cy="506676"/>
          </a:xfrm>
        </p:grpSpPr>
        <p:sp>
          <p:nvSpPr>
            <p:cNvPr id="15" name="矩形 14"/>
            <p:cNvSpPr/>
            <p:nvPr/>
          </p:nvSpPr>
          <p:spPr>
            <a:xfrm>
              <a:off x="0" y="1994808"/>
              <a:ext cx="12192000" cy="462588"/>
            </a:xfrm>
            <a:prstGeom prst="rect">
              <a:avLst/>
            </a:prstGeom>
            <a:pattFill prst="ltUpDiag">
              <a:fgClr>
                <a:schemeClr val="accent1"/>
              </a:fgClr>
              <a:bgClr>
                <a:schemeClr val="bg1"/>
              </a:bgClr>
            </a:pattFill>
            <a:ln>
              <a:noFill/>
            </a:ln>
            <a:effectLst>
              <a:outerShdw blurRad="50800" dist="38100" dir="5400000" algn="t" rotWithShape="0">
                <a:prstClr val="black">
                  <a:alpha val="40000"/>
                </a:prstClr>
              </a:outerShdw>
            </a:effectLst>
          </p:spPr>
          <p:txBody>
            <a:bodyPr rot="0" spcFirstLastPara="0" vertOverflow="overflow" horzOverflow="overflow" vert="horz" wrap="square" lIns="100834" tIns="50417" rIns="100834" bIns="50417" numCol="1" spcCol="0" rtlCol="0" fromWordArt="0" anchor="b" anchorCtr="0" forceAA="0" compatLnSpc="1">
              <a:noAutofit/>
            </a:bodyPr>
            <a:lstStyle/>
            <a:p>
              <a:pPr algn="ctr" defTabSz="1008380">
                <a:lnSpc>
                  <a:spcPct val="120000"/>
                </a:lnSpc>
              </a:pPr>
              <a:endParaRPr lang="en-US" altLang="zh-CN" sz="1985" b="1"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矩形 15"/>
            <p:cNvSpPr/>
            <p:nvPr/>
          </p:nvSpPr>
          <p:spPr>
            <a:xfrm>
              <a:off x="0" y="1950720"/>
              <a:ext cx="12192000" cy="462588"/>
            </a:xfrm>
            <a:prstGeom prst="rect">
              <a:avLst/>
            </a:prstGeom>
            <a:solidFill>
              <a:srgbClr val="09357A"/>
            </a:solidFill>
            <a:ln>
              <a:noFill/>
            </a:ln>
          </p:spPr>
          <p:txBody>
            <a:bodyPr rot="0" spcFirstLastPara="0" vertOverflow="overflow" horzOverflow="overflow" vert="horz" wrap="square" lIns="100834" tIns="50417" rIns="100834" bIns="50417" numCol="1" spcCol="0" rtlCol="0" fromWordArt="0" anchor="ctr" anchorCtr="0" forceAA="0" compatLnSpc="1">
              <a:noAutofit/>
            </a:bodyPr>
            <a:lstStyle/>
            <a:p>
              <a:pPr algn="ctr" defTabSz="1008380">
                <a:lnSpc>
                  <a:spcPct val="120000"/>
                </a:lnSpc>
              </a:pPr>
              <a:r>
                <a:rPr lang="zh-CN" altLang="en-US"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相比安慰剂联合曲妥珠单抗和化疗，帕博利珠单抗联合曲妥珠单抗和化疗一线显著提升</a:t>
              </a:r>
              <a:r>
                <a:rPr lang="en-US" altLang="zh-CN"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ORR</a:t>
              </a:r>
              <a:r>
                <a:rPr lang="zh-CN" altLang="en-US"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a:t>
              </a:r>
              <a:endParaRPr lang="en-US" altLang="zh-CN" sz="1985" b="1" dirty="0">
                <a:solidFill>
                  <a:prstClr val="white"/>
                </a:solidFill>
                <a:latin typeface="Arial" panose="020B0604020202020204" pitchFamily="34" charset="0"/>
                <a:ea typeface="微软雅黑" panose="020B0503020204020204" pitchFamily="34" charset="-122"/>
                <a:cs typeface="Arial" panose="020B0604020202020204" pitchFamily="34" charset="0"/>
              </a:endParaRPr>
            </a:p>
            <a:p>
              <a:pPr algn="ctr" defTabSz="1008380">
                <a:lnSpc>
                  <a:spcPct val="120000"/>
                </a:lnSpc>
              </a:pPr>
              <a:r>
                <a:rPr lang="zh-CN" altLang="en-US" sz="1985" b="1" dirty="0">
                  <a:solidFill>
                    <a:prstClr val="white"/>
                  </a:solidFill>
                  <a:latin typeface="Arial" panose="020B0604020202020204" pitchFamily="34" charset="0"/>
                  <a:ea typeface="微软雅黑" panose="020B0503020204020204" pitchFamily="34" charset="-122"/>
                  <a:cs typeface="Arial" panose="020B0604020202020204" pitchFamily="34" charset="0"/>
                </a:rPr>
                <a:t>安全性相似</a:t>
              </a:r>
              <a:endParaRPr lang="zh-CN" altLang="en-US" sz="1985" b="1"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8" name="矩形 17"/>
          <p:cNvSpPr/>
          <p:nvPr/>
        </p:nvSpPr>
        <p:spPr>
          <a:xfrm rot="1244792">
            <a:off x="11906756" y="6968806"/>
            <a:ext cx="992335" cy="432146"/>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zh-CN" altLang="en-US" sz="1985" b="1" dirty="0">
                <a:solidFill>
                  <a:srgbClr val="09357A"/>
                </a:solidFill>
                <a:latin typeface="Arial" panose="020B0604020202020204" pitchFamily="34" charset="0"/>
                <a:ea typeface="微软雅黑" panose="020B0503020204020204" pitchFamily="34" charset="-122"/>
                <a:cs typeface="Arial" panose="020B0604020202020204" pitchFamily="34" charset="0"/>
              </a:rPr>
              <a:t>结 论</a:t>
            </a:r>
            <a:endParaRPr lang="zh-CN" altLang="en-US" sz="1985" b="1" dirty="0">
              <a:solidFill>
                <a:srgbClr val="09357A"/>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矩形 18"/>
          <p:cNvSpPr/>
          <p:nvPr/>
        </p:nvSpPr>
        <p:spPr>
          <a:xfrm>
            <a:off x="11731646" y="-17745"/>
            <a:ext cx="1712892" cy="424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8380"/>
            <a:r>
              <a:rPr lang="en-US" altLang="zh-CN" sz="1985" dirty="0">
                <a:solidFill>
                  <a:prstClr val="black"/>
                </a:solidFill>
                <a:latin typeface="Verdana" panose="020B0604030504040204"/>
                <a:ea typeface="微软雅黑" panose="020B0503020204020204" pitchFamily="34" charset="-122"/>
              </a:rPr>
              <a:t>HER2</a:t>
            </a:r>
            <a:r>
              <a:rPr lang="zh-CN" altLang="en-US" sz="1985" dirty="0">
                <a:solidFill>
                  <a:prstClr val="black"/>
                </a:solidFill>
                <a:latin typeface="Verdana" panose="020B0604030504040204"/>
                <a:ea typeface="微软雅黑" panose="020B0503020204020204" pitchFamily="34" charset="-122"/>
              </a:rPr>
              <a:t>阳性</a:t>
            </a:r>
            <a:endParaRPr lang="zh-CN" altLang="en-US" sz="1985" dirty="0">
              <a:solidFill>
                <a:prstClr val="black"/>
              </a:solidFill>
              <a:latin typeface="Verdana" panose="020B0604030504040204"/>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7230" name="think-cell 幻灯片" r:id="rId2" imgW="5715" imgH="5715" progId="TCLayout.ActiveDocument.1">
                  <p:embed/>
                </p:oleObj>
              </mc:Choice>
              <mc:Fallback>
                <p:oleObj name="think-cell 幻灯片" r:id="rId2" imgW="5715" imgH="5715" progId="TCLayout.ActiveDocument.1">
                  <p:embed/>
                  <p:pic>
                    <p:nvPicPr>
                      <p:cNvPr id="0" name="图片 137229"/>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标题 1"/>
          <p:cNvSpPr>
            <a:spLocks noGrp="1"/>
          </p:cNvSpPr>
          <p:nvPr>
            <p:ph type="title"/>
          </p:nvPr>
        </p:nvSpPr>
        <p:spPr/>
        <p:txBody>
          <a:bodyPr vert="horz">
            <a:normAutofit/>
          </a:bodyPr>
          <a:lstStyle/>
          <a:p>
            <a:r>
              <a:rPr lang="zh-CN" altLang="en-US" sz="2800" dirty="0"/>
              <a:t>小结</a:t>
            </a:r>
            <a:endParaRPr lang="zh-CN" altLang="en-US" sz="2800" dirty="0"/>
          </a:p>
        </p:txBody>
      </p:sp>
      <p:sp>
        <p:nvSpPr>
          <p:cNvPr id="4" name="文本框 3"/>
          <p:cNvSpPr txBox="1"/>
          <p:nvPr/>
        </p:nvSpPr>
        <p:spPr>
          <a:xfrm>
            <a:off x="1321421" y="1042332"/>
            <a:ext cx="11126093" cy="6289414"/>
          </a:xfrm>
          <a:prstGeom prst="rect">
            <a:avLst/>
          </a:prstGeom>
          <a:noFill/>
        </p:spPr>
        <p:txBody>
          <a:bodyPr wrap="square">
            <a:spAutoFit/>
          </a:bodyPr>
          <a:lstStyle/>
          <a:p>
            <a:pPr marL="342900" indent="-342900" defTabSz="1008380" eaLnBrk="0" fontAlgn="base" hangingPunct="0">
              <a:lnSpc>
                <a:spcPct val="200000"/>
              </a:lnSpc>
              <a:spcBef>
                <a:spcPct val="50000"/>
              </a:spcBef>
              <a:spcAft>
                <a:spcPct val="0"/>
              </a:spcAft>
              <a:buClr>
                <a:srgbClr val="1158A2"/>
              </a:buClr>
              <a:buFont typeface="Wingdings" panose="05000000000000000000" pitchFamily="2" charset="2"/>
              <a:buChar char="u"/>
              <a:defRPr/>
            </a:pPr>
            <a:r>
              <a:rPr lang="en-US" altLang="zh-CN" sz="2200" dirty="0" smtClean="0">
                <a:solidFill>
                  <a:srgbClr val="1158A2"/>
                </a:solidFill>
                <a:cs typeface="+mn-ea"/>
                <a:sym typeface="+mn-lt"/>
              </a:rPr>
              <a:t>HER2</a:t>
            </a:r>
            <a:r>
              <a:rPr lang="zh-CN" altLang="en-US" sz="2200" dirty="0" smtClean="0">
                <a:solidFill>
                  <a:srgbClr val="1158A2"/>
                </a:solidFill>
                <a:cs typeface="+mn-ea"/>
                <a:sym typeface="+mn-lt"/>
              </a:rPr>
              <a:t>阴性晚期胃癌</a:t>
            </a:r>
            <a:r>
              <a:rPr lang="zh-CN" altLang="en-US" sz="2200" b="1" dirty="0" smtClean="0">
                <a:solidFill>
                  <a:srgbClr val="C00000"/>
                </a:solidFill>
                <a:cs typeface="+mn-ea"/>
                <a:sym typeface="+mn-lt"/>
              </a:rPr>
              <a:t>免疫</a:t>
            </a:r>
            <a:r>
              <a:rPr lang="zh-CN" altLang="en-US" sz="2200" dirty="0">
                <a:solidFill>
                  <a:srgbClr val="1158A2"/>
                </a:solidFill>
                <a:cs typeface="+mn-ea"/>
                <a:sym typeface="+mn-lt"/>
              </a:rPr>
              <a:t>治疗成为胃癌患者的新希望：</a:t>
            </a:r>
            <a:r>
              <a:rPr lang="en-US" altLang="zh-CN" sz="2200" dirty="0">
                <a:solidFill>
                  <a:srgbClr val="1158A2"/>
                </a:solidFill>
                <a:cs typeface="+mn-ea"/>
                <a:sym typeface="+mn-lt"/>
              </a:rPr>
              <a:t>2021</a:t>
            </a:r>
            <a:r>
              <a:rPr lang="zh-CN" altLang="en-US" sz="2200" dirty="0">
                <a:solidFill>
                  <a:srgbClr val="1158A2"/>
                </a:solidFill>
                <a:cs typeface="+mn-ea"/>
                <a:sym typeface="+mn-lt"/>
              </a:rPr>
              <a:t>年</a:t>
            </a:r>
            <a:r>
              <a:rPr lang="en-US" altLang="zh-CN" sz="2200" dirty="0">
                <a:solidFill>
                  <a:srgbClr val="1158A2"/>
                </a:solidFill>
                <a:cs typeface="+mn-ea"/>
                <a:sym typeface="+mn-lt"/>
              </a:rPr>
              <a:t>CSCO</a:t>
            </a:r>
            <a:r>
              <a:rPr lang="zh-CN" altLang="en-US" sz="2200" dirty="0">
                <a:solidFill>
                  <a:srgbClr val="1158A2"/>
                </a:solidFill>
                <a:cs typeface="+mn-ea"/>
                <a:sym typeface="+mn-lt"/>
              </a:rPr>
              <a:t>胃癌诊疗指南中</a:t>
            </a:r>
            <a:r>
              <a:rPr lang="en-US" altLang="zh-CN" sz="2200" dirty="0">
                <a:solidFill>
                  <a:srgbClr val="1158A2"/>
                </a:solidFill>
                <a:cs typeface="+mn-ea"/>
                <a:sym typeface="+mn-lt"/>
              </a:rPr>
              <a:t>PD-1</a:t>
            </a:r>
            <a:r>
              <a:rPr lang="zh-CN" altLang="en-US" sz="2200" dirty="0">
                <a:solidFill>
                  <a:srgbClr val="1158A2"/>
                </a:solidFill>
                <a:cs typeface="+mn-ea"/>
                <a:sym typeface="+mn-lt"/>
              </a:rPr>
              <a:t>抑制剂已覆盖晚期胃癌治疗全程，跻身</a:t>
            </a:r>
            <a:r>
              <a:rPr lang="zh-CN" altLang="en-US" sz="2200" b="1" dirty="0">
                <a:solidFill>
                  <a:srgbClr val="C00000"/>
                </a:solidFill>
                <a:cs typeface="+mn-ea"/>
                <a:sym typeface="+mn-lt"/>
              </a:rPr>
              <a:t>一线治疗</a:t>
            </a:r>
            <a:r>
              <a:rPr lang="zh-CN" altLang="en-US" sz="2200" dirty="0" smtClean="0">
                <a:solidFill>
                  <a:srgbClr val="1158A2"/>
                </a:solidFill>
                <a:cs typeface="+mn-ea"/>
                <a:sym typeface="+mn-lt"/>
              </a:rPr>
              <a:t>推荐；</a:t>
            </a:r>
            <a:endParaRPr lang="en-US" altLang="zh-CN" sz="2200" dirty="0">
              <a:solidFill>
                <a:srgbClr val="1158A2"/>
              </a:solidFill>
              <a:cs typeface="+mn-ea"/>
              <a:sym typeface="+mn-lt"/>
            </a:endParaRPr>
          </a:p>
          <a:p>
            <a:pPr marL="342900" indent="-342900" defTabSz="1008380" eaLnBrk="0" fontAlgn="base" hangingPunct="0">
              <a:lnSpc>
                <a:spcPct val="200000"/>
              </a:lnSpc>
              <a:spcBef>
                <a:spcPct val="50000"/>
              </a:spcBef>
              <a:spcAft>
                <a:spcPct val="0"/>
              </a:spcAft>
              <a:buClr>
                <a:srgbClr val="1158A2"/>
              </a:buClr>
              <a:buFont typeface="Wingdings" panose="05000000000000000000" pitchFamily="2" charset="2"/>
              <a:buChar char="u"/>
              <a:defRPr/>
            </a:pPr>
            <a:r>
              <a:rPr lang="zh-CN" altLang="en-US" sz="2200" dirty="0">
                <a:solidFill>
                  <a:srgbClr val="1158A2"/>
                </a:solidFill>
                <a:cs typeface="+mn-ea"/>
                <a:sym typeface="+mn-lt"/>
              </a:rPr>
              <a:t>在</a:t>
            </a:r>
            <a:r>
              <a:rPr lang="en-US" altLang="zh-CN" sz="2200" dirty="0">
                <a:solidFill>
                  <a:srgbClr val="1158A2"/>
                </a:solidFill>
                <a:cs typeface="+mn-ea"/>
                <a:sym typeface="+mn-lt"/>
              </a:rPr>
              <a:t>ESMO</a:t>
            </a:r>
            <a:r>
              <a:rPr lang="zh-CN" altLang="en-US" sz="2200" dirty="0">
                <a:solidFill>
                  <a:srgbClr val="1158A2"/>
                </a:solidFill>
                <a:cs typeface="+mn-ea"/>
                <a:sym typeface="+mn-lt"/>
              </a:rPr>
              <a:t>大会上口头报告的</a:t>
            </a:r>
            <a:r>
              <a:rPr lang="en-US" altLang="zh-CN" sz="2200" b="1" dirty="0">
                <a:solidFill>
                  <a:srgbClr val="C00000"/>
                </a:solidFill>
                <a:cs typeface="+mn-ea"/>
                <a:sym typeface="+mn-lt"/>
              </a:rPr>
              <a:t>ORIENT-16</a:t>
            </a:r>
            <a:r>
              <a:rPr lang="zh-CN" altLang="en-US" sz="2200" dirty="0" smtClean="0">
                <a:solidFill>
                  <a:srgbClr val="1158A2"/>
                </a:solidFill>
                <a:cs typeface="+mn-ea"/>
                <a:sym typeface="+mn-lt"/>
              </a:rPr>
              <a:t>，确立中国</a:t>
            </a:r>
            <a:r>
              <a:rPr lang="zh-CN" altLang="en-US" sz="2200" dirty="0">
                <a:solidFill>
                  <a:srgbClr val="1158A2"/>
                </a:solidFill>
                <a:cs typeface="+mn-ea"/>
                <a:sym typeface="+mn-lt"/>
              </a:rPr>
              <a:t>晚期胃癌免疫联合化疗的一线地位，</a:t>
            </a:r>
            <a:r>
              <a:rPr lang="zh-CN" altLang="en-US" sz="2200" b="1" dirty="0">
                <a:solidFill>
                  <a:srgbClr val="C00000"/>
                </a:solidFill>
                <a:cs typeface="+mn-ea"/>
                <a:sym typeface="+mn-lt"/>
              </a:rPr>
              <a:t>全人群</a:t>
            </a:r>
            <a:r>
              <a:rPr lang="en-US" altLang="zh-CN" sz="2200" dirty="0">
                <a:solidFill>
                  <a:srgbClr val="1158A2"/>
                </a:solidFill>
                <a:cs typeface="+mn-ea"/>
                <a:sym typeface="+mn-lt"/>
              </a:rPr>
              <a:t>OS</a:t>
            </a:r>
            <a:r>
              <a:rPr lang="zh-CN" altLang="en-US" sz="2200" dirty="0">
                <a:solidFill>
                  <a:srgbClr val="1158A2"/>
                </a:solidFill>
                <a:cs typeface="+mn-ea"/>
                <a:sym typeface="+mn-lt"/>
              </a:rPr>
              <a:t>和</a:t>
            </a:r>
            <a:r>
              <a:rPr lang="en-US" altLang="zh-CN" sz="2200" dirty="0">
                <a:solidFill>
                  <a:srgbClr val="1158A2"/>
                </a:solidFill>
                <a:cs typeface="+mn-ea"/>
                <a:sym typeface="+mn-lt"/>
              </a:rPr>
              <a:t>PFS</a:t>
            </a:r>
            <a:r>
              <a:rPr lang="zh-CN" altLang="en-US" sz="2200" dirty="0">
                <a:solidFill>
                  <a:srgbClr val="1158A2"/>
                </a:solidFill>
                <a:cs typeface="+mn-ea"/>
                <a:sym typeface="+mn-lt"/>
              </a:rPr>
              <a:t>均显著获益，</a:t>
            </a:r>
            <a:r>
              <a:rPr lang="zh-CN" altLang="en-US" sz="2200" b="1" dirty="0">
                <a:solidFill>
                  <a:srgbClr val="C00000"/>
                </a:solidFill>
                <a:cs typeface="+mn-ea"/>
                <a:sym typeface="+mn-lt"/>
              </a:rPr>
              <a:t>信迪利单抗联合化疗为晚期胃癌患者揭开了一线治疗的新篇章；</a:t>
            </a:r>
            <a:endParaRPr lang="en-US" altLang="zh-CN" sz="2200" b="1" dirty="0">
              <a:solidFill>
                <a:srgbClr val="C00000"/>
              </a:solidFill>
              <a:cs typeface="+mn-ea"/>
              <a:sym typeface="+mn-lt"/>
            </a:endParaRPr>
          </a:p>
          <a:p>
            <a:pPr marL="342900" indent="-342900" defTabSz="1008380">
              <a:lnSpc>
                <a:spcPct val="200000"/>
              </a:lnSpc>
              <a:buClr>
                <a:srgbClr val="1158A2"/>
              </a:buClr>
              <a:buFont typeface="Wingdings" panose="05000000000000000000" pitchFamily="2" charset="2"/>
              <a:buChar char="u"/>
            </a:pPr>
            <a:r>
              <a:rPr lang="zh-CN" altLang="en-US" sz="2200" dirty="0">
                <a:solidFill>
                  <a:srgbClr val="1158A2"/>
                </a:solidFill>
                <a:latin typeface="+mn-ea"/>
                <a:cs typeface="Arial" panose="020B0604020202020204" pitchFamily="34" charset="0"/>
              </a:rPr>
              <a:t>HER2阳性晚期胃癌研究KEYNOTE-811证实一线曲妥珠单抗联合化疗方案中加入免疫制剂可显著提升疗效；</a:t>
            </a:r>
            <a:endParaRPr lang="en-US" altLang="zh-CN" sz="2200" dirty="0">
              <a:solidFill>
                <a:srgbClr val="1158A2"/>
              </a:solidFill>
              <a:latin typeface="+mn-ea"/>
              <a:cs typeface="Arial" panose="020B0604020202020204" pitchFamily="34" charset="0"/>
            </a:endParaRPr>
          </a:p>
          <a:p>
            <a:pPr marL="342900" indent="-342900" defTabSz="1008380">
              <a:lnSpc>
                <a:spcPct val="200000"/>
              </a:lnSpc>
              <a:buClr>
                <a:srgbClr val="1158A2"/>
              </a:buClr>
              <a:buFont typeface="Wingdings" panose="05000000000000000000" pitchFamily="2" charset="2"/>
              <a:buChar char="u"/>
            </a:pPr>
            <a:r>
              <a:rPr lang="zh-CN" altLang="en-US" sz="2200" dirty="0">
                <a:solidFill>
                  <a:srgbClr val="1158A2"/>
                </a:solidFill>
                <a:latin typeface="+mn-ea"/>
                <a:cs typeface="Arial" panose="020B0604020202020204" pitchFamily="34" charset="0"/>
              </a:rPr>
              <a:t>多项胃癌免疫治疗大型研究正在积极进行中，未来可期 。</a:t>
            </a:r>
            <a:endParaRPr lang="zh-CN" altLang="en-US" sz="2400" dirty="0">
              <a:solidFill>
                <a:srgbClr val="1158A2"/>
              </a:solidFill>
              <a:latin typeface="+mn-ea"/>
              <a:cs typeface="Arial" panose="020B0604020202020204" pitchFamily="34" charset="0"/>
            </a:endParaRPr>
          </a:p>
          <a:p>
            <a:pPr marL="314960" indent="-314960" defTabSz="1008380">
              <a:lnSpc>
                <a:spcPct val="200000"/>
              </a:lnSpc>
              <a:buClr>
                <a:srgbClr val="1158A2"/>
              </a:buClr>
              <a:buFont typeface="Arial" panose="020B0604020202020204" pitchFamily="34" charset="0"/>
              <a:buChar char="•"/>
            </a:pPr>
            <a:endParaRPr lang="en-US" altLang="zh-CN" sz="1985"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2184538" y="7281250"/>
            <a:ext cx="1260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t>仅供内部交流使用</a:t>
            </a:r>
            <a:endParaRPr lang="zh-CN" altLang="en-US" sz="1000" b="1" dirty="0"/>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hinkcellActiveDocDoNotDelete"/>
</p:tagLst>
</file>

<file path=ppt/tags/tag5.xml><?xml version="1.0" encoding="utf-8"?>
<p:tagLst xmlns:p="http://schemas.openxmlformats.org/presentationml/2006/main">
  <p:tag name="THINKCELLSHAPEDONOTDELETE" val="thinkcellActiveDocDoNotDelete"/>
</p:tagLst>
</file>

<file path=ppt/tags/tag6.xml><?xml version="1.0" encoding="utf-8"?>
<p:tagLst xmlns:p="http://schemas.openxmlformats.org/presentationml/2006/main">
  <p:tag name="THINKCELLSHAPEDONOTDELETE" val="thinkcellActiveDocDoNotDelete"/>
</p:tagLst>
</file>

<file path=ppt/tags/tag7.xml><?xml version="1.0" encoding="utf-8"?>
<p:tagLst xmlns:p="http://schemas.openxmlformats.org/presentationml/2006/main">
  <p:tag name="THINKCELLSHAPEDONOTDELETE" val="thinkcellActiveDocDoNotDelete"/>
</p:tagLst>
</file>

<file path=ppt/tags/tag8.xml><?xml version="1.0" encoding="utf-8"?>
<p:tagLst xmlns:p="http://schemas.openxmlformats.org/presentationml/2006/main">
  <p:tag name="THINKCELLSHAPEDONOTDELETE" val="thinkcellActiveDocDoNotDelete"/>
</p:tagLst>
</file>

<file path=ppt/tags/tag9.xml><?xml version="1.0" encoding="utf-8"?>
<p:tagLst xmlns:p="http://schemas.openxmlformats.org/presentationml/2006/main">
  <p:tag name="THINKCELLSHAPEDONOTDELETE" val="thinkcellActiveDocDoNotDelete"/>
</p:tagLst>
</file>

<file path=ppt/tags/tag10.xml><?xml version="1.0" encoding="utf-8"?>
<p:tagLst xmlns:p="http://schemas.openxmlformats.org/presentationml/2006/main">
  <p:tag name="THINKCELLSHAPEDONOTDELETE" val="thinkcellActiveDocDoNotDelete"/>
</p:tagLst>
</file>

<file path=ppt/tags/tag11.xml><?xml version="1.0" encoding="utf-8"?>
<p:tagLst xmlns:p="http://schemas.openxmlformats.org/presentationml/2006/main">
  <p:tag name="THINKCELLSHAPEDONOTDELETE" val="thinkcellActiveDocDoNotDelete"/>
</p:tagLst>
</file>

<file path=ppt/tags/tag12.xml><?xml version="1.0" encoding="utf-8"?>
<p:tagLst xmlns:p="http://schemas.openxmlformats.org/presentationml/2006/main">
  <p:tag name="THINKCELLSHAPEDONOTDELETE" val="thinkcellActiveDocDoNotDelete"/>
</p:tagLst>
</file>

<file path=ppt/tags/tag13.xml><?xml version="1.0" encoding="utf-8"?>
<p:tagLst xmlns:p="http://schemas.openxmlformats.org/presentationml/2006/main">
  <p:tag name="THINKCELLSHAPEDONOTDELETE" val="thinkcellActiveDocDoNotDelete"/>
</p:tagLst>
</file>

<file path=ppt/tags/tag14.xml><?xml version="1.0" encoding="utf-8"?>
<p:tagLst xmlns:p="http://schemas.openxmlformats.org/presentationml/2006/main">
  <p:tag name="THINKCELLSHAPEDONOTDELETE" val="thinkcellActiveDocDoNotDelete"/>
</p:tagLst>
</file>

<file path=ppt/tags/tag15.xml><?xml version="1.0" encoding="utf-8"?>
<p:tagLst xmlns:p="http://schemas.openxmlformats.org/presentationml/2006/main">
  <p:tag name="THINKCELLSHAPEDONOTDELETE" val="thinkcellActiveDocDoNotDelete"/>
</p:tagLst>
</file>

<file path=ppt/tags/tag16.xml><?xml version="1.0" encoding="utf-8"?>
<p:tagLst xmlns:p="http://schemas.openxmlformats.org/presentationml/2006/main">
  <p:tag name="THINKCELLSHAPEDONOTDELETE" val="thinkcellActiveDocDoNotDelete"/>
</p:tagLst>
</file>

<file path=ppt/tags/tag17.xml><?xml version="1.0" encoding="utf-8"?>
<p:tagLst xmlns:p="http://schemas.openxmlformats.org/presentationml/2006/main">
  <p:tag name="THINKCELLSHAPEDONOTDELETE" val="thinkcellActiveDocDoNotDelete"/>
</p:tagLst>
</file>

<file path=ppt/tags/tag18.xml><?xml version="1.0" encoding="utf-8"?>
<p:tagLst xmlns:p="http://schemas.openxmlformats.org/presentationml/2006/main">
  <p:tag name="THINKCELLSHAPEDONOTDELETE" val="thinkcellActiveDocDoNotDelete"/>
</p:tagLst>
</file>

<file path=ppt/tags/tag19.xml><?xml version="1.0" encoding="utf-8"?>
<p:tagLst xmlns:p="http://schemas.openxmlformats.org/presentationml/2006/main">
  <p:tag name="THINKCELLSHAPEDONOTDELETE" val="thinkcellActiveDocDoNotDelete"/>
</p:tagLst>
</file>

<file path=ppt/tags/tag20.xml><?xml version="1.0" encoding="utf-8"?>
<p:tagLst xmlns:p="http://schemas.openxmlformats.org/presentationml/2006/main">
  <p:tag name="THINKCELLSHAPEDONOTDELETE" val="thinkcellActiveDocDoNotDelete"/>
</p:tagLst>
</file>

<file path=ppt/tags/tag21.xml><?xml version="1.0" encoding="utf-8"?>
<p:tagLst xmlns:p="http://schemas.openxmlformats.org/presentationml/2006/main">
  <p:tag name="THINKCELLSHAPEDONOTDELETE" val="thinkcellActiveDocDoNotDelete"/>
</p:tagLst>
</file>

<file path=ppt/tags/tag22.xml><?xml version="1.0" encoding="utf-8"?>
<p:tagLst xmlns:p="http://schemas.openxmlformats.org/presentationml/2006/main">
  <p:tag name="THINKCELLSHAPEDONOTDELETE" val="thinkcellActiveDocDoNotDelete"/>
</p:tagLst>
</file>

<file path=ppt/tags/tag23.xml><?xml version="1.0" encoding="utf-8"?>
<p:tagLst xmlns:p="http://schemas.openxmlformats.org/presentationml/2006/main">
  <p:tag name="THINKCELLSHAPEDONOTDELETE" val="thinkcellActiveDocDoNotDelete"/>
</p:tagLst>
</file>

<file path=ppt/tags/tag24.xml><?xml version="1.0" encoding="utf-8"?>
<p:tagLst xmlns:p="http://schemas.openxmlformats.org/presentationml/2006/main">
  <p:tag name="THINKCELLSHAPEDONOTDELETE" val="thinkcellActiveDocDoNotDelete"/>
</p:tagLst>
</file>

<file path=ppt/tags/tag25.xml><?xml version="1.0" encoding="utf-8"?>
<p:tagLst xmlns:p="http://schemas.openxmlformats.org/presentationml/2006/main">
  <p:tag name="THINKCELLSHAPEDONOTDELETE" val="thinkcellActiveDocDoNotDelete"/>
</p:tagLst>
</file>

<file path=ppt/tags/tag26.xml><?xml version="1.0" encoding="utf-8"?>
<p:tagLst xmlns:p="http://schemas.openxmlformats.org/presentationml/2006/main">
  <p:tag name="THINKCELLSHAPEDONOTDELETE" val="t02RX8dXtTcyhT7dVXEfivw"/>
</p:tagLst>
</file>

<file path=ppt/tags/tag27.xml><?xml version="1.0" encoding="utf-8"?>
<p:tagLst xmlns:p="http://schemas.openxmlformats.org/presentationml/2006/main">
  <p:tag name="THINKCELLSHAPEDONOTDELETE" val="thinkcellActiveDocDoNotDelete"/>
</p:tagLst>
</file>

<file path=ppt/tags/tag28.xml><?xml version="1.0" encoding="utf-8"?>
<p:tagLst xmlns:p="http://schemas.openxmlformats.org/presentationml/2006/main">
  <p:tag name="THINKCELLSHAPEDONOTDELETE" val="thinkcellActiveDocDoNotDelete"/>
</p:tagLst>
</file>

<file path=ppt/tags/tag29.xml><?xml version="1.0" encoding="utf-8"?>
<p:tagLst xmlns:p="http://schemas.openxmlformats.org/presentationml/2006/main">
  <p:tag name="THINKCELLSHAPEDONOTDELETE" val="thinkcellActiveDocDoNotDelete"/>
</p:tagLst>
</file>

<file path=ppt/tags/tag30.xml><?xml version="1.0" encoding="utf-8"?>
<p:tagLst xmlns:p="http://schemas.openxmlformats.org/presentationml/2006/main">
  <p:tag name="THINKCELLSHAPEDONOTDELETE" val="thinkcellActiveDocDoNotDelete"/>
</p:tagLst>
</file>

<file path=ppt/tags/tag31.xml><?xml version="1.0" encoding="utf-8"?>
<p:tagLst xmlns:p="http://schemas.openxmlformats.org/presentationml/2006/main">
  <p:tag name="THINKCELLSHAPEDONOTDELETE" val="thinkcellActiveDocDoNotDelete"/>
</p:tagLst>
</file>

<file path=ppt/tags/tag32.xml><?xml version="1.0" encoding="utf-8"?>
<p:tagLst xmlns:p="http://schemas.openxmlformats.org/presentationml/2006/main">
  <p:tag name="THINKCELLSHAPEDONOTDELETE" val="thinkcellActiveDocDoNotDelete"/>
</p:tagLst>
</file>

<file path=ppt/tags/tag33.xml><?xml version="1.0" encoding="utf-8"?>
<p:tagLst xmlns:p="http://schemas.openxmlformats.org/presentationml/2006/main">
  <p:tag name="THINKCELLSHAPEDONOTDELETE" val="thinkcellActiveDocDoNotDelete"/>
</p:tagLst>
</file>

<file path=ppt/tags/tag34.xml><?xml version="1.0" encoding="utf-8"?>
<p:tagLst xmlns:p="http://schemas.openxmlformats.org/presentationml/2006/main">
  <p:tag name="THINKCELLSHAPEDONOTDELETE" val="thinkcellActiveDocDoNotDelete"/>
</p:tagLst>
</file>

<file path=ppt/tags/tag35.xml><?xml version="1.0" encoding="utf-8"?>
<p:tagLst xmlns:p="http://schemas.openxmlformats.org/presentationml/2006/main">
  <p:tag name="THINKCELLSHAPEDONOTDELETE" val="thinkcellActiveDocDoNotDelete"/>
</p:tagLst>
</file>

<file path=ppt/tags/tag36.xml><?xml version="1.0" encoding="utf-8"?>
<p:tagLst xmlns:p="http://schemas.openxmlformats.org/presentationml/2006/main">
  <p:tag name="THINKCELLSHAPEDONOTDELETE" val="thinkcellActiveDocDoNotDelete"/>
</p:tagLst>
</file>

<file path=ppt/tags/tag37.xml><?xml version="1.0" encoding="utf-8"?>
<p:tagLst xmlns:p="http://schemas.openxmlformats.org/presentationml/2006/main">
  <p:tag name="THINKCELLSHAPEDONOTDELETE" val="thinkcellActiveDocDoNotDelete"/>
</p:tagLst>
</file>

<file path=ppt/tags/tag38.xml><?xml version="1.0" encoding="utf-8"?>
<p:tagLst xmlns:p="http://schemas.openxmlformats.org/presentationml/2006/main">
  <p:tag name="THINKCELLSHAPEDONOTDELETE" val="thinkcellActiveDocDoNotDelete"/>
</p:tagLst>
</file>

<file path=ppt/tags/tag39.xml><?xml version="1.0" encoding="utf-8"?>
<p:tagLst xmlns:p="http://schemas.openxmlformats.org/presentationml/2006/main">
  <p:tag name="THINKCELLSHAPEDONOTDELETE" val="thinkcellActiveDocDoNotDelete"/>
</p:tagLst>
</file>

<file path=ppt/tags/tag40.xml><?xml version="1.0" encoding="utf-8"?>
<p:tagLst xmlns:p="http://schemas.openxmlformats.org/presentationml/2006/main">
  <p:tag name="THINKCELLSHAPEDONOTDELETE" val="thinkcellActiveDocDoNotDelete"/>
</p:tagLst>
</file>

<file path=ppt/tags/tag41.xml><?xml version="1.0" encoding="utf-8"?>
<p:tagLst xmlns:p="http://schemas.openxmlformats.org/presentationml/2006/main">
  <p:tag name="THINKCELLSHAPEDONOTDELETE" val="thinkcellActiveDocDoNotDelete"/>
</p:tagLst>
</file>

<file path=ppt/tags/tag42.xml><?xml version="1.0" encoding="utf-8"?>
<p:tagLst xmlns:p="http://schemas.openxmlformats.org/presentationml/2006/main">
  <p:tag name="THINKCELLSHAPEDONOTDELETE" val="thinkcellActiveDocDoNotDelete"/>
</p:tagLst>
</file>

<file path=ppt/tags/tag43.xml><?xml version="1.0" encoding="utf-8"?>
<p:tagLst xmlns:p="http://schemas.openxmlformats.org/presentationml/2006/main">
  <p:tag name="THINKCELLSHAPEDONOTDELETE" val="thinkcellActiveDocDoNotDelete"/>
</p:tagLst>
</file>

<file path=ppt/tags/tag44.xml><?xml version="1.0" encoding="utf-8"?>
<p:tagLst xmlns:p="http://schemas.openxmlformats.org/presentationml/2006/main">
  <p:tag name="THINKCELLSHAPEDONOTDELETE" val="thinkcellActiveDocDoNotDelete"/>
</p:tagLst>
</file>

<file path=ppt/tags/tag45.xml><?xml version="1.0" encoding="utf-8"?>
<p:tagLst xmlns:p="http://schemas.openxmlformats.org/presentationml/2006/main">
  <p:tag name="THINKCELLSHAPEDONOTDELETE" val="thinkcellActiveDocDoNotDelete"/>
</p:tagLst>
</file>

<file path=ppt/tags/tag46.xml><?xml version="1.0" encoding="utf-8"?>
<p:tagLst xmlns:p="http://schemas.openxmlformats.org/presentationml/2006/main">
  <p:tag name="THINKCELLSHAPEDONOTDELETE" val="thinkcellActiveDocDoNotDelete"/>
</p:tagLst>
</file>

<file path=ppt/tags/tag47.xml><?xml version="1.0" encoding="utf-8"?>
<p:tagLst xmlns:p="http://schemas.openxmlformats.org/presentationml/2006/main">
  <p:tag name="THINKCELLSHAPEDONOTDELETE" val="thinkcellActiveDocDoNotDelete"/>
</p:tagLst>
</file>

<file path=ppt/tags/tag48.xml><?xml version="1.0" encoding="utf-8"?>
<p:tagLst xmlns:p="http://schemas.openxmlformats.org/presentationml/2006/main">
  <p:tag name="THINKCELLSHAPEDONOTDELETE" val="thinkcellActiveDocDoNotDelete"/>
</p:tagLst>
</file>

<file path=ppt/tags/tag49.xml><?xml version="1.0" encoding="utf-8"?>
<p:tagLst xmlns:p="http://schemas.openxmlformats.org/presentationml/2006/main">
  <p:tag name="THINKCELLSHAPEDONOTDELETE" val="thinkcellActiveDocDoNotDelete"/>
</p:tagLst>
</file>

<file path=ppt/tags/tag50.xml><?xml version="1.0" encoding="utf-8"?>
<p:tagLst xmlns:p="http://schemas.openxmlformats.org/presentationml/2006/main">
  <p:tag name="THINKCELLSHAPEDONOTDELETE" val="thinkcellActiveDocDoNotDelete"/>
</p:tagLst>
</file>

<file path=ppt/tags/tag51.xml><?xml version="1.0" encoding="utf-8"?>
<p:tagLst xmlns:p="http://schemas.openxmlformats.org/presentationml/2006/main">
  <p:tag name="THINKCELLSHAPEDONOTDELETE" val="thinkcellActiveDocDoNotDelete"/>
</p:tagLst>
</file>

<file path=ppt/tags/tag52.xml><?xml version="1.0" encoding="utf-8"?>
<p:tagLst xmlns:p="http://schemas.openxmlformats.org/presentationml/2006/main">
  <p:tag name="THINKCELLSHAPEDONOTDELETE" val="thinkcellActiveDocDoNotDelete"/>
</p:tagLst>
</file>

<file path=ppt/tags/tag53.xml><?xml version="1.0" encoding="utf-8"?>
<p:tagLst xmlns:p="http://schemas.openxmlformats.org/presentationml/2006/main">
  <p:tag name="THINKCELLSHAPEDONOTDELETE" val="thinkcellActiveDocDoNotDelete"/>
</p:tagLst>
</file>

<file path=ppt/tags/tag54.xml><?xml version="1.0" encoding="utf-8"?>
<p:tagLst xmlns:p="http://schemas.openxmlformats.org/presentationml/2006/main">
  <p:tag name="THINKCELLSHAPEDONOTDELETE" val="thinkcellActiveDocDoNotDelete"/>
</p:tagLst>
</file>

<file path=ppt/tags/tag55.xml><?xml version="1.0" encoding="utf-8"?>
<p:tagLst xmlns:p="http://schemas.openxmlformats.org/presentationml/2006/main">
  <p:tag name="THINKCELLSHAPEDONOTDELETE" val="thinkcellActiveDocDoNotDelete"/>
</p:tagLst>
</file>

<file path=ppt/tags/tag56.xml><?xml version="1.0" encoding="utf-8"?>
<p:tagLst xmlns:p="http://schemas.openxmlformats.org/presentationml/2006/main">
  <p:tag name="THINKCELLSHAPEDONOTDELETE" val="thinkcellActiveDocDoNotDelete"/>
</p:tagLst>
</file>

<file path=ppt/tags/tag57.xml><?xml version="1.0" encoding="utf-8"?>
<p:tagLst xmlns:p="http://schemas.openxmlformats.org/presentationml/2006/main">
  <p:tag name="THINKCELLSHAPEDONOTDELETE" val="thinkcellActiveDocDoNotDelete"/>
</p:tagLst>
</file>

<file path=ppt/tags/tag58.xml><?xml version="1.0" encoding="utf-8"?>
<p:tagLst xmlns:p="http://schemas.openxmlformats.org/presentationml/2006/main">
  <p:tag name="THINKCELLSHAPEDONOTDELETE" val="thinkcellActiveDocDoNotDelete"/>
</p:tagLst>
</file>

<file path=ppt/tags/tag59.xml><?xml version="1.0" encoding="utf-8"?>
<p:tagLst xmlns:p="http://schemas.openxmlformats.org/presentationml/2006/main">
  <p:tag name="THINKCELLSHAPEDONOTDELETE" val="thinkcellActiveDocDoNotDelete"/>
</p:tagLst>
</file>

<file path=ppt/tags/tag60.xml><?xml version="1.0" encoding="utf-8"?>
<p:tagLst xmlns:p="http://schemas.openxmlformats.org/presentationml/2006/main">
  <p:tag name="THINKCELLSHAPEDONOTDELETE" val="thinkcellActiveDocDoNotDelete"/>
</p:tagLst>
</file>

<file path=ppt/tags/tag61.xml><?xml version="1.0" encoding="utf-8"?>
<p:tagLst xmlns:p="http://schemas.openxmlformats.org/presentationml/2006/main">
  <p:tag name="THINKCELLSHAPEDONOTDELETE" val="thinkcellActiveDocDoNotDelete"/>
</p:tagLst>
</file>

<file path=ppt/tags/tag62.xml><?xml version="1.0" encoding="utf-8"?>
<p:tagLst xmlns:p="http://schemas.openxmlformats.org/presentationml/2006/main">
  <p:tag name="THINKCELLSHAPEDONOTDELETE" val="thinkcellActiveDocDoNotDelete"/>
</p:tagLst>
</file>

<file path=ppt/tags/tag63.xml><?xml version="1.0" encoding="utf-8"?>
<p:tagLst xmlns:p="http://schemas.openxmlformats.org/presentationml/2006/main">
  <p:tag name="THINKCELLSHAPEDONOTDELETE" val="thinkcellActiveDocDoNotDelete"/>
</p:tagLst>
</file>

<file path=ppt/tags/tag64.xml><?xml version="1.0" encoding="utf-8"?>
<p:tagLst xmlns:p="http://schemas.openxmlformats.org/presentationml/2006/main">
  <p:tag name="THINKCELLSHAPEDONOTDELETE" val="thinkcellActiveDocDoNotDelete"/>
</p:tagLst>
</file>

<file path=ppt/tags/tag65.xml><?xml version="1.0" encoding="utf-8"?>
<p:tagLst xmlns:p="http://schemas.openxmlformats.org/presentationml/2006/main">
  <p:tag name="THINKCELLSHAPEDONOTDELETE" val="thinkcellActiveDocDoNotDelete"/>
</p:tagLst>
</file>

<file path=ppt/tags/tag66.xml><?xml version="1.0" encoding="utf-8"?>
<p:tagLst xmlns:p="http://schemas.openxmlformats.org/presentationml/2006/main">
  <p:tag name="KSO_WM_UNIT_TABLE_BEAUTIFY" val="smartTable{8c662e61-2887-496c-b14c-87a685bc42ba}"/>
  <p:tag name="TABLE_ENDDRAG_ORIGIN_RECT" val="180*72"/>
  <p:tag name="TABLE_ENDDRAG_RECT" val="163*91*180*72"/>
</p:tagLst>
</file>

<file path=ppt/tags/tag67.xml><?xml version="1.0" encoding="utf-8"?>
<p:tagLst xmlns:p="http://schemas.openxmlformats.org/presentationml/2006/main">
  <p:tag name="KSO_WM_UNIT_TABLE_BEAUTIFY" val="smartTable{2fbb31b6-df9d-4138-a59f-6b0eaf99af29}"/>
  <p:tag name="TABLE_ENDDRAG_ORIGIN_RECT" val="180*72"/>
  <p:tag name="TABLE_ENDDRAG_RECT" val="499*91*180*72"/>
</p:tagLst>
</file>

<file path=ppt/tags/tag68.xml><?xml version="1.0" encoding="utf-8"?>
<p:tagLst xmlns:p="http://schemas.openxmlformats.org/presentationml/2006/main">
  <p:tag name="KSO_WM_UNIT_TABLE_BEAUTIFY" val="smartTable{e144d0e1-973e-4e5a-bc4f-88c56afe6c71}"/>
</p:tagLst>
</file>

<file path=ppt/tags/tag69.xml><?xml version="1.0" encoding="utf-8"?>
<p:tagLst xmlns:p="http://schemas.openxmlformats.org/presentationml/2006/main">
  <p:tag name="THINKCELLSHAPEDONOTDELETE" val="thinkcellActiveDocDoNotDelete"/>
</p:tagLst>
</file>

<file path=ppt/tags/tag70.xml><?xml version="1.0" encoding="utf-8"?>
<p:tagLst xmlns:p="http://schemas.openxmlformats.org/presentationml/2006/main">
  <p:tag name="KSO_WM_UNIT_TABLE_BEAUTIFY" val="smartTable{e144d0e1-973e-4e5a-bc4f-88c56afe6c71}"/>
</p:tagLst>
</file>

<file path=ppt/tags/tag71.xml><?xml version="1.0" encoding="utf-8"?>
<p:tagLst xmlns:p="http://schemas.openxmlformats.org/presentationml/2006/main">
  <p:tag name="THINKCELLSHAPEDONOTDELETE" val="thinkcellActiveDocDoNotDelete"/>
</p:tagLst>
</file>

<file path=ppt/tags/tag72.xml><?xml version="1.0" encoding="utf-8"?>
<p:tagLst xmlns:p="http://schemas.openxmlformats.org/presentationml/2006/main">
  <p:tag name="THINKCELLSHAPEDONOTDELETE" val="thinkcellActiveDocDoNotDelete"/>
</p:tagLst>
</file>

<file path=ppt/tags/tag73.xml><?xml version="1.0" encoding="utf-8"?>
<p:tagLst xmlns:p="http://schemas.openxmlformats.org/presentationml/2006/main">
  <p:tag name="THINKCELLSHAPEDONOTDELETE" val="thinkcellActiveDocDoNotDelete"/>
</p:tagLst>
</file>

<file path=ppt/tags/tag74.xml><?xml version="1.0" encoding="utf-8"?>
<p:tagLst xmlns:p="http://schemas.openxmlformats.org/presentationml/2006/main">
  <p:tag name="THINKCELLSHAPEDONOTDELETE" val="thinkcellActiveDocDoNotDelete"/>
</p:tagLst>
</file>

<file path=ppt/tags/tag75.xml><?xml version="1.0" encoding="utf-8"?>
<p:tagLst xmlns:p="http://schemas.openxmlformats.org/presentationml/2006/main">
  <p:tag name="KSO_WM_UNIT_TABLE_BEAUTIFY" val="smartTable{c5bf465c-b48c-4d16-92f3-647bfe21782b}"/>
</p:tagLst>
</file>

<file path=ppt/tags/tag76.xml><?xml version="1.0" encoding="utf-8"?>
<p:tagLst xmlns:p="http://schemas.openxmlformats.org/presentationml/2006/main">
  <p:tag name="THINKCELLSHAPEDONOTDELETE" val="thinkcellActiveDocDoNotDelete"/>
</p:tagLst>
</file>

<file path=ppt/tags/tag77.xml><?xml version="1.0" encoding="utf-8"?>
<p:tagLst xmlns:p="http://schemas.openxmlformats.org/presentationml/2006/main">
  <p:tag name="THINKCELLSHAPEDONOTDELETE" val="thinkcellActiveDocDoNotDelete"/>
</p:tagLst>
</file>

<file path=ppt/tags/tag78.xml><?xml version="1.0" encoding="utf-8"?>
<p:tagLst xmlns:p="http://schemas.openxmlformats.org/presentationml/2006/main">
  <p:tag name="THINKCELLSHAPEDONOTDELETE" val="thinkcellActiveDocDoNotDelete"/>
</p:tagLst>
</file>

<file path=ppt/tags/tag79.xml><?xml version="1.0" encoding="utf-8"?>
<p:tagLst xmlns:p="http://schemas.openxmlformats.org/presentationml/2006/main">
  <p:tag name="THINKCELLSHAPEDONOTDELETE" val="thinkcellActiveDocDoNotDelete"/>
</p:tagLst>
</file>

<file path=ppt/tags/tag80.xml><?xml version="1.0" encoding="utf-8"?>
<p:tagLst xmlns:p="http://schemas.openxmlformats.org/presentationml/2006/main">
  <p:tag name="THINKCELLSHAPEDONOTDELETE" val="thinkcellActiveDocDoNotDelete"/>
</p:tagLst>
</file>

<file path=ppt/tags/tag81.xml><?xml version="1.0" encoding="utf-8"?>
<p:tagLst xmlns:p="http://schemas.openxmlformats.org/presentationml/2006/main">
  <p:tag name="THINKCELLSHAPEDONOTDELETE" val="thinkcellActiveDocDoNotDelete"/>
</p:tagLst>
</file>

<file path=ppt/tags/tag82.xml><?xml version="1.0" encoding="utf-8"?>
<p:tagLst xmlns:p="http://schemas.openxmlformats.org/presentationml/2006/main">
  <p:tag name="COMMONDATA" val="eyJoZGlkIjoiY2ZmMDA4YjM4Y2Y1ODA0YzBjZWU5MDJlM2ExZGRiOTkifQ=="/>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501f3fm">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0501f3fm">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69696"/>
        </a:solidFill>
        <a:ln>
          <a:noFill/>
        </a:ln>
      </a:spPr>
      <a:bodyPr rtlCol="0" anchor="ctr"/>
      <a:lstStyle>
        <a:defPPr algn="ctr">
          <a:defRPr>
            <a:solidFill>
              <a:schemeClr val="tx1"/>
            </a:solidFill>
            <a:latin typeface="Arial" panose="020B0604020202020204" pitchFamily="34" charset="0"/>
            <a:ea typeface="微软雅黑" panose="020B0503020204020204" pitchFamily="34" charset="-122"/>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501f3fm">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0501f3fm">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solidFill>
        <a:ln>
          <a:noFill/>
        </a:ln>
      </a:spPr>
      <a:bodyPr rtlCol="0" anchor="ctr"/>
      <a:lstStyle>
        <a:defPPr algn="ctr">
          <a:defRPr>
            <a:solidFill>
              <a:schemeClr val="tx1"/>
            </a:solidFill>
            <a:latin typeface="Arial" panose="020B0604020202020204" pitchFamily="34" charset="0"/>
            <a:ea typeface="微软雅黑" panose="020B0503020204020204" pitchFamily="34" charset="-122"/>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501f3fm">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501f3fm">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hen">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solidFill>
        <a:ln>
          <a:noFill/>
        </a:ln>
      </a:spPr>
      <a:bodyPr rtlCol="0" anchor="ctr"/>
      <a:lstStyle>
        <a:defPPr algn="ctr">
          <a:defRPr>
            <a:solidFill>
              <a:schemeClr val="tx1"/>
            </a:solidFill>
            <a:latin typeface="Arial" panose="020B0604020202020204" pitchFamily="34" charset="0"/>
            <a:ea typeface="微软雅黑" panose="020B0503020204020204" pitchFamily="34" charset="-122"/>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5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7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8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9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0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2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3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4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5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6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17585</Words>
  <Application>WPS 演示</Application>
  <PresentationFormat>自定义</PresentationFormat>
  <Paragraphs>2844</Paragraphs>
  <Slides>27</Slides>
  <Notes>20</Notes>
  <HiddenSlides>1</HiddenSlides>
  <MMClips>0</MMClips>
  <ScaleCrop>false</ScaleCrop>
  <HeadingPairs>
    <vt:vector size="8" baseType="variant">
      <vt:variant>
        <vt:lpstr>已用的字体</vt:lpstr>
      </vt:variant>
      <vt:variant>
        <vt:i4>29</vt:i4>
      </vt:variant>
      <vt:variant>
        <vt:lpstr>主题</vt:lpstr>
      </vt:variant>
      <vt:variant>
        <vt:i4>20</vt:i4>
      </vt:variant>
      <vt:variant>
        <vt:lpstr>嵌入 OLE 服务器</vt:lpstr>
      </vt:variant>
      <vt:variant>
        <vt:i4>75</vt:i4>
      </vt:variant>
      <vt:variant>
        <vt:lpstr>幻灯片标题</vt:lpstr>
      </vt:variant>
      <vt:variant>
        <vt:i4>27</vt:i4>
      </vt:variant>
    </vt:vector>
  </HeadingPairs>
  <TitlesOfParts>
    <vt:vector size="151" baseType="lpstr">
      <vt:lpstr>Arial</vt:lpstr>
      <vt:lpstr>宋体</vt:lpstr>
      <vt:lpstr>Wingdings</vt:lpstr>
      <vt:lpstr>微软雅黑</vt:lpstr>
      <vt:lpstr>Arial</vt:lpstr>
      <vt:lpstr>Wingdings</vt:lpstr>
      <vt:lpstr>Calibri</vt:lpstr>
      <vt:lpstr>Segoe UI</vt:lpstr>
      <vt:lpstr>Calibri</vt:lpstr>
      <vt:lpstr>黑体</vt:lpstr>
      <vt:lpstr>Arial Narrow</vt:lpstr>
      <vt:lpstr>Noto Sans Symbols</vt:lpstr>
      <vt:lpstr>Segoe Print</vt:lpstr>
      <vt:lpstr>Arial Narrow</vt:lpstr>
      <vt:lpstr>Verdana</vt:lpstr>
      <vt:lpstr>DengXian</vt:lpstr>
      <vt:lpstr>DengXian</vt:lpstr>
      <vt:lpstr>(使用中文字体)</vt:lpstr>
      <vt:lpstr>Times New Roman</vt:lpstr>
      <vt:lpstr>Times New Roman</vt:lpstr>
      <vt:lpstr>等线</vt:lpstr>
      <vt:lpstr>等线</vt:lpstr>
      <vt:lpstr>LF_Kai</vt:lpstr>
      <vt:lpstr>Microsoft JhengHei</vt:lpstr>
      <vt:lpstr>Trebuchet MS</vt:lpstr>
      <vt:lpstr>Arial Unicode MS</vt:lpstr>
      <vt:lpstr>Malgun Gothic Semilight</vt:lpstr>
      <vt:lpstr>Impact</vt:lpstr>
      <vt:lpstr>Symbol</vt:lpstr>
      <vt:lpstr>自定义设计方案</vt:lpstr>
      <vt:lpstr>4_Office 主题​​</vt:lpstr>
      <vt:lpstr>1_自定义设计方案</vt:lpstr>
      <vt:lpstr>5_Office 主题​​</vt:lpstr>
      <vt:lpstr>2_自定义设计方案</vt:lpstr>
      <vt:lpstr>3_自定义设计方案</vt:lpstr>
      <vt:lpstr>11_自定义设计方案</vt:lpstr>
      <vt:lpstr>6_Office 主题​​</vt:lpstr>
      <vt:lpstr>4_自定义设计方案</vt:lpstr>
      <vt:lpstr>5_自定义设计方案</vt:lpstr>
      <vt:lpstr>6_自定义设计方案</vt:lpstr>
      <vt:lpstr>7_自定义设计方案</vt:lpstr>
      <vt:lpstr>8_自定义设计方案</vt:lpstr>
      <vt:lpstr>9_自定义设计方案</vt:lpstr>
      <vt:lpstr>10_自定义设计方案</vt:lpstr>
      <vt:lpstr>12_自定义设计方案</vt:lpstr>
      <vt:lpstr>13_自定义设计方案</vt:lpstr>
      <vt:lpstr>14_自定义设计方案</vt:lpstr>
      <vt:lpstr>15_自定义设计方案</vt:lpstr>
      <vt:lpstr>16_自定义设计方案</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免疫治疗- 揭开晚期胃癌一线治疗新篇章</vt:lpstr>
      <vt:lpstr>目录</vt:lpstr>
      <vt:lpstr>胃癌药物治疗经历了三次革命</vt:lpstr>
      <vt:lpstr>PowerPoint 演示文稿</vt:lpstr>
      <vt:lpstr>靶向治疗是胃癌治疗的第二次革命 但靶向治疗仅在HER2阳性一线治疗中获得阳性结果</vt:lpstr>
      <vt:lpstr>免疫治疗，开创胃癌一线治疗的第三次革命</vt:lpstr>
      <vt:lpstr>PowerPoint 演示文稿</vt:lpstr>
      <vt:lpstr>目录</vt:lpstr>
      <vt:lpstr>CHECKMATE-649 ：免疫联合化疗一线治疗局部晚期或转移性胃癌/胃食管交界部癌/食管腺癌III期临床研究（全球）</vt:lpstr>
      <vt:lpstr>PowerPoint 演示文稿</vt:lpstr>
      <vt:lpstr>ORIENT-16研究： 中国首个证实免疫联合化疗一线治疗晚期胃癌全人群显著获益的随机双盲Ⅲ期临床研究</vt:lpstr>
      <vt:lpstr>信迪利单抗联合化疗：PD-L1 CPS≥5和全人群，OS均显著获益</vt:lpstr>
      <vt:lpstr>信迪利单抗联合化疗 PD-L1 CPS≥5 和全人群，均显著延长无进展生存期</vt:lpstr>
      <vt:lpstr>信迪利单抗联合化疗，缓解率高，缓解持续时间长，安全性可控</vt:lpstr>
      <vt:lpstr>PowerPoint 演示文稿</vt:lpstr>
      <vt:lpstr>HER2阴性晚期胃癌免疫联合化疗一线治疗Ⅲ期研究安全性数据汇总</vt:lpstr>
      <vt:lpstr>几项免疫联合化疗一线治疗晚期胃癌研究结果引发的思考</vt:lpstr>
      <vt:lpstr>设计方案： 研究地域、性质、治疗方案、分层因素及主要终点均有所不同</vt:lpstr>
      <vt:lpstr>从OS延长与风险下降来看， 中国晚期胃癌患者接受免疫联合化疗可能获益更多</vt:lpstr>
      <vt:lpstr>基线特征： 入组患者的体能状态及原发灶部位比例有所差异 </vt:lpstr>
      <vt:lpstr>化疗： 化疗药物种类、方案有所不同</vt:lpstr>
      <vt:lpstr>HER2阴性晚期胃癌免疫联合化疗一线探索小结</vt:lpstr>
      <vt:lpstr>免疫联合方案在HER2+转移性胃或胃食管结合部癌的探索： KEYNOTE-811 </vt:lpstr>
      <vt:lpstr>帕博利珠单抗联合曲妥珠单抗和化疗 ORR提升22.7%，CR率提升8%，DOR延长1.1个月</vt:lpstr>
      <vt:lpstr>帕博利珠单抗的加入并未显著增加不良事件的发生</vt:lpstr>
      <vt:lpstr>小结</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免疫治疗- 揭开晚期胃癌一线治疗新篇章</dc:title>
  <dc:creator>许晓静(Emily Xu)</dc:creator>
  <cp:lastModifiedBy>杨贺旻mmmmm</cp:lastModifiedBy>
  <cp:revision>1</cp:revision>
  <cp:lastPrinted>2022-01-09T10:33:00Z</cp:lastPrinted>
  <dcterms:created xsi:type="dcterms:W3CDTF">2022-05-14T00:17:10Z</dcterms:created>
  <dcterms:modified xsi:type="dcterms:W3CDTF">2022-05-14T00:17:11Z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opsCleaned">
    <vt:lpwstr>True</vt:lpwstr>
  </property>
  <property fmtid="{D5CDD505-2E9C-101B-9397-08002B2CF9AE}" pid="3" name="GSBrandName">
    <vt:lpwstr>IBD</vt:lpwstr>
  </property>
  <property fmtid="{D5CDD505-2E9C-101B-9397-08002B2CF9AE}" pid="4" name="Project">
    <vt:lpwstr>ibdroot</vt:lpwstr>
  </property>
  <property fmtid="{D5CDD505-2E9C-101B-9397-08002B2CF9AE}" pid="5" name="GSTocLevels">
    <vt:lpwstr>Section;Appendix</vt:lpwstr>
  </property>
  <property fmtid="{D5CDD505-2E9C-101B-9397-08002B2CF9AE}" pid="6" name="GSTocPageNumbers">
    <vt:lpwstr>False</vt:lpwstr>
  </property>
  <property fmtid="{D5CDD505-2E9C-101B-9397-08002B2CF9AE}" pid="7" name="AutoSectionNumbering">
    <vt:lpwstr>False</vt:lpwstr>
  </property>
  <property fmtid="{D5CDD505-2E9C-101B-9397-08002B2CF9AE}" pid="8" name="ShowHideDoctop">
    <vt:lpwstr>False</vt:lpwstr>
  </property>
  <property fmtid="{D5CDD505-2E9C-101B-9397-08002B2CF9AE}" pid="9" name="ShowHideSafeCopyFrame">
    <vt:lpwstr>False</vt:lpwstr>
  </property>
  <property fmtid="{D5CDD505-2E9C-101B-9397-08002B2CF9AE}" pid="10" name="KSOProductBuildVer">
    <vt:lpwstr>2052-11.1.0.11636</vt:lpwstr>
  </property>
  <property fmtid="{D5CDD505-2E9C-101B-9397-08002B2CF9AE}" pid="11" name="ICV">
    <vt:lpwstr>65A50B727B764A76ABBC9D74718C875E</vt:lpwstr>
  </property>
</Properties>
</file>