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327" r:id="rId5"/>
    <p:sldId id="424" r:id="rId6"/>
    <p:sldId id="366" r:id="rId7"/>
    <p:sldId id="324" r:id="rId8"/>
    <p:sldId id="369" r:id="rId9"/>
    <p:sldId id="370" r:id="rId10"/>
    <p:sldId id="371" r:id="rId11"/>
    <p:sldId id="388" r:id="rId12"/>
    <p:sldId id="389" r:id="rId13"/>
    <p:sldId id="384" r:id="rId14"/>
    <p:sldId id="385" r:id="rId15"/>
    <p:sldId id="386" r:id="rId16"/>
    <p:sldId id="368" r:id="rId17"/>
    <p:sldId id="408" r:id="rId18"/>
    <p:sldId id="420" r:id="rId19"/>
    <p:sldId id="403" r:id="rId20"/>
    <p:sldId id="409" r:id="rId21"/>
    <p:sldId id="407" r:id="rId22"/>
    <p:sldId id="404" r:id="rId23"/>
    <p:sldId id="423" r:id="rId24"/>
    <p:sldId id="421" r:id="rId25"/>
    <p:sldId id="331" r:id="rId26"/>
    <p:sldId id="332" r:id="rId27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8" autoAdjust="0"/>
  </p:normalViewPr>
  <p:slideViewPr>
    <p:cSldViewPr showGuides="1">
      <p:cViewPr varScale="1">
        <p:scale>
          <a:sx n="64" d="100"/>
          <a:sy n="64" d="100"/>
        </p:scale>
        <p:origin x="-2076" y="-96"/>
      </p:cViewPr>
      <p:guideLst>
        <p:guide orient="horz" pos="432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6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42C4F-6F7C-4793-AEB9-AF1067D58B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CRISPR/Cas9技术是基因工程的操作工具，是通过碱基配对形成复合物，</a:t>
            </a:r>
            <a:r>
              <a:rPr lang="zh-CN" altLang="en-US"/>
              <a:t>特异性蛋白和对应操作RNA的组合，利用靶点特异性的 RNA 将 Cas9 核酸酶带到基因组上的具体靶点，从而对特定基因位点进行切割导致突变。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zh-CN" altLang="en-US">
                <a:sym typeface="+mn-ea"/>
              </a:rPr>
              <a:t>临床症状主要为肌肉张力减退、发育迟缓、语言缺失或滞后以及智力障碍，其中75%的病人也被诊断为孤独症谱系障碍。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在视频中很明显的可以看到，野生型比格犬对人非常亲近，即使是初见的陌生人呼叫名字也有反应，主动与人互动交流，不愧是人类忠实的朋友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自闭症家犬模型与人无目光对视，叫名反应较差，喜欢独处，不喜欢与人接触、亲近，步态异常、偶尔疯狂转圈。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野生型比格犬与陌生人表现出非常亲密的互动，而自闭症家犬模型则完全“沉浸”在自己的世界，重复刻板行为，并且没有主动交流。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共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周的，前两周进行</a:t>
            </a:r>
            <a:endParaRPr lang="zh-CN" altLang="en-US"/>
          </a:p>
          <a:p>
            <a:r>
              <a:rPr lang="zh-CN" altLang="en-US">
                <a:sym typeface="+mn-ea"/>
              </a:rPr>
              <a:t>8日龄，游泳2min，水温3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>
                <a:sym typeface="+mn-ea"/>
              </a:rPr>
              <a:t>，水位为双腿高度。 </a:t>
            </a:r>
            <a:endParaRPr lang="zh-CN" altLang="en-US"/>
          </a:p>
          <a:p>
            <a:r>
              <a:rPr lang="zh-CN" altLang="en-US">
                <a:sym typeface="+mn-ea"/>
              </a:rPr>
              <a:t>9日龄，游泳5min，水位为胃高。</a:t>
            </a:r>
            <a:endParaRPr lang="zh-CN" altLang="en-US"/>
          </a:p>
          <a:p>
            <a:r>
              <a:rPr lang="zh-CN" altLang="en-US">
                <a:sym typeface="+mn-ea"/>
              </a:rPr>
              <a:t>10日龄，游泳10分钟，水位为颈部高度。 2天大，休息。 </a:t>
            </a:r>
            <a:endParaRPr lang="zh-CN" altLang="en-US"/>
          </a:p>
          <a:p>
            <a:r>
              <a:rPr lang="zh-CN" altLang="en-US">
                <a:sym typeface="+mn-ea"/>
              </a:rPr>
              <a:t>13-17天大，每天游泳15、20、25、30和40分钟，保持正常的游泳水位。 </a:t>
            </a:r>
            <a:endParaRPr lang="zh-CN" altLang="en-US"/>
          </a:p>
          <a:p>
            <a:r>
              <a:rPr lang="zh-CN" altLang="en-US">
                <a:sym typeface="+mn-ea"/>
              </a:rPr>
              <a:t>20-36日龄，每天游泳40分钟，游泳5天，休息2天。</a:t>
            </a:r>
            <a:endParaRPr lang="zh-CN" altLang="en-US"/>
          </a:p>
          <a:p>
            <a:r>
              <a:rPr lang="zh-CN" altLang="en-US">
                <a:sym typeface="+mn-ea"/>
              </a:rPr>
              <a:t>36-64天大，每天游泳40分钟。 64天是8周干预的结束日。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3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tags" Target="../tags/tag4.xml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tags" Target="../tags/tag5.xml"/><Relationship Id="rId3" Type="http://schemas.microsoft.com/office/2007/relationships/media" Target="../media/media3.mp4"/><Relationship Id="rId2" Type="http://schemas.openxmlformats.org/officeDocument/2006/relationships/video" Target="../media/media3.mp4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4130" y="635"/>
            <a:ext cx="9142095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28600" y="1482090"/>
            <a:ext cx="863663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探究游泳运动对自闭症样行为的缓解作用</a:t>
            </a:r>
            <a:endParaRPr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4343400"/>
            <a:ext cx="2743200" cy="156845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 smtClean="0"/>
              <a:t>汇报人：杨贺旻</a:t>
            </a:r>
            <a:endParaRPr lang="en-US" altLang="zh-CN" sz="2400" b="1" dirty="0" smtClean="0"/>
          </a:p>
          <a:p>
            <a:pPr>
              <a:lnSpc>
                <a:spcPct val="200000"/>
              </a:lnSpc>
            </a:pPr>
            <a:r>
              <a:rPr lang="en-US" altLang="zh-CN" sz="2400" dirty="0" smtClean="0"/>
              <a:t>2022.12.03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60985"/>
            <a:ext cx="3041650" cy="609600"/>
            <a:chOff x="480" y="771"/>
            <a:chExt cx="4790" cy="960"/>
          </a:xfrm>
        </p:grpSpPr>
        <p:sp>
          <p:nvSpPr>
            <p:cNvPr id="2" name="流程图: 可选过程 1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35" y="1828800"/>
            <a:ext cx="7928610" cy="34347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2635" y="1219200"/>
            <a:ext cx="78581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2022.06.20          IF = 4.279         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CNS Neuroscience &amp; Therapeutics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5" y="5638800"/>
            <a:ext cx="9143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800" b="1"/>
              <a:t>游泳运动对Shank3大鼠模型自闭症样行为的缓解作用</a:t>
            </a:r>
            <a:endParaRPr lang="zh-CN" altLang="en-US" sz="1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28600"/>
            <a:ext cx="3041650" cy="609600"/>
            <a:chOff x="480" y="771"/>
            <a:chExt cx="4790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4114800" y="1066800"/>
            <a:ext cx="4564380" cy="54019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277995" y="1066800"/>
            <a:ext cx="4237990" cy="52330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190000"/>
              </a:lnSpc>
            </a:pP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早期的生活经历可能会改变大脑网络，影响青少年的情绪和认知。 同样，对于脑部疾病，早期诊断和干预也能产生更好的预后。 近年来，研究发现，早期发现和干预可以优化ASD患儿的预后。 研究表明，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游泳可以改善认知和心理健康，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水上运动对改善ASD儿童的行为、情绪、社会和运动技能是有效的。 长期规律游泳锻炼后，ASD患者的水上运动技能和自发社交行为显著提高，水上安全技能显著提高，刻板行为频率明显降低。 因此，早期游泳的效果应该得到更多的重视。</a:t>
            </a:r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 descr="8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09800"/>
            <a:ext cx="3815080" cy="2546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28600"/>
            <a:ext cx="3041650" cy="609600"/>
            <a:chOff x="480" y="771"/>
            <a:chExt cx="4790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33400" y="1828800"/>
            <a:ext cx="770001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06400" algn="just">
              <a:lnSpc>
                <a:spcPct val="20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自闭症谱系障碍(ASD)是一种神经发育障碍，病因被证明是极其复杂的，涉及遗传和表观遗传变异以及环境影响。</a:t>
            </a:r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06400" algn="just">
              <a:lnSpc>
                <a:spcPct val="20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面对这样棘手的疾病，科学家曾经致力于从“根源”上寻找病因，通过对大量自闭症患者样本的基因检测，研究人员发现，SHANK3(突触后密集区支架蛋白基因)与自闭症有着巨大的联系。</a:t>
            </a:r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57200" y="1752600"/>
            <a:ext cx="7941310" cy="276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635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28600"/>
            <a:ext cx="3041650" cy="609600"/>
            <a:chOff x="480" y="771"/>
            <a:chExt cx="4790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57200" y="3581400"/>
            <a:ext cx="8004810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200000"/>
              </a:lnSpc>
            </a:pP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用CRISPR/Cas9技术对SD大鼠胚胎期第11-21段进行外显子敲除，</a:t>
            </a:r>
            <a:r>
              <a:rPr lang="zh-CN" altLang="en-US" sz="1600" b="1">
                <a:sym typeface="+mn-ea"/>
              </a:rPr>
              <a:t>在SHANK3完全缺失的大鼠模型中观察到行为改变和突触功能受损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  <a:p>
            <a:pPr indent="457200" algn="just">
              <a:lnSpc>
                <a:spcPct val="200000"/>
              </a:lnSpc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43200" y="1447800"/>
            <a:ext cx="3097530" cy="1905000"/>
            <a:chOff x="1809" y="1999"/>
            <a:chExt cx="4878" cy="3000"/>
          </a:xfrm>
        </p:grpSpPr>
        <p:sp>
          <p:nvSpPr>
            <p:cNvPr id="6" name="云形 5"/>
            <p:cNvSpPr/>
            <p:nvPr/>
          </p:nvSpPr>
          <p:spPr>
            <a:xfrm>
              <a:off x="1809" y="1999"/>
              <a:ext cx="4879" cy="3001"/>
            </a:xfrm>
            <a:prstGeom prst="cloud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35" y="2640"/>
              <a:ext cx="3969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200000"/>
                </a:lnSpc>
              </a:pP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雄性SHANK3基因敲除纯合大鼠</a:t>
              </a:r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367030" y="3505200"/>
            <a:ext cx="8200390" cy="14039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4445"/>
            <a:ext cx="9208770" cy="69081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304165" y="381635"/>
            <a:ext cx="2244725" cy="609600"/>
            <a:chOff x="479" y="1492"/>
            <a:chExt cx="3535" cy="960"/>
          </a:xfrm>
        </p:grpSpPr>
        <p:sp>
          <p:nvSpPr>
            <p:cNvPr id="5" name="流程图: 可选过程 4"/>
            <p:cNvSpPr/>
            <p:nvPr/>
          </p:nvSpPr>
          <p:spPr>
            <a:xfrm>
              <a:off x="479" y="1492"/>
              <a:ext cx="3535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600" y="1612"/>
              <a:ext cx="34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SHANK3 基因</a:t>
              </a:r>
              <a:endPara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13055" y="1296035"/>
            <a:ext cx="84353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200000"/>
              </a:lnSpc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SHANK3是目前研究最深入的几个孤独症致病基因之一，该基因突变导致的病例约占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孤独症谱系障碍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总病例的1%。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200000"/>
              </a:lnSpc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一共具有22个外显子。Shank3基因的第21号外显子编码一个富含脯氨酸的保守区域，该区域是孤独症患者发生突变的热点。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200000"/>
              </a:lnSpc>
            </a:pP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038600"/>
            <a:ext cx="7733665" cy="1779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802005" y="1219200"/>
            <a:ext cx="7251065" cy="2430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algn="just">
              <a:lnSpc>
                <a:spcPct val="200000"/>
              </a:lnSpc>
            </a:pP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含有SHANK3染色体区域的大片段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缺失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会引起</a:t>
            </a:r>
            <a:r>
              <a:rPr lang="zh-CN" altLang="en-US" sz="1600" b="1">
                <a:sym typeface="+mn-ea"/>
              </a:rPr>
              <a:t>遗传性疾病</a:t>
            </a:r>
            <a:r>
              <a:rPr lang="zh-CN" altLang="en-US" sz="1600" b="1" u="sng">
                <a:sym typeface="+mn-ea"/>
              </a:rPr>
              <a:t>费伦麦克德米德综合征</a:t>
            </a:r>
            <a:r>
              <a:rPr lang="zh-CN" altLang="en-US" sz="1600" b="1">
                <a:sym typeface="+mn-ea"/>
              </a:rPr>
              <a:t>（The Phelan-McDermid Syndrome）又称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22q13.3缺失综合症 (Phelan-McDermid Syndrome, PMS)，</a:t>
            </a:r>
            <a:r>
              <a:rPr lang="zh-CN" altLang="en-US" sz="1600" b="1">
                <a:sym typeface="+mn-ea"/>
              </a:rPr>
              <a:t>是一种儿童罕见病。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22q13.3缺失综合症病人缺失片段的大小可以从0.1 Mb到10 Mb不等。</a:t>
            </a:r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4165" y="381635"/>
            <a:ext cx="2244725" cy="609600"/>
            <a:chOff x="479" y="1492"/>
            <a:chExt cx="353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79" y="1492"/>
              <a:ext cx="3535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0" y="1612"/>
              <a:ext cx="34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SHANK3 基因</a:t>
              </a:r>
              <a:endPara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62000" y="3868420"/>
            <a:ext cx="7252970" cy="2085340"/>
            <a:chOff x="1200" y="7052"/>
            <a:chExt cx="11422" cy="328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0" y="7067"/>
              <a:ext cx="3383" cy="752"/>
              <a:chOff x="1200" y="7681"/>
              <a:chExt cx="3700" cy="767"/>
            </a:xfrm>
          </p:grpSpPr>
          <p:sp>
            <p:nvSpPr>
              <p:cNvPr id="10" name="流程图: 可选过程 9"/>
              <p:cNvSpPr/>
              <p:nvPr/>
            </p:nvSpPr>
            <p:spPr>
              <a:xfrm>
                <a:off x="1200" y="7681"/>
                <a:ext cx="3535" cy="767"/>
              </a:xfrm>
              <a:prstGeom prst="flowChartAlternateProcess">
                <a:avLst/>
              </a:prstGeom>
              <a:noFill/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440" y="7774"/>
                <a:ext cx="3460" cy="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b="1">
                    <a:sym typeface="+mn-ea"/>
                  </a:rPr>
                  <a:t>中重度智力缺陷</a:t>
                </a:r>
                <a:endParaRPr lang="zh-CN" altLang="en-US" b="1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000" y="8280"/>
              <a:ext cx="2977" cy="767"/>
              <a:chOff x="1200" y="7681"/>
              <a:chExt cx="3700" cy="767"/>
            </a:xfrm>
          </p:grpSpPr>
          <p:sp>
            <p:nvSpPr>
              <p:cNvPr id="17" name="流程图: 可选过程 16"/>
              <p:cNvSpPr/>
              <p:nvPr/>
            </p:nvSpPr>
            <p:spPr>
              <a:xfrm>
                <a:off x="1200" y="7681"/>
                <a:ext cx="3535" cy="767"/>
              </a:xfrm>
              <a:prstGeom prst="flowChartAlternateProcess">
                <a:avLst/>
              </a:prstGeom>
              <a:noFill/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440" y="7820"/>
                <a:ext cx="346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800" b="1">
                    <a:sym typeface="+mn-ea"/>
                  </a:rPr>
                  <a:t>身体发育迟缓</a:t>
                </a:r>
                <a:endParaRPr lang="zh-CN" altLang="en-US" sz="1800" b="1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596" y="7081"/>
              <a:ext cx="4462" cy="767"/>
              <a:chOff x="1200" y="7681"/>
              <a:chExt cx="4510" cy="767"/>
            </a:xfrm>
          </p:grpSpPr>
          <p:sp>
            <p:nvSpPr>
              <p:cNvPr id="20" name="流程图: 可选过程 19"/>
              <p:cNvSpPr/>
              <p:nvPr/>
            </p:nvSpPr>
            <p:spPr>
              <a:xfrm>
                <a:off x="1200" y="7681"/>
                <a:ext cx="3535" cy="767"/>
              </a:xfrm>
              <a:prstGeom prst="flowChartAlternateProcess">
                <a:avLst/>
              </a:prstGeom>
              <a:noFill/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321" y="7775"/>
                <a:ext cx="438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800" b="1">
                    <a:sym typeface="+mn-ea"/>
                  </a:rPr>
                  <a:t>语言表达能力落后</a:t>
                </a:r>
                <a:endParaRPr lang="en-US" altLang="zh-CN" sz="1800">
                  <a:sym typeface="+mn-ea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0440" y="7052"/>
              <a:ext cx="2183" cy="767"/>
              <a:chOff x="1200" y="7681"/>
              <a:chExt cx="3741" cy="767"/>
            </a:xfrm>
          </p:grpSpPr>
          <p:sp>
            <p:nvSpPr>
              <p:cNvPr id="23" name="流程图: 可选过程 22"/>
              <p:cNvSpPr/>
              <p:nvPr/>
            </p:nvSpPr>
            <p:spPr>
              <a:xfrm>
                <a:off x="1200" y="7681"/>
                <a:ext cx="3535" cy="767"/>
              </a:xfrm>
              <a:prstGeom prst="flowChartAlternateProcess">
                <a:avLst/>
              </a:prstGeom>
              <a:noFill/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481" y="7801"/>
                <a:ext cx="346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800" b="1">
                    <a:sym typeface="+mn-ea"/>
                  </a:rPr>
                  <a:t>运动失调</a:t>
                </a:r>
                <a:endParaRPr lang="zh-CN" altLang="en-US" sz="1800" b="1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840" y="8280"/>
              <a:ext cx="3427" cy="767"/>
              <a:chOff x="1200" y="7681"/>
              <a:chExt cx="4510" cy="767"/>
            </a:xfrm>
          </p:grpSpPr>
          <p:sp>
            <p:nvSpPr>
              <p:cNvPr id="26" name="流程图: 可选过程 25"/>
              <p:cNvSpPr/>
              <p:nvPr/>
            </p:nvSpPr>
            <p:spPr>
              <a:xfrm>
                <a:off x="1200" y="7681"/>
                <a:ext cx="3535" cy="767"/>
              </a:xfrm>
              <a:prstGeom prst="flowChartAlternateProcess">
                <a:avLst/>
              </a:prstGeom>
              <a:noFill/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321" y="7775"/>
                <a:ext cx="438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800" b="1">
                    <a:sym typeface="+mn-ea"/>
                  </a:rPr>
                  <a:t>社交能力低下</a:t>
                </a:r>
                <a:endParaRPr lang="en-US" altLang="zh-CN" sz="1800" b="1">
                  <a:sym typeface="+mn-ea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720" y="9570"/>
              <a:ext cx="6423" cy="767"/>
              <a:chOff x="1200" y="7681"/>
              <a:chExt cx="8511" cy="767"/>
            </a:xfrm>
          </p:grpSpPr>
          <p:sp>
            <p:nvSpPr>
              <p:cNvPr id="29" name="流程图: 可选过程 28"/>
              <p:cNvSpPr/>
              <p:nvPr/>
            </p:nvSpPr>
            <p:spPr>
              <a:xfrm>
                <a:off x="1200" y="7681"/>
                <a:ext cx="8511" cy="767"/>
              </a:xfrm>
              <a:prstGeom prst="flowChartAlternateProcess">
                <a:avLst/>
              </a:prstGeom>
              <a:noFill/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440" y="7820"/>
                <a:ext cx="776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800" b="1">
                    <a:sym typeface="+mn-ea"/>
                  </a:rPr>
                  <a:t>自闭症表现</a:t>
                </a:r>
                <a:r>
                  <a:rPr lang="zh-CN" altLang="en-US" sz="1800" b="1">
                    <a:sym typeface="+mn-ea"/>
                  </a:rPr>
                  <a:t>（如刻板的重复性行为）</a:t>
                </a:r>
                <a:endParaRPr lang="zh-CN" altLang="en-US" sz="1800" b="1">
                  <a:sym typeface="+mn-ea"/>
                </a:endParaRPr>
              </a:p>
            </p:txBody>
          </p:sp>
        </p:grpSp>
      </p:grpSp>
      <p:sp>
        <p:nvSpPr>
          <p:cNvPr id="2" name="圆角矩形 1"/>
          <p:cNvSpPr/>
          <p:nvPr/>
        </p:nvSpPr>
        <p:spPr>
          <a:xfrm>
            <a:off x="650875" y="1243330"/>
            <a:ext cx="7671435" cy="21424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304165" y="381635"/>
            <a:ext cx="2244725" cy="609600"/>
            <a:chOff x="479" y="1492"/>
            <a:chExt cx="353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79" y="1492"/>
              <a:ext cx="3535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0" y="1612"/>
              <a:ext cx="34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SHANK3 基因</a:t>
              </a:r>
              <a:endPara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9600" y="1828800"/>
            <a:ext cx="7670800" cy="2358390"/>
            <a:chOff x="1025" y="1958"/>
            <a:chExt cx="12080" cy="3714"/>
          </a:xfrm>
        </p:grpSpPr>
        <p:sp>
          <p:nvSpPr>
            <p:cNvPr id="3" name="文本框 2"/>
            <p:cNvSpPr txBox="1"/>
            <p:nvPr/>
          </p:nvSpPr>
          <p:spPr>
            <a:xfrm>
              <a:off x="1200" y="2040"/>
              <a:ext cx="11584" cy="3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457200" algn="just">
                <a:lnSpc>
                  <a:spcPct val="250000"/>
                </a:lnSpc>
              </a:pPr>
              <a:r>
                <a:rPr lang="zh-CN" altLang="en-US" sz="1600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22q13跨含SHANK3区域</a:t>
              </a:r>
              <a:r>
                <a:rPr lang="zh-CN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倍增</a:t>
              </a:r>
              <a:r>
                <a:rPr lang="zh-CN" altLang="en-US" sz="1600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的病例患者被诊断患有阿斯帕格综合症（Aspergersyndrome）、注意力缺失多动症（ADHD）或精神分裂症，说明SHANK3表达的增加可能也是有害的。</a:t>
              </a:r>
              <a:endPara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457200" algn="just">
                <a:lnSpc>
                  <a:spcPct val="150000"/>
                </a:lnSpc>
              </a:pPr>
              <a:endPara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1025" y="1958"/>
              <a:ext cx="12081" cy="353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流程图: 可选过程 3"/>
          <p:cNvSpPr/>
          <p:nvPr/>
        </p:nvSpPr>
        <p:spPr>
          <a:xfrm>
            <a:off x="304800" y="228600"/>
            <a:ext cx="5712460" cy="628650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81000" y="381000"/>
            <a:ext cx="7079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SHANK3基因编辑家犬模型进行了一系列行为学实验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4400" y="1219200"/>
            <a:ext cx="40773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</a:t>
            </a:r>
            <a:r>
              <a:rPr lang="zh-CN" altLang="en-US" b="1">
                <a:solidFill>
                  <a:schemeClr val="tx1"/>
                </a:solidFill>
              </a:rPr>
              <a:t>正常动物模型与陌生人互动</a:t>
            </a:r>
            <a:endParaRPr lang="zh-CN" altLang="en-US" b="1">
              <a:solidFill>
                <a:schemeClr val="tx1"/>
              </a:solidFill>
            </a:endParaRPr>
          </a:p>
          <a:p>
            <a:endParaRPr lang="zh-CN" altLang="en-US" b="1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81000" y="1102995"/>
            <a:ext cx="576580" cy="654685"/>
            <a:chOff x="1440" y="3360"/>
            <a:chExt cx="908" cy="1031"/>
          </a:xfrm>
        </p:grpSpPr>
        <p:sp>
          <p:nvSpPr>
            <p:cNvPr id="9" name="椭圆 8"/>
            <p:cNvSpPr/>
            <p:nvPr/>
          </p:nvSpPr>
          <p:spPr>
            <a:xfrm>
              <a:off x="1440" y="3360"/>
              <a:ext cx="908" cy="9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34" y="3423"/>
              <a:ext cx="646" cy="969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 b="1">
                  <a:ln w="10160">
                    <a:solidFill>
                      <a:schemeClr val="tx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1</a:t>
              </a:r>
              <a:endParaRPr lang="en-US" altLang="zh-CN" sz="2800" b="1">
                <a:ln w="10160">
                  <a:solidFill>
                    <a:schemeClr val="tx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15" name="1111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19200" y="1981200"/>
            <a:ext cx="6819265" cy="4068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流程图: 可选过程 2"/>
          <p:cNvSpPr/>
          <p:nvPr/>
        </p:nvSpPr>
        <p:spPr>
          <a:xfrm>
            <a:off x="304800" y="228600"/>
            <a:ext cx="5712460" cy="628650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4400" y="1219200"/>
            <a:ext cx="4499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</a:t>
            </a:r>
            <a:r>
              <a:rPr lang="zh-CN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Shank3基因编辑家犬模型与陌生人互动</a:t>
            </a:r>
            <a:endParaRPr lang="zh-CN" altLang="en-US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81000" y="1102995"/>
            <a:ext cx="576580" cy="655320"/>
            <a:chOff x="1440" y="3360"/>
            <a:chExt cx="908" cy="1032"/>
          </a:xfrm>
        </p:grpSpPr>
        <p:sp>
          <p:nvSpPr>
            <p:cNvPr id="9" name="椭圆 8"/>
            <p:cNvSpPr/>
            <p:nvPr/>
          </p:nvSpPr>
          <p:spPr>
            <a:xfrm>
              <a:off x="1440" y="3360"/>
              <a:ext cx="908" cy="9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34" y="3423"/>
              <a:ext cx="646" cy="969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 b="1">
                  <a:ln w="10160">
                    <a:solidFill>
                      <a:schemeClr val="tx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lang="en-US" altLang="zh-CN" sz="2800" b="1">
                <a:ln w="10160">
                  <a:solidFill>
                    <a:schemeClr val="tx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1000" y="381000"/>
            <a:ext cx="7079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SHANK3基因编辑家犬模型进行了一系列行为学实验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22222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95400" y="1981200"/>
            <a:ext cx="6461125" cy="3988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流程图: 可选过程 2"/>
          <p:cNvSpPr/>
          <p:nvPr/>
        </p:nvSpPr>
        <p:spPr>
          <a:xfrm>
            <a:off x="304800" y="228600"/>
            <a:ext cx="5712460" cy="628650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4400" y="1219200"/>
            <a:ext cx="4077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</a:t>
            </a:r>
            <a:r>
              <a:rPr lang="zh-CN" altLang="en-US" b="1">
                <a:solidFill>
                  <a:schemeClr val="tx1"/>
                </a:solidFill>
              </a:rPr>
              <a:t>同笼互动</a:t>
            </a:r>
            <a:endParaRPr lang="zh-CN" altLang="en-US" b="1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10210" y="1102995"/>
            <a:ext cx="576580" cy="654685"/>
            <a:chOff x="1440" y="3360"/>
            <a:chExt cx="908" cy="1031"/>
          </a:xfrm>
        </p:grpSpPr>
        <p:sp>
          <p:nvSpPr>
            <p:cNvPr id="9" name="椭圆 8"/>
            <p:cNvSpPr/>
            <p:nvPr/>
          </p:nvSpPr>
          <p:spPr>
            <a:xfrm>
              <a:off x="1440" y="3360"/>
              <a:ext cx="908" cy="9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34" y="3423"/>
              <a:ext cx="646" cy="969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 b="1">
                  <a:ln w="10160">
                    <a:solidFill>
                      <a:schemeClr val="tx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3</a:t>
              </a:r>
              <a:endParaRPr lang="en-US" altLang="zh-CN" sz="2800" b="1">
                <a:ln w="10160">
                  <a:solidFill>
                    <a:schemeClr val="tx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1000" y="381000"/>
            <a:ext cx="7079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SHANK3基因编辑家犬模型进行了一系列行为学实验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3333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3000" y="1905000"/>
            <a:ext cx="6693535" cy="4018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28600"/>
            <a:ext cx="3932555" cy="609600"/>
            <a:chOff x="480" y="771"/>
            <a:chExt cx="6193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5040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600" y="937"/>
              <a:ext cx="607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常用自闭症啮齿动物模型</a:t>
              </a:r>
              <a:endPara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4800" y="1219200"/>
            <a:ext cx="495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（一）基因遗传模型</a:t>
            </a:r>
            <a:r>
              <a:rPr lang="en-US" altLang="zh-CN" b="1">
                <a:solidFill>
                  <a:srgbClr val="FF0000"/>
                </a:solidFill>
              </a:rPr>
              <a:t> -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Shanks相关的ASD模型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00" y="1600200"/>
            <a:ext cx="8249285" cy="38563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170000"/>
              </a:lnSpc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Shanks 是一类突触后密度蛋白，可同多种离子型和代谢型谷氨酸受体相互作用，并与肌动蛋白细胞骨架相联系。Shank3的突变与ASD和Phelan- McDermid综合征有关，</a:t>
            </a:r>
            <a:r>
              <a:rPr lang="zh-CN" alt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其特征包括全脑发育迟缓、智力残疾、言语延迟或缺失和轻微畸形等特征。</a:t>
            </a:r>
            <a:endParaRPr lang="zh-CN" altLang="en-US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目前已构建了多种针对 Shank3 的多种动物模型，Shank3正在成为ASD研究的热点基因。每种 Shank3亚型都产生了突变小鼠，Shank3基因的各个区域都缺失，其中一些表现出社会性缺陷，而其他的表现出正常的社会性。社交能力降低、超声波发声减少和高水平的重复自我修饰取决于哪种异构体被删除。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952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304800" y="228600"/>
            <a:ext cx="3932555" cy="609600"/>
            <a:chOff x="480" y="771"/>
            <a:chExt cx="6193" cy="960"/>
          </a:xfrm>
        </p:grpSpPr>
        <p:sp>
          <p:nvSpPr>
            <p:cNvPr id="5" name="流程图: 可选过程 4"/>
            <p:cNvSpPr/>
            <p:nvPr/>
          </p:nvSpPr>
          <p:spPr>
            <a:xfrm>
              <a:off x="480" y="771"/>
              <a:ext cx="5040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00" y="937"/>
              <a:ext cx="607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常用自闭症啮齿动物模型</a:t>
              </a:r>
              <a:endPara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4800" y="1447800"/>
            <a:ext cx="8401050" cy="3796030"/>
            <a:chOff x="480" y="1920"/>
            <a:chExt cx="13230" cy="5978"/>
          </a:xfrm>
        </p:grpSpPr>
        <p:sp>
          <p:nvSpPr>
            <p:cNvPr id="7" name="文本框 6"/>
            <p:cNvSpPr txBox="1"/>
            <p:nvPr/>
          </p:nvSpPr>
          <p:spPr>
            <a:xfrm>
              <a:off x="480" y="1920"/>
              <a:ext cx="1026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</a:rPr>
                <a:t>（二）环境因素诱导的模型</a:t>
              </a:r>
              <a:r>
                <a:rPr lang="en-US" altLang="zh-CN" b="1">
                  <a:solidFill>
                    <a:srgbClr val="FF0000"/>
                  </a:solidFill>
                </a:rPr>
                <a:t> - 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丙戊酸( valproic acid，VPA)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20" y="2520"/>
              <a:ext cx="12991" cy="5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457200" algn="just">
                <a:lnSpc>
                  <a:spcPct val="200000"/>
                </a:lnSpc>
              </a:pPr>
              <a:r>
                <a:rPr lang="en-US" altLang="zh-CN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VPA是一种常用的抗癫痫药物，也用于治疗双相情感障碍和神经性疼痛，主要通过调节 γ－氨基丁酸的浓度减低神经元的兴奋性而发挥药效。研究发现，</a:t>
              </a:r>
              <a:r>
                <a:rPr lang="en-US" altLang="zh-CN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早期妊娠阶段服用 VPA后其子代存在较高的罹患ASD的风险</a:t>
              </a:r>
              <a:r>
                <a:rPr lang="en-US" altLang="zh-CN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。在动物实验中，研究者通过母鼠孕期 VPA暴露模拟出新生鼠的典型 ASD 模型，</a:t>
              </a:r>
              <a:r>
                <a:rPr lang="en-US" altLang="zh-CN" u="sng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表现出刻板、重复行为增加、对疼痛敏感性减低探索性活动减少、社会交流行为减少等典型行为异常，该模型也是国内报道较多的动物模型。</a:t>
              </a:r>
              <a:endParaRPr lang="en-US" altLang="zh-CN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04800" y="228600"/>
            <a:ext cx="3932555" cy="609600"/>
            <a:chOff x="480" y="771"/>
            <a:chExt cx="6193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5040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00" y="937"/>
              <a:ext cx="607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常用自闭症啮齿动物模型</a:t>
              </a:r>
              <a:endPara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04800" y="1219200"/>
            <a:ext cx="7421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（三）特发性动物模型</a:t>
            </a:r>
            <a:r>
              <a:rPr lang="en-US" altLang="zh-CN" b="1">
                <a:solidFill>
                  <a:srgbClr val="FF0000"/>
                </a:solidFill>
              </a:rPr>
              <a:t> -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BTBR小鼠模型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7040" y="1676400"/>
            <a:ext cx="8249285" cy="2999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21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BTBR近交系小鼠是目前公认的最具ASD 核心临床特征且能够稳定子代复制的动物模型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通过改变C57BL/6J(C57)小鼠Disc1、Itpr3、T+ 3个基因得到。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457200" algn="just">
              <a:lnSpc>
                <a:spcPct val="21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</a:t>
            </a:r>
            <a:r>
              <a:rPr lang="en-US" altLang="zh-CN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行为学实验中BTBRT主要表现出交互性社交行为减少、发声能力降低和高度刻板重复的自我理毛行为，这与人类的 ASD 核心症状极为类似。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此外，BTBR小鼠的一个重要的解剖学特点是脑胼胝体缺失，海马连合减少。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335598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81000" y="230505"/>
            <a:ext cx="3111500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54660" y="335915"/>
            <a:ext cx="30372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Mateirals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922270" y="1447800"/>
            <a:ext cx="2935605" cy="477520"/>
            <a:chOff x="1241" y="2640"/>
            <a:chExt cx="4623" cy="752"/>
          </a:xfrm>
        </p:grpSpPr>
        <p:sp>
          <p:nvSpPr>
            <p:cNvPr id="11" name="流程图: 可选过程 10"/>
            <p:cNvSpPr/>
            <p:nvPr/>
          </p:nvSpPr>
          <p:spPr>
            <a:xfrm>
              <a:off x="1241" y="2640"/>
              <a:ext cx="4259" cy="752"/>
            </a:xfrm>
            <a:prstGeom prst="flowChartAlternateProcess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40" y="2760"/>
              <a:ext cx="442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ym typeface="+mn-ea"/>
                </a:rPr>
                <a:t>野生型不游泳组—WC</a:t>
              </a:r>
              <a:endParaRPr lang="zh-CN" altLang="en-US" b="1">
                <a:sym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21635" y="2667000"/>
            <a:ext cx="2936240" cy="477520"/>
            <a:chOff x="1241" y="2640"/>
            <a:chExt cx="4624" cy="752"/>
          </a:xfrm>
        </p:grpSpPr>
        <p:sp>
          <p:nvSpPr>
            <p:cNvPr id="16" name="流程图: 可选过程 15"/>
            <p:cNvSpPr/>
            <p:nvPr/>
          </p:nvSpPr>
          <p:spPr>
            <a:xfrm>
              <a:off x="1241" y="2640"/>
              <a:ext cx="4259" cy="752"/>
            </a:xfrm>
            <a:prstGeom prst="flowChartAlternateProcess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40" y="2760"/>
              <a:ext cx="442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ym typeface="+mn-ea"/>
                </a:rPr>
                <a:t>野生型游泳组—W</a:t>
              </a:r>
              <a:r>
                <a:rPr lang="en-US" altLang="zh-CN" b="1">
                  <a:sym typeface="+mn-ea"/>
                </a:rPr>
                <a:t>S</a:t>
              </a:r>
              <a:endParaRPr lang="en-US" altLang="zh-CN" b="1"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518410" y="4000500"/>
            <a:ext cx="3512185" cy="477520"/>
            <a:chOff x="289" y="2640"/>
            <a:chExt cx="5928" cy="752"/>
          </a:xfrm>
        </p:grpSpPr>
        <p:sp>
          <p:nvSpPr>
            <p:cNvPr id="19" name="流程图: 可选过程 18"/>
            <p:cNvSpPr/>
            <p:nvPr/>
          </p:nvSpPr>
          <p:spPr>
            <a:xfrm>
              <a:off x="289" y="2640"/>
              <a:ext cx="5928" cy="752"/>
            </a:xfrm>
            <a:prstGeom prst="flowChartAlternateProcess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79" y="2760"/>
              <a:ext cx="575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ym typeface="+mn-ea"/>
                </a:rPr>
                <a:t>SHANK3缺陷型不游泳组—KC</a:t>
              </a:r>
              <a:endParaRPr lang="zh-CN" altLang="en-US" b="1">
                <a:sym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626360" y="5377180"/>
            <a:ext cx="3324225" cy="477520"/>
            <a:chOff x="289" y="2640"/>
            <a:chExt cx="5972" cy="752"/>
          </a:xfrm>
        </p:grpSpPr>
        <p:sp>
          <p:nvSpPr>
            <p:cNvPr id="22" name="流程图: 可选过程 21"/>
            <p:cNvSpPr/>
            <p:nvPr/>
          </p:nvSpPr>
          <p:spPr>
            <a:xfrm>
              <a:off x="289" y="2640"/>
              <a:ext cx="5928" cy="752"/>
            </a:xfrm>
            <a:prstGeom prst="flowChartAlternateProcess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08" y="2760"/>
              <a:ext cx="575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ym typeface="+mn-ea"/>
                </a:rPr>
                <a:t>SHANK3缺陷型游泳组—KS</a:t>
              </a:r>
              <a:endParaRPr lang="zh-CN" altLang="en-US" b="1"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81000" y="230505"/>
            <a:ext cx="3111500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54660" y="335915"/>
            <a:ext cx="30372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Mateirals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292735" y="1513840"/>
            <a:ext cx="7924800" cy="1631950"/>
            <a:chOff x="716" y="5363"/>
            <a:chExt cx="12480" cy="2570"/>
          </a:xfrm>
        </p:grpSpPr>
        <p:grpSp>
          <p:nvGrpSpPr>
            <p:cNvPr id="48" name="组合 47"/>
            <p:cNvGrpSpPr/>
            <p:nvPr/>
          </p:nvGrpSpPr>
          <p:grpSpPr>
            <a:xfrm>
              <a:off x="716" y="5363"/>
              <a:ext cx="12480" cy="1133"/>
              <a:chOff x="120" y="5021"/>
              <a:chExt cx="12480" cy="1133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1369" y="5520"/>
                <a:ext cx="11231" cy="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369" y="5040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2604" y="5043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文本框 29"/>
              <p:cNvSpPr txBox="1"/>
              <p:nvPr/>
            </p:nvSpPr>
            <p:spPr>
              <a:xfrm>
                <a:off x="120" y="5520"/>
                <a:ext cx="156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(week)</a:t>
                </a:r>
                <a:endParaRPr lang="en-US" altLang="zh-CN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560" y="5538"/>
                <a:ext cx="6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1</a:t>
                </a:r>
                <a:endParaRPr lang="en-US" altLang="zh-CN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7548" y="5021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文本框 32"/>
              <p:cNvSpPr txBox="1"/>
              <p:nvPr/>
            </p:nvSpPr>
            <p:spPr>
              <a:xfrm>
                <a:off x="2880" y="5536"/>
                <a:ext cx="6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2</a:t>
                </a:r>
                <a:endParaRPr lang="en-US" altLang="zh-CN"/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3840" y="5043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076" y="5040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6312" y="5040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8784" y="5040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文本框 37"/>
              <p:cNvSpPr txBox="1"/>
              <p:nvPr/>
            </p:nvSpPr>
            <p:spPr>
              <a:xfrm>
                <a:off x="4165" y="5517"/>
                <a:ext cx="6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3</a:t>
                </a:r>
                <a:endParaRPr lang="en-US" altLang="zh-CN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5419" y="5517"/>
                <a:ext cx="6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4</a:t>
                </a:r>
                <a:endParaRPr lang="en-US" altLang="zh-CN"/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6600" y="5539"/>
                <a:ext cx="6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5</a:t>
                </a:r>
                <a:endParaRPr lang="en-US" altLang="zh-CN"/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7920" y="5539"/>
                <a:ext cx="6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6</a:t>
                </a:r>
                <a:endParaRPr lang="en-US" altLang="zh-CN"/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10020" y="5043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11280" y="5043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文本框 43"/>
              <p:cNvSpPr txBox="1"/>
              <p:nvPr/>
            </p:nvSpPr>
            <p:spPr>
              <a:xfrm>
                <a:off x="9240" y="5570"/>
                <a:ext cx="657" cy="58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/>
                  <a:t>7</a:t>
                </a:r>
                <a:endParaRPr lang="en-US" altLang="zh-CN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0440" y="5550"/>
                <a:ext cx="657" cy="58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/>
                  <a:t>8</a:t>
                </a:r>
                <a:endParaRPr lang="en-US" altLang="zh-CN"/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12600" y="5024"/>
                <a:ext cx="0" cy="49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/>
              <p:cNvSpPr txBox="1"/>
              <p:nvPr/>
            </p:nvSpPr>
            <p:spPr>
              <a:xfrm>
                <a:off x="11706" y="5554"/>
                <a:ext cx="657" cy="57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/>
                  <a:t>9</a:t>
                </a:r>
                <a:endParaRPr lang="en-US" altLang="zh-CN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13196" y="6600"/>
              <a:ext cx="0" cy="4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/>
            <p:cNvGrpSpPr/>
            <p:nvPr/>
          </p:nvGrpSpPr>
          <p:grpSpPr>
            <a:xfrm>
              <a:off x="3200" y="6548"/>
              <a:ext cx="6325" cy="579"/>
              <a:chOff x="3192" y="6240"/>
              <a:chExt cx="6325" cy="579"/>
            </a:xfrm>
          </p:grpSpPr>
          <p:cxnSp>
            <p:nvCxnSpPr>
              <p:cNvPr id="49" name="直接连接符 48"/>
              <p:cNvCxnSpPr/>
              <p:nvPr/>
            </p:nvCxnSpPr>
            <p:spPr>
              <a:xfrm>
                <a:off x="3192" y="6240"/>
                <a:ext cx="0" cy="4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文本框 52"/>
              <p:cNvSpPr txBox="1"/>
              <p:nvPr/>
            </p:nvSpPr>
            <p:spPr>
              <a:xfrm>
                <a:off x="6952" y="6288"/>
                <a:ext cx="2565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600" b="1">
                    <a:sym typeface="+mn-ea"/>
                  </a:rPr>
                  <a:t>早期游泳训练</a:t>
                </a:r>
                <a:endParaRPr lang="zh-CN" altLang="en-US" sz="1600" b="1">
                  <a:sym typeface="+mn-ea"/>
                </a:endParaRPr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9360" y="6840"/>
              <a:ext cx="3836" cy="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V="1">
              <a:off x="3200" y="6792"/>
              <a:ext cx="3716" cy="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5672" y="7417"/>
              <a:ext cx="0" cy="4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3200" y="7417"/>
              <a:ext cx="0" cy="4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3120" y="7403"/>
              <a:ext cx="4311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>
                  <a:sym typeface="+mn-ea"/>
                </a:rPr>
                <a:t>适应性自我训练</a:t>
              </a:r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88035" y="3267075"/>
            <a:ext cx="672338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8d，游泳2mi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n，水温32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，水位为双腿高度。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9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，游泳5min，水位为胃高。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，游泳10分钟，水位为颈部高度。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11-1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，休息。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13-17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，每天游泳15、20、25、30和40分钟，保持正常的游泳水位。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18-19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，休息。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20-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64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，每天游泳40分钟，游泳5天，休息2天。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64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是8周干预的结束日。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81000" y="230505"/>
            <a:ext cx="1744199" cy="609600"/>
            <a:chOff x="480" y="771"/>
            <a:chExt cx="1995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13205" y="1255395"/>
            <a:ext cx="2449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33500"/>
            <a:ext cx="7719060" cy="4495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29000" y="6019800"/>
            <a:ext cx="2412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Three-chamber test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00659" y="1660900"/>
            <a:ext cx="652511" cy="399007"/>
            <a:chOff x="3409" y="5185"/>
            <a:chExt cx="1164" cy="1558"/>
          </a:xfrm>
        </p:grpSpPr>
        <p:sp>
          <p:nvSpPr>
            <p:cNvPr id="6" name="矩形 5"/>
            <p:cNvSpPr/>
            <p:nvPr/>
          </p:nvSpPr>
          <p:spPr>
            <a:xfrm>
              <a:off x="3409" y="5543"/>
              <a:ext cx="959" cy="1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409" y="5185"/>
              <a:ext cx="1164" cy="1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ws</a:t>
              </a:r>
              <a:endPara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75883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81000" y="230505"/>
            <a:ext cx="1744199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33600"/>
            <a:ext cx="8336280" cy="2926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75883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513205" y="1255395"/>
            <a:ext cx="2449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81000" y="230505"/>
            <a:ext cx="1744199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371600"/>
            <a:ext cx="7112000" cy="4610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513205" y="1255395"/>
            <a:ext cx="2449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81000" y="230505"/>
            <a:ext cx="1744199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057400"/>
            <a:ext cx="4305935" cy="294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513205" y="1255395"/>
            <a:ext cx="2449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81000" y="230505"/>
            <a:ext cx="1744199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71600"/>
            <a:ext cx="6560820" cy="4373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513205" y="1255395"/>
            <a:ext cx="24491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81000" y="230505"/>
            <a:ext cx="1744199" cy="609600"/>
            <a:chOff x="480" y="771"/>
            <a:chExt cx="1995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1822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1" y="840"/>
              <a:ext cx="1734" cy="8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590800"/>
            <a:ext cx="6446520" cy="2103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53415" y="2057400"/>
            <a:ext cx="766826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just">
              <a:lnSpc>
                <a:spcPct val="200000"/>
              </a:lnSpc>
              <a:buClrTx/>
              <a:buSzTx/>
              <a:buFontTx/>
            </a:pPr>
            <a:r>
              <a:rPr lang="en-US" altLang="zh-CN" sz="1800" b="1" dirty="0" smtClean="0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altLang="zh-CN" sz="1800" b="1" dirty="0" smtClean="0"/>
              <a:t>总的来说，本文主要通过形态学染色结合多种行为学测试，发现游泳训练可显著改善Shank3缺陷大鼠的社交障碍、空间和认知记忆能力缺陷，并缓解其海马体积和神经元数量的减少，并进一步挽救其神经元的形态学异常。该研究结果提示早期游泳运动对Shank3基因缺陷大鼠有积极的治疗作用，为神经发育障碍的预防和恢复提供了一种新的治疗策略。</a:t>
            </a:r>
            <a:endParaRPr lang="en-US" altLang="zh-CN" sz="1800" b="1" dirty="0" smtClean="0"/>
          </a:p>
        </p:txBody>
      </p:sp>
      <p:grpSp>
        <p:nvGrpSpPr>
          <p:cNvPr id="11" name="组合 10"/>
          <p:cNvGrpSpPr/>
          <p:nvPr/>
        </p:nvGrpSpPr>
        <p:grpSpPr>
          <a:xfrm>
            <a:off x="245110" y="641985"/>
            <a:ext cx="2716722" cy="609600"/>
            <a:chOff x="480" y="771"/>
            <a:chExt cx="5674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5674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40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Conclution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457200" y="1905000"/>
            <a:ext cx="8060690" cy="34112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2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5039*2873*659*659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4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4757*2810*659*659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5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4940*2834*659*659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6.xml><?xml version="1.0" encoding="utf-8"?>
<p:tagLst xmlns:p="http://schemas.openxmlformats.org/presentationml/2006/main">
  <p:tag name="COMMONDATA" val="eyJoZGlkIjoiNzYyM2Q4MDM1ZWM1NjRhYTI2M2QwNzBiNDhkZTY1YjAifQ=="/>
  <p:tag name="KSO_WPP_MARK_KEY" val="24a47076-8e07-4088-b44c-44dfc891357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2496</Words>
  <Application>WPS 演示</Application>
  <PresentationFormat>全屏显示(4:3)</PresentationFormat>
  <Paragraphs>167</Paragraphs>
  <Slides>24</Slides>
  <Notes>25</Notes>
  <HiddenSlides>0</HiddenSlides>
  <MMClips>6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Times New Roman</vt:lpstr>
      <vt:lpstr>黑体</vt:lpstr>
      <vt:lpstr>Arial Unicode MS</vt:lpstr>
      <vt:lpstr>新宋体</vt:lpstr>
      <vt:lpstr>微软雅黑</vt:lpstr>
      <vt:lpstr>MS UI Gothic</vt:lpstr>
      <vt:lpstr>Microsoft JhengHei Light</vt:lpstr>
      <vt:lpstr>Yu Gothic UI</vt:lpstr>
      <vt:lpstr>Microsoft YaHei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杨贺旻mmmmm</cp:lastModifiedBy>
  <cp:revision>361</cp:revision>
  <dcterms:created xsi:type="dcterms:W3CDTF">2021-08-30T00:29:00Z</dcterms:created>
  <dcterms:modified xsi:type="dcterms:W3CDTF">2022-12-02T23:04:00Z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2BBB7015074E418A8167A595DC2D09DD</vt:lpwstr>
  </property>
  <property fmtid="{D5CDD505-2E9C-101B-9397-08002B2CF9AE}" pid="4" name="KSOProductBuildVer">
    <vt:lpwstr>2052-11.1.0.12763</vt:lpwstr>
  </property>
</Properties>
</file>