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79" r:id="rId3"/>
    <p:sldId id="308" r:id="rId4"/>
    <p:sldId id="310" r:id="rId6"/>
    <p:sldId id="314" r:id="rId7"/>
    <p:sldId id="323" r:id="rId8"/>
    <p:sldId id="352" r:id="rId9"/>
    <p:sldId id="322" r:id="rId10"/>
    <p:sldId id="325" r:id="rId11"/>
    <p:sldId id="329" r:id="rId12"/>
    <p:sldId id="330" r:id="rId13"/>
    <p:sldId id="357" r:id="rId14"/>
    <p:sldId id="354" r:id="rId15"/>
    <p:sldId id="373" r:id="rId16"/>
    <p:sldId id="355" r:id="rId17"/>
    <p:sldId id="339" r:id="rId18"/>
    <p:sldId id="315" r:id="rId19"/>
    <p:sldId id="326" r:id="rId20"/>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320"/>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1.xml"/><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317" y="0"/>
            <a:ext cx="9144000" cy="6858000"/>
          </a:xfrm>
          <a:prstGeom prst="rect">
            <a:avLst/>
          </a:prstGeom>
          <a:noFill/>
          <a:ln w="9525">
            <a:noFill/>
          </a:ln>
        </p:spPr>
      </p:pic>
      <p:sp>
        <p:nvSpPr>
          <p:cNvPr id="5" name="文本框 4"/>
          <p:cNvSpPr txBox="1"/>
          <p:nvPr/>
        </p:nvSpPr>
        <p:spPr>
          <a:xfrm>
            <a:off x="990600" y="1219200"/>
            <a:ext cx="7433945" cy="2306955"/>
          </a:xfrm>
          <a:prstGeom prst="rect">
            <a:avLst/>
          </a:prstGeom>
          <a:noFill/>
        </p:spPr>
        <p:txBody>
          <a:bodyPr wrap="square" rtlCol="0">
            <a:spAutoFit/>
          </a:bodyPr>
          <a:lstStyle/>
          <a:p>
            <a:pPr algn="ctr">
              <a:lnSpc>
                <a:spcPct val="200000"/>
              </a:lnSpc>
            </a:pPr>
            <a:r>
              <a:rPr lang="zh-CN" sz="3600" b="1" dirty="0" smtClean="0">
                <a:effectLst>
                  <a:outerShdw blurRad="38100" dist="38100" dir="2700000" algn="tl">
                    <a:srgbClr val="000000">
                      <a:alpha val="43137"/>
                    </a:srgbClr>
                  </a:outerShdw>
                </a:effectLst>
              </a:rPr>
              <a:t>探究</a:t>
            </a:r>
            <a:r>
              <a:rPr sz="3600" b="1" dirty="0" smtClean="0">
                <a:effectLst>
                  <a:outerShdw blurRad="38100" dist="38100" dir="2700000" algn="tl">
                    <a:srgbClr val="000000">
                      <a:alpha val="43137"/>
                    </a:srgbClr>
                  </a:outerShdw>
                </a:effectLst>
              </a:rPr>
              <a:t>BDNF/TrkB信号通路在肿瘤及神经环路中的作用</a:t>
            </a:r>
            <a:endParaRPr sz="3600" b="1" dirty="0" smtClean="0">
              <a:effectLst>
                <a:outerShdw blurRad="38100" dist="38100" dir="2700000" algn="tl">
                  <a:srgbClr val="000000">
                    <a:alpha val="43137"/>
                  </a:srgbClr>
                </a:outerShdw>
              </a:effectLst>
            </a:endParaRPr>
          </a:p>
        </p:txBody>
      </p:sp>
      <p:sp>
        <p:nvSpPr>
          <p:cNvPr id="4" name="TextBox 3"/>
          <p:cNvSpPr txBox="1"/>
          <p:nvPr/>
        </p:nvSpPr>
        <p:spPr>
          <a:xfrm>
            <a:off x="5257800" y="4114800"/>
            <a:ext cx="2743200" cy="1568450"/>
          </a:xfrm>
          <a:prstGeom prst="rect">
            <a:avLst/>
          </a:prstGeom>
          <a:noFill/>
        </p:spPr>
        <p:txBody>
          <a:bodyPr wrap="square" numCol="1" rtlCol="0">
            <a:spAutoFit/>
          </a:bodyPr>
          <a:lstStyle/>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2021.1</a:t>
            </a:r>
            <a:r>
              <a:rPr lang="en-US" sz="2400" dirty="0" smtClean="0"/>
              <a:t>2.18</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4098" name="Picture 2"/>
          <p:cNvPicPr>
            <a:picLocks noChangeAspect="1" noChangeArrowheads="1"/>
          </p:cNvPicPr>
          <p:nvPr/>
        </p:nvPicPr>
        <p:blipFill>
          <a:blip r:embed="rId2" cstate="print"/>
          <a:srcRect/>
          <a:stretch>
            <a:fillRect/>
          </a:stretch>
        </p:blipFill>
        <p:spPr bwMode="auto">
          <a:xfrm>
            <a:off x="2514600" y="1828800"/>
            <a:ext cx="3810000" cy="3755572"/>
          </a:xfrm>
          <a:prstGeom prst="rect">
            <a:avLst/>
          </a:prstGeom>
          <a:noFill/>
          <a:ln w="9525">
            <a:noFill/>
            <a:miter lim="800000"/>
            <a:headEnd/>
            <a:tailEnd/>
          </a:ln>
        </p:spPr>
      </p:pic>
      <p:sp>
        <p:nvSpPr>
          <p:cNvPr id="4" name="流程图: 可选过程 3"/>
          <p:cNvSpPr/>
          <p:nvPr/>
        </p:nvSpPr>
        <p:spPr>
          <a:xfrm>
            <a:off x="990600" y="609600"/>
            <a:ext cx="6629400" cy="60960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19400" y="685800"/>
            <a:ext cx="3581400" cy="461665"/>
          </a:xfrm>
          <a:prstGeom prst="rect">
            <a:avLst/>
          </a:prstGeom>
        </p:spPr>
        <p:txBody>
          <a:bodyPr wrap="square">
            <a:spAutoFit/>
          </a:bodyPr>
          <a:lstStyle/>
          <a:p>
            <a:r>
              <a:rPr lang="en-US" altLang="zh-CN" sz="2400" b="1" dirty="0" smtClean="0"/>
              <a:t>Western Blot  </a:t>
            </a:r>
            <a:r>
              <a:rPr lang="zh-CN" altLang="en-US" sz="2400" b="1" dirty="0" smtClean="0"/>
              <a:t>实验</a:t>
            </a:r>
            <a:endParaRPr lang="zh-CN" altLang="en-US" sz="2400" b="1" dirty="0" smtClean="0"/>
          </a:p>
        </p:txBody>
      </p:sp>
      <p:sp>
        <p:nvSpPr>
          <p:cNvPr id="6" name="矩形 5"/>
          <p:cNvSpPr/>
          <p:nvPr/>
        </p:nvSpPr>
        <p:spPr>
          <a:xfrm>
            <a:off x="3124200" y="1371600"/>
            <a:ext cx="2351926" cy="369332"/>
          </a:xfrm>
          <a:prstGeom prst="rect">
            <a:avLst/>
          </a:prstGeom>
        </p:spPr>
        <p:txBody>
          <a:bodyPr wrap="none">
            <a:spAutoFit/>
          </a:bodyPr>
          <a:lstStyle/>
          <a:p>
            <a:r>
              <a:rPr lang="zh-CN" altLang="en-US" dirty="0" smtClean="0">
                <a:solidFill>
                  <a:srgbClr val="FF0000"/>
                </a:solidFill>
              </a:rPr>
              <a:t>神经元标记物 </a:t>
            </a:r>
            <a:r>
              <a:rPr lang="en-US" altLang="zh-CN" dirty="0" smtClean="0">
                <a:solidFill>
                  <a:srgbClr val="FF0000"/>
                </a:solidFill>
              </a:rPr>
              <a:t>Neu N </a:t>
            </a:r>
            <a:endParaRPr lang="zh-CN" altLang="en-US" dirty="0" smtClean="0">
              <a:solidFill>
                <a:srgbClr val="FF0000"/>
              </a:solidFill>
            </a:endParaRPr>
          </a:p>
        </p:txBody>
      </p:sp>
      <p:sp>
        <p:nvSpPr>
          <p:cNvPr id="7" name="矩形 6"/>
          <p:cNvSpPr/>
          <p:nvPr/>
        </p:nvSpPr>
        <p:spPr>
          <a:xfrm>
            <a:off x="1371600" y="5867400"/>
            <a:ext cx="6858000" cy="400110"/>
          </a:xfrm>
          <a:prstGeom prst="rect">
            <a:avLst/>
          </a:prstGeom>
        </p:spPr>
        <p:txBody>
          <a:bodyPr wrap="square">
            <a:spAutoFit/>
          </a:bodyPr>
          <a:lstStyle/>
          <a:p>
            <a:r>
              <a:rPr lang="zh-CN" altLang="en-US" sz="2000" b="1" dirty="0" smtClean="0">
                <a:latin typeface="仿宋" panose="02010609060101010101" pitchFamily="49" charset="-122"/>
                <a:ea typeface="仿宋" panose="02010609060101010101" pitchFamily="49" charset="-122"/>
              </a:rPr>
              <a:t>提示给予 </a:t>
            </a:r>
            <a:r>
              <a:rPr lang="en-US" altLang="zh-CN" sz="2000" b="1" dirty="0" smtClean="0">
                <a:latin typeface="仿宋" panose="02010609060101010101" pitchFamily="49" charset="-122"/>
                <a:ea typeface="仿宋" panose="02010609060101010101" pitchFamily="49" charset="-122"/>
              </a:rPr>
              <a:t>EGCG </a:t>
            </a:r>
            <a:r>
              <a:rPr lang="zh-CN" altLang="en-US" sz="2000" b="1" dirty="0" smtClean="0">
                <a:latin typeface="仿宋" panose="02010609060101010101" pitchFamily="49" charset="-122"/>
                <a:ea typeface="仿宋" panose="02010609060101010101" pitchFamily="49" charset="-122"/>
              </a:rPr>
              <a:t>能显著改善 </a:t>
            </a:r>
            <a:r>
              <a:rPr lang="en-US" altLang="zh-CN" sz="2000" b="1" dirty="0" smtClean="0">
                <a:latin typeface="仿宋" panose="02010609060101010101" pitchFamily="49" charset="-122"/>
                <a:ea typeface="仿宋" panose="02010609060101010101" pitchFamily="49" charset="-122"/>
              </a:rPr>
              <a:t>CUMS </a:t>
            </a:r>
            <a:r>
              <a:rPr lang="zh-CN" altLang="en-US" sz="2000" b="1" dirty="0" smtClean="0">
                <a:latin typeface="仿宋" panose="02010609060101010101" pitchFamily="49" charset="-122"/>
                <a:ea typeface="仿宋" panose="02010609060101010101" pitchFamily="49" charset="-122"/>
              </a:rPr>
              <a:t>所致的 </a:t>
            </a:r>
            <a:r>
              <a:rPr lang="en-US" altLang="zh-CN" sz="2000" b="1" dirty="0" smtClean="0">
                <a:latin typeface="仿宋" panose="02010609060101010101" pitchFamily="49" charset="-122"/>
                <a:ea typeface="仿宋" panose="02010609060101010101" pitchFamily="49" charset="-122"/>
              </a:rPr>
              <a:t>Neu N </a:t>
            </a:r>
            <a:r>
              <a:rPr lang="zh-CN" altLang="en-US" sz="2000" b="1" dirty="0" smtClean="0">
                <a:latin typeface="仿宋" panose="02010609060101010101" pitchFamily="49" charset="-122"/>
                <a:ea typeface="仿宋" panose="02010609060101010101" pitchFamily="49" charset="-122"/>
              </a:rPr>
              <a:t>表达降低</a:t>
            </a:r>
            <a:endParaRPr lang="zh-CN" altLang="en-US" sz="2000" b="1" dirty="0" smtClean="0">
              <a:latin typeface="仿宋" panose="02010609060101010101" pitchFamily="49" charset="-122"/>
              <a:ea typeface="仿宋" panose="02010609060101010101" pitchFamily="49" charset="-122"/>
            </a:endParaRPr>
          </a:p>
        </p:txBody>
      </p:sp>
      <p:sp>
        <p:nvSpPr>
          <p:cNvPr id="2" name="文本框 1"/>
          <p:cNvSpPr txBox="1"/>
          <p:nvPr/>
        </p:nvSpPr>
        <p:spPr>
          <a:xfrm>
            <a:off x="5476240" y="1234440"/>
            <a:ext cx="3707765" cy="506730"/>
          </a:xfrm>
          <a:prstGeom prst="rect">
            <a:avLst/>
          </a:prstGeom>
          <a:noFill/>
        </p:spPr>
        <p:txBody>
          <a:bodyPr wrap="none" rtlCol="0" anchor="t">
            <a:spAutoFit/>
          </a:bodyPr>
          <a:p>
            <a:pPr>
              <a:lnSpc>
                <a:spcPct val="150000"/>
              </a:lnSpc>
            </a:pPr>
            <a:r>
              <a:rPr lang="zh-CN" altLang="en-US" b="1" dirty="0" smtClean="0">
                <a:solidFill>
                  <a:srgbClr val="0000FF"/>
                </a:solidFill>
                <a:latin typeface="Times New Roman" panose="02020603050405020304" pitchFamily="18" charset="0"/>
                <a:cs typeface="Times New Roman" panose="02020603050405020304" pitchFamily="18" charset="0"/>
                <a:sym typeface="+mn-ea"/>
              </a:rPr>
              <a:t>神经元核</a:t>
            </a:r>
            <a:r>
              <a:rPr lang="en-US" altLang="zh-CN" b="1" dirty="0" smtClean="0">
                <a:solidFill>
                  <a:srgbClr val="0000FF"/>
                </a:solidFill>
                <a:latin typeface="Times New Roman" panose="02020603050405020304" pitchFamily="18" charset="0"/>
                <a:cs typeface="Times New Roman" panose="02020603050405020304" pitchFamily="18" charset="0"/>
                <a:sym typeface="+mn-ea"/>
              </a:rPr>
              <a:t>( Neuronal nuclei, Neu N)</a:t>
            </a:r>
            <a:r>
              <a:rPr lang="en-US" altLang="zh-CN" dirty="0" smtClean="0">
                <a:solidFill>
                  <a:srgbClr val="0000FF"/>
                </a:solidFill>
                <a:latin typeface="Times New Roman" panose="02020603050405020304" pitchFamily="18" charset="0"/>
                <a:cs typeface="Times New Roman" panose="02020603050405020304" pitchFamily="18" charset="0"/>
                <a:sym typeface="+mn-ea"/>
              </a:rPr>
              <a:t>  </a:t>
            </a: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1270"/>
            <a:ext cx="9144000" cy="6858000"/>
          </a:xfrm>
          <a:prstGeom prst="rect">
            <a:avLst/>
          </a:prstGeom>
          <a:noFill/>
          <a:ln w="9525">
            <a:noFill/>
          </a:ln>
        </p:spPr>
      </p:pic>
      <p:sp>
        <p:nvSpPr>
          <p:cNvPr id="4" name="流程图: 可选过程 3"/>
          <p:cNvSpPr/>
          <p:nvPr/>
        </p:nvSpPr>
        <p:spPr>
          <a:xfrm>
            <a:off x="990600" y="609600"/>
            <a:ext cx="6629400" cy="60960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19400" y="685800"/>
            <a:ext cx="3581400" cy="460375"/>
          </a:xfrm>
          <a:prstGeom prst="rect">
            <a:avLst/>
          </a:prstGeom>
        </p:spPr>
        <p:txBody>
          <a:bodyPr wrap="square">
            <a:spAutoFit/>
          </a:bodyPr>
          <a:lstStyle/>
          <a:p>
            <a:r>
              <a:rPr lang="en-US" altLang="zh-CN" sz="2400" b="1" dirty="0" smtClean="0"/>
              <a:t>Western Blot  </a:t>
            </a:r>
            <a:r>
              <a:rPr lang="zh-CN" altLang="en-US" sz="2400" b="1" dirty="0" smtClean="0"/>
              <a:t>实验结果</a:t>
            </a:r>
            <a:endParaRPr lang="en-US" altLang="zh-CN" sz="2400" b="1" dirty="0" smtClean="0"/>
          </a:p>
        </p:txBody>
      </p:sp>
      <p:sp>
        <p:nvSpPr>
          <p:cNvPr id="3" name="矩形 2"/>
          <p:cNvSpPr/>
          <p:nvPr/>
        </p:nvSpPr>
        <p:spPr>
          <a:xfrm>
            <a:off x="511810" y="2240280"/>
            <a:ext cx="8342630" cy="2122805"/>
          </a:xfrm>
          <a:prstGeom prst="rect">
            <a:avLst/>
          </a:prstGeom>
        </p:spPr>
        <p:txBody>
          <a:bodyPr wrap="square">
            <a:spAutoFit/>
          </a:bodyPr>
          <a:lstStyle/>
          <a:p>
            <a:pPr>
              <a:lnSpc>
                <a:spcPct val="220000"/>
              </a:lnSpc>
            </a:pPr>
            <a:r>
              <a:rPr lang="en-US" altLang="zh-CN" dirty="0" smtClean="0"/>
              <a:t>  </a:t>
            </a:r>
            <a:r>
              <a:rPr lang="en-US" altLang="zh-CN" b="1" dirty="0" smtClean="0"/>
              <a:t>    </a:t>
            </a:r>
            <a:r>
              <a:rPr lang="zh-CN" altLang="en-US" sz="2000" b="1" dirty="0" smtClean="0">
                <a:latin typeface="Times New Roman" panose="02020603050405020304" pitchFamily="18" charset="0"/>
                <a:cs typeface="Times New Roman" panose="02020603050405020304" pitchFamily="18" charset="0"/>
              </a:rPr>
              <a:t> </a:t>
            </a:r>
            <a:r>
              <a:rPr lang="en-US" altLang="zh-CN" sz="2000" b="1" dirty="0" smtClean="0">
                <a:latin typeface="Times New Roman" panose="02020603050405020304" pitchFamily="18" charset="0"/>
                <a:cs typeface="Times New Roman" panose="02020603050405020304" pitchFamily="18" charset="0"/>
              </a:rPr>
              <a:t>EGCG </a:t>
            </a:r>
            <a:r>
              <a:rPr lang="zh-CN" altLang="en-US" sz="2000" b="1" dirty="0" smtClean="0">
                <a:latin typeface="Times New Roman" panose="02020603050405020304" pitchFamily="18" charset="0"/>
                <a:cs typeface="Times New Roman" panose="02020603050405020304" pitchFamily="18" charset="0"/>
              </a:rPr>
              <a:t>可逆转 </a:t>
            </a:r>
            <a:r>
              <a:rPr lang="en-US" altLang="zh-CN" sz="2000" b="1" dirty="0" smtClean="0">
                <a:latin typeface="Times New Roman" panose="02020603050405020304" pitchFamily="18" charset="0"/>
                <a:cs typeface="Times New Roman" panose="02020603050405020304" pitchFamily="18" charset="0"/>
              </a:rPr>
              <a:t>CUMS </a:t>
            </a:r>
            <a:r>
              <a:rPr lang="zh-CN" altLang="en-US" sz="2000" b="1" dirty="0" smtClean="0">
                <a:latin typeface="Times New Roman" panose="02020603050405020304" pitchFamily="18" charset="0"/>
                <a:cs typeface="Times New Roman" panose="02020603050405020304" pitchFamily="18" charset="0"/>
              </a:rPr>
              <a:t>小鼠海马 </a:t>
            </a:r>
            <a:r>
              <a:rPr lang="en-US" altLang="zh-CN" sz="2000" b="1" dirty="0" smtClean="0">
                <a:latin typeface="Times New Roman" panose="02020603050405020304" pitchFamily="18" charset="0"/>
                <a:cs typeface="Times New Roman" panose="02020603050405020304" pitchFamily="18" charset="0"/>
              </a:rPr>
              <a:t>Bcl-2</a:t>
            </a:r>
            <a:r>
              <a:rPr lang="zh-CN" altLang="en-US" sz="2000" b="1" dirty="0" smtClean="0">
                <a:latin typeface="Times New Roman" panose="02020603050405020304" pitchFamily="18" charset="0"/>
                <a:cs typeface="Times New Roman" panose="02020603050405020304" pitchFamily="18" charset="0"/>
              </a:rPr>
              <a:t>表达的下调及 </a:t>
            </a:r>
            <a:r>
              <a:rPr lang="en-US" altLang="zh-CN" sz="2000" b="1" dirty="0" smtClean="0">
                <a:latin typeface="Times New Roman" panose="02020603050405020304" pitchFamily="18" charset="0"/>
                <a:cs typeface="Times New Roman" panose="02020603050405020304" pitchFamily="18" charset="0"/>
              </a:rPr>
              <a:t>Bax </a:t>
            </a:r>
            <a:r>
              <a:rPr lang="zh-CN" altLang="en-US" sz="2000" b="1" dirty="0" smtClean="0">
                <a:latin typeface="Times New Roman" panose="02020603050405020304" pitchFamily="18" charset="0"/>
                <a:cs typeface="Times New Roman" panose="02020603050405020304" pitchFamily="18" charset="0"/>
              </a:rPr>
              <a:t>表达的上调</a:t>
            </a:r>
            <a:r>
              <a:rPr lang="en-US" altLang="zh-CN" sz="2000" b="1" dirty="0" smtClean="0">
                <a:latin typeface="Times New Roman" panose="02020603050405020304" pitchFamily="18" charset="0"/>
                <a:cs typeface="Times New Roman" panose="02020603050405020304" pitchFamily="18" charset="0"/>
              </a:rPr>
              <a:t>; </a:t>
            </a:r>
            <a:r>
              <a:rPr lang="zh-CN" altLang="en-US" sz="2000" b="1" dirty="0" smtClean="0">
                <a:latin typeface="Times New Roman" panose="02020603050405020304" pitchFamily="18" charset="0"/>
                <a:cs typeface="Times New Roman" panose="02020603050405020304" pitchFamily="18" charset="0"/>
              </a:rPr>
              <a:t>并改善 </a:t>
            </a:r>
            <a:r>
              <a:rPr lang="en-US" altLang="zh-CN" sz="2000" b="1" dirty="0" smtClean="0">
                <a:latin typeface="Times New Roman" panose="02020603050405020304" pitchFamily="18" charset="0"/>
                <a:cs typeface="Times New Roman" panose="02020603050405020304" pitchFamily="18" charset="0"/>
              </a:rPr>
              <a:t>CUMS </a:t>
            </a:r>
            <a:r>
              <a:rPr lang="zh-CN" altLang="en-US" sz="2000" b="1" dirty="0" smtClean="0">
                <a:latin typeface="Times New Roman" panose="02020603050405020304" pitchFamily="18" charset="0"/>
                <a:cs typeface="Times New Roman" panose="02020603050405020304" pitchFamily="18" charset="0"/>
              </a:rPr>
              <a:t>小鼠海马 </a:t>
            </a:r>
            <a:r>
              <a:rPr lang="en-US" altLang="zh-CN" sz="2000" b="1" dirty="0" smtClean="0">
                <a:latin typeface="Times New Roman" panose="02020603050405020304" pitchFamily="18" charset="0"/>
                <a:cs typeface="Times New Roman" panose="02020603050405020304" pitchFamily="18" charset="0"/>
              </a:rPr>
              <a:t>Neu N</a:t>
            </a:r>
            <a:r>
              <a:rPr lang="zh-CN" altLang="en-US" sz="2000" b="1" dirty="0" smtClean="0">
                <a:latin typeface="Times New Roman" panose="02020603050405020304" pitchFamily="18" charset="0"/>
                <a:cs typeface="Times New Roman" panose="02020603050405020304" pitchFamily="18" charset="0"/>
              </a:rPr>
              <a:t>表达的降低。提示 </a:t>
            </a:r>
            <a:r>
              <a:rPr lang="en-US" altLang="zh-CN" sz="2000" b="1" dirty="0" smtClean="0">
                <a:latin typeface="Times New Roman" panose="02020603050405020304" pitchFamily="18" charset="0"/>
                <a:cs typeface="Times New Roman" panose="02020603050405020304" pitchFamily="18" charset="0"/>
              </a:rPr>
              <a:t>EGCG </a:t>
            </a:r>
            <a:r>
              <a:rPr lang="zh-CN" altLang="en-US" sz="2000" b="1" dirty="0" smtClean="0">
                <a:latin typeface="Times New Roman" panose="02020603050405020304" pitchFamily="18" charset="0"/>
                <a:cs typeface="Times New Roman" panose="02020603050405020304" pitchFamily="18" charset="0"/>
              </a:rPr>
              <a:t>可抑制 </a:t>
            </a:r>
            <a:r>
              <a:rPr lang="en-US" altLang="zh-CN" sz="2000" b="1" dirty="0" smtClean="0">
                <a:latin typeface="Times New Roman" panose="02020603050405020304" pitchFamily="18" charset="0"/>
                <a:cs typeface="Times New Roman" panose="02020603050405020304" pitchFamily="18" charset="0"/>
              </a:rPr>
              <a:t>CUMS </a:t>
            </a:r>
            <a:r>
              <a:rPr lang="zh-CN" altLang="en-US" sz="2000" b="1" dirty="0" smtClean="0">
                <a:latin typeface="Times New Roman" panose="02020603050405020304" pitchFamily="18" charset="0"/>
                <a:cs typeface="Times New Roman" panose="02020603050405020304" pitchFamily="18" charset="0"/>
              </a:rPr>
              <a:t>所诱导的细胞凋亡，从而保护海马神经元，发挥抗抑郁作用。</a:t>
            </a:r>
            <a:endParaRPr lang="zh-CN" altLang="en-US" sz="2000" b="1" dirty="0" smtClean="0">
              <a:latin typeface="Times New Roman" panose="02020603050405020304" pitchFamily="18" charset="0"/>
              <a:cs typeface="Times New Roman" panose="02020603050405020304" pitchFamily="18" charset="0"/>
            </a:endParaRPr>
          </a:p>
        </p:txBody>
      </p:sp>
      <p:cxnSp>
        <p:nvCxnSpPr>
          <p:cNvPr id="2" name="直接连接符 1"/>
          <p:cNvCxnSpPr/>
          <p:nvPr/>
        </p:nvCxnSpPr>
        <p:spPr>
          <a:xfrm flipV="1">
            <a:off x="2923540" y="4267200"/>
            <a:ext cx="4391660" cy="3683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5562600" y="3657600"/>
            <a:ext cx="2971800" cy="3683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09600" y="4340860"/>
            <a:ext cx="2057400" cy="25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jpg"/>
          <p:cNvPicPr>
            <a:picLocks noChangeAspect="1"/>
          </p:cNvPicPr>
          <p:nvPr/>
        </p:nvPicPr>
        <p:blipFill>
          <a:blip r:embed="rId1" cstate="print"/>
          <a:stretch>
            <a:fillRect/>
          </a:stretch>
        </p:blipFill>
        <p:spPr>
          <a:xfrm>
            <a:off x="-317" y="-317"/>
            <a:ext cx="9144000" cy="6858000"/>
          </a:xfrm>
          <a:prstGeom prst="rect">
            <a:avLst/>
          </a:prstGeom>
          <a:ln w="9525">
            <a:solidFill>
              <a:schemeClr val="tx1"/>
            </a:solidFill>
          </a:ln>
        </p:spPr>
      </p:pic>
      <p:grpSp>
        <p:nvGrpSpPr>
          <p:cNvPr id="3" name="组合 2"/>
          <p:cNvGrpSpPr/>
          <p:nvPr/>
        </p:nvGrpSpPr>
        <p:grpSpPr>
          <a:xfrm>
            <a:off x="381000" y="381000"/>
            <a:ext cx="4495800" cy="685800"/>
            <a:chOff x="480" y="1320"/>
            <a:chExt cx="7080" cy="1080"/>
          </a:xfrm>
        </p:grpSpPr>
        <p:sp>
          <p:nvSpPr>
            <p:cNvPr id="2" name="圆角矩形 1"/>
            <p:cNvSpPr/>
            <p:nvPr/>
          </p:nvSpPr>
          <p:spPr>
            <a:xfrm>
              <a:off x="480" y="1320"/>
              <a:ext cx="7080" cy="1080"/>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960" y="1449"/>
              <a:ext cx="6014" cy="822"/>
            </a:xfrm>
            <a:prstGeom prst="rect">
              <a:avLst/>
            </a:prstGeom>
          </p:spPr>
          <p:txBody>
            <a:bodyPr wrap="none">
              <a:spAutoFit/>
            </a:bodyPr>
            <a:lstStyle/>
            <a:p>
              <a:r>
                <a:rPr lang="en-US" altLang="zh-CN" sz="2800" b="1" dirty="0" smtClean="0">
                  <a:latin typeface="Times New Roman" panose="02020603050405020304" pitchFamily="18" charset="0"/>
                  <a:cs typeface="Times New Roman" panose="02020603050405020304" pitchFamily="18" charset="0"/>
                </a:rPr>
                <a:t>BDNF / Trk B 信号通路</a:t>
              </a:r>
              <a:endParaRPr lang="en-US" altLang="zh-CN" sz="2800" b="1" dirty="0" smtClean="0">
                <a:latin typeface="Times New Roman" panose="02020603050405020304" pitchFamily="18" charset="0"/>
                <a:cs typeface="Times New Roman" panose="02020603050405020304" pitchFamily="18" charset="0"/>
              </a:endParaRPr>
            </a:p>
          </p:txBody>
        </p:sp>
      </p:grpSp>
      <p:grpSp>
        <p:nvGrpSpPr>
          <p:cNvPr id="26" name="组合 25"/>
          <p:cNvGrpSpPr/>
          <p:nvPr/>
        </p:nvGrpSpPr>
        <p:grpSpPr>
          <a:xfrm>
            <a:off x="46990" y="2248535"/>
            <a:ext cx="3745865" cy="2404745"/>
            <a:chOff x="751" y="2261"/>
            <a:chExt cx="4572" cy="3045"/>
          </a:xfrm>
        </p:grpSpPr>
        <p:sp>
          <p:nvSpPr>
            <p:cNvPr id="27" name="云形 26"/>
            <p:cNvSpPr/>
            <p:nvPr/>
          </p:nvSpPr>
          <p:spPr>
            <a:xfrm>
              <a:off x="751" y="2261"/>
              <a:ext cx="4372" cy="3045"/>
            </a:xfrm>
            <a:prstGeom prst="cloud">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文本框 27"/>
            <p:cNvSpPr txBox="1"/>
            <p:nvPr/>
          </p:nvSpPr>
          <p:spPr>
            <a:xfrm>
              <a:off x="1042" y="2674"/>
              <a:ext cx="4281" cy="1986"/>
            </a:xfrm>
            <a:prstGeom prst="rect">
              <a:avLst/>
            </a:prstGeom>
            <a:noFill/>
          </p:spPr>
          <p:txBody>
            <a:bodyPr wrap="square" rtlCol="0">
              <a:spAutoFit/>
            </a:bodyPr>
            <a:p>
              <a:pPr>
                <a:lnSpc>
                  <a:spcPct val="120000"/>
                </a:lnSpc>
              </a:pPr>
              <a:r>
                <a:rPr lang="en-US" altLang="zh-CN" dirty="0" smtClean="0">
                  <a:sym typeface="+mn-ea"/>
                </a:rPr>
                <a:t>          </a:t>
              </a:r>
              <a:r>
                <a:rPr lang="en-US" altLang="zh-CN" dirty="0" smtClean="0">
                  <a:solidFill>
                    <a:srgbClr val="FF0000"/>
                  </a:solidFill>
                  <a:sym typeface="+mn-ea"/>
                </a:rPr>
                <a:t>       </a:t>
              </a:r>
              <a:r>
                <a:rPr lang="en-US" altLang="zh-CN" sz="1600" dirty="0" smtClean="0">
                  <a:solidFill>
                    <a:srgbClr val="FF0000"/>
                  </a:solidFill>
                  <a:sym typeface="+mn-ea"/>
                </a:rPr>
                <a:t> </a:t>
              </a:r>
              <a:r>
                <a:rPr lang="en-US" altLang="zh-CN" sz="2000" b="1" dirty="0" smtClean="0">
                  <a:solidFill>
                    <a:srgbClr val="FF0000"/>
                  </a:solidFill>
                  <a:sym typeface="+mn-ea"/>
                </a:rPr>
                <a:t>BDNF</a:t>
              </a:r>
              <a:endParaRPr lang="en-US" altLang="zh-CN" sz="2000" b="1" dirty="0" smtClean="0">
                <a:solidFill>
                  <a:srgbClr val="FF0000"/>
                </a:solidFill>
                <a:sym typeface="+mn-ea"/>
              </a:endParaRPr>
            </a:p>
            <a:p>
              <a:pPr>
                <a:lnSpc>
                  <a:spcPct val="120000"/>
                </a:lnSpc>
              </a:pPr>
              <a:r>
                <a:rPr lang="en-US" altLang="zh-CN" sz="2000" dirty="0" smtClean="0">
                  <a:solidFill>
                    <a:srgbClr val="FF0000"/>
                  </a:solidFill>
                  <a:sym typeface="+mn-ea"/>
                </a:rPr>
                <a:t>   </a:t>
              </a:r>
              <a:r>
                <a:rPr lang="zh-CN" altLang="en-US" sz="2000" b="1" dirty="0" smtClean="0">
                  <a:solidFill>
                    <a:srgbClr val="FF0000"/>
                  </a:solidFill>
                  <a:sym typeface="+mn-ea"/>
                </a:rPr>
                <a:t>脑源性神经营养因子（</a:t>
              </a:r>
              <a:r>
                <a:rPr lang="en-US" altLang="zh-CN" sz="2000" b="1" dirty="0" smtClean="0">
                  <a:solidFill>
                    <a:srgbClr val="FF0000"/>
                  </a:solidFill>
                  <a:sym typeface="+mn-ea"/>
                </a:rPr>
                <a:t>brain-derived neurotrophic factor</a:t>
              </a:r>
              <a:r>
                <a:rPr lang="zh-CN" altLang="en-US" sz="2000" b="1" dirty="0" smtClean="0">
                  <a:solidFill>
                    <a:srgbClr val="FF0000"/>
                  </a:solidFill>
                  <a:sym typeface="+mn-ea"/>
                </a:rPr>
                <a:t>）</a:t>
              </a:r>
              <a:endParaRPr lang="zh-CN" altLang="en-US" sz="2000" b="1" dirty="0" smtClean="0">
                <a:solidFill>
                  <a:srgbClr val="FF0000"/>
                </a:solidFill>
                <a:sym typeface="+mn-ea"/>
              </a:endParaRPr>
            </a:p>
          </p:txBody>
        </p:sp>
      </p:grpSp>
      <p:sp>
        <p:nvSpPr>
          <p:cNvPr id="7" name="文本框 6"/>
          <p:cNvSpPr txBox="1"/>
          <p:nvPr/>
        </p:nvSpPr>
        <p:spPr>
          <a:xfrm>
            <a:off x="4023995" y="1752600"/>
            <a:ext cx="4712970" cy="3476625"/>
          </a:xfrm>
          <a:prstGeom prst="rect">
            <a:avLst/>
          </a:prstGeom>
          <a:noFill/>
        </p:spPr>
        <p:txBody>
          <a:bodyPr wrap="square" rtlCol="0" anchor="t">
            <a:spAutoFit/>
          </a:bodyPr>
          <a:p>
            <a:pPr lvl="0" algn="just">
              <a:lnSpc>
                <a:spcPct val="200000"/>
              </a:lnSpc>
            </a:pPr>
            <a:r>
              <a:rPr lang="en-US" altLang="zh-CN" sz="2000" dirty="0" smtClean="0">
                <a:sym typeface="+mn-ea"/>
              </a:rPr>
              <a:t> </a:t>
            </a:r>
            <a:r>
              <a:rPr lang="zh-CN" altLang="en-US" sz="1800" b="1" dirty="0" smtClean="0">
                <a:sym typeface="+mn-ea"/>
              </a:rPr>
              <a:t>1982年Barde等首先在猪脑中发现的一种具有神经营养作用的蛋白质。</a:t>
            </a:r>
            <a:endParaRPr lang="zh-CN" altLang="en-US" sz="1800" b="1" dirty="0" smtClean="0">
              <a:sym typeface="+mn-ea"/>
            </a:endParaRPr>
          </a:p>
          <a:p>
            <a:pPr lvl="0" algn="just">
              <a:lnSpc>
                <a:spcPct val="200000"/>
              </a:lnSpc>
            </a:pPr>
            <a:r>
              <a:rPr lang="zh-CN" altLang="en-US" sz="1800" b="1" dirty="0" smtClean="0">
                <a:sym typeface="+mn-ea"/>
              </a:rPr>
              <a:t>性质：是一类可溶性的多肽因子</a:t>
            </a:r>
            <a:r>
              <a:rPr lang="en-US" altLang="zh-CN" sz="1800" b="1" dirty="0" smtClean="0">
                <a:sym typeface="+mn-ea"/>
              </a:rPr>
              <a:t>,</a:t>
            </a:r>
            <a:r>
              <a:rPr lang="zh-CN" altLang="en-US" sz="1800" b="1" dirty="0" smtClean="0">
                <a:sym typeface="+mn-ea"/>
              </a:rPr>
              <a:t>其表达是一个动态过程， 具有周期性。</a:t>
            </a:r>
            <a:endParaRPr lang="zh-CN" altLang="en-US" sz="1800" b="1" dirty="0" smtClean="0">
              <a:sym typeface="+mn-ea"/>
            </a:endParaRPr>
          </a:p>
          <a:p>
            <a:pPr lvl="0" algn="just">
              <a:lnSpc>
                <a:spcPct val="200000"/>
              </a:lnSpc>
            </a:pPr>
            <a:r>
              <a:rPr lang="zh-CN" altLang="en-US" sz="1800" b="1" dirty="0" smtClean="0">
                <a:sym typeface="+mn-ea"/>
              </a:rPr>
              <a:t>来源：靶细胞（逆行转运） ， 传</a:t>
            </a:r>
            <a:r>
              <a:rPr lang="en-US" altLang="zh-CN" sz="1800" b="1" dirty="0" smtClean="0">
                <a:sym typeface="+mn-ea"/>
              </a:rPr>
              <a:t>入神经元（自分泌） 及神经鞘细胞（旁分泌）</a:t>
            </a:r>
            <a:endParaRPr lang="en-US" altLang="zh-CN" sz="1800" b="1" dirty="0" smtClean="0">
              <a:sym typeface="+mn-ea"/>
            </a:endParaRPr>
          </a:p>
        </p:txBody>
      </p:sp>
      <p:sp>
        <p:nvSpPr>
          <p:cNvPr id="8" name="圆角矩形 7"/>
          <p:cNvSpPr/>
          <p:nvPr/>
        </p:nvSpPr>
        <p:spPr>
          <a:xfrm>
            <a:off x="3896360" y="1752600"/>
            <a:ext cx="5000625" cy="375793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jpg"/>
          <p:cNvPicPr>
            <a:picLocks noChangeAspect="1"/>
          </p:cNvPicPr>
          <p:nvPr/>
        </p:nvPicPr>
        <p:blipFill>
          <a:blip r:embed="rId1" cstate="print"/>
          <a:stretch>
            <a:fillRect/>
          </a:stretch>
        </p:blipFill>
        <p:spPr>
          <a:xfrm>
            <a:off x="-317" y="-317"/>
            <a:ext cx="9144000" cy="6858000"/>
          </a:xfrm>
          <a:prstGeom prst="rect">
            <a:avLst/>
          </a:prstGeom>
          <a:ln w="9525">
            <a:solidFill>
              <a:schemeClr val="tx1"/>
            </a:solidFill>
          </a:ln>
        </p:spPr>
      </p:pic>
      <p:grpSp>
        <p:nvGrpSpPr>
          <p:cNvPr id="3" name="组合 2"/>
          <p:cNvGrpSpPr/>
          <p:nvPr/>
        </p:nvGrpSpPr>
        <p:grpSpPr>
          <a:xfrm>
            <a:off x="381000" y="381000"/>
            <a:ext cx="4495800" cy="685800"/>
            <a:chOff x="480" y="1320"/>
            <a:chExt cx="7080" cy="1080"/>
          </a:xfrm>
        </p:grpSpPr>
        <p:sp>
          <p:nvSpPr>
            <p:cNvPr id="2" name="圆角矩形 1"/>
            <p:cNvSpPr/>
            <p:nvPr/>
          </p:nvSpPr>
          <p:spPr>
            <a:xfrm>
              <a:off x="480" y="1320"/>
              <a:ext cx="7080" cy="1080"/>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960" y="1449"/>
              <a:ext cx="6014" cy="822"/>
            </a:xfrm>
            <a:prstGeom prst="rect">
              <a:avLst/>
            </a:prstGeom>
          </p:spPr>
          <p:txBody>
            <a:bodyPr wrap="none">
              <a:spAutoFit/>
            </a:bodyPr>
            <a:lstStyle/>
            <a:p>
              <a:r>
                <a:rPr lang="en-US" altLang="zh-CN" sz="2800" b="1" dirty="0" smtClean="0">
                  <a:latin typeface="Times New Roman" panose="02020603050405020304" pitchFamily="18" charset="0"/>
                  <a:cs typeface="Times New Roman" panose="02020603050405020304" pitchFamily="18" charset="0"/>
                </a:rPr>
                <a:t>BDNF / Trk B 信号通路</a:t>
              </a:r>
              <a:endParaRPr lang="en-US" altLang="zh-CN" sz="2800" b="1" dirty="0" smtClean="0">
                <a:latin typeface="Times New Roman" panose="02020603050405020304" pitchFamily="18" charset="0"/>
                <a:cs typeface="Times New Roman" panose="02020603050405020304" pitchFamily="18" charset="0"/>
              </a:endParaRPr>
            </a:p>
          </p:txBody>
        </p:sp>
      </p:grpSp>
      <p:grpSp>
        <p:nvGrpSpPr>
          <p:cNvPr id="16" name="组合 15"/>
          <p:cNvGrpSpPr/>
          <p:nvPr/>
        </p:nvGrpSpPr>
        <p:grpSpPr>
          <a:xfrm>
            <a:off x="3352800" y="1904956"/>
            <a:ext cx="5576570" cy="3370763"/>
            <a:chOff x="5520" y="2585"/>
            <a:chExt cx="8782" cy="4093"/>
          </a:xfrm>
        </p:grpSpPr>
        <p:sp>
          <p:nvSpPr>
            <p:cNvPr id="14" name="圆角矩形 13"/>
            <p:cNvSpPr/>
            <p:nvPr/>
          </p:nvSpPr>
          <p:spPr>
            <a:xfrm>
              <a:off x="5520" y="2640"/>
              <a:ext cx="8782" cy="403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5580" y="2585"/>
              <a:ext cx="8661" cy="858"/>
            </a:xfrm>
            <a:prstGeom prst="rect">
              <a:avLst/>
            </a:prstGeom>
          </p:spPr>
          <p:txBody>
            <a:bodyPr wrap="square">
              <a:spAutoFit/>
            </a:bodyPr>
            <a:lstStyle/>
            <a:p>
              <a:pPr>
                <a:lnSpc>
                  <a:spcPct val="200000"/>
                </a:lnSpc>
              </a:pPr>
              <a:r>
                <a:rPr lang="en-US" altLang="zh-CN" dirty="0" smtClean="0"/>
                <a:t>        </a:t>
              </a:r>
              <a:r>
                <a:rPr lang="en-US" altLang="zh-CN" sz="2000" dirty="0" smtClean="0"/>
                <a:t> </a:t>
              </a:r>
              <a:endParaRPr lang="zh-CN" altLang="en-US" sz="2000" b="1" dirty="0" smtClean="0">
                <a:sym typeface="+mn-ea"/>
              </a:endParaRPr>
            </a:p>
          </p:txBody>
        </p:sp>
      </p:grpSp>
      <p:pic>
        <p:nvPicPr>
          <p:cNvPr id="102" name="图片 101"/>
          <p:cNvPicPr/>
          <p:nvPr/>
        </p:nvPicPr>
        <p:blipFill>
          <a:blip r:embed="rId2">
            <a:clrChange>
              <a:clrFrom>
                <a:srgbClr val="FEFEFE">
                  <a:alpha val="100000"/>
                </a:srgbClr>
              </a:clrFrom>
              <a:clrTo>
                <a:srgbClr val="FEFEFE">
                  <a:alpha val="100000"/>
                  <a:alpha val="0"/>
                </a:srgbClr>
              </a:clrTo>
            </a:clrChange>
          </a:blip>
          <a:stretch>
            <a:fillRect/>
          </a:stretch>
        </p:blipFill>
        <p:spPr>
          <a:xfrm>
            <a:off x="0" y="2133600"/>
            <a:ext cx="3672205" cy="3016885"/>
          </a:xfrm>
          <a:prstGeom prst="rect">
            <a:avLst/>
          </a:prstGeom>
          <a:noFill/>
          <a:ln w="9525">
            <a:noFill/>
          </a:ln>
        </p:spPr>
      </p:pic>
      <p:sp>
        <p:nvSpPr>
          <p:cNvPr id="13" name="文本框 12"/>
          <p:cNvSpPr txBox="1"/>
          <p:nvPr/>
        </p:nvSpPr>
        <p:spPr>
          <a:xfrm>
            <a:off x="3467100" y="1905000"/>
            <a:ext cx="5306695" cy="3230245"/>
          </a:xfrm>
          <a:prstGeom prst="rect">
            <a:avLst/>
          </a:prstGeom>
          <a:noFill/>
        </p:spPr>
        <p:txBody>
          <a:bodyPr wrap="square" rtlCol="0">
            <a:spAutoFit/>
          </a:bodyPr>
          <a:p>
            <a:pPr>
              <a:lnSpc>
                <a:spcPct val="170000"/>
              </a:lnSpc>
            </a:pPr>
            <a:r>
              <a:rPr lang="en-US" altLang="zh-CN" sz="2000" b="1" dirty="0" smtClean="0"/>
              <a:t>       </a:t>
            </a:r>
            <a:r>
              <a:rPr lang="zh-CN" altLang="en-US" sz="2000" b="1" dirty="0" smtClean="0"/>
              <a:t>一种小分子二聚体蛋白质BDNF结构、分布及信号转导BDNF分子单体是由119个氨基酸残基组成的分泌型成熟多肽，蛋白等电点为9.99,相对分子质量为3.5×10</a:t>
            </a:r>
            <a:r>
              <a:rPr lang="zh-CN" altLang="en-US" sz="2000" b="1" baseline="30000" dirty="0" smtClean="0"/>
              <a:t>3</a:t>
            </a:r>
            <a:r>
              <a:rPr lang="zh-CN" altLang="en-US" sz="2000" b="1" dirty="0" smtClean="0"/>
              <a:t>,主要由β折叠和无规则卷曲二级结构组成，含有3个二硫键，为一种碱性蛋白质。</a:t>
            </a:r>
            <a:endParaRPr lang="zh-CN" altLang="en-US" sz="20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jpg"/>
          <p:cNvPicPr>
            <a:picLocks noChangeAspect="1"/>
          </p:cNvPicPr>
          <p:nvPr/>
        </p:nvPicPr>
        <p:blipFill>
          <a:blip r:embed="rId1" cstate="print"/>
          <a:stretch>
            <a:fillRect/>
          </a:stretch>
        </p:blipFill>
        <p:spPr>
          <a:xfrm>
            <a:off x="-317" y="-317"/>
            <a:ext cx="9144000" cy="6858000"/>
          </a:xfrm>
          <a:prstGeom prst="rect">
            <a:avLst/>
          </a:prstGeom>
          <a:ln w="9525">
            <a:solidFill>
              <a:schemeClr val="tx1"/>
            </a:solidFill>
          </a:ln>
        </p:spPr>
      </p:pic>
      <p:grpSp>
        <p:nvGrpSpPr>
          <p:cNvPr id="16" name="组合 15"/>
          <p:cNvGrpSpPr/>
          <p:nvPr/>
        </p:nvGrpSpPr>
        <p:grpSpPr>
          <a:xfrm>
            <a:off x="3591560" y="1935648"/>
            <a:ext cx="5289637" cy="2716362"/>
            <a:chOff x="5520" y="2640"/>
            <a:chExt cx="8848" cy="4038"/>
          </a:xfrm>
        </p:grpSpPr>
        <p:sp>
          <p:nvSpPr>
            <p:cNvPr id="14" name="圆角矩形 13"/>
            <p:cNvSpPr/>
            <p:nvPr/>
          </p:nvSpPr>
          <p:spPr>
            <a:xfrm>
              <a:off x="5520" y="2640"/>
              <a:ext cx="8782" cy="403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5707" y="2698"/>
              <a:ext cx="8661" cy="3796"/>
            </a:xfrm>
            <a:prstGeom prst="rect">
              <a:avLst/>
            </a:prstGeom>
          </p:spPr>
          <p:txBody>
            <a:bodyPr wrap="square">
              <a:spAutoFit/>
            </a:bodyPr>
            <a:lstStyle/>
            <a:p>
              <a:pPr>
                <a:lnSpc>
                  <a:spcPct val="200000"/>
                </a:lnSpc>
              </a:pPr>
              <a:r>
                <a:rPr lang="en-US" altLang="zh-CN" dirty="0" smtClean="0"/>
                <a:t> </a:t>
              </a:r>
              <a:r>
                <a:rPr lang="en-US" altLang="zh-CN" sz="2000" b="1" dirty="0" smtClean="0">
                  <a:sym typeface="+mn-ea"/>
                </a:rPr>
                <a:t>BDNF</a:t>
              </a:r>
              <a:r>
                <a:rPr lang="zh-CN" altLang="en-US" sz="2000" b="1" dirty="0" smtClean="0">
                  <a:sym typeface="+mn-ea"/>
                </a:rPr>
                <a:t>分布在中枢神经系统、周围神经系统、内分泌系统、骨和软骨组织等广泛区域内，但主要是在中枢神经系统内表达，其中海马和皮质的含量最高。</a:t>
              </a:r>
              <a:endParaRPr lang="zh-CN" altLang="en-US" sz="2000" b="1" dirty="0" smtClean="0">
                <a:sym typeface="+mn-ea"/>
              </a:endParaRPr>
            </a:p>
          </p:txBody>
        </p:sp>
      </p:grpSp>
      <p:grpSp>
        <p:nvGrpSpPr>
          <p:cNvPr id="26" name="组合 25"/>
          <p:cNvGrpSpPr/>
          <p:nvPr/>
        </p:nvGrpSpPr>
        <p:grpSpPr>
          <a:xfrm>
            <a:off x="152400" y="2248535"/>
            <a:ext cx="3081020" cy="2176780"/>
            <a:chOff x="600" y="2212"/>
            <a:chExt cx="4852" cy="3428"/>
          </a:xfrm>
        </p:grpSpPr>
        <p:sp>
          <p:nvSpPr>
            <p:cNvPr id="27" name="云形 26"/>
            <p:cNvSpPr/>
            <p:nvPr/>
          </p:nvSpPr>
          <p:spPr>
            <a:xfrm>
              <a:off x="600" y="2212"/>
              <a:ext cx="4852" cy="3428"/>
            </a:xfrm>
            <a:prstGeom prst="cloud">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文本框 27"/>
            <p:cNvSpPr txBox="1"/>
            <p:nvPr/>
          </p:nvSpPr>
          <p:spPr>
            <a:xfrm>
              <a:off x="1080" y="2760"/>
              <a:ext cx="4143" cy="2236"/>
            </a:xfrm>
            <a:prstGeom prst="rect">
              <a:avLst/>
            </a:prstGeom>
            <a:noFill/>
          </p:spPr>
          <p:txBody>
            <a:bodyPr wrap="square" rtlCol="0">
              <a:spAutoFit/>
            </a:bodyPr>
            <a:p>
              <a:pPr>
                <a:lnSpc>
                  <a:spcPct val="120000"/>
                </a:lnSpc>
              </a:pPr>
              <a:r>
                <a:rPr lang="en-US" altLang="zh-CN" dirty="0" smtClean="0">
                  <a:sym typeface="+mn-ea"/>
                </a:rPr>
                <a:t>          </a:t>
              </a:r>
              <a:r>
                <a:rPr lang="en-US" altLang="zh-CN" dirty="0" smtClean="0">
                  <a:solidFill>
                    <a:srgbClr val="FF0000"/>
                  </a:solidFill>
                  <a:sym typeface="+mn-ea"/>
                </a:rPr>
                <a:t> </a:t>
              </a:r>
              <a:r>
                <a:rPr lang="en-US" altLang="zh-CN" b="1" dirty="0" smtClean="0">
                  <a:solidFill>
                    <a:srgbClr val="FF0000"/>
                  </a:solidFill>
                  <a:sym typeface="+mn-ea"/>
                </a:rPr>
                <a:t>BDNF</a:t>
              </a:r>
              <a:endParaRPr lang="en-US" altLang="zh-CN" b="1" dirty="0" smtClean="0">
                <a:solidFill>
                  <a:srgbClr val="FF0000"/>
                </a:solidFill>
                <a:sym typeface="+mn-ea"/>
              </a:endParaRPr>
            </a:p>
            <a:p>
              <a:pPr>
                <a:lnSpc>
                  <a:spcPct val="120000"/>
                </a:lnSpc>
              </a:pPr>
              <a:r>
                <a:rPr lang="en-US" altLang="zh-CN" dirty="0" smtClean="0">
                  <a:solidFill>
                    <a:srgbClr val="FF0000"/>
                  </a:solidFill>
                  <a:sym typeface="+mn-ea"/>
                </a:rPr>
                <a:t> </a:t>
              </a:r>
              <a:r>
                <a:rPr lang="zh-CN" altLang="en-US" b="1" dirty="0" smtClean="0">
                  <a:solidFill>
                    <a:srgbClr val="FF0000"/>
                  </a:solidFill>
                  <a:sym typeface="+mn-ea"/>
                </a:rPr>
                <a:t>脑源性神经营养因子（</a:t>
              </a:r>
              <a:r>
                <a:rPr lang="en-US" altLang="zh-CN" b="1" dirty="0" smtClean="0">
                  <a:solidFill>
                    <a:srgbClr val="FF0000"/>
                  </a:solidFill>
                  <a:sym typeface="+mn-ea"/>
                </a:rPr>
                <a:t>brain-derived neurotrophic factor</a:t>
              </a:r>
              <a:r>
                <a:rPr lang="zh-CN" altLang="en-US" b="1" dirty="0" smtClean="0">
                  <a:solidFill>
                    <a:srgbClr val="FF0000"/>
                  </a:solidFill>
                  <a:sym typeface="+mn-ea"/>
                </a:rPr>
                <a:t>）</a:t>
              </a:r>
              <a:endParaRPr lang="zh-CN" altLang="en-US" b="1" dirty="0" smtClean="0">
                <a:solidFill>
                  <a:srgbClr val="FF0000"/>
                </a:solidFill>
                <a:sym typeface="+mn-ea"/>
              </a:endParaRPr>
            </a:p>
          </p:txBody>
        </p:sp>
      </p:grpSp>
      <p:grpSp>
        <p:nvGrpSpPr>
          <p:cNvPr id="7" name="组合 6"/>
          <p:cNvGrpSpPr/>
          <p:nvPr/>
        </p:nvGrpSpPr>
        <p:grpSpPr>
          <a:xfrm>
            <a:off x="381000" y="381000"/>
            <a:ext cx="4495800" cy="685800"/>
            <a:chOff x="480" y="1320"/>
            <a:chExt cx="7080" cy="1080"/>
          </a:xfrm>
        </p:grpSpPr>
        <p:sp>
          <p:nvSpPr>
            <p:cNvPr id="8" name="圆角矩形 7"/>
            <p:cNvSpPr/>
            <p:nvPr/>
          </p:nvSpPr>
          <p:spPr>
            <a:xfrm>
              <a:off x="480" y="1320"/>
              <a:ext cx="7080" cy="1080"/>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960" y="1449"/>
              <a:ext cx="6014" cy="822"/>
            </a:xfrm>
            <a:prstGeom prst="rect">
              <a:avLst/>
            </a:prstGeom>
          </p:spPr>
          <p:txBody>
            <a:bodyPr wrap="none">
              <a:spAutoFit/>
            </a:bodyPr>
            <a:p>
              <a:r>
                <a:rPr lang="en-US" altLang="zh-CN" sz="2800" b="1" dirty="0" smtClean="0">
                  <a:latin typeface="Times New Roman" panose="02020603050405020304" pitchFamily="18" charset="0"/>
                  <a:cs typeface="Times New Roman" panose="02020603050405020304" pitchFamily="18" charset="0"/>
                </a:rPr>
                <a:t>BDNF / Trk B 信号通路</a:t>
              </a:r>
              <a:endParaRPr lang="en-US" altLang="zh-CN" sz="2800" b="1" dirty="0" smtClean="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jpg"/>
          <p:cNvPicPr>
            <a:picLocks noChangeAspect="1"/>
          </p:cNvPicPr>
          <p:nvPr/>
        </p:nvPicPr>
        <p:blipFill>
          <a:blip r:embed="rId1" cstate="print"/>
          <a:stretch>
            <a:fillRect/>
          </a:stretch>
        </p:blipFill>
        <p:spPr>
          <a:xfrm>
            <a:off x="-317" y="-317"/>
            <a:ext cx="9144000" cy="6858000"/>
          </a:xfrm>
          <a:prstGeom prst="rect">
            <a:avLst/>
          </a:prstGeom>
          <a:solidFill>
            <a:schemeClr val="tx2">
              <a:lumMod val="20000"/>
              <a:lumOff val="80000"/>
            </a:schemeClr>
          </a:solidFill>
          <a:ln w="9525">
            <a:solidFill>
              <a:schemeClr val="tx1"/>
            </a:solidFill>
          </a:ln>
        </p:spPr>
      </p:pic>
      <p:grpSp>
        <p:nvGrpSpPr>
          <p:cNvPr id="3" name="组合 2"/>
          <p:cNvGrpSpPr/>
          <p:nvPr/>
        </p:nvGrpSpPr>
        <p:grpSpPr>
          <a:xfrm>
            <a:off x="381000" y="381000"/>
            <a:ext cx="4495800" cy="685800"/>
            <a:chOff x="480" y="1320"/>
            <a:chExt cx="7080" cy="1080"/>
          </a:xfrm>
        </p:grpSpPr>
        <p:sp>
          <p:nvSpPr>
            <p:cNvPr id="2" name="圆角矩形 1"/>
            <p:cNvSpPr/>
            <p:nvPr/>
          </p:nvSpPr>
          <p:spPr>
            <a:xfrm>
              <a:off x="480" y="1320"/>
              <a:ext cx="7080" cy="1080"/>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960" y="1449"/>
              <a:ext cx="6014" cy="822"/>
            </a:xfrm>
            <a:prstGeom prst="rect">
              <a:avLst/>
            </a:prstGeom>
          </p:spPr>
          <p:txBody>
            <a:bodyPr wrap="none">
              <a:spAutoFit/>
            </a:bodyPr>
            <a:lstStyle/>
            <a:p>
              <a:r>
                <a:rPr lang="en-US" altLang="zh-CN" sz="2800" b="1" dirty="0" smtClean="0">
                  <a:latin typeface="Times New Roman" panose="02020603050405020304" pitchFamily="18" charset="0"/>
                  <a:cs typeface="Times New Roman" panose="02020603050405020304" pitchFamily="18" charset="0"/>
                </a:rPr>
                <a:t>BDNF / Trk B 信号通路</a:t>
              </a:r>
              <a:endParaRPr lang="en-US" altLang="zh-CN" sz="2800" b="1" dirty="0" smtClean="0">
                <a:latin typeface="Times New Roman" panose="02020603050405020304" pitchFamily="18" charset="0"/>
                <a:cs typeface="Times New Roman" panose="02020603050405020304" pitchFamily="18" charset="0"/>
              </a:endParaRPr>
            </a:p>
          </p:txBody>
        </p:sp>
      </p:grpSp>
      <p:pic>
        <p:nvPicPr>
          <p:cNvPr id="9" name="mda-mf3hiv9093vdhmje">
            <a:hlinkClick r:id="" action="ppaction://media"/>
          </p:cNvPr>
          <p:cNvPicPr/>
          <p:nvPr>
            <a:videoFile r:link="rId2"/>
            <p:extLst>
              <p:ext uri="{DAA4B4D4-6D71-4841-9C94-3DE7FCFB9230}">
                <p14:media xmlns:p14="http://schemas.microsoft.com/office/powerpoint/2010/main" r:embed="rId3"/>
              </p:ext>
            </p:extLst>
            <p:custDataLst>
              <p:tags r:id="rId4"/>
            </p:custDataLst>
          </p:nvPr>
        </p:nvPicPr>
        <p:blipFill>
          <a:blip r:embed="rId5"/>
          <a:stretch>
            <a:fillRect/>
          </a:stretch>
        </p:blipFill>
        <p:spPr>
          <a:xfrm>
            <a:off x="381000" y="1676400"/>
            <a:ext cx="8536305" cy="409702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9"/>
                </p:tgtEl>
              </p:cMediaNode>
            </p:video>
            <p:seq concurrent="1" nextAc="seek">
              <p:cTn id="3" restart="whenNotActive" fill="hold" evtFilter="cancelBubble" nodeType="interactiveSeq">
                <p:stCondLst>
                  <p:cond evt="onClick" delay="0">
                    <p:tgtEl>
                      <p:spTgt spid="9"/>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jpg"/>
          <p:cNvPicPr>
            <a:picLocks noChangeAspect="1"/>
          </p:cNvPicPr>
          <p:nvPr/>
        </p:nvPicPr>
        <p:blipFill>
          <a:blip r:embed="rId1" cstate="print"/>
          <a:stretch>
            <a:fillRect/>
          </a:stretch>
        </p:blipFill>
        <p:spPr>
          <a:xfrm>
            <a:off x="-317" y="-317"/>
            <a:ext cx="9144000" cy="6858000"/>
          </a:xfrm>
          <a:prstGeom prst="rect">
            <a:avLst/>
          </a:prstGeom>
          <a:solidFill>
            <a:schemeClr val="tx2">
              <a:lumMod val="20000"/>
              <a:lumOff val="80000"/>
            </a:schemeClr>
          </a:solidFill>
          <a:ln w="9525">
            <a:solidFill>
              <a:schemeClr val="tx1"/>
            </a:solidFill>
          </a:ln>
        </p:spPr>
      </p:pic>
      <p:grpSp>
        <p:nvGrpSpPr>
          <p:cNvPr id="3" name="组合 2"/>
          <p:cNvGrpSpPr/>
          <p:nvPr/>
        </p:nvGrpSpPr>
        <p:grpSpPr>
          <a:xfrm>
            <a:off x="228600" y="228600"/>
            <a:ext cx="4495800" cy="685800"/>
            <a:chOff x="427" y="1449"/>
            <a:chExt cx="7080" cy="1080"/>
          </a:xfrm>
        </p:grpSpPr>
        <p:sp>
          <p:nvSpPr>
            <p:cNvPr id="2" name="圆角矩形 1"/>
            <p:cNvSpPr/>
            <p:nvPr/>
          </p:nvSpPr>
          <p:spPr>
            <a:xfrm>
              <a:off x="427" y="1449"/>
              <a:ext cx="7080" cy="1080"/>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907" y="1578"/>
              <a:ext cx="6014" cy="822"/>
            </a:xfrm>
            <a:prstGeom prst="rect">
              <a:avLst/>
            </a:prstGeom>
          </p:spPr>
          <p:txBody>
            <a:bodyPr wrap="none">
              <a:spAutoFit/>
            </a:bodyPr>
            <a:lstStyle/>
            <a:p>
              <a:r>
                <a:rPr lang="en-US" altLang="zh-CN" sz="2800" b="1" dirty="0" smtClean="0">
                  <a:latin typeface="Times New Roman" panose="02020603050405020304" pitchFamily="18" charset="0"/>
                  <a:cs typeface="Times New Roman" panose="02020603050405020304" pitchFamily="18" charset="0"/>
                </a:rPr>
                <a:t>BDNF / Trk B 信号通路</a:t>
              </a:r>
              <a:endParaRPr lang="en-US" altLang="zh-CN" sz="2800" b="1" dirty="0" smtClean="0">
                <a:latin typeface="Times New Roman" panose="02020603050405020304" pitchFamily="18" charset="0"/>
                <a:cs typeface="Times New Roman" panose="02020603050405020304" pitchFamily="18" charset="0"/>
              </a:endParaRPr>
            </a:p>
          </p:txBody>
        </p:sp>
      </p:grpSp>
      <p:pic>
        <p:nvPicPr>
          <p:cNvPr id="7" name="图片 6"/>
          <p:cNvPicPr>
            <a:picLocks noChangeAspect="1"/>
          </p:cNvPicPr>
          <p:nvPr/>
        </p:nvPicPr>
        <p:blipFill>
          <a:blip r:embed="rId2"/>
          <a:stretch>
            <a:fillRect/>
          </a:stretch>
        </p:blipFill>
        <p:spPr>
          <a:xfrm>
            <a:off x="76200" y="1219200"/>
            <a:ext cx="8988425" cy="2927350"/>
          </a:xfrm>
          <a:prstGeom prst="rect">
            <a:avLst/>
          </a:prstGeom>
          <a:ln w="25400">
            <a:solidFill>
              <a:srgbClr val="FF0000"/>
            </a:solidFill>
          </a:ln>
        </p:spPr>
      </p:pic>
      <p:pic>
        <p:nvPicPr>
          <p:cNvPr id="8" name="图片 7"/>
          <p:cNvPicPr>
            <a:picLocks noChangeAspect="1"/>
          </p:cNvPicPr>
          <p:nvPr/>
        </p:nvPicPr>
        <p:blipFill>
          <a:blip r:embed="rId3"/>
          <a:stretch>
            <a:fillRect/>
          </a:stretch>
        </p:blipFill>
        <p:spPr>
          <a:xfrm>
            <a:off x="75565" y="2818765"/>
            <a:ext cx="8990965" cy="3877945"/>
          </a:xfrm>
          <a:prstGeom prst="rect">
            <a:avLst/>
          </a:prstGeom>
          <a:ln w="25400">
            <a:solidFill>
              <a:schemeClr val="accent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2" name="图片 1"/>
          <p:cNvPicPr>
            <a:picLocks noChangeAspect="1"/>
          </p:cNvPicPr>
          <p:nvPr/>
        </p:nvPicPr>
        <p:blipFill>
          <a:blip r:embed="rId2"/>
          <a:stretch>
            <a:fillRect/>
          </a:stretch>
        </p:blipFill>
        <p:spPr>
          <a:xfrm>
            <a:off x="609600" y="67310"/>
            <a:ext cx="7715885" cy="6723380"/>
          </a:xfrm>
          <a:prstGeom prst="rect">
            <a:avLst/>
          </a:prstGeom>
        </p:spPr>
      </p:pic>
      <p:grpSp>
        <p:nvGrpSpPr>
          <p:cNvPr id="5" name="组合 4"/>
          <p:cNvGrpSpPr/>
          <p:nvPr/>
        </p:nvGrpSpPr>
        <p:grpSpPr>
          <a:xfrm>
            <a:off x="6070600" y="609600"/>
            <a:ext cx="3073400" cy="4560570"/>
            <a:chOff x="9560" y="960"/>
            <a:chExt cx="4840" cy="7182"/>
          </a:xfrm>
        </p:grpSpPr>
        <p:sp>
          <p:nvSpPr>
            <p:cNvPr id="3" name="圆角矩形 2"/>
            <p:cNvSpPr/>
            <p:nvPr/>
          </p:nvSpPr>
          <p:spPr>
            <a:xfrm>
              <a:off x="9560" y="960"/>
              <a:ext cx="4840" cy="718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9712" y="1080"/>
              <a:ext cx="4576" cy="7062"/>
            </a:xfrm>
            <a:prstGeom prst="rect">
              <a:avLst/>
            </a:prstGeom>
            <a:noFill/>
          </p:spPr>
          <p:txBody>
            <a:bodyPr wrap="square" rtlCol="0">
              <a:spAutoFit/>
            </a:bodyPr>
            <a:p>
              <a:pPr>
                <a:lnSpc>
                  <a:spcPct val="120000"/>
                </a:lnSpc>
              </a:pPr>
              <a:r>
                <a:rPr lang="en-US" altLang="zh-CN" sz="1400"/>
                <a:t>      </a:t>
              </a:r>
              <a:r>
                <a:rPr lang="zh-CN" altLang="en-US" sz="1400" b="1"/>
                <a:t>神经营养因子是参与神经细胞分化和存活的营养因子家族。 神经营养因子家族由神经生长因子 (NGF)、脑源性神经营养因子 (BDNF)、神经营养因子 3 (NT-3) 和神经营养因子 4 (NT-4) 组成。 神经营养因子通过 Trk 酪氨酸激酶受体或 p75 神经营养因子受体 (p75NTR) 的参与发挥其功能。</a:t>
              </a:r>
              <a:r>
                <a:rPr lang="en-US" altLang="zh-CN" sz="1400" b="1"/>
                <a:t>BDNF</a:t>
              </a:r>
              <a:r>
                <a:rPr lang="zh-CN" altLang="en-US" sz="1400" b="1"/>
                <a:t>/Trk 信号通过连接多种细胞内信号级联进行调节，包括 MAPK 通路、PI-3</a:t>
              </a:r>
              <a:r>
                <a:rPr lang="en-US" altLang="zh-CN" sz="1400" b="1"/>
                <a:t>K</a:t>
              </a:r>
              <a:r>
                <a:rPr lang="zh-CN" altLang="en-US" sz="1400" b="1"/>
                <a:t>通路和 PLC 通路，传递阳性信号，如增强的存活和生长。 另一方面，p75NTR 传递阳性和阴性信号。 这些信号对神经发育和其他高级活动（如学习和记忆）起着重要作用。</a:t>
              </a:r>
              <a:endParaRPr lang="zh-CN" altLang="en-US" sz="1400" b="1"/>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2" name="图片 1" descr="map04722_org_202112061653196112"/>
          <p:cNvPicPr>
            <a:picLocks noChangeAspect="1"/>
          </p:cNvPicPr>
          <p:nvPr/>
        </p:nvPicPr>
        <p:blipFill>
          <a:blip r:embed="rId2"/>
          <a:stretch>
            <a:fillRect/>
          </a:stretch>
        </p:blipFill>
        <p:spPr>
          <a:xfrm>
            <a:off x="0" y="-51435"/>
            <a:ext cx="9144000" cy="690943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25400"/>
            <a:ext cx="9144000" cy="6858000"/>
          </a:xfrm>
          <a:prstGeom prst="rect">
            <a:avLst/>
          </a:prstGeom>
          <a:noFill/>
          <a:ln w="9525">
            <a:noFill/>
          </a:ln>
        </p:spPr>
      </p:pic>
      <p:sp>
        <p:nvSpPr>
          <p:cNvPr id="12" name="圆角矩形 11"/>
          <p:cNvSpPr/>
          <p:nvPr/>
        </p:nvSpPr>
        <p:spPr>
          <a:xfrm>
            <a:off x="431800" y="457200"/>
            <a:ext cx="4138295" cy="702945"/>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b="1">
                <a:solidFill>
                  <a:schemeClr val="tx1"/>
                </a:solidFill>
              </a:rPr>
              <a:t>神经营养素(neurotrophin, NTs)家族</a:t>
            </a:r>
            <a:endParaRPr lang="zh-CN" altLang="en-US" sz="2000" b="1">
              <a:solidFill>
                <a:schemeClr val="tx1"/>
              </a:solidFill>
            </a:endParaRPr>
          </a:p>
        </p:txBody>
      </p:sp>
      <p:grpSp>
        <p:nvGrpSpPr>
          <p:cNvPr id="7" name="组合 6"/>
          <p:cNvGrpSpPr/>
          <p:nvPr/>
        </p:nvGrpSpPr>
        <p:grpSpPr>
          <a:xfrm>
            <a:off x="355600" y="1927860"/>
            <a:ext cx="8414385" cy="3705544"/>
            <a:chOff x="680" y="3424"/>
            <a:chExt cx="13255" cy="3885"/>
          </a:xfrm>
        </p:grpSpPr>
        <p:grpSp>
          <p:nvGrpSpPr>
            <p:cNvPr id="16" name="组合 15"/>
            <p:cNvGrpSpPr/>
            <p:nvPr/>
          </p:nvGrpSpPr>
          <p:grpSpPr>
            <a:xfrm>
              <a:off x="680" y="3424"/>
              <a:ext cx="13255" cy="3885"/>
              <a:chOff x="5520" y="2640"/>
              <a:chExt cx="8848" cy="4038"/>
            </a:xfrm>
          </p:grpSpPr>
          <p:sp>
            <p:nvSpPr>
              <p:cNvPr id="14" name="圆角矩形 13"/>
              <p:cNvSpPr/>
              <p:nvPr/>
            </p:nvSpPr>
            <p:spPr>
              <a:xfrm>
                <a:off x="5520" y="2640"/>
                <a:ext cx="8782" cy="403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5707" y="2698"/>
                <a:ext cx="8661" cy="1051"/>
              </a:xfrm>
              <a:prstGeom prst="rect">
                <a:avLst/>
              </a:prstGeom>
            </p:spPr>
            <p:txBody>
              <a:bodyPr wrap="square">
                <a:spAutoFit/>
              </a:bodyPr>
              <a:p>
                <a:pPr>
                  <a:lnSpc>
                    <a:spcPct val="200000"/>
                  </a:lnSpc>
                </a:pPr>
                <a:endParaRPr lang="zh-CN" altLang="en-US" sz="2000" b="1" dirty="0" smtClean="0">
                  <a:sym typeface="+mn-ea"/>
                </a:endParaRPr>
              </a:p>
            </p:txBody>
          </p:sp>
        </p:grpSp>
        <p:sp>
          <p:nvSpPr>
            <p:cNvPr id="5" name="文本框 4"/>
            <p:cNvSpPr txBox="1"/>
            <p:nvPr/>
          </p:nvSpPr>
          <p:spPr>
            <a:xfrm>
              <a:off x="840" y="3600"/>
              <a:ext cx="12972" cy="2806"/>
            </a:xfrm>
            <a:prstGeom prst="rect">
              <a:avLst/>
            </a:prstGeom>
            <a:noFill/>
          </p:spPr>
          <p:txBody>
            <a:bodyPr wrap="square" rtlCol="0">
              <a:spAutoFit/>
            </a:bodyPr>
            <a:p>
              <a:pPr>
                <a:lnSpc>
                  <a:spcPct val="150000"/>
                </a:lnSpc>
              </a:pPr>
              <a:r>
                <a:rPr lang="zh-CN" altLang="en-US" sz="2400" b="1">
                  <a:solidFill>
                    <a:srgbClr val="FF0000"/>
                  </a:solidFill>
                </a:rPr>
                <a:t>成员：</a:t>
              </a:r>
              <a:r>
                <a:rPr lang="zh-CN" altLang="en-US" sz="2400"/>
                <a:t> </a:t>
              </a:r>
              <a:r>
                <a:rPr lang="zh-CN" altLang="en-US" sz="2000"/>
                <a:t>NGF</a:t>
              </a:r>
              <a:r>
                <a:rPr lang="zh-CN" altLang="en-US" sz="2000">
                  <a:latin typeface="Times New Roman" panose="02020603050405020304" pitchFamily="18" charset="0"/>
                  <a:cs typeface="Times New Roman" panose="02020603050405020304" pitchFamily="18" charset="0"/>
                </a:rPr>
                <a:t>（</a:t>
              </a:r>
              <a:r>
                <a:rPr lang="zh-CN" altLang="en-US" sz="2000">
                  <a:latin typeface="Times New Roman" panose="02020603050405020304" pitchFamily="18" charset="0"/>
                  <a:cs typeface="Times New Roman" panose="02020603050405020304" pitchFamily="18" charset="0"/>
                  <a:sym typeface="+mn-ea"/>
                </a:rPr>
                <a:t>神经生长因子）</a:t>
              </a:r>
              <a:r>
                <a:rPr lang="zh-CN" altLang="en-US" sz="2000"/>
                <a:t>、 BDNF（</a:t>
              </a:r>
              <a:r>
                <a:rPr lang="zh-CN" altLang="en-US" sz="2000">
                  <a:latin typeface="Times New Roman" panose="02020603050405020304" pitchFamily="18" charset="0"/>
                  <a:cs typeface="Times New Roman" panose="02020603050405020304" pitchFamily="18" charset="0"/>
                  <a:sym typeface="+mn-ea"/>
                </a:rPr>
                <a:t>脑源性神经营养因子）</a:t>
              </a:r>
              <a:r>
                <a:rPr lang="zh-CN" altLang="en-US" sz="2000"/>
                <a:t>、 NT-3、 NT-4/5和NT-6</a:t>
              </a:r>
              <a:r>
                <a:rPr lang="zh-CN" altLang="en-US" sz="2000">
                  <a:latin typeface="Times New Roman" panose="02020603050405020304" pitchFamily="18" charset="0"/>
                  <a:cs typeface="Times New Roman" panose="02020603050405020304" pitchFamily="18" charset="0"/>
                  <a:sym typeface="+mn-ea"/>
                </a:rPr>
                <a:t>（神经生长因子</a:t>
              </a:r>
              <a:r>
                <a:rPr lang="en-US" altLang="zh-CN" sz="2000">
                  <a:latin typeface="Times New Roman" panose="02020603050405020304" pitchFamily="18" charset="0"/>
                  <a:cs typeface="Times New Roman" panose="02020603050405020304" pitchFamily="18" charset="0"/>
                  <a:sym typeface="+mn-ea"/>
                </a:rPr>
                <a:t>3/4/5/6</a:t>
              </a:r>
              <a:r>
                <a:rPr lang="zh-CN" altLang="en-US" sz="2000">
                  <a:latin typeface="Times New Roman" panose="02020603050405020304" pitchFamily="18" charset="0"/>
                  <a:cs typeface="Times New Roman" panose="02020603050405020304" pitchFamily="18" charset="0"/>
                  <a:sym typeface="+mn-ea"/>
                </a:rPr>
                <a:t>）</a:t>
              </a:r>
              <a:endParaRPr lang="zh-CN" altLang="en-US" sz="2400"/>
            </a:p>
            <a:p>
              <a:pPr algn="just">
                <a:lnSpc>
                  <a:spcPct val="150000"/>
                </a:lnSpc>
              </a:pPr>
              <a:r>
                <a:rPr lang="zh-CN" altLang="en-US" sz="2400" b="1">
                  <a:solidFill>
                    <a:srgbClr val="FF0000"/>
                  </a:solidFill>
                </a:rPr>
                <a:t>起源：</a:t>
              </a:r>
              <a:r>
                <a:rPr lang="zh-CN" altLang="en-US" sz="2000"/>
                <a:t>它们均起源于同一基因家族，活性形式均为二聚体，单体分子量14KDa</a:t>
              </a:r>
              <a:r>
                <a:rPr lang="en-US" altLang="zh-CN" sz="2000"/>
                <a:t> </a:t>
              </a:r>
              <a:r>
                <a:rPr lang="zh-CN" altLang="en-US" sz="2000"/>
                <a:t>左右，氨基酸序列同源性大于50%</a:t>
              </a:r>
              <a:endParaRPr lang="zh-CN" altLang="en-US" sz="2000"/>
            </a:p>
            <a:p>
              <a:pPr>
                <a:lnSpc>
                  <a:spcPct val="150000"/>
                </a:lnSpc>
              </a:pPr>
              <a:r>
                <a:rPr lang="zh-CN" altLang="en-US" sz="2400" b="1">
                  <a:solidFill>
                    <a:srgbClr val="FF0000"/>
                  </a:solidFill>
                </a:rPr>
                <a:t>受体：</a:t>
              </a:r>
              <a:r>
                <a:rPr lang="zh-CN" altLang="en-US" sz="2000"/>
                <a:t>低亲和力的神经营养素受体 p75NTR 和高亲和力的Trk受体家族 </a:t>
              </a:r>
              <a:endParaRPr lang="zh-CN" altLang="en-US" sz="2000"/>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3" name="文本框 2"/>
          <p:cNvSpPr txBox="1"/>
          <p:nvPr/>
        </p:nvSpPr>
        <p:spPr>
          <a:xfrm>
            <a:off x="838200" y="421640"/>
            <a:ext cx="3552825" cy="398780"/>
          </a:xfrm>
          <a:prstGeom prst="rect">
            <a:avLst/>
          </a:prstGeom>
          <a:noFill/>
        </p:spPr>
        <p:txBody>
          <a:bodyPr wrap="square" rtlCol="0" anchor="t">
            <a:spAutoFit/>
          </a:bodyPr>
          <a:p>
            <a:r>
              <a:rPr lang="zh-CN" altLang="en-US" sz="2000" b="1">
                <a:sym typeface="+mn-ea"/>
              </a:rPr>
              <a:t>神经生长因子家族</a:t>
            </a:r>
            <a:r>
              <a:rPr lang="en-US" altLang="zh-CN" sz="2000" b="1">
                <a:sym typeface="+mn-ea"/>
              </a:rPr>
              <a:t>: NGF </a:t>
            </a:r>
            <a:endParaRPr lang="en-US" altLang="zh-CN" sz="2000" b="1">
              <a:sym typeface="+mn-ea"/>
            </a:endParaRPr>
          </a:p>
        </p:txBody>
      </p:sp>
      <p:grpSp>
        <p:nvGrpSpPr>
          <p:cNvPr id="24" name="组合 23"/>
          <p:cNvGrpSpPr/>
          <p:nvPr/>
        </p:nvGrpSpPr>
        <p:grpSpPr>
          <a:xfrm>
            <a:off x="228600" y="1219200"/>
            <a:ext cx="8827770" cy="1344930"/>
            <a:chOff x="333" y="2280"/>
            <a:chExt cx="13902" cy="2118"/>
          </a:xfrm>
        </p:grpSpPr>
        <p:sp>
          <p:nvSpPr>
            <p:cNvPr id="14" name="圆角矩形 13"/>
            <p:cNvSpPr/>
            <p:nvPr/>
          </p:nvSpPr>
          <p:spPr>
            <a:xfrm>
              <a:off x="349" y="2380"/>
              <a:ext cx="13886" cy="1987"/>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b="1"/>
            </a:p>
          </p:txBody>
        </p:sp>
        <p:sp>
          <p:nvSpPr>
            <p:cNvPr id="15" name="文本框 14"/>
            <p:cNvSpPr txBox="1"/>
            <p:nvPr/>
          </p:nvSpPr>
          <p:spPr>
            <a:xfrm>
              <a:off x="333" y="2280"/>
              <a:ext cx="13820" cy="2119"/>
            </a:xfrm>
            <a:prstGeom prst="rect">
              <a:avLst/>
            </a:prstGeom>
            <a:noFill/>
          </p:spPr>
          <p:txBody>
            <a:bodyPr wrap="square" rtlCol="0">
              <a:spAutoFit/>
            </a:bodyPr>
            <a:p>
              <a:pPr>
                <a:lnSpc>
                  <a:spcPct val="170000"/>
                </a:lnSpc>
              </a:pPr>
              <a:r>
                <a:rPr lang="en-US" altLang="zh-CN" sz="1600" b="1">
                  <a:latin typeface="Times New Roman" panose="02020603050405020304" pitchFamily="18" charset="0"/>
                  <a:cs typeface="Times New Roman" panose="02020603050405020304" pitchFamily="18" charset="0"/>
                </a:rPr>
                <a:t>        </a:t>
              </a:r>
              <a:r>
                <a:rPr lang="zh-CN" altLang="en-US" sz="1600" b="1">
                  <a:latin typeface="Times New Roman" panose="02020603050405020304" pitchFamily="18" charset="0"/>
                  <a:cs typeface="Times New Roman" panose="02020603050405020304" pitchFamily="18" charset="0"/>
                </a:rPr>
                <a:t>神经生长因子（Nerve Growth Factor</a:t>
              </a:r>
              <a:r>
                <a:rPr lang="en-US" altLang="zh-CN" sz="1600" b="1">
                  <a:latin typeface="Times New Roman" panose="02020603050405020304" pitchFamily="18" charset="0"/>
                  <a:cs typeface="Times New Roman" panose="02020603050405020304" pitchFamily="18" charset="0"/>
                </a:rPr>
                <a:t>,</a:t>
              </a:r>
              <a:r>
                <a:rPr lang="en-US" altLang="zh-CN" sz="1600" b="1">
                  <a:solidFill>
                    <a:srgbClr val="FF0000"/>
                  </a:solidFill>
                  <a:latin typeface="Times New Roman" panose="02020603050405020304" pitchFamily="18" charset="0"/>
                  <a:cs typeface="Times New Roman" panose="02020603050405020304" pitchFamily="18" charset="0"/>
                </a:rPr>
                <a:t> NGF</a:t>
              </a:r>
              <a:r>
                <a:rPr lang="zh-CN" altLang="en-US" sz="1600" b="1">
                  <a:latin typeface="Times New Roman" panose="02020603050405020304" pitchFamily="18" charset="0"/>
                  <a:cs typeface="Times New Roman" panose="02020603050405020304" pitchFamily="18" charset="0"/>
                </a:rPr>
                <a:t>）是神经营养因子中最早被发现，目前研究最为透彻的，具有神经元营养和促突起生长双重生物学功能的一种神经细胞生长调节因子，它对中枢及周围神经元的发育、分化、生长、再生和功能特性的表达均具有重要的调控作用。</a:t>
              </a:r>
              <a:endParaRPr lang="zh-CN" altLang="en-US" sz="1600" b="1">
                <a:latin typeface="Times New Roman" panose="02020603050405020304" pitchFamily="18" charset="0"/>
                <a:cs typeface="Times New Roman" panose="02020603050405020304" pitchFamily="18" charset="0"/>
              </a:endParaRPr>
            </a:p>
          </p:txBody>
        </p:sp>
      </p:grpSp>
      <p:sp>
        <p:nvSpPr>
          <p:cNvPr id="18" name="文本框 17"/>
          <p:cNvSpPr txBox="1"/>
          <p:nvPr/>
        </p:nvSpPr>
        <p:spPr>
          <a:xfrm>
            <a:off x="152400" y="2819400"/>
            <a:ext cx="460375" cy="2720340"/>
          </a:xfrm>
          <a:prstGeom prst="rect">
            <a:avLst/>
          </a:prstGeom>
          <a:noFill/>
        </p:spPr>
        <p:txBody>
          <a:bodyPr wrap="square" rtlCol="0">
            <a:spAutoFit/>
          </a:bodyPr>
          <a:p>
            <a:pPr>
              <a:lnSpc>
                <a:spcPct val="190000"/>
              </a:lnSpc>
            </a:pPr>
            <a:r>
              <a:rPr lang="zh-CN" altLang="en-US" sz="1800" b="1">
                <a:solidFill>
                  <a:schemeClr val="tx1"/>
                </a:solidFill>
                <a:latin typeface="Times New Roman" panose="02020603050405020304" pitchFamily="18" charset="0"/>
                <a:cs typeface="Times New Roman" panose="02020603050405020304" pitchFamily="18" charset="0"/>
              </a:rPr>
              <a:t>生物学作用</a:t>
            </a:r>
            <a:endParaRPr lang="zh-CN" altLang="en-US" sz="1800" b="1">
              <a:solidFill>
                <a:schemeClr val="tx1"/>
              </a:solidFill>
              <a:latin typeface="Times New Roman" panose="02020603050405020304" pitchFamily="18" charset="0"/>
              <a:cs typeface="Times New Roman" panose="02020603050405020304" pitchFamily="18" charset="0"/>
            </a:endParaRPr>
          </a:p>
        </p:txBody>
      </p:sp>
      <p:grpSp>
        <p:nvGrpSpPr>
          <p:cNvPr id="23" name="组合 22"/>
          <p:cNvGrpSpPr/>
          <p:nvPr/>
        </p:nvGrpSpPr>
        <p:grpSpPr>
          <a:xfrm>
            <a:off x="582930" y="2795270"/>
            <a:ext cx="8554720" cy="2897252"/>
            <a:chOff x="1407" y="5280"/>
            <a:chExt cx="12541" cy="4824"/>
          </a:xfrm>
        </p:grpSpPr>
        <p:sp>
          <p:nvSpPr>
            <p:cNvPr id="17" name="圆角矩形 16"/>
            <p:cNvSpPr/>
            <p:nvPr/>
          </p:nvSpPr>
          <p:spPr>
            <a:xfrm>
              <a:off x="1407" y="5280"/>
              <a:ext cx="12431" cy="482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19" name="文本框 18"/>
            <p:cNvSpPr txBox="1"/>
            <p:nvPr/>
          </p:nvSpPr>
          <p:spPr>
            <a:xfrm>
              <a:off x="1479" y="5460"/>
              <a:ext cx="12259" cy="1279"/>
            </a:xfrm>
            <a:prstGeom prst="rect">
              <a:avLst/>
            </a:prstGeom>
            <a:noFill/>
          </p:spPr>
          <p:txBody>
            <a:bodyPr wrap="square" rtlCol="0">
              <a:spAutoFit/>
            </a:bodyPr>
            <a:p>
              <a:r>
                <a:rPr lang="zh-CN" altLang="en-US" sz="1600" b="1">
                  <a:solidFill>
                    <a:srgbClr val="FF0000"/>
                  </a:solidFill>
                  <a:latin typeface="Times New Roman" panose="02020603050405020304" pitchFamily="18" charset="0"/>
                  <a:cs typeface="Times New Roman" panose="02020603050405020304" pitchFamily="18" charset="0"/>
                </a:rPr>
                <a:t>1.营养神经：</a:t>
              </a:r>
              <a:r>
                <a:rPr lang="zh-CN" altLang="en-US" sz="1400" b="1">
                  <a:solidFill>
                    <a:schemeClr val="tx1"/>
                  </a:solidFill>
                  <a:latin typeface="Times New Roman" panose="02020603050405020304" pitchFamily="18" charset="0"/>
                  <a:cs typeface="Times New Roman" panose="02020603050405020304" pitchFamily="18" charset="0"/>
                </a:rPr>
                <a:t>在胚胎发育的一定时期内，NGF为效应神经元生存所必须。NGF及其受体广泛分布于中枢神经系统，由海马和脑皮质产生的NGF可通过胆碱能神经逆行运输至前脑基底核，维持胆碱能神经元的存活和功能。在胚胎发育早期，中枢NGF的含量决定胆碱能神经的密度。</a:t>
              </a:r>
              <a:endParaRPr lang="zh-CN" altLang="en-US" sz="1400" b="1">
                <a:solidFill>
                  <a:schemeClr val="tx1"/>
                </a:solidFill>
                <a:latin typeface="Times New Roman" panose="02020603050405020304" pitchFamily="18" charset="0"/>
                <a:cs typeface="Times New Roman" panose="02020603050405020304" pitchFamily="18" charset="0"/>
              </a:endParaRPr>
            </a:p>
          </p:txBody>
        </p:sp>
        <p:sp>
          <p:nvSpPr>
            <p:cNvPr id="20" name="文本框 19"/>
            <p:cNvSpPr txBox="1"/>
            <p:nvPr/>
          </p:nvSpPr>
          <p:spPr>
            <a:xfrm>
              <a:off x="1525" y="6600"/>
              <a:ext cx="12313" cy="1638"/>
            </a:xfrm>
            <a:prstGeom prst="rect">
              <a:avLst/>
            </a:prstGeom>
            <a:noFill/>
          </p:spPr>
          <p:txBody>
            <a:bodyPr wrap="square" rtlCol="0">
              <a:spAutoFit/>
            </a:bodyPr>
            <a:p>
              <a:r>
                <a:rPr lang="zh-CN" altLang="en-US" sz="1600" b="1">
                  <a:solidFill>
                    <a:srgbClr val="FF0000"/>
                  </a:solidFill>
                  <a:latin typeface="Times New Roman" panose="02020603050405020304" pitchFamily="18" charset="0"/>
                  <a:cs typeface="Times New Roman" panose="02020603050405020304" pitchFamily="18" charset="0"/>
                </a:rPr>
                <a:t>2.保护神经：</a:t>
              </a:r>
              <a:r>
                <a:rPr lang="zh-CN" altLang="en-US" sz="1400" b="1">
                  <a:latin typeface="Times New Roman" panose="02020603050405020304" pitchFamily="18" charset="0"/>
                  <a:cs typeface="Times New Roman" panose="02020603050405020304" pitchFamily="18" charset="0"/>
                </a:rPr>
                <a:t>当NGF的效应神经元受到损伤时，如外伤、药物损害，甚至缺血、缺氧等，神经元将发生一系列的病理改变，包括死亡。NGF抑制上述神经损伤的作用，可能的机制有:①抑制毒性氨基酸的释放;②抑制钙离子超载;③抑制超氧自由基的释放;④抑制细胞凋亡等机制而明显减轻或防止这些继发性病理损害的发生。</a:t>
              </a:r>
              <a:endParaRPr lang="zh-CN" altLang="en-US" sz="1400" b="1">
                <a:latin typeface="Times New Roman" panose="02020603050405020304" pitchFamily="18" charset="0"/>
                <a:cs typeface="Times New Roman" panose="02020603050405020304" pitchFamily="18" charset="0"/>
              </a:endParaRPr>
            </a:p>
          </p:txBody>
        </p:sp>
        <p:sp>
          <p:nvSpPr>
            <p:cNvPr id="21" name="文本框 20"/>
            <p:cNvSpPr txBox="1"/>
            <p:nvPr/>
          </p:nvSpPr>
          <p:spPr>
            <a:xfrm>
              <a:off x="1558" y="8167"/>
              <a:ext cx="12390" cy="921"/>
            </a:xfrm>
            <a:prstGeom prst="rect">
              <a:avLst/>
            </a:prstGeom>
            <a:noFill/>
          </p:spPr>
          <p:txBody>
            <a:bodyPr wrap="square" rtlCol="0">
              <a:spAutoFit/>
            </a:bodyPr>
            <a:p>
              <a:r>
                <a:rPr lang="zh-CN" altLang="en-US" sz="1600" b="1">
                  <a:solidFill>
                    <a:srgbClr val="FF0000"/>
                  </a:solidFill>
                  <a:latin typeface="Times New Roman" panose="02020603050405020304" pitchFamily="18" charset="0"/>
                  <a:cs typeface="Times New Roman" panose="02020603050405020304" pitchFamily="18" charset="0"/>
                </a:rPr>
                <a:t>3.促进神经再生长：</a:t>
              </a:r>
              <a:r>
                <a:rPr lang="zh-CN" altLang="en-US" sz="1400" b="1">
                  <a:latin typeface="Times New Roman" panose="02020603050405020304" pitchFamily="18" charset="0"/>
                  <a:cs typeface="Times New Roman" panose="02020603050405020304" pitchFamily="18" charset="0"/>
                </a:rPr>
                <a:t>在切断轴突后给予NGF将减少某些神经元的变性与死亡，无疑这将有助于提高轴突再生的可能性。同时它还影响轴突再生开始的时间和参与再生的神经元数目以及再生神经的质量和速度。</a:t>
              </a:r>
              <a:endParaRPr lang="zh-CN" altLang="en-US" sz="1400" b="1">
                <a:latin typeface="Times New Roman" panose="02020603050405020304" pitchFamily="18" charset="0"/>
                <a:cs typeface="Times New Roman" panose="02020603050405020304" pitchFamily="18" charset="0"/>
              </a:endParaRPr>
            </a:p>
          </p:txBody>
        </p:sp>
        <p:sp>
          <p:nvSpPr>
            <p:cNvPr id="22" name="文本框 21"/>
            <p:cNvSpPr txBox="1"/>
            <p:nvPr/>
          </p:nvSpPr>
          <p:spPr>
            <a:xfrm>
              <a:off x="1558" y="9000"/>
              <a:ext cx="12347" cy="1022"/>
            </a:xfrm>
            <a:prstGeom prst="rect">
              <a:avLst/>
            </a:prstGeom>
            <a:noFill/>
          </p:spPr>
          <p:txBody>
            <a:bodyPr wrap="square" rtlCol="0">
              <a:spAutoFit/>
            </a:bodyPr>
            <a:p>
              <a:r>
                <a:rPr lang="zh-CN" altLang="en-US" sz="1600" b="1">
                  <a:solidFill>
                    <a:srgbClr val="FF0000"/>
                  </a:solidFill>
                  <a:latin typeface="Times New Roman" panose="02020603050405020304" pitchFamily="18" charset="0"/>
                  <a:cs typeface="Times New Roman" panose="02020603050405020304" pitchFamily="18" charset="0"/>
                </a:rPr>
                <a:t>4.其他作用：</a:t>
              </a:r>
              <a:r>
                <a:rPr lang="zh-CN" altLang="en-US" sz="1400" b="1">
                  <a:latin typeface="Times New Roman" panose="02020603050405020304" pitchFamily="18" charset="0"/>
                  <a:cs typeface="Times New Roman" panose="02020603050405020304" pitchFamily="18" charset="0"/>
                </a:rPr>
                <a:t>(1)NGF能影响免疫细胞的活性，进而调节免疫系统功能。(2)NGF可以抑制某些肿瘤的有丝分裂，促其向良性分化。(3)NGF促进创口组织的修复反应，促进创口愈合</a:t>
              </a:r>
              <a:r>
                <a:rPr lang="zh-CN" altLang="en-US" b="1"/>
                <a:t>。</a:t>
              </a:r>
              <a:endParaRPr lang="zh-CN" altLang="en-US" b="1"/>
            </a:p>
          </p:txBody>
        </p:sp>
      </p:grpSp>
      <p:sp>
        <p:nvSpPr>
          <p:cNvPr id="27" name="圆角矩形 26"/>
          <p:cNvSpPr/>
          <p:nvPr/>
        </p:nvSpPr>
        <p:spPr>
          <a:xfrm>
            <a:off x="604520" y="5841365"/>
            <a:ext cx="8451850" cy="87693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28" name="文本框 27"/>
          <p:cNvSpPr txBox="1"/>
          <p:nvPr/>
        </p:nvSpPr>
        <p:spPr>
          <a:xfrm>
            <a:off x="663575" y="5867400"/>
            <a:ext cx="8242935" cy="1260475"/>
          </a:xfrm>
          <a:prstGeom prst="rect">
            <a:avLst/>
          </a:prstGeom>
          <a:noFill/>
        </p:spPr>
        <p:txBody>
          <a:bodyPr wrap="square" rtlCol="0">
            <a:spAutoFit/>
          </a:bodyPr>
          <a:p>
            <a:r>
              <a:rPr lang="zh-CN" altLang="en-US" sz="1600" b="1">
                <a:solidFill>
                  <a:srgbClr val="FF0000"/>
                </a:solidFill>
                <a:latin typeface="Times New Roman" panose="02020603050405020304" pitchFamily="18" charset="0"/>
                <a:cs typeface="Times New Roman" panose="02020603050405020304" pitchFamily="18" charset="0"/>
              </a:rPr>
              <a:t>临床意义</a:t>
            </a:r>
            <a:r>
              <a:rPr lang="zh-CN" altLang="en-US" sz="1600" b="1">
                <a:solidFill>
                  <a:srgbClr val="FF0000"/>
                </a:solidFill>
              </a:rPr>
              <a:t>：</a:t>
            </a:r>
            <a:r>
              <a:rPr lang="zh-CN" altLang="en-US" sz="1400" b="1">
                <a:latin typeface="Times New Roman" panose="02020603050405020304" pitchFamily="18" charset="0"/>
                <a:cs typeface="Times New Roman" panose="02020603050405020304" pitchFamily="18" charset="0"/>
              </a:rPr>
              <a:t>神经生长因子对许多疾病的治疗有效。对于延缓神经退行性病变，或者刺激脊髓损伤患者运动神经的生长，其效果尤为显著;神经生长因子也被用来加速烧伤康复，消减化疗和放疗的副作用，治疗压疮和根除角膜溃疡。</a:t>
            </a:r>
            <a:endParaRPr lang="zh-CN" altLang="en-US" sz="1400" b="1">
              <a:latin typeface="Times New Roman" panose="02020603050405020304" pitchFamily="18" charset="0"/>
              <a:cs typeface="Times New Roman" panose="02020603050405020304" pitchFamily="18" charset="0"/>
            </a:endParaRPr>
          </a:p>
          <a:p>
            <a:endParaRPr lang="zh-CN" altLang="en-US" sz="1600" b="1">
              <a:solidFill>
                <a:srgbClr val="FF0000"/>
              </a:solidFill>
            </a:endParaRPr>
          </a:p>
          <a:p>
            <a:endParaRPr lang="zh-CN" altLang="en-US" sz="1600" b="1">
              <a:solidFill>
                <a:srgbClr val="FF0000"/>
              </a:solidFill>
            </a:endParaRPr>
          </a:p>
        </p:txBody>
      </p:sp>
      <p:sp>
        <p:nvSpPr>
          <p:cNvPr id="2" name="圆角矩形 1"/>
          <p:cNvSpPr/>
          <p:nvPr/>
        </p:nvSpPr>
        <p:spPr>
          <a:xfrm>
            <a:off x="238760" y="177165"/>
            <a:ext cx="3646170" cy="703580"/>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b="1">
                <a:solidFill>
                  <a:schemeClr val="tx1"/>
                </a:solidFill>
              </a:rPr>
              <a:t>神经营养素家族：</a:t>
            </a:r>
            <a:r>
              <a:rPr lang="en-US" altLang="zh-CN" sz="2000" b="1">
                <a:solidFill>
                  <a:schemeClr val="tx1"/>
                </a:solidFill>
              </a:rPr>
              <a:t>NGF</a:t>
            </a:r>
            <a:endParaRPr lang="en-US" altLang="zh-CN" sz="2000" b="1">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24" name="组合 23"/>
          <p:cNvGrpSpPr/>
          <p:nvPr/>
        </p:nvGrpSpPr>
        <p:grpSpPr>
          <a:xfrm>
            <a:off x="228600" y="1219200"/>
            <a:ext cx="8827770" cy="1345565"/>
            <a:chOff x="333" y="2280"/>
            <a:chExt cx="13902" cy="2119"/>
          </a:xfrm>
        </p:grpSpPr>
        <p:sp>
          <p:nvSpPr>
            <p:cNvPr id="14" name="圆角矩形 13"/>
            <p:cNvSpPr/>
            <p:nvPr/>
          </p:nvSpPr>
          <p:spPr>
            <a:xfrm>
              <a:off x="349" y="2380"/>
              <a:ext cx="13886" cy="1987"/>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b="1"/>
            </a:p>
          </p:txBody>
        </p:sp>
        <p:sp>
          <p:nvSpPr>
            <p:cNvPr id="15" name="文本框 14"/>
            <p:cNvSpPr txBox="1"/>
            <p:nvPr/>
          </p:nvSpPr>
          <p:spPr>
            <a:xfrm>
              <a:off x="333" y="2280"/>
              <a:ext cx="13820" cy="2119"/>
            </a:xfrm>
            <a:prstGeom prst="rect">
              <a:avLst/>
            </a:prstGeom>
            <a:noFill/>
          </p:spPr>
          <p:txBody>
            <a:bodyPr wrap="square" rtlCol="0">
              <a:spAutoFit/>
            </a:bodyPr>
            <a:p>
              <a:pPr>
                <a:lnSpc>
                  <a:spcPct val="170000"/>
                </a:lnSpc>
              </a:pPr>
              <a:r>
                <a:rPr lang="en-US" altLang="zh-CN" sz="1600" b="1">
                  <a:latin typeface="Times New Roman" panose="02020603050405020304" pitchFamily="18" charset="0"/>
                  <a:cs typeface="Times New Roman" panose="02020603050405020304" pitchFamily="18" charset="0"/>
                </a:rPr>
                <a:t>       </a:t>
              </a:r>
              <a:r>
                <a:rPr sz="1600" b="1">
                  <a:latin typeface="Times New Roman" panose="02020603050405020304" pitchFamily="18" charset="0"/>
                  <a:cs typeface="Times New Roman" panose="02020603050405020304" pitchFamily="18" charset="0"/>
                </a:rPr>
                <a:t>NT-3</a:t>
              </a:r>
              <a:r>
                <a:rPr lang="en-US" altLang="zh-CN" sz="1600" b="1">
                  <a:latin typeface="Times New Roman" panose="02020603050405020304" pitchFamily="18" charset="0"/>
                  <a:cs typeface="Times New Roman" panose="02020603050405020304" pitchFamily="18" charset="0"/>
                </a:rPr>
                <a:t>/4</a:t>
              </a:r>
              <a:r>
                <a:rPr sz="1600" b="1">
                  <a:latin typeface="Times New Roman" panose="02020603050405020304" pitchFamily="18" charset="0"/>
                  <a:cs typeface="Times New Roman" panose="02020603050405020304" pitchFamily="18" charset="0"/>
                </a:rPr>
                <a:t>在维持感觉神经元</a:t>
              </a:r>
              <a:r>
                <a:rPr lang="zh-CN" sz="1600" b="1">
                  <a:latin typeface="Times New Roman" panose="02020603050405020304" pitchFamily="18" charset="0"/>
                  <a:cs typeface="Times New Roman" panose="02020603050405020304" pitchFamily="18" charset="0"/>
                </a:rPr>
                <a:t>、</a:t>
              </a:r>
              <a:r>
                <a:rPr sz="1600" b="1">
                  <a:latin typeface="Times New Roman" panose="02020603050405020304" pitchFamily="18" charset="0"/>
                  <a:cs typeface="Times New Roman" panose="02020603050405020304" pitchFamily="18" charset="0"/>
                </a:rPr>
                <a:t>交感神经元、运动神经元、海马、大脑皮质神经元具有重要的作用；对于神经损伤修复及在非神经系统中也发挥着重要的作用：</a:t>
              </a:r>
              <a:r>
                <a:rPr lang="zh-CN" sz="1600" b="1">
                  <a:latin typeface="Times New Roman" panose="02020603050405020304" pitchFamily="18" charset="0"/>
                  <a:cs typeface="Times New Roman" panose="02020603050405020304" pitchFamily="18" charset="0"/>
                </a:rPr>
                <a:t>NT-3</a:t>
              </a:r>
              <a:r>
                <a:rPr lang="en-US" altLang="zh-CN" sz="1600" b="1">
                  <a:latin typeface="Times New Roman" panose="02020603050405020304" pitchFamily="18" charset="0"/>
                  <a:cs typeface="Times New Roman" panose="02020603050405020304" pitchFamily="18" charset="0"/>
                </a:rPr>
                <a:t>/4</a:t>
              </a:r>
              <a:r>
                <a:rPr lang="zh-CN" sz="1600" b="1">
                  <a:latin typeface="Times New Roman" panose="02020603050405020304" pitchFamily="18" charset="0"/>
                  <a:cs typeface="Times New Roman" panose="02020603050405020304" pitchFamily="18" charset="0"/>
                </a:rPr>
                <a:t> 广泛分布于神经系统中，皮肤、肌肉、肠、肝中也均有表达，表达量和脑中差不多，在脾、肾中的表达量甚至高于脑。</a:t>
              </a:r>
              <a:endParaRPr lang="zh-CN" sz="1600" b="1">
                <a:latin typeface="Times New Roman" panose="02020603050405020304" pitchFamily="18" charset="0"/>
                <a:cs typeface="Times New Roman" panose="02020603050405020304" pitchFamily="18" charset="0"/>
              </a:endParaRPr>
            </a:p>
          </p:txBody>
        </p:sp>
      </p:grpSp>
      <p:sp>
        <p:nvSpPr>
          <p:cNvPr id="18" name="文本框 17"/>
          <p:cNvSpPr txBox="1"/>
          <p:nvPr/>
        </p:nvSpPr>
        <p:spPr>
          <a:xfrm>
            <a:off x="152400" y="2819400"/>
            <a:ext cx="460375" cy="2720340"/>
          </a:xfrm>
          <a:prstGeom prst="rect">
            <a:avLst/>
          </a:prstGeom>
          <a:noFill/>
        </p:spPr>
        <p:txBody>
          <a:bodyPr wrap="square" rtlCol="0">
            <a:spAutoFit/>
          </a:bodyPr>
          <a:p>
            <a:pPr>
              <a:lnSpc>
                <a:spcPct val="190000"/>
              </a:lnSpc>
            </a:pPr>
            <a:r>
              <a:rPr lang="zh-CN" altLang="en-US" sz="1800" b="1">
                <a:solidFill>
                  <a:schemeClr val="tx1"/>
                </a:solidFill>
                <a:latin typeface="Times New Roman" panose="02020603050405020304" pitchFamily="18" charset="0"/>
                <a:cs typeface="Times New Roman" panose="02020603050405020304" pitchFamily="18" charset="0"/>
              </a:rPr>
              <a:t>生物学作用</a:t>
            </a:r>
            <a:endParaRPr lang="zh-CN" altLang="en-US" sz="1800" b="1">
              <a:solidFill>
                <a:schemeClr val="tx1"/>
              </a:solidFill>
              <a:latin typeface="Times New Roman" panose="02020603050405020304" pitchFamily="18" charset="0"/>
              <a:cs typeface="Times New Roman" panose="02020603050405020304" pitchFamily="18" charset="0"/>
            </a:endParaRPr>
          </a:p>
        </p:txBody>
      </p:sp>
      <p:grpSp>
        <p:nvGrpSpPr>
          <p:cNvPr id="23" name="组合 22"/>
          <p:cNvGrpSpPr/>
          <p:nvPr/>
        </p:nvGrpSpPr>
        <p:grpSpPr>
          <a:xfrm>
            <a:off x="582930" y="2795270"/>
            <a:ext cx="8540115" cy="2414905"/>
            <a:chOff x="1407" y="5280"/>
            <a:chExt cx="12520" cy="4824"/>
          </a:xfrm>
        </p:grpSpPr>
        <p:sp>
          <p:nvSpPr>
            <p:cNvPr id="17" name="圆角矩形 16"/>
            <p:cNvSpPr/>
            <p:nvPr/>
          </p:nvSpPr>
          <p:spPr>
            <a:xfrm>
              <a:off x="1407" y="5280"/>
              <a:ext cx="12431" cy="482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19" name="文本框 18"/>
            <p:cNvSpPr txBox="1"/>
            <p:nvPr/>
          </p:nvSpPr>
          <p:spPr>
            <a:xfrm>
              <a:off x="1479" y="5460"/>
              <a:ext cx="12259" cy="1535"/>
            </a:xfrm>
            <a:prstGeom prst="rect">
              <a:avLst/>
            </a:prstGeom>
            <a:noFill/>
          </p:spPr>
          <p:txBody>
            <a:bodyPr wrap="square" rtlCol="0">
              <a:spAutoFit/>
            </a:bodyPr>
            <a:p>
              <a:r>
                <a:rPr lang="zh-CN" altLang="en-US" sz="1600" b="1">
                  <a:solidFill>
                    <a:srgbClr val="FF0000"/>
                  </a:solidFill>
                  <a:latin typeface="Times New Roman" panose="02020603050405020304" pitchFamily="18" charset="0"/>
                  <a:cs typeface="Times New Roman" panose="02020603050405020304" pitchFamily="18" charset="0"/>
                </a:rPr>
                <a:t>1.营养神经：</a:t>
              </a:r>
              <a:r>
                <a:rPr lang="zh-CN" altLang="en-US" sz="1400" b="1">
                  <a:solidFill>
                    <a:schemeClr val="tx1"/>
                  </a:solidFill>
                  <a:latin typeface="Times New Roman" panose="02020603050405020304" pitchFamily="18" charset="0"/>
                  <a:cs typeface="Times New Roman" panose="02020603050405020304" pitchFamily="18" charset="0"/>
                </a:rPr>
                <a:t>在NT-3</a:t>
              </a:r>
              <a:r>
                <a:rPr lang="en-US" altLang="zh-CN" sz="1400" b="1">
                  <a:solidFill>
                    <a:schemeClr val="tx1"/>
                  </a:solidFill>
                  <a:latin typeface="Times New Roman" panose="02020603050405020304" pitchFamily="18" charset="0"/>
                  <a:cs typeface="Times New Roman" panose="02020603050405020304" pitchFamily="18" charset="0"/>
                </a:rPr>
                <a:t>/4</a:t>
              </a:r>
              <a:r>
                <a:rPr lang="zh-CN" altLang="en-US" sz="1400" b="1">
                  <a:solidFill>
                    <a:schemeClr val="tx1"/>
                  </a:solidFill>
                  <a:latin typeface="Times New Roman" panose="02020603050405020304" pitchFamily="18" charset="0"/>
                  <a:cs typeface="Times New Roman" panose="02020603050405020304" pitchFamily="18" charset="0"/>
                </a:rPr>
                <a:t> 可阻止胚胎期和出生后运动神经元细胞死亡，</a:t>
              </a:r>
              <a:r>
                <a:rPr lang="zh-CN" altLang="en-US" sz="1400" b="1">
                  <a:latin typeface="Times New Roman" panose="02020603050405020304" pitchFamily="18" charset="0"/>
                  <a:cs typeface="Times New Roman" panose="02020603050405020304" pitchFamily="18" charset="0"/>
                  <a:sym typeface="+mn-ea"/>
                </a:rPr>
                <a:t>NT-3</a:t>
              </a:r>
              <a:r>
                <a:rPr lang="en-US" altLang="zh-CN" sz="1400" b="1">
                  <a:latin typeface="Times New Roman" panose="02020603050405020304" pitchFamily="18" charset="0"/>
                  <a:cs typeface="Times New Roman" panose="02020603050405020304" pitchFamily="18" charset="0"/>
                  <a:sym typeface="+mn-ea"/>
                </a:rPr>
                <a:t>/4</a:t>
              </a:r>
              <a:r>
                <a:rPr lang="zh-CN" altLang="en-US" sz="1400" b="1">
                  <a:latin typeface="Times New Roman" panose="02020603050405020304" pitchFamily="18" charset="0"/>
                  <a:cs typeface="Times New Roman" panose="02020603050405020304" pitchFamily="18" charset="0"/>
                  <a:sym typeface="+mn-ea"/>
                </a:rPr>
                <a:t> </a:t>
              </a:r>
              <a:r>
                <a:rPr lang="zh-CN" altLang="en-US" sz="1400" b="1">
                  <a:solidFill>
                    <a:schemeClr val="tx1"/>
                  </a:solidFill>
                  <a:latin typeface="Times New Roman" panose="02020603050405020304" pitchFamily="18" charset="0"/>
                  <a:cs typeface="Times New Roman" panose="02020603050405020304" pitchFamily="18" charset="0"/>
                </a:rPr>
                <a:t> 也可支持感觉和运动神经元的存活。 </a:t>
              </a:r>
              <a:r>
                <a:rPr lang="zh-CN" altLang="en-US" sz="1400" b="1">
                  <a:latin typeface="Times New Roman" panose="02020603050405020304" pitchFamily="18" charset="0"/>
                  <a:cs typeface="Times New Roman" panose="02020603050405020304" pitchFamily="18" charset="0"/>
                  <a:sym typeface="+mn-ea"/>
                </a:rPr>
                <a:t>NT-3</a:t>
              </a:r>
              <a:r>
                <a:rPr lang="en-US" altLang="zh-CN" sz="1400" b="1">
                  <a:latin typeface="Times New Roman" panose="02020603050405020304" pitchFamily="18" charset="0"/>
                  <a:cs typeface="Times New Roman" panose="02020603050405020304" pitchFamily="18" charset="0"/>
                  <a:sym typeface="+mn-ea"/>
                </a:rPr>
                <a:t>/4</a:t>
              </a:r>
              <a:r>
                <a:rPr lang="zh-CN" altLang="en-US" sz="1400" b="1">
                  <a:latin typeface="Times New Roman" panose="02020603050405020304" pitchFamily="18" charset="0"/>
                  <a:cs typeface="Times New Roman" panose="02020603050405020304" pitchFamily="18" charset="0"/>
                  <a:sym typeface="+mn-ea"/>
                </a:rPr>
                <a:t> </a:t>
              </a:r>
              <a:r>
                <a:rPr lang="zh-CN" altLang="en-US" sz="1400" b="1">
                  <a:solidFill>
                    <a:schemeClr val="tx1"/>
                  </a:solidFill>
                  <a:latin typeface="Times New Roman" panose="02020603050405020304" pitchFamily="18" charset="0"/>
                  <a:cs typeface="Times New Roman" panose="02020603050405020304" pitchFamily="18" charset="0"/>
                </a:rPr>
                <a:t>可促进神经嵴细胞的增殖和分化，在神经系统发育早期对外周感觉神经元的发生和数量可起调节作用。</a:t>
              </a:r>
              <a:endParaRPr lang="zh-CN" altLang="en-US" sz="1400" b="1">
                <a:solidFill>
                  <a:schemeClr val="tx1"/>
                </a:solidFill>
                <a:latin typeface="Times New Roman" panose="02020603050405020304" pitchFamily="18" charset="0"/>
                <a:cs typeface="Times New Roman" panose="02020603050405020304" pitchFamily="18" charset="0"/>
              </a:endParaRPr>
            </a:p>
          </p:txBody>
        </p:sp>
        <p:sp>
          <p:nvSpPr>
            <p:cNvPr id="20" name="文本框 19"/>
            <p:cNvSpPr txBox="1"/>
            <p:nvPr/>
          </p:nvSpPr>
          <p:spPr>
            <a:xfrm>
              <a:off x="1525" y="6904"/>
              <a:ext cx="12313" cy="1535"/>
            </a:xfrm>
            <a:prstGeom prst="rect">
              <a:avLst/>
            </a:prstGeom>
            <a:noFill/>
          </p:spPr>
          <p:txBody>
            <a:bodyPr wrap="square" rtlCol="0">
              <a:spAutoFit/>
            </a:bodyPr>
            <a:p>
              <a:r>
                <a:rPr lang="zh-CN" altLang="en-US" sz="1600" b="1">
                  <a:solidFill>
                    <a:srgbClr val="FF0000"/>
                  </a:solidFill>
                  <a:latin typeface="Times New Roman" panose="02020603050405020304" pitchFamily="18" charset="0"/>
                  <a:cs typeface="Times New Roman" panose="02020603050405020304" pitchFamily="18" charset="0"/>
                </a:rPr>
                <a:t>2.修护神经：</a:t>
              </a:r>
              <a:r>
                <a:rPr lang="zh-CN" altLang="en-US" sz="1400" b="1">
                  <a:latin typeface="Times New Roman" panose="02020603050405020304" pitchFamily="18" charset="0"/>
                  <a:cs typeface="Times New Roman" panose="02020603050405020304" pitchFamily="18" charset="0"/>
                  <a:sym typeface="+mn-ea"/>
                </a:rPr>
                <a:t>NT-3</a:t>
              </a:r>
              <a:r>
                <a:rPr lang="en-US" altLang="zh-CN" sz="1400" b="1">
                  <a:latin typeface="Times New Roman" panose="02020603050405020304" pitchFamily="18" charset="0"/>
                  <a:cs typeface="Times New Roman" panose="02020603050405020304" pitchFamily="18" charset="0"/>
                  <a:sym typeface="+mn-ea"/>
                </a:rPr>
                <a:t>/4</a:t>
              </a:r>
              <a:r>
                <a:rPr lang="zh-CN" altLang="en-US" sz="1400" b="1">
                  <a:latin typeface="Times New Roman" panose="02020603050405020304" pitchFamily="18" charset="0"/>
                  <a:cs typeface="Times New Roman" panose="02020603050405020304" pitchFamily="18" charset="0"/>
                  <a:sym typeface="+mn-ea"/>
                </a:rPr>
                <a:t> </a:t>
              </a:r>
              <a:r>
                <a:rPr lang="zh-CN" altLang="en-US" sz="1400" b="1">
                  <a:latin typeface="Times New Roman" panose="02020603050405020304" pitchFamily="18" charset="0"/>
                  <a:cs typeface="Times New Roman" panose="02020603050405020304" pitchFamily="18" charset="0"/>
                </a:rPr>
                <a:t> 对神经损伤后的感觉和运动功能恢复具有促进作用。动物和细胞培养实验表明 </a:t>
              </a:r>
              <a:r>
                <a:rPr lang="zh-CN" altLang="en-US" sz="1400" b="1">
                  <a:latin typeface="Times New Roman" panose="02020603050405020304" pitchFamily="18" charset="0"/>
                  <a:cs typeface="Times New Roman" panose="02020603050405020304" pitchFamily="18" charset="0"/>
                  <a:sym typeface="+mn-ea"/>
                </a:rPr>
                <a:t>NT-3</a:t>
              </a:r>
              <a:r>
                <a:rPr lang="en-US" altLang="zh-CN" sz="1400" b="1">
                  <a:latin typeface="Times New Roman" panose="02020603050405020304" pitchFamily="18" charset="0"/>
                  <a:cs typeface="Times New Roman" panose="02020603050405020304" pitchFamily="18" charset="0"/>
                  <a:sym typeface="+mn-ea"/>
                </a:rPr>
                <a:t>/4</a:t>
              </a:r>
              <a:r>
                <a:rPr lang="zh-CN" altLang="en-US" sz="1400" b="1">
                  <a:latin typeface="Times New Roman" panose="02020603050405020304" pitchFamily="18" charset="0"/>
                  <a:cs typeface="Times New Roman" panose="02020603050405020304" pitchFamily="18" charset="0"/>
                  <a:sym typeface="+mn-ea"/>
                </a:rPr>
                <a:t> </a:t>
              </a:r>
              <a:r>
                <a:rPr lang="zh-CN" altLang="en-US" sz="1400" b="1">
                  <a:latin typeface="Times New Roman" panose="02020603050405020304" pitchFamily="18" charset="0"/>
                  <a:cs typeface="Times New Roman" panose="02020603050405020304" pitchFamily="18" charset="0"/>
                </a:rPr>
                <a:t>可改善由自由基、兴奋剂、局部缺血等原因造成的神经损伤，其作用机制为提高细胞维持Ca </a:t>
              </a:r>
              <a:r>
                <a:rPr lang="zh-CN" altLang="en-US" sz="1400" b="1" baseline="30000">
                  <a:latin typeface="Times New Roman" panose="02020603050405020304" pitchFamily="18" charset="0"/>
                  <a:cs typeface="Times New Roman" panose="02020603050405020304" pitchFamily="18" charset="0"/>
                </a:rPr>
                <a:t>2+ </a:t>
              </a:r>
              <a:r>
                <a:rPr lang="zh-CN" altLang="en-US" sz="1400" b="1">
                  <a:latin typeface="Times New Roman" panose="02020603050405020304" pitchFamily="18" charset="0"/>
                  <a:cs typeface="Times New Roman" panose="02020603050405020304" pitchFamily="18" charset="0"/>
                </a:rPr>
                <a:t>平衡能力以及自由基的代谢能力。</a:t>
              </a:r>
              <a:endParaRPr lang="zh-CN" altLang="en-US" sz="1400" b="1">
                <a:latin typeface="Times New Roman" panose="02020603050405020304" pitchFamily="18" charset="0"/>
                <a:cs typeface="Times New Roman" panose="02020603050405020304" pitchFamily="18" charset="0"/>
              </a:endParaRPr>
            </a:p>
          </p:txBody>
        </p:sp>
        <p:sp>
          <p:nvSpPr>
            <p:cNvPr id="21" name="文本框 20"/>
            <p:cNvSpPr txBox="1"/>
            <p:nvPr/>
          </p:nvSpPr>
          <p:spPr>
            <a:xfrm>
              <a:off x="1537" y="8466"/>
              <a:ext cx="12390" cy="1535"/>
            </a:xfrm>
            <a:prstGeom prst="rect">
              <a:avLst/>
            </a:prstGeom>
            <a:noFill/>
          </p:spPr>
          <p:txBody>
            <a:bodyPr wrap="square" rtlCol="0">
              <a:spAutoFit/>
            </a:bodyPr>
            <a:p>
              <a:r>
                <a:rPr lang="zh-CN" altLang="en-US" sz="1600" b="1">
                  <a:solidFill>
                    <a:srgbClr val="FF0000"/>
                  </a:solidFill>
                  <a:latin typeface="Times New Roman" panose="02020603050405020304" pitchFamily="18" charset="0"/>
                  <a:cs typeface="Times New Roman" panose="02020603050405020304" pitchFamily="18" charset="0"/>
                </a:rPr>
                <a:t>3.在非神经系统中的作用：</a:t>
              </a:r>
              <a:r>
                <a:rPr lang="zh-CN" altLang="en-US" sz="1400" b="1">
                  <a:latin typeface="Times New Roman" panose="02020603050405020304" pitchFamily="18" charset="0"/>
                  <a:cs typeface="Times New Roman" panose="02020603050405020304" pitchFamily="18" charset="0"/>
                </a:rPr>
                <a:t>随着近年的研究开展，</a:t>
              </a:r>
              <a:r>
                <a:rPr lang="zh-CN" altLang="en-US" sz="1400" b="1">
                  <a:latin typeface="Times New Roman" panose="02020603050405020304" pitchFamily="18" charset="0"/>
                  <a:cs typeface="Times New Roman" panose="02020603050405020304" pitchFamily="18" charset="0"/>
                  <a:sym typeface="+mn-ea"/>
                </a:rPr>
                <a:t>NT-3</a:t>
              </a:r>
              <a:r>
                <a:rPr lang="en-US" altLang="zh-CN" sz="1400" b="1">
                  <a:latin typeface="Times New Roman" panose="02020603050405020304" pitchFamily="18" charset="0"/>
                  <a:cs typeface="Times New Roman" panose="02020603050405020304" pitchFamily="18" charset="0"/>
                  <a:sym typeface="+mn-ea"/>
                </a:rPr>
                <a:t>/4</a:t>
              </a:r>
              <a:r>
                <a:rPr lang="zh-CN" altLang="en-US" sz="1400" b="1">
                  <a:latin typeface="Times New Roman" panose="02020603050405020304" pitchFamily="18" charset="0"/>
                  <a:cs typeface="Times New Roman" panose="02020603050405020304" pitchFamily="18" charset="0"/>
                  <a:sym typeface="+mn-ea"/>
                </a:rPr>
                <a:t> </a:t>
              </a:r>
              <a:r>
                <a:rPr lang="zh-CN" altLang="en-US" sz="1400" b="1">
                  <a:latin typeface="Times New Roman" panose="02020603050405020304" pitchFamily="18" charset="0"/>
                  <a:cs typeface="Times New Roman" panose="02020603050405020304" pitchFamily="18" charset="0"/>
                </a:rPr>
                <a:t>在非神经系统中的研究越来越多。在糖尿病小鼠中，</a:t>
              </a:r>
              <a:r>
                <a:rPr lang="zh-CN" altLang="en-US" sz="1400" b="1">
                  <a:latin typeface="Times New Roman" panose="02020603050405020304" pitchFamily="18" charset="0"/>
                  <a:cs typeface="Times New Roman" panose="02020603050405020304" pitchFamily="18" charset="0"/>
                  <a:sym typeface="+mn-ea"/>
                </a:rPr>
                <a:t>NT-3</a:t>
              </a:r>
              <a:r>
                <a:rPr lang="en-US" altLang="zh-CN" sz="1400" b="1">
                  <a:latin typeface="Times New Roman" panose="02020603050405020304" pitchFamily="18" charset="0"/>
                  <a:cs typeface="Times New Roman" panose="02020603050405020304" pitchFamily="18" charset="0"/>
                  <a:sym typeface="+mn-ea"/>
                </a:rPr>
                <a:t>/4</a:t>
              </a:r>
              <a:r>
                <a:rPr lang="zh-CN" altLang="en-US" sz="1400" b="1">
                  <a:latin typeface="Times New Roman" panose="02020603050405020304" pitchFamily="18" charset="0"/>
                  <a:cs typeface="Times New Roman" panose="02020603050405020304" pitchFamily="18" charset="0"/>
                  <a:sym typeface="+mn-ea"/>
                </a:rPr>
                <a:t> </a:t>
              </a:r>
              <a:r>
                <a:rPr lang="zh-CN" altLang="en-US" sz="1400" b="1">
                  <a:latin typeface="Times New Roman" panose="02020603050405020304" pitchFamily="18" charset="0"/>
                  <a:cs typeface="Times New Roman" panose="02020603050405020304" pitchFamily="18" charset="0"/>
                </a:rPr>
                <a:t>可减少血糖水平，且其表皮中的</a:t>
              </a:r>
              <a:r>
                <a:rPr lang="zh-CN" altLang="en-US" sz="1400" b="1">
                  <a:latin typeface="Times New Roman" panose="02020603050405020304" pitchFamily="18" charset="0"/>
                  <a:cs typeface="Times New Roman" panose="02020603050405020304" pitchFamily="18" charset="0"/>
                  <a:sym typeface="+mn-ea"/>
                </a:rPr>
                <a:t>NT-3</a:t>
              </a:r>
              <a:r>
                <a:rPr lang="en-US" altLang="zh-CN" sz="1400" b="1">
                  <a:latin typeface="Times New Roman" panose="02020603050405020304" pitchFamily="18" charset="0"/>
                  <a:cs typeface="Times New Roman" panose="02020603050405020304" pitchFamily="18" charset="0"/>
                  <a:sym typeface="+mn-ea"/>
                </a:rPr>
                <a:t>/4</a:t>
              </a:r>
              <a:r>
                <a:rPr lang="zh-CN" altLang="en-US" sz="1400" b="1">
                  <a:latin typeface="Times New Roman" panose="02020603050405020304" pitchFamily="18" charset="0"/>
                  <a:cs typeface="Times New Roman" panose="02020603050405020304" pitchFamily="18" charset="0"/>
                </a:rPr>
                <a:t>的表达大大增加，提示</a:t>
              </a:r>
              <a:r>
                <a:rPr lang="zh-CN" altLang="en-US" sz="1400" b="1">
                  <a:latin typeface="Times New Roman" panose="02020603050405020304" pitchFamily="18" charset="0"/>
                  <a:cs typeface="Times New Roman" panose="02020603050405020304" pitchFamily="18" charset="0"/>
                  <a:sym typeface="+mn-ea"/>
                </a:rPr>
                <a:t>NT-3</a:t>
              </a:r>
              <a:r>
                <a:rPr lang="en-US" altLang="zh-CN" sz="1400" b="1">
                  <a:latin typeface="Times New Roman" panose="02020603050405020304" pitchFamily="18" charset="0"/>
                  <a:cs typeface="Times New Roman" panose="02020603050405020304" pitchFamily="18" charset="0"/>
                  <a:sym typeface="+mn-ea"/>
                </a:rPr>
                <a:t>/4</a:t>
              </a:r>
              <a:r>
                <a:rPr lang="zh-CN" altLang="en-US" sz="1400" b="1">
                  <a:latin typeface="Times New Roman" panose="02020603050405020304" pitchFamily="18" charset="0"/>
                  <a:cs typeface="Times New Roman" panose="02020603050405020304" pitchFamily="18" charset="0"/>
                </a:rPr>
                <a:t> 可能可作为治疗糖尿病的药物。</a:t>
              </a:r>
              <a:endParaRPr lang="zh-CN" altLang="en-US" sz="1400" b="1">
                <a:latin typeface="Times New Roman" panose="02020603050405020304" pitchFamily="18" charset="0"/>
                <a:cs typeface="Times New Roman" panose="02020603050405020304" pitchFamily="18" charset="0"/>
              </a:endParaRPr>
            </a:p>
          </p:txBody>
        </p:sp>
      </p:grpSp>
      <p:sp>
        <p:nvSpPr>
          <p:cNvPr id="27" name="圆角矩形 26"/>
          <p:cNvSpPr/>
          <p:nvPr/>
        </p:nvSpPr>
        <p:spPr>
          <a:xfrm>
            <a:off x="582930" y="5410200"/>
            <a:ext cx="8451850" cy="1375410"/>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28" name="文本框 27"/>
          <p:cNvSpPr txBox="1"/>
          <p:nvPr/>
        </p:nvSpPr>
        <p:spPr>
          <a:xfrm>
            <a:off x="582930" y="5461000"/>
            <a:ext cx="8242935" cy="1168400"/>
          </a:xfrm>
          <a:prstGeom prst="rect">
            <a:avLst/>
          </a:prstGeom>
          <a:noFill/>
        </p:spPr>
        <p:txBody>
          <a:bodyPr wrap="square" rtlCol="0">
            <a:spAutoFit/>
          </a:bodyPr>
          <a:p>
            <a:r>
              <a:rPr lang="zh-CN" altLang="en-US" sz="1400" b="1">
                <a:solidFill>
                  <a:srgbClr val="FF0000"/>
                </a:solidFill>
                <a:latin typeface="Times New Roman" panose="02020603050405020304" pitchFamily="18" charset="0"/>
                <a:cs typeface="Times New Roman" panose="02020603050405020304" pitchFamily="18" charset="0"/>
                <a:sym typeface="+mn-ea"/>
              </a:rPr>
              <a:t>临床意义</a:t>
            </a:r>
            <a:r>
              <a:rPr lang="zh-CN" altLang="en-US" sz="1400" b="1">
                <a:solidFill>
                  <a:srgbClr val="FF0000"/>
                </a:solidFill>
                <a:sym typeface="+mn-ea"/>
              </a:rPr>
              <a:t>：</a:t>
            </a:r>
            <a:r>
              <a:rPr lang="zh-CN" altLang="en-US" sz="1400" b="1">
                <a:latin typeface="Times New Roman" panose="02020603050405020304" pitchFamily="18" charset="0"/>
                <a:cs typeface="Times New Roman" panose="02020603050405020304" pitchFamily="18" charset="0"/>
                <a:sym typeface="+mn-ea"/>
              </a:rPr>
              <a:t>NT-3</a:t>
            </a:r>
            <a:r>
              <a:rPr lang="en-US" altLang="zh-CN" sz="1400" b="1">
                <a:latin typeface="Times New Roman" panose="02020603050405020304" pitchFamily="18" charset="0"/>
                <a:cs typeface="Times New Roman" panose="02020603050405020304" pitchFamily="18" charset="0"/>
                <a:sym typeface="+mn-ea"/>
              </a:rPr>
              <a:t>/4</a:t>
            </a:r>
            <a:r>
              <a:rPr lang="zh-CN" altLang="en-US" sz="1400" b="1">
                <a:latin typeface="Times New Roman" panose="02020603050405020304" pitchFamily="18" charset="0"/>
                <a:cs typeface="Times New Roman" panose="02020603050405020304" pitchFamily="18" charset="0"/>
              </a:rPr>
              <a:t>所具有的营养、维持神经元和作用广泛的特点给人们治疗神经损伤（如听瘤术中的面神经损伤）和退行性疾病（如老年痴呆、 帕金森氏病）带来了可能和希望，因此具有极大的潜在医用价值。有报道用腺病毒载体接到 NT-3 治疗 ALS（重症肌无力），展示了一定的临床前景；而在动物模型中，应用 NT-3 或各种载体转染的NT-3 治疗各种中枢和外周神经系统神经损伤如面神经损伤、脊髓损伤亦已得到较理想的效果。</a:t>
            </a:r>
            <a:endParaRPr lang="en-US" altLang="zh-CN" sz="1400" b="1">
              <a:latin typeface="Times New Roman" panose="02020603050405020304" pitchFamily="18" charset="0"/>
              <a:cs typeface="Times New Roman" panose="02020603050405020304" pitchFamily="18" charset="0"/>
            </a:endParaRPr>
          </a:p>
        </p:txBody>
      </p:sp>
      <p:sp>
        <p:nvSpPr>
          <p:cNvPr id="2" name="圆角矩形 1"/>
          <p:cNvSpPr/>
          <p:nvPr/>
        </p:nvSpPr>
        <p:spPr>
          <a:xfrm>
            <a:off x="238760" y="177165"/>
            <a:ext cx="3646170" cy="703580"/>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FontTx/>
            </a:pPr>
            <a:r>
              <a:rPr lang="zh-CN" altLang="en-US" sz="2000" b="1">
                <a:solidFill>
                  <a:schemeClr val="tx1"/>
                </a:solidFill>
              </a:rPr>
              <a:t>神经营养素家族：</a:t>
            </a:r>
            <a:r>
              <a:rPr lang="zh-CN" altLang="en-US" sz="2000" b="1">
                <a:solidFill>
                  <a:schemeClr val="tx1"/>
                </a:solidFill>
                <a:sym typeface="+mn-ea"/>
              </a:rPr>
              <a:t>NT-3/4</a:t>
            </a:r>
            <a:endParaRPr lang="zh-CN" altLang="en-US" sz="2000" b="1">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3" name="图片 2"/>
          <p:cNvPicPr>
            <a:picLocks noChangeAspect="1"/>
          </p:cNvPicPr>
          <p:nvPr/>
        </p:nvPicPr>
        <p:blipFill>
          <a:blip r:embed="rId2"/>
          <a:stretch>
            <a:fillRect/>
          </a:stretch>
        </p:blipFill>
        <p:spPr>
          <a:xfrm>
            <a:off x="870585" y="381000"/>
            <a:ext cx="7402830" cy="4801870"/>
          </a:xfrm>
          <a:prstGeom prst="rect">
            <a:avLst/>
          </a:prstGeom>
        </p:spPr>
      </p:pic>
      <p:sp>
        <p:nvSpPr>
          <p:cNvPr id="4" name="圆角矩形 3"/>
          <p:cNvSpPr/>
          <p:nvPr/>
        </p:nvSpPr>
        <p:spPr>
          <a:xfrm>
            <a:off x="784225" y="5486400"/>
            <a:ext cx="7719695" cy="1219200"/>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041400" y="5482590"/>
            <a:ext cx="7432675" cy="1198880"/>
          </a:xfrm>
          <a:prstGeom prst="rect">
            <a:avLst/>
          </a:prstGeom>
          <a:noFill/>
        </p:spPr>
        <p:txBody>
          <a:bodyPr wrap="square" rtlCol="0">
            <a:spAutoFit/>
          </a:bodyPr>
          <a:p>
            <a:pPr>
              <a:lnSpc>
                <a:spcPct val="150000"/>
              </a:lnSpc>
            </a:pPr>
            <a:r>
              <a:rPr lang="zh-CN" altLang="en-US" sz="1600" b="1"/>
              <a:t>Trk受体最初是作为一种原癌基因产物被发现的,由于有编码原肌球蛋白-受体-激酶(tropomyosin-receptor-kinase)的结构,该基因被称为trk原癌基因,其产物被称为Trk酪氨酸蛋白激酶.</a:t>
            </a:r>
            <a:endParaRPr lang="zh-CN" altLang="en-US" sz="1600" b="1"/>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76200" y="0"/>
            <a:ext cx="9144000" cy="6858000"/>
          </a:xfrm>
          <a:prstGeom prst="rect">
            <a:avLst/>
          </a:prstGeom>
          <a:noFill/>
          <a:ln w="9525">
            <a:noFill/>
          </a:ln>
        </p:spPr>
      </p:pic>
      <p:pic>
        <p:nvPicPr>
          <p:cNvPr id="2" name="图片 1"/>
          <p:cNvPicPr>
            <a:picLocks noChangeAspect="1"/>
          </p:cNvPicPr>
          <p:nvPr/>
        </p:nvPicPr>
        <p:blipFill>
          <a:blip r:embed="rId2"/>
          <a:stretch>
            <a:fillRect/>
          </a:stretch>
        </p:blipFill>
        <p:spPr>
          <a:xfrm>
            <a:off x="-54610" y="-247650"/>
            <a:ext cx="9498965" cy="716851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kegg.jp/tmp/search_pathway_text/map04722_org_20211204114213101826.png?"/>
          <p:cNvPicPr>
            <a:picLocks noChangeAspect="1" noChangeArrowheads="1"/>
          </p:cNvPicPr>
          <p:nvPr/>
        </p:nvPicPr>
        <p:blipFill>
          <a:blip r:embed="rId1" cstate="print"/>
          <a:srcRect/>
          <a:stretch>
            <a:fillRect/>
          </a:stretch>
        </p:blipFill>
        <p:spPr bwMode="auto">
          <a:xfrm>
            <a:off x="0" y="0"/>
            <a:ext cx="9281419" cy="7130257"/>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MEDIACOVER_FLAG" val="1"/>
  <p:tag name="KSO_WM_UNIT_MEDIACOVER_BTN_STATE" val="1"/>
  <p:tag name="KSO_WM_UNIT_MEDIACOVER_BTNRECT" val="6301*2805*840*840"/>
  <p:tag name="KSO_WM_UNIT_MEDIACOVER_STYLEID" val="1"/>
  <p:tag name="KSO_WM_UNIT_MEDIACOVER_TEXTSTATE" val="0"/>
  <p:tag name="KSO_WM_UNIT_MEDIACOVER_BTN_POS" val="c"/>
  <p:tag name="KSO_WM_UNIT_MEDIACOVER_BTN_STYLE" val="ee0bc779c1f3d7f3e90c96344320e69a"/>
  <p:tag name="KSO_WM_UNIT_MEDIACOVER_RGB" val="000000"/>
  <p:tag name="KSO_WM_UNIT_MEDIACOVER_TRANSPARENCY" val="0.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lang="zh-CN" altLang="en-US"/>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2812</Words>
  <Application>WPS 演示</Application>
  <PresentationFormat>全屏显示(4:3)</PresentationFormat>
  <Paragraphs>89</Paragraphs>
  <Slides>17</Slides>
  <Notes>25</Notes>
  <HiddenSlides>0</HiddenSlides>
  <MMClips>6</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17</vt:i4>
      </vt:variant>
    </vt:vector>
  </HeadingPairs>
  <TitlesOfParts>
    <vt:vector size="27" baseType="lpstr">
      <vt:lpstr>Arial</vt:lpstr>
      <vt:lpstr>宋体</vt:lpstr>
      <vt:lpstr>Wingdings</vt:lpstr>
      <vt:lpstr>Calibri</vt:lpstr>
      <vt:lpstr>Segoe UI</vt:lpstr>
      <vt:lpstr>仿宋</vt:lpstr>
      <vt:lpstr>Times New Roman</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340</cp:revision>
  <dcterms:created xsi:type="dcterms:W3CDTF">2021-08-30T00:29:00Z</dcterms:created>
  <dcterms:modified xsi:type="dcterms:W3CDTF">2021-12-18T01:08:39Z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7D26909AABC642B6A4805A5CD6373751</vt:lpwstr>
  </property>
  <property fmtid="{D5CDD505-2E9C-101B-9397-08002B2CF9AE}" pid="4" name="KSOProductBuildVer">
    <vt:lpwstr>2052-11.1.0.11115</vt:lpwstr>
  </property>
</Properties>
</file>