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473" r:id="rId5"/>
    <p:sldId id="1474" r:id="rId6"/>
    <p:sldId id="1475" r:id="rId7"/>
    <p:sldId id="1477" r:id="rId8"/>
    <p:sldId id="1478" r:id="rId9"/>
    <p:sldId id="1479" r:id="rId10"/>
    <p:sldId id="1480" r:id="rId11"/>
    <p:sldId id="1476" r:id="rId12"/>
    <p:sldId id="1402" r:id="rId13"/>
    <p:sldId id="1404" r:id="rId14"/>
    <p:sldId id="1405" r:id="rId15"/>
    <p:sldId id="1406" r:id="rId16"/>
    <p:sldId id="1403" r:id="rId17"/>
    <p:sldId id="1407" r:id="rId18"/>
    <p:sldId id="1419" r:id="rId19"/>
    <p:sldId id="1433" r:id="rId20"/>
    <p:sldId id="1434" r:id="rId21"/>
    <p:sldId id="1435" r:id="rId22"/>
    <p:sldId id="1450" r:id="rId23"/>
    <p:sldId id="1436" r:id="rId24"/>
    <p:sldId id="1465" r:id="rId25"/>
    <p:sldId id="1466" r:id="rId26"/>
    <p:sldId id="1343" r:id="rId27"/>
    <p:sldId id="1344" r:id="rId28"/>
    <p:sldId id="1430" r:id="rId29"/>
    <p:sldId id="1342" r:id="rId30"/>
    <p:sldId id="1431" r:id="rId31"/>
    <p:sldId id="1470" r:id="rId32"/>
    <p:sldId id="1467" r:id="rId33"/>
    <p:sldId id="1191" r:id="rId34"/>
    <p:sldId id="1394" r:id="rId35"/>
    <p:sldId id="1395" r:id="rId36"/>
    <p:sldId id="1471" r:id="rId37"/>
    <p:sldId id="1469" r:id="rId38"/>
    <p:sldId id="1399" r:id="rId39"/>
    <p:sldId id="1472" r:id="rId40"/>
    <p:sldId id="1468" r:id="rId41"/>
    <p:sldId id="1190" r:id="rId42"/>
    <p:sldId id="1186" r:id="rId43"/>
    <p:sldId id="1185" r:id="rId44"/>
  </p:sldIdLst>
  <p:sldSz cx="9144000" cy="6858000" type="screen4x3"/>
  <p:notesSz cx="6858000" cy="9144000"/>
  <p:custDataLst>
    <p:tags r:id="rId49"/>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96"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96"/>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212.xml"/><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image" Target="../media/image3.png"/><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image" Target="../media/image3.png"/><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image" Target="../media/image2.png"/><Relationship Id="rId3" Type="http://schemas.openxmlformats.org/officeDocument/2006/relationships/tags" Target="../tags/tag10.xml"/><Relationship Id="rId2" Type="http://schemas.openxmlformats.org/officeDocument/2006/relationships/image" Target="../media/image1.jpeg"/><Relationship Id="rId11" Type="http://schemas.openxmlformats.org/officeDocument/2006/relationships/notesSlide" Target="../notesSlides/notesSlide3.xml"/><Relationship Id="rId10" Type="http://schemas.openxmlformats.org/officeDocument/2006/relationships/slideLayout" Target="../slideLayouts/slideLayout1.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2.png"/><Relationship Id="rId3" Type="http://schemas.openxmlformats.org/officeDocument/2006/relationships/tags" Target="../tags/tag16.xml"/><Relationship Id="rId2" Type="http://schemas.openxmlformats.org/officeDocument/2006/relationships/image" Target="../media/image1.jpeg"/><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2.png"/><Relationship Id="rId3" Type="http://schemas.openxmlformats.org/officeDocument/2006/relationships/tags" Target="../tags/tag21.xml"/><Relationship Id="rId2" Type="http://schemas.openxmlformats.org/officeDocument/2006/relationships/image" Target="../media/image1.jpeg"/><Relationship Id="rId13" Type="http://schemas.openxmlformats.org/officeDocument/2006/relationships/notesSlide" Target="../notesSlides/notesSlide5.xml"/><Relationship Id="rId12" Type="http://schemas.openxmlformats.org/officeDocument/2006/relationships/slideLayout" Target="../slideLayouts/slideLayout1.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2.png"/><Relationship Id="rId3" Type="http://schemas.openxmlformats.org/officeDocument/2006/relationships/tags" Target="../tags/tag29.xml"/><Relationship Id="rId2" Type="http://schemas.openxmlformats.org/officeDocument/2006/relationships/image" Target="../media/image1.jpeg"/><Relationship Id="rId13" Type="http://schemas.openxmlformats.org/officeDocument/2006/relationships/notesSlide" Target="../notesSlides/notesSlide6.xml"/><Relationship Id="rId12" Type="http://schemas.openxmlformats.org/officeDocument/2006/relationships/slideLayout" Target="../slideLayouts/slideLayout1.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8.xml"/></Relationships>
</file>

<file path=ppt/slides/_rels/slide7.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image" Target="../media/image2.png"/><Relationship Id="rId3" Type="http://schemas.openxmlformats.org/officeDocument/2006/relationships/tags" Target="../tags/tag37.xml"/><Relationship Id="rId2" Type="http://schemas.openxmlformats.org/officeDocument/2006/relationships/image" Target="../media/image1.jpeg"/><Relationship Id="rId13" Type="http://schemas.openxmlformats.org/officeDocument/2006/relationships/notesSlide" Target="../notesSlides/notesSlide7.xml"/><Relationship Id="rId12" Type="http://schemas.openxmlformats.org/officeDocument/2006/relationships/slideLayout" Target="../slideLayouts/slideLayout1.xml"/><Relationship Id="rId11" Type="http://schemas.openxmlformats.org/officeDocument/2006/relationships/image" Target="../media/image6.png"/><Relationship Id="rId10" Type="http://schemas.openxmlformats.org/officeDocument/2006/relationships/tags" Target="../tags/tag43.xml"/><Relationship Id="rId1" Type="http://schemas.openxmlformats.org/officeDocument/2006/relationships/tags" Target="../tags/tag36.xml"/></Relationships>
</file>

<file path=ppt/slides/_rels/slide8.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image" Target="../media/image2.png"/><Relationship Id="rId3" Type="http://schemas.openxmlformats.org/officeDocument/2006/relationships/tags" Target="../tags/tag45.xml"/><Relationship Id="rId2" Type="http://schemas.openxmlformats.org/officeDocument/2006/relationships/image" Target="../media/image1.jpeg"/><Relationship Id="rId11" Type="http://schemas.openxmlformats.org/officeDocument/2006/relationships/notesSlide" Target="../notesSlides/notesSlide8.xml"/><Relationship Id="rId10" Type="http://schemas.openxmlformats.org/officeDocument/2006/relationships/slideLayout" Target="../slideLayouts/slideLayout1.xml"/><Relationship Id="rId1" Type="http://schemas.openxmlformats.org/officeDocument/2006/relationships/tags" Target="../tags/tag44.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image" Target="../media/image2.png"/><Relationship Id="rId3" Type="http://schemas.openxmlformats.org/officeDocument/2006/relationships/tags" Target="../tags/tag51.xml"/><Relationship Id="rId2" Type="http://schemas.openxmlformats.org/officeDocument/2006/relationships/image" Target="../media/image1.jpeg"/><Relationship Id="rId1" Type="http://schemas.openxmlformats.org/officeDocument/2006/relationships/tags" Target="../tags/tag50.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image" Target="../media/image2.png"/><Relationship Id="rId3" Type="http://schemas.openxmlformats.org/officeDocument/2006/relationships/tags" Target="../tags/tag56.xml"/><Relationship Id="rId2" Type="http://schemas.openxmlformats.org/officeDocument/2006/relationships/image" Target="../media/image1.jpeg"/><Relationship Id="rId1" Type="http://schemas.openxmlformats.org/officeDocument/2006/relationships/tags" Target="../tags/tag55.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image" Target="../media/image2.png"/><Relationship Id="rId3" Type="http://schemas.openxmlformats.org/officeDocument/2006/relationships/tags" Target="../tags/tag61.xml"/><Relationship Id="rId2" Type="http://schemas.openxmlformats.org/officeDocument/2006/relationships/image" Target="../media/image1.jpeg"/><Relationship Id="rId1" Type="http://schemas.openxmlformats.org/officeDocument/2006/relationships/tags" Target="../tags/tag60.xml"/></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image" Target="../media/image2.png"/><Relationship Id="rId3" Type="http://schemas.openxmlformats.org/officeDocument/2006/relationships/tags" Target="../tags/tag66.xml"/><Relationship Id="rId2" Type="http://schemas.openxmlformats.org/officeDocument/2006/relationships/image" Target="../media/image1.jpeg"/><Relationship Id="rId1" Type="http://schemas.openxmlformats.org/officeDocument/2006/relationships/tags" Target="../tags/tag65.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image" Target="../media/image2.png"/><Relationship Id="rId3" Type="http://schemas.openxmlformats.org/officeDocument/2006/relationships/tags" Target="../tags/tag71.xml"/><Relationship Id="rId2" Type="http://schemas.openxmlformats.org/officeDocument/2006/relationships/image" Target="../media/image1.jpeg"/><Relationship Id="rId1" Type="http://schemas.openxmlformats.org/officeDocument/2006/relationships/tags" Target="../tags/tag70.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image" Target="../media/image2.png"/><Relationship Id="rId3" Type="http://schemas.openxmlformats.org/officeDocument/2006/relationships/tags" Target="../tags/tag76.xml"/><Relationship Id="rId2" Type="http://schemas.openxmlformats.org/officeDocument/2006/relationships/image" Target="../media/image1.jpeg"/><Relationship Id="rId1" Type="http://schemas.openxmlformats.org/officeDocument/2006/relationships/tags" Target="../tags/tag75.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image" Target="../media/image2.png"/><Relationship Id="rId3" Type="http://schemas.openxmlformats.org/officeDocument/2006/relationships/tags" Target="../tags/tag81.xml"/><Relationship Id="rId2" Type="http://schemas.openxmlformats.org/officeDocument/2006/relationships/image" Target="../media/image1.jpeg"/><Relationship Id="rId1" Type="http://schemas.openxmlformats.org/officeDocument/2006/relationships/tags" Target="../tags/tag80.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image" Target="../media/image2.png"/><Relationship Id="rId3" Type="http://schemas.openxmlformats.org/officeDocument/2006/relationships/tags" Target="../tags/tag86.xml"/><Relationship Id="rId2" Type="http://schemas.openxmlformats.org/officeDocument/2006/relationships/image" Target="../media/image1.jpeg"/><Relationship Id="rId1" Type="http://schemas.openxmlformats.org/officeDocument/2006/relationships/tags" Target="../tags/tag85.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image" Target="../media/image2.png"/><Relationship Id="rId3" Type="http://schemas.openxmlformats.org/officeDocument/2006/relationships/tags" Target="../tags/tag91.xml"/><Relationship Id="rId2" Type="http://schemas.openxmlformats.org/officeDocument/2006/relationships/image" Target="../media/image1.jpeg"/><Relationship Id="rId1" Type="http://schemas.openxmlformats.org/officeDocument/2006/relationships/tags" Target="../tags/tag90.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image" Target="../media/image2.png"/><Relationship Id="rId3" Type="http://schemas.openxmlformats.org/officeDocument/2006/relationships/tags" Target="../tags/tag96.xml"/><Relationship Id="rId2" Type="http://schemas.openxmlformats.org/officeDocument/2006/relationships/image" Target="../media/image1.jpeg"/><Relationship Id="rId1" Type="http://schemas.openxmlformats.org/officeDocument/2006/relationships/tags" Target="../tags/tag95.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image" Target="../media/image2.png"/><Relationship Id="rId3" Type="http://schemas.openxmlformats.org/officeDocument/2006/relationships/tags" Target="../tags/tag101.xml"/><Relationship Id="rId2" Type="http://schemas.openxmlformats.org/officeDocument/2006/relationships/image" Target="../media/image1.jpeg"/><Relationship Id="rId10" Type="http://schemas.openxmlformats.org/officeDocument/2006/relationships/notesSlide" Target="../notesSlides/notesSlide19.xml"/><Relationship Id="rId1" Type="http://schemas.openxmlformats.org/officeDocument/2006/relationships/tags" Target="../tags/tag100.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2.png"/><Relationship Id="rId3" Type="http://schemas.openxmlformats.org/officeDocument/2006/relationships/tags" Target="../tags/tag107.xml"/><Relationship Id="rId2" Type="http://schemas.openxmlformats.org/officeDocument/2006/relationships/image" Target="../media/image1.jpeg"/><Relationship Id="rId10" Type="http://schemas.openxmlformats.org/officeDocument/2006/relationships/notesSlide" Target="../notesSlides/notesSlide20.xml"/><Relationship Id="rId1" Type="http://schemas.openxmlformats.org/officeDocument/2006/relationships/tags" Target="../tags/tag106.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1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13.xml"/><Relationship Id="rId2" Type="http://schemas.openxmlformats.org/officeDocument/2006/relationships/image" Target="../media/image1.jpeg"/><Relationship Id="rId1" Type="http://schemas.openxmlformats.org/officeDocument/2006/relationships/tags" Target="../tags/tag112.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image" Target="../media/image2.png"/><Relationship Id="rId3" Type="http://schemas.openxmlformats.org/officeDocument/2006/relationships/tags" Target="../tags/tag115.xml"/><Relationship Id="rId2" Type="http://schemas.openxmlformats.org/officeDocument/2006/relationships/image" Target="../media/image1.jpeg"/><Relationship Id="rId1" Type="http://schemas.openxmlformats.org/officeDocument/2006/relationships/tags" Target="../tags/tag114.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image" Target="../media/image2.png"/><Relationship Id="rId3" Type="http://schemas.openxmlformats.org/officeDocument/2006/relationships/tags" Target="../tags/tag120.xml"/><Relationship Id="rId2" Type="http://schemas.openxmlformats.org/officeDocument/2006/relationships/image" Target="../media/image1.jpeg"/><Relationship Id="rId10" Type="http://schemas.openxmlformats.org/officeDocument/2006/relationships/notesSlide" Target="../notesSlides/notesSlide24.xml"/><Relationship Id="rId1" Type="http://schemas.openxmlformats.org/officeDocument/2006/relationships/tags" Target="../tags/tag119.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image" Target="../media/image10.png"/><Relationship Id="rId4" Type="http://schemas.openxmlformats.org/officeDocument/2006/relationships/image" Target="../media/image2.png"/><Relationship Id="rId3" Type="http://schemas.openxmlformats.org/officeDocument/2006/relationships/tags" Target="../tags/tag125.xml"/><Relationship Id="rId2" Type="http://schemas.openxmlformats.org/officeDocument/2006/relationships/image" Target="../media/image1.jpeg"/><Relationship Id="rId10" Type="http://schemas.openxmlformats.org/officeDocument/2006/relationships/notesSlide" Target="../notesSlides/notesSlide25.xml"/><Relationship Id="rId1" Type="http://schemas.openxmlformats.org/officeDocument/2006/relationships/tags" Target="../tags/tag124.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png"/><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image" Target="../media/image2.png"/><Relationship Id="rId3" Type="http://schemas.openxmlformats.org/officeDocument/2006/relationships/tags" Target="../tags/tag130.xml"/><Relationship Id="rId2" Type="http://schemas.openxmlformats.org/officeDocument/2006/relationships/image" Target="../media/image1.jpeg"/><Relationship Id="rId10" Type="http://schemas.openxmlformats.org/officeDocument/2006/relationships/notesSlide" Target="../notesSlides/notesSlide26.xml"/><Relationship Id="rId1" Type="http://schemas.openxmlformats.org/officeDocument/2006/relationships/tags" Target="../tags/tag129.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image" Target="../media/image2.png"/><Relationship Id="rId3" Type="http://schemas.openxmlformats.org/officeDocument/2006/relationships/tags" Target="../tags/tag135.xml"/><Relationship Id="rId2" Type="http://schemas.openxmlformats.org/officeDocument/2006/relationships/image" Target="../media/image1.jpeg"/><Relationship Id="rId10" Type="http://schemas.openxmlformats.org/officeDocument/2006/relationships/notesSlide" Target="../notesSlides/notesSlide27.xml"/><Relationship Id="rId1" Type="http://schemas.openxmlformats.org/officeDocument/2006/relationships/tags" Target="../tags/tag134.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png"/><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image" Target="../media/image2.png"/><Relationship Id="rId3" Type="http://schemas.openxmlformats.org/officeDocument/2006/relationships/tags" Target="../tags/tag140.xml"/><Relationship Id="rId2" Type="http://schemas.openxmlformats.org/officeDocument/2006/relationships/image" Target="../media/image1.jpeg"/><Relationship Id="rId10" Type="http://schemas.openxmlformats.org/officeDocument/2006/relationships/notesSlide" Target="../notesSlides/notesSlide28.xml"/><Relationship Id="rId1" Type="http://schemas.openxmlformats.org/officeDocument/2006/relationships/tags" Target="../tags/tag139.xml"/></Relationships>
</file>

<file path=ppt/slides/_rels/slide29.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image" Target="../media/image14.png"/><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image" Target="../media/image2.png"/><Relationship Id="rId3" Type="http://schemas.openxmlformats.org/officeDocument/2006/relationships/tags" Target="../tags/tag145.xml"/><Relationship Id="rId2" Type="http://schemas.openxmlformats.org/officeDocument/2006/relationships/image" Target="../media/image1.jpeg"/><Relationship Id="rId12" Type="http://schemas.openxmlformats.org/officeDocument/2006/relationships/notesSlide" Target="../notesSlides/notesSlide29.xml"/><Relationship Id="rId11" Type="http://schemas.openxmlformats.org/officeDocument/2006/relationships/slideLayout" Target="../slideLayouts/slideLayout1.xml"/><Relationship Id="rId10" Type="http://schemas.openxmlformats.org/officeDocument/2006/relationships/tags" Target="../tags/tag150.xml"/><Relationship Id="rId1" Type="http://schemas.openxmlformats.org/officeDocument/2006/relationships/tags" Target="../tags/tag144.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png"/><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image" Target="../media/image2.png"/><Relationship Id="rId3" Type="http://schemas.openxmlformats.org/officeDocument/2006/relationships/tags" Target="../tags/tag152.xml"/><Relationship Id="rId2" Type="http://schemas.openxmlformats.org/officeDocument/2006/relationships/image" Target="../media/image1.jpeg"/><Relationship Id="rId10" Type="http://schemas.openxmlformats.org/officeDocument/2006/relationships/notesSlide" Target="../notesSlides/notesSlide30.xml"/><Relationship Id="rId1" Type="http://schemas.openxmlformats.org/officeDocument/2006/relationships/tags" Target="../tags/tag151.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png"/><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image" Target="../media/image2.png"/><Relationship Id="rId3" Type="http://schemas.openxmlformats.org/officeDocument/2006/relationships/tags" Target="../tags/tag157.xml"/><Relationship Id="rId2" Type="http://schemas.openxmlformats.org/officeDocument/2006/relationships/image" Target="../media/image1.jpeg"/><Relationship Id="rId10" Type="http://schemas.openxmlformats.org/officeDocument/2006/relationships/notesSlide" Target="../notesSlides/notesSlide31.xml"/><Relationship Id="rId1" Type="http://schemas.openxmlformats.org/officeDocument/2006/relationships/tags" Target="../tags/tag156.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7.png"/><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image" Target="../media/image2.png"/><Relationship Id="rId3" Type="http://schemas.openxmlformats.org/officeDocument/2006/relationships/tags" Target="../tags/tag162.xml"/><Relationship Id="rId2" Type="http://schemas.openxmlformats.org/officeDocument/2006/relationships/image" Target="../media/image1.jpeg"/><Relationship Id="rId10" Type="http://schemas.openxmlformats.org/officeDocument/2006/relationships/notesSlide" Target="../notesSlides/notesSlide32.xml"/><Relationship Id="rId1" Type="http://schemas.openxmlformats.org/officeDocument/2006/relationships/tags" Target="../tags/tag161.xml"/></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3.xml"/><Relationship Id="rId8" Type="http://schemas.openxmlformats.org/officeDocument/2006/relationships/slideLayout" Target="../slideLayouts/slideLayout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2.png"/><Relationship Id="rId3" Type="http://schemas.openxmlformats.org/officeDocument/2006/relationships/tags" Target="../tags/tag167.xml"/><Relationship Id="rId2" Type="http://schemas.openxmlformats.org/officeDocument/2006/relationships/image" Target="../media/image1.jpeg"/><Relationship Id="rId1" Type="http://schemas.openxmlformats.org/officeDocument/2006/relationships/tags" Target="../tags/tag166.xml"/></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1.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image" Target="../media/image2.png"/><Relationship Id="rId3" Type="http://schemas.openxmlformats.org/officeDocument/2006/relationships/tags" Target="../tags/tag172.xml"/><Relationship Id="rId2" Type="http://schemas.openxmlformats.org/officeDocument/2006/relationships/image" Target="../media/image1.jpeg"/><Relationship Id="rId1" Type="http://schemas.openxmlformats.org/officeDocument/2006/relationships/tags" Target="../tags/tag171.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8.png"/><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2.png"/><Relationship Id="rId3" Type="http://schemas.openxmlformats.org/officeDocument/2006/relationships/tags" Target="../tags/tag177.xml"/><Relationship Id="rId2" Type="http://schemas.openxmlformats.org/officeDocument/2006/relationships/image" Target="../media/image1.jpeg"/><Relationship Id="rId10" Type="http://schemas.openxmlformats.org/officeDocument/2006/relationships/notesSlide" Target="../notesSlides/notesSlide35.xml"/><Relationship Id="rId1" Type="http://schemas.openxmlformats.org/officeDocument/2006/relationships/tags" Target="../tags/tag176.xml"/></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9.png"/><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2.png"/><Relationship Id="rId3" Type="http://schemas.openxmlformats.org/officeDocument/2006/relationships/tags" Target="../tags/tag182.xml"/><Relationship Id="rId2" Type="http://schemas.openxmlformats.org/officeDocument/2006/relationships/image" Target="../media/image1.jpeg"/><Relationship Id="rId10" Type="http://schemas.openxmlformats.org/officeDocument/2006/relationships/notesSlide" Target="../notesSlides/notesSlide36.xml"/><Relationship Id="rId1" Type="http://schemas.openxmlformats.org/officeDocument/2006/relationships/tags" Target="../tags/tag181.xml"/></Relationships>
</file>

<file path=ppt/slides/_rels/slide37.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image" Target="../media/image2.png"/><Relationship Id="rId3" Type="http://schemas.openxmlformats.org/officeDocument/2006/relationships/tags" Target="../tags/tag187.xml"/><Relationship Id="rId2" Type="http://schemas.openxmlformats.org/officeDocument/2006/relationships/image" Target="../media/image1.jpeg"/><Relationship Id="rId11" Type="http://schemas.openxmlformats.org/officeDocument/2006/relationships/notesSlide" Target="../notesSlides/notesSlide37.xml"/><Relationship Id="rId10" Type="http://schemas.openxmlformats.org/officeDocument/2006/relationships/slideLayout" Target="../slideLayouts/slideLayout1.xml"/><Relationship Id="rId1" Type="http://schemas.openxmlformats.org/officeDocument/2006/relationships/tags" Target="../tags/tag186.xml"/></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1.xml"/><Relationship Id="rId7" Type="http://schemas.openxmlformats.org/officeDocument/2006/relationships/tags" Target="../tags/tag196.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image" Target="../media/image2.png"/><Relationship Id="rId3" Type="http://schemas.openxmlformats.org/officeDocument/2006/relationships/tags" Target="../tags/tag193.xml"/><Relationship Id="rId2" Type="http://schemas.openxmlformats.org/officeDocument/2006/relationships/image" Target="../media/image1.jpeg"/><Relationship Id="rId1" Type="http://schemas.openxmlformats.org/officeDocument/2006/relationships/tags" Target="../tags/tag192.xml"/></Relationships>
</file>

<file path=ppt/slides/_rels/slide3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02.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image" Target="../media/image1.jpeg"/><Relationship Id="rId10" Type="http://schemas.openxmlformats.org/officeDocument/2006/relationships/notesSlide" Target="../notesSlides/notesSlide39.xml"/><Relationship Id="rId1" Type="http://schemas.openxmlformats.org/officeDocument/2006/relationships/tags" Target="../tags/tag197.xml"/></Relationships>
</file>

<file path=ppt/slides/_rels/slide40.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tags" Target="../tags/tag208.xml"/><Relationship Id="rId7" Type="http://schemas.openxmlformats.org/officeDocument/2006/relationships/tags" Target="../tags/tag207.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image" Target="../media/image2.png"/><Relationship Id="rId3" Type="http://schemas.openxmlformats.org/officeDocument/2006/relationships/tags" Target="../tags/tag204.xml"/><Relationship Id="rId2" Type="http://schemas.openxmlformats.org/officeDocument/2006/relationships/image" Target="../media/image1.jpeg"/><Relationship Id="rId12" Type="http://schemas.openxmlformats.org/officeDocument/2006/relationships/notesSlide" Target="../notesSlides/notesSlide40.xml"/><Relationship Id="rId11" Type="http://schemas.openxmlformats.org/officeDocument/2006/relationships/slideLayout" Target="../slideLayouts/slideLayout1.xml"/><Relationship Id="rId10" Type="http://schemas.openxmlformats.org/officeDocument/2006/relationships/tags" Target="../tags/tag210.xml"/><Relationship Id="rId1" Type="http://schemas.openxmlformats.org/officeDocument/2006/relationships/tags" Target="../tags/tag203.xml"/></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21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2025.08.16</a:t>
            </a:r>
            <a:endParaRPr lang="en-US" altLang="zh-CN" sz="2400" dirty="0" smtClean="0"/>
          </a:p>
        </p:txBody>
      </p:sp>
      <p:sp>
        <p:nvSpPr>
          <p:cNvPr id="2" name="文本框 1"/>
          <p:cNvSpPr txBox="1"/>
          <p:nvPr/>
        </p:nvSpPr>
        <p:spPr>
          <a:xfrm>
            <a:off x="0" y="2362200"/>
            <a:ext cx="9144635" cy="922020"/>
          </a:xfrm>
          <a:prstGeom prst="rect">
            <a:avLst/>
          </a:prstGeom>
          <a:noFill/>
        </p:spPr>
        <p:txBody>
          <a:bodyPr wrap="square" rtlCol="0">
            <a:spAutoFit/>
          </a:bodyPr>
          <a:p>
            <a:pPr algn="ctr"/>
            <a:r>
              <a:rPr lang="zh-CN" altLang="en-US" sz="5400" b="1"/>
              <a:t>实验动物的分类及繁育过程</a:t>
            </a:r>
            <a:endParaRPr lang="zh-CN" altLang="en-US" sz="54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28600" y="401320"/>
            <a:ext cx="8900160" cy="521970"/>
          </a:xfrm>
          <a:prstGeom prst="rect">
            <a:avLst/>
          </a:prstGeom>
          <a:noFill/>
        </p:spPr>
        <p:txBody>
          <a:bodyPr wrap="square" rtlCol="0" anchor="t">
            <a:spAutoFit/>
          </a:bodyPr>
          <a:p>
            <a:r>
              <a:rPr lang="zh-CN" altLang="en-US" sz="2800" b="1">
                <a:solidFill>
                  <a:schemeClr val="tx1"/>
                </a:solidFill>
              </a:rPr>
              <a:t>按进化等级分类</a:t>
            </a:r>
            <a:r>
              <a:rPr lang="en-US" altLang="zh-CN" sz="2800" b="1">
                <a:solidFill>
                  <a:schemeClr val="tx1"/>
                </a:solidFill>
              </a:rPr>
              <a:t> </a:t>
            </a:r>
            <a:endParaRPr lang="en-US" altLang="zh-CN" sz="2400" b="1">
              <a:solidFill>
                <a:schemeClr val="tx1"/>
              </a:solidFill>
              <a:sym typeface="+mn-ea"/>
            </a:endParaRPr>
          </a:p>
        </p:txBody>
      </p:sp>
      <p:pic>
        <p:nvPicPr>
          <p:cNvPr id="6" name="图片 5"/>
          <p:cNvPicPr>
            <a:picLocks noChangeAspect="1"/>
          </p:cNvPicPr>
          <p:nvPr>
            <p:custDataLst>
              <p:tags r:id="rId6"/>
            </p:custDataLst>
          </p:nvPr>
        </p:nvPicPr>
        <p:blipFill>
          <a:blip r:embed="rId7"/>
          <a:stretch>
            <a:fillRect/>
          </a:stretch>
        </p:blipFill>
        <p:spPr>
          <a:xfrm>
            <a:off x="304800" y="1219200"/>
            <a:ext cx="5524500" cy="5495925"/>
          </a:xfrm>
          <a:prstGeom prst="rect">
            <a:avLst/>
          </a:prstGeom>
        </p:spPr>
      </p:pic>
      <p:grpSp>
        <p:nvGrpSpPr>
          <p:cNvPr id="16" name="组合 15"/>
          <p:cNvGrpSpPr/>
          <p:nvPr/>
        </p:nvGrpSpPr>
        <p:grpSpPr>
          <a:xfrm>
            <a:off x="5988685" y="1371600"/>
            <a:ext cx="3023870" cy="2513330"/>
            <a:chOff x="9431" y="2160"/>
            <a:chExt cx="4762" cy="3958"/>
          </a:xfrm>
        </p:grpSpPr>
        <p:sp>
          <p:nvSpPr>
            <p:cNvPr id="7" name="文本框 6"/>
            <p:cNvSpPr txBox="1"/>
            <p:nvPr/>
          </p:nvSpPr>
          <p:spPr>
            <a:xfrm>
              <a:off x="9480" y="2160"/>
              <a:ext cx="4600" cy="380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b="1">
                  <a:solidFill>
                    <a:srgbClr val="FF0000"/>
                  </a:solidFill>
                </a:rPr>
                <a:t>普通级动物：</a:t>
              </a:r>
              <a:endParaRPr lang="zh-CN" altLang="en-US" b="1">
                <a:solidFill>
                  <a:srgbClr val="FF0000"/>
                </a:solidFill>
              </a:endParaRPr>
            </a:p>
            <a:p>
              <a:pPr algn="just">
                <a:lnSpc>
                  <a:spcPct val="140000"/>
                </a:lnSpc>
                <a:buFont typeface="Wingdings" panose="05000000000000000000" charset="0"/>
              </a:pPr>
              <a:r>
                <a:rPr lang="en-US" altLang="zh-CN"/>
                <a:t>      </a:t>
              </a:r>
              <a:r>
                <a:rPr lang="zh-CN" altLang="en-US"/>
                <a:t>不携带所规定的对动物和（或）人健康造成严重危害的人兽共患病病原和动物烈性传染病病原体的实验动物。</a:t>
              </a:r>
              <a:endParaRPr lang="zh-CN" altLang="en-US"/>
            </a:p>
          </p:txBody>
        </p:sp>
        <p:sp>
          <p:nvSpPr>
            <p:cNvPr id="10" name="圆角矩形 9"/>
            <p:cNvSpPr/>
            <p:nvPr>
              <p:custDataLst>
                <p:tags r:id="rId8"/>
              </p:custDataLst>
            </p:nvPr>
          </p:nvSpPr>
          <p:spPr>
            <a:xfrm>
              <a:off x="9431" y="2160"/>
              <a:ext cx="4763" cy="3958"/>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5" name="组合 14"/>
          <p:cNvGrpSpPr/>
          <p:nvPr/>
        </p:nvGrpSpPr>
        <p:grpSpPr>
          <a:xfrm>
            <a:off x="5988685" y="4079240"/>
            <a:ext cx="3024505" cy="2416810"/>
            <a:chOff x="9431" y="6184"/>
            <a:chExt cx="4763" cy="3806"/>
          </a:xfrm>
        </p:grpSpPr>
        <p:sp>
          <p:nvSpPr>
            <p:cNvPr id="9" name="圆角矩形 8"/>
            <p:cNvSpPr/>
            <p:nvPr>
              <p:custDataLst>
                <p:tags r:id="rId9"/>
              </p:custDataLst>
            </p:nvPr>
          </p:nvSpPr>
          <p:spPr>
            <a:xfrm>
              <a:off x="9431" y="6184"/>
              <a:ext cx="4763" cy="3806"/>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9600" y="6302"/>
              <a:ext cx="4424" cy="3629"/>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无特定病原体级动物：</a:t>
              </a:r>
              <a:endParaRPr lang="zh-CN" altLang="en-US" sz="1800" b="1">
                <a:solidFill>
                  <a:srgbClr val="FF0000"/>
                </a:solidFill>
              </a:endParaRPr>
            </a:p>
            <a:p>
              <a:pPr algn="just">
                <a:lnSpc>
                  <a:spcPct val="140000"/>
                </a:lnSpc>
                <a:buClrTx/>
                <a:buSzTx/>
                <a:buFont typeface="Wingdings" panose="05000000000000000000" charset="0"/>
              </a:pPr>
              <a:r>
                <a:rPr lang="en-US" altLang="zh-CN" sz="1800"/>
                <a:t>       </a:t>
              </a:r>
              <a:r>
                <a:rPr lang="zh-CN" altLang="en-US" sz="1800"/>
                <a:t>除普通级动物应排除的病原体外，不携带对动物健康危害大和（或）对科学研究干扰大的病原体的实验动物。</a:t>
              </a:r>
              <a:endParaRPr lang="zh-CN" altLang="en-US" sz="180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28600" y="401320"/>
            <a:ext cx="8900160" cy="521970"/>
          </a:xfrm>
          <a:prstGeom prst="rect">
            <a:avLst/>
          </a:prstGeom>
          <a:noFill/>
        </p:spPr>
        <p:txBody>
          <a:bodyPr wrap="square" rtlCol="0" anchor="t">
            <a:spAutoFit/>
          </a:bodyPr>
          <a:p>
            <a:r>
              <a:rPr lang="zh-CN" altLang="en-US" sz="2800" b="1">
                <a:solidFill>
                  <a:schemeClr val="tx1"/>
                </a:solidFill>
              </a:rPr>
              <a:t>按进化等级分类</a:t>
            </a:r>
            <a:r>
              <a:rPr lang="en-US" altLang="zh-CN" sz="2800" b="1">
                <a:solidFill>
                  <a:schemeClr val="tx1"/>
                </a:solidFill>
              </a:rPr>
              <a:t> </a:t>
            </a:r>
            <a:endParaRPr lang="en-US" altLang="zh-CN" sz="2400" b="1">
              <a:solidFill>
                <a:schemeClr val="tx1"/>
              </a:solidFill>
              <a:sym typeface="+mn-ea"/>
            </a:endParaRPr>
          </a:p>
        </p:txBody>
      </p:sp>
      <p:pic>
        <p:nvPicPr>
          <p:cNvPr id="6" name="图片 5"/>
          <p:cNvPicPr>
            <a:picLocks noChangeAspect="1"/>
          </p:cNvPicPr>
          <p:nvPr>
            <p:custDataLst>
              <p:tags r:id="rId6"/>
            </p:custDataLst>
          </p:nvPr>
        </p:nvPicPr>
        <p:blipFill>
          <a:blip r:embed="rId7"/>
          <a:stretch>
            <a:fillRect/>
          </a:stretch>
        </p:blipFill>
        <p:spPr>
          <a:xfrm>
            <a:off x="304800" y="1219200"/>
            <a:ext cx="5524500" cy="5495925"/>
          </a:xfrm>
          <a:prstGeom prst="rect">
            <a:avLst/>
          </a:prstGeom>
        </p:spPr>
      </p:pic>
      <p:grpSp>
        <p:nvGrpSpPr>
          <p:cNvPr id="16" name="组合 15"/>
          <p:cNvGrpSpPr/>
          <p:nvPr/>
        </p:nvGrpSpPr>
        <p:grpSpPr>
          <a:xfrm>
            <a:off x="6019800" y="4495800"/>
            <a:ext cx="3024505" cy="1456690"/>
            <a:chOff x="9431" y="2160"/>
            <a:chExt cx="4763" cy="2294"/>
          </a:xfrm>
        </p:grpSpPr>
        <p:sp>
          <p:nvSpPr>
            <p:cNvPr id="7" name="文本框 6"/>
            <p:cNvSpPr txBox="1"/>
            <p:nvPr/>
          </p:nvSpPr>
          <p:spPr>
            <a:xfrm>
              <a:off x="9480" y="2160"/>
              <a:ext cx="4600" cy="197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b="1">
                  <a:solidFill>
                    <a:srgbClr val="FF0000"/>
                  </a:solidFill>
                </a:rPr>
                <a:t>无菌级动物：</a:t>
              </a:r>
              <a:endParaRPr lang="zh-CN" altLang="en-US" b="1">
                <a:solidFill>
                  <a:srgbClr val="FF0000"/>
                </a:solidFill>
              </a:endParaRPr>
            </a:p>
            <a:p>
              <a:pPr algn="just">
                <a:lnSpc>
                  <a:spcPct val="140000"/>
                </a:lnSpc>
                <a:buFont typeface="Wingdings" panose="05000000000000000000" charset="0"/>
              </a:pPr>
              <a:r>
                <a:rPr lang="en-US" altLang="zh-CN"/>
                <a:t>      </a:t>
              </a:r>
              <a:r>
                <a:rPr lang="zh-CN" altLang="en-US"/>
                <a:t>动物体内无可检出任何生命体的实验动物。</a:t>
              </a:r>
              <a:endParaRPr lang="zh-CN" altLang="en-US"/>
            </a:p>
          </p:txBody>
        </p:sp>
        <p:sp>
          <p:nvSpPr>
            <p:cNvPr id="10" name="圆角矩形 9"/>
            <p:cNvSpPr/>
            <p:nvPr>
              <p:custDataLst>
                <p:tags r:id="rId8"/>
              </p:custDataLst>
            </p:nvPr>
          </p:nvSpPr>
          <p:spPr>
            <a:xfrm>
              <a:off x="9431" y="2160"/>
              <a:ext cx="4763" cy="2294"/>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5" name="组合 14"/>
          <p:cNvGrpSpPr/>
          <p:nvPr/>
        </p:nvGrpSpPr>
        <p:grpSpPr>
          <a:xfrm>
            <a:off x="6055360" y="1709420"/>
            <a:ext cx="3024505" cy="2416810"/>
            <a:chOff x="9431" y="6184"/>
            <a:chExt cx="4763" cy="3806"/>
          </a:xfrm>
        </p:grpSpPr>
        <p:sp>
          <p:nvSpPr>
            <p:cNvPr id="9" name="圆角矩形 8"/>
            <p:cNvSpPr/>
            <p:nvPr>
              <p:custDataLst>
                <p:tags r:id="rId9"/>
              </p:custDataLst>
            </p:nvPr>
          </p:nvSpPr>
          <p:spPr>
            <a:xfrm>
              <a:off x="9431" y="6184"/>
              <a:ext cx="4763" cy="3806"/>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9600" y="6302"/>
              <a:ext cx="4424" cy="3019"/>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悉生动物：</a:t>
              </a:r>
              <a:endParaRPr lang="zh-CN" altLang="en-US" sz="1800" b="1">
                <a:solidFill>
                  <a:srgbClr val="FF0000"/>
                </a:solidFill>
              </a:endParaRPr>
            </a:p>
            <a:p>
              <a:pPr algn="just">
                <a:lnSpc>
                  <a:spcPct val="140000"/>
                </a:lnSpc>
                <a:buClrTx/>
                <a:buSzTx/>
                <a:buFont typeface="Wingdings" panose="05000000000000000000" charset="0"/>
              </a:pPr>
              <a:r>
                <a:rPr lang="en-US" altLang="zh-CN" sz="1800"/>
                <a:t>       </a:t>
              </a:r>
              <a:r>
                <a:rPr lang="zh-CN" altLang="en-US" sz="1800"/>
                <a:t>机体内带有已知微生物的实验动物。一般是人为将指定微生物投入到无菌动物而获得。</a:t>
              </a:r>
              <a:endParaRPr lang="zh-CN" altLang="en-US" sz="180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57200" y="1905000"/>
            <a:ext cx="3412490" cy="230695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400" b="1"/>
              <a:t>近交系</a:t>
            </a:r>
            <a:endParaRPr lang="zh-CN" altLang="en-US" sz="2400" b="1"/>
          </a:p>
          <a:p>
            <a:pPr marL="342900" indent="-342900">
              <a:lnSpc>
                <a:spcPct val="200000"/>
              </a:lnSpc>
              <a:buClr>
                <a:srgbClr val="FF0000"/>
              </a:buClr>
              <a:buFont typeface="Wingdings" panose="05000000000000000000" charset="0"/>
              <a:buChar char="Ø"/>
            </a:pPr>
            <a:r>
              <a:rPr lang="zh-CN" altLang="en-US" sz="2400" b="1"/>
              <a:t>封闭群（远交群）</a:t>
            </a:r>
            <a:endParaRPr lang="zh-CN" altLang="en-US" sz="2400" b="1"/>
          </a:p>
          <a:p>
            <a:pPr marL="342900" indent="-342900">
              <a:lnSpc>
                <a:spcPct val="200000"/>
              </a:lnSpc>
              <a:buClr>
                <a:srgbClr val="FF0000"/>
              </a:buClr>
              <a:buFont typeface="Wingdings" panose="05000000000000000000" charset="0"/>
              <a:buChar char="Ø"/>
            </a:pPr>
            <a:r>
              <a:rPr lang="zh-CN" altLang="en-US" sz="2400" b="1"/>
              <a:t>杂交群</a:t>
            </a:r>
            <a:endParaRPr lang="zh-CN" altLang="en-US" sz="2400" b="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altLang="en-US" sz="2800" b="1">
                  <a:solidFill>
                    <a:schemeClr val="tx1"/>
                  </a:solidFill>
                </a:rPr>
                <a:t>近交系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465580"/>
            <a:ext cx="1688465" cy="46037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altLang="en-US" sz="2400" b="1"/>
              <a:t>近交系</a:t>
            </a:r>
            <a:endParaRPr lang="zh-CN" altLang="en-US" sz="2400" b="1"/>
          </a:p>
        </p:txBody>
      </p:sp>
      <p:pic>
        <p:nvPicPr>
          <p:cNvPr id="9" name="图片 8"/>
          <p:cNvPicPr>
            <a:picLocks noChangeAspect="1"/>
          </p:cNvPicPr>
          <p:nvPr>
            <p:custDataLst>
              <p:tags r:id="rId8"/>
            </p:custDataLst>
          </p:nvPr>
        </p:nvPicPr>
        <p:blipFill>
          <a:blip r:embed="rId9"/>
          <a:srcRect l="23802" r="11405"/>
          <a:stretch>
            <a:fillRect/>
          </a:stretch>
        </p:blipFill>
        <p:spPr>
          <a:xfrm>
            <a:off x="2667000" y="2362200"/>
            <a:ext cx="3733800" cy="2762250"/>
          </a:xfrm>
          <a:prstGeom prst="rect">
            <a:avLst/>
          </a:prstGeom>
        </p:spPr>
      </p:pic>
      <p:sp>
        <p:nvSpPr>
          <p:cNvPr id="10" name="文本框 9"/>
          <p:cNvSpPr txBox="1"/>
          <p:nvPr/>
        </p:nvSpPr>
        <p:spPr>
          <a:xfrm>
            <a:off x="289560" y="5257800"/>
            <a:ext cx="8751570" cy="1014730"/>
          </a:xfrm>
          <a:prstGeom prst="rect">
            <a:avLst/>
          </a:prstGeom>
          <a:noFill/>
        </p:spPr>
        <p:txBody>
          <a:bodyPr wrap="square" rtlCol="0">
            <a:spAutoFit/>
          </a:bodyPr>
          <a:p>
            <a:pPr>
              <a:lnSpc>
                <a:spcPct val="150000"/>
              </a:lnSpc>
            </a:pPr>
            <a:r>
              <a:rPr lang="en-US" altLang="zh-CN" sz="2000"/>
              <a:t>       </a:t>
            </a:r>
            <a:r>
              <a:rPr lang="zh-CN" altLang="en-US" sz="2000"/>
              <a:t>以全同胞兄妹交配方式进行繁殖生产，至少连续繁殖20代以上的实验动物群体，群体的近交系数&gt;98.6%（任何个体基因组中98.6%以上的座位纯合)。</a:t>
            </a:r>
            <a:endParaRPr lang="zh-CN" altLang="en-US" sz="2000"/>
          </a:p>
        </p:txBody>
      </p:sp>
      <p:grpSp>
        <p:nvGrpSpPr>
          <p:cNvPr id="16" name="组合 15"/>
          <p:cNvGrpSpPr/>
          <p:nvPr/>
        </p:nvGrpSpPr>
        <p:grpSpPr>
          <a:xfrm>
            <a:off x="1726787" y="1401445"/>
            <a:ext cx="6989068" cy="633095"/>
            <a:chOff x="9251" y="2207"/>
            <a:chExt cx="5602" cy="997"/>
          </a:xfrm>
        </p:grpSpPr>
        <p:sp>
          <p:nvSpPr>
            <p:cNvPr id="11" name="文本框 10"/>
            <p:cNvSpPr txBox="1"/>
            <p:nvPr>
              <p:custDataLst>
                <p:tags r:id="rId10"/>
              </p:custDataLst>
            </p:nvPr>
          </p:nvSpPr>
          <p:spPr>
            <a:xfrm>
              <a:off x="9251" y="2280"/>
              <a:ext cx="5602" cy="753"/>
            </a:xfrm>
            <a:prstGeom prst="rect">
              <a:avLst/>
            </a:prstGeom>
            <a:noFill/>
          </p:spPr>
          <p:txBody>
            <a:bodyPr wrap="square" rtlCol="0">
              <a:spAutoFit/>
            </a:bodyPr>
            <a:p>
              <a:pPr algn="just">
                <a:lnSpc>
                  <a:spcPct val="140000"/>
                </a:lnSpc>
                <a:buFont typeface="Wingdings" panose="05000000000000000000" charset="0"/>
              </a:pPr>
              <a:r>
                <a:rPr lang="en-US" altLang="zh-CN"/>
                <a:t> </a:t>
              </a:r>
              <a:r>
                <a:rPr lang="en-US" altLang="zh-CN" b="1"/>
                <a:t>常用的近交</a:t>
              </a:r>
              <a:r>
                <a:rPr lang="en-US" altLang="zh-CN" b="1">
                  <a:latin typeface="Times New Roman" panose="02020603050405020304" pitchFamily="18" charset="0"/>
                  <a:cs typeface="Times New Roman" panose="02020603050405020304" pitchFamily="18" charset="0"/>
                </a:rPr>
                <a:t>系动物：BALB/c白化小鼠</a:t>
              </a:r>
              <a:r>
                <a:rPr lang="zh-CN" altLang="en-US" b="1">
                  <a:latin typeface="Times New Roman" panose="02020603050405020304" pitchFamily="18" charset="0"/>
                  <a:cs typeface="Times New Roman" panose="02020603050405020304" pitchFamily="18" charset="0"/>
                </a:rPr>
                <a:t>、</a:t>
              </a:r>
              <a:r>
                <a:rPr lang="en-US" altLang="zh-CN" b="1">
                  <a:latin typeface="Times New Roman" panose="02020603050405020304" pitchFamily="18" charset="0"/>
                  <a:cs typeface="Times New Roman" panose="02020603050405020304" pitchFamily="18" charset="0"/>
                </a:rPr>
                <a:t>C</a:t>
              </a:r>
              <a:r>
                <a:rPr lang="en-US" altLang="zh-CN" b="1" baseline="-25000">
                  <a:latin typeface="Times New Roman" panose="02020603050405020304" pitchFamily="18" charset="0"/>
                  <a:cs typeface="Times New Roman" panose="02020603050405020304" pitchFamily="18" charset="0"/>
                </a:rPr>
                <a:t>57</a:t>
              </a:r>
              <a:r>
                <a:rPr lang="en-US" altLang="zh-CN" b="1">
                  <a:latin typeface="Times New Roman" panose="02020603050405020304" pitchFamily="18" charset="0"/>
                  <a:cs typeface="Times New Roman" panose="02020603050405020304" pitchFamily="18" charset="0"/>
                </a:rPr>
                <a:t>BL6J小鼠</a:t>
              </a:r>
              <a:r>
                <a:rPr lang="zh-CN" altLang="en-US" b="1">
                  <a:latin typeface="Times New Roman" panose="02020603050405020304" pitchFamily="18" charset="0"/>
                  <a:cs typeface="Times New Roman" panose="02020603050405020304" pitchFamily="18" charset="0"/>
                </a:rPr>
                <a:t>、</a:t>
              </a:r>
              <a:r>
                <a:rPr lang="en-US" altLang="zh-CN" b="1">
                  <a:latin typeface="Times New Roman" panose="02020603050405020304" pitchFamily="18" charset="0"/>
                  <a:cs typeface="Times New Roman" panose="02020603050405020304" pitchFamily="18" charset="0"/>
                </a:rPr>
                <a:t>BN大鼠… </a:t>
              </a:r>
              <a:r>
                <a:rPr lang="en-US" altLang="zh-CN" b="1"/>
                <a:t>  </a:t>
              </a:r>
              <a:endParaRPr lang="zh-CN" altLang="en-US" b="1"/>
            </a:p>
          </p:txBody>
        </p:sp>
        <p:sp>
          <p:nvSpPr>
            <p:cNvPr id="15" name="圆角矩形 14"/>
            <p:cNvSpPr/>
            <p:nvPr>
              <p:custDataLst>
                <p:tags r:id="rId11"/>
              </p:custDataLst>
            </p:nvPr>
          </p:nvSpPr>
          <p:spPr>
            <a:xfrm>
              <a:off x="9251" y="2207"/>
              <a:ext cx="5602" cy="99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140970" y="381000"/>
            <a:ext cx="9144000" cy="662305"/>
            <a:chOff x="0" y="651"/>
            <a:chExt cx="14400" cy="1043"/>
          </a:xfrm>
        </p:grpSpPr>
        <p:sp>
          <p:nvSpPr>
            <p:cNvPr id="4" name="文本框 3"/>
            <p:cNvSpPr txBox="1"/>
            <p:nvPr>
              <p:custDataLst>
                <p:tags r:id="rId5"/>
              </p:custDataLst>
            </p:nvPr>
          </p:nvSpPr>
          <p:spPr>
            <a:xfrm>
              <a:off x="145" y="65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sz="2800" b="1">
                  <a:solidFill>
                    <a:schemeClr val="tx1"/>
                  </a:solidFill>
                </a:rPr>
                <a:t>封闭群（远交群）</a:t>
              </a:r>
              <a:endParaRPr 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313180"/>
            <a:ext cx="2781935" cy="82994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400" b="1">
                <a:sym typeface="+mn-ea"/>
              </a:rPr>
              <a:t>封闭群（远交群）</a:t>
            </a:r>
            <a:endParaRPr lang="zh-CN" sz="2400" b="1">
              <a:solidFill>
                <a:schemeClr val="tx1"/>
              </a:solidFill>
              <a:sym typeface="+mn-ea"/>
            </a:endParaRPr>
          </a:p>
          <a:p>
            <a:pPr marL="342900" indent="-342900">
              <a:lnSpc>
                <a:spcPct val="100000"/>
              </a:lnSpc>
              <a:buClr>
                <a:srgbClr val="FF0000"/>
              </a:buClr>
              <a:buFont typeface="Wingdings" panose="05000000000000000000" charset="0"/>
              <a:buChar char="Ø"/>
            </a:pPr>
            <a:endParaRPr lang="zh-CN" altLang="en-US" sz="2400" b="1"/>
          </a:p>
        </p:txBody>
      </p:sp>
      <p:sp>
        <p:nvSpPr>
          <p:cNvPr id="10" name="文本框 9"/>
          <p:cNvSpPr txBox="1"/>
          <p:nvPr/>
        </p:nvSpPr>
        <p:spPr>
          <a:xfrm>
            <a:off x="228600" y="5784850"/>
            <a:ext cx="8751570" cy="1014730"/>
          </a:xfrm>
          <a:prstGeom prst="rect">
            <a:avLst/>
          </a:prstGeom>
          <a:noFill/>
        </p:spPr>
        <p:txBody>
          <a:bodyPr wrap="square" rtlCol="0">
            <a:spAutoFit/>
          </a:bodyPr>
          <a:p>
            <a:pPr>
              <a:lnSpc>
                <a:spcPct val="150000"/>
              </a:lnSpc>
            </a:pPr>
            <a:r>
              <a:rPr lang="en-US" altLang="zh-CN" sz="2000"/>
              <a:t>       </a:t>
            </a:r>
            <a:r>
              <a:rPr lang="zh-CN" altLang="en-US" sz="2000"/>
              <a:t>不</a:t>
            </a:r>
            <a:r>
              <a:rPr lang="zh-CN" altLang="en-US" sz="2000">
                <a:latin typeface="Times New Roman" panose="02020603050405020304" pitchFamily="18" charset="0"/>
                <a:cs typeface="Times New Roman" panose="02020603050405020304" pitchFamily="18" charset="0"/>
              </a:rPr>
              <a:t>引进外部动物、在群体内随机选择动物进行繁殖生产的实验动物群体，群体的平均杂合度在0.5~0.7。</a:t>
            </a:r>
            <a:endParaRPr lang="zh-CN" altLang="en-US" sz="2000">
              <a:latin typeface="Times New Roman" panose="02020603050405020304" pitchFamily="18" charset="0"/>
              <a:cs typeface="Times New Roman" panose="02020603050405020304" pitchFamily="18" charset="0"/>
            </a:endParaRPr>
          </a:p>
        </p:txBody>
      </p:sp>
      <p:pic>
        <p:nvPicPr>
          <p:cNvPr id="18" name="图片 17"/>
          <p:cNvPicPr>
            <a:picLocks noChangeAspect="1"/>
          </p:cNvPicPr>
          <p:nvPr>
            <p:custDataLst>
              <p:tags r:id="rId8"/>
            </p:custDataLst>
          </p:nvPr>
        </p:nvPicPr>
        <p:blipFill>
          <a:blip r:embed="rId9"/>
          <a:stretch>
            <a:fillRect/>
          </a:stretch>
        </p:blipFill>
        <p:spPr>
          <a:xfrm>
            <a:off x="2971800" y="2590800"/>
            <a:ext cx="2905125" cy="3295650"/>
          </a:xfrm>
          <a:prstGeom prst="rect">
            <a:avLst/>
          </a:prstGeom>
        </p:spPr>
      </p:pic>
      <p:grpSp>
        <p:nvGrpSpPr>
          <p:cNvPr id="16" name="组合 15"/>
          <p:cNvGrpSpPr/>
          <p:nvPr/>
        </p:nvGrpSpPr>
        <p:grpSpPr>
          <a:xfrm>
            <a:off x="386636" y="1905000"/>
            <a:ext cx="8456248" cy="952500"/>
            <a:chOff x="8584" y="2207"/>
            <a:chExt cx="6778" cy="1500"/>
          </a:xfrm>
        </p:grpSpPr>
        <p:sp>
          <p:nvSpPr>
            <p:cNvPr id="11" name="文本框 10"/>
            <p:cNvSpPr txBox="1"/>
            <p:nvPr>
              <p:custDataLst>
                <p:tags r:id="rId10"/>
              </p:custDataLst>
            </p:nvPr>
          </p:nvSpPr>
          <p:spPr>
            <a:xfrm>
              <a:off x="8670" y="2280"/>
              <a:ext cx="6590" cy="1402"/>
            </a:xfrm>
            <a:prstGeom prst="rect">
              <a:avLst/>
            </a:prstGeom>
            <a:noFill/>
          </p:spPr>
          <p:txBody>
            <a:bodyPr wrap="square" rtlCol="0">
              <a:noAutofit/>
            </a:bodyPr>
            <a:p>
              <a:pPr algn="just">
                <a:lnSpc>
                  <a:spcPct val="140000"/>
                </a:lnSpc>
                <a:buFont typeface="Wingdings" panose="05000000000000000000" charset="0"/>
              </a:pPr>
              <a:r>
                <a:rPr lang="en-US" altLang="zh-CN" b="1">
                  <a:latin typeface="Times New Roman" panose="02020603050405020304" pitchFamily="18" charset="0"/>
                  <a:cs typeface="Times New Roman" panose="02020603050405020304" pitchFamily="18" charset="0"/>
                </a:rPr>
                <a:t>常用的</a:t>
              </a:r>
              <a:r>
                <a:rPr lang="zh-CN" altLang="en-US" b="1">
                  <a:latin typeface="Times New Roman" panose="02020603050405020304" pitchFamily="18" charset="0"/>
                  <a:cs typeface="Times New Roman" panose="02020603050405020304" pitchFamily="18" charset="0"/>
                </a:rPr>
                <a:t>封闭群</a:t>
              </a:r>
              <a:r>
                <a:rPr lang="en-US" alt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昆明(KM)小鼠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NH小鼠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LACA小鼠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Wistarz大鼠</a:t>
              </a:r>
              <a:r>
                <a:rPr lang="zh-CN" altLang="en-US"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SD大鼠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大耳白兔…</a:t>
              </a:r>
              <a:endParaRPr b="1">
                <a:latin typeface="Times New Roman" panose="02020603050405020304" pitchFamily="18" charset="0"/>
                <a:cs typeface="Times New Roman" panose="02020603050405020304" pitchFamily="18" charset="0"/>
              </a:endParaRPr>
            </a:p>
          </p:txBody>
        </p:sp>
        <p:sp>
          <p:nvSpPr>
            <p:cNvPr id="15" name="圆角矩形 14"/>
            <p:cNvSpPr/>
            <p:nvPr>
              <p:custDataLst>
                <p:tags r:id="rId11"/>
              </p:custDataLst>
            </p:nvPr>
          </p:nvSpPr>
          <p:spPr>
            <a:xfrm>
              <a:off x="8584" y="2207"/>
              <a:ext cx="6778" cy="15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140970" y="381000"/>
            <a:ext cx="9144000" cy="662305"/>
            <a:chOff x="0" y="651"/>
            <a:chExt cx="14400" cy="1043"/>
          </a:xfrm>
        </p:grpSpPr>
        <p:sp>
          <p:nvSpPr>
            <p:cNvPr id="4" name="文本框 3"/>
            <p:cNvSpPr txBox="1"/>
            <p:nvPr>
              <p:custDataLst>
                <p:tags r:id="rId5"/>
              </p:custDataLst>
            </p:nvPr>
          </p:nvSpPr>
          <p:spPr>
            <a:xfrm>
              <a:off x="145" y="65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sz="2800" b="1">
                  <a:solidFill>
                    <a:schemeClr val="tx1"/>
                  </a:solidFill>
                </a:rPr>
                <a:t>杂交群</a:t>
              </a:r>
              <a:endParaRPr 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313180"/>
            <a:ext cx="2781935" cy="46037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400" b="1">
                <a:sym typeface="+mn-ea"/>
              </a:rPr>
              <a:t>杂交群</a:t>
            </a:r>
            <a:endParaRPr lang="zh-CN" altLang="en-US" sz="2400" b="1"/>
          </a:p>
        </p:txBody>
      </p:sp>
      <p:sp>
        <p:nvSpPr>
          <p:cNvPr id="10" name="文本框 9"/>
          <p:cNvSpPr txBox="1"/>
          <p:nvPr/>
        </p:nvSpPr>
        <p:spPr>
          <a:xfrm>
            <a:off x="796925" y="5941060"/>
            <a:ext cx="7495540" cy="553085"/>
          </a:xfrm>
          <a:prstGeom prst="rect">
            <a:avLst/>
          </a:prstGeom>
          <a:noFill/>
        </p:spPr>
        <p:txBody>
          <a:bodyPr wrap="square" rtlCol="0">
            <a:spAutoFit/>
          </a:bodyPr>
          <a:p>
            <a:pPr>
              <a:lnSpc>
                <a:spcPct val="150000"/>
              </a:lnSpc>
            </a:pPr>
            <a:r>
              <a:rPr lang="en-US" altLang="zh-CN" sz="2000"/>
              <a:t>       </a:t>
            </a:r>
            <a:r>
              <a:rPr lang="zh-CN" altLang="en-US" sz="2000"/>
              <a:t>由两个不同近交</a:t>
            </a:r>
            <a:r>
              <a:rPr lang="zh-CN" altLang="en-US" sz="2000">
                <a:latin typeface="Times New Roman" panose="02020603050405020304" pitchFamily="18" charset="0"/>
                <a:cs typeface="Times New Roman" panose="02020603050405020304" pitchFamily="18" charset="0"/>
              </a:rPr>
              <a:t>系杂交产生的后代群体，F1代遗传</a:t>
            </a:r>
            <a:r>
              <a:rPr lang="zh-CN" altLang="en-US" sz="2000"/>
              <a:t>特性均一。</a:t>
            </a:r>
            <a:endParaRPr lang="zh-CN" altLang="en-US" sz="2000"/>
          </a:p>
        </p:txBody>
      </p:sp>
      <p:grpSp>
        <p:nvGrpSpPr>
          <p:cNvPr id="16" name="组合 15"/>
          <p:cNvGrpSpPr/>
          <p:nvPr/>
        </p:nvGrpSpPr>
        <p:grpSpPr>
          <a:xfrm>
            <a:off x="305812" y="1905000"/>
            <a:ext cx="8639694" cy="554990"/>
            <a:chOff x="8397" y="2207"/>
            <a:chExt cx="6925" cy="1500"/>
          </a:xfrm>
        </p:grpSpPr>
        <p:sp>
          <p:nvSpPr>
            <p:cNvPr id="11" name="文本框 10"/>
            <p:cNvSpPr txBox="1"/>
            <p:nvPr>
              <p:custDataLst>
                <p:tags r:id="rId8"/>
              </p:custDataLst>
            </p:nvPr>
          </p:nvSpPr>
          <p:spPr>
            <a:xfrm>
              <a:off x="8407" y="2281"/>
              <a:ext cx="6915" cy="1402"/>
            </a:xfrm>
            <a:prstGeom prst="rect">
              <a:avLst/>
            </a:prstGeom>
            <a:noFill/>
          </p:spPr>
          <p:txBody>
            <a:bodyPr wrap="square" rtlCol="0">
              <a:noAutofit/>
            </a:bodyPr>
            <a:p>
              <a:pPr algn="just">
                <a:lnSpc>
                  <a:spcPct val="140000"/>
                </a:lnSpc>
                <a:buFont typeface="Wingdings" panose="05000000000000000000" charset="0"/>
              </a:pPr>
              <a:r>
                <a:rPr lang="en-US" altLang="zh-CN" b="1">
                  <a:latin typeface="Times New Roman" panose="02020603050405020304" pitchFamily="18" charset="0"/>
                  <a:cs typeface="Times New Roman" panose="02020603050405020304" pitchFamily="18" charset="0"/>
                </a:rPr>
                <a:t>常用的</a:t>
              </a:r>
              <a:r>
                <a:rPr lang="zh-CN" altLang="en-US" b="1">
                  <a:latin typeface="Times New Roman" panose="02020603050405020304" pitchFamily="18" charset="0"/>
                  <a:cs typeface="Times New Roman" panose="02020603050405020304" pitchFamily="18" charset="0"/>
                </a:rPr>
                <a:t>杂交群</a:t>
              </a:r>
              <a:r>
                <a:rPr lang="en-US" alt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CB6F1(BALB/c×C</a:t>
              </a:r>
              <a:r>
                <a:rPr lang="en-US" b="1" baseline="-25000">
                  <a:latin typeface="Times New Roman" panose="02020603050405020304" pitchFamily="18" charset="0"/>
                  <a:cs typeface="Times New Roman" panose="02020603050405020304" pitchFamily="18" charset="0"/>
                </a:rPr>
                <a:t>57</a:t>
              </a:r>
              <a:r>
                <a:rPr b="1">
                  <a:latin typeface="Times New Roman" panose="02020603050405020304" pitchFamily="18" charset="0"/>
                  <a:cs typeface="Times New Roman" panose="02020603050405020304" pitchFamily="18" charset="0"/>
                </a:rPr>
                <a:t>BL/6)小鼠</a:t>
              </a:r>
              <a:r>
                <a:rPr lang="zh-CN" b="1">
                  <a:latin typeface="Times New Roman" panose="02020603050405020304" pitchFamily="18" charset="0"/>
                  <a:cs typeface="Times New Roman" panose="02020603050405020304" pitchFamily="18" charset="0"/>
                </a:rPr>
                <a:t>、BCF1(CBA</a:t>
              </a:r>
              <a:r>
                <a:rPr b="1">
                  <a:latin typeface="Times New Roman" panose="02020603050405020304" pitchFamily="18" charset="0"/>
                  <a:cs typeface="Times New Roman" panose="02020603050405020304" pitchFamily="18" charset="0"/>
                  <a:sym typeface="+mn-ea"/>
                </a:rPr>
                <a:t>×</a:t>
              </a:r>
              <a:r>
                <a:rPr lang="zh-CN" b="1">
                  <a:latin typeface="Times New Roman" panose="02020603050405020304" pitchFamily="18" charset="0"/>
                  <a:cs typeface="Times New Roman" panose="02020603050405020304" pitchFamily="18" charset="0"/>
                </a:rPr>
                <a:t>C</a:t>
              </a:r>
              <a:r>
                <a:rPr lang="en-US" altLang="zh-CN" b="1" baseline="-25000">
                  <a:latin typeface="Times New Roman" panose="02020603050405020304" pitchFamily="18" charset="0"/>
                  <a:cs typeface="Times New Roman" panose="02020603050405020304" pitchFamily="18" charset="0"/>
                </a:rPr>
                <a:t>57</a:t>
              </a:r>
              <a:r>
                <a:rPr lang="zh-CN" b="1">
                  <a:latin typeface="Times New Roman" panose="02020603050405020304" pitchFamily="18" charset="0"/>
                  <a:cs typeface="Times New Roman" panose="02020603050405020304" pitchFamily="18" charset="0"/>
                </a:rPr>
                <a:t>BL/6)小鼠</a:t>
              </a:r>
              <a:r>
                <a:rPr b="1">
                  <a:latin typeface="Times New Roman" panose="02020603050405020304" pitchFamily="18" charset="0"/>
                  <a:cs typeface="Times New Roman" panose="02020603050405020304" pitchFamily="18" charset="0"/>
                  <a:sym typeface="+mn-ea"/>
                </a:rPr>
                <a:t>…</a:t>
              </a:r>
              <a:endParaRPr b="1">
                <a:latin typeface="Times New Roman" panose="02020603050405020304" pitchFamily="18" charset="0"/>
                <a:cs typeface="Times New Roman" panose="02020603050405020304" pitchFamily="18" charset="0"/>
              </a:endParaRPr>
            </a:p>
            <a:p>
              <a:pPr algn="just">
                <a:lnSpc>
                  <a:spcPct val="140000"/>
                </a:lnSpc>
                <a:buFont typeface="Wingdings" panose="05000000000000000000" charset="0"/>
              </a:pPr>
              <a:endParaRPr lang="zh-CN" b="1">
                <a:latin typeface="Times New Roman" panose="02020603050405020304" pitchFamily="18" charset="0"/>
                <a:cs typeface="Times New Roman" panose="02020603050405020304" pitchFamily="18" charset="0"/>
              </a:endParaRPr>
            </a:p>
          </p:txBody>
        </p:sp>
        <p:sp>
          <p:nvSpPr>
            <p:cNvPr id="15" name="圆角矩形 14"/>
            <p:cNvSpPr/>
            <p:nvPr>
              <p:custDataLst>
                <p:tags r:id="rId9"/>
              </p:custDataLst>
            </p:nvPr>
          </p:nvSpPr>
          <p:spPr>
            <a:xfrm>
              <a:off x="8397" y="2207"/>
              <a:ext cx="6865" cy="15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9" name="图片 8"/>
          <p:cNvPicPr>
            <a:picLocks noChangeAspect="1"/>
          </p:cNvPicPr>
          <p:nvPr>
            <p:custDataLst>
              <p:tags r:id="rId10"/>
            </p:custDataLst>
          </p:nvPr>
        </p:nvPicPr>
        <p:blipFill>
          <a:blip r:embed="rId11"/>
          <a:stretch>
            <a:fillRect/>
          </a:stretch>
        </p:blipFill>
        <p:spPr>
          <a:xfrm>
            <a:off x="1862455" y="2514600"/>
            <a:ext cx="5505450" cy="3371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按进化地位分类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custDataLst>
              <p:tags r:id="rId8"/>
            </p:custDataLst>
          </p:nvPr>
        </p:nvPicPr>
        <p:blipFill>
          <a:blip r:embed="rId9"/>
          <a:stretch>
            <a:fillRect/>
          </a:stretch>
        </p:blipFill>
        <p:spPr>
          <a:xfrm>
            <a:off x="228600" y="1219200"/>
            <a:ext cx="4645660" cy="5571490"/>
          </a:xfrm>
          <a:prstGeom prst="rect">
            <a:avLst/>
          </a:prstGeom>
        </p:spPr>
      </p:pic>
      <p:sp>
        <p:nvSpPr>
          <p:cNvPr id="10" name="文本框 9"/>
          <p:cNvSpPr txBox="1"/>
          <p:nvPr/>
        </p:nvSpPr>
        <p:spPr>
          <a:xfrm>
            <a:off x="5020310" y="1175385"/>
            <a:ext cx="3989705" cy="6047105"/>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哺乳类实验动物：</a:t>
            </a:r>
            <a:endParaRPr lang="zh-CN" altLang="en-US" sz="1800" b="1">
              <a:solidFill>
                <a:srgbClr val="FF0000"/>
              </a:solidFill>
            </a:endParaRPr>
          </a:p>
          <a:p>
            <a:pPr algn="just">
              <a:lnSpc>
                <a:spcPct val="150000"/>
              </a:lnSpc>
              <a:buFont typeface="Wingdings" panose="05000000000000000000" charset="0"/>
            </a:pPr>
            <a:r>
              <a:rPr lang="en-US" altLang="zh-CN"/>
              <a:t>     </a:t>
            </a:r>
            <a:r>
              <a:rPr lang="zh-CN" altLang="en-US"/>
              <a:t>因其在进化地位、基因数量及基因组同源性等方面都与人类接近，因此哺乳类实验动物发展迅速，常见的有小鼠、大鼠、地鼠、豚鼠、兔、犬、猪和猴等。</a:t>
            </a:r>
            <a:endParaRPr lang="zh-CN" altLang="en-US"/>
          </a:p>
          <a:p>
            <a:pPr marL="285750" indent="-285750" algn="just">
              <a:lnSpc>
                <a:spcPct val="150000"/>
              </a:lnSpc>
              <a:buFont typeface="Wingdings" panose="05000000000000000000" charset="0"/>
              <a:buChar char="Ø"/>
            </a:pPr>
            <a:r>
              <a:rPr lang="zh-CN" altLang="en-US" sz="1800" b="1">
                <a:solidFill>
                  <a:srgbClr val="FF0000"/>
                </a:solidFill>
              </a:rPr>
              <a:t>禽类实验动物</a:t>
            </a:r>
            <a:r>
              <a:rPr lang="en-US" altLang="zh-CN" sz="1800" b="1">
                <a:solidFill>
                  <a:srgbClr val="FF0000"/>
                </a:solidFill>
              </a:rPr>
              <a:t>:</a:t>
            </a:r>
            <a:endParaRPr lang="en-US" altLang="zh-CN" sz="1800" b="1">
              <a:solidFill>
                <a:srgbClr val="FF0000"/>
              </a:solidFill>
            </a:endParaRPr>
          </a:p>
          <a:p>
            <a:pPr algn="just">
              <a:lnSpc>
                <a:spcPct val="150000"/>
              </a:lnSpc>
            </a:pPr>
            <a:r>
              <a:rPr lang="en-US" altLang="zh-CN" sz="1800" b="1">
                <a:solidFill>
                  <a:srgbClr val="FF0000"/>
                </a:solidFill>
              </a:rPr>
              <a:t>     </a:t>
            </a:r>
            <a:r>
              <a:rPr lang="en-US" altLang="zh-CN"/>
              <a:t>目前培育成实验动物的很少，常见的是鸡形目的鸡、雁形目的鸭。</a:t>
            </a:r>
            <a:endParaRPr lang="en-US" altLang="zh-CN"/>
          </a:p>
          <a:p>
            <a:pPr marL="285750" indent="-285750" algn="just">
              <a:lnSpc>
                <a:spcPct val="150000"/>
              </a:lnSpc>
              <a:buFont typeface="Wingdings" panose="05000000000000000000" charset="0"/>
              <a:buChar char="Ø"/>
            </a:pPr>
            <a:r>
              <a:rPr lang="zh-CN" altLang="en-US" sz="1800" b="1">
                <a:solidFill>
                  <a:srgbClr val="FF0000"/>
                </a:solidFill>
              </a:rPr>
              <a:t>两栖类实验动物</a:t>
            </a:r>
            <a:r>
              <a:rPr lang="en-US" altLang="zh-CN" sz="1800" b="1">
                <a:solidFill>
                  <a:srgbClr val="FF0000"/>
                </a:solidFill>
              </a:rPr>
              <a:t>:</a:t>
            </a:r>
            <a:endParaRPr lang="zh-CN" altLang="en-US" sz="1800" b="1">
              <a:solidFill>
                <a:srgbClr val="FF0000"/>
              </a:solidFill>
            </a:endParaRPr>
          </a:p>
          <a:p>
            <a:pPr algn="just">
              <a:lnSpc>
                <a:spcPct val="150000"/>
              </a:lnSpc>
            </a:pPr>
            <a:r>
              <a:rPr lang="en-US" altLang="zh-CN"/>
              <a:t>    常见的有爪蟾、蟾蜍等。</a:t>
            </a:r>
            <a:endParaRPr lang="en-US" altLang="zh-CN"/>
          </a:p>
          <a:p>
            <a:pPr marL="285750" indent="-285750">
              <a:lnSpc>
                <a:spcPct val="150000"/>
              </a:lnSpc>
              <a:buFont typeface="Wingdings" panose="05000000000000000000" charset="0"/>
              <a:buChar char="Ø"/>
            </a:pPr>
            <a:r>
              <a:rPr lang="zh-CN" altLang="en-US" sz="1800" b="1">
                <a:solidFill>
                  <a:srgbClr val="FF0000"/>
                </a:solidFill>
              </a:rPr>
              <a:t>鱼类实验动物</a:t>
            </a:r>
            <a:r>
              <a:rPr lang="en-US" altLang="zh-CN" sz="1800" b="1">
                <a:solidFill>
                  <a:srgbClr val="FF0000"/>
                </a:solidFill>
              </a:rPr>
              <a:t>:</a:t>
            </a:r>
            <a:endParaRPr lang="zh-CN" altLang="en-US" sz="1800" b="1">
              <a:solidFill>
                <a:srgbClr val="FF0000"/>
              </a:solidFill>
            </a:endParaRPr>
          </a:p>
          <a:p>
            <a:pPr>
              <a:lnSpc>
                <a:spcPct val="150000"/>
              </a:lnSpc>
            </a:pPr>
            <a:r>
              <a:rPr lang="en-US" altLang="zh-CN"/>
              <a:t>     常见的有斑马鱼、剑尾鱼、稀有鮈鲫和虾虎鱼等</a:t>
            </a:r>
            <a:r>
              <a:rPr lang="zh-CN" altLang="en-US"/>
              <a:t>。</a:t>
            </a:r>
            <a:endParaRPr lang="en-US" altLang="zh-CN"/>
          </a:p>
          <a:p>
            <a:endParaRPr lang="en-US" altLang="zh-C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 descr="图片1.jpg"/>
          <p:cNvPicPr>
            <a:picLocks noChangeAspect="1"/>
          </p:cNvPicPr>
          <p:nvPr>
            <p:custDataLst>
              <p:tags r:id="rId1"/>
            </p:custDataLst>
          </p:nvPr>
        </p:nvPicPr>
        <p:blipFill>
          <a:blip r:embed="rId2" cstate="print"/>
          <a:stretch>
            <a:fillRect/>
          </a:stretch>
        </p:blipFill>
        <p:spPr>
          <a:xfrm>
            <a:off x="6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0" y="1295400"/>
            <a:ext cx="9117330" cy="138366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sz="2100">
                <a:sym typeface="+mn-ea"/>
              </a:rPr>
              <a:t>小鼠繁育过程主要包括选择种鼠，合笼，受孕检测、孕鼠饲养和分笼等几个阶段。</a:t>
            </a:r>
            <a:endParaRPr lang="zh-CN" sz="21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endParaRPr lang="zh-CN" sz="28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7310" y="3168015"/>
            <a:ext cx="8946515" cy="695325"/>
            <a:chOff x="226" y="4989"/>
            <a:chExt cx="14089" cy="1095"/>
          </a:xfrm>
        </p:grpSpPr>
        <p:grpSp>
          <p:nvGrpSpPr>
            <p:cNvPr id="7" name="组合 6"/>
            <p:cNvGrpSpPr/>
            <p:nvPr/>
          </p:nvGrpSpPr>
          <p:grpSpPr>
            <a:xfrm rot="0">
              <a:off x="226" y="4989"/>
              <a:ext cx="2308" cy="1039"/>
              <a:chOff x="1365" y="5349"/>
              <a:chExt cx="2688" cy="1039"/>
            </a:xfrm>
          </p:grpSpPr>
          <p:sp>
            <p:nvSpPr>
              <p:cNvPr id="3" name="圆角矩形 2"/>
              <p:cNvSpPr/>
              <p:nvPr/>
            </p:nvSpPr>
            <p:spPr>
              <a:xfrm>
                <a:off x="1382" y="5349"/>
                <a:ext cx="2555"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nvSpPr>
            <p:spPr>
              <a:xfrm>
                <a:off x="1365" y="5520"/>
                <a:ext cx="2688" cy="725"/>
              </a:xfrm>
              <a:prstGeom prst="rect">
                <a:avLst/>
              </a:prstGeom>
              <a:noFill/>
            </p:spPr>
            <p:txBody>
              <a:bodyPr wrap="square" rtlCol="0">
                <a:spAutoFit/>
              </a:bodyPr>
              <a:p>
                <a:r>
                  <a:rPr lang="zh-CN" sz="2400" b="1">
                    <a:sym typeface="+mn-ea"/>
                  </a:rPr>
                  <a:t>选择种鼠</a:t>
                </a:r>
                <a:endParaRPr lang="zh-CN" altLang="en-US" sz="2400" b="1">
                  <a:sym typeface="+mn-ea"/>
                </a:endParaRPr>
              </a:p>
            </p:txBody>
          </p:sp>
        </p:grpSp>
        <p:cxnSp>
          <p:nvCxnSpPr>
            <p:cNvPr id="9" name="直接箭头连接符 8"/>
            <p:cNvCxnSpPr/>
            <p:nvPr/>
          </p:nvCxnSpPr>
          <p:spPr>
            <a:xfrm>
              <a:off x="2505"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6" name="组合 5"/>
            <p:cNvGrpSpPr/>
            <p:nvPr/>
          </p:nvGrpSpPr>
          <p:grpSpPr>
            <a:xfrm>
              <a:off x="3396" y="4989"/>
              <a:ext cx="1698" cy="1040"/>
              <a:chOff x="4236" y="4989"/>
              <a:chExt cx="1698" cy="1040"/>
            </a:xfrm>
          </p:grpSpPr>
          <p:sp>
            <p:nvSpPr>
              <p:cNvPr id="11" name="圆角矩形 10"/>
              <p:cNvSpPr/>
              <p:nvPr/>
            </p:nvSpPr>
            <p:spPr>
              <a:xfrm>
                <a:off x="4236" y="4989"/>
                <a:ext cx="1698" cy="104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4418" y="5160"/>
                <a:ext cx="1498" cy="725"/>
              </a:xfrm>
              <a:prstGeom prst="rect">
                <a:avLst/>
              </a:prstGeom>
              <a:noFill/>
            </p:spPr>
            <p:txBody>
              <a:bodyPr wrap="square" rtlCol="0">
                <a:spAutoFit/>
              </a:bodyPr>
              <a:p>
                <a:r>
                  <a:rPr lang="zh-CN" sz="2400" b="1">
                    <a:sym typeface="+mn-ea"/>
                  </a:rPr>
                  <a:t>合笼</a:t>
                </a:r>
                <a:endParaRPr lang="zh-CN" sz="2400" b="1">
                  <a:sym typeface="+mn-ea"/>
                </a:endParaRPr>
              </a:p>
            </p:txBody>
          </p:sp>
        </p:grpSp>
        <p:cxnSp>
          <p:nvCxnSpPr>
            <p:cNvPr id="23" name="直接箭头连接符 22"/>
            <p:cNvCxnSpPr/>
            <p:nvPr/>
          </p:nvCxnSpPr>
          <p:spPr>
            <a:xfrm>
              <a:off x="5154"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p:nvPr/>
          </p:nvCxnSpPr>
          <p:spPr>
            <a:xfrm>
              <a:off x="8504"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28" name="组合 27"/>
            <p:cNvGrpSpPr/>
            <p:nvPr/>
          </p:nvGrpSpPr>
          <p:grpSpPr>
            <a:xfrm>
              <a:off x="6075" y="4990"/>
              <a:ext cx="2328" cy="1038"/>
              <a:chOff x="7875" y="4990"/>
              <a:chExt cx="2328" cy="1038"/>
            </a:xfrm>
          </p:grpSpPr>
          <p:sp>
            <p:nvSpPr>
              <p:cNvPr id="22" name="文本框 21"/>
              <p:cNvSpPr txBox="1"/>
              <p:nvPr/>
            </p:nvSpPr>
            <p:spPr>
              <a:xfrm>
                <a:off x="7907" y="5160"/>
                <a:ext cx="2297" cy="725"/>
              </a:xfrm>
              <a:prstGeom prst="rect">
                <a:avLst/>
              </a:prstGeom>
              <a:noFill/>
            </p:spPr>
            <p:txBody>
              <a:bodyPr wrap="square" rtlCol="0">
                <a:spAutoFit/>
              </a:bodyPr>
              <a:p>
                <a:r>
                  <a:rPr lang="zh-CN" sz="2400" b="1">
                    <a:sym typeface="+mn-ea"/>
                  </a:rPr>
                  <a:t>受孕检测</a:t>
                </a:r>
                <a:endParaRPr lang="zh-CN" altLang="en-US" sz="2400" b="1">
                  <a:sym typeface="+mn-ea"/>
                </a:endParaRPr>
              </a:p>
            </p:txBody>
          </p:sp>
          <p:sp>
            <p:nvSpPr>
              <p:cNvPr id="12" name="圆角矩形 11"/>
              <p:cNvSpPr/>
              <p:nvPr/>
            </p:nvSpPr>
            <p:spPr>
              <a:xfrm>
                <a:off x="7875" y="4990"/>
                <a:ext cx="2294"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31" name="组合 30"/>
            <p:cNvGrpSpPr/>
            <p:nvPr/>
          </p:nvGrpSpPr>
          <p:grpSpPr>
            <a:xfrm>
              <a:off x="9414" y="4990"/>
              <a:ext cx="2465" cy="1038"/>
              <a:chOff x="11454" y="4990"/>
              <a:chExt cx="2465" cy="1038"/>
            </a:xfrm>
          </p:grpSpPr>
          <p:sp>
            <p:nvSpPr>
              <p:cNvPr id="26" name="文本框 25"/>
              <p:cNvSpPr txBox="1"/>
              <p:nvPr/>
            </p:nvSpPr>
            <p:spPr>
              <a:xfrm>
                <a:off x="11489" y="5160"/>
                <a:ext cx="2430" cy="725"/>
              </a:xfrm>
              <a:prstGeom prst="rect">
                <a:avLst/>
              </a:prstGeom>
              <a:noFill/>
            </p:spPr>
            <p:txBody>
              <a:bodyPr wrap="square" rtlCol="0">
                <a:spAutoFit/>
              </a:bodyPr>
              <a:p>
                <a:r>
                  <a:rPr lang="zh-CN" sz="2400" b="1">
                    <a:sym typeface="+mn-ea"/>
                  </a:rPr>
                  <a:t>孕鼠饲养</a:t>
                </a:r>
                <a:endParaRPr lang="zh-CN" sz="2400" b="1">
                  <a:sym typeface="+mn-ea"/>
                </a:endParaRPr>
              </a:p>
            </p:txBody>
          </p:sp>
          <p:sp>
            <p:nvSpPr>
              <p:cNvPr id="30" name="圆角矩形 29"/>
              <p:cNvSpPr/>
              <p:nvPr/>
            </p:nvSpPr>
            <p:spPr>
              <a:xfrm>
                <a:off x="11454" y="4990"/>
                <a:ext cx="2294"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cxnSp>
          <p:nvCxnSpPr>
            <p:cNvPr id="32" name="直接箭头连接符 31"/>
            <p:cNvCxnSpPr/>
            <p:nvPr/>
          </p:nvCxnSpPr>
          <p:spPr>
            <a:xfrm>
              <a:off x="11843" y="5576"/>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33" name="组合 32"/>
            <p:cNvGrpSpPr/>
            <p:nvPr/>
          </p:nvGrpSpPr>
          <p:grpSpPr>
            <a:xfrm>
              <a:off x="12753" y="5046"/>
              <a:ext cx="1562" cy="1039"/>
              <a:chOff x="11454" y="4990"/>
              <a:chExt cx="1562" cy="1039"/>
            </a:xfrm>
          </p:grpSpPr>
          <p:sp>
            <p:nvSpPr>
              <p:cNvPr id="34" name="文本框 33"/>
              <p:cNvSpPr txBox="1"/>
              <p:nvPr/>
            </p:nvSpPr>
            <p:spPr>
              <a:xfrm>
                <a:off x="11561" y="5160"/>
                <a:ext cx="1385" cy="725"/>
              </a:xfrm>
              <a:prstGeom prst="rect">
                <a:avLst/>
              </a:prstGeom>
              <a:noFill/>
            </p:spPr>
            <p:txBody>
              <a:bodyPr wrap="square" rtlCol="0">
                <a:spAutoFit/>
              </a:bodyPr>
              <a:p>
                <a:r>
                  <a:rPr lang="zh-CN" sz="2400" b="1">
                    <a:sym typeface="+mn-ea"/>
                  </a:rPr>
                  <a:t>分笼</a:t>
                </a:r>
                <a:endParaRPr lang="zh-CN" sz="2400" b="1">
                  <a:sym typeface="+mn-ea"/>
                </a:endParaRPr>
              </a:p>
            </p:txBody>
          </p:sp>
          <p:sp>
            <p:nvSpPr>
              <p:cNvPr id="35" name="圆角矩形 34"/>
              <p:cNvSpPr/>
              <p:nvPr/>
            </p:nvSpPr>
            <p:spPr>
              <a:xfrm>
                <a:off x="11454" y="4990"/>
                <a:ext cx="1562"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  </a:t>
              </a:r>
              <a:r>
                <a:rPr lang="zh-CN" sz="2800" b="1">
                  <a:solidFill>
                    <a:srgbClr val="FF0000"/>
                  </a:solidFill>
                  <a:sym typeface="+mn-ea"/>
                </a:rPr>
                <a:t>选择种鼠</a:t>
              </a:r>
              <a:endParaRPr lang="zh-CN" altLang="zh-CN"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04800" y="1447800"/>
            <a:ext cx="3013075" cy="460375"/>
          </a:xfrm>
          <a:prstGeom prst="rect">
            <a:avLst/>
          </a:prstGeom>
          <a:noFill/>
        </p:spPr>
        <p:txBody>
          <a:bodyPr wrap="square" rtlCol="0">
            <a:spAutoFit/>
          </a:bodyPr>
          <a:p>
            <a:pPr>
              <a:buClr>
                <a:srgbClr val="FF0000"/>
              </a:buClr>
              <a:buFont typeface="Wingdings" panose="05000000000000000000" charset="0"/>
            </a:pPr>
            <a:r>
              <a:rPr lang="en-US" altLang="zh-CN" sz="2400" b="1">
                <a:solidFill>
                  <a:srgbClr val="FF0000"/>
                </a:solidFill>
                <a:latin typeface="Times New Roman" panose="02020603050405020304" pitchFamily="18" charset="0"/>
                <a:cs typeface="Times New Roman" panose="02020603050405020304" pitchFamily="18" charset="0"/>
              </a:rPr>
              <a:t>1</a:t>
            </a:r>
            <a:r>
              <a:rPr lang="zh-CN" altLang="en-US" sz="2400" b="1">
                <a:solidFill>
                  <a:srgbClr val="FF0000"/>
                </a:solidFill>
                <a:latin typeface="Times New Roman" panose="02020603050405020304" pitchFamily="18" charset="0"/>
                <a:cs typeface="Times New Roman" panose="02020603050405020304" pitchFamily="18" charset="0"/>
              </a:rPr>
              <a:t>、年龄</a:t>
            </a:r>
            <a:endParaRPr lang="zh-CN" altLang="en-US" sz="2400" b="1">
              <a:solidFill>
                <a:srgbClr val="FF0000"/>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304800" y="2000250"/>
            <a:ext cx="8296910" cy="4184650"/>
          </a:xfrm>
          <a:prstGeom prst="rect">
            <a:avLst/>
          </a:prstGeom>
          <a:noFill/>
        </p:spPr>
        <p:txBody>
          <a:bodyPr wrap="square" rtlCol="0">
            <a:spAutoFit/>
          </a:bodyPr>
          <a:p>
            <a:pPr marL="342900" indent="-342900" algn="just">
              <a:lnSpc>
                <a:spcPct val="190000"/>
              </a:lnSpc>
              <a:buClr>
                <a:srgbClr val="FF0000"/>
              </a:buClr>
              <a:buFont typeface="Wingdings" panose="05000000000000000000" charset="0"/>
              <a:buChar char="Ø"/>
            </a:pPr>
            <a:r>
              <a:rPr lang="zh-CN" altLang="en-US" sz="2000" b="1">
                <a:latin typeface="Times New Roman" panose="02020603050405020304" pitchFamily="18" charset="0"/>
                <a:cs typeface="Times New Roman" panose="02020603050405020304" pitchFamily="18" charset="0"/>
              </a:rPr>
              <a:t>一</a:t>
            </a:r>
            <a:r>
              <a:rPr lang="zh-CN" altLang="en-US" sz="2000" b="1">
                <a:solidFill>
                  <a:schemeClr val="tx1"/>
                </a:solidFill>
                <a:latin typeface="Times New Roman" panose="02020603050405020304" pitchFamily="18" charset="0"/>
                <a:cs typeface="Times New Roman" panose="02020603050405020304" pitchFamily="18" charset="0"/>
              </a:rPr>
              <a:t>般小鼠</a:t>
            </a:r>
            <a:r>
              <a:rPr lang="zh-CN" altLang="en-US" sz="2000" b="1">
                <a:solidFill>
                  <a:schemeClr val="tx1"/>
                </a:solidFill>
                <a:latin typeface="Times New Roman" panose="02020603050405020304" pitchFamily="18" charset="0"/>
                <a:cs typeface="Times New Roman" panose="02020603050405020304" pitchFamily="18" charset="0"/>
              </a:rPr>
              <a:t>的寿命为1-2年，其中生育期为1年。</a:t>
            </a:r>
            <a:r>
              <a:rPr lang="zh-CN" altLang="en-US" sz="2000">
                <a:latin typeface="Times New Roman" panose="02020603050405020304" pitchFamily="18" charset="0"/>
                <a:cs typeface="Times New Roman" panose="02020603050405020304" pitchFamily="18" charset="0"/>
              </a:rPr>
              <a:t>所以我们在选择种鼠时，应选择合适周龄的种鼠来用于繁育。</a:t>
            </a:r>
            <a:endParaRPr lang="zh-CN" altLang="en-US" sz="2000">
              <a:latin typeface="Times New Roman" panose="02020603050405020304" pitchFamily="18" charset="0"/>
              <a:cs typeface="Times New Roman" panose="02020603050405020304" pitchFamily="18" charset="0"/>
            </a:endParaRPr>
          </a:p>
          <a:p>
            <a:pPr marL="342900" indent="-342900" algn="just">
              <a:lnSpc>
                <a:spcPct val="190000"/>
              </a:lnSpc>
              <a:buClr>
                <a:srgbClr val="FF0000"/>
              </a:buClr>
              <a:buFont typeface="Wingdings" panose="05000000000000000000" charset="0"/>
              <a:buChar char="Ø"/>
            </a:pPr>
            <a:r>
              <a:rPr lang="zh-CN" altLang="en-US" sz="2000" b="1">
                <a:latin typeface="Times New Roman" panose="02020603050405020304" pitchFamily="18" charset="0"/>
                <a:cs typeface="Times New Roman" panose="02020603050405020304" pitchFamily="18" charset="0"/>
              </a:rPr>
              <a:t>雄鼠8周龄，雌鼠6周龄就可以开始进行合笼繁育了</a:t>
            </a:r>
            <a:r>
              <a:rPr lang="zh-CN" altLang="en-US" sz="2000">
                <a:latin typeface="Times New Roman" panose="02020603050405020304" pitchFamily="18" charset="0"/>
                <a:cs typeface="Times New Roman" panose="02020603050405020304" pitchFamily="18" charset="0"/>
              </a:rPr>
              <a:t>。随着年龄的增长，雌鼠的生育能力在第二窝、第三窝时将达到最高，随后，雄鼠在8月龄，雌鼠在7月龄时繁殖能力显著下降，而超过10个月时就可进行淘汰了。</a:t>
            </a:r>
            <a:endParaRPr lang="zh-CN" altLang="en-US" sz="2000">
              <a:latin typeface="Times New Roman" panose="02020603050405020304" pitchFamily="18" charset="0"/>
              <a:cs typeface="Times New Roman" panose="02020603050405020304" pitchFamily="18" charset="0"/>
            </a:endParaRPr>
          </a:p>
          <a:p>
            <a:pPr marL="342900" indent="-342900" algn="just">
              <a:lnSpc>
                <a:spcPct val="19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其中，</a:t>
            </a:r>
            <a:r>
              <a:rPr lang="zh-CN" altLang="en-US" sz="2000" b="1">
                <a:latin typeface="Times New Roman" panose="02020603050405020304" pitchFamily="18" charset="0"/>
                <a:cs typeface="Times New Roman" panose="02020603050405020304" pitchFamily="18" charset="0"/>
              </a:rPr>
              <a:t>小鼠年龄的计算是从小鼠出生那一天开始的</a:t>
            </a:r>
            <a:r>
              <a:rPr lang="zh-CN" altLang="en-US" sz="2000">
                <a:latin typeface="Times New Roman" panose="02020603050405020304" pitchFamily="18" charset="0"/>
                <a:cs typeface="Times New Roman" panose="02020603050405020304" pitchFamily="18" charset="0"/>
              </a:rPr>
              <a:t>，而不是从合笼日期开始算。</a:t>
            </a:r>
            <a:r>
              <a:rPr lang="zh-CN" altLang="en-US" sz="2000" b="1">
                <a:latin typeface="Times New Roman" panose="02020603050405020304" pitchFamily="18" charset="0"/>
                <a:cs typeface="Times New Roman" panose="02020603050405020304" pitchFamily="18" charset="0"/>
              </a:rPr>
              <a:t>即雄鼠选8周-8月龄；雌鼠选6周-7月龄。</a:t>
            </a:r>
            <a:endParaRPr lang="zh-CN" altLang="en-US" sz="2000"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  </a:t>
              </a:r>
              <a:r>
                <a:rPr lang="zh-CN" sz="2800" b="1">
                  <a:solidFill>
                    <a:srgbClr val="FF0000"/>
                  </a:solidFill>
                  <a:sym typeface="+mn-ea"/>
                </a:rPr>
                <a:t>选择种鼠</a:t>
              </a:r>
              <a:endParaRPr lang="zh-CN" altLang="zh-CN"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04800" y="1295400"/>
            <a:ext cx="3013075" cy="460375"/>
          </a:xfrm>
          <a:prstGeom prst="rect">
            <a:avLst/>
          </a:prstGeom>
          <a:noFill/>
        </p:spPr>
        <p:txBody>
          <a:bodyPr wrap="square" rtlCol="0">
            <a:spAutoFit/>
          </a:bodyPr>
          <a:p>
            <a:pPr>
              <a:buClr>
                <a:srgbClr val="FF0000"/>
              </a:buClr>
              <a:buFont typeface="Wingdings" panose="05000000000000000000" charset="0"/>
            </a:pPr>
            <a:r>
              <a:rPr lang="en-US" altLang="zh-CN" sz="2400" b="1">
                <a:solidFill>
                  <a:srgbClr val="FF0000"/>
                </a:solidFill>
                <a:latin typeface="Times New Roman" panose="02020603050405020304" pitchFamily="18" charset="0"/>
                <a:cs typeface="Times New Roman" panose="02020603050405020304" pitchFamily="18" charset="0"/>
              </a:rPr>
              <a:t>2</a:t>
            </a:r>
            <a:r>
              <a:rPr lang="zh-CN" altLang="en-US" sz="2400" b="1">
                <a:solidFill>
                  <a:srgbClr val="FF0000"/>
                </a:solidFill>
                <a:latin typeface="Times New Roman" panose="02020603050405020304" pitchFamily="18" charset="0"/>
                <a:cs typeface="Times New Roman" panose="02020603050405020304" pitchFamily="18" charset="0"/>
              </a:rPr>
              <a:t>、外观</a:t>
            </a:r>
            <a:endParaRPr lang="zh-CN" altLang="en-US" sz="2400" b="1">
              <a:solidFill>
                <a:srgbClr val="FF0000"/>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304800" y="1752600"/>
            <a:ext cx="8652510" cy="4184650"/>
          </a:xfrm>
          <a:prstGeom prst="rect">
            <a:avLst/>
          </a:prstGeom>
          <a:noFill/>
        </p:spPr>
        <p:txBody>
          <a:bodyPr wrap="square" rtlCol="0">
            <a:spAutoFit/>
          </a:bodyPr>
          <a:p>
            <a:pPr marL="342900" indent="-342900">
              <a:lnSpc>
                <a:spcPct val="190000"/>
              </a:lnSpc>
              <a:buClr>
                <a:srgbClr val="FF0000"/>
              </a:buClr>
              <a:buFont typeface="Wingdings" panose="05000000000000000000" charset="0"/>
              <a:buChar char="Ø"/>
            </a:pPr>
            <a:r>
              <a:rPr lang="zh-CN" altLang="en-US" sz="2000" b="1">
                <a:latin typeface="Times New Roman" panose="02020603050405020304" pitchFamily="18" charset="0"/>
                <a:cs typeface="Times New Roman" panose="02020603050405020304" pitchFamily="18" charset="0"/>
              </a:rPr>
              <a:t>在挑选种鼠的时候</a:t>
            </a:r>
            <a:r>
              <a:rPr lang="zh-CN" altLang="en-US" sz="2000">
                <a:latin typeface="Times New Roman" panose="02020603050405020304" pitchFamily="18" charset="0"/>
                <a:cs typeface="Times New Roman" panose="02020603050405020304" pitchFamily="18" charset="0"/>
              </a:rPr>
              <a:t>，我们需要认真观察其外观，是否具备这些优良条件：如体格健壮、体态匀称、毛顺滑光亮、无外伤、行动敏捷，再检查雄鼠生殖器是否缺失。雌鼠是否有双阴道或阴道封闭的现象，尤其是生殖器官，以筛选出合适的、健康的种鼠用于繁育。</a:t>
            </a:r>
            <a:endParaRPr lang="zh-CN" altLang="en-US" sz="2000">
              <a:latin typeface="Times New Roman" panose="02020603050405020304" pitchFamily="18" charset="0"/>
              <a:cs typeface="Times New Roman" panose="02020603050405020304" pitchFamily="18" charset="0"/>
            </a:endParaRPr>
          </a:p>
          <a:p>
            <a:pPr marL="342900" indent="-342900">
              <a:lnSpc>
                <a:spcPct val="190000"/>
              </a:lnSpc>
              <a:buClr>
                <a:srgbClr val="FF0000"/>
              </a:buClr>
              <a:buFont typeface="Wingdings" panose="05000000000000000000" charset="0"/>
              <a:buChar char="Ø"/>
            </a:pPr>
            <a:r>
              <a:rPr lang="zh-CN" altLang="en-US" sz="2000" b="1">
                <a:latin typeface="Times New Roman" panose="02020603050405020304" pitchFamily="18" charset="0"/>
                <a:cs typeface="Times New Roman" panose="02020603050405020304" pitchFamily="18" charset="0"/>
              </a:rPr>
              <a:t>在合笼前我们要仔细查看</a:t>
            </a:r>
            <a:r>
              <a:rPr lang="zh-CN" altLang="en-US" sz="2000">
                <a:latin typeface="Times New Roman" panose="02020603050405020304" pitchFamily="18" charset="0"/>
                <a:cs typeface="Times New Roman" panose="02020603050405020304" pitchFamily="18" charset="0"/>
              </a:rPr>
              <a:t>，每只小鼠的生殖器官发育是否正常。</a:t>
            </a:r>
            <a:endParaRPr lang="zh-CN" altLang="en-US" sz="2000">
              <a:latin typeface="Times New Roman" panose="02020603050405020304" pitchFamily="18" charset="0"/>
              <a:cs typeface="Times New Roman" panose="02020603050405020304" pitchFamily="18" charset="0"/>
            </a:endParaRPr>
          </a:p>
          <a:p>
            <a:pPr marL="342900" indent="-342900">
              <a:lnSpc>
                <a:spcPct val="19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此外，繁殖鼠的体重以25克左右为宜；不选用瘦小或肥胖鼠、掉毛的鼠来进行繁殖。</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  </a:t>
              </a:r>
              <a:r>
                <a:rPr lang="zh-CN" sz="2800" b="1">
                  <a:solidFill>
                    <a:srgbClr val="FF0000"/>
                  </a:solidFill>
                  <a:sym typeface="+mn-ea"/>
                </a:rPr>
                <a:t>合笼</a:t>
              </a:r>
              <a:endParaRPr lang="zh-CN" altLang="zh-CN"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81000" y="1371600"/>
            <a:ext cx="8347710" cy="4523105"/>
          </a:xfrm>
          <a:prstGeom prst="rect">
            <a:avLst/>
          </a:prstGeom>
          <a:noFill/>
        </p:spPr>
        <p:txBody>
          <a:bodyPr wrap="square" rtlCol="0">
            <a:spAutoFit/>
          </a:bodyPr>
          <a:p>
            <a:pPr marL="342900" indent="-342900">
              <a:lnSpc>
                <a:spcPct val="18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rPr>
              <a:t>在合笼时，要先将雄鼠放入笼内，最好是提前2天将雄鼠单放，之后再按1:2或1:</a:t>
            </a:r>
            <a:r>
              <a:rPr lang="en-US" altLang="zh-CN" sz="2000">
                <a:latin typeface="Times New Roman" panose="02020603050405020304" pitchFamily="18" charset="0"/>
                <a:cs typeface="Times New Roman" panose="02020603050405020304" pitchFamily="18" charset="0"/>
              </a:rPr>
              <a:t>3</a:t>
            </a:r>
            <a:r>
              <a:rPr lang="zh-CN" altLang="en-US" sz="2000">
                <a:latin typeface="Times New Roman" panose="02020603050405020304" pitchFamily="18" charset="0"/>
                <a:cs typeface="Times New Roman" panose="02020603050405020304" pitchFamily="18" charset="0"/>
              </a:rPr>
              <a:t>的比例将雌鼠放置雄鼠笼内。</a:t>
            </a:r>
            <a:endParaRPr lang="zh-CN" altLang="en-US" sz="2000">
              <a:latin typeface="Times New Roman" panose="02020603050405020304" pitchFamily="18" charset="0"/>
              <a:cs typeface="Times New Roman" panose="02020603050405020304" pitchFamily="18" charset="0"/>
            </a:endParaRPr>
          </a:p>
          <a:p>
            <a:pPr marL="342900" indent="-342900">
              <a:lnSpc>
                <a:spcPct val="180000"/>
              </a:lnSpc>
              <a:buClr>
                <a:srgbClr val="FF0000"/>
              </a:buClr>
              <a:buFont typeface="Wingdings" panose="05000000000000000000" charset="0"/>
              <a:buChar char="Ø"/>
            </a:pPr>
            <a:r>
              <a:rPr lang="zh-CN" altLang="en-US" sz="2000" b="1">
                <a:solidFill>
                  <a:srgbClr val="FF0000"/>
                </a:solidFill>
                <a:latin typeface="Times New Roman" panose="02020603050405020304" pitchFamily="18" charset="0"/>
                <a:cs typeface="Times New Roman" panose="02020603050405020304" pitchFamily="18" charset="0"/>
              </a:rPr>
              <a:t>合笼方式主要有两种： </a:t>
            </a:r>
            <a:endParaRPr lang="zh-CN" altLang="en-US" sz="2000" b="1">
              <a:solidFill>
                <a:srgbClr val="FF0000"/>
              </a:solidFill>
              <a:latin typeface="Times New Roman" panose="02020603050405020304" pitchFamily="18" charset="0"/>
              <a:cs typeface="Times New Roman" panose="02020603050405020304" pitchFamily="18" charset="0"/>
            </a:endParaRPr>
          </a:p>
          <a:p>
            <a:pPr>
              <a:lnSpc>
                <a:spcPct val="180000"/>
              </a:lnSpc>
              <a:buClr>
                <a:srgbClr val="FF0000"/>
              </a:buClr>
              <a:buFont typeface="Wingdings" panose="05000000000000000000" charset="0"/>
            </a:pPr>
            <a:r>
              <a:rPr lang="en-US" altLang="zh-CN" sz="2000">
                <a:latin typeface="Times New Roman" panose="02020603050405020304" pitchFamily="18" charset="0"/>
                <a:cs typeface="Times New Roman" panose="02020603050405020304" pitchFamily="18" charset="0"/>
              </a:rPr>
              <a:t>     </a:t>
            </a:r>
            <a:r>
              <a:rPr lang="en-US" altLang="zh-CN" sz="2000" b="1">
                <a:latin typeface="Times New Roman" panose="02020603050405020304" pitchFamily="18" charset="0"/>
                <a:cs typeface="Times New Roman" panose="02020603050405020304" pitchFamily="18" charset="0"/>
              </a:rPr>
              <a:t> </a:t>
            </a:r>
            <a:r>
              <a:rPr lang="zh-CN" altLang="en-US" sz="2000" b="1">
                <a:solidFill>
                  <a:schemeClr val="tx1"/>
                </a:solidFill>
                <a:latin typeface="Times New Roman" panose="02020603050405020304" pitchFamily="18" charset="0"/>
                <a:cs typeface="Times New Roman" panose="02020603050405020304" pitchFamily="18" charset="0"/>
              </a:rPr>
              <a:t>连续合笼</a:t>
            </a:r>
            <a:r>
              <a:rPr lang="zh-CN" altLang="en-US" sz="2000">
                <a:latin typeface="Times New Roman" panose="02020603050405020304" pitchFamily="18" charset="0"/>
                <a:cs typeface="Times New Roman" panose="02020603050405020304" pitchFamily="18" charset="0"/>
              </a:rPr>
              <a:t>：雌鼠雄鼠连续几天内一直在同一个笼子中；</a:t>
            </a:r>
            <a:endParaRPr lang="zh-CN" altLang="en-US" sz="2000">
              <a:latin typeface="Times New Roman" panose="02020603050405020304" pitchFamily="18" charset="0"/>
              <a:cs typeface="Times New Roman" panose="02020603050405020304" pitchFamily="18" charset="0"/>
            </a:endParaRPr>
          </a:p>
          <a:p>
            <a:pPr>
              <a:lnSpc>
                <a:spcPct val="180000"/>
              </a:lnSpc>
              <a:buClr>
                <a:srgbClr val="FF0000"/>
              </a:buClr>
              <a:buFont typeface="Wingdings" panose="05000000000000000000" charset="0"/>
            </a:pPr>
            <a:r>
              <a:rPr lang="en-US" altLang="zh-CN" sz="2000">
                <a:latin typeface="Times New Roman" panose="02020603050405020304" pitchFamily="18" charset="0"/>
                <a:cs typeface="Times New Roman" panose="02020603050405020304" pitchFamily="18" charset="0"/>
              </a:rPr>
              <a:t>    </a:t>
            </a:r>
            <a:r>
              <a:rPr lang="en-US" altLang="zh-CN" sz="2000" b="1">
                <a:solidFill>
                  <a:schemeClr val="tx1"/>
                </a:solidFill>
                <a:latin typeface="Times New Roman" panose="02020603050405020304" pitchFamily="18" charset="0"/>
                <a:cs typeface="Times New Roman" panose="02020603050405020304" pitchFamily="18" charset="0"/>
              </a:rPr>
              <a:t>  </a:t>
            </a:r>
            <a:r>
              <a:rPr lang="zh-CN" altLang="en-US" sz="2000" b="1">
                <a:solidFill>
                  <a:schemeClr val="tx1"/>
                </a:solidFill>
                <a:latin typeface="Times New Roman" panose="02020603050405020304" pitchFamily="18" charset="0"/>
                <a:cs typeface="Times New Roman" panose="02020603050405020304" pitchFamily="18" charset="0"/>
              </a:rPr>
              <a:t>间断合笼</a:t>
            </a:r>
            <a:r>
              <a:rPr lang="zh-CN" altLang="en-US" sz="2000">
                <a:latin typeface="Times New Roman" panose="02020603050405020304" pitchFamily="18" charset="0"/>
                <a:cs typeface="Times New Roman" panose="02020603050405020304" pitchFamily="18" charset="0"/>
              </a:rPr>
              <a:t>：一只雌鼠和一只雄鼠相处一天，然后就换另外的一只雌鼠</a:t>
            </a: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进来合笼；</a:t>
            </a:r>
            <a:endParaRPr lang="zh-CN" altLang="en-US" sz="2000">
              <a:latin typeface="Times New Roman" panose="02020603050405020304" pitchFamily="18" charset="0"/>
              <a:cs typeface="Times New Roman" panose="02020603050405020304" pitchFamily="18" charset="0"/>
            </a:endParaRPr>
          </a:p>
          <a:p>
            <a:pPr>
              <a:lnSpc>
                <a:spcPct val="180000"/>
              </a:lnSpc>
              <a:buClr>
                <a:srgbClr val="FF0000"/>
              </a:buClr>
              <a:buFont typeface="Wingdings" panose="05000000000000000000" charset="0"/>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注：常规采用连续合笼方法，待母鼠确定怀孕后可将公鼠取出与其他母鼠进行交配，并留孕鼠单独饲养照养子代。</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76200" y="1066800"/>
            <a:ext cx="8989060" cy="5139055"/>
          </a:xfrm>
          <a:prstGeom prst="rect">
            <a:avLst/>
          </a:prstGeom>
          <a:noFill/>
        </p:spPr>
        <p:txBody>
          <a:bodyPr wrap="square" rtlCol="0">
            <a:spAutoFit/>
          </a:bodyPr>
          <a:p>
            <a:pPr algn="just">
              <a:lnSpc>
                <a:spcPct val="200000"/>
              </a:lnSpc>
              <a:buClr>
                <a:srgbClr val="FF0000"/>
              </a:buClr>
              <a:buFont typeface="Wingdings" panose="05000000000000000000" charset="0"/>
            </a:pPr>
            <a:r>
              <a:rPr lang="zh-CN" sz="2400" b="1">
                <a:solidFill>
                  <a:srgbClr val="FF0000"/>
                </a:solidFill>
                <a:sym typeface="+mn-ea"/>
              </a:rPr>
              <a:t>注意事项</a:t>
            </a:r>
            <a:r>
              <a:rPr lang="en-US" altLang="zh-CN" sz="2400" b="1">
                <a:solidFill>
                  <a:srgbClr val="FF0000"/>
                </a:solidFill>
                <a:sym typeface="+mn-ea"/>
              </a:rPr>
              <a:t>:</a:t>
            </a:r>
            <a:endParaRPr lang="zh-CN" sz="2400" b="1">
              <a:solidFill>
                <a:srgbClr val="FF0000"/>
              </a:solidFill>
              <a:sym typeface="+mn-ea"/>
            </a:endParaRPr>
          </a:p>
          <a:p>
            <a:pPr marL="342900" indent="-342900" algn="just">
              <a:lnSpc>
                <a:spcPct val="20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sym typeface="+mn-ea"/>
              </a:rPr>
              <a:t>推荐放入2只雌鼠，产出的小仔数量最多，两只雌鼠还可以互相照顾幼仔，如果个别雌鼠母性较差，同笼的另一只雌鼠会充当“奶妈”的角色代为照顾小仔。</a:t>
            </a:r>
            <a:endParaRPr lang="zh-CN" altLang="en-US" sz="2000">
              <a:latin typeface="Times New Roman" panose="02020603050405020304" pitchFamily="18" charset="0"/>
              <a:cs typeface="Times New Roman" panose="02020603050405020304" pitchFamily="18" charset="0"/>
              <a:sym typeface="+mn-ea"/>
            </a:endParaRPr>
          </a:p>
          <a:p>
            <a:pPr marL="342900" indent="-342900" algn="just">
              <a:lnSpc>
                <a:spcPct val="20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sym typeface="+mn-ea"/>
              </a:rPr>
              <a:t>配繁时，一定要先放雄鼠！这一步是关键！雄鼠在笼盒里占据主导地位，否则雌鼠会拒绝交配甚至攻击雄鼠！</a:t>
            </a:r>
            <a:endParaRPr lang="zh-CN" altLang="en-US" sz="2000">
              <a:latin typeface="Times New Roman" panose="02020603050405020304" pitchFamily="18" charset="0"/>
              <a:cs typeface="Times New Roman" panose="02020603050405020304" pitchFamily="18" charset="0"/>
              <a:sym typeface="+mn-ea"/>
            </a:endParaRPr>
          </a:p>
          <a:p>
            <a:pPr marL="342900" indent="-342900" algn="just">
              <a:lnSpc>
                <a:spcPct val="200000"/>
              </a:lnSpc>
              <a:buClr>
                <a:srgbClr val="FF0000"/>
              </a:buClr>
              <a:buFont typeface="Wingdings" panose="05000000000000000000" charset="0"/>
              <a:buChar char="Ø"/>
            </a:pPr>
            <a:r>
              <a:rPr lang="zh-CN" altLang="en-US" sz="2000">
                <a:latin typeface="Times New Roman" panose="02020603050405020304" pitchFamily="18" charset="0"/>
                <a:cs typeface="Times New Roman" panose="02020603050405020304" pitchFamily="18" charset="0"/>
                <a:sym typeface="+mn-ea"/>
              </a:rPr>
              <a:t>繁殖笼里一定要放筑巢材料，雌鼠可用筑巢材料给幼仔做窝，维持幼仔的体温，提高存活率。</a:t>
            </a:r>
            <a:endParaRPr lang="zh-CN" altLang="en-US" sz="2000">
              <a:latin typeface="Times New Roman" panose="02020603050405020304" pitchFamily="18" charset="0"/>
              <a:cs typeface="Times New Roman" panose="02020603050405020304" pitchFamily="18" charset="0"/>
              <a:sym typeface="+mn-ea"/>
            </a:endParaRPr>
          </a:p>
        </p:txBody>
      </p:sp>
      <p:grpSp>
        <p:nvGrpSpPr>
          <p:cNvPr id="17" name="组合 16"/>
          <p:cNvGrpSpPr/>
          <p:nvPr/>
        </p:nvGrpSpPr>
        <p:grpSpPr>
          <a:xfrm>
            <a:off x="0" y="489585"/>
            <a:ext cx="9144000" cy="953135"/>
            <a:chOff x="0" y="771"/>
            <a:chExt cx="14400" cy="1501"/>
          </a:xfrm>
        </p:grpSpPr>
        <p:sp>
          <p:nvSpPr>
            <p:cNvPr id="18" name="文本框 17"/>
            <p:cNvSpPr txBox="1"/>
            <p:nvPr>
              <p:custDataLst>
                <p:tags r:id="rId5"/>
              </p:custDataLst>
            </p:nvPr>
          </p:nvSpPr>
          <p:spPr>
            <a:xfrm>
              <a:off x="240" y="771"/>
              <a:ext cx="14016" cy="1501"/>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sz="2800" b="1">
                  <a:solidFill>
                    <a:srgbClr val="FF0000"/>
                  </a:solidFill>
                  <a:sym typeface="+mn-ea"/>
                </a:rPr>
                <a:t>合笼</a:t>
              </a:r>
              <a:endParaRPr lang="zh-CN" altLang="zh-CN" sz="2800" b="1">
                <a:solidFill>
                  <a:srgbClr val="FF0000"/>
                </a:solidFill>
                <a:sym typeface="+mn-ea"/>
              </a:endParaRPr>
            </a:p>
            <a:p>
              <a:endParaRPr lang="zh-CN" sz="28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76200" y="1066800"/>
            <a:ext cx="8989060" cy="5354320"/>
          </a:xfrm>
          <a:prstGeom prst="rect">
            <a:avLst/>
          </a:prstGeom>
          <a:noFill/>
        </p:spPr>
        <p:txBody>
          <a:bodyPr wrap="square" rtlCol="0">
            <a:spAutoFit/>
          </a:bodyPr>
          <a:p>
            <a:pPr algn="just">
              <a:lnSpc>
                <a:spcPct val="200000"/>
              </a:lnSpc>
              <a:buClr>
                <a:srgbClr val="FF0000"/>
              </a:buClr>
              <a:buFont typeface="Wingdings" panose="05000000000000000000" charset="0"/>
            </a:pPr>
            <a:r>
              <a:rPr lang="en-US" altLang="zh-CN" sz="2400" b="1">
                <a:solidFill>
                  <a:srgbClr val="FF0000"/>
                </a:solidFill>
                <a:sym typeface="+mn-ea"/>
              </a:rPr>
              <a:t>    </a:t>
            </a:r>
            <a:r>
              <a:rPr lang="zh-CN" sz="2400" b="1">
                <a:solidFill>
                  <a:srgbClr val="FF0000"/>
                </a:solidFill>
                <a:sym typeface="+mn-ea"/>
              </a:rPr>
              <a:t>方法</a:t>
            </a:r>
            <a:r>
              <a:rPr lang="en-US" altLang="zh-CN" sz="2400" b="1">
                <a:solidFill>
                  <a:srgbClr val="FF0000"/>
                </a:solidFill>
                <a:sym typeface="+mn-ea"/>
              </a:rPr>
              <a:t>:</a:t>
            </a:r>
            <a:endParaRPr lang="en-US" altLang="zh-CN" sz="2400" b="1">
              <a:solidFill>
                <a:srgbClr val="FF0000"/>
              </a:solidFill>
              <a:sym typeface="+mn-ea"/>
            </a:endParaRPr>
          </a:p>
          <a:p>
            <a:pPr marL="342900" indent="-342900" algn="just">
              <a:lnSpc>
                <a:spcPct val="200000"/>
              </a:lnSpc>
              <a:buClr>
                <a:srgbClr val="FF0000"/>
              </a:buClr>
              <a:buFont typeface="Wingdings" panose="05000000000000000000" charset="0"/>
              <a:buChar char="Ø"/>
            </a:pPr>
            <a:r>
              <a:rPr lang="zh-CN" sz="2100" b="1">
                <a:sym typeface="+mn-ea"/>
              </a:rPr>
              <a:t>查阴拴：</a:t>
            </a:r>
            <a:r>
              <a:rPr lang="zh-CN" sz="2100">
                <a:sym typeface="+mn-ea"/>
              </a:rPr>
              <a:t>用镊子直接查阴道内有无阴拴（阴门口处乳白色、固态胶状物，是由雄性小鼠精囊腺和凝固腺的分泌物在阴道内凝固而形成的产物。）缺点：容易出现漏检和假孕。</a:t>
            </a:r>
            <a:endParaRPr lang="zh-CN" sz="2100">
              <a:sym typeface="+mn-ea"/>
            </a:endParaRPr>
          </a:p>
          <a:p>
            <a:pPr algn="just">
              <a:lnSpc>
                <a:spcPct val="200000"/>
              </a:lnSpc>
              <a:buClr>
                <a:srgbClr val="FF0000"/>
              </a:buClr>
              <a:buFont typeface="Wingdings" panose="05000000000000000000" charset="0"/>
            </a:pPr>
            <a:r>
              <a:rPr lang="en-US" altLang="zh-CN" sz="2100">
                <a:sym typeface="+mn-ea"/>
              </a:rPr>
              <a:t>     </a:t>
            </a:r>
            <a:r>
              <a:rPr lang="zh-CN" sz="2100">
                <a:sym typeface="+mn-ea"/>
              </a:rPr>
              <a:t>注意：看到阴栓只能提示交配成功，受孕率并不是100%。</a:t>
            </a:r>
            <a:endParaRPr lang="zh-CN" sz="2100">
              <a:sym typeface="+mn-ea"/>
            </a:endParaRPr>
          </a:p>
          <a:p>
            <a:pPr marL="342900" indent="-342900" algn="just">
              <a:lnSpc>
                <a:spcPct val="200000"/>
              </a:lnSpc>
              <a:buClr>
                <a:srgbClr val="FF0000"/>
              </a:buClr>
              <a:buFont typeface="Wingdings" panose="05000000000000000000" charset="0"/>
              <a:buChar char="Ø"/>
            </a:pPr>
            <a:r>
              <a:rPr lang="zh-CN" sz="2100" b="1">
                <a:sym typeface="+mn-ea"/>
              </a:rPr>
              <a:t>阴道涂片查精子：</a:t>
            </a:r>
            <a:r>
              <a:rPr lang="zh-CN" sz="2100">
                <a:sym typeface="+mn-ea"/>
              </a:rPr>
              <a:t>合笼第二天早上检查，用一次性的吸管沾取少量生理盐水，插入雌鼠阴道抽吸几下，涂在载玻片上，加一滴生理盐水后加盖玻片镜下观察，看到大量活精子在游动则代表受精。</a:t>
            </a:r>
            <a:endParaRPr lang="zh-CN" sz="2100">
              <a:sym typeface="+mn-ea"/>
            </a:endParaRPr>
          </a:p>
        </p:txBody>
      </p:sp>
      <p:grpSp>
        <p:nvGrpSpPr>
          <p:cNvPr id="17" name="组合 16"/>
          <p:cNvGrpSpPr/>
          <p:nvPr/>
        </p:nvGrpSpPr>
        <p:grpSpPr>
          <a:xfrm>
            <a:off x="0" y="489585"/>
            <a:ext cx="9144000" cy="953135"/>
            <a:chOff x="0" y="771"/>
            <a:chExt cx="14400" cy="1501"/>
          </a:xfrm>
        </p:grpSpPr>
        <p:sp>
          <p:nvSpPr>
            <p:cNvPr id="18" name="文本框 17"/>
            <p:cNvSpPr txBox="1"/>
            <p:nvPr>
              <p:custDataLst>
                <p:tags r:id="rId5"/>
              </p:custDataLst>
            </p:nvPr>
          </p:nvSpPr>
          <p:spPr>
            <a:xfrm>
              <a:off x="240" y="771"/>
              <a:ext cx="14016" cy="1501"/>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olidFill>
                    <a:srgbClr val="FF0000"/>
                  </a:solidFill>
                  <a:sym typeface="+mn-ea"/>
                </a:rPr>
                <a:t>受孕检测</a:t>
              </a:r>
              <a:endParaRPr lang="zh-CN" altLang="zh-CN" sz="2800" b="1">
                <a:solidFill>
                  <a:srgbClr val="FF0000"/>
                </a:solidFill>
                <a:sym typeface="+mn-ea"/>
              </a:endParaRPr>
            </a:p>
            <a:p>
              <a:endParaRPr lang="zh-CN" sz="28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olidFill>
                    <a:srgbClr val="FF0000"/>
                  </a:solidFill>
                  <a:sym typeface="+mn-ea"/>
                </a:rPr>
                <a:t>孕鼠饲养</a:t>
              </a:r>
              <a:endParaRPr lang="zh-CN" altLang="en-US"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81000" y="1524000"/>
            <a:ext cx="8157210" cy="4292600"/>
          </a:xfrm>
          <a:prstGeom prst="rect">
            <a:avLst/>
          </a:prstGeom>
          <a:noFill/>
        </p:spPr>
        <p:txBody>
          <a:bodyPr wrap="square" rtlCol="0">
            <a:spAutoFit/>
          </a:bodyPr>
          <a:p>
            <a:pPr algn="just"/>
            <a:r>
              <a:rPr lang="en-US" altLang="zh-CN" sz="2100"/>
              <a:t>     </a:t>
            </a:r>
            <a:r>
              <a:rPr lang="zh-CN" sz="2100">
                <a:solidFill>
                  <a:srgbClr val="FF0000"/>
                </a:solidFill>
              </a:rPr>
              <a:t>发现怀孕小鼠后，应及时给予特殊照顾。</a:t>
            </a:r>
            <a:endParaRPr lang="zh-CN" sz="2100">
              <a:solidFill>
                <a:srgbClr val="FF0000"/>
              </a:solidFill>
            </a:endParaRPr>
          </a:p>
          <a:p>
            <a:pPr marL="342900" indent="-342900" algn="just">
              <a:lnSpc>
                <a:spcPct val="180000"/>
              </a:lnSpc>
              <a:buClr>
                <a:srgbClr val="FF0000"/>
              </a:buClr>
              <a:buFont typeface="Wingdings" panose="05000000000000000000" charset="0"/>
              <a:buChar char="Ø"/>
            </a:pPr>
            <a:r>
              <a:rPr lang="zh-CN" sz="2000"/>
              <a:t>首先要给予充足的营养，除供给足够的块料外，还要定时饲喂少量瓜子、麦芽和拌有鸡蛋的软料等食物。</a:t>
            </a:r>
            <a:endParaRPr lang="zh-CN" sz="2000"/>
          </a:p>
          <a:p>
            <a:pPr marL="342900" indent="-342900" algn="just">
              <a:lnSpc>
                <a:spcPct val="180000"/>
              </a:lnSpc>
              <a:buClr>
                <a:srgbClr val="FF0000"/>
              </a:buClr>
              <a:buFont typeface="Wingdings" panose="05000000000000000000" charset="0"/>
              <a:buChar char="Ø"/>
            </a:pPr>
            <a:r>
              <a:rPr lang="zh-CN" sz="2000"/>
              <a:t>如果雌鼠多的话，可以把孕鼠妈妈和鼠爸分出</a:t>
            </a:r>
            <a:r>
              <a:rPr lang="zh-CN" sz="2000">
                <a:latin typeface="Times New Roman" panose="02020603050405020304" pitchFamily="18" charset="0"/>
                <a:cs typeface="Times New Roman" panose="02020603050405020304" pitchFamily="18" charset="0"/>
              </a:rPr>
              <a:t>来，过了21天分娩期后，再分笼。期间要密切注意孕鼠及仔鼠的生长情况。</a:t>
            </a:r>
            <a:endParaRPr lang="zh-CN" sz="2000"/>
          </a:p>
          <a:p>
            <a:pPr marL="342900" indent="-342900" algn="just">
              <a:lnSpc>
                <a:spcPct val="180000"/>
              </a:lnSpc>
              <a:buClr>
                <a:srgbClr val="FF0000"/>
              </a:buClr>
              <a:buFont typeface="Wingdings" panose="05000000000000000000" charset="0"/>
              <a:buChar char="Ø"/>
            </a:pPr>
            <a:r>
              <a:rPr lang="zh-CN" sz="2000"/>
              <a:t>小鼠的健康状况与母鼠妈妈的哺乳能力、生产胎次有密切关系。因此要注意母鼠的状态，视情况决定是否采用代乳鼠，并进行仔鼠的断奶分笼及编号。</a:t>
            </a:r>
            <a:endParaRPr lang="zh-CN" sz="20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olidFill>
                    <a:srgbClr val="FF0000"/>
                  </a:solidFill>
                  <a:sym typeface="+mn-ea"/>
                </a:rPr>
                <a:t>分笼</a:t>
              </a:r>
              <a:endParaRPr lang="zh-CN" altLang="en-US"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94005" y="1295400"/>
            <a:ext cx="8698865" cy="5077460"/>
          </a:xfrm>
          <a:prstGeom prst="rect">
            <a:avLst/>
          </a:prstGeom>
          <a:noFill/>
        </p:spPr>
        <p:txBody>
          <a:bodyPr wrap="square" rtlCol="0">
            <a:spAutoFit/>
          </a:bodyPr>
          <a:p>
            <a:pPr marL="342900" indent="-342900" algn="just">
              <a:lnSpc>
                <a:spcPct val="180000"/>
              </a:lnSpc>
              <a:buClr>
                <a:srgbClr val="FF0000"/>
              </a:buClr>
              <a:buSzTx/>
              <a:buFont typeface="Wingdings" panose="05000000000000000000" charset="0"/>
              <a:buChar char="Ø"/>
            </a:pPr>
            <a:r>
              <a:rPr lang="zh-CN" sz="2000" b="1">
                <a:solidFill>
                  <a:schemeClr val="tx1"/>
                </a:solidFill>
                <a:latin typeface="Times New Roman" panose="02020603050405020304" pitchFamily="18" charset="0"/>
                <a:cs typeface="Times New Roman" panose="02020603050405020304" pitchFamily="18" charset="0"/>
              </a:rPr>
              <a:t>在仔鼠出生的第21天，我们就得将他们和母鼠分笼了。</a:t>
            </a:r>
            <a:r>
              <a:rPr lang="zh-CN" sz="2000">
                <a:latin typeface="Times New Roman" panose="02020603050405020304" pitchFamily="18" charset="0"/>
                <a:cs typeface="Times New Roman" panose="02020603050405020304" pitchFamily="18" charset="0"/>
              </a:rPr>
              <a:t>这是为了防止繁殖笼内出现多胎小仔</a:t>
            </a:r>
            <a:r>
              <a:rPr lang="zh-CN" sz="2000">
                <a:latin typeface="Times New Roman" panose="02020603050405020304" pitchFamily="18" charset="0"/>
                <a:cs typeface="Times New Roman" panose="02020603050405020304" pitchFamily="18" charset="0"/>
                <a:sym typeface="+mn-ea"/>
              </a:rPr>
              <a:t>鼠</a:t>
            </a:r>
            <a:r>
              <a:rPr lang="zh-CN" sz="2000">
                <a:latin typeface="Times New Roman" panose="02020603050405020304" pitchFamily="18" charset="0"/>
                <a:cs typeface="Times New Roman" panose="02020603050405020304" pitchFamily="18" charset="0"/>
              </a:rPr>
              <a:t>、防止鼠群混乱交配、防止代系混乱。但也不能提前分笼，这将导致小仔鼠夭折。</a:t>
            </a:r>
            <a:endParaRPr lang="zh-CN" sz="2000">
              <a:latin typeface="Times New Roman" panose="02020603050405020304" pitchFamily="18" charset="0"/>
              <a:cs typeface="Times New Roman" panose="02020603050405020304" pitchFamily="18" charset="0"/>
            </a:endParaRPr>
          </a:p>
          <a:p>
            <a:pPr marL="342900" indent="-342900" algn="just">
              <a:lnSpc>
                <a:spcPct val="180000"/>
              </a:lnSpc>
              <a:buClr>
                <a:srgbClr val="FF0000"/>
              </a:buClr>
              <a:buSzTx/>
              <a:buFont typeface="Wingdings" panose="05000000000000000000" charset="0"/>
              <a:buChar char="Ø"/>
            </a:pPr>
            <a:r>
              <a:rPr lang="zh-CN" sz="2000">
                <a:latin typeface="Times New Roman" panose="02020603050405020304" pitchFamily="18" charset="0"/>
                <a:cs typeface="Times New Roman" panose="02020603050405020304" pitchFamily="18" charset="0"/>
              </a:rPr>
              <a:t>分笼后的小鼠建议按照标准密度5只一笼进行饲养，且尽量让其群居，不要单只放，因为孤独的小鼠也会产生忧郁症的症状。若需要单只一笼饲养，要注意它左右必须有“邻居”陪伴，要保证其生存环境相对合理。</a:t>
            </a:r>
            <a:endParaRPr lang="zh-CN" sz="2000">
              <a:latin typeface="Times New Roman" panose="02020603050405020304" pitchFamily="18" charset="0"/>
              <a:cs typeface="Times New Roman" panose="02020603050405020304" pitchFamily="18" charset="0"/>
            </a:endParaRPr>
          </a:p>
          <a:p>
            <a:pPr marL="342900" indent="-342900" algn="just">
              <a:lnSpc>
                <a:spcPct val="180000"/>
              </a:lnSpc>
              <a:buClr>
                <a:srgbClr val="FF0000"/>
              </a:buClr>
              <a:buSzTx/>
              <a:buFont typeface="Wingdings" panose="05000000000000000000" charset="0"/>
              <a:buChar char="Ø"/>
            </a:pPr>
            <a:r>
              <a:rPr lang="zh-CN" sz="2000">
                <a:latin typeface="Times New Roman" panose="02020603050405020304" pitchFamily="18" charset="0"/>
                <a:cs typeface="Times New Roman" panose="02020603050405020304" pitchFamily="18" charset="0"/>
              </a:rPr>
              <a:t>分笼后，为了防止刚断奶的小鼠因为取食能力较弱而夭折，可在小鼠笼内放置少许碎饲料和果冻，以帮助小鼠取食。饲料投放应恰当，饲料投放量以一周食量为宜。</a:t>
            </a:r>
            <a:endParaRPr lang="zh-CN"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ym typeface="+mn-ea"/>
                </a:rPr>
                <a:t>食仔</a:t>
              </a:r>
              <a:endParaRPr lang="zh-CN" altLang="en-US"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aphicFrame>
        <p:nvGraphicFramePr>
          <p:cNvPr id="6" name="表格 5"/>
          <p:cNvGraphicFramePr/>
          <p:nvPr/>
        </p:nvGraphicFramePr>
        <p:xfrm>
          <a:off x="914400" y="1600200"/>
          <a:ext cx="7271385" cy="4470025"/>
        </p:xfrm>
        <a:graphic>
          <a:graphicData uri="http://schemas.openxmlformats.org/drawingml/2006/table">
            <a:tbl>
              <a:tblPr firstRow="1" bandRow="1">
                <a:tableStyleId>{5C22544A-7EE6-4342-B048-85BDC9FD1C3A}</a:tableStyleId>
              </a:tblPr>
              <a:tblGrid>
                <a:gridCol w="3663950"/>
                <a:gridCol w="3607435"/>
              </a:tblGrid>
              <a:tr h="381000">
                <a:tc>
                  <a:txBody>
                    <a:bodyPr/>
                    <a:p>
                      <a:pPr algn="ctr">
                        <a:buNone/>
                      </a:pPr>
                      <a:r>
                        <a:rPr lang="zh-CN" altLang="en-US"/>
                        <a:t>原因</a:t>
                      </a:r>
                      <a:endParaRPr lang="zh-CN" altLang="en-US"/>
                    </a:p>
                  </a:txBody>
                  <a:tcPr/>
                </a:tc>
                <a:tc>
                  <a:txBody>
                    <a:bodyPr/>
                    <a:p>
                      <a:pPr algn="ctr">
                        <a:buNone/>
                      </a:pPr>
                      <a:r>
                        <a:rPr lang="zh-CN" altLang="en-US"/>
                        <a:t>解决方法</a:t>
                      </a:r>
                      <a:endParaRPr lang="zh-CN" altLang="en-US"/>
                    </a:p>
                  </a:txBody>
                  <a:tcPr/>
                </a:tc>
              </a:tr>
              <a:tr h="784225">
                <a:tc>
                  <a:txBody>
                    <a:bodyPr/>
                    <a:p>
                      <a:pPr>
                        <a:lnSpc>
                          <a:spcPct val="150000"/>
                        </a:lnSpc>
                        <a:buNone/>
                      </a:pPr>
                      <a:r>
                        <a:rPr lang="zh-CN" altLang="en-US">
                          <a:latin typeface="仿宋" panose="02010609060101010101" charset="-122"/>
                          <a:ea typeface="仿宋" panose="02010609060101010101" charset="-122"/>
                        </a:rPr>
                        <a:t>在怀孕和哺乳期间</a:t>
                      </a:r>
                      <a:r>
                        <a:rPr lang="zh-CN" altLang="en-US" b="1">
                          <a:latin typeface="仿宋" panose="02010609060101010101" charset="-122"/>
                          <a:ea typeface="仿宋" panose="02010609060101010101" charset="-122"/>
                        </a:rPr>
                        <a:t>营养不良</a:t>
                      </a:r>
                      <a:r>
                        <a:rPr lang="zh-CN" altLang="en-US">
                          <a:latin typeface="仿宋" panose="02010609060101010101" charset="-122"/>
                          <a:ea typeface="仿宋" panose="02010609060101010101" charset="-122"/>
                        </a:rPr>
                        <a:t>，母鼠为维持自己的体力而食仔。</a:t>
                      </a:r>
                      <a:endParaRPr lang="zh-CN" altLang="en-US">
                        <a:latin typeface="仿宋" panose="02010609060101010101" charset="-122"/>
                        <a:ea typeface="仿宋" panose="02010609060101010101" charset="-122"/>
                      </a:endParaRPr>
                    </a:p>
                  </a:txBody>
                  <a:tcPr/>
                </a:tc>
                <a:tc>
                  <a:txBody>
                    <a:bodyPr/>
                    <a:p>
                      <a:pPr>
                        <a:lnSpc>
                          <a:spcPct val="150000"/>
                        </a:lnSpc>
                        <a:buNone/>
                      </a:pPr>
                      <a:r>
                        <a:rPr lang="zh-CN" altLang="en-US">
                          <a:latin typeface="仿宋" panose="02010609060101010101" charset="-122"/>
                          <a:ea typeface="仿宋" panose="02010609060101010101" charset="-122"/>
                        </a:rPr>
                        <a:t>在怀孕期间食物中要适当增加葵花籽或花生给孕鼠</a:t>
                      </a:r>
                      <a:r>
                        <a:rPr lang="zh-CN" altLang="en-US" b="1">
                          <a:latin typeface="仿宋" panose="02010609060101010101" charset="-122"/>
                          <a:ea typeface="仿宋" panose="02010609060101010101" charset="-122"/>
                        </a:rPr>
                        <a:t>补充营养</a:t>
                      </a:r>
                      <a:r>
                        <a:rPr lang="zh-CN" altLang="en-US">
                          <a:latin typeface="仿宋" panose="02010609060101010101" charset="-122"/>
                          <a:ea typeface="仿宋" panose="02010609060101010101" charset="-122"/>
                        </a:rPr>
                        <a:t>。</a:t>
                      </a:r>
                      <a:endParaRPr lang="zh-CN" altLang="en-US">
                        <a:latin typeface="仿宋" panose="02010609060101010101" charset="-122"/>
                        <a:ea typeface="仿宋" panose="02010609060101010101" charset="-122"/>
                      </a:endParaRPr>
                    </a:p>
                  </a:txBody>
                  <a:tcPr/>
                </a:tc>
              </a:tr>
              <a:tr h="1101600">
                <a:tc>
                  <a:txBody>
                    <a:bodyPr/>
                    <a:p>
                      <a:pPr algn="just">
                        <a:lnSpc>
                          <a:spcPct val="150000"/>
                        </a:lnSpc>
                        <a:buNone/>
                      </a:pPr>
                      <a:r>
                        <a:rPr lang="zh-CN" altLang="en-US">
                          <a:latin typeface="仿宋" panose="02010609060101010101" charset="-122"/>
                          <a:ea typeface="仿宋" panose="02010609060101010101" charset="-122"/>
                        </a:rPr>
                        <a:t>窝产仔数量多，导致</a:t>
                      </a:r>
                      <a:r>
                        <a:rPr lang="zh-CN" altLang="en-US" b="1">
                          <a:latin typeface="仿宋" panose="02010609060101010101" charset="-122"/>
                          <a:ea typeface="仿宋" panose="02010609060101010101" charset="-122"/>
                        </a:rPr>
                        <a:t>泌乳量相对不足</a:t>
                      </a:r>
                      <a:r>
                        <a:rPr lang="zh-CN" altLang="en-US">
                          <a:latin typeface="仿宋" panose="02010609060101010101" charset="-122"/>
                          <a:ea typeface="仿宋" panose="02010609060101010101" charset="-122"/>
                        </a:rPr>
                        <a:t>时会使其吞食幼仔。</a:t>
                      </a:r>
                      <a:endParaRPr lang="zh-CN" altLang="en-US">
                        <a:latin typeface="仿宋" panose="02010609060101010101" charset="-122"/>
                        <a:ea typeface="仿宋" panose="02010609060101010101" charset="-122"/>
                      </a:endParaRPr>
                    </a:p>
                  </a:txBody>
                  <a:tcPr/>
                </a:tc>
                <a:tc>
                  <a:txBody>
                    <a:bodyPr/>
                    <a:p>
                      <a:pPr algn="just">
                        <a:lnSpc>
                          <a:spcPct val="150000"/>
                        </a:lnSpc>
                        <a:buNone/>
                      </a:pPr>
                      <a:r>
                        <a:rPr lang="zh-CN" altLang="en-US">
                          <a:latin typeface="仿宋" panose="02010609060101010101" charset="-122"/>
                          <a:ea typeface="仿宋" panose="02010609060101010101" charset="-122"/>
                        </a:rPr>
                        <a:t>要及时</a:t>
                      </a:r>
                      <a:r>
                        <a:rPr lang="zh-CN" altLang="en-US" b="1">
                          <a:latin typeface="仿宋" panose="02010609060101010101" charset="-122"/>
                          <a:ea typeface="仿宋" panose="02010609060101010101" charset="-122"/>
                        </a:rPr>
                        <a:t>分出离乳小仔</a:t>
                      </a:r>
                      <a:r>
                        <a:rPr lang="zh-CN" altLang="en-US">
                          <a:latin typeface="仿宋" panose="02010609060101010101" charset="-122"/>
                          <a:ea typeface="仿宋" panose="02010609060101010101" charset="-122"/>
                        </a:rPr>
                        <a:t>，防止母鼠超量哺乳而丧失母性行为。</a:t>
                      </a:r>
                      <a:endParaRPr lang="zh-CN" altLang="en-US">
                        <a:latin typeface="仿宋" panose="02010609060101010101" charset="-122"/>
                        <a:ea typeface="仿宋" panose="02010609060101010101" charset="-122"/>
                      </a:endParaRPr>
                    </a:p>
                  </a:txBody>
                  <a:tcPr/>
                </a:tc>
              </a:tr>
              <a:tr h="1101600">
                <a:tc>
                  <a:txBody>
                    <a:bodyPr/>
                    <a:p>
                      <a:pPr algn="just">
                        <a:lnSpc>
                          <a:spcPct val="150000"/>
                        </a:lnSpc>
                        <a:buClrTx/>
                        <a:buSzTx/>
                        <a:buFontTx/>
                        <a:buNone/>
                      </a:pPr>
                      <a:r>
                        <a:rPr lang="zh-CN" altLang="en-US">
                          <a:latin typeface="仿宋" panose="02010609060101010101" charset="-122"/>
                          <a:ea typeface="仿宋" panose="02010609060101010101" charset="-122"/>
                        </a:rPr>
                        <a:t>母鼠年龄偏大且</a:t>
                      </a:r>
                      <a:r>
                        <a:rPr lang="zh-CN" altLang="en-US" b="1">
                          <a:latin typeface="仿宋" panose="02010609060101010101" charset="-122"/>
                          <a:ea typeface="仿宋" panose="02010609060101010101" charset="-122"/>
                        </a:rPr>
                        <a:t>无泌乳能力</a:t>
                      </a:r>
                      <a:r>
                        <a:rPr lang="zh-CN" altLang="en-US">
                          <a:latin typeface="仿宋" panose="02010609060101010101" charset="-122"/>
                          <a:ea typeface="仿宋" panose="02010609060101010101" charset="-122"/>
                        </a:rPr>
                        <a:t>，为维持自己的体力而食仔。</a:t>
                      </a:r>
                      <a:endParaRPr lang="zh-CN" altLang="en-US">
                        <a:latin typeface="仿宋" panose="02010609060101010101" charset="-122"/>
                        <a:ea typeface="仿宋" panose="02010609060101010101" charset="-122"/>
                      </a:endParaRPr>
                    </a:p>
                  </a:txBody>
                  <a:tcPr/>
                </a:tc>
                <a:tc>
                  <a:txBody>
                    <a:bodyPr/>
                    <a:p>
                      <a:pPr algn="just">
                        <a:lnSpc>
                          <a:spcPct val="150000"/>
                        </a:lnSpc>
                        <a:buNone/>
                      </a:pPr>
                      <a:r>
                        <a:rPr lang="zh-CN" altLang="en-US">
                          <a:latin typeface="仿宋" panose="02010609060101010101" charset="-122"/>
                          <a:ea typeface="仿宋" panose="02010609060101010101" charset="-122"/>
                        </a:rPr>
                        <a:t>要处理和</a:t>
                      </a:r>
                      <a:r>
                        <a:rPr lang="zh-CN" altLang="en-US" b="1">
                          <a:latin typeface="仿宋" panose="02010609060101010101" charset="-122"/>
                          <a:ea typeface="仿宋" panose="02010609060101010101" charset="-122"/>
                        </a:rPr>
                        <a:t>淘汰</a:t>
                      </a:r>
                      <a:r>
                        <a:rPr lang="zh-CN" altLang="en-US">
                          <a:latin typeface="仿宋" panose="02010609060101010101" charset="-122"/>
                          <a:ea typeface="仿宋" panose="02010609060101010101" charset="-122"/>
                        </a:rPr>
                        <a:t>年龄大、习惯性吃仔的母鼠。</a:t>
                      </a:r>
                      <a:endParaRPr lang="zh-CN" altLang="en-US">
                        <a:latin typeface="仿宋" panose="02010609060101010101" charset="-122"/>
                        <a:ea typeface="仿宋" panose="02010609060101010101" charset="-122"/>
                      </a:endParaRPr>
                    </a:p>
                  </a:txBody>
                  <a:tcPr/>
                </a:tc>
              </a:tr>
              <a:tr h="1101600">
                <a:tc>
                  <a:txBody>
                    <a:bodyPr/>
                    <a:p>
                      <a:pPr algn="just">
                        <a:lnSpc>
                          <a:spcPct val="150000"/>
                        </a:lnSpc>
                        <a:buClrTx/>
                        <a:buSzTx/>
                        <a:buFontTx/>
                        <a:buNone/>
                      </a:pPr>
                      <a:r>
                        <a:rPr lang="zh-CN" altLang="en-US">
                          <a:latin typeface="仿宋" panose="02010609060101010101" charset="-122"/>
                          <a:ea typeface="仿宋" panose="02010609060101010101" charset="-122"/>
                        </a:rPr>
                        <a:t>产前产后</a:t>
                      </a:r>
                      <a:r>
                        <a:rPr lang="zh-CN" altLang="en-US" b="1">
                          <a:latin typeface="仿宋" panose="02010609060101010101" charset="-122"/>
                          <a:ea typeface="仿宋" panose="02010609060101010101" charset="-122"/>
                        </a:rPr>
                        <a:t>缺水</a:t>
                      </a:r>
                      <a:r>
                        <a:rPr lang="zh-CN" altLang="en-US">
                          <a:latin typeface="仿宋" panose="02010609060101010101" charset="-122"/>
                          <a:ea typeface="仿宋" panose="02010609060101010101" charset="-122"/>
                        </a:rPr>
                        <a:t>，因生产过程中要消耗大量的体液和能量，产后口渴在舔食胎盘时引发吃仔。</a:t>
                      </a:r>
                      <a:endParaRPr lang="zh-CN" altLang="en-US">
                        <a:latin typeface="仿宋" panose="02010609060101010101" charset="-122"/>
                        <a:ea typeface="仿宋" panose="02010609060101010101" charset="-122"/>
                      </a:endParaRPr>
                    </a:p>
                  </a:txBody>
                  <a:tcPr/>
                </a:tc>
                <a:tc>
                  <a:txBody>
                    <a:bodyPr/>
                    <a:p>
                      <a:pPr algn="just">
                        <a:lnSpc>
                          <a:spcPct val="150000"/>
                        </a:lnSpc>
                        <a:buNone/>
                      </a:pPr>
                      <a:r>
                        <a:rPr lang="zh-CN" altLang="en-US">
                          <a:latin typeface="仿宋" panose="02010609060101010101" charset="-122"/>
                          <a:ea typeface="仿宋" panose="02010609060101010101" charset="-122"/>
                        </a:rPr>
                        <a:t>保证繁育笼中，</a:t>
                      </a:r>
                      <a:r>
                        <a:rPr lang="zh-CN" altLang="en-US" b="1">
                          <a:latin typeface="仿宋" panose="02010609060101010101" charset="-122"/>
                          <a:ea typeface="仿宋" panose="02010609060101010101" charset="-122"/>
                        </a:rPr>
                        <a:t>水和食物的及时供应</a:t>
                      </a:r>
                      <a:r>
                        <a:rPr lang="zh-CN" altLang="en-US">
                          <a:latin typeface="仿宋" panose="02010609060101010101" charset="-122"/>
                          <a:ea typeface="仿宋" panose="02010609060101010101" charset="-122"/>
                        </a:rPr>
                        <a:t>，尤其是围产期。</a:t>
                      </a:r>
                      <a:endParaRPr lang="zh-CN" altLang="en-US">
                        <a:latin typeface="仿宋" panose="02010609060101010101" charset="-122"/>
                        <a:ea typeface="仿宋" panose="02010609060101010101" charset="-122"/>
                      </a:endParaRPr>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ym typeface="+mn-ea"/>
                </a:rPr>
                <a:t>食仔</a:t>
              </a:r>
              <a:endParaRPr lang="zh-CN" altLang="en-US"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aphicFrame>
        <p:nvGraphicFramePr>
          <p:cNvPr id="6" name="表格 5"/>
          <p:cNvGraphicFramePr/>
          <p:nvPr/>
        </p:nvGraphicFramePr>
        <p:xfrm>
          <a:off x="914400" y="1524000"/>
          <a:ext cx="7441565" cy="4957445"/>
        </p:xfrm>
        <a:graphic>
          <a:graphicData uri="http://schemas.openxmlformats.org/drawingml/2006/table">
            <a:tbl>
              <a:tblPr firstRow="1" bandRow="1">
                <a:tableStyleId>{5C22544A-7EE6-4342-B048-85BDC9FD1C3A}</a:tableStyleId>
              </a:tblPr>
              <a:tblGrid>
                <a:gridCol w="3663950"/>
                <a:gridCol w="3777615"/>
              </a:tblGrid>
              <a:tr h="381000">
                <a:tc>
                  <a:txBody>
                    <a:bodyPr/>
                    <a:p>
                      <a:pPr algn="ctr">
                        <a:buNone/>
                      </a:pPr>
                      <a:r>
                        <a:rPr lang="zh-CN" altLang="en-US"/>
                        <a:t>原因</a:t>
                      </a:r>
                      <a:endParaRPr lang="zh-CN" altLang="en-US"/>
                    </a:p>
                  </a:txBody>
                  <a:tcPr/>
                </a:tc>
                <a:tc>
                  <a:txBody>
                    <a:bodyPr/>
                    <a:p>
                      <a:pPr algn="ctr">
                        <a:buNone/>
                      </a:pPr>
                      <a:r>
                        <a:rPr lang="zh-CN" altLang="en-US"/>
                        <a:t>解决方法</a:t>
                      </a:r>
                      <a:endParaRPr lang="zh-CN" altLang="en-US"/>
                    </a:p>
                  </a:txBody>
                  <a:tcPr/>
                </a:tc>
              </a:tr>
              <a:tr h="784225">
                <a:tc>
                  <a:txBody>
                    <a:bodyPr/>
                    <a:p>
                      <a:pPr>
                        <a:lnSpc>
                          <a:spcPct val="150000"/>
                        </a:lnSpc>
                        <a:buNone/>
                      </a:pPr>
                      <a:r>
                        <a:rPr lang="zh-CN" altLang="en-US">
                          <a:latin typeface="仿宋" panose="02010609060101010101" charset="-122"/>
                          <a:ea typeface="仿宋" panose="02010609060101010101" charset="-122"/>
                        </a:rPr>
                        <a:t>刚产仔的母鼠</a:t>
                      </a:r>
                      <a:r>
                        <a:rPr lang="zh-CN" altLang="en-US" b="1">
                          <a:latin typeface="仿宋" panose="02010609060101010101" charset="-122"/>
                          <a:ea typeface="仿宋" panose="02010609060101010101" charset="-122"/>
                        </a:rPr>
                        <a:t>受到惊吓感到危险</a:t>
                      </a:r>
                      <a:r>
                        <a:rPr lang="zh-CN" altLang="en-US">
                          <a:latin typeface="仿宋" panose="02010609060101010101" charset="-122"/>
                          <a:ea typeface="仿宋" panose="02010609060101010101" charset="-122"/>
                        </a:rPr>
                        <a:t>也会吃仔。包括噪音、光照和人为经常性的观察等。</a:t>
                      </a:r>
                      <a:endParaRPr lang="zh-CN" altLang="en-US">
                        <a:latin typeface="仿宋" panose="02010609060101010101" charset="-122"/>
                        <a:ea typeface="仿宋" panose="02010609060101010101" charset="-122"/>
                      </a:endParaRPr>
                    </a:p>
                  </a:txBody>
                  <a:tcPr/>
                </a:tc>
                <a:tc>
                  <a:txBody>
                    <a:bodyPr/>
                    <a:p>
                      <a:pPr>
                        <a:lnSpc>
                          <a:spcPct val="150000"/>
                        </a:lnSpc>
                        <a:buNone/>
                      </a:pPr>
                      <a:r>
                        <a:rPr lang="zh-CN" altLang="en-US">
                          <a:latin typeface="仿宋" panose="02010609060101010101" charset="-122"/>
                          <a:ea typeface="仿宋" panose="02010609060101010101" charset="-122"/>
                        </a:rPr>
                        <a:t>对当天出生的幼仔尽量避免用手触摸，</a:t>
                      </a:r>
                      <a:r>
                        <a:rPr lang="zh-CN" altLang="en-US" b="1">
                          <a:latin typeface="仿宋" panose="02010609060101010101" charset="-122"/>
                          <a:ea typeface="仿宋" panose="02010609060101010101" charset="-122"/>
                        </a:rPr>
                        <a:t>不要打扰母鼠哺乳</a:t>
                      </a:r>
                      <a:r>
                        <a:rPr lang="zh-CN" altLang="en-US">
                          <a:latin typeface="仿宋" panose="02010609060101010101" charset="-122"/>
                          <a:ea typeface="仿宋" panose="02010609060101010101" charset="-122"/>
                        </a:rPr>
                        <a:t>，母鼠产仔的三天内不要换笼，要保持原有的气味。要控制噪音或有震动等不利的环境影响。</a:t>
                      </a:r>
                      <a:endParaRPr lang="zh-CN" altLang="en-US">
                        <a:latin typeface="仿宋" panose="02010609060101010101" charset="-122"/>
                        <a:ea typeface="仿宋" panose="02010609060101010101" charset="-122"/>
                      </a:endParaRPr>
                    </a:p>
                  </a:txBody>
                  <a:tcPr/>
                </a:tc>
              </a:tr>
              <a:tr h="1101600">
                <a:tc>
                  <a:txBody>
                    <a:bodyPr/>
                    <a:p>
                      <a:pPr algn="just">
                        <a:lnSpc>
                          <a:spcPct val="150000"/>
                        </a:lnSpc>
                        <a:buNone/>
                      </a:pPr>
                      <a:r>
                        <a:rPr lang="zh-CN" altLang="en-US">
                          <a:latin typeface="仿宋" panose="02010609060101010101" charset="-122"/>
                          <a:ea typeface="仿宋" panose="02010609060101010101" charset="-122"/>
                        </a:rPr>
                        <a:t>为维持种群的正常生存，对出生后不健康、畸形的幼仔会产生</a:t>
                      </a:r>
                      <a:r>
                        <a:rPr lang="zh-CN" altLang="en-US" b="1">
                          <a:latin typeface="仿宋" panose="02010609060101010101" charset="-122"/>
                          <a:ea typeface="仿宋" panose="02010609060101010101" charset="-122"/>
                        </a:rPr>
                        <a:t>吃仔的习惯</a:t>
                      </a:r>
                      <a:r>
                        <a:rPr lang="zh-CN" altLang="en-US">
                          <a:latin typeface="仿宋" panose="02010609060101010101" charset="-122"/>
                          <a:ea typeface="仿宋" panose="02010609060101010101" charset="-122"/>
                        </a:rPr>
                        <a:t>。</a:t>
                      </a:r>
                      <a:endParaRPr lang="zh-CN" altLang="en-US">
                        <a:latin typeface="仿宋" panose="02010609060101010101" charset="-122"/>
                        <a:ea typeface="仿宋" panose="02010609060101010101" charset="-122"/>
                      </a:endParaRPr>
                    </a:p>
                  </a:txBody>
                  <a:tcPr/>
                </a:tc>
                <a:tc>
                  <a:txBody>
                    <a:bodyPr/>
                    <a:p>
                      <a:pPr algn="just">
                        <a:lnSpc>
                          <a:spcPct val="150000"/>
                        </a:lnSpc>
                        <a:buNone/>
                      </a:pPr>
                      <a:r>
                        <a:rPr lang="zh-CN" altLang="en-US">
                          <a:latin typeface="仿宋" panose="02010609060101010101" charset="-122"/>
                          <a:ea typeface="仿宋" panose="02010609060101010101" charset="-122"/>
                        </a:rPr>
                        <a:t>发现食仔</a:t>
                      </a:r>
                      <a:r>
                        <a:rPr lang="zh-CN" altLang="en-US" b="1">
                          <a:latin typeface="仿宋" panose="02010609060101010101" charset="-122"/>
                          <a:ea typeface="仿宋" panose="02010609060101010101" charset="-122"/>
                        </a:rPr>
                        <a:t>及时将死亡仔鼠尸体清除</a:t>
                      </a:r>
                      <a:r>
                        <a:rPr lang="zh-CN" altLang="en-US">
                          <a:latin typeface="仿宋" panose="02010609060101010101" charset="-122"/>
                          <a:ea typeface="仿宋" panose="02010609060101010101" charset="-122"/>
                        </a:rPr>
                        <a:t>，避免母鼠食仔成性，养成不良习惯。</a:t>
                      </a:r>
                      <a:endParaRPr lang="zh-CN" altLang="en-US">
                        <a:latin typeface="仿宋" panose="02010609060101010101" charset="-122"/>
                        <a:ea typeface="仿宋" panose="02010609060101010101" charset="-122"/>
                      </a:endParaRPr>
                    </a:p>
                  </a:txBody>
                  <a:tcPr/>
                </a:tc>
              </a:tr>
              <a:tr h="1101600">
                <a:tc>
                  <a:txBody>
                    <a:bodyPr/>
                    <a:p>
                      <a:pPr algn="just">
                        <a:lnSpc>
                          <a:spcPct val="150000"/>
                        </a:lnSpc>
                        <a:buClrTx/>
                        <a:buSzTx/>
                        <a:buFontTx/>
                        <a:buNone/>
                      </a:pPr>
                      <a:r>
                        <a:rPr lang="zh-CN" altLang="en-US">
                          <a:latin typeface="仿宋" panose="02010609060101010101" charset="-122"/>
                          <a:ea typeface="仿宋" panose="02010609060101010101" charset="-122"/>
                        </a:rPr>
                        <a:t>有些繁育鼠是</a:t>
                      </a:r>
                      <a:r>
                        <a:rPr lang="zh-CN" altLang="en-US" b="1">
                          <a:latin typeface="仿宋" panose="02010609060101010101" charset="-122"/>
                          <a:ea typeface="仿宋" panose="02010609060101010101" charset="-122"/>
                        </a:rPr>
                        <a:t>首次产仔</a:t>
                      </a:r>
                      <a:r>
                        <a:rPr lang="zh-CN" altLang="en-US">
                          <a:latin typeface="仿宋" panose="02010609060101010101" charset="-122"/>
                          <a:ea typeface="仿宋" panose="02010609060101010101" charset="-122"/>
                        </a:rPr>
                        <a:t>，不知道如何处理自生幼仔，吃仔是正常的。</a:t>
                      </a:r>
                      <a:endParaRPr lang="zh-CN" altLang="en-US">
                        <a:latin typeface="仿宋" panose="02010609060101010101" charset="-122"/>
                        <a:ea typeface="仿宋" panose="02010609060101010101" charset="-122"/>
                      </a:endParaRPr>
                    </a:p>
                  </a:txBody>
                  <a:tcPr/>
                </a:tc>
                <a:tc>
                  <a:txBody>
                    <a:bodyPr/>
                    <a:p>
                      <a:pPr algn="just">
                        <a:lnSpc>
                          <a:spcPct val="150000"/>
                        </a:lnSpc>
                        <a:buNone/>
                      </a:pPr>
                      <a:r>
                        <a:rPr lang="zh-CN" altLang="en-US" b="1">
                          <a:latin typeface="仿宋" panose="02010609060101010101" charset="-122"/>
                          <a:ea typeface="仿宋" panose="02010609060101010101" charset="-122"/>
                        </a:rPr>
                        <a:t>第二次产仔</a:t>
                      </a:r>
                      <a:r>
                        <a:rPr lang="zh-CN" altLang="en-US">
                          <a:latin typeface="仿宋" panose="02010609060101010101" charset="-122"/>
                          <a:ea typeface="仿宋" panose="02010609060101010101" charset="-122"/>
                        </a:rPr>
                        <a:t>就不会发生此现象。</a:t>
                      </a:r>
                      <a:endParaRPr lang="zh-CN" altLang="en-US">
                        <a:latin typeface="仿宋" panose="02010609060101010101" charset="-122"/>
                        <a:ea typeface="仿宋" panose="02010609060101010101" charset="-122"/>
                      </a:endParaRP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r>
                <a:rPr lang="en-US" altLang="zh-CN" sz="2800" b="1">
                  <a:sym typeface="+mn-ea"/>
                </a:rPr>
                <a:t>—  </a:t>
              </a:r>
              <a:r>
                <a:rPr lang="zh-CN" altLang="en-US" sz="2800" b="1">
                  <a:sym typeface="+mn-ea"/>
                </a:rPr>
                <a:t>代乳</a:t>
              </a:r>
              <a:endParaRPr lang="zh-CN" altLang="en-US" sz="2800" b="1">
                <a:solidFill>
                  <a:srgbClr val="FF0000"/>
                </a:solidFill>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81000" y="1371600"/>
            <a:ext cx="8371205" cy="1014730"/>
          </a:xfrm>
          <a:prstGeom prst="rect">
            <a:avLst/>
          </a:prstGeom>
          <a:noFill/>
        </p:spPr>
        <p:txBody>
          <a:bodyPr wrap="square" rtlCol="0">
            <a:spAutoFit/>
          </a:bodyPr>
          <a:p>
            <a:pPr>
              <a:lnSpc>
                <a:spcPct val="150000"/>
              </a:lnSpc>
            </a:pPr>
            <a:r>
              <a:rPr lang="en-US" altLang="zh-CN" sz="2000"/>
              <a:t>       </a:t>
            </a:r>
            <a:r>
              <a:rPr lang="zh-CN" altLang="en-US" sz="2000">
                <a:solidFill>
                  <a:schemeClr val="tx1"/>
                </a:solidFill>
              </a:rPr>
              <a:t>一些雌鼠出现一些特殊情况，仔鼠留住了，却没有了母鼠。还有的品系，雌鼠虽有生育能力，但无泌乳能力，生育后经常食仔。</a:t>
            </a:r>
            <a:endParaRPr lang="zh-CN" altLang="en-US" sz="2000">
              <a:solidFill>
                <a:schemeClr val="tx1"/>
              </a:solidFill>
            </a:endParaRPr>
          </a:p>
        </p:txBody>
      </p:sp>
      <p:sp>
        <p:nvSpPr>
          <p:cNvPr id="4" name="文本框 3"/>
          <p:cNvSpPr txBox="1"/>
          <p:nvPr/>
        </p:nvSpPr>
        <p:spPr>
          <a:xfrm>
            <a:off x="446405" y="2971800"/>
            <a:ext cx="8149590" cy="2722880"/>
          </a:xfrm>
          <a:prstGeom prst="rect">
            <a:avLst/>
          </a:prstGeom>
          <a:noFill/>
        </p:spPr>
        <p:txBody>
          <a:bodyPr wrap="square" rtlCol="0">
            <a:spAutoFit/>
          </a:bodyPr>
          <a:p>
            <a:pPr marL="342900" indent="-342900" algn="just">
              <a:lnSpc>
                <a:spcPct val="150000"/>
              </a:lnSpc>
              <a:buClr>
                <a:srgbClr val="FF0000"/>
              </a:buClr>
              <a:buFont typeface="Wingdings" panose="05000000000000000000" charset="0"/>
              <a:buChar char="Ø"/>
            </a:pPr>
            <a:r>
              <a:rPr lang="zh-CN" altLang="en-US" sz="1900" b="1">
                <a:latin typeface="Times New Roman" panose="02020603050405020304" pitchFamily="18" charset="0"/>
                <a:cs typeface="Times New Roman" panose="02020603050405020304" pitchFamily="18" charset="0"/>
              </a:rPr>
              <a:t>需选择产仔1-2天、泌乳好、母性好的雌鼠为代乳鼠</a:t>
            </a:r>
            <a:r>
              <a:rPr lang="zh-CN" altLang="en-US" sz="1900">
                <a:latin typeface="Times New Roman" panose="02020603050405020304" pitchFamily="18" charset="0"/>
                <a:cs typeface="Times New Roman" panose="02020603050405020304" pitchFamily="18" charset="0"/>
              </a:rPr>
              <a:t>，如：Nu/Nu的杂合子、C57BL/6J 、BALB/c、ICR鼠。</a:t>
            </a:r>
            <a:r>
              <a:rPr lang="zh-CN" altLang="en-US" sz="1900" b="1">
                <a:latin typeface="Times New Roman" panose="02020603050405020304" pitchFamily="18" charset="0"/>
                <a:cs typeface="Times New Roman" panose="02020603050405020304" pitchFamily="18" charset="0"/>
              </a:rPr>
              <a:t>产仔3天以上的雌鼠不可作代乳鼠</a:t>
            </a:r>
            <a:r>
              <a:rPr lang="zh-CN" altLang="en-US" sz="1900">
                <a:latin typeface="Times New Roman" panose="02020603050405020304" pitchFamily="18" charset="0"/>
                <a:cs typeface="Times New Roman" panose="02020603050405020304" pitchFamily="18" charset="0"/>
              </a:rPr>
              <a:t>，因为已认定自己小仔的气味。在选择代乳鼠时，应注意代乳鼠的毛色与所代喂的幼仔有较大差异，便于分辨。</a:t>
            </a:r>
            <a:endParaRPr lang="zh-CN" altLang="en-US" sz="190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Wingdings" panose="05000000000000000000" charset="0"/>
              <a:buChar char="Ø"/>
            </a:pPr>
            <a:r>
              <a:rPr lang="zh-CN" altLang="en-US" sz="1900">
                <a:latin typeface="Times New Roman" panose="02020603050405020304" pitchFamily="18" charset="0"/>
                <a:cs typeface="Times New Roman" panose="02020603050405020304" pitchFamily="18" charset="0"/>
              </a:rPr>
              <a:t>如果代乳鼠自身后代较多，可以丢弃部分小仔，以保证被代乳小仔的生存健康。</a:t>
            </a:r>
            <a:endParaRPr lang="zh-CN" altLang="en-US" sz="1900">
              <a:latin typeface="Times New Roman" panose="02020603050405020304" pitchFamily="18" charset="0"/>
              <a:cs typeface="Times New Roman" panose="02020603050405020304" pitchFamily="18" charset="0"/>
            </a:endParaRPr>
          </a:p>
        </p:txBody>
      </p:sp>
      <p:sp>
        <p:nvSpPr>
          <p:cNvPr id="10" name="圆角矩形 9"/>
          <p:cNvSpPr/>
          <p:nvPr>
            <p:custDataLst>
              <p:tags r:id="rId8"/>
            </p:custDataLst>
          </p:nvPr>
        </p:nvSpPr>
        <p:spPr>
          <a:xfrm>
            <a:off x="348615" y="2837815"/>
            <a:ext cx="8502650" cy="313309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57200"/>
            <a:ext cx="9067800" cy="609600"/>
            <a:chOff x="120" y="720"/>
            <a:chExt cx="14280" cy="960"/>
          </a:xfrm>
        </p:grpSpPr>
        <p:sp>
          <p:nvSpPr>
            <p:cNvPr id="18" name="文本框 17"/>
            <p:cNvSpPr txBox="1"/>
            <p:nvPr>
              <p:custDataLst>
                <p:tags r:id="rId5"/>
              </p:custDataLst>
            </p:nvPr>
          </p:nvSpPr>
          <p:spPr>
            <a:xfrm>
              <a:off x="240" y="720"/>
              <a:ext cx="14016" cy="822"/>
            </a:xfrm>
            <a:prstGeom prst="rect">
              <a:avLst/>
            </a:prstGeom>
            <a:noFill/>
          </p:spPr>
          <p:txBody>
            <a:bodyPr wrap="square" rtlCol="0" anchor="t">
              <a:spAutoFit/>
            </a:bodyPr>
            <a:p>
              <a:r>
                <a:rPr lang="zh-CN" altLang="en-US" sz="2800" b="1"/>
                <a:t>小鼠</a:t>
              </a:r>
              <a:r>
                <a:rPr lang="zh-CN" sz="2800" b="1"/>
                <a:t>的繁育</a:t>
              </a:r>
              <a:r>
                <a:rPr lang="en-US" altLang="zh-CN" sz="2800" b="1"/>
                <a:t> </a:t>
              </a:r>
              <a:endParaRPr lang="zh-CN" altLang="en-US" sz="2800" b="1">
                <a:solidFill>
                  <a:srgbClr val="FF0000"/>
                </a:solidFill>
                <a:sym typeface="+mn-ea"/>
              </a:endParaRPr>
            </a:p>
          </p:txBody>
        </p:sp>
        <p:cxnSp>
          <p:nvCxnSpPr>
            <p:cNvPr id="19" name="直接连接符 18"/>
            <p:cNvCxnSpPr/>
            <p:nvPr>
              <p:custDataLst>
                <p:tags r:id="rId6"/>
              </p:custDataLst>
            </p:nvPr>
          </p:nvCxnSpPr>
          <p:spPr>
            <a:xfrm>
              <a:off x="120" y="1680"/>
              <a:ext cx="6240" cy="0"/>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0" name="图片 99"/>
          <p:cNvPicPr/>
          <p:nvPr/>
        </p:nvPicPr>
        <p:blipFill>
          <a:blip r:embed="rId8"/>
          <a:stretch>
            <a:fillRect/>
          </a:stretch>
        </p:blipFill>
        <p:spPr>
          <a:xfrm>
            <a:off x="990600" y="1752600"/>
            <a:ext cx="7331710" cy="8669655"/>
          </a:xfrm>
          <a:prstGeom prst="rect">
            <a:avLst/>
          </a:prstGeom>
          <a:noFill/>
          <a:ln w="9525">
            <a:noFill/>
          </a:ln>
        </p:spPr>
      </p:pic>
      <p:sp>
        <p:nvSpPr>
          <p:cNvPr id="5" name="文本框 4"/>
          <p:cNvSpPr txBox="1"/>
          <p:nvPr/>
        </p:nvSpPr>
        <p:spPr>
          <a:xfrm>
            <a:off x="152400" y="1238885"/>
            <a:ext cx="1780540" cy="460375"/>
          </a:xfrm>
          <a:prstGeom prst="rect">
            <a:avLst/>
          </a:prstGeom>
          <a:noFill/>
        </p:spPr>
        <p:txBody>
          <a:bodyPr wrap="square" rtlCol="0">
            <a:spAutoFit/>
          </a:bodyPr>
          <a:p>
            <a:r>
              <a:rPr lang="zh-CN" altLang="en-US" sz="2400" b="1">
                <a:solidFill>
                  <a:srgbClr val="FF0000"/>
                </a:solidFill>
              </a:rPr>
              <a:t>影响因素：</a:t>
            </a:r>
            <a:endParaRPr lang="zh-CN" altLang="en-US" sz="2400" b="1">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2025.9.13</a:t>
            </a:r>
            <a:endParaRPr lang="en-US" altLang="zh-CN" sz="2400" dirty="0" smtClean="0"/>
          </a:p>
        </p:txBody>
      </p:sp>
      <p:sp>
        <p:nvSpPr>
          <p:cNvPr id="2" name="文本框 1"/>
          <p:cNvSpPr txBox="1"/>
          <p:nvPr/>
        </p:nvSpPr>
        <p:spPr>
          <a:xfrm>
            <a:off x="0" y="2362200"/>
            <a:ext cx="9144635" cy="1568450"/>
          </a:xfrm>
          <a:prstGeom prst="rect">
            <a:avLst/>
          </a:prstGeom>
          <a:noFill/>
        </p:spPr>
        <p:txBody>
          <a:bodyPr wrap="square" rtlCol="0">
            <a:spAutoFit/>
          </a:bodyPr>
          <a:p>
            <a:pPr algn="ctr"/>
            <a:r>
              <a:rPr lang="zh-CN" altLang="en-US" sz="4800" b="1">
                <a:sym typeface="+mn-ea"/>
              </a:rPr>
              <a:t>实验动物的分类及繁育过程</a:t>
            </a:r>
            <a:endParaRPr lang="zh-CN" altLang="en-US" sz="4800" b="1"/>
          </a:p>
          <a:p>
            <a:pPr algn="ctr"/>
            <a:r>
              <a:rPr lang="zh-CN" altLang="en-US" sz="4800" b="1"/>
              <a:t>（二）</a:t>
            </a:r>
            <a:endParaRPr lang="zh-CN" altLang="en-US" sz="48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 descr="图片1.jpg"/>
          <p:cNvPicPr>
            <a:picLocks noChangeAspect="1"/>
          </p:cNvPicPr>
          <p:nvPr>
            <p:custDataLst>
              <p:tags r:id="rId1"/>
            </p:custDataLst>
          </p:nvPr>
        </p:nvPicPr>
        <p:blipFill>
          <a:blip r:embed="rId2" cstate="print"/>
          <a:stretch>
            <a:fillRect/>
          </a:stretch>
        </p:blipFill>
        <p:spPr>
          <a:xfrm>
            <a:off x="635"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0" y="1295400"/>
            <a:ext cx="9117330" cy="138366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sz="2100">
                <a:sym typeface="+mn-ea"/>
              </a:rPr>
              <a:t>小鼠繁育过程主要包括选择种鼠，合笼，受孕检测、孕鼠饲养和分笼等几个阶段。</a:t>
            </a:r>
            <a:endParaRPr lang="zh-CN" sz="21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240" y="771"/>
              <a:ext cx="14016" cy="919"/>
            </a:xfrm>
            <a:prstGeom prst="rect">
              <a:avLst/>
            </a:prstGeom>
            <a:noFill/>
          </p:spPr>
          <p:txBody>
            <a:bodyPr wrap="square" rtlCol="0" anchor="t">
              <a:spAutoFit/>
            </a:bodyPr>
            <a:p>
              <a:r>
                <a:rPr lang="zh-CN" altLang="en-US" sz="3200" b="1"/>
                <a:t>回顾</a:t>
              </a:r>
              <a:r>
                <a:rPr lang="en-US" altLang="zh-CN" sz="2800" b="1"/>
                <a:t> — </a:t>
              </a:r>
              <a:r>
                <a:rPr lang="zh-CN" altLang="en-US" sz="2800" b="1"/>
                <a:t>小鼠</a:t>
              </a:r>
              <a:r>
                <a:rPr lang="zh-CN" sz="2800" b="1"/>
                <a:t>的繁育</a:t>
              </a:r>
              <a:endParaRPr lang="zh-CN" sz="28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7310" y="3168015"/>
            <a:ext cx="8946515" cy="695325"/>
            <a:chOff x="226" y="4989"/>
            <a:chExt cx="14089" cy="1095"/>
          </a:xfrm>
        </p:grpSpPr>
        <p:grpSp>
          <p:nvGrpSpPr>
            <p:cNvPr id="7" name="组合 6"/>
            <p:cNvGrpSpPr/>
            <p:nvPr/>
          </p:nvGrpSpPr>
          <p:grpSpPr>
            <a:xfrm rot="0">
              <a:off x="226" y="4989"/>
              <a:ext cx="2308" cy="1039"/>
              <a:chOff x="1365" y="5349"/>
              <a:chExt cx="2688" cy="1039"/>
            </a:xfrm>
          </p:grpSpPr>
          <p:sp>
            <p:nvSpPr>
              <p:cNvPr id="3" name="圆角矩形 2"/>
              <p:cNvSpPr/>
              <p:nvPr/>
            </p:nvSpPr>
            <p:spPr>
              <a:xfrm>
                <a:off x="1382" y="5349"/>
                <a:ext cx="2555"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nvSpPr>
            <p:spPr>
              <a:xfrm>
                <a:off x="1365" y="5520"/>
                <a:ext cx="2688" cy="725"/>
              </a:xfrm>
              <a:prstGeom prst="rect">
                <a:avLst/>
              </a:prstGeom>
              <a:noFill/>
            </p:spPr>
            <p:txBody>
              <a:bodyPr wrap="square" rtlCol="0">
                <a:spAutoFit/>
              </a:bodyPr>
              <a:p>
                <a:r>
                  <a:rPr lang="zh-CN" sz="2400" b="1">
                    <a:sym typeface="+mn-ea"/>
                  </a:rPr>
                  <a:t>选择种鼠</a:t>
                </a:r>
                <a:endParaRPr lang="zh-CN" altLang="en-US" sz="2400" b="1">
                  <a:sym typeface="+mn-ea"/>
                </a:endParaRPr>
              </a:p>
            </p:txBody>
          </p:sp>
        </p:grpSp>
        <p:cxnSp>
          <p:nvCxnSpPr>
            <p:cNvPr id="9" name="直接箭头连接符 8"/>
            <p:cNvCxnSpPr/>
            <p:nvPr/>
          </p:nvCxnSpPr>
          <p:spPr>
            <a:xfrm>
              <a:off x="2505"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6" name="组合 5"/>
            <p:cNvGrpSpPr/>
            <p:nvPr/>
          </p:nvGrpSpPr>
          <p:grpSpPr>
            <a:xfrm>
              <a:off x="3396" y="4989"/>
              <a:ext cx="1698" cy="1040"/>
              <a:chOff x="4236" y="4989"/>
              <a:chExt cx="1698" cy="1040"/>
            </a:xfrm>
          </p:grpSpPr>
          <p:sp>
            <p:nvSpPr>
              <p:cNvPr id="11" name="圆角矩形 10"/>
              <p:cNvSpPr/>
              <p:nvPr/>
            </p:nvSpPr>
            <p:spPr>
              <a:xfrm>
                <a:off x="4236" y="4989"/>
                <a:ext cx="1698" cy="104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4418" y="5160"/>
                <a:ext cx="1498" cy="725"/>
              </a:xfrm>
              <a:prstGeom prst="rect">
                <a:avLst/>
              </a:prstGeom>
              <a:noFill/>
            </p:spPr>
            <p:txBody>
              <a:bodyPr wrap="square" rtlCol="0">
                <a:spAutoFit/>
              </a:bodyPr>
              <a:p>
                <a:r>
                  <a:rPr lang="zh-CN" sz="2400" b="1">
                    <a:sym typeface="+mn-ea"/>
                  </a:rPr>
                  <a:t>合笼</a:t>
                </a:r>
                <a:endParaRPr lang="zh-CN" sz="2400" b="1">
                  <a:sym typeface="+mn-ea"/>
                </a:endParaRPr>
              </a:p>
            </p:txBody>
          </p:sp>
        </p:grpSp>
        <p:cxnSp>
          <p:nvCxnSpPr>
            <p:cNvPr id="23" name="直接箭头连接符 22"/>
            <p:cNvCxnSpPr/>
            <p:nvPr/>
          </p:nvCxnSpPr>
          <p:spPr>
            <a:xfrm>
              <a:off x="5154"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p:nvPr/>
          </p:nvCxnSpPr>
          <p:spPr>
            <a:xfrm>
              <a:off x="8504" y="5520"/>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28" name="组合 27"/>
            <p:cNvGrpSpPr/>
            <p:nvPr/>
          </p:nvGrpSpPr>
          <p:grpSpPr>
            <a:xfrm>
              <a:off x="6075" y="4990"/>
              <a:ext cx="2328" cy="1038"/>
              <a:chOff x="7875" y="4990"/>
              <a:chExt cx="2328" cy="1038"/>
            </a:xfrm>
          </p:grpSpPr>
          <p:sp>
            <p:nvSpPr>
              <p:cNvPr id="22" name="文本框 21"/>
              <p:cNvSpPr txBox="1"/>
              <p:nvPr/>
            </p:nvSpPr>
            <p:spPr>
              <a:xfrm>
                <a:off x="7907" y="5160"/>
                <a:ext cx="2297" cy="725"/>
              </a:xfrm>
              <a:prstGeom prst="rect">
                <a:avLst/>
              </a:prstGeom>
              <a:noFill/>
            </p:spPr>
            <p:txBody>
              <a:bodyPr wrap="square" rtlCol="0">
                <a:spAutoFit/>
              </a:bodyPr>
              <a:p>
                <a:r>
                  <a:rPr lang="zh-CN" sz="2400" b="1">
                    <a:sym typeface="+mn-ea"/>
                  </a:rPr>
                  <a:t>受孕检测</a:t>
                </a:r>
                <a:endParaRPr lang="zh-CN" altLang="en-US" sz="2400" b="1">
                  <a:sym typeface="+mn-ea"/>
                </a:endParaRPr>
              </a:p>
            </p:txBody>
          </p:sp>
          <p:sp>
            <p:nvSpPr>
              <p:cNvPr id="12" name="圆角矩形 11"/>
              <p:cNvSpPr/>
              <p:nvPr/>
            </p:nvSpPr>
            <p:spPr>
              <a:xfrm>
                <a:off x="7875" y="4990"/>
                <a:ext cx="2294"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31" name="组合 30"/>
            <p:cNvGrpSpPr/>
            <p:nvPr/>
          </p:nvGrpSpPr>
          <p:grpSpPr>
            <a:xfrm>
              <a:off x="9414" y="4990"/>
              <a:ext cx="2465" cy="1038"/>
              <a:chOff x="11454" y="4990"/>
              <a:chExt cx="2465" cy="1038"/>
            </a:xfrm>
          </p:grpSpPr>
          <p:sp>
            <p:nvSpPr>
              <p:cNvPr id="26" name="文本框 25"/>
              <p:cNvSpPr txBox="1"/>
              <p:nvPr/>
            </p:nvSpPr>
            <p:spPr>
              <a:xfrm>
                <a:off x="11489" y="5160"/>
                <a:ext cx="2430" cy="725"/>
              </a:xfrm>
              <a:prstGeom prst="rect">
                <a:avLst/>
              </a:prstGeom>
              <a:noFill/>
            </p:spPr>
            <p:txBody>
              <a:bodyPr wrap="square" rtlCol="0">
                <a:spAutoFit/>
              </a:bodyPr>
              <a:p>
                <a:r>
                  <a:rPr lang="zh-CN" sz="2400" b="1">
                    <a:sym typeface="+mn-ea"/>
                  </a:rPr>
                  <a:t>孕鼠饲养</a:t>
                </a:r>
                <a:endParaRPr lang="zh-CN" sz="2400" b="1">
                  <a:sym typeface="+mn-ea"/>
                </a:endParaRPr>
              </a:p>
            </p:txBody>
          </p:sp>
          <p:sp>
            <p:nvSpPr>
              <p:cNvPr id="30" name="圆角矩形 29"/>
              <p:cNvSpPr/>
              <p:nvPr/>
            </p:nvSpPr>
            <p:spPr>
              <a:xfrm>
                <a:off x="11454" y="4990"/>
                <a:ext cx="2294"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cxnSp>
          <p:nvCxnSpPr>
            <p:cNvPr id="32" name="直接箭头连接符 31"/>
            <p:cNvCxnSpPr/>
            <p:nvPr/>
          </p:nvCxnSpPr>
          <p:spPr>
            <a:xfrm>
              <a:off x="11843" y="5576"/>
              <a:ext cx="845" cy="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pSp>
          <p:nvGrpSpPr>
            <p:cNvPr id="33" name="组合 32"/>
            <p:cNvGrpSpPr/>
            <p:nvPr/>
          </p:nvGrpSpPr>
          <p:grpSpPr>
            <a:xfrm>
              <a:off x="12753" y="5046"/>
              <a:ext cx="1562" cy="1039"/>
              <a:chOff x="11454" y="4990"/>
              <a:chExt cx="1562" cy="1039"/>
            </a:xfrm>
          </p:grpSpPr>
          <p:sp>
            <p:nvSpPr>
              <p:cNvPr id="34" name="文本框 33"/>
              <p:cNvSpPr txBox="1"/>
              <p:nvPr/>
            </p:nvSpPr>
            <p:spPr>
              <a:xfrm>
                <a:off x="11561" y="5160"/>
                <a:ext cx="1385" cy="725"/>
              </a:xfrm>
              <a:prstGeom prst="rect">
                <a:avLst/>
              </a:prstGeom>
              <a:noFill/>
            </p:spPr>
            <p:txBody>
              <a:bodyPr wrap="square" rtlCol="0">
                <a:spAutoFit/>
              </a:bodyPr>
              <a:p>
                <a:r>
                  <a:rPr lang="zh-CN" sz="2400" b="1">
                    <a:sym typeface="+mn-ea"/>
                  </a:rPr>
                  <a:t>分笼</a:t>
                </a:r>
                <a:endParaRPr lang="zh-CN" sz="2400" b="1">
                  <a:sym typeface="+mn-ea"/>
                </a:endParaRPr>
              </a:p>
            </p:txBody>
          </p:sp>
          <p:sp>
            <p:nvSpPr>
              <p:cNvPr id="35" name="圆角矩形 34"/>
              <p:cNvSpPr/>
              <p:nvPr/>
            </p:nvSpPr>
            <p:spPr>
              <a:xfrm>
                <a:off x="11454" y="4990"/>
                <a:ext cx="1562" cy="1039"/>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295400"/>
            <a:ext cx="8989060" cy="138366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sz="2100">
                <a:sym typeface="+mn-ea"/>
              </a:rPr>
              <a:t>小鼠卵在输卵管壶腹部受精后开始分裂发育，至桑葚胚（约3天）进入子宫，形成囊胚（约第5天）开始着床，妊娠期为19-21天。</a:t>
            </a:r>
            <a:r>
              <a:rPr lang="zh-CN" sz="2100" b="1">
                <a:sym typeface="+mn-ea"/>
              </a:rPr>
              <a:t> </a:t>
            </a:r>
            <a:endParaRPr lang="zh-CN" sz="2100" b="1">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胚胎期</a:t>
              </a:r>
              <a:endParaRPr lang="en-US" altLang="zh-CN" sz="2800" b="1">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8"/>
          <a:stretch>
            <a:fillRect/>
          </a:stretch>
        </p:blipFill>
        <p:spPr>
          <a:xfrm>
            <a:off x="2971800" y="2819400"/>
            <a:ext cx="2755265" cy="3427095"/>
          </a:xfrm>
          <a:prstGeom prst="rect">
            <a:avLst/>
          </a:prstGeom>
        </p:spPr>
      </p:pic>
      <p:sp>
        <p:nvSpPr>
          <p:cNvPr id="4" name="文本框 3"/>
          <p:cNvSpPr txBox="1"/>
          <p:nvPr/>
        </p:nvSpPr>
        <p:spPr>
          <a:xfrm>
            <a:off x="2895600" y="6346825"/>
            <a:ext cx="3155950" cy="368300"/>
          </a:xfrm>
          <a:prstGeom prst="rect">
            <a:avLst/>
          </a:prstGeom>
          <a:noFill/>
        </p:spPr>
        <p:txBody>
          <a:bodyPr wrap="square" rtlCol="0">
            <a:spAutoFit/>
          </a:bodyPr>
          <a:p>
            <a:r>
              <a:rPr lang="zh-CN" altLang="en-US" b="1">
                <a:latin typeface="Times New Roman" panose="02020603050405020304" pitchFamily="18" charset="0"/>
                <a:cs typeface="Times New Roman" panose="02020603050405020304" pitchFamily="18" charset="0"/>
              </a:rPr>
              <a:t>C57BL/6小鼠 E10.5天胚胎</a:t>
            </a:r>
            <a:endParaRPr lang="zh-CN" altLang="en-US"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pic>
        <p:nvPicPr>
          <p:cNvPr id="3" name="图片 2"/>
          <p:cNvPicPr>
            <a:picLocks noChangeAspect="1"/>
          </p:cNvPicPr>
          <p:nvPr/>
        </p:nvPicPr>
        <p:blipFill>
          <a:blip r:embed="rId5"/>
          <a:stretch>
            <a:fillRect/>
          </a:stretch>
        </p:blipFill>
        <p:spPr>
          <a:xfrm>
            <a:off x="1828800" y="2861945"/>
            <a:ext cx="5846445" cy="3763010"/>
          </a:xfrm>
          <a:prstGeom prst="rect">
            <a:avLst/>
          </a:prstGeom>
        </p:spPr>
      </p:pic>
      <p:sp>
        <p:nvSpPr>
          <p:cNvPr id="5" name="文本框 4"/>
          <p:cNvSpPr txBox="1"/>
          <p:nvPr/>
        </p:nvSpPr>
        <p:spPr>
          <a:xfrm>
            <a:off x="152400" y="1143000"/>
            <a:ext cx="8989060" cy="1499235"/>
          </a:xfrm>
          <a:prstGeom prst="rect">
            <a:avLst/>
          </a:prstGeom>
          <a:noFill/>
        </p:spPr>
        <p:txBody>
          <a:bodyPr wrap="square" rtlCol="0">
            <a:spAutoFit/>
          </a:bodyPr>
          <a:p>
            <a:pPr marL="342900" indent="-342900" algn="just">
              <a:lnSpc>
                <a:spcPct val="150000"/>
              </a:lnSpc>
              <a:buClr>
                <a:srgbClr val="FF0000"/>
              </a:buClr>
              <a:buFont typeface="Wingdings" panose="05000000000000000000" charset="0"/>
              <a:buChar char="Ø"/>
            </a:pPr>
            <a:r>
              <a:rPr lang="zh-CN" sz="2000">
                <a:latin typeface="宋体" panose="02010600030101010101" pitchFamily="2" charset="-122"/>
                <a:cs typeface="宋体" panose="02010600030101010101" pitchFamily="2" charset="-122"/>
                <a:sym typeface="+mn-ea"/>
              </a:rPr>
              <a:t>“新生儿” 0</a:t>
            </a:r>
            <a:r>
              <a:rPr lang="en-US" altLang="zh-CN" sz="2000">
                <a:latin typeface="宋体" panose="02010600030101010101" pitchFamily="2" charset="-122"/>
                <a:cs typeface="宋体" panose="02010600030101010101" pitchFamily="2" charset="-122"/>
                <a:sym typeface="+mn-ea"/>
              </a:rPr>
              <a:t>-1</a:t>
            </a:r>
            <a:r>
              <a:rPr lang="zh-CN" sz="2000">
                <a:latin typeface="宋体" panose="02010600030101010101" pitchFamily="2" charset="-122"/>
                <a:cs typeface="宋体" panose="02010600030101010101" pitchFamily="2" charset="-122"/>
                <a:sym typeface="+mn-ea"/>
              </a:rPr>
              <a:t>日龄的C57小鼠：赤裸无毛发，皮肤肉红色，双眼未睁开，耳廓和皮肤粘连，头大尾短，可发出声音，有触觉、嗅觉与味觉。胃里没有奶块，如是凌晨出生的小仔，胃里奶块较小。</a:t>
            </a:r>
            <a:r>
              <a:rPr lang="zh-CN" sz="2100">
                <a:sym typeface="+mn-ea"/>
              </a:rPr>
              <a:t> </a:t>
            </a:r>
            <a:r>
              <a:rPr lang="zh-CN" sz="2100" b="1">
                <a:sym typeface="+mn-ea"/>
              </a:rPr>
              <a:t> </a:t>
            </a:r>
            <a:endParaRPr lang="zh-CN" sz="2100" b="1">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6"/>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7"/>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8"/>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143000"/>
            <a:ext cx="8989060" cy="106045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sz="2100">
                <a:sym typeface="+mn-ea"/>
              </a:rPr>
              <a:t>2日龄：白色品系小仔颜色变成粉红，黑色品系小仔皮肤颜色发暗，白色奶块明显。</a:t>
            </a:r>
            <a:endParaRPr lang="zh-CN" sz="2000">
              <a:latin typeface="宋体" panose="02010600030101010101" pitchFamily="2" charset="-122"/>
              <a:cs typeface="宋体" panose="02010600030101010101" pitchFamily="2" charset="-122"/>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8"/>
          <a:stretch>
            <a:fillRect/>
          </a:stretch>
        </p:blipFill>
        <p:spPr>
          <a:xfrm>
            <a:off x="1981200" y="2362200"/>
            <a:ext cx="5295900" cy="393382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143000"/>
            <a:ext cx="8989060" cy="106045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sz="2100">
                <a:sym typeface="+mn-ea"/>
              </a:rPr>
              <a:t>3日龄：小仔脐带脱落，头部单侧或双侧开始长出耳廓。</a:t>
            </a:r>
            <a:endParaRPr lang="zh-CN" sz="2100">
              <a:sym typeface="+mn-ea"/>
            </a:endParaRPr>
          </a:p>
          <a:p>
            <a:pPr>
              <a:lnSpc>
                <a:spcPct val="150000"/>
              </a:lnSpc>
              <a:buClr>
                <a:srgbClr val="FF0000"/>
              </a:buClr>
              <a:buFont typeface="Wingdings" panose="05000000000000000000" charset="0"/>
            </a:pPr>
            <a:endParaRPr lang="zh-CN" sz="2100" b="1">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8"/>
          <a:stretch>
            <a:fillRect/>
          </a:stretch>
        </p:blipFill>
        <p:spPr>
          <a:xfrm>
            <a:off x="1524000" y="2133600"/>
            <a:ext cx="6313805" cy="409194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143000"/>
            <a:ext cx="8788400" cy="1545590"/>
          </a:xfrm>
          <a:prstGeom prst="rect">
            <a:avLst/>
          </a:prstGeom>
          <a:noFill/>
        </p:spPr>
        <p:txBody>
          <a:bodyPr wrap="square" rtlCol="0">
            <a:spAutoFit/>
          </a:bodyPr>
          <a:p>
            <a:pPr marL="342900" indent="-342900" algn="just">
              <a:lnSpc>
                <a:spcPct val="150000"/>
              </a:lnSpc>
              <a:buClr>
                <a:srgbClr val="FF0000"/>
              </a:buClr>
              <a:buFont typeface="Wingdings" panose="05000000000000000000" charset="0"/>
              <a:buChar char="Ø"/>
            </a:pPr>
            <a:r>
              <a:rPr lang="zh-CN" sz="2100">
                <a:latin typeface="Times New Roman" panose="02020603050405020304" pitchFamily="18" charset="0"/>
                <a:cs typeface="Times New Roman" panose="02020603050405020304" pitchFamily="18" charset="0"/>
                <a:sym typeface="+mn-ea"/>
              </a:rPr>
              <a:t>4~</a:t>
            </a:r>
            <a:r>
              <a:rPr lang="en-US" altLang="zh-CN" sz="2100">
                <a:latin typeface="Times New Roman" panose="02020603050405020304" pitchFamily="18" charset="0"/>
                <a:cs typeface="Times New Roman" panose="02020603050405020304" pitchFamily="18" charset="0"/>
                <a:sym typeface="+mn-ea"/>
              </a:rPr>
              <a:t>6</a:t>
            </a:r>
            <a:r>
              <a:rPr lang="zh-CN" sz="2100">
                <a:latin typeface="Times New Roman" panose="02020603050405020304" pitchFamily="18" charset="0"/>
                <a:cs typeface="Times New Roman" panose="02020603050405020304" pitchFamily="18" charset="0"/>
                <a:sym typeface="+mn-ea"/>
              </a:rPr>
              <a:t>日龄：4日龄小仔耳朵发育成熟，完全脱离头皮，小仔的脚趾还未完全张开，不宜剪趾标号，以防辨别不清。5日龄小仔耳朵完全靠后，有毛色小鼠毛色更加明显，脚趾逐渐分开。</a:t>
            </a:r>
            <a:r>
              <a:rPr lang="en-US" altLang="zh-CN" sz="2100">
                <a:latin typeface="Times New Roman" panose="02020603050405020304" pitchFamily="18" charset="0"/>
                <a:cs typeface="Times New Roman" panose="02020603050405020304" pitchFamily="18" charset="0"/>
                <a:sym typeface="+mn-ea"/>
              </a:rPr>
              <a:t>6</a:t>
            </a:r>
            <a:r>
              <a:rPr lang="zh-CN" sz="2100">
                <a:latin typeface="Times New Roman" panose="02020603050405020304" pitchFamily="18" charset="0"/>
                <a:cs typeface="Times New Roman" panose="02020603050405020304" pitchFamily="18" charset="0"/>
                <a:sym typeface="+mn-ea"/>
              </a:rPr>
              <a:t>日龄小仔</a:t>
            </a:r>
            <a:r>
              <a:rPr lang="zh-CN" sz="2100">
                <a:latin typeface="Times New Roman" panose="02020603050405020304" pitchFamily="18" charset="0"/>
                <a:cs typeface="Times New Roman" panose="02020603050405020304" pitchFamily="18" charset="0"/>
                <a:sym typeface="+mn-ea"/>
              </a:rPr>
              <a:t>双耳张开耸立。</a:t>
            </a:r>
            <a:endParaRPr lang="zh-CN" sz="2100">
              <a:latin typeface="Times New Roman" panose="02020603050405020304" pitchFamily="18" charset="0"/>
              <a:cs typeface="Times New Roman" panose="02020603050405020304" pitchFamily="18" charset="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8"/>
          <a:stretch>
            <a:fillRect/>
          </a:stretch>
        </p:blipFill>
        <p:spPr>
          <a:xfrm>
            <a:off x="2667000" y="2688590"/>
            <a:ext cx="3651250" cy="400748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1026160"/>
            <a:ext cx="9144000" cy="49530"/>
            <a:chOff x="0" y="1616"/>
            <a:chExt cx="14400" cy="78"/>
          </a:xfrm>
        </p:grpSpPr>
        <p:cxnSp>
          <p:nvCxnSpPr>
            <p:cNvPr id="19" name="直接连接符 18"/>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7"/>
          <a:stretch>
            <a:fillRect/>
          </a:stretch>
        </p:blipFill>
        <p:spPr>
          <a:xfrm>
            <a:off x="2286000" y="2590800"/>
            <a:ext cx="4623435" cy="4214495"/>
          </a:xfrm>
          <a:prstGeom prst="rect">
            <a:avLst/>
          </a:prstGeom>
        </p:spPr>
      </p:pic>
      <p:sp>
        <p:nvSpPr>
          <p:cNvPr id="4" name="文本框 3"/>
          <p:cNvSpPr txBox="1"/>
          <p:nvPr/>
        </p:nvSpPr>
        <p:spPr>
          <a:xfrm>
            <a:off x="76200" y="1137920"/>
            <a:ext cx="8646160" cy="1476375"/>
          </a:xfrm>
          <a:prstGeom prst="rect">
            <a:avLst/>
          </a:prstGeom>
          <a:noFill/>
        </p:spPr>
        <p:txBody>
          <a:bodyPr wrap="square" rtlCol="0">
            <a:spAutoFit/>
          </a:bodyPr>
          <a:p>
            <a:pPr algn="just">
              <a:lnSpc>
                <a:spcPct val="150000"/>
              </a:lnSpc>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6-8天的小鼠可以准备剪脚趾，进行基因型鉴定。</a:t>
            </a:r>
            <a:endParaRPr lang="zh-CN" altLang="en-US" sz="2000">
              <a:latin typeface="Times New Roman" panose="02020603050405020304" pitchFamily="18" charset="0"/>
              <a:cs typeface="Times New Roman" panose="02020603050405020304" pitchFamily="18" charset="0"/>
            </a:endParaRPr>
          </a:p>
          <a:p>
            <a:pPr algn="just">
              <a:lnSpc>
                <a:spcPct val="150000"/>
              </a:lnSpc>
            </a:pPr>
            <a:r>
              <a:rPr lang="zh-CN" altLang="en-US" sz="2000">
                <a:latin typeface="Times New Roman" panose="02020603050405020304" pitchFamily="18" charset="0"/>
                <a:cs typeface="Times New Roman" panose="02020603050405020304" pitchFamily="18" charset="0"/>
              </a:rPr>
              <a:t>剪脚趾需要编号，下肢从右到左依次编号为1，2，3，4，5，6，7，8，9，10。上肢从右到左依次编号为20，30，40，50，60，70，80，90。</a:t>
            </a:r>
            <a:endParaRPr lang="zh-CN" altLang="en-US" sz="2000">
              <a:latin typeface="Times New Roman" panose="02020603050405020304" pitchFamily="18" charset="0"/>
              <a:cs typeface="Times New Roman" panose="02020603050405020304" pitchFamily="18" charset="0"/>
            </a:endParaRPr>
          </a:p>
        </p:txBody>
      </p:sp>
      <p:grpSp>
        <p:nvGrpSpPr>
          <p:cNvPr id="6" name="组合 5"/>
          <p:cNvGrpSpPr/>
          <p:nvPr/>
        </p:nvGrpSpPr>
        <p:grpSpPr>
          <a:xfrm>
            <a:off x="0" y="489585"/>
            <a:ext cx="9144000" cy="586105"/>
            <a:chOff x="0" y="771"/>
            <a:chExt cx="14400" cy="923"/>
          </a:xfrm>
        </p:grpSpPr>
        <p:sp>
          <p:nvSpPr>
            <p:cNvPr id="7" name="文本框 6"/>
            <p:cNvSpPr txBox="1"/>
            <p:nvPr>
              <p:custDataLst>
                <p:tags r:id="rId8"/>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zh-CN" altLang="en-US" sz="2800">
                  <a:sym typeface="+mn-ea"/>
                </a:rPr>
                <a:t>小鼠编号</a:t>
              </a:r>
              <a:endParaRPr lang="zh-CN" altLang="en-US" sz="2800">
                <a:sym typeface="+mn-ea"/>
              </a:endParaRPr>
            </a:p>
          </p:txBody>
        </p:sp>
        <p:cxnSp>
          <p:nvCxnSpPr>
            <p:cNvPr id="10" name="直接连接符 9"/>
            <p:cNvCxnSpPr/>
            <p:nvPr>
              <p:custDataLst>
                <p:tags r:id="rId9"/>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0"/>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295400"/>
            <a:ext cx="8989060" cy="414020"/>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100">
                <a:sym typeface="+mn-ea"/>
              </a:rPr>
              <a:t>7-8日龄四肢发育并开始爬动游走，被毛逐渐浓密，下门齿长出。</a:t>
            </a:r>
            <a:endParaRPr lang="zh-CN" sz="21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8"/>
          <a:stretch>
            <a:fillRect/>
          </a:stretch>
        </p:blipFill>
        <p:spPr>
          <a:xfrm>
            <a:off x="1524000" y="2014220"/>
            <a:ext cx="5867400" cy="4500245"/>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295400"/>
            <a:ext cx="8989060" cy="414020"/>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100">
                <a:sym typeface="+mn-ea"/>
              </a:rPr>
              <a:t>10日龄：小仔毛发发育完全。</a:t>
            </a:r>
            <a:endParaRPr lang="zh-CN" sz="21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8"/>
          <a:stretch>
            <a:fillRect/>
          </a:stretch>
        </p:blipFill>
        <p:spPr>
          <a:xfrm>
            <a:off x="1651000" y="1929130"/>
            <a:ext cx="5991225" cy="45720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152400" y="1295400"/>
            <a:ext cx="8989060" cy="414020"/>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100">
                <a:sym typeface="+mn-ea"/>
              </a:rPr>
              <a:t>12-14日龄：眼睛完全睁开，啄食固体食物，开始采食及饮水 。</a:t>
            </a:r>
            <a:endParaRPr lang="zh-CN" sz="21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r>
                <a:rPr lang="zh-CN" altLang="en-US" sz="2800" b="1">
                  <a:sym typeface="+mn-ea"/>
                </a:rPr>
                <a:t>—</a:t>
              </a:r>
              <a:r>
                <a:rPr lang="en-US" altLang="zh-CN" sz="2800" b="1">
                  <a:sym typeface="+mn-ea"/>
                </a:rPr>
                <a:t> </a:t>
              </a:r>
              <a:r>
                <a:rPr lang="en-US" altLang="zh-CN" sz="2800">
                  <a:sym typeface="+mn-ea"/>
                </a:rPr>
                <a:t>出生后早期及哺乳期</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8"/>
          <a:stretch>
            <a:fillRect/>
          </a:stretch>
        </p:blipFill>
        <p:spPr>
          <a:xfrm>
            <a:off x="838200" y="2057400"/>
            <a:ext cx="7526655" cy="404812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433070" y="1600200"/>
            <a:ext cx="8167370" cy="4269105"/>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sz="2000">
                <a:sym typeface="+mn-ea"/>
              </a:rPr>
              <a:t>断奶</a:t>
            </a:r>
            <a:r>
              <a:rPr lang="zh-CN" sz="2000">
                <a:latin typeface="Times New Roman" panose="02020603050405020304" pitchFamily="18" charset="0"/>
                <a:cs typeface="Times New Roman" panose="02020603050405020304" pitchFamily="18" charset="0"/>
                <a:sym typeface="+mn-ea"/>
              </a:rPr>
              <a:t>期：出生后3周龄可离乳独立生活。</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青春早期及生长期：4周龄，雌鼠阴腔张开；雄鼠睾丸降落至阴囊，开始生成精子。</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青春后期：出生后5-8周。</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性成熟期：出生后45-60日龄性发育成熟；性周期4-5天。</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体成熟期：出生后60-90天，此为成年期。</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中老年期：出生后120天，逐渐进入中年期，至出生后180天随后进入老年期。</a:t>
            </a:r>
            <a:endParaRPr lang="zh-CN" sz="2000">
              <a:latin typeface="Times New Roman" panose="02020603050405020304" pitchFamily="18" charset="0"/>
              <a:cs typeface="Times New Roman" panose="02020603050405020304" pitchFamily="18" charset="0"/>
              <a:sym typeface="+mn-ea"/>
            </a:endParaRPr>
          </a:p>
          <a:p>
            <a:pPr marL="342900" indent="-342900">
              <a:lnSpc>
                <a:spcPct val="150000"/>
              </a:lnSpc>
              <a:buClr>
                <a:srgbClr val="FF0000"/>
              </a:buClr>
              <a:buFont typeface="Wingdings" panose="05000000000000000000" charset="0"/>
              <a:buChar char="Ø"/>
            </a:pPr>
            <a:r>
              <a:rPr lang="zh-CN" sz="2000">
                <a:latin typeface="Times New Roman" panose="02020603050405020304" pitchFamily="18" charset="0"/>
                <a:cs typeface="Times New Roman" panose="02020603050405020304" pitchFamily="18" charset="0"/>
                <a:sym typeface="+mn-ea"/>
              </a:rPr>
              <a:t>健康小鼠寿命可达18-24个月，最长可达3年。</a:t>
            </a:r>
            <a:r>
              <a:rPr lang="zh-CN" sz="2100">
                <a:latin typeface="Times New Roman" panose="02020603050405020304" pitchFamily="18" charset="0"/>
                <a:cs typeface="Times New Roman" panose="02020603050405020304" pitchFamily="18" charset="0"/>
                <a:sym typeface="+mn-ea"/>
              </a:rPr>
              <a:t> </a:t>
            </a:r>
            <a:endParaRPr lang="zh-CN" sz="2100">
              <a:latin typeface="Times New Roman" panose="02020603050405020304" pitchFamily="18" charset="0"/>
              <a:cs typeface="Times New Roman" panose="02020603050405020304" pitchFamily="18" charset="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304800" y="1447800"/>
            <a:ext cx="8658225" cy="4477385"/>
          </a:xfrm>
          <a:prstGeom prst="rect">
            <a:avLst/>
          </a:prstGeom>
          <a:noFill/>
        </p:spPr>
        <p:txBody>
          <a:bodyPr wrap="square" rtlCol="0">
            <a:spAutoFit/>
          </a:bodyPr>
          <a:p>
            <a:pPr>
              <a:lnSpc>
                <a:spcPct val="150000"/>
              </a:lnSpc>
              <a:buClr>
                <a:srgbClr val="FF0000"/>
              </a:buClr>
              <a:buFont typeface="Wingdings" panose="05000000000000000000" charset="0"/>
            </a:pPr>
            <a:r>
              <a:rPr lang="zh-CN" sz="1900" b="1">
                <a:solidFill>
                  <a:srgbClr val="FF0000"/>
                </a:solidFill>
                <a:sym typeface="+mn-ea"/>
              </a:rPr>
              <a:t>小鼠成年后的年龄很难根据外表判断，幼年时可以大致根据体重及外观鉴定。</a:t>
            </a:r>
            <a:endParaRPr lang="zh-CN" sz="1900" b="1">
              <a:solidFill>
                <a:srgbClr val="FF0000"/>
              </a:solidFill>
              <a:sym typeface="+mn-ea"/>
            </a:endParaRPr>
          </a:p>
          <a:p>
            <a:pPr marL="342900" indent="-342900">
              <a:lnSpc>
                <a:spcPct val="150000"/>
              </a:lnSpc>
              <a:buClr>
                <a:srgbClr val="FF0000"/>
              </a:buClr>
              <a:buFont typeface="Wingdings" panose="05000000000000000000" charset="0"/>
              <a:buChar char="Ø"/>
            </a:pPr>
            <a:r>
              <a:rPr lang="zh-CN" sz="1900">
                <a:sym typeface="+mn-ea"/>
              </a:rPr>
              <a:t>1日龄时，小鼠裸体，呈鲜红色,体重约1.8g。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3日龄时，可见小鼠可见耳壳露出皮肤,体重约2.6g。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4日龄时，小鼠脐带疤痕脱落,体重约3.4g。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5日龄时，小鼠能自主翻身,体重约4.0g。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8日龄时，小鼠能爬行,体重约5.2g。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10日龄时，小鼠能听到声音,体重约6.0g。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9-11日龄时，小鼠全身被毛初萌，门齿长出。</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13-15日龄时，小鼠眼皮张开，能跳跃，能抓取东西,体重约11.0g。</a:t>
            </a:r>
            <a:endParaRPr lang="zh-CN" sz="1900">
              <a:sym typeface="+mn-ea"/>
            </a:endParaRPr>
          </a:p>
          <a:p>
            <a:pPr marL="342900" indent="-342900">
              <a:lnSpc>
                <a:spcPct val="150000"/>
              </a:lnSpc>
              <a:buClr>
                <a:srgbClr val="FF0000"/>
              </a:buClr>
              <a:buFont typeface="Wingdings" panose="05000000000000000000" charset="0"/>
              <a:buChar char="Ø"/>
            </a:pPr>
            <a:r>
              <a:rPr lang="zh-CN" sz="1900">
                <a:sym typeface="+mn-ea"/>
              </a:rPr>
              <a:t>18日龄以后，能自行采食，独立生活,体重约15.0g。</a:t>
            </a:r>
            <a:endParaRPr lang="zh-CN" sz="1900">
              <a:sym typeface="+mn-ea"/>
            </a:endParaRPr>
          </a:p>
        </p:txBody>
      </p:sp>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6" name="图片 5"/>
          <p:cNvPicPr>
            <a:picLocks noChangeAspect="1"/>
          </p:cNvPicPr>
          <p:nvPr/>
        </p:nvPicPr>
        <p:blipFill>
          <a:blip r:embed="rId8"/>
          <a:stretch>
            <a:fillRect/>
          </a:stretch>
        </p:blipFill>
        <p:spPr>
          <a:xfrm>
            <a:off x="533400" y="2438400"/>
            <a:ext cx="7616190" cy="279971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8"/>
          <a:srcRect b="44027"/>
          <a:stretch>
            <a:fillRect/>
          </a:stretch>
        </p:blipFill>
        <p:spPr>
          <a:xfrm>
            <a:off x="1236345" y="1752600"/>
            <a:ext cx="6671310" cy="367157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a:t>
              </a:r>
              <a:r>
                <a:rPr lang="zh-CN" sz="2800" b="1"/>
                <a:t>的生长周期</a:t>
              </a:r>
              <a:r>
                <a:rPr lang="en-US" altLang="zh-CN" sz="2800" b="1"/>
                <a:t> </a:t>
              </a:r>
              <a:endParaRPr lang="en-US" altLang="zh-CN"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07975" y="1219200"/>
            <a:ext cx="8388985" cy="1753235"/>
          </a:xfrm>
          <a:prstGeom prst="rect">
            <a:avLst/>
          </a:prstGeom>
          <a:noFill/>
        </p:spPr>
        <p:txBody>
          <a:bodyPr wrap="square" rtlCol="0">
            <a:spAutoFit/>
          </a:bodyPr>
          <a:p>
            <a:pPr marL="285750" indent="-285750" algn="just">
              <a:lnSpc>
                <a:spcPct val="150000"/>
              </a:lnSpc>
              <a:buClr>
                <a:srgbClr val="FF0000"/>
              </a:buClr>
              <a:buFont typeface="Wingdings" panose="05000000000000000000" charset="0"/>
              <a:buChar char="Ø"/>
            </a:pPr>
            <a:r>
              <a:rPr lang="zh-CN" altLang="en-US">
                <a:latin typeface="Times New Roman" panose="02020603050405020304" pitchFamily="18" charset="0"/>
                <a:cs typeface="Times New Roman" panose="02020603050405020304" pitchFamily="18" charset="0"/>
              </a:rPr>
              <a:t>不同于人类，小鼠的寿命只有短短的</a:t>
            </a:r>
            <a:r>
              <a:rPr lang="en-US" altLang="zh-CN">
                <a:latin typeface="Times New Roman" panose="02020603050405020304" pitchFamily="18" charset="0"/>
                <a:cs typeface="Times New Roman" panose="02020603050405020304" pitchFamily="18" charset="0"/>
              </a:rPr>
              <a:t>2-3</a:t>
            </a:r>
            <a:r>
              <a:rPr lang="zh-CN" altLang="en-US">
                <a:latin typeface="Times New Roman" panose="02020603050405020304" pitchFamily="18" charset="0"/>
                <a:cs typeface="Times New Roman" panose="02020603050405020304" pitchFamily="18" charset="0"/>
              </a:rPr>
              <a:t>年，对应到人类的全球平均寿命大约为80岁。也就是说，我们可以通过以下这样的换算求得小鼠的“年龄”：（80岁×365天）÷（2岁×365天）= 40 human days=1 mice day；也就是小鼠生活1天，相当于人类的40天，人类的1年 = 小鼠的9.125天</a:t>
            </a:r>
            <a:r>
              <a:rPr lang="zh-CN" altLang="en-US"/>
              <a:t>。</a:t>
            </a:r>
            <a:endParaRPr lang="zh-CN" altLang="en-US"/>
          </a:p>
        </p:txBody>
      </p:sp>
      <p:pic>
        <p:nvPicPr>
          <p:cNvPr id="5" name="图片 4"/>
          <p:cNvPicPr>
            <a:picLocks noChangeAspect="1"/>
          </p:cNvPicPr>
          <p:nvPr>
            <p:custDataLst>
              <p:tags r:id="rId8"/>
            </p:custDataLst>
          </p:nvPr>
        </p:nvPicPr>
        <p:blipFill>
          <a:blip r:embed="rId9"/>
          <a:stretch>
            <a:fillRect/>
          </a:stretch>
        </p:blipFill>
        <p:spPr>
          <a:xfrm>
            <a:off x="2438400" y="3165475"/>
            <a:ext cx="4345305" cy="2127250"/>
          </a:xfrm>
          <a:prstGeom prst="rect">
            <a:avLst/>
          </a:prstGeom>
        </p:spPr>
      </p:pic>
      <p:sp>
        <p:nvSpPr>
          <p:cNvPr id="6" name="文本框 5"/>
          <p:cNvSpPr txBox="1"/>
          <p:nvPr/>
        </p:nvSpPr>
        <p:spPr>
          <a:xfrm>
            <a:off x="307975" y="5410200"/>
            <a:ext cx="8572500" cy="1614805"/>
          </a:xfrm>
          <a:prstGeom prst="rect">
            <a:avLst/>
          </a:prstGeom>
          <a:noFill/>
        </p:spPr>
        <p:txBody>
          <a:bodyPr wrap="square" rtlCol="0">
            <a:spAutoFit/>
          </a:bodyPr>
          <a:p>
            <a:pPr marL="342900" indent="-342900" algn="just">
              <a:lnSpc>
                <a:spcPct val="150000"/>
              </a:lnSpc>
              <a:buClr>
                <a:srgbClr val="FF0000"/>
              </a:buClr>
              <a:buFont typeface="Wingdings" panose="05000000000000000000" charset="0"/>
              <a:buChar char="Ø"/>
            </a:pPr>
            <a:r>
              <a:rPr lang="zh-CN" altLang="en-US" sz="1800">
                <a:latin typeface="Times New Roman" panose="02020603050405020304" pitchFamily="18" charset="0"/>
                <a:cs typeface="Times New Roman" panose="02020603050405020304" pitchFamily="18" charset="0"/>
              </a:rPr>
              <a:t>不过，有研究表明，小鼠的成熟率和人类并不呈线性关系，因为鼠的成熟和衰老速率与人并不相同。因此，我们无法将人类的年龄与鼠的直接换算，只能简单地得出两者大致的对应关系。</a:t>
            </a:r>
            <a:endParaRPr lang="zh-CN" altLang="en-US" sz="180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Wingdings" panose="05000000000000000000" charset="0"/>
              <a:buChar char="Ø"/>
            </a:pPr>
            <a:endParaRPr lang="zh-CN" altLang="en-US" sz="18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7" name="组合 16"/>
          <p:cNvGrpSpPr/>
          <p:nvPr/>
        </p:nvGrpSpPr>
        <p:grpSpPr>
          <a:xfrm>
            <a:off x="0" y="489585"/>
            <a:ext cx="9144000" cy="586105"/>
            <a:chOff x="0" y="771"/>
            <a:chExt cx="14400" cy="923"/>
          </a:xfrm>
        </p:grpSpPr>
        <p:sp>
          <p:nvSpPr>
            <p:cNvPr id="18" name="文本框 17"/>
            <p:cNvSpPr txBox="1"/>
            <p:nvPr>
              <p:custDataLst>
                <p:tags r:id="rId5"/>
              </p:custDataLst>
            </p:nvPr>
          </p:nvSpPr>
          <p:spPr>
            <a:xfrm>
              <a:off x="0" y="771"/>
              <a:ext cx="14016" cy="822"/>
            </a:xfrm>
            <a:prstGeom prst="rect">
              <a:avLst/>
            </a:prstGeom>
            <a:noFill/>
          </p:spPr>
          <p:txBody>
            <a:bodyPr wrap="square" rtlCol="0" anchor="t">
              <a:spAutoFit/>
            </a:bodyPr>
            <a:p>
              <a:r>
                <a:rPr lang="zh-CN" altLang="en-US" sz="2800" b="1"/>
                <a:t>小鼠生理指标</a:t>
              </a:r>
              <a:endParaRPr lang="en-US" sz="2800">
                <a:sym typeface="+mn-ea"/>
              </a:endParaRPr>
            </a:p>
          </p:txBody>
        </p:sp>
        <p:cxnSp>
          <p:nvCxnSpPr>
            <p:cNvPr id="19" name="直接连接符 18"/>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228600" y="1219200"/>
            <a:ext cx="8069580" cy="5323205"/>
          </a:xfrm>
          <a:prstGeom prst="rect">
            <a:avLst/>
          </a:prstGeom>
          <a:noFill/>
        </p:spPr>
        <p:txBody>
          <a:bodyPr wrap="square" rtlCol="0">
            <a:spAutoFit/>
          </a:bodyPr>
          <a:p>
            <a:pPr marL="342900" indent="-342900">
              <a:lnSpc>
                <a:spcPct val="170000"/>
              </a:lnSpc>
              <a:buFont typeface="+mj-lt"/>
              <a:buAutoNum type="arabicPeriod"/>
            </a:pPr>
            <a:r>
              <a:rPr lang="zh-CN" altLang="en-US" sz="2000"/>
              <a:t>体重：近交系成年小鼠24～35g；昆明成年小鼠 35～55g。</a:t>
            </a:r>
            <a:endParaRPr lang="zh-CN" altLang="en-US" sz="2000"/>
          </a:p>
          <a:p>
            <a:pPr marL="342900" indent="-342900">
              <a:lnSpc>
                <a:spcPct val="170000"/>
              </a:lnSpc>
              <a:buFont typeface="+mj-lt"/>
              <a:buAutoNum type="arabicPeriod"/>
            </a:pPr>
            <a:r>
              <a:rPr lang="zh-CN" altLang="en-US" sz="2000"/>
              <a:t>寿命：2～3年。</a:t>
            </a:r>
            <a:endParaRPr lang="zh-CN" altLang="en-US" sz="2000"/>
          </a:p>
          <a:p>
            <a:pPr marL="342900" indent="-342900">
              <a:lnSpc>
                <a:spcPct val="170000"/>
              </a:lnSpc>
              <a:buFont typeface="+mj-lt"/>
              <a:buAutoNum type="arabicPeriod"/>
            </a:pPr>
            <a:r>
              <a:rPr lang="zh-CN" altLang="en-US" sz="2000"/>
              <a:t>体温：37.5～38.8℃</a:t>
            </a:r>
            <a:endParaRPr lang="zh-CN" altLang="en-US" sz="2000"/>
          </a:p>
          <a:p>
            <a:pPr marL="342900" indent="-342900">
              <a:lnSpc>
                <a:spcPct val="170000"/>
              </a:lnSpc>
              <a:buFont typeface="+mj-lt"/>
              <a:buAutoNum type="arabicPeriod"/>
            </a:pPr>
            <a:r>
              <a:rPr lang="zh-CN" altLang="en-US" sz="2000"/>
              <a:t>妊娠期：19～21天。</a:t>
            </a:r>
            <a:endParaRPr lang="zh-CN" altLang="en-US" sz="2000"/>
          </a:p>
          <a:p>
            <a:pPr marL="342900" indent="-342900">
              <a:lnSpc>
                <a:spcPct val="170000"/>
              </a:lnSpc>
              <a:buFont typeface="+mj-lt"/>
              <a:buAutoNum type="arabicPeriod"/>
            </a:pPr>
            <a:r>
              <a:rPr lang="zh-CN" altLang="en-US" sz="2000"/>
              <a:t>哺乳期：18～23天。</a:t>
            </a:r>
            <a:endParaRPr lang="zh-CN" altLang="en-US" sz="2000"/>
          </a:p>
          <a:p>
            <a:pPr marL="342900" indent="-342900">
              <a:lnSpc>
                <a:spcPct val="170000"/>
              </a:lnSpc>
              <a:buFont typeface="+mj-lt"/>
              <a:buAutoNum type="arabicPeriod"/>
            </a:pPr>
            <a:r>
              <a:rPr lang="zh-CN" altLang="en-US" sz="2000"/>
              <a:t>体成熟：60～90天。</a:t>
            </a:r>
            <a:endParaRPr lang="zh-CN" altLang="en-US" sz="2000"/>
          </a:p>
          <a:p>
            <a:pPr marL="342900" indent="-342900">
              <a:lnSpc>
                <a:spcPct val="170000"/>
              </a:lnSpc>
              <a:buFont typeface="+mj-lt"/>
              <a:buAutoNum type="arabicPeriod"/>
            </a:pPr>
            <a:r>
              <a:rPr lang="zh-CN" altLang="en-US" sz="2000"/>
              <a:t>饮水要求量：4～7ml／只／天。</a:t>
            </a:r>
            <a:endParaRPr lang="zh-CN" altLang="en-US" sz="2000"/>
          </a:p>
          <a:p>
            <a:pPr marL="342900" indent="-342900">
              <a:lnSpc>
                <a:spcPct val="170000"/>
              </a:lnSpc>
              <a:buFont typeface="+mj-lt"/>
              <a:buAutoNum type="arabicPeriod"/>
            </a:pPr>
            <a:r>
              <a:rPr lang="zh-CN" altLang="en-US" sz="2000"/>
              <a:t>饲料要求量：3～7g／只／天。</a:t>
            </a:r>
            <a:endParaRPr lang="zh-CN" altLang="en-US" sz="2000"/>
          </a:p>
          <a:p>
            <a:pPr marL="342900" indent="-342900">
              <a:lnSpc>
                <a:spcPct val="170000"/>
              </a:lnSpc>
              <a:buFont typeface="+mj-lt"/>
              <a:buAutoNum type="arabicPeriod"/>
            </a:pPr>
            <a:r>
              <a:rPr lang="zh-CN" altLang="en-US" sz="2000"/>
              <a:t>排尿量：1～3ml／天。</a:t>
            </a:r>
            <a:endParaRPr lang="zh-CN" altLang="en-US" sz="2000"/>
          </a:p>
          <a:p>
            <a:pPr marL="342900" indent="-342900">
              <a:lnSpc>
                <a:spcPct val="170000"/>
              </a:lnSpc>
              <a:buFont typeface="+mj-lt"/>
              <a:buAutoNum type="arabicPeriod"/>
            </a:pPr>
            <a:r>
              <a:rPr lang="zh-CN" altLang="en-US" sz="2000"/>
              <a:t>排便量：1.4～2.8g／天。</a:t>
            </a:r>
            <a:endParaRPr lang="zh-CN" altLang="en-US" sz="20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919"/>
            </a:xfrm>
            <a:prstGeom prst="rect">
              <a:avLst/>
            </a:prstGeom>
            <a:noFill/>
          </p:spPr>
          <p:txBody>
            <a:bodyPr wrap="square" rtlCol="0" anchor="t">
              <a:spAutoFit/>
            </a:bodyPr>
            <a:p>
              <a:r>
                <a:rPr lang="zh-CN" altLang="en-US" sz="3200" b="1"/>
                <a:t>小鼠周龄如何选择？—</a:t>
              </a:r>
              <a:r>
                <a:rPr lang="en-US" altLang="zh-CN" sz="3200" b="1"/>
                <a:t> </a:t>
              </a:r>
              <a:r>
                <a:rPr lang="zh-CN" altLang="en-US" sz="3200" b="1"/>
                <a:t>通用原则</a:t>
              </a:r>
              <a:endParaRPr lang="zh-CN" altLang="en-US" sz="3200" b="1"/>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28600" y="1371600"/>
            <a:ext cx="8439785" cy="5102860"/>
          </a:xfrm>
          <a:prstGeom prst="rect">
            <a:avLst/>
          </a:prstGeom>
          <a:noFill/>
        </p:spPr>
        <p:txBody>
          <a:bodyPr wrap="square" rtlCol="0">
            <a:noAutofit/>
          </a:bodyPr>
          <a:p>
            <a:pPr marL="285750" indent="-285750" algn="just">
              <a:lnSpc>
                <a:spcPct val="180000"/>
              </a:lnSpc>
              <a:buClr>
                <a:srgbClr val="FF0000"/>
              </a:buClr>
              <a:buFont typeface="Wingdings" panose="05000000000000000000" charset="0"/>
              <a:buChar char="p"/>
            </a:pPr>
            <a:r>
              <a:rPr lang="zh-CN" altLang="en-US" sz="2000" b="1">
                <a:solidFill>
                  <a:schemeClr val="tx1"/>
                </a:solidFill>
                <a:latin typeface="Times New Roman" panose="02020603050405020304" pitchFamily="18" charset="0"/>
                <a:cs typeface="Times New Roman" panose="02020603050405020304" pitchFamily="18" charset="0"/>
              </a:rPr>
              <a:t>小鼠生长发育很快，当小鼠在4-6周时，身体各个器官已逐渐成熟；6-8周就可到达性成熟（1.5-2月）。</a:t>
            </a:r>
            <a:endParaRPr lang="zh-CN" altLang="en-US" sz="2000" b="1">
              <a:solidFill>
                <a:schemeClr val="tx1"/>
              </a:solidFill>
              <a:latin typeface="Times New Roman" panose="02020603050405020304" pitchFamily="18" charset="0"/>
              <a:cs typeface="Times New Roman" panose="02020603050405020304" pitchFamily="18" charset="0"/>
            </a:endParaRPr>
          </a:p>
          <a:p>
            <a:pPr marL="285750" indent="-285750" algn="just">
              <a:lnSpc>
                <a:spcPct val="180000"/>
              </a:lnSpc>
              <a:buClr>
                <a:srgbClr val="FF0000"/>
              </a:buClr>
              <a:buFont typeface="Wingdings" panose="05000000000000000000" charset="0"/>
              <a:buChar char="p"/>
            </a:pPr>
            <a:r>
              <a:rPr lang="zh-CN" altLang="en-US" sz="2000" b="1">
                <a:solidFill>
                  <a:schemeClr val="tx1"/>
                </a:solidFill>
                <a:latin typeface="Times New Roman" panose="02020603050405020304" pitchFamily="18" charset="0"/>
                <a:cs typeface="Times New Roman" panose="02020603050405020304" pitchFamily="18" charset="0"/>
              </a:rPr>
              <a:t>一般的实验研究，我们会选择正值青壮年的6-8周小鼠，此时身体各个器官发育成熟，生命健康指数良好，并且在之后的2-3个月的实验周期中，小鼠各个方面都处于很健康的状态。</a:t>
            </a:r>
            <a:endParaRPr lang="zh-CN" altLang="en-US" sz="2000" b="1">
              <a:solidFill>
                <a:schemeClr val="tx1"/>
              </a:solidFill>
              <a:latin typeface="Times New Roman" panose="02020603050405020304" pitchFamily="18" charset="0"/>
              <a:cs typeface="Times New Roman" panose="02020603050405020304" pitchFamily="18" charset="0"/>
            </a:endParaRPr>
          </a:p>
          <a:p>
            <a:pPr marL="285750" indent="-285750" algn="just">
              <a:lnSpc>
                <a:spcPct val="180000"/>
              </a:lnSpc>
              <a:buClr>
                <a:srgbClr val="FF0000"/>
              </a:buClr>
              <a:buFont typeface="Wingdings" panose="05000000000000000000" charset="0"/>
              <a:buChar char="p"/>
            </a:pPr>
            <a:r>
              <a:rPr lang="zh-CN" altLang="en-US" sz="2000" b="1">
                <a:solidFill>
                  <a:schemeClr val="tx1"/>
                </a:solidFill>
                <a:latin typeface="Times New Roman" panose="02020603050405020304" pitchFamily="18" charset="0"/>
                <a:cs typeface="Times New Roman" panose="02020603050405020304" pitchFamily="18" charset="0"/>
              </a:rPr>
              <a:t>6个月后就会进入中老年期，老年鼠身体常会免疫能力变弱、体弱毛稀、反应迟钝、机能降低，肝脏和肾脏功能逐渐衰竭；并且年老的鼠常多发各种疾病，尤以肿瘤为多。</a:t>
            </a:r>
            <a:endParaRPr lang="zh-CN" altLang="en-US" sz="2000" b="1">
              <a:solidFill>
                <a:schemeClr val="tx1"/>
              </a:solidFill>
              <a:latin typeface="Times New Roman" panose="02020603050405020304" pitchFamily="18" charset="0"/>
              <a:cs typeface="Times New Roman" panose="02020603050405020304" pitchFamily="18" charset="0"/>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6" name="组合 15"/>
          <p:cNvGrpSpPr/>
          <p:nvPr/>
        </p:nvGrpSpPr>
        <p:grpSpPr>
          <a:xfrm>
            <a:off x="228600" y="1752600"/>
            <a:ext cx="2840355" cy="3683000"/>
            <a:chOff x="9596" y="2160"/>
            <a:chExt cx="4433" cy="5275"/>
          </a:xfrm>
        </p:grpSpPr>
        <p:sp>
          <p:nvSpPr>
            <p:cNvPr id="7" name="文本框 6"/>
            <p:cNvSpPr txBox="1"/>
            <p:nvPr/>
          </p:nvSpPr>
          <p:spPr>
            <a:xfrm>
              <a:off x="9734" y="2160"/>
              <a:ext cx="4076" cy="512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sz="1800" b="1">
                  <a:solidFill>
                    <a:srgbClr val="FF0000"/>
                  </a:solidFill>
                  <a:sym typeface="+mn-ea"/>
                </a:rPr>
                <a:t>免疫系统相关：</a:t>
              </a:r>
              <a:endParaRPr lang="zh-CN" altLang="en-US" sz="1800" b="1">
                <a:solidFill>
                  <a:srgbClr val="FF0000"/>
                </a:solidFill>
                <a:sym typeface="+mn-ea"/>
              </a:endParaRPr>
            </a:p>
            <a:p>
              <a:pPr algn="just">
                <a:lnSpc>
                  <a:spcPct val="140000"/>
                </a:lnSpc>
                <a:buFont typeface="Wingdings" panose="05000000000000000000" charset="0"/>
              </a:pPr>
              <a:r>
                <a:rPr lang="en-US" altLang="zh-CN" sz="1800">
                  <a:sym typeface="+mn-ea"/>
                </a:rPr>
                <a:t>       </a:t>
              </a:r>
              <a:r>
                <a:rPr lang="zh-CN" altLang="en-US" sz="1800">
                  <a:sym typeface="+mn-ea"/>
                </a:rPr>
                <a:t>如在做荷瘤小鼠模型时，一般也选择6-8周，但是如果人源细胞系难以成瘤，可以适当降低周龄，如4-6周，此时小鼠的免疫系统还不太完善，更易于成瘤，实验成功率也会更高。</a:t>
              </a:r>
              <a:endParaRPr lang="zh-CN" altLang="en-US" sz="1800"/>
            </a:p>
          </p:txBody>
        </p:sp>
        <p:sp>
          <p:nvSpPr>
            <p:cNvPr id="10" name="圆角矩形 9"/>
            <p:cNvSpPr/>
            <p:nvPr>
              <p:custDataLst>
                <p:tags r:id="rId5"/>
              </p:custDataLst>
            </p:nvPr>
          </p:nvSpPr>
          <p:spPr>
            <a:xfrm>
              <a:off x="9596" y="2160"/>
              <a:ext cx="4433" cy="5275"/>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3" name="组合 2"/>
          <p:cNvGrpSpPr/>
          <p:nvPr/>
        </p:nvGrpSpPr>
        <p:grpSpPr>
          <a:xfrm>
            <a:off x="3225800" y="1773555"/>
            <a:ext cx="2801620" cy="3683000"/>
            <a:chOff x="9596" y="2160"/>
            <a:chExt cx="4994" cy="5275"/>
          </a:xfrm>
        </p:grpSpPr>
        <p:sp>
          <p:nvSpPr>
            <p:cNvPr id="5" name="文本框 4"/>
            <p:cNvSpPr txBox="1"/>
            <p:nvPr/>
          </p:nvSpPr>
          <p:spPr>
            <a:xfrm>
              <a:off x="9734" y="2160"/>
              <a:ext cx="4734" cy="512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sz="1800" b="1">
                  <a:solidFill>
                    <a:srgbClr val="FF0000"/>
                  </a:solidFill>
                  <a:sym typeface="+mn-ea"/>
                </a:rPr>
                <a:t>繁殖相关：</a:t>
              </a:r>
              <a:endParaRPr lang="zh-CN" altLang="en-US" sz="1800" b="1">
                <a:solidFill>
                  <a:srgbClr val="FF0000"/>
                </a:solidFill>
                <a:sym typeface="+mn-ea"/>
              </a:endParaRPr>
            </a:p>
            <a:p>
              <a:pPr algn="just">
                <a:lnSpc>
                  <a:spcPct val="140000"/>
                </a:lnSpc>
                <a:buFont typeface="Wingdings" panose="05000000000000000000" charset="0"/>
              </a:pPr>
              <a:r>
                <a:rPr lang="en-US" altLang="zh-CN" sz="1800">
                  <a:sym typeface="+mn-ea"/>
                </a:rPr>
                <a:t>       </a:t>
              </a:r>
              <a:r>
                <a:rPr lang="zh-CN" altLang="en-US" sz="1800">
                  <a:sym typeface="+mn-ea"/>
                </a:rPr>
                <a:t>在繁殖时最好选择周龄大一点的小鼠：按小鼠发育特点，小鼠6-8周就已经性成熟，便可进行交配，但是实践中，一般选择周龄更大一点的小鼠。</a:t>
              </a:r>
              <a:endParaRPr lang="zh-CN" altLang="en-US" sz="1800" b="1">
                <a:solidFill>
                  <a:schemeClr val="tx1"/>
                </a:solidFill>
                <a:latin typeface="Times New Roman" panose="02020603050405020304" pitchFamily="18" charset="0"/>
                <a:cs typeface="Times New Roman" panose="02020603050405020304" pitchFamily="18" charset="0"/>
              </a:endParaRPr>
            </a:p>
            <a:p>
              <a:pPr algn="just">
                <a:lnSpc>
                  <a:spcPct val="140000"/>
                </a:lnSpc>
                <a:buFont typeface="Wingdings" panose="05000000000000000000" charset="0"/>
              </a:pPr>
              <a:endParaRPr lang="zh-CN" altLang="en-US" sz="1800"/>
            </a:p>
          </p:txBody>
        </p:sp>
        <p:sp>
          <p:nvSpPr>
            <p:cNvPr id="17" name="圆角矩形 16"/>
            <p:cNvSpPr/>
            <p:nvPr>
              <p:custDataLst>
                <p:tags r:id="rId6"/>
              </p:custDataLst>
            </p:nvPr>
          </p:nvSpPr>
          <p:spPr>
            <a:xfrm>
              <a:off x="9596" y="2160"/>
              <a:ext cx="4994" cy="5275"/>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8" name="组合 17"/>
          <p:cNvGrpSpPr/>
          <p:nvPr/>
        </p:nvGrpSpPr>
        <p:grpSpPr>
          <a:xfrm>
            <a:off x="6172200" y="1773555"/>
            <a:ext cx="2801620" cy="3683000"/>
            <a:chOff x="9596" y="2160"/>
            <a:chExt cx="4994" cy="5275"/>
          </a:xfrm>
        </p:grpSpPr>
        <p:sp>
          <p:nvSpPr>
            <p:cNvPr id="19" name="文本框 18"/>
            <p:cNvSpPr txBox="1"/>
            <p:nvPr/>
          </p:nvSpPr>
          <p:spPr>
            <a:xfrm>
              <a:off x="9734" y="2160"/>
              <a:ext cx="4734" cy="2904"/>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sz="1800" b="1">
                  <a:solidFill>
                    <a:srgbClr val="FF0000"/>
                  </a:solidFill>
                  <a:sym typeface="+mn-ea"/>
                </a:rPr>
                <a:t>老年病相关</a:t>
              </a:r>
              <a:r>
                <a:rPr lang="zh-CN" altLang="en-US" sz="1800" b="1">
                  <a:solidFill>
                    <a:srgbClr val="FF0000"/>
                  </a:solidFill>
                  <a:sym typeface="+mn-ea"/>
                </a:rPr>
                <a:t>：</a:t>
              </a:r>
              <a:endParaRPr lang="zh-CN" altLang="en-US" sz="1800" b="1">
                <a:solidFill>
                  <a:srgbClr val="FF0000"/>
                </a:solidFill>
                <a:sym typeface="+mn-ea"/>
              </a:endParaRPr>
            </a:p>
            <a:p>
              <a:pPr algn="just">
                <a:lnSpc>
                  <a:spcPct val="140000"/>
                </a:lnSpc>
                <a:buFont typeface="Wingdings" panose="05000000000000000000" charset="0"/>
              </a:pPr>
              <a:r>
                <a:rPr lang="en-US" altLang="zh-CN" sz="1800">
                  <a:sym typeface="+mn-ea"/>
                </a:rPr>
                <a:t>      </a:t>
              </a:r>
              <a:r>
                <a:rPr lang="zh-CN" altLang="en-US" sz="1800">
                  <a:sym typeface="+mn-ea"/>
                </a:rPr>
                <a:t> </a:t>
              </a:r>
              <a:r>
                <a:rPr lang="zh-CN" altLang="en-US" sz="1800">
                  <a:sym typeface="+mn-ea"/>
                </a:rPr>
                <a:t>当研究老年疾病或者老年阶段机体性能等，选择年纪大的小鼠。</a:t>
              </a:r>
              <a:endParaRPr lang="zh-CN" altLang="en-US" sz="1800">
                <a:solidFill>
                  <a:schemeClr val="tx1"/>
                </a:solidFill>
              </a:endParaRPr>
            </a:p>
            <a:p>
              <a:pPr algn="just">
                <a:lnSpc>
                  <a:spcPct val="140000"/>
                </a:lnSpc>
                <a:buFont typeface="Wingdings" panose="05000000000000000000" charset="0"/>
              </a:pPr>
              <a:endParaRPr lang="zh-CN" altLang="en-US" sz="1800"/>
            </a:p>
          </p:txBody>
        </p:sp>
        <p:sp>
          <p:nvSpPr>
            <p:cNvPr id="20" name="圆角矩形 19"/>
            <p:cNvSpPr/>
            <p:nvPr>
              <p:custDataLst>
                <p:tags r:id="rId7"/>
              </p:custDataLst>
            </p:nvPr>
          </p:nvSpPr>
          <p:spPr>
            <a:xfrm>
              <a:off x="9596" y="2160"/>
              <a:ext cx="4994" cy="5275"/>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1" name="组合 20"/>
          <p:cNvGrpSpPr/>
          <p:nvPr/>
        </p:nvGrpSpPr>
        <p:grpSpPr>
          <a:xfrm>
            <a:off x="0" y="489585"/>
            <a:ext cx="9144000" cy="586105"/>
            <a:chOff x="0" y="771"/>
            <a:chExt cx="14400" cy="923"/>
          </a:xfrm>
        </p:grpSpPr>
        <p:sp>
          <p:nvSpPr>
            <p:cNvPr id="22" name="文本框 21"/>
            <p:cNvSpPr txBox="1"/>
            <p:nvPr>
              <p:custDataLst>
                <p:tags r:id="rId8"/>
              </p:custDataLst>
            </p:nvPr>
          </p:nvSpPr>
          <p:spPr>
            <a:xfrm>
              <a:off x="0" y="771"/>
              <a:ext cx="14016" cy="919"/>
            </a:xfrm>
            <a:prstGeom prst="rect">
              <a:avLst/>
            </a:prstGeom>
            <a:noFill/>
          </p:spPr>
          <p:txBody>
            <a:bodyPr wrap="square" rtlCol="0" anchor="t">
              <a:spAutoFit/>
            </a:bodyPr>
            <a:p>
              <a:r>
                <a:rPr lang="zh-CN" altLang="en-US" sz="3200" b="1"/>
                <a:t>小鼠周龄如何选择？—</a:t>
              </a:r>
              <a:r>
                <a:rPr lang="en-US" altLang="zh-CN" sz="3200" b="1"/>
                <a:t> 其他原则</a:t>
              </a:r>
              <a:endParaRPr lang="en-US" altLang="zh-CN" sz="3200" b="1"/>
            </a:p>
          </p:txBody>
        </p:sp>
        <p:cxnSp>
          <p:nvCxnSpPr>
            <p:cNvPr id="23" name="直接连接符 22"/>
            <p:cNvCxnSpPr/>
            <p:nvPr>
              <p:custDataLst>
                <p:tags r:id="rId9"/>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0"/>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UNIT_PLACING_PICTURE_USER_VIEWPORT" val="{&quot;height&quot;:10800,&quot;width&quot;:14400}"/>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 name="KSO_WM_UNIT_PLACING_PICTURE_USER_VIEWPORT" val="{&quot;height&quot;:10800,&quot;width&quot;:14400}"/>
</p:tagLst>
</file>

<file path=ppt/tags/tag187.xml><?xml version="1.0" encoding="utf-8"?>
<p:tagLst xmlns:p="http://schemas.openxmlformats.org/presentationml/2006/main">
  <p:tag name="KSO_WM_BEAUTIFY_FLAG" val=""/>
  <p:tag name="KSO_WM_UNIT_PLACING_PICTURE_USER_VIEWPORT" val="{&quot;height&quot;:1560,&quot;width&quot;:1680}"/>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UNIT_PLACING_PICTURE_USER_VIEWPORT" val="{&quot;height&quot;:3150,&quot;width&quot;:6435}"/>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 name="KSO_WM_UNIT_PLACING_PICTURE_USER_VIEWPORT" val="{&quot;height&quot;:1560,&quot;width&quot;:1680}"/>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UNIT_PLACING_PICTURE_USER_VIEWPORT" val="{&quot;height&quot;:907,&quot;width&quot;:13284}"/>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5318</Words>
  <Application>WPS 演示</Application>
  <PresentationFormat>全屏显示(4:3)</PresentationFormat>
  <Paragraphs>377</Paragraphs>
  <Slides>41</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Calibri</vt:lpstr>
      <vt:lpstr>Wingdings</vt:lpstr>
      <vt:lpstr>Times New Roman</vt:lpstr>
      <vt:lpstr>Arial Unicode MS</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喵大王</cp:lastModifiedBy>
  <cp:revision>501</cp:revision>
  <dcterms:created xsi:type="dcterms:W3CDTF">2021-08-30T00:29:00Z</dcterms:created>
  <dcterms:modified xsi:type="dcterms:W3CDTF">2025-09-10T22:15:18Z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643B5D6E9B1348B8B203F1C3A290A119_13</vt:lpwstr>
  </property>
  <property fmtid="{D5CDD505-2E9C-101B-9397-08002B2CF9AE}" pid="4" name="KSOProductBuildVer">
    <vt:lpwstr>2052-12.1.0.22529</vt:lpwstr>
  </property>
</Properties>
</file>