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802" r:id="rId3"/>
    <p:sldId id="1809" r:id="rId5"/>
    <p:sldId id="1890" r:id="rId6"/>
    <p:sldId id="1923" r:id="rId7"/>
    <p:sldId id="1888" r:id="rId8"/>
    <p:sldId id="1902" r:id="rId9"/>
    <p:sldId id="1901" r:id="rId10"/>
    <p:sldId id="1924" r:id="rId11"/>
    <p:sldId id="1925" r:id="rId12"/>
    <p:sldId id="1926" r:id="rId13"/>
    <p:sldId id="1927" r:id="rId14"/>
    <p:sldId id="1933" r:id="rId15"/>
    <p:sldId id="1934" r:id="rId16"/>
    <p:sldId id="1935" r:id="rId17"/>
    <p:sldId id="1936" r:id="rId18"/>
    <p:sldId id="1937" r:id="rId19"/>
    <p:sldId id="1938" r:id="rId20"/>
    <p:sldId id="1939" r:id="rId21"/>
    <p:sldId id="1940" r:id="rId22"/>
    <p:sldId id="1738" r:id="rId23"/>
  </p:sldIdLst>
  <p:sldSz cx="9144000" cy="6858000" type="screen4x3"/>
  <p:notesSz cx="6858000" cy="9144000"/>
  <p:custDataLst>
    <p:tags r:id="rId28"/>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400"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9EDF4"/>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40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23.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2.png"/><Relationship Id="rId3" Type="http://schemas.openxmlformats.org/officeDocument/2006/relationships/tags" Target="../tags/tag4.xml"/><Relationship Id="rId2" Type="http://schemas.openxmlformats.org/officeDocument/2006/relationships/image" Target="../media/image1.jpe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jpeg"/><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13.xml"/><Relationship Id="rId7" Type="http://schemas.openxmlformats.org/officeDocument/2006/relationships/image" Target="../media/image5.png"/><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image" Target="../media/image2.png"/><Relationship Id="rId3" Type="http://schemas.openxmlformats.org/officeDocument/2006/relationships/tags" Target="../tags/tag10.xml"/><Relationship Id="rId2" Type="http://schemas.openxmlformats.org/officeDocument/2006/relationships/image" Target="../media/image1.jpeg"/><Relationship Id="rId13" Type="http://schemas.openxmlformats.org/officeDocument/2006/relationships/notesSlide" Target="../notesSlides/notesSlide4.xml"/><Relationship Id="rId12" Type="http://schemas.openxmlformats.org/officeDocument/2006/relationships/slideLayout" Target="../slideLayouts/slideLayout1.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tags" Target="../tags/tag18.xml"/><Relationship Id="rId4" Type="http://schemas.openxmlformats.org/officeDocument/2006/relationships/image" Target="../media/image2.png"/><Relationship Id="rId3" Type="http://schemas.openxmlformats.org/officeDocument/2006/relationships/tags" Target="../tags/tag17.xml"/><Relationship Id="rId2" Type="http://schemas.openxmlformats.org/officeDocument/2006/relationships/image" Target="../media/image1.jpeg"/><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tags" Target="../tags/tag21.xml"/><Relationship Id="rId4" Type="http://schemas.openxmlformats.org/officeDocument/2006/relationships/image" Target="../media/image2.png"/><Relationship Id="rId3" Type="http://schemas.openxmlformats.org/officeDocument/2006/relationships/tags" Target="../tags/tag20.xml"/><Relationship Id="rId2" Type="http://schemas.openxmlformats.org/officeDocument/2006/relationships/image" Target="../media/image1.jpeg"/><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2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8" y="0"/>
            <a:ext cx="9144000" cy="6858000"/>
          </a:xfrm>
          <a:prstGeom prst="rect">
            <a:avLst/>
          </a:prstGeom>
          <a:noFill/>
          <a:ln w="9525">
            <a:noFill/>
          </a:ln>
        </p:spPr>
      </p:pic>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2025.5.10</a:t>
            </a:r>
            <a:endParaRPr lang="en-US" altLang="zh-CN" sz="2400" dirty="0" smtClean="0">
              <a:latin typeface="Times New Roman" panose="02020603050405020304" pitchFamily="18" charset="0"/>
              <a:cs typeface="Times New Roman" panose="02020603050405020304" pitchFamily="18" charset="0"/>
            </a:endParaRPr>
          </a:p>
        </p:txBody>
      </p:sp>
      <p:pic>
        <p:nvPicPr>
          <p:cNvPr id="3" name="图片 2"/>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
        <p:nvSpPr>
          <p:cNvPr id="5" name="文本框 4"/>
          <p:cNvSpPr txBox="1"/>
          <p:nvPr/>
        </p:nvSpPr>
        <p:spPr>
          <a:xfrm>
            <a:off x="0" y="2362200"/>
            <a:ext cx="9144635" cy="829945"/>
          </a:xfrm>
          <a:prstGeom prst="rect">
            <a:avLst/>
          </a:prstGeom>
          <a:noFill/>
        </p:spPr>
        <p:txBody>
          <a:bodyPr wrap="square" rtlCol="0">
            <a:spAutoFit/>
          </a:bodyPr>
          <a:p>
            <a:pPr algn="ctr"/>
            <a:r>
              <a:rPr lang="zh-CN" altLang="en-US" sz="4800" b="1" dirty="0" smtClean="0">
                <a:effectLst>
                  <a:outerShdw blurRad="38100" dist="38100" dir="2700000" algn="tl">
                    <a:srgbClr val="000000">
                      <a:alpha val="43137"/>
                    </a:srgbClr>
                  </a:outerShdw>
                </a:effectLst>
                <a:sym typeface="+mn-ea"/>
              </a:rPr>
              <a:t>应用</a:t>
            </a:r>
            <a:r>
              <a:rPr lang="en-US" altLang="zh-CN" sz="4800" b="1" dirty="0" smtClean="0">
                <a:effectLst>
                  <a:outerShdw blurRad="38100" dist="38100" dir="2700000" algn="tl">
                    <a:srgbClr val="000000">
                      <a:alpha val="43137"/>
                    </a:srgbClr>
                  </a:outerShdw>
                </a:effectLst>
                <a:sym typeface="+mn-ea"/>
              </a:rPr>
              <a:t>—</a:t>
            </a:r>
            <a:r>
              <a:rPr lang="zh-CN" altLang="en-US" sz="4800" b="1" dirty="0" smtClean="0">
                <a:effectLst>
                  <a:outerShdw blurRad="38100" dist="38100" dir="2700000" algn="tl">
                    <a:srgbClr val="000000">
                      <a:alpha val="43137"/>
                    </a:srgbClr>
                  </a:outerShdw>
                </a:effectLst>
                <a:sym typeface="+mn-ea"/>
              </a:rPr>
              <a:t>电生理膜片钳技术（二）</a:t>
            </a:r>
            <a:endParaRPr lang="zh-CN" altLang="en-US" sz="4800" b="1" dirty="0" smtClean="0">
              <a:effectLst>
                <a:outerShdw blurRad="38100" dist="38100" dir="2700000" algn="tl">
                  <a:srgbClr val="000000">
                    <a:alpha val="43137"/>
                  </a:srgbClr>
                </a:outerShdw>
              </a:effectLst>
              <a:sym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sz="3200" b="1">
                <a:sym typeface="+mn-ea"/>
              </a:rPr>
              <a:t>电生理学 — 回顾</a:t>
            </a:r>
            <a:endParaRPr lang="zh-CN" altLang="en-US" sz="3200" b="1"/>
          </a:p>
        </p:txBody>
      </p:sp>
      <p:sp>
        <p:nvSpPr>
          <p:cNvPr id="4" name="文本框 3"/>
          <p:cNvSpPr txBox="1"/>
          <p:nvPr/>
        </p:nvSpPr>
        <p:spPr>
          <a:xfrm>
            <a:off x="304800" y="2362200"/>
            <a:ext cx="8421370" cy="2444115"/>
          </a:xfrm>
          <a:prstGeom prst="rect">
            <a:avLst/>
          </a:prstGeom>
          <a:noFill/>
        </p:spPr>
        <p:txBody>
          <a:bodyPr wrap="square" rtlCol="0">
            <a:spAutoFit/>
          </a:bodyPr>
          <a:p>
            <a:pPr algn="just">
              <a:lnSpc>
                <a:spcPct val="170000"/>
              </a:lnSpc>
            </a:pPr>
            <a:r>
              <a:rPr lang="en-US" altLang="zh-CN"/>
              <a:t>    </a:t>
            </a:r>
            <a:r>
              <a:rPr lang="en-US" altLang="zh-CN" sz="1600"/>
              <a:t>   </a:t>
            </a:r>
            <a:r>
              <a:rPr lang="zh-CN" altLang="en-US" sz="1800" b="1">
                <a:latin typeface="Times New Roman" panose="02020603050405020304" pitchFamily="18" charset="0"/>
                <a:cs typeface="Times New Roman" panose="02020603050405020304" pitchFamily="18" charset="0"/>
              </a:rPr>
              <a:t>细胞是动物和人体的基本组成单元。细胞外围有一层薄膜，彼此分离又互相联系。细胞间与细胞内的通信，依靠其膜上的离子通道来进行。离子和离子通道是细胞兴奋性的基础，亦即产生生物电现象的基础。生物电信号通常是用电学或电子学方法进行测量，形成一门学科细胞电生理学 (electrophysiology) ，用以揭示细胞的生理过程。</a:t>
            </a:r>
            <a:endParaRPr lang="zh-CN" altLang="en-US" sz="1800" b="1">
              <a:latin typeface="Times New Roman" panose="02020603050405020304" pitchFamily="18" charset="0"/>
              <a:cs typeface="Times New Roman" panose="02020603050405020304" pitchFamily="18" charset="0"/>
            </a:endParaRPr>
          </a:p>
        </p:txBody>
      </p:sp>
      <p:grpSp>
        <p:nvGrpSpPr>
          <p:cNvPr id="16" name="组合 15"/>
          <p:cNvGrpSpPr/>
          <p:nvPr/>
        </p:nvGrpSpPr>
        <p:grpSpPr>
          <a:xfrm>
            <a:off x="304800" y="1256771"/>
            <a:ext cx="3490595" cy="657754"/>
            <a:chOff x="0" y="44"/>
            <a:chExt cx="11934" cy="962"/>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260" y="44"/>
              <a:ext cx="11135" cy="741"/>
            </a:xfrm>
            <a:prstGeom prst="rect">
              <a:avLst/>
            </a:prstGeom>
            <a:noFill/>
          </p:spPr>
          <p:txBody>
            <a:bodyPr wrap="square" rtlCol="0">
              <a:noAutofit/>
            </a:bodyPr>
            <a:p>
              <a:pPr algn="ctr">
                <a:lnSpc>
                  <a:spcPct val="150000"/>
                </a:lnSpc>
              </a:pPr>
              <a:r>
                <a:rPr lang="zh-CN" sz="2400" b="1">
                  <a:solidFill>
                    <a:srgbClr val="FF0000"/>
                  </a:solidFill>
                  <a:sym typeface="+mn-ea"/>
                </a:rPr>
                <a:t>生命科学中的信息科学</a:t>
              </a:r>
              <a:endParaRPr lang="zh-CN" altLang="en-US" sz="2400" b="1" dirty="0" smtClean="0">
                <a:solidFill>
                  <a:srgbClr val="FF0000"/>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sz="3200" b="1">
                <a:sym typeface="+mn-ea"/>
              </a:rPr>
              <a:t>电生理学 — 回顾</a:t>
            </a:r>
            <a:endParaRPr lang="zh-CN" altLang="en-US" sz="3200" b="1"/>
          </a:p>
        </p:txBody>
      </p:sp>
      <p:grpSp>
        <p:nvGrpSpPr>
          <p:cNvPr id="7" name="组合 6"/>
          <p:cNvGrpSpPr/>
          <p:nvPr/>
        </p:nvGrpSpPr>
        <p:grpSpPr>
          <a:xfrm>
            <a:off x="457200" y="2030730"/>
            <a:ext cx="8427720" cy="3491230"/>
            <a:chOff x="720" y="1758"/>
            <a:chExt cx="13272" cy="5498"/>
          </a:xfrm>
        </p:grpSpPr>
        <p:sp>
          <p:nvSpPr>
            <p:cNvPr id="3" name="文本框 2"/>
            <p:cNvSpPr txBox="1"/>
            <p:nvPr/>
          </p:nvSpPr>
          <p:spPr>
            <a:xfrm>
              <a:off x="3840" y="2706"/>
              <a:ext cx="10151" cy="1525"/>
            </a:xfrm>
            <a:prstGeom prst="rect">
              <a:avLst/>
            </a:prstGeom>
            <a:noFill/>
          </p:spPr>
          <p:txBody>
            <a:bodyPr wrap="square" rtlCol="0">
              <a:spAutoFit/>
            </a:bodyPr>
            <a:p>
              <a:pPr algn="just">
                <a:lnSpc>
                  <a:spcPct val="150000"/>
                </a:lnSpc>
              </a:pPr>
              <a:r>
                <a:rPr lang="zh-CN" altLang="en-US" sz="1900">
                  <a:latin typeface="Times New Roman" panose="02020603050405020304" pitchFamily="18" charset="0"/>
                  <a:cs typeface="Times New Roman" panose="02020603050405020304" pitchFamily="18" charset="0"/>
                </a:rPr>
                <a:t>细胞膜上有</a:t>
              </a:r>
              <a:r>
                <a:rPr lang="zh-CN" altLang="en-US" sz="1900">
                  <a:solidFill>
                    <a:srgbClr val="FF0000"/>
                  </a:solidFill>
                  <a:latin typeface="Times New Roman" panose="02020603050405020304" pitchFamily="18" charset="0"/>
                  <a:cs typeface="Times New Roman" panose="02020603050405020304" pitchFamily="18" charset="0"/>
                </a:rPr>
                <a:t>离子通道</a:t>
              </a:r>
              <a:r>
                <a:rPr lang="zh-CN" altLang="en-US" sz="1900">
                  <a:latin typeface="Times New Roman" panose="02020603050405020304" pitchFamily="18" charset="0"/>
                  <a:cs typeface="Times New Roman" panose="02020603050405020304" pitchFamily="18" charset="0"/>
                </a:rPr>
                <a:t>，</a:t>
              </a:r>
              <a:r>
                <a:rPr lang="zh-CN" altLang="en-US" sz="1900">
                  <a:latin typeface="Times New Roman" panose="02020603050405020304" pitchFamily="18" charset="0"/>
                  <a:cs typeface="Times New Roman" panose="02020603050405020304" pitchFamily="18" charset="0"/>
                </a:rPr>
                <a:t>它们控制电荷流入和流出细胞，从而调节神经元激发。</a:t>
              </a:r>
              <a:endParaRPr lang="zh-CN" altLang="en-US" sz="190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720" y="1758"/>
              <a:ext cx="2476" cy="3548"/>
            </a:xfrm>
            <a:prstGeom prst="rect">
              <a:avLst/>
            </a:prstGeom>
          </p:spPr>
        </p:pic>
        <p:sp>
          <p:nvSpPr>
            <p:cNvPr id="5" name="文本框 4"/>
            <p:cNvSpPr txBox="1"/>
            <p:nvPr/>
          </p:nvSpPr>
          <p:spPr>
            <a:xfrm>
              <a:off x="720" y="5040"/>
              <a:ext cx="13272" cy="2216"/>
            </a:xfrm>
            <a:prstGeom prst="rect">
              <a:avLst/>
            </a:prstGeom>
            <a:noFill/>
          </p:spPr>
          <p:txBody>
            <a:bodyPr wrap="square" rtlCol="0">
              <a:spAutoFit/>
            </a:bodyPr>
            <a:p>
              <a:pPr algn="just">
                <a:lnSpc>
                  <a:spcPct val="150000"/>
                </a:lnSpc>
              </a:pPr>
              <a:r>
                <a:rPr lang="zh-CN" altLang="en-US" sz="1900" b="1">
                  <a:solidFill>
                    <a:srgbClr val="FF0000"/>
                  </a:solidFill>
                  <a:latin typeface="Times New Roman" panose="02020603050405020304" pitchFamily="18" charset="0"/>
                  <a:cs typeface="Times New Roman" panose="02020603050405020304" pitchFamily="18" charset="0"/>
                  <a:sym typeface="+mn-ea"/>
                </a:rPr>
                <a:t>离子通道：</a:t>
              </a:r>
              <a:r>
                <a:rPr lang="zh-CN" altLang="en-US" sz="1900" b="1">
                  <a:solidFill>
                    <a:schemeClr val="tx1"/>
                  </a:solidFill>
                  <a:latin typeface="Times New Roman" panose="02020603050405020304" pitchFamily="18" charset="0"/>
                  <a:cs typeface="Times New Roman" panose="02020603050405020304" pitchFamily="18" charset="0"/>
                  <a:sym typeface="+mn-ea"/>
                </a:rPr>
                <a:t>生物电发生的</a:t>
              </a:r>
              <a:r>
                <a:rPr lang="zh-CN" altLang="en-US" sz="1900" b="1">
                  <a:solidFill>
                    <a:srgbClr val="FF0000"/>
                  </a:solidFill>
                  <a:latin typeface="Times New Roman" panose="02020603050405020304" pitchFamily="18" charset="0"/>
                  <a:cs typeface="Times New Roman" panose="02020603050405020304" pitchFamily="18" charset="0"/>
                  <a:sym typeface="+mn-ea"/>
                </a:rPr>
                <a:t>基本原件，</a:t>
              </a:r>
              <a:r>
                <a:rPr lang="zh-CN" altLang="en-US" sz="1900" b="1">
                  <a:solidFill>
                    <a:schemeClr val="tx1"/>
                  </a:solidFill>
                  <a:latin typeface="Times New Roman" panose="02020603050405020304" pitchFamily="18" charset="0"/>
                  <a:cs typeface="Times New Roman" panose="02020603050405020304" pitchFamily="18" charset="0"/>
                  <a:sym typeface="+mn-ea"/>
                </a:rPr>
                <a:t>也是重要的</a:t>
              </a:r>
              <a:r>
                <a:rPr lang="zh-CN" altLang="en-US" sz="1900" b="1">
                  <a:solidFill>
                    <a:srgbClr val="FF0000"/>
                  </a:solidFill>
                  <a:latin typeface="Times New Roman" panose="02020603050405020304" pitchFamily="18" charset="0"/>
                  <a:cs typeface="Times New Roman" panose="02020603050405020304" pitchFamily="18" charset="0"/>
                  <a:sym typeface="+mn-ea"/>
                </a:rPr>
                <a:t>药物治疗靶点。</a:t>
              </a:r>
              <a:endParaRPr lang="zh-CN" altLang="en-US" sz="1900" b="1">
                <a:solidFill>
                  <a:srgbClr val="FF0000"/>
                </a:solidFill>
                <a:latin typeface="Times New Roman" panose="02020603050405020304" pitchFamily="18" charset="0"/>
                <a:cs typeface="Times New Roman" panose="02020603050405020304" pitchFamily="18" charset="0"/>
                <a:sym typeface="+mn-ea"/>
              </a:endParaRPr>
            </a:p>
            <a:p>
              <a:pPr algn="just">
                <a:lnSpc>
                  <a:spcPct val="150000"/>
                </a:lnSpc>
              </a:pPr>
              <a:r>
                <a:rPr lang="zh-CN" altLang="en-US" sz="1900" b="1">
                  <a:solidFill>
                    <a:srgbClr val="FF0000"/>
                  </a:solidFill>
                  <a:latin typeface="Times New Roman" panose="02020603050405020304" pitchFamily="18" charset="0"/>
                  <a:cs typeface="Times New Roman" panose="02020603050405020304" pitchFamily="18" charset="0"/>
                  <a:sym typeface="+mn-ea"/>
                </a:rPr>
                <a:t>分类：</a:t>
              </a:r>
              <a:r>
                <a:rPr lang="zh-CN" altLang="en-US" sz="1900" b="1">
                  <a:solidFill>
                    <a:schemeClr val="tx1"/>
                  </a:solidFill>
                  <a:latin typeface="Times New Roman" panose="02020603050405020304" pitchFamily="18" charset="0"/>
                  <a:cs typeface="Times New Roman" panose="02020603050405020304" pitchFamily="18" charset="0"/>
                  <a:sym typeface="+mn-ea"/>
                </a:rPr>
                <a:t>电压门控离子通道、配体门控离子通道、机械敏感性离子通道、水通道性离子通道。</a:t>
              </a:r>
              <a:endParaRPr lang="zh-CN" altLang="en-US" sz="1900" b="1">
                <a:solidFill>
                  <a:schemeClr val="tx1"/>
                </a:solidFill>
                <a:latin typeface="Times New Roman" panose="02020603050405020304" pitchFamily="18" charset="0"/>
                <a:cs typeface="Times New Roman" panose="02020603050405020304" pitchFamily="18" charset="0"/>
                <a:sym typeface="+mn-ea"/>
              </a:endParaRPr>
            </a:p>
          </p:txBody>
        </p:sp>
      </p:grpSp>
      <p:grpSp>
        <p:nvGrpSpPr>
          <p:cNvPr id="16" name="组合 15"/>
          <p:cNvGrpSpPr/>
          <p:nvPr/>
        </p:nvGrpSpPr>
        <p:grpSpPr>
          <a:xfrm>
            <a:off x="361315" y="1243330"/>
            <a:ext cx="2124710" cy="657860"/>
            <a:chOff x="0" y="44"/>
            <a:chExt cx="11934" cy="962"/>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260" y="44"/>
              <a:ext cx="11135" cy="741"/>
            </a:xfrm>
            <a:prstGeom prst="rect">
              <a:avLst/>
            </a:prstGeom>
            <a:noFill/>
          </p:spPr>
          <p:txBody>
            <a:bodyPr wrap="square" rtlCol="0">
              <a:noAutofit/>
            </a:bodyPr>
            <a:p>
              <a:pPr algn="ctr">
                <a:lnSpc>
                  <a:spcPct val="150000"/>
                </a:lnSpc>
              </a:pPr>
              <a:r>
                <a:rPr lang="zh-CN" sz="2400" b="1">
                  <a:solidFill>
                    <a:srgbClr val="FF0000"/>
                  </a:solidFill>
                  <a:sym typeface="+mn-ea"/>
                </a:rPr>
                <a:t>离子通道</a:t>
              </a:r>
              <a:endParaRPr lang="zh-CN" altLang="en-US" sz="2400" b="1" dirty="0" smtClean="0">
                <a:solidFill>
                  <a:srgbClr val="FF0000"/>
                </a:solidFil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152400" y="0"/>
            <a:ext cx="9297670" cy="6973570"/>
          </a:xfrm>
          <a:prstGeom prst="rect">
            <a:avLst/>
          </a:prstGeom>
          <a:noFill/>
          <a:ln w="9525">
            <a:noFill/>
          </a:ln>
        </p:spPr>
      </p:pic>
      <p:pic>
        <p:nvPicPr>
          <p:cNvPr id="5" name="图片 4"/>
          <p:cNvPicPr>
            <a:picLocks noChangeAspect="1"/>
          </p:cNvPicPr>
          <p:nvPr/>
        </p:nvPicPr>
        <p:blipFill>
          <a:blip r:embed="rId2"/>
          <a:stretch>
            <a:fillRect/>
          </a:stretch>
        </p:blipFill>
        <p:spPr>
          <a:xfrm>
            <a:off x="1600200" y="4166870"/>
            <a:ext cx="5324475" cy="2438400"/>
          </a:xfrm>
          <a:prstGeom prst="rect">
            <a:avLst/>
          </a:prstGeom>
        </p:spPr>
      </p:pic>
      <p:sp>
        <p:nvSpPr>
          <p:cNvPr id="8" name="文本框 7"/>
          <p:cNvSpPr txBox="1"/>
          <p:nvPr/>
        </p:nvSpPr>
        <p:spPr>
          <a:xfrm>
            <a:off x="381000" y="1066800"/>
            <a:ext cx="7104380" cy="2861310"/>
          </a:xfrm>
          <a:prstGeom prst="rect">
            <a:avLst/>
          </a:prstGeom>
          <a:noFill/>
        </p:spPr>
        <p:txBody>
          <a:bodyPr wrap="square" rtlCol="0">
            <a:spAutoFit/>
          </a:bodyPr>
          <a:p>
            <a:pPr algn="just">
              <a:lnSpc>
                <a:spcPct val="150000"/>
              </a:lnSpc>
            </a:pPr>
            <a:r>
              <a:rPr lang="zh-CN" altLang="en-US" sz="2000" b="1"/>
              <a:t>人类的很多疾病，</a:t>
            </a:r>
            <a:endParaRPr lang="zh-CN" altLang="en-US" sz="2000" b="1"/>
          </a:p>
          <a:p>
            <a:pPr algn="just">
              <a:lnSpc>
                <a:spcPct val="150000"/>
              </a:lnSpc>
            </a:pPr>
            <a:r>
              <a:rPr lang="zh-CN" altLang="en-US" sz="2000" b="1"/>
              <a:t>如：</a:t>
            </a:r>
            <a:r>
              <a:rPr lang="zh-CN" altLang="en-US" sz="2000" b="1">
                <a:solidFill>
                  <a:srgbClr val="FF0000"/>
                </a:solidFill>
              </a:rPr>
              <a:t>囊性纤维化（Cystic fibrosis）</a:t>
            </a:r>
            <a:endParaRPr lang="zh-CN" altLang="en-US" sz="2000" b="1"/>
          </a:p>
          <a:p>
            <a:pPr algn="just">
              <a:lnSpc>
                <a:spcPct val="150000"/>
              </a:lnSpc>
            </a:pPr>
            <a:r>
              <a:rPr lang="zh-CN" altLang="en-US" sz="2000" b="1">
                <a:solidFill>
                  <a:srgbClr val="FF0000"/>
                </a:solidFill>
              </a:rPr>
              <a:t>癫痫（Epilepsy）</a:t>
            </a:r>
            <a:endParaRPr lang="zh-CN" altLang="en-US" sz="2000" b="1">
              <a:solidFill>
                <a:srgbClr val="FF0000"/>
              </a:solidFill>
            </a:endParaRPr>
          </a:p>
          <a:p>
            <a:pPr algn="just">
              <a:lnSpc>
                <a:spcPct val="150000"/>
              </a:lnSpc>
            </a:pPr>
            <a:r>
              <a:rPr lang="zh-CN" altLang="en-US" sz="2000" b="1">
                <a:solidFill>
                  <a:srgbClr val="FF0000"/>
                </a:solidFill>
              </a:rPr>
              <a:t>青春晚期糖尿病（MODY）</a:t>
            </a:r>
            <a:endParaRPr lang="zh-CN" altLang="en-US" sz="2000" b="1">
              <a:solidFill>
                <a:srgbClr val="FF0000"/>
              </a:solidFill>
            </a:endParaRPr>
          </a:p>
          <a:p>
            <a:pPr algn="just">
              <a:lnSpc>
                <a:spcPct val="150000"/>
              </a:lnSpc>
            </a:pPr>
            <a:r>
              <a:rPr lang="zh-CN" altLang="en-US" sz="2000" b="1"/>
              <a:t>以及</a:t>
            </a:r>
            <a:r>
              <a:rPr lang="zh-CN" altLang="en-US" sz="2000" b="1">
                <a:solidFill>
                  <a:srgbClr val="FF0000"/>
                </a:solidFill>
              </a:rPr>
              <a:t>多种神经</a:t>
            </a:r>
            <a:r>
              <a:rPr lang="zh-CN" altLang="en-US" sz="2000" b="1"/>
              <a:t>、</a:t>
            </a:r>
            <a:r>
              <a:rPr lang="zh-CN" altLang="en-US" sz="2000" b="1">
                <a:solidFill>
                  <a:srgbClr val="FF0000"/>
                </a:solidFill>
              </a:rPr>
              <a:t> 肌肉疾病</a:t>
            </a:r>
            <a:r>
              <a:rPr lang="zh-CN" altLang="en-US" sz="2000" b="1"/>
              <a:t>， 都是由于</a:t>
            </a:r>
            <a:r>
              <a:rPr lang="zh-CN" altLang="en-US" sz="2000" b="1">
                <a:solidFill>
                  <a:srgbClr val="FF0000"/>
                </a:solidFill>
              </a:rPr>
              <a:t>离子通道功能缺陷所致</a:t>
            </a:r>
            <a:r>
              <a:rPr lang="zh-CN" altLang="en-US" sz="2000" b="1"/>
              <a:t>。</a:t>
            </a:r>
            <a:endParaRPr lang="zh-CN" altLang="en-US" sz="2000" b="1"/>
          </a:p>
          <a:p>
            <a:pPr algn="just">
              <a:lnSpc>
                <a:spcPct val="150000"/>
              </a:lnSpc>
            </a:pPr>
            <a:r>
              <a:rPr lang="zh-CN" altLang="en-US" sz="2000" b="1"/>
              <a:t>这类疾病被称为</a:t>
            </a:r>
            <a:r>
              <a:rPr lang="zh-CN" altLang="en-US" sz="2000" b="1">
                <a:solidFill>
                  <a:srgbClr val="FF0000"/>
                </a:solidFill>
              </a:rPr>
              <a:t>离子通道病（Channelopathy）</a:t>
            </a:r>
            <a:r>
              <a:rPr lang="zh-CN" altLang="en-US" sz="2000" b="1"/>
              <a:t>。</a:t>
            </a:r>
            <a:endParaRPr lang="zh-CN" altLang="en-US" sz="2000" b="1"/>
          </a:p>
        </p:txBody>
      </p:sp>
      <p:grpSp>
        <p:nvGrpSpPr>
          <p:cNvPr id="16" name="组合 15"/>
          <p:cNvGrpSpPr/>
          <p:nvPr/>
        </p:nvGrpSpPr>
        <p:grpSpPr>
          <a:xfrm>
            <a:off x="381000" y="304800"/>
            <a:ext cx="2280920" cy="605733"/>
            <a:chOff x="0" y="120"/>
            <a:chExt cx="11934" cy="886"/>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1197" y="212"/>
              <a:ext cx="10355" cy="673"/>
            </a:xfrm>
            <a:prstGeom prst="rect">
              <a:avLst/>
            </a:prstGeom>
            <a:noFill/>
          </p:spPr>
          <p:txBody>
            <a:bodyPr wrap="square" rtlCol="0">
              <a:spAutoFit/>
            </a:bodyPr>
            <a:p>
              <a:r>
                <a:rPr lang="zh-CN" altLang="en-US" sz="2400" b="1" dirty="0" smtClean="0">
                  <a:solidFill>
                    <a:srgbClr val="FF0000"/>
                  </a:solidFill>
                </a:rPr>
                <a:t>离子通道病</a:t>
              </a:r>
              <a:endParaRPr lang="zh-CN" altLang="en-US" sz="2400" b="1" dirty="0" smtClean="0">
                <a:solidFill>
                  <a:srgbClr val="FF0000"/>
                </a:solidFill>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sz="3200" b="1">
                <a:sym typeface="+mn-ea"/>
              </a:rPr>
              <a:t>电生理学 — 回顾</a:t>
            </a:r>
            <a:endParaRPr lang="zh-CN" altLang="en-US" sz="3200" b="1"/>
          </a:p>
        </p:txBody>
      </p:sp>
      <p:sp>
        <p:nvSpPr>
          <p:cNvPr id="11" name="文本框 10"/>
          <p:cNvSpPr txBox="1"/>
          <p:nvPr/>
        </p:nvSpPr>
        <p:spPr>
          <a:xfrm>
            <a:off x="460375" y="1981200"/>
            <a:ext cx="8337550" cy="1753235"/>
          </a:xfrm>
          <a:prstGeom prst="rect">
            <a:avLst/>
          </a:prstGeom>
          <a:noFill/>
        </p:spPr>
        <p:txBody>
          <a:bodyPr wrap="square" rtlCol="0">
            <a:spAutoFit/>
          </a:bodyPr>
          <a:p>
            <a:pPr marL="285750" indent="-285750">
              <a:lnSpc>
                <a:spcPct val="150000"/>
              </a:lnSpc>
              <a:buFont typeface="Wingdings" panose="05000000000000000000" charset="0"/>
              <a:buChar char="Ø"/>
            </a:pPr>
            <a:r>
              <a:rPr lang="zh-CN" altLang="en-US" sz="1800" b="1">
                <a:solidFill>
                  <a:srgbClr val="FF0000"/>
                </a:solidFill>
              </a:rPr>
              <a:t>定义：</a:t>
            </a:r>
            <a:r>
              <a:rPr lang="zh-CN" altLang="en-US" sz="1800"/>
              <a:t>神经元细胞膜上有离子通道，它们控制电荷流入和流出细胞，从而调节神经元激发，一种用于研究这些通道的生物物理学特性的极为有用的技术被称为膜片钳技术。</a:t>
            </a:r>
            <a:endParaRPr lang="zh-CN" altLang="en-US" sz="1800"/>
          </a:p>
          <a:p>
            <a:pPr>
              <a:lnSpc>
                <a:spcPct val="150000"/>
              </a:lnSpc>
              <a:buFont typeface="Wingdings" panose="05000000000000000000" charset="0"/>
            </a:pPr>
            <a:endParaRPr lang="zh-CN" altLang="en-US" sz="1800"/>
          </a:p>
        </p:txBody>
      </p:sp>
      <p:pic>
        <p:nvPicPr>
          <p:cNvPr id="4" name="图片 3"/>
          <p:cNvPicPr>
            <a:picLocks noChangeAspect="1"/>
          </p:cNvPicPr>
          <p:nvPr>
            <p:custDataLst>
              <p:tags r:id="rId6"/>
            </p:custDataLst>
          </p:nvPr>
        </p:nvPicPr>
        <p:blipFill>
          <a:blip r:embed="rId7"/>
          <a:stretch>
            <a:fillRect/>
          </a:stretch>
        </p:blipFill>
        <p:spPr>
          <a:xfrm>
            <a:off x="2133600" y="3413125"/>
            <a:ext cx="1537335" cy="1980565"/>
          </a:xfrm>
          <a:prstGeom prst="rect">
            <a:avLst/>
          </a:prstGeom>
        </p:spPr>
      </p:pic>
      <p:pic>
        <p:nvPicPr>
          <p:cNvPr id="5" name="图片 4"/>
          <p:cNvPicPr>
            <a:picLocks noChangeAspect="1"/>
          </p:cNvPicPr>
          <p:nvPr>
            <p:custDataLst>
              <p:tags r:id="rId8"/>
            </p:custDataLst>
          </p:nvPr>
        </p:nvPicPr>
        <p:blipFill>
          <a:blip r:embed="rId9"/>
          <a:stretch>
            <a:fillRect/>
          </a:stretch>
        </p:blipFill>
        <p:spPr>
          <a:xfrm>
            <a:off x="5105400" y="3413125"/>
            <a:ext cx="1570355" cy="1964690"/>
          </a:xfrm>
          <a:prstGeom prst="rect">
            <a:avLst/>
          </a:prstGeom>
        </p:spPr>
      </p:pic>
      <p:sp>
        <p:nvSpPr>
          <p:cNvPr id="7" name="文本框 6"/>
          <p:cNvSpPr txBox="1"/>
          <p:nvPr/>
        </p:nvSpPr>
        <p:spPr>
          <a:xfrm>
            <a:off x="546100" y="5715000"/>
            <a:ext cx="8226425" cy="1116965"/>
          </a:xfrm>
          <a:prstGeom prst="rect">
            <a:avLst/>
          </a:prstGeom>
          <a:noFill/>
        </p:spPr>
        <p:txBody>
          <a:bodyPr wrap="square" rtlCol="0">
            <a:noAutofit/>
          </a:bodyPr>
          <a:p>
            <a:pPr>
              <a:lnSpc>
                <a:spcPct val="150000"/>
              </a:lnSpc>
            </a:pPr>
            <a:r>
              <a:rPr lang="zh-CN" altLang="en-US" b="1"/>
              <a:t>合作发明了膜片钳技术，并应用这一技术首次证实了细胞膜上存在离子通道。</a:t>
            </a:r>
            <a:r>
              <a:rPr lang="zh-CN" altLang="en-US" b="1">
                <a:solidFill>
                  <a:srgbClr val="FF0000"/>
                </a:solidFill>
              </a:rPr>
              <a:t>二人共获</a:t>
            </a:r>
            <a:r>
              <a:rPr lang="en-US" altLang="zh-CN" b="1">
                <a:solidFill>
                  <a:srgbClr val="FF0000"/>
                </a:solidFill>
              </a:rPr>
              <a:t>1991</a:t>
            </a:r>
            <a:r>
              <a:rPr lang="zh-CN" altLang="en-US" b="1">
                <a:solidFill>
                  <a:srgbClr val="FF0000"/>
                </a:solidFill>
              </a:rPr>
              <a:t>年诺贝尔生理学与医学奖。</a:t>
            </a:r>
            <a:endParaRPr lang="zh-CN" altLang="en-US" b="1">
              <a:solidFill>
                <a:srgbClr val="FF0000"/>
              </a:solidFill>
            </a:endParaRPr>
          </a:p>
        </p:txBody>
      </p:sp>
      <p:grpSp>
        <p:nvGrpSpPr>
          <p:cNvPr id="16" name="组合 15"/>
          <p:cNvGrpSpPr/>
          <p:nvPr/>
        </p:nvGrpSpPr>
        <p:grpSpPr>
          <a:xfrm>
            <a:off x="550545" y="1235565"/>
            <a:ext cx="2658745" cy="668165"/>
            <a:chOff x="0" y="29"/>
            <a:chExt cx="11934" cy="977"/>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266" y="29"/>
              <a:ext cx="11135" cy="741"/>
            </a:xfrm>
            <a:prstGeom prst="rect">
              <a:avLst/>
            </a:prstGeom>
            <a:noFill/>
          </p:spPr>
          <p:txBody>
            <a:bodyPr wrap="square" rtlCol="0">
              <a:noAutofit/>
            </a:bodyPr>
            <a:p>
              <a:pPr algn="ctr">
                <a:lnSpc>
                  <a:spcPct val="150000"/>
                </a:lnSpc>
              </a:pPr>
              <a:r>
                <a:rPr lang="zh-CN" sz="2400" b="1">
                  <a:solidFill>
                    <a:srgbClr val="FF0000"/>
                  </a:solidFill>
                  <a:sym typeface="+mn-ea"/>
                </a:rPr>
                <a:t>膜片钳技术</a:t>
              </a:r>
              <a:endParaRPr lang="zh-CN" altLang="en-US" sz="2400" b="1" dirty="0" smtClean="0">
                <a:solidFill>
                  <a:srgbClr val="FF0000"/>
                </a:solidFill>
              </a:endParaRPr>
            </a:p>
          </p:txBody>
        </p:sp>
      </p:grpSp>
      <p:sp>
        <p:nvSpPr>
          <p:cNvPr id="3" name="文本框 2"/>
          <p:cNvSpPr txBox="1"/>
          <p:nvPr>
            <p:custDataLst>
              <p:tags r:id="rId10"/>
            </p:custDataLst>
          </p:nvPr>
        </p:nvSpPr>
        <p:spPr>
          <a:xfrm>
            <a:off x="1752600" y="5410200"/>
            <a:ext cx="2677160" cy="368300"/>
          </a:xfrm>
          <a:prstGeom prst="rect">
            <a:avLst/>
          </a:prstGeom>
          <a:noFill/>
        </p:spPr>
        <p:txBody>
          <a:bodyPr wrap="square" rtlCol="0">
            <a:spAutoFit/>
          </a:bodyPr>
          <a:p>
            <a:r>
              <a:rPr lang="zh-CN" altLang="en-US" b="1"/>
              <a:t>内尔</a:t>
            </a:r>
            <a:r>
              <a:rPr lang="en-US" altLang="zh-CN" b="1"/>
              <a:t>(Neher) </a:t>
            </a:r>
            <a:r>
              <a:rPr lang="en-US" altLang="zh-CN" b="1"/>
              <a:t>(1944-)</a:t>
            </a:r>
            <a:endParaRPr lang="en-US" altLang="zh-CN" b="1"/>
          </a:p>
        </p:txBody>
      </p:sp>
      <p:sp>
        <p:nvSpPr>
          <p:cNvPr id="9" name="文本框 8"/>
          <p:cNvSpPr txBox="1"/>
          <p:nvPr>
            <p:custDataLst>
              <p:tags r:id="rId11"/>
            </p:custDataLst>
          </p:nvPr>
        </p:nvSpPr>
        <p:spPr>
          <a:xfrm>
            <a:off x="4267200" y="5410200"/>
            <a:ext cx="3382010" cy="368300"/>
          </a:xfrm>
          <a:prstGeom prst="rect">
            <a:avLst/>
          </a:prstGeom>
          <a:noFill/>
        </p:spPr>
        <p:txBody>
          <a:bodyPr wrap="square" rtlCol="0">
            <a:spAutoFit/>
          </a:bodyPr>
          <a:p>
            <a:r>
              <a:rPr lang="zh-CN" altLang="en-US" b="1"/>
              <a:t>萨克曼</a:t>
            </a:r>
            <a:r>
              <a:rPr lang="en-US" altLang="zh-CN" b="1"/>
              <a:t>(</a:t>
            </a:r>
            <a:r>
              <a:rPr lang="en-US" altLang="zh-CN" b="1"/>
              <a:t>Sakmann) (1942-)</a:t>
            </a:r>
            <a:endParaRPr lang="zh-CN" altLang="en-US"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sz="3200" b="1">
                <a:sym typeface="+mn-ea"/>
              </a:rPr>
              <a:t> </a:t>
            </a:r>
            <a:r>
              <a:rPr lang="zh-CN" sz="3200" b="1">
                <a:sym typeface="+mn-ea"/>
              </a:rPr>
              <a:t>膜片钳技术</a:t>
            </a:r>
            <a:r>
              <a:rPr lang="en-US" altLang="zh-CN" sz="3200" b="1">
                <a:sym typeface="+mn-ea"/>
              </a:rPr>
              <a:t> </a:t>
            </a:r>
            <a:r>
              <a:rPr lang="zh-CN" sz="3200" b="1">
                <a:sym typeface="+mn-ea"/>
              </a:rPr>
              <a:t>—</a:t>
            </a:r>
            <a:r>
              <a:rPr lang="en-US" altLang="zh-CN" sz="3200" b="1">
                <a:sym typeface="+mn-ea"/>
              </a:rPr>
              <a:t> </a:t>
            </a:r>
            <a:r>
              <a:rPr lang="zh-CN" sz="3200" b="1">
                <a:sym typeface="+mn-ea"/>
              </a:rPr>
              <a:t>回顾</a:t>
            </a:r>
            <a:endParaRPr lang="zh-CN" altLang="en-US" sz="3200" b="1"/>
          </a:p>
        </p:txBody>
      </p:sp>
      <p:grpSp>
        <p:nvGrpSpPr>
          <p:cNvPr id="5" name="组合 4"/>
          <p:cNvGrpSpPr/>
          <p:nvPr/>
        </p:nvGrpSpPr>
        <p:grpSpPr>
          <a:xfrm>
            <a:off x="1143000" y="2029460"/>
            <a:ext cx="7312025" cy="4765040"/>
            <a:chOff x="840" y="1560"/>
            <a:chExt cx="12472" cy="8848"/>
          </a:xfrm>
        </p:grpSpPr>
        <p:pic>
          <p:nvPicPr>
            <p:cNvPr id="3" name="图片 2"/>
            <p:cNvPicPr>
              <a:picLocks noChangeAspect="1"/>
            </p:cNvPicPr>
            <p:nvPr/>
          </p:nvPicPr>
          <p:blipFill>
            <a:blip r:embed="rId6"/>
            <a:stretch>
              <a:fillRect/>
            </a:stretch>
          </p:blipFill>
          <p:spPr>
            <a:xfrm>
              <a:off x="840" y="1560"/>
              <a:ext cx="12472" cy="8848"/>
            </a:xfrm>
            <a:prstGeom prst="rect">
              <a:avLst/>
            </a:prstGeom>
          </p:spPr>
        </p:pic>
        <p:sp>
          <p:nvSpPr>
            <p:cNvPr id="4" name="圆角矩形 3"/>
            <p:cNvSpPr/>
            <p:nvPr/>
          </p:nvSpPr>
          <p:spPr>
            <a:xfrm>
              <a:off x="11376" y="1560"/>
              <a:ext cx="1936" cy="9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 name="组合 15"/>
          <p:cNvGrpSpPr/>
          <p:nvPr/>
        </p:nvGrpSpPr>
        <p:grpSpPr>
          <a:xfrm>
            <a:off x="340995" y="1197610"/>
            <a:ext cx="2219960" cy="657860"/>
            <a:chOff x="0" y="44"/>
            <a:chExt cx="11934" cy="962"/>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260" y="44"/>
              <a:ext cx="11135" cy="741"/>
            </a:xfrm>
            <a:prstGeom prst="rect">
              <a:avLst/>
            </a:prstGeom>
            <a:noFill/>
          </p:spPr>
          <p:txBody>
            <a:bodyPr wrap="square" rtlCol="0">
              <a:noAutofit/>
            </a:bodyPr>
            <a:p>
              <a:pPr algn="ctr">
                <a:lnSpc>
                  <a:spcPct val="150000"/>
                </a:lnSpc>
              </a:pPr>
              <a:r>
                <a:rPr lang="zh-CN" sz="2400" b="1">
                  <a:solidFill>
                    <a:srgbClr val="FF0000"/>
                  </a:solidFill>
                  <a:sym typeface="+mn-ea"/>
                </a:rPr>
                <a:t>仪器设备</a:t>
              </a:r>
              <a:endParaRPr lang="zh-CN" altLang="en-US" sz="2400" b="1" dirty="0" smtClean="0">
                <a:solidFill>
                  <a:srgbClr val="FF0000"/>
                </a:solidFill>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2" name="图片 3" descr="图片1.jpg"/>
          <p:cNvPicPr>
            <a:picLocks noChangeAspect="1"/>
          </p:cNvPicPr>
          <p:nvPr>
            <p:custDataLst>
              <p:tags r:id="rId1"/>
            </p:custDataLst>
          </p:nvPr>
        </p:nvPicPr>
        <p:blipFill>
          <a:blip r:embed="rId2" cstate="print"/>
          <a:stretch>
            <a:fillRect/>
          </a:stretch>
        </p:blipFill>
        <p:spPr>
          <a:xfrm>
            <a:off x="-317" y="0"/>
            <a:ext cx="9144000" cy="6858000"/>
          </a:xfrm>
          <a:prstGeom prst="rect">
            <a:avLst/>
          </a:prstGeom>
          <a:noFill/>
          <a:ln w="9525">
            <a:noFill/>
          </a:ln>
        </p:spPr>
      </p:pic>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3"/>
            </p:custDataLst>
          </p:nvPr>
        </p:nvPicPr>
        <p:blipFill>
          <a:blip r:embed="rId4">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sp>
        <p:nvSpPr>
          <p:cNvPr id="6" name="文本框 5"/>
          <p:cNvSpPr txBox="1"/>
          <p:nvPr>
            <p:custDataLst>
              <p:tags r:id="rId5"/>
            </p:custDataLst>
          </p:nvPr>
        </p:nvSpPr>
        <p:spPr>
          <a:xfrm>
            <a:off x="76200" y="413385"/>
            <a:ext cx="8900160" cy="583565"/>
          </a:xfrm>
          <a:prstGeom prst="rect">
            <a:avLst/>
          </a:prstGeom>
          <a:noFill/>
        </p:spPr>
        <p:txBody>
          <a:bodyPr wrap="square" rtlCol="0" anchor="t">
            <a:spAutoFit/>
          </a:bodyPr>
          <a:p>
            <a:r>
              <a:rPr lang="zh-CN" sz="3200" b="1">
                <a:sym typeface="+mn-ea"/>
              </a:rPr>
              <a:t>膜片钳技术</a:t>
            </a:r>
            <a:r>
              <a:rPr lang="zh-CN" sz="3200" b="1">
                <a:sym typeface="+mn-ea"/>
              </a:rPr>
              <a:t> — 回顾</a:t>
            </a:r>
            <a:endParaRPr lang="zh-CN" altLang="en-US" sz="3200" b="1"/>
          </a:p>
        </p:txBody>
      </p:sp>
      <p:sp>
        <p:nvSpPr>
          <p:cNvPr id="29" name="文本框 28"/>
          <p:cNvSpPr txBox="1"/>
          <p:nvPr/>
        </p:nvSpPr>
        <p:spPr>
          <a:xfrm>
            <a:off x="228600" y="2057400"/>
            <a:ext cx="8615680" cy="968375"/>
          </a:xfrm>
          <a:prstGeom prst="rect">
            <a:avLst/>
          </a:prstGeom>
          <a:noFill/>
        </p:spPr>
        <p:txBody>
          <a:bodyPr wrap="square" rtlCol="0">
            <a:spAutoFit/>
          </a:bodyPr>
          <a:p>
            <a:pPr algn="just">
              <a:lnSpc>
                <a:spcPct val="150000"/>
              </a:lnSpc>
            </a:pPr>
            <a:r>
              <a:rPr lang="en-US"/>
              <a:t>       </a:t>
            </a:r>
            <a:r>
              <a:rPr lang="en-US" sz="2000"/>
              <a:t> </a:t>
            </a:r>
            <a:r>
              <a:rPr sz="1800" b="1"/>
              <a:t>膜片钳技术发展至今，已经成为现代细胞电生理的常规方法，它不仅可以作为基础生物医学研究的工具，而且</a:t>
            </a:r>
            <a:r>
              <a:rPr sz="1800" b="1">
                <a:solidFill>
                  <a:srgbClr val="FF0000"/>
                </a:solidFill>
              </a:rPr>
              <a:t>直接或间接为临床医学</a:t>
            </a:r>
            <a:r>
              <a:rPr sz="1800" b="1"/>
              <a:t>研究服务</a:t>
            </a:r>
            <a:r>
              <a:rPr lang="zh-CN" sz="1800" b="1"/>
              <a:t>。</a:t>
            </a:r>
            <a:endParaRPr lang="zh-CN" sz="1800" b="1"/>
          </a:p>
        </p:txBody>
      </p:sp>
      <p:grpSp>
        <p:nvGrpSpPr>
          <p:cNvPr id="38" name="组合 37"/>
          <p:cNvGrpSpPr/>
          <p:nvPr/>
        </p:nvGrpSpPr>
        <p:grpSpPr>
          <a:xfrm>
            <a:off x="762000" y="3048000"/>
            <a:ext cx="7689215" cy="3549015"/>
            <a:chOff x="1033" y="3948"/>
            <a:chExt cx="12109" cy="5589"/>
          </a:xfrm>
        </p:grpSpPr>
        <p:sp>
          <p:nvSpPr>
            <p:cNvPr id="5" name="文本框 4"/>
            <p:cNvSpPr txBox="1"/>
            <p:nvPr/>
          </p:nvSpPr>
          <p:spPr>
            <a:xfrm>
              <a:off x="1033" y="6333"/>
              <a:ext cx="12109" cy="580"/>
            </a:xfrm>
            <a:prstGeom prst="rect">
              <a:avLst/>
            </a:prstGeom>
            <a:noFill/>
          </p:spPr>
          <p:txBody>
            <a:bodyPr wrap="square" rtlCol="0">
              <a:spAutoFit/>
            </a:bodyPr>
            <a:p>
              <a:r>
                <a:rPr sz="1800" b="1"/>
                <a:t>目前膜片钳技术广泛应用于</a:t>
              </a:r>
              <a:r>
                <a:rPr lang="zh-CN" sz="1800" b="1"/>
                <a:t>：</a:t>
              </a:r>
              <a:endParaRPr lang="zh-CN" sz="1800" b="1"/>
            </a:p>
          </p:txBody>
        </p:sp>
        <p:sp>
          <p:nvSpPr>
            <p:cNvPr id="3" name="左大括号 2"/>
            <p:cNvSpPr/>
            <p:nvPr/>
          </p:nvSpPr>
          <p:spPr>
            <a:xfrm>
              <a:off x="5924" y="4149"/>
              <a:ext cx="716" cy="5024"/>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27" name="文本框 26"/>
            <p:cNvSpPr txBox="1"/>
            <p:nvPr/>
          </p:nvSpPr>
          <p:spPr>
            <a:xfrm>
              <a:off x="6640" y="8957"/>
              <a:ext cx="3316" cy="580"/>
            </a:xfrm>
            <a:prstGeom prst="rect">
              <a:avLst/>
            </a:prstGeom>
            <a:noFill/>
          </p:spPr>
          <p:txBody>
            <a:bodyPr wrap="square" rtlCol="0">
              <a:spAutoFit/>
            </a:bodyPr>
            <a:p>
              <a:r>
                <a:rPr sz="1800" b="1"/>
                <a:t>运动生理学</a:t>
              </a:r>
              <a:endParaRPr sz="1800" b="1"/>
            </a:p>
          </p:txBody>
        </p:sp>
        <p:sp>
          <p:nvSpPr>
            <p:cNvPr id="30" name="文本框 29"/>
            <p:cNvSpPr txBox="1"/>
            <p:nvPr/>
          </p:nvSpPr>
          <p:spPr>
            <a:xfrm>
              <a:off x="6640" y="3948"/>
              <a:ext cx="3316" cy="580"/>
            </a:xfrm>
            <a:prstGeom prst="rect">
              <a:avLst/>
            </a:prstGeom>
            <a:noFill/>
          </p:spPr>
          <p:txBody>
            <a:bodyPr wrap="square" rtlCol="0">
              <a:spAutoFit/>
            </a:bodyPr>
            <a:p>
              <a:r>
                <a:rPr sz="1800" b="1"/>
                <a:t>神</a:t>
              </a:r>
              <a:r>
                <a:rPr sz="1800" b="1">
                  <a:latin typeface="Times New Roman" panose="02020603050405020304" pitchFamily="18" charset="0"/>
                  <a:cs typeface="Times New Roman" panose="02020603050405020304" pitchFamily="18" charset="0"/>
                </a:rPr>
                <a:t>经(脑)科学</a:t>
              </a:r>
              <a:endParaRPr sz="1800" b="1">
                <a:latin typeface="Times New Roman" panose="02020603050405020304" pitchFamily="18" charset="0"/>
                <a:cs typeface="Times New Roman" panose="02020603050405020304" pitchFamily="18" charset="0"/>
              </a:endParaRPr>
            </a:p>
          </p:txBody>
        </p:sp>
        <p:sp>
          <p:nvSpPr>
            <p:cNvPr id="31" name="文本框 30"/>
            <p:cNvSpPr txBox="1"/>
            <p:nvPr/>
          </p:nvSpPr>
          <p:spPr>
            <a:xfrm>
              <a:off x="6640" y="4663"/>
              <a:ext cx="3316" cy="580"/>
            </a:xfrm>
            <a:prstGeom prst="rect">
              <a:avLst/>
            </a:prstGeom>
            <a:noFill/>
          </p:spPr>
          <p:txBody>
            <a:bodyPr wrap="square" rtlCol="0">
              <a:spAutoFit/>
            </a:bodyPr>
            <a:p>
              <a:r>
                <a:rPr sz="1800" b="1"/>
                <a:t>心血管科学</a:t>
              </a:r>
              <a:endParaRPr sz="1800" b="1"/>
            </a:p>
          </p:txBody>
        </p:sp>
        <p:sp>
          <p:nvSpPr>
            <p:cNvPr id="32" name="文本框 31"/>
            <p:cNvSpPr txBox="1"/>
            <p:nvPr/>
          </p:nvSpPr>
          <p:spPr>
            <a:xfrm>
              <a:off x="6640" y="5379"/>
              <a:ext cx="3316" cy="580"/>
            </a:xfrm>
            <a:prstGeom prst="rect">
              <a:avLst/>
            </a:prstGeom>
            <a:noFill/>
          </p:spPr>
          <p:txBody>
            <a:bodyPr wrap="square" rtlCol="0">
              <a:spAutoFit/>
            </a:bodyPr>
            <a:p>
              <a:r>
                <a:rPr sz="1800" b="1"/>
                <a:t>药理学</a:t>
              </a:r>
              <a:endParaRPr sz="1800" b="1"/>
            </a:p>
          </p:txBody>
        </p:sp>
        <p:sp>
          <p:nvSpPr>
            <p:cNvPr id="33" name="文本框 32"/>
            <p:cNvSpPr txBox="1"/>
            <p:nvPr/>
          </p:nvSpPr>
          <p:spPr>
            <a:xfrm>
              <a:off x="6640" y="6094"/>
              <a:ext cx="3316" cy="580"/>
            </a:xfrm>
            <a:prstGeom prst="rect">
              <a:avLst/>
            </a:prstGeom>
            <a:noFill/>
          </p:spPr>
          <p:txBody>
            <a:bodyPr wrap="square" rtlCol="0">
              <a:spAutoFit/>
            </a:bodyPr>
            <a:p>
              <a:r>
                <a:rPr sz="1800" b="1"/>
                <a:t>细胞生物学</a:t>
              </a:r>
              <a:endParaRPr sz="1800" b="1"/>
            </a:p>
          </p:txBody>
        </p:sp>
        <p:sp>
          <p:nvSpPr>
            <p:cNvPr id="34" name="文本框 33"/>
            <p:cNvSpPr txBox="1"/>
            <p:nvPr/>
          </p:nvSpPr>
          <p:spPr>
            <a:xfrm>
              <a:off x="6640" y="6810"/>
              <a:ext cx="3316" cy="580"/>
            </a:xfrm>
            <a:prstGeom prst="rect">
              <a:avLst/>
            </a:prstGeom>
            <a:noFill/>
          </p:spPr>
          <p:txBody>
            <a:bodyPr wrap="square" rtlCol="0">
              <a:spAutoFit/>
            </a:bodyPr>
            <a:p>
              <a:r>
                <a:rPr sz="1800" b="1"/>
                <a:t>病理生理学</a:t>
              </a:r>
              <a:endParaRPr sz="1800" b="1"/>
            </a:p>
          </p:txBody>
        </p:sp>
        <p:sp>
          <p:nvSpPr>
            <p:cNvPr id="35" name="文本框 34"/>
            <p:cNvSpPr txBox="1"/>
            <p:nvPr/>
          </p:nvSpPr>
          <p:spPr>
            <a:xfrm>
              <a:off x="6640" y="7525"/>
              <a:ext cx="3316" cy="580"/>
            </a:xfrm>
            <a:prstGeom prst="rect">
              <a:avLst/>
            </a:prstGeom>
            <a:noFill/>
          </p:spPr>
          <p:txBody>
            <a:bodyPr wrap="square" rtlCol="0">
              <a:spAutoFit/>
            </a:bodyPr>
            <a:p>
              <a:r>
                <a:rPr sz="1800" b="1"/>
                <a:t>中医药学</a:t>
              </a:r>
              <a:endParaRPr sz="1800" b="1"/>
            </a:p>
          </p:txBody>
        </p:sp>
        <p:sp>
          <p:nvSpPr>
            <p:cNvPr id="36" name="文本框 35"/>
            <p:cNvSpPr txBox="1"/>
            <p:nvPr/>
          </p:nvSpPr>
          <p:spPr>
            <a:xfrm>
              <a:off x="6640" y="8241"/>
              <a:ext cx="3316" cy="580"/>
            </a:xfrm>
            <a:prstGeom prst="rect">
              <a:avLst/>
            </a:prstGeom>
            <a:noFill/>
          </p:spPr>
          <p:txBody>
            <a:bodyPr wrap="square" rtlCol="0">
              <a:spAutoFit/>
            </a:bodyPr>
            <a:p>
              <a:r>
                <a:rPr sz="1800" b="1"/>
                <a:t>植物细胞生理学</a:t>
              </a:r>
              <a:endParaRPr sz="1800" b="1"/>
            </a:p>
          </p:txBody>
        </p:sp>
      </p:grpSp>
      <p:grpSp>
        <p:nvGrpSpPr>
          <p:cNvPr id="16" name="组合 15"/>
          <p:cNvGrpSpPr/>
          <p:nvPr/>
        </p:nvGrpSpPr>
        <p:grpSpPr>
          <a:xfrm>
            <a:off x="533400" y="1248410"/>
            <a:ext cx="1861185" cy="657860"/>
            <a:chOff x="0" y="44"/>
            <a:chExt cx="11934" cy="962"/>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260" y="44"/>
              <a:ext cx="11135" cy="741"/>
            </a:xfrm>
            <a:prstGeom prst="rect">
              <a:avLst/>
            </a:prstGeom>
            <a:noFill/>
          </p:spPr>
          <p:txBody>
            <a:bodyPr wrap="square" rtlCol="0">
              <a:noAutofit/>
            </a:bodyPr>
            <a:p>
              <a:pPr algn="ctr">
                <a:lnSpc>
                  <a:spcPct val="150000"/>
                </a:lnSpc>
              </a:pPr>
              <a:r>
                <a:rPr lang="zh-CN" sz="2400" b="1">
                  <a:solidFill>
                    <a:srgbClr val="FF0000"/>
                  </a:solidFill>
                  <a:sym typeface="+mn-ea"/>
                </a:rPr>
                <a:t>应用</a:t>
              </a:r>
              <a:endParaRPr lang="zh-CN" altLang="en-US" sz="2400" b="1" dirty="0" smtClean="0">
                <a:solidFill>
                  <a:srgbClr val="FF0000"/>
                </a:solidFill>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8255" y="0"/>
            <a:ext cx="9144000" cy="6858000"/>
          </a:xfrm>
          <a:prstGeom prst="rect">
            <a:avLst/>
          </a:prstGeom>
          <a:noFill/>
          <a:ln w="9525">
            <a:noFill/>
          </a:ln>
        </p:spPr>
      </p:pic>
      <p:grpSp>
        <p:nvGrpSpPr>
          <p:cNvPr id="16" name="组合 15"/>
          <p:cNvGrpSpPr/>
          <p:nvPr/>
        </p:nvGrpSpPr>
        <p:grpSpPr>
          <a:xfrm>
            <a:off x="304800" y="241935"/>
            <a:ext cx="2890520" cy="635635"/>
            <a:chOff x="0" y="120"/>
            <a:chExt cx="11934" cy="886"/>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790" y="248"/>
              <a:ext cx="10355" cy="642"/>
            </a:xfrm>
            <a:prstGeom prst="rect">
              <a:avLst/>
            </a:prstGeom>
            <a:noFill/>
          </p:spPr>
          <p:txBody>
            <a:bodyPr wrap="square" rtlCol="0">
              <a:spAutoFit/>
            </a:bodyPr>
            <a:p>
              <a:r>
                <a:rPr lang="zh-CN" altLang="en-US" sz="2400" b="1" dirty="0" smtClean="0">
                  <a:solidFill>
                    <a:srgbClr val="FF0000"/>
                  </a:solidFill>
                </a:rPr>
                <a:t>膜片钳技术原理</a:t>
              </a:r>
              <a:endParaRPr lang="zh-CN" altLang="en-US" sz="2400" b="1" dirty="0" smtClean="0">
                <a:solidFill>
                  <a:srgbClr val="FF0000"/>
                </a:solidFill>
              </a:endParaRPr>
            </a:p>
          </p:txBody>
        </p:sp>
      </p:grpSp>
      <p:sp>
        <p:nvSpPr>
          <p:cNvPr id="5" name="文本框 4"/>
          <p:cNvSpPr txBox="1"/>
          <p:nvPr/>
        </p:nvSpPr>
        <p:spPr>
          <a:xfrm>
            <a:off x="228600" y="1066800"/>
            <a:ext cx="8703310" cy="3784600"/>
          </a:xfrm>
          <a:prstGeom prst="rect">
            <a:avLst/>
          </a:prstGeom>
          <a:noFill/>
        </p:spPr>
        <p:txBody>
          <a:bodyPr wrap="square" rtlCol="0">
            <a:spAutoFit/>
          </a:bodyPr>
          <a:p>
            <a:pPr indent="457200" algn="just">
              <a:lnSpc>
                <a:spcPct val="200000"/>
              </a:lnSpc>
            </a:pPr>
            <a:r>
              <a:rPr lang="zh-CN" altLang="en-US" sz="2000" b="1"/>
              <a:t>膜片钳技术是用尖端直径1</a:t>
            </a:r>
            <a:r>
              <a:rPr lang="en-US" altLang="zh-CN" sz="2000" b="1"/>
              <a:t>-</a:t>
            </a:r>
            <a:r>
              <a:rPr lang="zh-CN" altLang="en-US" sz="2000" b="1"/>
              <a:t>2</a:t>
            </a:r>
            <a:r>
              <a:rPr lang="en-US" altLang="zh-CN" sz="2000" b="1"/>
              <a:t> </a:t>
            </a:r>
            <a:r>
              <a:rPr lang="zh-CN" altLang="en-US" sz="2000" b="1"/>
              <a:t>μm的玻璃微电极吸管与经蛋白酶处理干净的细胞膜接触，通过负压吸引造成电极尖端与细胞膜形成高阻封接（10</a:t>
            </a:r>
            <a:r>
              <a:rPr lang="en-US" altLang="zh-CN" sz="2000" b="1"/>
              <a:t>-</a:t>
            </a:r>
            <a:r>
              <a:rPr lang="zh-CN" altLang="en-US" sz="2000" b="1"/>
              <a:t>100GΩ），使电极尖端下的小块膜片与膜的其它部分在电学上绝缘，并在此基础上固定膜片电位，监测几个μm</a:t>
            </a:r>
            <a:r>
              <a:rPr lang="zh-CN" altLang="en-US" sz="2000" b="1" baseline="30000"/>
              <a:t>2</a:t>
            </a:r>
            <a:r>
              <a:rPr lang="zh-CN" altLang="en-US" sz="2000" b="1"/>
              <a:t>膜片上1</a:t>
            </a:r>
            <a:r>
              <a:rPr lang="en-US" altLang="zh-CN" sz="2000" b="1"/>
              <a:t>-</a:t>
            </a:r>
            <a:r>
              <a:rPr lang="zh-CN" altLang="en-US" sz="2000" b="1"/>
              <a:t>3个离子通道活动的方法。膜片钳技术可用一根玻璃微电极同时完成膜片（或全细胞）电位的监测、钳制及通道电流的记录。</a:t>
            </a:r>
            <a:endParaRPr lang="zh-CN" altLang="en-US" sz="2000" b="1"/>
          </a:p>
        </p:txBody>
      </p:sp>
      <p:pic>
        <p:nvPicPr>
          <p:cNvPr id="6" name="图片 5"/>
          <p:cNvPicPr>
            <a:picLocks noChangeAspect="1"/>
          </p:cNvPicPr>
          <p:nvPr/>
        </p:nvPicPr>
        <p:blipFill>
          <a:blip r:embed="rId2"/>
          <a:stretch>
            <a:fillRect/>
          </a:stretch>
        </p:blipFill>
        <p:spPr>
          <a:xfrm>
            <a:off x="4267200" y="4800600"/>
            <a:ext cx="2274570" cy="1966595"/>
          </a:xfrm>
          <a:prstGeom prst="rect">
            <a:avLst/>
          </a:prstGeom>
        </p:spPr>
      </p:pic>
      <p:sp>
        <p:nvSpPr>
          <p:cNvPr id="7" name="文本框 6"/>
          <p:cNvSpPr txBox="1"/>
          <p:nvPr/>
        </p:nvSpPr>
        <p:spPr>
          <a:xfrm>
            <a:off x="6705600" y="5410200"/>
            <a:ext cx="2190750" cy="460375"/>
          </a:xfrm>
          <a:prstGeom prst="rect">
            <a:avLst/>
          </a:prstGeom>
          <a:noFill/>
        </p:spPr>
        <p:txBody>
          <a:bodyPr wrap="square" rtlCol="0">
            <a:spAutoFit/>
          </a:bodyPr>
          <a:p>
            <a:r>
              <a:rPr lang="zh-CN" altLang="en-US" sz="2400">
                <a:latin typeface="Times New Roman" panose="02020603050405020304" pitchFamily="18" charset="0"/>
                <a:cs typeface="Times New Roman" panose="02020603050405020304" pitchFamily="18" charset="0"/>
              </a:rPr>
              <a:t>Patch clamp</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7938" y="0"/>
            <a:ext cx="9144000" cy="6858000"/>
          </a:xfrm>
          <a:prstGeom prst="rect">
            <a:avLst/>
          </a:prstGeom>
          <a:noFill/>
          <a:ln w="9525">
            <a:noFill/>
          </a:ln>
        </p:spPr>
      </p:pic>
      <p:grpSp>
        <p:nvGrpSpPr>
          <p:cNvPr id="2" name="组合 1"/>
          <p:cNvGrpSpPr/>
          <p:nvPr/>
        </p:nvGrpSpPr>
        <p:grpSpPr>
          <a:xfrm>
            <a:off x="609600" y="2895600"/>
            <a:ext cx="2890520" cy="635635"/>
            <a:chOff x="0" y="120"/>
            <a:chExt cx="11934" cy="886"/>
          </a:xfrm>
        </p:grpSpPr>
        <p:sp>
          <p:nvSpPr>
            <p:cNvPr id="3" name="流程图: 可选过程 2"/>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TextBox 6"/>
            <p:cNvSpPr txBox="1"/>
            <p:nvPr/>
          </p:nvSpPr>
          <p:spPr>
            <a:xfrm>
              <a:off x="790" y="248"/>
              <a:ext cx="10355" cy="642"/>
            </a:xfrm>
            <a:prstGeom prst="rect">
              <a:avLst/>
            </a:prstGeom>
            <a:noFill/>
          </p:spPr>
          <p:txBody>
            <a:bodyPr wrap="square" rtlCol="0">
              <a:spAutoFit/>
            </a:bodyPr>
            <a:p>
              <a:r>
                <a:rPr lang="zh-CN" altLang="en-US" sz="2400" b="1" dirty="0" smtClean="0">
                  <a:solidFill>
                    <a:srgbClr val="FF0000"/>
                  </a:solidFill>
                </a:rPr>
                <a:t>膜片钳实验步骤</a:t>
              </a:r>
              <a:endParaRPr lang="zh-CN" altLang="en-US" sz="2400" b="1" dirty="0" smtClean="0">
                <a:solidFill>
                  <a:srgbClr val="FF0000"/>
                </a:solidFill>
              </a:endParaRPr>
            </a:p>
          </p:txBody>
        </p:sp>
      </p:grpSp>
      <p:sp>
        <p:nvSpPr>
          <p:cNvPr id="100" name="文本框 99"/>
          <p:cNvSpPr txBox="1"/>
          <p:nvPr/>
        </p:nvSpPr>
        <p:spPr>
          <a:xfrm>
            <a:off x="4419600" y="609283"/>
            <a:ext cx="5080000" cy="1260475"/>
          </a:xfrm>
          <a:prstGeom prst="rect">
            <a:avLst/>
          </a:prstGeom>
          <a:noFill/>
          <a:ln w="9525">
            <a:noFill/>
          </a:ln>
        </p:spPr>
        <p:txBody>
          <a:bodyPr>
            <a:spAutoFit/>
          </a:bodyPr>
          <a:p>
            <a:pPr>
              <a:lnSpc>
                <a:spcPct val="200000"/>
              </a:lnSpc>
            </a:pPr>
            <a:r>
              <a:rPr lang="zh-CN" sz="2000" b="1">
                <a:latin typeface="宋体" panose="02010600030101010101" pitchFamily="2" charset="-122"/>
              </a:rPr>
              <a:t>实验小鼠脑片准备</a:t>
            </a:r>
            <a:r>
              <a:rPr lang="zh-CN" sz="1800" b="1">
                <a:latin typeface="宋体" panose="02010600030101010101" pitchFamily="2" charset="-122"/>
              </a:rPr>
              <a:t>（根据实验所需）</a:t>
            </a:r>
            <a:endParaRPr lang="zh-CN" sz="1800" b="1">
              <a:latin typeface="宋体" panose="02010600030101010101" pitchFamily="2" charset="-122"/>
            </a:endParaRPr>
          </a:p>
          <a:p>
            <a:pPr>
              <a:lnSpc>
                <a:spcPct val="200000"/>
              </a:lnSpc>
            </a:pPr>
            <a:endParaRPr lang="zh-CN" sz="1800" b="1">
              <a:latin typeface="宋体" panose="02010600030101010101" pitchFamily="2" charset="-122"/>
            </a:endParaRPr>
          </a:p>
        </p:txBody>
      </p:sp>
      <p:sp>
        <p:nvSpPr>
          <p:cNvPr id="6" name="左大括号 5"/>
          <p:cNvSpPr/>
          <p:nvPr/>
        </p:nvSpPr>
        <p:spPr>
          <a:xfrm>
            <a:off x="3733800" y="1045845"/>
            <a:ext cx="609600" cy="4343400"/>
          </a:xfrm>
          <a:prstGeom prst="lef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7" name="文本框 6"/>
          <p:cNvSpPr txBox="1"/>
          <p:nvPr/>
        </p:nvSpPr>
        <p:spPr>
          <a:xfrm>
            <a:off x="4419600" y="2743200"/>
            <a:ext cx="2569845" cy="1260475"/>
          </a:xfrm>
          <a:prstGeom prst="rect">
            <a:avLst/>
          </a:prstGeom>
          <a:noFill/>
        </p:spPr>
        <p:txBody>
          <a:bodyPr wrap="square" rtlCol="0">
            <a:spAutoFit/>
          </a:bodyPr>
          <a:p>
            <a:pPr>
              <a:lnSpc>
                <a:spcPct val="200000"/>
              </a:lnSpc>
            </a:pPr>
            <a:r>
              <a:rPr lang="zh-CN" sz="2000" b="1">
                <a:latin typeface="宋体" panose="02010600030101010101" pitchFamily="2" charset="-122"/>
                <a:sym typeface="+mn-ea"/>
              </a:rPr>
              <a:t>电生理记录</a:t>
            </a:r>
            <a:endParaRPr lang="zh-CN" sz="2000" b="1">
              <a:latin typeface="宋体" panose="02010600030101010101" pitchFamily="2" charset="-122"/>
            </a:endParaRPr>
          </a:p>
          <a:p>
            <a:pPr>
              <a:lnSpc>
                <a:spcPct val="200000"/>
              </a:lnSpc>
            </a:pPr>
            <a:endParaRPr lang="zh-CN" altLang="en-US" b="1">
              <a:latin typeface="宋体" panose="02010600030101010101" pitchFamily="2" charset="-122"/>
            </a:endParaRPr>
          </a:p>
        </p:txBody>
      </p:sp>
      <p:sp>
        <p:nvSpPr>
          <p:cNvPr id="8" name="文本框 7"/>
          <p:cNvSpPr txBox="1"/>
          <p:nvPr/>
        </p:nvSpPr>
        <p:spPr>
          <a:xfrm>
            <a:off x="4495800" y="4953000"/>
            <a:ext cx="2569845" cy="1322070"/>
          </a:xfrm>
          <a:prstGeom prst="rect">
            <a:avLst/>
          </a:prstGeom>
          <a:noFill/>
        </p:spPr>
        <p:txBody>
          <a:bodyPr wrap="square" rtlCol="0">
            <a:spAutoFit/>
          </a:bodyPr>
          <a:p>
            <a:pPr algn="l">
              <a:lnSpc>
                <a:spcPct val="200000"/>
              </a:lnSpc>
              <a:buClrTx/>
              <a:buSzTx/>
              <a:buFontTx/>
            </a:pPr>
            <a:r>
              <a:rPr lang="zh-CN" sz="2000" b="1">
                <a:latin typeface="宋体" panose="02010600030101010101" pitchFamily="2" charset="-122"/>
                <a:sym typeface="+mn-ea"/>
              </a:rPr>
              <a:t>数据统计与分析</a:t>
            </a:r>
            <a:endParaRPr lang="zh-CN" sz="2000" b="1">
              <a:latin typeface="宋体" panose="02010600030101010101" pitchFamily="2" charset="-122"/>
              <a:sym typeface="+mn-ea"/>
            </a:endParaRPr>
          </a:p>
          <a:p>
            <a:pPr>
              <a:lnSpc>
                <a:spcPct val="200000"/>
              </a:lnSpc>
            </a:pPr>
            <a:endParaRPr lang="zh-CN" altLang="en-US" sz="2000" b="1">
              <a:latin typeface="宋体" panose="02010600030101010101" pitchFamily="2" charset="-122"/>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7938" y="0"/>
            <a:ext cx="9144000" cy="6858000"/>
          </a:xfrm>
          <a:prstGeom prst="rect">
            <a:avLst/>
          </a:prstGeom>
          <a:noFill/>
          <a:ln w="9525">
            <a:noFill/>
          </a:ln>
        </p:spPr>
      </p:pic>
      <p:pic>
        <p:nvPicPr>
          <p:cNvPr id="19" name="图片 18"/>
          <p:cNvPicPr>
            <a:picLocks noChangeAspect="1"/>
          </p:cNvPicPr>
          <p:nvPr/>
        </p:nvPicPr>
        <p:blipFill>
          <a:blip r:embed="rId2" cstate="print"/>
          <a:stretch>
            <a:fillRect/>
          </a:stretch>
        </p:blipFill>
        <p:spPr>
          <a:xfrm>
            <a:off x="304800" y="2362200"/>
            <a:ext cx="2017395" cy="1515110"/>
          </a:xfrm>
          <a:prstGeom prst="roundRect">
            <a:avLst>
              <a:gd name="adj" fmla="val 8594"/>
            </a:avLst>
          </a:prstGeom>
          <a:solidFill>
            <a:srgbClr val="FFFFFF">
              <a:shade val="85000"/>
            </a:srgbClr>
          </a:solidFill>
          <a:ln>
            <a:noFill/>
          </a:ln>
          <a:effectLst/>
        </p:spPr>
      </p:pic>
      <p:sp>
        <p:nvSpPr>
          <p:cNvPr id="15" name="文本框 14"/>
          <p:cNvSpPr txBox="1"/>
          <p:nvPr/>
        </p:nvSpPr>
        <p:spPr>
          <a:xfrm>
            <a:off x="304800" y="4572000"/>
            <a:ext cx="2540000" cy="922020"/>
          </a:xfrm>
          <a:prstGeom prst="rect">
            <a:avLst/>
          </a:prstGeom>
          <a:noFill/>
        </p:spPr>
        <p:txBody>
          <a:bodyPr wrap="square" rtlCol="0" anchor="t">
            <a:spAutoFit/>
          </a:bodyPr>
          <a:lstStyle/>
          <a:p>
            <a:pPr algn="l">
              <a:lnSpc>
                <a:spcPct val="150000"/>
              </a:lnSpc>
            </a:pPr>
            <a:r>
              <a:rPr lang="zh-CN" altLang="en-US" sz="1800" b="1" dirty="0" smtClean="0">
                <a:solidFill>
                  <a:schemeClr val="tx1"/>
                </a:solidFill>
                <a:latin typeface="Times New Roman" panose="02020603050405020304" pitchFamily="18" charset="0"/>
                <a:cs typeface="Times New Roman" panose="02020603050405020304" pitchFamily="18" charset="0"/>
                <a:sym typeface="+mn-ea"/>
              </a:rPr>
              <a:t>动物：选择合适大小、月龄的实验动物</a:t>
            </a:r>
            <a:endParaRPr lang="zh-CN" altLang="en-US" sz="1800" b="1" dirty="0" smtClean="0">
              <a:solidFill>
                <a:schemeClr val="tx1"/>
              </a:solidFill>
              <a:latin typeface="Times New Roman" panose="02020603050405020304" pitchFamily="18" charset="0"/>
              <a:cs typeface="Times New Roman" panose="02020603050405020304" pitchFamily="18" charset="0"/>
              <a:sym typeface="+mn-ea"/>
            </a:endParaRPr>
          </a:p>
        </p:txBody>
      </p:sp>
      <p:cxnSp>
        <p:nvCxnSpPr>
          <p:cNvPr id="16" name="直接箭头连接符 15"/>
          <p:cNvCxnSpPr/>
          <p:nvPr/>
        </p:nvCxnSpPr>
        <p:spPr>
          <a:xfrm flipV="1">
            <a:off x="2522220" y="3142615"/>
            <a:ext cx="1087755" cy="6985"/>
          </a:xfrm>
          <a:prstGeom prst="straightConnector1">
            <a:avLst/>
          </a:prstGeom>
          <a:ln w="920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14600" y="2514600"/>
            <a:ext cx="693420" cy="398780"/>
          </a:xfrm>
          <a:prstGeom prst="rect">
            <a:avLst/>
          </a:prstGeom>
          <a:noFill/>
        </p:spPr>
        <p:txBody>
          <a:bodyPr wrap="none" rtlCol="0" anchor="t">
            <a:spAutoFit/>
          </a:bodyPr>
          <a:lstStyle/>
          <a:p>
            <a:r>
              <a:rPr lang="zh-CN" altLang="en-US" sz="2000" b="1" dirty="0" smtClean="0">
                <a:solidFill>
                  <a:schemeClr val="tx1">
                    <a:lumMod val="75000"/>
                    <a:lumOff val="25000"/>
                  </a:schemeClr>
                </a:solidFill>
                <a:latin typeface="Times New Roman" panose="02020603050405020304" pitchFamily="18" charset="0"/>
                <a:cs typeface="Times New Roman" panose="02020603050405020304" pitchFamily="18" charset="0"/>
                <a:sym typeface="+mn-ea"/>
              </a:rPr>
              <a:t>麻醉</a:t>
            </a:r>
            <a:endParaRPr lang="zh-CN" altLang="en-US" sz="2000" b="1" dirty="0" smtClean="0">
              <a:solidFill>
                <a:schemeClr val="tx1">
                  <a:lumMod val="75000"/>
                  <a:lumOff val="25000"/>
                </a:schemeClr>
              </a:solidFill>
              <a:latin typeface="Times New Roman" panose="02020603050405020304" pitchFamily="18" charset="0"/>
              <a:cs typeface="Times New Roman" panose="02020603050405020304" pitchFamily="18" charset="0"/>
              <a:sym typeface="+mn-ea"/>
            </a:endParaRPr>
          </a:p>
        </p:txBody>
      </p:sp>
      <p:pic>
        <p:nvPicPr>
          <p:cNvPr id="25" name="Picture 3" descr="C:\Users\ADMINI~1\AppData\Local\Temp\WeChat Files\20344831144499751.jpg"/>
          <p:cNvPicPr>
            <a:picLocks noChangeAspect="1" noChangeArrowheads="1"/>
          </p:cNvPicPr>
          <p:nvPr/>
        </p:nvPicPr>
        <p:blipFill>
          <a:blip r:embed="rId3" cstate="print"/>
          <a:srcRect/>
          <a:stretch>
            <a:fillRect/>
          </a:stretch>
        </p:blipFill>
        <p:spPr bwMode="auto">
          <a:xfrm>
            <a:off x="3635375" y="1905000"/>
            <a:ext cx="1886585" cy="2515235"/>
          </a:xfrm>
          <a:prstGeom prst="roundRect">
            <a:avLst>
              <a:gd name="adj" fmla="val 8594"/>
            </a:avLst>
          </a:prstGeom>
          <a:noFill/>
          <a:ln>
            <a:noFill/>
          </a:ln>
          <a:effectLst/>
        </p:spPr>
      </p:pic>
      <p:sp>
        <p:nvSpPr>
          <p:cNvPr id="18" name="文本框 17"/>
          <p:cNvSpPr txBox="1"/>
          <p:nvPr/>
        </p:nvSpPr>
        <p:spPr>
          <a:xfrm>
            <a:off x="3228975" y="4507865"/>
            <a:ext cx="2681605" cy="1476375"/>
          </a:xfrm>
          <a:prstGeom prst="rect">
            <a:avLst/>
          </a:prstGeom>
          <a:noFill/>
        </p:spPr>
        <p:txBody>
          <a:bodyPr wrap="square" rtlCol="0" anchor="t">
            <a:spAutoFit/>
          </a:bodyPr>
          <a:lstStyle/>
          <a:p>
            <a:pPr algn="l">
              <a:lnSpc>
                <a:spcPct val="150000"/>
              </a:lnSpc>
              <a:buClrTx/>
              <a:buSzTx/>
              <a:buFontTx/>
            </a:pPr>
            <a:r>
              <a:rPr lang="zh-CN" altLang="en-US" sz="1800" b="1" dirty="0" smtClean="0">
                <a:latin typeface="Times New Roman" panose="02020603050405020304" pitchFamily="18" charset="0"/>
                <a:cs typeface="Times New Roman" panose="02020603050405020304" pitchFamily="18" charset="0"/>
                <a:sym typeface="+mn-ea"/>
              </a:rPr>
              <a:t>震动切片：选择实验所需的脑区和切片厚度</a:t>
            </a:r>
            <a:endParaRPr lang="zh-CN" altLang="en-US" sz="2400" b="1" dirty="0" smtClean="0">
              <a:latin typeface="Times New Roman" panose="02020603050405020304" pitchFamily="18" charset="0"/>
              <a:cs typeface="Times New Roman" panose="02020603050405020304" pitchFamily="18" charset="0"/>
              <a:sym typeface="+mn-ea"/>
            </a:endParaRPr>
          </a:p>
          <a:p>
            <a:pPr algn="l">
              <a:lnSpc>
                <a:spcPct val="150000"/>
              </a:lnSpc>
              <a:buClrTx/>
              <a:buSzTx/>
              <a:buFontTx/>
            </a:pPr>
            <a:endParaRPr lang="en-US" altLang="zh-CN" sz="2400" dirty="0" smtClean="0">
              <a:latin typeface="Times New Roman" panose="02020603050405020304" pitchFamily="18" charset="0"/>
              <a:cs typeface="Times New Roman" panose="02020603050405020304" pitchFamily="18" charset="0"/>
              <a:sym typeface="+mn-ea"/>
            </a:endParaRPr>
          </a:p>
        </p:txBody>
      </p:sp>
      <p:pic>
        <p:nvPicPr>
          <p:cNvPr id="33" name="Picture 2" descr="C:\Users\ADMINI~1\AppData\Local\Temp\WeChat Files\586490114067786801.jpg"/>
          <p:cNvPicPr>
            <a:picLocks noChangeAspect="1" noChangeArrowheads="1"/>
          </p:cNvPicPr>
          <p:nvPr/>
        </p:nvPicPr>
        <p:blipFill>
          <a:blip r:embed="rId4" cstate="print"/>
          <a:srcRect/>
          <a:stretch>
            <a:fillRect/>
          </a:stretch>
        </p:blipFill>
        <p:spPr bwMode="auto">
          <a:xfrm>
            <a:off x="6858000" y="1888490"/>
            <a:ext cx="1885315" cy="2514600"/>
          </a:xfrm>
          <a:prstGeom prst="roundRect">
            <a:avLst>
              <a:gd name="adj" fmla="val 8594"/>
            </a:avLst>
          </a:prstGeom>
          <a:noFill/>
          <a:ln>
            <a:noFill/>
          </a:ln>
          <a:effectLst/>
        </p:spPr>
      </p:pic>
      <p:cxnSp>
        <p:nvCxnSpPr>
          <p:cNvPr id="20" name="直接箭头连接符 19"/>
          <p:cNvCxnSpPr/>
          <p:nvPr/>
        </p:nvCxnSpPr>
        <p:spPr>
          <a:xfrm flipV="1">
            <a:off x="5754370" y="3149600"/>
            <a:ext cx="1087755" cy="6985"/>
          </a:xfrm>
          <a:prstGeom prst="straightConnector1">
            <a:avLst/>
          </a:prstGeom>
          <a:ln w="920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764655" y="4495800"/>
            <a:ext cx="2328545" cy="1476375"/>
          </a:xfrm>
          <a:prstGeom prst="rect">
            <a:avLst/>
          </a:prstGeom>
          <a:noFill/>
        </p:spPr>
        <p:txBody>
          <a:bodyPr wrap="square" rtlCol="0" anchor="t">
            <a:spAutoFit/>
          </a:bodyPr>
          <a:lstStyle/>
          <a:p>
            <a:pPr algn="l">
              <a:lnSpc>
                <a:spcPct val="150000"/>
              </a:lnSpc>
              <a:buClrTx/>
              <a:buSzTx/>
              <a:buNone/>
            </a:pPr>
            <a:r>
              <a:rPr lang="zh-CN" altLang="en-US" sz="1800" b="1" dirty="0" smtClean="0">
                <a:latin typeface="Times New Roman" panose="02020603050405020304" pitchFamily="18" charset="0"/>
                <a:cs typeface="Times New Roman" panose="02020603050405020304" pitchFamily="18" charset="0"/>
                <a:sym typeface="+mn-ea"/>
              </a:rPr>
              <a:t>孵育：选择合适孵育条件和时间</a:t>
            </a:r>
            <a:endParaRPr lang="zh-CN" altLang="en-US" sz="2400" b="1" dirty="0" smtClean="0">
              <a:latin typeface="Times New Roman" panose="02020603050405020304" pitchFamily="18" charset="0"/>
              <a:cs typeface="Times New Roman" panose="02020603050405020304" pitchFamily="18" charset="0"/>
              <a:sym typeface="+mn-ea"/>
            </a:endParaRPr>
          </a:p>
          <a:p>
            <a:pPr algn="l">
              <a:lnSpc>
                <a:spcPct val="150000"/>
              </a:lnSpc>
              <a:buClrTx/>
              <a:buSzTx/>
              <a:buNone/>
            </a:pPr>
            <a:endParaRPr lang="zh-CN" altLang="en-US" sz="2400">
              <a:latin typeface="Times New Roman" panose="02020603050405020304" pitchFamily="18" charset="0"/>
              <a:cs typeface="Times New Roman" panose="02020603050405020304" pitchFamily="18" charset="0"/>
            </a:endParaRPr>
          </a:p>
        </p:txBody>
      </p:sp>
      <p:grpSp>
        <p:nvGrpSpPr>
          <p:cNvPr id="3" name="组合 2"/>
          <p:cNvGrpSpPr/>
          <p:nvPr/>
        </p:nvGrpSpPr>
        <p:grpSpPr>
          <a:xfrm>
            <a:off x="317500" y="228600"/>
            <a:ext cx="3380105" cy="635665"/>
            <a:chOff x="0" y="120"/>
            <a:chExt cx="11934" cy="886"/>
          </a:xfrm>
        </p:grpSpPr>
        <p:sp>
          <p:nvSpPr>
            <p:cNvPr id="4" name="流程图: 可选过程 3"/>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TextBox 6"/>
            <p:cNvSpPr txBox="1"/>
            <p:nvPr/>
          </p:nvSpPr>
          <p:spPr>
            <a:xfrm>
              <a:off x="790" y="226"/>
              <a:ext cx="10355" cy="642"/>
            </a:xfrm>
            <a:prstGeom prst="rect">
              <a:avLst/>
            </a:prstGeom>
            <a:noFill/>
          </p:spPr>
          <p:txBody>
            <a:bodyPr wrap="square" rtlCol="0">
              <a:spAutoFit/>
            </a:bodyPr>
            <a:p>
              <a:r>
                <a:rPr lang="zh-CN" altLang="en-US" sz="2400" b="1" dirty="0" smtClean="0">
                  <a:solidFill>
                    <a:srgbClr val="FF0000"/>
                  </a:solidFill>
                  <a:sym typeface="+mn-ea"/>
                </a:rPr>
                <a:t>实验小鼠脑片制备</a:t>
              </a:r>
              <a:endParaRPr lang="zh-CN" altLang="en-US" sz="2400" b="1" dirty="0" smtClean="0">
                <a:solidFill>
                  <a:srgbClr val="FF0000"/>
                </a:solidFil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4" name="组合 3"/>
          <p:cNvGrpSpPr/>
          <p:nvPr/>
        </p:nvGrpSpPr>
        <p:grpSpPr>
          <a:xfrm>
            <a:off x="230318" y="241784"/>
            <a:ext cx="4701163" cy="643607"/>
            <a:chOff x="-80" y="45"/>
            <a:chExt cx="10521" cy="766"/>
          </a:xfrm>
        </p:grpSpPr>
        <p:sp>
          <p:nvSpPr>
            <p:cNvPr id="6" name="流程图: 可选过程 5"/>
            <p:cNvSpPr/>
            <p:nvPr/>
          </p:nvSpPr>
          <p:spPr>
            <a:xfrm>
              <a:off x="-80" y="45"/>
              <a:ext cx="8608" cy="76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86" y="120"/>
              <a:ext cx="10355" cy="621"/>
            </a:xfrm>
            <a:prstGeom prst="rect">
              <a:avLst/>
            </a:prstGeom>
            <a:noFill/>
          </p:spPr>
          <p:txBody>
            <a:bodyPr wrap="square" rtlCol="0">
              <a:spAutoFit/>
            </a:bodyPr>
            <a:p>
              <a:r>
                <a:rPr lang="zh-CN" altLang="en-US" sz="2800" b="1" dirty="0" smtClean="0">
                  <a:solidFill>
                    <a:srgbClr val="FF0000"/>
                  </a:solidFill>
                </a:rPr>
                <a:t>膜片钳技术</a:t>
              </a:r>
              <a:r>
                <a:rPr lang="en-US" altLang="zh-CN" sz="2800" b="1" dirty="0" smtClean="0">
                  <a:solidFill>
                    <a:srgbClr val="FF0000"/>
                  </a:solidFill>
                </a:rPr>
                <a:t>—</a:t>
              </a:r>
              <a:r>
                <a:rPr lang="zh-CN" altLang="en-US" sz="2800" b="1" dirty="0" smtClean="0">
                  <a:solidFill>
                    <a:srgbClr val="FF0000"/>
                  </a:solidFill>
                </a:rPr>
                <a:t>仪器设备</a:t>
              </a:r>
              <a:endParaRPr lang="zh-CN" altLang="en-US" sz="2800" b="1" dirty="0" smtClean="0">
                <a:solidFill>
                  <a:srgbClr val="FF0000"/>
                </a:solidFill>
              </a:endParaRPr>
            </a:p>
          </p:txBody>
        </p:sp>
      </p:grpSp>
      <p:grpSp>
        <p:nvGrpSpPr>
          <p:cNvPr id="5" name="组合 4"/>
          <p:cNvGrpSpPr/>
          <p:nvPr/>
        </p:nvGrpSpPr>
        <p:grpSpPr>
          <a:xfrm>
            <a:off x="762000" y="1066800"/>
            <a:ext cx="7919720" cy="5618480"/>
            <a:chOff x="840" y="1560"/>
            <a:chExt cx="12472" cy="8848"/>
          </a:xfrm>
        </p:grpSpPr>
        <p:pic>
          <p:nvPicPr>
            <p:cNvPr id="2" name="图片 1"/>
            <p:cNvPicPr>
              <a:picLocks noChangeAspect="1"/>
            </p:cNvPicPr>
            <p:nvPr/>
          </p:nvPicPr>
          <p:blipFill>
            <a:blip r:embed="rId2"/>
            <a:stretch>
              <a:fillRect/>
            </a:stretch>
          </p:blipFill>
          <p:spPr>
            <a:xfrm>
              <a:off x="840" y="1560"/>
              <a:ext cx="12472" cy="8848"/>
            </a:xfrm>
            <a:prstGeom prst="rect">
              <a:avLst/>
            </a:prstGeom>
          </p:spPr>
        </p:pic>
        <p:sp>
          <p:nvSpPr>
            <p:cNvPr id="3" name="圆角矩形 2"/>
            <p:cNvSpPr/>
            <p:nvPr/>
          </p:nvSpPr>
          <p:spPr>
            <a:xfrm>
              <a:off x="11376" y="1560"/>
              <a:ext cx="1936" cy="9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3" name="图片 2"/>
          <p:cNvPicPr>
            <a:picLocks noChangeAspect="1"/>
          </p:cNvPicPr>
          <p:nvPr/>
        </p:nvPicPr>
        <p:blipFill>
          <a:blip r:embed="rId2"/>
          <a:stretch>
            <a:fillRect/>
          </a:stretch>
        </p:blipFill>
        <p:spPr>
          <a:xfrm>
            <a:off x="1143000" y="1219200"/>
            <a:ext cx="6877050" cy="5105400"/>
          </a:xfrm>
          <a:prstGeom prst="rect">
            <a:avLst/>
          </a:prstGeom>
        </p:spPr>
      </p:pic>
      <p:grpSp>
        <p:nvGrpSpPr>
          <p:cNvPr id="4" name="组合 3"/>
          <p:cNvGrpSpPr/>
          <p:nvPr/>
        </p:nvGrpSpPr>
        <p:grpSpPr>
          <a:xfrm>
            <a:off x="230318" y="241784"/>
            <a:ext cx="4701163" cy="643607"/>
            <a:chOff x="-80" y="45"/>
            <a:chExt cx="10521" cy="766"/>
          </a:xfrm>
        </p:grpSpPr>
        <p:sp>
          <p:nvSpPr>
            <p:cNvPr id="6" name="流程图: 可选过程 5"/>
            <p:cNvSpPr/>
            <p:nvPr/>
          </p:nvSpPr>
          <p:spPr>
            <a:xfrm>
              <a:off x="-80" y="45"/>
              <a:ext cx="8608" cy="76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6"/>
            <p:cNvSpPr txBox="1"/>
            <p:nvPr/>
          </p:nvSpPr>
          <p:spPr>
            <a:xfrm>
              <a:off x="86" y="120"/>
              <a:ext cx="10355" cy="621"/>
            </a:xfrm>
            <a:prstGeom prst="rect">
              <a:avLst/>
            </a:prstGeom>
            <a:noFill/>
          </p:spPr>
          <p:txBody>
            <a:bodyPr wrap="square" rtlCol="0">
              <a:spAutoFit/>
            </a:bodyPr>
            <a:p>
              <a:r>
                <a:rPr lang="zh-CN" altLang="en-US" sz="2800" b="1" dirty="0" smtClean="0">
                  <a:solidFill>
                    <a:srgbClr val="FF0000"/>
                  </a:solidFill>
                </a:rPr>
                <a:t>膜片钳技术</a:t>
              </a:r>
              <a:r>
                <a:rPr lang="en-US" altLang="zh-CN" sz="2800" b="1" dirty="0" smtClean="0">
                  <a:solidFill>
                    <a:srgbClr val="FF0000"/>
                  </a:solidFill>
                </a:rPr>
                <a:t>—</a:t>
              </a:r>
              <a:r>
                <a:rPr lang="zh-CN" altLang="en-US" sz="2800" b="1" dirty="0" smtClean="0">
                  <a:solidFill>
                    <a:srgbClr val="FF0000"/>
                  </a:solidFill>
                </a:rPr>
                <a:t>仪器设备</a:t>
              </a:r>
              <a:endParaRPr lang="zh-CN" altLang="en-US" sz="2800" b="1" dirty="0" smtClean="0">
                <a:solidFill>
                  <a:srgbClr val="FF0000"/>
                </a:solidFill>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grpSp>
        <p:nvGrpSpPr>
          <p:cNvPr id="16" name="组合 15"/>
          <p:cNvGrpSpPr/>
          <p:nvPr/>
        </p:nvGrpSpPr>
        <p:grpSpPr>
          <a:xfrm>
            <a:off x="304800" y="228600"/>
            <a:ext cx="3696335" cy="687070"/>
            <a:chOff x="0" y="120"/>
            <a:chExt cx="11934" cy="886"/>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790" y="248"/>
              <a:ext cx="10355" cy="634"/>
            </a:xfrm>
            <a:prstGeom prst="rect">
              <a:avLst/>
            </a:prstGeom>
            <a:noFill/>
          </p:spPr>
          <p:txBody>
            <a:bodyPr wrap="square" rtlCol="0">
              <a:spAutoFit/>
            </a:bodyPr>
            <a:p>
              <a:r>
                <a:rPr lang="zh-CN" altLang="en-US" sz="2600" b="1" dirty="0" smtClean="0">
                  <a:solidFill>
                    <a:srgbClr val="FF0000"/>
                  </a:solidFill>
                </a:rPr>
                <a:t>膜片钳记录的模式</a:t>
              </a:r>
              <a:endParaRPr lang="en-US" altLang="zh-CN" sz="2600" b="1" dirty="0" smtClean="0">
                <a:solidFill>
                  <a:srgbClr val="FF0000"/>
                </a:solidFill>
              </a:endParaRPr>
            </a:p>
          </p:txBody>
        </p:sp>
      </p:grpSp>
      <p:sp>
        <p:nvSpPr>
          <p:cNvPr id="3" name="文本框 2"/>
          <p:cNvSpPr txBox="1"/>
          <p:nvPr/>
        </p:nvSpPr>
        <p:spPr>
          <a:xfrm>
            <a:off x="304800" y="1524000"/>
            <a:ext cx="8464550" cy="398780"/>
          </a:xfrm>
          <a:prstGeom prst="rect">
            <a:avLst/>
          </a:prstGeom>
          <a:noFill/>
        </p:spPr>
        <p:txBody>
          <a:bodyPr wrap="square" rtlCol="0">
            <a:spAutoFit/>
          </a:bodyPr>
          <a:p>
            <a:r>
              <a:rPr lang="zh-CN" altLang="en-US" sz="2000" b="1"/>
              <a:t>根据研究需要及记录膜片的不同，膜片钳记录可形成以下四种基本模式</a:t>
            </a:r>
            <a:endParaRPr lang="zh-CN" altLang="en-US" sz="2000" b="1"/>
          </a:p>
        </p:txBody>
      </p:sp>
      <p:sp>
        <p:nvSpPr>
          <p:cNvPr id="7" name="文本框 6"/>
          <p:cNvSpPr txBox="1"/>
          <p:nvPr/>
        </p:nvSpPr>
        <p:spPr>
          <a:xfrm>
            <a:off x="1752600" y="2286000"/>
            <a:ext cx="5787390" cy="2799715"/>
          </a:xfrm>
          <a:prstGeom prst="rect">
            <a:avLst/>
          </a:prstGeom>
          <a:noFill/>
        </p:spPr>
        <p:txBody>
          <a:bodyPr wrap="square" rtlCol="0">
            <a:spAutoFit/>
          </a:bodyPr>
          <a:p>
            <a:pPr>
              <a:lnSpc>
                <a:spcPct val="200000"/>
              </a:lnSpc>
            </a:pPr>
            <a:r>
              <a:rPr lang="en-US" altLang="zh-CN" sz="2200" b="1">
                <a:solidFill>
                  <a:srgbClr val="FF0000"/>
                </a:solidFill>
              </a:rPr>
              <a:t>1</a:t>
            </a:r>
            <a:r>
              <a:rPr lang="zh-CN" altLang="en-US" sz="2200" b="1">
                <a:solidFill>
                  <a:srgbClr val="FF0000"/>
                </a:solidFill>
              </a:rPr>
              <a:t>、细胞贴附式记录（</a:t>
            </a:r>
            <a:r>
              <a:rPr lang="en-US" altLang="zh-CN" sz="2200" b="1">
                <a:solidFill>
                  <a:srgbClr val="FF0000"/>
                </a:solidFill>
              </a:rPr>
              <a:t>cell attached patch</a:t>
            </a:r>
            <a:r>
              <a:rPr lang="zh-CN" altLang="en-US" sz="2200" b="1">
                <a:solidFill>
                  <a:srgbClr val="FF0000"/>
                </a:solidFill>
              </a:rPr>
              <a:t>）</a:t>
            </a:r>
            <a:endParaRPr lang="zh-CN" altLang="en-US" sz="2200" b="1"/>
          </a:p>
          <a:p>
            <a:pPr>
              <a:lnSpc>
                <a:spcPct val="200000"/>
              </a:lnSpc>
            </a:pPr>
            <a:r>
              <a:rPr lang="en-US" altLang="zh-CN" sz="2200" b="1"/>
              <a:t>2</a:t>
            </a:r>
            <a:r>
              <a:rPr lang="zh-CN" altLang="en-US" sz="2200" b="1"/>
              <a:t>、内面向外式记录（</a:t>
            </a:r>
            <a:r>
              <a:rPr lang="en-US" altLang="zh-CN" sz="2200" b="1"/>
              <a:t>inside-out patch</a:t>
            </a:r>
            <a:r>
              <a:rPr lang="zh-CN" altLang="en-US" sz="2200" b="1"/>
              <a:t>）</a:t>
            </a:r>
            <a:endParaRPr lang="en-US" altLang="zh-CN" sz="2200" b="1"/>
          </a:p>
          <a:p>
            <a:pPr>
              <a:lnSpc>
                <a:spcPct val="200000"/>
              </a:lnSpc>
            </a:pPr>
            <a:r>
              <a:rPr lang="en-US" altLang="zh-CN" sz="2200" b="1"/>
              <a:t>3</a:t>
            </a:r>
            <a:r>
              <a:rPr lang="zh-CN" altLang="en-US" sz="2200" b="1"/>
              <a:t>、外面向外式记录（</a:t>
            </a:r>
            <a:r>
              <a:rPr lang="en-US" altLang="zh-CN" sz="2200" b="1"/>
              <a:t>outside-out patch</a:t>
            </a:r>
            <a:r>
              <a:rPr lang="zh-CN" altLang="en-US" sz="2200" b="1"/>
              <a:t>）</a:t>
            </a:r>
            <a:endParaRPr lang="zh-CN" altLang="en-US" sz="2200" b="1"/>
          </a:p>
          <a:p>
            <a:pPr>
              <a:lnSpc>
                <a:spcPct val="200000"/>
              </a:lnSpc>
            </a:pPr>
            <a:r>
              <a:rPr lang="en-US" altLang="zh-CN" sz="2200" b="1">
                <a:solidFill>
                  <a:srgbClr val="FF0000"/>
                </a:solidFill>
              </a:rPr>
              <a:t>4</a:t>
            </a:r>
            <a:r>
              <a:rPr lang="zh-CN" altLang="en-US" sz="2200" b="1">
                <a:solidFill>
                  <a:srgbClr val="FF0000"/>
                </a:solidFill>
              </a:rPr>
              <a:t>、全细胞记录式（</a:t>
            </a:r>
            <a:r>
              <a:rPr lang="en-US" altLang="zh-CN" sz="2200" b="1">
                <a:solidFill>
                  <a:srgbClr val="FF0000"/>
                </a:solidFill>
              </a:rPr>
              <a:t>whole cell recording</a:t>
            </a:r>
            <a:r>
              <a:rPr lang="zh-CN" altLang="en-US" sz="2200" b="1">
                <a:solidFill>
                  <a:srgbClr val="FF0000"/>
                </a:solidFill>
              </a:rPr>
              <a:t>）</a:t>
            </a:r>
            <a:endParaRPr lang="zh-CN" altLang="en-US" sz="2200" b="1">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3" name="图片 2"/>
          <p:cNvPicPr>
            <a:picLocks noChangeAspect="1"/>
          </p:cNvPicPr>
          <p:nvPr/>
        </p:nvPicPr>
        <p:blipFill>
          <a:blip r:embed="rId2"/>
          <a:stretch>
            <a:fillRect/>
          </a:stretch>
        </p:blipFill>
        <p:spPr>
          <a:xfrm>
            <a:off x="381000" y="0"/>
            <a:ext cx="8489315" cy="6858635"/>
          </a:xfrm>
          <a:prstGeom prst="rect">
            <a:avLst/>
          </a:prstGeom>
        </p:spPr>
      </p:pic>
      <p:grpSp>
        <p:nvGrpSpPr>
          <p:cNvPr id="16" name="组合 15"/>
          <p:cNvGrpSpPr/>
          <p:nvPr/>
        </p:nvGrpSpPr>
        <p:grpSpPr>
          <a:xfrm>
            <a:off x="76200" y="76200"/>
            <a:ext cx="2844165" cy="855419"/>
            <a:chOff x="0" y="120"/>
            <a:chExt cx="11934" cy="1261"/>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790" y="248"/>
              <a:ext cx="10355" cy="1133"/>
            </a:xfrm>
            <a:prstGeom prst="rect">
              <a:avLst/>
            </a:prstGeom>
            <a:noFill/>
          </p:spPr>
          <p:txBody>
            <a:bodyPr wrap="square" rtlCol="0">
              <a:spAutoFit/>
            </a:bodyPr>
            <a:p>
              <a:r>
                <a:rPr lang="zh-CN" altLang="en-US" sz="2200" b="1" dirty="0" smtClean="0">
                  <a:solidFill>
                    <a:srgbClr val="FF0000"/>
                  </a:solidFill>
                </a:rPr>
                <a:t>膜片钳记录的模式</a:t>
              </a:r>
              <a:endParaRPr lang="zh-CN" altLang="en-US" sz="2200" b="1" dirty="0" smtClean="0">
                <a:solidFill>
                  <a:srgbClr val="FF0000"/>
                </a:solidFill>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8255" y="0"/>
            <a:ext cx="9144000" cy="6858000"/>
          </a:xfrm>
          <a:prstGeom prst="rect">
            <a:avLst/>
          </a:prstGeom>
          <a:noFill/>
          <a:ln w="9525">
            <a:noFill/>
          </a:ln>
        </p:spPr>
      </p:pic>
      <p:sp>
        <p:nvSpPr>
          <p:cNvPr id="3" name="文本框 2"/>
          <p:cNvSpPr txBox="1"/>
          <p:nvPr/>
        </p:nvSpPr>
        <p:spPr>
          <a:xfrm>
            <a:off x="500380" y="1143000"/>
            <a:ext cx="8143875" cy="3907790"/>
          </a:xfrm>
          <a:prstGeom prst="rect">
            <a:avLst/>
          </a:prstGeom>
          <a:noFill/>
        </p:spPr>
        <p:txBody>
          <a:bodyPr wrap="square" rtlCol="0" anchor="t">
            <a:spAutoFit/>
          </a:bodyPr>
          <a:p>
            <a:pPr marL="342900" indent="-342900">
              <a:lnSpc>
                <a:spcPct val="200000"/>
              </a:lnSpc>
              <a:buFont typeface="Wingdings" panose="05000000000000000000" charset="0"/>
              <a:buChar char="Ø"/>
            </a:pPr>
            <a:r>
              <a:rPr lang="zh-CN" altLang="en-US" sz="2400" b="1">
                <a:solidFill>
                  <a:srgbClr val="FF0000"/>
                </a:solidFill>
              </a:rPr>
              <a:t>优点</a:t>
            </a:r>
            <a:endParaRPr lang="zh-CN" altLang="en-US" sz="2400" b="1">
              <a:solidFill>
                <a:srgbClr val="FF0000"/>
              </a:solidFill>
            </a:endParaRPr>
          </a:p>
          <a:p>
            <a:pPr algn="l">
              <a:lnSpc>
                <a:spcPct val="200000"/>
              </a:lnSpc>
            </a:pPr>
            <a:r>
              <a:rPr lang="zh-CN" altLang="en-US" sz="2000" b="1"/>
              <a:t>（1）便于更换细胞外液，可用于研究电压和配体门控性离子通道、泵电流、交换体电流等，适合于离子通道药理学的研究；</a:t>
            </a:r>
            <a:endParaRPr lang="zh-CN" altLang="en-US" sz="2000" b="1"/>
          </a:p>
          <a:p>
            <a:pPr algn="l">
              <a:lnSpc>
                <a:spcPct val="200000"/>
              </a:lnSpc>
            </a:pPr>
            <a:r>
              <a:rPr lang="zh-CN" altLang="en-US" sz="2000" b="1"/>
              <a:t>（2）可进行细胞内灌注，如灌注药物、信使物质、荧光染料等；</a:t>
            </a:r>
            <a:endParaRPr lang="zh-CN" altLang="en-US" sz="2000" b="1"/>
          </a:p>
          <a:p>
            <a:pPr algn="l">
              <a:lnSpc>
                <a:spcPct val="200000"/>
              </a:lnSpc>
            </a:pPr>
            <a:r>
              <a:rPr lang="zh-CN" altLang="en-US" sz="2000" b="1"/>
              <a:t>（3）可进行细胞内容物的抽吸， 如抽取mRNA等；</a:t>
            </a:r>
            <a:endParaRPr lang="zh-CN" altLang="en-US" sz="2000" b="1"/>
          </a:p>
          <a:p>
            <a:pPr algn="l">
              <a:lnSpc>
                <a:spcPct val="200000"/>
              </a:lnSpc>
            </a:pPr>
            <a:r>
              <a:rPr lang="zh-CN" altLang="en-US" sz="2000" b="1"/>
              <a:t>（4）可研究细胞胞吞、 胞吐机制。</a:t>
            </a:r>
            <a:endParaRPr lang="zh-CN" altLang="en-US" sz="2000" b="1"/>
          </a:p>
        </p:txBody>
      </p:sp>
      <p:pic>
        <p:nvPicPr>
          <p:cNvPr id="4" name="图片 3"/>
          <p:cNvPicPr>
            <a:picLocks noChangeAspect="1"/>
          </p:cNvPicPr>
          <p:nvPr/>
        </p:nvPicPr>
        <p:blipFill>
          <a:blip r:embed="rId2"/>
          <a:stretch>
            <a:fillRect/>
          </a:stretch>
        </p:blipFill>
        <p:spPr>
          <a:xfrm>
            <a:off x="7391400" y="304800"/>
            <a:ext cx="1402080" cy="1653540"/>
          </a:xfrm>
          <a:prstGeom prst="rect">
            <a:avLst/>
          </a:prstGeom>
        </p:spPr>
      </p:pic>
      <p:grpSp>
        <p:nvGrpSpPr>
          <p:cNvPr id="16" name="组合 15"/>
          <p:cNvGrpSpPr/>
          <p:nvPr/>
        </p:nvGrpSpPr>
        <p:grpSpPr>
          <a:xfrm>
            <a:off x="304800" y="228600"/>
            <a:ext cx="3393130" cy="687070"/>
            <a:chOff x="0" y="120"/>
            <a:chExt cx="12089" cy="886"/>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1356" y="219"/>
              <a:ext cx="10733" cy="634"/>
            </a:xfrm>
            <a:prstGeom prst="rect">
              <a:avLst/>
            </a:prstGeom>
            <a:noFill/>
          </p:spPr>
          <p:txBody>
            <a:bodyPr wrap="square" rtlCol="0">
              <a:spAutoFit/>
            </a:bodyPr>
            <a:p>
              <a:r>
                <a:rPr lang="zh-CN" altLang="en-US" sz="2600" b="1">
                  <a:solidFill>
                    <a:srgbClr val="FF0000"/>
                  </a:solidFill>
                  <a:sym typeface="+mn-ea"/>
                </a:rPr>
                <a:t>全细胞记录模式</a:t>
              </a:r>
              <a:endParaRPr lang="en-US" altLang="zh-CN" sz="2600" b="1" dirty="0" smtClean="0">
                <a:solidFill>
                  <a:srgbClr val="FF0000"/>
                </a:solidFill>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3" name="文本框 2"/>
          <p:cNvSpPr txBox="1"/>
          <p:nvPr/>
        </p:nvSpPr>
        <p:spPr>
          <a:xfrm>
            <a:off x="457200" y="1219200"/>
            <a:ext cx="7548245" cy="4523105"/>
          </a:xfrm>
          <a:prstGeom prst="rect">
            <a:avLst/>
          </a:prstGeom>
          <a:noFill/>
        </p:spPr>
        <p:txBody>
          <a:bodyPr wrap="square" rtlCol="0" anchor="t">
            <a:spAutoFit/>
          </a:bodyPr>
          <a:p>
            <a:pPr marL="342900" indent="-342900" algn="l">
              <a:lnSpc>
                <a:spcPct val="200000"/>
              </a:lnSpc>
              <a:buClrTx/>
              <a:buSzTx/>
              <a:buFont typeface="Wingdings" panose="05000000000000000000" charset="0"/>
              <a:buChar char="Ø"/>
            </a:pPr>
            <a:r>
              <a:rPr lang="zh-CN" altLang="en-US" sz="2400" b="1">
                <a:solidFill>
                  <a:srgbClr val="FF0000"/>
                </a:solidFill>
              </a:rPr>
              <a:t>缺点</a:t>
            </a:r>
            <a:endParaRPr lang="zh-CN" altLang="en-US" sz="2400" b="1">
              <a:solidFill>
                <a:srgbClr val="FF0000"/>
              </a:solidFill>
            </a:endParaRPr>
          </a:p>
          <a:p>
            <a:pPr>
              <a:lnSpc>
                <a:spcPct val="200000"/>
              </a:lnSpc>
            </a:pPr>
            <a:r>
              <a:rPr lang="zh-CN" altLang="en-US" sz="2000" b="1"/>
              <a:t>（1）</a:t>
            </a:r>
            <a:r>
              <a:rPr lang="zh-CN" altLang="en-US" sz="2000" b="1">
                <a:latin typeface="Times New Roman" panose="02020603050405020304" pitchFamily="18" charset="0"/>
                <a:cs typeface="Times New Roman" panose="02020603050405020304" pitchFamily="18" charset="0"/>
              </a:rPr>
              <a:t>对工作台的机械稳定性要求较高，维持长时间记录难度较大；</a:t>
            </a:r>
            <a:endParaRPr lang="zh-CN" altLang="en-US" sz="2000" b="1">
              <a:latin typeface="Times New Roman" panose="02020603050405020304" pitchFamily="18" charset="0"/>
              <a:cs typeface="Times New Roman" panose="02020603050405020304" pitchFamily="18" charset="0"/>
            </a:endParaRPr>
          </a:p>
          <a:p>
            <a:pPr>
              <a:lnSpc>
                <a:spcPct val="200000"/>
              </a:lnSpc>
            </a:pPr>
            <a:r>
              <a:rPr lang="zh-CN" altLang="en-US" sz="2000" b="1">
                <a:latin typeface="Times New Roman" panose="02020603050405020304" pitchFamily="18" charset="0"/>
                <a:cs typeface="Times New Roman" panose="02020603050405020304" pitchFamily="18" charset="0"/>
              </a:rPr>
              <a:t>（2）破裂的细胞膜残片易堵塞电极口， 导致记录的不稳定；</a:t>
            </a:r>
            <a:endParaRPr lang="zh-CN" altLang="en-US" sz="2000" b="1">
              <a:latin typeface="Times New Roman" panose="02020603050405020304" pitchFamily="18" charset="0"/>
              <a:cs typeface="Times New Roman" panose="02020603050405020304" pitchFamily="18" charset="0"/>
            </a:endParaRPr>
          </a:p>
          <a:p>
            <a:pPr>
              <a:lnSpc>
                <a:spcPct val="200000"/>
              </a:lnSpc>
            </a:pPr>
            <a:r>
              <a:rPr lang="zh-CN" altLang="en-US" sz="2000" b="1">
                <a:latin typeface="Times New Roman" panose="02020603050405020304" pitchFamily="18" charset="0"/>
                <a:cs typeface="Times New Roman" panose="02020603050405020304" pitchFamily="18" charset="0"/>
              </a:rPr>
              <a:t>（3）存在Rundown现象；</a:t>
            </a:r>
            <a:endParaRPr lang="zh-CN" altLang="en-US" sz="2000" b="1">
              <a:latin typeface="Times New Roman" panose="02020603050405020304" pitchFamily="18" charset="0"/>
              <a:cs typeface="Times New Roman" panose="02020603050405020304" pitchFamily="18" charset="0"/>
            </a:endParaRPr>
          </a:p>
          <a:p>
            <a:pPr>
              <a:lnSpc>
                <a:spcPct val="200000"/>
              </a:lnSpc>
            </a:pPr>
            <a:r>
              <a:rPr lang="zh-CN" altLang="en-US" sz="2000" b="1">
                <a:latin typeface="Times New Roman" panose="02020603050405020304" pitchFamily="18" charset="0"/>
                <a:cs typeface="Times New Roman" panose="02020603050405020304" pitchFamily="18" charset="0"/>
              </a:rPr>
              <a:t>（4）大细胞存在空间钳制问题；</a:t>
            </a:r>
            <a:endParaRPr lang="zh-CN" altLang="en-US" sz="2000" b="1">
              <a:latin typeface="Times New Roman" panose="02020603050405020304" pitchFamily="18" charset="0"/>
              <a:cs typeface="Times New Roman" panose="02020603050405020304" pitchFamily="18" charset="0"/>
            </a:endParaRPr>
          </a:p>
          <a:p>
            <a:pPr>
              <a:lnSpc>
                <a:spcPct val="200000"/>
              </a:lnSpc>
            </a:pPr>
            <a:r>
              <a:rPr lang="zh-CN" altLang="en-US" sz="2000" b="1">
                <a:latin typeface="Times New Roman" panose="02020603050405020304" pitchFamily="18" charset="0"/>
                <a:cs typeface="Times New Roman" panose="02020603050405020304" pitchFamily="18" charset="0"/>
              </a:rPr>
              <a:t>（5）存在液接电位的校正问题；</a:t>
            </a:r>
            <a:endParaRPr lang="zh-CN" altLang="en-US" sz="2000" b="1">
              <a:latin typeface="Times New Roman" panose="02020603050405020304" pitchFamily="18" charset="0"/>
              <a:cs typeface="Times New Roman" panose="02020603050405020304" pitchFamily="18" charset="0"/>
            </a:endParaRPr>
          </a:p>
          <a:p>
            <a:pPr>
              <a:lnSpc>
                <a:spcPct val="200000"/>
              </a:lnSpc>
            </a:pPr>
            <a:r>
              <a:rPr lang="zh-CN" altLang="en-US" sz="2000" b="1">
                <a:latin typeface="Times New Roman" panose="02020603050405020304" pitchFamily="18" charset="0"/>
                <a:cs typeface="Times New Roman" panose="02020603050405020304" pitchFamily="18" charset="0"/>
              </a:rPr>
              <a:t>（6）存在串联电阻补偿问题</a:t>
            </a:r>
            <a:r>
              <a:rPr lang="zh-CN" altLang="en-US" sz="2000" b="1"/>
              <a:t>。</a:t>
            </a:r>
            <a:endParaRPr lang="zh-CN" altLang="en-US" sz="2000" b="1"/>
          </a:p>
        </p:txBody>
      </p:sp>
      <p:pic>
        <p:nvPicPr>
          <p:cNvPr id="4" name="图片 3"/>
          <p:cNvPicPr>
            <a:picLocks noChangeAspect="1"/>
          </p:cNvPicPr>
          <p:nvPr/>
        </p:nvPicPr>
        <p:blipFill>
          <a:blip r:embed="rId2"/>
          <a:stretch>
            <a:fillRect/>
          </a:stretch>
        </p:blipFill>
        <p:spPr>
          <a:xfrm>
            <a:off x="7162800" y="304800"/>
            <a:ext cx="1379220" cy="1691640"/>
          </a:xfrm>
          <a:prstGeom prst="rect">
            <a:avLst/>
          </a:prstGeom>
        </p:spPr>
      </p:pic>
      <p:grpSp>
        <p:nvGrpSpPr>
          <p:cNvPr id="16" name="组合 15"/>
          <p:cNvGrpSpPr/>
          <p:nvPr/>
        </p:nvGrpSpPr>
        <p:grpSpPr>
          <a:xfrm>
            <a:off x="304800" y="228600"/>
            <a:ext cx="3258820" cy="687070"/>
            <a:chOff x="0" y="120"/>
            <a:chExt cx="11934" cy="886"/>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1116" y="248"/>
              <a:ext cx="10355" cy="634"/>
            </a:xfrm>
            <a:prstGeom prst="rect">
              <a:avLst/>
            </a:prstGeom>
            <a:noFill/>
          </p:spPr>
          <p:txBody>
            <a:bodyPr wrap="square" rtlCol="0">
              <a:spAutoFit/>
            </a:bodyPr>
            <a:p>
              <a:r>
                <a:rPr lang="zh-CN" altLang="en-US" sz="2600" b="1">
                  <a:solidFill>
                    <a:srgbClr val="FF0000"/>
                  </a:solidFill>
                  <a:sym typeface="+mn-ea"/>
                </a:rPr>
                <a:t>全细胞记录模式</a:t>
              </a:r>
              <a:endParaRPr lang="en-US" altLang="zh-CN" sz="2600" b="1" dirty="0" smtClean="0">
                <a:solidFill>
                  <a:srgbClr val="FF0000"/>
                </a:solidFill>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pic>
        <p:nvPicPr>
          <p:cNvPr id="3" name="图片 2"/>
          <p:cNvPicPr>
            <a:picLocks noChangeAspect="1"/>
          </p:cNvPicPr>
          <p:nvPr/>
        </p:nvPicPr>
        <p:blipFill>
          <a:blip r:embed="rId2"/>
          <a:stretch>
            <a:fillRect/>
          </a:stretch>
        </p:blipFill>
        <p:spPr>
          <a:xfrm>
            <a:off x="1297305" y="1295400"/>
            <a:ext cx="6549390" cy="4716780"/>
          </a:xfrm>
          <a:prstGeom prst="rect">
            <a:avLst/>
          </a:prstGeom>
        </p:spPr>
      </p:pic>
      <p:grpSp>
        <p:nvGrpSpPr>
          <p:cNvPr id="16" name="组合 15"/>
          <p:cNvGrpSpPr/>
          <p:nvPr/>
        </p:nvGrpSpPr>
        <p:grpSpPr>
          <a:xfrm>
            <a:off x="304800" y="228600"/>
            <a:ext cx="3088640" cy="591185"/>
            <a:chOff x="0" y="120"/>
            <a:chExt cx="11934" cy="886"/>
          </a:xfrm>
        </p:grpSpPr>
        <p:sp>
          <p:nvSpPr>
            <p:cNvPr id="17" name="流程图: 可选过程 16"/>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6"/>
            <p:cNvSpPr txBox="1"/>
            <p:nvPr/>
          </p:nvSpPr>
          <p:spPr>
            <a:xfrm>
              <a:off x="790" y="248"/>
              <a:ext cx="10355" cy="690"/>
            </a:xfrm>
            <a:prstGeom prst="rect">
              <a:avLst/>
            </a:prstGeom>
            <a:noFill/>
          </p:spPr>
          <p:txBody>
            <a:bodyPr wrap="square" rtlCol="0">
              <a:spAutoFit/>
            </a:bodyPr>
            <a:p>
              <a:r>
                <a:rPr lang="zh-CN" altLang="en-US" sz="2400" b="1" dirty="0" smtClean="0">
                  <a:solidFill>
                    <a:srgbClr val="FF0000"/>
                  </a:solidFill>
                </a:rPr>
                <a:t>全细胞记录模式</a:t>
              </a:r>
              <a:endParaRPr lang="zh-CN" altLang="en-US" sz="2400" b="1" dirty="0" smtClean="0">
                <a:solidFill>
                  <a:srgbClr val="FF0000"/>
                </a:solidFill>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8255" y="0"/>
            <a:ext cx="9144000" cy="6858000"/>
          </a:xfrm>
          <a:prstGeom prst="rect">
            <a:avLst/>
          </a:prstGeom>
          <a:noFill/>
          <a:ln w="9525">
            <a:noFill/>
          </a:ln>
        </p:spPr>
      </p:pic>
      <p:grpSp>
        <p:nvGrpSpPr>
          <p:cNvPr id="4" name="组合 3"/>
          <p:cNvGrpSpPr/>
          <p:nvPr/>
        </p:nvGrpSpPr>
        <p:grpSpPr>
          <a:xfrm>
            <a:off x="533400" y="457200"/>
            <a:ext cx="5324761" cy="616496"/>
            <a:chOff x="0" y="120"/>
            <a:chExt cx="12012" cy="886"/>
          </a:xfrm>
        </p:grpSpPr>
        <p:sp>
          <p:nvSpPr>
            <p:cNvPr id="5" name="流程图: 可选过程 4"/>
            <p:cNvSpPr/>
            <p:nvPr/>
          </p:nvSpPr>
          <p:spPr>
            <a:xfrm>
              <a:off x="0" y="120"/>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TextBox 6"/>
            <p:cNvSpPr txBox="1"/>
            <p:nvPr/>
          </p:nvSpPr>
          <p:spPr>
            <a:xfrm>
              <a:off x="274" y="248"/>
              <a:ext cx="11738" cy="662"/>
            </a:xfrm>
            <a:prstGeom prst="rect">
              <a:avLst/>
            </a:prstGeom>
            <a:noFill/>
          </p:spPr>
          <p:txBody>
            <a:bodyPr wrap="square" rtlCol="0">
              <a:spAutoFit/>
            </a:bodyPr>
            <a:p>
              <a:r>
                <a:rPr lang="zh-CN" altLang="en-US" sz="2400" b="1" dirty="0" smtClean="0">
                  <a:solidFill>
                    <a:srgbClr val="FF0000"/>
                  </a:solidFill>
                  <a:sym typeface="+mn-ea"/>
                </a:rPr>
                <a:t>全细胞膜片钳与其它技术的联合应用</a:t>
              </a:r>
              <a:endParaRPr lang="zh-CN" altLang="en-US" sz="2400" b="1" dirty="0" smtClean="0">
                <a:solidFill>
                  <a:srgbClr val="FF0000"/>
                </a:solidFill>
                <a:sym typeface="+mn-ea"/>
              </a:endParaRPr>
            </a:p>
          </p:txBody>
        </p:sp>
      </p:grpSp>
      <p:sp>
        <p:nvSpPr>
          <p:cNvPr id="7" name="文本框 6"/>
          <p:cNvSpPr txBox="1"/>
          <p:nvPr/>
        </p:nvSpPr>
        <p:spPr>
          <a:xfrm>
            <a:off x="609600" y="1524000"/>
            <a:ext cx="4939030" cy="398780"/>
          </a:xfrm>
          <a:prstGeom prst="rect">
            <a:avLst/>
          </a:prstGeom>
          <a:noFill/>
        </p:spPr>
        <p:txBody>
          <a:bodyPr wrap="square" rtlCol="0" anchor="t">
            <a:spAutoFit/>
          </a:bodyPr>
          <a:p>
            <a:r>
              <a:rPr lang="zh-CN" altLang="en-US" sz="2000" b="1">
                <a:solidFill>
                  <a:srgbClr val="FF0000"/>
                </a:solidFill>
              </a:rPr>
              <a:t>单一神经元离子通道表达的体外扩增分析</a:t>
            </a:r>
            <a:endParaRPr lang="zh-CN" altLang="en-US" sz="2000" b="1">
              <a:solidFill>
                <a:srgbClr val="FF0000"/>
              </a:solidFill>
            </a:endParaRPr>
          </a:p>
        </p:txBody>
      </p:sp>
      <p:sp>
        <p:nvSpPr>
          <p:cNvPr id="8" name="文本框 7"/>
          <p:cNvSpPr txBox="1"/>
          <p:nvPr/>
        </p:nvSpPr>
        <p:spPr>
          <a:xfrm>
            <a:off x="720725" y="2057400"/>
            <a:ext cx="7532370" cy="3169285"/>
          </a:xfrm>
          <a:prstGeom prst="rect">
            <a:avLst/>
          </a:prstGeom>
          <a:noFill/>
        </p:spPr>
        <p:txBody>
          <a:bodyPr wrap="square" rtlCol="0">
            <a:spAutoFit/>
          </a:bodyPr>
          <a:p>
            <a:pPr indent="457200">
              <a:lnSpc>
                <a:spcPct val="200000"/>
              </a:lnSpc>
            </a:pPr>
            <a:r>
              <a:rPr lang="en-US" altLang="zh-CN" sz="2000" b="1"/>
              <a:t> </a:t>
            </a:r>
            <a:r>
              <a:rPr lang="zh-CN" altLang="en-US" sz="2000" b="1">
                <a:solidFill>
                  <a:srgbClr val="FF0000"/>
                </a:solidFill>
              </a:rPr>
              <a:t>这是膜片钳技术与分子生物学技术相结合的一个范例。</a:t>
            </a:r>
            <a:r>
              <a:rPr lang="zh-CN" altLang="en-US" sz="2000" b="1"/>
              <a:t>为抽取单个神经元的胞浆内容，需采用全细胞模式，所用电极尖端直径较一般稍大。抽吸出的胞浆在PCR后行基因分析、重组DNA与离子通道的结构和功能的结合，极大扩展了膜片钳在生命科学领域的应用范围。</a:t>
            </a:r>
            <a:endParaRPr lang="en-US" altLang="zh-CN" sz="2000" b="1"/>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descr="图片1.jpg"/>
          <p:cNvPicPr>
            <a:picLocks noChangeAspect="1"/>
          </p:cNvPicPr>
          <p:nvPr/>
        </p:nvPicPr>
        <p:blipFill>
          <a:blip r:embed="rId1" cstate="print"/>
          <a:stretch>
            <a:fillRect/>
          </a:stretch>
        </p:blipFill>
        <p:spPr>
          <a:xfrm>
            <a:off x="0" y="0"/>
            <a:ext cx="9144000" cy="6858000"/>
          </a:xfrm>
          <a:prstGeom prst="rect">
            <a:avLst/>
          </a:prstGeom>
          <a:noFill/>
          <a:ln w="9525">
            <a:noFill/>
          </a:ln>
        </p:spPr>
      </p:pic>
      <p:sp>
        <p:nvSpPr>
          <p:cNvPr id="3" name="文本框 2"/>
          <p:cNvSpPr txBox="1"/>
          <p:nvPr/>
        </p:nvSpPr>
        <p:spPr>
          <a:xfrm>
            <a:off x="381000" y="1524000"/>
            <a:ext cx="6920230" cy="398780"/>
          </a:xfrm>
          <a:prstGeom prst="rect">
            <a:avLst/>
          </a:prstGeom>
          <a:noFill/>
        </p:spPr>
        <p:txBody>
          <a:bodyPr wrap="square" rtlCol="0" anchor="t">
            <a:spAutoFit/>
          </a:bodyPr>
          <a:p>
            <a:r>
              <a:rPr lang="zh-CN" altLang="en-US" sz="2000" b="1">
                <a:solidFill>
                  <a:srgbClr val="FF0000"/>
                </a:solidFill>
              </a:rPr>
              <a:t>膜片钳和钙图象技术的联合应用测定单一活细胞的钙浓度</a:t>
            </a:r>
            <a:endParaRPr lang="zh-CN" altLang="en-US" sz="2000" b="1">
              <a:solidFill>
                <a:srgbClr val="FF0000"/>
              </a:solidFill>
            </a:endParaRPr>
          </a:p>
        </p:txBody>
      </p:sp>
      <p:sp>
        <p:nvSpPr>
          <p:cNvPr id="4" name="文本框 3"/>
          <p:cNvSpPr txBox="1"/>
          <p:nvPr/>
        </p:nvSpPr>
        <p:spPr>
          <a:xfrm>
            <a:off x="457200" y="2152650"/>
            <a:ext cx="7902575" cy="2553335"/>
          </a:xfrm>
          <a:prstGeom prst="rect">
            <a:avLst/>
          </a:prstGeom>
          <a:noFill/>
        </p:spPr>
        <p:txBody>
          <a:bodyPr wrap="square" rtlCol="0">
            <a:spAutoFit/>
          </a:bodyPr>
          <a:p>
            <a:pPr indent="457200" algn="l">
              <a:lnSpc>
                <a:spcPct val="200000"/>
              </a:lnSpc>
              <a:buClrTx/>
              <a:buSzTx/>
              <a:buFontTx/>
            </a:pPr>
            <a:r>
              <a:rPr lang="zh-CN" altLang="en-US" sz="2000" b="1"/>
              <a:t>通过膜片钳微电极将指示剂染料注入细胞，用共聚焦激光扫描显微镜配以高灵敏的CCD(charge-coupled device)图像记录系统，能快速、精确测定钙的动态参数和分析处理。近年来这一技术在临床中耳鼻喉研究领域应用广泛。</a:t>
            </a:r>
            <a:endParaRPr lang="zh-CN" altLang="en-US"/>
          </a:p>
        </p:txBody>
      </p:sp>
      <p:grpSp>
        <p:nvGrpSpPr>
          <p:cNvPr id="5" name="组合 4"/>
          <p:cNvGrpSpPr/>
          <p:nvPr/>
        </p:nvGrpSpPr>
        <p:grpSpPr>
          <a:xfrm>
            <a:off x="335915" y="502609"/>
            <a:ext cx="5290185" cy="616496"/>
            <a:chOff x="0" y="94"/>
            <a:chExt cx="11934" cy="886"/>
          </a:xfrm>
        </p:grpSpPr>
        <p:sp>
          <p:nvSpPr>
            <p:cNvPr id="9" name="流程图: 可选过程 8"/>
            <p:cNvSpPr/>
            <p:nvPr/>
          </p:nvSpPr>
          <p:spPr>
            <a:xfrm>
              <a:off x="0" y="94"/>
              <a:ext cx="11934" cy="886"/>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TextBox 6"/>
            <p:cNvSpPr txBox="1"/>
            <p:nvPr/>
          </p:nvSpPr>
          <p:spPr>
            <a:xfrm>
              <a:off x="274" y="248"/>
              <a:ext cx="11487" cy="662"/>
            </a:xfrm>
            <a:prstGeom prst="rect">
              <a:avLst/>
            </a:prstGeom>
            <a:noFill/>
          </p:spPr>
          <p:txBody>
            <a:bodyPr wrap="square" rtlCol="0">
              <a:spAutoFit/>
            </a:bodyPr>
            <a:p>
              <a:r>
                <a:rPr lang="zh-CN" altLang="en-US" sz="2400" b="1" dirty="0" smtClean="0">
                  <a:solidFill>
                    <a:srgbClr val="FF0000"/>
                  </a:solidFill>
                  <a:sym typeface="+mn-ea"/>
                </a:rPr>
                <a:t>全细胞膜片钳与其它技术的联合应用</a:t>
              </a:r>
              <a:endParaRPr lang="zh-CN" altLang="en-US" sz="2400" b="1" dirty="0" smtClean="0">
                <a:solidFill>
                  <a:srgbClr val="FF0000"/>
                </a:solidFill>
                <a:sym typeface="+mn-ea"/>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descr="图片1.jpg"/>
          <p:cNvPicPr>
            <a:picLocks noChangeAspect="1"/>
          </p:cNvPicPr>
          <p:nvPr/>
        </p:nvPicPr>
        <p:blipFill>
          <a:blip r:embed="rId1" cstate="print"/>
          <a:stretch>
            <a:fillRect/>
          </a:stretch>
        </p:blipFill>
        <p:spPr>
          <a:xfrm>
            <a:off x="0" y="-1587"/>
            <a:ext cx="9144000" cy="6858000"/>
          </a:xfrm>
          <a:prstGeom prst="rect">
            <a:avLst/>
          </a:prstGeom>
          <a:noFill/>
          <a:ln w="9525">
            <a:noFill/>
          </a:ln>
        </p:spPr>
      </p:pic>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b="1" dirty="0">
                <a:latin typeface="Arial" panose="020B0604020202020204" pitchFamily="34" charset="0"/>
              </a:rPr>
              <a:t>     </a:t>
            </a:r>
            <a:endParaRPr lang="zh-CN" altLang="en-US" sz="2000" b="1" dirty="0">
              <a:latin typeface="Arial" panose="020B0604020202020204" pitchFamily="34" charset="0"/>
            </a:endParaRPr>
          </a:p>
        </p:txBody>
      </p:sp>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800,&quot;width&quot;:14400}"/>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800,&quot;width&quot;:14400}"/>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PLACING_PICTURE_USER_VIEWPORT" val="{&quot;height&quot;:10800,&quot;width&quot;:14400}"/>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PLACING_PICTURE_USER_VIEWPORT" val="{&quot;height&quot;:10800,&quot;width&quot;:14400}"/>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UNIT_PLACING_PICTURE_USER_VIEWPORT" val="{&quot;height&quot;:5430,&quot;width&quot;:4215}"/>
  <p:tag name="KSO_WM_DIAGRAM_VIRTUALLY_FRAME" val="{&quot;height&quot;:311.25,&quot;left&quot;:102,&quot;top&quot;:120,&quot;width&quot;:536.3}"/>
</p:tagLst>
</file>

<file path=ppt/tags/tag13.xml><?xml version="1.0" encoding="utf-8"?>
<p:tagLst xmlns:p="http://schemas.openxmlformats.org/presentationml/2006/main">
  <p:tag name="KSO_WM_DIAGRAM_VIRTUALLY_FRAME" val="{&quot;height&quot;:311.25,&quot;left&quot;:102,&quot;top&quot;:120,&quot;width&quot;:536.3}"/>
</p:tagLst>
</file>

<file path=ppt/tags/tag14.xml><?xml version="1.0" encoding="utf-8"?>
<p:tagLst xmlns:p="http://schemas.openxmlformats.org/presentationml/2006/main">
  <p:tag name="KSO_WM_DIAGRAM_VIRTUALLY_FRAME" val="{&quot;height&quot;:311.25,&quot;left&quot;:102,&quot;top&quot;:120,&quot;width&quot;:536.3}"/>
</p:tagLst>
</file>

<file path=ppt/tags/tag15.xml><?xml version="1.0" encoding="utf-8"?>
<p:tagLst xmlns:p="http://schemas.openxmlformats.org/presentationml/2006/main">
  <p:tag name="KSO_WM_DIAGRAM_VIRTUALLY_FRAME" val="{&quot;height&quot;:311.25,&quot;left&quot;:102,&quot;top&quot;:120,&quot;width&quot;:536.3}"/>
</p:tagLst>
</file>

<file path=ppt/tags/tag16.xml><?xml version="1.0" encoding="utf-8"?>
<p:tagLst xmlns:p="http://schemas.openxmlformats.org/presentationml/2006/main">
  <p:tag name="KSO_WM_UNIT_PLACING_PICTURE_USER_VIEWPORT" val="{&quot;height&quot;:10800,&quot;width&quot;:14400}"/>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UNIT_PLACING_PICTURE_USER_VIEWPORT" val="{&quot;height&quot;:10800,&quot;width&quot;:14400}"/>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COMMONDATA" val="eyJoZGlkIjoiY2ZmMDA4YjM4Y2Y1ODA0YzBjZWU5MDJlM2ExZGRiOTkifQ=="/>
  <p:tag name="KSO_WPP_MARK_KEY" val="9d95fddc-ee96-4680-aa17-4aeac1a80d10"/>
  <p:tag name="commondata" val="eyJoZGlkIjoiNzgyNTY0OWMwNDVjNmNkYzVkMjNjNzYxMjRlMTM3Mj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1859</Words>
  <Application>WPS 演示</Application>
  <PresentationFormat>全屏显示(4:3)</PresentationFormat>
  <Paragraphs>151</Paragraphs>
  <Slides>20</Slides>
  <Notes>25</Notes>
  <HiddenSlides>0</HiddenSlides>
  <MMClips>6</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Arial</vt:lpstr>
      <vt:lpstr>宋体</vt:lpstr>
      <vt:lpstr>Wingdings</vt:lpstr>
      <vt:lpstr>Calibri</vt:lpstr>
      <vt:lpstr>Times New Roman</vt:lpstr>
      <vt:lpstr>Wingdings</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然妮子</cp:lastModifiedBy>
  <cp:revision>556</cp:revision>
  <dcterms:created xsi:type="dcterms:W3CDTF">2021-08-30T00:29:00Z</dcterms:created>
  <dcterms:modified xsi:type="dcterms:W3CDTF">2025-05-13T00:50:48Z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187191E6642646F0AC74C71C255D8202_13</vt:lpwstr>
  </property>
  <property fmtid="{D5CDD505-2E9C-101B-9397-08002B2CF9AE}" pid="4" name="KSOProductBuildVer">
    <vt:lpwstr>2052-12.1.0.20784</vt:lpwstr>
  </property>
</Properties>
</file>