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79" r:id="rId3"/>
    <p:sldId id="263" r:id="rId4"/>
    <p:sldId id="264" r:id="rId6"/>
    <p:sldId id="260" r:id="rId7"/>
    <p:sldId id="267" r:id="rId8"/>
    <p:sldId id="272" r:id="rId9"/>
    <p:sldId id="273" r:id="rId10"/>
    <p:sldId id="274" r:id="rId11"/>
    <p:sldId id="275" r:id="rId12"/>
    <p:sldId id="276" r:id="rId13"/>
    <p:sldId id="277" r:id="rId14"/>
    <p:sldId id="280" r:id="rId15"/>
    <p:sldId id="284" r:id="rId16"/>
    <p:sldId id="285" r:id="rId17"/>
    <p:sldId id="281" r:id="rId18"/>
    <p:sldId id="282" r:id="rId19"/>
    <p:sldId id="286" r:id="rId20"/>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476"/>
  </p:normalViewPr>
  <p:slideViewPr>
    <p:cSldViewPr showGuides="1">
      <p:cViewPr varScale="1">
        <p:scale>
          <a:sx n="71" d="100"/>
          <a:sy n="71" d="100"/>
        </p:scale>
        <p:origin x="-194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9219" name="文本占位符 2"/>
          <p:cNvSpPr>
            <a:spLocks noGrp="1"/>
          </p:cNvSpPr>
          <p:nvPr>
            <p:ph type="body"/>
          </p:nvPr>
        </p:nvSpPr>
        <p:spPr>
          <a:noFill/>
          <a:ln>
            <a:noFill/>
          </a:ln>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zh-CN" sz="1200" kern="1200" dirty="0" smtClean="0">
                <a:solidFill>
                  <a:schemeClr val="tx1"/>
                </a:solidFill>
                <a:latin typeface="+mn-lt"/>
                <a:ea typeface="+mn-ea"/>
                <a:cs typeface="+mn-cs"/>
              </a:rPr>
              <a:t>实验动物选用出生后</a:t>
            </a:r>
            <a:r>
              <a:rPr lang="en-US" altLang="zh-CN" sz="1200" kern="1200" dirty="0" smtClean="0">
                <a:solidFill>
                  <a:schemeClr val="tx1"/>
                </a:solidFill>
                <a:latin typeface="+mn-lt"/>
                <a:ea typeface="+mn-ea"/>
                <a:cs typeface="+mn-cs"/>
              </a:rPr>
              <a:t>6-8</a:t>
            </a:r>
            <a:r>
              <a:rPr lang="zh-CN" altLang="zh-CN" sz="1200" kern="1200" dirty="0" smtClean="0">
                <a:solidFill>
                  <a:schemeClr val="tx1"/>
                </a:solidFill>
                <a:latin typeface="+mn-lt"/>
                <a:ea typeface="+mn-ea"/>
                <a:cs typeface="+mn-cs"/>
              </a:rPr>
              <a:t>周龄昆明小鼠，使用异氟烷吸入麻醉后，迅速断头取脑。随后使用振动切片机制备矢状切片，切片厚度为</a:t>
            </a:r>
            <a:r>
              <a:rPr lang="en-US" altLang="zh-CN" sz="1200" kern="1200" dirty="0" smtClean="0">
                <a:solidFill>
                  <a:schemeClr val="tx1"/>
                </a:solidFill>
                <a:latin typeface="+mn-lt"/>
                <a:ea typeface="+mn-ea"/>
                <a:cs typeface="+mn-cs"/>
              </a:rPr>
              <a:t>300</a:t>
            </a:r>
            <a:r>
              <a:rPr lang="zh-CN" altLang="zh-CN" sz="1200" kern="1200" dirty="0" smtClean="0">
                <a:solidFill>
                  <a:schemeClr val="tx1"/>
                </a:solidFill>
                <a:latin typeface="+mn-lt"/>
                <a:ea typeface="+mn-ea"/>
                <a:cs typeface="+mn-cs"/>
              </a:rPr>
              <a:t>微米。在室温条件下，将小脑脑片置于人工脑脊液中孵育</a:t>
            </a:r>
            <a:r>
              <a:rPr lang="en-US" altLang="zh-CN" sz="1200" kern="1200" dirty="0" smtClean="0">
                <a:solidFill>
                  <a:schemeClr val="tx1"/>
                </a:solidFill>
                <a:latin typeface="+mn-lt"/>
                <a:ea typeface="+mn-ea"/>
                <a:cs typeface="+mn-cs"/>
              </a:rPr>
              <a:t>60min</a:t>
            </a:r>
            <a:r>
              <a:rPr lang="zh-CN" altLang="zh-CN" sz="1200" kern="1200" dirty="0" smtClean="0">
                <a:solidFill>
                  <a:schemeClr val="tx1"/>
                </a:solidFill>
                <a:latin typeface="+mn-lt"/>
                <a:ea typeface="+mn-ea"/>
                <a:cs typeface="+mn-cs"/>
              </a:rPr>
              <a:t>以上。</a:t>
            </a:r>
            <a:endParaRPr lang="zh-CN" altLang="zh-CN" sz="1200" kern="1200" dirty="0" smtClean="0">
              <a:solidFill>
                <a:schemeClr val="tx1"/>
              </a:solidFill>
              <a:latin typeface="+mn-lt"/>
              <a:ea typeface="+mn-ea"/>
              <a:cs typeface="+mn-cs"/>
            </a:endParaRPr>
          </a:p>
          <a:p>
            <a:r>
              <a:rPr lang="zh-CN" altLang="zh-CN" sz="1200" kern="1200" dirty="0" smtClean="0">
                <a:solidFill>
                  <a:schemeClr val="tx1"/>
                </a:solidFill>
                <a:latin typeface="+mn-lt"/>
                <a:ea typeface="+mn-ea"/>
                <a:cs typeface="+mn-cs"/>
              </a:rPr>
              <a:t>电生理学记录</a:t>
            </a:r>
            <a:endParaRPr lang="zh-CN" altLang="zh-CN" sz="1200" kern="1200" dirty="0" smtClean="0">
              <a:solidFill>
                <a:schemeClr val="tx1"/>
              </a:solidFill>
              <a:latin typeface="+mn-lt"/>
              <a:ea typeface="+mn-ea"/>
              <a:cs typeface="+mn-cs"/>
            </a:endParaRPr>
          </a:p>
          <a:p>
            <a:r>
              <a:rPr lang="zh-CN" altLang="zh-CN" sz="1200" kern="1200" dirty="0" smtClean="0">
                <a:solidFill>
                  <a:schemeClr val="tx1"/>
                </a:solidFill>
                <a:latin typeface="+mn-lt"/>
                <a:ea typeface="+mn-ea"/>
                <a:cs typeface="+mn-cs"/>
              </a:rPr>
              <a:t>将刺激电极置于分子层，配对刺激平行纤维，通过膜片钳放大器及数据采集软件记录</a:t>
            </a:r>
            <a:r>
              <a:rPr lang="en-US" altLang="zh-CN" sz="1200" kern="1200" dirty="0" smtClean="0">
                <a:solidFill>
                  <a:schemeClr val="tx1"/>
                </a:solidFill>
                <a:latin typeface="+mn-lt"/>
                <a:ea typeface="+mn-ea"/>
                <a:cs typeface="+mn-cs"/>
              </a:rPr>
              <a:t>PCs</a:t>
            </a:r>
            <a:r>
              <a:rPr lang="zh-CN" altLang="zh-CN" sz="1200" kern="1200" dirty="0" smtClean="0">
                <a:solidFill>
                  <a:schemeClr val="tx1"/>
                </a:solidFill>
                <a:latin typeface="+mn-lt"/>
                <a:ea typeface="+mn-ea"/>
                <a:cs typeface="+mn-cs"/>
              </a:rPr>
              <a:t>兴奋性突触后电流。以下为本实验所用到的电生理学实验仪器。</a:t>
            </a:r>
            <a:endParaRPr lang="zh-CN" altLang="zh-CN" sz="1200" kern="1200" dirty="0" smtClean="0">
              <a:solidFill>
                <a:schemeClr val="tx1"/>
              </a:solidFill>
              <a:latin typeface="+mn-lt"/>
              <a:ea typeface="+mn-ea"/>
              <a:cs typeface="+mn-cs"/>
            </a:endParaRPr>
          </a:p>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9" Type="http://schemas.openxmlformats.org/officeDocument/2006/relationships/image" Target="../media/image20.jpeg"/><Relationship Id="rId8" Type="http://schemas.openxmlformats.org/officeDocument/2006/relationships/image" Target="../media/image19.jpeg"/><Relationship Id="rId7" Type="http://schemas.openxmlformats.org/officeDocument/2006/relationships/tags" Target="../tags/tag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tags" Target="../tags/tag2.xml"/><Relationship Id="rId2" Type="http://schemas.openxmlformats.org/officeDocument/2006/relationships/image" Target="../media/image15.png"/><Relationship Id="rId11" Type="http://schemas.openxmlformats.org/officeDocument/2006/relationships/slideLayout" Target="../slideLayouts/slideLayout2.xml"/><Relationship Id="rId10" Type="http://schemas.openxmlformats.org/officeDocument/2006/relationships/image" Target="../media/image21.jpe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2.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hyperlink" Target="http://image.haosou.com/v?q=%E5%B0%8F%E7%99%BD%E9%BC%A0&amp;src=360pic_strong&amp;fromurl=http://www.nipic.com/show/1/9/d3d30e0a5803b9c7.html" TargetMode="Externa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3.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5" name="文本框 4"/>
          <p:cNvSpPr txBox="1"/>
          <p:nvPr/>
        </p:nvSpPr>
        <p:spPr>
          <a:xfrm>
            <a:off x="228600" y="1600200"/>
            <a:ext cx="8763000" cy="1023485"/>
          </a:xfrm>
          <a:prstGeom prst="rect">
            <a:avLst/>
          </a:prstGeom>
          <a:noFill/>
        </p:spPr>
        <p:txBody>
          <a:bodyPr wrap="square" rtlCol="0">
            <a:spAutoFit/>
          </a:bodyPr>
          <a:lstStyle/>
          <a:p>
            <a:pPr algn="ctr">
              <a:lnSpc>
                <a:spcPct val="200000"/>
              </a:lnSpc>
            </a:pPr>
            <a:r>
              <a:rPr lang="zh-CN" altLang="en-US" sz="3600" b="1" dirty="0" smtClean="0">
                <a:effectLst>
                  <a:outerShdw blurRad="38100" dist="38100" dir="2700000" algn="tl">
                    <a:srgbClr val="000000">
                      <a:alpha val="43137"/>
                    </a:srgbClr>
                  </a:outerShdw>
                </a:effectLst>
              </a:rPr>
              <a:t>探究小</a:t>
            </a:r>
            <a:r>
              <a:rPr lang="zh-CN" altLang="en-US" sz="3600" b="1" dirty="0">
                <a:effectLst>
                  <a:outerShdw blurRad="38100" dist="38100" dir="2700000" algn="tl">
                    <a:srgbClr val="000000">
                      <a:alpha val="43137"/>
                    </a:srgbClr>
                  </a:outerShdw>
                </a:effectLst>
              </a:rPr>
              <a:t>鼠小脑皮层相关信</a:t>
            </a:r>
            <a:r>
              <a:rPr lang="zh-CN" altLang="en-US" sz="3600" b="1" dirty="0" smtClean="0">
                <a:effectLst>
                  <a:outerShdw blurRad="38100" dist="38100" dir="2700000" algn="tl">
                    <a:srgbClr val="000000">
                      <a:alpha val="43137"/>
                    </a:srgbClr>
                  </a:outerShdw>
                </a:effectLst>
              </a:rPr>
              <a:t>息的传递过程</a:t>
            </a:r>
            <a:endParaRPr lang="zh-CN" altLang="en-US" sz="3600" b="1" dirty="0">
              <a:effectLst>
                <a:outerShdw blurRad="38100" dist="38100" dir="2700000" algn="tl">
                  <a:srgbClr val="000000">
                    <a:alpha val="43137"/>
                  </a:srgbClr>
                </a:outerShdw>
              </a:effectLst>
            </a:endParaRPr>
          </a:p>
        </p:txBody>
      </p:sp>
      <p:sp>
        <p:nvSpPr>
          <p:cNvPr id="4" name="TextBox 3"/>
          <p:cNvSpPr txBox="1"/>
          <p:nvPr/>
        </p:nvSpPr>
        <p:spPr>
          <a:xfrm>
            <a:off x="5257800" y="4648200"/>
            <a:ext cx="2743200" cy="461665"/>
          </a:xfrm>
          <a:prstGeom prst="rect">
            <a:avLst/>
          </a:prstGeom>
          <a:noFill/>
        </p:spPr>
        <p:txBody>
          <a:bodyPr wrap="square" rtlCol="0">
            <a:spAutoFit/>
          </a:bodyPr>
          <a:lstStyle/>
          <a:p>
            <a:r>
              <a:rPr lang="zh-CN" altLang="en-US" sz="2400" b="1" dirty="0" smtClean="0"/>
              <a:t>汇报人：杨贺旻</a:t>
            </a:r>
            <a:endParaRPr lang="zh-CN" altLang="en-US"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3075" name="Picture 2" descr="https://5b0988e595225.cdn.sohucs.com/images/20180718/4ac717dc49284331a5630ed77feedb35.jpeg"/>
          <p:cNvPicPr>
            <a:picLocks noChangeAspect="1"/>
          </p:cNvPicPr>
          <p:nvPr/>
        </p:nvPicPr>
        <p:blipFill>
          <a:blip r:embed="rId2" cstate="print"/>
          <a:stretch>
            <a:fillRect/>
          </a:stretch>
        </p:blipFill>
        <p:spPr>
          <a:xfrm>
            <a:off x="6934200" y="152400"/>
            <a:ext cx="2022475" cy="1393825"/>
          </a:xfrm>
          <a:prstGeom prst="rect">
            <a:avLst/>
          </a:prstGeom>
          <a:noFill/>
          <a:ln w="9525">
            <a:noFill/>
          </a:ln>
        </p:spPr>
      </p:pic>
      <p:sp>
        <p:nvSpPr>
          <p:cNvPr id="3076" name="矩形 4"/>
          <p:cNvSpPr/>
          <p:nvPr/>
        </p:nvSpPr>
        <p:spPr>
          <a:xfrm>
            <a:off x="0" y="1646238"/>
            <a:ext cx="9144000" cy="1477962"/>
          </a:xfrm>
          <a:prstGeom prst="rect">
            <a:avLst/>
          </a:prstGeom>
          <a:noFill/>
          <a:ln w="9525">
            <a:noFill/>
          </a:ln>
        </p:spPr>
        <p:txBody>
          <a:bodyPr>
            <a:spAutoFit/>
          </a:bodyPr>
          <a:lstStyle/>
          <a:p>
            <a:pPr eaLnBrk="0" hangingPunct="0"/>
            <a:r>
              <a:rPr lang="zh-CN" altLang="en-US" dirty="0">
                <a:latin typeface="Arial" panose="020B0604020202020204" pitchFamily="34" charset="0"/>
              </a:rPr>
              <a:t>        脑是支配人的一切生命活动的最高中枢，也是一切思维活动的物质基础，是人体内外环境信息获得、存储、处理、加工和整合的中枢。通过对大脑结构和功能的深入了解不仅有重大的科学价值，同时对于神经系统疾病的诊断、治疗和治愈手段的发展有着重大临床意义。</a:t>
            </a:r>
            <a:br>
              <a:rPr lang="zh-CN" altLang="en-US" dirty="0">
                <a:latin typeface="Arial" panose="020B0604020202020204" pitchFamily="34" charset="0"/>
              </a:rPr>
            </a:br>
            <a:r>
              <a:rPr lang="zh-CN" altLang="en-US" dirty="0">
                <a:latin typeface="Arial" panose="020B0604020202020204" pitchFamily="34" charset="0"/>
              </a:rPr>
              <a:t>    </a:t>
            </a:r>
            <a:endParaRPr lang="zh-CN" altLang="en-US" dirty="0">
              <a:latin typeface="Arial" panose="020B0604020202020204" pitchFamily="34" charset="0"/>
            </a:endParaRPr>
          </a:p>
        </p:txBody>
      </p:sp>
      <p:sp>
        <p:nvSpPr>
          <p:cNvPr id="3077" name="TextBox 11"/>
          <p:cNvSpPr txBox="1"/>
          <p:nvPr/>
        </p:nvSpPr>
        <p:spPr>
          <a:xfrm>
            <a:off x="0" y="533400"/>
            <a:ext cx="9144000" cy="1016000"/>
          </a:xfrm>
          <a:prstGeom prst="rect">
            <a:avLst/>
          </a:prstGeom>
          <a:noFill/>
          <a:ln w="9525">
            <a:noFill/>
          </a:ln>
        </p:spPr>
        <p:txBody>
          <a:bodyPr>
            <a:spAutoFit/>
          </a:bodyPr>
          <a:lstStyle/>
          <a:p>
            <a:pPr algn="ctr" eaLnBrk="0" hangingPunct="0"/>
            <a:r>
              <a:rPr lang="zh-CN" altLang="en-US" sz="3600" b="1" dirty="0">
                <a:latin typeface="仿宋" panose="02010609060101010101" pitchFamily="49" charset="-122"/>
                <a:ea typeface="仿宋" panose="02010609060101010101" pitchFamily="49" charset="-122"/>
              </a:rPr>
              <a:t>人类脑计划</a:t>
            </a:r>
            <a:r>
              <a:rPr lang="zh-CN" altLang="en-US" sz="2400" b="1" dirty="0">
                <a:latin typeface="Times New Roman" panose="02020603050405020304" pitchFamily="18" charset="0"/>
                <a:cs typeface="Times New Roman" panose="02020603050405020304" pitchFamily="18" charset="0"/>
              </a:rPr>
              <a:t>（</a:t>
            </a:r>
            <a:r>
              <a:rPr lang="en-US" altLang="zh-CN" sz="2400" b="1" dirty="0">
                <a:latin typeface="Times New Roman" panose="02020603050405020304" pitchFamily="18" charset="0"/>
                <a:cs typeface="Times New Roman" panose="02020603050405020304" pitchFamily="18" charset="0"/>
              </a:rPr>
              <a:t>Human Brain Project</a:t>
            </a:r>
            <a:r>
              <a:rPr lang="zh-CN" altLang="en-US" sz="2400" b="1" dirty="0">
                <a:latin typeface="Times New Roman" panose="02020603050405020304" pitchFamily="18" charset="0"/>
                <a:cs typeface="Times New Roman" panose="02020603050405020304" pitchFamily="18" charset="0"/>
              </a:rPr>
              <a:t>，</a:t>
            </a:r>
            <a:r>
              <a:rPr lang="en-US" altLang="zh-CN" sz="2400" b="1" dirty="0">
                <a:latin typeface="Times New Roman" panose="02020603050405020304" pitchFamily="18" charset="0"/>
                <a:cs typeface="Times New Roman" panose="02020603050405020304" pitchFamily="18" charset="0"/>
              </a:rPr>
              <a:t>HBP</a:t>
            </a:r>
            <a:r>
              <a:rPr lang="zh-CN" altLang="en-US" sz="2400" b="1" dirty="0">
                <a:latin typeface="Times New Roman" panose="02020603050405020304" pitchFamily="18" charset="0"/>
                <a:cs typeface="Times New Roman" panose="02020603050405020304" pitchFamily="18" charset="0"/>
              </a:rPr>
              <a:t>）</a:t>
            </a:r>
            <a:br>
              <a:rPr lang="zh-CN" altLang="en-US" sz="3600" b="1" dirty="0">
                <a:latin typeface="Times New Roman" panose="02020603050405020304" pitchFamily="18" charset="0"/>
                <a:cs typeface="Times New Roman" panose="02020603050405020304" pitchFamily="18" charset="0"/>
              </a:rPr>
            </a:br>
            <a:endParaRPr lang="zh-CN" altLang="en-US" sz="2400" dirty="0">
              <a:latin typeface="Times New Roman" panose="02020603050405020304" pitchFamily="18" charset="0"/>
              <a:ea typeface="Times New Roman" panose="02020603050405020304" pitchFamily="18" charset="0"/>
            </a:endParaRPr>
          </a:p>
        </p:txBody>
      </p:sp>
      <p:sp>
        <p:nvSpPr>
          <p:cNvPr id="3078" name="矩形 7"/>
          <p:cNvSpPr/>
          <p:nvPr/>
        </p:nvSpPr>
        <p:spPr>
          <a:xfrm>
            <a:off x="0" y="3048000"/>
            <a:ext cx="9144000" cy="645160"/>
          </a:xfrm>
          <a:prstGeom prst="rect">
            <a:avLst/>
          </a:prstGeom>
          <a:noFill/>
          <a:ln w="9525">
            <a:noFill/>
          </a:ln>
        </p:spPr>
        <p:txBody>
          <a:bodyPr>
            <a:spAutoFit/>
          </a:bodyPr>
          <a:lstStyle/>
          <a:p>
            <a:pPr eaLnBrk="0" hangingPunct="0"/>
            <a:r>
              <a:rPr lang="zh-CN" altLang="en-US" dirty="0">
                <a:latin typeface="Arial" panose="020B0604020202020204" pitchFamily="34" charset="0"/>
              </a:rPr>
              <a:t>       近二十年来，脑科学已成为全世界科学研究的热点，世界各国已将脑方面的研究上升至国家战略。</a:t>
            </a:r>
            <a:endParaRPr lang="zh-CN" altLang="en-US" dirty="0">
              <a:latin typeface="Arial" panose="020B0604020202020204" pitchFamily="34" charset="0"/>
            </a:endParaRPr>
          </a:p>
        </p:txBody>
      </p:sp>
      <p:sp>
        <p:nvSpPr>
          <p:cNvPr id="13" name="圆角矩形 12"/>
          <p:cNvSpPr/>
          <p:nvPr/>
        </p:nvSpPr>
        <p:spPr>
          <a:xfrm>
            <a:off x="76200" y="3962400"/>
            <a:ext cx="2667000" cy="1905000"/>
          </a:xfrm>
          <a:prstGeom prst="round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lt1"/>
              </a:solidFill>
              <a:effectLst/>
              <a:uLnTx/>
              <a:uFillTx/>
              <a:latin typeface="+mn-lt"/>
              <a:ea typeface="+mn-ea"/>
              <a:cs typeface="+mn-cs"/>
            </a:endParaRPr>
          </a:p>
        </p:txBody>
      </p:sp>
      <p:sp>
        <p:nvSpPr>
          <p:cNvPr id="3080" name="矩形 15"/>
          <p:cNvSpPr/>
          <p:nvPr/>
        </p:nvSpPr>
        <p:spPr>
          <a:xfrm>
            <a:off x="152400" y="4114800"/>
            <a:ext cx="2590800" cy="1600200"/>
          </a:xfrm>
          <a:prstGeom prst="rect">
            <a:avLst/>
          </a:prstGeom>
          <a:noFill/>
          <a:ln w="9525">
            <a:noFill/>
          </a:ln>
        </p:spPr>
        <p:txBody>
          <a:bodyPr>
            <a:spAutoFit/>
          </a:bodyPr>
          <a:lstStyle/>
          <a:p>
            <a:r>
              <a:rPr lang="en-US" altLang="zh-CN" sz="1400" dirty="0" smtClean="0">
                <a:latin typeface="Arial" panose="020B0604020202020204" pitchFamily="34" charset="0"/>
              </a:rPr>
              <a:t>2013</a:t>
            </a:r>
            <a:r>
              <a:rPr lang="zh-CN" altLang="en-US" sz="1400" dirty="0" smtClean="0">
                <a:latin typeface="Arial" panose="020B0604020202020204" pitchFamily="34" charset="0"/>
              </a:rPr>
              <a:t>年</a:t>
            </a:r>
            <a:r>
              <a:rPr lang="en-US" altLang="zh-CN" sz="1400" dirty="0" smtClean="0">
                <a:latin typeface="Arial" panose="020B0604020202020204" pitchFamily="34" charset="0"/>
              </a:rPr>
              <a:t>1</a:t>
            </a:r>
            <a:r>
              <a:rPr lang="zh-CN" altLang="en-US" sz="1400" dirty="0" smtClean="0">
                <a:latin typeface="Arial" panose="020B0604020202020204" pitchFamily="34" charset="0"/>
              </a:rPr>
              <a:t>月，</a:t>
            </a:r>
            <a:r>
              <a:rPr lang="zh-CN" altLang="en-US" sz="1400" b="1" dirty="0" smtClean="0">
                <a:solidFill>
                  <a:srgbClr val="FF0000"/>
                </a:solidFill>
                <a:latin typeface="Arial" panose="020B0604020202020204" pitchFamily="34" charset="0"/>
              </a:rPr>
              <a:t>欧盟</a:t>
            </a:r>
            <a:r>
              <a:rPr lang="zh-CN" altLang="en-US" sz="1400" dirty="0" smtClean="0">
                <a:latin typeface="Arial" panose="020B0604020202020204" pitchFamily="34" charset="0"/>
              </a:rPr>
              <a:t>宣布开展为期十年的“人类脑计划”，</a:t>
            </a:r>
            <a:r>
              <a:rPr lang="zh-CN" altLang="en-US" sz="1400" dirty="0">
                <a:latin typeface="Arial" panose="020B0604020202020204" pitchFamily="34" charset="0"/>
              </a:rPr>
              <a:t>提出从大脑仿真出发，将信息技术和生命科学结合，整合海量生物医学数据进行仿真模拟，力图在认识脑、治疗脑疾病和类脑计算三个方面取得突破。</a:t>
            </a:r>
            <a:endParaRPr lang="zh-CN" altLang="en-US" sz="1400" dirty="0">
              <a:latin typeface="Arial" panose="020B0604020202020204" pitchFamily="34" charset="0"/>
            </a:endParaRPr>
          </a:p>
        </p:txBody>
      </p:sp>
      <p:cxnSp>
        <p:nvCxnSpPr>
          <p:cNvPr id="18" name="直接箭头连接符 17"/>
          <p:cNvCxnSpPr/>
          <p:nvPr/>
        </p:nvCxnSpPr>
        <p:spPr>
          <a:xfrm>
            <a:off x="2819400" y="4876800"/>
            <a:ext cx="457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3276600" y="3962400"/>
            <a:ext cx="2667000" cy="1905000"/>
          </a:xfrm>
          <a:prstGeom prst="round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lt1"/>
              </a:solidFill>
              <a:effectLst/>
              <a:uLnTx/>
              <a:uFillTx/>
              <a:latin typeface="+mn-lt"/>
              <a:ea typeface="+mn-ea"/>
              <a:cs typeface="+mn-cs"/>
            </a:endParaRPr>
          </a:p>
        </p:txBody>
      </p:sp>
      <p:sp>
        <p:nvSpPr>
          <p:cNvPr id="3083" name="矩形 20"/>
          <p:cNvSpPr/>
          <p:nvPr/>
        </p:nvSpPr>
        <p:spPr>
          <a:xfrm>
            <a:off x="3505200" y="4191000"/>
            <a:ext cx="2209800" cy="1384300"/>
          </a:xfrm>
          <a:prstGeom prst="rect">
            <a:avLst/>
          </a:prstGeom>
          <a:noFill/>
          <a:ln w="9525">
            <a:noFill/>
          </a:ln>
        </p:spPr>
        <p:txBody>
          <a:bodyPr>
            <a:spAutoFit/>
          </a:bodyPr>
          <a:lstStyle/>
          <a:p>
            <a:r>
              <a:rPr lang="en-US" altLang="zh-CN" sz="1400" dirty="0">
                <a:latin typeface="Arial" panose="020B0604020202020204" pitchFamily="34" charset="0"/>
              </a:rPr>
              <a:t>2013</a:t>
            </a:r>
            <a:r>
              <a:rPr lang="zh-CN" altLang="en-US" sz="1400" dirty="0">
                <a:latin typeface="Arial" panose="020B0604020202020204" pitchFamily="34" charset="0"/>
              </a:rPr>
              <a:t>年</a:t>
            </a:r>
            <a:r>
              <a:rPr lang="en-US" altLang="zh-CN" sz="1400" dirty="0">
                <a:latin typeface="Arial" panose="020B0604020202020204" pitchFamily="34" charset="0"/>
              </a:rPr>
              <a:t>4</a:t>
            </a:r>
            <a:r>
              <a:rPr lang="zh-CN" altLang="en-US" sz="1400" dirty="0">
                <a:latin typeface="Arial" panose="020B0604020202020204" pitchFamily="34" charset="0"/>
              </a:rPr>
              <a:t>月，</a:t>
            </a:r>
            <a:r>
              <a:rPr lang="zh-CN" altLang="en-US" sz="1400" b="1" dirty="0">
                <a:solidFill>
                  <a:srgbClr val="FF0000"/>
                </a:solidFill>
                <a:latin typeface="Arial" panose="020B0604020202020204" pitchFamily="34" charset="0"/>
              </a:rPr>
              <a:t>美国</a:t>
            </a:r>
            <a:r>
              <a:rPr lang="zh-CN" altLang="en-US" sz="1400" dirty="0">
                <a:latin typeface="Arial" panose="020B0604020202020204" pitchFamily="34" charset="0"/>
              </a:rPr>
              <a:t>启动脑科学研究计划，旨在探索人类大脑工作机制、绘制脑活动全图、开发针对目前无法治愈的大脑疾病的新疗法。</a:t>
            </a:r>
            <a:endParaRPr lang="zh-CN" altLang="en-US" sz="1400" dirty="0">
              <a:latin typeface="Arial" panose="020B0604020202020204" pitchFamily="34" charset="0"/>
            </a:endParaRPr>
          </a:p>
        </p:txBody>
      </p:sp>
      <p:cxnSp>
        <p:nvCxnSpPr>
          <p:cNvPr id="22" name="直接箭头连接符 21"/>
          <p:cNvCxnSpPr/>
          <p:nvPr/>
        </p:nvCxnSpPr>
        <p:spPr>
          <a:xfrm>
            <a:off x="5943600" y="4876800"/>
            <a:ext cx="457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6400800" y="3962400"/>
            <a:ext cx="2667000" cy="1905000"/>
          </a:xfrm>
          <a:prstGeom prst="round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lt1"/>
              </a:solidFill>
              <a:effectLst/>
              <a:uLnTx/>
              <a:uFillTx/>
              <a:latin typeface="+mn-lt"/>
              <a:ea typeface="+mn-ea"/>
              <a:cs typeface="+mn-cs"/>
            </a:endParaRPr>
          </a:p>
        </p:txBody>
      </p:sp>
      <p:sp>
        <p:nvSpPr>
          <p:cNvPr id="3086" name="矩形 24"/>
          <p:cNvSpPr/>
          <p:nvPr/>
        </p:nvSpPr>
        <p:spPr>
          <a:xfrm>
            <a:off x="6629400" y="4191000"/>
            <a:ext cx="2209800" cy="954088"/>
          </a:xfrm>
          <a:prstGeom prst="rect">
            <a:avLst/>
          </a:prstGeom>
          <a:noFill/>
          <a:ln w="9525">
            <a:noFill/>
          </a:ln>
        </p:spPr>
        <p:txBody>
          <a:bodyPr>
            <a:spAutoFit/>
          </a:bodyPr>
          <a:lstStyle/>
          <a:p>
            <a:r>
              <a:rPr lang="en-US" altLang="zh-CN" sz="1400" dirty="0">
                <a:latin typeface="Arial" panose="020B0604020202020204" pitchFamily="34" charset="0"/>
              </a:rPr>
              <a:t>2014</a:t>
            </a:r>
            <a:r>
              <a:rPr lang="zh-CN" altLang="en-US" sz="1400" dirty="0">
                <a:latin typeface="Arial" panose="020B0604020202020204" pitchFamily="34" charset="0"/>
              </a:rPr>
              <a:t>年</a:t>
            </a:r>
            <a:r>
              <a:rPr lang="en-US" altLang="zh-CN" sz="1400" dirty="0">
                <a:latin typeface="Arial" panose="020B0604020202020204" pitchFamily="34" charset="0"/>
              </a:rPr>
              <a:t>10</a:t>
            </a:r>
            <a:r>
              <a:rPr lang="zh-CN" altLang="en-US" sz="1400" dirty="0" smtClean="0">
                <a:latin typeface="Arial" panose="020B0604020202020204" pitchFamily="34" charset="0"/>
              </a:rPr>
              <a:t>月，</a:t>
            </a:r>
            <a:r>
              <a:rPr lang="zh-CN" altLang="en-US" sz="1400" b="1" dirty="0" smtClean="0">
                <a:solidFill>
                  <a:srgbClr val="FF0000"/>
                </a:solidFill>
                <a:latin typeface="Arial" panose="020B0604020202020204" pitchFamily="34" charset="0"/>
              </a:rPr>
              <a:t>日</a:t>
            </a:r>
            <a:r>
              <a:rPr lang="zh-CN" altLang="en-US" sz="1400" b="1" dirty="0">
                <a:solidFill>
                  <a:srgbClr val="FF0000"/>
                </a:solidFill>
                <a:latin typeface="Arial" panose="020B0604020202020204" pitchFamily="34" charset="0"/>
              </a:rPr>
              <a:t>本</a:t>
            </a:r>
            <a:r>
              <a:rPr lang="zh-CN" altLang="en-US" sz="1400" dirty="0">
                <a:latin typeface="Arial" panose="020B0604020202020204" pitchFamily="34" charset="0"/>
              </a:rPr>
              <a:t>也宣布脑科学研究计划，主要研究精神病和神经性疾病的诊断治疗方法。</a:t>
            </a:r>
            <a:endParaRPr lang="zh-CN" altLang="en-US" sz="1400" dirty="0">
              <a:latin typeface="Arial" panose="020B0604020202020204" pitchFamily="34" charset="0"/>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4" name="云形标注 3"/>
          <p:cNvSpPr/>
          <p:nvPr/>
        </p:nvSpPr>
        <p:spPr>
          <a:xfrm rot="20640000" flipH="1">
            <a:off x="55563" y="1619250"/>
            <a:ext cx="4021138" cy="3084513"/>
          </a:xfrm>
          <a:prstGeom prst="cloudCallout">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1">
              <a:ln>
                <a:noFill/>
              </a:ln>
              <a:solidFill>
                <a:schemeClr val="lt1"/>
              </a:solidFill>
              <a:effectLst/>
              <a:uLnTx/>
              <a:uFillTx/>
              <a:latin typeface="+mn-lt"/>
              <a:ea typeface="+mn-ea"/>
              <a:cs typeface="+mn-cs"/>
            </a:endParaRPr>
          </a:p>
        </p:txBody>
      </p:sp>
      <p:sp>
        <p:nvSpPr>
          <p:cNvPr id="4100" name="文本框 4"/>
          <p:cNvSpPr txBox="1"/>
          <p:nvPr/>
        </p:nvSpPr>
        <p:spPr>
          <a:xfrm>
            <a:off x="431800" y="2125663"/>
            <a:ext cx="3270250" cy="830262"/>
          </a:xfrm>
          <a:prstGeom prst="rect">
            <a:avLst/>
          </a:prstGeom>
          <a:noFill/>
          <a:ln w="9525">
            <a:noFill/>
          </a:ln>
        </p:spPr>
        <p:txBody>
          <a:bodyPr>
            <a:spAutoFit/>
          </a:bodyPr>
          <a:lstStyle/>
          <a:p>
            <a:r>
              <a:rPr lang="zh-CN" altLang="en-US" sz="4800" b="1" dirty="0">
                <a:latin typeface="Arial" panose="020B0604020202020204" pitchFamily="34" charset="0"/>
              </a:rPr>
              <a:t>中国脑计划</a:t>
            </a:r>
            <a:endParaRPr lang="zh-CN" altLang="en-US" sz="4800" b="1" dirty="0">
              <a:latin typeface="Arial" panose="020B0604020202020204" pitchFamily="34" charset="0"/>
            </a:endParaRPr>
          </a:p>
        </p:txBody>
      </p:sp>
      <p:sp>
        <p:nvSpPr>
          <p:cNvPr id="4101" name="文本框 5"/>
          <p:cNvSpPr txBox="1"/>
          <p:nvPr/>
        </p:nvSpPr>
        <p:spPr>
          <a:xfrm>
            <a:off x="73025" y="3060700"/>
            <a:ext cx="4548188" cy="922338"/>
          </a:xfrm>
          <a:prstGeom prst="rect">
            <a:avLst/>
          </a:prstGeom>
          <a:noFill/>
          <a:ln w="9525">
            <a:noFill/>
          </a:ln>
        </p:spPr>
        <p:txBody>
          <a:bodyPr>
            <a:spAutoFit/>
          </a:bodyPr>
          <a:lstStyle/>
          <a:p>
            <a:r>
              <a:rPr lang="en-US" altLang="zh-CN" dirty="0">
                <a:latin typeface="Arial" panose="020B0604020202020204" pitchFamily="34" charset="0"/>
              </a:rPr>
              <a:t>           </a:t>
            </a:r>
            <a:r>
              <a:rPr lang="zh-CN" altLang="en-US" dirty="0">
                <a:latin typeface="Arial" panose="020B0604020202020204" pitchFamily="34" charset="0"/>
              </a:rPr>
              <a:t>脑科学与类脑科学研究</a:t>
            </a:r>
            <a:endParaRPr lang="zh-CN" altLang="en-US" dirty="0">
              <a:latin typeface="Arial" panose="020B0604020202020204" pitchFamily="34" charset="0"/>
            </a:endParaRPr>
          </a:p>
          <a:p>
            <a:r>
              <a:rPr lang="en-US" altLang="zh-CN" dirty="0">
                <a:latin typeface="Times New Roman" panose="02020603050405020304" pitchFamily="18" charset="0"/>
              </a:rPr>
              <a:t>     </a:t>
            </a:r>
            <a:r>
              <a:rPr lang="zh-CN" altLang="en-US" dirty="0">
                <a:latin typeface="Times New Roman" panose="02020603050405020304" pitchFamily="18" charset="0"/>
              </a:rPr>
              <a:t>（Brain Science and Brian-Like </a:t>
            </a:r>
            <a:endParaRPr lang="zh-CN" altLang="en-US" dirty="0">
              <a:latin typeface="Times New Roman" panose="02020603050405020304" pitchFamily="18" charset="0"/>
            </a:endParaRPr>
          </a:p>
          <a:p>
            <a:r>
              <a:rPr lang="zh-CN" altLang="en-US" dirty="0">
                <a:latin typeface="Times New Roman" panose="02020603050405020304" pitchFamily="18" charset="0"/>
              </a:rPr>
              <a:t> </a:t>
            </a:r>
            <a:r>
              <a:rPr lang="en-US" altLang="zh-CN" dirty="0">
                <a:latin typeface="Times New Roman" panose="02020603050405020304" pitchFamily="18" charset="0"/>
              </a:rPr>
              <a:t>               </a:t>
            </a:r>
            <a:r>
              <a:rPr lang="zh-CN" altLang="en-US" dirty="0">
                <a:latin typeface="Times New Roman" panose="02020603050405020304" pitchFamily="18" charset="0"/>
              </a:rPr>
              <a:t>Intelligence Technology）</a:t>
            </a:r>
            <a:endParaRPr lang="zh-CN" altLang="en-US" dirty="0">
              <a:latin typeface="Times New Roman" panose="02020603050405020304" pitchFamily="18" charset="0"/>
            </a:endParaRPr>
          </a:p>
        </p:txBody>
      </p:sp>
      <p:sp>
        <p:nvSpPr>
          <p:cNvPr id="7" name="燕尾形箭头 6"/>
          <p:cNvSpPr/>
          <p:nvPr/>
        </p:nvSpPr>
        <p:spPr>
          <a:xfrm rot="1740000">
            <a:off x="3929063" y="4211638"/>
            <a:ext cx="1223963" cy="149225"/>
          </a:xfrm>
          <a:prstGeom prst="notched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8" name="燕尾形箭头 7"/>
          <p:cNvSpPr/>
          <p:nvPr/>
        </p:nvSpPr>
        <p:spPr>
          <a:xfrm rot="19920000">
            <a:off x="3967163" y="2266950"/>
            <a:ext cx="1223963" cy="150813"/>
          </a:xfrm>
          <a:prstGeom prst="notched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4104" name="文本框 11"/>
          <p:cNvSpPr txBox="1"/>
          <p:nvPr/>
        </p:nvSpPr>
        <p:spPr>
          <a:xfrm>
            <a:off x="5129213" y="836613"/>
            <a:ext cx="4014787" cy="1938337"/>
          </a:xfrm>
          <a:prstGeom prst="rect">
            <a:avLst/>
          </a:prstGeom>
          <a:noFill/>
          <a:ln w="9525">
            <a:noFill/>
          </a:ln>
        </p:spPr>
        <p:txBody>
          <a:bodyPr>
            <a:spAutoFit/>
          </a:bodyPr>
          <a:lstStyle/>
          <a:p>
            <a:pPr>
              <a:lnSpc>
                <a:spcPct val="150000"/>
              </a:lnSpc>
            </a:pPr>
            <a:r>
              <a:rPr lang="en-US" altLang="zh-CN" dirty="0">
                <a:latin typeface="Arial" panose="020B0604020202020204" pitchFamily="34" charset="0"/>
              </a:rPr>
              <a:t>    </a:t>
            </a:r>
            <a:r>
              <a:rPr lang="en-US" altLang="zh-CN" sz="2000" dirty="0">
                <a:latin typeface="Arial" panose="020B0604020202020204" pitchFamily="34" charset="0"/>
              </a:rPr>
              <a:t> </a:t>
            </a:r>
            <a:r>
              <a:rPr lang="en-US" altLang="zh-CN" sz="2000" b="1" dirty="0">
                <a:latin typeface="Arial" panose="020B0604020202020204" pitchFamily="34" charset="0"/>
              </a:rPr>
              <a:t> </a:t>
            </a:r>
            <a:r>
              <a:rPr lang="zh-CN" altLang="en-US" sz="2000" b="1" dirty="0">
                <a:latin typeface="Arial" panose="020B0604020202020204" pitchFamily="34" charset="0"/>
              </a:rPr>
              <a:t>脑疾病的诊断和治疗，例如阿尔兹海默病、帕金森、癫痫、抑郁症、精神障碍、成瘾性脑疾病及中枢神经系统损伤等重大疾病。</a:t>
            </a:r>
            <a:endParaRPr lang="zh-CN" altLang="en-US" sz="2000" b="1" dirty="0">
              <a:latin typeface="Arial" panose="020B0604020202020204" pitchFamily="34" charset="0"/>
            </a:endParaRPr>
          </a:p>
        </p:txBody>
      </p:sp>
      <p:sp>
        <p:nvSpPr>
          <p:cNvPr id="4105" name="文本框 14"/>
          <p:cNvSpPr txBox="1"/>
          <p:nvPr/>
        </p:nvSpPr>
        <p:spPr>
          <a:xfrm>
            <a:off x="5154613" y="3451225"/>
            <a:ext cx="3954462" cy="2092325"/>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r>
              <a:rPr lang="zh-CN" altLang="en-US" sz="2000" b="1" dirty="0">
                <a:latin typeface="Arial" panose="020B0604020202020204" pitchFamily="34" charset="0"/>
              </a:rPr>
              <a:t>“类脑智能”，即 “人工智能”，通过对脑的理解和脑工作原理的启发，人类设计出精巧的具有部分人类智力的机器或计算机程式。</a:t>
            </a:r>
            <a:endParaRPr lang="zh-CN" altLang="en-US" sz="2000" b="1" dirty="0">
              <a:latin typeface="Arial" panose="020B0604020202020204" pitchFamily="34" charset="0"/>
            </a:endParaRPr>
          </a:p>
        </p:txBody>
      </p:sp>
      <p:sp>
        <p:nvSpPr>
          <p:cNvPr id="17" name="椭圆 16"/>
          <p:cNvSpPr/>
          <p:nvPr/>
        </p:nvSpPr>
        <p:spPr>
          <a:xfrm>
            <a:off x="6916737" y="1717675"/>
            <a:ext cx="1770063" cy="66992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5123" name="Picture 5"/>
          <p:cNvPicPr>
            <a:picLocks noChangeAspect="1"/>
          </p:cNvPicPr>
          <p:nvPr/>
        </p:nvPicPr>
        <p:blipFill>
          <a:blip r:embed="rId2" cstate="print"/>
          <a:stretch>
            <a:fillRect/>
          </a:stretch>
        </p:blipFill>
        <p:spPr>
          <a:xfrm>
            <a:off x="762000" y="762000"/>
            <a:ext cx="3725863" cy="5105400"/>
          </a:xfrm>
          <a:prstGeom prst="rect">
            <a:avLst/>
          </a:prstGeom>
          <a:noFill/>
          <a:ln w="9525">
            <a:noFill/>
          </a:ln>
        </p:spPr>
      </p:pic>
      <p:pic>
        <p:nvPicPr>
          <p:cNvPr id="5124" name="图片 6" descr="突触"/>
          <p:cNvPicPr>
            <a:picLocks noChangeAspect="1"/>
          </p:cNvPicPr>
          <p:nvPr/>
        </p:nvPicPr>
        <p:blipFill>
          <a:blip r:embed="rId3" cstate="print">
            <a:clrChange>
              <a:clrFrom>
                <a:srgbClr val="FFFFFF"/>
              </a:clrFrom>
              <a:clrTo>
                <a:srgbClr val="FFFFFF">
                  <a:alpha val="0"/>
                </a:srgbClr>
              </a:clrTo>
            </a:clrChange>
          </a:blip>
          <a:stretch>
            <a:fillRect/>
          </a:stretch>
        </p:blipFill>
        <p:spPr>
          <a:xfrm>
            <a:off x="4953000" y="685800"/>
            <a:ext cx="3733800" cy="5257800"/>
          </a:xfrm>
          <a:prstGeom prst="rect">
            <a:avLst/>
          </a:prstGeom>
          <a:noFill/>
          <a:ln w="9525">
            <a:noFill/>
          </a:ln>
        </p:spPr>
      </p:pic>
      <p:sp>
        <p:nvSpPr>
          <p:cNvPr id="5125" name="文本框 2"/>
          <p:cNvSpPr txBox="1"/>
          <p:nvPr/>
        </p:nvSpPr>
        <p:spPr>
          <a:xfrm>
            <a:off x="5819775" y="1976755"/>
            <a:ext cx="1226185" cy="2214880"/>
          </a:xfrm>
          <a:prstGeom prst="rect">
            <a:avLst/>
          </a:prstGeom>
          <a:noFill/>
          <a:ln w="9525">
            <a:noFill/>
          </a:ln>
        </p:spPr>
        <p:txBody>
          <a:bodyPr wrap="square">
            <a:spAutoFit/>
          </a:bodyPr>
          <a:lstStyle/>
          <a:p>
            <a:pPr>
              <a:buNone/>
            </a:pPr>
            <a:r>
              <a:rPr lang="zh-CN" altLang="en-US" sz="13800" dirty="0">
                <a:solidFill>
                  <a:srgbClr val="FF0000"/>
                </a:solidFill>
                <a:latin typeface="Arial" panose="020B0604020202020204" pitchFamily="34" charset="0"/>
              </a:rPr>
              <a:t>？</a:t>
            </a:r>
            <a:endParaRPr lang="zh-CN" altLang="en-US" sz="13800" dirty="0">
              <a:solidFill>
                <a:srgbClr val="FF00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P spid="512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6147" name="标题 1"/>
          <p:cNvSpPr>
            <a:spLocks noGrp="1"/>
          </p:cNvSpPr>
          <p:nvPr>
            <p:ph type="title"/>
          </p:nvPr>
        </p:nvSpPr>
        <p:spPr>
          <a:xfrm>
            <a:off x="844550" y="174625"/>
            <a:ext cx="7454900" cy="950913"/>
          </a:xfrm>
        </p:spPr>
        <p:txBody>
          <a:bodyPr vert="horz" wrap="square" lIns="91440" tIns="45720" rIns="91440" bIns="45720" anchor="ctr" anchorCtr="0"/>
          <a:lstStyle/>
          <a:p>
            <a:pPr eaLnBrk="1" hangingPunct="1">
              <a:buNone/>
            </a:pPr>
            <a:r>
              <a:rPr lang="en-US" altLang="zh-CN" sz="4800" b="1" dirty="0">
                <a:latin typeface="Times New Roman" panose="02020603050405020304" pitchFamily="18" charset="0"/>
                <a:ea typeface="宋体" panose="02010600030101010101" pitchFamily="2" charset="-122"/>
              </a:rPr>
              <a:t>Background</a:t>
            </a:r>
            <a:endParaRPr lang="en-US" altLang="zh-CN" sz="4800" b="1" dirty="0">
              <a:latin typeface="Times New Roman" panose="02020603050405020304" pitchFamily="18" charset="0"/>
              <a:ea typeface="宋体" panose="02010600030101010101" pitchFamily="2" charset="-122"/>
            </a:endParaRPr>
          </a:p>
        </p:txBody>
      </p:sp>
      <p:cxnSp>
        <p:nvCxnSpPr>
          <p:cNvPr id="6" name="直接连接符 5"/>
          <p:cNvCxnSpPr/>
          <p:nvPr/>
        </p:nvCxnSpPr>
        <p:spPr>
          <a:xfrm flipV="1">
            <a:off x="-1587" y="1196975"/>
            <a:ext cx="9398000" cy="22225"/>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149" name="文本框 2"/>
          <p:cNvSpPr txBox="1"/>
          <p:nvPr/>
        </p:nvSpPr>
        <p:spPr>
          <a:xfrm>
            <a:off x="304800" y="1752600"/>
            <a:ext cx="5540375" cy="2957513"/>
          </a:xfrm>
          <a:prstGeom prst="rect">
            <a:avLst/>
          </a:prstGeom>
          <a:noFill/>
          <a:ln w="9525">
            <a:noFill/>
          </a:ln>
        </p:spPr>
        <p:txBody>
          <a:bodyPr wrap="none">
            <a:spAutoFit/>
          </a:bodyPr>
          <a:lstStyle/>
          <a:p>
            <a:pPr marL="571500" indent="-571500">
              <a:lnSpc>
                <a:spcPct val="150000"/>
              </a:lnSpc>
              <a:buFont typeface="Wingdings" panose="05000000000000000000" pitchFamily="2" charset="2"/>
              <a:buChar char="Ø"/>
            </a:pPr>
            <a:r>
              <a:rPr lang="en-US" altLang="zh-CN" sz="3200" dirty="0">
                <a:latin typeface="Times New Roman" panose="02020603050405020304" pitchFamily="18" charset="0"/>
                <a:sym typeface="+mn-ea"/>
              </a:rPr>
              <a:t>μ-opioid receptor       (MOR)</a:t>
            </a:r>
            <a:endParaRPr lang="en-US" altLang="zh-CN" sz="3200" dirty="0">
              <a:latin typeface="Times New Roman" panose="02020603050405020304" pitchFamily="18" charset="0"/>
              <a:sym typeface="+mn-ea"/>
            </a:endParaRPr>
          </a:p>
          <a:p>
            <a:pPr marL="571500" indent="-571500">
              <a:lnSpc>
                <a:spcPct val="150000"/>
              </a:lnSpc>
              <a:buFont typeface="Wingdings" panose="05000000000000000000" pitchFamily="2" charset="2"/>
              <a:buChar char="Ø"/>
            </a:pPr>
            <a:r>
              <a:rPr lang="en-US" altLang="zh-CN" sz="3200" dirty="0">
                <a:latin typeface="Times New Roman" panose="02020603050405020304" pitchFamily="18" charset="0"/>
                <a:sym typeface="+mn-ea"/>
              </a:rPr>
              <a:t>δ-opioid receptor       (DOR)</a:t>
            </a:r>
            <a:endParaRPr lang="en-US" altLang="zh-CN" sz="3200" dirty="0">
              <a:latin typeface="Times New Roman" panose="02020603050405020304" pitchFamily="18" charset="0"/>
              <a:sym typeface="+mn-ea"/>
            </a:endParaRPr>
          </a:p>
          <a:p>
            <a:pPr marL="571500" indent="-571500">
              <a:lnSpc>
                <a:spcPct val="150000"/>
              </a:lnSpc>
              <a:buFont typeface="Wingdings" panose="05000000000000000000" pitchFamily="2" charset="2"/>
              <a:buChar char="Ø"/>
            </a:pPr>
            <a:r>
              <a:rPr lang="en-US" altLang="zh-CN" sz="3200" dirty="0">
                <a:latin typeface="Times New Roman" panose="02020603050405020304" pitchFamily="18" charset="0"/>
                <a:sym typeface="+mn-ea"/>
              </a:rPr>
              <a:t>κ-opioid receptor       (KOR)</a:t>
            </a:r>
            <a:endParaRPr lang="en-US" altLang="en-US" sz="3200" dirty="0">
              <a:latin typeface="Times New Roman" panose="02020603050405020304" pitchFamily="18" charset="0"/>
              <a:sym typeface="+mn-ea"/>
            </a:endParaRPr>
          </a:p>
          <a:p>
            <a:pPr marL="571500" indent="-571500">
              <a:lnSpc>
                <a:spcPct val="150000"/>
              </a:lnSpc>
              <a:buNone/>
            </a:pPr>
            <a:endParaRPr lang="en-US" altLang="en-US" sz="3200" dirty="0">
              <a:solidFill>
                <a:srgbClr val="254061"/>
              </a:solidFill>
              <a:latin typeface="Times New Roman" panose="02020603050405020304" pitchFamily="18" charset="0"/>
              <a:sym typeface="+mn-ea"/>
            </a:endParaRPr>
          </a:p>
        </p:txBody>
      </p:sp>
      <p:grpSp>
        <p:nvGrpSpPr>
          <p:cNvPr id="6151" name="组合 29"/>
          <p:cNvGrpSpPr/>
          <p:nvPr/>
        </p:nvGrpSpPr>
        <p:grpSpPr>
          <a:xfrm>
            <a:off x="6540500" y="5073650"/>
            <a:ext cx="2543810" cy="719773"/>
            <a:chOff x="10299" y="8035"/>
            <a:chExt cx="4006" cy="1133"/>
          </a:xfrm>
        </p:grpSpPr>
        <p:sp>
          <p:nvSpPr>
            <p:cNvPr id="10" name="流程图: 显示 9"/>
            <p:cNvSpPr/>
            <p:nvPr/>
          </p:nvSpPr>
          <p:spPr>
            <a:xfrm rot="21540000">
              <a:off x="10299" y="8035"/>
              <a:ext cx="2933" cy="1133"/>
            </a:xfrm>
            <a:prstGeom prst="flowChartDisplay">
              <a:avLst/>
            </a:prstGeom>
            <a:solidFill>
              <a:schemeClr val="accent4">
                <a:lumMod val="60000"/>
                <a:lumOff val="40000"/>
              </a:schemeClr>
            </a:solidFill>
            <a:ln w="28575">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mn-lt"/>
                <a:ea typeface="+mn-ea"/>
                <a:cs typeface="+mn-cs"/>
              </a:endParaRPr>
            </a:p>
          </p:txBody>
        </p:sp>
        <p:sp>
          <p:nvSpPr>
            <p:cNvPr id="6166" name="文本框 24"/>
            <p:cNvSpPr txBox="1"/>
            <p:nvPr/>
          </p:nvSpPr>
          <p:spPr>
            <a:xfrm>
              <a:off x="10742" y="8173"/>
              <a:ext cx="3563" cy="822"/>
            </a:xfrm>
            <a:prstGeom prst="rect">
              <a:avLst/>
            </a:prstGeom>
            <a:noFill/>
            <a:ln w="9525">
              <a:noFill/>
            </a:ln>
          </p:spPr>
          <p:txBody>
            <a:bodyPr>
              <a:spAutoFit/>
            </a:bodyPr>
            <a:lstStyle/>
            <a:p>
              <a:pPr>
                <a:buNone/>
              </a:pPr>
              <a:r>
                <a:rPr lang="zh-CN" altLang="en-US" sz="2800" dirty="0">
                  <a:latin typeface="Times New Roman" panose="02020603050405020304" pitchFamily="18" charset="0"/>
                </a:rPr>
                <a:t>学习记忆</a:t>
              </a:r>
              <a:endParaRPr lang="zh-CN" altLang="en-US" sz="2800" dirty="0">
                <a:latin typeface="Times New Roman" panose="02020603050405020304" pitchFamily="18" charset="0"/>
              </a:endParaRPr>
            </a:p>
          </p:txBody>
        </p:sp>
      </p:grpSp>
      <p:grpSp>
        <p:nvGrpSpPr>
          <p:cNvPr id="6152" name="组合 17"/>
          <p:cNvGrpSpPr/>
          <p:nvPr/>
        </p:nvGrpSpPr>
        <p:grpSpPr>
          <a:xfrm>
            <a:off x="6527800" y="2441575"/>
            <a:ext cx="1861185" cy="719773"/>
            <a:chOff x="10279" y="3911"/>
            <a:chExt cx="2933" cy="1133"/>
          </a:xfrm>
        </p:grpSpPr>
        <p:sp>
          <p:nvSpPr>
            <p:cNvPr id="2" name="流程图: 显示 1"/>
            <p:cNvSpPr/>
            <p:nvPr/>
          </p:nvSpPr>
          <p:spPr>
            <a:xfrm rot="21540000">
              <a:off x="10279" y="3911"/>
              <a:ext cx="2933" cy="1133"/>
            </a:xfrm>
            <a:prstGeom prst="flowChartDisplay">
              <a:avLst/>
            </a:prstGeom>
            <a:solidFill>
              <a:schemeClr val="accent4">
                <a:lumMod val="60000"/>
                <a:lumOff val="40000"/>
              </a:schemeClr>
            </a:solidFill>
            <a:ln w="28575">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mn-lt"/>
                <a:ea typeface="+mn-ea"/>
                <a:cs typeface="+mn-cs"/>
              </a:endParaRPr>
            </a:p>
          </p:txBody>
        </p:sp>
        <p:sp>
          <p:nvSpPr>
            <p:cNvPr id="26" name="文本框 25"/>
            <p:cNvSpPr txBox="1"/>
            <p:nvPr/>
          </p:nvSpPr>
          <p:spPr>
            <a:xfrm>
              <a:off x="10338" y="4002"/>
              <a:ext cx="2627" cy="822"/>
            </a:xfrm>
            <a:prstGeom prst="rect">
              <a:avLst/>
            </a:prstGeom>
            <a:noFill/>
          </p:spPr>
          <p:txBody>
            <a:bodyPr wrap="square" rtlCol="0">
              <a:spAutoFit/>
            </a:bodyPr>
            <a:lstStyle/>
            <a:p>
              <a:pPr marR="0" algn="ctr" defTabSz="914400">
                <a:buClrTx/>
                <a:buSzTx/>
                <a:buFontTx/>
                <a:buNone/>
                <a:defRPr/>
              </a:pPr>
              <a:r>
                <a:rPr kumimoji="0" lang="zh-CN" altLang="en-US" sz="2800" kern="1200" cap="none" spc="0" normalizeH="0" baseline="0" noProof="0" dirty="0">
                  <a:latin typeface="Times New Roman" panose="02020603050405020304" pitchFamily="18" charset="0"/>
                  <a:ea typeface="宋体" panose="02010600030101010101" pitchFamily="2" charset="-122"/>
                  <a:cs typeface="+mn-cs"/>
                </a:rPr>
                <a:t>镇痛</a:t>
              </a:r>
              <a:endParaRPr kumimoji="0" lang="zh-CN" altLang="en-US" sz="2800" kern="1200" cap="none" spc="0" normalizeH="0" baseline="0" noProof="0" dirty="0">
                <a:latin typeface="Times New Roman" panose="02020603050405020304" pitchFamily="18" charset="0"/>
                <a:ea typeface="宋体" panose="02010600030101010101" pitchFamily="2" charset="-122"/>
                <a:cs typeface="+mn-cs"/>
              </a:endParaRPr>
            </a:p>
          </p:txBody>
        </p:sp>
      </p:grpSp>
      <p:grpSp>
        <p:nvGrpSpPr>
          <p:cNvPr id="6153" name="组合 31"/>
          <p:cNvGrpSpPr/>
          <p:nvPr/>
        </p:nvGrpSpPr>
        <p:grpSpPr>
          <a:xfrm>
            <a:off x="6540500" y="5927725"/>
            <a:ext cx="2220061" cy="719773"/>
            <a:chOff x="10389" y="9379"/>
            <a:chExt cx="3495" cy="1133"/>
          </a:xfrm>
        </p:grpSpPr>
        <p:sp>
          <p:nvSpPr>
            <p:cNvPr id="11" name="流程图: 显示 10"/>
            <p:cNvSpPr/>
            <p:nvPr/>
          </p:nvSpPr>
          <p:spPr>
            <a:xfrm rot="21540000">
              <a:off x="10389" y="9379"/>
              <a:ext cx="2933" cy="1133"/>
            </a:xfrm>
            <a:prstGeom prst="flowChartDisplay">
              <a:avLst/>
            </a:prstGeom>
            <a:solidFill>
              <a:schemeClr val="accent4">
                <a:lumMod val="60000"/>
                <a:lumOff val="40000"/>
              </a:schemeClr>
            </a:solidFill>
            <a:ln w="28575">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mn-lt"/>
                <a:ea typeface="+mn-ea"/>
                <a:cs typeface="+mn-cs"/>
              </a:endParaRPr>
            </a:p>
          </p:txBody>
        </p:sp>
        <p:sp>
          <p:nvSpPr>
            <p:cNvPr id="6162" name="文本框 30"/>
            <p:cNvSpPr txBox="1"/>
            <p:nvPr/>
          </p:nvSpPr>
          <p:spPr>
            <a:xfrm>
              <a:off x="11151" y="9534"/>
              <a:ext cx="2733" cy="822"/>
            </a:xfrm>
            <a:prstGeom prst="rect">
              <a:avLst/>
            </a:prstGeom>
            <a:noFill/>
            <a:ln w="9525">
              <a:noFill/>
            </a:ln>
          </p:spPr>
          <p:txBody>
            <a:bodyPr>
              <a:spAutoFit/>
            </a:bodyPr>
            <a:lstStyle/>
            <a:p>
              <a:pPr>
                <a:buNone/>
              </a:pPr>
              <a:r>
                <a:rPr lang="zh-CN" altLang="en-US" sz="2800" dirty="0">
                  <a:latin typeface="Times New Roman" panose="02020603050405020304" pitchFamily="18" charset="0"/>
                </a:rPr>
                <a:t>成瘾</a:t>
              </a:r>
              <a:endParaRPr lang="zh-CN" altLang="en-US" sz="2800" dirty="0">
                <a:latin typeface="Times New Roman" panose="02020603050405020304" pitchFamily="18" charset="0"/>
              </a:endParaRPr>
            </a:p>
          </p:txBody>
        </p:sp>
      </p:grpSp>
      <p:grpSp>
        <p:nvGrpSpPr>
          <p:cNvPr id="6154" name="组合 18"/>
          <p:cNvGrpSpPr/>
          <p:nvPr/>
        </p:nvGrpSpPr>
        <p:grpSpPr>
          <a:xfrm>
            <a:off x="6540500" y="3321050"/>
            <a:ext cx="2275375" cy="719773"/>
            <a:chOff x="10299" y="5275"/>
            <a:chExt cx="3585" cy="1133"/>
          </a:xfrm>
        </p:grpSpPr>
        <p:sp>
          <p:nvSpPr>
            <p:cNvPr id="4" name="流程图: 显示 3"/>
            <p:cNvSpPr/>
            <p:nvPr/>
          </p:nvSpPr>
          <p:spPr>
            <a:xfrm rot="21540000">
              <a:off x="10299" y="5275"/>
              <a:ext cx="2933" cy="1133"/>
            </a:xfrm>
            <a:prstGeom prst="flowChartDisplay">
              <a:avLst/>
            </a:prstGeom>
            <a:solidFill>
              <a:schemeClr val="accent4">
                <a:lumMod val="60000"/>
                <a:lumOff val="40000"/>
              </a:schemeClr>
            </a:solidFill>
            <a:ln w="28575">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mn-lt"/>
                <a:ea typeface="+mn-ea"/>
                <a:cs typeface="+mn-cs"/>
              </a:endParaRPr>
            </a:p>
          </p:txBody>
        </p:sp>
        <p:sp>
          <p:nvSpPr>
            <p:cNvPr id="12" name="文本框 11"/>
            <p:cNvSpPr txBox="1"/>
            <p:nvPr/>
          </p:nvSpPr>
          <p:spPr>
            <a:xfrm>
              <a:off x="10859" y="5395"/>
              <a:ext cx="3025" cy="822"/>
            </a:xfrm>
            <a:prstGeom prst="rect">
              <a:avLst/>
            </a:prstGeom>
            <a:noFill/>
          </p:spPr>
          <p:txBody>
            <a:bodyPr wrap="square" rtlCol="0">
              <a:spAutoFit/>
            </a:bodyPr>
            <a:lstStyle/>
            <a:p>
              <a:pPr marR="0" defTabSz="914400">
                <a:buClrTx/>
                <a:buSzTx/>
                <a:buFontTx/>
                <a:buNone/>
                <a:defRPr/>
              </a:pPr>
              <a:r>
                <a:rPr kumimoji="0" sz="2600" kern="1200" cap="none" spc="0" normalizeH="0" baseline="0" noProof="0" dirty="0">
                  <a:solidFill>
                    <a:schemeClr val="accent2">
                      <a:lumMod val="50000"/>
                    </a:schemeClr>
                  </a:solidFill>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2800" kern="1200" cap="none" spc="0" normalizeH="0" baseline="0" noProof="0" dirty="0">
                  <a:latin typeface="Times New Roman" panose="02020603050405020304" pitchFamily="18" charset="0"/>
                  <a:ea typeface="宋体" panose="02010600030101010101" pitchFamily="2" charset="-122"/>
                  <a:cs typeface="+mn-cs"/>
                </a:rPr>
                <a:t>麻醉</a:t>
              </a:r>
              <a:endParaRPr kumimoji="0" lang="zh-CN" altLang="en-US" sz="2800" kern="1200" cap="none" spc="0" normalizeH="0" baseline="0" noProof="0" dirty="0">
                <a:latin typeface="Times New Roman" panose="02020603050405020304" pitchFamily="18" charset="0"/>
                <a:ea typeface="宋体" panose="02010600030101010101" pitchFamily="2" charset="-122"/>
                <a:cs typeface="+mn-cs"/>
              </a:endParaRPr>
            </a:p>
          </p:txBody>
        </p:sp>
      </p:grpSp>
      <p:grpSp>
        <p:nvGrpSpPr>
          <p:cNvPr id="6155" name="组合 26"/>
          <p:cNvGrpSpPr/>
          <p:nvPr/>
        </p:nvGrpSpPr>
        <p:grpSpPr>
          <a:xfrm>
            <a:off x="6527800" y="4173538"/>
            <a:ext cx="2288272" cy="719772"/>
            <a:chOff x="10281" y="6616"/>
            <a:chExt cx="3603" cy="1133"/>
          </a:xfrm>
        </p:grpSpPr>
        <p:sp>
          <p:nvSpPr>
            <p:cNvPr id="5" name="流程图: 显示 4"/>
            <p:cNvSpPr/>
            <p:nvPr/>
          </p:nvSpPr>
          <p:spPr>
            <a:xfrm rot="21540000">
              <a:off x="10281" y="6616"/>
              <a:ext cx="2933" cy="1133"/>
            </a:xfrm>
            <a:prstGeom prst="flowChartDisplay">
              <a:avLst/>
            </a:prstGeom>
            <a:solidFill>
              <a:schemeClr val="accent4">
                <a:lumMod val="60000"/>
                <a:lumOff val="40000"/>
              </a:schemeClr>
            </a:solidFill>
            <a:ln w="28575">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mn-lt"/>
                <a:ea typeface="+mn-ea"/>
                <a:cs typeface="+mn-cs"/>
              </a:endParaRPr>
            </a:p>
          </p:txBody>
        </p:sp>
        <p:sp>
          <p:nvSpPr>
            <p:cNvPr id="22" name="文本框 21"/>
            <p:cNvSpPr txBox="1"/>
            <p:nvPr/>
          </p:nvSpPr>
          <p:spPr>
            <a:xfrm>
              <a:off x="10859" y="6722"/>
              <a:ext cx="3025" cy="822"/>
            </a:xfrm>
            <a:prstGeom prst="rect">
              <a:avLst/>
            </a:prstGeom>
            <a:noFill/>
          </p:spPr>
          <p:txBody>
            <a:bodyPr wrap="square" rtlCol="0">
              <a:spAutoFit/>
            </a:bodyPr>
            <a:lstStyle/>
            <a:p>
              <a:pPr marR="0" defTabSz="914400">
                <a:buClrTx/>
                <a:buSzTx/>
                <a:buFontTx/>
                <a:buNone/>
                <a:defRPr/>
              </a:pPr>
              <a:r>
                <a:rPr kumimoji="0" sz="2600" kern="1200" cap="none" spc="0" normalizeH="0" baseline="0" noProof="0" dirty="0">
                  <a:solidFill>
                    <a:schemeClr val="accent2">
                      <a:lumMod val="50000"/>
                    </a:schemeClr>
                  </a:solidFill>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2800" kern="1200" cap="none" spc="0" normalizeH="0" baseline="0" noProof="0" dirty="0">
                  <a:latin typeface="Times New Roman" panose="02020603050405020304" pitchFamily="18" charset="0"/>
                  <a:ea typeface="宋体" panose="02010600030101010101" pitchFamily="2" charset="-122"/>
                  <a:cs typeface="+mn-cs"/>
                </a:rPr>
                <a:t>认知</a:t>
              </a:r>
              <a:endParaRPr kumimoji="0" lang="zh-CN" altLang="en-US" sz="2800" kern="1200" cap="none" spc="0" normalizeH="0" baseline="0" noProof="0" dirty="0">
                <a:latin typeface="Times New Roman" panose="02020603050405020304" pitchFamily="18" charset="0"/>
                <a:ea typeface="宋体" panose="02010600030101010101" pitchFamily="2" charset="-122"/>
                <a:cs typeface="+mn-cs"/>
              </a:endParaRPr>
            </a:p>
          </p:txBody>
        </p:sp>
      </p:grpSp>
      <p:pic>
        <p:nvPicPr>
          <p:cNvPr id="6156" name="图片 6"/>
          <p:cNvPicPr>
            <a:picLocks noChangeAspect="1"/>
          </p:cNvPicPr>
          <p:nvPr/>
        </p:nvPicPr>
        <p:blipFill>
          <a:blip r:embed="rId2" cstate="print">
            <a:clrChange>
              <a:clrFrom>
                <a:srgbClr val="FFFFFF"/>
              </a:clrFrom>
              <a:clrTo>
                <a:srgbClr val="FFFFFF">
                  <a:alpha val="0"/>
                </a:srgbClr>
              </a:clrTo>
            </a:clrChange>
          </a:blip>
          <a:stretch>
            <a:fillRect/>
          </a:stretch>
        </p:blipFill>
        <p:spPr>
          <a:xfrm>
            <a:off x="762000" y="4157345"/>
            <a:ext cx="1927860" cy="2233295"/>
          </a:xfrm>
          <a:prstGeom prst="rect">
            <a:avLst/>
          </a:prstGeom>
          <a:noFill/>
          <a:ln w="9525">
            <a:noFill/>
          </a:ln>
        </p:spPr>
      </p:pic>
      <p:grpSp>
        <p:nvGrpSpPr>
          <p:cNvPr id="25" name="组合 26"/>
          <p:cNvGrpSpPr/>
          <p:nvPr/>
        </p:nvGrpSpPr>
        <p:grpSpPr>
          <a:xfrm>
            <a:off x="6384913" y="1524000"/>
            <a:ext cx="1954844" cy="719772"/>
            <a:chOff x="10136" y="6616"/>
            <a:chExt cx="3078" cy="1133"/>
          </a:xfrm>
        </p:grpSpPr>
        <p:sp>
          <p:nvSpPr>
            <p:cNvPr id="27" name="流程图: 显示 26"/>
            <p:cNvSpPr/>
            <p:nvPr/>
          </p:nvSpPr>
          <p:spPr>
            <a:xfrm rot="21540000">
              <a:off x="10281" y="6616"/>
              <a:ext cx="2933" cy="1133"/>
            </a:xfrm>
            <a:prstGeom prst="flowChartDisplay">
              <a:avLst/>
            </a:prstGeom>
            <a:solidFill>
              <a:schemeClr val="accent4">
                <a:lumMod val="60000"/>
                <a:lumOff val="40000"/>
              </a:schemeClr>
            </a:solidFill>
            <a:ln w="28575">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mn-lt"/>
                <a:ea typeface="+mn-ea"/>
                <a:cs typeface="+mn-cs"/>
              </a:endParaRPr>
            </a:p>
          </p:txBody>
        </p:sp>
        <p:sp>
          <p:nvSpPr>
            <p:cNvPr id="28" name="文本框 21"/>
            <p:cNvSpPr txBox="1"/>
            <p:nvPr/>
          </p:nvSpPr>
          <p:spPr>
            <a:xfrm>
              <a:off x="10136" y="6722"/>
              <a:ext cx="3025" cy="824"/>
            </a:xfrm>
            <a:prstGeom prst="rect">
              <a:avLst/>
            </a:prstGeom>
            <a:noFill/>
          </p:spPr>
          <p:txBody>
            <a:bodyPr wrap="square" rtlCol="0">
              <a:spAutoFit/>
            </a:bodyPr>
            <a:lstStyle/>
            <a:p>
              <a:pPr algn="ctr">
                <a:defRPr/>
              </a:pPr>
              <a:r>
                <a:rPr kumimoji="0" sz="2600" kern="1200" cap="none" spc="0" normalizeH="0" baseline="0" noProof="0" dirty="0">
                  <a:solidFill>
                    <a:schemeClr val="accent2">
                      <a:lumMod val="50000"/>
                    </a:schemeClr>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2800" dirty="0" smtClean="0">
                  <a:latin typeface="Times New Roman" panose="02020603050405020304" pitchFamily="18" charset="0"/>
                </a:rPr>
                <a:t>镇静</a:t>
              </a:r>
              <a:endParaRPr lang="zh-CN" altLang="en-US" sz="2800" dirty="0">
                <a:latin typeface="Times New Roman" panose="02020603050405020304" pitchFamily="18" charset="0"/>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1173" name="Picture 149" descr="C:\Users\acer\Desktop\CNS9.jpg"/>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3103245" y="1066800"/>
            <a:ext cx="5902325" cy="521144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396240" y="1453991"/>
            <a:ext cx="2402205" cy="4523105"/>
          </a:xfrm>
          <a:prstGeom prst="rect">
            <a:avLst/>
          </a:prstGeom>
          <a:noFill/>
        </p:spPr>
        <p:txBody>
          <a:bodyPr wrap="square" rtlCol="0" anchor="t">
            <a:spAutoFit/>
          </a:bodyPr>
          <a:lstStyle/>
          <a:p>
            <a:pPr marL="285750" marR="0" indent="-285750" defTabSz="914400" fontAlgn="auto">
              <a:lnSpc>
                <a:spcPct val="150000"/>
              </a:lnSpc>
              <a:spcBef>
                <a:spcPts val="0"/>
              </a:spcBef>
              <a:spcAft>
                <a:spcPts val="0"/>
              </a:spcAft>
              <a:buClrTx/>
              <a:buSzTx/>
              <a:buFont typeface="Arial" panose="020B0604020202020204" pitchFamily="34" charset="0"/>
              <a:buChar char="•"/>
              <a:defRPr/>
            </a:pPr>
            <a:r>
              <a:rPr lang="en-US" altLang="zh-CN" sz="1800" b="1" dirty="0">
                <a:solidFill>
                  <a:schemeClr val="tx1">
                    <a:lumMod val="75000"/>
                    <a:lumOff val="25000"/>
                  </a:schemeClr>
                </a:solidFill>
                <a:latin typeface="微软雅黑" panose="020B0503020204020204" charset="-122"/>
                <a:ea typeface="微软雅黑" panose="020B0503020204020204" charset="-122"/>
                <a:sym typeface="+mn-ea"/>
              </a:rPr>
              <a:t> </a:t>
            </a:r>
            <a:r>
              <a:rPr lang="zh-CN" altLang="en-US" sz="2400" b="1" dirty="0">
                <a:solidFill>
                  <a:schemeClr val="tx1">
                    <a:lumMod val="75000"/>
                    <a:lumOff val="25000"/>
                  </a:schemeClr>
                </a:solidFill>
                <a:latin typeface="微软雅黑" panose="020B0503020204020204" charset="-122"/>
                <a:ea typeface="微软雅黑" panose="020B0503020204020204" charset="-122"/>
                <a:sym typeface="+mn-ea"/>
              </a:rPr>
              <a:t>分子层</a:t>
            </a:r>
            <a:endParaRPr kumimoji="0" lang="en-US" altLang="zh-CN" sz="2400" b="1" kern="1200" cap="none" spc="0" normalizeH="0" baseline="0" noProof="0" dirty="0">
              <a:latin typeface="微软雅黑" panose="020B0503020204020204" charset="-122"/>
              <a:ea typeface="微软雅黑" panose="020B0503020204020204" charset="-122"/>
              <a:cs typeface="+mn-cs"/>
            </a:endParaRPr>
          </a:p>
          <a:p>
            <a:pPr marL="457200" marR="0" lvl="1" indent="0" algn="l" defTabSz="914400" rtl="0" eaLnBrk="1" fontAlgn="auto" latinLnBrk="0" hangingPunct="1">
              <a:lnSpc>
                <a:spcPct val="150000"/>
              </a:lnSpc>
              <a:spcBef>
                <a:spcPts val="0"/>
              </a:spcBef>
              <a:spcAft>
                <a:spcPts val="0"/>
              </a:spcAft>
              <a:buClrTx/>
              <a:buSzTx/>
              <a:buFontTx/>
              <a:buNone/>
              <a:defRPr/>
            </a:pPr>
            <a:r>
              <a:rPr lang="zh-CN" altLang="en-US" sz="2400" noProof="0" dirty="0">
                <a:ln>
                  <a:noFill/>
                </a:ln>
                <a:effectLst/>
                <a:uLnTx/>
                <a:uFillTx/>
                <a:latin typeface="微软雅黑" panose="020B0503020204020204" charset="-122"/>
                <a:ea typeface="微软雅黑" panose="020B0503020204020204" charset="-122"/>
                <a:sym typeface="+mn-ea"/>
              </a:rPr>
              <a:t>篮状细胞</a:t>
            </a:r>
            <a:endParaRPr kumimoji="0" lang="en-US" altLang="zh-CN" sz="24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457200" marR="0" lvl="1" indent="0" algn="l" defTabSz="914400" rtl="0" eaLnBrk="1" fontAlgn="auto" latinLnBrk="0" hangingPunct="1">
              <a:lnSpc>
                <a:spcPct val="150000"/>
              </a:lnSpc>
              <a:spcBef>
                <a:spcPts val="0"/>
              </a:spcBef>
              <a:spcAft>
                <a:spcPts val="0"/>
              </a:spcAft>
              <a:buClrTx/>
              <a:buSzTx/>
              <a:buFontTx/>
              <a:buNone/>
              <a:defRPr/>
            </a:pPr>
            <a:r>
              <a:rPr lang="zh-CN" altLang="en-US" sz="2400" noProof="0" dirty="0">
                <a:ln>
                  <a:noFill/>
                </a:ln>
                <a:effectLst/>
                <a:uLnTx/>
                <a:uFillTx/>
                <a:latin typeface="微软雅黑" panose="020B0503020204020204" charset="-122"/>
                <a:ea typeface="微软雅黑" panose="020B0503020204020204" charset="-122"/>
                <a:sym typeface="+mn-ea"/>
              </a:rPr>
              <a:t>星形细胞</a:t>
            </a:r>
            <a:endParaRPr kumimoji="0" lang="en-US" altLang="zh-CN" sz="24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285750" marR="0" indent="-285750" defTabSz="914400" fontAlgn="auto">
              <a:lnSpc>
                <a:spcPct val="150000"/>
              </a:lnSpc>
              <a:spcBef>
                <a:spcPts val="0"/>
              </a:spcBef>
              <a:spcAft>
                <a:spcPts val="0"/>
              </a:spcAft>
              <a:buClrTx/>
              <a:buSzTx/>
              <a:buFont typeface="Arial" panose="020B0604020202020204" pitchFamily="34" charset="0"/>
              <a:buChar char="•"/>
              <a:defRPr/>
            </a:pPr>
            <a:r>
              <a:rPr lang="zh-CN" altLang="en-US" sz="2400" b="1" dirty="0">
                <a:solidFill>
                  <a:schemeClr val="tx1">
                    <a:lumMod val="75000"/>
                    <a:lumOff val="25000"/>
                  </a:schemeClr>
                </a:solidFill>
                <a:latin typeface="微软雅黑" panose="020B0503020204020204" charset="-122"/>
                <a:ea typeface="微软雅黑" panose="020B0503020204020204" charset="-122"/>
                <a:sym typeface="+mn-ea"/>
              </a:rPr>
              <a:t>浦肯野细胞层</a:t>
            </a:r>
            <a:endParaRPr lang="zh-CN" altLang="en-US" sz="2400" b="1" dirty="0">
              <a:solidFill>
                <a:schemeClr val="tx1">
                  <a:lumMod val="75000"/>
                  <a:lumOff val="25000"/>
                </a:schemeClr>
              </a:solidFill>
              <a:latin typeface="微软雅黑" panose="020B0503020204020204" charset="-122"/>
              <a:ea typeface="微软雅黑" panose="020B0503020204020204" charset="-122"/>
              <a:sym typeface="+mn-ea"/>
            </a:endParaRPr>
          </a:p>
          <a:p>
            <a:pPr marR="0" indent="0" defTabSz="914400" fontAlgn="auto">
              <a:lnSpc>
                <a:spcPct val="150000"/>
              </a:lnSpc>
              <a:spcBef>
                <a:spcPts val="0"/>
              </a:spcBef>
              <a:spcAft>
                <a:spcPts val="0"/>
              </a:spcAft>
              <a:buClrTx/>
              <a:buSzTx/>
              <a:buFont typeface="Arial" panose="020B0604020202020204" pitchFamily="34" charset="0"/>
              <a:buNone/>
              <a:defRPr/>
            </a:pPr>
            <a:r>
              <a:rPr kumimoji="0" lang="en-US" altLang="zh-CN" sz="2400" b="1" kern="1200" cap="none" spc="0" normalizeH="0" baseline="0" noProof="0" dirty="0">
                <a:latin typeface="微软雅黑" panose="020B0503020204020204" charset="-122"/>
                <a:ea typeface="微软雅黑" panose="020B0503020204020204" charset="-122"/>
                <a:cs typeface="+mn-cs"/>
              </a:rPr>
              <a:t>   </a:t>
            </a:r>
            <a:r>
              <a:rPr kumimoji="0" lang="zh-CN" altLang="en-US" sz="2400" kern="1200" cap="none" spc="0" normalizeH="0" baseline="0" noProof="0" dirty="0">
                <a:ln>
                  <a:noFill/>
                </a:ln>
                <a:effectLst/>
                <a:uLnTx/>
                <a:uFillTx/>
                <a:latin typeface="微软雅黑" panose="020B0503020204020204" charset="-122"/>
                <a:ea typeface="微软雅黑" panose="020B0503020204020204" charset="-122"/>
                <a:cs typeface="+mn-cs"/>
              </a:rPr>
              <a:t> </a:t>
            </a:r>
            <a:r>
              <a:rPr lang="zh-CN" altLang="en-US" sz="2400" noProof="0" dirty="0">
                <a:ln>
                  <a:noFill/>
                </a:ln>
                <a:effectLst/>
                <a:uLnTx/>
                <a:uFillTx/>
                <a:latin typeface="微软雅黑" panose="020B0503020204020204" charset="-122"/>
                <a:ea typeface="微软雅黑" panose="020B0503020204020204" charset="-122"/>
                <a:sym typeface="+mn-ea"/>
              </a:rPr>
              <a:t>浦肯野细胞</a:t>
            </a:r>
            <a:endParaRPr kumimoji="0" lang="en-US" altLang="zh-CN" sz="2400" b="1" kern="1200" cap="none" spc="0" normalizeH="0" baseline="0" noProof="0" dirty="0">
              <a:latin typeface="微软雅黑" panose="020B0503020204020204" charset="-122"/>
              <a:ea typeface="微软雅黑" panose="020B0503020204020204" charset="-122"/>
              <a:cs typeface="+mn-cs"/>
            </a:endParaRPr>
          </a:p>
          <a:p>
            <a:pPr marL="285750" marR="0" indent="-285750" defTabSz="914400" fontAlgn="auto">
              <a:lnSpc>
                <a:spcPct val="150000"/>
              </a:lnSpc>
              <a:spcBef>
                <a:spcPts val="0"/>
              </a:spcBef>
              <a:spcAft>
                <a:spcPts val="0"/>
              </a:spcAft>
              <a:buClrTx/>
              <a:buSzTx/>
              <a:buFont typeface="Arial" panose="020B0604020202020204" pitchFamily="34" charset="0"/>
              <a:buChar char="•"/>
              <a:defRPr/>
            </a:pPr>
            <a:r>
              <a:rPr lang="zh-CN" altLang="en-US" sz="2400" b="1" dirty="0">
                <a:solidFill>
                  <a:schemeClr val="tx1">
                    <a:lumMod val="75000"/>
                    <a:lumOff val="25000"/>
                  </a:schemeClr>
                </a:solidFill>
                <a:latin typeface="微软雅黑" panose="020B0503020204020204" charset="-122"/>
                <a:ea typeface="微软雅黑" panose="020B0503020204020204" charset="-122"/>
                <a:sym typeface="+mn-ea"/>
              </a:rPr>
              <a:t>颗粒细胞层</a:t>
            </a:r>
            <a:endParaRPr kumimoji="0" lang="en-US" altLang="zh-CN" sz="2400" b="1" kern="1200" cap="none" spc="0" normalizeH="0" baseline="0" noProof="0" dirty="0">
              <a:latin typeface="微软雅黑" panose="020B0503020204020204" charset="-122"/>
              <a:ea typeface="微软雅黑" panose="020B0503020204020204" charset="-122"/>
              <a:cs typeface="+mn-cs"/>
            </a:endParaRPr>
          </a:p>
          <a:p>
            <a:pPr marL="457200" marR="0" lvl="1" indent="0" algn="l" defTabSz="914400" rtl="0" eaLnBrk="1" fontAlgn="auto" latinLnBrk="0" hangingPunct="1">
              <a:lnSpc>
                <a:spcPct val="150000"/>
              </a:lnSpc>
              <a:spcBef>
                <a:spcPts val="0"/>
              </a:spcBef>
              <a:spcAft>
                <a:spcPts val="0"/>
              </a:spcAft>
              <a:buClrTx/>
              <a:buSzTx/>
              <a:buFontTx/>
              <a:buNone/>
              <a:defRPr/>
            </a:pPr>
            <a:r>
              <a:rPr lang="zh-CN" altLang="en-US" sz="2400" noProof="0" dirty="0">
                <a:ln>
                  <a:noFill/>
                </a:ln>
                <a:effectLst/>
                <a:uLnTx/>
                <a:uFillTx/>
                <a:latin typeface="微软雅黑" panose="020B0503020204020204" charset="-122"/>
                <a:ea typeface="微软雅黑" panose="020B0503020204020204" charset="-122"/>
                <a:sym typeface="+mn-ea"/>
              </a:rPr>
              <a:t>颗粒细胞</a:t>
            </a:r>
            <a:endParaRPr lang="zh-CN" altLang="en-US" sz="2400" noProof="0" dirty="0">
              <a:ln>
                <a:noFill/>
              </a:ln>
              <a:effectLst/>
              <a:uLnTx/>
              <a:uFillTx/>
              <a:latin typeface="微软雅黑" panose="020B0503020204020204" charset="-122"/>
              <a:ea typeface="微软雅黑" panose="020B0503020204020204" charset="-122"/>
              <a:sym typeface="+mn-ea"/>
            </a:endParaRPr>
          </a:p>
          <a:p>
            <a:pPr marL="457200" marR="0" lvl="1" indent="0" algn="l" defTabSz="914400" rtl="0" eaLnBrk="1" fontAlgn="auto" latinLnBrk="0" hangingPunct="1">
              <a:lnSpc>
                <a:spcPct val="150000"/>
              </a:lnSpc>
              <a:spcBef>
                <a:spcPts val="0"/>
              </a:spcBef>
              <a:spcAft>
                <a:spcPts val="0"/>
              </a:spcAft>
              <a:buClrTx/>
              <a:buSzTx/>
              <a:buFontTx/>
              <a:buNone/>
              <a:defRPr/>
            </a:pPr>
            <a:r>
              <a:rPr lang="zh-CN" altLang="en-US" sz="2400" noProof="0" dirty="0">
                <a:ln>
                  <a:noFill/>
                </a:ln>
                <a:effectLst/>
                <a:uLnTx/>
                <a:uFillTx/>
                <a:latin typeface="微软雅黑" panose="020B0503020204020204" charset="-122"/>
                <a:ea typeface="微软雅黑" panose="020B0503020204020204" charset="-122"/>
                <a:sym typeface="+mn-ea"/>
              </a:rPr>
              <a:t>高尔基细胞</a:t>
            </a:r>
            <a:endParaRPr lang="zh-CN" altLang="en-US" sz="2400" noProof="0" dirty="0">
              <a:ln>
                <a:noFill/>
              </a:ln>
              <a:effectLst/>
              <a:uLnTx/>
              <a:uFillTx/>
              <a:latin typeface="微软雅黑" panose="020B0503020204020204" charset="-122"/>
              <a:ea typeface="微软雅黑" panose="020B0503020204020204" charset="-122"/>
              <a:sym typeface="+mn-ea"/>
            </a:endParaRPr>
          </a:p>
        </p:txBody>
      </p:sp>
      <p:sp>
        <p:nvSpPr>
          <p:cNvPr id="5" name="文本框 4"/>
          <p:cNvSpPr txBox="1"/>
          <p:nvPr/>
        </p:nvSpPr>
        <p:spPr>
          <a:xfrm>
            <a:off x="521335" y="534035"/>
            <a:ext cx="2049780" cy="922020"/>
          </a:xfrm>
          <a:prstGeom prst="rect">
            <a:avLst/>
          </a:prstGeom>
          <a:noFill/>
        </p:spPr>
        <p:txBody>
          <a:bodyPr wrap="square" rtlCol="0">
            <a:spAutoFit/>
          </a:bodyPr>
          <a:lstStyle/>
          <a:p>
            <a:pPr indent="0" algn="l">
              <a:lnSpc>
                <a:spcPct val="150000"/>
              </a:lnSpc>
              <a:spcBef>
                <a:spcPts val="0"/>
              </a:spcBef>
              <a:spcAft>
                <a:spcPts val="0"/>
              </a:spcAft>
              <a:buClrTx/>
              <a:buSzTx/>
              <a:buFont typeface="Arial" panose="020B0604020202020204" pitchFamily="34" charset="0"/>
              <a:buNone/>
              <a:defRPr/>
            </a:pPr>
            <a:r>
              <a:rPr lang="zh-CN" altLang="en-US" sz="3600" b="1" dirty="0">
                <a:solidFill>
                  <a:schemeClr val="accent2"/>
                </a:solidFill>
                <a:latin typeface="微软雅黑" panose="020B0503020204020204" charset="-122"/>
                <a:ea typeface="微软雅黑" panose="020B0503020204020204" charset="-122"/>
              </a:rPr>
              <a:t>小脑皮层</a:t>
            </a:r>
            <a:endParaRPr lang="zh-CN" altLang="en-US" sz="3600" b="1" dirty="0">
              <a:solidFill>
                <a:schemeClr val="accent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883400" y="4121150"/>
            <a:ext cx="324485" cy="368300"/>
          </a:xfrm>
          <a:prstGeom prst="rect">
            <a:avLst/>
          </a:prstGeom>
          <a:solidFill>
            <a:schemeClr val="bg1">
              <a:lumMod val="95000"/>
            </a:schemeClr>
          </a:solidFill>
        </p:spPr>
        <p:txBody>
          <a:bodyPr wrap="square" rtlCol="0">
            <a:spAutoFit/>
          </a:bodyPr>
          <a:lstStyle/>
          <a:p>
            <a:endParaRPr lang="zh-CN" altLang="en-US"/>
          </a:p>
        </p:txBody>
      </p:sp>
      <p:sp>
        <p:nvSpPr>
          <p:cNvPr id="2" name="文本框 1"/>
          <p:cNvSpPr txBox="1"/>
          <p:nvPr/>
        </p:nvSpPr>
        <p:spPr>
          <a:xfrm>
            <a:off x="8228965" y="4078605"/>
            <a:ext cx="295910" cy="368300"/>
          </a:xfrm>
          <a:prstGeom prst="rect">
            <a:avLst/>
          </a:prstGeom>
          <a:solidFill>
            <a:schemeClr val="bg1">
              <a:lumMod val="95000"/>
            </a:schemeClr>
          </a:solidFill>
        </p:spPr>
        <p:txBody>
          <a:bodyPr wrap="square" rtlCol="0">
            <a:spAutoFit/>
          </a:bodyPr>
          <a:lstStyle/>
          <a:p>
            <a:endParaRPr lang="zh-CN" altLang="en-US"/>
          </a:p>
        </p:txBody>
      </p:sp>
      <p:pic>
        <p:nvPicPr>
          <p:cNvPr id="9" name="图片 8"/>
          <p:cNvPicPr>
            <a:picLocks noChangeAspect="1"/>
          </p:cNvPicPr>
          <p:nvPr>
            <p:custDataLst>
              <p:tags r:id="rId1"/>
            </p:custDataLst>
          </p:nvPr>
        </p:nvPicPr>
        <p:blipFill>
          <a:blip r:embed="rId2" cstate="print">
            <a:clrChange>
              <a:clrFrom>
                <a:srgbClr val="FFFFFF">
                  <a:alpha val="100000"/>
                </a:srgbClr>
              </a:clrFrom>
              <a:clrTo>
                <a:srgbClr val="FFFFFF">
                  <a:alpha val="100000"/>
                  <a:alpha val="0"/>
                </a:srgbClr>
              </a:clrTo>
            </a:clrChange>
            <a:lum bright="24000" contrast="-44000"/>
          </a:blip>
          <a:stretch>
            <a:fillRect/>
          </a:stretch>
        </p:blipFill>
        <p:spPr>
          <a:xfrm>
            <a:off x="751205" y="304800"/>
            <a:ext cx="7477760" cy="599122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23558" name="标题 1"/>
          <p:cNvSpPr>
            <a:spLocks noGrp="1"/>
          </p:cNvSpPr>
          <p:nvPr>
            <p:ph type="title"/>
          </p:nvPr>
        </p:nvSpPr>
        <p:spPr>
          <a:xfrm>
            <a:off x="751205" y="172085"/>
            <a:ext cx="7454265" cy="951230"/>
          </a:xfrm>
        </p:spPr>
        <p:txBody>
          <a:bodyPr vert="horz" wrap="square" lIns="91440" tIns="45720" rIns="91440" bIns="45720" anchor="ctr">
            <a:noAutofit/>
          </a:bodyPr>
          <a:lstStyle/>
          <a:p>
            <a:pPr algn="ctr" eaLnBrk="1" hangingPunct="1">
              <a:buClrTx/>
              <a:buSzTx/>
              <a:buFontTx/>
            </a:pPr>
            <a:r>
              <a:rPr lang="en-US" altLang="zh-CN" sz="3600" b="1" dirty="0">
                <a:latin typeface="Times New Roman" panose="02020603050405020304" pitchFamily="18" charset="0"/>
                <a:cs typeface="Times New Roman" panose="02020603050405020304" pitchFamily="18" charset="0"/>
              </a:rPr>
              <a:t>Material and Methods</a:t>
            </a:r>
            <a:endParaRPr lang="en-US" altLang="zh-CN" sz="3600" b="1" dirty="0">
              <a:latin typeface="Times New Roman" panose="02020603050405020304" pitchFamily="18" charset="0"/>
              <a:cs typeface="Times New Roman" panose="02020603050405020304" pitchFamily="18" charset="0"/>
            </a:endParaRPr>
          </a:p>
        </p:txBody>
      </p:sp>
      <p:sp>
        <p:nvSpPr>
          <p:cNvPr id="12" name="文本框 11"/>
          <p:cNvSpPr txBox="1"/>
          <p:nvPr/>
        </p:nvSpPr>
        <p:spPr>
          <a:xfrm>
            <a:off x="64770" y="1312545"/>
            <a:ext cx="2927985" cy="521970"/>
          </a:xfrm>
          <a:prstGeom prst="rect">
            <a:avLst/>
          </a:prstGeom>
          <a:noFill/>
        </p:spPr>
        <p:txBody>
          <a:bodyPr wrap="square" rtlCol="0" anchor="t">
            <a:spAutoFit/>
          </a:bodyPr>
          <a:lstStyle/>
          <a:p>
            <a:r>
              <a:rPr lang="en-US" altLang="zh-CN" sz="2800" b="1" dirty="0" smtClean="0">
                <a:solidFill>
                  <a:srgbClr val="FF0000"/>
                </a:solidFill>
                <a:latin typeface="Times New Roman" panose="02020603050405020304" pitchFamily="18" charset="0"/>
                <a:ea typeface="+mj-ea"/>
                <a:cs typeface="Times New Roman" panose="02020603050405020304" pitchFamily="18" charset="0"/>
                <a:sym typeface="微软雅黑" panose="020B0503020204020204" charset="-122"/>
              </a:rPr>
              <a:t>  Preparation</a:t>
            </a:r>
            <a:endParaRPr lang="en-US" altLang="zh-CN" sz="2800" b="1" dirty="0">
              <a:solidFill>
                <a:srgbClr val="FF0000"/>
              </a:solidFill>
              <a:latin typeface="Times New Roman" panose="02020603050405020304" pitchFamily="18" charset="0"/>
              <a:ea typeface="+mj-ea"/>
              <a:cs typeface="Times New Roman" panose="02020603050405020304" pitchFamily="18" charset="0"/>
            </a:endParaRPr>
          </a:p>
        </p:txBody>
      </p:sp>
      <p:pic>
        <p:nvPicPr>
          <p:cNvPr id="19" name="图片 18"/>
          <p:cNvPicPr>
            <a:picLocks noChangeAspect="1"/>
          </p:cNvPicPr>
          <p:nvPr/>
        </p:nvPicPr>
        <p:blipFill>
          <a:blip r:embed="rId2" cstate="print"/>
          <a:stretch>
            <a:fillRect/>
          </a:stretch>
        </p:blipFill>
        <p:spPr>
          <a:xfrm>
            <a:off x="0" y="2388235"/>
            <a:ext cx="2017395" cy="1515110"/>
          </a:xfrm>
          <a:prstGeom prst="roundRect">
            <a:avLst>
              <a:gd name="adj" fmla="val 8594"/>
            </a:avLst>
          </a:prstGeom>
          <a:solidFill>
            <a:srgbClr val="FFFFFF">
              <a:shade val="85000"/>
            </a:srgbClr>
          </a:solidFill>
          <a:ln>
            <a:noFill/>
          </a:ln>
          <a:effectLst/>
        </p:spPr>
      </p:pic>
      <p:sp>
        <p:nvSpPr>
          <p:cNvPr id="15" name="文本框 14"/>
          <p:cNvSpPr txBox="1"/>
          <p:nvPr/>
        </p:nvSpPr>
        <p:spPr>
          <a:xfrm>
            <a:off x="-1905" y="4507865"/>
            <a:ext cx="2540000" cy="1753235"/>
          </a:xfrm>
          <a:prstGeom prst="rect">
            <a:avLst/>
          </a:prstGeom>
          <a:noFill/>
        </p:spPr>
        <p:txBody>
          <a:bodyPr wrap="square" rtlCol="0" anchor="t">
            <a:spAutoFit/>
          </a:bodyPr>
          <a:lstStyle/>
          <a:p>
            <a:pPr algn="ctr">
              <a:lnSpc>
                <a:spcPct val="150000"/>
              </a:lnSpc>
            </a:pPr>
            <a:r>
              <a:rPr lang="en-US" altLang="zh-CN" sz="2400" b="1" dirty="0" smtClean="0">
                <a:solidFill>
                  <a:schemeClr val="tx1"/>
                </a:solidFill>
                <a:latin typeface="Times New Roman" panose="02020603050405020304" pitchFamily="18" charset="0"/>
                <a:cs typeface="Times New Roman" panose="02020603050405020304" pitchFamily="18" charset="0"/>
                <a:sym typeface="+mn-ea"/>
              </a:rPr>
              <a:t>Animal</a:t>
            </a:r>
            <a:endParaRPr lang="en-US" altLang="zh-CN" sz="2400" dirty="0" smtClean="0">
              <a:solidFill>
                <a:schemeClr val="tx1"/>
              </a:solidFill>
              <a:latin typeface="Times New Roman" panose="02020603050405020304" pitchFamily="18" charset="0"/>
              <a:cs typeface="Times New Roman" panose="02020603050405020304" pitchFamily="18" charset="0"/>
              <a:sym typeface="+mn-ea"/>
            </a:endParaRPr>
          </a:p>
          <a:p>
            <a:pPr algn="ctr">
              <a:lnSpc>
                <a:spcPct val="150000"/>
              </a:lnSpc>
            </a:pPr>
            <a:r>
              <a:rPr lang="en-US" altLang="zh-CN" sz="2400" dirty="0" smtClean="0">
                <a:solidFill>
                  <a:schemeClr val="tx1"/>
                </a:solidFill>
                <a:latin typeface="Times New Roman" panose="02020603050405020304" pitchFamily="18" charset="0"/>
                <a:cs typeface="Times New Roman" panose="02020603050405020304" pitchFamily="18" charset="0"/>
                <a:sym typeface="+mn-ea"/>
              </a:rPr>
              <a:t>Type: KM</a:t>
            </a:r>
            <a:endParaRPr lang="en-US" altLang="zh-CN" sz="2400" dirty="0">
              <a:solidFill>
                <a:schemeClr val="tx1"/>
              </a:solidFill>
              <a:latin typeface="Times New Roman" panose="02020603050405020304" pitchFamily="18" charset="0"/>
              <a:cs typeface="Times New Roman" panose="02020603050405020304" pitchFamily="18" charset="0"/>
            </a:endParaRPr>
          </a:p>
          <a:p>
            <a:pPr algn="ctr">
              <a:lnSpc>
                <a:spcPct val="150000"/>
              </a:lnSpc>
            </a:pPr>
            <a:r>
              <a:rPr lang="en-US" altLang="zh-CN" sz="2400" dirty="0" smtClean="0">
                <a:solidFill>
                  <a:schemeClr val="tx1"/>
                </a:solidFill>
                <a:latin typeface="Times New Roman" panose="02020603050405020304" pitchFamily="18" charset="0"/>
                <a:cs typeface="Times New Roman" panose="02020603050405020304" pitchFamily="18" charset="0"/>
                <a:sym typeface="+mn-ea"/>
              </a:rPr>
              <a:t>Age: 6-8 </a:t>
            </a:r>
            <a:r>
              <a:rPr lang="en-US" altLang="zh-CN" sz="2400" dirty="0">
                <a:solidFill>
                  <a:schemeClr val="tx1"/>
                </a:solidFill>
                <a:latin typeface="Times New Roman" panose="02020603050405020304" pitchFamily="18" charset="0"/>
                <a:cs typeface="Times New Roman" panose="02020603050405020304" pitchFamily="18" charset="0"/>
                <a:sym typeface="+mn-ea"/>
              </a:rPr>
              <a:t>weeks</a:t>
            </a:r>
            <a:endParaRPr lang="en-US" altLang="zh-CN" sz="2400" dirty="0">
              <a:solidFill>
                <a:schemeClr val="tx1"/>
              </a:solidFill>
              <a:latin typeface="Times New Roman" panose="02020603050405020304" pitchFamily="18" charset="0"/>
              <a:cs typeface="Times New Roman" panose="02020603050405020304" pitchFamily="18" charset="0"/>
              <a:sym typeface="+mn-ea"/>
            </a:endParaRPr>
          </a:p>
        </p:txBody>
      </p:sp>
      <p:cxnSp>
        <p:nvCxnSpPr>
          <p:cNvPr id="16" name="直接箭头连接符 15"/>
          <p:cNvCxnSpPr/>
          <p:nvPr/>
        </p:nvCxnSpPr>
        <p:spPr>
          <a:xfrm flipV="1">
            <a:off x="2141220" y="3142615"/>
            <a:ext cx="1087755" cy="6985"/>
          </a:xfrm>
          <a:prstGeom prst="straightConnector1">
            <a:avLst/>
          </a:prstGeom>
          <a:ln w="920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073275" y="2544445"/>
            <a:ext cx="1354455" cy="398780"/>
          </a:xfrm>
          <a:prstGeom prst="rect">
            <a:avLst/>
          </a:prstGeom>
          <a:noFill/>
        </p:spPr>
        <p:txBody>
          <a:bodyPr wrap="none" rtlCol="0" anchor="t">
            <a:spAutoFit/>
          </a:bodyPr>
          <a:lstStyle/>
          <a:p>
            <a:r>
              <a:rPr lang="en-US" altLang="zh-CN" sz="2000" b="1" dirty="0" smtClean="0">
                <a:solidFill>
                  <a:schemeClr val="tx1">
                    <a:lumMod val="75000"/>
                    <a:lumOff val="25000"/>
                  </a:schemeClr>
                </a:solidFill>
                <a:latin typeface="Times New Roman" panose="02020603050405020304" pitchFamily="18" charset="0"/>
                <a:cs typeface="Times New Roman" panose="02020603050405020304" pitchFamily="18" charset="0"/>
                <a:sym typeface="+mn-ea"/>
              </a:rPr>
              <a:t>Anesthesia</a:t>
            </a:r>
            <a:endParaRPr lang="en-US" altLang="zh-CN" sz="2000" b="1" dirty="0" smtClean="0">
              <a:solidFill>
                <a:schemeClr val="tx1">
                  <a:lumMod val="75000"/>
                  <a:lumOff val="25000"/>
                </a:schemeClr>
              </a:solidFill>
              <a:latin typeface="Times New Roman" panose="02020603050405020304" pitchFamily="18" charset="0"/>
              <a:cs typeface="Times New Roman" panose="02020603050405020304" pitchFamily="18" charset="0"/>
              <a:sym typeface="+mn-ea"/>
            </a:endParaRPr>
          </a:p>
        </p:txBody>
      </p:sp>
      <p:pic>
        <p:nvPicPr>
          <p:cNvPr id="25" name="Picture 3" descr="C:\Users\ADMINI~1\AppData\Local\Temp\WeChat Files\20344831144499751.jpg"/>
          <p:cNvPicPr>
            <a:picLocks noChangeAspect="1" noChangeArrowheads="1"/>
          </p:cNvPicPr>
          <p:nvPr/>
        </p:nvPicPr>
        <p:blipFill>
          <a:blip r:embed="rId3" cstate="print"/>
          <a:srcRect/>
          <a:stretch>
            <a:fillRect/>
          </a:stretch>
        </p:blipFill>
        <p:spPr bwMode="auto">
          <a:xfrm>
            <a:off x="3388360" y="1888490"/>
            <a:ext cx="1886585" cy="2515235"/>
          </a:xfrm>
          <a:prstGeom prst="roundRect">
            <a:avLst>
              <a:gd name="adj" fmla="val 8594"/>
            </a:avLst>
          </a:prstGeom>
          <a:noFill/>
          <a:ln>
            <a:noFill/>
          </a:ln>
          <a:effectLst/>
        </p:spPr>
      </p:pic>
      <p:sp>
        <p:nvSpPr>
          <p:cNvPr id="18" name="文本框 17"/>
          <p:cNvSpPr txBox="1"/>
          <p:nvPr/>
        </p:nvSpPr>
        <p:spPr>
          <a:xfrm>
            <a:off x="3061335" y="4507865"/>
            <a:ext cx="2540000" cy="1753235"/>
          </a:xfrm>
          <a:prstGeom prst="rect">
            <a:avLst/>
          </a:prstGeom>
          <a:noFill/>
        </p:spPr>
        <p:txBody>
          <a:bodyPr wrap="square" rtlCol="0" anchor="t">
            <a:spAutoFit/>
          </a:bodyPr>
          <a:lstStyle/>
          <a:p>
            <a:pPr algn="ctr">
              <a:lnSpc>
                <a:spcPct val="150000"/>
              </a:lnSpc>
              <a:buClrTx/>
              <a:buSzTx/>
              <a:buFontTx/>
            </a:pPr>
            <a:r>
              <a:rPr lang="en-US" altLang="zh-CN" sz="2400" b="1" dirty="0" smtClean="0">
                <a:latin typeface="Times New Roman" panose="02020603050405020304" pitchFamily="18" charset="0"/>
                <a:cs typeface="Times New Roman" panose="02020603050405020304" pitchFamily="18" charset="0"/>
                <a:sym typeface="+mn-ea"/>
              </a:rPr>
              <a:t>Slices</a:t>
            </a:r>
            <a:endParaRPr lang="en-US" altLang="zh-CN" sz="2400" b="1" dirty="0" smtClean="0">
              <a:latin typeface="Times New Roman" panose="02020603050405020304" pitchFamily="18" charset="0"/>
              <a:cs typeface="Times New Roman" panose="02020603050405020304" pitchFamily="18" charset="0"/>
            </a:endParaRPr>
          </a:p>
          <a:p>
            <a:pPr algn="ctr">
              <a:lnSpc>
                <a:spcPct val="150000"/>
              </a:lnSpc>
              <a:buClrTx/>
              <a:buSzTx/>
              <a:buFontTx/>
            </a:pPr>
            <a:r>
              <a:rPr lang="en-US" altLang="zh-CN" sz="2400" dirty="0" smtClean="0">
                <a:latin typeface="Times New Roman" panose="02020603050405020304" pitchFamily="18" charset="0"/>
                <a:cs typeface="Times New Roman" panose="02020603050405020304" pitchFamily="18" charset="0"/>
                <a:sym typeface="+mn-ea"/>
              </a:rPr>
              <a:t>Type: Sagittal</a:t>
            </a:r>
            <a:endParaRPr lang="en-US" altLang="zh-CN" sz="2400" dirty="0" smtClean="0">
              <a:latin typeface="Times New Roman" panose="02020603050405020304" pitchFamily="18" charset="0"/>
              <a:cs typeface="Times New Roman" panose="02020603050405020304" pitchFamily="18" charset="0"/>
            </a:endParaRPr>
          </a:p>
          <a:p>
            <a:pPr algn="ctr">
              <a:lnSpc>
                <a:spcPct val="150000"/>
              </a:lnSpc>
              <a:buClrTx/>
              <a:buSzTx/>
              <a:buFontTx/>
            </a:pPr>
            <a:r>
              <a:rPr lang="en-US" altLang="zh-CN" sz="2400" dirty="0" smtClean="0">
                <a:latin typeface="Times New Roman" panose="02020603050405020304" pitchFamily="18" charset="0"/>
                <a:cs typeface="Times New Roman" panose="02020603050405020304" pitchFamily="18" charset="0"/>
                <a:sym typeface="+mn-ea"/>
              </a:rPr>
              <a:t>Thickness: 300 uM</a:t>
            </a:r>
            <a:endParaRPr lang="en-US" altLang="zh-CN" sz="2400" dirty="0" smtClean="0">
              <a:latin typeface="Times New Roman" panose="02020603050405020304" pitchFamily="18" charset="0"/>
              <a:cs typeface="Times New Roman" panose="02020603050405020304" pitchFamily="18" charset="0"/>
              <a:sym typeface="+mn-ea"/>
            </a:endParaRPr>
          </a:p>
        </p:txBody>
      </p:sp>
      <p:pic>
        <p:nvPicPr>
          <p:cNvPr id="33" name="Picture 2" descr="C:\Users\ADMINI~1\AppData\Local\Temp\WeChat Files\586490114067786801.jpg"/>
          <p:cNvPicPr>
            <a:picLocks noChangeAspect="1" noChangeArrowheads="1"/>
          </p:cNvPicPr>
          <p:nvPr/>
        </p:nvPicPr>
        <p:blipFill>
          <a:blip r:embed="rId4" cstate="print"/>
          <a:srcRect/>
          <a:stretch>
            <a:fillRect/>
          </a:stretch>
        </p:blipFill>
        <p:spPr bwMode="auto">
          <a:xfrm>
            <a:off x="6830695" y="1888490"/>
            <a:ext cx="1885315" cy="2514600"/>
          </a:xfrm>
          <a:prstGeom prst="roundRect">
            <a:avLst>
              <a:gd name="adj" fmla="val 8594"/>
            </a:avLst>
          </a:prstGeom>
          <a:noFill/>
          <a:ln>
            <a:noFill/>
          </a:ln>
          <a:effectLst/>
        </p:spPr>
      </p:pic>
      <p:cxnSp>
        <p:nvCxnSpPr>
          <p:cNvPr id="20" name="直接箭头连接符 19"/>
          <p:cNvCxnSpPr/>
          <p:nvPr/>
        </p:nvCxnSpPr>
        <p:spPr>
          <a:xfrm flipV="1">
            <a:off x="5601970" y="3149600"/>
            <a:ext cx="1087755" cy="6985"/>
          </a:xfrm>
          <a:prstGeom prst="straightConnector1">
            <a:avLst/>
          </a:prstGeom>
          <a:ln w="920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363335" y="4507865"/>
            <a:ext cx="2540000" cy="1753235"/>
          </a:xfrm>
          <a:prstGeom prst="rect">
            <a:avLst/>
          </a:prstGeom>
          <a:noFill/>
        </p:spPr>
        <p:txBody>
          <a:bodyPr wrap="square" rtlCol="0" anchor="t">
            <a:spAutoFit/>
          </a:bodyPr>
          <a:lstStyle/>
          <a:p>
            <a:pPr algn="ctr">
              <a:lnSpc>
                <a:spcPct val="150000"/>
              </a:lnSpc>
              <a:buClrTx/>
              <a:buSzTx/>
              <a:buFontTx/>
              <a:buNone/>
            </a:pPr>
            <a:r>
              <a:rPr lang="en-US" altLang="zh-CN" sz="2400" b="1" dirty="0" smtClean="0">
                <a:latin typeface="Times New Roman" panose="02020603050405020304" pitchFamily="18" charset="0"/>
                <a:cs typeface="Times New Roman" panose="02020603050405020304" pitchFamily="18" charset="0"/>
                <a:sym typeface="+mn-ea"/>
              </a:rPr>
              <a:t>Incubation</a:t>
            </a:r>
            <a:endParaRPr lang="en-US" altLang="zh-CN" sz="2400" b="1" dirty="0" smtClean="0">
              <a:latin typeface="Times New Roman" panose="02020603050405020304" pitchFamily="18" charset="0"/>
              <a:cs typeface="Times New Roman" panose="02020603050405020304" pitchFamily="18" charset="0"/>
            </a:endParaRPr>
          </a:p>
          <a:p>
            <a:pPr algn="ctr">
              <a:lnSpc>
                <a:spcPct val="150000"/>
              </a:lnSpc>
              <a:buClrTx/>
              <a:buSzTx/>
              <a:buNone/>
            </a:pPr>
            <a:r>
              <a:rPr lang="en-US" altLang="zh-CN" sz="2400" dirty="0" smtClean="0">
                <a:latin typeface="Times New Roman" panose="02020603050405020304" pitchFamily="18" charset="0"/>
                <a:cs typeface="Times New Roman" panose="02020603050405020304" pitchFamily="18" charset="0"/>
                <a:sym typeface="+mn-ea"/>
              </a:rPr>
              <a:t>T: RT</a:t>
            </a:r>
            <a:endParaRPr lang="en-US" altLang="zh-CN" sz="2400" dirty="0" smtClean="0">
              <a:latin typeface="Times New Roman" panose="02020603050405020304" pitchFamily="18" charset="0"/>
              <a:cs typeface="Times New Roman" panose="02020603050405020304" pitchFamily="18" charset="0"/>
            </a:endParaRPr>
          </a:p>
          <a:p>
            <a:pPr algn="ctr">
              <a:lnSpc>
                <a:spcPct val="150000"/>
              </a:lnSpc>
              <a:buClrTx/>
              <a:buSzTx/>
              <a:buNone/>
            </a:pPr>
            <a:r>
              <a:rPr lang="en-US" altLang="zh-CN" sz="2400" dirty="0" smtClean="0">
                <a:latin typeface="Times New Roman" panose="02020603050405020304" pitchFamily="18" charset="0"/>
                <a:cs typeface="Times New Roman" panose="02020603050405020304" pitchFamily="18" charset="0"/>
                <a:sym typeface="+mn-ea"/>
              </a:rPr>
              <a:t>Time: 60～90 min</a:t>
            </a:r>
            <a:endParaRPr lang="zh-CN" altLang="en-US" sz="2400">
              <a:latin typeface="Times New Roman" panose="02020603050405020304" pitchFamily="18" charset="0"/>
              <a:cs typeface="Times New Roman" panose="02020603050405020304" pitchFamily="18" charset="0"/>
            </a:endParaRPr>
          </a:p>
        </p:txBody>
      </p:sp>
      <p:pic>
        <p:nvPicPr>
          <p:cNvPr id="24" name="图片 23" descr="167166649568861810"/>
          <p:cNvPicPr>
            <a:picLocks noChangeAspect="1"/>
          </p:cNvPicPr>
          <p:nvPr/>
        </p:nvPicPr>
        <p:blipFill>
          <a:blip r:embed="rId5" cstate="print"/>
          <a:stretch>
            <a:fillRect/>
          </a:stretch>
        </p:blipFill>
        <p:spPr>
          <a:xfrm>
            <a:off x="1447800" y="1143000"/>
            <a:ext cx="5997316" cy="46958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3" name="文本框 2"/>
          <p:cNvSpPr txBox="1"/>
          <p:nvPr/>
        </p:nvSpPr>
        <p:spPr>
          <a:xfrm>
            <a:off x="5178425" y="2252345"/>
            <a:ext cx="1510030" cy="398780"/>
          </a:xfrm>
          <a:prstGeom prst="rect">
            <a:avLst/>
          </a:prstGeom>
          <a:noFill/>
        </p:spPr>
        <p:txBody>
          <a:bodyPr wrap="square" rtlCol="0">
            <a:spAutoFit/>
          </a:bodyPr>
          <a:lstStyle/>
          <a:p>
            <a:r>
              <a:rPr lang="en-US" altLang="zh-CN" sz="2000" b="1">
                <a:latin typeface="Times New Roman" panose="02020603050405020304" pitchFamily="18" charset="0"/>
                <a:cs typeface="Times New Roman" panose="02020603050405020304" pitchFamily="18" charset="0"/>
              </a:rPr>
              <a:t>Stimulation</a:t>
            </a:r>
            <a:endParaRPr lang="en-US" altLang="zh-CN" sz="2000" b="1">
              <a:latin typeface="Times New Roman" panose="02020603050405020304" pitchFamily="18" charset="0"/>
              <a:cs typeface="Times New Roman" panose="02020603050405020304" pitchFamily="18" charset="0"/>
            </a:endParaRPr>
          </a:p>
        </p:txBody>
      </p:sp>
      <p:grpSp>
        <p:nvGrpSpPr>
          <p:cNvPr id="2" name="组合 15"/>
          <p:cNvGrpSpPr/>
          <p:nvPr/>
        </p:nvGrpSpPr>
        <p:grpSpPr>
          <a:xfrm rot="6840000">
            <a:off x="4893945" y="1381125"/>
            <a:ext cx="1278255" cy="1080135"/>
            <a:chOff x="4473" y="2800"/>
            <a:chExt cx="2013" cy="1701"/>
          </a:xfrm>
        </p:grpSpPr>
        <p:cxnSp>
          <p:nvCxnSpPr>
            <p:cNvPr id="5" name="直接连接符 4"/>
            <p:cNvCxnSpPr/>
            <p:nvPr/>
          </p:nvCxnSpPr>
          <p:spPr>
            <a:xfrm rot="10200000">
              <a:off x="4473" y="2953"/>
              <a:ext cx="1893" cy="15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552" y="2800"/>
              <a:ext cx="1934" cy="15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2" name="图片 91"/>
          <p:cNvPicPr>
            <a:picLocks noChangeAspect="1"/>
          </p:cNvPicPr>
          <p:nvPr/>
        </p:nvPicPr>
        <p:blipFill>
          <a:blip r:embed="rId2" cstate="print">
            <a:lum bright="-30000" contrast="36000"/>
          </a:blip>
          <a:stretch>
            <a:fillRect/>
          </a:stretch>
        </p:blipFill>
        <p:spPr>
          <a:xfrm>
            <a:off x="958850" y="5567045"/>
            <a:ext cx="1007110" cy="684530"/>
          </a:xfrm>
          <a:prstGeom prst="rect">
            <a:avLst/>
          </a:prstGeom>
          <a:solidFill>
            <a:schemeClr val="bg1">
              <a:lumMod val="85000"/>
            </a:schemeClr>
          </a:solidFill>
        </p:spPr>
      </p:pic>
      <p:sp>
        <p:nvSpPr>
          <p:cNvPr id="12" name="文本框 11"/>
          <p:cNvSpPr txBox="1"/>
          <p:nvPr/>
        </p:nvSpPr>
        <p:spPr>
          <a:xfrm>
            <a:off x="2580640" y="5709920"/>
            <a:ext cx="1510030" cy="398780"/>
          </a:xfrm>
          <a:prstGeom prst="rect">
            <a:avLst/>
          </a:prstGeom>
          <a:noFill/>
        </p:spPr>
        <p:txBody>
          <a:bodyPr wrap="square" rtlCol="0">
            <a:spAutoFit/>
          </a:bodyPr>
          <a:lstStyle/>
          <a:p>
            <a:r>
              <a:rPr lang="en-US" altLang="zh-CN" sz="2000" b="1">
                <a:latin typeface="Times New Roman" panose="02020603050405020304" pitchFamily="18" charset="0"/>
                <a:cs typeface="Times New Roman" panose="02020603050405020304" pitchFamily="18" charset="0"/>
              </a:rPr>
              <a:t>Recording</a:t>
            </a:r>
            <a:endParaRPr lang="en-US" altLang="zh-CN" sz="2000" b="1">
              <a:latin typeface="Times New Roman" panose="02020603050405020304" pitchFamily="18" charset="0"/>
              <a:cs typeface="Times New Roman" panose="02020603050405020304" pitchFamily="18" charset="0"/>
            </a:endParaRPr>
          </a:p>
        </p:txBody>
      </p:sp>
      <p:sp>
        <p:nvSpPr>
          <p:cNvPr id="13316" name="TextBox 2"/>
          <p:cNvSpPr txBox="1">
            <a:spLocks noChangeArrowheads="1"/>
          </p:cNvSpPr>
          <p:nvPr/>
        </p:nvSpPr>
        <p:spPr bwMode="auto">
          <a:xfrm>
            <a:off x="6688455" y="914400"/>
            <a:ext cx="2296160" cy="1337945"/>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800" b="1">
                <a:latin typeface="Times New Roman" panose="02020603050405020304" pitchFamily="18" charset="0"/>
                <a:ea typeface="+mn-ea"/>
                <a:cs typeface="Times New Roman" panose="02020603050405020304" pitchFamily="18" charset="0"/>
              </a:rPr>
              <a:t>F</a:t>
            </a:r>
            <a:r>
              <a:rPr lang="en-US" altLang="zh-CN" b="1">
                <a:latin typeface="Times New Roman" panose="02020603050405020304" pitchFamily="18" charset="0"/>
                <a:ea typeface="+mn-ea"/>
                <a:cs typeface="Times New Roman" panose="02020603050405020304" pitchFamily="18" charset="0"/>
              </a:rPr>
              <a:t>requency：0.5 Hz </a:t>
            </a:r>
            <a:endParaRPr lang="en-US" altLang="zh-CN" b="1">
              <a:latin typeface="Times New Roman" panose="02020603050405020304" pitchFamily="18" charset="0"/>
              <a:ea typeface="+mn-ea"/>
              <a:cs typeface="Times New Roman" panose="02020603050405020304" pitchFamily="18" charset="0"/>
            </a:endParaRPr>
          </a:p>
          <a:p>
            <a:pPr eaLnBrk="1" hangingPunct="1">
              <a:lnSpc>
                <a:spcPct val="150000"/>
              </a:lnSpc>
            </a:pPr>
            <a:r>
              <a:rPr lang="en-US" altLang="zh-CN" b="1">
                <a:latin typeface="Times New Roman" panose="02020603050405020304" pitchFamily="18" charset="0"/>
                <a:ea typeface="+mn-ea"/>
                <a:cs typeface="Times New Roman" panose="02020603050405020304" pitchFamily="18" charset="0"/>
              </a:rPr>
              <a:t>Intense：10-100 uA</a:t>
            </a:r>
            <a:endParaRPr lang="en-US" altLang="zh-CN" b="1">
              <a:latin typeface="Times New Roman" panose="02020603050405020304" pitchFamily="18" charset="0"/>
              <a:ea typeface="+mn-ea"/>
              <a:cs typeface="Times New Roman" panose="02020603050405020304" pitchFamily="18" charset="0"/>
            </a:endParaRPr>
          </a:p>
          <a:p>
            <a:pPr eaLnBrk="1" hangingPunct="1">
              <a:lnSpc>
                <a:spcPct val="150000"/>
              </a:lnSpc>
            </a:pPr>
            <a:r>
              <a:rPr lang="en-US" altLang="zh-CN" b="1">
                <a:latin typeface="Times New Roman" panose="02020603050405020304" pitchFamily="18" charset="0"/>
                <a:ea typeface="+mn-ea"/>
                <a:cs typeface="Times New Roman" panose="02020603050405020304" pitchFamily="18" charset="0"/>
              </a:rPr>
              <a:t>Duration：50 ms</a:t>
            </a:r>
            <a:endParaRPr lang="en-US" altLang="zh-CN" b="1">
              <a:latin typeface="Times New Roman" panose="02020603050405020304" pitchFamily="18" charset="0"/>
              <a:ea typeface="+mn-ea"/>
              <a:cs typeface="Times New Roman" panose="02020603050405020304" pitchFamily="18" charset="0"/>
            </a:endParaRPr>
          </a:p>
        </p:txBody>
      </p:sp>
      <p:sp>
        <p:nvSpPr>
          <p:cNvPr id="14" name="文本框 13"/>
          <p:cNvSpPr txBox="1"/>
          <p:nvPr/>
        </p:nvSpPr>
        <p:spPr>
          <a:xfrm>
            <a:off x="0" y="228600"/>
            <a:ext cx="5963920" cy="521970"/>
          </a:xfrm>
          <a:prstGeom prst="rect">
            <a:avLst/>
          </a:prstGeom>
          <a:noFill/>
        </p:spPr>
        <p:txBody>
          <a:bodyPr wrap="square" rtlCol="0" anchor="t">
            <a:spAutoFit/>
          </a:bodyPr>
          <a:lstStyle/>
          <a:p>
            <a:r>
              <a:rPr lang="en-US" altLang="zh-CN" sz="2800" b="1" dirty="0" smtClean="0">
                <a:solidFill>
                  <a:srgbClr val="FF0000"/>
                </a:solidFill>
                <a:latin typeface="Times New Roman" panose="02020603050405020304" pitchFamily="18" charset="0"/>
                <a:cs typeface="Times New Roman" panose="02020603050405020304" pitchFamily="18" charset="0"/>
                <a:sym typeface="微软雅黑" panose="020B0503020204020204" charset="-122"/>
              </a:rPr>
              <a:t>    </a:t>
            </a:r>
            <a:r>
              <a:rPr lang="en-US" altLang="zh-CN" sz="28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sym typeface="微软雅黑" panose="020B0503020204020204" charset="-122"/>
              </a:rPr>
              <a:t>Electrophysiological </a:t>
            </a: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sym typeface="微软雅黑" panose="020B0503020204020204" charset="-122"/>
              </a:rPr>
              <a:t>recording</a:t>
            </a:r>
            <a:endParaRPr lang="zh-CN" altLang="en-US" dirty="0"/>
          </a:p>
        </p:txBody>
      </p:sp>
      <p:grpSp>
        <p:nvGrpSpPr>
          <p:cNvPr id="7" name="组合 16"/>
          <p:cNvGrpSpPr/>
          <p:nvPr/>
        </p:nvGrpSpPr>
        <p:grpSpPr>
          <a:xfrm rot="17340000">
            <a:off x="2029460" y="4846320"/>
            <a:ext cx="1278255" cy="1080135"/>
            <a:chOff x="4473" y="2800"/>
            <a:chExt cx="2013" cy="1701"/>
          </a:xfrm>
        </p:grpSpPr>
        <p:cxnSp>
          <p:nvCxnSpPr>
            <p:cNvPr id="18" name="直接连接符 17"/>
            <p:cNvCxnSpPr/>
            <p:nvPr/>
          </p:nvCxnSpPr>
          <p:spPr>
            <a:xfrm rot="10200000">
              <a:off x="4473" y="2953"/>
              <a:ext cx="1893" cy="15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4552" y="2800"/>
              <a:ext cx="1934" cy="15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958850" y="5249545"/>
            <a:ext cx="1297940" cy="460375"/>
          </a:xfrm>
          <a:prstGeom prst="rect">
            <a:avLst/>
          </a:prstGeom>
          <a:noFill/>
        </p:spPr>
        <p:txBody>
          <a:bodyPr wrap="square" rtlCol="0">
            <a:spAutoFit/>
          </a:bodyPr>
          <a:lstStyle/>
          <a:p>
            <a:r>
              <a:rPr lang="en-US" altLang="zh-CN" sz="2000" b="1">
                <a:latin typeface="Times New Roman" panose="02020603050405020304" pitchFamily="18" charset="0"/>
                <a:cs typeface="Times New Roman" panose="02020603050405020304" pitchFamily="18" charset="0"/>
              </a:rPr>
              <a:t>EPSC</a:t>
            </a:r>
            <a:endParaRPr lang="en-US" altLang="zh-CN" sz="2400" b="1">
              <a:latin typeface="Times New Roman" panose="02020603050405020304" pitchFamily="18" charset="0"/>
              <a:cs typeface="Times New Roman" panose="02020603050405020304" pitchFamily="18" charset="0"/>
            </a:endParaRPr>
          </a:p>
        </p:txBody>
      </p:sp>
      <p:pic>
        <p:nvPicPr>
          <p:cNvPr id="4" name="图片 3" descr="突触"/>
          <p:cNvPicPr>
            <a:picLocks noChangeAspect="1"/>
          </p:cNvPicPr>
          <p:nvPr/>
        </p:nvPicPr>
        <p:blipFill>
          <a:blip r:embed="rId3" cstate="print">
            <a:clrChange>
              <a:clrFrom>
                <a:srgbClr val="FFFFFF">
                  <a:alpha val="100000"/>
                </a:srgbClr>
              </a:clrFrom>
              <a:clrTo>
                <a:srgbClr val="FFFFFF">
                  <a:alpha val="100000"/>
                  <a:alpha val="0"/>
                </a:srgbClr>
              </a:clrTo>
            </a:clrChange>
          </a:blip>
          <a:stretch>
            <a:fillRect/>
          </a:stretch>
        </p:blipFill>
        <p:spPr>
          <a:xfrm>
            <a:off x="2580640" y="1088390"/>
            <a:ext cx="3161665" cy="48120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2" name="Text Box 2"/>
          <p:cNvSpPr txBox="1">
            <a:spLocks noChangeArrowheads="1"/>
          </p:cNvSpPr>
          <p:nvPr/>
        </p:nvSpPr>
        <p:spPr bwMode="auto">
          <a:xfrm>
            <a:off x="63818" y="374015"/>
            <a:ext cx="799306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eaLnBrk="1" hangingPunct="1">
              <a:lnSpc>
                <a:spcPct val="120000"/>
              </a:lnSpc>
            </a:pPr>
            <a:r>
              <a:rPr lang="en-US" altLang="zh-CN" sz="2800" b="1" dirty="0" smtClean="0">
                <a:solidFill>
                  <a:srgbClr val="FF0000"/>
                </a:solidFill>
                <a:latin typeface="Times New Roman" panose="02020603050405020304" pitchFamily="18" charset="0"/>
                <a:cs typeface="Times New Roman" panose="02020603050405020304" pitchFamily="18" charset="0"/>
              </a:rPr>
              <a:t>    Application </a:t>
            </a:r>
            <a:r>
              <a:rPr lang="en-US" altLang="zh-CN" sz="2800" b="1" dirty="0">
                <a:solidFill>
                  <a:srgbClr val="FF0000"/>
                </a:solidFill>
                <a:latin typeface="Times New Roman" panose="02020603050405020304" pitchFamily="18" charset="0"/>
                <a:cs typeface="Times New Roman" panose="02020603050405020304" pitchFamily="18" charset="0"/>
              </a:rPr>
              <a:t>protocol</a:t>
            </a:r>
            <a:endParaRPr lang="en-US" altLang="zh-CN" sz="2800" dirty="0">
              <a:solidFill>
                <a:srgbClr val="FFFF99"/>
              </a:solidFill>
              <a:latin typeface="Times New Roman" panose="02020603050405020304" pitchFamily="18" charset="0"/>
              <a:ea typeface="MS PGothic" panose="020B0600070205080204" pitchFamily="34" charset="-128"/>
              <a:cs typeface="Times New Roman" panose="02020603050405020304" pitchFamily="18" charset="0"/>
            </a:endParaRPr>
          </a:p>
        </p:txBody>
      </p:sp>
      <p:sp>
        <p:nvSpPr>
          <p:cNvPr id="95" name="圆角矩形 94"/>
          <p:cNvSpPr/>
          <p:nvPr/>
        </p:nvSpPr>
        <p:spPr>
          <a:xfrm>
            <a:off x="1617980" y="2612390"/>
            <a:ext cx="1751330" cy="187325"/>
          </a:xfrm>
          <a:prstGeom prst="roundRect">
            <a:avLst/>
          </a:prstGeom>
          <a:gradFill rotWithShape="1">
            <a:gsLst>
              <a:gs pos="0">
                <a:srgbClr val="333399">
                  <a:lumMod val="110000"/>
                  <a:satMod val="105000"/>
                  <a:tint val="67000"/>
                </a:srgbClr>
              </a:gs>
              <a:gs pos="50000">
                <a:srgbClr val="333399">
                  <a:lumMod val="105000"/>
                  <a:satMod val="103000"/>
                  <a:tint val="73000"/>
                </a:srgbClr>
              </a:gs>
              <a:gs pos="100000">
                <a:srgbClr val="333399">
                  <a:lumMod val="105000"/>
                  <a:satMod val="109000"/>
                  <a:tint val="81000"/>
                </a:srgbClr>
              </a:gs>
            </a:gsLst>
            <a:lin ang="5400000" scaled="0"/>
          </a:gradFill>
          <a:ln w="6350" cap="flat" cmpd="sng" algn="ctr">
            <a:solidFill>
              <a:srgbClr val="333399"/>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96" name="圆角矩形 95"/>
          <p:cNvSpPr/>
          <p:nvPr/>
        </p:nvSpPr>
        <p:spPr>
          <a:xfrm>
            <a:off x="3384550" y="2616200"/>
            <a:ext cx="747395" cy="182880"/>
          </a:xfrm>
          <a:prstGeom prst="roundRect">
            <a:avLst/>
          </a:prstGeom>
          <a:gradFill rotWithShape="1">
            <a:gsLst>
              <a:gs pos="0">
                <a:srgbClr val="BBE0E3">
                  <a:satMod val="103000"/>
                  <a:lumMod val="102000"/>
                  <a:tint val="94000"/>
                </a:srgbClr>
              </a:gs>
              <a:gs pos="50000">
                <a:srgbClr val="BBE0E3">
                  <a:satMod val="110000"/>
                  <a:lumMod val="100000"/>
                  <a:shade val="100000"/>
                </a:srgbClr>
              </a:gs>
              <a:gs pos="100000">
                <a:srgbClr val="BBE0E3">
                  <a:lumMod val="99000"/>
                  <a:satMod val="120000"/>
                  <a:shade val="78000"/>
                </a:srgbClr>
              </a:gs>
            </a:gsLst>
            <a:lin ang="5400000" scaled="0"/>
          </a:gradFill>
          <a:ln w="6350" cap="flat" cmpd="sng" algn="ctr">
            <a:solidFill>
              <a:srgbClr val="BBE0E3"/>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97" name="文本框 26"/>
          <p:cNvSpPr txBox="1">
            <a:spLocks noChangeArrowheads="1"/>
          </p:cNvSpPr>
          <p:nvPr/>
        </p:nvSpPr>
        <p:spPr bwMode="auto">
          <a:xfrm>
            <a:off x="1799590" y="2115185"/>
            <a:ext cx="139192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sz="2000" b="1">
                <a:solidFill>
                  <a:schemeClr val="accent1">
                    <a:lumMod val="50000"/>
                  </a:schemeClr>
                </a:solidFill>
                <a:latin typeface="Times New Roman" panose="02020603050405020304" pitchFamily="18" charset="0"/>
                <a:ea typeface="宋体" panose="02010600030101010101" pitchFamily="2" charset="-122"/>
              </a:rPr>
              <a:t>ACSF</a:t>
            </a:r>
            <a:endParaRPr lang="en-US" altLang="zh-CN" sz="2000" b="1">
              <a:solidFill>
                <a:schemeClr val="accent1">
                  <a:lumMod val="50000"/>
                </a:schemeClr>
              </a:solidFill>
              <a:latin typeface="Times New Roman" panose="02020603050405020304" pitchFamily="18" charset="0"/>
              <a:ea typeface="宋体" panose="02010600030101010101" pitchFamily="2" charset="-122"/>
            </a:endParaRPr>
          </a:p>
        </p:txBody>
      </p:sp>
      <p:sp>
        <p:nvSpPr>
          <p:cNvPr id="98" name="文本框 27"/>
          <p:cNvSpPr txBox="1">
            <a:spLocks noChangeArrowheads="1"/>
          </p:cNvSpPr>
          <p:nvPr/>
        </p:nvSpPr>
        <p:spPr bwMode="auto">
          <a:xfrm>
            <a:off x="3336290" y="1405255"/>
            <a:ext cx="139573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DAMGO</a:t>
            </a:r>
            <a:endParaRPr lang="en-US" altLang="zh-CN"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99" name="文本框 28"/>
          <p:cNvSpPr txBox="1">
            <a:spLocks noChangeArrowheads="1"/>
          </p:cNvSpPr>
          <p:nvPr/>
        </p:nvSpPr>
        <p:spPr bwMode="auto">
          <a:xfrm>
            <a:off x="5464175" y="2115185"/>
            <a:ext cx="226187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sz="2000" b="1" dirty="0">
                <a:solidFill>
                  <a:schemeClr val="accent1">
                    <a:lumMod val="50000"/>
                  </a:schemeClr>
                </a:solidFill>
                <a:latin typeface="Times New Roman" panose="02020603050405020304" pitchFamily="18" charset="0"/>
                <a:ea typeface="宋体" panose="02010600030101010101" pitchFamily="2" charset="-122"/>
              </a:rPr>
              <a:t>washout</a:t>
            </a:r>
            <a:endParaRPr lang="en-US" altLang="zh-CN" sz="2000" b="1" dirty="0">
              <a:solidFill>
                <a:schemeClr val="accent1">
                  <a:lumMod val="50000"/>
                </a:schemeClr>
              </a:solidFill>
              <a:latin typeface="Times New Roman" panose="02020603050405020304" pitchFamily="18" charset="0"/>
              <a:ea typeface="宋体" panose="02010600030101010101" pitchFamily="2" charset="-122"/>
            </a:endParaRPr>
          </a:p>
        </p:txBody>
      </p:sp>
      <p:sp>
        <p:nvSpPr>
          <p:cNvPr id="100" name="文本框 41"/>
          <p:cNvSpPr txBox="1">
            <a:spLocks noChangeArrowheads="1"/>
          </p:cNvSpPr>
          <p:nvPr/>
        </p:nvSpPr>
        <p:spPr bwMode="auto">
          <a:xfrm>
            <a:off x="1853565" y="2799715"/>
            <a:ext cx="144208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a:solidFill>
                  <a:srgbClr val="000000"/>
                </a:solidFill>
                <a:latin typeface="Times New Roman" panose="02020603050405020304" pitchFamily="18" charset="0"/>
                <a:ea typeface="宋体" panose="02010600030101010101" pitchFamily="2" charset="-122"/>
              </a:rPr>
              <a:t>10min</a:t>
            </a:r>
            <a:endParaRPr lang="en-US" altLang="zh-CN">
              <a:solidFill>
                <a:srgbClr val="000000"/>
              </a:solidFill>
              <a:latin typeface="Times New Roman" panose="02020603050405020304" pitchFamily="18" charset="0"/>
              <a:ea typeface="宋体" panose="02010600030101010101" pitchFamily="2" charset="-122"/>
            </a:endParaRPr>
          </a:p>
        </p:txBody>
      </p:sp>
      <p:sp>
        <p:nvSpPr>
          <p:cNvPr id="101" name="文本框 42"/>
          <p:cNvSpPr txBox="1">
            <a:spLocks noChangeArrowheads="1"/>
          </p:cNvSpPr>
          <p:nvPr/>
        </p:nvSpPr>
        <p:spPr bwMode="auto">
          <a:xfrm>
            <a:off x="3384550" y="2840990"/>
            <a:ext cx="144208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a:solidFill>
                  <a:srgbClr val="000000"/>
                </a:solidFill>
                <a:latin typeface="Times New Roman" panose="02020603050405020304" pitchFamily="18" charset="0"/>
                <a:ea typeface="宋体" panose="02010600030101010101" pitchFamily="2" charset="-122"/>
              </a:rPr>
              <a:t>3min</a:t>
            </a:r>
            <a:endParaRPr lang="en-US" altLang="zh-CN">
              <a:solidFill>
                <a:srgbClr val="000000"/>
              </a:solidFill>
              <a:latin typeface="Times New Roman" panose="02020603050405020304" pitchFamily="18" charset="0"/>
              <a:ea typeface="宋体" panose="02010600030101010101" pitchFamily="2" charset="-122"/>
            </a:endParaRPr>
          </a:p>
        </p:txBody>
      </p:sp>
      <p:sp>
        <p:nvSpPr>
          <p:cNvPr id="102" name="文本框 43"/>
          <p:cNvSpPr txBox="1">
            <a:spLocks noChangeArrowheads="1"/>
          </p:cNvSpPr>
          <p:nvPr/>
        </p:nvSpPr>
        <p:spPr bwMode="auto">
          <a:xfrm>
            <a:off x="5462905" y="2840990"/>
            <a:ext cx="144208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a:solidFill>
                  <a:srgbClr val="000000"/>
                </a:solidFill>
                <a:latin typeface="Times New Roman" panose="02020603050405020304" pitchFamily="18" charset="0"/>
                <a:ea typeface="宋体" panose="02010600030101010101" pitchFamily="2" charset="-122"/>
              </a:rPr>
              <a:t>50min</a:t>
            </a:r>
            <a:endParaRPr lang="en-US" altLang="zh-CN">
              <a:solidFill>
                <a:srgbClr val="000000"/>
              </a:solidFill>
              <a:latin typeface="Times New Roman" panose="02020603050405020304" pitchFamily="18" charset="0"/>
              <a:ea typeface="宋体" panose="02010600030101010101" pitchFamily="2" charset="-122"/>
            </a:endParaRPr>
          </a:p>
        </p:txBody>
      </p:sp>
      <p:sp>
        <p:nvSpPr>
          <p:cNvPr id="103" name="圆角矩形 102"/>
          <p:cNvSpPr/>
          <p:nvPr/>
        </p:nvSpPr>
        <p:spPr>
          <a:xfrm>
            <a:off x="4150360" y="2608580"/>
            <a:ext cx="1751330" cy="190500"/>
          </a:xfrm>
          <a:prstGeom prst="roundRect">
            <a:avLst/>
          </a:prstGeom>
          <a:gradFill rotWithShape="1">
            <a:gsLst>
              <a:gs pos="0">
                <a:srgbClr val="333399">
                  <a:lumMod val="110000"/>
                  <a:satMod val="105000"/>
                  <a:tint val="67000"/>
                </a:srgbClr>
              </a:gs>
              <a:gs pos="50000">
                <a:srgbClr val="333399">
                  <a:lumMod val="105000"/>
                  <a:satMod val="103000"/>
                  <a:tint val="73000"/>
                </a:srgbClr>
              </a:gs>
              <a:gs pos="100000">
                <a:srgbClr val="333399">
                  <a:lumMod val="105000"/>
                  <a:satMod val="109000"/>
                  <a:tint val="81000"/>
                </a:srgbClr>
              </a:gs>
            </a:gsLst>
            <a:lin ang="5400000" scaled="0"/>
          </a:gradFill>
          <a:ln w="6350" cap="flat" cmpd="sng" algn="ctr">
            <a:solidFill>
              <a:srgbClr val="333399"/>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Arial" panose="020B0604020202020204"/>
              <a:ea typeface="宋体" panose="02010600030101010101" pitchFamily="2" charset="-122"/>
              <a:cs typeface="+mn-cs"/>
            </a:endParaRPr>
          </a:p>
        </p:txBody>
      </p:sp>
      <p:sp>
        <p:nvSpPr>
          <p:cNvPr id="104" name="圆角矩形 103"/>
          <p:cNvSpPr/>
          <p:nvPr/>
        </p:nvSpPr>
        <p:spPr>
          <a:xfrm>
            <a:off x="6180455" y="2612390"/>
            <a:ext cx="1753870" cy="190500"/>
          </a:xfrm>
          <a:prstGeom prst="roundRect">
            <a:avLst/>
          </a:prstGeom>
          <a:gradFill rotWithShape="1">
            <a:gsLst>
              <a:gs pos="0">
                <a:srgbClr val="333399">
                  <a:lumMod val="110000"/>
                  <a:satMod val="105000"/>
                  <a:tint val="67000"/>
                </a:srgbClr>
              </a:gs>
              <a:gs pos="50000">
                <a:srgbClr val="333399">
                  <a:lumMod val="105000"/>
                  <a:satMod val="103000"/>
                  <a:tint val="73000"/>
                </a:srgbClr>
              </a:gs>
              <a:gs pos="100000">
                <a:srgbClr val="333399">
                  <a:lumMod val="105000"/>
                  <a:satMod val="109000"/>
                  <a:tint val="81000"/>
                </a:srgbClr>
              </a:gs>
            </a:gsLst>
            <a:lin ang="5400000" scaled="0"/>
          </a:gradFill>
          <a:ln w="6350" cap="flat" cmpd="sng" algn="ctr">
            <a:solidFill>
              <a:srgbClr val="333399"/>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Arial" panose="020B0604020202020204"/>
              <a:ea typeface="宋体" panose="02010600030101010101" pitchFamily="2" charset="-122"/>
              <a:cs typeface="+mn-cs"/>
            </a:endParaRPr>
          </a:p>
        </p:txBody>
      </p:sp>
      <p:sp>
        <p:nvSpPr>
          <p:cNvPr id="105" name="文本框 2"/>
          <p:cNvSpPr txBox="1">
            <a:spLocks noChangeArrowheads="1"/>
          </p:cNvSpPr>
          <p:nvPr/>
        </p:nvSpPr>
        <p:spPr bwMode="auto">
          <a:xfrm>
            <a:off x="5741670" y="2323465"/>
            <a:ext cx="117919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sz="4400">
                <a:solidFill>
                  <a:srgbClr val="8C8CBF"/>
                </a:solidFill>
                <a:latin typeface="Arial" panose="020B0604020202020204" pitchFamily="34" charset="0"/>
                <a:ea typeface="宋体" panose="02010600030101010101" pitchFamily="2" charset="-122"/>
              </a:rPr>
              <a:t>//</a:t>
            </a:r>
            <a:endParaRPr lang="en-US" altLang="zh-CN" sz="4400">
              <a:solidFill>
                <a:srgbClr val="8C8CBF"/>
              </a:solidFill>
              <a:latin typeface="Arial" panose="020B0604020202020204" pitchFamily="34" charset="0"/>
              <a:ea typeface="宋体" panose="02010600030101010101" pitchFamily="2" charset="-122"/>
            </a:endParaRPr>
          </a:p>
        </p:txBody>
      </p:sp>
      <p:sp>
        <p:nvSpPr>
          <p:cNvPr id="4" name="圆角矩形 3"/>
          <p:cNvSpPr/>
          <p:nvPr/>
        </p:nvSpPr>
        <p:spPr>
          <a:xfrm>
            <a:off x="1617980" y="5499100"/>
            <a:ext cx="1750060" cy="187325"/>
          </a:xfrm>
          <a:prstGeom prst="roundRect">
            <a:avLst/>
          </a:prstGeom>
          <a:gradFill rotWithShape="1">
            <a:gsLst>
              <a:gs pos="0">
                <a:srgbClr val="333399">
                  <a:lumMod val="110000"/>
                  <a:satMod val="105000"/>
                  <a:tint val="67000"/>
                </a:srgbClr>
              </a:gs>
              <a:gs pos="50000">
                <a:srgbClr val="333399">
                  <a:lumMod val="105000"/>
                  <a:satMod val="103000"/>
                  <a:tint val="73000"/>
                </a:srgbClr>
              </a:gs>
              <a:gs pos="100000">
                <a:srgbClr val="333399">
                  <a:lumMod val="105000"/>
                  <a:satMod val="109000"/>
                  <a:tint val="81000"/>
                </a:srgbClr>
              </a:gs>
            </a:gsLst>
            <a:lin ang="5400000" scaled="0"/>
          </a:gradFill>
          <a:ln w="6350" cap="flat" cmpd="sng" algn="ctr">
            <a:solidFill>
              <a:srgbClr val="333399"/>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圆角矩形 4"/>
          <p:cNvSpPr/>
          <p:nvPr/>
        </p:nvSpPr>
        <p:spPr>
          <a:xfrm>
            <a:off x="3383280" y="5502910"/>
            <a:ext cx="747395" cy="182880"/>
          </a:xfrm>
          <a:prstGeom prst="roundRect">
            <a:avLst/>
          </a:prstGeom>
          <a:gradFill rotWithShape="1">
            <a:gsLst>
              <a:gs pos="0">
                <a:srgbClr val="BBE0E3">
                  <a:satMod val="103000"/>
                  <a:lumMod val="102000"/>
                  <a:tint val="94000"/>
                </a:srgbClr>
              </a:gs>
              <a:gs pos="50000">
                <a:srgbClr val="BBE0E3">
                  <a:satMod val="110000"/>
                  <a:lumMod val="100000"/>
                  <a:shade val="100000"/>
                </a:srgbClr>
              </a:gs>
              <a:gs pos="100000">
                <a:srgbClr val="BBE0E3">
                  <a:lumMod val="99000"/>
                  <a:satMod val="120000"/>
                  <a:shade val="78000"/>
                </a:srgbClr>
              </a:gs>
            </a:gsLst>
            <a:lin ang="5400000" scaled="0"/>
          </a:gradFill>
          <a:ln w="6350" cap="flat" cmpd="sng" algn="ctr">
            <a:solidFill>
              <a:srgbClr val="BBE0E3"/>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文本框 26"/>
          <p:cNvSpPr txBox="1">
            <a:spLocks noChangeArrowheads="1"/>
          </p:cNvSpPr>
          <p:nvPr/>
        </p:nvSpPr>
        <p:spPr bwMode="auto">
          <a:xfrm>
            <a:off x="1509395" y="5001895"/>
            <a:ext cx="1892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en-US" altLang="zh-CN" b="1">
                <a:solidFill>
                  <a:schemeClr val="accent1">
                    <a:lumMod val="50000"/>
                  </a:schemeClr>
                </a:solidFill>
                <a:latin typeface="Times New Roman" panose="02020603050405020304" pitchFamily="18" charset="0"/>
                <a:ea typeface="宋体" panose="02010600030101010101" pitchFamily="2" charset="-122"/>
              </a:rPr>
              <a:t>ACSF+CTOP</a:t>
            </a:r>
            <a:endParaRPr lang="en-US" altLang="zh-CN" b="1">
              <a:solidFill>
                <a:schemeClr val="accent1">
                  <a:lumMod val="50000"/>
                </a:schemeClr>
              </a:solidFill>
              <a:latin typeface="Times New Roman" panose="02020603050405020304" pitchFamily="18" charset="0"/>
              <a:ea typeface="宋体" panose="02010600030101010101" pitchFamily="2" charset="-122"/>
            </a:endParaRPr>
          </a:p>
        </p:txBody>
      </p:sp>
      <p:sp>
        <p:nvSpPr>
          <p:cNvPr id="41" name="文本框 27"/>
          <p:cNvSpPr txBox="1">
            <a:spLocks noChangeArrowheads="1"/>
          </p:cNvSpPr>
          <p:nvPr/>
        </p:nvSpPr>
        <p:spPr bwMode="auto">
          <a:xfrm>
            <a:off x="3204210" y="4758690"/>
            <a:ext cx="21723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en-US" altLang="zh-CN" b="1">
                <a:solidFill>
                  <a:srgbClr val="FF0000"/>
                </a:solidFill>
                <a:latin typeface="Times New Roman" panose="02020603050405020304" pitchFamily="18" charset="0"/>
                <a:ea typeface="宋体" panose="02010600030101010101" pitchFamily="2" charset="-122"/>
              </a:rPr>
              <a:t>DAMGO+CTOP</a:t>
            </a:r>
            <a:endParaRPr lang="en-US" altLang="zh-CN" b="1">
              <a:solidFill>
                <a:srgbClr val="FF0000"/>
              </a:solidFill>
              <a:latin typeface="Times New Roman" panose="02020603050405020304" pitchFamily="18" charset="0"/>
              <a:ea typeface="宋体" panose="02010600030101010101" pitchFamily="2" charset="-122"/>
            </a:endParaRPr>
          </a:p>
        </p:txBody>
      </p:sp>
      <p:sp>
        <p:nvSpPr>
          <p:cNvPr id="42" name="文本框 41"/>
          <p:cNvSpPr txBox="1">
            <a:spLocks noChangeArrowheads="1"/>
          </p:cNvSpPr>
          <p:nvPr/>
        </p:nvSpPr>
        <p:spPr bwMode="auto">
          <a:xfrm>
            <a:off x="1853565" y="5686425"/>
            <a:ext cx="144081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a:solidFill>
                  <a:srgbClr val="000000"/>
                </a:solidFill>
                <a:latin typeface="Times New Roman" panose="02020603050405020304" pitchFamily="18" charset="0"/>
                <a:ea typeface="宋体" panose="02010600030101010101" pitchFamily="2" charset="-122"/>
              </a:rPr>
              <a:t>10min</a:t>
            </a:r>
            <a:endParaRPr lang="en-US" altLang="zh-CN">
              <a:solidFill>
                <a:srgbClr val="000000"/>
              </a:solidFill>
              <a:latin typeface="Times New Roman" panose="02020603050405020304" pitchFamily="18" charset="0"/>
              <a:ea typeface="宋体" panose="02010600030101010101" pitchFamily="2" charset="-122"/>
            </a:endParaRPr>
          </a:p>
        </p:txBody>
      </p:sp>
      <p:sp>
        <p:nvSpPr>
          <p:cNvPr id="43" name="文本框 42"/>
          <p:cNvSpPr txBox="1">
            <a:spLocks noChangeArrowheads="1"/>
          </p:cNvSpPr>
          <p:nvPr/>
        </p:nvSpPr>
        <p:spPr bwMode="auto">
          <a:xfrm>
            <a:off x="3383280" y="5683885"/>
            <a:ext cx="144081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a:solidFill>
                  <a:srgbClr val="000000"/>
                </a:solidFill>
                <a:latin typeface="Times New Roman" panose="02020603050405020304" pitchFamily="18" charset="0"/>
                <a:ea typeface="宋体" panose="02010600030101010101" pitchFamily="2" charset="-122"/>
              </a:rPr>
              <a:t>3min</a:t>
            </a:r>
            <a:endParaRPr lang="en-US" altLang="zh-CN">
              <a:solidFill>
                <a:srgbClr val="000000"/>
              </a:solidFill>
              <a:latin typeface="Times New Roman" panose="02020603050405020304" pitchFamily="18" charset="0"/>
              <a:ea typeface="宋体" panose="02010600030101010101" pitchFamily="2" charset="-122"/>
            </a:endParaRPr>
          </a:p>
        </p:txBody>
      </p:sp>
      <p:sp>
        <p:nvSpPr>
          <p:cNvPr id="44" name="文本框 43"/>
          <p:cNvSpPr txBox="1">
            <a:spLocks noChangeArrowheads="1"/>
          </p:cNvSpPr>
          <p:nvPr/>
        </p:nvSpPr>
        <p:spPr bwMode="auto">
          <a:xfrm>
            <a:off x="5459730" y="5727700"/>
            <a:ext cx="144081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a:solidFill>
                  <a:srgbClr val="000000"/>
                </a:solidFill>
                <a:latin typeface="Times New Roman" panose="02020603050405020304" pitchFamily="18" charset="0"/>
                <a:ea typeface="宋体" panose="02010600030101010101" pitchFamily="2" charset="-122"/>
              </a:rPr>
              <a:t>50min</a:t>
            </a:r>
            <a:endParaRPr lang="en-US" altLang="zh-CN">
              <a:solidFill>
                <a:srgbClr val="000000"/>
              </a:solidFill>
              <a:latin typeface="Times New Roman" panose="02020603050405020304" pitchFamily="18" charset="0"/>
              <a:ea typeface="宋体" panose="02010600030101010101" pitchFamily="2" charset="-122"/>
            </a:endParaRPr>
          </a:p>
        </p:txBody>
      </p:sp>
      <p:sp>
        <p:nvSpPr>
          <p:cNvPr id="90" name="圆角矩形 89"/>
          <p:cNvSpPr/>
          <p:nvPr/>
        </p:nvSpPr>
        <p:spPr>
          <a:xfrm>
            <a:off x="4148455" y="5495290"/>
            <a:ext cx="1750060" cy="190500"/>
          </a:xfrm>
          <a:prstGeom prst="roundRect">
            <a:avLst/>
          </a:prstGeom>
          <a:gradFill rotWithShape="1">
            <a:gsLst>
              <a:gs pos="0">
                <a:srgbClr val="333399">
                  <a:lumMod val="110000"/>
                  <a:satMod val="105000"/>
                  <a:tint val="67000"/>
                </a:srgbClr>
              </a:gs>
              <a:gs pos="50000">
                <a:srgbClr val="333399">
                  <a:lumMod val="105000"/>
                  <a:satMod val="103000"/>
                  <a:tint val="73000"/>
                </a:srgbClr>
              </a:gs>
              <a:gs pos="100000">
                <a:srgbClr val="333399">
                  <a:lumMod val="105000"/>
                  <a:satMod val="109000"/>
                  <a:tint val="81000"/>
                </a:srgbClr>
              </a:gs>
            </a:gsLst>
            <a:lin ang="5400000" scaled="0"/>
          </a:gradFill>
          <a:ln w="6350" cap="flat" cmpd="sng" algn="ctr">
            <a:solidFill>
              <a:srgbClr val="333399"/>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Arial" panose="020B0604020202020204"/>
              <a:ea typeface="宋体" panose="02010600030101010101" pitchFamily="2" charset="-122"/>
              <a:cs typeface="+mn-cs"/>
            </a:endParaRPr>
          </a:p>
        </p:txBody>
      </p:sp>
      <p:sp>
        <p:nvSpPr>
          <p:cNvPr id="91" name="圆角矩形 90"/>
          <p:cNvSpPr/>
          <p:nvPr/>
        </p:nvSpPr>
        <p:spPr>
          <a:xfrm>
            <a:off x="6177280" y="5499100"/>
            <a:ext cx="1751965" cy="190500"/>
          </a:xfrm>
          <a:prstGeom prst="roundRect">
            <a:avLst/>
          </a:prstGeom>
          <a:gradFill rotWithShape="1">
            <a:gsLst>
              <a:gs pos="0">
                <a:srgbClr val="333399">
                  <a:lumMod val="110000"/>
                  <a:satMod val="105000"/>
                  <a:tint val="67000"/>
                </a:srgbClr>
              </a:gs>
              <a:gs pos="50000">
                <a:srgbClr val="333399">
                  <a:lumMod val="105000"/>
                  <a:satMod val="103000"/>
                  <a:tint val="73000"/>
                </a:srgbClr>
              </a:gs>
              <a:gs pos="100000">
                <a:srgbClr val="333399">
                  <a:lumMod val="105000"/>
                  <a:satMod val="109000"/>
                  <a:tint val="81000"/>
                </a:srgbClr>
              </a:gs>
            </a:gsLst>
            <a:lin ang="5400000" scaled="0"/>
          </a:gradFill>
          <a:ln w="6350" cap="flat" cmpd="sng" algn="ctr">
            <a:solidFill>
              <a:srgbClr val="333399"/>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Arial" panose="020B0604020202020204"/>
              <a:ea typeface="宋体" panose="02010600030101010101" pitchFamily="2" charset="-122"/>
              <a:cs typeface="+mn-cs"/>
            </a:endParaRPr>
          </a:p>
        </p:txBody>
      </p:sp>
      <p:sp>
        <p:nvSpPr>
          <p:cNvPr id="92" name="文本框 2"/>
          <p:cNvSpPr txBox="1">
            <a:spLocks noChangeArrowheads="1"/>
          </p:cNvSpPr>
          <p:nvPr/>
        </p:nvSpPr>
        <p:spPr bwMode="auto">
          <a:xfrm>
            <a:off x="5737860" y="5210175"/>
            <a:ext cx="11779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sz="4400">
                <a:solidFill>
                  <a:srgbClr val="8C8CBF"/>
                </a:solidFill>
                <a:latin typeface="Arial" panose="020B0604020202020204" pitchFamily="34" charset="0"/>
                <a:ea typeface="宋体" panose="02010600030101010101" pitchFamily="2" charset="-122"/>
              </a:rPr>
              <a:t>//</a:t>
            </a:r>
            <a:endParaRPr lang="en-US" altLang="zh-CN" sz="4400">
              <a:solidFill>
                <a:srgbClr val="8C8CBF"/>
              </a:solidFill>
              <a:latin typeface="Arial" panose="020B0604020202020204" pitchFamily="34" charset="0"/>
              <a:ea typeface="宋体" panose="02010600030101010101" pitchFamily="2" charset="-122"/>
            </a:endParaRPr>
          </a:p>
        </p:txBody>
      </p:sp>
      <p:sp>
        <p:nvSpPr>
          <p:cNvPr id="107" name="文本框 26"/>
          <p:cNvSpPr txBox="1">
            <a:spLocks noChangeArrowheads="1"/>
          </p:cNvSpPr>
          <p:nvPr/>
        </p:nvSpPr>
        <p:spPr bwMode="auto">
          <a:xfrm>
            <a:off x="5538470" y="5001895"/>
            <a:ext cx="1892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en-US" altLang="zh-CN" b="1">
                <a:solidFill>
                  <a:schemeClr val="accent1">
                    <a:lumMod val="50000"/>
                  </a:schemeClr>
                </a:solidFill>
                <a:latin typeface="Times New Roman" panose="02020603050405020304" pitchFamily="18" charset="0"/>
                <a:ea typeface="宋体" panose="02010600030101010101" pitchFamily="2" charset="-122"/>
              </a:rPr>
              <a:t>ACSF+CTOP</a:t>
            </a:r>
            <a:endParaRPr lang="en-US" altLang="zh-CN" b="1">
              <a:solidFill>
                <a:schemeClr val="accent1">
                  <a:lumMod val="50000"/>
                </a:schemeClr>
              </a:solidFill>
              <a:latin typeface="Times New Roman" panose="02020603050405020304" pitchFamily="18" charset="0"/>
              <a:ea typeface="宋体" panose="02010600030101010101" pitchFamily="2" charset="-122"/>
            </a:endParaRPr>
          </a:p>
        </p:txBody>
      </p:sp>
      <p:sp>
        <p:nvSpPr>
          <p:cNvPr id="64" name="圆角矩形 63"/>
          <p:cNvSpPr/>
          <p:nvPr/>
        </p:nvSpPr>
        <p:spPr>
          <a:xfrm>
            <a:off x="1586865" y="4046220"/>
            <a:ext cx="1751330" cy="187325"/>
          </a:xfrm>
          <a:prstGeom prst="roundRect">
            <a:avLst/>
          </a:prstGeom>
          <a:gradFill rotWithShape="1">
            <a:gsLst>
              <a:gs pos="0">
                <a:srgbClr val="333399">
                  <a:lumMod val="110000"/>
                  <a:satMod val="105000"/>
                  <a:tint val="67000"/>
                </a:srgbClr>
              </a:gs>
              <a:gs pos="50000">
                <a:srgbClr val="333399">
                  <a:lumMod val="105000"/>
                  <a:satMod val="103000"/>
                  <a:tint val="73000"/>
                </a:srgbClr>
              </a:gs>
              <a:gs pos="100000">
                <a:srgbClr val="333399">
                  <a:lumMod val="105000"/>
                  <a:satMod val="109000"/>
                  <a:tint val="81000"/>
                </a:srgbClr>
              </a:gs>
            </a:gsLst>
            <a:lin ang="5400000" scaled="0"/>
          </a:gradFill>
          <a:ln w="6350" cap="flat" cmpd="sng" algn="ctr">
            <a:solidFill>
              <a:srgbClr val="333399"/>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65" name="圆角矩形 64"/>
          <p:cNvSpPr/>
          <p:nvPr/>
        </p:nvSpPr>
        <p:spPr>
          <a:xfrm>
            <a:off x="3353435" y="4050030"/>
            <a:ext cx="747395" cy="182880"/>
          </a:xfrm>
          <a:prstGeom prst="roundRect">
            <a:avLst/>
          </a:prstGeom>
          <a:gradFill rotWithShape="1">
            <a:gsLst>
              <a:gs pos="0">
                <a:srgbClr val="BBE0E3">
                  <a:satMod val="103000"/>
                  <a:lumMod val="102000"/>
                  <a:tint val="94000"/>
                </a:srgbClr>
              </a:gs>
              <a:gs pos="50000">
                <a:srgbClr val="BBE0E3">
                  <a:satMod val="110000"/>
                  <a:lumMod val="100000"/>
                  <a:shade val="100000"/>
                </a:srgbClr>
              </a:gs>
              <a:gs pos="100000">
                <a:srgbClr val="BBE0E3">
                  <a:lumMod val="99000"/>
                  <a:satMod val="120000"/>
                  <a:shade val="78000"/>
                </a:srgbClr>
              </a:gs>
            </a:gsLst>
            <a:lin ang="5400000" scaled="0"/>
          </a:gradFill>
          <a:ln w="6350" cap="flat" cmpd="sng" algn="ctr">
            <a:solidFill>
              <a:srgbClr val="BBE0E3"/>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66" name="文本框 26"/>
          <p:cNvSpPr txBox="1">
            <a:spLocks noChangeArrowheads="1"/>
          </p:cNvSpPr>
          <p:nvPr/>
        </p:nvSpPr>
        <p:spPr bwMode="auto">
          <a:xfrm>
            <a:off x="1768475" y="3549015"/>
            <a:ext cx="139192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sz="2000" b="1">
                <a:solidFill>
                  <a:schemeClr val="accent1">
                    <a:lumMod val="50000"/>
                  </a:schemeClr>
                </a:solidFill>
                <a:latin typeface="Times New Roman" panose="02020603050405020304" pitchFamily="18" charset="0"/>
                <a:ea typeface="宋体" panose="02010600030101010101" pitchFamily="2" charset="-122"/>
              </a:rPr>
              <a:t>ACSF</a:t>
            </a:r>
            <a:endParaRPr lang="en-US" altLang="zh-CN" sz="2000" b="1">
              <a:solidFill>
                <a:schemeClr val="accent1">
                  <a:lumMod val="50000"/>
                </a:schemeClr>
              </a:solidFill>
              <a:latin typeface="Times New Roman" panose="02020603050405020304" pitchFamily="18" charset="0"/>
              <a:ea typeface="宋体" panose="02010600030101010101" pitchFamily="2" charset="-122"/>
            </a:endParaRPr>
          </a:p>
        </p:txBody>
      </p:sp>
      <p:sp>
        <p:nvSpPr>
          <p:cNvPr id="67" name="文本框 27"/>
          <p:cNvSpPr txBox="1">
            <a:spLocks noChangeArrowheads="1"/>
          </p:cNvSpPr>
          <p:nvPr/>
        </p:nvSpPr>
        <p:spPr bwMode="auto">
          <a:xfrm>
            <a:off x="3368040" y="3266440"/>
            <a:ext cx="139573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b="1">
                <a:solidFill>
                  <a:srgbClr val="FF0000"/>
                </a:solidFill>
                <a:latin typeface="Times New Roman" panose="02020603050405020304" pitchFamily="18" charset="0"/>
                <a:ea typeface="宋体" panose="02010600030101010101" pitchFamily="2" charset="-122"/>
              </a:rPr>
              <a:t>CTOP</a:t>
            </a:r>
            <a:endParaRPr lang="en-US" altLang="zh-CN" b="1">
              <a:solidFill>
                <a:srgbClr val="FF0000"/>
              </a:solidFill>
              <a:latin typeface="Times New Roman" panose="02020603050405020304" pitchFamily="18" charset="0"/>
              <a:ea typeface="宋体" panose="02010600030101010101" pitchFamily="2" charset="-122"/>
            </a:endParaRPr>
          </a:p>
        </p:txBody>
      </p:sp>
      <p:sp>
        <p:nvSpPr>
          <p:cNvPr id="68" name="文本框 28"/>
          <p:cNvSpPr txBox="1">
            <a:spLocks noChangeArrowheads="1"/>
          </p:cNvSpPr>
          <p:nvPr/>
        </p:nvSpPr>
        <p:spPr bwMode="auto">
          <a:xfrm>
            <a:off x="5433060" y="3549015"/>
            <a:ext cx="226187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sz="2000" b="1" dirty="0">
                <a:solidFill>
                  <a:schemeClr val="accent1">
                    <a:lumMod val="50000"/>
                  </a:schemeClr>
                </a:solidFill>
                <a:latin typeface="Times New Roman" panose="02020603050405020304" pitchFamily="18" charset="0"/>
                <a:ea typeface="宋体" panose="02010600030101010101" pitchFamily="2" charset="-122"/>
              </a:rPr>
              <a:t>washout</a:t>
            </a:r>
            <a:endParaRPr lang="en-US" altLang="zh-CN" sz="2000" b="1" dirty="0">
              <a:solidFill>
                <a:schemeClr val="accent1">
                  <a:lumMod val="50000"/>
                </a:schemeClr>
              </a:solidFill>
              <a:latin typeface="Times New Roman" panose="02020603050405020304" pitchFamily="18" charset="0"/>
              <a:ea typeface="宋体" panose="02010600030101010101" pitchFamily="2" charset="-122"/>
            </a:endParaRPr>
          </a:p>
        </p:txBody>
      </p:sp>
      <p:sp>
        <p:nvSpPr>
          <p:cNvPr id="70" name="文本框 41"/>
          <p:cNvSpPr txBox="1">
            <a:spLocks noChangeArrowheads="1"/>
          </p:cNvSpPr>
          <p:nvPr/>
        </p:nvSpPr>
        <p:spPr bwMode="auto">
          <a:xfrm>
            <a:off x="1822450" y="4233545"/>
            <a:ext cx="144208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a:solidFill>
                  <a:srgbClr val="000000"/>
                </a:solidFill>
                <a:latin typeface="Times New Roman" panose="02020603050405020304" pitchFamily="18" charset="0"/>
                <a:ea typeface="宋体" panose="02010600030101010101" pitchFamily="2" charset="-122"/>
              </a:rPr>
              <a:t>10min</a:t>
            </a:r>
            <a:endParaRPr lang="en-US" altLang="zh-CN">
              <a:solidFill>
                <a:srgbClr val="000000"/>
              </a:solidFill>
              <a:latin typeface="Times New Roman" panose="02020603050405020304" pitchFamily="18" charset="0"/>
              <a:ea typeface="宋体" panose="02010600030101010101" pitchFamily="2" charset="-122"/>
            </a:endParaRPr>
          </a:p>
        </p:txBody>
      </p:sp>
      <p:sp>
        <p:nvSpPr>
          <p:cNvPr id="74" name="文本框 42"/>
          <p:cNvSpPr txBox="1">
            <a:spLocks noChangeArrowheads="1"/>
          </p:cNvSpPr>
          <p:nvPr/>
        </p:nvSpPr>
        <p:spPr bwMode="auto">
          <a:xfrm>
            <a:off x="3353435" y="4274820"/>
            <a:ext cx="144208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a:solidFill>
                  <a:srgbClr val="000000"/>
                </a:solidFill>
                <a:latin typeface="Times New Roman" panose="02020603050405020304" pitchFamily="18" charset="0"/>
                <a:ea typeface="宋体" panose="02010600030101010101" pitchFamily="2" charset="-122"/>
              </a:rPr>
              <a:t>3min</a:t>
            </a:r>
            <a:endParaRPr lang="en-US" altLang="zh-CN">
              <a:solidFill>
                <a:srgbClr val="000000"/>
              </a:solidFill>
              <a:latin typeface="Times New Roman" panose="02020603050405020304" pitchFamily="18" charset="0"/>
              <a:ea typeface="宋体" panose="02010600030101010101" pitchFamily="2" charset="-122"/>
            </a:endParaRPr>
          </a:p>
        </p:txBody>
      </p:sp>
      <p:sp>
        <p:nvSpPr>
          <p:cNvPr id="76" name="文本框 43"/>
          <p:cNvSpPr txBox="1">
            <a:spLocks noChangeArrowheads="1"/>
          </p:cNvSpPr>
          <p:nvPr/>
        </p:nvSpPr>
        <p:spPr bwMode="auto">
          <a:xfrm>
            <a:off x="5431790" y="4274820"/>
            <a:ext cx="144208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a:solidFill>
                  <a:srgbClr val="000000"/>
                </a:solidFill>
                <a:latin typeface="Times New Roman" panose="02020603050405020304" pitchFamily="18" charset="0"/>
                <a:ea typeface="宋体" panose="02010600030101010101" pitchFamily="2" charset="-122"/>
              </a:rPr>
              <a:t>50min</a:t>
            </a:r>
            <a:endParaRPr lang="en-US" altLang="zh-CN">
              <a:solidFill>
                <a:srgbClr val="000000"/>
              </a:solidFill>
              <a:latin typeface="Times New Roman" panose="02020603050405020304" pitchFamily="18" charset="0"/>
              <a:ea typeface="宋体" panose="02010600030101010101" pitchFamily="2" charset="-122"/>
            </a:endParaRPr>
          </a:p>
        </p:txBody>
      </p:sp>
      <p:sp>
        <p:nvSpPr>
          <p:cNvPr id="80" name="圆角矩形 79"/>
          <p:cNvSpPr/>
          <p:nvPr/>
        </p:nvSpPr>
        <p:spPr>
          <a:xfrm>
            <a:off x="4119245" y="4042410"/>
            <a:ext cx="1751330" cy="190500"/>
          </a:xfrm>
          <a:prstGeom prst="roundRect">
            <a:avLst/>
          </a:prstGeom>
          <a:gradFill rotWithShape="1">
            <a:gsLst>
              <a:gs pos="0">
                <a:srgbClr val="333399">
                  <a:lumMod val="110000"/>
                  <a:satMod val="105000"/>
                  <a:tint val="67000"/>
                </a:srgbClr>
              </a:gs>
              <a:gs pos="50000">
                <a:srgbClr val="333399">
                  <a:lumMod val="105000"/>
                  <a:satMod val="103000"/>
                  <a:tint val="73000"/>
                </a:srgbClr>
              </a:gs>
              <a:gs pos="100000">
                <a:srgbClr val="333399">
                  <a:lumMod val="105000"/>
                  <a:satMod val="109000"/>
                  <a:tint val="81000"/>
                </a:srgbClr>
              </a:gs>
            </a:gsLst>
            <a:lin ang="5400000" scaled="0"/>
          </a:gradFill>
          <a:ln w="6350" cap="flat" cmpd="sng" algn="ctr">
            <a:solidFill>
              <a:srgbClr val="333399"/>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Arial" panose="020B0604020202020204"/>
              <a:ea typeface="宋体" panose="02010600030101010101" pitchFamily="2" charset="-122"/>
              <a:cs typeface="+mn-cs"/>
            </a:endParaRPr>
          </a:p>
        </p:txBody>
      </p:sp>
      <p:sp>
        <p:nvSpPr>
          <p:cNvPr id="81" name="圆角矩形 80"/>
          <p:cNvSpPr/>
          <p:nvPr/>
        </p:nvSpPr>
        <p:spPr>
          <a:xfrm>
            <a:off x="6149340" y="4046220"/>
            <a:ext cx="1753870" cy="190500"/>
          </a:xfrm>
          <a:prstGeom prst="roundRect">
            <a:avLst/>
          </a:prstGeom>
          <a:gradFill rotWithShape="1">
            <a:gsLst>
              <a:gs pos="0">
                <a:srgbClr val="333399">
                  <a:lumMod val="110000"/>
                  <a:satMod val="105000"/>
                  <a:tint val="67000"/>
                </a:srgbClr>
              </a:gs>
              <a:gs pos="50000">
                <a:srgbClr val="333399">
                  <a:lumMod val="105000"/>
                  <a:satMod val="103000"/>
                  <a:tint val="73000"/>
                </a:srgbClr>
              </a:gs>
              <a:gs pos="100000">
                <a:srgbClr val="333399">
                  <a:lumMod val="105000"/>
                  <a:satMod val="109000"/>
                  <a:tint val="81000"/>
                </a:srgbClr>
              </a:gs>
            </a:gsLst>
            <a:lin ang="5400000" scaled="0"/>
          </a:gradFill>
          <a:ln w="6350" cap="flat" cmpd="sng" algn="ctr">
            <a:solidFill>
              <a:srgbClr val="333399"/>
            </a:solid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FFFFFF"/>
              </a:solidFill>
              <a:effectLst/>
              <a:uLnTx/>
              <a:uFillTx/>
              <a:latin typeface="Arial" panose="020B0604020202020204"/>
              <a:ea typeface="宋体" panose="02010600030101010101" pitchFamily="2" charset="-122"/>
              <a:cs typeface="+mn-cs"/>
            </a:endParaRPr>
          </a:p>
        </p:txBody>
      </p:sp>
      <p:sp>
        <p:nvSpPr>
          <p:cNvPr id="85" name="文本框 2"/>
          <p:cNvSpPr txBox="1">
            <a:spLocks noChangeArrowheads="1"/>
          </p:cNvSpPr>
          <p:nvPr/>
        </p:nvSpPr>
        <p:spPr bwMode="auto">
          <a:xfrm>
            <a:off x="5710555" y="3757295"/>
            <a:ext cx="117919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sz="4400">
                <a:solidFill>
                  <a:srgbClr val="8C8CBF"/>
                </a:solidFill>
                <a:latin typeface="Arial" panose="020B0604020202020204" pitchFamily="34" charset="0"/>
                <a:ea typeface="宋体" panose="02010600030101010101" pitchFamily="2" charset="-122"/>
              </a:rPr>
              <a:t>//</a:t>
            </a:r>
            <a:endParaRPr lang="en-US" altLang="zh-CN" sz="4400">
              <a:solidFill>
                <a:srgbClr val="8C8CBF"/>
              </a:solidFill>
              <a:latin typeface="Arial" panose="020B0604020202020204" pitchFamily="34" charset="0"/>
              <a:ea typeface="宋体" panose="02010600030101010101" pitchFamily="2" charset="-122"/>
            </a:endParaRPr>
          </a:p>
        </p:txBody>
      </p:sp>
      <p:sp>
        <p:nvSpPr>
          <p:cNvPr id="87" name="文本框 27"/>
          <p:cNvSpPr txBox="1">
            <a:spLocks noChangeArrowheads="1"/>
          </p:cNvSpPr>
          <p:nvPr/>
        </p:nvSpPr>
        <p:spPr bwMode="auto">
          <a:xfrm>
            <a:off x="3336290" y="1773555"/>
            <a:ext cx="139573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b="1">
                <a:solidFill>
                  <a:srgbClr val="FF0000"/>
                </a:solidFill>
                <a:latin typeface="Times New Roman" panose="02020603050405020304" pitchFamily="18" charset="0"/>
                <a:ea typeface="宋体" panose="02010600030101010101" pitchFamily="2" charset="-122"/>
              </a:rPr>
              <a:t>DPDPE</a:t>
            </a:r>
            <a:endParaRPr lang="en-US" altLang="zh-CN" b="1">
              <a:solidFill>
                <a:srgbClr val="FF0000"/>
              </a:solidFill>
              <a:latin typeface="Times New Roman" panose="02020603050405020304" pitchFamily="18" charset="0"/>
              <a:ea typeface="宋体" panose="02010600030101010101" pitchFamily="2" charset="-122"/>
            </a:endParaRPr>
          </a:p>
        </p:txBody>
      </p:sp>
      <p:sp>
        <p:nvSpPr>
          <p:cNvPr id="88" name="文本框 27"/>
          <p:cNvSpPr txBox="1">
            <a:spLocks noChangeArrowheads="1"/>
          </p:cNvSpPr>
          <p:nvPr/>
        </p:nvSpPr>
        <p:spPr bwMode="auto">
          <a:xfrm>
            <a:off x="3338195" y="2141855"/>
            <a:ext cx="139573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b="1">
                <a:solidFill>
                  <a:srgbClr val="FF0000"/>
                </a:solidFill>
                <a:latin typeface="Times New Roman" panose="02020603050405020304" pitchFamily="18" charset="0"/>
                <a:ea typeface="宋体" panose="02010600030101010101" pitchFamily="2" charset="-122"/>
              </a:rPr>
              <a:t>U50488</a:t>
            </a:r>
            <a:endParaRPr lang="en-US" altLang="zh-CN" b="1">
              <a:solidFill>
                <a:srgbClr val="FF0000"/>
              </a:solidFill>
              <a:latin typeface="Times New Roman" panose="02020603050405020304" pitchFamily="18" charset="0"/>
              <a:ea typeface="宋体" panose="02010600030101010101" pitchFamily="2" charset="-122"/>
            </a:endParaRPr>
          </a:p>
        </p:txBody>
      </p:sp>
      <p:sp>
        <p:nvSpPr>
          <p:cNvPr id="89" name="文本框 27"/>
          <p:cNvSpPr txBox="1">
            <a:spLocks noChangeArrowheads="1"/>
          </p:cNvSpPr>
          <p:nvPr/>
        </p:nvSpPr>
        <p:spPr bwMode="auto">
          <a:xfrm>
            <a:off x="3369310" y="3634740"/>
            <a:ext cx="139573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zh-CN" b="1">
                <a:solidFill>
                  <a:srgbClr val="FF0000"/>
                </a:solidFill>
                <a:latin typeface="Times New Roman" panose="02020603050405020304" pitchFamily="18" charset="0"/>
                <a:ea typeface="宋体" panose="02010600030101010101" pitchFamily="2" charset="-122"/>
              </a:rPr>
              <a:t>Naltrindole</a:t>
            </a:r>
            <a:endParaRPr lang="en-US" altLang="zh-CN" b="1">
              <a:solidFill>
                <a:schemeClr val="tx2"/>
              </a:solidFill>
              <a:latin typeface="Times New Roman" panose="02020603050405020304" pitchFamily="18" charset="0"/>
              <a:ea typeface="宋体" panose="02010600030101010101" pitchFamily="2" charset="-122"/>
            </a:endParaRPr>
          </a:p>
        </p:txBody>
      </p:sp>
      <p:sp>
        <p:nvSpPr>
          <p:cNvPr id="93" name="文本框 27"/>
          <p:cNvSpPr txBox="1">
            <a:spLocks noChangeArrowheads="1"/>
          </p:cNvSpPr>
          <p:nvPr/>
        </p:nvSpPr>
        <p:spPr bwMode="auto">
          <a:xfrm>
            <a:off x="3204210" y="5126990"/>
            <a:ext cx="2260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en-US" altLang="zh-CN" b="1">
                <a:solidFill>
                  <a:srgbClr val="FF0000"/>
                </a:solidFill>
                <a:latin typeface="Times New Roman" panose="02020603050405020304" pitchFamily="18" charset="0"/>
                <a:ea typeface="宋体" panose="02010600030101010101" pitchFamily="2" charset="-122"/>
              </a:rPr>
              <a:t>DPDPE+</a:t>
            </a:r>
            <a:r>
              <a:rPr lang="en-US" altLang="zh-CN" b="1">
                <a:solidFill>
                  <a:srgbClr val="FF0000"/>
                </a:solidFill>
                <a:latin typeface="Times New Roman" panose="02020603050405020304" pitchFamily="18" charset="0"/>
                <a:ea typeface="宋体" panose="02010600030101010101" pitchFamily="2" charset="-122"/>
                <a:sym typeface="+mn-ea"/>
              </a:rPr>
              <a:t>Naltrindole</a:t>
            </a:r>
            <a:endParaRPr lang="en-US" altLang="zh-CN" b="1">
              <a:solidFill>
                <a:srgbClr val="FF0000"/>
              </a:solidFill>
              <a:latin typeface="Times New Roman" panose="02020603050405020304" pitchFamily="18" charset="0"/>
              <a:ea typeface="宋体" panose="02010600030101010101" pitchFamily="2" charset="-122"/>
              <a:sym typeface="+mn-ea"/>
            </a:endParaRPr>
          </a:p>
        </p:txBody>
      </p:sp>
      <p:sp>
        <p:nvSpPr>
          <p:cNvPr id="3" name="文本框 2"/>
          <p:cNvSpPr txBox="1"/>
          <p:nvPr/>
        </p:nvSpPr>
        <p:spPr>
          <a:xfrm>
            <a:off x="5742940" y="304800"/>
            <a:ext cx="3579495" cy="645160"/>
          </a:xfrm>
          <a:prstGeom prst="rect">
            <a:avLst/>
          </a:prstGeom>
          <a:noFill/>
        </p:spPr>
        <p:txBody>
          <a:bodyPr wrap="square" rtlCol="0" anchor="t">
            <a:spAutoFit/>
          </a:bodyPr>
          <a:lstStyle/>
          <a:p>
            <a:pPr algn="ctr"/>
            <a:r>
              <a:rPr lang="zh-CN" altLang="en-US">
                <a:latin typeface="Times New Roman" panose="02020603050405020304" pitchFamily="18" charset="0"/>
                <a:cs typeface="Times New Roman" panose="02020603050405020304" pitchFamily="18" charset="0"/>
              </a:rPr>
              <a:t>All experiments </a:t>
            </a:r>
            <a:r>
              <a:rPr lang="en-US" altLang="zh-CN">
                <a:latin typeface="Times New Roman" panose="02020603050405020304" pitchFamily="18" charset="0"/>
                <a:cs typeface="Times New Roman" panose="02020603050405020304" pitchFamily="18" charset="0"/>
              </a:rPr>
              <a:t>are</a:t>
            </a:r>
            <a:r>
              <a:rPr lang="zh-CN" altLang="en-US">
                <a:latin typeface="Times New Roman" panose="02020603050405020304" pitchFamily="18" charset="0"/>
                <a:cs typeface="Times New Roman" panose="02020603050405020304" pitchFamily="18" charset="0"/>
              </a:rPr>
              <a:t> complet</a:t>
            </a:r>
            <a:r>
              <a:rPr lang="en-US" altLang="zh-CN">
                <a:latin typeface="Times New Roman" panose="02020603050405020304" pitchFamily="18" charset="0"/>
                <a:cs typeface="Times New Roman" panose="02020603050405020304" pitchFamily="18" charset="0"/>
              </a:rPr>
              <a:t>ing</a:t>
            </a:r>
            <a:r>
              <a:rPr lang="zh-CN" altLang="en-US">
                <a:latin typeface="Times New Roman" panose="02020603050405020304" pitchFamily="18" charset="0"/>
                <a:cs typeface="Times New Roman" panose="02020603050405020304" pitchFamily="18" charset="0"/>
              </a:rPr>
              <a:t> </a:t>
            </a:r>
            <a:endParaRPr lang="zh-CN" altLang="en-US">
              <a:latin typeface="Times New Roman" panose="02020603050405020304" pitchFamily="18" charset="0"/>
              <a:cs typeface="Times New Roman" panose="02020603050405020304" pitchFamily="18" charset="0"/>
            </a:endParaRPr>
          </a:p>
          <a:p>
            <a:pPr algn="ctr"/>
            <a:r>
              <a:rPr lang="zh-CN" altLang="en-US">
                <a:latin typeface="Times New Roman" panose="02020603050405020304" pitchFamily="18" charset="0"/>
                <a:cs typeface="Times New Roman" panose="02020603050405020304" pitchFamily="18" charset="0"/>
              </a:rPr>
              <a:t>in the presence of picrotoxin</a:t>
            </a:r>
            <a:endParaRPr lang="zh-CN" alt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p:nvPr/>
        </p:nvSpPr>
        <p:spPr>
          <a:xfrm>
            <a:off x="0" y="137608"/>
            <a:ext cx="2517289" cy="738664"/>
          </a:xfrm>
          <a:prstGeom prst="rect">
            <a:avLst/>
          </a:prstGeom>
          <a:noFill/>
        </p:spPr>
        <p:txBody>
          <a:bodyPr wrap="square" rtlCol="0">
            <a:spAutoFit/>
          </a:bodyPr>
          <a:lstStyle/>
          <a:p>
            <a:pPr indent="0" algn="ctr"/>
            <a:r>
              <a:rPr lang="en-US" altLang="zh-CN" sz="1400" b="1" kern="100" dirty="0">
                <a:solidFill>
                  <a:schemeClr val="tx1"/>
                </a:solidFill>
                <a:latin typeface="Times New Roman" panose="02020603050405020304"/>
                <a:sym typeface="+mn-ea"/>
              </a:rPr>
              <a:t>Fig 1. </a:t>
            </a:r>
            <a:r>
              <a:rPr lang="en-US" sz="1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sym typeface="+mn-ea"/>
              </a:rPr>
              <a:t>Effect of </a:t>
            </a:r>
            <a:r>
              <a:rPr lang="en-US" sz="1400" b="1" dirty="0">
                <a:solidFill>
                  <a:schemeClr val="tx1"/>
                </a:solidFill>
                <a:latin typeface="Times New Roman" panose="02020603050405020304" pitchFamily="18" charset="0"/>
                <a:ea typeface="宋体" panose="02010600030101010101" pitchFamily="2" charset="-122"/>
                <a:sym typeface="+mn-ea"/>
              </a:rPr>
              <a:t>MOR agonist, DAMGO</a:t>
            </a:r>
            <a:r>
              <a:rPr lang="en-US" sz="1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sym typeface="+mn-ea"/>
              </a:rPr>
              <a:t> on the</a:t>
            </a:r>
            <a:r>
              <a:rPr lang="en-US" sz="1400" b="1" dirty="0">
                <a:solidFill>
                  <a:schemeClr val="tx1"/>
                </a:solidFill>
                <a:latin typeface="Times New Roman" panose="02020603050405020304" pitchFamily="18" charset="0"/>
                <a:ea typeface="宋体" panose="02010600030101010101" pitchFamily="2" charset="-122"/>
                <a:sym typeface="+mn-ea"/>
              </a:rPr>
              <a:t> PF-PC</a:t>
            </a:r>
            <a:r>
              <a:rPr lang="en-US" sz="1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sym typeface="+mn-ea"/>
              </a:rPr>
              <a:t> synaptic transmission. </a:t>
            </a:r>
            <a:endParaRPr lang="en-US" altLang="zh-CN" sz="1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sym typeface="+mn-ea"/>
            </a:endParaRPr>
          </a:p>
        </p:txBody>
      </p:sp>
      <p:pic>
        <p:nvPicPr>
          <p:cNvPr id="5" name="图片 4" descr="D1"/>
          <p:cNvPicPr>
            <a:picLocks noChangeAspect="1"/>
          </p:cNvPicPr>
          <p:nvPr/>
        </p:nvPicPr>
        <p:blipFill>
          <a:blip r:embed="rId1" cstate="print">
            <a:clrChange>
              <a:clrFrom>
                <a:srgbClr val="FFFFFF">
                  <a:alpha val="100000"/>
                </a:srgbClr>
              </a:clrFrom>
              <a:clrTo>
                <a:srgbClr val="FFFFFF">
                  <a:alpha val="100000"/>
                  <a:alpha val="0"/>
                </a:srgbClr>
              </a:clrTo>
            </a:clrChange>
          </a:blip>
          <a:stretch>
            <a:fillRect/>
          </a:stretch>
        </p:blipFill>
        <p:spPr>
          <a:xfrm>
            <a:off x="139849" y="1021981"/>
            <a:ext cx="2334407" cy="1836176"/>
          </a:xfrm>
          <a:prstGeom prst="rect">
            <a:avLst/>
          </a:prstGeom>
        </p:spPr>
      </p:pic>
      <p:sp>
        <p:nvSpPr>
          <p:cNvPr id="7" name="文本框 99"/>
          <p:cNvSpPr txBox="1"/>
          <p:nvPr/>
        </p:nvSpPr>
        <p:spPr>
          <a:xfrm>
            <a:off x="2216073" y="125502"/>
            <a:ext cx="2667894" cy="954107"/>
          </a:xfrm>
          <a:prstGeom prst="rect">
            <a:avLst/>
          </a:prstGeom>
          <a:noFill/>
          <a:ln w="9525">
            <a:noFill/>
          </a:ln>
        </p:spPr>
        <p:txBody>
          <a:bodyPr wrap="square">
            <a:spAutoFit/>
          </a:bodyPr>
          <a:lstStyle/>
          <a:p>
            <a:pPr indent="0" algn="ctr">
              <a:lnSpc>
                <a:spcPct val="100000"/>
              </a:lnSpc>
            </a:pPr>
            <a:r>
              <a:rPr lang="en-US" altLang="zh-CN" sz="1400" b="1" dirty="0">
                <a:latin typeface="Times New Roman" panose="02020603050405020304" pitchFamily="18" charset="0"/>
                <a:ea typeface="宋体" panose="02010600030101010101" pitchFamily="2" charset="-122"/>
                <a:sym typeface="+mn-ea"/>
              </a:rPr>
              <a:t>Fig 2. </a:t>
            </a:r>
            <a:r>
              <a:rPr lang="en-US" sz="1400" b="1" dirty="0">
                <a:latin typeface="Times New Roman" panose="02020603050405020304" pitchFamily="18" charset="0"/>
                <a:ea typeface="宋体" panose="02010600030101010101" pitchFamily="2" charset="-122"/>
                <a:sym typeface="+mn-ea"/>
              </a:rPr>
              <a:t>The concentration-response curve shows the DAMGO-induced decrease in amplitude of N1.</a:t>
            </a:r>
            <a:endParaRPr lang="en-US" altLang="en-US" sz="1400" b="1" dirty="0">
              <a:latin typeface="Times New Roman" panose="02020603050405020304" pitchFamily="18" charset="0"/>
              <a:ea typeface="宋体" panose="02010600030101010101" pitchFamily="2" charset="-122"/>
              <a:sym typeface="+mn-ea"/>
            </a:endParaRPr>
          </a:p>
        </p:txBody>
      </p:sp>
      <p:pic>
        <p:nvPicPr>
          <p:cNvPr id="9" name="图片 8"/>
          <p:cNvPicPr>
            <a:picLocks noChangeAspect="1"/>
          </p:cNvPicPr>
          <p:nvPr/>
        </p:nvPicPr>
        <p:blipFill>
          <a:blip r:embed="rId2" cstate="print">
            <a:clrChange>
              <a:clrFrom>
                <a:srgbClr val="FFFFFF">
                  <a:alpha val="100000"/>
                </a:srgbClr>
              </a:clrFrom>
              <a:clrTo>
                <a:srgbClr val="FFFFFF">
                  <a:alpha val="100000"/>
                  <a:alpha val="0"/>
                </a:srgbClr>
              </a:clrTo>
            </a:clrChange>
          </a:blip>
          <a:stretch>
            <a:fillRect/>
          </a:stretch>
        </p:blipFill>
        <p:spPr>
          <a:xfrm>
            <a:off x="2407910" y="978948"/>
            <a:ext cx="2596668" cy="2086984"/>
          </a:xfrm>
          <a:prstGeom prst="rect">
            <a:avLst/>
          </a:prstGeom>
        </p:spPr>
      </p:pic>
      <p:sp>
        <p:nvSpPr>
          <p:cNvPr id="10" name="矩形 9"/>
          <p:cNvSpPr/>
          <p:nvPr/>
        </p:nvSpPr>
        <p:spPr>
          <a:xfrm>
            <a:off x="4528962" y="129096"/>
            <a:ext cx="2280622" cy="954107"/>
          </a:xfrm>
          <a:prstGeom prst="rect">
            <a:avLst/>
          </a:prstGeom>
        </p:spPr>
        <p:txBody>
          <a:bodyPr wrap="square">
            <a:spAutoFit/>
          </a:bodyPr>
          <a:lstStyle/>
          <a:p>
            <a:pPr indent="0" algn="ctr"/>
            <a:r>
              <a:rPr lang="en-US" altLang="zh-CN" sz="1400" b="1" dirty="0" smtClean="0">
                <a:latin typeface="Times New Roman" panose="02020603050405020304" pitchFamily="18" charset="0"/>
                <a:ea typeface="宋体" panose="02010600030101010101" pitchFamily="2" charset="-122"/>
                <a:sym typeface="+mn-ea"/>
              </a:rPr>
              <a:t>Fig 3. Effect of MOR antagonist, CTOP on the PF-PC synaptic transmission.</a:t>
            </a:r>
            <a:endParaRPr lang="en-US" altLang="en-US" sz="1400" b="1" dirty="0">
              <a:latin typeface="Times New Roman" panose="02020603050405020304" pitchFamily="18" charset="0"/>
              <a:ea typeface="宋体" panose="02010600030101010101" pitchFamily="2" charset="-122"/>
              <a:sym typeface="+mn-ea"/>
            </a:endParaRPr>
          </a:p>
        </p:txBody>
      </p:sp>
      <p:pic>
        <p:nvPicPr>
          <p:cNvPr id="11" name="图片 10" descr="CTOP3"/>
          <p:cNvPicPr>
            <a:picLocks noChangeAspect="1"/>
          </p:cNvPicPr>
          <p:nvPr>
            <p:custDataLst>
              <p:tags r:id="rId3"/>
            </p:custDataLst>
          </p:nvPr>
        </p:nvPicPr>
        <p:blipFill>
          <a:blip r:embed="rId4" cstate="print">
            <a:clrChange>
              <a:clrFrom>
                <a:srgbClr val="FFFFFF">
                  <a:alpha val="100000"/>
                </a:srgbClr>
              </a:clrFrom>
              <a:clrTo>
                <a:srgbClr val="FFFFFF">
                  <a:alpha val="100000"/>
                  <a:alpha val="0"/>
                </a:srgbClr>
              </a:clrTo>
            </a:clrChange>
          </a:blip>
          <a:stretch>
            <a:fillRect/>
          </a:stretch>
        </p:blipFill>
        <p:spPr>
          <a:xfrm>
            <a:off x="4902278" y="1101205"/>
            <a:ext cx="2090190" cy="1642086"/>
          </a:xfrm>
          <a:prstGeom prst="rect">
            <a:avLst/>
          </a:prstGeom>
        </p:spPr>
      </p:pic>
      <p:sp>
        <p:nvSpPr>
          <p:cNvPr id="12" name="文本框 1"/>
          <p:cNvSpPr txBox="1"/>
          <p:nvPr/>
        </p:nvSpPr>
        <p:spPr>
          <a:xfrm>
            <a:off x="6657489" y="118338"/>
            <a:ext cx="2486511" cy="954107"/>
          </a:xfrm>
          <a:prstGeom prst="rect">
            <a:avLst/>
          </a:prstGeom>
          <a:noFill/>
          <a:ln w="9525">
            <a:noFill/>
          </a:ln>
        </p:spPr>
        <p:txBody>
          <a:bodyPr wrap="square">
            <a:spAutoFit/>
          </a:bodyPr>
          <a:lstStyle/>
          <a:p>
            <a:pPr indent="0" algn="ctr"/>
            <a:r>
              <a:rPr lang="en-US" altLang="zh-CN" sz="1400" b="1" dirty="0" smtClean="0">
                <a:latin typeface="Times New Roman" panose="02020603050405020304" pitchFamily="18" charset="0"/>
                <a:ea typeface="宋体" panose="02010600030101010101" pitchFamily="2" charset="-122"/>
                <a:sym typeface="+mn-ea"/>
              </a:rPr>
              <a:t>Fig 4. MOR antagonist, CTOP abolishes the DAMGO-induced inhibition of PF-PC EPSCs</a:t>
            </a:r>
            <a:r>
              <a:rPr lang="en-US" altLang="zh-CN" sz="1400" b="1" dirty="0">
                <a:latin typeface="Times New Roman" panose="02020603050405020304" pitchFamily="18" charset="0"/>
                <a:ea typeface="宋体" panose="02010600030101010101" pitchFamily="2" charset="-122"/>
                <a:sym typeface="+mn-ea"/>
              </a:rPr>
              <a:t>.</a:t>
            </a:r>
            <a:endParaRPr lang="en-US" altLang="zh-CN" sz="1400" b="1" dirty="0">
              <a:latin typeface="Times New Roman" panose="02020603050405020304" pitchFamily="18" charset="0"/>
              <a:ea typeface="宋体" panose="02010600030101010101" pitchFamily="2" charset="-122"/>
              <a:sym typeface="+mn-ea"/>
            </a:endParaRPr>
          </a:p>
        </p:txBody>
      </p:sp>
      <p:pic>
        <p:nvPicPr>
          <p:cNvPr id="13" name="图片 12" descr="C+D4"/>
          <p:cNvPicPr>
            <a:picLocks noChangeAspect="1"/>
          </p:cNvPicPr>
          <p:nvPr/>
        </p:nvPicPr>
        <p:blipFill>
          <a:blip r:embed="rId5" cstate="print">
            <a:clrChange>
              <a:clrFrom>
                <a:srgbClr val="FFFFFF">
                  <a:alpha val="100000"/>
                </a:srgbClr>
              </a:clrFrom>
              <a:clrTo>
                <a:srgbClr val="FFFFFF">
                  <a:alpha val="100000"/>
                  <a:alpha val="0"/>
                </a:srgbClr>
              </a:clrTo>
            </a:clrChange>
          </a:blip>
          <a:stretch>
            <a:fillRect/>
          </a:stretch>
        </p:blipFill>
        <p:spPr>
          <a:xfrm>
            <a:off x="7046259" y="1084398"/>
            <a:ext cx="2097741" cy="1632512"/>
          </a:xfrm>
          <a:prstGeom prst="rect">
            <a:avLst/>
          </a:prstGeom>
        </p:spPr>
      </p:pic>
      <p:sp>
        <p:nvSpPr>
          <p:cNvPr id="14" name="文本框 99"/>
          <p:cNvSpPr txBox="1"/>
          <p:nvPr/>
        </p:nvSpPr>
        <p:spPr>
          <a:xfrm>
            <a:off x="64543" y="3329125"/>
            <a:ext cx="2302137" cy="738664"/>
          </a:xfrm>
          <a:prstGeom prst="rect">
            <a:avLst/>
          </a:prstGeom>
          <a:noFill/>
          <a:ln w="9525">
            <a:noFill/>
          </a:ln>
        </p:spPr>
        <p:txBody>
          <a:bodyPr wrap="square">
            <a:spAutoFit/>
          </a:bodyPr>
          <a:lstStyle/>
          <a:p>
            <a:pPr indent="0" algn="ctr"/>
            <a:r>
              <a:rPr lang="en-US" altLang="zh-CN" sz="1400" b="1" dirty="0">
                <a:latin typeface="Times New Roman" panose="02020603050405020304" pitchFamily="18" charset="0"/>
                <a:ea typeface="宋体" panose="02010600030101010101" pitchFamily="2" charset="-122"/>
                <a:sym typeface="+mn-ea"/>
              </a:rPr>
              <a:t>Fig 5. </a:t>
            </a:r>
            <a:r>
              <a:rPr lang="en-US" sz="1400" b="1" dirty="0">
                <a:latin typeface="Times New Roman" panose="02020603050405020304" pitchFamily="18" charset="0"/>
                <a:ea typeface="宋体" panose="02010600030101010101" pitchFamily="2" charset="-122"/>
                <a:sym typeface="+mn-ea"/>
              </a:rPr>
              <a:t>Effect of DOR agonist, DPDPE on the PF-PC synaptic transmission. </a:t>
            </a:r>
            <a:endParaRPr lang="en-US" sz="1400" b="1" dirty="0">
              <a:latin typeface="Times New Roman" panose="02020603050405020304" pitchFamily="18" charset="0"/>
              <a:ea typeface="宋体" panose="02010600030101010101" pitchFamily="2" charset="-122"/>
              <a:sym typeface="+mn-ea"/>
            </a:endParaRPr>
          </a:p>
        </p:txBody>
      </p:sp>
      <p:pic>
        <p:nvPicPr>
          <p:cNvPr id="15" name="图片 14" descr="D5"/>
          <p:cNvPicPr>
            <a:picLocks noChangeAspect="1"/>
          </p:cNvPicPr>
          <p:nvPr/>
        </p:nvPicPr>
        <p:blipFill>
          <a:blip r:embed="rId6" cstate="print">
            <a:clrChange>
              <a:clrFrom>
                <a:srgbClr val="FFFFFF">
                  <a:alpha val="100000"/>
                </a:srgbClr>
              </a:clrFrom>
              <a:clrTo>
                <a:srgbClr val="FFFFFF">
                  <a:alpha val="100000"/>
                  <a:alpha val="0"/>
                </a:srgbClr>
              </a:clrTo>
            </a:clrChange>
          </a:blip>
          <a:stretch>
            <a:fillRect/>
          </a:stretch>
        </p:blipFill>
        <p:spPr>
          <a:xfrm>
            <a:off x="204396" y="4293330"/>
            <a:ext cx="2274612" cy="1838538"/>
          </a:xfrm>
          <a:prstGeom prst="rect">
            <a:avLst/>
          </a:prstGeom>
        </p:spPr>
      </p:pic>
      <p:sp>
        <p:nvSpPr>
          <p:cNvPr id="16" name="文本框 99"/>
          <p:cNvSpPr txBox="1"/>
          <p:nvPr/>
        </p:nvSpPr>
        <p:spPr>
          <a:xfrm>
            <a:off x="2355920" y="3314912"/>
            <a:ext cx="2649444" cy="954107"/>
          </a:xfrm>
          <a:prstGeom prst="rect">
            <a:avLst/>
          </a:prstGeom>
          <a:noFill/>
          <a:ln w="9525">
            <a:noFill/>
          </a:ln>
        </p:spPr>
        <p:txBody>
          <a:bodyPr wrap="square">
            <a:spAutoFit/>
          </a:bodyPr>
          <a:lstStyle/>
          <a:p>
            <a:pPr indent="0" algn="ctr">
              <a:lnSpc>
                <a:spcPct val="100000"/>
              </a:lnSpc>
            </a:pPr>
            <a:r>
              <a:rPr lang="en-US" altLang="zh-CN" sz="1400" b="1" dirty="0">
                <a:latin typeface="Times New Roman" panose="02020603050405020304" pitchFamily="18" charset="0"/>
                <a:ea typeface="宋体" panose="02010600030101010101" pitchFamily="2" charset="-122"/>
                <a:sym typeface="+mn-ea"/>
              </a:rPr>
              <a:t>Fig 6. </a:t>
            </a:r>
            <a:r>
              <a:rPr lang="en-US" sz="1400" b="1" dirty="0">
                <a:latin typeface="Times New Roman" panose="02020603050405020304" pitchFamily="18" charset="0"/>
                <a:ea typeface="宋体" panose="02010600030101010101" pitchFamily="2" charset="-122"/>
                <a:sym typeface="+mn-ea"/>
              </a:rPr>
              <a:t>The concentration-response curve shows the DPDPE-induced decrease in amplitude of N1.</a:t>
            </a:r>
            <a:endParaRPr lang="en-US" altLang="en-US" sz="1400" b="1" dirty="0">
              <a:latin typeface="Times New Roman" panose="02020603050405020304" pitchFamily="18" charset="0"/>
              <a:ea typeface="宋体" panose="02010600030101010101" pitchFamily="2" charset="-122"/>
              <a:sym typeface="+mn-ea"/>
            </a:endParaRPr>
          </a:p>
        </p:txBody>
      </p:sp>
      <p:pic>
        <p:nvPicPr>
          <p:cNvPr id="17" name="图片 16" descr="dpdpe 浓度改1"/>
          <p:cNvPicPr>
            <a:picLocks noChangeAspect="1"/>
          </p:cNvPicPr>
          <p:nvPr>
            <p:custDataLst>
              <p:tags r:id="rId7"/>
            </p:custDataLst>
          </p:nvPr>
        </p:nvPicPr>
        <p:blipFill>
          <a:blip r:embed="rId8" cstate="print">
            <a:clrChange>
              <a:clrFrom>
                <a:srgbClr val="FFFFFF">
                  <a:alpha val="100000"/>
                </a:srgbClr>
              </a:clrFrom>
              <a:clrTo>
                <a:srgbClr val="FFFFFF">
                  <a:alpha val="100000"/>
                  <a:alpha val="0"/>
                </a:srgbClr>
              </a:clrTo>
            </a:clrChange>
          </a:blip>
          <a:stretch>
            <a:fillRect/>
          </a:stretch>
        </p:blipFill>
        <p:spPr>
          <a:xfrm>
            <a:off x="2603351" y="4237741"/>
            <a:ext cx="2560319" cy="2104469"/>
          </a:xfrm>
          <a:prstGeom prst="rect">
            <a:avLst/>
          </a:prstGeom>
        </p:spPr>
      </p:pic>
      <p:sp>
        <p:nvSpPr>
          <p:cNvPr id="18" name="文本框 99"/>
          <p:cNvSpPr txBox="1"/>
          <p:nvPr/>
        </p:nvSpPr>
        <p:spPr>
          <a:xfrm>
            <a:off x="4910232" y="3316815"/>
            <a:ext cx="1996174" cy="954107"/>
          </a:xfrm>
          <a:prstGeom prst="rect">
            <a:avLst/>
          </a:prstGeom>
          <a:noFill/>
          <a:ln w="9525">
            <a:noFill/>
          </a:ln>
        </p:spPr>
        <p:txBody>
          <a:bodyPr wrap="square">
            <a:spAutoFit/>
          </a:bodyPr>
          <a:lstStyle/>
          <a:p>
            <a:pPr indent="0" algn="ctr"/>
            <a:r>
              <a:rPr lang="en-US" altLang="zh-CN" sz="1400" b="1" dirty="0">
                <a:latin typeface="Times New Roman" panose="02020603050405020304" pitchFamily="18" charset="0"/>
                <a:ea typeface="宋体" panose="02010600030101010101" pitchFamily="2" charset="-122"/>
                <a:sym typeface="+mn-ea"/>
              </a:rPr>
              <a:t>Fig 7. Effect of DOR antagonist, naltrindole on the PF-PC synaptic transmission.</a:t>
            </a:r>
            <a:endParaRPr lang="en-US" altLang="en-US" sz="1400" b="1" dirty="0">
              <a:latin typeface="Times New Roman" panose="02020603050405020304" pitchFamily="18" charset="0"/>
              <a:ea typeface="宋体" panose="02010600030101010101" pitchFamily="2" charset="-122"/>
              <a:sym typeface="+mn-ea"/>
            </a:endParaRPr>
          </a:p>
        </p:txBody>
      </p:sp>
      <p:pic>
        <p:nvPicPr>
          <p:cNvPr id="19" name="图片 18" descr="NTI 7"/>
          <p:cNvPicPr>
            <a:picLocks noChangeAspect="1"/>
          </p:cNvPicPr>
          <p:nvPr/>
        </p:nvPicPr>
        <p:blipFill>
          <a:blip r:embed="rId9" cstate="print">
            <a:clrChange>
              <a:clrFrom>
                <a:srgbClr val="FFFCFF">
                  <a:alpha val="100000"/>
                </a:srgbClr>
              </a:clrFrom>
              <a:clrTo>
                <a:srgbClr val="FFFCFF">
                  <a:alpha val="100000"/>
                  <a:alpha val="0"/>
                </a:srgbClr>
              </a:clrTo>
            </a:clrChange>
          </a:blip>
          <a:stretch>
            <a:fillRect/>
          </a:stretch>
        </p:blipFill>
        <p:spPr>
          <a:xfrm>
            <a:off x="4945145" y="4313817"/>
            <a:ext cx="2142351" cy="1700269"/>
          </a:xfrm>
          <a:prstGeom prst="rect">
            <a:avLst/>
          </a:prstGeom>
        </p:spPr>
      </p:pic>
      <p:sp>
        <p:nvSpPr>
          <p:cNvPr id="20" name="文本框 99"/>
          <p:cNvSpPr txBox="1"/>
          <p:nvPr/>
        </p:nvSpPr>
        <p:spPr>
          <a:xfrm>
            <a:off x="6838800" y="3279648"/>
            <a:ext cx="2305200" cy="954107"/>
          </a:xfrm>
          <a:prstGeom prst="rect">
            <a:avLst/>
          </a:prstGeom>
          <a:noFill/>
          <a:ln w="9525">
            <a:noFill/>
          </a:ln>
        </p:spPr>
        <p:txBody>
          <a:bodyPr wrap="square">
            <a:spAutoFit/>
          </a:bodyPr>
          <a:lstStyle/>
          <a:p>
            <a:pPr indent="0" algn="ctr"/>
            <a:r>
              <a:rPr lang="en-US" altLang="zh-CN" sz="1400" b="1" dirty="0">
                <a:latin typeface="Times New Roman" panose="02020603050405020304" pitchFamily="18" charset="0"/>
                <a:ea typeface="宋体" panose="02010600030101010101" pitchFamily="2" charset="-122"/>
                <a:sym typeface="+mn-ea"/>
              </a:rPr>
              <a:t>Fig 8. D</a:t>
            </a:r>
            <a:r>
              <a:rPr lang="en-US" sz="1400" b="1" dirty="0">
                <a:latin typeface="Times New Roman" panose="02020603050405020304" pitchFamily="18" charset="0"/>
                <a:ea typeface="宋体" panose="02010600030101010101" pitchFamily="2" charset="-122"/>
                <a:sym typeface="+mn-ea"/>
              </a:rPr>
              <a:t>OR antagonist, </a:t>
            </a:r>
            <a:r>
              <a:rPr lang="en-US" sz="1400" b="1" dirty="0" err="1">
                <a:latin typeface="Times New Roman" panose="02020603050405020304" pitchFamily="18" charset="0"/>
                <a:ea typeface="宋体" panose="02010600030101010101" pitchFamily="2" charset="-122"/>
                <a:sym typeface="+mn-ea"/>
              </a:rPr>
              <a:t>naltrindole</a:t>
            </a:r>
            <a:r>
              <a:rPr lang="en-US" sz="1400" b="1" dirty="0">
                <a:latin typeface="Times New Roman" panose="02020603050405020304" pitchFamily="18" charset="0"/>
                <a:ea typeface="宋体" panose="02010600030101010101" pitchFamily="2" charset="-122"/>
                <a:sym typeface="+mn-ea"/>
              </a:rPr>
              <a:t> abolishes the </a:t>
            </a:r>
            <a:r>
              <a:rPr lang="en-US" sz="1400" b="1" dirty="0" smtClean="0">
                <a:latin typeface="Times New Roman" panose="02020603050405020304" pitchFamily="18" charset="0"/>
                <a:ea typeface="宋体" panose="02010600030101010101" pitchFamily="2" charset="-122"/>
                <a:sym typeface="+mn-ea"/>
              </a:rPr>
              <a:t>DPDPE-induced </a:t>
            </a:r>
            <a:r>
              <a:rPr lang="en-US" sz="1400" b="1" dirty="0">
                <a:latin typeface="Times New Roman" panose="02020603050405020304" pitchFamily="18" charset="0"/>
                <a:ea typeface="宋体" panose="02010600030101010101" pitchFamily="2" charset="-122"/>
                <a:sym typeface="+mn-ea"/>
              </a:rPr>
              <a:t>inhibition of PF-PC EPSCs.</a:t>
            </a:r>
            <a:endParaRPr lang="en-US" sz="1400" b="1" dirty="0">
              <a:latin typeface="Times New Roman" panose="02020603050405020304" pitchFamily="18" charset="0"/>
              <a:ea typeface="宋体" panose="02010600030101010101" pitchFamily="2" charset="-122"/>
              <a:sym typeface="+mn-ea"/>
            </a:endParaRPr>
          </a:p>
        </p:txBody>
      </p:sp>
      <p:pic>
        <p:nvPicPr>
          <p:cNvPr id="21" name="图片 20" descr="DPDPE+N8"/>
          <p:cNvPicPr>
            <a:picLocks noChangeAspect="1"/>
          </p:cNvPicPr>
          <p:nvPr/>
        </p:nvPicPr>
        <p:blipFill>
          <a:blip r:embed="rId10" cstate="print">
            <a:clrChange>
              <a:clrFrom>
                <a:srgbClr val="FFFFFF">
                  <a:alpha val="100000"/>
                </a:srgbClr>
              </a:clrFrom>
              <a:clrTo>
                <a:srgbClr val="FFFFFF">
                  <a:alpha val="100000"/>
                  <a:alpha val="0"/>
                </a:srgbClr>
              </a:clrTo>
            </a:clrChange>
          </a:blip>
          <a:stretch>
            <a:fillRect/>
          </a:stretch>
        </p:blipFill>
        <p:spPr>
          <a:xfrm>
            <a:off x="7036494" y="4249271"/>
            <a:ext cx="2107505" cy="171046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1"/>
          <p:cNvSpPr>
            <a:spLocks noGrp="1"/>
          </p:cNvSpPr>
          <p:nvPr>
            <p:ph type="ctrTitle"/>
          </p:nvPr>
        </p:nvSpPr>
        <p:spPr/>
        <p:txBody>
          <a:bodyPr vert="horz" wrap="square" lIns="91440" tIns="45720" rIns="91440" bIns="45720" anchor="ctr" anchorCtr="0"/>
          <a:lstStyle/>
          <a:p>
            <a:pPr eaLnBrk="1" hangingPunct="1">
              <a:buClrTx/>
              <a:buSzTx/>
              <a:buFontTx/>
            </a:pPr>
            <a:endParaRPr lang="zh-CN" altLang="en-US" dirty="0">
              <a:ea typeface="宋体" panose="02010600030101010101" pitchFamily="2" charset="-122"/>
            </a:endParaRPr>
          </a:p>
        </p:txBody>
      </p:sp>
      <p:sp>
        <p:nvSpPr>
          <p:cNvPr id="3" name="副标题 2"/>
          <p:cNvSpPr>
            <a:spLocks noGrp="1"/>
          </p:cNvSpPr>
          <p:nvPr>
            <p:ph type="subTitle" idx="1"/>
          </p:nvPr>
        </p:nvSpPr>
        <p:spPr/>
        <p:txBody>
          <a:bodyPr vert="horz" wrap="square" lIns="91440" tIns="45720" rIns="91440" bIns="45720" numCol="1" rtlCol="0" anchor="t" anchorCtr="0" compatLnSpc="1">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1026" name="Picture 2"/>
          <p:cNvPicPr>
            <a:picLocks noChangeAspect="1" noChangeArrowheads="1"/>
          </p:cNvPicPr>
          <p:nvPr/>
        </p:nvPicPr>
        <p:blipFill>
          <a:blip r:embed="rId2" cstate="print"/>
          <a:srcRect/>
          <a:stretch>
            <a:fillRect/>
          </a:stretch>
        </p:blipFill>
        <p:spPr bwMode="auto">
          <a:xfrm>
            <a:off x="457200" y="1138555"/>
            <a:ext cx="4191000" cy="5489523"/>
          </a:xfrm>
          <a:prstGeom prst="rect">
            <a:avLst/>
          </a:prstGeom>
          <a:noFill/>
          <a:ln w="9525">
            <a:noFill/>
            <a:miter lim="800000"/>
            <a:headEnd/>
            <a:tailEnd/>
          </a:ln>
        </p:spPr>
      </p:pic>
      <p:sp>
        <p:nvSpPr>
          <p:cNvPr id="1027" name="Rectangle 3"/>
          <p:cNvSpPr>
            <a:spLocks noChangeArrowheads="1"/>
          </p:cNvSpPr>
          <p:nvPr/>
        </p:nvSpPr>
        <p:spPr bwMode="auto">
          <a:xfrm>
            <a:off x="685800" y="311150"/>
            <a:ext cx="7729220" cy="82994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pPr>
            <a:r>
              <a:rPr kumimoji="0" lang="zh-CN" sz="2400" b="1" i="0" u="none" strike="noStrike" cap="none" normalizeH="0" baseline="0" dirty="0" smtClean="0">
                <a:ln>
                  <a:noFill/>
                </a:ln>
                <a:solidFill>
                  <a:schemeClr val="tx1"/>
                </a:solidFill>
                <a:effectLst/>
                <a:latin typeface="Calibri" panose="020F0502020204030204"/>
                <a:ea typeface="宋体" panose="02010600030101010101" pitchFamily="2" charset="-122"/>
                <a:cs typeface="Times New Roman" panose="02020603050405020304" pitchFamily="18" charset="0"/>
              </a:rPr>
              <a:t>芬太尼减弱吹风刺激诱发的小鼠小脑浦肯野细胞层感觉信息传递过程</a:t>
            </a:r>
            <a:endParaRPr kumimoji="0" lang="zh-CN" sz="36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7" name="椭圆 6"/>
          <p:cNvSpPr/>
          <p:nvPr/>
        </p:nvSpPr>
        <p:spPr>
          <a:xfrm>
            <a:off x="685800" y="228600"/>
            <a:ext cx="11430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024120" y="3190875"/>
            <a:ext cx="3650615" cy="3415030"/>
          </a:xfrm>
          <a:prstGeom prst="rect">
            <a:avLst/>
          </a:prstGeom>
        </p:spPr>
        <p:txBody>
          <a:bodyPr wrap="square">
            <a:spAutoFit/>
          </a:bodyPr>
          <a:lstStyle/>
          <a:p>
            <a:pPr>
              <a:lnSpc>
                <a:spcPct val="150000"/>
              </a:lnSpc>
            </a:pPr>
            <a:r>
              <a:rPr lang="en-US" altLang="zh-CN" sz="1600" dirty="0" smtClean="0"/>
              <a:t>     </a:t>
            </a:r>
            <a:r>
              <a:rPr lang="zh-CN" altLang="zh-CN" sz="1600" dirty="0" smtClean="0"/>
              <a:t>由于芬太尼的滥用，增大了其成瘾的风险。据联合国禁毒报告显示，在美国过量服用芬太尼的人数已高达</a:t>
            </a:r>
            <a:r>
              <a:rPr lang="en-US" altLang="zh-CN" sz="1600" dirty="0" smtClean="0"/>
              <a:t>2</a:t>
            </a:r>
            <a:r>
              <a:rPr lang="zh-CN" altLang="zh-CN" sz="1600" dirty="0" smtClean="0"/>
              <a:t>万人左右，成为引起死亡的首要原因。因此，阐明芬太尼对神经系统的作用机制，具有深远的社会意义。在中枢神经系统中，芬太尼主要与μ阿片受体结合而发挥药理学效应，小脑及其环路在药物成瘾中的作用也越来越受到关注。</a:t>
            </a:r>
            <a:endParaRPr lang="zh-CN" altLang="zh-CN" sz="1600" dirty="0" smtClean="0"/>
          </a:p>
        </p:txBody>
      </p:sp>
      <p:sp>
        <p:nvSpPr>
          <p:cNvPr id="9" name="圆角矩形 8"/>
          <p:cNvSpPr/>
          <p:nvPr/>
        </p:nvSpPr>
        <p:spPr>
          <a:xfrm>
            <a:off x="5105400" y="1061720"/>
            <a:ext cx="3429000" cy="18338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257800" y="1141274"/>
            <a:ext cx="3276600" cy="1754326"/>
          </a:xfrm>
          <a:prstGeom prst="rect">
            <a:avLst/>
          </a:prstGeom>
        </p:spPr>
        <p:txBody>
          <a:bodyPr wrap="square">
            <a:spAutoFit/>
          </a:bodyPr>
          <a:lstStyle/>
          <a:p>
            <a:r>
              <a:rPr lang="en-US" altLang="zh-CN" dirty="0" smtClean="0"/>
              <a:t>       </a:t>
            </a:r>
            <a:r>
              <a:rPr lang="zh-CN" altLang="zh-CN" dirty="0" smtClean="0"/>
              <a:t>枸橼酸芬太尼</a:t>
            </a:r>
            <a:r>
              <a:rPr lang="en-US" altLang="zh-CN" dirty="0" smtClean="0">
                <a:latin typeface="Times New Roman" panose="02020603050405020304" pitchFamily="18" charset="0"/>
                <a:cs typeface="Times New Roman" panose="02020603050405020304" pitchFamily="18" charset="0"/>
              </a:rPr>
              <a:t>(Fentanyl)</a:t>
            </a:r>
            <a:r>
              <a:rPr lang="zh-CN" altLang="en-US" dirty="0" smtClean="0">
                <a:latin typeface="Times New Roman" panose="02020603050405020304" pitchFamily="18" charset="0"/>
                <a:cs typeface="Times New Roman" panose="02020603050405020304" pitchFamily="18" charset="0"/>
              </a:rPr>
              <a:t>：</a:t>
            </a:r>
            <a:r>
              <a:rPr lang="zh-CN" altLang="zh-CN" dirty="0" smtClean="0"/>
              <a:t>一种化学合成的阿片类药物</a:t>
            </a:r>
            <a:r>
              <a:rPr lang="zh-CN" altLang="en-US" dirty="0" smtClean="0"/>
              <a:t>，</a:t>
            </a:r>
            <a:r>
              <a:rPr lang="zh-CN" altLang="zh-CN" dirty="0" smtClean="0"/>
              <a:t>其镇痛效果约为吗啡的</a:t>
            </a:r>
            <a:r>
              <a:rPr lang="en-US" altLang="zh-CN" dirty="0" smtClean="0"/>
              <a:t>100</a:t>
            </a:r>
            <a:r>
              <a:rPr lang="zh-CN" altLang="zh-CN" dirty="0" smtClean="0"/>
              <a:t>倍，且副作用更小</a:t>
            </a:r>
            <a:r>
              <a:rPr lang="zh-CN" altLang="en-US" dirty="0" smtClean="0"/>
              <a:t>，</a:t>
            </a:r>
            <a:r>
              <a:rPr lang="zh-CN" altLang="zh-CN" dirty="0" smtClean="0"/>
              <a:t>因此，在临床中被广泛应用，以及为癌症患者提供人道主义镇痛。</a:t>
            </a:r>
            <a:endParaRPr lang="zh-CN" altLang="en-US" dirty="0"/>
          </a:p>
        </p:txBody>
      </p:sp>
      <p:sp>
        <p:nvSpPr>
          <p:cNvPr id="11" name="圆角矩形 10"/>
          <p:cNvSpPr/>
          <p:nvPr/>
        </p:nvSpPr>
        <p:spPr>
          <a:xfrm>
            <a:off x="5105400" y="3133725"/>
            <a:ext cx="3562350" cy="357187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10" name="Group 4"/>
          <p:cNvGrpSpPr/>
          <p:nvPr/>
        </p:nvGrpSpPr>
        <p:grpSpPr>
          <a:xfrm>
            <a:off x="6517958" y="1351497"/>
            <a:ext cx="2178800" cy="2376170"/>
            <a:chOff x="1383" y="1616"/>
            <a:chExt cx="2205" cy="1814"/>
          </a:xfrm>
        </p:grpSpPr>
        <p:sp>
          <p:nvSpPr>
            <p:cNvPr id="15367" name="Rectangle 5"/>
            <p:cNvSpPr/>
            <p:nvPr/>
          </p:nvSpPr>
          <p:spPr>
            <a:xfrm rot="1667694">
              <a:off x="1383" y="1632"/>
              <a:ext cx="725" cy="577"/>
            </a:xfrm>
            <a:prstGeom prst="rect">
              <a:avLst/>
            </a:prstGeom>
            <a:solidFill>
              <a:schemeClr val="bg1"/>
            </a:solidFill>
            <a:ln w="9525" cap="flat" cmpd="sng">
              <a:solidFill>
                <a:schemeClr val="bg1"/>
              </a:solidFill>
              <a:prstDash val="solid"/>
              <a:miter/>
              <a:headEnd type="none" w="med" len="med"/>
              <a:tailEnd type="none" w="med" len="med"/>
            </a:ln>
          </p:spPr>
          <p:txBody>
            <a:bodyPr wrap="none" anchor="ctr"/>
            <a:lstStyle/>
            <a:p>
              <a:endParaRPr lang="zh-CN" altLang="en-US" dirty="0">
                <a:latin typeface="Arial" panose="020B0604020202020204" pitchFamily="34" charset="0"/>
              </a:endParaRPr>
            </a:p>
          </p:txBody>
        </p:sp>
        <p:sp>
          <p:nvSpPr>
            <p:cNvPr id="15368" name="AutoShape 6"/>
            <p:cNvSpPr>
              <a:spLocks noChangeAspect="1" noTextEdit="1"/>
            </p:cNvSpPr>
            <p:nvPr/>
          </p:nvSpPr>
          <p:spPr>
            <a:xfrm>
              <a:off x="1384" y="1616"/>
              <a:ext cx="1961" cy="1814"/>
            </a:xfrm>
            <a:prstGeom prst="rect">
              <a:avLst/>
            </a:prstGeom>
            <a:noFill/>
            <a:ln w="9525">
              <a:noFill/>
            </a:ln>
          </p:spPr>
          <p:txBody>
            <a:bodyPr/>
            <a:lstStyle/>
            <a:p>
              <a:endParaRPr lang="zh-CN" altLang="en-US"/>
            </a:p>
          </p:txBody>
        </p:sp>
        <p:sp>
          <p:nvSpPr>
            <p:cNvPr id="15369" name="Rectangle 7"/>
            <p:cNvSpPr/>
            <p:nvPr/>
          </p:nvSpPr>
          <p:spPr>
            <a:xfrm>
              <a:off x="1393" y="3022"/>
              <a:ext cx="1939" cy="395"/>
            </a:xfrm>
            <a:prstGeom prst="rect">
              <a:avLst/>
            </a:prstGeom>
            <a:solidFill>
              <a:srgbClr val="FFFFFF"/>
            </a:solidFill>
            <a:ln w="0" cap="flat" cmpd="sng">
              <a:solidFill>
                <a:srgbClr val="FFFFFF"/>
              </a:solidFill>
              <a:prstDash val="solid"/>
              <a:miter/>
              <a:headEnd type="none" w="med" len="med"/>
              <a:tailEnd type="none" w="med" len="med"/>
            </a:ln>
          </p:spPr>
          <p:txBody>
            <a:bodyPr/>
            <a:lstStyle/>
            <a:p>
              <a:endParaRPr lang="zh-CN" altLang="en-US" dirty="0">
                <a:latin typeface="Arial" panose="020B0604020202020204" pitchFamily="34" charset="0"/>
              </a:endParaRPr>
            </a:p>
          </p:txBody>
        </p:sp>
        <p:pic>
          <p:nvPicPr>
            <p:cNvPr id="15370" name="Picture 8"/>
            <p:cNvPicPr>
              <a:picLocks noChangeAspect="1"/>
            </p:cNvPicPr>
            <p:nvPr/>
          </p:nvPicPr>
          <p:blipFill>
            <a:blip r:embed="rId2" cstate="print"/>
            <a:stretch>
              <a:fillRect/>
            </a:stretch>
          </p:blipFill>
          <p:spPr>
            <a:xfrm>
              <a:off x="1393" y="1624"/>
              <a:ext cx="1948" cy="1406"/>
            </a:xfrm>
            <a:prstGeom prst="rect">
              <a:avLst/>
            </a:prstGeom>
            <a:noFill/>
            <a:ln w="9525">
              <a:noFill/>
            </a:ln>
          </p:spPr>
        </p:pic>
        <p:sp>
          <p:nvSpPr>
            <p:cNvPr id="15371" name="Freeform 9"/>
            <p:cNvSpPr/>
            <p:nvPr/>
          </p:nvSpPr>
          <p:spPr>
            <a:xfrm>
              <a:off x="2091" y="2357"/>
              <a:ext cx="345" cy="513"/>
            </a:xfrm>
            <a:custGeom>
              <a:avLst/>
              <a:gdLst>
                <a:gd name="txL" fmla="*/ 0 w 40"/>
                <a:gd name="txT" fmla="*/ 0 h 61"/>
                <a:gd name="txR" fmla="*/ 40 w 40"/>
                <a:gd name="txB" fmla="*/ 61 h 61"/>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txL" t="txT" r="txR" b="txB"/>
              <a:pathLst>
                <a:path w="40" h="61">
                  <a:moveTo>
                    <a:pt x="20" y="0"/>
                  </a:moveTo>
                  <a:lnTo>
                    <a:pt x="18" y="0"/>
                  </a:lnTo>
                  <a:lnTo>
                    <a:pt x="16" y="1"/>
                  </a:lnTo>
                  <a:lnTo>
                    <a:pt x="14" y="1"/>
                  </a:lnTo>
                  <a:lnTo>
                    <a:pt x="12" y="2"/>
                  </a:lnTo>
                  <a:lnTo>
                    <a:pt x="8" y="5"/>
                  </a:lnTo>
                  <a:lnTo>
                    <a:pt x="5" y="9"/>
                  </a:lnTo>
                  <a:lnTo>
                    <a:pt x="3" y="13"/>
                  </a:lnTo>
                  <a:lnTo>
                    <a:pt x="1" y="19"/>
                  </a:lnTo>
                  <a:lnTo>
                    <a:pt x="0" y="24"/>
                  </a:lnTo>
                  <a:lnTo>
                    <a:pt x="0" y="31"/>
                  </a:lnTo>
                  <a:lnTo>
                    <a:pt x="0" y="37"/>
                  </a:lnTo>
                  <a:lnTo>
                    <a:pt x="1" y="42"/>
                  </a:lnTo>
                  <a:lnTo>
                    <a:pt x="3" y="48"/>
                  </a:lnTo>
                  <a:lnTo>
                    <a:pt x="5" y="52"/>
                  </a:lnTo>
                  <a:lnTo>
                    <a:pt x="8" y="56"/>
                  </a:lnTo>
                  <a:lnTo>
                    <a:pt x="12" y="59"/>
                  </a:lnTo>
                  <a:lnTo>
                    <a:pt x="14" y="60"/>
                  </a:lnTo>
                  <a:lnTo>
                    <a:pt x="16" y="60"/>
                  </a:lnTo>
                  <a:lnTo>
                    <a:pt x="18" y="61"/>
                  </a:lnTo>
                  <a:lnTo>
                    <a:pt x="20" y="61"/>
                  </a:lnTo>
                  <a:lnTo>
                    <a:pt x="22" y="61"/>
                  </a:lnTo>
                  <a:lnTo>
                    <a:pt x="24" y="60"/>
                  </a:lnTo>
                  <a:lnTo>
                    <a:pt x="26" y="60"/>
                  </a:lnTo>
                  <a:lnTo>
                    <a:pt x="28" y="59"/>
                  </a:lnTo>
                  <a:lnTo>
                    <a:pt x="31" y="56"/>
                  </a:lnTo>
                  <a:lnTo>
                    <a:pt x="34" y="52"/>
                  </a:lnTo>
                  <a:lnTo>
                    <a:pt x="37" y="48"/>
                  </a:lnTo>
                  <a:lnTo>
                    <a:pt x="39" y="42"/>
                  </a:lnTo>
                  <a:lnTo>
                    <a:pt x="40" y="37"/>
                  </a:lnTo>
                  <a:lnTo>
                    <a:pt x="40" y="31"/>
                  </a:lnTo>
                  <a:lnTo>
                    <a:pt x="40" y="24"/>
                  </a:lnTo>
                  <a:lnTo>
                    <a:pt x="39" y="19"/>
                  </a:lnTo>
                  <a:lnTo>
                    <a:pt x="37" y="13"/>
                  </a:lnTo>
                  <a:lnTo>
                    <a:pt x="34" y="9"/>
                  </a:lnTo>
                  <a:lnTo>
                    <a:pt x="31" y="5"/>
                  </a:lnTo>
                  <a:lnTo>
                    <a:pt x="28" y="2"/>
                  </a:lnTo>
                  <a:lnTo>
                    <a:pt x="26" y="1"/>
                  </a:lnTo>
                  <a:lnTo>
                    <a:pt x="24" y="1"/>
                  </a:lnTo>
                  <a:lnTo>
                    <a:pt x="22" y="0"/>
                  </a:lnTo>
                  <a:lnTo>
                    <a:pt x="20" y="0"/>
                  </a:lnTo>
                  <a:close/>
                </a:path>
              </a:pathLst>
            </a:custGeom>
            <a:solidFill>
              <a:srgbClr val="FFFFFF">
                <a:alpha val="100000"/>
              </a:srgbClr>
            </a:solidFill>
            <a:ln w="9525">
              <a:noFill/>
            </a:ln>
          </p:spPr>
          <p:txBody>
            <a:bodyPr/>
            <a:lstStyle/>
            <a:p>
              <a:endParaRPr lang="zh-CN" altLang="en-US"/>
            </a:p>
          </p:txBody>
        </p:sp>
        <p:sp>
          <p:nvSpPr>
            <p:cNvPr id="15372" name="Freeform 10"/>
            <p:cNvSpPr/>
            <p:nvPr/>
          </p:nvSpPr>
          <p:spPr>
            <a:xfrm>
              <a:off x="2091" y="2357"/>
              <a:ext cx="345" cy="513"/>
            </a:xfrm>
            <a:custGeom>
              <a:avLst/>
              <a:gdLst>
                <a:gd name="txL" fmla="*/ 0 w 40"/>
                <a:gd name="txT" fmla="*/ 0 h 61"/>
                <a:gd name="txR" fmla="*/ 40 w 40"/>
                <a:gd name="txB" fmla="*/ 61 h 61"/>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txL" t="txT" r="txR" b="txB"/>
              <a:pathLst>
                <a:path w="40" h="61">
                  <a:moveTo>
                    <a:pt x="20" y="0"/>
                  </a:moveTo>
                  <a:lnTo>
                    <a:pt x="18" y="0"/>
                  </a:lnTo>
                  <a:lnTo>
                    <a:pt x="16" y="1"/>
                  </a:lnTo>
                  <a:lnTo>
                    <a:pt x="14" y="1"/>
                  </a:lnTo>
                  <a:lnTo>
                    <a:pt x="12" y="2"/>
                  </a:lnTo>
                  <a:lnTo>
                    <a:pt x="8" y="5"/>
                  </a:lnTo>
                  <a:lnTo>
                    <a:pt x="5" y="9"/>
                  </a:lnTo>
                  <a:lnTo>
                    <a:pt x="3" y="13"/>
                  </a:lnTo>
                  <a:lnTo>
                    <a:pt x="1" y="19"/>
                  </a:lnTo>
                  <a:lnTo>
                    <a:pt x="0" y="24"/>
                  </a:lnTo>
                  <a:lnTo>
                    <a:pt x="0" y="31"/>
                  </a:lnTo>
                  <a:lnTo>
                    <a:pt x="0" y="37"/>
                  </a:lnTo>
                  <a:lnTo>
                    <a:pt x="1" y="42"/>
                  </a:lnTo>
                  <a:lnTo>
                    <a:pt x="3" y="48"/>
                  </a:lnTo>
                  <a:lnTo>
                    <a:pt x="5" y="52"/>
                  </a:lnTo>
                  <a:lnTo>
                    <a:pt x="8" y="56"/>
                  </a:lnTo>
                  <a:lnTo>
                    <a:pt x="12" y="59"/>
                  </a:lnTo>
                  <a:lnTo>
                    <a:pt x="14" y="60"/>
                  </a:lnTo>
                  <a:lnTo>
                    <a:pt x="16" y="60"/>
                  </a:lnTo>
                  <a:lnTo>
                    <a:pt x="18" y="61"/>
                  </a:lnTo>
                  <a:lnTo>
                    <a:pt x="20" y="61"/>
                  </a:lnTo>
                  <a:lnTo>
                    <a:pt x="22" y="61"/>
                  </a:lnTo>
                  <a:lnTo>
                    <a:pt x="24" y="60"/>
                  </a:lnTo>
                  <a:lnTo>
                    <a:pt x="26" y="60"/>
                  </a:lnTo>
                  <a:lnTo>
                    <a:pt x="28" y="59"/>
                  </a:lnTo>
                  <a:lnTo>
                    <a:pt x="31" y="56"/>
                  </a:lnTo>
                  <a:lnTo>
                    <a:pt x="34" y="52"/>
                  </a:lnTo>
                  <a:lnTo>
                    <a:pt x="37" y="48"/>
                  </a:lnTo>
                  <a:lnTo>
                    <a:pt x="39" y="42"/>
                  </a:lnTo>
                  <a:lnTo>
                    <a:pt x="40" y="37"/>
                  </a:lnTo>
                  <a:lnTo>
                    <a:pt x="40" y="31"/>
                  </a:lnTo>
                  <a:lnTo>
                    <a:pt x="40" y="24"/>
                  </a:lnTo>
                  <a:lnTo>
                    <a:pt x="39" y="19"/>
                  </a:lnTo>
                  <a:lnTo>
                    <a:pt x="37" y="13"/>
                  </a:lnTo>
                  <a:lnTo>
                    <a:pt x="34" y="9"/>
                  </a:lnTo>
                  <a:lnTo>
                    <a:pt x="31" y="5"/>
                  </a:lnTo>
                  <a:lnTo>
                    <a:pt x="28" y="2"/>
                  </a:lnTo>
                  <a:lnTo>
                    <a:pt x="26" y="1"/>
                  </a:lnTo>
                  <a:lnTo>
                    <a:pt x="24" y="1"/>
                  </a:lnTo>
                  <a:lnTo>
                    <a:pt x="22" y="0"/>
                  </a:lnTo>
                  <a:lnTo>
                    <a:pt x="20" y="0"/>
                  </a:lnTo>
                </a:path>
              </a:pathLst>
            </a:custGeom>
            <a:noFill/>
            <a:ln w="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5373" name="Rectangle 11"/>
            <p:cNvSpPr/>
            <p:nvPr/>
          </p:nvSpPr>
          <p:spPr>
            <a:xfrm>
              <a:off x="2418" y="2188"/>
              <a:ext cx="61" cy="337"/>
            </a:xfrm>
            <a:prstGeom prst="rect">
              <a:avLst/>
            </a:prstGeom>
            <a:solidFill>
              <a:srgbClr val="FFFFFF"/>
            </a:solidFill>
            <a:ln w="9525">
              <a:noFill/>
            </a:ln>
          </p:spPr>
          <p:txBody>
            <a:bodyPr/>
            <a:lstStyle/>
            <a:p>
              <a:endParaRPr lang="zh-CN" altLang="en-US" dirty="0">
                <a:latin typeface="Arial" panose="020B0604020202020204" pitchFamily="34" charset="0"/>
              </a:endParaRPr>
            </a:p>
          </p:txBody>
        </p:sp>
        <p:sp>
          <p:nvSpPr>
            <p:cNvPr id="15374" name="Rectangle 12"/>
            <p:cNvSpPr/>
            <p:nvPr/>
          </p:nvSpPr>
          <p:spPr>
            <a:xfrm>
              <a:off x="2418" y="2188"/>
              <a:ext cx="61" cy="337"/>
            </a:xfrm>
            <a:prstGeom prst="rect">
              <a:avLst/>
            </a:prstGeom>
            <a:noFill/>
            <a:ln w="0" cap="flat" cmpd="sng">
              <a:solidFill>
                <a:srgbClr val="FFFF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5375" name="Rectangle 13"/>
            <p:cNvSpPr/>
            <p:nvPr/>
          </p:nvSpPr>
          <p:spPr>
            <a:xfrm>
              <a:off x="2470" y="2129"/>
              <a:ext cx="60" cy="110"/>
            </a:xfrm>
            <a:prstGeom prst="rect">
              <a:avLst/>
            </a:prstGeom>
            <a:solidFill>
              <a:srgbClr val="FFFFFF"/>
            </a:solidFill>
            <a:ln w="9525">
              <a:noFill/>
            </a:ln>
          </p:spPr>
          <p:txBody>
            <a:bodyPr/>
            <a:lstStyle/>
            <a:p>
              <a:endParaRPr lang="zh-CN" altLang="en-US" dirty="0">
                <a:latin typeface="Arial" panose="020B0604020202020204" pitchFamily="34" charset="0"/>
              </a:endParaRPr>
            </a:p>
          </p:txBody>
        </p:sp>
        <p:sp>
          <p:nvSpPr>
            <p:cNvPr id="15376" name="Rectangle 14"/>
            <p:cNvSpPr/>
            <p:nvPr/>
          </p:nvSpPr>
          <p:spPr>
            <a:xfrm>
              <a:off x="2470" y="2129"/>
              <a:ext cx="60" cy="110"/>
            </a:xfrm>
            <a:prstGeom prst="rect">
              <a:avLst/>
            </a:prstGeom>
            <a:noFill/>
            <a:ln w="0" cap="flat" cmpd="sng">
              <a:solidFill>
                <a:srgbClr val="FFFF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5377" name="Rectangle 15"/>
            <p:cNvSpPr/>
            <p:nvPr/>
          </p:nvSpPr>
          <p:spPr>
            <a:xfrm>
              <a:off x="2203" y="2129"/>
              <a:ext cx="60" cy="110"/>
            </a:xfrm>
            <a:prstGeom prst="rect">
              <a:avLst/>
            </a:prstGeom>
            <a:solidFill>
              <a:srgbClr val="FFFFFF"/>
            </a:solidFill>
            <a:ln w="9525">
              <a:noFill/>
            </a:ln>
          </p:spPr>
          <p:txBody>
            <a:bodyPr/>
            <a:lstStyle/>
            <a:p>
              <a:endParaRPr lang="zh-CN" altLang="en-US" dirty="0">
                <a:latin typeface="Arial" panose="020B0604020202020204" pitchFamily="34" charset="0"/>
              </a:endParaRPr>
            </a:p>
          </p:txBody>
        </p:sp>
        <p:sp>
          <p:nvSpPr>
            <p:cNvPr id="15378" name="Rectangle 16"/>
            <p:cNvSpPr/>
            <p:nvPr/>
          </p:nvSpPr>
          <p:spPr>
            <a:xfrm>
              <a:off x="2203" y="2129"/>
              <a:ext cx="60" cy="110"/>
            </a:xfrm>
            <a:prstGeom prst="rect">
              <a:avLst/>
            </a:prstGeom>
            <a:noFill/>
            <a:ln w="0" cap="flat" cmpd="sng">
              <a:solidFill>
                <a:srgbClr val="FFFF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5379" name="Freeform 17"/>
            <p:cNvSpPr/>
            <p:nvPr/>
          </p:nvSpPr>
          <p:spPr>
            <a:xfrm>
              <a:off x="2806" y="3156"/>
              <a:ext cx="164" cy="93"/>
            </a:xfrm>
            <a:custGeom>
              <a:avLst/>
              <a:gdLst>
                <a:gd name="txL" fmla="*/ 0 w 19"/>
                <a:gd name="txT" fmla="*/ 0 h 11"/>
                <a:gd name="txR" fmla="*/ 19 w 19"/>
                <a:gd name="txB" fmla="*/ 11 h 11"/>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txL" t="txT" r="txR" b="txB"/>
              <a:pathLst>
                <a:path w="19" h="11">
                  <a:moveTo>
                    <a:pt x="3" y="6"/>
                  </a:moveTo>
                  <a:lnTo>
                    <a:pt x="4" y="4"/>
                  </a:lnTo>
                  <a:lnTo>
                    <a:pt x="18" y="11"/>
                  </a:lnTo>
                  <a:lnTo>
                    <a:pt x="19" y="8"/>
                  </a:lnTo>
                  <a:lnTo>
                    <a:pt x="5" y="1"/>
                  </a:lnTo>
                  <a:lnTo>
                    <a:pt x="6" y="0"/>
                  </a:lnTo>
                  <a:lnTo>
                    <a:pt x="0" y="1"/>
                  </a:lnTo>
                  <a:lnTo>
                    <a:pt x="3" y="6"/>
                  </a:lnTo>
                  <a:close/>
                </a:path>
              </a:pathLst>
            </a:custGeom>
            <a:solidFill>
              <a:srgbClr val="00A378">
                <a:alpha val="100000"/>
              </a:srgbClr>
            </a:solidFill>
            <a:ln w="9525">
              <a:noFill/>
            </a:ln>
          </p:spPr>
          <p:txBody>
            <a:bodyPr/>
            <a:lstStyle/>
            <a:p>
              <a:endParaRPr lang="zh-CN" altLang="en-US"/>
            </a:p>
          </p:txBody>
        </p:sp>
        <p:sp>
          <p:nvSpPr>
            <p:cNvPr id="15380" name="Freeform 18"/>
            <p:cNvSpPr/>
            <p:nvPr/>
          </p:nvSpPr>
          <p:spPr>
            <a:xfrm>
              <a:off x="2806" y="3156"/>
              <a:ext cx="164" cy="93"/>
            </a:xfrm>
            <a:custGeom>
              <a:avLst/>
              <a:gdLst>
                <a:gd name="txL" fmla="*/ 0 w 19"/>
                <a:gd name="txT" fmla="*/ 0 h 11"/>
                <a:gd name="txR" fmla="*/ 19 w 19"/>
                <a:gd name="txB" fmla="*/ 11 h 11"/>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txL" t="txT" r="txR" b="txB"/>
              <a:pathLst>
                <a:path w="19" h="11">
                  <a:moveTo>
                    <a:pt x="3" y="6"/>
                  </a:moveTo>
                  <a:lnTo>
                    <a:pt x="4" y="4"/>
                  </a:lnTo>
                  <a:lnTo>
                    <a:pt x="18" y="11"/>
                  </a:lnTo>
                  <a:lnTo>
                    <a:pt x="19" y="8"/>
                  </a:lnTo>
                  <a:lnTo>
                    <a:pt x="5" y="1"/>
                  </a:lnTo>
                  <a:lnTo>
                    <a:pt x="6" y="0"/>
                  </a:lnTo>
                  <a:lnTo>
                    <a:pt x="0" y="1"/>
                  </a:lnTo>
                  <a:lnTo>
                    <a:pt x="3" y="6"/>
                  </a:lnTo>
                  <a:close/>
                </a:path>
              </a:pathLst>
            </a:custGeom>
            <a:noFill/>
            <a:ln w="0" cap="flat" cmpd="sng">
              <a:solidFill>
                <a:srgbClr val="23282B">
                  <a:alpha val="100000"/>
                </a:srgbClr>
              </a:solidFill>
              <a:prstDash val="solid"/>
              <a:round/>
              <a:headEnd type="none" w="med" len="med"/>
              <a:tailEnd type="none" w="med" len="med"/>
            </a:ln>
          </p:spPr>
          <p:txBody>
            <a:bodyPr/>
            <a:lstStyle/>
            <a:p>
              <a:endParaRPr lang="zh-CN" altLang="en-US"/>
            </a:p>
          </p:txBody>
        </p:sp>
        <p:sp>
          <p:nvSpPr>
            <p:cNvPr id="15381" name="Freeform 19"/>
            <p:cNvSpPr/>
            <p:nvPr/>
          </p:nvSpPr>
          <p:spPr>
            <a:xfrm>
              <a:off x="1720" y="2357"/>
              <a:ext cx="173" cy="59"/>
            </a:xfrm>
            <a:custGeom>
              <a:avLst/>
              <a:gdLst>
                <a:gd name="txL" fmla="*/ 0 w 20"/>
                <a:gd name="txT" fmla="*/ 0 h 7"/>
                <a:gd name="txR" fmla="*/ 20 w 20"/>
                <a:gd name="txB" fmla="*/ 7 h 7"/>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txL" t="txT" r="txR" b="txB"/>
              <a:pathLst>
                <a:path w="20" h="7">
                  <a:moveTo>
                    <a:pt x="5" y="7"/>
                  </a:moveTo>
                  <a:lnTo>
                    <a:pt x="5" y="5"/>
                  </a:lnTo>
                  <a:lnTo>
                    <a:pt x="20" y="5"/>
                  </a:lnTo>
                  <a:lnTo>
                    <a:pt x="20" y="2"/>
                  </a:lnTo>
                  <a:lnTo>
                    <a:pt x="5" y="2"/>
                  </a:lnTo>
                  <a:lnTo>
                    <a:pt x="5" y="0"/>
                  </a:lnTo>
                  <a:lnTo>
                    <a:pt x="0" y="3"/>
                  </a:lnTo>
                  <a:lnTo>
                    <a:pt x="5" y="7"/>
                  </a:lnTo>
                  <a:close/>
                </a:path>
              </a:pathLst>
            </a:custGeom>
            <a:solidFill>
              <a:srgbClr val="E7485F">
                <a:alpha val="100000"/>
              </a:srgbClr>
            </a:solidFill>
            <a:ln w="9525">
              <a:noFill/>
            </a:ln>
          </p:spPr>
          <p:txBody>
            <a:bodyPr/>
            <a:lstStyle/>
            <a:p>
              <a:endParaRPr lang="zh-CN" altLang="en-US"/>
            </a:p>
          </p:txBody>
        </p:sp>
        <p:sp>
          <p:nvSpPr>
            <p:cNvPr id="15382" name="Freeform 20"/>
            <p:cNvSpPr/>
            <p:nvPr/>
          </p:nvSpPr>
          <p:spPr>
            <a:xfrm>
              <a:off x="1720" y="2357"/>
              <a:ext cx="173" cy="59"/>
            </a:xfrm>
            <a:custGeom>
              <a:avLst/>
              <a:gdLst>
                <a:gd name="txL" fmla="*/ 0 w 20"/>
                <a:gd name="txT" fmla="*/ 0 h 7"/>
                <a:gd name="txR" fmla="*/ 20 w 20"/>
                <a:gd name="txB" fmla="*/ 7 h 7"/>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txL" t="txT" r="txR" b="txB"/>
              <a:pathLst>
                <a:path w="20" h="7">
                  <a:moveTo>
                    <a:pt x="5" y="7"/>
                  </a:moveTo>
                  <a:lnTo>
                    <a:pt x="5" y="5"/>
                  </a:lnTo>
                  <a:lnTo>
                    <a:pt x="20" y="5"/>
                  </a:lnTo>
                  <a:lnTo>
                    <a:pt x="20" y="2"/>
                  </a:lnTo>
                  <a:lnTo>
                    <a:pt x="5" y="2"/>
                  </a:lnTo>
                  <a:lnTo>
                    <a:pt x="5" y="0"/>
                  </a:lnTo>
                  <a:lnTo>
                    <a:pt x="0" y="3"/>
                  </a:lnTo>
                  <a:lnTo>
                    <a:pt x="5" y="7"/>
                  </a:lnTo>
                  <a:close/>
                </a:path>
              </a:pathLst>
            </a:custGeom>
            <a:noFill/>
            <a:ln w="0" cap="flat" cmpd="sng">
              <a:solidFill>
                <a:srgbClr val="23282B">
                  <a:alpha val="100000"/>
                </a:srgbClr>
              </a:solidFill>
              <a:prstDash val="solid"/>
              <a:round/>
              <a:headEnd type="none" w="med" len="med"/>
              <a:tailEnd type="none" w="med" len="med"/>
            </a:ln>
          </p:spPr>
          <p:txBody>
            <a:bodyPr/>
            <a:lstStyle/>
            <a:p>
              <a:endParaRPr lang="zh-CN" altLang="en-US"/>
            </a:p>
          </p:txBody>
        </p:sp>
        <p:sp>
          <p:nvSpPr>
            <p:cNvPr id="15383" name="Freeform 21"/>
            <p:cNvSpPr/>
            <p:nvPr/>
          </p:nvSpPr>
          <p:spPr>
            <a:xfrm>
              <a:off x="2186" y="2576"/>
              <a:ext cx="353" cy="336"/>
            </a:xfrm>
            <a:custGeom>
              <a:avLst/>
              <a:gdLst>
                <a:gd name="txL" fmla="*/ 0 w 41"/>
                <a:gd name="txT" fmla="*/ 0 h 40"/>
                <a:gd name="txR" fmla="*/ 41 w 41"/>
                <a:gd name="txB" fmla="*/ 40 h 40"/>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txL" t="txT" r="txR" b="txB"/>
              <a:pathLst>
                <a:path w="41" h="40">
                  <a:moveTo>
                    <a:pt x="20" y="0"/>
                  </a:moveTo>
                  <a:lnTo>
                    <a:pt x="16" y="0"/>
                  </a:lnTo>
                  <a:lnTo>
                    <a:pt x="12" y="1"/>
                  </a:lnTo>
                  <a:lnTo>
                    <a:pt x="9" y="3"/>
                  </a:lnTo>
                  <a:lnTo>
                    <a:pt x="6" y="6"/>
                  </a:lnTo>
                  <a:lnTo>
                    <a:pt x="3" y="9"/>
                  </a:lnTo>
                  <a:lnTo>
                    <a:pt x="1" y="12"/>
                  </a:lnTo>
                  <a:lnTo>
                    <a:pt x="0" y="16"/>
                  </a:lnTo>
                  <a:lnTo>
                    <a:pt x="0" y="20"/>
                  </a:lnTo>
                  <a:lnTo>
                    <a:pt x="0" y="24"/>
                  </a:lnTo>
                  <a:lnTo>
                    <a:pt x="1" y="28"/>
                  </a:lnTo>
                  <a:lnTo>
                    <a:pt x="3" y="31"/>
                  </a:lnTo>
                  <a:lnTo>
                    <a:pt x="6" y="34"/>
                  </a:lnTo>
                  <a:lnTo>
                    <a:pt x="9" y="37"/>
                  </a:lnTo>
                  <a:lnTo>
                    <a:pt x="12" y="39"/>
                  </a:lnTo>
                  <a:lnTo>
                    <a:pt x="16" y="40"/>
                  </a:lnTo>
                  <a:lnTo>
                    <a:pt x="20" y="40"/>
                  </a:lnTo>
                  <a:lnTo>
                    <a:pt x="25" y="40"/>
                  </a:lnTo>
                  <a:lnTo>
                    <a:pt x="28" y="39"/>
                  </a:lnTo>
                  <a:lnTo>
                    <a:pt x="32" y="37"/>
                  </a:lnTo>
                  <a:lnTo>
                    <a:pt x="35" y="34"/>
                  </a:lnTo>
                  <a:lnTo>
                    <a:pt x="38" y="31"/>
                  </a:lnTo>
                  <a:lnTo>
                    <a:pt x="39" y="28"/>
                  </a:lnTo>
                  <a:lnTo>
                    <a:pt x="41" y="24"/>
                  </a:lnTo>
                  <a:lnTo>
                    <a:pt x="41" y="20"/>
                  </a:lnTo>
                  <a:lnTo>
                    <a:pt x="41" y="16"/>
                  </a:lnTo>
                  <a:lnTo>
                    <a:pt x="39" y="12"/>
                  </a:lnTo>
                  <a:lnTo>
                    <a:pt x="38" y="9"/>
                  </a:lnTo>
                  <a:lnTo>
                    <a:pt x="35" y="6"/>
                  </a:lnTo>
                  <a:lnTo>
                    <a:pt x="32" y="3"/>
                  </a:lnTo>
                  <a:lnTo>
                    <a:pt x="28" y="1"/>
                  </a:lnTo>
                  <a:lnTo>
                    <a:pt x="25" y="0"/>
                  </a:lnTo>
                  <a:lnTo>
                    <a:pt x="20" y="0"/>
                  </a:lnTo>
                  <a:close/>
                </a:path>
              </a:pathLst>
            </a:custGeom>
            <a:solidFill>
              <a:srgbClr val="E44F23">
                <a:alpha val="100000"/>
              </a:srgbClr>
            </a:solidFill>
            <a:ln w="9525">
              <a:noFill/>
            </a:ln>
          </p:spPr>
          <p:txBody>
            <a:bodyPr/>
            <a:lstStyle/>
            <a:p>
              <a:endParaRPr lang="zh-CN" altLang="en-US"/>
            </a:p>
          </p:txBody>
        </p:sp>
        <p:sp>
          <p:nvSpPr>
            <p:cNvPr id="15384" name="Freeform 22"/>
            <p:cNvSpPr/>
            <p:nvPr/>
          </p:nvSpPr>
          <p:spPr>
            <a:xfrm>
              <a:off x="2186" y="2576"/>
              <a:ext cx="353" cy="336"/>
            </a:xfrm>
            <a:custGeom>
              <a:avLst/>
              <a:gdLst>
                <a:gd name="txL" fmla="*/ 0 w 41"/>
                <a:gd name="txT" fmla="*/ 0 h 40"/>
                <a:gd name="txR" fmla="*/ 41 w 41"/>
                <a:gd name="txB" fmla="*/ 40 h 40"/>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txL" t="txT" r="txR" b="txB"/>
              <a:pathLst>
                <a:path w="41" h="40">
                  <a:moveTo>
                    <a:pt x="20" y="0"/>
                  </a:moveTo>
                  <a:lnTo>
                    <a:pt x="16" y="0"/>
                  </a:lnTo>
                  <a:lnTo>
                    <a:pt x="12" y="1"/>
                  </a:lnTo>
                  <a:lnTo>
                    <a:pt x="9" y="3"/>
                  </a:lnTo>
                  <a:lnTo>
                    <a:pt x="6" y="6"/>
                  </a:lnTo>
                  <a:lnTo>
                    <a:pt x="3" y="9"/>
                  </a:lnTo>
                  <a:lnTo>
                    <a:pt x="1" y="12"/>
                  </a:lnTo>
                  <a:lnTo>
                    <a:pt x="0" y="16"/>
                  </a:lnTo>
                  <a:lnTo>
                    <a:pt x="0" y="20"/>
                  </a:lnTo>
                  <a:lnTo>
                    <a:pt x="0" y="24"/>
                  </a:lnTo>
                  <a:lnTo>
                    <a:pt x="1" y="28"/>
                  </a:lnTo>
                  <a:lnTo>
                    <a:pt x="3" y="31"/>
                  </a:lnTo>
                  <a:lnTo>
                    <a:pt x="6" y="34"/>
                  </a:lnTo>
                  <a:lnTo>
                    <a:pt x="9" y="37"/>
                  </a:lnTo>
                  <a:lnTo>
                    <a:pt x="12" y="39"/>
                  </a:lnTo>
                  <a:lnTo>
                    <a:pt x="16" y="40"/>
                  </a:lnTo>
                  <a:lnTo>
                    <a:pt x="20" y="40"/>
                  </a:lnTo>
                  <a:lnTo>
                    <a:pt x="25" y="40"/>
                  </a:lnTo>
                  <a:lnTo>
                    <a:pt x="28" y="39"/>
                  </a:lnTo>
                  <a:lnTo>
                    <a:pt x="32" y="37"/>
                  </a:lnTo>
                  <a:lnTo>
                    <a:pt x="35" y="34"/>
                  </a:lnTo>
                  <a:lnTo>
                    <a:pt x="38" y="31"/>
                  </a:lnTo>
                  <a:lnTo>
                    <a:pt x="39" y="28"/>
                  </a:lnTo>
                  <a:lnTo>
                    <a:pt x="41" y="24"/>
                  </a:lnTo>
                  <a:lnTo>
                    <a:pt x="41" y="20"/>
                  </a:lnTo>
                  <a:lnTo>
                    <a:pt x="41" y="16"/>
                  </a:lnTo>
                  <a:lnTo>
                    <a:pt x="39" y="12"/>
                  </a:lnTo>
                  <a:lnTo>
                    <a:pt x="38" y="9"/>
                  </a:lnTo>
                  <a:lnTo>
                    <a:pt x="35" y="6"/>
                  </a:lnTo>
                  <a:lnTo>
                    <a:pt x="32" y="3"/>
                  </a:lnTo>
                  <a:lnTo>
                    <a:pt x="28" y="1"/>
                  </a:lnTo>
                  <a:lnTo>
                    <a:pt x="25" y="0"/>
                  </a:lnTo>
                  <a:lnTo>
                    <a:pt x="20" y="0"/>
                  </a:lnTo>
                </a:path>
              </a:pathLst>
            </a:custGeom>
            <a:noFill/>
            <a:ln w="0" cap="flat" cmpd="sng">
              <a:solidFill>
                <a:srgbClr val="F08F45">
                  <a:alpha val="100000"/>
                </a:srgbClr>
              </a:solidFill>
              <a:prstDash val="solid"/>
              <a:round/>
              <a:headEnd type="none" w="med" len="med"/>
              <a:tailEnd type="none" w="med" len="med"/>
            </a:ln>
          </p:spPr>
          <p:txBody>
            <a:bodyPr/>
            <a:lstStyle/>
            <a:p>
              <a:endParaRPr lang="zh-CN" altLang="en-US"/>
            </a:p>
          </p:txBody>
        </p:sp>
        <p:sp>
          <p:nvSpPr>
            <p:cNvPr id="15385" name="Freeform 23"/>
            <p:cNvSpPr>
              <a:spLocks noEditPoints="1"/>
            </p:cNvSpPr>
            <p:nvPr/>
          </p:nvSpPr>
          <p:spPr>
            <a:xfrm>
              <a:off x="2436" y="2845"/>
              <a:ext cx="543" cy="488"/>
            </a:xfrm>
            <a:custGeom>
              <a:avLst/>
              <a:gdLst>
                <a:gd name="txL" fmla="*/ 0 w 63"/>
                <a:gd name="txT" fmla="*/ 0 h 58"/>
                <a:gd name="txR" fmla="*/ 63 w 63"/>
                <a:gd name="txB" fmla="*/ 58 h 58"/>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3" h="58">
                  <a:moveTo>
                    <a:pt x="1" y="0"/>
                  </a:moveTo>
                  <a:lnTo>
                    <a:pt x="1" y="1"/>
                  </a:lnTo>
                  <a:lnTo>
                    <a:pt x="0" y="1"/>
                  </a:lnTo>
                  <a:lnTo>
                    <a:pt x="0" y="0"/>
                  </a:lnTo>
                  <a:lnTo>
                    <a:pt x="1" y="0"/>
                  </a:lnTo>
                  <a:close/>
                  <a:moveTo>
                    <a:pt x="2" y="2"/>
                  </a:moveTo>
                  <a:lnTo>
                    <a:pt x="2" y="3"/>
                  </a:lnTo>
                  <a:lnTo>
                    <a:pt x="1" y="3"/>
                  </a:lnTo>
                  <a:lnTo>
                    <a:pt x="1" y="2"/>
                  </a:lnTo>
                  <a:lnTo>
                    <a:pt x="2" y="2"/>
                  </a:lnTo>
                  <a:close/>
                  <a:moveTo>
                    <a:pt x="3" y="4"/>
                  </a:moveTo>
                  <a:lnTo>
                    <a:pt x="3" y="5"/>
                  </a:lnTo>
                  <a:lnTo>
                    <a:pt x="2" y="6"/>
                  </a:lnTo>
                  <a:lnTo>
                    <a:pt x="2" y="5"/>
                  </a:lnTo>
                  <a:lnTo>
                    <a:pt x="1" y="5"/>
                  </a:lnTo>
                  <a:lnTo>
                    <a:pt x="3" y="4"/>
                  </a:lnTo>
                  <a:close/>
                  <a:moveTo>
                    <a:pt x="3" y="6"/>
                  </a:moveTo>
                  <a:lnTo>
                    <a:pt x="4" y="7"/>
                  </a:lnTo>
                  <a:lnTo>
                    <a:pt x="3" y="8"/>
                  </a:lnTo>
                  <a:lnTo>
                    <a:pt x="2" y="7"/>
                  </a:lnTo>
                  <a:lnTo>
                    <a:pt x="3" y="6"/>
                  </a:lnTo>
                  <a:close/>
                  <a:moveTo>
                    <a:pt x="4" y="8"/>
                  </a:moveTo>
                  <a:lnTo>
                    <a:pt x="5" y="9"/>
                  </a:lnTo>
                  <a:lnTo>
                    <a:pt x="4" y="10"/>
                  </a:lnTo>
                  <a:lnTo>
                    <a:pt x="3" y="9"/>
                  </a:lnTo>
                  <a:lnTo>
                    <a:pt x="4" y="8"/>
                  </a:lnTo>
                  <a:close/>
                  <a:moveTo>
                    <a:pt x="5" y="10"/>
                  </a:moveTo>
                  <a:lnTo>
                    <a:pt x="6" y="11"/>
                  </a:lnTo>
                  <a:lnTo>
                    <a:pt x="5" y="12"/>
                  </a:lnTo>
                  <a:lnTo>
                    <a:pt x="4" y="11"/>
                  </a:lnTo>
                  <a:lnTo>
                    <a:pt x="5" y="10"/>
                  </a:lnTo>
                  <a:close/>
                  <a:moveTo>
                    <a:pt x="6" y="12"/>
                  </a:moveTo>
                  <a:lnTo>
                    <a:pt x="7" y="13"/>
                  </a:lnTo>
                  <a:lnTo>
                    <a:pt x="6" y="14"/>
                  </a:lnTo>
                  <a:lnTo>
                    <a:pt x="5" y="13"/>
                  </a:lnTo>
                  <a:lnTo>
                    <a:pt x="6" y="12"/>
                  </a:lnTo>
                  <a:close/>
                  <a:moveTo>
                    <a:pt x="7" y="14"/>
                  </a:moveTo>
                  <a:lnTo>
                    <a:pt x="7" y="15"/>
                  </a:lnTo>
                  <a:lnTo>
                    <a:pt x="8" y="15"/>
                  </a:lnTo>
                  <a:lnTo>
                    <a:pt x="7" y="16"/>
                  </a:lnTo>
                  <a:lnTo>
                    <a:pt x="6" y="15"/>
                  </a:lnTo>
                  <a:lnTo>
                    <a:pt x="7" y="14"/>
                  </a:lnTo>
                  <a:close/>
                  <a:moveTo>
                    <a:pt x="8" y="16"/>
                  </a:moveTo>
                  <a:lnTo>
                    <a:pt x="9" y="17"/>
                  </a:lnTo>
                  <a:lnTo>
                    <a:pt x="8" y="18"/>
                  </a:lnTo>
                  <a:lnTo>
                    <a:pt x="7" y="17"/>
                  </a:lnTo>
                  <a:lnTo>
                    <a:pt x="8" y="16"/>
                  </a:lnTo>
                  <a:close/>
                  <a:moveTo>
                    <a:pt x="9" y="18"/>
                  </a:moveTo>
                  <a:lnTo>
                    <a:pt x="9" y="19"/>
                  </a:lnTo>
                  <a:lnTo>
                    <a:pt x="10" y="19"/>
                  </a:lnTo>
                  <a:lnTo>
                    <a:pt x="9" y="20"/>
                  </a:lnTo>
                  <a:lnTo>
                    <a:pt x="8" y="20"/>
                  </a:lnTo>
                  <a:lnTo>
                    <a:pt x="8" y="19"/>
                  </a:lnTo>
                  <a:lnTo>
                    <a:pt x="9" y="18"/>
                  </a:lnTo>
                  <a:close/>
                  <a:moveTo>
                    <a:pt x="10" y="20"/>
                  </a:moveTo>
                  <a:lnTo>
                    <a:pt x="11" y="21"/>
                  </a:lnTo>
                  <a:lnTo>
                    <a:pt x="10" y="22"/>
                  </a:lnTo>
                  <a:lnTo>
                    <a:pt x="9" y="21"/>
                  </a:lnTo>
                  <a:lnTo>
                    <a:pt x="10" y="20"/>
                  </a:lnTo>
                  <a:close/>
                  <a:moveTo>
                    <a:pt x="11" y="22"/>
                  </a:moveTo>
                  <a:lnTo>
                    <a:pt x="12" y="23"/>
                  </a:lnTo>
                  <a:lnTo>
                    <a:pt x="11" y="24"/>
                  </a:lnTo>
                  <a:lnTo>
                    <a:pt x="10" y="23"/>
                  </a:lnTo>
                  <a:lnTo>
                    <a:pt x="11" y="22"/>
                  </a:lnTo>
                  <a:close/>
                  <a:moveTo>
                    <a:pt x="12" y="24"/>
                  </a:moveTo>
                  <a:lnTo>
                    <a:pt x="13" y="25"/>
                  </a:lnTo>
                  <a:lnTo>
                    <a:pt x="12" y="26"/>
                  </a:lnTo>
                  <a:lnTo>
                    <a:pt x="11" y="25"/>
                  </a:lnTo>
                  <a:lnTo>
                    <a:pt x="12" y="24"/>
                  </a:lnTo>
                  <a:close/>
                  <a:moveTo>
                    <a:pt x="14" y="26"/>
                  </a:moveTo>
                  <a:lnTo>
                    <a:pt x="14" y="27"/>
                  </a:lnTo>
                  <a:lnTo>
                    <a:pt x="13" y="28"/>
                  </a:lnTo>
                  <a:lnTo>
                    <a:pt x="13" y="27"/>
                  </a:lnTo>
                  <a:lnTo>
                    <a:pt x="14" y="26"/>
                  </a:lnTo>
                  <a:close/>
                  <a:moveTo>
                    <a:pt x="15" y="28"/>
                  </a:moveTo>
                  <a:lnTo>
                    <a:pt x="15" y="28"/>
                  </a:lnTo>
                  <a:lnTo>
                    <a:pt x="16" y="29"/>
                  </a:lnTo>
                  <a:lnTo>
                    <a:pt x="15" y="30"/>
                  </a:lnTo>
                  <a:lnTo>
                    <a:pt x="14" y="29"/>
                  </a:lnTo>
                  <a:lnTo>
                    <a:pt x="15" y="28"/>
                  </a:lnTo>
                  <a:close/>
                  <a:moveTo>
                    <a:pt x="16" y="30"/>
                  </a:moveTo>
                  <a:lnTo>
                    <a:pt x="17" y="30"/>
                  </a:lnTo>
                  <a:lnTo>
                    <a:pt x="17" y="31"/>
                  </a:lnTo>
                  <a:lnTo>
                    <a:pt x="16" y="31"/>
                  </a:lnTo>
                  <a:lnTo>
                    <a:pt x="15" y="30"/>
                  </a:lnTo>
                  <a:lnTo>
                    <a:pt x="16" y="30"/>
                  </a:lnTo>
                  <a:close/>
                  <a:moveTo>
                    <a:pt x="18" y="31"/>
                  </a:moveTo>
                  <a:lnTo>
                    <a:pt x="18" y="32"/>
                  </a:lnTo>
                  <a:lnTo>
                    <a:pt x="19" y="32"/>
                  </a:lnTo>
                  <a:lnTo>
                    <a:pt x="18" y="33"/>
                  </a:lnTo>
                  <a:lnTo>
                    <a:pt x="17" y="33"/>
                  </a:lnTo>
                  <a:lnTo>
                    <a:pt x="17" y="32"/>
                  </a:lnTo>
                  <a:lnTo>
                    <a:pt x="18" y="31"/>
                  </a:lnTo>
                  <a:close/>
                  <a:moveTo>
                    <a:pt x="19" y="33"/>
                  </a:moveTo>
                  <a:lnTo>
                    <a:pt x="20" y="34"/>
                  </a:lnTo>
                  <a:lnTo>
                    <a:pt x="19" y="35"/>
                  </a:lnTo>
                  <a:lnTo>
                    <a:pt x="18" y="34"/>
                  </a:lnTo>
                  <a:lnTo>
                    <a:pt x="19" y="33"/>
                  </a:lnTo>
                  <a:close/>
                  <a:moveTo>
                    <a:pt x="21" y="35"/>
                  </a:moveTo>
                  <a:lnTo>
                    <a:pt x="22" y="35"/>
                  </a:lnTo>
                  <a:lnTo>
                    <a:pt x="21" y="36"/>
                  </a:lnTo>
                  <a:lnTo>
                    <a:pt x="20" y="36"/>
                  </a:lnTo>
                  <a:lnTo>
                    <a:pt x="21" y="35"/>
                  </a:lnTo>
                  <a:close/>
                  <a:moveTo>
                    <a:pt x="22" y="36"/>
                  </a:moveTo>
                  <a:lnTo>
                    <a:pt x="23" y="37"/>
                  </a:lnTo>
                  <a:lnTo>
                    <a:pt x="23" y="38"/>
                  </a:lnTo>
                  <a:lnTo>
                    <a:pt x="22" y="37"/>
                  </a:lnTo>
                  <a:lnTo>
                    <a:pt x="22" y="36"/>
                  </a:lnTo>
                  <a:close/>
                  <a:moveTo>
                    <a:pt x="24" y="38"/>
                  </a:moveTo>
                  <a:lnTo>
                    <a:pt x="25" y="38"/>
                  </a:lnTo>
                  <a:lnTo>
                    <a:pt x="24" y="39"/>
                  </a:lnTo>
                  <a:lnTo>
                    <a:pt x="24" y="38"/>
                  </a:lnTo>
                  <a:close/>
                  <a:moveTo>
                    <a:pt x="26" y="39"/>
                  </a:moveTo>
                  <a:lnTo>
                    <a:pt x="26" y="39"/>
                  </a:lnTo>
                  <a:lnTo>
                    <a:pt x="27" y="40"/>
                  </a:lnTo>
                  <a:lnTo>
                    <a:pt x="26" y="40"/>
                  </a:lnTo>
                  <a:lnTo>
                    <a:pt x="25" y="40"/>
                  </a:lnTo>
                  <a:lnTo>
                    <a:pt x="26" y="39"/>
                  </a:lnTo>
                  <a:close/>
                  <a:moveTo>
                    <a:pt x="28" y="40"/>
                  </a:moveTo>
                  <a:lnTo>
                    <a:pt x="29" y="41"/>
                  </a:lnTo>
                  <a:lnTo>
                    <a:pt x="28" y="42"/>
                  </a:lnTo>
                  <a:lnTo>
                    <a:pt x="27" y="41"/>
                  </a:lnTo>
                  <a:lnTo>
                    <a:pt x="28" y="40"/>
                  </a:lnTo>
                  <a:close/>
                  <a:moveTo>
                    <a:pt x="30" y="41"/>
                  </a:moveTo>
                  <a:lnTo>
                    <a:pt x="31" y="42"/>
                  </a:lnTo>
                  <a:lnTo>
                    <a:pt x="30" y="43"/>
                  </a:lnTo>
                  <a:lnTo>
                    <a:pt x="29" y="42"/>
                  </a:lnTo>
                  <a:lnTo>
                    <a:pt x="30" y="41"/>
                  </a:lnTo>
                  <a:close/>
                  <a:moveTo>
                    <a:pt x="32" y="42"/>
                  </a:moveTo>
                  <a:lnTo>
                    <a:pt x="33" y="43"/>
                  </a:lnTo>
                  <a:lnTo>
                    <a:pt x="32" y="44"/>
                  </a:lnTo>
                  <a:lnTo>
                    <a:pt x="31" y="43"/>
                  </a:lnTo>
                  <a:lnTo>
                    <a:pt x="32" y="42"/>
                  </a:lnTo>
                  <a:close/>
                  <a:moveTo>
                    <a:pt x="34" y="44"/>
                  </a:moveTo>
                  <a:lnTo>
                    <a:pt x="34" y="44"/>
                  </a:lnTo>
                  <a:lnTo>
                    <a:pt x="35" y="44"/>
                  </a:lnTo>
                  <a:lnTo>
                    <a:pt x="34" y="45"/>
                  </a:lnTo>
                  <a:lnTo>
                    <a:pt x="33" y="45"/>
                  </a:lnTo>
                  <a:lnTo>
                    <a:pt x="34" y="44"/>
                  </a:lnTo>
                  <a:close/>
                  <a:moveTo>
                    <a:pt x="36" y="45"/>
                  </a:moveTo>
                  <a:lnTo>
                    <a:pt x="37" y="45"/>
                  </a:lnTo>
                  <a:lnTo>
                    <a:pt x="36" y="46"/>
                  </a:lnTo>
                  <a:lnTo>
                    <a:pt x="35" y="46"/>
                  </a:lnTo>
                  <a:lnTo>
                    <a:pt x="36" y="45"/>
                  </a:lnTo>
                  <a:close/>
                  <a:moveTo>
                    <a:pt x="38" y="46"/>
                  </a:moveTo>
                  <a:lnTo>
                    <a:pt x="39" y="46"/>
                  </a:lnTo>
                  <a:lnTo>
                    <a:pt x="38" y="47"/>
                  </a:lnTo>
                  <a:lnTo>
                    <a:pt x="37" y="47"/>
                  </a:lnTo>
                  <a:lnTo>
                    <a:pt x="38" y="46"/>
                  </a:lnTo>
                  <a:close/>
                  <a:moveTo>
                    <a:pt x="40" y="46"/>
                  </a:moveTo>
                  <a:lnTo>
                    <a:pt x="41" y="47"/>
                  </a:lnTo>
                  <a:lnTo>
                    <a:pt x="40" y="48"/>
                  </a:lnTo>
                  <a:lnTo>
                    <a:pt x="39" y="48"/>
                  </a:lnTo>
                  <a:lnTo>
                    <a:pt x="40" y="46"/>
                  </a:lnTo>
                  <a:close/>
                  <a:moveTo>
                    <a:pt x="42" y="47"/>
                  </a:moveTo>
                  <a:lnTo>
                    <a:pt x="43" y="48"/>
                  </a:lnTo>
                  <a:lnTo>
                    <a:pt x="42" y="49"/>
                  </a:lnTo>
                  <a:lnTo>
                    <a:pt x="41" y="48"/>
                  </a:lnTo>
                  <a:lnTo>
                    <a:pt x="42" y="47"/>
                  </a:lnTo>
                  <a:close/>
                  <a:moveTo>
                    <a:pt x="44" y="48"/>
                  </a:moveTo>
                  <a:lnTo>
                    <a:pt x="45" y="49"/>
                  </a:lnTo>
                  <a:lnTo>
                    <a:pt x="44" y="50"/>
                  </a:lnTo>
                  <a:lnTo>
                    <a:pt x="43" y="49"/>
                  </a:lnTo>
                  <a:lnTo>
                    <a:pt x="44" y="48"/>
                  </a:lnTo>
                  <a:close/>
                  <a:moveTo>
                    <a:pt x="46" y="49"/>
                  </a:moveTo>
                  <a:lnTo>
                    <a:pt x="47" y="50"/>
                  </a:lnTo>
                  <a:lnTo>
                    <a:pt x="47" y="51"/>
                  </a:lnTo>
                  <a:lnTo>
                    <a:pt x="46" y="51"/>
                  </a:lnTo>
                  <a:lnTo>
                    <a:pt x="45" y="50"/>
                  </a:lnTo>
                  <a:lnTo>
                    <a:pt x="46" y="49"/>
                  </a:lnTo>
                  <a:close/>
                  <a:moveTo>
                    <a:pt x="48" y="50"/>
                  </a:moveTo>
                  <a:lnTo>
                    <a:pt x="49" y="51"/>
                  </a:lnTo>
                  <a:lnTo>
                    <a:pt x="49" y="52"/>
                  </a:lnTo>
                  <a:lnTo>
                    <a:pt x="48" y="51"/>
                  </a:lnTo>
                  <a:lnTo>
                    <a:pt x="48" y="50"/>
                  </a:lnTo>
                  <a:close/>
                  <a:moveTo>
                    <a:pt x="50" y="51"/>
                  </a:moveTo>
                  <a:lnTo>
                    <a:pt x="51" y="52"/>
                  </a:lnTo>
                  <a:lnTo>
                    <a:pt x="51" y="53"/>
                  </a:lnTo>
                  <a:lnTo>
                    <a:pt x="50" y="52"/>
                  </a:lnTo>
                  <a:lnTo>
                    <a:pt x="50" y="51"/>
                  </a:lnTo>
                  <a:close/>
                  <a:moveTo>
                    <a:pt x="52" y="52"/>
                  </a:moveTo>
                  <a:lnTo>
                    <a:pt x="52" y="52"/>
                  </a:lnTo>
                  <a:lnTo>
                    <a:pt x="53" y="52"/>
                  </a:lnTo>
                  <a:lnTo>
                    <a:pt x="53" y="53"/>
                  </a:lnTo>
                  <a:lnTo>
                    <a:pt x="52" y="53"/>
                  </a:lnTo>
                  <a:lnTo>
                    <a:pt x="52" y="52"/>
                  </a:lnTo>
                  <a:close/>
                  <a:moveTo>
                    <a:pt x="54" y="53"/>
                  </a:moveTo>
                  <a:lnTo>
                    <a:pt x="55" y="53"/>
                  </a:lnTo>
                  <a:lnTo>
                    <a:pt x="55" y="54"/>
                  </a:lnTo>
                  <a:lnTo>
                    <a:pt x="54" y="54"/>
                  </a:lnTo>
                  <a:lnTo>
                    <a:pt x="54" y="53"/>
                  </a:lnTo>
                  <a:close/>
                  <a:moveTo>
                    <a:pt x="56" y="54"/>
                  </a:moveTo>
                  <a:lnTo>
                    <a:pt x="57" y="54"/>
                  </a:lnTo>
                  <a:lnTo>
                    <a:pt x="57" y="55"/>
                  </a:lnTo>
                  <a:lnTo>
                    <a:pt x="56" y="55"/>
                  </a:lnTo>
                  <a:lnTo>
                    <a:pt x="56" y="54"/>
                  </a:lnTo>
                  <a:close/>
                  <a:moveTo>
                    <a:pt x="58" y="55"/>
                  </a:moveTo>
                  <a:lnTo>
                    <a:pt x="59" y="55"/>
                  </a:lnTo>
                  <a:lnTo>
                    <a:pt x="59" y="56"/>
                  </a:lnTo>
                  <a:lnTo>
                    <a:pt x="58" y="56"/>
                  </a:lnTo>
                  <a:lnTo>
                    <a:pt x="58" y="55"/>
                  </a:lnTo>
                  <a:close/>
                  <a:moveTo>
                    <a:pt x="61" y="55"/>
                  </a:moveTo>
                  <a:lnTo>
                    <a:pt x="61" y="56"/>
                  </a:lnTo>
                  <a:lnTo>
                    <a:pt x="62" y="56"/>
                  </a:lnTo>
                  <a:lnTo>
                    <a:pt x="61" y="57"/>
                  </a:lnTo>
                  <a:lnTo>
                    <a:pt x="60" y="56"/>
                  </a:lnTo>
                  <a:lnTo>
                    <a:pt x="61" y="55"/>
                  </a:lnTo>
                  <a:close/>
                  <a:moveTo>
                    <a:pt x="63" y="56"/>
                  </a:moveTo>
                  <a:lnTo>
                    <a:pt x="63" y="56"/>
                  </a:lnTo>
                  <a:lnTo>
                    <a:pt x="62" y="58"/>
                  </a:lnTo>
                  <a:lnTo>
                    <a:pt x="62" y="57"/>
                  </a:lnTo>
                  <a:lnTo>
                    <a:pt x="63" y="56"/>
                  </a:lnTo>
                  <a:close/>
                </a:path>
              </a:pathLst>
            </a:custGeom>
            <a:solidFill>
              <a:srgbClr val="3B2578">
                <a:alpha val="100000"/>
              </a:srgbClr>
            </a:solidFill>
            <a:ln w="0" cap="flat" cmpd="sng">
              <a:solidFill>
                <a:srgbClr val="3B2578">
                  <a:alpha val="100000"/>
                </a:srgbClr>
              </a:solidFill>
              <a:prstDash val="solid"/>
              <a:round/>
              <a:headEnd type="none" w="med" len="med"/>
              <a:tailEnd type="none" w="med" len="med"/>
            </a:ln>
          </p:spPr>
          <p:txBody>
            <a:bodyPr/>
            <a:lstStyle/>
            <a:p>
              <a:endParaRPr lang="zh-CN" altLang="en-US"/>
            </a:p>
          </p:txBody>
        </p:sp>
        <p:sp>
          <p:nvSpPr>
            <p:cNvPr id="15386" name="Freeform 24"/>
            <p:cNvSpPr>
              <a:spLocks noEditPoints="1"/>
            </p:cNvSpPr>
            <p:nvPr/>
          </p:nvSpPr>
          <p:spPr>
            <a:xfrm>
              <a:off x="2461" y="2837"/>
              <a:ext cx="526" cy="463"/>
            </a:xfrm>
            <a:custGeom>
              <a:avLst/>
              <a:gdLst>
                <a:gd name="txL" fmla="*/ 0 w 61"/>
                <a:gd name="txT" fmla="*/ 0 h 55"/>
                <a:gd name="txR" fmla="*/ 61 w 61"/>
                <a:gd name="txB" fmla="*/ 55 h 55"/>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1" h="55">
                  <a:moveTo>
                    <a:pt x="1" y="0"/>
                  </a:moveTo>
                  <a:lnTo>
                    <a:pt x="2" y="1"/>
                  </a:lnTo>
                  <a:lnTo>
                    <a:pt x="1" y="2"/>
                  </a:lnTo>
                  <a:lnTo>
                    <a:pt x="0" y="1"/>
                  </a:lnTo>
                  <a:lnTo>
                    <a:pt x="1" y="0"/>
                  </a:lnTo>
                  <a:close/>
                  <a:moveTo>
                    <a:pt x="2" y="2"/>
                  </a:moveTo>
                  <a:lnTo>
                    <a:pt x="2" y="3"/>
                  </a:lnTo>
                  <a:lnTo>
                    <a:pt x="1" y="4"/>
                  </a:lnTo>
                  <a:lnTo>
                    <a:pt x="1" y="3"/>
                  </a:lnTo>
                  <a:lnTo>
                    <a:pt x="2" y="2"/>
                  </a:lnTo>
                  <a:close/>
                  <a:moveTo>
                    <a:pt x="3" y="4"/>
                  </a:moveTo>
                  <a:lnTo>
                    <a:pt x="3" y="5"/>
                  </a:lnTo>
                  <a:lnTo>
                    <a:pt x="2" y="6"/>
                  </a:lnTo>
                  <a:lnTo>
                    <a:pt x="2" y="5"/>
                  </a:lnTo>
                  <a:lnTo>
                    <a:pt x="3" y="4"/>
                  </a:lnTo>
                  <a:close/>
                  <a:moveTo>
                    <a:pt x="4" y="7"/>
                  </a:moveTo>
                  <a:lnTo>
                    <a:pt x="4" y="8"/>
                  </a:lnTo>
                  <a:lnTo>
                    <a:pt x="3" y="8"/>
                  </a:lnTo>
                  <a:lnTo>
                    <a:pt x="3" y="7"/>
                  </a:lnTo>
                  <a:lnTo>
                    <a:pt x="4" y="7"/>
                  </a:lnTo>
                  <a:close/>
                  <a:moveTo>
                    <a:pt x="5" y="9"/>
                  </a:moveTo>
                  <a:lnTo>
                    <a:pt x="5" y="10"/>
                  </a:lnTo>
                  <a:lnTo>
                    <a:pt x="4" y="10"/>
                  </a:lnTo>
                  <a:lnTo>
                    <a:pt x="4" y="9"/>
                  </a:lnTo>
                  <a:lnTo>
                    <a:pt x="5" y="9"/>
                  </a:lnTo>
                  <a:close/>
                  <a:moveTo>
                    <a:pt x="6" y="11"/>
                  </a:moveTo>
                  <a:lnTo>
                    <a:pt x="6" y="12"/>
                  </a:lnTo>
                  <a:lnTo>
                    <a:pt x="5" y="12"/>
                  </a:lnTo>
                  <a:lnTo>
                    <a:pt x="5" y="11"/>
                  </a:lnTo>
                  <a:lnTo>
                    <a:pt x="6" y="11"/>
                  </a:lnTo>
                  <a:close/>
                  <a:moveTo>
                    <a:pt x="6" y="13"/>
                  </a:moveTo>
                  <a:lnTo>
                    <a:pt x="7" y="14"/>
                  </a:lnTo>
                  <a:lnTo>
                    <a:pt x="6" y="14"/>
                  </a:lnTo>
                  <a:lnTo>
                    <a:pt x="5" y="13"/>
                  </a:lnTo>
                  <a:lnTo>
                    <a:pt x="6" y="13"/>
                  </a:lnTo>
                  <a:close/>
                  <a:moveTo>
                    <a:pt x="7" y="15"/>
                  </a:moveTo>
                  <a:lnTo>
                    <a:pt x="8" y="16"/>
                  </a:lnTo>
                  <a:lnTo>
                    <a:pt x="7" y="16"/>
                  </a:lnTo>
                  <a:lnTo>
                    <a:pt x="6" y="15"/>
                  </a:lnTo>
                  <a:lnTo>
                    <a:pt x="7" y="15"/>
                  </a:lnTo>
                  <a:close/>
                  <a:moveTo>
                    <a:pt x="8" y="17"/>
                  </a:moveTo>
                  <a:lnTo>
                    <a:pt x="9" y="18"/>
                  </a:lnTo>
                  <a:lnTo>
                    <a:pt x="8" y="18"/>
                  </a:lnTo>
                  <a:lnTo>
                    <a:pt x="7" y="17"/>
                  </a:lnTo>
                  <a:lnTo>
                    <a:pt x="8" y="17"/>
                  </a:lnTo>
                  <a:close/>
                  <a:moveTo>
                    <a:pt x="10" y="19"/>
                  </a:moveTo>
                  <a:lnTo>
                    <a:pt x="10" y="20"/>
                  </a:lnTo>
                  <a:lnTo>
                    <a:pt x="9" y="20"/>
                  </a:lnTo>
                  <a:lnTo>
                    <a:pt x="9" y="19"/>
                  </a:lnTo>
                  <a:lnTo>
                    <a:pt x="10" y="19"/>
                  </a:lnTo>
                  <a:close/>
                  <a:moveTo>
                    <a:pt x="11" y="21"/>
                  </a:moveTo>
                  <a:lnTo>
                    <a:pt x="11" y="22"/>
                  </a:lnTo>
                  <a:lnTo>
                    <a:pt x="10" y="22"/>
                  </a:lnTo>
                  <a:lnTo>
                    <a:pt x="10" y="21"/>
                  </a:lnTo>
                  <a:lnTo>
                    <a:pt x="11" y="21"/>
                  </a:lnTo>
                  <a:close/>
                  <a:moveTo>
                    <a:pt x="12" y="23"/>
                  </a:moveTo>
                  <a:lnTo>
                    <a:pt x="12" y="23"/>
                  </a:lnTo>
                  <a:lnTo>
                    <a:pt x="12" y="24"/>
                  </a:lnTo>
                  <a:lnTo>
                    <a:pt x="11" y="23"/>
                  </a:lnTo>
                  <a:lnTo>
                    <a:pt x="12" y="23"/>
                  </a:lnTo>
                  <a:close/>
                  <a:moveTo>
                    <a:pt x="13" y="24"/>
                  </a:moveTo>
                  <a:lnTo>
                    <a:pt x="14" y="25"/>
                  </a:lnTo>
                  <a:lnTo>
                    <a:pt x="13" y="26"/>
                  </a:lnTo>
                  <a:lnTo>
                    <a:pt x="12" y="25"/>
                  </a:lnTo>
                  <a:lnTo>
                    <a:pt x="13" y="24"/>
                  </a:lnTo>
                  <a:close/>
                  <a:moveTo>
                    <a:pt x="14" y="26"/>
                  </a:moveTo>
                  <a:lnTo>
                    <a:pt x="15" y="27"/>
                  </a:lnTo>
                  <a:lnTo>
                    <a:pt x="14" y="28"/>
                  </a:lnTo>
                  <a:lnTo>
                    <a:pt x="14" y="27"/>
                  </a:lnTo>
                  <a:lnTo>
                    <a:pt x="13" y="27"/>
                  </a:lnTo>
                  <a:lnTo>
                    <a:pt x="14" y="26"/>
                  </a:lnTo>
                  <a:close/>
                  <a:moveTo>
                    <a:pt x="16" y="28"/>
                  </a:moveTo>
                  <a:lnTo>
                    <a:pt x="16" y="29"/>
                  </a:lnTo>
                  <a:lnTo>
                    <a:pt x="16" y="30"/>
                  </a:lnTo>
                  <a:lnTo>
                    <a:pt x="15" y="29"/>
                  </a:lnTo>
                  <a:lnTo>
                    <a:pt x="16" y="28"/>
                  </a:lnTo>
                  <a:close/>
                  <a:moveTo>
                    <a:pt x="17" y="30"/>
                  </a:moveTo>
                  <a:lnTo>
                    <a:pt x="18" y="30"/>
                  </a:lnTo>
                  <a:lnTo>
                    <a:pt x="18" y="31"/>
                  </a:lnTo>
                  <a:lnTo>
                    <a:pt x="17" y="31"/>
                  </a:lnTo>
                  <a:lnTo>
                    <a:pt x="16" y="30"/>
                  </a:lnTo>
                  <a:lnTo>
                    <a:pt x="17" y="30"/>
                  </a:lnTo>
                  <a:close/>
                  <a:moveTo>
                    <a:pt x="19" y="31"/>
                  </a:moveTo>
                  <a:lnTo>
                    <a:pt x="19" y="32"/>
                  </a:lnTo>
                  <a:lnTo>
                    <a:pt x="19" y="33"/>
                  </a:lnTo>
                  <a:lnTo>
                    <a:pt x="18" y="32"/>
                  </a:lnTo>
                  <a:lnTo>
                    <a:pt x="19" y="31"/>
                  </a:lnTo>
                  <a:close/>
                  <a:moveTo>
                    <a:pt x="20" y="33"/>
                  </a:moveTo>
                  <a:lnTo>
                    <a:pt x="21" y="34"/>
                  </a:lnTo>
                  <a:lnTo>
                    <a:pt x="20" y="35"/>
                  </a:lnTo>
                  <a:lnTo>
                    <a:pt x="19" y="34"/>
                  </a:lnTo>
                  <a:lnTo>
                    <a:pt x="20" y="33"/>
                  </a:lnTo>
                  <a:close/>
                  <a:moveTo>
                    <a:pt x="22" y="34"/>
                  </a:moveTo>
                  <a:lnTo>
                    <a:pt x="23" y="35"/>
                  </a:lnTo>
                  <a:lnTo>
                    <a:pt x="22" y="36"/>
                  </a:lnTo>
                  <a:lnTo>
                    <a:pt x="21" y="35"/>
                  </a:lnTo>
                  <a:lnTo>
                    <a:pt x="22" y="34"/>
                  </a:lnTo>
                  <a:close/>
                  <a:moveTo>
                    <a:pt x="24" y="36"/>
                  </a:moveTo>
                  <a:lnTo>
                    <a:pt x="25" y="36"/>
                  </a:lnTo>
                  <a:lnTo>
                    <a:pt x="24" y="37"/>
                  </a:lnTo>
                  <a:lnTo>
                    <a:pt x="23" y="37"/>
                  </a:lnTo>
                  <a:lnTo>
                    <a:pt x="24" y="36"/>
                  </a:lnTo>
                  <a:close/>
                  <a:moveTo>
                    <a:pt x="25" y="37"/>
                  </a:moveTo>
                  <a:lnTo>
                    <a:pt x="26" y="37"/>
                  </a:lnTo>
                  <a:lnTo>
                    <a:pt x="26" y="38"/>
                  </a:lnTo>
                  <a:lnTo>
                    <a:pt x="26" y="39"/>
                  </a:lnTo>
                  <a:lnTo>
                    <a:pt x="25" y="38"/>
                  </a:lnTo>
                  <a:lnTo>
                    <a:pt x="25" y="37"/>
                  </a:lnTo>
                  <a:close/>
                  <a:moveTo>
                    <a:pt x="27" y="38"/>
                  </a:moveTo>
                  <a:lnTo>
                    <a:pt x="28" y="39"/>
                  </a:lnTo>
                  <a:lnTo>
                    <a:pt x="28" y="40"/>
                  </a:lnTo>
                  <a:lnTo>
                    <a:pt x="27" y="39"/>
                  </a:lnTo>
                  <a:lnTo>
                    <a:pt x="27" y="38"/>
                  </a:lnTo>
                  <a:close/>
                  <a:moveTo>
                    <a:pt x="29" y="39"/>
                  </a:moveTo>
                  <a:lnTo>
                    <a:pt x="30" y="40"/>
                  </a:lnTo>
                  <a:lnTo>
                    <a:pt x="30" y="41"/>
                  </a:lnTo>
                  <a:lnTo>
                    <a:pt x="29" y="40"/>
                  </a:lnTo>
                  <a:lnTo>
                    <a:pt x="29" y="39"/>
                  </a:lnTo>
                  <a:close/>
                  <a:moveTo>
                    <a:pt x="31" y="41"/>
                  </a:moveTo>
                  <a:lnTo>
                    <a:pt x="32" y="41"/>
                  </a:lnTo>
                  <a:lnTo>
                    <a:pt x="32" y="42"/>
                  </a:lnTo>
                  <a:lnTo>
                    <a:pt x="31" y="42"/>
                  </a:lnTo>
                  <a:lnTo>
                    <a:pt x="31" y="41"/>
                  </a:lnTo>
                  <a:close/>
                  <a:moveTo>
                    <a:pt x="33" y="42"/>
                  </a:moveTo>
                  <a:lnTo>
                    <a:pt x="34" y="42"/>
                  </a:lnTo>
                  <a:lnTo>
                    <a:pt x="34" y="43"/>
                  </a:lnTo>
                  <a:lnTo>
                    <a:pt x="33" y="43"/>
                  </a:lnTo>
                  <a:lnTo>
                    <a:pt x="33" y="42"/>
                  </a:lnTo>
                  <a:close/>
                  <a:moveTo>
                    <a:pt x="35" y="43"/>
                  </a:moveTo>
                  <a:lnTo>
                    <a:pt x="36" y="43"/>
                  </a:lnTo>
                  <a:lnTo>
                    <a:pt x="36" y="44"/>
                  </a:lnTo>
                  <a:lnTo>
                    <a:pt x="35" y="44"/>
                  </a:lnTo>
                  <a:lnTo>
                    <a:pt x="35" y="43"/>
                  </a:lnTo>
                  <a:close/>
                  <a:moveTo>
                    <a:pt x="37" y="44"/>
                  </a:moveTo>
                  <a:lnTo>
                    <a:pt x="38" y="44"/>
                  </a:lnTo>
                  <a:lnTo>
                    <a:pt x="38" y="45"/>
                  </a:lnTo>
                  <a:lnTo>
                    <a:pt x="37" y="45"/>
                  </a:lnTo>
                  <a:lnTo>
                    <a:pt x="37" y="44"/>
                  </a:lnTo>
                  <a:close/>
                  <a:moveTo>
                    <a:pt x="39" y="45"/>
                  </a:moveTo>
                  <a:lnTo>
                    <a:pt x="40" y="45"/>
                  </a:lnTo>
                  <a:lnTo>
                    <a:pt x="40" y="46"/>
                  </a:lnTo>
                  <a:lnTo>
                    <a:pt x="39" y="46"/>
                  </a:lnTo>
                  <a:lnTo>
                    <a:pt x="39" y="45"/>
                  </a:lnTo>
                  <a:close/>
                  <a:moveTo>
                    <a:pt x="41" y="45"/>
                  </a:moveTo>
                  <a:lnTo>
                    <a:pt x="42" y="46"/>
                  </a:lnTo>
                  <a:lnTo>
                    <a:pt x="42" y="47"/>
                  </a:lnTo>
                  <a:lnTo>
                    <a:pt x="41" y="47"/>
                  </a:lnTo>
                  <a:lnTo>
                    <a:pt x="41" y="45"/>
                  </a:lnTo>
                  <a:close/>
                  <a:moveTo>
                    <a:pt x="43" y="46"/>
                  </a:moveTo>
                  <a:lnTo>
                    <a:pt x="44" y="47"/>
                  </a:lnTo>
                  <a:lnTo>
                    <a:pt x="44" y="48"/>
                  </a:lnTo>
                  <a:lnTo>
                    <a:pt x="43" y="47"/>
                  </a:lnTo>
                  <a:lnTo>
                    <a:pt x="43" y="46"/>
                  </a:lnTo>
                  <a:close/>
                  <a:moveTo>
                    <a:pt x="45" y="47"/>
                  </a:moveTo>
                  <a:lnTo>
                    <a:pt x="46" y="47"/>
                  </a:lnTo>
                  <a:lnTo>
                    <a:pt x="47" y="48"/>
                  </a:lnTo>
                  <a:lnTo>
                    <a:pt x="46" y="49"/>
                  </a:lnTo>
                  <a:lnTo>
                    <a:pt x="45" y="48"/>
                  </a:lnTo>
                  <a:lnTo>
                    <a:pt x="45" y="47"/>
                  </a:lnTo>
                  <a:close/>
                  <a:moveTo>
                    <a:pt x="48" y="48"/>
                  </a:moveTo>
                  <a:lnTo>
                    <a:pt x="49" y="49"/>
                  </a:lnTo>
                  <a:lnTo>
                    <a:pt x="48" y="50"/>
                  </a:lnTo>
                  <a:lnTo>
                    <a:pt x="47" y="49"/>
                  </a:lnTo>
                  <a:lnTo>
                    <a:pt x="48" y="48"/>
                  </a:lnTo>
                  <a:close/>
                  <a:moveTo>
                    <a:pt x="50" y="49"/>
                  </a:moveTo>
                  <a:lnTo>
                    <a:pt x="51" y="49"/>
                  </a:lnTo>
                  <a:lnTo>
                    <a:pt x="50" y="51"/>
                  </a:lnTo>
                  <a:lnTo>
                    <a:pt x="49" y="50"/>
                  </a:lnTo>
                  <a:lnTo>
                    <a:pt x="50" y="49"/>
                  </a:lnTo>
                  <a:close/>
                  <a:moveTo>
                    <a:pt x="52" y="50"/>
                  </a:moveTo>
                  <a:lnTo>
                    <a:pt x="53" y="50"/>
                  </a:lnTo>
                  <a:lnTo>
                    <a:pt x="52" y="51"/>
                  </a:lnTo>
                  <a:lnTo>
                    <a:pt x="51" y="51"/>
                  </a:lnTo>
                  <a:lnTo>
                    <a:pt x="52" y="50"/>
                  </a:lnTo>
                  <a:close/>
                  <a:moveTo>
                    <a:pt x="54" y="51"/>
                  </a:moveTo>
                  <a:lnTo>
                    <a:pt x="54" y="51"/>
                  </a:lnTo>
                  <a:lnTo>
                    <a:pt x="55" y="51"/>
                  </a:lnTo>
                  <a:lnTo>
                    <a:pt x="54" y="52"/>
                  </a:lnTo>
                  <a:lnTo>
                    <a:pt x="53" y="52"/>
                  </a:lnTo>
                  <a:lnTo>
                    <a:pt x="54" y="51"/>
                  </a:lnTo>
                  <a:close/>
                  <a:moveTo>
                    <a:pt x="56" y="52"/>
                  </a:moveTo>
                  <a:lnTo>
                    <a:pt x="56" y="52"/>
                  </a:lnTo>
                  <a:lnTo>
                    <a:pt x="57" y="52"/>
                  </a:lnTo>
                  <a:lnTo>
                    <a:pt x="57" y="53"/>
                  </a:lnTo>
                  <a:lnTo>
                    <a:pt x="56" y="53"/>
                  </a:lnTo>
                  <a:lnTo>
                    <a:pt x="55" y="53"/>
                  </a:lnTo>
                  <a:lnTo>
                    <a:pt x="56" y="52"/>
                  </a:lnTo>
                  <a:close/>
                  <a:moveTo>
                    <a:pt x="58" y="52"/>
                  </a:moveTo>
                  <a:lnTo>
                    <a:pt x="59" y="53"/>
                  </a:lnTo>
                  <a:lnTo>
                    <a:pt x="59" y="54"/>
                  </a:lnTo>
                  <a:lnTo>
                    <a:pt x="58" y="54"/>
                  </a:lnTo>
                  <a:lnTo>
                    <a:pt x="58" y="52"/>
                  </a:lnTo>
                  <a:close/>
                  <a:moveTo>
                    <a:pt x="60" y="53"/>
                  </a:moveTo>
                  <a:lnTo>
                    <a:pt x="60" y="53"/>
                  </a:lnTo>
                  <a:lnTo>
                    <a:pt x="61" y="54"/>
                  </a:lnTo>
                  <a:lnTo>
                    <a:pt x="61" y="55"/>
                  </a:lnTo>
                  <a:lnTo>
                    <a:pt x="60" y="55"/>
                  </a:lnTo>
                  <a:lnTo>
                    <a:pt x="60" y="54"/>
                  </a:lnTo>
                  <a:lnTo>
                    <a:pt x="60" y="53"/>
                  </a:lnTo>
                  <a:close/>
                </a:path>
              </a:pathLst>
            </a:custGeom>
            <a:solidFill>
              <a:srgbClr val="3B2578">
                <a:alpha val="100000"/>
              </a:srgbClr>
            </a:solidFill>
            <a:ln w="0" cap="flat" cmpd="sng">
              <a:solidFill>
                <a:srgbClr val="3B2578">
                  <a:alpha val="100000"/>
                </a:srgbClr>
              </a:solidFill>
              <a:prstDash val="solid"/>
              <a:round/>
              <a:headEnd type="none" w="med" len="med"/>
              <a:tailEnd type="none" w="med" len="med"/>
            </a:ln>
          </p:spPr>
          <p:txBody>
            <a:bodyPr/>
            <a:lstStyle/>
            <a:p>
              <a:endParaRPr lang="zh-CN" altLang="en-US"/>
            </a:p>
          </p:txBody>
        </p:sp>
        <p:pic>
          <p:nvPicPr>
            <p:cNvPr id="15387" name="Picture 25"/>
            <p:cNvPicPr>
              <a:picLocks noChangeAspect="1"/>
            </p:cNvPicPr>
            <p:nvPr/>
          </p:nvPicPr>
          <p:blipFill>
            <a:blip r:embed="rId3" cstate="print"/>
            <a:stretch>
              <a:fillRect/>
            </a:stretch>
          </p:blipFill>
          <p:spPr>
            <a:xfrm>
              <a:off x="2306" y="2710"/>
              <a:ext cx="121" cy="68"/>
            </a:xfrm>
            <a:prstGeom prst="rect">
              <a:avLst/>
            </a:prstGeom>
            <a:noFill/>
            <a:ln w="9525">
              <a:noFill/>
            </a:ln>
          </p:spPr>
        </p:pic>
        <p:sp>
          <p:nvSpPr>
            <p:cNvPr id="15388" name="Freeform 26"/>
            <p:cNvSpPr>
              <a:spLocks noEditPoints="1"/>
            </p:cNvSpPr>
            <p:nvPr/>
          </p:nvSpPr>
          <p:spPr>
            <a:xfrm>
              <a:off x="2151" y="2542"/>
              <a:ext cx="414" cy="396"/>
            </a:xfrm>
            <a:custGeom>
              <a:avLst/>
              <a:gdLst>
                <a:gd name="txL" fmla="*/ 0 w 48"/>
                <a:gd name="txT" fmla="*/ 0 h 47"/>
                <a:gd name="txR" fmla="*/ 48 w 48"/>
                <a:gd name="txB" fmla="*/ 47 h 47"/>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48" h="47">
                  <a:moveTo>
                    <a:pt x="0" y="24"/>
                  </a:moveTo>
                  <a:lnTo>
                    <a:pt x="1" y="19"/>
                  </a:lnTo>
                  <a:lnTo>
                    <a:pt x="2" y="14"/>
                  </a:lnTo>
                  <a:lnTo>
                    <a:pt x="4" y="10"/>
                  </a:lnTo>
                  <a:lnTo>
                    <a:pt x="7" y="7"/>
                  </a:lnTo>
                  <a:lnTo>
                    <a:pt x="11" y="4"/>
                  </a:lnTo>
                  <a:lnTo>
                    <a:pt x="15" y="2"/>
                  </a:lnTo>
                  <a:lnTo>
                    <a:pt x="19" y="0"/>
                  </a:lnTo>
                  <a:lnTo>
                    <a:pt x="24" y="0"/>
                  </a:lnTo>
                  <a:lnTo>
                    <a:pt x="29" y="0"/>
                  </a:lnTo>
                  <a:lnTo>
                    <a:pt x="33" y="2"/>
                  </a:lnTo>
                  <a:lnTo>
                    <a:pt x="37" y="4"/>
                  </a:lnTo>
                  <a:lnTo>
                    <a:pt x="41" y="7"/>
                  </a:lnTo>
                  <a:lnTo>
                    <a:pt x="44" y="10"/>
                  </a:lnTo>
                  <a:lnTo>
                    <a:pt x="46" y="14"/>
                  </a:lnTo>
                  <a:lnTo>
                    <a:pt x="47" y="19"/>
                  </a:lnTo>
                  <a:lnTo>
                    <a:pt x="48" y="24"/>
                  </a:lnTo>
                  <a:lnTo>
                    <a:pt x="47" y="28"/>
                  </a:lnTo>
                  <a:lnTo>
                    <a:pt x="46" y="33"/>
                  </a:lnTo>
                  <a:lnTo>
                    <a:pt x="44" y="37"/>
                  </a:lnTo>
                  <a:lnTo>
                    <a:pt x="41" y="40"/>
                  </a:lnTo>
                  <a:lnTo>
                    <a:pt x="37" y="43"/>
                  </a:lnTo>
                  <a:lnTo>
                    <a:pt x="33" y="45"/>
                  </a:lnTo>
                  <a:lnTo>
                    <a:pt x="29" y="47"/>
                  </a:lnTo>
                  <a:lnTo>
                    <a:pt x="24" y="47"/>
                  </a:lnTo>
                  <a:lnTo>
                    <a:pt x="19" y="47"/>
                  </a:lnTo>
                  <a:lnTo>
                    <a:pt x="15" y="45"/>
                  </a:lnTo>
                  <a:lnTo>
                    <a:pt x="11" y="43"/>
                  </a:lnTo>
                  <a:lnTo>
                    <a:pt x="7" y="40"/>
                  </a:lnTo>
                  <a:lnTo>
                    <a:pt x="4" y="37"/>
                  </a:lnTo>
                  <a:lnTo>
                    <a:pt x="2" y="33"/>
                  </a:lnTo>
                  <a:lnTo>
                    <a:pt x="1" y="28"/>
                  </a:lnTo>
                  <a:lnTo>
                    <a:pt x="0" y="24"/>
                  </a:lnTo>
                  <a:close/>
                  <a:moveTo>
                    <a:pt x="4" y="24"/>
                  </a:moveTo>
                  <a:lnTo>
                    <a:pt x="5" y="28"/>
                  </a:lnTo>
                  <a:lnTo>
                    <a:pt x="6" y="31"/>
                  </a:lnTo>
                  <a:lnTo>
                    <a:pt x="8" y="35"/>
                  </a:lnTo>
                  <a:lnTo>
                    <a:pt x="10" y="38"/>
                  </a:lnTo>
                  <a:lnTo>
                    <a:pt x="13" y="40"/>
                  </a:lnTo>
                  <a:lnTo>
                    <a:pt x="16" y="42"/>
                  </a:lnTo>
                  <a:lnTo>
                    <a:pt x="20" y="43"/>
                  </a:lnTo>
                  <a:lnTo>
                    <a:pt x="24" y="44"/>
                  </a:lnTo>
                  <a:lnTo>
                    <a:pt x="28" y="43"/>
                  </a:lnTo>
                  <a:lnTo>
                    <a:pt x="32" y="42"/>
                  </a:lnTo>
                  <a:lnTo>
                    <a:pt x="35" y="40"/>
                  </a:lnTo>
                  <a:lnTo>
                    <a:pt x="38" y="38"/>
                  </a:lnTo>
                  <a:lnTo>
                    <a:pt x="41" y="35"/>
                  </a:lnTo>
                  <a:lnTo>
                    <a:pt x="43" y="31"/>
                  </a:lnTo>
                  <a:lnTo>
                    <a:pt x="44" y="28"/>
                  </a:lnTo>
                  <a:lnTo>
                    <a:pt x="44" y="24"/>
                  </a:lnTo>
                  <a:lnTo>
                    <a:pt x="44" y="20"/>
                  </a:lnTo>
                  <a:lnTo>
                    <a:pt x="43" y="16"/>
                  </a:lnTo>
                  <a:lnTo>
                    <a:pt x="41" y="12"/>
                  </a:lnTo>
                  <a:lnTo>
                    <a:pt x="38" y="10"/>
                  </a:lnTo>
                  <a:lnTo>
                    <a:pt x="35" y="7"/>
                  </a:lnTo>
                  <a:lnTo>
                    <a:pt x="32" y="5"/>
                  </a:lnTo>
                  <a:lnTo>
                    <a:pt x="28" y="4"/>
                  </a:lnTo>
                  <a:lnTo>
                    <a:pt x="24" y="4"/>
                  </a:lnTo>
                  <a:lnTo>
                    <a:pt x="20" y="4"/>
                  </a:lnTo>
                  <a:lnTo>
                    <a:pt x="16" y="5"/>
                  </a:lnTo>
                  <a:lnTo>
                    <a:pt x="13" y="7"/>
                  </a:lnTo>
                  <a:lnTo>
                    <a:pt x="10" y="10"/>
                  </a:lnTo>
                  <a:lnTo>
                    <a:pt x="8" y="12"/>
                  </a:lnTo>
                  <a:lnTo>
                    <a:pt x="6" y="16"/>
                  </a:lnTo>
                  <a:lnTo>
                    <a:pt x="5" y="20"/>
                  </a:lnTo>
                  <a:lnTo>
                    <a:pt x="4" y="24"/>
                  </a:lnTo>
                  <a:close/>
                </a:path>
              </a:pathLst>
            </a:custGeom>
            <a:solidFill>
              <a:srgbClr val="8FA2CB">
                <a:alpha val="100000"/>
              </a:srgbClr>
            </a:solidFill>
            <a:ln w="9525">
              <a:noFill/>
            </a:ln>
          </p:spPr>
          <p:txBody>
            <a:bodyPr/>
            <a:lstStyle/>
            <a:p>
              <a:endParaRPr lang="zh-CN" altLang="en-US"/>
            </a:p>
          </p:txBody>
        </p:sp>
        <p:sp>
          <p:nvSpPr>
            <p:cNvPr id="15389" name="Freeform 27"/>
            <p:cNvSpPr/>
            <p:nvPr/>
          </p:nvSpPr>
          <p:spPr>
            <a:xfrm>
              <a:off x="2151" y="2542"/>
              <a:ext cx="414" cy="396"/>
            </a:xfrm>
            <a:custGeom>
              <a:avLst/>
              <a:gdLst>
                <a:gd name="txL" fmla="*/ 0 w 48"/>
                <a:gd name="txT" fmla="*/ 0 h 47"/>
                <a:gd name="txR" fmla="*/ 48 w 48"/>
                <a:gd name="txB" fmla="*/ 47 h 47"/>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48" h="47">
                  <a:moveTo>
                    <a:pt x="0" y="24"/>
                  </a:moveTo>
                  <a:lnTo>
                    <a:pt x="1" y="19"/>
                  </a:lnTo>
                  <a:lnTo>
                    <a:pt x="2" y="14"/>
                  </a:lnTo>
                  <a:lnTo>
                    <a:pt x="4" y="10"/>
                  </a:lnTo>
                  <a:lnTo>
                    <a:pt x="7" y="7"/>
                  </a:lnTo>
                  <a:lnTo>
                    <a:pt x="11" y="4"/>
                  </a:lnTo>
                  <a:lnTo>
                    <a:pt x="15" y="2"/>
                  </a:lnTo>
                  <a:lnTo>
                    <a:pt x="19" y="0"/>
                  </a:lnTo>
                  <a:lnTo>
                    <a:pt x="24" y="0"/>
                  </a:lnTo>
                  <a:lnTo>
                    <a:pt x="29" y="0"/>
                  </a:lnTo>
                  <a:lnTo>
                    <a:pt x="33" y="2"/>
                  </a:lnTo>
                  <a:lnTo>
                    <a:pt x="37" y="4"/>
                  </a:lnTo>
                  <a:lnTo>
                    <a:pt x="41" y="7"/>
                  </a:lnTo>
                  <a:lnTo>
                    <a:pt x="44" y="10"/>
                  </a:lnTo>
                  <a:lnTo>
                    <a:pt x="46" y="14"/>
                  </a:lnTo>
                  <a:lnTo>
                    <a:pt x="47" y="19"/>
                  </a:lnTo>
                  <a:lnTo>
                    <a:pt x="48" y="24"/>
                  </a:lnTo>
                  <a:lnTo>
                    <a:pt x="47" y="28"/>
                  </a:lnTo>
                  <a:lnTo>
                    <a:pt x="46" y="33"/>
                  </a:lnTo>
                  <a:lnTo>
                    <a:pt x="44" y="37"/>
                  </a:lnTo>
                  <a:lnTo>
                    <a:pt x="41" y="40"/>
                  </a:lnTo>
                  <a:lnTo>
                    <a:pt x="37" y="43"/>
                  </a:lnTo>
                  <a:lnTo>
                    <a:pt x="33" y="45"/>
                  </a:lnTo>
                  <a:lnTo>
                    <a:pt x="29" y="47"/>
                  </a:lnTo>
                  <a:lnTo>
                    <a:pt x="24" y="47"/>
                  </a:lnTo>
                  <a:lnTo>
                    <a:pt x="19" y="47"/>
                  </a:lnTo>
                  <a:lnTo>
                    <a:pt x="15" y="45"/>
                  </a:lnTo>
                  <a:lnTo>
                    <a:pt x="11" y="43"/>
                  </a:lnTo>
                  <a:lnTo>
                    <a:pt x="7" y="40"/>
                  </a:lnTo>
                  <a:lnTo>
                    <a:pt x="4" y="37"/>
                  </a:lnTo>
                  <a:lnTo>
                    <a:pt x="2" y="33"/>
                  </a:lnTo>
                  <a:lnTo>
                    <a:pt x="1" y="28"/>
                  </a:lnTo>
                  <a:lnTo>
                    <a:pt x="0" y="24"/>
                  </a:lnTo>
                </a:path>
              </a:pathLst>
            </a:custGeom>
            <a:noFill/>
            <a:ln w="0" cap="flat" cmpd="sng">
              <a:solidFill>
                <a:srgbClr val="79848D">
                  <a:alpha val="100000"/>
                </a:srgbClr>
              </a:solidFill>
              <a:prstDash val="solid"/>
              <a:round/>
              <a:headEnd type="none" w="med" len="med"/>
              <a:tailEnd type="none" w="med" len="med"/>
            </a:ln>
          </p:spPr>
          <p:txBody>
            <a:bodyPr/>
            <a:lstStyle/>
            <a:p>
              <a:endParaRPr lang="zh-CN" altLang="en-US"/>
            </a:p>
          </p:txBody>
        </p:sp>
        <p:sp>
          <p:nvSpPr>
            <p:cNvPr id="15390" name="Freeform 28"/>
            <p:cNvSpPr/>
            <p:nvPr/>
          </p:nvSpPr>
          <p:spPr>
            <a:xfrm>
              <a:off x="2186" y="2576"/>
              <a:ext cx="344" cy="336"/>
            </a:xfrm>
            <a:custGeom>
              <a:avLst/>
              <a:gdLst>
                <a:gd name="txL" fmla="*/ 0 w 40"/>
                <a:gd name="txT" fmla="*/ 0 h 40"/>
                <a:gd name="txR" fmla="*/ 40 w 40"/>
                <a:gd name="txB" fmla="*/ 40 h 40"/>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40" h="40">
                  <a:moveTo>
                    <a:pt x="0" y="20"/>
                  </a:moveTo>
                  <a:lnTo>
                    <a:pt x="1" y="24"/>
                  </a:lnTo>
                  <a:lnTo>
                    <a:pt x="2" y="27"/>
                  </a:lnTo>
                  <a:lnTo>
                    <a:pt x="4" y="31"/>
                  </a:lnTo>
                  <a:lnTo>
                    <a:pt x="6" y="34"/>
                  </a:lnTo>
                  <a:lnTo>
                    <a:pt x="9" y="36"/>
                  </a:lnTo>
                  <a:lnTo>
                    <a:pt x="12" y="38"/>
                  </a:lnTo>
                  <a:lnTo>
                    <a:pt x="16" y="39"/>
                  </a:lnTo>
                  <a:lnTo>
                    <a:pt x="20" y="40"/>
                  </a:lnTo>
                  <a:lnTo>
                    <a:pt x="24" y="39"/>
                  </a:lnTo>
                  <a:lnTo>
                    <a:pt x="28" y="38"/>
                  </a:lnTo>
                  <a:lnTo>
                    <a:pt x="31" y="36"/>
                  </a:lnTo>
                  <a:lnTo>
                    <a:pt x="34" y="34"/>
                  </a:lnTo>
                  <a:lnTo>
                    <a:pt x="37" y="31"/>
                  </a:lnTo>
                  <a:lnTo>
                    <a:pt x="39" y="27"/>
                  </a:lnTo>
                  <a:lnTo>
                    <a:pt x="40" y="24"/>
                  </a:lnTo>
                  <a:lnTo>
                    <a:pt x="40" y="20"/>
                  </a:lnTo>
                  <a:lnTo>
                    <a:pt x="40" y="16"/>
                  </a:lnTo>
                  <a:lnTo>
                    <a:pt x="39" y="12"/>
                  </a:lnTo>
                  <a:lnTo>
                    <a:pt x="37" y="8"/>
                  </a:lnTo>
                  <a:lnTo>
                    <a:pt x="34" y="6"/>
                  </a:lnTo>
                  <a:lnTo>
                    <a:pt x="31" y="3"/>
                  </a:lnTo>
                  <a:lnTo>
                    <a:pt x="28" y="1"/>
                  </a:lnTo>
                  <a:lnTo>
                    <a:pt x="24" y="0"/>
                  </a:lnTo>
                  <a:lnTo>
                    <a:pt x="20" y="0"/>
                  </a:lnTo>
                  <a:lnTo>
                    <a:pt x="16" y="0"/>
                  </a:lnTo>
                  <a:lnTo>
                    <a:pt x="12" y="1"/>
                  </a:lnTo>
                  <a:lnTo>
                    <a:pt x="9" y="3"/>
                  </a:lnTo>
                  <a:lnTo>
                    <a:pt x="6" y="6"/>
                  </a:lnTo>
                  <a:lnTo>
                    <a:pt x="4" y="8"/>
                  </a:lnTo>
                  <a:lnTo>
                    <a:pt x="2" y="12"/>
                  </a:lnTo>
                  <a:lnTo>
                    <a:pt x="1" y="16"/>
                  </a:lnTo>
                  <a:lnTo>
                    <a:pt x="0" y="20"/>
                  </a:lnTo>
                </a:path>
              </a:pathLst>
            </a:custGeom>
            <a:noFill/>
            <a:ln w="0" cap="flat" cmpd="sng">
              <a:solidFill>
                <a:srgbClr val="79848D">
                  <a:alpha val="100000"/>
                </a:srgbClr>
              </a:solidFill>
              <a:prstDash val="solid"/>
              <a:round/>
              <a:headEnd type="none" w="med" len="med"/>
              <a:tailEnd type="none" w="med" len="med"/>
            </a:ln>
          </p:spPr>
          <p:txBody>
            <a:bodyPr/>
            <a:lstStyle/>
            <a:p>
              <a:endParaRPr lang="zh-CN" altLang="en-US"/>
            </a:p>
          </p:txBody>
        </p:sp>
        <p:sp>
          <p:nvSpPr>
            <p:cNvPr id="15391" name="Line 29"/>
            <p:cNvSpPr/>
            <p:nvPr/>
          </p:nvSpPr>
          <p:spPr>
            <a:xfrm flipH="1">
              <a:off x="1815" y="2744"/>
              <a:ext cx="534" cy="311"/>
            </a:xfrm>
            <a:prstGeom prst="line">
              <a:avLst/>
            </a:prstGeom>
            <a:ln w="0" cap="flat" cmpd="sng">
              <a:solidFill>
                <a:srgbClr val="23282B"/>
              </a:solidFill>
              <a:prstDash val="solid"/>
              <a:headEnd type="none" w="med" len="med"/>
              <a:tailEnd type="none" w="med" len="med"/>
            </a:ln>
          </p:spPr>
        </p:sp>
        <p:sp>
          <p:nvSpPr>
            <p:cNvPr id="15392" name="Line 30"/>
            <p:cNvSpPr/>
            <p:nvPr/>
          </p:nvSpPr>
          <p:spPr>
            <a:xfrm flipH="1">
              <a:off x="1841" y="2744"/>
              <a:ext cx="517" cy="345"/>
            </a:xfrm>
            <a:prstGeom prst="line">
              <a:avLst/>
            </a:prstGeom>
            <a:ln w="0" cap="flat" cmpd="sng">
              <a:solidFill>
                <a:srgbClr val="23282B"/>
              </a:solidFill>
              <a:prstDash val="solid"/>
              <a:headEnd type="none" w="med" len="med"/>
              <a:tailEnd type="none" w="med" len="med"/>
            </a:ln>
          </p:spPr>
        </p:sp>
        <p:sp>
          <p:nvSpPr>
            <p:cNvPr id="15393" name="Freeform 31"/>
            <p:cNvSpPr>
              <a:spLocks noEditPoints="1"/>
            </p:cNvSpPr>
            <p:nvPr/>
          </p:nvSpPr>
          <p:spPr>
            <a:xfrm>
              <a:off x="1720" y="2449"/>
              <a:ext cx="569" cy="177"/>
            </a:xfrm>
            <a:custGeom>
              <a:avLst/>
              <a:gdLst>
                <a:gd name="txL" fmla="*/ 0 w 66"/>
                <a:gd name="txT" fmla="*/ 0 h 21"/>
                <a:gd name="txR" fmla="*/ 66 w 66"/>
                <a:gd name="txB" fmla="*/ 21 h 2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0"/>
                </a:cxn>
                <a:cxn ang="0">
                  <a:pos x="2147483647" y="2147483647"/>
                </a:cxn>
                <a:cxn ang="0">
                  <a:pos x="2147483647" y="2147483647"/>
                </a:cxn>
                <a:cxn ang="0">
                  <a:pos x="2147483647" y="0"/>
                </a:cxn>
                <a:cxn ang="0">
                  <a:pos x="2147483647" y="0"/>
                </a:cxn>
                <a:cxn ang="0">
                  <a:pos x="2147483647" y="2147483647"/>
                </a:cxn>
                <a:cxn ang="0">
                  <a:pos x="2147483647" y="0"/>
                </a:cxn>
                <a:cxn ang="0">
                  <a:pos x="2147483647" y="0"/>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0"/>
                </a:cxn>
                <a:cxn ang="0">
                  <a:pos x="2147483647" y="2147483647"/>
                </a:cxn>
                <a:cxn ang="0">
                  <a:pos x="2147483647" y="2147483647"/>
                </a:cxn>
                <a:cxn ang="0">
                  <a:pos x="2147483647" y="0"/>
                </a:cxn>
                <a:cxn ang="0">
                  <a:pos x="2147483647" y="0"/>
                </a:cxn>
                <a:cxn ang="0">
                  <a:pos x="2147483647" y="2147483647"/>
                </a:cxn>
                <a:cxn ang="0">
                  <a:pos x="2147483647" y="0"/>
                </a:cxn>
                <a:cxn ang="0">
                  <a:pos x="2147483647" y="2147483647"/>
                </a:cxn>
                <a:cxn ang="0">
                  <a:pos x="2147483647" y="2147483647"/>
                </a:cxn>
                <a:cxn ang="0">
                  <a:pos x="2147483647" y="0"/>
                </a:cxn>
                <a:cxn ang="0">
                  <a:pos x="2147483647" y="2147483647"/>
                </a:cxn>
                <a:cxn ang="0">
                  <a:pos x="2147483647" y="0"/>
                </a:cxn>
                <a:cxn ang="0">
                  <a:pos x="0" y="2147483647"/>
                </a:cxn>
              </a:cxnLst>
              <a:rect l="txL" t="txT" r="txR" b="txB"/>
              <a:pathLst>
                <a:path w="66" h="21">
                  <a:moveTo>
                    <a:pt x="65" y="21"/>
                  </a:moveTo>
                  <a:lnTo>
                    <a:pt x="65" y="20"/>
                  </a:lnTo>
                  <a:lnTo>
                    <a:pt x="66" y="20"/>
                  </a:lnTo>
                  <a:lnTo>
                    <a:pt x="66" y="21"/>
                  </a:lnTo>
                  <a:lnTo>
                    <a:pt x="65" y="21"/>
                  </a:lnTo>
                  <a:close/>
                  <a:moveTo>
                    <a:pt x="64" y="19"/>
                  </a:moveTo>
                  <a:lnTo>
                    <a:pt x="64" y="18"/>
                  </a:lnTo>
                  <a:lnTo>
                    <a:pt x="65" y="18"/>
                  </a:lnTo>
                  <a:lnTo>
                    <a:pt x="65" y="19"/>
                  </a:lnTo>
                  <a:lnTo>
                    <a:pt x="64" y="19"/>
                  </a:lnTo>
                  <a:close/>
                  <a:moveTo>
                    <a:pt x="64" y="17"/>
                  </a:moveTo>
                  <a:lnTo>
                    <a:pt x="63" y="16"/>
                  </a:lnTo>
                  <a:lnTo>
                    <a:pt x="64" y="16"/>
                  </a:lnTo>
                  <a:lnTo>
                    <a:pt x="65" y="17"/>
                  </a:lnTo>
                  <a:lnTo>
                    <a:pt x="64" y="17"/>
                  </a:lnTo>
                  <a:close/>
                  <a:moveTo>
                    <a:pt x="63" y="15"/>
                  </a:moveTo>
                  <a:lnTo>
                    <a:pt x="62" y="14"/>
                  </a:lnTo>
                  <a:lnTo>
                    <a:pt x="63" y="13"/>
                  </a:lnTo>
                  <a:lnTo>
                    <a:pt x="64" y="13"/>
                  </a:lnTo>
                  <a:lnTo>
                    <a:pt x="64" y="14"/>
                  </a:lnTo>
                  <a:lnTo>
                    <a:pt x="63" y="15"/>
                  </a:lnTo>
                  <a:close/>
                  <a:moveTo>
                    <a:pt x="62" y="13"/>
                  </a:moveTo>
                  <a:lnTo>
                    <a:pt x="62" y="12"/>
                  </a:lnTo>
                  <a:lnTo>
                    <a:pt x="61" y="12"/>
                  </a:lnTo>
                  <a:lnTo>
                    <a:pt x="62" y="11"/>
                  </a:lnTo>
                  <a:lnTo>
                    <a:pt x="63" y="12"/>
                  </a:lnTo>
                  <a:lnTo>
                    <a:pt x="62" y="13"/>
                  </a:lnTo>
                  <a:close/>
                  <a:moveTo>
                    <a:pt x="61" y="11"/>
                  </a:moveTo>
                  <a:lnTo>
                    <a:pt x="61" y="11"/>
                  </a:lnTo>
                  <a:lnTo>
                    <a:pt x="60" y="10"/>
                  </a:lnTo>
                  <a:lnTo>
                    <a:pt x="61" y="9"/>
                  </a:lnTo>
                  <a:lnTo>
                    <a:pt x="62" y="10"/>
                  </a:lnTo>
                  <a:lnTo>
                    <a:pt x="61" y="11"/>
                  </a:lnTo>
                  <a:close/>
                  <a:moveTo>
                    <a:pt x="60" y="9"/>
                  </a:moveTo>
                  <a:lnTo>
                    <a:pt x="59" y="8"/>
                  </a:lnTo>
                  <a:lnTo>
                    <a:pt x="60" y="8"/>
                  </a:lnTo>
                  <a:lnTo>
                    <a:pt x="61" y="8"/>
                  </a:lnTo>
                  <a:lnTo>
                    <a:pt x="60" y="9"/>
                  </a:lnTo>
                  <a:close/>
                  <a:moveTo>
                    <a:pt x="58" y="7"/>
                  </a:moveTo>
                  <a:lnTo>
                    <a:pt x="58" y="7"/>
                  </a:lnTo>
                  <a:lnTo>
                    <a:pt x="57" y="7"/>
                  </a:lnTo>
                  <a:lnTo>
                    <a:pt x="58" y="6"/>
                  </a:lnTo>
                  <a:lnTo>
                    <a:pt x="59" y="7"/>
                  </a:lnTo>
                  <a:lnTo>
                    <a:pt x="58" y="7"/>
                  </a:lnTo>
                  <a:close/>
                  <a:moveTo>
                    <a:pt x="57" y="6"/>
                  </a:moveTo>
                  <a:lnTo>
                    <a:pt x="57" y="6"/>
                  </a:lnTo>
                  <a:lnTo>
                    <a:pt x="56" y="5"/>
                  </a:lnTo>
                  <a:lnTo>
                    <a:pt x="57" y="4"/>
                  </a:lnTo>
                  <a:lnTo>
                    <a:pt x="57" y="5"/>
                  </a:lnTo>
                  <a:lnTo>
                    <a:pt x="58" y="5"/>
                  </a:lnTo>
                  <a:lnTo>
                    <a:pt x="57" y="6"/>
                  </a:lnTo>
                  <a:close/>
                  <a:moveTo>
                    <a:pt x="55" y="4"/>
                  </a:moveTo>
                  <a:lnTo>
                    <a:pt x="55" y="4"/>
                  </a:lnTo>
                  <a:lnTo>
                    <a:pt x="54" y="4"/>
                  </a:lnTo>
                  <a:lnTo>
                    <a:pt x="55" y="3"/>
                  </a:lnTo>
                  <a:lnTo>
                    <a:pt x="56" y="3"/>
                  </a:lnTo>
                  <a:lnTo>
                    <a:pt x="55" y="4"/>
                  </a:lnTo>
                  <a:close/>
                  <a:moveTo>
                    <a:pt x="53" y="3"/>
                  </a:moveTo>
                  <a:lnTo>
                    <a:pt x="53" y="3"/>
                  </a:lnTo>
                  <a:lnTo>
                    <a:pt x="52" y="3"/>
                  </a:lnTo>
                  <a:lnTo>
                    <a:pt x="53" y="2"/>
                  </a:lnTo>
                  <a:lnTo>
                    <a:pt x="54" y="2"/>
                  </a:lnTo>
                  <a:lnTo>
                    <a:pt x="53" y="3"/>
                  </a:lnTo>
                  <a:close/>
                  <a:moveTo>
                    <a:pt x="51" y="2"/>
                  </a:moveTo>
                  <a:lnTo>
                    <a:pt x="50" y="2"/>
                  </a:lnTo>
                  <a:lnTo>
                    <a:pt x="51" y="1"/>
                  </a:lnTo>
                  <a:lnTo>
                    <a:pt x="52" y="1"/>
                  </a:lnTo>
                  <a:lnTo>
                    <a:pt x="51" y="2"/>
                  </a:lnTo>
                  <a:close/>
                  <a:moveTo>
                    <a:pt x="49" y="2"/>
                  </a:moveTo>
                  <a:lnTo>
                    <a:pt x="49" y="2"/>
                  </a:lnTo>
                  <a:lnTo>
                    <a:pt x="48" y="2"/>
                  </a:lnTo>
                  <a:lnTo>
                    <a:pt x="48" y="1"/>
                  </a:lnTo>
                  <a:lnTo>
                    <a:pt x="49" y="1"/>
                  </a:lnTo>
                  <a:lnTo>
                    <a:pt x="49" y="2"/>
                  </a:lnTo>
                  <a:close/>
                  <a:moveTo>
                    <a:pt x="47" y="1"/>
                  </a:moveTo>
                  <a:lnTo>
                    <a:pt x="46" y="1"/>
                  </a:lnTo>
                  <a:lnTo>
                    <a:pt x="46" y="0"/>
                  </a:lnTo>
                  <a:lnTo>
                    <a:pt x="47" y="0"/>
                  </a:lnTo>
                  <a:lnTo>
                    <a:pt x="47" y="1"/>
                  </a:lnTo>
                  <a:close/>
                  <a:moveTo>
                    <a:pt x="45" y="1"/>
                  </a:moveTo>
                  <a:lnTo>
                    <a:pt x="45" y="1"/>
                  </a:lnTo>
                  <a:lnTo>
                    <a:pt x="44" y="1"/>
                  </a:lnTo>
                  <a:lnTo>
                    <a:pt x="44" y="0"/>
                  </a:lnTo>
                  <a:lnTo>
                    <a:pt x="45" y="0"/>
                  </a:lnTo>
                  <a:lnTo>
                    <a:pt x="45" y="1"/>
                  </a:lnTo>
                  <a:close/>
                  <a:moveTo>
                    <a:pt x="43" y="1"/>
                  </a:moveTo>
                  <a:lnTo>
                    <a:pt x="41" y="1"/>
                  </a:lnTo>
                  <a:lnTo>
                    <a:pt x="42" y="0"/>
                  </a:lnTo>
                  <a:lnTo>
                    <a:pt x="43" y="0"/>
                  </a:lnTo>
                  <a:lnTo>
                    <a:pt x="43" y="1"/>
                  </a:lnTo>
                  <a:close/>
                  <a:moveTo>
                    <a:pt x="40" y="1"/>
                  </a:moveTo>
                  <a:lnTo>
                    <a:pt x="39" y="1"/>
                  </a:lnTo>
                  <a:lnTo>
                    <a:pt x="39" y="0"/>
                  </a:lnTo>
                  <a:lnTo>
                    <a:pt x="40" y="0"/>
                  </a:lnTo>
                  <a:lnTo>
                    <a:pt x="40" y="1"/>
                  </a:lnTo>
                  <a:close/>
                  <a:moveTo>
                    <a:pt x="38" y="1"/>
                  </a:moveTo>
                  <a:lnTo>
                    <a:pt x="37" y="1"/>
                  </a:lnTo>
                  <a:lnTo>
                    <a:pt x="37" y="0"/>
                  </a:lnTo>
                  <a:lnTo>
                    <a:pt x="38" y="0"/>
                  </a:lnTo>
                  <a:lnTo>
                    <a:pt x="38" y="1"/>
                  </a:lnTo>
                  <a:close/>
                  <a:moveTo>
                    <a:pt x="36" y="1"/>
                  </a:moveTo>
                  <a:lnTo>
                    <a:pt x="36" y="1"/>
                  </a:lnTo>
                  <a:lnTo>
                    <a:pt x="35" y="1"/>
                  </a:lnTo>
                  <a:lnTo>
                    <a:pt x="35" y="0"/>
                  </a:lnTo>
                  <a:lnTo>
                    <a:pt x="36" y="0"/>
                  </a:lnTo>
                  <a:lnTo>
                    <a:pt x="36" y="1"/>
                  </a:lnTo>
                  <a:close/>
                  <a:moveTo>
                    <a:pt x="34" y="1"/>
                  </a:moveTo>
                  <a:lnTo>
                    <a:pt x="32" y="1"/>
                  </a:lnTo>
                  <a:lnTo>
                    <a:pt x="32" y="0"/>
                  </a:lnTo>
                  <a:lnTo>
                    <a:pt x="34" y="0"/>
                  </a:lnTo>
                  <a:lnTo>
                    <a:pt x="34" y="1"/>
                  </a:lnTo>
                  <a:close/>
                  <a:moveTo>
                    <a:pt x="31" y="1"/>
                  </a:moveTo>
                  <a:lnTo>
                    <a:pt x="30" y="1"/>
                  </a:lnTo>
                  <a:lnTo>
                    <a:pt x="30" y="0"/>
                  </a:lnTo>
                  <a:lnTo>
                    <a:pt x="31" y="0"/>
                  </a:lnTo>
                  <a:lnTo>
                    <a:pt x="31" y="1"/>
                  </a:lnTo>
                  <a:close/>
                  <a:moveTo>
                    <a:pt x="29" y="1"/>
                  </a:moveTo>
                  <a:lnTo>
                    <a:pt x="29" y="1"/>
                  </a:lnTo>
                  <a:lnTo>
                    <a:pt x="28" y="1"/>
                  </a:lnTo>
                  <a:lnTo>
                    <a:pt x="28" y="0"/>
                  </a:lnTo>
                  <a:lnTo>
                    <a:pt x="29" y="0"/>
                  </a:lnTo>
                  <a:lnTo>
                    <a:pt x="29" y="1"/>
                  </a:lnTo>
                  <a:close/>
                  <a:moveTo>
                    <a:pt x="27" y="1"/>
                  </a:moveTo>
                  <a:lnTo>
                    <a:pt x="26" y="1"/>
                  </a:lnTo>
                  <a:lnTo>
                    <a:pt x="26" y="0"/>
                  </a:lnTo>
                  <a:lnTo>
                    <a:pt x="27" y="0"/>
                  </a:lnTo>
                  <a:lnTo>
                    <a:pt x="27" y="1"/>
                  </a:lnTo>
                  <a:close/>
                  <a:moveTo>
                    <a:pt x="25" y="1"/>
                  </a:moveTo>
                  <a:lnTo>
                    <a:pt x="23" y="1"/>
                  </a:lnTo>
                  <a:lnTo>
                    <a:pt x="23" y="0"/>
                  </a:lnTo>
                  <a:lnTo>
                    <a:pt x="25" y="0"/>
                  </a:lnTo>
                  <a:lnTo>
                    <a:pt x="25" y="1"/>
                  </a:lnTo>
                  <a:close/>
                  <a:moveTo>
                    <a:pt x="22" y="1"/>
                  </a:moveTo>
                  <a:lnTo>
                    <a:pt x="22" y="1"/>
                  </a:lnTo>
                  <a:lnTo>
                    <a:pt x="21" y="1"/>
                  </a:lnTo>
                  <a:lnTo>
                    <a:pt x="21" y="0"/>
                  </a:lnTo>
                  <a:lnTo>
                    <a:pt x="22" y="0"/>
                  </a:lnTo>
                  <a:lnTo>
                    <a:pt x="22" y="1"/>
                  </a:lnTo>
                  <a:close/>
                  <a:moveTo>
                    <a:pt x="20" y="1"/>
                  </a:moveTo>
                  <a:lnTo>
                    <a:pt x="19" y="1"/>
                  </a:lnTo>
                  <a:lnTo>
                    <a:pt x="19" y="0"/>
                  </a:lnTo>
                  <a:lnTo>
                    <a:pt x="20" y="0"/>
                  </a:lnTo>
                  <a:lnTo>
                    <a:pt x="20" y="1"/>
                  </a:lnTo>
                  <a:close/>
                  <a:moveTo>
                    <a:pt x="18" y="1"/>
                  </a:moveTo>
                  <a:lnTo>
                    <a:pt x="17" y="1"/>
                  </a:lnTo>
                  <a:lnTo>
                    <a:pt x="17" y="0"/>
                  </a:lnTo>
                  <a:lnTo>
                    <a:pt x="18" y="0"/>
                  </a:lnTo>
                  <a:lnTo>
                    <a:pt x="18" y="1"/>
                  </a:lnTo>
                  <a:close/>
                  <a:moveTo>
                    <a:pt x="16" y="1"/>
                  </a:moveTo>
                  <a:lnTo>
                    <a:pt x="15" y="1"/>
                  </a:lnTo>
                  <a:lnTo>
                    <a:pt x="14" y="1"/>
                  </a:lnTo>
                  <a:lnTo>
                    <a:pt x="14" y="0"/>
                  </a:lnTo>
                  <a:lnTo>
                    <a:pt x="15" y="0"/>
                  </a:lnTo>
                  <a:lnTo>
                    <a:pt x="16" y="1"/>
                  </a:lnTo>
                  <a:close/>
                  <a:moveTo>
                    <a:pt x="13" y="1"/>
                  </a:moveTo>
                  <a:lnTo>
                    <a:pt x="12" y="1"/>
                  </a:lnTo>
                  <a:lnTo>
                    <a:pt x="12" y="0"/>
                  </a:lnTo>
                  <a:lnTo>
                    <a:pt x="13" y="0"/>
                  </a:lnTo>
                  <a:lnTo>
                    <a:pt x="13" y="1"/>
                  </a:lnTo>
                  <a:close/>
                  <a:moveTo>
                    <a:pt x="11" y="1"/>
                  </a:moveTo>
                  <a:lnTo>
                    <a:pt x="10" y="1"/>
                  </a:lnTo>
                  <a:lnTo>
                    <a:pt x="10" y="0"/>
                  </a:lnTo>
                  <a:lnTo>
                    <a:pt x="11" y="0"/>
                  </a:lnTo>
                  <a:lnTo>
                    <a:pt x="11" y="1"/>
                  </a:lnTo>
                  <a:close/>
                  <a:moveTo>
                    <a:pt x="9" y="1"/>
                  </a:moveTo>
                  <a:lnTo>
                    <a:pt x="9" y="1"/>
                  </a:lnTo>
                  <a:lnTo>
                    <a:pt x="8" y="1"/>
                  </a:lnTo>
                  <a:lnTo>
                    <a:pt x="8" y="0"/>
                  </a:lnTo>
                  <a:lnTo>
                    <a:pt x="9" y="0"/>
                  </a:lnTo>
                  <a:lnTo>
                    <a:pt x="9" y="1"/>
                  </a:lnTo>
                  <a:close/>
                  <a:moveTo>
                    <a:pt x="6" y="1"/>
                  </a:moveTo>
                  <a:lnTo>
                    <a:pt x="6" y="1"/>
                  </a:lnTo>
                  <a:lnTo>
                    <a:pt x="5" y="1"/>
                  </a:lnTo>
                  <a:lnTo>
                    <a:pt x="5" y="0"/>
                  </a:lnTo>
                  <a:lnTo>
                    <a:pt x="6" y="0"/>
                  </a:lnTo>
                  <a:lnTo>
                    <a:pt x="6" y="1"/>
                  </a:lnTo>
                  <a:close/>
                  <a:moveTo>
                    <a:pt x="4" y="1"/>
                  </a:moveTo>
                  <a:lnTo>
                    <a:pt x="3" y="1"/>
                  </a:lnTo>
                  <a:lnTo>
                    <a:pt x="3" y="0"/>
                  </a:lnTo>
                  <a:lnTo>
                    <a:pt x="4" y="0"/>
                  </a:lnTo>
                  <a:lnTo>
                    <a:pt x="4" y="1"/>
                  </a:lnTo>
                  <a:close/>
                  <a:moveTo>
                    <a:pt x="2" y="1"/>
                  </a:moveTo>
                  <a:lnTo>
                    <a:pt x="1" y="1"/>
                  </a:lnTo>
                  <a:lnTo>
                    <a:pt x="1" y="0"/>
                  </a:lnTo>
                  <a:lnTo>
                    <a:pt x="2" y="0"/>
                  </a:lnTo>
                  <a:lnTo>
                    <a:pt x="2" y="1"/>
                  </a:lnTo>
                  <a:close/>
                  <a:moveTo>
                    <a:pt x="0" y="1"/>
                  </a:moveTo>
                  <a:lnTo>
                    <a:pt x="0" y="1"/>
                  </a:lnTo>
                  <a:lnTo>
                    <a:pt x="0" y="0"/>
                  </a:lnTo>
                  <a:lnTo>
                    <a:pt x="0" y="1"/>
                  </a:lnTo>
                  <a:close/>
                </a:path>
              </a:pathLst>
            </a:custGeom>
            <a:solidFill>
              <a:srgbClr val="3B2578">
                <a:alpha val="100000"/>
              </a:srgbClr>
            </a:solidFill>
            <a:ln w="0" cap="flat" cmpd="sng">
              <a:solidFill>
                <a:srgbClr val="3B2578">
                  <a:alpha val="100000"/>
                </a:srgbClr>
              </a:solidFill>
              <a:prstDash val="solid"/>
              <a:round/>
              <a:headEnd type="none" w="med" len="med"/>
              <a:tailEnd type="none" w="med" len="med"/>
            </a:ln>
          </p:spPr>
          <p:txBody>
            <a:bodyPr/>
            <a:lstStyle/>
            <a:p>
              <a:endParaRPr lang="zh-CN" altLang="en-US"/>
            </a:p>
          </p:txBody>
        </p:sp>
        <p:sp>
          <p:nvSpPr>
            <p:cNvPr id="15394" name="Freeform 32"/>
            <p:cNvSpPr>
              <a:spLocks noEditPoints="1"/>
            </p:cNvSpPr>
            <p:nvPr/>
          </p:nvSpPr>
          <p:spPr>
            <a:xfrm>
              <a:off x="1720" y="2424"/>
              <a:ext cx="586" cy="177"/>
            </a:xfrm>
            <a:custGeom>
              <a:avLst/>
              <a:gdLst>
                <a:gd name="txL" fmla="*/ 0 w 68"/>
                <a:gd name="txT" fmla="*/ 0 h 21"/>
                <a:gd name="txR" fmla="*/ 68 w 68"/>
                <a:gd name="txB" fmla="*/ 21 h 2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0"/>
                </a:cxn>
                <a:cxn ang="0">
                  <a:pos x="2147483647" y="2147483647"/>
                </a:cxn>
                <a:cxn ang="0">
                  <a:pos x="2147483647" y="2147483647"/>
                </a:cxn>
                <a:cxn ang="0">
                  <a:pos x="2147483647" y="0"/>
                </a:cxn>
                <a:cxn ang="0">
                  <a:pos x="2147483647" y="0"/>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0"/>
                </a:cxn>
                <a:cxn ang="0">
                  <a:pos x="2147483647" y="0"/>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0"/>
                </a:cxn>
                <a:cxn ang="0">
                  <a:pos x="2147483647" y="2147483647"/>
                </a:cxn>
                <a:cxn ang="0">
                  <a:pos x="0" y="0"/>
                </a:cxn>
              </a:cxnLst>
              <a:rect l="txL" t="txT" r="txR" b="txB"/>
              <a:pathLst>
                <a:path w="68" h="21">
                  <a:moveTo>
                    <a:pt x="67" y="21"/>
                  </a:moveTo>
                  <a:lnTo>
                    <a:pt x="66" y="20"/>
                  </a:lnTo>
                  <a:lnTo>
                    <a:pt x="68" y="20"/>
                  </a:lnTo>
                  <a:lnTo>
                    <a:pt x="68" y="21"/>
                  </a:lnTo>
                  <a:lnTo>
                    <a:pt x="67" y="21"/>
                  </a:lnTo>
                  <a:close/>
                  <a:moveTo>
                    <a:pt x="66" y="19"/>
                  </a:moveTo>
                  <a:lnTo>
                    <a:pt x="66" y="18"/>
                  </a:lnTo>
                  <a:lnTo>
                    <a:pt x="67" y="18"/>
                  </a:lnTo>
                  <a:lnTo>
                    <a:pt x="67" y="19"/>
                  </a:lnTo>
                  <a:lnTo>
                    <a:pt x="66" y="19"/>
                  </a:lnTo>
                  <a:close/>
                  <a:moveTo>
                    <a:pt x="65" y="17"/>
                  </a:moveTo>
                  <a:lnTo>
                    <a:pt x="65" y="16"/>
                  </a:lnTo>
                  <a:lnTo>
                    <a:pt x="66" y="16"/>
                  </a:lnTo>
                  <a:lnTo>
                    <a:pt x="66" y="17"/>
                  </a:lnTo>
                  <a:lnTo>
                    <a:pt x="65" y="17"/>
                  </a:lnTo>
                  <a:close/>
                  <a:moveTo>
                    <a:pt x="65" y="15"/>
                  </a:moveTo>
                  <a:lnTo>
                    <a:pt x="64" y="14"/>
                  </a:lnTo>
                  <a:lnTo>
                    <a:pt x="65" y="14"/>
                  </a:lnTo>
                  <a:lnTo>
                    <a:pt x="66" y="15"/>
                  </a:lnTo>
                  <a:lnTo>
                    <a:pt x="65" y="15"/>
                  </a:lnTo>
                  <a:close/>
                  <a:moveTo>
                    <a:pt x="64" y="13"/>
                  </a:moveTo>
                  <a:lnTo>
                    <a:pt x="63" y="12"/>
                  </a:lnTo>
                  <a:lnTo>
                    <a:pt x="64" y="12"/>
                  </a:lnTo>
                  <a:lnTo>
                    <a:pt x="65" y="13"/>
                  </a:lnTo>
                  <a:lnTo>
                    <a:pt x="64" y="13"/>
                  </a:lnTo>
                  <a:close/>
                  <a:moveTo>
                    <a:pt x="63" y="11"/>
                  </a:moveTo>
                  <a:lnTo>
                    <a:pt x="62" y="11"/>
                  </a:lnTo>
                  <a:lnTo>
                    <a:pt x="62" y="10"/>
                  </a:lnTo>
                  <a:lnTo>
                    <a:pt x="63" y="10"/>
                  </a:lnTo>
                  <a:lnTo>
                    <a:pt x="64" y="11"/>
                  </a:lnTo>
                  <a:lnTo>
                    <a:pt x="63" y="11"/>
                  </a:lnTo>
                  <a:close/>
                  <a:moveTo>
                    <a:pt x="61" y="9"/>
                  </a:moveTo>
                  <a:lnTo>
                    <a:pt x="61" y="9"/>
                  </a:lnTo>
                  <a:lnTo>
                    <a:pt x="61" y="8"/>
                  </a:lnTo>
                  <a:lnTo>
                    <a:pt x="62" y="9"/>
                  </a:lnTo>
                  <a:lnTo>
                    <a:pt x="61" y="9"/>
                  </a:lnTo>
                  <a:close/>
                  <a:moveTo>
                    <a:pt x="60" y="8"/>
                  </a:moveTo>
                  <a:lnTo>
                    <a:pt x="59" y="7"/>
                  </a:lnTo>
                  <a:lnTo>
                    <a:pt x="60" y="6"/>
                  </a:lnTo>
                  <a:lnTo>
                    <a:pt x="61" y="7"/>
                  </a:lnTo>
                  <a:lnTo>
                    <a:pt x="60" y="8"/>
                  </a:lnTo>
                  <a:close/>
                  <a:moveTo>
                    <a:pt x="58" y="6"/>
                  </a:moveTo>
                  <a:lnTo>
                    <a:pt x="58" y="6"/>
                  </a:lnTo>
                  <a:lnTo>
                    <a:pt x="58" y="5"/>
                  </a:lnTo>
                  <a:lnTo>
                    <a:pt x="58" y="4"/>
                  </a:lnTo>
                  <a:lnTo>
                    <a:pt x="59" y="5"/>
                  </a:lnTo>
                  <a:lnTo>
                    <a:pt x="58" y="6"/>
                  </a:lnTo>
                  <a:close/>
                  <a:moveTo>
                    <a:pt x="57" y="4"/>
                  </a:moveTo>
                  <a:lnTo>
                    <a:pt x="56" y="4"/>
                  </a:lnTo>
                  <a:lnTo>
                    <a:pt x="57" y="3"/>
                  </a:lnTo>
                  <a:lnTo>
                    <a:pt x="57" y="4"/>
                  </a:lnTo>
                  <a:close/>
                  <a:moveTo>
                    <a:pt x="55" y="3"/>
                  </a:moveTo>
                  <a:lnTo>
                    <a:pt x="55" y="3"/>
                  </a:lnTo>
                  <a:lnTo>
                    <a:pt x="54" y="3"/>
                  </a:lnTo>
                  <a:lnTo>
                    <a:pt x="54" y="2"/>
                  </a:lnTo>
                  <a:lnTo>
                    <a:pt x="55" y="2"/>
                  </a:lnTo>
                  <a:lnTo>
                    <a:pt x="55" y="3"/>
                  </a:lnTo>
                  <a:close/>
                  <a:moveTo>
                    <a:pt x="53" y="3"/>
                  </a:moveTo>
                  <a:lnTo>
                    <a:pt x="53" y="2"/>
                  </a:lnTo>
                  <a:lnTo>
                    <a:pt x="52" y="2"/>
                  </a:lnTo>
                  <a:lnTo>
                    <a:pt x="52" y="1"/>
                  </a:lnTo>
                  <a:lnTo>
                    <a:pt x="53" y="1"/>
                  </a:lnTo>
                  <a:lnTo>
                    <a:pt x="53" y="3"/>
                  </a:lnTo>
                  <a:close/>
                  <a:moveTo>
                    <a:pt x="51" y="2"/>
                  </a:moveTo>
                  <a:lnTo>
                    <a:pt x="50" y="2"/>
                  </a:lnTo>
                  <a:lnTo>
                    <a:pt x="50" y="1"/>
                  </a:lnTo>
                  <a:lnTo>
                    <a:pt x="51" y="1"/>
                  </a:lnTo>
                  <a:lnTo>
                    <a:pt x="51" y="2"/>
                  </a:lnTo>
                  <a:close/>
                  <a:moveTo>
                    <a:pt x="49" y="2"/>
                  </a:moveTo>
                  <a:lnTo>
                    <a:pt x="47" y="2"/>
                  </a:lnTo>
                  <a:lnTo>
                    <a:pt x="48" y="0"/>
                  </a:lnTo>
                  <a:lnTo>
                    <a:pt x="49" y="1"/>
                  </a:lnTo>
                  <a:lnTo>
                    <a:pt x="49" y="2"/>
                  </a:lnTo>
                  <a:close/>
                  <a:moveTo>
                    <a:pt x="46" y="1"/>
                  </a:moveTo>
                  <a:lnTo>
                    <a:pt x="46" y="1"/>
                  </a:lnTo>
                  <a:lnTo>
                    <a:pt x="45" y="1"/>
                  </a:lnTo>
                  <a:lnTo>
                    <a:pt x="45" y="0"/>
                  </a:lnTo>
                  <a:lnTo>
                    <a:pt x="46" y="0"/>
                  </a:lnTo>
                  <a:lnTo>
                    <a:pt x="47" y="0"/>
                  </a:lnTo>
                  <a:lnTo>
                    <a:pt x="46" y="1"/>
                  </a:lnTo>
                  <a:close/>
                  <a:moveTo>
                    <a:pt x="44" y="1"/>
                  </a:moveTo>
                  <a:lnTo>
                    <a:pt x="43" y="1"/>
                  </a:lnTo>
                  <a:lnTo>
                    <a:pt x="43" y="0"/>
                  </a:lnTo>
                  <a:lnTo>
                    <a:pt x="44" y="0"/>
                  </a:lnTo>
                  <a:lnTo>
                    <a:pt x="44" y="1"/>
                  </a:lnTo>
                  <a:close/>
                  <a:moveTo>
                    <a:pt x="42" y="1"/>
                  </a:moveTo>
                  <a:lnTo>
                    <a:pt x="41" y="1"/>
                  </a:lnTo>
                  <a:lnTo>
                    <a:pt x="41" y="0"/>
                  </a:lnTo>
                  <a:lnTo>
                    <a:pt x="42" y="0"/>
                  </a:lnTo>
                  <a:lnTo>
                    <a:pt x="42" y="1"/>
                  </a:lnTo>
                  <a:close/>
                  <a:moveTo>
                    <a:pt x="40" y="1"/>
                  </a:moveTo>
                  <a:lnTo>
                    <a:pt x="40" y="1"/>
                  </a:lnTo>
                  <a:lnTo>
                    <a:pt x="39" y="1"/>
                  </a:lnTo>
                  <a:lnTo>
                    <a:pt x="39" y="0"/>
                  </a:lnTo>
                  <a:lnTo>
                    <a:pt x="40" y="0"/>
                  </a:lnTo>
                  <a:lnTo>
                    <a:pt x="40" y="1"/>
                  </a:lnTo>
                  <a:close/>
                  <a:moveTo>
                    <a:pt x="37" y="1"/>
                  </a:moveTo>
                  <a:lnTo>
                    <a:pt x="36" y="1"/>
                  </a:lnTo>
                  <a:lnTo>
                    <a:pt x="36" y="0"/>
                  </a:lnTo>
                  <a:lnTo>
                    <a:pt x="37" y="0"/>
                  </a:lnTo>
                  <a:lnTo>
                    <a:pt x="37" y="1"/>
                  </a:lnTo>
                  <a:close/>
                  <a:moveTo>
                    <a:pt x="35" y="1"/>
                  </a:moveTo>
                  <a:lnTo>
                    <a:pt x="34" y="1"/>
                  </a:lnTo>
                  <a:lnTo>
                    <a:pt x="34" y="0"/>
                  </a:lnTo>
                  <a:lnTo>
                    <a:pt x="35" y="0"/>
                  </a:lnTo>
                  <a:lnTo>
                    <a:pt x="35" y="1"/>
                  </a:lnTo>
                  <a:close/>
                  <a:moveTo>
                    <a:pt x="33" y="1"/>
                  </a:moveTo>
                  <a:lnTo>
                    <a:pt x="32" y="1"/>
                  </a:lnTo>
                  <a:lnTo>
                    <a:pt x="32" y="0"/>
                  </a:lnTo>
                  <a:lnTo>
                    <a:pt x="33" y="0"/>
                  </a:lnTo>
                  <a:lnTo>
                    <a:pt x="33" y="1"/>
                  </a:lnTo>
                  <a:close/>
                  <a:moveTo>
                    <a:pt x="31" y="1"/>
                  </a:moveTo>
                  <a:lnTo>
                    <a:pt x="30" y="1"/>
                  </a:lnTo>
                  <a:lnTo>
                    <a:pt x="29" y="0"/>
                  </a:lnTo>
                  <a:lnTo>
                    <a:pt x="30" y="0"/>
                  </a:lnTo>
                  <a:lnTo>
                    <a:pt x="31" y="0"/>
                  </a:lnTo>
                  <a:lnTo>
                    <a:pt x="31" y="1"/>
                  </a:lnTo>
                  <a:close/>
                  <a:moveTo>
                    <a:pt x="28" y="1"/>
                  </a:moveTo>
                  <a:lnTo>
                    <a:pt x="27" y="1"/>
                  </a:lnTo>
                  <a:lnTo>
                    <a:pt x="27" y="0"/>
                  </a:lnTo>
                  <a:lnTo>
                    <a:pt x="28" y="0"/>
                  </a:lnTo>
                  <a:lnTo>
                    <a:pt x="28" y="1"/>
                  </a:lnTo>
                  <a:close/>
                  <a:moveTo>
                    <a:pt x="26" y="1"/>
                  </a:moveTo>
                  <a:lnTo>
                    <a:pt x="25" y="1"/>
                  </a:lnTo>
                  <a:lnTo>
                    <a:pt x="25" y="0"/>
                  </a:lnTo>
                  <a:lnTo>
                    <a:pt x="26" y="0"/>
                  </a:lnTo>
                  <a:lnTo>
                    <a:pt x="26" y="1"/>
                  </a:lnTo>
                  <a:close/>
                  <a:moveTo>
                    <a:pt x="24" y="1"/>
                  </a:moveTo>
                  <a:lnTo>
                    <a:pt x="23" y="1"/>
                  </a:lnTo>
                  <a:lnTo>
                    <a:pt x="23" y="0"/>
                  </a:lnTo>
                  <a:lnTo>
                    <a:pt x="24" y="0"/>
                  </a:lnTo>
                  <a:lnTo>
                    <a:pt x="24" y="1"/>
                  </a:lnTo>
                  <a:close/>
                  <a:moveTo>
                    <a:pt x="22" y="1"/>
                  </a:moveTo>
                  <a:lnTo>
                    <a:pt x="20" y="1"/>
                  </a:lnTo>
                  <a:lnTo>
                    <a:pt x="20" y="0"/>
                  </a:lnTo>
                  <a:lnTo>
                    <a:pt x="22" y="0"/>
                  </a:lnTo>
                  <a:lnTo>
                    <a:pt x="22" y="1"/>
                  </a:lnTo>
                  <a:close/>
                  <a:moveTo>
                    <a:pt x="19" y="1"/>
                  </a:moveTo>
                  <a:lnTo>
                    <a:pt x="19" y="1"/>
                  </a:lnTo>
                  <a:lnTo>
                    <a:pt x="18" y="1"/>
                  </a:lnTo>
                  <a:lnTo>
                    <a:pt x="18" y="0"/>
                  </a:lnTo>
                  <a:lnTo>
                    <a:pt x="19" y="0"/>
                  </a:lnTo>
                  <a:lnTo>
                    <a:pt x="19" y="1"/>
                  </a:lnTo>
                  <a:close/>
                  <a:moveTo>
                    <a:pt x="17" y="1"/>
                  </a:moveTo>
                  <a:lnTo>
                    <a:pt x="16" y="1"/>
                  </a:lnTo>
                  <a:lnTo>
                    <a:pt x="16" y="0"/>
                  </a:lnTo>
                  <a:lnTo>
                    <a:pt x="17" y="0"/>
                  </a:lnTo>
                  <a:lnTo>
                    <a:pt x="17" y="1"/>
                  </a:lnTo>
                  <a:close/>
                  <a:moveTo>
                    <a:pt x="15" y="1"/>
                  </a:moveTo>
                  <a:lnTo>
                    <a:pt x="14" y="1"/>
                  </a:lnTo>
                  <a:lnTo>
                    <a:pt x="14" y="0"/>
                  </a:lnTo>
                  <a:lnTo>
                    <a:pt x="15" y="0"/>
                  </a:lnTo>
                  <a:lnTo>
                    <a:pt x="15" y="1"/>
                  </a:lnTo>
                  <a:close/>
                  <a:moveTo>
                    <a:pt x="13" y="1"/>
                  </a:moveTo>
                  <a:lnTo>
                    <a:pt x="12" y="1"/>
                  </a:lnTo>
                  <a:lnTo>
                    <a:pt x="11" y="1"/>
                  </a:lnTo>
                  <a:lnTo>
                    <a:pt x="11" y="0"/>
                  </a:lnTo>
                  <a:lnTo>
                    <a:pt x="12" y="0"/>
                  </a:lnTo>
                  <a:lnTo>
                    <a:pt x="13" y="0"/>
                  </a:lnTo>
                  <a:lnTo>
                    <a:pt x="13" y="1"/>
                  </a:lnTo>
                  <a:close/>
                  <a:moveTo>
                    <a:pt x="10" y="1"/>
                  </a:moveTo>
                  <a:lnTo>
                    <a:pt x="9" y="1"/>
                  </a:lnTo>
                  <a:lnTo>
                    <a:pt x="9" y="0"/>
                  </a:lnTo>
                  <a:lnTo>
                    <a:pt x="10" y="0"/>
                  </a:lnTo>
                  <a:lnTo>
                    <a:pt x="10" y="1"/>
                  </a:lnTo>
                  <a:close/>
                  <a:moveTo>
                    <a:pt x="8" y="1"/>
                  </a:moveTo>
                  <a:lnTo>
                    <a:pt x="7" y="1"/>
                  </a:lnTo>
                  <a:lnTo>
                    <a:pt x="7" y="0"/>
                  </a:lnTo>
                  <a:lnTo>
                    <a:pt x="8" y="0"/>
                  </a:lnTo>
                  <a:lnTo>
                    <a:pt x="8" y="1"/>
                  </a:lnTo>
                  <a:close/>
                  <a:moveTo>
                    <a:pt x="6" y="1"/>
                  </a:moveTo>
                  <a:lnTo>
                    <a:pt x="5" y="1"/>
                  </a:lnTo>
                  <a:lnTo>
                    <a:pt x="5" y="0"/>
                  </a:lnTo>
                  <a:lnTo>
                    <a:pt x="6" y="0"/>
                  </a:lnTo>
                  <a:lnTo>
                    <a:pt x="6" y="1"/>
                  </a:lnTo>
                  <a:close/>
                  <a:moveTo>
                    <a:pt x="4" y="1"/>
                  </a:moveTo>
                  <a:lnTo>
                    <a:pt x="3" y="1"/>
                  </a:lnTo>
                  <a:lnTo>
                    <a:pt x="2" y="1"/>
                  </a:lnTo>
                  <a:lnTo>
                    <a:pt x="2" y="0"/>
                  </a:lnTo>
                  <a:lnTo>
                    <a:pt x="3" y="0"/>
                  </a:lnTo>
                  <a:lnTo>
                    <a:pt x="4" y="0"/>
                  </a:lnTo>
                  <a:lnTo>
                    <a:pt x="4" y="1"/>
                  </a:lnTo>
                  <a:close/>
                  <a:moveTo>
                    <a:pt x="1" y="1"/>
                  </a:moveTo>
                  <a:lnTo>
                    <a:pt x="0" y="1"/>
                  </a:lnTo>
                  <a:lnTo>
                    <a:pt x="0" y="0"/>
                  </a:lnTo>
                  <a:lnTo>
                    <a:pt x="1" y="0"/>
                  </a:lnTo>
                  <a:lnTo>
                    <a:pt x="1" y="1"/>
                  </a:lnTo>
                  <a:close/>
                </a:path>
              </a:pathLst>
            </a:custGeom>
            <a:solidFill>
              <a:srgbClr val="3B2578">
                <a:alpha val="100000"/>
              </a:srgbClr>
            </a:solidFill>
            <a:ln w="0" cap="flat" cmpd="sng">
              <a:solidFill>
                <a:srgbClr val="3B2578">
                  <a:alpha val="100000"/>
                </a:srgbClr>
              </a:solidFill>
              <a:prstDash val="solid"/>
              <a:round/>
              <a:headEnd type="none" w="med" len="med"/>
              <a:tailEnd type="none" w="med" len="med"/>
            </a:ln>
          </p:spPr>
          <p:txBody>
            <a:bodyPr/>
            <a:lstStyle/>
            <a:p>
              <a:endParaRPr lang="zh-CN" altLang="en-US"/>
            </a:p>
          </p:txBody>
        </p:sp>
        <p:pic>
          <p:nvPicPr>
            <p:cNvPr id="15395" name="Picture 33"/>
            <p:cNvPicPr>
              <a:picLocks noChangeAspect="1"/>
            </p:cNvPicPr>
            <p:nvPr/>
          </p:nvPicPr>
          <p:blipFill>
            <a:blip r:embed="rId2" cstate="print"/>
            <a:stretch>
              <a:fillRect/>
            </a:stretch>
          </p:blipFill>
          <p:spPr>
            <a:xfrm>
              <a:off x="1393" y="1624"/>
              <a:ext cx="1948" cy="1406"/>
            </a:xfrm>
            <a:prstGeom prst="rect">
              <a:avLst/>
            </a:prstGeom>
            <a:noFill/>
            <a:ln w="9525">
              <a:noFill/>
            </a:ln>
          </p:spPr>
        </p:pic>
        <p:sp>
          <p:nvSpPr>
            <p:cNvPr id="15396" name="Freeform 34"/>
            <p:cNvSpPr/>
            <p:nvPr/>
          </p:nvSpPr>
          <p:spPr>
            <a:xfrm>
              <a:off x="2091" y="2357"/>
              <a:ext cx="345" cy="513"/>
            </a:xfrm>
            <a:custGeom>
              <a:avLst/>
              <a:gdLst>
                <a:gd name="txL" fmla="*/ 0 w 40"/>
                <a:gd name="txT" fmla="*/ 0 h 61"/>
                <a:gd name="txR" fmla="*/ 40 w 40"/>
                <a:gd name="txB" fmla="*/ 61 h 61"/>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txL" t="txT" r="txR" b="txB"/>
              <a:pathLst>
                <a:path w="40" h="61">
                  <a:moveTo>
                    <a:pt x="20" y="0"/>
                  </a:moveTo>
                  <a:lnTo>
                    <a:pt x="18" y="0"/>
                  </a:lnTo>
                  <a:lnTo>
                    <a:pt x="16" y="1"/>
                  </a:lnTo>
                  <a:lnTo>
                    <a:pt x="14" y="1"/>
                  </a:lnTo>
                  <a:lnTo>
                    <a:pt x="12" y="2"/>
                  </a:lnTo>
                  <a:lnTo>
                    <a:pt x="8" y="5"/>
                  </a:lnTo>
                  <a:lnTo>
                    <a:pt x="5" y="9"/>
                  </a:lnTo>
                  <a:lnTo>
                    <a:pt x="3" y="13"/>
                  </a:lnTo>
                  <a:lnTo>
                    <a:pt x="1" y="19"/>
                  </a:lnTo>
                  <a:lnTo>
                    <a:pt x="0" y="24"/>
                  </a:lnTo>
                  <a:lnTo>
                    <a:pt x="0" y="31"/>
                  </a:lnTo>
                  <a:lnTo>
                    <a:pt x="0" y="37"/>
                  </a:lnTo>
                  <a:lnTo>
                    <a:pt x="1" y="42"/>
                  </a:lnTo>
                  <a:lnTo>
                    <a:pt x="3" y="48"/>
                  </a:lnTo>
                  <a:lnTo>
                    <a:pt x="5" y="52"/>
                  </a:lnTo>
                  <a:lnTo>
                    <a:pt x="8" y="56"/>
                  </a:lnTo>
                  <a:lnTo>
                    <a:pt x="12" y="59"/>
                  </a:lnTo>
                  <a:lnTo>
                    <a:pt x="14" y="60"/>
                  </a:lnTo>
                  <a:lnTo>
                    <a:pt x="16" y="60"/>
                  </a:lnTo>
                  <a:lnTo>
                    <a:pt x="18" y="61"/>
                  </a:lnTo>
                  <a:lnTo>
                    <a:pt x="20" y="61"/>
                  </a:lnTo>
                  <a:lnTo>
                    <a:pt x="22" y="61"/>
                  </a:lnTo>
                  <a:lnTo>
                    <a:pt x="24" y="60"/>
                  </a:lnTo>
                  <a:lnTo>
                    <a:pt x="26" y="60"/>
                  </a:lnTo>
                  <a:lnTo>
                    <a:pt x="28" y="59"/>
                  </a:lnTo>
                  <a:lnTo>
                    <a:pt x="31" y="56"/>
                  </a:lnTo>
                  <a:lnTo>
                    <a:pt x="34" y="52"/>
                  </a:lnTo>
                  <a:lnTo>
                    <a:pt x="37" y="48"/>
                  </a:lnTo>
                  <a:lnTo>
                    <a:pt x="39" y="42"/>
                  </a:lnTo>
                  <a:lnTo>
                    <a:pt x="40" y="37"/>
                  </a:lnTo>
                  <a:lnTo>
                    <a:pt x="40" y="31"/>
                  </a:lnTo>
                  <a:lnTo>
                    <a:pt x="40" y="24"/>
                  </a:lnTo>
                  <a:lnTo>
                    <a:pt x="39" y="19"/>
                  </a:lnTo>
                  <a:lnTo>
                    <a:pt x="37" y="13"/>
                  </a:lnTo>
                  <a:lnTo>
                    <a:pt x="34" y="9"/>
                  </a:lnTo>
                  <a:lnTo>
                    <a:pt x="31" y="5"/>
                  </a:lnTo>
                  <a:lnTo>
                    <a:pt x="28" y="2"/>
                  </a:lnTo>
                  <a:lnTo>
                    <a:pt x="26" y="1"/>
                  </a:lnTo>
                  <a:lnTo>
                    <a:pt x="24" y="1"/>
                  </a:lnTo>
                  <a:lnTo>
                    <a:pt x="22" y="0"/>
                  </a:lnTo>
                  <a:lnTo>
                    <a:pt x="20" y="0"/>
                  </a:lnTo>
                  <a:close/>
                </a:path>
              </a:pathLst>
            </a:custGeom>
            <a:solidFill>
              <a:srgbClr val="FFFFFF">
                <a:alpha val="100000"/>
              </a:srgbClr>
            </a:solidFill>
            <a:ln w="9525">
              <a:noFill/>
            </a:ln>
          </p:spPr>
          <p:txBody>
            <a:bodyPr/>
            <a:lstStyle/>
            <a:p>
              <a:endParaRPr lang="zh-CN" altLang="en-US"/>
            </a:p>
          </p:txBody>
        </p:sp>
        <p:sp>
          <p:nvSpPr>
            <p:cNvPr id="15397" name="Freeform 35"/>
            <p:cNvSpPr/>
            <p:nvPr/>
          </p:nvSpPr>
          <p:spPr>
            <a:xfrm>
              <a:off x="2091" y="2357"/>
              <a:ext cx="345" cy="513"/>
            </a:xfrm>
            <a:custGeom>
              <a:avLst/>
              <a:gdLst>
                <a:gd name="txL" fmla="*/ 0 w 40"/>
                <a:gd name="txT" fmla="*/ 0 h 61"/>
                <a:gd name="txR" fmla="*/ 40 w 40"/>
                <a:gd name="txB" fmla="*/ 61 h 61"/>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txL" t="txT" r="txR" b="txB"/>
              <a:pathLst>
                <a:path w="40" h="61">
                  <a:moveTo>
                    <a:pt x="20" y="0"/>
                  </a:moveTo>
                  <a:lnTo>
                    <a:pt x="18" y="0"/>
                  </a:lnTo>
                  <a:lnTo>
                    <a:pt x="16" y="1"/>
                  </a:lnTo>
                  <a:lnTo>
                    <a:pt x="14" y="1"/>
                  </a:lnTo>
                  <a:lnTo>
                    <a:pt x="12" y="2"/>
                  </a:lnTo>
                  <a:lnTo>
                    <a:pt x="8" y="5"/>
                  </a:lnTo>
                  <a:lnTo>
                    <a:pt x="5" y="9"/>
                  </a:lnTo>
                  <a:lnTo>
                    <a:pt x="3" y="13"/>
                  </a:lnTo>
                  <a:lnTo>
                    <a:pt x="1" y="19"/>
                  </a:lnTo>
                  <a:lnTo>
                    <a:pt x="0" y="24"/>
                  </a:lnTo>
                  <a:lnTo>
                    <a:pt x="0" y="31"/>
                  </a:lnTo>
                  <a:lnTo>
                    <a:pt x="0" y="37"/>
                  </a:lnTo>
                  <a:lnTo>
                    <a:pt x="1" y="42"/>
                  </a:lnTo>
                  <a:lnTo>
                    <a:pt x="3" y="48"/>
                  </a:lnTo>
                  <a:lnTo>
                    <a:pt x="5" y="52"/>
                  </a:lnTo>
                  <a:lnTo>
                    <a:pt x="8" y="56"/>
                  </a:lnTo>
                  <a:lnTo>
                    <a:pt x="12" y="59"/>
                  </a:lnTo>
                  <a:lnTo>
                    <a:pt x="14" y="60"/>
                  </a:lnTo>
                  <a:lnTo>
                    <a:pt x="16" y="60"/>
                  </a:lnTo>
                  <a:lnTo>
                    <a:pt x="18" y="61"/>
                  </a:lnTo>
                  <a:lnTo>
                    <a:pt x="20" y="61"/>
                  </a:lnTo>
                  <a:lnTo>
                    <a:pt x="22" y="61"/>
                  </a:lnTo>
                  <a:lnTo>
                    <a:pt x="24" y="60"/>
                  </a:lnTo>
                  <a:lnTo>
                    <a:pt x="26" y="60"/>
                  </a:lnTo>
                  <a:lnTo>
                    <a:pt x="28" y="59"/>
                  </a:lnTo>
                  <a:lnTo>
                    <a:pt x="31" y="56"/>
                  </a:lnTo>
                  <a:lnTo>
                    <a:pt x="34" y="52"/>
                  </a:lnTo>
                  <a:lnTo>
                    <a:pt x="37" y="48"/>
                  </a:lnTo>
                  <a:lnTo>
                    <a:pt x="39" y="42"/>
                  </a:lnTo>
                  <a:lnTo>
                    <a:pt x="40" y="37"/>
                  </a:lnTo>
                  <a:lnTo>
                    <a:pt x="40" y="31"/>
                  </a:lnTo>
                  <a:lnTo>
                    <a:pt x="40" y="24"/>
                  </a:lnTo>
                  <a:lnTo>
                    <a:pt x="39" y="19"/>
                  </a:lnTo>
                  <a:lnTo>
                    <a:pt x="37" y="13"/>
                  </a:lnTo>
                  <a:lnTo>
                    <a:pt x="34" y="9"/>
                  </a:lnTo>
                  <a:lnTo>
                    <a:pt x="31" y="5"/>
                  </a:lnTo>
                  <a:lnTo>
                    <a:pt x="28" y="2"/>
                  </a:lnTo>
                  <a:lnTo>
                    <a:pt x="26" y="1"/>
                  </a:lnTo>
                  <a:lnTo>
                    <a:pt x="24" y="1"/>
                  </a:lnTo>
                  <a:lnTo>
                    <a:pt x="22" y="0"/>
                  </a:lnTo>
                  <a:lnTo>
                    <a:pt x="20" y="0"/>
                  </a:lnTo>
                </a:path>
              </a:pathLst>
            </a:custGeom>
            <a:noFill/>
            <a:ln w="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5398" name="Rectangle 36"/>
            <p:cNvSpPr/>
            <p:nvPr/>
          </p:nvSpPr>
          <p:spPr>
            <a:xfrm>
              <a:off x="2418" y="2188"/>
              <a:ext cx="61" cy="337"/>
            </a:xfrm>
            <a:prstGeom prst="rect">
              <a:avLst/>
            </a:prstGeom>
            <a:solidFill>
              <a:srgbClr val="FFFFFF"/>
            </a:solidFill>
            <a:ln w="9525">
              <a:noFill/>
            </a:ln>
          </p:spPr>
          <p:txBody>
            <a:bodyPr/>
            <a:lstStyle/>
            <a:p>
              <a:endParaRPr lang="zh-CN" altLang="en-US" dirty="0">
                <a:latin typeface="Arial" panose="020B0604020202020204" pitchFamily="34" charset="0"/>
              </a:endParaRPr>
            </a:p>
          </p:txBody>
        </p:sp>
        <p:sp>
          <p:nvSpPr>
            <p:cNvPr id="15399" name="Rectangle 37"/>
            <p:cNvSpPr/>
            <p:nvPr/>
          </p:nvSpPr>
          <p:spPr>
            <a:xfrm>
              <a:off x="2418" y="2188"/>
              <a:ext cx="61" cy="337"/>
            </a:xfrm>
            <a:prstGeom prst="rect">
              <a:avLst/>
            </a:prstGeom>
            <a:noFill/>
            <a:ln w="0" cap="flat" cmpd="sng">
              <a:solidFill>
                <a:srgbClr val="FFFF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5400" name="Rectangle 38"/>
            <p:cNvSpPr/>
            <p:nvPr/>
          </p:nvSpPr>
          <p:spPr>
            <a:xfrm>
              <a:off x="2470" y="2129"/>
              <a:ext cx="60" cy="110"/>
            </a:xfrm>
            <a:prstGeom prst="rect">
              <a:avLst/>
            </a:prstGeom>
            <a:solidFill>
              <a:srgbClr val="FFFFFF"/>
            </a:solidFill>
            <a:ln w="9525">
              <a:noFill/>
            </a:ln>
          </p:spPr>
          <p:txBody>
            <a:bodyPr/>
            <a:lstStyle/>
            <a:p>
              <a:endParaRPr lang="zh-CN" altLang="en-US" dirty="0">
                <a:latin typeface="Arial" panose="020B0604020202020204" pitchFamily="34" charset="0"/>
              </a:endParaRPr>
            </a:p>
          </p:txBody>
        </p:sp>
        <p:sp>
          <p:nvSpPr>
            <p:cNvPr id="15401" name="Rectangle 39"/>
            <p:cNvSpPr/>
            <p:nvPr/>
          </p:nvSpPr>
          <p:spPr>
            <a:xfrm>
              <a:off x="2470" y="2129"/>
              <a:ext cx="60" cy="110"/>
            </a:xfrm>
            <a:prstGeom prst="rect">
              <a:avLst/>
            </a:prstGeom>
            <a:noFill/>
            <a:ln w="0" cap="flat" cmpd="sng">
              <a:solidFill>
                <a:srgbClr val="FFFF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5402" name="Rectangle 40"/>
            <p:cNvSpPr/>
            <p:nvPr/>
          </p:nvSpPr>
          <p:spPr>
            <a:xfrm>
              <a:off x="2203" y="2129"/>
              <a:ext cx="60" cy="110"/>
            </a:xfrm>
            <a:prstGeom prst="rect">
              <a:avLst/>
            </a:prstGeom>
            <a:solidFill>
              <a:srgbClr val="FFFFFF"/>
            </a:solidFill>
            <a:ln w="9525">
              <a:noFill/>
            </a:ln>
          </p:spPr>
          <p:txBody>
            <a:bodyPr/>
            <a:lstStyle/>
            <a:p>
              <a:endParaRPr lang="zh-CN" altLang="en-US" dirty="0">
                <a:latin typeface="Arial" panose="020B0604020202020204" pitchFamily="34" charset="0"/>
              </a:endParaRPr>
            </a:p>
          </p:txBody>
        </p:sp>
        <p:sp>
          <p:nvSpPr>
            <p:cNvPr id="15403" name="Rectangle 41"/>
            <p:cNvSpPr/>
            <p:nvPr/>
          </p:nvSpPr>
          <p:spPr>
            <a:xfrm>
              <a:off x="2203" y="2129"/>
              <a:ext cx="60" cy="110"/>
            </a:xfrm>
            <a:prstGeom prst="rect">
              <a:avLst/>
            </a:prstGeom>
            <a:noFill/>
            <a:ln w="0" cap="flat" cmpd="sng">
              <a:solidFill>
                <a:srgbClr val="FFFF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5404" name="Freeform 42"/>
            <p:cNvSpPr/>
            <p:nvPr/>
          </p:nvSpPr>
          <p:spPr>
            <a:xfrm>
              <a:off x="2091" y="2357"/>
              <a:ext cx="345" cy="513"/>
            </a:xfrm>
            <a:custGeom>
              <a:avLst/>
              <a:gdLst>
                <a:gd name="txL" fmla="*/ 0 w 40"/>
                <a:gd name="txT" fmla="*/ 0 h 61"/>
                <a:gd name="txR" fmla="*/ 40 w 40"/>
                <a:gd name="txB" fmla="*/ 61 h 61"/>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txL" t="txT" r="txR" b="txB"/>
              <a:pathLst>
                <a:path w="40" h="61">
                  <a:moveTo>
                    <a:pt x="20" y="0"/>
                  </a:moveTo>
                  <a:lnTo>
                    <a:pt x="18" y="0"/>
                  </a:lnTo>
                  <a:lnTo>
                    <a:pt x="16" y="1"/>
                  </a:lnTo>
                  <a:lnTo>
                    <a:pt x="14" y="1"/>
                  </a:lnTo>
                  <a:lnTo>
                    <a:pt x="12" y="2"/>
                  </a:lnTo>
                  <a:lnTo>
                    <a:pt x="8" y="5"/>
                  </a:lnTo>
                  <a:lnTo>
                    <a:pt x="5" y="9"/>
                  </a:lnTo>
                  <a:lnTo>
                    <a:pt x="3" y="13"/>
                  </a:lnTo>
                  <a:lnTo>
                    <a:pt x="1" y="19"/>
                  </a:lnTo>
                  <a:lnTo>
                    <a:pt x="0" y="24"/>
                  </a:lnTo>
                  <a:lnTo>
                    <a:pt x="0" y="31"/>
                  </a:lnTo>
                  <a:lnTo>
                    <a:pt x="0" y="37"/>
                  </a:lnTo>
                  <a:lnTo>
                    <a:pt x="1" y="42"/>
                  </a:lnTo>
                  <a:lnTo>
                    <a:pt x="3" y="48"/>
                  </a:lnTo>
                  <a:lnTo>
                    <a:pt x="5" y="52"/>
                  </a:lnTo>
                  <a:lnTo>
                    <a:pt x="8" y="56"/>
                  </a:lnTo>
                  <a:lnTo>
                    <a:pt x="12" y="59"/>
                  </a:lnTo>
                  <a:lnTo>
                    <a:pt x="14" y="60"/>
                  </a:lnTo>
                  <a:lnTo>
                    <a:pt x="16" y="60"/>
                  </a:lnTo>
                  <a:lnTo>
                    <a:pt x="18" y="61"/>
                  </a:lnTo>
                  <a:lnTo>
                    <a:pt x="20" y="61"/>
                  </a:lnTo>
                  <a:lnTo>
                    <a:pt x="22" y="61"/>
                  </a:lnTo>
                  <a:lnTo>
                    <a:pt x="24" y="60"/>
                  </a:lnTo>
                  <a:lnTo>
                    <a:pt x="26" y="60"/>
                  </a:lnTo>
                  <a:lnTo>
                    <a:pt x="28" y="59"/>
                  </a:lnTo>
                  <a:lnTo>
                    <a:pt x="31" y="56"/>
                  </a:lnTo>
                  <a:lnTo>
                    <a:pt x="34" y="52"/>
                  </a:lnTo>
                  <a:lnTo>
                    <a:pt x="37" y="48"/>
                  </a:lnTo>
                  <a:lnTo>
                    <a:pt x="39" y="42"/>
                  </a:lnTo>
                  <a:lnTo>
                    <a:pt x="40" y="37"/>
                  </a:lnTo>
                  <a:lnTo>
                    <a:pt x="40" y="31"/>
                  </a:lnTo>
                  <a:lnTo>
                    <a:pt x="40" y="24"/>
                  </a:lnTo>
                  <a:lnTo>
                    <a:pt x="39" y="19"/>
                  </a:lnTo>
                  <a:lnTo>
                    <a:pt x="37" y="13"/>
                  </a:lnTo>
                  <a:lnTo>
                    <a:pt x="34" y="9"/>
                  </a:lnTo>
                  <a:lnTo>
                    <a:pt x="31" y="5"/>
                  </a:lnTo>
                  <a:lnTo>
                    <a:pt x="28" y="2"/>
                  </a:lnTo>
                  <a:lnTo>
                    <a:pt x="26" y="1"/>
                  </a:lnTo>
                  <a:lnTo>
                    <a:pt x="24" y="1"/>
                  </a:lnTo>
                  <a:lnTo>
                    <a:pt x="22" y="0"/>
                  </a:lnTo>
                  <a:lnTo>
                    <a:pt x="20" y="0"/>
                  </a:lnTo>
                  <a:close/>
                </a:path>
              </a:pathLst>
            </a:custGeom>
            <a:solidFill>
              <a:srgbClr val="FFFFFF">
                <a:alpha val="100000"/>
              </a:srgbClr>
            </a:solidFill>
            <a:ln w="9525">
              <a:noFill/>
            </a:ln>
          </p:spPr>
          <p:txBody>
            <a:bodyPr/>
            <a:lstStyle/>
            <a:p>
              <a:endParaRPr lang="zh-CN" altLang="en-US"/>
            </a:p>
          </p:txBody>
        </p:sp>
        <p:sp>
          <p:nvSpPr>
            <p:cNvPr id="15405" name="Freeform 43"/>
            <p:cNvSpPr/>
            <p:nvPr/>
          </p:nvSpPr>
          <p:spPr>
            <a:xfrm>
              <a:off x="2091" y="2357"/>
              <a:ext cx="345" cy="513"/>
            </a:xfrm>
            <a:custGeom>
              <a:avLst/>
              <a:gdLst>
                <a:gd name="txL" fmla="*/ 0 w 40"/>
                <a:gd name="txT" fmla="*/ 0 h 61"/>
                <a:gd name="txR" fmla="*/ 40 w 40"/>
                <a:gd name="txB" fmla="*/ 61 h 61"/>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txL" t="txT" r="txR" b="txB"/>
              <a:pathLst>
                <a:path w="40" h="61">
                  <a:moveTo>
                    <a:pt x="20" y="0"/>
                  </a:moveTo>
                  <a:lnTo>
                    <a:pt x="18" y="0"/>
                  </a:lnTo>
                  <a:lnTo>
                    <a:pt x="16" y="1"/>
                  </a:lnTo>
                  <a:lnTo>
                    <a:pt x="14" y="1"/>
                  </a:lnTo>
                  <a:lnTo>
                    <a:pt x="12" y="2"/>
                  </a:lnTo>
                  <a:lnTo>
                    <a:pt x="8" y="5"/>
                  </a:lnTo>
                  <a:lnTo>
                    <a:pt x="5" y="9"/>
                  </a:lnTo>
                  <a:lnTo>
                    <a:pt x="3" y="13"/>
                  </a:lnTo>
                  <a:lnTo>
                    <a:pt x="1" y="19"/>
                  </a:lnTo>
                  <a:lnTo>
                    <a:pt x="0" y="24"/>
                  </a:lnTo>
                  <a:lnTo>
                    <a:pt x="0" y="31"/>
                  </a:lnTo>
                  <a:lnTo>
                    <a:pt x="0" y="37"/>
                  </a:lnTo>
                  <a:lnTo>
                    <a:pt x="1" y="42"/>
                  </a:lnTo>
                  <a:lnTo>
                    <a:pt x="3" y="48"/>
                  </a:lnTo>
                  <a:lnTo>
                    <a:pt x="5" y="52"/>
                  </a:lnTo>
                  <a:lnTo>
                    <a:pt x="8" y="56"/>
                  </a:lnTo>
                  <a:lnTo>
                    <a:pt x="12" y="59"/>
                  </a:lnTo>
                  <a:lnTo>
                    <a:pt x="14" y="60"/>
                  </a:lnTo>
                  <a:lnTo>
                    <a:pt x="16" y="60"/>
                  </a:lnTo>
                  <a:lnTo>
                    <a:pt x="18" y="61"/>
                  </a:lnTo>
                  <a:lnTo>
                    <a:pt x="20" y="61"/>
                  </a:lnTo>
                  <a:lnTo>
                    <a:pt x="22" y="61"/>
                  </a:lnTo>
                  <a:lnTo>
                    <a:pt x="24" y="60"/>
                  </a:lnTo>
                  <a:lnTo>
                    <a:pt x="26" y="60"/>
                  </a:lnTo>
                  <a:lnTo>
                    <a:pt x="28" y="59"/>
                  </a:lnTo>
                  <a:lnTo>
                    <a:pt x="31" y="56"/>
                  </a:lnTo>
                  <a:lnTo>
                    <a:pt x="34" y="52"/>
                  </a:lnTo>
                  <a:lnTo>
                    <a:pt x="37" y="48"/>
                  </a:lnTo>
                  <a:lnTo>
                    <a:pt x="39" y="42"/>
                  </a:lnTo>
                  <a:lnTo>
                    <a:pt x="40" y="37"/>
                  </a:lnTo>
                  <a:lnTo>
                    <a:pt x="40" y="31"/>
                  </a:lnTo>
                  <a:lnTo>
                    <a:pt x="40" y="24"/>
                  </a:lnTo>
                  <a:lnTo>
                    <a:pt x="39" y="19"/>
                  </a:lnTo>
                  <a:lnTo>
                    <a:pt x="37" y="13"/>
                  </a:lnTo>
                  <a:lnTo>
                    <a:pt x="34" y="9"/>
                  </a:lnTo>
                  <a:lnTo>
                    <a:pt x="31" y="5"/>
                  </a:lnTo>
                  <a:lnTo>
                    <a:pt x="28" y="2"/>
                  </a:lnTo>
                  <a:lnTo>
                    <a:pt x="26" y="1"/>
                  </a:lnTo>
                  <a:lnTo>
                    <a:pt x="24" y="1"/>
                  </a:lnTo>
                  <a:lnTo>
                    <a:pt x="22" y="0"/>
                  </a:lnTo>
                  <a:lnTo>
                    <a:pt x="20" y="0"/>
                  </a:lnTo>
                </a:path>
              </a:pathLst>
            </a:custGeom>
            <a:noFill/>
            <a:ln w="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5406" name="Rectangle 44"/>
            <p:cNvSpPr/>
            <p:nvPr/>
          </p:nvSpPr>
          <p:spPr>
            <a:xfrm>
              <a:off x="2418" y="2188"/>
              <a:ext cx="61" cy="337"/>
            </a:xfrm>
            <a:prstGeom prst="rect">
              <a:avLst/>
            </a:prstGeom>
            <a:solidFill>
              <a:srgbClr val="FFFFFF"/>
            </a:solidFill>
            <a:ln w="9525">
              <a:noFill/>
            </a:ln>
          </p:spPr>
          <p:txBody>
            <a:bodyPr/>
            <a:lstStyle/>
            <a:p>
              <a:endParaRPr lang="zh-CN" altLang="en-US" dirty="0">
                <a:latin typeface="Arial" panose="020B0604020202020204" pitchFamily="34" charset="0"/>
              </a:endParaRPr>
            </a:p>
          </p:txBody>
        </p:sp>
        <p:sp>
          <p:nvSpPr>
            <p:cNvPr id="15407" name="Rectangle 45"/>
            <p:cNvSpPr/>
            <p:nvPr/>
          </p:nvSpPr>
          <p:spPr>
            <a:xfrm>
              <a:off x="2418" y="2188"/>
              <a:ext cx="61" cy="337"/>
            </a:xfrm>
            <a:prstGeom prst="rect">
              <a:avLst/>
            </a:prstGeom>
            <a:noFill/>
            <a:ln w="0" cap="flat" cmpd="sng">
              <a:solidFill>
                <a:srgbClr val="FFFF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5408" name="Rectangle 46"/>
            <p:cNvSpPr/>
            <p:nvPr/>
          </p:nvSpPr>
          <p:spPr>
            <a:xfrm>
              <a:off x="2470" y="2129"/>
              <a:ext cx="60" cy="110"/>
            </a:xfrm>
            <a:prstGeom prst="rect">
              <a:avLst/>
            </a:prstGeom>
            <a:solidFill>
              <a:srgbClr val="FFFFFF"/>
            </a:solidFill>
            <a:ln w="9525">
              <a:noFill/>
            </a:ln>
          </p:spPr>
          <p:txBody>
            <a:bodyPr/>
            <a:lstStyle/>
            <a:p>
              <a:endParaRPr lang="zh-CN" altLang="en-US" dirty="0">
                <a:latin typeface="Arial" panose="020B0604020202020204" pitchFamily="34" charset="0"/>
              </a:endParaRPr>
            </a:p>
          </p:txBody>
        </p:sp>
        <p:sp>
          <p:nvSpPr>
            <p:cNvPr id="15409" name="Rectangle 47"/>
            <p:cNvSpPr/>
            <p:nvPr/>
          </p:nvSpPr>
          <p:spPr>
            <a:xfrm>
              <a:off x="2470" y="2129"/>
              <a:ext cx="60" cy="110"/>
            </a:xfrm>
            <a:prstGeom prst="rect">
              <a:avLst/>
            </a:prstGeom>
            <a:noFill/>
            <a:ln w="0" cap="flat" cmpd="sng">
              <a:solidFill>
                <a:srgbClr val="FFFF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5410" name="Rectangle 48"/>
            <p:cNvSpPr/>
            <p:nvPr/>
          </p:nvSpPr>
          <p:spPr>
            <a:xfrm>
              <a:off x="2203" y="2129"/>
              <a:ext cx="60" cy="110"/>
            </a:xfrm>
            <a:prstGeom prst="rect">
              <a:avLst/>
            </a:prstGeom>
            <a:solidFill>
              <a:srgbClr val="FFFFFF"/>
            </a:solidFill>
            <a:ln w="9525">
              <a:noFill/>
            </a:ln>
          </p:spPr>
          <p:txBody>
            <a:bodyPr/>
            <a:lstStyle/>
            <a:p>
              <a:endParaRPr lang="zh-CN" altLang="en-US" dirty="0">
                <a:latin typeface="Arial" panose="020B0604020202020204" pitchFamily="34" charset="0"/>
              </a:endParaRPr>
            </a:p>
          </p:txBody>
        </p:sp>
        <p:sp>
          <p:nvSpPr>
            <p:cNvPr id="15411" name="Rectangle 49"/>
            <p:cNvSpPr/>
            <p:nvPr/>
          </p:nvSpPr>
          <p:spPr>
            <a:xfrm>
              <a:off x="2203" y="2129"/>
              <a:ext cx="60" cy="110"/>
            </a:xfrm>
            <a:prstGeom prst="rect">
              <a:avLst/>
            </a:prstGeom>
            <a:noFill/>
            <a:ln w="0" cap="flat" cmpd="sng">
              <a:solidFill>
                <a:srgbClr val="FFFF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5412" name="Freeform 50"/>
            <p:cNvSpPr/>
            <p:nvPr/>
          </p:nvSpPr>
          <p:spPr>
            <a:xfrm>
              <a:off x="2806" y="3156"/>
              <a:ext cx="164" cy="93"/>
            </a:xfrm>
            <a:custGeom>
              <a:avLst/>
              <a:gdLst>
                <a:gd name="txL" fmla="*/ 0 w 19"/>
                <a:gd name="txT" fmla="*/ 0 h 11"/>
                <a:gd name="txR" fmla="*/ 19 w 19"/>
                <a:gd name="txB" fmla="*/ 11 h 11"/>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txL" t="txT" r="txR" b="txB"/>
              <a:pathLst>
                <a:path w="19" h="11">
                  <a:moveTo>
                    <a:pt x="3" y="6"/>
                  </a:moveTo>
                  <a:lnTo>
                    <a:pt x="4" y="4"/>
                  </a:lnTo>
                  <a:lnTo>
                    <a:pt x="18" y="11"/>
                  </a:lnTo>
                  <a:lnTo>
                    <a:pt x="19" y="8"/>
                  </a:lnTo>
                  <a:lnTo>
                    <a:pt x="5" y="1"/>
                  </a:lnTo>
                  <a:lnTo>
                    <a:pt x="6" y="0"/>
                  </a:lnTo>
                  <a:lnTo>
                    <a:pt x="0" y="1"/>
                  </a:lnTo>
                  <a:lnTo>
                    <a:pt x="3" y="6"/>
                  </a:lnTo>
                  <a:close/>
                </a:path>
              </a:pathLst>
            </a:custGeom>
            <a:solidFill>
              <a:srgbClr val="00A378">
                <a:alpha val="100000"/>
              </a:srgbClr>
            </a:solidFill>
            <a:ln w="9525">
              <a:noFill/>
            </a:ln>
          </p:spPr>
          <p:txBody>
            <a:bodyPr/>
            <a:lstStyle/>
            <a:p>
              <a:endParaRPr lang="zh-CN" altLang="en-US"/>
            </a:p>
          </p:txBody>
        </p:sp>
        <p:sp>
          <p:nvSpPr>
            <p:cNvPr id="15413" name="Freeform 51"/>
            <p:cNvSpPr/>
            <p:nvPr/>
          </p:nvSpPr>
          <p:spPr>
            <a:xfrm>
              <a:off x="2806" y="3156"/>
              <a:ext cx="164" cy="93"/>
            </a:xfrm>
            <a:custGeom>
              <a:avLst/>
              <a:gdLst>
                <a:gd name="txL" fmla="*/ 0 w 19"/>
                <a:gd name="txT" fmla="*/ 0 h 11"/>
                <a:gd name="txR" fmla="*/ 19 w 19"/>
                <a:gd name="txB" fmla="*/ 11 h 11"/>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txL" t="txT" r="txR" b="txB"/>
              <a:pathLst>
                <a:path w="19" h="11">
                  <a:moveTo>
                    <a:pt x="3" y="6"/>
                  </a:moveTo>
                  <a:lnTo>
                    <a:pt x="4" y="4"/>
                  </a:lnTo>
                  <a:lnTo>
                    <a:pt x="18" y="11"/>
                  </a:lnTo>
                  <a:lnTo>
                    <a:pt x="19" y="8"/>
                  </a:lnTo>
                  <a:lnTo>
                    <a:pt x="5" y="1"/>
                  </a:lnTo>
                  <a:lnTo>
                    <a:pt x="6" y="0"/>
                  </a:lnTo>
                  <a:lnTo>
                    <a:pt x="0" y="1"/>
                  </a:lnTo>
                  <a:lnTo>
                    <a:pt x="3" y="6"/>
                  </a:lnTo>
                  <a:close/>
                </a:path>
              </a:pathLst>
            </a:custGeom>
            <a:noFill/>
            <a:ln w="0" cap="flat" cmpd="sng">
              <a:solidFill>
                <a:srgbClr val="23282B">
                  <a:alpha val="100000"/>
                </a:srgbClr>
              </a:solidFill>
              <a:prstDash val="solid"/>
              <a:round/>
              <a:headEnd type="none" w="med" len="med"/>
              <a:tailEnd type="none" w="med" len="med"/>
            </a:ln>
          </p:spPr>
          <p:txBody>
            <a:bodyPr/>
            <a:lstStyle/>
            <a:p>
              <a:endParaRPr lang="zh-CN" altLang="en-US"/>
            </a:p>
          </p:txBody>
        </p:sp>
        <p:sp>
          <p:nvSpPr>
            <p:cNvPr id="15414" name="Freeform 52"/>
            <p:cNvSpPr/>
            <p:nvPr/>
          </p:nvSpPr>
          <p:spPr>
            <a:xfrm>
              <a:off x="1720" y="2357"/>
              <a:ext cx="173" cy="59"/>
            </a:xfrm>
            <a:custGeom>
              <a:avLst/>
              <a:gdLst>
                <a:gd name="txL" fmla="*/ 0 w 20"/>
                <a:gd name="txT" fmla="*/ 0 h 7"/>
                <a:gd name="txR" fmla="*/ 20 w 20"/>
                <a:gd name="txB" fmla="*/ 7 h 7"/>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txL" t="txT" r="txR" b="txB"/>
              <a:pathLst>
                <a:path w="20" h="7">
                  <a:moveTo>
                    <a:pt x="5" y="7"/>
                  </a:moveTo>
                  <a:lnTo>
                    <a:pt x="5" y="5"/>
                  </a:lnTo>
                  <a:lnTo>
                    <a:pt x="20" y="5"/>
                  </a:lnTo>
                  <a:lnTo>
                    <a:pt x="20" y="2"/>
                  </a:lnTo>
                  <a:lnTo>
                    <a:pt x="5" y="2"/>
                  </a:lnTo>
                  <a:lnTo>
                    <a:pt x="5" y="0"/>
                  </a:lnTo>
                  <a:lnTo>
                    <a:pt x="0" y="3"/>
                  </a:lnTo>
                  <a:lnTo>
                    <a:pt x="5" y="7"/>
                  </a:lnTo>
                  <a:close/>
                </a:path>
              </a:pathLst>
            </a:custGeom>
            <a:solidFill>
              <a:srgbClr val="E7485F">
                <a:alpha val="100000"/>
              </a:srgbClr>
            </a:solidFill>
            <a:ln w="9525">
              <a:noFill/>
            </a:ln>
          </p:spPr>
          <p:txBody>
            <a:bodyPr/>
            <a:lstStyle/>
            <a:p>
              <a:endParaRPr lang="zh-CN" altLang="en-US"/>
            </a:p>
          </p:txBody>
        </p:sp>
        <p:sp>
          <p:nvSpPr>
            <p:cNvPr id="15415" name="Freeform 53"/>
            <p:cNvSpPr/>
            <p:nvPr/>
          </p:nvSpPr>
          <p:spPr>
            <a:xfrm>
              <a:off x="1720" y="2357"/>
              <a:ext cx="173" cy="59"/>
            </a:xfrm>
            <a:custGeom>
              <a:avLst/>
              <a:gdLst>
                <a:gd name="txL" fmla="*/ 0 w 20"/>
                <a:gd name="txT" fmla="*/ 0 h 7"/>
                <a:gd name="txR" fmla="*/ 20 w 20"/>
                <a:gd name="txB" fmla="*/ 7 h 7"/>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txL" t="txT" r="txR" b="txB"/>
              <a:pathLst>
                <a:path w="20" h="7">
                  <a:moveTo>
                    <a:pt x="5" y="7"/>
                  </a:moveTo>
                  <a:lnTo>
                    <a:pt x="5" y="5"/>
                  </a:lnTo>
                  <a:lnTo>
                    <a:pt x="20" y="5"/>
                  </a:lnTo>
                  <a:lnTo>
                    <a:pt x="20" y="2"/>
                  </a:lnTo>
                  <a:lnTo>
                    <a:pt x="5" y="2"/>
                  </a:lnTo>
                  <a:lnTo>
                    <a:pt x="5" y="0"/>
                  </a:lnTo>
                  <a:lnTo>
                    <a:pt x="0" y="3"/>
                  </a:lnTo>
                  <a:lnTo>
                    <a:pt x="5" y="7"/>
                  </a:lnTo>
                  <a:close/>
                </a:path>
              </a:pathLst>
            </a:custGeom>
            <a:noFill/>
            <a:ln w="0" cap="flat" cmpd="sng">
              <a:solidFill>
                <a:srgbClr val="23282B">
                  <a:alpha val="100000"/>
                </a:srgbClr>
              </a:solidFill>
              <a:prstDash val="solid"/>
              <a:round/>
              <a:headEnd type="none" w="med" len="med"/>
              <a:tailEnd type="none" w="med" len="med"/>
            </a:ln>
          </p:spPr>
          <p:txBody>
            <a:bodyPr/>
            <a:lstStyle/>
            <a:p>
              <a:endParaRPr lang="zh-CN" altLang="en-US"/>
            </a:p>
          </p:txBody>
        </p:sp>
        <p:sp>
          <p:nvSpPr>
            <p:cNvPr id="15416" name="Freeform 54"/>
            <p:cNvSpPr/>
            <p:nvPr/>
          </p:nvSpPr>
          <p:spPr>
            <a:xfrm>
              <a:off x="2186" y="2576"/>
              <a:ext cx="353" cy="336"/>
            </a:xfrm>
            <a:custGeom>
              <a:avLst/>
              <a:gdLst>
                <a:gd name="txL" fmla="*/ 0 w 41"/>
                <a:gd name="txT" fmla="*/ 0 h 40"/>
                <a:gd name="txR" fmla="*/ 41 w 41"/>
                <a:gd name="txB" fmla="*/ 40 h 40"/>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txL" t="txT" r="txR" b="txB"/>
              <a:pathLst>
                <a:path w="41" h="40">
                  <a:moveTo>
                    <a:pt x="20" y="0"/>
                  </a:moveTo>
                  <a:lnTo>
                    <a:pt x="16" y="0"/>
                  </a:lnTo>
                  <a:lnTo>
                    <a:pt x="12" y="1"/>
                  </a:lnTo>
                  <a:lnTo>
                    <a:pt x="9" y="3"/>
                  </a:lnTo>
                  <a:lnTo>
                    <a:pt x="6" y="6"/>
                  </a:lnTo>
                  <a:lnTo>
                    <a:pt x="3" y="9"/>
                  </a:lnTo>
                  <a:lnTo>
                    <a:pt x="1" y="12"/>
                  </a:lnTo>
                  <a:lnTo>
                    <a:pt x="0" y="16"/>
                  </a:lnTo>
                  <a:lnTo>
                    <a:pt x="0" y="20"/>
                  </a:lnTo>
                  <a:lnTo>
                    <a:pt x="0" y="24"/>
                  </a:lnTo>
                  <a:lnTo>
                    <a:pt x="1" y="28"/>
                  </a:lnTo>
                  <a:lnTo>
                    <a:pt x="3" y="31"/>
                  </a:lnTo>
                  <a:lnTo>
                    <a:pt x="6" y="34"/>
                  </a:lnTo>
                  <a:lnTo>
                    <a:pt x="9" y="37"/>
                  </a:lnTo>
                  <a:lnTo>
                    <a:pt x="12" y="39"/>
                  </a:lnTo>
                  <a:lnTo>
                    <a:pt x="16" y="40"/>
                  </a:lnTo>
                  <a:lnTo>
                    <a:pt x="20" y="40"/>
                  </a:lnTo>
                  <a:lnTo>
                    <a:pt x="25" y="40"/>
                  </a:lnTo>
                  <a:lnTo>
                    <a:pt x="28" y="39"/>
                  </a:lnTo>
                  <a:lnTo>
                    <a:pt x="32" y="37"/>
                  </a:lnTo>
                  <a:lnTo>
                    <a:pt x="35" y="34"/>
                  </a:lnTo>
                  <a:lnTo>
                    <a:pt x="38" y="31"/>
                  </a:lnTo>
                  <a:lnTo>
                    <a:pt x="39" y="28"/>
                  </a:lnTo>
                  <a:lnTo>
                    <a:pt x="41" y="24"/>
                  </a:lnTo>
                  <a:lnTo>
                    <a:pt x="41" y="20"/>
                  </a:lnTo>
                  <a:lnTo>
                    <a:pt x="41" y="16"/>
                  </a:lnTo>
                  <a:lnTo>
                    <a:pt x="39" y="12"/>
                  </a:lnTo>
                  <a:lnTo>
                    <a:pt x="38" y="9"/>
                  </a:lnTo>
                  <a:lnTo>
                    <a:pt x="35" y="6"/>
                  </a:lnTo>
                  <a:lnTo>
                    <a:pt x="32" y="3"/>
                  </a:lnTo>
                  <a:lnTo>
                    <a:pt x="28" y="1"/>
                  </a:lnTo>
                  <a:lnTo>
                    <a:pt x="25" y="0"/>
                  </a:lnTo>
                  <a:lnTo>
                    <a:pt x="20" y="0"/>
                  </a:lnTo>
                  <a:close/>
                </a:path>
              </a:pathLst>
            </a:custGeom>
            <a:solidFill>
              <a:srgbClr val="E44F23">
                <a:alpha val="100000"/>
              </a:srgbClr>
            </a:solidFill>
            <a:ln w="9525">
              <a:noFill/>
            </a:ln>
          </p:spPr>
          <p:txBody>
            <a:bodyPr/>
            <a:lstStyle/>
            <a:p>
              <a:endParaRPr lang="zh-CN" altLang="en-US"/>
            </a:p>
          </p:txBody>
        </p:sp>
        <p:sp>
          <p:nvSpPr>
            <p:cNvPr id="15417" name="Freeform 55"/>
            <p:cNvSpPr/>
            <p:nvPr/>
          </p:nvSpPr>
          <p:spPr>
            <a:xfrm>
              <a:off x="2186" y="2576"/>
              <a:ext cx="353" cy="336"/>
            </a:xfrm>
            <a:custGeom>
              <a:avLst/>
              <a:gdLst>
                <a:gd name="txL" fmla="*/ 0 w 41"/>
                <a:gd name="txT" fmla="*/ 0 h 40"/>
                <a:gd name="txR" fmla="*/ 41 w 41"/>
                <a:gd name="txB" fmla="*/ 40 h 40"/>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txL" t="txT" r="txR" b="txB"/>
              <a:pathLst>
                <a:path w="41" h="40">
                  <a:moveTo>
                    <a:pt x="20" y="0"/>
                  </a:moveTo>
                  <a:lnTo>
                    <a:pt x="16" y="0"/>
                  </a:lnTo>
                  <a:lnTo>
                    <a:pt x="12" y="1"/>
                  </a:lnTo>
                  <a:lnTo>
                    <a:pt x="9" y="3"/>
                  </a:lnTo>
                  <a:lnTo>
                    <a:pt x="6" y="6"/>
                  </a:lnTo>
                  <a:lnTo>
                    <a:pt x="3" y="9"/>
                  </a:lnTo>
                  <a:lnTo>
                    <a:pt x="1" y="12"/>
                  </a:lnTo>
                  <a:lnTo>
                    <a:pt x="0" y="16"/>
                  </a:lnTo>
                  <a:lnTo>
                    <a:pt x="0" y="20"/>
                  </a:lnTo>
                  <a:lnTo>
                    <a:pt x="0" y="24"/>
                  </a:lnTo>
                  <a:lnTo>
                    <a:pt x="1" y="28"/>
                  </a:lnTo>
                  <a:lnTo>
                    <a:pt x="3" y="31"/>
                  </a:lnTo>
                  <a:lnTo>
                    <a:pt x="6" y="34"/>
                  </a:lnTo>
                  <a:lnTo>
                    <a:pt x="9" y="37"/>
                  </a:lnTo>
                  <a:lnTo>
                    <a:pt x="12" y="39"/>
                  </a:lnTo>
                  <a:lnTo>
                    <a:pt x="16" y="40"/>
                  </a:lnTo>
                  <a:lnTo>
                    <a:pt x="20" y="40"/>
                  </a:lnTo>
                  <a:lnTo>
                    <a:pt x="25" y="40"/>
                  </a:lnTo>
                  <a:lnTo>
                    <a:pt x="28" y="39"/>
                  </a:lnTo>
                  <a:lnTo>
                    <a:pt x="32" y="37"/>
                  </a:lnTo>
                  <a:lnTo>
                    <a:pt x="35" y="34"/>
                  </a:lnTo>
                  <a:lnTo>
                    <a:pt x="38" y="31"/>
                  </a:lnTo>
                  <a:lnTo>
                    <a:pt x="39" y="28"/>
                  </a:lnTo>
                  <a:lnTo>
                    <a:pt x="41" y="24"/>
                  </a:lnTo>
                  <a:lnTo>
                    <a:pt x="41" y="20"/>
                  </a:lnTo>
                  <a:lnTo>
                    <a:pt x="41" y="16"/>
                  </a:lnTo>
                  <a:lnTo>
                    <a:pt x="39" y="12"/>
                  </a:lnTo>
                  <a:lnTo>
                    <a:pt x="38" y="9"/>
                  </a:lnTo>
                  <a:lnTo>
                    <a:pt x="35" y="6"/>
                  </a:lnTo>
                  <a:lnTo>
                    <a:pt x="32" y="3"/>
                  </a:lnTo>
                  <a:lnTo>
                    <a:pt x="28" y="1"/>
                  </a:lnTo>
                  <a:lnTo>
                    <a:pt x="25" y="0"/>
                  </a:lnTo>
                  <a:lnTo>
                    <a:pt x="20" y="0"/>
                  </a:lnTo>
                </a:path>
              </a:pathLst>
            </a:custGeom>
            <a:noFill/>
            <a:ln w="0" cap="flat" cmpd="sng">
              <a:solidFill>
                <a:srgbClr val="F08F45">
                  <a:alpha val="100000"/>
                </a:srgbClr>
              </a:solidFill>
              <a:prstDash val="solid"/>
              <a:round/>
              <a:headEnd type="none" w="med" len="med"/>
              <a:tailEnd type="none" w="med" len="med"/>
            </a:ln>
          </p:spPr>
          <p:txBody>
            <a:bodyPr/>
            <a:lstStyle/>
            <a:p>
              <a:endParaRPr lang="zh-CN" altLang="en-US"/>
            </a:p>
          </p:txBody>
        </p:sp>
        <p:sp>
          <p:nvSpPr>
            <p:cNvPr id="15418" name="Freeform 56"/>
            <p:cNvSpPr>
              <a:spLocks noEditPoints="1"/>
            </p:cNvSpPr>
            <p:nvPr/>
          </p:nvSpPr>
          <p:spPr>
            <a:xfrm>
              <a:off x="2436" y="2845"/>
              <a:ext cx="543" cy="488"/>
            </a:xfrm>
            <a:custGeom>
              <a:avLst/>
              <a:gdLst>
                <a:gd name="txL" fmla="*/ 0 w 63"/>
                <a:gd name="txT" fmla="*/ 0 h 58"/>
                <a:gd name="txR" fmla="*/ 63 w 63"/>
                <a:gd name="txB" fmla="*/ 58 h 58"/>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3" h="58">
                  <a:moveTo>
                    <a:pt x="1" y="0"/>
                  </a:moveTo>
                  <a:lnTo>
                    <a:pt x="1" y="1"/>
                  </a:lnTo>
                  <a:lnTo>
                    <a:pt x="0" y="1"/>
                  </a:lnTo>
                  <a:lnTo>
                    <a:pt x="0" y="0"/>
                  </a:lnTo>
                  <a:lnTo>
                    <a:pt x="1" y="0"/>
                  </a:lnTo>
                  <a:close/>
                  <a:moveTo>
                    <a:pt x="2" y="2"/>
                  </a:moveTo>
                  <a:lnTo>
                    <a:pt x="2" y="3"/>
                  </a:lnTo>
                  <a:lnTo>
                    <a:pt x="1" y="3"/>
                  </a:lnTo>
                  <a:lnTo>
                    <a:pt x="1" y="2"/>
                  </a:lnTo>
                  <a:lnTo>
                    <a:pt x="2" y="2"/>
                  </a:lnTo>
                  <a:close/>
                  <a:moveTo>
                    <a:pt x="3" y="4"/>
                  </a:moveTo>
                  <a:lnTo>
                    <a:pt x="3" y="5"/>
                  </a:lnTo>
                  <a:lnTo>
                    <a:pt x="2" y="6"/>
                  </a:lnTo>
                  <a:lnTo>
                    <a:pt x="2" y="5"/>
                  </a:lnTo>
                  <a:lnTo>
                    <a:pt x="1" y="5"/>
                  </a:lnTo>
                  <a:lnTo>
                    <a:pt x="3" y="4"/>
                  </a:lnTo>
                  <a:close/>
                  <a:moveTo>
                    <a:pt x="3" y="6"/>
                  </a:moveTo>
                  <a:lnTo>
                    <a:pt x="4" y="7"/>
                  </a:lnTo>
                  <a:lnTo>
                    <a:pt x="3" y="8"/>
                  </a:lnTo>
                  <a:lnTo>
                    <a:pt x="2" y="7"/>
                  </a:lnTo>
                  <a:lnTo>
                    <a:pt x="3" y="6"/>
                  </a:lnTo>
                  <a:close/>
                  <a:moveTo>
                    <a:pt x="4" y="8"/>
                  </a:moveTo>
                  <a:lnTo>
                    <a:pt x="5" y="9"/>
                  </a:lnTo>
                  <a:lnTo>
                    <a:pt x="4" y="10"/>
                  </a:lnTo>
                  <a:lnTo>
                    <a:pt x="3" y="9"/>
                  </a:lnTo>
                  <a:lnTo>
                    <a:pt x="4" y="8"/>
                  </a:lnTo>
                  <a:close/>
                  <a:moveTo>
                    <a:pt x="5" y="10"/>
                  </a:moveTo>
                  <a:lnTo>
                    <a:pt x="6" y="11"/>
                  </a:lnTo>
                  <a:lnTo>
                    <a:pt x="5" y="12"/>
                  </a:lnTo>
                  <a:lnTo>
                    <a:pt x="4" y="11"/>
                  </a:lnTo>
                  <a:lnTo>
                    <a:pt x="5" y="10"/>
                  </a:lnTo>
                  <a:close/>
                  <a:moveTo>
                    <a:pt x="6" y="12"/>
                  </a:moveTo>
                  <a:lnTo>
                    <a:pt x="7" y="13"/>
                  </a:lnTo>
                  <a:lnTo>
                    <a:pt x="6" y="14"/>
                  </a:lnTo>
                  <a:lnTo>
                    <a:pt x="5" y="13"/>
                  </a:lnTo>
                  <a:lnTo>
                    <a:pt x="6" y="12"/>
                  </a:lnTo>
                  <a:close/>
                  <a:moveTo>
                    <a:pt x="7" y="14"/>
                  </a:moveTo>
                  <a:lnTo>
                    <a:pt x="7" y="15"/>
                  </a:lnTo>
                  <a:lnTo>
                    <a:pt x="8" y="15"/>
                  </a:lnTo>
                  <a:lnTo>
                    <a:pt x="7" y="16"/>
                  </a:lnTo>
                  <a:lnTo>
                    <a:pt x="6" y="15"/>
                  </a:lnTo>
                  <a:lnTo>
                    <a:pt x="7" y="14"/>
                  </a:lnTo>
                  <a:close/>
                  <a:moveTo>
                    <a:pt x="8" y="16"/>
                  </a:moveTo>
                  <a:lnTo>
                    <a:pt x="9" y="17"/>
                  </a:lnTo>
                  <a:lnTo>
                    <a:pt x="8" y="18"/>
                  </a:lnTo>
                  <a:lnTo>
                    <a:pt x="7" y="17"/>
                  </a:lnTo>
                  <a:lnTo>
                    <a:pt x="8" y="16"/>
                  </a:lnTo>
                  <a:close/>
                  <a:moveTo>
                    <a:pt x="9" y="18"/>
                  </a:moveTo>
                  <a:lnTo>
                    <a:pt x="9" y="19"/>
                  </a:lnTo>
                  <a:lnTo>
                    <a:pt x="10" y="19"/>
                  </a:lnTo>
                  <a:lnTo>
                    <a:pt x="9" y="20"/>
                  </a:lnTo>
                  <a:lnTo>
                    <a:pt x="8" y="20"/>
                  </a:lnTo>
                  <a:lnTo>
                    <a:pt x="8" y="19"/>
                  </a:lnTo>
                  <a:lnTo>
                    <a:pt x="9" y="18"/>
                  </a:lnTo>
                  <a:close/>
                  <a:moveTo>
                    <a:pt x="10" y="20"/>
                  </a:moveTo>
                  <a:lnTo>
                    <a:pt x="11" y="21"/>
                  </a:lnTo>
                  <a:lnTo>
                    <a:pt x="10" y="22"/>
                  </a:lnTo>
                  <a:lnTo>
                    <a:pt x="9" y="21"/>
                  </a:lnTo>
                  <a:lnTo>
                    <a:pt x="10" y="20"/>
                  </a:lnTo>
                  <a:close/>
                  <a:moveTo>
                    <a:pt x="11" y="22"/>
                  </a:moveTo>
                  <a:lnTo>
                    <a:pt x="12" y="23"/>
                  </a:lnTo>
                  <a:lnTo>
                    <a:pt x="11" y="24"/>
                  </a:lnTo>
                  <a:lnTo>
                    <a:pt x="10" y="23"/>
                  </a:lnTo>
                  <a:lnTo>
                    <a:pt x="11" y="22"/>
                  </a:lnTo>
                  <a:close/>
                  <a:moveTo>
                    <a:pt x="12" y="24"/>
                  </a:moveTo>
                  <a:lnTo>
                    <a:pt x="13" y="25"/>
                  </a:lnTo>
                  <a:lnTo>
                    <a:pt x="12" y="26"/>
                  </a:lnTo>
                  <a:lnTo>
                    <a:pt x="11" y="25"/>
                  </a:lnTo>
                  <a:lnTo>
                    <a:pt x="12" y="24"/>
                  </a:lnTo>
                  <a:close/>
                  <a:moveTo>
                    <a:pt x="14" y="26"/>
                  </a:moveTo>
                  <a:lnTo>
                    <a:pt x="14" y="27"/>
                  </a:lnTo>
                  <a:lnTo>
                    <a:pt x="13" y="28"/>
                  </a:lnTo>
                  <a:lnTo>
                    <a:pt x="13" y="27"/>
                  </a:lnTo>
                  <a:lnTo>
                    <a:pt x="14" y="26"/>
                  </a:lnTo>
                  <a:close/>
                  <a:moveTo>
                    <a:pt x="15" y="28"/>
                  </a:moveTo>
                  <a:lnTo>
                    <a:pt x="15" y="28"/>
                  </a:lnTo>
                  <a:lnTo>
                    <a:pt x="16" y="29"/>
                  </a:lnTo>
                  <a:lnTo>
                    <a:pt x="15" y="30"/>
                  </a:lnTo>
                  <a:lnTo>
                    <a:pt x="14" y="29"/>
                  </a:lnTo>
                  <a:lnTo>
                    <a:pt x="15" y="28"/>
                  </a:lnTo>
                  <a:close/>
                  <a:moveTo>
                    <a:pt x="16" y="30"/>
                  </a:moveTo>
                  <a:lnTo>
                    <a:pt x="17" y="30"/>
                  </a:lnTo>
                  <a:lnTo>
                    <a:pt x="17" y="31"/>
                  </a:lnTo>
                  <a:lnTo>
                    <a:pt x="16" y="31"/>
                  </a:lnTo>
                  <a:lnTo>
                    <a:pt x="15" y="30"/>
                  </a:lnTo>
                  <a:lnTo>
                    <a:pt x="16" y="30"/>
                  </a:lnTo>
                  <a:close/>
                  <a:moveTo>
                    <a:pt x="18" y="31"/>
                  </a:moveTo>
                  <a:lnTo>
                    <a:pt x="18" y="32"/>
                  </a:lnTo>
                  <a:lnTo>
                    <a:pt x="19" y="32"/>
                  </a:lnTo>
                  <a:lnTo>
                    <a:pt x="18" y="33"/>
                  </a:lnTo>
                  <a:lnTo>
                    <a:pt x="17" y="33"/>
                  </a:lnTo>
                  <a:lnTo>
                    <a:pt x="17" y="32"/>
                  </a:lnTo>
                  <a:lnTo>
                    <a:pt x="18" y="31"/>
                  </a:lnTo>
                  <a:close/>
                  <a:moveTo>
                    <a:pt x="19" y="33"/>
                  </a:moveTo>
                  <a:lnTo>
                    <a:pt x="20" y="34"/>
                  </a:lnTo>
                  <a:lnTo>
                    <a:pt x="19" y="35"/>
                  </a:lnTo>
                  <a:lnTo>
                    <a:pt x="18" y="34"/>
                  </a:lnTo>
                  <a:lnTo>
                    <a:pt x="19" y="33"/>
                  </a:lnTo>
                  <a:close/>
                  <a:moveTo>
                    <a:pt x="21" y="35"/>
                  </a:moveTo>
                  <a:lnTo>
                    <a:pt x="22" y="35"/>
                  </a:lnTo>
                  <a:lnTo>
                    <a:pt x="21" y="36"/>
                  </a:lnTo>
                  <a:lnTo>
                    <a:pt x="20" y="36"/>
                  </a:lnTo>
                  <a:lnTo>
                    <a:pt x="21" y="35"/>
                  </a:lnTo>
                  <a:close/>
                  <a:moveTo>
                    <a:pt x="22" y="36"/>
                  </a:moveTo>
                  <a:lnTo>
                    <a:pt x="23" y="37"/>
                  </a:lnTo>
                  <a:lnTo>
                    <a:pt x="23" y="38"/>
                  </a:lnTo>
                  <a:lnTo>
                    <a:pt x="22" y="37"/>
                  </a:lnTo>
                  <a:lnTo>
                    <a:pt x="22" y="36"/>
                  </a:lnTo>
                  <a:close/>
                  <a:moveTo>
                    <a:pt x="24" y="38"/>
                  </a:moveTo>
                  <a:lnTo>
                    <a:pt x="25" y="38"/>
                  </a:lnTo>
                  <a:lnTo>
                    <a:pt x="24" y="39"/>
                  </a:lnTo>
                  <a:lnTo>
                    <a:pt x="24" y="38"/>
                  </a:lnTo>
                  <a:close/>
                  <a:moveTo>
                    <a:pt x="26" y="39"/>
                  </a:moveTo>
                  <a:lnTo>
                    <a:pt x="26" y="39"/>
                  </a:lnTo>
                  <a:lnTo>
                    <a:pt x="27" y="40"/>
                  </a:lnTo>
                  <a:lnTo>
                    <a:pt x="26" y="40"/>
                  </a:lnTo>
                  <a:lnTo>
                    <a:pt x="25" y="40"/>
                  </a:lnTo>
                  <a:lnTo>
                    <a:pt x="26" y="39"/>
                  </a:lnTo>
                  <a:close/>
                  <a:moveTo>
                    <a:pt x="28" y="40"/>
                  </a:moveTo>
                  <a:lnTo>
                    <a:pt x="29" y="41"/>
                  </a:lnTo>
                  <a:lnTo>
                    <a:pt x="28" y="42"/>
                  </a:lnTo>
                  <a:lnTo>
                    <a:pt x="27" y="41"/>
                  </a:lnTo>
                  <a:lnTo>
                    <a:pt x="28" y="40"/>
                  </a:lnTo>
                  <a:close/>
                  <a:moveTo>
                    <a:pt x="30" y="41"/>
                  </a:moveTo>
                  <a:lnTo>
                    <a:pt x="31" y="42"/>
                  </a:lnTo>
                  <a:lnTo>
                    <a:pt x="30" y="43"/>
                  </a:lnTo>
                  <a:lnTo>
                    <a:pt x="29" y="42"/>
                  </a:lnTo>
                  <a:lnTo>
                    <a:pt x="30" y="41"/>
                  </a:lnTo>
                  <a:close/>
                  <a:moveTo>
                    <a:pt x="32" y="42"/>
                  </a:moveTo>
                  <a:lnTo>
                    <a:pt x="33" y="43"/>
                  </a:lnTo>
                  <a:lnTo>
                    <a:pt x="32" y="44"/>
                  </a:lnTo>
                  <a:lnTo>
                    <a:pt x="31" y="43"/>
                  </a:lnTo>
                  <a:lnTo>
                    <a:pt x="32" y="42"/>
                  </a:lnTo>
                  <a:close/>
                  <a:moveTo>
                    <a:pt x="34" y="44"/>
                  </a:moveTo>
                  <a:lnTo>
                    <a:pt x="34" y="44"/>
                  </a:lnTo>
                  <a:lnTo>
                    <a:pt x="35" y="44"/>
                  </a:lnTo>
                  <a:lnTo>
                    <a:pt x="34" y="45"/>
                  </a:lnTo>
                  <a:lnTo>
                    <a:pt x="33" y="45"/>
                  </a:lnTo>
                  <a:lnTo>
                    <a:pt x="34" y="44"/>
                  </a:lnTo>
                  <a:close/>
                  <a:moveTo>
                    <a:pt x="36" y="45"/>
                  </a:moveTo>
                  <a:lnTo>
                    <a:pt x="37" y="45"/>
                  </a:lnTo>
                  <a:lnTo>
                    <a:pt x="36" y="46"/>
                  </a:lnTo>
                  <a:lnTo>
                    <a:pt x="35" y="46"/>
                  </a:lnTo>
                  <a:lnTo>
                    <a:pt x="36" y="45"/>
                  </a:lnTo>
                  <a:close/>
                  <a:moveTo>
                    <a:pt x="38" y="46"/>
                  </a:moveTo>
                  <a:lnTo>
                    <a:pt x="39" y="46"/>
                  </a:lnTo>
                  <a:lnTo>
                    <a:pt x="38" y="47"/>
                  </a:lnTo>
                  <a:lnTo>
                    <a:pt x="37" y="47"/>
                  </a:lnTo>
                  <a:lnTo>
                    <a:pt x="38" y="46"/>
                  </a:lnTo>
                  <a:close/>
                  <a:moveTo>
                    <a:pt x="40" y="46"/>
                  </a:moveTo>
                  <a:lnTo>
                    <a:pt x="41" y="47"/>
                  </a:lnTo>
                  <a:lnTo>
                    <a:pt x="40" y="48"/>
                  </a:lnTo>
                  <a:lnTo>
                    <a:pt x="39" y="48"/>
                  </a:lnTo>
                  <a:lnTo>
                    <a:pt x="40" y="46"/>
                  </a:lnTo>
                  <a:close/>
                  <a:moveTo>
                    <a:pt x="42" y="47"/>
                  </a:moveTo>
                  <a:lnTo>
                    <a:pt x="43" y="48"/>
                  </a:lnTo>
                  <a:lnTo>
                    <a:pt x="42" y="49"/>
                  </a:lnTo>
                  <a:lnTo>
                    <a:pt x="41" y="48"/>
                  </a:lnTo>
                  <a:lnTo>
                    <a:pt x="42" y="47"/>
                  </a:lnTo>
                  <a:close/>
                  <a:moveTo>
                    <a:pt x="44" y="48"/>
                  </a:moveTo>
                  <a:lnTo>
                    <a:pt x="45" y="49"/>
                  </a:lnTo>
                  <a:lnTo>
                    <a:pt x="44" y="50"/>
                  </a:lnTo>
                  <a:lnTo>
                    <a:pt x="43" y="49"/>
                  </a:lnTo>
                  <a:lnTo>
                    <a:pt x="44" y="48"/>
                  </a:lnTo>
                  <a:close/>
                  <a:moveTo>
                    <a:pt x="46" y="49"/>
                  </a:moveTo>
                  <a:lnTo>
                    <a:pt x="47" y="50"/>
                  </a:lnTo>
                  <a:lnTo>
                    <a:pt x="47" y="51"/>
                  </a:lnTo>
                  <a:lnTo>
                    <a:pt x="46" y="51"/>
                  </a:lnTo>
                  <a:lnTo>
                    <a:pt x="45" y="50"/>
                  </a:lnTo>
                  <a:lnTo>
                    <a:pt x="46" y="49"/>
                  </a:lnTo>
                  <a:close/>
                  <a:moveTo>
                    <a:pt x="48" y="50"/>
                  </a:moveTo>
                  <a:lnTo>
                    <a:pt x="49" y="51"/>
                  </a:lnTo>
                  <a:lnTo>
                    <a:pt x="49" y="52"/>
                  </a:lnTo>
                  <a:lnTo>
                    <a:pt x="48" y="51"/>
                  </a:lnTo>
                  <a:lnTo>
                    <a:pt x="48" y="50"/>
                  </a:lnTo>
                  <a:close/>
                  <a:moveTo>
                    <a:pt x="50" y="51"/>
                  </a:moveTo>
                  <a:lnTo>
                    <a:pt x="51" y="52"/>
                  </a:lnTo>
                  <a:lnTo>
                    <a:pt x="51" y="53"/>
                  </a:lnTo>
                  <a:lnTo>
                    <a:pt x="50" y="52"/>
                  </a:lnTo>
                  <a:lnTo>
                    <a:pt x="50" y="51"/>
                  </a:lnTo>
                  <a:close/>
                  <a:moveTo>
                    <a:pt x="52" y="52"/>
                  </a:moveTo>
                  <a:lnTo>
                    <a:pt x="52" y="52"/>
                  </a:lnTo>
                  <a:lnTo>
                    <a:pt x="53" y="52"/>
                  </a:lnTo>
                  <a:lnTo>
                    <a:pt x="53" y="53"/>
                  </a:lnTo>
                  <a:lnTo>
                    <a:pt x="52" y="53"/>
                  </a:lnTo>
                  <a:lnTo>
                    <a:pt x="52" y="52"/>
                  </a:lnTo>
                  <a:close/>
                  <a:moveTo>
                    <a:pt x="54" y="53"/>
                  </a:moveTo>
                  <a:lnTo>
                    <a:pt x="55" y="53"/>
                  </a:lnTo>
                  <a:lnTo>
                    <a:pt x="55" y="54"/>
                  </a:lnTo>
                  <a:lnTo>
                    <a:pt x="54" y="54"/>
                  </a:lnTo>
                  <a:lnTo>
                    <a:pt x="54" y="53"/>
                  </a:lnTo>
                  <a:close/>
                  <a:moveTo>
                    <a:pt x="56" y="54"/>
                  </a:moveTo>
                  <a:lnTo>
                    <a:pt x="57" y="54"/>
                  </a:lnTo>
                  <a:lnTo>
                    <a:pt x="57" y="55"/>
                  </a:lnTo>
                  <a:lnTo>
                    <a:pt x="56" y="55"/>
                  </a:lnTo>
                  <a:lnTo>
                    <a:pt x="56" y="54"/>
                  </a:lnTo>
                  <a:close/>
                  <a:moveTo>
                    <a:pt x="58" y="55"/>
                  </a:moveTo>
                  <a:lnTo>
                    <a:pt x="59" y="55"/>
                  </a:lnTo>
                  <a:lnTo>
                    <a:pt x="59" y="56"/>
                  </a:lnTo>
                  <a:lnTo>
                    <a:pt x="58" y="56"/>
                  </a:lnTo>
                  <a:lnTo>
                    <a:pt x="58" y="55"/>
                  </a:lnTo>
                  <a:close/>
                  <a:moveTo>
                    <a:pt x="61" y="55"/>
                  </a:moveTo>
                  <a:lnTo>
                    <a:pt x="61" y="56"/>
                  </a:lnTo>
                  <a:lnTo>
                    <a:pt x="62" y="56"/>
                  </a:lnTo>
                  <a:lnTo>
                    <a:pt x="61" y="57"/>
                  </a:lnTo>
                  <a:lnTo>
                    <a:pt x="60" y="56"/>
                  </a:lnTo>
                  <a:lnTo>
                    <a:pt x="61" y="55"/>
                  </a:lnTo>
                  <a:close/>
                  <a:moveTo>
                    <a:pt x="63" y="56"/>
                  </a:moveTo>
                  <a:lnTo>
                    <a:pt x="63" y="56"/>
                  </a:lnTo>
                  <a:lnTo>
                    <a:pt x="62" y="58"/>
                  </a:lnTo>
                  <a:lnTo>
                    <a:pt x="62" y="57"/>
                  </a:lnTo>
                  <a:lnTo>
                    <a:pt x="63" y="56"/>
                  </a:lnTo>
                  <a:close/>
                </a:path>
              </a:pathLst>
            </a:custGeom>
            <a:solidFill>
              <a:srgbClr val="3B2578">
                <a:alpha val="100000"/>
              </a:srgbClr>
            </a:solidFill>
            <a:ln w="0" cap="flat" cmpd="sng">
              <a:solidFill>
                <a:srgbClr val="3B2578">
                  <a:alpha val="100000"/>
                </a:srgbClr>
              </a:solidFill>
              <a:prstDash val="solid"/>
              <a:round/>
              <a:headEnd type="none" w="med" len="med"/>
              <a:tailEnd type="none" w="med" len="med"/>
            </a:ln>
          </p:spPr>
          <p:txBody>
            <a:bodyPr/>
            <a:lstStyle/>
            <a:p>
              <a:endParaRPr lang="zh-CN" altLang="en-US"/>
            </a:p>
          </p:txBody>
        </p:sp>
        <p:sp>
          <p:nvSpPr>
            <p:cNvPr id="15419" name="Freeform 57"/>
            <p:cNvSpPr>
              <a:spLocks noEditPoints="1"/>
            </p:cNvSpPr>
            <p:nvPr/>
          </p:nvSpPr>
          <p:spPr>
            <a:xfrm>
              <a:off x="2461" y="2837"/>
              <a:ext cx="526" cy="463"/>
            </a:xfrm>
            <a:custGeom>
              <a:avLst/>
              <a:gdLst>
                <a:gd name="txL" fmla="*/ 0 w 61"/>
                <a:gd name="txT" fmla="*/ 0 h 55"/>
                <a:gd name="txR" fmla="*/ 61 w 61"/>
                <a:gd name="txB" fmla="*/ 55 h 55"/>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1" h="55">
                  <a:moveTo>
                    <a:pt x="1" y="0"/>
                  </a:moveTo>
                  <a:lnTo>
                    <a:pt x="2" y="1"/>
                  </a:lnTo>
                  <a:lnTo>
                    <a:pt x="1" y="2"/>
                  </a:lnTo>
                  <a:lnTo>
                    <a:pt x="0" y="1"/>
                  </a:lnTo>
                  <a:lnTo>
                    <a:pt x="1" y="0"/>
                  </a:lnTo>
                  <a:close/>
                  <a:moveTo>
                    <a:pt x="2" y="2"/>
                  </a:moveTo>
                  <a:lnTo>
                    <a:pt x="2" y="3"/>
                  </a:lnTo>
                  <a:lnTo>
                    <a:pt x="1" y="4"/>
                  </a:lnTo>
                  <a:lnTo>
                    <a:pt x="1" y="3"/>
                  </a:lnTo>
                  <a:lnTo>
                    <a:pt x="2" y="2"/>
                  </a:lnTo>
                  <a:close/>
                  <a:moveTo>
                    <a:pt x="3" y="4"/>
                  </a:moveTo>
                  <a:lnTo>
                    <a:pt x="3" y="5"/>
                  </a:lnTo>
                  <a:lnTo>
                    <a:pt x="2" y="6"/>
                  </a:lnTo>
                  <a:lnTo>
                    <a:pt x="2" y="5"/>
                  </a:lnTo>
                  <a:lnTo>
                    <a:pt x="3" y="4"/>
                  </a:lnTo>
                  <a:close/>
                  <a:moveTo>
                    <a:pt x="4" y="7"/>
                  </a:moveTo>
                  <a:lnTo>
                    <a:pt x="4" y="8"/>
                  </a:lnTo>
                  <a:lnTo>
                    <a:pt x="3" y="8"/>
                  </a:lnTo>
                  <a:lnTo>
                    <a:pt x="3" y="7"/>
                  </a:lnTo>
                  <a:lnTo>
                    <a:pt x="4" y="7"/>
                  </a:lnTo>
                  <a:close/>
                  <a:moveTo>
                    <a:pt x="5" y="9"/>
                  </a:moveTo>
                  <a:lnTo>
                    <a:pt x="5" y="10"/>
                  </a:lnTo>
                  <a:lnTo>
                    <a:pt x="4" y="10"/>
                  </a:lnTo>
                  <a:lnTo>
                    <a:pt x="4" y="9"/>
                  </a:lnTo>
                  <a:lnTo>
                    <a:pt x="5" y="9"/>
                  </a:lnTo>
                  <a:close/>
                  <a:moveTo>
                    <a:pt x="6" y="11"/>
                  </a:moveTo>
                  <a:lnTo>
                    <a:pt x="6" y="12"/>
                  </a:lnTo>
                  <a:lnTo>
                    <a:pt x="5" y="12"/>
                  </a:lnTo>
                  <a:lnTo>
                    <a:pt x="5" y="11"/>
                  </a:lnTo>
                  <a:lnTo>
                    <a:pt x="6" y="11"/>
                  </a:lnTo>
                  <a:close/>
                  <a:moveTo>
                    <a:pt x="6" y="13"/>
                  </a:moveTo>
                  <a:lnTo>
                    <a:pt x="7" y="14"/>
                  </a:lnTo>
                  <a:lnTo>
                    <a:pt x="6" y="14"/>
                  </a:lnTo>
                  <a:lnTo>
                    <a:pt x="5" y="13"/>
                  </a:lnTo>
                  <a:lnTo>
                    <a:pt x="6" y="13"/>
                  </a:lnTo>
                  <a:close/>
                  <a:moveTo>
                    <a:pt x="7" y="15"/>
                  </a:moveTo>
                  <a:lnTo>
                    <a:pt x="8" y="16"/>
                  </a:lnTo>
                  <a:lnTo>
                    <a:pt x="7" y="16"/>
                  </a:lnTo>
                  <a:lnTo>
                    <a:pt x="6" y="15"/>
                  </a:lnTo>
                  <a:lnTo>
                    <a:pt x="7" y="15"/>
                  </a:lnTo>
                  <a:close/>
                  <a:moveTo>
                    <a:pt x="8" y="17"/>
                  </a:moveTo>
                  <a:lnTo>
                    <a:pt x="9" y="18"/>
                  </a:lnTo>
                  <a:lnTo>
                    <a:pt x="8" y="18"/>
                  </a:lnTo>
                  <a:lnTo>
                    <a:pt x="7" y="17"/>
                  </a:lnTo>
                  <a:lnTo>
                    <a:pt x="8" y="17"/>
                  </a:lnTo>
                  <a:close/>
                  <a:moveTo>
                    <a:pt x="10" y="19"/>
                  </a:moveTo>
                  <a:lnTo>
                    <a:pt x="10" y="20"/>
                  </a:lnTo>
                  <a:lnTo>
                    <a:pt x="9" y="20"/>
                  </a:lnTo>
                  <a:lnTo>
                    <a:pt x="9" y="19"/>
                  </a:lnTo>
                  <a:lnTo>
                    <a:pt x="10" y="19"/>
                  </a:lnTo>
                  <a:close/>
                  <a:moveTo>
                    <a:pt x="11" y="21"/>
                  </a:moveTo>
                  <a:lnTo>
                    <a:pt x="11" y="22"/>
                  </a:lnTo>
                  <a:lnTo>
                    <a:pt x="10" y="22"/>
                  </a:lnTo>
                  <a:lnTo>
                    <a:pt x="10" y="21"/>
                  </a:lnTo>
                  <a:lnTo>
                    <a:pt x="11" y="21"/>
                  </a:lnTo>
                  <a:close/>
                  <a:moveTo>
                    <a:pt x="12" y="23"/>
                  </a:moveTo>
                  <a:lnTo>
                    <a:pt x="12" y="23"/>
                  </a:lnTo>
                  <a:lnTo>
                    <a:pt x="12" y="24"/>
                  </a:lnTo>
                  <a:lnTo>
                    <a:pt x="11" y="23"/>
                  </a:lnTo>
                  <a:lnTo>
                    <a:pt x="12" y="23"/>
                  </a:lnTo>
                  <a:close/>
                  <a:moveTo>
                    <a:pt x="13" y="24"/>
                  </a:moveTo>
                  <a:lnTo>
                    <a:pt x="14" y="25"/>
                  </a:lnTo>
                  <a:lnTo>
                    <a:pt x="13" y="26"/>
                  </a:lnTo>
                  <a:lnTo>
                    <a:pt x="12" y="25"/>
                  </a:lnTo>
                  <a:lnTo>
                    <a:pt x="13" y="24"/>
                  </a:lnTo>
                  <a:close/>
                  <a:moveTo>
                    <a:pt x="14" y="26"/>
                  </a:moveTo>
                  <a:lnTo>
                    <a:pt x="15" y="27"/>
                  </a:lnTo>
                  <a:lnTo>
                    <a:pt x="14" y="28"/>
                  </a:lnTo>
                  <a:lnTo>
                    <a:pt x="14" y="27"/>
                  </a:lnTo>
                  <a:lnTo>
                    <a:pt x="13" y="27"/>
                  </a:lnTo>
                  <a:lnTo>
                    <a:pt x="14" y="26"/>
                  </a:lnTo>
                  <a:close/>
                  <a:moveTo>
                    <a:pt x="16" y="28"/>
                  </a:moveTo>
                  <a:lnTo>
                    <a:pt x="16" y="29"/>
                  </a:lnTo>
                  <a:lnTo>
                    <a:pt x="16" y="30"/>
                  </a:lnTo>
                  <a:lnTo>
                    <a:pt x="15" y="29"/>
                  </a:lnTo>
                  <a:lnTo>
                    <a:pt x="16" y="28"/>
                  </a:lnTo>
                  <a:close/>
                  <a:moveTo>
                    <a:pt x="17" y="30"/>
                  </a:moveTo>
                  <a:lnTo>
                    <a:pt x="18" y="30"/>
                  </a:lnTo>
                  <a:lnTo>
                    <a:pt x="18" y="31"/>
                  </a:lnTo>
                  <a:lnTo>
                    <a:pt x="17" y="31"/>
                  </a:lnTo>
                  <a:lnTo>
                    <a:pt x="16" y="30"/>
                  </a:lnTo>
                  <a:lnTo>
                    <a:pt x="17" y="30"/>
                  </a:lnTo>
                  <a:close/>
                  <a:moveTo>
                    <a:pt x="19" y="31"/>
                  </a:moveTo>
                  <a:lnTo>
                    <a:pt x="19" y="32"/>
                  </a:lnTo>
                  <a:lnTo>
                    <a:pt x="19" y="33"/>
                  </a:lnTo>
                  <a:lnTo>
                    <a:pt x="18" y="32"/>
                  </a:lnTo>
                  <a:lnTo>
                    <a:pt x="19" y="31"/>
                  </a:lnTo>
                  <a:close/>
                  <a:moveTo>
                    <a:pt x="20" y="33"/>
                  </a:moveTo>
                  <a:lnTo>
                    <a:pt x="21" y="34"/>
                  </a:lnTo>
                  <a:lnTo>
                    <a:pt x="20" y="35"/>
                  </a:lnTo>
                  <a:lnTo>
                    <a:pt x="19" y="34"/>
                  </a:lnTo>
                  <a:lnTo>
                    <a:pt x="20" y="33"/>
                  </a:lnTo>
                  <a:close/>
                  <a:moveTo>
                    <a:pt x="22" y="34"/>
                  </a:moveTo>
                  <a:lnTo>
                    <a:pt x="23" y="35"/>
                  </a:lnTo>
                  <a:lnTo>
                    <a:pt x="22" y="36"/>
                  </a:lnTo>
                  <a:lnTo>
                    <a:pt x="21" y="35"/>
                  </a:lnTo>
                  <a:lnTo>
                    <a:pt x="22" y="34"/>
                  </a:lnTo>
                  <a:close/>
                  <a:moveTo>
                    <a:pt x="24" y="36"/>
                  </a:moveTo>
                  <a:lnTo>
                    <a:pt x="25" y="36"/>
                  </a:lnTo>
                  <a:lnTo>
                    <a:pt x="24" y="37"/>
                  </a:lnTo>
                  <a:lnTo>
                    <a:pt x="23" y="37"/>
                  </a:lnTo>
                  <a:lnTo>
                    <a:pt x="24" y="36"/>
                  </a:lnTo>
                  <a:close/>
                  <a:moveTo>
                    <a:pt x="25" y="37"/>
                  </a:moveTo>
                  <a:lnTo>
                    <a:pt x="26" y="37"/>
                  </a:lnTo>
                  <a:lnTo>
                    <a:pt x="26" y="38"/>
                  </a:lnTo>
                  <a:lnTo>
                    <a:pt x="26" y="39"/>
                  </a:lnTo>
                  <a:lnTo>
                    <a:pt x="25" y="38"/>
                  </a:lnTo>
                  <a:lnTo>
                    <a:pt x="25" y="37"/>
                  </a:lnTo>
                  <a:close/>
                  <a:moveTo>
                    <a:pt x="27" y="38"/>
                  </a:moveTo>
                  <a:lnTo>
                    <a:pt x="28" y="39"/>
                  </a:lnTo>
                  <a:lnTo>
                    <a:pt x="28" y="40"/>
                  </a:lnTo>
                  <a:lnTo>
                    <a:pt x="27" y="39"/>
                  </a:lnTo>
                  <a:lnTo>
                    <a:pt x="27" y="38"/>
                  </a:lnTo>
                  <a:close/>
                  <a:moveTo>
                    <a:pt x="29" y="39"/>
                  </a:moveTo>
                  <a:lnTo>
                    <a:pt x="30" y="40"/>
                  </a:lnTo>
                  <a:lnTo>
                    <a:pt x="30" y="41"/>
                  </a:lnTo>
                  <a:lnTo>
                    <a:pt x="29" y="40"/>
                  </a:lnTo>
                  <a:lnTo>
                    <a:pt x="29" y="39"/>
                  </a:lnTo>
                  <a:close/>
                  <a:moveTo>
                    <a:pt x="31" y="41"/>
                  </a:moveTo>
                  <a:lnTo>
                    <a:pt x="32" y="41"/>
                  </a:lnTo>
                  <a:lnTo>
                    <a:pt x="32" y="42"/>
                  </a:lnTo>
                  <a:lnTo>
                    <a:pt x="31" y="42"/>
                  </a:lnTo>
                  <a:lnTo>
                    <a:pt x="31" y="41"/>
                  </a:lnTo>
                  <a:close/>
                  <a:moveTo>
                    <a:pt x="33" y="42"/>
                  </a:moveTo>
                  <a:lnTo>
                    <a:pt x="34" y="42"/>
                  </a:lnTo>
                  <a:lnTo>
                    <a:pt x="34" y="43"/>
                  </a:lnTo>
                  <a:lnTo>
                    <a:pt x="33" y="43"/>
                  </a:lnTo>
                  <a:lnTo>
                    <a:pt x="33" y="42"/>
                  </a:lnTo>
                  <a:close/>
                  <a:moveTo>
                    <a:pt x="35" y="43"/>
                  </a:moveTo>
                  <a:lnTo>
                    <a:pt x="36" y="43"/>
                  </a:lnTo>
                  <a:lnTo>
                    <a:pt x="36" y="44"/>
                  </a:lnTo>
                  <a:lnTo>
                    <a:pt x="35" y="44"/>
                  </a:lnTo>
                  <a:lnTo>
                    <a:pt x="35" y="43"/>
                  </a:lnTo>
                  <a:close/>
                  <a:moveTo>
                    <a:pt x="37" y="44"/>
                  </a:moveTo>
                  <a:lnTo>
                    <a:pt x="38" y="44"/>
                  </a:lnTo>
                  <a:lnTo>
                    <a:pt x="38" y="45"/>
                  </a:lnTo>
                  <a:lnTo>
                    <a:pt x="37" y="45"/>
                  </a:lnTo>
                  <a:lnTo>
                    <a:pt x="37" y="44"/>
                  </a:lnTo>
                  <a:close/>
                  <a:moveTo>
                    <a:pt x="39" y="45"/>
                  </a:moveTo>
                  <a:lnTo>
                    <a:pt x="40" y="45"/>
                  </a:lnTo>
                  <a:lnTo>
                    <a:pt x="40" y="46"/>
                  </a:lnTo>
                  <a:lnTo>
                    <a:pt x="39" y="46"/>
                  </a:lnTo>
                  <a:lnTo>
                    <a:pt x="39" y="45"/>
                  </a:lnTo>
                  <a:close/>
                  <a:moveTo>
                    <a:pt x="41" y="45"/>
                  </a:moveTo>
                  <a:lnTo>
                    <a:pt x="42" y="46"/>
                  </a:lnTo>
                  <a:lnTo>
                    <a:pt x="42" y="47"/>
                  </a:lnTo>
                  <a:lnTo>
                    <a:pt x="41" y="47"/>
                  </a:lnTo>
                  <a:lnTo>
                    <a:pt x="41" y="45"/>
                  </a:lnTo>
                  <a:close/>
                  <a:moveTo>
                    <a:pt x="43" y="46"/>
                  </a:moveTo>
                  <a:lnTo>
                    <a:pt x="44" y="47"/>
                  </a:lnTo>
                  <a:lnTo>
                    <a:pt x="44" y="48"/>
                  </a:lnTo>
                  <a:lnTo>
                    <a:pt x="43" y="47"/>
                  </a:lnTo>
                  <a:lnTo>
                    <a:pt x="43" y="46"/>
                  </a:lnTo>
                  <a:close/>
                  <a:moveTo>
                    <a:pt x="45" y="47"/>
                  </a:moveTo>
                  <a:lnTo>
                    <a:pt x="46" y="47"/>
                  </a:lnTo>
                  <a:lnTo>
                    <a:pt x="47" y="48"/>
                  </a:lnTo>
                  <a:lnTo>
                    <a:pt x="46" y="49"/>
                  </a:lnTo>
                  <a:lnTo>
                    <a:pt x="45" y="48"/>
                  </a:lnTo>
                  <a:lnTo>
                    <a:pt x="45" y="47"/>
                  </a:lnTo>
                  <a:close/>
                  <a:moveTo>
                    <a:pt x="48" y="48"/>
                  </a:moveTo>
                  <a:lnTo>
                    <a:pt x="49" y="49"/>
                  </a:lnTo>
                  <a:lnTo>
                    <a:pt x="48" y="50"/>
                  </a:lnTo>
                  <a:lnTo>
                    <a:pt x="47" y="49"/>
                  </a:lnTo>
                  <a:lnTo>
                    <a:pt x="48" y="48"/>
                  </a:lnTo>
                  <a:close/>
                  <a:moveTo>
                    <a:pt x="50" y="49"/>
                  </a:moveTo>
                  <a:lnTo>
                    <a:pt x="51" y="49"/>
                  </a:lnTo>
                  <a:lnTo>
                    <a:pt x="50" y="51"/>
                  </a:lnTo>
                  <a:lnTo>
                    <a:pt x="49" y="50"/>
                  </a:lnTo>
                  <a:lnTo>
                    <a:pt x="50" y="49"/>
                  </a:lnTo>
                  <a:close/>
                  <a:moveTo>
                    <a:pt x="52" y="50"/>
                  </a:moveTo>
                  <a:lnTo>
                    <a:pt x="53" y="50"/>
                  </a:lnTo>
                  <a:lnTo>
                    <a:pt x="52" y="51"/>
                  </a:lnTo>
                  <a:lnTo>
                    <a:pt x="51" y="51"/>
                  </a:lnTo>
                  <a:lnTo>
                    <a:pt x="52" y="50"/>
                  </a:lnTo>
                  <a:close/>
                  <a:moveTo>
                    <a:pt x="54" y="51"/>
                  </a:moveTo>
                  <a:lnTo>
                    <a:pt x="54" y="51"/>
                  </a:lnTo>
                  <a:lnTo>
                    <a:pt x="55" y="51"/>
                  </a:lnTo>
                  <a:lnTo>
                    <a:pt x="54" y="52"/>
                  </a:lnTo>
                  <a:lnTo>
                    <a:pt x="53" y="52"/>
                  </a:lnTo>
                  <a:lnTo>
                    <a:pt x="54" y="51"/>
                  </a:lnTo>
                  <a:close/>
                  <a:moveTo>
                    <a:pt x="56" y="52"/>
                  </a:moveTo>
                  <a:lnTo>
                    <a:pt x="56" y="52"/>
                  </a:lnTo>
                  <a:lnTo>
                    <a:pt x="57" y="52"/>
                  </a:lnTo>
                  <a:lnTo>
                    <a:pt x="57" y="53"/>
                  </a:lnTo>
                  <a:lnTo>
                    <a:pt x="56" y="53"/>
                  </a:lnTo>
                  <a:lnTo>
                    <a:pt x="55" y="53"/>
                  </a:lnTo>
                  <a:lnTo>
                    <a:pt x="56" y="52"/>
                  </a:lnTo>
                  <a:close/>
                  <a:moveTo>
                    <a:pt x="58" y="52"/>
                  </a:moveTo>
                  <a:lnTo>
                    <a:pt x="59" y="53"/>
                  </a:lnTo>
                  <a:lnTo>
                    <a:pt x="59" y="54"/>
                  </a:lnTo>
                  <a:lnTo>
                    <a:pt x="58" y="54"/>
                  </a:lnTo>
                  <a:lnTo>
                    <a:pt x="58" y="52"/>
                  </a:lnTo>
                  <a:close/>
                  <a:moveTo>
                    <a:pt x="60" y="53"/>
                  </a:moveTo>
                  <a:lnTo>
                    <a:pt x="60" y="53"/>
                  </a:lnTo>
                  <a:lnTo>
                    <a:pt x="61" y="54"/>
                  </a:lnTo>
                  <a:lnTo>
                    <a:pt x="61" y="55"/>
                  </a:lnTo>
                  <a:lnTo>
                    <a:pt x="60" y="55"/>
                  </a:lnTo>
                  <a:lnTo>
                    <a:pt x="60" y="54"/>
                  </a:lnTo>
                  <a:lnTo>
                    <a:pt x="60" y="53"/>
                  </a:lnTo>
                  <a:close/>
                </a:path>
              </a:pathLst>
            </a:custGeom>
            <a:solidFill>
              <a:srgbClr val="3B2578">
                <a:alpha val="100000"/>
              </a:srgbClr>
            </a:solidFill>
            <a:ln w="0" cap="flat" cmpd="sng">
              <a:solidFill>
                <a:srgbClr val="3B2578">
                  <a:alpha val="100000"/>
                </a:srgbClr>
              </a:solidFill>
              <a:prstDash val="solid"/>
              <a:round/>
              <a:headEnd type="none" w="med" len="med"/>
              <a:tailEnd type="none" w="med" len="med"/>
            </a:ln>
          </p:spPr>
          <p:txBody>
            <a:bodyPr/>
            <a:lstStyle/>
            <a:p>
              <a:endParaRPr lang="zh-CN" altLang="en-US"/>
            </a:p>
          </p:txBody>
        </p:sp>
        <p:sp>
          <p:nvSpPr>
            <p:cNvPr id="15420" name="Freeform 58"/>
            <p:cNvSpPr>
              <a:spLocks noEditPoints="1"/>
            </p:cNvSpPr>
            <p:nvPr/>
          </p:nvSpPr>
          <p:spPr>
            <a:xfrm>
              <a:off x="2151" y="2542"/>
              <a:ext cx="414" cy="396"/>
            </a:xfrm>
            <a:custGeom>
              <a:avLst/>
              <a:gdLst>
                <a:gd name="txL" fmla="*/ 0 w 48"/>
                <a:gd name="txT" fmla="*/ 0 h 47"/>
                <a:gd name="txR" fmla="*/ 48 w 48"/>
                <a:gd name="txB" fmla="*/ 47 h 47"/>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48" h="47">
                  <a:moveTo>
                    <a:pt x="0" y="24"/>
                  </a:moveTo>
                  <a:lnTo>
                    <a:pt x="1" y="19"/>
                  </a:lnTo>
                  <a:lnTo>
                    <a:pt x="2" y="14"/>
                  </a:lnTo>
                  <a:lnTo>
                    <a:pt x="4" y="10"/>
                  </a:lnTo>
                  <a:lnTo>
                    <a:pt x="7" y="7"/>
                  </a:lnTo>
                  <a:lnTo>
                    <a:pt x="11" y="4"/>
                  </a:lnTo>
                  <a:lnTo>
                    <a:pt x="15" y="2"/>
                  </a:lnTo>
                  <a:lnTo>
                    <a:pt x="19" y="0"/>
                  </a:lnTo>
                  <a:lnTo>
                    <a:pt x="24" y="0"/>
                  </a:lnTo>
                  <a:lnTo>
                    <a:pt x="29" y="0"/>
                  </a:lnTo>
                  <a:lnTo>
                    <a:pt x="33" y="2"/>
                  </a:lnTo>
                  <a:lnTo>
                    <a:pt x="37" y="4"/>
                  </a:lnTo>
                  <a:lnTo>
                    <a:pt x="41" y="7"/>
                  </a:lnTo>
                  <a:lnTo>
                    <a:pt x="44" y="10"/>
                  </a:lnTo>
                  <a:lnTo>
                    <a:pt x="46" y="14"/>
                  </a:lnTo>
                  <a:lnTo>
                    <a:pt x="47" y="19"/>
                  </a:lnTo>
                  <a:lnTo>
                    <a:pt x="48" y="24"/>
                  </a:lnTo>
                  <a:lnTo>
                    <a:pt x="47" y="28"/>
                  </a:lnTo>
                  <a:lnTo>
                    <a:pt x="46" y="33"/>
                  </a:lnTo>
                  <a:lnTo>
                    <a:pt x="44" y="37"/>
                  </a:lnTo>
                  <a:lnTo>
                    <a:pt x="41" y="40"/>
                  </a:lnTo>
                  <a:lnTo>
                    <a:pt x="37" y="43"/>
                  </a:lnTo>
                  <a:lnTo>
                    <a:pt x="33" y="45"/>
                  </a:lnTo>
                  <a:lnTo>
                    <a:pt x="29" y="47"/>
                  </a:lnTo>
                  <a:lnTo>
                    <a:pt x="24" y="47"/>
                  </a:lnTo>
                  <a:lnTo>
                    <a:pt x="19" y="47"/>
                  </a:lnTo>
                  <a:lnTo>
                    <a:pt x="15" y="45"/>
                  </a:lnTo>
                  <a:lnTo>
                    <a:pt x="11" y="43"/>
                  </a:lnTo>
                  <a:lnTo>
                    <a:pt x="7" y="40"/>
                  </a:lnTo>
                  <a:lnTo>
                    <a:pt x="4" y="37"/>
                  </a:lnTo>
                  <a:lnTo>
                    <a:pt x="2" y="33"/>
                  </a:lnTo>
                  <a:lnTo>
                    <a:pt x="1" y="28"/>
                  </a:lnTo>
                  <a:lnTo>
                    <a:pt x="0" y="24"/>
                  </a:lnTo>
                  <a:close/>
                  <a:moveTo>
                    <a:pt x="4" y="24"/>
                  </a:moveTo>
                  <a:lnTo>
                    <a:pt x="5" y="28"/>
                  </a:lnTo>
                  <a:lnTo>
                    <a:pt x="6" y="31"/>
                  </a:lnTo>
                  <a:lnTo>
                    <a:pt x="8" y="35"/>
                  </a:lnTo>
                  <a:lnTo>
                    <a:pt x="10" y="38"/>
                  </a:lnTo>
                  <a:lnTo>
                    <a:pt x="13" y="40"/>
                  </a:lnTo>
                  <a:lnTo>
                    <a:pt x="16" y="42"/>
                  </a:lnTo>
                  <a:lnTo>
                    <a:pt x="20" y="43"/>
                  </a:lnTo>
                  <a:lnTo>
                    <a:pt x="24" y="44"/>
                  </a:lnTo>
                  <a:lnTo>
                    <a:pt x="28" y="43"/>
                  </a:lnTo>
                  <a:lnTo>
                    <a:pt x="32" y="42"/>
                  </a:lnTo>
                  <a:lnTo>
                    <a:pt x="35" y="40"/>
                  </a:lnTo>
                  <a:lnTo>
                    <a:pt x="38" y="38"/>
                  </a:lnTo>
                  <a:lnTo>
                    <a:pt x="41" y="35"/>
                  </a:lnTo>
                  <a:lnTo>
                    <a:pt x="43" y="31"/>
                  </a:lnTo>
                  <a:lnTo>
                    <a:pt x="44" y="28"/>
                  </a:lnTo>
                  <a:lnTo>
                    <a:pt x="44" y="24"/>
                  </a:lnTo>
                  <a:lnTo>
                    <a:pt x="44" y="20"/>
                  </a:lnTo>
                  <a:lnTo>
                    <a:pt x="43" y="16"/>
                  </a:lnTo>
                  <a:lnTo>
                    <a:pt x="41" y="12"/>
                  </a:lnTo>
                  <a:lnTo>
                    <a:pt x="38" y="10"/>
                  </a:lnTo>
                  <a:lnTo>
                    <a:pt x="35" y="7"/>
                  </a:lnTo>
                  <a:lnTo>
                    <a:pt x="32" y="5"/>
                  </a:lnTo>
                  <a:lnTo>
                    <a:pt x="28" y="4"/>
                  </a:lnTo>
                  <a:lnTo>
                    <a:pt x="24" y="4"/>
                  </a:lnTo>
                  <a:lnTo>
                    <a:pt x="20" y="4"/>
                  </a:lnTo>
                  <a:lnTo>
                    <a:pt x="16" y="5"/>
                  </a:lnTo>
                  <a:lnTo>
                    <a:pt x="13" y="7"/>
                  </a:lnTo>
                  <a:lnTo>
                    <a:pt x="10" y="10"/>
                  </a:lnTo>
                  <a:lnTo>
                    <a:pt x="8" y="12"/>
                  </a:lnTo>
                  <a:lnTo>
                    <a:pt x="6" y="16"/>
                  </a:lnTo>
                  <a:lnTo>
                    <a:pt x="5" y="20"/>
                  </a:lnTo>
                  <a:lnTo>
                    <a:pt x="4" y="24"/>
                  </a:lnTo>
                  <a:close/>
                </a:path>
              </a:pathLst>
            </a:custGeom>
            <a:solidFill>
              <a:srgbClr val="8FA2CB">
                <a:alpha val="100000"/>
              </a:srgbClr>
            </a:solidFill>
            <a:ln w="9525">
              <a:noFill/>
            </a:ln>
          </p:spPr>
          <p:txBody>
            <a:bodyPr/>
            <a:lstStyle/>
            <a:p>
              <a:endParaRPr lang="zh-CN" altLang="en-US"/>
            </a:p>
          </p:txBody>
        </p:sp>
        <p:sp>
          <p:nvSpPr>
            <p:cNvPr id="15421" name="Freeform 59"/>
            <p:cNvSpPr/>
            <p:nvPr/>
          </p:nvSpPr>
          <p:spPr>
            <a:xfrm>
              <a:off x="2151" y="2542"/>
              <a:ext cx="414" cy="396"/>
            </a:xfrm>
            <a:custGeom>
              <a:avLst/>
              <a:gdLst>
                <a:gd name="txL" fmla="*/ 0 w 48"/>
                <a:gd name="txT" fmla="*/ 0 h 47"/>
                <a:gd name="txR" fmla="*/ 48 w 48"/>
                <a:gd name="txB" fmla="*/ 47 h 47"/>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48" h="47">
                  <a:moveTo>
                    <a:pt x="0" y="24"/>
                  </a:moveTo>
                  <a:lnTo>
                    <a:pt x="1" y="19"/>
                  </a:lnTo>
                  <a:lnTo>
                    <a:pt x="2" y="14"/>
                  </a:lnTo>
                  <a:lnTo>
                    <a:pt x="4" y="10"/>
                  </a:lnTo>
                  <a:lnTo>
                    <a:pt x="7" y="7"/>
                  </a:lnTo>
                  <a:lnTo>
                    <a:pt x="11" y="4"/>
                  </a:lnTo>
                  <a:lnTo>
                    <a:pt x="15" y="2"/>
                  </a:lnTo>
                  <a:lnTo>
                    <a:pt x="19" y="0"/>
                  </a:lnTo>
                  <a:lnTo>
                    <a:pt x="24" y="0"/>
                  </a:lnTo>
                  <a:lnTo>
                    <a:pt x="29" y="0"/>
                  </a:lnTo>
                  <a:lnTo>
                    <a:pt x="33" y="2"/>
                  </a:lnTo>
                  <a:lnTo>
                    <a:pt x="37" y="4"/>
                  </a:lnTo>
                  <a:lnTo>
                    <a:pt x="41" y="7"/>
                  </a:lnTo>
                  <a:lnTo>
                    <a:pt x="44" y="10"/>
                  </a:lnTo>
                  <a:lnTo>
                    <a:pt x="46" y="14"/>
                  </a:lnTo>
                  <a:lnTo>
                    <a:pt x="47" y="19"/>
                  </a:lnTo>
                  <a:lnTo>
                    <a:pt x="48" y="24"/>
                  </a:lnTo>
                  <a:lnTo>
                    <a:pt x="47" y="28"/>
                  </a:lnTo>
                  <a:lnTo>
                    <a:pt x="46" y="33"/>
                  </a:lnTo>
                  <a:lnTo>
                    <a:pt x="44" y="37"/>
                  </a:lnTo>
                  <a:lnTo>
                    <a:pt x="41" y="40"/>
                  </a:lnTo>
                  <a:lnTo>
                    <a:pt x="37" y="43"/>
                  </a:lnTo>
                  <a:lnTo>
                    <a:pt x="33" y="45"/>
                  </a:lnTo>
                  <a:lnTo>
                    <a:pt x="29" y="47"/>
                  </a:lnTo>
                  <a:lnTo>
                    <a:pt x="24" y="47"/>
                  </a:lnTo>
                  <a:lnTo>
                    <a:pt x="19" y="47"/>
                  </a:lnTo>
                  <a:lnTo>
                    <a:pt x="15" y="45"/>
                  </a:lnTo>
                  <a:lnTo>
                    <a:pt x="11" y="43"/>
                  </a:lnTo>
                  <a:lnTo>
                    <a:pt x="7" y="40"/>
                  </a:lnTo>
                  <a:lnTo>
                    <a:pt x="4" y="37"/>
                  </a:lnTo>
                  <a:lnTo>
                    <a:pt x="2" y="33"/>
                  </a:lnTo>
                  <a:lnTo>
                    <a:pt x="1" y="28"/>
                  </a:lnTo>
                  <a:lnTo>
                    <a:pt x="0" y="24"/>
                  </a:lnTo>
                </a:path>
              </a:pathLst>
            </a:custGeom>
            <a:noFill/>
            <a:ln w="0" cap="flat" cmpd="sng">
              <a:solidFill>
                <a:srgbClr val="79848D">
                  <a:alpha val="100000"/>
                </a:srgbClr>
              </a:solidFill>
              <a:prstDash val="solid"/>
              <a:round/>
              <a:headEnd type="none" w="med" len="med"/>
              <a:tailEnd type="none" w="med" len="med"/>
            </a:ln>
          </p:spPr>
          <p:txBody>
            <a:bodyPr/>
            <a:lstStyle/>
            <a:p>
              <a:endParaRPr lang="zh-CN" altLang="en-US"/>
            </a:p>
          </p:txBody>
        </p:sp>
        <p:sp>
          <p:nvSpPr>
            <p:cNvPr id="15422" name="Freeform 60"/>
            <p:cNvSpPr/>
            <p:nvPr/>
          </p:nvSpPr>
          <p:spPr>
            <a:xfrm>
              <a:off x="2186" y="2576"/>
              <a:ext cx="344" cy="336"/>
            </a:xfrm>
            <a:custGeom>
              <a:avLst/>
              <a:gdLst>
                <a:gd name="txL" fmla="*/ 0 w 40"/>
                <a:gd name="txT" fmla="*/ 0 h 40"/>
                <a:gd name="txR" fmla="*/ 40 w 40"/>
                <a:gd name="txB" fmla="*/ 40 h 40"/>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40" h="40">
                  <a:moveTo>
                    <a:pt x="0" y="20"/>
                  </a:moveTo>
                  <a:lnTo>
                    <a:pt x="1" y="24"/>
                  </a:lnTo>
                  <a:lnTo>
                    <a:pt x="2" y="27"/>
                  </a:lnTo>
                  <a:lnTo>
                    <a:pt x="4" y="31"/>
                  </a:lnTo>
                  <a:lnTo>
                    <a:pt x="6" y="34"/>
                  </a:lnTo>
                  <a:lnTo>
                    <a:pt x="9" y="36"/>
                  </a:lnTo>
                  <a:lnTo>
                    <a:pt x="12" y="38"/>
                  </a:lnTo>
                  <a:lnTo>
                    <a:pt x="16" y="39"/>
                  </a:lnTo>
                  <a:lnTo>
                    <a:pt x="20" y="40"/>
                  </a:lnTo>
                  <a:lnTo>
                    <a:pt x="24" y="39"/>
                  </a:lnTo>
                  <a:lnTo>
                    <a:pt x="28" y="38"/>
                  </a:lnTo>
                  <a:lnTo>
                    <a:pt x="31" y="36"/>
                  </a:lnTo>
                  <a:lnTo>
                    <a:pt x="34" y="34"/>
                  </a:lnTo>
                  <a:lnTo>
                    <a:pt x="37" y="31"/>
                  </a:lnTo>
                  <a:lnTo>
                    <a:pt x="39" y="27"/>
                  </a:lnTo>
                  <a:lnTo>
                    <a:pt x="40" y="24"/>
                  </a:lnTo>
                  <a:lnTo>
                    <a:pt x="40" y="20"/>
                  </a:lnTo>
                  <a:lnTo>
                    <a:pt x="40" y="16"/>
                  </a:lnTo>
                  <a:lnTo>
                    <a:pt x="39" y="12"/>
                  </a:lnTo>
                  <a:lnTo>
                    <a:pt x="37" y="8"/>
                  </a:lnTo>
                  <a:lnTo>
                    <a:pt x="34" y="6"/>
                  </a:lnTo>
                  <a:lnTo>
                    <a:pt x="31" y="3"/>
                  </a:lnTo>
                  <a:lnTo>
                    <a:pt x="28" y="1"/>
                  </a:lnTo>
                  <a:lnTo>
                    <a:pt x="24" y="0"/>
                  </a:lnTo>
                  <a:lnTo>
                    <a:pt x="20" y="0"/>
                  </a:lnTo>
                  <a:lnTo>
                    <a:pt x="16" y="0"/>
                  </a:lnTo>
                  <a:lnTo>
                    <a:pt x="12" y="1"/>
                  </a:lnTo>
                  <a:lnTo>
                    <a:pt x="9" y="3"/>
                  </a:lnTo>
                  <a:lnTo>
                    <a:pt x="6" y="6"/>
                  </a:lnTo>
                  <a:lnTo>
                    <a:pt x="4" y="8"/>
                  </a:lnTo>
                  <a:lnTo>
                    <a:pt x="2" y="12"/>
                  </a:lnTo>
                  <a:lnTo>
                    <a:pt x="1" y="16"/>
                  </a:lnTo>
                  <a:lnTo>
                    <a:pt x="0" y="20"/>
                  </a:lnTo>
                </a:path>
              </a:pathLst>
            </a:custGeom>
            <a:noFill/>
            <a:ln w="0" cap="flat" cmpd="sng">
              <a:solidFill>
                <a:srgbClr val="79848D">
                  <a:alpha val="100000"/>
                </a:srgbClr>
              </a:solidFill>
              <a:prstDash val="solid"/>
              <a:round/>
              <a:headEnd type="none" w="med" len="med"/>
              <a:tailEnd type="none" w="med" len="med"/>
            </a:ln>
          </p:spPr>
          <p:txBody>
            <a:bodyPr/>
            <a:lstStyle/>
            <a:p>
              <a:endParaRPr lang="zh-CN" altLang="en-US"/>
            </a:p>
          </p:txBody>
        </p:sp>
        <p:sp>
          <p:nvSpPr>
            <p:cNvPr id="15423" name="Freeform 61"/>
            <p:cNvSpPr>
              <a:spLocks noEditPoints="1"/>
            </p:cNvSpPr>
            <p:nvPr/>
          </p:nvSpPr>
          <p:spPr>
            <a:xfrm>
              <a:off x="1720" y="2449"/>
              <a:ext cx="569" cy="177"/>
            </a:xfrm>
            <a:custGeom>
              <a:avLst/>
              <a:gdLst>
                <a:gd name="txL" fmla="*/ 0 w 66"/>
                <a:gd name="txT" fmla="*/ 0 h 21"/>
                <a:gd name="txR" fmla="*/ 66 w 66"/>
                <a:gd name="txB" fmla="*/ 21 h 2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0"/>
                </a:cxn>
                <a:cxn ang="0">
                  <a:pos x="2147483647" y="2147483647"/>
                </a:cxn>
                <a:cxn ang="0">
                  <a:pos x="2147483647" y="2147483647"/>
                </a:cxn>
                <a:cxn ang="0">
                  <a:pos x="2147483647" y="0"/>
                </a:cxn>
                <a:cxn ang="0">
                  <a:pos x="2147483647" y="0"/>
                </a:cxn>
                <a:cxn ang="0">
                  <a:pos x="2147483647" y="2147483647"/>
                </a:cxn>
                <a:cxn ang="0">
                  <a:pos x="2147483647" y="0"/>
                </a:cxn>
                <a:cxn ang="0">
                  <a:pos x="2147483647" y="0"/>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0"/>
                </a:cxn>
                <a:cxn ang="0">
                  <a:pos x="2147483647" y="2147483647"/>
                </a:cxn>
                <a:cxn ang="0">
                  <a:pos x="2147483647" y="2147483647"/>
                </a:cxn>
                <a:cxn ang="0">
                  <a:pos x="2147483647" y="0"/>
                </a:cxn>
                <a:cxn ang="0">
                  <a:pos x="2147483647" y="0"/>
                </a:cxn>
                <a:cxn ang="0">
                  <a:pos x="2147483647" y="2147483647"/>
                </a:cxn>
                <a:cxn ang="0">
                  <a:pos x="2147483647" y="0"/>
                </a:cxn>
                <a:cxn ang="0">
                  <a:pos x="2147483647" y="2147483647"/>
                </a:cxn>
                <a:cxn ang="0">
                  <a:pos x="2147483647" y="2147483647"/>
                </a:cxn>
                <a:cxn ang="0">
                  <a:pos x="2147483647" y="0"/>
                </a:cxn>
                <a:cxn ang="0">
                  <a:pos x="2147483647" y="2147483647"/>
                </a:cxn>
                <a:cxn ang="0">
                  <a:pos x="2147483647" y="0"/>
                </a:cxn>
                <a:cxn ang="0">
                  <a:pos x="0" y="2147483647"/>
                </a:cxn>
              </a:cxnLst>
              <a:rect l="txL" t="txT" r="txR" b="txB"/>
              <a:pathLst>
                <a:path w="66" h="21">
                  <a:moveTo>
                    <a:pt x="65" y="21"/>
                  </a:moveTo>
                  <a:lnTo>
                    <a:pt x="65" y="20"/>
                  </a:lnTo>
                  <a:lnTo>
                    <a:pt x="66" y="20"/>
                  </a:lnTo>
                  <a:lnTo>
                    <a:pt x="66" y="21"/>
                  </a:lnTo>
                  <a:lnTo>
                    <a:pt x="65" y="21"/>
                  </a:lnTo>
                  <a:close/>
                  <a:moveTo>
                    <a:pt x="64" y="19"/>
                  </a:moveTo>
                  <a:lnTo>
                    <a:pt x="64" y="18"/>
                  </a:lnTo>
                  <a:lnTo>
                    <a:pt x="65" y="18"/>
                  </a:lnTo>
                  <a:lnTo>
                    <a:pt x="65" y="19"/>
                  </a:lnTo>
                  <a:lnTo>
                    <a:pt x="64" y="19"/>
                  </a:lnTo>
                  <a:close/>
                  <a:moveTo>
                    <a:pt x="64" y="17"/>
                  </a:moveTo>
                  <a:lnTo>
                    <a:pt x="63" y="16"/>
                  </a:lnTo>
                  <a:lnTo>
                    <a:pt x="64" y="16"/>
                  </a:lnTo>
                  <a:lnTo>
                    <a:pt x="65" y="17"/>
                  </a:lnTo>
                  <a:lnTo>
                    <a:pt x="64" y="17"/>
                  </a:lnTo>
                  <a:close/>
                  <a:moveTo>
                    <a:pt x="63" y="15"/>
                  </a:moveTo>
                  <a:lnTo>
                    <a:pt x="62" y="14"/>
                  </a:lnTo>
                  <a:lnTo>
                    <a:pt x="63" y="13"/>
                  </a:lnTo>
                  <a:lnTo>
                    <a:pt x="64" y="13"/>
                  </a:lnTo>
                  <a:lnTo>
                    <a:pt x="64" y="14"/>
                  </a:lnTo>
                  <a:lnTo>
                    <a:pt x="63" y="15"/>
                  </a:lnTo>
                  <a:close/>
                  <a:moveTo>
                    <a:pt x="62" y="13"/>
                  </a:moveTo>
                  <a:lnTo>
                    <a:pt x="62" y="12"/>
                  </a:lnTo>
                  <a:lnTo>
                    <a:pt x="61" y="12"/>
                  </a:lnTo>
                  <a:lnTo>
                    <a:pt x="62" y="11"/>
                  </a:lnTo>
                  <a:lnTo>
                    <a:pt x="63" y="12"/>
                  </a:lnTo>
                  <a:lnTo>
                    <a:pt x="62" y="13"/>
                  </a:lnTo>
                  <a:close/>
                  <a:moveTo>
                    <a:pt x="61" y="11"/>
                  </a:moveTo>
                  <a:lnTo>
                    <a:pt x="61" y="11"/>
                  </a:lnTo>
                  <a:lnTo>
                    <a:pt x="60" y="10"/>
                  </a:lnTo>
                  <a:lnTo>
                    <a:pt x="61" y="9"/>
                  </a:lnTo>
                  <a:lnTo>
                    <a:pt x="62" y="10"/>
                  </a:lnTo>
                  <a:lnTo>
                    <a:pt x="61" y="11"/>
                  </a:lnTo>
                  <a:close/>
                  <a:moveTo>
                    <a:pt x="60" y="9"/>
                  </a:moveTo>
                  <a:lnTo>
                    <a:pt x="59" y="8"/>
                  </a:lnTo>
                  <a:lnTo>
                    <a:pt x="60" y="8"/>
                  </a:lnTo>
                  <a:lnTo>
                    <a:pt x="61" y="8"/>
                  </a:lnTo>
                  <a:lnTo>
                    <a:pt x="60" y="9"/>
                  </a:lnTo>
                  <a:close/>
                  <a:moveTo>
                    <a:pt x="58" y="7"/>
                  </a:moveTo>
                  <a:lnTo>
                    <a:pt x="58" y="7"/>
                  </a:lnTo>
                  <a:lnTo>
                    <a:pt x="57" y="7"/>
                  </a:lnTo>
                  <a:lnTo>
                    <a:pt x="58" y="6"/>
                  </a:lnTo>
                  <a:lnTo>
                    <a:pt x="59" y="7"/>
                  </a:lnTo>
                  <a:lnTo>
                    <a:pt x="58" y="7"/>
                  </a:lnTo>
                  <a:close/>
                  <a:moveTo>
                    <a:pt x="57" y="6"/>
                  </a:moveTo>
                  <a:lnTo>
                    <a:pt x="57" y="6"/>
                  </a:lnTo>
                  <a:lnTo>
                    <a:pt x="56" y="5"/>
                  </a:lnTo>
                  <a:lnTo>
                    <a:pt x="57" y="4"/>
                  </a:lnTo>
                  <a:lnTo>
                    <a:pt x="57" y="5"/>
                  </a:lnTo>
                  <a:lnTo>
                    <a:pt x="58" y="5"/>
                  </a:lnTo>
                  <a:lnTo>
                    <a:pt x="57" y="6"/>
                  </a:lnTo>
                  <a:close/>
                  <a:moveTo>
                    <a:pt x="55" y="4"/>
                  </a:moveTo>
                  <a:lnTo>
                    <a:pt x="55" y="4"/>
                  </a:lnTo>
                  <a:lnTo>
                    <a:pt x="54" y="4"/>
                  </a:lnTo>
                  <a:lnTo>
                    <a:pt x="55" y="3"/>
                  </a:lnTo>
                  <a:lnTo>
                    <a:pt x="56" y="3"/>
                  </a:lnTo>
                  <a:lnTo>
                    <a:pt x="55" y="4"/>
                  </a:lnTo>
                  <a:close/>
                  <a:moveTo>
                    <a:pt x="53" y="3"/>
                  </a:moveTo>
                  <a:lnTo>
                    <a:pt x="53" y="3"/>
                  </a:lnTo>
                  <a:lnTo>
                    <a:pt x="52" y="3"/>
                  </a:lnTo>
                  <a:lnTo>
                    <a:pt x="53" y="2"/>
                  </a:lnTo>
                  <a:lnTo>
                    <a:pt x="54" y="2"/>
                  </a:lnTo>
                  <a:lnTo>
                    <a:pt x="53" y="3"/>
                  </a:lnTo>
                  <a:close/>
                  <a:moveTo>
                    <a:pt x="51" y="2"/>
                  </a:moveTo>
                  <a:lnTo>
                    <a:pt x="50" y="2"/>
                  </a:lnTo>
                  <a:lnTo>
                    <a:pt x="51" y="1"/>
                  </a:lnTo>
                  <a:lnTo>
                    <a:pt x="52" y="1"/>
                  </a:lnTo>
                  <a:lnTo>
                    <a:pt x="51" y="2"/>
                  </a:lnTo>
                  <a:close/>
                  <a:moveTo>
                    <a:pt x="49" y="2"/>
                  </a:moveTo>
                  <a:lnTo>
                    <a:pt x="49" y="2"/>
                  </a:lnTo>
                  <a:lnTo>
                    <a:pt x="48" y="2"/>
                  </a:lnTo>
                  <a:lnTo>
                    <a:pt x="48" y="1"/>
                  </a:lnTo>
                  <a:lnTo>
                    <a:pt x="49" y="1"/>
                  </a:lnTo>
                  <a:lnTo>
                    <a:pt x="49" y="2"/>
                  </a:lnTo>
                  <a:close/>
                  <a:moveTo>
                    <a:pt x="47" y="1"/>
                  </a:moveTo>
                  <a:lnTo>
                    <a:pt x="46" y="1"/>
                  </a:lnTo>
                  <a:lnTo>
                    <a:pt x="46" y="0"/>
                  </a:lnTo>
                  <a:lnTo>
                    <a:pt x="47" y="0"/>
                  </a:lnTo>
                  <a:lnTo>
                    <a:pt x="47" y="1"/>
                  </a:lnTo>
                  <a:close/>
                  <a:moveTo>
                    <a:pt x="45" y="1"/>
                  </a:moveTo>
                  <a:lnTo>
                    <a:pt x="45" y="1"/>
                  </a:lnTo>
                  <a:lnTo>
                    <a:pt x="44" y="1"/>
                  </a:lnTo>
                  <a:lnTo>
                    <a:pt x="44" y="0"/>
                  </a:lnTo>
                  <a:lnTo>
                    <a:pt x="45" y="0"/>
                  </a:lnTo>
                  <a:lnTo>
                    <a:pt x="45" y="1"/>
                  </a:lnTo>
                  <a:close/>
                  <a:moveTo>
                    <a:pt x="43" y="1"/>
                  </a:moveTo>
                  <a:lnTo>
                    <a:pt x="41" y="1"/>
                  </a:lnTo>
                  <a:lnTo>
                    <a:pt x="42" y="0"/>
                  </a:lnTo>
                  <a:lnTo>
                    <a:pt x="43" y="0"/>
                  </a:lnTo>
                  <a:lnTo>
                    <a:pt x="43" y="1"/>
                  </a:lnTo>
                  <a:close/>
                  <a:moveTo>
                    <a:pt x="40" y="1"/>
                  </a:moveTo>
                  <a:lnTo>
                    <a:pt x="39" y="1"/>
                  </a:lnTo>
                  <a:lnTo>
                    <a:pt x="39" y="0"/>
                  </a:lnTo>
                  <a:lnTo>
                    <a:pt x="40" y="0"/>
                  </a:lnTo>
                  <a:lnTo>
                    <a:pt x="40" y="1"/>
                  </a:lnTo>
                  <a:close/>
                  <a:moveTo>
                    <a:pt x="38" y="1"/>
                  </a:moveTo>
                  <a:lnTo>
                    <a:pt x="37" y="1"/>
                  </a:lnTo>
                  <a:lnTo>
                    <a:pt x="37" y="0"/>
                  </a:lnTo>
                  <a:lnTo>
                    <a:pt x="38" y="0"/>
                  </a:lnTo>
                  <a:lnTo>
                    <a:pt x="38" y="1"/>
                  </a:lnTo>
                  <a:close/>
                  <a:moveTo>
                    <a:pt x="36" y="1"/>
                  </a:moveTo>
                  <a:lnTo>
                    <a:pt x="36" y="1"/>
                  </a:lnTo>
                  <a:lnTo>
                    <a:pt x="35" y="1"/>
                  </a:lnTo>
                  <a:lnTo>
                    <a:pt x="35" y="0"/>
                  </a:lnTo>
                  <a:lnTo>
                    <a:pt x="36" y="0"/>
                  </a:lnTo>
                  <a:lnTo>
                    <a:pt x="36" y="1"/>
                  </a:lnTo>
                  <a:close/>
                  <a:moveTo>
                    <a:pt x="34" y="1"/>
                  </a:moveTo>
                  <a:lnTo>
                    <a:pt x="32" y="1"/>
                  </a:lnTo>
                  <a:lnTo>
                    <a:pt x="32" y="0"/>
                  </a:lnTo>
                  <a:lnTo>
                    <a:pt x="34" y="0"/>
                  </a:lnTo>
                  <a:lnTo>
                    <a:pt x="34" y="1"/>
                  </a:lnTo>
                  <a:close/>
                  <a:moveTo>
                    <a:pt x="31" y="1"/>
                  </a:moveTo>
                  <a:lnTo>
                    <a:pt x="30" y="1"/>
                  </a:lnTo>
                  <a:lnTo>
                    <a:pt x="30" y="0"/>
                  </a:lnTo>
                  <a:lnTo>
                    <a:pt x="31" y="0"/>
                  </a:lnTo>
                  <a:lnTo>
                    <a:pt x="31" y="1"/>
                  </a:lnTo>
                  <a:close/>
                  <a:moveTo>
                    <a:pt x="29" y="1"/>
                  </a:moveTo>
                  <a:lnTo>
                    <a:pt x="29" y="1"/>
                  </a:lnTo>
                  <a:lnTo>
                    <a:pt x="28" y="1"/>
                  </a:lnTo>
                  <a:lnTo>
                    <a:pt x="28" y="0"/>
                  </a:lnTo>
                  <a:lnTo>
                    <a:pt x="29" y="0"/>
                  </a:lnTo>
                  <a:lnTo>
                    <a:pt x="29" y="1"/>
                  </a:lnTo>
                  <a:close/>
                  <a:moveTo>
                    <a:pt x="27" y="1"/>
                  </a:moveTo>
                  <a:lnTo>
                    <a:pt x="26" y="1"/>
                  </a:lnTo>
                  <a:lnTo>
                    <a:pt x="26" y="0"/>
                  </a:lnTo>
                  <a:lnTo>
                    <a:pt x="27" y="0"/>
                  </a:lnTo>
                  <a:lnTo>
                    <a:pt x="27" y="1"/>
                  </a:lnTo>
                  <a:close/>
                  <a:moveTo>
                    <a:pt x="25" y="1"/>
                  </a:moveTo>
                  <a:lnTo>
                    <a:pt x="23" y="1"/>
                  </a:lnTo>
                  <a:lnTo>
                    <a:pt x="23" y="0"/>
                  </a:lnTo>
                  <a:lnTo>
                    <a:pt x="25" y="0"/>
                  </a:lnTo>
                  <a:lnTo>
                    <a:pt x="25" y="1"/>
                  </a:lnTo>
                  <a:close/>
                  <a:moveTo>
                    <a:pt x="22" y="1"/>
                  </a:moveTo>
                  <a:lnTo>
                    <a:pt x="22" y="1"/>
                  </a:lnTo>
                  <a:lnTo>
                    <a:pt x="21" y="1"/>
                  </a:lnTo>
                  <a:lnTo>
                    <a:pt x="21" y="0"/>
                  </a:lnTo>
                  <a:lnTo>
                    <a:pt x="22" y="0"/>
                  </a:lnTo>
                  <a:lnTo>
                    <a:pt x="22" y="1"/>
                  </a:lnTo>
                  <a:close/>
                  <a:moveTo>
                    <a:pt x="20" y="1"/>
                  </a:moveTo>
                  <a:lnTo>
                    <a:pt x="19" y="1"/>
                  </a:lnTo>
                  <a:lnTo>
                    <a:pt x="19" y="0"/>
                  </a:lnTo>
                  <a:lnTo>
                    <a:pt x="20" y="0"/>
                  </a:lnTo>
                  <a:lnTo>
                    <a:pt x="20" y="1"/>
                  </a:lnTo>
                  <a:close/>
                  <a:moveTo>
                    <a:pt x="18" y="1"/>
                  </a:moveTo>
                  <a:lnTo>
                    <a:pt x="17" y="1"/>
                  </a:lnTo>
                  <a:lnTo>
                    <a:pt x="17" y="0"/>
                  </a:lnTo>
                  <a:lnTo>
                    <a:pt x="18" y="0"/>
                  </a:lnTo>
                  <a:lnTo>
                    <a:pt x="18" y="1"/>
                  </a:lnTo>
                  <a:close/>
                  <a:moveTo>
                    <a:pt x="16" y="1"/>
                  </a:moveTo>
                  <a:lnTo>
                    <a:pt x="15" y="1"/>
                  </a:lnTo>
                  <a:lnTo>
                    <a:pt x="14" y="1"/>
                  </a:lnTo>
                  <a:lnTo>
                    <a:pt x="14" y="0"/>
                  </a:lnTo>
                  <a:lnTo>
                    <a:pt x="15" y="0"/>
                  </a:lnTo>
                  <a:lnTo>
                    <a:pt x="16" y="1"/>
                  </a:lnTo>
                  <a:close/>
                  <a:moveTo>
                    <a:pt x="13" y="1"/>
                  </a:moveTo>
                  <a:lnTo>
                    <a:pt x="12" y="1"/>
                  </a:lnTo>
                  <a:lnTo>
                    <a:pt x="12" y="0"/>
                  </a:lnTo>
                  <a:lnTo>
                    <a:pt x="13" y="0"/>
                  </a:lnTo>
                  <a:lnTo>
                    <a:pt x="13" y="1"/>
                  </a:lnTo>
                  <a:close/>
                  <a:moveTo>
                    <a:pt x="11" y="1"/>
                  </a:moveTo>
                  <a:lnTo>
                    <a:pt x="10" y="1"/>
                  </a:lnTo>
                  <a:lnTo>
                    <a:pt x="10" y="0"/>
                  </a:lnTo>
                  <a:lnTo>
                    <a:pt x="11" y="0"/>
                  </a:lnTo>
                  <a:lnTo>
                    <a:pt x="11" y="1"/>
                  </a:lnTo>
                  <a:close/>
                  <a:moveTo>
                    <a:pt x="9" y="1"/>
                  </a:moveTo>
                  <a:lnTo>
                    <a:pt x="9" y="1"/>
                  </a:lnTo>
                  <a:lnTo>
                    <a:pt x="8" y="1"/>
                  </a:lnTo>
                  <a:lnTo>
                    <a:pt x="8" y="0"/>
                  </a:lnTo>
                  <a:lnTo>
                    <a:pt x="9" y="0"/>
                  </a:lnTo>
                  <a:lnTo>
                    <a:pt x="9" y="1"/>
                  </a:lnTo>
                  <a:close/>
                  <a:moveTo>
                    <a:pt x="6" y="1"/>
                  </a:moveTo>
                  <a:lnTo>
                    <a:pt x="6" y="1"/>
                  </a:lnTo>
                  <a:lnTo>
                    <a:pt x="5" y="1"/>
                  </a:lnTo>
                  <a:lnTo>
                    <a:pt x="5" y="0"/>
                  </a:lnTo>
                  <a:lnTo>
                    <a:pt x="6" y="0"/>
                  </a:lnTo>
                  <a:lnTo>
                    <a:pt x="6" y="1"/>
                  </a:lnTo>
                  <a:close/>
                  <a:moveTo>
                    <a:pt x="4" y="1"/>
                  </a:moveTo>
                  <a:lnTo>
                    <a:pt x="3" y="1"/>
                  </a:lnTo>
                  <a:lnTo>
                    <a:pt x="3" y="0"/>
                  </a:lnTo>
                  <a:lnTo>
                    <a:pt x="4" y="0"/>
                  </a:lnTo>
                  <a:lnTo>
                    <a:pt x="4" y="1"/>
                  </a:lnTo>
                  <a:close/>
                  <a:moveTo>
                    <a:pt x="2" y="1"/>
                  </a:moveTo>
                  <a:lnTo>
                    <a:pt x="1" y="1"/>
                  </a:lnTo>
                  <a:lnTo>
                    <a:pt x="1" y="0"/>
                  </a:lnTo>
                  <a:lnTo>
                    <a:pt x="2" y="0"/>
                  </a:lnTo>
                  <a:lnTo>
                    <a:pt x="2" y="1"/>
                  </a:lnTo>
                  <a:close/>
                  <a:moveTo>
                    <a:pt x="0" y="1"/>
                  </a:moveTo>
                  <a:lnTo>
                    <a:pt x="0" y="1"/>
                  </a:lnTo>
                  <a:lnTo>
                    <a:pt x="0" y="0"/>
                  </a:lnTo>
                  <a:lnTo>
                    <a:pt x="0" y="1"/>
                  </a:lnTo>
                  <a:close/>
                </a:path>
              </a:pathLst>
            </a:custGeom>
            <a:solidFill>
              <a:srgbClr val="3B2578">
                <a:alpha val="100000"/>
              </a:srgbClr>
            </a:solidFill>
            <a:ln w="0" cap="flat" cmpd="sng">
              <a:solidFill>
                <a:srgbClr val="3B2578">
                  <a:alpha val="100000"/>
                </a:srgbClr>
              </a:solidFill>
              <a:prstDash val="solid"/>
              <a:round/>
              <a:headEnd type="none" w="med" len="med"/>
              <a:tailEnd type="none" w="med" len="med"/>
            </a:ln>
          </p:spPr>
          <p:txBody>
            <a:bodyPr/>
            <a:lstStyle/>
            <a:p>
              <a:endParaRPr lang="zh-CN" altLang="en-US"/>
            </a:p>
          </p:txBody>
        </p:sp>
        <p:sp>
          <p:nvSpPr>
            <p:cNvPr id="15424" name="Freeform 62"/>
            <p:cNvSpPr>
              <a:spLocks noEditPoints="1"/>
            </p:cNvSpPr>
            <p:nvPr/>
          </p:nvSpPr>
          <p:spPr>
            <a:xfrm>
              <a:off x="1720" y="2424"/>
              <a:ext cx="586" cy="177"/>
            </a:xfrm>
            <a:custGeom>
              <a:avLst/>
              <a:gdLst>
                <a:gd name="txL" fmla="*/ 0 w 68"/>
                <a:gd name="txT" fmla="*/ 0 h 21"/>
                <a:gd name="txR" fmla="*/ 68 w 68"/>
                <a:gd name="txB" fmla="*/ 21 h 2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0"/>
                </a:cxn>
                <a:cxn ang="0">
                  <a:pos x="2147483647" y="2147483647"/>
                </a:cxn>
                <a:cxn ang="0">
                  <a:pos x="2147483647" y="2147483647"/>
                </a:cxn>
                <a:cxn ang="0">
                  <a:pos x="2147483647" y="0"/>
                </a:cxn>
                <a:cxn ang="0">
                  <a:pos x="2147483647" y="0"/>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0"/>
                </a:cxn>
                <a:cxn ang="0">
                  <a:pos x="2147483647" y="0"/>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0"/>
                </a:cxn>
                <a:cxn ang="0">
                  <a:pos x="2147483647" y="2147483647"/>
                </a:cxn>
                <a:cxn ang="0">
                  <a:pos x="0" y="0"/>
                </a:cxn>
              </a:cxnLst>
              <a:rect l="txL" t="txT" r="txR" b="txB"/>
              <a:pathLst>
                <a:path w="68" h="21">
                  <a:moveTo>
                    <a:pt x="67" y="21"/>
                  </a:moveTo>
                  <a:lnTo>
                    <a:pt x="66" y="20"/>
                  </a:lnTo>
                  <a:lnTo>
                    <a:pt x="68" y="20"/>
                  </a:lnTo>
                  <a:lnTo>
                    <a:pt x="68" y="21"/>
                  </a:lnTo>
                  <a:lnTo>
                    <a:pt x="67" y="21"/>
                  </a:lnTo>
                  <a:close/>
                  <a:moveTo>
                    <a:pt x="66" y="19"/>
                  </a:moveTo>
                  <a:lnTo>
                    <a:pt x="66" y="18"/>
                  </a:lnTo>
                  <a:lnTo>
                    <a:pt x="67" y="18"/>
                  </a:lnTo>
                  <a:lnTo>
                    <a:pt x="67" y="19"/>
                  </a:lnTo>
                  <a:lnTo>
                    <a:pt x="66" y="19"/>
                  </a:lnTo>
                  <a:close/>
                  <a:moveTo>
                    <a:pt x="65" y="17"/>
                  </a:moveTo>
                  <a:lnTo>
                    <a:pt x="65" y="16"/>
                  </a:lnTo>
                  <a:lnTo>
                    <a:pt x="66" y="16"/>
                  </a:lnTo>
                  <a:lnTo>
                    <a:pt x="66" y="17"/>
                  </a:lnTo>
                  <a:lnTo>
                    <a:pt x="65" y="17"/>
                  </a:lnTo>
                  <a:close/>
                  <a:moveTo>
                    <a:pt x="65" y="15"/>
                  </a:moveTo>
                  <a:lnTo>
                    <a:pt x="64" y="14"/>
                  </a:lnTo>
                  <a:lnTo>
                    <a:pt x="65" y="14"/>
                  </a:lnTo>
                  <a:lnTo>
                    <a:pt x="66" y="15"/>
                  </a:lnTo>
                  <a:lnTo>
                    <a:pt x="65" y="15"/>
                  </a:lnTo>
                  <a:close/>
                  <a:moveTo>
                    <a:pt x="64" y="13"/>
                  </a:moveTo>
                  <a:lnTo>
                    <a:pt x="63" y="12"/>
                  </a:lnTo>
                  <a:lnTo>
                    <a:pt x="64" y="12"/>
                  </a:lnTo>
                  <a:lnTo>
                    <a:pt x="65" y="13"/>
                  </a:lnTo>
                  <a:lnTo>
                    <a:pt x="64" y="13"/>
                  </a:lnTo>
                  <a:close/>
                  <a:moveTo>
                    <a:pt x="63" y="11"/>
                  </a:moveTo>
                  <a:lnTo>
                    <a:pt x="62" y="11"/>
                  </a:lnTo>
                  <a:lnTo>
                    <a:pt x="62" y="10"/>
                  </a:lnTo>
                  <a:lnTo>
                    <a:pt x="63" y="10"/>
                  </a:lnTo>
                  <a:lnTo>
                    <a:pt x="64" y="11"/>
                  </a:lnTo>
                  <a:lnTo>
                    <a:pt x="63" y="11"/>
                  </a:lnTo>
                  <a:close/>
                  <a:moveTo>
                    <a:pt x="61" y="9"/>
                  </a:moveTo>
                  <a:lnTo>
                    <a:pt x="61" y="9"/>
                  </a:lnTo>
                  <a:lnTo>
                    <a:pt x="61" y="8"/>
                  </a:lnTo>
                  <a:lnTo>
                    <a:pt x="62" y="9"/>
                  </a:lnTo>
                  <a:lnTo>
                    <a:pt x="61" y="9"/>
                  </a:lnTo>
                  <a:close/>
                  <a:moveTo>
                    <a:pt x="60" y="8"/>
                  </a:moveTo>
                  <a:lnTo>
                    <a:pt x="59" y="7"/>
                  </a:lnTo>
                  <a:lnTo>
                    <a:pt x="60" y="6"/>
                  </a:lnTo>
                  <a:lnTo>
                    <a:pt x="61" y="7"/>
                  </a:lnTo>
                  <a:lnTo>
                    <a:pt x="60" y="8"/>
                  </a:lnTo>
                  <a:close/>
                  <a:moveTo>
                    <a:pt x="58" y="6"/>
                  </a:moveTo>
                  <a:lnTo>
                    <a:pt x="58" y="6"/>
                  </a:lnTo>
                  <a:lnTo>
                    <a:pt x="58" y="5"/>
                  </a:lnTo>
                  <a:lnTo>
                    <a:pt x="58" y="4"/>
                  </a:lnTo>
                  <a:lnTo>
                    <a:pt x="59" y="5"/>
                  </a:lnTo>
                  <a:lnTo>
                    <a:pt x="58" y="6"/>
                  </a:lnTo>
                  <a:close/>
                  <a:moveTo>
                    <a:pt x="57" y="4"/>
                  </a:moveTo>
                  <a:lnTo>
                    <a:pt x="56" y="4"/>
                  </a:lnTo>
                  <a:lnTo>
                    <a:pt x="57" y="3"/>
                  </a:lnTo>
                  <a:lnTo>
                    <a:pt x="57" y="4"/>
                  </a:lnTo>
                  <a:close/>
                  <a:moveTo>
                    <a:pt x="55" y="3"/>
                  </a:moveTo>
                  <a:lnTo>
                    <a:pt x="55" y="3"/>
                  </a:lnTo>
                  <a:lnTo>
                    <a:pt x="54" y="3"/>
                  </a:lnTo>
                  <a:lnTo>
                    <a:pt x="54" y="2"/>
                  </a:lnTo>
                  <a:lnTo>
                    <a:pt x="55" y="2"/>
                  </a:lnTo>
                  <a:lnTo>
                    <a:pt x="55" y="3"/>
                  </a:lnTo>
                  <a:close/>
                  <a:moveTo>
                    <a:pt x="53" y="3"/>
                  </a:moveTo>
                  <a:lnTo>
                    <a:pt x="53" y="2"/>
                  </a:lnTo>
                  <a:lnTo>
                    <a:pt x="52" y="2"/>
                  </a:lnTo>
                  <a:lnTo>
                    <a:pt x="52" y="1"/>
                  </a:lnTo>
                  <a:lnTo>
                    <a:pt x="53" y="1"/>
                  </a:lnTo>
                  <a:lnTo>
                    <a:pt x="53" y="3"/>
                  </a:lnTo>
                  <a:close/>
                  <a:moveTo>
                    <a:pt x="51" y="2"/>
                  </a:moveTo>
                  <a:lnTo>
                    <a:pt x="50" y="2"/>
                  </a:lnTo>
                  <a:lnTo>
                    <a:pt x="50" y="1"/>
                  </a:lnTo>
                  <a:lnTo>
                    <a:pt x="51" y="1"/>
                  </a:lnTo>
                  <a:lnTo>
                    <a:pt x="51" y="2"/>
                  </a:lnTo>
                  <a:close/>
                  <a:moveTo>
                    <a:pt x="49" y="2"/>
                  </a:moveTo>
                  <a:lnTo>
                    <a:pt x="47" y="2"/>
                  </a:lnTo>
                  <a:lnTo>
                    <a:pt x="48" y="0"/>
                  </a:lnTo>
                  <a:lnTo>
                    <a:pt x="49" y="1"/>
                  </a:lnTo>
                  <a:lnTo>
                    <a:pt x="49" y="2"/>
                  </a:lnTo>
                  <a:close/>
                  <a:moveTo>
                    <a:pt x="46" y="1"/>
                  </a:moveTo>
                  <a:lnTo>
                    <a:pt x="46" y="1"/>
                  </a:lnTo>
                  <a:lnTo>
                    <a:pt x="45" y="1"/>
                  </a:lnTo>
                  <a:lnTo>
                    <a:pt x="45" y="0"/>
                  </a:lnTo>
                  <a:lnTo>
                    <a:pt x="46" y="0"/>
                  </a:lnTo>
                  <a:lnTo>
                    <a:pt x="47" y="0"/>
                  </a:lnTo>
                  <a:lnTo>
                    <a:pt x="46" y="1"/>
                  </a:lnTo>
                  <a:close/>
                  <a:moveTo>
                    <a:pt x="44" y="1"/>
                  </a:moveTo>
                  <a:lnTo>
                    <a:pt x="43" y="1"/>
                  </a:lnTo>
                  <a:lnTo>
                    <a:pt x="43" y="0"/>
                  </a:lnTo>
                  <a:lnTo>
                    <a:pt x="44" y="0"/>
                  </a:lnTo>
                  <a:lnTo>
                    <a:pt x="44" y="1"/>
                  </a:lnTo>
                  <a:close/>
                  <a:moveTo>
                    <a:pt x="42" y="1"/>
                  </a:moveTo>
                  <a:lnTo>
                    <a:pt x="41" y="1"/>
                  </a:lnTo>
                  <a:lnTo>
                    <a:pt x="41" y="0"/>
                  </a:lnTo>
                  <a:lnTo>
                    <a:pt x="42" y="0"/>
                  </a:lnTo>
                  <a:lnTo>
                    <a:pt x="42" y="1"/>
                  </a:lnTo>
                  <a:close/>
                  <a:moveTo>
                    <a:pt x="40" y="1"/>
                  </a:moveTo>
                  <a:lnTo>
                    <a:pt x="40" y="1"/>
                  </a:lnTo>
                  <a:lnTo>
                    <a:pt x="39" y="1"/>
                  </a:lnTo>
                  <a:lnTo>
                    <a:pt x="39" y="0"/>
                  </a:lnTo>
                  <a:lnTo>
                    <a:pt x="40" y="0"/>
                  </a:lnTo>
                  <a:lnTo>
                    <a:pt x="40" y="1"/>
                  </a:lnTo>
                  <a:close/>
                  <a:moveTo>
                    <a:pt x="37" y="1"/>
                  </a:moveTo>
                  <a:lnTo>
                    <a:pt x="36" y="1"/>
                  </a:lnTo>
                  <a:lnTo>
                    <a:pt x="36" y="0"/>
                  </a:lnTo>
                  <a:lnTo>
                    <a:pt x="37" y="0"/>
                  </a:lnTo>
                  <a:lnTo>
                    <a:pt x="37" y="1"/>
                  </a:lnTo>
                  <a:close/>
                  <a:moveTo>
                    <a:pt x="35" y="1"/>
                  </a:moveTo>
                  <a:lnTo>
                    <a:pt x="34" y="1"/>
                  </a:lnTo>
                  <a:lnTo>
                    <a:pt x="34" y="0"/>
                  </a:lnTo>
                  <a:lnTo>
                    <a:pt x="35" y="0"/>
                  </a:lnTo>
                  <a:lnTo>
                    <a:pt x="35" y="1"/>
                  </a:lnTo>
                  <a:close/>
                  <a:moveTo>
                    <a:pt x="33" y="1"/>
                  </a:moveTo>
                  <a:lnTo>
                    <a:pt x="32" y="1"/>
                  </a:lnTo>
                  <a:lnTo>
                    <a:pt x="32" y="0"/>
                  </a:lnTo>
                  <a:lnTo>
                    <a:pt x="33" y="0"/>
                  </a:lnTo>
                  <a:lnTo>
                    <a:pt x="33" y="1"/>
                  </a:lnTo>
                  <a:close/>
                  <a:moveTo>
                    <a:pt x="31" y="1"/>
                  </a:moveTo>
                  <a:lnTo>
                    <a:pt x="30" y="1"/>
                  </a:lnTo>
                  <a:lnTo>
                    <a:pt x="29" y="0"/>
                  </a:lnTo>
                  <a:lnTo>
                    <a:pt x="30" y="0"/>
                  </a:lnTo>
                  <a:lnTo>
                    <a:pt x="31" y="0"/>
                  </a:lnTo>
                  <a:lnTo>
                    <a:pt x="31" y="1"/>
                  </a:lnTo>
                  <a:close/>
                  <a:moveTo>
                    <a:pt x="28" y="1"/>
                  </a:moveTo>
                  <a:lnTo>
                    <a:pt x="27" y="1"/>
                  </a:lnTo>
                  <a:lnTo>
                    <a:pt x="27" y="0"/>
                  </a:lnTo>
                  <a:lnTo>
                    <a:pt x="28" y="0"/>
                  </a:lnTo>
                  <a:lnTo>
                    <a:pt x="28" y="1"/>
                  </a:lnTo>
                  <a:close/>
                  <a:moveTo>
                    <a:pt x="26" y="1"/>
                  </a:moveTo>
                  <a:lnTo>
                    <a:pt x="25" y="1"/>
                  </a:lnTo>
                  <a:lnTo>
                    <a:pt x="25" y="0"/>
                  </a:lnTo>
                  <a:lnTo>
                    <a:pt x="26" y="0"/>
                  </a:lnTo>
                  <a:lnTo>
                    <a:pt x="26" y="1"/>
                  </a:lnTo>
                  <a:close/>
                  <a:moveTo>
                    <a:pt x="24" y="1"/>
                  </a:moveTo>
                  <a:lnTo>
                    <a:pt x="23" y="1"/>
                  </a:lnTo>
                  <a:lnTo>
                    <a:pt x="23" y="0"/>
                  </a:lnTo>
                  <a:lnTo>
                    <a:pt x="24" y="0"/>
                  </a:lnTo>
                  <a:lnTo>
                    <a:pt x="24" y="1"/>
                  </a:lnTo>
                  <a:close/>
                  <a:moveTo>
                    <a:pt x="22" y="1"/>
                  </a:moveTo>
                  <a:lnTo>
                    <a:pt x="20" y="1"/>
                  </a:lnTo>
                  <a:lnTo>
                    <a:pt x="20" y="0"/>
                  </a:lnTo>
                  <a:lnTo>
                    <a:pt x="22" y="0"/>
                  </a:lnTo>
                  <a:lnTo>
                    <a:pt x="22" y="1"/>
                  </a:lnTo>
                  <a:close/>
                  <a:moveTo>
                    <a:pt x="19" y="1"/>
                  </a:moveTo>
                  <a:lnTo>
                    <a:pt x="19" y="1"/>
                  </a:lnTo>
                  <a:lnTo>
                    <a:pt x="18" y="1"/>
                  </a:lnTo>
                  <a:lnTo>
                    <a:pt x="18" y="0"/>
                  </a:lnTo>
                  <a:lnTo>
                    <a:pt x="19" y="0"/>
                  </a:lnTo>
                  <a:lnTo>
                    <a:pt x="19" y="1"/>
                  </a:lnTo>
                  <a:close/>
                  <a:moveTo>
                    <a:pt x="17" y="1"/>
                  </a:moveTo>
                  <a:lnTo>
                    <a:pt x="16" y="1"/>
                  </a:lnTo>
                  <a:lnTo>
                    <a:pt x="16" y="0"/>
                  </a:lnTo>
                  <a:lnTo>
                    <a:pt x="17" y="0"/>
                  </a:lnTo>
                  <a:lnTo>
                    <a:pt x="17" y="1"/>
                  </a:lnTo>
                  <a:close/>
                  <a:moveTo>
                    <a:pt x="15" y="1"/>
                  </a:moveTo>
                  <a:lnTo>
                    <a:pt x="14" y="1"/>
                  </a:lnTo>
                  <a:lnTo>
                    <a:pt x="14" y="0"/>
                  </a:lnTo>
                  <a:lnTo>
                    <a:pt x="15" y="0"/>
                  </a:lnTo>
                  <a:lnTo>
                    <a:pt x="15" y="1"/>
                  </a:lnTo>
                  <a:close/>
                  <a:moveTo>
                    <a:pt x="13" y="1"/>
                  </a:moveTo>
                  <a:lnTo>
                    <a:pt x="12" y="1"/>
                  </a:lnTo>
                  <a:lnTo>
                    <a:pt x="11" y="1"/>
                  </a:lnTo>
                  <a:lnTo>
                    <a:pt x="11" y="0"/>
                  </a:lnTo>
                  <a:lnTo>
                    <a:pt x="12" y="0"/>
                  </a:lnTo>
                  <a:lnTo>
                    <a:pt x="13" y="0"/>
                  </a:lnTo>
                  <a:lnTo>
                    <a:pt x="13" y="1"/>
                  </a:lnTo>
                  <a:close/>
                  <a:moveTo>
                    <a:pt x="10" y="1"/>
                  </a:moveTo>
                  <a:lnTo>
                    <a:pt x="9" y="1"/>
                  </a:lnTo>
                  <a:lnTo>
                    <a:pt x="9" y="0"/>
                  </a:lnTo>
                  <a:lnTo>
                    <a:pt x="10" y="0"/>
                  </a:lnTo>
                  <a:lnTo>
                    <a:pt x="10" y="1"/>
                  </a:lnTo>
                  <a:close/>
                  <a:moveTo>
                    <a:pt x="8" y="1"/>
                  </a:moveTo>
                  <a:lnTo>
                    <a:pt x="7" y="1"/>
                  </a:lnTo>
                  <a:lnTo>
                    <a:pt x="7" y="0"/>
                  </a:lnTo>
                  <a:lnTo>
                    <a:pt x="8" y="0"/>
                  </a:lnTo>
                  <a:lnTo>
                    <a:pt x="8" y="1"/>
                  </a:lnTo>
                  <a:close/>
                  <a:moveTo>
                    <a:pt x="6" y="1"/>
                  </a:moveTo>
                  <a:lnTo>
                    <a:pt x="5" y="1"/>
                  </a:lnTo>
                  <a:lnTo>
                    <a:pt x="5" y="0"/>
                  </a:lnTo>
                  <a:lnTo>
                    <a:pt x="6" y="0"/>
                  </a:lnTo>
                  <a:lnTo>
                    <a:pt x="6" y="1"/>
                  </a:lnTo>
                  <a:close/>
                  <a:moveTo>
                    <a:pt x="4" y="1"/>
                  </a:moveTo>
                  <a:lnTo>
                    <a:pt x="3" y="1"/>
                  </a:lnTo>
                  <a:lnTo>
                    <a:pt x="2" y="1"/>
                  </a:lnTo>
                  <a:lnTo>
                    <a:pt x="2" y="0"/>
                  </a:lnTo>
                  <a:lnTo>
                    <a:pt x="3" y="0"/>
                  </a:lnTo>
                  <a:lnTo>
                    <a:pt x="4" y="0"/>
                  </a:lnTo>
                  <a:lnTo>
                    <a:pt x="4" y="1"/>
                  </a:lnTo>
                  <a:close/>
                  <a:moveTo>
                    <a:pt x="1" y="1"/>
                  </a:moveTo>
                  <a:lnTo>
                    <a:pt x="0" y="1"/>
                  </a:lnTo>
                  <a:lnTo>
                    <a:pt x="0" y="0"/>
                  </a:lnTo>
                  <a:lnTo>
                    <a:pt x="1" y="0"/>
                  </a:lnTo>
                  <a:lnTo>
                    <a:pt x="1" y="1"/>
                  </a:lnTo>
                  <a:close/>
                </a:path>
              </a:pathLst>
            </a:custGeom>
            <a:solidFill>
              <a:srgbClr val="3B2578">
                <a:alpha val="100000"/>
              </a:srgbClr>
            </a:solidFill>
            <a:ln w="0" cap="flat" cmpd="sng">
              <a:solidFill>
                <a:srgbClr val="3B2578">
                  <a:alpha val="100000"/>
                </a:srgbClr>
              </a:solidFill>
              <a:prstDash val="solid"/>
              <a:round/>
              <a:headEnd type="none" w="med" len="med"/>
              <a:tailEnd type="none" w="med" len="med"/>
            </a:ln>
          </p:spPr>
          <p:txBody>
            <a:bodyPr/>
            <a:lstStyle/>
            <a:p>
              <a:endParaRPr lang="zh-CN" altLang="en-US"/>
            </a:p>
          </p:txBody>
        </p:sp>
        <p:sp>
          <p:nvSpPr>
            <p:cNvPr id="15425" name="Freeform 63"/>
            <p:cNvSpPr/>
            <p:nvPr/>
          </p:nvSpPr>
          <p:spPr>
            <a:xfrm>
              <a:off x="2901" y="1650"/>
              <a:ext cx="431" cy="1001"/>
            </a:xfrm>
            <a:custGeom>
              <a:avLst/>
              <a:gdLst>
                <a:gd name="txL" fmla="*/ 0 w 50"/>
                <a:gd name="txT" fmla="*/ 0 h 119"/>
                <a:gd name="txR" fmla="*/ 50 w 50"/>
                <a:gd name="txB" fmla="*/ 119 h 11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0"/>
                </a:cxn>
                <a:cxn ang="0">
                  <a:pos x="2147483647" y="2147483647"/>
                </a:cxn>
              </a:cxnLst>
              <a:rect l="txL" t="txT" r="txR" b="txB"/>
              <a:pathLst>
                <a:path w="50" h="119">
                  <a:moveTo>
                    <a:pt x="3" y="30"/>
                  </a:moveTo>
                  <a:lnTo>
                    <a:pt x="6" y="30"/>
                  </a:lnTo>
                  <a:lnTo>
                    <a:pt x="8" y="30"/>
                  </a:lnTo>
                  <a:lnTo>
                    <a:pt x="10" y="31"/>
                  </a:lnTo>
                  <a:lnTo>
                    <a:pt x="12" y="32"/>
                  </a:lnTo>
                  <a:lnTo>
                    <a:pt x="14" y="33"/>
                  </a:lnTo>
                  <a:lnTo>
                    <a:pt x="16" y="34"/>
                  </a:lnTo>
                  <a:lnTo>
                    <a:pt x="20" y="37"/>
                  </a:lnTo>
                  <a:lnTo>
                    <a:pt x="23" y="41"/>
                  </a:lnTo>
                  <a:lnTo>
                    <a:pt x="25" y="46"/>
                  </a:lnTo>
                  <a:lnTo>
                    <a:pt x="28" y="51"/>
                  </a:lnTo>
                  <a:lnTo>
                    <a:pt x="28" y="57"/>
                  </a:lnTo>
                  <a:lnTo>
                    <a:pt x="28" y="63"/>
                  </a:lnTo>
                  <a:lnTo>
                    <a:pt x="28" y="69"/>
                  </a:lnTo>
                  <a:lnTo>
                    <a:pt x="27" y="74"/>
                  </a:lnTo>
                  <a:lnTo>
                    <a:pt x="25" y="78"/>
                  </a:lnTo>
                  <a:lnTo>
                    <a:pt x="22" y="83"/>
                  </a:lnTo>
                  <a:lnTo>
                    <a:pt x="20" y="85"/>
                  </a:lnTo>
                  <a:lnTo>
                    <a:pt x="19" y="86"/>
                  </a:lnTo>
                  <a:lnTo>
                    <a:pt x="17" y="87"/>
                  </a:lnTo>
                  <a:lnTo>
                    <a:pt x="15" y="88"/>
                  </a:lnTo>
                  <a:lnTo>
                    <a:pt x="13" y="89"/>
                  </a:lnTo>
                  <a:lnTo>
                    <a:pt x="11" y="89"/>
                  </a:lnTo>
                  <a:lnTo>
                    <a:pt x="15" y="119"/>
                  </a:lnTo>
                  <a:lnTo>
                    <a:pt x="19" y="118"/>
                  </a:lnTo>
                  <a:lnTo>
                    <a:pt x="23" y="116"/>
                  </a:lnTo>
                  <a:lnTo>
                    <a:pt x="27" y="114"/>
                  </a:lnTo>
                  <a:lnTo>
                    <a:pt x="30" y="112"/>
                  </a:lnTo>
                  <a:lnTo>
                    <a:pt x="34" y="109"/>
                  </a:lnTo>
                  <a:lnTo>
                    <a:pt x="37" y="106"/>
                  </a:lnTo>
                  <a:lnTo>
                    <a:pt x="40" y="102"/>
                  </a:lnTo>
                  <a:lnTo>
                    <a:pt x="43" y="98"/>
                  </a:lnTo>
                  <a:lnTo>
                    <a:pt x="44" y="93"/>
                  </a:lnTo>
                  <a:lnTo>
                    <a:pt x="46" y="89"/>
                  </a:lnTo>
                  <a:lnTo>
                    <a:pt x="48" y="84"/>
                  </a:lnTo>
                  <a:lnTo>
                    <a:pt x="49" y="78"/>
                  </a:lnTo>
                  <a:lnTo>
                    <a:pt x="50" y="72"/>
                  </a:lnTo>
                  <a:lnTo>
                    <a:pt x="50" y="67"/>
                  </a:lnTo>
                  <a:lnTo>
                    <a:pt x="50" y="61"/>
                  </a:lnTo>
                  <a:lnTo>
                    <a:pt x="49" y="55"/>
                  </a:lnTo>
                  <a:lnTo>
                    <a:pt x="48" y="49"/>
                  </a:lnTo>
                  <a:lnTo>
                    <a:pt x="47" y="42"/>
                  </a:lnTo>
                  <a:lnTo>
                    <a:pt x="45" y="37"/>
                  </a:lnTo>
                  <a:lnTo>
                    <a:pt x="44" y="32"/>
                  </a:lnTo>
                  <a:lnTo>
                    <a:pt x="41" y="27"/>
                  </a:lnTo>
                  <a:lnTo>
                    <a:pt x="38" y="22"/>
                  </a:lnTo>
                  <a:lnTo>
                    <a:pt x="36" y="18"/>
                  </a:lnTo>
                  <a:lnTo>
                    <a:pt x="32" y="14"/>
                  </a:lnTo>
                  <a:lnTo>
                    <a:pt x="28" y="11"/>
                  </a:lnTo>
                  <a:lnTo>
                    <a:pt x="25" y="8"/>
                  </a:lnTo>
                  <a:lnTo>
                    <a:pt x="21" y="5"/>
                  </a:lnTo>
                  <a:lnTo>
                    <a:pt x="17" y="3"/>
                  </a:lnTo>
                  <a:lnTo>
                    <a:pt x="13" y="2"/>
                  </a:lnTo>
                  <a:lnTo>
                    <a:pt x="9" y="1"/>
                  </a:lnTo>
                  <a:lnTo>
                    <a:pt x="4" y="0"/>
                  </a:lnTo>
                  <a:lnTo>
                    <a:pt x="0" y="0"/>
                  </a:lnTo>
                  <a:lnTo>
                    <a:pt x="3" y="30"/>
                  </a:lnTo>
                  <a:close/>
                </a:path>
              </a:pathLst>
            </a:custGeom>
            <a:solidFill>
              <a:srgbClr val="FFFFFF">
                <a:alpha val="100000"/>
              </a:srgbClr>
            </a:solidFill>
            <a:ln w="9525">
              <a:noFill/>
            </a:ln>
          </p:spPr>
          <p:txBody>
            <a:bodyPr/>
            <a:lstStyle/>
            <a:p>
              <a:endParaRPr lang="zh-CN" altLang="en-US"/>
            </a:p>
          </p:txBody>
        </p:sp>
        <p:sp>
          <p:nvSpPr>
            <p:cNvPr id="15426" name="Oval 64"/>
            <p:cNvSpPr/>
            <p:nvPr/>
          </p:nvSpPr>
          <p:spPr>
            <a:xfrm>
              <a:off x="2335" y="2705"/>
              <a:ext cx="172" cy="68"/>
            </a:xfrm>
            <a:prstGeom prst="ellipse">
              <a:avLst/>
            </a:prstGeom>
            <a:solidFill>
              <a:srgbClr val="FA9D99"/>
            </a:solidFill>
            <a:ln w="0" cap="flat" cmpd="sng">
              <a:solidFill>
                <a:srgbClr val="FA9D99"/>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15427" name="Oval 65"/>
            <p:cNvSpPr/>
            <p:nvPr/>
          </p:nvSpPr>
          <p:spPr>
            <a:xfrm rot="9842089">
              <a:off x="2812" y="2491"/>
              <a:ext cx="27" cy="34"/>
            </a:xfrm>
            <a:prstGeom prst="ellipse">
              <a:avLst/>
            </a:prstGeom>
            <a:solidFill>
              <a:schemeClr val="accent1"/>
            </a:solidFill>
            <a:ln w="9525" cap="flat" cmpd="sng">
              <a:solidFill>
                <a:schemeClr val="bg2"/>
              </a:solidFill>
              <a:prstDash val="solid"/>
              <a:headEnd type="none" w="med" len="med"/>
              <a:tailEnd type="none" w="med" len="med"/>
            </a:ln>
          </p:spPr>
          <p:txBody>
            <a:bodyPr wrap="none" anchor="ctr"/>
            <a:lstStyle/>
            <a:p>
              <a:endParaRPr lang="zh-CN" altLang="en-US" dirty="0">
                <a:latin typeface="Arial" panose="020B0604020202020204" pitchFamily="34" charset="0"/>
              </a:endParaRPr>
            </a:p>
          </p:txBody>
        </p:sp>
        <p:sp>
          <p:nvSpPr>
            <p:cNvPr id="15428" name="Rectangle 66"/>
            <p:cNvSpPr/>
            <p:nvPr/>
          </p:nvSpPr>
          <p:spPr>
            <a:xfrm>
              <a:off x="1779" y="2995"/>
              <a:ext cx="195" cy="101"/>
            </a:xfrm>
            <a:prstGeom prst="rect">
              <a:avLst/>
            </a:prstGeom>
            <a:solidFill>
              <a:schemeClr val="bg1"/>
            </a:solidFill>
            <a:ln w="9525" cap="flat" cmpd="sng">
              <a:solidFill>
                <a:schemeClr val="bg1"/>
              </a:solidFill>
              <a:prstDash val="solid"/>
              <a:miter/>
              <a:headEnd type="none" w="med" len="med"/>
              <a:tailEnd type="none" w="med" len="med"/>
            </a:ln>
          </p:spPr>
          <p:txBody>
            <a:bodyPr wrap="none" anchor="ctr"/>
            <a:lstStyle/>
            <a:p>
              <a:endParaRPr lang="zh-CN" altLang="zh-CN" dirty="0">
                <a:solidFill>
                  <a:schemeClr val="bg1"/>
                </a:solidFill>
                <a:latin typeface="Arial" panose="020B0604020202020204" pitchFamily="34" charset="0"/>
                <a:ea typeface="MS PGothic" panose="020B0600070205080204" pitchFamily="34" charset="-128"/>
              </a:endParaRPr>
            </a:p>
          </p:txBody>
        </p:sp>
        <p:grpSp>
          <p:nvGrpSpPr>
            <p:cNvPr id="11" name="Group 67"/>
            <p:cNvGrpSpPr/>
            <p:nvPr/>
          </p:nvGrpSpPr>
          <p:grpSpPr>
            <a:xfrm>
              <a:off x="2381" y="2370"/>
              <a:ext cx="1128" cy="493"/>
              <a:chOff x="4960" y="954"/>
              <a:chExt cx="785" cy="355"/>
            </a:xfrm>
          </p:grpSpPr>
          <p:sp>
            <p:nvSpPr>
              <p:cNvPr id="15448" name="Freeform 68"/>
              <p:cNvSpPr/>
              <p:nvPr/>
            </p:nvSpPr>
            <p:spPr>
              <a:xfrm rot="9035255">
                <a:off x="4960" y="1120"/>
                <a:ext cx="332" cy="23"/>
              </a:xfrm>
              <a:custGeom>
                <a:avLst/>
                <a:gdLst>
                  <a:gd name="txL" fmla="*/ 0 w 477"/>
                  <a:gd name="txT" fmla="*/ 0 h 57"/>
                  <a:gd name="txR" fmla="*/ 477 w 477"/>
                  <a:gd name="txB" fmla="*/ 57 h 57"/>
                </a:gdLst>
                <a:ahLst/>
                <a:cxnLst>
                  <a:cxn ang="0">
                    <a:pos x="1" y="0"/>
                  </a:cxn>
                  <a:cxn ang="0">
                    <a:pos x="1" y="0"/>
                  </a:cxn>
                  <a:cxn ang="0">
                    <a:pos x="0" y="0"/>
                  </a:cxn>
                  <a:cxn ang="0">
                    <a:pos x="1" y="0"/>
                  </a:cxn>
                </a:cxnLst>
                <a:rect l="txL" t="txT" r="txR" b="txB"/>
                <a:pathLst>
                  <a:path w="477" h="57">
                    <a:moveTo>
                      <a:pt x="3" y="0"/>
                    </a:moveTo>
                    <a:lnTo>
                      <a:pt x="477" y="42"/>
                    </a:lnTo>
                    <a:lnTo>
                      <a:pt x="0" y="57"/>
                    </a:lnTo>
                    <a:lnTo>
                      <a:pt x="3" y="0"/>
                    </a:lnTo>
                    <a:close/>
                  </a:path>
                </a:pathLst>
              </a:custGeom>
              <a:solidFill>
                <a:schemeClr val="accent1">
                  <a:alpha val="100000"/>
                </a:schemeClr>
              </a:solidFill>
              <a:ln w="9525" cap="flat" cmpd="sng">
                <a:solidFill>
                  <a:schemeClr val="bg2">
                    <a:alpha val="100000"/>
                  </a:schemeClr>
                </a:solidFill>
                <a:prstDash val="solid"/>
                <a:round/>
                <a:headEnd type="none" w="med" len="med"/>
                <a:tailEnd type="none" w="med" len="med"/>
              </a:ln>
            </p:spPr>
            <p:txBody>
              <a:bodyPr/>
              <a:lstStyle/>
              <a:p>
                <a:endParaRPr lang="zh-CN" altLang="en-US"/>
              </a:p>
            </p:txBody>
          </p:sp>
          <p:sp>
            <p:nvSpPr>
              <p:cNvPr id="15449" name="Text Box 69"/>
              <p:cNvSpPr txBox="1"/>
              <p:nvPr/>
            </p:nvSpPr>
            <p:spPr>
              <a:xfrm>
                <a:off x="5321" y="954"/>
                <a:ext cx="424" cy="355"/>
              </a:xfrm>
              <a:prstGeom prst="rect">
                <a:avLst/>
              </a:prstGeom>
              <a:solidFill>
                <a:schemeClr val="bg1"/>
              </a:solidFill>
              <a:ln w="9525">
                <a:noFill/>
              </a:ln>
            </p:spPr>
            <p:txBody>
              <a:bodyPr wrap="square" lIns="0" tIns="0" rIns="0" bIns="0">
                <a:spAutoFit/>
              </a:bodyPr>
              <a:lstStyle/>
              <a:p>
                <a:r>
                  <a:rPr lang="en-US" altLang="ja-JP" sz="1400" b="1" dirty="0">
                    <a:latin typeface="Times New Roman" panose="02020603050405020304" pitchFamily="18" charset="0"/>
                    <a:ea typeface="MS PGothic" panose="020B0600070205080204" pitchFamily="34" charset="-128"/>
                  </a:rPr>
                  <a:t>Recording</a:t>
                </a:r>
                <a:endParaRPr lang="en-US" altLang="ja-JP" sz="1400" b="1" dirty="0">
                  <a:latin typeface="Times New Roman" panose="02020603050405020304" pitchFamily="18" charset="0"/>
                  <a:ea typeface="MS PGothic" panose="020B0600070205080204" pitchFamily="34" charset="-128"/>
                </a:endParaRPr>
              </a:p>
              <a:p>
                <a:endParaRPr lang="ja-JP" altLang="en-US" sz="1400" b="1" dirty="0">
                  <a:latin typeface="Times New Roman" panose="02020603050405020304" pitchFamily="18" charset="0"/>
                  <a:ea typeface="MS PGothic" panose="020B0600070205080204" pitchFamily="34" charset="-128"/>
                </a:endParaRPr>
              </a:p>
            </p:txBody>
          </p:sp>
        </p:grpSp>
        <p:sp>
          <p:nvSpPr>
            <p:cNvPr id="15430" name="Freeform 70"/>
            <p:cNvSpPr/>
            <p:nvPr/>
          </p:nvSpPr>
          <p:spPr>
            <a:xfrm>
              <a:off x="2668" y="2503"/>
              <a:ext cx="236" cy="96"/>
            </a:xfrm>
            <a:custGeom>
              <a:avLst/>
              <a:gdLst>
                <a:gd name="txL" fmla="*/ 0 w 164"/>
                <a:gd name="txT" fmla="*/ 0 h 69"/>
                <a:gd name="txR" fmla="*/ 164 w 164"/>
                <a:gd name="txB" fmla="*/ 69 h 69"/>
              </a:gdLst>
              <a:ahLst/>
              <a:cxnLst>
                <a:cxn ang="0">
                  <a:pos x="0" y="70998"/>
                </a:cxn>
                <a:cxn ang="0">
                  <a:pos x="261226" y="0"/>
                </a:cxn>
                <a:cxn ang="0">
                  <a:pos x="342524" y="1"/>
                </a:cxn>
              </a:cxnLst>
              <a:rect l="txL" t="txT" r="txR" b="txB"/>
              <a:pathLst>
                <a:path w="164" h="69">
                  <a:moveTo>
                    <a:pt x="0" y="69"/>
                  </a:moveTo>
                  <a:lnTo>
                    <a:pt x="125" y="0"/>
                  </a:lnTo>
                  <a:lnTo>
                    <a:pt x="164" y="1"/>
                  </a:lnTo>
                </a:path>
              </a:pathLst>
            </a:custGeom>
            <a:noFill/>
            <a:ln w="9525" cap="flat" cmpd="sng">
              <a:solidFill>
                <a:schemeClr val="bg2">
                  <a:alpha val="100000"/>
                </a:schemeClr>
              </a:solidFill>
              <a:prstDash val="solid"/>
              <a:round/>
              <a:headEnd type="none" w="med" len="med"/>
              <a:tailEnd type="none" w="med" len="med"/>
            </a:ln>
          </p:spPr>
          <p:txBody>
            <a:bodyPr/>
            <a:lstStyle/>
            <a:p>
              <a:endParaRPr lang="zh-CN" altLang="en-US"/>
            </a:p>
          </p:txBody>
        </p:sp>
        <p:sp>
          <p:nvSpPr>
            <p:cNvPr id="15431" name="Rectangle 71"/>
            <p:cNvSpPr/>
            <p:nvPr/>
          </p:nvSpPr>
          <p:spPr>
            <a:xfrm rot="-1423649">
              <a:off x="2654" y="1651"/>
              <a:ext cx="725" cy="635"/>
            </a:xfrm>
            <a:prstGeom prst="rect">
              <a:avLst/>
            </a:prstGeom>
            <a:solidFill>
              <a:schemeClr val="bg1"/>
            </a:solidFill>
            <a:ln w="9525" cap="flat" cmpd="sng">
              <a:solidFill>
                <a:schemeClr val="bg1"/>
              </a:solidFill>
              <a:prstDash val="solid"/>
              <a:miter/>
              <a:headEnd type="none" w="med" len="med"/>
              <a:tailEnd type="none" w="med" len="med"/>
            </a:ln>
          </p:spPr>
          <p:txBody>
            <a:bodyPr wrap="none" anchor="ctr"/>
            <a:lstStyle/>
            <a:p>
              <a:endParaRPr lang="zh-CN" altLang="en-US" dirty="0">
                <a:latin typeface="Arial" panose="020B0604020202020204" pitchFamily="34" charset="0"/>
              </a:endParaRPr>
            </a:p>
          </p:txBody>
        </p:sp>
        <p:sp>
          <p:nvSpPr>
            <p:cNvPr id="15432" name="Rectangle 72"/>
            <p:cNvSpPr/>
            <p:nvPr/>
          </p:nvSpPr>
          <p:spPr>
            <a:xfrm rot="1500327">
              <a:off x="1692" y="1706"/>
              <a:ext cx="409" cy="545"/>
            </a:xfrm>
            <a:prstGeom prst="rect">
              <a:avLst/>
            </a:prstGeom>
            <a:solidFill>
              <a:schemeClr val="bg1"/>
            </a:solidFill>
            <a:ln w="9525" cap="flat" cmpd="sng">
              <a:solidFill>
                <a:schemeClr val="bg1"/>
              </a:solidFill>
              <a:prstDash val="solid"/>
              <a:miter/>
              <a:headEnd type="none" w="med" len="med"/>
              <a:tailEnd type="none" w="med" len="med"/>
            </a:ln>
          </p:spPr>
          <p:txBody>
            <a:bodyPr wrap="none" anchor="ctr"/>
            <a:lstStyle/>
            <a:p>
              <a:endParaRPr lang="zh-CN" altLang="en-US" dirty="0">
                <a:latin typeface="Arial" panose="020B0604020202020204" pitchFamily="34" charset="0"/>
              </a:endParaRPr>
            </a:p>
          </p:txBody>
        </p:sp>
        <p:sp>
          <p:nvSpPr>
            <p:cNvPr id="15433" name="Rectangle 73"/>
            <p:cNvSpPr/>
            <p:nvPr/>
          </p:nvSpPr>
          <p:spPr>
            <a:xfrm>
              <a:off x="1474" y="1751"/>
              <a:ext cx="409" cy="545"/>
            </a:xfrm>
            <a:prstGeom prst="rect">
              <a:avLst/>
            </a:prstGeom>
            <a:solidFill>
              <a:schemeClr val="bg1"/>
            </a:solidFill>
            <a:ln w="9525" cap="flat" cmpd="sng">
              <a:solidFill>
                <a:schemeClr val="bg1"/>
              </a:solidFill>
              <a:prstDash val="solid"/>
              <a:miter/>
              <a:headEnd type="none" w="med" len="med"/>
              <a:tailEnd type="none" w="med" len="med"/>
            </a:ln>
          </p:spPr>
          <p:txBody>
            <a:bodyPr wrap="none" anchor="ctr"/>
            <a:lstStyle/>
            <a:p>
              <a:endParaRPr lang="zh-CN" altLang="en-US" dirty="0">
                <a:latin typeface="Arial" panose="020B0604020202020204" pitchFamily="34" charset="0"/>
              </a:endParaRPr>
            </a:p>
          </p:txBody>
        </p:sp>
        <p:sp>
          <p:nvSpPr>
            <p:cNvPr id="15434" name="Rectangle 74"/>
            <p:cNvSpPr/>
            <p:nvPr/>
          </p:nvSpPr>
          <p:spPr>
            <a:xfrm rot="3606066">
              <a:off x="2505" y="2010"/>
              <a:ext cx="295" cy="181"/>
            </a:xfrm>
            <a:prstGeom prst="rect">
              <a:avLst/>
            </a:prstGeom>
            <a:solidFill>
              <a:schemeClr val="bg1"/>
            </a:solidFill>
            <a:ln w="9525" cap="flat" cmpd="sng">
              <a:solidFill>
                <a:schemeClr val="bg1"/>
              </a:solidFill>
              <a:prstDash val="solid"/>
              <a:miter/>
              <a:headEnd type="none" w="med" len="med"/>
              <a:tailEnd type="none" w="med" len="med"/>
            </a:ln>
          </p:spPr>
          <p:txBody>
            <a:bodyPr rot="10800000" vert="eaVert" wrap="none" anchor="ctr"/>
            <a:lstStyle/>
            <a:p>
              <a:endParaRPr lang="zh-CN" altLang="zh-CN" dirty="0">
                <a:latin typeface="Arial" panose="020B0604020202020204" pitchFamily="34" charset="0"/>
                <a:ea typeface="MS PGothic" panose="020B0600070205080204" pitchFamily="34" charset="-128"/>
              </a:endParaRPr>
            </a:p>
          </p:txBody>
        </p:sp>
        <p:sp>
          <p:nvSpPr>
            <p:cNvPr id="15435" name="Freeform 75"/>
            <p:cNvSpPr/>
            <p:nvPr/>
          </p:nvSpPr>
          <p:spPr>
            <a:xfrm>
              <a:off x="2729" y="1922"/>
              <a:ext cx="138" cy="118"/>
            </a:xfrm>
            <a:custGeom>
              <a:avLst/>
              <a:gdLst>
                <a:gd name="txL" fmla="*/ 0 w 16"/>
                <a:gd name="txT" fmla="*/ 0 h 14"/>
                <a:gd name="txR" fmla="*/ 16 w 16"/>
                <a:gd name="txB" fmla="*/ 14 h 14"/>
              </a:gdLst>
              <a:ahLst/>
              <a:cxnLst>
                <a:cxn ang="0">
                  <a:pos x="2147483647" y="2147483647"/>
                </a:cxn>
                <a:cxn ang="0">
                  <a:pos x="2147483647" y="0"/>
                </a:cxn>
                <a:cxn ang="0">
                  <a:pos x="0" y="2147483647"/>
                </a:cxn>
                <a:cxn ang="0">
                  <a:pos x="2147483647" y="2147483647"/>
                </a:cxn>
                <a:cxn ang="0">
                  <a:pos x="2147483647" y="2147483647"/>
                </a:cxn>
              </a:cxnLst>
              <a:rect l="txL" t="txT" r="txR" b="txB"/>
              <a:pathLst>
                <a:path w="16" h="14">
                  <a:moveTo>
                    <a:pt x="16" y="11"/>
                  </a:moveTo>
                  <a:lnTo>
                    <a:pt x="13" y="0"/>
                  </a:lnTo>
                  <a:lnTo>
                    <a:pt x="0" y="3"/>
                  </a:lnTo>
                  <a:lnTo>
                    <a:pt x="3" y="14"/>
                  </a:lnTo>
                  <a:lnTo>
                    <a:pt x="16" y="11"/>
                  </a:lnTo>
                  <a:close/>
                </a:path>
              </a:pathLst>
            </a:custGeom>
            <a:solidFill>
              <a:srgbClr val="FFFFFF">
                <a:alpha val="100000"/>
              </a:srgbClr>
            </a:solidFill>
            <a:ln w="9525">
              <a:noFill/>
            </a:ln>
          </p:spPr>
          <p:txBody>
            <a:bodyPr/>
            <a:lstStyle/>
            <a:p>
              <a:endParaRPr lang="zh-CN" altLang="en-US"/>
            </a:p>
          </p:txBody>
        </p:sp>
        <p:sp>
          <p:nvSpPr>
            <p:cNvPr id="15436" name="Freeform 76"/>
            <p:cNvSpPr/>
            <p:nvPr/>
          </p:nvSpPr>
          <p:spPr>
            <a:xfrm>
              <a:off x="2729" y="1922"/>
              <a:ext cx="138" cy="118"/>
            </a:xfrm>
            <a:custGeom>
              <a:avLst/>
              <a:gdLst>
                <a:gd name="txL" fmla="*/ 0 w 16"/>
                <a:gd name="txT" fmla="*/ 0 h 14"/>
                <a:gd name="txR" fmla="*/ 16 w 16"/>
                <a:gd name="txB" fmla="*/ 14 h 14"/>
              </a:gdLst>
              <a:ahLst/>
              <a:cxnLst>
                <a:cxn ang="0">
                  <a:pos x="2147483647" y="2147483647"/>
                </a:cxn>
                <a:cxn ang="0">
                  <a:pos x="2147483647" y="0"/>
                </a:cxn>
                <a:cxn ang="0">
                  <a:pos x="0" y="2147483647"/>
                </a:cxn>
                <a:cxn ang="0">
                  <a:pos x="2147483647" y="2147483647"/>
                </a:cxn>
                <a:cxn ang="0">
                  <a:pos x="2147483647" y="2147483647"/>
                </a:cxn>
              </a:cxnLst>
              <a:rect l="txL" t="txT" r="txR" b="txB"/>
              <a:pathLst>
                <a:path w="16" h="14">
                  <a:moveTo>
                    <a:pt x="16" y="11"/>
                  </a:moveTo>
                  <a:lnTo>
                    <a:pt x="13" y="0"/>
                  </a:lnTo>
                  <a:lnTo>
                    <a:pt x="0" y="3"/>
                  </a:lnTo>
                  <a:lnTo>
                    <a:pt x="3" y="14"/>
                  </a:lnTo>
                  <a:lnTo>
                    <a:pt x="16" y="11"/>
                  </a:lnTo>
                  <a:close/>
                </a:path>
              </a:pathLst>
            </a:custGeom>
            <a:noFill/>
            <a:ln w="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5437" name="Freeform 77"/>
            <p:cNvSpPr/>
            <p:nvPr/>
          </p:nvSpPr>
          <p:spPr>
            <a:xfrm>
              <a:off x="2729" y="1922"/>
              <a:ext cx="138" cy="118"/>
            </a:xfrm>
            <a:custGeom>
              <a:avLst/>
              <a:gdLst>
                <a:gd name="txL" fmla="*/ 0 w 16"/>
                <a:gd name="txT" fmla="*/ 0 h 14"/>
                <a:gd name="txR" fmla="*/ 16 w 16"/>
                <a:gd name="txB" fmla="*/ 14 h 14"/>
              </a:gdLst>
              <a:ahLst/>
              <a:cxnLst>
                <a:cxn ang="0">
                  <a:pos x="2147483647" y="2147483647"/>
                </a:cxn>
                <a:cxn ang="0">
                  <a:pos x="2147483647" y="0"/>
                </a:cxn>
                <a:cxn ang="0">
                  <a:pos x="0" y="2147483647"/>
                </a:cxn>
                <a:cxn ang="0">
                  <a:pos x="2147483647" y="2147483647"/>
                </a:cxn>
                <a:cxn ang="0">
                  <a:pos x="2147483647" y="2147483647"/>
                </a:cxn>
              </a:cxnLst>
              <a:rect l="txL" t="txT" r="txR" b="txB"/>
              <a:pathLst>
                <a:path w="16" h="14">
                  <a:moveTo>
                    <a:pt x="16" y="11"/>
                  </a:moveTo>
                  <a:lnTo>
                    <a:pt x="13" y="0"/>
                  </a:lnTo>
                  <a:lnTo>
                    <a:pt x="0" y="3"/>
                  </a:lnTo>
                  <a:lnTo>
                    <a:pt x="3" y="14"/>
                  </a:lnTo>
                  <a:lnTo>
                    <a:pt x="16" y="11"/>
                  </a:lnTo>
                  <a:close/>
                </a:path>
              </a:pathLst>
            </a:custGeom>
            <a:solidFill>
              <a:srgbClr val="FFFFFF">
                <a:alpha val="100000"/>
              </a:srgbClr>
            </a:solidFill>
            <a:ln w="9525">
              <a:noFill/>
            </a:ln>
          </p:spPr>
          <p:txBody>
            <a:bodyPr/>
            <a:lstStyle/>
            <a:p>
              <a:endParaRPr lang="zh-CN" altLang="en-US"/>
            </a:p>
          </p:txBody>
        </p:sp>
        <p:sp>
          <p:nvSpPr>
            <p:cNvPr id="15438" name="Freeform 78"/>
            <p:cNvSpPr/>
            <p:nvPr/>
          </p:nvSpPr>
          <p:spPr>
            <a:xfrm>
              <a:off x="2729" y="1922"/>
              <a:ext cx="138" cy="118"/>
            </a:xfrm>
            <a:custGeom>
              <a:avLst/>
              <a:gdLst>
                <a:gd name="txL" fmla="*/ 0 w 16"/>
                <a:gd name="txT" fmla="*/ 0 h 14"/>
                <a:gd name="txR" fmla="*/ 16 w 16"/>
                <a:gd name="txB" fmla="*/ 14 h 14"/>
              </a:gdLst>
              <a:ahLst/>
              <a:cxnLst>
                <a:cxn ang="0">
                  <a:pos x="2147483647" y="2147483647"/>
                </a:cxn>
                <a:cxn ang="0">
                  <a:pos x="2147483647" y="0"/>
                </a:cxn>
                <a:cxn ang="0">
                  <a:pos x="0" y="2147483647"/>
                </a:cxn>
                <a:cxn ang="0">
                  <a:pos x="2147483647" y="2147483647"/>
                </a:cxn>
                <a:cxn ang="0">
                  <a:pos x="2147483647" y="2147483647"/>
                </a:cxn>
              </a:cxnLst>
              <a:rect l="txL" t="txT" r="txR" b="txB"/>
              <a:pathLst>
                <a:path w="16" h="14">
                  <a:moveTo>
                    <a:pt x="16" y="11"/>
                  </a:moveTo>
                  <a:lnTo>
                    <a:pt x="13" y="0"/>
                  </a:lnTo>
                  <a:lnTo>
                    <a:pt x="0" y="3"/>
                  </a:lnTo>
                  <a:lnTo>
                    <a:pt x="3" y="14"/>
                  </a:lnTo>
                  <a:lnTo>
                    <a:pt x="16" y="11"/>
                  </a:lnTo>
                  <a:close/>
                </a:path>
              </a:pathLst>
            </a:custGeom>
            <a:noFill/>
            <a:ln w="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5439" name="Freeform 79"/>
            <p:cNvSpPr/>
            <p:nvPr/>
          </p:nvSpPr>
          <p:spPr>
            <a:xfrm>
              <a:off x="2729" y="1922"/>
              <a:ext cx="138" cy="118"/>
            </a:xfrm>
            <a:custGeom>
              <a:avLst/>
              <a:gdLst>
                <a:gd name="txL" fmla="*/ 0 w 16"/>
                <a:gd name="txT" fmla="*/ 0 h 14"/>
                <a:gd name="txR" fmla="*/ 16 w 16"/>
                <a:gd name="txB" fmla="*/ 14 h 14"/>
              </a:gdLst>
              <a:ahLst/>
              <a:cxnLst>
                <a:cxn ang="0">
                  <a:pos x="2147483647" y="2147483647"/>
                </a:cxn>
                <a:cxn ang="0">
                  <a:pos x="2147483647" y="0"/>
                </a:cxn>
                <a:cxn ang="0">
                  <a:pos x="0" y="2147483647"/>
                </a:cxn>
                <a:cxn ang="0">
                  <a:pos x="2147483647" y="2147483647"/>
                </a:cxn>
                <a:cxn ang="0">
                  <a:pos x="2147483647" y="2147483647"/>
                </a:cxn>
              </a:cxnLst>
              <a:rect l="txL" t="txT" r="txR" b="txB"/>
              <a:pathLst>
                <a:path w="16" h="14">
                  <a:moveTo>
                    <a:pt x="16" y="11"/>
                  </a:moveTo>
                  <a:lnTo>
                    <a:pt x="13" y="0"/>
                  </a:lnTo>
                  <a:lnTo>
                    <a:pt x="0" y="3"/>
                  </a:lnTo>
                  <a:lnTo>
                    <a:pt x="3" y="14"/>
                  </a:lnTo>
                  <a:lnTo>
                    <a:pt x="16" y="11"/>
                  </a:lnTo>
                  <a:close/>
                </a:path>
              </a:pathLst>
            </a:custGeom>
            <a:solidFill>
              <a:srgbClr val="FFFFFF">
                <a:alpha val="100000"/>
              </a:srgbClr>
            </a:solidFill>
            <a:ln w="9525">
              <a:noFill/>
            </a:ln>
          </p:spPr>
          <p:txBody>
            <a:bodyPr/>
            <a:lstStyle/>
            <a:p>
              <a:endParaRPr lang="zh-CN" altLang="en-US"/>
            </a:p>
          </p:txBody>
        </p:sp>
        <p:sp>
          <p:nvSpPr>
            <p:cNvPr id="15440" name="Freeform 80"/>
            <p:cNvSpPr/>
            <p:nvPr/>
          </p:nvSpPr>
          <p:spPr>
            <a:xfrm>
              <a:off x="2729" y="1922"/>
              <a:ext cx="138" cy="118"/>
            </a:xfrm>
            <a:custGeom>
              <a:avLst/>
              <a:gdLst>
                <a:gd name="txL" fmla="*/ 0 w 16"/>
                <a:gd name="txT" fmla="*/ 0 h 14"/>
                <a:gd name="txR" fmla="*/ 16 w 16"/>
                <a:gd name="txB" fmla="*/ 14 h 14"/>
              </a:gdLst>
              <a:ahLst/>
              <a:cxnLst>
                <a:cxn ang="0">
                  <a:pos x="2147483647" y="2147483647"/>
                </a:cxn>
                <a:cxn ang="0">
                  <a:pos x="2147483647" y="0"/>
                </a:cxn>
                <a:cxn ang="0">
                  <a:pos x="0" y="2147483647"/>
                </a:cxn>
                <a:cxn ang="0">
                  <a:pos x="2147483647" y="2147483647"/>
                </a:cxn>
                <a:cxn ang="0">
                  <a:pos x="2147483647" y="2147483647"/>
                </a:cxn>
              </a:cxnLst>
              <a:rect l="txL" t="txT" r="txR" b="txB"/>
              <a:pathLst>
                <a:path w="16" h="14">
                  <a:moveTo>
                    <a:pt x="16" y="11"/>
                  </a:moveTo>
                  <a:lnTo>
                    <a:pt x="13" y="0"/>
                  </a:lnTo>
                  <a:lnTo>
                    <a:pt x="0" y="3"/>
                  </a:lnTo>
                  <a:lnTo>
                    <a:pt x="3" y="14"/>
                  </a:lnTo>
                  <a:lnTo>
                    <a:pt x="16" y="11"/>
                  </a:lnTo>
                  <a:close/>
                </a:path>
              </a:pathLst>
            </a:custGeom>
            <a:noFill/>
            <a:ln w="0" cap="flat" cmpd="sng">
              <a:solidFill>
                <a:srgbClr val="FFFFFF">
                  <a:alpha val="100000"/>
                </a:srgbClr>
              </a:solidFill>
              <a:prstDash val="solid"/>
              <a:round/>
              <a:headEnd type="none" w="med" len="med"/>
              <a:tailEnd type="none" w="med" len="med"/>
            </a:ln>
          </p:spPr>
          <p:txBody>
            <a:bodyPr/>
            <a:lstStyle/>
            <a:p>
              <a:endParaRPr lang="zh-CN" altLang="en-US"/>
            </a:p>
          </p:txBody>
        </p:sp>
        <p:grpSp>
          <p:nvGrpSpPr>
            <p:cNvPr id="12" name="Group 81"/>
            <p:cNvGrpSpPr/>
            <p:nvPr/>
          </p:nvGrpSpPr>
          <p:grpSpPr>
            <a:xfrm>
              <a:off x="2557" y="1744"/>
              <a:ext cx="1031" cy="446"/>
              <a:chOff x="1915" y="2338"/>
              <a:chExt cx="1031" cy="446"/>
            </a:xfrm>
          </p:grpSpPr>
          <p:grpSp>
            <p:nvGrpSpPr>
              <p:cNvPr id="13" name="Group 82"/>
              <p:cNvGrpSpPr/>
              <p:nvPr/>
            </p:nvGrpSpPr>
            <p:grpSpPr>
              <a:xfrm rot="3559058">
                <a:off x="2018" y="2401"/>
                <a:ext cx="112" cy="318"/>
                <a:chOff x="2653" y="2568"/>
                <a:chExt cx="272" cy="517"/>
              </a:xfrm>
            </p:grpSpPr>
            <p:sp>
              <p:nvSpPr>
                <p:cNvPr id="15444" name="Oval 83"/>
                <p:cNvSpPr/>
                <p:nvPr/>
              </p:nvSpPr>
              <p:spPr>
                <a:xfrm>
                  <a:off x="2653" y="2568"/>
                  <a:ext cx="272" cy="91"/>
                </a:xfrm>
                <a:prstGeom prst="ellipse">
                  <a:avLst/>
                </a:prstGeom>
                <a:solidFill>
                  <a:schemeClr val="bg1"/>
                </a:solidFill>
                <a:ln w="9525" cap="flat" cmpd="sng">
                  <a:solidFill>
                    <a:schemeClr val="tx1"/>
                  </a:solidFill>
                  <a:prstDash val="solid"/>
                  <a:headEnd type="none" w="med" len="med"/>
                  <a:tailEnd type="none" w="med" len="med"/>
                </a:ln>
              </p:spPr>
              <p:txBody>
                <a:bodyPr wrap="none" anchor="ctr"/>
                <a:lstStyle/>
                <a:p>
                  <a:endParaRPr lang="zh-CN" altLang="en-US" dirty="0">
                    <a:latin typeface="Arial" panose="020B0604020202020204" pitchFamily="34" charset="0"/>
                  </a:endParaRPr>
                </a:p>
              </p:txBody>
            </p:sp>
            <p:sp>
              <p:nvSpPr>
                <p:cNvPr id="15445" name="Oval 84"/>
                <p:cNvSpPr/>
                <p:nvPr/>
              </p:nvSpPr>
              <p:spPr>
                <a:xfrm>
                  <a:off x="2744" y="3040"/>
                  <a:ext cx="136" cy="45"/>
                </a:xfrm>
                <a:prstGeom prst="ellipse">
                  <a:avLst/>
                </a:prstGeom>
                <a:solidFill>
                  <a:schemeClr val="bg1"/>
                </a:solidFill>
                <a:ln w="9525" cap="flat" cmpd="sng">
                  <a:solidFill>
                    <a:schemeClr val="tx1"/>
                  </a:solidFill>
                  <a:prstDash val="solid"/>
                  <a:headEnd type="none" w="med" len="med"/>
                  <a:tailEnd type="none" w="med" len="med"/>
                </a:ln>
              </p:spPr>
              <p:txBody>
                <a:bodyPr wrap="none" anchor="ctr"/>
                <a:lstStyle/>
                <a:p>
                  <a:endParaRPr lang="zh-CN" altLang="en-US" dirty="0">
                    <a:latin typeface="Arial" panose="020B0604020202020204" pitchFamily="34" charset="0"/>
                  </a:endParaRPr>
                </a:p>
              </p:txBody>
            </p:sp>
            <p:sp>
              <p:nvSpPr>
                <p:cNvPr id="15446" name="Freeform 85"/>
                <p:cNvSpPr/>
                <p:nvPr/>
              </p:nvSpPr>
              <p:spPr>
                <a:xfrm>
                  <a:off x="2653" y="2614"/>
                  <a:ext cx="91" cy="453"/>
                </a:xfrm>
                <a:custGeom>
                  <a:avLst/>
                  <a:gdLst>
                    <a:gd name="txL" fmla="*/ 0 w 91"/>
                    <a:gd name="txT" fmla="*/ 0 h 453"/>
                    <a:gd name="txR" fmla="*/ 91 w 91"/>
                    <a:gd name="txB" fmla="*/ 453 h 453"/>
                  </a:gdLst>
                  <a:ahLst/>
                  <a:cxnLst>
                    <a:cxn ang="0">
                      <a:pos x="91" y="453"/>
                    </a:cxn>
                    <a:cxn ang="0">
                      <a:pos x="0" y="0"/>
                    </a:cxn>
                  </a:cxnLst>
                  <a:rect l="txL" t="txT" r="txR" b="txB"/>
                  <a:pathLst>
                    <a:path w="91" h="453">
                      <a:moveTo>
                        <a:pt x="91" y="453"/>
                      </a:moveTo>
                      <a:cubicBezTo>
                        <a:pt x="53" y="264"/>
                        <a:pt x="15" y="75"/>
                        <a:pt x="0" y="0"/>
                      </a:cubicBezTo>
                    </a:path>
                  </a:pathLst>
                </a:custGeom>
                <a:noFill/>
                <a:ln w="9525" cap="flat" cmpd="sng">
                  <a:solidFill>
                    <a:schemeClr val="tx1">
                      <a:alpha val="100000"/>
                    </a:schemeClr>
                  </a:solidFill>
                  <a:prstDash val="solid"/>
                  <a:round/>
                  <a:headEnd type="none" w="med" len="med"/>
                  <a:tailEnd type="none" w="med" len="med"/>
                </a:ln>
              </p:spPr>
              <p:txBody>
                <a:bodyPr/>
                <a:lstStyle/>
                <a:p>
                  <a:endParaRPr lang="zh-CN" altLang="en-US"/>
                </a:p>
              </p:txBody>
            </p:sp>
            <p:sp>
              <p:nvSpPr>
                <p:cNvPr id="15447" name="Line 86"/>
                <p:cNvSpPr/>
                <p:nvPr/>
              </p:nvSpPr>
              <p:spPr>
                <a:xfrm flipV="1">
                  <a:off x="2880" y="2614"/>
                  <a:ext cx="45" cy="453"/>
                </a:xfrm>
                <a:prstGeom prst="line">
                  <a:avLst/>
                </a:prstGeom>
                <a:ln w="9525" cap="flat" cmpd="sng">
                  <a:solidFill>
                    <a:schemeClr val="tx1"/>
                  </a:solidFill>
                  <a:prstDash val="solid"/>
                  <a:headEnd type="none" w="med" len="med"/>
                  <a:tailEnd type="none" w="med" len="med"/>
                </a:ln>
              </p:spPr>
            </p:sp>
          </p:grpSp>
          <p:sp>
            <p:nvSpPr>
              <p:cNvPr id="15443" name="Text Box 87"/>
              <p:cNvSpPr txBox="1"/>
              <p:nvPr/>
            </p:nvSpPr>
            <p:spPr>
              <a:xfrm>
                <a:off x="2180" y="2338"/>
                <a:ext cx="766" cy="446"/>
              </a:xfrm>
              <a:prstGeom prst="rect">
                <a:avLst/>
              </a:prstGeom>
              <a:noFill/>
              <a:ln w="9525">
                <a:noFill/>
              </a:ln>
            </p:spPr>
            <p:txBody>
              <a:bodyPr wrap="square">
                <a:spAutoFit/>
              </a:bodyPr>
              <a:lstStyle/>
              <a:p>
                <a:pPr>
                  <a:spcBef>
                    <a:spcPct val="50000"/>
                  </a:spcBef>
                </a:pPr>
                <a:r>
                  <a:rPr lang="en-US" altLang="ja-JP" sz="1400" b="1" dirty="0">
                    <a:latin typeface="Times New Roman" panose="02020603050405020304" pitchFamily="18" charset="0"/>
                    <a:ea typeface="MS PGothic" panose="020B0600070205080204" pitchFamily="34" charset="-128"/>
                    <a:cs typeface="Times New Roman" panose="02020603050405020304" pitchFamily="18" charset="0"/>
                  </a:rPr>
                  <a:t>Air-puff</a:t>
                </a:r>
                <a:r>
                  <a:rPr lang="en-US" altLang="ja-JP" dirty="0">
                    <a:latin typeface="Arial" panose="020B0604020202020204" pitchFamily="34" charset="0"/>
                    <a:ea typeface="MS PGothic" panose="020B0600070205080204" pitchFamily="34" charset="-128"/>
                  </a:rPr>
                  <a:t> </a:t>
                </a:r>
                <a:endParaRPr lang="en-US" altLang="ja-JP" dirty="0">
                  <a:latin typeface="Arial" panose="020B0604020202020204" pitchFamily="34" charset="0"/>
                  <a:ea typeface="MS PGothic" panose="020B0600070205080204" pitchFamily="34" charset="-128"/>
                </a:endParaRPr>
              </a:p>
            </p:txBody>
          </p:sp>
        </p:grpSp>
      </p:grpSp>
      <p:sp>
        <p:nvSpPr>
          <p:cNvPr id="15366" name="Rectangle 91"/>
          <p:cNvSpPr/>
          <p:nvPr/>
        </p:nvSpPr>
        <p:spPr>
          <a:xfrm>
            <a:off x="8087678" y="3371432"/>
            <a:ext cx="806291" cy="41656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r>
              <a:rPr lang="en-US" altLang="zh-CN" dirty="0">
                <a:latin typeface="Arial" panose="020B0604020202020204" pitchFamily="34" charset="0"/>
                <a:ea typeface="MS PGothic" panose="020B0600070205080204" pitchFamily="34" charset="-128"/>
              </a:rPr>
              <a:t>Pump</a:t>
            </a:r>
            <a:endParaRPr lang="en-US" altLang="zh-CN" dirty="0">
              <a:latin typeface="Arial" panose="020B0604020202020204" pitchFamily="34" charset="0"/>
              <a:ea typeface="MS PGothic" panose="020B0600070205080204" pitchFamily="34" charset="-128"/>
            </a:endParaRPr>
          </a:p>
        </p:txBody>
      </p:sp>
      <p:pic>
        <p:nvPicPr>
          <p:cNvPr id="16391" name="Picture 6" descr="http://p3.so.qhimg.com/sdmt/167_135_100/t019f5364e58cfa22f8.jpg">
            <a:hlinkClick r:id="rId4"/>
          </p:cNvPr>
          <p:cNvPicPr>
            <a:picLocks noChangeAspect="1" noChangeArrowheads="1"/>
          </p:cNvPicPr>
          <p:nvPr/>
        </p:nvPicPr>
        <p:blipFill>
          <a:blip r:embed="rId5" cstate="print"/>
          <a:srcRect/>
          <a:stretch>
            <a:fillRect/>
          </a:stretch>
        </p:blipFill>
        <p:spPr bwMode="auto">
          <a:xfrm>
            <a:off x="290512" y="1382612"/>
            <a:ext cx="2245043" cy="2404745"/>
          </a:xfrm>
          <a:prstGeom prst="rect">
            <a:avLst/>
          </a:prstGeom>
          <a:noFill/>
          <a:ln w="9525">
            <a:noFill/>
            <a:miter lim="800000"/>
            <a:headEnd/>
            <a:tailEnd/>
          </a:ln>
        </p:spPr>
      </p:pic>
      <p:cxnSp>
        <p:nvCxnSpPr>
          <p:cNvPr id="4" name="直接箭头连接符 3"/>
          <p:cNvCxnSpPr/>
          <p:nvPr/>
        </p:nvCxnSpPr>
        <p:spPr>
          <a:xfrm flipV="1">
            <a:off x="2677002" y="2586572"/>
            <a:ext cx="552926" cy="13970"/>
          </a:xfrm>
          <a:prstGeom prst="straightConnector1">
            <a:avLst/>
          </a:prstGeom>
          <a:ln w="92075">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flipV="1">
            <a:off x="5701666" y="2651342"/>
            <a:ext cx="552926" cy="13970"/>
          </a:xfrm>
          <a:prstGeom prst="straightConnector1">
            <a:avLst/>
          </a:prstGeom>
          <a:ln w="92075">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90513" y="3969603"/>
            <a:ext cx="2443639" cy="830997"/>
          </a:xfrm>
          <a:prstGeom prst="rect">
            <a:avLst/>
          </a:prstGeom>
          <a:noFill/>
        </p:spPr>
        <p:txBody>
          <a:bodyPr wrap="square" rtlCol="0">
            <a:spAutoFit/>
          </a:bodyPr>
          <a:lstStyle/>
          <a:p>
            <a:pPr algn="ctr"/>
            <a:r>
              <a:rPr lang="en-US" altLang="zh-CN" sz="2400" b="1" dirty="0">
                <a:latin typeface="Times New Roman" panose="02020603050405020304" pitchFamily="18" charset="0"/>
                <a:ea typeface="黑体" panose="02010609060101010101" charset="-122"/>
                <a:cs typeface="Times New Roman" panose="02020603050405020304" pitchFamily="18" charset="0"/>
              </a:rPr>
              <a:t>6-8</a:t>
            </a:r>
            <a:r>
              <a:rPr lang="zh-CN" altLang="en-US" sz="2400" b="1" dirty="0">
                <a:latin typeface="黑体" panose="02010609060101010101" charset="-122"/>
                <a:ea typeface="黑体" panose="02010609060101010101" charset="-122"/>
                <a:cs typeface="黑体" panose="02010609060101010101" charset="-122"/>
              </a:rPr>
              <a:t>周雄性昆明小鼠</a:t>
            </a:r>
            <a:endParaRPr lang="zh-CN" altLang="en-US" sz="2400" b="1" dirty="0">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2971800" y="3969603"/>
            <a:ext cx="2833211" cy="830997"/>
          </a:xfrm>
          <a:prstGeom prst="rect">
            <a:avLst/>
          </a:prstGeom>
          <a:noFill/>
        </p:spPr>
        <p:txBody>
          <a:bodyPr wrap="square" rtlCol="0">
            <a:spAutoFit/>
          </a:bodyPr>
          <a:lstStyle/>
          <a:p>
            <a:pPr algn="l"/>
            <a:r>
              <a:rPr lang="zh-CN" altLang="en-US" sz="2400" b="1" dirty="0" smtClean="0">
                <a:latin typeface="Times New Roman" panose="02020603050405020304" pitchFamily="18" charset="0"/>
                <a:ea typeface="黑体" panose="02010609060101010101" charset="-122"/>
                <a:cs typeface="Times New Roman" panose="02020603050405020304" pitchFamily="18" charset="0"/>
              </a:rPr>
              <a:t>       记</a:t>
            </a:r>
            <a:r>
              <a:rPr lang="zh-CN" altLang="en-US" sz="2400" b="1" dirty="0">
                <a:latin typeface="Times New Roman" panose="02020603050405020304" pitchFamily="18" charset="0"/>
                <a:ea typeface="黑体" panose="02010609060101010101" charset="-122"/>
                <a:cs typeface="Times New Roman" panose="02020603050405020304" pitchFamily="18" charset="0"/>
              </a:rPr>
              <a:t>录区</a:t>
            </a:r>
            <a:r>
              <a:rPr lang="zh-CN" altLang="en-US" sz="2400" b="1" dirty="0" smtClean="0">
                <a:latin typeface="Times New Roman" panose="02020603050405020304" pitchFamily="18" charset="0"/>
                <a:ea typeface="黑体" panose="02010609060101010101" charset="-122"/>
                <a:cs typeface="Times New Roman" panose="02020603050405020304" pitchFamily="18" charset="0"/>
              </a:rPr>
              <a:t>域</a:t>
            </a:r>
            <a:endParaRPr lang="en-US" altLang="zh-CN" sz="2400" b="1" dirty="0" smtClean="0">
              <a:latin typeface="Times New Roman" panose="02020603050405020304" pitchFamily="18" charset="0"/>
              <a:ea typeface="黑体" panose="02010609060101010101" charset="-122"/>
              <a:cs typeface="Times New Roman" panose="02020603050405020304" pitchFamily="18" charset="0"/>
            </a:endParaRPr>
          </a:p>
          <a:p>
            <a:pPr algn="l"/>
            <a:r>
              <a:rPr lang="zh-CN" altLang="en-US" sz="2400" b="1" dirty="0" smtClean="0">
                <a:latin typeface="Times New Roman" panose="02020603050405020304" pitchFamily="18" charset="0"/>
                <a:ea typeface="黑体" panose="02010609060101010101" charset="-122"/>
                <a:cs typeface="Times New Roman" panose="02020603050405020304" pitchFamily="18" charset="0"/>
              </a:rPr>
              <a:t>（</a:t>
            </a:r>
            <a:r>
              <a:rPr lang="zh-CN" altLang="en-US" sz="2400" b="1" dirty="0">
                <a:latin typeface="Times New Roman" panose="02020603050405020304" pitchFamily="18" charset="0"/>
                <a:ea typeface="黑体" panose="02010609060101010101" charset="-122"/>
                <a:cs typeface="Times New Roman" panose="02020603050405020304" pitchFamily="18" charset="0"/>
              </a:rPr>
              <a:t>小脑</a:t>
            </a:r>
            <a:r>
              <a:rPr lang="en-US" altLang="zh-CN" sz="2400" b="1" dirty="0">
                <a:latin typeface="Times New Roman" panose="02020603050405020304" pitchFamily="18" charset="0"/>
                <a:ea typeface="黑体" panose="02010609060101010101" charset="-122"/>
                <a:cs typeface="Times New Roman" panose="02020603050405020304" pitchFamily="18" charset="0"/>
              </a:rPr>
              <a:t>CRUS</a:t>
            </a:r>
            <a:r>
              <a:rPr lang="zh-CN" altLang="en-US" sz="2400" b="1" dirty="0">
                <a:latin typeface="Times New Roman" panose="02020603050405020304" pitchFamily="18" charset="0"/>
                <a:ea typeface="黑体" panose="02010609060101010101" charset="-122"/>
                <a:cs typeface="Times New Roman" panose="02020603050405020304" pitchFamily="18" charset="0"/>
              </a:rPr>
              <a:t>Ⅱ区）</a:t>
            </a:r>
            <a:endParaRPr lang="zh-CN" altLang="en-US" sz="2400" b="1" dirty="0">
              <a:latin typeface="Times New Roman" panose="02020603050405020304" pitchFamily="18" charset="0"/>
              <a:ea typeface="黑体" panose="02010609060101010101" charset="-122"/>
              <a:cs typeface="Times New Roman" panose="02020603050405020304" pitchFamily="18" charset="0"/>
            </a:endParaRPr>
          </a:p>
        </p:txBody>
      </p:sp>
      <p:sp>
        <p:nvSpPr>
          <p:cNvPr id="7" name="文本框 6"/>
          <p:cNvSpPr txBox="1"/>
          <p:nvPr/>
        </p:nvSpPr>
        <p:spPr>
          <a:xfrm>
            <a:off x="5867400" y="4110335"/>
            <a:ext cx="3177473" cy="461665"/>
          </a:xfrm>
          <a:prstGeom prst="rect">
            <a:avLst/>
          </a:prstGeom>
          <a:noFill/>
        </p:spPr>
        <p:txBody>
          <a:bodyPr wrap="none" rtlCol="0" anchor="t">
            <a:spAutoFit/>
          </a:bodyPr>
          <a:lstStyle/>
          <a:p>
            <a:pPr algn="ctr"/>
            <a:r>
              <a:rPr lang="en-US" altLang="zh-CN" sz="2400" b="1" dirty="0" smtClean="0">
                <a:latin typeface="Times New Roman" panose="02020603050405020304" pitchFamily="18" charset="0"/>
                <a:ea typeface="黑体" panose="02010609060101010101" charset="-122"/>
                <a:cs typeface="Times New Roman" panose="02020603050405020304" pitchFamily="18" charset="0"/>
              </a:rPr>
              <a:t>60ms,  60psi</a:t>
            </a:r>
            <a:r>
              <a:rPr lang="en-US" altLang="zh-CN" sz="2400" b="1" dirty="0" smtClean="0">
                <a:latin typeface="黑体" panose="02010609060101010101" charset="-122"/>
                <a:ea typeface="黑体" panose="02010609060101010101" charset="-122"/>
                <a:cs typeface="黑体" panose="02010609060101010101" charset="-122"/>
              </a:rPr>
              <a:t> </a:t>
            </a:r>
            <a:r>
              <a:rPr lang="zh-CN" altLang="en-US" sz="2400" b="1" dirty="0">
                <a:latin typeface="黑体" panose="02010609060101010101" charset="-122"/>
                <a:ea typeface="黑体" panose="02010609060101010101" charset="-122"/>
                <a:cs typeface="黑体" panose="02010609060101010101" charset="-122"/>
              </a:rPr>
              <a:t>吹风刺激</a:t>
            </a:r>
            <a:endParaRPr lang="zh-CN" altLang="en-US" sz="2400" b="1" dirty="0">
              <a:latin typeface="黑体" panose="02010609060101010101" charset="-122"/>
              <a:ea typeface="黑体" panose="02010609060101010101" charset="-122"/>
              <a:cs typeface="黑体" panose="02010609060101010101" charset="-122"/>
            </a:endParaRPr>
          </a:p>
        </p:txBody>
      </p:sp>
      <p:pic>
        <p:nvPicPr>
          <p:cNvPr id="2050" name="Picture 2"/>
          <p:cNvPicPr>
            <a:picLocks noChangeAspect="1" noChangeArrowheads="1"/>
          </p:cNvPicPr>
          <p:nvPr/>
        </p:nvPicPr>
        <p:blipFill>
          <a:blip r:embed="rId6" cstate="print"/>
          <a:srcRect/>
          <a:stretch>
            <a:fillRect/>
          </a:stretch>
        </p:blipFill>
        <p:spPr bwMode="auto">
          <a:xfrm>
            <a:off x="3200400" y="1752600"/>
            <a:ext cx="2357438"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14339" name="Picture 2" descr="DSCF0030"/>
          <p:cNvPicPr>
            <a:picLocks noGrp="1" noChangeAspect="1"/>
          </p:cNvPicPr>
          <p:nvPr/>
        </p:nvPicPr>
        <p:blipFill>
          <a:blip r:embed="rId2" cstate="print"/>
          <a:srcRect/>
          <a:stretch>
            <a:fillRect/>
          </a:stretch>
        </p:blipFill>
        <p:spPr>
          <a:xfrm>
            <a:off x="533400" y="1143000"/>
            <a:ext cx="4191000" cy="4807585"/>
          </a:xfrm>
          <a:prstGeom prst="rect">
            <a:avLst/>
          </a:prstGeom>
        </p:spPr>
      </p:pic>
      <p:pic>
        <p:nvPicPr>
          <p:cNvPr id="15363" name="Picture 3" descr="2013-04-16 15"/>
          <p:cNvPicPr>
            <a:picLocks noChangeAspect="1"/>
          </p:cNvPicPr>
          <p:nvPr/>
        </p:nvPicPr>
        <p:blipFill>
          <a:blip r:embed="rId3" cstate="print"/>
          <a:srcRect/>
          <a:stretch>
            <a:fillRect/>
          </a:stretch>
        </p:blipFill>
        <p:spPr>
          <a:xfrm>
            <a:off x="4876800" y="1143000"/>
            <a:ext cx="4038600" cy="4805045"/>
          </a:xfrm>
          <a:prstGeom prst="rect">
            <a:avLst/>
          </a:prstGeom>
          <a:noFill/>
          <a:ln w="9525">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4" name="图片 3"/>
          <p:cNvPicPr>
            <a:picLocks noChangeAspect="1"/>
          </p:cNvPicPr>
          <p:nvPr/>
        </p:nvPicPr>
        <p:blipFill>
          <a:blip r:embed="rId2" cstate="print"/>
          <a:stretch>
            <a:fillRect/>
          </a:stretch>
        </p:blipFill>
        <p:spPr>
          <a:xfrm>
            <a:off x="8077200" y="3962400"/>
            <a:ext cx="762000" cy="1638300"/>
          </a:xfrm>
          <a:prstGeom prst="rect">
            <a:avLst/>
          </a:prstGeom>
        </p:spPr>
      </p:pic>
      <p:pic>
        <p:nvPicPr>
          <p:cNvPr id="7" name="图片 6"/>
          <p:cNvPicPr>
            <a:picLocks noChangeAspect="1"/>
          </p:cNvPicPr>
          <p:nvPr/>
        </p:nvPicPr>
        <p:blipFill>
          <a:blip r:embed="rId3" cstate="print"/>
          <a:stretch>
            <a:fillRect/>
          </a:stretch>
        </p:blipFill>
        <p:spPr>
          <a:xfrm>
            <a:off x="1600200" y="4255770"/>
            <a:ext cx="733425" cy="1600200"/>
          </a:xfrm>
          <a:prstGeom prst="rect">
            <a:avLst/>
          </a:prstGeom>
        </p:spPr>
      </p:pic>
      <p:sp>
        <p:nvSpPr>
          <p:cNvPr id="13" name="文本框 12"/>
          <p:cNvSpPr txBox="1"/>
          <p:nvPr/>
        </p:nvSpPr>
        <p:spPr>
          <a:xfrm>
            <a:off x="1248410" y="3429000"/>
            <a:ext cx="1570990" cy="368300"/>
          </a:xfrm>
          <a:prstGeom prst="rect">
            <a:avLst/>
          </a:prstGeom>
          <a:noFill/>
        </p:spPr>
        <p:txBody>
          <a:bodyPr wrap="square" rtlCol="0">
            <a:spAutoFit/>
          </a:bodyPr>
          <a:lstStyle/>
          <a:p>
            <a:r>
              <a:rPr lang="zh-CN" altLang="en-US" b="1" dirty="0"/>
              <a:t>离体水平下</a:t>
            </a:r>
            <a:endParaRPr lang="zh-CN" altLang="en-US" b="1" dirty="0"/>
          </a:p>
        </p:txBody>
      </p:sp>
      <p:sp>
        <p:nvSpPr>
          <p:cNvPr id="14" name="文本框 13"/>
          <p:cNvSpPr txBox="1"/>
          <p:nvPr/>
        </p:nvSpPr>
        <p:spPr>
          <a:xfrm>
            <a:off x="5791200" y="3276600"/>
            <a:ext cx="1570990" cy="368300"/>
          </a:xfrm>
          <a:prstGeom prst="rect">
            <a:avLst/>
          </a:prstGeom>
          <a:noFill/>
        </p:spPr>
        <p:txBody>
          <a:bodyPr wrap="square" rtlCol="0">
            <a:spAutoFit/>
          </a:bodyPr>
          <a:lstStyle/>
          <a:p>
            <a:r>
              <a:rPr lang="zh-CN" altLang="en-US" b="1" dirty="0"/>
              <a:t>在体水平下</a:t>
            </a:r>
            <a:endParaRPr lang="zh-CN" altLang="en-US" b="1" dirty="0"/>
          </a:p>
        </p:txBody>
      </p:sp>
      <p:sp>
        <p:nvSpPr>
          <p:cNvPr id="15" name="文本框 14"/>
          <p:cNvSpPr txBox="1"/>
          <p:nvPr/>
        </p:nvSpPr>
        <p:spPr>
          <a:xfrm>
            <a:off x="316865" y="5855970"/>
            <a:ext cx="3801745" cy="398780"/>
          </a:xfrm>
          <a:prstGeom prst="rect">
            <a:avLst/>
          </a:prstGeom>
          <a:noFill/>
        </p:spPr>
        <p:txBody>
          <a:bodyPr wrap="square" rtlCol="0">
            <a:spAutoFit/>
          </a:bodyPr>
          <a:lstStyle/>
          <a:p>
            <a:r>
              <a:rPr lang="en-US" altLang="zh-CN" sz="2000" b="1">
                <a:latin typeface="Times New Roman" panose="02020603050405020304" pitchFamily="18" charset="0"/>
                <a:cs typeface="Times New Roman" panose="02020603050405020304" pitchFamily="18" charset="0"/>
              </a:rPr>
              <a:t>whole-cel</a:t>
            </a:r>
            <a:r>
              <a:rPr lang="en-US" altLang="zh-CN" sz="2000" b="1"/>
              <a:t>l </a:t>
            </a:r>
            <a:r>
              <a:rPr lang="zh-CN" altLang="en-US" sz="2000" b="1"/>
              <a:t>模式下记录单个细胞</a:t>
            </a:r>
            <a:endParaRPr lang="en-US" altLang="zh-CN" sz="2000" b="1"/>
          </a:p>
        </p:txBody>
      </p:sp>
      <p:sp>
        <p:nvSpPr>
          <p:cNvPr id="16" name="文本框 15"/>
          <p:cNvSpPr txBox="1"/>
          <p:nvPr/>
        </p:nvSpPr>
        <p:spPr>
          <a:xfrm>
            <a:off x="5412105" y="5855970"/>
            <a:ext cx="3626485" cy="398780"/>
          </a:xfrm>
          <a:prstGeom prst="rect">
            <a:avLst/>
          </a:prstGeom>
          <a:noFill/>
        </p:spPr>
        <p:txBody>
          <a:bodyPr wrap="square" rtlCol="0">
            <a:spAutoFit/>
          </a:bodyPr>
          <a:lstStyle/>
          <a:p>
            <a:r>
              <a:rPr lang="zh-CN" altLang="en-US" sz="2000" b="1">
                <a:latin typeface="Times New Roman" panose="02020603050405020304" pitchFamily="18" charset="0"/>
                <a:cs typeface="Times New Roman" panose="02020603050405020304" pitchFamily="18" charset="0"/>
              </a:rPr>
              <a:t>细胞贴附式</a:t>
            </a:r>
            <a:r>
              <a:rPr lang="zh-CN" altLang="en-US" sz="2000" b="1"/>
              <a:t>模式下记录场电位</a:t>
            </a:r>
            <a:endParaRPr lang="zh-CN" altLang="en-US" sz="2000" b="1"/>
          </a:p>
        </p:txBody>
      </p:sp>
      <p:pic>
        <p:nvPicPr>
          <p:cNvPr id="1026" name="Picture 2"/>
          <p:cNvPicPr>
            <a:picLocks noChangeAspect="1" noChangeArrowheads="1"/>
          </p:cNvPicPr>
          <p:nvPr/>
        </p:nvPicPr>
        <p:blipFill>
          <a:blip r:embed="rId4" cstate="print"/>
          <a:srcRect/>
          <a:stretch>
            <a:fillRect/>
          </a:stretch>
        </p:blipFill>
        <p:spPr bwMode="auto">
          <a:xfrm>
            <a:off x="381000" y="304800"/>
            <a:ext cx="3699933" cy="2895600"/>
          </a:xfrm>
          <a:prstGeom prst="rect">
            <a:avLst/>
          </a:prstGeom>
          <a:noFill/>
          <a:ln w="9525">
            <a:noFill/>
            <a:miter lim="800000"/>
            <a:headEnd/>
            <a:tailEnd/>
          </a:ln>
        </p:spPr>
      </p:pic>
      <p:sp>
        <p:nvSpPr>
          <p:cNvPr id="12" name="椭圆 11"/>
          <p:cNvSpPr/>
          <p:nvPr/>
        </p:nvSpPr>
        <p:spPr>
          <a:xfrm>
            <a:off x="1447800" y="1828800"/>
            <a:ext cx="14478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5" cstate="print"/>
          <a:srcRect/>
          <a:stretch>
            <a:fillRect/>
          </a:stretch>
        </p:blipFill>
        <p:spPr bwMode="auto">
          <a:xfrm>
            <a:off x="4495800" y="685800"/>
            <a:ext cx="4114800" cy="2463952"/>
          </a:xfrm>
          <a:prstGeom prst="rect">
            <a:avLst/>
          </a:prstGeom>
          <a:noFill/>
          <a:ln w="9525">
            <a:noFill/>
            <a:miter lim="800000"/>
            <a:headEnd/>
            <a:tailEnd/>
          </a:ln>
        </p:spPr>
      </p:pic>
      <p:sp>
        <p:nvSpPr>
          <p:cNvPr id="17" name="椭圆 16"/>
          <p:cNvSpPr/>
          <p:nvPr/>
        </p:nvSpPr>
        <p:spPr>
          <a:xfrm>
            <a:off x="5715000" y="1524000"/>
            <a:ext cx="14478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8" name="Picture 4"/>
          <p:cNvPicPr>
            <a:picLocks noChangeAspect="1" noChangeArrowheads="1"/>
          </p:cNvPicPr>
          <p:nvPr/>
        </p:nvPicPr>
        <p:blipFill>
          <a:blip r:embed="rId6" cstate="print"/>
          <a:srcRect/>
          <a:stretch>
            <a:fillRect/>
          </a:stretch>
        </p:blipFill>
        <p:spPr bwMode="auto">
          <a:xfrm>
            <a:off x="5181600" y="3886200"/>
            <a:ext cx="2209800" cy="1714269"/>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1"/>
          <p:cNvSpPr>
            <a:spLocks noGrp="1"/>
          </p:cNvSpPr>
          <p:nvPr>
            <p:ph type="ctrTitle"/>
          </p:nvPr>
        </p:nvSpPr>
        <p:spPr/>
        <p:txBody>
          <a:bodyPr vert="horz" wrap="square" lIns="91440" tIns="45720" rIns="91440" bIns="45720" anchor="ctr" anchorCtr="0"/>
          <a:lstStyle/>
          <a:p>
            <a:pPr eaLnBrk="1" hangingPunct="1">
              <a:buClrTx/>
              <a:buSzTx/>
              <a:buFontTx/>
            </a:pPr>
            <a:endParaRPr lang="zh-CN" altLang="en-US" dirty="0">
              <a:ea typeface="宋体" panose="02010600030101010101" pitchFamily="2" charset="-122"/>
            </a:endParaRPr>
          </a:p>
        </p:txBody>
      </p:sp>
      <p:sp>
        <p:nvSpPr>
          <p:cNvPr id="3" name="副标题 2"/>
          <p:cNvSpPr>
            <a:spLocks noGrp="1"/>
          </p:cNvSpPr>
          <p:nvPr>
            <p:ph type="subTitle" idx="1"/>
          </p:nvPr>
        </p:nvSpPr>
        <p:spPr/>
        <p:txBody>
          <a:bodyPr vert="horz" wrap="square" lIns="91440" tIns="45720" rIns="91440" bIns="45720" numCol="1" rtlCol="0" anchor="t" anchorCtr="0" compatLnSpc="1">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3074" name="Picture 2"/>
          <p:cNvPicPr>
            <a:picLocks noChangeAspect="1" noChangeArrowheads="1"/>
          </p:cNvPicPr>
          <p:nvPr/>
        </p:nvPicPr>
        <p:blipFill>
          <a:blip r:embed="rId2" cstate="print"/>
          <a:srcRect/>
          <a:stretch>
            <a:fillRect/>
          </a:stretch>
        </p:blipFill>
        <p:spPr bwMode="auto">
          <a:xfrm>
            <a:off x="457200" y="990600"/>
            <a:ext cx="6675437" cy="2019300"/>
          </a:xfrm>
          <a:prstGeom prst="rect">
            <a:avLst/>
          </a:prstGeom>
          <a:noFill/>
          <a:ln w="9525">
            <a:noFill/>
            <a:miter lim="800000"/>
            <a:headEnd/>
            <a:tailEnd/>
          </a:ln>
        </p:spPr>
      </p:pic>
      <p:sp>
        <p:nvSpPr>
          <p:cNvPr id="7" name="TextBox 6"/>
          <p:cNvSpPr txBox="1"/>
          <p:nvPr/>
        </p:nvSpPr>
        <p:spPr>
          <a:xfrm>
            <a:off x="304800" y="457200"/>
            <a:ext cx="6934200" cy="461665"/>
          </a:xfrm>
          <a:prstGeom prst="rect">
            <a:avLst/>
          </a:prstGeom>
          <a:noFill/>
        </p:spPr>
        <p:txBody>
          <a:bodyPr wrap="square" rtlCol="0">
            <a:spAutoFit/>
          </a:bodyPr>
          <a:lstStyle/>
          <a:p>
            <a:r>
              <a:rPr lang="en-US" altLang="zh-CN" sz="2400" b="1" dirty="0" smtClean="0"/>
              <a:t>1. </a:t>
            </a:r>
            <a:r>
              <a:rPr lang="zh-CN" altLang="en-US" sz="2400" b="1" dirty="0" smtClean="0"/>
              <a:t>吗啡依赖戒断后抑郁小鼠模型的建立</a:t>
            </a:r>
            <a:endParaRPr lang="zh-CN" altLang="en-US" sz="2400" b="1" dirty="0"/>
          </a:p>
        </p:txBody>
      </p:sp>
      <p:sp>
        <p:nvSpPr>
          <p:cNvPr id="9" name="TextBox 8"/>
          <p:cNvSpPr txBox="1"/>
          <p:nvPr/>
        </p:nvSpPr>
        <p:spPr>
          <a:xfrm>
            <a:off x="457200" y="3124200"/>
            <a:ext cx="6781800" cy="369332"/>
          </a:xfrm>
          <a:prstGeom prst="rect">
            <a:avLst/>
          </a:prstGeom>
          <a:noFill/>
        </p:spPr>
        <p:txBody>
          <a:bodyPr wrap="square" rtlCol="0">
            <a:spAutoFit/>
          </a:bodyPr>
          <a:lstStyle/>
          <a:p>
            <a:r>
              <a:rPr lang="zh-CN" altLang="en-US" dirty="0" smtClean="0"/>
              <a:t>  自然放置，分别在戒断</a:t>
            </a:r>
            <a:r>
              <a:rPr lang="en-US" altLang="zh-CN" dirty="0" smtClean="0"/>
              <a:t>1</a:t>
            </a:r>
            <a:r>
              <a:rPr lang="zh-CN" altLang="en-US" dirty="0" smtClean="0"/>
              <a:t>、</a:t>
            </a:r>
            <a:r>
              <a:rPr lang="en-US" altLang="zh-CN" dirty="0" smtClean="0"/>
              <a:t>10</a:t>
            </a:r>
            <a:r>
              <a:rPr lang="zh-CN" altLang="en-US" dirty="0" smtClean="0"/>
              <a:t>、</a:t>
            </a:r>
            <a:r>
              <a:rPr lang="en-US" altLang="zh-CN" dirty="0" smtClean="0"/>
              <a:t>14</a:t>
            </a:r>
            <a:r>
              <a:rPr lang="zh-CN" altLang="en-US" dirty="0" smtClean="0"/>
              <a:t>天进行相关实验</a:t>
            </a:r>
            <a:endParaRPr lang="zh-CN" altLang="en-US" dirty="0"/>
          </a:p>
        </p:txBody>
      </p:sp>
      <p:sp>
        <p:nvSpPr>
          <p:cNvPr id="10" name="TextBox 9"/>
          <p:cNvSpPr txBox="1"/>
          <p:nvPr/>
        </p:nvSpPr>
        <p:spPr>
          <a:xfrm>
            <a:off x="381000" y="3657600"/>
            <a:ext cx="6934200" cy="461665"/>
          </a:xfrm>
          <a:prstGeom prst="rect">
            <a:avLst/>
          </a:prstGeom>
          <a:noFill/>
        </p:spPr>
        <p:txBody>
          <a:bodyPr wrap="square" rtlCol="0">
            <a:spAutoFit/>
          </a:bodyPr>
          <a:lstStyle/>
          <a:p>
            <a:r>
              <a:rPr lang="en-US" altLang="zh-CN" sz="2400" b="1" dirty="0" smtClean="0"/>
              <a:t>2. </a:t>
            </a:r>
            <a:r>
              <a:rPr lang="zh-CN" altLang="en-US" sz="2400" b="1" dirty="0" smtClean="0"/>
              <a:t>自闭症小鼠模型的建立</a:t>
            </a:r>
            <a:endParaRPr lang="zh-CN" altLang="en-US" sz="2400" b="1" dirty="0"/>
          </a:p>
        </p:txBody>
      </p:sp>
      <p:sp>
        <p:nvSpPr>
          <p:cNvPr id="12" name="TextBox 11"/>
          <p:cNvSpPr txBox="1"/>
          <p:nvPr/>
        </p:nvSpPr>
        <p:spPr>
          <a:xfrm>
            <a:off x="533400" y="4343400"/>
            <a:ext cx="5943600" cy="1113125"/>
          </a:xfrm>
          <a:prstGeom prst="rect">
            <a:avLst/>
          </a:prstGeom>
          <a:noFill/>
        </p:spPr>
        <p:txBody>
          <a:bodyPr wrap="square" rtlCol="0">
            <a:spAutoFit/>
          </a:bodyPr>
          <a:lstStyle/>
          <a:p>
            <a:pPr>
              <a:lnSpc>
                <a:spcPct val="200000"/>
              </a:lnSpc>
            </a:pPr>
            <a:r>
              <a:rPr lang="zh-CN" altLang="en-US" dirty="0" smtClean="0">
                <a:latin typeface="Times New Roman" panose="02020603050405020304" pitchFamily="18" charset="0"/>
                <a:cs typeface="Times New Roman" panose="02020603050405020304" pitchFamily="18" charset="0"/>
              </a:rPr>
              <a:t>（</a:t>
            </a:r>
            <a:r>
              <a:rPr lang="en-US" altLang="zh-CN" dirty="0" smtClean="0">
                <a:latin typeface="Times New Roman" panose="02020603050405020304" pitchFamily="18" charset="0"/>
                <a:cs typeface="Times New Roman" panose="02020603050405020304" pitchFamily="18" charset="0"/>
              </a:rPr>
              <a:t>1</a:t>
            </a:r>
            <a:r>
              <a:rPr lang="zh-CN" altLang="en-US" dirty="0" smtClean="0">
                <a:latin typeface="Times New Roman" panose="02020603050405020304" pitchFamily="18" charset="0"/>
                <a:cs typeface="Times New Roman" panose="02020603050405020304" pitchFamily="18" charset="0"/>
              </a:rPr>
              <a:t>）基因敲除</a:t>
            </a:r>
            <a:endParaRPr lang="en-US" altLang="zh-CN" dirty="0" smtClean="0">
              <a:latin typeface="Times New Roman" panose="02020603050405020304" pitchFamily="18" charset="0"/>
              <a:cs typeface="Times New Roman" panose="02020603050405020304" pitchFamily="18" charset="0"/>
            </a:endParaRPr>
          </a:p>
          <a:p>
            <a:pPr>
              <a:lnSpc>
                <a:spcPct val="200000"/>
              </a:lnSpc>
            </a:pPr>
            <a:r>
              <a:rPr lang="zh-CN" altLang="en-US" dirty="0" smtClean="0">
                <a:latin typeface="Times New Roman" panose="02020603050405020304" pitchFamily="18" charset="0"/>
                <a:cs typeface="Times New Roman" panose="02020603050405020304" pitchFamily="18" charset="0"/>
              </a:rPr>
              <a:t>（</a:t>
            </a:r>
            <a:r>
              <a:rPr lang="en-US" altLang="zh-CN" dirty="0" smtClean="0">
                <a:latin typeface="Times New Roman" panose="02020603050405020304" pitchFamily="18" charset="0"/>
                <a:cs typeface="Times New Roman" panose="02020603050405020304" pitchFamily="18" charset="0"/>
              </a:rPr>
              <a:t>2</a:t>
            </a:r>
            <a:r>
              <a:rPr lang="zh-CN" altLang="en-US" dirty="0" smtClean="0">
                <a:latin typeface="Times New Roman" panose="02020603050405020304" pitchFamily="18" charset="0"/>
                <a:cs typeface="Times New Roman" panose="02020603050405020304" pitchFamily="18" charset="0"/>
              </a:rPr>
              <a:t>）</a:t>
            </a:r>
            <a:r>
              <a:rPr lang="en-US" altLang="zh-CN" dirty="0" smtClean="0">
                <a:latin typeface="Times New Roman" panose="02020603050405020304" pitchFamily="18" charset="0"/>
                <a:cs typeface="Times New Roman" panose="02020603050405020304" pitchFamily="18" charset="0"/>
              </a:rPr>
              <a:t>VPA</a:t>
            </a:r>
            <a:r>
              <a:rPr lang="zh-CN" altLang="en-US" dirty="0" smtClean="0">
                <a:latin typeface="Times New Roman" panose="02020603050405020304" pitchFamily="18" charset="0"/>
                <a:cs typeface="Times New Roman" panose="02020603050405020304" pitchFamily="18" charset="0"/>
              </a:rPr>
              <a:t>药物注射构建自闭症模型</a:t>
            </a:r>
            <a:endParaRPr lang="zh-CN"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5" name="文本框 4"/>
          <p:cNvSpPr txBox="1"/>
          <p:nvPr/>
        </p:nvSpPr>
        <p:spPr>
          <a:xfrm>
            <a:off x="1524000" y="2514600"/>
            <a:ext cx="5867400" cy="1107996"/>
          </a:xfrm>
          <a:prstGeom prst="rect">
            <a:avLst/>
          </a:prstGeom>
          <a:noFill/>
        </p:spPr>
        <p:txBody>
          <a:bodyPr wrap="square" rtlCol="0">
            <a:spAutoFit/>
          </a:bodyPr>
          <a:lstStyle/>
          <a:p>
            <a:r>
              <a:rPr lang="zh-CN" altLang="en-US" sz="6600" b="1" i="1" dirty="0" smtClean="0">
                <a:effectLst>
                  <a:outerShdw blurRad="38100" dist="38100" dir="2700000" algn="tl">
                    <a:srgbClr val="000000">
                      <a:alpha val="43137"/>
                    </a:srgbClr>
                  </a:outerShdw>
                </a:effectLst>
                <a:ea typeface="黑体" panose="02010609060101010101" charset="-122"/>
                <a:cs typeface="+mn-lt"/>
              </a:rPr>
              <a:t>T</a:t>
            </a:r>
            <a:r>
              <a:rPr lang="en-US" altLang="zh-CN" sz="6600" b="1" i="1" dirty="0" smtClean="0">
                <a:effectLst>
                  <a:outerShdw blurRad="38100" dist="38100" dir="2700000" algn="tl">
                    <a:srgbClr val="000000">
                      <a:alpha val="43137"/>
                    </a:srgbClr>
                  </a:outerShdw>
                </a:effectLst>
                <a:ea typeface="黑体" panose="02010609060101010101" charset="-122"/>
                <a:cs typeface="+mn-lt"/>
              </a:rPr>
              <a:t>HANK</a:t>
            </a:r>
            <a:r>
              <a:rPr lang="zh-CN" altLang="en-US" sz="6600" b="1" i="1" dirty="0" smtClean="0">
                <a:effectLst>
                  <a:outerShdw blurRad="38100" dist="38100" dir="2700000" algn="tl">
                    <a:srgbClr val="000000">
                      <a:alpha val="43137"/>
                    </a:srgbClr>
                  </a:outerShdw>
                </a:effectLst>
                <a:ea typeface="黑体" panose="02010609060101010101" charset="-122"/>
                <a:cs typeface="+mn-lt"/>
              </a:rPr>
              <a:t> Y</a:t>
            </a:r>
            <a:r>
              <a:rPr lang="en-US" altLang="zh-CN" sz="6600" b="1" i="1" dirty="0" smtClean="0">
                <a:effectLst>
                  <a:outerShdw blurRad="38100" dist="38100" dir="2700000" algn="tl">
                    <a:srgbClr val="000000">
                      <a:alpha val="43137"/>
                    </a:srgbClr>
                  </a:outerShdw>
                </a:effectLst>
                <a:ea typeface="黑体" panose="02010609060101010101" charset="-122"/>
                <a:cs typeface="+mn-lt"/>
              </a:rPr>
              <a:t>OU</a:t>
            </a:r>
            <a:endParaRPr lang="en-US" altLang="zh-CN" sz="6600" b="1" i="1" dirty="0">
              <a:effectLst>
                <a:outerShdw blurRad="38100" dist="38100" dir="2700000" algn="tl">
                  <a:srgbClr val="000000">
                    <a:alpha val="43137"/>
                  </a:srgbClr>
                </a:outerShdw>
              </a:effectLst>
              <a:ea typeface="黑体" panose="02010609060101010101" charset="-122"/>
              <a:cs typeface="+mn-lt"/>
            </a:endParaRPr>
          </a:p>
        </p:txBody>
      </p:sp>
    </p:spTree>
  </p:cSld>
  <p:clrMapOvr>
    <a:masterClrMapping/>
  </p:clrMapOvr>
</p:sld>
</file>

<file path=ppt/tags/tag1.xml><?xml version="1.0" encoding="utf-8"?>
<p:tagLst xmlns:p="http://schemas.openxmlformats.org/presentationml/2006/main">
  <p:tag name="KSO_WM_UNIT_PLACING_PICTURE_USER_VIEWPORT" val="{&quot;height&quot;:8160,&quot;width&quot;:10185}"/>
</p:tagLst>
</file>

<file path=ppt/tags/tag2.xml><?xml version="1.0" encoding="utf-8"?>
<p:tagLst xmlns:p="http://schemas.openxmlformats.org/presentationml/2006/main">
  <p:tag name="KSO_WM_UNIT_PLACING_PICTURE_USER_VIEWPORT" val="{&quot;height&quot;:6854,&quot;width&quot;:5822}"/>
</p:tagLst>
</file>

<file path=ppt/tags/tag3.xml><?xml version="1.0" encoding="utf-8"?>
<p:tagLst xmlns:p="http://schemas.openxmlformats.org/presentationml/2006/main">
  <p:tag name="REFSHAPE" val="458822764"/>
  <p:tag name="KSO_WM_UNIT_PLACING_PICTURE_USER_VIEWPORT" val="{&quot;height&quot;:3874,&quot;width&quot;:471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2421</Words>
  <Application>WPS 演示</Application>
  <PresentationFormat>全屏显示(4:3)</PresentationFormat>
  <Paragraphs>198</Paragraphs>
  <Slides>17</Slides>
  <Notes>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17</vt:i4>
      </vt:variant>
    </vt:vector>
  </HeadingPairs>
  <TitlesOfParts>
    <vt:vector size="31" baseType="lpstr">
      <vt:lpstr>Arial</vt:lpstr>
      <vt:lpstr>宋体</vt:lpstr>
      <vt:lpstr>Wingdings</vt:lpstr>
      <vt:lpstr>Calibri</vt:lpstr>
      <vt:lpstr>仿宋</vt:lpstr>
      <vt:lpstr>Times New Roman</vt:lpstr>
      <vt:lpstr>微软雅黑</vt:lpstr>
      <vt:lpstr>MS PGothic</vt:lpstr>
      <vt:lpstr>Arial</vt:lpstr>
      <vt:lpstr>Times New Roman</vt:lpstr>
      <vt:lpstr>Calibri</vt:lpstr>
      <vt:lpstr>黑体</vt:lpstr>
      <vt:lpstr>Arial Unicode MS</vt:lpstr>
      <vt:lpstr>Office 主题</vt:lpstr>
      <vt:lpstr>PowerPoint 演示文稿</vt:lpstr>
      <vt:lpstr>PowerPoint 演示文稿</vt:lpstr>
      <vt:lpstr>PowerPoint 演示文稿</vt:lpstr>
      <vt:lpstr>PowerPoint 演示文稿</vt:lpstr>
      <vt:lpstr>Background</vt:lpstr>
      <vt:lpstr>PowerPoint 演示文稿</vt:lpstr>
      <vt:lpstr>PowerPoint 演示文稿</vt:lpstr>
      <vt:lpstr>Material and Methods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129</cp:revision>
  <dcterms:created xsi:type="dcterms:W3CDTF">2021-08-30T00:29:00Z</dcterms:created>
  <dcterms:modified xsi:type="dcterms:W3CDTF">2021-09-03T00:24:36Z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C73A30B1222F47029330D6B7A637FAD5</vt:lpwstr>
  </property>
  <property fmtid="{D5CDD505-2E9C-101B-9397-08002B2CF9AE}" pid="4" name="KSOProductBuildVer">
    <vt:lpwstr>2052-11.1.0.10667</vt:lpwstr>
  </property>
</Properties>
</file>