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9" r:id="rId3"/>
    <p:sldId id="1400" r:id="rId5"/>
    <p:sldId id="1525" r:id="rId6"/>
    <p:sldId id="1524" r:id="rId7"/>
    <p:sldId id="1496" r:id="rId8"/>
    <p:sldId id="1497" r:id="rId9"/>
    <p:sldId id="1401" r:id="rId10"/>
    <p:sldId id="1492" r:id="rId11"/>
    <p:sldId id="1503" r:id="rId12"/>
    <p:sldId id="1498" r:id="rId13"/>
    <p:sldId id="1493" r:id="rId14"/>
    <p:sldId id="1505" r:id="rId15"/>
    <p:sldId id="1494" r:id="rId16"/>
    <p:sldId id="1495" r:id="rId17"/>
    <p:sldId id="1557" r:id="rId18"/>
    <p:sldId id="1499" r:id="rId19"/>
    <p:sldId id="1500" r:id="rId20"/>
    <p:sldId id="1501" r:id="rId21"/>
    <p:sldId id="1502" r:id="rId22"/>
    <p:sldId id="1507" r:id="rId23"/>
    <p:sldId id="1506" r:id="rId24"/>
    <p:sldId id="1552" r:id="rId25"/>
    <p:sldId id="1553" r:id="rId26"/>
    <p:sldId id="1554" r:id="rId27"/>
    <p:sldId id="1555" r:id="rId28"/>
    <p:sldId id="1556" r:id="rId29"/>
    <p:sldId id="1559" r:id="rId30"/>
    <p:sldId id="1558" r:id="rId31"/>
    <p:sldId id="1450" r:id="rId32"/>
    <p:sldId id="1485" r:id="rId33"/>
    <p:sldId id="1486" r:id="rId34"/>
    <p:sldId id="1487" r:id="rId35"/>
    <p:sldId id="1488" r:id="rId36"/>
    <p:sldId id="1489" r:id="rId37"/>
    <p:sldId id="1490" r:id="rId38"/>
    <p:sldId id="1491" r:id="rId39"/>
    <p:sldId id="1560" r:id="rId40"/>
    <p:sldId id="1185" r:id="rId41"/>
  </p:sldIdLst>
  <p:sldSz cx="9144000" cy="6858000" type="screen4x3"/>
  <p:notesSz cx="6858000" cy="9144000"/>
  <p:custDataLst>
    <p:tags r:id="rId46"/>
  </p:custDataLst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96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EDF4"/>
    <a:srgbClr val="0000FF"/>
    <a:srgbClr val="CCECFF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198" autoAdjust="0"/>
  </p:normalViewPr>
  <p:slideViewPr>
    <p:cSldViewPr showGuides="1">
      <p:cViewPr varScale="1">
        <p:scale>
          <a:sx n="64" d="100"/>
          <a:sy n="64" d="100"/>
        </p:scale>
        <p:origin x="-2076" y="-96"/>
      </p:cViewPr>
      <p:guideLst>
        <p:guide orient="horz" pos="4396"/>
        <p:guide pos="57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6" Type="http://schemas.openxmlformats.org/officeDocument/2006/relationships/tags" Target="tags/tag177.xml"/><Relationship Id="rId45" Type="http://schemas.openxmlformats.org/officeDocument/2006/relationships/commentAuthors" Target="commentAuthors.xml"/><Relationship Id="rId44" Type="http://schemas.openxmlformats.org/officeDocument/2006/relationships/tableStyles" Target="tableStyles.xml"/><Relationship Id="rId43" Type="http://schemas.openxmlformats.org/officeDocument/2006/relationships/viewProps" Target="viewProps.xml"/><Relationship Id="rId42" Type="http://schemas.openxmlformats.org/officeDocument/2006/relationships/presProps" Target="presProps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 smtClean="0">
                <a:ea typeface="+mn-ea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 smtClean="0">
                <a:ea typeface="+mn-ea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342C4F-6F7C-4793-AEB9-AF1067D58B7E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 smtClean="0">
                <a:ea typeface="+mn-ea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r>
              <a:rPr lang="zh-CN" altLang="en-US">
                <a:sym typeface="+mn-ea"/>
              </a:rPr>
              <a:t>今天我们来详细介绍的是使用数量仅次于小鼠的实验动物，大鼠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r>
              <a:rPr lang="zh-CN" altLang="en-US">
                <a:sym typeface="+mn-ea"/>
              </a:rPr>
              <a:t>今天我们来详细介绍的是使用数量仅次于小鼠的实验动物，大鼠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r>
              <a:rPr lang="zh-CN" altLang="en-US">
                <a:sym typeface="+mn-ea"/>
              </a:rPr>
              <a:t>今天我们来详细介绍的是使用数量仅次于小鼠的实验动物，大鼠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r>
              <a:rPr lang="zh-CN" altLang="en-US">
                <a:sym typeface="+mn-ea"/>
              </a:rPr>
              <a:t>今天我们来详细介绍的是使用数量仅次于小鼠的实验动物，大鼠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r>
              <a:rPr lang="zh-CN" altLang="en-US">
                <a:sym typeface="+mn-ea"/>
              </a:rPr>
              <a:t>今天我们来详细介绍的是使用数量仅次于小鼠的实验动物，大鼠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r>
              <a:rPr lang="zh-CN" altLang="en-US">
                <a:sym typeface="+mn-ea"/>
              </a:rPr>
              <a:t>今天我们来详细介绍的是使用数量仅次于小鼠的实验动物，大鼠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1200" smtClean="0">
                <a:solidFill>
                  <a:schemeClr val="tx1">
                    <a:tint val="75000"/>
                  </a:schemeClr>
                </a:solidFill>
                <a:ea typeface="+mn-ea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200" smtClean="0">
                <a:solidFill>
                  <a:schemeClr val="tx1">
                    <a:tint val="75000"/>
                  </a:schemeClr>
                </a:solidFill>
                <a:ea typeface="+mn-ea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jpe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3.png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image" Target="../media/image2.png"/><Relationship Id="rId3" Type="http://schemas.openxmlformats.org/officeDocument/2006/relationships/tags" Target="../tags/tag4.xml"/><Relationship Id="rId2" Type="http://schemas.openxmlformats.org/officeDocument/2006/relationships/image" Target="../media/image1.jpeg"/><Relationship Id="rId10" Type="http://schemas.openxmlformats.org/officeDocument/2006/relationships/notesSlide" Target="../notesSlides/notesSlide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image" Target="../media/image2.png"/><Relationship Id="rId3" Type="http://schemas.openxmlformats.org/officeDocument/2006/relationships/tags" Target="../tags/tag9.xml"/><Relationship Id="rId2" Type="http://schemas.openxmlformats.org/officeDocument/2006/relationships/image" Target="../media/image1.jpeg"/><Relationship Id="rId1" Type="http://schemas.openxmlformats.org/officeDocument/2006/relationships/tags" Target="../tags/tag8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4.jpeg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image" Target="../media/image2.png"/><Relationship Id="rId3" Type="http://schemas.openxmlformats.org/officeDocument/2006/relationships/tags" Target="../tags/tag14.xml"/><Relationship Id="rId2" Type="http://schemas.openxmlformats.org/officeDocument/2006/relationships/image" Target="../media/image1.jpeg"/><Relationship Id="rId10" Type="http://schemas.openxmlformats.org/officeDocument/2006/relationships/notesSlide" Target="../notesSlides/notesSlide4.xml"/><Relationship Id="rId1" Type="http://schemas.openxmlformats.org/officeDocument/2006/relationships/tags" Target="../tags/tag13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5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image" Target="../media/image2.png"/><Relationship Id="rId3" Type="http://schemas.openxmlformats.org/officeDocument/2006/relationships/tags" Target="../tags/tag19.xml"/><Relationship Id="rId2" Type="http://schemas.openxmlformats.org/officeDocument/2006/relationships/image" Target="../media/image1.jpeg"/><Relationship Id="rId1" Type="http://schemas.openxmlformats.org/officeDocument/2006/relationships/tags" Target="../tags/tag18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6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image" Target="../media/image2.png"/><Relationship Id="rId3" Type="http://schemas.openxmlformats.org/officeDocument/2006/relationships/tags" Target="../tags/tag24.xml"/><Relationship Id="rId2" Type="http://schemas.openxmlformats.org/officeDocument/2006/relationships/image" Target="../media/image1.jpeg"/><Relationship Id="rId1" Type="http://schemas.openxmlformats.org/officeDocument/2006/relationships/tags" Target="../tags/tag2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5.png"/><Relationship Id="rId7" Type="http://schemas.openxmlformats.org/officeDocument/2006/relationships/tags" Target="../tags/tag32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image" Target="../media/image2.png"/><Relationship Id="rId3" Type="http://schemas.openxmlformats.org/officeDocument/2006/relationships/tags" Target="../tags/tag29.xml"/><Relationship Id="rId2" Type="http://schemas.openxmlformats.org/officeDocument/2006/relationships/image" Target="../media/image1.jpeg"/><Relationship Id="rId10" Type="http://schemas.openxmlformats.org/officeDocument/2006/relationships/notesSlide" Target="../notesSlides/notesSlide7.xml"/><Relationship Id="rId1" Type="http://schemas.openxmlformats.org/officeDocument/2006/relationships/tags" Target="../tags/tag28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8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image" Target="../media/image2.png"/><Relationship Id="rId3" Type="http://schemas.openxmlformats.org/officeDocument/2006/relationships/tags" Target="../tags/tag34.xml"/><Relationship Id="rId2" Type="http://schemas.openxmlformats.org/officeDocument/2006/relationships/image" Target="../media/image1.jpeg"/><Relationship Id="rId1" Type="http://schemas.openxmlformats.org/officeDocument/2006/relationships/tags" Target="../tags/tag33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9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image" Target="../media/image2.png"/><Relationship Id="rId3" Type="http://schemas.openxmlformats.org/officeDocument/2006/relationships/tags" Target="../tags/tag39.xml"/><Relationship Id="rId2" Type="http://schemas.openxmlformats.org/officeDocument/2006/relationships/image" Target="../media/image1.jpeg"/><Relationship Id="rId1" Type="http://schemas.openxmlformats.org/officeDocument/2006/relationships/tags" Target="../tags/tag38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6.png"/><Relationship Id="rId7" Type="http://schemas.openxmlformats.org/officeDocument/2006/relationships/tags" Target="../tags/tag47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image" Target="../media/image2.png"/><Relationship Id="rId3" Type="http://schemas.openxmlformats.org/officeDocument/2006/relationships/tags" Target="../tags/tag44.xml"/><Relationship Id="rId2" Type="http://schemas.openxmlformats.org/officeDocument/2006/relationships/image" Target="../media/image1.jpeg"/><Relationship Id="rId10" Type="http://schemas.openxmlformats.org/officeDocument/2006/relationships/notesSlide" Target="../notesSlides/notesSlide10.xml"/><Relationship Id="rId1" Type="http://schemas.openxmlformats.org/officeDocument/2006/relationships/tags" Target="../tags/tag43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1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image" Target="../media/image2.png"/><Relationship Id="rId3" Type="http://schemas.openxmlformats.org/officeDocument/2006/relationships/tags" Target="../tags/tag49.xml"/><Relationship Id="rId2" Type="http://schemas.openxmlformats.org/officeDocument/2006/relationships/image" Target="../media/image1.jpeg"/><Relationship Id="rId1" Type="http://schemas.openxmlformats.org/officeDocument/2006/relationships/tags" Target="../tags/tag48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2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image" Target="../media/image2.png"/><Relationship Id="rId3" Type="http://schemas.openxmlformats.org/officeDocument/2006/relationships/tags" Target="../tags/tag54.xml"/><Relationship Id="rId2" Type="http://schemas.openxmlformats.org/officeDocument/2006/relationships/image" Target="../media/image1.jpeg"/><Relationship Id="rId1" Type="http://schemas.openxmlformats.org/officeDocument/2006/relationships/tags" Target="../tags/tag53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7.png"/><Relationship Id="rId7" Type="http://schemas.openxmlformats.org/officeDocument/2006/relationships/tags" Target="../tags/tag62.xml"/><Relationship Id="rId6" Type="http://schemas.openxmlformats.org/officeDocument/2006/relationships/tags" Target="../tags/tag61.xml"/><Relationship Id="rId5" Type="http://schemas.openxmlformats.org/officeDocument/2006/relationships/tags" Target="../tags/tag60.xml"/><Relationship Id="rId4" Type="http://schemas.openxmlformats.org/officeDocument/2006/relationships/image" Target="../media/image2.png"/><Relationship Id="rId3" Type="http://schemas.openxmlformats.org/officeDocument/2006/relationships/tags" Target="../tags/tag59.xml"/><Relationship Id="rId2" Type="http://schemas.openxmlformats.org/officeDocument/2006/relationships/image" Target="../media/image1.jpeg"/><Relationship Id="rId10" Type="http://schemas.openxmlformats.org/officeDocument/2006/relationships/notesSlide" Target="../notesSlides/notesSlide13.xml"/><Relationship Id="rId1" Type="http://schemas.openxmlformats.org/officeDocument/2006/relationships/tags" Target="../tags/tag58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8.png"/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image" Target="../media/image2.png"/><Relationship Id="rId3" Type="http://schemas.openxmlformats.org/officeDocument/2006/relationships/tags" Target="../tags/tag64.xml"/><Relationship Id="rId2" Type="http://schemas.openxmlformats.org/officeDocument/2006/relationships/image" Target="../media/image1.jpeg"/><Relationship Id="rId10" Type="http://schemas.openxmlformats.org/officeDocument/2006/relationships/notesSlide" Target="../notesSlides/notesSlide14.xml"/><Relationship Id="rId1" Type="http://schemas.openxmlformats.org/officeDocument/2006/relationships/tags" Target="../tags/tag63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5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72.xml"/><Relationship Id="rId6" Type="http://schemas.openxmlformats.org/officeDocument/2006/relationships/tags" Target="../tags/tag71.xml"/><Relationship Id="rId5" Type="http://schemas.openxmlformats.org/officeDocument/2006/relationships/tags" Target="../tags/tag70.xml"/><Relationship Id="rId4" Type="http://schemas.openxmlformats.org/officeDocument/2006/relationships/image" Target="../media/image2.png"/><Relationship Id="rId3" Type="http://schemas.openxmlformats.org/officeDocument/2006/relationships/tags" Target="../tags/tag69.xml"/><Relationship Id="rId2" Type="http://schemas.openxmlformats.org/officeDocument/2006/relationships/image" Target="../media/image1.jpeg"/><Relationship Id="rId1" Type="http://schemas.openxmlformats.org/officeDocument/2006/relationships/tags" Target="../tags/tag68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6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77.xml"/><Relationship Id="rId6" Type="http://schemas.openxmlformats.org/officeDocument/2006/relationships/tags" Target="../tags/tag76.xml"/><Relationship Id="rId5" Type="http://schemas.openxmlformats.org/officeDocument/2006/relationships/tags" Target="../tags/tag75.xml"/><Relationship Id="rId4" Type="http://schemas.openxmlformats.org/officeDocument/2006/relationships/image" Target="../media/image2.png"/><Relationship Id="rId3" Type="http://schemas.openxmlformats.org/officeDocument/2006/relationships/tags" Target="../tags/tag74.xml"/><Relationship Id="rId2" Type="http://schemas.openxmlformats.org/officeDocument/2006/relationships/image" Target="../media/image1.jpeg"/><Relationship Id="rId1" Type="http://schemas.openxmlformats.org/officeDocument/2006/relationships/tags" Target="../tags/tag73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7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82.xml"/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image" Target="../media/image2.png"/><Relationship Id="rId3" Type="http://schemas.openxmlformats.org/officeDocument/2006/relationships/tags" Target="../tags/tag79.xml"/><Relationship Id="rId2" Type="http://schemas.openxmlformats.org/officeDocument/2006/relationships/image" Target="../media/image1.jpeg"/><Relationship Id="rId1" Type="http://schemas.openxmlformats.org/officeDocument/2006/relationships/tags" Target="../tags/tag78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8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87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image" Target="../media/image2.png"/><Relationship Id="rId3" Type="http://schemas.openxmlformats.org/officeDocument/2006/relationships/tags" Target="../tags/tag84.xml"/><Relationship Id="rId2" Type="http://schemas.openxmlformats.org/officeDocument/2006/relationships/image" Target="../media/image1.jpeg"/><Relationship Id="rId1" Type="http://schemas.openxmlformats.org/officeDocument/2006/relationships/tags" Target="../tags/tag83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9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92.xml"/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4" Type="http://schemas.openxmlformats.org/officeDocument/2006/relationships/image" Target="../media/image2.png"/><Relationship Id="rId3" Type="http://schemas.openxmlformats.org/officeDocument/2006/relationships/tags" Target="../tags/tag89.xml"/><Relationship Id="rId2" Type="http://schemas.openxmlformats.org/officeDocument/2006/relationships/image" Target="../media/image1.jpeg"/><Relationship Id="rId1" Type="http://schemas.openxmlformats.org/officeDocument/2006/relationships/tags" Target="../tags/tag88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0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97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image" Target="../media/image2.png"/><Relationship Id="rId3" Type="http://schemas.openxmlformats.org/officeDocument/2006/relationships/tags" Target="../tags/tag94.xml"/><Relationship Id="rId2" Type="http://schemas.openxmlformats.org/officeDocument/2006/relationships/image" Target="../media/image1.jpeg"/><Relationship Id="rId1" Type="http://schemas.openxmlformats.org/officeDocument/2006/relationships/tags" Target="../tags/tag93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tags" Target="../tags/tag98.xml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openxmlformats.org/officeDocument/2006/relationships/tags" Target="../tags/tag100.xml"/><Relationship Id="rId2" Type="http://schemas.openxmlformats.org/officeDocument/2006/relationships/image" Target="../media/image1.jpeg"/><Relationship Id="rId1" Type="http://schemas.openxmlformats.org/officeDocument/2006/relationships/tags" Target="../tags/tag99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4.jpeg"/><Relationship Id="rId7" Type="http://schemas.openxmlformats.org/officeDocument/2006/relationships/tags" Target="../tags/tag105.xml"/><Relationship Id="rId6" Type="http://schemas.openxmlformats.org/officeDocument/2006/relationships/tags" Target="../tags/tag104.xml"/><Relationship Id="rId5" Type="http://schemas.openxmlformats.org/officeDocument/2006/relationships/tags" Target="../tags/tag103.xml"/><Relationship Id="rId4" Type="http://schemas.openxmlformats.org/officeDocument/2006/relationships/image" Target="../media/image2.png"/><Relationship Id="rId3" Type="http://schemas.openxmlformats.org/officeDocument/2006/relationships/tags" Target="../tags/tag102.xml"/><Relationship Id="rId2" Type="http://schemas.openxmlformats.org/officeDocument/2006/relationships/image" Target="../media/image1.jpeg"/><Relationship Id="rId10" Type="http://schemas.openxmlformats.org/officeDocument/2006/relationships/notesSlide" Target="../notesSlides/notesSlide23.xml"/><Relationship Id="rId1" Type="http://schemas.openxmlformats.org/officeDocument/2006/relationships/tags" Target="../tags/tag101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6.png"/><Relationship Id="rId7" Type="http://schemas.openxmlformats.org/officeDocument/2006/relationships/tags" Target="../tags/tag110.xml"/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image" Target="../media/image2.png"/><Relationship Id="rId3" Type="http://schemas.openxmlformats.org/officeDocument/2006/relationships/tags" Target="../tags/tag107.xml"/><Relationship Id="rId2" Type="http://schemas.openxmlformats.org/officeDocument/2006/relationships/image" Target="../media/image1.jpeg"/><Relationship Id="rId10" Type="http://schemas.openxmlformats.org/officeDocument/2006/relationships/notesSlide" Target="../notesSlides/notesSlide24.xml"/><Relationship Id="rId1" Type="http://schemas.openxmlformats.org/officeDocument/2006/relationships/tags" Target="../tags/tag106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7.png"/><Relationship Id="rId7" Type="http://schemas.openxmlformats.org/officeDocument/2006/relationships/tags" Target="../tags/tag115.xml"/><Relationship Id="rId6" Type="http://schemas.openxmlformats.org/officeDocument/2006/relationships/tags" Target="../tags/tag114.xml"/><Relationship Id="rId5" Type="http://schemas.openxmlformats.org/officeDocument/2006/relationships/tags" Target="../tags/tag113.xml"/><Relationship Id="rId4" Type="http://schemas.openxmlformats.org/officeDocument/2006/relationships/image" Target="../media/image2.png"/><Relationship Id="rId3" Type="http://schemas.openxmlformats.org/officeDocument/2006/relationships/tags" Target="../tags/tag112.xml"/><Relationship Id="rId2" Type="http://schemas.openxmlformats.org/officeDocument/2006/relationships/image" Target="../media/image1.jpeg"/><Relationship Id="rId10" Type="http://schemas.openxmlformats.org/officeDocument/2006/relationships/notesSlide" Target="../notesSlides/notesSlide25.xml"/><Relationship Id="rId1" Type="http://schemas.openxmlformats.org/officeDocument/2006/relationships/tags" Target="../tags/tag111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8.png"/><Relationship Id="rId7" Type="http://schemas.openxmlformats.org/officeDocument/2006/relationships/tags" Target="../tags/tag120.xml"/><Relationship Id="rId6" Type="http://schemas.openxmlformats.org/officeDocument/2006/relationships/tags" Target="../tags/tag119.xml"/><Relationship Id="rId5" Type="http://schemas.openxmlformats.org/officeDocument/2006/relationships/tags" Target="../tags/tag118.xml"/><Relationship Id="rId4" Type="http://schemas.openxmlformats.org/officeDocument/2006/relationships/image" Target="../media/image2.png"/><Relationship Id="rId3" Type="http://schemas.openxmlformats.org/officeDocument/2006/relationships/tags" Target="../tags/tag117.xml"/><Relationship Id="rId2" Type="http://schemas.openxmlformats.org/officeDocument/2006/relationships/image" Target="../media/image1.jpeg"/><Relationship Id="rId10" Type="http://schemas.openxmlformats.org/officeDocument/2006/relationships/notesSlide" Target="../notesSlides/notesSlide26.xml"/><Relationship Id="rId1" Type="http://schemas.openxmlformats.org/officeDocument/2006/relationships/tags" Target="../tags/tag116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9.png"/><Relationship Id="rId7" Type="http://schemas.openxmlformats.org/officeDocument/2006/relationships/tags" Target="../tags/tag125.xml"/><Relationship Id="rId6" Type="http://schemas.openxmlformats.org/officeDocument/2006/relationships/tags" Target="../tags/tag124.xml"/><Relationship Id="rId5" Type="http://schemas.openxmlformats.org/officeDocument/2006/relationships/tags" Target="../tags/tag123.xml"/><Relationship Id="rId4" Type="http://schemas.openxmlformats.org/officeDocument/2006/relationships/image" Target="../media/image2.png"/><Relationship Id="rId3" Type="http://schemas.openxmlformats.org/officeDocument/2006/relationships/tags" Target="../tags/tag122.xml"/><Relationship Id="rId2" Type="http://schemas.openxmlformats.org/officeDocument/2006/relationships/image" Target="../media/image1.jpeg"/><Relationship Id="rId10" Type="http://schemas.openxmlformats.org/officeDocument/2006/relationships/notesSlide" Target="../notesSlides/notesSlide27.xml"/><Relationship Id="rId1" Type="http://schemas.openxmlformats.org/officeDocument/2006/relationships/tags" Target="../tags/tag121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8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image" Target="../media/image2.png"/><Relationship Id="rId3" Type="http://schemas.openxmlformats.org/officeDocument/2006/relationships/tags" Target="../tags/tag127.xml"/><Relationship Id="rId2" Type="http://schemas.openxmlformats.org/officeDocument/2006/relationships/image" Target="../media/image1.jpeg"/><Relationship Id="rId1" Type="http://schemas.openxmlformats.org/officeDocument/2006/relationships/tags" Target="../tags/tag126.xml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9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135.xml"/><Relationship Id="rId6" Type="http://schemas.openxmlformats.org/officeDocument/2006/relationships/tags" Target="../tags/tag134.xml"/><Relationship Id="rId5" Type="http://schemas.openxmlformats.org/officeDocument/2006/relationships/tags" Target="../tags/tag133.xml"/><Relationship Id="rId4" Type="http://schemas.openxmlformats.org/officeDocument/2006/relationships/image" Target="../media/image2.png"/><Relationship Id="rId3" Type="http://schemas.openxmlformats.org/officeDocument/2006/relationships/tags" Target="../tags/tag132.xml"/><Relationship Id="rId2" Type="http://schemas.openxmlformats.org/officeDocument/2006/relationships/image" Target="../media/image1.jpeg"/><Relationship Id="rId1" Type="http://schemas.openxmlformats.org/officeDocument/2006/relationships/tags" Target="../tags/tag131.xml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0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140.xml"/><Relationship Id="rId6" Type="http://schemas.openxmlformats.org/officeDocument/2006/relationships/tags" Target="../tags/tag139.xml"/><Relationship Id="rId5" Type="http://schemas.openxmlformats.org/officeDocument/2006/relationships/tags" Target="../tags/tag138.xml"/><Relationship Id="rId4" Type="http://schemas.openxmlformats.org/officeDocument/2006/relationships/image" Target="../media/image2.png"/><Relationship Id="rId3" Type="http://schemas.openxmlformats.org/officeDocument/2006/relationships/tags" Target="../tags/tag137.xml"/><Relationship Id="rId2" Type="http://schemas.openxmlformats.org/officeDocument/2006/relationships/image" Target="../media/image1.jpeg"/><Relationship Id="rId1" Type="http://schemas.openxmlformats.org/officeDocument/2006/relationships/tags" Target="../tags/tag136.xml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1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145.xml"/><Relationship Id="rId6" Type="http://schemas.openxmlformats.org/officeDocument/2006/relationships/tags" Target="../tags/tag144.xml"/><Relationship Id="rId5" Type="http://schemas.openxmlformats.org/officeDocument/2006/relationships/tags" Target="../tags/tag143.xml"/><Relationship Id="rId4" Type="http://schemas.openxmlformats.org/officeDocument/2006/relationships/image" Target="../media/image2.png"/><Relationship Id="rId3" Type="http://schemas.openxmlformats.org/officeDocument/2006/relationships/tags" Target="../tags/tag142.xml"/><Relationship Id="rId2" Type="http://schemas.openxmlformats.org/officeDocument/2006/relationships/image" Target="../media/image1.jpeg"/><Relationship Id="rId1" Type="http://schemas.openxmlformats.org/officeDocument/2006/relationships/tags" Target="../tags/tag141.xml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2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150.xml"/><Relationship Id="rId6" Type="http://schemas.openxmlformats.org/officeDocument/2006/relationships/tags" Target="../tags/tag149.xml"/><Relationship Id="rId5" Type="http://schemas.openxmlformats.org/officeDocument/2006/relationships/tags" Target="../tags/tag148.xml"/><Relationship Id="rId4" Type="http://schemas.openxmlformats.org/officeDocument/2006/relationships/image" Target="../media/image2.png"/><Relationship Id="rId3" Type="http://schemas.openxmlformats.org/officeDocument/2006/relationships/tags" Target="../tags/tag147.xml"/><Relationship Id="rId2" Type="http://schemas.openxmlformats.org/officeDocument/2006/relationships/image" Target="../media/image1.jpeg"/><Relationship Id="rId1" Type="http://schemas.openxmlformats.org/officeDocument/2006/relationships/tags" Target="../tags/tag146.xml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3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155.xml"/><Relationship Id="rId6" Type="http://schemas.openxmlformats.org/officeDocument/2006/relationships/tags" Target="../tags/tag154.xml"/><Relationship Id="rId5" Type="http://schemas.openxmlformats.org/officeDocument/2006/relationships/tags" Target="../tags/tag153.xml"/><Relationship Id="rId4" Type="http://schemas.openxmlformats.org/officeDocument/2006/relationships/image" Target="../media/image2.png"/><Relationship Id="rId3" Type="http://schemas.openxmlformats.org/officeDocument/2006/relationships/tags" Target="../tags/tag152.xml"/><Relationship Id="rId2" Type="http://schemas.openxmlformats.org/officeDocument/2006/relationships/image" Target="../media/image1.jpeg"/><Relationship Id="rId1" Type="http://schemas.openxmlformats.org/officeDocument/2006/relationships/tags" Target="../tags/tag151.xml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4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160.xml"/><Relationship Id="rId6" Type="http://schemas.openxmlformats.org/officeDocument/2006/relationships/tags" Target="../tags/tag159.xml"/><Relationship Id="rId5" Type="http://schemas.openxmlformats.org/officeDocument/2006/relationships/tags" Target="../tags/tag158.xml"/><Relationship Id="rId4" Type="http://schemas.openxmlformats.org/officeDocument/2006/relationships/image" Target="../media/image2.png"/><Relationship Id="rId3" Type="http://schemas.openxmlformats.org/officeDocument/2006/relationships/tags" Target="../tags/tag157.xml"/><Relationship Id="rId2" Type="http://schemas.openxmlformats.org/officeDocument/2006/relationships/image" Target="../media/image1.jpeg"/><Relationship Id="rId1" Type="http://schemas.openxmlformats.org/officeDocument/2006/relationships/tags" Target="../tags/tag156.xml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5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165.xml"/><Relationship Id="rId6" Type="http://schemas.openxmlformats.org/officeDocument/2006/relationships/tags" Target="../tags/tag164.xml"/><Relationship Id="rId5" Type="http://schemas.openxmlformats.org/officeDocument/2006/relationships/tags" Target="../tags/tag163.xml"/><Relationship Id="rId4" Type="http://schemas.openxmlformats.org/officeDocument/2006/relationships/image" Target="../media/image2.png"/><Relationship Id="rId3" Type="http://schemas.openxmlformats.org/officeDocument/2006/relationships/tags" Target="../tags/tag162.xml"/><Relationship Id="rId2" Type="http://schemas.openxmlformats.org/officeDocument/2006/relationships/image" Target="../media/image1.jpeg"/><Relationship Id="rId1" Type="http://schemas.openxmlformats.org/officeDocument/2006/relationships/tags" Target="../tags/tag161.xml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6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170.xml"/><Relationship Id="rId6" Type="http://schemas.openxmlformats.org/officeDocument/2006/relationships/tags" Target="../tags/tag169.xml"/><Relationship Id="rId5" Type="http://schemas.openxmlformats.org/officeDocument/2006/relationships/tags" Target="../tags/tag168.xml"/><Relationship Id="rId4" Type="http://schemas.openxmlformats.org/officeDocument/2006/relationships/image" Target="../media/image2.png"/><Relationship Id="rId3" Type="http://schemas.openxmlformats.org/officeDocument/2006/relationships/tags" Target="../tags/tag167.xml"/><Relationship Id="rId2" Type="http://schemas.openxmlformats.org/officeDocument/2006/relationships/image" Target="../media/image1.jpeg"/><Relationship Id="rId1" Type="http://schemas.openxmlformats.org/officeDocument/2006/relationships/tags" Target="../tags/tag166.xml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7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175.xml"/><Relationship Id="rId6" Type="http://schemas.openxmlformats.org/officeDocument/2006/relationships/tags" Target="../tags/tag174.xml"/><Relationship Id="rId5" Type="http://schemas.openxmlformats.org/officeDocument/2006/relationships/tags" Target="../tags/tag173.xml"/><Relationship Id="rId4" Type="http://schemas.openxmlformats.org/officeDocument/2006/relationships/image" Target="../media/image2.png"/><Relationship Id="rId3" Type="http://schemas.openxmlformats.org/officeDocument/2006/relationships/tags" Target="../tags/tag172.xml"/><Relationship Id="rId2" Type="http://schemas.openxmlformats.org/officeDocument/2006/relationships/image" Target="../media/image1.jpeg"/><Relationship Id="rId1" Type="http://schemas.openxmlformats.org/officeDocument/2006/relationships/tags" Target="../tags/tag171.xml"/></Relationships>
</file>

<file path=ppt/slides/_rels/slide3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tags" Target="../tags/tag176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-317" y="-127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5791200" y="4495800"/>
            <a:ext cx="3154680" cy="186309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sz="2400" b="1" dirty="0" smtClean="0"/>
              <a:t>汇报人：杨贺旻</a:t>
            </a:r>
            <a:endParaRPr lang="zh-CN" altLang="en-US" sz="2400" b="1" dirty="0" smtClean="0"/>
          </a:p>
          <a:p>
            <a:pPr>
              <a:lnSpc>
                <a:spcPct val="160000"/>
              </a:lnSpc>
            </a:pPr>
            <a:r>
              <a:rPr lang="zh-CN" altLang="en-US" sz="2400" b="1" dirty="0" smtClean="0"/>
              <a:t>科室：中心实验室</a:t>
            </a:r>
            <a:endParaRPr lang="en-US" altLang="zh-CN" sz="2400" b="1" dirty="0" smtClean="0"/>
          </a:p>
          <a:p>
            <a:pPr>
              <a:lnSpc>
                <a:spcPct val="160000"/>
              </a:lnSpc>
            </a:pPr>
            <a:r>
              <a:rPr lang="zh-CN" altLang="en-US" sz="2400" b="1" dirty="0" smtClean="0"/>
              <a:t>日期：</a:t>
            </a:r>
            <a:r>
              <a:rPr lang="en-US" altLang="zh-CN" sz="2400" dirty="0" smtClean="0"/>
              <a:t>2024.05.11</a:t>
            </a:r>
            <a:endParaRPr lang="en-US" altLang="zh-CN" sz="2400" dirty="0" smtClean="0"/>
          </a:p>
        </p:txBody>
      </p:sp>
      <p:sp>
        <p:nvSpPr>
          <p:cNvPr id="2" name="文本框 1"/>
          <p:cNvSpPr txBox="1"/>
          <p:nvPr/>
        </p:nvSpPr>
        <p:spPr>
          <a:xfrm>
            <a:off x="0" y="2362200"/>
            <a:ext cx="914463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5400" b="1"/>
              <a:t>实验动物</a:t>
            </a:r>
            <a:r>
              <a:rPr lang="en-US" altLang="zh-CN" sz="5400" b="1"/>
              <a:t>—</a:t>
            </a:r>
            <a:r>
              <a:rPr lang="zh-CN" altLang="en-US" sz="5400" b="1"/>
              <a:t>大鼠</a:t>
            </a:r>
            <a:endParaRPr lang="zh-CN" altLang="en-US" sz="5400" b="1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5286375" cy="1190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52400" y="1295400"/>
            <a:ext cx="898906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通常我</a:t>
            </a:r>
            <a:r>
              <a:rPr lang="zh-CN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们所说的大鼠(rat)和小鼠(mouse)，其区分其实并不严格，都属于啮齿类动物。主要是通过体型大小来区分：成年雄性大鼠体重250-450克(Norway大鼠)，小鼠18-25克(C57BL/6)。</a:t>
            </a:r>
            <a:endParaRPr lang="zh-CN" sz="20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大鼠</a:t>
              </a:r>
              <a:endParaRPr lang="zh-CN" sz="2800" b="1"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rcRect l="1594" r="2789"/>
          <a:stretch>
            <a:fillRect/>
          </a:stretch>
        </p:blipFill>
        <p:spPr>
          <a:xfrm>
            <a:off x="2057400" y="3110230"/>
            <a:ext cx="4572000" cy="327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>
                  <a:sym typeface="+mn-ea"/>
                </a:rPr>
                <a:t>大鼠繁殖生理周期</a:t>
              </a:r>
              <a:endParaRPr lang="zh-CN" sz="2800" b="1"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/>
          <p:cNvSpPr txBox="1"/>
          <p:nvPr/>
        </p:nvSpPr>
        <p:spPr>
          <a:xfrm>
            <a:off x="381000" y="1752600"/>
            <a:ext cx="8303895" cy="36493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>
              <a:lnSpc>
                <a:spcPct val="120000"/>
              </a:lnSpc>
              <a:buFont typeface="Wingdings" panose="05000000000000000000" charset="0"/>
              <a:buChar char="Ø"/>
            </a:pP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性成熟：大鼠8~10周左右性成熟；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小鼠6~8周左右性成熟，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charset="0"/>
              <a:buChar char="Ø"/>
            </a:pP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charset="0"/>
              <a:buChar char="Ø"/>
            </a:pP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体成熟：3月龄。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charset="0"/>
              <a:buChar char="Ø"/>
            </a:pP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charset="0"/>
              <a:buChar char="Ø"/>
            </a:pP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适配鼠龄：雄：90天；雌：80天。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charset="0"/>
              <a:buChar char="Ø"/>
            </a:pP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charset="0"/>
              <a:buChar char="Ø"/>
            </a:pP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性周期：4-5天。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charset="0"/>
              <a:buChar char="Ø"/>
            </a:pP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charset="0"/>
              <a:buChar char="Ø"/>
            </a:pP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妊娠期：大鼠孕期约3.2周（22~25天）；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小鼠孕期约3周（19~21天）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20000"/>
              </a:lnSpc>
              <a:buFont typeface="Wingdings" panose="05000000000000000000" charset="0"/>
            </a:pP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charset="0"/>
              <a:buChar char="Ø"/>
            </a:pP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哺乳期：21-23天。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大鼠生长发育时间</a:t>
              </a:r>
              <a:endParaRPr lang="zh-CN" sz="2800" b="1"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图片 3" descr="640.webp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24200" y="127635"/>
            <a:ext cx="3477260" cy="67303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52400" y="1295400"/>
            <a:ext cx="8989060" cy="50774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indent="-457200">
              <a:lnSpc>
                <a:spcPct val="18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昼伏夜出，嗅觉发达，对噪声和光照敏感，食性广泛，对营养缺乏非常敏感。</a:t>
            </a:r>
            <a:endParaRPr lang="zh-CN" sz="20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457200" indent="-457200">
              <a:lnSpc>
                <a:spcPct val="18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不能用于催吐实验。</a:t>
            </a:r>
            <a:endParaRPr lang="zh-CN" sz="20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457200" indent="-457200">
              <a:lnSpc>
                <a:spcPct val="18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聪敏，性情凶猛，喜啃咬，一般易于调教和捉取，但方法粗暴会使其焦躁不安，变得难以捕捉甚至攻击人。</a:t>
            </a:r>
            <a:endParaRPr lang="zh-CN" sz="20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457200" indent="-457200">
              <a:lnSpc>
                <a:spcPct val="18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寿命短繁殖快，2月龄性成熟，性周期4天左右，妊娠期约20天，哺乳期21天，平均每胎8只，为全年多发情动物。</a:t>
            </a:r>
            <a:endParaRPr lang="zh-CN" sz="20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457200" indent="-457200">
              <a:lnSpc>
                <a:spcPct val="18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染色体2n=42。</a:t>
            </a:r>
            <a:endParaRPr lang="zh-CN" sz="20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457200" indent="-457200">
              <a:lnSpc>
                <a:spcPct val="18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汗腺不发达：温度过高时靠尾巴和流出唾液调节体温，易中暑引起死亡。</a:t>
            </a:r>
            <a:endParaRPr lang="zh-CN" sz="20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大鼠的生物学特性：</a:t>
              </a:r>
              <a:endParaRPr lang="zh-CN" altLang="en-US" sz="2800" b="1"/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52400" y="1295400"/>
            <a:ext cx="8835390" cy="48615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indent="-457200">
              <a:lnSpc>
                <a:spcPct val="200000"/>
              </a:lnSpc>
              <a:buClr>
                <a:srgbClr val="000000"/>
              </a:buClr>
              <a:buFont typeface="+mj-lt"/>
              <a:buAutoNum type="arabicPeriod" startAt="7"/>
            </a:pPr>
            <a:r>
              <a:rPr lang="zh-CN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对外界刺激敏感：湿度（50%-65%之间，低于40%易患环尾病）、温度、空气（粉尘和氨浓度太高会引起肺部大面积坏死和支气管炎）、噪声（导致内分泌紊乱，哺乳母鼠吃仔鼠或死亡）</a:t>
            </a:r>
            <a:endParaRPr lang="zh-CN" sz="20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457200" indent="-457200">
              <a:lnSpc>
                <a:spcPct val="200000"/>
              </a:lnSpc>
              <a:buClr>
                <a:srgbClr val="000000"/>
              </a:buClr>
              <a:buFont typeface="+mj-lt"/>
              <a:buAutoNum type="arabicPeriod" startAt="7"/>
            </a:pPr>
            <a:r>
              <a:rPr lang="zh-CN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新生仔鼠重5.5-10g。1.5月-2月达180-220g，体长18-20cm。成年雄鼠300-800g，雌鼠240-400g。寿命3-4年。</a:t>
            </a:r>
            <a:endParaRPr lang="zh-CN" sz="20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457200" indent="-457200">
              <a:lnSpc>
                <a:spcPct val="200000"/>
              </a:lnSpc>
              <a:buClr>
                <a:srgbClr val="000000"/>
              </a:buClr>
              <a:buFont typeface="+mj-lt"/>
              <a:buAutoNum type="arabicPeriod" startAt="7"/>
            </a:pPr>
            <a:r>
              <a:rPr lang="zh-CN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肝脏再生能力强，体内可以合成维生素C，不耐饥饿。对炎症反应敏感，对许多药物易产生耐药性。</a:t>
            </a:r>
            <a:endParaRPr lang="zh-CN" sz="20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457200" indent="-457200">
              <a:lnSpc>
                <a:spcPct val="150000"/>
              </a:lnSpc>
              <a:buClr>
                <a:srgbClr val="000000"/>
              </a:buClr>
              <a:buFont typeface="+mj-lt"/>
              <a:buAutoNum type="arabicPeriod" startAt="7"/>
            </a:pPr>
            <a:endParaRPr lang="zh-CN" sz="20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大鼠的生物学特性：</a:t>
              </a:r>
              <a:endParaRPr lang="zh-CN" altLang="en-US" sz="2800" b="1"/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635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02870" y="1219200"/>
            <a:ext cx="9014460" cy="3230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21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远交系/封闭群：</a:t>
            </a:r>
            <a:endParaRPr lang="zh-CN" sz="21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</a:pPr>
            <a:r>
              <a:rPr lang="en-US" altLang="zh-CN" sz="21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</a:t>
            </a:r>
            <a:r>
              <a:rPr lang="zh-CN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以非近亲交配方式进行繁殖生产的一个实验动物种群，在不从其外部引入新个体的条件下，至少连续繁殖4代以上。远交系/封闭群具有繁殖率高，活力及生育能力强等特点。实验室常用的大鼠是Sprague-Dawley（SD）大鼠和Wistar大鼠两种品系。</a:t>
            </a:r>
            <a:endParaRPr lang="zh-CN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大鼠</a:t>
              </a:r>
              <a:r>
                <a:rPr lang="zh-CN" sz="2800" b="1"/>
                <a:t>常见品系</a:t>
              </a:r>
              <a:endParaRPr lang="zh-CN" sz="2800" b="1"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24000" y="4572000"/>
            <a:ext cx="6067425" cy="1933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635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52400" y="1130935"/>
            <a:ext cx="8898890" cy="44310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21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远交系/封闭群：</a:t>
            </a:r>
            <a:endParaRPr lang="zh-CN" sz="21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</a:pPr>
            <a:r>
              <a:rPr lang="en-US" altLang="zh-CN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、</a:t>
            </a:r>
            <a:r>
              <a:rPr lang="zh-CN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Wistar</a:t>
            </a:r>
            <a:r>
              <a:rPr lang="en-US" altLang="zh-CN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zh-CN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大鼠</a:t>
            </a:r>
            <a:endParaRPr lang="zh-CN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</a:pPr>
            <a:r>
              <a:rPr lang="zh-CN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特点：白色、头部较宽，耳朵较长，尾巴短于身长、性情温顺。易于饲养繁殖、抵抗力强，肿瘤自发率低。对各种营养物质敏感，垂体肾上腺系统发达，应激反应灵敏。</a:t>
            </a:r>
            <a:endParaRPr lang="zh-CN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</a:pPr>
            <a:r>
              <a:rPr lang="zh-CN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用途：适用于各种营养、代谢性疾病研究、神经-内分泌实验研究。还用于药物、肿瘤、传染病、关节炎、肝外科等医学研究领域、</a:t>
            </a:r>
            <a:endParaRPr lang="zh-CN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大鼠</a:t>
              </a:r>
              <a:r>
                <a:rPr lang="zh-CN" sz="2800" b="1"/>
                <a:t>常见品系</a:t>
              </a:r>
              <a:endParaRPr lang="zh-CN" sz="2800" b="1"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635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52400" y="1130935"/>
            <a:ext cx="8898890" cy="38150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21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远交系/封闭群：</a:t>
            </a:r>
            <a:endParaRPr lang="zh-CN" sz="21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</a:pPr>
            <a:r>
              <a:rPr lang="en-US" altLang="zh-CN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SD</a:t>
            </a:r>
            <a:r>
              <a:rPr lang="zh-CN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大鼠</a:t>
            </a:r>
            <a:endParaRPr lang="zh-CN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</a:pPr>
            <a:r>
              <a:rPr lang="zh-CN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特点：头部狭长，尾长近于身长、生长发育较Wistar大鼠快、对性激素敏感，对呼吸道疾病有较强的抵抗力肿瘤自发率低。</a:t>
            </a:r>
            <a:endParaRPr lang="zh-CN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</a:pPr>
            <a:r>
              <a:rPr lang="zh-CN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用途：广泛用于基因修饰盘、病理、毒理、药效以及 GLP 实验，营养学及内分泌系统的研究。</a:t>
            </a:r>
            <a:endParaRPr lang="zh-CN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大鼠</a:t>
              </a:r>
              <a:r>
                <a:rPr lang="zh-CN" sz="2800" b="1"/>
                <a:t>常见品系</a:t>
              </a:r>
              <a:endParaRPr lang="zh-CN" sz="2800" b="1"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635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02870" y="1130935"/>
            <a:ext cx="901446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21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远交系/封闭群：</a:t>
            </a:r>
            <a:endParaRPr lang="zh-CN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大鼠</a:t>
              </a:r>
              <a:r>
                <a:rPr lang="zh-CN" sz="2800" b="1"/>
                <a:t>常见品系</a:t>
              </a:r>
              <a:endParaRPr lang="zh-CN" sz="2800" b="1"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6015" y="228600"/>
            <a:ext cx="6871335" cy="65436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635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02870" y="1219200"/>
            <a:ext cx="9014460" cy="32613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21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近交系：</a:t>
            </a:r>
            <a:endParaRPr lang="zh-CN" sz="21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</a:pPr>
            <a:r>
              <a:rPr lang="en-US" altLang="zh-CN" sz="21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</a:t>
            </a:r>
            <a:r>
              <a:rPr lang="zh-CN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在一个动物群体中，任何个体基因组中99%以上的等位位点为纯合时定义为近交系。近交系具有基因纯合性，遗传组成同源性，表观一致性。经典近交系经至少连续20代的全同胞兄妹交配培育而成。</a:t>
            </a:r>
            <a:endParaRPr lang="zh-CN" sz="20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</a:pPr>
            <a:r>
              <a:rPr lang="en-US" altLang="zh-CN" sz="21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</a:t>
            </a:r>
            <a:endParaRPr lang="zh-CN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大鼠</a:t>
              </a:r>
              <a:r>
                <a:rPr lang="zh-CN" sz="2800" b="1"/>
                <a:t>常见品系</a:t>
              </a:r>
              <a:endParaRPr lang="zh-CN" sz="2800" b="1"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635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34950" y="1219200"/>
            <a:ext cx="8752840" cy="51079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21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近交系：</a:t>
            </a:r>
            <a:endParaRPr lang="zh-CN" sz="21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</a:pPr>
            <a:r>
              <a:rPr lang="en-US" altLang="zh-CN" sz="21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1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1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、</a:t>
            </a:r>
            <a:r>
              <a:rPr lang="zh-CN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F344/N</a:t>
            </a:r>
            <a:endParaRPr lang="zh-CN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just"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</a:pPr>
            <a:r>
              <a:rPr lang="zh-CN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特点：该品系为国际上广泛使用的近交系大鼠。不仅自发肿瘤的种类较多，而且可诱发膀胱癌、食管癌和卵黄囊癌。原发和继发性的脾脏红细胞的免疫反应性低。</a:t>
            </a:r>
            <a:endParaRPr lang="zh-CN" sz="20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just"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</a:pPr>
            <a:r>
              <a:rPr lang="zh-CN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用途：可作为酮体尿症的动物模型和视网膜退化的模型，同时适用于各种肿瘤性研究。</a:t>
            </a:r>
            <a:endParaRPr lang="zh-CN" sz="20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just"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</a:pPr>
            <a:r>
              <a:rPr lang="en-US" altLang="zh-CN" sz="21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</a:t>
            </a:r>
            <a:endParaRPr lang="zh-CN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大鼠</a:t>
              </a:r>
              <a:r>
                <a:rPr lang="zh-CN" sz="2800" b="1"/>
                <a:t>常见品系</a:t>
              </a:r>
              <a:endParaRPr lang="zh-CN" sz="2800" b="1"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635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02870" y="1219200"/>
            <a:ext cx="901446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21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近交系：</a:t>
            </a:r>
            <a:endParaRPr lang="zh-CN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大鼠</a:t>
              </a:r>
              <a:r>
                <a:rPr lang="zh-CN" sz="2800" b="1"/>
                <a:t>常见品系</a:t>
              </a:r>
              <a:endParaRPr lang="zh-CN" sz="2800" b="1"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5025" y="489585"/>
            <a:ext cx="7242175" cy="59486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635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02870" y="1219200"/>
            <a:ext cx="901446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21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近交系：</a:t>
            </a:r>
            <a:endParaRPr lang="zh-CN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大鼠</a:t>
              </a:r>
              <a:r>
                <a:rPr lang="zh-CN" sz="2800" b="1"/>
                <a:t>常见品系</a:t>
              </a:r>
              <a:endParaRPr lang="zh-CN" sz="2800" b="1"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0600" y="2297430"/>
            <a:ext cx="6850380" cy="26962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635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57175" y="1219200"/>
            <a:ext cx="8860155" cy="69037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60000"/>
              </a:lnSpc>
              <a:buClr>
                <a:srgbClr val="FF0000"/>
              </a:buClr>
              <a:buFont typeface="Wingdings" panose="05000000000000000000" charset="0"/>
            </a:pPr>
            <a:r>
              <a:rPr lang="zh-CN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高血压疾病模型:</a:t>
            </a:r>
            <a:r>
              <a:rPr lang="zh-CN" sz="1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SHR/O1a大鼠，又称自发性</a:t>
            </a:r>
            <a:r>
              <a:rPr lang="zh-CN" sz="1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高血压大鼠，属突变系大鼠。其特性是自发性高血压，且无明显原发性肾脏或肾上腺损伤，血压高于26.7kPa(200mmHg)。心血管疾病发病率高，该鼠对抗高血压药物有反应，是筛选抗高血压药物的良好动物模型。</a:t>
            </a:r>
            <a:endParaRPr lang="zh-CN" sz="1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60000"/>
              </a:lnSpc>
              <a:buClr>
                <a:srgbClr val="FF0000"/>
              </a:buClr>
              <a:buFont typeface="Wingdings" panose="05000000000000000000" charset="0"/>
            </a:pPr>
            <a:r>
              <a:rPr lang="zh-CN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癫痫大鼠(audiogenic seizures)：</a:t>
            </a:r>
            <a:r>
              <a:rPr lang="zh-CN" sz="1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用铃声刺激可旋转数秒钟，然后向一侧倒地，癫痫发作。与人的癫痫病很相似，可作为研究人癫痫病的动物模型。</a:t>
            </a:r>
            <a:endParaRPr lang="zh-CN" sz="18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60000"/>
              </a:lnSpc>
              <a:buClr>
                <a:srgbClr val="FF0000"/>
              </a:buClr>
              <a:buFont typeface="Wingdings" panose="05000000000000000000" charset="0"/>
            </a:pPr>
            <a:r>
              <a:rPr lang="zh-CN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肥胖症大鼠(fatty obesity,fa)：</a:t>
            </a:r>
            <a:r>
              <a:rPr lang="zh-CN" sz="1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肥胖症大鼠雌性不育，其子宫小且发育不全，雄性性器官外观正常，偶具繁殖力。在3周龄时表现为肥胖，到5周龄时特别明显。其食量较正常鼠大，体重比正常大鼠大一倍。雄鼠可达800g，雌鼠可达500g。</a:t>
            </a:r>
            <a:endParaRPr lang="zh-CN" sz="18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60000"/>
              </a:lnSpc>
              <a:buClr>
                <a:srgbClr val="FF0000"/>
              </a:buClr>
              <a:buFont typeface="Wingdings" panose="05000000000000000000" charset="0"/>
            </a:pPr>
            <a:r>
              <a:rPr lang="zh-CN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白内障(cataract,ca)大鼠</a:t>
            </a:r>
            <a:r>
              <a:rPr lang="zh-CN" sz="1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：鼠出生后约14日龄眼睑睁开时，表现为晶状体混浊(常为两侧)，混浊常见于晶状体的中央。</a:t>
            </a:r>
            <a:endParaRPr lang="zh-CN" sz="18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60000"/>
              </a:lnSpc>
              <a:buClr>
                <a:srgbClr val="FF0000"/>
              </a:buClr>
              <a:buFont typeface="Wingdings" panose="05000000000000000000" charset="0"/>
            </a:pP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多发性硬化症</a:t>
            </a:r>
            <a:r>
              <a:rPr lang="zh-CN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大鼠（LEW/SsN）</a:t>
            </a:r>
            <a:r>
              <a:rPr lang="zh-CN" sz="1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：由Wistar种源中发展出来，白化温驯，高繁殖力。血液中甲状腺素、胰岛素、生长素含量高。</a:t>
            </a:r>
            <a:endParaRPr lang="zh-CN" sz="18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70000"/>
              </a:lnSpc>
              <a:buClr>
                <a:srgbClr val="FF0000"/>
              </a:buClr>
              <a:buFont typeface="Wingdings" panose="05000000000000000000" charset="0"/>
            </a:pPr>
            <a:endParaRPr lang="zh-CN" sz="1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70000"/>
              </a:lnSpc>
              <a:buClr>
                <a:srgbClr val="FF0000"/>
              </a:buClr>
              <a:buFont typeface="Wingdings" panose="05000000000000000000" charset="0"/>
            </a:pPr>
            <a:endParaRPr lang="zh-CN" sz="18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</a:pPr>
            <a:endParaRPr lang="zh-CN" sz="1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489585"/>
            <a:ext cx="9144000" cy="891540"/>
            <a:chOff x="0" y="771"/>
            <a:chExt cx="14400" cy="1404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71"/>
              <a:ext cx="14016" cy="140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大鼠</a:t>
              </a:r>
              <a:r>
                <a:rPr lang="zh-CN" sz="2800" b="1"/>
                <a:t>常见品系</a:t>
              </a:r>
              <a:r>
                <a:rPr lang="en-US" altLang="zh-CN" sz="2800" b="1"/>
                <a:t>—</a:t>
              </a:r>
              <a:r>
                <a:rPr lang="zh-CN" sz="24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常用突变系大鼠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endParaRPr>
            </a:p>
            <a:p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635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57175" y="1219200"/>
            <a:ext cx="8860155" cy="51695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21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常用突变系大鼠</a:t>
            </a:r>
            <a:r>
              <a:rPr lang="en-US" altLang="zh-CN" sz="21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—</a:t>
            </a:r>
            <a:r>
              <a:rPr lang="zh-CN" altLang="en-US" sz="21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高血压疾病模型</a:t>
            </a:r>
            <a:endParaRPr lang="zh-CN" sz="21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</a:pPr>
            <a:r>
              <a:rPr lang="zh-CN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SHR/O1a大鼠</a:t>
            </a:r>
            <a:r>
              <a:rPr lang="zh-CN" sz="1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：又称自发性高血压大鼠，属突变系大鼠。被毛白色，1该鼠生育力及寿命无明显下降，可养13～14个月，繁殖时每代均应选择高血压大鼠为亲本。其特性是自发性高血压，且无明显原发性肾脏或肾上腺损伤，血压高于26.7kPa(200mmHg)。心血管疾病发病率高，可能受3～4个基因控制，其中1个为主。尿嘌呤糖尿病能进一步使血压增高，该鼠对抗高血压药物有反应，是筛选抗高血压药物的良好动物模型。</a:t>
            </a:r>
            <a:endParaRPr lang="zh-CN" sz="1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</a:pPr>
            <a:r>
              <a:rPr lang="zh-CN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肥胖症大鼠(fatty obesity,fa)：</a:t>
            </a:r>
            <a:r>
              <a:rPr lang="zh-CN" sz="1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肥胖症大鼠雌性不育，其子宫小且发育不全，雄性性器官外观正常，偶具繁殖力。在3周龄时表现为肥胖，到5周龄时特别明显。其食量较正常鼠大，体重比正常大鼠大一倍。雄鼠可达800g，雌鼠可达500g。</a:t>
            </a:r>
            <a:endParaRPr lang="zh-CN" sz="1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大鼠</a:t>
              </a:r>
              <a:r>
                <a:rPr lang="zh-CN" sz="2800" b="1"/>
                <a:t>常见品系</a:t>
              </a:r>
              <a:endParaRPr lang="zh-CN" sz="2800" b="1"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635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28600" y="1219200"/>
            <a:ext cx="8860155" cy="18453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21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常用突变系大鼠</a:t>
            </a:r>
            <a:r>
              <a:rPr lang="en-US" altLang="zh-CN" sz="21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—</a:t>
            </a:r>
            <a:r>
              <a:rPr lang="zh-CN" altLang="en-US" sz="21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癫痫</a:t>
            </a:r>
            <a:r>
              <a:rPr lang="zh-CN" altLang="en-US" sz="21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疾病模型</a:t>
            </a:r>
            <a:endParaRPr lang="zh-CN" sz="21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</a:pPr>
            <a:r>
              <a:rPr lang="zh-CN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癫痫大鼠(audiogenic seizures)</a:t>
            </a:r>
            <a:r>
              <a:rPr lang="zh-CN" sz="1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用铃声刺激可旋转数秒钟，然后向一侧倒地，癫痫发作。与人的癫痫病很相似，可作为研究人癫痫病的动物模型。</a:t>
            </a:r>
            <a:endParaRPr lang="zh-CN" sz="18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大鼠</a:t>
              </a:r>
              <a:r>
                <a:rPr lang="zh-CN" sz="2800" b="1"/>
                <a:t>常见品系</a:t>
              </a:r>
              <a:endParaRPr lang="zh-CN" sz="2800" b="1"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635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57175" y="1219200"/>
            <a:ext cx="8860155" cy="29533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21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常用突变系大鼠</a:t>
            </a:r>
            <a:r>
              <a:rPr lang="en-US" altLang="zh-CN" sz="21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—</a:t>
            </a:r>
            <a:r>
              <a:rPr lang="zh-CN" altLang="en-US" sz="21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肥胖</a:t>
            </a:r>
            <a:r>
              <a:rPr lang="zh-CN" altLang="en-US" sz="21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疾病模型</a:t>
            </a:r>
            <a:endParaRPr lang="zh-CN" sz="21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</a:pPr>
            <a:r>
              <a:rPr lang="zh-CN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肥胖症大鼠(fatty obesity,fa)：</a:t>
            </a:r>
            <a:r>
              <a:rPr lang="zh-CN" sz="1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肥胖症大鼠雌性不育，其子宫小且发育不全，雄性性器官外观正常，偶具繁殖力。在3周龄时表现为肥胖，到5周龄时特别明显。其食量较正常鼠大，体重比正常大鼠大一倍。雄鼠可达800g，雌鼠可达500g。肥胖大鼠血浆中脂肪酸总量增加10倍，胆固醇和磷脂含量增高。可用于研究人肥胖症的动物模型。</a:t>
            </a:r>
            <a:endParaRPr lang="zh-CN" sz="18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大鼠</a:t>
              </a:r>
              <a:r>
                <a:rPr lang="zh-CN" sz="2800" b="1"/>
                <a:t>常见品系</a:t>
              </a:r>
              <a:endParaRPr lang="zh-CN" sz="2800" b="1"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635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57175" y="1219200"/>
            <a:ext cx="8860155" cy="29533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21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常用突变系大鼠</a:t>
            </a:r>
            <a:r>
              <a:rPr lang="en-US" altLang="zh-CN" sz="21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—</a:t>
            </a:r>
            <a:r>
              <a:rPr lang="zh-CN" altLang="en-US" sz="21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白内障</a:t>
            </a:r>
            <a:r>
              <a:rPr lang="zh-CN" altLang="en-US" sz="21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疾病模型</a:t>
            </a:r>
            <a:endParaRPr lang="zh-CN" sz="21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</a:pPr>
            <a:r>
              <a:rPr lang="zh-CN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白内障(cataract,ca)大鼠</a:t>
            </a:r>
            <a:r>
              <a:rPr lang="zh-CN" sz="1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：鼠出生后约14日龄眼睑睁开时，表现为晶状体混浊(常为两侧)，混浊常见于晶状体的中央。病变晶状体比正常小，呈蘑菇状而不成球状。混浊是晶状体蛋白变性的结果，而不是由于矿物质增加。视网膜可能正常，未见有任何糖尿病的迹象。甲状旁腺也未发生任何组织学异常。</a:t>
            </a:r>
            <a:endParaRPr lang="zh-CN" sz="18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大鼠</a:t>
              </a:r>
              <a:r>
                <a:rPr lang="zh-CN" sz="2800" b="1"/>
                <a:t>常见品系</a:t>
              </a:r>
              <a:endParaRPr lang="zh-CN" sz="2800" b="1"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635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57175" y="1371600"/>
            <a:ext cx="8654415" cy="19685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21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常用突变系大鼠</a:t>
            </a:r>
            <a:r>
              <a:rPr lang="en-US" altLang="zh-CN" sz="21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—</a:t>
            </a:r>
            <a:r>
              <a:rPr lang="zh-CN" altLang="en-US" sz="21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多发性硬化症之疾病模型</a:t>
            </a:r>
            <a:endParaRPr lang="zh-CN" altLang="en-US" sz="21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</a:pPr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多发性硬化症</a:t>
            </a:r>
            <a:r>
              <a:rPr lang="zh-CN" sz="2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大鼠（LEW/SsN）</a:t>
            </a:r>
            <a:r>
              <a:rPr lang="zh-CN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：由Wistar种源中发展出来，白化温驯，高繁殖力。血液中甲状腺素、胰岛素、生长素含量高。</a:t>
            </a:r>
            <a:endParaRPr lang="zh-CN" sz="20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大鼠</a:t>
              </a:r>
              <a:r>
                <a:rPr lang="zh-CN" sz="2800" b="1"/>
                <a:t>常见品系</a:t>
              </a:r>
              <a:endParaRPr lang="zh-CN" sz="2800" b="1"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-158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18920" y="2331085"/>
            <a:ext cx="6106160" cy="13220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en-US" altLang="zh-CN" sz="80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Thank  You  !</a:t>
            </a:r>
            <a:endParaRPr lang="en-US" altLang="zh-CN" sz="8000" i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5286375" cy="1190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-317" y="-127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5791200" y="4495800"/>
            <a:ext cx="3154680" cy="186309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sz="2400" b="1" dirty="0" smtClean="0"/>
              <a:t>汇报人：杨贺旻</a:t>
            </a:r>
            <a:endParaRPr lang="zh-CN" altLang="en-US" sz="2400" b="1" dirty="0" smtClean="0"/>
          </a:p>
          <a:p>
            <a:pPr>
              <a:lnSpc>
                <a:spcPct val="160000"/>
              </a:lnSpc>
            </a:pPr>
            <a:r>
              <a:rPr lang="zh-CN" altLang="en-US" sz="2400" b="1" dirty="0" smtClean="0"/>
              <a:t>科室：中心实验室</a:t>
            </a:r>
            <a:endParaRPr lang="en-US" altLang="zh-CN" sz="2400" b="1" dirty="0" smtClean="0"/>
          </a:p>
          <a:p>
            <a:pPr>
              <a:lnSpc>
                <a:spcPct val="160000"/>
              </a:lnSpc>
            </a:pPr>
            <a:r>
              <a:rPr lang="zh-CN" altLang="en-US" sz="2400" b="1" dirty="0" smtClean="0"/>
              <a:t>日期：</a:t>
            </a:r>
            <a:r>
              <a:rPr lang="en-US" altLang="zh-CN" sz="2400" dirty="0" smtClean="0"/>
              <a:t>2024.06.15</a:t>
            </a:r>
            <a:endParaRPr lang="en-US" altLang="zh-CN" sz="2400" dirty="0" smtClean="0"/>
          </a:p>
        </p:txBody>
      </p:sp>
      <p:sp>
        <p:nvSpPr>
          <p:cNvPr id="2" name="文本框 1"/>
          <p:cNvSpPr txBox="1"/>
          <p:nvPr/>
        </p:nvSpPr>
        <p:spPr>
          <a:xfrm>
            <a:off x="0" y="2362200"/>
            <a:ext cx="914463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5400" b="1"/>
              <a:t>实验动物</a:t>
            </a:r>
            <a:r>
              <a:rPr lang="en-US" altLang="zh-CN" sz="5400" b="1"/>
              <a:t>—</a:t>
            </a:r>
            <a:r>
              <a:rPr lang="zh-CN" altLang="en-US" sz="5400" b="1"/>
              <a:t>大鼠（二）</a:t>
            </a:r>
            <a:endParaRPr lang="zh-CN" altLang="en-US" sz="5400" b="1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5286375" cy="1190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大鼠生长发育时间</a:t>
              </a:r>
              <a:endParaRPr lang="zh-CN" sz="2800" b="1"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图片 3" descr="640.webp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63850" y="76200"/>
            <a:ext cx="3477260" cy="67303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635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02870" y="1130935"/>
            <a:ext cx="901446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21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远交系/封闭群：</a:t>
            </a:r>
            <a:endParaRPr lang="zh-CN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大鼠</a:t>
              </a:r>
              <a:r>
                <a:rPr lang="zh-CN" sz="2800" b="1"/>
                <a:t>常见品系</a:t>
              </a:r>
              <a:endParaRPr lang="zh-CN" sz="2800" b="1"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6015" y="228600"/>
            <a:ext cx="6871335" cy="65436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635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02870" y="1219200"/>
            <a:ext cx="901446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21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近交系：</a:t>
            </a:r>
            <a:endParaRPr lang="zh-CN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大鼠</a:t>
              </a:r>
              <a:r>
                <a:rPr lang="zh-CN" sz="2800" b="1"/>
                <a:t>常见品系</a:t>
              </a:r>
              <a:endParaRPr lang="zh-CN" sz="2800" b="1"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5025" y="489585"/>
            <a:ext cx="7242175" cy="59486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635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02870" y="1219200"/>
            <a:ext cx="901446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zh-CN" sz="21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近交系：</a:t>
            </a:r>
            <a:endParaRPr lang="zh-CN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大鼠</a:t>
              </a:r>
              <a:r>
                <a:rPr lang="zh-CN" sz="2800" b="1"/>
                <a:t>常见品系</a:t>
              </a:r>
              <a:endParaRPr lang="zh-CN" sz="2800" b="1"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0600" y="2297430"/>
            <a:ext cx="6850380" cy="26962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635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0" y="489585"/>
            <a:ext cx="9144000" cy="586105"/>
            <a:chOff x="0" y="771"/>
            <a:chExt cx="14400" cy="923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71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大鼠</a:t>
              </a:r>
              <a:endParaRPr lang="zh-CN" sz="2800" b="1"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76400" y="1447800"/>
            <a:ext cx="6000750" cy="4305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635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57175" y="1219200"/>
            <a:ext cx="8860155" cy="52812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60000"/>
              </a:lnSpc>
              <a:buClr>
                <a:srgbClr val="FF0000"/>
              </a:buClr>
              <a:buFont typeface="Wingdings" panose="05000000000000000000" charset="0"/>
            </a:pPr>
            <a:r>
              <a:rPr lang="zh-CN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高血压疾病模型:</a:t>
            </a:r>
            <a:r>
              <a:rPr lang="zh-CN" sz="1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SHR/O1a大鼠，又称自发性</a:t>
            </a:r>
            <a:r>
              <a:rPr lang="zh-CN" sz="1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高血压大鼠，属突变系大鼠。其特性是自发性高血压，且无明显原发性肾脏或肾上腺损伤，血压高于26.7kPa(200mmHg)。心血管疾病发病率高，该鼠对抗高血压药物有反应，是筛选抗高血压药物的良好动物模型。</a:t>
            </a:r>
            <a:endParaRPr lang="zh-CN" sz="1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60000"/>
              </a:lnSpc>
              <a:buClr>
                <a:srgbClr val="FF0000"/>
              </a:buClr>
              <a:buFont typeface="Wingdings" panose="05000000000000000000" charset="0"/>
            </a:pPr>
            <a:r>
              <a:rPr lang="zh-CN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癫痫大鼠(audiogenic seizures)：</a:t>
            </a:r>
            <a:r>
              <a:rPr lang="zh-CN" sz="1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用铃声刺激可旋转数秒钟，然后向一侧倒地，癫痫发作。与人的癫痫病很相似，可作为研究人癫痫病的动物模型。</a:t>
            </a:r>
            <a:endParaRPr lang="zh-CN" sz="18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60000"/>
              </a:lnSpc>
              <a:buClr>
                <a:srgbClr val="FF0000"/>
              </a:buClr>
              <a:buFont typeface="Wingdings" panose="05000000000000000000" charset="0"/>
            </a:pPr>
            <a:r>
              <a:rPr lang="zh-CN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肥胖症大鼠(fatty obesity,fa)：</a:t>
            </a:r>
            <a:r>
              <a:rPr lang="zh-CN" sz="1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肥胖症大鼠雌性不育，其子宫小且发育不全，雄性性器官外观正常，偶具繁殖力。在3周龄时表现为肥胖，到5周龄时特别明显。其食量较正常鼠大，体重比正常大鼠大一倍。雄鼠可达800g，雌鼠可达500g。</a:t>
            </a:r>
            <a:endParaRPr lang="zh-CN" sz="18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60000"/>
              </a:lnSpc>
              <a:buClr>
                <a:srgbClr val="FF0000"/>
              </a:buClr>
              <a:buFont typeface="Wingdings" panose="05000000000000000000" charset="0"/>
            </a:pPr>
            <a:r>
              <a:rPr lang="zh-CN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白内障(cataract,ca)大鼠</a:t>
            </a:r>
            <a:r>
              <a:rPr lang="zh-CN" sz="1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：鼠出生后约14日龄眼睑睁开时，表现为晶状体混浊(常为两侧)，混浊常见于晶状体的中央。</a:t>
            </a:r>
            <a:endParaRPr lang="zh-CN" sz="18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60000"/>
              </a:lnSpc>
              <a:buClr>
                <a:srgbClr val="FF0000"/>
              </a:buClr>
              <a:buFont typeface="Wingdings" panose="05000000000000000000" charset="0"/>
            </a:pP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多发性硬化症</a:t>
            </a:r>
            <a:r>
              <a:rPr lang="zh-CN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大鼠（LEW/SsN）</a:t>
            </a:r>
            <a:r>
              <a:rPr lang="zh-CN" sz="1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：由Wistar种源中发展出来，白化温驯，高繁殖力。血液中甲状腺素、胰岛素、生长素含量高。</a:t>
            </a:r>
            <a:endParaRPr lang="zh-CN" sz="18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200000"/>
              </a:lnSpc>
              <a:buClr>
                <a:srgbClr val="FF0000"/>
              </a:buClr>
              <a:buFont typeface="Wingdings" panose="05000000000000000000" charset="0"/>
            </a:pPr>
            <a:endParaRPr lang="zh-CN" sz="1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489585"/>
            <a:ext cx="9144000" cy="891540"/>
            <a:chOff x="0" y="771"/>
            <a:chExt cx="14400" cy="1404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71"/>
              <a:ext cx="14016" cy="140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大鼠</a:t>
              </a:r>
              <a:r>
                <a:rPr lang="zh-CN" sz="2800" b="1"/>
                <a:t>常见品系</a:t>
              </a:r>
              <a:r>
                <a:rPr lang="en-US" altLang="zh-CN" sz="2800" b="1"/>
                <a:t>—</a:t>
              </a:r>
              <a:r>
                <a:rPr lang="zh-CN" sz="24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常用突变系大鼠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endParaRPr>
            </a:p>
            <a:p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 flipV="1">
              <a:off x="0" y="1680"/>
              <a:ext cx="6360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0" y="457200"/>
            <a:ext cx="9067800" cy="609600"/>
            <a:chOff x="120" y="720"/>
            <a:chExt cx="14280" cy="960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20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应用领域</a:t>
              </a:r>
              <a:r>
                <a:rPr lang="en-US" altLang="zh-CN" sz="2800" b="1"/>
                <a:t> </a:t>
              </a:r>
              <a:endParaRPr lang="zh-CN" altLang="en-US" sz="2800" b="1">
                <a:solidFill>
                  <a:srgbClr val="FF0000"/>
                </a:solidFill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>
              <a:off x="120" y="1680"/>
              <a:ext cx="6240" cy="0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/>
          <p:cNvSpPr txBox="1"/>
          <p:nvPr/>
        </p:nvSpPr>
        <p:spPr>
          <a:xfrm>
            <a:off x="152400" y="1405255"/>
            <a:ext cx="8359775" cy="35382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buFont typeface="Wingdings" panose="05000000000000000000" charset="0"/>
              <a:buChar char="Ø"/>
            </a:pPr>
            <a:r>
              <a:rPr lang="zh-CN" altLang="en-US" sz="2400" b="1">
                <a:solidFill>
                  <a:srgbClr val="FF0000"/>
                </a:solidFill>
              </a:rPr>
              <a:t>生理学研究</a:t>
            </a:r>
            <a:endParaRPr lang="zh-CN" altLang="en-US" sz="2400" b="1">
              <a:solidFill>
                <a:srgbClr val="FF0000"/>
              </a:solidFill>
            </a:endParaRPr>
          </a:p>
          <a:p>
            <a:pPr>
              <a:lnSpc>
                <a:spcPct val="0"/>
              </a:lnSpc>
              <a:buFont typeface="Wingdings" panose="05000000000000000000" charset="0"/>
            </a:pPr>
            <a:endParaRPr lang="zh-CN" altLang="en-US" sz="2000" b="1">
              <a:solidFill>
                <a:srgbClr val="FF0000"/>
              </a:solidFill>
            </a:endParaRPr>
          </a:p>
          <a:p>
            <a:pPr algn="just">
              <a:lnSpc>
                <a:spcPct val="200000"/>
              </a:lnSpc>
              <a:buFont typeface="Wingdings" panose="05000000000000000000" charset="0"/>
            </a:pPr>
            <a:r>
              <a:rPr lang="en-US" altLang="zh-CN" sz="2000">
                <a:solidFill>
                  <a:schemeClr val="tx1"/>
                </a:solidFill>
              </a:rPr>
              <a:t>1</a:t>
            </a:r>
            <a:r>
              <a:rPr lang="zh-CN" altLang="en-US" sz="2000">
                <a:solidFill>
                  <a:schemeClr val="tx1"/>
                </a:solidFill>
              </a:rPr>
              <a:t>、神经-内分泌实验研究：垂体-肾上腺系统发达，应激反应灵敏，如可复制应激性胃溃疡模型。常用大鼠切除内分泌腺方法，进行肾上腺、垂体、卵巢等内分泌实验。</a:t>
            </a:r>
            <a:endParaRPr lang="zh-CN" altLang="en-US" sz="2000">
              <a:solidFill>
                <a:schemeClr val="tx1"/>
              </a:solidFill>
            </a:endParaRPr>
          </a:p>
          <a:p>
            <a:pPr algn="just">
              <a:lnSpc>
                <a:spcPct val="200000"/>
              </a:lnSpc>
              <a:buFont typeface="Wingdings" panose="05000000000000000000" charset="0"/>
            </a:pPr>
            <a:r>
              <a:rPr lang="en-US" altLang="zh-CN" sz="2000">
                <a:solidFill>
                  <a:schemeClr val="tx1"/>
                </a:solidFill>
              </a:rPr>
              <a:t>2</a:t>
            </a:r>
            <a:r>
              <a:rPr lang="zh-CN" altLang="en-US" sz="2000">
                <a:solidFill>
                  <a:schemeClr val="tx1"/>
                </a:solidFill>
              </a:rPr>
              <a:t>、大鼠无胆囊，不能选做胆囊功能的研究，但胆总管较大，可用胆总管插管，收集胆汁，研究消化功能。</a:t>
            </a:r>
            <a:endParaRPr lang="zh-CN" altLang="en-US" sz="20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0" y="457200"/>
            <a:ext cx="9067800" cy="609600"/>
            <a:chOff x="120" y="720"/>
            <a:chExt cx="14280" cy="960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20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应用领域</a:t>
              </a:r>
              <a:r>
                <a:rPr lang="en-US" altLang="zh-CN" sz="2800" b="1"/>
                <a:t> </a:t>
              </a:r>
              <a:endParaRPr lang="zh-CN" altLang="en-US" sz="2800" b="1">
                <a:solidFill>
                  <a:srgbClr val="FF0000"/>
                </a:solidFill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>
              <a:off x="120" y="1680"/>
              <a:ext cx="6240" cy="0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/>
          <p:cNvSpPr txBox="1"/>
          <p:nvPr/>
        </p:nvSpPr>
        <p:spPr>
          <a:xfrm>
            <a:off x="152400" y="1405255"/>
            <a:ext cx="8359775" cy="29229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buFont typeface="Wingdings" panose="05000000000000000000" charset="0"/>
              <a:buChar char="Ø"/>
            </a:pPr>
            <a:r>
              <a:rPr lang="zh-CN" altLang="en-US" sz="2400" b="1">
                <a:solidFill>
                  <a:srgbClr val="FF0000"/>
                </a:solidFill>
              </a:rPr>
              <a:t>营养学研究</a:t>
            </a:r>
            <a:endParaRPr lang="zh-CN" altLang="en-US" sz="2400" b="1">
              <a:solidFill>
                <a:srgbClr val="FF0000"/>
              </a:solidFill>
            </a:endParaRPr>
          </a:p>
          <a:p>
            <a:pPr>
              <a:lnSpc>
                <a:spcPct val="0"/>
              </a:lnSpc>
              <a:buFont typeface="Wingdings" panose="05000000000000000000" charset="0"/>
            </a:pPr>
            <a:endParaRPr lang="zh-CN" altLang="en-US" sz="2000" b="1">
              <a:solidFill>
                <a:srgbClr val="FF0000"/>
              </a:solidFill>
            </a:endParaRPr>
          </a:p>
          <a:p>
            <a:pPr algn="just">
              <a:lnSpc>
                <a:spcPct val="200000"/>
              </a:lnSpc>
              <a:buFont typeface="Wingdings" panose="05000000000000000000" charset="0"/>
            </a:pPr>
            <a:r>
              <a:rPr lang="en-US" sz="2000">
                <a:solidFill>
                  <a:schemeClr val="tx1"/>
                </a:solidFill>
              </a:rPr>
              <a:t>       </a:t>
            </a:r>
            <a:r>
              <a:rPr sz="2000">
                <a:solidFill>
                  <a:schemeClr val="tx1"/>
                </a:solidFill>
              </a:rPr>
              <a:t>大鼠是第一种用于营养学研究的实验动物，为人类营养研究做出了突出贡献，维生素D就是用大鼠研究而发现的。由于大鼠杂食，解剖、生理与人相似，生长代谢快，对大鼠的营养研究广泛而细致，资料极为丰富，常用于维生素、蛋白质缺乏，氨基酸和钙、磷代谢的研究。</a:t>
            </a:r>
            <a:endParaRPr sz="20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0" y="457200"/>
            <a:ext cx="9067800" cy="609600"/>
            <a:chOff x="120" y="720"/>
            <a:chExt cx="14280" cy="960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20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应用领域</a:t>
              </a:r>
              <a:r>
                <a:rPr lang="en-US" altLang="zh-CN" sz="2800" b="1"/>
                <a:t> </a:t>
              </a:r>
              <a:endParaRPr lang="zh-CN" altLang="en-US" sz="2800" b="1">
                <a:solidFill>
                  <a:srgbClr val="FF0000"/>
                </a:solidFill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>
              <a:off x="120" y="1680"/>
              <a:ext cx="6240" cy="0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/>
          <p:cNvSpPr txBox="1"/>
          <p:nvPr/>
        </p:nvSpPr>
        <p:spPr>
          <a:xfrm>
            <a:off x="152400" y="1405255"/>
            <a:ext cx="8359775" cy="47694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buFont typeface="Wingdings" panose="05000000000000000000" charset="0"/>
              <a:buChar char="Ø"/>
            </a:pPr>
            <a:r>
              <a:rPr lang="zh-CN" altLang="en-US" sz="2400" b="1">
                <a:solidFill>
                  <a:srgbClr val="FF0000"/>
                </a:solidFill>
              </a:rPr>
              <a:t> 药物学研究</a:t>
            </a:r>
            <a:endParaRPr lang="zh-CN" altLang="en-US" sz="2400" b="1">
              <a:solidFill>
                <a:srgbClr val="FF0000"/>
              </a:solidFill>
            </a:endParaRPr>
          </a:p>
          <a:p>
            <a:pPr algn="just">
              <a:lnSpc>
                <a:spcPct val="200000"/>
              </a:lnSpc>
              <a:buFont typeface="Wingdings" panose="05000000000000000000" charset="0"/>
            </a:pPr>
            <a:r>
              <a:rPr lang="en-US" altLang="zh-CN" sz="2000">
                <a:solidFill>
                  <a:schemeClr val="tx1"/>
                </a:solidFill>
              </a:rPr>
              <a:t>1</a:t>
            </a:r>
            <a:r>
              <a:rPr lang="zh-CN" altLang="en-US" sz="2000">
                <a:solidFill>
                  <a:schemeClr val="tx1"/>
                </a:solidFill>
              </a:rPr>
              <a:t>、大鼠血压和血管阻力对药物反应敏感，最适合于筛选新药和研究心血管药理。如常选用大量用直接血压描记法进行降压药的研究；</a:t>
            </a:r>
            <a:endParaRPr lang="zh-CN" altLang="en-US" sz="2000">
              <a:solidFill>
                <a:schemeClr val="tx1"/>
              </a:solidFill>
            </a:endParaRPr>
          </a:p>
          <a:p>
            <a:pPr algn="just">
              <a:lnSpc>
                <a:spcPct val="200000"/>
              </a:lnSpc>
              <a:buFont typeface="Wingdings" panose="05000000000000000000" charset="0"/>
            </a:pPr>
            <a:r>
              <a:rPr lang="en-US" altLang="zh-CN" sz="2000">
                <a:solidFill>
                  <a:schemeClr val="tx1"/>
                </a:solidFill>
              </a:rPr>
              <a:t>2</a:t>
            </a:r>
            <a:r>
              <a:rPr lang="zh-CN" altLang="en-US" sz="2000">
                <a:solidFill>
                  <a:schemeClr val="tx1"/>
                </a:solidFill>
              </a:rPr>
              <a:t>、灌流大鼠肢体血管或离体心脏进行心血管药理学实验；</a:t>
            </a:r>
            <a:endParaRPr lang="zh-CN" altLang="en-US" sz="2000">
              <a:solidFill>
                <a:schemeClr val="tx1"/>
              </a:solidFill>
            </a:endParaRPr>
          </a:p>
          <a:p>
            <a:pPr algn="just">
              <a:lnSpc>
                <a:spcPct val="200000"/>
              </a:lnSpc>
              <a:buFont typeface="Wingdings" panose="05000000000000000000" charset="0"/>
            </a:pPr>
            <a:r>
              <a:rPr lang="en-US" altLang="zh-CN" sz="2000">
                <a:solidFill>
                  <a:schemeClr val="tx1"/>
                </a:solidFill>
              </a:rPr>
              <a:t>3</a:t>
            </a:r>
            <a:r>
              <a:rPr lang="zh-CN" altLang="en-US" sz="2000">
                <a:solidFill>
                  <a:schemeClr val="tx1"/>
                </a:solidFill>
              </a:rPr>
              <a:t>、毒扁豆碱引起的大鼠升压反应实验模型，可用来研究影响肾上腺素能神经递质释放的药物。</a:t>
            </a:r>
            <a:endParaRPr lang="zh-CN" altLang="en-US" sz="2000">
              <a:solidFill>
                <a:schemeClr val="tx1"/>
              </a:solidFill>
            </a:endParaRPr>
          </a:p>
          <a:p>
            <a:pPr algn="just">
              <a:lnSpc>
                <a:spcPct val="200000"/>
              </a:lnSpc>
              <a:buFont typeface="Wingdings" panose="05000000000000000000" charset="0"/>
            </a:pPr>
            <a:r>
              <a:rPr lang="en-US" altLang="zh-CN" sz="2000">
                <a:solidFill>
                  <a:schemeClr val="tx1"/>
                </a:solidFill>
              </a:rPr>
              <a:t>4</a:t>
            </a:r>
            <a:r>
              <a:rPr lang="zh-CN" altLang="en-US" sz="2000">
                <a:solidFill>
                  <a:schemeClr val="tx1"/>
                </a:solidFill>
              </a:rPr>
              <a:t>、大鼠的踝关节对炎症反应很敏感，常用它来进行关节炎的药物研究。</a:t>
            </a:r>
            <a:endParaRPr lang="zh-CN" altLang="en-US" sz="2000">
              <a:solidFill>
                <a:schemeClr val="tx1"/>
              </a:solidFill>
            </a:endParaRPr>
          </a:p>
          <a:p>
            <a:pPr algn="just">
              <a:lnSpc>
                <a:spcPct val="200000"/>
              </a:lnSpc>
              <a:buFont typeface="Wingdings" panose="05000000000000000000" charset="0"/>
            </a:pPr>
            <a:r>
              <a:rPr lang="en-US" altLang="zh-CN" sz="2000">
                <a:solidFill>
                  <a:schemeClr val="tx1"/>
                </a:solidFill>
              </a:rPr>
              <a:t>5</a:t>
            </a:r>
            <a:r>
              <a:rPr lang="zh-CN" altLang="en-US" sz="2000">
                <a:solidFill>
                  <a:schemeClr val="tx1"/>
                </a:solidFill>
              </a:rPr>
              <a:t>、大鼠还是进行药物评价的主要实验动物。</a:t>
            </a:r>
            <a:endParaRPr lang="zh-CN" altLang="en-US" sz="20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0" y="457200"/>
            <a:ext cx="9067800" cy="609600"/>
            <a:chOff x="120" y="720"/>
            <a:chExt cx="14280" cy="960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20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应用领域</a:t>
              </a:r>
              <a:r>
                <a:rPr lang="en-US" altLang="zh-CN" sz="2800" b="1"/>
                <a:t> </a:t>
              </a:r>
              <a:endParaRPr lang="zh-CN" altLang="en-US" sz="2800" b="1">
                <a:solidFill>
                  <a:srgbClr val="FF0000"/>
                </a:solidFill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>
              <a:off x="120" y="1680"/>
              <a:ext cx="6240" cy="0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/>
          <p:cNvSpPr txBox="1"/>
          <p:nvPr/>
        </p:nvSpPr>
        <p:spPr>
          <a:xfrm>
            <a:off x="152400" y="1405255"/>
            <a:ext cx="835977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buFont typeface="Wingdings" panose="05000000000000000000" charset="0"/>
              <a:buChar char="Ø"/>
            </a:pPr>
            <a:r>
              <a:rPr lang="zh-CN" altLang="en-US" sz="2400" b="1">
                <a:solidFill>
                  <a:srgbClr val="FF0000"/>
                </a:solidFill>
              </a:rPr>
              <a:t> 肿瘤研究</a:t>
            </a:r>
            <a:endParaRPr lang="zh-CN" altLang="en-US" sz="2400" b="1">
              <a:solidFill>
                <a:srgbClr val="FF0000"/>
              </a:solidFill>
            </a:endParaRPr>
          </a:p>
          <a:p>
            <a:pPr algn="just">
              <a:lnSpc>
                <a:spcPct val="200000"/>
              </a:lnSpc>
              <a:buFont typeface="Wingdings" panose="05000000000000000000" charset="0"/>
            </a:pPr>
            <a:r>
              <a:rPr lang="en-US" sz="2000">
                <a:solidFill>
                  <a:schemeClr val="tx1"/>
                </a:solidFill>
              </a:rPr>
              <a:t>       </a:t>
            </a:r>
            <a:r>
              <a:rPr sz="2000">
                <a:solidFill>
                  <a:schemeClr val="tx1"/>
                </a:solidFill>
              </a:rPr>
              <a:t>大鼠可复制成各种肿瘤模型，是肿瘤实验研究最常用的实验动物。它特别易患肝癌，可用二乙基亚硝胺、二甲基偶氮苯（DAB）复制大鼠肝癌动物模型；用甲基苄基亚硝胺诱发复制大鼠食管癌等。</a:t>
            </a:r>
            <a:endParaRPr sz="20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0" y="457200"/>
            <a:ext cx="9067800" cy="609600"/>
            <a:chOff x="120" y="720"/>
            <a:chExt cx="14280" cy="960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20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研究应用领域</a:t>
              </a:r>
              <a:r>
                <a:rPr lang="en-US" altLang="zh-CN" sz="2800" b="1"/>
                <a:t> </a:t>
              </a:r>
              <a:endParaRPr lang="zh-CN" altLang="en-US" sz="2800" b="1">
                <a:solidFill>
                  <a:srgbClr val="FF0000"/>
                </a:solidFill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>
              <a:off x="120" y="1680"/>
              <a:ext cx="6240" cy="0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/>
          <p:cNvSpPr txBox="1"/>
          <p:nvPr/>
        </p:nvSpPr>
        <p:spPr>
          <a:xfrm>
            <a:off x="334645" y="1405255"/>
            <a:ext cx="8177530" cy="29229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buFont typeface="Wingdings" panose="05000000000000000000" charset="0"/>
              <a:buChar char="Ø"/>
            </a:pPr>
            <a:r>
              <a:rPr lang="zh-CN" altLang="en-US" sz="2400" b="1">
                <a:solidFill>
                  <a:srgbClr val="FF0000"/>
                </a:solidFill>
              </a:rPr>
              <a:t> 遗传学研究</a:t>
            </a:r>
            <a:endParaRPr lang="zh-CN" altLang="en-US" sz="2400" b="1">
              <a:solidFill>
                <a:srgbClr val="FF0000"/>
              </a:solidFill>
            </a:endParaRPr>
          </a:p>
          <a:p>
            <a:pPr algn="just">
              <a:lnSpc>
                <a:spcPct val="200000"/>
              </a:lnSpc>
              <a:buFont typeface="Wingdings" panose="05000000000000000000" charset="0"/>
            </a:pPr>
            <a:r>
              <a:rPr lang="en-US" altLang="zh-CN" sz="2000">
                <a:solidFill>
                  <a:schemeClr val="tx1"/>
                </a:solidFill>
              </a:rPr>
              <a:t>      </a:t>
            </a:r>
            <a:r>
              <a:rPr lang="zh-CN" altLang="en-US" sz="2000">
                <a:solidFill>
                  <a:schemeClr val="tx1"/>
                </a:solidFill>
              </a:rPr>
              <a:t>大鼠的毛色变型很多，可用来研究毛色记忆遗传，验证孟德尔遗传定律。还可制成相似于人的实验诱发性遗传缺陷疾病动物模型，可作为脑积水、听觉障碍、耳聋、白内障、垂体矮小症、无牙、无胆汁、丘脑下部尿崩症、肥胖与高血压等都是遗传疾病的良好动物模型，</a:t>
            </a:r>
            <a:endParaRPr lang="zh-CN" altLang="en-US" sz="20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0" y="457200"/>
            <a:ext cx="9067800" cy="609600"/>
            <a:chOff x="120" y="720"/>
            <a:chExt cx="14280" cy="960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20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应用领域</a:t>
              </a:r>
              <a:r>
                <a:rPr lang="en-US" altLang="zh-CN" sz="2800" b="1"/>
                <a:t> </a:t>
              </a:r>
              <a:endParaRPr lang="zh-CN" altLang="en-US" sz="2800" b="1">
                <a:solidFill>
                  <a:srgbClr val="FF0000"/>
                </a:solidFill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>
              <a:off x="120" y="1680"/>
              <a:ext cx="6240" cy="0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/>
          <p:cNvSpPr txBox="1"/>
          <p:nvPr/>
        </p:nvSpPr>
        <p:spPr>
          <a:xfrm>
            <a:off x="334645" y="1405255"/>
            <a:ext cx="8177530" cy="29229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buFont typeface="Wingdings" panose="05000000000000000000" charset="0"/>
              <a:buChar char="Ø"/>
            </a:pPr>
            <a:r>
              <a:rPr lang="zh-CN" altLang="en-US" sz="2400" b="1">
                <a:solidFill>
                  <a:srgbClr val="FF0000"/>
                </a:solidFill>
              </a:rPr>
              <a:t> 传染病研究</a:t>
            </a:r>
            <a:endParaRPr lang="zh-CN" altLang="en-US" sz="2400" b="1">
              <a:solidFill>
                <a:srgbClr val="FF0000"/>
              </a:solidFill>
            </a:endParaRPr>
          </a:p>
          <a:p>
            <a:pPr algn="just">
              <a:lnSpc>
                <a:spcPct val="200000"/>
              </a:lnSpc>
              <a:buFont typeface="Wingdings" panose="05000000000000000000" charset="0"/>
            </a:pPr>
            <a:r>
              <a:rPr lang="zh-CN" altLang="en-US" sz="2000">
                <a:solidFill>
                  <a:schemeClr val="tx1"/>
                </a:solidFill>
              </a:rPr>
              <a:t>大鼠是研究支气管肺炎、副伤寒的重要实验动物。</a:t>
            </a:r>
            <a:endParaRPr lang="zh-CN" altLang="en-US" sz="2000">
              <a:solidFill>
                <a:schemeClr val="tx1"/>
              </a:solidFill>
            </a:endParaRPr>
          </a:p>
          <a:p>
            <a:pPr algn="just">
              <a:lnSpc>
                <a:spcPct val="200000"/>
              </a:lnSpc>
              <a:buFont typeface="Wingdings" panose="05000000000000000000" charset="0"/>
            </a:pPr>
            <a:r>
              <a:rPr lang="zh-CN" altLang="en-US" sz="2000">
                <a:solidFill>
                  <a:schemeClr val="tx1"/>
                </a:solidFill>
              </a:rPr>
              <a:t>选用幼年大鼠进行流感病毒传代，进行厌氧菌细菌学实验，还可进行假结核、麻疯、霉形体病、巴氏杆菌病、葡萄球菌感染（用激素处理后）、念珠状链杆菌病、黄曲病、烟曲菌等真菌病等研究。</a:t>
            </a:r>
            <a:endParaRPr lang="zh-CN" altLang="en-US" sz="20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0" y="457200"/>
            <a:ext cx="9067800" cy="609600"/>
            <a:chOff x="120" y="720"/>
            <a:chExt cx="14280" cy="960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20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应用领域</a:t>
              </a:r>
              <a:r>
                <a:rPr lang="en-US" altLang="zh-CN" sz="2800" b="1"/>
                <a:t> </a:t>
              </a:r>
              <a:endParaRPr lang="zh-CN" altLang="en-US" sz="2800" b="1">
                <a:solidFill>
                  <a:srgbClr val="FF0000"/>
                </a:solidFill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>
              <a:off x="120" y="1680"/>
              <a:ext cx="6240" cy="0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/>
          <p:cNvSpPr txBox="1"/>
          <p:nvPr/>
        </p:nvSpPr>
        <p:spPr>
          <a:xfrm>
            <a:off x="334645" y="1405255"/>
            <a:ext cx="8177530" cy="35382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buFont typeface="Wingdings" panose="05000000000000000000" charset="0"/>
              <a:buChar char="Ø"/>
            </a:pPr>
            <a:r>
              <a:rPr lang="zh-CN" altLang="en-US" sz="2400" b="1">
                <a:solidFill>
                  <a:srgbClr val="FF0000"/>
                </a:solidFill>
              </a:rPr>
              <a:t> 行为表现的研究</a:t>
            </a:r>
            <a:endParaRPr lang="zh-CN" altLang="en-US" sz="2400" b="1">
              <a:solidFill>
                <a:srgbClr val="FF0000"/>
              </a:solidFill>
            </a:endParaRPr>
          </a:p>
          <a:p>
            <a:pPr algn="just">
              <a:lnSpc>
                <a:spcPct val="200000"/>
              </a:lnSpc>
              <a:buFont typeface="Wingdings" panose="05000000000000000000" charset="0"/>
            </a:pPr>
            <a:r>
              <a:rPr lang="zh-CN" altLang="en-US" sz="2000">
                <a:solidFill>
                  <a:schemeClr val="tx1"/>
                </a:solidFill>
              </a:rPr>
              <a:t>它具有行为情绪的变化特征，行为表现多样，情绪敏感，可用于学习、情感以及群体方面的研究。</a:t>
            </a:r>
            <a:endParaRPr lang="zh-CN" altLang="en-US" sz="2000">
              <a:solidFill>
                <a:schemeClr val="tx1"/>
              </a:solidFill>
            </a:endParaRPr>
          </a:p>
          <a:p>
            <a:pPr algn="just">
              <a:lnSpc>
                <a:spcPct val="200000"/>
              </a:lnSpc>
              <a:buFont typeface="Wingdings" panose="05000000000000000000" charset="0"/>
            </a:pPr>
            <a:r>
              <a:rPr lang="zh-CN" altLang="en-US" sz="2000">
                <a:solidFill>
                  <a:schemeClr val="tx1"/>
                </a:solidFill>
              </a:rPr>
              <a:t>利用大鼠对新环境易适应，有探索性，易训练，对惩罚和暗示敏感的特性进行行为学研究和高级神经活动的研究。</a:t>
            </a:r>
            <a:endParaRPr lang="zh-CN" altLang="en-US" sz="2000">
              <a:solidFill>
                <a:schemeClr val="tx1"/>
              </a:solidFill>
            </a:endParaRPr>
          </a:p>
          <a:p>
            <a:pPr algn="just">
              <a:lnSpc>
                <a:spcPct val="200000"/>
              </a:lnSpc>
              <a:buFont typeface="Wingdings" panose="05000000000000000000" charset="0"/>
            </a:pPr>
            <a:endParaRPr lang="zh-CN" altLang="en-US" sz="20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0" y="457200"/>
            <a:ext cx="9067800" cy="609600"/>
            <a:chOff x="120" y="720"/>
            <a:chExt cx="14280" cy="960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20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 b="1"/>
                <a:t>应用领域</a:t>
              </a:r>
              <a:r>
                <a:rPr lang="en-US" altLang="zh-CN" sz="2800" b="1"/>
                <a:t> </a:t>
              </a:r>
              <a:endParaRPr lang="zh-CN" altLang="en-US" sz="2800" b="1">
                <a:solidFill>
                  <a:srgbClr val="FF0000"/>
                </a:solidFill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>
              <a:off x="120" y="1680"/>
              <a:ext cx="6240" cy="0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/>
          <p:cNvSpPr txBox="1"/>
          <p:nvPr/>
        </p:nvSpPr>
        <p:spPr>
          <a:xfrm>
            <a:off x="280670" y="1295400"/>
            <a:ext cx="8582025" cy="54463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buFont typeface="Wingdings" panose="05000000000000000000" charset="0"/>
              <a:buChar char="Ø"/>
            </a:pPr>
            <a:r>
              <a:rPr lang="zh-CN" altLang="en-US" sz="2400" b="1">
                <a:solidFill>
                  <a:srgbClr val="FF0000"/>
                </a:solidFill>
              </a:rPr>
              <a:t>  其他</a:t>
            </a:r>
            <a:endParaRPr lang="zh-CN" altLang="en-US" sz="2400" b="1">
              <a:solidFill>
                <a:srgbClr val="FF0000"/>
              </a:solidFill>
            </a:endParaRPr>
          </a:p>
          <a:p>
            <a:pPr algn="just">
              <a:lnSpc>
                <a:spcPct val="180000"/>
              </a:lnSpc>
              <a:buFont typeface="Wingdings" panose="05000000000000000000" charset="0"/>
            </a:pPr>
            <a:r>
              <a:rPr lang="en-US" altLang="zh-CN" sz="2000">
                <a:solidFill>
                  <a:schemeClr val="tx1"/>
                </a:solidFill>
              </a:rPr>
              <a:t>1</a:t>
            </a:r>
            <a:r>
              <a:rPr lang="zh-CN" altLang="en-US" sz="2000">
                <a:solidFill>
                  <a:schemeClr val="tx1"/>
                </a:solidFill>
              </a:rPr>
              <a:t>、代谢性疾病研究，如可应用大鼠研究动脉粥样硬化，淀粉样变性、酒精中毒，十二指肠溃疡，营养不良等代谢病</a:t>
            </a:r>
            <a:endParaRPr lang="zh-CN" altLang="en-US" sz="2000">
              <a:solidFill>
                <a:schemeClr val="tx1"/>
              </a:solidFill>
            </a:endParaRPr>
          </a:p>
          <a:p>
            <a:pPr algn="just">
              <a:lnSpc>
                <a:spcPct val="180000"/>
              </a:lnSpc>
              <a:buFont typeface="Wingdings" panose="05000000000000000000" charset="0"/>
            </a:pPr>
            <a:r>
              <a:rPr lang="en-US" altLang="zh-CN" sz="2000">
                <a:solidFill>
                  <a:schemeClr val="tx1"/>
                </a:solidFill>
              </a:rPr>
              <a:t>2</a:t>
            </a:r>
            <a:r>
              <a:rPr lang="zh-CN" altLang="en-US" sz="2000">
                <a:solidFill>
                  <a:schemeClr val="tx1"/>
                </a:solidFill>
              </a:rPr>
              <a:t>、牙科学研究：用变异链球菌接种大鼠口腔，然后喂给含蔗糖食物，大鼠牙齿上的珐琅质蛀损在宏观和微观上同人的蛀齿相似，可用来研究龋齿。</a:t>
            </a:r>
            <a:endParaRPr lang="zh-CN" altLang="en-US" sz="2000">
              <a:solidFill>
                <a:schemeClr val="tx1"/>
              </a:solidFill>
            </a:endParaRPr>
          </a:p>
          <a:p>
            <a:pPr algn="just">
              <a:lnSpc>
                <a:spcPct val="180000"/>
              </a:lnSpc>
              <a:buFont typeface="Wingdings" panose="05000000000000000000" charset="0"/>
            </a:pPr>
            <a:r>
              <a:rPr lang="en-US" altLang="zh-CN" sz="2000">
                <a:solidFill>
                  <a:schemeClr val="tx1"/>
                </a:solidFill>
              </a:rPr>
              <a:t>3</a:t>
            </a:r>
            <a:r>
              <a:rPr lang="zh-CN" altLang="en-US" sz="2000">
                <a:solidFill>
                  <a:schemeClr val="tx1"/>
                </a:solidFill>
              </a:rPr>
              <a:t>、大鼠还可用于计划生育的畸胎学、避孕药研究和放射学研究。</a:t>
            </a:r>
            <a:endParaRPr lang="zh-CN" altLang="en-US" sz="2000">
              <a:solidFill>
                <a:schemeClr val="tx1"/>
              </a:solidFill>
            </a:endParaRPr>
          </a:p>
          <a:p>
            <a:pPr algn="just">
              <a:lnSpc>
                <a:spcPct val="180000"/>
              </a:lnSpc>
              <a:buFont typeface="Wingdings" panose="05000000000000000000" charset="0"/>
            </a:pPr>
            <a:r>
              <a:rPr lang="en-US" altLang="zh-CN" sz="2000">
                <a:solidFill>
                  <a:schemeClr val="tx1"/>
                </a:solidFill>
              </a:rPr>
              <a:t>4</a:t>
            </a:r>
            <a:r>
              <a:rPr lang="zh-CN" altLang="en-US" sz="2000">
                <a:solidFill>
                  <a:schemeClr val="tx1"/>
                </a:solidFill>
              </a:rPr>
              <a:t>、肝脏外科研究：由于大鼠的肝脏枯否氏细胞90%有吞噬能力，所以肝切除60～70%后仍能再生，常用于肝外科实验。</a:t>
            </a:r>
            <a:endParaRPr lang="zh-CN" altLang="en-US" sz="2000">
              <a:solidFill>
                <a:schemeClr val="tx1"/>
              </a:solidFill>
            </a:endParaRPr>
          </a:p>
          <a:p>
            <a:pPr algn="just">
              <a:lnSpc>
                <a:spcPct val="180000"/>
              </a:lnSpc>
              <a:buFont typeface="Wingdings" panose="05000000000000000000" charset="0"/>
            </a:pPr>
            <a:r>
              <a:rPr lang="en-US" altLang="zh-CN" sz="2000">
                <a:solidFill>
                  <a:schemeClr val="tx1"/>
                </a:solidFill>
              </a:rPr>
              <a:t>5</a:t>
            </a:r>
            <a:r>
              <a:rPr lang="zh-CN" altLang="en-US" sz="2000">
                <a:solidFill>
                  <a:schemeClr val="tx1"/>
                </a:solidFill>
              </a:rPr>
              <a:t>、某些疾病研究，如支气管肺炎、多发性关节炎、化脓性淋巴腺炎、中耳疾病和内耳炎。</a:t>
            </a:r>
            <a:endParaRPr lang="zh-CN" altLang="en-US" sz="20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0" y="457200"/>
            <a:ext cx="9067800" cy="609600"/>
            <a:chOff x="120" y="720"/>
            <a:chExt cx="14280" cy="960"/>
          </a:xfrm>
        </p:grpSpPr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240" y="720"/>
              <a:ext cx="1401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en-US" altLang="zh-CN" sz="2800" b="1"/>
                <a:t> </a:t>
              </a:r>
              <a:r>
                <a:rPr lang="zh-CN" altLang="en-US" sz="2800" b="1"/>
                <a:t>大鼠的饲养管理</a:t>
              </a:r>
              <a:r>
                <a:rPr lang="en-US" altLang="zh-CN" sz="2800" b="1"/>
                <a:t> </a:t>
              </a:r>
              <a:endParaRPr lang="zh-CN" altLang="en-US" sz="2800" b="1">
                <a:solidFill>
                  <a:srgbClr val="FF0000"/>
                </a:solidFill>
                <a:sym typeface="+mn-ea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6"/>
              </p:custDataLst>
            </p:nvPr>
          </p:nvCxnSpPr>
          <p:spPr>
            <a:xfrm>
              <a:off x="120" y="1680"/>
              <a:ext cx="6240" cy="0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7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/>
          <p:cNvSpPr txBox="1"/>
          <p:nvPr/>
        </p:nvSpPr>
        <p:spPr>
          <a:xfrm>
            <a:off x="280670" y="1295400"/>
            <a:ext cx="8582025" cy="34766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just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 sz="2000">
                <a:solidFill>
                  <a:schemeClr val="tx1"/>
                </a:solidFill>
              </a:rPr>
              <a:t>严格注意大鼠生活环境的温湿度的变化，防止大鼠坏尾病的发生。</a:t>
            </a:r>
            <a:endParaRPr lang="zh-CN" altLang="en-US" sz="2000">
              <a:solidFill>
                <a:schemeClr val="tx1"/>
              </a:solidFill>
            </a:endParaRPr>
          </a:p>
          <a:p>
            <a:pPr marL="342900" indent="-342900" algn="just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 sz="2000">
                <a:solidFill>
                  <a:schemeClr val="tx1"/>
                </a:solidFill>
              </a:rPr>
              <a:t>大鼠对笼内的粉尘、氨气较为敏感，易引起呼吸道感染，应勤换垫料与饮水瓶。</a:t>
            </a:r>
            <a:endParaRPr lang="zh-CN" altLang="en-US" sz="2000">
              <a:solidFill>
                <a:schemeClr val="tx1"/>
              </a:solidFill>
            </a:endParaRPr>
          </a:p>
          <a:p>
            <a:pPr marL="342900" indent="-342900" algn="just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 sz="2000">
                <a:solidFill>
                  <a:schemeClr val="tx1"/>
                </a:solidFill>
              </a:rPr>
              <a:t>大鼠听觉灵敏，对噪声耐受性低，强烈噪声易引起吃仔或抽搐的现象，所以应保持大鼠的有一个安静的饲养环境。</a:t>
            </a:r>
            <a:endParaRPr lang="zh-CN" altLang="en-US" sz="2000">
              <a:solidFill>
                <a:schemeClr val="tx1"/>
              </a:solidFill>
            </a:endParaRPr>
          </a:p>
          <a:p>
            <a:pPr algn="just">
              <a:buFont typeface="Wingdings" panose="05000000000000000000" charset="0"/>
            </a:pPr>
            <a:endParaRPr lang="zh-CN" altLang="en-US" sz="20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-158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18920" y="2331085"/>
            <a:ext cx="6106160" cy="13220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en-US" altLang="zh-CN" sz="80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Thank  You  !</a:t>
            </a:r>
            <a:endParaRPr lang="en-US" altLang="zh-CN" sz="8000" i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5286375" cy="1190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PLACING_PICTURE_USER_VIEWPORT" val="{&quot;height&quot;:10800,&quot;width&quot;:14400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UNIT_PLACING_PICTURE_USER_VIEWPORT" val="{&quot;height&quot;:10800,&quot;width&quot;:14400}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BEAUTIFY_FLAG" val=""/>
</p:tagLst>
</file>

<file path=ppt/tags/tag152.xml><?xml version="1.0" encoding="utf-8"?>
<p:tagLst xmlns:p="http://schemas.openxmlformats.org/presentationml/2006/main">
  <p:tag name="KSO_WM_BEAUTIFY_FLAG" val=""/>
</p:tagLst>
</file>

<file path=ppt/tags/tag153.xml><?xml version="1.0" encoding="utf-8"?>
<p:tagLst xmlns:p="http://schemas.openxmlformats.org/presentationml/2006/main">
  <p:tag name="KSO_WM_BEAUTIFY_FLAG" val=""/>
</p:tagLst>
</file>

<file path=ppt/tags/tag154.xml><?xml version="1.0" encoding="utf-8"?>
<p:tagLst xmlns:p="http://schemas.openxmlformats.org/presentationml/2006/main">
  <p:tag name="KSO_WM_BEAUTIFY_FLAG" val=""/>
</p:tagLst>
</file>

<file path=ppt/tags/tag155.xml><?xml version="1.0" encoding="utf-8"?>
<p:tagLst xmlns:p="http://schemas.openxmlformats.org/presentationml/2006/main">
  <p:tag name="KSO_WM_BEAUTIFY_FLAG" val=""/>
</p:tagLst>
</file>

<file path=ppt/tags/tag156.xml><?xml version="1.0" encoding="utf-8"?>
<p:tagLst xmlns:p="http://schemas.openxmlformats.org/presentationml/2006/main">
  <p:tag name="KSO_WM_BEAUTIFY_FLAG" val=""/>
</p:tagLst>
</file>

<file path=ppt/tags/tag157.xml><?xml version="1.0" encoding="utf-8"?>
<p:tagLst xmlns:p="http://schemas.openxmlformats.org/presentationml/2006/main">
  <p:tag name="KSO_WM_BEAUTIFY_FLAG" val=""/>
</p:tagLst>
</file>

<file path=ppt/tags/tag158.xml><?xml version="1.0" encoding="utf-8"?>
<p:tagLst xmlns:p="http://schemas.openxmlformats.org/presentationml/2006/main">
  <p:tag name="KSO_WM_BEAUTIFY_FLAG" val=""/>
</p:tagLst>
</file>

<file path=ppt/tags/tag159.xml><?xml version="1.0" encoding="utf-8"?>
<p:tagLst xmlns:p="http://schemas.openxmlformats.org/presentationml/2006/main">
  <p:tag name="KSO_WM_BEAUTIFY_FLAG" val=""/>
</p:tagLst>
</file>

<file path=ppt/tags/tag160.xml><?xml version="1.0" encoding="utf-8"?>
<p:tagLst xmlns:p="http://schemas.openxmlformats.org/presentationml/2006/main">
  <p:tag name="KSO_WM_BEAUTIFY_FLAG" val=""/>
</p:tagLst>
</file>

<file path=ppt/tags/tag161.xml><?xml version="1.0" encoding="utf-8"?>
<p:tagLst xmlns:p="http://schemas.openxmlformats.org/presentationml/2006/main">
  <p:tag name="KSO_WM_BEAUTIFY_FLAG" val=""/>
</p:tagLst>
</file>

<file path=ppt/tags/tag162.xml><?xml version="1.0" encoding="utf-8"?>
<p:tagLst xmlns:p="http://schemas.openxmlformats.org/presentationml/2006/main">
  <p:tag name="KSO_WM_BEAUTIFY_FLAG" val=""/>
</p:tagLst>
</file>

<file path=ppt/tags/tag163.xml><?xml version="1.0" encoding="utf-8"?>
<p:tagLst xmlns:p="http://schemas.openxmlformats.org/presentationml/2006/main">
  <p:tag name="KSO_WM_BEAUTIFY_FLAG" val=""/>
</p:tagLst>
</file>

<file path=ppt/tags/tag164.xml><?xml version="1.0" encoding="utf-8"?>
<p:tagLst xmlns:p="http://schemas.openxmlformats.org/presentationml/2006/main">
  <p:tag name="KSO_WM_BEAUTIFY_FLAG" val=""/>
</p:tagLst>
</file>

<file path=ppt/tags/tag165.xml><?xml version="1.0" encoding="utf-8"?>
<p:tagLst xmlns:p="http://schemas.openxmlformats.org/presentationml/2006/main">
  <p:tag name="KSO_WM_BEAUTIFY_FLAG" val=""/>
</p:tagLst>
</file>

<file path=ppt/tags/tag166.xml><?xml version="1.0" encoding="utf-8"?>
<p:tagLst xmlns:p="http://schemas.openxmlformats.org/presentationml/2006/main">
  <p:tag name="KSO_WM_BEAUTIFY_FLAG" val=""/>
</p:tagLst>
</file>

<file path=ppt/tags/tag167.xml><?xml version="1.0" encoding="utf-8"?>
<p:tagLst xmlns:p="http://schemas.openxmlformats.org/presentationml/2006/main">
  <p:tag name="KSO_WM_BEAUTIFY_FLAG" val=""/>
</p:tagLst>
</file>

<file path=ppt/tags/tag168.xml><?xml version="1.0" encoding="utf-8"?>
<p:tagLst xmlns:p="http://schemas.openxmlformats.org/presentationml/2006/main">
  <p:tag name="KSO_WM_BEAUTIFY_FLAG" val=""/>
</p:tagLst>
</file>

<file path=ppt/tags/tag169.xml><?xml version="1.0" encoding="utf-8"?>
<p:tagLst xmlns:p="http://schemas.openxmlformats.org/presentationml/2006/main">
  <p:tag name="KSO_WM_BEAUTIFY_FLAG" val=""/>
</p:tagLst>
</file>

<file path=ppt/tags/tag170.xml><?xml version="1.0" encoding="utf-8"?>
<p:tagLst xmlns:p="http://schemas.openxmlformats.org/presentationml/2006/main">
  <p:tag name="KSO_WM_BEAUTIFY_FLAG" val=""/>
</p:tagLst>
</file>

<file path=ppt/tags/tag171.xml><?xml version="1.0" encoding="utf-8"?>
<p:tagLst xmlns:p="http://schemas.openxmlformats.org/presentationml/2006/main">
  <p:tag name="KSO_WM_BEAUTIFY_FLAG" val=""/>
</p:tagLst>
</file>

<file path=ppt/tags/tag172.xml><?xml version="1.0" encoding="utf-8"?>
<p:tagLst xmlns:p="http://schemas.openxmlformats.org/presentationml/2006/main">
  <p:tag name="KSO_WM_BEAUTIFY_FLAG" val=""/>
</p:tagLst>
</file>

<file path=ppt/tags/tag173.xml><?xml version="1.0" encoding="utf-8"?>
<p:tagLst xmlns:p="http://schemas.openxmlformats.org/presentationml/2006/main">
  <p:tag name="KSO_WM_BEAUTIFY_FLAG" val=""/>
</p:tagLst>
</file>

<file path=ppt/tags/tag174.xml><?xml version="1.0" encoding="utf-8"?>
<p:tagLst xmlns:p="http://schemas.openxmlformats.org/presentationml/2006/main">
  <p:tag name="KSO_WM_BEAUTIFY_FLAG" val=""/>
</p:tagLst>
</file>

<file path=ppt/tags/tag175.xml><?xml version="1.0" encoding="utf-8"?>
<p:tagLst xmlns:p="http://schemas.openxmlformats.org/presentationml/2006/main">
  <p:tag name="KSO_WM_BEAUTIFY_FLAG" val=""/>
</p:tagLst>
</file>

<file path=ppt/tags/tag176.xml><?xml version="1.0" encoding="utf-8"?>
<p:tagLst xmlns:p="http://schemas.openxmlformats.org/presentationml/2006/main">
  <p:tag name="KSO_WM_BEAUTIFY_FLAG" val=""/>
</p:tagLst>
</file>

<file path=ppt/tags/tag177.xml><?xml version="1.0" encoding="utf-8"?>
<p:tagLst xmlns:p="http://schemas.openxmlformats.org/presentationml/2006/main">
  <p:tag name="COMMONDATA" val="eyJoZGlkIjoiY2ZmMDA4YjM4Y2Y1ODA0YzBjZWU5MDJlM2ExZGRiOTkifQ=="/>
  <p:tag name="KSO_WPP_MARK_KEY" val="9d95fddc-ee96-4680-aa17-4aeac1a80d1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4686</Words>
  <Application>WPS 演示</Application>
  <PresentationFormat>全屏显示(4:3)</PresentationFormat>
  <Paragraphs>276</Paragraphs>
  <Slides>38</Slides>
  <Notes>25</Notes>
  <HiddenSlides>0</HiddenSlides>
  <MMClips>6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48" baseType="lpstr">
      <vt:lpstr>Arial</vt:lpstr>
      <vt:lpstr>宋体</vt:lpstr>
      <vt:lpstr>Wingdings</vt:lpstr>
      <vt:lpstr>Calibri</vt:lpstr>
      <vt:lpstr>Segoe UI</vt:lpstr>
      <vt:lpstr>Wingdings</vt:lpstr>
      <vt:lpstr>Times New Roman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杨贺旻mmmmm</cp:lastModifiedBy>
  <cp:revision>504</cp:revision>
  <dcterms:created xsi:type="dcterms:W3CDTF">2021-08-30T00:29:00Z</dcterms:created>
  <dcterms:modified xsi:type="dcterms:W3CDTF">2024-07-18T01:23:16Z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ICV">
    <vt:lpwstr>D1F3C3D4AD794415B7F4CF372976D3ED_13</vt:lpwstr>
  </property>
  <property fmtid="{D5CDD505-2E9C-101B-9397-08002B2CF9AE}" pid="4" name="KSOProductBuildVer">
    <vt:lpwstr>2052-12.1.0.16929</vt:lpwstr>
  </property>
</Properties>
</file>