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382" r:id="rId3"/>
    <p:sldId id="476" r:id="rId4"/>
    <p:sldId id="507" r:id="rId5"/>
    <p:sldId id="489" r:id="rId6"/>
    <p:sldId id="508" r:id="rId7"/>
    <p:sldId id="509" r:id="rId8"/>
    <p:sldId id="511" r:id="rId9"/>
    <p:sldId id="540" r:id="rId10"/>
    <p:sldId id="490" r:id="rId11"/>
    <p:sldId id="513" r:id="rId12"/>
    <p:sldId id="514" r:id="rId13"/>
    <p:sldId id="258" r:id="rId14"/>
    <p:sldId id="541" r:id="rId15"/>
    <p:sldId id="516" r:id="rId16"/>
    <p:sldId id="502" r:id="rId17"/>
    <p:sldId id="517" r:id="rId18"/>
    <p:sldId id="503" r:id="rId19"/>
    <p:sldId id="518" r:id="rId20"/>
    <p:sldId id="519" r:id="rId21"/>
    <p:sldId id="520" r:id="rId22"/>
    <p:sldId id="521" r:id="rId23"/>
    <p:sldId id="542" r:id="rId24"/>
    <p:sldId id="522" r:id="rId25"/>
    <p:sldId id="523" r:id="rId26"/>
    <p:sldId id="505" r:id="rId27"/>
    <p:sldId id="524" r:id="rId28"/>
    <p:sldId id="351" r:id="rId29"/>
    <p:sldId id="491" r:id="rId30"/>
    <p:sldId id="545" r:id="rId31"/>
    <p:sldId id="525" r:id="rId32"/>
    <p:sldId id="526" r:id="rId33"/>
    <p:sldId id="543" r:id="rId34"/>
    <p:sldId id="527" r:id="rId35"/>
    <p:sldId id="528" r:id="rId36"/>
    <p:sldId id="529" r:id="rId37"/>
    <p:sldId id="530" r:id="rId38"/>
    <p:sldId id="531" r:id="rId39"/>
    <p:sldId id="532" r:id="rId40"/>
    <p:sldId id="544" r:id="rId41"/>
    <p:sldId id="533" r:id="rId42"/>
    <p:sldId id="534" r:id="rId43"/>
    <p:sldId id="535" r:id="rId44"/>
    <p:sldId id="536" r:id="rId45"/>
    <p:sldId id="537" r:id="rId46"/>
    <p:sldId id="499" r:id="rId47"/>
    <p:sldId id="538" r:id="rId48"/>
    <p:sldId id="539" r:id="rId49"/>
    <p:sldId id="389" r:id="rId50"/>
    <p:sldId id="398" r:id="rId51"/>
    <p:sldId id="280" r:id="rId52"/>
  </p:sldIdLst>
  <p:sldSz cx="9144000" cy="6858000" type="screen4x3"/>
  <p:notesSz cx="6858000" cy="9144000"/>
  <p:defaultTextStyle>
    <a:defPPr>
      <a:defRPr lang="en-US"/>
    </a:defPPr>
    <a:lvl1pPr algn="l" rtl="0" eaLnBrk="0" fontAlgn="base" hangingPunct="0">
      <a:spcBef>
        <a:spcPct val="0"/>
      </a:spcBef>
      <a:spcAft>
        <a:spcPct val="0"/>
      </a:spcAft>
      <a:defRPr sz="4400" kern="1200">
        <a:solidFill>
          <a:schemeClr val="tx2"/>
        </a:solidFill>
        <a:latin typeface="Arial" charset="0"/>
        <a:ea typeface="宋体" pitchFamily="2" charset="-122"/>
        <a:cs typeface="+mn-cs"/>
      </a:defRPr>
    </a:lvl1pPr>
    <a:lvl2pPr marL="457200" algn="l" rtl="0" eaLnBrk="0" fontAlgn="base" hangingPunct="0">
      <a:spcBef>
        <a:spcPct val="0"/>
      </a:spcBef>
      <a:spcAft>
        <a:spcPct val="0"/>
      </a:spcAft>
      <a:defRPr sz="4400" kern="1200">
        <a:solidFill>
          <a:schemeClr val="tx2"/>
        </a:solidFill>
        <a:latin typeface="Arial" charset="0"/>
        <a:ea typeface="宋体" pitchFamily="2" charset="-122"/>
        <a:cs typeface="+mn-cs"/>
      </a:defRPr>
    </a:lvl2pPr>
    <a:lvl3pPr marL="914400" algn="l" rtl="0" eaLnBrk="0" fontAlgn="base" hangingPunct="0">
      <a:spcBef>
        <a:spcPct val="0"/>
      </a:spcBef>
      <a:spcAft>
        <a:spcPct val="0"/>
      </a:spcAft>
      <a:defRPr sz="4400" kern="1200">
        <a:solidFill>
          <a:schemeClr val="tx2"/>
        </a:solidFill>
        <a:latin typeface="Arial" charset="0"/>
        <a:ea typeface="宋体" pitchFamily="2" charset="-122"/>
        <a:cs typeface="+mn-cs"/>
      </a:defRPr>
    </a:lvl3pPr>
    <a:lvl4pPr marL="1371600" algn="l" rtl="0" eaLnBrk="0" fontAlgn="base" hangingPunct="0">
      <a:spcBef>
        <a:spcPct val="0"/>
      </a:spcBef>
      <a:spcAft>
        <a:spcPct val="0"/>
      </a:spcAft>
      <a:defRPr sz="4400" kern="1200">
        <a:solidFill>
          <a:schemeClr val="tx2"/>
        </a:solidFill>
        <a:latin typeface="Arial" charset="0"/>
        <a:ea typeface="宋体" pitchFamily="2" charset="-122"/>
        <a:cs typeface="+mn-cs"/>
      </a:defRPr>
    </a:lvl4pPr>
    <a:lvl5pPr marL="1828800" algn="l" rtl="0" eaLnBrk="0" fontAlgn="base" hangingPunct="0">
      <a:spcBef>
        <a:spcPct val="0"/>
      </a:spcBef>
      <a:spcAft>
        <a:spcPct val="0"/>
      </a:spcAft>
      <a:defRPr sz="4400" kern="1200">
        <a:solidFill>
          <a:schemeClr val="tx2"/>
        </a:solidFill>
        <a:latin typeface="Arial" charset="0"/>
        <a:ea typeface="宋体" pitchFamily="2" charset="-122"/>
        <a:cs typeface="+mn-cs"/>
      </a:defRPr>
    </a:lvl5pPr>
    <a:lvl6pPr marL="2286000" algn="l" defTabSz="914400" rtl="0" eaLnBrk="1" latinLnBrk="0" hangingPunct="1">
      <a:defRPr sz="4400" kern="1200">
        <a:solidFill>
          <a:schemeClr val="tx2"/>
        </a:solidFill>
        <a:latin typeface="Arial" charset="0"/>
        <a:ea typeface="宋体" pitchFamily="2" charset="-122"/>
        <a:cs typeface="+mn-cs"/>
      </a:defRPr>
    </a:lvl6pPr>
    <a:lvl7pPr marL="2743200" algn="l" defTabSz="914400" rtl="0" eaLnBrk="1" latinLnBrk="0" hangingPunct="1">
      <a:defRPr sz="4400" kern="1200">
        <a:solidFill>
          <a:schemeClr val="tx2"/>
        </a:solidFill>
        <a:latin typeface="Arial" charset="0"/>
        <a:ea typeface="宋体" pitchFamily="2" charset="-122"/>
        <a:cs typeface="+mn-cs"/>
      </a:defRPr>
    </a:lvl7pPr>
    <a:lvl8pPr marL="3200400" algn="l" defTabSz="914400" rtl="0" eaLnBrk="1" latinLnBrk="0" hangingPunct="1">
      <a:defRPr sz="4400" kern="1200">
        <a:solidFill>
          <a:schemeClr val="tx2"/>
        </a:solidFill>
        <a:latin typeface="Arial" charset="0"/>
        <a:ea typeface="宋体" pitchFamily="2" charset="-122"/>
        <a:cs typeface="+mn-cs"/>
      </a:defRPr>
    </a:lvl8pPr>
    <a:lvl9pPr marL="3657600" algn="l" defTabSz="914400" rtl="0" eaLnBrk="1" latinLnBrk="0" hangingPunct="1">
      <a:defRPr sz="4400" kern="1200">
        <a:solidFill>
          <a:schemeClr val="tx2"/>
        </a:solidFill>
        <a:latin typeface="Arial" charset="0"/>
        <a:ea typeface="宋体"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2" autoAdjust="0"/>
    <p:restoredTop sz="94581" autoAdjust="0"/>
  </p:normalViewPr>
  <p:slideViewPr>
    <p:cSldViewPr>
      <p:cViewPr varScale="1">
        <p:scale>
          <a:sx n="66" d="100"/>
          <a:sy n="66" d="100"/>
        </p:scale>
        <p:origin x="-151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6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fld id="{5ABDD9E3-1FB4-4487-B88E-4CD2BDF9C81E}"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728279C-22A6-41FC-9020-31B5A982D1E8}"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32C10BD1-E916-4460-B230-FA00C97AC033}"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E1A4180-7503-4369-8B7C-B95E85F59214}"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4471CB5-A9DA-4180-AC97-AE02F891C151}"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37B32A9C-C48A-4554-9D3C-6E65BCFF75C9}"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DE5E92EB-2976-4412-8A38-FAE8F9BF58BA}"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8EF828C1-1284-42DD-940F-02C9728FDA74}"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0A5C9FD2-C963-4071-B1BC-31A05C8D8420}"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7F631481-3E6B-4921-894D-262E0E637089}"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B46A926E-521D-41F7-8163-A7521FEF81CD}"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37D6540-8ED5-46BE-AAB2-DCFA8CA613EA}" type="slidenum">
              <a:rPr lang="zh-CN" altLang="en-US"/>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78695455-D5CD-49A8-91E2-5E9CFC651808}" type="slidenum">
              <a:rPr lang="zh-CN" altLang="en-US"/>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600200"/>
            <a:ext cx="4038600"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3938588"/>
            <a:ext cx="4038600"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fld id="{36E36395-CB37-40EA-B217-3246248FB319}" type="slidenum">
              <a:rPr lang="zh-CN" altLang="en-US"/>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fld id="{F5ABF6E3-A3FE-4718-800E-638F49397324}" type="slidenum">
              <a:rPr lang="zh-CN" altLang="en-US"/>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2133600"/>
            <a:ext cx="8382000" cy="1470025"/>
          </a:xfrm>
        </p:spPr>
        <p:txBody>
          <a:bodyPr/>
          <a:lstStyle/>
          <a:p>
            <a:pPr eaLnBrk="1" hangingPunct="1"/>
            <a:r>
              <a:rPr lang="en-US" altLang="zh-CN" b="1" dirty="0"/>
              <a:t>EGCG</a:t>
            </a:r>
            <a:r>
              <a:rPr lang="zh-CN" altLang="en-US" b="1" dirty="0"/>
              <a:t>治疗肿瘤的基础研究</a:t>
            </a:r>
            <a:endParaRPr lang="en-US" altLang="zh-CN" dirty="0">
              <a:ea typeface="宋体" pitchFamily="2" charset="-122"/>
            </a:endParaRPr>
          </a:p>
        </p:txBody>
      </p:sp>
      <p:sp>
        <p:nvSpPr>
          <p:cNvPr id="3075" name="Rectangle 3"/>
          <p:cNvSpPr>
            <a:spLocks noGrp="1" noChangeArrowheads="1"/>
          </p:cNvSpPr>
          <p:nvPr>
            <p:ph type="subTitle" idx="1"/>
          </p:nvPr>
        </p:nvSpPr>
        <p:spPr>
          <a:xfrm>
            <a:off x="1371600" y="3962400"/>
            <a:ext cx="6400800" cy="2209800"/>
          </a:xfrm>
        </p:spPr>
        <p:txBody>
          <a:bodyPr/>
          <a:lstStyle/>
          <a:p>
            <a:pPr eaLnBrk="1" hangingPunct="1">
              <a:lnSpc>
                <a:spcPct val="80000"/>
              </a:lnSpc>
            </a:pPr>
            <a:endParaRPr lang="en-US" altLang="zh-CN" sz="2800" dirty="0">
              <a:ea typeface="宋体" pitchFamily="2" charset="-122"/>
            </a:endParaRPr>
          </a:p>
          <a:p>
            <a:pPr eaLnBrk="1" hangingPunct="1">
              <a:lnSpc>
                <a:spcPct val="80000"/>
              </a:lnSpc>
            </a:pPr>
            <a:r>
              <a:rPr lang="zh-CN" altLang="en-US" sz="2800" dirty="0">
                <a:ea typeface="宋体" pitchFamily="2" charset="-122"/>
              </a:rPr>
              <a:t>刘适</a:t>
            </a:r>
            <a:endParaRPr lang="en-US" altLang="zh-CN" sz="2800" dirty="0">
              <a:ea typeface="宋体" pitchFamily="2" charset="-122"/>
            </a:endParaRPr>
          </a:p>
          <a:p>
            <a:pPr eaLnBrk="1" hangingPunct="1">
              <a:lnSpc>
                <a:spcPct val="80000"/>
              </a:lnSpc>
            </a:pPr>
            <a:endParaRPr lang="en-US" altLang="zh-CN" sz="2800" dirty="0">
              <a:ea typeface="宋体" pitchFamily="2" charset="-122"/>
            </a:endParaRPr>
          </a:p>
          <a:p>
            <a:pPr eaLnBrk="1" hangingPunct="1">
              <a:lnSpc>
                <a:spcPct val="80000"/>
              </a:lnSpc>
            </a:pPr>
            <a:r>
              <a:rPr lang="zh-CN" altLang="en-US" sz="2800" dirty="0">
                <a:ea typeface="宋体" pitchFamily="2" charset="-122"/>
              </a:rPr>
              <a:t>齐齐哈尔医学院附属第三医院</a:t>
            </a:r>
            <a:endParaRPr lang="en-US" altLang="zh-CN" sz="2800" dirty="0">
              <a:ea typeface="宋体" pitchFamily="2" charset="-122"/>
            </a:endParaRPr>
          </a:p>
        </p:txBody>
      </p:sp>
      <p:pic>
        <p:nvPicPr>
          <p:cNvPr id="3076" name="Picture 35"/>
          <p:cNvPicPr>
            <a:picLocks noChangeAspect="1" noChangeArrowheads="1"/>
          </p:cNvPicPr>
          <p:nvPr/>
        </p:nvPicPr>
        <p:blipFill>
          <a:blip r:embed="rId2" cstate="print"/>
          <a:srcRect/>
          <a:stretch>
            <a:fillRect/>
          </a:stretch>
        </p:blipFill>
        <p:spPr bwMode="auto">
          <a:xfrm>
            <a:off x="303213" y="347663"/>
            <a:ext cx="1296987" cy="125253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6200"/>
            <a:ext cx="8229600" cy="1143000"/>
          </a:xfrm>
        </p:spPr>
        <p:txBody>
          <a:bodyPr/>
          <a:lstStyle/>
          <a:p>
            <a:pPr eaLnBrk="1" hangingPunct="1"/>
            <a:r>
              <a:rPr lang="en-US" altLang="zh-CN">
                <a:ea typeface="宋体" pitchFamily="2" charset="-122"/>
              </a:rPr>
              <a:t>Introduction</a:t>
            </a:r>
          </a:p>
        </p:txBody>
      </p:sp>
      <p:sp>
        <p:nvSpPr>
          <p:cNvPr id="4099" name="Rectangle 3"/>
          <p:cNvSpPr>
            <a:spLocks noGrp="1" noChangeArrowheads="1"/>
          </p:cNvSpPr>
          <p:nvPr>
            <p:ph type="body" sz="half" idx="1"/>
          </p:nvPr>
        </p:nvSpPr>
        <p:spPr>
          <a:xfrm>
            <a:off x="457200" y="1371600"/>
            <a:ext cx="8305800" cy="5257800"/>
          </a:xfrm>
        </p:spPr>
        <p:txBody>
          <a:bodyPr/>
          <a:lstStyle/>
          <a:p>
            <a:pPr eaLnBrk="1" hangingPunct="1"/>
            <a:r>
              <a:rPr lang="en-US" altLang="zh-CN" dirty="0"/>
              <a:t>The major biologically components present in green tea are as catechins that account for 25–35% on dry weight. </a:t>
            </a:r>
          </a:p>
          <a:p>
            <a:pPr eaLnBrk="1" hangingPunct="1"/>
            <a:r>
              <a:rPr lang="en-US" altLang="zh-CN" dirty="0"/>
              <a:t>This catechin group comprises eight </a:t>
            </a:r>
            <a:r>
              <a:rPr lang="en-US" altLang="zh-CN" dirty="0" smtClean="0"/>
              <a:t>constituents.</a:t>
            </a:r>
            <a:endParaRPr lang="en-US" altLang="zh-CN" dirty="0"/>
          </a:p>
          <a:p>
            <a:pPr eaLnBrk="1" hangingPunct="1"/>
            <a:r>
              <a:rPr lang="en-US" altLang="zh-CN" dirty="0"/>
              <a:t>epigallocatechin gallate (EGCG)</a:t>
            </a:r>
            <a:r>
              <a:rPr lang="zh-CN" altLang="en-US" dirty="0"/>
              <a:t>表没食子儿茶素没食子酸酯</a:t>
            </a:r>
            <a:r>
              <a:rPr lang="en-US" altLang="zh-CN" dirty="0"/>
              <a:t>, which represents 50% to 80% of all catechins (200–300 mg/brewed cup of green tea)</a:t>
            </a:r>
            <a:endParaRPr lang="en-US" altLang="zh-CN" dirty="0">
              <a:ea typeface="宋体" pitchFamily="2" charset="-122"/>
            </a:endParaRPr>
          </a:p>
        </p:txBody>
      </p:sp>
      <p:sp>
        <p:nvSpPr>
          <p:cNvPr id="410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76200"/>
            <a:ext cx="8229600" cy="1143000"/>
          </a:xfrm>
        </p:spPr>
        <p:txBody>
          <a:bodyPr/>
          <a:lstStyle/>
          <a:p>
            <a:pPr eaLnBrk="1" hangingPunct="1"/>
            <a:r>
              <a:rPr lang="en-US" altLang="zh-CN">
                <a:ea typeface="宋体" pitchFamily="2" charset="-122"/>
              </a:rPr>
              <a:t>Introduction</a:t>
            </a:r>
          </a:p>
        </p:txBody>
      </p:sp>
      <p:sp>
        <p:nvSpPr>
          <p:cNvPr id="5123" name="Rectangle 3"/>
          <p:cNvSpPr>
            <a:spLocks noGrp="1" noChangeArrowheads="1"/>
          </p:cNvSpPr>
          <p:nvPr>
            <p:ph type="body" sz="half" idx="1"/>
          </p:nvPr>
        </p:nvSpPr>
        <p:spPr>
          <a:xfrm>
            <a:off x="457200" y="1371600"/>
            <a:ext cx="8305800" cy="5257800"/>
          </a:xfrm>
        </p:spPr>
        <p:txBody>
          <a:bodyPr/>
          <a:lstStyle/>
          <a:p>
            <a:pPr eaLnBrk="1" hangingPunct="1"/>
            <a:r>
              <a:rPr lang="en-US" altLang="zh-CN" dirty="0"/>
              <a:t>Among all of the tea types, EGCG is found at maximum comncentration in green tea leaves.</a:t>
            </a:r>
          </a:p>
          <a:p>
            <a:pPr eaLnBrk="1" hangingPunct="1"/>
            <a:r>
              <a:rPr lang="en-US" altLang="zh-CN" dirty="0"/>
              <a:t>Pure EGCG is an odourless crystal and/or powder in white, pink, or cream colour.</a:t>
            </a:r>
          </a:p>
          <a:p>
            <a:pPr eaLnBrk="1" hangingPunct="1"/>
            <a:r>
              <a:rPr lang="en-US" altLang="zh-CN" dirty="0"/>
              <a:t> It is soluble in water as a colorless and clear solution , It is also soluble in</a:t>
            </a:r>
            <a:r>
              <a:rPr lang="zh-CN" altLang="en-US" dirty="0"/>
              <a:t>甲醇、乙醇、丙酮、吡啶和四氢呋喃</a:t>
            </a:r>
            <a:r>
              <a:rPr lang="en-US" altLang="zh-CN" dirty="0"/>
              <a:t>. </a:t>
            </a:r>
          </a:p>
          <a:p>
            <a:pPr eaLnBrk="1" hangingPunct="1"/>
            <a:r>
              <a:rPr lang="en-US" altLang="zh-CN" dirty="0"/>
              <a:t>EGCG have a melting point at 218 </a:t>
            </a:r>
            <a:r>
              <a:rPr lang="en-US" altLang="zh-CN" baseline="30000" dirty="0"/>
              <a:t>◦</a:t>
            </a:r>
            <a:r>
              <a:rPr lang="en-US" altLang="zh-CN" dirty="0"/>
              <a:t>C</a:t>
            </a:r>
            <a:r>
              <a:rPr lang="en-US" altLang="zh-CN" sz="2800" dirty="0"/>
              <a:t/>
            </a:r>
            <a:br>
              <a:rPr lang="en-US" altLang="zh-CN" sz="2800" dirty="0"/>
            </a:br>
            <a:endParaRPr lang="en-US" altLang="zh-CN" sz="2800" dirty="0">
              <a:ea typeface="宋体" pitchFamily="2" charset="-122"/>
            </a:endParaRPr>
          </a:p>
        </p:txBody>
      </p:sp>
      <p:sp>
        <p:nvSpPr>
          <p:cNvPr id="5124"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76200"/>
            <a:ext cx="8229600" cy="1143000"/>
          </a:xfrm>
        </p:spPr>
        <p:txBody>
          <a:bodyPr/>
          <a:lstStyle/>
          <a:p>
            <a:pPr eaLnBrk="1" hangingPunct="1"/>
            <a:r>
              <a:rPr lang="en-US" altLang="zh-CN">
                <a:ea typeface="宋体" pitchFamily="2" charset="-122"/>
              </a:rPr>
              <a:t>Introduction</a:t>
            </a:r>
          </a:p>
        </p:txBody>
      </p:sp>
      <p:sp>
        <p:nvSpPr>
          <p:cNvPr id="5123" name="Rectangle 3"/>
          <p:cNvSpPr>
            <a:spLocks noGrp="1" noChangeArrowheads="1"/>
          </p:cNvSpPr>
          <p:nvPr>
            <p:ph type="body" sz="half" idx="1"/>
          </p:nvPr>
        </p:nvSpPr>
        <p:spPr>
          <a:xfrm>
            <a:off x="457200" y="1371600"/>
            <a:ext cx="8305800" cy="5257800"/>
          </a:xfrm>
        </p:spPr>
        <p:txBody>
          <a:bodyPr/>
          <a:lstStyle/>
          <a:p>
            <a:r>
              <a:rPr lang="en-US" altLang="zh-CN" sz="3000" dirty="0"/>
              <a:t>EGCG is poorly stable in water and poorly soluble in oils and fats. This poor stability and solubility restricts its direct addition in food products. Numerous delivery systems are, in practice, to preserve its structural integrity and shield EGCG from degradation </a:t>
            </a:r>
          </a:p>
          <a:p>
            <a:r>
              <a:rPr lang="en-US" altLang="zh-CN" sz="3000" dirty="0"/>
              <a:t>Numerous physical aspects like pH, light, oxidants contents, oxygen, temperature, and concentration </a:t>
            </a:r>
            <a:r>
              <a:rPr lang="en-US" altLang="zh-CN" sz="3000" dirty="0" smtClean="0"/>
              <a:t>of EGCG, </a:t>
            </a:r>
            <a:r>
              <a:rPr lang="en-US" altLang="zh-CN" sz="3000" dirty="0"/>
              <a:t>influence the stability of EGCG</a:t>
            </a:r>
            <a:r>
              <a:rPr lang="en-US" altLang="zh-CN" sz="2800" dirty="0"/>
              <a:t/>
            </a:r>
            <a:br>
              <a:rPr lang="en-US" altLang="zh-CN" sz="2800" dirty="0"/>
            </a:br>
            <a:endParaRPr lang="en-US" altLang="zh-CN" sz="2800" dirty="0">
              <a:ea typeface="宋体" pitchFamily="2" charset="-122"/>
            </a:endParaRPr>
          </a:p>
        </p:txBody>
      </p:sp>
      <p:sp>
        <p:nvSpPr>
          <p:cNvPr id="5124"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76200"/>
            <a:ext cx="8229600" cy="1143000"/>
          </a:xfrm>
        </p:spPr>
        <p:txBody>
          <a:bodyPr/>
          <a:lstStyle/>
          <a:p>
            <a:r>
              <a:rPr lang="en-US" altLang="zh-CN" dirty="0"/>
              <a:t>Chemical structure of EGCG</a:t>
            </a:r>
            <a:endParaRPr lang="zh-CN" altLang="zh-CN" dirty="0"/>
          </a:p>
        </p:txBody>
      </p:sp>
      <p:sp>
        <p:nvSpPr>
          <p:cNvPr id="6147" name="Rectangle 3"/>
          <p:cNvSpPr>
            <a:spLocks noGrp="1" noChangeArrowheads="1"/>
          </p:cNvSpPr>
          <p:nvPr>
            <p:ph type="body" sz="half" idx="1"/>
          </p:nvPr>
        </p:nvSpPr>
        <p:spPr>
          <a:xfrm>
            <a:off x="457200" y="1371600"/>
            <a:ext cx="8305800" cy="5257800"/>
          </a:xfrm>
        </p:spPr>
        <p:txBody>
          <a:bodyPr/>
          <a:lstStyle/>
          <a:p>
            <a:pPr eaLnBrk="1" hangingPunct="1">
              <a:buNone/>
            </a:pPr>
            <a:r>
              <a:rPr lang="en-US" altLang="zh-CN" sz="2800" dirty="0"/>
              <a:t/>
            </a:r>
            <a:br>
              <a:rPr lang="en-US" altLang="zh-CN" sz="2800" dirty="0"/>
            </a:br>
            <a:endParaRPr lang="en-US" altLang="zh-CN" sz="2800" dirty="0">
              <a:ea typeface="宋体" pitchFamily="2" charset="-122"/>
            </a:endParaRPr>
          </a:p>
        </p:txBody>
      </p:sp>
      <p:sp>
        <p:nvSpPr>
          <p:cNvPr id="6148"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image7.jpeg"/>
          <p:cNvPicPr>
            <a:picLocks noChangeAspect="1"/>
          </p:cNvPicPr>
          <p:nvPr/>
        </p:nvPicPr>
        <p:blipFill>
          <a:blip r:embed="rId2" cstate="print"/>
          <a:stretch>
            <a:fillRect/>
          </a:stretch>
        </p:blipFill>
        <p:spPr>
          <a:xfrm>
            <a:off x="1763688" y="1700808"/>
            <a:ext cx="5523807" cy="4638501"/>
          </a:xfrm>
          <a:prstGeom prst="rect">
            <a:avLst/>
          </a:prstGeom>
        </p:spPr>
      </p:pic>
    </p:spTree>
    <p:extLst>
      <p:ext uri="{BB962C8B-B14F-4D97-AF65-F5344CB8AC3E}">
        <p14:creationId xmlns:p14="http://schemas.microsoft.com/office/powerpoint/2010/main" xmlns="" val="164943637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76200"/>
            <a:ext cx="8229600" cy="1143000"/>
          </a:xfrm>
        </p:spPr>
        <p:txBody>
          <a:bodyPr/>
          <a:lstStyle/>
          <a:p>
            <a:pPr eaLnBrk="1" hangingPunct="1"/>
            <a:r>
              <a:rPr lang="en-US" altLang="zh-CN" dirty="0">
                <a:ea typeface="宋体" pitchFamily="2" charset="-122"/>
              </a:rPr>
              <a:t>Occurrence of EGCG in </a:t>
            </a:r>
            <a:r>
              <a:rPr lang="en-US" altLang="zh-CN" dirty="0" smtClean="0">
                <a:ea typeface="宋体" pitchFamily="2" charset="-122"/>
              </a:rPr>
              <a:t>different foods</a:t>
            </a:r>
            <a:endParaRPr lang="en-US" altLang="zh-CN" dirty="0">
              <a:ea typeface="宋体" pitchFamily="2" charset="-122"/>
            </a:endParaRPr>
          </a:p>
        </p:txBody>
      </p:sp>
      <p:sp>
        <p:nvSpPr>
          <p:cNvPr id="5123" name="Rectangle 3"/>
          <p:cNvSpPr>
            <a:spLocks noGrp="1" noChangeArrowheads="1"/>
          </p:cNvSpPr>
          <p:nvPr>
            <p:ph type="body" sz="half" idx="1"/>
          </p:nvPr>
        </p:nvSpPr>
        <p:spPr>
          <a:xfrm>
            <a:off x="457200" y="1371600"/>
            <a:ext cx="8305800" cy="5257800"/>
          </a:xfrm>
        </p:spPr>
        <p:txBody>
          <a:bodyPr/>
          <a:lstStyle/>
          <a:p>
            <a:r>
              <a:rPr lang="en-US" altLang="zh-CN" dirty="0" smtClean="0"/>
              <a:t>A </a:t>
            </a:r>
            <a:r>
              <a:rPr lang="en-US" altLang="zh-CN" dirty="0"/>
              <a:t>cup of green tea prepared by adding 2500 mg leaves in 0.2 L of water contains 90 mg of EGCG</a:t>
            </a:r>
          </a:p>
          <a:p>
            <a:pPr>
              <a:buNone/>
            </a:pPr>
            <a:endParaRPr lang="en-US" altLang="zh-CN" sz="2800" dirty="0">
              <a:ea typeface="宋体" pitchFamily="2" charset="-122"/>
            </a:endParaRPr>
          </a:p>
        </p:txBody>
      </p:sp>
      <p:sp>
        <p:nvSpPr>
          <p:cNvPr id="5124"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30131230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a:extLst>
              <a:ext uri="{FF2B5EF4-FFF2-40B4-BE49-F238E27FC236}">
                <a16:creationId xmlns:a16="http://schemas.microsoft.com/office/drawing/2014/main" xmlns="" id="{D9C81CD1-B7D8-43D9-98BA-784A314019AF}"/>
              </a:ext>
            </a:extLst>
          </p:cNvPr>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2472536" y="-24"/>
            <a:ext cx="4144772" cy="6826377"/>
          </a:xfrm>
        </p:spPr>
      </p:pic>
    </p:spTree>
    <p:extLst>
      <p:ext uri="{BB962C8B-B14F-4D97-AF65-F5344CB8AC3E}">
        <p14:creationId xmlns:p14="http://schemas.microsoft.com/office/powerpoint/2010/main" xmlns="" val="2412527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AF43DA-DCAE-4F63-81FB-88E61EFF87E4}"/>
              </a:ext>
            </a:extLst>
          </p:cNvPr>
          <p:cNvSpPr>
            <a:spLocks noGrp="1"/>
          </p:cNvSpPr>
          <p:nvPr>
            <p:ph type="title"/>
          </p:nvPr>
        </p:nvSpPr>
        <p:spPr>
          <a:xfrm>
            <a:off x="467544" y="2708920"/>
            <a:ext cx="8229600" cy="1143000"/>
          </a:xfrm>
        </p:spPr>
        <p:txBody>
          <a:bodyPr/>
          <a:lstStyle/>
          <a:p>
            <a:r>
              <a:rPr lang="en-US" altLang="zh-CN" dirty="0"/>
              <a:t>Signaling Pathways Involving EGCG: Proliferation, Differentiation, Apoptosis, Inflammation, Angiogenesis and Metastasis</a:t>
            </a:r>
            <a:endParaRPr lang="zh-CN" altLang="en-US" dirty="0"/>
          </a:p>
        </p:txBody>
      </p:sp>
    </p:spTree>
    <p:extLst>
      <p:ext uri="{BB962C8B-B14F-4D97-AF65-F5344CB8AC3E}">
        <p14:creationId xmlns:p14="http://schemas.microsoft.com/office/powerpoint/2010/main" xmlns="" val="171764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
            <a:ext cx="8229600" cy="1143000"/>
          </a:xfrm>
        </p:spPr>
        <p:txBody>
          <a:bodyPr/>
          <a:lstStyle/>
          <a:p>
            <a:pPr eaLnBrk="1" hangingPunct="1"/>
            <a:r>
              <a:rPr lang="en-US" altLang="zh-CN" dirty="0" smtClean="0"/>
              <a:t>EGCG </a:t>
            </a:r>
            <a:r>
              <a:rPr lang="en-US" altLang="zh-CN" dirty="0"/>
              <a:t>involved in the signaling pathways in cancer</a:t>
            </a:r>
            <a:endParaRPr lang="en-US" altLang="zh-CN" dirty="0">
              <a:ea typeface="宋体" pitchFamily="2" charset="-122"/>
            </a:endParaRPr>
          </a:p>
        </p:txBody>
      </p:sp>
      <p:sp>
        <p:nvSpPr>
          <p:cNvPr id="7172"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image11.jpeg">
            <a:extLst>
              <a:ext uri="{FF2B5EF4-FFF2-40B4-BE49-F238E27FC236}">
                <a16:creationId xmlns:a16="http://schemas.microsoft.com/office/drawing/2014/main" xmlns="" id="{B005ED52-E799-47FB-BEFF-72FCEB00C82D}"/>
              </a:ext>
            </a:extLst>
          </p:cNvPr>
          <p:cNvPicPr>
            <a:picLocks noChangeAspect="1"/>
          </p:cNvPicPr>
          <p:nvPr/>
        </p:nvPicPr>
        <p:blipFill>
          <a:blip r:embed="rId2" cstate="print"/>
          <a:stretch>
            <a:fillRect/>
          </a:stretch>
        </p:blipFill>
        <p:spPr>
          <a:xfrm>
            <a:off x="785786" y="1708599"/>
            <a:ext cx="7616120" cy="4720797"/>
          </a:xfrm>
          <a:prstGeom prst="rect">
            <a:avLst/>
          </a:prstGeom>
        </p:spPr>
      </p:pic>
    </p:spTree>
    <p:extLst>
      <p:ext uri="{BB962C8B-B14F-4D97-AF65-F5344CB8AC3E}">
        <p14:creationId xmlns:p14="http://schemas.microsoft.com/office/powerpoint/2010/main" xmlns="" val="295346744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
            <a:ext cx="8229600" cy="1143000"/>
          </a:xfrm>
        </p:spPr>
        <p:txBody>
          <a:bodyPr/>
          <a:lstStyle/>
          <a:p>
            <a:pPr eaLnBrk="1" hangingPunct="1"/>
            <a:r>
              <a:rPr lang="en-US" altLang="zh-CN" dirty="0" smtClean="0">
                <a:ea typeface="宋体" pitchFamily="2" charset="-122"/>
              </a:rPr>
              <a:t>Cell </a:t>
            </a:r>
            <a:r>
              <a:rPr lang="en-US" altLang="zh-CN" dirty="0">
                <a:ea typeface="宋体" pitchFamily="2" charset="-122"/>
              </a:rPr>
              <a:t>Death </a:t>
            </a:r>
            <a:r>
              <a:rPr lang="en-US" altLang="zh-CN" dirty="0" smtClean="0">
                <a:ea typeface="宋体" pitchFamily="2" charset="-122"/>
              </a:rPr>
              <a:t>Induction</a:t>
            </a:r>
            <a:endParaRPr lang="en-US" altLang="zh-CN" dirty="0">
              <a:ea typeface="宋体" pitchFamily="2" charset="-122"/>
            </a:endParaRPr>
          </a:p>
        </p:txBody>
      </p:sp>
      <p:sp>
        <p:nvSpPr>
          <p:cNvPr id="7171" name="Rectangle 3"/>
          <p:cNvSpPr>
            <a:spLocks noGrp="1" noChangeArrowheads="1"/>
          </p:cNvSpPr>
          <p:nvPr>
            <p:ph type="body" sz="half" idx="1"/>
          </p:nvPr>
        </p:nvSpPr>
        <p:spPr>
          <a:xfrm>
            <a:off x="457200" y="1371600"/>
            <a:ext cx="8305800" cy="5257800"/>
          </a:xfrm>
        </p:spPr>
        <p:txBody>
          <a:bodyPr/>
          <a:lstStyle/>
          <a:p>
            <a:pPr eaLnBrk="1" hangingPunct="1"/>
            <a:r>
              <a:rPr lang="en-US" altLang="zh-CN" sz="3000" dirty="0" smtClean="0">
                <a:ea typeface="宋体" pitchFamily="2" charset="-122"/>
              </a:rPr>
              <a:t>Cell death (Apoptosis, Necrosis, Autophagy)</a:t>
            </a:r>
          </a:p>
          <a:p>
            <a:pPr eaLnBrk="1" hangingPunct="1"/>
            <a:r>
              <a:rPr lang="en-US" altLang="zh-CN" sz="3000" dirty="0" smtClean="0">
                <a:ea typeface="宋体" pitchFamily="2" charset="-122"/>
              </a:rPr>
              <a:t>EGCG </a:t>
            </a:r>
            <a:r>
              <a:rPr lang="en-US" altLang="zh-CN" sz="3000" dirty="0">
                <a:ea typeface="宋体" pitchFamily="2" charset="-122"/>
              </a:rPr>
              <a:t>induced apoptosis of human liver hepatocellular carcinoma HepG2 cells </a:t>
            </a:r>
            <a:r>
              <a:rPr lang="en-US" altLang="zh-CN" sz="3000" dirty="0" smtClean="0">
                <a:ea typeface="宋体" pitchFamily="2" charset="-122"/>
              </a:rPr>
              <a:t>by </a:t>
            </a:r>
            <a:r>
              <a:rPr lang="en-US" altLang="zh-CN" sz="3000" dirty="0">
                <a:ea typeface="宋体" pitchFamily="2" charset="-122"/>
              </a:rPr>
              <a:t>decreasing the Bcl-2 protein and up-regulating </a:t>
            </a:r>
            <a:r>
              <a:rPr lang="en-US" altLang="zh-CN" sz="3000" dirty="0" smtClean="0">
                <a:ea typeface="宋体" pitchFamily="2" charset="-122"/>
              </a:rPr>
              <a:t>Bax. </a:t>
            </a:r>
            <a:r>
              <a:rPr lang="en-US" altLang="zh-CN" sz="3000" dirty="0" smtClean="0"/>
              <a:t>The proposed mechanism of action of EGCG was related to Human antigen R (HuR, also known as ELAVL1), which can control amyloid protein precursor</a:t>
            </a:r>
            <a:r>
              <a:rPr lang="zh-CN" altLang="en-US" sz="3000" dirty="0" smtClean="0"/>
              <a:t>淀粉样蛋白前体</a:t>
            </a:r>
            <a:r>
              <a:rPr lang="en-US" altLang="zh-CN" sz="3000" dirty="0" smtClean="0"/>
              <a:t>(APP) via HuR-Erk1/2-APP pathway.</a:t>
            </a:r>
            <a:endParaRPr lang="en-US" altLang="zh-CN" sz="3000" dirty="0">
              <a:ea typeface="宋体" pitchFamily="2" charset="-122"/>
            </a:endParaRPr>
          </a:p>
        </p:txBody>
      </p:sp>
      <p:sp>
        <p:nvSpPr>
          <p:cNvPr id="7172"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
            <a:ext cx="8229600" cy="1143000"/>
          </a:xfrm>
        </p:spPr>
        <p:txBody>
          <a:bodyPr/>
          <a:lstStyle/>
          <a:p>
            <a:pPr eaLnBrk="1" hangingPunct="1"/>
            <a:r>
              <a:rPr lang="en-US" altLang="zh-CN" dirty="0" smtClean="0">
                <a:ea typeface="宋体" pitchFamily="2" charset="-122"/>
              </a:rPr>
              <a:t>Cell Death Induction</a:t>
            </a:r>
            <a:endParaRPr lang="en-US" altLang="zh-CN" dirty="0">
              <a:ea typeface="宋体" pitchFamily="2" charset="-122"/>
            </a:endParaRPr>
          </a:p>
        </p:txBody>
      </p:sp>
      <p:sp>
        <p:nvSpPr>
          <p:cNvPr id="7171" name="Rectangle 3"/>
          <p:cNvSpPr>
            <a:spLocks noGrp="1" noChangeArrowheads="1"/>
          </p:cNvSpPr>
          <p:nvPr>
            <p:ph type="body" sz="half" idx="1"/>
          </p:nvPr>
        </p:nvSpPr>
        <p:spPr>
          <a:xfrm>
            <a:off x="457200" y="1371600"/>
            <a:ext cx="8305800" cy="5257800"/>
          </a:xfrm>
        </p:spPr>
        <p:txBody>
          <a:bodyPr/>
          <a:lstStyle/>
          <a:p>
            <a:pPr eaLnBrk="1" hangingPunct="1"/>
            <a:r>
              <a:rPr lang="en-US" altLang="zh-CN" sz="3000" dirty="0" smtClean="0">
                <a:ea typeface="宋体" pitchFamily="2" charset="-122"/>
              </a:rPr>
              <a:t>EGCG reduced </a:t>
            </a:r>
            <a:r>
              <a:rPr lang="en-US" altLang="zh-CN" sz="3000" dirty="0">
                <a:ea typeface="宋体" pitchFamily="2" charset="-122"/>
              </a:rPr>
              <a:t>proliferation while promoting apoptosis in </a:t>
            </a:r>
            <a:r>
              <a:rPr lang="en-US" altLang="zh-CN" sz="3000" dirty="0" smtClean="0">
                <a:ea typeface="宋体" pitchFamily="2" charset="-122"/>
              </a:rPr>
              <a:t>tongue </a:t>
            </a:r>
            <a:r>
              <a:rPr lang="en-US" altLang="zh-CN" sz="3000" dirty="0" err="1" smtClean="0">
                <a:ea typeface="宋体" pitchFamily="2" charset="-122"/>
              </a:rPr>
              <a:t>squamous</a:t>
            </a:r>
            <a:r>
              <a:rPr lang="en-US" altLang="zh-CN" sz="3000" dirty="0" smtClean="0">
                <a:ea typeface="宋体" pitchFamily="2" charset="-122"/>
              </a:rPr>
              <a:t> cell carcinoma CAL27 </a:t>
            </a:r>
            <a:r>
              <a:rPr lang="en-US" altLang="zh-CN" sz="3000" dirty="0">
                <a:ea typeface="宋体" pitchFamily="2" charset="-122"/>
              </a:rPr>
              <a:t>and SCC 15 cells via the Hippo-TAZ signaling pathway</a:t>
            </a:r>
          </a:p>
          <a:p>
            <a:pPr eaLnBrk="1" hangingPunct="1"/>
            <a:r>
              <a:rPr lang="en-US" altLang="zh-CN" sz="3000" dirty="0" smtClean="0">
                <a:ea typeface="宋体" pitchFamily="2" charset="-122"/>
              </a:rPr>
              <a:t>EGCG induced </a:t>
            </a:r>
            <a:r>
              <a:rPr lang="en-US" altLang="zh-CN" sz="3000" dirty="0">
                <a:ea typeface="宋体" pitchFamily="2" charset="-122"/>
              </a:rPr>
              <a:t>apoptosis in a dose-dependent manner in human thyroid carcinoma cell lines by increasing the </a:t>
            </a:r>
            <a:r>
              <a:rPr lang="en-US" altLang="zh-CN" sz="3000" dirty="0" err="1">
                <a:ea typeface="宋体" pitchFamily="2" charset="-122"/>
              </a:rPr>
              <a:t>Bax</a:t>
            </a:r>
            <a:r>
              <a:rPr lang="en-US" altLang="zh-CN" sz="3000" dirty="0">
                <a:ea typeface="宋体" pitchFamily="2" charset="-122"/>
              </a:rPr>
              <a:t>/Bcl-2 ratio, thus pointing to an increase of </a:t>
            </a:r>
            <a:r>
              <a:rPr lang="zh-CN" altLang="en-US" sz="3000" dirty="0" smtClean="0">
                <a:ea typeface="宋体" pitchFamily="2" charset="-122"/>
              </a:rPr>
              <a:t>线粒体</a:t>
            </a:r>
            <a:r>
              <a:rPr lang="en-US" altLang="zh-CN" sz="3000" dirty="0" smtClean="0">
                <a:ea typeface="宋体" pitchFamily="2" charset="-122"/>
              </a:rPr>
              <a:t>-mediated apoptosis </a:t>
            </a:r>
            <a:r>
              <a:rPr lang="en-US" altLang="zh-CN" sz="3000" dirty="0">
                <a:ea typeface="宋体" pitchFamily="2" charset="-122"/>
              </a:rPr>
              <a:t>and the involvement of </a:t>
            </a:r>
            <a:r>
              <a:rPr lang="en-US" altLang="zh-CN" sz="3000" dirty="0" smtClean="0">
                <a:ea typeface="宋体" pitchFamily="2" charset="-122"/>
              </a:rPr>
              <a:t>EGFR/RAS/RAF/MEK/ERK </a:t>
            </a:r>
            <a:r>
              <a:rPr lang="en-US" altLang="zh-CN" sz="3000" dirty="0">
                <a:ea typeface="宋体" pitchFamily="2" charset="-122"/>
              </a:rPr>
              <a:t>signaling pathway </a:t>
            </a:r>
          </a:p>
        </p:txBody>
      </p:sp>
      <p:sp>
        <p:nvSpPr>
          <p:cNvPr id="7172"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246287979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
            <a:ext cx="8229600" cy="1143000"/>
          </a:xfrm>
        </p:spPr>
        <p:txBody>
          <a:bodyPr/>
          <a:lstStyle/>
          <a:p>
            <a:pPr eaLnBrk="1" hangingPunct="1"/>
            <a:r>
              <a:rPr lang="en-US" altLang="zh-CN" dirty="0" smtClean="0">
                <a:ea typeface="宋体" pitchFamily="2" charset="-122"/>
              </a:rPr>
              <a:t>Cell Death Induction</a:t>
            </a:r>
            <a:endParaRPr lang="en-US" altLang="zh-CN" dirty="0">
              <a:ea typeface="宋体" pitchFamily="2" charset="-122"/>
            </a:endParaRPr>
          </a:p>
        </p:txBody>
      </p:sp>
      <p:sp>
        <p:nvSpPr>
          <p:cNvPr id="7171" name="Rectangle 3"/>
          <p:cNvSpPr>
            <a:spLocks noGrp="1" noChangeArrowheads="1"/>
          </p:cNvSpPr>
          <p:nvPr>
            <p:ph type="body" sz="half" idx="1"/>
          </p:nvPr>
        </p:nvSpPr>
        <p:spPr>
          <a:xfrm>
            <a:off x="457200" y="1371600"/>
            <a:ext cx="8305800" cy="5257800"/>
          </a:xfrm>
        </p:spPr>
        <p:txBody>
          <a:bodyPr/>
          <a:lstStyle/>
          <a:p>
            <a:pPr eaLnBrk="1" hangingPunct="1"/>
            <a:r>
              <a:rPr lang="en-US" altLang="zh-CN" dirty="0" smtClean="0">
                <a:ea typeface="宋体" pitchFamily="2" charset="-122"/>
              </a:rPr>
              <a:t>In hepatocellular carcinoma cells, EGCG induced autophagy via direct interaction with LC3-I protein and, consequently, led to the degradation of α-fetal protein (AFP); </a:t>
            </a:r>
          </a:p>
          <a:p>
            <a:pPr eaLnBrk="1" hangingPunct="1"/>
            <a:r>
              <a:rPr lang="en-US" altLang="zh-CN" dirty="0" smtClean="0">
                <a:ea typeface="宋体" pitchFamily="2" charset="-122"/>
              </a:rPr>
              <a:t>EGCG has been also proposed as protective agent against necrosis induction because of its demonstrated action on reduction of oxidative stress and inflammatory responses</a:t>
            </a:r>
            <a:endParaRPr lang="en-US" altLang="zh-CN" dirty="0">
              <a:ea typeface="宋体" pitchFamily="2" charset="-122"/>
            </a:endParaRPr>
          </a:p>
        </p:txBody>
      </p:sp>
      <p:sp>
        <p:nvSpPr>
          <p:cNvPr id="7172"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23933121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CN" dirty="0" smtClean="0"/>
              <a:t>Cell </a:t>
            </a:r>
            <a:r>
              <a:rPr lang="en-US" altLang="zh-CN" dirty="0"/>
              <a:t>Cycle </a:t>
            </a:r>
            <a:r>
              <a:rPr lang="en-US" altLang="zh-CN" dirty="0" smtClean="0"/>
              <a:t>Arrest</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smtClean="0"/>
              <a:t>EGCG </a:t>
            </a:r>
            <a:r>
              <a:rPr lang="en-US" altLang="zh-CN" dirty="0"/>
              <a:t>inhibited the proliferation of liver cancer cells in G2 phase and induced apoptosis after the blocking of the cell cycle progression in the G1 </a:t>
            </a:r>
            <a:r>
              <a:rPr lang="en-US" altLang="zh-CN" dirty="0" smtClean="0"/>
              <a:t>phase.</a:t>
            </a:r>
            <a:endParaRPr lang="en-US" altLang="zh-CN" dirty="0"/>
          </a:p>
          <a:p>
            <a:r>
              <a:rPr lang="en-US" altLang="zh-CN" dirty="0" smtClean="0"/>
              <a:t>EGCG increased the expression of CDK1</a:t>
            </a:r>
            <a:r>
              <a:rPr lang="zh-CN" altLang="en-US" dirty="0" smtClean="0"/>
              <a:t>（周期蛋白依赖性激酶</a:t>
            </a:r>
            <a:r>
              <a:rPr lang="en-US" altLang="zh-CN" dirty="0" smtClean="0"/>
              <a:t>cyclin-dependent kinases</a:t>
            </a:r>
            <a:r>
              <a:rPr lang="zh-CN" altLang="en-US" dirty="0" smtClean="0"/>
              <a:t>）</a:t>
            </a:r>
            <a:r>
              <a:rPr lang="en-US" altLang="zh-CN" dirty="0" smtClean="0"/>
              <a:t> proteins and inhibited the expression of Cyclin D1 and the phosphorylation of retinoblastoma</a:t>
            </a:r>
            <a:r>
              <a:rPr lang="zh-CN" altLang="en-US" dirty="0" smtClean="0"/>
              <a:t>视网膜母细胞瘤</a:t>
            </a:r>
            <a:r>
              <a:rPr lang="en-US" altLang="zh-CN" dirty="0" smtClean="0"/>
              <a:t> proteins.     </a:t>
            </a:r>
            <a:endParaRPr lang="en-US" altLang="zh-CN" dirty="0"/>
          </a:p>
          <a:p>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CN" dirty="0" smtClean="0"/>
              <a:t>Cell </a:t>
            </a:r>
            <a:r>
              <a:rPr lang="en-US" altLang="zh-CN" dirty="0"/>
              <a:t>Cycle </a:t>
            </a:r>
            <a:r>
              <a:rPr lang="en-US" altLang="zh-CN" dirty="0" smtClean="0"/>
              <a:t>Arrest</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dirty="0" smtClean="0"/>
              <a:t>EGCG </a:t>
            </a:r>
            <a:r>
              <a:rPr lang="en-US" dirty="0"/>
              <a:t>treatment has been associated to cell cycle arrest affecting </a:t>
            </a:r>
            <a:r>
              <a:rPr lang="en-US" dirty="0" smtClean="0"/>
              <a:t>upregulation/downregulation </a:t>
            </a:r>
            <a:r>
              <a:rPr lang="en-US" dirty="0"/>
              <a:t>balance in which p1/p21, Kip1/p27, p16/INK4A, cyclin D1, cyclin E, CDK2, and CDK4 proteins are involved. This effect was demonstrated to be the first step of the apoptosis cascade induction via ROS and subsequent </a:t>
            </a:r>
            <a:r>
              <a:rPr lang="en-US" dirty="0" smtClean="0"/>
              <a:t>caspase-3</a:t>
            </a:r>
            <a:r>
              <a:rPr lang="zh-CN" altLang="en-US" dirty="0" smtClean="0"/>
              <a:t>含半胱氨酸的天冬氨酸蛋白水解酶</a:t>
            </a:r>
            <a:r>
              <a:rPr lang="en-US" dirty="0" smtClean="0"/>
              <a:t> </a:t>
            </a:r>
            <a:r>
              <a:rPr lang="en-US" dirty="0"/>
              <a:t>and caspase-9 </a:t>
            </a:r>
            <a:r>
              <a:rPr lang="en-US" dirty="0" smtClean="0"/>
              <a:t>action.</a:t>
            </a:r>
            <a:endParaRPr lang="en-US" altLang="zh-CN" dirty="0"/>
          </a:p>
          <a:p>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CN" dirty="0" smtClean="0"/>
              <a:t>Cell </a:t>
            </a:r>
            <a:r>
              <a:rPr lang="en-US" altLang="zh-CN" dirty="0"/>
              <a:t>Cycle </a:t>
            </a:r>
            <a:r>
              <a:rPr lang="en-US" altLang="zh-CN" dirty="0" smtClean="0"/>
              <a:t>Arrest</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a:t> </a:t>
            </a:r>
            <a:r>
              <a:rPr lang="en-US" dirty="0"/>
              <a:t>EGCG treatment of melanoma </a:t>
            </a:r>
            <a:r>
              <a:rPr lang="zh-CN" altLang="en-US" dirty="0" smtClean="0"/>
              <a:t>黑色素瘤</a:t>
            </a:r>
            <a:r>
              <a:rPr lang="en-US" dirty="0" smtClean="0"/>
              <a:t>cells </a:t>
            </a:r>
            <a:r>
              <a:rPr lang="en-US" dirty="0"/>
              <a:t>results in the modulation of cyclin-dependent kinases inhibitor network and Bcl2 family proteins with a consequent inhibition of viability and growth, cell cycle blocking, and apoptosis induction</a:t>
            </a:r>
          </a:p>
          <a:p>
            <a:endParaRPr lang="en-US" altLang="zh-CN" dirty="0"/>
          </a:p>
          <a:p>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lvl="1" eaLnBrk="1" hangingPunct="1"/>
            <a:r>
              <a:rPr lang="en-US" dirty="0"/>
              <a:t>COX-2</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dirty="0" smtClean="0"/>
              <a:t>Cyclooxygenase-2</a:t>
            </a:r>
            <a:r>
              <a:rPr lang="zh-CN" altLang="en-US" dirty="0" smtClean="0"/>
              <a:t>环氧化酶</a:t>
            </a:r>
            <a:r>
              <a:rPr lang="en-US" dirty="0" smtClean="0"/>
              <a:t>(</a:t>
            </a:r>
            <a:r>
              <a:rPr lang="en-US" dirty="0"/>
              <a:t>COX-2) is involved in the modulation of different cell processes, such as oxidative stress and inflammation.</a:t>
            </a:r>
          </a:p>
          <a:p>
            <a:r>
              <a:rPr lang="en-US" dirty="0"/>
              <a:t>Dysregulated activity of COX-2 were described in many </a:t>
            </a:r>
            <a:r>
              <a:rPr lang="en-US" dirty="0" smtClean="0"/>
              <a:t>cancers.</a:t>
            </a:r>
            <a:endParaRPr lang="en-US" dirty="0"/>
          </a:p>
          <a:p>
            <a:r>
              <a:rPr lang="en-US" dirty="0"/>
              <a:t>EGCG was demonstrated to inhibit COX-2 both in terms of transcription and translation in human prostate carcinoma </a:t>
            </a:r>
            <a:r>
              <a:rPr lang="en-US" dirty="0" smtClean="0"/>
              <a:t>cells</a:t>
            </a:r>
            <a:r>
              <a:rPr lang="en-US" altLang="zh-CN" dirty="0" smtClean="0"/>
              <a:t> (LNCaP and PC-3) </a:t>
            </a:r>
            <a:r>
              <a:rPr lang="en-US" altLang="zh-CN" dirty="0"/>
              <a:t/>
            </a:r>
            <a:br>
              <a:rPr lang="en-US" altLang="zh-CN" dirty="0"/>
            </a:b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lvl="1" eaLnBrk="1" hangingPunct="1"/>
            <a:r>
              <a:rPr lang="en-US" dirty="0"/>
              <a:t>COX-2</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dirty="0"/>
              <a:t>a significant decrease of COX-2 activity in the cells of the colon of rats treated with </a:t>
            </a:r>
            <a:r>
              <a:rPr lang="en-US" altLang="zh-CN" dirty="0" smtClean="0"/>
              <a:t>EGCG </a:t>
            </a:r>
            <a:r>
              <a:rPr lang="en-US" dirty="0" smtClean="0"/>
              <a:t>pointing </a:t>
            </a:r>
            <a:r>
              <a:rPr lang="en-US" dirty="0"/>
              <a:t>to a prevention in the formation of preneoplastic foci </a:t>
            </a:r>
          </a:p>
          <a:p>
            <a:r>
              <a:rPr lang="en-US" dirty="0" smtClean="0"/>
              <a:t>the </a:t>
            </a:r>
            <a:r>
              <a:rPr lang="en-US" dirty="0"/>
              <a:t>inhibitor mechanism of COX-2 by EGCG was described as the cascade effect of EGCG inhibition of the catalytic </a:t>
            </a:r>
            <a:r>
              <a:rPr lang="zh-CN" altLang="en-US" dirty="0" smtClean="0"/>
              <a:t>催化</a:t>
            </a:r>
            <a:r>
              <a:rPr lang="en-US" dirty="0" smtClean="0"/>
              <a:t>activity </a:t>
            </a:r>
            <a:r>
              <a:rPr lang="en-US" dirty="0"/>
              <a:t>of ERK and p38 MAPK that are the upstream enzymes that regulate COX-2 expression</a:t>
            </a:r>
            <a:r>
              <a:rPr lang="en-US" altLang="zh-CN" dirty="0"/>
              <a:t/>
            </a:r>
            <a:br>
              <a:rPr lang="en-US" altLang="zh-CN" dirty="0"/>
            </a:b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EGFR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dirty="0"/>
              <a:t>The </a:t>
            </a:r>
            <a:r>
              <a:rPr lang="en-US" dirty="0" err="1"/>
              <a:t>dysregulation</a:t>
            </a:r>
            <a:r>
              <a:rPr lang="en-US" dirty="0"/>
              <a:t> of EGFR expression has been associated with cellular </a:t>
            </a:r>
            <a:r>
              <a:rPr lang="en-US" dirty="0" err="1"/>
              <a:t>neoplastic</a:t>
            </a:r>
            <a:r>
              <a:rPr lang="en-US" dirty="0"/>
              <a:t> transformation.</a:t>
            </a:r>
          </a:p>
          <a:p>
            <a:r>
              <a:rPr lang="en-US" dirty="0"/>
              <a:t>EGCG </a:t>
            </a:r>
            <a:r>
              <a:rPr lang="en-US" dirty="0" smtClean="0"/>
              <a:t>inhibit</a:t>
            </a:r>
            <a:r>
              <a:rPr lang="en-US" altLang="zh-CN" dirty="0" smtClean="0"/>
              <a:t>ed</a:t>
            </a:r>
            <a:r>
              <a:rPr lang="en-US" dirty="0" smtClean="0"/>
              <a:t> </a:t>
            </a:r>
            <a:r>
              <a:rPr lang="en-US" dirty="0"/>
              <a:t>EGFR and HER2 </a:t>
            </a:r>
            <a:r>
              <a:rPr lang="en-US" dirty="0" smtClean="0"/>
              <a:t>in </a:t>
            </a:r>
            <a:r>
              <a:rPr lang="en-US" dirty="0"/>
              <a:t>colon cancer </a:t>
            </a:r>
            <a:r>
              <a:rPr lang="en-US" dirty="0" smtClean="0"/>
              <a:t>cells</a:t>
            </a:r>
            <a:r>
              <a:rPr lang="en-US" altLang="zh-CN" dirty="0" smtClean="0"/>
              <a:t> (HT29)</a:t>
            </a:r>
            <a:r>
              <a:rPr lang="en-US" dirty="0" smtClean="0"/>
              <a:t>, resulted </a:t>
            </a:r>
            <a:r>
              <a:rPr lang="en-US" dirty="0"/>
              <a:t>in cell growth reduction, cell cycle arrest in G1 phase, and apotosis induction by the activation of caspase-3 and -9, with critical impact on EGFR/ERK and EGFR/Akt signaling pathways </a:t>
            </a:r>
          </a:p>
          <a:p>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dirty="0"/>
              <a:t>The MAPK pathway is a key signaling pathway frequently dysregulated in human cancer and can control multiple cell functions, such as proliferation and growth</a:t>
            </a:r>
          </a:p>
          <a:p>
            <a:r>
              <a:rPr lang="en-US" altLang="zh-CN" dirty="0" smtClean="0"/>
              <a:t>EGCG could </a:t>
            </a:r>
            <a:r>
              <a:rPr lang="en-US" altLang="zh-CN" dirty="0"/>
              <a:t>modulate inflammation biomarkers, reduce cell proliferation, and induce </a:t>
            </a:r>
            <a:r>
              <a:rPr lang="en-US" altLang="zh-CN" dirty="0" smtClean="0"/>
              <a:t>apoptosis through the decrease of MAPK signaling in a prostate cancer mouse model </a:t>
            </a:r>
            <a:r>
              <a:rPr lang="zh-CN" altLang="en-US" dirty="0" smtClean="0"/>
              <a:t>（</a:t>
            </a:r>
            <a:r>
              <a:rPr lang="en-US" altLang="zh-CN" dirty="0" smtClean="0"/>
              <a:t>TRAMP mice</a:t>
            </a:r>
            <a:r>
              <a:rPr lang="zh-CN" altLang="en-US" dirty="0" smtClean="0"/>
              <a:t>）</a:t>
            </a:r>
            <a:r>
              <a:rPr lang="en-US" altLang="zh-CN" dirty="0" smtClean="0"/>
              <a:t>. </a:t>
            </a:r>
            <a:endParaRPr lang="en-US" dirty="0"/>
          </a:p>
          <a:p>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a:t>EGCG </a:t>
            </a:r>
            <a:r>
              <a:rPr lang="en-US" altLang="zh-CN" dirty="0" smtClean="0"/>
              <a:t>inhibited </a:t>
            </a:r>
            <a:r>
              <a:rPr lang="en-US" altLang="zh-CN" dirty="0"/>
              <a:t>cell growth and induced apoptosis through the inhibition of Bcr/Abl oncoprotein and regulation of its downstream signals, such as p38-MAPK and </a:t>
            </a:r>
            <a:r>
              <a:rPr lang="en-US" altLang="zh-CN" dirty="0" smtClean="0"/>
              <a:t>JNK in chronic leukaemia cells </a:t>
            </a:r>
            <a:endParaRPr lang="en-US" altLang="zh-CN" dirty="0"/>
          </a:p>
          <a:p>
            <a:r>
              <a:rPr lang="en-US" altLang="zh-CN" dirty="0" smtClean="0"/>
              <a:t>EGCG activated </a:t>
            </a:r>
            <a:r>
              <a:rPr lang="en-US" altLang="zh-CN" dirty="0"/>
              <a:t>caspase-3 and -9, cytochrome </a:t>
            </a:r>
            <a:r>
              <a:rPr lang="zh-CN" altLang="en-US" dirty="0" smtClean="0"/>
              <a:t>细胞色素</a:t>
            </a:r>
            <a:r>
              <a:rPr lang="en-US" altLang="zh-CN" i="1" dirty="0" smtClean="0"/>
              <a:t>c</a:t>
            </a:r>
            <a:r>
              <a:rPr lang="en-US" altLang="zh-CN" dirty="0"/>
              <a:t>, </a:t>
            </a:r>
            <a:r>
              <a:rPr lang="en-US" altLang="zh-CN" dirty="0" smtClean="0"/>
              <a:t>mitochondria</a:t>
            </a:r>
            <a:r>
              <a:rPr lang="zh-CN" altLang="en-US" dirty="0" smtClean="0"/>
              <a:t>线粒体</a:t>
            </a:r>
            <a:r>
              <a:rPr lang="en-US" altLang="zh-CN" dirty="0" smtClean="0"/>
              <a:t>, </a:t>
            </a:r>
            <a:r>
              <a:rPr lang="en-US" altLang="zh-CN" dirty="0"/>
              <a:t>c-Jun, and MAPK </a:t>
            </a:r>
            <a:r>
              <a:rPr lang="en-US" altLang="zh-CN" dirty="0" smtClean="0"/>
              <a:t>pathway, </a:t>
            </a:r>
            <a:r>
              <a:rPr lang="en-US" altLang="zh-CN" dirty="0"/>
              <a:t>with the end result of apoptosis </a:t>
            </a:r>
            <a:r>
              <a:rPr lang="en-US" altLang="zh-CN" dirty="0" smtClean="0"/>
              <a:t>induction in a human colon cancer cell (HT-29)</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smtClean="0"/>
              <a:t>EGCG </a:t>
            </a:r>
            <a:r>
              <a:rPr lang="en-US" altLang="zh-CN" dirty="0"/>
              <a:t>induced the phosphorylation of p38, which mediated the phosphorylation of EGFR at Ser1046/1047, leading to a downregulation of the EGFR/MAPK </a:t>
            </a:r>
            <a:r>
              <a:rPr lang="en-US" altLang="zh-CN" dirty="0" smtClean="0"/>
              <a:t>pathway in colon cancer cell (SW480)</a:t>
            </a:r>
            <a:endParaRPr lang="en-US" altLang="zh-CN" dirty="0"/>
          </a:p>
          <a:p>
            <a:r>
              <a:rPr lang="en-US" altLang="zh-CN" dirty="0"/>
              <a:t>in HCT116 colorectal carcinoma cells, EGCG triggered the phosphorylation of ERK, JNK, and p38, </a:t>
            </a:r>
            <a:r>
              <a:rPr lang="en-US" altLang="zh-CN" dirty="0" smtClean="0"/>
              <a:t>which conducted </a:t>
            </a:r>
            <a:r>
              <a:rPr lang="en-US" altLang="zh-CN" dirty="0"/>
              <a:t>to apoptosis</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a:t>EGCG was found to suppress cell proliferation by upregulating BTG2 (B-cell translocation gene 2) expression via MAPK pathway in oral squamous cell carcinoma (OSCC), in particular with the phosphorylation of p38, JNK, and ERK</a:t>
            </a:r>
          </a:p>
          <a:p>
            <a:pPr>
              <a:buNone/>
            </a:pP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smtClean="0"/>
              <a:t>In thyroid cell carcinoma (ARO cells), EGCG showed anti-proliferative and pro-apoptotic effects, being mediated by the suppression of phosphorylated EGFR, ERK1/2, JNK, and p38 and p21, caspase-3, and cleaved PARP increase and cyclin B1/CDK1 expression decline</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a:t>human hepatoma HepG2-C8 cells and human cervical squamous carcinoma HeLa cells were used to evaluate EGCG </a:t>
            </a:r>
            <a:r>
              <a:rPr lang="en-US" altLang="zh-CN" dirty="0" smtClean="0"/>
              <a:t>. The </a:t>
            </a:r>
            <a:r>
              <a:rPr lang="en-US" altLang="zh-CN" dirty="0"/>
              <a:t>results indicated that catechin induced the activation of ERK, JNK, and p38 in a dose- and time-dependent manner, with stimulation of apoptosis (mediated by caspase-3)</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MAPK Pathway</a:t>
            </a:r>
            <a:endParaRPr lang="en-US" altLang="zh-CN" dirty="0">
              <a:ea typeface="宋体" pitchFamily="2" charset="-122"/>
            </a:endParaRPr>
          </a:p>
        </p:txBody>
      </p:sp>
      <p:sp>
        <p:nvSpPr>
          <p:cNvPr id="8195" name="Rectangle 3"/>
          <p:cNvSpPr>
            <a:spLocks noGrp="1" noChangeArrowheads="1"/>
          </p:cNvSpPr>
          <p:nvPr>
            <p:ph type="body" idx="1"/>
          </p:nvPr>
        </p:nvSpPr>
        <p:spPr/>
        <p:txBody>
          <a:bodyPr/>
          <a:lstStyle/>
          <a:p>
            <a:r>
              <a:rPr lang="en-US" altLang="zh-CN" dirty="0"/>
              <a:t>human prostate cancer androgen-unresponsive and responsive cells (DU145 and LNCaP, respectively) that were treated with EGCG showed an increase of ERK1/2 with concomitant decrease of phosphorylated AKT and the level of PI3K</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lvl="1"/>
            <a:r>
              <a:rPr lang="en-US" altLang="zh-CN" dirty="0"/>
              <a:t>NF-kB Pathway</a:t>
            </a:r>
            <a:endParaRPr lang="zh-CN" altLang="zh-CN" sz="5400" dirty="0"/>
          </a:p>
        </p:txBody>
      </p:sp>
      <p:sp>
        <p:nvSpPr>
          <p:cNvPr id="8195" name="Rectangle 3"/>
          <p:cNvSpPr>
            <a:spLocks noGrp="1" noChangeArrowheads="1"/>
          </p:cNvSpPr>
          <p:nvPr>
            <p:ph type="body" idx="1"/>
          </p:nvPr>
        </p:nvSpPr>
        <p:spPr/>
        <p:txBody>
          <a:bodyPr/>
          <a:lstStyle/>
          <a:p>
            <a:r>
              <a:rPr lang="en-US" altLang="zh-CN" dirty="0"/>
              <a:t>NF-κB (Nuclear factor-κB) is involved in a variety of cellular mechanisms, such as death, growth, inflammation, and immune response. </a:t>
            </a:r>
          </a:p>
          <a:p>
            <a:r>
              <a:rPr lang="en-US" altLang="zh-CN" dirty="0"/>
              <a:t>NF-κB mainly acts as a regulator of gene transcription in response to oxidative stress. </a:t>
            </a:r>
            <a:br>
              <a:rPr lang="en-US" altLang="zh-CN" dirty="0"/>
            </a:b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lvl="1"/>
            <a:r>
              <a:rPr lang="en-US" altLang="zh-CN" dirty="0"/>
              <a:t>NF-kB Pathway</a:t>
            </a:r>
            <a:endParaRPr lang="zh-CN" altLang="zh-CN" sz="5400" dirty="0"/>
          </a:p>
        </p:txBody>
      </p:sp>
      <p:sp>
        <p:nvSpPr>
          <p:cNvPr id="8195" name="Rectangle 3"/>
          <p:cNvSpPr>
            <a:spLocks noGrp="1" noChangeArrowheads="1"/>
          </p:cNvSpPr>
          <p:nvPr>
            <p:ph type="body" idx="1"/>
          </p:nvPr>
        </p:nvSpPr>
        <p:spPr/>
        <p:txBody>
          <a:bodyPr/>
          <a:lstStyle/>
          <a:p>
            <a:r>
              <a:rPr lang="en-US" altLang="zh-CN" dirty="0"/>
              <a:t>EGCG was able to activate caspases in epidermoid </a:t>
            </a:r>
            <a:r>
              <a:rPr lang="zh-CN" altLang="en-US" dirty="0" smtClean="0"/>
              <a:t>表皮细胞</a:t>
            </a:r>
            <a:r>
              <a:rPr lang="en-US" altLang="zh-CN" dirty="0" smtClean="0"/>
              <a:t>carcinoma </a:t>
            </a:r>
            <a:r>
              <a:rPr lang="en-US" altLang="zh-CN" dirty="0"/>
              <a:t>cells, and this has been demonstrated to play a relevant role in the inhibition of NF-κB and induction of apoptosis </a:t>
            </a:r>
          </a:p>
          <a:p>
            <a:r>
              <a:rPr lang="en-US" altLang="zh-CN" dirty="0"/>
              <a:t>EGCG has been demonstrated to play a potential role in human colon cancer prevention inhibiting AP-1, c-fos, cyclin D1 promoters, and NF-κB activity in four different human colon cancer cell lines</a:t>
            </a:r>
            <a:endParaRPr lang="en-US" altLang="zh-CN" dirty="0">
              <a:ea typeface="宋体" pitchFamily="2" charset="-122"/>
            </a:endParaRPr>
          </a:p>
        </p:txBody>
      </p:sp>
      <p:sp>
        <p:nvSpPr>
          <p:cNvPr id="8196"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a:t> PI3k/AKT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EGCG modulation on the PI3K/AKT signaling pathway was associated to lung cancer prevention and suppression. </a:t>
            </a:r>
            <a:endParaRPr lang="en-US" altLang="zh-CN" dirty="0" smtClean="0"/>
          </a:p>
          <a:p>
            <a:pPr eaLnBrk="1" hangingPunct="1"/>
            <a:r>
              <a:rPr lang="en-US" altLang="zh-CN" dirty="0" smtClean="0"/>
              <a:t>EGCG </a:t>
            </a:r>
            <a:r>
              <a:rPr lang="en-US" altLang="zh-CN" dirty="0"/>
              <a:t>activation/inhibition of PI3K/AKT was found to be a key switch in </a:t>
            </a:r>
            <a:r>
              <a:rPr lang="en-US" altLang="zh-CN" dirty="0" smtClean="0"/>
              <a:t>lung cancer H1299 </a:t>
            </a:r>
            <a:r>
              <a:rPr lang="en-US" altLang="zh-CN" dirty="0"/>
              <a:t>cells growth inhibition </a:t>
            </a:r>
            <a:r>
              <a:rPr lang="en-US" altLang="zh-CN" dirty="0" smtClean="0"/>
              <a:t>and </a:t>
            </a:r>
            <a:r>
              <a:rPr lang="en-US" altLang="zh-CN" dirty="0"/>
              <a:t>apoptosis induction</a:t>
            </a:r>
            <a:br>
              <a:rPr lang="en-US" altLang="zh-CN" dirty="0"/>
            </a:br>
            <a:r>
              <a:rPr lang="en-US" altLang="zh-CN" dirty="0"/>
              <a:t/>
            </a:r>
            <a:br>
              <a:rPr lang="en-US" altLang="zh-CN" dirty="0"/>
            </a:br>
            <a:endParaRPr lang="en-US" altLang="zh-CN" dirty="0">
              <a:ea typeface="宋体" pitchFamily="2" charset="-122"/>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Given its involvement in metastasis and growth of tumor cells, </a:t>
            </a:r>
            <a:r>
              <a:rPr lang="en-US" altLang="zh-CN" dirty="0" smtClean="0"/>
              <a:t>vascular endothelial growth factor (</a:t>
            </a:r>
            <a:r>
              <a:rPr lang="en-US" altLang="zh-CN" dirty="0" smtClean="0"/>
              <a:t>VEGF</a:t>
            </a:r>
            <a:r>
              <a:rPr lang="zh-CN" altLang="en-US" dirty="0" smtClean="0"/>
              <a:t>）</a:t>
            </a:r>
            <a:r>
              <a:rPr lang="en-US" altLang="zh-CN" dirty="0" smtClean="0"/>
              <a:t> </a:t>
            </a:r>
            <a:r>
              <a:rPr lang="en-US" altLang="zh-CN" dirty="0"/>
              <a:t>possesses a key player </a:t>
            </a:r>
            <a:r>
              <a:rPr lang="en-US" altLang="zh-CN" dirty="0" smtClean="0"/>
              <a:t>in </a:t>
            </a:r>
            <a:r>
              <a:rPr lang="en-US" altLang="zh-CN" dirty="0" smtClean="0"/>
              <a:t>angiogenesis</a:t>
            </a:r>
            <a:endParaRPr lang="en-US" altLang="zh-CN" dirty="0"/>
          </a:p>
          <a:p>
            <a:pPr eaLnBrk="1" hangingPunct="1"/>
            <a:r>
              <a:rPr lang="en-US" altLang="zh-CN" dirty="0" smtClean="0"/>
              <a:t>In </a:t>
            </a:r>
            <a:r>
              <a:rPr lang="en-US" altLang="zh-CN" dirty="0"/>
              <a:t>human gastric cancer SGC7901 cells </a:t>
            </a:r>
            <a:r>
              <a:rPr lang="en-US" altLang="zh-CN" dirty="0" smtClean="0"/>
              <a:t>EGCG reduced </a:t>
            </a:r>
            <a:r>
              <a:rPr lang="en-US" altLang="zh-CN" dirty="0"/>
              <a:t>expressions of HIF-1α </a:t>
            </a:r>
            <a:r>
              <a:rPr lang="en-US" altLang="zh-CN" dirty="0" smtClean="0"/>
              <a:t>and </a:t>
            </a:r>
            <a:r>
              <a:rPr lang="en-US" altLang="zh-CN" dirty="0"/>
              <a:t>VEGF with a concentration-dependent effect. </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smtClean="0"/>
              <a:t>In </a:t>
            </a:r>
            <a:r>
              <a:rPr lang="en-US" altLang="zh-CN" dirty="0"/>
              <a:t>addition, in SGC-7901 mouse xenografts, 1.5 mg/day EGCG intraperitoneally injected reduced VEGF, tumor microvessel density, endothelial cell proliferation, migration, and tube formation, substantially blocking tumor growth </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smtClean="0"/>
              <a:t>In </a:t>
            </a:r>
            <a:r>
              <a:rPr lang="en-US" altLang="zh-CN" dirty="0"/>
              <a:t>gastric cancer </a:t>
            </a:r>
            <a:r>
              <a:rPr lang="en-US" altLang="zh-CN" dirty="0" smtClean="0"/>
              <a:t>5-FU </a:t>
            </a:r>
            <a:r>
              <a:rPr lang="en-US" altLang="zh-CN" dirty="0"/>
              <a:t>resistant </a:t>
            </a:r>
            <a:r>
              <a:rPr lang="en-US" altLang="zh-CN" dirty="0" smtClean="0"/>
              <a:t>cells, </a:t>
            </a:r>
            <a:r>
              <a:rPr lang="en-US" altLang="zh-CN" dirty="0"/>
              <a:t>EGCG inhibited VEGF and HIF-1 expression, reversing 5-FU resistance that is mediated by VEGF pathway</a:t>
            </a:r>
          </a:p>
          <a:p>
            <a:pPr eaLnBrk="1" hangingPunct="1"/>
            <a:r>
              <a:rPr lang="en-US" altLang="zh-CN" dirty="0"/>
              <a:t>In human gastric cancer cells (AGS) </a:t>
            </a:r>
            <a:r>
              <a:rPr lang="en-US" altLang="zh-CN" dirty="0" smtClean="0"/>
              <a:t>EGCG reduced </a:t>
            </a:r>
            <a:r>
              <a:rPr lang="en-US" altLang="zh-CN" dirty="0"/>
              <a:t>dose-dependently VEGF expression and secretion mediated by signal transducer and activator of transcription 3 (Stat3</a:t>
            </a:r>
            <a:r>
              <a:rPr lang="en-US" altLang="zh-CN" dirty="0" smtClean="0"/>
              <a:t>)</a:t>
            </a:r>
            <a:r>
              <a:rPr lang="zh-CN" altLang="en-US" dirty="0" smtClean="0"/>
              <a:t>转录信号传</a:t>
            </a:r>
            <a:r>
              <a:rPr lang="zh-CN" altLang="en-US" dirty="0" smtClean="0"/>
              <a:t>导激活子</a:t>
            </a:r>
            <a:r>
              <a:rPr lang="en-US" altLang="zh-CN" dirty="0" smtClean="0"/>
              <a:t> </a:t>
            </a:r>
            <a:r>
              <a:rPr lang="en-US" altLang="zh-CN" dirty="0" smtClean="0"/>
              <a:t>activity</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In colon cancer cells (Caco2, HCT116, HT29, SW480, and SW837 lines) and SW837 mouse xenograft, EGCG impacted on VEGF/VEGFR axis suppressing VEGFR2 (a primary responder to VEGF signal), together with HIF-1α, ERK, and </a:t>
            </a:r>
            <a:r>
              <a:rPr lang="en-US" altLang="zh-CN" dirty="0" smtClean="0"/>
              <a:t>AKT</a:t>
            </a:r>
            <a:endParaRPr lang="en-US" altLang="zh-CN" dirty="0"/>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smtClean="0"/>
              <a:t>In human </a:t>
            </a:r>
            <a:r>
              <a:rPr lang="en-US" altLang="zh-CN" dirty="0"/>
              <a:t>colon cancer cell line (HT29) and derived mouse xenografts, EGCG lessened VEGF expression and its promoter activity, while decreasing the tumour growth and microvessel density in mice (treated daily intraperitoneally with 1.5 mg EGCG), and modulating cell proliferation and apoptosis in HT29 cells</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In breast cancer cells (MCF-7), HIF-1α and VEGF was decreased by EGCG in a dose-dependent manner (25, 50, 100 mg/L)</a:t>
            </a:r>
          </a:p>
          <a:p>
            <a:pPr eaLnBrk="1" hangingPunct="1"/>
            <a:r>
              <a:rPr lang="en-US" altLang="zh-CN" dirty="0"/>
              <a:t>In head and neck squamous cell carcinoma (YCU-H891) and breast carcinoma cell lines (MDA-MB-231), EGCG blocked VEGF activity, thanks to the inhibition of </a:t>
            </a:r>
            <a:r>
              <a:rPr lang="en-US" altLang="zh-CN" dirty="0" smtClean="0"/>
              <a:t>activation </a:t>
            </a:r>
            <a:r>
              <a:rPr lang="en-US" altLang="zh-CN" dirty="0"/>
              <a:t>of Stat3 and NF-κB</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eaLnBrk="1" hangingPunct="1"/>
            <a:r>
              <a:rPr lang="en-US" altLang="zh-CN" dirty="0"/>
              <a:t>VEGF Pathway</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smtClean="0"/>
              <a:t>In </a:t>
            </a:r>
            <a:r>
              <a:rPr lang="en-US" altLang="zh-CN" dirty="0"/>
              <a:t>B-cell chronic lymphocytic leukemia (B-CLL), EGCG 3–25 µM reduced VEGF-R1 and VEGF-R2 phosphorylation (fundamental in B-CLL survival and growth) and induced apoptosis by caspase-3 activation, poly-adenosine diphosphate ribose </a:t>
            </a:r>
            <a:r>
              <a:rPr lang="en-US" altLang="zh-CN" dirty="0" smtClean="0"/>
              <a:t>polymerase</a:t>
            </a:r>
            <a:r>
              <a:rPr lang="zh-CN" altLang="en-US" dirty="0" smtClean="0"/>
              <a:t>多聚腺苷二磷酸核糖聚合酶</a:t>
            </a:r>
            <a:r>
              <a:rPr lang="en-US" altLang="zh-CN" dirty="0" smtClean="0"/>
              <a:t>(</a:t>
            </a:r>
            <a:r>
              <a:rPr lang="en-US" altLang="zh-CN" dirty="0"/>
              <a:t>PARP) cleavage, and B-cell leukemia/lymphoma-2 protein (Bcl-2)</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Proteasome</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a:t>The </a:t>
            </a:r>
            <a:r>
              <a:rPr lang="en-US" altLang="zh-CN" dirty="0" smtClean="0"/>
              <a:t>proteasome</a:t>
            </a:r>
            <a:r>
              <a:rPr lang="zh-CN" altLang="en-US" dirty="0" smtClean="0"/>
              <a:t>蛋白酶体 </a:t>
            </a:r>
            <a:r>
              <a:rPr lang="en-US" altLang="zh-CN" dirty="0" smtClean="0"/>
              <a:t>is </a:t>
            </a:r>
            <a:r>
              <a:rPr lang="en-US" altLang="zh-CN" dirty="0"/>
              <a:t>a protein complex that is dedicated to degrade damaged or useless proteins that are unusable to cell</a:t>
            </a:r>
          </a:p>
          <a:p>
            <a:pPr eaLnBrk="1" hangingPunct="1"/>
            <a:r>
              <a:rPr lang="en-US" altLang="zh-CN" dirty="0"/>
              <a:t>EGCG specifically blocked proteasome activity in LNCaP, PC-3, and </a:t>
            </a:r>
            <a:r>
              <a:rPr lang="en-US" altLang="zh-CN" dirty="0" smtClean="0"/>
              <a:t>MCF-7</a:t>
            </a:r>
            <a:r>
              <a:rPr lang="zh-CN" altLang="en-US" dirty="0" smtClean="0"/>
              <a:t>乳腺癌</a:t>
            </a:r>
            <a:r>
              <a:rPr lang="en-US" altLang="zh-CN" dirty="0" smtClean="0"/>
              <a:t> cell.</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Proteasome</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smtClean="0"/>
              <a:t>EGCG </a:t>
            </a:r>
            <a:r>
              <a:rPr lang="en-US" altLang="zh-CN" dirty="0"/>
              <a:t>in breast carcinoma cell line (MDA-MB-231) and in MDA-MB-231 mouse xenografts (daily </a:t>
            </a:r>
            <a:r>
              <a:rPr lang="en-US" altLang="zh-CN" i="1" dirty="0"/>
              <a:t>sub cute </a:t>
            </a:r>
            <a:r>
              <a:rPr lang="en-US" altLang="zh-CN" dirty="0"/>
              <a:t>injection with 50 mg/kg) was tested, showing tumor growth decrement, with concomitant proteasome inhibition and apoptosis activation</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a:t>Epigenetics refers to heritable phenotype changes, in which DNA sequence alteration are not included. The most known epigenetic mechanisms involve DNA methylation and </a:t>
            </a:r>
            <a:r>
              <a:rPr lang="en-US" altLang="zh-CN" dirty="0" smtClean="0"/>
              <a:t>histone</a:t>
            </a:r>
            <a:r>
              <a:rPr lang="zh-CN" altLang="en-US" dirty="0" smtClean="0"/>
              <a:t>组蛋白</a:t>
            </a:r>
            <a:r>
              <a:rPr lang="en-US" altLang="zh-CN" dirty="0" smtClean="0"/>
              <a:t> </a:t>
            </a:r>
            <a:r>
              <a:rPr lang="en-US" altLang="zh-CN" dirty="0"/>
              <a:t>modification </a:t>
            </a:r>
          </a:p>
          <a:p>
            <a:pPr eaLnBrk="1" hangingPunct="1"/>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smtClean="0"/>
              <a:t>EGCG </a:t>
            </a:r>
            <a:r>
              <a:rPr lang="en-US" altLang="zh-CN" dirty="0"/>
              <a:t>could block DMNT and reactivate methylated-silenced genes, as p16(INK4a), retinoic acid </a:t>
            </a:r>
            <a:r>
              <a:rPr lang="en-US" altLang="zh-CN" dirty="0" smtClean="0"/>
              <a:t>receptor</a:t>
            </a:r>
            <a:r>
              <a:rPr lang="zh-CN" altLang="en-US" dirty="0" smtClean="0"/>
              <a:t>视黄酸受体</a:t>
            </a:r>
            <a:r>
              <a:rPr lang="en-US" altLang="zh-CN" dirty="0" smtClean="0"/>
              <a:t>β </a:t>
            </a:r>
            <a:r>
              <a:rPr lang="en-US" altLang="zh-CN" dirty="0"/>
              <a:t>(RARβ), O-(6)-methylguanine </a:t>
            </a:r>
            <a:r>
              <a:rPr lang="en-US" altLang="zh-CN" dirty="0" smtClean="0"/>
              <a:t>methyltransferase</a:t>
            </a:r>
            <a:r>
              <a:rPr lang="zh-CN" altLang="en-US" dirty="0" smtClean="0"/>
              <a:t>甲基鸟嘌呤甲基转移酶</a:t>
            </a:r>
            <a:r>
              <a:rPr lang="en-US" altLang="zh-CN" dirty="0" smtClean="0"/>
              <a:t>(</a:t>
            </a:r>
            <a:r>
              <a:rPr lang="en-US" altLang="zh-CN" dirty="0"/>
              <a:t>MGMT), and human mutL homologue 1 (hMLH1</a:t>
            </a:r>
            <a:r>
              <a:rPr lang="en-US" altLang="zh-CN" dirty="0" smtClean="0"/>
              <a:t>) in human esophageal cancer cells (KYSE 510), colon cancer HT-29, and prostate cancer PC3 cells. </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smtClean="0"/>
              <a:t>Similar </a:t>
            </a:r>
            <a:r>
              <a:rPr lang="en-US" altLang="zh-CN" dirty="0"/>
              <a:t>results were obtained in human breast cancer cell lines (MCF-7 and MDA-MB-231), whereas EGCG was able to block </a:t>
            </a:r>
            <a:r>
              <a:rPr lang="en-US" altLang="zh-CN" dirty="0" smtClean="0"/>
              <a:t>prokaryotic</a:t>
            </a:r>
            <a:r>
              <a:rPr lang="zh-CN" altLang="en-US" dirty="0" smtClean="0"/>
              <a:t>原核生物</a:t>
            </a:r>
            <a:r>
              <a:rPr lang="en-US" altLang="zh-CN" dirty="0" smtClean="0"/>
              <a:t> </a:t>
            </a:r>
            <a:r>
              <a:rPr lang="en-US" altLang="zh-CN" dirty="0"/>
              <a:t>SssI DNA methyltransferase (DNMT) and human DNMT1</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a:t>EGCG acted on inhibitor of matrix metalloproteinases (TIMPs) and MMPs, being highly involved in tumorigenesis, in human prostate cancer cells (DUPRO and LNCaP)</a:t>
            </a:r>
          </a:p>
          <a:p>
            <a:pPr eaLnBrk="1" hangingPunct="1"/>
            <a:r>
              <a:rPr lang="zh-CN" altLang="zh-CN" dirty="0"/>
              <a:t> </a:t>
            </a:r>
            <a:r>
              <a:rPr lang="en-US" altLang="zh-CN" dirty="0"/>
              <a:t>EGCG restored TIMP-3 expression and concomitantly increased histone H3K9/18 acetylation and decreased class I histone deacetylase, impacting on cell invasion and migration.</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a:t>Interestingly in serum of patients undergoing prostatectomy consuming 800 mg EGCG up to 6 weeks (participating to clinical trial NCT01340599), TIMP-3 levels were increased, suggesting a potential mechanism of action of EGCG in prostate cancer </a:t>
            </a:r>
            <a:r>
              <a:rPr lang="en-US" altLang="zh-CN" dirty="0" smtClean="0"/>
              <a:t>. </a:t>
            </a:r>
            <a:r>
              <a:rPr lang="en-US" altLang="zh-CN" dirty="0"/>
              <a:t>However, the trial failed to show a significant benefit of EGCG-treated prostate cancer patients </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smtClean="0"/>
              <a:t>In </a:t>
            </a:r>
            <a:r>
              <a:rPr lang="en-US" altLang="zh-CN" dirty="0"/>
              <a:t>a SKH-1 hairless mouse model, EGCG added to a hydrophilic </a:t>
            </a:r>
            <a:r>
              <a:rPr lang="zh-CN" altLang="en-US" dirty="0" smtClean="0"/>
              <a:t>亲水</a:t>
            </a:r>
            <a:r>
              <a:rPr lang="en-US" altLang="zh-CN" dirty="0" smtClean="0"/>
              <a:t>cream </a:t>
            </a:r>
            <a:r>
              <a:rPr lang="en-US" altLang="zh-CN" dirty="0"/>
              <a:t>and applied to approximately 1 mg/cm2 skin area could protect against photocarcinogenesis through the reduction of tumor incidence, tumor multiplicity, and tumor </a:t>
            </a:r>
            <a:r>
              <a:rPr lang="en-US" altLang="zh-CN" dirty="0" smtClean="0"/>
              <a:t>size. Mechanisms </a:t>
            </a:r>
            <a:r>
              <a:rPr lang="en-US" altLang="zh-CN" dirty="0"/>
              <a:t>at the basis of these results are related to the inhibition of DNA hypomethylation induced by ultraviolet B treatment.</a:t>
            </a:r>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smtClean="0"/>
              <a:t>In </a:t>
            </a:r>
            <a:r>
              <a:rPr lang="en-US" altLang="zh-CN" dirty="0"/>
              <a:t>human skin cancer cells (A431) and squamous cell carcinoma (SCC 13) cells, EGCG could reactivate p16INK4a and Cip1/p21, impacting not only on DNA methylation and DNMT activity, but also on histone </a:t>
            </a:r>
            <a:r>
              <a:rPr lang="en-US" altLang="zh-CN" dirty="0" smtClean="0"/>
              <a:t>deacetylase</a:t>
            </a:r>
            <a:r>
              <a:rPr lang="zh-CN" altLang="en-US" dirty="0" smtClean="0"/>
              <a:t>脱乙酰酶</a:t>
            </a:r>
            <a:r>
              <a:rPr lang="en-US" altLang="zh-CN" dirty="0" smtClean="0"/>
              <a:t>(</a:t>
            </a:r>
            <a:r>
              <a:rPr lang="en-US" altLang="zh-CN" dirty="0"/>
              <a:t>HDAC) activity and </a:t>
            </a:r>
            <a:r>
              <a:rPr lang="en-US" altLang="zh-CN" dirty="0" smtClean="0"/>
              <a:t>acetylated</a:t>
            </a:r>
            <a:r>
              <a:rPr lang="zh-CN" altLang="en-US" dirty="0" smtClean="0"/>
              <a:t>乙酰化</a:t>
            </a:r>
            <a:r>
              <a:rPr lang="en-US" altLang="zh-CN" dirty="0" smtClean="0"/>
              <a:t> </a:t>
            </a:r>
            <a:r>
              <a:rPr lang="en-US" altLang="zh-CN" dirty="0" smtClean="0"/>
              <a:t>histones</a:t>
            </a:r>
            <a:endParaRPr lang="en-US" altLang="zh-CN" dirty="0"/>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lvl="1"/>
            <a:r>
              <a:rPr lang="en-US" altLang="zh-CN" dirty="0"/>
              <a:t>Epigenetics </a:t>
            </a:r>
            <a:endParaRPr lang="zh-CN" altLang="zh-CN" dirty="0"/>
          </a:p>
        </p:txBody>
      </p:sp>
      <p:sp>
        <p:nvSpPr>
          <p:cNvPr id="9219" name="Rectangle 3"/>
          <p:cNvSpPr>
            <a:spLocks noGrp="1" noChangeArrowheads="1"/>
          </p:cNvSpPr>
          <p:nvPr>
            <p:ph type="body" idx="1"/>
          </p:nvPr>
        </p:nvSpPr>
        <p:spPr/>
        <p:txBody>
          <a:bodyPr/>
          <a:lstStyle/>
          <a:p>
            <a:pPr eaLnBrk="1" hangingPunct="1"/>
            <a:r>
              <a:rPr lang="en-US" altLang="zh-CN" dirty="0"/>
              <a:t>It has been shown in a salivary adenoid cystic carcinoma cells (SACC83) that the catechin was able to demethylate </a:t>
            </a:r>
            <a:r>
              <a:rPr lang="zh-CN" altLang="en-US" dirty="0" smtClean="0"/>
              <a:t>去甲基化 </a:t>
            </a:r>
            <a:r>
              <a:rPr lang="en-US" altLang="zh-CN" dirty="0" smtClean="0"/>
              <a:t>RACK </a:t>
            </a:r>
            <a:r>
              <a:rPr lang="en-US" altLang="zh-CN" dirty="0"/>
              <a:t>gene and thus impact on invasion, migration, and metastasis</a:t>
            </a:r>
            <a:r>
              <a:rPr lang="en-US" altLang="zh-CN" dirty="0" smtClean="0"/>
              <a:t>.</a:t>
            </a:r>
          </a:p>
          <a:p>
            <a:pPr eaLnBrk="1" hangingPunct="1"/>
            <a:r>
              <a:rPr lang="en-US" altLang="zh-CN" dirty="0" smtClean="0"/>
              <a:t>In a mouse lung tumor model, EGCG was implicated in DMNT1 reduction with simultaneous decrease of p-AKT, </a:t>
            </a:r>
            <a:r>
              <a:rPr lang="en-US" altLang="zh-CN" dirty="0" smtClean="0"/>
              <a:t>phospho-histone</a:t>
            </a:r>
            <a:r>
              <a:rPr lang="zh-CN" altLang="en-US" dirty="0" smtClean="0"/>
              <a:t>磷脂酰组蛋白</a:t>
            </a:r>
            <a:r>
              <a:rPr lang="en-US" altLang="zh-CN" dirty="0" smtClean="0"/>
              <a:t>H2AX </a:t>
            </a:r>
            <a:r>
              <a:rPr lang="en-US" altLang="zh-CN" dirty="0" smtClean="0"/>
              <a:t>and tumor </a:t>
            </a:r>
            <a:r>
              <a:rPr lang="en-US" altLang="zh-CN" dirty="0" smtClean="0"/>
              <a:t>growth</a:t>
            </a:r>
            <a:endParaRPr lang="en-US" altLang="zh-CN" dirty="0"/>
          </a:p>
          <a:p>
            <a:pPr eaLnBrk="1" hangingPunct="1"/>
            <a:endParaRPr lang="en-US" altLang="zh-CN" dirty="0">
              <a:solidFill>
                <a:schemeClr val="tx1"/>
              </a:solidFill>
              <a:latin typeface="+mn-lt"/>
              <a:ea typeface="+mn-ea"/>
              <a:cs typeface="+mn-cs"/>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smtClean="0"/>
              <a:t>MicroRNA</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MicroRNA (miRNA) is a small non-coding RNA molecule </a:t>
            </a:r>
            <a:r>
              <a:rPr lang="en-US" altLang="zh-CN" dirty="0" smtClean="0"/>
              <a:t>can </a:t>
            </a:r>
            <a:r>
              <a:rPr lang="en-US" altLang="zh-CN" dirty="0"/>
              <a:t>post-transcriptionally regulate gene </a:t>
            </a:r>
            <a:r>
              <a:rPr lang="en-US" altLang="zh-CN" dirty="0" smtClean="0"/>
              <a:t>expression. </a:t>
            </a:r>
          </a:p>
          <a:p>
            <a:pPr eaLnBrk="1" hangingPunct="1"/>
            <a:r>
              <a:rPr lang="en-US" altLang="zh-CN" dirty="0" smtClean="0"/>
              <a:t>miRNAs </a:t>
            </a:r>
            <a:r>
              <a:rPr lang="en-US" altLang="zh-CN" dirty="0"/>
              <a:t>are involved in numerous cell processes, including growth, proliferation, apoptosis, autophagy, metabolism, etc., and play a fundamental part in cancer.</a:t>
            </a:r>
            <a:endParaRPr lang="en-US" altLang="zh-CN" dirty="0">
              <a:ea typeface="宋体" pitchFamily="2" charset="-122"/>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122009871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smtClean="0"/>
              <a:t>MicroRNA</a:t>
            </a:r>
            <a:endParaRPr lang="en-US" altLang="zh-CN" dirty="0">
              <a:ea typeface="宋体" pitchFamily="2" charset="-122"/>
            </a:endParaRPr>
          </a:p>
        </p:txBody>
      </p:sp>
      <p:sp>
        <p:nvSpPr>
          <p:cNvPr id="9219" name="Rectangle 3"/>
          <p:cNvSpPr>
            <a:spLocks noGrp="1" noChangeArrowheads="1"/>
          </p:cNvSpPr>
          <p:nvPr>
            <p:ph type="body" idx="1"/>
          </p:nvPr>
        </p:nvSpPr>
        <p:spPr/>
        <p:txBody>
          <a:bodyPr/>
          <a:lstStyle/>
          <a:p>
            <a:pPr eaLnBrk="1" hangingPunct="1"/>
            <a:r>
              <a:rPr lang="en-US" altLang="zh-CN" dirty="0"/>
              <a:t>In prostate cancer cells (PC3) and PC3 mouse xenografts, EGCG blocked nuclear translocation and protein expression of androgen </a:t>
            </a:r>
            <a:r>
              <a:rPr lang="en-US" altLang="zh-CN" dirty="0" smtClean="0"/>
              <a:t>receptor, </a:t>
            </a:r>
            <a:r>
              <a:rPr lang="en-US" altLang="zh-CN" dirty="0"/>
              <a:t>and these effects were associated with the down-regulation of androgen-regulated miRNA-21 and up-regulation of miRNA-330, a tumor suppressor </a:t>
            </a:r>
            <a:endParaRPr lang="en-US" altLang="zh-CN" dirty="0">
              <a:ea typeface="宋体" pitchFamily="2" charset="-122"/>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122009871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a:t>MicroRNA </a:t>
            </a:r>
            <a:endParaRPr lang="en-US" altLang="zh-CN" dirty="0">
              <a:ea typeface="宋体" pitchFamily="2" charset="-122"/>
            </a:endParaRPr>
          </a:p>
        </p:txBody>
      </p:sp>
      <p:sp>
        <p:nvSpPr>
          <p:cNvPr id="9219" name="Rectangle 3"/>
          <p:cNvSpPr>
            <a:spLocks noGrp="1" noChangeArrowheads="1"/>
          </p:cNvSpPr>
          <p:nvPr>
            <p:ph type="body" idx="1"/>
          </p:nvPr>
        </p:nvSpPr>
        <p:spPr>
          <a:xfrm>
            <a:off x="457200" y="1340768"/>
            <a:ext cx="8229600" cy="4525963"/>
          </a:xfrm>
        </p:spPr>
        <p:txBody>
          <a:bodyPr/>
          <a:lstStyle/>
          <a:p>
            <a:pPr eaLnBrk="1" hangingPunct="1"/>
            <a:r>
              <a:rPr lang="en-US" altLang="zh-CN" dirty="0"/>
              <a:t>Another target of EGCG was miRNA-210, being upregulated by the catechin in lung cancer cell lines (CL13, H1299, H460, A549), with induced accumulation of HIF-1α, which is a known miRNA-210 activator </a:t>
            </a:r>
          </a:p>
          <a:p>
            <a:pPr eaLnBrk="1" hangingPunct="1"/>
            <a:r>
              <a:rPr lang="en-US" altLang="zh-CN" dirty="0"/>
              <a:t>EGCG in a dose- and time-dependent manner inhibited the proliferation and regulated </a:t>
            </a:r>
            <a:r>
              <a:rPr lang="en-US" altLang="zh-CN" dirty="0" smtClean="0"/>
              <a:t>expression </a:t>
            </a:r>
            <a:r>
              <a:rPr lang="en-US" altLang="zh-CN" dirty="0"/>
              <a:t>of miR-210, miR-29a, miR-203, and miR-125b in </a:t>
            </a:r>
            <a:r>
              <a:rPr lang="en-US" altLang="zh-CN" dirty="0" smtClean="0"/>
              <a:t>human </a:t>
            </a:r>
            <a:r>
              <a:rPr lang="en-US" altLang="zh-CN" dirty="0"/>
              <a:t>cervical cancer cell lines (</a:t>
            </a:r>
            <a:r>
              <a:rPr lang="en-US" altLang="zh-CN" dirty="0" smtClean="0"/>
              <a:t>HeLa, SiHa, CaSki and </a:t>
            </a:r>
            <a:r>
              <a:rPr lang="en-US" altLang="zh-CN" dirty="0"/>
              <a:t>C33A </a:t>
            </a:r>
            <a:r>
              <a:rPr lang="en-US" altLang="zh-CN" dirty="0" smtClean="0"/>
              <a:t>)</a:t>
            </a:r>
            <a:endParaRPr lang="en-US" altLang="zh-CN" dirty="0">
              <a:ea typeface="宋体" pitchFamily="2" charset="-122"/>
            </a:endParaRPr>
          </a:p>
        </p:txBody>
      </p:sp>
      <p:sp>
        <p:nvSpPr>
          <p:cNvPr id="922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p14="http://schemas.microsoft.com/office/powerpoint/2010/main" xmlns="" val="122009871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76200"/>
            <a:ext cx="8229600" cy="1143000"/>
          </a:xfrm>
        </p:spPr>
        <p:txBody>
          <a:bodyPr/>
          <a:lstStyle/>
          <a:p>
            <a:pPr eaLnBrk="1" hangingPunct="1"/>
            <a:r>
              <a:rPr lang="en-US" altLang="zh-CN" dirty="0"/>
              <a:t>Other Mechanisms</a:t>
            </a:r>
            <a:endParaRPr lang="en-US" altLang="zh-CN" dirty="0">
              <a:ea typeface="宋体" pitchFamily="2" charset="-122"/>
            </a:endParaRPr>
          </a:p>
        </p:txBody>
      </p:sp>
      <p:sp>
        <p:nvSpPr>
          <p:cNvPr id="10243" name="Rectangle 3"/>
          <p:cNvSpPr>
            <a:spLocks noGrp="1" noChangeArrowheads="1"/>
          </p:cNvSpPr>
          <p:nvPr>
            <p:ph type="body" idx="1"/>
          </p:nvPr>
        </p:nvSpPr>
        <p:spPr/>
        <p:txBody>
          <a:bodyPr/>
          <a:lstStyle/>
          <a:p>
            <a:pPr eaLnBrk="1" hangingPunct="1">
              <a:lnSpc>
                <a:spcPct val="90000"/>
              </a:lnSpc>
            </a:pPr>
            <a:r>
              <a:rPr lang="en-US" altLang="zh-CN" dirty="0" smtClean="0"/>
              <a:t>The </a:t>
            </a:r>
            <a:r>
              <a:rPr lang="en-US" altLang="zh-CN" dirty="0"/>
              <a:t>anticancer properties of EGCG may be dependent on the inhibition of the protease urokinase-plasminogen </a:t>
            </a:r>
            <a:r>
              <a:rPr lang="en-US" altLang="zh-CN" dirty="0" smtClean="0"/>
              <a:t>activator</a:t>
            </a:r>
            <a:r>
              <a:rPr lang="zh-CN" altLang="en-US" dirty="0" smtClean="0"/>
              <a:t>蛋白酶尿激酶</a:t>
            </a:r>
            <a:r>
              <a:rPr lang="en-US" altLang="zh-CN" dirty="0" smtClean="0"/>
              <a:t>-</a:t>
            </a:r>
            <a:r>
              <a:rPr lang="zh-CN" altLang="en-US" dirty="0" smtClean="0"/>
              <a:t>凝血酶原激活剂 </a:t>
            </a:r>
            <a:r>
              <a:rPr lang="en-US" altLang="zh-CN" dirty="0" smtClean="0"/>
              <a:t>(</a:t>
            </a:r>
            <a:r>
              <a:rPr lang="en-US" altLang="zh-CN" dirty="0"/>
              <a:t>uPA), which is often overexpressed in human tumors and whose activity is involved in the regulation of apoptosis, cell replication, migration, and adhesion </a:t>
            </a:r>
          </a:p>
        </p:txBody>
      </p:sp>
      <p:sp>
        <p:nvSpPr>
          <p:cNvPr id="10244"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CN">
                <a:ea typeface="宋体" pitchFamily="2" charset="-122"/>
              </a:rPr>
              <a:t>Conclusion</a:t>
            </a:r>
          </a:p>
        </p:txBody>
      </p:sp>
      <p:sp>
        <p:nvSpPr>
          <p:cNvPr id="24579" name="Rectangle 3"/>
          <p:cNvSpPr>
            <a:spLocks noGrp="1" noChangeArrowheads="1"/>
          </p:cNvSpPr>
          <p:nvPr>
            <p:ph type="body" idx="1"/>
          </p:nvPr>
        </p:nvSpPr>
        <p:spPr/>
        <p:txBody>
          <a:bodyPr/>
          <a:lstStyle/>
          <a:p>
            <a:r>
              <a:rPr lang="en-US" altLang="zh-CN" sz="2800" dirty="0"/>
              <a:t>EGCG is responsible for a wide variety of biological activities, including cancer prevention. </a:t>
            </a:r>
            <a:endParaRPr lang="en-US" altLang="zh-CN" sz="2800" dirty="0" smtClean="0"/>
          </a:p>
          <a:p>
            <a:r>
              <a:rPr lang="en-US" altLang="zh-CN" sz="2800" dirty="0" smtClean="0"/>
              <a:t>The </a:t>
            </a:r>
            <a:r>
              <a:rPr lang="en-US" altLang="zh-CN" sz="2800" dirty="0"/>
              <a:t>preclinical activities of EGCG are associated with proliferation, differentiation, apoptosis, inflammation, angiogenesis, and metastasis. </a:t>
            </a:r>
            <a:endParaRPr lang="en-US" altLang="zh-CN" sz="2800" dirty="0" smtClean="0"/>
          </a:p>
          <a:p>
            <a:r>
              <a:rPr lang="en-US" altLang="zh-CN" sz="2800" dirty="0" smtClean="0"/>
              <a:t>More </a:t>
            </a:r>
            <a:r>
              <a:rPr lang="en-US" altLang="zh-CN" sz="2800" dirty="0"/>
              <a:t>efforts are needed to translate the </a:t>
            </a:r>
            <a:r>
              <a:rPr lang="en-US" altLang="zh-CN" sz="2800" dirty="0" smtClean="0"/>
              <a:t>preclinical </a:t>
            </a:r>
            <a:r>
              <a:rPr lang="en-US" altLang="zh-CN" sz="2800" dirty="0"/>
              <a:t>data in effective human therapeutic options</a:t>
            </a:r>
            <a:r>
              <a:rPr lang="en-US" altLang="zh-CN" sz="2800" dirty="0" smtClean="0"/>
              <a:t>.</a:t>
            </a:r>
            <a:endParaRPr lang="zh-CN" altLang="zh-CN" sz="2800" dirty="0"/>
          </a:p>
        </p:txBody>
      </p:sp>
      <p:sp>
        <p:nvSpPr>
          <p:cNvPr id="24580" name="Line 3"/>
          <p:cNvSpPr>
            <a:spLocks noChangeShapeType="1"/>
          </p:cNvSpPr>
          <p:nvPr/>
        </p:nvSpPr>
        <p:spPr bwMode="auto">
          <a:xfrm>
            <a:off x="457200" y="13716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1143000"/>
          </a:xfrm>
        </p:spPr>
        <p:txBody>
          <a:bodyPr/>
          <a:lstStyle/>
          <a:p>
            <a:pPr eaLnBrk="1" hangingPunct="1">
              <a:defRPr/>
            </a:pPr>
            <a:r>
              <a:rPr lang="en-US" altLang="zh-CN" sz="6600" b="1" dirty="0">
                <a:solidFill>
                  <a:schemeClr val="tx1"/>
                </a:solidFill>
                <a:effectLst>
                  <a:outerShdw blurRad="38100" dist="38100" dir="2700000" algn="tl">
                    <a:srgbClr val="000000"/>
                  </a:outerShdw>
                </a:effectLst>
                <a:ea typeface="宋体" pitchFamily="2" charset="-122"/>
              </a:rPr>
              <a:t>Thank You</a:t>
            </a:r>
          </a:p>
        </p:txBody>
      </p:sp>
      <p:pic>
        <p:nvPicPr>
          <p:cNvPr id="25603" name="Picture 7" descr="mxcp2010091814141601"/>
          <p:cNvPicPr>
            <a:picLocks noChangeAspect="1" noChangeArrowheads="1"/>
          </p:cNvPicPr>
          <p:nvPr/>
        </p:nvPicPr>
        <p:blipFill>
          <a:blip r:embed="rId2" cstate="print"/>
          <a:srcRect/>
          <a:stretch>
            <a:fillRect/>
          </a:stretch>
        </p:blipFill>
        <p:spPr bwMode="auto">
          <a:xfrm>
            <a:off x="914400" y="1143000"/>
            <a:ext cx="7620000" cy="5080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2527</Words>
  <Application>Microsoft Office PowerPoint</Application>
  <PresentationFormat>全屏显示(4:3)</PresentationFormat>
  <Paragraphs>130</Paragraphs>
  <Slides>51</Slides>
  <Notes>0</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Default Design</vt:lpstr>
      <vt:lpstr>EGCG治疗肿瘤的基础研究</vt:lpstr>
      <vt:lpstr>Introduction</vt:lpstr>
      <vt:lpstr>Introduction</vt:lpstr>
      <vt:lpstr>Introduction</vt:lpstr>
      <vt:lpstr>Chemical structure of EGCG</vt:lpstr>
      <vt:lpstr>Occurrence of EGCG in different foods</vt:lpstr>
      <vt:lpstr>幻灯片 7</vt:lpstr>
      <vt:lpstr>Signaling Pathways Involving EGCG: Proliferation, Differentiation, Apoptosis, Inflammation, Angiogenesis and Metastasis</vt:lpstr>
      <vt:lpstr>EGCG involved in the signaling pathways in cancer</vt:lpstr>
      <vt:lpstr>Cell Death Induction</vt:lpstr>
      <vt:lpstr>Cell Death Induction</vt:lpstr>
      <vt:lpstr>Cell Death Induction</vt:lpstr>
      <vt:lpstr>Cell Cycle Arrest</vt:lpstr>
      <vt:lpstr>Cell Cycle Arrest</vt:lpstr>
      <vt:lpstr>Cell Cycle Arrest</vt:lpstr>
      <vt:lpstr>COX-2</vt:lpstr>
      <vt:lpstr>COX-2</vt:lpstr>
      <vt:lpstr>EGFR Pathway</vt:lpstr>
      <vt:lpstr>MAPK Pathway</vt:lpstr>
      <vt:lpstr>MAPK Pathway</vt:lpstr>
      <vt:lpstr>MAPK Pathway</vt:lpstr>
      <vt:lpstr>MAPK Pathway</vt:lpstr>
      <vt:lpstr>MAPK Pathway</vt:lpstr>
      <vt:lpstr>MAPK Pathway</vt:lpstr>
      <vt:lpstr>MAPK Pathway</vt:lpstr>
      <vt:lpstr>NF-kB Pathway</vt:lpstr>
      <vt:lpstr>NF-kB Pathway</vt:lpstr>
      <vt:lpstr> PI3k/AKT Pathway</vt:lpstr>
      <vt:lpstr>VEGF Pathway</vt:lpstr>
      <vt:lpstr>VEGF Pathway</vt:lpstr>
      <vt:lpstr>VEGF Pathway</vt:lpstr>
      <vt:lpstr>VEGF Pathway</vt:lpstr>
      <vt:lpstr>VEGF Pathway</vt:lpstr>
      <vt:lpstr>VEGF Pathway</vt:lpstr>
      <vt:lpstr>VEGF Pathway</vt:lpstr>
      <vt:lpstr>Proteasome</vt:lpstr>
      <vt:lpstr>Proteasome</vt:lpstr>
      <vt:lpstr>Epigenetics </vt:lpstr>
      <vt:lpstr>Epigenetics </vt:lpstr>
      <vt:lpstr>Epigenetics </vt:lpstr>
      <vt:lpstr>Epigenetics </vt:lpstr>
      <vt:lpstr>Epigenetics </vt:lpstr>
      <vt:lpstr>Epigenetics </vt:lpstr>
      <vt:lpstr>Epigenetics </vt:lpstr>
      <vt:lpstr>Epigenetics </vt:lpstr>
      <vt:lpstr>MicroRNA</vt:lpstr>
      <vt:lpstr>MicroRNA</vt:lpstr>
      <vt:lpstr>MicroRNA </vt:lpstr>
      <vt:lpstr>Other Mechanisms</vt:lpstr>
      <vt:lpstr>Conclusion</vt:lpstr>
      <vt:lpstr>Thank You</vt:lpstr>
    </vt:vector>
  </TitlesOfParts>
  <Company>UNC - 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xbany</cp:lastModifiedBy>
  <cp:revision>219</cp:revision>
  <dcterms:created xsi:type="dcterms:W3CDTF">2008-04-23T13:36:17Z</dcterms:created>
  <dcterms:modified xsi:type="dcterms:W3CDTF">2021-11-05T01:30:07Z</dcterms:modified>
</cp:coreProperties>
</file>