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</p:sldMasterIdLst>
  <p:notesMasterIdLst>
    <p:notesMasterId r:id="rId16"/>
  </p:notesMasterIdLst>
  <p:sldIdLst>
    <p:sldId id="270" r:id="rId5"/>
    <p:sldId id="282" r:id="rId6"/>
    <p:sldId id="283" r:id="rId7"/>
    <p:sldId id="304" r:id="rId8"/>
    <p:sldId id="299" r:id="rId9"/>
    <p:sldId id="305" r:id="rId10"/>
    <p:sldId id="306" r:id="rId11"/>
    <p:sldId id="307" r:id="rId12"/>
    <p:sldId id="308" r:id="rId13"/>
    <p:sldId id="309" r:id="rId14"/>
    <p:sldId id="276" r:id="rId15"/>
  </p:sldIdLst>
  <p:sldSz cx="9144000" cy="6858000" type="screen4x3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CE5F"/>
    <a:srgbClr val="E937D2"/>
    <a:srgbClr val="943C97"/>
    <a:srgbClr val="0BCAF3"/>
    <a:srgbClr val="070CF7"/>
    <a:srgbClr val="9D1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5"/>
        <p:guide pos="2861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87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042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42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06375" y="812800"/>
            <a:ext cx="8761413" cy="2947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7118350" y="622300"/>
            <a:ext cx="1847850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195263" y="26416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7104063" y="6264275"/>
            <a:ext cx="13493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563563" y="6315075"/>
            <a:ext cx="5365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166813" y="6316663"/>
            <a:ext cx="666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298575" y="6316663"/>
            <a:ext cx="190500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2733" y="1046220"/>
            <a:ext cx="6858000" cy="1422559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4950" b="1" spc="600" baseline="0"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z="49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2732" y="3128804"/>
            <a:ext cx="6858000" cy="667703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733" y="5122890"/>
            <a:ext cx="2524073" cy="434743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1" y="162612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3825"/>
            <a:ext cx="9186863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07581" y="2175010"/>
            <a:ext cx="4682831" cy="691516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7581" y="3277722"/>
            <a:ext cx="4682831" cy="1050755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7210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3920" y="162612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7" y="100013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2023369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2" y="100013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2" y="2023369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7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7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62612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62612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62611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7" y="162612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00025" y="1017588"/>
            <a:ext cx="8761413" cy="4227513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066800" y="4065588"/>
            <a:ext cx="3962400" cy="9525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7110413" y="612775"/>
            <a:ext cx="1849438" cy="18034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195263" y="43434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0599" y="2577631"/>
            <a:ext cx="4990201" cy="1205503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7294563" y="0"/>
            <a:ext cx="1849438" cy="240347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058863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33965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5942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0" y="3175"/>
            <a:ext cx="1741488" cy="127476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438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88065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2756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05930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87" y="0"/>
            <a:ext cx="1243013" cy="9096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7758113" y="0"/>
            <a:ext cx="1385888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8595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7631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32368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175" y="5029200"/>
            <a:ext cx="9144000" cy="18288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175" y="5905500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0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74025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0826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3068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175"/>
            <a:ext cx="9144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816" y="258207"/>
            <a:ext cx="8278178" cy="391001"/>
          </a:xfrm>
        </p:spPr>
        <p:txBody>
          <a:bodyPr>
            <a:noAutofit/>
          </a:bodyPr>
          <a:lstStyle>
            <a:lvl1pPr>
              <a:defRPr sz="21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0250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0250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9144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9108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63755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40698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06375" y="812800"/>
            <a:ext cx="8761413" cy="2947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7118350" y="622300"/>
            <a:ext cx="1847850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195263" y="26416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7104063" y="6264275"/>
            <a:ext cx="13493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563563" y="6315075"/>
            <a:ext cx="5365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166813" y="6316663"/>
            <a:ext cx="66675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298575" y="6316663"/>
            <a:ext cx="190500" cy="57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2733" y="1046220"/>
            <a:ext cx="6858000" cy="1422559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4950" b="1" spc="600" baseline="0"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z="49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2732" y="3128804"/>
            <a:ext cx="6858000" cy="667703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733" y="5122890"/>
            <a:ext cx="2524073" cy="434743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1" y="162612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3825"/>
            <a:ext cx="9186863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07581" y="2175010"/>
            <a:ext cx="4682831" cy="691516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7581" y="3277722"/>
            <a:ext cx="4682831" cy="1050755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7210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3920" y="162612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7" y="100013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2023369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2" y="100013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2" y="2023369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7" y="498479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7" y="162612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62612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62612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62611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7" y="162612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00025" y="1017588"/>
            <a:ext cx="8761413" cy="4227513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066800" y="4065588"/>
            <a:ext cx="3962400" cy="9525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lt1"/>
              </a:solidFill>
            </a:endParaRPr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7110413" y="612775"/>
            <a:ext cx="1849438" cy="18034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195263" y="4343400"/>
            <a:ext cx="1416050" cy="13795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0599" y="2577631"/>
            <a:ext cx="4990201" cy="1205503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7294563" y="0"/>
            <a:ext cx="1849438" cy="240347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058863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1" y="498476"/>
            <a:ext cx="8139178" cy="33147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33965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5942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0" y="3175"/>
            <a:ext cx="1741488" cy="127476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438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88065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2756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05930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87" y="0"/>
            <a:ext cx="1243013" cy="909638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7758113" y="0"/>
            <a:ext cx="1385888" cy="1801813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8595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7631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32368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175" y="5029200"/>
            <a:ext cx="9144000" cy="18288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175" y="5905500"/>
            <a:ext cx="731838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74025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0826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3068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175"/>
            <a:ext cx="9144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816" y="258207"/>
            <a:ext cx="8278178" cy="391001"/>
          </a:xfrm>
        </p:spPr>
        <p:txBody>
          <a:bodyPr>
            <a:noAutofit/>
          </a:bodyPr>
          <a:lstStyle>
            <a:lvl1pPr>
              <a:defRPr sz="21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0250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0250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9144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9108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63755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40698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89688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89688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89688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81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172.xml"/><Relationship Id="rId23" Type="http://schemas.openxmlformats.org/officeDocument/2006/relationships/tags" Target="../tags/tag171.xml"/><Relationship Id="rId22" Type="http://schemas.openxmlformats.org/officeDocument/2006/relationships/tags" Target="../tags/tag170.xml"/><Relationship Id="rId21" Type="http://schemas.openxmlformats.org/officeDocument/2006/relationships/tags" Target="../tags/tag169.xml"/><Relationship Id="rId20" Type="http://schemas.openxmlformats.org/officeDocument/2006/relationships/tags" Target="../tags/tag168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167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0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82.xml"/><Relationship Id="rId2" Type="http://schemas.openxmlformats.org/officeDocument/2006/relationships/image" Target="../media/image1.png"/><Relationship Id="rId1" Type="http://schemas.openxmlformats.org/officeDocument/2006/relationships/tags" Target="../tags/tag18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3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84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287655" y="1484630"/>
            <a:ext cx="8745220" cy="2050415"/>
          </a:xfrm>
        </p:spPr>
        <p:txBody>
          <a:bodyPr lIns="91440" tIns="45720" rIns="91440" bIns="0" anchor="b" anchorCtr="0">
            <a:normAutofit fontScale="90000"/>
          </a:bodyPr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95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meta分析的设计与实施方法（二）</a:t>
            </a:r>
            <a:br>
              <a:rPr kumimoji="0" lang="zh-CN" altLang="zh-CN" sz="495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</a:br>
            <a:endParaRPr kumimoji="0" lang="zh-CN" altLang="zh-CN" sz="4950" b="1" i="0" u="none" strike="noStrike" kern="1200" cap="none" spc="600" normalizeH="0" baseline="0" noProof="1" dirty="0">
              <a:solidFill>
                <a:schemeClr val="accen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cs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215" y="762635"/>
            <a:ext cx="4474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一、</a:t>
            </a:r>
            <a:r>
              <a:rPr lang="en-US" altLang="zh-CN" sz="2400"/>
              <a:t>meta</a:t>
            </a:r>
            <a:r>
              <a:rPr lang="zh-CN" altLang="en-US" sz="2400"/>
              <a:t>分析的效应量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583565" y="1443355"/>
            <a:ext cx="791845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计数资料：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OR, RR, HR, RD.</a:t>
            </a:r>
            <a:endParaRPr lang="en-US" altLang="zh-CN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计量资料：加权平均差（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WMD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）、标准化平均差（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SMD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诊断准确性试验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(DTA)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：诊断比值比（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DOR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）、合并敏感度（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Sen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）、合并特异度（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Spe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）、似然比（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LR)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、综合受试者工作特征（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SROC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）曲线、分层综合受试者工作特征（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HSROC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）曲线、曲线下面积（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AUC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67360" y="548640"/>
            <a:ext cx="803021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在这些效应量中，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RR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HR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适用于前瞻性研究的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meta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分析，包括随机对照试验（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RCT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）、前瞻性队列研究（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PCS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）、随访研究（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follow-up study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），回顾性队列研究（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RCS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）也可以使用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RR.</a:t>
            </a:r>
            <a:endParaRPr lang="en-US" altLang="zh-CN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RD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适用于实验性研究及观察性研究中的队列研究的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meta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分析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OR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适用于任何类型研究的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meta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分析。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对于计量资料，首选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WMD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当纳入研究的结局指标单位不同或均数相差较大的资料时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选择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SMD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时，要谨慎解释结果。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215" y="762635"/>
            <a:ext cx="4474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二、效应量的解读</a:t>
            </a:r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323850" y="1557020"/>
            <a:ext cx="791400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</a:rPr>
              <a:t>OR/RR/HR: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</a:rPr>
              <a:t>1.0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</a:rPr>
              <a:t>为无效线。与无效线接触或相交：差异无统计学意义；位于无效线左边：利于不利结局，对有利结局则相反；位于无效线右边：利于有利结局，对不利结局则相反。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</a:rPr>
              <a:t>WMD/SMD/RD: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</a:rPr>
              <a:t>0.0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</a:rPr>
              <a:t>为无效线。解读同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OR/RR/HR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LR=1.0,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诊断方法无诊断价值；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LR&gt;10,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可确诊疾病；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LR&lt;0.1,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可排除疾病的可能。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Sen/Spe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：范围在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0-1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之间。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Sen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越高，漏诊率越低；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Spe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越高，误诊率越低。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AUC: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范围在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0.5-0.7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之间，诊断价值较低；在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0.7-0.9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之间，诊断价值中等；在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0.9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以上，诊断价值高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285" y="476250"/>
            <a:ext cx="8139430" cy="495935"/>
          </a:xfrm>
        </p:spPr>
        <p:txBody>
          <a:bodyPr/>
          <a:p>
            <a:r>
              <a:rPr lang="zh-CN" altLang="en-US" sz="2400" b="0" spc="0">
                <a:solidFill>
                  <a:schemeClr val="tx1"/>
                </a:solidFill>
                <a:ea typeface="宋体" panose="02010600030101010101" pitchFamily="2" charset="-122"/>
                <a:cs typeface="+mn-cs"/>
              </a:rPr>
              <a:t>三、</a:t>
            </a:r>
            <a:r>
              <a:rPr lang="en-US" altLang="zh-CN" sz="2400" b="0" spc="0">
                <a:solidFill>
                  <a:schemeClr val="tx1"/>
                </a:solidFill>
                <a:ea typeface="宋体" panose="02010600030101010101" pitchFamily="2" charset="-122"/>
                <a:cs typeface="+mn-cs"/>
              </a:rPr>
              <a:t>meta</a:t>
            </a:r>
            <a:r>
              <a:rPr sz="2400" b="0" spc="0">
                <a:solidFill>
                  <a:schemeClr val="tx1"/>
                </a:solidFill>
                <a:ea typeface="宋体" panose="02010600030101010101" pitchFamily="2" charset="-122"/>
                <a:cs typeface="+mn-cs"/>
              </a:rPr>
              <a:t>分析的效应模型</a:t>
            </a:r>
            <a:endParaRPr sz="2400" b="0" spc="0">
              <a:solidFill>
                <a:schemeClr val="tx1"/>
              </a:solidFill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0535" y="1357630"/>
            <a:ext cx="798512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buFont typeface="Wingdings" panose="05000000000000000000" charset="0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meta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分析的效应模型主要分为固定效应模型（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FEM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）和随机效应模型（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REM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）。使用固定效应模型还是随机效应模型，主要根据纳入研究间的异质性的情况来定。当研究间的同质性较好时，使用固定效应模型；当研究间具有较大的异质性时，使用随机效应模型。当前有较多的方法来判断异质性，最多用的是联合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定性检测的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Q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检验法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定量检测的</a:t>
            </a:r>
            <a:r>
              <a:rPr lang="en-US" altLang="zh-CN" sz="2000" b="1">
                <a:latin typeface="宋体" panose="02010600030101010101" pitchFamily="2" charset="-122"/>
                <a:cs typeface="宋体" panose="02010600030101010101" pitchFamily="2" charset="-122"/>
              </a:rPr>
              <a:t>I</a:t>
            </a:r>
            <a:r>
              <a:rPr lang="en-US" altLang="zh-CN" sz="2000" b="1" baseline="3000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000" b="1">
                <a:latin typeface="宋体" panose="02010600030101010101" pitchFamily="2" charset="-122"/>
                <a:cs typeface="宋体" panose="02010600030101010101" pitchFamily="2" charset="-122"/>
              </a:rPr>
              <a:t>检验法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Wingdings" panose="05000000000000000000" charset="0"/>
            </a:pP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67360" y="908685"/>
            <a:ext cx="795591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Q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检验法一般以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P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值小于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0.1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为有异质性；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cochrane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手册中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I</a:t>
            </a:r>
            <a:r>
              <a:rPr lang="en-US" altLang="zh-CN" baseline="300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检验法则将异质性分为了轻度异质性（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0-40%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）、中度异质性（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40-60%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）、较大异质性（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50-90%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）和很大异质性（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75-100%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）。一般认为，当同时满足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P&gt;0.1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I</a:t>
            </a:r>
            <a:r>
              <a:rPr lang="en-US" altLang="zh-CN" baseline="300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≦40%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时（也有学者认为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I</a:t>
            </a:r>
            <a:r>
              <a:rPr lang="en-US" altLang="zh-CN" baseline="300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≦50%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），采用固定效应模型；反之，则采用随机效应模型。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当纳入研究间内没有异质性时，采用固定效应模型和随机效应模型的结果是一致的。因此，当行亚组分析时，有些亚组有异质性、有些没有，这时候可以考虑选择随机效应模型，但不能选择固定效应模型。</a:t>
            </a: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3895" y="692785"/>
            <a:ext cx="3705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四、二分类变量的效应量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131445" y="1196340"/>
            <a:ext cx="850646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OR: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试验组和对照组中某事件发生的比值之比。所谓比值，即某事件发生的可能性，也可以表示某事件发生的概率与未发生的概率之比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,OR 的计算公式是[OR＝（病例组暴露人数 / 非暴露人数）/（对照组暴露人数/非暴露人数）]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RR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：相对危险度(relative risk,RR)。是指2个人群发病率的比值，通常为暴露人群的发病率和非暴露人群的发病率之比。RR的计算公式是[RR＝暴露组的发病或死亡率/非暴露组的发病或死亡率]。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HR:</a:t>
            </a:r>
            <a:r>
              <a:rPr sz="2000">
                <a:latin typeface="宋体" panose="02010600030101010101" pitchFamily="2" charset="-122"/>
                <a:cs typeface="宋体" panose="02010600030101010101" pitchFamily="2" charset="-122"/>
              </a:rPr>
              <a:t>(Hazard Ratio)即风险比，主要用于生存分析。HR的解释与RR相似，即表示暴露组患病的概率为非暴露组的多少倍。区别在于RR只考虑结局是否发生，而 HR 还考虑了结局发生的时间，因此可以认为HR是考虑了</a:t>
            </a:r>
            <a:r>
              <a:rPr sz="2000" b="1">
                <a:latin typeface="宋体" panose="02010600030101010101" pitchFamily="2" charset="-122"/>
                <a:cs typeface="宋体" panose="02010600030101010101" pitchFamily="2" charset="-122"/>
              </a:rPr>
              <a:t>时间因素的RR</a:t>
            </a:r>
            <a:r>
              <a:rPr sz="20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RD</a:t>
            </a:r>
            <a:r>
              <a:rPr lang="zh-CN" altLang="en-US" sz="2000">
                <a:latin typeface="宋体" panose="02010600030101010101" pitchFamily="2" charset="-122"/>
                <a:cs typeface="宋体" panose="02010600030101010101" pitchFamily="2" charset="-122"/>
              </a:rPr>
              <a:t>：试验组和对照组所观察到的风险差值。</a:t>
            </a:r>
            <a:endParaRPr lang="zh-CN" altLang="en-US"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061611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3545" y="1195070"/>
            <a:ext cx="8296275" cy="44672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061611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20" y="764540"/>
            <a:ext cx="8162925" cy="4505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5061612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795" y="1200150"/>
            <a:ext cx="8105775" cy="44577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990600" y="2578100"/>
            <a:ext cx="4989513" cy="1204913"/>
          </a:xfrm>
        </p:spPr>
        <p:txBody>
          <a:bodyPr lIns="91440" tIns="45720" rIns="91440" bIns="0" anchor="b" anchorCtr="0"/>
          <a:p>
            <a:pPr indent="0" defTabSz="914400">
              <a:buNone/>
            </a:pPr>
            <a:r>
              <a:rPr lang="en-US" altLang="zh-CN" kern="1200" normalizeH="0" baseline="0">
                <a:latin typeface="Arial" panose="020B0604020202020204" pitchFamily="34" charset="0"/>
                <a:ea typeface="微软雅黑" panose="020B0503020204020204" charset="-122"/>
                <a:cs typeface="+mj-cs"/>
                <a:sym typeface="微软雅黑" panose="020B0503020204020204" charset="-122"/>
              </a:rPr>
              <a:t>THANKS</a:t>
            </a:r>
            <a:endParaRPr lang="en-US" altLang="zh-CN" kern="1200" normalizeH="0" baseline="0">
              <a:latin typeface="Arial" panose="020B0604020202020204" pitchFamily="34" charset="0"/>
              <a:ea typeface="微软雅黑" panose="020B0503020204020204" charset="-122"/>
              <a:cs typeface="+mj-cs"/>
              <a:sym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5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6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6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5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</p:tagLst>
</file>

<file path=ppt/tags/tag174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8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0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1.xml><?xml version="1.0" encoding="utf-8"?>
<p:tagLst xmlns:p="http://schemas.openxmlformats.org/presentationml/2006/main">
  <p:tag name="KSO_WM_UNIT_PLACING_PICTURE_USER_VIEWPORT" val="{&quot;height&quot;:7035,&quot;width&quot;:13065}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</p:tagLst>
</file>

<file path=ppt/tags/tag186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ags/tag187.xml><?xml version="1.0" encoding="utf-8"?>
<p:tagLst xmlns:p="http://schemas.openxmlformats.org/presentationml/2006/main">
  <p:tag name="COMMONDATA" val="eyJoZGlkIjoiZDBmOWMxMWIxMjQwNjkxYmZiOTQ1YjEyODNiNjU0Yjk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1434</Words>
  <Application>WPS 演示</Application>
  <PresentationFormat/>
  <Paragraphs>40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默认设计模板</vt:lpstr>
      <vt:lpstr>2_Office 主题​​</vt:lpstr>
      <vt:lpstr>4_Office 主题​​</vt:lpstr>
      <vt:lpstr>meta分析的设计与实施方法（二） </vt:lpstr>
      <vt:lpstr>PowerPoint 演示文稿</vt:lpstr>
      <vt:lpstr>PowerPoint 演示文稿</vt:lpstr>
      <vt:lpstr>PowerPoint 演示文稿</vt:lpstr>
      <vt:lpstr>三、meta分析的效应模型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肿瘤与线粒体途径凋亡的探讨</dc:title>
  <dc:creator>Administrator</dc:creator>
  <cp:lastModifiedBy>Mr.Y</cp:lastModifiedBy>
  <cp:revision>157</cp:revision>
  <dcterms:created xsi:type="dcterms:W3CDTF">2021-08-23T08:11:00Z</dcterms:created>
  <dcterms:modified xsi:type="dcterms:W3CDTF">2022-05-07T02:50:12Z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2052-11.1.0.11636</vt:lpwstr>
  </property>
  <property fmtid="{D5CDD505-2E9C-101B-9397-08002B2CF9AE}" pid="3" name="ICV">
    <vt:lpwstr>023985EF249A4A58AD206A3EC683C87E</vt:lpwstr>
  </property>
  <property fmtid="{D5CDD505-2E9C-101B-9397-08002B2CF9AE}" pid="4" name="commondata">
    <vt:lpwstr>eyJoZGlkIjoiZDBmOWMxMWIxMjQwNjkxYmZiOTQ1YjEyODNiNjU0YjkifQ==</vt:lpwstr>
  </property>
</Properties>
</file>