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9" r:id="rId3"/>
    <p:sldId id="294" r:id="rId5"/>
    <p:sldId id="327" r:id="rId6"/>
    <p:sldId id="324" r:id="rId7"/>
    <p:sldId id="325" r:id="rId8"/>
    <p:sldId id="340" r:id="rId9"/>
    <p:sldId id="323" r:id="rId10"/>
    <p:sldId id="322" r:id="rId11"/>
    <p:sldId id="326" r:id="rId12"/>
    <p:sldId id="330" r:id="rId13"/>
    <p:sldId id="350" r:id="rId14"/>
    <p:sldId id="328" r:id="rId15"/>
    <p:sldId id="329" r:id="rId16"/>
    <p:sldId id="331" r:id="rId17"/>
    <p:sldId id="332" r:id="rId18"/>
  </p:sldIdLst>
  <p:sldSz cx="9144000" cy="6858000" type="screen4x3"/>
  <p:notesSz cx="6858000" cy="9144000"/>
  <p:custDataLst>
    <p:tags r:id="rId23"/>
  </p:custDataLst>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98" autoAdjust="0"/>
  </p:normalViewPr>
  <p:slideViewPr>
    <p:cSldViewPr showGuides="1">
      <p:cViewPr varScale="1">
        <p:scale>
          <a:sx n="64" d="100"/>
          <a:sy n="64" d="100"/>
        </p:scale>
        <p:origin x="-2076" y="-96"/>
      </p:cViewPr>
      <p:guideLst>
        <p:guide orient="horz" pos="4404"/>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3" Type="http://schemas.openxmlformats.org/officeDocument/2006/relationships/tags" Target="tags/tag3.xml"/><Relationship Id="rId22" Type="http://schemas.openxmlformats.org/officeDocument/2006/relationships/commentAuthors" Target="commentAuthors.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smtClean="0">
                <a:ea typeface="+mn-ea"/>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53342C4F-6F7C-4793-AEB9-AF1067D58B7E}"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xfrm>
            <a:off x="1183005" y="933450"/>
            <a:ext cx="4572000" cy="3429000"/>
          </a:xfrm>
          <a:ln>
            <a:solidFill>
              <a:srgbClr val="000000"/>
            </a:solidFill>
            <a:miter lim="800000"/>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ea typeface="+mn-ea"/>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tags" Target="../tags/tag2.xml"/><Relationship Id="rId4" Type="http://schemas.microsoft.com/office/2007/relationships/media" Target="../media/media1.mp4"/><Relationship Id="rId3" Type="http://schemas.openxmlformats.org/officeDocument/2006/relationships/video" Target="../media/media1.mp4"/><Relationship Id="rId2" Type="http://schemas.openxmlformats.org/officeDocument/2006/relationships/image" Target="../media/image1.jpeg"/><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xml"/><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11.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image" Target="../media/image12.pn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317" y="-1270"/>
            <a:ext cx="9144000" cy="6858000"/>
          </a:xfrm>
          <a:prstGeom prst="rect">
            <a:avLst/>
          </a:prstGeom>
          <a:noFill/>
          <a:ln w="9525">
            <a:noFill/>
          </a:ln>
        </p:spPr>
      </p:pic>
      <p:sp>
        <p:nvSpPr>
          <p:cNvPr id="5" name="文本框 4"/>
          <p:cNvSpPr txBox="1"/>
          <p:nvPr/>
        </p:nvSpPr>
        <p:spPr>
          <a:xfrm>
            <a:off x="941070" y="1295400"/>
            <a:ext cx="7555865" cy="2306955"/>
          </a:xfrm>
          <a:prstGeom prst="rect">
            <a:avLst/>
          </a:prstGeom>
          <a:noFill/>
        </p:spPr>
        <p:txBody>
          <a:bodyPr wrap="square" rtlCol="0">
            <a:spAutoFit/>
          </a:bodyPr>
          <a:lstStyle/>
          <a:p>
            <a:pPr algn="ctr">
              <a:lnSpc>
                <a:spcPct val="200000"/>
              </a:lnSpc>
            </a:pPr>
            <a:r>
              <a:rPr sz="3600" b="1" dirty="0" smtClean="0">
                <a:effectLst>
                  <a:outerShdw blurRad="38100" dist="38100" dir="2700000" algn="tl">
                    <a:srgbClr val="000000">
                      <a:alpha val="43137"/>
                    </a:srgbClr>
                  </a:outerShdw>
                </a:effectLst>
              </a:rPr>
              <a:t>探究青少年时期睡眠重塑社交行为的相关机制</a:t>
            </a:r>
            <a:endParaRPr sz="3600" b="1" dirty="0" smtClean="0">
              <a:effectLst>
                <a:outerShdw blurRad="38100" dist="38100" dir="2700000" algn="tl">
                  <a:srgbClr val="000000">
                    <a:alpha val="43137"/>
                  </a:srgbClr>
                </a:outerShdw>
              </a:effectLst>
            </a:endParaRPr>
          </a:p>
        </p:txBody>
      </p:sp>
      <p:sp>
        <p:nvSpPr>
          <p:cNvPr id="4" name="TextBox 3"/>
          <p:cNvSpPr txBox="1"/>
          <p:nvPr/>
        </p:nvSpPr>
        <p:spPr>
          <a:xfrm>
            <a:off x="5257800" y="4343400"/>
            <a:ext cx="2743200" cy="1568450"/>
          </a:xfrm>
          <a:prstGeom prst="rect">
            <a:avLst/>
          </a:prstGeom>
          <a:noFill/>
        </p:spPr>
        <p:txBody>
          <a:bodyPr wrap="square" numCol="1" rtlCol="0">
            <a:spAutoFit/>
          </a:bodyPr>
          <a:lstStyle/>
          <a:p>
            <a:pPr>
              <a:lnSpc>
                <a:spcPct val="200000"/>
              </a:lnSpc>
            </a:pPr>
            <a:r>
              <a:rPr lang="zh-CN" altLang="en-US" sz="2400" b="1" dirty="0" smtClean="0"/>
              <a:t>汇报人：杨贺旻</a:t>
            </a:r>
            <a:endParaRPr lang="en-US" altLang="zh-CN" sz="2400" b="1" dirty="0" smtClean="0"/>
          </a:p>
          <a:p>
            <a:pPr>
              <a:lnSpc>
                <a:spcPct val="200000"/>
              </a:lnSpc>
            </a:pPr>
            <a:r>
              <a:rPr lang="en-US" altLang="zh-CN" sz="2400" dirty="0" smtClean="0"/>
              <a:t>2022.06</a:t>
            </a:r>
            <a:r>
              <a:rPr lang="en-US" sz="2400" dirty="0" smtClean="0"/>
              <a:t>.10</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pic>
        <p:nvPicPr>
          <p:cNvPr id="2" name="图片 1"/>
          <p:cNvPicPr>
            <a:picLocks noChangeAspect="1"/>
          </p:cNvPicPr>
          <p:nvPr/>
        </p:nvPicPr>
        <p:blipFill>
          <a:blip r:embed="rId2"/>
          <a:stretch>
            <a:fillRect/>
          </a:stretch>
        </p:blipFill>
        <p:spPr>
          <a:xfrm>
            <a:off x="256540" y="1524000"/>
            <a:ext cx="8515985" cy="2560955"/>
          </a:xfrm>
          <a:prstGeom prst="rect">
            <a:avLst/>
          </a:prstGeom>
        </p:spPr>
      </p:pic>
      <p:sp>
        <p:nvSpPr>
          <p:cNvPr id="3" name="文本框 2"/>
          <p:cNvSpPr txBox="1"/>
          <p:nvPr/>
        </p:nvSpPr>
        <p:spPr>
          <a:xfrm>
            <a:off x="304800" y="685800"/>
            <a:ext cx="4649470" cy="460375"/>
          </a:xfrm>
          <a:prstGeom prst="rect">
            <a:avLst/>
          </a:prstGeom>
          <a:noFill/>
        </p:spPr>
        <p:txBody>
          <a:bodyPr wrap="square" rtlCol="0">
            <a:spAutoFit/>
          </a:bodyPr>
          <a:p>
            <a:r>
              <a:rPr lang="zh-CN" altLang="en-US" sz="2400" b="1">
                <a:latin typeface="Times New Roman" panose="02020603050405020304" pitchFamily="18" charset="0"/>
                <a:cs typeface="Times New Roman" panose="02020603050405020304" pitchFamily="18" charset="0"/>
              </a:rPr>
              <a:t>2022 May 26.</a:t>
            </a:r>
            <a:r>
              <a:rPr lang="en-US" altLang="zh-CN" sz="2400" b="1">
                <a:latin typeface="Times New Roman" panose="02020603050405020304" pitchFamily="18" charset="0"/>
                <a:cs typeface="Times New Roman" panose="02020603050405020304" pitchFamily="18" charset="0"/>
              </a:rPr>
              <a:t>  IF=21.126  </a:t>
            </a:r>
            <a:endParaRPr lang="en-US" altLang="zh-CN" sz="2400" b="1">
              <a:latin typeface="Times New Roman" panose="02020603050405020304" pitchFamily="18" charset="0"/>
              <a:cs typeface="Times New Roman" panose="02020603050405020304" pitchFamily="18" charset="0"/>
            </a:endParaRPr>
          </a:p>
        </p:txBody>
      </p:sp>
      <p:sp>
        <p:nvSpPr>
          <p:cNvPr id="4" name="文本框 3"/>
          <p:cNvSpPr txBox="1"/>
          <p:nvPr/>
        </p:nvSpPr>
        <p:spPr>
          <a:xfrm>
            <a:off x="256540" y="4800600"/>
            <a:ext cx="8419465" cy="460375"/>
          </a:xfrm>
          <a:prstGeom prst="rect">
            <a:avLst/>
          </a:prstGeom>
          <a:noFill/>
        </p:spPr>
        <p:txBody>
          <a:bodyPr wrap="square" rtlCol="0">
            <a:spAutoFit/>
          </a:bodyPr>
          <a:p>
            <a:pPr algn="ctr"/>
            <a:r>
              <a:rPr lang="zh-CN" altLang="en-US" sz="2400" b="1"/>
              <a:t>青少年睡眠塑造了小鼠的社会新奇性偏好</a:t>
            </a:r>
            <a:endParaRPr lang="zh-CN" altLang="en-US" sz="2400" b="1"/>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pic>
        <p:nvPicPr>
          <p:cNvPr id="3" name="bsxdis-1654653733-se-sdIpr1cMvbcS14xK_y7Ng8T2QGOiapPhu3_oCqca0SHxON8eQxH19vZi61fEAwKGcYBfar7FG4MoIIVmHTVjPkCPVygJyVhaO3RFLJt8BtFDm-CY680LEC6YkQFhub7R6T6TvSmyIXbah_g3loinlPVfp0ptiU89rMSEYQe3tKtCjRe5joD8G5One9-moC88tF6coeL1J6kE">
            <a:hlinkClick r:id="" action="ppaction://media"/>
          </p:cNvPr>
          <p:cNvPicPr/>
          <p:nvPr>
            <a:videoFile r:link="rId3"/>
            <p:extLst>
              <p:ext uri="{DAA4B4D4-6D71-4841-9C94-3DE7FCFB9230}">
                <p14:media xmlns:p14="http://schemas.microsoft.com/office/powerpoint/2010/main" r:embed="rId4"/>
              </p:ext>
            </p:extLst>
            <p:custDataLst>
              <p:tags r:id="rId5"/>
            </p:custDataLst>
          </p:nvPr>
        </p:nvPicPr>
        <p:blipFill>
          <a:blip r:embed="rId6"/>
          <a:stretch>
            <a:fillRect/>
          </a:stretch>
        </p:blipFill>
        <p:spPr>
          <a:xfrm>
            <a:off x="457200" y="1295400"/>
            <a:ext cx="8229600" cy="4572000"/>
          </a:xfrm>
          <a:prstGeom prst="rect">
            <a:avLst/>
          </a:prstGeom>
        </p:spPr>
      </p:pic>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spTree>
  </p:cSld>
  <p:clrMapOvr>
    <a:masterClrMapping/>
  </p:clrMapOvr>
  <p:timing>
    <p:tnLst>
      <p:par>
        <p:cTn id="1" dur="indefinite" restart="never" nodeType="tmRoot">
          <p:childTnLst>
            <p:video fullScrn="0">
              <p:cMediaNode>
                <p:cTn id="2" fill="hold" display="1">
                  <p:stCondLst>
                    <p:cond delay="indefinite"/>
                  </p:stCondLst>
                </p:cTn>
                <p:tgtEl>
                  <p:spTgt spid="3"/>
                </p:tgtEl>
              </p:cMediaNode>
            </p:video>
            <p:seq concurrent="1" nextAc="seek">
              <p:cTn id="3" restart="whenNotActive" fill="hold" evtFilter="cancelBubble" nodeType="interactiveSeq">
                <p:stCondLst>
                  <p:cond evt="onClick" delay="0">
                    <p:tgtEl>
                      <p:spTgt spid="3"/>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grpSp>
        <p:nvGrpSpPr>
          <p:cNvPr id="11" name="组合 10"/>
          <p:cNvGrpSpPr/>
          <p:nvPr/>
        </p:nvGrpSpPr>
        <p:grpSpPr>
          <a:xfrm>
            <a:off x="304800" y="228600"/>
            <a:ext cx="3041650" cy="609600"/>
            <a:chOff x="480" y="771"/>
            <a:chExt cx="4790" cy="960"/>
          </a:xfrm>
        </p:grpSpPr>
        <p:sp>
          <p:nvSpPr>
            <p:cNvPr id="4" name="流程图: 可选过程 3"/>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grpSp>
        <p:nvGrpSpPr>
          <p:cNvPr id="8" name="组合 7"/>
          <p:cNvGrpSpPr/>
          <p:nvPr/>
        </p:nvGrpSpPr>
        <p:grpSpPr>
          <a:xfrm>
            <a:off x="3200400" y="489585"/>
            <a:ext cx="5645158" cy="5714683"/>
            <a:chOff x="5040" y="1274"/>
            <a:chExt cx="8890" cy="9000"/>
          </a:xfrm>
        </p:grpSpPr>
        <p:sp>
          <p:nvSpPr>
            <p:cNvPr id="4105" name="文本框 14"/>
            <p:cNvSpPr txBox="1"/>
            <p:nvPr/>
          </p:nvSpPr>
          <p:spPr>
            <a:xfrm>
              <a:off x="5880" y="3480"/>
              <a:ext cx="6227" cy="774"/>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6" name="组合 15"/>
            <p:cNvGrpSpPr/>
            <p:nvPr/>
          </p:nvGrpSpPr>
          <p:grpSpPr>
            <a:xfrm rot="0">
              <a:off x="5065" y="1274"/>
              <a:ext cx="8865" cy="4472"/>
              <a:chOff x="5591" y="412"/>
              <a:chExt cx="8758" cy="4348"/>
            </a:xfrm>
          </p:grpSpPr>
          <p:sp>
            <p:nvSpPr>
              <p:cNvPr id="14" name="圆角矩形 13"/>
              <p:cNvSpPr/>
              <p:nvPr/>
            </p:nvSpPr>
            <p:spPr>
              <a:xfrm>
                <a:off x="5591" y="566"/>
                <a:ext cx="8757" cy="419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5626" y="412"/>
                <a:ext cx="8723" cy="4192"/>
              </a:xfrm>
              <a:prstGeom prst="rect">
                <a:avLst/>
              </a:prstGeom>
            </p:spPr>
            <p:txBody>
              <a:bodyPr wrap="square">
                <a:spAutoFit/>
              </a:bodyPr>
              <a:p>
                <a:pPr>
                  <a:lnSpc>
                    <a:spcPct val="200000"/>
                  </a:lnSpc>
                </a:pPr>
                <a:r>
                  <a:rPr lang="en-US" altLang="zh-CN" dirty="0" smtClean="0"/>
                  <a:t>       </a:t>
                </a:r>
                <a:r>
                  <a:rPr lang="en-US" altLang="zh-CN" sz="1700" b="1" dirty="0" smtClean="0"/>
                  <a:t> </a:t>
                </a:r>
                <a:r>
                  <a:rPr lang="en-US" altLang="zh-CN" sz="1700" b="1" dirty="0" smtClean="0">
                    <a:latin typeface="+mn-ea"/>
                    <a:ea typeface="+mn-ea"/>
                    <a:cs typeface="+mn-ea"/>
                  </a:rPr>
                  <a:t>睡眠占据了我们每天将近三分之一的时间，是生命的基本需求。良好的睡眠不仅有助于</a:t>
                </a:r>
                <a:r>
                  <a:rPr lang="en-US" altLang="zh-CN" sz="1700" b="1" dirty="0" smtClean="0">
                    <a:solidFill>
                      <a:srgbClr val="FF0000"/>
                    </a:solidFill>
                    <a:latin typeface="+mn-ea"/>
                    <a:ea typeface="+mn-ea"/>
                    <a:cs typeface="+mn-ea"/>
                  </a:rPr>
                  <a:t>保障学习</a:t>
                </a:r>
                <a:r>
                  <a:rPr lang="en-US" altLang="zh-CN" sz="1700" b="1" dirty="0" smtClean="0">
                    <a:latin typeface="+mn-ea"/>
                    <a:ea typeface="+mn-ea"/>
                    <a:cs typeface="+mn-ea"/>
                  </a:rPr>
                  <a:t>、</a:t>
                </a:r>
                <a:r>
                  <a:rPr lang="en-US" altLang="zh-CN" sz="1700" b="1" dirty="0" smtClean="0">
                    <a:solidFill>
                      <a:srgbClr val="FF0000"/>
                    </a:solidFill>
                    <a:latin typeface="+mn-ea"/>
                    <a:ea typeface="+mn-ea"/>
                    <a:cs typeface="+mn-ea"/>
                  </a:rPr>
                  <a:t>记忆</a:t>
                </a:r>
                <a:r>
                  <a:rPr lang="en-US" altLang="zh-CN" sz="1700" b="1" dirty="0" smtClean="0">
                    <a:latin typeface="+mn-ea"/>
                    <a:ea typeface="+mn-ea"/>
                    <a:cs typeface="+mn-ea"/>
                  </a:rPr>
                  <a:t>等</a:t>
                </a:r>
                <a:r>
                  <a:rPr lang="en-US" altLang="zh-CN" sz="1700" b="1" dirty="0" smtClean="0">
                    <a:solidFill>
                      <a:srgbClr val="FF0000"/>
                    </a:solidFill>
                    <a:latin typeface="+mn-ea"/>
                    <a:ea typeface="+mn-ea"/>
                    <a:cs typeface="+mn-ea"/>
                  </a:rPr>
                  <a:t>认知功能</a:t>
                </a:r>
                <a:r>
                  <a:rPr lang="en-US" altLang="zh-CN" sz="1700" b="1" dirty="0" smtClean="0">
                    <a:latin typeface="+mn-ea"/>
                    <a:ea typeface="+mn-ea"/>
                    <a:cs typeface="+mn-ea"/>
                  </a:rPr>
                  <a:t>，更是</a:t>
                </a:r>
                <a:r>
                  <a:rPr lang="en-US" altLang="zh-CN" sz="1700" b="1" dirty="0" smtClean="0">
                    <a:solidFill>
                      <a:srgbClr val="FF0000"/>
                    </a:solidFill>
                    <a:latin typeface="+mn-ea"/>
                    <a:ea typeface="+mn-ea"/>
                    <a:cs typeface="+mn-ea"/>
                  </a:rPr>
                  <a:t>维持机体免疫、代谢</a:t>
                </a:r>
                <a:r>
                  <a:rPr lang="en-US" altLang="zh-CN" sz="1700" b="1" dirty="0" smtClean="0">
                    <a:solidFill>
                      <a:schemeClr val="tx1"/>
                    </a:solidFill>
                    <a:latin typeface="+mn-ea"/>
                    <a:ea typeface="+mn-ea"/>
                    <a:cs typeface="+mn-ea"/>
                  </a:rPr>
                  <a:t>等</a:t>
                </a:r>
                <a:r>
                  <a:rPr lang="en-US" altLang="zh-CN" sz="1700" b="1" dirty="0" smtClean="0">
                    <a:solidFill>
                      <a:srgbClr val="FF0000"/>
                    </a:solidFill>
                    <a:latin typeface="+mn-ea"/>
                    <a:ea typeface="+mn-ea"/>
                    <a:cs typeface="+mn-ea"/>
                  </a:rPr>
                  <a:t>稳态平衡</a:t>
                </a:r>
                <a:r>
                  <a:rPr lang="en-US" altLang="zh-CN" sz="1700" b="1" dirty="0" smtClean="0">
                    <a:latin typeface="+mn-ea"/>
                    <a:ea typeface="+mn-ea"/>
                    <a:cs typeface="+mn-ea"/>
                  </a:rPr>
                  <a:t>所必需的。</a:t>
                </a:r>
                <a:r>
                  <a:rPr lang="en-US" altLang="zh-CN" sz="1700" b="1" u="sng" dirty="0" smtClean="0">
                    <a:effectLst/>
                    <a:latin typeface="+mn-ea"/>
                    <a:ea typeface="+mn-ea"/>
                    <a:cs typeface="+mn-ea"/>
                  </a:rPr>
                  <a:t>然而目前为止大部分对于睡眠功能的研究是在成年个体中进行的,</a:t>
                </a:r>
                <a:r>
                  <a:rPr lang="zh-CN" altLang="en-US" sz="1700" b="1" u="sng" dirty="0" smtClean="0">
                    <a:effectLst/>
                    <a:latin typeface="+mn-ea"/>
                    <a:ea typeface="+mn-ea"/>
                    <a:cs typeface="+mn-ea"/>
                  </a:rPr>
                  <a:t>对青少年的研究很少。</a:t>
                </a:r>
                <a:r>
                  <a:rPr lang="en-US" altLang="zh-CN" sz="1700" b="1" u="sng" dirty="0" smtClean="0">
                    <a:effectLst/>
                    <a:latin typeface="+mn-ea"/>
                    <a:ea typeface="+mn-ea"/>
                    <a:cs typeface="+mn-ea"/>
                  </a:rPr>
                  <a:t> </a:t>
                </a:r>
                <a:endParaRPr lang="en-US" altLang="zh-CN" sz="1700" b="1" u="sng" dirty="0" smtClean="0">
                  <a:effectLst/>
                  <a:latin typeface="+mn-ea"/>
                  <a:ea typeface="+mn-ea"/>
                  <a:cs typeface="+mn-ea"/>
                  <a:sym typeface="+mn-ea"/>
                </a:endParaRPr>
              </a:p>
            </p:txBody>
          </p:sp>
        </p:grpSp>
        <p:sp>
          <p:nvSpPr>
            <p:cNvPr id="7" name="圆角矩形 6"/>
            <p:cNvSpPr/>
            <p:nvPr/>
          </p:nvSpPr>
          <p:spPr>
            <a:xfrm>
              <a:off x="5040" y="6120"/>
              <a:ext cx="8889" cy="415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9" name="文本框 8"/>
          <p:cNvSpPr txBox="1"/>
          <p:nvPr/>
        </p:nvSpPr>
        <p:spPr>
          <a:xfrm>
            <a:off x="3346450" y="3657600"/>
            <a:ext cx="5342890" cy="2183765"/>
          </a:xfrm>
          <a:prstGeom prst="rect">
            <a:avLst/>
          </a:prstGeom>
          <a:noFill/>
        </p:spPr>
        <p:txBody>
          <a:bodyPr wrap="square" rtlCol="0">
            <a:spAutoFit/>
          </a:bodyPr>
          <a:p>
            <a:pPr>
              <a:lnSpc>
                <a:spcPct val="200000"/>
              </a:lnSpc>
            </a:pPr>
            <a:r>
              <a:rPr lang="en-US" altLang="zh-CN" sz="1700" b="1" dirty="0" smtClean="0">
                <a:latin typeface="+mn-ea"/>
                <a:ea typeface="+mn-ea"/>
                <a:cs typeface="+mn-ea"/>
              </a:rPr>
              <a:t>    睡眠模式本身随发育呈现出显著的变化过程：在婴幼儿时期，我们每天一大半的时间都在睡觉，随着生长发育的不断进行，我们对睡眠的需求也不断减少，直至进入成年期，睡眠时长稳定在每天7-8小时。</a:t>
            </a:r>
            <a:endParaRPr lang="en-US" altLang="zh-CN" sz="1700" b="1" dirty="0" smtClean="0">
              <a:latin typeface="+mn-ea"/>
              <a:ea typeface="+mn-ea"/>
              <a:cs typeface="+mn-ea"/>
            </a:endParaRPr>
          </a:p>
        </p:txBody>
      </p:sp>
      <p:pic>
        <p:nvPicPr>
          <p:cNvPr id="101" name="图片 100"/>
          <p:cNvPicPr/>
          <p:nvPr/>
        </p:nvPicPr>
        <p:blipFill>
          <a:blip r:embed="rId2"/>
          <a:stretch>
            <a:fillRect/>
          </a:stretch>
        </p:blipFill>
        <p:spPr>
          <a:xfrm>
            <a:off x="152400" y="2667000"/>
            <a:ext cx="2894330" cy="1867535"/>
          </a:xfrm>
          <a:prstGeom prst="rect">
            <a:avLst/>
          </a:prstGeom>
          <a:noFill/>
          <a:ln w="9525">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grpSp>
        <p:nvGrpSpPr>
          <p:cNvPr id="11" name="组合 10"/>
          <p:cNvGrpSpPr/>
          <p:nvPr/>
        </p:nvGrpSpPr>
        <p:grpSpPr>
          <a:xfrm>
            <a:off x="152400" y="187325"/>
            <a:ext cx="3041650" cy="609600"/>
            <a:chOff x="480" y="771"/>
            <a:chExt cx="4790" cy="960"/>
          </a:xfrm>
        </p:grpSpPr>
        <p:sp>
          <p:nvSpPr>
            <p:cNvPr id="4" name="流程图: 可选过程 3"/>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grpSp>
        <p:nvGrpSpPr>
          <p:cNvPr id="12" name="组合 11"/>
          <p:cNvGrpSpPr/>
          <p:nvPr/>
        </p:nvGrpSpPr>
        <p:grpSpPr>
          <a:xfrm>
            <a:off x="137160" y="1066800"/>
            <a:ext cx="8657590" cy="5846445"/>
            <a:chOff x="277" y="1946"/>
            <a:chExt cx="13634" cy="9207"/>
          </a:xfrm>
        </p:grpSpPr>
        <p:grpSp>
          <p:nvGrpSpPr>
            <p:cNvPr id="8" name="组合 7"/>
            <p:cNvGrpSpPr/>
            <p:nvPr/>
          </p:nvGrpSpPr>
          <p:grpSpPr>
            <a:xfrm>
              <a:off x="277" y="2040"/>
              <a:ext cx="13634" cy="8553"/>
              <a:chOff x="5065" y="1432"/>
              <a:chExt cx="10461" cy="4314"/>
            </a:xfrm>
          </p:grpSpPr>
          <p:sp>
            <p:nvSpPr>
              <p:cNvPr id="2" name="文本框 14"/>
              <p:cNvSpPr txBox="1"/>
              <p:nvPr/>
            </p:nvSpPr>
            <p:spPr>
              <a:xfrm>
                <a:off x="5880" y="3480"/>
                <a:ext cx="6227" cy="390"/>
              </a:xfrm>
              <a:prstGeom prst="rect">
                <a:avLst/>
              </a:prstGeom>
              <a:noFill/>
              <a:ln w="9525">
                <a:noFill/>
              </a:ln>
            </p:spPr>
            <p:txBody>
              <a:bodyPr>
                <a:spAutoFit/>
              </a:bodyPr>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14" name="圆角矩形 13"/>
              <p:cNvSpPr/>
              <p:nvPr/>
            </p:nvSpPr>
            <p:spPr>
              <a:xfrm>
                <a:off x="5065" y="1432"/>
                <a:ext cx="10461" cy="431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5" name="文本框 4"/>
            <p:cNvSpPr txBox="1"/>
            <p:nvPr/>
          </p:nvSpPr>
          <p:spPr>
            <a:xfrm>
              <a:off x="526" y="1946"/>
              <a:ext cx="13230" cy="9207"/>
            </a:xfrm>
            <a:prstGeom prst="rect">
              <a:avLst/>
            </a:prstGeom>
            <a:noFill/>
            <a:ln>
              <a:noFill/>
            </a:ln>
          </p:spPr>
          <p:txBody>
            <a:bodyPr wrap="square" rtlCol="0">
              <a:spAutoFit/>
            </a:bodyPr>
            <a:p>
              <a:pPr>
                <a:lnSpc>
                  <a:spcPct val="200000"/>
                </a:lnSpc>
              </a:pPr>
              <a:r>
                <a:rPr lang="en-US" altLang="zh-CN" sz="1700" b="1" dirty="0" smtClean="0">
                  <a:latin typeface="+mn-ea"/>
                  <a:ea typeface="+mn-ea"/>
                  <a:cs typeface="+mn-ea"/>
                </a:rPr>
                <a:t>    </a:t>
              </a:r>
              <a:r>
                <a:rPr lang="en-US" altLang="zh-CN" sz="1700" b="1" u="sng" dirty="0" smtClean="0">
                  <a:latin typeface="+mn-ea"/>
                  <a:ea typeface="+mn-ea"/>
                  <a:cs typeface="+mn-ea"/>
                </a:rPr>
                <a:t>相较于睡眠在成年个体中的功能，人们对它在发育过程中的功能知之甚少。</a:t>
              </a:r>
              <a:r>
                <a:rPr lang="en-US" altLang="zh-CN" sz="1700" b="1" dirty="0" smtClean="0">
                  <a:latin typeface="+mn-ea"/>
                  <a:ea typeface="+mn-ea"/>
                  <a:cs typeface="+mn-ea"/>
                </a:rPr>
                <a:t>一些早期研究提示在发育期的猫和大鼠中，睡眠影响视觉皮层的突触可塑</a:t>
              </a:r>
              <a:r>
                <a:rPr lang="en-US" altLang="zh-CN" sz="1700" dirty="0" smtClean="0">
                  <a:latin typeface="+mn-ea"/>
                  <a:ea typeface="+mn-ea"/>
                  <a:cs typeface="+mn-ea"/>
                </a:rPr>
                <a:t> </a:t>
              </a:r>
              <a:r>
                <a:rPr lang="en-US" altLang="zh-CN" sz="1700" dirty="0" smtClean="0">
                  <a:latin typeface="Times New Roman" panose="02020603050405020304" pitchFamily="18" charset="0"/>
                  <a:ea typeface="+mn-ea"/>
                  <a:cs typeface="Times New Roman" panose="02020603050405020304" pitchFamily="18" charset="0"/>
                </a:rPr>
                <a:t>(Frank et al.,2001; Shaffery et al.,2002)</a:t>
              </a:r>
              <a:r>
                <a:rPr lang="en-US" altLang="zh-CN" sz="1700" b="1" dirty="0" smtClean="0">
                  <a:latin typeface="Times New Roman" panose="02020603050405020304" pitchFamily="18" charset="0"/>
                  <a:ea typeface="+mn-ea"/>
                  <a:cs typeface="Times New Roman" panose="02020603050405020304" pitchFamily="18" charset="0"/>
                </a:rPr>
                <a:t>，另一些研究在青少年期小鼠的大脑皮层观察到，睡眠影响树突棘的动态变化</a:t>
              </a:r>
              <a:r>
                <a:rPr lang="en-US" altLang="zh-CN" sz="1700" dirty="0" smtClean="0">
                  <a:latin typeface="Times New Roman" panose="02020603050405020304" pitchFamily="18" charset="0"/>
                  <a:ea typeface="+mn-ea"/>
                  <a:cs typeface="Times New Roman" panose="02020603050405020304" pitchFamily="18" charset="0"/>
                </a:rPr>
                <a:t> (Li et al.,2017; Maret et al.,2011; Yang et al.,2014)</a:t>
              </a:r>
              <a:r>
                <a:rPr lang="en-US" altLang="zh-CN" sz="1700" b="1" dirty="0" smtClean="0">
                  <a:latin typeface="Times New Roman" panose="02020603050405020304" pitchFamily="18" charset="0"/>
                  <a:ea typeface="+mn-ea"/>
                  <a:cs typeface="Times New Roman" panose="02020603050405020304" pitchFamily="18" charset="0"/>
                </a:rPr>
                <a:t>。这些证据提示睡眠在大脑发育过程中，特别是青少年期发育（adolescent development）中，可能扮演特殊的角色，</a:t>
              </a:r>
              <a:r>
                <a:rPr lang="en-US" altLang="zh-CN" sz="1700" b="1" dirty="0" smtClean="0">
                  <a:solidFill>
                    <a:srgbClr val="FF0000"/>
                  </a:solidFill>
                  <a:latin typeface="Times New Roman" panose="02020603050405020304" pitchFamily="18" charset="0"/>
                  <a:ea typeface="+mn-ea"/>
                  <a:cs typeface="Times New Roman" panose="02020603050405020304" pitchFamily="18" charset="0"/>
                </a:rPr>
                <a:t>但它具体如何影响大脑功能、是否导致行为水平的变化并不清楚。</a:t>
              </a:r>
              <a:endParaRPr lang="en-US" altLang="zh-CN" sz="1700" b="1" dirty="0" smtClean="0">
                <a:solidFill>
                  <a:srgbClr val="FF0000"/>
                </a:solidFill>
                <a:latin typeface="Times New Roman" panose="02020603050405020304" pitchFamily="18" charset="0"/>
                <a:ea typeface="+mn-ea"/>
                <a:cs typeface="Times New Roman" panose="02020603050405020304" pitchFamily="18" charset="0"/>
              </a:endParaRPr>
            </a:p>
            <a:p>
              <a:pPr>
                <a:lnSpc>
                  <a:spcPct val="200000"/>
                </a:lnSpc>
              </a:pPr>
              <a:r>
                <a:rPr lang="en-US" altLang="zh-CN" sz="1700" dirty="0" smtClean="0">
                  <a:latin typeface="Times New Roman" panose="02020603050405020304" pitchFamily="18" charset="0"/>
                  <a:ea typeface="+mn-ea"/>
                  <a:cs typeface="Times New Roman" panose="02020603050405020304" pitchFamily="18" charset="0"/>
                  <a:sym typeface="+mn-ea"/>
                </a:rPr>
                <a:t>         </a:t>
              </a:r>
              <a:r>
                <a:rPr lang="en-US" altLang="zh-CN" sz="1700" b="1" dirty="0" smtClean="0">
                  <a:latin typeface="+mn-ea"/>
                  <a:ea typeface="+mn-ea"/>
                  <a:cs typeface="+mn-ea"/>
                  <a:sym typeface="+mn-ea"/>
                </a:rPr>
                <a:t>有趣的是，在多种神经发育障碍，例如孤独症、精神分裂症中，睡眠障碍出现的比例很高（50-80%），特别是在青少年病人中。更有研究发现，在孤独症病人中，睡眠障碍与社交障碍的严重程度存在显著的正相关</a:t>
              </a:r>
              <a:r>
                <a:rPr lang="en-US" altLang="zh-CN" sz="1700" b="1" dirty="0" smtClean="0">
                  <a:solidFill>
                    <a:srgbClr val="FF0000"/>
                  </a:solidFill>
                  <a:latin typeface="+mn-ea"/>
                  <a:ea typeface="+mn-ea"/>
                  <a:cs typeface="+mn-ea"/>
                  <a:sym typeface="+mn-ea"/>
                </a:rPr>
                <a:t>。这些证据提示，青少年期的睡眠可能影响社交行为。</a:t>
              </a:r>
              <a:endParaRPr lang="en-US" altLang="zh-CN" sz="1700" b="1" dirty="0" smtClean="0">
                <a:solidFill>
                  <a:srgbClr val="FF0000"/>
                </a:solidFill>
                <a:latin typeface="+mn-ea"/>
                <a:ea typeface="+mn-ea"/>
                <a:cs typeface="+mn-ea"/>
              </a:endParaRPr>
            </a:p>
            <a:p>
              <a:pPr>
                <a:lnSpc>
                  <a:spcPct val="200000"/>
                </a:lnSpc>
              </a:pPr>
              <a:endParaRPr lang="en-US" altLang="zh-CN" sz="1700" b="1" dirty="0" smtClean="0">
                <a:solidFill>
                  <a:srgbClr val="FF0000"/>
                </a:solidFill>
                <a:latin typeface="+mn-ea"/>
                <a:ea typeface="+mn-ea"/>
                <a:cs typeface="+mn-ea"/>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4"/>
          <p:cNvSpPr txBox="1"/>
          <p:nvPr/>
        </p:nvSpPr>
        <p:spPr>
          <a:xfrm>
            <a:off x="914400" y="3657600"/>
            <a:ext cx="7411085" cy="491490"/>
          </a:xfrm>
          <a:prstGeom prst="rect">
            <a:avLst/>
          </a:prstGeom>
          <a:noFill/>
          <a:ln w="9525">
            <a:noFill/>
          </a:ln>
        </p:spPr>
        <p:txBody>
          <a:bodyPr wrap="square">
            <a:spAutoFit/>
          </a:bodyPr>
          <a:p>
            <a:pPr>
              <a:lnSpc>
                <a:spcPct val="130000"/>
              </a:lnSpc>
            </a:pPr>
            <a:endParaRPr lang="en-US" altLang="zh-CN" sz="2000" b="1" dirty="0">
              <a:latin typeface="Times New Roman" panose="02020603050405020304" pitchFamily="18" charset="0"/>
              <a:cs typeface="Times New Roman" panose="02020603050405020304" pitchFamily="18" charset="0"/>
            </a:endParaRPr>
          </a:p>
        </p:txBody>
      </p:sp>
      <p:grpSp>
        <p:nvGrpSpPr>
          <p:cNvPr id="11" name="组合 10"/>
          <p:cNvGrpSpPr/>
          <p:nvPr/>
        </p:nvGrpSpPr>
        <p:grpSpPr>
          <a:xfrm>
            <a:off x="152400" y="187325"/>
            <a:ext cx="2561590" cy="609600"/>
            <a:chOff x="480" y="771"/>
            <a:chExt cx="5350" cy="960"/>
          </a:xfrm>
        </p:grpSpPr>
        <p:sp>
          <p:nvSpPr>
            <p:cNvPr id="4" name="流程图: 可选过程 3"/>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140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Aim</a:t>
              </a:r>
              <a:endParaRPr lang="en-US" altLang="zh-CN" sz="2800" b="1">
                <a:latin typeface="Times New Roman" panose="02020603050405020304" pitchFamily="18" charset="0"/>
                <a:cs typeface="Times New Roman" panose="02020603050405020304" pitchFamily="18" charset="0"/>
              </a:endParaRPr>
            </a:p>
          </p:txBody>
        </p:sp>
      </p:grpSp>
      <p:sp>
        <p:nvSpPr>
          <p:cNvPr id="6" name="文本框 5"/>
          <p:cNvSpPr txBox="1"/>
          <p:nvPr/>
        </p:nvSpPr>
        <p:spPr>
          <a:xfrm>
            <a:off x="1020445" y="1685925"/>
            <a:ext cx="7001510" cy="614045"/>
          </a:xfrm>
          <a:prstGeom prst="rect">
            <a:avLst/>
          </a:prstGeom>
          <a:noFill/>
        </p:spPr>
        <p:txBody>
          <a:bodyPr wrap="square" rtlCol="0">
            <a:spAutoFit/>
          </a:bodyPr>
          <a:p>
            <a:pPr>
              <a:lnSpc>
                <a:spcPct val="200000"/>
              </a:lnSpc>
            </a:pPr>
            <a:r>
              <a:rPr lang="en-US" altLang="zh-CN" sz="1700" dirty="0" smtClean="0">
                <a:latin typeface="Times New Roman" panose="02020603050405020304" pitchFamily="18" charset="0"/>
                <a:ea typeface="+mn-ea"/>
                <a:cs typeface="Times New Roman" panose="02020603050405020304" pitchFamily="18" charset="0"/>
              </a:rPr>
              <a:t>         </a:t>
            </a:r>
            <a:endParaRPr lang="zh-CN" altLang="en-US"/>
          </a:p>
        </p:txBody>
      </p:sp>
      <p:sp>
        <p:nvSpPr>
          <p:cNvPr id="7" name="文本框 6"/>
          <p:cNvSpPr txBox="1"/>
          <p:nvPr/>
        </p:nvSpPr>
        <p:spPr>
          <a:xfrm>
            <a:off x="685800" y="1489710"/>
            <a:ext cx="8089900" cy="1630045"/>
          </a:xfrm>
          <a:prstGeom prst="rect">
            <a:avLst/>
          </a:prstGeom>
          <a:noFill/>
        </p:spPr>
        <p:txBody>
          <a:bodyPr wrap="square" rtlCol="0" anchor="t">
            <a:spAutoFit/>
          </a:bodyPr>
          <a:p>
            <a:pPr marL="285750" indent="-285750">
              <a:lnSpc>
                <a:spcPct val="250000"/>
              </a:lnSpc>
              <a:buFont typeface="Wingdings" panose="05000000000000000000" charset="0"/>
              <a:buChar char="Ø"/>
            </a:pPr>
            <a:r>
              <a:rPr lang="zh-CN" altLang="en-US" sz="2000" b="1">
                <a:solidFill>
                  <a:srgbClr val="C00000"/>
                </a:solidFill>
              </a:rPr>
              <a:t>为了探究青少年期睡眠是否直接影响成年后的社交行为？</a:t>
            </a:r>
            <a:endParaRPr lang="zh-CN" altLang="en-US" sz="2000" b="1">
              <a:solidFill>
                <a:srgbClr val="C00000"/>
              </a:solidFill>
            </a:endParaRPr>
          </a:p>
          <a:p>
            <a:pPr marL="285750" indent="-285750">
              <a:lnSpc>
                <a:spcPct val="250000"/>
              </a:lnSpc>
              <a:buFont typeface="Wingdings" panose="05000000000000000000" charset="0"/>
              <a:buChar char="Ø"/>
            </a:pPr>
            <a:r>
              <a:rPr lang="zh-CN" altLang="en-US" sz="2000" b="1">
                <a:solidFill>
                  <a:srgbClr val="C00000"/>
                </a:solidFill>
              </a:rPr>
              <a:t>探究了是何种环路水平的改变导致了这一行为水平上偏好性的丧失？</a:t>
            </a:r>
            <a:endParaRPr lang="zh-CN" altLang="en-US" sz="2000" b="1">
              <a:solidFill>
                <a:srgbClr val="C0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7620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pic>
        <p:nvPicPr>
          <p:cNvPr id="3" name="图片 2"/>
          <p:cNvPicPr>
            <a:picLocks noChangeAspect="1"/>
          </p:cNvPicPr>
          <p:nvPr/>
        </p:nvPicPr>
        <p:blipFill>
          <a:blip r:embed="rId2"/>
          <a:stretch>
            <a:fillRect/>
          </a:stretch>
        </p:blipFill>
        <p:spPr>
          <a:xfrm>
            <a:off x="838200" y="685800"/>
            <a:ext cx="6939280" cy="510286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5" name="文本框 4"/>
          <p:cNvSpPr txBox="1"/>
          <p:nvPr/>
        </p:nvSpPr>
        <p:spPr>
          <a:xfrm>
            <a:off x="246380" y="5562600"/>
            <a:ext cx="8825865" cy="483235"/>
          </a:xfrm>
          <a:prstGeom prst="rect">
            <a:avLst/>
          </a:prstGeom>
          <a:noFill/>
        </p:spPr>
        <p:txBody>
          <a:bodyPr wrap="square" rtlCol="0">
            <a:spAutoFit/>
          </a:bodyPr>
          <a:p>
            <a:pPr>
              <a:lnSpc>
                <a:spcPct val="150000"/>
              </a:lnSpc>
            </a:pPr>
            <a:r>
              <a:rPr lang="en-US" altLang="zh-CN" sz="1700" b="1" dirty="0" smtClean="0">
                <a:latin typeface="Times New Roman" panose="02020603050405020304" pitchFamily="18" charset="0"/>
                <a:ea typeface="+mn-ea"/>
                <a:cs typeface="Times New Roman" panose="02020603050405020304" pitchFamily="18" charset="0"/>
              </a:rPr>
              <a:t>        </a:t>
            </a:r>
            <a:endParaRPr lang="en-US" altLang="zh-CN" sz="1700" b="1" dirty="0" smtClean="0">
              <a:latin typeface="Times New Roman" panose="02020603050405020304" pitchFamily="18" charset="0"/>
              <a:ea typeface="+mn-ea"/>
              <a:cs typeface="Times New Roman" panose="02020603050405020304" pitchFamily="18" charset="0"/>
            </a:endParaRPr>
          </a:p>
        </p:txBody>
      </p:sp>
      <p:grpSp>
        <p:nvGrpSpPr>
          <p:cNvPr id="4" name="组合 3"/>
          <p:cNvGrpSpPr/>
          <p:nvPr/>
        </p:nvGrpSpPr>
        <p:grpSpPr>
          <a:xfrm>
            <a:off x="1524000" y="0"/>
            <a:ext cx="4867910" cy="6913245"/>
            <a:chOff x="1200" y="0"/>
            <a:chExt cx="7666" cy="10887"/>
          </a:xfrm>
        </p:grpSpPr>
        <p:pic>
          <p:nvPicPr>
            <p:cNvPr id="3" name="图片 2"/>
            <p:cNvPicPr>
              <a:picLocks noChangeAspect="1"/>
            </p:cNvPicPr>
            <p:nvPr/>
          </p:nvPicPr>
          <p:blipFill>
            <a:blip r:embed="rId2"/>
            <a:stretch>
              <a:fillRect/>
            </a:stretch>
          </p:blipFill>
          <p:spPr>
            <a:xfrm>
              <a:off x="1200" y="0"/>
              <a:ext cx="7667" cy="7476"/>
            </a:xfrm>
            <a:prstGeom prst="rect">
              <a:avLst/>
            </a:prstGeom>
          </p:spPr>
        </p:pic>
        <p:pic>
          <p:nvPicPr>
            <p:cNvPr id="2" name="图片 1"/>
            <p:cNvPicPr>
              <a:picLocks noChangeAspect="1"/>
            </p:cNvPicPr>
            <p:nvPr/>
          </p:nvPicPr>
          <p:blipFill>
            <a:blip r:embed="rId3"/>
            <a:stretch>
              <a:fillRect/>
            </a:stretch>
          </p:blipFill>
          <p:spPr>
            <a:xfrm>
              <a:off x="1200" y="7393"/>
              <a:ext cx="7650" cy="3495"/>
            </a:xfrm>
            <a:prstGeom prst="rect">
              <a:avLst/>
            </a:prstGeom>
          </p:spPr>
        </p:pic>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sp>
        <p:nvSpPr>
          <p:cNvPr id="4105" name="文本框 14"/>
          <p:cNvSpPr txBox="1"/>
          <p:nvPr/>
        </p:nvSpPr>
        <p:spPr>
          <a:xfrm>
            <a:off x="5181283"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5" name="组合 4"/>
          <p:cNvGrpSpPr/>
          <p:nvPr/>
        </p:nvGrpSpPr>
        <p:grpSpPr>
          <a:xfrm>
            <a:off x="2286000" y="301625"/>
            <a:ext cx="4325620" cy="2730500"/>
            <a:chOff x="2040" y="1320"/>
            <a:chExt cx="6812" cy="4300"/>
          </a:xfrm>
        </p:grpSpPr>
        <p:pic>
          <p:nvPicPr>
            <p:cNvPr id="3" name="图片 2"/>
            <p:cNvPicPr>
              <a:picLocks noChangeAspect="1"/>
            </p:cNvPicPr>
            <p:nvPr/>
          </p:nvPicPr>
          <p:blipFill>
            <a:blip r:embed="rId2"/>
            <a:stretch>
              <a:fillRect/>
            </a:stretch>
          </p:blipFill>
          <p:spPr>
            <a:xfrm>
              <a:off x="2040" y="1920"/>
              <a:ext cx="6133" cy="1027"/>
            </a:xfrm>
            <a:prstGeom prst="rect">
              <a:avLst/>
            </a:prstGeom>
          </p:spPr>
        </p:pic>
        <p:pic>
          <p:nvPicPr>
            <p:cNvPr id="4" name="图片 3"/>
            <p:cNvPicPr>
              <a:picLocks noChangeAspect="1"/>
            </p:cNvPicPr>
            <p:nvPr/>
          </p:nvPicPr>
          <p:blipFill>
            <a:blip r:embed="rId3"/>
            <a:stretch>
              <a:fillRect/>
            </a:stretch>
          </p:blipFill>
          <p:spPr>
            <a:xfrm>
              <a:off x="2880" y="3000"/>
              <a:ext cx="5972" cy="2620"/>
            </a:xfrm>
            <a:prstGeom prst="rect">
              <a:avLst/>
            </a:prstGeom>
          </p:spPr>
        </p:pic>
        <p:pic>
          <p:nvPicPr>
            <p:cNvPr id="2" name="图片 1"/>
            <p:cNvPicPr>
              <a:picLocks noChangeAspect="1"/>
            </p:cNvPicPr>
            <p:nvPr/>
          </p:nvPicPr>
          <p:blipFill>
            <a:blip r:embed="rId4"/>
            <a:srcRect t="12698" r="444"/>
            <a:stretch>
              <a:fillRect/>
            </a:stretch>
          </p:blipFill>
          <p:spPr>
            <a:xfrm>
              <a:off x="3470" y="1320"/>
              <a:ext cx="3360" cy="825"/>
            </a:xfrm>
            <a:prstGeom prst="rect">
              <a:avLst/>
            </a:prstGeom>
          </p:spPr>
        </p:pic>
      </p:grpSp>
      <p:grpSp>
        <p:nvGrpSpPr>
          <p:cNvPr id="31" name="组合 30"/>
          <p:cNvGrpSpPr/>
          <p:nvPr/>
        </p:nvGrpSpPr>
        <p:grpSpPr>
          <a:xfrm>
            <a:off x="1992630" y="3502025"/>
            <a:ext cx="5228590" cy="2657475"/>
            <a:chOff x="5898" y="5875"/>
            <a:chExt cx="8234" cy="4185"/>
          </a:xfrm>
        </p:grpSpPr>
        <p:grpSp>
          <p:nvGrpSpPr>
            <p:cNvPr id="26" name="组合 25"/>
            <p:cNvGrpSpPr/>
            <p:nvPr/>
          </p:nvGrpSpPr>
          <p:grpSpPr>
            <a:xfrm>
              <a:off x="5898" y="5875"/>
              <a:ext cx="8234" cy="4185"/>
              <a:chOff x="6565" y="5875"/>
              <a:chExt cx="8234" cy="4185"/>
            </a:xfrm>
          </p:grpSpPr>
          <p:grpSp>
            <p:nvGrpSpPr>
              <p:cNvPr id="21" name="组合 20"/>
              <p:cNvGrpSpPr/>
              <p:nvPr/>
            </p:nvGrpSpPr>
            <p:grpSpPr>
              <a:xfrm>
                <a:off x="6565" y="5875"/>
                <a:ext cx="8234" cy="4185"/>
                <a:chOff x="8880" y="5990"/>
                <a:chExt cx="8234" cy="4185"/>
              </a:xfrm>
            </p:grpSpPr>
            <p:grpSp>
              <p:nvGrpSpPr>
                <p:cNvPr id="12" name="组合 11"/>
                <p:cNvGrpSpPr/>
                <p:nvPr/>
              </p:nvGrpSpPr>
              <p:grpSpPr>
                <a:xfrm>
                  <a:off x="8880" y="5990"/>
                  <a:ext cx="8234" cy="4185"/>
                  <a:chOff x="8845" y="5990"/>
                  <a:chExt cx="8234" cy="4185"/>
                </a:xfrm>
              </p:grpSpPr>
              <p:grpSp>
                <p:nvGrpSpPr>
                  <p:cNvPr id="6" name="组合 5"/>
                  <p:cNvGrpSpPr/>
                  <p:nvPr/>
                </p:nvGrpSpPr>
                <p:grpSpPr>
                  <a:xfrm>
                    <a:off x="11107" y="5990"/>
                    <a:ext cx="5972" cy="4185"/>
                    <a:chOff x="9667" y="1430"/>
                    <a:chExt cx="5972" cy="4185"/>
                  </a:xfrm>
                </p:grpSpPr>
                <p:pic>
                  <p:nvPicPr>
                    <p:cNvPr id="8" name="图片 7"/>
                    <p:cNvPicPr>
                      <a:picLocks noChangeAspect="1"/>
                    </p:cNvPicPr>
                    <p:nvPr/>
                  </p:nvPicPr>
                  <p:blipFill>
                    <a:blip r:embed="rId3"/>
                    <a:stretch>
                      <a:fillRect/>
                    </a:stretch>
                  </p:blipFill>
                  <p:spPr>
                    <a:xfrm>
                      <a:off x="9667" y="2995"/>
                      <a:ext cx="5972" cy="2620"/>
                    </a:xfrm>
                    <a:prstGeom prst="rect">
                      <a:avLst/>
                    </a:prstGeom>
                  </p:spPr>
                </p:pic>
                <p:pic>
                  <p:nvPicPr>
                    <p:cNvPr id="9" name="图片 8"/>
                    <p:cNvPicPr>
                      <a:picLocks noChangeAspect="1"/>
                    </p:cNvPicPr>
                    <p:nvPr/>
                  </p:nvPicPr>
                  <p:blipFill>
                    <a:blip r:embed="rId4"/>
                    <a:srcRect t="12698" r="444"/>
                    <a:stretch>
                      <a:fillRect/>
                    </a:stretch>
                  </p:blipFill>
                  <p:spPr>
                    <a:xfrm>
                      <a:off x="11347" y="1430"/>
                      <a:ext cx="3360" cy="825"/>
                    </a:xfrm>
                    <a:prstGeom prst="rect">
                      <a:avLst/>
                    </a:prstGeom>
                  </p:spPr>
                </p:pic>
              </p:grpSp>
              <p:cxnSp>
                <p:nvCxnSpPr>
                  <p:cNvPr id="10" name="直接箭头连接符 9"/>
                  <p:cNvCxnSpPr/>
                  <p:nvPr/>
                </p:nvCxnSpPr>
                <p:spPr>
                  <a:xfrm>
                    <a:off x="8845" y="7080"/>
                    <a:ext cx="6358"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9120" y="6840"/>
                  <a:ext cx="4933" cy="831"/>
                  <a:chOff x="9120" y="6840"/>
                  <a:chExt cx="4933" cy="831"/>
                </a:xfrm>
              </p:grpSpPr>
              <p:cxnSp>
                <p:nvCxnSpPr>
                  <p:cNvPr id="14" name="直接连接符 13"/>
                  <p:cNvCxnSpPr/>
                  <p:nvPr/>
                </p:nvCxnSpPr>
                <p:spPr>
                  <a:xfrm>
                    <a:off x="9600" y="6840"/>
                    <a:ext cx="13" cy="240"/>
                  </a:xfrm>
                  <a:prstGeom prst="line">
                    <a:avLst/>
                  </a:prstGeom>
                  <a:ln w="25400">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9120" y="7080"/>
                    <a:ext cx="1095" cy="531"/>
                  </a:xfrm>
                  <a:prstGeom prst="rect">
                    <a:avLst/>
                  </a:prstGeom>
                  <a:noFill/>
                </p:spPr>
                <p:txBody>
                  <a:bodyPr wrap="square" rtlCol="0">
                    <a:spAutoFit/>
                  </a:bodyPr>
                  <a:p>
                    <a:r>
                      <a:rPr lang="en-US" altLang="zh-CN" sz="1600" b="1"/>
                      <a:t>P63</a:t>
                    </a:r>
                    <a:endParaRPr lang="en-US" altLang="zh-CN" sz="1600" b="1"/>
                  </a:p>
                </p:txBody>
              </p:sp>
              <p:sp>
                <p:nvSpPr>
                  <p:cNvPr id="16" name="文本框 15"/>
                  <p:cNvSpPr txBox="1"/>
                  <p:nvPr/>
                </p:nvSpPr>
                <p:spPr>
                  <a:xfrm>
                    <a:off x="10412" y="7080"/>
                    <a:ext cx="1095" cy="531"/>
                  </a:xfrm>
                  <a:prstGeom prst="rect">
                    <a:avLst/>
                  </a:prstGeom>
                  <a:noFill/>
                </p:spPr>
                <p:txBody>
                  <a:bodyPr wrap="square" rtlCol="0">
                    <a:spAutoFit/>
                  </a:bodyPr>
                  <a:p>
                    <a:r>
                      <a:rPr lang="en-US" altLang="zh-CN" sz="1600" b="1"/>
                      <a:t>P70</a:t>
                    </a:r>
                    <a:endParaRPr lang="en-US" altLang="zh-CN" sz="1600" b="1"/>
                  </a:p>
                </p:txBody>
              </p:sp>
              <p:cxnSp>
                <p:nvCxnSpPr>
                  <p:cNvPr id="17" name="直接连接符 16"/>
                  <p:cNvCxnSpPr/>
                  <p:nvPr/>
                </p:nvCxnSpPr>
                <p:spPr>
                  <a:xfrm>
                    <a:off x="10800" y="6840"/>
                    <a:ext cx="13" cy="240"/>
                  </a:xfrm>
                  <a:prstGeom prst="line">
                    <a:avLst/>
                  </a:prstGeom>
                  <a:ln w="25400">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2000" y="6873"/>
                    <a:ext cx="13" cy="240"/>
                  </a:xfrm>
                  <a:prstGeom prst="line">
                    <a:avLst/>
                  </a:prstGeom>
                  <a:ln w="25400">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12958" y="7140"/>
                    <a:ext cx="1095" cy="531"/>
                  </a:xfrm>
                  <a:prstGeom prst="rect">
                    <a:avLst/>
                  </a:prstGeom>
                  <a:noFill/>
                </p:spPr>
                <p:txBody>
                  <a:bodyPr wrap="square" rtlCol="0">
                    <a:spAutoFit/>
                  </a:bodyPr>
                  <a:p>
                    <a:r>
                      <a:rPr lang="en-US" altLang="zh-CN" sz="1600" b="1"/>
                      <a:t>P84</a:t>
                    </a:r>
                    <a:endParaRPr lang="en-US" altLang="zh-CN" sz="1600" b="1"/>
                  </a:p>
                </p:txBody>
              </p:sp>
            </p:grpSp>
          </p:grpSp>
          <p:cxnSp>
            <p:nvCxnSpPr>
              <p:cNvPr id="22" name="直接连接符 21"/>
              <p:cNvCxnSpPr/>
              <p:nvPr/>
            </p:nvCxnSpPr>
            <p:spPr>
              <a:xfrm>
                <a:off x="11040" y="6754"/>
                <a:ext cx="13" cy="240"/>
              </a:xfrm>
              <a:prstGeom prst="line">
                <a:avLst/>
              </a:prstGeom>
              <a:ln w="25400">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9326" y="6960"/>
                <a:ext cx="888" cy="531"/>
              </a:xfrm>
              <a:prstGeom prst="rect">
                <a:avLst/>
              </a:prstGeom>
              <a:noFill/>
            </p:spPr>
            <p:txBody>
              <a:bodyPr wrap="square" rtlCol="0">
                <a:spAutoFit/>
              </a:bodyPr>
              <a:p>
                <a:r>
                  <a:rPr lang="en-US" altLang="zh-CN" sz="1600" b="1"/>
                  <a:t>P77</a:t>
                </a:r>
                <a:endParaRPr lang="en-US" altLang="zh-CN" sz="1600" b="1"/>
              </a:p>
            </p:txBody>
          </p:sp>
        </p:grpSp>
        <p:cxnSp>
          <p:nvCxnSpPr>
            <p:cNvPr id="28" name="直接连接符 27"/>
            <p:cNvCxnSpPr/>
            <p:nvPr/>
          </p:nvCxnSpPr>
          <p:spPr>
            <a:xfrm>
              <a:off x="11640" y="6725"/>
              <a:ext cx="13" cy="240"/>
            </a:xfrm>
            <a:prstGeom prst="line">
              <a:avLst/>
            </a:prstGeom>
            <a:ln w="25400">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1040" y="7015"/>
              <a:ext cx="1095" cy="531"/>
            </a:xfrm>
            <a:prstGeom prst="rect">
              <a:avLst/>
            </a:prstGeom>
            <a:noFill/>
          </p:spPr>
          <p:txBody>
            <a:bodyPr wrap="square" rtlCol="0">
              <a:spAutoFit/>
            </a:bodyPr>
            <a:p>
              <a:r>
                <a:rPr lang="en-US" altLang="zh-CN" sz="1600" b="1"/>
                <a:t>P91</a:t>
              </a:r>
              <a:endParaRPr lang="en-US" altLang="zh-CN" sz="1600" b="1"/>
            </a:p>
          </p:txBody>
        </p:sp>
      </p:grpSp>
      <p:sp>
        <p:nvSpPr>
          <p:cNvPr id="32" name="文本框 31"/>
          <p:cNvSpPr txBox="1"/>
          <p:nvPr/>
        </p:nvSpPr>
        <p:spPr>
          <a:xfrm>
            <a:off x="381000" y="762000"/>
            <a:ext cx="1579245" cy="460375"/>
          </a:xfrm>
          <a:prstGeom prst="rect">
            <a:avLst/>
          </a:prstGeom>
          <a:noFill/>
        </p:spPr>
        <p:txBody>
          <a:bodyPr wrap="square" rtlCol="0">
            <a:spAutoFit/>
          </a:bodyPr>
          <a:p>
            <a:r>
              <a:rPr lang="en-US" altLang="zh-CN" sz="2400" b="1">
                <a:solidFill>
                  <a:srgbClr val="FF0000"/>
                </a:solidFill>
                <a:latin typeface="Times New Roman" panose="02020603050405020304" pitchFamily="18" charset="0"/>
                <a:cs typeface="Times New Roman" panose="02020603050405020304" pitchFamily="18" charset="0"/>
              </a:rPr>
              <a:t>P42-49</a:t>
            </a:r>
            <a:endParaRPr lang="en-US" altLang="zh-CN" sz="2400" b="1">
              <a:solidFill>
                <a:srgbClr val="FF0000"/>
              </a:solidFill>
              <a:latin typeface="Times New Roman" panose="02020603050405020304" pitchFamily="18" charset="0"/>
              <a:cs typeface="Times New Roman" panose="02020603050405020304" pitchFamily="18" charset="0"/>
            </a:endParaRPr>
          </a:p>
        </p:txBody>
      </p:sp>
      <p:sp>
        <p:nvSpPr>
          <p:cNvPr id="33" name="文本框 32"/>
          <p:cNvSpPr txBox="1"/>
          <p:nvPr/>
        </p:nvSpPr>
        <p:spPr>
          <a:xfrm>
            <a:off x="533400" y="3733800"/>
            <a:ext cx="1579245" cy="460375"/>
          </a:xfrm>
          <a:prstGeom prst="rect">
            <a:avLst/>
          </a:prstGeom>
          <a:noFill/>
        </p:spPr>
        <p:txBody>
          <a:bodyPr wrap="square" rtlCol="0">
            <a:spAutoFit/>
          </a:bodyPr>
          <a:p>
            <a:r>
              <a:rPr lang="en-US" altLang="zh-CN" sz="2400" b="1">
                <a:solidFill>
                  <a:srgbClr val="FF0000"/>
                </a:solidFill>
                <a:latin typeface="Times New Roman" panose="02020603050405020304" pitchFamily="18" charset="0"/>
                <a:cs typeface="Times New Roman" panose="02020603050405020304" pitchFamily="18" charset="0"/>
                <a:sym typeface="+mn-ea"/>
              </a:rPr>
              <a:t>&gt; </a:t>
            </a:r>
            <a:r>
              <a:rPr lang="en-US" altLang="zh-CN" sz="2400" b="1">
                <a:solidFill>
                  <a:srgbClr val="FF0000"/>
                </a:solidFill>
                <a:latin typeface="Times New Roman" panose="02020603050405020304" pitchFamily="18" charset="0"/>
                <a:cs typeface="Times New Roman" panose="02020603050405020304" pitchFamily="18" charset="0"/>
              </a:rPr>
              <a:t>P84</a:t>
            </a:r>
            <a:endParaRPr lang="zh-CN" altLang="en-US" sz="2400" b="1">
              <a:solidFill>
                <a:srgbClr val="FF0000"/>
              </a:solidFill>
              <a:latin typeface="Times New Roman" panose="02020603050405020304" pitchFamily="18" charset="0"/>
              <a:cs typeface="Times New Roman" panose="02020603050405020304" pitchFamily="18" charset="0"/>
            </a:endParaRPr>
          </a:p>
        </p:txBody>
      </p:sp>
      <p:sp>
        <p:nvSpPr>
          <p:cNvPr id="34" name="文本框 33"/>
          <p:cNvSpPr txBox="1"/>
          <p:nvPr/>
        </p:nvSpPr>
        <p:spPr>
          <a:xfrm>
            <a:off x="1905000" y="6324600"/>
            <a:ext cx="5723255" cy="706755"/>
          </a:xfrm>
          <a:prstGeom prst="rect">
            <a:avLst/>
          </a:prstGeom>
          <a:noFill/>
        </p:spPr>
        <p:txBody>
          <a:bodyPr wrap="square" rtlCol="0">
            <a:spAutoFit/>
          </a:bodyPr>
          <a:p>
            <a:r>
              <a:rPr lang="zh-CN" altLang="en-US" sz="2000" b="1" dirty="0">
                <a:sym typeface="+mn-ea"/>
              </a:rPr>
              <a:t>提示这是一种青少年期特有的睡眠功能。</a:t>
            </a:r>
            <a:endParaRPr lang="zh-CN" altLang="en-US" sz="2000" b="1" dirty="0">
              <a:ea typeface="宋体" panose="02010600030101010101" pitchFamily="2" charset="-122"/>
            </a:endParaRPr>
          </a:p>
          <a:p>
            <a:endParaRPr lang="zh-CN" altLang="en-US" sz="2000" b="1" dirty="0">
              <a:ea typeface="宋体" panose="02010600030101010101" pitchFamily="2"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457200" y="609600"/>
            <a:ext cx="8007985" cy="706755"/>
          </a:xfrm>
          <a:prstGeom prst="rect">
            <a:avLst/>
          </a:prstGeom>
          <a:noFill/>
        </p:spPr>
        <p:txBody>
          <a:bodyPr wrap="square" rtlCol="0">
            <a:spAutoFit/>
          </a:bodyPr>
          <a:p>
            <a:pPr marL="285750" indent="-285750">
              <a:buFont typeface="Wingdings" panose="05000000000000000000" charset="0"/>
              <a:buChar char="Ø"/>
            </a:pPr>
            <a:r>
              <a:rPr lang="zh-CN" altLang="en-US" sz="2000" b="1">
                <a:solidFill>
                  <a:srgbClr val="FF0000"/>
                </a:solidFill>
              </a:rPr>
              <a:t>进一步探究了是何种环路水平的改变导致了这一行为水平上偏好性的丧失？</a:t>
            </a:r>
            <a:endParaRPr lang="zh-CN" altLang="en-US" sz="2000" b="1">
              <a:solidFill>
                <a:srgbClr val="FF0000"/>
              </a:solidFill>
            </a:endParaRPr>
          </a:p>
        </p:txBody>
      </p:sp>
      <p:sp>
        <p:nvSpPr>
          <p:cNvPr id="3" name="云形 2"/>
          <p:cNvSpPr/>
          <p:nvPr/>
        </p:nvSpPr>
        <p:spPr>
          <a:xfrm>
            <a:off x="533400" y="2057400"/>
            <a:ext cx="2514600" cy="1600200"/>
          </a:xfrm>
          <a:prstGeom prst="cloud">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219200" y="2514600"/>
            <a:ext cx="1546860" cy="706755"/>
          </a:xfrm>
          <a:prstGeom prst="rect">
            <a:avLst/>
          </a:prstGeom>
          <a:noFill/>
        </p:spPr>
        <p:txBody>
          <a:bodyPr wrap="square" rtlCol="0">
            <a:spAutoFit/>
          </a:bodyPr>
          <a:p>
            <a:r>
              <a:rPr lang="en-US" altLang="zh-CN" sz="4000" b="1">
                <a:solidFill>
                  <a:srgbClr val="FF0000"/>
                </a:solidFill>
                <a:latin typeface="Times New Roman" panose="02020603050405020304" pitchFamily="18" charset="0"/>
                <a:cs typeface="Times New Roman" panose="02020603050405020304" pitchFamily="18" charset="0"/>
              </a:rPr>
              <a:t>VTA</a:t>
            </a:r>
            <a:endParaRPr lang="en-US" altLang="zh-CN" sz="4000" b="1">
              <a:solidFill>
                <a:srgbClr val="FF0000"/>
              </a:solidFill>
              <a:latin typeface="Times New Roman" panose="02020603050405020304" pitchFamily="18" charset="0"/>
              <a:cs typeface="Times New Roman" panose="02020603050405020304" pitchFamily="18" charset="0"/>
            </a:endParaRPr>
          </a:p>
        </p:txBody>
      </p:sp>
      <p:grpSp>
        <p:nvGrpSpPr>
          <p:cNvPr id="9" name="组合 8"/>
          <p:cNvGrpSpPr/>
          <p:nvPr/>
        </p:nvGrpSpPr>
        <p:grpSpPr>
          <a:xfrm>
            <a:off x="3352800" y="1899920"/>
            <a:ext cx="5722620" cy="1757680"/>
            <a:chOff x="5220" y="2040"/>
            <a:chExt cx="9012" cy="2768"/>
          </a:xfrm>
        </p:grpSpPr>
        <p:sp>
          <p:nvSpPr>
            <p:cNvPr id="6" name="文本框 5"/>
            <p:cNvSpPr txBox="1"/>
            <p:nvPr/>
          </p:nvSpPr>
          <p:spPr>
            <a:xfrm>
              <a:off x="5280" y="2040"/>
              <a:ext cx="8952" cy="2615"/>
            </a:xfrm>
            <a:prstGeom prst="rect">
              <a:avLst/>
            </a:prstGeom>
            <a:noFill/>
          </p:spPr>
          <p:txBody>
            <a:bodyPr wrap="square" rtlCol="0">
              <a:spAutoFit/>
            </a:bodyPr>
            <a:p>
              <a:pPr>
                <a:lnSpc>
                  <a:spcPct val="200000"/>
                </a:lnSpc>
              </a:pPr>
              <a:r>
                <a:rPr lang="en-US" altLang="zh-CN" sz="1700" b="1" dirty="0" smtClean="0">
                  <a:latin typeface="Times New Roman" panose="02020603050405020304" pitchFamily="18" charset="0"/>
                  <a:ea typeface="+mn-ea"/>
                  <a:cs typeface="Times New Roman" panose="02020603050405020304" pitchFamily="18" charset="0"/>
                </a:rPr>
                <a:t>         中脑腹侧被盖区（ventral tegmental area，VTA）的多巴胺能神经元（dopaminergic neurons）是大脑奖赏信号多巴胺的主要来源。</a:t>
              </a:r>
              <a:endParaRPr lang="en-US" altLang="zh-CN" sz="1700" b="1" dirty="0" smtClean="0">
                <a:latin typeface="Times New Roman" panose="02020603050405020304" pitchFamily="18" charset="0"/>
                <a:ea typeface="+mn-ea"/>
                <a:cs typeface="Times New Roman" panose="02020603050405020304" pitchFamily="18" charset="0"/>
              </a:endParaRPr>
            </a:p>
          </p:txBody>
        </p:sp>
        <p:sp>
          <p:nvSpPr>
            <p:cNvPr id="7" name="圆角矩形 6"/>
            <p:cNvSpPr/>
            <p:nvPr/>
          </p:nvSpPr>
          <p:spPr>
            <a:xfrm>
              <a:off x="5220" y="2040"/>
              <a:ext cx="8949" cy="276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8" name="圆角矩形 7"/>
          <p:cNvSpPr/>
          <p:nvPr/>
        </p:nvSpPr>
        <p:spPr>
          <a:xfrm>
            <a:off x="476885" y="4471670"/>
            <a:ext cx="8500745" cy="17576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685800" y="4416425"/>
            <a:ext cx="7947660" cy="1660525"/>
          </a:xfrm>
          <a:prstGeom prst="rect">
            <a:avLst/>
          </a:prstGeom>
          <a:noFill/>
        </p:spPr>
        <p:txBody>
          <a:bodyPr wrap="square" rtlCol="0">
            <a:spAutoFit/>
          </a:bodyPr>
          <a:p>
            <a:pPr>
              <a:lnSpc>
                <a:spcPct val="200000"/>
              </a:lnSpc>
            </a:pPr>
            <a:r>
              <a:rPr lang="en-US" altLang="zh-CN" sz="1700" b="1" dirty="0" smtClean="0">
                <a:latin typeface="Times New Roman" panose="02020603050405020304" pitchFamily="18" charset="0"/>
                <a:ea typeface="+mn-ea"/>
                <a:cs typeface="Times New Roman" panose="02020603050405020304" pitchFamily="18" charset="0"/>
              </a:rPr>
              <a:t>      </a:t>
            </a:r>
            <a:r>
              <a:rPr lang="en-US" altLang="zh-CN" sz="1700" b="1" dirty="0" smtClean="0">
                <a:solidFill>
                  <a:srgbClr val="FF0000"/>
                </a:solidFill>
                <a:latin typeface="Times New Roman" panose="02020603050405020304" pitchFamily="18" charset="0"/>
                <a:ea typeface="+mn-ea"/>
                <a:cs typeface="Times New Roman" panose="02020603050405020304" pitchFamily="18" charset="0"/>
              </a:rPr>
              <a:t>  VTA的多巴胺能神经元</a:t>
            </a:r>
            <a:r>
              <a:rPr lang="en-US" altLang="zh-CN" sz="1700" b="1" dirty="0" smtClean="0">
                <a:latin typeface="Times New Roman" panose="02020603050405020304" pitchFamily="18" charset="0"/>
                <a:ea typeface="+mn-ea"/>
                <a:cs typeface="Times New Roman" panose="02020603050405020304" pitchFamily="18" charset="0"/>
              </a:rPr>
              <a:t>和其下游所投射的</a:t>
            </a:r>
            <a:r>
              <a:rPr lang="en-US" altLang="zh-CN" sz="1700" b="1" dirty="0" smtClean="0">
                <a:solidFill>
                  <a:srgbClr val="FF0000"/>
                </a:solidFill>
                <a:latin typeface="Times New Roman" panose="02020603050405020304" pitchFamily="18" charset="0"/>
                <a:ea typeface="+mn-ea"/>
                <a:cs typeface="Times New Roman" panose="02020603050405020304" pitchFamily="18" charset="0"/>
              </a:rPr>
              <a:t>伏隔核（nucleus accumbens，NAc）</a:t>
            </a:r>
            <a:r>
              <a:rPr lang="en-US" altLang="zh-CN" sz="1700" b="1" dirty="0" smtClean="0">
                <a:latin typeface="Times New Roman" panose="02020603050405020304" pitchFamily="18" charset="0"/>
                <a:ea typeface="+mn-ea"/>
                <a:cs typeface="Times New Roman" panose="02020603050405020304" pitchFamily="18" charset="0"/>
              </a:rPr>
              <a:t>以及</a:t>
            </a:r>
            <a:r>
              <a:rPr lang="en-US" altLang="zh-CN" sz="1700" b="1" dirty="0" smtClean="0">
                <a:solidFill>
                  <a:srgbClr val="FF0000"/>
                </a:solidFill>
                <a:latin typeface="Times New Roman" panose="02020603050405020304" pitchFamily="18" charset="0"/>
                <a:ea typeface="+mn-ea"/>
                <a:cs typeface="Times New Roman" panose="02020603050405020304" pitchFamily="18" charset="0"/>
              </a:rPr>
              <a:t>前额叶皮层（prefrontal cortex，PFC）</a:t>
            </a:r>
            <a:r>
              <a:rPr lang="en-US" altLang="zh-CN" sz="1700" b="1" dirty="0" smtClean="0">
                <a:latin typeface="Times New Roman" panose="02020603050405020304" pitchFamily="18" charset="0"/>
                <a:ea typeface="+mn-ea"/>
                <a:cs typeface="Times New Roman" panose="02020603050405020304" pitchFamily="18" charset="0"/>
              </a:rPr>
              <a:t>组成了中脑-皮层/边缘系统通道，在动机、成瘾和奖赏相关行为中扮演着重要角色。</a:t>
            </a:r>
            <a:endParaRPr lang="en-US" altLang="zh-CN" sz="1700" b="1" dirty="0" smtClean="0">
              <a:latin typeface="Times New Roman" panose="02020603050405020304" pitchFamily="18" charset="0"/>
              <a:ea typeface="+mn-ea"/>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48768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5" name="文本框 4"/>
          <p:cNvSpPr txBox="1"/>
          <p:nvPr/>
        </p:nvSpPr>
        <p:spPr>
          <a:xfrm>
            <a:off x="246380" y="5105400"/>
            <a:ext cx="8825865" cy="483235"/>
          </a:xfrm>
          <a:prstGeom prst="rect">
            <a:avLst/>
          </a:prstGeom>
          <a:noFill/>
        </p:spPr>
        <p:txBody>
          <a:bodyPr wrap="square" rtlCol="0">
            <a:spAutoFit/>
          </a:bodyPr>
          <a:p>
            <a:pPr>
              <a:lnSpc>
                <a:spcPct val="150000"/>
              </a:lnSpc>
            </a:pPr>
            <a:r>
              <a:rPr lang="en-US" altLang="zh-CN" sz="1700" b="1" dirty="0" smtClean="0">
                <a:latin typeface="Times New Roman" panose="02020603050405020304" pitchFamily="18" charset="0"/>
                <a:ea typeface="+mn-ea"/>
                <a:cs typeface="Times New Roman" panose="02020603050405020304" pitchFamily="18" charset="0"/>
              </a:rPr>
              <a:t>        </a:t>
            </a:r>
            <a:endParaRPr lang="en-US" altLang="zh-CN" sz="1700" b="1" dirty="0" smtClean="0">
              <a:latin typeface="Times New Roman" panose="02020603050405020304" pitchFamily="18" charset="0"/>
              <a:ea typeface="+mn-ea"/>
              <a:cs typeface="Times New Roman" panose="02020603050405020304" pitchFamily="18" charset="0"/>
            </a:endParaRPr>
          </a:p>
        </p:txBody>
      </p:sp>
      <p:sp>
        <p:nvSpPr>
          <p:cNvPr id="8" name="文本框 7"/>
          <p:cNvSpPr txBox="1"/>
          <p:nvPr/>
        </p:nvSpPr>
        <p:spPr>
          <a:xfrm>
            <a:off x="838200" y="2209800"/>
            <a:ext cx="3237230" cy="1753235"/>
          </a:xfrm>
          <a:prstGeom prst="rect">
            <a:avLst/>
          </a:prstGeom>
          <a:noFill/>
        </p:spPr>
        <p:txBody>
          <a:bodyPr wrap="square" rtlCol="0">
            <a:spAutoFit/>
          </a:bodyPr>
          <a:p>
            <a:pPr>
              <a:lnSpc>
                <a:spcPct val="200000"/>
              </a:lnSpc>
            </a:pPr>
            <a:r>
              <a:rPr lang="zh-CN" altLang="en-US" sz="1800" b="1"/>
              <a:t>检测小鼠</a:t>
            </a:r>
            <a:r>
              <a:rPr lang="zh-CN" altLang="en-US" sz="1800" b="1">
                <a:sym typeface="+mn-ea"/>
              </a:rPr>
              <a:t>在</a:t>
            </a:r>
            <a:r>
              <a:rPr lang="zh-CN" altLang="en-US" sz="1800" b="1"/>
              <a:t>进行社交时的神经点活动反应，实时记录脑内V</a:t>
            </a:r>
            <a:r>
              <a:rPr lang="en-US" altLang="zh-CN" sz="1800" b="1"/>
              <a:t>T</a:t>
            </a:r>
            <a:r>
              <a:rPr lang="zh-CN" altLang="en-US" sz="1800" b="1"/>
              <a:t>A的多巴胺能神经元</a:t>
            </a:r>
            <a:endParaRPr lang="zh-CN" altLang="en-US" sz="1800" b="1"/>
          </a:p>
        </p:txBody>
      </p:sp>
      <p:sp>
        <p:nvSpPr>
          <p:cNvPr id="9" name="左大括号 8"/>
          <p:cNvSpPr/>
          <p:nvPr/>
        </p:nvSpPr>
        <p:spPr>
          <a:xfrm>
            <a:off x="4627245" y="1927225"/>
            <a:ext cx="538480" cy="2411095"/>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11" name="云形 10"/>
          <p:cNvSpPr/>
          <p:nvPr/>
        </p:nvSpPr>
        <p:spPr>
          <a:xfrm>
            <a:off x="153035" y="1752600"/>
            <a:ext cx="4342765" cy="2790190"/>
          </a:xfrm>
          <a:prstGeom prst="cloud">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nvSpPr>
        <p:spPr>
          <a:xfrm>
            <a:off x="5105400" y="1752600"/>
            <a:ext cx="3594100" cy="368300"/>
          </a:xfrm>
          <a:prstGeom prst="rect">
            <a:avLst/>
          </a:prstGeom>
          <a:noFill/>
        </p:spPr>
        <p:txBody>
          <a:bodyPr wrap="square" rtlCol="0">
            <a:spAutoFit/>
          </a:bodyPr>
          <a:p>
            <a:r>
              <a:rPr lang="zh-CN" altLang="en-US" sz="1800" b="1"/>
              <a:t>一、遗传编码的钙指示剂</a:t>
            </a:r>
            <a:r>
              <a:rPr lang="en-US" altLang="zh-CN" sz="1800" b="1"/>
              <a:t>GCAMP</a:t>
            </a:r>
            <a:endParaRPr lang="en-US" altLang="zh-CN" sz="1800" b="1"/>
          </a:p>
        </p:txBody>
      </p:sp>
      <p:sp>
        <p:nvSpPr>
          <p:cNvPr id="16" name="文本框 15"/>
          <p:cNvSpPr txBox="1"/>
          <p:nvPr/>
        </p:nvSpPr>
        <p:spPr>
          <a:xfrm>
            <a:off x="5165725" y="4114800"/>
            <a:ext cx="3896360" cy="922020"/>
          </a:xfrm>
          <a:prstGeom prst="rect">
            <a:avLst/>
          </a:prstGeom>
          <a:noFill/>
        </p:spPr>
        <p:txBody>
          <a:bodyPr wrap="square" rtlCol="0">
            <a:spAutoFit/>
          </a:bodyPr>
          <a:p>
            <a:pPr>
              <a:lnSpc>
                <a:spcPct val="150000"/>
              </a:lnSpc>
            </a:pPr>
            <a:r>
              <a:rPr lang="zh-CN" altLang="en-US" sz="1800" b="1"/>
              <a:t>二、光纤记录技术</a:t>
            </a:r>
            <a:endParaRPr lang="zh-CN" altLang="en-US" sz="1800" b="1"/>
          </a:p>
          <a:p>
            <a:pPr>
              <a:lnSpc>
                <a:spcPct val="150000"/>
              </a:lnSpc>
            </a:pPr>
            <a:r>
              <a:rPr lang="en-US" altLang="zh-CN" sz="1800" b="1"/>
              <a:t>    </a:t>
            </a:r>
            <a:r>
              <a:rPr lang="zh-CN" altLang="en-US" sz="1800" b="1"/>
              <a:t>（与新型多巴胺荧光探针相结合）</a:t>
            </a:r>
            <a:endParaRPr lang="zh-CN" altLang="en-US" sz="1800" b="1"/>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pic>
        <p:nvPicPr>
          <p:cNvPr id="2" name="图片 1"/>
          <p:cNvPicPr>
            <a:picLocks noChangeAspect="1"/>
          </p:cNvPicPr>
          <p:nvPr/>
        </p:nvPicPr>
        <p:blipFill>
          <a:blip r:embed="rId2"/>
          <a:stretch>
            <a:fillRect/>
          </a:stretch>
        </p:blipFill>
        <p:spPr>
          <a:xfrm>
            <a:off x="80010" y="0"/>
            <a:ext cx="8984615" cy="6888480"/>
          </a:xfrm>
          <a:prstGeom prst="rect">
            <a:avLst/>
          </a:prstGeom>
        </p:spPr>
      </p:pic>
      <p:sp>
        <p:nvSpPr>
          <p:cNvPr id="4" name="文本框 3"/>
          <p:cNvSpPr txBox="1"/>
          <p:nvPr/>
        </p:nvSpPr>
        <p:spPr>
          <a:xfrm>
            <a:off x="533400" y="1371600"/>
            <a:ext cx="8611235" cy="450850"/>
          </a:xfrm>
          <a:prstGeom prst="rect">
            <a:avLst/>
          </a:prstGeom>
          <a:noFill/>
        </p:spPr>
        <p:txBody>
          <a:bodyPr wrap="square" rtlCol="0" anchor="t">
            <a:spAutoFit/>
          </a:bodyPr>
          <a:p>
            <a:pPr>
              <a:lnSpc>
                <a:spcPct val="130000"/>
              </a:lnSpc>
            </a:pPr>
            <a:r>
              <a:rPr lang="zh-CN" altLang="en-US" b="1" dirty="0">
                <a:solidFill>
                  <a:srgbClr val="FF0000"/>
                </a:solidFill>
                <a:highlight>
                  <a:srgbClr val="C0C0C0"/>
                </a:highlight>
                <a:latin typeface="Times New Roman" panose="02020603050405020304" pitchFamily="18" charset="0"/>
                <a:cs typeface="Times New Roman" panose="02020603050405020304" pitchFamily="18" charset="0"/>
                <a:sym typeface="+mn-ea"/>
              </a:rPr>
              <a:t>提</a:t>
            </a:r>
            <a:r>
              <a:rPr lang="en-US" altLang="zh-CN" b="1" dirty="0">
                <a:solidFill>
                  <a:srgbClr val="FF0000"/>
                </a:solidFill>
                <a:highlight>
                  <a:srgbClr val="C0C0C0"/>
                </a:highlight>
                <a:latin typeface="Times New Roman" panose="02020603050405020304" pitchFamily="18" charset="0"/>
                <a:cs typeface="Times New Roman" panose="02020603050405020304" pitchFamily="18" charset="0"/>
                <a:sym typeface="+mn-ea"/>
              </a:rPr>
              <a:t>示腹侧被盖区（VTA）多巴胺能神经元介导青少年期睡眠塑造社交新奇偏好行为    </a:t>
            </a:r>
            <a:endParaRPr lang="en-US" altLang="zh-CN" b="1" dirty="0">
              <a:solidFill>
                <a:srgbClr val="FF0000"/>
              </a:solidFill>
              <a:highlight>
                <a:srgbClr val="C0C0C0"/>
              </a:highlight>
              <a:latin typeface="Times New Roman" panose="02020603050405020304" pitchFamily="18" charset="0"/>
              <a:cs typeface="Times New Roman" panose="02020603050405020304" pitchFamily="18"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pic>
        <p:nvPicPr>
          <p:cNvPr id="2" name="图片 1"/>
          <p:cNvPicPr>
            <a:picLocks noChangeAspect="1"/>
          </p:cNvPicPr>
          <p:nvPr/>
        </p:nvPicPr>
        <p:blipFill>
          <a:blip r:embed="rId2"/>
          <a:stretch>
            <a:fillRect/>
          </a:stretch>
        </p:blipFill>
        <p:spPr>
          <a:xfrm>
            <a:off x="0" y="228600"/>
            <a:ext cx="9067800" cy="6952615"/>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100" name="文本框 99"/>
          <p:cNvSpPr txBox="1"/>
          <p:nvPr/>
        </p:nvSpPr>
        <p:spPr>
          <a:xfrm>
            <a:off x="609600" y="2209800"/>
            <a:ext cx="7668260" cy="1938020"/>
          </a:xfrm>
          <a:prstGeom prst="rect">
            <a:avLst/>
          </a:prstGeom>
          <a:noFill/>
          <a:ln w="9525">
            <a:noFill/>
          </a:ln>
        </p:spPr>
        <p:txBody>
          <a:bodyPr wrap="square">
            <a:spAutoFit/>
          </a:bodyPr>
          <a:p>
            <a:pPr algn="l">
              <a:lnSpc>
                <a:spcPct val="200000"/>
              </a:lnSpc>
              <a:buClrTx/>
              <a:buSzTx/>
              <a:buFontTx/>
            </a:pPr>
            <a:r>
              <a:rPr lang="en-US" altLang="zh-CN" sz="1800" b="1" dirty="0" smtClean="0">
                <a:latin typeface="宋体" panose="02010600030101010101" pitchFamily="2" charset="-122"/>
                <a:cs typeface="宋体" panose="02010600030101010101" pitchFamily="2" charset="-122"/>
              </a:rPr>
              <a:t>    </a:t>
            </a:r>
            <a:r>
              <a:rPr lang="en-US" altLang="zh-CN" sz="2000" b="1" dirty="0" smtClean="0">
                <a:latin typeface="宋体" panose="02010600030101010101" pitchFamily="2" charset="-122"/>
                <a:cs typeface="宋体" panose="02010600030101010101" pitchFamily="2" charset="-122"/>
              </a:rPr>
              <a:t>青少年期睡眠剥夺后</a:t>
            </a:r>
            <a:r>
              <a:rPr lang="en-US" altLang="zh-CN" sz="2000" b="1" dirty="0" smtClean="0">
                <a:latin typeface="Times New Roman" panose="02020603050405020304" pitchFamily="18" charset="0"/>
                <a:cs typeface="Times New Roman" panose="02020603050405020304" pitchFamily="18" charset="0"/>
              </a:rPr>
              <a:t>VTA</a:t>
            </a:r>
            <a:r>
              <a:rPr lang="en-US" altLang="zh-CN" sz="2000" b="1" dirty="0" smtClean="0">
                <a:latin typeface="宋体" panose="02010600030101010101" pitchFamily="2" charset="-122"/>
                <a:cs typeface="宋体" panose="02010600030101010101" pitchFamily="2" charset="-122"/>
              </a:rPr>
              <a:t>多巴胺神经元活性增强后引起社交新奇偏好行为障碍，阐述了睡眠和多巴胺神经元在发育中对社交行为具有关键性的塑造作用。</a:t>
            </a:r>
            <a:endParaRPr lang="en-US" altLang="zh-CN" sz="2000" b="1" dirty="0" smtClean="0">
              <a:latin typeface="宋体" panose="02010600030101010101" pitchFamily="2" charset="-122"/>
              <a:cs typeface="宋体" panose="02010600030101010101" pitchFamily="2" charset="-122"/>
            </a:endParaRPr>
          </a:p>
        </p:txBody>
      </p:sp>
      <p:grpSp>
        <p:nvGrpSpPr>
          <p:cNvPr id="11" name="组合 10"/>
          <p:cNvGrpSpPr/>
          <p:nvPr/>
        </p:nvGrpSpPr>
        <p:grpSpPr>
          <a:xfrm>
            <a:off x="245110" y="641985"/>
            <a:ext cx="2716722" cy="609600"/>
            <a:chOff x="480" y="771"/>
            <a:chExt cx="5674" cy="960"/>
          </a:xfrm>
        </p:grpSpPr>
        <p:sp>
          <p:nvSpPr>
            <p:cNvPr id="4" name="流程图: 可选过程 3"/>
            <p:cNvSpPr/>
            <p:nvPr/>
          </p:nvSpPr>
          <p:spPr>
            <a:xfrm>
              <a:off x="480" y="771"/>
              <a:ext cx="5674"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140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Conclution</a:t>
              </a:r>
              <a:endParaRPr lang="en-US" altLang="zh-CN" sz="2800" b="1">
                <a:latin typeface="Times New Roman" panose="02020603050405020304" pitchFamily="18" charset="0"/>
                <a:cs typeface="Times New Roman" panose="02020603050405020304" pitchFamily="18" charset="0"/>
              </a:endParaRPr>
            </a:p>
          </p:txBody>
        </p:sp>
      </p:grpSp>
      <p:sp>
        <p:nvSpPr>
          <p:cNvPr id="8" name="圆角矩形 7"/>
          <p:cNvSpPr/>
          <p:nvPr/>
        </p:nvSpPr>
        <p:spPr>
          <a:xfrm>
            <a:off x="457200" y="2209800"/>
            <a:ext cx="8060690" cy="210629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2.xml><?xml version="1.0" encoding="utf-8"?>
<p:tagLst xmlns:p="http://schemas.openxmlformats.org/presentationml/2006/main">
  <p:tag name="KSO_WM_MEDIACOVER_FLAG" val="1"/>
  <p:tag name="KSO_WM_UNIT_MEDIACOVER_BTN_STATE" val="1"/>
  <p:tag name="KSO_WM_UNIT_MEDIACOVER_BTNRECT" val="6150*3270*659*659"/>
  <p:tag name="KSO_WM_UNIT_MEDIACOVER_STYLEID" val="1"/>
  <p:tag name="KSO_WM_UNIT_MEDIACOVER_TEXTSTATE" val="0"/>
  <p:tag name="KSO_WM_UNIT_MEDIACOVER_BTN_POS" val="c"/>
  <p:tag name="KSO_WM_UNIT_MEDIACOVER_BTN_STYLE" val="ee0bc779c1f3d7f3e90c96344320e69a"/>
  <p:tag name="KSO_WM_UNIT_MEDIACOVER_RGB" val="000000"/>
  <p:tag name="KSO_WM_UNIT_MEDIACOVER_TRANSPARENCY" val="0.5"/>
</p:tagLst>
</file>

<file path=ppt/tags/tag3.xml><?xml version="1.0" encoding="utf-8"?>
<p:tagLst xmlns:p="http://schemas.openxmlformats.org/presentationml/2006/main">
  <p:tag name="COMMONDATA" val="eyJoZGlkIjoiY2ZmMDA4YjM4Y2Y1ODA0YzBjZWU5MDJlM2ExZGRiOTk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1406</Words>
  <Application>WPS 演示</Application>
  <PresentationFormat>全屏显示(4:3)</PresentationFormat>
  <Paragraphs>100</Paragraphs>
  <Slides>15</Slides>
  <Notes>25</Notes>
  <HiddenSlides>0</HiddenSlides>
  <MMClips>6</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15</vt:i4>
      </vt:variant>
    </vt:vector>
  </HeadingPairs>
  <TitlesOfParts>
    <vt:vector size="25" baseType="lpstr">
      <vt:lpstr>Arial</vt:lpstr>
      <vt:lpstr>宋体</vt:lpstr>
      <vt:lpstr>Wingdings</vt:lpstr>
      <vt:lpstr>Calibri</vt:lpstr>
      <vt:lpstr>Segoe UI</vt:lpstr>
      <vt:lpstr>Times New Roman</vt:lpstr>
      <vt:lpstr>Wingdings</vt:lpstr>
      <vt:lpstr>微软雅黑</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杨贺旻mmmmm</cp:lastModifiedBy>
  <cp:revision>341</cp:revision>
  <dcterms:created xsi:type="dcterms:W3CDTF">2021-08-30T00:29:00Z</dcterms:created>
  <dcterms:modified xsi:type="dcterms:W3CDTF">2022-06-10T01:27:57Z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23630B5884514268A367A89A03360BEE</vt:lpwstr>
  </property>
  <property fmtid="{D5CDD505-2E9C-101B-9397-08002B2CF9AE}" pid="4" name="KSOProductBuildVer">
    <vt:lpwstr>2052-11.1.0.11744</vt:lpwstr>
  </property>
</Properties>
</file>